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sldIdLst>
    <p:sldId id="274" r:id="rId3"/>
    <p:sldId id="339" r:id="rId4"/>
    <p:sldId id="283" r:id="rId5"/>
    <p:sldId id="310" r:id="rId6"/>
    <p:sldId id="290" r:id="rId7"/>
    <p:sldId id="289" r:id="rId8"/>
    <p:sldId id="285" r:id="rId9"/>
    <p:sldId id="341" r:id="rId10"/>
    <p:sldId id="277" r:id="rId11"/>
    <p:sldId id="287" r:id="rId12"/>
    <p:sldId id="296" r:id="rId13"/>
    <p:sldId id="303" r:id="rId14"/>
    <p:sldId id="288" r:id="rId15"/>
    <p:sldId id="293" r:id="rId16"/>
    <p:sldId id="258" r:id="rId17"/>
    <p:sldId id="292" r:id="rId18"/>
    <p:sldId id="295" r:id="rId19"/>
    <p:sldId id="333" r:id="rId20"/>
    <p:sldId id="316" r:id="rId21"/>
    <p:sldId id="335" r:id="rId22"/>
    <p:sldId id="298" r:id="rId23"/>
    <p:sldId id="334" r:id="rId24"/>
    <p:sldId id="299" r:id="rId25"/>
    <p:sldId id="300" r:id="rId26"/>
    <p:sldId id="297" r:id="rId27"/>
    <p:sldId id="344" r:id="rId28"/>
    <p:sldId id="294" r:id="rId29"/>
    <p:sldId id="286" r:id="rId30"/>
    <p:sldId id="257" r:id="rId31"/>
    <p:sldId id="278" r:id="rId32"/>
    <p:sldId id="279" r:id="rId33"/>
    <p:sldId id="280" r:id="rId34"/>
    <p:sldId id="281" r:id="rId35"/>
    <p:sldId id="267" r:id="rId36"/>
    <p:sldId id="269" r:id="rId37"/>
    <p:sldId id="264" r:id="rId38"/>
    <p:sldId id="345" r:id="rId39"/>
    <p:sldId id="270" r:id="rId40"/>
    <p:sldId id="276" r:id="rId41"/>
    <p:sldId id="356" r:id="rId42"/>
    <p:sldId id="355" r:id="rId43"/>
    <p:sldId id="354" r:id="rId44"/>
    <p:sldId id="353" r:id="rId45"/>
    <p:sldId id="352" r:id="rId46"/>
    <p:sldId id="351" r:id="rId47"/>
    <p:sldId id="350" r:id="rId48"/>
    <p:sldId id="349" r:id="rId49"/>
    <p:sldId id="348" r:id="rId50"/>
    <p:sldId id="347" r:id="rId51"/>
    <p:sldId id="366" r:id="rId52"/>
    <p:sldId id="365" r:id="rId53"/>
    <p:sldId id="364" r:id="rId54"/>
    <p:sldId id="363" r:id="rId55"/>
    <p:sldId id="362" r:id="rId56"/>
    <p:sldId id="361" r:id="rId57"/>
    <p:sldId id="360" r:id="rId58"/>
    <p:sldId id="359" r:id="rId59"/>
    <p:sldId id="358" r:id="rId60"/>
    <p:sldId id="376" r:id="rId61"/>
    <p:sldId id="375" r:id="rId62"/>
    <p:sldId id="374" r:id="rId63"/>
    <p:sldId id="373" r:id="rId64"/>
    <p:sldId id="372" r:id="rId65"/>
    <p:sldId id="371" r:id="rId66"/>
    <p:sldId id="370" r:id="rId67"/>
    <p:sldId id="369" r:id="rId68"/>
    <p:sldId id="368" r:id="rId69"/>
    <p:sldId id="367" r:id="rId70"/>
    <p:sldId id="378" r:id="rId71"/>
    <p:sldId id="377" r:id="rId72"/>
    <p:sldId id="268" r:id="rId73"/>
    <p:sldId id="311" r:id="rId74"/>
    <p:sldId id="324" r:id="rId75"/>
    <p:sldId id="301" r:id="rId76"/>
    <p:sldId id="313" r:id="rId77"/>
    <p:sldId id="304" r:id="rId78"/>
    <p:sldId id="325" r:id="rId79"/>
    <p:sldId id="314" r:id="rId80"/>
    <p:sldId id="327" r:id="rId81"/>
    <p:sldId id="305" r:id="rId82"/>
    <p:sldId id="330" r:id="rId83"/>
    <p:sldId id="302" r:id="rId84"/>
    <p:sldId id="329" r:id="rId85"/>
    <p:sldId id="271" r:id="rId86"/>
    <p:sldId id="306" r:id="rId87"/>
    <p:sldId id="331" r:id="rId88"/>
    <p:sldId id="380" r:id="rId89"/>
    <p:sldId id="379" r:id="rId90"/>
    <p:sldId id="308" r:id="rId91"/>
    <p:sldId id="307" r:id="rId92"/>
    <p:sldId id="309" r:id="rId93"/>
    <p:sldId id="386" r:id="rId94"/>
    <p:sldId id="385" r:id="rId95"/>
    <p:sldId id="384" r:id="rId96"/>
    <p:sldId id="383" r:id="rId97"/>
    <p:sldId id="382" r:id="rId98"/>
    <p:sldId id="381" r:id="rId99"/>
    <p:sldId id="337" r:id="rId100"/>
  </p:sldIdLst>
  <p:sldSz cx="18288000" cy="10287000"/>
  <p:notesSz cx="6858000" cy="9144000"/>
  <p:embeddedFontLst>
    <p:embeddedFont>
      <p:font typeface="Abadi Extra Light" panose="020B0204020104020204" pitchFamily="34" charset="0"/>
      <p:regular r:id="rId101"/>
    </p:embeddedFont>
    <p:embeddedFont>
      <p:font typeface="ABeeZee" panose="020B0604020202020204" charset="0"/>
      <p:regular r:id="rId102"/>
      <p:italic r:id="rId103"/>
    </p:embeddedFont>
    <p:embeddedFont>
      <p:font typeface="Architects Daughter" panose="020B0604020202020204" charset="0"/>
      <p:regular r:id="rId104"/>
    </p:embeddedFont>
    <p:embeddedFont>
      <p:font typeface="Bernard MT Condensed" panose="02050806060905020404" pitchFamily="18" charset="0"/>
      <p:regular r:id="rId105"/>
    </p:embeddedFont>
    <p:embeddedFont>
      <p:font typeface="Borealis" panose="020B0604020202020204"/>
      <p:regular r:id="rId106"/>
    </p:embeddedFont>
    <p:embeddedFont>
      <p:font typeface="Calibri" panose="020F0502020204030204" pitchFamily="34" charset="0"/>
      <p:regular r:id="rId107"/>
      <p:bold r:id="rId108"/>
      <p:italic r:id="rId109"/>
      <p:boldItalic r:id="rId110"/>
    </p:embeddedFont>
    <p:embeddedFont>
      <p:font typeface="Castellar" panose="020A0402060406010301" pitchFamily="18" charset="0"/>
      <p:regular r:id="rId111"/>
    </p:embeddedFont>
    <p:embeddedFont>
      <p:font typeface="Cavolini" panose="03000502040302020204" pitchFamily="66" charset="0"/>
      <p:regular r:id="rId112"/>
      <p:bold r:id="rId113"/>
      <p:italic r:id="rId114"/>
      <p:boldItalic r:id="rId115"/>
    </p:embeddedFont>
    <p:embeddedFont>
      <p:font typeface="Modern Love Caps" panose="04070805081001020A01" pitchFamily="82" charset="0"/>
      <p:regular r:id="rId116"/>
    </p:embeddedFont>
    <p:embeddedFont>
      <p:font typeface="Montserrat" panose="00000500000000000000" pitchFamily="2" charset="0"/>
      <p:regular r:id="rId117"/>
      <p:bold r:id="rId118"/>
      <p:italic r:id="rId119"/>
      <p:boldItalic r:id="rId120"/>
    </p:embeddedFont>
    <p:embeddedFont>
      <p:font typeface="Montserrat 5" panose="020B0604020202020204" charset="0"/>
      <p:regular r:id="rId121"/>
    </p:embeddedFont>
    <p:embeddedFont>
      <p:font typeface="Montserrat 6" panose="020B0604020202020204" charset="0"/>
      <p:regular r:id="rId122"/>
    </p:embeddedFont>
    <p:embeddedFont>
      <p:font typeface="Montserrat SemiBold" panose="00000700000000000000" pitchFamily="2" charset="0"/>
      <p:bold r:id="rId123"/>
      <p:boldItalic r:id="rId124"/>
    </p:embeddedFont>
    <p:embeddedFont>
      <p:font typeface="Open Sans" panose="020B0606030504020204" pitchFamily="34" charset="0"/>
      <p:regular r:id="rId125"/>
      <p:bold r:id="rId126"/>
      <p:italic r:id="rId127"/>
      <p:boldItalic r:id="rId128"/>
    </p:embeddedFont>
    <p:embeddedFont>
      <p:font typeface="Segoe UI" panose="020B0502040204020203" pitchFamily="34" charset="0"/>
      <p:regular r:id="rId129"/>
      <p:bold r:id="rId130"/>
      <p:italic r:id="rId131"/>
      <p:boldItalic r:id="rId132"/>
    </p:embeddedFont>
    <p:embeddedFont>
      <p:font typeface="Source Sans Pro" panose="020B0503030403020204" pitchFamily="34" charset="0"/>
      <p:regular r:id="rId133"/>
      <p:bold r:id="rId134"/>
      <p:italic r:id="rId135"/>
      <p:boldItalic r:id="rId136"/>
    </p:embeddedFont>
    <p:embeddedFont>
      <p:font typeface="Tenorite" panose="00000500000000000000" pitchFamily="2" charset="0"/>
      <p:regular r:id="rId137"/>
      <p:bold r:id="rId138"/>
      <p:italic r:id="rId139"/>
      <p:boldItalic r:id="rId140"/>
    </p:embeddedFont>
    <p:embeddedFont>
      <p:font typeface="Verdana Pro" panose="020B0604030504040204" pitchFamily="34" charset="0"/>
      <p:regular r:id="rId141"/>
      <p:bold r:id="rId142"/>
      <p:italic r:id="rId143"/>
      <p:boldItalic r:id="rId144"/>
    </p:embeddedFont>
    <p:embeddedFont>
      <p:font typeface="Vivian" panose="020B0604020202020204"/>
      <p:regular r:id="rId145"/>
    </p:embeddedFont>
    <p:embeddedFont>
      <p:font typeface="X-Files" panose="020B0604020202020204"/>
      <p:regular r:id="rId1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0105"/>
    <a:srgbClr val="B421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5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38.fntdata"/><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28.fntdata"/><Relationship Id="rId149" Type="http://schemas.openxmlformats.org/officeDocument/2006/relationships/theme" Target="theme/theme1.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13.fntdata"/><Relationship Id="rId118" Type="http://schemas.openxmlformats.org/officeDocument/2006/relationships/font" Target="fonts/font18.fntdata"/><Relationship Id="rId134" Type="http://schemas.openxmlformats.org/officeDocument/2006/relationships/font" Target="fonts/font34.fntdata"/><Relationship Id="rId139" Type="http://schemas.openxmlformats.org/officeDocument/2006/relationships/font" Target="fonts/font39.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font" Target="fonts/font29.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40.fntdata"/><Relationship Id="rId145" Type="http://schemas.openxmlformats.org/officeDocument/2006/relationships/font" Target="fonts/font45.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30.fntdata"/><Relationship Id="rId135" Type="http://schemas.openxmlformats.org/officeDocument/2006/relationships/font" Target="fonts/font35.fntdata"/><Relationship Id="rId151" Type="http://schemas.microsoft.com/office/2016/11/relationships/changesInfo" Target="changesInfos/changesInfo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141" Type="http://schemas.openxmlformats.org/officeDocument/2006/relationships/font" Target="fonts/font41.fntdata"/><Relationship Id="rId146" Type="http://schemas.openxmlformats.org/officeDocument/2006/relationships/font" Target="fonts/font46.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font" Target="fonts/font31.fntdata"/><Relationship Id="rId136" Type="http://schemas.openxmlformats.org/officeDocument/2006/relationships/font" Target="fonts/font36.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font" Target="fonts/font5.fntdata"/><Relationship Id="rId126" Type="http://schemas.openxmlformats.org/officeDocument/2006/relationships/font" Target="fonts/font26.fntdata"/><Relationship Id="rId14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21.fntdata"/><Relationship Id="rId142" Type="http://schemas.openxmlformats.org/officeDocument/2006/relationships/font" Target="fonts/font4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6.fntdata"/><Relationship Id="rId137" Type="http://schemas.openxmlformats.org/officeDocument/2006/relationships/font" Target="fonts/font37.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1.fntdata"/><Relationship Id="rId132" Type="http://schemas.openxmlformats.org/officeDocument/2006/relationships/font" Target="fonts/font3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122" Type="http://schemas.openxmlformats.org/officeDocument/2006/relationships/font" Target="fonts/font22.fntdata"/><Relationship Id="rId143" Type="http://schemas.openxmlformats.org/officeDocument/2006/relationships/font" Target="fonts/font43.fntdata"/><Relationship Id="rId14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12.fntdata"/><Relationship Id="rId133" Type="http://schemas.openxmlformats.org/officeDocument/2006/relationships/font" Target="fonts/font33.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font" Target="fonts/font2.fntdata"/><Relationship Id="rId123" Type="http://schemas.openxmlformats.org/officeDocument/2006/relationships/font" Target="fonts/font23.fntdata"/><Relationship Id="rId144" Type="http://schemas.openxmlformats.org/officeDocument/2006/relationships/font" Target="fonts/font44.fntdata"/><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US RICARDO ALVAREZ MONTIEL" userId="efd0947d-6300-40ef-aaa6-5c5992e646e5" providerId="ADAL" clId="{EF897114-A023-4333-8447-0C756B74B15E}"/>
    <pc:docChg chg="delSld modSld">
      <pc:chgData name="JESUS RICARDO ALVAREZ MONTIEL" userId="efd0947d-6300-40ef-aaa6-5c5992e646e5" providerId="ADAL" clId="{EF897114-A023-4333-8447-0C756B74B15E}" dt="2023-05-10T17:39:35.725" v="5" actId="14100"/>
      <pc:docMkLst>
        <pc:docMk/>
      </pc:docMkLst>
      <pc:sldChg chg="addSp modSp">
        <pc:chgData name="JESUS RICARDO ALVAREZ MONTIEL" userId="efd0947d-6300-40ef-aaa6-5c5992e646e5" providerId="ADAL" clId="{EF897114-A023-4333-8447-0C756B74B15E}" dt="2023-05-10T17:39:35.725" v="5" actId="14100"/>
        <pc:sldMkLst>
          <pc:docMk/>
          <pc:sldMk cId="0" sldId="274"/>
        </pc:sldMkLst>
        <pc:picChg chg="add mod">
          <ac:chgData name="JESUS RICARDO ALVAREZ MONTIEL" userId="efd0947d-6300-40ef-aaa6-5c5992e646e5" providerId="ADAL" clId="{EF897114-A023-4333-8447-0C756B74B15E}" dt="2023-05-10T17:39:35.725" v="5" actId="14100"/>
          <ac:picMkLst>
            <pc:docMk/>
            <pc:sldMk cId="0" sldId="274"/>
            <ac:picMk id="1026" creationId="{67B91C66-6557-4465-9BE5-9C640CB671B3}"/>
          </ac:picMkLst>
        </pc:picChg>
      </pc:sldChg>
      <pc:sldChg chg="del">
        <pc:chgData name="JESUS RICARDO ALVAREZ MONTIEL" userId="efd0947d-6300-40ef-aaa6-5c5992e646e5" providerId="ADAL" clId="{EF897114-A023-4333-8447-0C756B74B15E}" dt="2023-05-10T17:06:14.582" v="1" actId="2696"/>
        <pc:sldMkLst>
          <pc:docMk/>
          <pc:sldMk cId="2764485268" sldId="318"/>
        </pc:sldMkLst>
      </pc:sldChg>
      <pc:sldChg chg="del">
        <pc:chgData name="JESUS RICARDO ALVAREZ MONTIEL" userId="efd0947d-6300-40ef-aaa6-5c5992e646e5" providerId="ADAL" clId="{EF897114-A023-4333-8447-0C756B74B15E}" dt="2023-05-10T17:06:45.666" v="2" actId="2696"/>
        <pc:sldMkLst>
          <pc:docMk/>
          <pc:sldMk cId="1708838923" sldId="319"/>
        </pc:sldMkLst>
      </pc:sldChg>
      <pc:sldChg chg="del">
        <pc:chgData name="JESUS RICARDO ALVAREZ MONTIEL" userId="efd0947d-6300-40ef-aaa6-5c5992e646e5" providerId="ADAL" clId="{EF897114-A023-4333-8447-0C756B74B15E}" dt="2023-05-10T17:05:50.525" v="0" actId="2696"/>
        <pc:sldMkLst>
          <pc:docMk/>
          <pc:sldMk cId="3220133011" sldId="33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lecturadivina.blogspot.com/2012/10/el-juicio.html" TargetMode="External"/><Relationship Id="rId1" Type="http://schemas.openxmlformats.org/officeDocument/2006/relationships/image" Target="../media/image25.jpeg"/><Relationship Id="rId5" Type="http://schemas.openxmlformats.org/officeDocument/2006/relationships/image" Target="../media/image27.jpeg"/><Relationship Id="rId4" Type="http://schemas.openxmlformats.org/officeDocument/2006/relationships/hyperlink" Target="https://sonriendoalmundo.blogspot.com/2009/02/optimista.html"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https://yogasala.blogspot.com/2013/12/noticia-sobre-la-jornada-sobre.html" TargetMode="External"/><Relationship Id="rId2" Type="http://schemas.openxmlformats.org/officeDocument/2006/relationships/image" Target="../media/image82.jpeg"/><Relationship Id="rId1" Type="http://schemas.openxmlformats.org/officeDocument/2006/relationships/image" Target="../media/image81.jpeg"/></Relationships>
</file>

<file path=ppt/diagrams/_rels/data12.xml.rels><?xml version="1.0" encoding="UTF-8" standalone="yes"?>
<Relationships xmlns="http://schemas.openxmlformats.org/package/2006/relationships"><Relationship Id="rId2" Type="http://schemas.openxmlformats.org/officeDocument/2006/relationships/image" Target="../media/image74.svg"/><Relationship Id="rId1" Type="http://schemas.openxmlformats.org/officeDocument/2006/relationships/image" Target="../media/image73.png"/></Relationships>
</file>

<file path=ppt/diagrams/_rels/data19.xml.rels><?xml version="1.0" encoding="UTF-8" standalone="yes"?>
<Relationships xmlns="http://schemas.openxmlformats.org/package/2006/relationships"><Relationship Id="rId1" Type="http://schemas.openxmlformats.org/officeDocument/2006/relationships/image" Target="../media/image162.jpeg"/></Relationships>
</file>

<file path=ppt/diagrams/_rels/data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image" Target="../media/image168.jpg"/><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lecturadivina.blogspot.com/2012/10/el-juicio.html" TargetMode="External"/><Relationship Id="rId1" Type="http://schemas.openxmlformats.org/officeDocument/2006/relationships/image" Target="../media/image25.jpeg"/><Relationship Id="rId5" Type="http://schemas.openxmlformats.org/officeDocument/2006/relationships/image" Target="../media/image27.jpeg"/><Relationship Id="rId4" Type="http://schemas.openxmlformats.org/officeDocument/2006/relationships/hyperlink" Target="https://sonriendoalmundo.blogspot.com/2009/02/optimista.html"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yogasala.blogspot.com/2013/12/noticia-sobre-la-jornada-sobre.html" TargetMode="External"/><Relationship Id="rId2" Type="http://schemas.openxmlformats.org/officeDocument/2006/relationships/image" Target="../media/image82.jpeg"/><Relationship Id="rId1" Type="http://schemas.openxmlformats.org/officeDocument/2006/relationships/image" Target="../media/image81.jpeg"/></Relationships>
</file>

<file path=ppt/diagrams/_rels/drawing12.xml.rels><?xml version="1.0" encoding="UTF-8" standalone="yes"?>
<Relationships xmlns="http://schemas.openxmlformats.org/package/2006/relationships"><Relationship Id="rId2" Type="http://schemas.openxmlformats.org/officeDocument/2006/relationships/image" Target="../media/image74.svg"/><Relationship Id="rId1" Type="http://schemas.openxmlformats.org/officeDocument/2006/relationships/image" Target="../media/image73.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162.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image" Target="../media/image168.jpg"/><Relationship Id="rId6" Type="http://schemas.openxmlformats.org/officeDocument/2006/relationships/image" Target="../media/image173.jpg"/><Relationship Id="rId5" Type="http://schemas.openxmlformats.org/officeDocument/2006/relationships/image" Target="../media/image172.jpg"/><Relationship Id="rId4" Type="http://schemas.openxmlformats.org/officeDocument/2006/relationships/image" Target="../media/image171.jp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619D3-BEFF-43EA-BB11-952E9971512E}" type="doc">
      <dgm:prSet loTypeId="urn:microsoft.com/office/officeart/2008/layout/PictureStrips" loCatId="list" qsTypeId="urn:microsoft.com/office/officeart/2005/8/quickstyle/simple5" qsCatId="simple" csTypeId="urn:microsoft.com/office/officeart/2005/8/colors/accent5_1" csCatId="accent5" phldr="1"/>
      <dgm:spPr/>
      <dgm:t>
        <a:bodyPr/>
        <a:lstStyle/>
        <a:p>
          <a:endParaRPr lang="es-ES"/>
        </a:p>
      </dgm:t>
    </dgm:pt>
    <dgm:pt modelId="{C5D8200D-8FB6-481B-B5D9-CF303185AEE6}">
      <dgm:prSet phldrT="[Texto]" custT="1"/>
      <dgm:spPr/>
      <dgm:t>
        <a:bodyPr/>
        <a:lstStyle/>
        <a:p>
          <a:r>
            <a:rPr lang="es-ES" sz="2800" b="0" i="0">
              <a:effectLst/>
              <a:latin typeface="Calibri"/>
              <a:cs typeface="Calibri"/>
            </a:rPr>
            <a:t>Los</a:t>
          </a:r>
          <a:r>
            <a:rPr lang="es-ES" sz="2800" b="1" i="0">
              <a:effectLst/>
              <a:latin typeface="Calibri"/>
              <a:cs typeface="Calibri"/>
            </a:rPr>
            <a:t> prejuicios</a:t>
          </a:r>
          <a:r>
            <a:rPr lang="es-ES" sz="2800" b="0" i="0">
              <a:effectLst/>
              <a:latin typeface="Calibri"/>
              <a:cs typeface="Calibri"/>
            </a:rPr>
            <a:t> son opiniones negativas sobre otras personas o grupos basados en el y que generan una serie de actitudes hacia ellos.</a:t>
          </a:r>
          <a:r>
            <a:rPr lang="es-ES" sz="2800" b="1" i="0">
              <a:effectLst/>
              <a:latin typeface="Calibri"/>
              <a:cs typeface="Calibri"/>
            </a:rPr>
            <a:t> </a:t>
          </a:r>
          <a:r>
            <a:rPr lang="es-ES" sz="2800" b="1" i="0">
              <a:effectLst>
                <a:outerShdw blurRad="38100" dist="38100" dir="2700000" algn="tl">
                  <a:srgbClr val="000000">
                    <a:alpha val="43137"/>
                  </a:srgbClr>
                </a:outerShdw>
              </a:effectLst>
              <a:latin typeface="Calibri"/>
              <a:cs typeface="Calibri"/>
            </a:rPr>
            <a:t>Lo que siento</a:t>
          </a:r>
          <a:r>
            <a:rPr lang="es-ES" sz="2800" b="1" i="0">
              <a:effectLst/>
              <a:latin typeface="Calibri"/>
              <a:cs typeface="Calibri"/>
            </a:rPr>
            <a:t>.</a:t>
          </a:r>
          <a:endParaRPr lang="es-ES" sz="2800" b="1">
            <a:latin typeface="Calibri"/>
            <a:cs typeface="Calibri"/>
          </a:endParaRPr>
        </a:p>
      </dgm:t>
    </dgm:pt>
    <dgm:pt modelId="{2C5E406B-F3F1-4BFD-988A-F4C1F793774B}" type="parTrans" cxnId="{0A86C07F-06B0-46B5-A0AC-FFD202E457F4}">
      <dgm:prSet/>
      <dgm:spPr/>
      <dgm:t>
        <a:bodyPr/>
        <a:lstStyle/>
        <a:p>
          <a:endParaRPr lang="es-ES" sz="2800"/>
        </a:p>
      </dgm:t>
    </dgm:pt>
    <dgm:pt modelId="{9C8A27BA-E741-4700-928D-954B790140D3}" type="sibTrans" cxnId="{0A86C07F-06B0-46B5-A0AC-FFD202E457F4}">
      <dgm:prSet/>
      <dgm:spPr/>
      <dgm:t>
        <a:bodyPr/>
        <a:lstStyle/>
        <a:p>
          <a:endParaRPr lang="es-ES" sz="2800"/>
        </a:p>
      </dgm:t>
    </dgm:pt>
    <dgm:pt modelId="{394C153A-D08F-492A-A455-FBCAC658F607}">
      <dgm:prSet phldrT="[Texto]" custT="1"/>
      <dgm:spPr/>
      <dgm:t>
        <a:bodyPr/>
        <a:lstStyle/>
        <a:p>
          <a:pPr rtl="0"/>
          <a:r>
            <a:rPr lang="es-ES" sz="2800" b="0" i="0">
              <a:effectLst/>
              <a:latin typeface="Calibri"/>
              <a:cs typeface="Calibri"/>
            </a:rPr>
            <a:t>Los </a:t>
          </a:r>
          <a:r>
            <a:rPr lang="es-ES" sz="2800" b="1" i="0">
              <a:effectLst/>
              <a:latin typeface="Calibri"/>
              <a:cs typeface="Calibri"/>
            </a:rPr>
            <a:t>estereotipos</a:t>
          </a:r>
          <a:r>
            <a:rPr lang="es-ES" sz="2800" b="0" i="0">
              <a:effectLst/>
              <a:latin typeface="Calibri"/>
              <a:cs typeface="Calibri"/>
            </a:rPr>
            <a:t>,  se definen como una imagen  aceptada por una mayoría de personas como representativa de un determinado colectivo. Suelen ser creencias incorrectas acerca de un conjunto o un individuo por motivos de raza, religión, edad, sexo. </a:t>
          </a:r>
          <a:r>
            <a:rPr lang="es-ES" sz="2800" b="1" i="0">
              <a:effectLst>
                <a:outerShdw blurRad="38100" dist="38100" dir="2700000" algn="tl">
                  <a:srgbClr val="000000">
                    <a:alpha val="43137"/>
                  </a:srgbClr>
                </a:outerShdw>
              </a:effectLst>
              <a:latin typeface="Calibri"/>
              <a:cs typeface="Calibri"/>
            </a:rPr>
            <a:t>Lo que pienso</a:t>
          </a:r>
          <a:endParaRPr lang="es-ES" sz="2800" b="1">
            <a:effectLst>
              <a:outerShdw blurRad="38100" dist="38100" dir="2700000" algn="tl">
                <a:srgbClr val="000000">
                  <a:alpha val="43137"/>
                </a:srgbClr>
              </a:outerShdw>
            </a:effectLst>
            <a:latin typeface="Calibri"/>
            <a:cs typeface="Calibri"/>
          </a:endParaRPr>
        </a:p>
      </dgm:t>
    </dgm:pt>
    <dgm:pt modelId="{6F50BB9D-5108-4110-B0FF-6E9BFBBB65C1}" type="parTrans" cxnId="{531AF540-33C3-4B31-844E-4DEBDF784CEE}">
      <dgm:prSet/>
      <dgm:spPr/>
      <dgm:t>
        <a:bodyPr/>
        <a:lstStyle/>
        <a:p>
          <a:endParaRPr lang="es-ES" sz="2800"/>
        </a:p>
      </dgm:t>
    </dgm:pt>
    <dgm:pt modelId="{429D3844-46F0-4AA2-966E-6864250D6437}" type="sibTrans" cxnId="{531AF540-33C3-4B31-844E-4DEBDF784CEE}">
      <dgm:prSet/>
      <dgm:spPr/>
      <dgm:t>
        <a:bodyPr/>
        <a:lstStyle/>
        <a:p>
          <a:endParaRPr lang="es-ES" sz="2800"/>
        </a:p>
      </dgm:t>
    </dgm:pt>
    <dgm:pt modelId="{ADD49278-D909-412B-BD01-D7CE90C7EE0B}">
      <dgm:prSet phldrT="[Texto]" custT="1"/>
      <dgm:spPr/>
      <dgm:t>
        <a:bodyPr/>
        <a:lstStyle/>
        <a:p>
          <a:pPr rtl="0"/>
          <a:r>
            <a:rPr lang="es-ES" sz="2800" b="0" i="0">
              <a:effectLst/>
              <a:latin typeface="Calibri"/>
              <a:cs typeface="Calibri"/>
            </a:rPr>
            <a:t>La </a:t>
          </a:r>
          <a:r>
            <a:rPr lang="es-ES" sz="2800" b="1" i="0">
              <a:effectLst/>
              <a:latin typeface="Calibri"/>
              <a:cs typeface="Calibri"/>
            </a:rPr>
            <a:t>discriminación</a:t>
          </a:r>
          <a:r>
            <a:rPr lang="es-ES" sz="2800" b="0" i="0">
              <a:effectLst/>
              <a:latin typeface="Calibri"/>
              <a:cs typeface="Calibri"/>
            </a:rPr>
            <a:t> se refiere a la hostilidad mostrada hacia otra persona. Puede ejercerse de forma directa a través de, por ejemplo, una agresión física, o de forma indirecta, en el lenguaje, la actitud o la legislación. </a:t>
          </a:r>
          <a:r>
            <a:rPr lang="es-ES" sz="2800" b="1" i="0">
              <a:effectLst>
                <a:outerShdw blurRad="38100" dist="38100" dir="2700000" algn="tl">
                  <a:srgbClr val="000000">
                    <a:alpha val="43137"/>
                  </a:srgbClr>
                </a:outerShdw>
              </a:effectLst>
              <a:latin typeface="Calibri"/>
              <a:cs typeface="Calibri"/>
            </a:rPr>
            <a:t>Lo que hago.</a:t>
          </a:r>
          <a:endParaRPr lang="es-ES" sz="2800" b="1">
            <a:effectLst>
              <a:outerShdw blurRad="38100" dist="38100" dir="2700000" algn="tl">
                <a:srgbClr val="000000">
                  <a:alpha val="43137"/>
                </a:srgbClr>
              </a:outerShdw>
            </a:effectLst>
            <a:latin typeface="Calibri"/>
            <a:cs typeface="Calibri"/>
          </a:endParaRPr>
        </a:p>
      </dgm:t>
    </dgm:pt>
    <dgm:pt modelId="{26BE2F18-D3B1-4379-80BC-072D3D74FA3A}" type="parTrans" cxnId="{02DEACB2-21A5-4A6D-B335-76ADD27D6A8C}">
      <dgm:prSet/>
      <dgm:spPr/>
      <dgm:t>
        <a:bodyPr/>
        <a:lstStyle/>
        <a:p>
          <a:endParaRPr lang="es-ES" sz="2800"/>
        </a:p>
      </dgm:t>
    </dgm:pt>
    <dgm:pt modelId="{B7EBD8CF-1765-4651-A665-BB3C519423B8}" type="sibTrans" cxnId="{02DEACB2-21A5-4A6D-B335-76ADD27D6A8C}">
      <dgm:prSet/>
      <dgm:spPr/>
      <dgm:t>
        <a:bodyPr/>
        <a:lstStyle/>
        <a:p>
          <a:endParaRPr lang="es-ES" sz="2800"/>
        </a:p>
      </dgm:t>
    </dgm:pt>
    <dgm:pt modelId="{2F757FD8-9EBA-40F5-BD54-F3C89A8F73E9}" type="pres">
      <dgm:prSet presAssocID="{E46619D3-BEFF-43EA-BB11-952E9971512E}" presName="Name0" presStyleCnt="0">
        <dgm:presLayoutVars>
          <dgm:dir/>
          <dgm:resizeHandles val="exact"/>
        </dgm:presLayoutVars>
      </dgm:prSet>
      <dgm:spPr/>
    </dgm:pt>
    <dgm:pt modelId="{8CAAFEC9-C45B-49B2-911B-00C8044CC54F}" type="pres">
      <dgm:prSet presAssocID="{C5D8200D-8FB6-481B-B5D9-CF303185AEE6}" presName="composite" presStyleCnt="0"/>
      <dgm:spPr/>
    </dgm:pt>
    <dgm:pt modelId="{069C3BB3-203B-4DA5-812D-40D53DCCCD95}" type="pres">
      <dgm:prSet presAssocID="{C5D8200D-8FB6-481B-B5D9-CF303185AEE6}" presName="rect1" presStyleLbl="trAlignAcc1" presStyleIdx="0" presStyleCnt="3">
        <dgm:presLayoutVars>
          <dgm:bulletEnabled val="1"/>
        </dgm:presLayoutVars>
      </dgm:prSet>
      <dgm:spPr/>
    </dgm:pt>
    <dgm:pt modelId="{5BCBAB27-41AA-4B08-80EC-87CE17CC03FE}" type="pres">
      <dgm:prSet presAssocID="{C5D8200D-8FB6-481B-B5D9-CF303185AEE6}" presName="rect2" presStyleLbl="fgImgPlace1" presStyleIdx="0" presStyleCnt="3" custLinFactNeighborX="13463" custLinFactNeighborY="1551"/>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50000" r="-50000"/>
          </a:stretch>
        </a:blipFill>
      </dgm:spPr>
    </dgm:pt>
    <dgm:pt modelId="{1A094429-0E22-47B8-A7A2-A982FC439B15}" type="pres">
      <dgm:prSet presAssocID="{9C8A27BA-E741-4700-928D-954B790140D3}" presName="sibTrans" presStyleCnt="0"/>
      <dgm:spPr/>
    </dgm:pt>
    <dgm:pt modelId="{276D6F1E-DE69-4D55-B41B-3F802AB9B78A}" type="pres">
      <dgm:prSet presAssocID="{394C153A-D08F-492A-A455-FBCAC658F607}" presName="composite" presStyleCnt="0"/>
      <dgm:spPr/>
    </dgm:pt>
    <dgm:pt modelId="{927CD87A-6FD2-402F-99A1-D272617BD4EF}" type="pres">
      <dgm:prSet presAssocID="{394C153A-D08F-492A-A455-FBCAC658F607}" presName="rect1" presStyleLbl="trAlignAcc1" presStyleIdx="1" presStyleCnt="3" custScaleY="127454">
        <dgm:presLayoutVars>
          <dgm:bulletEnabled val="1"/>
        </dgm:presLayoutVars>
      </dgm:prSet>
      <dgm:spPr/>
    </dgm:pt>
    <dgm:pt modelId="{9BB83284-E808-4865-8DAD-0DDE63E10828}" type="pres">
      <dgm:prSet presAssocID="{394C153A-D08F-492A-A455-FBCAC658F607}" presName="rect2"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0000" r="-50000"/>
          </a:stretch>
        </a:blipFill>
      </dgm:spPr>
    </dgm:pt>
    <dgm:pt modelId="{75366FB8-39D9-49E1-B377-BBEE05C83588}" type="pres">
      <dgm:prSet presAssocID="{429D3844-46F0-4AA2-966E-6864250D6437}" presName="sibTrans" presStyleCnt="0"/>
      <dgm:spPr/>
    </dgm:pt>
    <dgm:pt modelId="{23D6A004-5AF3-42ED-9E30-2F08F001232D}" type="pres">
      <dgm:prSet presAssocID="{ADD49278-D909-412B-BD01-D7CE90C7EE0B}" presName="composite" presStyleCnt="0"/>
      <dgm:spPr/>
    </dgm:pt>
    <dgm:pt modelId="{93D89A2E-E1F8-4B57-BF5B-DF3679E6019F}" type="pres">
      <dgm:prSet presAssocID="{ADD49278-D909-412B-BD01-D7CE90C7EE0B}" presName="rect1" presStyleLbl="trAlignAcc1" presStyleIdx="2" presStyleCnt="3" custScaleY="128547">
        <dgm:presLayoutVars>
          <dgm:bulletEnabled val="1"/>
        </dgm:presLayoutVars>
      </dgm:prSet>
      <dgm:spPr/>
    </dgm:pt>
    <dgm:pt modelId="{EDD622A1-5F6F-4D2E-AC2A-3F6B4591A6E3}" type="pres">
      <dgm:prSet presAssocID="{ADD49278-D909-412B-BD01-D7CE90C7EE0B}" presName="rect2"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Lst>
          </a:blip>
          <a:srcRect/>
          <a:stretch>
            <a:fillRect l="-61000" r="-61000"/>
          </a:stretch>
        </a:blipFill>
      </dgm:spPr>
    </dgm:pt>
  </dgm:ptLst>
  <dgm:cxnLst>
    <dgm:cxn modelId="{117D1202-43CD-4A8B-9F97-692DDEB07ABA}" type="presOf" srcId="{ADD49278-D909-412B-BD01-D7CE90C7EE0B}" destId="{93D89A2E-E1F8-4B57-BF5B-DF3679E6019F}" srcOrd="0" destOrd="0" presId="urn:microsoft.com/office/officeart/2008/layout/PictureStrips"/>
    <dgm:cxn modelId="{531AF540-33C3-4B31-844E-4DEBDF784CEE}" srcId="{E46619D3-BEFF-43EA-BB11-952E9971512E}" destId="{394C153A-D08F-492A-A455-FBCAC658F607}" srcOrd="1" destOrd="0" parTransId="{6F50BB9D-5108-4110-B0FF-6E9BFBBB65C1}" sibTransId="{429D3844-46F0-4AA2-966E-6864250D6437}"/>
    <dgm:cxn modelId="{42D5E552-7627-4E05-BF91-E9B8BFD90446}" type="presOf" srcId="{C5D8200D-8FB6-481B-B5D9-CF303185AEE6}" destId="{069C3BB3-203B-4DA5-812D-40D53DCCCD95}" srcOrd="0" destOrd="0" presId="urn:microsoft.com/office/officeart/2008/layout/PictureStrips"/>
    <dgm:cxn modelId="{0A86C07F-06B0-46B5-A0AC-FFD202E457F4}" srcId="{E46619D3-BEFF-43EA-BB11-952E9971512E}" destId="{C5D8200D-8FB6-481B-B5D9-CF303185AEE6}" srcOrd="0" destOrd="0" parTransId="{2C5E406B-F3F1-4BFD-988A-F4C1F793774B}" sibTransId="{9C8A27BA-E741-4700-928D-954B790140D3}"/>
    <dgm:cxn modelId="{C9C49B83-58B3-44B6-AE57-60AFAC61FA6F}" type="presOf" srcId="{394C153A-D08F-492A-A455-FBCAC658F607}" destId="{927CD87A-6FD2-402F-99A1-D272617BD4EF}" srcOrd="0" destOrd="0" presId="urn:microsoft.com/office/officeart/2008/layout/PictureStrips"/>
    <dgm:cxn modelId="{02DEACB2-21A5-4A6D-B335-76ADD27D6A8C}" srcId="{E46619D3-BEFF-43EA-BB11-952E9971512E}" destId="{ADD49278-D909-412B-BD01-D7CE90C7EE0B}" srcOrd="2" destOrd="0" parTransId="{26BE2F18-D3B1-4379-80BC-072D3D74FA3A}" sibTransId="{B7EBD8CF-1765-4651-A665-BB3C519423B8}"/>
    <dgm:cxn modelId="{EA853BBF-FFDE-479B-9188-8579DDCC0724}" type="presOf" srcId="{E46619D3-BEFF-43EA-BB11-952E9971512E}" destId="{2F757FD8-9EBA-40F5-BD54-F3C89A8F73E9}" srcOrd="0" destOrd="0" presId="urn:microsoft.com/office/officeart/2008/layout/PictureStrips"/>
    <dgm:cxn modelId="{FB040B5D-5397-4A21-9D1E-B81FB5D047E0}" type="presParOf" srcId="{2F757FD8-9EBA-40F5-BD54-F3C89A8F73E9}" destId="{8CAAFEC9-C45B-49B2-911B-00C8044CC54F}" srcOrd="0" destOrd="0" presId="urn:microsoft.com/office/officeart/2008/layout/PictureStrips"/>
    <dgm:cxn modelId="{FF603B3C-8B42-4188-86D1-20853E0CC54B}" type="presParOf" srcId="{8CAAFEC9-C45B-49B2-911B-00C8044CC54F}" destId="{069C3BB3-203B-4DA5-812D-40D53DCCCD95}" srcOrd="0" destOrd="0" presId="urn:microsoft.com/office/officeart/2008/layout/PictureStrips"/>
    <dgm:cxn modelId="{85F94C1C-E9DD-4C0B-B39A-C0CA1739B186}" type="presParOf" srcId="{8CAAFEC9-C45B-49B2-911B-00C8044CC54F}" destId="{5BCBAB27-41AA-4B08-80EC-87CE17CC03FE}" srcOrd="1" destOrd="0" presId="urn:microsoft.com/office/officeart/2008/layout/PictureStrips"/>
    <dgm:cxn modelId="{3F3740AD-1688-41B7-AFFB-CE752AF7A801}" type="presParOf" srcId="{2F757FD8-9EBA-40F5-BD54-F3C89A8F73E9}" destId="{1A094429-0E22-47B8-A7A2-A982FC439B15}" srcOrd="1" destOrd="0" presId="urn:microsoft.com/office/officeart/2008/layout/PictureStrips"/>
    <dgm:cxn modelId="{BFD040F0-0273-4051-B3BF-704D722A88F1}" type="presParOf" srcId="{2F757FD8-9EBA-40F5-BD54-F3C89A8F73E9}" destId="{276D6F1E-DE69-4D55-B41B-3F802AB9B78A}" srcOrd="2" destOrd="0" presId="urn:microsoft.com/office/officeart/2008/layout/PictureStrips"/>
    <dgm:cxn modelId="{ADDAF96B-615F-4E52-B823-BD76B877794D}" type="presParOf" srcId="{276D6F1E-DE69-4D55-B41B-3F802AB9B78A}" destId="{927CD87A-6FD2-402F-99A1-D272617BD4EF}" srcOrd="0" destOrd="0" presId="urn:microsoft.com/office/officeart/2008/layout/PictureStrips"/>
    <dgm:cxn modelId="{2BE7D79B-622A-41EB-8857-04B163880A35}" type="presParOf" srcId="{276D6F1E-DE69-4D55-B41B-3F802AB9B78A}" destId="{9BB83284-E808-4865-8DAD-0DDE63E10828}" srcOrd="1" destOrd="0" presId="urn:microsoft.com/office/officeart/2008/layout/PictureStrips"/>
    <dgm:cxn modelId="{9C0DE9F8-7821-4EE2-AD45-4298F47EA113}" type="presParOf" srcId="{2F757FD8-9EBA-40F5-BD54-F3C89A8F73E9}" destId="{75366FB8-39D9-49E1-B377-BBEE05C83588}" srcOrd="3" destOrd="0" presId="urn:microsoft.com/office/officeart/2008/layout/PictureStrips"/>
    <dgm:cxn modelId="{A5E113A7-5BF2-45C9-95E4-28E15A16D26E}" type="presParOf" srcId="{2F757FD8-9EBA-40F5-BD54-F3C89A8F73E9}" destId="{23D6A004-5AF3-42ED-9E30-2F08F001232D}" srcOrd="4" destOrd="0" presId="urn:microsoft.com/office/officeart/2008/layout/PictureStrips"/>
    <dgm:cxn modelId="{C59E249E-EC2E-45B8-BAE6-CB3EC11D54A0}" type="presParOf" srcId="{23D6A004-5AF3-42ED-9E30-2F08F001232D}" destId="{93D89A2E-E1F8-4B57-BF5B-DF3679E6019F}" srcOrd="0" destOrd="0" presId="urn:microsoft.com/office/officeart/2008/layout/PictureStrips"/>
    <dgm:cxn modelId="{B9BDEB36-3BA4-4F9D-9AFE-10D677567D50}" type="presParOf" srcId="{23D6A004-5AF3-42ED-9E30-2F08F001232D}" destId="{EDD622A1-5F6F-4D2E-AC2A-3F6B4591A6E3}" srcOrd="1" destOrd="0" presId="urn:microsoft.com/office/officeart/2008/layout/PictureStrip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E7DAEF6-6CB5-4392-BE2B-2880EAB02208}"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107D3753-667B-41DA-BA4A-D5F29AB7B447}">
      <dgm:prSet custT="1"/>
      <dgm:spPr/>
      <dgm:t>
        <a:bodyPr/>
        <a:lstStyle/>
        <a:p>
          <a:r>
            <a:rPr lang="es-ES" sz="3600"/>
            <a:t> </a:t>
          </a:r>
          <a:r>
            <a:rPr lang="es-ES" sz="3200"/>
            <a:t>Mutua desconfianza y prejuicios entre las escuelas y la comunidad gitana. (modelo de alumnado homogéneo)</a:t>
          </a:r>
        </a:p>
        <a:p>
          <a:endParaRPr lang="es-ES" sz="3600"/>
        </a:p>
        <a:p>
          <a:endParaRPr lang="en-US" sz="3600"/>
        </a:p>
      </dgm:t>
    </dgm:pt>
    <dgm:pt modelId="{31AA8DBA-0724-4027-BE9C-525B0654097D}" type="parTrans" cxnId="{301C9D83-3BC7-487C-BB31-3F14152C4D4A}">
      <dgm:prSet/>
      <dgm:spPr/>
      <dgm:t>
        <a:bodyPr/>
        <a:lstStyle/>
        <a:p>
          <a:endParaRPr lang="en-US" sz="3600"/>
        </a:p>
      </dgm:t>
    </dgm:pt>
    <dgm:pt modelId="{0DA220A2-6B8F-47C1-BA77-E48210DA8916}" type="sibTrans" cxnId="{301C9D83-3BC7-487C-BB31-3F14152C4D4A}">
      <dgm:prSet/>
      <dgm:spPr/>
      <dgm:t>
        <a:bodyPr/>
        <a:lstStyle/>
        <a:p>
          <a:endParaRPr lang="en-US" sz="3600"/>
        </a:p>
      </dgm:t>
    </dgm:pt>
    <dgm:pt modelId="{8884CE3E-7F05-4DDA-961C-0C2A7DB87FDF}">
      <dgm:prSet custT="1"/>
      <dgm:spPr/>
      <dgm:t>
        <a:bodyPr/>
        <a:lstStyle/>
        <a:p>
          <a:r>
            <a:rPr lang="es-ES" sz="3200"/>
            <a:t> La percepción de la escuela por algunos gitanos como un “entorno poco conocido” con el que no están familiarizados</a:t>
          </a:r>
          <a:r>
            <a:rPr lang="es-ES" sz="2800"/>
            <a:t>.</a:t>
          </a:r>
          <a:endParaRPr lang="en-US" sz="2800"/>
        </a:p>
      </dgm:t>
    </dgm:pt>
    <dgm:pt modelId="{3BC90917-B159-44E0-8DE1-F26ED9201ED2}" type="parTrans" cxnId="{6944AE8F-FD63-42C5-B2F7-80BA838E8D30}">
      <dgm:prSet/>
      <dgm:spPr/>
      <dgm:t>
        <a:bodyPr/>
        <a:lstStyle/>
        <a:p>
          <a:endParaRPr lang="en-US" sz="3600"/>
        </a:p>
      </dgm:t>
    </dgm:pt>
    <dgm:pt modelId="{0211D1C2-B787-4DF9-8957-8103505FACFA}" type="sibTrans" cxnId="{6944AE8F-FD63-42C5-B2F7-80BA838E8D30}">
      <dgm:prSet/>
      <dgm:spPr/>
      <dgm:t>
        <a:bodyPr/>
        <a:lstStyle/>
        <a:p>
          <a:endParaRPr lang="en-US" sz="3600"/>
        </a:p>
      </dgm:t>
    </dgm:pt>
    <dgm:pt modelId="{B3B83E6F-DFBA-4B1F-AC74-2989DA777D85}">
      <dgm:prSet custT="1"/>
      <dgm:spPr/>
      <dgm:t>
        <a:bodyPr/>
        <a:lstStyle/>
        <a:p>
          <a:r>
            <a:rPr lang="es-ES" sz="3200"/>
            <a:t> Insuficiente conocimiento y experiencia del profesorado.</a:t>
          </a:r>
          <a:endParaRPr lang="en-US" sz="3200"/>
        </a:p>
      </dgm:t>
    </dgm:pt>
    <dgm:pt modelId="{41BED4F0-74A5-4479-BE77-5DFBB5BA3797}" type="parTrans" cxnId="{F2C36702-12DE-4D10-B0CD-F40B8BB60EF4}">
      <dgm:prSet/>
      <dgm:spPr/>
      <dgm:t>
        <a:bodyPr/>
        <a:lstStyle/>
        <a:p>
          <a:endParaRPr lang="en-US" sz="3600"/>
        </a:p>
      </dgm:t>
    </dgm:pt>
    <dgm:pt modelId="{8A761D9F-7E75-46A0-9BC6-7FD0DEB03B66}" type="sibTrans" cxnId="{F2C36702-12DE-4D10-B0CD-F40B8BB60EF4}">
      <dgm:prSet/>
      <dgm:spPr/>
      <dgm:t>
        <a:bodyPr/>
        <a:lstStyle/>
        <a:p>
          <a:endParaRPr lang="en-US" sz="3600"/>
        </a:p>
      </dgm:t>
    </dgm:pt>
    <dgm:pt modelId="{68299DA5-E992-4BD1-9D9A-C2FE7B9ADF87}" type="pres">
      <dgm:prSet presAssocID="{6E7DAEF6-6CB5-4392-BE2B-2880EAB02208}" presName="vert0" presStyleCnt="0">
        <dgm:presLayoutVars>
          <dgm:dir/>
          <dgm:animOne val="branch"/>
          <dgm:animLvl val="lvl"/>
        </dgm:presLayoutVars>
      </dgm:prSet>
      <dgm:spPr/>
    </dgm:pt>
    <dgm:pt modelId="{73B3FD5E-2AC4-4151-9A91-C2246C91B56B}" type="pres">
      <dgm:prSet presAssocID="{107D3753-667B-41DA-BA4A-D5F29AB7B447}" presName="thickLine" presStyleLbl="alignNode1" presStyleIdx="0" presStyleCnt="3"/>
      <dgm:spPr/>
    </dgm:pt>
    <dgm:pt modelId="{CED7C3F4-D8D1-4A68-A8D5-89D27F775D1C}" type="pres">
      <dgm:prSet presAssocID="{107D3753-667B-41DA-BA4A-D5F29AB7B447}" presName="horz1" presStyleCnt="0"/>
      <dgm:spPr/>
    </dgm:pt>
    <dgm:pt modelId="{2E6A7827-5EC6-47CB-B84D-4B3D68E095D0}" type="pres">
      <dgm:prSet presAssocID="{107D3753-667B-41DA-BA4A-D5F29AB7B447}" presName="tx1" presStyleLbl="revTx" presStyleIdx="0" presStyleCnt="3" custScaleY="109178" custLinFactNeighborX="198" custLinFactNeighborY="5688"/>
      <dgm:spPr/>
    </dgm:pt>
    <dgm:pt modelId="{39E56A8D-1144-48D3-9CA9-0161C2A987AF}" type="pres">
      <dgm:prSet presAssocID="{107D3753-667B-41DA-BA4A-D5F29AB7B447}" presName="vert1" presStyleCnt="0"/>
      <dgm:spPr/>
    </dgm:pt>
    <dgm:pt modelId="{AA06AF8D-5DD5-4D57-98D3-03C66F345E93}" type="pres">
      <dgm:prSet presAssocID="{8884CE3E-7F05-4DDA-961C-0C2A7DB87FDF}" presName="thickLine" presStyleLbl="alignNode1" presStyleIdx="1" presStyleCnt="3"/>
      <dgm:spPr/>
    </dgm:pt>
    <dgm:pt modelId="{275148D8-67D9-4BFE-99F6-60C464C68937}" type="pres">
      <dgm:prSet presAssocID="{8884CE3E-7F05-4DDA-961C-0C2A7DB87FDF}" presName="horz1" presStyleCnt="0"/>
      <dgm:spPr/>
    </dgm:pt>
    <dgm:pt modelId="{67A7FA54-DAE9-4396-98C4-14C203CE832D}" type="pres">
      <dgm:prSet presAssocID="{8884CE3E-7F05-4DDA-961C-0C2A7DB87FDF}" presName="tx1" presStyleLbl="revTx" presStyleIdx="1" presStyleCnt="3" custScaleY="144750" custLinFactNeighborX="4848" custLinFactNeighborY="3486"/>
      <dgm:spPr/>
    </dgm:pt>
    <dgm:pt modelId="{F8CAB65E-1A5C-49E0-B670-A4534BF1318A}" type="pres">
      <dgm:prSet presAssocID="{8884CE3E-7F05-4DDA-961C-0C2A7DB87FDF}" presName="vert1" presStyleCnt="0"/>
      <dgm:spPr/>
    </dgm:pt>
    <dgm:pt modelId="{8C4A940C-DB33-409C-B0E4-E89741CB31C0}" type="pres">
      <dgm:prSet presAssocID="{B3B83E6F-DFBA-4B1F-AC74-2989DA777D85}" presName="thickLine" presStyleLbl="alignNode1" presStyleIdx="2" presStyleCnt="3"/>
      <dgm:spPr/>
    </dgm:pt>
    <dgm:pt modelId="{D04AC58A-40C6-4768-A35C-35B855DFB38F}" type="pres">
      <dgm:prSet presAssocID="{B3B83E6F-DFBA-4B1F-AC74-2989DA777D85}" presName="horz1" presStyleCnt="0"/>
      <dgm:spPr/>
    </dgm:pt>
    <dgm:pt modelId="{A653D3FD-A732-44DD-9E41-9C514C4AE175}" type="pres">
      <dgm:prSet presAssocID="{B3B83E6F-DFBA-4B1F-AC74-2989DA777D85}" presName="tx1" presStyleLbl="revTx" presStyleIdx="2" presStyleCnt="3"/>
      <dgm:spPr/>
    </dgm:pt>
    <dgm:pt modelId="{46184D22-B131-441E-9663-D63A857C7CA8}" type="pres">
      <dgm:prSet presAssocID="{B3B83E6F-DFBA-4B1F-AC74-2989DA777D85}" presName="vert1" presStyleCnt="0"/>
      <dgm:spPr/>
    </dgm:pt>
  </dgm:ptLst>
  <dgm:cxnLst>
    <dgm:cxn modelId="{F2C36702-12DE-4D10-B0CD-F40B8BB60EF4}" srcId="{6E7DAEF6-6CB5-4392-BE2B-2880EAB02208}" destId="{B3B83E6F-DFBA-4B1F-AC74-2989DA777D85}" srcOrd="2" destOrd="0" parTransId="{41BED4F0-74A5-4479-BE77-5DFBB5BA3797}" sibTransId="{8A761D9F-7E75-46A0-9BC6-7FD0DEB03B66}"/>
    <dgm:cxn modelId="{46F2E34D-AFAC-4789-8DD5-3777B19AC840}" type="presOf" srcId="{6E7DAEF6-6CB5-4392-BE2B-2880EAB02208}" destId="{68299DA5-E992-4BD1-9D9A-C2FE7B9ADF87}" srcOrd="0" destOrd="0" presId="urn:microsoft.com/office/officeart/2008/layout/LinedList"/>
    <dgm:cxn modelId="{A4C88673-96E7-480A-9311-AA7B043BD684}" type="presOf" srcId="{107D3753-667B-41DA-BA4A-D5F29AB7B447}" destId="{2E6A7827-5EC6-47CB-B84D-4B3D68E095D0}" srcOrd="0" destOrd="0" presId="urn:microsoft.com/office/officeart/2008/layout/LinedList"/>
    <dgm:cxn modelId="{301C9D83-3BC7-487C-BB31-3F14152C4D4A}" srcId="{6E7DAEF6-6CB5-4392-BE2B-2880EAB02208}" destId="{107D3753-667B-41DA-BA4A-D5F29AB7B447}" srcOrd="0" destOrd="0" parTransId="{31AA8DBA-0724-4027-BE9C-525B0654097D}" sibTransId="{0DA220A2-6B8F-47C1-BA77-E48210DA8916}"/>
    <dgm:cxn modelId="{6944AE8F-FD63-42C5-B2F7-80BA838E8D30}" srcId="{6E7DAEF6-6CB5-4392-BE2B-2880EAB02208}" destId="{8884CE3E-7F05-4DDA-961C-0C2A7DB87FDF}" srcOrd="1" destOrd="0" parTransId="{3BC90917-B159-44E0-8DE1-F26ED9201ED2}" sibTransId="{0211D1C2-B787-4DF9-8957-8103505FACFA}"/>
    <dgm:cxn modelId="{589422A5-5BA3-4EF6-BA5E-5FD64CAC4107}" type="presOf" srcId="{8884CE3E-7F05-4DDA-961C-0C2A7DB87FDF}" destId="{67A7FA54-DAE9-4396-98C4-14C203CE832D}" srcOrd="0" destOrd="0" presId="urn:microsoft.com/office/officeart/2008/layout/LinedList"/>
    <dgm:cxn modelId="{F1A7E4A8-6EFB-46DE-BE3B-4AF79D20B6D7}" type="presOf" srcId="{B3B83E6F-DFBA-4B1F-AC74-2989DA777D85}" destId="{A653D3FD-A732-44DD-9E41-9C514C4AE175}" srcOrd="0" destOrd="0" presId="urn:microsoft.com/office/officeart/2008/layout/LinedList"/>
    <dgm:cxn modelId="{FC1945BB-9DCA-4704-B137-521B84353D27}" type="presParOf" srcId="{68299DA5-E992-4BD1-9D9A-C2FE7B9ADF87}" destId="{73B3FD5E-2AC4-4151-9A91-C2246C91B56B}" srcOrd="0" destOrd="0" presId="urn:microsoft.com/office/officeart/2008/layout/LinedList"/>
    <dgm:cxn modelId="{D1D72408-1288-48D3-AB3D-C937247299B2}" type="presParOf" srcId="{68299DA5-E992-4BD1-9D9A-C2FE7B9ADF87}" destId="{CED7C3F4-D8D1-4A68-A8D5-89D27F775D1C}" srcOrd="1" destOrd="0" presId="urn:microsoft.com/office/officeart/2008/layout/LinedList"/>
    <dgm:cxn modelId="{CDDD1C6B-ABF4-42CF-8236-F90F20720682}" type="presParOf" srcId="{CED7C3F4-D8D1-4A68-A8D5-89D27F775D1C}" destId="{2E6A7827-5EC6-47CB-B84D-4B3D68E095D0}" srcOrd="0" destOrd="0" presId="urn:microsoft.com/office/officeart/2008/layout/LinedList"/>
    <dgm:cxn modelId="{C3E7408A-858A-4AD8-B464-F4A852B5E001}" type="presParOf" srcId="{CED7C3F4-D8D1-4A68-A8D5-89D27F775D1C}" destId="{39E56A8D-1144-48D3-9CA9-0161C2A987AF}" srcOrd="1" destOrd="0" presId="urn:microsoft.com/office/officeart/2008/layout/LinedList"/>
    <dgm:cxn modelId="{88D53BB7-3A82-4093-9C1F-B173C52B3A87}" type="presParOf" srcId="{68299DA5-E992-4BD1-9D9A-C2FE7B9ADF87}" destId="{AA06AF8D-5DD5-4D57-98D3-03C66F345E93}" srcOrd="2" destOrd="0" presId="urn:microsoft.com/office/officeart/2008/layout/LinedList"/>
    <dgm:cxn modelId="{468F72F0-CC22-48BC-AFF9-BA5C807A58B1}" type="presParOf" srcId="{68299DA5-E992-4BD1-9D9A-C2FE7B9ADF87}" destId="{275148D8-67D9-4BFE-99F6-60C464C68937}" srcOrd="3" destOrd="0" presId="urn:microsoft.com/office/officeart/2008/layout/LinedList"/>
    <dgm:cxn modelId="{C74854B3-3D1C-4EE8-8E16-B656AC3BB37C}" type="presParOf" srcId="{275148D8-67D9-4BFE-99F6-60C464C68937}" destId="{67A7FA54-DAE9-4396-98C4-14C203CE832D}" srcOrd="0" destOrd="0" presId="urn:microsoft.com/office/officeart/2008/layout/LinedList"/>
    <dgm:cxn modelId="{7FF4DABE-6BFB-413E-AF86-B0119B4F1564}" type="presParOf" srcId="{275148D8-67D9-4BFE-99F6-60C464C68937}" destId="{F8CAB65E-1A5C-49E0-B670-A4534BF1318A}" srcOrd="1" destOrd="0" presId="urn:microsoft.com/office/officeart/2008/layout/LinedList"/>
    <dgm:cxn modelId="{B61CDEE9-1B5A-40C6-B501-C9F1B614780F}" type="presParOf" srcId="{68299DA5-E992-4BD1-9D9A-C2FE7B9ADF87}" destId="{8C4A940C-DB33-409C-B0E4-E89741CB31C0}" srcOrd="4" destOrd="0" presId="urn:microsoft.com/office/officeart/2008/layout/LinedList"/>
    <dgm:cxn modelId="{9F25BEEE-732D-45BB-B0AA-51B316271F67}" type="presParOf" srcId="{68299DA5-E992-4BD1-9D9A-C2FE7B9ADF87}" destId="{D04AC58A-40C6-4768-A35C-35B855DFB38F}" srcOrd="5" destOrd="0" presId="urn:microsoft.com/office/officeart/2008/layout/LinedList"/>
    <dgm:cxn modelId="{7EBF6420-3F5A-40D4-ABDD-1C183EFAA99B}" type="presParOf" srcId="{D04AC58A-40C6-4768-A35C-35B855DFB38F}" destId="{A653D3FD-A732-44DD-9E41-9C514C4AE175}" srcOrd="0" destOrd="0" presId="urn:microsoft.com/office/officeart/2008/layout/LinedList"/>
    <dgm:cxn modelId="{01D56531-9D19-4631-B1B2-E0056A6D323D}" type="presParOf" srcId="{D04AC58A-40C6-4768-A35C-35B855DFB38F}" destId="{46184D22-B131-441E-9663-D63A857C7C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7DAEF6-6CB5-4392-BE2B-2880EAB0220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2FBFB90-5DA1-4564-B1FB-530BFA2C61F5}">
      <dgm:prSet custT="1"/>
      <dgm:spPr/>
      <dgm:t>
        <a:bodyPr/>
        <a:lstStyle/>
        <a:p>
          <a:r>
            <a:rPr lang="es-ES" sz="3600"/>
            <a:t>     Falta de motivación hacia estudio entre los estudiantes gitanos. </a:t>
          </a:r>
          <a:endParaRPr lang="en-US" sz="3600"/>
        </a:p>
      </dgm:t>
    </dgm:pt>
    <dgm:pt modelId="{DB73E4A8-F041-4CB9-9023-57CEE9AAC23E}" type="parTrans" cxnId="{B2CA016E-E336-4AA1-85DC-41A92D0DDA10}">
      <dgm:prSet/>
      <dgm:spPr/>
      <dgm:t>
        <a:bodyPr/>
        <a:lstStyle/>
        <a:p>
          <a:endParaRPr lang="en-US" sz="3600"/>
        </a:p>
      </dgm:t>
    </dgm:pt>
    <dgm:pt modelId="{930B2134-E766-4B2C-BA34-8A3E39883C40}" type="sibTrans" cxnId="{B2CA016E-E336-4AA1-85DC-41A92D0DDA10}">
      <dgm:prSet/>
      <dgm:spPr/>
      <dgm:t>
        <a:bodyPr/>
        <a:lstStyle/>
        <a:p>
          <a:endParaRPr lang="en-US" sz="3600"/>
        </a:p>
      </dgm:t>
    </dgm:pt>
    <dgm:pt modelId="{98F876B0-E1C0-4176-A117-E31AE42A6075}">
      <dgm:prSet custT="1"/>
      <dgm:spPr/>
      <dgm:t>
        <a:bodyPr/>
        <a:lstStyle/>
        <a:p>
          <a:pPr algn="l"/>
          <a:r>
            <a:rPr lang="es-ES" sz="2800"/>
            <a:t>      </a:t>
          </a:r>
          <a:r>
            <a:rPr lang="es-ES" sz="3600"/>
            <a:t>Falta de referentes educativos en la comunidad gitana.</a:t>
          </a:r>
          <a:endParaRPr lang="en-US" sz="3600"/>
        </a:p>
      </dgm:t>
    </dgm:pt>
    <dgm:pt modelId="{EDBF8BAB-3D39-4D5B-A0A5-0F102736E489}" type="parTrans" cxnId="{7C3DC102-993D-457B-876D-CF6762CB42B4}">
      <dgm:prSet/>
      <dgm:spPr/>
      <dgm:t>
        <a:bodyPr/>
        <a:lstStyle/>
        <a:p>
          <a:endParaRPr lang="en-US" sz="3600"/>
        </a:p>
      </dgm:t>
    </dgm:pt>
    <dgm:pt modelId="{4BEF5C5C-2807-4731-84B5-87A19E3AD293}" type="sibTrans" cxnId="{7C3DC102-993D-457B-876D-CF6762CB42B4}">
      <dgm:prSet/>
      <dgm:spPr/>
      <dgm:t>
        <a:bodyPr/>
        <a:lstStyle/>
        <a:p>
          <a:endParaRPr lang="en-US" sz="3600"/>
        </a:p>
      </dgm:t>
    </dgm:pt>
    <dgm:pt modelId="{5025CC35-EEAF-4339-9570-026B4F9C0502}" type="pres">
      <dgm:prSet presAssocID="{6E7DAEF6-6CB5-4392-BE2B-2880EAB02208}" presName="Name0" presStyleCnt="0">
        <dgm:presLayoutVars>
          <dgm:dir/>
          <dgm:resizeHandles val="exact"/>
        </dgm:presLayoutVars>
      </dgm:prSet>
      <dgm:spPr/>
    </dgm:pt>
    <dgm:pt modelId="{B68A171F-A802-42B6-9AFB-7AF99DCF7221}" type="pres">
      <dgm:prSet presAssocID="{72FBFB90-5DA1-4564-B1FB-530BFA2C61F5}" presName="composite" presStyleCnt="0"/>
      <dgm:spPr/>
    </dgm:pt>
    <dgm:pt modelId="{1E629115-107A-44EA-802E-4114DD7C0CF2}" type="pres">
      <dgm:prSet presAssocID="{72FBFB90-5DA1-4564-B1FB-530BFA2C61F5}" presName="rect1" presStyleLbl="trAlignAcc1" presStyleIdx="0" presStyleCnt="2">
        <dgm:presLayoutVars>
          <dgm:bulletEnabled val="1"/>
        </dgm:presLayoutVars>
      </dgm:prSet>
      <dgm:spPr/>
    </dgm:pt>
    <dgm:pt modelId="{3CE03239-5EF7-4699-91E2-24D205E781A5}" type="pres">
      <dgm:prSet presAssocID="{72FBFB90-5DA1-4564-B1FB-530BFA2C61F5}" presName="rect2" presStyleLbl="fgImgPlace1" presStyleIdx="0" presStyleCnt="2" custScaleX="143994" custScaleY="93085" custLinFactNeighborX="-22987" custLinFactNeighborY="755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extLst>
        <a:ext uri="{E40237B7-FDA0-4F09-8148-C483321AD2D9}">
          <dgm14:cNvPr xmlns:dgm14="http://schemas.microsoft.com/office/drawing/2010/diagram" id="0" name="" descr="Estudiantes corriendo a la escuela"/>
        </a:ext>
      </dgm:extLst>
    </dgm:pt>
    <dgm:pt modelId="{6F44F775-8145-4A7C-ACF4-9C5E7912D916}" type="pres">
      <dgm:prSet presAssocID="{930B2134-E766-4B2C-BA34-8A3E39883C40}" presName="sibTrans" presStyleCnt="0"/>
      <dgm:spPr/>
    </dgm:pt>
    <dgm:pt modelId="{1CFA254E-A00C-4DB2-B93C-BB61B0323EF6}" type="pres">
      <dgm:prSet presAssocID="{98F876B0-E1C0-4176-A117-E31AE42A6075}" presName="composite" presStyleCnt="0"/>
      <dgm:spPr/>
    </dgm:pt>
    <dgm:pt modelId="{CFCA90DF-398C-4265-A433-AD9CC4A7A2B9}" type="pres">
      <dgm:prSet presAssocID="{98F876B0-E1C0-4176-A117-E31AE42A6075}" presName="rect1" presStyleLbl="trAlignAcc1" presStyleIdx="1" presStyleCnt="2">
        <dgm:presLayoutVars>
          <dgm:bulletEnabled val="1"/>
        </dgm:presLayoutVars>
      </dgm:prSet>
      <dgm:spPr/>
    </dgm:pt>
    <dgm:pt modelId="{CCC39A3B-60C7-4DF8-9AE7-1089337C3149}" type="pres">
      <dgm:prSet presAssocID="{98F876B0-E1C0-4176-A117-E31AE42A6075}" presName="rect2" presStyleLbl="fgImgPlace1" presStyleIdx="1" presStyleCnt="2" custScaleX="147676" custScaleY="94799" custLinFactNeighborX="-38624" custLinFactNeighborY="5025"/>
      <dgm:spPr>
        <a:blipFill>
          <a:blip xmlns:r="http://schemas.openxmlformats.org/officeDocument/2006/relationships" r:embed="rId2">
            <a:extLst>
              <a:ext uri="{837473B0-CC2E-450A-ABE3-18F120FF3D39}">
                <a1611:picAttrSrcUrl xmlns:a1611="http://schemas.microsoft.com/office/drawing/2016/11/main" r:id="rId3"/>
              </a:ext>
            </a:extLst>
          </a:blip>
          <a:srcRect/>
          <a:stretch>
            <a:fillRect l="-21000" r="-21000"/>
          </a:stretch>
        </a:blipFill>
      </dgm:spPr>
    </dgm:pt>
  </dgm:ptLst>
  <dgm:cxnLst>
    <dgm:cxn modelId="{7C3DC102-993D-457B-876D-CF6762CB42B4}" srcId="{6E7DAEF6-6CB5-4392-BE2B-2880EAB02208}" destId="{98F876B0-E1C0-4176-A117-E31AE42A6075}" srcOrd="1" destOrd="0" parTransId="{EDBF8BAB-3D39-4D5B-A0A5-0F102736E489}" sibTransId="{4BEF5C5C-2807-4731-84B5-87A19E3AD293}"/>
    <dgm:cxn modelId="{4DC6B10B-3DC4-42F4-968A-5FA2E1B8C42C}" type="presOf" srcId="{72FBFB90-5DA1-4564-B1FB-530BFA2C61F5}" destId="{1E629115-107A-44EA-802E-4114DD7C0CF2}" srcOrd="0" destOrd="0" presId="urn:microsoft.com/office/officeart/2008/layout/PictureStrips"/>
    <dgm:cxn modelId="{B2CA016E-E336-4AA1-85DC-41A92D0DDA10}" srcId="{6E7DAEF6-6CB5-4392-BE2B-2880EAB02208}" destId="{72FBFB90-5DA1-4564-B1FB-530BFA2C61F5}" srcOrd="0" destOrd="0" parTransId="{DB73E4A8-F041-4CB9-9023-57CEE9AAC23E}" sibTransId="{930B2134-E766-4B2C-BA34-8A3E39883C40}"/>
    <dgm:cxn modelId="{9C86338A-F39E-4997-9885-70DAA431113A}" type="presOf" srcId="{98F876B0-E1C0-4176-A117-E31AE42A6075}" destId="{CFCA90DF-398C-4265-A433-AD9CC4A7A2B9}" srcOrd="0" destOrd="0" presId="urn:microsoft.com/office/officeart/2008/layout/PictureStrips"/>
    <dgm:cxn modelId="{728AE0D1-E928-4439-9619-B9680BFF5900}" type="presOf" srcId="{6E7DAEF6-6CB5-4392-BE2B-2880EAB02208}" destId="{5025CC35-EEAF-4339-9570-026B4F9C0502}" srcOrd="0" destOrd="0" presId="urn:microsoft.com/office/officeart/2008/layout/PictureStrips"/>
    <dgm:cxn modelId="{AAC37E7C-4166-4439-8406-B0297D016979}" type="presParOf" srcId="{5025CC35-EEAF-4339-9570-026B4F9C0502}" destId="{B68A171F-A802-42B6-9AFB-7AF99DCF7221}" srcOrd="0" destOrd="0" presId="urn:microsoft.com/office/officeart/2008/layout/PictureStrips"/>
    <dgm:cxn modelId="{8FD32C7A-A7C5-40ED-89A7-26BEA4BA3382}" type="presParOf" srcId="{B68A171F-A802-42B6-9AFB-7AF99DCF7221}" destId="{1E629115-107A-44EA-802E-4114DD7C0CF2}" srcOrd="0" destOrd="0" presId="urn:microsoft.com/office/officeart/2008/layout/PictureStrips"/>
    <dgm:cxn modelId="{7867DD8B-9D4F-45FD-B85E-ECB42436D242}" type="presParOf" srcId="{B68A171F-A802-42B6-9AFB-7AF99DCF7221}" destId="{3CE03239-5EF7-4699-91E2-24D205E781A5}" srcOrd="1" destOrd="0" presId="urn:microsoft.com/office/officeart/2008/layout/PictureStrips"/>
    <dgm:cxn modelId="{8B81F689-D6FF-4398-AFE3-3FCB36C75F6F}" type="presParOf" srcId="{5025CC35-EEAF-4339-9570-026B4F9C0502}" destId="{6F44F775-8145-4A7C-ACF4-9C5E7912D916}" srcOrd="1" destOrd="0" presId="urn:microsoft.com/office/officeart/2008/layout/PictureStrips"/>
    <dgm:cxn modelId="{72A9D3C4-0C99-4A73-8AF8-0D995076515A}" type="presParOf" srcId="{5025CC35-EEAF-4339-9570-026B4F9C0502}" destId="{1CFA254E-A00C-4DB2-B93C-BB61B0323EF6}" srcOrd="2" destOrd="0" presId="urn:microsoft.com/office/officeart/2008/layout/PictureStrips"/>
    <dgm:cxn modelId="{3BFBC0AE-9059-46A3-A81F-AC44AFF74F11}" type="presParOf" srcId="{1CFA254E-A00C-4DB2-B93C-BB61B0323EF6}" destId="{CFCA90DF-398C-4265-A433-AD9CC4A7A2B9}" srcOrd="0" destOrd="0" presId="urn:microsoft.com/office/officeart/2008/layout/PictureStrips"/>
    <dgm:cxn modelId="{0904A25F-641A-43E1-96DC-EE9F4E31C9FC}" type="presParOf" srcId="{1CFA254E-A00C-4DB2-B93C-BB61B0323EF6}" destId="{CCC39A3B-60C7-4DF8-9AE7-1089337C314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18E9FFD-34BD-44E1-868E-6457D6003A7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CC95753-1014-457E-9FAE-B51719C76442}">
      <dgm:prSet custT="1"/>
      <dgm:spPr/>
      <dgm:t>
        <a:bodyPr/>
        <a:lstStyle/>
        <a:p>
          <a:pPr rtl="0"/>
          <a:r>
            <a:rPr lang="es-ES" sz="2200" b="0">
              <a:solidFill>
                <a:schemeClr val="bg1"/>
              </a:solidFill>
              <a:latin typeface="Verdana Pro"/>
              <a:cs typeface="Times New Roman"/>
            </a:rPr>
            <a:t>Evitar etiquetar al alumnado gitano como problemático, o con mayor probabilidad de fracaso escolar, las bajas expectativas puede provocar lo que se denomina como la “profecía autocumplida”. Se refuerza la imagen “…como es gitano… ya se sabe…”. </a:t>
          </a:r>
          <a:endParaRPr lang="en-US" sz="2200" b="0">
            <a:solidFill>
              <a:schemeClr val="bg1"/>
            </a:solidFill>
            <a:latin typeface="Verdana Pro"/>
            <a:cs typeface="Times New Roman"/>
          </a:endParaRPr>
        </a:p>
      </dgm:t>
    </dgm:pt>
    <dgm:pt modelId="{A6A54B25-2247-4E57-B7EB-2205840ABE89}" type="parTrans" cxnId="{9C384FF9-BFA1-4A47-BE0B-F08AA0862521}">
      <dgm:prSet/>
      <dgm:spPr/>
      <dgm:t>
        <a:bodyPr/>
        <a:lstStyle/>
        <a:p>
          <a:endParaRPr lang="en-US"/>
        </a:p>
      </dgm:t>
    </dgm:pt>
    <dgm:pt modelId="{C32F67D4-8898-4E0F-BA98-7D327DE258C8}" type="sibTrans" cxnId="{9C384FF9-BFA1-4A47-BE0B-F08AA0862521}">
      <dgm:prSet/>
      <dgm:spPr/>
      <dgm:t>
        <a:bodyPr/>
        <a:lstStyle/>
        <a:p>
          <a:endParaRPr lang="en-US"/>
        </a:p>
      </dgm:t>
    </dgm:pt>
    <dgm:pt modelId="{1FBAC106-207F-493C-AA9A-D3ACA41CBCBB}">
      <dgm:prSet/>
      <dgm:spPr/>
      <dgm:t>
        <a:bodyPr/>
        <a:lstStyle/>
        <a:p>
          <a:r>
            <a:rPr lang="es-ES"/>
            <a:t>Establecer “micro objetivos” que se puedan cumplir a corto plazo e ir aumentando gradualmente y focalizar la atención en los cambios a corto plazo.</a:t>
          </a:r>
          <a:endParaRPr lang="en-US"/>
        </a:p>
      </dgm:t>
    </dgm:pt>
    <dgm:pt modelId="{B2E53711-5E1E-40FD-80C4-2236C5B0C7B4}" type="parTrans" cxnId="{D17A7C9A-2C54-47C8-BFBA-FA188F696105}">
      <dgm:prSet/>
      <dgm:spPr/>
      <dgm:t>
        <a:bodyPr/>
        <a:lstStyle/>
        <a:p>
          <a:endParaRPr lang="en-US"/>
        </a:p>
      </dgm:t>
    </dgm:pt>
    <dgm:pt modelId="{969B1D98-6D2B-4DB8-A494-D2457659A237}" type="sibTrans" cxnId="{D17A7C9A-2C54-47C8-BFBA-FA188F696105}">
      <dgm:prSet/>
      <dgm:spPr/>
      <dgm:t>
        <a:bodyPr/>
        <a:lstStyle/>
        <a:p>
          <a:endParaRPr lang="en-US"/>
        </a:p>
      </dgm:t>
    </dgm:pt>
    <dgm:pt modelId="{0231AAD6-4235-4A3D-A48D-B047F153EB05}" type="pres">
      <dgm:prSet presAssocID="{018E9FFD-34BD-44E1-868E-6457D6003A7F}" presName="Name0" presStyleCnt="0">
        <dgm:presLayoutVars>
          <dgm:chMax val="7"/>
          <dgm:chPref val="7"/>
          <dgm:dir/>
        </dgm:presLayoutVars>
      </dgm:prSet>
      <dgm:spPr/>
    </dgm:pt>
    <dgm:pt modelId="{A08E4CB1-35BA-4C8A-93BA-AFBE217D34FC}" type="pres">
      <dgm:prSet presAssocID="{018E9FFD-34BD-44E1-868E-6457D6003A7F}" presName="Name1" presStyleCnt="0"/>
      <dgm:spPr/>
    </dgm:pt>
    <dgm:pt modelId="{7C1E76E5-3DC0-4F17-9C8F-6EC871124148}" type="pres">
      <dgm:prSet presAssocID="{018E9FFD-34BD-44E1-868E-6457D6003A7F}" presName="cycle" presStyleCnt="0"/>
      <dgm:spPr/>
    </dgm:pt>
    <dgm:pt modelId="{AE3EF93E-DA0B-4C89-B61E-E816A405DBAD}" type="pres">
      <dgm:prSet presAssocID="{018E9FFD-34BD-44E1-868E-6457D6003A7F}" presName="srcNode" presStyleLbl="node1" presStyleIdx="0" presStyleCnt="2"/>
      <dgm:spPr/>
    </dgm:pt>
    <dgm:pt modelId="{091A0732-DD8A-4C5D-9972-5397ACC1C233}" type="pres">
      <dgm:prSet presAssocID="{018E9FFD-34BD-44E1-868E-6457D6003A7F}" presName="conn" presStyleLbl="parChTrans1D2" presStyleIdx="0" presStyleCnt="1"/>
      <dgm:spPr/>
    </dgm:pt>
    <dgm:pt modelId="{81F3C92D-3B78-4799-8617-C26C902A218E}" type="pres">
      <dgm:prSet presAssocID="{018E9FFD-34BD-44E1-868E-6457D6003A7F}" presName="extraNode" presStyleLbl="node1" presStyleIdx="0" presStyleCnt="2"/>
      <dgm:spPr/>
    </dgm:pt>
    <dgm:pt modelId="{9F5B6A20-A356-448F-B0A4-DEE6883DF082}" type="pres">
      <dgm:prSet presAssocID="{018E9FFD-34BD-44E1-868E-6457D6003A7F}" presName="dstNode" presStyleLbl="node1" presStyleIdx="0" presStyleCnt="2"/>
      <dgm:spPr/>
    </dgm:pt>
    <dgm:pt modelId="{E5558208-5B2D-4FC4-A938-7137202B1FCB}" type="pres">
      <dgm:prSet presAssocID="{6CC95753-1014-457E-9FAE-B51719C76442}" presName="text_1" presStyleLbl="node1" presStyleIdx="0" presStyleCnt="2" custScaleY="135774">
        <dgm:presLayoutVars>
          <dgm:bulletEnabled val="1"/>
        </dgm:presLayoutVars>
      </dgm:prSet>
      <dgm:spPr/>
    </dgm:pt>
    <dgm:pt modelId="{F336801D-343C-4AC6-A3E0-8B9599AF3730}" type="pres">
      <dgm:prSet presAssocID="{6CC95753-1014-457E-9FAE-B51719C76442}" presName="accent_1" presStyleCnt="0"/>
      <dgm:spPr/>
    </dgm:pt>
    <dgm:pt modelId="{B9A2C334-5EB7-4E68-9DDF-2BFB83012FCE}" type="pres">
      <dgm:prSet presAssocID="{6CC95753-1014-457E-9FAE-B51719C76442}" presName="accentRepeatNode" presStyleLbl="solidFgAcc1" presStyleIdx="0" presStyleCnt="2" custLinFactNeighborX="-17439" custLinFactNeighborY="1777"/>
      <dgm:spPr>
        <a:blipFill rotWithShape="0">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FACA7400-4437-4BA5-B19A-113DB12DC5CE}" type="pres">
      <dgm:prSet presAssocID="{1FBAC106-207F-493C-AA9A-D3ACA41CBCBB}" presName="text_2" presStyleLbl="node1" presStyleIdx="1" presStyleCnt="2">
        <dgm:presLayoutVars>
          <dgm:bulletEnabled val="1"/>
        </dgm:presLayoutVars>
      </dgm:prSet>
      <dgm:spPr/>
    </dgm:pt>
    <dgm:pt modelId="{17B06D1B-9BA1-4111-B7B9-37E4C795795E}" type="pres">
      <dgm:prSet presAssocID="{1FBAC106-207F-493C-AA9A-D3ACA41CBCBB}" presName="accent_2" presStyleCnt="0"/>
      <dgm:spPr/>
    </dgm:pt>
    <dgm:pt modelId="{17DFAC67-1498-4C00-81AF-6E351C153E31}" type="pres">
      <dgm:prSet presAssocID="{1FBAC106-207F-493C-AA9A-D3ACA41CBCBB}" presName="accentRepeatNode" presStyleLbl="solidFgAcc1" presStyleIdx="1" presStyleCnt="2" custLinFactNeighborX="2925" custLinFactNeighborY="6946"/>
      <dgm:spPr>
        <a:blipFill rotWithShape="0">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Lst>
  <dgm:cxnLst>
    <dgm:cxn modelId="{93F97316-92EC-4006-9C42-A67C55168C6D}" type="presOf" srcId="{018E9FFD-34BD-44E1-868E-6457D6003A7F}" destId="{0231AAD6-4235-4A3D-A48D-B047F153EB05}" srcOrd="0" destOrd="0" presId="urn:microsoft.com/office/officeart/2008/layout/VerticalCurvedList"/>
    <dgm:cxn modelId="{5D928A1E-A927-419B-B225-2D0315CA77C1}" type="presOf" srcId="{C32F67D4-8898-4E0F-BA98-7D327DE258C8}" destId="{091A0732-DD8A-4C5D-9972-5397ACC1C233}" srcOrd="0" destOrd="0" presId="urn:microsoft.com/office/officeart/2008/layout/VerticalCurvedList"/>
    <dgm:cxn modelId="{6E69BC59-9A32-4D6F-8E2C-C133585078B3}" type="presOf" srcId="{6CC95753-1014-457E-9FAE-B51719C76442}" destId="{E5558208-5B2D-4FC4-A938-7137202B1FCB}" srcOrd="0" destOrd="0" presId="urn:microsoft.com/office/officeart/2008/layout/VerticalCurvedList"/>
    <dgm:cxn modelId="{D17A7C9A-2C54-47C8-BFBA-FA188F696105}" srcId="{018E9FFD-34BD-44E1-868E-6457D6003A7F}" destId="{1FBAC106-207F-493C-AA9A-D3ACA41CBCBB}" srcOrd="1" destOrd="0" parTransId="{B2E53711-5E1E-40FD-80C4-2236C5B0C7B4}" sibTransId="{969B1D98-6D2B-4DB8-A494-D2457659A237}"/>
    <dgm:cxn modelId="{0D39C1C5-242E-4E77-882F-916A2B2AB348}" type="presOf" srcId="{1FBAC106-207F-493C-AA9A-D3ACA41CBCBB}" destId="{FACA7400-4437-4BA5-B19A-113DB12DC5CE}" srcOrd="0" destOrd="0" presId="urn:microsoft.com/office/officeart/2008/layout/VerticalCurvedList"/>
    <dgm:cxn modelId="{9C384FF9-BFA1-4A47-BE0B-F08AA0862521}" srcId="{018E9FFD-34BD-44E1-868E-6457D6003A7F}" destId="{6CC95753-1014-457E-9FAE-B51719C76442}" srcOrd="0" destOrd="0" parTransId="{A6A54B25-2247-4E57-B7EB-2205840ABE89}" sibTransId="{C32F67D4-8898-4E0F-BA98-7D327DE258C8}"/>
    <dgm:cxn modelId="{E96F15DB-7A50-4E7A-82E4-5E56A3703373}" type="presParOf" srcId="{0231AAD6-4235-4A3D-A48D-B047F153EB05}" destId="{A08E4CB1-35BA-4C8A-93BA-AFBE217D34FC}" srcOrd="0" destOrd="0" presId="urn:microsoft.com/office/officeart/2008/layout/VerticalCurvedList"/>
    <dgm:cxn modelId="{5E0D1E09-FC09-4146-AFD9-F21303D5B338}" type="presParOf" srcId="{A08E4CB1-35BA-4C8A-93BA-AFBE217D34FC}" destId="{7C1E76E5-3DC0-4F17-9C8F-6EC871124148}" srcOrd="0" destOrd="0" presId="urn:microsoft.com/office/officeart/2008/layout/VerticalCurvedList"/>
    <dgm:cxn modelId="{B9B47936-D0C8-42B8-8760-7663C52DC05D}" type="presParOf" srcId="{7C1E76E5-3DC0-4F17-9C8F-6EC871124148}" destId="{AE3EF93E-DA0B-4C89-B61E-E816A405DBAD}" srcOrd="0" destOrd="0" presId="urn:microsoft.com/office/officeart/2008/layout/VerticalCurvedList"/>
    <dgm:cxn modelId="{C74F38F1-9382-4EEB-94B1-98FBA4EFA253}" type="presParOf" srcId="{7C1E76E5-3DC0-4F17-9C8F-6EC871124148}" destId="{091A0732-DD8A-4C5D-9972-5397ACC1C233}" srcOrd="1" destOrd="0" presId="urn:microsoft.com/office/officeart/2008/layout/VerticalCurvedList"/>
    <dgm:cxn modelId="{FF562DD0-C5E6-4F5A-8587-BE29972DCC0D}" type="presParOf" srcId="{7C1E76E5-3DC0-4F17-9C8F-6EC871124148}" destId="{81F3C92D-3B78-4799-8617-C26C902A218E}" srcOrd="2" destOrd="0" presId="urn:microsoft.com/office/officeart/2008/layout/VerticalCurvedList"/>
    <dgm:cxn modelId="{91707B6B-59F7-47FC-B775-3F3261485398}" type="presParOf" srcId="{7C1E76E5-3DC0-4F17-9C8F-6EC871124148}" destId="{9F5B6A20-A356-448F-B0A4-DEE6883DF082}" srcOrd="3" destOrd="0" presId="urn:microsoft.com/office/officeart/2008/layout/VerticalCurvedList"/>
    <dgm:cxn modelId="{5E70F041-B894-4420-B544-2B16B1DAF304}" type="presParOf" srcId="{A08E4CB1-35BA-4C8A-93BA-AFBE217D34FC}" destId="{E5558208-5B2D-4FC4-A938-7137202B1FCB}" srcOrd="1" destOrd="0" presId="urn:microsoft.com/office/officeart/2008/layout/VerticalCurvedList"/>
    <dgm:cxn modelId="{CD01DDA8-17D6-4805-8DD7-E9F6521B592C}" type="presParOf" srcId="{A08E4CB1-35BA-4C8A-93BA-AFBE217D34FC}" destId="{F336801D-343C-4AC6-A3E0-8B9599AF3730}" srcOrd="2" destOrd="0" presId="urn:microsoft.com/office/officeart/2008/layout/VerticalCurvedList"/>
    <dgm:cxn modelId="{CF76BC8F-34B0-4D6C-B9C8-FB5368BE04A3}" type="presParOf" srcId="{F336801D-343C-4AC6-A3E0-8B9599AF3730}" destId="{B9A2C334-5EB7-4E68-9DDF-2BFB83012FCE}" srcOrd="0" destOrd="0" presId="urn:microsoft.com/office/officeart/2008/layout/VerticalCurvedList"/>
    <dgm:cxn modelId="{CF4C02AE-665B-447F-9D4A-B5EF568565CB}" type="presParOf" srcId="{A08E4CB1-35BA-4C8A-93BA-AFBE217D34FC}" destId="{FACA7400-4437-4BA5-B19A-113DB12DC5CE}" srcOrd="3" destOrd="0" presId="urn:microsoft.com/office/officeart/2008/layout/VerticalCurvedList"/>
    <dgm:cxn modelId="{8A028D8D-4EC9-45C4-930E-8CCB02F33CEC}" type="presParOf" srcId="{A08E4CB1-35BA-4C8A-93BA-AFBE217D34FC}" destId="{17B06D1B-9BA1-4111-B7B9-37E4C795795E}" srcOrd="4" destOrd="0" presId="urn:microsoft.com/office/officeart/2008/layout/VerticalCurvedList"/>
    <dgm:cxn modelId="{3CAF63DC-A042-46CF-9253-357774C09D37}" type="presParOf" srcId="{17B06D1B-9BA1-4111-B7B9-37E4C795795E}" destId="{17DFAC67-1498-4C00-81AF-6E351C153E3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2DF69E-D3FE-4962-B5A0-16E8E3F39030}" type="doc">
      <dgm:prSet loTypeId="urn:microsoft.com/office/officeart/2005/8/layout/cycle6" loCatId="cycle" qsTypeId="urn:microsoft.com/office/officeart/2005/8/quickstyle/simple5" qsCatId="simple" csTypeId="urn:microsoft.com/office/officeart/2005/8/colors/colorful5" csCatId="colorful" phldr="1"/>
      <dgm:spPr/>
      <dgm:t>
        <a:bodyPr/>
        <a:lstStyle/>
        <a:p>
          <a:endParaRPr lang="en-US"/>
        </a:p>
      </dgm:t>
    </dgm:pt>
    <dgm:pt modelId="{B7A79D0D-7932-45A3-AE6C-60390301ABB1}">
      <dgm:prSet custT="1"/>
      <dgm:spPr/>
      <dgm:t>
        <a:bodyPr/>
        <a:lstStyle/>
        <a:p>
          <a:r>
            <a:rPr lang="en-US" sz="2800" b="1"/>
            <a:t>CEIP las albarizas, Marbella.</a:t>
          </a:r>
        </a:p>
        <a:p>
          <a:r>
            <a:rPr lang="en-US" sz="2800"/>
            <a:t>Centro de difícil desempeño, ubicado en un barrio marginal de viviendas sociales. </a:t>
          </a:r>
        </a:p>
      </dgm:t>
    </dgm:pt>
    <dgm:pt modelId="{369DB5BA-BF3A-4F44-98F0-2417EE52313C}" type="parTrans" cxnId="{57E2FB01-1D9D-45E1-A955-5EE15F7AA4D4}">
      <dgm:prSet/>
      <dgm:spPr/>
      <dgm:t>
        <a:bodyPr/>
        <a:lstStyle/>
        <a:p>
          <a:endParaRPr lang="en-US"/>
        </a:p>
      </dgm:t>
    </dgm:pt>
    <dgm:pt modelId="{6B69ACAE-89A6-4929-A283-62D65C2FB8BD}" type="sibTrans" cxnId="{57E2FB01-1D9D-45E1-A955-5EE15F7AA4D4}">
      <dgm:prSet/>
      <dgm:spPr/>
      <dgm:t>
        <a:bodyPr/>
        <a:lstStyle/>
        <a:p>
          <a:endParaRPr lang="en-US"/>
        </a:p>
      </dgm:t>
    </dgm:pt>
    <dgm:pt modelId="{E37B47CA-ED1B-4F60-AE6B-0FD36C524612}">
      <dgm:prSet custT="1"/>
      <dgm:spPr/>
      <dgm:t>
        <a:bodyPr/>
        <a:lstStyle/>
        <a:p>
          <a:r>
            <a:rPr lang="en-US" sz="2800"/>
            <a:t>Dinamización de recreos (juegos, huerto, cuenta cuentos) grupos interactivos, desayunos con familias, escuela de familias los viernes.</a:t>
          </a:r>
        </a:p>
      </dgm:t>
    </dgm:pt>
    <dgm:pt modelId="{AE605E92-21D6-46FF-8044-FD876005BE56}" type="parTrans" cxnId="{BA854C12-A9EF-4DDD-9267-A8D9805D0CB0}">
      <dgm:prSet/>
      <dgm:spPr/>
      <dgm:t>
        <a:bodyPr/>
        <a:lstStyle/>
        <a:p>
          <a:endParaRPr lang="en-US"/>
        </a:p>
      </dgm:t>
    </dgm:pt>
    <dgm:pt modelId="{65F57E2B-5EF9-4856-BF16-C1FF9597CD89}" type="sibTrans" cxnId="{BA854C12-A9EF-4DDD-9267-A8D9805D0CB0}">
      <dgm:prSet/>
      <dgm:spPr/>
      <dgm:t>
        <a:bodyPr/>
        <a:lstStyle/>
        <a:p>
          <a:endParaRPr lang="en-US"/>
        </a:p>
      </dgm:t>
    </dgm:pt>
    <dgm:pt modelId="{4BFE2E5E-6ABD-4BD8-A90D-2AAB3C3A2EAB}" type="pres">
      <dgm:prSet presAssocID="{922DF69E-D3FE-4962-B5A0-16E8E3F39030}" presName="cycle" presStyleCnt="0">
        <dgm:presLayoutVars>
          <dgm:dir/>
          <dgm:resizeHandles val="exact"/>
        </dgm:presLayoutVars>
      </dgm:prSet>
      <dgm:spPr/>
    </dgm:pt>
    <dgm:pt modelId="{0DB0AB6F-5C11-4B2D-9892-AC7EFA1A8A53}" type="pres">
      <dgm:prSet presAssocID="{B7A79D0D-7932-45A3-AE6C-60390301ABB1}" presName="node" presStyleLbl="node1" presStyleIdx="0" presStyleCnt="2" custRadScaleRad="102748" custRadScaleInc="22137">
        <dgm:presLayoutVars>
          <dgm:bulletEnabled val="1"/>
        </dgm:presLayoutVars>
      </dgm:prSet>
      <dgm:spPr/>
    </dgm:pt>
    <dgm:pt modelId="{5F7D60D8-2101-4747-B525-FE4DDECB56D0}" type="pres">
      <dgm:prSet presAssocID="{B7A79D0D-7932-45A3-AE6C-60390301ABB1}" presName="spNode" presStyleCnt="0"/>
      <dgm:spPr/>
    </dgm:pt>
    <dgm:pt modelId="{D4041F50-8455-4EB0-98D1-7CEE5A663709}" type="pres">
      <dgm:prSet presAssocID="{6B69ACAE-89A6-4929-A283-62D65C2FB8BD}" presName="sibTrans" presStyleLbl="sibTrans1D1" presStyleIdx="0" presStyleCnt="2"/>
      <dgm:spPr/>
    </dgm:pt>
    <dgm:pt modelId="{55FB68F5-1207-4685-BFA8-A3C1AE027D2D}" type="pres">
      <dgm:prSet presAssocID="{E37B47CA-ED1B-4F60-AE6B-0FD36C524612}" presName="node" presStyleLbl="node1" presStyleIdx="1" presStyleCnt="2" custRadScaleRad="103654" custRadScaleInc="25299">
        <dgm:presLayoutVars>
          <dgm:bulletEnabled val="1"/>
        </dgm:presLayoutVars>
      </dgm:prSet>
      <dgm:spPr/>
    </dgm:pt>
    <dgm:pt modelId="{7AC45800-7411-49C5-9F39-D1F72D024599}" type="pres">
      <dgm:prSet presAssocID="{E37B47CA-ED1B-4F60-AE6B-0FD36C524612}" presName="spNode" presStyleCnt="0"/>
      <dgm:spPr/>
    </dgm:pt>
    <dgm:pt modelId="{6C342BF7-F23C-4278-96B9-20E74DC3BD07}" type="pres">
      <dgm:prSet presAssocID="{65F57E2B-5EF9-4856-BF16-C1FF9597CD89}" presName="sibTrans" presStyleLbl="sibTrans1D1" presStyleIdx="1" presStyleCnt="2"/>
      <dgm:spPr/>
    </dgm:pt>
  </dgm:ptLst>
  <dgm:cxnLst>
    <dgm:cxn modelId="{57E2FB01-1D9D-45E1-A955-5EE15F7AA4D4}" srcId="{922DF69E-D3FE-4962-B5A0-16E8E3F39030}" destId="{B7A79D0D-7932-45A3-AE6C-60390301ABB1}" srcOrd="0" destOrd="0" parTransId="{369DB5BA-BF3A-4F44-98F0-2417EE52313C}" sibTransId="{6B69ACAE-89A6-4929-A283-62D65C2FB8BD}"/>
    <dgm:cxn modelId="{BA854C12-A9EF-4DDD-9267-A8D9805D0CB0}" srcId="{922DF69E-D3FE-4962-B5A0-16E8E3F39030}" destId="{E37B47CA-ED1B-4F60-AE6B-0FD36C524612}" srcOrd="1" destOrd="0" parTransId="{AE605E92-21D6-46FF-8044-FD876005BE56}" sibTransId="{65F57E2B-5EF9-4856-BF16-C1FF9597CD89}"/>
    <dgm:cxn modelId="{73833732-8E84-4374-89A0-F3D03CAF7CB3}" type="presOf" srcId="{B7A79D0D-7932-45A3-AE6C-60390301ABB1}" destId="{0DB0AB6F-5C11-4B2D-9892-AC7EFA1A8A53}" srcOrd="0" destOrd="0" presId="urn:microsoft.com/office/officeart/2005/8/layout/cycle6"/>
    <dgm:cxn modelId="{16EBFE57-79E1-47D5-AE94-78D3A5EEE2DB}" type="presOf" srcId="{6B69ACAE-89A6-4929-A283-62D65C2FB8BD}" destId="{D4041F50-8455-4EB0-98D1-7CEE5A663709}" srcOrd="0" destOrd="0" presId="urn:microsoft.com/office/officeart/2005/8/layout/cycle6"/>
    <dgm:cxn modelId="{DFE13659-76B6-4034-90F4-0CD2D63103CB}" type="presOf" srcId="{922DF69E-D3FE-4962-B5A0-16E8E3F39030}" destId="{4BFE2E5E-6ABD-4BD8-A90D-2AAB3C3A2EAB}" srcOrd="0" destOrd="0" presId="urn:microsoft.com/office/officeart/2005/8/layout/cycle6"/>
    <dgm:cxn modelId="{B918868C-9713-4AD4-B30B-6921F6E0295E}" type="presOf" srcId="{E37B47CA-ED1B-4F60-AE6B-0FD36C524612}" destId="{55FB68F5-1207-4685-BFA8-A3C1AE027D2D}" srcOrd="0" destOrd="0" presId="urn:microsoft.com/office/officeart/2005/8/layout/cycle6"/>
    <dgm:cxn modelId="{8C45A7DD-96BC-4DB5-917A-C1E618C07754}" type="presOf" srcId="{65F57E2B-5EF9-4856-BF16-C1FF9597CD89}" destId="{6C342BF7-F23C-4278-96B9-20E74DC3BD07}" srcOrd="0" destOrd="0" presId="urn:microsoft.com/office/officeart/2005/8/layout/cycle6"/>
    <dgm:cxn modelId="{7E75983E-914D-41DC-8A9D-5C24A93CFC11}" type="presParOf" srcId="{4BFE2E5E-6ABD-4BD8-A90D-2AAB3C3A2EAB}" destId="{0DB0AB6F-5C11-4B2D-9892-AC7EFA1A8A53}" srcOrd="0" destOrd="0" presId="urn:microsoft.com/office/officeart/2005/8/layout/cycle6"/>
    <dgm:cxn modelId="{2093C9F1-5E53-4830-83B2-5FFAE7672806}" type="presParOf" srcId="{4BFE2E5E-6ABD-4BD8-A90D-2AAB3C3A2EAB}" destId="{5F7D60D8-2101-4747-B525-FE4DDECB56D0}" srcOrd="1" destOrd="0" presId="urn:microsoft.com/office/officeart/2005/8/layout/cycle6"/>
    <dgm:cxn modelId="{51F3283B-0393-4961-B327-1BC302B76147}" type="presParOf" srcId="{4BFE2E5E-6ABD-4BD8-A90D-2AAB3C3A2EAB}" destId="{D4041F50-8455-4EB0-98D1-7CEE5A663709}" srcOrd="2" destOrd="0" presId="urn:microsoft.com/office/officeart/2005/8/layout/cycle6"/>
    <dgm:cxn modelId="{BA4292CE-6AA5-49BE-8A71-334F48632D35}" type="presParOf" srcId="{4BFE2E5E-6ABD-4BD8-A90D-2AAB3C3A2EAB}" destId="{55FB68F5-1207-4685-BFA8-A3C1AE027D2D}" srcOrd="3" destOrd="0" presId="urn:microsoft.com/office/officeart/2005/8/layout/cycle6"/>
    <dgm:cxn modelId="{C9BD3861-0F49-4FDE-88F4-302DDC1FC029}" type="presParOf" srcId="{4BFE2E5E-6ABD-4BD8-A90D-2AAB3C3A2EAB}" destId="{7AC45800-7411-49C5-9F39-D1F72D024599}" srcOrd="4" destOrd="0" presId="urn:microsoft.com/office/officeart/2005/8/layout/cycle6"/>
    <dgm:cxn modelId="{8486CA90-CE3E-4DA6-918E-228436E6F6A4}" type="presParOf" srcId="{4BFE2E5E-6ABD-4BD8-A90D-2AAB3C3A2EAB}" destId="{6C342BF7-F23C-4278-96B9-20E74DC3BD07}" srcOrd="5"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03933E2-A87E-4B5F-AA4E-EA00E3A15F0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6B96BCD1-5A9D-41BD-B8A8-EA3F75C1911B}">
      <dgm:prSet custT="1"/>
      <dgm:spPr/>
      <dgm:t>
        <a:bodyPr/>
        <a:lstStyle/>
        <a:p>
          <a:pPr rtl="0"/>
          <a:r>
            <a:rPr lang="en-US" sz="2400"/>
            <a:t>Las </a:t>
          </a:r>
          <a:r>
            <a:rPr lang="en-US" sz="2400" err="1">
              <a:latin typeface="Calibri"/>
            </a:rPr>
            <a:t>expectativas</a:t>
          </a:r>
          <a:r>
            <a:rPr lang="en-US" sz="2400">
              <a:latin typeface="Calibri"/>
            </a:rPr>
            <a:t> </a:t>
          </a:r>
          <a:r>
            <a:rPr lang="en-US" sz="2400" err="1">
              <a:latin typeface="Calibri"/>
            </a:rPr>
            <a:t>docentes</a:t>
          </a:r>
          <a:r>
            <a:rPr lang="en-US" sz="2400">
              <a:latin typeface="Calibri"/>
            </a:rPr>
            <a:t> </a:t>
          </a:r>
          <a:r>
            <a:rPr lang="en-US" sz="2400" err="1"/>
            <a:t>influyen</a:t>
          </a:r>
          <a:r>
            <a:rPr lang="en-US" sz="2400"/>
            <a:t> </a:t>
          </a:r>
          <a:r>
            <a:rPr lang="en-US" sz="2400" err="1"/>
            <a:t>en</a:t>
          </a:r>
          <a:r>
            <a:rPr lang="en-US" sz="2400"/>
            <a:t> dos </a:t>
          </a:r>
          <a:r>
            <a:rPr lang="en-US" sz="2400" err="1"/>
            <a:t>dimensiones</a:t>
          </a:r>
          <a:r>
            <a:rPr lang="en-US" sz="2400"/>
            <a:t>: la </a:t>
          </a:r>
          <a:r>
            <a:rPr lang="en-US" sz="2400" err="1"/>
            <a:t>formación</a:t>
          </a:r>
          <a:r>
            <a:rPr lang="en-US" sz="2400"/>
            <a:t> personal (las </a:t>
          </a:r>
          <a:r>
            <a:rPr lang="en-US" sz="2400" err="1"/>
            <a:t>relaciones</a:t>
          </a:r>
          <a:r>
            <a:rPr lang="en-US" sz="2400"/>
            <a:t> </a:t>
          </a:r>
          <a:r>
            <a:rPr lang="en-US" sz="2400" err="1"/>
            <a:t>interpersonales</a:t>
          </a:r>
          <a:r>
            <a:rPr lang="en-US" sz="2400"/>
            <a:t> </a:t>
          </a:r>
          <a:r>
            <a:rPr lang="en-US" sz="2400" err="1"/>
            <a:t>como</a:t>
          </a:r>
          <a:r>
            <a:rPr lang="en-US" sz="2400"/>
            <a:t> la </a:t>
          </a:r>
          <a:r>
            <a:rPr lang="en-US" sz="2400" err="1"/>
            <a:t>motivación</a:t>
          </a:r>
          <a:r>
            <a:rPr lang="en-US" sz="2400"/>
            <a:t>, </a:t>
          </a:r>
          <a:r>
            <a:rPr lang="en-US" sz="2400" err="1"/>
            <a:t>autoestima</a:t>
          </a:r>
          <a:r>
            <a:rPr lang="en-US" sz="2400"/>
            <a:t>) y las </a:t>
          </a:r>
          <a:r>
            <a:rPr lang="en-US" sz="2400" err="1"/>
            <a:t>intrapersonales</a:t>
          </a:r>
          <a:r>
            <a:rPr lang="en-US" sz="2400"/>
            <a:t> (</a:t>
          </a:r>
          <a:r>
            <a:rPr lang="en-US" sz="2400" err="1"/>
            <a:t>comportamiento</a:t>
          </a:r>
          <a:r>
            <a:rPr lang="en-US" sz="2400"/>
            <a:t> , </a:t>
          </a:r>
          <a:r>
            <a:rPr lang="en-US" sz="2400" err="1"/>
            <a:t>convivencia</a:t>
          </a:r>
          <a:r>
            <a:rPr lang="en-US" sz="2400"/>
            <a:t> social;</a:t>
          </a:r>
          <a:r>
            <a:rPr lang="en-US" sz="2400">
              <a:latin typeface="Calibri"/>
            </a:rPr>
            <a:t> </a:t>
          </a:r>
          <a:r>
            <a:rPr lang="en-US" sz="2400"/>
            <a:t> </a:t>
          </a:r>
          <a:r>
            <a:rPr lang="en-US" sz="2400" err="1"/>
            <a:t>desempeño</a:t>
          </a:r>
          <a:r>
            <a:rPr lang="en-US" sz="2400"/>
            <a:t> y </a:t>
          </a:r>
          <a:r>
            <a:rPr lang="en-US" sz="2400" err="1"/>
            <a:t>futuros</a:t>
          </a:r>
          <a:r>
            <a:rPr lang="en-US" sz="2400"/>
            <a:t> </a:t>
          </a:r>
          <a:r>
            <a:rPr lang="en-US" sz="2400" err="1"/>
            <a:t>logros</a:t>
          </a:r>
          <a:r>
            <a:rPr lang="en-US" sz="2400"/>
            <a:t>).</a:t>
          </a:r>
        </a:p>
      </dgm:t>
    </dgm:pt>
    <dgm:pt modelId="{73426FFE-CB01-4A29-8733-A1EE4B6FD014}" type="parTrans" cxnId="{61984005-52C8-494C-B4B6-0A5DCC94FAC2}">
      <dgm:prSet/>
      <dgm:spPr/>
      <dgm:t>
        <a:bodyPr/>
        <a:lstStyle/>
        <a:p>
          <a:endParaRPr lang="en-US" sz="2400"/>
        </a:p>
      </dgm:t>
    </dgm:pt>
    <dgm:pt modelId="{78B1D9C9-7630-4037-AE03-FB7B055D02B2}" type="sibTrans" cxnId="{61984005-52C8-494C-B4B6-0A5DCC94FAC2}">
      <dgm:prSet/>
      <dgm:spPr/>
      <dgm:t>
        <a:bodyPr/>
        <a:lstStyle/>
        <a:p>
          <a:endParaRPr lang="en-US" sz="2400"/>
        </a:p>
      </dgm:t>
    </dgm:pt>
    <dgm:pt modelId="{B3501DBE-DFFE-4B38-AEF2-8E38B160A767}">
      <dgm:prSet custT="1"/>
      <dgm:spPr/>
      <dgm:t>
        <a:bodyPr/>
        <a:lstStyle/>
        <a:p>
          <a:r>
            <a:rPr lang="en-US" sz="2400"/>
            <a:t>Por </a:t>
          </a:r>
          <a:r>
            <a:rPr lang="en-US" sz="2400" err="1"/>
            <a:t>supuesto</a:t>
          </a:r>
          <a:r>
            <a:rPr lang="en-US" sz="2400"/>
            <a:t> que </a:t>
          </a:r>
          <a:r>
            <a:rPr lang="en-US" sz="2400" err="1"/>
            <a:t>podemos</a:t>
          </a:r>
          <a:r>
            <a:rPr lang="en-US" sz="2400"/>
            <a:t> </a:t>
          </a:r>
          <a:r>
            <a:rPr lang="en-US" sz="2400" err="1"/>
            <a:t>pensar</a:t>
          </a:r>
          <a:r>
            <a:rPr lang="en-US" sz="2400"/>
            <a:t> que </a:t>
          </a:r>
          <a:r>
            <a:rPr lang="en-US" sz="2400" err="1"/>
            <a:t>esperamos</a:t>
          </a:r>
          <a:r>
            <a:rPr lang="en-US" sz="2400"/>
            <a:t> </a:t>
          </a:r>
          <a:r>
            <a:rPr lang="en-US" sz="2400" err="1"/>
            <a:t>mucho</a:t>
          </a:r>
          <a:r>
            <a:rPr lang="en-US" sz="2400"/>
            <a:t> de </a:t>
          </a:r>
          <a:r>
            <a:rPr lang="en-US" sz="2400" err="1"/>
            <a:t>cada</a:t>
          </a:r>
          <a:r>
            <a:rPr lang="en-US" sz="2400"/>
            <a:t> uno de </a:t>
          </a:r>
          <a:r>
            <a:rPr lang="en-US" sz="2400" err="1"/>
            <a:t>los</a:t>
          </a:r>
          <a:r>
            <a:rPr lang="en-US" sz="2400"/>
            <a:t> </a:t>
          </a:r>
          <a:r>
            <a:rPr lang="en-US" sz="2400" err="1"/>
            <a:t>niños</a:t>
          </a:r>
          <a:r>
            <a:rPr lang="en-US" sz="2400"/>
            <a:t> </a:t>
          </a:r>
          <a:r>
            <a:rPr lang="en-US" sz="2400" err="1"/>
            <a:t>en</a:t>
          </a:r>
          <a:r>
            <a:rPr lang="en-US" sz="2400"/>
            <a:t> </a:t>
          </a:r>
          <a:r>
            <a:rPr lang="en-US" sz="2400" err="1"/>
            <a:t>nuestra</a:t>
          </a:r>
          <a:r>
            <a:rPr lang="en-US" sz="2400"/>
            <a:t> aula, </a:t>
          </a:r>
          <a:r>
            <a:rPr lang="en-US" sz="2400" err="1"/>
            <a:t>pero</a:t>
          </a:r>
          <a:r>
            <a:rPr lang="en-US" sz="2400"/>
            <a:t> </a:t>
          </a:r>
          <a:r>
            <a:rPr lang="en-US" sz="2400" err="1"/>
            <a:t>podemos</a:t>
          </a:r>
          <a:r>
            <a:rPr lang="en-US" sz="2400"/>
            <a:t> no </a:t>
          </a:r>
          <a:r>
            <a:rPr lang="en-US" sz="2400" err="1"/>
            <a:t>transmitir</a:t>
          </a:r>
          <a:r>
            <a:rPr lang="en-US" sz="2400"/>
            <a:t> </a:t>
          </a:r>
          <a:r>
            <a:rPr lang="en-US" sz="2400" err="1"/>
            <a:t>esta</a:t>
          </a:r>
          <a:r>
            <a:rPr lang="en-US" sz="2400"/>
            <a:t> expectative, </a:t>
          </a:r>
          <a:r>
            <a:rPr lang="en-US" sz="2400" err="1"/>
            <a:t>por</a:t>
          </a:r>
          <a:r>
            <a:rPr lang="en-US" sz="2400"/>
            <a:t> </a:t>
          </a:r>
          <a:r>
            <a:rPr lang="en-US" sz="2400" err="1"/>
            <a:t>el</a:t>
          </a:r>
          <a:r>
            <a:rPr lang="en-US" sz="2400"/>
            <a:t> </a:t>
          </a:r>
          <a:r>
            <a:rPr lang="en-US" sz="2400" err="1"/>
            <a:t>contrario</a:t>
          </a:r>
          <a:r>
            <a:rPr lang="en-US" sz="2400"/>
            <a:t>, </a:t>
          </a:r>
          <a:r>
            <a:rPr lang="en-US" sz="2400" err="1"/>
            <a:t>nuestras</a:t>
          </a:r>
          <a:r>
            <a:rPr lang="en-US" sz="2400"/>
            <a:t> </a:t>
          </a:r>
          <a:r>
            <a:rPr lang="en-US" sz="2400" err="1"/>
            <a:t>acciones</a:t>
          </a:r>
          <a:r>
            <a:rPr lang="en-US" sz="2400"/>
            <a:t> </a:t>
          </a:r>
          <a:r>
            <a:rPr lang="en-US" sz="2400" err="1"/>
            <a:t>pueden</a:t>
          </a:r>
          <a:r>
            <a:rPr lang="en-US" sz="2400"/>
            <a:t>, </a:t>
          </a:r>
          <a:r>
            <a:rPr lang="en-US" sz="2400" err="1"/>
            <a:t>inconscientemente</a:t>
          </a:r>
          <a:r>
            <a:rPr lang="en-US" sz="2400"/>
            <a:t>, </a:t>
          </a:r>
          <a:r>
            <a:rPr lang="en-US" sz="2400" err="1"/>
            <a:t>minar</a:t>
          </a:r>
          <a:r>
            <a:rPr lang="en-US" sz="2400"/>
            <a:t> </a:t>
          </a:r>
          <a:r>
            <a:rPr lang="en-US" sz="2400" err="1"/>
            <a:t>estas</a:t>
          </a:r>
          <a:r>
            <a:rPr lang="en-US" sz="2400"/>
            <a:t> </a:t>
          </a:r>
          <a:r>
            <a:rPr lang="en-US" sz="2400" err="1"/>
            <a:t>expectativas</a:t>
          </a:r>
          <a:r>
            <a:rPr lang="en-US" sz="2400"/>
            <a:t>.</a:t>
          </a:r>
        </a:p>
      </dgm:t>
    </dgm:pt>
    <dgm:pt modelId="{7F6E07B9-4101-4D27-B70D-1759523DB4D1}" type="parTrans" cxnId="{8833038D-A018-4F62-B610-7D54DE6490D3}">
      <dgm:prSet/>
      <dgm:spPr/>
      <dgm:t>
        <a:bodyPr/>
        <a:lstStyle/>
        <a:p>
          <a:endParaRPr lang="en-US" sz="2400"/>
        </a:p>
      </dgm:t>
    </dgm:pt>
    <dgm:pt modelId="{3C52D515-D30A-44C7-9C51-2979782AA1E2}" type="sibTrans" cxnId="{8833038D-A018-4F62-B610-7D54DE6490D3}">
      <dgm:prSet/>
      <dgm:spPr/>
      <dgm:t>
        <a:bodyPr/>
        <a:lstStyle/>
        <a:p>
          <a:endParaRPr lang="en-US" sz="2400"/>
        </a:p>
      </dgm:t>
    </dgm:pt>
    <dgm:pt modelId="{36F676B5-65D9-4C4D-917E-8B9F16653ACD}">
      <dgm:prSet custT="1"/>
      <dgm:spPr/>
      <dgm:t>
        <a:bodyPr/>
        <a:lstStyle/>
        <a:p>
          <a:r>
            <a:rPr lang="en-US" sz="2400"/>
            <a:t>Este </a:t>
          </a:r>
          <a:r>
            <a:rPr lang="es-ES" sz="2400"/>
            <a:t>efecto</a:t>
          </a:r>
          <a:r>
            <a:rPr lang="en-US" sz="2400"/>
            <a:t> dice que las </a:t>
          </a:r>
          <a:r>
            <a:rPr lang="en-US" sz="2400" err="1"/>
            <a:t>expectativas</a:t>
          </a:r>
          <a:r>
            <a:rPr lang="en-US" sz="2400"/>
            <a:t> que </a:t>
          </a:r>
          <a:r>
            <a:rPr lang="en-US" sz="2400" err="1"/>
            <a:t>tenemos</a:t>
          </a:r>
          <a:r>
            <a:rPr lang="en-US" sz="2400"/>
            <a:t> de </a:t>
          </a:r>
          <a:r>
            <a:rPr lang="en-US" sz="2400" err="1"/>
            <a:t>otras</a:t>
          </a:r>
          <a:r>
            <a:rPr lang="en-US" sz="2400"/>
            <a:t> personas </a:t>
          </a:r>
          <a:r>
            <a:rPr lang="en-US" sz="2400" err="1"/>
            <a:t>pueden</a:t>
          </a:r>
          <a:r>
            <a:rPr lang="en-US" sz="2400"/>
            <a:t> </a:t>
          </a:r>
          <a:r>
            <a:rPr lang="en-US" sz="2400" err="1"/>
            <a:t>condicionar</a:t>
          </a:r>
          <a:r>
            <a:rPr lang="en-US" sz="2400"/>
            <a:t> </a:t>
          </a:r>
          <a:r>
            <a:rPr lang="en-US" sz="2400" err="1"/>
            <a:t>el</a:t>
          </a:r>
          <a:r>
            <a:rPr lang="en-US" sz="2400"/>
            <a:t> </a:t>
          </a:r>
          <a:r>
            <a:rPr lang="en-US" sz="2400" err="1"/>
            <a:t>éxito</a:t>
          </a:r>
          <a:r>
            <a:rPr lang="en-US" sz="2400"/>
            <a:t> o </a:t>
          </a:r>
          <a:r>
            <a:rPr lang="en-US" sz="2400" err="1"/>
            <a:t>fracaso</a:t>
          </a:r>
          <a:r>
            <a:rPr lang="en-US" sz="2400"/>
            <a:t> de sus </a:t>
          </a:r>
          <a:r>
            <a:rPr lang="en-US" sz="2400" err="1"/>
            <a:t>objetivos</a:t>
          </a:r>
          <a:r>
            <a:rPr lang="en-US" sz="2400"/>
            <a:t>. Es </a:t>
          </a:r>
          <a:r>
            <a:rPr lang="en-US" sz="2400" err="1"/>
            <a:t>decir</a:t>
          </a:r>
          <a:r>
            <a:rPr lang="en-US" sz="2400"/>
            <a:t>, </a:t>
          </a:r>
          <a:r>
            <a:rPr lang="en-US" sz="2400" err="1"/>
            <a:t>si</a:t>
          </a:r>
          <a:r>
            <a:rPr lang="en-US" sz="2400"/>
            <a:t> </a:t>
          </a:r>
          <a:r>
            <a:rPr lang="en-US" sz="2400" err="1"/>
            <a:t>pensamos</a:t>
          </a:r>
          <a:r>
            <a:rPr lang="en-US" sz="2400"/>
            <a:t> que </a:t>
          </a:r>
          <a:r>
            <a:rPr lang="en-US" sz="2400" err="1"/>
            <a:t>una</a:t>
          </a:r>
          <a:r>
            <a:rPr lang="en-US" sz="2400"/>
            <a:t> persona es </a:t>
          </a:r>
          <a:r>
            <a:rPr lang="en-US" sz="2400" err="1"/>
            <a:t>capaz</a:t>
          </a:r>
          <a:r>
            <a:rPr lang="en-US" sz="2400"/>
            <a:t> de algo y la </a:t>
          </a:r>
          <a:r>
            <a:rPr lang="en-US" sz="2400" err="1"/>
            <a:t>tratamos</a:t>
          </a:r>
          <a:r>
            <a:rPr lang="en-US" sz="2400"/>
            <a:t> </a:t>
          </a:r>
          <a:r>
            <a:rPr lang="en-US" sz="2400" err="1"/>
            <a:t>como</a:t>
          </a:r>
          <a:r>
            <a:rPr lang="en-US" sz="2400"/>
            <a:t> </a:t>
          </a:r>
          <a:r>
            <a:rPr lang="en-US" sz="2400" err="1"/>
            <a:t>tal</a:t>
          </a:r>
          <a:r>
            <a:rPr lang="en-US" sz="2400"/>
            <a:t>, </a:t>
          </a:r>
          <a:r>
            <a:rPr lang="en-US" sz="2400" err="1"/>
            <a:t>seguramente</a:t>
          </a:r>
          <a:r>
            <a:rPr lang="en-US" sz="2400"/>
            <a:t> </a:t>
          </a:r>
          <a:r>
            <a:rPr lang="en-US" sz="2400" err="1"/>
            <a:t>será</a:t>
          </a:r>
          <a:r>
            <a:rPr lang="en-US" sz="2400"/>
            <a:t> </a:t>
          </a:r>
          <a:r>
            <a:rPr lang="en-US" sz="2400" err="1"/>
            <a:t>capaz</a:t>
          </a:r>
          <a:r>
            <a:rPr lang="en-US" sz="2400"/>
            <a:t> de </a:t>
          </a:r>
          <a:r>
            <a:rPr lang="en-US" sz="2400" err="1"/>
            <a:t>conseguirlo</a:t>
          </a:r>
          <a:r>
            <a:rPr lang="en-US" sz="2400"/>
            <a:t> y, de la </a:t>
          </a:r>
          <a:r>
            <a:rPr lang="en-US" sz="2400" err="1"/>
            <a:t>misma</a:t>
          </a:r>
          <a:r>
            <a:rPr lang="en-US" sz="2400"/>
            <a:t> forma </a:t>
          </a:r>
          <a:r>
            <a:rPr lang="en-US" sz="2400" err="1"/>
            <a:t>ocurre</a:t>
          </a:r>
          <a:r>
            <a:rPr lang="en-US" sz="2400"/>
            <a:t> a la </a:t>
          </a:r>
          <a:r>
            <a:rPr lang="en-US" sz="2400" err="1"/>
            <a:t>inversa</a:t>
          </a:r>
          <a:r>
            <a:rPr lang="en-US" sz="2400"/>
            <a:t>.</a:t>
          </a:r>
        </a:p>
      </dgm:t>
    </dgm:pt>
    <dgm:pt modelId="{174FA2A9-631E-4D4B-AD0A-C184F79890E7}" type="parTrans" cxnId="{125DEA14-FC9B-40E4-9567-E9D10BAED3A1}">
      <dgm:prSet/>
      <dgm:spPr/>
      <dgm:t>
        <a:bodyPr/>
        <a:lstStyle/>
        <a:p>
          <a:endParaRPr lang="en-US" sz="2400"/>
        </a:p>
      </dgm:t>
    </dgm:pt>
    <dgm:pt modelId="{5B843835-3FCC-487E-927C-177538D459B1}" type="sibTrans" cxnId="{125DEA14-FC9B-40E4-9567-E9D10BAED3A1}">
      <dgm:prSet/>
      <dgm:spPr/>
      <dgm:t>
        <a:bodyPr/>
        <a:lstStyle/>
        <a:p>
          <a:endParaRPr lang="en-US" sz="2400"/>
        </a:p>
      </dgm:t>
    </dgm:pt>
    <dgm:pt modelId="{D7C79566-C25B-47F1-8C11-8E372C2500D9}" type="pres">
      <dgm:prSet presAssocID="{F03933E2-A87E-4B5F-AA4E-EA00E3A15F01}" presName="cycle" presStyleCnt="0">
        <dgm:presLayoutVars>
          <dgm:dir/>
          <dgm:resizeHandles val="exact"/>
        </dgm:presLayoutVars>
      </dgm:prSet>
      <dgm:spPr/>
    </dgm:pt>
    <dgm:pt modelId="{9768B051-2F1A-4373-9B48-F9F1F2556C41}" type="pres">
      <dgm:prSet presAssocID="{6B96BCD1-5A9D-41BD-B8A8-EA3F75C1911B}" presName="dummy" presStyleCnt="0"/>
      <dgm:spPr/>
    </dgm:pt>
    <dgm:pt modelId="{3A677365-248F-420C-95DB-2249FE996BFA}" type="pres">
      <dgm:prSet presAssocID="{6B96BCD1-5A9D-41BD-B8A8-EA3F75C1911B}" presName="node" presStyleLbl="revTx" presStyleIdx="0" presStyleCnt="3" custScaleX="117369" custScaleY="106880">
        <dgm:presLayoutVars>
          <dgm:bulletEnabled val="1"/>
        </dgm:presLayoutVars>
      </dgm:prSet>
      <dgm:spPr/>
    </dgm:pt>
    <dgm:pt modelId="{A3CC2BFB-13AE-40BC-9880-FC7EE3E98D6E}" type="pres">
      <dgm:prSet presAssocID="{78B1D9C9-7630-4037-AE03-FB7B055D02B2}" presName="sibTrans" presStyleLbl="node1" presStyleIdx="0" presStyleCnt="3"/>
      <dgm:spPr/>
    </dgm:pt>
    <dgm:pt modelId="{7EF735FE-D841-4331-90A4-355E535FA106}" type="pres">
      <dgm:prSet presAssocID="{B3501DBE-DFFE-4B38-AEF2-8E38B160A767}" presName="dummy" presStyleCnt="0"/>
      <dgm:spPr/>
    </dgm:pt>
    <dgm:pt modelId="{59B8919F-97F7-4924-8CF8-E80CE4D8D27F}" type="pres">
      <dgm:prSet presAssocID="{B3501DBE-DFFE-4B38-AEF2-8E38B160A767}" presName="node" presStyleLbl="revTx" presStyleIdx="1" presStyleCnt="3" custScaleX="115088" custScaleY="107543">
        <dgm:presLayoutVars>
          <dgm:bulletEnabled val="1"/>
        </dgm:presLayoutVars>
      </dgm:prSet>
      <dgm:spPr/>
    </dgm:pt>
    <dgm:pt modelId="{C00C61E9-EEFC-4CAD-8072-1D612F04C2CC}" type="pres">
      <dgm:prSet presAssocID="{3C52D515-D30A-44C7-9C51-2979782AA1E2}" presName="sibTrans" presStyleLbl="node1" presStyleIdx="1" presStyleCnt="3"/>
      <dgm:spPr/>
    </dgm:pt>
    <dgm:pt modelId="{5ED58C95-6A49-4AB0-BB4F-3CD310D30BEF}" type="pres">
      <dgm:prSet presAssocID="{36F676B5-65D9-4C4D-917E-8B9F16653ACD}" presName="dummy" presStyleCnt="0"/>
      <dgm:spPr/>
    </dgm:pt>
    <dgm:pt modelId="{A0770648-E893-473B-BDB5-4EFEAA77A993}" type="pres">
      <dgm:prSet presAssocID="{36F676B5-65D9-4C4D-917E-8B9F16653ACD}" presName="node" presStyleLbl="revTx" presStyleIdx="2" presStyleCnt="3" custScaleX="128156" custScaleY="125270">
        <dgm:presLayoutVars>
          <dgm:bulletEnabled val="1"/>
        </dgm:presLayoutVars>
      </dgm:prSet>
      <dgm:spPr/>
    </dgm:pt>
    <dgm:pt modelId="{C65A670D-0E0D-451D-9A3E-3078C8C8DD66}" type="pres">
      <dgm:prSet presAssocID="{5B843835-3FCC-487E-927C-177538D459B1}" presName="sibTrans" presStyleLbl="node1" presStyleIdx="2" presStyleCnt="3"/>
      <dgm:spPr/>
    </dgm:pt>
  </dgm:ptLst>
  <dgm:cxnLst>
    <dgm:cxn modelId="{61984005-52C8-494C-B4B6-0A5DCC94FAC2}" srcId="{F03933E2-A87E-4B5F-AA4E-EA00E3A15F01}" destId="{6B96BCD1-5A9D-41BD-B8A8-EA3F75C1911B}" srcOrd="0" destOrd="0" parTransId="{73426FFE-CB01-4A29-8733-A1EE4B6FD014}" sibTransId="{78B1D9C9-7630-4037-AE03-FB7B055D02B2}"/>
    <dgm:cxn modelId="{125DEA14-FC9B-40E4-9567-E9D10BAED3A1}" srcId="{F03933E2-A87E-4B5F-AA4E-EA00E3A15F01}" destId="{36F676B5-65D9-4C4D-917E-8B9F16653ACD}" srcOrd="2" destOrd="0" parTransId="{174FA2A9-631E-4D4B-AD0A-C184F79890E7}" sibTransId="{5B843835-3FCC-487E-927C-177538D459B1}"/>
    <dgm:cxn modelId="{DDEDD336-FE8B-4398-9267-D8CC4C7C577F}" type="presOf" srcId="{78B1D9C9-7630-4037-AE03-FB7B055D02B2}" destId="{A3CC2BFB-13AE-40BC-9880-FC7EE3E98D6E}" srcOrd="0" destOrd="0" presId="urn:microsoft.com/office/officeart/2005/8/layout/cycle1"/>
    <dgm:cxn modelId="{F3C63A40-13A9-450A-B055-7E772F862F74}" type="presOf" srcId="{B3501DBE-DFFE-4B38-AEF2-8E38B160A767}" destId="{59B8919F-97F7-4924-8CF8-E80CE4D8D27F}" srcOrd="0" destOrd="0" presId="urn:microsoft.com/office/officeart/2005/8/layout/cycle1"/>
    <dgm:cxn modelId="{8833038D-A018-4F62-B610-7D54DE6490D3}" srcId="{F03933E2-A87E-4B5F-AA4E-EA00E3A15F01}" destId="{B3501DBE-DFFE-4B38-AEF2-8E38B160A767}" srcOrd="1" destOrd="0" parTransId="{7F6E07B9-4101-4D27-B70D-1759523DB4D1}" sibTransId="{3C52D515-D30A-44C7-9C51-2979782AA1E2}"/>
    <dgm:cxn modelId="{0AA038A1-F296-434E-8492-C4D5569426F9}" type="presOf" srcId="{3C52D515-D30A-44C7-9C51-2979782AA1E2}" destId="{C00C61E9-EEFC-4CAD-8072-1D612F04C2CC}" srcOrd="0" destOrd="0" presId="urn:microsoft.com/office/officeart/2005/8/layout/cycle1"/>
    <dgm:cxn modelId="{D22AE2A6-2FC9-4779-BFB8-24C344F95B8E}" type="presOf" srcId="{36F676B5-65D9-4C4D-917E-8B9F16653ACD}" destId="{A0770648-E893-473B-BDB5-4EFEAA77A993}" srcOrd="0" destOrd="0" presId="urn:microsoft.com/office/officeart/2005/8/layout/cycle1"/>
    <dgm:cxn modelId="{68A343B6-3E41-458C-910D-0011AEA11470}" type="presOf" srcId="{F03933E2-A87E-4B5F-AA4E-EA00E3A15F01}" destId="{D7C79566-C25B-47F1-8C11-8E372C2500D9}" srcOrd="0" destOrd="0" presId="urn:microsoft.com/office/officeart/2005/8/layout/cycle1"/>
    <dgm:cxn modelId="{641FF8BC-0860-4522-A1FE-F9E0D0E23D63}" type="presOf" srcId="{6B96BCD1-5A9D-41BD-B8A8-EA3F75C1911B}" destId="{3A677365-248F-420C-95DB-2249FE996BFA}" srcOrd="0" destOrd="0" presId="urn:microsoft.com/office/officeart/2005/8/layout/cycle1"/>
    <dgm:cxn modelId="{1E206BD9-F0A2-4BAC-917F-85F8DD5F639C}" type="presOf" srcId="{5B843835-3FCC-487E-927C-177538D459B1}" destId="{C65A670D-0E0D-451D-9A3E-3078C8C8DD66}" srcOrd="0" destOrd="0" presId="urn:microsoft.com/office/officeart/2005/8/layout/cycle1"/>
    <dgm:cxn modelId="{4032E3B5-E20F-4CD8-9216-AD64B3267B3D}" type="presParOf" srcId="{D7C79566-C25B-47F1-8C11-8E372C2500D9}" destId="{9768B051-2F1A-4373-9B48-F9F1F2556C41}" srcOrd="0" destOrd="0" presId="urn:microsoft.com/office/officeart/2005/8/layout/cycle1"/>
    <dgm:cxn modelId="{A26E5F3F-E588-40DA-A473-3D6086924470}" type="presParOf" srcId="{D7C79566-C25B-47F1-8C11-8E372C2500D9}" destId="{3A677365-248F-420C-95DB-2249FE996BFA}" srcOrd="1" destOrd="0" presId="urn:microsoft.com/office/officeart/2005/8/layout/cycle1"/>
    <dgm:cxn modelId="{95B13349-8508-4FAB-BE3D-6FE07130F8E3}" type="presParOf" srcId="{D7C79566-C25B-47F1-8C11-8E372C2500D9}" destId="{A3CC2BFB-13AE-40BC-9880-FC7EE3E98D6E}" srcOrd="2" destOrd="0" presId="urn:microsoft.com/office/officeart/2005/8/layout/cycle1"/>
    <dgm:cxn modelId="{F5517D95-7618-42A3-97E7-928775DDAA22}" type="presParOf" srcId="{D7C79566-C25B-47F1-8C11-8E372C2500D9}" destId="{7EF735FE-D841-4331-90A4-355E535FA106}" srcOrd="3" destOrd="0" presId="urn:microsoft.com/office/officeart/2005/8/layout/cycle1"/>
    <dgm:cxn modelId="{02DA8542-2781-4B48-986E-C859CDCADCB2}" type="presParOf" srcId="{D7C79566-C25B-47F1-8C11-8E372C2500D9}" destId="{59B8919F-97F7-4924-8CF8-E80CE4D8D27F}" srcOrd="4" destOrd="0" presId="urn:microsoft.com/office/officeart/2005/8/layout/cycle1"/>
    <dgm:cxn modelId="{5F3F259C-74B7-4E54-BE91-C1330940CD0F}" type="presParOf" srcId="{D7C79566-C25B-47F1-8C11-8E372C2500D9}" destId="{C00C61E9-EEFC-4CAD-8072-1D612F04C2CC}" srcOrd="5" destOrd="0" presId="urn:microsoft.com/office/officeart/2005/8/layout/cycle1"/>
    <dgm:cxn modelId="{8FB6D348-E33A-40A3-A194-2EE9EDA52638}" type="presParOf" srcId="{D7C79566-C25B-47F1-8C11-8E372C2500D9}" destId="{5ED58C95-6A49-4AB0-BB4F-3CD310D30BEF}" srcOrd="6" destOrd="0" presId="urn:microsoft.com/office/officeart/2005/8/layout/cycle1"/>
    <dgm:cxn modelId="{279DC834-697A-48AB-94C7-64ECC9C2EAF3}" type="presParOf" srcId="{D7C79566-C25B-47F1-8C11-8E372C2500D9}" destId="{A0770648-E893-473B-BDB5-4EFEAA77A993}" srcOrd="7" destOrd="0" presId="urn:microsoft.com/office/officeart/2005/8/layout/cycle1"/>
    <dgm:cxn modelId="{8C1A7E3B-F140-4F9A-B364-187B9F3A5B86}" type="presParOf" srcId="{D7C79566-C25B-47F1-8C11-8E372C2500D9}" destId="{C65A670D-0E0D-451D-9A3E-3078C8C8DD66}"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D4D69CF-4792-437F-9B80-5A06848D6BD5}" type="doc">
      <dgm:prSet loTypeId="urn:microsoft.com/office/officeart/2005/8/layout/hProcess7" loCatId="process" qsTypeId="urn:microsoft.com/office/officeart/2005/8/quickstyle/3d1" qsCatId="3D" csTypeId="urn:microsoft.com/office/officeart/2005/8/colors/accent2_5" csCatId="accent2" phldr="1"/>
      <dgm:spPr/>
      <dgm:t>
        <a:bodyPr/>
        <a:lstStyle/>
        <a:p>
          <a:endParaRPr lang="es-ES"/>
        </a:p>
      </dgm:t>
    </dgm:pt>
    <dgm:pt modelId="{93A8147E-566E-4D97-B569-A1FBA7419945}">
      <dgm:prSet phldrT="[Texto]" custT="1"/>
      <dgm:spPr/>
      <dgm:t>
        <a:bodyPr/>
        <a:lstStyle/>
        <a:p>
          <a:r>
            <a:rPr lang="es-ES" sz="2800" b="1"/>
            <a:t>IDENTIFICA UNA NECESIDAD SOCIAL</a:t>
          </a:r>
        </a:p>
      </dgm:t>
    </dgm:pt>
    <dgm:pt modelId="{F6B680D1-ACB8-4536-A641-A37C1093AD5B}" type="parTrans" cxnId="{D6C27226-E839-473E-93E0-4C169C5BAAC7}">
      <dgm:prSet/>
      <dgm:spPr/>
      <dgm:t>
        <a:bodyPr/>
        <a:lstStyle/>
        <a:p>
          <a:endParaRPr lang="es-ES"/>
        </a:p>
      </dgm:t>
    </dgm:pt>
    <dgm:pt modelId="{23191068-D83E-423A-957F-98946C838FA8}" type="sibTrans" cxnId="{D6C27226-E839-473E-93E0-4C169C5BAAC7}">
      <dgm:prSet/>
      <dgm:spPr/>
      <dgm:t>
        <a:bodyPr/>
        <a:lstStyle/>
        <a:p>
          <a:endParaRPr lang="es-ES"/>
        </a:p>
      </dgm:t>
    </dgm:pt>
    <dgm:pt modelId="{243BB2AA-0D8E-4533-A798-E47858F7B545}">
      <dgm:prSet phldrT="[Texto]"/>
      <dgm:spPr/>
      <dgm:t>
        <a:bodyPr/>
        <a:lstStyle/>
        <a:p>
          <a:endParaRPr lang="es-ES"/>
        </a:p>
      </dgm:t>
    </dgm:pt>
    <dgm:pt modelId="{12172DB0-5D4B-4513-8308-B4C69A774E9D}" type="parTrans" cxnId="{F9B9BDB8-5336-47D5-8679-9FC36DCED0C8}">
      <dgm:prSet/>
      <dgm:spPr/>
      <dgm:t>
        <a:bodyPr/>
        <a:lstStyle/>
        <a:p>
          <a:endParaRPr lang="es-ES"/>
        </a:p>
      </dgm:t>
    </dgm:pt>
    <dgm:pt modelId="{BC3766B2-DBFB-4394-9E4D-58F1454794C3}" type="sibTrans" cxnId="{F9B9BDB8-5336-47D5-8679-9FC36DCED0C8}">
      <dgm:prSet/>
      <dgm:spPr/>
      <dgm:t>
        <a:bodyPr/>
        <a:lstStyle/>
        <a:p>
          <a:endParaRPr lang="es-ES"/>
        </a:p>
      </dgm:t>
    </dgm:pt>
    <dgm:pt modelId="{4D3F41A8-A75A-4723-A3A5-E3915DAD181D}">
      <dgm:prSet phldrT="[Texto]" custT="1"/>
      <dgm:spPr/>
      <dgm:t>
        <a:bodyPr/>
        <a:lstStyle/>
        <a:p>
          <a:r>
            <a:rPr lang="es-ES" sz="2800" b="1"/>
            <a:t>LOS PARTICIPANTES ADQUIEREN CONOCIMIENTO DE LA REALIDAD</a:t>
          </a:r>
        </a:p>
      </dgm:t>
    </dgm:pt>
    <dgm:pt modelId="{28710E6F-29AA-469A-848C-DFD0B72AA41A}" type="parTrans" cxnId="{C73F155A-0AF8-4B09-9911-07BBDFAFDFBF}">
      <dgm:prSet/>
      <dgm:spPr/>
      <dgm:t>
        <a:bodyPr/>
        <a:lstStyle/>
        <a:p>
          <a:endParaRPr lang="es-ES"/>
        </a:p>
      </dgm:t>
    </dgm:pt>
    <dgm:pt modelId="{8F58C9E4-6627-41AA-A344-F1835DD656BD}" type="sibTrans" cxnId="{C73F155A-0AF8-4B09-9911-07BBDFAFDFBF}">
      <dgm:prSet/>
      <dgm:spPr/>
      <dgm:t>
        <a:bodyPr/>
        <a:lstStyle/>
        <a:p>
          <a:endParaRPr lang="es-ES"/>
        </a:p>
      </dgm:t>
    </dgm:pt>
    <dgm:pt modelId="{652DAF70-E3AC-4A47-8034-8AC3FC9C0B64}">
      <dgm:prSet phldrT="[Texto]"/>
      <dgm:spPr/>
      <dgm:t>
        <a:bodyPr/>
        <a:lstStyle/>
        <a:p>
          <a:endParaRPr lang="es-ES"/>
        </a:p>
      </dgm:t>
    </dgm:pt>
    <dgm:pt modelId="{14F4B161-FBE9-406E-A57C-E442B62D7F51}" type="parTrans" cxnId="{DF97CBED-DCAE-445C-A4CF-09C190EC3167}">
      <dgm:prSet/>
      <dgm:spPr/>
      <dgm:t>
        <a:bodyPr/>
        <a:lstStyle/>
        <a:p>
          <a:endParaRPr lang="es-ES"/>
        </a:p>
      </dgm:t>
    </dgm:pt>
    <dgm:pt modelId="{47083BDF-79B5-4CC2-A458-9BF67C4D29A4}" type="sibTrans" cxnId="{DF97CBED-DCAE-445C-A4CF-09C190EC3167}">
      <dgm:prSet/>
      <dgm:spPr/>
      <dgm:t>
        <a:bodyPr/>
        <a:lstStyle/>
        <a:p>
          <a:endParaRPr lang="es-ES"/>
        </a:p>
      </dgm:t>
    </dgm:pt>
    <dgm:pt modelId="{6D07E830-CA57-4660-B950-03014DA30972}">
      <dgm:prSet phldrT="[Texto]"/>
      <dgm:spPr/>
      <dgm:t>
        <a:bodyPr/>
        <a:lstStyle/>
        <a:p>
          <a:endParaRPr lang="es-ES"/>
        </a:p>
      </dgm:t>
    </dgm:pt>
    <dgm:pt modelId="{674ED5D5-3A73-443A-B15A-DEBAB42302F6}" type="sibTrans" cxnId="{89948282-F8CB-4C69-A66C-18733AF02C61}">
      <dgm:prSet/>
      <dgm:spPr/>
      <dgm:t>
        <a:bodyPr/>
        <a:lstStyle/>
        <a:p>
          <a:endParaRPr lang="es-ES"/>
        </a:p>
      </dgm:t>
    </dgm:pt>
    <dgm:pt modelId="{6F81B539-37B0-4CB5-BB37-791AA81814CB}" type="parTrans" cxnId="{89948282-F8CB-4C69-A66C-18733AF02C61}">
      <dgm:prSet/>
      <dgm:spPr/>
      <dgm:t>
        <a:bodyPr/>
        <a:lstStyle/>
        <a:p>
          <a:endParaRPr lang="es-ES"/>
        </a:p>
      </dgm:t>
    </dgm:pt>
    <dgm:pt modelId="{A71C9436-481E-4C1C-9327-82A3676123B3}">
      <dgm:prSet phldrT="[Texto]" custT="1"/>
      <dgm:spPr/>
      <dgm:t>
        <a:bodyPr/>
        <a:lstStyle/>
        <a:p>
          <a:r>
            <a:rPr lang="es-ES" sz="2800" b="1"/>
            <a:t>SE COMPROMETEN A LLEVAR A CABO LA ACCIÓN SOCIAL</a:t>
          </a:r>
        </a:p>
      </dgm:t>
    </dgm:pt>
    <dgm:pt modelId="{2E9AAAFC-B96C-4602-A2EE-5C7E99A323A4}" type="sibTrans" cxnId="{742F7107-2CD1-4862-BC5F-9E78500CC95E}">
      <dgm:prSet/>
      <dgm:spPr/>
      <dgm:t>
        <a:bodyPr/>
        <a:lstStyle/>
        <a:p>
          <a:endParaRPr lang="es-ES"/>
        </a:p>
      </dgm:t>
    </dgm:pt>
    <dgm:pt modelId="{0E968573-1C3D-41BA-8D26-54C5033C43BD}" type="parTrans" cxnId="{742F7107-2CD1-4862-BC5F-9E78500CC95E}">
      <dgm:prSet/>
      <dgm:spPr/>
      <dgm:t>
        <a:bodyPr/>
        <a:lstStyle/>
        <a:p>
          <a:endParaRPr lang="es-ES"/>
        </a:p>
      </dgm:t>
    </dgm:pt>
    <dgm:pt modelId="{6C7E76DB-6387-42A5-8945-0D0D9B6576BC}" type="pres">
      <dgm:prSet presAssocID="{5D4D69CF-4792-437F-9B80-5A06848D6BD5}" presName="Name0" presStyleCnt="0">
        <dgm:presLayoutVars>
          <dgm:dir/>
          <dgm:animLvl val="lvl"/>
          <dgm:resizeHandles val="exact"/>
        </dgm:presLayoutVars>
      </dgm:prSet>
      <dgm:spPr/>
    </dgm:pt>
    <dgm:pt modelId="{989AE366-1DFC-41EA-BD7B-E617352A4C98}" type="pres">
      <dgm:prSet presAssocID="{6D07E830-CA57-4660-B950-03014DA30972}" presName="compositeNode" presStyleCnt="0">
        <dgm:presLayoutVars>
          <dgm:bulletEnabled val="1"/>
        </dgm:presLayoutVars>
      </dgm:prSet>
      <dgm:spPr/>
    </dgm:pt>
    <dgm:pt modelId="{72DFE45E-B3D8-443C-950F-003E7E684DFC}" type="pres">
      <dgm:prSet presAssocID="{6D07E830-CA57-4660-B950-03014DA30972}" presName="bgRect" presStyleLbl="node1" presStyleIdx="0" presStyleCnt="3"/>
      <dgm:spPr/>
    </dgm:pt>
    <dgm:pt modelId="{53B2806B-8F53-4467-BD2D-06CCA7A1AA81}" type="pres">
      <dgm:prSet presAssocID="{6D07E830-CA57-4660-B950-03014DA30972}" presName="parentNode" presStyleLbl="node1" presStyleIdx="0" presStyleCnt="3">
        <dgm:presLayoutVars>
          <dgm:chMax val="0"/>
          <dgm:bulletEnabled val="1"/>
        </dgm:presLayoutVars>
      </dgm:prSet>
      <dgm:spPr/>
    </dgm:pt>
    <dgm:pt modelId="{14342AED-8229-466A-9A2D-F2764C814DDF}" type="pres">
      <dgm:prSet presAssocID="{6D07E830-CA57-4660-B950-03014DA30972}" presName="childNode" presStyleLbl="node1" presStyleIdx="0" presStyleCnt="3">
        <dgm:presLayoutVars>
          <dgm:bulletEnabled val="1"/>
        </dgm:presLayoutVars>
      </dgm:prSet>
      <dgm:spPr/>
    </dgm:pt>
    <dgm:pt modelId="{D3B85B5D-0EF3-4C7A-A36B-919A1F80105E}" type="pres">
      <dgm:prSet presAssocID="{674ED5D5-3A73-443A-B15A-DEBAB42302F6}" presName="hSp" presStyleCnt="0"/>
      <dgm:spPr/>
    </dgm:pt>
    <dgm:pt modelId="{86EB5658-F734-41E7-8AD1-53DBA91362F9}" type="pres">
      <dgm:prSet presAssocID="{674ED5D5-3A73-443A-B15A-DEBAB42302F6}" presName="vProcSp" presStyleCnt="0"/>
      <dgm:spPr/>
    </dgm:pt>
    <dgm:pt modelId="{CFDAC6A4-C406-4DF2-9730-3169FBC77FE2}" type="pres">
      <dgm:prSet presAssocID="{674ED5D5-3A73-443A-B15A-DEBAB42302F6}" presName="vSp1" presStyleCnt="0"/>
      <dgm:spPr/>
    </dgm:pt>
    <dgm:pt modelId="{6FD90F60-040A-4F15-BFC0-E78460E989D2}" type="pres">
      <dgm:prSet presAssocID="{674ED5D5-3A73-443A-B15A-DEBAB42302F6}" presName="simulatedConn" presStyleLbl="solidFgAcc1" presStyleIdx="0" presStyleCnt="2"/>
      <dgm:spPr/>
    </dgm:pt>
    <dgm:pt modelId="{812AA13C-EF4E-4A6C-A355-C145CF64CDD6}" type="pres">
      <dgm:prSet presAssocID="{674ED5D5-3A73-443A-B15A-DEBAB42302F6}" presName="vSp2" presStyleCnt="0"/>
      <dgm:spPr/>
    </dgm:pt>
    <dgm:pt modelId="{A09AABAA-61B9-4714-BB72-674832D4EE57}" type="pres">
      <dgm:prSet presAssocID="{674ED5D5-3A73-443A-B15A-DEBAB42302F6}" presName="sibTrans" presStyleCnt="0"/>
      <dgm:spPr/>
    </dgm:pt>
    <dgm:pt modelId="{FCDB2FF6-D297-45FD-850D-EFC2DC6CFA46}" type="pres">
      <dgm:prSet presAssocID="{243BB2AA-0D8E-4533-A798-E47858F7B545}" presName="compositeNode" presStyleCnt="0">
        <dgm:presLayoutVars>
          <dgm:bulletEnabled val="1"/>
        </dgm:presLayoutVars>
      </dgm:prSet>
      <dgm:spPr/>
    </dgm:pt>
    <dgm:pt modelId="{D6BB1FD9-3779-43B8-8274-E9E8F36D6050}" type="pres">
      <dgm:prSet presAssocID="{243BB2AA-0D8E-4533-A798-E47858F7B545}" presName="bgRect" presStyleLbl="node1" presStyleIdx="1" presStyleCnt="3"/>
      <dgm:spPr/>
    </dgm:pt>
    <dgm:pt modelId="{C985B4EE-685D-49D4-BB1F-018EE8454538}" type="pres">
      <dgm:prSet presAssocID="{243BB2AA-0D8E-4533-A798-E47858F7B545}" presName="parentNode" presStyleLbl="node1" presStyleIdx="1" presStyleCnt="3">
        <dgm:presLayoutVars>
          <dgm:chMax val="0"/>
          <dgm:bulletEnabled val="1"/>
        </dgm:presLayoutVars>
      </dgm:prSet>
      <dgm:spPr/>
    </dgm:pt>
    <dgm:pt modelId="{CAA15607-7040-45AD-AC5E-E606F4B9F723}" type="pres">
      <dgm:prSet presAssocID="{243BB2AA-0D8E-4533-A798-E47858F7B545}" presName="childNode" presStyleLbl="node1" presStyleIdx="1" presStyleCnt="3">
        <dgm:presLayoutVars>
          <dgm:bulletEnabled val="1"/>
        </dgm:presLayoutVars>
      </dgm:prSet>
      <dgm:spPr/>
    </dgm:pt>
    <dgm:pt modelId="{252FDD4B-687C-4FFA-B607-BF1046501625}" type="pres">
      <dgm:prSet presAssocID="{BC3766B2-DBFB-4394-9E4D-58F1454794C3}" presName="hSp" presStyleCnt="0"/>
      <dgm:spPr/>
    </dgm:pt>
    <dgm:pt modelId="{FAC1C0FF-40F4-49BA-8463-BE5BF72E14E0}" type="pres">
      <dgm:prSet presAssocID="{BC3766B2-DBFB-4394-9E4D-58F1454794C3}" presName="vProcSp" presStyleCnt="0"/>
      <dgm:spPr/>
    </dgm:pt>
    <dgm:pt modelId="{9EF3F225-618A-4499-AA5E-AF92BA2A6386}" type="pres">
      <dgm:prSet presAssocID="{BC3766B2-DBFB-4394-9E4D-58F1454794C3}" presName="vSp1" presStyleCnt="0"/>
      <dgm:spPr/>
    </dgm:pt>
    <dgm:pt modelId="{0FB23794-B0D9-40D7-8DA2-224EE25B85FD}" type="pres">
      <dgm:prSet presAssocID="{BC3766B2-DBFB-4394-9E4D-58F1454794C3}" presName="simulatedConn" presStyleLbl="solidFgAcc1" presStyleIdx="1" presStyleCnt="2"/>
      <dgm:spPr/>
    </dgm:pt>
    <dgm:pt modelId="{E3A2D169-63E9-4E30-8891-92A6E057C7FE}" type="pres">
      <dgm:prSet presAssocID="{BC3766B2-DBFB-4394-9E4D-58F1454794C3}" presName="vSp2" presStyleCnt="0"/>
      <dgm:spPr/>
    </dgm:pt>
    <dgm:pt modelId="{13E20BA9-6D3C-4C8E-9D8A-AFCA07540DEC}" type="pres">
      <dgm:prSet presAssocID="{BC3766B2-DBFB-4394-9E4D-58F1454794C3}" presName="sibTrans" presStyleCnt="0"/>
      <dgm:spPr/>
    </dgm:pt>
    <dgm:pt modelId="{CED70A69-FFC3-4D28-A65B-7885AC268F38}" type="pres">
      <dgm:prSet presAssocID="{652DAF70-E3AC-4A47-8034-8AC3FC9C0B64}" presName="compositeNode" presStyleCnt="0">
        <dgm:presLayoutVars>
          <dgm:bulletEnabled val="1"/>
        </dgm:presLayoutVars>
      </dgm:prSet>
      <dgm:spPr/>
    </dgm:pt>
    <dgm:pt modelId="{28F2AF46-4A9D-42D9-AABD-1DF2A9CCDE48}" type="pres">
      <dgm:prSet presAssocID="{652DAF70-E3AC-4A47-8034-8AC3FC9C0B64}" presName="bgRect" presStyleLbl="node1" presStyleIdx="2" presStyleCnt="3"/>
      <dgm:spPr/>
    </dgm:pt>
    <dgm:pt modelId="{A40051DB-506B-4BE0-BAC2-A0F0BCAAD592}" type="pres">
      <dgm:prSet presAssocID="{652DAF70-E3AC-4A47-8034-8AC3FC9C0B64}" presName="parentNode" presStyleLbl="node1" presStyleIdx="2" presStyleCnt="3">
        <dgm:presLayoutVars>
          <dgm:chMax val="0"/>
          <dgm:bulletEnabled val="1"/>
        </dgm:presLayoutVars>
      </dgm:prSet>
      <dgm:spPr/>
    </dgm:pt>
    <dgm:pt modelId="{296EB6E7-831F-4CAD-B5A5-C71A57A745EB}" type="pres">
      <dgm:prSet presAssocID="{652DAF70-E3AC-4A47-8034-8AC3FC9C0B64}" presName="childNode" presStyleLbl="node1" presStyleIdx="2" presStyleCnt="3">
        <dgm:presLayoutVars>
          <dgm:bulletEnabled val="1"/>
        </dgm:presLayoutVars>
      </dgm:prSet>
      <dgm:spPr/>
    </dgm:pt>
  </dgm:ptLst>
  <dgm:cxnLst>
    <dgm:cxn modelId="{742F7107-2CD1-4862-BC5F-9E78500CC95E}" srcId="{652DAF70-E3AC-4A47-8034-8AC3FC9C0B64}" destId="{A71C9436-481E-4C1C-9327-82A3676123B3}" srcOrd="0" destOrd="0" parTransId="{0E968573-1C3D-41BA-8D26-54C5033C43BD}" sibTransId="{2E9AAAFC-B96C-4602-A2EE-5C7E99A323A4}"/>
    <dgm:cxn modelId="{5684B807-C142-4C31-8082-D754E47E4EDA}" type="presOf" srcId="{93A8147E-566E-4D97-B569-A1FBA7419945}" destId="{14342AED-8229-466A-9A2D-F2764C814DDF}" srcOrd="0" destOrd="0" presId="urn:microsoft.com/office/officeart/2005/8/layout/hProcess7"/>
    <dgm:cxn modelId="{D6BFD509-36BB-42DB-BBEB-292F4BFF8AEA}" type="presOf" srcId="{6D07E830-CA57-4660-B950-03014DA30972}" destId="{53B2806B-8F53-4467-BD2D-06CCA7A1AA81}" srcOrd="1" destOrd="0" presId="urn:microsoft.com/office/officeart/2005/8/layout/hProcess7"/>
    <dgm:cxn modelId="{00966F14-1282-4105-A7EE-3DCA4B6DF67D}" type="presOf" srcId="{652DAF70-E3AC-4A47-8034-8AC3FC9C0B64}" destId="{28F2AF46-4A9D-42D9-AABD-1DF2A9CCDE48}" srcOrd="0" destOrd="0" presId="urn:microsoft.com/office/officeart/2005/8/layout/hProcess7"/>
    <dgm:cxn modelId="{48243B17-EB74-42DD-84CF-721C57496B58}" type="presOf" srcId="{5D4D69CF-4792-437F-9B80-5A06848D6BD5}" destId="{6C7E76DB-6387-42A5-8945-0D0D9B6576BC}" srcOrd="0" destOrd="0" presId="urn:microsoft.com/office/officeart/2005/8/layout/hProcess7"/>
    <dgm:cxn modelId="{D6C27226-E839-473E-93E0-4C169C5BAAC7}" srcId="{6D07E830-CA57-4660-B950-03014DA30972}" destId="{93A8147E-566E-4D97-B569-A1FBA7419945}" srcOrd="0" destOrd="0" parTransId="{F6B680D1-ACB8-4536-A641-A37C1093AD5B}" sibTransId="{23191068-D83E-423A-957F-98946C838FA8}"/>
    <dgm:cxn modelId="{D164F737-74F0-446B-B943-7C21526E2983}" type="presOf" srcId="{243BB2AA-0D8E-4533-A798-E47858F7B545}" destId="{D6BB1FD9-3779-43B8-8274-E9E8F36D6050}" srcOrd="0" destOrd="0" presId="urn:microsoft.com/office/officeart/2005/8/layout/hProcess7"/>
    <dgm:cxn modelId="{C73F155A-0AF8-4B09-9911-07BBDFAFDFBF}" srcId="{243BB2AA-0D8E-4533-A798-E47858F7B545}" destId="{4D3F41A8-A75A-4723-A3A5-E3915DAD181D}" srcOrd="0" destOrd="0" parTransId="{28710E6F-29AA-469A-848C-DFD0B72AA41A}" sibTransId="{8F58C9E4-6627-41AA-A344-F1835DD656BD}"/>
    <dgm:cxn modelId="{89948282-F8CB-4C69-A66C-18733AF02C61}" srcId="{5D4D69CF-4792-437F-9B80-5A06848D6BD5}" destId="{6D07E830-CA57-4660-B950-03014DA30972}" srcOrd="0" destOrd="0" parTransId="{6F81B539-37B0-4CB5-BB37-791AA81814CB}" sibTransId="{674ED5D5-3A73-443A-B15A-DEBAB42302F6}"/>
    <dgm:cxn modelId="{C67FE09D-8637-4BEE-BE85-B9E17D4A4C37}" type="presOf" srcId="{A71C9436-481E-4C1C-9327-82A3676123B3}" destId="{296EB6E7-831F-4CAD-B5A5-C71A57A745EB}" srcOrd="0" destOrd="0" presId="urn:microsoft.com/office/officeart/2005/8/layout/hProcess7"/>
    <dgm:cxn modelId="{39B7D8A2-DA6F-46B2-BD92-7C9959E2B72C}" type="presOf" srcId="{4D3F41A8-A75A-4723-A3A5-E3915DAD181D}" destId="{CAA15607-7040-45AD-AC5E-E606F4B9F723}" srcOrd="0" destOrd="0" presId="urn:microsoft.com/office/officeart/2005/8/layout/hProcess7"/>
    <dgm:cxn modelId="{F9B9BDB8-5336-47D5-8679-9FC36DCED0C8}" srcId="{5D4D69CF-4792-437F-9B80-5A06848D6BD5}" destId="{243BB2AA-0D8E-4533-A798-E47858F7B545}" srcOrd="1" destOrd="0" parTransId="{12172DB0-5D4B-4513-8308-B4C69A774E9D}" sibTransId="{BC3766B2-DBFB-4394-9E4D-58F1454794C3}"/>
    <dgm:cxn modelId="{741686BC-6A2E-4844-94A3-7E2B439C1831}" type="presOf" srcId="{652DAF70-E3AC-4A47-8034-8AC3FC9C0B64}" destId="{A40051DB-506B-4BE0-BAC2-A0F0BCAAD592}" srcOrd="1" destOrd="0" presId="urn:microsoft.com/office/officeart/2005/8/layout/hProcess7"/>
    <dgm:cxn modelId="{84F397C2-EB9A-4851-AE76-19BED3F841A7}" type="presOf" srcId="{243BB2AA-0D8E-4533-A798-E47858F7B545}" destId="{C985B4EE-685D-49D4-BB1F-018EE8454538}" srcOrd="1" destOrd="0" presId="urn:microsoft.com/office/officeart/2005/8/layout/hProcess7"/>
    <dgm:cxn modelId="{3265E7D5-8F74-41A8-B92D-3EDC03E077AE}" type="presOf" srcId="{6D07E830-CA57-4660-B950-03014DA30972}" destId="{72DFE45E-B3D8-443C-950F-003E7E684DFC}" srcOrd="0" destOrd="0" presId="urn:microsoft.com/office/officeart/2005/8/layout/hProcess7"/>
    <dgm:cxn modelId="{DF97CBED-DCAE-445C-A4CF-09C190EC3167}" srcId="{5D4D69CF-4792-437F-9B80-5A06848D6BD5}" destId="{652DAF70-E3AC-4A47-8034-8AC3FC9C0B64}" srcOrd="2" destOrd="0" parTransId="{14F4B161-FBE9-406E-A57C-E442B62D7F51}" sibTransId="{47083BDF-79B5-4CC2-A458-9BF67C4D29A4}"/>
    <dgm:cxn modelId="{EE9A3796-CF30-4042-B07F-0AD3AEF88EA9}" type="presParOf" srcId="{6C7E76DB-6387-42A5-8945-0D0D9B6576BC}" destId="{989AE366-1DFC-41EA-BD7B-E617352A4C98}" srcOrd="0" destOrd="0" presId="urn:microsoft.com/office/officeart/2005/8/layout/hProcess7"/>
    <dgm:cxn modelId="{11ABCC79-F243-4478-ABA5-F9AFA28250BF}" type="presParOf" srcId="{989AE366-1DFC-41EA-BD7B-E617352A4C98}" destId="{72DFE45E-B3D8-443C-950F-003E7E684DFC}" srcOrd="0" destOrd="0" presId="urn:microsoft.com/office/officeart/2005/8/layout/hProcess7"/>
    <dgm:cxn modelId="{114DF740-AC64-437D-A060-24D42826EB9F}" type="presParOf" srcId="{989AE366-1DFC-41EA-BD7B-E617352A4C98}" destId="{53B2806B-8F53-4467-BD2D-06CCA7A1AA81}" srcOrd="1" destOrd="0" presId="urn:microsoft.com/office/officeart/2005/8/layout/hProcess7"/>
    <dgm:cxn modelId="{B8B7C87C-97AE-49D8-A7A9-0D63F9CAB652}" type="presParOf" srcId="{989AE366-1DFC-41EA-BD7B-E617352A4C98}" destId="{14342AED-8229-466A-9A2D-F2764C814DDF}" srcOrd="2" destOrd="0" presId="urn:microsoft.com/office/officeart/2005/8/layout/hProcess7"/>
    <dgm:cxn modelId="{6362141D-69E1-4D86-97C9-64EF7E9E10FB}" type="presParOf" srcId="{6C7E76DB-6387-42A5-8945-0D0D9B6576BC}" destId="{D3B85B5D-0EF3-4C7A-A36B-919A1F80105E}" srcOrd="1" destOrd="0" presId="urn:microsoft.com/office/officeart/2005/8/layout/hProcess7"/>
    <dgm:cxn modelId="{94620C12-8FBC-48C1-8597-AC710D105406}" type="presParOf" srcId="{6C7E76DB-6387-42A5-8945-0D0D9B6576BC}" destId="{86EB5658-F734-41E7-8AD1-53DBA91362F9}" srcOrd="2" destOrd="0" presId="urn:microsoft.com/office/officeart/2005/8/layout/hProcess7"/>
    <dgm:cxn modelId="{8ACFE697-B359-4299-B5AA-E21D5287BE55}" type="presParOf" srcId="{86EB5658-F734-41E7-8AD1-53DBA91362F9}" destId="{CFDAC6A4-C406-4DF2-9730-3169FBC77FE2}" srcOrd="0" destOrd="0" presId="urn:microsoft.com/office/officeart/2005/8/layout/hProcess7"/>
    <dgm:cxn modelId="{0BC9E2B9-3326-4A69-99AA-FCAA055D0643}" type="presParOf" srcId="{86EB5658-F734-41E7-8AD1-53DBA91362F9}" destId="{6FD90F60-040A-4F15-BFC0-E78460E989D2}" srcOrd="1" destOrd="0" presId="urn:microsoft.com/office/officeart/2005/8/layout/hProcess7"/>
    <dgm:cxn modelId="{15CDCBBC-0864-4D76-B31A-DB26433B4CF5}" type="presParOf" srcId="{86EB5658-F734-41E7-8AD1-53DBA91362F9}" destId="{812AA13C-EF4E-4A6C-A355-C145CF64CDD6}" srcOrd="2" destOrd="0" presId="urn:microsoft.com/office/officeart/2005/8/layout/hProcess7"/>
    <dgm:cxn modelId="{92B6E401-27A6-4C47-8616-10902F232D2C}" type="presParOf" srcId="{6C7E76DB-6387-42A5-8945-0D0D9B6576BC}" destId="{A09AABAA-61B9-4714-BB72-674832D4EE57}" srcOrd="3" destOrd="0" presId="urn:microsoft.com/office/officeart/2005/8/layout/hProcess7"/>
    <dgm:cxn modelId="{C9EF6B62-8891-44FF-B7D1-508E33EABF85}" type="presParOf" srcId="{6C7E76DB-6387-42A5-8945-0D0D9B6576BC}" destId="{FCDB2FF6-D297-45FD-850D-EFC2DC6CFA46}" srcOrd="4" destOrd="0" presId="urn:microsoft.com/office/officeart/2005/8/layout/hProcess7"/>
    <dgm:cxn modelId="{33A0DAD4-AED1-450A-AB6D-BE7170BEAD9D}" type="presParOf" srcId="{FCDB2FF6-D297-45FD-850D-EFC2DC6CFA46}" destId="{D6BB1FD9-3779-43B8-8274-E9E8F36D6050}" srcOrd="0" destOrd="0" presId="urn:microsoft.com/office/officeart/2005/8/layout/hProcess7"/>
    <dgm:cxn modelId="{A3EE1266-092E-4358-AEF9-ACE734D8AA5F}" type="presParOf" srcId="{FCDB2FF6-D297-45FD-850D-EFC2DC6CFA46}" destId="{C985B4EE-685D-49D4-BB1F-018EE8454538}" srcOrd="1" destOrd="0" presId="urn:microsoft.com/office/officeart/2005/8/layout/hProcess7"/>
    <dgm:cxn modelId="{21003FA5-EBD7-4B91-B61A-BADD25F2052C}" type="presParOf" srcId="{FCDB2FF6-D297-45FD-850D-EFC2DC6CFA46}" destId="{CAA15607-7040-45AD-AC5E-E606F4B9F723}" srcOrd="2" destOrd="0" presId="urn:microsoft.com/office/officeart/2005/8/layout/hProcess7"/>
    <dgm:cxn modelId="{91853F4A-F24A-4252-9C96-BD29B02F3099}" type="presParOf" srcId="{6C7E76DB-6387-42A5-8945-0D0D9B6576BC}" destId="{252FDD4B-687C-4FFA-B607-BF1046501625}" srcOrd="5" destOrd="0" presId="urn:microsoft.com/office/officeart/2005/8/layout/hProcess7"/>
    <dgm:cxn modelId="{78DE8ED7-288B-45AB-ACC4-D4CF29AD33E8}" type="presParOf" srcId="{6C7E76DB-6387-42A5-8945-0D0D9B6576BC}" destId="{FAC1C0FF-40F4-49BA-8463-BE5BF72E14E0}" srcOrd="6" destOrd="0" presId="urn:microsoft.com/office/officeart/2005/8/layout/hProcess7"/>
    <dgm:cxn modelId="{F4F93589-3AFA-485E-AB2B-14F874B7529C}" type="presParOf" srcId="{FAC1C0FF-40F4-49BA-8463-BE5BF72E14E0}" destId="{9EF3F225-618A-4499-AA5E-AF92BA2A6386}" srcOrd="0" destOrd="0" presId="urn:microsoft.com/office/officeart/2005/8/layout/hProcess7"/>
    <dgm:cxn modelId="{E4D59119-D376-4E76-AF16-48A3DE3DE380}" type="presParOf" srcId="{FAC1C0FF-40F4-49BA-8463-BE5BF72E14E0}" destId="{0FB23794-B0D9-40D7-8DA2-224EE25B85FD}" srcOrd="1" destOrd="0" presId="urn:microsoft.com/office/officeart/2005/8/layout/hProcess7"/>
    <dgm:cxn modelId="{D5785B18-A453-4CC7-87A4-1F6E6C4A1A09}" type="presParOf" srcId="{FAC1C0FF-40F4-49BA-8463-BE5BF72E14E0}" destId="{E3A2D169-63E9-4E30-8891-92A6E057C7FE}" srcOrd="2" destOrd="0" presId="urn:microsoft.com/office/officeart/2005/8/layout/hProcess7"/>
    <dgm:cxn modelId="{32B9F62C-4AE1-429C-B13C-DEA299C3D0C0}" type="presParOf" srcId="{6C7E76DB-6387-42A5-8945-0D0D9B6576BC}" destId="{13E20BA9-6D3C-4C8E-9D8A-AFCA07540DEC}" srcOrd="7" destOrd="0" presId="urn:microsoft.com/office/officeart/2005/8/layout/hProcess7"/>
    <dgm:cxn modelId="{CE097F18-BB97-4204-8DD8-7DAD32B055A4}" type="presParOf" srcId="{6C7E76DB-6387-42A5-8945-0D0D9B6576BC}" destId="{CED70A69-FFC3-4D28-A65B-7885AC268F38}" srcOrd="8" destOrd="0" presId="urn:microsoft.com/office/officeart/2005/8/layout/hProcess7"/>
    <dgm:cxn modelId="{E620A35A-7E20-49F6-9246-B27A6455BB47}" type="presParOf" srcId="{CED70A69-FFC3-4D28-A65B-7885AC268F38}" destId="{28F2AF46-4A9D-42D9-AABD-1DF2A9CCDE48}" srcOrd="0" destOrd="0" presId="urn:microsoft.com/office/officeart/2005/8/layout/hProcess7"/>
    <dgm:cxn modelId="{1D9E8F01-15DC-43A4-8C2D-EFA300B4280D}" type="presParOf" srcId="{CED70A69-FFC3-4D28-A65B-7885AC268F38}" destId="{A40051DB-506B-4BE0-BAC2-A0F0BCAAD592}" srcOrd="1" destOrd="0" presId="urn:microsoft.com/office/officeart/2005/8/layout/hProcess7"/>
    <dgm:cxn modelId="{6DA85598-74BA-40F0-8C46-A976EB6ECC7A}" type="presParOf" srcId="{CED70A69-FFC3-4D28-A65B-7885AC268F38}" destId="{296EB6E7-831F-4CAD-B5A5-C71A57A745EB}"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9D5AD6B-943C-4CCB-9B4F-3BF122EA2F62}" type="doc">
      <dgm:prSet loTypeId="urn:microsoft.com/office/officeart/2005/8/layout/bProcess4" loCatId="process" qsTypeId="urn:microsoft.com/office/officeart/2005/8/quickstyle/simple3" qsCatId="simple" csTypeId="urn:microsoft.com/office/officeart/2005/8/colors/colorful4" csCatId="colorful" phldr="1"/>
      <dgm:spPr/>
      <dgm:t>
        <a:bodyPr/>
        <a:lstStyle/>
        <a:p>
          <a:endParaRPr lang="es-ES"/>
        </a:p>
      </dgm:t>
    </dgm:pt>
    <dgm:pt modelId="{46B29E7B-FA12-4CF7-8A6A-B4380225A85C}">
      <dgm:prSet phldrT="[Texto]"/>
      <dgm:spPr/>
      <dgm:t>
        <a:bodyPr/>
        <a:lstStyle/>
        <a:p>
          <a:r>
            <a:rPr lang="es-ES"/>
            <a:t>1.PLANTEA EL TEMA</a:t>
          </a:r>
        </a:p>
      </dgm:t>
    </dgm:pt>
    <dgm:pt modelId="{98F23D6F-185A-4C5F-9057-00F7808DE2C5}" type="parTrans" cxnId="{A4989AF0-DB7A-4089-B60F-3FC75A64ADCF}">
      <dgm:prSet/>
      <dgm:spPr/>
      <dgm:t>
        <a:bodyPr/>
        <a:lstStyle/>
        <a:p>
          <a:endParaRPr lang="es-ES"/>
        </a:p>
      </dgm:t>
    </dgm:pt>
    <dgm:pt modelId="{1074262B-7818-422F-9BFD-3A076F1828D0}" type="sibTrans" cxnId="{A4989AF0-DB7A-4089-B60F-3FC75A64ADCF}">
      <dgm:prSet/>
      <dgm:spPr/>
      <dgm:t>
        <a:bodyPr/>
        <a:lstStyle/>
        <a:p>
          <a:endParaRPr lang="es-ES"/>
        </a:p>
      </dgm:t>
    </dgm:pt>
    <dgm:pt modelId="{8FF3B44C-1E9D-4778-975B-97319CFE8192}">
      <dgm:prSet phldrT="[Texto]"/>
      <dgm:spPr/>
      <dgm:t>
        <a:bodyPr/>
        <a:lstStyle/>
        <a:p>
          <a:r>
            <a:rPr lang="es-ES"/>
            <a:t>2.FORMAN EQUIPOS</a:t>
          </a:r>
        </a:p>
      </dgm:t>
    </dgm:pt>
    <dgm:pt modelId="{A1622448-D649-4114-9B0F-F46D08F93E95}" type="parTrans" cxnId="{D2F6C638-0B15-4901-BF61-3A6B041F6258}">
      <dgm:prSet/>
      <dgm:spPr/>
      <dgm:t>
        <a:bodyPr/>
        <a:lstStyle/>
        <a:p>
          <a:endParaRPr lang="es-ES"/>
        </a:p>
      </dgm:t>
    </dgm:pt>
    <dgm:pt modelId="{A2BD01E1-2A10-4A86-B4F0-6CC3463F509C}" type="sibTrans" cxnId="{D2F6C638-0B15-4901-BF61-3A6B041F6258}">
      <dgm:prSet/>
      <dgm:spPr/>
      <dgm:t>
        <a:bodyPr/>
        <a:lstStyle/>
        <a:p>
          <a:endParaRPr lang="es-ES"/>
        </a:p>
      </dgm:t>
    </dgm:pt>
    <dgm:pt modelId="{A1475E04-F588-487F-A56D-0B9B3C682854}">
      <dgm:prSet phldrT="[Texto]"/>
      <dgm:spPr/>
      <dgm:t>
        <a:bodyPr/>
        <a:lstStyle/>
        <a:p>
          <a:r>
            <a:rPr lang="es-ES"/>
            <a:t>3. DEFINE EL PRODUCTO Y PLANIFICA</a:t>
          </a:r>
        </a:p>
      </dgm:t>
    </dgm:pt>
    <dgm:pt modelId="{D68C0CF9-9A97-4453-B446-9F071CDE6A36}" type="parTrans" cxnId="{3EB9ABB3-7E0C-48C5-A4C1-2C2CB23E2C51}">
      <dgm:prSet/>
      <dgm:spPr/>
      <dgm:t>
        <a:bodyPr/>
        <a:lstStyle/>
        <a:p>
          <a:endParaRPr lang="es-ES"/>
        </a:p>
      </dgm:t>
    </dgm:pt>
    <dgm:pt modelId="{9FA5616E-D924-4E98-90C4-C9B83C8FDB0F}" type="sibTrans" cxnId="{3EB9ABB3-7E0C-48C5-A4C1-2C2CB23E2C51}">
      <dgm:prSet/>
      <dgm:spPr/>
      <dgm:t>
        <a:bodyPr/>
        <a:lstStyle/>
        <a:p>
          <a:endParaRPr lang="es-ES"/>
        </a:p>
      </dgm:t>
    </dgm:pt>
    <dgm:pt modelId="{705C2A73-EC49-4ABB-9EC9-3703CCE97F72}">
      <dgm:prSet phldrT="[Texto]"/>
      <dgm:spPr/>
      <dgm:t>
        <a:bodyPr/>
        <a:lstStyle/>
        <a:p>
          <a:r>
            <a:rPr lang="es-ES"/>
            <a:t>4.INFORMACIÓN YPRODUCCIÓN</a:t>
          </a:r>
        </a:p>
      </dgm:t>
    </dgm:pt>
    <dgm:pt modelId="{6DC0C562-247B-4E47-AF5B-662C7CD8EF71}" type="parTrans" cxnId="{DA507C89-4D21-44C7-BFC8-89F73105B97F}">
      <dgm:prSet/>
      <dgm:spPr/>
      <dgm:t>
        <a:bodyPr/>
        <a:lstStyle/>
        <a:p>
          <a:endParaRPr lang="es-ES"/>
        </a:p>
      </dgm:t>
    </dgm:pt>
    <dgm:pt modelId="{8E9A0AF9-0158-47C1-899F-453E2090865F}" type="sibTrans" cxnId="{DA507C89-4D21-44C7-BFC8-89F73105B97F}">
      <dgm:prSet/>
      <dgm:spPr/>
      <dgm:t>
        <a:bodyPr/>
        <a:lstStyle/>
        <a:p>
          <a:endParaRPr lang="es-ES"/>
        </a:p>
      </dgm:t>
    </dgm:pt>
    <dgm:pt modelId="{50096B17-CD99-44DE-B1C3-2A786D071E8B}">
      <dgm:prSet phldrT="[Texto]"/>
      <dgm:spPr/>
      <dgm:t>
        <a:bodyPr/>
        <a:lstStyle/>
        <a:p>
          <a:r>
            <a:rPr lang="es-ES"/>
            <a:t>5.PRESENTACIÓN Y COEVALUACIÓN</a:t>
          </a:r>
        </a:p>
      </dgm:t>
    </dgm:pt>
    <dgm:pt modelId="{12576AEE-17C9-4F3D-AB19-BEFF4C005D2F}" type="parTrans" cxnId="{FC3B9328-BBF0-47E7-8145-2480E4888AE4}">
      <dgm:prSet/>
      <dgm:spPr/>
      <dgm:t>
        <a:bodyPr/>
        <a:lstStyle/>
        <a:p>
          <a:endParaRPr lang="es-ES"/>
        </a:p>
      </dgm:t>
    </dgm:pt>
    <dgm:pt modelId="{9EA21AA6-F321-44AB-B70D-19D284E7AF3D}" type="sibTrans" cxnId="{FC3B9328-BBF0-47E7-8145-2480E4888AE4}">
      <dgm:prSet/>
      <dgm:spPr/>
      <dgm:t>
        <a:bodyPr/>
        <a:lstStyle/>
        <a:p>
          <a:endParaRPr lang="es-ES"/>
        </a:p>
      </dgm:t>
    </dgm:pt>
    <dgm:pt modelId="{18655B3B-E6A1-4EDC-ADE3-23DAA16B94A9}" type="pres">
      <dgm:prSet presAssocID="{29D5AD6B-943C-4CCB-9B4F-3BF122EA2F62}" presName="Name0" presStyleCnt="0">
        <dgm:presLayoutVars>
          <dgm:dir/>
          <dgm:resizeHandles/>
        </dgm:presLayoutVars>
      </dgm:prSet>
      <dgm:spPr/>
    </dgm:pt>
    <dgm:pt modelId="{C4ED3C46-A580-4942-BC3C-B844FF80E912}" type="pres">
      <dgm:prSet presAssocID="{46B29E7B-FA12-4CF7-8A6A-B4380225A85C}" presName="compNode" presStyleCnt="0"/>
      <dgm:spPr/>
    </dgm:pt>
    <dgm:pt modelId="{FF943C4A-904D-4C5C-BAC3-E21BA502E158}" type="pres">
      <dgm:prSet presAssocID="{46B29E7B-FA12-4CF7-8A6A-B4380225A85C}" presName="dummyConnPt" presStyleCnt="0"/>
      <dgm:spPr/>
    </dgm:pt>
    <dgm:pt modelId="{13775174-84E9-41FB-9B20-8F82C61879B7}" type="pres">
      <dgm:prSet presAssocID="{46B29E7B-FA12-4CF7-8A6A-B4380225A85C}" presName="node" presStyleLbl="node1" presStyleIdx="0" presStyleCnt="5" custScaleX="28104" custScaleY="38774" custLinFactNeighborX="-49397" custLinFactNeighborY="38167">
        <dgm:presLayoutVars>
          <dgm:bulletEnabled val="1"/>
        </dgm:presLayoutVars>
      </dgm:prSet>
      <dgm:spPr/>
    </dgm:pt>
    <dgm:pt modelId="{0F96F846-DB03-4096-8A2E-67225484E121}" type="pres">
      <dgm:prSet presAssocID="{1074262B-7818-422F-9BFD-3A076F1828D0}" presName="sibTrans" presStyleLbl="bgSibTrans2D1" presStyleIdx="0" presStyleCnt="4" custAng="97437" custScaleX="51271" custScaleY="84028" custLinFactY="50928" custLinFactNeighborX="85295" custLinFactNeighborY="100000"/>
      <dgm:spPr/>
    </dgm:pt>
    <dgm:pt modelId="{B2DE6444-361C-4122-96BF-A0CEC0337BD4}" type="pres">
      <dgm:prSet presAssocID="{8FF3B44C-1E9D-4778-975B-97319CFE8192}" presName="compNode" presStyleCnt="0"/>
      <dgm:spPr/>
    </dgm:pt>
    <dgm:pt modelId="{1239608B-3C75-413A-90CA-7689AB2FA30F}" type="pres">
      <dgm:prSet presAssocID="{8FF3B44C-1E9D-4778-975B-97319CFE8192}" presName="dummyConnPt" presStyleCnt="0"/>
      <dgm:spPr/>
    </dgm:pt>
    <dgm:pt modelId="{967BB7D3-68AB-4A4B-84DE-DC928D3FD1B9}" type="pres">
      <dgm:prSet presAssocID="{8FF3B44C-1E9D-4778-975B-97319CFE8192}" presName="node" presStyleLbl="node1" presStyleIdx="1" presStyleCnt="5" custScaleX="27154" custScaleY="40236" custLinFactNeighborX="-10277" custLinFactNeighborY="-33932">
        <dgm:presLayoutVars>
          <dgm:bulletEnabled val="1"/>
        </dgm:presLayoutVars>
      </dgm:prSet>
      <dgm:spPr/>
    </dgm:pt>
    <dgm:pt modelId="{853AF452-ACA4-4A17-95AF-63AE2B33F4F9}" type="pres">
      <dgm:prSet presAssocID="{A2BD01E1-2A10-4A86-B4F0-6CC3463F509C}" presName="sibTrans" presStyleLbl="bgSibTrans2D1" presStyleIdx="1" presStyleCnt="4" custAng="21409158" custFlipHor="1" custScaleX="28641" custScaleY="90431" custLinFactY="56148" custLinFactNeighborX="70027" custLinFactNeighborY="100000"/>
      <dgm:spPr/>
    </dgm:pt>
    <dgm:pt modelId="{803FE67C-C008-43FD-9FBE-2F8A1AB0D836}" type="pres">
      <dgm:prSet presAssocID="{A1475E04-F588-487F-A56D-0B9B3C682854}" presName="compNode" presStyleCnt="0"/>
      <dgm:spPr/>
    </dgm:pt>
    <dgm:pt modelId="{32C8D12A-B7C2-4914-B543-0BDB3210EEC4}" type="pres">
      <dgm:prSet presAssocID="{A1475E04-F588-487F-A56D-0B9B3C682854}" presName="dummyConnPt" presStyleCnt="0"/>
      <dgm:spPr/>
    </dgm:pt>
    <dgm:pt modelId="{8D1EAD54-5089-443A-8299-F1A4193BD200}" type="pres">
      <dgm:prSet presAssocID="{A1475E04-F588-487F-A56D-0B9B3C682854}" presName="node" presStyleLbl="node1" presStyleIdx="2" presStyleCnt="5" custScaleX="33101" custScaleY="43274" custLinFactY="-1037" custLinFactNeighborX="30982" custLinFactNeighborY="-100000">
        <dgm:presLayoutVars>
          <dgm:bulletEnabled val="1"/>
        </dgm:presLayoutVars>
      </dgm:prSet>
      <dgm:spPr/>
    </dgm:pt>
    <dgm:pt modelId="{F555412B-CB87-4669-B40F-E332EB07EF5C}" type="pres">
      <dgm:prSet presAssocID="{9FA5616E-D924-4E98-90C4-C9B83C8FDB0F}" presName="sibTrans" presStyleLbl="bgSibTrans2D1" presStyleIdx="2" presStyleCnt="4" custAng="89208" custScaleX="28142" custLinFactY="84529" custLinFactNeighborX="60397" custLinFactNeighborY="100000"/>
      <dgm:spPr/>
    </dgm:pt>
    <dgm:pt modelId="{73BE9B30-82BD-42E7-9EA6-BFA7C31D279F}" type="pres">
      <dgm:prSet presAssocID="{705C2A73-EC49-4ABB-9EC9-3703CCE97F72}" presName="compNode" presStyleCnt="0"/>
      <dgm:spPr/>
    </dgm:pt>
    <dgm:pt modelId="{6778EEB2-B7E4-44F9-8D8C-991E1DF1FFC9}" type="pres">
      <dgm:prSet presAssocID="{705C2A73-EC49-4ABB-9EC9-3703CCE97F72}" presName="dummyConnPt" presStyleCnt="0"/>
      <dgm:spPr/>
    </dgm:pt>
    <dgm:pt modelId="{44E62354-69F6-433D-B871-9AF11F47360A}" type="pres">
      <dgm:prSet presAssocID="{705C2A73-EC49-4ABB-9EC9-3703CCE97F72}" presName="node" presStyleLbl="node1" presStyleIdx="3" presStyleCnt="5" custScaleX="29890" custScaleY="48156" custLinFactY="-1417" custLinFactNeighborX="28613" custLinFactNeighborY="-100000">
        <dgm:presLayoutVars>
          <dgm:bulletEnabled val="1"/>
        </dgm:presLayoutVars>
      </dgm:prSet>
      <dgm:spPr/>
    </dgm:pt>
    <dgm:pt modelId="{B710D7B7-BE87-44A7-A500-EDB40C6271E9}" type="pres">
      <dgm:prSet presAssocID="{8E9A0AF9-0158-47C1-899F-453E2090865F}" presName="sibTrans" presStyleLbl="bgSibTrans2D1" presStyleIdx="3" presStyleCnt="4" custAng="148949" custScaleX="43853" custScaleY="82372" custLinFactY="69062" custLinFactNeighborX="-12606" custLinFactNeighborY="100000"/>
      <dgm:spPr/>
    </dgm:pt>
    <dgm:pt modelId="{DC482F41-1B56-41B4-8742-4406F3222F79}" type="pres">
      <dgm:prSet presAssocID="{50096B17-CD99-44DE-B1C3-2A786D071E8B}" presName="compNode" presStyleCnt="0"/>
      <dgm:spPr/>
    </dgm:pt>
    <dgm:pt modelId="{7D66D240-CED6-40B5-AE76-8ED2E75B6746}" type="pres">
      <dgm:prSet presAssocID="{50096B17-CD99-44DE-B1C3-2A786D071E8B}" presName="dummyConnPt" presStyleCnt="0"/>
      <dgm:spPr/>
    </dgm:pt>
    <dgm:pt modelId="{C97F21D8-5B7C-45F1-873A-7AFD2FC9945D}" type="pres">
      <dgm:prSet presAssocID="{50096B17-CD99-44DE-B1C3-2A786D071E8B}" presName="node" presStyleLbl="node1" presStyleIdx="4" presStyleCnt="5" custScaleX="29880" custScaleY="49264" custLinFactNeighborX="-8335" custLinFactNeighborY="-23296">
        <dgm:presLayoutVars>
          <dgm:bulletEnabled val="1"/>
        </dgm:presLayoutVars>
      </dgm:prSet>
      <dgm:spPr/>
    </dgm:pt>
  </dgm:ptLst>
  <dgm:cxnLst>
    <dgm:cxn modelId="{DC343B00-EFD8-4AB6-B4AE-66687EBD2E8C}" type="presOf" srcId="{29D5AD6B-943C-4CCB-9B4F-3BF122EA2F62}" destId="{18655B3B-E6A1-4EDC-ADE3-23DAA16B94A9}" srcOrd="0" destOrd="0" presId="urn:microsoft.com/office/officeart/2005/8/layout/bProcess4"/>
    <dgm:cxn modelId="{87DA3C06-F7A2-4809-8E74-F58C25636824}" type="presOf" srcId="{A1475E04-F588-487F-A56D-0B9B3C682854}" destId="{8D1EAD54-5089-443A-8299-F1A4193BD200}" srcOrd="0" destOrd="0" presId="urn:microsoft.com/office/officeart/2005/8/layout/bProcess4"/>
    <dgm:cxn modelId="{1312AF18-03CE-4B0B-B8B7-F3D4FF274882}" type="presOf" srcId="{8FF3B44C-1E9D-4778-975B-97319CFE8192}" destId="{967BB7D3-68AB-4A4B-84DE-DC928D3FD1B9}" srcOrd="0" destOrd="0" presId="urn:microsoft.com/office/officeart/2005/8/layout/bProcess4"/>
    <dgm:cxn modelId="{FC3B9328-BBF0-47E7-8145-2480E4888AE4}" srcId="{29D5AD6B-943C-4CCB-9B4F-3BF122EA2F62}" destId="{50096B17-CD99-44DE-B1C3-2A786D071E8B}" srcOrd="4" destOrd="0" parTransId="{12576AEE-17C9-4F3D-AB19-BEFF4C005D2F}" sibTransId="{9EA21AA6-F321-44AB-B70D-19D284E7AF3D}"/>
    <dgm:cxn modelId="{D2F6C638-0B15-4901-BF61-3A6B041F6258}" srcId="{29D5AD6B-943C-4CCB-9B4F-3BF122EA2F62}" destId="{8FF3B44C-1E9D-4778-975B-97319CFE8192}" srcOrd="1" destOrd="0" parTransId="{A1622448-D649-4114-9B0F-F46D08F93E95}" sibTransId="{A2BD01E1-2A10-4A86-B4F0-6CC3463F509C}"/>
    <dgm:cxn modelId="{91E89C65-21D3-40A5-8B3D-203EC93B9695}" type="presOf" srcId="{50096B17-CD99-44DE-B1C3-2A786D071E8B}" destId="{C97F21D8-5B7C-45F1-873A-7AFD2FC9945D}" srcOrd="0" destOrd="0" presId="urn:microsoft.com/office/officeart/2005/8/layout/bProcess4"/>
    <dgm:cxn modelId="{DA507C89-4D21-44C7-BFC8-89F73105B97F}" srcId="{29D5AD6B-943C-4CCB-9B4F-3BF122EA2F62}" destId="{705C2A73-EC49-4ABB-9EC9-3703CCE97F72}" srcOrd="3" destOrd="0" parTransId="{6DC0C562-247B-4E47-AF5B-662C7CD8EF71}" sibTransId="{8E9A0AF9-0158-47C1-899F-453E2090865F}"/>
    <dgm:cxn modelId="{71581C8D-C34E-4801-B6FB-B9774A519A76}" type="presOf" srcId="{9FA5616E-D924-4E98-90C4-C9B83C8FDB0F}" destId="{F555412B-CB87-4669-B40F-E332EB07EF5C}" srcOrd="0" destOrd="0" presId="urn:microsoft.com/office/officeart/2005/8/layout/bProcess4"/>
    <dgm:cxn modelId="{FFC8439C-3957-4409-A659-819E66713D45}" type="presOf" srcId="{46B29E7B-FA12-4CF7-8A6A-B4380225A85C}" destId="{13775174-84E9-41FB-9B20-8F82C61879B7}" srcOrd="0" destOrd="0" presId="urn:microsoft.com/office/officeart/2005/8/layout/bProcess4"/>
    <dgm:cxn modelId="{3EB9ABB3-7E0C-48C5-A4C1-2C2CB23E2C51}" srcId="{29D5AD6B-943C-4CCB-9B4F-3BF122EA2F62}" destId="{A1475E04-F588-487F-A56D-0B9B3C682854}" srcOrd="2" destOrd="0" parTransId="{D68C0CF9-9A97-4453-B446-9F071CDE6A36}" sibTransId="{9FA5616E-D924-4E98-90C4-C9B83C8FDB0F}"/>
    <dgm:cxn modelId="{FCFA02DE-A842-4862-8AF0-C0BB4DC3586E}" type="presOf" srcId="{A2BD01E1-2A10-4A86-B4F0-6CC3463F509C}" destId="{853AF452-ACA4-4A17-95AF-63AE2B33F4F9}" srcOrd="0" destOrd="0" presId="urn:microsoft.com/office/officeart/2005/8/layout/bProcess4"/>
    <dgm:cxn modelId="{3E2A45E5-EFD2-409F-8CEA-6EE5E3DADA45}" type="presOf" srcId="{8E9A0AF9-0158-47C1-899F-453E2090865F}" destId="{B710D7B7-BE87-44A7-A500-EDB40C6271E9}" srcOrd="0" destOrd="0" presId="urn:microsoft.com/office/officeart/2005/8/layout/bProcess4"/>
    <dgm:cxn modelId="{4D4D3FE7-CFED-4CB1-9BA9-1AFCB43DF3B4}" type="presOf" srcId="{705C2A73-EC49-4ABB-9EC9-3703CCE97F72}" destId="{44E62354-69F6-433D-B871-9AF11F47360A}" srcOrd="0" destOrd="0" presId="urn:microsoft.com/office/officeart/2005/8/layout/bProcess4"/>
    <dgm:cxn modelId="{A4989AF0-DB7A-4089-B60F-3FC75A64ADCF}" srcId="{29D5AD6B-943C-4CCB-9B4F-3BF122EA2F62}" destId="{46B29E7B-FA12-4CF7-8A6A-B4380225A85C}" srcOrd="0" destOrd="0" parTransId="{98F23D6F-185A-4C5F-9057-00F7808DE2C5}" sibTransId="{1074262B-7818-422F-9BFD-3A076F1828D0}"/>
    <dgm:cxn modelId="{91CB2BF3-046B-45C4-B703-B38CBE27FDD8}" type="presOf" srcId="{1074262B-7818-422F-9BFD-3A076F1828D0}" destId="{0F96F846-DB03-4096-8A2E-67225484E121}" srcOrd="0" destOrd="0" presId="urn:microsoft.com/office/officeart/2005/8/layout/bProcess4"/>
    <dgm:cxn modelId="{BF310CB4-4558-464D-9EE7-B9D962CB501D}" type="presParOf" srcId="{18655B3B-E6A1-4EDC-ADE3-23DAA16B94A9}" destId="{C4ED3C46-A580-4942-BC3C-B844FF80E912}" srcOrd="0" destOrd="0" presId="urn:microsoft.com/office/officeart/2005/8/layout/bProcess4"/>
    <dgm:cxn modelId="{74556852-BE05-449F-B98C-CDBE2FE3A59A}" type="presParOf" srcId="{C4ED3C46-A580-4942-BC3C-B844FF80E912}" destId="{FF943C4A-904D-4C5C-BAC3-E21BA502E158}" srcOrd="0" destOrd="0" presId="urn:microsoft.com/office/officeart/2005/8/layout/bProcess4"/>
    <dgm:cxn modelId="{9A242AFC-6881-49BB-A352-0D84FF812567}" type="presParOf" srcId="{C4ED3C46-A580-4942-BC3C-B844FF80E912}" destId="{13775174-84E9-41FB-9B20-8F82C61879B7}" srcOrd="1" destOrd="0" presId="urn:microsoft.com/office/officeart/2005/8/layout/bProcess4"/>
    <dgm:cxn modelId="{5C4F882D-13BA-4812-AC46-D284414C2941}" type="presParOf" srcId="{18655B3B-E6A1-4EDC-ADE3-23DAA16B94A9}" destId="{0F96F846-DB03-4096-8A2E-67225484E121}" srcOrd="1" destOrd="0" presId="urn:microsoft.com/office/officeart/2005/8/layout/bProcess4"/>
    <dgm:cxn modelId="{997714C1-E0A7-401B-8DB7-3C482EAF2AD9}" type="presParOf" srcId="{18655B3B-E6A1-4EDC-ADE3-23DAA16B94A9}" destId="{B2DE6444-361C-4122-96BF-A0CEC0337BD4}" srcOrd="2" destOrd="0" presId="urn:microsoft.com/office/officeart/2005/8/layout/bProcess4"/>
    <dgm:cxn modelId="{153C911C-617B-4AC7-8F0B-4F1B233A1E54}" type="presParOf" srcId="{B2DE6444-361C-4122-96BF-A0CEC0337BD4}" destId="{1239608B-3C75-413A-90CA-7689AB2FA30F}" srcOrd="0" destOrd="0" presId="urn:microsoft.com/office/officeart/2005/8/layout/bProcess4"/>
    <dgm:cxn modelId="{3EDECF28-55ED-4ABD-B9EB-2B1C14D906FE}" type="presParOf" srcId="{B2DE6444-361C-4122-96BF-A0CEC0337BD4}" destId="{967BB7D3-68AB-4A4B-84DE-DC928D3FD1B9}" srcOrd="1" destOrd="0" presId="urn:microsoft.com/office/officeart/2005/8/layout/bProcess4"/>
    <dgm:cxn modelId="{4BE70031-7711-46ED-B17B-C829F6CA5C85}" type="presParOf" srcId="{18655B3B-E6A1-4EDC-ADE3-23DAA16B94A9}" destId="{853AF452-ACA4-4A17-95AF-63AE2B33F4F9}" srcOrd="3" destOrd="0" presId="urn:microsoft.com/office/officeart/2005/8/layout/bProcess4"/>
    <dgm:cxn modelId="{115C45EA-2B65-4539-8086-9D7E41062549}" type="presParOf" srcId="{18655B3B-E6A1-4EDC-ADE3-23DAA16B94A9}" destId="{803FE67C-C008-43FD-9FBE-2F8A1AB0D836}" srcOrd="4" destOrd="0" presId="urn:microsoft.com/office/officeart/2005/8/layout/bProcess4"/>
    <dgm:cxn modelId="{A4AE345E-DB21-49B1-8D16-7E1317B5464B}" type="presParOf" srcId="{803FE67C-C008-43FD-9FBE-2F8A1AB0D836}" destId="{32C8D12A-B7C2-4914-B543-0BDB3210EEC4}" srcOrd="0" destOrd="0" presId="urn:microsoft.com/office/officeart/2005/8/layout/bProcess4"/>
    <dgm:cxn modelId="{01DC4881-EC9D-41A2-A040-F4591E9FDED1}" type="presParOf" srcId="{803FE67C-C008-43FD-9FBE-2F8A1AB0D836}" destId="{8D1EAD54-5089-443A-8299-F1A4193BD200}" srcOrd="1" destOrd="0" presId="urn:microsoft.com/office/officeart/2005/8/layout/bProcess4"/>
    <dgm:cxn modelId="{8EEA6BAC-2D88-40FC-8A8F-3B35E3F2DBED}" type="presParOf" srcId="{18655B3B-E6A1-4EDC-ADE3-23DAA16B94A9}" destId="{F555412B-CB87-4669-B40F-E332EB07EF5C}" srcOrd="5" destOrd="0" presId="urn:microsoft.com/office/officeart/2005/8/layout/bProcess4"/>
    <dgm:cxn modelId="{ED7B4413-9A4A-4544-A9A0-8917DD30671E}" type="presParOf" srcId="{18655B3B-E6A1-4EDC-ADE3-23DAA16B94A9}" destId="{73BE9B30-82BD-42E7-9EA6-BFA7C31D279F}" srcOrd="6" destOrd="0" presId="urn:microsoft.com/office/officeart/2005/8/layout/bProcess4"/>
    <dgm:cxn modelId="{9A755AB2-723A-4FA0-8D16-B7DB49EC2CA2}" type="presParOf" srcId="{73BE9B30-82BD-42E7-9EA6-BFA7C31D279F}" destId="{6778EEB2-B7E4-44F9-8D8C-991E1DF1FFC9}" srcOrd="0" destOrd="0" presId="urn:microsoft.com/office/officeart/2005/8/layout/bProcess4"/>
    <dgm:cxn modelId="{A252DDBD-E020-43C8-9249-3D1A77DA7A71}" type="presParOf" srcId="{73BE9B30-82BD-42E7-9EA6-BFA7C31D279F}" destId="{44E62354-69F6-433D-B871-9AF11F47360A}" srcOrd="1" destOrd="0" presId="urn:microsoft.com/office/officeart/2005/8/layout/bProcess4"/>
    <dgm:cxn modelId="{DC2481FF-7999-445C-A69A-C9E05F566026}" type="presParOf" srcId="{18655B3B-E6A1-4EDC-ADE3-23DAA16B94A9}" destId="{B710D7B7-BE87-44A7-A500-EDB40C6271E9}" srcOrd="7" destOrd="0" presId="urn:microsoft.com/office/officeart/2005/8/layout/bProcess4"/>
    <dgm:cxn modelId="{B12FD3F9-19F6-47F0-AC89-D28849451863}" type="presParOf" srcId="{18655B3B-E6A1-4EDC-ADE3-23DAA16B94A9}" destId="{DC482F41-1B56-41B4-8742-4406F3222F79}" srcOrd="8" destOrd="0" presId="urn:microsoft.com/office/officeart/2005/8/layout/bProcess4"/>
    <dgm:cxn modelId="{EBE3A082-38A9-4872-9774-D4A626D74AF5}" type="presParOf" srcId="{DC482F41-1B56-41B4-8742-4406F3222F79}" destId="{7D66D240-CED6-40B5-AE76-8ED2E75B6746}" srcOrd="0" destOrd="0" presId="urn:microsoft.com/office/officeart/2005/8/layout/bProcess4"/>
    <dgm:cxn modelId="{57CEC965-760A-4048-B587-7EB7BE6CD450}" type="presParOf" srcId="{DC482F41-1B56-41B4-8742-4406F3222F79}" destId="{C97F21D8-5B7C-45F1-873A-7AFD2FC9945D}" srcOrd="1" destOrd="0" presId="urn:microsoft.com/office/officeart/2005/8/layout/b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2064C3-5943-4760-9435-573309BF3E7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BF7CC25-DCAA-4CC2-A316-CFF68AA6EE59}">
      <dgm:prSet/>
      <dgm:spPr/>
      <dgm:t>
        <a:bodyPr/>
        <a:lstStyle/>
        <a:p>
          <a:r>
            <a:rPr lang="es-ES"/>
            <a:t>Es un documento de </a:t>
          </a:r>
          <a:r>
            <a:rPr lang="es-ES" b="1"/>
            <a:t>acuerdo y negociación </a:t>
          </a:r>
          <a:r>
            <a:rPr lang="es-ES"/>
            <a:t>entre el estudiante y el profesor utilizado para guiarlo en su proceso de aprendizaje de una actividad. Es un método de trabajo autónomo ya que la responsabilidad del proceso de aprendizaje se comparte. </a:t>
          </a:r>
          <a:endParaRPr lang="en-US"/>
        </a:p>
      </dgm:t>
    </dgm:pt>
    <dgm:pt modelId="{923D91B6-6F7E-4A76-BF80-AB75E2D23476}" type="parTrans" cxnId="{65E876E7-67F1-4A52-A0E2-9954889F4180}">
      <dgm:prSet/>
      <dgm:spPr/>
      <dgm:t>
        <a:bodyPr/>
        <a:lstStyle/>
        <a:p>
          <a:endParaRPr lang="en-US"/>
        </a:p>
      </dgm:t>
    </dgm:pt>
    <dgm:pt modelId="{88280657-E85A-4D5C-9BF6-5734129275D2}" type="sibTrans" cxnId="{65E876E7-67F1-4A52-A0E2-9954889F4180}">
      <dgm:prSet/>
      <dgm:spPr/>
      <dgm:t>
        <a:bodyPr/>
        <a:lstStyle/>
        <a:p>
          <a:endParaRPr lang="en-US"/>
        </a:p>
      </dgm:t>
    </dgm:pt>
    <dgm:pt modelId="{E093971A-D7D3-4427-B8B3-73D93DCEB620}">
      <dgm:prSet/>
      <dgm:spPr/>
      <dgm:t>
        <a:bodyPr/>
        <a:lstStyle/>
        <a:p>
          <a:r>
            <a:rPr lang="es-ES"/>
            <a:t>Fijan una serie de derechos y deberes tanto del profesor como del alumno y ambos deben comprometerse y cumplir con lo acordado.</a:t>
          </a:r>
          <a:endParaRPr lang="en-US"/>
        </a:p>
      </dgm:t>
    </dgm:pt>
    <dgm:pt modelId="{A55D360C-6EF9-4309-9780-08E994EBBE4F}" type="parTrans" cxnId="{70CC8696-1E1F-495E-8B69-358A0D49EEAB}">
      <dgm:prSet/>
      <dgm:spPr/>
      <dgm:t>
        <a:bodyPr/>
        <a:lstStyle/>
        <a:p>
          <a:endParaRPr lang="en-US"/>
        </a:p>
      </dgm:t>
    </dgm:pt>
    <dgm:pt modelId="{2835A34A-DF36-4B51-8501-C3E75CCEA816}" type="sibTrans" cxnId="{70CC8696-1E1F-495E-8B69-358A0D49EEAB}">
      <dgm:prSet/>
      <dgm:spPr/>
      <dgm:t>
        <a:bodyPr/>
        <a:lstStyle/>
        <a:p>
          <a:endParaRPr lang="en-US"/>
        </a:p>
      </dgm:t>
    </dgm:pt>
    <dgm:pt modelId="{1086BED8-B0DE-4E85-84C1-BF408BD2B6FB}" type="pres">
      <dgm:prSet presAssocID="{7F2064C3-5943-4760-9435-573309BF3E7A}" presName="vert0" presStyleCnt="0">
        <dgm:presLayoutVars>
          <dgm:dir/>
          <dgm:animOne val="branch"/>
          <dgm:animLvl val="lvl"/>
        </dgm:presLayoutVars>
      </dgm:prSet>
      <dgm:spPr/>
    </dgm:pt>
    <dgm:pt modelId="{2436D393-1FDA-47FB-A6EB-7C44AEAB5D25}" type="pres">
      <dgm:prSet presAssocID="{8BF7CC25-DCAA-4CC2-A316-CFF68AA6EE59}" presName="thickLine" presStyleLbl="alignNode1" presStyleIdx="0" presStyleCnt="2"/>
      <dgm:spPr/>
    </dgm:pt>
    <dgm:pt modelId="{DCF20208-C235-471E-B7A3-25BDCB33FDD8}" type="pres">
      <dgm:prSet presAssocID="{8BF7CC25-DCAA-4CC2-A316-CFF68AA6EE59}" presName="horz1" presStyleCnt="0"/>
      <dgm:spPr/>
    </dgm:pt>
    <dgm:pt modelId="{B6102060-D70C-408D-8BB5-AC8CB4FC6255}" type="pres">
      <dgm:prSet presAssocID="{8BF7CC25-DCAA-4CC2-A316-CFF68AA6EE59}" presName="tx1" presStyleLbl="revTx" presStyleIdx="0" presStyleCnt="2"/>
      <dgm:spPr/>
    </dgm:pt>
    <dgm:pt modelId="{D433917C-8B19-4EEA-99BD-98E3AB4BCCA5}" type="pres">
      <dgm:prSet presAssocID="{8BF7CC25-DCAA-4CC2-A316-CFF68AA6EE59}" presName="vert1" presStyleCnt="0"/>
      <dgm:spPr/>
    </dgm:pt>
    <dgm:pt modelId="{99A4262F-5AB6-41BA-B856-EB72B385CF82}" type="pres">
      <dgm:prSet presAssocID="{E093971A-D7D3-4427-B8B3-73D93DCEB620}" presName="thickLine" presStyleLbl="alignNode1" presStyleIdx="1" presStyleCnt="2"/>
      <dgm:spPr/>
    </dgm:pt>
    <dgm:pt modelId="{E5AB26A0-1894-4C40-AD3F-1D4A7532C667}" type="pres">
      <dgm:prSet presAssocID="{E093971A-D7D3-4427-B8B3-73D93DCEB620}" presName="horz1" presStyleCnt="0"/>
      <dgm:spPr/>
    </dgm:pt>
    <dgm:pt modelId="{8E2B3DF1-0007-45D4-9FC4-5F6CDB6B910D}" type="pres">
      <dgm:prSet presAssocID="{E093971A-D7D3-4427-B8B3-73D93DCEB620}" presName="tx1" presStyleLbl="revTx" presStyleIdx="1" presStyleCnt="2"/>
      <dgm:spPr/>
    </dgm:pt>
    <dgm:pt modelId="{10B96739-5C3D-46ED-BD47-9B66BF1A3ECC}" type="pres">
      <dgm:prSet presAssocID="{E093971A-D7D3-4427-B8B3-73D93DCEB620}" presName="vert1" presStyleCnt="0"/>
      <dgm:spPr/>
    </dgm:pt>
  </dgm:ptLst>
  <dgm:cxnLst>
    <dgm:cxn modelId="{0EC5BA62-46F5-4693-996E-BF9E05B5446A}" type="presOf" srcId="{7F2064C3-5943-4760-9435-573309BF3E7A}" destId="{1086BED8-B0DE-4E85-84C1-BF408BD2B6FB}" srcOrd="0" destOrd="0" presId="urn:microsoft.com/office/officeart/2008/layout/LinedList"/>
    <dgm:cxn modelId="{6F7CCA74-1625-4FF6-8D23-D894DC4DA887}" type="presOf" srcId="{E093971A-D7D3-4427-B8B3-73D93DCEB620}" destId="{8E2B3DF1-0007-45D4-9FC4-5F6CDB6B910D}" srcOrd="0" destOrd="0" presId="urn:microsoft.com/office/officeart/2008/layout/LinedList"/>
    <dgm:cxn modelId="{70CC8696-1E1F-495E-8B69-358A0D49EEAB}" srcId="{7F2064C3-5943-4760-9435-573309BF3E7A}" destId="{E093971A-D7D3-4427-B8B3-73D93DCEB620}" srcOrd="1" destOrd="0" parTransId="{A55D360C-6EF9-4309-9780-08E994EBBE4F}" sibTransId="{2835A34A-DF36-4B51-8501-C3E75CCEA816}"/>
    <dgm:cxn modelId="{659D31A9-4FE3-4AEB-91D7-CECE05D2188D}" type="presOf" srcId="{8BF7CC25-DCAA-4CC2-A316-CFF68AA6EE59}" destId="{B6102060-D70C-408D-8BB5-AC8CB4FC6255}" srcOrd="0" destOrd="0" presId="urn:microsoft.com/office/officeart/2008/layout/LinedList"/>
    <dgm:cxn modelId="{65E876E7-67F1-4A52-A0E2-9954889F4180}" srcId="{7F2064C3-5943-4760-9435-573309BF3E7A}" destId="{8BF7CC25-DCAA-4CC2-A316-CFF68AA6EE59}" srcOrd="0" destOrd="0" parTransId="{923D91B6-6F7E-4A76-BF80-AB75E2D23476}" sibTransId="{88280657-E85A-4D5C-9BF6-5734129275D2}"/>
    <dgm:cxn modelId="{37E0A9A5-1B74-42A3-8191-B69E075EE72A}" type="presParOf" srcId="{1086BED8-B0DE-4E85-84C1-BF408BD2B6FB}" destId="{2436D393-1FDA-47FB-A6EB-7C44AEAB5D25}" srcOrd="0" destOrd="0" presId="urn:microsoft.com/office/officeart/2008/layout/LinedList"/>
    <dgm:cxn modelId="{1AC8F5AD-087E-44AF-AC3E-EF15F66923B9}" type="presParOf" srcId="{1086BED8-B0DE-4E85-84C1-BF408BD2B6FB}" destId="{DCF20208-C235-471E-B7A3-25BDCB33FDD8}" srcOrd="1" destOrd="0" presId="urn:microsoft.com/office/officeart/2008/layout/LinedList"/>
    <dgm:cxn modelId="{87D28078-EAB2-4396-A633-B224DEDBEDF1}" type="presParOf" srcId="{DCF20208-C235-471E-B7A3-25BDCB33FDD8}" destId="{B6102060-D70C-408D-8BB5-AC8CB4FC6255}" srcOrd="0" destOrd="0" presId="urn:microsoft.com/office/officeart/2008/layout/LinedList"/>
    <dgm:cxn modelId="{2E77AF63-E409-427A-A5F5-9B7DBB175B93}" type="presParOf" srcId="{DCF20208-C235-471E-B7A3-25BDCB33FDD8}" destId="{D433917C-8B19-4EEA-99BD-98E3AB4BCCA5}" srcOrd="1" destOrd="0" presId="urn:microsoft.com/office/officeart/2008/layout/LinedList"/>
    <dgm:cxn modelId="{B886CC31-ADBF-4C76-8753-3C192551F68D}" type="presParOf" srcId="{1086BED8-B0DE-4E85-84C1-BF408BD2B6FB}" destId="{99A4262F-5AB6-41BA-B856-EB72B385CF82}" srcOrd="2" destOrd="0" presId="urn:microsoft.com/office/officeart/2008/layout/LinedList"/>
    <dgm:cxn modelId="{249CE093-73EC-4450-B4F6-47FFA9C543BE}" type="presParOf" srcId="{1086BED8-B0DE-4E85-84C1-BF408BD2B6FB}" destId="{E5AB26A0-1894-4C40-AD3F-1D4A7532C667}" srcOrd="3" destOrd="0" presId="urn:microsoft.com/office/officeart/2008/layout/LinedList"/>
    <dgm:cxn modelId="{83F1CCEB-CDBF-4785-985F-6D5B2A923663}" type="presParOf" srcId="{E5AB26A0-1894-4C40-AD3F-1D4A7532C667}" destId="{8E2B3DF1-0007-45D4-9FC4-5F6CDB6B910D}" srcOrd="0" destOrd="0" presId="urn:microsoft.com/office/officeart/2008/layout/LinedList"/>
    <dgm:cxn modelId="{983EB899-1850-4436-A22E-61F89670448A}" type="presParOf" srcId="{E5AB26A0-1894-4C40-AD3F-1D4A7532C667}" destId="{10B96739-5C3D-46ED-BD47-9B66BF1A3EC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689DEC-1841-4D36-BF4C-E5C66628D0EA}" type="doc">
      <dgm:prSet loTypeId="urn:microsoft.com/office/officeart/2009/3/layout/HorizontalOrganizationChart" loCatId="hierarchy" qsTypeId="urn:microsoft.com/office/officeart/2005/8/quickstyle/simple2" qsCatId="simple" csTypeId="urn:microsoft.com/office/officeart/2005/8/colors/accent2_1" csCatId="accent2" phldr="1"/>
      <dgm:spPr/>
      <dgm:t>
        <a:bodyPr/>
        <a:lstStyle/>
        <a:p>
          <a:endParaRPr lang="en-US"/>
        </a:p>
      </dgm:t>
    </dgm:pt>
    <dgm:pt modelId="{B17D1CCF-3279-4626-8444-3FCA2581C6DC}">
      <dgm:prSet custT="1"/>
      <dgm:spPr/>
      <dgm:t>
        <a:bodyPr/>
        <a:lstStyle/>
        <a:p>
          <a:r>
            <a:rPr lang="es-ES" sz="2800"/>
            <a:t>Un modelo de transformación educativa y social que implica a todas las personas directas e indirectas que influyen en el aprendizaje.</a:t>
          </a:r>
          <a:endParaRPr lang="en-US" sz="2800"/>
        </a:p>
      </dgm:t>
    </dgm:pt>
    <dgm:pt modelId="{748C9D12-3650-4E9F-BF99-E704A4F025CE}" type="parTrans" cxnId="{AA2C6B86-FF33-4715-89B6-8239A5142AEE}">
      <dgm:prSet/>
      <dgm:spPr/>
      <dgm:t>
        <a:bodyPr/>
        <a:lstStyle/>
        <a:p>
          <a:endParaRPr lang="en-US" sz="2400"/>
        </a:p>
      </dgm:t>
    </dgm:pt>
    <dgm:pt modelId="{4045168F-0BFA-45A2-9640-8206456FB92D}" type="sibTrans" cxnId="{AA2C6B86-FF33-4715-89B6-8239A5142AEE}">
      <dgm:prSet/>
      <dgm:spPr/>
      <dgm:t>
        <a:bodyPr/>
        <a:lstStyle/>
        <a:p>
          <a:endParaRPr lang="en-US" sz="2400"/>
        </a:p>
      </dgm:t>
    </dgm:pt>
    <dgm:pt modelId="{FD52ECAB-C201-4492-A431-AC8BC1FDCD95}">
      <dgm:prSet custT="1"/>
      <dgm:spPr/>
      <dgm:t>
        <a:bodyPr/>
        <a:lstStyle/>
        <a:p>
          <a:r>
            <a:rPr lang="es-ES" sz="4000"/>
            <a:t>FASES</a:t>
          </a:r>
          <a:endParaRPr lang="en-US" sz="4000"/>
        </a:p>
      </dgm:t>
    </dgm:pt>
    <dgm:pt modelId="{5FF50105-02E2-4539-BEBB-D5231C53D83E}" type="parTrans" cxnId="{A6071B29-78A6-4ADB-94E5-61852B40BFF6}">
      <dgm:prSet/>
      <dgm:spPr/>
      <dgm:t>
        <a:bodyPr/>
        <a:lstStyle/>
        <a:p>
          <a:endParaRPr lang="en-US" sz="2400"/>
        </a:p>
      </dgm:t>
    </dgm:pt>
    <dgm:pt modelId="{109A967D-4E6A-44F6-A141-393800F8998B}" type="sibTrans" cxnId="{A6071B29-78A6-4ADB-94E5-61852B40BFF6}">
      <dgm:prSet/>
      <dgm:spPr/>
      <dgm:t>
        <a:bodyPr/>
        <a:lstStyle/>
        <a:p>
          <a:endParaRPr lang="en-US" sz="2400"/>
        </a:p>
      </dgm:t>
    </dgm:pt>
    <dgm:pt modelId="{5AF473FA-91DE-4046-B737-DC3FAC5028BA}">
      <dgm:prSet custT="1"/>
      <dgm:spPr/>
      <dgm:t>
        <a:bodyPr/>
        <a:lstStyle/>
        <a:p>
          <a:r>
            <a:rPr lang="es-ES" sz="2800"/>
            <a:t>S</a:t>
          </a:r>
          <a:r>
            <a:rPr lang="es-ES" sz="2800" b="0" i="0"/>
            <a:t>aber qué aspectos de la realidad necesitamos cambiar, analizamos detenidamente la realidad del centro</a:t>
          </a:r>
          <a:r>
            <a:rPr lang="es-ES" sz="2400" b="0" i="0"/>
            <a:t>.</a:t>
          </a:r>
          <a:endParaRPr lang="en-US" sz="2400"/>
        </a:p>
      </dgm:t>
    </dgm:pt>
    <dgm:pt modelId="{D748FD6A-A3FB-4371-93A1-347EA6F7C219}" type="parTrans" cxnId="{9F538875-57E4-4EE8-BEA5-9423CF73D715}">
      <dgm:prSet/>
      <dgm:spPr/>
      <dgm:t>
        <a:bodyPr/>
        <a:lstStyle/>
        <a:p>
          <a:endParaRPr lang="en-US" sz="2400"/>
        </a:p>
      </dgm:t>
    </dgm:pt>
    <dgm:pt modelId="{11F1861A-DB99-4F66-8E1F-359EC4089E94}" type="sibTrans" cxnId="{9F538875-57E4-4EE8-BEA5-9423CF73D715}">
      <dgm:prSet/>
      <dgm:spPr/>
      <dgm:t>
        <a:bodyPr/>
        <a:lstStyle/>
        <a:p>
          <a:endParaRPr lang="en-US" sz="2400"/>
        </a:p>
      </dgm:t>
    </dgm:pt>
    <dgm:pt modelId="{EF755379-FEDB-4264-BBF4-23202588FF7B}">
      <dgm:prSet custT="1"/>
      <dgm:spPr/>
      <dgm:t>
        <a:bodyPr/>
        <a:lstStyle/>
        <a:p>
          <a:r>
            <a:rPr lang="es-ES" sz="2800" b="0" i="0"/>
            <a:t>Establecer una serie de prioridades inmediatas, implicando todas las personas que forman parte del aprendizaje del niño (escuela, familia, docentes, grupo de iguales y comunidad)</a:t>
          </a:r>
          <a:endParaRPr lang="en-US" sz="2800"/>
        </a:p>
      </dgm:t>
    </dgm:pt>
    <dgm:pt modelId="{079EE8D7-0026-4144-960D-0B01EAA88D96}" type="parTrans" cxnId="{6CBD3B45-581A-4800-99A1-CCFEA8143CB3}">
      <dgm:prSet/>
      <dgm:spPr/>
      <dgm:t>
        <a:bodyPr/>
        <a:lstStyle/>
        <a:p>
          <a:endParaRPr lang="en-US" sz="2400"/>
        </a:p>
      </dgm:t>
    </dgm:pt>
    <dgm:pt modelId="{C04583E6-2449-4178-AB8C-131E28888E13}" type="sibTrans" cxnId="{6CBD3B45-581A-4800-99A1-CCFEA8143CB3}">
      <dgm:prSet/>
      <dgm:spPr/>
      <dgm:t>
        <a:bodyPr/>
        <a:lstStyle/>
        <a:p>
          <a:endParaRPr lang="en-US" sz="2400"/>
        </a:p>
      </dgm:t>
    </dgm:pt>
    <dgm:pt modelId="{260E9738-9E57-4174-9DDF-56AD83B57AD5}">
      <dgm:prSet custT="1"/>
      <dgm:spPr/>
      <dgm:t>
        <a:bodyPr/>
        <a:lstStyle/>
        <a:p>
          <a:r>
            <a:rPr lang="es-ES" sz="2800"/>
            <a:t>Creación de comisiones </a:t>
          </a:r>
          <a:r>
            <a:rPr lang="es-ES" sz="2800" b="0" i="0"/>
            <a:t>de trabajo con profesorado, familiares, alumnado, voluntarios, miembros de asociaciones, para trabajar sobre las prioridades elegidas</a:t>
          </a:r>
          <a:endParaRPr lang="en-US" sz="2800"/>
        </a:p>
      </dgm:t>
    </dgm:pt>
    <dgm:pt modelId="{680F6E1A-227C-4D6A-9491-5846FE68E388}" type="parTrans" cxnId="{0D0E3FB8-15DD-48E6-B332-BB6AAD43DA14}">
      <dgm:prSet/>
      <dgm:spPr/>
      <dgm:t>
        <a:bodyPr/>
        <a:lstStyle/>
        <a:p>
          <a:endParaRPr lang="en-US" sz="2400"/>
        </a:p>
      </dgm:t>
    </dgm:pt>
    <dgm:pt modelId="{D97B57FF-EFE9-442C-AAA5-D9981A0C6464}" type="sibTrans" cxnId="{0D0E3FB8-15DD-48E6-B332-BB6AAD43DA14}">
      <dgm:prSet/>
      <dgm:spPr/>
      <dgm:t>
        <a:bodyPr/>
        <a:lstStyle/>
        <a:p>
          <a:endParaRPr lang="en-US" sz="2400"/>
        </a:p>
      </dgm:t>
    </dgm:pt>
    <dgm:pt modelId="{3065E211-0E6C-42B0-A7BA-D4D13EA32D10}" type="pres">
      <dgm:prSet presAssocID="{C3689DEC-1841-4D36-BF4C-E5C66628D0EA}" presName="hierChild1" presStyleCnt="0">
        <dgm:presLayoutVars>
          <dgm:orgChart val="1"/>
          <dgm:chPref val="1"/>
          <dgm:dir/>
          <dgm:animOne val="branch"/>
          <dgm:animLvl val="lvl"/>
          <dgm:resizeHandles/>
        </dgm:presLayoutVars>
      </dgm:prSet>
      <dgm:spPr/>
    </dgm:pt>
    <dgm:pt modelId="{A2AB6E32-E1EC-4D6E-91AE-3D82E9E13F7A}" type="pres">
      <dgm:prSet presAssocID="{B17D1CCF-3279-4626-8444-3FCA2581C6DC}" presName="hierRoot1" presStyleCnt="0">
        <dgm:presLayoutVars>
          <dgm:hierBranch val="init"/>
        </dgm:presLayoutVars>
      </dgm:prSet>
      <dgm:spPr/>
    </dgm:pt>
    <dgm:pt modelId="{28D1CDEB-2AA1-4716-84B8-F258C819FC8F}" type="pres">
      <dgm:prSet presAssocID="{B17D1CCF-3279-4626-8444-3FCA2581C6DC}" presName="rootComposite1" presStyleCnt="0"/>
      <dgm:spPr/>
    </dgm:pt>
    <dgm:pt modelId="{02E34F6A-8755-40CE-B8F2-C61BB27E9862}" type="pres">
      <dgm:prSet presAssocID="{B17D1CCF-3279-4626-8444-3FCA2581C6DC}" presName="rootText1" presStyleLbl="node0" presStyleIdx="0" presStyleCnt="2" custScaleX="192336" custLinFactX="4985" custLinFactNeighborX="100000" custLinFactNeighborY="4613">
        <dgm:presLayoutVars>
          <dgm:chPref val="3"/>
        </dgm:presLayoutVars>
      </dgm:prSet>
      <dgm:spPr/>
    </dgm:pt>
    <dgm:pt modelId="{E26ABC08-87CC-4EF4-8BEE-1355D9FD5721}" type="pres">
      <dgm:prSet presAssocID="{B17D1CCF-3279-4626-8444-3FCA2581C6DC}" presName="rootConnector1" presStyleLbl="node1" presStyleIdx="0" presStyleCnt="0"/>
      <dgm:spPr/>
    </dgm:pt>
    <dgm:pt modelId="{94C3BF2A-A9A7-4165-9B7F-C99E8DD1008E}" type="pres">
      <dgm:prSet presAssocID="{B17D1CCF-3279-4626-8444-3FCA2581C6DC}" presName="hierChild2" presStyleCnt="0"/>
      <dgm:spPr/>
    </dgm:pt>
    <dgm:pt modelId="{6EFCD5A9-E886-4AAE-92E7-CF27829332B1}" type="pres">
      <dgm:prSet presAssocID="{B17D1CCF-3279-4626-8444-3FCA2581C6DC}" presName="hierChild3" presStyleCnt="0"/>
      <dgm:spPr/>
    </dgm:pt>
    <dgm:pt modelId="{FF4FD870-8E20-40F1-8010-E9B20C33CE29}" type="pres">
      <dgm:prSet presAssocID="{FD52ECAB-C201-4492-A431-AC8BC1FDCD95}" presName="hierRoot1" presStyleCnt="0">
        <dgm:presLayoutVars>
          <dgm:hierBranch val="init"/>
        </dgm:presLayoutVars>
      </dgm:prSet>
      <dgm:spPr/>
    </dgm:pt>
    <dgm:pt modelId="{E19FF51F-3EB9-45FE-89AC-3610B3EB84E9}" type="pres">
      <dgm:prSet presAssocID="{FD52ECAB-C201-4492-A431-AC8BC1FDCD95}" presName="rootComposite1" presStyleCnt="0"/>
      <dgm:spPr/>
    </dgm:pt>
    <dgm:pt modelId="{1C8A92A6-5E07-4010-88D6-73B74196F44E}" type="pres">
      <dgm:prSet presAssocID="{FD52ECAB-C201-4492-A431-AC8BC1FDCD95}" presName="rootText1" presStyleLbl="node0" presStyleIdx="1" presStyleCnt="2" custLinFactNeighborX="-20714" custLinFactNeighborY="954">
        <dgm:presLayoutVars>
          <dgm:chPref val="3"/>
        </dgm:presLayoutVars>
      </dgm:prSet>
      <dgm:spPr/>
    </dgm:pt>
    <dgm:pt modelId="{A45C0250-396E-49C5-BC06-FA086B46688A}" type="pres">
      <dgm:prSet presAssocID="{FD52ECAB-C201-4492-A431-AC8BC1FDCD95}" presName="rootConnector1" presStyleLbl="node1" presStyleIdx="0" presStyleCnt="0"/>
      <dgm:spPr/>
    </dgm:pt>
    <dgm:pt modelId="{2DF9602F-E980-4B36-9C59-F951044D0FE5}" type="pres">
      <dgm:prSet presAssocID="{FD52ECAB-C201-4492-A431-AC8BC1FDCD95}" presName="hierChild2" presStyleCnt="0"/>
      <dgm:spPr/>
    </dgm:pt>
    <dgm:pt modelId="{BA5EC9F9-6E02-4447-93CD-E08812A44E71}" type="pres">
      <dgm:prSet presAssocID="{D748FD6A-A3FB-4371-93A1-347EA6F7C219}" presName="Name64" presStyleLbl="parChTrans1D2" presStyleIdx="0" presStyleCnt="3"/>
      <dgm:spPr/>
    </dgm:pt>
    <dgm:pt modelId="{C0A97BF3-B268-4E60-98DA-8E6259033D39}" type="pres">
      <dgm:prSet presAssocID="{5AF473FA-91DE-4046-B737-DC3FAC5028BA}" presName="hierRoot2" presStyleCnt="0">
        <dgm:presLayoutVars>
          <dgm:hierBranch val="init"/>
        </dgm:presLayoutVars>
      </dgm:prSet>
      <dgm:spPr/>
    </dgm:pt>
    <dgm:pt modelId="{37EC3CBB-ADBF-450C-A2C6-BD2BED17E991}" type="pres">
      <dgm:prSet presAssocID="{5AF473FA-91DE-4046-B737-DC3FAC5028BA}" presName="rootComposite" presStyleCnt="0"/>
      <dgm:spPr/>
    </dgm:pt>
    <dgm:pt modelId="{70FF961C-E888-4C71-AEAA-B136E2F89CAF}" type="pres">
      <dgm:prSet presAssocID="{5AF473FA-91DE-4046-B737-DC3FAC5028BA}" presName="rootText" presStyleLbl="node2" presStyleIdx="0" presStyleCnt="3" custScaleX="134595">
        <dgm:presLayoutVars>
          <dgm:chPref val="3"/>
        </dgm:presLayoutVars>
      </dgm:prSet>
      <dgm:spPr/>
    </dgm:pt>
    <dgm:pt modelId="{47D28627-4DDC-4DD0-AB18-407C14BBD03E}" type="pres">
      <dgm:prSet presAssocID="{5AF473FA-91DE-4046-B737-DC3FAC5028BA}" presName="rootConnector" presStyleLbl="node2" presStyleIdx="0" presStyleCnt="3"/>
      <dgm:spPr/>
    </dgm:pt>
    <dgm:pt modelId="{D4717ACF-1BFD-4E11-AFD4-805924C60C4F}" type="pres">
      <dgm:prSet presAssocID="{5AF473FA-91DE-4046-B737-DC3FAC5028BA}" presName="hierChild4" presStyleCnt="0"/>
      <dgm:spPr/>
    </dgm:pt>
    <dgm:pt modelId="{7D663EA6-DBF0-438A-A75E-CF75E0693D97}" type="pres">
      <dgm:prSet presAssocID="{5AF473FA-91DE-4046-B737-DC3FAC5028BA}" presName="hierChild5" presStyleCnt="0"/>
      <dgm:spPr/>
    </dgm:pt>
    <dgm:pt modelId="{CFD2B9BD-7F09-44E1-A2E8-A390EFB05394}" type="pres">
      <dgm:prSet presAssocID="{079EE8D7-0026-4144-960D-0B01EAA88D96}" presName="Name64" presStyleLbl="parChTrans1D2" presStyleIdx="1" presStyleCnt="3"/>
      <dgm:spPr/>
    </dgm:pt>
    <dgm:pt modelId="{05D88C68-F763-47C5-96E4-84F6454E5F27}" type="pres">
      <dgm:prSet presAssocID="{EF755379-FEDB-4264-BBF4-23202588FF7B}" presName="hierRoot2" presStyleCnt="0">
        <dgm:presLayoutVars>
          <dgm:hierBranch val="init"/>
        </dgm:presLayoutVars>
      </dgm:prSet>
      <dgm:spPr/>
    </dgm:pt>
    <dgm:pt modelId="{DF30D08F-1099-4A04-9A21-602CB6FE04E6}" type="pres">
      <dgm:prSet presAssocID="{EF755379-FEDB-4264-BBF4-23202588FF7B}" presName="rootComposite" presStyleCnt="0"/>
      <dgm:spPr/>
    </dgm:pt>
    <dgm:pt modelId="{5957C32B-470B-4A1C-860B-78ECE6456134}" type="pres">
      <dgm:prSet presAssocID="{EF755379-FEDB-4264-BBF4-23202588FF7B}" presName="rootText" presStyleLbl="node2" presStyleIdx="1" presStyleCnt="3" custScaleX="151028" custScaleY="154418">
        <dgm:presLayoutVars>
          <dgm:chPref val="3"/>
        </dgm:presLayoutVars>
      </dgm:prSet>
      <dgm:spPr/>
    </dgm:pt>
    <dgm:pt modelId="{37CC4FA4-419B-4415-BD06-E89B46C3ED73}" type="pres">
      <dgm:prSet presAssocID="{EF755379-FEDB-4264-BBF4-23202588FF7B}" presName="rootConnector" presStyleLbl="node2" presStyleIdx="1" presStyleCnt="3"/>
      <dgm:spPr/>
    </dgm:pt>
    <dgm:pt modelId="{6358951A-C56B-4C6F-8D33-80ECD40563D8}" type="pres">
      <dgm:prSet presAssocID="{EF755379-FEDB-4264-BBF4-23202588FF7B}" presName="hierChild4" presStyleCnt="0"/>
      <dgm:spPr/>
    </dgm:pt>
    <dgm:pt modelId="{9ECDF2BD-00AE-49A7-A15A-950927974B86}" type="pres">
      <dgm:prSet presAssocID="{EF755379-FEDB-4264-BBF4-23202588FF7B}" presName="hierChild5" presStyleCnt="0"/>
      <dgm:spPr/>
    </dgm:pt>
    <dgm:pt modelId="{B7EE5755-FD70-4E8B-99F5-93ACCD40EBC8}" type="pres">
      <dgm:prSet presAssocID="{680F6E1A-227C-4D6A-9491-5846FE68E388}" presName="Name64" presStyleLbl="parChTrans1D2" presStyleIdx="2" presStyleCnt="3"/>
      <dgm:spPr/>
    </dgm:pt>
    <dgm:pt modelId="{ADF9553A-A236-42F7-A459-0D7195698A1B}" type="pres">
      <dgm:prSet presAssocID="{260E9738-9E57-4174-9DDF-56AD83B57AD5}" presName="hierRoot2" presStyleCnt="0">
        <dgm:presLayoutVars>
          <dgm:hierBranch val="init"/>
        </dgm:presLayoutVars>
      </dgm:prSet>
      <dgm:spPr/>
    </dgm:pt>
    <dgm:pt modelId="{607836E5-C1F3-4083-B9DC-854742FBD887}" type="pres">
      <dgm:prSet presAssocID="{260E9738-9E57-4174-9DDF-56AD83B57AD5}" presName="rootComposite" presStyleCnt="0"/>
      <dgm:spPr/>
    </dgm:pt>
    <dgm:pt modelId="{9FABAD89-0FA1-4649-9BCC-6C2D574C23AF}" type="pres">
      <dgm:prSet presAssocID="{260E9738-9E57-4174-9DDF-56AD83B57AD5}" presName="rootText" presStyleLbl="node2" presStyleIdx="2" presStyleCnt="3" custScaleX="136619" custScaleY="135071">
        <dgm:presLayoutVars>
          <dgm:chPref val="3"/>
        </dgm:presLayoutVars>
      </dgm:prSet>
      <dgm:spPr/>
    </dgm:pt>
    <dgm:pt modelId="{88827B0A-97A6-415F-8F5D-B1B58AE42969}" type="pres">
      <dgm:prSet presAssocID="{260E9738-9E57-4174-9DDF-56AD83B57AD5}" presName="rootConnector" presStyleLbl="node2" presStyleIdx="2" presStyleCnt="3"/>
      <dgm:spPr/>
    </dgm:pt>
    <dgm:pt modelId="{C0DC0956-8334-4F57-800B-5220DF34D1B6}" type="pres">
      <dgm:prSet presAssocID="{260E9738-9E57-4174-9DDF-56AD83B57AD5}" presName="hierChild4" presStyleCnt="0"/>
      <dgm:spPr/>
    </dgm:pt>
    <dgm:pt modelId="{59FF9FB0-04EF-4B35-A985-09256E936BA7}" type="pres">
      <dgm:prSet presAssocID="{260E9738-9E57-4174-9DDF-56AD83B57AD5}" presName="hierChild5" presStyleCnt="0"/>
      <dgm:spPr/>
    </dgm:pt>
    <dgm:pt modelId="{90E7BB80-C662-4C0F-BFAC-95879996A775}" type="pres">
      <dgm:prSet presAssocID="{FD52ECAB-C201-4492-A431-AC8BC1FDCD95}" presName="hierChild3" presStyleCnt="0"/>
      <dgm:spPr/>
    </dgm:pt>
  </dgm:ptLst>
  <dgm:cxnLst>
    <dgm:cxn modelId="{841BD505-8E26-459F-8D89-28AF1696FDAA}" type="presOf" srcId="{B17D1CCF-3279-4626-8444-3FCA2581C6DC}" destId="{02E34F6A-8755-40CE-B8F2-C61BB27E9862}" srcOrd="0" destOrd="0" presId="urn:microsoft.com/office/officeart/2009/3/layout/HorizontalOrganizationChart"/>
    <dgm:cxn modelId="{A6071B29-78A6-4ADB-94E5-61852B40BFF6}" srcId="{C3689DEC-1841-4D36-BF4C-E5C66628D0EA}" destId="{FD52ECAB-C201-4492-A431-AC8BC1FDCD95}" srcOrd="1" destOrd="0" parTransId="{5FF50105-02E2-4539-BEBB-D5231C53D83E}" sibTransId="{109A967D-4E6A-44F6-A141-393800F8998B}"/>
    <dgm:cxn modelId="{DCF4E32A-F6B3-4B65-AF9B-370785D6C246}" type="presOf" srcId="{260E9738-9E57-4174-9DDF-56AD83B57AD5}" destId="{9FABAD89-0FA1-4649-9BCC-6C2D574C23AF}" srcOrd="0" destOrd="0" presId="urn:microsoft.com/office/officeart/2009/3/layout/HorizontalOrganizationChart"/>
    <dgm:cxn modelId="{D0B99262-C612-4FBE-B890-EC413CC91730}" type="presOf" srcId="{5AF473FA-91DE-4046-B737-DC3FAC5028BA}" destId="{47D28627-4DDC-4DD0-AB18-407C14BBD03E}" srcOrd="1" destOrd="0" presId="urn:microsoft.com/office/officeart/2009/3/layout/HorizontalOrganizationChart"/>
    <dgm:cxn modelId="{6CBD3B45-581A-4800-99A1-CCFEA8143CB3}" srcId="{FD52ECAB-C201-4492-A431-AC8BC1FDCD95}" destId="{EF755379-FEDB-4264-BBF4-23202588FF7B}" srcOrd="1" destOrd="0" parTransId="{079EE8D7-0026-4144-960D-0B01EAA88D96}" sibTransId="{C04583E6-2449-4178-AB8C-131E28888E13}"/>
    <dgm:cxn modelId="{599E8E46-7BE7-403B-9DB8-6A04746770EA}" type="presOf" srcId="{079EE8D7-0026-4144-960D-0B01EAA88D96}" destId="{CFD2B9BD-7F09-44E1-A2E8-A390EFB05394}" srcOrd="0" destOrd="0" presId="urn:microsoft.com/office/officeart/2009/3/layout/HorizontalOrganizationChart"/>
    <dgm:cxn modelId="{9F538875-57E4-4EE8-BEA5-9423CF73D715}" srcId="{FD52ECAB-C201-4492-A431-AC8BC1FDCD95}" destId="{5AF473FA-91DE-4046-B737-DC3FAC5028BA}" srcOrd="0" destOrd="0" parTransId="{D748FD6A-A3FB-4371-93A1-347EA6F7C219}" sibTransId="{11F1861A-DB99-4F66-8E1F-359EC4089E94}"/>
    <dgm:cxn modelId="{AA2C6B86-FF33-4715-89B6-8239A5142AEE}" srcId="{C3689DEC-1841-4D36-BF4C-E5C66628D0EA}" destId="{B17D1CCF-3279-4626-8444-3FCA2581C6DC}" srcOrd="0" destOrd="0" parTransId="{748C9D12-3650-4E9F-BF99-E704A4F025CE}" sibTransId="{4045168F-0BFA-45A2-9640-8206456FB92D}"/>
    <dgm:cxn modelId="{A7628E98-8C4E-46F2-8D39-5D3CEC68CF61}" type="presOf" srcId="{260E9738-9E57-4174-9DDF-56AD83B57AD5}" destId="{88827B0A-97A6-415F-8F5D-B1B58AE42969}" srcOrd="1" destOrd="0" presId="urn:microsoft.com/office/officeart/2009/3/layout/HorizontalOrganizationChart"/>
    <dgm:cxn modelId="{7BF7EF9C-2C5C-4AE3-95B9-7ECBEE752CBE}" type="presOf" srcId="{EF755379-FEDB-4264-BBF4-23202588FF7B}" destId="{5957C32B-470B-4A1C-860B-78ECE6456134}" srcOrd="0" destOrd="0" presId="urn:microsoft.com/office/officeart/2009/3/layout/HorizontalOrganizationChart"/>
    <dgm:cxn modelId="{DF7E8EA4-F81C-4D9D-86F1-B385A82A578E}" type="presOf" srcId="{EF755379-FEDB-4264-BBF4-23202588FF7B}" destId="{37CC4FA4-419B-4415-BD06-E89B46C3ED73}" srcOrd="1" destOrd="0" presId="urn:microsoft.com/office/officeart/2009/3/layout/HorizontalOrganizationChart"/>
    <dgm:cxn modelId="{DCBEB2A4-52B5-4586-88CB-D05C400EE491}" type="presOf" srcId="{C3689DEC-1841-4D36-BF4C-E5C66628D0EA}" destId="{3065E211-0E6C-42B0-A7BA-D4D13EA32D10}" srcOrd="0" destOrd="0" presId="urn:microsoft.com/office/officeart/2009/3/layout/HorizontalOrganizationChart"/>
    <dgm:cxn modelId="{0D0E3FB8-15DD-48E6-B332-BB6AAD43DA14}" srcId="{FD52ECAB-C201-4492-A431-AC8BC1FDCD95}" destId="{260E9738-9E57-4174-9DDF-56AD83B57AD5}" srcOrd="2" destOrd="0" parTransId="{680F6E1A-227C-4D6A-9491-5846FE68E388}" sibTransId="{D97B57FF-EFE9-442C-AAA5-D9981A0C6464}"/>
    <dgm:cxn modelId="{A9369BCC-ABDC-46F9-AAC3-CA98ACDF903E}" type="presOf" srcId="{FD52ECAB-C201-4492-A431-AC8BC1FDCD95}" destId="{1C8A92A6-5E07-4010-88D6-73B74196F44E}" srcOrd="0" destOrd="0" presId="urn:microsoft.com/office/officeart/2009/3/layout/HorizontalOrganizationChart"/>
    <dgm:cxn modelId="{E05A25E3-0289-4E46-B3C2-9AF785F26FF8}" type="presOf" srcId="{B17D1CCF-3279-4626-8444-3FCA2581C6DC}" destId="{E26ABC08-87CC-4EF4-8BEE-1355D9FD5721}" srcOrd="1" destOrd="0" presId="urn:microsoft.com/office/officeart/2009/3/layout/HorizontalOrganizationChart"/>
    <dgm:cxn modelId="{E5E62AE5-8CB7-4372-9DC2-2932A0F7B887}" type="presOf" srcId="{680F6E1A-227C-4D6A-9491-5846FE68E388}" destId="{B7EE5755-FD70-4E8B-99F5-93ACCD40EBC8}" srcOrd="0" destOrd="0" presId="urn:microsoft.com/office/officeart/2009/3/layout/HorizontalOrganizationChart"/>
    <dgm:cxn modelId="{EA6ADBE5-80E4-426F-8221-9D801C7139A9}" type="presOf" srcId="{FD52ECAB-C201-4492-A431-AC8BC1FDCD95}" destId="{A45C0250-396E-49C5-BC06-FA086B46688A}" srcOrd="1" destOrd="0" presId="urn:microsoft.com/office/officeart/2009/3/layout/HorizontalOrganizationChart"/>
    <dgm:cxn modelId="{94CC7EEB-05B4-44DF-AC9E-93FD82D2C600}" type="presOf" srcId="{5AF473FA-91DE-4046-B737-DC3FAC5028BA}" destId="{70FF961C-E888-4C71-AEAA-B136E2F89CAF}" srcOrd="0" destOrd="0" presId="urn:microsoft.com/office/officeart/2009/3/layout/HorizontalOrganizationChart"/>
    <dgm:cxn modelId="{68838EEC-446B-42EB-90E7-FE190CB7767F}" type="presOf" srcId="{D748FD6A-A3FB-4371-93A1-347EA6F7C219}" destId="{BA5EC9F9-6E02-4447-93CD-E08812A44E71}" srcOrd="0" destOrd="0" presId="urn:microsoft.com/office/officeart/2009/3/layout/HorizontalOrganizationChart"/>
    <dgm:cxn modelId="{31455E19-FEB7-4813-BAF4-3F32427DB0B5}" type="presParOf" srcId="{3065E211-0E6C-42B0-A7BA-D4D13EA32D10}" destId="{A2AB6E32-E1EC-4D6E-91AE-3D82E9E13F7A}" srcOrd="0" destOrd="0" presId="urn:microsoft.com/office/officeart/2009/3/layout/HorizontalOrganizationChart"/>
    <dgm:cxn modelId="{A2625210-530F-4357-BD6C-FBD59A59EC7A}" type="presParOf" srcId="{A2AB6E32-E1EC-4D6E-91AE-3D82E9E13F7A}" destId="{28D1CDEB-2AA1-4716-84B8-F258C819FC8F}" srcOrd="0" destOrd="0" presId="urn:microsoft.com/office/officeart/2009/3/layout/HorizontalOrganizationChart"/>
    <dgm:cxn modelId="{DCF4B4A6-CD39-41D9-B563-B2760870883B}" type="presParOf" srcId="{28D1CDEB-2AA1-4716-84B8-F258C819FC8F}" destId="{02E34F6A-8755-40CE-B8F2-C61BB27E9862}" srcOrd="0" destOrd="0" presId="urn:microsoft.com/office/officeart/2009/3/layout/HorizontalOrganizationChart"/>
    <dgm:cxn modelId="{FFED68F1-5259-4040-BB5D-7C951E8FCBAE}" type="presParOf" srcId="{28D1CDEB-2AA1-4716-84B8-F258C819FC8F}" destId="{E26ABC08-87CC-4EF4-8BEE-1355D9FD5721}" srcOrd="1" destOrd="0" presId="urn:microsoft.com/office/officeart/2009/3/layout/HorizontalOrganizationChart"/>
    <dgm:cxn modelId="{63EEC41B-DE8C-4506-9A5D-B0F988E06D0B}" type="presParOf" srcId="{A2AB6E32-E1EC-4D6E-91AE-3D82E9E13F7A}" destId="{94C3BF2A-A9A7-4165-9B7F-C99E8DD1008E}" srcOrd="1" destOrd="0" presId="urn:microsoft.com/office/officeart/2009/3/layout/HorizontalOrganizationChart"/>
    <dgm:cxn modelId="{034FDE33-F70A-4037-8BAC-218A9BFEC2D3}" type="presParOf" srcId="{A2AB6E32-E1EC-4D6E-91AE-3D82E9E13F7A}" destId="{6EFCD5A9-E886-4AAE-92E7-CF27829332B1}" srcOrd="2" destOrd="0" presId="urn:microsoft.com/office/officeart/2009/3/layout/HorizontalOrganizationChart"/>
    <dgm:cxn modelId="{C9426E8B-76BC-421A-A5BC-57982E493E97}" type="presParOf" srcId="{3065E211-0E6C-42B0-A7BA-D4D13EA32D10}" destId="{FF4FD870-8E20-40F1-8010-E9B20C33CE29}" srcOrd="1" destOrd="0" presId="urn:microsoft.com/office/officeart/2009/3/layout/HorizontalOrganizationChart"/>
    <dgm:cxn modelId="{DF36051F-95AE-4E2A-A28D-8361607DD76D}" type="presParOf" srcId="{FF4FD870-8E20-40F1-8010-E9B20C33CE29}" destId="{E19FF51F-3EB9-45FE-89AC-3610B3EB84E9}" srcOrd="0" destOrd="0" presId="urn:microsoft.com/office/officeart/2009/3/layout/HorizontalOrganizationChart"/>
    <dgm:cxn modelId="{C5635972-ED03-43EE-9705-36B1D2CB9CAA}" type="presParOf" srcId="{E19FF51F-3EB9-45FE-89AC-3610B3EB84E9}" destId="{1C8A92A6-5E07-4010-88D6-73B74196F44E}" srcOrd="0" destOrd="0" presId="urn:microsoft.com/office/officeart/2009/3/layout/HorizontalOrganizationChart"/>
    <dgm:cxn modelId="{36AF911B-BF55-4C0F-9698-E23F05254AF0}" type="presParOf" srcId="{E19FF51F-3EB9-45FE-89AC-3610B3EB84E9}" destId="{A45C0250-396E-49C5-BC06-FA086B46688A}" srcOrd="1" destOrd="0" presId="urn:microsoft.com/office/officeart/2009/3/layout/HorizontalOrganizationChart"/>
    <dgm:cxn modelId="{62304353-59CE-440D-8776-A70D7F4ADEAD}" type="presParOf" srcId="{FF4FD870-8E20-40F1-8010-E9B20C33CE29}" destId="{2DF9602F-E980-4B36-9C59-F951044D0FE5}" srcOrd="1" destOrd="0" presId="urn:microsoft.com/office/officeart/2009/3/layout/HorizontalOrganizationChart"/>
    <dgm:cxn modelId="{E40D1BDA-402F-4F44-94DE-4877EE9B2528}" type="presParOf" srcId="{2DF9602F-E980-4B36-9C59-F951044D0FE5}" destId="{BA5EC9F9-6E02-4447-93CD-E08812A44E71}" srcOrd="0" destOrd="0" presId="urn:microsoft.com/office/officeart/2009/3/layout/HorizontalOrganizationChart"/>
    <dgm:cxn modelId="{4C50C993-150E-429B-9409-8DD7FAE22C32}" type="presParOf" srcId="{2DF9602F-E980-4B36-9C59-F951044D0FE5}" destId="{C0A97BF3-B268-4E60-98DA-8E6259033D39}" srcOrd="1" destOrd="0" presId="urn:microsoft.com/office/officeart/2009/3/layout/HorizontalOrganizationChart"/>
    <dgm:cxn modelId="{3448C42A-CBA2-446A-98F6-8069E9842386}" type="presParOf" srcId="{C0A97BF3-B268-4E60-98DA-8E6259033D39}" destId="{37EC3CBB-ADBF-450C-A2C6-BD2BED17E991}" srcOrd="0" destOrd="0" presId="urn:microsoft.com/office/officeart/2009/3/layout/HorizontalOrganizationChart"/>
    <dgm:cxn modelId="{2C81A2B4-40E4-4F1B-BD4F-92A0CCCB1FE8}" type="presParOf" srcId="{37EC3CBB-ADBF-450C-A2C6-BD2BED17E991}" destId="{70FF961C-E888-4C71-AEAA-B136E2F89CAF}" srcOrd="0" destOrd="0" presId="urn:microsoft.com/office/officeart/2009/3/layout/HorizontalOrganizationChart"/>
    <dgm:cxn modelId="{B51D908E-5A2A-41AF-8A0B-65A9506F766E}" type="presParOf" srcId="{37EC3CBB-ADBF-450C-A2C6-BD2BED17E991}" destId="{47D28627-4DDC-4DD0-AB18-407C14BBD03E}" srcOrd="1" destOrd="0" presId="urn:microsoft.com/office/officeart/2009/3/layout/HorizontalOrganizationChart"/>
    <dgm:cxn modelId="{78B9E340-A8F9-471C-A417-E5A7EC1B3B5E}" type="presParOf" srcId="{C0A97BF3-B268-4E60-98DA-8E6259033D39}" destId="{D4717ACF-1BFD-4E11-AFD4-805924C60C4F}" srcOrd="1" destOrd="0" presId="urn:microsoft.com/office/officeart/2009/3/layout/HorizontalOrganizationChart"/>
    <dgm:cxn modelId="{4492ECB6-8C77-40E2-AD43-03BF9426856D}" type="presParOf" srcId="{C0A97BF3-B268-4E60-98DA-8E6259033D39}" destId="{7D663EA6-DBF0-438A-A75E-CF75E0693D97}" srcOrd="2" destOrd="0" presId="urn:microsoft.com/office/officeart/2009/3/layout/HorizontalOrganizationChart"/>
    <dgm:cxn modelId="{A7925870-A910-42EA-B547-D25B58D8A576}" type="presParOf" srcId="{2DF9602F-E980-4B36-9C59-F951044D0FE5}" destId="{CFD2B9BD-7F09-44E1-A2E8-A390EFB05394}" srcOrd="2" destOrd="0" presId="urn:microsoft.com/office/officeart/2009/3/layout/HorizontalOrganizationChart"/>
    <dgm:cxn modelId="{21444CCC-9CA6-4041-B289-5E41CFA25797}" type="presParOf" srcId="{2DF9602F-E980-4B36-9C59-F951044D0FE5}" destId="{05D88C68-F763-47C5-96E4-84F6454E5F27}" srcOrd="3" destOrd="0" presId="urn:microsoft.com/office/officeart/2009/3/layout/HorizontalOrganizationChart"/>
    <dgm:cxn modelId="{C82FEABA-01D6-479F-A98D-4698FC816948}" type="presParOf" srcId="{05D88C68-F763-47C5-96E4-84F6454E5F27}" destId="{DF30D08F-1099-4A04-9A21-602CB6FE04E6}" srcOrd="0" destOrd="0" presId="urn:microsoft.com/office/officeart/2009/3/layout/HorizontalOrganizationChart"/>
    <dgm:cxn modelId="{8C3801EA-E971-4008-A428-3D192C58A051}" type="presParOf" srcId="{DF30D08F-1099-4A04-9A21-602CB6FE04E6}" destId="{5957C32B-470B-4A1C-860B-78ECE6456134}" srcOrd="0" destOrd="0" presId="urn:microsoft.com/office/officeart/2009/3/layout/HorizontalOrganizationChart"/>
    <dgm:cxn modelId="{80E49973-4126-4D62-86FA-2B22E4E128C2}" type="presParOf" srcId="{DF30D08F-1099-4A04-9A21-602CB6FE04E6}" destId="{37CC4FA4-419B-4415-BD06-E89B46C3ED73}" srcOrd="1" destOrd="0" presId="urn:microsoft.com/office/officeart/2009/3/layout/HorizontalOrganizationChart"/>
    <dgm:cxn modelId="{BC1E6161-F020-48A0-9C3A-452128163578}" type="presParOf" srcId="{05D88C68-F763-47C5-96E4-84F6454E5F27}" destId="{6358951A-C56B-4C6F-8D33-80ECD40563D8}" srcOrd="1" destOrd="0" presId="urn:microsoft.com/office/officeart/2009/3/layout/HorizontalOrganizationChart"/>
    <dgm:cxn modelId="{1BBE0431-9322-4F88-9C7A-D7A78F769F1C}" type="presParOf" srcId="{05D88C68-F763-47C5-96E4-84F6454E5F27}" destId="{9ECDF2BD-00AE-49A7-A15A-950927974B86}" srcOrd="2" destOrd="0" presId="urn:microsoft.com/office/officeart/2009/3/layout/HorizontalOrganizationChart"/>
    <dgm:cxn modelId="{B6D484B1-B264-4851-A27C-B830CD913F12}" type="presParOf" srcId="{2DF9602F-E980-4B36-9C59-F951044D0FE5}" destId="{B7EE5755-FD70-4E8B-99F5-93ACCD40EBC8}" srcOrd="4" destOrd="0" presId="urn:microsoft.com/office/officeart/2009/3/layout/HorizontalOrganizationChart"/>
    <dgm:cxn modelId="{FE2FAF11-400E-48BE-B9E1-4C4246EF6139}" type="presParOf" srcId="{2DF9602F-E980-4B36-9C59-F951044D0FE5}" destId="{ADF9553A-A236-42F7-A459-0D7195698A1B}" srcOrd="5" destOrd="0" presId="urn:microsoft.com/office/officeart/2009/3/layout/HorizontalOrganizationChart"/>
    <dgm:cxn modelId="{F130A004-4D42-4277-952F-11A259757D45}" type="presParOf" srcId="{ADF9553A-A236-42F7-A459-0D7195698A1B}" destId="{607836E5-C1F3-4083-B9DC-854742FBD887}" srcOrd="0" destOrd="0" presId="urn:microsoft.com/office/officeart/2009/3/layout/HorizontalOrganizationChart"/>
    <dgm:cxn modelId="{A3EAAE1D-FC93-497A-B31D-B099D7077B03}" type="presParOf" srcId="{607836E5-C1F3-4083-B9DC-854742FBD887}" destId="{9FABAD89-0FA1-4649-9BCC-6C2D574C23AF}" srcOrd="0" destOrd="0" presId="urn:microsoft.com/office/officeart/2009/3/layout/HorizontalOrganizationChart"/>
    <dgm:cxn modelId="{FE10C1CA-DD2C-4DEC-A884-3493EF93B744}" type="presParOf" srcId="{607836E5-C1F3-4083-B9DC-854742FBD887}" destId="{88827B0A-97A6-415F-8F5D-B1B58AE42969}" srcOrd="1" destOrd="0" presId="urn:microsoft.com/office/officeart/2009/3/layout/HorizontalOrganizationChart"/>
    <dgm:cxn modelId="{C07682BD-F2A3-40A4-87BD-7895C7D69E05}" type="presParOf" srcId="{ADF9553A-A236-42F7-A459-0D7195698A1B}" destId="{C0DC0956-8334-4F57-800B-5220DF34D1B6}" srcOrd="1" destOrd="0" presId="urn:microsoft.com/office/officeart/2009/3/layout/HorizontalOrganizationChart"/>
    <dgm:cxn modelId="{6B57F209-515A-4781-848B-4523DC472449}" type="presParOf" srcId="{ADF9553A-A236-42F7-A459-0D7195698A1B}" destId="{59FF9FB0-04EF-4B35-A985-09256E936BA7}" srcOrd="2" destOrd="0" presId="urn:microsoft.com/office/officeart/2009/3/layout/HorizontalOrganizationChart"/>
    <dgm:cxn modelId="{48BD4D55-67BE-4CBF-968B-031453E99050}" type="presParOf" srcId="{FF4FD870-8E20-40F1-8010-E9B20C33CE29}" destId="{90E7BB80-C662-4C0F-BFAC-95879996A775}"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7BA9371-72E5-40B6-AD6D-5564D19FE67B}" type="doc">
      <dgm:prSet loTypeId="urn:microsoft.com/office/officeart/2009/layout/CirclePictureHierarchy" loCatId="picture" qsTypeId="urn:microsoft.com/office/officeart/2005/8/quickstyle/simple3" qsCatId="simple" csTypeId="urn:microsoft.com/office/officeart/2005/8/colors/accent1_2" csCatId="accent1" phldr="1"/>
      <dgm:spPr/>
      <dgm:t>
        <a:bodyPr/>
        <a:lstStyle/>
        <a:p>
          <a:endParaRPr lang="es-ES"/>
        </a:p>
      </dgm:t>
    </dgm:pt>
    <dgm:pt modelId="{2D5D4D98-CB2C-4911-B00A-4B33BE5B9E79}">
      <dgm:prSet phldrT="[Texto]" custT="1"/>
      <dgm:spPr/>
      <dgm:t>
        <a:bodyPr/>
        <a:lstStyle/>
        <a:p>
          <a:pPr algn="l"/>
          <a:r>
            <a:rPr lang="es-ES" sz="2800"/>
            <a:t>Una forma de trabajo que promueve el aprendizaje a través de la </a:t>
          </a:r>
          <a:r>
            <a:rPr lang="es-ES" sz="2800" b="1"/>
            <a:t>interacción</a:t>
          </a:r>
          <a:r>
            <a:rPr lang="es-ES" sz="2800"/>
            <a:t>.</a:t>
          </a:r>
        </a:p>
        <a:p>
          <a:pPr algn="l"/>
          <a:r>
            <a:rPr lang="es-ES" sz="2800">
              <a:latin typeface="Calibri" panose="020F0502020204030204" pitchFamily="34" charset="0"/>
            </a:rPr>
            <a:t>E</a:t>
          </a:r>
          <a:r>
            <a:rPr lang="es-ES" sz="2800" b="0" i="0">
              <a:effectLst/>
              <a:latin typeface="Calibri" panose="020F0502020204030204" pitchFamily="34" charset="0"/>
            </a:rPr>
            <a:t>l profesor, cuenta con la ayuda de(voluntaria, familiar, profesional de otro ámbito).</a:t>
          </a:r>
        </a:p>
        <a:p>
          <a:pPr algn="l"/>
          <a:r>
            <a:rPr lang="es-ES" sz="2800" b="0" i="0">
              <a:effectLst/>
              <a:latin typeface="Calibri" panose="020F0502020204030204" pitchFamily="34" charset="0"/>
            </a:rPr>
            <a:t> Ningún niño sale del aula, los recursos necesarios se aplican dentro de ella.</a:t>
          </a:r>
        </a:p>
        <a:p>
          <a:pPr algn="l"/>
          <a:r>
            <a:rPr lang="es-ES" sz="2800" b="0" i="0">
              <a:effectLst/>
              <a:latin typeface="Calibri" panose="020F0502020204030204" pitchFamily="34" charset="0"/>
            </a:rPr>
            <a:t> En cada grupo se realiza una actividad concreta, mientras una persona adulta tutoriza el grupo asegurando que trabajen y que se desarrolle aprendizaje entre iguales. </a:t>
          </a:r>
        </a:p>
        <a:p>
          <a:pPr algn="l"/>
          <a:r>
            <a:rPr lang="es-ES" sz="2800" b="0" i="0">
              <a:effectLst/>
              <a:latin typeface="Calibri" panose="020F0502020204030204" pitchFamily="34" charset="0"/>
            </a:rPr>
            <a:t>Cuando pasa un tiempo previamente determinado por el tutor (15 o 20 minutos) cada grupo se levanta de la mesa y se sienta en otra, cambiando de actividad, al final de la sesión, han podido realizar 4 o 5 actividades distintas. </a:t>
          </a:r>
          <a:endParaRPr lang="es-ES" sz="2800"/>
        </a:p>
      </dgm:t>
    </dgm:pt>
    <dgm:pt modelId="{2A7CE337-C3A7-41AA-8AA4-000E6C7F502D}" type="parTrans" cxnId="{D3B5A439-F7A0-4E59-96CE-55591A6066FB}">
      <dgm:prSet/>
      <dgm:spPr/>
      <dgm:t>
        <a:bodyPr/>
        <a:lstStyle/>
        <a:p>
          <a:endParaRPr lang="es-ES"/>
        </a:p>
      </dgm:t>
    </dgm:pt>
    <dgm:pt modelId="{F3F8D813-A48F-4AE9-8DAB-F7060E7D88BD}" type="sibTrans" cxnId="{D3B5A439-F7A0-4E59-96CE-55591A6066FB}">
      <dgm:prSet/>
      <dgm:spPr/>
      <dgm:t>
        <a:bodyPr/>
        <a:lstStyle/>
        <a:p>
          <a:endParaRPr lang="es-ES"/>
        </a:p>
      </dgm:t>
    </dgm:pt>
    <dgm:pt modelId="{A9772284-C349-4C29-B853-DF510613EFDA}" type="pres">
      <dgm:prSet presAssocID="{D7BA9371-72E5-40B6-AD6D-5564D19FE67B}" presName="hierChild1" presStyleCnt="0">
        <dgm:presLayoutVars>
          <dgm:chPref val="1"/>
          <dgm:dir/>
          <dgm:animOne val="branch"/>
          <dgm:animLvl val="lvl"/>
          <dgm:resizeHandles/>
        </dgm:presLayoutVars>
      </dgm:prSet>
      <dgm:spPr/>
    </dgm:pt>
    <dgm:pt modelId="{7C6862D4-86B8-4B06-BB06-3C5DD0ECEAAE}" type="pres">
      <dgm:prSet presAssocID="{2D5D4D98-CB2C-4911-B00A-4B33BE5B9E79}" presName="hierRoot1" presStyleCnt="0"/>
      <dgm:spPr/>
    </dgm:pt>
    <dgm:pt modelId="{C41FAACC-EE4B-4A42-BF57-45521D85C7E0}" type="pres">
      <dgm:prSet presAssocID="{2D5D4D98-CB2C-4911-B00A-4B33BE5B9E79}" presName="composite" presStyleCnt="0"/>
      <dgm:spPr/>
    </dgm:pt>
    <dgm:pt modelId="{CEE200DB-8BC5-473A-92BD-3088DD79F815}" type="pres">
      <dgm:prSet presAssocID="{2D5D4D98-CB2C-4911-B00A-4B33BE5B9E79}" presName="image" presStyleLbl="node0" presStyleIdx="0" presStyleCnt="1" custScaleX="84635" custScaleY="88207"/>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 modelId="{64D36F66-4EFF-43B3-806B-FBB428BD8776}" type="pres">
      <dgm:prSet presAssocID="{2D5D4D98-CB2C-4911-B00A-4B33BE5B9E79}" presName="text" presStyleLbl="revTx" presStyleIdx="0" presStyleCnt="1" custScaleX="92863" custLinFactNeighborX="-233" custLinFactNeighborY="-5323">
        <dgm:presLayoutVars>
          <dgm:chPref val="3"/>
        </dgm:presLayoutVars>
      </dgm:prSet>
      <dgm:spPr/>
    </dgm:pt>
    <dgm:pt modelId="{6D40FB54-7511-47A9-91C4-6109D38F44DF}" type="pres">
      <dgm:prSet presAssocID="{2D5D4D98-CB2C-4911-B00A-4B33BE5B9E79}" presName="hierChild2" presStyleCnt="0"/>
      <dgm:spPr/>
    </dgm:pt>
  </dgm:ptLst>
  <dgm:cxnLst>
    <dgm:cxn modelId="{DA987531-5A89-463E-9CAF-83FE77CE097E}" type="presOf" srcId="{2D5D4D98-CB2C-4911-B00A-4B33BE5B9E79}" destId="{64D36F66-4EFF-43B3-806B-FBB428BD8776}" srcOrd="0" destOrd="0" presId="urn:microsoft.com/office/officeart/2009/layout/CirclePictureHierarchy"/>
    <dgm:cxn modelId="{ADAA8D31-ED94-477A-A57B-B322EDC199CD}" type="presOf" srcId="{D7BA9371-72E5-40B6-AD6D-5564D19FE67B}" destId="{A9772284-C349-4C29-B853-DF510613EFDA}" srcOrd="0" destOrd="0" presId="urn:microsoft.com/office/officeart/2009/layout/CirclePictureHierarchy"/>
    <dgm:cxn modelId="{D3B5A439-F7A0-4E59-96CE-55591A6066FB}" srcId="{D7BA9371-72E5-40B6-AD6D-5564D19FE67B}" destId="{2D5D4D98-CB2C-4911-B00A-4B33BE5B9E79}" srcOrd="0" destOrd="0" parTransId="{2A7CE337-C3A7-41AA-8AA4-000E6C7F502D}" sibTransId="{F3F8D813-A48F-4AE9-8DAB-F7060E7D88BD}"/>
    <dgm:cxn modelId="{BFB0E254-8D14-4747-9CE8-320BAD211DF5}" type="presParOf" srcId="{A9772284-C349-4C29-B853-DF510613EFDA}" destId="{7C6862D4-86B8-4B06-BB06-3C5DD0ECEAAE}" srcOrd="0" destOrd="0" presId="urn:microsoft.com/office/officeart/2009/layout/CirclePictureHierarchy"/>
    <dgm:cxn modelId="{D86CC4D6-5D3A-415D-9B56-8A2CF7977FA3}" type="presParOf" srcId="{7C6862D4-86B8-4B06-BB06-3C5DD0ECEAAE}" destId="{C41FAACC-EE4B-4A42-BF57-45521D85C7E0}" srcOrd="0" destOrd="0" presId="urn:microsoft.com/office/officeart/2009/layout/CirclePictureHierarchy"/>
    <dgm:cxn modelId="{0C8DDA2D-DE9E-45E1-84C4-D771A49FD27D}" type="presParOf" srcId="{C41FAACC-EE4B-4A42-BF57-45521D85C7E0}" destId="{CEE200DB-8BC5-473A-92BD-3088DD79F815}" srcOrd="0" destOrd="0" presId="urn:microsoft.com/office/officeart/2009/layout/CirclePictureHierarchy"/>
    <dgm:cxn modelId="{F7E30E86-0FE0-497C-BC0A-C9B947430BCB}" type="presParOf" srcId="{C41FAACC-EE4B-4A42-BF57-45521D85C7E0}" destId="{64D36F66-4EFF-43B3-806B-FBB428BD8776}" srcOrd="1" destOrd="0" presId="urn:microsoft.com/office/officeart/2009/layout/CirclePictureHierarchy"/>
    <dgm:cxn modelId="{2DE67D73-C24A-446E-B678-DE53052373DF}" type="presParOf" srcId="{7C6862D4-86B8-4B06-BB06-3C5DD0ECEAAE}" destId="{6D40FB54-7511-47A9-91C4-6109D38F44DF}" srcOrd="1" destOrd="0" presId="urn:microsoft.com/office/officeart/2009/layout/CirclePicture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3BB1F-F5A1-43A8-8117-880F0408B4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464AAD-D2F3-4215-8B44-9CEB4A57917E}">
      <dgm:prSet custT="1"/>
      <dgm:spPr/>
      <dgm:t>
        <a:bodyPr/>
        <a:lstStyle/>
        <a:p>
          <a:r>
            <a:rPr lang="es-ES" sz="4000" b="0" i="0"/>
            <a:t>El cerebro está diseñado para analizar, etiquetar y clasificar con rapidez. Los esquemas, la forma de organizar, el conocimiento que tiene nuestro cerebro, proporcionan una forma rápida de interpretar la información del complicado mundo que nos rodea.   </a:t>
          </a:r>
        </a:p>
        <a:p>
          <a:endParaRPr lang="es-ES" sz="4000" b="0" i="0"/>
        </a:p>
        <a:p>
          <a:r>
            <a:rPr lang="es-ES" sz="4000" b="0" i="0"/>
            <a:t>Tenemos un cerebro potente, pero a veces, nos puede engañar. EFECTO MANDELA VIDEO DEL CABALLO</a:t>
          </a:r>
        </a:p>
        <a:p>
          <a:endParaRPr lang="en-US" sz="4000"/>
        </a:p>
      </dgm:t>
    </dgm:pt>
    <dgm:pt modelId="{84025ED3-3CF7-4C1B-B2EC-28520F8101DE}" type="parTrans" cxnId="{701690F3-2E51-482F-84C0-B60205E4E09C}">
      <dgm:prSet/>
      <dgm:spPr/>
      <dgm:t>
        <a:bodyPr/>
        <a:lstStyle/>
        <a:p>
          <a:endParaRPr lang="en-US" sz="4000"/>
        </a:p>
      </dgm:t>
    </dgm:pt>
    <dgm:pt modelId="{BB011745-4BDA-46B3-AE6A-59A62FA86F81}" type="sibTrans" cxnId="{701690F3-2E51-482F-84C0-B60205E4E09C}">
      <dgm:prSet/>
      <dgm:spPr/>
      <dgm:t>
        <a:bodyPr/>
        <a:lstStyle/>
        <a:p>
          <a:endParaRPr lang="en-US" sz="4000"/>
        </a:p>
      </dgm:t>
    </dgm:pt>
    <dgm:pt modelId="{CD5555EB-9F6F-424F-BA0D-F41ABB4B4C72}">
      <dgm:prSet custT="1"/>
      <dgm:spPr/>
      <dgm:t>
        <a:bodyPr/>
        <a:lstStyle/>
        <a:p>
          <a:endParaRPr lang="en-US" sz="4000"/>
        </a:p>
      </dgm:t>
    </dgm:pt>
    <dgm:pt modelId="{DD63C7C9-8D9C-420D-81C0-8010C5E35808}" type="parTrans" cxnId="{242FE8F2-857E-4283-B449-AC2199C1A037}">
      <dgm:prSet/>
      <dgm:spPr/>
      <dgm:t>
        <a:bodyPr/>
        <a:lstStyle/>
        <a:p>
          <a:endParaRPr lang="en-US" sz="4000"/>
        </a:p>
      </dgm:t>
    </dgm:pt>
    <dgm:pt modelId="{1BB8A3E4-8619-4AAD-AD28-21317C7C848D}" type="sibTrans" cxnId="{242FE8F2-857E-4283-B449-AC2199C1A037}">
      <dgm:prSet/>
      <dgm:spPr/>
      <dgm:t>
        <a:bodyPr/>
        <a:lstStyle/>
        <a:p>
          <a:endParaRPr lang="en-US" sz="4000"/>
        </a:p>
      </dgm:t>
    </dgm:pt>
    <dgm:pt modelId="{6CF01A31-6F7D-45EB-B892-CC2926DF834E}">
      <dgm:prSet custT="1"/>
      <dgm:spPr/>
      <dgm:t>
        <a:bodyPr/>
        <a:lstStyle/>
        <a:p>
          <a:endParaRPr lang="en-US" sz="4000"/>
        </a:p>
      </dgm:t>
    </dgm:pt>
    <dgm:pt modelId="{19F3686E-12FB-4CE9-99E4-AA816AE2AA1F}" type="parTrans" cxnId="{CBF1BB51-2F95-43B0-A297-C5A7DAF7E35F}">
      <dgm:prSet/>
      <dgm:spPr/>
      <dgm:t>
        <a:bodyPr/>
        <a:lstStyle/>
        <a:p>
          <a:endParaRPr lang="en-US" sz="4000"/>
        </a:p>
      </dgm:t>
    </dgm:pt>
    <dgm:pt modelId="{01A97192-42D4-40E2-B8A4-0C6972812146}" type="sibTrans" cxnId="{CBF1BB51-2F95-43B0-A297-C5A7DAF7E35F}">
      <dgm:prSet/>
      <dgm:spPr/>
      <dgm:t>
        <a:bodyPr/>
        <a:lstStyle/>
        <a:p>
          <a:endParaRPr lang="en-US" sz="4000"/>
        </a:p>
      </dgm:t>
    </dgm:pt>
    <dgm:pt modelId="{853CB3E8-D6CE-4847-9EEA-587D06B7B711}" type="pres">
      <dgm:prSet presAssocID="{3453BB1F-F5A1-43A8-8117-880F0408B4C3}" presName="vert0" presStyleCnt="0">
        <dgm:presLayoutVars>
          <dgm:dir/>
          <dgm:animOne val="branch"/>
          <dgm:animLvl val="lvl"/>
        </dgm:presLayoutVars>
      </dgm:prSet>
      <dgm:spPr/>
    </dgm:pt>
    <dgm:pt modelId="{744FC737-5B90-4755-968F-4F7B582E22C0}" type="pres">
      <dgm:prSet presAssocID="{E4464AAD-D2F3-4215-8B44-9CEB4A57917E}" presName="thickLine" presStyleLbl="alignNode1" presStyleIdx="0" presStyleCnt="3"/>
      <dgm:spPr/>
    </dgm:pt>
    <dgm:pt modelId="{F7159740-1EA0-4DB4-96BF-1665420DF494}" type="pres">
      <dgm:prSet presAssocID="{E4464AAD-D2F3-4215-8B44-9CEB4A57917E}" presName="horz1" presStyleCnt="0"/>
      <dgm:spPr/>
    </dgm:pt>
    <dgm:pt modelId="{30F722BB-07C3-4266-BC43-71B8877AF3D7}" type="pres">
      <dgm:prSet presAssocID="{E4464AAD-D2F3-4215-8B44-9CEB4A57917E}" presName="tx1" presStyleLbl="revTx" presStyleIdx="0" presStyleCnt="3" custScaleY="456273" custLinFactNeighborX="98" custLinFactNeighborY="5763"/>
      <dgm:spPr/>
    </dgm:pt>
    <dgm:pt modelId="{AFD8C7CF-2CDF-42D5-A0D1-D1D7D0C2A5F5}" type="pres">
      <dgm:prSet presAssocID="{E4464AAD-D2F3-4215-8B44-9CEB4A57917E}" presName="vert1" presStyleCnt="0"/>
      <dgm:spPr/>
    </dgm:pt>
    <dgm:pt modelId="{5AC391A2-40BF-40DC-B7E0-958D02D749FD}" type="pres">
      <dgm:prSet presAssocID="{CD5555EB-9F6F-424F-BA0D-F41ABB4B4C72}" presName="thickLine" presStyleLbl="alignNode1" presStyleIdx="1" presStyleCnt="3"/>
      <dgm:spPr/>
    </dgm:pt>
    <dgm:pt modelId="{60F0C920-D320-4C86-8B8F-D27C84A60A45}" type="pres">
      <dgm:prSet presAssocID="{CD5555EB-9F6F-424F-BA0D-F41ABB4B4C72}" presName="horz1" presStyleCnt="0"/>
      <dgm:spPr/>
    </dgm:pt>
    <dgm:pt modelId="{F266E346-18AF-4BC8-9AD2-8BB2134ACEC8}" type="pres">
      <dgm:prSet presAssocID="{CD5555EB-9F6F-424F-BA0D-F41ABB4B4C72}" presName="tx1" presStyleLbl="revTx" presStyleIdx="1" presStyleCnt="3" custScaleY="197918" custLinFactNeighborX="-714" custLinFactNeighborY="82014"/>
      <dgm:spPr/>
    </dgm:pt>
    <dgm:pt modelId="{8A28EECC-40A0-4D33-B67A-CF64C187C217}" type="pres">
      <dgm:prSet presAssocID="{CD5555EB-9F6F-424F-BA0D-F41ABB4B4C72}" presName="vert1" presStyleCnt="0"/>
      <dgm:spPr/>
    </dgm:pt>
    <dgm:pt modelId="{C1159599-274C-4C94-8971-7300FC379CE2}" type="pres">
      <dgm:prSet presAssocID="{6CF01A31-6F7D-45EB-B892-CC2926DF834E}" presName="thickLine" presStyleLbl="alignNode1" presStyleIdx="2" presStyleCnt="3"/>
      <dgm:spPr/>
    </dgm:pt>
    <dgm:pt modelId="{9CD818BE-A06B-4310-BF79-8AA67E11446C}" type="pres">
      <dgm:prSet presAssocID="{6CF01A31-6F7D-45EB-B892-CC2926DF834E}" presName="horz1" presStyleCnt="0"/>
      <dgm:spPr/>
    </dgm:pt>
    <dgm:pt modelId="{7AF22F02-A9DF-412F-8A00-6330067684CC}" type="pres">
      <dgm:prSet presAssocID="{6CF01A31-6F7D-45EB-B892-CC2926DF834E}" presName="tx1" presStyleLbl="revTx" presStyleIdx="2" presStyleCnt="3" custScaleY="269881"/>
      <dgm:spPr/>
    </dgm:pt>
    <dgm:pt modelId="{75A60293-832B-4B8C-9806-AC72E3F01D03}" type="pres">
      <dgm:prSet presAssocID="{6CF01A31-6F7D-45EB-B892-CC2926DF834E}" presName="vert1" presStyleCnt="0"/>
      <dgm:spPr/>
    </dgm:pt>
  </dgm:ptLst>
  <dgm:cxnLst>
    <dgm:cxn modelId="{CBF1BB51-2F95-43B0-A297-C5A7DAF7E35F}" srcId="{3453BB1F-F5A1-43A8-8117-880F0408B4C3}" destId="{6CF01A31-6F7D-45EB-B892-CC2926DF834E}" srcOrd="2" destOrd="0" parTransId="{19F3686E-12FB-4CE9-99E4-AA816AE2AA1F}" sibTransId="{01A97192-42D4-40E2-B8A4-0C6972812146}"/>
    <dgm:cxn modelId="{AD2AF077-64D4-4512-9007-576C93310E74}" type="presOf" srcId="{6CF01A31-6F7D-45EB-B892-CC2926DF834E}" destId="{7AF22F02-A9DF-412F-8A00-6330067684CC}" srcOrd="0" destOrd="0" presId="urn:microsoft.com/office/officeart/2008/layout/LinedList"/>
    <dgm:cxn modelId="{66B60D90-F962-4005-9800-ACF99F5F4591}" type="presOf" srcId="{E4464AAD-D2F3-4215-8B44-9CEB4A57917E}" destId="{30F722BB-07C3-4266-BC43-71B8877AF3D7}" srcOrd="0" destOrd="0" presId="urn:microsoft.com/office/officeart/2008/layout/LinedList"/>
    <dgm:cxn modelId="{E1C06996-5C72-4A1B-B04E-4B2CDD4553CA}" type="presOf" srcId="{3453BB1F-F5A1-43A8-8117-880F0408B4C3}" destId="{853CB3E8-D6CE-4847-9EEA-587D06B7B711}" srcOrd="0" destOrd="0" presId="urn:microsoft.com/office/officeart/2008/layout/LinedList"/>
    <dgm:cxn modelId="{8FB6B9A0-3AB4-4626-97B6-77D5CEB41810}" type="presOf" srcId="{CD5555EB-9F6F-424F-BA0D-F41ABB4B4C72}" destId="{F266E346-18AF-4BC8-9AD2-8BB2134ACEC8}" srcOrd="0" destOrd="0" presId="urn:microsoft.com/office/officeart/2008/layout/LinedList"/>
    <dgm:cxn modelId="{242FE8F2-857E-4283-B449-AC2199C1A037}" srcId="{3453BB1F-F5A1-43A8-8117-880F0408B4C3}" destId="{CD5555EB-9F6F-424F-BA0D-F41ABB4B4C72}" srcOrd="1" destOrd="0" parTransId="{DD63C7C9-8D9C-420D-81C0-8010C5E35808}" sibTransId="{1BB8A3E4-8619-4AAD-AD28-21317C7C848D}"/>
    <dgm:cxn modelId="{701690F3-2E51-482F-84C0-B60205E4E09C}" srcId="{3453BB1F-F5A1-43A8-8117-880F0408B4C3}" destId="{E4464AAD-D2F3-4215-8B44-9CEB4A57917E}" srcOrd="0" destOrd="0" parTransId="{84025ED3-3CF7-4C1B-B2EC-28520F8101DE}" sibTransId="{BB011745-4BDA-46B3-AE6A-59A62FA86F81}"/>
    <dgm:cxn modelId="{7593668C-9AEC-42B8-AE8B-561AF6490657}" type="presParOf" srcId="{853CB3E8-D6CE-4847-9EEA-587D06B7B711}" destId="{744FC737-5B90-4755-968F-4F7B582E22C0}" srcOrd="0" destOrd="0" presId="urn:microsoft.com/office/officeart/2008/layout/LinedList"/>
    <dgm:cxn modelId="{D30C3854-7418-4B99-BF54-42328F41C158}" type="presParOf" srcId="{853CB3E8-D6CE-4847-9EEA-587D06B7B711}" destId="{F7159740-1EA0-4DB4-96BF-1665420DF494}" srcOrd="1" destOrd="0" presId="urn:microsoft.com/office/officeart/2008/layout/LinedList"/>
    <dgm:cxn modelId="{17372F2A-5EAF-497B-BAFC-AD0CEB9E9139}" type="presParOf" srcId="{F7159740-1EA0-4DB4-96BF-1665420DF494}" destId="{30F722BB-07C3-4266-BC43-71B8877AF3D7}" srcOrd="0" destOrd="0" presId="urn:microsoft.com/office/officeart/2008/layout/LinedList"/>
    <dgm:cxn modelId="{6448D9F0-B0BA-4BAE-8AE8-F11714196531}" type="presParOf" srcId="{F7159740-1EA0-4DB4-96BF-1665420DF494}" destId="{AFD8C7CF-2CDF-42D5-A0D1-D1D7D0C2A5F5}" srcOrd="1" destOrd="0" presId="urn:microsoft.com/office/officeart/2008/layout/LinedList"/>
    <dgm:cxn modelId="{45957808-173A-4339-AC22-611A5B99D20B}" type="presParOf" srcId="{853CB3E8-D6CE-4847-9EEA-587D06B7B711}" destId="{5AC391A2-40BF-40DC-B7E0-958D02D749FD}" srcOrd="2" destOrd="0" presId="urn:microsoft.com/office/officeart/2008/layout/LinedList"/>
    <dgm:cxn modelId="{7958587C-BA90-43FE-89A1-961830F302C5}" type="presParOf" srcId="{853CB3E8-D6CE-4847-9EEA-587D06B7B711}" destId="{60F0C920-D320-4C86-8B8F-D27C84A60A45}" srcOrd="3" destOrd="0" presId="urn:microsoft.com/office/officeart/2008/layout/LinedList"/>
    <dgm:cxn modelId="{432A2199-74CD-4A13-8FCE-31FF64D1E122}" type="presParOf" srcId="{60F0C920-D320-4C86-8B8F-D27C84A60A45}" destId="{F266E346-18AF-4BC8-9AD2-8BB2134ACEC8}" srcOrd="0" destOrd="0" presId="urn:microsoft.com/office/officeart/2008/layout/LinedList"/>
    <dgm:cxn modelId="{3EAB4C0B-598F-4C80-8F29-3B6A80D622AD}" type="presParOf" srcId="{60F0C920-D320-4C86-8B8F-D27C84A60A45}" destId="{8A28EECC-40A0-4D33-B67A-CF64C187C217}" srcOrd="1" destOrd="0" presId="urn:microsoft.com/office/officeart/2008/layout/LinedList"/>
    <dgm:cxn modelId="{62E4E345-8665-40BA-BEB1-245880413571}" type="presParOf" srcId="{853CB3E8-D6CE-4847-9EEA-587D06B7B711}" destId="{C1159599-274C-4C94-8971-7300FC379CE2}" srcOrd="4" destOrd="0" presId="urn:microsoft.com/office/officeart/2008/layout/LinedList"/>
    <dgm:cxn modelId="{A30D88E1-806D-4C9F-A4C8-828BC727960F}" type="presParOf" srcId="{853CB3E8-D6CE-4847-9EEA-587D06B7B711}" destId="{9CD818BE-A06B-4310-BF79-8AA67E11446C}" srcOrd="5" destOrd="0" presId="urn:microsoft.com/office/officeart/2008/layout/LinedList"/>
    <dgm:cxn modelId="{463F1F95-AE17-4595-82A3-329AAF0206FC}" type="presParOf" srcId="{9CD818BE-A06B-4310-BF79-8AA67E11446C}" destId="{7AF22F02-A9DF-412F-8A00-6330067684CC}" srcOrd="0" destOrd="0" presId="urn:microsoft.com/office/officeart/2008/layout/LinedList"/>
    <dgm:cxn modelId="{8FE94D3E-5452-448F-B859-06942E256E55}" type="presParOf" srcId="{9CD818BE-A06B-4310-BF79-8AA67E11446C}" destId="{75A60293-832B-4B8C-9806-AC72E3F01D0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D900BB1-CD9A-42B4-A0D7-7B808F7E65F6}" type="doc">
      <dgm:prSet loTypeId="urn:microsoft.com/office/officeart/2005/8/layout/hList7" loCatId="list" qsTypeId="urn:microsoft.com/office/officeart/2005/8/quickstyle/simple1" qsCatId="simple" csTypeId="urn:microsoft.com/office/officeart/2005/8/colors/accent1_2" csCatId="accent1" phldr="1"/>
      <dgm:spPr/>
    </dgm:pt>
    <dgm:pt modelId="{83D2831B-10D0-4B86-8CF7-B43F115A001E}">
      <dgm:prSet phldrT="[Texto]"/>
      <dgm:spPr/>
      <dgm:t>
        <a:bodyPr/>
        <a:lstStyle/>
        <a:p>
          <a:r>
            <a:rPr lang="es-ES" dirty="0"/>
            <a:t>Ambiente intolerante</a:t>
          </a:r>
        </a:p>
      </dgm:t>
    </dgm:pt>
    <dgm:pt modelId="{66B42987-78B6-4B7F-81E2-03259496FC0A}" type="parTrans" cxnId="{BA168170-96BC-45CE-93FF-52E5632CD019}">
      <dgm:prSet/>
      <dgm:spPr/>
      <dgm:t>
        <a:bodyPr/>
        <a:lstStyle/>
        <a:p>
          <a:endParaRPr lang="es-ES"/>
        </a:p>
      </dgm:t>
    </dgm:pt>
    <dgm:pt modelId="{BC28C1D7-7536-4F1D-B8B3-2FAD49A8759B}" type="sibTrans" cxnId="{BA168170-96BC-45CE-93FF-52E5632CD019}">
      <dgm:prSet/>
      <dgm:spPr/>
      <dgm:t>
        <a:bodyPr/>
        <a:lstStyle/>
        <a:p>
          <a:endParaRPr lang="es-ES"/>
        </a:p>
      </dgm:t>
    </dgm:pt>
    <dgm:pt modelId="{2D9805E2-D542-408F-B734-52FCE093FCFA}">
      <dgm:prSet phldrT="[Texto]"/>
      <dgm:spPr/>
      <dgm:t>
        <a:bodyPr/>
        <a:lstStyle/>
        <a:p>
          <a:r>
            <a:rPr lang="es-ES" dirty="0"/>
            <a:t>Comunicación precaria</a:t>
          </a:r>
        </a:p>
      </dgm:t>
    </dgm:pt>
    <dgm:pt modelId="{E7E37623-BCA7-4797-A9DC-BDE32EE8875A}" type="parTrans" cxnId="{D532E297-4E6B-47BA-AEBC-3C003FC87CE4}">
      <dgm:prSet/>
      <dgm:spPr/>
      <dgm:t>
        <a:bodyPr/>
        <a:lstStyle/>
        <a:p>
          <a:endParaRPr lang="es-ES"/>
        </a:p>
      </dgm:t>
    </dgm:pt>
    <dgm:pt modelId="{03910F79-B0E0-4FE6-9BE9-ED02D01F629C}" type="sibTrans" cxnId="{D532E297-4E6B-47BA-AEBC-3C003FC87CE4}">
      <dgm:prSet/>
      <dgm:spPr/>
      <dgm:t>
        <a:bodyPr/>
        <a:lstStyle/>
        <a:p>
          <a:endParaRPr lang="es-ES"/>
        </a:p>
      </dgm:t>
    </dgm:pt>
    <dgm:pt modelId="{D55D9EBA-28EC-4EDC-86B1-0A78EE33B129}">
      <dgm:prSet phldrT="[Texto]"/>
      <dgm:spPr/>
      <dgm:t>
        <a:bodyPr/>
        <a:lstStyle/>
        <a:p>
          <a:r>
            <a:rPr lang="es-ES" dirty="0"/>
            <a:t>Expresión inadecuada de sentimientos</a:t>
          </a:r>
        </a:p>
      </dgm:t>
    </dgm:pt>
    <dgm:pt modelId="{A8ABECA8-DACC-44D8-A43E-2997B276E244}" type="parTrans" cxnId="{63480891-FF61-447D-935D-52213A92A31C}">
      <dgm:prSet/>
      <dgm:spPr/>
      <dgm:t>
        <a:bodyPr/>
        <a:lstStyle/>
        <a:p>
          <a:endParaRPr lang="es-ES"/>
        </a:p>
      </dgm:t>
    </dgm:pt>
    <dgm:pt modelId="{FC1CE48B-22E1-4157-A615-5E4880BA0F7C}" type="sibTrans" cxnId="{63480891-FF61-447D-935D-52213A92A31C}">
      <dgm:prSet/>
      <dgm:spPr/>
      <dgm:t>
        <a:bodyPr/>
        <a:lstStyle/>
        <a:p>
          <a:endParaRPr lang="es-ES"/>
        </a:p>
      </dgm:t>
    </dgm:pt>
    <dgm:pt modelId="{14454C00-E5DC-4F35-BDDF-B1C04EC881FE}">
      <dgm:prSet phldrT="[Texto]"/>
      <dgm:spPr/>
      <dgm:t>
        <a:bodyPr/>
        <a:lstStyle/>
        <a:p>
          <a:r>
            <a:rPr lang="es-ES" dirty="0"/>
            <a:t>Carencia de HHSS</a:t>
          </a:r>
        </a:p>
      </dgm:t>
    </dgm:pt>
    <dgm:pt modelId="{20BF75DA-0482-4A3F-A929-1FAAB43E367B}" type="parTrans" cxnId="{4FDB59B6-9F64-42E9-8D9D-B12B8E4AC8F8}">
      <dgm:prSet/>
      <dgm:spPr/>
      <dgm:t>
        <a:bodyPr/>
        <a:lstStyle/>
        <a:p>
          <a:endParaRPr lang="es-ES"/>
        </a:p>
      </dgm:t>
    </dgm:pt>
    <dgm:pt modelId="{16731CAC-8898-4EAD-81A9-FE020595E69E}" type="sibTrans" cxnId="{4FDB59B6-9F64-42E9-8D9D-B12B8E4AC8F8}">
      <dgm:prSet/>
      <dgm:spPr/>
      <dgm:t>
        <a:bodyPr/>
        <a:lstStyle/>
        <a:p>
          <a:endParaRPr lang="es-ES"/>
        </a:p>
      </dgm:t>
    </dgm:pt>
    <dgm:pt modelId="{D16CE87B-40B1-4EF9-9D84-8560F5CA89C7}">
      <dgm:prSet phldrT="[Texto]"/>
      <dgm:spPr/>
      <dgm:t>
        <a:bodyPr/>
        <a:lstStyle/>
        <a:p>
          <a:r>
            <a:rPr lang="es-ES" dirty="0"/>
            <a:t>Atmósfera competitiva</a:t>
          </a:r>
        </a:p>
      </dgm:t>
    </dgm:pt>
    <dgm:pt modelId="{AAB367F1-6B2F-4B6E-9736-E45CC4B95A9C}" type="parTrans" cxnId="{421EA766-355A-4D0F-9729-8244C7498959}">
      <dgm:prSet/>
      <dgm:spPr/>
      <dgm:t>
        <a:bodyPr/>
        <a:lstStyle/>
        <a:p>
          <a:endParaRPr lang="es-ES"/>
        </a:p>
      </dgm:t>
    </dgm:pt>
    <dgm:pt modelId="{6A0FF96C-3BD0-494F-A386-7CE2430EBD54}" type="sibTrans" cxnId="{421EA766-355A-4D0F-9729-8244C7498959}">
      <dgm:prSet/>
      <dgm:spPr/>
      <dgm:t>
        <a:bodyPr/>
        <a:lstStyle/>
        <a:p>
          <a:endParaRPr lang="es-ES"/>
        </a:p>
      </dgm:t>
    </dgm:pt>
    <dgm:pt modelId="{1405C7E4-D552-4B25-A344-8FFB89597C3D}">
      <dgm:prSet phldrT="[Texto]"/>
      <dgm:spPr/>
      <dgm:t>
        <a:bodyPr/>
        <a:lstStyle/>
        <a:p>
          <a:r>
            <a:rPr lang="es-ES" dirty="0"/>
            <a:t>Abuso de poder</a:t>
          </a:r>
        </a:p>
      </dgm:t>
    </dgm:pt>
    <dgm:pt modelId="{FE3E9FF1-0044-46EB-ADC6-CFD4B08C5FE5}" type="parTrans" cxnId="{47D7262D-2F66-4406-B43D-93A28BD4A944}">
      <dgm:prSet/>
      <dgm:spPr/>
      <dgm:t>
        <a:bodyPr/>
        <a:lstStyle/>
        <a:p>
          <a:endParaRPr lang="es-ES"/>
        </a:p>
      </dgm:t>
    </dgm:pt>
    <dgm:pt modelId="{566A1661-E967-4A27-9D8B-4BD4D5F1C11D}" type="sibTrans" cxnId="{47D7262D-2F66-4406-B43D-93A28BD4A944}">
      <dgm:prSet/>
      <dgm:spPr/>
      <dgm:t>
        <a:bodyPr/>
        <a:lstStyle/>
        <a:p>
          <a:endParaRPr lang="es-ES"/>
        </a:p>
      </dgm:t>
    </dgm:pt>
    <dgm:pt modelId="{915BBE6D-4EC4-4269-BA75-53E3A96DF86C}" type="pres">
      <dgm:prSet presAssocID="{ED900BB1-CD9A-42B4-A0D7-7B808F7E65F6}" presName="Name0" presStyleCnt="0">
        <dgm:presLayoutVars>
          <dgm:dir/>
          <dgm:resizeHandles val="exact"/>
        </dgm:presLayoutVars>
      </dgm:prSet>
      <dgm:spPr/>
    </dgm:pt>
    <dgm:pt modelId="{846EBF95-1C44-436F-9756-7F4658C06671}" type="pres">
      <dgm:prSet presAssocID="{ED900BB1-CD9A-42B4-A0D7-7B808F7E65F6}" presName="fgShape" presStyleLbl="fgShp" presStyleIdx="0" presStyleCnt="1" custScaleX="110032" custLinFactNeighborX="30843" custLinFactNeighborY="-12229"/>
      <dgm:spPr/>
    </dgm:pt>
    <dgm:pt modelId="{7C1B70BB-E7B3-4464-8DD8-5C7DAF66F30B}" type="pres">
      <dgm:prSet presAssocID="{ED900BB1-CD9A-42B4-A0D7-7B808F7E65F6}" presName="linComp" presStyleCnt="0"/>
      <dgm:spPr/>
    </dgm:pt>
    <dgm:pt modelId="{4A29CB45-1F89-4A98-AE6C-159E334E8DFC}" type="pres">
      <dgm:prSet presAssocID="{83D2831B-10D0-4B86-8CF7-B43F115A001E}" presName="compNode" presStyleCnt="0"/>
      <dgm:spPr/>
    </dgm:pt>
    <dgm:pt modelId="{1A58EA3D-59DE-42DB-9815-164F31795A1A}" type="pres">
      <dgm:prSet presAssocID="{83D2831B-10D0-4B86-8CF7-B43F115A001E}" presName="bkgdShape" presStyleLbl="node1" presStyleIdx="0" presStyleCnt="6"/>
      <dgm:spPr/>
    </dgm:pt>
    <dgm:pt modelId="{8BBA33B4-DFAD-4457-B23D-3570CEA5DB34}" type="pres">
      <dgm:prSet presAssocID="{83D2831B-10D0-4B86-8CF7-B43F115A001E}" presName="nodeTx" presStyleLbl="node1" presStyleIdx="0" presStyleCnt="6">
        <dgm:presLayoutVars>
          <dgm:bulletEnabled val="1"/>
        </dgm:presLayoutVars>
      </dgm:prSet>
      <dgm:spPr/>
    </dgm:pt>
    <dgm:pt modelId="{17F48D59-CD68-4F98-AEE0-C6A8D5A37640}" type="pres">
      <dgm:prSet presAssocID="{83D2831B-10D0-4B86-8CF7-B43F115A001E}" presName="invisiNode" presStyleLbl="node1" presStyleIdx="0" presStyleCnt="6"/>
      <dgm:spPr/>
    </dgm:pt>
    <dgm:pt modelId="{2E26E2A5-A1E5-464A-A52B-51FFF48A1C57}" type="pres">
      <dgm:prSet presAssocID="{83D2831B-10D0-4B86-8CF7-B43F115A001E}"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dgm:spPr>
    </dgm:pt>
    <dgm:pt modelId="{5999C365-1213-476C-ADE4-2254766FAC42}" type="pres">
      <dgm:prSet presAssocID="{BC28C1D7-7536-4F1D-B8B3-2FAD49A8759B}" presName="sibTrans" presStyleLbl="sibTrans2D1" presStyleIdx="0" presStyleCnt="0"/>
      <dgm:spPr/>
    </dgm:pt>
    <dgm:pt modelId="{E3258BC0-7554-48F9-AE2E-53F7D6FD1FCA}" type="pres">
      <dgm:prSet presAssocID="{2D9805E2-D542-408F-B734-52FCE093FCFA}" presName="compNode" presStyleCnt="0"/>
      <dgm:spPr/>
    </dgm:pt>
    <dgm:pt modelId="{A59BD3AC-4387-4853-90D8-EFED3DBDFBBC}" type="pres">
      <dgm:prSet presAssocID="{2D9805E2-D542-408F-B734-52FCE093FCFA}" presName="bkgdShape" presStyleLbl="node1" presStyleIdx="1" presStyleCnt="6"/>
      <dgm:spPr/>
    </dgm:pt>
    <dgm:pt modelId="{70D5EFD9-214C-4406-8793-F14F44E5F26C}" type="pres">
      <dgm:prSet presAssocID="{2D9805E2-D542-408F-B734-52FCE093FCFA}" presName="nodeTx" presStyleLbl="node1" presStyleIdx="1" presStyleCnt="6">
        <dgm:presLayoutVars>
          <dgm:bulletEnabled val="1"/>
        </dgm:presLayoutVars>
      </dgm:prSet>
      <dgm:spPr/>
    </dgm:pt>
    <dgm:pt modelId="{A721603C-CB06-4314-8336-576D71BFDDE1}" type="pres">
      <dgm:prSet presAssocID="{2D9805E2-D542-408F-B734-52FCE093FCFA}" presName="invisiNode" presStyleLbl="node1" presStyleIdx="1" presStyleCnt="6"/>
      <dgm:spPr/>
    </dgm:pt>
    <dgm:pt modelId="{6E843A17-2EF1-46E6-98D0-DEE6E4891A77}" type="pres">
      <dgm:prSet presAssocID="{2D9805E2-D542-408F-B734-52FCE093FCFA}"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dgm:spPr>
    </dgm:pt>
    <dgm:pt modelId="{81CB3D87-AF35-416C-BC4C-DF7FCD59D2D7}" type="pres">
      <dgm:prSet presAssocID="{03910F79-B0E0-4FE6-9BE9-ED02D01F629C}" presName="sibTrans" presStyleLbl="sibTrans2D1" presStyleIdx="0" presStyleCnt="0"/>
      <dgm:spPr/>
    </dgm:pt>
    <dgm:pt modelId="{7A5D6401-D945-43AD-A1B3-11BB0E6CBDAB}" type="pres">
      <dgm:prSet presAssocID="{D55D9EBA-28EC-4EDC-86B1-0A78EE33B129}" presName="compNode" presStyleCnt="0"/>
      <dgm:spPr/>
    </dgm:pt>
    <dgm:pt modelId="{E3E77109-13F9-4A7E-9509-CD5AC50EF9ED}" type="pres">
      <dgm:prSet presAssocID="{D55D9EBA-28EC-4EDC-86B1-0A78EE33B129}" presName="bkgdShape" presStyleLbl="node1" presStyleIdx="2" presStyleCnt="6" custScaleX="92428" custScaleY="100000"/>
      <dgm:spPr/>
    </dgm:pt>
    <dgm:pt modelId="{43D8C2DE-30CD-4B57-AE0D-E14292BC2B8C}" type="pres">
      <dgm:prSet presAssocID="{D55D9EBA-28EC-4EDC-86B1-0A78EE33B129}" presName="nodeTx" presStyleLbl="node1" presStyleIdx="2" presStyleCnt="6">
        <dgm:presLayoutVars>
          <dgm:bulletEnabled val="1"/>
        </dgm:presLayoutVars>
      </dgm:prSet>
      <dgm:spPr/>
    </dgm:pt>
    <dgm:pt modelId="{A97867AD-C720-45F4-A027-848CC524B62F}" type="pres">
      <dgm:prSet presAssocID="{D55D9EBA-28EC-4EDC-86B1-0A78EE33B129}" presName="invisiNode" presStyleLbl="node1" presStyleIdx="2" presStyleCnt="6"/>
      <dgm:spPr/>
    </dgm:pt>
    <dgm:pt modelId="{DB5614E6-E8FD-41FC-86E1-3F91096CA1DE}" type="pres">
      <dgm:prSet presAssocID="{D55D9EBA-28EC-4EDC-86B1-0A78EE33B129}" presName="imagNode"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pt>
    <dgm:pt modelId="{2A869D32-7E5A-4C18-B514-BFDAE780E1A9}" type="pres">
      <dgm:prSet presAssocID="{FC1CE48B-22E1-4157-A615-5E4880BA0F7C}" presName="sibTrans" presStyleLbl="sibTrans2D1" presStyleIdx="0" presStyleCnt="0"/>
      <dgm:spPr/>
    </dgm:pt>
    <dgm:pt modelId="{16753CB1-83BE-4EEB-8333-5A6DFDE123EA}" type="pres">
      <dgm:prSet presAssocID="{14454C00-E5DC-4F35-BDDF-B1C04EC881FE}" presName="compNode" presStyleCnt="0"/>
      <dgm:spPr/>
    </dgm:pt>
    <dgm:pt modelId="{585FDEF3-56B3-4744-9024-8B8672508B7C}" type="pres">
      <dgm:prSet presAssocID="{14454C00-E5DC-4F35-BDDF-B1C04EC881FE}" presName="bkgdShape" presStyleLbl="node1" presStyleIdx="3" presStyleCnt="6"/>
      <dgm:spPr/>
    </dgm:pt>
    <dgm:pt modelId="{1ACCF9A4-C343-47C2-B67E-3F786B0D1853}" type="pres">
      <dgm:prSet presAssocID="{14454C00-E5DC-4F35-BDDF-B1C04EC881FE}" presName="nodeTx" presStyleLbl="node1" presStyleIdx="3" presStyleCnt="6">
        <dgm:presLayoutVars>
          <dgm:bulletEnabled val="1"/>
        </dgm:presLayoutVars>
      </dgm:prSet>
      <dgm:spPr/>
    </dgm:pt>
    <dgm:pt modelId="{519EA720-52AD-49B3-955F-E427D07FBF6A}" type="pres">
      <dgm:prSet presAssocID="{14454C00-E5DC-4F35-BDDF-B1C04EC881FE}" presName="invisiNode" presStyleLbl="node1" presStyleIdx="3" presStyleCnt="6"/>
      <dgm:spPr/>
    </dgm:pt>
    <dgm:pt modelId="{13055BBB-9AAA-4969-998D-A026AF000B54}" type="pres">
      <dgm:prSet presAssocID="{14454C00-E5DC-4F35-BDDF-B1C04EC881FE}"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5000" r="-65000"/>
          </a:stretch>
        </a:blipFill>
      </dgm:spPr>
    </dgm:pt>
    <dgm:pt modelId="{2B42BE62-03F5-4A68-BB02-D5ED3FAB671C}" type="pres">
      <dgm:prSet presAssocID="{16731CAC-8898-4EAD-81A9-FE020595E69E}" presName="sibTrans" presStyleLbl="sibTrans2D1" presStyleIdx="0" presStyleCnt="0"/>
      <dgm:spPr/>
    </dgm:pt>
    <dgm:pt modelId="{2C7C909E-E246-49FB-BC22-8D37671000D3}" type="pres">
      <dgm:prSet presAssocID="{D16CE87B-40B1-4EF9-9D84-8560F5CA89C7}" presName="compNode" presStyleCnt="0"/>
      <dgm:spPr/>
    </dgm:pt>
    <dgm:pt modelId="{1EDC7067-2B60-496B-9009-D49586BC29B7}" type="pres">
      <dgm:prSet presAssocID="{D16CE87B-40B1-4EF9-9D84-8560F5CA89C7}" presName="bkgdShape" presStyleLbl="node1" presStyleIdx="4" presStyleCnt="6"/>
      <dgm:spPr/>
    </dgm:pt>
    <dgm:pt modelId="{D12B310C-B3CD-4950-AAEF-FEC55FFB2E81}" type="pres">
      <dgm:prSet presAssocID="{D16CE87B-40B1-4EF9-9D84-8560F5CA89C7}" presName="nodeTx" presStyleLbl="node1" presStyleIdx="4" presStyleCnt="6">
        <dgm:presLayoutVars>
          <dgm:bulletEnabled val="1"/>
        </dgm:presLayoutVars>
      </dgm:prSet>
      <dgm:spPr/>
    </dgm:pt>
    <dgm:pt modelId="{75C1C4A2-A6A5-4218-8841-189D9B455816}" type="pres">
      <dgm:prSet presAssocID="{D16CE87B-40B1-4EF9-9D84-8560F5CA89C7}" presName="invisiNode" presStyleLbl="node1" presStyleIdx="4" presStyleCnt="6"/>
      <dgm:spPr/>
    </dgm:pt>
    <dgm:pt modelId="{CDB29C3D-D7BD-45E6-A149-0536426C55DB}" type="pres">
      <dgm:prSet presAssocID="{D16CE87B-40B1-4EF9-9D84-8560F5CA89C7}"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dgm:spPr>
    </dgm:pt>
    <dgm:pt modelId="{32EB1843-D08C-499F-83FA-F7ADD8546453}" type="pres">
      <dgm:prSet presAssocID="{6A0FF96C-3BD0-494F-A386-7CE2430EBD54}" presName="sibTrans" presStyleLbl="sibTrans2D1" presStyleIdx="0" presStyleCnt="0"/>
      <dgm:spPr/>
    </dgm:pt>
    <dgm:pt modelId="{060C9D4B-701D-4EA1-9D39-2CB69E964979}" type="pres">
      <dgm:prSet presAssocID="{1405C7E4-D552-4B25-A344-8FFB89597C3D}" presName="compNode" presStyleCnt="0"/>
      <dgm:spPr/>
    </dgm:pt>
    <dgm:pt modelId="{2FC84FF6-768D-418A-B25E-DF5E314B1222}" type="pres">
      <dgm:prSet presAssocID="{1405C7E4-D552-4B25-A344-8FFB89597C3D}" presName="bkgdShape" presStyleLbl="node1" presStyleIdx="5" presStyleCnt="6"/>
      <dgm:spPr/>
    </dgm:pt>
    <dgm:pt modelId="{734AAEF3-DA98-4444-BC1A-713F02546287}" type="pres">
      <dgm:prSet presAssocID="{1405C7E4-D552-4B25-A344-8FFB89597C3D}" presName="nodeTx" presStyleLbl="node1" presStyleIdx="5" presStyleCnt="6">
        <dgm:presLayoutVars>
          <dgm:bulletEnabled val="1"/>
        </dgm:presLayoutVars>
      </dgm:prSet>
      <dgm:spPr/>
    </dgm:pt>
    <dgm:pt modelId="{10697B5C-87AD-4A92-9CF7-BA0D8718109F}" type="pres">
      <dgm:prSet presAssocID="{1405C7E4-D552-4B25-A344-8FFB89597C3D}" presName="invisiNode" presStyleLbl="node1" presStyleIdx="5" presStyleCnt="6"/>
      <dgm:spPr/>
    </dgm:pt>
    <dgm:pt modelId="{C9023999-A7E7-4C87-A9E2-B553EA3C3342}" type="pres">
      <dgm:prSet presAssocID="{1405C7E4-D552-4B25-A344-8FFB89597C3D}"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97000" r="-97000"/>
          </a:stretch>
        </a:blipFill>
      </dgm:spPr>
    </dgm:pt>
  </dgm:ptLst>
  <dgm:cxnLst>
    <dgm:cxn modelId="{78901400-39A4-4C32-B8A9-AC2758A786B9}" type="presOf" srcId="{2D9805E2-D542-408F-B734-52FCE093FCFA}" destId="{70D5EFD9-214C-4406-8793-F14F44E5F26C}" srcOrd="1" destOrd="0" presId="urn:microsoft.com/office/officeart/2005/8/layout/hList7"/>
    <dgm:cxn modelId="{C1058528-CFB8-4F74-9FF2-FB0674BE2F54}" type="presOf" srcId="{1405C7E4-D552-4B25-A344-8FFB89597C3D}" destId="{2FC84FF6-768D-418A-B25E-DF5E314B1222}" srcOrd="0" destOrd="0" presId="urn:microsoft.com/office/officeart/2005/8/layout/hList7"/>
    <dgm:cxn modelId="{47D7262D-2F66-4406-B43D-93A28BD4A944}" srcId="{ED900BB1-CD9A-42B4-A0D7-7B808F7E65F6}" destId="{1405C7E4-D552-4B25-A344-8FFB89597C3D}" srcOrd="5" destOrd="0" parTransId="{FE3E9FF1-0044-46EB-ADC6-CFD4B08C5FE5}" sibTransId="{566A1661-E967-4A27-9D8B-4BD4D5F1C11D}"/>
    <dgm:cxn modelId="{05070E31-F487-4776-BD84-E746E41CFF18}" type="presOf" srcId="{6A0FF96C-3BD0-494F-A386-7CE2430EBD54}" destId="{32EB1843-D08C-499F-83FA-F7ADD8546453}" srcOrd="0" destOrd="0" presId="urn:microsoft.com/office/officeart/2005/8/layout/hList7"/>
    <dgm:cxn modelId="{10B7E03C-91C8-484B-8BA8-74203F349A66}" type="presOf" srcId="{ED900BB1-CD9A-42B4-A0D7-7B808F7E65F6}" destId="{915BBE6D-4EC4-4269-BA75-53E3A96DF86C}" srcOrd="0" destOrd="0" presId="urn:microsoft.com/office/officeart/2005/8/layout/hList7"/>
    <dgm:cxn modelId="{421EA766-355A-4D0F-9729-8244C7498959}" srcId="{ED900BB1-CD9A-42B4-A0D7-7B808F7E65F6}" destId="{D16CE87B-40B1-4EF9-9D84-8560F5CA89C7}" srcOrd="4" destOrd="0" parTransId="{AAB367F1-6B2F-4B6E-9736-E45CC4B95A9C}" sibTransId="{6A0FF96C-3BD0-494F-A386-7CE2430EBD54}"/>
    <dgm:cxn modelId="{BA168170-96BC-45CE-93FF-52E5632CD019}" srcId="{ED900BB1-CD9A-42B4-A0D7-7B808F7E65F6}" destId="{83D2831B-10D0-4B86-8CF7-B43F115A001E}" srcOrd="0" destOrd="0" parTransId="{66B42987-78B6-4B7F-81E2-03259496FC0A}" sibTransId="{BC28C1D7-7536-4F1D-B8B3-2FAD49A8759B}"/>
    <dgm:cxn modelId="{2B8C8771-C9C9-44B8-9DED-6659C5FF05D2}" type="presOf" srcId="{D16CE87B-40B1-4EF9-9D84-8560F5CA89C7}" destId="{1EDC7067-2B60-496B-9009-D49586BC29B7}" srcOrd="0" destOrd="0" presId="urn:microsoft.com/office/officeart/2005/8/layout/hList7"/>
    <dgm:cxn modelId="{EF94F375-BDF4-4BDE-819A-1EC24A9CEFFB}" type="presOf" srcId="{1405C7E4-D552-4B25-A344-8FFB89597C3D}" destId="{734AAEF3-DA98-4444-BC1A-713F02546287}" srcOrd="1" destOrd="0" presId="urn:microsoft.com/office/officeart/2005/8/layout/hList7"/>
    <dgm:cxn modelId="{3C6E2656-9E59-4D16-B1C7-8C70E0589F33}" type="presOf" srcId="{83D2831B-10D0-4B86-8CF7-B43F115A001E}" destId="{8BBA33B4-DFAD-4457-B23D-3570CEA5DB34}" srcOrd="1" destOrd="0" presId="urn:microsoft.com/office/officeart/2005/8/layout/hList7"/>
    <dgm:cxn modelId="{3457C37B-B48A-4BEF-B222-A2F000A7450B}" type="presOf" srcId="{83D2831B-10D0-4B86-8CF7-B43F115A001E}" destId="{1A58EA3D-59DE-42DB-9815-164F31795A1A}" srcOrd="0" destOrd="0" presId="urn:microsoft.com/office/officeart/2005/8/layout/hList7"/>
    <dgm:cxn modelId="{1586E681-3345-453B-A03D-5426AE707D76}" type="presOf" srcId="{14454C00-E5DC-4F35-BDDF-B1C04EC881FE}" destId="{585FDEF3-56B3-4744-9024-8B8672508B7C}" srcOrd="0" destOrd="0" presId="urn:microsoft.com/office/officeart/2005/8/layout/hList7"/>
    <dgm:cxn modelId="{7C6ED484-EE55-428C-9880-41799BA320CE}" type="presOf" srcId="{14454C00-E5DC-4F35-BDDF-B1C04EC881FE}" destId="{1ACCF9A4-C343-47C2-B67E-3F786B0D1853}" srcOrd="1" destOrd="0" presId="urn:microsoft.com/office/officeart/2005/8/layout/hList7"/>
    <dgm:cxn modelId="{673ABF89-9DCE-4941-9838-E82C49064E72}" type="presOf" srcId="{03910F79-B0E0-4FE6-9BE9-ED02D01F629C}" destId="{81CB3D87-AF35-416C-BC4C-DF7FCD59D2D7}" srcOrd="0" destOrd="0" presId="urn:microsoft.com/office/officeart/2005/8/layout/hList7"/>
    <dgm:cxn modelId="{63480891-FF61-447D-935D-52213A92A31C}" srcId="{ED900BB1-CD9A-42B4-A0D7-7B808F7E65F6}" destId="{D55D9EBA-28EC-4EDC-86B1-0A78EE33B129}" srcOrd="2" destOrd="0" parTransId="{A8ABECA8-DACC-44D8-A43E-2997B276E244}" sibTransId="{FC1CE48B-22E1-4157-A615-5E4880BA0F7C}"/>
    <dgm:cxn modelId="{D532E297-4E6B-47BA-AEBC-3C003FC87CE4}" srcId="{ED900BB1-CD9A-42B4-A0D7-7B808F7E65F6}" destId="{2D9805E2-D542-408F-B734-52FCE093FCFA}" srcOrd="1" destOrd="0" parTransId="{E7E37623-BCA7-4797-A9DC-BDE32EE8875A}" sibTransId="{03910F79-B0E0-4FE6-9BE9-ED02D01F629C}"/>
    <dgm:cxn modelId="{4D2978A6-3495-4DA5-BBCD-E21C777A99D8}" type="presOf" srcId="{BC28C1D7-7536-4F1D-B8B3-2FAD49A8759B}" destId="{5999C365-1213-476C-ADE4-2254766FAC42}" srcOrd="0" destOrd="0" presId="urn:microsoft.com/office/officeart/2005/8/layout/hList7"/>
    <dgm:cxn modelId="{4FDB59B6-9F64-42E9-8D9D-B12B8E4AC8F8}" srcId="{ED900BB1-CD9A-42B4-A0D7-7B808F7E65F6}" destId="{14454C00-E5DC-4F35-BDDF-B1C04EC881FE}" srcOrd="3" destOrd="0" parTransId="{20BF75DA-0482-4A3F-A929-1FAAB43E367B}" sibTransId="{16731CAC-8898-4EAD-81A9-FE020595E69E}"/>
    <dgm:cxn modelId="{23E955BF-DC73-4FF5-9586-1C97B3E9D2D7}" type="presOf" srcId="{16731CAC-8898-4EAD-81A9-FE020595E69E}" destId="{2B42BE62-03F5-4A68-BB02-D5ED3FAB671C}" srcOrd="0" destOrd="0" presId="urn:microsoft.com/office/officeart/2005/8/layout/hList7"/>
    <dgm:cxn modelId="{DAB9B8C5-A4A2-4A50-A3E0-41C571CCB2A2}" type="presOf" srcId="{D55D9EBA-28EC-4EDC-86B1-0A78EE33B129}" destId="{43D8C2DE-30CD-4B57-AE0D-E14292BC2B8C}" srcOrd="1" destOrd="0" presId="urn:microsoft.com/office/officeart/2005/8/layout/hList7"/>
    <dgm:cxn modelId="{E1D9D4EB-47CE-4D06-9978-C276CED9C715}" type="presOf" srcId="{FC1CE48B-22E1-4157-A615-5E4880BA0F7C}" destId="{2A869D32-7E5A-4C18-B514-BFDAE780E1A9}" srcOrd="0" destOrd="0" presId="urn:microsoft.com/office/officeart/2005/8/layout/hList7"/>
    <dgm:cxn modelId="{14D114EF-F627-4325-9644-D71C52825151}" type="presOf" srcId="{D16CE87B-40B1-4EF9-9D84-8560F5CA89C7}" destId="{D12B310C-B3CD-4950-AAEF-FEC55FFB2E81}" srcOrd="1" destOrd="0" presId="urn:microsoft.com/office/officeart/2005/8/layout/hList7"/>
    <dgm:cxn modelId="{029F25F2-5E62-4601-9F59-C5CA046DE392}" type="presOf" srcId="{2D9805E2-D542-408F-B734-52FCE093FCFA}" destId="{A59BD3AC-4387-4853-90D8-EFED3DBDFBBC}" srcOrd="0" destOrd="0" presId="urn:microsoft.com/office/officeart/2005/8/layout/hList7"/>
    <dgm:cxn modelId="{106C33FB-403C-47D5-8211-AA9C11DE62B9}" type="presOf" srcId="{D55D9EBA-28EC-4EDC-86B1-0A78EE33B129}" destId="{E3E77109-13F9-4A7E-9509-CD5AC50EF9ED}" srcOrd="0" destOrd="0" presId="urn:microsoft.com/office/officeart/2005/8/layout/hList7"/>
    <dgm:cxn modelId="{82A91097-A5E3-43F9-AF35-5C63F9C0F9FB}" type="presParOf" srcId="{915BBE6D-4EC4-4269-BA75-53E3A96DF86C}" destId="{846EBF95-1C44-436F-9756-7F4658C06671}" srcOrd="0" destOrd="0" presId="urn:microsoft.com/office/officeart/2005/8/layout/hList7"/>
    <dgm:cxn modelId="{9EDFF19D-CD76-4B1F-9D1E-F434E64BB703}" type="presParOf" srcId="{915BBE6D-4EC4-4269-BA75-53E3A96DF86C}" destId="{7C1B70BB-E7B3-4464-8DD8-5C7DAF66F30B}" srcOrd="1" destOrd="0" presId="urn:microsoft.com/office/officeart/2005/8/layout/hList7"/>
    <dgm:cxn modelId="{3E9E3D9B-CD36-47C4-B88F-0CB4D165C37A}" type="presParOf" srcId="{7C1B70BB-E7B3-4464-8DD8-5C7DAF66F30B}" destId="{4A29CB45-1F89-4A98-AE6C-159E334E8DFC}" srcOrd="0" destOrd="0" presId="urn:microsoft.com/office/officeart/2005/8/layout/hList7"/>
    <dgm:cxn modelId="{5AE91280-CBC3-4AAA-B588-F69EA53FD6C2}" type="presParOf" srcId="{4A29CB45-1F89-4A98-AE6C-159E334E8DFC}" destId="{1A58EA3D-59DE-42DB-9815-164F31795A1A}" srcOrd="0" destOrd="0" presId="urn:microsoft.com/office/officeart/2005/8/layout/hList7"/>
    <dgm:cxn modelId="{C62D07AF-A3BE-47A2-A957-DD7C37D28287}" type="presParOf" srcId="{4A29CB45-1F89-4A98-AE6C-159E334E8DFC}" destId="{8BBA33B4-DFAD-4457-B23D-3570CEA5DB34}" srcOrd="1" destOrd="0" presId="urn:microsoft.com/office/officeart/2005/8/layout/hList7"/>
    <dgm:cxn modelId="{2C2BDFB0-F2A3-44DB-B545-9D659C739C8C}" type="presParOf" srcId="{4A29CB45-1F89-4A98-AE6C-159E334E8DFC}" destId="{17F48D59-CD68-4F98-AEE0-C6A8D5A37640}" srcOrd="2" destOrd="0" presId="urn:microsoft.com/office/officeart/2005/8/layout/hList7"/>
    <dgm:cxn modelId="{9E84E978-39D0-41A7-87FF-4ADCF26B6020}" type="presParOf" srcId="{4A29CB45-1F89-4A98-AE6C-159E334E8DFC}" destId="{2E26E2A5-A1E5-464A-A52B-51FFF48A1C57}" srcOrd="3" destOrd="0" presId="urn:microsoft.com/office/officeart/2005/8/layout/hList7"/>
    <dgm:cxn modelId="{242BAC62-A8CC-4468-891B-1C8EC3677EA3}" type="presParOf" srcId="{7C1B70BB-E7B3-4464-8DD8-5C7DAF66F30B}" destId="{5999C365-1213-476C-ADE4-2254766FAC42}" srcOrd="1" destOrd="0" presId="urn:microsoft.com/office/officeart/2005/8/layout/hList7"/>
    <dgm:cxn modelId="{452C14DC-2551-4544-ABEA-056EF7DE0AA0}" type="presParOf" srcId="{7C1B70BB-E7B3-4464-8DD8-5C7DAF66F30B}" destId="{E3258BC0-7554-48F9-AE2E-53F7D6FD1FCA}" srcOrd="2" destOrd="0" presId="urn:microsoft.com/office/officeart/2005/8/layout/hList7"/>
    <dgm:cxn modelId="{79D6D866-A41A-47A1-8207-C199BC0832FB}" type="presParOf" srcId="{E3258BC0-7554-48F9-AE2E-53F7D6FD1FCA}" destId="{A59BD3AC-4387-4853-90D8-EFED3DBDFBBC}" srcOrd="0" destOrd="0" presId="urn:microsoft.com/office/officeart/2005/8/layout/hList7"/>
    <dgm:cxn modelId="{DAC77032-11E5-42E4-89FA-3BD7679C3574}" type="presParOf" srcId="{E3258BC0-7554-48F9-AE2E-53F7D6FD1FCA}" destId="{70D5EFD9-214C-4406-8793-F14F44E5F26C}" srcOrd="1" destOrd="0" presId="urn:microsoft.com/office/officeart/2005/8/layout/hList7"/>
    <dgm:cxn modelId="{8F2B730C-9CB5-4610-854A-473FEB5969FB}" type="presParOf" srcId="{E3258BC0-7554-48F9-AE2E-53F7D6FD1FCA}" destId="{A721603C-CB06-4314-8336-576D71BFDDE1}" srcOrd="2" destOrd="0" presId="urn:microsoft.com/office/officeart/2005/8/layout/hList7"/>
    <dgm:cxn modelId="{8524F925-1A04-447B-B875-4CBF24D28E5F}" type="presParOf" srcId="{E3258BC0-7554-48F9-AE2E-53F7D6FD1FCA}" destId="{6E843A17-2EF1-46E6-98D0-DEE6E4891A77}" srcOrd="3" destOrd="0" presId="urn:microsoft.com/office/officeart/2005/8/layout/hList7"/>
    <dgm:cxn modelId="{F0087AD3-0F88-4778-A004-DE508A2C18C9}" type="presParOf" srcId="{7C1B70BB-E7B3-4464-8DD8-5C7DAF66F30B}" destId="{81CB3D87-AF35-416C-BC4C-DF7FCD59D2D7}" srcOrd="3" destOrd="0" presId="urn:microsoft.com/office/officeart/2005/8/layout/hList7"/>
    <dgm:cxn modelId="{7BC51A25-C3CE-4577-A069-22F21735E954}" type="presParOf" srcId="{7C1B70BB-E7B3-4464-8DD8-5C7DAF66F30B}" destId="{7A5D6401-D945-43AD-A1B3-11BB0E6CBDAB}" srcOrd="4" destOrd="0" presId="urn:microsoft.com/office/officeart/2005/8/layout/hList7"/>
    <dgm:cxn modelId="{BA6446F0-0819-47DA-BD11-51FD9C3D8D0C}" type="presParOf" srcId="{7A5D6401-D945-43AD-A1B3-11BB0E6CBDAB}" destId="{E3E77109-13F9-4A7E-9509-CD5AC50EF9ED}" srcOrd="0" destOrd="0" presId="urn:microsoft.com/office/officeart/2005/8/layout/hList7"/>
    <dgm:cxn modelId="{508AE10D-9D24-4ADF-B666-4899CD6CE566}" type="presParOf" srcId="{7A5D6401-D945-43AD-A1B3-11BB0E6CBDAB}" destId="{43D8C2DE-30CD-4B57-AE0D-E14292BC2B8C}" srcOrd="1" destOrd="0" presId="urn:microsoft.com/office/officeart/2005/8/layout/hList7"/>
    <dgm:cxn modelId="{1C35E74E-EF8C-4AF6-95EE-8CA805EB85C1}" type="presParOf" srcId="{7A5D6401-D945-43AD-A1B3-11BB0E6CBDAB}" destId="{A97867AD-C720-45F4-A027-848CC524B62F}" srcOrd="2" destOrd="0" presId="urn:microsoft.com/office/officeart/2005/8/layout/hList7"/>
    <dgm:cxn modelId="{3448AEC6-FA91-44B0-B31A-953C369CF8FB}" type="presParOf" srcId="{7A5D6401-D945-43AD-A1B3-11BB0E6CBDAB}" destId="{DB5614E6-E8FD-41FC-86E1-3F91096CA1DE}" srcOrd="3" destOrd="0" presId="urn:microsoft.com/office/officeart/2005/8/layout/hList7"/>
    <dgm:cxn modelId="{4306782C-1D6F-4517-B9E0-64AE17F1D24D}" type="presParOf" srcId="{7C1B70BB-E7B3-4464-8DD8-5C7DAF66F30B}" destId="{2A869D32-7E5A-4C18-B514-BFDAE780E1A9}" srcOrd="5" destOrd="0" presId="urn:microsoft.com/office/officeart/2005/8/layout/hList7"/>
    <dgm:cxn modelId="{FC3A610A-60ED-4024-8F8D-8263B88E23FF}" type="presParOf" srcId="{7C1B70BB-E7B3-4464-8DD8-5C7DAF66F30B}" destId="{16753CB1-83BE-4EEB-8333-5A6DFDE123EA}" srcOrd="6" destOrd="0" presId="urn:microsoft.com/office/officeart/2005/8/layout/hList7"/>
    <dgm:cxn modelId="{1CAFD956-B7E6-4208-B534-FB69B486915F}" type="presParOf" srcId="{16753CB1-83BE-4EEB-8333-5A6DFDE123EA}" destId="{585FDEF3-56B3-4744-9024-8B8672508B7C}" srcOrd="0" destOrd="0" presId="urn:microsoft.com/office/officeart/2005/8/layout/hList7"/>
    <dgm:cxn modelId="{09DCC73F-CAC8-4B6D-B649-BA9FAD67A7EA}" type="presParOf" srcId="{16753CB1-83BE-4EEB-8333-5A6DFDE123EA}" destId="{1ACCF9A4-C343-47C2-B67E-3F786B0D1853}" srcOrd="1" destOrd="0" presId="urn:microsoft.com/office/officeart/2005/8/layout/hList7"/>
    <dgm:cxn modelId="{C5E54FB4-769E-4F73-8498-F26023EA5085}" type="presParOf" srcId="{16753CB1-83BE-4EEB-8333-5A6DFDE123EA}" destId="{519EA720-52AD-49B3-955F-E427D07FBF6A}" srcOrd="2" destOrd="0" presId="urn:microsoft.com/office/officeart/2005/8/layout/hList7"/>
    <dgm:cxn modelId="{F3C47F4B-146C-4ABD-A56F-AB09B953FBE5}" type="presParOf" srcId="{16753CB1-83BE-4EEB-8333-5A6DFDE123EA}" destId="{13055BBB-9AAA-4969-998D-A026AF000B54}" srcOrd="3" destOrd="0" presId="urn:microsoft.com/office/officeart/2005/8/layout/hList7"/>
    <dgm:cxn modelId="{2847EA9B-71C3-44CB-9F6B-8B9C53AC9884}" type="presParOf" srcId="{7C1B70BB-E7B3-4464-8DD8-5C7DAF66F30B}" destId="{2B42BE62-03F5-4A68-BB02-D5ED3FAB671C}" srcOrd="7" destOrd="0" presId="urn:microsoft.com/office/officeart/2005/8/layout/hList7"/>
    <dgm:cxn modelId="{595B0AB1-4773-43BA-B6EE-9597F1EB31FE}" type="presParOf" srcId="{7C1B70BB-E7B3-4464-8DD8-5C7DAF66F30B}" destId="{2C7C909E-E246-49FB-BC22-8D37671000D3}" srcOrd="8" destOrd="0" presId="urn:microsoft.com/office/officeart/2005/8/layout/hList7"/>
    <dgm:cxn modelId="{DD251332-73AE-4D3E-8616-F15207D4A0CB}" type="presParOf" srcId="{2C7C909E-E246-49FB-BC22-8D37671000D3}" destId="{1EDC7067-2B60-496B-9009-D49586BC29B7}" srcOrd="0" destOrd="0" presId="urn:microsoft.com/office/officeart/2005/8/layout/hList7"/>
    <dgm:cxn modelId="{717E2BE1-F9AA-4463-9519-32253F4079A3}" type="presParOf" srcId="{2C7C909E-E246-49FB-BC22-8D37671000D3}" destId="{D12B310C-B3CD-4950-AAEF-FEC55FFB2E81}" srcOrd="1" destOrd="0" presId="urn:microsoft.com/office/officeart/2005/8/layout/hList7"/>
    <dgm:cxn modelId="{2B2D96CD-D644-47B6-95A2-D49033B2450B}" type="presParOf" srcId="{2C7C909E-E246-49FB-BC22-8D37671000D3}" destId="{75C1C4A2-A6A5-4218-8841-189D9B455816}" srcOrd="2" destOrd="0" presId="urn:microsoft.com/office/officeart/2005/8/layout/hList7"/>
    <dgm:cxn modelId="{F2D9B2EE-7D13-404A-A0B0-79FD4C060F75}" type="presParOf" srcId="{2C7C909E-E246-49FB-BC22-8D37671000D3}" destId="{CDB29C3D-D7BD-45E6-A149-0536426C55DB}" srcOrd="3" destOrd="0" presId="urn:microsoft.com/office/officeart/2005/8/layout/hList7"/>
    <dgm:cxn modelId="{351BBB9C-5965-4285-9467-22E32C38E269}" type="presParOf" srcId="{7C1B70BB-E7B3-4464-8DD8-5C7DAF66F30B}" destId="{32EB1843-D08C-499F-83FA-F7ADD8546453}" srcOrd="9" destOrd="0" presId="urn:microsoft.com/office/officeart/2005/8/layout/hList7"/>
    <dgm:cxn modelId="{0416D87F-1436-4155-9589-3E585F8BF321}" type="presParOf" srcId="{7C1B70BB-E7B3-4464-8DD8-5C7DAF66F30B}" destId="{060C9D4B-701D-4EA1-9D39-2CB69E964979}" srcOrd="10" destOrd="0" presId="urn:microsoft.com/office/officeart/2005/8/layout/hList7"/>
    <dgm:cxn modelId="{0A1B7F7D-6C67-4CB1-8D5E-60249BBA5E4B}" type="presParOf" srcId="{060C9D4B-701D-4EA1-9D39-2CB69E964979}" destId="{2FC84FF6-768D-418A-B25E-DF5E314B1222}" srcOrd="0" destOrd="0" presId="urn:microsoft.com/office/officeart/2005/8/layout/hList7"/>
    <dgm:cxn modelId="{3BBD8C78-2FAE-48F8-8723-788F88DE7B6F}" type="presParOf" srcId="{060C9D4B-701D-4EA1-9D39-2CB69E964979}" destId="{734AAEF3-DA98-4444-BC1A-713F02546287}" srcOrd="1" destOrd="0" presId="urn:microsoft.com/office/officeart/2005/8/layout/hList7"/>
    <dgm:cxn modelId="{EB24ECA7-7CEB-457C-A586-7480BE3ECF30}" type="presParOf" srcId="{060C9D4B-701D-4EA1-9D39-2CB69E964979}" destId="{10697B5C-87AD-4A92-9CF7-BA0D8718109F}" srcOrd="2" destOrd="0" presId="urn:microsoft.com/office/officeart/2005/8/layout/hList7"/>
    <dgm:cxn modelId="{4EB8E0A4-4F8A-4DC6-9DEB-77CF2D240464}" type="presParOf" srcId="{060C9D4B-701D-4EA1-9D39-2CB69E964979}" destId="{C9023999-A7E7-4C87-A9E2-B553EA3C3342}"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C85F5E8-983E-4B86-BD58-CA51CF13032B}" type="doc">
      <dgm:prSet loTypeId="urn:microsoft.com/office/officeart/2005/8/layout/gear1" loCatId="relationship" qsTypeId="urn:microsoft.com/office/officeart/2005/8/quickstyle/simple3" qsCatId="simple" csTypeId="urn:microsoft.com/office/officeart/2005/8/colors/accent2_2" csCatId="accent2" phldr="1"/>
      <dgm:spPr/>
      <dgm:t>
        <a:bodyPr/>
        <a:lstStyle/>
        <a:p>
          <a:endParaRPr lang="es-ES"/>
        </a:p>
      </dgm:t>
    </dgm:pt>
    <dgm:pt modelId="{DCE82312-2076-4BC1-9C0F-453D3E83B939}">
      <dgm:prSet phldrT="[Texto]" custT="1"/>
      <dgm:spPr/>
      <dgm:t>
        <a:bodyPr/>
        <a:lstStyle/>
        <a:p>
          <a:r>
            <a:rPr lang="es-ES" sz="2800" b="0" i="0"/>
            <a:t>Se trata de la intervención de un tercero imparcial que ayuda a las personas que forman parte de la comunidad escolar y que se encuentran inmersas en un conflicto a resolverlo por ellas mismas. </a:t>
          </a:r>
          <a:endParaRPr lang="es-ES" sz="2800"/>
        </a:p>
      </dgm:t>
    </dgm:pt>
    <dgm:pt modelId="{48CCF487-AB8B-4B47-B4EE-05B1C23DE07C}" type="parTrans" cxnId="{D6DC329A-BB78-4D37-8970-9E4BA8182651}">
      <dgm:prSet/>
      <dgm:spPr/>
      <dgm:t>
        <a:bodyPr/>
        <a:lstStyle/>
        <a:p>
          <a:endParaRPr lang="es-ES"/>
        </a:p>
      </dgm:t>
    </dgm:pt>
    <dgm:pt modelId="{113F955A-3D32-438B-AA11-C6F95783CA59}" type="sibTrans" cxnId="{D6DC329A-BB78-4D37-8970-9E4BA8182651}">
      <dgm:prSet/>
      <dgm:spPr>
        <a:solidFill>
          <a:schemeClr val="bg1">
            <a:lumMod val="50000"/>
          </a:schemeClr>
        </a:solidFill>
      </dgm:spPr>
      <dgm:t>
        <a:bodyPr/>
        <a:lstStyle/>
        <a:p>
          <a:endParaRPr lang="es-ES"/>
        </a:p>
      </dgm:t>
    </dgm:pt>
    <dgm:pt modelId="{CDDD97BE-FD06-4461-9DBC-149E0CDA927A}">
      <dgm:prSet phldrT="[Texto]" custT="1"/>
      <dgm:spPr/>
      <dgm:t>
        <a:bodyPr/>
        <a:lstStyle/>
        <a:p>
          <a:r>
            <a:rPr lang="es-ES" sz="2800" b="0" i="0"/>
            <a:t>método alternativo de resolución de conflictos en presencia de un mediador neutral, con el objetivo de llegar a un acuerdo</a:t>
          </a:r>
          <a:endParaRPr lang="es-ES" sz="2800"/>
        </a:p>
      </dgm:t>
    </dgm:pt>
    <dgm:pt modelId="{7F75F2AA-A5E4-4985-9443-A5D6921D5C65}" type="parTrans" cxnId="{3F375F77-292F-4F25-86EC-C6A702DE8547}">
      <dgm:prSet/>
      <dgm:spPr/>
      <dgm:t>
        <a:bodyPr/>
        <a:lstStyle/>
        <a:p>
          <a:endParaRPr lang="es-ES"/>
        </a:p>
      </dgm:t>
    </dgm:pt>
    <dgm:pt modelId="{827F87E0-0F20-427E-8E02-DAE70EFF1DBA}" type="sibTrans" cxnId="{3F375F77-292F-4F25-86EC-C6A702DE8547}">
      <dgm:prSet/>
      <dgm:spPr>
        <a:solidFill>
          <a:schemeClr val="bg1">
            <a:lumMod val="50000"/>
          </a:schemeClr>
        </a:solidFill>
      </dgm:spPr>
      <dgm:t>
        <a:bodyPr/>
        <a:lstStyle/>
        <a:p>
          <a:endParaRPr lang="es-ES"/>
        </a:p>
      </dgm:t>
    </dgm:pt>
    <dgm:pt modelId="{C235E0E7-2E3F-4CC7-BACE-2F1255EDFFDE}" type="pres">
      <dgm:prSet presAssocID="{EC85F5E8-983E-4B86-BD58-CA51CF13032B}" presName="composite" presStyleCnt="0">
        <dgm:presLayoutVars>
          <dgm:chMax val="3"/>
          <dgm:animLvl val="lvl"/>
          <dgm:resizeHandles val="exact"/>
        </dgm:presLayoutVars>
      </dgm:prSet>
      <dgm:spPr/>
    </dgm:pt>
    <dgm:pt modelId="{17D78ECE-C8CC-49BF-917E-F7E09FF68CC7}" type="pres">
      <dgm:prSet presAssocID="{DCE82312-2076-4BC1-9C0F-453D3E83B939}" presName="gear1" presStyleLbl="node1" presStyleIdx="0" presStyleCnt="2" custScaleX="136266" custScaleY="132920" custLinFactNeighborX="12229" custLinFactNeighborY="16192">
        <dgm:presLayoutVars>
          <dgm:chMax val="1"/>
          <dgm:bulletEnabled val="1"/>
        </dgm:presLayoutVars>
      </dgm:prSet>
      <dgm:spPr/>
    </dgm:pt>
    <dgm:pt modelId="{649EF61A-07EC-4845-B89A-A898C05BE263}" type="pres">
      <dgm:prSet presAssocID="{DCE82312-2076-4BC1-9C0F-453D3E83B939}" presName="gear1srcNode" presStyleLbl="node1" presStyleIdx="0" presStyleCnt="2"/>
      <dgm:spPr/>
    </dgm:pt>
    <dgm:pt modelId="{B2C19A69-32B8-4AB0-BB67-D7330428DCA8}" type="pres">
      <dgm:prSet presAssocID="{DCE82312-2076-4BC1-9C0F-453D3E83B939}" presName="gear1dstNode" presStyleLbl="node1" presStyleIdx="0" presStyleCnt="2"/>
      <dgm:spPr/>
    </dgm:pt>
    <dgm:pt modelId="{3587089B-0583-4869-9E3F-9AAA9DFA5C91}" type="pres">
      <dgm:prSet presAssocID="{CDDD97BE-FD06-4461-9DBC-149E0CDA927A}" presName="gear2" presStyleLbl="node1" presStyleIdx="1" presStyleCnt="2" custScaleX="183284" custScaleY="156262" custLinFactNeighborX="-48441" custLinFactNeighborY="-9452">
        <dgm:presLayoutVars>
          <dgm:chMax val="1"/>
          <dgm:bulletEnabled val="1"/>
        </dgm:presLayoutVars>
      </dgm:prSet>
      <dgm:spPr/>
    </dgm:pt>
    <dgm:pt modelId="{633DF18C-69EC-4A6D-9323-D59B88333C72}" type="pres">
      <dgm:prSet presAssocID="{CDDD97BE-FD06-4461-9DBC-149E0CDA927A}" presName="gear2srcNode" presStyleLbl="node1" presStyleIdx="1" presStyleCnt="2"/>
      <dgm:spPr/>
    </dgm:pt>
    <dgm:pt modelId="{BBB11488-0AF4-4BB4-8524-AEEE6C9497E1}" type="pres">
      <dgm:prSet presAssocID="{CDDD97BE-FD06-4461-9DBC-149E0CDA927A}" presName="gear2dstNode" presStyleLbl="node1" presStyleIdx="1" presStyleCnt="2"/>
      <dgm:spPr/>
    </dgm:pt>
    <dgm:pt modelId="{E0162D0C-E2C6-4C76-8578-11806BB70C7C}" type="pres">
      <dgm:prSet presAssocID="{113F955A-3D32-438B-AA11-C6F95783CA59}" presName="connector1" presStyleLbl="sibTrans2D1" presStyleIdx="0" presStyleCnt="2" custAng="8520520" custLinFactNeighborX="-97415" custLinFactNeighborY="26927"/>
      <dgm:spPr/>
    </dgm:pt>
    <dgm:pt modelId="{6A7E5A8E-312F-4DFB-96D3-1DAB73FE4243}" type="pres">
      <dgm:prSet presAssocID="{827F87E0-0F20-427E-8E02-DAE70EFF1DBA}" presName="connector2" presStyleLbl="sibTrans2D1" presStyleIdx="1" presStyleCnt="2" custAng="6742709" custLinFactNeighborX="76712" custLinFactNeighborY="-11804"/>
      <dgm:spPr/>
    </dgm:pt>
  </dgm:ptLst>
  <dgm:cxnLst>
    <dgm:cxn modelId="{611C930B-E842-406A-B370-131EA12E86E5}" type="presOf" srcId="{CDDD97BE-FD06-4461-9DBC-149E0CDA927A}" destId="{3587089B-0583-4869-9E3F-9AAA9DFA5C91}" srcOrd="0" destOrd="0" presId="urn:microsoft.com/office/officeart/2005/8/layout/gear1"/>
    <dgm:cxn modelId="{609B863C-9DE9-4C5D-A9ED-A16AECCB1FF4}" type="presOf" srcId="{113F955A-3D32-438B-AA11-C6F95783CA59}" destId="{E0162D0C-E2C6-4C76-8578-11806BB70C7C}" srcOrd="0" destOrd="0" presId="urn:microsoft.com/office/officeart/2005/8/layout/gear1"/>
    <dgm:cxn modelId="{517AC143-43BB-4FC8-93BB-97FE462A99C7}" type="presOf" srcId="{CDDD97BE-FD06-4461-9DBC-149E0CDA927A}" destId="{633DF18C-69EC-4A6D-9323-D59B88333C72}" srcOrd="1" destOrd="0" presId="urn:microsoft.com/office/officeart/2005/8/layout/gear1"/>
    <dgm:cxn modelId="{3F375F77-292F-4F25-86EC-C6A702DE8547}" srcId="{EC85F5E8-983E-4B86-BD58-CA51CF13032B}" destId="{CDDD97BE-FD06-4461-9DBC-149E0CDA927A}" srcOrd="1" destOrd="0" parTransId="{7F75F2AA-A5E4-4985-9443-A5D6921D5C65}" sibTransId="{827F87E0-0F20-427E-8E02-DAE70EFF1DBA}"/>
    <dgm:cxn modelId="{D93B3159-411E-423E-A90D-839F787CF8AF}" type="presOf" srcId="{EC85F5E8-983E-4B86-BD58-CA51CF13032B}" destId="{C235E0E7-2E3F-4CC7-BACE-2F1255EDFFDE}" srcOrd="0" destOrd="0" presId="urn:microsoft.com/office/officeart/2005/8/layout/gear1"/>
    <dgm:cxn modelId="{95EDB090-117D-40B0-82CC-6F958BA0A0AE}" type="presOf" srcId="{DCE82312-2076-4BC1-9C0F-453D3E83B939}" destId="{B2C19A69-32B8-4AB0-BB67-D7330428DCA8}" srcOrd="2" destOrd="0" presId="urn:microsoft.com/office/officeart/2005/8/layout/gear1"/>
    <dgm:cxn modelId="{D6DC329A-BB78-4D37-8970-9E4BA8182651}" srcId="{EC85F5E8-983E-4B86-BD58-CA51CF13032B}" destId="{DCE82312-2076-4BC1-9C0F-453D3E83B939}" srcOrd="0" destOrd="0" parTransId="{48CCF487-AB8B-4B47-B4EE-05B1C23DE07C}" sibTransId="{113F955A-3D32-438B-AA11-C6F95783CA59}"/>
    <dgm:cxn modelId="{41DE8AB0-DCF6-4902-A9DE-08D0EDFA6ED8}" type="presOf" srcId="{CDDD97BE-FD06-4461-9DBC-149E0CDA927A}" destId="{BBB11488-0AF4-4BB4-8524-AEEE6C9497E1}" srcOrd="2" destOrd="0" presId="urn:microsoft.com/office/officeart/2005/8/layout/gear1"/>
    <dgm:cxn modelId="{EEF6F2BB-E680-4192-A7AF-11AC776404AA}" type="presOf" srcId="{827F87E0-0F20-427E-8E02-DAE70EFF1DBA}" destId="{6A7E5A8E-312F-4DFB-96D3-1DAB73FE4243}" srcOrd="0" destOrd="0" presId="urn:microsoft.com/office/officeart/2005/8/layout/gear1"/>
    <dgm:cxn modelId="{1DA4CABF-B375-4F48-BF79-7176351FC7B4}" type="presOf" srcId="{DCE82312-2076-4BC1-9C0F-453D3E83B939}" destId="{17D78ECE-C8CC-49BF-917E-F7E09FF68CC7}" srcOrd="0" destOrd="0" presId="urn:microsoft.com/office/officeart/2005/8/layout/gear1"/>
    <dgm:cxn modelId="{DABB50E2-21F8-42C0-90D2-D11307646F5F}" type="presOf" srcId="{DCE82312-2076-4BC1-9C0F-453D3E83B939}" destId="{649EF61A-07EC-4845-B89A-A898C05BE263}" srcOrd="1" destOrd="0" presId="urn:microsoft.com/office/officeart/2005/8/layout/gear1"/>
    <dgm:cxn modelId="{8719E692-09A3-4453-BD54-30EAD47E0AB5}" type="presParOf" srcId="{C235E0E7-2E3F-4CC7-BACE-2F1255EDFFDE}" destId="{17D78ECE-C8CC-49BF-917E-F7E09FF68CC7}" srcOrd="0" destOrd="0" presId="urn:microsoft.com/office/officeart/2005/8/layout/gear1"/>
    <dgm:cxn modelId="{2B6FED85-D651-4E36-B1BF-E33218B8924F}" type="presParOf" srcId="{C235E0E7-2E3F-4CC7-BACE-2F1255EDFFDE}" destId="{649EF61A-07EC-4845-B89A-A898C05BE263}" srcOrd="1" destOrd="0" presId="urn:microsoft.com/office/officeart/2005/8/layout/gear1"/>
    <dgm:cxn modelId="{4352EFFF-5082-4179-B4AB-E0D8B9C89BCD}" type="presParOf" srcId="{C235E0E7-2E3F-4CC7-BACE-2F1255EDFFDE}" destId="{B2C19A69-32B8-4AB0-BB67-D7330428DCA8}" srcOrd="2" destOrd="0" presId="urn:microsoft.com/office/officeart/2005/8/layout/gear1"/>
    <dgm:cxn modelId="{B2D01279-FB00-4BFD-B50C-29327F49BE1A}" type="presParOf" srcId="{C235E0E7-2E3F-4CC7-BACE-2F1255EDFFDE}" destId="{3587089B-0583-4869-9E3F-9AAA9DFA5C91}" srcOrd="3" destOrd="0" presId="urn:microsoft.com/office/officeart/2005/8/layout/gear1"/>
    <dgm:cxn modelId="{FEE82A0E-C757-4C65-9BF8-06EC039A8B4A}" type="presParOf" srcId="{C235E0E7-2E3F-4CC7-BACE-2F1255EDFFDE}" destId="{633DF18C-69EC-4A6D-9323-D59B88333C72}" srcOrd="4" destOrd="0" presId="urn:microsoft.com/office/officeart/2005/8/layout/gear1"/>
    <dgm:cxn modelId="{2AF6FA43-F6E1-4DC7-8CD3-845A92F19C78}" type="presParOf" srcId="{C235E0E7-2E3F-4CC7-BACE-2F1255EDFFDE}" destId="{BBB11488-0AF4-4BB4-8524-AEEE6C9497E1}" srcOrd="5" destOrd="0" presId="urn:microsoft.com/office/officeart/2005/8/layout/gear1"/>
    <dgm:cxn modelId="{65B68E88-5995-47C0-A419-97CEBDFBCDE4}" type="presParOf" srcId="{C235E0E7-2E3F-4CC7-BACE-2F1255EDFFDE}" destId="{E0162D0C-E2C6-4C76-8578-11806BB70C7C}" srcOrd="6" destOrd="0" presId="urn:microsoft.com/office/officeart/2005/8/layout/gear1"/>
    <dgm:cxn modelId="{1D89AFE1-70FE-4A95-85C8-A2C26C607BEC}" type="presParOf" srcId="{C235E0E7-2E3F-4CC7-BACE-2F1255EDFFDE}" destId="{6A7E5A8E-312F-4DFB-96D3-1DAB73FE4243}"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E847DB0-6085-44DA-B376-6A60304181D2}" type="doc">
      <dgm:prSet loTypeId="urn:microsoft.com/office/officeart/2005/8/layout/hierarchy1" loCatId="hierarchy" qsTypeId="urn:microsoft.com/office/officeart/2005/8/quickstyle/simple5" qsCatId="simple" csTypeId="urn:microsoft.com/office/officeart/2005/8/colors/accent0_3" csCatId="mainScheme" phldr="1"/>
      <dgm:spPr/>
      <dgm:t>
        <a:bodyPr/>
        <a:lstStyle/>
        <a:p>
          <a:endParaRPr lang="es-ES"/>
        </a:p>
      </dgm:t>
    </dgm:pt>
    <dgm:pt modelId="{2088C2B3-474E-424A-85B3-63A4A7BAB039}">
      <dgm:prSet phldrT="[Texto]" custT="1"/>
      <dgm:spPr/>
      <dgm:t>
        <a:bodyPr/>
        <a:lstStyle/>
        <a:p>
          <a:pPr>
            <a:buAutoNum type="arabicPeriod"/>
          </a:pPr>
          <a:r>
            <a:rPr lang="es-ES" sz="1600" i="1" dirty="0"/>
            <a:t>AFECTIVIDAD Y VIOLENCIA</a:t>
          </a:r>
          <a:endParaRPr lang="es-ES" sz="1600" dirty="0"/>
        </a:p>
      </dgm:t>
    </dgm:pt>
    <dgm:pt modelId="{FA3741B9-7792-4F39-AE6D-E6DD6FE0D55C}" type="parTrans" cxnId="{BF026799-1244-44A0-ABA4-FD02642A01A3}">
      <dgm:prSet/>
      <dgm:spPr/>
      <dgm:t>
        <a:bodyPr/>
        <a:lstStyle/>
        <a:p>
          <a:endParaRPr lang="es-ES"/>
        </a:p>
      </dgm:t>
    </dgm:pt>
    <dgm:pt modelId="{40774DD8-374C-4EF6-B03E-BC379FFCDFA7}" type="sibTrans" cxnId="{BF026799-1244-44A0-ABA4-FD02642A01A3}">
      <dgm:prSet/>
      <dgm:spPr/>
      <dgm:t>
        <a:bodyPr/>
        <a:lstStyle/>
        <a:p>
          <a:endParaRPr lang="es-ES"/>
        </a:p>
      </dgm:t>
    </dgm:pt>
    <dgm:pt modelId="{BBC8E432-CE6B-4C6E-840F-7A9F10FCE58A}">
      <dgm:prSet custT="1"/>
      <dgm:spPr/>
      <dgm:t>
        <a:bodyPr/>
        <a:lstStyle/>
        <a:p>
          <a:r>
            <a:rPr lang="es-ES" sz="1600" i="1" dirty="0"/>
            <a:t>IGUALDAD Y NO DISCRIMINACIÓN</a:t>
          </a:r>
        </a:p>
      </dgm:t>
    </dgm:pt>
    <dgm:pt modelId="{72968D2D-608A-4C8C-9793-ADCF51941BE6}" type="parTrans" cxnId="{EDDCA367-E862-41BC-9BE6-501B87663C89}">
      <dgm:prSet/>
      <dgm:spPr/>
      <dgm:t>
        <a:bodyPr/>
        <a:lstStyle/>
        <a:p>
          <a:endParaRPr lang="es-ES"/>
        </a:p>
      </dgm:t>
    </dgm:pt>
    <dgm:pt modelId="{CF654D37-3520-41AC-9E75-A1697509A377}" type="sibTrans" cxnId="{EDDCA367-E862-41BC-9BE6-501B87663C89}">
      <dgm:prSet/>
      <dgm:spPr/>
      <dgm:t>
        <a:bodyPr/>
        <a:lstStyle/>
        <a:p>
          <a:endParaRPr lang="es-ES"/>
        </a:p>
      </dgm:t>
    </dgm:pt>
    <dgm:pt modelId="{ABDB815B-93F8-4F64-9D31-7702223D2119}">
      <dgm:prSet custT="1"/>
      <dgm:spPr/>
      <dgm:t>
        <a:bodyPr/>
        <a:lstStyle/>
        <a:p>
          <a:r>
            <a:rPr lang="es-ES" sz="1600" i="1" dirty="0"/>
            <a:t>PARTICIPACIÓN Y CORRESPONSABILIDAD</a:t>
          </a:r>
        </a:p>
      </dgm:t>
    </dgm:pt>
    <dgm:pt modelId="{D4AC3FF2-E006-46E9-845F-AF53AB459025}" type="parTrans" cxnId="{4D56D194-4977-45C5-880F-6CDD1581E7E8}">
      <dgm:prSet/>
      <dgm:spPr/>
      <dgm:t>
        <a:bodyPr/>
        <a:lstStyle/>
        <a:p>
          <a:endParaRPr lang="es-ES"/>
        </a:p>
      </dgm:t>
    </dgm:pt>
    <dgm:pt modelId="{9A5055BA-9885-44AF-B2B5-A13B88B52208}" type="sibTrans" cxnId="{4D56D194-4977-45C5-880F-6CDD1581E7E8}">
      <dgm:prSet/>
      <dgm:spPr/>
      <dgm:t>
        <a:bodyPr/>
        <a:lstStyle/>
        <a:p>
          <a:endParaRPr lang="es-ES"/>
        </a:p>
      </dgm:t>
    </dgm:pt>
    <dgm:pt modelId="{AE52979D-EF1A-4C2D-B12D-FC66F22E6721}">
      <dgm:prSet custT="1"/>
      <dgm:spPr/>
      <dgm:t>
        <a:bodyPr/>
        <a:lstStyle/>
        <a:p>
          <a:r>
            <a:rPr lang="es-ES" sz="1600" i="1" dirty="0"/>
            <a:t>USO DE RRSS</a:t>
          </a:r>
        </a:p>
      </dgm:t>
    </dgm:pt>
    <dgm:pt modelId="{10D5FB4F-4526-413F-AF76-9FA4050E9205}" type="parTrans" cxnId="{AB999880-8863-4D75-8508-C407DFD84D0B}">
      <dgm:prSet/>
      <dgm:spPr/>
      <dgm:t>
        <a:bodyPr/>
        <a:lstStyle/>
        <a:p>
          <a:endParaRPr lang="es-ES"/>
        </a:p>
      </dgm:t>
    </dgm:pt>
    <dgm:pt modelId="{209EF651-DE93-4B67-B280-B7230C223A96}" type="sibTrans" cxnId="{AB999880-8863-4D75-8508-C407DFD84D0B}">
      <dgm:prSet/>
      <dgm:spPr/>
      <dgm:t>
        <a:bodyPr/>
        <a:lstStyle/>
        <a:p>
          <a:endParaRPr lang="es-ES"/>
        </a:p>
      </dgm:t>
    </dgm:pt>
    <dgm:pt modelId="{A56102F0-EFC1-45D0-8201-29D01D35C202}" type="pres">
      <dgm:prSet presAssocID="{4E847DB0-6085-44DA-B376-6A60304181D2}" presName="hierChild1" presStyleCnt="0">
        <dgm:presLayoutVars>
          <dgm:chPref val="1"/>
          <dgm:dir/>
          <dgm:animOne val="branch"/>
          <dgm:animLvl val="lvl"/>
          <dgm:resizeHandles/>
        </dgm:presLayoutVars>
      </dgm:prSet>
      <dgm:spPr/>
    </dgm:pt>
    <dgm:pt modelId="{A3F246B6-E033-43FC-8A6D-A8CD12101B3F}" type="pres">
      <dgm:prSet presAssocID="{2088C2B3-474E-424A-85B3-63A4A7BAB039}" presName="hierRoot1" presStyleCnt="0"/>
      <dgm:spPr/>
    </dgm:pt>
    <dgm:pt modelId="{4CECF175-874A-4A49-8782-8D5754F9D0DA}" type="pres">
      <dgm:prSet presAssocID="{2088C2B3-474E-424A-85B3-63A4A7BAB039}" presName="composite" presStyleCnt="0"/>
      <dgm:spPr/>
    </dgm:pt>
    <dgm:pt modelId="{1F025355-E630-4509-98DE-8E69812F3334}" type="pres">
      <dgm:prSet presAssocID="{2088C2B3-474E-424A-85B3-63A4A7BAB039}" presName="background" presStyleLbl="node0" presStyleIdx="0" presStyleCnt="4"/>
      <dgm:spPr/>
    </dgm:pt>
    <dgm:pt modelId="{7F906954-7103-4814-BE99-AC04467718AA}" type="pres">
      <dgm:prSet presAssocID="{2088C2B3-474E-424A-85B3-63A4A7BAB039}" presName="text" presStyleLbl="fgAcc0" presStyleIdx="0" presStyleCnt="4">
        <dgm:presLayoutVars>
          <dgm:chPref val="3"/>
        </dgm:presLayoutVars>
      </dgm:prSet>
      <dgm:spPr/>
    </dgm:pt>
    <dgm:pt modelId="{47C8B2F6-F7AB-4A47-9121-8D31AB3AC498}" type="pres">
      <dgm:prSet presAssocID="{2088C2B3-474E-424A-85B3-63A4A7BAB039}" presName="hierChild2" presStyleCnt="0"/>
      <dgm:spPr/>
    </dgm:pt>
    <dgm:pt modelId="{35D6003C-85F3-4E24-95BF-9DB8BD3FE06D}" type="pres">
      <dgm:prSet presAssocID="{BBC8E432-CE6B-4C6E-840F-7A9F10FCE58A}" presName="hierRoot1" presStyleCnt="0"/>
      <dgm:spPr/>
    </dgm:pt>
    <dgm:pt modelId="{746D4F7E-5321-45A3-8107-35DCE2E8A398}" type="pres">
      <dgm:prSet presAssocID="{BBC8E432-CE6B-4C6E-840F-7A9F10FCE58A}" presName="composite" presStyleCnt="0"/>
      <dgm:spPr/>
    </dgm:pt>
    <dgm:pt modelId="{9964CF8E-9E50-44F2-B5FC-E5C5BC8B665C}" type="pres">
      <dgm:prSet presAssocID="{BBC8E432-CE6B-4C6E-840F-7A9F10FCE58A}" presName="background" presStyleLbl="node0" presStyleIdx="1" presStyleCnt="4"/>
      <dgm:spPr/>
    </dgm:pt>
    <dgm:pt modelId="{959D9315-CC57-4D8A-BF63-0E473A2099AE}" type="pres">
      <dgm:prSet presAssocID="{BBC8E432-CE6B-4C6E-840F-7A9F10FCE58A}" presName="text" presStyleLbl="fgAcc0" presStyleIdx="1" presStyleCnt="4">
        <dgm:presLayoutVars>
          <dgm:chPref val="3"/>
        </dgm:presLayoutVars>
      </dgm:prSet>
      <dgm:spPr/>
    </dgm:pt>
    <dgm:pt modelId="{058AA8DC-F565-4ED8-A9DE-602B8CF9F37F}" type="pres">
      <dgm:prSet presAssocID="{BBC8E432-CE6B-4C6E-840F-7A9F10FCE58A}" presName="hierChild2" presStyleCnt="0"/>
      <dgm:spPr/>
    </dgm:pt>
    <dgm:pt modelId="{83F61F01-6CC8-43D3-9826-5A7AB0945346}" type="pres">
      <dgm:prSet presAssocID="{ABDB815B-93F8-4F64-9D31-7702223D2119}" presName="hierRoot1" presStyleCnt="0"/>
      <dgm:spPr/>
    </dgm:pt>
    <dgm:pt modelId="{1E4985F8-E1F7-4DC5-964E-573C1F253C2F}" type="pres">
      <dgm:prSet presAssocID="{ABDB815B-93F8-4F64-9D31-7702223D2119}" presName="composite" presStyleCnt="0"/>
      <dgm:spPr/>
    </dgm:pt>
    <dgm:pt modelId="{CF8DC51A-6405-4267-BC25-AC6BE0533B50}" type="pres">
      <dgm:prSet presAssocID="{ABDB815B-93F8-4F64-9D31-7702223D2119}" presName="background" presStyleLbl="node0" presStyleIdx="2" presStyleCnt="4"/>
      <dgm:spPr/>
    </dgm:pt>
    <dgm:pt modelId="{C8A1763A-99D7-494D-9E4E-83EB70A763B5}" type="pres">
      <dgm:prSet presAssocID="{ABDB815B-93F8-4F64-9D31-7702223D2119}" presName="text" presStyleLbl="fgAcc0" presStyleIdx="2" presStyleCnt="4">
        <dgm:presLayoutVars>
          <dgm:chPref val="3"/>
        </dgm:presLayoutVars>
      </dgm:prSet>
      <dgm:spPr/>
    </dgm:pt>
    <dgm:pt modelId="{424F0C35-FDD5-4C7D-9C7E-C956B57B85AF}" type="pres">
      <dgm:prSet presAssocID="{ABDB815B-93F8-4F64-9D31-7702223D2119}" presName="hierChild2" presStyleCnt="0"/>
      <dgm:spPr/>
    </dgm:pt>
    <dgm:pt modelId="{66425784-83E5-44A6-87E1-273DB592C709}" type="pres">
      <dgm:prSet presAssocID="{AE52979D-EF1A-4C2D-B12D-FC66F22E6721}" presName="hierRoot1" presStyleCnt="0"/>
      <dgm:spPr/>
    </dgm:pt>
    <dgm:pt modelId="{372FC68B-0219-4597-BDDA-7AB422B5EEB1}" type="pres">
      <dgm:prSet presAssocID="{AE52979D-EF1A-4C2D-B12D-FC66F22E6721}" presName="composite" presStyleCnt="0"/>
      <dgm:spPr/>
    </dgm:pt>
    <dgm:pt modelId="{41C92E34-9E7E-4F47-B431-5AD98A08DB69}" type="pres">
      <dgm:prSet presAssocID="{AE52979D-EF1A-4C2D-B12D-FC66F22E6721}" presName="background" presStyleLbl="node0" presStyleIdx="3" presStyleCnt="4"/>
      <dgm:spPr/>
    </dgm:pt>
    <dgm:pt modelId="{6F1139DF-8E09-4352-95FF-53E7672107FE}" type="pres">
      <dgm:prSet presAssocID="{AE52979D-EF1A-4C2D-B12D-FC66F22E6721}" presName="text" presStyleLbl="fgAcc0" presStyleIdx="3" presStyleCnt="4">
        <dgm:presLayoutVars>
          <dgm:chPref val="3"/>
        </dgm:presLayoutVars>
      </dgm:prSet>
      <dgm:spPr/>
    </dgm:pt>
    <dgm:pt modelId="{AC45D43A-D275-47D9-85D3-D1CB91846541}" type="pres">
      <dgm:prSet presAssocID="{AE52979D-EF1A-4C2D-B12D-FC66F22E6721}" presName="hierChild2" presStyleCnt="0"/>
      <dgm:spPr/>
    </dgm:pt>
  </dgm:ptLst>
  <dgm:cxnLst>
    <dgm:cxn modelId="{EDDCA367-E862-41BC-9BE6-501B87663C89}" srcId="{4E847DB0-6085-44DA-B376-6A60304181D2}" destId="{BBC8E432-CE6B-4C6E-840F-7A9F10FCE58A}" srcOrd="1" destOrd="0" parTransId="{72968D2D-608A-4C8C-9793-ADCF51941BE6}" sibTransId="{CF654D37-3520-41AC-9E75-A1697509A377}"/>
    <dgm:cxn modelId="{AB999880-8863-4D75-8508-C407DFD84D0B}" srcId="{4E847DB0-6085-44DA-B376-6A60304181D2}" destId="{AE52979D-EF1A-4C2D-B12D-FC66F22E6721}" srcOrd="3" destOrd="0" parTransId="{10D5FB4F-4526-413F-AF76-9FA4050E9205}" sibTransId="{209EF651-DE93-4B67-B280-B7230C223A96}"/>
    <dgm:cxn modelId="{F303B68C-4C36-4943-91A3-71E6C4B2206E}" type="presOf" srcId="{4E847DB0-6085-44DA-B376-6A60304181D2}" destId="{A56102F0-EFC1-45D0-8201-29D01D35C202}" srcOrd="0" destOrd="0" presId="urn:microsoft.com/office/officeart/2005/8/layout/hierarchy1"/>
    <dgm:cxn modelId="{4D56D194-4977-45C5-880F-6CDD1581E7E8}" srcId="{4E847DB0-6085-44DA-B376-6A60304181D2}" destId="{ABDB815B-93F8-4F64-9D31-7702223D2119}" srcOrd="2" destOrd="0" parTransId="{D4AC3FF2-E006-46E9-845F-AF53AB459025}" sibTransId="{9A5055BA-9885-44AF-B2B5-A13B88B52208}"/>
    <dgm:cxn modelId="{BF026799-1244-44A0-ABA4-FD02642A01A3}" srcId="{4E847DB0-6085-44DA-B376-6A60304181D2}" destId="{2088C2B3-474E-424A-85B3-63A4A7BAB039}" srcOrd="0" destOrd="0" parTransId="{FA3741B9-7792-4F39-AE6D-E6DD6FE0D55C}" sibTransId="{40774DD8-374C-4EF6-B03E-BC379FFCDFA7}"/>
    <dgm:cxn modelId="{C3A22ECE-4ADD-4EB3-B103-7B5393F848F5}" type="presOf" srcId="{ABDB815B-93F8-4F64-9D31-7702223D2119}" destId="{C8A1763A-99D7-494D-9E4E-83EB70A763B5}" srcOrd="0" destOrd="0" presId="urn:microsoft.com/office/officeart/2005/8/layout/hierarchy1"/>
    <dgm:cxn modelId="{8E5DCCD7-2FDF-43EA-87BE-AEB08DA85A66}" type="presOf" srcId="{AE52979D-EF1A-4C2D-B12D-FC66F22E6721}" destId="{6F1139DF-8E09-4352-95FF-53E7672107FE}" srcOrd="0" destOrd="0" presId="urn:microsoft.com/office/officeart/2005/8/layout/hierarchy1"/>
    <dgm:cxn modelId="{A63B51E2-54A7-4360-98AC-EA4E9AC3177C}" type="presOf" srcId="{2088C2B3-474E-424A-85B3-63A4A7BAB039}" destId="{7F906954-7103-4814-BE99-AC04467718AA}" srcOrd="0" destOrd="0" presId="urn:microsoft.com/office/officeart/2005/8/layout/hierarchy1"/>
    <dgm:cxn modelId="{916E78F2-37FF-4969-B737-FE3D4DB3C786}" type="presOf" srcId="{BBC8E432-CE6B-4C6E-840F-7A9F10FCE58A}" destId="{959D9315-CC57-4D8A-BF63-0E473A2099AE}" srcOrd="0" destOrd="0" presId="urn:microsoft.com/office/officeart/2005/8/layout/hierarchy1"/>
    <dgm:cxn modelId="{C8BA4A15-D039-460D-9BF9-548D9F96E268}" type="presParOf" srcId="{A56102F0-EFC1-45D0-8201-29D01D35C202}" destId="{A3F246B6-E033-43FC-8A6D-A8CD12101B3F}" srcOrd="0" destOrd="0" presId="urn:microsoft.com/office/officeart/2005/8/layout/hierarchy1"/>
    <dgm:cxn modelId="{4AEB0356-B4D1-4761-86C8-F53CD924F57F}" type="presParOf" srcId="{A3F246B6-E033-43FC-8A6D-A8CD12101B3F}" destId="{4CECF175-874A-4A49-8782-8D5754F9D0DA}" srcOrd="0" destOrd="0" presId="urn:microsoft.com/office/officeart/2005/8/layout/hierarchy1"/>
    <dgm:cxn modelId="{8C744AEF-64D1-4BC7-81E6-31DB861C4FD9}" type="presParOf" srcId="{4CECF175-874A-4A49-8782-8D5754F9D0DA}" destId="{1F025355-E630-4509-98DE-8E69812F3334}" srcOrd="0" destOrd="0" presId="urn:microsoft.com/office/officeart/2005/8/layout/hierarchy1"/>
    <dgm:cxn modelId="{AD7CFA72-494A-4F07-9BAE-FFB841A3D83F}" type="presParOf" srcId="{4CECF175-874A-4A49-8782-8D5754F9D0DA}" destId="{7F906954-7103-4814-BE99-AC04467718AA}" srcOrd="1" destOrd="0" presId="urn:microsoft.com/office/officeart/2005/8/layout/hierarchy1"/>
    <dgm:cxn modelId="{6D317A7F-7042-4D01-B674-19A729F5C29E}" type="presParOf" srcId="{A3F246B6-E033-43FC-8A6D-A8CD12101B3F}" destId="{47C8B2F6-F7AB-4A47-9121-8D31AB3AC498}" srcOrd="1" destOrd="0" presId="urn:microsoft.com/office/officeart/2005/8/layout/hierarchy1"/>
    <dgm:cxn modelId="{CD7C3F30-2B3C-46F9-A04F-0A52A6511700}" type="presParOf" srcId="{A56102F0-EFC1-45D0-8201-29D01D35C202}" destId="{35D6003C-85F3-4E24-95BF-9DB8BD3FE06D}" srcOrd="1" destOrd="0" presId="urn:microsoft.com/office/officeart/2005/8/layout/hierarchy1"/>
    <dgm:cxn modelId="{0A0E534A-45A4-45D0-AF82-1BF190A26509}" type="presParOf" srcId="{35D6003C-85F3-4E24-95BF-9DB8BD3FE06D}" destId="{746D4F7E-5321-45A3-8107-35DCE2E8A398}" srcOrd="0" destOrd="0" presId="urn:microsoft.com/office/officeart/2005/8/layout/hierarchy1"/>
    <dgm:cxn modelId="{4E15C938-3078-410C-B1A6-92DF33D71C42}" type="presParOf" srcId="{746D4F7E-5321-45A3-8107-35DCE2E8A398}" destId="{9964CF8E-9E50-44F2-B5FC-E5C5BC8B665C}" srcOrd="0" destOrd="0" presId="urn:microsoft.com/office/officeart/2005/8/layout/hierarchy1"/>
    <dgm:cxn modelId="{0BBAD18D-1988-4552-8A47-8B926238A4EB}" type="presParOf" srcId="{746D4F7E-5321-45A3-8107-35DCE2E8A398}" destId="{959D9315-CC57-4D8A-BF63-0E473A2099AE}" srcOrd="1" destOrd="0" presId="urn:microsoft.com/office/officeart/2005/8/layout/hierarchy1"/>
    <dgm:cxn modelId="{878A4D12-62BD-47AA-B790-DAFA762F60B2}" type="presParOf" srcId="{35D6003C-85F3-4E24-95BF-9DB8BD3FE06D}" destId="{058AA8DC-F565-4ED8-A9DE-602B8CF9F37F}" srcOrd="1" destOrd="0" presId="urn:microsoft.com/office/officeart/2005/8/layout/hierarchy1"/>
    <dgm:cxn modelId="{40A6EAE1-1FEC-4F71-B646-4BEFEBFADA82}" type="presParOf" srcId="{A56102F0-EFC1-45D0-8201-29D01D35C202}" destId="{83F61F01-6CC8-43D3-9826-5A7AB0945346}" srcOrd="2" destOrd="0" presId="urn:microsoft.com/office/officeart/2005/8/layout/hierarchy1"/>
    <dgm:cxn modelId="{88E575BA-0334-4A1F-A94E-3E06EEA22F1A}" type="presParOf" srcId="{83F61F01-6CC8-43D3-9826-5A7AB0945346}" destId="{1E4985F8-E1F7-4DC5-964E-573C1F253C2F}" srcOrd="0" destOrd="0" presId="urn:microsoft.com/office/officeart/2005/8/layout/hierarchy1"/>
    <dgm:cxn modelId="{D8D62E22-4BE5-4961-8D58-39D28BE6C395}" type="presParOf" srcId="{1E4985F8-E1F7-4DC5-964E-573C1F253C2F}" destId="{CF8DC51A-6405-4267-BC25-AC6BE0533B50}" srcOrd="0" destOrd="0" presId="urn:microsoft.com/office/officeart/2005/8/layout/hierarchy1"/>
    <dgm:cxn modelId="{9ADAFE47-66AC-448E-90FE-56E5B4C13EAF}" type="presParOf" srcId="{1E4985F8-E1F7-4DC5-964E-573C1F253C2F}" destId="{C8A1763A-99D7-494D-9E4E-83EB70A763B5}" srcOrd="1" destOrd="0" presId="urn:microsoft.com/office/officeart/2005/8/layout/hierarchy1"/>
    <dgm:cxn modelId="{53AD6A29-B16C-4A8D-94D2-2B246F4853A6}" type="presParOf" srcId="{83F61F01-6CC8-43D3-9826-5A7AB0945346}" destId="{424F0C35-FDD5-4C7D-9C7E-C956B57B85AF}" srcOrd="1" destOrd="0" presId="urn:microsoft.com/office/officeart/2005/8/layout/hierarchy1"/>
    <dgm:cxn modelId="{0850A339-F1EC-4B66-81C4-752E95ABCDA8}" type="presParOf" srcId="{A56102F0-EFC1-45D0-8201-29D01D35C202}" destId="{66425784-83E5-44A6-87E1-273DB592C709}" srcOrd="3" destOrd="0" presId="urn:microsoft.com/office/officeart/2005/8/layout/hierarchy1"/>
    <dgm:cxn modelId="{C5DD2FB4-4F7B-4228-B733-32C728136557}" type="presParOf" srcId="{66425784-83E5-44A6-87E1-273DB592C709}" destId="{372FC68B-0219-4597-BDDA-7AB422B5EEB1}" srcOrd="0" destOrd="0" presId="urn:microsoft.com/office/officeart/2005/8/layout/hierarchy1"/>
    <dgm:cxn modelId="{45A544CB-AFC5-4CAB-AB1B-CBD1D878D8AB}" type="presParOf" srcId="{372FC68B-0219-4597-BDDA-7AB422B5EEB1}" destId="{41C92E34-9E7E-4F47-B431-5AD98A08DB69}" srcOrd="0" destOrd="0" presId="urn:microsoft.com/office/officeart/2005/8/layout/hierarchy1"/>
    <dgm:cxn modelId="{1F4061CB-8BBB-4942-B3D7-55F819C0F84A}" type="presParOf" srcId="{372FC68B-0219-4597-BDDA-7AB422B5EEB1}" destId="{6F1139DF-8E09-4352-95FF-53E7672107FE}" srcOrd="1" destOrd="0" presId="urn:microsoft.com/office/officeart/2005/8/layout/hierarchy1"/>
    <dgm:cxn modelId="{0609954B-5807-4E56-9449-FC117F7C2574}" type="presParOf" srcId="{66425784-83E5-44A6-87E1-273DB592C709}" destId="{AC45D43A-D275-47D9-85D3-D1CB91846541}"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7814CCC-D73F-4BD6-BF80-03BD870F00FF}" type="doc">
      <dgm:prSet loTypeId="urn:microsoft.com/office/officeart/2005/8/layout/hProcess3" loCatId="process" qsTypeId="urn:microsoft.com/office/officeart/2005/8/quickstyle/simple1" qsCatId="simple" csTypeId="urn:microsoft.com/office/officeart/2005/8/colors/accent1_2" csCatId="accent1" phldr="1"/>
      <dgm:spPr/>
    </dgm:pt>
    <dgm:pt modelId="{03C26633-B4D2-405B-A2B3-50CDDF51312B}">
      <dgm:prSet phldrT="[Texto]" custT="1"/>
      <dgm:spPr/>
      <dgm:t>
        <a:bodyPr/>
        <a:lstStyle/>
        <a:p>
          <a:r>
            <a:rPr lang="es-ES" sz="2400" dirty="0"/>
            <a:t>Sin juzgar</a:t>
          </a:r>
        </a:p>
      </dgm:t>
    </dgm:pt>
    <dgm:pt modelId="{961AE2E5-E22D-49EE-8B94-E7DA60569457}" type="parTrans" cxnId="{284C78D3-F318-4DD4-8DBC-E37845915AA7}">
      <dgm:prSet/>
      <dgm:spPr/>
      <dgm:t>
        <a:bodyPr/>
        <a:lstStyle/>
        <a:p>
          <a:endParaRPr lang="es-ES"/>
        </a:p>
      </dgm:t>
    </dgm:pt>
    <dgm:pt modelId="{B1A62EB8-7C20-4387-8D8C-12FE79D9B2E3}" type="sibTrans" cxnId="{284C78D3-F318-4DD4-8DBC-E37845915AA7}">
      <dgm:prSet/>
      <dgm:spPr/>
      <dgm:t>
        <a:bodyPr/>
        <a:lstStyle/>
        <a:p>
          <a:endParaRPr lang="es-ES"/>
        </a:p>
      </dgm:t>
    </dgm:pt>
    <dgm:pt modelId="{4DC7F378-5FD7-4980-9785-DE682C940EBE}">
      <dgm:prSet phldrT="[Texto]" custT="1"/>
      <dgm:spPr/>
      <dgm:t>
        <a:bodyPr/>
        <a:lstStyle/>
        <a:p>
          <a:r>
            <a:rPr lang="es-ES" sz="2400" dirty="0"/>
            <a:t>Turno de palabra</a:t>
          </a:r>
        </a:p>
      </dgm:t>
    </dgm:pt>
    <dgm:pt modelId="{AEDBBE22-E5A3-4CBA-A40F-5A9A267C26F8}" type="parTrans" cxnId="{C795E7AC-514C-41FC-96B7-F53277CCAE69}">
      <dgm:prSet/>
      <dgm:spPr/>
      <dgm:t>
        <a:bodyPr/>
        <a:lstStyle/>
        <a:p>
          <a:endParaRPr lang="es-ES"/>
        </a:p>
      </dgm:t>
    </dgm:pt>
    <dgm:pt modelId="{EC06885A-D869-4935-8F51-9D77E4A4F3A0}" type="sibTrans" cxnId="{C795E7AC-514C-41FC-96B7-F53277CCAE69}">
      <dgm:prSet/>
      <dgm:spPr/>
      <dgm:t>
        <a:bodyPr/>
        <a:lstStyle/>
        <a:p>
          <a:endParaRPr lang="es-ES"/>
        </a:p>
      </dgm:t>
    </dgm:pt>
    <dgm:pt modelId="{37853346-C9E1-4340-9FD9-34FCAA31E205}">
      <dgm:prSet phldrT="[Texto]" custT="1"/>
      <dgm:spPr/>
      <dgm:t>
        <a:bodyPr/>
        <a:lstStyle/>
        <a:p>
          <a:r>
            <a:rPr lang="es-ES" sz="2400" dirty="0"/>
            <a:t>“Somos guía”</a:t>
          </a:r>
        </a:p>
      </dgm:t>
    </dgm:pt>
    <dgm:pt modelId="{523178C1-81BB-4E38-93F1-BACDAE4F4C4F}" type="parTrans" cxnId="{A3120CC9-284A-4FC8-A7A4-7D25EFCFEEC6}">
      <dgm:prSet/>
      <dgm:spPr/>
      <dgm:t>
        <a:bodyPr/>
        <a:lstStyle/>
        <a:p>
          <a:endParaRPr lang="es-ES"/>
        </a:p>
      </dgm:t>
    </dgm:pt>
    <dgm:pt modelId="{273D3082-E47C-4D43-9475-4633F99D53C3}" type="sibTrans" cxnId="{A3120CC9-284A-4FC8-A7A4-7D25EFCFEEC6}">
      <dgm:prSet/>
      <dgm:spPr/>
      <dgm:t>
        <a:bodyPr/>
        <a:lstStyle/>
        <a:p>
          <a:endParaRPr lang="es-ES"/>
        </a:p>
      </dgm:t>
    </dgm:pt>
    <dgm:pt modelId="{3FBAF257-AF99-4AF8-AC5D-C1A8C6479D8E}" type="pres">
      <dgm:prSet presAssocID="{77814CCC-D73F-4BD6-BF80-03BD870F00FF}" presName="Name0" presStyleCnt="0">
        <dgm:presLayoutVars>
          <dgm:dir/>
          <dgm:animLvl val="lvl"/>
          <dgm:resizeHandles val="exact"/>
        </dgm:presLayoutVars>
      </dgm:prSet>
      <dgm:spPr/>
    </dgm:pt>
    <dgm:pt modelId="{CA97E45C-1814-481C-9B2B-C3A1820AF264}" type="pres">
      <dgm:prSet presAssocID="{77814CCC-D73F-4BD6-BF80-03BD870F00FF}" presName="dummy" presStyleCnt="0"/>
      <dgm:spPr/>
    </dgm:pt>
    <dgm:pt modelId="{AC63A487-B297-4CE8-807F-7983C8623237}" type="pres">
      <dgm:prSet presAssocID="{77814CCC-D73F-4BD6-BF80-03BD870F00FF}" presName="linH" presStyleCnt="0"/>
      <dgm:spPr/>
    </dgm:pt>
    <dgm:pt modelId="{ACF6BD5B-8979-4F89-A348-367F21879E04}" type="pres">
      <dgm:prSet presAssocID="{77814CCC-D73F-4BD6-BF80-03BD870F00FF}" presName="padding1" presStyleCnt="0"/>
      <dgm:spPr/>
    </dgm:pt>
    <dgm:pt modelId="{553ECDC4-C4C3-4BC5-A848-7DF9D89BEFA9}" type="pres">
      <dgm:prSet presAssocID="{03C26633-B4D2-405B-A2B3-50CDDF51312B}" presName="linV" presStyleCnt="0"/>
      <dgm:spPr/>
    </dgm:pt>
    <dgm:pt modelId="{5103C1BD-4327-4403-BD8E-A813F2760E5C}" type="pres">
      <dgm:prSet presAssocID="{03C26633-B4D2-405B-A2B3-50CDDF51312B}" presName="spVertical1" presStyleCnt="0"/>
      <dgm:spPr/>
    </dgm:pt>
    <dgm:pt modelId="{4BBBCF2A-EF00-4F51-8062-5D650F3D091C}" type="pres">
      <dgm:prSet presAssocID="{03C26633-B4D2-405B-A2B3-50CDDF51312B}" presName="parTx" presStyleLbl="revTx" presStyleIdx="0" presStyleCnt="3">
        <dgm:presLayoutVars>
          <dgm:chMax val="0"/>
          <dgm:chPref val="0"/>
          <dgm:bulletEnabled val="1"/>
        </dgm:presLayoutVars>
      </dgm:prSet>
      <dgm:spPr/>
    </dgm:pt>
    <dgm:pt modelId="{A8E95956-DA7B-4D6D-A99F-9CEFB6195BC4}" type="pres">
      <dgm:prSet presAssocID="{03C26633-B4D2-405B-A2B3-50CDDF51312B}" presName="spVertical2" presStyleCnt="0"/>
      <dgm:spPr/>
    </dgm:pt>
    <dgm:pt modelId="{5B200924-947D-427D-85C9-75F46953B279}" type="pres">
      <dgm:prSet presAssocID="{03C26633-B4D2-405B-A2B3-50CDDF51312B}" presName="spVertical3" presStyleCnt="0"/>
      <dgm:spPr/>
    </dgm:pt>
    <dgm:pt modelId="{E1A3E843-1288-4605-835B-985113AB68AE}" type="pres">
      <dgm:prSet presAssocID="{B1A62EB8-7C20-4387-8D8C-12FE79D9B2E3}" presName="space" presStyleCnt="0"/>
      <dgm:spPr/>
    </dgm:pt>
    <dgm:pt modelId="{B7E43E6A-D92F-48C0-B8EB-0FD13339ED6B}" type="pres">
      <dgm:prSet presAssocID="{4DC7F378-5FD7-4980-9785-DE682C940EBE}" presName="linV" presStyleCnt="0"/>
      <dgm:spPr/>
    </dgm:pt>
    <dgm:pt modelId="{F497E6FC-9C21-46FE-AFC3-8D45D8E7044F}" type="pres">
      <dgm:prSet presAssocID="{4DC7F378-5FD7-4980-9785-DE682C940EBE}" presName="spVertical1" presStyleCnt="0"/>
      <dgm:spPr/>
    </dgm:pt>
    <dgm:pt modelId="{06E02E49-A646-4914-A500-740D1E44B669}" type="pres">
      <dgm:prSet presAssocID="{4DC7F378-5FD7-4980-9785-DE682C940EBE}" presName="parTx" presStyleLbl="revTx" presStyleIdx="1" presStyleCnt="3">
        <dgm:presLayoutVars>
          <dgm:chMax val="0"/>
          <dgm:chPref val="0"/>
          <dgm:bulletEnabled val="1"/>
        </dgm:presLayoutVars>
      </dgm:prSet>
      <dgm:spPr/>
    </dgm:pt>
    <dgm:pt modelId="{965A9821-351E-46D6-9E6A-86F70692A29B}" type="pres">
      <dgm:prSet presAssocID="{4DC7F378-5FD7-4980-9785-DE682C940EBE}" presName="spVertical2" presStyleCnt="0"/>
      <dgm:spPr/>
    </dgm:pt>
    <dgm:pt modelId="{97418896-AAAD-4A74-BF3E-CF5E89B6EB88}" type="pres">
      <dgm:prSet presAssocID="{4DC7F378-5FD7-4980-9785-DE682C940EBE}" presName="spVertical3" presStyleCnt="0"/>
      <dgm:spPr/>
    </dgm:pt>
    <dgm:pt modelId="{93FD9B0D-65E7-4287-9E0C-034E2BBA902B}" type="pres">
      <dgm:prSet presAssocID="{EC06885A-D869-4935-8F51-9D77E4A4F3A0}" presName="space" presStyleCnt="0"/>
      <dgm:spPr/>
    </dgm:pt>
    <dgm:pt modelId="{1CE32762-40ED-4605-90FE-47F56D0226CA}" type="pres">
      <dgm:prSet presAssocID="{37853346-C9E1-4340-9FD9-34FCAA31E205}" presName="linV" presStyleCnt="0"/>
      <dgm:spPr/>
    </dgm:pt>
    <dgm:pt modelId="{7AC152FA-44D5-4B3E-B5E2-D87B2FA07ED5}" type="pres">
      <dgm:prSet presAssocID="{37853346-C9E1-4340-9FD9-34FCAA31E205}" presName="spVertical1" presStyleCnt="0"/>
      <dgm:spPr/>
    </dgm:pt>
    <dgm:pt modelId="{8E777F49-2BDE-41A9-87D3-F7A6F3A10CCB}" type="pres">
      <dgm:prSet presAssocID="{37853346-C9E1-4340-9FD9-34FCAA31E205}" presName="parTx" presStyleLbl="revTx" presStyleIdx="2" presStyleCnt="3">
        <dgm:presLayoutVars>
          <dgm:chMax val="0"/>
          <dgm:chPref val="0"/>
          <dgm:bulletEnabled val="1"/>
        </dgm:presLayoutVars>
      </dgm:prSet>
      <dgm:spPr/>
    </dgm:pt>
    <dgm:pt modelId="{F99C2F42-335C-4C21-A8FE-4AEC515A712F}" type="pres">
      <dgm:prSet presAssocID="{37853346-C9E1-4340-9FD9-34FCAA31E205}" presName="spVertical2" presStyleCnt="0"/>
      <dgm:spPr/>
    </dgm:pt>
    <dgm:pt modelId="{F7405FC6-185B-42D8-B632-E23F60A0ED39}" type="pres">
      <dgm:prSet presAssocID="{37853346-C9E1-4340-9FD9-34FCAA31E205}" presName="spVertical3" presStyleCnt="0"/>
      <dgm:spPr/>
    </dgm:pt>
    <dgm:pt modelId="{DF2D47DE-AC69-49B1-97C5-CCD0AAB79714}" type="pres">
      <dgm:prSet presAssocID="{77814CCC-D73F-4BD6-BF80-03BD870F00FF}" presName="padding2" presStyleCnt="0"/>
      <dgm:spPr/>
    </dgm:pt>
    <dgm:pt modelId="{11DB2444-A1AA-4056-828A-B119146B6B13}" type="pres">
      <dgm:prSet presAssocID="{77814CCC-D73F-4BD6-BF80-03BD870F00FF}" presName="negArrow" presStyleCnt="0"/>
      <dgm:spPr/>
    </dgm:pt>
    <dgm:pt modelId="{D2FEFCBE-BD4F-41E7-86C1-FDC593145094}" type="pres">
      <dgm:prSet presAssocID="{77814CCC-D73F-4BD6-BF80-03BD870F00FF}" presName="backgroundArrow" presStyleLbl="node1" presStyleIdx="0" presStyleCnt="1"/>
      <dgm:spPr/>
    </dgm:pt>
  </dgm:ptLst>
  <dgm:cxnLst>
    <dgm:cxn modelId="{9C39570D-FD4C-4AE4-B18B-D1E4878390FA}" type="presOf" srcId="{77814CCC-D73F-4BD6-BF80-03BD870F00FF}" destId="{3FBAF257-AF99-4AF8-AC5D-C1A8C6479D8E}" srcOrd="0" destOrd="0" presId="urn:microsoft.com/office/officeart/2005/8/layout/hProcess3"/>
    <dgm:cxn modelId="{14226543-A1D1-4A37-963A-BE1204B3B49F}" type="presOf" srcId="{4DC7F378-5FD7-4980-9785-DE682C940EBE}" destId="{06E02E49-A646-4914-A500-740D1E44B669}" srcOrd="0" destOrd="0" presId="urn:microsoft.com/office/officeart/2005/8/layout/hProcess3"/>
    <dgm:cxn modelId="{21A98BA2-941F-40CB-9462-7F8DDDB1C013}" type="presOf" srcId="{03C26633-B4D2-405B-A2B3-50CDDF51312B}" destId="{4BBBCF2A-EF00-4F51-8062-5D650F3D091C}" srcOrd="0" destOrd="0" presId="urn:microsoft.com/office/officeart/2005/8/layout/hProcess3"/>
    <dgm:cxn modelId="{C795E7AC-514C-41FC-96B7-F53277CCAE69}" srcId="{77814CCC-D73F-4BD6-BF80-03BD870F00FF}" destId="{4DC7F378-5FD7-4980-9785-DE682C940EBE}" srcOrd="1" destOrd="0" parTransId="{AEDBBE22-E5A3-4CBA-A40F-5A9A267C26F8}" sibTransId="{EC06885A-D869-4935-8F51-9D77E4A4F3A0}"/>
    <dgm:cxn modelId="{90B606BE-56BF-4AD5-A06D-75E788FF856E}" type="presOf" srcId="{37853346-C9E1-4340-9FD9-34FCAA31E205}" destId="{8E777F49-2BDE-41A9-87D3-F7A6F3A10CCB}" srcOrd="0" destOrd="0" presId="urn:microsoft.com/office/officeart/2005/8/layout/hProcess3"/>
    <dgm:cxn modelId="{A3120CC9-284A-4FC8-A7A4-7D25EFCFEEC6}" srcId="{77814CCC-D73F-4BD6-BF80-03BD870F00FF}" destId="{37853346-C9E1-4340-9FD9-34FCAA31E205}" srcOrd="2" destOrd="0" parTransId="{523178C1-81BB-4E38-93F1-BACDAE4F4C4F}" sibTransId="{273D3082-E47C-4D43-9475-4633F99D53C3}"/>
    <dgm:cxn modelId="{284C78D3-F318-4DD4-8DBC-E37845915AA7}" srcId="{77814CCC-D73F-4BD6-BF80-03BD870F00FF}" destId="{03C26633-B4D2-405B-A2B3-50CDDF51312B}" srcOrd="0" destOrd="0" parTransId="{961AE2E5-E22D-49EE-8B94-E7DA60569457}" sibTransId="{B1A62EB8-7C20-4387-8D8C-12FE79D9B2E3}"/>
    <dgm:cxn modelId="{063A1AC2-72CE-4896-86CA-7155B856B5BF}" type="presParOf" srcId="{3FBAF257-AF99-4AF8-AC5D-C1A8C6479D8E}" destId="{CA97E45C-1814-481C-9B2B-C3A1820AF264}" srcOrd="0" destOrd="0" presId="urn:microsoft.com/office/officeart/2005/8/layout/hProcess3"/>
    <dgm:cxn modelId="{C5825C3B-85F1-4452-9554-FADE62B62D4A}" type="presParOf" srcId="{3FBAF257-AF99-4AF8-AC5D-C1A8C6479D8E}" destId="{AC63A487-B297-4CE8-807F-7983C8623237}" srcOrd="1" destOrd="0" presId="urn:microsoft.com/office/officeart/2005/8/layout/hProcess3"/>
    <dgm:cxn modelId="{89114C5D-0513-4365-9C24-8821F782C3C0}" type="presParOf" srcId="{AC63A487-B297-4CE8-807F-7983C8623237}" destId="{ACF6BD5B-8979-4F89-A348-367F21879E04}" srcOrd="0" destOrd="0" presId="urn:microsoft.com/office/officeart/2005/8/layout/hProcess3"/>
    <dgm:cxn modelId="{CD7A2D82-6E17-4405-B008-2456031F5DBE}" type="presParOf" srcId="{AC63A487-B297-4CE8-807F-7983C8623237}" destId="{553ECDC4-C4C3-4BC5-A848-7DF9D89BEFA9}" srcOrd="1" destOrd="0" presId="urn:microsoft.com/office/officeart/2005/8/layout/hProcess3"/>
    <dgm:cxn modelId="{28519B9A-BD28-4A01-88C1-6F11638E0BAB}" type="presParOf" srcId="{553ECDC4-C4C3-4BC5-A848-7DF9D89BEFA9}" destId="{5103C1BD-4327-4403-BD8E-A813F2760E5C}" srcOrd="0" destOrd="0" presId="urn:microsoft.com/office/officeart/2005/8/layout/hProcess3"/>
    <dgm:cxn modelId="{4010E3DE-BC52-40AA-8BCB-C60BB3FD1C3A}" type="presParOf" srcId="{553ECDC4-C4C3-4BC5-A848-7DF9D89BEFA9}" destId="{4BBBCF2A-EF00-4F51-8062-5D650F3D091C}" srcOrd="1" destOrd="0" presId="urn:microsoft.com/office/officeart/2005/8/layout/hProcess3"/>
    <dgm:cxn modelId="{DFBC7114-D57D-4BD4-9E00-F6FD865E46A1}" type="presParOf" srcId="{553ECDC4-C4C3-4BC5-A848-7DF9D89BEFA9}" destId="{A8E95956-DA7B-4D6D-A99F-9CEFB6195BC4}" srcOrd="2" destOrd="0" presId="urn:microsoft.com/office/officeart/2005/8/layout/hProcess3"/>
    <dgm:cxn modelId="{3890CE42-49D7-4C0B-B5D7-0A71626A87F3}" type="presParOf" srcId="{553ECDC4-C4C3-4BC5-A848-7DF9D89BEFA9}" destId="{5B200924-947D-427D-85C9-75F46953B279}" srcOrd="3" destOrd="0" presId="urn:microsoft.com/office/officeart/2005/8/layout/hProcess3"/>
    <dgm:cxn modelId="{15FEEE64-C476-4DDC-8A3C-A545BAB8DC23}" type="presParOf" srcId="{AC63A487-B297-4CE8-807F-7983C8623237}" destId="{E1A3E843-1288-4605-835B-985113AB68AE}" srcOrd="2" destOrd="0" presId="urn:microsoft.com/office/officeart/2005/8/layout/hProcess3"/>
    <dgm:cxn modelId="{3A34C883-20C9-4D85-9DB4-CC8F6A70AA10}" type="presParOf" srcId="{AC63A487-B297-4CE8-807F-7983C8623237}" destId="{B7E43E6A-D92F-48C0-B8EB-0FD13339ED6B}" srcOrd="3" destOrd="0" presId="urn:microsoft.com/office/officeart/2005/8/layout/hProcess3"/>
    <dgm:cxn modelId="{ED52210E-2F69-44C9-80B3-EA3DFCD24CF0}" type="presParOf" srcId="{B7E43E6A-D92F-48C0-B8EB-0FD13339ED6B}" destId="{F497E6FC-9C21-46FE-AFC3-8D45D8E7044F}" srcOrd="0" destOrd="0" presId="urn:microsoft.com/office/officeart/2005/8/layout/hProcess3"/>
    <dgm:cxn modelId="{021E9958-042C-4653-A1B8-96645B5ED893}" type="presParOf" srcId="{B7E43E6A-D92F-48C0-B8EB-0FD13339ED6B}" destId="{06E02E49-A646-4914-A500-740D1E44B669}" srcOrd="1" destOrd="0" presId="urn:microsoft.com/office/officeart/2005/8/layout/hProcess3"/>
    <dgm:cxn modelId="{FF07D417-FB9D-461E-8B3E-659CF5F2C175}" type="presParOf" srcId="{B7E43E6A-D92F-48C0-B8EB-0FD13339ED6B}" destId="{965A9821-351E-46D6-9E6A-86F70692A29B}" srcOrd="2" destOrd="0" presId="urn:microsoft.com/office/officeart/2005/8/layout/hProcess3"/>
    <dgm:cxn modelId="{373481E7-740C-41FA-B166-EED4E19B6F14}" type="presParOf" srcId="{B7E43E6A-D92F-48C0-B8EB-0FD13339ED6B}" destId="{97418896-AAAD-4A74-BF3E-CF5E89B6EB88}" srcOrd="3" destOrd="0" presId="urn:microsoft.com/office/officeart/2005/8/layout/hProcess3"/>
    <dgm:cxn modelId="{E8A97EDF-6819-412E-BA24-BD56199F7C85}" type="presParOf" srcId="{AC63A487-B297-4CE8-807F-7983C8623237}" destId="{93FD9B0D-65E7-4287-9E0C-034E2BBA902B}" srcOrd="4" destOrd="0" presId="urn:microsoft.com/office/officeart/2005/8/layout/hProcess3"/>
    <dgm:cxn modelId="{1160C3AA-0F2C-4F4C-B063-2140379165E0}" type="presParOf" srcId="{AC63A487-B297-4CE8-807F-7983C8623237}" destId="{1CE32762-40ED-4605-90FE-47F56D0226CA}" srcOrd="5" destOrd="0" presId="urn:microsoft.com/office/officeart/2005/8/layout/hProcess3"/>
    <dgm:cxn modelId="{85A4728B-6757-43AC-A874-C9765E874659}" type="presParOf" srcId="{1CE32762-40ED-4605-90FE-47F56D0226CA}" destId="{7AC152FA-44D5-4B3E-B5E2-D87B2FA07ED5}" srcOrd="0" destOrd="0" presId="urn:microsoft.com/office/officeart/2005/8/layout/hProcess3"/>
    <dgm:cxn modelId="{F76D6CFB-9222-4BEB-85D1-D29E83B84C19}" type="presParOf" srcId="{1CE32762-40ED-4605-90FE-47F56D0226CA}" destId="{8E777F49-2BDE-41A9-87D3-F7A6F3A10CCB}" srcOrd="1" destOrd="0" presId="urn:microsoft.com/office/officeart/2005/8/layout/hProcess3"/>
    <dgm:cxn modelId="{7DABE849-D250-42F9-9768-AAD0C20671FD}" type="presParOf" srcId="{1CE32762-40ED-4605-90FE-47F56D0226CA}" destId="{F99C2F42-335C-4C21-A8FE-4AEC515A712F}" srcOrd="2" destOrd="0" presId="urn:microsoft.com/office/officeart/2005/8/layout/hProcess3"/>
    <dgm:cxn modelId="{A53BB119-546E-4665-81CB-1309C4C070C4}" type="presParOf" srcId="{1CE32762-40ED-4605-90FE-47F56D0226CA}" destId="{F7405FC6-185B-42D8-B632-E23F60A0ED39}" srcOrd="3" destOrd="0" presId="urn:microsoft.com/office/officeart/2005/8/layout/hProcess3"/>
    <dgm:cxn modelId="{67EE3049-88A3-4EDB-A4C8-CC507C3ADFB6}" type="presParOf" srcId="{AC63A487-B297-4CE8-807F-7983C8623237}" destId="{DF2D47DE-AC69-49B1-97C5-CCD0AAB79714}" srcOrd="6" destOrd="0" presId="urn:microsoft.com/office/officeart/2005/8/layout/hProcess3"/>
    <dgm:cxn modelId="{14CC1DEE-8581-453C-AF44-31CE953CA9AD}" type="presParOf" srcId="{AC63A487-B297-4CE8-807F-7983C8623237}" destId="{11DB2444-A1AA-4056-828A-B119146B6B13}" srcOrd="7" destOrd="0" presId="urn:microsoft.com/office/officeart/2005/8/layout/hProcess3"/>
    <dgm:cxn modelId="{D211412C-0A0C-4EC1-8871-E16CABE7CA74}" type="presParOf" srcId="{AC63A487-B297-4CE8-807F-7983C8623237}" destId="{D2FEFCBE-BD4F-41E7-86C1-FDC593145094}" srcOrd="8" destOrd="0" presId="urn:microsoft.com/office/officeart/2005/8/layout/h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7DAEF6-6CB5-4392-BE2B-2880EAB02208}" type="doc">
      <dgm:prSet loTypeId="urn:microsoft.com/office/officeart/2008/layout/LinedList" loCatId="list" qsTypeId="urn:microsoft.com/office/officeart/2005/8/quickstyle/simple3" qsCatId="simple" csTypeId="urn:microsoft.com/office/officeart/2005/8/colors/accent1_2" csCatId="accent1" phldr="1"/>
      <dgm:spPr/>
      <dgm:t>
        <a:bodyPr/>
        <a:lstStyle/>
        <a:p>
          <a:endParaRPr lang="en-US"/>
        </a:p>
      </dgm:t>
    </dgm:pt>
    <dgm:pt modelId="{107D3753-667B-41DA-BA4A-D5F29AB7B447}">
      <dgm:prSet custT="1"/>
      <dgm:spPr/>
      <dgm:t>
        <a:bodyPr/>
        <a:lstStyle/>
        <a:p>
          <a:pPr rtl="0"/>
          <a:r>
            <a:rPr lang="es-ES" sz="2800">
              <a:solidFill>
                <a:srgbClr val="B42108"/>
              </a:solidFill>
              <a:latin typeface="Calibri"/>
            </a:rPr>
            <a:t> </a:t>
          </a:r>
          <a:r>
            <a:rPr lang="es-ES" sz="2800" b="0" i="0">
              <a:solidFill>
                <a:srgbClr val="B42108"/>
              </a:solidFill>
            </a:rPr>
            <a:t>Barreras políticas </a:t>
          </a:r>
          <a:r>
            <a:rPr lang="es-ES" sz="2800" b="0" i="0"/>
            <a:t>La primera barrera que dificulta el aprendizaje son las leyes y normativas </a:t>
          </a:r>
          <a:r>
            <a:rPr lang="es-ES" sz="2800" b="0" i="0" u="sng"/>
            <a:t>contradictorias. </a:t>
          </a:r>
        </a:p>
        <a:p>
          <a:r>
            <a:rPr lang="es-ES" sz="2800" b="0" i="0"/>
            <a:t> </a:t>
          </a:r>
        </a:p>
        <a:p>
          <a:endParaRPr lang="en-US" sz="3600"/>
        </a:p>
      </dgm:t>
    </dgm:pt>
    <dgm:pt modelId="{31AA8DBA-0724-4027-BE9C-525B0654097D}" type="parTrans" cxnId="{301C9D83-3BC7-487C-BB31-3F14152C4D4A}">
      <dgm:prSet/>
      <dgm:spPr/>
      <dgm:t>
        <a:bodyPr/>
        <a:lstStyle/>
        <a:p>
          <a:endParaRPr lang="en-US" sz="3600"/>
        </a:p>
      </dgm:t>
    </dgm:pt>
    <dgm:pt modelId="{0DA220A2-6B8F-47C1-BA77-E48210DA8916}" type="sibTrans" cxnId="{301C9D83-3BC7-487C-BB31-3F14152C4D4A}">
      <dgm:prSet/>
      <dgm:spPr/>
      <dgm:t>
        <a:bodyPr/>
        <a:lstStyle/>
        <a:p>
          <a:endParaRPr lang="en-US" sz="3600"/>
        </a:p>
      </dgm:t>
    </dgm:pt>
    <dgm:pt modelId="{8884CE3E-7F05-4DDA-961C-0C2A7DB87FDF}">
      <dgm:prSet custT="1"/>
      <dgm:spPr/>
      <dgm:t>
        <a:bodyPr/>
        <a:lstStyle/>
        <a:p>
          <a:pPr rtl="0"/>
          <a:r>
            <a:rPr lang="es-ES" sz="2800">
              <a:solidFill>
                <a:srgbClr val="B42108"/>
              </a:solidFill>
              <a:latin typeface="Calibri"/>
            </a:rPr>
            <a:t> </a:t>
          </a:r>
          <a:r>
            <a:rPr lang="es-ES" sz="2800" b="0" i="0">
              <a:solidFill>
                <a:srgbClr val="B42108"/>
              </a:solidFill>
            </a:rPr>
            <a:t>Barreras culturales </a:t>
          </a:r>
          <a:r>
            <a:rPr lang="es-ES" sz="2800" b="0" i="0"/>
            <a:t>la cultura generalizada que existe en educación y que sostiene que hay dos tipos diferentes de alumnado:</a:t>
          </a:r>
          <a:r>
            <a:rPr lang="es-ES" sz="2800" b="0" i="0" u="sng"/>
            <a:t> el normal y el especial</a:t>
          </a:r>
          <a:endParaRPr lang="es-ES" sz="2800" u="sng">
            <a:solidFill>
              <a:srgbClr val="B42108"/>
            </a:solidFill>
          </a:endParaRPr>
        </a:p>
      </dgm:t>
    </dgm:pt>
    <dgm:pt modelId="{3BC90917-B159-44E0-8DE1-F26ED9201ED2}" type="parTrans" cxnId="{6944AE8F-FD63-42C5-B2F7-80BA838E8D30}">
      <dgm:prSet/>
      <dgm:spPr/>
      <dgm:t>
        <a:bodyPr/>
        <a:lstStyle/>
        <a:p>
          <a:endParaRPr lang="en-US" sz="3600"/>
        </a:p>
      </dgm:t>
    </dgm:pt>
    <dgm:pt modelId="{0211D1C2-B787-4DF9-8957-8103505FACFA}" type="sibTrans" cxnId="{6944AE8F-FD63-42C5-B2F7-80BA838E8D30}">
      <dgm:prSet/>
      <dgm:spPr/>
      <dgm:t>
        <a:bodyPr/>
        <a:lstStyle/>
        <a:p>
          <a:endParaRPr lang="en-US" sz="3600"/>
        </a:p>
      </dgm:t>
    </dgm:pt>
    <dgm:pt modelId="{B3B83E6F-DFBA-4B1F-AC74-2989DA777D85}">
      <dgm:prSet custT="1"/>
      <dgm:spPr/>
      <dgm:t>
        <a:bodyPr/>
        <a:lstStyle/>
        <a:p>
          <a:pPr rtl="0"/>
          <a:r>
            <a:rPr lang="es-ES" sz="2800" b="0" i="0">
              <a:solidFill>
                <a:srgbClr val="B42108"/>
              </a:solidFill>
            </a:rPr>
            <a:t>Barreras didácticas </a:t>
          </a:r>
          <a:r>
            <a:rPr lang="es-ES" sz="2800" b="0" i="0"/>
            <a:t>Procesos de enseñanza-aprendizaje. enfoques didácticos, intervenciones docentes, proyectos pedagógicos,</a:t>
          </a:r>
          <a:r>
            <a:rPr lang="es-ES" sz="2800" b="0" i="0" u="sng"/>
            <a:t> modos de enseñar</a:t>
          </a:r>
          <a:r>
            <a:rPr lang="es-ES" sz="2800" b="0" i="0"/>
            <a:t>, de evaluar.</a:t>
          </a:r>
          <a:r>
            <a:rPr lang="es-ES" sz="2800" b="0" i="0">
              <a:solidFill>
                <a:srgbClr val="B42108"/>
              </a:solidFill>
              <a:latin typeface="Calibri"/>
            </a:rPr>
            <a:t> </a:t>
          </a:r>
          <a:endParaRPr lang="en-US" sz="2800">
            <a:solidFill>
              <a:srgbClr val="B42108"/>
            </a:solidFill>
          </a:endParaRPr>
        </a:p>
      </dgm:t>
    </dgm:pt>
    <dgm:pt modelId="{41BED4F0-74A5-4479-BE77-5DFBB5BA3797}" type="parTrans" cxnId="{F2C36702-12DE-4D10-B0CD-F40B8BB60EF4}">
      <dgm:prSet/>
      <dgm:spPr/>
      <dgm:t>
        <a:bodyPr/>
        <a:lstStyle/>
        <a:p>
          <a:endParaRPr lang="en-US" sz="3600"/>
        </a:p>
      </dgm:t>
    </dgm:pt>
    <dgm:pt modelId="{8A761D9F-7E75-46A0-9BC6-7FD0DEB03B66}" type="sibTrans" cxnId="{F2C36702-12DE-4D10-B0CD-F40B8BB60EF4}">
      <dgm:prSet/>
      <dgm:spPr/>
      <dgm:t>
        <a:bodyPr/>
        <a:lstStyle/>
        <a:p>
          <a:endParaRPr lang="en-US" sz="3600"/>
        </a:p>
      </dgm:t>
    </dgm:pt>
    <dgm:pt modelId="{68299DA5-E992-4BD1-9D9A-C2FE7B9ADF87}" type="pres">
      <dgm:prSet presAssocID="{6E7DAEF6-6CB5-4392-BE2B-2880EAB02208}" presName="vert0" presStyleCnt="0">
        <dgm:presLayoutVars>
          <dgm:dir/>
          <dgm:animOne val="branch"/>
          <dgm:animLvl val="lvl"/>
        </dgm:presLayoutVars>
      </dgm:prSet>
      <dgm:spPr/>
    </dgm:pt>
    <dgm:pt modelId="{73B3FD5E-2AC4-4151-9A91-C2246C91B56B}" type="pres">
      <dgm:prSet presAssocID="{107D3753-667B-41DA-BA4A-D5F29AB7B447}" presName="thickLine" presStyleLbl="alignNode1" presStyleIdx="0" presStyleCnt="3"/>
      <dgm:spPr/>
    </dgm:pt>
    <dgm:pt modelId="{CED7C3F4-D8D1-4A68-A8D5-89D27F775D1C}" type="pres">
      <dgm:prSet presAssocID="{107D3753-667B-41DA-BA4A-D5F29AB7B447}" presName="horz1" presStyleCnt="0"/>
      <dgm:spPr/>
    </dgm:pt>
    <dgm:pt modelId="{2E6A7827-5EC6-47CB-B84D-4B3D68E095D0}" type="pres">
      <dgm:prSet presAssocID="{107D3753-667B-41DA-BA4A-D5F29AB7B447}" presName="tx1" presStyleLbl="revTx" presStyleIdx="0" presStyleCnt="3" custScaleY="109178" custLinFactNeighborX="198" custLinFactNeighborY="5688"/>
      <dgm:spPr/>
    </dgm:pt>
    <dgm:pt modelId="{39E56A8D-1144-48D3-9CA9-0161C2A987AF}" type="pres">
      <dgm:prSet presAssocID="{107D3753-667B-41DA-BA4A-D5F29AB7B447}" presName="vert1" presStyleCnt="0"/>
      <dgm:spPr/>
    </dgm:pt>
    <dgm:pt modelId="{AA06AF8D-5DD5-4D57-98D3-03C66F345E93}" type="pres">
      <dgm:prSet presAssocID="{8884CE3E-7F05-4DDA-961C-0C2A7DB87FDF}" presName="thickLine" presStyleLbl="alignNode1" presStyleIdx="1" presStyleCnt="3"/>
      <dgm:spPr/>
    </dgm:pt>
    <dgm:pt modelId="{275148D8-67D9-4BFE-99F6-60C464C68937}" type="pres">
      <dgm:prSet presAssocID="{8884CE3E-7F05-4DDA-961C-0C2A7DB87FDF}" presName="horz1" presStyleCnt="0"/>
      <dgm:spPr/>
    </dgm:pt>
    <dgm:pt modelId="{67A7FA54-DAE9-4396-98C4-14C203CE832D}" type="pres">
      <dgm:prSet presAssocID="{8884CE3E-7F05-4DDA-961C-0C2A7DB87FDF}" presName="tx1" presStyleLbl="revTx" presStyleIdx="1" presStyleCnt="3" custScaleY="144750" custLinFactNeighborX="4848" custLinFactNeighborY="3486"/>
      <dgm:spPr/>
    </dgm:pt>
    <dgm:pt modelId="{F8CAB65E-1A5C-49E0-B670-A4534BF1318A}" type="pres">
      <dgm:prSet presAssocID="{8884CE3E-7F05-4DDA-961C-0C2A7DB87FDF}" presName="vert1" presStyleCnt="0"/>
      <dgm:spPr/>
    </dgm:pt>
    <dgm:pt modelId="{8C4A940C-DB33-409C-B0E4-E89741CB31C0}" type="pres">
      <dgm:prSet presAssocID="{B3B83E6F-DFBA-4B1F-AC74-2989DA777D85}" presName="thickLine" presStyleLbl="alignNode1" presStyleIdx="2" presStyleCnt="3"/>
      <dgm:spPr/>
    </dgm:pt>
    <dgm:pt modelId="{D04AC58A-40C6-4768-A35C-35B855DFB38F}" type="pres">
      <dgm:prSet presAssocID="{B3B83E6F-DFBA-4B1F-AC74-2989DA777D85}" presName="horz1" presStyleCnt="0"/>
      <dgm:spPr/>
    </dgm:pt>
    <dgm:pt modelId="{A653D3FD-A732-44DD-9E41-9C514C4AE175}" type="pres">
      <dgm:prSet presAssocID="{B3B83E6F-DFBA-4B1F-AC74-2989DA777D85}" presName="tx1" presStyleLbl="revTx" presStyleIdx="2" presStyleCnt="3" custLinFactNeighborY="79139"/>
      <dgm:spPr/>
    </dgm:pt>
    <dgm:pt modelId="{46184D22-B131-441E-9663-D63A857C7CA8}" type="pres">
      <dgm:prSet presAssocID="{B3B83E6F-DFBA-4B1F-AC74-2989DA777D85}" presName="vert1" presStyleCnt="0"/>
      <dgm:spPr/>
    </dgm:pt>
  </dgm:ptLst>
  <dgm:cxnLst>
    <dgm:cxn modelId="{F2C36702-12DE-4D10-B0CD-F40B8BB60EF4}" srcId="{6E7DAEF6-6CB5-4392-BE2B-2880EAB02208}" destId="{B3B83E6F-DFBA-4B1F-AC74-2989DA777D85}" srcOrd="2" destOrd="0" parTransId="{41BED4F0-74A5-4479-BE77-5DFBB5BA3797}" sibTransId="{8A761D9F-7E75-46A0-9BC6-7FD0DEB03B66}"/>
    <dgm:cxn modelId="{46F2E34D-AFAC-4789-8DD5-3777B19AC840}" type="presOf" srcId="{6E7DAEF6-6CB5-4392-BE2B-2880EAB02208}" destId="{68299DA5-E992-4BD1-9D9A-C2FE7B9ADF87}" srcOrd="0" destOrd="0" presId="urn:microsoft.com/office/officeart/2008/layout/LinedList"/>
    <dgm:cxn modelId="{A4C88673-96E7-480A-9311-AA7B043BD684}" type="presOf" srcId="{107D3753-667B-41DA-BA4A-D5F29AB7B447}" destId="{2E6A7827-5EC6-47CB-B84D-4B3D68E095D0}" srcOrd="0" destOrd="0" presId="urn:microsoft.com/office/officeart/2008/layout/LinedList"/>
    <dgm:cxn modelId="{301C9D83-3BC7-487C-BB31-3F14152C4D4A}" srcId="{6E7DAEF6-6CB5-4392-BE2B-2880EAB02208}" destId="{107D3753-667B-41DA-BA4A-D5F29AB7B447}" srcOrd="0" destOrd="0" parTransId="{31AA8DBA-0724-4027-BE9C-525B0654097D}" sibTransId="{0DA220A2-6B8F-47C1-BA77-E48210DA8916}"/>
    <dgm:cxn modelId="{6944AE8F-FD63-42C5-B2F7-80BA838E8D30}" srcId="{6E7DAEF6-6CB5-4392-BE2B-2880EAB02208}" destId="{8884CE3E-7F05-4DDA-961C-0C2A7DB87FDF}" srcOrd="1" destOrd="0" parTransId="{3BC90917-B159-44E0-8DE1-F26ED9201ED2}" sibTransId="{0211D1C2-B787-4DF9-8957-8103505FACFA}"/>
    <dgm:cxn modelId="{589422A5-5BA3-4EF6-BA5E-5FD64CAC4107}" type="presOf" srcId="{8884CE3E-7F05-4DDA-961C-0C2A7DB87FDF}" destId="{67A7FA54-DAE9-4396-98C4-14C203CE832D}" srcOrd="0" destOrd="0" presId="urn:microsoft.com/office/officeart/2008/layout/LinedList"/>
    <dgm:cxn modelId="{F1A7E4A8-6EFB-46DE-BE3B-4AF79D20B6D7}" type="presOf" srcId="{B3B83E6F-DFBA-4B1F-AC74-2989DA777D85}" destId="{A653D3FD-A732-44DD-9E41-9C514C4AE175}" srcOrd="0" destOrd="0" presId="urn:microsoft.com/office/officeart/2008/layout/LinedList"/>
    <dgm:cxn modelId="{FC1945BB-9DCA-4704-B137-521B84353D27}" type="presParOf" srcId="{68299DA5-E992-4BD1-9D9A-C2FE7B9ADF87}" destId="{73B3FD5E-2AC4-4151-9A91-C2246C91B56B}" srcOrd="0" destOrd="0" presId="urn:microsoft.com/office/officeart/2008/layout/LinedList"/>
    <dgm:cxn modelId="{D1D72408-1288-48D3-AB3D-C937247299B2}" type="presParOf" srcId="{68299DA5-E992-4BD1-9D9A-C2FE7B9ADF87}" destId="{CED7C3F4-D8D1-4A68-A8D5-89D27F775D1C}" srcOrd="1" destOrd="0" presId="urn:microsoft.com/office/officeart/2008/layout/LinedList"/>
    <dgm:cxn modelId="{CDDD1C6B-ABF4-42CF-8236-F90F20720682}" type="presParOf" srcId="{CED7C3F4-D8D1-4A68-A8D5-89D27F775D1C}" destId="{2E6A7827-5EC6-47CB-B84D-4B3D68E095D0}" srcOrd="0" destOrd="0" presId="urn:microsoft.com/office/officeart/2008/layout/LinedList"/>
    <dgm:cxn modelId="{C3E7408A-858A-4AD8-B464-F4A852B5E001}" type="presParOf" srcId="{CED7C3F4-D8D1-4A68-A8D5-89D27F775D1C}" destId="{39E56A8D-1144-48D3-9CA9-0161C2A987AF}" srcOrd="1" destOrd="0" presId="urn:microsoft.com/office/officeart/2008/layout/LinedList"/>
    <dgm:cxn modelId="{88D53BB7-3A82-4093-9C1F-B173C52B3A87}" type="presParOf" srcId="{68299DA5-E992-4BD1-9D9A-C2FE7B9ADF87}" destId="{AA06AF8D-5DD5-4D57-98D3-03C66F345E93}" srcOrd="2" destOrd="0" presId="urn:microsoft.com/office/officeart/2008/layout/LinedList"/>
    <dgm:cxn modelId="{468F72F0-CC22-48BC-AFF9-BA5C807A58B1}" type="presParOf" srcId="{68299DA5-E992-4BD1-9D9A-C2FE7B9ADF87}" destId="{275148D8-67D9-4BFE-99F6-60C464C68937}" srcOrd="3" destOrd="0" presId="urn:microsoft.com/office/officeart/2008/layout/LinedList"/>
    <dgm:cxn modelId="{C74854B3-3D1C-4EE8-8E16-B656AC3BB37C}" type="presParOf" srcId="{275148D8-67D9-4BFE-99F6-60C464C68937}" destId="{67A7FA54-DAE9-4396-98C4-14C203CE832D}" srcOrd="0" destOrd="0" presId="urn:microsoft.com/office/officeart/2008/layout/LinedList"/>
    <dgm:cxn modelId="{7FF4DABE-6BFB-413E-AF86-B0119B4F1564}" type="presParOf" srcId="{275148D8-67D9-4BFE-99F6-60C464C68937}" destId="{F8CAB65E-1A5C-49E0-B670-A4534BF1318A}" srcOrd="1" destOrd="0" presId="urn:microsoft.com/office/officeart/2008/layout/LinedList"/>
    <dgm:cxn modelId="{B61CDEE9-1B5A-40C6-B501-C9F1B614780F}" type="presParOf" srcId="{68299DA5-E992-4BD1-9D9A-C2FE7B9ADF87}" destId="{8C4A940C-DB33-409C-B0E4-E89741CB31C0}" srcOrd="4" destOrd="0" presId="urn:microsoft.com/office/officeart/2008/layout/LinedList"/>
    <dgm:cxn modelId="{9F25BEEE-732D-45BB-B0AA-51B316271F67}" type="presParOf" srcId="{68299DA5-E992-4BD1-9D9A-C2FE7B9ADF87}" destId="{D04AC58A-40C6-4768-A35C-35B855DFB38F}" srcOrd="5" destOrd="0" presId="urn:microsoft.com/office/officeart/2008/layout/LinedList"/>
    <dgm:cxn modelId="{7EBF6420-3F5A-40D4-ABDD-1C183EFAA99B}" type="presParOf" srcId="{D04AC58A-40C6-4768-A35C-35B855DFB38F}" destId="{A653D3FD-A732-44DD-9E41-9C514C4AE175}" srcOrd="0" destOrd="0" presId="urn:microsoft.com/office/officeart/2008/layout/LinedList"/>
    <dgm:cxn modelId="{01D56531-9D19-4631-B1B2-E0056A6D323D}" type="presParOf" srcId="{D04AC58A-40C6-4768-A35C-35B855DFB38F}" destId="{46184D22-B131-441E-9663-D63A857C7C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ED1080-4A8D-455C-BFF4-1F4863EFA8A5}" type="doc">
      <dgm:prSet loTypeId="urn:microsoft.com/office/officeart/2008/layout/LinedList" loCatId="list" qsTypeId="urn:microsoft.com/office/officeart/2005/8/quickstyle/3d1" qsCatId="3D" csTypeId="urn:microsoft.com/office/officeart/2005/8/colors/accent1_4" csCatId="accent1" phldr="1"/>
      <dgm:spPr/>
      <dgm:t>
        <a:bodyPr/>
        <a:lstStyle/>
        <a:p>
          <a:endParaRPr lang="es-ES"/>
        </a:p>
      </dgm:t>
    </dgm:pt>
    <dgm:pt modelId="{36E05DCE-E050-475A-97D9-164CECDB2125}">
      <dgm:prSet phldrT="[Texto]" phldr="1"/>
      <dgm:spPr/>
      <dgm:t>
        <a:bodyPr/>
        <a:lstStyle/>
        <a:p>
          <a:endParaRPr lang="es-ES"/>
        </a:p>
      </dgm:t>
    </dgm:pt>
    <dgm:pt modelId="{F08C5CB1-6D13-450F-BB33-C3E29C80D4CC}" type="parTrans" cxnId="{73164E71-A1A7-4066-B855-9B0F9046F5B0}">
      <dgm:prSet/>
      <dgm:spPr/>
      <dgm:t>
        <a:bodyPr/>
        <a:lstStyle/>
        <a:p>
          <a:endParaRPr lang="es-ES"/>
        </a:p>
      </dgm:t>
    </dgm:pt>
    <dgm:pt modelId="{B31087B0-E462-453B-958F-B40FBE020AAF}" type="sibTrans" cxnId="{73164E71-A1A7-4066-B855-9B0F9046F5B0}">
      <dgm:prSet/>
      <dgm:spPr/>
      <dgm:t>
        <a:bodyPr/>
        <a:lstStyle/>
        <a:p>
          <a:endParaRPr lang="es-ES"/>
        </a:p>
      </dgm:t>
    </dgm:pt>
    <dgm:pt modelId="{7108ACE7-CA46-4972-A811-CA564B364D96}">
      <dgm:prSet custT="1"/>
      <dgm:spPr/>
      <dgm:t>
        <a:bodyPr/>
        <a:lstStyle/>
        <a:p>
          <a:pPr rtl="0"/>
          <a:r>
            <a:rPr lang="es-ES" sz="2800" b="0" i="0">
              <a:effectLst/>
              <a:latin typeface="Calibri"/>
              <a:cs typeface="Calibri"/>
            </a:rPr>
            <a:t>España se enfrenta a una constante situación debe aprender a afrontar</a:t>
          </a:r>
          <a:r>
            <a:rPr lang="es-ES" sz="2800" b="0" i="0">
              <a:effectLst/>
              <a:latin typeface="WordVisiCarriageReturn_MSFontService"/>
            </a:rPr>
            <a:t> </a:t>
          </a:r>
          <a:br>
            <a:rPr lang="es-ES" sz="2800" b="0" i="0">
              <a:effectLst/>
              <a:latin typeface="WordVisiCarriageReturn_MSFontService"/>
            </a:rPr>
          </a:br>
          <a:r>
            <a:rPr lang="es-ES" sz="2800" b="0" i="0">
              <a:effectLst/>
              <a:latin typeface="Calibri"/>
              <a:cs typeface="Calibri"/>
            </a:rPr>
            <a:t>una</a:t>
          </a:r>
          <a:r>
            <a:rPr lang="es-ES" sz="2800" b="0" i="0">
              <a:solidFill>
                <a:srgbClr val="A10105"/>
              </a:solidFill>
              <a:effectLst/>
              <a:latin typeface="Calibri"/>
              <a:cs typeface="Calibri"/>
            </a:rPr>
            <a:t> realidad intercultural</a:t>
          </a:r>
          <a:r>
            <a:rPr lang="es-ES" sz="2800" b="0" i="0">
              <a:effectLst/>
              <a:latin typeface="Calibri"/>
              <a:cs typeface="Calibri"/>
            </a:rPr>
            <a:t> procedente de la inmigración que va creando</a:t>
          </a:r>
          <a:r>
            <a:rPr lang="es-ES" sz="2800" b="0" i="0">
              <a:effectLst/>
              <a:latin typeface="WordVisiCarriageReturn_MSFontService"/>
            </a:rPr>
            <a:t> </a:t>
          </a:r>
          <a:br>
            <a:rPr lang="es-ES" sz="2800" b="0" i="0">
              <a:effectLst/>
              <a:latin typeface="WordVisiCarriageReturn_MSFontService"/>
            </a:rPr>
          </a:br>
          <a:r>
            <a:rPr lang="es-ES" sz="2800" b="0" i="0">
              <a:effectLst/>
              <a:latin typeface="Calibri"/>
              <a:cs typeface="Calibri"/>
            </a:rPr>
            <a:t>colectivos cada vez más numerosos de inmigrantes de diferentes culturas. </a:t>
          </a:r>
          <a:endParaRPr lang="es-ES" sz="2800" b="0" i="0">
            <a:effectLst/>
            <a:latin typeface="Segoe UI" panose="020B0502040204020203" pitchFamily="34" charset="0"/>
          </a:endParaRPr>
        </a:p>
      </dgm:t>
    </dgm:pt>
    <dgm:pt modelId="{ABDBBEF2-A1FA-47C5-BA19-28468BE7A5B3}" type="parTrans" cxnId="{6B432674-8E11-4CFA-9119-BB5CF07B91DD}">
      <dgm:prSet/>
      <dgm:spPr/>
      <dgm:t>
        <a:bodyPr/>
        <a:lstStyle/>
        <a:p>
          <a:endParaRPr lang="es-ES"/>
        </a:p>
      </dgm:t>
    </dgm:pt>
    <dgm:pt modelId="{3F866C55-3EF9-4CD9-ADCF-125AE5FB20A9}" type="sibTrans" cxnId="{6B432674-8E11-4CFA-9119-BB5CF07B91DD}">
      <dgm:prSet/>
      <dgm:spPr/>
      <dgm:t>
        <a:bodyPr/>
        <a:lstStyle/>
        <a:p>
          <a:endParaRPr lang="es-ES"/>
        </a:p>
      </dgm:t>
    </dgm:pt>
    <dgm:pt modelId="{9BF27E19-85A5-4D22-9678-465454FF37A8}" type="pres">
      <dgm:prSet presAssocID="{DEED1080-4A8D-455C-BFF4-1F4863EFA8A5}" presName="vert0" presStyleCnt="0">
        <dgm:presLayoutVars>
          <dgm:dir/>
          <dgm:animOne val="branch"/>
          <dgm:animLvl val="lvl"/>
        </dgm:presLayoutVars>
      </dgm:prSet>
      <dgm:spPr/>
    </dgm:pt>
    <dgm:pt modelId="{6E76F18C-C829-4D53-BAE3-DF2BDE998B0B}" type="pres">
      <dgm:prSet presAssocID="{36E05DCE-E050-475A-97D9-164CECDB2125}" presName="thickLine" presStyleLbl="alignNode1" presStyleIdx="0" presStyleCnt="1" custLinFactNeighborX="-615" custLinFactNeighborY="4229"/>
      <dgm:spPr/>
    </dgm:pt>
    <dgm:pt modelId="{E2F00DD0-6F14-415F-9F31-829F9CEDCC3B}" type="pres">
      <dgm:prSet presAssocID="{36E05DCE-E050-475A-97D9-164CECDB2125}" presName="horz1" presStyleCnt="0"/>
      <dgm:spPr/>
    </dgm:pt>
    <dgm:pt modelId="{F124BE0D-78AB-4CB6-8C82-C742F7A368DF}" type="pres">
      <dgm:prSet presAssocID="{36E05DCE-E050-475A-97D9-164CECDB2125}" presName="tx1" presStyleLbl="revTx" presStyleIdx="0" presStyleCnt="2" custFlipHor="1" custScaleX="2946"/>
      <dgm:spPr/>
    </dgm:pt>
    <dgm:pt modelId="{8485C79C-39FF-4AFB-9F9D-50B4DF4C2C09}" type="pres">
      <dgm:prSet presAssocID="{36E05DCE-E050-475A-97D9-164CECDB2125}" presName="vert1" presStyleCnt="0"/>
      <dgm:spPr/>
    </dgm:pt>
    <dgm:pt modelId="{769DEA5A-089F-43E7-ABF9-4D0846831A1C}" type="pres">
      <dgm:prSet presAssocID="{7108ACE7-CA46-4972-A811-CA564B364D96}" presName="vertSpace2a" presStyleCnt="0"/>
      <dgm:spPr/>
    </dgm:pt>
    <dgm:pt modelId="{C4E59271-79A9-4774-B91D-9DBDEA3C93B8}" type="pres">
      <dgm:prSet presAssocID="{7108ACE7-CA46-4972-A811-CA564B364D96}" presName="horz2" presStyleCnt="0"/>
      <dgm:spPr/>
    </dgm:pt>
    <dgm:pt modelId="{D50D856B-64E6-4F98-99C2-9342AA134010}" type="pres">
      <dgm:prSet presAssocID="{7108ACE7-CA46-4972-A811-CA564B364D96}" presName="horzSpace2" presStyleCnt="0"/>
      <dgm:spPr/>
    </dgm:pt>
    <dgm:pt modelId="{9FF7A147-2133-40FB-BD89-BCEFBE26CE50}" type="pres">
      <dgm:prSet presAssocID="{7108ACE7-CA46-4972-A811-CA564B364D96}" presName="tx2" presStyleLbl="revTx" presStyleIdx="1" presStyleCnt="2" custScaleY="10615"/>
      <dgm:spPr/>
    </dgm:pt>
    <dgm:pt modelId="{7A7C523A-D607-422C-8F6A-DE38C833D1D2}" type="pres">
      <dgm:prSet presAssocID="{7108ACE7-CA46-4972-A811-CA564B364D96}" presName="vert2" presStyleCnt="0"/>
      <dgm:spPr/>
    </dgm:pt>
    <dgm:pt modelId="{5B89EF19-3906-42FE-88AC-2472B7038E3C}" type="pres">
      <dgm:prSet presAssocID="{7108ACE7-CA46-4972-A811-CA564B364D96}" presName="thinLine2b" presStyleLbl="callout" presStyleIdx="0" presStyleCnt="1" custLinFactY="1069711" custLinFactNeighborX="4993" custLinFactNeighborY="1100000"/>
      <dgm:spPr/>
    </dgm:pt>
    <dgm:pt modelId="{F5A6E6CE-869D-4F6F-90AC-BF62E28798F6}" type="pres">
      <dgm:prSet presAssocID="{7108ACE7-CA46-4972-A811-CA564B364D96}" presName="vertSpace2b" presStyleCnt="0"/>
      <dgm:spPr/>
    </dgm:pt>
  </dgm:ptLst>
  <dgm:cxnLst>
    <dgm:cxn modelId="{9255002E-C950-4ED7-B9B4-CAC88C847C5A}" type="presOf" srcId="{36E05DCE-E050-475A-97D9-164CECDB2125}" destId="{F124BE0D-78AB-4CB6-8C82-C742F7A368DF}" srcOrd="0" destOrd="0" presId="urn:microsoft.com/office/officeart/2008/layout/LinedList"/>
    <dgm:cxn modelId="{73164E71-A1A7-4066-B855-9B0F9046F5B0}" srcId="{DEED1080-4A8D-455C-BFF4-1F4863EFA8A5}" destId="{36E05DCE-E050-475A-97D9-164CECDB2125}" srcOrd="0" destOrd="0" parTransId="{F08C5CB1-6D13-450F-BB33-C3E29C80D4CC}" sibTransId="{B31087B0-E462-453B-958F-B40FBE020AAF}"/>
    <dgm:cxn modelId="{6B432674-8E11-4CFA-9119-BB5CF07B91DD}" srcId="{36E05DCE-E050-475A-97D9-164CECDB2125}" destId="{7108ACE7-CA46-4972-A811-CA564B364D96}" srcOrd="0" destOrd="0" parTransId="{ABDBBEF2-A1FA-47C5-BA19-28468BE7A5B3}" sibTransId="{3F866C55-3EF9-4CD9-ADCF-125AE5FB20A9}"/>
    <dgm:cxn modelId="{EC46CD9C-603C-4BEA-B5EF-00DD648C2355}" type="presOf" srcId="{7108ACE7-CA46-4972-A811-CA564B364D96}" destId="{9FF7A147-2133-40FB-BD89-BCEFBE26CE50}" srcOrd="0" destOrd="0" presId="urn:microsoft.com/office/officeart/2008/layout/LinedList"/>
    <dgm:cxn modelId="{C090A8CC-44DC-4BF9-8D23-2EE304639ACB}" type="presOf" srcId="{DEED1080-4A8D-455C-BFF4-1F4863EFA8A5}" destId="{9BF27E19-85A5-4D22-9678-465454FF37A8}" srcOrd="0" destOrd="0" presId="urn:microsoft.com/office/officeart/2008/layout/LinedList"/>
    <dgm:cxn modelId="{7D35EF25-6119-40F8-A797-222DDCC65E5D}" type="presParOf" srcId="{9BF27E19-85A5-4D22-9678-465454FF37A8}" destId="{6E76F18C-C829-4D53-BAE3-DF2BDE998B0B}" srcOrd="0" destOrd="0" presId="urn:microsoft.com/office/officeart/2008/layout/LinedList"/>
    <dgm:cxn modelId="{C57B0D52-5D29-4D2D-82E0-20C830CE1849}" type="presParOf" srcId="{9BF27E19-85A5-4D22-9678-465454FF37A8}" destId="{E2F00DD0-6F14-415F-9F31-829F9CEDCC3B}" srcOrd="1" destOrd="0" presId="urn:microsoft.com/office/officeart/2008/layout/LinedList"/>
    <dgm:cxn modelId="{144C445C-5DDC-47EB-876F-2012926C83C2}" type="presParOf" srcId="{E2F00DD0-6F14-415F-9F31-829F9CEDCC3B}" destId="{F124BE0D-78AB-4CB6-8C82-C742F7A368DF}" srcOrd="0" destOrd="0" presId="urn:microsoft.com/office/officeart/2008/layout/LinedList"/>
    <dgm:cxn modelId="{4D959110-9D96-42DA-A627-362A8B6682BE}" type="presParOf" srcId="{E2F00DD0-6F14-415F-9F31-829F9CEDCC3B}" destId="{8485C79C-39FF-4AFB-9F9D-50B4DF4C2C09}" srcOrd="1" destOrd="0" presId="urn:microsoft.com/office/officeart/2008/layout/LinedList"/>
    <dgm:cxn modelId="{A69F6CC8-E1E3-4008-8063-EACB937B75F0}" type="presParOf" srcId="{8485C79C-39FF-4AFB-9F9D-50B4DF4C2C09}" destId="{769DEA5A-089F-43E7-ABF9-4D0846831A1C}" srcOrd="0" destOrd="0" presId="urn:microsoft.com/office/officeart/2008/layout/LinedList"/>
    <dgm:cxn modelId="{7F510EE3-89DE-4BE7-AE5E-C7BA9123E887}" type="presParOf" srcId="{8485C79C-39FF-4AFB-9F9D-50B4DF4C2C09}" destId="{C4E59271-79A9-4774-B91D-9DBDEA3C93B8}" srcOrd="1" destOrd="0" presId="urn:microsoft.com/office/officeart/2008/layout/LinedList"/>
    <dgm:cxn modelId="{E58C2F2E-88AC-49FE-BEDE-701E14F9A847}" type="presParOf" srcId="{C4E59271-79A9-4774-B91D-9DBDEA3C93B8}" destId="{D50D856B-64E6-4F98-99C2-9342AA134010}" srcOrd="0" destOrd="0" presId="urn:microsoft.com/office/officeart/2008/layout/LinedList"/>
    <dgm:cxn modelId="{FD6A8F38-79FA-4BE1-9B0C-773D14AD80E2}" type="presParOf" srcId="{C4E59271-79A9-4774-B91D-9DBDEA3C93B8}" destId="{9FF7A147-2133-40FB-BD89-BCEFBE26CE50}" srcOrd="1" destOrd="0" presId="urn:microsoft.com/office/officeart/2008/layout/LinedList"/>
    <dgm:cxn modelId="{8ECF5D5F-705F-4BF3-8644-D54665527D8C}" type="presParOf" srcId="{C4E59271-79A9-4774-B91D-9DBDEA3C93B8}" destId="{7A7C523A-D607-422C-8F6A-DE38C833D1D2}" srcOrd="2" destOrd="0" presId="urn:microsoft.com/office/officeart/2008/layout/LinedList"/>
    <dgm:cxn modelId="{ADF465D3-2F92-40DF-B4B2-BAB2E706B9CE}" type="presParOf" srcId="{8485C79C-39FF-4AFB-9F9D-50B4DF4C2C09}" destId="{5B89EF19-3906-42FE-88AC-2472B7038E3C}" srcOrd="2" destOrd="0" presId="urn:microsoft.com/office/officeart/2008/layout/LinedList"/>
    <dgm:cxn modelId="{2315B9ED-1015-46A3-8F74-0E3D86D269A1}" type="presParOf" srcId="{8485C79C-39FF-4AFB-9F9D-50B4DF4C2C09}" destId="{F5A6E6CE-869D-4F6F-90AC-BF62E28798F6}" srcOrd="3"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893B53-F803-45ED-92CF-A1BDA405D4DB}" type="doc">
      <dgm:prSet loTypeId="urn:microsoft.com/office/officeart/2005/8/layout/cycle6" loCatId="relationship" qsTypeId="urn:microsoft.com/office/officeart/2005/8/quickstyle/simple5" qsCatId="simple" csTypeId="urn:microsoft.com/office/officeart/2005/8/colors/colorful5" csCatId="colorful" phldr="1"/>
      <dgm:spPr/>
      <dgm:t>
        <a:bodyPr/>
        <a:lstStyle/>
        <a:p>
          <a:endParaRPr lang="es-ES"/>
        </a:p>
      </dgm:t>
    </dgm:pt>
    <dgm:pt modelId="{A932359E-F1F9-4BD3-B441-90AF0F4E09E8}">
      <dgm:prSet custT="1"/>
      <dgm:spPr/>
      <dgm:t>
        <a:bodyPr/>
        <a:lstStyle/>
        <a:p>
          <a:r>
            <a:rPr lang="es-ES" sz="2400" b="1" i="0" u="sng"/>
            <a:t>Lugar de procedencia</a:t>
          </a:r>
          <a:r>
            <a:rPr lang="es-ES" sz="2400"/>
            <a:t>: </a:t>
          </a:r>
          <a:r>
            <a:rPr lang="es-ES" sz="2400" b="0" i="0"/>
            <a:t>Las personas inmigrantes que provienen de países más empobrecidos o que vienen huyendo de la precariedad o de situación de guerra. </a:t>
          </a:r>
          <a:endParaRPr lang="es-ES" sz="2400"/>
        </a:p>
      </dgm:t>
    </dgm:pt>
    <dgm:pt modelId="{9F5F712C-F565-4299-A8BD-E9BD62105EF2}" type="parTrans" cxnId="{81CD81CA-E899-4D64-A63C-77B93D87171C}">
      <dgm:prSet/>
      <dgm:spPr/>
      <dgm:t>
        <a:bodyPr/>
        <a:lstStyle/>
        <a:p>
          <a:endParaRPr lang="es-ES"/>
        </a:p>
      </dgm:t>
    </dgm:pt>
    <dgm:pt modelId="{56F76991-CF32-4D60-8B3A-F4FF7F0AE301}" type="sibTrans" cxnId="{81CD81CA-E899-4D64-A63C-77B93D87171C}">
      <dgm:prSet/>
      <dgm:spPr/>
      <dgm:t>
        <a:bodyPr/>
        <a:lstStyle/>
        <a:p>
          <a:endParaRPr lang="es-ES"/>
        </a:p>
      </dgm:t>
    </dgm:pt>
    <dgm:pt modelId="{831E40AB-C03C-4C2E-89EC-0FCDDB31DB9C}">
      <dgm:prSet custT="1"/>
      <dgm:spPr/>
      <dgm:t>
        <a:bodyPr/>
        <a:lstStyle/>
        <a:p>
          <a:r>
            <a:rPr lang="es-ES" sz="2400" b="0" i="0" u="sng"/>
            <a:t> </a:t>
          </a:r>
          <a:r>
            <a:rPr lang="es-ES" sz="2400" b="1" i="0" u="sng"/>
            <a:t>Edad</a:t>
          </a:r>
          <a:r>
            <a:rPr lang="es-ES" sz="2400" b="0" i="0"/>
            <a:t>: </a:t>
          </a:r>
          <a:r>
            <a:rPr lang="es-ES" sz="2400"/>
            <a:t>M</a:t>
          </a:r>
          <a:r>
            <a:rPr lang="es-ES" sz="2400" b="0" i="0"/>
            <a:t>enores no acompañados y las personas mayores. </a:t>
          </a:r>
          <a:endParaRPr lang="es-ES" sz="2400"/>
        </a:p>
      </dgm:t>
    </dgm:pt>
    <dgm:pt modelId="{6DAF4B42-2431-4C24-9F97-18A2EE8BD776}" type="parTrans" cxnId="{1517356D-7B0A-41EA-A76B-FA8D776FBA10}">
      <dgm:prSet/>
      <dgm:spPr/>
      <dgm:t>
        <a:bodyPr/>
        <a:lstStyle/>
        <a:p>
          <a:endParaRPr lang="es-ES"/>
        </a:p>
      </dgm:t>
    </dgm:pt>
    <dgm:pt modelId="{D4A8307F-A35B-4797-8B00-8D7C3DE939E2}" type="sibTrans" cxnId="{1517356D-7B0A-41EA-A76B-FA8D776FBA10}">
      <dgm:prSet/>
      <dgm:spPr/>
      <dgm:t>
        <a:bodyPr/>
        <a:lstStyle/>
        <a:p>
          <a:endParaRPr lang="es-ES"/>
        </a:p>
      </dgm:t>
    </dgm:pt>
    <dgm:pt modelId="{C3B2EF4D-3B44-41C7-BF56-7CCFE564213B}">
      <dgm:prSet custT="1"/>
      <dgm:spPr/>
      <dgm:t>
        <a:bodyPr/>
        <a:lstStyle/>
        <a:p>
          <a:r>
            <a:rPr lang="es-ES" sz="2400" b="1" i="0" u="sng"/>
            <a:t>Situación administrativa: </a:t>
          </a:r>
          <a:r>
            <a:rPr lang="es-ES" sz="2400" b="0" i="0"/>
            <a:t>Los inmigrantes ilegales. Coloquialmente se conocen como </a:t>
          </a:r>
          <a:r>
            <a:rPr lang="es-ES" sz="2400" b="1" i="0" u="sng"/>
            <a:t>sin papeles</a:t>
          </a:r>
          <a:r>
            <a:rPr lang="es-ES" sz="2400" b="0" i="0"/>
            <a:t>.</a:t>
          </a:r>
          <a:endParaRPr lang="es-ES" sz="2400"/>
        </a:p>
      </dgm:t>
    </dgm:pt>
    <dgm:pt modelId="{2CF8F5FF-FEAB-4D84-849D-247EA11DB517}" type="parTrans" cxnId="{83B41DAA-3E1F-49A3-B673-40A94520EC50}">
      <dgm:prSet/>
      <dgm:spPr/>
      <dgm:t>
        <a:bodyPr/>
        <a:lstStyle/>
        <a:p>
          <a:endParaRPr lang="es-ES"/>
        </a:p>
      </dgm:t>
    </dgm:pt>
    <dgm:pt modelId="{A3305B49-4AF8-4F2E-8F89-CB3748D2B211}" type="sibTrans" cxnId="{83B41DAA-3E1F-49A3-B673-40A94520EC50}">
      <dgm:prSet/>
      <dgm:spPr/>
      <dgm:t>
        <a:bodyPr/>
        <a:lstStyle/>
        <a:p>
          <a:endParaRPr lang="es-ES"/>
        </a:p>
      </dgm:t>
    </dgm:pt>
    <dgm:pt modelId="{8FE3E53D-7F04-4BC9-97FB-EC55A6DD1CBA}">
      <dgm:prSet custT="1"/>
      <dgm:spPr/>
      <dgm:t>
        <a:bodyPr/>
        <a:lstStyle/>
        <a:p>
          <a:pPr rtl="0"/>
          <a:r>
            <a:rPr lang="es-ES" sz="2200" b="1" i="0">
              <a:latin typeface="Calibri"/>
            </a:rPr>
            <a:t> </a:t>
          </a:r>
          <a:r>
            <a:rPr lang="es-ES" sz="2200" b="1" i="0" u="sng"/>
            <a:t>Desconocimiento del funcionamiento social</a:t>
          </a:r>
          <a:r>
            <a:rPr lang="es-ES" sz="2200" b="0" i="0" u="sng"/>
            <a:t>: </a:t>
          </a:r>
          <a:r>
            <a:rPr lang="es-ES" sz="2200" b="0" i="0"/>
            <a:t>a pesar de conocer el funcionamiento social, a menudo se hace difícil la inserción debido a los mecanismos de</a:t>
          </a:r>
          <a:r>
            <a:rPr lang="es-ES" sz="2200" b="1" i="0" u="sng"/>
            <a:t> estigmatización y prejuicio.</a:t>
          </a:r>
          <a:endParaRPr lang="es-ES" sz="2200" b="1" u="sng"/>
        </a:p>
      </dgm:t>
    </dgm:pt>
    <dgm:pt modelId="{4B333984-8B5F-414B-87EB-7698531E338F}" type="parTrans" cxnId="{A9B38DA8-69F4-4174-9A92-4827F445BA40}">
      <dgm:prSet/>
      <dgm:spPr/>
      <dgm:t>
        <a:bodyPr/>
        <a:lstStyle/>
        <a:p>
          <a:endParaRPr lang="es-ES"/>
        </a:p>
      </dgm:t>
    </dgm:pt>
    <dgm:pt modelId="{59CE7D57-F09E-4511-9C35-43BCC0C1AC35}" type="sibTrans" cxnId="{A9B38DA8-69F4-4174-9A92-4827F445BA40}">
      <dgm:prSet/>
      <dgm:spPr/>
      <dgm:t>
        <a:bodyPr/>
        <a:lstStyle/>
        <a:p>
          <a:endParaRPr lang="es-ES"/>
        </a:p>
      </dgm:t>
    </dgm:pt>
    <dgm:pt modelId="{CE0E3918-7275-437F-9472-5848DCAAC236}">
      <dgm:prSet custT="1"/>
      <dgm:spPr/>
      <dgm:t>
        <a:bodyPr/>
        <a:lstStyle/>
        <a:p>
          <a:r>
            <a:rPr lang="es-ES" sz="2200" b="1" i="0" u="sng"/>
            <a:t>Obstáculos comunicativos</a:t>
          </a:r>
          <a:r>
            <a:rPr lang="es-ES" sz="2200" b="0" i="0" u="sng"/>
            <a:t>: </a:t>
          </a:r>
          <a:r>
            <a:rPr lang="es-ES" sz="2200" b="0" i="0"/>
            <a:t>El desconocimiento de la lengua o la falta de fluidez al usarla , especialmente en el campo educativo y laboral. También algunas diferencias culturales relacionadas con la comunicación</a:t>
          </a:r>
          <a:r>
            <a:rPr lang="es-ES" sz="2000" b="0" i="0"/>
            <a:t>. </a:t>
          </a:r>
          <a:endParaRPr lang="es-ES" sz="2000"/>
        </a:p>
      </dgm:t>
    </dgm:pt>
    <dgm:pt modelId="{6F611BEB-810E-4107-A0DD-B47FE83F92AB}" type="parTrans" cxnId="{F845D397-5C0A-4494-9678-0AE3C086900F}">
      <dgm:prSet/>
      <dgm:spPr/>
      <dgm:t>
        <a:bodyPr/>
        <a:lstStyle/>
        <a:p>
          <a:endParaRPr lang="es-ES"/>
        </a:p>
      </dgm:t>
    </dgm:pt>
    <dgm:pt modelId="{384F4C78-614A-4E19-B217-C66C10702EE0}" type="sibTrans" cxnId="{F845D397-5C0A-4494-9678-0AE3C086900F}">
      <dgm:prSet/>
      <dgm:spPr/>
      <dgm:t>
        <a:bodyPr/>
        <a:lstStyle/>
        <a:p>
          <a:endParaRPr lang="es-ES"/>
        </a:p>
      </dgm:t>
    </dgm:pt>
    <dgm:pt modelId="{8D1AF13F-F11C-47E4-8DDE-779E01802483}" type="pres">
      <dgm:prSet presAssocID="{9D893B53-F803-45ED-92CF-A1BDA405D4DB}" presName="cycle" presStyleCnt="0">
        <dgm:presLayoutVars>
          <dgm:dir/>
          <dgm:resizeHandles val="exact"/>
        </dgm:presLayoutVars>
      </dgm:prSet>
      <dgm:spPr/>
    </dgm:pt>
    <dgm:pt modelId="{85BA60A8-8CD2-4369-8F7C-A4FD4DFBE7E9}" type="pres">
      <dgm:prSet presAssocID="{A932359E-F1F9-4BD3-B441-90AF0F4E09E8}" presName="node" presStyleLbl="node1" presStyleIdx="0" presStyleCnt="5" custScaleX="171667" custScaleY="118560">
        <dgm:presLayoutVars>
          <dgm:bulletEnabled val="1"/>
        </dgm:presLayoutVars>
      </dgm:prSet>
      <dgm:spPr/>
    </dgm:pt>
    <dgm:pt modelId="{FB68FFCF-9A8C-44C1-ABF2-B19513468368}" type="pres">
      <dgm:prSet presAssocID="{A932359E-F1F9-4BD3-B441-90AF0F4E09E8}" presName="spNode" presStyleCnt="0"/>
      <dgm:spPr/>
    </dgm:pt>
    <dgm:pt modelId="{D15B4F88-76D3-4B49-BDCF-959AE89271DE}" type="pres">
      <dgm:prSet presAssocID="{56F76991-CF32-4D60-8B3A-F4FF7F0AE301}" presName="sibTrans" presStyleLbl="sibTrans1D1" presStyleIdx="0" presStyleCnt="5"/>
      <dgm:spPr/>
    </dgm:pt>
    <dgm:pt modelId="{81187789-EE6E-426E-90BE-9A45E6C98A2C}" type="pres">
      <dgm:prSet presAssocID="{831E40AB-C03C-4C2E-89EC-0FCDDB31DB9C}" presName="node" presStyleLbl="node1" presStyleIdx="1" presStyleCnt="5" custRadScaleRad="96609" custRadScaleInc="25906">
        <dgm:presLayoutVars>
          <dgm:bulletEnabled val="1"/>
        </dgm:presLayoutVars>
      </dgm:prSet>
      <dgm:spPr/>
    </dgm:pt>
    <dgm:pt modelId="{CF092841-5FDD-4F58-9CB2-3399B84B2672}" type="pres">
      <dgm:prSet presAssocID="{831E40AB-C03C-4C2E-89EC-0FCDDB31DB9C}" presName="spNode" presStyleCnt="0"/>
      <dgm:spPr/>
    </dgm:pt>
    <dgm:pt modelId="{4043E7EF-13E1-452C-AEA7-2E1C6394068C}" type="pres">
      <dgm:prSet presAssocID="{D4A8307F-A35B-4797-8B00-8D7C3DE939E2}" presName="sibTrans" presStyleLbl="sibTrans1D1" presStyleIdx="1" presStyleCnt="5"/>
      <dgm:spPr/>
    </dgm:pt>
    <dgm:pt modelId="{1B819029-90A0-42B1-B96D-985E24194E17}" type="pres">
      <dgm:prSet presAssocID="{C3B2EF4D-3B44-41C7-BF56-7CCFE564213B}" presName="node" presStyleLbl="node1" presStyleIdx="2" presStyleCnt="5" custScaleX="153704" custScaleY="133901" custRadScaleRad="102674" custRadScaleInc="-63832">
        <dgm:presLayoutVars>
          <dgm:bulletEnabled val="1"/>
        </dgm:presLayoutVars>
      </dgm:prSet>
      <dgm:spPr/>
    </dgm:pt>
    <dgm:pt modelId="{F4417FD4-6A57-41DE-88F5-D41E7B686DC4}" type="pres">
      <dgm:prSet presAssocID="{C3B2EF4D-3B44-41C7-BF56-7CCFE564213B}" presName="spNode" presStyleCnt="0"/>
      <dgm:spPr/>
    </dgm:pt>
    <dgm:pt modelId="{2E76180A-57EB-4BDC-AEE6-FAF650579D86}" type="pres">
      <dgm:prSet presAssocID="{A3305B49-4AF8-4F2E-8F89-CB3748D2B211}" presName="sibTrans" presStyleLbl="sibTrans1D1" presStyleIdx="2" presStyleCnt="5"/>
      <dgm:spPr/>
    </dgm:pt>
    <dgm:pt modelId="{A4BE69BF-77AD-4AAC-A089-AB186D82F284}" type="pres">
      <dgm:prSet presAssocID="{8FE3E53D-7F04-4BC9-97FB-EC55A6DD1CBA}" presName="node" presStyleLbl="node1" presStyleIdx="3" presStyleCnt="5" custScaleX="146661" custScaleY="133016" custRadScaleRad="97127" custRadScaleInc="11013">
        <dgm:presLayoutVars>
          <dgm:bulletEnabled val="1"/>
        </dgm:presLayoutVars>
      </dgm:prSet>
      <dgm:spPr/>
    </dgm:pt>
    <dgm:pt modelId="{F17F58B4-1054-433E-94CC-5CE885539AE6}" type="pres">
      <dgm:prSet presAssocID="{8FE3E53D-7F04-4BC9-97FB-EC55A6DD1CBA}" presName="spNode" presStyleCnt="0"/>
      <dgm:spPr/>
    </dgm:pt>
    <dgm:pt modelId="{EBFB4D60-0D1E-444A-BFA9-7DCBC5C337EC}" type="pres">
      <dgm:prSet presAssocID="{59CE7D57-F09E-4511-9C35-43BCC0C1AC35}" presName="sibTrans" presStyleLbl="sibTrans1D1" presStyleIdx="3" presStyleCnt="5"/>
      <dgm:spPr/>
    </dgm:pt>
    <dgm:pt modelId="{A55837C9-D8F4-414F-A7A6-9F6437FFDDEF}" type="pres">
      <dgm:prSet presAssocID="{CE0E3918-7275-437F-9472-5848DCAAC236}" presName="node" presStyleLbl="node1" presStyleIdx="4" presStyleCnt="5" custScaleX="140575" custScaleY="165453" custRadScaleRad="96258" custRadScaleInc="-30273">
        <dgm:presLayoutVars>
          <dgm:bulletEnabled val="1"/>
        </dgm:presLayoutVars>
      </dgm:prSet>
      <dgm:spPr/>
    </dgm:pt>
    <dgm:pt modelId="{199210EE-8925-4C03-8B29-607604C80368}" type="pres">
      <dgm:prSet presAssocID="{CE0E3918-7275-437F-9472-5848DCAAC236}" presName="spNode" presStyleCnt="0"/>
      <dgm:spPr/>
    </dgm:pt>
    <dgm:pt modelId="{D64BA468-66C8-4A4D-83F7-E130E23CCA7D}" type="pres">
      <dgm:prSet presAssocID="{384F4C78-614A-4E19-B217-C66C10702EE0}" presName="sibTrans" presStyleLbl="sibTrans1D1" presStyleIdx="4" presStyleCnt="5"/>
      <dgm:spPr/>
    </dgm:pt>
  </dgm:ptLst>
  <dgm:cxnLst>
    <dgm:cxn modelId="{B6A86B06-6126-4D75-9D81-BA540B5EEF52}" type="presOf" srcId="{A932359E-F1F9-4BD3-B441-90AF0F4E09E8}" destId="{85BA60A8-8CD2-4369-8F7C-A4FD4DFBE7E9}" srcOrd="0" destOrd="0" presId="urn:microsoft.com/office/officeart/2005/8/layout/cycle6"/>
    <dgm:cxn modelId="{29E8E320-AD4A-495A-805B-7BF9A4E6AFB1}" type="presOf" srcId="{384F4C78-614A-4E19-B217-C66C10702EE0}" destId="{D64BA468-66C8-4A4D-83F7-E130E23CCA7D}" srcOrd="0" destOrd="0" presId="urn:microsoft.com/office/officeart/2005/8/layout/cycle6"/>
    <dgm:cxn modelId="{E8C56327-7014-451E-9A8D-79FC6BE08B92}" type="presOf" srcId="{C3B2EF4D-3B44-41C7-BF56-7CCFE564213B}" destId="{1B819029-90A0-42B1-B96D-985E24194E17}" srcOrd="0" destOrd="0" presId="urn:microsoft.com/office/officeart/2005/8/layout/cycle6"/>
    <dgm:cxn modelId="{6DDFD527-3C54-40A9-8707-1404219A089A}" type="presOf" srcId="{9D893B53-F803-45ED-92CF-A1BDA405D4DB}" destId="{8D1AF13F-F11C-47E4-8DDE-779E01802483}" srcOrd="0" destOrd="0" presId="urn:microsoft.com/office/officeart/2005/8/layout/cycle6"/>
    <dgm:cxn modelId="{B917BB2F-9D1A-4392-B8D2-14C7D451A121}" type="presOf" srcId="{8FE3E53D-7F04-4BC9-97FB-EC55A6DD1CBA}" destId="{A4BE69BF-77AD-4AAC-A089-AB186D82F284}" srcOrd="0" destOrd="0" presId="urn:microsoft.com/office/officeart/2005/8/layout/cycle6"/>
    <dgm:cxn modelId="{0FB3B036-2E0A-4445-AE52-BCA0CE417040}" type="presOf" srcId="{831E40AB-C03C-4C2E-89EC-0FCDDB31DB9C}" destId="{81187789-EE6E-426E-90BE-9A45E6C98A2C}" srcOrd="0" destOrd="0" presId="urn:microsoft.com/office/officeart/2005/8/layout/cycle6"/>
    <dgm:cxn modelId="{CC1DDF63-DF6D-4892-AC27-9A2EAE9BE84A}" type="presOf" srcId="{59CE7D57-F09E-4511-9C35-43BCC0C1AC35}" destId="{EBFB4D60-0D1E-444A-BFA9-7DCBC5C337EC}" srcOrd="0" destOrd="0" presId="urn:microsoft.com/office/officeart/2005/8/layout/cycle6"/>
    <dgm:cxn modelId="{1517356D-7B0A-41EA-A76B-FA8D776FBA10}" srcId="{9D893B53-F803-45ED-92CF-A1BDA405D4DB}" destId="{831E40AB-C03C-4C2E-89EC-0FCDDB31DB9C}" srcOrd="1" destOrd="0" parTransId="{6DAF4B42-2431-4C24-9F97-18A2EE8BD776}" sibTransId="{D4A8307F-A35B-4797-8B00-8D7C3DE939E2}"/>
    <dgm:cxn modelId="{C3AFFC80-A2E4-4013-B1F2-8290A52DDB9F}" type="presOf" srcId="{A3305B49-4AF8-4F2E-8F89-CB3748D2B211}" destId="{2E76180A-57EB-4BDC-AEE6-FAF650579D86}" srcOrd="0" destOrd="0" presId="urn:microsoft.com/office/officeart/2005/8/layout/cycle6"/>
    <dgm:cxn modelId="{F845D397-5C0A-4494-9678-0AE3C086900F}" srcId="{9D893B53-F803-45ED-92CF-A1BDA405D4DB}" destId="{CE0E3918-7275-437F-9472-5848DCAAC236}" srcOrd="4" destOrd="0" parTransId="{6F611BEB-810E-4107-A0DD-B47FE83F92AB}" sibTransId="{384F4C78-614A-4E19-B217-C66C10702EE0}"/>
    <dgm:cxn modelId="{A9B38DA8-69F4-4174-9A92-4827F445BA40}" srcId="{9D893B53-F803-45ED-92CF-A1BDA405D4DB}" destId="{8FE3E53D-7F04-4BC9-97FB-EC55A6DD1CBA}" srcOrd="3" destOrd="0" parTransId="{4B333984-8B5F-414B-87EB-7698531E338F}" sibTransId="{59CE7D57-F09E-4511-9C35-43BCC0C1AC35}"/>
    <dgm:cxn modelId="{83B41DAA-3E1F-49A3-B673-40A94520EC50}" srcId="{9D893B53-F803-45ED-92CF-A1BDA405D4DB}" destId="{C3B2EF4D-3B44-41C7-BF56-7CCFE564213B}" srcOrd="2" destOrd="0" parTransId="{2CF8F5FF-FEAB-4D84-849D-247EA11DB517}" sibTransId="{A3305B49-4AF8-4F2E-8F89-CB3748D2B211}"/>
    <dgm:cxn modelId="{C2245BB0-DEB0-4481-88C3-DCEA0AC57A22}" type="presOf" srcId="{D4A8307F-A35B-4797-8B00-8D7C3DE939E2}" destId="{4043E7EF-13E1-452C-AEA7-2E1C6394068C}" srcOrd="0" destOrd="0" presId="urn:microsoft.com/office/officeart/2005/8/layout/cycle6"/>
    <dgm:cxn modelId="{81CD81CA-E899-4D64-A63C-77B93D87171C}" srcId="{9D893B53-F803-45ED-92CF-A1BDA405D4DB}" destId="{A932359E-F1F9-4BD3-B441-90AF0F4E09E8}" srcOrd="0" destOrd="0" parTransId="{9F5F712C-F565-4299-A8BD-E9BD62105EF2}" sibTransId="{56F76991-CF32-4D60-8B3A-F4FF7F0AE301}"/>
    <dgm:cxn modelId="{8F1B18DC-1973-4275-8608-5A5E8FC1DE75}" type="presOf" srcId="{CE0E3918-7275-437F-9472-5848DCAAC236}" destId="{A55837C9-D8F4-414F-A7A6-9F6437FFDDEF}" srcOrd="0" destOrd="0" presId="urn:microsoft.com/office/officeart/2005/8/layout/cycle6"/>
    <dgm:cxn modelId="{7BCD94F9-C719-437B-A24D-23CEDC087313}" type="presOf" srcId="{56F76991-CF32-4D60-8B3A-F4FF7F0AE301}" destId="{D15B4F88-76D3-4B49-BDCF-959AE89271DE}" srcOrd="0" destOrd="0" presId="urn:microsoft.com/office/officeart/2005/8/layout/cycle6"/>
    <dgm:cxn modelId="{22AAC6D5-619D-4E47-9D44-66F6A3F95EF9}" type="presParOf" srcId="{8D1AF13F-F11C-47E4-8DDE-779E01802483}" destId="{85BA60A8-8CD2-4369-8F7C-A4FD4DFBE7E9}" srcOrd="0" destOrd="0" presId="urn:microsoft.com/office/officeart/2005/8/layout/cycle6"/>
    <dgm:cxn modelId="{54C01A37-ABF3-4DCC-BE8E-AAD780C6F363}" type="presParOf" srcId="{8D1AF13F-F11C-47E4-8DDE-779E01802483}" destId="{FB68FFCF-9A8C-44C1-ABF2-B19513468368}" srcOrd="1" destOrd="0" presId="urn:microsoft.com/office/officeart/2005/8/layout/cycle6"/>
    <dgm:cxn modelId="{FCD7CDF5-E1C0-43E1-A6A0-56067F288DC4}" type="presParOf" srcId="{8D1AF13F-F11C-47E4-8DDE-779E01802483}" destId="{D15B4F88-76D3-4B49-BDCF-959AE89271DE}" srcOrd="2" destOrd="0" presId="urn:microsoft.com/office/officeart/2005/8/layout/cycle6"/>
    <dgm:cxn modelId="{92327900-EEB7-466A-B9D5-62EA48CB8A59}" type="presParOf" srcId="{8D1AF13F-F11C-47E4-8DDE-779E01802483}" destId="{81187789-EE6E-426E-90BE-9A45E6C98A2C}" srcOrd="3" destOrd="0" presId="urn:microsoft.com/office/officeart/2005/8/layout/cycle6"/>
    <dgm:cxn modelId="{4E289F24-A350-4ECB-AC2E-E915CF08ADB3}" type="presParOf" srcId="{8D1AF13F-F11C-47E4-8DDE-779E01802483}" destId="{CF092841-5FDD-4F58-9CB2-3399B84B2672}" srcOrd="4" destOrd="0" presId="urn:microsoft.com/office/officeart/2005/8/layout/cycle6"/>
    <dgm:cxn modelId="{B3400330-CF20-4F90-92E6-6CD49FECE745}" type="presParOf" srcId="{8D1AF13F-F11C-47E4-8DDE-779E01802483}" destId="{4043E7EF-13E1-452C-AEA7-2E1C6394068C}" srcOrd="5" destOrd="0" presId="urn:microsoft.com/office/officeart/2005/8/layout/cycle6"/>
    <dgm:cxn modelId="{4723E890-91DC-4C35-9D5B-7E59079746BF}" type="presParOf" srcId="{8D1AF13F-F11C-47E4-8DDE-779E01802483}" destId="{1B819029-90A0-42B1-B96D-985E24194E17}" srcOrd="6" destOrd="0" presId="urn:microsoft.com/office/officeart/2005/8/layout/cycle6"/>
    <dgm:cxn modelId="{FE216C08-617F-47F0-A543-594C10EFB997}" type="presParOf" srcId="{8D1AF13F-F11C-47E4-8DDE-779E01802483}" destId="{F4417FD4-6A57-41DE-88F5-D41E7B686DC4}" srcOrd="7" destOrd="0" presId="urn:microsoft.com/office/officeart/2005/8/layout/cycle6"/>
    <dgm:cxn modelId="{AE63840C-D18B-4856-9FD9-DAF155076084}" type="presParOf" srcId="{8D1AF13F-F11C-47E4-8DDE-779E01802483}" destId="{2E76180A-57EB-4BDC-AEE6-FAF650579D86}" srcOrd="8" destOrd="0" presId="urn:microsoft.com/office/officeart/2005/8/layout/cycle6"/>
    <dgm:cxn modelId="{5EFBACA8-E585-4461-AFFC-EAFEE4C4B160}" type="presParOf" srcId="{8D1AF13F-F11C-47E4-8DDE-779E01802483}" destId="{A4BE69BF-77AD-4AAC-A089-AB186D82F284}" srcOrd="9" destOrd="0" presId="urn:microsoft.com/office/officeart/2005/8/layout/cycle6"/>
    <dgm:cxn modelId="{DA67E910-F210-46C8-BEDB-58C4291280BB}" type="presParOf" srcId="{8D1AF13F-F11C-47E4-8DDE-779E01802483}" destId="{F17F58B4-1054-433E-94CC-5CE885539AE6}" srcOrd="10" destOrd="0" presId="urn:microsoft.com/office/officeart/2005/8/layout/cycle6"/>
    <dgm:cxn modelId="{FC4EE69B-F8F0-4D30-B3C6-4C2D8BD60E5E}" type="presParOf" srcId="{8D1AF13F-F11C-47E4-8DDE-779E01802483}" destId="{EBFB4D60-0D1E-444A-BFA9-7DCBC5C337EC}" srcOrd="11" destOrd="0" presId="urn:microsoft.com/office/officeart/2005/8/layout/cycle6"/>
    <dgm:cxn modelId="{E4C09489-EFC0-4876-B046-CC79496814FA}" type="presParOf" srcId="{8D1AF13F-F11C-47E4-8DDE-779E01802483}" destId="{A55837C9-D8F4-414F-A7A6-9F6437FFDDEF}" srcOrd="12" destOrd="0" presId="urn:microsoft.com/office/officeart/2005/8/layout/cycle6"/>
    <dgm:cxn modelId="{6A41D427-1EC4-4AC8-A59F-9799B354C9B7}" type="presParOf" srcId="{8D1AF13F-F11C-47E4-8DDE-779E01802483}" destId="{199210EE-8925-4C03-8B29-607604C80368}" srcOrd="13" destOrd="0" presId="urn:microsoft.com/office/officeart/2005/8/layout/cycle6"/>
    <dgm:cxn modelId="{FEA70B56-BB7C-4870-A3DA-0EB9B82F6597}" type="presParOf" srcId="{8D1AF13F-F11C-47E4-8DDE-779E01802483}" destId="{D64BA468-66C8-4A4D-83F7-E130E23CCA7D}"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D798C73-78BA-4757-85D1-1D0FDB4A7F41}"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BAA05695-6651-4AFD-8CF4-91A3967895C5}">
      <dgm:prSet custT="1"/>
      <dgm:spPr/>
      <dgm:t>
        <a:bodyPr/>
        <a:lstStyle/>
        <a:p>
          <a:r>
            <a:rPr lang="en-US" sz="3200" b="0"/>
            <a:t>Choque</a:t>
          </a:r>
          <a:r>
            <a:rPr lang="en-US" sz="3200" b="0" baseline="0"/>
            <a:t> cultural</a:t>
          </a:r>
          <a:endParaRPr lang="en-US" sz="3200" b="0"/>
        </a:p>
      </dgm:t>
    </dgm:pt>
    <dgm:pt modelId="{7587DA02-870E-4174-A20D-E5313B1655DC}" type="parTrans" cxnId="{9131C258-E911-4C01-BA9F-FCDDE2ACF518}">
      <dgm:prSet/>
      <dgm:spPr/>
      <dgm:t>
        <a:bodyPr/>
        <a:lstStyle/>
        <a:p>
          <a:endParaRPr lang="en-US"/>
        </a:p>
      </dgm:t>
    </dgm:pt>
    <dgm:pt modelId="{0A25F86C-22D3-44AC-88D4-D90F2F322D12}" type="sibTrans" cxnId="{9131C258-E911-4C01-BA9F-FCDDE2ACF518}">
      <dgm:prSet/>
      <dgm:spPr/>
      <dgm:t>
        <a:bodyPr/>
        <a:lstStyle/>
        <a:p>
          <a:endParaRPr lang="en-US"/>
        </a:p>
      </dgm:t>
    </dgm:pt>
    <dgm:pt modelId="{4FD766F0-D405-4A2A-AB5D-8858AFA978D6}">
      <dgm:prSet custT="1"/>
      <dgm:spPr/>
      <dgm:t>
        <a:bodyPr/>
        <a:lstStyle/>
        <a:p>
          <a:r>
            <a:rPr lang="es-ES" sz="3200" b="0" i="0"/>
            <a:t>Ausencia de la red de apoyo personal y social</a:t>
          </a:r>
          <a:endParaRPr lang="en-US" sz="3200"/>
        </a:p>
      </dgm:t>
    </dgm:pt>
    <dgm:pt modelId="{E1E07B72-C3BD-4A3F-B7DE-EE819026B639}" type="parTrans" cxnId="{0A5D65A7-6E13-46E3-9ED7-BFF25C2B59AC}">
      <dgm:prSet/>
      <dgm:spPr/>
      <dgm:t>
        <a:bodyPr/>
        <a:lstStyle/>
        <a:p>
          <a:endParaRPr lang="en-US"/>
        </a:p>
      </dgm:t>
    </dgm:pt>
    <dgm:pt modelId="{09FB93D2-9B01-49D7-9D9E-8864B3E8FAC6}" type="sibTrans" cxnId="{0A5D65A7-6E13-46E3-9ED7-BFF25C2B59AC}">
      <dgm:prSet/>
      <dgm:spPr/>
      <dgm:t>
        <a:bodyPr/>
        <a:lstStyle/>
        <a:p>
          <a:endParaRPr lang="en-US"/>
        </a:p>
      </dgm:t>
    </dgm:pt>
    <dgm:pt modelId="{1E8C2137-DB36-4CED-B91A-85912C96350C}">
      <dgm:prSet custT="1"/>
      <dgm:spPr/>
      <dgm:t>
        <a:bodyPr/>
        <a:lstStyle/>
        <a:p>
          <a:r>
            <a:rPr lang="es-ES" sz="2800" b="0" i="0"/>
            <a:t>La</a:t>
          </a:r>
          <a:r>
            <a:rPr lang="es-ES" sz="2800" b="1" i="0"/>
            <a:t> cultura</a:t>
          </a:r>
          <a:r>
            <a:rPr lang="es-ES" sz="2800" b="0" i="0"/>
            <a:t> del país de acogida puede ser muy </a:t>
          </a:r>
          <a:r>
            <a:rPr lang="es-ES" sz="2800" b="1" i="0"/>
            <a:t>diferente </a:t>
          </a:r>
          <a:r>
            <a:rPr lang="es-ES" sz="2800" b="0" i="0"/>
            <a:t>a la cultura propia y esto puede generar confusión, frustración, soledad o ansiedad. Cuando se llega a un nuevo país, hay </a:t>
          </a:r>
          <a:r>
            <a:rPr lang="es-ES" sz="2800" b="1" i="0"/>
            <a:t>muchos cambio</a:t>
          </a:r>
          <a:r>
            <a:rPr lang="es-ES" sz="2800" b="0" i="0"/>
            <a:t>s: el lenguaje, las costumbres, los estilos de vida, los horarios, etc</a:t>
          </a:r>
          <a:r>
            <a:rPr lang="es-ES" sz="2800">
              <a:latin typeface="Calibri"/>
            </a:rPr>
            <a:t>.</a:t>
          </a:r>
          <a:endParaRPr lang="es-ES" sz="2800"/>
        </a:p>
      </dgm:t>
    </dgm:pt>
    <dgm:pt modelId="{45E61CBA-004D-4D1B-A0F5-EE4B5AB907E7}" type="parTrans" cxnId="{4A86BC18-7B48-49F8-9492-9575F9313D22}">
      <dgm:prSet/>
      <dgm:spPr/>
      <dgm:t>
        <a:bodyPr/>
        <a:lstStyle/>
        <a:p>
          <a:endParaRPr lang="es-ES"/>
        </a:p>
      </dgm:t>
    </dgm:pt>
    <dgm:pt modelId="{DAABC5CE-D119-4ECA-99CC-5D18E2F1AA38}" type="sibTrans" cxnId="{4A86BC18-7B48-49F8-9492-9575F9313D22}">
      <dgm:prSet/>
      <dgm:spPr/>
      <dgm:t>
        <a:bodyPr/>
        <a:lstStyle/>
        <a:p>
          <a:endParaRPr lang="es-ES"/>
        </a:p>
      </dgm:t>
    </dgm:pt>
    <dgm:pt modelId="{61168D9B-170F-4ED9-A793-348BFCC50104}">
      <dgm:prSet/>
      <dgm:spPr/>
      <dgm:t>
        <a:bodyPr/>
        <a:lstStyle/>
        <a:p>
          <a:pPr rtl="0"/>
          <a:r>
            <a:rPr lang="es-ES" b="0" i="0"/>
            <a:t>Normalmente, cuando una persona emigra,</a:t>
          </a:r>
          <a:r>
            <a:rPr lang="es-ES" b="0" i="0">
              <a:latin typeface="Calibri"/>
            </a:rPr>
            <a:t> </a:t>
          </a:r>
          <a:r>
            <a:rPr lang="es-ES" b="1" i="0"/>
            <a:t> deja atrás su familia</a:t>
          </a:r>
          <a:r>
            <a:rPr lang="es-ES" b="0" i="0"/>
            <a:t> o parte de ella y sus amigos. La red de apoyo personal y social que suele buscar en el país de acogida son otros miembros de su comunidad o país, algunos aún </a:t>
          </a:r>
          <a:r>
            <a:rPr lang="es-ES" b="1" i="0"/>
            <a:t>no han logrado consolidar la inclusión</a:t>
          </a:r>
          <a:r>
            <a:rPr lang="es-ES" b="0" i="0"/>
            <a:t> en la comunidad o viven en condiciones precarias. De esta forma, aparece el riesgo de que se formen</a:t>
          </a:r>
          <a:r>
            <a:rPr lang="es-ES" b="1" i="0"/>
            <a:t> guetos</a:t>
          </a:r>
          <a:r>
            <a:rPr lang="es-ES" b="0" i="0"/>
            <a:t> y la segregación de este colectivo.</a:t>
          </a:r>
          <a:endParaRPr lang="es-ES"/>
        </a:p>
      </dgm:t>
    </dgm:pt>
    <dgm:pt modelId="{8E729740-8DB7-42BD-87A1-997E642602A9}" type="parTrans" cxnId="{4E6D540E-4820-465B-897F-4B15441211E0}">
      <dgm:prSet/>
      <dgm:spPr/>
      <dgm:t>
        <a:bodyPr/>
        <a:lstStyle/>
        <a:p>
          <a:endParaRPr lang="es-ES"/>
        </a:p>
      </dgm:t>
    </dgm:pt>
    <dgm:pt modelId="{1FF57158-59E5-486D-A8FB-69240BA69CB5}" type="sibTrans" cxnId="{4E6D540E-4820-465B-897F-4B15441211E0}">
      <dgm:prSet/>
      <dgm:spPr/>
      <dgm:t>
        <a:bodyPr/>
        <a:lstStyle/>
        <a:p>
          <a:endParaRPr lang="es-ES"/>
        </a:p>
      </dgm:t>
    </dgm:pt>
    <dgm:pt modelId="{D4B2B8A9-C884-4DDF-85EA-645E42FE9569}" type="pres">
      <dgm:prSet presAssocID="{6D798C73-78BA-4757-85D1-1D0FDB4A7F41}" presName="linearFlow" presStyleCnt="0">
        <dgm:presLayoutVars>
          <dgm:dir/>
          <dgm:animLvl val="lvl"/>
          <dgm:resizeHandles val="exact"/>
        </dgm:presLayoutVars>
      </dgm:prSet>
      <dgm:spPr/>
    </dgm:pt>
    <dgm:pt modelId="{A56AFA7A-855C-41EB-8A01-E1B28BB0968A}" type="pres">
      <dgm:prSet presAssocID="{BAA05695-6651-4AFD-8CF4-91A3967895C5}" presName="composite" presStyleCnt="0"/>
      <dgm:spPr/>
    </dgm:pt>
    <dgm:pt modelId="{2A67ACBC-09DE-4B5C-830A-421E1B46166B}" type="pres">
      <dgm:prSet presAssocID="{BAA05695-6651-4AFD-8CF4-91A3967895C5}" presName="parentText" presStyleLbl="alignNode1" presStyleIdx="0" presStyleCnt="2">
        <dgm:presLayoutVars>
          <dgm:chMax val="1"/>
          <dgm:bulletEnabled val="1"/>
        </dgm:presLayoutVars>
      </dgm:prSet>
      <dgm:spPr/>
    </dgm:pt>
    <dgm:pt modelId="{001DE98D-C635-4030-AA8F-EB8F92AF706D}" type="pres">
      <dgm:prSet presAssocID="{BAA05695-6651-4AFD-8CF4-91A3967895C5}" presName="descendantText" presStyleLbl="alignAcc1" presStyleIdx="0" presStyleCnt="2">
        <dgm:presLayoutVars>
          <dgm:bulletEnabled val="1"/>
        </dgm:presLayoutVars>
      </dgm:prSet>
      <dgm:spPr/>
    </dgm:pt>
    <dgm:pt modelId="{5F31ECDF-92D7-4BD7-A046-4309C7B9B2A7}" type="pres">
      <dgm:prSet presAssocID="{0A25F86C-22D3-44AC-88D4-D90F2F322D12}" presName="sp" presStyleCnt="0"/>
      <dgm:spPr/>
    </dgm:pt>
    <dgm:pt modelId="{4E01EE66-20CC-432F-A767-10D070C1FBE7}" type="pres">
      <dgm:prSet presAssocID="{4FD766F0-D405-4A2A-AB5D-8858AFA978D6}" presName="composite" presStyleCnt="0"/>
      <dgm:spPr/>
    </dgm:pt>
    <dgm:pt modelId="{231EE00A-A6A1-4339-A731-FC8D5224E212}" type="pres">
      <dgm:prSet presAssocID="{4FD766F0-D405-4A2A-AB5D-8858AFA978D6}" presName="parentText" presStyleLbl="alignNode1" presStyleIdx="1" presStyleCnt="2">
        <dgm:presLayoutVars>
          <dgm:chMax val="1"/>
          <dgm:bulletEnabled val="1"/>
        </dgm:presLayoutVars>
      </dgm:prSet>
      <dgm:spPr/>
    </dgm:pt>
    <dgm:pt modelId="{D088623E-E94D-44C2-85EF-22BB11A86759}" type="pres">
      <dgm:prSet presAssocID="{4FD766F0-D405-4A2A-AB5D-8858AFA978D6}" presName="descendantText" presStyleLbl="alignAcc1" presStyleIdx="1" presStyleCnt="2">
        <dgm:presLayoutVars>
          <dgm:bulletEnabled val="1"/>
        </dgm:presLayoutVars>
      </dgm:prSet>
      <dgm:spPr/>
    </dgm:pt>
  </dgm:ptLst>
  <dgm:cxnLst>
    <dgm:cxn modelId="{4E6D540E-4820-465B-897F-4B15441211E0}" srcId="{4FD766F0-D405-4A2A-AB5D-8858AFA978D6}" destId="{61168D9B-170F-4ED9-A793-348BFCC50104}" srcOrd="0" destOrd="0" parTransId="{8E729740-8DB7-42BD-87A1-997E642602A9}" sibTransId="{1FF57158-59E5-486D-A8FB-69240BA69CB5}"/>
    <dgm:cxn modelId="{59DAA913-0D5A-43A2-A236-DC2631497B47}" type="presOf" srcId="{4FD766F0-D405-4A2A-AB5D-8858AFA978D6}" destId="{231EE00A-A6A1-4339-A731-FC8D5224E212}" srcOrd="0" destOrd="0" presId="urn:microsoft.com/office/officeart/2005/8/layout/chevron2"/>
    <dgm:cxn modelId="{4A86BC18-7B48-49F8-9492-9575F9313D22}" srcId="{BAA05695-6651-4AFD-8CF4-91A3967895C5}" destId="{1E8C2137-DB36-4CED-B91A-85912C96350C}" srcOrd="0" destOrd="0" parTransId="{45E61CBA-004D-4D1B-A0F5-EE4B5AB907E7}" sibTransId="{DAABC5CE-D119-4ECA-99CC-5D18E2F1AA38}"/>
    <dgm:cxn modelId="{AF171D49-81BC-42E2-BE5D-E617E8E491A2}" type="presOf" srcId="{61168D9B-170F-4ED9-A793-348BFCC50104}" destId="{D088623E-E94D-44C2-85EF-22BB11A86759}" srcOrd="0" destOrd="0" presId="urn:microsoft.com/office/officeart/2005/8/layout/chevron2"/>
    <dgm:cxn modelId="{C01E4658-7876-41F4-8D40-06FC5D7FDF0F}" type="presOf" srcId="{6D798C73-78BA-4757-85D1-1D0FDB4A7F41}" destId="{D4B2B8A9-C884-4DDF-85EA-645E42FE9569}" srcOrd="0" destOrd="0" presId="urn:microsoft.com/office/officeart/2005/8/layout/chevron2"/>
    <dgm:cxn modelId="{9131C258-E911-4C01-BA9F-FCDDE2ACF518}" srcId="{6D798C73-78BA-4757-85D1-1D0FDB4A7F41}" destId="{BAA05695-6651-4AFD-8CF4-91A3967895C5}" srcOrd="0" destOrd="0" parTransId="{7587DA02-870E-4174-A20D-E5313B1655DC}" sibTransId="{0A25F86C-22D3-44AC-88D4-D90F2F322D12}"/>
    <dgm:cxn modelId="{0A5D65A7-6E13-46E3-9ED7-BFF25C2B59AC}" srcId="{6D798C73-78BA-4757-85D1-1D0FDB4A7F41}" destId="{4FD766F0-D405-4A2A-AB5D-8858AFA978D6}" srcOrd="1" destOrd="0" parTransId="{E1E07B72-C3BD-4A3F-B7DE-EE819026B639}" sibTransId="{09FB93D2-9B01-49D7-9D9E-8864B3E8FAC6}"/>
    <dgm:cxn modelId="{25AF25F2-F746-41A2-9ACE-DB210029FB04}" type="presOf" srcId="{1E8C2137-DB36-4CED-B91A-85912C96350C}" destId="{001DE98D-C635-4030-AA8F-EB8F92AF706D}" srcOrd="0" destOrd="0" presId="urn:microsoft.com/office/officeart/2005/8/layout/chevron2"/>
    <dgm:cxn modelId="{5705CCF5-F8F3-40AC-980D-96281D45C6C9}" type="presOf" srcId="{BAA05695-6651-4AFD-8CF4-91A3967895C5}" destId="{2A67ACBC-09DE-4B5C-830A-421E1B46166B}" srcOrd="0" destOrd="0" presId="urn:microsoft.com/office/officeart/2005/8/layout/chevron2"/>
    <dgm:cxn modelId="{C6EE6487-77FF-432D-BA80-8234D4DC31A4}" type="presParOf" srcId="{D4B2B8A9-C884-4DDF-85EA-645E42FE9569}" destId="{A56AFA7A-855C-41EB-8A01-E1B28BB0968A}" srcOrd="0" destOrd="0" presId="urn:microsoft.com/office/officeart/2005/8/layout/chevron2"/>
    <dgm:cxn modelId="{3A570F08-AB62-4BEA-9E83-E15AC88E3770}" type="presParOf" srcId="{A56AFA7A-855C-41EB-8A01-E1B28BB0968A}" destId="{2A67ACBC-09DE-4B5C-830A-421E1B46166B}" srcOrd="0" destOrd="0" presId="urn:microsoft.com/office/officeart/2005/8/layout/chevron2"/>
    <dgm:cxn modelId="{AA267134-B276-4D75-9C02-0EE60E0AF22E}" type="presParOf" srcId="{A56AFA7A-855C-41EB-8A01-E1B28BB0968A}" destId="{001DE98D-C635-4030-AA8F-EB8F92AF706D}" srcOrd="1" destOrd="0" presId="urn:microsoft.com/office/officeart/2005/8/layout/chevron2"/>
    <dgm:cxn modelId="{50E953A0-BABE-44DC-8AD5-6C58D661B4ED}" type="presParOf" srcId="{D4B2B8A9-C884-4DDF-85EA-645E42FE9569}" destId="{5F31ECDF-92D7-4BD7-A046-4309C7B9B2A7}" srcOrd="1" destOrd="0" presId="urn:microsoft.com/office/officeart/2005/8/layout/chevron2"/>
    <dgm:cxn modelId="{8C6FF83D-E521-48B8-B1E9-696BA3B4FAC9}" type="presParOf" srcId="{D4B2B8A9-C884-4DDF-85EA-645E42FE9569}" destId="{4E01EE66-20CC-432F-A767-10D070C1FBE7}" srcOrd="2" destOrd="0" presId="urn:microsoft.com/office/officeart/2005/8/layout/chevron2"/>
    <dgm:cxn modelId="{29B6512A-9CF5-47D7-AC7A-457DECD6A0AB}" type="presParOf" srcId="{4E01EE66-20CC-432F-A767-10D070C1FBE7}" destId="{231EE00A-A6A1-4339-A731-FC8D5224E212}" srcOrd="0" destOrd="0" presId="urn:microsoft.com/office/officeart/2005/8/layout/chevron2"/>
    <dgm:cxn modelId="{16E4539D-FE73-4A72-A9FD-C4861AB49F41}" type="presParOf" srcId="{4E01EE66-20CC-432F-A767-10D070C1FBE7}" destId="{D088623E-E94D-44C2-85EF-22BB11A86759}"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D798C73-78BA-4757-85D1-1D0FDB4A7F41}"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2D6E3D0E-6241-4D8E-9DBE-19CB05319500}">
      <dgm:prSet custT="1"/>
      <dgm:spPr/>
      <dgm:t>
        <a:bodyPr/>
        <a:lstStyle/>
        <a:p>
          <a:r>
            <a:rPr lang="es-ES" sz="3200" b="0" i="0"/>
            <a:t>Desigualdad en el acceso a bienes y servicios</a:t>
          </a:r>
          <a:endParaRPr lang="es-ES" sz="3200"/>
        </a:p>
      </dgm:t>
    </dgm:pt>
    <dgm:pt modelId="{6512EB59-56F4-4AAC-A401-2D004DF76657}" type="parTrans" cxnId="{B477ED1E-1255-46EC-BAF2-446FA3A74AF4}">
      <dgm:prSet/>
      <dgm:spPr/>
      <dgm:t>
        <a:bodyPr/>
        <a:lstStyle/>
        <a:p>
          <a:endParaRPr lang="es-ES"/>
        </a:p>
      </dgm:t>
    </dgm:pt>
    <dgm:pt modelId="{EF18E21D-B2B4-4FDD-92E5-FB2D1BEE431F}" type="sibTrans" cxnId="{B477ED1E-1255-46EC-BAF2-446FA3A74AF4}">
      <dgm:prSet/>
      <dgm:spPr/>
      <dgm:t>
        <a:bodyPr/>
        <a:lstStyle/>
        <a:p>
          <a:endParaRPr lang="es-ES"/>
        </a:p>
      </dgm:t>
    </dgm:pt>
    <dgm:pt modelId="{F0529859-5DD2-4AEB-A49F-A22BAC5F5402}">
      <dgm:prSet custT="1"/>
      <dgm:spPr/>
      <dgm:t>
        <a:bodyPr/>
        <a:lstStyle/>
        <a:p>
          <a:r>
            <a:rPr lang="es-ES" sz="3200" b="0" i="0"/>
            <a:t>Discriminación en los medios de comunicación</a:t>
          </a:r>
          <a:endParaRPr lang="en-US" sz="3200" b="0"/>
        </a:p>
      </dgm:t>
    </dgm:pt>
    <dgm:pt modelId="{2C764BA5-69AA-4460-85C3-5ABF5BFF09B6}" type="parTrans" cxnId="{A748BD62-BCD6-4687-B7AB-7885A6582409}">
      <dgm:prSet/>
      <dgm:spPr/>
      <dgm:t>
        <a:bodyPr/>
        <a:lstStyle/>
        <a:p>
          <a:endParaRPr lang="es-ES"/>
        </a:p>
      </dgm:t>
    </dgm:pt>
    <dgm:pt modelId="{446B6C1D-6491-4046-80BB-AA4A85BFC6B6}" type="sibTrans" cxnId="{A748BD62-BCD6-4687-B7AB-7885A6582409}">
      <dgm:prSet/>
      <dgm:spPr/>
      <dgm:t>
        <a:bodyPr/>
        <a:lstStyle/>
        <a:p>
          <a:endParaRPr lang="es-ES"/>
        </a:p>
      </dgm:t>
    </dgm:pt>
    <dgm:pt modelId="{B074242B-9733-42D6-ABB3-DEAFFD8EAE43}">
      <dgm:prSet/>
      <dgm:spPr/>
      <dgm:t>
        <a:bodyPr/>
        <a:lstStyle/>
        <a:p>
          <a:pPr rtl="0"/>
          <a:r>
            <a:rPr lang="es-ES" b="0" i="0">
              <a:latin typeface="Calibri"/>
            </a:rPr>
            <a:t>La</a:t>
          </a:r>
          <a:r>
            <a:rPr lang="es-ES" b="0" i="0"/>
            <a:t> situación </a:t>
          </a:r>
          <a:r>
            <a:rPr lang="es-ES" b="0" i="0">
              <a:latin typeface="Calibri"/>
            </a:rPr>
            <a:t>administrativa,</a:t>
          </a:r>
          <a:r>
            <a:rPr lang="es-ES" b="1" i="0">
              <a:latin typeface="Calibri"/>
            </a:rPr>
            <a:t> legal</a:t>
          </a:r>
          <a:r>
            <a:rPr lang="es-ES" b="1" i="0"/>
            <a:t> o ilega</a:t>
          </a:r>
          <a:r>
            <a:rPr lang="es-ES" b="0" i="0"/>
            <a:t>l, residencia temporal o de larga </a:t>
          </a:r>
          <a:r>
            <a:rPr lang="es-ES" b="0" i="0">
              <a:latin typeface="Calibri"/>
            </a:rPr>
            <a:t>duración, Dificultad de acceso a servicios,</a:t>
          </a:r>
          <a:r>
            <a:rPr lang="es-ES" b="0" i="0"/>
            <a:t> a los extranjeros que los someten a condiciones más estrictas. Es el caso de los bancos a la </a:t>
          </a:r>
          <a:r>
            <a:rPr lang="es-ES" b="1" i="0"/>
            <a:t>hora de solicitar un préstamo</a:t>
          </a:r>
          <a:r>
            <a:rPr lang="es-ES" b="0" i="0"/>
            <a:t> o de las inmobiliarias </a:t>
          </a:r>
          <a:r>
            <a:rPr lang="es-ES" b="1" i="0"/>
            <a:t>para alquila</a:t>
          </a:r>
          <a:r>
            <a:rPr lang="es-ES" b="0" i="0"/>
            <a:t>r o comprar una vivienda. </a:t>
          </a:r>
          <a:endParaRPr lang="es-ES"/>
        </a:p>
      </dgm:t>
    </dgm:pt>
    <dgm:pt modelId="{CA92B39A-2EF0-4DE7-A084-BF4379D17C06}" type="parTrans" cxnId="{1FEDD322-5DBC-4DBB-B83B-F32250337B52}">
      <dgm:prSet/>
      <dgm:spPr/>
      <dgm:t>
        <a:bodyPr/>
        <a:lstStyle/>
        <a:p>
          <a:endParaRPr lang="es-ES"/>
        </a:p>
      </dgm:t>
    </dgm:pt>
    <dgm:pt modelId="{4480FD18-E243-489C-B835-A3A5EF433CE7}" type="sibTrans" cxnId="{1FEDD322-5DBC-4DBB-B83B-F32250337B52}">
      <dgm:prSet/>
      <dgm:spPr/>
      <dgm:t>
        <a:bodyPr/>
        <a:lstStyle/>
        <a:p>
          <a:endParaRPr lang="es-ES"/>
        </a:p>
      </dgm:t>
    </dgm:pt>
    <dgm:pt modelId="{6C2C83EB-4B7A-4019-A4D3-4AE0909426DA}">
      <dgm:prSet/>
      <dgm:spPr/>
      <dgm:t>
        <a:bodyPr/>
        <a:lstStyle/>
        <a:p>
          <a:r>
            <a:rPr lang="es-ES" b="0" i="0"/>
            <a:t>Muchas veces, los medios de comunicación </a:t>
          </a:r>
          <a:r>
            <a:rPr lang="es-ES" b="1" i="0"/>
            <a:t>difunden imágenes estereotipadas</a:t>
          </a:r>
          <a:r>
            <a:rPr lang="es-ES" b="0" i="0"/>
            <a:t> o negativas de los inmigrantes. Además, existen declaraciones políticas, sobre todo en época electoral, que expresan el rechazo a determinados colectivos. </a:t>
          </a:r>
          <a:endParaRPr lang="es-ES"/>
        </a:p>
      </dgm:t>
    </dgm:pt>
    <dgm:pt modelId="{77886FDA-4CF9-44A9-99E3-9C1AF5800F10}" type="parTrans" cxnId="{77A04EF6-937C-4A1B-8D0C-1A55D965D5AB}">
      <dgm:prSet/>
      <dgm:spPr/>
      <dgm:t>
        <a:bodyPr/>
        <a:lstStyle/>
        <a:p>
          <a:endParaRPr lang="es-ES"/>
        </a:p>
      </dgm:t>
    </dgm:pt>
    <dgm:pt modelId="{46D23D29-F39E-4753-8EB0-EF27E8639A88}" type="sibTrans" cxnId="{77A04EF6-937C-4A1B-8D0C-1A55D965D5AB}">
      <dgm:prSet/>
      <dgm:spPr/>
      <dgm:t>
        <a:bodyPr/>
        <a:lstStyle/>
        <a:p>
          <a:endParaRPr lang="es-ES"/>
        </a:p>
      </dgm:t>
    </dgm:pt>
    <dgm:pt modelId="{D4B2B8A9-C884-4DDF-85EA-645E42FE9569}" type="pres">
      <dgm:prSet presAssocID="{6D798C73-78BA-4757-85D1-1D0FDB4A7F41}" presName="linearFlow" presStyleCnt="0">
        <dgm:presLayoutVars>
          <dgm:dir/>
          <dgm:animLvl val="lvl"/>
          <dgm:resizeHandles val="exact"/>
        </dgm:presLayoutVars>
      </dgm:prSet>
      <dgm:spPr/>
    </dgm:pt>
    <dgm:pt modelId="{02BA3C9B-FB67-40AD-9D1E-96E828DD0243}" type="pres">
      <dgm:prSet presAssocID="{2D6E3D0E-6241-4D8E-9DBE-19CB05319500}" presName="composite" presStyleCnt="0"/>
      <dgm:spPr/>
    </dgm:pt>
    <dgm:pt modelId="{B27D7036-6E8D-4725-8409-0261FE61E60F}" type="pres">
      <dgm:prSet presAssocID="{2D6E3D0E-6241-4D8E-9DBE-19CB05319500}" presName="parentText" presStyleLbl="alignNode1" presStyleIdx="0" presStyleCnt="2">
        <dgm:presLayoutVars>
          <dgm:chMax val="1"/>
          <dgm:bulletEnabled val="1"/>
        </dgm:presLayoutVars>
      </dgm:prSet>
      <dgm:spPr/>
    </dgm:pt>
    <dgm:pt modelId="{9866ED69-3A40-40BA-906D-988BBF3FDA3E}" type="pres">
      <dgm:prSet presAssocID="{2D6E3D0E-6241-4D8E-9DBE-19CB05319500}" presName="descendantText" presStyleLbl="alignAcc1" presStyleIdx="0" presStyleCnt="2">
        <dgm:presLayoutVars>
          <dgm:bulletEnabled val="1"/>
        </dgm:presLayoutVars>
      </dgm:prSet>
      <dgm:spPr/>
    </dgm:pt>
    <dgm:pt modelId="{7DEEF97E-B20A-4C6D-9759-1F54D0582F5F}" type="pres">
      <dgm:prSet presAssocID="{EF18E21D-B2B4-4FDD-92E5-FB2D1BEE431F}" presName="sp" presStyleCnt="0"/>
      <dgm:spPr/>
    </dgm:pt>
    <dgm:pt modelId="{5AF8130A-0FE0-47C4-8236-28243FA7E5D8}" type="pres">
      <dgm:prSet presAssocID="{F0529859-5DD2-4AEB-A49F-A22BAC5F5402}" presName="composite" presStyleCnt="0"/>
      <dgm:spPr/>
    </dgm:pt>
    <dgm:pt modelId="{049F0051-A9BF-4934-A91B-59AC84457CC9}" type="pres">
      <dgm:prSet presAssocID="{F0529859-5DD2-4AEB-A49F-A22BAC5F5402}" presName="parentText" presStyleLbl="alignNode1" presStyleIdx="1" presStyleCnt="2">
        <dgm:presLayoutVars>
          <dgm:chMax val="1"/>
          <dgm:bulletEnabled val="1"/>
        </dgm:presLayoutVars>
      </dgm:prSet>
      <dgm:spPr/>
    </dgm:pt>
    <dgm:pt modelId="{8E0767A5-F285-4DCC-9197-10E16495C668}" type="pres">
      <dgm:prSet presAssocID="{F0529859-5DD2-4AEB-A49F-A22BAC5F5402}" presName="descendantText" presStyleLbl="alignAcc1" presStyleIdx="1" presStyleCnt="2">
        <dgm:presLayoutVars>
          <dgm:bulletEnabled val="1"/>
        </dgm:presLayoutVars>
      </dgm:prSet>
      <dgm:spPr/>
    </dgm:pt>
  </dgm:ptLst>
  <dgm:cxnLst>
    <dgm:cxn modelId="{13AF3805-6617-49CC-8ACA-4688DAAE8A20}" type="presOf" srcId="{6C2C83EB-4B7A-4019-A4D3-4AE0909426DA}" destId="{8E0767A5-F285-4DCC-9197-10E16495C668}" srcOrd="0" destOrd="0" presId="urn:microsoft.com/office/officeart/2005/8/layout/chevron2"/>
    <dgm:cxn modelId="{B477ED1E-1255-46EC-BAF2-446FA3A74AF4}" srcId="{6D798C73-78BA-4757-85D1-1D0FDB4A7F41}" destId="{2D6E3D0E-6241-4D8E-9DBE-19CB05319500}" srcOrd="0" destOrd="0" parTransId="{6512EB59-56F4-4AAC-A401-2D004DF76657}" sibTransId="{EF18E21D-B2B4-4FDD-92E5-FB2D1BEE431F}"/>
    <dgm:cxn modelId="{1FEDD322-5DBC-4DBB-B83B-F32250337B52}" srcId="{2D6E3D0E-6241-4D8E-9DBE-19CB05319500}" destId="{B074242B-9733-42D6-ABB3-DEAFFD8EAE43}" srcOrd="0" destOrd="0" parTransId="{CA92B39A-2EF0-4DE7-A084-BF4379D17C06}" sibTransId="{4480FD18-E243-489C-B835-A3A5EF433CE7}"/>
    <dgm:cxn modelId="{A748BD62-BCD6-4687-B7AB-7885A6582409}" srcId="{6D798C73-78BA-4757-85D1-1D0FDB4A7F41}" destId="{F0529859-5DD2-4AEB-A49F-A22BAC5F5402}" srcOrd="1" destOrd="0" parTransId="{2C764BA5-69AA-4460-85C3-5ABF5BFF09B6}" sibTransId="{446B6C1D-6491-4046-80BB-AA4A85BFC6B6}"/>
    <dgm:cxn modelId="{40B4FB4A-5C49-4FE4-B2AE-02E6B6B98D1C}" type="presOf" srcId="{F0529859-5DD2-4AEB-A49F-A22BAC5F5402}" destId="{049F0051-A9BF-4934-A91B-59AC84457CC9}" srcOrd="0" destOrd="0" presId="urn:microsoft.com/office/officeart/2005/8/layout/chevron2"/>
    <dgm:cxn modelId="{C01E4658-7876-41F4-8D40-06FC5D7FDF0F}" type="presOf" srcId="{6D798C73-78BA-4757-85D1-1D0FDB4A7F41}" destId="{D4B2B8A9-C884-4DDF-85EA-645E42FE9569}" srcOrd="0" destOrd="0" presId="urn:microsoft.com/office/officeart/2005/8/layout/chevron2"/>
    <dgm:cxn modelId="{AC4A51C4-66D8-4B19-9DBD-5C17FBE22EBE}" type="presOf" srcId="{2D6E3D0E-6241-4D8E-9DBE-19CB05319500}" destId="{B27D7036-6E8D-4725-8409-0261FE61E60F}" srcOrd="0" destOrd="0" presId="urn:microsoft.com/office/officeart/2005/8/layout/chevron2"/>
    <dgm:cxn modelId="{12924DD5-4866-40AB-8A8C-1D4F57C08497}" type="presOf" srcId="{B074242B-9733-42D6-ABB3-DEAFFD8EAE43}" destId="{9866ED69-3A40-40BA-906D-988BBF3FDA3E}" srcOrd="0" destOrd="0" presId="urn:microsoft.com/office/officeart/2005/8/layout/chevron2"/>
    <dgm:cxn modelId="{77A04EF6-937C-4A1B-8D0C-1A55D965D5AB}" srcId="{F0529859-5DD2-4AEB-A49F-A22BAC5F5402}" destId="{6C2C83EB-4B7A-4019-A4D3-4AE0909426DA}" srcOrd="0" destOrd="0" parTransId="{77886FDA-4CF9-44A9-99E3-9C1AF5800F10}" sibTransId="{46D23D29-F39E-4753-8EB0-EF27E8639A88}"/>
    <dgm:cxn modelId="{2F27BC17-0ABB-4079-A596-356C42CAF5B5}" type="presParOf" srcId="{D4B2B8A9-C884-4DDF-85EA-645E42FE9569}" destId="{02BA3C9B-FB67-40AD-9D1E-96E828DD0243}" srcOrd="0" destOrd="0" presId="urn:microsoft.com/office/officeart/2005/8/layout/chevron2"/>
    <dgm:cxn modelId="{7AE78256-EAE0-420B-B65A-D5EA89DD5C08}" type="presParOf" srcId="{02BA3C9B-FB67-40AD-9D1E-96E828DD0243}" destId="{B27D7036-6E8D-4725-8409-0261FE61E60F}" srcOrd="0" destOrd="0" presId="urn:microsoft.com/office/officeart/2005/8/layout/chevron2"/>
    <dgm:cxn modelId="{776421C4-7149-47EA-ACE9-B87267AD739C}" type="presParOf" srcId="{02BA3C9B-FB67-40AD-9D1E-96E828DD0243}" destId="{9866ED69-3A40-40BA-906D-988BBF3FDA3E}" srcOrd="1" destOrd="0" presId="urn:microsoft.com/office/officeart/2005/8/layout/chevron2"/>
    <dgm:cxn modelId="{FD1C1993-92C9-4E6D-B6B0-0CFD4E53E2E0}" type="presParOf" srcId="{D4B2B8A9-C884-4DDF-85EA-645E42FE9569}" destId="{7DEEF97E-B20A-4C6D-9759-1F54D0582F5F}" srcOrd="1" destOrd="0" presId="urn:microsoft.com/office/officeart/2005/8/layout/chevron2"/>
    <dgm:cxn modelId="{E7CA1685-7A14-43FF-B108-E58ADB54929E}" type="presParOf" srcId="{D4B2B8A9-C884-4DDF-85EA-645E42FE9569}" destId="{5AF8130A-0FE0-47C4-8236-28243FA7E5D8}" srcOrd="2" destOrd="0" presId="urn:microsoft.com/office/officeart/2005/8/layout/chevron2"/>
    <dgm:cxn modelId="{23E69B62-C668-4B08-836A-F705F6F8E15A}" type="presParOf" srcId="{5AF8130A-0FE0-47C4-8236-28243FA7E5D8}" destId="{049F0051-A9BF-4934-A91B-59AC84457CC9}" srcOrd="0" destOrd="0" presId="urn:microsoft.com/office/officeart/2005/8/layout/chevron2"/>
    <dgm:cxn modelId="{9BD042BB-5290-4C2C-89EB-2C458A6EF656}" type="presParOf" srcId="{5AF8130A-0FE0-47C4-8236-28243FA7E5D8}" destId="{8E0767A5-F285-4DCC-9197-10E16495C668}"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798C73-78BA-4757-85D1-1D0FDB4A7F41}" type="doc">
      <dgm:prSet loTypeId="urn:microsoft.com/office/officeart/2005/8/layout/hierarchy1" loCatId="hierarchy" qsTypeId="urn:microsoft.com/office/officeart/2005/8/quickstyle/simple3" qsCatId="simple" csTypeId="urn:microsoft.com/office/officeart/2005/8/colors/accent0_3" csCatId="mainScheme" phldr="1"/>
      <dgm:spPr/>
      <dgm:t>
        <a:bodyPr/>
        <a:lstStyle/>
        <a:p>
          <a:endParaRPr lang="en-US"/>
        </a:p>
      </dgm:t>
    </dgm:pt>
    <dgm:pt modelId="{BAA05695-6651-4AFD-8CF4-91A3967895C5}">
      <dgm:prSet custT="1"/>
      <dgm:spPr/>
      <dgm:t>
        <a:bodyPr/>
        <a:lstStyle/>
        <a:p>
          <a:r>
            <a:rPr lang="es-ES" sz="3200" b="0"/>
            <a:t>El pueblo gitano es indio de origen, los primeros Romà que llegan a Europa deambulan de país en país, algunos los empiezan a ver como invasores, vagabundos, delincuentes,  o  los tildan de ateos.</a:t>
          </a:r>
          <a:endParaRPr lang="en-US" sz="3200" b="0"/>
        </a:p>
      </dgm:t>
    </dgm:pt>
    <dgm:pt modelId="{7587DA02-870E-4174-A20D-E5313B1655DC}" type="parTrans" cxnId="{9131C258-E911-4C01-BA9F-FCDDE2ACF518}">
      <dgm:prSet/>
      <dgm:spPr/>
      <dgm:t>
        <a:bodyPr/>
        <a:lstStyle/>
        <a:p>
          <a:endParaRPr lang="en-US"/>
        </a:p>
      </dgm:t>
    </dgm:pt>
    <dgm:pt modelId="{0A25F86C-22D3-44AC-88D4-D90F2F322D12}" type="sibTrans" cxnId="{9131C258-E911-4C01-BA9F-FCDDE2ACF518}">
      <dgm:prSet/>
      <dgm:spPr/>
      <dgm:t>
        <a:bodyPr/>
        <a:lstStyle/>
        <a:p>
          <a:endParaRPr lang="en-US"/>
        </a:p>
      </dgm:t>
    </dgm:pt>
    <dgm:pt modelId="{4FD766F0-D405-4A2A-AB5D-8858AFA978D6}">
      <dgm:prSet custT="1"/>
      <dgm:spPr/>
      <dgm:t>
        <a:bodyPr/>
        <a:lstStyle/>
        <a:p>
          <a:r>
            <a:rPr lang="es-ES" sz="3600"/>
            <a:t>Los gobiernos hicieron políticas represivas, racistas y leyes anti gitanas. La raíz del antigitanismo nace en aquel tiempo.</a:t>
          </a:r>
          <a:endParaRPr lang="en-US" sz="3600"/>
        </a:p>
      </dgm:t>
    </dgm:pt>
    <dgm:pt modelId="{E1E07B72-C3BD-4A3F-B7DE-EE819026B639}" type="parTrans" cxnId="{0A5D65A7-6E13-46E3-9ED7-BFF25C2B59AC}">
      <dgm:prSet/>
      <dgm:spPr/>
      <dgm:t>
        <a:bodyPr/>
        <a:lstStyle/>
        <a:p>
          <a:endParaRPr lang="en-US"/>
        </a:p>
      </dgm:t>
    </dgm:pt>
    <dgm:pt modelId="{09FB93D2-9B01-49D7-9D9E-8864B3E8FAC6}" type="sibTrans" cxnId="{0A5D65A7-6E13-46E3-9ED7-BFF25C2B59AC}">
      <dgm:prSet/>
      <dgm:spPr/>
      <dgm:t>
        <a:bodyPr/>
        <a:lstStyle/>
        <a:p>
          <a:endParaRPr lang="en-US"/>
        </a:p>
      </dgm:t>
    </dgm:pt>
    <dgm:pt modelId="{2D6E3D0E-6241-4D8E-9DBE-19CB05319500}">
      <dgm:prSet/>
      <dgm:spPr/>
      <dgm:t>
        <a:bodyPr/>
        <a:lstStyle/>
        <a:p>
          <a:r>
            <a:rPr lang="es-ES" b="0"/>
            <a:t>A partir de ahí, la historia está sembrada de persecuciones, castigos y de incomprensión.</a:t>
          </a:r>
          <a:endParaRPr lang="es-ES"/>
        </a:p>
      </dgm:t>
    </dgm:pt>
    <dgm:pt modelId="{6512EB59-56F4-4AAC-A401-2D004DF76657}" type="parTrans" cxnId="{B477ED1E-1255-46EC-BAF2-446FA3A74AF4}">
      <dgm:prSet/>
      <dgm:spPr/>
      <dgm:t>
        <a:bodyPr/>
        <a:lstStyle/>
        <a:p>
          <a:endParaRPr lang="es-ES"/>
        </a:p>
      </dgm:t>
    </dgm:pt>
    <dgm:pt modelId="{EF18E21D-B2B4-4FDD-92E5-FB2D1BEE431F}" type="sibTrans" cxnId="{B477ED1E-1255-46EC-BAF2-446FA3A74AF4}">
      <dgm:prSet/>
      <dgm:spPr/>
      <dgm:t>
        <a:bodyPr/>
        <a:lstStyle/>
        <a:p>
          <a:endParaRPr lang="es-ES"/>
        </a:p>
      </dgm:t>
    </dgm:pt>
    <dgm:pt modelId="{36D51C89-37D8-4324-82BC-8792152755E8}" type="pres">
      <dgm:prSet presAssocID="{6D798C73-78BA-4757-85D1-1D0FDB4A7F41}" presName="hierChild1" presStyleCnt="0">
        <dgm:presLayoutVars>
          <dgm:chPref val="1"/>
          <dgm:dir/>
          <dgm:animOne val="branch"/>
          <dgm:animLvl val="lvl"/>
          <dgm:resizeHandles/>
        </dgm:presLayoutVars>
      </dgm:prSet>
      <dgm:spPr/>
    </dgm:pt>
    <dgm:pt modelId="{73E541C6-FCA5-464E-BF02-92CA83AFB250}" type="pres">
      <dgm:prSet presAssocID="{BAA05695-6651-4AFD-8CF4-91A3967895C5}" presName="hierRoot1" presStyleCnt="0"/>
      <dgm:spPr/>
    </dgm:pt>
    <dgm:pt modelId="{5AF84F93-8F1E-4B76-8AA5-FA4EB4A40293}" type="pres">
      <dgm:prSet presAssocID="{BAA05695-6651-4AFD-8CF4-91A3967895C5}" presName="composite" presStyleCnt="0"/>
      <dgm:spPr/>
    </dgm:pt>
    <dgm:pt modelId="{6CA92F89-5DF8-475B-9624-A4B2746D6CEA}" type="pres">
      <dgm:prSet presAssocID="{BAA05695-6651-4AFD-8CF4-91A3967895C5}" presName="background" presStyleLbl="node0" presStyleIdx="0" presStyleCnt="3"/>
      <dgm:spPr/>
    </dgm:pt>
    <dgm:pt modelId="{AFA3D41E-031A-4C89-BF33-AA6FDAA2CA9F}" type="pres">
      <dgm:prSet presAssocID="{BAA05695-6651-4AFD-8CF4-91A3967895C5}" presName="text" presStyleLbl="fgAcc0" presStyleIdx="0" presStyleCnt="3" custScaleX="121276" custScaleY="143739" custLinFactNeighborX="-8123" custLinFactNeighborY="-42401">
        <dgm:presLayoutVars>
          <dgm:chPref val="3"/>
        </dgm:presLayoutVars>
      </dgm:prSet>
      <dgm:spPr/>
    </dgm:pt>
    <dgm:pt modelId="{C3C5F724-47A6-4518-B4D1-D1EF0B408798}" type="pres">
      <dgm:prSet presAssocID="{BAA05695-6651-4AFD-8CF4-91A3967895C5}" presName="hierChild2" presStyleCnt="0"/>
      <dgm:spPr/>
    </dgm:pt>
    <dgm:pt modelId="{F94797B8-21BF-4EA5-B0CA-03FD2F5B60E0}" type="pres">
      <dgm:prSet presAssocID="{4FD766F0-D405-4A2A-AB5D-8858AFA978D6}" presName="hierRoot1" presStyleCnt="0"/>
      <dgm:spPr/>
    </dgm:pt>
    <dgm:pt modelId="{FDD30281-E4A9-4185-B865-C36392808D79}" type="pres">
      <dgm:prSet presAssocID="{4FD766F0-D405-4A2A-AB5D-8858AFA978D6}" presName="composite" presStyleCnt="0"/>
      <dgm:spPr/>
    </dgm:pt>
    <dgm:pt modelId="{225E66DA-2033-4F17-BCA2-5C9F3A92FA75}" type="pres">
      <dgm:prSet presAssocID="{4FD766F0-D405-4A2A-AB5D-8858AFA978D6}" presName="background" presStyleLbl="node0" presStyleIdx="1" presStyleCnt="3"/>
      <dgm:spPr/>
    </dgm:pt>
    <dgm:pt modelId="{A7D312A9-BB93-4CEC-9273-8B1036B327E3}" type="pres">
      <dgm:prSet presAssocID="{4FD766F0-D405-4A2A-AB5D-8858AFA978D6}" presName="text" presStyleLbl="fgAcc0" presStyleIdx="1" presStyleCnt="3" custScaleX="121681" custScaleY="124550" custLinFactNeighborX="-13762" custLinFactNeighborY="88930">
        <dgm:presLayoutVars>
          <dgm:chPref val="3"/>
        </dgm:presLayoutVars>
      </dgm:prSet>
      <dgm:spPr/>
    </dgm:pt>
    <dgm:pt modelId="{D5348971-E74A-42E0-9385-CC29F5D34C75}" type="pres">
      <dgm:prSet presAssocID="{4FD766F0-D405-4A2A-AB5D-8858AFA978D6}" presName="hierChild2" presStyleCnt="0"/>
      <dgm:spPr/>
    </dgm:pt>
    <dgm:pt modelId="{134ADF55-CC62-4FDB-831D-3693C631BD72}" type="pres">
      <dgm:prSet presAssocID="{2D6E3D0E-6241-4D8E-9DBE-19CB05319500}" presName="hierRoot1" presStyleCnt="0"/>
      <dgm:spPr/>
    </dgm:pt>
    <dgm:pt modelId="{BC726767-7D0C-4904-B946-DE370A797741}" type="pres">
      <dgm:prSet presAssocID="{2D6E3D0E-6241-4D8E-9DBE-19CB05319500}" presName="composite" presStyleCnt="0"/>
      <dgm:spPr/>
    </dgm:pt>
    <dgm:pt modelId="{ADD9046D-21BB-4AC2-95FB-65BF640781B3}" type="pres">
      <dgm:prSet presAssocID="{2D6E3D0E-6241-4D8E-9DBE-19CB05319500}" presName="background" presStyleLbl="node0" presStyleIdx="2" presStyleCnt="3"/>
      <dgm:spPr/>
    </dgm:pt>
    <dgm:pt modelId="{46CBA3DB-918F-4F27-92AC-62C5B92B6E03}" type="pres">
      <dgm:prSet presAssocID="{2D6E3D0E-6241-4D8E-9DBE-19CB05319500}" presName="text" presStyleLbl="fgAcc0" presStyleIdx="2" presStyleCnt="3" custScaleX="107424" custScaleY="107497" custLinFactNeighborX="-11160" custLinFactNeighborY="-13521">
        <dgm:presLayoutVars>
          <dgm:chPref val="3"/>
        </dgm:presLayoutVars>
      </dgm:prSet>
      <dgm:spPr/>
    </dgm:pt>
    <dgm:pt modelId="{6812817C-2852-4BF3-BAAD-630530E19933}" type="pres">
      <dgm:prSet presAssocID="{2D6E3D0E-6241-4D8E-9DBE-19CB05319500}" presName="hierChild2" presStyleCnt="0"/>
      <dgm:spPr/>
    </dgm:pt>
  </dgm:ptLst>
  <dgm:cxnLst>
    <dgm:cxn modelId="{FFF34A05-6E9F-4146-9D8C-98490A2A2BA9}" type="presOf" srcId="{6D798C73-78BA-4757-85D1-1D0FDB4A7F41}" destId="{36D51C89-37D8-4324-82BC-8792152755E8}" srcOrd="0" destOrd="0" presId="urn:microsoft.com/office/officeart/2005/8/layout/hierarchy1"/>
    <dgm:cxn modelId="{E6F7A91D-0593-4107-9A5A-4F7F0C767C69}" type="presOf" srcId="{BAA05695-6651-4AFD-8CF4-91A3967895C5}" destId="{AFA3D41E-031A-4C89-BF33-AA6FDAA2CA9F}" srcOrd="0" destOrd="0" presId="urn:microsoft.com/office/officeart/2005/8/layout/hierarchy1"/>
    <dgm:cxn modelId="{B477ED1E-1255-46EC-BAF2-446FA3A74AF4}" srcId="{6D798C73-78BA-4757-85D1-1D0FDB4A7F41}" destId="{2D6E3D0E-6241-4D8E-9DBE-19CB05319500}" srcOrd="2" destOrd="0" parTransId="{6512EB59-56F4-4AAC-A401-2D004DF76657}" sibTransId="{EF18E21D-B2B4-4FDD-92E5-FB2D1BEE431F}"/>
    <dgm:cxn modelId="{9131C258-E911-4C01-BA9F-FCDDE2ACF518}" srcId="{6D798C73-78BA-4757-85D1-1D0FDB4A7F41}" destId="{BAA05695-6651-4AFD-8CF4-91A3967895C5}" srcOrd="0" destOrd="0" parTransId="{7587DA02-870E-4174-A20D-E5313B1655DC}" sibTransId="{0A25F86C-22D3-44AC-88D4-D90F2F322D12}"/>
    <dgm:cxn modelId="{0A5D65A7-6E13-46E3-9ED7-BFF25C2B59AC}" srcId="{6D798C73-78BA-4757-85D1-1D0FDB4A7F41}" destId="{4FD766F0-D405-4A2A-AB5D-8858AFA978D6}" srcOrd="1" destOrd="0" parTransId="{E1E07B72-C3BD-4A3F-B7DE-EE819026B639}" sibTransId="{09FB93D2-9B01-49D7-9D9E-8864B3E8FAC6}"/>
    <dgm:cxn modelId="{6DB37BC1-75C9-4F7C-AA21-61F071D8E690}" type="presOf" srcId="{4FD766F0-D405-4A2A-AB5D-8858AFA978D6}" destId="{A7D312A9-BB93-4CEC-9273-8B1036B327E3}" srcOrd="0" destOrd="0" presId="urn:microsoft.com/office/officeart/2005/8/layout/hierarchy1"/>
    <dgm:cxn modelId="{B3F595E5-AA3D-45BF-8CB5-683FE85DEB0C}" type="presOf" srcId="{2D6E3D0E-6241-4D8E-9DBE-19CB05319500}" destId="{46CBA3DB-918F-4F27-92AC-62C5B92B6E03}" srcOrd="0" destOrd="0" presId="urn:microsoft.com/office/officeart/2005/8/layout/hierarchy1"/>
    <dgm:cxn modelId="{AB2627D1-2965-48C8-B956-007885E7EA60}" type="presParOf" srcId="{36D51C89-37D8-4324-82BC-8792152755E8}" destId="{73E541C6-FCA5-464E-BF02-92CA83AFB250}" srcOrd="0" destOrd="0" presId="urn:microsoft.com/office/officeart/2005/8/layout/hierarchy1"/>
    <dgm:cxn modelId="{095997CD-6E72-4ED0-A605-1BC0FFBB60A5}" type="presParOf" srcId="{73E541C6-FCA5-464E-BF02-92CA83AFB250}" destId="{5AF84F93-8F1E-4B76-8AA5-FA4EB4A40293}" srcOrd="0" destOrd="0" presId="urn:microsoft.com/office/officeart/2005/8/layout/hierarchy1"/>
    <dgm:cxn modelId="{A402ED67-1CD3-45D8-B01C-1A754525DF07}" type="presParOf" srcId="{5AF84F93-8F1E-4B76-8AA5-FA4EB4A40293}" destId="{6CA92F89-5DF8-475B-9624-A4B2746D6CEA}" srcOrd="0" destOrd="0" presId="urn:microsoft.com/office/officeart/2005/8/layout/hierarchy1"/>
    <dgm:cxn modelId="{E1D8A315-35D8-4D0E-A90A-6F4B0D485C4E}" type="presParOf" srcId="{5AF84F93-8F1E-4B76-8AA5-FA4EB4A40293}" destId="{AFA3D41E-031A-4C89-BF33-AA6FDAA2CA9F}" srcOrd="1" destOrd="0" presId="urn:microsoft.com/office/officeart/2005/8/layout/hierarchy1"/>
    <dgm:cxn modelId="{35E856D0-A669-442F-85DB-F0D87745ABA5}" type="presParOf" srcId="{73E541C6-FCA5-464E-BF02-92CA83AFB250}" destId="{C3C5F724-47A6-4518-B4D1-D1EF0B408798}" srcOrd="1" destOrd="0" presId="urn:microsoft.com/office/officeart/2005/8/layout/hierarchy1"/>
    <dgm:cxn modelId="{4B5D2445-A606-4E9F-A8EA-FAC89137FF2C}" type="presParOf" srcId="{36D51C89-37D8-4324-82BC-8792152755E8}" destId="{F94797B8-21BF-4EA5-B0CA-03FD2F5B60E0}" srcOrd="1" destOrd="0" presId="urn:microsoft.com/office/officeart/2005/8/layout/hierarchy1"/>
    <dgm:cxn modelId="{2BC905DD-A94E-4A8A-8227-E1E567427293}" type="presParOf" srcId="{F94797B8-21BF-4EA5-B0CA-03FD2F5B60E0}" destId="{FDD30281-E4A9-4185-B865-C36392808D79}" srcOrd="0" destOrd="0" presId="urn:microsoft.com/office/officeart/2005/8/layout/hierarchy1"/>
    <dgm:cxn modelId="{02AB3A08-B29E-49FB-8123-1BAB0FD627BC}" type="presParOf" srcId="{FDD30281-E4A9-4185-B865-C36392808D79}" destId="{225E66DA-2033-4F17-BCA2-5C9F3A92FA75}" srcOrd="0" destOrd="0" presId="urn:microsoft.com/office/officeart/2005/8/layout/hierarchy1"/>
    <dgm:cxn modelId="{A988C0BF-93EE-498A-8D67-D513A03D2EC0}" type="presParOf" srcId="{FDD30281-E4A9-4185-B865-C36392808D79}" destId="{A7D312A9-BB93-4CEC-9273-8B1036B327E3}" srcOrd="1" destOrd="0" presId="urn:microsoft.com/office/officeart/2005/8/layout/hierarchy1"/>
    <dgm:cxn modelId="{475AB94A-362E-4538-8552-6531ED206BF0}" type="presParOf" srcId="{F94797B8-21BF-4EA5-B0CA-03FD2F5B60E0}" destId="{D5348971-E74A-42E0-9385-CC29F5D34C75}" srcOrd="1" destOrd="0" presId="urn:microsoft.com/office/officeart/2005/8/layout/hierarchy1"/>
    <dgm:cxn modelId="{051842AA-D26B-42CD-884C-BF1B8C91CC15}" type="presParOf" srcId="{36D51C89-37D8-4324-82BC-8792152755E8}" destId="{134ADF55-CC62-4FDB-831D-3693C631BD72}" srcOrd="2" destOrd="0" presId="urn:microsoft.com/office/officeart/2005/8/layout/hierarchy1"/>
    <dgm:cxn modelId="{E66BC881-4404-4691-8F12-C3030943F641}" type="presParOf" srcId="{134ADF55-CC62-4FDB-831D-3693C631BD72}" destId="{BC726767-7D0C-4904-B946-DE370A797741}" srcOrd="0" destOrd="0" presId="urn:microsoft.com/office/officeart/2005/8/layout/hierarchy1"/>
    <dgm:cxn modelId="{1F47682A-067C-48C9-946C-FFE0796A8853}" type="presParOf" srcId="{BC726767-7D0C-4904-B946-DE370A797741}" destId="{ADD9046D-21BB-4AC2-95FB-65BF640781B3}" srcOrd="0" destOrd="0" presId="urn:microsoft.com/office/officeart/2005/8/layout/hierarchy1"/>
    <dgm:cxn modelId="{765D8848-DAC9-420F-BF95-D2451417CC12}" type="presParOf" srcId="{BC726767-7D0C-4904-B946-DE370A797741}" destId="{46CBA3DB-918F-4F27-92AC-62C5B92B6E03}" srcOrd="1" destOrd="0" presId="urn:microsoft.com/office/officeart/2005/8/layout/hierarchy1"/>
    <dgm:cxn modelId="{5A452434-1F12-494F-8157-0E68F9C5B32F}" type="presParOf" srcId="{134ADF55-CC62-4FDB-831D-3693C631BD72}" destId="{6812817C-2852-4BF3-BAAD-630530E19933}"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453BB1F-F5A1-43A8-8117-880F0408B4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4464AAD-D2F3-4215-8B44-9CEB4A57917E}">
      <dgm:prSet custT="1"/>
      <dgm:spPr/>
      <dgm:t>
        <a:bodyPr/>
        <a:lstStyle/>
        <a:p>
          <a:r>
            <a:rPr lang="es-ES" sz="4000"/>
            <a:t>Los gitanos llevan años siendo </a:t>
          </a:r>
          <a:r>
            <a:rPr lang="es-ES" sz="4000" b="1"/>
            <a:t>estigmatizados socialmente</a:t>
          </a:r>
          <a:r>
            <a:rPr lang="es-ES" sz="4000"/>
            <a:t>, saben que son </a:t>
          </a:r>
          <a:r>
            <a:rPr lang="es-ES" sz="4000" b="1"/>
            <a:t>señalados despectivamente como una raza inferior</a:t>
          </a:r>
          <a:r>
            <a:rPr lang="es-ES" sz="4000"/>
            <a:t>. </a:t>
          </a:r>
        </a:p>
        <a:p>
          <a:endParaRPr lang="en-US" sz="4000"/>
        </a:p>
      </dgm:t>
    </dgm:pt>
    <dgm:pt modelId="{84025ED3-3CF7-4C1B-B2EC-28520F8101DE}" type="parTrans" cxnId="{701690F3-2E51-482F-84C0-B60205E4E09C}">
      <dgm:prSet/>
      <dgm:spPr/>
      <dgm:t>
        <a:bodyPr/>
        <a:lstStyle/>
        <a:p>
          <a:endParaRPr lang="en-US" sz="4000"/>
        </a:p>
      </dgm:t>
    </dgm:pt>
    <dgm:pt modelId="{BB011745-4BDA-46B3-AE6A-59A62FA86F81}" type="sibTrans" cxnId="{701690F3-2E51-482F-84C0-B60205E4E09C}">
      <dgm:prSet/>
      <dgm:spPr/>
      <dgm:t>
        <a:bodyPr/>
        <a:lstStyle/>
        <a:p>
          <a:endParaRPr lang="en-US" sz="4000"/>
        </a:p>
      </dgm:t>
    </dgm:pt>
    <dgm:pt modelId="{CD5555EB-9F6F-424F-BA0D-F41ABB4B4C72}">
      <dgm:prSet custT="1"/>
      <dgm:spPr/>
      <dgm:t>
        <a:bodyPr/>
        <a:lstStyle/>
        <a:p>
          <a:r>
            <a:rPr lang="es-ES" sz="4000" b="1"/>
            <a:t>Indefensión aprendida</a:t>
          </a:r>
          <a:r>
            <a:rPr lang="es-ES" sz="4000"/>
            <a:t> (aprenden por las circunstancias a vivir pasivamente, con la sensación de no tener capacidad)</a:t>
          </a:r>
          <a:endParaRPr lang="en-US" sz="4000"/>
        </a:p>
      </dgm:t>
    </dgm:pt>
    <dgm:pt modelId="{DD63C7C9-8D9C-420D-81C0-8010C5E35808}" type="parTrans" cxnId="{242FE8F2-857E-4283-B449-AC2199C1A037}">
      <dgm:prSet/>
      <dgm:spPr/>
      <dgm:t>
        <a:bodyPr/>
        <a:lstStyle/>
        <a:p>
          <a:endParaRPr lang="en-US" sz="4000"/>
        </a:p>
      </dgm:t>
    </dgm:pt>
    <dgm:pt modelId="{1BB8A3E4-8619-4AAD-AD28-21317C7C848D}" type="sibTrans" cxnId="{242FE8F2-857E-4283-B449-AC2199C1A037}">
      <dgm:prSet/>
      <dgm:spPr/>
      <dgm:t>
        <a:bodyPr/>
        <a:lstStyle/>
        <a:p>
          <a:endParaRPr lang="en-US" sz="4000"/>
        </a:p>
      </dgm:t>
    </dgm:pt>
    <dgm:pt modelId="{6CF01A31-6F7D-45EB-B892-CC2926DF834E}">
      <dgm:prSet custT="1"/>
      <dgm:spPr/>
      <dgm:t>
        <a:bodyPr/>
        <a:lstStyle/>
        <a:p>
          <a:r>
            <a:rPr lang="es-ES" sz="4000"/>
            <a:t>Nos encontramos, pues, ante un pueblo que no dispone de la preparación necesaria para afrontar los retos de la sociedad actual.</a:t>
          </a:r>
          <a:endParaRPr lang="en-US" sz="4000"/>
        </a:p>
      </dgm:t>
    </dgm:pt>
    <dgm:pt modelId="{19F3686E-12FB-4CE9-99E4-AA816AE2AA1F}" type="parTrans" cxnId="{CBF1BB51-2F95-43B0-A297-C5A7DAF7E35F}">
      <dgm:prSet/>
      <dgm:spPr/>
      <dgm:t>
        <a:bodyPr/>
        <a:lstStyle/>
        <a:p>
          <a:endParaRPr lang="en-US" sz="4000"/>
        </a:p>
      </dgm:t>
    </dgm:pt>
    <dgm:pt modelId="{01A97192-42D4-40E2-B8A4-0C6972812146}" type="sibTrans" cxnId="{CBF1BB51-2F95-43B0-A297-C5A7DAF7E35F}">
      <dgm:prSet/>
      <dgm:spPr/>
      <dgm:t>
        <a:bodyPr/>
        <a:lstStyle/>
        <a:p>
          <a:endParaRPr lang="en-US" sz="4000"/>
        </a:p>
      </dgm:t>
    </dgm:pt>
    <dgm:pt modelId="{853CB3E8-D6CE-4847-9EEA-587D06B7B711}" type="pres">
      <dgm:prSet presAssocID="{3453BB1F-F5A1-43A8-8117-880F0408B4C3}" presName="vert0" presStyleCnt="0">
        <dgm:presLayoutVars>
          <dgm:dir/>
          <dgm:animOne val="branch"/>
          <dgm:animLvl val="lvl"/>
        </dgm:presLayoutVars>
      </dgm:prSet>
      <dgm:spPr/>
    </dgm:pt>
    <dgm:pt modelId="{744FC737-5B90-4755-968F-4F7B582E22C0}" type="pres">
      <dgm:prSet presAssocID="{E4464AAD-D2F3-4215-8B44-9CEB4A57917E}" presName="thickLine" presStyleLbl="alignNode1" presStyleIdx="0" presStyleCnt="3"/>
      <dgm:spPr/>
    </dgm:pt>
    <dgm:pt modelId="{F7159740-1EA0-4DB4-96BF-1665420DF494}" type="pres">
      <dgm:prSet presAssocID="{E4464AAD-D2F3-4215-8B44-9CEB4A57917E}" presName="horz1" presStyleCnt="0"/>
      <dgm:spPr/>
    </dgm:pt>
    <dgm:pt modelId="{30F722BB-07C3-4266-BC43-71B8877AF3D7}" type="pres">
      <dgm:prSet presAssocID="{E4464AAD-D2F3-4215-8B44-9CEB4A57917E}" presName="tx1" presStyleLbl="revTx" presStyleIdx="0" presStyleCnt="3" custLinFactNeighborY="-11306"/>
      <dgm:spPr/>
    </dgm:pt>
    <dgm:pt modelId="{AFD8C7CF-2CDF-42D5-A0D1-D1D7D0C2A5F5}" type="pres">
      <dgm:prSet presAssocID="{E4464AAD-D2F3-4215-8B44-9CEB4A57917E}" presName="vert1" presStyleCnt="0"/>
      <dgm:spPr/>
    </dgm:pt>
    <dgm:pt modelId="{5AC391A2-40BF-40DC-B7E0-958D02D749FD}" type="pres">
      <dgm:prSet presAssocID="{CD5555EB-9F6F-424F-BA0D-F41ABB4B4C72}" presName="thickLine" presStyleLbl="alignNode1" presStyleIdx="1" presStyleCnt="3"/>
      <dgm:spPr/>
    </dgm:pt>
    <dgm:pt modelId="{60F0C920-D320-4C86-8B8F-D27C84A60A45}" type="pres">
      <dgm:prSet presAssocID="{CD5555EB-9F6F-424F-BA0D-F41ABB4B4C72}" presName="horz1" presStyleCnt="0"/>
      <dgm:spPr/>
    </dgm:pt>
    <dgm:pt modelId="{F266E346-18AF-4BC8-9AD2-8BB2134ACEC8}" type="pres">
      <dgm:prSet presAssocID="{CD5555EB-9F6F-424F-BA0D-F41ABB4B4C72}" presName="tx1" presStyleLbl="revTx" presStyleIdx="1" presStyleCnt="3"/>
      <dgm:spPr/>
    </dgm:pt>
    <dgm:pt modelId="{8A28EECC-40A0-4D33-B67A-CF64C187C217}" type="pres">
      <dgm:prSet presAssocID="{CD5555EB-9F6F-424F-BA0D-F41ABB4B4C72}" presName="vert1" presStyleCnt="0"/>
      <dgm:spPr/>
    </dgm:pt>
    <dgm:pt modelId="{C1159599-274C-4C94-8971-7300FC379CE2}" type="pres">
      <dgm:prSet presAssocID="{6CF01A31-6F7D-45EB-B892-CC2926DF834E}" presName="thickLine" presStyleLbl="alignNode1" presStyleIdx="2" presStyleCnt="3"/>
      <dgm:spPr/>
    </dgm:pt>
    <dgm:pt modelId="{9CD818BE-A06B-4310-BF79-8AA67E11446C}" type="pres">
      <dgm:prSet presAssocID="{6CF01A31-6F7D-45EB-B892-CC2926DF834E}" presName="horz1" presStyleCnt="0"/>
      <dgm:spPr/>
    </dgm:pt>
    <dgm:pt modelId="{7AF22F02-A9DF-412F-8A00-6330067684CC}" type="pres">
      <dgm:prSet presAssocID="{6CF01A31-6F7D-45EB-B892-CC2926DF834E}" presName="tx1" presStyleLbl="revTx" presStyleIdx="2" presStyleCnt="3"/>
      <dgm:spPr/>
    </dgm:pt>
    <dgm:pt modelId="{75A60293-832B-4B8C-9806-AC72E3F01D03}" type="pres">
      <dgm:prSet presAssocID="{6CF01A31-6F7D-45EB-B892-CC2926DF834E}" presName="vert1" presStyleCnt="0"/>
      <dgm:spPr/>
    </dgm:pt>
  </dgm:ptLst>
  <dgm:cxnLst>
    <dgm:cxn modelId="{CBF1BB51-2F95-43B0-A297-C5A7DAF7E35F}" srcId="{3453BB1F-F5A1-43A8-8117-880F0408B4C3}" destId="{6CF01A31-6F7D-45EB-B892-CC2926DF834E}" srcOrd="2" destOrd="0" parTransId="{19F3686E-12FB-4CE9-99E4-AA816AE2AA1F}" sibTransId="{01A97192-42D4-40E2-B8A4-0C6972812146}"/>
    <dgm:cxn modelId="{AD2AF077-64D4-4512-9007-576C93310E74}" type="presOf" srcId="{6CF01A31-6F7D-45EB-B892-CC2926DF834E}" destId="{7AF22F02-A9DF-412F-8A00-6330067684CC}" srcOrd="0" destOrd="0" presId="urn:microsoft.com/office/officeart/2008/layout/LinedList"/>
    <dgm:cxn modelId="{66B60D90-F962-4005-9800-ACF99F5F4591}" type="presOf" srcId="{E4464AAD-D2F3-4215-8B44-9CEB4A57917E}" destId="{30F722BB-07C3-4266-BC43-71B8877AF3D7}" srcOrd="0" destOrd="0" presId="urn:microsoft.com/office/officeart/2008/layout/LinedList"/>
    <dgm:cxn modelId="{E1C06996-5C72-4A1B-B04E-4B2CDD4553CA}" type="presOf" srcId="{3453BB1F-F5A1-43A8-8117-880F0408B4C3}" destId="{853CB3E8-D6CE-4847-9EEA-587D06B7B711}" srcOrd="0" destOrd="0" presId="urn:microsoft.com/office/officeart/2008/layout/LinedList"/>
    <dgm:cxn modelId="{8FB6B9A0-3AB4-4626-97B6-77D5CEB41810}" type="presOf" srcId="{CD5555EB-9F6F-424F-BA0D-F41ABB4B4C72}" destId="{F266E346-18AF-4BC8-9AD2-8BB2134ACEC8}" srcOrd="0" destOrd="0" presId="urn:microsoft.com/office/officeart/2008/layout/LinedList"/>
    <dgm:cxn modelId="{242FE8F2-857E-4283-B449-AC2199C1A037}" srcId="{3453BB1F-F5A1-43A8-8117-880F0408B4C3}" destId="{CD5555EB-9F6F-424F-BA0D-F41ABB4B4C72}" srcOrd="1" destOrd="0" parTransId="{DD63C7C9-8D9C-420D-81C0-8010C5E35808}" sibTransId="{1BB8A3E4-8619-4AAD-AD28-21317C7C848D}"/>
    <dgm:cxn modelId="{701690F3-2E51-482F-84C0-B60205E4E09C}" srcId="{3453BB1F-F5A1-43A8-8117-880F0408B4C3}" destId="{E4464AAD-D2F3-4215-8B44-9CEB4A57917E}" srcOrd="0" destOrd="0" parTransId="{84025ED3-3CF7-4C1B-B2EC-28520F8101DE}" sibTransId="{BB011745-4BDA-46B3-AE6A-59A62FA86F81}"/>
    <dgm:cxn modelId="{7593668C-9AEC-42B8-AE8B-561AF6490657}" type="presParOf" srcId="{853CB3E8-D6CE-4847-9EEA-587D06B7B711}" destId="{744FC737-5B90-4755-968F-4F7B582E22C0}" srcOrd="0" destOrd="0" presId="urn:microsoft.com/office/officeart/2008/layout/LinedList"/>
    <dgm:cxn modelId="{D30C3854-7418-4B99-BF54-42328F41C158}" type="presParOf" srcId="{853CB3E8-D6CE-4847-9EEA-587D06B7B711}" destId="{F7159740-1EA0-4DB4-96BF-1665420DF494}" srcOrd="1" destOrd="0" presId="urn:microsoft.com/office/officeart/2008/layout/LinedList"/>
    <dgm:cxn modelId="{17372F2A-5EAF-497B-BAFC-AD0CEB9E9139}" type="presParOf" srcId="{F7159740-1EA0-4DB4-96BF-1665420DF494}" destId="{30F722BB-07C3-4266-BC43-71B8877AF3D7}" srcOrd="0" destOrd="0" presId="urn:microsoft.com/office/officeart/2008/layout/LinedList"/>
    <dgm:cxn modelId="{6448D9F0-B0BA-4BAE-8AE8-F11714196531}" type="presParOf" srcId="{F7159740-1EA0-4DB4-96BF-1665420DF494}" destId="{AFD8C7CF-2CDF-42D5-A0D1-D1D7D0C2A5F5}" srcOrd="1" destOrd="0" presId="urn:microsoft.com/office/officeart/2008/layout/LinedList"/>
    <dgm:cxn modelId="{45957808-173A-4339-AC22-611A5B99D20B}" type="presParOf" srcId="{853CB3E8-D6CE-4847-9EEA-587D06B7B711}" destId="{5AC391A2-40BF-40DC-B7E0-958D02D749FD}" srcOrd="2" destOrd="0" presId="urn:microsoft.com/office/officeart/2008/layout/LinedList"/>
    <dgm:cxn modelId="{7958587C-BA90-43FE-89A1-961830F302C5}" type="presParOf" srcId="{853CB3E8-D6CE-4847-9EEA-587D06B7B711}" destId="{60F0C920-D320-4C86-8B8F-D27C84A60A45}" srcOrd="3" destOrd="0" presId="urn:microsoft.com/office/officeart/2008/layout/LinedList"/>
    <dgm:cxn modelId="{432A2199-74CD-4A13-8FCE-31FF64D1E122}" type="presParOf" srcId="{60F0C920-D320-4C86-8B8F-D27C84A60A45}" destId="{F266E346-18AF-4BC8-9AD2-8BB2134ACEC8}" srcOrd="0" destOrd="0" presId="urn:microsoft.com/office/officeart/2008/layout/LinedList"/>
    <dgm:cxn modelId="{3EAB4C0B-598F-4C80-8F29-3B6A80D622AD}" type="presParOf" srcId="{60F0C920-D320-4C86-8B8F-D27C84A60A45}" destId="{8A28EECC-40A0-4D33-B67A-CF64C187C217}" srcOrd="1" destOrd="0" presId="urn:microsoft.com/office/officeart/2008/layout/LinedList"/>
    <dgm:cxn modelId="{62E4E345-8665-40BA-BEB1-245880413571}" type="presParOf" srcId="{853CB3E8-D6CE-4847-9EEA-587D06B7B711}" destId="{C1159599-274C-4C94-8971-7300FC379CE2}" srcOrd="4" destOrd="0" presId="urn:microsoft.com/office/officeart/2008/layout/LinedList"/>
    <dgm:cxn modelId="{A30D88E1-806D-4C9F-A4C8-828BC727960F}" type="presParOf" srcId="{853CB3E8-D6CE-4847-9EEA-587D06B7B711}" destId="{9CD818BE-A06B-4310-BF79-8AA67E11446C}" srcOrd="5" destOrd="0" presId="urn:microsoft.com/office/officeart/2008/layout/LinedList"/>
    <dgm:cxn modelId="{463F1F95-AE17-4595-82A3-329AAF0206FC}" type="presParOf" srcId="{9CD818BE-A06B-4310-BF79-8AA67E11446C}" destId="{7AF22F02-A9DF-412F-8A00-6330067684CC}" srcOrd="0" destOrd="0" presId="urn:microsoft.com/office/officeart/2008/layout/LinedList"/>
    <dgm:cxn modelId="{8FE94D3E-5452-448F-B859-06942E256E55}" type="presParOf" srcId="{9CD818BE-A06B-4310-BF79-8AA67E11446C}" destId="{75A60293-832B-4B8C-9806-AC72E3F01D0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9C3BB3-203B-4DA5-812D-40D53DCCCD95}">
      <dsp:nvSpPr>
        <dsp:cNvPr id="0" name=""/>
        <dsp:cNvSpPr/>
      </dsp:nvSpPr>
      <dsp:spPr>
        <a:xfrm>
          <a:off x="343467" y="1676208"/>
          <a:ext cx="8064723" cy="2520226"/>
        </a:xfrm>
        <a:prstGeom prst="rect">
          <a:avLst/>
        </a:prstGeom>
        <a:solidFill>
          <a:schemeClr val="accent5">
            <a:alpha val="40000"/>
            <a:tint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7033"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b="0" i="0" kern="1200">
              <a:effectLst/>
              <a:latin typeface="Calibri"/>
              <a:cs typeface="Calibri"/>
            </a:rPr>
            <a:t>Los</a:t>
          </a:r>
          <a:r>
            <a:rPr lang="es-ES" sz="2800" b="1" i="0" kern="1200">
              <a:effectLst/>
              <a:latin typeface="Calibri"/>
              <a:cs typeface="Calibri"/>
            </a:rPr>
            <a:t> prejuicios</a:t>
          </a:r>
          <a:r>
            <a:rPr lang="es-ES" sz="2800" b="0" i="0" kern="1200">
              <a:effectLst/>
              <a:latin typeface="Calibri"/>
              <a:cs typeface="Calibri"/>
            </a:rPr>
            <a:t> son opiniones negativas sobre otras personas o grupos basados en el y que generan una serie de actitudes hacia ellos.</a:t>
          </a:r>
          <a:r>
            <a:rPr lang="es-ES" sz="2800" b="1" i="0" kern="1200">
              <a:effectLst/>
              <a:latin typeface="Calibri"/>
              <a:cs typeface="Calibri"/>
            </a:rPr>
            <a:t> </a:t>
          </a:r>
          <a:r>
            <a:rPr lang="es-ES" sz="2800" b="1" i="0" kern="1200">
              <a:effectLst>
                <a:outerShdw blurRad="38100" dist="38100" dir="2700000" algn="tl">
                  <a:srgbClr val="000000">
                    <a:alpha val="43137"/>
                  </a:srgbClr>
                </a:outerShdw>
              </a:effectLst>
              <a:latin typeface="Calibri"/>
              <a:cs typeface="Calibri"/>
            </a:rPr>
            <a:t>Lo que siento</a:t>
          </a:r>
          <a:r>
            <a:rPr lang="es-ES" sz="2800" b="1" i="0" kern="1200">
              <a:effectLst/>
              <a:latin typeface="Calibri"/>
              <a:cs typeface="Calibri"/>
            </a:rPr>
            <a:t>.</a:t>
          </a:r>
          <a:endParaRPr lang="es-ES" sz="2800" b="1" kern="1200">
            <a:latin typeface="Calibri"/>
            <a:cs typeface="Calibri"/>
          </a:endParaRPr>
        </a:p>
      </dsp:txBody>
      <dsp:txXfrm>
        <a:off x="343467" y="1676208"/>
        <a:ext cx="8064723" cy="2520226"/>
      </dsp:txXfrm>
    </dsp:sp>
    <dsp:sp modelId="{5BCBAB27-41AA-4B08-80EC-87CE17CC03FE}">
      <dsp:nvSpPr>
        <dsp:cNvPr id="0" name=""/>
        <dsp:cNvSpPr/>
      </dsp:nvSpPr>
      <dsp:spPr>
        <a:xfrm>
          <a:off x="244945" y="1353219"/>
          <a:ext cx="1764158" cy="264623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50000" r="-50000"/>
          </a:stretch>
        </a:blip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1">
          <a:scrgbClr r="0" g="0" b="0"/>
        </a:fillRef>
        <a:effectRef idx="3">
          <a:scrgbClr r="0" g="0" b="0"/>
        </a:effectRef>
        <a:fontRef idx="minor"/>
      </dsp:style>
    </dsp:sp>
    <dsp:sp modelId="{927CD87A-6FD2-402F-99A1-D272617BD4EF}">
      <dsp:nvSpPr>
        <dsp:cNvPr id="0" name=""/>
        <dsp:cNvSpPr/>
      </dsp:nvSpPr>
      <dsp:spPr>
        <a:xfrm>
          <a:off x="9184352" y="1157281"/>
          <a:ext cx="8064723" cy="3212128"/>
        </a:xfrm>
        <a:prstGeom prst="rect">
          <a:avLst/>
        </a:prstGeom>
        <a:solidFill>
          <a:schemeClr val="accent5">
            <a:alpha val="40000"/>
            <a:tint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7033"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b="0" i="0" kern="1200">
              <a:effectLst/>
              <a:latin typeface="Calibri"/>
              <a:cs typeface="Calibri"/>
            </a:rPr>
            <a:t>Los </a:t>
          </a:r>
          <a:r>
            <a:rPr lang="es-ES" sz="2800" b="1" i="0" kern="1200">
              <a:effectLst/>
              <a:latin typeface="Calibri"/>
              <a:cs typeface="Calibri"/>
            </a:rPr>
            <a:t>estereotipos</a:t>
          </a:r>
          <a:r>
            <a:rPr lang="es-ES" sz="2800" b="0" i="0" kern="1200">
              <a:effectLst/>
              <a:latin typeface="Calibri"/>
              <a:cs typeface="Calibri"/>
            </a:rPr>
            <a:t>,  se definen como una imagen  aceptada por una mayoría de personas como representativa de un determinado colectivo. Suelen ser creencias incorrectas acerca de un conjunto o un individuo por motivos de raza, religión, edad, sexo. </a:t>
          </a:r>
          <a:r>
            <a:rPr lang="es-ES" sz="2800" b="1" i="0" kern="1200">
              <a:effectLst>
                <a:outerShdw blurRad="38100" dist="38100" dir="2700000" algn="tl">
                  <a:srgbClr val="000000">
                    <a:alpha val="43137"/>
                  </a:srgbClr>
                </a:outerShdw>
              </a:effectLst>
              <a:latin typeface="Calibri"/>
              <a:cs typeface="Calibri"/>
            </a:rPr>
            <a:t>Lo que pienso</a:t>
          </a:r>
          <a:endParaRPr lang="es-ES" sz="2800" b="1" kern="1200">
            <a:effectLst>
              <a:outerShdw blurRad="38100" dist="38100" dir="2700000" algn="tl">
                <a:srgbClr val="000000">
                  <a:alpha val="43137"/>
                </a:srgbClr>
              </a:outerShdw>
            </a:effectLst>
            <a:latin typeface="Calibri"/>
            <a:cs typeface="Calibri"/>
          </a:endParaRPr>
        </a:p>
      </dsp:txBody>
      <dsp:txXfrm>
        <a:off x="9184352" y="1157281"/>
        <a:ext cx="8064723" cy="3212128"/>
      </dsp:txXfrm>
    </dsp:sp>
    <dsp:sp modelId="{9BB83284-E808-4865-8DAD-0DDE63E10828}">
      <dsp:nvSpPr>
        <dsp:cNvPr id="0" name=""/>
        <dsp:cNvSpPr/>
      </dsp:nvSpPr>
      <dsp:spPr>
        <a:xfrm>
          <a:off x="8848322" y="1139200"/>
          <a:ext cx="1764158" cy="2646237"/>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50000" r="-50000"/>
          </a:stretch>
        </a:blip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1">
          <a:scrgbClr r="0" g="0" b="0"/>
        </a:fillRef>
        <a:effectRef idx="3">
          <a:scrgbClr r="0" g="0" b="0"/>
        </a:effectRef>
        <a:fontRef idx="minor"/>
      </dsp:style>
    </dsp:sp>
    <dsp:sp modelId="{93D89A2E-E1F8-4B57-BF5B-DF3679E6019F}">
      <dsp:nvSpPr>
        <dsp:cNvPr id="0" name=""/>
        <dsp:cNvSpPr/>
      </dsp:nvSpPr>
      <dsp:spPr>
        <a:xfrm>
          <a:off x="4763909" y="4662144"/>
          <a:ext cx="8064723" cy="3239675"/>
        </a:xfrm>
        <a:prstGeom prst="rect">
          <a:avLst/>
        </a:prstGeom>
        <a:solidFill>
          <a:schemeClr val="accent5">
            <a:alpha val="40000"/>
            <a:tint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7033" tIns="106680" rIns="106680" bIns="106680" numCol="1" spcCol="1270" anchor="ctr" anchorCtr="0">
          <a:noAutofit/>
        </a:bodyPr>
        <a:lstStyle/>
        <a:p>
          <a:pPr marL="0" lvl="0" indent="0" algn="l" defTabSz="1244600" rtl="0">
            <a:lnSpc>
              <a:spcPct val="90000"/>
            </a:lnSpc>
            <a:spcBef>
              <a:spcPct val="0"/>
            </a:spcBef>
            <a:spcAft>
              <a:spcPct val="35000"/>
            </a:spcAft>
            <a:buNone/>
          </a:pPr>
          <a:r>
            <a:rPr lang="es-ES" sz="2800" b="0" i="0" kern="1200">
              <a:effectLst/>
              <a:latin typeface="Calibri"/>
              <a:cs typeface="Calibri"/>
            </a:rPr>
            <a:t>La </a:t>
          </a:r>
          <a:r>
            <a:rPr lang="es-ES" sz="2800" b="1" i="0" kern="1200">
              <a:effectLst/>
              <a:latin typeface="Calibri"/>
              <a:cs typeface="Calibri"/>
            </a:rPr>
            <a:t>discriminación</a:t>
          </a:r>
          <a:r>
            <a:rPr lang="es-ES" sz="2800" b="0" i="0" kern="1200">
              <a:effectLst/>
              <a:latin typeface="Calibri"/>
              <a:cs typeface="Calibri"/>
            </a:rPr>
            <a:t> se refiere a la hostilidad mostrada hacia otra persona. Puede ejercerse de forma directa a través de, por ejemplo, una agresión física, o de forma indirecta, en el lenguaje, la actitud o la legislación. </a:t>
          </a:r>
          <a:r>
            <a:rPr lang="es-ES" sz="2800" b="1" i="0" kern="1200">
              <a:effectLst>
                <a:outerShdw blurRad="38100" dist="38100" dir="2700000" algn="tl">
                  <a:srgbClr val="000000">
                    <a:alpha val="43137"/>
                  </a:srgbClr>
                </a:outerShdw>
              </a:effectLst>
              <a:latin typeface="Calibri"/>
              <a:cs typeface="Calibri"/>
            </a:rPr>
            <a:t>Lo que hago.</a:t>
          </a:r>
          <a:endParaRPr lang="es-ES" sz="2800" b="1" kern="1200">
            <a:effectLst>
              <a:outerShdw blurRad="38100" dist="38100" dir="2700000" algn="tl">
                <a:srgbClr val="000000">
                  <a:alpha val="43137"/>
                </a:srgbClr>
              </a:outerShdw>
            </a:effectLst>
            <a:latin typeface="Calibri"/>
            <a:cs typeface="Calibri"/>
          </a:endParaRPr>
        </a:p>
      </dsp:txBody>
      <dsp:txXfrm>
        <a:off x="4763909" y="4662144"/>
        <a:ext cx="8064723" cy="3239675"/>
      </dsp:txXfrm>
    </dsp:sp>
    <dsp:sp modelId="{EDD622A1-5F6F-4D2E-AC2A-3F6B4591A6E3}">
      <dsp:nvSpPr>
        <dsp:cNvPr id="0" name=""/>
        <dsp:cNvSpPr/>
      </dsp:nvSpPr>
      <dsp:spPr>
        <a:xfrm>
          <a:off x="4427879" y="4657836"/>
          <a:ext cx="1764158" cy="264623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1000" r="-61000"/>
          </a:stretch>
        </a:blip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1">
          <a:scrgbClr r="0" g="0" b="0"/>
        </a:fillRef>
        <a:effectRef idx="3">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3FD5E-2AC4-4151-9A91-C2246C91B56B}">
      <dsp:nvSpPr>
        <dsp:cNvPr id="0" name=""/>
        <dsp:cNvSpPr/>
      </dsp:nvSpPr>
      <dsp:spPr>
        <a:xfrm>
          <a:off x="0" y="3060"/>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2E6A7827-5EC6-47CB-B84D-4B3D68E095D0}">
      <dsp:nvSpPr>
        <dsp:cNvPr id="0" name=""/>
        <dsp:cNvSpPr/>
      </dsp:nvSpPr>
      <dsp:spPr>
        <a:xfrm>
          <a:off x="8510" y="90709"/>
          <a:ext cx="8705980" cy="1682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s-ES" sz="3600" kern="1200"/>
            <a:t> </a:t>
          </a:r>
          <a:r>
            <a:rPr lang="es-ES" sz="3200" kern="1200"/>
            <a:t>Mutua desconfianza y prejuicios entre las escuelas y la comunidad gitana. (modelo de alumnado homogéneo)</a:t>
          </a:r>
        </a:p>
        <a:p>
          <a:pPr marL="0" lvl="0" indent="0" algn="l" defTabSz="1600200">
            <a:lnSpc>
              <a:spcPct val="90000"/>
            </a:lnSpc>
            <a:spcBef>
              <a:spcPct val="0"/>
            </a:spcBef>
            <a:spcAft>
              <a:spcPct val="35000"/>
            </a:spcAft>
            <a:buNone/>
          </a:pPr>
          <a:endParaRPr lang="es-ES" sz="3600" kern="1200"/>
        </a:p>
        <a:p>
          <a:pPr marL="0" lvl="0" indent="0" algn="l" defTabSz="1600200">
            <a:lnSpc>
              <a:spcPct val="90000"/>
            </a:lnSpc>
            <a:spcBef>
              <a:spcPct val="0"/>
            </a:spcBef>
            <a:spcAft>
              <a:spcPct val="35000"/>
            </a:spcAft>
            <a:buNone/>
          </a:pPr>
          <a:endParaRPr lang="en-US" sz="3600" kern="1200"/>
        </a:p>
      </dsp:txBody>
      <dsp:txXfrm>
        <a:off x="8510" y="90709"/>
        <a:ext cx="8705980" cy="1682362"/>
      </dsp:txXfrm>
    </dsp:sp>
    <dsp:sp modelId="{AA06AF8D-5DD5-4D57-98D3-03C66F345E93}">
      <dsp:nvSpPr>
        <dsp:cNvPr id="0" name=""/>
        <dsp:cNvSpPr/>
      </dsp:nvSpPr>
      <dsp:spPr>
        <a:xfrm>
          <a:off x="0" y="1685423"/>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67A7FA54-DAE9-4396-98C4-14C203CE832D}">
      <dsp:nvSpPr>
        <dsp:cNvPr id="0" name=""/>
        <dsp:cNvSpPr/>
      </dsp:nvSpPr>
      <dsp:spPr>
        <a:xfrm>
          <a:off x="8510" y="1739140"/>
          <a:ext cx="8705980" cy="223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S" sz="3200" kern="1200"/>
            <a:t> La percepción de la escuela por algunos gitanos como un “entorno poco conocido” con el que no están familiarizados</a:t>
          </a:r>
          <a:r>
            <a:rPr lang="es-ES" sz="2800" kern="1200"/>
            <a:t>.</a:t>
          </a:r>
          <a:endParaRPr lang="en-US" sz="2800" kern="1200"/>
        </a:p>
      </dsp:txBody>
      <dsp:txXfrm>
        <a:off x="8510" y="1739140"/>
        <a:ext cx="8705980" cy="2230504"/>
      </dsp:txXfrm>
    </dsp:sp>
    <dsp:sp modelId="{8C4A940C-DB33-409C-B0E4-E89741CB31C0}">
      <dsp:nvSpPr>
        <dsp:cNvPr id="0" name=""/>
        <dsp:cNvSpPr/>
      </dsp:nvSpPr>
      <dsp:spPr>
        <a:xfrm>
          <a:off x="0" y="3915928"/>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A653D3FD-A732-44DD-9E41-9C514C4AE175}">
      <dsp:nvSpPr>
        <dsp:cNvPr id="0" name=""/>
        <dsp:cNvSpPr/>
      </dsp:nvSpPr>
      <dsp:spPr>
        <a:xfrm>
          <a:off x="0" y="3915928"/>
          <a:ext cx="8714491" cy="1540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S" sz="3200" kern="1200"/>
            <a:t> Insuficiente conocimiento y experiencia del profesorado.</a:t>
          </a:r>
          <a:endParaRPr lang="en-US" sz="3200" kern="1200"/>
        </a:p>
      </dsp:txBody>
      <dsp:txXfrm>
        <a:off x="0" y="3915928"/>
        <a:ext cx="8714491" cy="15409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29115-107A-44EA-802E-4114DD7C0CF2}">
      <dsp:nvSpPr>
        <dsp:cNvPr id="0" name=""/>
        <dsp:cNvSpPr/>
      </dsp:nvSpPr>
      <dsp:spPr>
        <a:xfrm>
          <a:off x="2364498" y="378758"/>
          <a:ext cx="8740693" cy="273146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50113" tIns="137160" rIns="137160" bIns="137160" numCol="1" spcCol="1270" anchor="ctr" anchorCtr="0">
          <a:noAutofit/>
        </a:bodyPr>
        <a:lstStyle/>
        <a:p>
          <a:pPr marL="0" lvl="0" indent="0" algn="l" defTabSz="1600200">
            <a:lnSpc>
              <a:spcPct val="90000"/>
            </a:lnSpc>
            <a:spcBef>
              <a:spcPct val="0"/>
            </a:spcBef>
            <a:spcAft>
              <a:spcPct val="35000"/>
            </a:spcAft>
            <a:buNone/>
          </a:pPr>
          <a:r>
            <a:rPr lang="es-ES" sz="3600" kern="1200"/>
            <a:t>     Falta de motivación hacia estudio entre los estudiantes gitanos. </a:t>
          </a:r>
          <a:endParaRPr lang="en-US" sz="3600" kern="1200"/>
        </a:p>
      </dsp:txBody>
      <dsp:txXfrm>
        <a:off x="2364498" y="378758"/>
        <a:ext cx="8740693" cy="2731466"/>
      </dsp:txXfrm>
    </dsp:sp>
    <dsp:sp modelId="{3CE03239-5EF7-4699-91E2-24D205E781A5}">
      <dsp:nvSpPr>
        <dsp:cNvPr id="0" name=""/>
        <dsp:cNvSpPr/>
      </dsp:nvSpPr>
      <dsp:spPr>
        <a:xfrm>
          <a:off x="1140196" y="299998"/>
          <a:ext cx="2753203" cy="266971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A90DF-398C-4265-A433-AD9CC4A7A2B9}">
      <dsp:nvSpPr>
        <dsp:cNvPr id="0" name=""/>
        <dsp:cNvSpPr/>
      </dsp:nvSpPr>
      <dsp:spPr>
        <a:xfrm>
          <a:off x="2382098" y="3742787"/>
          <a:ext cx="8740693" cy="2731466"/>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850113"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a:t>      </a:t>
          </a:r>
          <a:r>
            <a:rPr lang="es-ES" sz="3600" kern="1200"/>
            <a:t>Falta de referentes educativos en la comunidad gitana.</a:t>
          </a:r>
          <a:endParaRPr lang="en-US" sz="3600" kern="1200"/>
        </a:p>
      </dsp:txBody>
      <dsp:txXfrm>
        <a:off x="2382098" y="3742787"/>
        <a:ext cx="8740693" cy="2731466"/>
      </dsp:txXfrm>
    </dsp:sp>
    <dsp:sp modelId="{CCC39A3B-60C7-4DF8-9AE7-1089337C3149}">
      <dsp:nvSpPr>
        <dsp:cNvPr id="0" name=""/>
        <dsp:cNvSpPr/>
      </dsp:nvSpPr>
      <dsp:spPr>
        <a:xfrm>
          <a:off x="823613" y="3566945"/>
          <a:ext cx="2823604" cy="2718873"/>
        </a:xfrm>
        <a:prstGeom prst="rect">
          <a:avLst/>
        </a:prstGeom>
        <a:blipFill>
          <a:blip xmlns:r="http://schemas.openxmlformats.org/officeDocument/2006/relationships" r:embed="rId2">
            <a:extLst>
              <a:ext uri="{837473B0-CC2E-450A-ABE3-18F120FF3D39}">
                <a1611:picAttrSrcUrl xmlns:a1611="http://schemas.microsoft.com/office/drawing/2016/11/main" r:id="rId3"/>
              </a:ext>
            </a:extLst>
          </a:blip>
          <a:srcRect/>
          <a:stretch>
            <a:fillRect l="-21000" r="-2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1A0732-DD8A-4C5D-9972-5397ACC1C233}">
      <dsp:nvSpPr>
        <dsp:cNvPr id="0" name=""/>
        <dsp:cNvSpPr/>
      </dsp:nvSpPr>
      <dsp:spPr>
        <a:xfrm>
          <a:off x="-9585027" y="-1475424"/>
          <a:ext cx="11497502" cy="11497502"/>
        </a:xfrm>
        <a:prstGeom prst="blockArc">
          <a:avLst>
            <a:gd name="adj1" fmla="val 18900000"/>
            <a:gd name="adj2" fmla="val 2700000"/>
            <a:gd name="adj3" fmla="val 188"/>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558208-5B2D-4FC4-A938-7137202B1FCB}">
      <dsp:nvSpPr>
        <dsp:cNvPr id="0" name=""/>
        <dsp:cNvSpPr/>
      </dsp:nvSpPr>
      <dsp:spPr>
        <a:xfrm>
          <a:off x="1571088" y="784244"/>
          <a:ext cx="8504100" cy="331506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8026" tIns="55880" rIns="55880" bIns="55880" numCol="1" spcCol="1270" anchor="ctr" anchorCtr="0">
          <a:noAutofit/>
        </a:bodyPr>
        <a:lstStyle/>
        <a:p>
          <a:pPr marL="0" lvl="0" indent="0" algn="l" defTabSz="977900" rtl="0">
            <a:lnSpc>
              <a:spcPct val="90000"/>
            </a:lnSpc>
            <a:spcBef>
              <a:spcPct val="0"/>
            </a:spcBef>
            <a:spcAft>
              <a:spcPct val="35000"/>
            </a:spcAft>
            <a:buNone/>
          </a:pPr>
          <a:r>
            <a:rPr lang="es-ES" sz="2200" b="0" kern="1200">
              <a:solidFill>
                <a:schemeClr val="bg1"/>
              </a:solidFill>
              <a:latin typeface="Verdana Pro"/>
              <a:cs typeface="Times New Roman"/>
            </a:rPr>
            <a:t>Evitar etiquetar al alumnado gitano como problemático, o con mayor probabilidad de fracaso escolar, las bajas expectativas puede provocar lo que se denomina como la “profecía autocumplida”. Se refuerza la imagen “…como es gitano… ya se sabe…”. </a:t>
          </a:r>
          <a:endParaRPr lang="en-US" sz="2200" b="0" kern="1200">
            <a:solidFill>
              <a:schemeClr val="bg1"/>
            </a:solidFill>
            <a:latin typeface="Verdana Pro"/>
            <a:cs typeface="Times New Roman"/>
          </a:endParaRPr>
        </a:p>
      </dsp:txBody>
      <dsp:txXfrm>
        <a:off x="1571088" y="784244"/>
        <a:ext cx="8504100" cy="3315069"/>
      </dsp:txXfrm>
    </dsp:sp>
    <dsp:sp modelId="{B9A2C334-5EB7-4E68-9DDF-2BFB83012FCE}">
      <dsp:nvSpPr>
        <dsp:cNvPr id="0" name=""/>
        <dsp:cNvSpPr/>
      </dsp:nvSpPr>
      <dsp:spPr>
        <a:xfrm>
          <a:off x="0" y="970008"/>
          <a:ext cx="3052010" cy="3052010"/>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A7400-4437-4BA5-B19A-113DB12DC5CE}">
      <dsp:nvSpPr>
        <dsp:cNvPr id="0" name=""/>
        <dsp:cNvSpPr/>
      </dsp:nvSpPr>
      <dsp:spPr>
        <a:xfrm>
          <a:off x="1571088" y="4884070"/>
          <a:ext cx="8504100" cy="244160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8026" tIns="81280" rIns="81280" bIns="81280" numCol="1" spcCol="1270" anchor="ctr" anchorCtr="0">
          <a:noAutofit/>
        </a:bodyPr>
        <a:lstStyle/>
        <a:p>
          <a:pPr marL="0" lvl="0" indent="0" algn="l" defTabSz="1422400">
            <a:lnSpc>
              <a:spcPct val="90000"/>
            </a:lnSpc>
            <a:spcBef>
              <a:spcPct val="0"/>
            </a:spcBef>
            <a:spcAft>
              <a:spcPct val="35000"/>
            </a:spcAft>
            <a:buNone/>
          </a:pPr>
          <a:r>
            <a:rPr lang="es-ES" sz="3200" kern="1200"/>
            <a:t>Establecer “micro objetivos” que se puedan cumplir a corto plazo e ir aumentando gradualmente y focalizar la atención en los cambios a corto plazo.</a:t>
          </a:r>
          <a:endParaRPr lang="en-US" sz="3200" kern="1200"/>
        </a:p>
      </dsp:txBody>
      <dsp:txXfrm>
        <a:off x="1571088" y="4884070"/>
        <a:ext cx="8504100" cy="2441608"/>
      </dsp:txXfrm>
    </dsp:sp>
    <dsp:sp modelId="{17DFAC67-1498-4C00-81AF-6E351C153E31}">
      <dsp:nvSpPr>
        <dsp:cNvPr id="0" name=""/>
        <dsp:cNvSpPr/>
      </dsp:nvSpPr>
      <dsp:spPr>
        <a:xfrm>
          <a:off x="134354" y="4790862"/>
          <a:ext cx="3052010" cy="3052010"/>
        </a:xfrm>
        <a:prstGeom prst="ellipse">
          <a:avLst/>
        </a:prstGeom>
        <a:blipFill rotWithShape="0">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0AB6F-5C11-4B2D-9892-AC7EFA1A8A53}">
      <dsp:nvSpPr>
        <dsp:cNvPr id="0" name=""/>
        <dsp:cNvSpPr/>
      </dsp:nvSpPr>
      <dsp:spPr>
        <a:xfrm>
          <a:off x="1029" y="1419250"/>
          <a:ext cx="4955561" cy="3221114"/>
        </a:xfrm>
        <a:prstGeom prst="roundRect">
          <a:avLst/>
        </a:prstGeom>
        <a:gradFill rotWithShape="0">
          <a:gsLst>
            <a:gs pos="0">
              <a:schemeClr val="accent5">
                <a:hueOff val="0"/>
                <a:satOff val="0"/>
                <a:lumOff val="0"/>
                <a:alphaOff val="0"/>
              </a:schemeClr>
            </a:gs>
            <a:gs pos="100000">
              <a:schemeClr val="accent5">
                <a:hueOff val="0"/>
                <a:satOff val="0"/>
                <a:lumOff val="0"/>
                <a:alphaOff val="0"/>
                <a:shade val="48000"/>
                <a:satMod val="180000"/>
                <a:lumMod val="94000"/>
              </a:schemeClr>
            </a:gs>
            <a:gs pos="100000">
              <a:schemeClr val="accent5">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CEIP las albarizas, Marbella.</a:t>
          </a:r>
        </a:p>
        <a:p>
          <a:pPr marL="0" lvl="0" indent="0" algn="ctr" defTabSz="1244600">
            <a:lnSpc>
              <a:spcPct val="90000"/>
            </a:lnSpc>
            <a:spcBef>
              <a:spcPct val="0"/>
            </a:spcBef>
            <a:spcAft>
              <a:spcPct val="35000"/>
            </a:spcAft>
            <a:buNone/>
          </a:pPr>
          <a:r>
            <a:rPr lang="en-US" sz="2800" kern="1200"/>
            <a:t>Centro de difícil desempeño, ubicado en un barrio marginal de viviendas sociales. </a:t>
          </a:r>
        </a:p>
      </dsp:txBody>
      <dsp:txXfrm>
        <a:off x="158271" y="1576492"/>
        <a:ext cx="4641077" cy="2906630"/>
      </dsp:txXfrm>
    </dsp:sp>
    <dsp:sp modelId="{D4041F50-8455-4EB0-98D1-7CEE5A663709}">
      <dsp:nvSpPr>
        <dsp:cNvPr id="0" name=""/>
        <dsp:cNvSpPr/>
      </dsp:nvSpPr>
      <dsp:spPr>
        <a:xfrm>
          <a:off x="2540171" y="800424"/>
          <a:ext cx="5462311" cy="5462311"/>
        </a:xfrm>
        <a:custGeom>
          <a:avLst/>
          <a:gdLst/>
          <a:ahLst/>
          <a:cxnLst/>
          <a:rect l="0" t="0" r="0" b="0"/>
          <a:pathLst>
            <a:path>
              <a:moveTo>
                <a:pt x="1035547" y="590098"/>
              </a:moveTo>
              <a:arcTo wR="2731155" hR="2731155" stAng="13897354" swAng="6719609"/>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FB68F5-1207-4685-BFA8-A3C1AE027D2D}">
      <dsp:nvSpPr>
        <dsp:cNvPr id="0" name=""/>
        <dsp:cNvSpPr/>
      </dsp:nvSpPr>
      <dsp:spPr>
        <a:xfrm>
          <a:off x="5464345" y="2805232"/>
          <a:ext cx="4955561" cy="3221114"/>
        </a:xfrm>
        <a:prstGeom prst="roundRect">
          <a:avLst/>
        </a:prstGeom>
        <a:gradFill rotWithShape="0">
          <a:gsLst>
            <a:gs pos="0">
              <a:schemeClr val="accent5">
                <a:hueOff val="1627107"/>
                <a:satOff val="-8290"/>
                <a:lumOff val="24510"/>
                <a:alphaOff val="0"/>
              </a:schemeClr>
            </a:gs>
            <a:gs pos="100000">
              <a:schemeClr val="accent5">
                <a:hueOff val="1627107"/>
                <a:satOff val="-8290"/>
                <a:lumOff val="24510"/>
                <a:alphaOff val="0"/>
                <a:shade val="48000"/>
                <a:satMod val="180000"/>
                <a:lumMod val="94000"/>
              </a:schemeClr>
            </a:gs>
            <a:gs pos="100000">
              <a:schemeClr val="accent5">
                <a:hueOff val="1627107"/>
                <a:satOff val="-8290"/>
                <a:lumOff val="2451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Dinamización de recreos (juegos, huerto, cuenta cuentos) grupos interactivos, desayunos con familias, escuela de familias los viernes.</a:t>
          </a:r>
        </a:p>
      </dsp:txBody>
      <dsp:txXfrm>
        <a:off x="5621587" y="2962474"/>
        <a:ext cx="4641077" cy="2906630"/>
      </dsp:txXfrm>
    </dsp:sp>
    <dsp:sp modelId="{6C342BF7-F23C-4278-96B9-20E74DC3BD07}">
      <dsp:nvSpPr>
        <dsp:cNvPr id="0" name=""/>
        <dsp:cNvSpPr/>
      </dsp:nvSpPr>
      <dsp:spPr>
        <a:xfrm>
          <a:off x="2448289" y="1086356"/>
          <a:ext cx="5462311" cy="5462311"/>
        </a:xfrm>
        <a:custGeom>
          <a:avLst/>
          <a:gdLst/>
          <a:ahLst/>
          <a:cxnLst/>
          <a:rect l="0" t="0" r="0" b="0"/>
          <a:pathLst>
            <a:path>
              <a:moveTo>
                <a:pt x="4301414" y="4965769"/>
              </a:moveTo>
              <a:arcTo wR="2731155" hR="2731155" stAng="3294262" swAng="6397859"/>
            </a:path>
          </a:pathLst>
        </a:custGeom>
        <a:noFill/>
        <a:ln w="12700" cap="flat" cmpd="sng" algn="ctr">
          <a:solidFill>
            <a:schemeClr val="accent5">
              <a:hueOff val="1627107"/>
              <a:satOff val="-8290"/>
              <a:lumOff val="2451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77365-248F-420C-95DB-2249FE996BFA}">
      <dsp:nvSpPr>
        <dsp:cNvPr id="0" name=""/>
        <dsp:cNvSpPr/>
      </dsp:nvSpPr>
      <dsp:spPr>
        <a:xfrm>
          <a:off x="5929760" y="430556"/>
          <a:ext cx="3526319" cy="3211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rtl="0">
            <a:lnSpc>
              <a:spcPct val="90000"/>
            </a:lnSpc>
            <a:spcBef>
              <a:spcPct val="0"/>
            </a:spcBef>
            <a:spcAft>
              <a:spcPct val="35000"/>
            </a:spcAft>
            <a:buNone/>
          </a:pPr>
          <a:r>
            <a:rPr lang="en-US" sz="2400" kern="1200"/>
            <a:t>Las </a:t>
          </a:r>
          <a:r>
            <a:rPr lang="en-US" sz="2400" kern="1200" err="1">
              <a:latin typeface="Calibri"/>
            </a:rPr>
            <a:t>expectativas</a:t>
          </a:r>
          <a:r>
            <a:rPr lang="en-US" sz="2400" kern="1200">
              <a:latin typeface="Calibri"/>
            </a:rPr>
            <a:t> </a:t>
          </a:r>
          <a:r>
            <a:rPr lang="en-US" sz="2400" kern="1200" err="1">
              <a:latin typeface="Calibri"/>
            </a:rPr>
            <a:t>docentes</a:t>
          </a:r>
          <a:r>
            <a:rPr lang="en-US" sz="2400" kern="1200">
              <a:latin typeface="Calibri"/>
            </a:rPr>
            <a:t> </a:t>
          </a:r>
          <a:r>
            <a:rPr lang="en-US" sz="2400" kern="1200" err="1"/>
            <a:t>influyen</a:t>
          </a:r>
          <a:r>
            <a:rPr lang="en-US" sz="2400" kern="1200"/>
            <a:t> </a:t>
          </a:r>
          <a:r>
            <a:rPr lang="en-US" sz="2400" kern="1200" err="1"/>
            <a:t>en</a:t>
          </a:r>
          <a:r>
            <a:rPr lang="en-US" sz="2400" kern="1200"/>
            <a:t> dos </a:t>
          </a:r>
          <a:r>
            <a:rPr lang="en-US" sz="2400" kern="1200" err="1"/>
            <a:t>dimensiones</a:t>
          </a:r>
          <a:r>
            <a:rPr lang="en-US" sz="2400" kern="1200"/>
            <a:t>: la </a:t>
          </a:r>
          <a:r>
            <a:rPr lang="en-US" sz="2400" kern="1200" err="1"/>
            <a:t>formación</a:t>
          </a:r>
          <a:r>
            <a:rPr lang="en-US" sz="2400" kern="1200"/>
            <a:t> personal (las </a:t>
          </a:r>
          <a:r>
            <a:rPr lang="en-US" sz="2400" kern="1200" err="1"/>
            <a:t>relaciones</a:t>
          </a:r>
          <a:r>
            <a:rPr lang="en-US" sz="2400" kern="1200"/>
            <a:t> </a:t>
          </a:r>
          <a:r>
            <a:rPr lang="en-US" sz="2400" kern="1200" err="1"/>
            <a:t>interpersonales</a:t>
          </a:r>
          <a:r>
            <a:rPr lang="en-US" sz="2400" kern="1200"/>
            <a:t> </a:t>
          </a:r>
          <a:r>
            <a:rPr lang="en-US" sz="2400" kern="1200" err="1"/>
            <a:t>como</a:t>
          </a:r>
          <a:r>
            <a:rPr lang="en-US" sz="2400" kern="1200"/>
            <a:t> la </a:t>
          </a:r>
          <a:r>
            <a:rPr lang="en-US" sz="2400" kern="1200" err="1"/>
            <a:t>motivación</a:t>
          </a:r>
          <a:r>
            <a:rPr lang="en-US" sz="2400" kern="1200"/>
            <a:t>, </a:t>
          </a:r>
          <a:r>
            <a:rPr lang="en-US" sz="2400" kern="1200" err="1"/>
            <a:t>autoestima</a:t>
          </a:r>
          <a:r>
            <a:rPr lang="en-US" sz="2400" kern="1200"/>
            <a:t>) y las </a:t>
          </a:r>
          <a:r>
            <a:rPr lang="en-US" sz="2400" kern="1200" err="1"/>
            <a:t>intrapersonales</a:t>
          </a:r>
          <a:r>
            <a:rPr lang="en-US" sz="2400" kern="1200"/>
            <a:t> (</a:t>
          </a:r>
          <a:r>
            <a:rPr lang="en-US" sz="2400" kern="1200" err="1"/>
            <a:t>comportamiento</a:t>
          </a:r>
          <a:r>
            <a:rPr lang="en-US" sz="2400" kern="1200"/>
            <a:t> , </a:t>
          </a:r>
          <a:r>
            <a:rPr lang="en-US" sz="2400" kern="1200" err="1"/>
            <a:t>convivencia</a:t>
          </a:r>
          <a:r>
            <a:rPr lang="en-US" sz="2400" kern="1200"/>
            <a:t> social;</a:t>
          </a:r>
          <a:r>
            <a:rPr lang="en-US" sz="2400" kern="1200">
              <a:latin typeface="Calibri"/>
            </a:rPr>
            <a:t> </a:t>
          </a:r>
          <a:r>
            <a:rPr lang="en-US" sz="2400" kern="1200"/>
            <a:t> </a:t>
          </a:r>
          <a:r>
            <a:rPr lang="en-US" sz="2400" kern="1200" err="1"/>
            <a:t>desempeño</a:t>
          </a:r>
          <a:r>
            <a:rPr lang="en-US" sz="2400" kern="1200"/>
            <a:t> y </a:t>
          </a:r>
          <a:r>
            <a:rPr lang="en-US" sz="2400" kern="1200" err="1"/>
            <a:t>futuros</a:t>
          </a:r>
          <a:r>
            <a:rPr lang="en-US" sz="2400" kern="1200"/>
            <a:t> </a:t>
          </a:r>
          <a:r>
            <a:rPr lang="en-US" sz="2400" kern="1200" err="1"/>
            <a:t>logros</a:t>
          </a:r>
          <a:r>
            <a:rPr lang="en-US" sz="2400" kern="1200"/>
            <a:t>).</a:t>
          </a:r>
        </a:p>
      </dsp:txBody>
      <dsp:txXfrm>
        <a:off x="5929760" y="430556"/>
        <a:ext cx="3526319" cy="3211179"/>
      </dsp:txXfrm>
    </dsp:sp>
    <dsp:sp modelId="{A3CC2BFB-13AE-40BC-9880-FC7EE3E98D6E}">
      <dsp:nvSpPr>
        <dsp:cNvPr id="0" name=""/>
        <dsp:cNvSpPr/>
      </dsp:nvSpPr>
      <dsp:spPr>
        <a:xfrm>
          <a:off x="1614069" y="-57305"/>
          <a:ext cx="7104417" cy="7104417"/>
        </a:xfrm>
        <a:prstGeom prst="circularArrow">
          <a:avLst>
            <a:gd name="adj1" fmla="val 8247"/>
            <a:gd name="adj2" fmla="val 575958"/>
            <a:gd name="adj3" fmla="val 2643576"/>
            <a:gd name="adj4" fmla="val 173088"/>
            <a:gd name="adj5" fmla="val 962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8919F-97F7-4924-8CF8-E80CE4D8D27F}">
      <dsp:nvSpPr>
        <dsp:cNvPr id="0" name=""/>
        <dsp:cNvSpPr/>
      </dsp:nvSpPr>
      <dsp:spPr>
        <a:xfrm>
          <a:off x="3437385" y="4796867"/>
          <a:ext cx="3457787" cy="3231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Por </a:t>
          </a:r>
          <a:r>
            <a:rPr lang="en-US" sz="2400" kern="1200" err="1"/>
            <a:t>supuesto</a:t>
          </a:r>
          <a:r>
            <a:rPr lang="en-US" sz="2400" kern="1200"/>
            <a:t> que </a:t>
          </a:r>
          <a:r>
            <a:rPr lang="en-US" sz="2400" kern="1200" err="1"/>
            <a:t>podemos</a:t>
          </a:r>
          <a:r>
            <a:rPr lang="en-US" sz="2400" kern="1200"/>
            <a:t> </a:t>
          </a:r>
          <a:r>
            <a:rPr lang="en-US" sz="2400" kern="1200" err="1"/>
            <a:t>pensar</a:t>
          </a:r>
          <a:r>
            <a:rPr lang="en-US" sz="2400" kern="1200"/>
            <a:t> que </a:t>
          </a:r>
          <a:r>
            <a:rPr lang="en-US" sz="2400" kern="1200" err="1"/>
            <a:t>esperamos</a:t>
          </a:r>
          <a:r>
            <a:rPr lang="en-US" sz="2400" kern="1200"/>
            <a:t> </a:t>
          </a:r>
          <a:r>
            <a:rPr lang="en-US" sz="2400" kern="1200" err="1"/>
            <a:t>mucho</a:t>
          </a:r>
          <a:r>
            <a:rPr lang="en-US" sz="2400" kern="1200"/>
            <a:t> de </a:t>
          </a:r>
          <a:r>
            <a:rPr lang="en-US" sz="2400" kern="1200" err="1"/>
            <a:t>cada</a:t>
          </a:r>
          <a:r>
            <a:rPr lang="en-US" sz="2400" kern="1200"/>
            <a:t> uno de </a:t>
          </a:r>
          <a:r>
            <a:rPr lang="en-US" sz="2400" kern="1200" err="1"/>
            <a:t>los</a:t>
          </a:r>
          <a:r>
            <a:rPr lang="en-US" sz="2400" kern="1200"/>
            <a:t> </a:t>
          </a:r>
          <a:r>
            <a:rPr lang="en-US" sz="2400" kern="1200" err="1"/>
            <a:t>niños</a:t>
          </a:r>
          <a:r>
            <a:rPr lang="en-US" sz="2400" kern="1200"/>
            <a:t> </a:t>
          </a:r>
          <a:r>
            <a:rPr lang="en-US" sz="2400" kern="1200" err="1"/>
            <a:t>en</a:t>
          </a:r>
          <a:r>
            <a:rPr lang="en-US" sz="2400" kern="1200"/>
            <a:t> </a:t>
          </a:r>
          <a:r>
            <a:rPr lang="en-US" sz="2400" kern="1200" err="1"/>
            <a:t>nuestra</a:t>
          </a:r>
          <a:r>
            <a:rPr lang="en-US" sz="2400" kern="1200"/>
            <a:t> aula, </a:t>
          </a:r>
          <a:r>
            <a:rPr lang="en-US" sz="2400" kern="1200" err="1"/>
            <a:t>pero</a:t>
          </a:r>
          <a:r>
            <a:rPr lang="en-US" sz="2400" kern="1200"/>
            <a:t> </a:t>
          </a:r>
          <a:r>
            <a:rPr lang="en-US" sz="2400" kern="1200" err="1"/>
            <a:t>podemos</a:t>
          </a:r>
          <a:r>
            <a:rPr lang="en-US" sz="2400" kern="1200"/>
            <a:t> no </a:t>
          </a:r>
          <a:r>
            <a:rPr lang="en-US" sz="2400" kern="1200" err="1"/>
            <a:t>transmitir</a:t>
          </a:r>
          <a:r>
            <a:rPr lang="en-US" sz="2400" kern="1200"/>
            <a:t> </a:t>
          </a:r>
          <a:r>
            <a:rPr lang="en-US" sz="2400" kern="1200" err="1"/>
            <a:t>esta</a:t>
          </a:r>
          <a:r>
            <a:rPr lang="en-US" sz="2400" kern="1200"/>
            <a:t> expectative, </a:t>
          </a:r>
          <a:r>
            <a:rPr lang="en-US" sz="2400" kern="1200" err="1"/>
            <a:t>por</a:t>
          </a:r>
          <a:r>
            <a:rPr lang="en-US" sz="2400" kern="1200"/>
            <a:t> </a:t>
          </a:r>
          <a:r>
            <a:rPr lang="en-US" sz="2400" kern="1200" err="1"/>
            <a:t>el</a:t>
          </a:r>
          <a:r>
            <a:rPr lang="en-US" sz="2400" kern="1200"/>
            <a:t> </a:t>
          </a:r>
          <a:r>
            <a:rPr lang="en-US" sz="2400" kern="1200" err="1"/>
            <a:t>contrario</a:t>
          </a:r>
          <a:r>
            <a:rPr lang="en-US" sz="2400" kern="1200"/>
            <a:t>, </a:t>
          </a:r>
          <a:r>
            <a:rPr lang="en-US" sz="2400" kern="1200" err="1"/>
            <a:t>nuestras</a:t>
          </a:r>
          <a:r>
            <a:rPr lang="en-US" sz="2400" kern="1200"/>
            <a:t> </a:t>
          </a:r>
          <a:r>
            <a:rPr lang="en-US" sz="2400" kern="1200" err="1"/>
            <a:t>acciones</a:t>
          </a:r>
          <a:r>
            <a:rPr lang="en-US" sz="2400" kern="1200"/>
            <a:t> </a:t>
          </a:r>
          <a:r>
            <a:rPr lang="en-US" sz="2400" kern="1200" err="1"/>
            <a:t>pueden</a:t>
          </a:r>
          <a:r>
            <a:rPr lang="en-US" sz="2400" kern="1200"/>
            <a:t>, </a:t>
          </a:r>
          <a:r>
            <a:rPr lang="en-US" sz="2400" kern="1200" err="1"/>
            <a:t>inconscientemente</a:t>
          </a:r>
          <a:r>
            <a:rPr lang="en-US" sz="2400" kern="1200"/>
            <a:t>, </a:t>
          </a:r>
          <a:r>
            <a:rPr lang="en-US" sz="2400" kern="1200" err="1"/>
            <a:t>minar</a:t>
          </a:r>
          <a:r>
            <a:rPr lang="en-US" sz="2400" kern="1200"/>
            <a:t> </a:t>
          </a:r>
          <a:r>
            <a:rPr lang="en-US" sz="2400" kern="1200" err="1"/>
            <a:t>estas</a:t>
          </a:r>
          <a:r>
            <a:rPr lang="en-US" sz="2400" kern="1200"/>
            <a:t> </a:t>
          </a:r>
          <a:r>
            <a:rPr lang="en-US" sz="2400" kern="1200" err="1"/>
            <a:t>expectativas</a:t>
          </a:r>
          <a:r>
            <a:rPr lang="en-US" sz="2400" kern="1200"/>
            <a:t>.</a:t>
          </a:r>
        </a:p>
      </dsp:txBody>
      <dsp:txXfrm>
        <a:off x="3437385" y="4796867"/>
        <a:ext cx="3457787" cy="3231099"/>
      </dsp:txXfrm>
    </dsp:sp>
    <dsp:sp modelId="{C00C61E9-EEFC-4CAD-8072-1D612F04C2CC}">
      <dsp:nvSpPr>
        <dsp:cNvPr id="0" name=""/>
        <dsp:cNvSpPr/>
      </dsp:nvSpPr>
      <dsp:spPr>
        <a:xfrm>
          <a:off x="1614069" y="-57305"/>
          <a:ext cx="7104417" cy="7104417"/>
        </a:xfrm>
        <a:prstGeom prst="circularArrow">
          <a:avLst>
            <a:gd name="adj1" fmla="val 8247"/>
            <a:gd name="adj2" fmla="val 575958"/>
            <a:gd name="adj3" fmla="val 9723741"/>
            <a:gd name="adj4" fmla="val 7580467"/>
            <a:gd name="adj5" fmla="val 962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70648-E893-473B-BDB5-4EFEAA77A993}">
      <dsp:nvSpPr>
        <dsp:cNvPr id="0" name=""/>
        <dsp:cNvSpPr/>
      </dsp:nvSpPr>
      <dsp:spPr>
        <a:xfrm>
          <a:off x="714431" y="154295"/>
          <a:ext cx="3850411" cy="3763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Este </a:t>
          </a:r>
          <a:r>
            <a:rPr lang="es-ES" sz="2400" kern="1200"/>
            <a:t>efecto</a:t>
          </a:r>
          <a:r>
            <a:rPr lang="en-US" sz="2400" kern="1200"/>
            <a:t> dice que las </a:t>
          </a:r>
          <a:r>
            <a:rPr lang="en-US" sz="2400" kern="1200" err="1"/>
            <a:t>expectativas</a:t>
          </a:r>
          <a:r>
            <a:rPr lang="en-US" sz="2400" kern="1200"/>
            <a:t> que </a:t>
          </a:r>
          <a:r>
            <a:rPr lang="en-US" sz="2400" kern="1200" err="1"/>
            <a:t>tenemos</a:t>
          </a:r>
          <a:r>
            <a:rPr lang="en-US" sz="2400" kern="1200"/>
            <a:t> de </a:t>
          </a:r>
          <a:r>
            <a:rPr lang="en-US" sz="2400" kern="1200" err="1"/>
            <a:t>otras</a:t>
          </a:r>
          <a:r>
            <a:rPr lang="en-US" sz="2400" kern="1200"/>
            <a:t> personas </a:t>
          </a:r>
          <a:r>
            <a:rPr lang="en-US" sz="2400" kern="1200" err="1"/>
            <a:t>pueden</a:t>
          </a:r>
          <a:r>
            <a:rPr lang="en-US" sz="2400" kern="1200"/>
            <a:t> </a:t>
          </a:r>
          <a:r>
            <a:rPr lang="en-US" sz="2400" kern="1200" err="1"/>
            <a:t>condicionar</a:t>
          </a:r>
          <a:r>
            <a:rPr lang="en-US" sz="2400" kern="1200"/>
            <a:t> </a:t>
          </a:r>
          <a:r>
            <a:rPr lang="en-US" sz="2400" kern="1200" err="1"/>
            <a:t>el</a:t>
          </a:r>
          <a:r>
            <a:rPr lang="en-US" sz="2400" kern="1200"/>
            <a:t> </a:t>
          </a:r>
          <a:r>
            <a:rPr lang="en-US" sz="2400" kern="1200" err="1"/>
            <a:t>éxito</a:t>
          </a:r>
          <a:r>
            <a:rPr lang="en-US" sz="2400" kern="1200"/>
            <a:t> o </a:t>
          </a:r>
          <a:r>
            <a:rPr lang="en-US" sz="2400" kern="1200" err="1"/>
            <a:t>fracaso</a:t>
          </a:r>
          <a:r>
            <a:rPr lang="en-US" sz="2400" kern="1200"/>
            <a:t> de sus </a:t>
          </a:r>
          <a:r>
            <a:rPr lang="en-US" sz="2400" kern="1200" err="1"/>
            <a:t>objetivos</a:t>
          </a:r>
          <a:r>
            <a:rPr lang="en-US" sz="2400" kern="1200"/>
            <a:t>. Es </a:t>
          </a:r>
          <a:r>
            <a:rPr lang="en-US" sz="2400" kern="1200" err="1"/>
            <a:t>decir</a:t>
          </a:r>
          <a:r>
            <a:rPr lang="en-US" sz="2400" kern="1200"/>
            <a:t>, </a:t>
          </a:r>
          <a:r>
            <a:rPr lang="en-US" sz="2400" kern="1200" err="1"/>
            <a:t>si</a:t>
          </a:r>
          <a:r>
            <a:rPr lang="en-US" sz="2400" kern="1200"/>
            <a:t> </a:t>
          </a:r>
          <a:r>
            <a:rPr lang="en-US" sz="2400" kern="1200" err="1"/>
            <a:t>pensamos</a:t>
          </a:r>
          <a:r>
            <a:rPr lang="en-US" sz="2400" kern="1200"/>
            <a:t> que </a:t>
          </a:r>
          <a:r>
            <a:rPr lang="en-US" sz="2400" kern="1200" err="1"/>
            <a:t>una</a:t>
          </a:r>
          <a:r>
            <a:rPr lang="en-US" sz="2400" kern="1200"/>
            <a:t> persona es </a:t>
          </a:r>
          <a:r>
            <a:rPr lang="en-US" sz="2400" kern="1200" err="1"/>
            <a:t>capaz</a:t>
          </a:r>
          <a:r>
            <a:rPr lang="en-US" sz="2400" kern="1200"/>
            <a:t> de algo y la </a:t>
          </a:r>
          <a:r>
            <a:rPr lang="en-US" sz="2400" kern="1200" err="1"/>
            <a:t>tratamos</a:t>
          </a:r>
          <a:r>
            <a:rPr lang="en-US" sz="2400" kern="1200"/>
            <a:t> </a:t>
          </a:r>
          <a:r>
            <a:rPr lang="en-US" sz="2400" kern="1200" err="1"/>
            <a:t>como</a:t>
          </a:r>
          <a:r>
            <a:rPr lang="en-US" sz="2400" kern="1200"/>
            <a:t> </a:t>
          </a:r>
          <a:r>
            <a:rPr lang="en-US" sz="2400" kern="1200" err="1"/>
            <a:t>tal</a:t>
          </a:r>
          <a:r>
            <a:rPr lang="en-US" sz="2400" kern="1200"/>
            <a:t>, </a:t>
          </a:r>
          <a:r>
            <a:rPr lang="en-US" sz="2400" kern="1200" err="1"/>
            <a:t>seguramente</a:t>
          </a:r>
          <a:r>
            <a:rPr lang="en-US" sz="2400" kern="1200"/>
            <a:t> </a:t>
          </a:r>
          <a:r>
            <a:rPr lang="en-US" sz="2400" kern="1200" err="1"/>
            <a:t>será</a:t>
          </a:r>
          <a:r>
            <a:rPr lang="en-US" sz="2400" kern="1200"/>
            <a:t> </a:t>
          </a:r>
          <a:r>
            <a:rPr lang="en-US" sz="2400" kern="1200" err="1"/>
            <a:t>capaz</a:t>
          </a:r>
          <a:r>
            <a:rPr lang="en-US" sz="2400" kern="1200"/>
            <a:t> de </a:t>
          </a:r>
          <a:r>
            <a:rPr lang="en-US" sz="2400" kern="1200" err="1"/>
            <a:t>conseguirlo</a:t>
          </a:r>
          <a:r>
            <a:rPr lang="en-US" sz="2400" kern="1200"/>
            <a:t> y, de la </a:t>
          </a:r>
          <a:r>
            <a:rPr lang="en-US" sz="2400" kern="1200" err="1"/>
            <a:t>misma</a:t>
          </a:r>
          <a:r>
            <a:rPr lang="en-US" sz="2400" kern="1200"/>
            <a:t> forma </a:t>
          </a:r>
          <a:r>
            <a:rPr lang="en-US" sz="2400" kern="1200" err="1"/>
            <a:t>ocurre</a:t>
          </a:r>
          <a:r>
            <a:rPr lang="en-US" sz="2400" kern="1200"/>
            <a:t> a la </a:t>
          </a:r>
          <a:r>
            <a:rPr lang="en-US" sz="2400" kern="1200" err="1"/>
            <a:t>inversa</a:t>
          </a:r>
          <a:r>
            <a:rPr lang="en-US" sz="2400" kern="1200"/>
            <a:t>.</a:t>
          </a:r>
        </a:p>
      </dsp:txBody>
      <dsp:txXfrm>
        <a:off x="714431" y="154295"/>
        <a:ext cx="3850411" cy="3763702"/>
      </dsp:txXfrm>
    </dsp:sp>
    <dsp:sp modelId="{C65A670D-0E0D-451D-9A3E-3078C8C8DD66}">
      <dsp:nvSpPr>
        <dsp:cNvPr id="0" name=""/>
        <dsp:cNvSpPr/>
      </dsp:nvSpPr>
      <dsp:spPr>
        <a:xfrm>
          <a:off x="1614069" y="-57305"/>
          <a:ext cx="7104417" cy="7104417"/>
        </a:xfrm>
        <a:prstGeom prst="circularArrow">
          <a:avLst>
            <a:gd name="adj1" fmla="val 8247"/>
            <a:gd name="adj2" fmla="val 575958"/>
            <a:gd name="adj3" fmla="val 16534261"/>
            <a:gd name="adj4" fmla="val 15486202"/>
            <a:gd name="adj5" fmla="val 962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FE45E-B3D8-443C-950F-003E7E684DFC}">
      <dsp:nvSpPr>
        <dsp:cNvPr id="0" name=""/>
        <dsp:cNvSpPr/>
      </dsp:nvSpPr>
      <dsp:spPr>
        <a:xfrm>
          <a:off x="597" y="609745"/>
          <a:ext cx="2573316" cy="3087980"/>
        </a:xfrm>
        <a:prstGeom prst="roundRect">
          <a:avLst>
            <a:gd name="adj" fmla="val 5000"/>
          </a:avLst>
        </a:prstGeom>
        <a:gradFill rotWithShape="0">
          <a:gsLst>
            <a:gs pos="0">
              <a:schemeClr val="accent2">
                <a:alpha val="90000"/>
                <a:hueOff val="0"/>
                <a:satOff val="0"/>
                <a:lumOff val="0"/>
                <a:alphaOff val="0"/>
              </a:schemeClr>
            </a:gs>
            <a:gs pos="100000">
              <a:schemeClr val="accent2">
                <a:alpha val="90000"/>
                <a:hueOff val="0"/>
                <a:satOff val="0"/>
                <a:lumOff val="0"/>
                <a:alphaOff val="0"/>
                <a:shade val="48000"/>
                <a:satMod val="180000"/>
                <a:lumMod val="94000"/>
              </a:schemeClr>
            </a:gs>
            <a:gs pos="100000">
              <a:schemeClr val="accent2">
                <a:alpha val="90000"/>
                <a:hueOff val="0"/>
                <a:satOff val="0"/>
                <a:lumOff val="0"/>
                <a:alphaOff val="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endParaRPr lang="es-ES" sz="2900" kern="1200"/>
        </a:p>
      </dsp:txBody>
      <dsp:txXfrm rot="16200000">
        <a:off x="-1008142" y="1618486"/>
        <a:ext cx="2532143" cy="514663"/>
      </dsp:txXfrm>
    </dsp:sp>
    <dsp:sp modelId="{14342AED-8229-466A-9A2D-F2764C814DDF}">
      <dsp:nvSpPr>
        <dsp:cNvPr id="0" name=""/>
        <dsp:cNvSpPr/>
      </dsp:nvSpPr>
      <dsp:spPr>
        <a:xfrm>
          <a:off x="515261" y="609745"/>
          <a:ext cx="1917121" cy="3087980"/>
        </a:xfrm>
        <a:prstGeom prst="rect">
          <a:avLst/>
        </a:prstGeom>
        <a:noFill/>
        <a:ln>
          <a:noFill/>
        </a:ln>
        <a:effectLst>
          <a:outerShdw blurRad="76200" dist="38100" dir="5400000" rotWithShape="0">
            <a:srgbClr val="000000">
              <a:alpha val="60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s-ES" sz="2800" b="1" kern="1200"/>
            <a:t>IDENTIFICA UNA NECESIDAD SOCIAL</a:t>
          </a:r>
        </a:p>
      </dsp:txBody>
      <dsp:txXfrm>
        <a:off x="515261" y="609745"/>
        <a:ext cx="1917121" cy="3087980"/>
      </dsp:txXfrm>
    </dsp:sp>
    <dsp:sp modelId="{D6BB1FD9-3779-43B8-8274-E9E8F36D6050}">
      <dsp:nvSpPr>
        <dsp:cNvPr id="0" name=""/>
        <dsp:cNvSpPr/>
      </dsp:nvSpPr>
      <dsp:spPr>
        <a:xfrm>
          <a:off x="2663981" y="609745"/>
          <a:ext cx="2573316" cy="3087980"/>
        </a:xfrm>
        <a:prstGeom prst="roundRect">
          <a:avLst>
            <a:gd name="adj" fmla="val 5000"/>
          </a:avLst>
        </a:prstGeom>
        <a:gradFill rotWithShape="0">
          <a:gsLst>
            <a:gs pos="0">
              <a:schemeClr val="accent2">
                <a:alpha val="90000"/>
                <a:hueOff val="0"/>
                <a:satOff val="0"/>
                <a:lumOff val="0"/>
                <a:alphaOff val="-20000"/>
              </a:schemeClr>
            </a:gs>
            <a:gs pos="100000">
              <a:schemeClr val="accent2">
                <a:alpha val="90000"/>
                <a:hueOff val="0"/>
                <a:satOff val="0"/>
                <a:lumOff val="0"/>
                <a:alphaOff val="-20000"/>
                <a:shade val="48000"/>
                <a:satMod val="180000"/>
                <a:lumMod val="94000"/>
              </a:schemeClr>
            </a:gs>
            <a:gs pos="100000">
              <a:schemeClr val="accent2">
                <a:alpha val="90000"/>
                <a:hueOff val="0"/>
                <a:satOff val="0"/>
                <a:lumOff val="0"/>
                <a:alphaOff val="-2000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endParaRPr lang="es-ES" sz="2900" kern="1200"/>
        </a:p>
      </dsp:txBody>
      <dsp:txXfrm rot="16200000">
        <a:off x="1655240" y="1618486"/>
        <a:ext cx="2532143" cy="514663"/>
      </dsp:txXfrm>
    </dsp:sp>
    <dsp:sp modelId="{6FD90F60-040A-4F15-BFC0-E78460E989D2}">
      <dsp:nvSpPr>
        <dsp:cNvPr id="0" name=""/>
        <dsp:cNvSpPr/>
      </dsp:nvSpPr>
      <dsp:spPr>
        <a:xfrm rot="5400000">
          <a:off x="2449943" y="3063960"/>
          <a:ext cx="453807" cy="385997"/>
        </a:xfrm>
        <a:prstGeom prst="flowChartExtract">
          <a:avLst/>
        </a:prstGeom>
        <a:solidFill>
          <a:schemeClr val="lt1">
            <a:hueOff val="0"/>
            <a:satOff val="0"/>
            <a:lumOff val="0"/>
            <a:alphaOff val="0"/>
          </a:schemeClr>
        </a:solidFill>
        <a:ln w="12700" cap="flat" cmpd="sng" algn="ctr">
          <a:solidFill>
            <a:schemeClr val="accent2">
              <a:alpha val="90000"/>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AA15607-7040-45AD-AC5E-E606F4B9F723}">
      <dsp:nvSpPr>
        <dsp:cNvPr id="0" name=""/>
        <dsp:cNvSpPr/>
      </dsp:nvSpPr>
      <dsp:spPr>
        <a:xfrm>
          <a:off x="3178644" y="609745"/>
          <a:ext cx="1917121" cy="3087980"/>
        </a:xfrm>
        <a:prstGeom prst="rect">
          <a:avLst/>
        </a:prstGeom>
        <a:noFill/>
        <a:ln>
          <a:noFill/>
        </a:ln>
        <a:effectLst>
          <a:outerShdw blurRad="76200" dist="38100" dir="5400000" rotWithShape="0">
            <a:srgbClr val="000000">
              <a:alpha val="60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s-ES" sz="2800" b="1" kern="1200"/>
            <a:t>LOS PARTICIPANTES ADQUIEREN CONOCIMIENTO DE LA REALIDAD</a:t>
          </a:r>
        </a:p>
      </dsp:txBody>
      <dsp:txXfrm>
        <a:off x="3178644" y="609745"/>
        <a:ext cx="1917121" cy="3087980"/>
      </dsp:txXfrm>
    </dsp:sp>
    <dsp:sp modelId="{28F2AF46-4A9D-42D9-AABD-1DF2A9CCDE48}">
      <dsp:nvSpPr>
        <dsp:cNvPr id="0" name=""/>
        <dsp:cNvSpPr/>
      </dsp:nvSpPr>
      <dsp:spPr>
        <a:xfrm>
          <a:off x="5327364" y="609745"/>
          <a:ext cx="2573316" cy="3087980"/>
        </a:xfrm>
        <a:prstGeom prst="roundRect">
          <a:avLst>
            <a:gd name="adj" fmla="val 5000"/>
          </a:avLst>
        </a:prstGeom>
        <a:gradFill rotWithShape="0">
          <a:gsLst>
            <a:gs pos="0">
              <a:schemeClr val="accent2">
                <a:alpha val="90000"/>
                <a:hueOff val="0"/>
                <a:satOff val="0"/>
                <a:lumOff val="0"/>
                <a:alphaOff val="-40000"/>
              </a:schemeClr>
            </a:gs>
            <a:gs pos="100000">
              <a:schemeClr val="accent2">
                <a:alpha val="90000"/>
                <a:hueOff val="0"/>
                <a:satOff val="0"/>
                <a:lumOff val="0"/>
                <a:alphaOff val="-40000"/>
                <a:shade val="48000"/>
                <a:satMod val="180000"/>
                <a:lumMod val="94000"/>
              </a:schemeClr>
            </a:gs>
            <a:gs pos="100000">
              <a:schemeClr val="accent2">
                <a:alpha val="90000"/>
                <a:hueOff val="0"/>
                <a:satOff val="0"/>
                <a:lumOff val="0"/>
                <a:alphaOff val="-40000"/>
                <a:shade val="48000"/>
                <a:satMod val="180000"/>
                <a:lumMod val="94000"/>
              </a:schemeClr>
            </a:gs>
          </a:gsLst>
          <a:lin ang="4140000" scaled="1"/>
        </a:gradFill>
        <a:ln>
          <a:noFill/>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endParaRPr lang="es-ES" sz="2900" kern="1200"/>
        </a:p>
      </dsp:txBody>
      <dsp:txXfrm rot="16200000">
        <a:off x="4318623" y="1618486"/>
        <a:ext cx="2532143" cy="514663"/>
      </dsp:txXfrm>
    </dsp:sp>
    <dsp:sp modelId="{0FB23794-B0D9-40D7-8DA2-224EE25B85FD}">
      <dsp:nvSpPr>
        <dsp:cNvPr id="0" name=""/>
        <dsp:cNvSpPr/>
      </dsp:nvSpPr>
      <dsp:spPr>
        <a:xfrm rot="5400000">
          <a:off x="5113326" y="3063960"/>
          <a:ext cx="453807" cy="385997"/>
        </a:xfrm>
        <a:prstGeom prst="flowChartExtract">
          <a:avLst/>
        </a:prstGeom>
        <a:solidFill>
          <a:schemeClr val="lt1">
            <a:hueOff val="0"/>
            <a:satOff val="0"/>
            <a:lumOff val="0"/>
            <a:alphaOff val="0"/>
          </a:schemeClr>
        </a:solidFill>
        <a:ln w="12700" cap="flat" cmpd="sng" algn="ctr">
          <a:solidFill>
            <a:schemeClr val="accent2">
              <a:alpha val="90000"/>
              <a:hueOff val="0"/>
              <a:satOff val="0"/>
              <a:lumOff val="0"/>
              <a:alphaOff val="-40000"/>
            </a:schemeClr>
          </a:solidFill>
          <a:prstDash val="solid"/>
        </a:ln>
        <a:effectLst>
          <a:outerShdw blurRad="76200" dist="38100" dir="5400000"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96EB6E7-831F-4CAD-B5A5-C71A57A745EB}">
      <dsp:nvSpPr>
        <dsp:cNvPr id="0" name=""/>
        <dsp:cNvSpPr/>
      </dsp:nvSpPr>
      <dsp:spPr>
        <a:xfrm>
          <a:off x="5842027" y="609745"/>
          <a:ext cx="1917121" cy="3087980"/>
        </a:xfrm>
        <a:prstGeom prst="rect">
          <a:avLst/>
        </a:prstGeom>
        <a:noFill/>
        <a:ln>
          <a:noFill/>
        </a:ln>
        <a:effectLst>
          <a:outerShdw blurRad="76200" dist="38100" dir="5400000" rotWithShape="0">
            <a:srgbClr val="000000">
              <a:alpha val="60000"/>
            </a:srgbClr>
          </a:outerShdw>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s-ES" sz="2800" b="1" kern="1200"/>
            <a:t>SE COMPROMETEN A LLEVAR A CABO LA ACCIÓN SOCIAL</a:t>
          </a:r>
        </a:p>
      </dsp:txBody>
      <dsp:txXfrm>
        <a:off x="5842027" y="609745"/>
        <a:ext cx="1917121" cy="30879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96F846-DB03-4096-8A2E-67225484E121}">
      <dsp:nvSpPr>
        <dsp:cNvPr id="0" name=""/>
        <dsp:cNvSpPr/>
      </dsp:nvSpPr>
      <dsp:spPr>
        <a:xfrm rot="21600000">
          <a:off x="2013412" y="2304086"/>
          <a:ext cx="1443619" cy="540824"/>
        </a:xfrm>
        <a:prstGeom prst="rect">
          <a:avLst/>
        </a:prstGeom>
        <a:gradFill rotWithShape="0">
          <a:gsLst>
            <a:gs pos="0">
              <a:schemeClr val="accent4">
                <a:hueOff val="0"/>
                <a:satOff val="0"/>
                <a:lumOff val="0"/>
                <a:alphaOff val="0"/>
                <a:tint val="90000"/>
              </a:schemeClr>
            </a:gs>
            <a:gs pos="48000">
              <a:schemeClr val="accent4">
                <a:hueOff val="0"/>
                <a:satOff val="0"/>
                <a:lumOff val="0"/>
                <a:alphaOff val="0"/>
                <a:tint val="54000"/>
                <a:satMod val="140000"/>
              </a:schemeClr>
            </a:gs>
            <a:gs pos="100000">
              <a:schemeClr val="accent4">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 modelId="{13775174-84E9-41FB-9B20-8F82C61879B7}">
      <dsp:nvSpPr>
        <dsp:cNvPr id="0" name=""/>
        <dsp:cNvSpPr/>
      </dsp:nvSpPr>
      <dsp:spPr>
        <a:xfrm>
          <a:off x="64183" y="1917347"/>
          <a:ext cx="2009822" cy="1663724"/>
        </a:xfrm>
        <a:prstGeom prst="roundRect">
          <a:avLst>
            <a:gd name="adj" fmla="val 10000"/>
          </a:avLst>
        </a:prstGeom>
        <a:gradFill rotWithShape="0">
          <a:gsLst>
            <a:gs pos="0">
              <a:schemeClr val="accent4">
                <a:hueOff val="0"/>
                <a:satOff val="0"/>
                <a:lumOff val="0"/>
                <a:alphaOff val="0"/>
                <a:tint val="90000"/>
              </a:schemeClr>
            </a:gs>
            <a:gs pos="48000">
              <a:schemeClr val="accent4">
                <a:hueOff val="0"/>
                <a:satOff val="0"/>
                <a:lumOff val="0"/>
                <a:alphaOff val="0"/>
                <a:tint val="54000"/>
                <a:satMod val="140000"/>
              </a:schemeClr>
            </a:gs>
            <a:gs pos="100000">
              <a:schemeClr val="accent4">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1.PLANTEA EL TEMA</a:t>
          </a:r>
        </a:p>
      </dsp:txBody>
      <dsp:txXfrm>
        <a:off x="112912" y="1966076"/>
        <a:ext cx="1912364" cy="1566266"/>
      </dsp:txXfrm>
    </dsp:sp>
    <dsp:sp modelId="{853AF452-ACA4-4A17-95AF-63AE2B33F4F9}">
      <dsp:nvSpPr>
        <dsp:cNvPr id="0" name=""/>
        <dsp:cNvSpPr/>
      </dsp:nvSpPr>
      <dsp:spPr>
        <a:xfrm rot="21598036" flipH="1">
          <a:off x="4750410" y="2357037"/>
          <a:ext cx="816037" cy="582035"/>
        </a:xfrm>
        <a:prstGeom prst="rect">
          <a:avLst/>
        </a:prstGeom>
        <a:gradFill rotWithShape="0">
          <a:gsLst>
            <a:gs pos="0">
              <a:schemeClr val="accent4">
                <a:hueOff val="-1015426"/>
                <a:satOff val="24114"/>
                <a:lumOff val="-17712"/>
                <a:alphaOff val="0"/>
                <a:tint val="90000"/>
              </a:schemeClr>
            </a:gs>
            <a:gs pos="48000">
              <a:schemeClr val="accent4">
                <a:hueOff val="-1015426"/>
                <a:satOff val="24114"/>
                <a:lumOff val="-17712"/>
                <a:alphaOff val="0"/>
                <a:tint val="54000"/>
                <a:satMod val="140000"/>
              </a:schemeClr>
            </a:gs>
            <a:gs pos="100000">
              <a:schemeClr val="accent4">
                <a:hueOff val="-1015426"/>
                <a:satOff val="24114"/>
                <a:lumOff val="-17712"/>
                <a:alphaOff val="0"/>
                <a:tint val="24000"/>
                <a:satMod val="260000"/>
              </a:schemeClr>
            </a:gs>
          </a:gsLst>
          <a:lin ang="16200000" scaled="1"/>
        </a:gra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 modelId="{967BB7D3-68AB-4A4B-84DE-DC928D3FD1B9}">
      <dsp:nvSpPr>
        <dsp:cNvPr id="0" name=""/>
        <dsp:cNvSpPr/>
      </dsp:nvSpPr>
      <dsp:spPr>
        <a:xfrm>
          <a:off x="2912775" y="1803101"/>
          <a:ext cx="1941884" cy="1726456"/>
        </a:xfrm>
        <a:prstGeom prst="roundRect">
          <a:avLst>
            <a:gd name="adj" fmla="val 10000"/>
          </a:avLst>
        </a:prstGeom>
        <a:gradFill rotWithShape="0">
          <a:gsLst>
            <a:gs pos="0">
              <a:schemeClr val="accent4">
                <a:hueOff val="-761570"/>
                <a:satOff val="18085"/>
                <a:lumOff val="-13284"/>
                <a:alphaOff val="0"/>
                <a:tint val="90000"/>
              </a:schemeClr>
            </a:gs>
            <a:gs pos="48000">
              <a:schemeClr val="accent4">
                <a:hueOff val="-761570"/>
                <a:satOff val="18085"/>
                <a:lumOff val="-13284"/>
                <a:alphaOff val="0"/>
                <a:tint val="54000"/>
                <a:satMod val="140000"/>
              </a:schemeClr>
            </a:gs>
            <a:gs pos="100000">
              <a:schemeClr val="accent4">
                <a:hueOff val="-761570"/>
                <a:satOff val="18085"/>
                <a:lumOff val="-13284"/>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2.FORMAN EQUIPOS</a:t>
          </a:r>
        </a:p>
      </dsp:txBody>
      <dsp:txXfrm>
        <a:off x="2963341" y="1853667"/>
        <a:ext cx="1840752" cy="1625324"/>
      </dsp:txXfrm>
    </dsp:sp>
    <dsp:sp modelId="{F555412B-CB87-4669-B40F-E332EB07EF5C}">
      <dsp:nvSpPr>
        <dsp:cNvPr id="0" name=""/>
        <dsp:cNvSpPr/>
      </dsp:nvSpPr>
      <dsp:spPr>
        <a:xfrm rot="16550">
          <a:off x="9900706" y="2530453"/>
          <a:ext cx="1553013" cy="643623"/>
        </a:xfrm>
        <a:prstGeom prst="rect">
          <a:avLst/>
        </a:prstGeom>
        <a:gradFill rotWithShape="0">
          <a:gsLst>
            <a:gs pos="0">
              <a:schemeClr val="accent4">
                <a:hueOff val="-2030852"/>
                <a:satOff val="48227"/>
                <a:lumOff val="-35425"/>
                <a:alphaOff val="0"/>
                <a:tint val="90000"/>
              </a:schemeClr>
            </a:gs>
            <a:gs pos="48000">
              <a:schemeClr val="accent4">
                <a:hueOff val="-2030852"/>
                <a:satOff val="48227"/>
                <a:lumOff val="-35425"/>
                <a:alphaOff val="0"/>
                <a:tint val="54000"/>
                <a:satMod val="140000"/>
              </a:schemeClr>
            </a:gs>
            <a:gs pos="100000">
              <a:schemeClr val="accent4">
                <a:hueOff val="-2030852"/>
                <a:satOff val="48227"/>
                <a:lumOff val="-35425"/>
                <a:alphaOff val="0"/>
                <a:tint val="24000"/>
                <a:satMod val="260000"/>
              </a:schemeClr>
            </a:gs>
          </a:gsLst>
          <a:lin ang="16200000" scaled="1"/>
        </a:gra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 modelId="{8D1EAD54-5089-443A-8299-F1A4193BD200}">
      <dsp:nvSpPr>
        <dsp:cNvPr id="0" name=""/>
        <dsp:cNvSpPr/>
      </dsp:nvSpPr>
      <dsp:spPr>
        <a:xfrm>
          <a:off x="5544281" y="1900646"/>
          <a:ext cx="2367177" cy="1856811"/>
        </a:xfrm>
        <a:prstGeom prst="roundRect">
          <a:avLst>
            <a:gd name="adj" fmla="val 10000"/>
          </a:avLst>
        </a:prstGeom>
        <a:gradFill rotWithShape="0">
          <a:gsLst>
            <a:gs pos="0">
              <a:schemeClr val="accent4">
                <a:hueOff val="-1523139"/>
                <a:satOff val="36171"/>
                <a:lumOff val="-26569"/>
                <a:alphaOff val="0"/>
                <a:tint val="90000"/>
              </a:schemeClr>
            </a:gs>
            <a:gs pos="48000">
              <a:schemeClr val="accent4">
                <a:hueOff val="-1523139"/>
                <a:satOff val="36171"/>
                <a:lumOff val="-26569"/>
                <a:alphaOff val="0"/>
                <a:tint val="54000"/>
                <a:satMod val="140000"/>
              </a:schemeClr>
            </a:gs>
            <a:gs pos="100000">
              <a:schemeClr val="accent4">
                <a:hueOff val="-1523139"/>
                <a:satOff val="36171"/>
                <a:lumOff val="-26569"/>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3. DEFINE EL PRODUCTO Y PLANIFICA</a:t>
          </a:r>
        </a:p>
      </dsp:txBody>
      <dsp:txXfrm>
        <a:off x="5598665" y="1955030"/>
        <a:ext cx="2258409" cy="1748043"/>
      </dsp:txXfrm>
    </dsp:sp>
    <dsp:sp modelId="{B710D7B7-BE87-44A7-A500-EDB40C6271E9}">
      <dsp:nvSpPr>
        <dsp:cNvPr id="0" name=""/>
        <dsp:cNvSpPr/>
      </dsp:nvSpPr>
      <dsp:spPr>
        <a:xfrm rot="10800000">
          <a:off x="7872173" y="2486500"/>
          <a:ext cx="1157847" cy="530165"/>
        </a:xfrm>
        <a:prstGeom prst="rect">
          <a:avLst/>
        </a:prstGeom>
        <a:gradFill rotWithShape="0">
          <a:gsLst>
            <a:gs pos="0">
              <a:schemeClr val="accent4">
                <a:hueOff val="-3046278"/>
                <a:satOff val="72341"/>
                <a:lumOff val="-53137"/>
                <a:alphaOff val="0"/>
                <a:tint val="90000"/>
              </a:schemeClr>
            </a:gs>
            <a:gs pos="48000">
              <a:schemeClr val="accent4">
                <a:hueOff val="-3046278"/>
                <a:satOff val="72341"/>
                <a:lumOff val="-53137"/>
                <a:alphaOff val="0"/>
                <a:tint val="54000"/>
                <a:satMod val="140000"/>
              </a:schemeClr>
            </a:gs>
            <a:gs pos="100000">
              <a:schemeClr val="accent4">
                <a:hueOff val="-3046278"/>
                <a:satOff val="72341"/>
                <a:lumOff val="-53137"/>
                <a:alphaOff val="0"/>
                <a:tint val="24000"/>
                <a:satMod val="260000"/>
              </a:schemeClr>
            </a:gs>
          </a:gsLst>
          <a:lin ang="16200000" scaled="1"/>
        </a:gra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 modelId="{44E62354-69F6-433D-B871-9AF11F47360A}">
      <dsp:nvSpPr>
        <dsp:cNvPr id="0" name=""/>
        <dsp:cNvSpPr/>
      </dsp:nvSpPr>
      <dsp:spPr>
        <a:xfrm>
          <a:off x="11176658" y="1674862"/>
          <a:ext cx="2137546" cy="2066290"/>
        </a:xfrm>
        <a:prstGeom prst="roundRect">
          <a:avLst>
            <a:gd name="adj" fmla="val 10000"/>
          </a:avLst>
        </a:prstGeom>
        <a:gradFill rotWithShape="0">
          <a:gsLst>
            <a:gs pos="0">
              <a:schemeClr val="accent4">
                <a:hueOff val="-2284709"/>
                <a:satOff val="54256"/>
                <a:lumOff val="-39853"/>
                <a:alphaOff val="0"/>
                <a:tint val="90000"/>
              </a:schemeClr>
            </a:gs>
            <a:gs pos="48000">
              <a:schemeClr val="accent4">
                <a:hueOff val="-2284709"/>
                <a:satOff val="54256"/>
                <a:lumOff val="-39853"/>
                <a:alphaOff val="0"/>
                <a:tint val="54000"/>
                <a:satMod val="140000"/>
              </a:schemeClr>
            </a:gs>
            <a:gs pos="100000">
              <a:schemeClr val="accent4">
                <a:hueOff val="-2284709"/>
                <a:satOff val="54256"/>
                <a:lumOff val="-39853"/>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4.INFORMACIÓN YPRODUCCIÓN</a:t>
          </a:r>
        </a:p>
      </dsp:txBody>
      <dsp:txXfrm>
        <a:off x="11237178" y="1735382"/>
        <a:ext cx="2016506" cy="1945250"/>
      </dsp:txXfrm>
    </dsp:sp>
    <dsp:sp modelId="{C97F21D8-5B7C-45F1-873A-7AFD2FC9945D}">
      <dsp:nvSpPr>
        <dsp:cNvPr id="0" name=""/>
        <dsp:cNvSpPr/>
      </dsp:nvSpPr>
      <dsp:spPr>
        <a:xfrm>
          <a:off x="8532583" y="1767398"/>
          <a:ext cx="2136831" cy="2113832"/>
        </a:xfrm>
        <a:prstGeom prst="roundRect">
          <a:avLst>
            <a:gd name="adj" fmla="val 10000"/>
          </a:avLst>
        </a:prstGeom>
        <a:gradFill rotWithShape="0">
          <a:gsLst>
            <a:gs pos="0">
              <a:schemeClr val="accent4">
                <a:hueOff val="-3046278"/>
                <a:satOff val="72341"/>
                <a:lumOff val="-53137"/>
                <a:alphaOff val="0"/>
                <a:tint val="90000"/>
              </a:schemeClr>
            </a:gs>
            <a:gs pos="48000">
              <a:schemeClr val="accent4">
                <a:hueOff val="-3046278"/>
                <a:satOff val="72341"/>
                <a:lumOff val="-53137"/>
                <a:alphaOff val="0"/>
                <a:tint val="54000"/>
                <a:satMod val="140000"/>
              </a:schemeClr>
            </a:gs>
            <a:gs pos="100000">
              <a:schemeClr val="accent4">
                <a:hueOff val="-3046278"/>
                <a:satOff val="72341"/>
                <a:lumOff val="-53137"/>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a:t>5.PRESENTACIÓN Y COEVALUACIÓN</a:t>
          </a:r>
        </a:p>
      </dsp:txBody>
      <dsp:txXfrm>
        <a:off x="8594495" y="1829310"/>
        <a:ext cx="2013007" cy="199000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6D393-1FDA-47FB-A6EB-7C44AEAB5D25}">
      <dsp:nvSpPr>
        <dsp:cNvPr id="0" name=""/>
        <dsp:cNvSpPr/>
      </dsp:nvSpPr>
      <dsp:spPr>
        <a:xfrm>
          <a:off x="0" y="0"/>
          <a:ext cx="97524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102060-D70C-408D-8BB5-AC8CB4FC6255}">
      <dsp:nvSpPr>
        <dsp:cNvPr id="0" name=""/>
        <dsp:cNvSpPr/>
      </dsp:nvSpPr>
      <dsp:spPr>
        <a:xfrm>
          <a:off x="0" y="0"/>
          <a:ext cx="9752476" cy="253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S" sz="3200" kern="1200"/>
            <a:t>Es un documento de </a:t>
          </a:r>
          <a:r>
            <a:rPr lang="es-ES" sz="3200" b="1" kern="1200"/>
            <a:t>acuerdo y negociación </a:t>
          </a:r>
          <a:r>
            <a:rPr lang="es-ES" sz="3200" kern="1200"/>
            <a:t>entre el estudiante y el profesor utilizado para guiarlo en su proceso de aprendizaje de una actividad. Es un método de trabajo autónomo ya que la responsabilidad del proceso de aprendizaje se comparte. </a:t>
          </a:r>
          <a:endParaRPr lang="en-US" sz="3200" kern="1200"/>
        </a:p>
      </dsp:txBody>
      <dsp:txXfrm>
        <a:off x="0" y="0"/>
        <a:ext cx="9752476" cy="2539156"/>
      </dsp:txXfrm>
    </dsp:sp>
    <dsp:sp modelId="{99A4262F-5AB6-41BA-B856-EB72B385CF82}">
      <dsp:nvSpPr>
        <dsp:cNvPr id="0" name=""/>
        <dsp:cNvSpPr/>
      </dsp:nvSpPr>
      <dsp:spPr>
        <a:xfrm>
          <a:off x="0" y="2539156"/>
          <a:ext cx="975247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2B3DF1-0007-45D4-9FC4-5F6CDB6B910D}">
      <dsp:nvSpPr>
        <dsp:cNvPr id="0" name=""/>
        <dsp:cNvSpPr/>
      </dsp:nvSpPr>
      <dsp:spPr>
        <a:xfrm>
          <a:off x="0" y="2539156"/>
          <a:ext cx="9752476" cy="2539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S" sz="3200" kern="1200"/>
            <a:t>Fijan una serie de derechos y deberes tanto del profesor como del alumno y ambos deben comprometerse y cumplir con lo acordado.</a:t>
          </a:r>
          <a:endParaRPr lang="en-US" sz="3200" kern="1200"/>
        </a:p>
      </dsp:txBody>
      <dsp:txXfrm>
        <a:off x="0" y="2539156"/>
        <a:ext cx="9752476" cy="253915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E5755-FD70-4E8B-99F5-93ACCD40EBC8}">
      <dsp:nvSpPr>
        <dsp:cNvPr id="0" name=""/>
        <dsp:cNvSpPr/>
      </dsp:nvSpPr>
      <dsp:spPr>
        <a:xfrm>
          <a:off x="4763206" y="5510483"/>
          <a:ext cx="958125" cy="2429605"/>
        </a:xfrm>
        <a:custGeom>
          <a:avLst/>
          <a:gdLst/>
          <a:ahLst/>
          <a:cxnLst/>
          <a:rect l="0" t="0" r="0" b="0"/>
          <a:pathLst>
            <a:path>
              <a:moveTo>
                <a:pt x="0" y="0"/>
              </a:moveTo>
              <a:lnTo>
                <a:pt x="481805" y="0"/>
              </a:lnTo>
              <a:lnTo>
                <a:pt x="481805" y="2429605"/>
              </a:lnTo>
              <a:lnTo>
                <a:pt x="958125" y="2429605"/>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D2B9BD-7F09-44E1-A2E8-A390EFB05394}">
      <dsp:nvSpPr>
        <dsp:cNvPr id="0" name=""/>
        <dsp:cNvSpPr/>
      </dsp:nvSpPr>
      <dsp:spPr>
        <a:xfrm>
          <a:off x="4763206" y="5241872"/>
          <a:ext cx="958125" cy="268611"/>
        </a:xfrm>
        <a:custGeom>
          <a:avLst/>
          <a:gdLst/>
          <a:ahLst/>
          <a:cxnLst/>
          <a:rect l="0" t="0" r="0" b="0"/>
          <a:pathLst>
            <a:path>
              <a:moveTo>
                <a:pt x="0" y="268611"/>
              </a:moveTo>
              <a:lnTo>
                <a:pt x="481805" y="268611"/>
              </a:lnTo>
              <a:lnTo>
                <a:pt x="481805" y="0"/>
              </a:lnTo>
              <a:lnTo>
                <a:pt x="958125"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5EC9F9-6E02-4447-93CD-E08812A44E71}">
      <dsp:nvSpPr>
        <dsp:cNvPr id="0" name=""/>
        <dsp:cNvSpPr/>
      </dsp:nvSpPr>
      <dsp:spPr>
        <a:xfrm>
          <a:off x="4763206" y="2798406"/>
          <a:ext cx="958125" cy="2712076"/>
        </a:xfrm>
        <a:custGeom>
          <a:avLst/>
          <a:gdLst/>
          <a:ahLst/>
          <a:cxnLst/>
          <a:rect l="0" t="0" r="0" b="0"/>
          <a:pathLst>
            <a:path>
              <a:moveTo>
                <a:pt x="0" y="2712076"/>
              </a:moveTo>
              <a:lnTo>
                <a:pt x="481805" y="2712076"/>
              </a:lnTo>
              <a:lnTo>
                <a:pt x="481805" y="0"/>
              </a:lnTo>
              <a:lnTo>
                <a:pt x="958125" y="0"/>
              </a:lnTo>
            </a:path>
          </a:pathLst>
        </a:custGeom>
        <a:noFill/>
        <a:ln w="1905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E34F6A-8755-40CE-B8F2-C61BB27E9862}">
      <dsp:nvSpPr>
        <dsp:cNvPr id="0" name=""/>
        <dsp:cNvSpPr/>
      </dsp:nvSpPr>
      <dsp:spPr>
        <a:xfrm>
          <a:off x="3759231" y="90855"/>
          <a:ext cx="9161361" cy="1452778"/>
        </a:xfrm>
        <a:prstGeom prst="rect">
          <a:avLst/>
        </a:prstGeom>
        <a:solidFill>
          <a:schemeClr val="lt1">
            <a:hueOff val="0"/>
            <a:satOff val="0"/>
            <a:lumOff val="0"/>
            <a:alphaOff val="0"/>
          </a:schemeClr>
        </a:solidFill>
        <a:ln w="28575" cap="flat" cmpd="sng" algn="ctr">
          <a:solidFill>
            <a:schemeClr val="accent2">
              <a:shade val="80000"/>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a:t>Un modelo de transformación educativa y social que implica a todas las personas directas e indirectas que influyen en el aprendizaje.</a:t>
          </a:r>
          <a:endParaRPr lang="en-US" sz="2800" kern="1200"/>
        </a:p>
      </dsp:txBody>
      <dsp:txXfrm>
        <a:off x="3759231" y="90855"/>
        <a:ext cx="9161361" cy="1452778"/>
      </dsp:txXfrm>
    </dsp:sp>
    <dsp:sp modelId="{1C8A92A6-5E07-4010-88D6-73B74196F44E}">
      <dsp:nvSpPr>
        <dsp:cNvPr id="0" name=""/>
        <dsp:cNvSpPr/>
      </dsp:nvSpPr>
      <dsp:spPr>
        <a:xfrm>
          <a:off x="0" y="4784094"/>
          <a:ext cx="4763206" cy="1452778"/>
        </a:xfrm>
        <a:prstGeom prst="rect">
          <a:avLst/>
        </a:prstGeom>
        <a:solidFill>
          <a:schemeClr val="lt1">
            <a:hueOff val="0"/>
            <a:satOff val="0"/>
            <a:lumOff val="0"/>
            <a:alphaOff val="0"/>
          </a:schemeClr>
        </a:solidFill>
        <a:ln w="28575" cap="flat" cmpd="sng" algn="ctr">
          <a:solidFill>
            <a:schemeClr val="accent2">
              <a:shade val="80000"/>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ES" sz="4000" kern="1200"/>
            <a:t>FASES</a:t>
          </a:r>
          <a:endParaRPr lang="en-US" sz="4000" kern="1200"/>
        </a:p>
      </dsp:txBody>
      <dsp:txXfrm>
        <a:off x="0" y="4784094"/>
        <a:ext cx="4763206" cy="1452778"/>
      </dsp:txXfrm>
    </dsp:sp>
    <dsp:sp modelId="{70FF961C-E888-4C71-AEAA-B136E2F89CAF}">
      <dsp:nvSpPr>
        <dsp:cNvPr id="0" name=""/>
        <dsp:cNvSpPr/>
      </dsp:nvSpPr>
      <dsp:spPr>
        <a:xfrm>
          <a:off x="5721332" y="2072017"/>
          <a:ext cx="6411038" cy="1452778"/>
        </a:xfrm>
        <a:prstGeom prst="rect">
          <a:avLst/>
        </a:prstGeom>
        <a:solidFill>
          <a:schemeClr val="lt1">
            <a:hueOff val="0"/>
            <a:satOff val="0"/>
            <a:lumOff val="0"/>
            <a:alphaOff val="0"/>
          </a:schemeClr>
        </a:solidFill>
        <a:ln w="28575" cap="flat" cmpd="sng" algn="ctr">
          <a:solidFill>
            <a:schemeClr val="accent2">
              <a:shade val="80000"/>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a:t>S</a:t>
          </a:r>
          <a:r>
            <a:rPr lang="es-ES" sz="2800" b="0" i="0" kern="1200"/>
            <a:t>aber qué aspectos de la realidad necesitamos cambiar, analizamos detenidamente la realidad del centro</a:t>
          </a:r>
          <a:r>
            <a:rPr lang="es-ES" sz="2400" b="0" i="0" kern="1200"/>
            <a:t>.</a:t>
          </a:r>
          <a:endParaRPr lang="en-US" sz="2400" kern="1200"/>
        </a:p>
      </dsp:txBody>
      <dsp:txXfrm>
        <a:off x="5721332" y="2072017"/>
        <a:ext cx="6411038" cy="1452778"/>
      </dsp:txXfrm>
    </dsp:sp>
    <dsp:sp modelId="{5957C32B-470B-4A1C-860B-78ECE6456134}">
      <dsp:nvSpPr>
        <dsp:cNvPr id="0" name=""/>
        <dsp:cNvSpPr/>
      </dsp:nvSpPr>
      <dsp:spPr>
        <a:xfrm>
          <a:off x="5721332" y="4120196"/>
          <a:ext cx="7193776" cy="2243350"/>
        </a:xfrm>
        <a:prstGeom prst="rect">
          <a:avLst/>
        </a:prstGeom>
        <a:solidFill>
          <a:schemeClr val="lt1">
            <a:hueOff val="0"/>
            <a:satOff val="0"/>
            <a:lumOff val="0"/>
            <a:alphaOff val="0"/>
          </a:schemeClr>
        </a:solidFill>
        <a:ln w="28575" cap="flat" cmpd="sng" algn="ctr">
          <a:solidFill>
            <a:schemeClr val="accent2">
              <a:shade val="80000"/>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b="0" i="0" kern="1200"/>
            <a:t>Establecer una serie de prioridades inmediatas, implicando todas las personas que forman parte del aprendizaje del niño (escuela, familia, docentes, grupo de iguales y comunidad)</a:t>
          </a:r>
          <a:endParaRPr lang="en-US" sz="2800" kern="1200"/>
        </a:p>
      </dsp:txBody>
      <dsp:txXfrm>
        <a:off x="5721332" y="4120196"/>
        <a:ext cx="7193776" cy="2243350"/>
      </dsp:txXfrm>
    </dsp:sp>
    <dsp:sp modelId="{9FABAD89-0FA1-4649-9BCC-6C2D574C23AF}">
      <dsp:nvSpPr>
        <dsp:cNvPr id="0" name=""/>
        <dsp:cNvSpPr/>
      </dsp:nvSpPr>
      <dsp:spPr>
        <a:xfrm>
          <a:off x="5721332" y="6958948"/>
          <a:ext cx="6507445" cy="1962281"/>
        </a:xfrm>
        <a:prstGeom prst="rect">
          <a:avLst/>
        </a:prstGeom>
        <a:solidFill>
          <a:schemeClr val="lt1">
            <a:hueOff val="0"/>
            <a:satOff val="0"/>
            <a:lumOff val="0"/>
            <a:alphaOff val="0"/>
          </a:schemeClr>
        </a:solidFill>
        <a:ln w="28575" cap="flat" cmpd="sng" algn="ctr">
          <a:solidFill>
            <a:schemeClr val="accent2">
              <a:shade val="80000"/>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ES" sz="2800" kern="1200"/>
            <a:t>Creación de comisiones </a:t>
          </a:r>
          <a:r>
            <a:rPr lang="es-ES" sz="2800" b="0" i="0" kern="1200"/>
            <a:t>de trabajo con profesorado, familiares, alumnado, voluntarios, miembros de asociaciones, para trabajar sobre las prioridades elegidas</a:t>
          </a:r>
          <a:endParaRPr lang="en-US" sz="2800" kern="1200"/>
        </a:p>
      </dsp:txBody>
      <dsp:txXfrm>
        <a:off x="5721332" y="6958948"/>
        <a:ext cx="6507445" cy="196228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200DB-8BC5-473A-92BD-3088DD79F815}">
      <dsp:nvSpPr>
        <dsp:cNvPr id="0" name=""/>
        <dsp:cNvSpPr/>
      </dsp:nvSpPr>
      <dsp:spPr>
        <a:xfrm>
          <a:off x="430146" y="1053700"/>
          <a:ext cx="5585687" cy="58214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4D36F66-4EFF-43B3-806B-FBB428BD8776}">
      <dsp:nvSpPr>
        <dsp:cNvPr id="0" name=""/>
        <dsp:cNvSpPr/>
      </dsp:nvSpPr>
      <dsp:spPr>
        <a:xfrm>
          <a:off x="6853060" y="148249"/>
          <a:ext cx="9193071" cy="6599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a:t>Una forma de trabajo que promueve el aprendizaje a través de la </a:t>
          </a:r>
          <a:r>
            <a:rPr lang="es-ES" sz="2800" b="1" kern="1200"/>
            <a:t>interacción</a:t>
          </a:r>
          <a:r>
            <a:rPr lang="es-ES" sz="2800" kern="1200"/>
            <a:t>.</a:t>
          </a:r>
        </a:p>
        <a:p>
          <a:pPr marL="0" lvl="0" indent="0" algn="l" defTabSz="1244600">
            <a:lnSpc>
              <a:spcPct val="90000"/>
            </a:lnSpc>
            <a:spcBef>
              <a:spcPct val="0"/>
            </a:spcBef>
            <a:spcAft>
              <a:spcPct val="35000"/>
            </a:spcAft>
            <a:buNone/>
          </a:pPr>
          <a:r>
            <a:rPr lang="es-ES" sz="2800" kern="1200">
              <a:latin typeface="Calibri" panose="020F0502020204030204" pitchFamily="34" charset="0"/>
            </a:rPr>
            <a:t>E</a:t>
          </a:r>
          <a:r>
            <a:rPr lang="es-ES" sz="2800" b="0" i="0" kern="1200">
              <a:effectLst/>
              <a:latin typeface="Calibri" panose="020F0502020204030204" pitchFamily="34" charset="0"/>
            </a:rPr>
            <a:t>l profesor, cuenta con la ayuda de(voluntaria, familiar, profesional de otro ámbito).</a:t>
          </a:r>
        </a:p>
        <a:p>
          <a:pPr marL="0" lvl="0" indent="0" algn="l" defTabSz="1244600">
            <a:lnSpc>
              <a:spcPct val="90000"/>
            </a:lnSpc>
            <a:spcBef>
              <a:spcPct val="0"/>
            </a:spcBef>
            <a:spcAft>
              <a:spcPct val="35000"/>
            </a:spcAft>
            <a:buNone/>
          </a:pPr>
          <a:r>
            <a:rPr lang="es-ES" sz="2800" b="0" i="0" kern="1200">
              <a:effectLst/>
              <a:latin typeface="Calibri" panose="020F0502020204030204" pitchFamily="34" charset="0"/>
            </a:rPr>
            <a:t> Ningún niño sale del aula, los recursos necesarios se aplican dentro de ella.</a:t>
          </a:r>
        </a:p>
        <a:p>
          <a:pPr marL="0" lvl="0" indent="0" algn="l" defTabSz="1244600">
            <a:lnSpc>
              <a:spcPct val="90000"/>
            </a:lnSpc>
            <a:spcBef>
              <a:spcPct val="0"/>
            </a:spcBef>
            <a:spcAft>
              <a:spcPct val="35000"/>
            </a:spcAft>
            <a:buNone/>
          </a:pPr>
          <a:r>
            <a:rPr lang="es-ES" sz="2800" b="0" i="0" kern="1200">
              <a:effectLst/>
              <a:latin typeface="Calibri" panose="020F0502020204030204" pitchFamily="34" charset="0"/>
            </a:rPr>
            <a:t> En cada grupo se realiza una actividad concreta, mientras una persona adulta tutoriza el grupo asegurando que trabajen y que se desarrolle aprendizaje entre iguales. </a:t>
          </a:r>
        </a:p>
        <a:p>
          <a:pPr marL="0" lvl="0" indent="0" algn="l" defTabSz="1244600">
            <a:lnSpc>
              <a:spcPct val="90000"/>
            </a:lnSpc>
            <a:spcBef>
              <a:spcPct val="0"/>
            </a:spcBef>
            <a:spcAft>
              <a:spcPct val="35000"/>
            </a:spcAft>
            <a:buNone/>
          </a:pPr>
          <a:r>
            <a:rPr lang="es-ES" sz="2800" b="0" i="0" kern="1200">
              <a:effectLst/>
              <a:latin typeface="Calibri" panose="020F0502020204030204" pitchFamily="34" charset="0"/>
            </a:rPr>
            <a:t>Cuando pasa un tiempo previamente determinado por el tutor (15 o 20 minutos) cada grupo se levanta de la mesa y se sienta en otra, cambiando de actividad, al final de la sesión, han podido realizar 4 o 5 actividades distintas. </a:t>
          </a:r>
          <a:endParaRPr lang="es-ES" sz="2800" kern="1200"/>
        </a:p>
      </dsp:txBody>
      <dsp:txXfrm>
        <a:off x="6853060" y="148249"/>
        <a:ext cx="9193071" cy="6599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FC737-5B90-4755-968F-4F7B582E22C0}">
      <dsp:nvSpPr>
        <dsp:cNvPr id="0" name=""/>
        <dsp:cNvSpPr/>
      </dsp:nvSpPr>
      <dsp:spPr>
        <a:xfrm>
          <a:off x="0" y="2916"/>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722BB-07C3-4266-BC43-71B8877AF3D7}">
      <dsp:nvSpPr>
        <dsp:cNvPr id="0" name=""/>
        <dsp:cNvSpPr/>
      </dsp:nvSpPr>
      <dsp:spPr>
        <a:xfrm>
          <a:off x="9104" y="65997"/>
          <a:ext cx="9313799" cy="499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ES" sz="4000" b="0" i="0" kern="1200"/>
            <a:t>El cerebro está diseñado para analizar, etiquetar y clasificar con rapidez. Los esquemas, la forma de organizar, el conocimiento que tiene nuestro cerebro, proporcionan una forma rápida de interpretar la información del complicado mundo que nos rodea.   </a:t>
          </a:r>
        </a:p>
        <a:p>
          <a:pPr marL="0" lvl="0" indent="0" algn="l" defTabSz="1778000">
            <a:lnSpc>
              <a:spcPct val="90000"/>
            </a:lnSpc>
            <a:spcBef>
              <a:spcPct val="0"/>
            </a:spcBef>
            <a:spcAft>
              <a:spcPct val="35000"/>
            </a:spcAft>
            <a:buNone/>
          </a:pPr>
          <a:endParaRPr lang="es-ES" sz="4000" b="0" i="0" kern="1200"/>
        </a:p>
        <a:p>
          <a:pPr marL="0" lvl="0" indent="0" algn="l" defTabSz="1778000">
            <a:lnSpc>
              <a:spcPct val="90000"/>
            </a:lnSpc>
            <a:spcBef>
              <a:spcPct val="0"/>
            </a:spcBef>
            <a:spcAft>
              <a:spcPct val="35000"/>
            </a:spcAft>
            <a:buNone/>
          </a:pPr>
          <a:r>
            <a:rPr lang="es-ES" sz="4000" b="0" i="0" kern="1200"/>
            <a:t>Tenemos un cerebro potente, pero a veces, nos puede engañar. EFECTO MANDELA VIDEO DEL CABALLO</a:t>
          </a:r>
        </a:p>
        <a:p>
          <a:pPr marL="0" lvl="0" indent="0" algn="l" defTabSz="1778000">
            <a:lnSpc>
              <a:spcPct val="90000"/>
            </a:lnSpc>
            <a:spcBef>
              <a:spcPct val="0"/>
            </a:spcBef>
            <a:spcAft>
              <a:spcPct val="35000"/>
            </a:spcAft>
            <a:buNone/>
          </a:pPr>
          <a:endParaRPr lang="en-US" sz="4000" kern="1200"/>
        </a:p>
      </dsp:txBody>
      <dsp:txXfrm>
        <a:off x="9104" y="65997"/>
        <a:ext cx="9313799" cy="4994245"/>
      </dsp:txXfrm>
    </dsp:sp>
    <dsp:sp modelId="{5AC391A2-40BF-40DC-B7E0-958D02D749FD}">
      <dsp:nvSpPr>
        <dsp:cNvPr id="0" name=""/>
        <dsp:cNvSpPr/>
      </dsp:nvSpPr>
      <dsp:spPr>
        <a:xfrm>
          <a:off x="0" y="4997162"/>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6E346-18AF-4BC8-9AD2-8BB2134ACEC8}">
      <dsp:nvSpPr>
        <dsp:cNvPr id="0" name=""/>
        <dsp:cNvSpPr/>
      </dsp:nvSpPr>
      <dsp:spPr>
        <a:xfrm>
          <a:off x="0" y="5894866"/>
          <a:ext cx="9313799" cy="2166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endParaRPr lang="en-US" sz="4000" kern="1200"/>
        </a:p>
      </dsp:txBody>
      <dsp:txXfrm>
        <a:off x="0" y="5894866"/>
        <a:ext cx="9313799" cy="2166358"/>
      </dsp:txXfrm>
    </dsp:sp>
    <dsp:sp modelId="{C1159599-274C-4C94-8971-7300FC379CE2}">
      <dsp:nvSpPr>
        <dsp:cNvPr id="0" name=""/>
        <dsp:cNvSpPr/>
      </dsp:nvSpPr>
      <dsp:spPr>
        <a:xfrm>
          <a:off x="0" y="7163521"/>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22F02-A9DF-412F-8A00-6330067684CC}">
      <dsp:nvSpPr>
        <dsp:cNvPr id="0" name=""/>
        <dsp:cNvSpPr/>
      </dsp:nvSpPr>
      <dsp:spPr>
        <a:xfrm>
          <a:off x="0" y="7163521"/>
          <a:ext cx="9313799" cy="2954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endParaRPr lang="en-US" sz="4000" kern="1200"/>
        </a:p>
      </dsp:txBody>
      <dsp:txXfrm>
        <a:off x="0" y="7163521"/>
        <a:ext cx="9313799" cy="295404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8EA3D-59DE-42DB-9815-164F31795A1A}">
      <dsp:nvSpPr>
        <dsp:cNvPr id="0" name=""/>
        <dsp:cNvSpPr/>
      </dsp:nvSpPr>
      <dsp:spPr>
        <a:xfrm>
          <a:off x="19537" y="0"/>
          <a:ext cx="230256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Ambiente intolerante</a:t>
          </a:r>
        </a:p>
      </dsp:txBody>
      <dsp:txXfrm>
        <a:off x="19537" y="2938059"/>
        <a:ext cx="2302563" cy="2938059"/>
      </dsp:txXfrm>
    </dsp:sp>
    <dsp:sp modelId="{2E26E2A5-A1E5-464A-A52B-51FFF48A1C57}">
      <dsp:nvSpPr>
        <dsp:cNvPr id="0" name=""/>
        <dsp:cNvSpPr/>
      </dsp:nvSpPr>
      <dsp:spPr>
        <a:xfrm>
          <a:off x="88614" y="440708"/>
          <a:ext cx="2164409" cy="24459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1000" r="-61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9BD3AC-4387-4853-90D8-EFED3DBDFBBC}">
      <dsp:nvSpPr>
        <dsp:cNvPr id="0" name=""/>
        <dsp:cNvSpPr/>
      </dsp:nvSpPr>
      <dsp:spPr>
        <a:xfrm>
          <a:off x="2391178" y="0"/>
          <a:ext cx="230256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Comunicación precaria</a:t>
          </a:r>
        </a:p>
      </dsp:txBody>
      <dsp:txXfrm>
        <a:off x="2391178" y="2938059"/>
        <a:ext cx="2302563" cy="2938059"/>
      </dsp:txXfrm>
    </dsp:sp>
    <dsp:sp modelId="{6E843A17-2EF1-46E6-98D0-DEE6E4891A77}">
      <dsp:nvSpPr>
        <dsp:cNvPr id="0" name=""/>
        <dsp:cNvSpPr/>
      </dsp:nvSpPr>
      <dsp:spPr>
        <a:xfrm>
          <a:off x="2460255" y="440708"/>
          <a:ext cx="2164409" cy="24459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3000" r="-6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E77109-13F9-4A7E-9509-CD5AC50EF9ED}">
      <dsp:nvSpPr>
        <dsp:cNvPr id="0" name=""/>
        <dsp:cNvSpPr/>
      </dsp:nvSpPr>
      <dsp:spPr>
        <a:xfrm>
          <a:off x="4780917" y="0"/>
          <a:ext cx="212821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Expresión inadecuada de sentimientos</a:t>
          </a:r>
        </a:p>
      </dsp:txBody>
      <dsp:txXfrm>
        <a:off x="4780917" y="2938059"/>
        <a:ext cx="2128213" cy="2938059"/>
      </dsp:txXfrm>
    </dsp:sp>
    <dsp:sp modelId="{DB5614E6-E8FD-41FC-86E1-3F91096CA1DE}">
      <dsp:nvSpPr>
        <dsp:cNvPr id="0" name=""/>
        <dsp:cNvSpPr/>
      </dsp:nvSpPr>
      <dsp:spPr>
        <a:xfrm>
          <a:off x="4762818" y="440708"/>
          <a:ext cx="2164409" cy="244593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FDEF3-56B3-4744-9024-8B8672508B7C}">
      <dsp:nvSpPr>
        <dsp:cNvPr id="0" name=""/>
        <dsp:cNvSpPr/>
      </dsp:nvSpPr>
      <dsp:spPr>
        <a:xfrm>
          <a:off x="6996305" y="0"/>
          <a:ext cx="230256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Carencia de HHSS</a:t>
          </a:r>
        </a:p>
      </dsp:txBody>
      <dsp:txXfrm>
        <a:off x="6996305" y="2938059"/>
        <a:ext cx="2302563" cy="2938059"/>
      </dsp:txXfrm>
    </dsp:sp>
    <dsp:sp modelId="{13055BBB-9AAA-4969-998D-A026AF000B54}">
      <dsp:nvSpPr>
        <dsp:cNvPr id="0" name=""/>
        <dsp:cNvSpPr/>
      </dsp:nvSpPr>
      <dsp:spPr>
        <a:xfrm>
          <a:off x="7065382" y="440708"/>
          <a:ext cx="2164409" cy="24459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5000" r="-65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DC7067-2B60-496B-9009-D49586BC29B7}">
      <dsp:nvSpPr>
        <dsp:cNvPr id="0" name=""/>
        <dsp:cNvSpPr/>
      </dsp:nvSpPr>
      <dsp:spPr>
        <a:xfrm>
          <a:off x="9367946" y="0"/>
          <a:ext cx="230256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Atmósfera competitiva</a:t>
          </a:r>
        </a:p>
      </dsp:txBody>
      <dsp:txXfrm>
        <a:off x="9367946" y="2938059"/>
        <a:ext cx="2302563" cy="2938059"/>
      </dsp:txXfrm>
    </dsp:sp>
    <dsp:sp modelId="{CDB29C3D-D7BD-45E6-A149-0536426C55DB}">
      <dsp:nvSpPr>
        <dsp:cNvPr id="0" name=""/>
        <dsp:cNvSpPr/>
      </dsp:nvSpPr>
      <dsp:spPr>
        <a:xfrm>
          <a:off x="9437022" y="440708"/>
          <a:ext cx="2164409" cy="2445934"/>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3000" r="-33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C84FF6-768D-418A-B25E-DF5E314B1222}">
      <dsp:nvSpPr>
        <dsp:cNvPr id="0" name=""/>
        <dsp:cNvSpPr/>
      </dsp:nvSpPr>
      <dsp:spPr>
        <a:xfrm>
          <a:off x="11739586" y="0"/>
          <a:ext cx="2302563" cy="734514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s-ES" sz="2600" kern="1200" dirty="0"/>
            <a:t>Abuso de poder</a:t>
          </a:r>
        </a:p>
      </dsp:txBody>
      <dsp:txXfrm>
        <a:off x="11739586" y="2938059"/>
        <a:ext cx="2302563" cy="2938059"/>
      </dsp:txXfrm>
    </dsp:sp>
    <dsp:sp modelId="{C9023999-A7E7-4C87-A9E2-B553EA3C3342}">
      <dsp:nvSpPr>
        <dsp:cNvPr id="0" name=""/>
        <dsp:cNvSpPr/>
      </dsp:nvSpPr>
      <dsp:spPr>
        <a:xfrm>
          <a:off x="11808663" y="440708"/>
          <a:ext cx="2164409" cy="2445934"/>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97000" r="-97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6EBF95-1C44-436F-9756-7F4658C06671}">
      <dsp:nvSpPr>
        <dsp:cNvPr id="0" name=""/>
        <dsp:cNvSpPr/>
      </dsp:nvSpPr>
      <dsp:spPr>
        <a:xfrm>
          <a:off x="-71423" y="5741383"/>
          <a:ext cx="14204535" cy="1101772"/>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78ECE-C8CC-49BF-917E-F7E09FF68CC7}">
      <dsp:nvSpPr>
        <dsp:cNvPr id="0" name=""/>
        <dsp:cNvSpPr/>
      </dsp:nvSpPr>
      <dsp:spPr>
        <a:xfrm>
          <a:off x="5651923" y="2262422"/>
          <a:ext cx="6304760" cy="6149947"/>
        </a:xfrm>
        <a:prstGeom prst="gear9">
          <a:avLst/>
        </a:prstGeom>
        <a:gradFill rotWithShape="0">
          <a:gsLst>
            <a:gs pos="0">
              <a:schemeClr val="accent2">
                <a:hueOff val="0"/>
                <a:satOff val="0"/>
                <a:lumOff val="0"/>
                <a:alphaOff val="0"/>
                <a:tint val="90000"/>
              </a:schemeClr>
            </a:gs>
            <a:gs pos="48000">
              <a:schemeClr val="accent2">
                <a:hueOff val="0"/>
                <a:satOff val="0"/>
                <a:lumOff val="0"/>
                <a:alphaOff val="0"/>
                <a:tint val="54000"/>
                <a:satMod val="140000"/>
              </a:schemeClr>
            </a:gs>
            <a:gs pos="100000">
              <a:schemeClr val="accent2">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b="0" i="0" kern="1200"/>
            <a:t>Se trata de la intervención de un tercero imparcial que ayuda a las personas que forman parte de la comunidad escolar y que se encuentran inmersas en un conflicto a resolverlo por ellas mismas. </a:t>
          </a:r>
          <a:endParaRPr lang="es-ES" sz="2800" kern="1200"/>
        </a:p>
      </dsp:txBody>
      <dsp:txXfrm>
        <a:off x="6907890" y="3703018"/>
        <a:ext cx="3792826" cy="3161199"/>
      </dsp:txXfrm>
    </dsp:sp>
    <dsp:sp modelId="{3587089B-0583-4869-9E3F-9AAA9DFA5C91}">
      <dsp:nvSpPr>
        <dsp:cNvPr id="0" name=""/>
        <dsp:cNvSpPr/>
      </dsp:nvSpPr>
      <dsp:spPr>
        <a:xfrm>
          <a:off x="201885" y="205287"/>
          <a:ext cx="6167411" cy="5258135"/>
        </a:xfrm>
        <a:prstGeom prst="gear6">
          <a:avLst/>
        </a:prstGeom>
        <a:gradFill rotWithShape="0">
          <a:gsLst>
            <a:gs pos="0">
              <a:schemeClr val="accent2">
                <a:hueOff val="0"/>
                <a:satOff val="0"/>
                <a:lumOff val="0"/>
                <a:alphaOff val="0"/>
                <a:tint val="90000"/>
              </a:schemeClr>
            </a:gs>
            <a:gs pos="48000">
              <a:schemeClr val="accent2">
                <a:hueOff val="0"/>
                <a:satOff val="0"/>
                <a:lumOff val="0"/>
                <a:alphaOff val="0"/>
                <a:tint val="54000"/>
                <a:satMod val="140000"/>
              </a:schemeClr>
            </a:gs>
            <a:gs pos="100000">
              <a:schemeClr val="accent2">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S" sz="2800" b="0" i="0" kern="1200"/>
            <a:t>método alternativo de resolución de conflictos en presencia de un mediador neutral, con el objetivo de llegar a un acuerdo</a:t>
          </a:r>
          <a:endParaRPr lang="es-ES" sz="2800" kern="1200"/>
        </a:p>
      </dsp:txBody>
      <dsp:txXfrm>
        <a:off x="1657810" y="1537039"/>
        <a:ext cx="3255561" cy="2594631"/>
      </dsp:txXfrm>
    </dsp:sp>
    <dsp:sp modelId="{E0162D0C-E2C6-4C76-8578-11806BB70C7C}">
      <dsp:nvSpPr>
        <dsp:cNvPr id="0" name=""/>
        <dsp:cNvSpPr/>
      </dsp:nvSpPr>
      <dsp:spPr>
        <a:xfrm rot="8520520">
          <a:off x="758409" y="3222273"/>
          <a:ext cx="5690968" cy="5690968"/>
        </a:xfrm>
        <a:prstGeom prst="circularArrow">
          <a:avLst>
            <a:gd name="adj1" fmla="val 4878"/>
            <a:gd name="adj2" fmla="val 312630"/>
            <a:gd name="adj3" fmla="val 3371758"/>
            <a:gd name="adj4" fmla="val 14935126"/>
            <a:gd name="adj5" fmla="val 5691"/>
          </a:avLst>
        </a:prstGeom>
        <a:solidFill>
          <a:schemeClr val="bg1">
            <a:lumMod val="50000"/>
          </a:schemeClr>
        </a:soli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 modelId="{6A7E5A8E-312F-4DFB-96D3-1DAB73FE4243}">
      <dsp:nvSpPr>
        <dsp:cNvPr id="0" name=""/>
        <dsp:cNvSpPr/>
      </dsp:nvSpPr>
      <dsp:spPr>
        <a:xfrm rot="6742709">
          <a:off x="5938066" y="199380"/>
          <a:ext cx="4302927" cy="4302927"/>
        </a:xfrm>
        <a:prstGeom prst="leftCircularArrow">
          <a:avLst>
            <a:gd name="adj1" fmla="val 6452"/>
            <a:gd name="adj2" fmla="val 429999"/>
            <a:gd name="adj3" fmla="val 10489124"/>
            <a:gd name="adj4" fmla="val 14837806"/>
            <a:gd name="adj5" fmla="val 7527"/>
          </a:avLst>
        </a:prstGeom>
        <a:solidFill>
          <a:schemeClr val="bg1">
            <a:lumMod val="50000"/>
          </a:schemeClr>
        </a:solidFill>
        <a:ln>
          <a:noFill/>
        </a:ln>
        <a:effectLst>
          <a:outerShdw blurRad="63500" dist="12700" dir="5400000" sx="102000" sy="102000" rotWithShape="0">
            <a:srgbClr val="000000">
              <a:alpha val="32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25355-E630-4509-98DE-8E69812F3334}">
      <dsp:nvSpPr>
        <dsp:cNvPr id="0" name=""/>
        <dsp:cNvSpPr/>
      </dsp:nvSpPr>
      <dsp:spPr>
        <a:xfrm>
          <a:off x="2176" y="739000"/>
          <a:ext cx="1554100" cy="986853"/>
        </a:xfrm>
        <a:prstGeom prst="roundRect">
          <a:avLst>
            <a:gd name="adj" fmla="val 10000"/>
          </a:avLst>
        </a:prstGeom>
        <a:gradFill rotWithShape="0">
          <a:gsLst>
            <a:gs pos="0">
              <a:schemeClr val="dk2">
                <a:hueOff val="0"/>
                <a:satOff val="0"/>
                <a:lumOff val="0"/>
                <a:alphaOff val="0"/>
              </a:schemeClr>
            </a:gs>
            <a:gs pos="100000">
              <a:schemeClr val="dk2">
                <a:hueOff val="0"/>
                <a:satOff val="0"/>
                <a:lumOff val="0"/>
                <a:alphaOff val="0"/>
                <a:shade val="48000"/>
                <a:satMod val="180000"/>
                <a:lumMod val="94000"/>
              </a:schemeClr>
            </a:gs>
            <a:gs pos="100000">
              <a:schemeClr val="dk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sp>
    <dsp:sp modelId="{7F906954-7103-4814-BE99-AC04467718AA}">
      <dsp:nvSpPr>
        <dsp:cNvPr id="0" name=""/>
        <dsp:cNvSpPr/>
      </dsp:nvSpPr>
      <dsp:spPr>
        <a:xfrm>
          <a:off x="174854" y="903044"/>
          <a:ext cx="1554100" cy="9868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i="1" kern="1200" dirty="0"/>
            <a:t>AFECTIVIDAD Y VIOLENCIA</a:t>
          </a:r>
          <a:endParaRPr lang="es-ES" sz="1600" kern="1200" dirty="0"/>
        </a:p>
      </dsp:txBody>
      <dsp:txXfrm>
        <a:off x="203758" y="931948"/>
        <a:ext cx="1496292" cy="929045"/>
      </dsp:txXfrm>
    </dsp:sp>
    <dsp:sp modelId="{9964CF8E-9E50-44F2-B5FC-E5C5BC8B665C}">
      <dsp:nvSpPr>
        <dsp:cNvPr id="0" name=""/>
        <dsp:cNvSpPr/>
      </dsp:nvSpPr>
      <dsp:spPr>
        <a:xfrm>
          <a:off x="1901632" y="739000"/>
          <a:ext cx="1554100" cy="986853"/>
        </a:xfrm>
        <a:prstGeom prst="roundRect">
          <a:avLst>
            <a:gd name="adj" fmla="val 10000"/>
          </a:avLst>
        </a:prstGeom>
        <a:gradFill rotWithShape="0">
          <a:gsLst>
            <a:gs pos="0">
              <a:schemeClr val="dk2">
                <a:hueOff val="0"/>
                <a:satOff val="0"/>
                <a:lumOff val="0"/>
                <a:alphaOff val="0"/>
              </a:schemeClr>
            </a:gs>
            <a:gs pos="100000">
              <a:schemeClr val="dk2">
                <a:hueOff val="0"/>
                <a:satOff val="0"/>
                <a:lumOff val="0"/>
                <a:alphaOff val="0"/>
                <a:shade val="48000"/>
                <a:satMod val="180000"/>
                <a:lumMod val="94000"/>
              </a:schemeClr>
            </a:gs>
            <a:gs pos="100000">
              <a:schemeClr val="dk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sp>
    <dsp:sp modelId="{959D9315-CC57-4D8A-BF63-0E473A2099AE}">
      <dsp:nvSpPr>
        <dsp:cNvPr id="0" name=""/>
        <dsp:cNvSpPr/>
      </dsp:nvSpPr>
      <dsp:spPr>
        <a:xfrm>
          <a:off x="2074310" y="903044"/>
          <a:ext cx="1554100" cy="9868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i="1" kern="1200" dirty="0"/>
            <a:t>IGUALDAD Y NO DISCRIMINACIÓN</a:t>
          </a:r>
        </a:p>
      </dsp:txBody>
      <dsp:txXfrm>
        <a:off x="2103214" y="931948"/>
        <a:ext cx="1496292" cy="929045"/>
      </dsp:txXfrm>
    </dsp:sp>
    <dsp:sp modelId="{CF8DC51A-6405-4267-BC25-AC6BE0533B50}">
      <dsp:nvSpPr>
        <dsp:cNvPr id="0" name=""/>
        <dsp:cNvSpPr/>
      </dsp:nvSpPr>
      <dsp:spPr>
        <a:xfrm>
          <a:off x="3801088" y="739000"/>
          <a:ext cx="1554100" cy="986853"/>
        </a:xfrm>
        <a:prstGeom prst="roundRect">
          <a:avLst>
            <a:gd name="adj" fmla="val 10000"/>
          </a:avLst>
        </a:prstGeom>
        <a:gradFill rotWithShape="0">
          <a:gsLst>
            <a:gs pos="0">
              <a:schemeClr val="dk2">
                <a:hueOff val="0"/>
                <a:satOff val="0"/>
                <a:lumOff val="0"/>
                <a:alphaOff val="0"/>
              </a:schemeClr>
            </a:gs>
            <a:gs pos="100000">
              <a:schemeClr val="dk2">
                <a:hueOff val="0"/>
                <a:satOff val="0"/>
                <a:lumOff val="0"/>
                <a:alphaOff val="0"/>
                <a:shade val="48000"/>
                <a:satMod val="180000"/>
                <a:lumMod val="94000"/>
              </a:schemeClr>
            </a:gs>
            <a:gs pos="100000">
              <a:schemeClr val="dk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sp>
    <dsp:sp modelId="{C8A1763A-99D7-494D-9E4E-83EB70A763B5}">
      <dsp:nvSpPr>
        <dsp:cNvPr id="0" name=""/>
        <dsp:cNvSpPr/>
      </dsp:nvSpPr>
      <dsp:spPr>
        <a:xfrm>
          <a:off x="3973766" y="903044"/>
          <a:ext cx="1554100" cy="9868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i="1" kern="1200" dirty="0"/>
            <a:t>PARTICIPACIÓN Y CORRESPONSABILIDAD</a:t>
          </a:r>
        </a:p>
      </dsp:txBody>
      <dsp:txXfrm>
        <a:off x="4002670" y="931948"/>
        <a:ext cx="1496292" cy="929045"/>
      </dsp:txXfrm>
    </dsp:sp>
    <dsp:sp modelId="{41C92E34-9E7E-4F47-B431-5AD98A08DB69}">
      <dsp:nvSpPr>
        <dsp:cNvPr id="0" name=""/>
        <dsp:cNvSpPr/>
      </dsp:nvSpPr>
      <dsp:spPr>
        <a:xfrm>
          <a:off x="5700545" y="739000"/>
          <a:ext cx="1554100" cy="986853"/>
        </a:xfrm>
        <a:prstGeom prst="roundRect">
          <a:avLst>
            <a:gd name="adj" fmla="val 10000"/>
          </a:avLst>
        </a:prstGeom>
        <a:gradFill rotWithShape="0">
          <a:gsLst>
            <a:gs pos="0">
              <a:schemeClr val="dk2">
                <a:hueOff val="0"/>
                <a:satOff val="0"/>
                <a:lumOff val="0"/>
                <a:alphaOff val="0"/>
              </a:schemeClr>
            </a:gs>
            <a:gs pos="100000">
              <a:schemeClr val="dk2">
                <a:hueOff val="0"/>
                <a:satOff val="0"/>
                <a:lumOff val="0"/>
                <a:alphaOff val="0"/>
                <a:shade val="48000"/>
                <a:satMod val="180000"/>
                <a:lumMod val="94000"/>
              </a:schemeClr>
            </a:gs>
            <a:gs pos="100000">
              <a:schemeClr val="dk2">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sp>
    <dsp:sp modelId="{6F1139DF-8E09-4352-95FF-53E7672107FE}">
      <dsp:nvSpPr>
        <dsp:cNvPr id="0" name=""/>
        <dsp:cNvSpPr/>
      </dsp:nvSpPr>
      <dsp:spPr>
        <a:xfrm>
          <a:off x="5873222" y="903044"/>
          <a:ext cx="1554100" cy="98685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i="1" kern="1200" dirty="0"/>
            <a:t>USO DE RRSS</a:t>
          </a:r>
        </a:p>
      </dsp:txBody>
      <dsp:txXfrm>
        <a:off x="5902126" y="931948"/>
        <a:ext cx="1496292" cy="92904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EFCBE-BD4F-41E7-86C1-FDC593145094}">
      <dsp:nvSpPr>
        <dsp:cNvPr id="0" name=""/>
        <dsp:cNvSpPr/>
      </dsp:nvSpPr>
      <dsp:spPr>
        <a:xfrm>
          <a:off x="0" y="10016"/>
          <a:ext cx="5003180" cy="2664000"/>
        </a:xfrm>
        <a:prstGeom prst="rightArrow">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77F49-2BDE-41A9-87D3-F7A6F3A10CCB}">
      <dsp:nvSpPr>
        <dsp:cNvPr id="0" name=""/>
        <dsp:cNvSpPr/>
      </dsp:nvSpPr>
      <dsp:spPr>
        <a:xfrm>
          <a:off x="3297261" y="676017"/>
          <a:ext cx="1205600" cy="13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s-ES" sz="2400" kern="1200" dirty="0"/>
            <a:t>“Somos guía”</a:t>
          </a:r>
        </a:p>
      </dsp:txBody>
      <dsp:txXfrm>
        <a:off x="3297261" y="676017"/>
        <a:ext cx="1205600" cy="1332000"/>
      </dsp:txXfrm>
    </dsp:sp>
    <dsp:sp modelId="{06E02E49-A646-4914-A500-740D1E44B669}">
      <dsp:nvSpPr>
        <dsp:cNvPr id="0" name=""/>
        <dsp:cNvSpPr/>
      </dsp:nvSpPr>
      <dsp:spPr>
        <a:xfrm>
          <a:off x="1850541" y="676017"/>
          <a:ext cx="1205600" cy="13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s-ES" sz="2400" kern="1200" dirty="0"/>
            <a:t>Turno de palabra</a:t>
          </a:r>
        </a:p>
      </dsp:txBody>
      <dsp:txXfrm>
        <a:off x="1850541" y="676017"/>
        <a:ext cx="1205600" cy="1332000"/>
      </dsp:txXfrm>
    </dsp:sp>
    <dsp:sp modelId="{4BBBCF2A-EF00-4F51-8062-5D650F3D091C}">
      <dsp:nvSpPr>
        <dsp:cNvPr id="0" name=""/>
        <dsp:cNvSpPr/>
      </dsp:nvSpPr>
      <dsp:spPr>
        <a:xfrm>
          <a:off x="403821" y="676017"/>
          <a:ext cx="1205600" cy="13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s-ES" sz="2400" kern="1200" dirty="0"/>
            <a:t>Sin juzgar</a:t>
          </a:r>
        </a:p>
      </dsp:txBody>
      <dsp:txXfrm>
        <a:off x="403821" y="676017"/>
        <a:ext cx="1205600" cy="1332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3FD5E-2AC4-4151-9A91-C2246C91B56B}">
      <dsp:nvSpPr>
        <dsp:cNvPr id="0" name=""/>
        <dsp:cNvSpPr/>
      </dsp:nvSpPr>
      <dsp:spPr>
        <a:xfrm>
          <a:off x="0" y="2215"/>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2E6A7827-5EC6-47CB-B84D-4B3D68E095D0}">
      <dsp:nvSpPr>
        <dsp:cNvPr id="0" name=""/>
        <dsp:cNvSpPr/>
      </dsp:nvSpPr>
      <dsp:spPr>
        <a:xfrm>
          <a:off x="8510" y="65661"/>
          <a:ext cx="8705980" cy="1217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kern="1200">
              <a:solidFill>
                <a:srgbClr val="B42108"/>
              </a:solidFill>
              <a:latin typeface="Calibri"/>
            </a:rPr>
            <a:t> </a:t>
          </a:r>
          <a:r>
            <a:rPr lang="es-ES" sz="2800" b="0" i="0" kern="1200">
              <a:solidFill>
                <a:srgbClr val="B42108"/>
              </a:solidFill>
            </a:rPr>
            <a:t>Barreras políticas </a:t>
          </a:r>
          <a:r>
            <a:rPr lang="es-ES" sz="2800" b="0" i="0" kern="1200"/>
            <a:t>La primera barrera que dificulta el aprendizaje son las leyes y normativas </a:t>
          </a:r>
          <a:r>
            <a:rPr lang="es-ES" sz="2800" b="0" i="0" u="sng" kern="1200"/>
            <a:t>contradictorias. </a:t>
          </a:r>
        </a:p>
        <a:p>
          <a:pPr marL="0" lvl="0" indent="0" algn="l" defTabSz="1244600">
            <a:lnSpc>
              <a:spcPct val="90000"/>
            </a:lnSpc>
            <a:spcBef>
              <a:spcPct val="0"/>
            </a:spcBef>
            <a:spcAft>
              <a:spcPct val="35000"/>
            </a:spcAft>
            <a:buNone/>
          </a:pPr>
          <a:r>
            <a:rPr lang="es-ES" sz="2800" b="0" i="0" kern="1200"/>
            <a:t> </a:t>
          </a:r>
        </a:p>
        <a:p>
          <a:pPr marL="0" lvl="0" indent="0" algn="l" defTabSz="1244600">
            <a:lnSpc>
              <a:spcPct val="90000"/>
            </a:lnSpc>
            <a:spcBef>
              <a:spcPct val="0"/>
            </a:spcBef>
            <a:spcAft>
              <a:spcPct val="35000"/>
            </a:spcAft>
            <a:buNone/>
          </a:pPr>
          <a:endParaRPr lang="en-US" sz="3600" kern="1200"/>
        </a:p>
      </dsp:txBody>
      <dsp:txXfrm>
        <a:off x="8510" y="65661"/>
        <a:ext cx="8705980" cy="1217809"/>
      </dsp:txXfrm>
    </dsp:sp>
    <dsp:sp modelId="{AA06AF8D-5DD5-4D57-98D3-03C66F345E93}">
      <dsp:nvSpPr>
        <dsp:cNvPr id="0" name=""/>
        <dsp:cNvSpPr/>
      </dsp:nvSpPr>
      <dsp:spPr>
        <a:xfrm>
          <a:off x="0" y="1220024"/>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67A7FA54-DAE9-4396-98C4-14C203CE832D}">
      <dsp:nvSpPr>
        <dsp:cNvPr id="0" name=""/>
        <dsp:cNvSpPr/>
      </dsp:nvSpPr>
      <dsp:spPr>
        <a:xfrm>
          <a:off x="8510" y="1258908"/>
          <a:ext cx="8705980" cy="161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kern="1200">
              <a:solidFill>
                <a:srgbClr val="B42108"/>
              </a:solidFill>
              <a:latin typeface="Calibri"/>
            </a:rPr>
            <a:t> </a:t>
          </a:r>
          <a:r>
            <a:rPr lang="es-ES" sz="2800" b="0" i="0" kern="1200">
              <a:solidFill>
                <a:srgbClr val="B42108"/>
              </a:solidFill>
            </a:rPr>
            <a:t>Barreras culturales </a:t>
          </a:r>
          <a:r>
            <a:rPr lang="es-ES" sz="2800" b="0" i="0" kern="1200"/>
            <a:t>la cultura generalizada que existe en educación y que sostiene que hay dos tipos diferentes de alumnado:</a:t>
          </a:r>
          <a:r>
            <a:rPr lang="es-ES" sz="2800" b="0" i="0" u="sng" kern="1200"/>
            <a:t> el normal y el especial</a:t>
          </a:r>
          <a:endParaRPr lang="es-ES" sz="2800" u="sng" kern="1200">
            <a:solidFill>
              <a:srgbClr val="B42108"/>
            </a:solidFill>
          </a:endParaRPr>
        </a:p>
      </dsp:txBody>
      <dsp:txXfrm>
        <a:off x="8510" y="1258908"/>
        <a:ext cx="8705980" cy="1614591"/>
      </dsp:txXfrm>
    </dsp:sp>
    <dsp:sp modelId="{8C4A940C-DB33-409C-B0E4-E89741CB31C0}">
      <dsp:nvSpPr>
        <dsp:cNvPr id="0" name=""/>
        <dsp:cNvSpPr/>
      </dsp:nvSpPr>
      <dsp:spPr>
        <a:xfrm>
          <a:off x="0" y="2834615"/>
          <a:ext cx="8714491" cy="0"/>
        </a:xfrm>
        <a:prstGeom prst="line">
          <a:avLst/>
        </a:prstGeom>
        <a:gradFill rotWithShape="0">
          <a:gsLst>
            <a:gs pos="0">
              <a:schemeClr val="accent1">
                <a:hueOff val="0"/>
                <a:satOff val="0"/>
                <a:lumOff val="0"/>
                <a:alphaOff val="0"/>
                <a:tint val="90000"/>
              </a:schemeClr>
            </a:gs>
            <a:gs pos="48000">
              <a:schemeClr val="accent1">
                <a:hueOff val="0"/>
                <a:satOff val="0"/>
                <a:lumOff val="0"/>
                <a:alphaOff val="0"/>
                <a:tint val="54000"/>
                <a:satMod val="140000"/>
              </a:schemeClr>
            </a:gs>
            <a:gs pos="100000">
              <a:schemeClr val="accent1">
                <a:hueOff val="0"/>
                <a:satOff val="0"/>
                <a:lumOff val="0"/>
                <a:alphaOff val="0"/>
                <a:tint val="24000"/>
                <a:satMod val="260000"/>
              </a:schemeClr>
            </a:gs>
          </a:gsLst>
          <a:lin ang="16200000" scaled="1"/>
        </a:gradFill>
        <a:ln w="12700" cap="flat" cmpd="sng" algn="ctr">
          <a:solidFill>
            <a:schemeClr val="accent1">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sp>
    <dsp:sp modelId="{A653D3FD-A732-44DD-9E41-9C514C4AE175}">
      <dsp:nvSpPr>
        <dsp:cNvPr id="0" name=""/>
        <dsp:cNvSpPr/>
      </dsp:nvSpPr>
      <dsp:spPr>
        <a:xfrm>
          <a:off x="0" y="2836831"/>
          <a:ext cx="8714491" cy="1115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b="0" i="0" kern="1200">
              <a:solidFill>
                <a:srgbClr val="B42108"/>
              </a:solidFill>
            </a:rPr>
            <a:t>Barreras didácticas </a:t>
          </a:r>
          <a:r>
            <a:rPr lang="es-ES" sz="2800" b="0" i="0" kern="1200"/>
            <a:t>Procesos de enseñanza-aprendizaje. enfoques didácticos, intervenciones docentes, proyectos pedagógicos,</a:t>
          </a:r>
          <a:r>
            <a:rPr lang="es-ES" sz="2800" b="0" i="0" u="sng" kern="1200"/>
            <a:t> modos de enseñar</a:t>
          </a:r>
          <a:r>
            <a:rPr lang="es-ES" sz="2800" b="0" i="0" kern="1200"/>
            <a:t>, de evaluar.</a:t>
          </a:r>
          <a:r>
            <a:rPr lang="es-ES" sz="2800" b="0" i="0" kern="1200">
              <a:solidFill>
                <a:srgbClr val="B42108"/>
              </a:solidFill>
              <a:latin typeface="Calibri"/>
            </a:rPr>
            <a:t> </a:t>
          </a:r>
          <a:endParaRPr lang="en-US" sz="2800" kern="1200">
            <a:solidFill>
              <a:srgbClr val="B42108"/>
            </a:solidFill>
          </a:endParaRPr>
        </a:p>
      </dsp:txBody>
      <dsp:txXfrm>
        <a:off x="0" y="2836831"/>
        <a:ext cx="8714491" cy="1115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6F18C-C829-4D53-BAE3-DF2BDE998B0B}">
      <dsp:nvSpPr>
        <dsp:cNvPr id="0" name=""/>
        <dsp:cNvSpPr/>
      </dsp:nvSpPr>
      <dsp:spPr>
        <a:xfrm>
          <a:off x="0" y="188287"/>
          <a:ext cx="7415249" cy="0"/>
        </a:xfrm>
        <a:prstGeom prst="line">
          <a:avLst/>
        </a:prstGeom>
        <a:gradFill rotWithShape="0">
          <a:gsLst>
            <a:gs pos="0">
              <a:schemeClr val="accent1">
                <a:shade val="50000"/>
                <a:hueOff val="0"/>
                <a:satOff val="0"/>
                <a:lumOff val="0"/>
                <a:alphaOff val="0"/>
              </a:schemeClr>
            </a:gs>
            <a:gs pos="100000">
              <a:schemeClr val="accent1">
                <a:shade val="50000"/>
                <a:hueOff val="0"/>
                <a:satOff val="0"/>
                <a:lumOff val="0"/>
                <a:alphaOff val="0"/>
                <a:shade val="48000"/>
                <a:satMod val="180000"/>
                <a:lumMod val="94000"/>
              </a:schemeClr>
            </a:gs>
            <a:gs pos="100000">
              <a:schemeClr val="accent1">
                <a:shade val="50000"/>
                <a:hueOff val="0"/>
                <a:satOff val="0"/>
                <a:lumOff val="0"/>
                <a:alphaOff val="0"/>
                <a:shade val="48000"/>
                <a:satMod val="180000"/>
                <a:lumMod val="94000"/>
              </a:schemeClr>
            </a:gs>
          </a:gsLst>
          <a:lin ang="4140000" scaled="1"/>
        </a:gradFill>
        <a:ln w="12700" cap="flat" cmpd="sng" algn="ctr">
          <a:solidFill>
            <a:schemeClr val="accent1">
              <a:shade val="50000"/>
              <a:hueOff val="0"/>
              <a:satOff val="0"/>
              <a:lumOff val="0"/>
              <a:alphaOff val="0"/>
            </a:schemeClr>
          </a:solidFill>
          <a:prstDash val="solid"/>
        </a:ln>
        <a:effectLst>
          <a:outerShdw blurRad="76200" dist="38100" dir="5400000" rotWithShape="0">
            <a:srgbClr val="000000">
              <a:alpha val="6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F124BE0D-78AB-4CB6-8C82-C742F7A368DF}">
      <dsp:nvSpPr>
        <dsp:cNvPr id="0" name=""/>
        <dsp:cNvSpPr/>
      </dsp:nvSpPr>
      <dsp:spPr>
        <a:xfrm flipH="1">
          <a:off x="0" y="2151"/>
          <a:ext cx="43690" cy="4401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t" anchorCtr="0">
          <a:noAutofit/>
        </a:bodyPr>
        <a:lstStyle/>
        <a:p>
          <a:pPr marL="0" lvl="0" indent="0" algn="l" defTabSz="222250">
            <a:lnSpc>
              <a:spcPct val="90000"/>
            </a:lnSpc>
            <a:spcBef>
              <a:spcPct val="0"/>
            </a:spcBef>
            <a:spcAft>
              <a:spcPct val="35000"/>
            </a:spcAft>
            <a:buNone/>
          </a:pPr>
          <a:endParaRPr lang="es-ES" sz="500" kern="1200"/>
        </a:p>
      </dsp:txBody>
      <dsp:txXfrm>
        <a:off x="0" y="2151"/>
        <a:ext cx="43690" cy="4401426"/>
      </dsp:txXfrm>
    </dsp:sp>
    <dsp:sp modelId="{9FF7A147-2133-40FB-BD89-BCEFBE26CE50}">
      <dsp:nvSpPr>
        <dsp:cNvPr id="0" name=""/>
        <dsp:cNvSpPr/>
      </dsp:nvSpPr>
      <dsp:spPr>
        <a:xfrm>
          <a:off x="154919" y="222222"/>
          <a:ext cx="5820970" cy="467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s-ES" sz="2800" b="0" i="0" kern="1200">
              <a:effectLst/>
              <a:latin typeface="Calibri"/>
              <a:cs typeface="Calibri"/>
            </a:rPr>
            <a:t>España se enfrenta a una constante situación debe aprender a afrontar</a:t>
          </a:r>
          <a:r>
            <a:rPr lang="es-ES" sz="2800" b="0" i="0" kern="1200">
              <a:effectLst/>
              <a:latin typeface="WordVisiCarriageReturn_MSFontService"/>
            </a:rPr>
            <a:t> </a:t>
          </a:r>
          <a:br>
            <a:rPr lang="es-ES" sz="2800" b="0" i="0" kern="1200">
              <a:effectLst/>
              <a:latin typeface="WordVisiCarriageReturn_MSFontService"/>
            </a:rPr>
          </a:br>
          <a:r>
            <a:rPr lang="es-ES" sz="2800" b="0" i="0" kern="1200">
              <a:effectLst/>
              <a:latin typeface="Calibri"/>
              <a:cs typeface="Calibri"/>
            </a:rPr>
            <a:t>una</a:t>
          </a:r>
          <a:r>
            <a:rPr lang="es-ES" sz="2800" b="0" i="0" kern="1200">
              <a:solidFill>
                <a:srgbClr val="A10105"/>
              </a:solidFill>
              <a:effectLst/>
              <a:latin typeface="Calibri"/>
              <a:cs typeface="Calibri"/>
            </a:rPr>
            <a:t> realidad intercultural</a:t>
          </a:r>
          <a:r>
            <a:rPr lang="es-ES" sz="2800" b="0" i="0" kern="1200">
              <a:effectLst/>
              <a:latin typeface="Calibri"/>
              <a:cs typeface="Calibri"/>
            </a:rPr>
            <a:t> procedente de la inmigración que va creando</a:t>
          </a:r>
          <a:r>
            <a:rPr lang="es-ES" sz="2800" b="0" i="0" kern="1200">
              <a:effectLst/>
              <a:latin typeface="WordVisiCarriageReturn_MSFontService"/>
            </a:rPr>
            <a:t> </a:t>
          </a:r>
          <a:br>
            <a:rPr lang="es-ES" sz="2800" b="0" i="0" kern="1200">
              <a:effectLst/>
              <a:latin typeface="WordVisiCarriageReturn_MSFontService"/>
            </a:rPr>
          </a:br>
          <a:r>
            <a:rPr lang="es-ES" sz="2800" b="0" i="0" kern="1200">
              <a:effectLst/>
              <a:latin typeface="Calibri"/>
              <a:cs typeface="Calibri"/>
            </a:rPr>
            <a:t>colectivos cada vez más numerosos de inmigrantes de diferentes culturas. </a:t>
          </a:r>
          <a:endParaRPr lang="es-ES" sz="2800" b="0" i="0" kern="1200">
            <a:effectLst/>
            <a:latin typeface="Segoe UI" panose="020B0502040204020203" pitchFamily="34" charset="0"/>
          </a:endParaRPr>
        </a:p>
      </dsp:txBody>
      <dsp:txXfrm>
        <a:off x="154919" y="222222"/>
        <a:ext cx="5820970" cy="467211"/>
      </dsp:txXfrm>
    </dsp:sp>
    <dsp:sp modelId="{5B89EF19-3906-42FE-88AC-2472B7038E3C}">
      <dsp:nvSpPr>
        <dsp:cNvPr id="0" name=""/>
        <dsp:cNvSpPr/>
      </dsp:nvSpPr>
      <dsp:spPr>
        <a:xfrm>
          <a:off x="339885" y="3495314"/>
          <a:ext cx="59321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A60A8-8CD2-4369-8F7C-A4FD4DFBE7E9}">
      <dsp:nvSpPr>
        <dsp:cNvPr id="0" name=""/>
        <dsp:cNvSpPr/>
      </dsp:nvSpPr>
      <dsp:spPr>
        <a:xfrm>
          <a:off x="2814826" y="708505"/>
          <a:ext cx="4937314" cy="2216437"/>
        </a:xfrm>
        <a:prstGeom prst="roundRect">
          <a:avLst/>
        </a:prstGeom>
        <a:gradFill rotWithShape="0">
          <a:gsLst>
            <a:gs pos="0">
              <a:schemeClr val="accent5">
                <a:hueOff val="0"/>
                <a:satOff val="0"/>
                <a:lumOff val="0"/>
                <a:alphaOff val="0"/>
              </a:schemeClr>
            </a:gs>
            <a:gs pos="100000">
              <a:schemeClr val="accent5">
                <a:hueOff val="0"/>
                <a:satOff val="0"/>
                <a:lumOff val="0"/>
                <a:alphaOff val="0"/>
                <a:shade val="48000"/>
                <a:satMod val="180000"/>
                <a:lumMod val="94000"/>
              </a:schemeClr>
            </a:gs>
            <a:gs pos="100000">
              <a:schemeClr val="accent5">
                <a:hueOff val="0"/>
                <a:satOff val="0"/>
                <a:lumOff val="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i="0" u="sng" kern="1200"/>
            <a:t>Lugar de procedencia</a:t>
          </a:r>
          <a:r>
            <a:rPr lang="es-ES" sz="2400" kern="1200"/>
            <a:t>: </a:t>
          </a:r>
          <a:r>
            <a:rPr lang="es-ES" sz="2400" b="0" i="0" kern="1200"/>
            <a:t>Las personas inmigrantes que provienen de países más empobrecidos o que vienen huyendo de la precariedad o de situación de guerra. </a:t>
          </a:r>
          <a:endParaRPr lang="es-ES" sz="2400" kern="1200"/>
        </a:p>
      </dsp:txBody>
      <dsp:txXfrm>
        <a:off x="2923024" y="816703"/>
        <a:ext cx="4720918" cy="2000041"/>
      </dsp:txXfrm>
    </dsp:sp>
    <dsp:sp modelId="{D15B4F88-76D3-4B49-BDCF-959AE89271DE}">
      <dsp:nvSpPr>
        <dsp:cNvPr id="0" name=""/>
        <dsp:cNvSpPr/>
      </dsp:nvSpPr>
      <dsp:spPr>
        <a:xfrm>
          <a:off x="1293072" y="1570017"/>
          <a:ext cx="7471370" cy="7471370"/>
        </a:xfrm>
        <a:custGeom>
          <a:avLst/>
          <a:gdLst/>
          <a:ahLst/>
          <a:cxnLst/>
          <a:rect l="0" t="0" r="0" b="0"/>
          <a:pathLst>
            <a:path>
              <a:moveTo>
                <a:pt x="6468271" y="1188467"/>
              </a:moveTo>
              <a:arcTo wR="3735685" hR="3735685" stAng="19020647" swAng="1221546"/>
            </a:path>
          </a:pathLst>
        </a:custGeom>
        <a:noFill/>
        <a:ln w="1270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187789-EE6E-426E-90BE-9A45E6C98A2C}">
      <dsp:nvSpPr>
        <dsp:cNvPr id="0" name=""/>
        <dsp:cNvSpPr/>
      </dsp:nvSpPr>
      <dsp:spPr>
        <a:xfrm>
          <a:off x="7378399" y="3880724"/>
          <a:ext cx="2876100" cy="1869465"/>
        </a:xfrm>
        <a:prstGeom prst="roundRect">
          <a:avLst/>
        </a:prstGeom>
        <a:gradFill rotWithShape="0">
          <a:gsLst>
            <a:gs pos="0">
              <a:schemeClr val="accent5">
                <a:hueOff val="406777"/>
                <a:satOff val="-2072"/>
                <a:lumOff val="6127"/>
                <a:alphaOff val="0"/>
              </a:schemeClr>
            </a:gs>
            <a:gs pos="100000">
              <a:schemeClr val="accent5">
                <a:hueOff val="406777"/>
                <a:satOff val="-2072"/>
                <a:lumOff val="6127"/>
                <a:alphaOff val="0"/>
                <a:shade val="48000"/>
                <a:satMod val="180000"/>
                <a:lumMod val="94000"/>
              </a:schemeClr>
            </a:gs>
            <a:gs pos="100000">
              <a:schemeClr val="accent5">
                <a:hueOff val="406777"/>
                <a:satOff val="-2072"/>
                <a:lumOff val="6127"/>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0" i="0" u="sng" kern="1200"/>
            <a:t> </a:t>
          </a:r>
          <a:r>
            <a:rPr lang="es-ES" sz="2400" b="1" i="0" u="sng" kern="1200"/>
            <a:t>Edad</a:t>
          </a:r>
          <a:r>
            <a:rPr lang="es-ES" sz="2400" b="0" i="0" kern="1200"/>
            <a:t>: </a:t>
          </a:r>
          <a:r>
            <a:rPr lang="es-ES" sz="2400" kern="1200"/>
            <a:t>M</a:t>
          </a:r>
          <a:r>
            <a:rPr lang="es-ES" sz="2400" b="0" i="0" kern="1200"/>
            <a:t>enores no acompañados y las personas mayores. </a:t>
          </a:r>
          <a:endParaRPr lang="es-ES" sz="2400" kern="1200"/>
        </a:p>
      </dsp:txBody>
      <dsp:txXfrm>
        <a:off x="7469659" y="3971984"/>
        <a:ext cx="2693580" cy="1686945"/>
      </dsp:txXfrm>
    </dsp:sp>
    <dsp:sp modelId="{4043E7EF-13E1-452C-AEA7-2E1C6394068C}">
      <dsp:nvSpPr>
        <dsp:cNvPr id="0" name=""/>
        <dsp:cNvSpPr/>
      </dsp:nvSpPr>
      <dsp:spPr>
        <a:xfrm>
          <a:off x="1499171" y="1229208"/>
          <a:ext cx="7471370" cy="7471370"/>
        </a:xfrm>
        <a:custGeom>
          <a:avLst/>
          <a:gdLst/>
          <a:ahLst/>
          <a:cxnLst/>
          <a:rect l="0" t="0" r="0" b="0"/>
          <a:pathLst>
            <a:path>
              <a:moveTo>
                <a:pt x="7385765" y="4530832"/>
              </a:moveTo>
              <a:arcTo wR="3735685" hR="3735685" stAng="737371" swAng="911754"/>
            </a:path>
          </a:pathLst>
        </a:custGeom>
        <a:noFill/>
        <a:ln w="12700" cap="flat" cmpd="sng" algn="ctr">
          <a:solidFill>
            <a:schemeClr val="accent5">
              <a:hueOff val="406777"/>
              <a:satOff val="-2072"/>
              <a:lumOff val="6127"/>
              <a:alphaOff val="0"/>
            </a:schemeClr>
          </a:solidFill>
          <a:prstDash val="solid"/>
        </a:ln>
        <a:effectLst/>
      </dsp:spPr>
      <dsp:style>
        <a:lnRef idx="1">
          <a:scrgbClr r="0" g="0" b="0"/>
        </a:lnRef>
        <a:fillRef idx="0">
          <a:scrgbClr r="0" g="0" b="0"/>
        </a:fillRef>
        <a:effectRef idx="0">
          <a:scrgbClr r="0" g="0" b="0"/>
        </a:effectRef>
        <a:fontRef idx="minor"/>
      </dsp:style>
    </dsp:sp>
    <dsp:sp modelId="{1B819029-90A0-42B1-B96D-985E24194E17}">
      <dsp:nvSpPr>
        <dsp:cNvPr id="0" name=""/>
        <dsp:cNvSpPr/>
      </dsp:nvSpPr>
      <dsp:spPr>
        <a:xfrm>
          <a:off x="5562798" y="6697932"/>
          <a:ext cx="4420681" cy="2503232"/>
        </a:xfrm>
        <a:prstGeom prst="roundRect">
          <a:avLst/>
        </a:prstGeom>
        <a:gradFill rotWithShape="0">
          <a:gsLst>
            <a:gs pos="0">
              <a:schemeClr val="accent5">
                <a:hueOff val="813554"/>
                <a:satOff val="-4145"/>
                <a:lumOff val="12255"/>
                <a:alphaOff val="0"/>
              </a:schemeClr>
            </a:gs>
            <a:gs pos="100000">
              <a:schemeClr val="accent5">
                <a:hueOff val="813554"/>
                <a:satOff val="-4145"/>
                <a:lumOff val="12255"/>
                <a:alphaOff val="0"/>
                <a:shade val="48000"/>
                <a:satMod val="180000"/>
                <a:lumMod val="94000"/>
              </a:schemeClr>
            </a:gs>
            <a:gs pos="100000">
              <a:schemeClr val="accent5">
                <a:hueOff val="813554"/>
                <a:satOff val="-4145"/>
                <a:lumOff val="12255"/>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i="0" u="sng" kern="1200"/>
            <a:t>Situación administrativa: </a:t>
          </a:r>
          <a:r>
            <a:rPr lang="es-ES" sz="2400" b="0" i="0" kern="1200"/>
            <a:t>Los inmigrantes ilegales. Coloquialmente se conocen como </a:t>
          </a:r>
          <a:r>
            <a:rPr lang="es-ES" sz="2400" b="1" i="0" u="sng" kern="1200"/>
            <a:t>sin papeles</a:t>
          </a:r>
          <a:r>
            <a:rPr lang="es-ES" sz="2400" b="0" i="0" kern="1200"/>
            <a:t>.</a:t>
          </a:r>
          <a:endParaRPr lang="es-ES" sz="2400" kern="1200"/>
        </a:p>
      </dsp:txBody>
      <dsp:txXfrm>
        <a:off x="5684996" y="6820130"/>
        <a:ext cx="4176285" cy="2258836"/>
      </dsp:txXfrm>
    </dsp:sp>
    <dsp:sp modelId="{2E76180A-57EB-4BDC-AEE6-FAF650579D86}">
      <dsp:nvSpPr>
        <dsp:cNvPr id="0" name=""/>
        <dsp:cNvSpPr/>
      </dsp:nvSpPr>
      <dsp:spPr>
        <a:xfrm>
          <a:off x="185350" y="1905937"/>
          <a:ext cx="7471370" cy="7471370"/>
        </a:xfrm>
        <a:custGeom>
          <a:avLst/>
          <a:gdLst/>
          <a:ahLst/>
          <a:cxnLst/>
          <a:rect l="0" t="0" r="0" b="0"/>
          <a:pathLst>
            <a:path>
              <a:moveTo>
                <a:pt x="5373208" y="7093342"/>
              </a:moveTo>
              <a:arcTo wR="3735685" hR="3735685" stAng="3840095" swAng="425783"/>
            </a:path>
          </a:pathLst>
        </a:custGeom>
        <a:noFill/>
        <a:ln w="12700" cap="flat" cmpd="sng" algn="ctr">
          <a:solidFill>
            <a:schemeClr val="accent5">
              <a:hueOff val="813554"/>
              <a:satOff val="-4145"/>
              <a:lumOff val="12255"/>
              <a:alphaOff val="0"/>
            </a:schemeClr>
          </a:solidFill>
          <a:prstDash val="solid"/>
        </a:ln>
        <a:effectLst/>
      </dsp:spPr>
      <dsp:style>
        <a:lnRef idx="1">
          <a:scrgbClr r="0" g="0" b="0"/>
        </a:lnRef>
        <a:fillRef idx="0">
          <a:scrgbClr r="0" g="0" b="0"/>
        </a:fillRef>
        <a:effectRef idx="0">
          <a:scrgbClr r="0" g="0" b="0"/>
        </a:effectRef>
        <a:fontRef idx="minor"/>
      </dsp:style>
    </dsp:sp>
    <dsp:sp modelId="{A4BE69BF-77AD-4AAC-A089-AB186D82F284}">
      <dsp:nvSpPr>
        <dsp:cNvPr id="0" name=""/>
        <dsp:cNvSpPr/>
      </dsp:nvSpPr>
      <dsp:spPr>
        <a:xfrm>
          <a:off x="908633" y="7142998"/>
          <a:ext cx="4218117" cy="2486687"/>
        </a:xfrm>
        <a:prstGeom prst="roundRect">
          <a:avLst/>
        </a:prstGeom>
        <a:gradFill rotWithShape="0">
          <a:gsLst>
            <a:gs pos="0">
              <a:schemeClr val="accent5">
                <a:hueOff val="1220330"/>
                <a:satOff val="-6217"/>
                <a:lumOff val="18382"/>
                <a:alphaOff val="0"/>
              </a:schemeClr>
            </a:gs>
            <a:gs pos="100000">
              <a:schemeClr val="accent5">
                <a:hueOff val="1220330"/>
                <a:satOff val="-6217"/>
                <a:lumOff val="18382"/>
                <a:alphaOff val="0"/>
                <a:shade val="48000"/>
                <a:satMod val="180000"/>
                <a:lumMod val="94000"/>
              </a:schemeClr>
            </a:gs>
            <a:gs pos="100000">
              <a:schemeClr val="accent5">
                <a:hueOff val="1220330"/>
                <a:satOff val="-6217"/>
                <a:lumOff val="18382"/>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s-ES" sz="2200" b="1" i="0" kern="1200">
              <a:latin typeface="Calibri"/>
            </a:rPr>
            <a:t> </a:t>
          </a:r>
          <a:r>
            <a:rPr lang="es-ES" sz="2200" b="1" i="0" u="sng" kern="1200"/>
            <a:t>Desconocimiento del funcionamiento social</a:t>
          </a:r>
          <a:r>
            <a:rPr lang="es-ES" sz="2200" b="0" i="0" u="sng" kern="1200"/>
            <a:t>: </a:t>
          </a:r>
          <a:r>
            <a:rPr lang="es-ES" sz="2200" b="0" i="0" kern="1200"/>
            <a:t>a pesar de conocer el funcionamiento social, a menudo se hace difícil la inserción debido a los mecanismos de</a:t>
          </a:r>
          <a:r>
            <a:rPr lang="es-ES" sz="2200" b="1" i="0" u="sng" kern="1200"/>
            <a:t> estigmatización y prejuicio.</a:t>
          </a:r>
          <a:endParaRPr lang="es-ES" sz="2200" b="1" u="sng" kern="1200"/>
        </a:p>
      </dsp:txBody>
      <dsp:txXfrm>
        <a:off x="1030023" y="7264388"/>
        <a:ext cx="3975337" cy="2243907"/>
      </dsp:txXfrm>
    </dsp:sp>
    <dsp:sp modelId="{EBFB4D60-0D1E-444A-BFA9-7DCBC5C337EC}">
      <dsp:nvSpPr>
        <dsp:cNvPr id="0" name=""/>
        <dsp:cNvSpPr/>
      </dsp:nvSpPr>
      <dsp:spPr>
        <a:xfrm>
          <a:off x="1716731" y="1927459"/>
          <a:ext cx="7471370" cy="7471370"/>
        </a:xfrm>
        <a:custGeom>
          <a:avLst/>
          <a:gdLst/>
          <a:ahLst/>
          <a:cxnLst/>
          <a:rect l="0" t="0" r="0" b="0"/>
          <a:pathLst>
            <a:path>
              <a:moveTo>
                <a:pt x="302656" y="5208660"/>
              </a:moveTo>
              <a:arcTo wR="3735685" hR="3735685" stAng="9406666" swAng="676458"/>
            </a:path>
          </a:pathLst>
        </a:custGeom>
        <a:noFill/>
        <a:ln w="12700" cap="flat" cmpd="sng" algn="ctr">
          <a:solidFill>
            <a:schemeClr val="accent5">
              <a:hueOff val="1220330"/>
              <a:satOff val="-6217"/>
              <a:lumOff val="18382"/>
              <a:alphaOff val="0"/>
            </a:schemeClr>
          </a:solidFill>
          <a:prstDash val="solid"/>
        </a:ln>
        <a:effectLst/>
      </dsp:spPr>
      <dsp:style>
        <a:lnRef idx="1">
          <a:scrgbClr r="0" g="0" b="0"/>
        </a:lnRef>
        <a:fillRef idx="0">
          <a:scrgbClr r="0" g="0" b="0"/>
        </a:fillRef>
        <a:effectRef idx="0">
          <a:scrgbClr r="0" g="0" b="0"/>
        </a:effectRef>
        <a:fontRef idx="minor"/>
      </dsp:style>
    </dsp:sp>
    <dsp:sp modelId="{A55837C9-D8F4-414F-A7A6-9F6437FFDDEF}">
      <dsp:nvSpPr>
        <dsp:cNvPr id="0" name=""/>
        <dsp:cNvSpPr/>
      </dsp:nvSpPr>
      <dsp:spPr>
        <a:xfrm>
          <a:off x="-271025" y="3336102"/>
          <a:ext cx="4043077" cy="3093086"/>
        </a:xfrm>
        <a:prstGeom prst="roundRect">
          <a:avLst/>
        </a:prstGeom>
        <a:gradFill rotWithShape="0">
          <a:gsLst>
            <a:gs pos="0">
              <a:schemeClr val="accent5">
                <a:hueOff val="1627107"/>
                <a:satOff val="-8290"/>
                <a:lumOff val="24510"/>
                <a:alphaOff val="0"/>
              </a:schemeClr>
            </a:gs>
            <a:gs pos="100000">
              <a:schemeClr val="accent5">
                <a:hueOff val="1627107"/>
                <a:satOff val="-8290"/>
                <a:lumOff val="24510"/>
                <a:alphaOff val="0"/>
                <a:shade val="48000"/>
                <a:satMod val="180000"/>
                <a:lumMod val="94000"/>
              </a:schemeClr>
            </a:gs>
            <a:gs pos="100000">
              <a:schemeClr val="accent5">
                <a:hueOff val="1627107"/>
                <a:satOff val="-8290"/>
                <a:lumOff val="24510"/>
                <a:alphaOff val="0"/>
                <a:shade val="48000"/>
                <a:satMod val="180000"/>
                <a:lumMod val="94000"/>
              </a:schemeClr>
            </a:gs>
          </a:gsLst>
          <a:lin ang="4140000" scaled="1"/>
        </a:gradFill>
        <a:ln>
          <a:noFill/>
        </a:ln>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i="0" u="sng" kern="1200"/>
            <a:t>Obstáculos comunicativos</a:t>
          </a:r>
          <a:r>
            <a:rPr lang="es-ES" sz="2200" b="0" i="0" u="sng" kern="1200"/>
            <a:t>: </a:t>
          </a:r>
          <a:r>
            <a:rPr lang="es-ES" sz="2200" b="0" i="0" kern="1200"/>
            <a:t>El desconocimiento de la lengua o la falta de fluidez al usarla , especialmente en el campo educativo y laboral. También algunas diferencias culturales relacionadas con la comunicación</a:t>
          </a:r>
          <a:r>
            <a:rPr lang="es-ES" sz="2000" b="0" i="0" kern="1200"/>
            <a:t>. </a:t>
          </a:r>
          <a:endParaRPr lang="es-ES" sz="2000" kern="1200"/>
        </a:p>
      </dsp:txBody>
      <dsp:txXfrm>
        <a:off x="-120033" y="3487094"/>
        <a:ext cx="3741093" cy="2791102"/>
      </dsp:txXfrm>
    </dsp:sp>
    <dsp:sp modelId="{D64BA468-66C8-4A4D-83F7-E130E23CCA7D}">
      <dsp:nvSpPr>
        <dsp:cNvPr id="0" name=""/>
        <dsp:cNvSpPr/>
      </dsp:nvSpPr>
      <dsp:spPr>
        <a:xfrm>
          <a:off x="2061876" y="1262105"/>
          <a:ext cx="7471370" cy="7471370"/>
        </a:xfrm>
        <a:custGeom>
          <a:avLst/>
          <a:gdLst/>
          <a:ahLst/>
          <a:cxnLst/>
          <a:rect l="0" t="0" r="0" b="0"/>
          <a:pathLst>
            <a:path>
              <a:moveTo>
                <a:pt x="392998" y="2067815"/>
              </a:moveTo>
              <a:arcTo wR="3735685" hR="3735685" stAng="12391044" swAng="623696"/>
            </a:path>
          </a:pathLst>
        </a:custGeom>
        <a:noFill/>
        <a:ln w="12700" cap="flat" cmpd="sng" algn="ctr">
          <a:solidFill>
            <a:schemeClr val="accent5">
              <a:hueOff val="1627107"/>
              <a:satOff val="-8290"/>
              <a:lumOff val="2451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7ACBC-09DE-4B5C-830A-421E1B46166B}">
      <dsp:nvSpPr>
        <dsp:cNvPr id="0" name=""/>
        <dsp:cNvSpPr/>
      </dsp:nvSpPr>
      <dsp:spPr>
        <a:xfrm rot="5400000">
          <a:off x="-628320" y="635902"/>
          <a:ext cx="4188801" cy="2932161"/>
        </a:xfrm>
        <a:prstGeom prst="chevron">
          <a:avLst/>
        </a:prstGeom>
        <a:gradFill rotWithShape="0">
          <a:gsLst>
            <a:gs pos="0">
              <a:schemeClr val="accent5">
                <a:hueOff val="0"/>
                <a:satOff val="0"/>
                <a:lumOff val="0"/>
                <a:alphaOff val="0"/>
                <a:tint val="90000"/>
              </a:schemeClr>
            </a:gs>
            <a:gs pos="48000">
              <a:schemeClr val="accent5">
                <a:hueOff val="0"/>
                <a:satOff val="0"/>
                <a:lumOff val="0"/>
                <a:alphaOff val="0"/>
                <a:tint val="54000"/>
                <a:satMod val="140000"/>
              </a:schemeClr>
            </a:gs>
            <a:gs pos="100000">
              <a:schemeClr val="accent5">
                <a:hueOff val="0"/>
                <a:satOff val="0"/>
                <a:lumOff val="0"/>
                <a:alphaOff val="0"/>
                <a:tint val="24000"/>
                <a:satMod val="260000"/>
              </a:schemeClr>
            </a:gs>
          </a:gsLst>
          <a:lin ang="16200000" scaled="1"/>
        </a:gradFill>
        <a:ln w="12700" cap="flat" cmpd="sng" algn="ctr">
          <a:solidFill>
            <a:schemeClr val="accent5">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a:t>Choque</a:t>
          </a:r>
          <a:r>
            <a:rPr lang="en-US" sz="3200" b="0" kern="1200" baseline="0"/>
            <a:t> cultural</a:t>
          </a:r>
          <a:endParaRPr lang="en-US" sz="3200" b="0" kern="1200"/>
        </a:p>
      </dsp:txBody>
      <dsp:txXfrm rot="-5400000">
        <a:off x="1" y="1473663"/>
        <a:ext cx="2932161" cy="1256640"/>
      </dsp:txXfrm>
    </dsp:sp>
    <dsp:sp modelId="{001DE98D-C635-4030-AA8F-EB8F92AF706D}">
      <dsp:nvSpPr>
        <dsp:cNvPr id="0" name=""/>
        <dsp:cNvSpPr/>
      </dsp:nvSpPr>
      <dsp:spPr>
        <a:xfrm rot="5400000">
          <a:off x="8171237" y="-5231493"/>
          <a:ext cx="2722721" cy="13200873"/>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ES" sz="2800" b="0" i="0" kern="1200"/>
            <a:t>La</a:t>
          </a:r>
          <a:r>
            <a:rPr lang="es-ES" sz="2800" b="1" i="0" kern="1200"/>
            <a:t> cultura</a:t>
          </a:r>
          <a:r>
            <a:rPr lang="es-ES" sz="2800" b="0" i="0" kern="1200"/>
            <a:t> del país de acogida puede ser muy </a:t>
          </a:r>
          <a:r>
            <a:rPr lang="es-ES" sz="2800" b="1" i="0" kern="1200"/>
            <a:t>diferente </a:t>
          </a:r>
          <a:r>
            <a:rPr lang="es-ES" sz="2800" b="0" i="0" kern="1200"/>
            <a:t>a la cultura propia y esto puede generar confusión, frustración, soledad o ansiedad. Cuando se llega a un nuevo país, hay </a:t>
          </a:r>
          <a:r>
            <a:rPr lang="es-ES" sz="2800" b="1" i="0" kern="1200"/>
            <a:t>muchos cambio</a:t>
          </a:r>
          <a:r>
            <a:rPr lang="es-ES" sz="2800" b="0" i="0" kern="1200"/>
            <a:t>s: el lenguaje, las costumbres, los estilos de vida, los horarios, etc</a:t>
          </a:r>
          <a:r>
            <a:rPr lang="es-ES" sz="2800" kern="1200">
              <a:latin typeface="Calibri"/>
            </a:rPr>
            <a:t>.</a:t>
          </a:r>
          <a:endParaRPr lang="es-ES" sz="2800" kern="1200"/>
        </a:p>
      </dsp:txBody>
      <dsp:txXfrm rot="-5400000">
        <a:off x="2932161" y="140495"/>
        <a:ext cx="13067961" cy="2456897"/>
      </dsp:txXfrm>
    </dsp:sp>
    <dsp:sp modelId="{231EE00A-A6A1-4339-A731-FC8D5224E212}">
      <dsp:nvSpPr>
        <dsp:cNvPr id="0" name=""/>
        <dsp:cNvSpPr/>
      </dsp:nvSpPr>
      <dsp:spPr>
        <a:xfrm rot="5400000">
          <a:off x="-628320" y="4548241"/>
          <a:ext cx="4188801" cy="2932161"/>
        </a:xfrm>
        <a:prstGeom prst="chevron">
          <a:avLst/>
        </a:prstGeom>
        <a:gradFill rotWithShape="0">
          <a:gsLst>
            <a:gs pos="0">
              <a:schemeClr val="accent5">
                <a:hueOff val="1627107"/>
                <a:satOff val="-8290"/>
                <a:lumOff val="24510"/>
                <a:alphaOff val="0"/>
                <a:tint val="90000"/>
              </a:schemeClr>
            </a:gs>
            <a:gs pos="48000">
              <a:schemeClr val="accent5">
                <a:hueOff val="1627107"/>
                <a:satOff val="-8290"/>
                <a:lumOff val="24510"/>
                <a:alphaOff val="0"/>
                <a:tint val="54000"/>
                <a:satMod val="140000"/>
              </a:schemeClr>
            </a:gs>
            <a:gs pos="100000">
              <a:schemeClr val="accent5">
                <a:hueOff val="1627107"/>
                <a:satOff val="-8290"/>
                <a:lumOff val="24510"/>
                <a:alphaOff val="0"/>
                <a:tint val="24000"/>
                <a:satMod val="260000"/>
              </a:schemeClr>
            </a:gs>
          </a:gsLst>
          <a:lin ang="16200000" scaled="1"/>
        </a:gradFill>
        <a:ln w="12700" cap="flat" cmpd="sng" algn="ctr">
          <a:solidFill>
            <a:schemeClr val="accent5">
              <a:hueOff val="1627107"/>
              <a:satOff val="-8290"/>
              <a:lumOff val="2451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b="0" i="0" kern="1200"/>
            <a:t>Ausencia de la red de apoyo personal y social</a:t>
          </a:r>
          <a:endParaRPr lang="en-US" sz="3200" kern="1200"/>
        </a:p>
      </dsp:txBody>
      <dsp:txXfrm rot="-5400000">
        <a:off x="1" y="5386002"/>
        <a:ext cx="2932161" cy="1256640"/>
      </dsp:txXfrm>
    </dsp:sp>
    <dsp:sp modelId="{D088623E-E94D-44C2-85EF-22BB11A86759}">
      <dsp:nvSpPr>
        <dsp:cNvPr id="0" name=""/>
        <dsp:cNvSpPr/>
      </dsp:nvSpPr>
      <dsp:spPr>
        <a:xfrm rot="5400000">
          <a:off x="8170521" y="-1318438"/>
          <a:ext cx="2724152" cy="13200873"/>
        </a:xfrm>
        <a:prstGeom prst="round2SameRect">
          <a:avLst/>
        </a:prstGeom>
        <a:solidFill>
          <a:schemeClr val="lt1">
            <a:alpha val="90000"/>
            <a:hueOff val="0"/>
            <a:satOff val="0"/>
            <a:lumOff val="0"/>
            <a:alphaOff val="0"/>
          </a:schemeClr>
        </a:solidFill>
        <a:ln w="12700" cap="flat" cmpd="sng" algn="ctr">
          <a:solidFill>
            <a:schemeClr val="accent5">
              <a:hueOff val="1627107"/>
              <a:satOff val="-8290"/>
              <a:lumOff val="2451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rtl="0">
            <a:lnSpc>
              <a:spcPct val="90000"/>
            </a:lnSpc>
            <a:spcBef>
              <a:spcPct val="0"/>
            </a:spcBef>
            <a:spcAft>
              <a:spcPct val="15000"/>
            </a:spcAft>
            <a:buChar char="•"/>
          </a:pPr>
          <a:r>
            <a:rPr lang="es-ES" sz="2900" b="0" i="0" kern="1200"/>
            <a:t>Normalmente, cuando una persona emigra,</a:t>
          </a:r>
          <a:r>
            <a:rPr lang="es-ES" sz="2900" b="0" i="0" kern="1200">
              <a:latin typeface="Calibri"/>
            </a:rPr>
            <a:t> </a:t>
          </a:r>
          <a:r>
            <a:rPr lang="es-ES" sz="2900" b="1" i="0" kern="1200"/>
            <a:t> deja atrás su familia</a:t>
          </a:r>
          <a:r>
            <a:rPr lang="es-ES" sz="2900" b="0" i="0" kern="1200"/>
            <a:t> o parte de ella y sus amigos. La red de apoyo personal y social que suele buscar en el país de acogida son otros miembros de su comunidad o país, algunos aún </a:t>
          </a:r>
          <a:r>
            <a:rPr lang="es-ES" sz="2900" b="1" i="0" kern="1200"/>
            <a:t>no han logrado consolidar la inclusión</a:t>
          </a:r>
          <a:r>
            <a:rPr lang="es-ES" sz="2900" b="0" i="0" kern="1200"/>
            <a:t> en la comunidad o viven en condiciones precarias. De esta forma, aparece el riesgo de que se formen</a:t>
          </a:r>
          <a:r>
            <a:rPr lang="es-ES" sz="2900" b="1" i="0" kern="1200"/>
            <a:t> guetos</a:t>
          </a:r>
          <a:r>
            <a:rPr lang="es-ES" sz="2900" b="0" i="0" kern="1200"/>
            <a:t> y la segregación de este colectivo.</a:t>
          </a:r>
          <a:endParaRPr lang="es-ES" sz="2900" kern="1200"/>
        </a:p>
      </dsp:txBody>
      <dsp:txXfrm rot="-5400000">
        <a:off x="2932161" y="4052904"/>
        <a:ext cx="13067891" cy="24581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D7036-6E8D-4725-8409-0261FE61E60F}">
      <dsp:nvSpPr>
        <dsp:cNvPr id="0" name=""/>
        <dsp:cNvSpPr/>
      </dsp:nvSpPr>
      <dsp:spPr>
        <a:xfrm rot="5400000">
          <a:off x="-625493" y="633663"/>
          <a:ext cx="4169953" cy="2918967"/>
        </a:xfrm>
        <a:prstGeom prst="chevron">
          <a:avLst/>
        </a:prstGeom>
        <a:gradFill rotWithShape="0">
          <a:gsLst>
            <a:gs pos="0">
              <a:schemeClr val="accent5">
                <a:hueOff val="0"/>
                <a:satOff val="0"/>
                <a:lumOff val="0"/>
                <a:alphaOff val="0"/>
                <a:tint val="90000"/>
              </a:schemeClr>
            </a:gs>
            <a:gs pos="48000">
              <a:schemeClr val="accent5">
                <a:hueOff val="0"/>
                <a:satOff val="0"/>
                <a:lumOff val="0"/>
                <a:alphaOff val="0"/>
                <a:tint val="54000"/>
                <a:satMod val="140000"/>
              </a:schemeClr>
            </a:gs>
            <a:gs pos="100000">
              <a:schemeClr val="accent5">
                <a:hueOff val="0"/>
                <a:satOff val="0"/>
                <a:lumOff val="0"/>
                <a:alphaOff val="0"/>
                <a:tint val="24000"/>
                <a:satMod val="260000"/>
              </a:schemeClr>
            </a:gs>
          </a:gsLst>
          <a:lin ang="16200000" scaled="1"/>
        </a:gradFill>
        <a:ln w="12700" cap="flat" cmpd="sng" algn="ctr">
          <a:solidFill>
            <a:schemeClr val="accent5">
              <a:hueOff val="0"/>
              <a:satOff val="0"/>
              <a:lumOff val="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b="0" i="0" kern="1200"/>
            <a:t>Desigualdad en el acceso a bienes y servicios</a:t>
          </a:r>
          <a:endParaRPr lang="es-ES" sz="3200" kern="1200"/>
        </a:p>
      </dsp:txBody>
      <dsp:txXfrm rot="-5400000">
        <a:off x="1" y="1467654"/>
        <a:ext cx="2918967" cy="1250986"/>
      </dsp:txXfrm>
    </dsp:sp>
    <dsp:sp modelId="{9866ED69-3A40-40BA-906D-988BBF3FDA3E}">
      <dsp:nvSpPr>
        <dsp:cNvPr id="0" name=""/>
        <dsp:cNvSpPr/>
      </dsp:nvSpPr>
      <dsp:spPr>
        <a:xfrm rot="5400000">
          <a:off x="8619093" y="-5691954"/>
          <a:ext cx="2711895" cy="1411214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s-ES" sz="3400" b="0" i="0" kern="1200">
              <a:latin typeface="Calibri"/>
            </a:rPr>
            <a:t>La</a:t>
          </a:r>
          <a:r>
            <a:rPr lang="es-ES" sz="3400" b="0" i="0" kern="1200"/>
            <a:t> situación </a:t>
          </a:r>
          <a:r>
            <a:rPr lang="es-ES" sz="3400" b="0" i="0" kern="1200">
              <a:latin typeface="Calibri"/>
            </a:rPr>
            <a:t>administrativa,</a:t>
          </a:r>
          <a:r>
            <a:rPr lang="es-ES" sz="3400" b="1" i="0" kern="1200">
              <a:latin typeface="Calibri"/>
            </a:rPr>
            <a:t> legal</a:t>
          </a:r>
          <a:r>
            <a:rPr lang="es-ES" sz="3400" b="1" i="0" kern="1200"/>
            <a:t> o ilega</a:t>
          </a:r>
          <a:r>
            <a:rPr lang="es-ES" sz="3400" b="0" i="0" kern="1200"/>
            <a:t>l, residencia temporal o de larga </a:t>
          </a:r>
          <a:r>
            <a:rPr lang="es-ES" sz="3400" b="0" i="0" kern="1200">
              <a:latin typeface="Calibri"/>
            </a:rPr>
            <a:t>duración, Dificultad de acceso a servicios,</a:t>
          </a:r>
          <a:r>
            <a:rPr lang="es-ES" sz="3400" b="0" i="0" kern="1200"/>
            <a:t> a los extranjeros que los someten a condiciones más estrictas. Es el caso de los bancos a la </a:t>
          </a:r>
          <a:r>
            <a:rPr lang="es-ES" sz="3400" b="1" i="0" kern="1200"/>
            <a:t>hora de solicitar un préstamo</a:t>
          </a:r>
          <a:r>
            <a:rPr lang="es-ES" sz="3400" b="0" i="0" kern="1200"/>
            <a:t> o de las inmobiliarias </a:t>
          </a:r>
          <a:r>
            <a:rPr lang="es-ES" sz="3400" b="1" i="0" kern="1200"/>
            <a:t>para alquila</a:t>
          </a:r>
          <a:r>
            <a:rPr lang="es-ES" sz="3400" b="0" i="0" kern="1200"/>
            <a:t>r o comprar una vivienda. </a:t>
          </a:r>
          <a:endParaRPr lang="es-ES" sz="3400" kern="1200"/>
        </a:p>
      </dsp:txBody>
      <dsp:txXfrm rot="-5400000">
        <a:off x="2918968" y="140555"/>
        <a:ext cx="13979762" cy="2447127"/>
      </dsp:txXfrm>
    </dsp:sp>
    <dsp:sp modelId="{049F0051-A9BF-4934-A91B-59AC84457CC9}">
      <dsp:nvSpPr>
        <dsp:cNvPr id="0" name=""/>
        <dsp:cNvSpPr/>
      </dsp:nvSpPr>
      <dsp:spPr>
        <a:xfrm rot="5400000">
          <a:off x="-625493" y="4527154"/>
          <a:ext cx="4169953" cy="2918967"/>
        </a:xfrm>
        <a:prstGeom prst="chevron">
          <a:avLst/>
        </a:prstGeom>
        <a:gradFill rotWithShape="0">
          <a:gsLst>
            <a:gs pos="0">
              <a:schemeClr val="accent5">
                <a:hueOff val="1627107"/>
                <a:satOff val="-8290"/>
                <a:lumOff val="24510"/>
                <a:alphaOff val="0"/>
                <a:tint val="90000"/>
              </a:schemeClr>
            </a:gs>
            <a:gs pos="48000">
              <a:schemeClr val="accent5">
                <a:hueOff val="1627107"/>
                <a:satOff val="-8290"/>
                <a:lumOff val="24510"/>
                <a:alphaOff val="0"/>
                <a:tint val="54000"/>
                <a:satMod val="140000"/>
              </a:schemeClr>
            </a:gs>
            <a:gs pos="100000">
              <a:schemeClr val="accent5">
                <a:hueOff val="1627107"/>
                <a:satOff val="-8290"/>
                <a:lumOff val="24510"/>
                <a:alphaOff val="0"/>
                <a:tint val="24000"/>
                <a:satMod val="260000"/>
              </a:schemeClr>
            </a:gs>
          </a:gsLst>
          <a:lin ang="16200000" scaled="1"/>
        </a:gradFill>
        <a:ln w="12700" cap="flat" cmpd="sng" algn="ctr">
          <a:solidFill>
            <a:schemeClr val="accent5">
              <a:hueOff val="1627107"/>
              <a:satOff val="-8290"/>
              <a:lumOff val="24510"/>
              <a:alphaOff val="0"/>
            </a:schemeClr>
          </a:solidFill>
          <a:prstDash val="solid"/>
        </a:ln>
        <a:effectLst>
          <a:outerShdw blurRad="63500" dist="12700" dir="5400000" sx="102000" sy="102000" rotWithShape="0">
            <a:srgbClr val="000000">
              <a:alpha val="32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S" sz="3200" b="0" i="0" kern="1200"/>
            <a:t>Discriminación en los medios de comunicación</a:t>
          </a:r>
          <a:endParaRPr lang="en-US" sz="3200" b="0" kern="1200"/>
        </a:p>
      </dsp:txBody>
      <dsp:txXfrm rot="-5400000">
        <a:off x="1" y="5361145"/>
        <a:ext cx="2918967" cy="1250986"/>
      </dsp:txXfrm>
    </dsp:sp>
    <dsp:sp modelId="{8E0767A5-F285-4DCC-9197-10E16495C668}">
      <dsp:nvSpPr>
        <dsp:cNvPr id="0" name=""/>
        <dsp:cNvSpPr/>
      </dsp:nvSpPr>
      <dsp:spPr>
        <a:xfrm rot="5400000">
          <a:off x="8619805" y="-1799176"/>
          <a:ext cx="2710470" cy="14112146"/>
        </a:xfrm>
        <a:prstGeom prst="round2SameRect">
          <a:avLst/>
        </a:prstGeom>
        <a:solidFill>
          <a:schemeClr val="lt1">
            <a:alpha val="90000"/>
            <a:hueOff val="0"/>
            <a:satOff val="0"/>
            <a:lumOff val="0"/>
            <a:alphaOff val="0"/>
          </a:schemeClr>
        </a:solidFill>
        <a:ln w="12700" cap="flat" cmpd="sng" algn="ctr">
          <a:solidFill>
            <a:schemeClr val="accent5">
              <a:hueOff val="1627107"/>
              <a:satOff val="-8290"/>
              <a:lumOff val="2451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a:lnSpc>
              <a:spcPct val="90000"/>
            </a:lnSpc>
            <a:spcBef>
              <a:spcPct val="0"/>
            </a:spcBef>
            <a:spcAft>
              <a:spcPct val="15000"/>
            </a:spcAft>
            <a:buChar char="•"/>
          </a:pPr>
          <a:r>
            <a:rPr lang="es-ES" sz="3400" b="0" i="0" kern="1200"/>
            <a:t>Muchas veces, los medios de comunicación </a:t>
          </a:r>
          <a:r>
            <a:rPr lang="es-ES" sz="3400" b="1" i="0" kern="1200"/>
            <a:t>difunden imágenes estereotipadas</a:t>
          </a:r>
          <a:r>
            <a:rPr lang="es-ES" sz="3400" b="0" i="0" kern="1200"/>
            <a:t> o negativas de los inmigrantes. Además, existen declaraciones políticas, sobre todo en época electoral, que expresan el rechazo a determinados colectivos. </a:t>
          </a:r>
          <a:endParaRPr lang="es-ES" sz="3400" kern="1200"/>
        </a:p>
      </dsp:txBody>
      <dsp:txXfrm rot="-5400000">
        <a:off x="2918967" y="4033976"/>
        <a:ext cx="13979832" cy="24458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92F89-5DF8-475B-9624-A4B2746D6CEA}">
      <dsp:nvSpPr>
        <dsp:cNvPr id="0" name=""/>
        <dsp:cNvSpPr/>
      </dsp:nvSpPr>
      <dsp:spPr>
        <a:xfrm>
          <a:off x="-328482" y="566119"/>
          <a:ext cx="5032046" cy="3787199"/>
        </a:xfrm>
        <a:prstGeom prst="roundRect">
          <a:avLst>
            <a:gd name="adj" fmla="val 10000"/>
          </a:avLst>
        </a:prstGeom>
        <a:gradFill rotWithShape="0">
          <a:gsLst>
            <a:gs pos="0">
              <a:schemeClr val="dk2">
                <a:hueOff val="0"/>
                <a:satOff val="0"/>
                <a:lumOff val="0"/>
                <a:alphaOff val="0"/>
                <a:tint val="90000"/>
              </a:schemeClr>
            </a:gs>
            <a:gs pos="48000">
              <a:schemeClr val="dk2">
                <a:hueOff val="0"/>
                <a:satOff val="0"/>
                <a:lumOff val="0"/>
                <a:alphaOff val="0"/>
                <a:tint val="54000"/>
                <a:satMod val="140000"/>
              </a:schemeClr>
            </a:gs>
            <a:gs pos="100000">
              <a:schemeClr val="dk2">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FA3D41E-031A-4C89-BF33-AA6FDAA2CA9F}">
      <dsp:nvSpPr>
        <dsp:cNvPr id="0" name=""/>
        <dsp:cNvSpPr/>
      </dsp:nvSpPr>
      <dsp:spPr>
        <a:xfrm>
          <a:off x="132545" y="1004095"/>
          <a:ext cx="5032046" cy="37871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 sz="3200" b="0" kern="1200"/>
            <a:t>El pueblo gitano es indio de origen, los primeros Romà que llegan a Europa deambulan de país en país, algunos los empiezan a ver como invasores, vagabundos, delincuentes,  o  los tildan de ateos.</a:t>
          </a:r>
          <a:endParaRPr lang="en-US" sz="3200" b="0" kern="1200"/>
        </a:p>
      </dsp:txBody>
      <dsp:txXfrm>
        <a:off x="243468" y="1115018"/>
        <a:ext cx="4810200" cy="3565353"/>
      </dsp:txXfrm>
    </dsp:sp>
    <dsp:sp modelId="{225E66DA-2033-4F17-BCA2-5C9F3A92FA75}">
      <dsp:nvSpPr>
        <dsp:cNvPr id="0" name=""/>
        <dsp:cNvSpPr/>
      </dsp:nvSpPr>
      <dsp:spPr>
        <a:xfrm>
          <a:off x="5391643" y="3872167"/>
          <a:ext cx="5048851" cy="3281612"/>
        </a:xfrm>
        <a:prstGeom prst="roundRect">
          <a:avLst>
            <a:gd name="adj" fmla="val 10000"/>
          </a:avLst>
        </a:prstGeom>
        <a:gradFill rotWithShape="0">
          <a:gsLst>
            <a:gs pos="0">
              <a:schemeClr val="dk2">
                <a:hueOff val="0"/>
                <a:satOff val="0"/>
                <a:lumOff val="0"/>
                <a:alphaOff val="0"/>
                <a:tint val="90000"/>
              </a:schemeClr>
            </a:gs>
            <a:gs pos="48000">
              <a:schemeClr val="dk2">
                <a:hueOff val="0"/>
                <a:satOff val="0"/>
                <a:lumOff val="0"/>
                <a:alphaOff val="0"/>
                <a:tint val="54000"/>
                <a:satMod val="140000"/>
              </a:schemeClr>
            </a:gs>
            <a:gs pos="100000">
              <a:schemeClr val="dk2">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D312A9-BB93-4CEC-9273-8B1036B327E3}">
      <dsp:nvSpPr>
        <dsp:cNvPr id="0" name=""/>
        <dsp:cNvSpPr/>
      </dsp:nvSpPr>
      <dsp:spPr>
        <a:xfrm>
          <a:off x="5852671" y="4310143"/>
          <a:ext cx="5048851" cy="3281612"/>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Los gobiernos hicieron políticas represivas, racistas y leyes anti gitanas. La raíz del antigitanismo nace en aquel tiempo.</a:t>
          </a:r>
          <a:endParaRPr lang="en-US" sz="3600" kern="1200"/>
        </a:p>
      </dsp:txBody>
      <dsp:txXfrm>
        <a:off x="5948786" y="4406258"/>
        <a:ext cx="4856621" cy="3089382"/>
      </dsp:txXfrm>
    </dsp:sp>
    <dsp:sp modelId="{ADD9046D-21BB-4AC2-95FB-65BF640781B3}">
      <dsp:nvSpPr>
        <dsp:cNvPr id="0" name=""/>
        <dsp:cNvSpPr/>
      </dsp:nvSpPr>
      <dsp:spPr>
        <a:xfrm>
          <a:off x="11470514" y="1327042"/>
          <a:ext cx="4457292" cy="2832304"/>
        </a:xfrm>
        <a:prstGeom prst="roundRect">
          <a:avLst>
            <a:gd name="adj" fmla="val 10000"/>
          </a:avLst>
        </a:prstGeom>
        <a:gradFill rotWithShape="0">
          <a:gsLst>
            <a:gs pos="0">
              <a:schemeClr val="dk2">
                <a:hueOff val="0"/>
                <a:satOff val="0"/>
                <a:lumOff val="0"/>
                <a:alphaOff val="0"/>
                <a:tint val="90000"/>
              </a:schemeClr>
            </a:gs>
            <a:gs pos="48000">
              <a:schemeClr val="dk2">
                <a:hueOff val="0"/>
                <a:satOff val="0"/>
                <a:lumOff val="0"/>
                <a:alphaOff val="0"/>
                <a:tint val="54000"/>
                <a:satMod val="140000"/>
              </a:schemeClr>
            </a:gs>
            <a:gs pos="100000">
              <a:schemeClr val="dk2">
                <a:hueOff val="0"/>
                <a:satOff val="0"/>
                <a:lumOff val="0"/>
                <a:alphaOff val="0"/>
                <a:tint val="24000"/>
                <a:satMod val="260000"/>
              </a:schemeClr>
            </a:gs>
          </a:gsLst>
          <a:lin ang="16200000" scaled="1"/>
        </a:gradFill>
        <a:ln>
          <a:noFill/>
        </a:ln>
        <a:effectLst>
          <a:outerShdw blurRad="63500" dist="12700" dir="5400000" sx="102000" sy="102000" rotWithShape="0">
            <a:srgbClr val="000000">
              <a:alpha val="32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6CBA3DB-918F-4F27-92AC-62C5B92B6E03}">
      <dsp:nvSpPr>
        <dsp:cNvPr id="0" name=""/>
        <dsp:cNvSpPr/>
      </dsp:nvSpPr>
      <dsp:spPr>
        <a:xfrm>
          <a:off x="11931542" y="1765018"/>
          <a:ext cx="4457292" cy="28323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b="0" kern="1200"/>
            <a:t>A partir de ahí, la historia está sembrada de persecuciones, castigos y de incomprensión.</a:t>
          </a:r>
          <a:endParaRPr lang="es-ES" sz="3400" kern="1200"/>
        </a:p>
      </dsp:txBody>
      <dsp:txXfrm>
        <a:off x="12014497" y="1847973"/>
        <a:ext cx="4291382" cy="26663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FC737-5B90-4755-968F-4F7B582E22C0}">
      <dsp:nvSpPr>
        <dsp:cNvPr id="0" name=""/>
        <dsp:cNvSpPr/>
      </dsp:nvSpPr>
      <dsp:spPr>
        <a:xfrm>
          <a:off x="0" y="3351"/>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F722BB-07C3-4266-BC43-71B8877AF3D7}">
      <dsp:nvSpPr>
        <dsp:cNvPr id="0" name=""/>
        <dsp:cNvSpPr/>
      </dsp:nvSpPr>
      <dsp:spPr>
        <a:xfrm>
          <a:off x="0" y="0"/>
          <a:ext cx="9322903" cy="2285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ES" sz="4000" kern="1200"/>
            <a:t>Los gitanos llevan años siendo </a:t>
          </a:r>
          <a:r>
            <a:rPr lang="es-ES" sz="4000" b="1" kern="1200"/>
            <a:t>estigmatizados socialmente</a:t>
          </a:r>
          <a:r>
            <a:rPr lang="es-ES" sz="4000" kern="1200"/>
            <a:t>, saben que son </a:t>
          </a:r>
          <a:r>
            <a:rPr lang="es-ES" sz="4000" b="1" kern="1200"/>
            <a:t>señalados despectivamente como una raza inferior</a:t>
          </a:r>
          <a:r>
            <a:rPr lang="es-ES" sz="4000" kern="1200"/>
            <a:t>. </a:t>
          </a:r>
        </a:p>
        <a:p>
          <a:pPr marL="0" lvl="0" indent="0" algn="l" defTabSz="1778000">
            <a:lnSpc>
              <a:spcPct val="90000"/>
            </a:lnSpc>
            <a:spcBef>
              <a:spcPct val="0"/>
            </a:spcBef>
            <a:spcAft>
              <a:spcPct val="35000"/>
            </a:spcAft>
            <a:buNone/>
          </a:pPr>
          <a:endParaRPr lang="en-US" sz="4000" kern="1200"/>
        </a:p>
      </dsp:txBody>
      <dsp:txXfrm>
        <a:off x="0" y="0"/>
        <a:ext cx="9322903" cy="2285571"/>
      </dsp:txXfrm>
    </dsp:sp>
    <dsp:sp modelId="{5AC391A2-40BF-40DC-B7E0-958D02D749FD}">
      <dsp:nvSpPr>
        <dsp:cNvPr id="0" name=""/>
        <dsp:cNvSpPr/>
      </dsp:nvSpPr>
      <dsp:spPr>
        <a:xfrm>
          <a:off x="0" y="2288922"/>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66E346-18AF-4BC8-9AD2-8BB2134ACEC8}">
      <dsp:nvSpPr>
        <dsp:cNvPr id="0" name=""/>
        <dsp:cNvSpPr/>
      </dsp:nvSpPr>
      <dsp:spPr>
        <a:xfrm>
          <a:off x="0" y="2288922"/>
          <a:ext cx="9322903" cy="2285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ES" sz="4000" b="1" kern="1200"/>
            <a:t>Indefensión aprendida</a:t>
          </a:r>
          <a:r>
            <a:rPr lang="es-ES" sz="4000" kern="1200"/>
            <a:t> (aprenden por las circunstancias a vivir pasivamente, con la sensación de no tener capacidad)</a:t>
          </a:r>
          <a:endParaRPr lang="en-US" sz="4000" kern="1200"/>
        </a:p>
      </dsp:txBody>
      <dsp:txXfrm>
        <a:off x="0" y="2288922"/>
        <a:ext cx="9322903" cy="2285571"/>
      </dsp:txXfrm>
    </dsp:sp>
    <dsp:sp modelId="{C1159599-274C-4C94-8971-7300FC379CE2}">
      <dsp:nvSpPr>
        <dsp:cNvPr id="0" name=""/>
        <dsp:cNvSpPr/>
      </dsp:nvSpPr>
      <dsp:spPr>
        <a:xfrm>
          <a:off x="0" y="4574494"/>
          <a:ext cx="932290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22F02-A9DF-412F-8A00-6330067684CC}">
      <dsp:nvSpPr>
        <dsp:cNvPr id="0" name=""/>
        <dsp:cNvSpPr/>
      </dsp:nvSpPr>
      <dsp:spPr>
        <a:xfrm>
          <a:off x="0" y="4574494"/>
          <a:ext cx="9322903" cy="2285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s-ES" sz="4000" kern="1200"/>
            <a:t>Nos encontramos, pues, ante un pueblo que no dispone de la preparación necesaria para afrontar los retos de la sociedad actual.</a:t>
          </a:r>
          <a:endParaRPr lang="en-US" sz="4000" kern="1200"/>
        </a:p>
      </dsp:txBody>
      <dsp:txXfrm>
        <a:off x="0" y="4574494"/>
        <a:ext cx="9322903" cy="228557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diaconia.es/" TargetMode="External"/><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mailto:Escuela@diaconia.e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hyperlink" Target="https://www.publicdomainpictures.net/es/view-image.php?image=246834&amp;picture=senal-de-stop-de-coche-y-barrera" TargetMode="External"/><Relationship Id="rId3" Type="http://schemas.openxmlformats.org/officeDocument/2006/relationships/diagramLayout" Target="../diagrams/layout3.xml"/><Relationship Id="rId7" Type="http://schemas.openxmlformats.org/officeDocument/2006/relationships/image" Target="../media/image7.png"/><Relationship Id="rId12" Type="http://schemas.openxmlformats.org/officeDocument/2006/relationships/image" Target="../media/image34.png"/><Relationship Id="rId17" Type="http://schemas.openxmlformats.org/officeDocument/2006/relationships/image" Target="../media/image38.jpeg"/><Relationship Id="rId2" Type="http://schemas.openxmlformats.org/officeDocument/2006/relationships/diagramData" Target="../diagrams/data3.xml"/><Relationship Id="rId16" Type="http://schemas.openxmlformats.org/officeDocument/2006/relationships/image" Target="../media/image37.png"/><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33.svg"/><Relationship Id="rId5" Type="http://schemas.openxmlformats.org/officeDocument/2006/relationships/diagramColors" Target="../diagrams/colors3.xml"/><Relationship Id="rId15" Type="http://schemas.openxmlformats.org/officeDocument/2006/relationships/hyperlink" Target="https://pixabay.com/es/derecho-flecha-bot%C3%B3n-azul-ronda-24837/" TargetMode="External"/><Relationship Id="rId10" Type="http://schemas.openxmlformats.org/officeDocument/2006/relationships/image" Target="../media/image32.png"/><Relationship Id="rId4" Type="http://schemas.openxmlformats.org/officeDocument/2006/relationships/diagramQuickStyle" Target="../diagrams/quickStyle3.xml"/><Relationship Id="rId9" Type="http://schemas.openxmlformats.org/officeDocument/2006/relationships/image" Target="../media/image31.svg"/><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9.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laventanaciudadana.cl/de-insectos-y-exclusion/"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canaldointercambio.com/2021/05/cursos-de-idiomas-on-line-podem-alavancar-agencias-de-intercambi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sv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elrincondevoila.blogspot.com/2016/03/la-montana-rusa.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patriciagagliardi.blogspot.com/2017/07/neuroeducacion.html" TargetMode="External"/><Relationship Id="rId5" Type="http://schemas.openxmlformats.org/officeDocument/2006/relationships/image" Target="../media/image54.jpeg"/><Relationship Id="rId4" Type="http://schemas.openxmlformats.org/officeDocument/2006/relationships/hyperlink" Target="https://pixabay.com/en/balance-scale-justice-law-judge-15451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hyperlink" Target="https://www.pexels.com/es-es/foto/bienvenido-calzado-de-madera-embarcadero-12829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manuelgross.blogspot.com/2017/04/la-matriz-prediccioncontrol-para.html" TargetMode="External"/><Relationship Id="rId5" Type="http://schemas.openxmlformats.org/officeDocument/2006/relationships/image" Target="../media/image63.jpeg"/><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72.png"/><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7.jpe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34.png"/><Relationship Id="rId3" Type="http://schemas.openxmlformats.org/officeDocument/2006/relationships/diagramLayout" Target="../diagrams/layout10.xml"/><Relationship Id="rId7" Type="http://schemas.openxmlformats.org/officeDocument/2006/relationships/image" Target="../media/image7.png"/><Relationship Id="rId12" Type="http://schemas.openxmlformats.org/officeDocument/2006/relationships/image" Target="../media/image33.sv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11" Type="http://schemas.openxmlformats.org/officeDocument/2006/relationships/image" Target="../media/image32.png"/><Relationship Id="rId5" Type="http://schemas.openxmlformats.org/officeDocument/2006/relationships/diagramColors" Target="../diagrams/colors10.xml"/><Relationship Id="rId10" Type="http://schemas.openxmlformats.org/officeDocument/2006/relationships/image" Target="../media/image31.svg"/><Relationship Id="rId4" Type="http://schemas.openxmlformats.org/officeDocument/2006/relationships/diagramQuickStyle" Target="../diagrams/quickStyle10.xml"/><Relationship Id="rId9" Type="http://schemas.openxmlformats.org/officeDocument/2006/relationships/image" Target="../media/image30.png"/><Relationship Id="rId14" Type="http://schemas.openxmlformats.org/officeDocument/2006/relationships/image" Target="../media/image35.sv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Layout" Target="../diagrams/layout11.xml"/><Relationship Id="rId7" Type="http://schemas.openxmlformats.org/officeDocument/2006/relationships/image" Target="../media/image7.pn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openxmlformats.org/officeDocument/2006/relationships/image" Target="../media/image86.svg"/><Relationship Id="rId5" Type="http://schemas.openxmlformats.org/officeDocument/2006/relationships/diagramColors" Target="../diagrams/colors11.xml"/><Relationship Id="rId10" Type="http://schemas.openxmlformats.org/officeDocument/2006/relationships/image" Target="../media/image85.png"/><Relationship Id="rId4" Type="http://schemas.openxmlformats.org/officeDocument/2006/relationships/diagramQuickStyle" Target="../diagrams/quickStyle11.xml"/><Relationship Id="rId9"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8.svg"/></Relationships>
</file>

<file path=ppt/slides/_rels/slide3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3.sv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5.jpeg"/><Relationship Id="rId4" Type="http://schemas.openxmlformats.org/officeDocument/2006/relationships/hyperlink" Target="https://www.facebook.com/ceipibarburu.doshermanas"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97.jpeg"/></Relationships>
</file>

<file path=ppt/slides/_rels/slide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microsoft.com/office/2007/relationships/hdphoto" Target="../media/hdphoto4.wdp"/><Relationship Id="rId7" Type="http://schemas.openxmlformats.org/officeDocument/2006/relationships/diagramLayout" Target="../diagrams/layout13.xml"/><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diagramData" Target="../diagrams/data13.xml"/><Relationship Id="rId11" Type="http://schemas.openxmlformats.org/officeDocument/2006/relationships/image" Target="../media/image7.png"/><Relationship Id="rId5" Type="http://schemas.microsoft.com/office/2007/relationships/hdphoto" Target="../media/hdphoto5.wdp"/><Relationship Id="rId10" Type="http://schemas.microsoft.com/office/2007/relationships/diagramDrawing" Target="../diagrams/drawing13.xml"/><Relationship Id="rId4" Type="http://schemas.openxmlformats.org/officeDocument/2006/relationships/image" Target="../media/image100.png"/><Relationship Id="rId9" Type="http://schemas.openxmlformats.org/officeDocument/2006/relationships/diagramColors" Target="../diagrams/colors1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sv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s://www.unir.net/educacion/revista/actividades-ninos-desconocimiento-idioma/" TargetMode="External"/><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es.wikipedia.org/wiki/Idea" TargetMode="External"/><Relationship Id="rId2" Type="http://schemas.openxmlformats.org/officeDocument/2006/relationships/hyperlink" Target="http://es.wikipedia.org/wiki/Cuaderno" TargetMode="External"/><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sv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pixabay.com/es/destino-butt-objeto-punto-de-mira-147922/" TargetMode="Externa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www.pngall.com/question-mark-png/download/29840" TargetMode="Externa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8.xml"/><Relationship Id="rId5" Type="http://schemas.openxmlformats.org/officeDocument/2006/relationships/image" Target="../media/image106.pn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hyperlink" Target="https://www.unir.net/educacion/revista/actividades-interculturalidad-inclusion-ninos-ninas-primaria/" TargetMode="External"/><Relationship Id="rId7" Type="http://schemas.openxmlformats.org/officeDocument/2006/relationships/image" Target="../media/image106.png"/><Relationship Id="rId2" Type="http://schemas.openxmlformats.org/officeDocument/2006/relationships/hyperlink" Target="https://www.pedagogiasinvisibles.es/" TargetMode="External"/><Relationship Id="rId1" Type="http://schemas.openxmlformats.org/officeDocument/2006/relationships/slideLayout" Target="../slideLayouts/slideLayout18.xml"/><Relationship Id="rId6" Type="http://schemas.openxmlformats.org/officeDocument/2006/relationships/image" Target="../media/image120.png"/><Relationship Id="rId5" Type="http://schemas.openxmlformats.org/officeDocument/2006/relationships/hyperlink" Target="http://www.niartenieducacion.com/project/teentero/" TargetMode="External"/><Relationship Id="rId4" Type="http://schemas.openxmlformats.org/officeDocument/2006/relationships/hyperlink" Target="http://www.niartenieducacion.com/project/color-carn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svg"/></Relationships>
</file>

<file path=ppt/slides/_rels/slide54.xml.rels><?xml version="1.0" encoding="UTF-8" standalone="yes"?>
<Relationships xmlns="http://schemas.openxmlformats.org/package/2006/relationships"><Relationship Id="rId3" Type="http://schemas.openxmlformats.org/officeDocument/2006/relationships/hyperlink" Target="https://app.mural.co/t/escueladiaconia4662/m/escueladiaconia4662/1683190265507/9cab73673ded7565b02f80c0bf7d63e787ea784f?sender=u8b49a47ea800b23983af1624" TargetMode="External"/><Relationship Id="rId2" Type="http://schemas.openxmlformats.org/officeDocument/2006/relationships/image" Target="../media/image121.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pixabay.com/de/cartoon-augen-fl%C3%BCge-suchen-313457/" TargetMode="External"/><Relationship Id="rId5" Type="http://schemas.openxmlformats.org/officeDocument/2006/relationships/image" Target="../media/image24.jpeg"/><Relationship Id="rId4" Type="http://schemas.openxmlformats.org/officeDocument/2006/relationships/image" Target="../media/image23.sv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8" Type="http://schemas.openxmlformats.org/officeDocument/2006/relationships/hyperlink" Target="http://www.niartenieducacion.com/project/color-carne/" TargetMode="External"/><Relationship Id="rId3" Type="http://schemas.openxmlformats.org/officeDocument/2006/relationships/hyperlink" Target="https://anaivars.com/mapa-de-empatia/" TargetMode="External"/><Relationship Id="rId7" Type="http://schemas.openxmlformats.org/officeDocument/2006/relationships/hyperlink" Target="https://www.pedagogiasinvisibles.es/" TargetMode="External"/><Relationship Id="rId2" Type="http://schemas.openxmlformats.org/officeDocument/2006/relationships/hyperlink" Target="https://blog.genial.ly/fases-design-thinking/#:~:text=Las%205%20fases%20del%20design%20thinking%20son%3A%20empatizar%2C%20definir,%2C%20idear%2C%20prototipar%20y%20evaluar." TargetMode="External"/><Relationship Id="rId1" Type="http://schemas.openxmlformats.org/officeDocument/2006/relationships/slideLayout" Target="../slideLayouts/slideLayout18.xml"/><Relationship Id="rId6" Type="http://schemas.openxmlformats.org/officeDocument/2006/relationships/hyperlink" Target="https://dame1minutode.org/la-diversidad-cultural-en-escena-nuestro-cuaderno-de-bitacora-intercultural/" TargetMode="External"/><Relationship Id="rId11" Type="http://schemas.openxmlformats.org/officeDocument/2006/relationships/image" Target="../media/image106.png"/><Relationship Id="rId5" Type="http://schemas.openxmlformats.org/officeDocument/2006/relationships/hyperlink" Target="https://www.unir.net/educacion/revista/actividades-interculturalidad-inclusion-ninos-ninas-primaria/" TargetMode="External"/><Relationship Id="rId10" Type="http://schemas.openxmlformats.org/officeDocument/2006/relationships/hyperlink" Target="https://blog.genial.ly/fases-design-thinking/#:~:text=Las%205%20fases%20del%20design%20thinking%20son%3A%20empatizar%2C%20definir,%2C%20idear%2C%20prototipar%20y%20evaluar" TargetMode="External"/><Relationship Id="rId4" Type="http://schemas.openxmlformats.org/officeDocument/2006/relationships/hyperlink" Target="https://www.designthinking.es/inicio/index.php" TargetMode="External"/><Relationship Id="rId9" Type="http://schemas.openxmlformats.org/officeDocument/2006/relationships/hyperlink" Target="http://www.niartenieducacion.com/project/teentero/" TargetMode="External"/></Relationships>
</file>

<file path=ppt/slides/_rels/slide7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sede.educacion.gob.es/publiventa/descarga.action?f_codigo_agc=22241" TargetMode="External"/><Relationship Id="rId7" Type="http://schemas.openxmlformats.org/officeDocument/2006/relationships/image" Target="../media/image7.png"/><Relationship Id="rId2" Type="http://schemas.openxmlformats.org/officeDocument/2006/relationships/hyperlink" Target="https://sede.educacion.gob.es/publiventa/descarga.action?f_codigo_agc=22856" TargetMode="External"/><Relationship Id="rId1" Type="http://schemas.openxmlformats.org/officeDocument/2006/relationships/slideLayout" Target="../slideLayouts/slideLayout7.xml"/><Relationship Id="rId6" Type="http://schemas.openxmlformats.org/officeDocument/2006/relationships/hyperlink" Target="https://docs.google.com/document/d/1eSxKEAwhvgEGz-K_syLByRE5qSspBJQJb0djj0GNzCQ/edit#heading=h.1xzd2e4cn73c" TargetMode="External"/><Relationship Id="rId11" Type="http://schemas.openxmlformats.org/officeDocument/2006/relationships/hyperlink" Target="https://innovaciondocentetecsup.blogspot.com/2018/03/3-recursos-digitales-para-video.html" TargetMode="External"/><Relationship Id="rId5" Type="http://schemas.openxmlformats.org/officeDocument/2006/relationships/hyperlink" Target="https://sede.educacion.gob.es/publiventa/protocolo-orientativo-para-la-inclusion-de-la-historia-y-la-cultura-gitana-en-el-curriculo-escolar-y-la-practica-docente/ensenanza-historia-cultura-gitanos/23444" TargetMode="External"/><Relationship Id="rId10" Type="http://schemas.openxmlformats.org/officeDocument/2006/relationships/image" Target="../media/image131.jpeg"/><Relationship Id="rId4" Type="http://schemas.openxmlformats.org/officeDocument/2006/relationships/hyperlink" Target="https://sede.educacion.gob.es/publiventa/la-cultura-del-pueblo-gitano-en-el-curriculo-de-la-educacion-obligatoria-a-traves-de-su-presencia-ausencia-y-percepcion-en-los-libros-de-texto/cultura-gitanos/22079" TargetMode="External"/><Relationship Id="rId9" Type="http://schemas.openxmlformats.org/officeDocument/2006/relationships/image" Target="../media/image130.svg"/></Relationships>
</file>

<file path=ppt/slides/_rels/slide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svg"/></Relationships>
</file>

<file path=ppt/slides/_rels/slide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www.youtube.com/embed/ShcMD9Oh9vI?feature=oembed" TargetMode="External"/><Relationship Id="rId6" Type="http://schemas.openxmlformats.org/officeDocument/2006/relationships/image" Target="../media/image137.jpeg"/><Relationship Id="rId5" Type="http://schemas.openxmlformats.org/officeDocument/2006/relationships/image" Target="../media/image136.svg"/><Relationship Id="rId4" Type="http://schemas.openxmlformats.org/officeDocument/2006/relationships/image" Target="../media/image135.png"/></Relationships>
</file>

<file path=ppt/slides/_rels/slide7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5.xml"/><Relationship Id="rId11" Type="http://schemas.openxmlformats.org/officeDocument/2006/relationships/image" Target="../media/image141.svg"/><Relationship Id="rId5" Type="http://schemas.openxmlformats.org/officeDocument/2006/relationships/diagramQuickStyle" Target="../diagrams/quickStyle15.xml"/><Relationship Id="rId10" Type="http://schemas.openxmlformats.org/officeDocument/2006/relationships/image" Target="../media/image140.png"/><Relationship Id="rId4" Type="http://schemas.openxmlformats.org/officeDocument/2006/relationships/diagramLayout" Target="../diagrams/layout15.xml"/><Relationship Id="rId9" Type="http://schemas.openxmlformats.org/officeDocument/2006/relationships/image" Target="../media/image139.svg"/></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www.youtube.com/embed/BccawlutjN4?feature=oembed" TargetMode="External"/><Relationship Id="rId6" Type="http://schemas.openxmlformats.org/officeDocument/2006/relationships/image" Target="../media/image144.jpeg"/><Relationship Id="rId5" Type="http://schemas.openxmlformats.org/officeDocument/2006/relationships/image" Target="../media/image143.sv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145.jpeg"/><Relationship Id="rId7" Type="http://schemas.openxmlformats.org/officeDocument/2006/relationships/diagramQuickStyle" Target="../diagrams/quickStyle16.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hyperlink" Target="https://pelandintecno.blogspot.com/2018/06/final-de-proyecto-de-los-taruguines.html" TargetMode="External"/><Relationship Id="rId9" Type="http://schemas.microsoft.com/office/2007/relationships/diagramDrawing" Target="../diagrams/drawing16.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https://www.youtube.com/embed/wL4n-PdQXGs?feature=oembed" TargetMode="External"/><Relationship Id="rId6" Type="http://schemas.openxmlformats.org/officeDocument/2006/relationships/image" Target="../media/image148.jpeg"/><Relationship Id="rId5" Type="http://schemas.openxmlformats.org/officeDocument/2006/relationships/image" Target="../media/image147.svg"/><Relationship Id="rId4" Type="http://schemas.openxmlformats.org/officeDocument/2006/relationships/image" Target="../media/image146.png"/></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49.jpeg"/><Relationship Id="rId7" Type="http://schemas.openxmlformats.org/officeDocument/2006/relationships/diagramQuickStyle" Target="../diagrams/quickStyle17.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hyperlink" Target="https://www.entrecodigosyleyes.com/2019/04/novedades-antes-de-firmar-un-contrato-de-alquiler.html" TargetMode="External"/><Relationship Id="rId9" Type="http://schemas.microsoft.com/office/2007/relationships/diagramDrawing" Target="../diagrams/drawing17.xml"/></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ideo" Target="https://www.youtube.com/embed/FcAk0EU53Zw?feature=oembed" TargetMode="External"/><Relationship Id="rId6" Type="http://schemas.openxmlformats.org/officeDocument/2006/relationships/image" Target="../media/image156.jpeg"/><Relationship Id="rId5" Type="http://schemas.openxmlformats.org/officeDocument/2006/relationships/image" Target="../media/image155.svg"/><Relationship Id="rId4" Type="http://schemas.openxmlformats.org/officeDocument/2006/relationships/image" Target="../media/image154.pn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ideo" Target="https://www.youtube.com/embed/9FLlbliLoEw?feature=oembed" TargetMode="External"/><Relationship Id="rId6" Type="http://schemas.openxmlformats.org/officeDocument/2006/relationships/image" Target="../media/image159.svg"/><Relationship Id="rId5" Type="http://schemas.openxmlformats.org/officeDocument/2006/relationships/image" Target="../media/image158.png"/><Relationship Id="rId4" Type="http://schemas.openxmlformats.org/officeDocument/2006/relationships/image" Target="../media/image1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6.wdp"/></Relationships>
</file>

<file path=ppt/slides/_rels/slide8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164.sv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ideo" Target="https://www.youtube.com/embed/IRVTYVnZE2g?feature=oembed" TargetMode="External"/><Relationship Id="rId6" Type="http://schemas.openxmlformats.org/officeDocument/2006/relationships/image" Target="../media/image165.jpeg"/><Relationship Id="rId5" Type="http://schemas.openxmlformats.org/officeDocument/2006/relationships/image" Target="../media/image143.svg"/><Relationship Id="rId4" Type="http://schemas.openxmlformats.org/officeDocument/2006/relationships/image" Target="../media/image142.png"/></Relationships>
</file>

<file path=ppt/slides/_rels/slide8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7.png"/><Relationship Id="rId2" Type="http://schemas.openxmlformats.org/officeDocument/2006/relationships/diagramData" Target="../diagrams/data20.xml"/><Relationship Id="rId1" Type="http://schemas.openxmlformats.org/officeDocument/2006/relationships/slideLayout" Target="../slideLayouts/slideLayout5.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hyperlink" Target="https://www.orientacionandujar.es/2017/05/24/taller-resolucion-conflictos-educacion-infantil-primaria-primer-ciclo/"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losdibujosdemeli.blogspot.com/2014/04/cerebro-todo-color.html" TargetMode="External"/><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7.xml"/><Relationship Id="rId5" Type="http://schemas.openxmlformats.org/officeDocument/2006/relationships/hyperlink" Target="https://www.pexels.com/es-es/foto/manos-gente-relacion-conexion-3184427/" TargetMode="External"/><Relationship Id="rId4" Type="http://schemas.openxmlformats.org/officeDocument/2006/relationships/image" Target="../media/image177.jpeg"/></Relationships>
</file>

<file path=ppt/slides/_rels/slide92.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78.jpeg"/><Relationship Id="rId7" Type="http://schemas.openxmlformats.org/officeDocument/2006/relationships/diagramQuickStyle" Target="../diagrams/quickStyle22.xml"/><Relationship Id="rId2" Type="http://schemas.openxmlformats.org/officeDocument/2006/relationships/hyperlink" Target="https://ciudadesamigas.org/wp-content/uploads/2020/01/guia-bullying2.jpg" TargetMode="External"/><Relationship Id="rId1" Type="http://schemas.openxmlformats.org/officeDocument/2006/relationships/slideLayout" Target="../slideLayouts/slideLayout7.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7.png"/><Relationship Id="rId9" Type="http://schemas.microsoft.com/office/2007/relationships/diagramDrawing" Target="../diagrams/drawing22.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diagramQuickStyle" Target="../diagrams/quickStyle23.xml"/><Relationship Id="rId3" Type="http://schemas.openxmlformats.org/officeDocument/2006/relationships/image" Target="../media/image182.jpeg"/><Relationship Id="rId7" Type="http://schemas.openxmlformats.org/officeDocument/2006/relationships/diagramLayout" Target="../diagrams/layout23.xml"/><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diagramData" Target="../diagrams/data23.xml"/><Relationship Id="rId5" Type="http://schemas.openxmlformats.org/officeDocument/2006/relationships/image" Target="../media/image183.jpeg"/><Relationship Id="rId10" Type="http://schemas.microsoft.com/office/2007/relationships/diagramDrawing" Target="../diagrams/drawing23.xml"/><Relationship Id="rId4" Type="http://schemas.openxmlformats.org/officeDocument/2006/relationships/image" Target="../media/image7.png"/><Relationship Id="rId9" Type="http://schemas.openxmlformats.org/officeDocument/2006/relationships/diagramColors" Target="../diagrams/colors23.xml"/></Relationships>
</file>

<file path=ppt/slides/_rels/slide96.xml.rels><?xml version="1.0" encoding="UTF-8" standalone="yes"?>
<Relationships xmlns="http://schemas.openxmlformats.org/package/2006/relationships"><Relationship Id="rId3" Type="http://schemas.openxmlformats.org/officeDocument/2006/relationships/hyperlink" Target="https://www.fun4us.es/ficha-articulo.php?lg=es&amp;cat=1&amp;fam=20&amp;sub=54&amp;art=367" TargetMode="External"/><Relationship Id="rId7" Type="http://schemas.openxmlformats.org/officeDocument/2006/relationships/image" Target="../media/image185.jpeg"/><Relationship Id="rId2" Type="http://schemas.openxmlformats.org/officeDocument/2006/relationships/hyperlink" Target="https://www.fun4us.es/ficha-articulo.php?lg=es&amp;cat=1&amp;fam=20&amp;sub=54&amp;art=366"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4.jpeg"/><Relationship Id="rId4" Type="http://schemas.openxmlformats.org/officeDocument/2006/relationships/hyperlink" Target="https://www.fun4us.es/ficha-articulo.php?lg=es&amp;cat=1&amp;fam=18&amp;sub=44&amp;art=368"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hyperlink" Target="https://mediacionescolar.org/caso-real-proceso-mediacion-escolar-espontaneo/"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7.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riángulo rectángulo 16">
            <a:extLst>
              <a:ext uri="{FF2B5EF4-FFF2-40B4-BE49-F238E27FC236}">
                <a16:creationId xmlns:a16="http://schemas.microsoft.com/office/drawing/2014/main" id="{9505D158-A4D5-B3B7-BC94-784FA9B242EB}"/>
              </a:ext>
            </a:extLst>
          </p:cNvPr>
          <p:cNvSpPr/>
          <p:nvPr/>
        </p:nvSpPr>
        <p:spPr>
          <a:xfrm>
            <a:off x="13519" y="7886700"/>
            <a:ext cx="2484460" cy="2455462"/>
          </a:xfrm>
          <a:prstGeom prst="r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S"/>
          </a:p>
        </p:txBody>
      </p:sp>
      <p:sp>
        <p:nvSpPr>
          <p:cNvPr id="2" name="TextBox 2"/>
          <p:cNvSpPr txBox="1"/>
          <p:nvPr/>
        </p:nvSpPr>
        <p:spPr>
          <a:xfrm>
            <a:off x="7396025" y="3991634"/>
            <a:ext cx="3495950" cy="1013098"/>
          </a:xfrm>
          <a:prstGeom prst="rect">
            <a:avLst/>
          </a:prstGeom>
        </p:spPr>
        <p:txBody>
          <a:bodyPr wrap="square" lIns="0" tIns="0" rIns="0" bIns="0" rtlCol="0" anchor="t">
            <a:spAutoFit/>
          </a:bodyPr>
          <a:lstStyle/>
          <a:p>
            <a:pPr algn="ctr">
              <a:lnSpc>
                <a:spcPts val="9922"/>
              </a:lnSpc>
            </a:pPr>
            <a:r>
              <a:rPr lang="en-US" dirty="0">
                <a:solidFill>
                  <a:srgbClr val="B5243A"/>
                </a:solidFill>
                <a:latin typeface="Montserrat 1 Bold"/>
              </a:rPr>
              <a:t>DISEÑO DE ACTIVIDADES INCLUSIVAS</a:t>
            </a:r>
          </a:p>
        </p:txBody>
      </p:sp>
      <p:sp>
        <p:nvSpPr>
          <p:cNvPr id="3" name="TextBox 3"/>
          <p:cNvSpPr txBox="1"/>
          <p:nvPr/>
        </p:nvSpPr>
        <p:spPr>
          <a:xfrm>
            <a:off x="6505915" y="3325859"/>
            <a:ext cx="6780130" cy="423193"/>
          </a:xfrm>
          <a:prstGeom prst="rect">
            <a:avLst/>
          </a:prstGeom>
        </p:spPr>
        <p:txBody>
          <a:bodyPr wrap="square" lIns="0" tIns="0" rIns="0" bIns="0" rtlCol="0" anchor="t">
            <a:spAutoFit/>
          </a:bodyPr>
          <a:lstStyle/>
          <a:p>
            <a:pPr>
              <a:lnSpc>
                <a:spcPts val="3283"/>
              </a:lnSpc>
            </a:pPr>
            <a:r>
              <a:rPr lang="en-US" sz="3200">
                <a:solidFill>
                  <a:srgbClr val="141414"/>
                </a:solidFill>
                <a:latin typeface="Montserrat 3 Bold"/>
              </a:rPr>
              <a:t>NOS IMPORTAN LAS PERSONAS</a:t>
            </a:r>
          </a:p>
        </p:txBody>
      </p:sp>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1661" y="7114095"/>
            <a:ext cx="772605" cy="77260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1843" y="5941463"/>
            <a:ext cx="794555" cy="794555"/>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1661" y="8257095"/>
            <a:ext cx="772605" cy="772605"/>
          </a:xfrm>
          <a:prstGeom prst="rect">
            <a:avLst/>
          </a:prstGeom>
        </p:spPr>
      </p:pic>
      <p:sp>
        <p:nvSpPr>
          <p:cNvPr id="11" name="TextBox 11"/>
          <p:cNvSpPr txBox="1"/>
          <p:nvPr/>
        </p:nvSpPr>
        <p:spPr>
          <a:xfrm>
            <a:off x="6709458" y="5497451"/>
            <a:ext cx="5446890" cy="1682577"/>
          </a:xfrm>
          <a:prstGeom prst="rect">
            <a:avLst/>
          </a:prstGeom>
        </p:spPr>
        <p:txBody>
          <a:bodyPr wrap="square" lIns="0" tIns="0" rIns="0" bIns="0" rtlCol="0" anchor="t">
            <a:spAutoFit/>
          </a:bodyPr>
          <a:lstStyle/>
          <a:p>
            <a:pPr marL="0" lvl="0" indent="0" algn="ctr">
              <a:lnSpc>
                <a:spcPts val="4527"/>
              </a:lnSpc>
              <a:spcBef>
                <a:spcPct val="0"/>
              </a:spcBef>
            </a:pPr>
            <a:r>
              <a:rPr lang="en-US" sz="3018" spc="30">
                <a:solidFill>
                  <a:srgbClr val="E3A716"/>
                </a:solidFill>
                <a:latin typeface="Montserrat 5"/>
                <a:hlinkClick r:id="rId8">
                  <a:extLst>
                    <a:ext uri="{A12FA001-AC4F-418D-AE19-62706E023703}">
                      <ahyp:hlinkClr xmlns:ahyp="http://schemas.microsoft.com/office/drawing/2018/hyperlinkcolor" val="tx"/>
                    </a:ext>
                  </a:extLst>
                </a:hlinkClick>
              </a:rPr>
              <a:t>www.diaconia.es</a:t>
            </a:r>
            <a:endParaRPr lang="en-US" sz="3018" spc="30">
              <a:solidFill>
                <a:srgbClr val="E3A716"/>
              </a:solidFill>
              <a:latin typeface="Montserrat 5"/>
            </a:endParaRPr>
          </a:p>
          <a:p>
            <a:pPr marL="0" lvl="0" indent="0" algn="ctr">
              <a:lnSpc>
                <a:spcPts val="4527"/>
              </a:lnSpc>
              <a:spcBef>
                <a:spcPct val="0"/>
              </a:spcBef>
            </a:pPr>
            <a:r>
              <a:rPr lang="en-US" sz="3018" spc="30">
                <a:solidFill>
                  <a:srgbClr val="E3A716"/>
                </a:solidFill>
                <a:latin typeface="Montserrat 5"/>
              </a:rPr>
              <a:t>www.escueladiaconia.es</a:t>
            </a:r>
          </a:p>
          <a:p>
            <a:pPr marL="0" lvl="0" indent="0" algn="ctr">
              <a:lnSpc>
                <a:spcPts val="4527"/>
              </a:lnSpc>
              <a:spcBef>
                <a:spcPct val="0"/>
              </a:spcBef>
            </a:pPr>
            <a:endParaRPr lang="en-US" sz="3018" spc="30">
              <a:solidFill>
                <a:srgbClr val="E3A716"/>
              </a:solidFill>
              <a:latin typeface="Montserrat 5"/>
            </a:endParaRPr>
          </a:p>
        </p:txBody>
      </p:sp>
      <p:sp>
        <p:nvSpPr>
          <p:cNvPr id="12" name="TextBox 12"/>
          <p:cNvSpPr txBox="1"/>
          <p:nvPr/>
        </p:nvSpPr>
        <p:spPr>
          <a:xfrm>
            <a:off x="2640690" y="7295927"/>
            <a:ext cx="3865225" cy="370840"/>
          </a:xfrm>
          <a:prstGeom prst="rect">
            <a:avLst/>
          </a:prstGeom>
        </p:spPr>
        <p:txBody>
          <a:bodyPr lIns="0" tIns="0" rIns="0" bIns="0" rtlCol="0" anchor="t">
            <a:spAutoFit/>
          </a:bodyPr>
          <a:lstStyle/>
          <a:p>
            <a:pPr algn="l">
              <a:lnSpc>
                <a:spcPts val="3079"/>
              </a:lnSpc>
            </a:pPr>
            <a:r>
              <a:rPr lang="en-US" sz="2199" spc="131">
                <a:solidFill>
                  <a:srgbClr val="495463"/>
                </a:solidFill>
                <a:latin typeface="Montserrat 6"/>
              </a:rPr>
              <a:t>@DiaconíaEspana</a:t>
            </a:r>
          </a:p>
        </p:txBody>
      </p:sp>
      <p:sp>
        <p:nvSpPr>
          <p:cNvPr id="13" name="TextBox 13"/>
          <p:cNvSpPr txBox="1"/>
          <p:nvPr/>
        </p:nvSpPr>
        <p:spPr>
          <a:xfrm>
            <a:off x="2640690" y="6134270"/>
            <a:ext cx="2721504" cy="370840"/>
          </a:xfrm>
          <a:prstGeom prst="rect">
            <a:avLst/>
          </a:prstGeom>
        </p:spPr>
        <p:txBody>
          <a:bodyPr lIns="0" tIns="0" rIns="0" bIns="0" rtlCol="0" anchor="t">
            <a:spAutoFit/>
          </a:bodyPr>
          <a:lstStyle/>
          <a:p>
            <a:pPr algn="l">
              <a:lnSpc>
                <a:spcPts val="3079"/>
              </a:lnSpc>
            </a:pPr>
            <a:r>
              <a:rPr lang="en-US" sz="2199" spc="131">
                <a:solidFill>
                  <a:srgbClr val="495463"/>
                </a:solidFill>
                <a:latin typeface="Montserrat 6"/>
              </a:rPr>
              <a:t>@diaconia.es</a:t>
            </a:r>
          </a:p>
        </p:txBody>
      </p:sp>
      <p:sp>
        <p:nvSpPr>
          <p:cNvPr id="14" name="TextBox 14"/>
          <p:cNvSpPr txBox="1"/>
          <p:nvPr/>
        </p:nvSpPr>
        <p:spPr>
          <a:xfrm>
            <a:off x="13237158" y="7800560"/>
            <a:ext cx="4820304" cy="913070"/>
          </a:xfrm>
          <a:prstGeom prst="rect">
            <a:avLst/>
          </a:prstGeom>
        </p:spPr>
        <p:txBody>
          <a:bodyPr lIns="0" tIns="0" rIns="0" bIns="0" rtlCol="0" anchor="t">
            <a:spAutoFit/>
          </a:bodyPr>
          <a:lstStyle/>
          <a:p>
            <a:pPr>
              <a:lnSpc>
                <a:spcPts val="4200"/>
              </a:lnSpc>
            </a:pPr>
            <a:r>
              <a:rPr lang="en-US" sz="2000" b="1" spc="28">
                <a:solidFill>
                  <a:srgbClr val="495463"/>
                </a:solidFill>
                <a:latin typeface="Montserrat 6" panose="020B0604020202020204" charset="0"/>
              </a:rPr>
              <a:t>Más información</a:t>
            </a:r>
            <a:endParaRPr lang="en-US" spc="21">
              <a:solidFill>
                <a:srgbClr val="495463"/>
              </a:solidFill>
              <a:latin typeface="Montserrat 6" panose="020B0604020202020204" charset="0"/>
            </a:endParaRPr>
          </a:p>
          <a:p>
            <a:pPr>
              <a:lnSpc>
                <a:spcPts val="3299"/>
              </a:lnSpc>
            </a:pPr>
            <a:r>
              <a:rPr lang="en-US" spc="21">
                <a:solidFill>
                  <a:srgbClr val="495463"/>
                </a:solidFill>
                <a:latin typeface="Montserrat 6" panose="020B0604020202020204" charset="0"/>
                <a:hlinkClick r:id="rId9"/>
              </a:rPr>
              <a:t>escuela@diaconia.es</a:t>
            </a:r>
            <a:r>
              <a:rPr lang="en-US" spc="21">
                <a:solidFill>
                  <a:srgbClr val="495463"/>
                </a:solidFill>
                <a:latin typeface="Montserrat 6" panose="020B0604020202020204" charset="0"/>
              </a:rPr>
              <a:t> </a:t>
            </a:r>
          </a:p>
        </p:txBody>
      </p:sp>
      <p:sp>
        <p:nvSpPr>
          <p:cNvPr id="15" name="TextBox 15"/>
          <p:cNvSpPr txBox="1"/>
          <p:nvPr/>
        </p:nvSpPr>
        <p:spPr>
          <a:xfrm>
            <a:off x="2640690" y="8438927"/>
            <a:ext cx="3865225" cy="370840"/>
          </a:xfrm>
          <a:prstGeom prst="rect">
            <a:avLst/>
          </a:prstGeom>
        </p:spPr>
        <p:txBody>
          <a:bodyPr lIns="0" tIns="0" rIns="0" bIns="0" rtlCol="0" anchor="t">
            <a:spAutoFit/>
          </a:bodyPr>
          <a:lstStyle/>
          <a:p>
            <a:pPr algn="l">
              <a:lnSpc>
                <a:spcPts val="3079"/>
              </a:lnSpc>
            </a:pPr>
            <a:r>
              <a:rPr lang="en-US" sz="2199" spc="131">
                <a:solidFill>
                  <a:srgbClr val="495463"/>
                </a:solidFill>
                <a:latin typeface="Montserrat 6"/>
              </a:rPr>
              <a:t>diaconia.espana</a:t>
            </a:r>
          </a:p>
        </p:txBody>
      </p:sp>
      <p:pic>
        <p:nvPicPr>
          <p:cNvPr id="16" name="Imagen 15" descr="Logotipo&#10;&#10;Descripción generada automáticamente">
            <a:extLst>
              <a:ext uri="{FF2B5EF4-FFF2-40B4-BE49-F238E27FC236}">
                <a16:creationId xmlns:a16="http://schemas.microsoft.com/office/drawing/2014/main" id="{93E85385-08FC-755A-3AA3-51E5A443AE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97015" y="1154528"/>
            <a:ext cx="3108900" cy="1682577"/>
          </a:xfrm>
          <a:prstGeom prst="rect">
            <a:avLst/>
          </a:prstGeom>
        </p:spPr>
      </p:pic>
      <p:pic>
        <p:nvPicPr>
          <p:cNvPr id="2050" name="Picture 2">
            <a:extLst>
              <a:ext uri="{FF2B5EF4-FFF2-40B4-BE49-F238E27FC236}">
                <a16:creationId xmlns:a16="http://schemas.microsoft.com/office/drawing/2014/main" id="{B7423A2A-5F0A-0F88-0A92-4D5FF48FE21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4333"/>
          <a:stretch/>
        </p:blipFill>
        <p:spPr bwMode="auto">
          <a:xfrm>
            <a:off x="10791434" y="1067154"/>
            <a:ext cx="4989222" cy="1962150"/>
          </a:xfrm>
          <a:prstGeom prst="rect">
            <a:avLst/>
          </a:prstGeom>
          <a:noFill/>
          <a:extLst>
            <a:ext uri="{909E8E84-426E-40DD-AFC4-6F175D3DCCD1}">
              <a14:hiddenFill xmlns:a14="http://schemas.microsoft.com/office/drawing/2010/main">
                <a:solidFill>
                  <a:srgbClr val="FFFFFF"/>
                </a:solidFill>
              </a14:hiddenFill>
            </a:ext>
          </a:extLst>
        </p:spPr>
      </p:pic>
      <p:sp>
        <p:nvSpPr>
          <p:cNvPr id="9" name="Triángulo rectángulo 8">
            <a:extLst>
              <a:ext uri="{FF2B5EF4-FFF2-40B4-BE49-F238E27FC236}">
                <a16:creationId xmlns:a16="http://schemas.microsoft.com/office/drawing/2014/main" id="{E5CDDAE4-F7D4-81F9-9834-F091A9EB058D}"/>
              </a:ext>
            </a:extLst>
          </p:cNvPr>
          <p:cNvSpPr/>
          <p:nvPr/>
        </p:nvSpPr>
        <p:spPr>
          <a:xfrm rot="10800000">
            <a:off x="14042751" y="0"/>
            <a:ext cx="4245249" cy="3257064"/>
          </a:xfrm>
          <a:prstGeom prst="r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S"/>
          </a:p>
        </p:txBody>
      </p:sp>
      <p:pic>
        <p:nvPicPr>
          <p:cNvPr id="1026" name="Picture 2" descr="Licencia Creative Commons">
            <a:extLst>
              <a:ext uri="{FF2B5EF4-FFF2-40B4-BE49-F238E27FC236}">
                <a16:creationId xmlns:a16="http://schemas.microsoft.com/office/drawing/2014/main" id="{67B91C66-6557-4465-9BE5-9C640CB671B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06499" y="6743699"/>
            <a:ext cx="2022613" cy="712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2" name="Group 2"/>
          <p:cNvGrpSpPr/>
          <p:nvPr/>
        </p:nvGrpSpPr>
        <p:grpSpPr>
          <a:xfrm>
            <a:off x="437285" y="0"/>
            <a:ext cx="142711" cy="10287000"/>
            <a:chOff x="0" y="0"/>
            <a:chExt cx="190282" cy="13716000"/>
          </a:xfrm>
        </p:grpSpPr>
        <p:sp>
          <p:nvSpPr>
            <p:cNvPr id="3" name="AutoShape 3"/>
            <p:cNvSpPr/>
            <p:nvPr/>
          </p:nvSpPr>
          <p:spPr>
            <a:xfrm>
              <a:off x="88791" y="0"/>
              <a:ext cx="12700" cy="13716000"/>
            </a:xfrm>
            <a:prstGeom prst="rect">
              <a:avLst/>
            </a:prstGeom>
            <a:solidFill>
              <a:srgbClr val="141414"/>
            </a:solidFill>
          </p:spPr>
        </p:sp>
        <p:sp>
          <p:nvSpPr>
            <p:cNvPr id="4" name="AutoShape 4"/>
            <p:cNvSpPr/>
            <p:nvPr/>
          </p:nvSpPr>
          <p:spPr>
            <a:xfrm>
              <a:off x="0" y="5820971"/>
              <a:ext cx="190282" cy="2074059"/>
            </a:xfrm>
            <a:prstGeom prst="rect">
              <a:avLst/>
            </a:prstGeom>
            <a:solidFill>
              <a:srgbClr val="E3A716"/>
            </a:solidFill>
          </p:spPr>
        </p:sp>
      </p:grpSp>
      <p:grpSp>
        <p:nvGrpSpPr>
          <p:cNvPr id="17" name="Group 17"/>
          <p:cNvGrpSpPr/>
          <p:nvPr/>
        </p:nvGrpSpPr>
        <p:grpSpPr>
          <a:xfrm>
            <a:off x="16773722" y="9258300"/>
            <a:ext cx="485578" cy="431625"/>
            <a:chOff x="0" y="0"/>
            <a:chExt cx="647437" cy="575500"/>
          </a:xfrm>
        </p:grpSpPr>
        <p:sp>
          <p:nvSpPr>
            <p:cNvPr id="18" name="AutoShape 18"/>
            <p:cNvSpPr/>
            <p:nvPr/>
          </p:nvSpPr>
          <p:spPr>
            <a:xfrm>
              <a:off x="0" y="0"/>
              <a:ext cx="647437" cy="575500"/>
            </a:xfrm>
            <a:prstGeom prst="rect">
              <a:avLst/>
            </a:prstGeom>
            <a:solidFill>
              <a:srgbClr val="E3A716"/>
            </a:solidFill>
          </p:spPr>
        </p:sp>
        <p:grpSp>
          <p:nvGrpSpPr>
            <p:cNvPr id="19" name="Group 19"/>
            <p:cNvGrpSpPr/>
            <p:nvPr/>
          </p:nvGrpSpPr>
          <p:grpSpPr>
            <a:xfrm>
              <a:off x="0" y="171992"/>
              <a:ext cx="517352" cy="231517"/>
              <a:chOff x="0" y="0"/>
              <a:chExt cx="959235" cy="429260"/>
            </a:xfrm>
          </p:grpSpPr>
          <p:sp>
            <p:nvSpPr>
              <p:cNvPr id="20" name="Freeform 20"/>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21" name="TextBox 21"/>
          <p:cNvSpPr txBox="1"/>
          <p:nvPr/>
        </p:nvSpPr>
        <p:spPr>
          <a:xfrm>
            <a:off x="1140760" y="744748"/>
            <a:ext cx="16118540" cy="707886"/>
          </a:xfrm>
          <a:prstGeom prst="rect">
            <a:avLst/>
          </a:prstGeom>
        </p:spPr>
        <p:txBody>
          <a:bodyPr wrap="square" lIns="0" tIns="0" rIns="0" bIns="0" rtlCol="0" anchor="t">
            <a:spAutoFit/>
          </a:bodyPr>
          <a:lstStyle/>
          <a:p>
            <a:pPr algn="ctr"/>
            <a:endParaRPr lang="en-US" spc="48">
              <a:solidFill>
                <a:srgbClr val="141414"/>
              </a:solidFill>
              <a:latin typeface="Montserrat 1 Italics"/>
              <a:ea typeface="Calibri"/>
              <a:cs typeface="Calibri"/>
            </a:endParaRPr>
          </a:p>
          <a:p>
            <a:r>
              <a:rPr lang="es-ES" sz="2800" b="1" i="0">
                <a:solidFill>
                  <a:srgbClr val="000000"/>
                </a:solidFill>
                <a:effectLst/>
                <a:latin typeface="Calibri" panose="020F0502020204030204" pitchFamily="34" charset="0"/>
              </a:rPr>
              <a:t>BARRERAS EN EL AMBITO EDUCATIVO</a:t>
            </a:r>
            <a:r>
              <a:rPr lang="es-ES" sz="2800" b="0" i="0">
                <a:solidFill>
                  <a:srgbClr val="000000"/>
                </a:solidFill>
                <a:effectLst/>
                <a:latin typeface="Calibri" panose="020F0502020204030204" pitchFamily="34" charset="0"/>
              </a:rPr>
              <a:t> </a:t>
            </a:r>
            <a:endParaRPr lang="en-US" sz="2800" b="1" spc="48">
              <a:latin typeface="Modern Love Caps" panose="04070805081001020A01" pitchFamily="82" charset="0"/>
              <a:ea typeface="+mn-lt"/>
              <a:cs typeface="+mn-lt"/>
            </a:endParaRPr>
          </a:p>
        </p:txBody>
      </p:sp>
      <p:graphicFrame>
        <p:nvGraphicFramePr>
          <p:cNvPr id="33" name="TextBox 23">
            <a:extLst>
              <a:ext uri="{FF2B5EF4-FFF2-40B4-BE49-F238E27FC236}">
                <a16:creationId xmlns:a16="http://schemas.microsoft.com/office/drawing/2014/main" id="{24C24AE0-124A-3E04-DABE-F198CA129866}"/>
              </a:ext>
            </a:extLst>
          </p:cNvPr>
          <p:cNvGraphicFramePr/>
          <p:nvPr>
            <p:extLst>
              <p:ext uri="{D42A27DB-BD31-4B8C-83A1-F6EECF244321}">
                <p14:modId xmlns:p14="http://schemas.microsoft.com/office/powerpoint/2010/main" val="1229206136"/>
              </p:ext>
            </p:extLst>
          </p:nvPr>
        </p:nvGraphicFramePr>
        <p:xfrm>
          <a:off x="1522028" y="2389595"/>
          <a:ext cx="8714491" cy="3952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Logotipo&#10;&#10;Descripción generada automáticamente">
            <a:extLst>
              <a:ext uri="{FF2B5EF4-FFF2-40B4-BE49-F238E27FC236}">
                <a16:creationId xmlns:a16="http://schemas.microsoft.com/office/drawing/2014/main" id="{A69E8177-9B0A-370F-AFE6-69CDDE9FA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pic>
        <p:nvPicPr>
          <p:cNvPr id="12" name="Gráfico 11" descr="Insignia 1 contorno">
            <a:extLst>
              <a:ext uri="{FF2B5EF4-FFF2-40B4-BE49-F238E27FC236}">
                <a16:creationId xmlns:a16="http://schemas.microsoft.com/office/drawing/2014/main" id="{027B3FD2-BC8B-526A-5A0C-F352BBD01B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365" y="2573079"/>
            <a:ext cx="692070" cy="692070"/>
          </a:xfrm>
          <a:prstGeom prst="rect">
            <a:avLst/>
          </a:prstGeom>
        </p:spPr>
      </p:pic>
      <p:pic>
        <p:nvPicPr>
          <p:cNvPr id="15" name="Gráfico 14" descr="Insignia contorno">
            <a:extLst>
              <a:ext uri="{FF2B5EF4-FFF2-40B4-BE49-F238E27FC236}">
                <a16:creationId xmlns:a16="http://schemas.microsoft.com/office/drawing/2014/main" id="{94326456-BC65-C5DD-95BE-8BC568E91A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8273" y="3728123"/>
            <a:ext cx="692070" cy="692070"/>
          </a:xfrm>
          <a:prstGeom prst="rect">
            <a:avLst/>
          </a:prstGeom>
        </p:spPr>
      </p:pic>
      <p:pic>
        <p:nvPicPr>
          <p:cNvPr id="23" name="Gráfico 22" descr="Insignia 3 contorno">
            <a:extLst>
              <a:ext uri="{FF2B5EF4-FFF2-40B4-BE49-F238E27FC236}">
                <a16:creationId xmlns:a16="http://schemas.microsoft.com/office/drawing/2014/main" id="{CEB0D924-578C-F50A-0867-47D466FD1C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3365" y="5229202"/>
            <a:ext cx="692070" cy="692070"/>
          </a:xfrm>
          <a:prstGeom prst="rect">
            <a:avLst/>
          </a:prstGeom>
        </p:spPr>
      </p:pic>
      <p:sp>
        <p:nvSpPr>
          <p:cNvPr id="6" name="CuadroTexto 5">
            <a:extLst>
              <a:ext uri="{FF2B5EF4-FFF2-40B4-BE49-F238E27FC236}">
                <a16:creationId xmlns:a16="http://schemas.microsoft.com/office/drawing/2014/main" id="{884DA066-CE38-11A7-39D2-6C556E6C69E7}"/>
              </a:ext>
            </a:extLst>
          </p:cNvPr>
          <p:cNvSpPr txBox="1"/>
          <p:nvPr/>
        </p:nvSpPr>
        <p:spPr>
          <a:xfrm>
            <a:off x="11178551" y="2204949"/>
            <a:ext cx="6348214" cy="1477328"/>
          </a:xfrm>
          <a:prstGeom prst="rect">
            <a:avLst/>
          </a:prstGeom>
          <a:noFill/>
        </p:spPr>
        <p:txBody>
          <a:bodyPr wrap="square">
            <a:spAutoFit/>
          </a:bodyPr>
          <a:lstStyle/>
          <a:p>
            <a:pPr marL="285750" indent="-285750">
              <a:buFont typeface="Arial" panose="020B0604020202020204" pitchFamily="34" charset="0"/>
              <a:buChar char="•"/>
            </a:pPr>
            <a:r>
              <a:rPr lang="es-ES" sz="2400">
                <a:solidFill>
                  <a:srgbClr val="000000"/>
                </a:solidFill>
                <a:latin typeface="WordVisi_MSFontService"/>
              </a:rPr>
              <a:t>T</a:t>
            </a:r>
            <a:r>
              <a:rPr lang="es-ES" sz="2400" b="0" i="0">
                <a:solidFill>
                  <a:srgbClr val="000000"/>
                </a:solidFill>
                <a:effectLst/>
                <a:latin typeface="WordVisi_MSFontService"/>
              </a:rPr>
              <a:t>rabajo cooperativo entre el profesorado </a:t>
            </a:r>
            <a:r>
              <a:rPr lang="es-ES" sz="2400" b="0" i="0">
                <a:solidFill>
                  <a:srgbClr val="B42108"/>
                </a:solidFill>
                <a:effectLst/>
                <a:latin typeface="WordVisi_MSFontService"/>
              </a:rPr>
              <a:t>VRS</a:t>
            </a:r>
            <a:r>
              <a:rPr lang="es-ES" sz="2400" b="0" i="0">
                <a:solidFill>
                  <a:srgbClr val="000000"/>
                </a:solidFill>
                <a:effectLst/>
                <a:latin typeface="WordVisi_MSFontService"/>
              </a:rPr>
              <a:t> profesor de apoyo debe sacar a los niños fuera del aula común.</a:t>
            </a:r>
          </a:p>
          <a:p>
            <a:endParaRPr lang="es-ES"/>
          </a:p>
        </p:txBody>
      </p:sp>
      <p:sp>
        <p:nvSpPr>
          <p:cNvPr id="13" name="CuadroTexto 12">
            <a:extLst>
              <a:ext uri="{FF2B5EF4-FFF2-40B4-BE49-F238E27FC236}">
                <a16:creationId xmlns:a16="http://schemas.microsoft.com/office/drawing/2014/main" id="{629FC768-4AF6-2EF8-2802-E896D60AD7DB}"/>
              </a:ext>
            </a:extLst>
          </p:cNvPr>
          <p:cNvSpPr txBox="1"/>
          <p:nvPr/>
        </p:nvSpPr>
        <p:spPr>
          <a:xfrm>
            <a:off x="11502501" y="3962078"/>
            <a:ext cx="6348214" cy="1200329"/>
          </a:xfrm>
          <a:prstGeom prst="rect">
            <a:avLst/>
          </a:prstGeom>
          <a:noFill/>
        </p:spPr>
        <p:txBody>
          <a:bodyPr wrap="square">
            <a:spAutoFit/>
          </a:bodyPr>
          <a:lstStyle/>
          <a:p>
            <a:r>
              <a:rPr lang="es-ES" sz="2400" b="0" i="0">
                <a:solidFill>
                  <a:srgbClr val="000000"/>
                </a:solidFill>
                <a:effectLst/>
                <a:latin typeface="Calibri" panose="020F0502020204030204" pitchFamily="34" charset="0"/>
              </a:rPr>
              <a:t>Un niño extranjero no es necesariamente un alumno con dificultades intelectuales,</a:t>
            </a:r>
            <a:r>
              <a:rPr lang="es-ES" sz="2400" b="0" i="0">
                <a:solidFill>
                  <a:srgbClr val="000000"/>
                </a:solidFill>
                <a:effectLst/>
                <a:latin typeface="WordVisiCarriageReturn_MSFontService"/>
              </a:rPr>
              <a:t> </a:t>
            </a:r>
            <a:r>
              <a:rPr lang="es-ES" sz="2400" b="0" i="0">
                <a:solidFill>
                  <a:srgbClr val="000000"/>
                </a:solidFill>
                <a:effectLst/>
                <a:latin typeface="Calibri" panose="020F0502020204030204" pitchFamily="34" charset="0"/>
              </a:rPr>
              <a:t>si suele estar en desventaja cultural</a:t>
            </a:r>
            <a:endParaRPr lang="es-ES" sz="2400"/>
          </a:p>
        </p:txBody>
      </p:sp>
      <p:sp>
        <p:nvSpPr>
          <p:cNvPr id="16" name="CuadroTexto 15">
            <a:extLst>
              <a:ext uri="{FF2B5EF4-FFF2-40B4-BE49-F238E27FC236}">
                <a16:creationId xmlns:a16="http://schemas.microsoft.com/office/drawing/2014/main" id="{13FE216F-CBAE-E769-74A9-F108FCF61BBC}"/>
              </a:ext>
            </a:extLst>
          </p:cNvPr>
          <p:cNvSpPr txBox="1"/>
          <p:nvPr/>
        </p:nvSpPr>
        <p:spPr>
          <a:xfrm>
            <a:off x="11502501" y="5485719"/>
            <a:ext cx="6348214" cy="1200329"/>
          </a:xfrm>
          <a:prstGeom prst="rect">
            <a:avLst/>
          </a:prstGeom>
          <a:noFill/>
        </p:spPr>
        <p:txBody>
          <a:bodyPr wrap="square">
            <a:spAutoFit/>
          </a:bodyPr>
          <a:lstStyle/>
          <a:p>
            <a:r>
              <a:rPr lang="es-ES" sz="2400" b="0" i="0"/>
              <a:t>Dicotomía entre personas que aprenden y que no aprenden</a:t>
            </a:r>
            <a:r>
              <a:rPr lang="es-ES" sz="2400" b="0" i="0">
                <a:solidFill>
                  <a:srgbClr val="B42108"/>
                </a:solidFill>
              </a:rPr>
              <a:t> </a:t>
            </a:r>
            <a:endParaRPr lang="es-ES" sz="2400"/>
          </a:p>
          <a:p>
            <a:endParaRPr lang="es-ES" sz="2400"/>
          </a:p>
        </p:txBody>
      </p:sp>
      <p:pic>
        <p:nvPicPr>
          <p:cNvPr id="24" name="Imagen 23" descr="Icono&#10;&#10;Descripción generada automáticamente">
            <a:extLst>
              <a:ext uri="{FF2B5EF4-FFF2-40B4-BE49-F238E27FC236}">
                <a16:creationId xmlns:a16="http://schemas.microsoft.com/office/drawing/2014/main" id="{23577581-4BE2-A231-C373-786E4E58AA7C}"/>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9946565" y="2445702"/>
            <a:ext cx="1104225" cy="1104225"/>
          </a:xfrm>
          <a:prstGeom prst="rect">
            <a:avLst/>
          </a:prstGeom>
        </p:spPr>
      </p:pic>
      <p:pic>
        <p:nvPicPr>
          <p:cNvPr id="25" name="Imagen 24" descr="Icono&#10;&#10;Descripción generada automáticamente">
            <a:extLst>
              <a:ext uri="{FF2B5EF4-FFF2-40B4-BE49-F238E27FC236}">
                <a16:creationId xmlns:a16="http://schemas.microsoft.com/office/drawing/2014/main" id="{1BFE0F79-9FBA-4056-8070-EC4835B10E6E}"/>
              </a:ext>
            </a:extLst>
          </p:cNvPr>
          <p:cNvPicPr>
            <a:picLocks noChangeAspect="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0010445" y="3990882"/>
            <a:ext cx="1104225" cy="1104225"/>
          </a:xfrm>
          <a:prstGeom prst="rect">
            <a:avLst/>
          </a:prstGeom>
        </p:spPr>
      </p:pic>
      <p:pic>
        <p:nvPicPr>
          <p:cNvPr id="26" name="Imagen 25">
            <a:extLst>
              <a:ext uri="{FF2B5EF4-FFF2-40B4-BE49-F238E27FC236}">
                <a16:creationId xmlns:a16="http://schemas.microsoft.com/office/drawing/2014/main" id="{3840513B-E286-AB62-AB8D-E016BC214705}"/>
              </a:ext>
            </a:extLst>
          </p:cNvPr>
          <p:cNvPicPr>
            <a:picLocks noChangeAspect="1"/>
          </p:cNvPicPr>
          <p:nvPr/>
        </p:nvPicPr>
        <p:blipFill>
          <a:blip r:embed="rId16">
            <a:duotone>
              <a:schemeClr val="accent5">
                <a:shade val="45000"/>
                <a:satMod val="135000"/>
              </a:schemeClr>
              <a:prstClr val="white"/>
            </a:duotone>
          </a:blip>
          <a:stretch>
            <a:fillRect/>
          </a:stretch>
        </p:blipFill>
        <p:spPr>
          <a:xfrm>
            <a:off x="9998520" y="5409341"/>
            <a:ext cx="1103472" cy="1103472"/>
          </a:xfrm>
          <a:prstGeom prst="rect">
            <a:avLst/>
          </a:prstGeom>
        </p:spPr>
      </p:pic>
      <p:pic>
        <p:nvPicPr>
          <p:cNvPr id="28" name="Imagen 27" descr="Imagen que contiene pequeño, juguete, joven, hombre&#10;&#10;Descripción generada automáticamente">
            <a:extLst>
              <a:ext uri="{FF2B5EF4-FFF2-40B4-BE49-F238E27FC236}">
                <a16:creationId xmlns:a16="http://schemas.microsoft.com/office/drawing/2014/main" id="{AD5CEB50-B313-B735-415B-A40D5E50A687}"/>
              </a:ext>
            </a:extLst>
          </p:cNvPr>
          <p:cNvPicPr>
            <a:picLocks noChangeAspect="1"/>
          </p:cNvPicPr>
          <p:nvPr/>
        </p:nvPicPr>
        <p:blipFill rotWithShape="1">
          <a:blip r:embed="rId17" cstate="print">
            <a:extLst>
              <a:ext uri="{28A0092B-C50C-407E-A947-70E740481C1C}">
                <a14:useLocalDpi xmlns:a14="http://schemas.microsoft.com/office/drawing/2010/main" val="0"/>
              </a:ext>
              <a:ext uri="{837473B0-CC2E-450A-ABE3-18F120FF3D39}">
                <a1611:picAttrSrcUrl xmlns:a1611="http://schemas.microsoft.com/office/drawing/2016/11/main" r:id="rId18"/>
              </a:ext>
            </a:extLst>
          </a:blip>
          <a:srcRect t="10348" b="14865"/>
          <a:stretch/>
        </p:blipFill>
        <p:spPr>
          <a:xfrm>
            <a:off x="6466276" y="6954521"/>
            <a:ext cx="5355447" cy="3003877"/>
          </a:xfrm>
          <a:prstGeom prst="rect">
            <a:avLst/>
          </a:prstGeom>
          <a:ln>
            <a:noFill/>
          </a:ln>
          <a:effectLst>
            <a:softEdge rad="112500"/>
          </a:effectLst>
        </p:spPr>
      </p:pic>
    </p:spTree>
    <p:extLst>
      <p:ext uri="{BB962C8B-B14F-4D97-AF65-F5344CB8AC3E}">
        <p14:creationId xmlns:p14="http://schemas.microsoft.com/office/powerpoint/2010/main" val="193723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pic>
        <p:nvPicPr>
          <p:cNvPr id="1026" name="Picture 2" descr="Los extranjeros sostienen la población tras la pérdida de 22.000 españoles  | Economía">
            <a:extLst>
              <a:ext uri="{FF2B5EF4-FFF2-40B4-BE49-F238E27FC236}">
                <a16:creationId xmlns:a16="http://schemas.microsoft.com/office/drawing/2014/main" id="{EA8C411E-6888-60FC-98BA-89081DFC13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013" b="3526"/>
          <a:stretch/>
        </p:blipFill>
        <p:spPr bwMode="auto">
          <a:xfrm>
            <a:off x="1028700" y="386844"/>
            <a:ext cx="7415249" cy="95133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17" name="Diagrama 16">
            <a:extLst>
              <a:ext uri="{FF2B5EF4-FFF2-40B4-BE49-F238E27FC236}">
                <a16:creationId xmlns:a16="http://schemas.microsoft.com/office/drawing/2014/main" id="{86F244BF-F05D-2A16-C5C3-6F08F6C5EA52}"/>
              </a:ext>
            </a:extLst>
          </p:cNvPr>
          <p:cNvGraphicFramePr/>
          <p:nvPr>
            <p:extLst>
              <p:ext uri="{D42A27DB-BD31-4B8C-83A1-F6EECF244321}">
                <p14:modId xmlns:p14="http://schemas.microsoft.com/office/powerpoint/2010/main" val="1685545355"/>
              </p:ext>
            </p:extLst>
          </p:nvPr>
        </p:nvGraphicFramePr>
        <p:xfrm>
          <a:off x="9144000" y="3151221"/>
          <a:ext cx="7415249" cy="440572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7732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pic>
        <p:nvPicPr>
          <p:cNvPr id="5" name="Imagen 4" descr="Gráfico, Gráfico circular&#10;&#10;Descripción generada automáticamente">
            <a:extLst>
              <a:ext uri="{FF2B5EF4-FFF2-40B4-BE49-F238E27FC236}">
                <a16:creationId xmlns:a16="http://schemas.microsoft.com/office/drawing/2014/main" id="{0FAEB796-BCB3-579D-C94B-AE224FC374D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1899" t="-1052" b="17563"/>
          <a:stretch/>
        </p:blipFill>
        <p:spPr>
          <a:xfrm>
            <a:off x="3867977" y="1472706"/>
            <a:ext cx="9332843" cy="6633728"/>
          </a:xfrm>
          <a:prstGeom prst="rect">
            <a:avLst/>
          </a:prstGeom>
        </p:spPr>
      </p:pic>
      <p:pic>
        <p:nvPicPr>
          <p:cNvPr id="14" name="Gráfico 13" descr="Lupa con relleno sólido">
            <a:extLst>
              <a:ext uri="{FF2B5EF4-FFF2-40B4-BE49-F238E27FC236}">
                <a16:creationId xmlns:a16="http://schemas.microsoft.com/office/drawing/2014/main" id="{C6AFEDC2-28F1-12F7-1E76-0FC81368DE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54732" y="4247806"/>
            <a:ext cx="2056673" cy="2056673"/>
          </a:xfrm>
          <a:prstGeom prst="rect">
            <a:avLst/>
          </a:prstGeom>
        </p:spPr>
      </p:pic>
    </p:spTree>
    <p:extLst>
      <p:ext uri="{BB962C8B-B14F-4D97-AF65-F5344CB8AC3E}">
        <p14:creationId xmlns:p14="http://schemas.microsoft.com/office/powerpoint/2010/main" val="67973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aphicFrame>
        <p:nvGraphicFramePr>
          <p:cNvPr id="18" name="Diagrama 17">
            <a:extLst>
              <a:ext uri="{FF2B5EF4-FFF2-40B4-BE49-F238E27FC236}">
                <a16:creationId xmlns:a16="http://schemas.microsoft.com/office/drawing/2014/main" id="{4C027D07-5DDB-8C96-8F0F-B07CC7E55EA9}"/>
              </a:ext>
            </a:extLst>
          </p:cNvPr>
          <p:cNvGraphicFramePr/>
          <p:nvPr>
            <p:extLst>
              <p:ext uri="{D42A27DB-BD31-4B8C-83A1-F6EECF244321}">
                <p14:modId xmlns:p14="http://schemas.microsoft.com/office/powerpoint/2010/main" val="2356895829"/>
              </p:ext>
            </p:extLst>
          </p:nvPr>
        </p:nvGraphicFramePr>
        <p:xfrm>
          <a:off x="4408380" y="57150"/>
          <a:ext cx="9983480" cy="10534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6"/>
          <p:cNvGrpSpPr/>
          <p:nvPr/>
        </p:nvGrpSpPr>
        <p:grpSpPr>
          <a:xfrm>
            <a:off x="477766" y="5715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E3A716"/>
            </a:solidFill>
          </p:spPr>
        </p:sp>
      </p:grpSp>
      <p:grpSp>
        <p:nvGrpSpPr>
          <p:cNvPr id="9" name="Group 9"/>
          <p:cNvGrpSpPr/>
          <p:nvPr/>
        </p:nvGrpSpPr>
        <p:grpSpPr>
          <a:xfrm>
            <a:off x="16773722" y="9258300"/>
            <a:ext cx="485578" cy="431625"/>
            <a:chOff x="0" y="0"/>
            <a:chExt cx="647437" cy="575500"/>
          </a:xfrm>
        </p:grpSpPr>
        <p:sp>
          <p:nvSpPr>
            <p:cNvPr id="10" name="AutoShape 10"/>
            <p:cNvSpPr/>
            <p:nvPr/>
          </p:nvSpPr>
          <p:spPr>
            <a:xfrm>
              <a:off x="0" y="0"/>
              <a:ext cx="647437" cy="575500"/>
            </a:xfrm>
            <a:prstGeom prst="rect">
              <a:avLst/>
            </a:prstGeom>
            <a:solidFill>
              <a:srgbClr val="E3A716"/>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4" name="Imagen 13" descr="Logotipo&#10;&#10;Descripción generada automáticamente">
            <a:extLst>
              <a:ext uri="{FF2B5EF4-FFF2-40B4-BE49-F238E27FC236}">
                <a16:creationId xmlns:a16="http://schemas.microsoft.com/office/drawing/2014/main" id="{F628149D-6F04-F42D-5D9A-9F5D9385A4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3" name="CuadroTexto 2">
            <a:extLst>
              <a:ext uri="{FF2B5EF4-FFF2-40B4-BE49-F238E27FC236}">
                <a16:creationId xmlns:a16="http://schemas.microsoft.com/office/drawing/2014/main" id="{07D765EF-C844-4701-792A-95B9332194A5}"/>
              </a:ext>
            </a:extLst>
          </p:cNvPr>
          <p:cNvSpPr txBox="1"/>
          <p:nvPr/>
        </p:nvSpPr>
        <p:spPr>
          <a:xfrm>
            <a:off x="871756" y="632788"/>
            <a:ext cx="4594093" cy="1384995"/>
          </a:xfrm>
          <a:prstGeom prst="rect">
            <a:avLst/>
          </a:prstGeom>
          <a:noFill/>
        </p:spPr>
        <p:txBody>
          <a:bodyPr wrap="square" lIns="91440" tIns="45720" rIns="91440" bIns="45720" anchor="t">
            <a:spAutoFit/>
          </a:bodyPr>
          <a:lstStyle/>
          <a:p>
            <a:pPr algn="ctr"/>
            <a:r>
              <a:rPr lang="es-ES" sz="2800" b="1" i="0">
                <a:solidFill>
                  <a:srgbClr val="000000"/>
                </a:solidFill>
                <a:effectLst/>
                <a:latin typeface="WordVisi_MSFontService"/>
              </a:rPr>
              <a:t>CARACTERÍSTICAS DE LAS PERSONAS EN SITUACIÓN DE EXCLUSIÓN SOCIAL </a:t>
            </a:r>
            <a:endParaRPr lang="es-ES" sz="2800" b="1">
              <a:latin typeface="WordVisi_MSFontService"/>
            </a:endParaRPr>
          </a:p>
        </p:txBody>
      </p:sp>
      <p:pic>
        <p:nvPicPr>
          <p:cNvPr id="4" name="Imagen 3">
            <a:extLst>
              <a:ext uri="{FF2B5EF4-FFF2-40B4-BE49-F238E27FC236}">
                <a16:creationId xmlns:a16="http://schemas.microsoft.com/office/drawing/2014/main" id="{A583E2D8-CDE3-619D-7B14-B350207B410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3646" r="15352"/>
          <a:stretch/>
        </p:blipFill>
        <p:spPr>
          <a:xfrm>
            <a:off x="8527312" y="3754921"/>
            <a:ext cx="3040911" cy="2777157"/>
          </a:xfrm>
          <a:prstGeom prst="rect">
            <a:avLst/>
          </a:prstGeom>
        </p:spPr>
      </p:pic>
    </p:spTree>
    <p:extLst>
      <p:ext uri="{BB962C8B-B14F-4D97-AF65-F5344CB8AC3E}">
        <p14:creationId xmlns:p14="http://schemas.microsoft.com/office/powerpoint/2010/main" val="3116503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sp>
        <p:nvSpPr>
          <p:cNvPr id="4" name="TextBox 4"/>
          <p:cNvSpPr txBox="1"/>
          <p:nvPr/>
        </p:nvSpPr>
        <p:spPr>
          <a:xfrm>
            <a:off x="1506715" y="221970"/>
            <a:ext cx="16133034" cy="940129"/>
          </a:xfrm>
          <a:prstGeom prst="rect">
            <a:avLst/>
          </a:prstGeom>
        </p:spPr>
        <p:txBody>
          <a:bodyPr wrap="square" lIns="0" tIns="0" rIns="0" bIns="0" rtlCol="0" anchor="t">
            <a:spAutoFit/>
          </a:bodyPr>
          <a:lstStyle/>
          <a:p>
            <a:pPr>
              <a:lnSpc>
                <a:spcPts val="8640"/>
              </a:lnSpc>
            </a:pPr>
            <a:r>
              <a:rPr lang="es-ES" sz="3200" b="1" i="0">
                <a:solidFill>
                  <a:srgbClr val="B42108"/>
                </a:solidFill>
                <a:effectLst/>
                <a:latin typeface="Cavolini"/>
                <a:cs typeface="Cavolini"/>
              </a:rPr>
              <a:t>Barreras especificas con las que se encuentran las personas inmigrantes</a:t>
            </a:r>
            <a:r>
              <a:rPr lang="es-ES" sz="3200" b="0" i="0">
                <a:solidFill>
                  <a:srgbClr val="B42108"/>
                </a:solidFill>
                <a:effectLst/>
                <a:latin typeface="Cavolini"/>
                <a:cs typeface="Cavolini"/>
              </a:rPr>
              <a:t> </a:t>
            </a:r>
            <a:endParaRPr lang="en-US" sz="3200">
              <a:solidFill>
                <a:srgbClr val="B42108"/>
              </a:solidFill>
              <a:latin typeface="Cavolini"/>
              <a:cs typeface="Cavolini"/>
            </a:endParaRPr>
          </a:p>
        </p:txBody>
      </p:sp>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aphicFrame>
        <p:nvGraphicFramePr>
          <p:cNvPr id="18" name="CuadroTexto 13">
            <a:extLst>
              <a:ext uri="{FF2B5EF4-FFF2-40B4-BE49-F238E27FC236}">
                <a16:creationId xmlns:a16="http://schemas.microsoft.com/office/drawing/2014/main" id="{F63E58B2-CE23-57D5-3A29-90AD4F9BD51B}"/>
              </a:ext>
            </a:extLst>
          </p:cNvPr>
          <p:cNvGraphicFramePr/>
          <p:nvPr>
            <p:extLst>
              <p:ext uri="{D42A27DB-BD31-4B8C-83A1-F6EECF244321}">
                <p14:modId xmlns:p14="http://schemas.microsoft.com/office/powerpoint/2010/main" val="3390248278"/>
              </p:ext>
            </p:extLst>
          </p:nvPr>
        </p:nvGraphicFramePr>
        <p:xfrm>
          <a:off x="1028701" y="1863119"/>
          <a:ext cx="16133035" cy="8116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3930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aphicFrame>
        <p:nvGraphicFramePr>
          <p:cNvPr id="18" name="CuadroTexto 13">
            <a:extLst>
              <a:ext uri="{FF2B5EF4-FFF2-40B4-BE49-F238E27FC236}">
                <a16:creationId xmlns:a16="http://schemas.microsoft.com/office/drawing/2014/main" id="{F63E58B2-CE23-57D5-3A29-90AD4F9BD51B}"/>
              </a:ext>
            </a:extLst>
          </p:cNvPr>
          <p:cNvGraphicFramePr/>
          <p:nvPr>
            <p:extLst>
              <p:ext uri="{D42A27DB-BD31-4B8C-83A1-F6EECF244321}">
                <p14:modId xmlns:p14="http://schemas.microsoft.com/office/powerpoint/2010/main" val="311893039"/>
              </p:ext>
            </p:extLst>
          </p:nvPr>
        </p:nvGraphicFramePr>
        <p:xfrm>
          <a:off x="1028701" y="1610139"/>
          <a:ext cx="17031114" cy="8079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aphicFrame>
        <p:nvGraphicFramePr>
          <p:cNvPr id="5" name="Tabla 5">
            <a:extLst>
              <a:ext uri="{FF2B5EF4-FFF2-40B4-BE49-F238E27FC236}">
                <a16:creationId xmlns:a16="http://schemas.microsoft.com/office/drawing/2014/main" id="{FA8DACF5-14C6-B1C1-9984-BE6A1EE398F0}"/>
              </a:ext>
            </a:extLst>
          </p:cNvPr>
          <p:cNvGraphicFramePr>
            <a:graphicFrameLocks noGrp="1"/>
          </p:cNvGraphicFramePr>
          <p:nvPr>
            <p:extLst>
              <p:ext uri="{D42A27DB-BD31-4B8C-83A1-F6EECF244321}">
                <p14:modId xmlns:p14="http://schemas.microsoft.com/office/powerpoint/2010/main" val="1153616747"/>
              </p:ext>
            </p:extLst>
          </p:nvPr>
        </p:nvGraphicFramePr>
        <p:xfrm>
          <a:off x="2322608" y="1038274"/>
          <a:ext cx="3410110" cy="6179551"/>
        </p:xfrm>
        <a:graphic>
          <a:graphicData uri="http://schemas.openxmlformats.org/drawingml/2006/table">
            <a:tbl>
              <a:tblPr firstRow="1" bandRow="1">
                <a:tableStyleId>{0E3FDE45-AF77-4B5C-9715-49D594BDF05E}</a:tableStyleId>
              </a:tblPr>
              <a:tblGrid>
                <a:gridCol w="3410110">
                  <a:extLst>
                    <a:ext uri="{9D8B030D-6E8A-4147-A177-3AD203B41FA5}">
                      <a16:colId xmlns:a16="http://schemas.microsoft.com/office/drawing/2014/main" val="1867298780"/>
                    </a:ext>
                  </a:extLst>
                </a:gridCol>
              </a:tblGrid>
              <a:tr h="604707">
                <a:tc>
                  <a:txBody>
                    <a:bodyPr/>
                    <a:lstStyle/>
                    <a:p>
                      <a:r>
                        <a:rPr lang="es-ES" sz="3200"/>
                        <a:t>ESPAÑA</a:t>
                      </a:r>
                    </a:p>
                  </a:txBody>
                  <a:tcPr/>
                </a:tc>
                <a:extLst>
                  <a:ext uri="{0D108BD9-81ED-4DB2-BD59-A6C34878D82A}">
                    <a16:rowId xmlns:a16="http://schemas.microsoft.com/office/drawing/2014/main" val="1458109619"/>
                  </a:ext>
                </a:extLst>
              </a:tr>
              <a:tr h="592583">
                <a:tc>
                  <a:txBody>
                    <a:bodyPr/>
                    <a:lstStyle/>
                    <a:p>
                      <a:pPr algn="l" rtl="0" fontAlgn="base"/>
                      <a:r>
                        <a:rPr lang="es-ES" sz="3200" b="0">
                          <a:effectLst/>
                        </a:rPr>
                        <a:t>REGALAR  </a:t>
                      </a:r>
                      <a:endParaRPr lang="es-ES" sz="3200" b="0" i="0">
                        <a:effectLst/>
                      </a:endParaRPr>
                    </a:p>
                  </a:txBody>
                  <a:tcPr/>
                </a:tc>
                <a:extLst>
                  <a:ext uri="{0D108BD9-81ED-4DB2-BD59-A6C34878D82A}">
                    <a16:rowId xmlns:a16="http://schemas.microsoft.com/office/drawing/2014/main" val="2474670481"/>
                  </a:ext>
                </a:extLst>
              </a:tr>
              <a:tr h="592583">
                <a:tc>
                  <a:txBody>
                    <a:bodyPr/>
                    <a:lstStyle/>
                    <a:p>
                      <a:pPr algn="l" rtl="0" fontAlgn="base"/>
                      <a:r>
                        <a:rPr lang="es-ES" sz="3200" b="0">
                          <a:effectLst/>
                        </a:rPr>
                        <a:t>AHORA  </a:t>
                      </a:r>
                      <a:endParaRPr lang="es-ES" sz="3200" b="0" i="0">
                        <a:effectLst/>
                      </a:endParaRPr>
                    </a:p>
                  </a:txBody>
                  <a:tcPr/>
                </a:tc>
                <a:extLst>
                  <a:ext uri="{0D108BD9-81ED-4DB2-BD59-A6C34878D82A}">
                    <a16:rowId xmlns:a16="http://schemas.microsoft.com/office/drawing/2014/main" val="1092225715"/>
                  </a:ext>
                </a:extLst>
              </a:tr>
              <a:tr h="592583">
                <a:tc>
                  <a:txBody>
                    <a:bodyPr/>
                    <a:lstStyle/>
                    <a:p>
                      <a:pPr algn="l" rtl="0" fontAlgn="base"/>
                      <a:r>
                        <a:rPr lang="es-ES" sz="3200" b="0">
                          <a:effectLst/>
                        </a:rPr>
                        <a:t>PENA  </a:t>
                      </a:r>
                      <a:endParaRPr lang="es-ES" sz="3200" b="0" i="0">
                        <a:effectLst/>
                      </a:endParaRPr>
                    </a:p>
                  </a:txBody>
                  <a:tcPr/>
                </a:tc>
                <a:extLst>
                  <a:ext uri="{0D108BD9-81ED-4DB2-BD59-A6C34878D82A}">
                    <a16:rowId xmlns:a16="http://schemas.microsoft.com/office/drawing/2014/main" val="3033324188"/>
                  </a:ext>
                </a:extLst>
              </a:tr>
              <a:tr h="592583">
                <a:tc>
                  <a:txBody>
                    <a:bodyPr/>
                    <a:lstStyle/>
                    <a:p>
                      <a:pPr algn="l" rtl="0" fontAlgn="base"/>
                      <a:r>
                        <a:rPr lang="es-ES" sz="3200" b="0">
                          <a:effectLst/>
                        </a:rPr>
                        <a:t>TIRAR  </a:t>
                      </a:r>
                      <a:endParaRPr lang="es-ES" sz="3200" b="0" i="0">
                        <a:effectLst/>
                      </a:endParaRPr>
                    </a:p>
                  </a:txBody>
                  <a:tcPr/>
                </a:tc>
                <a:extLst>
                  <a:ext uri="{0D108BD9-81ED-4DB2-BD59-A6C34878D82A}">
                    <a16:rowId xmlns:a16="http://schemas.microsoft.com/office/drawing/2014/main" val="2827134070"/>
                  </a:ext>
                </a:extLst>
              </a:tr>
              <a:tr h="592583">
                <a:tc>
                  <a:txBody>
                    <a:bodyPr/>
                    <a:lstStyle/>
                    <a:p>
                      <a:pPr algn="l" rtl="0" fontAlgn="base"/>
                      <a:r>
                        <a:rPr lang="es-ES" sz="3200" b="0">
                          <a:effectLst/>
                        </a:rPr>
                        <a:t>TOBOGÁN </a:t>
                      </a:r>
                      <a:endParaRPr lang="es-ES" sz="3200" b="0" i="0">
                        <a:effectLst/>
                      </a:endParaRPr>
                    </a:p>
                  </a:txBody>
                  <a:tcPr/>
                </a:tc>
                <a:extLst>
                  <a:ext uri="{0D108BD9-81ED-4DB2-BD59-A6C34878D82A}">
                    <a16:rowId xmlns:a16="http://schemas.microsoft.com/office/drawing/2014/main" val="763433723"/>
                  </a:ext>
                </a:extLst>
              </a:tr>
              <a:tr h="592583">
                <a:tc>
                  <a:txBody>
                    <a:bodyPr/>
                    <a:lstStyle/>
                    <a:p>
                      <a:pPr algn="l" rtl="0" fontAlgn="base"/>
                      <a:r>
                        <a:rPr lang="es-ES" sz="3200" b="0">
                          <a:effectLst/>
                        </a:rPr>
                        <a:t>AMERICANA  </a:t>
                      </a:r>
                      <a:endParaRPr lang="es-ES" sz="3200" b="0" i="0">
                        <a:effectLst/>
                      </a:endParaRPr>
                    </a:p>
                  </a:txBody>
                  <a:tcPr/>
                </a:tc>
                <a:extLst>
                  <a:ext uri="{0D108BD9-81ED-4DB2-BD59-A6C34878D82A}">
                    <a16:rowId xmlns:a16="http://schemas.microsoft.com/office/drawing/2014/main" val="1571313411"/>
                  </a:ext>
                </a:extLst>
              </a:tr>
              <a:tr h="592583">
                <a:tc>
                  <a:txBody>
                    <a:bodyPr/>
                    <a:lstStyle/>
                    <a:p>
                      <a:pPr algn="l" rtl="0" fontAlgn="base"/>
                      <a:r>
                        <a:rPr lang="es-ES" sz="3200" b="0">
                          <a:effectLst/>
                        </a:rPr>
                        <a:t>CERILLA  </a:t>
                      </a:r>
                      <a:endParaRPr lang="es-ES" sz="3200" b="0" i="0">
                        <a:effectLst/>
                      </a:endParaRPr>
                    </a:p>
                  </a:txBody>
                  <a:tcPr/>
                </a:tc>
                <a:extLst>
                  <a:ext uri="{0D108BD9-81ED-4DB2-BD59-A6C34878D82A}">
                    <a16:rowId xmlns:a16="http://schemas.microsoft.com/office/drawing/2014/main" val="1427328268"/>
                  </a:ext>
                </a:extLst>
              </a:tr>
              <a:tr h="592583">
                <a:tc>
                  <a:txBody>
                    <a:bodyPr/>
                    <a:lstStyle/>
                    <a:p>
                      <a:pPr algn="l" rtl="0" fontAlgn="base"/>
                      <a:r>
                        <a:rPr lang="es-ES" sz="3200" b="0">
                          <a:effectLst/>
                        </a:rPr>
                        <a:t>SUELO  </a:t>
                      </a:r>
                      <a:endParaRPr lang="es-ES" sz="3200" b="0" i="0">
                        <a:effectLst/>
                      </a:endParaRPr>
                    </a:p>
                  </a:txBody>
                  <a:tcPr/>
                </a:tc>
                <a:extLst>
                  <a:ext uri="{0D108BD9-81ED-4DB2-BD59-A6C34878D82A}">
                    <a16:rowId xmlns:a16="http://schemas.microsoft.com/office/drawing/2014/main" val="1334861549"/>
                  </a:ext>
                </a:extLst>
              </a:tr>
              <a:tr h="834180">
                <a:tc>
                  <a:txBody>
                    <a:bodyPr/>
                    <a:lstStyle/>
                    <a:p>
                      <a:pPr algn="l" rtl="0" fontAlgn="base"/>
                      <a:r>
                        <a:rPr lang="es-ES" sz="3200" b="0">
                          <a:effectLst/>
                        </a:rPr>
                        <a:t>PISO  </a:t>
                      </a:r>
                      <a:endParaRPr lang="es-ES" sz="3200" b="0" i="0">
                        <a:effectLst/>
                      </a:endParaRPr>
                    </a:p>
                  </a:txBody>
                  <a:tcPr/>
                </a:tc>
                <a:extLst>
                  <a:ext uri="{0D108BD9-81ED-4DB2-BD59-A6C34878D82A}">
                    <a16:rowId xmlns:a16="http://schemas.microsoft.com/office/drawing/2014/main" val="3110561049"/>
                  </a:ext>
                </a:extLst>
              </a:tr>
            </a:tbl>
          </a:graphicData>
        </a:graphic>
      </p:graphicFrame>
      <p:graphicFrame>
        <p:nvGraphicFramePr>
          <p:cNvPr id="6" name="Tabla 5">
            <a:extLst>
              <a:ext uri="{FF2B5EF4-FFF2-40B4-BE49-F238E27FC236}">
                <a16:creationId xmlns:a16="http://schemas.microsoft.com/office/drawing/2014/main" id="{EF32A4D3-F8A8-43AB-3E21-174CE551DC8C}"/>
              </a:ext>
            </a:extLst>
          </p:cNvPr>
          <p:cNvGraphicFramePr>
            <a:graphicFrameLocks noGrp="1"/>
          </p:cNvGraphicFramePr>
          <p:nvPr>
            <p:extLst>
              <p:ext uri="{D42A27DB-BD31-4B8C-83A1-F6EECF244321}">
                <p14:modId xmlns:p14="http://schemas.microsoft.com/office/powerpoint/2010/main" val="3899189442"/>
              </p:ext>
            </p:extLst>
          </p:nvPr>
        </p:nvGraphicFramePr>
        <p:xfrm>
          <a:off x="8963397" y="778820"/>
          <a:ext cx="8106180" cy="6439005"/>
        </p:xfrm>
        <a:graphic>
          <a:graphicData uri="http://schemas.openxmlformats.org/drawingml/2006/table">
            <a:tbl>
              <a:tblPr firstRow="1" bandRow="1">
                <a:tableStyleId>{0E3FDE45-AF77-4B5C-9715-49D594BDF05E}</a:tableStyleId>
              </a:tblPr>
              <a:tblGrid>
                <a:gridCol w="8106180">
                  <a:extLst>
                    <a:ext uri="{9D8B030D-6E8A-4147-A177-3AD203B41FA5}">
                      <a16:colId xmlns:a16="http://schemas.microsoft.com/office/drawing/2014/main" val="1867298780"/>
                    </a:ext>
                  </a:extLst>
                </a:gridCol>
              </a:tblGrid>
              <a:tr h="577848">
                <a:tc>
                  <a:txBody>
                    <a:bodyPr/>
                    <a:lstStyle/>
                    <a:p>
                      <a:r>
                        <a:rPr lang="es-ES" sz="3200"/>
                        <a:t>LATINOAMÉRICA</a:t>
                      </a:r>
                    </a:p>
                  </a:txBody>
                  <a:tcPr/>
                </a:tc>
                <a:extLst>
                  <a:ext uri="{0D108BD9-81ED-4DB2-BD59-A6C34878D82A}">
                    <a16:rowId xmlns:a16="http://schemas.microsoft.com/office/drawing/2014/main" val="1458109619"/>
                  </a:ext>
                </a:extLst>
              </a:tr>
              <a:tr h="1063903">
                <a:tc>
                  <a:txBody>
                    <a:bodyPr/>
                    <a:lstStyle/>
                    <a:p>
                      <a:pPr algn="l" rtl="0" fontAlgn="base"/>
                      <a:r>
                        <a:rPr lang="es-ES" sz="3200" b="0">
                          <a:effectLst/>
                        </a:rPr>
                        <a:t>Expresión para pedir algo, un favor. Me regalas el lápiz=Me puedes prestar/acercar el lápiz  </a:t>
                      </a:r>
                      <a:endParaRPr lang="es-ES" sz="3200" b="0" i="0">
                        <a:effectLst/>
                      </a:endParaRPr>
                    </a:p>
                  </a:txBody>
                  <a:tcPr/>
                </a:tc>
                <a:extLst>
                  <a:ext uri="{0D108BD9-81ED-4DB2-BD59-A6C34878D82A}">
                    <a16:rowId xmlns:a16="http://schemas.microsoft.com/office/drawing/2014/main" val="2474670481"/>
                  </a:ext>
                </a:extLst>
              </a:tr>
              <a:tr h="501848">
                <a:tc>
                  <a:txBody>
                    <a:bodyPr/>
                    <a:lstStyle/>
                    <a:p>
                      <a:pPr algn="l" rtl="0" fontAlgn="base"/>
                      <a:r>
                        <a:rPr lang="es-ES" sz="3200" b="0">
                          <a:effectLst/>
                        </a:rPr>
                        <a:t>DENTRO DE UN RATO, A LO LARGO DEL DÍA.  </a:t>
                      </a:r>
                      <a:endParaRPr lang="es-ES" sz="3200" b="0" i="0">
                        <a:effectLst/>
                      </a:endParaRPr>
                    </a:p>
                  </a:txBody>
                  <a:tcPr/>
                </a:tc>
                <a:extLst>
                  <a:ext uri="{0D108BD9-81ED-4DB2-BD59-A6C34878D82A}">
                    <a16:rowId xmlns:a16="http://schemas.microsoft.com/office/drawing/2014/main" val="1092225715"/>
                  </a:ext>
                </a:extLst>
              </a:tr>
              <a:tr h="500611">
                <a:tc>
                  <a:txBody>
                    <a:bodyPr/>
                    <a:lstStyle/>
                    <a:p>
                      <a:pPr algn="l" rtl="0" fontAlgn="base"/>
                      <a:r>
                        <a:rPr lang="es-ES" sz="3200" b="0">
                          <a:effectLst/>
                        </a:rPr>
                        <a:t>VERGÜENZA  </a:t>
                      </a:r>
                      <a:endParaRPr lang="es-ES" sz="3200" b="0" i="0">
                        <a:effectLst/>
                      </a:endParaRPr>
                    </a:p>
                  </a:txBody>
                  <a:tcPr/>
                </a:tc>
                <a:extLst>
                  <a:ext uri="{0D108BD9-81ED-4DB2-BD59-A6C34878D82A}">
                    <a16:rowId xmlns:a16="http://schemas.microsoft.com/office/drawing/2014/main" val="3033324188"/>
                  </a:ext>
                </a:extLst>
              </a:tr>
              <a:tr h="481358">
                <a:tc>
                  <a:txBody>
                    <a:bodyPr/>
                    <a:lstStyle/>
                    <a:p>
                      <a:pPr algn="l" rtl="0" fontAlgn="base"/>
                      <a:r>
                        <a:rPr lang="es-ES" sz="3200" b="0">
                          <a:effectLst/>
                        </a:rPr>
                        <a:t>BOTAR  </a:t>
                      </a:r>
                      <a:endParaRPr lang="es-ES" sz="3200" b="0" i="0">
                        <a:effectLst/>
                      </a:endParaRPr>
                    </a:p>
                  </a:txBody>
                  <a:tcPr/>
                </a:tc>
                <a:extLst>
                  <a:ext uri="{0D108BD9-81ED-4DB2-BD59-A6C34878D82A}">
                    <a16:rowId xmlns:a16="http://schemas.microsoft.com/office/drawing/2014/main" val="2827134070"/>
                  </a:ext>
                </a:extLst>
              </a:tr>
              <a:tr h="462103">
                <a:tc>
                  <a:txBody>
                    <a:bodyPr/>
                    <a:lstStyle/>
                    <a:p>
                      <a:pPr algn="l" rtl="0" fontAlgn="base"/>
                      <a:r>
                        <a:rPr lang="es-ES" sz="3200" b="0" i="0">
                          <a:effectLst/>
                        </a:rPr>
                        <a:t>RODADERO</a:t>
                      </a:r>
                    </a:p>
                  </a:txBody>
                  <a:tcPr/>
                </a:tc>
                <a:extLst>
                  <a:ext uri="{0D108BD9-81ED-4DB2-BD59-A6C34878D82A}">
                    <a16:rowId xmlns:a16="http://schemas.microsoft.com/office/drawing/2014/main" val="763433723"/>
                  </a:ext>
                </a:extLst>
              </a:tr>
              <a:tr h="442849">
                <a:tc>
                  <a:txBody>
                    <a:bodyPr/>
                    <a:lstStyle/>
                    <a:p>
                      <a:pPr algn="l" rtl="0" fontAlgn="base"/>
                      <a:r>
                        <a:rPr lang="es-ES" sz="3200" b="0">
                          <a:effectLst/>
                        </a:rPr>
                        <a:t>SACO  </a:t>
                      </a:r>
                      <a:endParaRPr lang="es-ES" sz="3200" b="0" i="0">
                        <a:effectLst/>
                      </a:endParaRPr>
                    </a:p>
                  </a:txBody>
                  <a:tcPr/>
                </a:tc>
                <a:extLst>
                  <a:ext uri="{0D108BD9-81ED-4DB2-BD59-A6C34878D82A}">
                    <a16:rowId xmlns:a16="http://schemas.microsoft.com/office/drawing/2014/main" val="1571313411"/>
                  </a:ext>
                </a:extLst>
              </a:tr>
              <a:tr h="462103">
                <a:tc>
                  <a:txBody>
                    <a:bodyPr/>
                    <a:lstStyle/>
                    <a:p>
                      <a:pPr algn="l" rtl="0" fontAlgn="base"/>
                      <a:r>
                        <a:rPr lang="es-ES" sz="3200" b="0">
                          <a:effectLst/>
                        </a:rPr>
                        <a:t>FOSFORO  </a:t>
                      </a:r>
                      <a:endParaRPr lang="es-ES" sz="3200" b="0" i="0">
                        <a:effectLst/>
                      </a:endParaRPr>
                    </a:p>
                  </a:txBody>
                  <a:tcPr/>
                </a:tc>
                <a:extLst>
                  <a:ext uri="{0D108BD9-81ED-4DB2-BD59-A6C34878D82A}">
                    <a16:rowId xmlns:a16="http://schemas.microsoft.com/office/drawing/2014/main" val="1427328268"/>
                  </a:ext>
                </a:extLst>
              </a:tr>
              <a:tr h="442849">
                <a:tc>
                  <a:txBody>
                    <a:bodyPr/>
                    <a:lstStyle/>
                    <a:p>
                      <a:pPr algn="l" rtl="0" fontAlgn="base"/>
                      <a:r>
                        <a:rPr lang="es-ES" sz="3200" b="0">
                          <a:effectLst/>
                        </a:rPr>
                        <a:t>PISO  </a:t>
                      </a:r>
                      <a:endParaRPr lang="es-ES" sz="3200" b="0" i="0">
                        <a:effectLst/>
                      </a:endParaRPr>
                    </a:p>
                  </a:txBody>
                  <a:tcPr/>
                </a:tc>
                <a:extLst>
                  <a:ext uri="{0D108BD9-81ED-4DB2-BD59-A6C34878D82A}">
                    <a16:rowId xmlns:a16="http://schemas.microsoft.com/office/drawing/2014/main" val="1334861549"/>
                  </a:ext>
                </a:extLst>
              </a:tr>
              <a:tr h="739245">
                <a:tc>
                  <a:txBody>
                    <a:bodyPr/>
                    <a:lstStyle/>
                    <a:p>
                      <a:pPr algn="l" rtl="0" fontAlgn="base"/>
                      <a:r>
                        <a:rPr lang="es-ES" sz="3200" b="0">
                          <a:effectLst/>
                        </a:rPr>
                        <a:t>APARTAMENTO </a:t>
                      </a:r>
                      <a:endParaRPr lang="es-ES" sz="3200" b="0" i="0">
                        <a:effectLst/>
                      </a:endParaRPr>
                    </a:p>
                  </a:txBody>
                  <a:tcPr/>
                </a:tc>
                <a:extLst>
                  <a:ext uri="{0D108BD9-81ED-4DB2-BD59-A6C34878D82A}">
                    <a16:rowId xmlns:a16="http://schemas.microsoft.com/office/drawing/2014/main" val="3110561049"/>
                  </a:ext>
                </a:extLst>
              </a:tr>
            </a:tbl>
          </a:graphicData>
        </a:graphic>
      </p:graphicFrame>
      <p:cxnSp>
        <p:nvCxnSpPr>
          <p:cNvPr id="15" name="Conector recto de flecha 14">
            <a:extLst>
              <a:ext uri="{FF2B5EF4-FFF2-40B4-BE49-F238E27FC236}">
                <a16:creationId xmlns:a16="http://schemas.microsoft.com/office/drawing/2014/main" id="{CA306B56-CD8D-8B6C-15A7-D08F2D56FE12}"/>
              </a:ext>
            </a:extLst>
          </p:cNvPr>
          <p:cNvCxnSpPr>
            <a:cxnSpLocks/>
          </p:cNvCxnSpPr>
          <p:nvPr/>
        </p:nvCxnSpPr>
        <p:spPr>
          <a:xfrm>
            <a:off x="5732718" y="1843131"/>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EA26B183-3FE8-5614-AC66-8FFF37DBC5BF}"/>
              </a:ext>
            </a:extLst>
          </p:cNvPr>
          <p:cNvCxnSpPr>
            <a:cxnSpLocks/>
          </p:cNvCxnSpPr>
          <p:nvPr/>
        </p:nvCxnSpPr>
        <p:spPr>
          <a:xfrm>
            <a:off x="5732718" y="2576161"/>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C7F79A7B-366B-D47E-C7F3-45A937CD3EFF}"/>
              </a:ext>
            </a:extLst>
          </p:cNvPr>
          <p:cNvCxnSpPr>
            <a:cxnSpLocks/>
          </p:cNvCxnSpPr>
          <p:nvPr/>
        </p:nvCxnSpPr>
        <p:spPr>
          <a:xfrm>
            <a:off x="5732718" y="3240465"/>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FCD7CAED-AFB6-5291-71FD-7E68578568B7}"/>
              </a:ext>
            </a:extLst>
          </p:cNvPr>
          <p:cNvCxnSpPr>
            <a:cxnSpLocks/>
          </p:cNvCxnSpPr>
          <p:nvPr/>
        </p:nvCxnSpPr>
        <p:spPr>
          <a:xfrm>
            <a:off x="5732718" y="3830428"/>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409A7F60-8F37-5275-028E-9C8509B1022C}"/>
              </a:ext>
            </a:extLst>
          </p:cNvPr>
          <p:cNvCxnSpPr>
            <a:cxnSpLocks/>
          </p:cNvCxnSpPr>
          <p:nvPr/>
        </p:nvCxnSpPr>
        <p:spPr>
          <a:xfrm>
            <a:off x="5732718" y="4365728"/>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71A94882-B3E4-2FAB-F45F-46BF21182400}"/>
              </a:ext>
            </a:extLst>
          </p:cNvPr>
          <p:cNvCxnSpPr>
            <a:cxnSpLocks/>
          </p:cNvCxnSpPr>
          <p:nvPr/>
        </p:nvCxnSpPr>
        <p:spPr>
          <a:xfrm>
            <a:off x="5732718" y="5004352"/>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CBD9C898-2326-B1D3-7F09-D655A4EE56DB}"/>
              </a:ext>
            </a:extLst>
          </p:cNvPr>
          <p:cNvCxnSpPr>
            <a:cxnSpLocks/>
          </p:cNvCxnSpPr>
          <p:nvPr/>
        </p:nvCxnSpPr>
        <p:spPr>
          <a:xfrm>
            <a:off x="5732718" y="5560674"/>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D7B0CC52-1D8E-75CF-9DCB-8DD298312F93}"/>
              </a:ext>
            </a:extLst>
          </p:cNvPr>
          <p:cNvCxnSpPr>
            <a:cxnSpLocks/>
          </p:cNvCxnSpPr>
          <p:nvPr/>
        </p:nvCxnSpPr>
        <p:spPr>
          <a:xfrm>
            <a:off x="5732718" y="6157021"/>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A7A2272E-A106-22A3-54B4-E40A438159D1}"/>
              </a:ext>
            </a:extLst>
          </p:cNvPr>
          <p:cNvCxnSpPr>
            <a:cxnSpLocks/>
          </p:cNvCxnSpPr>
          <p:nvPr/>
        </p:nvCxnSpPr>
        <p:spPr>
          <a:xfrm>
            <a:off x="5732718" y="6852762"/>
            <a:ext cx="29516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Imagen 13" descr="Una caricatura de una persona&#10;&#10;Descripción generada automáticamente con confianza baja">
            <a:extLst>
              <a:ext uri="{FF2B5EF4-FFF2-40B4-BE49-F238E27FC236}">
                <a16:creationId xmlns:a16="http://schemas.microsoft.com/office/drawing/2014/main" id="{85893837-60ED-93E9-925F-F14F9938A43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69257" y="7833126"/>
            <a:ext cx="5588280" cy="1840407"/>
          </a:xfrm>
          <a:prstGeom prst="rect">
            <a:avLst/>
          </a:prstGeom>
          <a:ln>
            <a:noFill/>
          </a:ln>
          <a:effectLst>
            <a:softEdge rad="112500"/>
          </a:effectLst>
        </p:spPr>
      </p:pic>
    </p:spTree>
    <p:extLst>
      <p:ext uri="{BB962C8B-B14F-4D97-AF65-F5344CB8AC3E}">
        <p14:creationId xmlns:p14="http://schemas.microsoft.com/office/powerpoint/2010/main" val="4866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aphicFrame>
        <p:nvGraphicFramePr>
          <p:cNvPr id="5" name="Tabla 5">
            <a:extLst>
              <a:ext uri="{FF2B5EF4-FFF2-40B4-BE49-F238E27FC236}">
                <a16:creationId xmlns:a16="http://schemas.microsoft.com/office/drawing/2014/main" id="{FA8DACF5-14C6-B1C1-9984-BE6A1EE398F0}"/>
              </a:ext>
            </a:extLst>
          </p:cNvPr>
          <p:cNvGraphicFramePr>
            <a:graphicFrameLocks noGrp="1"/>
          </p:cNvGraphicFramePr>
          <p:nvPr>
            <p:extLst>
              <p:ext uri="{D42A27DB-BD31-4B8C-83A1-F6EECF244321}">
                <p14:modId xmlns:p14="http://schemas.microsoft.com/office/powerpoint/2010/main" val="2006340165"/>
              </p:ext>
            </p:extLst>
          </p:nvPr>
        </p:nvGraphicFramePr>
        <p:xfrm>
          <a:off x="2165904" y="1373794"/>
          <a:ext cx="5200234" cy="6696778"/>
        </p:xfrm>
        <a:graphic>
          <a:graphicData uri="http://schemas.openxmlformats.org/drawingml/2006/table">
            <a:tbl>
              <a:tblPr firstRow="1" bandRow="1">
                <a:tableStyleId>{0E3FDE45-AF77-4B5C-9715-49D594BDF05E}</a:tableStyleId>
              </a:tblPr>
              <a:tblGrid>
                <a:gridCol w="5200234">
                  <a:extLst>
                    <a:ext uri="{9D8B030D-6E8A-4147-A177-3AD203B41FA5}">
                      <a16:colId xmlns:a16="http://schemas.microsoft.com/office/drawing/2014/main" val="1867298780"/>
                    </a:ext>
                  </a:extLst>
                </a:gridCol>
              </a:tblGrid>
              <a:tr h="449014">
                <a:tc>
                  <a:txBody>
                    <a:bodyPr/>
                    <a:lstStyle/>
                    <a:p>
                      <a:r>
                        <a:rPr lang="es-ES"/>
                        <a:t>ESPAÑA</a:t>
                      </a:r>
                    </a:p>
                  </a:txBody>
                  <a:tcPr/>
                </a:tc>
                <a:extLst>
                  <a:ext uri="{0D108BD9-81ED-4DB2-BD59-A6C34878D82A}">
                    <a16:rowId xmlns:a16="http://schemas.microsoft.com/office/drawing/2014/main" val="1458109619"/>
                  </a:ext>
                </a:extLst>
              </a:tr>
              <a:tr h="695229">
                <a:tc>
                  <a:txBody>
                    <a:bodyPr/>
                    <a:lstStyle/>
                    <a:p>
                      <a:pPr algn="l" rtl="0" fontAlgn="base"/>
                      <a:r>
                        <a:rPr lang="es-ES" sz="2400" b="0">
                          <a:solidFill>
                            <a:srgbClr val="000000"/>
                          </a:solidFill>
                          <a:effectLst/>
                        </a:rPr>
                        <a:t>CHICO</a:t>
                      </a:r>
                      <a:endParaRPr lang="es-ES" sz="2400" b="0" i="0">
                        <a:effectLst/>
                      </a:endParaRPr>
                    </a:p>
                  </a:txBody>
                  <a:tcPr/>
                </a:tc>
                <a:extLst>
                  <a:ext uri="{0D108BD9-81ED-4DB2-BD59-A6C34878D82A}">
                    <a16:rowId xmlns:a16="http://schemas.microsoft.com/office/drawing/2014/main" val="2474670481"/>
                  </a:ext>
                </a:extLst>
              </a:tr>
              <a:tr h="556103">
                <a:tc>
                  <a:txBody>
                    <a:bodyPr/>
                    <a:lstStyle/>
                    <a:p>
                      <a:pPr algn="l" rtl="0" fontAlgn="base"/>
                      <a:r>
                        <a:rPr lang="es-ES" sz="2400" b="0">
                          <a:effectLst/>
                        </a:rPr>
                        <a:t>ESTANTE </a:t>
                      </a:r>
                      <a:endParaRPr lang="es-ES" sz="2400" b="0" i="0">
                        <a:effectLst/>
                      </a:endParaRPr>
                    </a:p>
                  </a:txBody>
                  <a:tcPr/>
                </a:tc>
                <a:extLst>
                  <a:ext uri="{0D108BD9-81ED-4DB2-BD59-A6C34878D82A}">
                    <a16:rowId xmlns:a16="http://schemas.microsoft.com/office/drawing/2014/main" val="2827134070"/>
                  </a:ext>
                </a:extLst>
              </a:tr>
              <a:tr h="652715">
                <a:tc>
                  <a:txBody>
                    <a:bodyPr/>
                    <a:lstStyle/>
                    <a:p>
                      <a:pPr algn="l" rtl="0" fontAlgn="base"/>
                      <a:r>
                        <a:rPr lang="es-ES" sz="2400" b="0">
                          <a:effectLst/>
                        </a:rPr>
                        <a:t>SACAPUNTAS </a:t>
                      </a:r>
                      <a:endParaRPr lang="es-ES" sz="2400" b="0" i="0">
                        <a:effectLst/>
                      </a:endParaRPr>
                    </a:p>
                  </a:txBody>
                  <a:tcPr/>
                </a:tc>
                <a:extLst>
                  <a:ext uri="{0D108BD9-81ED-4DB2-BD59-A6C34878D82A}">
                    <a16:rowId xmlns:a16="http://schemas.microsoft.com/office/drawing/2014/main" val="763433723"/>
                  </a:ext>
                </a:extLst>
              </a:tr>
              <a:tr h="658878">
                <a:tc>
                  <a:txBody>
                    <a:bodyPr/>
                    <a:lstStyle/>
                    <a:p>
                      <a:pPr algn="l" rtl="0" fontAlgn="base"/>
                      <a:r>
                        <a:rPr lang="es-ES" sz="2400" b="0" i="0">
                          <a:effectLst/>
                        </a:rPr>
                        <a:t>NOSTALGIA</a:t>
                      </a:r>
                    </a:p>
                  </a:txBody>
                  <a:tcPr/>
                </a:tc>
                <a:extLst>
                  <a:ext uri="{0D108BD9-81ED-4DB2-BD59-A6C34878D82A}">
                    <a16:rowId xmlns:a16="http://schemas.microsoft.com/office/drawing/2014/main" val="1427328268"/>
                  </a:ext>
                </a:extLst>
              </a:tr>
              <a:tr h="610073">
                <a:tc>
                  <a:txBody>
                    <a:bodyPr/>
                    <a:lstStyle/>
                    <a:p>
                      <a:pPr algn="l" rtl="0" fontAlgn="base"/>
                      <a:r>
                        <a:rPr lang="es-ES" sz="2400" b="0">
                          <a:effectLst/>
                        </a:rPr>
                        <a:t>ABRIGO </a:t>
                      </a:r>
                      <a:endParaRPr lang="es-ES" sz="2400" b="0" i="0">
                        <a:effectLst/>
                      </a:endParaRPr>
                    </a:p>
                  </a:txBody>
                  <a:tcPr/>
                </a:tc>
                <a:extLst>
                  <a:ext uri="{0D108BD9-81ED-4DB2-BD59-A6C34878D82A}">
                    <a16:rowId xmlns:a16="http://schemas.microsoft.com/office/drawing/2014/main" val="3110561049"/>
                  </a:ext>
                </a:extLst>
              </a:tr>
              <a:tr h="610073">
                <a:tc>
                  <a:txBody>
                    <a:bodyPr/>
                    <a:lstStyle/>
                    <a:p>
                      <a:pPr algn="l" fontAlgn="t"/>
                      <a:r>
                        <a:rPr lang="es-ES" sz="2400">
                          <a:effectLst/>
                        </a:rPr>
                        <a:t>AUTOBÚS</a:t>
                      </a:r>
                    </a:p>
                  </a:txBody>
                  <a:tcPr/>
                </a:tc>
                <a:extLst>
                  <a:ext uri="{0D108BD9-81ED-4DB2-BD59-A6C34878D82A}">
                    <a16:rowId xmlns:a16="http://schemas.microsoft.com/office/drawing/2014/main" val="2901104941"/>
                  </a:ext>
                </a:extLst>
              </a:tr>
              <a:tr h="561267">
                <a:tc>
                  <a:txBody>
                    <a:bodyPr/>
                    <a:lstStyle/>
                    <a:p>
                      <a:pPr algn="l" rtl="0" fontAlgn="base"/>
                      <a:r>
                        <a:rPr lang="es-ES" sz="2400" b="0">
                          <a:effectLst/>
                        </a:rPr>
                        <a:t>PAN DURO</a:t>
                      </a:r>
                      <a:endParaRPr lang="es-ES" sz="2400" b="0" i="0">
                        <a:effectLst/>
                      </a:endParaRPr>
                    </a:p>
                  </a:txBody>
                  <a:tcPr/>
                </a:tc>
                <a:extLst>
                  <a:ext uri="{0D108BD9-81ED-4DB2-BD59-A6C34878D82A}">
                    <a16:rowId xmlns:a16="http://schemas.microsoft.com/office/drawing/2014/main" val="897663578"/>
                  </a:ext>
                </a:extLst>
              </a:tr>
              <a:tr h="658878">
                <a:tc>
                  <a:txBody>
                    <a:bodyPr/>
                    <a:lstStyle/>
                    <a:p>
                      <a:pPr algn="l" rtl="0" fontAlgn="base"/>
                      <a:r>
                        <a:rPr lang="es-ES" sz="2400" b="0">
                          <a:effectLst/>
                        </a:rPr>
                        <a:t>ZAPATILLAS DE DEPORTE </a:t>
                      </a:r>
                      <a:endParaRPr lang="es-ES" sz="2400" b="0" i="0">
                        <a:effectLst/>
                      </a:endParaRPr>
                    </a:p>
                  </a:txBody>
                  <a:tcPr/>
                </a:tc>
                <a:extLst>
                  <a:ext uri="{0D108BD9-81ED-4DB2-BD59-A6C34878D82A}">
                    <a16:rowId xmlns:a16="http://schemas.microsoft.com/office/drawing/2014/main" val="3590231151"/>
                  </a:ext>
                </a:extLst>
              </a:tr>
              <a:tr h="683281">
                <a:tc>
                  <a:txBody>
                    <a:bodyPr/>
                    <a:lstStyle/>
                    <a:p>
                      <a:pPr algn="l" rtl="0" fontAlgn="base"/>
                      <a:r>
                        <a:rPr lang="es-ES" sz="2400" b="0">
                          <a:effectLst/>
                        </a:rPr>
                        <a:t>LLOVER MUCHO  </a:t>
                      </a:r>
                      <a:endParaRPr lang="es-ES" sz="2400" b="0" i="0">
                        <a:effectLst/>
                      </a:endParaRPr>
                    </a:p>
                  </a:txBody>
                  <a:tcPr/>
                </a:tc>
                <a:extLst>
                  <a:ext uri="{0D108BD9-81ED-4DB2-BD59-A6C34878D82A}">
                    <a16:rowId xmlns:a16="http://schemas.microsoft.com/office/drawing/2014/main" val="2989070021"/>
                  </a:ext>
                </a:extLst>
              </a:tr>
              <a:tr h="561267">
                <a:tc>
                  <a:txBody>
                    <a:bodyPr/>
                    <a:lstStyle/>
                    <a:p>
                      <a:pPr algn="l" rtl="0" fontAlgn="base"/>
                      <a:r>
                        <a:rPr lang="es-ES" sz="2400" b="0">
                          <a:effectLst/>
                        </a:rPr>
                        <a:t>GLOTÓN</a:t>
                      </a:r>
                      <a:endParaRPr lang="es-ES" sz="2400" b="0" i="0">
                        <a:effectLst/>
                      </a:endParaRPr>
                    </a:p>
                  </a:txBody>
                  <a:tcPr/>
                </a:tc>
                <a:extLst>
                  <a:ext uri="{0D108BD9-81ED-4DB2-BD59-A6C34878D82A}">
                    <a16:rowId xmlns:a16="http://schemas.microsoft.com/office/drawing/2014/main" val="338686732"/>
                  </a:ext>
                </a:extLst>
              </a:tr>
            </a:tbl>
          </a:graphicData>
        </a:graphic>
      </p:graphicFrame>
      <p:graphicFrame>
        <p:nvGraphicFramePr>
          <p:cNvPr id="2" name="Tabla 5">
            <a:extLst>
              <a:ext uri="{FF2B5EF4-FFF2-40B4-BE49-F238E27FC236}">
                <a16:creationId xmlns:a16="http://schemas.microsoft.com/office/drawing/2014/main" id="{22E75B8F-D5E6-F2A4-70BF-FA416F38DFBE}"/>
              </a:ext>
            </a:extLst>
          </p:cNvPr>
          <p:cNvGraphicFramePr>
            <a:graphicFrameLocks noGrp="1"/>
          </p:cNvGraphicFramePr>
          <p:nvPr>
            <p:extLst>
              <p:ext uri="{D42A27DB-BD31-4B8C-83A1-F6EECF244321}">
                <p14:modId xmlns:p14="http://schemas.microsoft.com/office/powerpoint/2010/main" val="2310582387"/>
              </p:ext>
            </p:extLst>
          </p:nvPr>
        </p:nvGraphicFramePr>
        <p:xfrm>
          <a:off x="8739587" y="1353917"/>
          <a:ext cx="5769905" cy="6696777"/>
        </p:xfrm>
        <a:graphic>
          <a:graphicData uri="http://schemas.openxmlformats.org/drawingml/2006/table">
            <a:tbl>
              <a:tblPr firstRow="1" bandRow="1">
                <a:tableStyleId>{0E3FDE45-AF77-4B5C-9715-49D594BDF05E}</a:tableStyleId>
              </a:tblPr>
              <a:tblGrid>
                <a:gridCol w="5769905">
                  <a:extLst>
                    <a:ext uri="{9D8B030D-6E8A-4147-A177-3AD203B41FA5}">
                      <a16:colId xmlns:a16="http://schemas.microsoft.com/office/drawing/2014/main" val="1867298780"/>
                    </a:ext>
                  </a:extLst>
                </a:gridCol>
              </a:tblGrid>
              <a:tr h="434299">
                <a:tc>
                  <a:txBody>
                    <a:bodyPr/>
                    <a:lstStyle/>
                    <a:p>
                      <a:r>
                        <a:rPr lang="es-ES"/>
                        <a:t>COMUNIDAD AUTÓNOMA</a:t>
                      </a:r>
                    </a:p>
                  </a:txBody>
                  <a:tcPr/>
                </a:tc>
                <a:extLst>
                  <a:ext uri="{0D108BD9-81ED-4DB2-BD59-A6C34878D82A}">
                    <a16:rowId xmlns:a16="http://schemas.microsoft.com/office/drawing/2014/main" val="1458109619"/>
                  </a:ext>
                </a:extLst>
              </a:tr>
              <a:tr h="672445">
                <a:tc>
                  <a:txBody>
                    <a:bodyPr/>
                    <a:lstStyle/>
                    <a:p>
                      <a:pPr algn="l" rtl="0" fontAlgn="base"/>
                      <a:r>
                        <a:rPr lang="es-ES" sz="2400" b="0" i="0" kern="1200">
                          <a:solidFill>
                            <a:schemeClr val="tx1"/>
                          </a:solidFill>
                          <a:effectLst/>
                          <a:latin typeface="+mn-lt"/>
                          <a:ea typeface="+mn-ea"/>
                          <a:cs typeface="+mn-cs"/>
                        </a:rPr>
                        <a:t>Chavea (Andalucía) Zagal (Murcia)  </a:t>
                      </a:r>
                      <a:r>
                        <a:rPr lang="es-ES" sz="2400" b="0">
                          <a:solidFill>
                            <a:srgbClr val="000000"/>
                          </a:solidFill>
                          <a:effectLst/>
                        </a:rPr>
                        <a:t> </a:t>
                      </a:r>
                      <a:endParaRPr lang="es-ES" sz="2400" b="0" i="0">
                        <a:effectLst/>
                      </a:endParaRPr>
                    </a:p>
                  </a:txBody>
                  <a:tcPr/>
                </a:tc>
                <a:extLst>
                  <a:ext uri="{0D108BD9-81ED-4DB2-BD59-A6C34878D82A}">
                    <a16:rowId xmlns:a16="http://schemas.microsoft.com/office/drawing/2014/main" val="2474670481"/>
                  </a:ext>
                </a:extLst>
              </a:tr>
              <a:tr h="542873">
                <a:tc>
                  <a:txBody>
                    <a:bodyPr/>
                    <a:lstStyle/>
                    <a:p>
                      <a:pPr algn="l" fontAlgn="t"/>
                      <a:r>
                        <a:rPr lang="es-ES" sz="2400">
                          <a:effectLst/>
                        </a:rPr>
                        <a:t>LEJA (MURCIA)</a:t>
                      </a:r>
                    </a:p>
                  </a:txBody>
                  <a:tcPr/>
                </a:tc>
                <a:extLst>
                  <a:ext uri="{0D108BD9-81ED-4DB2-BD59-A6C34878D82A}">
                    <a16:rowId xmlns:a16="http://schemas.microsoft.com/office/drawing/2014/main" val="3033324188"/>
                  </a:ext>
                </a:extLst>
              </a:tr>
              <a:tr h="643247">
                <a:tc>
                  <a:txBody>
                    <a:bodyPr/>
                    <a:lstStyle/>
                    <a:p>
                      <a:pPr algn="l" rtl="0" fontAlgn="base"/>
                      <a:r>
                        <a:rPr lang="es-ES" sz="2400" b="0">
                          <a:effectLst/>
                        </a:rPr>
                        <a:t>TAJALÁPIZ (ASTURIAS)</a:t>
                      </a:r>
                      <a:endParaRPr lang="es-ES" sz="2400" b="0" i="0">
                        <a:effectLst/>
                      </a:endParaRPr>
                    </a:p>
                  </a:txBody>
                  <a:tcPr/>
                </a:tc>
                <a:extLst>
                  <a:ext uri="{0D108BD9-81ED-4DB2-BD59-A6C34878D82A}">
                    <a16:rowId xmlns:a16="http://schemas.microsoft.com/office/drawing/2014/main" val="2827134070"/>
                  </a:ext>
                </a:extLst>
              </a:tr>
              <a:tr h="613683">
                <a:tc>
                  <a:txBody>
                    <a:bodyPr/>
                    <a:lstStyle/>
                    <a:p>
                      <a:pPr algn="l" rtl="0" fontAlgn="base"/>
                      <a:r>
                        <a:rPr lang="es-ES" sz="2400" b="0">
                          <a:effectLst/>
                        </a:rPr>
                        <a:t>MORRIÑA (GALICIA) </a:t>
                      </a:r>
                      <a:endParaRPr lang="es-ES" sz="2400" b="0" i="0">
                        <a:effectLst/>
                      </a:endParaRPr>
                    </a:p>
                  </a:txBody>
                  <a:tcPr/>
                </a:tc>
                <a:extLst>
                  <a:ext uri="{0D108BD9-81ED-4DB2-BD59-A6C34878D82A}">
                    <a16:rowId xmlns:a16="http://schemas.microsoft.com/office/drawing/2014/main" val="1571313411"/>
                  </a:ext>
                </a:extLst>
              </a:tr>
              <a:tr h="660889">
                <a:tc>
                  <a:txBody>
                    <a:bodyPr/>
                    <a:lstStyle/>
                    <a:p>
                      <a:pPr algn="l" rtl="0" fontAlgn="base"/>
                      <a:r>
                        <a:rPr lang="es-ES" sz="2400" b="0">
                          <a:effectLst/>
                        </a:rPr>
                        <a:t>CHAMBERGO (EXTREMADURA) </a:t>
                      </a:r>
                      <a:endParaRPr lang="es-ES" sz="2400" b="0" i="0">
                        <a:effectLst/>
                      </a:endParaRPr>
                    </a:p>
                  </a:txBody>
                  <a:tcPr/>
                </a:tc>
                <a:extLst>
                  <a:ext uri="{0D108BD9-81ED-4DB2-BD59-A6C34878D82A}">
                    <a16:rowId xmlns:a16="http://schemas.microsoft.com/office/drawing/2014/main" val="1334861549"/>
                  </a:ext>
                </a:extLst>
              </a:tr>
              <a:tr h="590080">
                <a:tc>
                  <a:txBody>
                    <a:bodyPr/>
                    <a:lstStyle/>
                    <a:p>
                      <a:pPr algn="l" rtl="0" fontAlgn="base"/>
                      <a:r>
                        <a:rPr lang="es-ES" sz="2400" b="0">
                          <a:effectLst/>
                        </a:rPr>
                        <a:t>GUAGUA (CANARIAS)  </a:t>
                      </a:r>
                      <a:endParaRPr lang="es-ES" sz="2400" b="0" i="0">
                        <a:effectLst/>
                      </a:endParaRPr>
                    </a:p>
                  </a:txBody>
                  <a:tcPr/>
                </a:tc>
                <a:extLst>
                  <a:ext uri="{0D108BD9-81ED-4DB2-BD59-A6C34878D82A}">
                    <a16:rowId xmlns:a16="http://schemas.microsoft.com/office/drawing/2014/main" val="3110561049"/>
                  </a:ext>
                </a:extLst>
              </a:tr>
              <a:tr h="627403">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ES" sz="2400" b="0">
                          <a:effectLst/>
                        </a:rPr>
                        <a:t> PAN RESESO (GALICIA) </a:t>
                      </a:r>
                      <a:endParaRPr lang="es-ES" sz="2400" b="0" i="0">
                        <a:effectLst/>
                      </a:endParaRPr>
                    </a:p>
                  </a:txBody>
                  <a:tcPr/>
                </a:tc>
                <a:extLst>
                  <a:ext uri="{0D108BD9-81ED-4DB2-BD59-A6C34878D82A}">
                    <a16:rowId xmlns:a16="http://schemas.microsoft.com/office/drawing/2014/main" val="897663578"/>
                  </a:ext>
                </a:extLst>
              </a:tr>
              <a:tr h="637286">
                <a:tc>
                  <a:txBody>
                    <a:bodyPr/>
                    <a:lstStyle/>
                    <a:p>
                      <a:pPr algn="l" rtl="0" fontAlgn="base"/>
                      <a:r>
                        <a:rPr lang="es-ES" sz="2400" b="0">
                          <a:effectLst/>
                        </a:rPr>
                        <a:t>ESPÁIS (CANTABRIA)  </a:t>
                      </a:r>
                      <a:endParaRPr lang="es-ES" sz="2400" b="0" i="0">
                        <a:effectLst/>
                      </a:endParaRPr>
                    </a:p>
                  </a:txBody>
                  <a:tcPr/>
                </a:tc>
                <a:extLst>
                  <a:ext uri="{0D108BD9-81ED-4DB2-BD59-A6C34878D82A}">
                    <a16:rowId xmlns:a16="http://schemas.microsoft.com/office/drawing/2014/main" val="3590231151"/>
                  </a:ext>
                </a:extLst>
              </a:tr>
              <a:tr h="637286">
                <a:tc>
                  <a:txBody>
                    <a:bodyPr/>
                    <a:lstStyle/>
                    <a:p>
                      <a:pPr algn="l" rtl="0" fontAlgn="base"/>
                      <a:r>
                        <a:rPr lang="es-ES" sz="2400" b="0">
                          <a:effectLst/>
                        </a:rPr>
                        <a:t>JARREAR (NAVARRA)  </a:t>
                      </a:r>
                      <a:endParaRPr lang="es-ES" sz="2400" b="0" i="0">
                        <a:effectLst/>
                      </a:endParaRPr>
                    </a:p>
                  </a:txBody>
                  <a:tcPr/>
                </a:tc>
                <a:extLst>
                  <a:ext uri="{0D108BD9-81ED-4DB2-BD59-A6C34878D82A}">
                    <a16:rowId xmlns:a16="http://schemas.microsoft.com/office/drawing/2014/main" val="3475398047"/>
                  </a:ext>
                </a:extLst>
              </a:tr>
              <a:tr h="637286">
                <a:tc>
                  <a:txBody>
                    <a:bodyPr/>
                    <a:lstStyle/>
                    <a:p>
                      <a:pPr algn="l" rtl="0" fontAlgn="base"/>
                      <a:r>
                        <a:rPr lang="es-ES" sz="2400" b="0" kern="1200">
                          <a:solidFill>
                            <a:schemeClr val="tx1"/>
                          </a:solidFill>
                          <a:effectLst/>
                        </a:rPr>
                        <a:t>LAMBUZO (EXTREMADURA)  </a:t>
                      </a:r>
                      <a:endParaRPr lang="es-ES" sz="2400" b="0" i="0">
                        <a:effectLst/>
                      </a:endParaRPr>
                    </a:p>
                  </a:txBody>
                  <a:tcPr/>
                </a:tc>
                <a:extLst>
                  <a:ext uri="{0D108BD9-81ED-4DB2-BD59-A6C34878D82A}">
                    <a16:rowId xmlns:a16="http://schemas.microsoft.com/office/drawing/2014/main" val="449262066"/>
                  </a:ext>
                </a:extLst>
              </a:tr>
            </a:tbl>
          </a:graphicData>
        </a:graphic>
      </p:graphicFrame>
      <p:pic>
        <p:nvPicPr>
          <p:cNvPr id="14" name="Imagen 13">
            <a:extLst>
              <a:ext uri="{FF2B5EF4-FFF2-40B4-BE49-F238E27FC236}">
                <a16:creationId xmlns:a16="http://schemas.microsoft.com/office/drawing/2014/main" id="{BA321DBF-95FD-2A84-F29B-D820FFD014BC}"/>
              </a:ext>
            </a:extLst>
          </p:cNvPr>
          <p:cNvPicPr>
            <a:picLocks noChangeAspect="1"/>
          </p:cNvPicPr>
          <p:nvPr/>
        </p:nvPicPr>
        <p:blipFill>
          <a:blip r:embed="rId3"/>
          <a:stretch>
            <a:fillRect/>
          </a:stretch>
        </p:blipFill>
        <p:spPr>
          <a:xfrm>
            <a:off x="7452494" y="1925103"/>
            <a:ext cx="1287093" cy="269875"/>
          </a:xfrm>
          <a:prstGeom prst="rect">
            <a:avLst/>
          </a:prstGeom>
        </p:spPr>
      </p:pic>
      <p:pic>
        <p:nvPicPr>
          <p:cNvPr id="17" name="Imagen 16">
            <a:extLst>
              <a:ext uri="{FF2B5EF4-FFF2-40B4-BE49-F238E27FC236}">
                <a16:creationId xmlns:a16="http://schemas.microsoft.com/office/drawing/2014/main" id="{C43DB440-2DA5-9D30-E865-F8B44EF75ACD}"/>
              </a:ext>
            </a:extLst>
          </p:cNvPr>
          <p:cNvPicPr>
            <a:picLocks noChangeAspect="1"/>
          </p:cNvPicPr>
          <p:nvPr/>
        </p:nvPicPr>
        <p:blipFill>
          <a:blip r:embed="rId3"/>
          <a:stretch>
            <a:fillRect/>
          </a:stretch>
        </p:blipFill>
        <p:spPr>
          <a:xfrm>
            <a:off x="7438842" y="3209887"/>
            <a:ext cx="1287093" cy="269875"/>
          </a:xfrm>
          <a:prstGeom prst="rect">
            <a:avLst/>
          </a:prstGeom>
        </p:spPr>
      </p:pic>
      <p:pic>
        <p:nvPicPr>
          <p:cNvPr id="18" name="Imagen 17">
            <a:extLst>
              <a:ext uri="{FF2B5EF4-FFF2-40B4-BE49-F238E27FC236}">
                <a16:creationId xmlns:a16="http://schemas.microsoft.com/office/drawing/2014/main" id="{DF714719-EF50-D588-45B6-FD23304FE6D3}"/>
              </a:ext>
            </a:extLst>
          </p:cNvPr>
          <p:cNvPicPr>
            <a:picLocks noChangeAspect="1"/>
          </p:cNvPicPr>
          <p:nvPr/>
        </p:nvPicPr>
        <p:blipFill>
          <a:blip r:embed="rId3"/>
          <a:stretch>
            <a:fillRect/>
          </a:stretch>
        </p:blipFill>
        <p:spPr>
          <a:xfrm>
            <a:off x="7425189" y="5175188"/>
            <a:ext cx="1287093" cy="269875"/>
          </a:xfrm>
          <a:prstGeom prst="rect">
            <a:avLst/>
          </a:prstGeom>
        </p:spPr>
      </p:pic>
      <p:pic>
        <p:nvPicPr>
          <p:cNvPr id="19" name="Imagen 18">
            <a:extLst>
              <a:ext uri="{FF2B5EF4-FFF2-40B4-BE49-F238E27FC236}">
                <a16:creationId xmlns:a16="http://schemas.microsoft.com/office/drawing/2014/main" id="{55578C07-7968-07FB-B703-698CDC788ECD}"/>
              </a:ext>
            </a:extLst>
          </p:cNvPr>
          <p:cNvPicPr>
            <a:picLocks noChangeAspect="1"/>
          </p:cNvPicPr>
          <p:nvPr/>
        </p:nvPicPr>
        <p:blipFill>
          <a:blip r:embed="rId3"/>
          <a:stretch>
            <a:fillRect/>
          </a:stretch>
        </p:blipFill>
        <p:spPr>
          <a:xfrm>
            <a:off x="7384879" y="7627047"/>
            <a:ext cx="1287093" cy="269875"/>
          </a:xfrm>
          <a:prstGeom prst="rect">
            <a:avLst/>
          </a:prstGeom>
        </p:spPr>
      </p:pic>
      <p:pic>
        <p:nvPicPr>
          <p:cNvPr id="20" name="Imagen 19">
            <a:extLst>
              <a:ext uri="{FF2B5EF4-FFF2-40B4-BE49-F238E27FC236}">
                <a16:creationId xmlns:a16="http://schemas.microsoft.com/office/drawing/2014/main" id="{E1C87B0C-7D76-2A2D-0561-013460B544BA}"/>
              </a:ext>
            </a:extLst>
          </p:cNvPr>
          <p:cNvPicPr>
            <a:picLocks noChangeAspect="1"/>
          </p:cNvPicPr>
          <p:nvPr/>
        </p:nvPicPr>
        <p:blipFill>
          <a:blip r:embed="rId3"/>
          <a:stretch>
            <a:fillRect/>
          </a:stretch>
        </p:blipFill>
        <p:spPr>
          <a:xfrm>
            <a:off x="7445667" y="2621402"/>
            <a:ext cx="1287093" cy="269875"/>
          </a:xfrm>
          <a:prstGeom prst="rect">
            <a:avLst/>
          </a:prstGeom>
        </p:spPr>
      </p:pic>
      <p:pic>
        <p:nvPicPr>
          <p:cNvPr id="21" name="Imagen 20">
            <a:extLst>
              <a:ext uri="{FF2B5EF4-FFF2-40B4-BE49-F238E27FC236}">
                <a16:creationId xmlns:a16="http://schemas.microsoft.com/office/drawing/2014/main" id="{22FB4465-272B-9AE0-5DB5-FAC1CCF673AB}"/>
              </a:ext>
            </a:extLst>
          </p:cNvPr>
          <p:cNvPicPr>
            <a:picLocks noChangeAspect="1"/>
          </p:cNvPicPr>
          <p:nvPr/>
        </p:nvPicPr>
        <p:blipFill>
          <a:blip r:embed="rId3"/>
          <a:stretch>
            <a:fillRect/>
          </a:stretch>
        </p:blipFill>
        <p:spPr>
          <a:xfrm>
            <a:off x="7425190" y="3920415"/>
            <a:ext cx="1287093" cy="269875"/>
          </a:xfrm>
          <a:prstGeom prst="rect">
            <a:avLst/>
          </a:prstGeom>
        </p:spPr>
      </p:pic>
      <p:pic>
        <p:nvPicPr>
          <p:cNvPr id="22" name="Imagen 21">
            <a:extLst>
              <a:ext uri="{FF2B5EF4-FFF2-40B4-BE49-F238E27FC236}">
                <a16:creationId xmlns:a16="http://schemas.microsoft.com/office/drawing/2014/main" id="{36632DE3-6535-5E65-DC55-EB80904BCB7B}"/>
              </a:ext>
            </a:extLst>
          </p:cNvPr>
          <p:cNvPicPr>
            <a:picLocks noChangeAspect="1"/>
          </p:cNvPicPr>
          <p:nvPr/>
        </p:nvPicPr>
        <p:blipFill>
          <a:blip r:embed="rId3"/>
          <a:stretch>
            <a:fillRect/>
          </a:stretch>
        </p:blipFill>
        <p:spPr>
          <a:xfrm>
            <a:off x="7420746" y="6959785"/>
            <a:ext cx="1287093" cy="269875"/>
          </a:xfrm>
          <a:prstGeom prst="rect">
            <a:avLst/>
          </a:prstGeom>
        </p:spPr>
      </p:pic>
      <p:pic>
        <p:nvPicPr>
          <p:cNvPr id="25" name="Imagen 24">
            <a:extLst>
              <a:ext uri="{FF2B5EF4-FFF2-40B4-BE49-F238E27FC236}">
                <a16:creationId xmlns:a16="http://schemas.microsoft.com/office/drawing/2014/main" id="{3422724C-1B07-DE1D-347A-075AC8D45A00}"/>
              </a:ext>
            </a:extLst>
          </p:cNvPr>
          <p:cNvPicPr>
            <a:picLocks noChangeAspect="1"/>
          </p:cNvPicPr>
          <p:nvPr/>
        </p:nvPicPr>
        <p:blipFill>
          <a:blip r:embed="rId4"/>
          <a:stretch>
            <a:fillRect/>
          </a:stretch>
        </p:blipFill>
        <p:spPr>
          <a:xfrm>
            <a:off x="7453220" y="4568744"/>
            <a:ext cx="1286367" cy="268247"/>
          </a:xfrm>
          <a:prstGeom prst="rect">
            <a:avLst/>
          </a:prstGeom>
        </p:spPr>
      </p:pic>
      <p:pic>
        <p:nvPicPr>
          <p:cNvPr id="28" name="Imagen 27">
            <a:extLst>
              <a:ext uri="{FF2B5EF4-FFF2-40B4-BE49-F238E27FC236}">
                <a16:creationId xmlns:a16="http://schemas.microsoft.com/office/drawing/2014/main" id="{8EE51889-0FE4-83F5-02EC-D516169A40AC}"/>
              </a:ext>
            </a:extLst>
          </p:cNvPr>
          <p:cNvPicPr>
            <a:picLocks noChangeAspect="1"/>
          </p:cNvPicPr>
          <p:nvPr/>
        </p:nvPicPr>
        <p:blipFill>
          <a:blip r:embed="rId3"/>
          <a:stretch>
            <a:fillRect/>
          </a:stretch>
        </p:blipFill>
        <p:spPr>
          <a:xfrm>
            <a:off x="7397886" y="5741301"/>
            <a:ext cx="1287093" cy="179972"/>
          </a:xfrm>
          <a:prstGeom prst="rect">
            <a:avLst/>
          </a:prstGeom>
        </p:spPr>
      </p:pic>
      <p:pic>
        <p:nvPicPr>
          <p:cNvPr id="29" name="Imagen 28">
            <a:extLst>
              <a:ext uri="{FF2B5EF4-FFF2-40B4-BE49-F238E27FC236}">
                <a16:creationId xmlns:a16="http://schemas.microsoft.com/office/drawing/2014/main" id="{25B7AB52-57B2-A19B-DCF7-AB4CD37AEDF5}"/>
              </a:ext>
            </a:extLst>
          </p:cNvPr>
          <p:cNvPicPr>
            <a:picLocks noChangeAspect="1"/>
          </p:cNvPicPr>
          <p:nvPr/>
        </p:nvPicPr>
        <p:blipFill>
          <a:blip r:embed="rId3"/>
          <a:stretch>
            <a:fillRect/>
          </a:stretch>
        </p:blipFill>
        <p:spPr>
          <a:xfrm>
            <a:off x="7373909" y="6323121"/>
            <a:ext cx="1287093" cy="269875"/>
          </a:xfrm>
          <a:prstGeom prst="rect">
            <a:avLst/>
          </a:prstGeom>
        </p:spPr>
      </p:pic>
      <p:pic>
        <p:nvPicPr>
          <p:cNvPr id="6" name="Gráfico 5" descr="Reseña de cliente contorno">
            <a:extLst>
              <a:ext uri="{FF2B5EF4-FFF2-40B4-BE49-F238E27FC236}">
                <a16:creationId xmlns:a16="http://schemas.microsoft.com/office/drawing/2014/main" id="{5A931821-BD27-8759-FFB3-4373CB5BC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44721" y="2756340"/>
            <a:ext cx="2386589" cy="2386589"/>
          </a:xfrm>
          <a:prstGeom prst="rect">
            <a:avLst/>
          </a:prstGeom>
        </p:spPr>
      </p:pic>
    </p:spTree>
    <p:extLst>
      <p:ext uri="{BB962C8B-B14F-4D97-AF65-F5344CB8AC3E}">
        <p14:creationId xmlns:p14="http://schemas.microsoft.com/office/powerpoint/2010/main" val="376979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4" name="CuadroTexto 13">
            <a:extLst>
              <a:ext uri="{FF2B5EF4-FFF2-40B4-BE49-F238E27FC236}">
                <a16:creationId xmlns:a16="http://schemas.microsoft.com/office/drawing/2014/main" id="{8F702B61-D6C7-B462-E987-0658C8C496AB}"/>
              </a:ext>
            </a:extLst>
          </p:cNvPr>
          <p:cNvSpPr txBox="1"/>
          <p:nvPr/>
        </p:nvSpPr>
        <p:spPr>
          <a:xfrm>
            <a:off x="2127411" y="1910818"/>
            <a:ext cx="14033178" cy="2185214"/>
          </a:xfrm>
          <a:prstGeom prst="rect">
            <a:avLst/>
          </a:prstGeom>
          <a:noFill/>
          <a:ln>
            <a:noFill/>
          </a:ln>
          <a:effectLst/>
        </p:spPr>
        <p:txBody>
          <a:bodyPr wrap="square" lIns="91440" tIns="45720" rIns="91440" bIns="45720" anchor="t">
            <a:spAutoFit/>
          </a:bodyPr>
          <a:lstStyle/>
          <a:p>
            <a:pPr algn="just" rtl="0" fontAlgn="base"/>
            <a:endParaRPr lang="es-ES" sz="2400" b="0" i="0">
              <a:solidFill>
                <a:srgbClr val="000000"/>
              </a:solidFill>
              <a:latin typeface="Segoe UI" panose="020B0502040204020203" pitchFamily="34" charset="0"/>
            </a:endParaRPr>
          </a:p>
          <a:p>
            <a:pPr algn="just" fontAlgn="base">
              <a:buClr>
                <a:schemeClr val="accent2"/>
              </a:buClr>
            </a:pPr>
            <a:r>
              <a:rPr lang="es-ES" sz="2800" i="0">
                <a:latin typeface="ABeeZee" panose="02000000000000000000" pitchFamily="50" charset="0"/>
              </a:rPr>
              <a:t>El duelo es un proceso de adaptación ante un entorno completamente nuevo.</a:t>
            </a:r>
          </a:p>
          <a:p>
            <a:pPr algn="just" fontAlgn="base">
              <a:buClr>
                <a:schemeClr val="accent2"/>
              </a:buClr>
            </a:pPr>
            <a:r>
              <a:rPr lang="es-ES" sz="2800" i="0">
                <a:latin typeface="ABeeZee"/>
              </a:rPr>
              <a:t>Cuanto </a:t>
            </a:r>
            <a:r>
              <a:rPr lang="es-ES" sz="2800" i="0">
                <a:solidFill>
                  <a:srgbClr val="A10105"/>
                </a:solidFill>
                <a:latin typeface="ABeeZee"/>
              </a:rPr>
              <a:t>más significativo </a:t>
            </a:r>
            <a:r>
              <a:rPr lang="es-ES" sz="2800" i="0">
                <a:latin typeface="ABeeZee"/>
              </a:rPr>
              <a:t>sea el vínculo con “lo perdido”, </a:t>
            </a:r>
            <a:r>
              <a:rPr lang="es-ES" sz="2800" i="0">
                <a:solidFill>
                  <a:srgbClr val="A10105"/>
                </a:solidFill>
                <a:latin typeface="ABeeZee"/>
              </a:rPr>
              <a:t>más intenso </a:t>
            </a:r>
            <a:r>
              <a:rPr lang="es-ES" sz="2800" i="0">
                <a:latin typeface="ABeeZee"/>
              </a:rPr>
              <a:t>será el proceso de duelo, ya que perdemos una parte de nuestro propio ser. El duelo es un proceso parte del desarrollo humano de reinvención</a:t>
            </a:r>
            <a:r>
              <a:rPr lang="es-ES" sz="2800" i="0">
                <a:latin typeface="Times New Roman"/>
                <a:cs typeface="Times New Roman"/>
              </a:rPr>
              <a:t>.</a:t>
            </a:r>
            <a:r>
              <a:rPr lang="es-ES" sz="2800">
                <a:latin typeface="Times New Roman"/>
                <a:cs typeface="Times New Roman"/>
              </a:rPr>
              <a:t> </a:t>
            </a:r>
            <a:endParaRPr lang="es-ES" sz="2800" i="0">
              <a:latin typeface="Times New Roman" panose="02020603050405020304" pitchFamily="18" charset="0"/>
              <a:cs typeface="Times New Roman"/>
            </a:endParaRPr>
          </a:p>
        </p:txBody>
      </p:sp>
      <p:sp>
        <p:nvSpPr>
          <p:cNvPr id="16" name="CuadroTexto 15">
            <a:extLst>
              <a:ext uri="{FF2B5EF4-FFF2-40B4-BE49-F238E27FC236}">
                <a16:creationId xmlns:a16="http://schemas.microsoft.com/office/drawing/2014/main" id="{89AE85F4-6564-9516-E0E4-A1E4D6D93A28}"/>
              </a:ext>
            </a:extLst>
          </p:cNvPr>
          <p:cNvSpPr txBox="1"/>
          <p:nvPr/>
        </p:nvSpPr>
        <p:spPr>
          <a:xfrm>
            <a:off x="6801782" y="723884"/>
            <a:ext cx="4684436" cy="707886"/>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s-ES" sz="4000">
                <a:solidFill>
                  <a:srgbClr val="000000"/>
                </a:solidFill>
                <a:latin typeface="Calibri" panose="020F0502020204030204" pitchFamily="34" charset="0"/>
              </a:rPr>
              <a:t>DUELO MIGRATORIO</a:t>
            </a:r>
            <a:endParaRPr lang="es-ES" sz="4000"/>
          </a:p>
        </p:txBody>
      </p:sp>
      <p:sp>
        <p:nvSpPr>
          <p:cNvPr id="4" name="CuadroTexto 3">
            <a:extLst>
              <a:ext uri="{FF2B5EF4-FFF2-40B4-BE49-F238E27FC236}">
                <a16:creationId xmlns:a16="http://schemas.microsoft.com/office/drawing/2014/main" id="{2B6DEFC2-AB82-91D6-2E0C-ADB8551457D2}"/>
              </a:ext>
            </a:extLst>
          </p:cNvPr>
          <p:cNvSpPr txBox="1"/>
          <p:nvPr/>
        </p:nvSpPr>
        <p:spPr>
          <a:xfrm>
            <a:off x="2048089" y="4989995"/>
            <a:ext cx="14919640" cy="2677656"/>
          </a:xfrm>
          <a:prstGeom prst="rect">
            <a:avLst/>
          </a:prstGeom>
          <a:noFill/>
          <a:effectLst/>
        </p:spPr>
        <p:txBody>
          <a:bodyPr wrap="square">
            <a:spAutoFit/>
          </a:bodyPr>
          <a:lstStyle/>
          <a:p>
            <a:pPr algn="ctr"/>
            <a:r>
              <a:rPr lang="es-ES" sz="2400">
                <a:solidFill>
                  <a:srgbClr val="000000"/>
                </a:solidFill>
                <a:latin typeface="ABeeZee" panose="02000000000000000000" pitchFamily="50" charset="0"/>
              </a:rPr>
              <a:t>L</a:t>
            </a:r>
            <a:r>
              <a:rPr lang="es-ES" sz="2400" b="0" i="0">
                <a:solidFill>
                  <a:srgbClr val="000000"/>
                </a:solidFill>
                <a:effectLst/>
                <a:latin typeface="ABeeZee" panose="02000000000000000000" pitchFamily="50" charset="0"/>
              </a:rPr>
              <a:t>as condiciones y circunstancias del lugar de acogida son factores muy importantes a la hora de elaborar el duelo migratorio.</a:t>
            </a:r>
          </a:p>
          <a:p>
            <a:pPr algn="ctr"/>
            <a:endParaRPr lang="es-ES" sz="2400" b="0" i="0">
              <a:solidFill>
                <a:srgbClr val="000000"/>
              </a:solidFill>
              <a:effectLst/>
              <a:latin typeface="ABeeZee" panose="02000000000000000000" pitchFamily="50" charset="0"/>
            </a:endParaRPr>
          </a:p>
          <a:p>
            <a:endParaRPr lang="es-ES" sz="2400">
              <a:solidFill>
                <a:srgbClr val="000000"/>
              </a:solidFill>
              <a:latin typeface="ABeeZee" panose="02000000000000000000" pitchFamily="50" charset="0"/>
            </a:endParaRPr>
          </a:p>
          <a:p>
            <a:r>
              <a:rPr lang="es-ES" sz="2400" b="1" u="sng">
                <a:solidFill>
                  <a:srgbClr val="000000"/>
                </a:solidFill>
                <a:effectLst>
                  <a:outerShdw blurRad="38100" dist="38100" dir="2700000" algn="tl">
                    <a:srgbClr val="000000">
                      <a:alpha val="43137"/>
                    </a:srgbClr>
                  </a:outerShdw>
                </a:effectLst>
                <a:latin typeface="ABeeZee" panose="02000000000000000000" pitchFamily="50" charset="0"/>
              </a:rPr>
              <a:t>FAVORABLES</a:t>
            </a:r>
            <a:r>
              <a:rPr lang="es-ES" sz="2400" u="sng">
                <a:solidFill>
                  <a:srgbClr val="000000"/>
                </a:solidFill>
                <a:latin typeface="ABeeZee" panose="02000000000000000000" pitchFamily="50" charset="0"/>
              </a:rPr>
              <a:t> </a:t>
            </a:r>
            <a:r>
              <a:rPr lang="es-ES" sz="2400">
                <a:solidFill>
                  <a:srgbClr val="000000"/>
                </a:solidFill>
                <a:latin typeface="ABeeZee" panose="02000000000000000000" pitchFamily="50" charset="0"/>
              </a:rPr>
              <a:t>                        C</a:t>
            </a:r>
            <a:r>
              <a:rPr lang="es-ES" sz="2400" b="0" i="0">
                <a:solidFill>
                  <a:srgbClr val="000000"/>
                </a:solidFill>
                <a:effectLst/>
                <a:latin typeface="ABeeZee" panose="02000000000000000000" pitchFamily="50" charset="0"/>
              </a:rPr>
              <a:t>ontrarrestan la nostalgia de lo perdido con el logro de nuestras metas.</a:t>
            </a:r>
          </a:p>
          <a:p>
            <a:endParaRPr lang="es-ES" sz="2400">
              <a:solidFill>
                <a:srgbClr val="000000"/>
              </a:solidFill>
              <a:latin typeface="ABeeZee" panose="02000000000000000000" pitchFamily="50" charset="0"/>
            </a:endParaRPr>
          </a:p>
          <a:p>
            <a:r>
              <a:rPr lang="es-ES" sz="2400" b="1" u="sng">
                <a:solidFill>
                  <a:srgbClr val="000000"/>
                </a:solidFill>
                <a:effectLst>
                  <a:outerShdw blurRad="38100" dist="38100" dir="2700000" algn="tl">
                    <a:srgbClr val="000000">
                      <a:alpha val="43137"/>
                    </a:srgbClr>
                  </a:outerShdw>
                </a:effectLst>
                <a:latin typeface="ABeeZee" panose="02000000000000000000" pitchFamily="50" charset="0"/>
              </a:rPr>
              <a:t>NO FAVORABLES  </a:t>
            </a:r>
            <a:r>
              <a:rPr lang="es-ES" sz="2400" b="1">
                <a:solidFill>
                  <a:srgbClr val="000000"/>
                </a:solidFill>
                <a:effectLst>
                  <a:outerShdw blurRad="38100" dist="38100" dir="2700000" algn="tl">
                    <a:srgbClr val="000000">
                      <a:alpha val="43137"/>
                    </a:srgbClr>
                  </a:outerShdw>
                </a:effectLst>
                <a:latin typeface="ABeeZee" panose="02000000000000000000" pitchFamily="50" charset="0"/>
              </a:rPr>
              <a:t>                </a:t>
            </a:r>
            <a:r>
              <a:rPr lang="es-ES" sz="2400">
                <a:solidFill>
                  <a:srgbClr val="000000"/>
                </a:solidFill>
                <a:latin typeface="ABeeZee" panose="02000000000000000000" pitchFamily="50" charset="0"/>
              </a:rPr>
              <a:t>I</a:t>
            </a:r>
            <a:r>
              <a:rPr lang="es-ES" sz="2400" b="0" i="0">
                <a:solidFill>
                  <a:srgbClr val="000000"/>
                </a:solidFill>
                <a:effectLst/>
                <a:latin typeface="ABeeZee" panose="02000000000000000000" pitchFamily="50" charset="0"/>
              </a:rPr>
              <a:t>ncrementan el sentimiento de inseguridad y la incertidumbre.</a:t>
            </a:r>
            <a:endParaRPr lang="es-ES" sz="2400">
              <a:latin typeface="ABeeZee" panose="02000000000000000000" pitchFamily="50" charset="0"/>
            </a:endParaRPr>
          </a:p>
        </p:txBody>
      </p:sp>
      <p:pic>
        <p:nvPicPr>
          <p:cNvPr id="6" name="Gráfico 5" descr="Flecha: recto con relleno sólido">
            <a:extLst>
              <a:ext uri="{FF2B5EF4-FFF2-40B4-BE49-F238E27FC236}">
                <a16:creationId xmlns:a16="http://schemas.microsoft.com/office/drawing/2014/main" id="{A4779D85-03DE-D93D-3350-F50EE560F4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055999" y="6113553"/>
            <a:ext cx="914400" cy="914400"/>
          </a:xfrm>
          <a:prstGeom prst="rect">
            <a:avLst/>
          </a:prstGeom>
        </p:spPr>
      </p:pic>
      <p:pic>
        <p:nvPicPr>
          <p:cNvPr id="15" name="Gráfico 14" descr="Flecha: recto con relleno sólido">
            <a:extLst>
              <a:ext uri="{FF2B5EF4-FFF2-40B4-BE49-F238E27FC236}">
                <a16:creationId xmlns:a16="http://schemas.microsoft.com/office/drawing/2014/main" id="{5C5237AC-5195-7B25-DF8B-7B763D1633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5067899" y="7027953"/>
            <a:ext cx="914400" cy="914400"/>
          </a:xfrm>
          <a:prstGeom prst="rect">
            <a:avLst/>
          </a:prstGeom>
        </p:spPr>
      </p:pic>
    </p:spTree>
    <p:extLst>
      <p:ext uri="{BB962C8B-B14F-4D97-AF65-F5344CB8AC3E}">
        <p14:creationId xmlns:p14="http://schemas.microsoft.com/office/powerpoint/2010/main" val="1749643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pic>
        <p:nvPicPr>
          <p:cNvPr id="4" name="Imagen 3">
            <a:extLst>
              <a:ext uri="{FF2B5EF4-FFF2-40B4-BE49-F238E27FC236}">
                <a16:creationId xmlns:a16="http://schemas.microsoft.com/office/drawing/2014/main" id="{F6AC2D1B-CC48-9B66-4CB3-6954066300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60" r="3360"/>
          <a:stretch/>
        </p:blipFill>
        <p:spPr>
          <a:xfrm>
            <a:off x="1271489" y="5732074"/>
            <a:ext cx="5933636" cy="333787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AEBCC566-EE28-8C01-03E9-C7468D3D4B8D}"/>
              </a:ext>
            </a:extLst>
          </p:cNvPr>
          <p:cNvSpPr txBox="1"/>
          <p:nvPr/>
        </p:nvSpPr>
        <p:spPr>
          <a:xfrm>
            <a:off x="4379539" y="1289969"/>
            <a:ext cx="9144000" cy="2923877"/>
          </a:xfrm>
          <a:prstGeom prst="rect">
            <a:avLst/>
          </a:prstGeom>
          <a:noFill/>
        </p:spPr>
        <p:txBody>
          <a:bodyPr wrap="square">
            <a:spAutoFit/>
          </a:bodyPr>
          <a:lstStyle/>
          <a:p>
            <a:pPr algn="l"/>
            <a:endParaRPr lang="es-ES" sz="2800" b="0" i="0">
              <a:solidFill>
                <a:srgbClr val="000000"/>
              </a:solidFill>
              <a:effectLst/>
              <a:latin typeface="Times New Roman" panose="02020603050405020304" pitchFamily="18" charset="0"/>
            </a:endParaRPr>
          </a:p>
          <a:p>
            <a:pPr algn="just"/>
            <a:r>
              <a:rPr lang="es-ES" sz="2600" b="0" i="0">
                <a:solidFill>
                  <a:srgbClr val="000000"/>
                </a:solidFill>
                <a:effectLst/>
                <a:latin typeface="ABeeZee" panose="02000000000000000000" pitchFamily="50" charset="0"/>
              </a:rPr>
              <a:t>Las etapas clásicas del duelo son la </a:t>
            </a:r>
            <a:r>
              <a:rPr lang="es-ES" sz="2600" b="1">
                <a:solidFill>
                  <a:srgbClr val="000000"/>
                </a:solidFill>
                <a:effectLst/>
                <a:latin typeface="ABeeZee" panose="02000000000000000000" pitchFamily="50" charset="0"/>
              </a:rPr>
              <a:t>negación, ira, negociación, depresión, aceptación y aprendizaje</a:t>
            </a:r>
            <a:r>
              <a:rPr lang="es-ES" sz="2600" b="0" i="0">
                <a:solidFill>
                  <a:srgbClr val="000000"/>
                </a:solidFill>
                <a:effectLst/>
                <a:latin typeface="ABeeZee" panose="02000000000000000000" pitchFamily="50" charset="0"/>
              </a:rPr>
              <a:t>. </a:t>
            </a:r>
            <a:r>
              <a:rPr lang="es-ES" sz="2600">
                <a:solidFill>
                  <a:srgbClr val="000000"/>
                </a:solidFill>
                <a:latin typeface="ABeeZee" panose="02000000000000000000" pitchFamily="50" charset="0"/>
              </a:rPr>
              <a:t>L</a:t>
            </a:r>
            <a:r>
              <a:rPr lang="es-ES" sz="2600" b="0" i="0">
                <a:solidFill>
                  <a:srgbClr val="000000"/>
                </a:solidFill>
                <a:effectLst/>
                <a:latin typeface="ABeeZee" panose="02000000000000000000" pitchFamily="50" charset="0"/>
              </a:rPr>
              <a:t>a mayoría de las veces las etapas se entremezclan, dándose retrocesos, saltos y repeticiones que dependerán de muchos otros factores (lugares, recuerdos, clima, dificultades actuales) </a:t>
            </a:r>
          </a:p>
        </p:txBody>
      </p:sp>
      <p:sp>
        <p:nvSpPr>
          <p:cNvPr id="15" name="CuadroTexto 14">
            <a:extLst>
              <a:ext uri="{FF2B5EF4-FFF2-40B4-BE49-F238E27FC236}">
                <a16:creationId xmlns:a16="http://schemas.microsoft.com/office/drawing/2014/main" id="{4CC19405-4EC6-D69D-457A-E6A89B89A2B1}"/>
              </a:ext>
            </a:extLst>
          </p:cNvPr>
          <p:cNvSpPr txBox="1"/>
          <p:nvPr/>
        </p:nvSpPr>
        <p:spPr>
          <a:xfrm>
            <a:off x="2000973" y="4882131"/>
            <a:ext cx="4757132" cy="461665"/>
          </a:xfrm>
          <a:prstGeom prst="rect">
            <a:avLst/>
          </a:prstGeom>
          <a:noFill/>
        </p:spPr>
        <p:txBody>
          <a:bodyPr wrap="square">
            <a:spAutoFit/>
          </a:bodyPr>
          <a:lstStyle/>
          <a:p>
            <a:r>
              <a:rPr lang="es-ES" sz="2400" b="0" i="0">
                <a:solidFill>
                  <a:srgbClr val="A10105"/>
                </a:solidFill>
                <a:effectLst/>
                <a:latin typeface="ABeeZee" panose="02000000000000000000" pitchFamily="50" charset="0"/>
              </a:rPr>
              <a:t>MONTAÑA RUSA EN EL DUELO</a:t>
            </a:r>
            <a:endParaRPr lang="es-ES" sz="2400">
              <a:solidFill>
                <a:srgbClr val="A10105"/>
              </a:solidFill>
              <a:latin typeface="ABeeZee" panose="02000000000000000000" pitchFamily="50" charset="0"/>
            </a:endParaRPr>
          </a:p>
        </p:txBody>
      </p:sp>
      <p:sp>
        <p:nvSpPr>
          <p:cNvPr id="18" name="CuadroTexto 17">
            <a:extLst>
              <a:ext uri="{FF2B5EF4-FFF2-40B4-BE49-F238E27FC236}">
                <a16:creationId xmlns:a16="http://schemas.microsoft.com/office/drawing/2014/main" id="{93970BFE-6F1A-182A-003C-3EB1A9F781DB}"/>
              </a:ext>
            </a:extLst>
          </p:cNvPr>
          <p:cNvSpPr txBox="1"/>
          <p:nvPr/>
        </p:nvSpPr>
        <p:spPr>
          <a:xfrm>
            <a:off x="9769648" y="5282988"/>
            <a:ext cx="7246863" cy="2092881"/>
          </a:xfrm>
          <a:prstGeom prst="rect">
            <a:avLst/>
          </a:prstGeom>
          <a:noFill/>
        </p:spPr>
        <p:txBody>
          <a:bodyPr wrap="square">
            <a:spAutoFit/>
          </a:bodyPr>
          <a:lstStyle/>
          <a:p>
            <a:pPr algn="l"/>
            <a:r>
              <a:rPr lang="es-ES" sz="2600" b="0" i="0">
                <a:solidFill>
                  <a:srgbClr val="000000"/>
                </a:solidFill>
                <a:effectLst/>
                <a:latin typeface="ABeeZee" panose="02000000000000000000" pitchFamily="50" charset="0"/>
              </a:rPr>
              <a:t>A esto debemos sumar la fase del choque cultural (</a:t>
            </a:r>
            <a:r>
              <a:rPr lang="es-ES" sz="2600" b="1" i="0">
                <a:solidFill>
                  <a:srgbClr val="000000"/>
                </a:solidFill>
                <a:effectLst/>
                <a:latin typeface="ABeeZee" panose="02000000000000000000" pitchFamily="50" charset="0"/>
              </a:rPr>
              <a:t>confrontación con la realidad</a:t>
            </a:r>
            <a:r>
              <a:rPr lang="es-ES" sz="2600" b="0" i="0">
                <a:solidFill>
                  <a:srgbClr val="000000"/>
                </a:solidFill>
                <a:effectLst/>
                <a:latin typeface="ABeeZee" panose="02000000000000000000" pitchFamily="50" charset="0"/>
              </a:rPr>
              <a:t>) y la aculturación (</a:t>
            </a:r>
            <a:r>
              <a:rPr lang="es-ES" sz="2600" b="1" i="0">
                <a:solidFill>
                  <a:srgbClr val="000000"/>
                </a:solidFill>
                <a:effectLst/>
                <a:latin typeface="ABeeZee" panose="02000000000000000000" pitchFamily="50" charset="0"/>
              </a:rPr>
              <a:t>adaptación a otra cultura</a:t>
            </a:r>
            <a:r>
              <a:rPr lang="es-ES" sz="2600" b="0" i="0">
                <a:solidFill>
                  <a:srgbClr val="000000"/>
                </a:solidFill>
                <a:effectLst/>
                <a:latin typeface="ABeeZee" panose="02000000000000000000" pitchFamily="50" charset="0"/>
              </a:rPr>
              <a:t>); estas fases implican un fuerte altibajo emocional.</a:t>
            </a:r>
          </a:p>
        </p:txBody>
      </p:sp>
      <p:sp>
        <p:nvSpPr>
          <p:cNvPr id="21" name="CuadroTexto 20">
            <a:extLst>
              <a:ext uri="{FF2B5EF4-FFF2-40B4-BE49-F238E27FC236}">
                <a16:creationId xmlns:a16="http://schemas.microsoft.com/office/drawing/2014/main" id="{559F305A-710B-013F-BC65-319EF4187DB8}"/>
              </a:ext>
            </a:extLst>
          </p:cNvPr>
          <p:cNvSpPr txBox="1"/>
          <p:nvPr/>
        </p:nvSpPr>
        <p:spPr>
          <a:xfrm>
            <a:off x="1575727" y="813915"/>
            <a:ext cx="3112477" cy="707886"/>
          </a:xfrm>
          <a:prstGeom prst="rect">
            <a:avLst/>
          </a:prstGeom>
          <a:noFill/>
        </p:spPr>
        <p:txBody>
          <a:bodyPr wrap="square">
            <a:spAutoFit/>
          </a:bodyPr>
          <a:lstStyle/>
          <a:p>
            <a:pPr algn="l"/>
            <a:r>
              <a:rPr lang="es-ES" sz="4000" b="0" i="0">
                <a:solidFill>
                  <a:srgbClr val="000000"/>
                </a:solidFill>
                <a:effectLst/>
                <a:latin typeface="Vivian" pitchFamily="2" charset="0"/>
              </a:rPr>
              <a:t>ETAPAS</a:t>
            </a:r>
          </a:p>
        </p:txBody>
      </p:sp>
      <p:cxnSp>
        <p:nvCxnSpPr>
          <p:cNvPr id="23" name="Conector recto 22">
            <a:extLst>
              <a:ext uri="{FF2B5EF4-FFF2-40B4-BE49-F238E27FC236}">
                <a16:creationId xmlns:a16="http://schemas.microsoft.com/office/drawing/2014/main" id="{994D3DF2-26B4-35E1-CDDA-5A3C34285C7D}"/>
              </a:ext>
            </a:extLst>
          </p:cNvPr>
          <p:cNvCxnSpPr/>
          <p:nvPr/>
        </p:nvCxnSpPr>
        <p:spPr>
          <a:xfrm>
            <a:off x="9653954" y="4761888"/>
            <a:ext cx="750778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Conector recto 23">
            <a:extLst>
              <a:ext uri="{FF2B5EF4-FFF2-40B4-BE49-F238E27FC236}">
                <a16:creationId xmlns:a16="http://schemas.microsoft.com/office/drawing/2014/main" id="{6B99AB97-D450-4C1D-29A8-CA71E5E050FF}"/>
              </a:ext>
            </a:extLst>
          </p:cNvPr>
          <p:cNvCxnSpPr/>
          <p:nvPr/>
        </p:nvCxnSpPr>
        <p:spPr>
          <a:xfrm>
            <a:off x="9769648" y="7804148"/>
            <a:ext cx="7507782"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5265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566" y="0"/>
            <a:ext cx="142711" cy="10287000"/>
            <a:chOff x="0" y="0"/>
            <a:chExt cx="190282" cy="13716000"/>
          </a:xfrm>
        </p:grpSpPr>
        <p:sp>
          <p:nvSpPr>
            <p:cNvPr id="3" name="AutoShape 3"/>
            <p:cNvSpPr/>
            <p:nvPr/>
          </p:nvSpPr>
          <p:spPr>
            <a:xfrm>
              <a:off x="88791" y="0"/>
              <a:ext cx="12700" cy="13716000"/>
            </a:xfrm>
            <a:prstGeom prst="rect">
              <a:avLst/>
            </a:prstGeom>
            <a:solidFill>
              <a:srgbClr val="141414"/>
            </a:solidFill>
          </p:spPr>
        </p:sp>
        <p:sp>
          <p:nvSpPr>
            <p:cNvPr id="4" name="AutoShape 4"/>
            <p:cNvSpPr/>
            <p:nvPr/>
          </p:nvSpPr>
          <p:spPr>
            <a:xfrm>
              <a:off x="0" y="5820971"/>
              <a:ext cx="190282" cy="2074059"/>
            </a:xfrm>
            <a:prstGeom prst="rect">
              <a:avLst/>
            </a:prstGeom>
            <a:solidFill>
              <a:srgbClr val="E3A716"/>
            </a:solidFill>
          </p:spPr>
        </p:sp>
      </p:grpSp>
      <p:grpSp>
        <p:nvGrpSpPr>
          <p:cNvPr id="17" name="Group 17"/>
          <p:cNvGrpSpPr/>
          <p:nvPr/>
        </p:nvGrpSpPr>
        <p:grpSpPr>
          <a:xfrm>
            <a:off x="16773722" y="9258300"/>
            <a:ext cx="485578" cy="431625"/>
            <a:chOff x="0" y="0"/>
            <a:chExt cx="647437" cy="575500"/>
          </a:xfrm>
        </p:grpSpPr>
        <p:sp>
          <p:nvSpPr>
            <p:cNvPr id="18" name="AutoShape 18"/>
            <p:cNvSpPr/>
            <p:nvPr/>
          </p:nvSpPr>
          <p:spPr>
            <a:xfrm>
              <a:off x="0" y="0"/>
              <a:ext cx="647437" cy="575500"/>
            </a:xfrm>
            <a:prstGeom prst="rect">
              <a:avLst/>
            </a:prstGeom>
            <a:solidFill>
              <a:srgbClr val="E3A716"/>
            </a:solidFill>
          </p:spPr>
        </p:sp>
        <p:grpSp>
          <p:nvGrpSpPr>
            <p:cNvPr id="19" name="Group 19"/>
            <p:cNvGrpSpPr/>
            <p:nvPr/>
          </p:nvGrpSpPr>
          <p:grpSpPr>
            <a:xfrm>
              <a:off x="0" y="171992"/>
              <a:ext cx="517352" cy="231517"/>
              <a:chOff x="0" y="0"/>
              <a:chExt cx="959235" cy="429260"/>
            </a:xfrm>
          </p:grpSpPr>
          <p:sp>
            <p:nvSpPr>
              <p:cNvPr id="20" name="Freeform 20"/>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21" name="TextBox 21"/>
          <p:cNvSpPr txBox="1"/>
          <p:nvPr/>
        </p:nvSpPr>
        <p:spPr>
          <a:xfrm>
            <a:off x="1698150" y="1246901"/>
            <a:ext cx="11811400" cy="759381"/>
          </a:xfrm>
          <a:prstGeom prst="rect">
            <a:avLst/>
          </a:prstGeom>
        </p:spPr>
        <p:txBody>
          <a:bodyPr lIns="0" tIns="0" rIns="0" bIns="0" rtlCol="0" anchor="t">
            <a:spAutoFit/>
          </a:bodyPr>
          <a:lstStyle/>
          <a:p>
            <a:pPr>
              <a:lnSpc>
                <a:spcPts val="6240"/>
              </a:lnSpc>
            </a:pPr>
            <a:r>
              <a:rPr lang="en-US" sz="4800" b="1" spc="48">
                <a:solidFill>
                  <a:srgbClr val="B9293E"/>
                </a:solidFill>
                <a:latin typeface="Montserrat 1 Italics"/>
              </a:rPr>
              <a:t>¿Con quién trabaja Diaconía España?</a:t>
            </a:r>
          </a:p>
        </p:txBody>
      </p:sp>
      <p:pic>
        <p:nvPicPr>
          <p:cNvPr id="30" name="Imagen 29">
            <a:extLst>
              <a:ext uri="{FF2B5EF4-FFF2-40B4-BE49-F238E27FC236}">
                <a16:creationId xmlns:a16="http://schemas.microsoft.com/office/drawing/2014/main" id="{74F9D2EC-11B1-CC99-1873-D24EF4F32C03}"/>
              </a:ext>
            </a:extLst>
          </p:cNvPr>
          <p:cNvPicPr>
            <a:picLocks noChangeAspect="1"/>
          </p:cNvPicPr>
          <p:nvPr/>
        </p:nvPicPr>
        <p:blipFill>
          <a:blip r:embed="rId2"/>
          <a:stretch>
            <a:fillRect/>
          </a:stretch>
        </p:blipFill>
        <p:spPr>
          <a:xfrm>
            <a:off x="1977333" y="3045817"/>
            <a:ext cx="2092256" cy="2800788"/>
          </a:xfrm>
          <a:prstGeom prst="rect">
            <a:avLst/>
          </a:prstGeom>
        </p:spPr>
      </p:pic>
      <p:sp>
        <p:nvSpPr>
          <p:cNvPr id="31" name="CuadroTexto 30">
            <a:extLst>
              <a:ext uri="{FF2B5EF4-FFF2-40B4-BE49-F238E27FC236}">
                <a16:creationId xmlns:a16="http://schemas.microsoft.com/office/drawing/2014/main" id="{2C2A440F-FF62-F42D-2797-124F7D842355}"/>
              </a:ext>
            </a:extLst>
          </p:cNvPr>
          <p:cNvSpPr txBox="1"/>
          <p:nvPr/>
        </p:nvSpPr>
        <p:spPr>
          <a:xfrm>
            <a:off x="1977332" y="6124706"/>
            <a:ext cx="2308405" cy="2031325"/>
          </a:xfrm>
          <a:prstGeom prst="rect">
            <a:avLst/>
          </a:prstGeom>
          <a:noFill/>
        </p:spPr>
        <p:txBody>
          <a:bodyPr wrap="square">
            <a:spAutoFit/>
          </a:bodyPr>
          <a:lstStyle/>
          <a:p>
            <a:r>
              <a:rPr lang="es-ES" sz="1400" b="1" i="0" u="none" strike="noStrike" baseline="0">
                <a:solidFill>
                  <a:srgbClr val="BF1E2D"/>
                </a:solidFill>
                <a:latin typeface="Montserrat" panose="00000500000000000000" pitchFamily="2" charset="0"/>
              </a:rPr>
              <a:t>Mujer y lucha contra la trata</a:t>
            </a:r>
          </a:p>
          <a:p>
            <a:r>
              <a:rPr lang="es-ES" sz="1400" b="0" i="0" u="none" strike="noStrike" baseline="0">
                <a:solidFill>
                  <a:srgbClr val="495463"/>
                </a:solidFill>
                <a:latin typeface="Montserrat" panose="00000500000000000000" pitchFamily="2" charset="0"/>
              </a:rPr>
              <a:t>Protección y asistencia integral a las víctimas de la trata, ofreciéndoles atención, asesoramiento y posibilidades de reinserción.</a:t>
            </a:r>
            <a:endParaRPr lang="es-ES" sz="1400">
              <a:latin typeface="Montserrat" panose="00000500000000000000" pitchFamily="2" charset="0"/>
            </a:endParaRPr>
          </a:p>
        </p:txBody>
      </p:sp>
      <p:sp>
        <p:nvSpPr>
          <p:cNvPr id="33" name="CuadroTexto 32">
            <a:extLst>
              <a:ext uri="{FF2B5EF4-FFF2-40B4-BE49-F238E27FC236}">
                <a16:creationId xmlns:a16="http://schemas.microsoft.com/office/drawing/2014/main" id="{C19A2319-EB6E-D2E2-73D8-C63B15B47199}"/>
              </a:ext>
            </a:extLst>
          </p:cNvPr>
          <p:cNvSpPr txBox="1"/>
          <p:nvPr/>
        </p:nvSpPr>
        <p:spPr>
          <a:xfrm>
            <a:off x="1675186" y="2006282"/>
            <a:ext cx="4563689" cy="400110"/>
          </a:xfrm>
          <a:prstGeom prst="rect">
            <a:avLst/>
          </a:prstGeom>
          <a:noFill/>
        </p:spPr>
        <p:txBody>
          <a:bodyPr wrap="square" rtlCol="0">
            <a:spAutoFit/>
          </a:bodyPr>
          <a:lstStyle>
            <a:defPPr>
              <a:defRPr lang="es-ES"/>
            </a:defPPr>
            <a:lvl1pPr>
              <a:defRPr>
                <a:latin typeface="Montserrat" panose="00000500000000000000" pitchFamily="2" charset="0"/>
              </a:defRPr>
            </a:lvl1pPr>
          </a:lstStyle>
          <a:p>
            <a:r>
              <a:rPr lang="es-ES" sz="2000" b="1">
                <a:solidFill>
                  <a:srgbClr val="000000"/>
                </a:solidFill>
                <a:latin typeface="Montserrat SemiBold" panose="00000700000000000000" pitchFamily="2" charset="0"/>
              </a:rPr>
              <a:t>ÁREAS DE INTERVENCIÓN</a:t>
            </a:r>
          </a:p>
        </p:txBody>
      </p:sp>
      <p:pic>
        <p:nvPicPr>
          <p:cNvPr id="34" name="Imagen 33">
            <a:extLst>
              <a:ext uri="{FF2B5EF4-FFF2-40B4-BE49-F238E27FC236}">
                <a16:creationId xmlns:a16="http://schemas.microsoft.com/office/drawing/2014/main" id="{55F0E40C-F9E4-C4FB-C468-6E2596618F01}"/>
              </a:ext>
            </a:extLst>
          </p:cNvPr>
          <p:cNvPicPr>
            <a:picLocks noChangeAspect="1"/>
          </p:cNvPicPr>
          <p:nvPr/>
        </p:nvPicPr>
        <p:blipFill>
          <a:blip r:embed="rId3"/>
          <a:stretch>
            <a:fillRect/>
          </a:stretch>
        </p:blipFill>
        <p:spPr>
          <a:xfrm>
            <a:off x="5027571" y="3016975"/>
            <a:ext cx="2092256" cy="2835219"/>
          </a:xfrm>
          <a:prstGeom prst="rect">
            <a:avLst/>
          </a:prstGeom>
        </p:spPr>
      </p:pic>
      <p:sp>
        <p:nvSpPr>
          <p:cNvPr id="35" name="CuadroTexto 34">
            <a:extLst>
              <a:ext uri="{FF2B5EF4-FFF2-40B4-BE49-F238E27FC236}">
                <a16:creationId xmlns:a16="http://schemas.microsoft.com/office/drawing/2014/main" id="{02F238BB-2C77-F5AB-7F09-5117BDF67566}"/>
              </a:ext>
            </a:extLst>
          </p:cNvPr>
          <p:cNvSpPr txBox="1"/>
          <p:nvPr/>
        </p:nvSpPr>
        <p:spPr>
          <a:xfrm>
            <a:off x="5067398" y="6124706"/>
            <a:ext cx="2247802" cy="2246769"/>
          </a:xfrm>
          <a:prstGeom prst="rect">
            <a:avLst/>
          </a:prstGeom>
          <a:noFill/>
        </p:spPr>
        <p:txBody>
          <a:bodyPr wrap="square">
            <a:spAutoFit/>
          </a:bodyPr>
          <a:lstStyle/>
          <a:p>
            <a:pPr algn="l"/>
            <a:r>
              <a:rPr lang="es-ES" sz="1400" b="1" i="0" u="none" strike="noStrike" baseline="0">
                <a:solidFill>
                  <a:srgbClr val="BF1E2D"/>
                </a:solidFill>
                <a:latin typeface="Montserrat" panose="00000500000000000000" pitchFamily="2" charset="0"/>
              </a:rPr>
              <a:t>Protección Internacional</a:t>
            </a:r>
          </a:p>
          <a:p>
            <a:pPr algn="l"/>
            <a:r>
              <a:rPr lang="es-ES" sz="1400" b="0" i="0" u="none" strike="noStrike" baseline="0">
                <a:solidFill>
                  <a:srgbClr val="495463"/>
                </a:solidFill>
                <a:latin typeface="Montserrat" panose="00000500000000000000" pitchFamily="2" charset="0"/>
              </a:rPr>
              <a:t>Acogida y fomento de la autonomía a personas solicitantes y beneficiarias de protección internacional mediante itinerarios personalizados</a:t>
            </a:r>
            <a:endParaRPr lang="es-ES" sz="1400">
              <a:latin typeface="Montserrat" panose="00000500000000000000" pitchFamily="2" charset="0"/>
            </a:endParaRPr>
          </a:p>
        </p:txBody>
      </p:sp>
      <p:pic>
        <p:nvPicPr>
          <p:cNvPr id="36" name="Imagen 35">
            <a:extLst>
              <a:ext uri="{FF2B5EF4-FFF2-40B4-BE49-F238E27FC236}">
                <a16:creationId xmlns:a16="http://schemas.microsoft.com/office/drawing/2014/main" id="{2C7DEED6-BB47-BE0E-7329-0CB9ED0DAAF8}"/>
              </a:ext>
            </a:extLst>
          </p:cNvPr>
          <p:cNvPicPr>
            <a:picLocks noChangeAspect="1"/>
          </p:cNvPicPr>
          <p:nvPr/>
        </p:nvPicPr>
        <p:blipFill>
          <a:blip r:embed="rId4"/>
          <a:stretch>
            <a:fillRect/>
          </a:stretch>
        </p:blipFill>
        <p:spPr>
          <a:xfrm>
            <a:off x="8077809" y="3045817"/>
            <a:ext cx="2092256" cy="2798283"/>
          </a:xfrm>
          <a:prstGeom prst="rect">
            <a:avLst/>
          </a:prstGeom>
        </p:spPr>
      </p:pic>
      <p:sp>
        <p:nvSpPr>
          <p:cNvPr id="37" name="CuadroTexto 36">
            <a:extLst>
              <a:ext uri="{FF2B5EF4-FFF2-40B4-BE49-F238E27FC236}">
                <a16:creationId xmlns:a16="http://schemas.microsoft.com/office/drawing/2014/main" id="{66E9D2B8-EDF0-7C4B-5872-44CCC6A006CC}"/>
              </a:ext>
            </a:extLst>
          </p:cNvPr>
          <p:cNvSpPr txBox="1"/>
          <p:nvPr/>
        </p:nvSpPr>
        <p:spPr>
          <a:xfrm>
            <a:off x="8077809" y="6057900"/>
            <a:ext cx="2423053" cy="2893100"/>
          </a:xfrm>
          <a:prstGeom prst="rect">
            <a:avLst/>
          </a:prstGeom>
          <a:noFill/>
        </p:spPr>
        <p:txBody>
          <a:bodyPr wrap="square">
            <a:spAutoFit/>
          </a:bodyPr>
          <a:lstStyle/>
          <a:p>
            <a:pPr algn="l"/>
            <a:r>
              <a:rPr lang="es-ES" sz="1400" b="1" i="0" u="none" strike="noStrike" baseline="0">
                <a:solidFill>
                  <a:srgbClr val="BF1E2D"/>
                </a:solidFill>
                <a:latin typeface="Montserrat" panose="00000500000000000000" pitchFamily="2" charset="0"/>
              </a:rPr>
              <a:t>Integración y urgencia social</a:t>
            </a:r>
          </a:p>
          <a:p>
            <a:pPr algn="l"/>
            <a:r>
              <a:rPr lang="es-ES" sz="1400" b="0" i="0" u="none" strike="noStrike" baseline="0">
                <a:solidFill>
                  <a:srgbClr val="495463"/>
                </a:solidFill>
                <a:latin typeface="Montserrat" panose="00000500000000000000" pitchFamily="2" charset="0"/>
              </a:rPr>
              <a:t>Programas para mejorar las condiciones de vida y oportunidades educativas de niños y niñas, familias y personas que no pueden cubrir sus necesidades más básicas y se encuentran en una situación de exclusión social.</a:t>
            </a:r>
            <a:endParaRPr lang="es-ES" sz="1400">
              <a:latin typeface="Montserrat" panose="00000500000000000000" pitchFamily="2" charset="0"/>
            </a:endParaRPr>
          </a:p>
        </p:txBody>
      </p:sp>
      <p:pic>
        <p:nvPicPr>
          <p:cNvPr id="38" name="Imagen 37">
            <a:extLst>
              <a:ext uri="{FF2B5EF4-FFF2-40B4-BE49-F238E27FC236}">
                <a16:creationId xmlns:a16="http://schemas.microsoft.com/office/drawing/2014/main" id="{4BF85148-86F7-4D0A-CC60-DC2D4CF76FEE}"/>
              </a:ext>
            </a:extLst>
          </p:cNvPr>
          <p:cNvPicPr>
            <a:picLocks noChangeAspect="1"/>
          </p:cNvPicPr>
          <p:nvPr/>
        </p:nvPicPr>
        <p:blipFill>
          <a:blip r:embed="rId5"/>
          <a:stretch>
            <a:fillRect/>
          </a:stretch>
        </p:blipFill>
        <p:spPr>
          <a:xfrm>
            <a:off x="11128047" y="3036280"/>
            <a:ext cx="2128393" cy="2809135"/>
          </a:xfrm>
          <a:prstGeom prst="rect">
            <a:avLst/>
          </a:prstGeom>
        </p:spPr>
      </p:pic>
      <p:sp>
        <p:nvSpPr>
          <p:cNvPr id="39" name="CuadroTexto 38">
            <a:extLst>
              <a:ext uri="{FF2B5EF4-FFF2-40B4-BE49-F238E27FC236}">
                <a16:creationId xmlns:a16="http://schemas.microsoft.com/office/drawing/2014/main" id="{201CB382-9CD6-2A02-C92B-E613CD4F0A0A}"/>
              </a:ext>
            </a:extLst>
          </p:cNvPr>
          <p:cNvSpPr txBox="1"/>
          <p:nvPr/>
        </p:nvSpPr>
        <p:spPr>
          <a:xfrm>
            <a:off x="11129090" y="6057900"/>
            <a:ext cx="2205909" cy="2031325"/>
          </a:xfrm>
          <a:prstGeom prst="rect">
            <a:avLst/>
          </a:prstGeom>
          <a:noFill/>
        </p:spPr>
        <p:txBody>
          <a:bodyPr wrap="square">
            <a:spAutoFit/>
          </a:bodyPr>
          <a:lstStyle/>
          <a:p>
            <a:pPr algn="l"/>
            <a:r>
              <a:rPr lang="es-ES" sz="1400" b="1" i="0" u="none" strike="noStrike" baseline="0">
                <a:solidFill>
                  <a:srgbClr val="BF1E2D"/>
                </a:solidFill>
                <a:latin typeface="Montserrat" panose="00000500000000000000" pitchFamily="2" charset="0"/>
              </a:rPr>
              <a:t>Migraciones</a:t>
            </a:r>
          </a:p>
          <a:p>
            <a:pPr algn="l"/>
            <a:r>
              <a:rPr lang="es-ES" sz="1400" b="0" i="0" u="none" strike="noStrike" baseline="0">
                <a:solidFill>
                  <a:srgbClr val="495463"/>
                </a:solidFill>
                <a:latin typeface="Montserrat" panose="00000500000000000000" pitchFamily="2" charset="0"/>
              </a:rPr>
              <a:t>Atención a personas migrantes residentes en España para ofrecerles apoyo en necesidades básicas, búsqueda de empleo e integración en la sociedad.</a:t>
            </a:r>
            <a:endParaRPr lang="es-ES" sz="1400">
              <a:latin typeface="Montserrat" panose="00000500000000000000" pitchFamily="2" charset="0"/>
            </a:endParaRPr>
          </a:p>
        </p:txBody>
      </p:sp>
      <p:sp>
        <p:nvSpPr>
          <p:cNvPr id="40" name="CuadroTexto 39">
            <a:extLst>
              <a:ext uri="{FF2B5EF4-FFF2-40B4-BE49-F238E27FC236}">
                <a16:creationId xmlns:a16="http://schemas.microsoft.com/office/drawing/2014/main" id="{CE8265AF-BE34-DD71-D269-670A6C9A5D6E}"/>
              </a:ext>
            </a:extLst>
          </p:cNvPr>
          <p:cNvSpPr txBox="1"/>
          <p:nvPr/>
        </p:nvSpPr>
        <p:spPr>
          <a:xfrm>
            <a:off x="14244702" y="6057900"/>
            <a:ext cx="2423053" cy="2246769"/>
          </a:xfrm>
          <a:prstGeom prst="rect">
            <a:avLst/>
          </a:prstGeom>
          <a:noFill/>
        </p:spPr>
        <p:txBody>
          <a:bodyPr wrap="square">
            <a:spAutoFit/>
          </a:bodyPr>
          <a:lstStyle/>
          <a:p>
            <a:pPr algn="l"/>
            <a:r>
              <a:rPr lang="es-ES" sz="1400" b="1" i="0" u="none" strike="noStrike" baseline="0">
                <a:solidFill>
                  <a:srgbClr val="BF1E2D"/>
                </a:solidFill>
                <a:latin typeface="Montserrat" panose="00000500000000000000" pitchFamily="2" charset="0"/>
              </a:rPr>
              <a:t>Promoción del voluntariado</a:t>
            </a:r>
          </a:p>
          <a:p>
            <a:pPr algn="l"/>
            <a:r>
              <a:rPr lang="es-ES" sz="1400">
                <a:solidFill>
                  <a:srgbClr val="495463"/>
                </a:solidFill>
                <a:latin typeface="Montserrat" panose="00000500000000000000" pitchFamily="2" charset="0"/>
              </a:rPr>
              <a:t>P</a:t>
            </a:r>
            <a:r>
              <a:rPr lang="es-ES" sz="1400" b="0" i="0" u="none" strike="noStrike" baseline="0">
                <a:solidFill>
                  <a:srgbClr val="495463"/>
                </a:solidFill>
                <a:latin typeface="Montserrat" panose="00000500000000000000" pitchFamily="2" charset="0"/>
              </a:rPr>
              <a:t>romocionar y apoyar al voluntariado a través de la formación especializada, la sensibilización y la difusión de oportunidades solidarias de voluntariado.</a:t>
            </a:r>
            <a:endParaRPr lang="es-ES" sz="1400">
              <a:latin typeface="Montserrat" panose="00000500000000000000" pitchFamily="2" charset="0"/>
            </a:endParaRPr>
          </a:p>
        </p:txBody>
      </p:sp>
      <p:pic>
        <p:nvPicPr>
          <p:cNvPr id="41" name="Imagen 40">
            <a:extLst>
              <a:ext uri="{FF2B5EF4-FFF2-40B4-BE49-F238E27FC236}">
                <a16:creationId xmlns:a16="http://schemas.microsoft.com/office/drawing/2014/main" id="{B74490CD-81F9-AC55-C781-849CB26B91D8}"/>
              </a:ext>
            </a:extLst>
          </p:cNvPr>
          <p:cNvPicPr>
            <a:picLocks noChangeAspect="1"/>
          </p:cNvPicPr>
          <p:nvPr/>
        </p:nvPicPr>
        <p:blipFill>
          <a:blip r:embed="rId6"/>
          <a:stretch>
            <a:fillRect/>
          </a:stretch>
        </p:blipFill>
        <p:spPr>
          <a:xfrm>
            <a:off x="14214423" y="3036280"/>
            <a:ext cx="2096244" cy="2809135"/>
          </a:xfrm>
          <a:prstGeom prst="rect">
            <a:avLst/>
          </a:prstGeom>
        </p:spPr>
      </p:pic>
    </p:spTree>
    <p:extLst>
      <p:ext uri="{BB962C8B-B14F-4D97-AF65-F5344CB8AC3E}">
        <p14:creationId xmlns:p14="http://schemas.microsoft.com/office/powerpoint/2010/main" val="729489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5" name="CuadroTexto 4">
            <a:extLst>
              <a:ext uri="{FF2B5EF4-FFF2-40B4-BE49-F238E27FC236}">
                <a16:creationId xmlns:a16="http://schemas.microsoft.com/office/drawing/2014/main" id="{AEBCC566-EE28-8C01-03E9-C7468D3D4B8D}"/>
              </a:ext>
            </a:extLst>
          </p:cNvPr>
          <p:cNvSpPr txBox="1"/>
          <p:nvPr/>
        </p:nvSpPr>
        <p:spPr>
          <a:xfrm>
            <a:off x="1724510" y="783387"/>
            <a:ext cx="9144000" cy="954107"/>
          </a:xfrm>
          <a:prstGeom prst="rect">
            <a:avLst/>
          </a:prstGeom>
          <a:noFill/>
        </p:spPr>
        <p:txBody>
          <a:bodyPr wrap="square">
            <a:spAutoFit/>
          </a:bodyPr>
          <a:lstStyle/>
          <a:p>
            <a:pPr algn="l"/>
            <a:endParaRPr lang="es-ES" sz="2800" b="0" i="0">
              <a:solidFill>
                <a:srgbClr val="000000"/>
              </a:solidFill>
              <a:effectLst/>
              <a:latin typeface="Times New Roman" panose="02020603050405020304" pitchFamily="18" charset="0"/>
            </a:endParaRPr>
          </a:p>
          <a:p>
            <a:pPr algn="just"/>
            <a:r>
              <a:rPr lang="es-ES" sz="2800" b="0" i="0">
                <a:solidFill>
                  <a:srgbClr val="000000"/>
                </a:solidFill>
                <a:effectLst/>
                <a:latin typeface="Tenorite" panose="00000500000000000000" pitchFamily="2" charset="0"/>
              </a:rPr>
              <a:t> </a:t>
            </a:r>
            <a:r>
              <a:rPr lang="es-ES" sz="2800" b="0" i="0">
                <a:solidFill>
                  <a:srgbClr val="000000"/>
                </a:solidFill>
                <a:effectLst/>
                <a:latin typeface="ABeeZee" panose="02000000000000000000" pitchFamily="50" charset="0"/>
              </a:rPr>
              <a:t>TIPOS DE AFRONTAMIENTO</a:t>
            </a:r>
          </a:p>
        </p:txBody>
      </p:sp>
      <p:sp>
        <p:nvSpPr>
          <p:cNvPr id="6" name="CuadroTexto 5">
            <a:extLst>
              <a:ext uri="{FF2B5EF4-FFF2-40B4-BE49-F238E27FC236}">
                <a16:creationId xmlns:a16="http://schemas.microsoft.com/office/drawing/2014/main" id="{3F230A21-C7BB-972B-1976-9C9DD0F8AD22}"/>
              </a:ext>
            </a:extLst>
          </p:cNvPr>
          <p:cNvSpPr txBox="1"/>
          <p:nvPr/>
        </p:nvSpPr>
        <p:spPr>
          <a:xfrm>
            <a:off x="1930400" y="2072268"/>
            <a:ext cx="9144000" cy="1938992"/>
          </a:xfrm>
          <a:prstGeom prst="rect">
            <a:avLst/>
          </a:prstGeom>
          <a:noFill/>
        </p:spPr>
        <p:txBody>
          <a:bodyPr wrap="square">
            <a:spAutoFit/>
          </a:bodyPr>
          <a:lstStyle/>
          <a:p>
            <a:r>
              <a:rPr lang="es-ES" sz="2400" b="0" i="0" u="sng">
                <a:solidFill>
                  <a:srgbClr val="000000"/>
                </a:solidFill>
                <a:effectLst>
                  <a:outerShdw blurRad="38100" dist="38100" dir="2700000" algn="tl">
                    <a:srgbClr val="000000">
                      <a:alpha val="43137"/>
                    </a:srgbClr>
                  </a:outerShdw>
                </a:effectLst>
                <a:latin typeface="ABeeZee" panose="02000000000000000000" pitchFamily="50" charset="0"/>
              </a:rPr>
              <a:t>El afrontamiento cognitivo: </a:t>
            </a:r>
            <a:r>
              <a:rPr lang="es-ES" sz="2400" b="0" i="0">
                <a:solidFill>
                  <a:srgbClr val="000000"/>
                </a:solidFill>
                <a:effectLst/>
                <a:latin typeface="ABeeZee" panose="02000000000000000000" pitchFamily="50" charset="0"/>
              </a:rPr>
              <a:t>la racionalización juega un rol clave en ello. Tratamos de comprender la nueva realidad para adaptarnos a ella y darle un sentido positivo.</a:t>
            </a:r>
          </a:p>
          <a:p>
            <a:pPr algn="ctr"/>
            <a:r>
              <a:rPr lang="es-ES" sz="2400" b="0" i="0">
                <a:solidFill>
                  <a:srgbClr val="000000"/>
                </a:solidFill>
                <a:effectLst/>
                <a:latin typeface="ABeeZee" panose="02000000000000000000" pitchFamily="50" charset="0"/>
              </a:rPr>
              <a:t> “Cómo voy a quejarme de vivir aquí si en mi país uno es pobre aunque trabaje”. </a:t>
            </a:r>
            <a:endParaRPr lang="es-ES" sz="2400">
              <a:latin typeface="ABeeZee" panose="02000000000000000000" pitchFamily="50" charset="0"/>
            </a:endParaRPr>
          </a:p>
        </p:txBody>
      </p:sp>
      <p:sp>
        <p:nvSpPr>
          <p:cNvPr id="16" name="CuadroTexto 15">
            <a:extLst>
              <a:ext uri="{FF2B5EF4-FFF2-40B4-BE49-F238E27FC236}">
                <a16:creationId xmlns:a16="http://schemas.microsoft.com/office/drawing/2014/main" id="{201B5E19-09B5-E854-494F-F38F51691DEC}"/>
              </a:ext>
            </a:extLst>
          </p:cNvPr>
          <p:cNvSpPr txBox="1"/>
          <p:nvPr/>
        </p:nvSpPr>
        <p:spPr>
          <a:xfrm>
            <a:off x="7543337" y="4755549"/>
            <a:ext cx="9144000" cy="1938992"/>
          </a:xfrm>
          <a:prstGeom prst="rect">
            <a:avLst/>
          </a:prstGeom>
          <a:noFill/>
        </p:spPr>
        <p:txBody>
          <a:bodyPr wrap="square">
            <a:spAutoFit/>
          </a:bodyPr>
          <a:lstStyle/>
          <a:p>
            <a:pPr algn="l"/>
            <a:r>
              <a:rPr lang="es-ES" sz="2400" b="0" i="0" u="sng">
                <a:solidFill>
                  <a:srgbClr val="000000"/>
                </a:solidFill>
                <a:effectLst>
                  <a:outerShdw blurRad="38100" dist="38100" dir="2700000" algn="tl">
                    <a:srgbClr val="000000">
                      <a:alpha val="43137"/>
                    </a:srgbClr>
                  </a:outerShdw>
                </a:effectLst>
                <a:latin typeface="ABeeZee" panose="02000000000000000000" pitchFamily="50" charset="0"/>
              </a:rPr>
              <a:t>El afrontamiento emocional</a:t>
            </a:r>
            <a:r>
              <a:rPr lang="es-ES" sz="2400" b="0" i="0" u="sng">
                <a:solidFill>
                  <a:srgbClr val="000000"/>
                </a:solidFill>
                <a:effectLst/>
                <a:latin typeface="ABeeZee" panose="02000000000000000000" pitchFamily="50" charset="0"/>
              </a:rPr>
              <a:t>: </a:t>
            </a:r>
            <a:r>
              <a:rPr lang="es-ES" sz="2400" b="0" i="0">
                <a:solidFill>
                  <a:srgbClr val="000000"/>
                </a:solidFill>
                <a:effectLst/>
                <a:latin typeface="ABeeZee" panose="02000000000000000000" pitchFamily="50" charset="0"/>
              </a:rPr>
              <a:t>Implica miedo, ira, tristeza e incluso culpa; éstas son emociones que </a:t>
            </a:r>
            <a:r>
              <a:rPr lang="es-ES" sz="2400">
                <a:solidFill>
                  <a:srgbClr val="000000"/>
                </a:solidFill>
                <a:latin typeface="ABeeZee" panose="02000000000000000000" pitchFamily="50" charset="0"/>
              </a:rPr>
              <a:t>se debemos afrontar</a:t>
            </a:r>
            <a:r>
              <a:rPr lang="es-ES" sz="2400" b="0" i="0">
                <a:solidFill>
                  <a:srgbClr val="000000"/>
                </a:solidFill>
                <a:effectLst/>
                <a:latin typeface="ABeeZee" panose="02000000000000000000" pitchFamily="50" charset="0"/>
              </a:rPr>
              <a:t>, ya que nos preparan ante las dificultades, </a:t>
            </a:r>
            <a:r>
              <a:rPr lang="es-ES" sz="2400">
                <a:solidFill>
                  <a:srgbClr val="000000"/>
                </a:solidFill>
                <a:latin typeface="ABeeZee" panose="02000000000000000000" pitchFamily="50" charset="0"/>
              </a:rPr>
              <a:t>(la </a:t>
            </a:r>
            <a:r>
              <a:rPr lang="es-ES" sz="2400" b="0" i="0">
                <a:solidFill>
                  <a:srgbClr val="000000"/>
                </a:solidFill>
                <a:effectLst/>
                <a:latin typeface="ABeeZee" panose="02000000000000000000" pitchFamily="50" charset="0"/>
              </a:rPr>
              <a:t>separación, la despedida, resignarse ante lo acontecido, aceptar y aprender de lo vivido para adaptarnos a la nueva realidad.</a:t>
            </a:r>
          </a:p>
        </p:txBody>
      </p:sp>
      <p:pic>
        <p:nvPicPr>
          <p:cNvPr id="19" name="Imagen 18" descr="Dibujo de una persona&#10;&#10;Descripción generada automáticamente con confianza media">
            <a:extLst>
              <a:ext uri="{FF2B5EF4-FFF2-40B4-BE49-F238E27FC236}">
                <a16:creationId xmlns:a16="http://schemas.microsoft.com/office/drawing/2014/main" id="{627626D4-DE88-9393-35BE-158E797740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809722" y="1154985"/>
            <a:ext cx="3382566" cy="2182812"/>
          </a:xfrm>
          <a:prstGeom prst="rect">
            <a:avLst/>
          </a:prstGeom>
          <a:ln>
            <a:noFill/>
          </a:ln>
          <a:effectLst>
            <a:outerShdw blurRad="292100" dist="139700" dir="2700000" algn="tl" rotWithShape="0">
              <a:srgbClr val="333333">
                <a:alpha val="65000"/>
              </a:srgbClr>
            </a:outerShdw>
          </a:effectLst>
        </p:spPr>
      </p:pic>
      <p:sp>
        <p:nvSpPr>
          <p:cNvPr id="22" name="CuadroTexto 21">
            <a:extLst>
              <a:ext uri="{FF2B5EF4-FFF2-40B4-BE49-F238E27FC236}">
                <a16:creationId xmlns:a16="http://schemas.microsoft.com/office/drawing/2014/main" id="{15EE0B37-1DF9-4392-C467-FDBFB0D945CB}"/>
              </a:ext>
            </a:extLst>
          </p:cNvPr>
          <p:cNvSpPr txBox="1"/>
          <p:nvPr/>
        </p:nvSpPr>
        <p:spPr>
          <a:xfrm>
            <a:off x="12115337" y="3783240"/>
            <a:ext cx="3382566" cy="400110"/>
          </a:xfrm>
          <a:prstGeom prst="rect">
            <a:avLst/>
          </a:prstGeom>
          <a:noFill/>
        </p:spPr>
        <p:txBody>
          <a:bodyPr wrap="square">
            <a:spAutoFit/>
          </a:bodyPr>
          <a:lstStyle/>
          <a:p>
            <a:r>
              <a:rPr lang="es-ES" sz="2000" b="1">
                <a:solidFill>
                  <a:srgbClr val="A10105"/>
                </a:solidFill>
                <a:latin typeface="Tenorite" panose="00000500000000000000" pitchFamily="2" charset="0"/>
              </a:rPr>
              <a:t>G</a:t>
            </a:r>
            <a:r>
              <a:rPr lang="es-ES" sz="2000" b="1" i="0">
                <a:solidFill>
                  <a:srgbClr val="A10105"/>
                </a:solidFill>
                <a:effectLst/>
                <a:latin typeface="Tenorite" panose="00000500000000000000" pitchFamily="2" charset="0"/>
              </a:rPr>
              <a:t>ANANCIAS VS. PÉRDIDAS</a:t>
            </a:r>
            <a:endParaRPr lang="es-ES" sz="2000" b="1">
              <a:solidFill>
                <a:srgbClr val="A10105"/>
              </a:solidFill>
            </a:endParaRPr>
          </a:p>
        </p:txBody>
      </p:sp>
      <p:sp>
        <p:nvSpPr>
          <p:cNvPr id="26" name="CuadroTexto 25">
            <a:extLst>
              <a:ext uri="{FF2B5EF4-FFF2-40B4-BE49-F238E27FC236}">
                <a16:creationId xmlns:a16="http://schemas.microsoft.com/office/drawing/2014/main" id="{5FCF9279-3E35-348B-8294-5696835EC0E7}"/>
              </a:ext>
            </a:extLst>
          </p:cNvPr>
          <p:cNvSpPr txBox="1"/>
          <p:nvPr/>
        </p:nvSpPr>
        <p:spPr>
          <a:xfrm>
            <a:off x="4199466" y="7652894"/>
            <a:ext cx="9144000"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2400">
                <a:solidFill>
                  <a:srgbClr val="000000"/>
                </a:solidFill>
                <a:latin typeface="ABeeZee" panose="02000000000000000000" pitchFamily="50" charset="0"/>
              </a:rPr>
              <a:t>A</a:t>
            </a:r>
            <a:r>
              <a:rPr lang="es-ES" sz="2400" b="0" i="0">
                <a:solidFill>
                  <a:srgbClr val="000000"/>
                </a:solidFill>
                <a:effectLst/>
                <a:latin typeface="ABeeZee" panose="02000000000000000000" pitchFamily="50" charset="0"/>
              </a:rPr>
              <a:t>unque el duelo sea un proceso de reestructuración y adaptación que conlleva sufrimiento, su elaboración favorable resultará en una identidad, más rica y compleja, que no rechaza </a:t>
            </a:r>
          </a:p>
          <a:p>
            <a:pPr algn="ctr"/>
            <a:r>
              <a:rPr lang="es-ES" sz="2400" b="0" i="0">
                <a:solidFill>
                  <a:srgbClr val="000000"/>
                </a:solidFill>
                <a:effectLst/>
                <a:latin typeface="ABeeZee" panose="02000000000000000000" pitchFamily="50" charset="0"/>
              </a:rPr>
              <a:t>el pasado, sino que lo reintegra y se construye desde él.</a:t>
            </a:r>
          </a:p>
        </p:txBody>
      </p:sp>
      <p:pic>
        <p:nvPicPr>
          <p:cNvPr id="34" name="Imagen 33" descr="Imagen que contiene fruta&#10;&#10;Descripción generada automáticamente">
            <a:extLst>
              <a:ext uri="{FF2B5EF4-FFF2-40B4-BE49-F238E27FC236}">
                <a16:creationId xmlns:a16="http://schemas.microsoft.com/office/drawing/2014/main" id="{0E04E81D-4B47-0169-AB1D-19450375438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540000" y="4560941"/>
            <a:ext cx="4533108" cy="2280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1269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4" name="CuadroTexto 13">
            <a:extLst>
              <a:ext uri="{FF2B5EF4-FFF2-40B4-BE49-F238E27FC236}">
                <a16:creationId xmlns:a16="http://schemas.microsoft.com/office/drawing/2014/main" id="{8F702B61-D6C7-B462-E987-0658C8C496AB}"/>
              </a:ext>
            </a:extLst>
          </p:cNvPr>
          <p:cNvSpPr txBox="1"/>
          <p:nvPr/>
        </p:nvSpPr>
        <p:spPr>
          <a:xfrm>
            <a:off x="1326835" y="1638491"/>
            <a:ext cx="14033178" cy="38472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rtl="0" fontAlgn="base"/>
            <a:r>
              <a:rPr lang="es-ES" sz="2400" b="0" i="0">
                <a:solidFill>
                  <a:srgbClr val="000000"/>
                </a:solidFill>
                <a:effectLst/>
                <a:latin typeface="Calibri" panose="020F0502020204030204" pitchFamily="34" charset="0"/>
              </a:rPr>
              <a:t> </a:t>
            </a:r>
            <a:endParaRPr lang="es-ES" sz="2400" b="0" i="0">
              <a:solidFill>
                <a:srgbClr val="000000"/>
              </a:solidFill>
              <a:effectLst/>
              <a:latin typeface="Segoe UI" panose="020B0502040204020203" pitchFamily="34" charset="0"/>
            </a:endParaRPr>
          </a:p>
          <a:p>
            <a:pPr marL="342900" indent="-342900" algn="just" fontAlgn="base">
              <a:buClr>
                <a:schemeClr val="accent2"/>
              </a:buClr>
              <a:buFont typeface="Wingdings" panose="05000000000000000000" pitchFamily="2" charset="2"/>
              <a:buChar char="ü"/>
            </a:pPr>
            <a:r>
              <a:rPr lang="es-ES" sz="2800" b="0" i="0">
                <a:solidFill>
                  <a:srgbClr val="000000"/>
                </a:solidFill>
                <a:effectLst/>
                <a:latin typeface="Calibri" panose="020F0502020204030204" pitchFamily="34" charset="0"/>
              </a:rPr>
              <a:t>El primer día de clase , </a:t>
            </a:r>
            <a:r>
              <a:rPr lang="es-ES" sz="2800">
                <a:solidFill>
                  <a:srgbClr val="000000"/>
                </a:solidFill>
                <a:latin typeface="Calibri" panose="020F0502020204030204" pitchFamily="34" charset="0"/>
              </a:rPr>
              <a:t>i</a:t>
            </a:r>
            <a:r>
              <a:rPr lang="es-ES" sz="2800" b="0" i="0">
                <a:solidFill>
                  <a:srgbClr val="000000"/>
                </a:solidFill>
                <a:effectLst/>
                <a:latin typeface="Calibri" panose="020F0502020204030204" pitchFamily="34" charset="0"/>
              </a:rPr>
              <a:t>niciar con una visita a las instalaciones del centro y facilitar información clara sobre el funcionamiento del sistema educativo. (folleto, esquema,)   </a:t>
            </a:r>
            <a:endParaRPr lang="es-ES" sz="2800" b="0" i="0">
              <a:solidFill>
                <a:srgbClr val="000000"/>
              </a:solidFill>
              <a:effectLst/>
              <a:latin typeface="Segoe UI" panose="020B0502040204020203" pitchFamily="34" charset="0"/>
            </a:endParaRPr>
          </a:p>
          <a:p>
            <a:pPr marL="342900" indent="-342900" algn="just" rtl="0" fontAlgn="base">
              <a:buClr>
                <a:schemeClr val="accent2"/>
              </a:buClr>
              <a:buFont typeface="Wingdings" panose="05000000000000000000" pitchFamily="2" charset="2"/>
              <a:buChar char="ü"/>
            </a:pPr>
            <a:r>
              <a:rPr lang="es-ES" sz="2800" b="0" i="0">
                <a:solidFill>
                  <a:srgbClr val="000000"/>
                </a:solidFill>
                <a:effectLst/>
                <a:latin typeface="Calibri" panose="020F0502020204030204" pitchFamily="34" charset="0"/>
              </a:rPr>
              <a:t> Es conveniente que haya, referencias culturales (mapas, fotos, dibujos.) en diversos lugares del colegio. </a:t>
            </a:r>
          </a:p>
          <a:p>
            <a:pPr marL="342900" indent="-342900" algn="just" rtl="0" fontAlgn="base">
              <a:buClr>
                <a:schemeClr val="accent2"/>
              </a:buClr>
              <a:buFont typeface="Wingdings" panose="05000000000000000000" pitchFamily="2" charset="2"/>
              <a:buChar char="ü"/>
            </a:pPr>
            <a:r>
              <a:rPr lang="es-ES" sz="2800" b="0" i="0">
                <a:solidFill>
                  <a:srgbClr val="000000"/>
                </a:solidFill>
                <a:effectLst/>
                <a:latin typeface="Calibri" panose="020F0502020204030204" pitchFamily="34" charset="0"/>
              </a:rPr>
              <a:t> En las distintas dependencias conviene que tengamos rotulaciones en todos los idiomas del alumnado del centro, con dibujos alusivos a la función que cumplen.</a:t>
            </a:r>
          </a:p>
          <a:p>
            <a:pPr marL="342900" indent="-342900" algn="just" rtl="0" fontAlgn="base">
              <a:buClr>
                <a:schemeClr val="accent2"/>
              </a:buClr>
              <a:buFont typeface="Wingdings" panose="05000000000000000000" pitchFamily="2" charset="2"/>
              <a:buChar char="ü"/>
            </a:pPr>
            <a:r>
              <a:rPr lang="es-ES" sz="2800" b="0" i="0">
                <a:solidFill>
                  <a:srgbClr val="000000"/>
                </a:solidFill>
                <a:effectLst/>
                <a:latin typeface="Calibri" panose="020F0502020204030204" pitchFamily="34" charset="0"/>
              </a:rPr>
              <a:t> Se presenta al profesorado que se hará cargo de su hijo/a y acompañan al alumno/a a clase.  </a:t>
            </a:r>
            <a:endParaRPr lang="es-ES" sz="2800" b="0" i="0">
              <a:solidFill>
                <a:srgbClr val="000000"/>
              </a:solidFill>
              <a:effectLst/>
              <a:latin typeface="Segoe UI" panose="020B0502040204020203" pitchFamily="34" charset="0"/>
            </a:endParaRPr>
          </a:p>
          <a:p>
            <a:pPr algn="l" rtl="0" fontAlgn="base"/>
            <a:endParaRPr lang="es-ES" sz="2400" b="0" i="0">
              <a:solidFill>
                <a:srgbClr val="000000"/>
              </a:solidFill>
              <a:effectLst/>
              <a:latin typeface="Segoe UI" panose="020B0502040204020203" pitchFamily="34" charset="0"/>
            </a:endParaRPr>
          </a:p>
        </p:txBody>
      </p:sp>
      <p:sp>
        <p:nvSpPr>
          <p:cNvPr id="16" name="CuadroTexto 15">
            <a:extLst>
              <a:ext uri="{FF2B5EF4-FFF2-40B4-BE49-F238E27FC236}">
                <a16:creationId xmlns:a16="http://schemas.microsoft.com/office/drawing/2014/main" id="{89AE85F4-6564-9516-E0E4-A1E4D6D93A28}"/>
              </a:ext>
            </a:extLst>
          </p:cNvPr>
          <p:cNvSpPr txBox="1"/>
          <p:nvPr/>
        </p:nvSpPr>
        <p:spPr>
          <a:xfrm>
            <a:off x="4934756" y="825622"/>
            <a:ext cx="9144000" cy="707886"/>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es-ES" sz="4000" b="0" i="0">
                <a:solidFill>
                  <a:srgbClr val="000000"/>
                </a:solidFill>
                <a:effectLst/>
                <a:latin typeface="Calibri" panose="020F0502020204030204" pitchFamily="34" charset="0"/>
              </a:rPr>
              <a:t>ACOGIDA DEL ALUMNADO EN EL AULA </a:t>
            </a:r>
            <a:endParaRPr lang="es-ES" sz="4000"/>
          </a:p>
        </p:txBody>
      </p:sp>
      <p:pic>
        <p:nvPicPr>
          <p:cNvPr id="20" name="Imagen 19" descr="Niños con mochilas en el aula">
            <a:extLst>
              <a:ext uri="{FF2B5EF4-FFF2-40B4-BE49-F238E27FC236}">
                <a16:creationId xmlns:a16="http://schemas.microsoft.com/office/drawing/2014/main" id="{D4DFBCEE-66A4-D85D-36BA-0636C758E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6834" y="5703124"/>
            <a:ext cx="6014332" cy="4014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0213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7" name="CuadroTexto 16">
            <a:extLst>
              <a:ext uri="{FF2B5EF4-FFF2-40B4-BE49-F238E27FC236}">
                <a16:creationId xmlns:a16="http://schemas.microsoft.com/office/drawing/2014/main" id="{9E881C04-787A-F9C2-4B65-B2FD7ABE48F2}"/>
              </a:ext>
            </a:extLst>
          </p:cNvPr>
          <p:cNvSpPr txBox="1"/>
          <p:nvPr/>
        </p:nvSpPr>
        <p:spPr>
          <a:xfrm>
            <a:off x="7141599" y="3041929"/>
            <a:ext cx="10583074" cy="52937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342900" indent="-342900" algn="just" rtl="0" fontAlgn="base">
              <a:buClr>
                <a:schemeClr val="accent2"/>
              </a:buClr>
              <a:buFont typeface="Wingdings" panose="05000000000000000000" pitchFamily="2" charset="2"/>
              <a:buChar char="ü"/>
            </a:pPr>
            <a:r>
              <a:rPr lang="es-ES" sz="3200" b="0" i="0">
                <a:solidFill>
                  <a:srgbClr val="000000"/>
                </a:solidFill>
                <a:effectLst/>
                <a:latin typeface="Calibri" panose="020F0502020204030204" pitchFamily="34" charset="0"/>
              </a:rPr>
              <a:t>Aprovechar su llegada para fomentar la interculturalidad en el aula.</a:t>
            </a:r>
          </a:p>
          <a:p>
            <a:pPr marL="342900" indent="-342900" algn="just" rtl="0" fontAlgn="base">
              <a:buClr>
                <a:schemeClr val="accent2"/>
              </a:buClr>
              <a:buFont typeface="Wingdings" panose="05000000000000000000" pitchFamily="2" charset="2"/>
              <a:buChar char="ü"/>
            </a:pPr>
            <a:r>
              <a:rPr lang="es-ES" sz="3200" b="0" i="0">
                <a:solidFill>
                  <a:srgbClr val="000000"/>
                </a:solidFill>
                <a:effectLst/>
                <a:latin typeface="Calibri" panose="020F0502020204030204" pitchFamily="34" charset="0"/>
              </a:rPr>
              <a:t> </a:t>
            </a:r>
            <a:r>
              <a:rPr lang="es-ES" sz="3200">
                <a:solidFill>
                  <a:srgbClr val="000000"/>
                </a:solidFill>
                <a:latin typeface="Calibri" panose="020F0502020204030204" pitchFamily="34" charset="0"/>
              </a:rPr>
              <a:t>Buscar un alumno referente que le apoye, </a:t>
            </a:r>
            <a:r>
              <a:rPr lang="es-ES" sz="3200" b="0" i="0">
                <a:solidFill>
                  <a:srgbClr val="000000"/>
                </a:solidFill>
                <a:effectLst/>
                <a:latin typeface="Calibri" panose="020F0502020204030204" pitchFamily="34" charset="0"/>
              </a:rPr>
              <a:t>que enseñe la dinámica de la clase y los modos de comunicación y relación más frecuentes, sin caer en el proteccionismo o el paternalismo.  </a:t>
            </a:r>
            <a:endParaRPr lang="es-ES" sz="3200">
              <a:solidFill>
                <a:srgbClr val="000000"/>
              </a:solidFill>
              <a:latin typeface="Calibri" panose="020F0502020204030204" pitchFamily="34" charset="0"/>
            </a:endParaRPr>
          </a:p>
          <a:p>
            <a:pPr marL="342900" indent="-342900" algn="just" rtl="0" fontAlgn="base">
              <a:buClr>
                <a:schemeClr val="accent2"/>
              </a:buClr>
              <a:buFont typeface="Wingdings" panose="05000000000000000000" pitchFamily="2" charset="2"/>
              <a:buChar char="ü"/>
            </a:pPr>
            <a:r>
              <a:rPr lang="es-ES" sz="3200" b="0" i="0">
                <a:solidFill>
                  <a:srgbClr val="000000"/>
                </a:solidFill>
                <a:effectLst/>
                <a:latin typeface="WordVisi_MSFontService"/>
              </a:rPr>
              <a:t> El día de su incorporación, podrá ser presentado por el tutor/a al grupo de la manera más natural.</a:t>
            </a:r>
            <a:endParaRPr lang="es-ES" sz="3200" b="0" i="0">
              <a:solidFill>
                <a:srgbClr val="000000"/>
              </a:solidFill>
              <a:effectLst/>
              <a:latin typeface="Calibri" panose="020F0502020204030204" pitchFamily="34" charset="0"/>
            </a:endParaRPr>
          </a:p>
          <a:p>
            <a:pPr marL="342900" indent="-342900" algn="just" rtl="0" fontAlgn="base">
              <a:buClr>
                <a:schemeClr val="accent2"/>
              </a:buClr>
              <a:buFont typeface="Wingdings" panose="05000000000000000000" pitchFamily="2" charset="2"/>
              <a:buChar char="ü"/>
            </a:pPr>
            <a:r>
              <a:rPr lang="es-ES" sz="3200" b="0" i="0">
                <a:solidFill>
                  <a:srgbClr val="000000"/>
                </a:solidFill>
                <a:effectLst/>
                <a:latin typeface="WordVisi_MSFontService"/>
              </a:rPr>
              <a:t>Más adelante se puede reforzar su autoestima haciéndole participar en actividades grupales</a:t>
            </a:r>
            <a:endParaRPr lang="es-ES" sz="3200">
              <a:solidFill>
                <a:srgbClr val="000000"/>
              </a:solidFill>
              <a:latin typeface="Calibri" panose="020F0502020204030204" pitchFamily="34" charset="0"/>
            </a:endParaRPr>
          </a:p>
          <a:p>
            <a:endParaRPr lang="es-ES"/>
          </a:p>
        </p:txBody>
      </p:sp>
      <p:pic>
        <p:nvPicPr>
          <p:cNvPr id="4" name="Imagen 3" descr="Imagen que contiene cerca, edificio, exterior, banca&#10;&#10;Descripción generada automáticamente">
            <a:extLst>
              <a:ext uri="{FF2B5EF4-FFF2-40B4-BE49-F238E27FC236}">
                <a16:creationId xmlns:a16="http://schemas.microsoft.com/office/drawing/2014/main" id="{F6AC2D1B-CC48-9B66-4CB3-69540663005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6120" y="3727774"/>
            <a:ext cx="5933636" cy="33378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Gráfico 5" descr="Grupo con relleno sólido">
            <a:extLst>
              <a:ext uri="{FF2B5EF4-FFF2-40B4-BE49-F238E27FC236}">
                <a16:creationId xmlns:a16="http://schemas.microsoft.com/office/drawing/2014/main" id="{DC20DB16-BBC6-363C-AFED-D22AF6A14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75822" y="329010"/>
            <a:ext cx="2691145" cy="2691145"/>
          </a:xfrm>
          <a:prstGeom prst="rect">
            <a:avLst/>
          </a:prstGeom>
        </p:spPr>
      </p:pic>
    </p:spTree>
    <p:extLst>
      <p:ext uri="{BB962C8B-B14F-4D97-AF65-F5344CB8AC3E}">
        <p14:creationId xmlns:p14="http://schemas.microsoft.com/office/powerpoint/2010/main" val="6933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6" name="CuadroTexto 15">
            <a:extLst>
              <a:ext uri="{FF2B5EF4-FFF2-40B4-BE49-F238E27FC236}">
                <a16:creationId xmlns:a16="http://schemas.microsoft.com/office/drawing/2014/main" id="{89AE85F4-6564-9516-E0E4-A1E4D6D93A28}"/>
              </a:ext>
            </a:extLst>
          </p:cNvPr>
          <p:cNvSpPr txBox="1"/>
          <p:nvPr/>
        </p:nvSpPr>
        <p:spPr>
          <a:xfrm>
            <a:off x="5054025" y="1276774"/>
            <a:ext cx="9144000" cy="646331"/>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es-ES" sz="3600" b="1" i="0">
                <a:solidFill>
                  <a:srgbClr val="000000"/>
                </a:solidFill>
                <a:effectLst/>
                <a:latin typeface="Calibri" panose="020F0502020204030204" pitchFamily="34" charset="0"/>
              </a:rPr>
              <a:t>ESTRATEGIAS DE INTERVENCIÓN LINGUISTICA</a:t>
            </a:r>
            <a:r>
              <a:rPr lang="es-ES" sz="3600" b="0" i="0">
                <a:solidFill>
                  <a:srgbClr val="000000"/>
                </a:solidFill>
                <a:effectLst/>
                <a:latin typeface="Calibri" panose="020F0502020204030204" pitchFamily="34" charset="0"/>
              </a:rPr>
              <a:t> </a:t>
            </a:r>
            <a:endParaRPr lang="es-ES" sz="3600"/>
          </a:p>
        </p:txBody>
      </p:sp>
      <p:sp>
        <p:nvSpPr>
          <p:cNvPr id="2" name="CuadroTexto 1">
            <a:extLst>
              <a:ext uri="{FF2B5EF4-FFF2-40B4-BE49-F238E27FC236}">
                <a16:creationId xmlns:a16="http://schemas.microsoft.com/office/drawing/2014/main" id="{120A8D93-A285-F6AE-6A92-8D2D45CBB3E8}"/>
              </a:ext>
            </a:extLst>
          </p:cNvPr>
          <p:cNvSpPr txBox="1"/>
          <p:nvPr/>
        </p:nvSpPr>
        <p:spPr>
          <a:xfrm rot="10800000" flipH="1" flipV="1">
            <a:off x="4309375" y="2874574"/>
            <a:ext cx="12469302" cy="5109091"/>
          </a:xfrm>
          <a:prstGeom prst="rect">
            <a:avLst/>
          </a:prstGeom>
          <a:noFill/>
        </p:spPr>
        <p:txBody>
          <a:bodyPr wrap="square" lIns="91440" tIns="45720" rIns="91440" bIns="45720" rtlCol="0" anchor="t">
            <a:spAutoFit/>
          </a:bodyPr>
          <a:lstStyle/>
          <a:p>
            <a:pPr fontAlgn="base"/>
            <a:r>
              <a:rPr lang="es-ES" sz="2800" b="0" i="0">
                <a:solidFill>
                  <a:srgbClr val="000000"/>
                </a:solidFill>
                <a:effectLst/>
                <a:latin typeface="Calibri"/>
                <a:cs typeface="Calibri"/>
              </a:rPr>
              <a:t>Hablar </a:t>
            </a:r>
            <a:r>
              <a:rPr lang="es-ES" sz="2800" b="1" i="0">
                <a:solidFill>
                  <a:srgbClr val="000000"/>
                </a:solidFill>
                <a:effectLst/>
                <a:latin typeface="Calibri"/>
                <a:cs typeface="Calibri"/>
              </a:rPr>
              <a:t>despacio</a:t>
            </a:r>
            <a:r>
              <a:rPr lang="es-ES" sz="2800" b="0" i="0">
                <a:solidFill>
                  <a:srgbClr val="000000"/>
                </a:solidFill>
                <a:effectLst/>
                <a:latin typeface="Calibri"/>
                <a:cs typeface="Calibri"/>
              </a:rPr>
              <a:t>, a una velocidad inferior, realizando pausas, para facilitar la comprensión y acostumbrar el oído y vocalizar con </a:t>
            </a:r>
            <a:r>
              <a:rPr lang="es-ES" sz="2800" b="1" i="0">
                <a:solidFill>
                  <a:srgbClr val="000000"/>
                </a:solidFill>
                <a:effectLst/>
                <a:latin typeface="Calibri"/>
                <a:cs typeface="Calibri"/>
              </a:rPr>
              <a:t>claridad</a:t>
            </a:r>
            <a:r>
              <a:rPr lang="es-ES" sz="2800" b="0" i="0">
                <a:solidFill>
                  <a:srgbClr val="000000"/>
                </a:solidFill>
                <a:effectLst/>
                <a:latin typeface="Calibri"/>
                <a:cs typeface="Calibri"/>
              </a:rPr>
              <a:t>. </a:t>
            </a:r>
          </a:p>
          <a:p>
            <a:pPr algn="l" rtl="0" fontAlgn="base"/>
            <a:endParaRPr lang="es-ES" sz="2800">
              <a:solidFill>
                <a:srgbClr val="000000"/>
              </a:solidFill>
              <a:latin typeface="Calibri" panose="020F0502020204030204" pitchFamily="34" charset="0"/>
            </a:endParaRPr>
          </a:p>
          <a:p>
            <a:pPr algn="l" rtl="0" fontAlgn="base"/>
            <a:r>
              <a:rPr lang="es-ES" sz="2800" b="0" i="0">
                <a:solidFill>
                  <a:srgbClr val="000000"/>
                </a:solidFill>
                <a:effectLst/>
                <a:latin typeface="Calibri"/>
                <a:cs typeface="Calibri"/>
              </a:rPr>
              <a:t>Complementar la expresión oral del mensaje mediante gesticulaciones y elementos </a:t>
            </a:r>
            <a:r>
              <a:rPr lang="es-ES" sz="2800" b="1" i="0">
                <a:solidFill>
                  <a:srgbClr val="000000"/>
                </a:solidFill>
                <a:effectLst/>
                <a:latin typeface="Calibri"/>
                <a:cs typeface="Calibri"/>
              </a:rPr>
              <a:t>no verbales</a:t>
            </a:r>
            <a:r>
              <a:rPr lang="es-ES" sz="2800" b="0" i="0">
                <a:solidFill>
                  <a:srgbClr val="000000"/>
                </a:solidFill>
                <a:effectLst/>
                <a:latin typeface="Calibri"/>
                <a:cs typeface="Calibri"/>
              </a:rPr>
              <a:t> (gestos faciales, movimientos, miradas, apoyos gráficos) </a:t>
            </a:r>
          </a:p>
          <a:p>
            <a:pPr algn="l" rtl="0" fontAlgn="base"/>
            <a:endParaRPr lang="es-ES" sz="2800" b="0" i="0">
              <a:solidFill>
                <a:srgbClr val="000000"/>
              </a:solidFill>
              <a:effectLst/>
              <a:latin typeface="Calibri" panose="020F0502020204030204" pitchFamily="34" charset="0"/>
            </a:endParaRPr>
          </a:p>
          <a:p>
            <a:pPr algn="l" rtl="0" fontAlgn="base"/>
            <a:r>
              <a:rPr lang="es-ES" sz="2800" b="1" i="0">
                <a:solidFill>
                  <a:srgbClr val="000000"/>
                </a:solidFill>
                <a:effectLst/>
                <a:latin typeface="Calibri"/>
                <a:cs typeface="Calibri"/>
              </a:rPr>
              <a:t>Acentuar y exagerar</a:t>
            </a:r>
            <a:r>
              <a:rPr lang="es-ES" sz="2800" b="0" i="0">
                <a:solidFill>
                  <a:srgbClr val="000000"/>
                </a:solidFill>
                <a:effectLst/>
                <a:latin typeface="Calibri"/>
                <a:cs typeface="Calibri"/>
              </a:rPr>
              <a:t> la entonación para trasmitir la finalidad comunicativa o el sentido de la frase, si es una pregunta, exclamación, etc. </a:t>
            </a:r>
          </a:p>
          <a:p>
            <a:pPr algn="l" rtl="0" fontAlgn="base"/>
            <a:endParaRPr lang="es-ES" sz="2800" b="0" i="0">
              <a:solidFill>
                <a:srgbClr val="000000"/>
              </a:solidFill>
              <a:effectLst/>
              <a:latin typeface="Calibri" panose="020F0502020204030204" pitchFamily="34" charset="0"/>
            </a:endParaRPr>
          </a:p>
          <a:p>
            <a:pPr algn="l" rtl="0" fontAlgn="base"/>
            <a:r>
              <a:rPr lang="es-ES" sz="2800" b="1" i="0">
                <a:solidFill>
                  <a:srgbClr val="000000"/>
                </a:solidFill>
                <a:effectLst/>
                <a:latin typeface="Calibri"/>
                <a:cs typeface="Calibri"/>
              </a:rPr>
              <a:t>Simplificar</a:t>
            </a:r>
            <a:r>
              <a:rPr lang="es-ES" sz="2800" b="0" i="0">
                <a:solidFill>
                  <a:srgbClr val="000000"/>
                </a:solidFill>
                <a:effectLst/>
                <a:latin typeface="Calibri"/>
                <a:cs typeface="Calibri"/>
              </a:rPr>
              <a:t> el vocabulario utilizando palabras simples que no dificulten la comprensión </a:t>
            </a:r>
          </a:p>
          <a:p>
            <a:endParaRPr lang="es-ES"/>
          </a:p>
        </p:txBody>
      </p:sp>
      <p:pic>
        <p:nvPicPr>
          <p:cNvPr id="6" name="Gráfico 5" descr="Círculo con flecha a la izquierda contorno">
            <a:extLst>
              <a:ext uri="{FF2B5EF4-FFF2-40B4-BE49-F238E27FC236}">
                <a16:creationId xmlns:a16="http://schemas.microsoft.com/office/drawing/2014/main" id="{85094DF4-533A-F113-2766-A4F186A6C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0606" y="3061300"/>
            <a:ext cx="471714" cy="471714"/>
          </a:xfrm>
          <a:prstGeom prst="rect">
            <a:avLst/>
          </a:prstGeom>
        </p:spPr>
      </p:pic>
      <p:pic>
        <p:nvPicPr>
          <p:cNvPr id="15" name="Gráfico 14" descr="Círculo con flecha a la izquierda contorno">
            <a:extLst>
              <a:ext uri="{FF2B5EF4-FFF2-40B4-BE49-F238E27FC236}">
                <a16:creationId xmlns:a16="http://schemas.microsoft.com/office/drawing/2014/main" id="{E06A075E-B7F0-244F-8F4D-9D314A9D53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0606" y="4250367"/>
            <a:ext cx="471714" cy="471714"/>
          </a:xfrm>
          <a:prstGeom prst="rect">
            <a:avLst/>
          </a:prstGeom>
        </p:spPr>
      </p:pic>
      <p:pic>
        <p:nvPicPr>
          <p:cNvPr id="18" name="Gráfico 17" descr="Círculo con flecha a la izquierda contorno">
            <a:extLst>
              <a:ext uri="{FF2B5EF4-FFF2-40B4-BE49-F238E27FC236}">
                <a16:creationId xmlns:a16="http://schemas.microsoft.com/office/drawing/2014/main" id="{7F400F44-2CDF-EC2D-73AE-210BD5EDA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2772" y="5494170"/>
            <a:ext cx="471714" cy="471714"/>
          </a:xfrm>
          <a:prstGeom prst="rect">
            <a:avLst/>
          </a:prstGeom>
        </p:spPr>
      </p:pic>
      <p:pic>
        <p:nvPicPr>
          <p:cNvPr id="19" name="Gráfico 18" descr="Círculo con flecha a la izquierda contorno">
            <a:extLst>
              <a:ext uri="{FF2B5EF4-FFF2-40B4-BE49-F238E27FC236}">
                <a16:creationId xmlns:a16="http://schemas.microsoft.com/office/drawing/2014/main" id="{CA4BAF0D-AE86-A125-6739-1958FE885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70606" y="6793827"/>
            <a:ext cx="471714" cy="471714"/>
          </a:xfrm>
          <a:prstGeom prst="rect">
            <a:avLst/>
          </a:prstGeom>
        </p:spPr>
      </p:pic>
      <p:pic>
        <p:nvPicPr>
          <p:cNvPr id="23" name="Gráfico 22" descr="Comentario que gusta con relleno sólido">
            <a:extLst>
              <a:ext uri="{FF2B5EF4-FFF2-40B4-BE49-F238E27FC236}">
                <a16:creationId xmlns:a16="http://schemas.microsoft.com/office/drawing/2014/main" id="{C2E74360-5729-6202-FB6F-BB014918C2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4739" y="210820"/>
            <a:ext cx="3322194" cy="3322194"/>
          </a:xfrm>
          <a:prstGeom prst="rect">
            <a:avLst/>
          </a:prstGeom>
        </p:spPr>
      </p:pic>
    </p:spTree>
    <p:extLst>
      <p:ext uri="{BB962C8B-B14F-4D97-AF65-F5344CB8AC3E}">
        <p14:creationId xmlns:p14="http://schemas.microsoft.com/office/powerpoint/2010/main" val="190741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6" name="CuadroTexto 15">
            <a:extLst>
              <a:ext uri="{FF2B5EF4-FFF2-40B4-BE49-F238E27FC236}">
                <a16:creationId xmlns:a16="http://schemas.microsoft.com/office/drawing/2014/main" id="{89AE85F4-6564-9516-E0E4-A1E4D6D93A28}"/>
              </a:ext>
            </a:extLst>
          </p:cNvPr>
          <p:cNvSpPr txBox="1"/>
          <p:nvPr/>
        </p:nvSpPr>
        <p:spPr>
          <a:xfrm>
            <a:off x="4934756" y="825622"/>
            <a:ext cx="9144000" cy="584775"/>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r>
              <a:rPr lang="es-ES" sz="3200" b="1" i="0">
                <a:solidFill>
                  <a:srgbClr val="000000"/>
                </a:solidFill>
                <a:effectLst/>
                <a:latin typeface="Calibri" panose="020F0502020204030204" pitchFamily="34" charset="0"/>
              </a:rPr>
              <a:t>ESTRATEGIAS DE INTERVENCIÓN LINGUISTICA</a:t>
            </a:r>
            <a:r>
              <a:rPr lang="es-ES" sz="3200" b="0" i="0">
                <a:solidFill>
                  <a:srgbClr val="000000"/>
                </a:solidFill>
                <a:effectLst/>
                <a:latin typeface="Calibri" panose="020F0502020204030204" pitchFamily="34" charset="0"/>
              </a:rPr>
              <a:t> </a:t>
            </a:r>
            <a:endParaRPr lang="es-ES" sz="3200"/>
          </a:p>
        </p:txBody>
      </p:sp>
      <p:sp>
        <p:nvSpPr>
          <p:cNvPr id="2" name="CuadroTexto 1">
            <a:extLst>
              <a:ext uri="{FF2B5EF4-FFF2-40B4-BE49-F238E27FC236}">
                <a16:creationId xmlns:a16="http://schemas.microsoft.com/office/drawing/2014/main" id="{120A8D93-A285-F6AE-6A92-8D2D45CBB3E8}"/>
              </a:ext>
            </a:extLst>
          </p:cNvPr>
          <p:cNvSpPr txBox="1"/>
          <p:nvPr/>
        </p:nvSpPr>
        <p:spPr>
          <a:xfrm rot="10800000" flipH="1" flipV="1">
            <a:off x="2351044" y="1919335"/>
            <a:ext cx="14311423" cy="6032421"/>
          </a:xfrm>
          <a:prstGeom prst="rect">
            <a:avLst/>
          </a:prstGeom>
          <a:noFill/>
        </p:spPr>
        <p:txBody>
          <a:bodyPr wrap="square" lIns="91440" tIns="45720" rIns="91440" bIns="45720" rtlCol="0" anchor="t">
            <a:spAutoFit/>
          </a:bodyPr>
          <a:lstStyle/>
          <a:p>
            <a:pPr fontAlgn="base"/>
            <a:r>
              <a:rPr lang="es-ES" sz="2800" b="0" i="0">
                <a:solidFill>
                  <a:srgbClr val="000000"/>
                </a:solidFill>
                <a:effectLst/>
                <a:latin typeface="Calibri"/>
                <a:cs typeface="Calibri"/>
              </a:rPr>
              <a:t>Preguntar antes al compañero, ya que, estos serán un ejemplo a la hora de hablar, siendo un </a:t>
            </a:r>
            <a:r>
              <a:rPr lang="es-ES" sz="2800" b="1" i="0">
                <a:solidFill>
                  <a:srgbClr val="000000"/>
                </a:solidFill>
                <a:effectLst/>
                <a:latin typeface="Calibri"/>
                <a:cs typeface="Calibri"/>
              </a:rPr>
              <a:t>modelo natural.</a:t>
            </a:r>
            <a:r>
              <a:rPr lang="es-ES" sz="2800" b="0" i="0">
                <a:solidFill>
                  <a:srgbClr val="000000"/>
                </a:solidFill>
                <a:effectLst/>
                <a:latin typeface="Calibri"/>
                <a:cs typeface="Calibri"/>
              </a:rPr>
              <a:t> </a:t>
            </a:r>
            <a:endParaRPr lang="es-ES" sz="2800">
              <a:solidFill>
                <a:srgbClr val="000000"/>
              </a:solidFill>
              <a:latin typeface="Calibri"/>
              <a:cs typeface="Calibri"/>
            </a:endParaRPr>
          </a:p>
          <a:p>
            <a:pPr algn="l" rtl="0" fontAlgn="base"/>
            <a:endParaRPr lang="es-ES" sz="2800" b="0" i="0">
              <a:solidFill>
                <a:srgbClr val="000000"/>
              </a:solidFill>
              <a:effectLst/>
              <a:latin typeface="Calibri" panose="020F0502020204030204" pitchFamily="34" charset="0"/>
            </a:endParaRPr>
          </a:p>
          <a:p>
            <a:pPr algn="l" rtl="0" fontAlgn="base"/>
            <a:r>
              <a:rPr lang="es-ES" sz="2800" b="0" i="0">
                <a:solidFill>
                  <a:srgbClr val="000000"/>
                </a:solidFill>
                <a:effectLst/>
                <a:latin typeface="Calibri"/>
                <a:cs typeface="Calibri"/>
              </a:rPr>
              <a:t>Estimular la participación del alumno reconociendo sus aciertos en el proceso de adquirir el aprendizaje, el alumno se sentirá más seguro viendo su progreso y en efecto </a:t>
            </a:r>
            <a:r>
              <a:rPr lang="es-ES" sz="2800" b="1" i="0">
                <a:solidFill>
                  <a:srgbClr val="000000"/>
                </a:solidFill>
                <a:effectLst/>
                <a:latin typeface="Calibri"/>
                <a:cs typeface="Calibri"/>
              </a:rPr>
              <a:t>facilitará que quiera intervenir nuevamente. </a:t>
            </a:r>
          </a:p>
          <a:p>
            <a:pPr algn="l" rtl="0" fontAlgn="base"/>
            <a:endParaRPr lang="es-ES" sz="2800" b="0" i="0">
              <a:solidFill>
                <a:srgbClr val="000000"/>
              </a:solidFill>
              <a:effectLst/>
              <a:latin typeface="Calibri" panose="020F0502020204030204" pitchFamily="34" charset="0"/>
            </a:endParaRPr>
          </a:p>
          <a:p>
            <a:pPr algn="l" rtl="0" fontAlgn="base"/>
            <a:r>
              <a:rPr lang="es-ES" sz="2800" b="0" i="0">
                <a:solidFill>
                  <a:srgbClr val="000000"/>
                </a:solidFill>
                <a:effectLst/>
                <a:latin typeface="Calibri"/>
                <a:cs typeface="Calibri"/>
              </a:rPr>
              <a:t>Proporcionar modelos para la construcción del mensaje o </a:t>
            </a:r>
            <a:r>
              <a:rPr lang="es-ES" sz="2800" b="1" i="0">
                <a:solidFill>
                  <a:srgbClr val="000000"/>
                </a:solidFill>
                <a:effectLst/>
                <a:latin typeface="Calibri"/>
                <a:cs typeface="Calibri"/>
              </a:rPr>
              <a:t>darle pistas</a:t>
            </a:r>
            <a:r>
              <a:rPr lang="es-ES" sz="2800" b="0" i="0">
                <a:solidFill>
                  <a:srgbClr val="000000"/>
                </a:solidFill>
                <a:effectLst/>
                <a:latin typeface="Calibri"/>
                <a:cs typeface="Calibri"/>
              </a:rPr>
              <a:t> marcando el inicio de las palabras sugiriéndole la visualización para que pueda seguir de forma autónoma. </a:t>
            </a:r>
          </a:p>
          <a:p>
            <a:pPr algn="l" rtl="0" fontAlgn="base"/>
            <a:r>
              <a:rPr lang="es-ES" sz="2800" b="0" i="0">
                <a:solidFill>
                  <a:srgbClr val="000000"/>
                </a:solidFill>
                <a:effectLst/>
                <a:latin typeface="Calibri" panose="020F0502020204030204" pitchFamily="34" charset="0"/>
              </a:rPr>
              <a:t>Simplificar el vocabulario utilizando palabras simples que no dificulten la comprensión.</a:t>
            </a:r>
          </a:p>
          <a:p>
            <a:pPr algn="l" rtl="0" fontAlgn="base"/>
            <a:endParaRPr lang="es-ES" sz="2800" b="0" i="0">
              <a:solidFill>
                <a:srgbClr val="000000"/>
              </a:solidFill>
              <a:effectLst/>
              <a:latin typeface="Calibri" panose="020F0502020204030204" pitchFamily="34" charset="0"/>
            </a:endParaRPr>
          </a:p>
          <a:p>
            <a:pPr algn="l" rtl="0" fontAlgn="base"/>
            <a:r>
              <a:rPr lang="es-ES" sz="2800" b="0" i="0">
                <a:solidFill>
                  <a:srgbClr val="000000"/>
                </a:solidFill>
                <a:effectLst/>
                <a:latin typeface="Calibri"/>
                <a:cs typeface="Calibri"/>
              </a:rPr>
              <a:t>Establecer </a:t>
            </a:r>
            <a:r>
              <a:rPr lang="es-ES" sz="2800" b="1" i="0">
                <a:solidFill>
                  <a:srgbClr val="000000"/>
                </a:solidFill>
                <a:effectLst/>
                <a:latin typeface="Calibri"/>
                <a:cs typeface="Calibri"/>
              </a:rPr>
              <a:t>correcciones</a:t>
            </a:r>
            <a:r>
              <a:rPr lang="es-ES" sz="2800" b="0" i="0">
                <a:solidFill>
                  <a:srgbClr val="000000"/>
                </a:solidFill>
                <a:effectLst/>
                <a:latin typeface="Calibri"/>
                <a:cs typeface="Calibri"/>
              </a:rPr>
              <a:t> de manera sutil ajustada al nivel del lenguaje de la persona, corrigiendo de forma selectiva y </a:t>
            </a:r>
            <a:r>
              <a:rPr lang="es-ES" sz="2800" b="1" i="0">
                <a:solidFill>
                  <a:srgbClr val="000000"/>
                </a:solidFill>
                <a:effectLst/>
                <a:latin typeface="Calibri"/>
                <a:cs typeface="Calibri"/>
              </a:rPr>
              <a:t>siempre en positivo</a:t>
            </a:r>
            <a:r>
              <a:rPr lang="es-ES" sz="3200" b="0" i="0">
                <a:solidFill>
                  <a:srgbClr val="000000"/>
                </a:solidFill>
                <a:effectLst/>
                <a:latin typeface="Calibri"/>
                <a:cs typeface="Calibri"/>
              </a:rPr>
              <a:t>.  </a:t>
            </a:r>
          </a:p>
          <a:p>
            <a:endParaRPr lang="es-ES"/>
          </a:p>
        </p:txBody>
      </p:sp>
      <p:pic>
        <p:nvPicPr>
          <p:cNvPr id="6" name="Gráfico 5" descr="Círculo con flecha a la izquierda contorno">
            <a:extLst>
              <a:ext uri="{FF2B5EF4-FFF2-40B4-BE49-F238E27FC236}">
                <a16:creationId xmlns:a16="http://schemas.microsoft.com/office/drawing/2014/main" id="{85094DF4-533A-F113-2766-A4F186A6C5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8452" y="2098239"/>
            <a:ext cx="471714" cy="471714"/>
          </a:xfrm>
          <a:prstGeom prst="rect">
            <a:avLst/>
          </a:prstGeom>
        </p:spPr>
      </p:pic>
      <p:pic>
        <p:nvPicPr>
          <p:cNvPr id="15" name="Gráfico 14" descr="Círculo con flecha a la izquierda contorno">
            <a:extLst>
              <a:ext uri="{FF2B5EF4-FFF2-40B4-BE49-F238E27FC236}">
                <a16:creationId xmlns:a16="http://schemas.microsoft.com/office/drawing/2014/main" id="{E06A075E-B7F0-244F-8F4D-9D314A9D53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3379" y="3447095"/>
            <a:ext cx="471714" cy="471714"/>
          </a:xfrm>
          <a:prstGeom prst="rect">
            <a:avLst/>
          </a:prstGeom>
        </p:spPr>
      </p:pic>
      <p:pic>
        <p:nvPicPr>
          <p:cNvPr id="18" name="Gráfico 17" descr="Círculo con flecha a la izquierda contorno">
            <a:extLst>
              <a:ext uri="{FF2B5EF4-FFF2-40B4-BE49-F238E27FC236}">
                <a16:creationId xmlns:a16="http://schemas.microsoft.com/office/drawing/2014/main" id="{7F400F44-2CDF-EC2D-73AE-210BD5EDAA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3379" y="6839905"/>
            <a:ext cx="471714" cy="471714"/>
          </a:xfrm>
          <a:prstGeom prst="rect">
            <a:avLst/>
          </a:prstGeom>
        </p:spPr>
      </p:pic>
      <p:pic>
        <p:nvPicPr>
          <p:cNvPr id="19" name="Gráfico 18" descr="Círculo con flecha a la izquierda contorno">
            <a:extLst>
              <a:ext uri="{FF2B5EF4-FFF2-40B4-BE49-F238E27FC236}">
                <a16:creationId xmlns:a16="http://schemas.microsoft.com/office/drawing/2014/main" id="{CA4BAF0D-AE86-A125-6739-1958FE885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3379" y="5143500"/>
            <a:ext cx="471714" cy="471714"/>
          </a:xfrm>
          <a:prstGeom prst="rect">
            <a:avLst/>
          </a:prstGeom>
        </p:spPr>
      </p:pic>
      <p:pic>
        <p:nvPicPr>
          <p:cNvPr id="14" name="Imagen 13" descr="Diagrama&#10;&#10;Descripción generada automáticamente">
            <a:extLst>
              <a:ext uri="{FF2B5EF4-FFF2-40B4-BE49-F238E27FC236}">
                <a16:creationId xmlns:a16="http://schemas.microsoft.com/office/drawing/2014/main" id="{DA29E06C-B423-24A4-DE75-AEA7261C7C7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24927" y="7598379"/>
            <a:ext cx="3744656" cy="2097007"/>
          </a:xfrm>
          <a:prstGeom prst="rect">
            <a:avLst/>
          </a:prstGeom>
        </p:spPr>
      </p:pic>
    </p:spTree>
    <p:extLst>
      <p:ext uri="{BB962C8B-B14F-4D97-AF65-F5344CB8AC3E}">
        <p14:creationId xmlns:p14="http://schemas.microsoft.com/office/powerpoint/2010/main" val="3286798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614351F-7137-7DC4-1582-B6AAEEF70E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2692" y="234706"/>
            <a:ext cx="11978382" cy="94928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6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12" name="Group 2">
            <a:extLst>
              <a:ext uri="{FF2B5EF4-FFF2-40B4-BE49-F238E27FC236}">
                <a16:creationId xmlns:a16="http://schemas.microsoft.com/office/drawing/2014/main" id="{6C2F923B-1C9C-4F48-49EC-123C78D91F3B}"/>
              </a:ext>
            </a:extLst>
          </p:cNvPr>
          <p:cNvGrpSpPr/>
          <p:nvPr/>
        </p:nvGrpSpPr>
        <p:grpSpPr>
          <a:xfrm>
            <a:off x="175867" y="37189"/>
            <a:ext cx="142712" cy="10287000"/>
            <a:chOff x="0" y="0"/>
            <a:chExt cx="190282" cy="13716000"/>
          </a:xfrm>
        </p:grpSpPr>
        <p:sp>
          <p:nvSpPr>
            <p:cNvPr id="14" name="AutoShape 3">
              <a:extLst>
                <a:ext uri="{FF2B5EF4-FFF2-40B4-BE49-F238E27FC236}">
                  <a16:creationId xmlns:a16="http://schemas.microsoft.com/office/drawing/2014/main" id="{FC873AC0-0504-DAE9-55F8-6B10C1B413B1}"/>
                </a:ext>
              </a:extLst>
            </p:cNvPr>
            <p:cNvSpPr/>
            <p:nvPr/>
          </p:nvSpPr>
          <p:spPr>
            <a:xfrm>
              <a:off x="88791" y="0"/>
              <a:ext cx="12700" cy="13716000"/>
            </a:xfrm>
            <a:prstGeom prst="rect">
              <a:avLst/>
            </a:prstGeom>
            <a:solidFill>
              <a:srgbClr val="141414"/>
            </a:solidFill>
          </p:spPr>
        </p:sp>
        <p:sp>
          <p:nvSpPr>
            <p:cNvPr id="15" name="AutoShape 4">
              <a:extLst>
                <a:ext uri="{FF2B5EF4-FFF2-40B4-BE49-F238E27FC236}">
                  <a16:creationId xmlns:a16="http://schemas.microsoft.com/office/drawing/2014/main" id="{5893BAC3-B3EC-DC4F-30D3-79FF7B4A6A35}"/>
                </a:ext>
              </a:extLst>
            </p:cNvPr>
            <p:cNvSpPr/>
            <p:nvPr/>
          </p:nvSpPr>
          <p:spPr>
            <a:xfrm>
              <a:off x="0" y="5820971"/>
              <a:ext cx="190282" cy="2074059"/>
            </a:xfrm>
            <a:prstGeom prst="rect">
              <a:avLst/>
            </a:prstGeom>
            <a:solidFill>
              <a:srgbClr val="E3A716"/>
            </a:solidFill>
          </p:spPr>
        </p:sp>
      </p:grpSp>
      <p:pic>
        <p:nvPicPr>
          <p:cNvPr id="1026" name="Picture 2" descr="Sabía usted que Charles Chaplin era Gitano? | Cubadebate">
            <a:extLst>
              <a:ext uri="{FF2B5EF4-FFF2-40B4-BE49-F238E27FC236}">
                <a16:creationId xmlns:a16="http://schemas.microsoft.com/office/drawing/2014/main" id="{B3A4BCCB-D3BA-1A25-CA95-320A085FF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437" y="1786020"/>
            <a:ext cx="3067050" cy="2456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s secretos más ocultos de Michael Caine, actor de 85 años de edad">
            <a:extLst>
              <a:ext uri="{FF2B5EF4-FFF2-40B4-BE49-F238E27FC236}">
                <a16:creationId xmlns:a16="http://schemas.microsoft.com/office/drawing/2014/main" id="{5F474E07-90D2-9DF0-6DE9-37F6D0A17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163" y="3629628"/>
            <a:ext cx="3847813" cy="215477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6503854F-15DF-888E-11D5-872334C17C46}"/>
              </a:ext>
            </a:extLst>
          </p:cNvPr>
          <p:cNvSpPr txBox="1"/>
          <p:nvPr/>
        </p:nvSpPr>
        <p:spPr>
          <a:xfrm>
            <a:off x="13342550" y="4336534"/>
            <a:ext cx="2828299" cy="584775"/>
          </a:xfrm>
          <a:prstGeom prst="rect">
            <a:avLst/>
          </a:prstGeom>
          <a:noFill/>
        </p:spPr>
        <p:txBody>
          <a:bodyPr wrap="square" rtlCol="0">
            <a:spAutoFit/>
          </a:bodyPr>
          <a:lstStyle/>
          <a:p>
            <a:r>
              <a:rPr lang="es-ES" sz="3200"/>
              <a:t>YUL BRYNNER</a:t>
            </a:r>
          </a:p>
        </p:txBody>
      </p:sp>
      <p:pic>
        <p:nvPicPr>
          <p:cNvPr id="1032" name="Picture 8" descr="Las 5 Mejores Películas de Yul Brynner : Cinescopia">
            <a:extLst>
              <a:ext uri="{FF2B5EF4-FFF2-40B4-BE49-F238E27FC236}">
                <a16:creationId xmlns:a16="http://schemas.microsoft.com/office/drawing/2014/main" id="{99E349D3-BC98-A81A-6929-E33FE6643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68020" y="2283947"/>
            <a:ext cx="3681282" cy="1783478"/>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4165FAA8-6D84-8DB9-BBF7-A1921DB207E9}"/>
              </a:ext>
            </a:extLst>
          </p:cNvPr>
          <p:cNvSpPr txBox="1"/>
          <p:nvPr/>
        </p:nvSpPr>
        <p:spPr>
          <a:xfrm>
            <a:off x="2611055" y="4307278"/>
            <a:ext cx="2353733" cy="584775"/>
          </a:xfrm>
          <a:prstGeom prst="rect">
            <a:avLst/>
          </a:prstGeom>
          <a:noFill/>
        </p:spPr>
        <p:txBody>
          <a:bodyPr wrap="square" rtlCol="0">
            <a:spAutoFit/>
          </a:bodyPr>
          <a:lstStyle/>
          <a:p>
            <a:r>
              <a:rPr lang="es-ES" sz="3200"/>
              <a:t>CHAPLIN</a:t>
            </a:r>
          </a:p>
        </p:txBody>
      </p:sp>
      <p:sp>
        <p:nvSpPr>
          <p:cNvPr id="13" name="CuadroTexto 12">
            <a:extLst>
              <a:ext uri="{FF2B5EF4-FFF2-40B4-BE49-F238E27FC236}">
                <a16:creationId xmlns:a16="http://schemas.microsoft.com/office/drawing/2014/main" id="{C0A6BA41-A297-24A4-59F1-D68FECEE3A99}"/>
              </a:ext>
            </a:extLst>
          </p:cNvPr>
          <p:cNvSpPr txBox="1"/>
          <p:nvPr/>
        </p:nvSpPr>
        <p:spPr>
          <a:xfrm>
            <a:off x="7195930" y="6142602"/>
            <a:ext cx="3200559" cy="861774"/>
          </a:xfrm>
          <a:prstGeom prst="rect">
            <a:avLst/>
          </a:prstGeom>
          <a:noFill/>
        </p:spPr>
        <p:txBody>
          <a:bodyPr wrap="square" rtlCol="0">
            <a:spAutoFit/>
          </a:bodyPr>
          <a:lstStyle/>
          <a:p>
            <a:r>
              <a:rPr lang="es-ES" sz="3200" b="0" i="0">
                <a:solidFill>
                  <a:srgbClr val="000000"/>
                </a:solidFill>
                <a:effectLst/>
                <a:latin typeface="Linux Libertine"/>
              </a:rPr>
              <a:t>MICHAEL CAINE</a:t>
            </a:r>
          </a:p>
          <a:p>
            <a:endParaRPr lang="es-ES"/>
          </a:p>
        </p:txBody>
      </p:sp>
      <p:pic>
        <p:nvPicPr>
          <p:cNvPr id="1036" name="Picture 12" descr="Fichajes Sevilla FC: Jesús Navas y la situación que nadie quería">
            <a:extLst>
              <a:ext uri="{FF2B5EF4-FFF2-40B4-BE49-F238E27FC236}">
                <a16:creationId xmlns:a16="http://schemas.microsoft.com/office/drawing/2014/main" id="{1C4B01B8-E3F5-D3E6-E8D7-2458436F99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2360" y="5555247"/>
            <a:ext cx="3834986" cy="21547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ndrea Pirlo - Wikipedia">
            <a:extLst>
              <a:ext uri="{FF2B5EF4-FFF2-40B4-BE49-F238E27FC236}">
                <a16:creationId xmlns:a16="http://schemas.microsoft.com/office/drawing/2014/main" id="{03F3404B-2B7B-4582-1E0A-9038F438D1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564" y="5229019"/>
            <a:ext cx="2211025" cy="3316538"/>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C6AAC73A-CE3E-9722-4FC9-8709108A8AA0}"/>
              </a:ext>
            </a:extLst>
          </p:cNvPr>
          <p:cNvSpPr txBox="1"/>
          <p:nvPr/>
        </p:nvSpPr>
        <p:spPr>
          <a:xfrm>
            <a:off x="2720576" y="8675905"/>
            <a:ext cx="2353733" cy="584775"/>
          </a:xfrm>
          <a:prstGeom prst="rect">
            <a:avLst/>
          </a:prstGeom>
          <a:noFill/>
        </p:spPr>
        <p:txBody>
          <a:bodyPr wrap="square" rtlCol="0">
            <a:spAutoFit/>
          </a:bodyPr>
          <a:lstStyle/>
          <a:p>
            <a:r>
              <a:rPr lang="es-ES" sz="3200"/>
              <a:t>PIRLO</a:t>
            </a:r>
          </a:p>
        </p:txBody>
      </p:sp>
      <p:sp>
        <p:nvSpPr>
          <p:cNvPr id="19" name="CuadroTexto 18">
            <a:extLst>
              <a:ext uri="{FF2B5EF4-FFF2-40B4-BE49-F238E27FC236}">
                <a16:creationId xmlns:a16="http://schemas.microsoft.com/office/drawing/2014/main" id="{AA87CC65-0E7C-638A-776F-95D9EB760A23}"/>
              </a:ext>
            </a:extLst>
          </p:cNvPr>
          <p:cNvSpPr txBox="1"/>
          <p:nvPr/>
        </p:nvSpPr>
        <p:spPr>
          <a:xfrm>
            <a:off x="12980227" y="7887767"/>
            <a:ext cx="2353733" cy="584775"/>
          </a:xfrm>
          <a:prstGeom prst="rect">
            <a:avLst/>
          </a:prstGeom>
          <a:noFill/>
        </p:spPr>
        <p:txBody>
          <a:bodyPr wrap="square" rtlCol="0">
            <a:spAutoFit/>
          </a:bodyPr>
          <a:lstStyle/>
          <a:p>
            <a:r>
              <a:rPr lang="es-ES" sz="3200"/>
              <a:t>JESÚS NAVAS</a:t>
            </a:r>
          </a:p>
        </p:txBody>
      </p:sp>
      <p:sp>
        <p:nvSpPr>
          <p:cNvPr id="21" name="CuadroTexto 20">
            <a:extLst>
              <a:ext uri="{FF2B5EF4-FFF2-40B4-BE49-F238E27FC236}">
                <a16:creationId xmlns:a16="http://schemas.microsoft.com/office/drawing/2014/main" id="{AF96F65F-24C1-0FBA-285E-E4567AE4C5E5}"/>
              </a:ext>
            </a:extLst>
          </p:cNvPr>
          <p:cNvSpPr txBox="1"/>
          <p:nvPr/>
        </p:nvSpPr>
        <p:spPr>
          <a:xfrm>
            <a:off x="5987329" y="1740780"/>
            <a:ext cx="5960820" cy="1077218"/>
          </a:xfrm>
          <a:prstGeom prst="rect">
            <a:avLst/>
          </a:prstGeom>
          <a:noFill/>
        </p:spPr>
        <p:txBody>
          <a:bodyPr wrap="square" rtlCol="0">
            <a:spAutoFit/>
          </a:bodyPr>
          <a:lstStyle/>
          <a:p>
            <a:pPr algn="ctr"/>
            <a:r>
              <a:rPr lang="es-ES" sz="3200">
                <a:solidFill>
                  <a:srgbClr val="A10105"/>
                </a:solidFill>
              </a:rPr>
              <a:t>¿SABIAS QUE ESTOS PERSONAJES TIENEN SANGRE GITANA?</a:t>
            </a:r>
          </a:p>
        </p:txBody>
      </p:sp>
    </p:spTree>
    <p:extLst>
      <p:ext uri="{BB962C8B-B14F-4D97-AF65-F5344CB8AC3E}">
        <p14:creationId xmlns:p14="http://schemas.microsoft.com/office/powerpoint/2010/main" val="3807153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sp>
        <p:nvSpPr>
          <p:cNvPr id="4" name="TextBox 4"/>
          <p:cNvSpPr txBox="1"/>
          <p:nvPr/>
        </p:nvSpPr>
        <p:spPr>
          <a:xfrm>
            <a:off x="4957836" y="808820"/>
            <a:ext cx="12130803" cy="1030282"/>
          </a:xfrm>
          <a:prstGeom prst="rect">
            <a:avLst/>
          </a:prstGeom>
        </p:spPr>
        <p:txBody>
          <a:bodyPr wrap="square" lIns="0" tIns="0" rIns="0" bIns="0" rtlCol="0" anchor="t">
            <a:spAutoFit/>
          </a:bodyPr>
          <a:lstStyle/>
          <a:p>
            <a:pPr>
              <a:lnSpc>
                <a:spcPts val="8640"/>
              </a:lnSpc>
            </a:pPr>
            <a:r>
              <a:rPr lang="en-US" sz="6000">
                <a:latin typeface="Montserrat 1 Bold"/>
              </a:rPr>
              <a:t>HISTORIA DEL PUEBLO GITANO</a:t>
            </a:r>
          </a:p>
        </p:txBody>
      </p:sp>
      <p:grpSp>
        <p:nvGrpSpPr>
          <p:cNvPr id="7" name="Group 7"/>
          <p:cNvGrpSpPr/>
          <p:nvPr/>
        </p:nvGrpSpPr>
        <p:grpSpPr>
          <a:xfrm>
            <a:off x="401566" y="0"/>
            <a:ext cx="142711" cy="10287000"/>
            <a:chOff x="0" y="0"/>
            <a:chExt cx="190282" cy="13716000"/>
          </a:xfrm>
        </p:grpSpPr>
        <p:sp>
          <p:nvSpPr>
            <p:cNvPr id="8" name="AutoShape 8"/>
            <p:cNvSpPr/>
            <p:nvPr/>
          </p:nvSpPr>
          <p:spPr>
            <a:xfrm>
              <a:off x="88791" y="0"/>
              <a:ext cx="12700" cy="13716000"/>
            </a:xfrm>
            <a:prstGeom prst="rect">
              <a:avLst/>
            </a:prstGeom>
            <a:solidFill>
              <a:srgbClr val="141414"/>
            </a:solidFill>
          </p:spPr>
        </p:sp>
        <p:sp>
          <p:nvSpPr>
            <p:cNvPr id="9" name="AutoShape 9"/>
            <p:cNvSpPr/>
            <p:nvPr/>
          </p:nvSpPr>
          <p:spPr>
            <a:xfrm>
              <a:off x="0" y="5820971"/>
              <a:ext cx="190282" cy="2074059"/>
            </a:xfrm>
            <a:prstGeom prst="rect">
              <a:avLst/>
            </a:prstGeom>
            <a:solidFill>
              <a:srgbClr val="E3A716"/>
            </a:solidFill>
          </p:spPr>
        </p:sp>
      </p:grpSp>
      <p:grpSp>
        <p:nvGrpSpPr>
          <p:cNvPr id="10" name="Group 10"/>
          <p:cNvGrpSpPr/>
          <p:nvPr/>
        </p:nvGrpSpPr>
        <p:grpSpPr>
          <a:xfrm>
            <a:off x="16773722" y="9258300"/>
            <a:ext cx="485578" cy="431625"/>
            <a:chOff x="0" y="0"/>
            <a:chExt cx="647437" cy="575500"/>
          </a:xfrm>
        </p:grpSpPr>
        <p:sp>
          <p:nvSpPr>
            <p:cNvPr id="11" name="AutoShape 11"/>
            <p:cNvSpPr/>
            <p:nvPr/>
          </p:nvSpPr>
          <p:spPr>
            <a:xfrm>
              <a:off x="0" y="0"/>
              <a:ext cx="647437" cy="575500"/>
            </a:xfrm>
            <a:prstGeom prst="rect">
              <a:avLst/>
            </a:prstGeom>
            <a:solidFill>
              <a:srgbClr val="E3A716"/>
            </a:solidFill>
          </p:spPr>
        </p:sp>
        <p:grpSp>
          <p:nvGrpSpPr>
            <p:cNvPr id="12" name="Group 12"/>
            <p:cNvGrpSpPr/>
            <p:nvPr/>
          </p:nvGrpSpPr>
          <p:grpSpPr>
            <a:xfrm>
              <a:off x="0" y="171992"/>
              <a:ext cx="517352" cy="231517"/>
              <a:chOff x="0" y="0"/>
              <a:chExt cx="959235" cy="429260"/>
            </a:xfrm>
          </p:grpSpPr>
          <p:sp>
            <p:nvSpPr>
              <p:cNvPr id="13" name="Freeform 13"/>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Logotipo&#10;&#10;Descripción generada automáticamente">
            <a:extLst>
              <a:ext uri="{FF2B5EF4-FFF2-40B4-BE49-F238E27FC236}">
                <a16:creationId xmlns:a16="http://schemas.microsoft.com/office/drawing/2014/main" id="{DE739A95-B28A-1896-DE08-A49526C15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aphicFrame>
        <p:nvGraphicFramePr>
          <p:cNvPr id="18" name="CuadroTexto 13">
            <a:extLst>
              <a:ext uri="{FF2B5EF4-FFF2-40B4-BE49-F238E27FC236}">
                <a16:creationId xmlns:a16="http://schemas.microsoft.com/office/drawing/2014/main" id="{F63E58B2-CE23-57D5-3A29-90AD4F9BD51B}"/>
              </a:ext>
            </a:extLst>
          </p:cNvPr>
          <p:cNvGraphicFramePr/>
          <p:nvPr>
            <p:extLst>
              <p:ext uri="{D42A27DB-BD31-4B8C-83A1-F6EECF244321}">
                <p14:modId xmlns:p14="http://schemas.microsoft.com/office/powerpoint/2010/main" val="461478915"/>
              </p:ext>
            </p:extLst>
          </p:nvPr>
        </p:nvGraphicFramePr>
        <p:xfrm>
          <a:off x="1199361" y="1414723"/>
          <a:ext cx="16860453" cy="75917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Gráfico 18" descr="Flecha: giro a la derecha contorno">
            <a:extLst>
              <a:ext uri="{FF2B5EF4-FFF2-40B4-BE49-F238E27FC236}">
                <a16:creationId xmlns:a16="http://schemas.microsoft.com/office/drawing/2014/main" id="{728DE356-457A-9628-B4A5-E18C1D015F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1412" y="1169730"/>
            <a:ext cx="1311965" cy="1311965"/>
          </a:xfrm>
          <a:prstGeom prst="rect">
            <a:avLst/>
          </a:prstGeom>
        </p:spPr>
      </p:pic>
      <p:pic>
        <p:nvPicPr>
          <p:cNvPr id="20" name="Gráfico 19" descr="Flecha: giro a la derecha contorno">
            <a:extLst>
              <a:ext uri="{FF2B5EF4-FFF2-40B4-BE49-F238E27FC236}">
                <a16:creationId xmlns:a16="http://schemas.microsoft.com/office/drawing/2014/main" id="{52FA2B1E-5D75-63F1-5080-015849F0B8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15776674" y="5600700"/>
            <a:ext cx="1311965" cy="1311965"/>
          </a:xfrm>
          <a:prstGeom prst="rect">
            <a:avLst/>
          </a:prstGeom>
        </p:spPr>
      </p:pic>
      <p:pic>
        <p:nvPicPr>
          <p:cNvPr id="21" name="Gráfico 20" descr="Flecha: giro a la derecha contorno">
            <a:extLst>
              <a:ext uri="{FF2B5EF4-FFF2-40B4-BE49-F238E27FC236}">
                <a16:creationId xmlns:a16="http://schemas.microsoft.com/office/drawing/2014/main" id="{47919C60-B6A3-62B6-D84A-6CDD03C76B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656183">
            <a:off x="5761290" y="7020480"/>
            <a:ext cx="1311965" cy="1311965"/>
          </a:xfrm>
          <a:prstGeom prst="rect">
            <a:avLst/>
          </a:prstGeom>
        </p:spPr>
      </p:pic>
    </p:spTree>
    <p:extLst>
      <p:ext uri="{BB962C8B-B14F-4D97-AF65-F5344CB8AC3E}">
        <p14:creationId xmlns:p14="http://schemas.microsoft.com/office/powerpoint/2010/main" val="3569163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66BF1DB3-DB55-8390-C1CB-ACDB65C976CA}"/>
              </a:ext>
            </a:extLst>
          </p:cNvPr>
          <p:cNvPicPr>
            <a:picLocks noChangeAspect="1"/>
          </p:cNvPicPr>
          <p:nvPr/>
        </p:nvPicPr>
        <p:blipFill rotWithShape="1">
          <a:blip r:embed="rId2"/>
          <a:srcRect b="2344"/>
          <a:stretch/>
        </p:blipFill>
        <p:spPr>
          <a:xfrm>
            <a:off x="688739" y="701750"/>
            <a:ext cx="6748985" cy="8089776"/>
          </a:xfrm>
          <a:prstGeom prst="rect">
            <a:avLst/>
          </a:prstGeom>
        </p:spPr>
      </p:pic>
      <p:graphicFrame>
        <p:nvGraphicFramePr>
          <p:cNvPr id="9" name="CuadroTexto 5">
            <a:extLst>
              <a:ext uri="{FF2B5EF4-FFF2-40B4-BE49-F238E27FC236}">
                <a16:creationId xmlns:a16="http://schemas.microsoft.com/office/drawing/2014/main" id="{E956B29B-6341-227A-4A8B-AC90F2284A55}"/>
              </a:ext>
            </a:extLst>
          </p:cNvPr>
          <p:cNvGraphicFramePr/>
          <p:nvPr/>
        </p:nvGraphicFramePr>
        <p:xfrm>
          <a:off x="7726172" y="1469984"/>
          <a:ext cx="9322904" cy="6863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DCFC2323-3CA8-0FD1-09D8-9289D7CDFDA1}"/>
              </a:ext>
            </a:extLst>
          </p:cNvPr>
          <p:cNvGrpSpPr/>
          <p:nvPr/>
        </p:nvGrpSpPr>
        <p:grpSpPr>
          <a:xfrm>
            <a:off x="257580" y="0"/>
            <a:ext cx="142711" cy="10287000"/>
            <a:chOff x="0" y="0"/>
            <a:chExt cx="190282" cy="13716000"/>
          </a:xfrm>
        </p:grpSpPr>
        <p:sp>
          <p:nvSpPr>
            <p:cNvPr id="10" name="AutoShape 8">
              <a:extLst>
                <a:ext uri="{FF2B5EF4-FFF2-40B4-BE49-F238E27FC236}">
                  <a16:creationId xmlns:a16="http://schemas.microsoft.com/office/drawing/2014/main" id="{E6092B5E-4260-20A1-04F6-F739658C92D3}"/>
                </a:ext>
              </a:extLst>
            </p:cNvPr>
            <p:cNvSpPr/>
            <p:nvPr/>
          </p:nvSpPr>
          <p:spPr>
            <a:xfrm>
              <a:off x="88791" y="0"/>
              <a:ext cx="12700" cy="13716000"/>
            </a:xfrm>
            <a:prstGeom prst="rect">
              <a:avLst/>
            </a:prstGeom>
            <a:solidFill>
              <a:srgbClr val="141414"/>
            </a:solidFill>
          </p:spPr>
        </p:sp>
        <p:sp>
          <p:nvSpPr>
            <p:cNvPr id="11" name="AutoShape 9">
              <a:extLst>
                <a:ext uri="{FF2B5EF4-FFF2-40B4-BE49-F238E27FC236}">
                  <a16:creationId xmlns:a16="http://schemas.microsoft.com/office/drawing/2014/main" id="{2150EB07-7007-78F4-B178-DB7559A14E96}"/>
                </a:ext>
              </a:extLst>
            </p:cNvPr>
            <p:cNvSpPr/>
            <p:nvPr/>
          </p:nvSpPr>
          <p:spPr>
            <a:xfrm>
              <a:off x="0" y="5820971"/>
              <a:ext cx="190282" cy="2074059"/>
            </a:xfrm>
            <a:prstGeom prst="rect">
              <a:avLst/>
            </a:prstGeom>
            <a:solidFill>
              <a:srgbClr val="E3A716"/>
            </a:solidFill>
          </p:spPr>
        </p:sp>
      </p:grpSp>
    </p:spTree>
    <p:extLst>
      <p:ext uri="{BB962C8B-B14F-4D97-AF65-F5344CB8AC3E}">
        <p14:creationId xmlns:p14="http://schemas.microsoft.com/office/powerpoint/2010/main" val="3649338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sp>
        <p:nvSpPr>
          <p:cNvPr id="5" name="TextBox 5"/>
          <p:cNvSpPr txBox="1"/>
          <p:nvPr/>
        </p:nvSpPr>
        <p:spPr>
          <a:xfrm>
            <a:off x="2279020" y="3292455"/>
            <a:ext cx="9183766" cy="5539978"/>
          </a:xfrm>
          <a:prstGeom prst="rect">
            <a:avLst/>
          </a:prstGeom>
        </p:spPr>
        <p:txBody>
          <a:bodyPr wrap="square" lIns="0" tIns="0" rIns="0" bIns="0" rtlCol="0" anchor="t">
            <a:spAutoFit/>
          </a:bodyPr>
          <a:lstStyle/>
          <a:p>
            <a:r>
              <a:rPr lang="es-ES" sz="2800">
                <a:ea typeface="+mn-lt"/>
                <a:cs typeface="+mn-lt"/>
              </a:rPr>
              <a:t>La organización social gitana se estructura a partir de las </a:t>
            </a:r>
            <a:r>
              <a:rPr lang="es-ES" sz="2800" b="1">
                <a:solidFill>
                  <a:srgbClr val="C00000"/>
                </a:solidFill>
                <a:ea typeface="+mn-lt"/>
                <a:cs typeface="+mn-lt"/>
              </a:rPr>
              <a:t>relaciones de parentesco </a:t>
            </a:r>
            <a:r>
              <a:rPr lang="es-ES" sz="2800">
                <a:ea typeface="+mn-lt"/>
                <a:cs typeface="+mn-lt"/>
              </a:rPr>
              <a:t>y en base a dos ejes clasificatorios de estatus: </a:t>
            </a:r>
            <a:r>
              <a:rPr lang="es-ES" sz="2800" b="1">
                <a:solidFill>
                  <a:srgbClr val="C00000"/>
                </a:solidFill>
                <a:ea typeface="+mn-lt"/>
                <a:cs typeface="+mn-lt"/>
              </a:rPr>
              <a:t>el sexo y el grupo social</a:t>
            </a:r>
            <a:r>
              <a:rPr lang="es-ES" sz="2800">
                <a:solidFill>
                  <a:srgbClr val="C00000"/>
                </a:solidFill>
                <a:ea typeface="+mn-lt"/>
                <a:cs typeface="+mn-lt"/>
              </a:rPr>
              <a:t>. </a:t>
            </a:r>
            <a:r>
              <a:rPr lang="es-ES" sz="2800">
                <a:ea typeface="+mn-lt"/>
                <a:cs typeface="+mn-lt"/>
              </a:rPr>
              <a:t>Ningún gitano lo es realmente si no puede decir cuál es su grupo o a que familia pertenece, apoyados en la genealogía paterna. </a:t>
            </a:r>
          </a:p>
          <a:p>
            <a:endParaRPr lang="es-ES" sz="2800">
              <a:ea typeface="+mn-lt"/>
              <a:cs typeface="+mn-lt"/>
            </a:endParaRPr>
          </a:p>
          <a:p>
            <a:endParaRPr lang="es-ES" sz="2800">
              <a:ea typeface="+mn-lt"/>
              <a:cs typeface="+mn-lt"/>
            </a:endParaRPr>
          </a:p>
          <a:p>
            <a:r>
              <a:rPr lang="es-ES" sz="2800" b="1">
                <a:solidFill>
                  <a:srgbClr val="C00000"/>
                </a:solidFill>
                <a:ea typeface="+mn-lt"/>
                <a:cs typeface="+mn-lt"/>
              </a:rPr>
              <a:t>Concepción de la justicia y de la libertad</a:t>
            </a:r>
            <a:r>
              <a:rPr lang="es-ES" sz="2800" b="1">
                <a:ea typeface="+mn-lt"/>
                <a:cs typeface="+mn-lt"/>
              </a:rPr>
              <a:t>.</a:t>
            </a:r>
            <a:r>
              <a:rPr lang="es-ES" sz="2800">
                <a:ea typeface="+mn-lt"/>
                <a:cs typeface="+mn-lt"/>
              </a:rPr>
              <a:t>  El pueblo gitano resolverá sus conflictos, implicando a las respectivas familias Y serán los “patriarcas”, los ancianos de prestigio en cada grupo, los jueces cuando de un asunto grave se trate. </a:t>
            </a:r>
            <a:endParaRPr lang="en-US" sz="2800">
              <a:ea typeface="+mn-lt"/>
              <a:cs typeface="+mn-lt"/>
            </a:endParaRPr>
          </a:p>
          <a:p>
            <a:endParaRPr lang="es-ES" sz="2800">
              <a:ea typeface="+mn-lt"/>
              <a:cs typeface="+mn-lt"/>
            </a:endParaRPr>
          </a:p>
          <a:p>
            <a:endParaRPr lang="es-ES" sz="2400">
              <a:solidFill>
                <a:srgbClr val="000000"/>
              </a:solidFill>
              <a:latin typeface="Calibri"/>
              <a:cs typeface="Calibri"/>
            </a:endParaRPr>
          </a:p>
        </p:txBody>
      </p:sp>
      <p:grpSp>
        <p:nvGrpSpPr>
          <p:cNvPr id="6" name="Group 6"/>
          <p:cNvGrpSpPr/>
          <p:nvPr/>
        </p:nvGrpSpPr>
        <p:grpSpPr>
          <a:xfrm>
            <a:off x="477766" y="5715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E3A716"/>
            </a:solidFill>
          </p:spPr>
        </p:sp>
      </p:grpSp>
      <p:grpSp>
        <p:nvGrpSpPr>
          <p:cNvPr id="9" name="Group 9"/>
          <p:cNvGrpSpPr/>
          <p:nvPr/>
        </p:nvGrpSpPr>
        <p:grpSpPr>
          <a:xfrm>
            <a:off x="16773722" y="9258300"/>
            <a:ext cx="485578" cy="431625"/>
            <a:chOff x="0" y="0"/>
            <a:chExt cx="647437" cy="575500"/>
          </a:xfrm>
        </p:grpSpPr>
        <p:sp>
          <p:nvSpPr>
            <p:cNvPr id="10" name="AutoShape 10"/>
            <p:cNvSpPr/>
            <p:nvPr/>
          </p:nvSpPr>
          <p:spPr>
            <a:xfrm>
              <a:off x="0" y="0"/>
              <a:ext cx="647437" cy="575500"/>
            </a:xfrm>
            <a:prstGeom prst="rect">
              <a:avLst/>
            </a:prstGeom>
            <a:solidFill>
              <a:srgbClr val="E3A716"/>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7" name="Picture 18">
            <a:extLst>
              <a:ext uri="{FF2B5EF4-FFF2-40B4-BE49-F238E27FC236}">
                <a16:creationId xmlns:a16="http://schemas.microsoft.com/office/drawing/2014/main" id="{B4FAD0A6-EAFC-995F-D79D-73DEC16E5A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9766" y="6236408"/>
            <a:ext cx="610500" cy="610500"/>
          </a:xfrm>
          <a:prstGeom prst="rect">
            <a:avLst/>
          </a:prstGeom>
        </p:spPr>
      </p:pic>
      <p:pic>
        <p:nvPicPr>
          <p:cNvPr id="19" name="Picture 18">
            <a:extLst>
              <a:ext uri="{FF2B5EF4-FFF2-40B4-BE49-F238E27FC236}">
                <a16:creationId xmlns:a16="http://schemas.microsoft.com/office/drawing/2014/main" id="{482DCEF5-594F-A24D-CB4F-8D8C19A4EC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4139" y="3292455"/>
            <a:ext cx="610500" cy="610500"/>
          </a:xfrm>
          <a:prstGeom prst="rect">
            <a:avLst/>
          </a:prstGeom>
        </p:spPr>
      </p:pic>
      <p:pic>
        <p:nvPicPr>
          <p:cNvPr id="14" name="Imagen 13" descr="Logotipo&#10;&#10;Descripción generada automáticamente">
            <a:extLst>
              <a:ext uri="{FF2B5EF4-FFF2-40B4-BE49-F238E27FC236}">
                <a16:creationId xmlns:a16="http://schemas.microsoft.com/office/drawing/2014/main" id="{F628149D-6F04-F42D-5D9A-9F5D9385A4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3" name="TextBox 4">
            <a:extLst>
              <a:ext uri="{FF2B5EF4-FFF2-40B4-BE49-F238E27FC236}">
                <a16:creationId xmlns:a16="http://schemas.microsoft.com/office/drawing/2014/main" id="{D810F025-4ACF-C225-CF44-0FD928378672}"/>
              </a:ext>
            </a:extLst>
          </p:cNvPr>
          <p:cNvSpPr txBox="1"/>
          <p:nvPr/>
        </p:nvSpPr>
        <p:spPr>
          <a:xfrm>
            <a:off x="3532638" y="1903919"/>
            <a:ext cx="6676529" cy="1145698"/>
          </a:xfrm>
          <a:prstGeom prst="rect">
            <a:avLst/>
          </a:prstGeom>
        </p:spPr>
        <p:txBody>
          <a:bodyPr wrap="square" lIns="0" tIns="0" rIns="0" bIns="0" rtlCol="0" anchor="t">
            <a:spAutoFit/>
          </a:bodyPr>
          <a:lstStyle/>
          <a:p>
            <a:pPr>
              <a:lnSpc>
                <a:spcPts val="4200"/>
              </a:lnSpc>
            </a:pPr>
            <a:r>
              <a:rPr lang="en-US" sz="6000" b="1">
                <a:latin typeface="Montserrat 1 Bold"/>
              </a:rPr>
              <a:t>CARACTERÍSTICAS CULTURALES </a:t>
            </a:r>
          </a:p>
        </p:txBody>
      </p:sp>
      <p:pic>
        <p:nvPicPr>
          <p:cNvPr id="16" name="Gráfico 15" descr="Mano con dedo índice apuntando a la derecha contorno">
            <a:extLst>
              <a:ext uri="{FF2B5EF4-FFF2-40B4-BE49-F238E27FC236}">
                <a16:creationId xmlns:a16="http://schemas.microsoft.com/office/drawing/2014/main" id="{099EEF09-EC6E-37B7-CCC5-3B6D692DB4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25808">
            <a:off x="1855670" y="1485332"/>
            <a:ext cx="1280793" cy="1280793"/>
          </a:xfrm>
          <a:prstGeom prst="rect">
            <a:avLst/>
          </a:prstGeom>
        </p:spPr>
      </p:pic>
      <p:pic>
        <p:nvPicPr>
          <p:cNvPr id="2050" name="Picture 2" descr="Remolque, Gitano, Caravana, Pelo, Viaje">
            <a:extLst>
              <a:ext uri="{FF2B5EF4-FFF2-40B4-BE49-F238E27FC236}">
                <a16:creationId xmlns:a16="http://schemas.microsoft.com/office/drawing/2014/main" id="{124009B7-5BDD-0CC3-F41A-46976B230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2148" y="3292455"/>
            <a:ext cx="5898090" cy="39351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1D32624-BB34-EFEF-D761-692104A33AFA}"/>
              </a:ext>
            </a:extLst>
          </p:cNvPr>
          <p:cNvSpPr txBox="1"/>
          <p:nvPr/>
        </p:nvSpPr>
        <p:spPr>
          <a:xfrm>
            <a:off x="4939747" y="742745"/>
            <a:ext cx="8408504" cy="954107"/>
          </a:xfrm>
          <a:prstGeom prst="rect">
            <a:avLst/>
          </a:prstGeom>
          <a:noFill/>
        </p:spPr>
        <p:txBody>
          <a:bodyPr wrap="square" rtlCol="0">
            <a:spAutoFit/>
          </a:bodyPr>
          <a:lstStyle/>
          <a:p>
            <a:pPr algn="ctr"/>
            <a:r>
              <a:rPr lang="es-ES" sz="2800" b="1" i="0">
                <a:solidFill>
                  <a:srgbClr val="000000"/>
                </a:solidFill>
                <a:effectLst/>
                <a:latin typeface="Calibri" panose="020F0502020204030204" pitchFamily="34" charset="0"/>
              </a:rPr>
              <a:t>Existe un proverbio africano que dice: “Para criar a un niño hace falta la tribu entera”.</a:t>
            </a:r>
            <a:r>
              <a:rPr lang="es-ES" sz="2800" b="0" i="0">
                <a:solidFill>
                  <a:srgbClr val="000000"/>
                </a:solidFill>
                <a:effectLst/>
                <a:latin typeface="Calibri" panose="020F0502020204030204" pitchFamily="34" charset="0"/>
              </a:rPr>
              <a:t> </a:t>
            </a:r>
            <a:endParaRPr lang="es-ES" sz="2800"/>
          </a:p>
        </p:txBody>
      </p:sp>
      <p:sp>
        <p:nvSpPr>
          <p:cNvPr id="4" name="CuadroTexto 3">
            <a:extLst>
              <a:ext uri="{FF2B5EF4-FFF2-40B4-BE49-F238E27FC236}">
                <a16:creationId xmlns:a16="http://schemas.microsoft.com/office/drawing/2014/main" id="{AD0F5527-663D-4776-62C2-84CA0E364F11}"/>
              </a:ext>
            </a:extLst>
          </p:cNvPr>
          <p:cNvSpPr txBox="1"/>
          <p:nvPr/>
        </p:nvSpPr>
        <p:spPr>
          <a:xfrm>
            <a:off x="2743203" y="2311379"/>
            <a:ext cx="9144000" cy="1077218"/>
          </a:xfrm>
          <a:prstGeom prst="rect">
            <a:avLst/>
          </a:prstGeom>
          <a:noFill/>
        </p:spPr>
        <p:txBody>
          <a:bodyPr wrap="square">
            <a:spAutoFit/>
          </a:bodyPr>
          <a:lstStyle/>
          <a:p>
            <a:r>
              <a:rPr lang="es-ES" sz="3200" b="0" i="0">
                <a:solidFill>
                  <a:srgbClr val="000000"/>
                </a:solidFill>
                <a:effectLst/>
                <a:latin typeface="Calibri" panose="020F0502020204030204" pitchFamily="34" charset="0"/>
              </a:rPr>
              <a:t>La intervención educativa tiene como objetivo fomentar el desarrollo pleno e integral de la persona. </a:t>
            </a:r>
            <a:endParaRPr lang="es-ES" sz="3200"/>
          </a:p>
        </p:txBody>
      </p:sp>
      <p:graphicFrame>
        <p:nvGraphicFramePr>
          <p:cNvPr id="5" name="Tabla 5">
            <a:extLst>
              <a:ext uri="{FF2B5EF4-FFF2-40B4-BE49-F238E27FC236}">
                <a16:creationId xmlns:a16="http://schemas.microsoft.com/office/drawing/2014/main" id="{0F01675C-BF12-E7A9-8630-FCF61DC5B457}"/>
              </a:ext>
            </a:extLst>
          </p:cNvPr>
          <p:cNvGraphicFramePr>
            <a:graphicFrameLocks noGrp="1"/>
          </p:cNvGraphicFramePr>
          <p:nvPr>
            <p:extLst>
              <p:ext uri="{D42A27DB-BD31-4B8C-83A1-F6EECF244321}">
                <p14:modId xmlns:p14="http://schemas.microsoft.com/office/powerpoint/2010/main" val="500529980"/>
              </p:ext>
            </p:extLst>
          </p:nvPr>
        </p:nvGraphicFramePr>
        <p:xfrm>
          <a:off x="2189811" y="4378708"/>
          <a:ext cx="5665307" cy="3085128"/>
        </p:xfrm>
        <a:graphic>
          <a:graphicData uri="http://schemas.openxmlformats.org/drawingml/2006/table">
            <a:tbl>
              <a:tblPr firstRow="1" bandRow="1">
                <a:tableStyleId>{5C22544A-7EE6-4342-B048-85BDC9FD1C3A}</a:tableStyleId>
              </a:tblPr>
              <a:tblGrid>
                <a:gridCol w="5665307">
                  <a:extLst>
                    <a:ext uri="{9D8B030D-6E8A-4147-A177-3AD203B41FA5}">
                      <a16:colId xmlns:a16="http://schemas.microsoft.com/office/drawing/2014/main" val="2409564596"/>
                    </a:ext>
                  </a:extLst>
                </a:gridCol>
              </a:tblGrid>
              <a:tr h="1779966">
                <a:tc>
                  <a:txBody>
                    <a:bodyPr/>
                    <a:lstStyle/>
                    <a:p>
                      <a:r>
                        <a:rPr lang="es-ES" sz="3200" b="1" i="0" kern="1200">
                          <a:solidFill>
                            <a:schemeClr val="lt1"/>
                          </a:solidFill>
                          <a:effectLst/>
                          <a:latin typeface="+mj-lt"/>
                          <a:ea typeface="+mn-ea"/>
                          <a:cs typeface="+mn-cs"/>
                        </a:rPr>
                        <a:t>La integración educativa</a:t>
                      </a:r>
                      <a:r>
                        <a:rPr lang="es-ES" sz="3200" b="0" i="0" kern="1200">
                          <a:solidFill>
                            <a:schemeClr val="lt1"/>
                          </a:solidFill>
                          <a:effectLst/>
                          <a:latin typeface="+mj-lt"/>
                          <a:ea typeface="+mn-ea"/>
                          <a:cs typeface="+mn-cs"/>
                        </a:rPr>
                        <a:t> la entendemos como aquel proceso en el que los alumnos se </a:t>
                      </a:r>
                      <a:r>
                        <a:rPr lang="es-ES" sz="3200" b="1" i="0" u="sng" kern="1200">
                          <a:solidFill>
                            <a:schemeClr val="lt1"/>
                          </a:solidFill>
                          <a:effectLst/>
                          <a:latin typeface="+mj-lt"/>
                          <a:ea typeface="+mn-ea"/>
                          <a:cs typeface="+mn-cs"/>
                        </a:rPr>
                        <a:t>adaptan</a:t>
                      </a:r>
                      <a:r>
                        <a:rPr lang="es-ES" sz="3200" b="0" i="0" kern="1200">
                          <a:solidFill>
                            <a:schemeClr val="lt1"/>
                          </a:solidFill>
                          <a:effectLst/>
                          <a:latin typeface="+mj-lt"/>
                          <a:ea typeface="+mn-ea"/>
                          <a:cs typeface="+mn-cs"/>
                        </a:rPr>
                        <a:t> al resto de la comunidad educativa. </a:t>
                      </a:r>
                      <a:endParaRPr lang="es-ES" sz="3200">
                        <a:latin typeface="+mj-lt"/>
                      </a:endParaRPr>
                    </a:p>
                  </a:txBody>
                  <a:tcPr/>
                </a:tc>
                <a:extLst>
                  <a:ext uri="{0D108BD9-81ED-4DB2-BD59-A6C34878D82A}">
                    <a16:rowId xmlns:a16="http://schemas.microsoft.com/office/drawing/2014/main" val="3281846893"/>
                  </a:ext>
                </a:extLst>
              </a:tr>
              <a:tr h="555288">
                <a:tc>
                  <a:txBody>
                    <a:bodyPr/>
                    <a:lstStyle/>
                    <a:p>
                      <a:endParaRPr lang="es-ES"/>
                    </a:p>
                  </a:txBody>
                  <a:tcPr/>
                </a:tc>
                <a:extLst>
                  <a:ext uri="{0D108BD9-81ED-4DB2-BD59-A6C34878D82A}">
                    <a16:rowId xmlns:a16="http://schemas.microsoft.com/office/drawing/2014/main" val="214549094"/>
                  </a:ext>
                </a:extLst>
              </a:tr>
            </a:tbl>
          </a:graphicData>
        </a:graphic>
      </p:graphicFrame>
      <p:graphicFrame>
        <p:nvGraphicFramePr>
          <p:cNvPr id="6" name="Tabla 6">
            <a:extLst>
              <a:ext uri="{FF2B5EF4-FFF2-40B4-BE49-F238E27FC236}">
                <a16:creationId xmlns:a16="http://schemas.microsoft.com/office/drawing/2014/main" id="{087F4027-9ED1-C2F2-4EA0-684D8759B14B}"/>
              </a:ext>
            </a:extLst>
          </p:cNvPr>
          <p:cNvGraphicFramePr>
            <a:graphicFrameLocks noGrp="1"/>
          </p:cNvGraphicFramePr>
          <p:nvPr>
            <p:extLst>
              <p:ext uri="{D42A27DB-BD31-4B8C-83A1-F6EECF244321}">
                <p14:modId xmlns:p14="http://schemas.microsoft.com/office/powerpoint/2010/main" val="4237379453"/>
              </p:ext>
            </p:extLst>
          </p:nvPr>
        </p:nvGraphicFramePr>
        <p:xfrm>
          <a:off x="10432882" y="4433373"/>
          <a:ext cx="5665307" cy="3005777"/>
        </p:xfrm>
        <a:graphic>
          <a:graphicData uri="http://schemas.openxmlformats.org/drawingml/2006/table">
            <a:tbl>
              <a:tblPr firstRow="1" bandRow="1">
                <a:tableStyleId>{5C22544A-7EE6-4342-B048-85BDC9FD1C3A}</a:tableStyleId>
              </a:tblPr>
              <a:tblGrid>
                <a:gridCol w="5665307">
                  <a:extLst>
                    <a:ext uri="{9D8B030D-6E8A-4147-A177-3AD203B41FA5}">
                      <a16:colId xmlns:a16="http://schemas.microsoft.com/office/drawing/2014/main" val="2880902618"/>
                    </a:ext>
                  </a:extLst>
                </a:gridCol>
              </a:tblGrid>
              <a:tr h="1768173">
                <a:tc>
                  <a:txBody>
                    <a:bodyPr/>
                    <a:lstStyle/>
                    <a:p>
                      <a:r>
                        <a:rPr lang="es-ES" sz="2800" b="0" i="0" kern="1200">
                          <a:solidFill>
                            <a:schemeClr val="lt1"/>
                          </a:solidFill>
                          <a:effectLst/>
                          <a:latin typeface="+mn-lt"/>
                          <a:ea typeface="+mn-ea"/>
                          <a:cs typeface="+mn-cs"/>
                        </a:rPr>
                        <a:t> </a:t>
                      </a:r>
                      <a:r>
                        <a:rPr lang="es-ES" sz="3200" b="1" i="0" kern="1200">
                          <a:solidFill>
                            <a:schemeClr val="lt1"/>
                          </a:solidFill>
                          <a:effectLst/>
                          <a:latin typeface="+mn-lt"/>
                          <a:ea typeface="+mn-ea"/>
                          <a:cs typeface="+mn-cs"/>
                        </a:rPr>
                        <a:t>inclusión educativa</a:t>
                      </a:r>
                      <a:r>
                        <a:rPr lang="es-ES" sz="3200" b="0" i="0" kern="1200">
                          <a:solidFill>
                            <a:schemeClr val="lt1"/>
                          </a:solidFill>
                          <a:effectLst/>
                          <a:latin typeface="+mn-lt"/>
                          <a:ea typeface="+mn-ea"/>
                          <a:cs typeface="+mn-cs"/>
                        </a:rPr>
                        <a:t> implica el derecho a ser comprendido en su singularidad y es la comunidad educativa la que se adapta al alumnado. </a:t>
                      </a:r>
                      <a:endParaRPr lang="es-ES" sz="3200"/>
                    </a:p>
                  </a:txBody>
                  <a:tcPr/>
                </a:tc>
                <a:extLst>
                  <a:ext uri="{0D108BD9-81ED-4DB2-BD59-A6C34878D82A}">
                    <a16:rowId xmlns:a16="http://schemas.microsoft.com/office/drawing/2014/main" val="367420599"/>
                  </a:ext>
                </a:extLst>
              </a:tr>
              <a:tr h="475937">
                <a:tc>
                  <a:txBody>
                    <a:bodyPr/>
                    <a:lstStyle/>
                    <a:p>
                      <a:endParaRPr lang="es-ES"/>
                    </a:p>
                  </a:txBody>
                  <a:tcPr/>
                </a:tc>
                <a:extLst>
                  <a:ext uri="{0D108BD9-81ED-4DB2-BD59-A6C34878D82A}">
                    <a16:rowId xmlns:a16="http://schemas.microsoft.com/office/drawing/2014/main" val="397562851"/>
                  </a:ext>
                </a:extLst>
              </a:tr>
            </a:tbl>
          </a:graphicData>
        </a:graphic>
      </p:graphicFrame>
      <p:pic>
        <p:nvPicPr>
          <p:cNvPr id="9" name="Gráfico 8" descr="Diana con relleno sólido">
            <a:extLst>
              <a:ext uri="{FF2B5EF4-FFF2-40B4-BE49-F238E27FC236}">
                <a16:creationId xmlns:a16="http://schemas.microsoft.com/office/drawing/2014/main" id="{42D1AC88-E4E9-11B7-1AED-1C636D5D54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02764" y="1812099"/>
            <a:ext cx="2161761" cy="2161761"/>
          </a:xfrm>
          <a:prstGeom prst="rect">
            <a:avLst/>
          </a:prstGeom>
        </p:spPr>
      </p:pic>
      <p:grpSp>
        <p:nvGrpSpPr>
          <p:cNvPr id="10" name="Group 7">
            <a:extLst>
              <a:ext uri="{FF2B5EF4-FFF2-40B4-BE49-F238E27FC236}">
                <a16:creationId xmlns:a16="http://schemas.microsoft.com/office/drawing/2014/main" id="{523702D7-309D-BC7B-9F36-51F6F9CF8EB2}"/>
              </a:ext>
            </a:extLst>
          </p:cNvPr>
          <p:cNvGrpSpPr/>
          <p:nvPr/>
        </p:nvGrpSpPr>
        <p:grpSpPr>
          <a:xfrm>
            <a:off x="62899" y="-1333500"/>
            <a:ext cx="142711" cy="10287000"/>
            <a:chOff x="0" y="0"/>
            <a:chExt cx="190282" cy="13716000"/>
          </a:xfrm>
        </p:grpSpPr>
        <p:sp>
          <p:nvSpPr>
            <p:cNvPr id="11" name="AutoShape 8">
              <a:extLst>
                <a:ext uri="{FF2B5EF4-FFF2-40B4-BE49-F238E27FC236}">
                  <a16:creationId xmlns:a16="http://schemas.microsoft.com/office/drawing/2014/main" id="{81B82AE2-962E-43EB-E503-DA3BECF50233}"/>
                </a:ext>
              </a:extLst>
            </p:cNvPr>
            <p:cNvSpPr/>
            <p:nvPr/>
          </p:nvSpPr>
          <p:spPr>
            <a:xfrm>
              <a:off x="88791" y="0"/>
              <a:ext cx="12700" cy="13716000"/>
            </a:xfrm>
            <a:prstGeom prst="rect">
              <a:avLst/>
            </a:prstGeom>
            <a:solidFill>
              <a:srgbClr val="141414"/>
            </a:solidFill>
          </p:spPr>
        </p:sp>
        <p:sp>
          <p:nvSpPr>
            <p:cNvPr id="12" name="AutoShape 9">
              <a:extLst>
                <a:ext uri="{FF2B5EF4-FFF2-40B4-BE49-F238E27FC236}">
                  <a16:creationId xmlns:a16="http://schemas.microsoft.com/office/drawing/2014/main" id="{5D07569D-4DD7-0917-E7B9-33F959A16746}"/>
                </a:ext>
              </a:extLst>
            </p:cNvPr>
            <p:cNvSpPr/>
            <p:nvPr/>
          </p:nvSpPr>
          <p:spPr>
            <a:xfrm>
              <a:off x="0" y="5820971"/>
              <a:ext cx="190282" cy="2074059"/>
            </a:xfrm>
            <a:prstGeom prst="rect">
              <a:avLst/>
            </a:prstGeom>
            <a:solidFill>
              <a:srgbClr val="E3A716"/>
            </a:solidFill>
          </p:spPr>
        </p:sp>
      </p:grpSp>
      <p:pic>
        <p:nvPicPr>
          <p:cNvPr id="13" name="Imagen 12" descr="Logotipo&#10;&#10;Descripción generada automáticamente">
            <a:extLst>
              <a:ext uri="{FF2B5EF4-FFF2-40B4-BE49-F238E27FC236}">
                <a16:creationId xmlns:a16="http://schemas.microsoft.com/office/drawing/2014/main" id="{E3954C82-F0A3-38C4-08C5-EC06ABAF0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34348" y="8910922"/>
            <a:ext cx="1682175" cy="910415"/>
          </a:xfrm>
          <a:prstGeom prst="rect">
            <a:avLst/>
          </a:prstGeom>
        </p:spPr>
      </p:pic>
      <p:grpSp>
        <p:nvGrpSpPr>
          <p:cNvPr id="14" name="Group 10">
            <a:extLst>
              <a:ext uri="{FF2B5EF4-FFF2-40B4-BE49-F238E27FC236}">
                <a16:creationId xmlns:a16="http://schemas.microsoft.com/office/drawing/2014/main" id="{D3DAC03A-C4CC-8F16-55E5-0108B2A73C7F}"/>
              </a:ext>
            </a:extLst>
          </p:cNvPr>
          <p:cNvGrpSpPr/>
          <p:nvPr/>
        </p:nvGrpSpPr>
        <p:grpSpPr>
          <a:xfrm>
            <a:off x="16773722" y="9258300"/>
            <a:ext cx="485578" cy="431625"/>
            <a:chOff x="0" y="0"/>
            <a:chExt cx="647437" cy="575500"/>
          </a:xfrm>
        </p:grpSpPr>
        <p:sp>
          <p:nvSpPr>
            <p:cNvPr id="15" name="AutoShape 11">
              <a:extLst>
                <a:ext uri="{FF2B5EF4-FFF2-40B4-BE49-F238E27FC236}">
                  <a16:creationId xmlns:a16="http://schemas.microsoft.com/office/drawing/2014/main" id="{772E8275-BCB8-B743-ACD2-99AA2000785B}"/>
                </a:ext>
              </a:extLst>
            </p:cNvPr>
            <p:cNvSpPr/>
            <p:nvPr/>
          </p:nvSpPr>
          <p:spPr>
            <a:xfrm>
              <a:off x="0" y="0"/>
              <a:ext cx="647437" cy="575500"/>
            </a:xfrm>
            <a:prstGeom prst="rect">
              <a:avLst/>
            </a:prstGeom>
            <a:solidFill>
              <a:srgbClr val="E3A716"/>
            </a:solidFill>
          </p:spPr>
        </p:sp>
        <p:grpSp>
          <p:nvGrpSpPr>
            <p:cNvPr id="16" name="Group 12">
              <a:extLst>
                <a:ext uri="{FF2B5EF4-FFF2-40B4-BE49-F238E27FC236}">
                  <a16:creationId xmlns:a16="http://schemas.microsoft.com/office/drawing/2014/main" id="{3F54F0D4-752A-861F-C127-D3846676CEA7}"/>
                </a:ext>
              </a:extLst>
            </p:cNvPr>
            <p:cNvGrpSpPr/>
            <p:nvPr/>
          </p:nvGrpSpPr>
          <p:grpSpPr>
            <a:xfrm>
              <a:off x="0" y="171992"/>
              <a:ext cx="517352" cy="231517"/>
              <a:chOff x="0" y="0"/>
              <a:chExt cx="959235" cy="429260"/>
            </a:xfrm>
          </p:grpSpPr>
          <p:sp>
            <p:nvSpPr>
              <p:cNvPr id="17" name="Freeform 13">
                <a:extLst>
                  <a:ext uri="{FF2B5EF4-FFF2-40B4-BE49-F238E27FC236}">
                    <a16:creationId xmlns:a16="http://schemas.microsoft.com/office/drawing/2014/main" id="{DEF12BEF-B070-9E11-30E0-14C9B5F7B640}"/>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7" name="CuadroTexto 6">
            <a:extLst>
              <a:ext uri="{FF2B5EF4-FFF2-40B4-BE49-F238E27FC236}">
                <a16:creationId xmlns:a16="http://schemas.microsoft.com/office/drawing/2014/main" id="{2DC0F512-6854-C38B-D6EF-3FE9A84D81AD}"/>
              </a:ext>
            </a:extLst>
          </p:cNvPr>
          <p:cNvSpPr txBox="1"/>
          <p:nvPr/>
        </p:nvSpPr>
        <p:spPr>
          <a:xfrm>
            <a:off x="6418159" y="8197262"/>
            <a:ext cx="5784605" cy="1384995"/>
          </a:xfrm>
          <a:prstGeom prst="rect">
            <a:avLst/>
          </a:prstGeom>
          <a:noFill/>
        </p:spPr>
        <p:txBody>
          <a:bodyPr wrap="square">
            <a:spAutoFit/>
          </a:bodyPr>
          <a:lstStyle/>
          <a:p>
            <a:pPr algn="ctr"/>
            <a:r>
              <a:rPr lang="es-ES" sz="2800" b="0" i="0">
                <a:solidFill>
                  <a:srgbClr val="000000"/>
                </a:solidFill>
                <a:effectLst/>
                <a:latin typeface="X-Files" panose="020B0603050302020204" pitchFamily="34" charset="0"/>
              </a:rPr>
              <a:t>HA DE RESPONDER POR IGUAL ANTE </a:t>
            </a:r>
          </a:p>
          <a:p>
            <a:pPr algn="ctr"/>
            <a:r>
              <a:rPr lang="es-ES" sz="2800" b="0" i="0">
                <a:solidFill>
                  <a:srgbClr val="000000"/>
                </a:solidFill>
                <a:effectLst/>
                <a:latin typeface="X-Files" panose="020B0603050302020204" pitchFamily="34" charset="0"/>
              </a:rPr>
              <a:t>TODOS LOS ALUMNOS. </a:t>
            </a:r>
            <a:endParaRPr lang="es-ES" sz="2800">
              <a:latin typeface="X-Files" panose="020B0603050302020204" pitchFamily="34" charset="0"/>
            </a:endParaRPr>
          </a:p>
        </p:txBody>
      </p:sp>
      <p:sp>
        <p:nvSpPr>
          <p:cNvPr id="8" name="Rectángulo 7">
            <a:extLst>
              <a:ext uri="{FF2B5EF4-FFF2-40B4-BE49-F238E27FC236}">
                <a16:creationId xmlns:a16="http://schemas.microsoft.com/office/drawing/2014/main" id="{CD23CF5C-15E1-1AA7-1478-3701639588DA}"/>
              </a:ext>
            </a:extLst>
          </p:cNvPr>
          <p:cNvSpPr/>
          <p:nvPr/>
        </p:nvSpPr>
        <p:spPr>
          <a:xfrm>
            <a:off x="2328739" y="8207967"/>
            <a:ext cx="4143635" cy="923330"/>
          </a:xfrm>
          <a:prstGeom prst="rect">
            <a:avLst/>
          </a:prstGeom>
          <a:noFill/>
        </p:spPr>
        <p:txBody>
          <a:bodyPr wrap="none" lIns="91440" tIns="45720" rIns="91440" bIns="45720">
            <a:spAutoFit/>
          </a:bodyPr>
          <a:lstStyle/>
          <a:p>
            <a:pPr algn="ctr"/>
            <a:r>
              <a:rPr lang="es-E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 INCLUSIÓN</a:t>
            </a:r>
          </a:p>
        </p:txBody>
      </p:sp>
    </p:spTree>
    <p:extLst>
      <p:ext uri="{BB962C8B-B14F-4D97-AF65-F5344CB8AC3E}">
        <p14:creationId xmlns:p14="http://schemas.microsoft.com/office/powerpoint/2010/main" val="4059311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3" name="Group 3"/>
          <p:cNvGrpSpPr/>
          <p:nvPr/>
        </p:nvGrpSpPr>
        <p:grpSpPr>
          <a:xfrm>
            <a:off x="7704931" y="-410737"/>
            <a:ext cx="8233427" cy="8226725"/>
            <a:chOff x="-6036268" y="1601664"/>
            <a:chExt cx="12945920" cy="8925895"/>
          </a:xfrm>
        </p:grpSpPr>
        <p:sp>
          <p:nvSpPr>
            <p:cNvPr id="4" name="TextBox 4"/>
            <p:cNvSpPr txBox="1"/>
            <p:nvPr/>
          </p:nvSpPr>
          <p:spPr>
            <a:xfrm>
              <a:off x="-6036268" y="1601664"/>
              <a:ext cx="12945920" cy="658684"/>
            </a:xfrm>
            <a:prstGeom prst="rect">
              <a:avLst/>
            </a:prstGeom>
          </p:spPr>
          <p:txBody>
            <a:bodyPr wrap="square" lIns="0" tIns="0" rIns="0" bIns="0" rtlCol="0" anchor="t">
              <a:spAutoFit/>
            </a:bodyPr>
            <a:lstStyle/>
            <a:p>
              <a:pPr>
                <a:lnSpc>
                  <a:spcPts val="4200"/>
                </a:lnSpc>
              </a:pPr>
              <a:endParaRPr lang="en-US" sz="6000">
                <a:solidFill>
                  <a:srgbClr val="141414"/>
                </a:solidFill>
                <a:latin typeface="Montserrat 1 Bold"/>
              </a:endParaRPr>
            </a:p>
          </p:txBody>
        </p:sp>
        <p:sp>
          <p:nvSpPr>
            <p:cNvPr id="5" name="TextBox 5"/>
            <p:cNvSpPr txBox="1"/>
            <p:nvPr/>
          </p:nvSpPr>
          <p:spPr>
            <a:xfrm>
              <a:off x="-5197760" y="8256809"/>
              <a:ext cx="11708690" cy="2270750"/>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r>
                <a:rPr lang="en-US" sz="2800">
                  <a:cs typeface="Calibri"/>
                </a:rPr>
                <a:t>Los</a:t>
              </a:r>
              <a:r>
                <a:rPr lang="en-US" sz="2800">
                  <a:ea typeface="+mn-lt"/>
                  <a:cs typeface="+mn-lt"/>
                </a:rPr>
                <a:t> gitanos </a:t>
              </a:r>
              <a:r>
                <a:rPr lang="es-ES" sz="2800">
                  <a:ea typeface="+mn-lt"/>
                  <a:cs typeface="+mn-lt"/>
                </a:rPr>
                <a:t>muestran</a:t>
              </a:r>
              <a:r>
                <a:rPr lang="en-US" sz="2800">
                  <a:ea typeface="+mn-lt"/>
                  <a:cs typeface="+mn-lt"/>
                </a:rPr>
                <a:t> </a:t>
              </a:r>
              <a:r>
                <a:rPr lang="en-US" sz="2800">
                  <a:solidFill>
                    <a:schemeClr val="tx2"/>
                  </a:solidFill>
                  <a:ea typeface="+mn-lt"/>
                  <a:cs typeface="+mn-lt"/>
                </a:rPr>
                <a:t>un </a:t>
              </a:r>
              <a:r>
                <a:rPr lang="en-US" sz="2800" b="1">
                  <a:solidFill>
                    <a:schemeClr val="tx2"/>
                  </a:solidFill>
                  <a:ea typeface="+mn-lt"/>
                  <a:cs typeface="+mn-lt"/>
                </a:rPr>
                <a:t>gran respeto por sus difuntos</a:t>
              </a:r>
              <a:r>
                <a:rPr lang="en-US" sz="2800">
                  <a:ea typeface="+mn-lt"/>
                  <a:cs typeface="+mn-lt"/>
                </a:rPr>
                <a:t>, razón por la cual uno de los peores insultos entre ellos es ofender a los muertos o jurar.</a:t>
              </a:r>
              <a:endParaRPr lang="en-US" sz="2800">
                <a:cs typeface="Calibri"/>
              </a:endParaRPr>
            </a:p>
            <a:p>
              <a:endParaRPr lang="es-ES" sz="2400">
                <a:solidFill>
                  <a:srgbClr val="000000"/>
                </a:solidFill>
                <a:latin typeface="Calibri"/>
                <a:cs typeface="Calibri"/>
              </a:endParaRPr>
            </a:p>
          </p:txBody>
        </p:sp>
      </p:grpSp>
      <p:grpSp>
        <p:nvGrpSpPr>
          <p:cNvPr id="6" name="Group 6"/>
          <p:cNvGrpSpPr/>
          <p:nvPr/>
        </p:nvGrpSpPr>
        <p:grpSpPr>
          <a:xfrm>
            <a:off x="477766" y="57150"/>
            <a:ext cx="142711" cy="10287000"/>
            <a:chOff x="0" y="0"/>
            <a:chExt cx="190282" cy="13716000"/>
          </a:xfrm>
        </p:grpSpPr>
        <p:sp>
          <p:nvSpPr>
            <p:cNvPr id="7" name="AutoShape 7"/>
            <p:cNvSpPr/>
            <p:nvPr/>
          </p:nvSpPr>
          <p:spPr>
            <a:xfrm>
              <a:off x="88791" y="0"/>
              <a:ext cx="12700" cy="13716000"/>
            </a:xfrm>
            <a:prstGeom prst="rect">
              <a:avLst/>
            </a:prstGeom>
            <a:solidFill>
              <a:srgbClr val="141414"/>
            </a:solidFill>
          </p:spPr>
        </p:sp>
        <p:sp>
          <p:nvSpPr>
            <p:cNvPr id="8" name="AutoShape 8"/>
            <p:cNvSpPr/>
            <p:nvPr/>
          </p:nvSpPr>
          <p:spPr>
            <a:xfrm>
              <a:off x="0" y="5820971"/>
              <a:ext cx="190282" cy="2074059"/>
            </a:xfrm>
            <a:prstGeom prst="rect">
              <a:avLst/>
            </a:prstGeom>
            <a:solidFill>
              <a:srgbClr val="E3A716"/>
            </a:solidFill>
          </p:spPr>
        </p:sp>
      </p:grpSp>
      <p:grpSp>
        <p:nvGrpSpPr>
          <p:cNvPr id="9" name="Group 9"/>
          <p:cNvGrpSpPr/>
          <p:nvPr/>
        </p:nvGrpSpPr>
        <p:grpSpPr>
          <a:xfrm>
            <a:off x="16773722" y="9258300"/>
            <a:ext cx="485578" cy="431625"/>
            <a:chOff x="0" y="0"/>
            <a:chExt cx="647437" cy="575500"/>
          </a:xfrm>
        </p:grpSpPr>
        <p:sp>
          <p:nvSpPr>
            <p:cNvPr id="10" name="AutoShape 10"/>
            <p:cNvSpPr/>
            <p:nvPr/>
          </p:nvSpPr>
          <p:spPr>
            <a:xfrm>
              <a:off x="0" y="0"/>
              <a:ext cx="647437" cy="575500"/>
            </a:xfrm>
            <a:prstGeom prst="rect">
              <a:avLst/>
            </a:prstGeom>
            <a:solidFill>
              <a:srgbClr val="E3A716"/>
            </a:solidFill>
          </p:spPr>
        </p:sp>
        <p:grpSp>
          <p:nvGrpSpPr>
            <p:cNvPr id="11" name="Group 11"/>
            <p:cNvGrpSpPr/>
            <p:nvPr/>
          </p:nvGrpSpPr>
          <p:grpSpPr>
            <a:xfrm>
              <a:off x="0" y="171992"/>
              <a:ext cx="517352" cy="231517"/>
              <a:chOff x="0" y="0"/>
              <a:chExt cx="959235" cy="429260"/>
            </a:xfrm>
          </p:grpSpPr>
          <p:sp>
            <p:nvSpPr>
              <p:cNvPr id="12" name="Freeform 12"/>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7" name="Picture 18">
            <a:extLst>
              <a:ext uri="{FF2B5EF4-FFF2-40B4-BE49-F238E27FC236}">
                <a16:creationId xmlns:a16="http://schemas.microsoft.com/office/drawing/2014/main" id="{B4FAD0A6-EAFC-995F-D79D-73DEC16E5A5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3079" y="1455350"/>
            <a:ext cx="610500" cy="610500"/>
          </a:xfrm>
          <a:prstGeom prst="rect">
            <a:avLst/>
          </a:prstGeom>
        </p:spPr>
      </p:pic>
      <p:pic>
        <p:nvPicPr>
          <p:cNvPr id="19" name="Picture 18">
            <a:extLst>
              <a:ext uri="{FF2B5EF4-FFF2-40B4-BE49-F238E27FC236}">
                <a16:creationId xmlns:a16="http://schemas.microsoft.com/office/drawing/2014/main" id="{482DCEF5-594F-A24D-CB4F-8D8C19A4EC5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68683" y="5723107"/>
            <a:ext cx="610500" cy="510629"/>
          </a:xfrm>
          <a:prstGeom prst="rect">
            <a:avLst/>
          </a:prstGeom>
        </p:spPr>
      </p:pic>
      <p:pic>
        <p:nvPicPr>
          <p:cNvPr id="14" name="Imagen 13" descr="Logotipo&#10;&#10;Descripción generada automáticamente">
            <a:extLst>
              <a:ext uri="{FF2B5EF4-FFF2-40B4-BE49-F238E27FC236}">
                <a16:creationId xmlns:a16="http://schemas.microsoft.com/office/drawing/2014/main" id="{F628149D-6F04-F42D-5D9A-9F5D9385A4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3" name="CuadroTexto 12">
            <a:extLst>
              <a:ext uri="{FF2B5EF4-FFF2-40B4-BE49-F238E27FC236}">
                <a16:creationId xmlns:a16="http://schemas.microsoft.com/office/drawing/2014/main" id="{BB66183B-C122-0545-200F-A25F72AD7989}"/>
              </a:ext>
            </a:extLst>
          </p:cNvPr>
          <p:cNvSpPr txBox="1"/>
          <p:nvPr/>
        </p:nvSpPr>
        <p:spPr>
          <a:xfrm>
            <a:off x="2079383" y="1455350"/>
            <a:ext cx="5565913" cy="310854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sz="2800">
                <a:ea typeface="+mn-lt"/>
                <a:cs typeface="+mn-lt"/>
              </a:rPr>
              <a:t>Hasta hace poco tiempo la educación del pueblo gitano se basaba únicamente en la tradición oral, porque oral había sido el medio de expresión de su cultura debido a ello, </a:t>
            </a:r>
            <a:r>
              <a:rPr lang="es-ES" sz="2800" b="1">
                <a:solidFill>
                  <a:schemeClr val="tx2"/>
                </a:solidFill>
                <a:ea typeface="+mn-lt"/>
                <a:cs typeface="+mn-lt"/>
              </a:rPr>
              <a:t>actualmente más del 60% son analfabetas</a:t>
            </a:r>
            <a:endParaRPr lang="es-ES" sz="2800">
              <a:solidFill>
                <a:schemeClr val="tx2"/>
              </a:solidFill>
              <a:ea typeface="+mn-lt"/>
              <a:cs typeface="+mn-lt"/>
            </a:endParaRPr>
          </a:p>
        </p:txBody>
      </p:sp>
      <p:pic>
        <p:nvPicPr>
          <p:cNvPr id="4098" name="Picture 2" descr="Con la bandera gitana a media asta el 8 de abril, Día Internacional del  Pueblo Gitano - murcia.com">
            <a:extLst>
              <a:ext uri="{FF2B5EF4-FFF2-40B4-BE49-F238E27FC236}">
                <a16:creationId xmlns:a16="http://schemas.microsoft.com/office/drawing/2014/main" id="{CDE3EE37-0B08-7833-1817-323E230FF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2489" y="5018771"/>
            <a:ext cx="4112936" cy="4112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Imagen 15" descr="Un grupo de personas sentadas en una banca de madera junto a una niña&#10;&#10;Descripción generada automáticamente con confianza media">
            <a:extLst>
              <a:ext uri="{FF2B5EF4-FFF2-40B4-BE49-F238E27FC236}">
                <a16:creationId xmlns:a16="http://schemas.microsoft.com/office/drawing/2014/main" id="{15B36800-06E9-E17F-2F36-BD64626FF3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4202" y="1216070"/>
            <a:ext cx="5704052" cy="3802701"/>
          </a:xfrm>
          <a:prstGeom prst="rect">
            <a:avLst/>
          </a:prstGeom>
          <a:ln>
            <a:noFill/>
          </a:ln>
          <a:effectLst>
            <a:softEdge rad="112500"/>
          </a:effectLst>
        </p:spPr>
      </p:pic>
    </p:spTree>
    <p:extLst>
      <p:ext uri="{BB962C8B-B14F-4D97-AF65-F5344CB8AC3E}">
        <p14:creationId xmlns:p14="http://schemas.microsoft.com/office/powerpoint/2010/main" val="4210953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sp>
        <p:nvSpPr>
          <p:cNvPr id="10" name="Diagrama de flujo: conector 9">
            <a:extLst>
              <a:ext uri="{FF2B5EF4-FFF2-40B4-BE49-F238E27FC236}">
                <a16:creationId xmlns:a16="http://schemas.microsoft.com/office/drawing/2014/main" id="{7C05F254-2142-9F3A-4563-E2C4C93DBC94}"/>
              </a:ext>
            </a:extLst>
          </p:cNvPr>
          <p:cNvSpPr/>
          <p:nvPr/>
        </p:nvSpPr>
        <p:spPr>
          <a:xfrm>
            <a:off x="16320052" y="932798"/>
            <a:ext cx="939248" cy="966087"/>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S"/>
          </a:p>
        </p:txBody>
      </p:sp>
      <p:sp>
        <p:nvSpPr>
          <p:cNvPr id="9" name="Diagrama de flujo: conector 8">
            <a:extLst>
              <a:ext uri="{FF2B5EF4-FFF2-40B4-BE49-F238E27FC236}">
                <a16:creationId xmlns:a16="http://schemas.microsoft.com/office/drawing/2014/main" id="{3F034FF0-CD38-7005-8456-533AED4B434A}"/>
              </a:ext>
            </a:extLst>
          </p:cNvPr>
          <p:cNvSpPr/>
          <p:nvPr/>
        </p:nvSpPr>
        <p:spPr>
          <a:xfrm>
            <a:off x="14116999" y="1615349"/>
            <a:ext cx="1610741" cy="1423625"/>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s-ES"/>
          </a:p>
        </p:txBody>
      </p:sp>
      <p:grpSp>
        <p:nvGrpSpPr>
          <p:cNvPr id="2" name="Group 2"/>
          <p:cNvGrpSpPr/>
          <p:nvPr/>
        </p:nvGrpSpPr>
        <p:grpSpPr>
          <a:xfrm>
            <a:off x="437285" y="0"/>
            <a:ext cx="142711" cy="10287000"/>
            <a:chOff x="0" y="0"/>
            <a:chExt cx="190282" cy="13716000"/>
          </a:xfrm>
        </p:grpSpPr>
        <p:sp>
          <p:nvSpPr>
            <p:cNvPr id="3" name="AutoShape 3"/>
            <p:cNvSpPr/>
            <p:nvPr/>
          </p:nvSpPr>
          <p:spPr>
            <a:xfrm>
              <a:off x="88791" y="0"/>
              <a:ext cx="12700" cy="13716000"/>
            </a:xfrm>
            <a:prstGeom prst="rect">
              <a:avLst/>
            </a:prstGeom>
            <a:solidFill>
              <a:srgbClr val="141414"/>
            </a:solidFill>
          </p:spPr>
        </p:sp>
        <p:sp>
          <p:nvSpPr>
            <p:cNvPr id="4" name="AutoShape 4"/>
            <p:cNvSpPr/>
            <p:nvPr/>
          </p:nvSpPr>
          <p:spPr>
            <a:xfrm>
              <a:off x="0" y="5820971"/>
              <a:ext cx="190282" cy="2074059"/>
            </a:xfrm>
            <a:prstGeom prst="rect">
              <a:avLst/>
            </a:prstGeom>
            <a:solidFill>
              <a:srgbClr val="E3A716"/>
            </a:solidFill>
          </p:spPr>
        </p:sp>
      </p:grpSp>
      <p:sp>
        <p:nvSpPr>
          <p:cNvPr id="14" name="AutoShape 14"/>
          <p:cNvSpPr/>
          <p:nvPr/>
        </p:nvSpPr>
        <p:spPr>
          <a:xfrm>
            <a:off x="1043197" y="2245630"/>
            <a:ext cx="14007972" cy="162250"/>
          </a:xfrm>
          <a:prstGeom prst="rect">
            <a:avLst/>
          </a:prstGeom>
        </p:spPr>
        <p:style>
          <a:lnRef idx="3">
            <a:schemeClr val="lt1"/>
          </a:lnRef>
          <a:fillRef idx="1">
            <a:schemeClr val="accent2"/>
          </a:fillRef>
          <a:effectRef idx="1">
            <a:schemeClr val="accent2"/>
          </a:effectRef>
          <a:fontRef idx="minor">
            <a:schemeClr val="lt1"/>
          </a:fontRef>
        </p:style>
      </p:sp>
      <p:grpSp>
        <p:nvGrpSpPr>
          <p:cNvPr id="17" name="Group 17"/>
          <p:cNvGrpSpPr/>
          <p:nvPr/>
        </p:nvGrpSpPr>
        <p:grpSpPr>
          <a:xfrm>
            <a:off x="16773722" y="9258300"/>
            <a:ext cx="485578" cy="431625"/>
            <a:chOff x="0" y="0"/>
            <a:chExt cx="647437" cy="575500"/>
          </a:xfrm>
        </p:grpSpPr>
        <p:sp>
          <p:nvSpPr>
            <p:cNvPr id="18" name="AutoShape 18"/>
            <p:cNvSpPr/>
            <p:nvPr/>
          </p:nvSpPr>
          <p:spPr>
            <a:xfrm>
              <a:off x="0" y="0"/>
              <a:ext cx="647437" cy="575500"/>
            </a:xfrm>
            <a:prstGeom prst="rect">
              <a:avLst/>
            </a:prstGeom>
            <a:solidFill>
              <a:srgbClr val="E3A716"/>
            </a:solidFill>
          </p:spPr>
        </p:sp>
        <p:grpSp>
          <p:nvGrpSpPr>
            <p:cNvPr id="19" name="Group 19"/>
            <p:cNvGrpSpPr/>
            <p:nvPr/>
          </p:nvGrpSpPr>
          <p:grpSpPr>
            <a:xfrm>
              <a:off x="0" y="171992"/>
              <a:ext cx="517352" cy="231517"/>
              <a:chOff x="0" y="0"/>
              <a:chExt cx="959235" cy="429260"/>
            </a:xfrm>
          </p:grpSpPr>
          <p:sp>
            <p:nvSpPr>
              <p:cNvPr id="20" name="Freeform 20"/>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21" name="TextBox 21"/>
          <p:cNvSpPr txBox="1"/>
          <p:nvPr/>
        </p:nvSpPr>
        <p:spPr>
          <a:xfrm>
            <a:off x="1140760" y="744748"/>
            <a:ext cx="16118540" cy="1384995"/>
          </a:xfrm>
          <a:prstGeom prst="rect">
            <a:avLst/>
          </a:prstGeom>
        </p:spPr>
        <p:txBody>
          <a:bodyPr wrap="square" lIns="0" tIns="0" rIns="0" bIns="0" rtlCol="0" anchor="t">
            <a:spAutoFit/>
          </a:bodyPr>
          <a:lstStyle/>
          <a:p>
            <a:pPr algn="ctr"/>
            <a:endParaRPr lang="en-US" spc="48">
              <a:solidFill>
                <a:srgbClr val="141414"/>
              </a:solidFill>
              <a:latin typeface="Montserrat 1 Italics"/>
              <a:ea typeface="Calibri"/>
              <a:cs typeface="Calibri"/>
            </a:endParaRPr>
          </a:p>
          <a:p>
            <a:r>
              <a:rPr lang="es-ES" sz="3600" b="1" spc="48">
                <a:latin typeface="Modern Love Caps" panose="04070805081001020A01" pitchFamily="82" charset="0"/>
                <a:ea typeface="+mn-lt"/>
                <a:cs typeface="+mn-lt"/>
              </a:rPr>
              <a:t>RELACIÓN ENTRE</a:t>
            </a:r>
            <a:r>
              <a:rPr lang="en-US" sz="3600" b="1" spc="48">
                <a:latin typeface="Modern Love Caps" panose="04070805081001020A01" pitchFamily="82" charset="0"/>
                <a:ea typeface="+mn-lt"/>
                <a:cs typeface="+mn-lt"/>
              </a:rPr>
              <a:t> </a:t>
            </a:r>
            <a:r>
              <a:rPr lang="es-ES" sz="3600" b="1" spc="48">
                <a:latin typeface="Modern Love Caps" panose="04070805081001020A01" pitchFamily="82" charset="0"/>
                <a:ea typeface="+mn-lt"/>
                <a:cs typeface="+mn-lt"/>
              </a:rPr>
              <a:t>LA COMUNIDAD GITANA Y</a:t>
            </a:r>
            <a:endParaRPr lang="en-US" sz="3600" b="1" spc="48">
              <a:latin typeface="Modern Love Caps" panose="04070805081001020A01" pitchFamily="82" charset="0"/>
              <a:ea typeface="+mn-lt"/>
              <a:cs typeface="+mn-lt"/>
            </a:endParaRPr>
          </a:p>
          <a:p>
            <a:r>
              <a:rPr lang="es-ES" sz="3600" b="1" spc="48">
                <a:latin typeface="Modern Love Caps" panose="04070805081001020A01" pitchFamily="82" charset="0"/>
                <a:ea typeface="+mn-lt"/>
                <a:cs typeface="+mn-lt"/>
              </a:rPr>
              <a:t>EL SISTEMA EDUCATIVO</a:t>
            </a:r>
            <a:endParaRPr lang="en-US" sz="3600" b="1" spc="48">
              <a:latin typeface="Modern Love Caps" panose="04070805081001020A01" pitchFamily="82" charset="0"/>
              <a:ea typeface="+mn-lt"/>
              <a:cs typeface="+mn-lt"/>
            </a:endParaRPr>
          </a:p>
        </p:txBody>
      </p:sp>
      <p:graphicFrame>
        <p:nvGraphicFramePr>
          <p:cNvPr id="33" name="TextBox 23">
            <a:extLst>
              <a:ext uri="{FF2B5EF4-FFF2-40B4-BE49-F238E27FC236}">
                <a16:creationId xmlns:a16="http://schemas.microsoft.com/office/drawing/2014/main" id="{24C24AE0-124A-3E04-DABE-F198CA129866}"/>
              </a:ext>
            </a:extLst>
          </p:cNvPr>
          <p:cNvGraphicFramePr/>
          <p:nvPr>
            <p:extLst>
              <p:ext uri="{D42A27DB-BD31-4B8C-83A1-F6EECF244321}">
                <p14:modId xmlns:p14="http://schemas.microsoft.com/office/powerpoint/2010/main" val="2930172594"/>
              </p:ext>
            </p:extLst>
          </p:nvPr>
        </p:nvGraphicFramePr>
        <p:xfrm>
          <a:off x="2123650" y="3144139"/>
          <a:ext cx="8714491" cy="545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Logotipo&#10;&#10;Descripción generada automáticamente">
            <a:extLst>
              <a:ext uri="{FF2B5EF4-FFF2-40B4-BE49-F238E27FC236}">
                <a16:creationId xmlns:a16="http://schemas.microsoft.com/office/drawing/2014/main" id="{A69E8177-9B0A-370F-AFE6-69CDDE9FA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sp>
        <p:nvSpPr>
          <p:cNvPr id="11" name="Diagrama de flujo: conector 10">
            <a:extLst>
              <a:ext uri="{FF2B5EF4-FFF2-40B4-BE49-F238E27FC236}">
                <a16:creationId xmlns:a16="http://schemas.microsoft.com/office/drawing/2014/main" id="{1726DF63-3A6A-91C6-499D-C77C1291F091}"/>
              </a:ext>
            </a:extLst>
          </p:cNvPr>
          <p:cNvSpPr/>
          <p:nvPr/>
        </p:nvSpPr>
        <p:spPr>
          <a:xfrm>
            <a:off x="16164350" y="2595628"/>
            <a:ext cx="609372" cy="720902"/>
          </a:xfrm>
          <a:prstGeom prst="flowChartConnector">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s-ES"/>
          </a:p>
        </p:txBody>
      </p:sp>
      <p:pic>
        <p:nvPicPr>
          <p:cNvPr id="5122" name="Picture 2" descr="Vuelta al cole. Vista desde la espalda de un padre feliz acompaña a los escolares de sus hijos a la escuela. Cuidado parental de los niños - foto de stock">
            <a:extLst>
              <a:ext uri="{FF2B5EF4-FFF2-40B4-BE49-F238E27FC236}">
                <a16:creationId xmlns:a16="http://schemas.microsoft.com/office/drawing/2014/main" id="{78A26AC0-9AF5-C081-FD16-1DD637FE8F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67033" y="3504859"/>
            <a:ext cx="6326325" cy="4217550"/>
          </a:xfrm>
          <a:prstGeom prst="rect">
            <a:avLst/>
          </a:prstGeom>
          <a:noFill/>
          <a:extLst>
            <a:ext uri="{909E8E84-426E-40DD-AFC4-6F175D3DCCD1}">
              <a14:hiddenFill xmlns:a14="http://schemas.microsoft.com/office/drawing/2010/main">
                <a:solidFill>
                  <a:srgbClr val="FFFFFF"/>
                </a:solidFill>
              </a14:hiddenFill>
            </a:ext>
          </a:extLst>
        </p:spPr>
      </p:pic>
      <p:pic>
        <p:nvPicPr>
          <p:cNvPr id="12" name="Gráfico 11" descr="Insignia 1 contorno">
            <a:extLst>
              <a:ext uri="{FF2B5EF4-FFF2-40B4-BE49-F238E27FC236}">
                <a16:creationId xmlns:a16="http://schemas.microsoft.com/office/drawing/2014/main" id="{027B3FD2-BC8B-526A-5A0C-F352BBD01B8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87158" y="3490174"/>
            <a:ext cx="692070" cy="692070"/>
          </a:xfrm>
          <a:prstGeom prst="rect">
            <a:avLst/>
          </a:prstGeom>
        </p:spPr>
      </p:pic>
      <p:pic>
        <p:nvPicPr>
          <p:cNvPr id="15" name="Gráfico 14" descr="Insignia contorno">
            <a:extLst>
              <a:ext uri="{FF2B5EF4-FFF2-40B4-BE49-F238E27FC236}">
                <a16:creationId xmlns:a16="http://schemas.microsoft.com/office/drawing/2014/main" id="{94326456-BC65-C5DD-95BE-8BC568E91A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4987" y="5082106"/>
            <a:ext cx="692070" cy="692070"/>
          </a:xfrm>
          <a:prstGeom prst="rect">
            <a:avLst/>
          </a:prstGeom>
        </p:spPr>
      </p:pic>
      <p:pic>
        <p:nvPicPr>
          <p:cNvPr id="23" name="Gráfico 22" descr="Insignia 3 contorno">
            <a:extLst>
              <a:ext uri="{FF2B5EF4-FFF2-40B4-BE49-F238E27FC236}">
                <a16:creationId xmlns:a16="http://schemas.microsoft.com/office/drawing/2014/main" id="{CEB0D924-578C-F50A-0867-47D466FD1C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9320" y="7096405"/>
            <a:ext cx="692070" cy="692070"/>
          </a:xfrm>
          <a:prstGeom prst="rect">
            <a:avLst/>
          </a:prstGeom>
        </p:spPr>
      </p:pic>
    </p:spTree>
    <p:extLst>
      <p:ext uri="{BB962C8B-B14F-4D97-AF65-F5344CB8AC3E}">
        <p14:creationId xmlns:p14="http://schemas.microsoft.com/office/powerpoint/2010/main" val="1730434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2" name="Group 2"/>
          <p:cNvGrpSpPr/>
          <p:nvPr/>
        </p:nvGrpSpPr>
        <p:grpSpPr>
          <a:xfrm>
            <a:off x="437285" y="0"/>
            <a:ext cx="142711" cy="10287000"/>
            <a:chOff x="0" y="0"/>
            <a:chExt cx="190282" cy="13716000"/>
          </a:xfrm>
        </p:grpSpPr>
        <p:sp>
          <p:nvSpPr>
            <p:cNvPr id="3" name="AutoShape 3"/>
            <p:cNvSpPr/>
            <p:nvPr/>
          </p:nvSpPr>
          <p:spPr>
            <a:xfrm>
              <a:off x="88791" y="0"/>
              <a:ext cx="12700" cy="13716000"/>
            </a:xfrm>
            <a:prstGeom prst="rect">
              <a:avLst/>
            </a:prstGeom>
            <a:solidFill>
              <a:srgbClr val="141414"/>
            </a:solidFill>
          </p:spPr>
        </p:sp>
        <p:sp>
          <p:nvSpPr>
            <p:cNvPr id="4" name="AutoShape 4"/>
            <p:cNvSpPr/>
            <p:nvPr/>
          </p:nvSpPr>
          <p:spPr>
            <a:xfrm>
              <a:off x="0" y="5820971"/>
              <a:ext cx="190282" cy="2074059"/>
            </a:xfrm>
            <a:prstGeom prst="rect">
              <a:avLst/>
            </a:prstGeom>
            <a:solidFill>
              <a:srgbClr val="E3A716"/>
            </a:solidFill>
          </p:spPr>
        </p:sp>
      </p:grpSp>
      <p:sp>
        <p:nvSpPr>
          <p:cNvPr id="14" name="AutoShape 14"/>
          <p:cNvSpPr/>
          <p:nvPr/>
        </p:nvSpPr>
        <p:spPr>
          <a:xfrm>
            <a:off x="1043197" y="2245630"/>
            <a:ext cx="14007972" cy="162250"/>
          </a:xfrm>
          <a:prstGeom prst="rect">
            <a:avLst/>
          </a:prstGeom>
        </p:spPr>
        <p:style>
          <a:lnRef idx="3">
            <a:schemeClr val="lt1"/>
          </a:lnRef>
          <a:fillRef idx="1">
            <a:schemeClr val="accent2"/>
          </a:fillRef>
          <a:effectRef idx="1">
            <a:schemeClr val="accent2"/>
          </a:effectRef>
          <a:fontRef idx="minor">
            <a:schemeClr val="lt1"/>
          </a:fontRef>
        </p:style>
      </p:sp>
      <p:grpSp>
        <p:nvGrpSpPr>
          <p:cNvPr id="17" name="Group 17"/>
          <p:cNvGrpSpPr/>
          <p:nvPr/>
        </p:nvGrpSpPr>
        <p:grpSpPr>
          <a:xfrm>
            <a:off x="16773722" y="9258300"/>
            <a:ext cx="485578" cy="431625"/>
            <a:chOff x="0" y="0"/>
            <a:chExt cx="647437" cy="575500"/>
          </a:xfrm>
        </p:grpSpPr>
        <p:sp>
          <p:nvSpPr>
            <p:cNvPr id="18" name="AutoShape 18"/>
            <p:cNvSpPr/>
            <p:nvPr/>
          </p:nvSpPr>
          <p:spPr>
            <a:xfrm>
              <a:off x="0" y="0"/>
              <a:ext cx="647437" cy="575500"/>
            </a:xfrm>
            <a:prstGeom prst="rect">
              <a:avLst/>
            </a:prstGeom>
            <a:solidFill>
              <a:srgbClr val="E3A716"/>
            </a:solidFill>
          </p:spPr>
        </p:sp>
        <p:grpSp>
          <p:nvGrpSpPr>
            <p:cNvPr id="19" name="Group 19"/>
            <p:cNvGrpSpPr/>
            <p:nvPr/>
          </p:nvGrpSpPr>
          <p:grpSpPr>
            <a:xfrm>
              <a:off x="0" y="171992"/>
              <a:ext cx="517352" cy="231517"/>
              <a:chOff x="0" y="0"/>
              <a:chExt cx="959235" cy="429260"/>
            </a:xfrm>
          </p:grpSpPr>
          <p:sp>
            <p:nvSpPr>
              <p:cNvPr id="20" name="Freeform 20"/>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21" name="TextBox 21"/>
          <p:cNvSpPr txBox="1"/>
          <p:nvPr/>
        </p:nvSpPr>
        <p:spPr>
          <a:xfrm>
            <a:off x="1140760" y="797165"/>
            <a:ext cx="16118540" cy="1384995"/>
          </a:xfrm>
          <a:prstGeom prst="rect">
            <a:avLst/>
          </a:prstGeom>
        </p:spPr>
        <p:txBody>
          <a:bodyPr wrap="square" lIns="0" tIns="0" rIns="0" bIns="0" rtlCol="0" anchor="t">
            <a:spAutoFit/>
          </a:bodyPr>
          <a:lstStyle/>
          <a:p>
            <a:pPr algn="ctr"/>
            <a:endParaRPr lang="en-US" spc="48">
              <a:solidFill>
                <a:srgbClr val="141414"/>
              </a:solidFill>
              <a:latin typeface="Montserrat 1 Italics"/>
              <a:ea typeface="Calibri"/>
              <a:cs typeface="Calibri"/>
            </a:endParaRPr>
          </a:p>
          <a:p>
            <a:r>
              <a:rPr lang="es-ES" sz="3600" b="1" spc="48">
                <a:latin typeface="Modern Love Caps" panose="020B0604020202020204" pitchFamily="82" charset="0"/>
                <a:ea typeface="+mn-lt"/>
                <a:cs typeface="+mn-lt"/>
              </a:rPr>
              <a:t>RELACIÓN ENTRE</a:t>
            </a:r>
            <a:r>
              <a:rPr lang="en-US" sz="3600" b="1" spc="48">
                <a:latin typeface="Modern Love Caps" panose="020B0604020202020204" pitchFamily="82" charset="0"/>
                <a:ea typeface="+mn-lt"/>
                <a:cs typeface="+mn-lt"/>
              </a:rPr>
              <a:t> </a:t>
            </a:r>
            <a:r>
              <a:rPr lang="es-ES" sz="3600" b="1" spc="48">
                <a:latin typeface="Modern Love Caps" panose="020B0604020202020204" pitchFamily="82" charset="0"/>
                <a:ea typeface="+mn-lt"/>
                <a:cs typeface="+mn-lt"/>
              </a:rPr>
              <a:t>LA COMUNIDAD GITANA Y</a:t>
            </a:r>
            <a:endParaRPr lang="en-US" sz="3600" b="1" spc="48">
              <a:latin typeface="Modern Love Caps" panose="020B0604020202020204" pitchFamily="82" charset="0"/>
              <a:ea typeface="+mn-lt"/>
              <a:cs typeface="+mn-lt"/>
            </a:endParaRPr>
          </a:p>
          <a:p>
            <a:r>
              <a:rPr lang="es-ES" sz="3600" b="1" spc="48">
                <a:latin typeface="Modern Love Caps" panose="020B0604020202020204" pitchFamily="82" charset="0"/>
                <a:ea typeface="+mn-lt"/>
                <a:cs typeface="+mn-lt"/>
              </a:rPr>
              <a:t>EL SISTEMA EDUCATIVO</a:t>
            </a:r>
            <a:endParaRPr lang="en-US" sz="3600" b="1" spc="48">
              <a:latin typeface="Modern Love Caps" panose="020B0604020202020204" pitchFamily="82" charset="0"/>
              <a:ea typeface="+mn-lt"/>
              <a:cs typeface="+mn-lt"/>
            </a:endParaRPr>
          </a:p>
        </p:txBody>
      </p:sp>
      <p:graphicFrame>
        <p:nvGraphicFramePr>
          <p:cNvPr id="33" name="TextBox 23">
            <a:extLst>
              <a:ext uri="{FF2B5EF4-FFF2-40B4-BE49-F238E27FC236}">
                <a16:creationId xmlns:a16="http://schemas.microsoft.com/office/drawing/2014/main" id="{24C24AE0-124A-3E04-DABE-F198CA129866}"/>
              </a:ext>
            </a:extLst>
          </p:cNvPr>
          <p:cNvGraphicFramePr/>
          <p:nvPr>
            <p:extLst>
              <p:ext uri="{D42A27DB-BD31-4B8C-83A1-F6EECF244321}">
                <p14:modId xmlns:p14="http://schemas.microsoft.com/office/powerpoint/2010/main" val="2222049179"/>
              </p:ext>
            </p:extLst>
          </p:nvPr>
        </p:nvGraphicFramePr>
        <p:xfrm>
          <a:off x="1411844" y="2700670"/>
          <a:ext cx="12684906" cy="6557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descr="Logotipo&#10;&#10;Descripción generada automáticamente">
            <a:extLst>
              <a:ext uri="{FF2B5EF4-FFF2-40B4-BE49-F238E27FC236}">
                <a16:creationId xmlns:a16="http://schemas.microsoft.com/office/drawing/2014/main" id="{A69E8177-9B0A-370F-AFE6-69CDDE9FA6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pic>
        <p:nvPicPr>
          <p:cNvPr id="25" name="Gráfico 24" descr="Insignia 4 contorno">
            <a:extLst>
              <a:ext uri="{FF2B5EF4-FFF2-40B4-BE49-F238E27FC236}">
                <a16:creationId xmlns:a16="http://schemas.microsoft.com/office/drawing/2014/main" id="{1003C0F4-24FA-40DB-31DA-3FBC894E00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5251" y="3343402"/>
            <a:ext cx="711620" cy="711620"/>
          </a:xfrm>
          <a:prstGeom prst="rect">
            <a:avLst/>
          </a:prstGeom>
        </p:spPr>
      </p:pic>
      <p:pic>
        <p:nvPicPr>
          <p:cNvPr id="29" name="Gráfico 28" descr="Insignia 5 contorno">
            <a:extLst>
              <a:ext uri="{FF2B5EF4-FFF2-40B4-BE49-F238E27FC236}">
                <a16:creationId xmlns:a16="http://schemas.microsoft.com/office/drawing/2014/main" id="{13F91706-590A-6885-2465-931C05CC11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45251" y="7055333"/>
            <a:ext cx="692070" cy="692070"/>
          </a:xfrm>
          <a:prstGeom prst="rect">
            <a:avLst/>
          </a:prstGeom>
        </p:spPr>
      </p:pic>
    </p:spTree>
    <p:extLst>
      <p:ext uri="{BB962C8B-B14F-4D97-AF65-F5344CB8AC3E}">
        <p14:creationId xmlns:p14="http://schemas.microsoft.com/office/powerpoint/2010/main" val="4290079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151E22C9-3565-C8DA-4A93-F4D5E5999D92}"/>
              </a:ext>
            </a:extLst>
          </p:cNvPr>
          <p:cNvSpPr/>
          <p:nvPr/>
        </p:nvSpPr>
        <p:spPr>
          <a:xfrm>
            <a:off x="437285" y="4365728"/>
            <a:ext cx="142711" cy="1555544"/>
          </a:xfrm>
          <a:prstGeom prst="rect">
            <a:avLst/>
          </a:prstGeom>
          <a:solidFill>
            <a:srgbClr val="E3A716"/>
          </a:solidFill>
        </p:spPr>
      </p:sp>
      <p:grpSp>
        <p:nvGrpSpPr>
          <p:cNvPr id="12" name="Group 2">
            <a:extLst>
              <a:ext uri="{FF2B5EF4-FFF2-40B4-BE49-F238E27FC236}">
                <a16:creationId xmlns:a16="http://schemas.microsoft.com/office/drawing/2014/main" id="{EF6372AE-B0EE-CA52-AF65-D71403B28A85}"/>
              </a:ext>
            </a:extLst>
          </p:cNvPr>
          <p:cNvGrpSpPr/>
          <p:nvPr/>
        </p:nvGrpSpPr>
        <p:grpSpPr>
          <a:xfrm>
            <a:off x="437285" y="0"/>
            <a:ext cx="142712" cy="10287000"/>
            <a:chOff x="0" y="0"/>
            <a:chExt cx="190282" cy="13716000"/>
          </a:xfrm>
        </p:grpSpPr>
        <p:sp>
          <p:nvSpPr>
            <p:cNvPr id="10" name="AutoShape 3">
              <a:extLst>
                <a:ext uri="{FF2B5EF4-FFF2-40B4-BE49-F238E27FC236}">
                  <a16:creationId xmlns:a16="http://schemas.microsoft.com/office/drawing/2014/main" id="{8B21B839-AE56-9ECC-B697-DA150629E44D}"/>
                </a:ext>
              </a:extLst>
            </p:cNvPr>
            <p:cNvSpPr/>
            <p:nvPr/>
          </p:nvSpPr>
          <p:spPr>
            <a:xfrm>
              <a:off x="88791" y="0"/>
              <a:ext cx="12700" cy="13716000"/>
            </a:xfrm>
            <a:prstGeom prst="rect">
              <a:avLst/>
            </a:prstGeom>
            <a:solidFill>
              <a:srgbClr val="141414"/>
            </a:solidFill>
          </p:spPr>
        </p:sp>
        <p:sp>
          <p:nvSpPr>
            <p:cNvPr id="11" name="AutoShape 4">
              <a:extLst>
                <a:ext uri="{FF2B5EF4-FFF2-40B4-BE49-F238E27FC236}">
                  <a16:creationId xmlns:a16="http://schemas.microsoft.com/office/drawing/2014/main" id="{699FB4C2-FABE-CD4D-1AC9-32BEB620CC90}"/>
                </a:ext>
              </a:extLst>
            </p:cNvPr>
            <p:cNvSpPr/>
            <p:nvPr/>
          </p:nvSpPr>
          <p:spPr>
            <a:xfrm>
              <a:off x="0" y="5820971"/>
              <a:ext cx="190282" cy="2074059"/>
            </a:xfrm>
            <a:prstGeom prst="rect">
              <a:avLst/>
            </a:prstGeom>
            <a:solidFill>
              <a:srgbClr val="E3A716"/>
            </a:solidFill>
          </p:spPr>
        </p:sp>
      </p:grpSp>
      <p:graphicFrame>
        <p:nvGraphicFramePr>
          <p:cNvPr id="4" name="Tabla 4">
            <a:extLst>
              <a:ext uri="{FF2B5EF4-FFF2-40B4-BE49-F238E27FC236}">
                <a16:creationId xmlns:a16="http://schemas.microsoft.com/office/drawing/2014/main" id="{7A7624FD-BA0D-325F-408D-3E8E88CE8AA6}"/>
              </a:ext>
            </a:extLst>
          </p:cNvPr>
          <p:cNvGraphicFramePr>
            <a:graphicFrameLocks noGrp="1"/>
          </p:cNvGraphicFramePr>
          <p:nvPr>
            <p:extLst>
              <p:ext uri="{D42A27DB-BD31-4B8C-83A1-F6EECF244321}">
                <p14:modId xmlns:p14="http://schemas.microsoft.com/office/powerpoint/2010/main" val="4069677461"/>
              </p:ext>
            </p:extLst>
          </p:nvPr>
        </p:nvGraphicFramePr>
        <p:xfrm>
          <a:off x="1167003" y="616644"/>
          <a:ext cx="9155909" cy="9073281"/>
        </p:xfrm>
        <a:graphic>
          <a:graphicData uri="http://schemas.openxmlformats.org/drawingml/2006/table">
            <a:tbl>
              <a:tblPr firstRow="1" bandRow="1">
                <a:tableStyleId>{9DCAF9ED-07DC-4A11-8D7F-57B35C25682E}</a:tableStyleId>
              </a:tblPr>
              <a:tblGrid>
                <a:gridCol w="9155909">
                  <a:extLst>
                    <a:ext uri="{9D8B030D-6E8A-4147-A177-3AD203B41FA5}">
                      <a16:colId xmlns:a16="http://schemas.microsoft.com/office/drawing/2014/main" val="1988198327"/>
                    </a:ext>
                  </a:extLst>
                </a:gridCol>
              </a:tblGrid>
              <a:tr h="2006979">
                <a:tc>
                  <a:txBody>
                    <a:bodyPr/>
                    <a:lstStyle/>
                    <a:p>
                      <a:pPr algn="ctr">
                        <a:lnSpc>
                          <a:spcPts val="8640"/>
                        </a:lnSpc>
                      </a:pPr>
                      <a:r>
                        <a:rPr lang="en-US" sz="3600">
                          <a:solidFill>
                            <a:schemeClr val="bg1"/>
                          </a:solidFill>
                        </a:rPr>
                        <a:t>EXPERIENCIAS METODOLÓGICAS CON FAMILIAS</a:t>
                      </a:r>
                      <a:endParaRPr lang="en-US" sz="3600">
                        <a:solidFill>
                          <a:schemeClr val="bg1"/>
                        </a:solidFill>
                        <a:latin typeface="Montserrat 1 Bold"/>
                      </a:endParaRPr>
                    </a:p>
                  </a:txBody>
                  <a:tcPr anchor="ctr"/>
                </a:tc>
                <a:extLst>
                  <a:ext uri="{0D108BD9-81ED-4DB2-BD59-A6C34878D82A}">
                    <a16:rowId xmlns:a16="http://schemas.microsoft.com/office/drawing/2014/main" val="3195825875"/>
                  </a:ext>
                </a:extLst>
              </a:tr>
              <a:tr h="33128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a:t>Implementar jornadas de convivencia familiar</a:t>
                      </a:r>
                      <a:r>
                        <a:rPr lang="es-ES" sz="280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800"/>
                        <a:t>Si los padres no entran a la escuela, es necesario sacar la escuela al barrio, hacerla visible. Organizar talleres, desayunos, encuentros, jornadas de puertas abiertas o voluntariado de </a:t>
                      </a:r>
                      <a:r>
                        <a:rPr lang="es-ES" sz="2800" b="1"/>
                        <a:t>padres en las aulas</a:t>
                      </a:r>
                      <a:r>
                        <a:rPr lang="es-ES" sz="2800"/>
                        <a:t>, donde las familias puedan acudir al centro y colaborar en actividades junto a sus hijos. </a:t>
                      </a:r>
                      <a:endParaRPr lang="es-ES" sz="2800" b="1"/>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800"/>
                    </a:p>
                  </a:txBody>
                  <a:tcPr/>
                </a:tc>
                <a:extLst>
                  <a:ext uri="{0D108BD9-81ED-4DB2-BD59-A6C34878D82A}">
                    <a16:rowId xmlns:a16="http://schemas.microsoft.com/office/drawing/2014/main" val="702648609"/>
                  </a:ext>
                </a:extLst>
              </a:tr>
              <a:tr h="3444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a:t>Mejorar </a:t>
                      </a:r>
                      <a:r>
                        <a:rPr lang="es-ES_tradnl" sz="2800" b="1" kern="1200">
                          <a:solidFill>
                            <a:schemeClr val="dk1"/>
                          </a:solidFill>
                          <a:effectLst/>
                        </a:rPr>
                        <a:t>los medios de comunicación </a:t>
                      </a:r>
                      <a:r>
                        <a:rPr lang="es-ES_tradnl" sz="2800" kern="1200">
                          <a:solidFill>
                            <a:schemeClr val="dk1"/>
                          </a:solidFill>
                          <a:effectLst/>
                        </a:rPr>
                        <a:t>con padres (WhatsApp, tablón anuncios) </a:t>
                      </a:r>
                      <a:r>
                        <a:rPr lang="es-ES" sz="2800" b="1"/>
                        <a:t>La comunicación tanto verbal como escrita </a:t>
                      </a:r>
                      <a:r>
                        <a:rPr lang="es-ES" sz="2800"/>
                        <a:t>con las familias, debe hacerse mediante </a:t>
                      </a:r>
                      <a:r>
                        <a:rPr lang="es-ES" sz="2800" b="1"/>
                        <a:t>lenguaje sencillo </a:t>
                      </a:r>
                      <a:r>
                        <a:rPr lang="es-ES" sz="2800"/>
                        <a:t>no lenguaje técnico e incomprensible. El lenguaje escrito puede ir acompañado de </a:t>
                      </a:r>
                      <a:r>
                        <a:rPr lang="es-ES" sz="2800" b="1"/>
                        <a:t>pictogramas</a:t>
                      </a:r>
                      <a:r>
                        <a:rPr lang="es-ES" sz="2800"/>
                        <a:t> (muchas familias nos analfabetas) .</a:t>
                      </a:r>
                      <a:endParaRPr lang="es-ES" sz="2800" b="1"/>
                    </a:p>
                  </a:txBody>
                  <a:tcPr/>
                </a:tc>
                <a:extLst>
                  <a:ext uri="{0D108BD9-81ED-4DB2-BD59-A6C34878D82A}">
                    <a16:rowId xmlns:a16="http://schemas.microsoft.com/office/drawing/2014/main" val="2759053619"/>
                  </a:ext>
                </a:extLst>
              </a:tr>
            </a:tbl>
          </a:graphicData>
        </a:graphic>
      </p:graphicFrame>
      <p:sp>
        <p:nvSpPr>
          <p:cNvPr id="2" name="Flecha: hacia arriba 1">
            <a:extLst>
              <a:ext uri="{FF2B5EF4-FFF2-40B4-BE49-F238E27FC236}">
                <a16:creationId xmlns:a16="http://schemas.microsoft.com/office/drawing/2014/main" id="{8CFF4923-68B4-468F-2D60-2076733F833D}"/>
              </a:ext>
            </a:extLst>
          </p:cNvPr>
          <p:cNvSpPr/>
          <p:nvPr/>
        </p:nvSpPr>
        <p:spPr>
          <a:xfrm rot="5400000">
            <a:off x="10977679" y="2851163"/>
            <a:ext cx="1711979" cy="1828800"/>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 name="CuadroTexto 4">
            <a:extLst>
              <a:ext uri="{FF2B5EF4-FFF2-40B4-BE49-F238E27FC236}">
                <a16:creationId xmlns:a16="http://schemas.microsoft.com/office/drawing/2014/main" id="{C0C925F2-E10C-8604-5CAB-663186423543}"/>
              </a:ext>
            </a:extLst>
          </p:cNvPr>
          <p:cNvSpPr txBox="1"/>
          <p:nvPr/>
        </p:nvSpPr>
        <p:spPr>
          <a:xfrm>
            <a:off x="12818430" y="3165399"/>
            <a:ext cx="3510734" cy="1200329"/>
          </a:xfrm>
          <a:prstGeom prst="rect">
            <a:avLst/>
          </a:prstGeom>
          <a:noFill/>
        </p:spPr>
        <p:txBody>
          <a:bodyPr wrap="square" rtlCol="0">
            <a:spAutoFit/>
          </a:bodyPr>
          <a:lstStyle/>
          <a:p>
            <a:pPr algn="ctr"/>
            <a:r>
              <a:rPr lang="es-ES" sz="3600" b="1">
                <a:solidFill>
                  <a:schemeClr val="tx2"/>
                </a:solidFill>
              </a:rPr>
              <a:t>Sentimiento de pertenencia.</a:t>
            </a:r>
            <a:endParaRPr lang="es-ES" sz="3600">
              <a:solidFill>
                <a:schemeClr val="tx2"/>
              </a:solidFill>
            </a:endParaRPr>
          </a:p>
        </p:txBody>
      </p:sp>
      <p:sp>
        <p:nvSpPr>
          <p:cNvPr id="7" name="Flecha: hacia arriba 6">
            <a:extLst>
              <a:ext uri="{FF2B5EF4-FFF2-40B4-BE49-F238E27FC236}">
                <a16:creationId xmlns:a16="http://schemas.microsoft.com/office/drawing/2014/main" id="{2A583846-766F-8014-2128-3DB344A534C1}"/>
              </a:ext>
            </a:extLst>
          </p:cNvPr>
          <p:cNvSpPr/>
          <p:nvPr/>
        </p:nvSpPr>
        <p:spPr>
          <a:xfrm rot="5400000">
            <a:off x="10973004" y="6544487"/>
            <a:ext cx="1711979" cy="1828800"/>
          </a:xfrm>
          <a:prstGeom prst="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9" name="CuadroTexto 8">
            <a:extLst>
              <a:ext uri="{FF2B5EF4-FFF2-40B4-BE49-F238E27FC236}">
                <a16:creationId xmlns:a16="http://schemas.microsoft.com/office/drawing/2014/main" id="{9FAC105F-3E54-AABA-7307-70C6780E3B44}"/>
              </a:ext>
            </a:extLst>
          </p:cNvPr>
          <p:cNvSpPr txBox="1"/>
          <p:nvPr/>
        </p:nvSpPr>
        <p:spPr>
          <a:xfrm>
            <a:off x="12939375" y="7135722"/>
            <a:ext cx="4572000" cy="646331"/>
          </a:xfrm>
          <a:prstGeom prst="rect">
            <a:avLst/>
          </a:prstGeom>
          <a:noFill/>
        </p:spPr>
        <p:txBody>
          <a:bodyPr wrap="square">
            <a:spAutoFit/>
          </a:bodyPr>
          <a:lstStyle/>
          <a:p>
            <a:r>
              <a:rPr lang="es-ES" sz="3600" b="1">
                <a:solidFill>
                  <a:schemeClr val="tx2"/>
                </a:solidFill>
              </a:rPr>
              <a:t>lenguaje inclusivo</a:t>
            </a:r>
            <a:r>
              <a:rPr lang="es-ES" sz="3600" b="1"/>
              <a:t>.</a:t>
            </a:r>
            <a:endParaRPr lang="es-ES" sz="3600"/>
          </a:p>
        </p:txBody>
      </p:sp>
      <p:pic>
        <p:nvPicPr>
          <p:cNvPr id="13" name="Imagen 12" descr="Logotipo&#10;&#10;Descripción generada automáticamente">
            <a:extLst>
              <a:ext uri="{FF2B5EF4-FFF2-40B4-BE49-F238E27FC236}">
                <a16:creationId xmlns:a16="http://schemas.microsoft.com/office/drawing/2014/main" id="{0E98059F-9D2A-52C6-8328-16DCEB9DF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pSp>
        <p:nvGrpSpPr>
          <p:cNvPr id="14" name="Group 17">
            <a:extLst>
              <a:ext uri="{FF2B5EF4-FFF2-40B4-BE49-F238E27FC236}">
                <a16:creationId xmlns:a16="http://schemas.microsoft.com/office/drawing/2014/main" id="{BF905CE0-CF95-4451-C1FA-7D5C3F0FE492}"/>
              </a:ext>
            </a:extLst>
          </p:cNvPr>
          <p:cNvGrpSpPr/>
          <p:nvPr/>
        </p:nvGrpSpPr>
        <p:grpSpPr>
          <a:xfrm>
            <a:off x="16773722" y="9258300"/>
            <a:ext cx="485578" cy="431625"/>
            <a:chOff x="0" y="0"/>
            <a:chExt cx="647437" cy="575500"/>
          </a:xfrm>
        </p:grpSpPr>
        <p:sp>
          <p:nvSpPr>
            <p:cNvPr id="15" name="AutoShape 18">
              <a:extLst>
                <a:ext uri="{FF2B5EF4-FFF2-40B4-BE49-F238E27FC236}">
                  <a16:creationId xmlns:a16="http://schemas.microsoft.com/office/drawing/2014/main" id="{1E4D3F04-8890-6101-059B-CF3630DDD689}"/>
                </a:ext>
              </a:extLst>
            </p:cNvPr>
            <p:cNvSpPr/>
            <p:nvPr/>
          </p:nvSpPr>
          <p:spPr>
            <a:xfrm>
              <a:off x="0" y="0"/>
              <a:ext cx="647437" cy="575500"/>
            </a:xfrm>
            <a:prstGeom prst="rect">
              <a:avLst/>
            </a:prstGeom>
            <a:solidFill>
              <a:srgbClr val="E3A716"/>
            </a:solidFill>
          </p:spPr>
        </p:sp>
        <p:grpSp>
          <p:nvGrpSpPr>
            <p:cNvPr id="16" name="Group 19">
              <a:extLst>
                <a:ext uri="{FF2B5EF4-FFF2-40B4-BE49-F238E27FC236}">
                  <a16:creationId xmlns:a16="http://schemas.microsoft.com/office/drawing/2014/main" id="{445AC39B-9FF3-6FCF-0CA6-B82845F381F7}"/>
                </a:ext>
              </a:extLst>
            </p:cNvPr>
            <p:cNvGrpSpPr/>
            <p:nvPr/>
          </p:nvGrpSpPr>
          <p:grpSpPr>
            <a:xfrm>
              <a:off x="0" y="171992"/>
              <a:ext cx="517352" cy="231517"/>
              <a:chOff x="0" y="0"/>
              <a:chExt cx="959235" cy="429260"/>
            </a:xfrm>
          </p:grpSpPr>
          <p:sp>
            <p:nvSpPr>
              <p:cNvPr id="17" name="Freeform 20">
                <a:extLst>
                  <a:ext uri="{FF2B5EF4-FFF2-40B4-BE49-F238E27FC236}">
                    <a16:creationId xmlns:a16="http://schemas.microsoft.com/office/drawing/2014/main" id="{89395D72-3B48-D529-DB15-C0538C18284D}"/>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9" name="Gráfico 18" descr="Buena idea con relleno sólido">
            <a:extLst>
              <a:ext uri="{FF2B5EF4-FFF2-40B4-BE49-F238E27FC236}">
                <a16:creationId xmlns:a16="http://schemas.microsoft.com/office/drawing/2014/main" id="{46BDCDAE-99D9-23A7-223A-6B12AE4F64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29241" y="4608392"/>
            <a:ext cx="2031812" cy="2031812"/>
          </a:xfrm>
          <a:prstGeom prst="rect">
            <a:avLst/>
          </a:prstGeom>
        </p:spPr>
      </p:pic>
    </p:spTree>
    <p:extLst>
      <p:ext uri="{BB962C8B-B14F-4D97-AF65-F5344CB8AC3E}">
        <p14:creationId xmlns:p14="http://schemas.microsoft.com/office/powerpoint/2010/main" val="2897190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151E22C9-3565-C8DA-4A93-F4D5E5999D92}"/>
              </a:ext>
            </a:extLst>
          </p:cNvPr>
          <p:cNvSpPr/>
          <p:nvPr/>
        </p:nvSpPr>
        <p:spPr>
          <a:xfrm>
            <a:off x="437285" y="4365728"/>
            <a:ext cx="142711" cy="1555544"/>
          </a:xfrm>
          <a:prstGeom prst="rect">
            <a:avLst/>
          </a:prstGeom>
          <a:solidFill>
            <a:srgbClr val="E3A716"/>
          </a:solidFill>
        </p:spPr>
      </p:sp>
      <p:grpSp>
        <p:nvGrpSpPr>
          <p:cNvPr id="12" name="Group 2">
            <a:extLst>
              <a:ext uri="{FF2B5EF4-FFF2-40B4-BE49-F238E27FC236}">
                <a16:creationId xmlns:a16="http://schemas.microsoft.com/office/drawing/2014/main" id="{EF6372AE-B0EE-CA52-AF65-D71403B28A85}"/>
              </a:ext>
            </a:extLst>
          </p:cNvPr>
          <p:cNvGrpSpPr/>
          <p:nvPr/>
        </p:nvGrpSpPr>
        <p:grpSpPr>
          <a:xfrm>
            <a:off x="437285" y="0"/>
            <a:ext cx="142712" cy="10287000"/>
            <a:chOff x="0" y="0"/>
            <a:chExt cx="190282" cy="13716000"/>
          </a:xfrm>
        </p:grpSpPr>
        <p:sp>
          <p:nvSpPr>
            <p:cNvPr id="10" name="AutoShape 3">
              <a:extLst>
                <a:ext uri="{FF2B5EF4-FFF2-40B4-BE49-F238E27FC236}">
                  <a16:creationId xmlns:a16="http://schemas.microsoft.com/office/drawing/2014/main" id="{8B21B839-AE56-9ECC-B697-DA150629E44D}"/>
                </a:ext>
              </a:extLst>
            </p:cNvPr>
            <p:cNvSpPr/>
            <p:nvPr/>
          </p:nvSpPr>
          <p:spPr>
            <a:xfrm>
              <a:off x="88791" y="0"/>
              <a:ext cx="12700" cy="13716000"/>
            </a:xfrm>
            <a:prstGeom prst="rect">
              <a:avLst/>
            </a:prstGeom>
            <a:solidFill>
              <a:srgbClr val="141414"/>
            </a:solidFill>
          </p:spPr>
        </p:sp>
        <p:sp>
          <p:nvSpPr>
            <p:cNvPr id="11" name="AutoShape 4">
              <a:extLst>
                <a:ext uri="{FF2B5EF4-FFF2-40B4-BE49-F238E27FC236}">
                  <a16:creationId xmlns:a16="http://schemas.microsoft.com/office/drawing/2014/main" id="{699FB4C2-FABE-CD4D-1AC9-32BEB620CC90}"/>
                </a:ext>
              </a:extLst>
            </p:cNvPr>
            <p:cNvSpPr/>
            <p:nvPr/>
          </p:nvSpPr>
          <p:spPr>
            <a:xfrm>
              <a:off x="0" y="5820971"/>
              <a:ext cx="190282" cy="2074059"/>
            </a:xfrm>
            <a:prstGeom prst="rect">
              <a:avLst/>
            </a:prstGeom>
            <a:solidFill>
              <a:srgbClr val="E3A716"/>
            </a:solidFill>
          </p:spPr>
        </p:sp>
      </p:grpSp>
      <p:graphicFrame>
        <p:nvGraphicFramePr>
          <p:cNvPr id="4" name="Tabla 4">
            <a:extLst>
              <a:ext uri="{FF2B5EF4-FFF2-40B4-BE49-F238E27FC236}">
                <a16:creationId xmlns:a16="http://schemas.microsoft.com/office/drawing/2014/main" id="{7A7624FD-BA0D-325F-408D-3E8E88CE8AA6}"/>
              </a:ext>
            </a:extLst>
          </p:cNvPr>
          <p:cNvGraphicFramePr>
            <a:graphicFrameLocks noGrp="1"/>
          </p:cNvGraphicFramePr>
          <p:nvPr>
            <p:extLst>
              <p:ext uri="{D42A27DB-BD31-4B8C-83A1-F6EECF244321}">
                <p14:modId xmlns:p14="http://schemas.microsoft.com/office/powerpoint/2010/main" val="1493675692"/>
              </p:ext>
            </p:extLst>
          </p:nvPr>
        </p:nvGraphicFramePr>
        <p:xfrm>
          <a:off x="1269321" y="854473"/>
          <a:ext cx="9689314" cy="5057123"/>
        </p:xfrm>
        <a:graphic>
          <a:graphicData uri="http://schemas.openxmlformats.org/drawingml/2006/table">
            <a:tbl>
              <a:tblPr firstRow="1" bandRow="1">
                <a:tableStyleId>{5DA37D80-6434-44D0-A028-1B22A696006F}</a:tableStyleId>
              </a:tblPr>
              <a:tblGrid>
                <a:gridCol w="9689314">
                  <a:extLst>
                    <a:ext uri="{9D8B030D-6E8A-4147-A177-3AD203B41FA5}">
                      <a16:colId xmlns:a16="http://schemas.microsoft.com/office/drawing/2014/main" val="1988198327"/>
                    </a:ext>
                  </a:extLst>
                </a:gridCol>
              </a:tblGrid>
              <a:tr h="2121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a:t>Crear experiencias positivas </a:t>
                      </a:r>
                      <a:r>
                        <a:rPr lang="es-ES" sz="2800" b="0"/>
                        <a:t>con las familias, es importante, desde el primer contacto, establecer un vínculo de confianza entre los centros escolares y las familias </a:t>
                      </a:r>
                      <a:r>
                        <a:rPr lang="es-ES_tradnl" sz="2800" b="1" kern="1200">
                          <a:solidFill>
                            <a:schemeClr val="dk1"/>
                          </a:solidFill>
                          <a:effectLst/>
                        </a:rPr>
                        <a:t>Consensuar las normas </a:t>
                      </a:r>
                      <a:r>
                        <a:rPr lang="es-ES_tradnl" sz="2800" b="0" kern="1200">
                          <a:solidFill>
                            <a:schemeClr val="dk1"/>
                          </a:solidFill>
                          <a:effectLst/>
                        </a:rPr>
                        <a:t>de sanción con los padres, implementar los partes positivos</a:t>
                      </a:r>
                      <a:endParaRPr lang="es-ES" sz="2800" b="0"/>
                    </a:p>
                  </a:txBody>
                  <a:tcPr/>
                </a:tc>
                <a:extLst>
                  <a:ext uri="{0D108BD9-81ED-4DB2-BD59-A6C34878D82A}">
                    <a16:rowId xmlns:a16="http://schemas.microsoft.com/office/drawing/2014/main" val="2955626078"/>
                  </a:ext>
                </a:extLst>
              </a:tr>
              <a:tr h="2935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0"/>
                        <a:t>Transmitir a las familias </a:t>
                      </a:r>
                      <a:r>
                        <a:rPr lang="es-ES" sz="2800" b="1"/>
                        <a:t>información clara </a:t>
                      </a:r>
                      <a:r>
                        <a:rPr lang="es-ES" sz="2800"/>
                        <a:t>sobre la organización, normas de funcionamiento de los centros educativos, </a:t>
                      </a:r>
                      <a:r>
                        <a:rPr lang="es-ES" sz="2800" b="1"/>
                        <a:t>aunque parezca obvio no lo es</a:t>
                      </a:r>
                      <a:r>
                        <a:rPr lang="es-ES" sz="2800"/>
                        <a:t>, algunas familias no han tenido experiencias previas de escolarización, y </a:t>
                      </a:r>
                      <a:r>
                        <a:rPr lang="es-ES" sz="2800" b="1"/>
                        <a:t>pueden no entender </a:t>
                      </a:r>
                      <a:r>
                        <a:rPr lang="es-ES" sz="2800"/>
                        <a:t>o no estar suficientemente familiarizadas con el funcionamiento del centro y sus normas. </a:t>
                      </a:r>
                    </a:p>
                  </a:txBody>
                  <a:tcPr/>
                </a:tc>
                <a:extLst>
                  <a:ext uri="{0D108BD9-81ED-4DB2-BD59-A6C34878D82A}">
                    <a16:rowId xmlns:a16="http://schemas.microsoft.com/office/drawing/2014/main" val="4149314857"/>
                  </a:ext>
                </a:extLst>
              </a:tr>
            </a:tbl>
          </a:graphicData>
        </a:graphic>
      </p:graphicFrame>
      <p:sp>
        <p:nvSpPr>
          <p:cNvPr id="5" name="CuadroTexto 4">
            <a:extLst>
              <a:ext uri="{FF2B5EF4-FFF2-40B4-BE49-F238E27FC236}">
                <a16:creationId xmlns:a16="http://schemas.microsoft.com/office/drawing/2014/main" id="{6067F1B1-CFB0-B0CA-63B9-B52F73BD482B}"/>
              </a:ext>
            </a:extLst>
          </p:cNvPr>
          <p:cNvSpPr txBox="1"/>
          <p:nvPr/>
        </p:nvSpPr>
        <p:spPr>
          <a:xfrm>
            <a:off x="11866563" y="2007972"/>
            <a:ext cx="572674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t>Por ejemplo</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t> explicar cuando se considera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t>justificada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t>una falta de asistencia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t> y cuando no</a:t>
            </a:r>
          </a:p>
        </p:txBody>
      </p:sp>
      <p:pic>
        <p:nvPicPr>
          <p:cNvPr id="8" name="Gráfico 7" descr="Signo de exclamación con relleno sólido">
            <a:extLst>
              <a:ext uri="{FF2B5EF4-FFF2-40B4-BE49-F238E27FC236}">
                <a16:creationId xmlns:a16="http://schemas.microsoft.com/office/drawing/2014/main" id="{340A89B2-A17B-B2AB-FE9A-FBCCF04E7A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637451" y="2131871"/>
            <a:ext cx="1251163" cy="1251163"/>
          </a:xfrm>
          <a:prstGeom prst="rect">
            <a:avLst/>
          </a:prstGeom>
        </p:spPr>
      </p:pic>
      <p:pic>
        <p:nvPicPr>
          <p:cNvPr id="9" name="Gráfico 8" descr="Signo de exclamación con relleno sólido">
            <a:extLst>
              <a:ext uri="{FF2B5EF4-FFF2-40B4-BE49-F238E27FC236}">
                <a16:creationId xmlns:a16="http://schemas.microsoft.com/office/drawing/2014/main" id="{A5FD1542-909D-41D1-AC53-EE309AA0DC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1866563" y="2007972"/>
            <a:ext cx="1030614" cy="1236737"/>
          </a:xfrm>
          <a:prstGeom prst="rect">
            <a:avLst/>
          </a:prstGeom>
        </p:spPr>
      </p:pic>
      <p:pic>
        <p:nvPicPr>
          <p:cNvPr id="16" name="Imagen 15" descr="Logotipo&#10;&#10;Descripción generada automáticamente">
            <a:extLst>
              <a:ext uri="{FF2B5EF4-FFF2-40B4-BE49-F238E27FC236}">
                <a16:creationId xmlns:a16="http://schemas.microsoft.com/office/drawing/2014/main" id="{F240C066-427D-E4B3-ED34-C6242925E3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pSp>
        <p:nvGrpSpPr>
          <p:cNvPr id="17" name="Group 17">
            <a:extLst>
              <a:ext uri="{FF2B5EF4-FFF2-40B4-BE49-F238E27FC236}">
                <a16:creationId xmlns:a16="http://schemas.microsoft.com/office/drawing/2014/main" id="{03986DDC-C59F-31D6-7D0B-A07C3713A944}"/>
              </a:ext>
            </a:extLst>
          </p:cNvPr>
          <p:cNvGrpSpPr/>
          <p:nvPr/>
        </p:nvGrpSpPr>
        <p:grpSpPr>
          <a:xfrm>
            <a:off x="16773722" y="9258300"/>
            <a:ext cx="485578" cy="431625"/>
            <a:chOff x="0" y="0"/>
            <a:chExt cx="647437" cy="575500"/>
          </a:xfrm>
        </p:grpSpPr>
        <p:sp>
          <p:nvSpPr>
            <p:cNvPr id="18" name="AutoShape 18">
              <a:extLst>
                <a:ext uri="{FF2B5EF4-FFF2-40B4-BE49-F238E27FC236}">
                  <a16:creationId xmlns:a16="http://schemas.microsoft.com/office/drawing/2014/main" id="{775D2041-93B2-C0AB-9CE2-64959C852FB8}"/>
                </a:ext>
              </a:extLst>
            </p:cNvPr>
            <p:cNvSpPr/>
            <p:nvPr/>
          </p:nvSpPr>
          <p:spPr>
            <a:xfrm>
              <a:off x="0" y="0"/>
              <a:ext cx="647437" cy="575500"/>
            </a:xfrm>
            <a:prstGeom prst="rect">
              <a:avLst/>
            </a:prstGeom>
            <a:solidFill>
              <a:srgbClr val="E3A716"/>
            </a:solidFill>
          </p:spPr>
        </p:sp>
        <p:grpSp>
          <p:nvGrpSpPr>
            <p:cNvPr id="19" name="Group 19">
              <a:extLst>
                <a:ext uri="{FF2B5EF4-FFF2-40B4-BE49-F238E27FC236}">
                  <a16:creationId xmlns:a16="http://schemas.microsoft.com/office/drawing/2014/main" id="{7466B553-9BFF-B85B-803D-C501D442B05B}"/>
                </a:ext>
              </a:extLst>
            </p:cNvPr>
            <p:cNvGrpSpPr/>
            <p:nvPr/>
          </p:nvGrpSpPr>
          <p:grpSpPr>
            <a:xfrm>
              <a:off x="0" y="171992"/>
              <a:ext cx="517352" cy="231517"/>
              <a:chOff x="0" y="0"/>
              <a:chExt cx="959235" cy="429260"/>
            </a:xfrm>
          </p:grpSpPr>
          <p:sp>
            <p:nvSpPr>
              <p:cNvPr id="20" name="Freeform 20">
                <a:extLst>
                  <a:ext uri="{FF2B5EF4-FFF2-40B4-BE49-F238E27FC236}">
                    <a16:creationId xmlns:a16="http://schemas.microsoft.com/office/drawing/2014/main" id="{F5171BB0-3936-39FA-EBCB-6848FC6E586D}"/>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2" name="Imagen 21" descr="Grupo de personas que unen sus manos en el centro de un círculo">
            <a:extLst>
              <a:ext uri="{FF2B5EF4-FFF2-40B4-BE49-F238E27FC236}">
                <a16:creationId xmlns:a16="http://schemas.microsoft.com/office/drawing/2014/main" id="{7D683BBD-D851-9AFA-7785-5EC476D391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3214" y="7042292"/>
            <a:ext cx="4363878" cy="29085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Gráfico 23" descr="Mujer sosteniendo un letrero">
            <a:extLst>
              <a:ext uri="{FF2B5EF4-FFF2-40B4-BE49-F238E27FC236}">
                <a16:creationId xmlns:a16="http://schemas.microsoft.com/office/drawing/2014/main" id="{D99F75D9-18AA-D1A9-F259-64337DCB92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6536" y="6295805"/>
            <a:ext cx="2525737" cy="3848022"/>
          </a:xfrm>
          <a:prstGeom prst="rect">
            <a:avLst/>
          </a:prstGeom>
        </p:spPr>
      </p:pic>
      <p:sp>
        <p:nvSpPr>
          <p:cNvPr id="14" name="CuadroTexto 13">
            <a:extLst>
              <a:ext uri="{FF2B5EF4-FFF2-40B4-BE49-F238E27FC236}">
                <a16:creationId xmlns:a16="http://schemas.microsoft.com/office/drawing/2014/main" id="{C3929414-A547-FBE2-87D2-EE07F17131F4}"/>
              </a:ext>
            </a:extLst>
          </p:cNvPr>
          <p:cNvSpPr txBox="1"/>
          <p:nvPr/>
        </p:nvSpPr>
        <p:spPr>
          <a:xfrm>
            <a:off x="5018118" y="7265709"/>
            <a:ext cx="2656166" cy="954107"/>
          </a:xfrm>
          <a:prstGeom prst="rect">
            <a:avLst/>
          </a:prstGeom>
          <a:noFill/>
        </p:spPr>
        <p:txBody>
          <a:bodyPr wrap="square">
            <a:spAutoFit/>
          </a:bodyPr>
          <a:lstStyle/>
          <a:p>
            <a:r>
              <a:rPr lang="es-ES_tradnl" sz="2800">
                <a:solidFill>
                  <a:schemeClr val="tx2"/>
                </a:solidFill>
              </a:rPr>
              <a:t>L</a:t>
            </a:r>
            <a:r>
              <a:rPr lang="es-ES_tradnl" sz="2800" b="0" kern="1200">
                <a:solidFill>
                  <a:schemeClr val="tx2"/>
                </a:solidFill>
                <a:effectLst/>
              </a:rPr>
              <a:t>legar a</a:t>
            </a:r>
            <a:r>
              <a:rPr lang="es-ES_tradnl" sz="2800" b="1" kern="1200">
                <a:solidFill>
                  <a:schemeClr val="tx2"/>
                </a:solidFill>
                <a:effectLst/>
              </a:rPr>
              <a:t> acuerdos</a:t>
            </a:r>
            <a:r>
              <a:rPr lang="es-ES_tradnl" sz="2800" b="0" kern="1200">
                <a:solidFill>
                  <a:schemeClr val="dk1"/>
                </a:solidFill>
                <a:effectLst/>
              </a:rPr>
              <a:t>.</a:t>
            </a:r>
            <a:endParaRPr lang="es-ES" sz="2800"/>
          </a:p>
        </p:txBody>
      </p:sp>
    </p:spTree>
    <p:extLst>
      <p:ext uri="{BB962C8B-B14F-4D97-AF65-F5344CB8AC3E}">
        <p14:creationId xmlns:p14="http://schemas.microsoft.com/office/powerpoint/2010/main" val="2298281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783290" y="3340751"/>
            <a:ext cx="6504253" cy="6946252"/>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034" name="Freeform: Shape 1033">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5" name="Freeform: Shape 1034">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6" name="Freeform: Shape 1035">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37" name="Freeform: Shape 1036">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39" name="Group 1038">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7668489" y="0"/>
            <a:ext cx="7025911" cy="5184436"/>
            <a:chOff x="4345582" y="0"/>
            <a:chExt cx="5069918" cy="3741104"/>
          </a:xfrm>
          <a:solidFill>
            <a:schemeClr val="accent5">
              <a:alpha val="5000"/>
            </a:schemeClr>
          </a:solidFill>
        </p:grpSpPr>
        <p:sp>
          <p:nvSpPr>
            <p:cNvPr id="1040" name="Freeform: Shape 1039">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eeform: Shape 1040">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Freeform: Shape 1041">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Imagen 5" descr="Interfaz de usuario gráfica, Aplicación&#10;&#10;Descripción generada automáticamente">
            <a:extLst>
              <a:ext uri="{FF2B5EF4-FFF2-40B4-BE49-F238E27FC236}">
                <a16:creationId xmlns:a16="http://schemas.microsoft.com/office/drawing/2014/main" id="{3C646495-8A73-7860-4891-7FF4DC5819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8664" t="16801" r="17206" b="25070"/>
          <a:stretch/>
        </p:blipFill>
        <p:spPr>
          <a:xfrm>
            <a:off x="9843422" y="186104"/>
            <a:ext cx="5336166" cy="5145826"/>
          </a:xfrm>
          <a:prstGeom prst="rect">
            <a:avLst/>
          </a:prstGeom>
          <a:ln>
            <a:noFill/>
          </a:ln>
          <a:effectLst>
            <a:softEdge rad="112500"/>
          </a:effectLst>
        </p:spPr>
      </p:pic>
      <p:sp>
        <p:nvSpPr>
          <p:cNvPr id="2" name="CuadroTexto 1">
            <a:extLst>
              <a:ext uri="{FF2B5EF4-FFF2-40B4-BE49-F238E27FC236}">
                <a16:creationId xmlns:a16="http://schemas.microsoft.com/office/drawing/2014/main" id="{1315BD02-AC00-FBE7-B5BA-B3B3E5510EC7}"/>
              </a:ext>
            </a:extLst>
          </p:cNvPr>
          <p:cNvSpPr txBox="1"/>
          <p:nvPr/>
        </p:nvSpPr>
        <p:spPr>
          <a:xfrm>
            <a:off x="1012314" y="2589165"/>
            <a:ext cx="7533879" cy="6023207"/>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3600">
                <a:solidFill>
                  <a:schemeClr val="tx2"/>
                </a:solidFill>
              </a:rPr>
              <a:t>El centro ofrece Infantil, Primaria y Primer Ciclo de ESO y prácticamente la totalidad del alumnado es de etnia gitana que además, viven en situación marginal.</a:t>
            </a:r>
          </a:p>
          <a:p>
            <a:pPr indent="-228600">
              <a:lnSpc>
                <a:spcPct val="90000"/>
              </a:lnSpc>
              <a:spcAft>
                <a:spcPts val="600"/>
              </a:spcAft>
              <a:buFont typeface="Arial" panose="020B0604020202020204" pitchFamily="34" charset="0"/>
              <a:buChar char="•"/>
            </a:pPr>
            <a:endParaRPr lang="en-US" sz="3600">
              <a:solidFill>
                <a:schemeClr val="tx2"/>
              </a:solidFill>
            </a:endParaRPr>
          </a:p>
          <a:p>
            <a:pPr indent="-228600">
              <a:lnSpc>
                <a:spcPct val="90000"/>
              </a:lnSpc>
              <a:spcAft>
                <a:spcPts val="600"/>
              </a:spcAft>
              <a:buFont typeface="Arial" panose="020B0604020202020204" pitchFamily="34" charset="0"/>
              <a:buChar char="•"/>
            </a:pPr>
            <a:r>
              <a:rPr lang="en-US" sz="3600">
                <a:solidFill>
                  <a:schemeClr val="tx2"/>
                </a:solidFill>
                <a:hlinkClick r:id="rId4"/>
              </a:rPr>
              <a:t>https://www.facebook.com/ceipibarburu.doshermanas</a:t>
            </a:r>
            <a:endParaRPr lang="en-US" sz="3600">
              <a:solidFill>
                <a:schemeClr val="tx2"/>
              </a:solidFill>
            </a:endParaRPr>
          </a:p>
          <a:p>
            <a:pPr indent="-228600">
              <a:lnSpc>
                <a:spcPct val="90000"/>
              </a:lnSpc>
              <a:spcAft>
                <a:spcPts val="600"/>
              </a:spcAft>
              <a:buFont typeface="Arial" panose="020B0604020202020204" pitchFamily="34" charset="0"/>
              <a:buChar char="•"/>
            </a:pPr>
            <a:endParaRPr lang="en-US" sz="3600">
              <a:solidFill>
                <a:schemeClr val="tx2"/>
              </a:solidFill>
            </a:endParaRPr>
          </a:p>
          <a:p>
            <a:pPr indent="-228600">
              <a:lnSpc>
                <a:spcPct val="90000"/>
              </a:lnSpc>
              <a:spcAft>
                <a:spcPts val="600"/>
              </a:spcAft>
              <a:buFont typeface="Arial" panose="020B0604020202020204" pitchFamily="34" charset="0"/>
              <a:buChar char="•"/>
            </a:pPr>
            <a:r>
              <a:rPr lang="en-US" sz="3600">
                <a:solidFill>
                  <a:schemeClr val="tx2"/>
                </a:solidFill>
              </a:rPr>
              <a:t>Crear vínculos, asambleas de comunidad, comisión del sueño, desayunos de convivencia</a:t>
            </a:r>
            <a:r>
              <a:rPr lang="en-US" sz="2700">
                <a:solidFill>
                  <a:schemeClr val="tx2"/>
                </a:solidFill>
              </a:rPr>
              <a:t>.</a:t>
            </a:r>
          </a:p>
        </p:txBody>
      </p:sp>
      <p:pic>
        <p:nvPicPr>
          <p:cNvPr id="1026" name="Picture 2" descr="Colegio Ibarburu: Asamblea de Comunidad">
            <a:extLst>
              <a:ext uri="{FF2B5EF4-FFF2-40B4-BE49-F238E27FC236}">
                <a16:creationId xmlns:a16="http://schemas.microsoft.com/office/drawing/2014/main" id="{575CE39D-EDC4-5681-7E19-12B8EC81C66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97" r="2" b="11703"/>
          <a:stretch/>
        </p:blipFill>
        <p:spPr bwMode="auto">
          <a:xfrm>
            <a:off x="8374045" y="5326253"/>
            <a:ext cx="7388601" cy="4428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up 12">
            <a:extLst>
              <a:ext uri="{FF2B5EF4-FFF2-40B4-BE49-F238E27FC236}">
                <a16:creationId xmlns:a16="http://schemas.microsoft.com/office/drawing/2014/main" id="{D8CB4EE6-EC49-DC24-920B-7AE724FE8520}"/>
              </a:ext>
            </a:extLst>
          </p:cNvPr>
          <p:cNvGrpSpPr/>
          <p:nvPr/>
        </p:nvGrpSpPr>
        <p:grpSpPr>
          <a:xfrm>
            <a:off x="16773722" y="9295208"/>
            <a:ext cx="485578" cy="431625"/>
            <a:chOff x="0" y="0"/>
            <a:chExt cx="647437" cy="575500"/>
          </a:xfrm>
        </p:grpSpPr>
        <p:sp>
          <p:nvSpPr>
            <p:cNvPr id="4" name="AutoShape 13">
              <a:extLst>
                <a:ext uri="{FF2B5EF4-FFF2-40B4-BE49-F238E27FC236}">
                  <a16:creationId xmlns:a16="http://schemas.microsoft.com/office/drawing/2014/main" id="{669BDC9C-12EF-AAAD-5C5D-45647E890697}"/>
                </a:ext>
              </a:extLst>
            </p:cNvPr>
            <p:cNvSpPr/>
            <p:nvPr/>
          </p:nvSpPr>
          <p:spPr>
            <a:xfrm>
              <a:off x="0" y="0"/>
              <a:ext cx="647437" cy="575500"/>
            </a:xfrm>
            <a:prstGeom prst="rect">
              <a:avLst/>
            </a:prstGeom>
            <a:solidFill>
              <a:srgbClr val="E3A716"/>
            </a:solidFill>
          </p:spPr>
        </p:sp>
        <p:grpSp>
          <p:nvGrpSpPr>
            <p:cNvPr id="5" name="Group 14">
              <a:extLst>
                <a:ext uri="{FF2B5EF4-FFF2-40B4-BE49-F238E27FC236}">
                  <a16:creationId xmlns:a16="http://schemas.microsoft.com/office/drawing/2014/main" id="{E34EE878-1C4D-40DB-D97F-5C80DA92069B}"/>
                </a:ext>
              </a:extLst>
            </p:cNvPr>
            <p:cNvGrpSpPr/>
            <p:nvPr/>
          </p:nvGrpSpPr>
          <p:grpSpPr>
            <a:xfrm>
              <a:off x="0" y="171992"/>
              <a:ext cx="517352" cy="231517"/>
              <a:chOff x="0" y="0"/>
              <a:chExt cx="959235" cy="429260"/>
            </a:xfrm>
          </p:grpSpPr>
          <p:sp>
            <p:nvSpPr>
              <p:cNvPr id="8" name="Freeform 15">
                <a:extLst>
                  <a:ext uri="{FF2B5EF4-FFF2-40B4-BE49-F238E27FC236}">
                    <a16:creationId xmlns:a16="http://schemas.microsoft.com/office/drawing/2014/main" id="{9A496AEE-53FD-DD5A-568A-A3674E63E29C}"/>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9" name="Imagen 8" descr="Logotipo&#10;&#10;Descripción generada automáticamente">
            <a:extLst>
              <a:ext uri="{FF2B5EF4-FFF2-40B4-BE49-F238E27FC236}">
                <a16:creationId xmlns:a16="http://schemas.microsoft.com/office/drawing/2014/main" id="{DDC35669-C5B8-CCD5-AC71-54836903E7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grpSp>
        <p:nvGrpSpPr>
          <p:cNvPr id="7" name="Group 9">
            <a:extLst>
              <a:ext uri="{FF2B5EF4-FFF2-40B4-BE49-F238E27FC236}">
                <a16:creationId xmlns:a16="http://schemas.microsoft.com/office/drawing/2014/main" id="{D1CBA2E1-B860-8731-F266-E9F4D38D3E57}"/>
              </a:ext>
            </a:extLst>
          </p:cNvPr>
          <p:cNvGrpSpPr/>
          <p:nvPr/>
        </p:nvGrpSpPr>
        <p:grpSpPr>
          <a:xfrm>
            <a:off x="211251" y="0"/>
            <a:ext cx="142711" cy="10287000"/>
            <a:chOff x="0" y="0"/>
            <a:chExt cx="190282" cy="13716000"/>
          </a:xfrm>
        </p:grpSpPr>
        <p:sp>
          <p:nvSpPr>
            <p:cNvPr id="10" name="AutoShape 10">
              <a:extLst>
                <a:ext uri="{FF2B5EF4-FFF2-40B4-BE49-F238E27FC236}">
                  <a16:creationId xmlns:a16="http://schemas.microsoft.com/office/drawing/2014/main" id="{CE675D97-5827-511E-6F15-30E03DCC7EA3}"/>
                </a:ext>
              </a:extLst>
            </p:cNvPr>
            <p:cNvSpPr/>
            <p:nvPr/>
          </p:nvSpPr>
          <p:spPr>
            <a:xfrm>
              <a:off x="88791" y="0"/>
              <a:ext cx="12700" cy="13716000"/>
            </a:xfrm>
            <a:prstGeom prst="rect">
              <a:avLst/>
            </a:prstGeom>
            <a:solidFill>
              <a:srgbClr val="141414"/>
            </a:solidFill>
          </p:spPr>
        </p:sp>
        <p:sp>
          <p:nvSpPr>
            <p:cNvPr id="11" name="AutoShape 11">
              <a:extLst>
                <a:ext uri="{FF2B5EF4-FFF2-40B4-BE49-F238E27FC236}">
                  <a16:creationId xmlns:a16="http://schemas.microsoft.com/office/drawing/2014/main" id="{E5EE7BA8-EDB5-CDB8-6456-C2DD94F585FA}"/>
                </a:ext>
              </a:extLst>
            </p:cNvPr>
            <p:cNvSpPr/>
            <p:nvPr/>
          </p:nvSpPr>
          <p:spPr>
            <a:xfrm>
              <a:off x="0" y="5820971"/>
              <a:ext cx="190282" cy="2074059"/>
            </a:xfrm>
            <a:prstGeom prst="rect">
              <a:avLst/>
            </a:prstGeom>
            <a:solidFill>
              <a:srgbClr val="E3A716"/>
            </a:solidFill>
          </p:spPr>
        </p:sp>
      </p:grpSp>
    </p:spTree>
    <p:extLst>
      <p:ext uri="{BB962C8B-B14F-4D97-AF65-F5344CB8AC3E}">
        <p14:creationId xmlns:p14="http://schemas.microsoft.com/office/powerpoint/2010/main" val="1487399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sp>
        <p:nvSpPr>
          <p:cNvPr id="3" name="TextBox 3"/>
          <p:cNvSpPr txBox="1"/>
          <p:nvPr/>
        </p:nvSpPr>
        <p:spPr>
          <a:xfrm>
            <a:off x="3794625" y="381383"/>
            <a:ext cx="13367111" cy="615553"/>
          </a:xfrm>
          <a:prstGeom prst="rect">
            <a:avLst/>
          </a:prstGeom>
          <a:effectLst>
            <a:outerShdw blurRad="50800" dist="38100" dir="8100000" algn="tr" rotWithShape="0">
              <a:prstClr val="black">
                <a:alpha val="40000"/>
              </a:prstClr>
            </a:outerShdw>
          </a:effectLst>
        </p:spPr>
        <p:txBody>
          <a:bodyPr wrap="square" lIns="0" tIns="0" rIns="0" bIns="0" rtlCol="0" anchor="t">
            <a:spAutoFit/>
          </a:bodyPr>
          <a:lstStyle/>
          <a:p>
            <a:r>
              <a:rPr lang="en-US" sz="4000">
                <a:solidFill>
                  <a:schemeClr val="tx2"/>
                </a:solidFill>
                <a:latin typeface="Montserrat 1 Bold"/>
              </a:rPr>
              <a:t>EXPERIENCIAS METODOLÓGICAS CON EL ALUMNADO</a:t>
            </a:r>
          </a:p>
        </p:txBody>
      </p:sp>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grpSp>
        <p:nvGrpSpPr>
          <p:cNvPr id="12" name="Group 12"/>
          <p:cNvGrpSpPr/>
          <p:nvPr/>
        </p:nvGrpSpPr>
        <p:grpSpPr>
          <a:xfrm>
            <a:off x="16773722" y="9295208"/>
            <a:ext cx="485578" cy="431625"/>
            <a:chOff x="0" y="0"/>
            <a:chExt cx="647437" cy="575500"/>
          </a:xfrm>
        </p:grpSpPr>
        <p:sp>
          <p:nvSpPr>
            <p:cNvPr id="13" name="AutoShape 13"/>
            <p:cNvSpPr/>
            <p:nvPr/>
          </p:nvSpPr>
          <p:spPr>
            <a:xfrm>
              <a:off x="0" y="0"/>
              <a:ext cx="647437" cy="575500"/>
            </a:xfrm>
            <a:prstGeom prst="rect">
              <a:avLst/>
            </a:prstGeom>
            <a:solidFill>
              <a:srgbClr val="E3A716"/>
            </a:solidFill>
          </p:spPr>
        </p:sp>
        <p:grpSp>
          <p:nvGrpSpPr>
            <p:cNvPr id="14" name="Group 14"/>
            <p:cNvGrpSpPr/>
            <p:nvPr/>
          </p:nvGrpSpPr>
          <p:grpSpPr>
            <a:xfrm>
              <a:off x="0" y="171992"/>
              <a:ext cx="517352" cy="231517"/>
              <a:chOff x="0" y="0"/>
              <a:chExt cx="959235" cy="429260"/>
            </a:xfrm>
          </p:grpSpPr>
          <p:sp>
            <p:nvSpPr>
              <p:cNvPr id="15" name="Freeform 15"/>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 name="Imagen 1" descr="Logotipo&#10;&#10;Descripción generada automáticamente">
            <a:extLst>
              <a:ext uri="{FF2B5EF4-FFF2-40B4-BE49-F238E27FC236}">
                <a16:creationId xmlns:a16="http://schemas.microsoft.com/office/drawing/2014/main" id="{027EFAD1-6B32-A87E-0C03-1159884EF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412" y="9236304"/>
            <a:ext cx="1676310" cy="907241"/>
          </a:xfrm>
          <a:prstGeom prst="rect">
            <a:avLst/>
          </a:prstGeom>
        </p:spPr>
      </p:pic>
      <p:graphicFrame>
        <p:nvGraphicFramePr>
          <p:cNvPr id="24" name="CuadroTexto 3">
            <a:extLst>
              <a:ext uri="{FF2B5EF4-FFF2-40B4-BE49-F238E27FC236}">
                <a16:creationId xmlns:a16="http://schemas.microsoft.com/office/drawing/2014/main" id="{840A1740-F680-CBC2-020A-505038E02ADA}"/>
              </a:ext>
            </a:extLst>
          </p:cNvPr>
          <p:cNvGraphicFramePr/>
          <p:nvPr>
            <p:extLst>
              <p:ext uri="{D42A27DB-BD31-4B8C-83A1-F6EECF244321}">
                <p14:modId xmlns:p14="http://schemas.microsoft.com/office/powerpoint/2010/main" val="3278200758"/>
              </p:ext>
            </p:extLst>
          </p:nvPr>
        </p:nvGraphicFramePr>
        <p:xfrm>
          <a:off x="1076746" y="986260"/>
          <a:ext cx="10120273" cy="854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Mujer y niños usando lápices de colores">
            <a:extLst>
              <a:ext uri="{FF2B5EF4-FFF2-40B4-BE49-F238E27FC236}">
                <a16:creationId xmlns:a16="http://schemas.microsoft.com/office/drawing/2014/main" id="{51086790-7501-93EB-3AEB-3EFFA0FBD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28175" y="1719702"/>
            <a:ext cx="5139554" cy="3426369"/>
          </a:xfrm>
          <a:prstGeom prst="rect">
            <a:avLst/>
          </a:prstGeom>
        </p:spPr>
      </p:pic>
      <p:pic>
        <p:nvPicPr>
          <p:cNvPr id="6146" name="Picture 2" descr="escalera de madera para llegar a meta y ganar el trofeo con gráfico de aumento y flecha, éxito - meta fotografías e imágenes de stock">
            <a:extLst>
              <a:ext uri="{FF2B5EF4-FFF2-40B4-BE49-F238E27FC236}">
                <a16:creationId xmlns:a16="http://schemas.microsoft.com/office/drawing/2014/main" id="{0B21BE9B-9322-C5E3-ABEA-17240FC3AF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150" t="9692" r="9816"/>
          <a:stretch/>
        </p:blipFill>
        <p:spPr bwMode="auto">
          <a:xfrm>
            <a:off x="11950994" y="5543452"/>
            <a:ext cx="4307295" cy="3292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7799" y="1377399"/>
            <a:ext cx="1059191" cy="8795301"/>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76818" y="965200"/>
            <a:ext cx="630461" cy="850337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57580" y="965200"/>
            <a:ext cx="16400255" cy="8087916"/>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2" name="CuadroTexto 1">
            <a:extLst>
              <a:ext uri="{FF2B5EF4-FFF2-40B4-BE49-F238E27FC236}">
                <a16:creationId xmlns:a16="http://schemas.microsoft.com/office/drawing/2014/main" id="{2E30A52C-F73F-053D-A39F-CCD5CDCE5C01}"/>
              </a:ext>
            </a:extLst>
          </p:cNvPr>
          <p:cNvSpPr txBox="1"/>
          <p:nvPr/>
        </p:nvSpPr>
        <p:spPr>
          <a:xfrm>
            <a:off x="2850903" y="5452426"/>
            <a:ext cx="6319227" cy="12656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04672">
              <a:spcAft>
                <a:spcPts val="600"/>
              </a:spcAft>
              <a:buChar char="•"/>
            </a:pPr>
            <a:endParaRPr lang="en-US" sz="2112" kern="1200">
              <a:solidFill>
                <a:srgbClr val="444444"/>
              </a:solidFill>
              <a:latin typeface="+mn-lt"/>
              <a:ea typeface="+mn-ea"/>
              <a:cs typeface="Arial"/>
            </a:endParaRPr>
          </a:p>
          <a:p>
            <a:pPr defTabSz="804672">
              <a:spcAft>
                <a:spcPts val="600"/>
              </a:spcAft>
              <a:buChar char="•"/>
            </a:pPr>
            <a:endParaRPr lang="en-US" sz="2112" kern="1200">
              <a:solidFill>
                <a:srgbClr val="444444"/>
              </a:solidFill>
              <a:latin typeface="+mn-lt"/>
              <a:ea typeface="+mn-ea"/>
              <a:cs typeface="Arial"/>
            </a:endParaRPr>
          </a:p>
          <a:p>
            <a:pPr>
              <a:spcAft>
                <a:spcPts val="600"/>
              </a:spcAft>
              <a:buChar char="•"/>
            </a:pPr>
            <a:endParaRPr lang="es-ES" sz="2400">
              <a:solidFill>
                <a:srgbClr val="444444"/>
              </a:solidFill>
              <a:cs typeface="Arial"/>
            </a:endParaRPr>
          </a:p>
        </p:txBody>
      </p:sp>
      <p:graphicFrame>
        <p:nvGraphicFramePr>
          <p:cNvPr id="3" name="Tabla 3">
            <a:extLst>
              <a:ext uri="{FF2B5EF4-FFF2-40B4-BE49-F238E27FC236}">
                <a16:creationId xmlns:a16="http://schemas.microsoft.com/office/drawing/2014/main" id="{8DCB2460-399A-0DF3-E592-899E71F1A429}"/>
              </a:ext>
            </a:extLst>
          </p:cNvPr>
          <p:cNvGraphicFramePr>
            <a:graphicFrameLocks noGrp="1"/>
          </p:cNvGraphicFramePr>
          <p:nvPr>
            <p:extLst>
              <p:ext uri="{D42A27DB-BD31-4B8C-83A1-F6EECF244321}">
                <p14:modId xmlns:p14="http://schemas.microsoft.com/office/powerpoint/2010/main" val="2178018052"/>
              </p:ext>
            </p:extLst>
          </p:nvPr>
        </p:nvGraphicFramePr>
        <p:xfrm>
          <a:off x="1895367" y="1996074"/>
          <a:ext cx="11491747" cy="6836255"/>
        </p:xfrm>
        <a:graphic>
          <a:graphicData uri="http://schemas.openxmlformats.org/drawingml/2006/table">
            <a:tbl>
              <a:tblPr firstRow="1" bandRow="1">
                <a:tableStyleId>{22838BEF-8BB2-4498-84A7-C5851F593DF1}</a:tableStyleId>
              </a:tblPr>
              <a:tblGrid>
                <a:gridCol w="11491747">
                  <a:extLst>
                    <a:ext uri="{9D8B030D-6E8A-4147-A177-3AD203B41FA5}">
                      <a16:colId xmlns:a16="http://schemas.microsoft.com/office/drawing/2014/main" val="607631282"/>
                    </a:ext>
                  </a:extLst>
                </a:gridCol>
              </a:tblGrid>
              <a:tr h="2757678">
                <a:tc>
                  <a:txBody>
                    <a:bodyPr/>
                    <a:lstStyle/>
                    <a:p>
                      <a:pPr lvl="0">
                        <a:buNone/>
                      </a:pPr>
                      <a:r>
                        <a:rPr lang="es-ES" sz="3200" b="0" u="none" strike="noStrike" noProof="0"/>
                        <a:t>Usar </a:t>
                      </a:r>
                      <a:r>
                        <a:rPr lang="es-ES" sz="3200" b="1" u="none" strike="noStrike" noProof="0"/>
                        <a:t>referentes</a:t>
                      </a:r>
                      <a:r>
                        <a:rPr lang="es-ES" sz="3200" b="0" u="none" strike="noStrike" noProof="0"/>
                        <a:t> de trabajo de su </a:t>
                      </a:r>
                      <a:r>
                        <a:rPr lang="es-ES" sz="3200" b="1" u="none" strike="noStrike" noProof="0"/>
                        <a:t>mismo contexto</a:t>
                      </a:r>
                      <a:r>
                        <a:rPr lang="es-ES" sz="3200" b="0" u="none" strike="noStrike" noProof="0"/>
                        <a:t>. </a:t>
                      </a:r>
                      <a:endParaRPr lang="es-ES" sz="3200" b="0"/>
                    </a:p>
                    <a:p>
                      <a:pPr lvl="0">
                        <a:buNone/>
                      </a:pPr>
                      <a:r>
                        <a:rPr lang="es-ES" sz="3200" b="0" u="none" strike="noStrike" noProof="0"/>
                        <a:t>Ejemplo: Variedad lingüística en España (Caló), obras artísticas personajes gitanos, trabajo por proyectos.  </a:t>
                      </a:r>
                      <a:endParaRPr lang="es-ES" sz="3200" b="0"/>
                    </a:p>
                    <a:p>
                      <a:pPr lvl="0">
                        <a:buNone/>
                      </a:pPr>
                      <a:r>
                        <a:rPr lang="es-ES" sz="3200" b="0" u="none" strike="noStrike" noProof="0"/>
                        <a:t>Ministerio de Educación protocolo incluye una propuesta de contenidos y actividades integradas sobre el pueblo gitano.</a:t>
                      </a:r>
                      <a:r>
                        <a:rPr lang="en-US" sz="3200" b="0" u="none" strike="noStrike" noProof="0"/>
                        <a:t> </a:t>
                      </a:r>
                      <a:endParaRPr lang="es-ES" sz="3200" b="0"/>
                    </a:p>
                  </a:txBody>
                  <a:tcPr/>
                </a:tc>
                <a:extLst>
                  <a:ext uri="{0D108BD9-81ED-4DB2-BD59-A6C34878D82A}">
                    <a16:rowId xmlns:a16="http://schemas.microsoft.com/office/drawing/2014/main" val="945469792"/>
                  </a:ext>
                </a:extLst>
              </a:tr>
              <a:tr h="2317369">
                <a:tc>
                  <a:txBody>
                    <a:bodyPr/>
                    <a:lstStyle/>
                    <a:p>
                      <a:pPr lvl="0">
                        <a:buNone/>
                      </a:pPr>
                      <a:r>
                        <a:rPr lang="es-ES" sz="3200" u="none" strike="noStrike" noProof="0"/>
                        <a:t>Desde un primer momento </a:t>
                      </a:r>
                      <a:r>
                        <a:rPr lang="es-ES" sz="3200" b="1" u="none" strike="noStrike" noProof="0"/>
                        <a:t>implementar normas claras</a:t>
                      </a:r>
                      <a:r>
                        <a:rPr lang="es-ES" sz="3200" u="none" strike="noStrike" noProof="0"/>
                        <a:t>, (contratos de aprendizaje) no entrar en el juego de la pelea, se dice la norma y se cumple. </a:t>
                      </a:r>
                      <a:r>
                        <a:rPr lang="en-US" sz="3200" u="none" strike="noStrike" noProof="0"/>
                        <a:t> </a:t>
                      </a:r>
                      <a:endParaRPr lang="es-ES" sz="3200"/>
                    </a:p>
                  </a:txBody>
                  <a:tcPr/>
                </a:tc>
                <a:extLst>
                  <a:ext uri="{0D108BD9-81ED-4DB2-BD59-A6C34878D82A}">
                    <a16:rowId xmlns:a16="http://schemas.microsoft.com/office/drawing/2014/main" val="1918843465"/>
                  </a:ext>
                </a:extLst>
              </a:tr>
              <a:tr h="1761208">
                <a:tc>
                  <a:txBody>
                    <a:bodyPr/>
                    <a:lstStyle/>
                    <a:p>
                      <a:pPr lvl="0">
                        <a:buNone/>
                      </a:pPr>
                      <a:r>
                        <a:rPr lang="es-ES" sz="3200" u="none" strike="noStrike" noProof="0"/>
                        <a:t>Implementar herramientas como mediación educativa o dialéctica, como medio para la resolución de problemas.</a:t>
                      </a:r>
                      <a:endParaRPr lang="es-ES" sz="3200"/>
                    </a:p>
                  </a:txBody>
                  <a:tcPr/>
                </a:tc>
                <a:extLst>
                  <a:ext uri="{0D108BD9-81ED-4DB2-BD59-A6C34878D82A}">
                    <a16:rowId xmlns:a16="http://schemas.microsoft.com/office/drawing/2014/main" val="91088696"/>
                  </a:ext>
                </a:extLst>
              </a:tr>
            </a:tbl>
          </a:graphicData>
        </a:graphic>
      </p:graphicFrame>
      <p:pic>
        <p:nvPicPr>
          <p:cNvPr id="4" name="Imagen 4" descr="Imagen que contiene viendo, frente, cerca, naranja&#10;&#10;Descripción generada automáticamente">
            <a:extLst>
              <a:ext uri="{FF2B5EF4-FFF2-40B4-BE49-F238E27FC236}">
                <a16:creationId xmlns:a16="http://schemas.microsoft.com/office/drawing/2014/main" id="{23B9C976-B44C-94AD-2525-712F60B713E3}"/>
              </a:ext>
            </a:extLst>
          </p:cNvPr>
          <p:cNvPicPr>
            <a:picLocks noChangeAspect="1"/>
          </p:cNvPicPr>
          <p:nvPr/>
        </p:nvPicPr>
        <p:blipFill>
          <a:blip r:embed="rId2"/>
          <a:stretch>
            <a:fillRect/>
          </a:stretch>
        </p:blipFill>
        <p:spPr>
          <a:xfrm>
            <a:off x="13587490" y="3264229"/>
            <a:ext cx="3482479" cy="3494979"/>
          </a:xfrm>
          <a:prstGeom prst="rect">
            <a:avLst/>
          </a:prstGeom>
        </p:spPr>
      </p:pic>
    </p:spTree>
    <p:extLst>
      <p:ext uri="{BB962C8B-B14F-4D97-AF65-F5344CB8AC3E}">
        <p14:creationId xmlns:p14="http://schemas.microsoft.com/office/powerpoint/2010/main" val="1787619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descr="Interfaz de usuario gráfica, Texto, Aplicación&#10;&#10;Descripción generada automáticamente">
            <a:extLst>
              <a:ext uri="{FF2B5EF4-FFF2-40B4-BE49-F238E27FC236}">
                <a16:creationId xmlns:a16="http://schemas.microsoft.com/office/drawing/2014/main" id="{CEB33E0C-FE69-4F9F-F240-47BBA66F15E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8541" t="25207" r="14463" b="15360"/>
          <a:stretch/>
        </p:blipFill>
        <p:spPr>
          <a:xfrm>
            <a:off x="1025561" y="237163"/>
            <a:ext cx="6100162" cy="5482758"/>
          </a:xfrm>
          <a:prstGeom prst="round2DiagRect">
            <a:avLst>
              <a:gd name="adj1" fmla="val 16667"/>
              <a:gd name="adj2" fmla="val 2919"/>
            </a:avLst>
          </a:prstGeom>
          <a:ln w="88900" cap="sq">
            <a:solidFill>
              <a:srgbClr val="FFFFFF"/>
            </a:solidFill>
            <a:miter lim="800000"/>
          </a:ln>
          <a:effectLst>
            <a:outerShdw blurRad="254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pic>
        <p:nvPicPr>
          <p:cNvPr id="4" name="Imagen 3" descr="Interfaz de usuario gráfica, Texto, Aplicación&#10;&#10;Descripción generada automáticamente">
            <a:extLst>
              <a:ext uri="{FF2B5EF4-FFF2-40B4-BE49-F238E27FC236}">
                <a16:creationId xmlns:a16="http://schemas.microsoft.com/office/drawing/2014/main" id="{777361E2-B370-7F7D-10C9-2B75EF5AB4B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9657" t="18251" r="12607" b="32121"/>
          <a:stretch/>
        </p:blipFill>
        <p:spPr>
          <a:xfrm>
            <a:off x="3379784" y="6054470"/>
            <a:ext cx="6862287" cy="3960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style>
          <a:lnRef idx="2">
            <a:schemeClr val="dk1"/>
          </a:lnRef>
          <a:fillRef idx="1">
            <a:schemeClr val="lt1"/>
          </a:fillRef>
          <a:effectRef idx="0">
            <a:schemeClr val="dk1"/>
          </a:effectRef>
          <a:fontRef idx="minor">
            <a:schemeClr val="dk1"/>
          </a:fontRef>
        </p:style>
      </p:pic>
      <p:graphicFrame>
        <p:nvGraphicFramePr>
          <p:cNvPr id="45" name="CuadroTexto 1">
            <a:extLst>
              <a:ext uri="{FF2B5EF4-FFF2-40B4-BE49-F238E27FC236}">
                <a16:creationId xmlns:a16="http://schemas.microsoft.com/office/drawing/2014/main" id="{B8070241-F69D-CFD7-81DB-8F58B20DA699}"/>
              </a:ext>
            </a:extLst>
          </p:cNvPr>
          <p:cNvGraphicFramePr/>
          <p:nvPr>
            <p:extLst>
              <p:ext uri="{D42A27DB-BD31-4B8C-83A1-F6EECF244321}">
                <p14:modId xmlns:p14="http://schemas.microsoft.com/office/powerpoint/2010/main" val="3746507743"/>
              </p:ext>
            </p:extLst>
          </p:nvPr>
        </p:nvGraphicFramePr>
        <p:xfrm>
          <a:off x="7576299" y="371946"/>
          <a:ext cx="10419907" cy="734905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 name="Group 12">
            <a:extLst>
              <a:ext uri="{FF2B5EF4-FFF2-40B4-BE49-F238E27FC236}">
                <a16:creationId xmlns:a16="http://schemas.microsoft.com/office/drawing/2014/main" id="{3E2C8BF5-4D9A-8DDB-4AD1-49B17C8BBE82}"/>
              </a:ext>
            </a:extLst>
          </p:cNvPr>
          <p:cNvGrpSpPr/>
          <p:nvPr/>
        </p:nvGrpSpPr>
        <p:grpSpPr>
          <a:xfrm>
            <a:off x="16773722" y="9295208"/>
            <a:ext cx="485578" cy="431625"/>
            <a:chOff x="0" y="0"/>
            <a:chExt cx="647437" cy="575500"/>
          </a:xfrm>
        </p:grpSpPr>
        <p:sp>
          <p:nvSpPr>
            <p:cNvPr id="3" name="AutoShape 13">
              <a:extLst>
                <a:ext uri="{FF2B5EF4-FFF2-40B4-BE49-F238E27FC236}">
                  <a16:creationId xmlns:a16="http://schemas.microsoft.com/office/drawing/2014/main" id="{3EA4840F-6DF5-7F38-0531-2ECD180FD208}"/>
                </a:ext>
              </a:extLst>
            </p:cNvPr>
            <p:cNvSpPr/>
            <p:nvPr/>
          </p:nvSpPr>
          <p:spPr>
            <a:xfrm>
              <a:off x="0" y="0"/>
              <a:ext cx="647437" cy="575500"/>
            </a:xfrm>
            <a:prstGeom prst="rect">
              <a:avLst/>
            </a:prstGeom>
            <a:solidFill>
              <a:srgbClr val="E3A716"/>
            </a:solidFill>
          </p:spPr>
        </p:sp>
        <p:grpSp>
          <p:nvGrpSpPr>
            <p:cNvPr id="5" name="Group 14">
              <a:extLst>
                <a:ext uri="{FF2B5EF4-FFF2-40B4-BE49-F238E27FC236}">
                  <a16:creationId xmlns:a16="http://schemas.microsoft.com/office/drawing/2014/main" id="{046BC600-06BB-2603-DE28-54B887A627D3}"/>
                </a:ext>
              </a:extLst>
            </p:cNvPr>
            <p:cNvGrpSpPr/>
            <p:nvPr/>
          </p:nvGrpSpPr>
          <p:grpSpPr>
            <a:xfrm>
              <a:off x="0" y="171992"/>
              <a:ext cx="517352" cy="231517"/>
              <a:chOff x="0" y="0"/>
              <a:chExt cx="959235" cy="429260"/>
            </a:xfrm>
          </p:grpSpPr>
          <p:sp>
            <p:nvSpPr>
              <p:cNvPr id="12" name="Freeform 15">
                <a:extLst>
                  <a:ext uri="{FF2B5EF4-FFF2-40B4-BE49-F238E27FC236}">
                    <a16:creationId xmlns:a16="http://schemas.microsoft.com/office/drawing/2014/main" id="{062B12A7-8B2D-4874-A2DE-3B45C21E6A90}"/>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3" name="Imagen 12" descr="Logotipo&#10;&#10;Descripción generada automáticamente">
            <a:extLst>
              <a:ext uri="{FF2B5EF4-FFF2-40B4-BE49-F238E27FC236}">
                <a16:creationId xmlns:a16="http://schemas.microsoft.com/office/drawing/2014/main" id="{EDA05AFB-F152-A7C6-FC4D-E020EF9B2F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grpSp>
        <p:nvGrpSpPr>
          <p:cNvPr id="7" name="Group 9">
            <a:extLst>
              <a:ext uri="{FF2B5EF4-FFF2-40B4-BE49-F238E27FC236}">
                <a16:creationId xmlns:a16="http://schemas.microsoft.com/office/drawing/2014/main" id="{E46598DA-1BBB-CCC1-626F-5C3DD1133F64}"/>
              </a:ext>
            </a:extLst>
          </p:cNvPr>
          <p:cNvGrpSpPr/>
          <p:nvPr/>
        </p:nvGrpSpPr>
        <p:grpSpPr>
          <a:xfrm>
            <a:off x="134779" y="0"/>
            <a:ext cx="142711" cy="10287000"/>
            <a:chOff x="0" y="0"/>
            <a:chExt cx="190282" cy="13716000"/>
          </a:xfrm>
        </p:grpSpPr>
        <p:sp>
          <p:nvSpPr>
            <p:cNvPr id="8" name="AutoShape 10">
              <a:extLst>
                <a:ext uri="{FF2B5EF4-FFF2-40B4-BE49-F238E27FC236}">
                  <a16:creationId xmlns:a16="http://schemas.microsoft.com/office/drawing/2014/main" id="{939B7F88-CEF3-B0EA-7156-745BB1AE3727}"/>
                </a:ext>
              </a:extLst>
            </p:cNvPr>
            <p:cNvSpPr/>
            <p:nvPr/>
          </p:nvSpPr>
          <p:spPr>
            <a:xfrm>
              <a:off x="88791" y="0"/>
              <a:ext cx="12700" cy="13716000"/>
            </a:xfrm>
            <a:prstGeom prst="rect">
              <a:avLst/>
            </a:prstGeom>
            <a:solidFill>
              <a:srgbClr val="141414"/>
            </a:solidFill>
          </p:spPr>
        </p:sp>
        <p:sp>
          <p:nvSpPr>
            <p:cNvPr id="9" name="AutoShape 11">
              <a:extLst>
                <a:ext uri="{FF2B5EF4-FFF2-40B4-BE49-F238E27FC236}">
                  <a16:creationId xmlns:a16="http://schemas.microsoft.com/office/drawing/2014/main" id="{EC66C5B4-995B-8493-F662-B3CEEBCA94C1}"/>
                </a:ext>
              </a:extLst>
            </p:cNvPr>
            <p:cNvSpPr/>
            <p:nvPr/>
          </p:nvSpPr>
          <p:spPr>
            <a:xfrm>
              <a:off x="0" y="5820971"/>
              <a:ext cx="190282" cy="2074059"/>
            </a:xfrm>
            <a:prstGeom prst="rect">
              <a:avLst/>
            </a:prstGeom>
            <a:solidFill>
              <a:srgbClr val="E3A716"/>
            </a:solidFill>
          </p:spPr>
        </p:sp>
      </p:grpSp>
    </p:spTree>
    <p:extLst>
      <p:ext uri="{BB962C8B-B14F-4D97-AF65-F5344CB8AC3E}">
        <p14:creationId xmlns:p14="http://schemas.microsoft.com/office/powerpoint/2010/main" val="340831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3">
            <a:extLst>
              <a:ext uri="{FF2B5EF4-FFF2-40B4-BE49-F238E27FC236}">
                <a16:creationId xmlns:a16="http://schemas.microsoft.com/office/drawing/2014/main" id="{41765081-11CD-9729-8BC6-5E201C2D62F0}"/>
              </a:ext>
            </a:extLst>
          </p:cNvPr>
          <p:cNvSpPr txBox="1"/>
          <p:nvPr/>
        </p:nvSpPr>
        <p:spPr>
          <a:xfrm>
            <a:off x="760556" y="-271158"/>
            <a:ext cx="8081253" cy="198834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a:effectLst/>
                <a:latin typeface="+mj-lt"/>
                <a:ea typeface="+mj-ea"/>
                <a:cs typeface="+mj-cs"/>
              </a:rPr>
              <a:t>EFECTO PIGMALIÓN. </a:t>
            </a:r>
            <a:endParaRPr lang="en-US" sz="4400">
              <a:latin typeface="+mj-lt"/>
              <a:ea typeface="+mj-ea"/>
              <a:cs typeface="+mj-cs"/>
            </a:endParaRPr>
          </a:p>
        </p:txBody>
      </p:sp>
      <p:pic>
        <p:nvPicPr>
          <p:cNvPr id="1028" name="Picture 4" descr="Efecto Pigmalión por Alfonso Padilla - ESYDE Formación">
            <a:extLst>
              <a:ext uri="{FF2B5EF4-FFF2-40B4-BE49-F238E27FC236}">
                <a16:creationId xmlns:a16="http://schemas.microsoft.com/office/drawing/2014/main" id="{1A330B7B-FDB4-2D7A-6D6E-B9699439C5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66" r="12384" b="-1"/>
          <a:stretch/>
        </p:blipFill>
        <p:spPr bwMode="auto">
          <a:xfrm>
            <a:off x="10987784" y="3268583"/>
            <a:ext cx="7088965" cy="7018417"/>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058"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5176" y="2484220"/>
            <a:ext cx="819150" cy="8191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60"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02108" y="881274"/>
            <a:ext cx="4481849" cy="4481848"/>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Doble onda 3">
            <a:extLst>
              <a:ext uri="{FF2B5EF4-FFF2-40B4-BE49-F238E27FC236}">
                <a16:creationId xmlns:a16="http://schemas.microsoft.com/office/drawing/2014/main" id="{E7E407DD-1BB3-F32B-C38B-8000CE17BE98}"/>
              </a:ext>
            </a:extLst>
          </p:cNvPr>
          <p:cNvSpPr/>
          <p:nvPr/>
        </p:nvSpPr>
        <p:spPr>
          <a:xfrm>
            <a:off x="577512" y="989918"/>
            <a:ext cx="6629631" cy="148857"/>
          </a:xfrm>
          <a:prstGeom prst="doubleWave">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54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nvGrpSpPr>
          <p:cNvPr id="11" name="Group 9">
            <a:extLst>
              <a:ext uri="{FF2B5EF4-FFF2-40B4-BE49-F238E27FC236}">
                <a16:creationId xmlns:a16="http://schemas.microsoft.com/office/drawing/2014/main" id="{A872FF6E-2A4A-61EE-A62D-34CFE558EFAA}"/>
              </a:ext>
            </a:extLst>
          </p:cNvPr>
          <p:cNvGrpSpPr/>
          <p:nvPr/>
        </p:nvGrpSpPr>
        <p:grpSpPr>
          <a:xfrm>
            <a:off x="211251" y="0"/>
            <a:ext cx="142711" cy="10287000"/>
            <a:chOff x="0" y="0"/>
            <a:chExt cx="190282" cy="13716000"/>
          </a:xfrm>
        </p:grpSpPr>
        <p:sp>
          <p:nvSpPr>
            <p:cNvPr id="13" name="AutoShape 10">
              <a:extLst>
                <a:ext uri="{FF2B5EF4-FFF2-40B4-BE49-F238E27FC236}">
                  <a16:creationId xmlns:a16="http://schemas.microsoft.com/office/drawing/2014/main" id="{E4356049-DC5D-1091-FC28-9DDA1C80C994}"/>
                </a:ext>
              </a:extLst>
            </p:cNvPr>
            <p:cNvSpPr/>
            <p:nvPr/>
          </p:nvSpPr>
          <p:spPr>
            <a:xfrm>
              <a:off x="88791" y="0"/>
              <a:ext cx="12700" cy="13716000"/>
            </a:xfrm>
            <a:prstGeom prst="rect">
              <a:avLst/>
            </a:prstGeom>
            <a:solidFill>
              <a:srgbClr val="141414"/>
            </a:solidFill>
          </p:spPr>
        </p:sp>
        <p:sp>
          <p:nvSpPr>
            <p:cNvPr id="15" name="AutoShape 11">
              <a:extLst>
                <a:ext uri="{FF2B5EF4-FFF2-40B4-BE49-F238E27FC236}">
                  <a16:creationId xmlns:a16="http://schemas.microsoft.com/office/drawing/2014/main" id="{DBA6FDB7-F9AB-4051-2475-D8AD9E02852B}"/>
                </a:ext>
              </a:extLst>
            </p:cNvPr>
            <p:cNvSpPr/>
            <p:nvPr/>
          </p:nvSpPr>
          <p:spPr>
            <a:xfrm>
              <a:off x="0" y="5820971"/>
              <a:ext cx="190282" cy="2074059"/>
            </a:xfrm>
            <a:prstGeom prst="rect">
              <a:avLst/>
            </a:prstGeom>
            <a:solidFill>
              <a:srgbClr val="E3A716"/>
            </a:solidFill>
          </p:spPr>
        </p:sp>
      </p:grpSp>
      <p:graphicFrame>
        <p:nvGraphicFramePr>
          <p:cNvPr id="1062" name="CuadroTexto 2">
            <a:extLst>
              <a:ext uri="{FF2B5EF4-FFF2-40B4-BE49-F238E27FC236}">
                <a16:creationId xmlns:a16="http://schemas.microsoft.com/office/drawing/2014/main" id="{892C1097-D4FB-4156-B9D8-2A7D5E2B3D11}"/>
              </a:ext>
            </a:extLst>
          </p:cNvPr>
          <p:cNvGraphicFramePr/>
          <p:nvPr>
            <p:extLst>
              <p:ext uri="{D42A27DB-BD31-4B8C-83A1-F6EECF244321}">
                <p14:modId xmlns:p14="http://schemas.microsoft.com/office/powerpoint/2010/main" val="3076422792"/>
              </p:ext>
            </p:extLst>
          </p:nvPr>
        </p:nvGraphicFramePr>
        <p:xfrm>
          <a:off x="577831" y="1361362"/>
          <a:ext cx="10170511" cy="7974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950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523702D7-309D-BC7B-9F36-51F6F9CF8EB2}"/>
              </a:ext>
            </a:extLst>
          </p:cNvPr>
          <p:cNvGrpSpPr/>
          <p:nvPr/>
        </p:nvGrpSpPr>
        <p:grpSpPr>
          <a:xfrm>
            <a:off x="401566" y="0"/>
            <a:ext cx="142711" cy="10287000"/>
            <a:chOff x="0" y="0"/>
            <a:chExt cx="190282" cy="13716000"/>
          </a:xfrm>
        </p:grpSpPr>
        <p:sp>
          <p:nvSpPr>
            <p:cNvPr id="11" name="AutoShape 8">
              <a:extLst>
                <a:ext uri="{FF2B5EF4-FFF2-40B4-BE49-F238E27FC236}">
                  <a16:creationId xmlns:a16="http://schemas.microsoft.com/office/drawing/2014/main" id="{81B82AE2-962E-43EB-E503-DA3BECF50233}"/>
                </a:ext>
              </a:extLst>
            </p:cNvPr>
            <p:cNvSpPr/>
            <p:nvPr/>
          </p:nvSpPr>
          <p:spPr>
            <a:xfrm>
              <a:off x="88791" y="0"/>
              <a:ext cx="12700" cy="13716000"/>
            </a:xfrm>
            <a:prstGeom prst="rect">
              <a:avLst/>
            </a:prstGeom>
            <a:solidFill>
              <a:srgbClr val="141414"/>
            </a:solidFill>
          </p:spPr>
        </p:sp>
        <p:sp>
          <p:nvSpPr>
            <p:cNvPr id="12" name="AutoShape 9">
              <a:extLst>
                <a:ext uri="{FF2B5EF4-FFF2-40B4-BE49-F238E27FC236}">
                  <a16:creationId xmlns:a16="http://schemas.microsoft.com/office/drawing/2014/main" id="{5D07569D-4DD7-0917-E7B9-33F959A16746}"/>
                </a:ext>
              </a:extLst>
            </p:cNvPr>
            <p:cNvSpPr/>
            <p:nvPr/>
          </p:nvSpPr>
          <p:spPr>
            <a:xfrm>
              <a:off x="0" y="5820971"/>
              <a:ext cx="190282" cy="2074059"/>
            </a:xfrm>
            <a:prstGeom prst="rect">
              <a:avLst/>
            </a:prstGeom>
            <a:solidFill>
              <a:srgbClr val="E3A716"/>
            </a:solidFill>
          </p:spPr>
        </p:sp>
      </p:grpSp>
      <p:pic>
        <p:nvPicPr>
          <p:cNvPr id="13" name="Imagen 12" descr="Logotipo&#10;&#10;Descripción generada automáticamente">
            <a:extLst>
              <a:ext uri="{FF2B5EF4-FFF2-40B4-BE49-F238E27FC236}">
                <a16:creationId xmlns:a16="http://schemas.microsoft.com/office/drawing/2014/main" id="{E3954C82-F0A3-38C4-08C5-EC06ABAF0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34348" y="8910922"/>
            <a:ext cx="1682175" cy="910415"/>
          </a:xfrm>
          <a:prstGeom prst="rect">
            <a:avLst/>
          </a:prstGeom>
        </p:spPr>
      </p:pic>
      <p:grpSp>
        <p:nvGrpSpPr>
          <p:cNvPr id="14" name="Group 10">
            <a:extLst>
              <a:ext uri="{FF2B5EF4-FFF2-40B4-BE49-F238E27FC236}">
                <a16:creationId xmlns:a16="http://schemas.microsoft.com/office/drawing/2014/main" id="{D3DAC03A-C4CC-8F16-55E5-0108B2A73C7F}"/>
              </a:ext>
            </a:extLst>
          </p:cNvPr>
          <p:cNvGrpSpPr/>
          <p:nvPr/>
        </p:nvGrpSpPr>
        <p:grpSpPr>
          <a:xfrm>
            <a:off x="16773722" y="9258300"/>
            <a:ext cx="485578" cy="431625"/>
            <a:chOff x="0" y="0"/>
            <a:chExt cx="647437" cy="575500"/>
          </a:xfrm>
        </p:grpSpPr>
        <p:sp>
          <p:nvSpPr>
            <p:cNvPr id="15" name="AutoShape 11">
              <a:extLst>
                <a:ext uri="{FF2B5EF4-FFF2-40B4-BE49-F238E27FC236}">
                  <a16:creationId xmlns:a16="http://schemas.microsoft.com/office/drawing/2014/main" id="{772E8275-BCB8-B743-ACD2-99AA2000785B}"/>
                </a:ext>
              </a:extLst>
            </p:cNvPr>
            <p:cNvSpPr/>
            <p:nvPr/>
          </p:nvSpPr>
          <p:spPr>
            <a:xfrm>
              <a:off x="0" y="0"/>
              <a:ext cx="647437" cy="575500"/>
            </a:xfrm>
            <a:prstGeom prst="rect">
              <a:avLst/>
            </a:prstGeom>
            <a:solidFill>
              <a:srgbClr val="E3A716"/>
            </a:solidFill>
          </p:spPr>
        </p:sp>
        <p:grpSp>
          <p:nvGrpSpPr>
            <p:cNvPr id="16" name="Group 12">
              <a:extLst>
                <a:ext uri="{FF2B5EF4-FFF2-40B4-BE49-F238E27FC236}">
                  <a16:creationId xmlns:a16="http://schemas.microsoft.com/office/drawing/2014/main" id="{3F54F0D4-752A-861F-C127-D3846676CEA7}"/>
                </a:ext>
              </a:extLst>
            </p:cNvPr>
            <p:cNvGrpSpPr/>
            <p:nvPr/>
          </p:nvGrpSpPr>
          <p:grpSpPr>
            <a:xfrm>
              <a:off x="0" y="171992"/>
              <a:ext cx="517352" cy="231517"/>
              <a:chOff x="0" y="0"/>
              <a:chExt cx="959235" cy="429260"/>
            </a:xfrm>
          </p:grpSpPr>
          <p:sp>
            <p:nvSpPr>
              <p:cNvPr id="17" name="Freeform 13">
                <a:extLst>
                  <a:ext uri="{FF2B5EF4-FFF2-40B4-BE49-F238E27FC236}">
                    <a16:creationId xmlns:a16="http://schemas.microsoft.com/office/drawing/2014/main" id="{DEF12BEF-B070-9E11-30E0-14C9B5F7B640}"/>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aphicFrame>
        <p:nvGraphicFramePr>
          <p:cNvPr id="3" name="Tabla 2">
            <a:extLst>
              <a:ext uri="{FF2B5EF4-FFF2-40B4-BE49-F238E27FC236}">
                <a16:creationId xmlns:a16="http://schemas.microsoft.com/office/drawing/2014/main" id="{50A2B59B-2169-EE7D-2B86-22E1014443F3}"/>
              </a:ext>
            </a:extLst>
          </p:cNvPr>
          <p:cNvGraphicFramePr>
            <a:graphicFrameLocks noGrp="1"/>
          </p:cNvGraphicFramePr>
          <p:nvPr>
            <p:extLst>
              <p:ext uri="{D42A27DB-BD31-4B8C-83A1-F6EECF244321}">
                <p14:modId xmlns:p14="http://schemas.microsoft.com/office/powerpoint/2010/main" val="2361111752"/>
              </p:ext>
            </p:extLst>
          </p:nvPr>
        </p:nvGraphicFramePr>
        <p:xfrm>
          <a:off x="4077188" y="373764"/>
          <a:ext cx="9581239" cy="10088112"/>
        </p:xfrm>
        <a:graphic>
          <a:graphicData uri="http://schemas.openxmlformats.org/drawingml/2006/table">
            <a:tbl>
              <a:tblPr>
                <a:tableStyleId>{BDBED569-4797-4DF1-A0F4-6AAB3CD982D8}</a:tableStyleId>
              </a:tblPr>
              <a:tblGrid>
                <a:gridCol w="4452060">
                  <a:extLst>
                    <a:ext uri="{9D8B030D-6E8A-4147-A177-3AD203B41FA5}">
                      <a16:colId xmlns:a16="http://schemas.microsoft.com/office/drawing/2014/main" val="3201237139"/>
                    </a:ext>
                  </a:extLst>
                </a:gridCol>
                <a:gridCol w="5129179">
                  <a:extLst>
                    <a:ext uri="{9D8B030D-6E8A-4147-A177-3AD203B41FA5}">
                      <a16:colId xmlns:a16="http://schemas.microsoft.com/office/drawing/2014/main" val="4030702140"/>
                    </a:ext>
                  </a:extLst>
                </a:gridCol>
              </a:tblGrid>
              <a:tr h="1022631">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Centrada en el diagnóstico. </a:t>
                      </a:r>
                    </a:p>
                    <a:p>
                      <a:pPr algn="ctr" rtl="0" fontAlgn="base"/>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2">
                        <a:lumMod val="20000"/>
                        <a:lumOff val="80000"/>
                      </a:schemeClr>
                    </a:solidFill>
                  </a:tcPr>
                </a:tc>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Centrada en la resolución de problemas.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91545169"/>
                  </a:ext>
                </a:extLst>
              </a:tr>
              <a:tr h="883314">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Dirigida a </a:t>
                      </a:r>
                      <a:r>
                        <a:rPr lang="es-ES" sz="1800" b="1" i="0" kern="1200">
                          <a:solidFill>
                            <a:schemeClr val="tx1"/>
                          </a:solidFill>
                          <a:effectLst/>
                          <a:latin typeface="+mj-lt"/>
                          <a:ea typeface="+mn-ea"/>
                          <a:cs typeface="+mn-cs"/>
                        </a:rPr>
                        <a:t> </a:t>
                      </a:r>
                      <a:r>
                        <a:rPr lang="es-ES" sz="2800" b="0" i="0" kern="1200">
                          <a:solidFill>
                            <a:schemeClr val="tx1"/>
                          </a:solidFill>
                          <a:effectLst/>
                          <a:latin typeface="+mj-lt"/>
                          <a:ea typeface="+mn-ea"/>
                          <a:cs typeface="+mn-cs"/>
                        </a:rPr>
                        <a:t>alumnado con necesidad específica de apoyo educativo (ACNEAE)</a:t>
                      </a:r>
                      <a:endParaRPr lang="es-ES" sz="2800" b="0" i="0">
                        <a:effectLst/>
                        <a:latin typeface="+mj-lt"/>
                        <a:cs typeface="Arial" panose="020B0604020202020204" pitchFamily="34" charset="0"/>
                      </a:endParaRPr>
                    </a:p>
                  </a:txBody>
                  <a:tcPr marL="65912" marR="65912" marT="32956" marB="32956" anchor="ctr">
                    <a:solidFill>
                      <a:schemeClr val="accent2">
                        <a:lumMod val="20000"/>
                        <a:lumOff val="80000"/>
                      </a:schemeClr>
                    </a:solidFill>
                  </a:tcPr>
                </a:tc>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Dirigida a la Educación General. (Para todos los alumnos).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3574103013"/>
                  </a:ext>
                </a:extLst>
              </a:tr>
              <a:tr h="1263801">
                <a:tc>
                  <a:txBody>
                    <a:bodyPr/>
                    <a:lstStyle/>
                    <a:p>
                      <a:pPr algn="l" fontAlgn="t"/>
                      <a:endParaRPr lang="es-ES" sz="2400">
                        <a:effectLst/>
                        <a:latin typeface="Arial" panose="020B0604020202020204" pitchFamily="34" charset="0"/>
                        <a:cs typeface="Arial" panose="020B0604020202020204" pitchFamily="34" charset="0"/>
                      </a:endParaRPr>
                    </a:p>
                    <a:p>
                      <a:pPr algn="l" rtl="0" fontAlgn="base"/>
                      <a:r>
                        <a:rPr lang="es-ES" sz="2400" b="0">
                          <a:effectLst/>
                          <a:latin typeface="Arial" panose="020B0604020202020204" pitchFamily="34" charset="0"/>
                          <a:cs typeface="Arial" panose="020B0604020202020204" pitchFamily="34" charset="0"/>
                        </a:rPr>
                        <a:t>Basada en principios de igualdad y competición. </a:t>
                      </a:r>
                    </a:p>
                  </a:txBody>
                  <a:tcPr marL="65912" marR="65912" marT="32956" marB="32956" anchor="ctr">
                    <a:solidFill>
                      <a:schemeClr val="accent2">
                        <a:lumMod val="20000"/>
                        <a:lumOff val="80000"/>
                      </a:schemeClr>
                    </a:solidFill>
                  </a:tcPr>
                </a:tc>
                <a:tc>
                  <a:txBody>
                    <a:bodyPr/>
                    <a:lstStyle/>
                    <a:p>
                      <a:pPr algn="l" fontAlgn="t"/>
                      <a:endParaRPr lang="es-ES" sz="2400">
                        <a:effectLst/>
                        <a:latin typeface="Arial" panose="020B0604020202020204" pitchFamily="34" charset="0"/>
                        <a:cs typeface="Arial" panose="020B0604020202020204" pitchFamily="34" charset="0"/>
                      </a:endParaRPr>
                    </a:p>
                    <a:p>
                      <a:pPr algn="l" rtl="0" fontAlgn="base"/>
                      <a:r>
                        <a:rPr lang="es-ES" sz="2400" b="0">
                          <a:effectLst/>
                          <a:latin typeface="Arial" panose="020B0604020202020204" pitchFamily="34" charset="0"/>
                          <a:cs typeface="Arial" panose="020B0604020202020204" pitchFamily="34" charset="0"/>
                        </a:rPr>
                        <a:t>Basadas en principios de equidad, cooperación y diferencias como oportunidad de enriquecimiento de la sociedad.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3178416276"/>
                  </a:ext>
                </a:extLst>
              </a:tr>
              <a:tr h="1022631">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La inserción es parcial y condicionada.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2">
                        <a:lumMod val="20000"/>
                        <a:lumOff val="80000"/>
                      </a:schemeClr>
                    </a:solidFill>
                  </a:tcPr>
                </a:tc>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La inserción es total e incondicional.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1294742712"/>
                  </a:ext>
                </a:extLst>
              </a:tr>
              <a:tr h="1022631">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Exige transformaciones superficiales.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2">
                        <a:lumMod val="20000"/>
                        <a:lumOff val="80000"/>
                      </a:schemeClr>
                    </a:solidFill>
                  </a:tcPr>
                </a:tc>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Exige ruptura en los sistemas.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3927359724"/>
                  </a:ext>
                </a:extLst>
              </a:tr>
              <a:tr h="1155919">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Se centra en el alumno (se aplica al alumno programas específicos).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2">
                        <a:lumMod val="20000"/>
                        <a:lumOff val="80000"/>
                      </a:schemeClr>
                    </a:solidFill>
                  </a:tcPr>
                </a:tc>
                <a:tc>
                  <a:txBody>
                    <a:bodyPr/>
                    <a:lstStyle/>
                    <a:p>
                      <a:pPr algn="ctr" fontAlgn="t"/>
                      <a:endParaRPr lang="es-ES" sz="2400">
                        <a:effectLst/>
                        <a:latin typeface="Arial" panose="020B0604020202020204" pitchFamily="34" charset="0"/>
                        <a:cs typeface="Arial" panose="020B0604020202020204" pitchFamily="34" charset="0"/>
                      </a:endParaRPr>
                    </a:p>
                    <a:p>
                      <a:pPr algn="ctr" rtl="0" fontAlgn="base"/>
                      <a:r>
                        <a:rPr lang="es-ES" sz="2400" b="0">
                          <a:effectLst/>
                          <a:latin typeface="Arial" panose="020B0604020202020204" pitchFamily="34" charset="0"/>
                          <a:cs typeface="Arial" panose="020B0604020202020204" pitchFamily="34" charset="0"/>
                        </a:rPr>
                        <a:t>Se centra en el aula. (Apoyo en el aula ordinaria). </a:t>
                      </a:r>
                    </a:p>
                    <a:p>
                      <a:pPr algn="ctr" rtl="0" fontAlgn="base"/>
                      <a:r>
                        <a:rPr lang="es-ES" sz="2400" b="0">
                          <a:effectLst/>
                          <a:latin typeface="Arial" panose="020B0604020202020204" pitchFamily="34" charset="0"/>
                          <a:cs typeface="Arial" panose="020B0604020202020204" pitchFamily="34" charset="0"/>
                        </a:rPr>
                        <a:t> </a:t>
                      </a:r>
                      <a:endParaRPr lang="es-ES" sz="2400" b="0" i="0">
                        <a:effectLst/>
                        <a:latin typeface="Arial" panose="020B0604020202020204" pitchFamily="34" charset="0"/>
                        <a:cs typeface="Arial" panose="020B0604020202020204" pitchFamily="34" charset="0"/>
                      </a:endParaRPr>
                    </a:p>
                  </a:txBody>
                  <a:tcPr marL="65912" marR="65912" marT="32956" marB="32956" anchor="ctr">
                    <a:solidFill>
                      <a:schemeClr val="accent6">
                        <a:lumMod val="20000"/>
                        <a:lumOff val="80000"/>
                      </a:schemeClr>
                    </a:solidFill>
                  </a:tcPr>
                </a:tc>
                <a:extLst>
                  <a:ext uri="{0D108BD9-81ED-4DB2-BD59-A6C34878D82A}">
                    <a16:rowId xmlns:a16="http://schemas.microsoft.com/office/drawing/2014/main" val="3634967523"/>
                  </a:ext>
                </a:extLst>
              </a:tr>
            </a:tbl>
          </a:graphicData>
        </a:graphic>
      </p:graphicFrame>
      <p:sp>
        <p:nvSpPr>
          <p:cNvPr id="18" name="CuadroTexto 17">
            <a:extLst>
              <a:ext uri="{FF2B5EF4-FFF2-40B4-BE49-F238E27FC236}">
                <a16:creationId xmlns:a16="http://schemas.microsoft.com/office/drawing/2014/main" id="{B3D769A2-94DB-B9D7-87E5-42BC780BB6D2}"/>
              </a:ext>
            </a:extLst>
          </p:cNvPr>
          <p:cNvSpPr txBox="1"/>
          <p:nvPr/>
        </p:nvSpPr>
        <p:spPr>
          <a:xfrm>
            <a:off x="1078655" y="3522192"/>
            <a:ext cx="2642607" cy="584775"/>
          </a:xfrm>
          <a:prstGeom prst="rect">
            <a:avLst/>
          </a:prstGeom>
          <a:noFill/>
        </p:spPr>
        <p:txBody>
          <a:bodyPr wrap="square" rtlCol="0">
            <a:prstTxWarp prst="textWave1">
              <a:avLst/>
            </a:prstTxWarp>
            <a:spAutoFit/>
          </a:bodyPr>
          <a:lstStyle/>
          <a:p>
            <a:r>
              <a:rPr lang="es-ES" sz="3200">
                <a:solidFill>
                  <a:srgbClr val="B42108"/>
                </a:solidFill>
              </a:rPr>
              <a:t>INTEGRADORA</a:t>
            </a:r>
          </a:p>
        </p:txBody>
      </p:sp>
      <p:sp>
        <p:nvSpPr>
          <p:cNvPr id="19" name="CuadroTexto 18">
            <a:extLst>
              <a:ext uri="{FF2B5EF4-FFF2-40B4-BE49-F238E27FC236}">
                <a16:creationId xmlns:a16="http://schemas.microsoft.com/office/drawing/2014/main" id="{B9C3D654-CCF7-BBE6-B3B8-2C4B62FBE832}"/>
              </a:ext>
            </a:extLst>
          </p:cNvPr>
          <p:cNvSpPr txBox="1"/>
          <p:nvPr/>
        </p:nvSpPr>
        <p:spPr>
          <a:xfrm>
            <a:off x="14370279" y="3168249"/>
            <a:ext cx="2246244" cy="646331"/>
          </a:xfrm>
          <a:prstGeom prst="rect">
            <a:avLst/>
          </a:prstGeom>
          <a:noFill/>
        </p:spPr>
        <p:txBody>
          <a:bodyPr wrap="square" rtlCol="0">
            <a:prstTxWarp prst="textWave1">
              <a:avLst/>
            </a:prstTxWarp>
            <a:spAutoFit/>
          </a:bodyPr>
          <a:lstStyle/>
          <a:p>
            <a:r>
              <a:rPr lang="es-ES" sz="3600">
                <a:solidFill>
                  <a:schemeClr val="accent6">
                    <a:lumMod val="75000"/>
                  </a:schemeClr>
                </a:solidFill>
              </a:rPr>
              <a:t>INCLUSIVA</a:t>
            </a:r>
          </a:p>
        </p:txBody>
      </p:sp>
    </p:spTree>
    <p:extLst>
      <p:ext uri="{BB962C8B-B14F-4D97-AF65-F5344CB8AC3E}">
        <p14:creationId xmlns:p14="http://schemas.microsoft.com/office/powerpoint/2010/main" val="2774764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Forma&#10;&#10;Descripción generada automáticamente">
            <a:extLst>
              <a:ext uri="{FF2B5EF4-FFF2-40B4-BE49-F238E27FC236}">
                <a16:creationId xmlns:a16="http://schemas.microsoft.com/office/drawing/2014/main" id="{E857511B-B376-9FE9-C83C-C3803DA343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72" t="293" r="46913"/>
          <a:stretch/>
        </p:blipFill>
        <p:spPr>
          <a:xfrm>
            <a:off x="0" y="-16901"/>
            <a:ext cx="10515600" cy="10320801"/>
          </a:xfrm>
          <a:prstGeom prst="rect">
            <a:avLst/>
          </a:prstGeom>
        </p:spPr>
      </p:pic>
      <p:sp>
        <p:nvSpPr>
          <p:cNvPr id="4" name="AutoShape 4"/>
          <p:cNvSpPr/>
          <p:nvPr/>
        </p:nvSpPr>
        <p:spPr>
          <a:xfrm>
            <a:off x="972716" y="5829246"/>
            <a:ext cx="1439550" cy="0"/>
          </a:xfrm>
          <a:prstGeom prst="line">
            <a:avLst/>
          </a:prstGeom>
          <a:ln w="114300" cap="flat">
            <a:solidFill>
              <a:srgbClr val="E3A716"/>
            </a:solidFill>
            <a:prstDash val="solid"/>
            <a:headEnd type="none" w="sm" len="sm"/>
            <a:tailEnd type="none" w="sm" len="sm"/>
          </a:ln>
        </p:spPr>
      </p:sp>
      <p:pic>
        <p:nvPicPr>
          <p:cNvPr id="5" name="Picture 5"/>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2746109" y="3670139"/>
            <a:ext cx="1078008" cy="819287"/>
          </a:xfrm>
          <a:prstGeom prst="rect">
            <a:avLst/>
          </a:prstGeom>
        </p:spPr>
      </p:pic>
      <p:sp>
        <p:nvSpPr>
          <p:cNvPr id="6" name="TextBox 6"/>
          <p:cNvSpPr txBox="1"/>
          <p:nvPr/>
        </p:nvSpPr>
        <p:spPr>
          <a:xfrm>
            <a:off x="972716" y="2940665"/>
            <a:ext cx="5045529" cy="2513509"/>
          </a:xfrm>
          <a:prstGeom prst="rect">
            <a:avLst/>
          </a:prstGeom>
        </p:spPr>
        <p:txBody>
          <a:bodyPr wrap="square" lIns="0" tIns="0" rIns="0" bIns="0" rtlCol="0" anchor="t">
            <a:spAutoFit/>
          </a:bodyPr>
          <a:lstStyle/>
          <a:p>
            <a:pPr>
              <a:lnSpc>
                <a:spcPts val="4949"/>
              </a:lnSpc>
            </a:pPr>
            <a:r>
              <a:rPr lang="en-US" sz="4499" b="1">
                <a:solidFill>
                  <a:srgbClr val="FFFFFF"/>
                </a:solidFill>
                <a:latin typeface="Arial" panose="020B0604020202020204" pitchFamily="34" charset="0"/>
                <a:cs typeface="Arial" panose="020B0604020202020204" pitchFamily="34" charset="0"/>
              </a:rPr>
              <a:t>HERRAMIENTAS ARTÍSTICAS PARA TRABAJAR LA INCLUSIÓN </a:t>
            </a:r>
          </a:p>
        </p:txBody>
      </p:sp>
      <p:grpSp>
        <p:nvGrpSpPr>
          <p:cNvPr id="12" name="Group 12"/>
          <p:cNvGrpSpPr>
            <a:grpSpLocks noChangeAspect="1"/>
          </p:cNvGrpSpPr>
          <p:nvPr/>
        </p:nvGrpSpPr>
        <p:grpSpPr>
          <a:xfrm>
            <a:off x="11375230" y="4914828"/>
            <a:ext cx="4127678" cy="412766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4" name="Group 14"/>
          <p:cNvGrpSpPr/>
          <p:nvPr/>
        </p:nvGrpSpPr>
        <p:grpSpPr>
          <a:xfrm>
            <a:off x="17016512" y="9042489"/>
            <a:ext cx="485579" cy="431625"/>
            <a:chOff x="0" y="0"/>
            <a:chExt cx="647437" cy="575500"/>
          </a:xfrm>
        </p:grpSpPr>
        <p:sp>
          <p:nvSpPr>
            <p:cNvPr id="15" name="AutoShape 15"/>
            <p:cNvSpPr/>
            <p:nvPr/>
          </p:nvSpPr>
          <p:spPr>
            <a:xfrm>
              <a:off x="0" y="0"/>
              <a:ext cx="647437" cy="575500"/>
            </a:xfrm>
            <a:prstGeom prst="rect">
              <a:avLst/>
            </a:prstGeom>
            <a:solidFill>
              <a:srgbClr val="E3A716"/>
            </a:solidFill>
          </p:spPr>
        </p:sp>
        <p:grpSp>
          <p:nvGrpSpPr>
            <p:cNvPr id="16" name="Group 16"/>
            <p:cNvGrpSpPr/>
            <p:nvPr/>
          </p:nvGrpSpPr>
          <p:grpSpPr>
            <a:xfrm>
              <a:off x="0" y="171992"/>
              <a:ext cx="517352" cy="231517"/>
              <a:chOff x="0" y="0"/>
              <a:chExt cx="959235" cy="429260"/>
            </a:xfrm>
          </p:grpSpPr>
          <p:sp>
            <p:nvSpPr>
              <p:cNvPr id="17" name="Freeform 17"/>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5B2D60C0-5656-0482-2954-83ED05545F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064945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2"/>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ea typeface="Times New Roman" panose="02020603050405020304" pitchFamily="18" charset="0"/>
                <a:cs typeface="Times New Roman" panose="02020603050405020304" pitchFamily="18" charset="0"/>
              </a:rPr>
              <a:t>Proyecto ‘Descubrir nuevas culturas’</a:t>
            </a:r>
            <a:r>
              <a:rPr lang="es-ES" sz="1050" kern="0">
                <a:solidFill>
                  <a:srgbClr val="B5243A"/>
                </a:solidFill>
                <a:latin typeface="Arial" panose="020B0604020202020204" pitchFamily="34" charset="0"/>
                <a:ea typeface="Times New Roman" panose="02020603050405020304" pitchFamily="18" charset="0"/>
                <a:cs typeface="Times New Roman" panose="02020603050405020304" pitchFamily="18" charset="0"/>
              </a:rPr>
              <a:t>:</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9779649" y="4051806"/>
            <a:ext cx="6217686" cy="3747051"/>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kern="0">
                <a:latin typeface="Arial"/>
                <a:ea typeface="Times New Roman" panose="02020603050405020304" pitchFamily="18" charset="0"/>
                <a:cs typeface="Times New Roman"/>
              </a:rPr>
              <a:t>Se puede investigar sobre su música, gastronomía, situación geográfica, trajes tradicionales… y con toda esa información montar una representación teatral, días D por países/comunidades, desarrollo de un boletín digital escolar o una feria de la cultura.</a:t>
            </a:r>
          </a:p>
        </p:txBody>
      </p:sp>
      <p:pic>
        <p:nvPicPr>
          <p:cNvPr id="8198" name="Picture 6" descr="bloques de hormigón azul amarillo y blanco">
            <a:extLst>
              <a:ext uri="{FF2B5EF4-FFF2-40B4-BE49-F238E27FC236}">
                <a16:creationId xmlns:a16="http://schemas.microsoft.com/office/drawing/2014/main" id="{F3543E06-6C50-C0B1-BBFA-151EE05FD4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980"/>
          <a:stretch/>
        </p:blipFill>
        <p:spPr bwMode="auto">
          <a:xfrm>
            <a:off x="2031902" y="2813180"/>
            <a:ext cx="7112099" cy="597625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F8B22EB9-7985-D78E-63B7-383CF5FC3B08}"/>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58DB8D2C-472C-F2C8-7AA3-E6D85FB101FF}"/>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135909F8-4C62-1A9C-ECEC-AFBF3546F561}"/>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2BAB51DC-BA5C-13EE-AE75-8C51FFF1FA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4032254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ea typeface="Times New Roman" panose="02020603050405020304" pitchFamily="18" charset="0"/>
                <a:cs typeface="Times New Roman" panose="02020603050405020304" pitchFamily="18" charset="0"/>
              </a:rPr>
              <a:t>Conocer un nuevo idioma</a:t>
            </a:r>
            <a:r>
              <a:rPr lang="es-ES" sz="1050" kern="0">
                <a:solidFill>
                  <a:srgbClr val="B5243A"/>
                </a:solidFill>
                <a:latin typeface="Arial" panose="020B0604020202020204" pitchFamily="34" charset="0"/>
                <a:ea typeface="Times New Roman" panose="02020603050405020304" pitchFamily="18" charset="0"/>
                <a:cs typeface="Times New Roman" panose="02020603050405020304" pitchFamily="18" charset="0"/>
              </a:rPr>
              <a:t>:</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8925236" y="3376283"/>
            <a:ext cx="8091276" cy="5284011"/>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kern="0">
                <a:latin typeface="Arial"/>
                <a:ea typeface="Times New Roman" panose="02020603050405020304" pitchFamily="18" charset="0"/>
                <a:cs typeface="Times New Roman"/>
              </a:rPr>
              <a:t>Trabajar de forma colaborativa para aprender todos de todos, ayudando a los niños inmigrantes a familiarizarse con el castellano (y otras lenguas cooficiales) y a los niños nativos a conocer el idioma de los compañeros extranjeros. </a:t>
            </a:r>
            <a:endParaRPr lang="es-ES" sz="2800" kern="0">
              <a:latin typeface="Arial" panose="020B0604020202020204" pitchFamily="34" charset="0"/>
              <a:ea typeface="Times New Roman" panose="02020603050405020304" pitchFamily="18" charset="0"/>
              <a:cs typeface="Times New Roman" panose="02020603050405020304" pitchFamily="18" charset="0"/>
            </a:endParaRPr>
          </a:p>
          <a:p>
            <a:pPr fontAlgn="base">
              <a:lnSpc>
                <a:spcPct val="107000"/>
              </a:lnSpc>
              <a:spcAft>
                <a:spcPts val="1200"/>
              </a:spcAft>
              <a:buSzPts val="1000"/>
              <a:tabLst>
                <a:tab pos="685800" algn="l"/>
              </a:tabLst>
            </a:pPr>
            <a:r>
              <a:rPr lang="es-ES" sz="2800" kern="0">
                <a:latin typeface="Arial"/>
                <a:ea typeface="Times New Roman" panose="02020603050405020304" pitchFamily="18" charset="0"/>
                <a:cs typeface="Times New Roman"/>
              </a:rPr>
              <a:t>En cuanto a las </a:t>
            </a:r>
            <a:r>
              <a:rPr lang="es-ES" sz="2800" u="sng" kern="0">
                <a:latin typeface="Arial"/>
                <a:ea typeface="Times New Roman" panose="02020603050405020304" pitchFamily="18" charset="0"/>
                <a:cs typeface="Times New Roman"/>
                <a:hlinkClick r:id="rId2">
                  <a:extLst>
                    <a:ext uri="{A12FA001-AC4F-418D-AE19-62706E023703}">
                      <ahyp:hlinkClr xmlns:ahyp="http://schemas.microsoft.com/office/drawing/2018/hyperlinkcolor" val="tx"/>
                    </a:ext>
                  </a:extLst>
                </a:hlinkClick>
              </a:rPr>
              <a:t>actividades relacionadas con el idioma</a:t>
            </a:r>
            <a:r>
              <a:rPr lang="es-ES" sz="2800" u="sng" kern="0">
                <a:latin typeface="Arial"/>
                <a:ea typeface="Times New Roman" panose="02020603050405020304" pitchFamily="18" charset="0"/>
                <a:cs typeface="Times New Roman"/>
              </a:rPr>
              <a:t>,</a:t>
            </a:r>
            <a:r>
              <a:rPr lang="es-ES" sz="2800" kern="0">
                <a:latin typeface="Arial"/>
                <a:ea typeface="Times New Roman" panose="02020603050405020304" pitchFamily="18" charset="0"/>
                <a:cs typeface="Times New Roman"/>
              </a:rPr>
              <a:t> se puede realizar un diccionario de aula por ellos mismos, aprender un saludo en otra lengua e incluir ambos idiomas en el espacio del aula (carteles, juegos… teniendo en cuenta que eso puede ser preparado por el alumnado).</a:t>
            </a:r>
            <a:endParaRPr lang="es-ES" sz="2800" kern="100">
              <a:latin typeface="Arial"/>
              <a:ea typeface="Calibri" panose="020F0502020204030204" pitchFamily="34" charset="0"/>
              <a:cs typeface="Times New Roman"/>
            </a:endParaRPr>
          </a:p>
        </p:txBody>
      </p:sp>
      <p:pic>
        <p:nvPicPr>
          <p:cNvPr id="7170" name="Picture 2" descr="hombre con camisa negra sentado al lado de una mujer con camisa gris">
            <a:extLst>
              <a:ext uri="{FF2B5EF4-FFF2-40B4-BE49-F238E27FC236}">
                <a16:creationId xmlns:a16="http://schemas.microsoft.com/office/drawing/2014/main" id="{3DD6B261-522E-9B6D-D061-6F2F74619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493424"/>
            <a:ext cx="6898722" cy="49256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99CE70D0-1195-9218-F172-40278297EC24}"/>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2A071B70-683C-22BC-14A4-F6E125ECF355}"/>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73B53517-9357-322F-8A75-80EB1AB752F6}"/>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CE723BA1-9CEA-7685-20BC-F38B803081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626010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2"/>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Investigar sobre la prensa y las noticias</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1997919" y="4444650"/>
            <a:ext cx="7146081" cy="3843168"/>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4050" kern="0">
                <a:latin typeface="Arial"/>
                <a:ea typeface="Times New Roman" panose="02020603050405020304" pitchFamily="18" charset="0"/>
                <a:cs typeface="Times New Roman"/>
              </a:rPr>
              <a:t>S</a:t>
            </a:r>
            <a:r>
              <a:rPr lang="es-ES" sz="2800" kern="0">
                <a:latin typeface="Arial"/>
                <a:ea typeface="Times New Roman" panose="02020603050405020304" pitchFamily="18" charset="0"/>
                <a:cs typeface="Times New Roman"/>
              </a:rPr>
              <a:t>obre la situación de los inmigrantes, debatir y razonar formas de ayudar y solucionar los problemas a los que se enfrentan.</a:t>
            </a:r>
          </a:p>
          <a:p>
            <a:pPr fontAlgn="base">
              <a:lnSpc>
                <a:spcPct val="107000"/>
              </a:lnSpc>
              <a:spcAft>
                <a:spcPts val="1200"/>
              </a:spcAft>
              <a:buSzPts val="1000"/>
              <a:tabLst>
                <a:tab pos="685800" algn="l"/>
              </a:tabLst>
            </a:pPr>
            <a:r>
              <a:rPr lang="es-ES" sz="2800" kern="0">
                <a:latin typeface="Arial"/>
                <a:ea typeface="Calibri" panose="020F0502020204030204" pitchFamily="34" charset="0"/>
                <a:cs typeface="Times New Roman"/>
              </a:rPr>
              <a:t>Realizar un boletín de noticias, un programa de radio o una exposición artística sobre las situaciones sociales</a:t>
            </a:r>
            <a:r>
              <a:rPr lang="es-ES" sz="4050" kern="0">
                <a:latin typeface="Arial"/>
                <a:ea typeface="Calibri" panose="020F0502020204030204" pitchFamily="34" charset="0"/>
                <a:cs typeface="Times New Roman"/>
              </a:rPr>
              <a:t>.</a:t>
            </a:r>
            <a:endParaRPr lang="es-ES" kern="100">
              <a:latin typeface="Calibri"/>
              <a:ea typeface="Calibri" panose="020F0502020204030204" pitchFamily="34" charset="0"/>
              <a:cs typeface="Times New Roman" panose="02020603050405020304" pitchFamily="18" charset="0"/>
            </a:endParaRPr>
          </a:p>
        </p:txBody>
      </p:sp>
      <p:pic>
        <p:nvPicPr>
          <p:cNvPr id="6146" name="Picture 2" descr="Una persona sentada en el suelo leyendo un periódico">
            <a:extLst>
              <a:ext uri="{FF2B5EF4-FFF2-40B4-BE49-F238E27FC236}">
                <a16:creationId xmlns:a16="http://schemas.microsoft.com/office/drawing/2014/main" id="{DAC66A26-22A9-9B26-26BA-765CEF234AC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8" t="-10972" r="518" b="10972"/>
          <a:stretch/>
        </p:blipFill>
        <p:spPr bwMode="auto">
          <a:xfrm>
            <a:off x="10425728" y="2065088"/>
            <a:ext cx="5403657" cy="74090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85C0EEAB-851A-469F-9A69-42AA9E8BBC37}"/>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4B6BE854-C5E7-2940-CC71-74F7D58C0B43}"/>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CDEB93F1-D173-CD2C-B90F-15ABE83B8519}"/>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4AAB3E62-F616-FFCB-E9B8-E80E4BCE5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094716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Paseo de la confianza</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9737661" y="4102060"/>
            <a:ext cx="8091276" cy="3449470"/>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kern="0">
                <a:latin typeface="Arial"/>
                <a:ea typeface="Times New Roman" panose="02020603050405020304" pitchFamily="18" charset="0"/>
                <a:cs typeface="Times New Roman"/>
              </a:rPr>
              <a:t>Todas las semanas se realizará un paseo de 15 minutos con un compañero/a.</a:t>
            </a:r>
          </a:p>
          <a:p>
            <a:pPr fontAlgn="base">
              <a:lnSpc>
                <a:spcPct val="107000"/>
              </a:lnSpc>
              <a:spcAft>
                <a:spcPts val="1200"/>
              </a:spcAft>
              <a:buSzPts val="1000"/>
              <a:tabLst>
                <a:tab pos="685800" algn="l"/>
              </a:tabLst>
            </a:pPr>
            <a:r>
              <a:rPr lang="es-ES" sz="2800" kern="0">
                <a:latin typeface="Arial"/>
                <a:ea typeface="Calibri" panose="020F0502020204030204" pitchFamily="34" charset="0"/>
                <a:cs typeface="Times New Roman"/>
              </a:rPr>
              <a:t>En el paseo una persona deberá ir con los ojos cerrados y podrá hablar de lo que quiera. La otra persona irá con los ojos abiertos y solo podrá guiar a su compañero/a.</a:t>
            </a: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2 mujeres sentadas en banco de madera marrón">
            <a:extLst>
              <a:ext uri="{FF2B5EF4-FFF2-40B4-BE49-F238E27FC236}">
                <a16:creationId xmlns:a16="http://schemas.microsoft.com/office/drawing/2014/main" id="{6A3C53F7-E771-E14A-AA3C-B13DA707C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320" y="3533512"/>
            <a:ext cx="7813350" cy="43989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3F03D805-CEE1-31EF-429B-BDD18A7BBA0A}"/>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15213C8B-DC27-2A2E-3F5C-EB0E6D342999}"/>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E12A98FC-A593-F2DD-A99B-D6D980B3C37D}"/>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A5D3CC87-CFBB-57F2-DF21-FC928E16F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44887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Caja del recuerdo</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1587500" y="3795621"/>
            <a:ext cx="8091276" cy="4476034"/>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4050" kern="0">
                <a:latin typeface="Arial"/>
                <a:ea typeface="Times New Roman" panose="02020603050405020304" pitchFamily="18" charset="0"/>
                <a:cs typeface="Times New Roman"/>
              </a:rPr>
              <a:t>C</a:t>
            </a:r>
            <a:r>
              <a:rPr lang="es-ES" sz="2800" kern="0">
                <a:latin typeface="Arial"/>
                <a:ea typeface="Times New Roman" panose="02020603050405020304" pitchFamily="18" charset="0"/>
                <a:cs typeface="Times New Roman"/>
              </a:rPr>
              <a:t>ada compañero/a tendrá una caja anual donde ir guardando cosas importantes para el: recuerdos o sobre las vivencias de ese año</a:t>
            </a:r>
            <a:r>
              <a:rPr lang="es-ES" sz="2800" kern="0">
                <a:latin typeface="Arial"/>
                <a:ea typeface="Calibri" panose="020F0502020204030204" pitchFamily="34" charset="0"/>
                <a:cs typeface="Times New Roman"/>
              </a:rPr>
              <a:t>.</a:t>
            </a:r>
          </a:p>
          <a:p>
            <a:pPr fontAlgn="base">
              <a:lnSpc>
                <a:spcPct val="107000"/>
              </a:lnSpc>
              <a:spcAft>
                <a:spcPts val="1200"/>
              </a:spcAft>
              <a:buSzPts val="1000"/>
              <a:tabLst>
                <a:tab pos="685800" algn="l"/>
              </a:tabLst>
            </a:pPr>
            <a:r>
              <a:rPr lang="es-ES" sz="2800" kern="0">
                <a:latin typeface="Arial"/>
                <a:ea typeface="Calibri" panose="020F0502020204030204" pitchFamily="34" charset="0"/>
                <a:cs typeface="Times New Roman"/>
              </a:rPr>
              <a:t>Al final del curso se podrá compartir o generar una pequeña dinámica para mostrar los objetivos de valor.</a:t>
            </a:r>
          </a:p>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la mano de la persona salió de la caja con bolígrafos de varios colores">
            <a:extLst>
              <a:ext uri="{FF2B5EF4-FFF2-40B4-BE49-F238E27FC236}">
                <a16:creationId xmlns:a16="http://schemas.microsoft.com/office/drawing/2014/main" id="{5D1DB9F1-019C-7AA1-E193-3C89CA2875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90721" y="2480036"/>
            <a:ext cx="4232783" cy="63491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99C20321-5856-778D-5EC7-7FB437739469}"/>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DC7CEE1D-E392-7A61-4945-FF7A9ED29BE2}"/>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14B0D9D0-C793-E1EB-528B-3CDB3E0C5001}"/>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0709F582-F35E-D563-1B93-6DC433190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560945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Música para todos/as</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9921243" y="4579933"/>
            <a:ext cx="5674647" cy="3092963"/>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kern="0">
                <a:latin typeface="Arial"/>
                <a:ea typeface="Times New Roman" panose="02020603050405020304" pitchFamily="18" charset="0"/>
                <a:cs typeface="Times New Roman"/>
              </a:rPr>
              <a:t>Generar una lista de Spotify o </a:t>
            </a:r>
            <a:r>
              <a:rPr lang="es-ES" sz="2800" kern="0" err="1">
                <a:latin typeface="Arial"/>
                <a:ea typeface="Times New Roman" panose="02020603050405020304" pitchFamily="18" charset="0"/>
                <a:cs typeface="Times New Roman"/>
              </a:rPr>
              <a:t>Youtube</a:t>
            </a:r>
            <a:r>
              <a:rPr lang="es-ES" sz="2800" kern="0">
                <a:latin typeface="Arial"/>
                <a:ea typeface="Times New Roman" panose="02020603050405020304" pitchFamily="18" charset="0"/>
                <a:cs typeface="Times New Roman"/>
              </a:rPr>
              <a:t> para todos/as.</a:t>
            </a:r>
          </a:p>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disco de vinilo morado sobre mesa en blanco y negro">
            <a:extLst>
              <a:ext uri="{FF2B5EF4-FFF2-40B4-BE49-F238E27FC236}">
                <a16:creationId xmlns:a16="http://schemas.microsoft.com/office/drawing/2014/main" id="{25A5A691-937E-2E02-BDBF-CC280FDCE1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3479797" y="2268224"/>
            <a:ext cx="4531364" cy="679704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87642EF3-414C-D36C-0461-2EC1BA5BAE39}"/>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50688354-548D-9372-F1EA-0DA5B775D094}"/>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4ADD60C3-2775-A77E-E0A3-838E75D1B54C}"/>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C36B9362-866C-FBC2-AA23-6ADCD6B10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745459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Cuaderno de bitácora</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1340111" y="3670198"/>
            <a:ext cx="6497604" cy="4116320"/>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a:solidFill>
                  <a:srgbClr val="262626"/>
                </a:solidFill>
                <a:latin typeface="Arial"/>
                <a:cs typeface="Arial"/>
              </a:rPr>
              <a:t>El </a:t>
            </a:r>
            <a:r>
              <a:rPr lang="es-ES" sz="2800">
                <a:solidFill>
                  <a:srgbClr val="FF6FCF"/>
                </a:solidFill>
                <a:latin typeface="Arial"/>
                <a:cs typeface="Arial"/>
                <a:hlinkClick r:id="rId2"/>
              </a:rPr>
              <a:t>cuaderno</a:t>
            </a:r>
            <a:r>
              <a:rPr lang="es-ES" sz="2800">
                <a:solidFill>
                  <a:srgbClr val="262626"/>
                </a:solidFill>
                <a:latin typeface="Arial"/>
                <a:cs typeface="Arial"/>
              </a:rPr>
              <a:t> o bitácora de trabajo es un cuaderno en el cual estudiantes desarrollan sus bocetos, toman nota de </a:t>
            </a:r>
            <a:r>
              <a:rPr lang="es-ES" sz="2800">
                <a:solidFill>
                  <a:srgbClr val="2D8930"/>
                </a:solidFill>
                <a:latin typeface="Arial"/>
                <a:cs typeface="Arial"/>
                <a:hlinkClick r:id="rId3"/>
              </a:rPr>
              <a:t>ideas</a:t>
            </a:r>
            <a:r>
              <a:rPr lang="es-ES" sz="2800">
                <a:solidFill>
                  <a:srgbClr val="262626"/>
                </a:solidFill>
                <a:latin typeface="Arial"/>
                <a:cs typeface="Arial"/>
              </a:rPr>
              <a:t> y cualquier información que consideren que puede resultar útil para su aprendizaje y trabajo.</a:t>
            </a:r>
            <a:endParaRPr lang="es-ES" sz="2800" kern="0">
              <a:latin typeface="Arial"/>
              <a:ea typeface="Calibri" panose="020F0502020204030204" pitchFamily="34" charset="0"/>
              <a:cs typeface="Arial"/>
            </a:endParaRPr>
          </a:p>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Un cuaderno con un bolígrafo y un dibujo de la tierra">
            <a:extLst>
              <a:ext uri="{FF2B5EF4-FFF2-40B4-BE49-F238E27FC236}">
                <a16:creationId xmlns:a16="http://schemas.microsoft.com/office/drawing/2014/main" id="{18A6D7E5-3766-6755-6B02-878426DA0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8169" y="2813154"/>
            <a:ext cx="8367492" cy="556438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D6FC09C2-55C3-5E51-F5BB-9A90FB791456}"/>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5576C296-EF47-E341-4D11-0D2308F77094}"/>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E7A64EFF-3682-154E-1EBD-B0EDEB2CEC8C}"/>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189AC8DD-AA23-83E6-B27D-FCECA3347C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080626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Collage</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8596220" y="4174049"/>
            <a:ext cx="8091276" cy="2887137"/>
          </a:xfrm>
          <a:prstGeom prst="rect">
            <a:avLst/>
          </a:prstGeom>
          <a:noFill/>
        </p:spPr>
        <p:txBody>
          <a:bodyPr wrap="square" lIns="91440" tIns="45720" rIns="91440" bIns="45720" anchor="t">
            <a:spAutoFit/>
          </a:bodyPr>
          <a:lstStyle/>
          <a:p>
            <a:pPr fontAlgn="base">
              <a:lnSpc>
                <a:spcPct val="107000"/>
              </a:lnSpc>
              <a:spcAft>
                <a:spcPts val="1200"/>
              </a:spcAft>
              <a:buSzPts val="1000"/>
              <a:tabLst>
                <a:tab pos="685800" algn="l"/>
              </a:tabLst>
            </a:pPr>
            <a:r>
              <a:rPr lang="es-ES" sz="2800">
                <a:solidFill>
                  <a:srgbClr val="262626"/>
                </a:solidFill>
                <a:latin typeface="Arial"/>
                <a:cs typeface="Arial"/>
              </a:rPr>
              <a:t>Para trabajar la expresión emocional</a:t>
            </a:r>
          </a:p>
          <a:p>
            <a:pPr fontAlgn="base">
              <a:lnSpc>
                <a:spcPct val="107000"/>
              </a:lnSpc>
              <a:spcAft>
                <a:spcPts val="1200"/>
              </a:spcAft>
              <a:buSzPts val="1000"/>
              <a:tabLst>
                <a:tab pos="685800" algn="l"/>
              </a:tabLst>
            </a:pPr>
            <a:r>
              <a:rPr lang="es-ES" sz="2800" kern="0">
                <a:solidFill>
                  <a:srgbClr val="262626"/>
                </a:solidFill>
                <a:latin typeface="Arial"/>
                <a:ea typeface="Calibri" panose="020F0502020204030204" pitchFamily="34" charset="0"/>
                <a:cs typeface="Times New Roman"/>
              </a:rPr>
              <a:t>Para trabajar conceptos como la interculturalidad, inclusión, migración…</a:t>
            </a:r>
            <a:endParaRPr lang="es-ES" sz="2800" kern="0">
              <a:latin typeface="Arial"/>
              <a:ea typeface="Calibri" panose="020F0502020204030204" pitchFamily="34" charset="0"/>
              <a:cs typeface="Times New Roman"/>
            </a:endParaRPr>
          </a:p>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hombre en jeans azules y chaqueta negra de pie junto a la pared con graffiti">
            <a:extLst>
              <a:ext uri="{FF2B5EF4-FFF2-40B4-BE49-F238E27FC236}">
                <a16:creationId xmlns:a16="http://schemas.microsoft.com/office/drawing/2014/main" id="{19311C0B-F606-946E-B256-DE1D72F58E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635" y="2424677"/>
            <a:ext cx="4964891" cy="66178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1EE65A3D-E75F-43E1-597B-29236DBAF482}"/>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9F434A66-C0D4-7B0A-325F-05C913B1C2CD}"/>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FBB8A336-0795-101E-E934-BA7ADD5D703A}"/>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0924A62A-3A03-3820-0C0E-6DB38F5DA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6657404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Forma&#10;&#10;Descripción generada automáticamente">
            <a:extLst>
              <a:ext uri="{FF2B5EF4-FFF2-40B4-BE49-F238E27FC236}">
                <a16:creationId xmlns:a16="http://schemas.microsoft.com/office/drawing/2014/main" id="{E857511B-B376-9FE9-C83C-C3803DA343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72" t="293" r="46913"/>
          <a:stretch/>
        </p:blipFill>
        <p:spPr>
          <a:xfrm>
            <a:off x="0" y="-16901"/>
            <a:ext cx="10515600" cy="10320801"/>
          </a:xfrm>
          <a:prstGeom prst="rect">
            <a:avLst/>
          </a:prstGeom>
        </p:spPr>
      </p:pic>
      <p:sp>
        <p:nvSpPr>
          <p:cNvPr id="4" name="AutoShape 4"/>
          <p:cNvSpPr/>
          <p:nvPr/>
        </p:nvSpPr>
        <p:spPr>
          <a:xfrm>
            <a:off x="972716" y="5829246"/>
            <a:ext cx="1439550" cy="0"/>
          </a:xfrm>
          <a:prstGeom prst="line">
            <a:avLst/>
          </a:prstGeom>
          <a:ln w="114300" cap="flat">
            <a:solidFill>
              <a:srgbClr val="E3A716"/>
            </a:solidFill>
            <a:prstDash val="solid"/>
            <a:headEnd type="none" w="sm" len="sm"/>
            <a:tailEnd type="none" w="sm" len="sm"/>
          </a:ln>
        </p:spPr>
      </p:sp>
      <p:pic>
        <p:nvPicPr>
          <p:cNvPr id="5" name="Picture 5"/>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2746109" y="3670139"/>
            <a:ext cx="1078008" cy="819287"/>
          </a:xfrm>
          <a:prstGeom prst="rect">
            <a:avLst/>
          </a:prstGeom>
        </p:spPr>
      </p:pic>
      <p:sp>
        <p:nvSpPr>
          <p:cNvPr id="6" name="TextBox 6"/>
          <p:cNvSpPr txBox="1"/>
          <p:nvPr/>
        </p:nvSpPr>
        <p:spPr>
          <a:xfrm>
            <a:off x="972716" y="2940665"/>
            <a:ext cx="5045529" cy="1885131"/>
          </a:xfrm>
          <a:prstGeom prst="rect">
            <a:avLst/>
          </a:prstGeom>
        </p:spPr>
        <p:txBody>
          <a:bodyPr wrap="square" lIns="0" tIns="0" rIns="0" bIns="0" rtlCol="0" anchor="t">
            <a:spAutoFit/>
          </a:bodyPr>
          <a:lstStyle/>
          <a:p>
            <a:pPr>
              <a:lnSpc>
                <a:spcPts val="4949"/>
              </a:lnSpc>
            </a:pPr>
            <a:r>
              <a:rPr lang="en-US" sz="4499" b="1">
                <a:solidFill>
                  <a:srgbClr val="FFFFFF"/>
                </a:solidFill>
                <a:latin typeface="Arial" panose="020B0604020202020204" pitchFamily="34" charset="0"/>
                <a:cs typeface="Arial" panose="020B0604020202020204" pitchFamily="34" charset="0"/>
              </a:rPr>
              <a:t>PROYECTOS QUE TRABAJAN LA INCLUSIÓN</a:t>
            </a:r>
          </a:p>
        </p:txBody>
      </p:sp>
      <p:grpSp>
        <p:nvGrpSpPr>
          <p:cNvPr id="12" name="Group 12"/>
          <p:cNvGrpSpPr>
            <a:grpSpLocks noChangeAspect="1"/>
          </p:cNvGrpSpPr>
          <p:nvPr/>
        </p:nvGrpSpPr>
        <p:grpSpPr>
          <a:xfrm>
            <a:off x="11375230" y="4914828"/>
            <a:ext cx="4127678" cy="412766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4" name="Group 14"/>
          <p:cNvGrpSpPr/>
          <p:nvPr/>
        </p:nvGrpSpPr>
        <p:grpSpPr>
          <a:xfrm>
            <a:off x="17016512" y="9042489"/>
            <a:ext cx="485579" cy="431625"/>
            <a:chOff x="0" y="0"/>
            <a:chExt cx="647437" cy="575500"/>
          </a:xfrm>
        </p:grpSpPr>
        <p:sp>
          <p:nvSpPr>
            <p:cNvPr id="15" name="AutoShape 15"/>
            <p:cNvSpPr/>
            <p:nvPr/>
          </p:nvSpPr>
          <p:spPr>
            <a:xfrm>
              <a:off x="0" y="0"/>
              <a:ext cx="647437" cy="575500"/>
            </a:xfrm>
            <a:prstGeom prst="rect">
              <a:avLst/>
            </a:prstGeom>
            <a:solidFill>
              <a:srgbClr val="E3A716"/>
            </a:solidFill>
          </p:spPr>
        </p:sp>
        <p:grpSp>
          <p:nvGrpSpPr>
            <p:cNvPr id="16" name="Group 16"/>
            <p:cNvGrpSpPr/>
            <p:nvPr/>
          </p:nvGrpSpPr>
          <p:grpSpPr>
            <a:xfrm>
              <a:off x="0" y="171992"/>
              <a:ext cx="517352" cy="231517"/>
              <a:chOff x="0" y="0"/>
              <a:chExt cx="959235" cy="429260"/>
            </a:xfrm>
          </p:grpSpPr>
          <p:sp>
            <p:nvSpPr>
              <p:cNvPr id="17" name="Freeform 17"/>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42F9878-DFDB-5960-8C47-33E0E98717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405786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B257B32-D78E-E4B6-2CD9-7516CEBAF32C}"/>
              </a:ext>
            </a:extLst>
          </p:cNvPr>
          <p:cNvSpPr txBox="1"/>
          <p:nvPr/>
        </p:nvSpPr>
        <p:spPr>
          <a:xfrm>
            <a:off x="1037422" y="7146863"/>
            <a:ext cx="7772400" cy="769441"/>
          </a:xfrm>
          <a:prstGeom prst="rect">
            <a:avLst/>
          </a:prstGeom>
          <a:noFill/>
        </p:spPr>
        <p:txBody>
          <a:bodyPr wrap="square" rtlCol="0">
            <a:spAutoFit/>
          </a:bodyPr>
          <a:lstStyle/>
          <a:p>
            <a:r>
              <a:rPr lang="es-ES" sz="4400">
                <a:solidFill>
                  <a:srgbClr val="B42108"/>
                </a:solidFill>
              </a:rPr>
              <a:t>¿DE QUE VA LA INCLUSIÓN?</a:t>
            </a:r>
          </a:p>
        </p:txBody>
      </p:sp>
      <p:sp>
        <p:nvSpPr>
          <p:cNvPr id="3" name="CuadroTexto 2">
            <a:extLst>
              <a:ext uri="{FF2B5EF4-FFF2-40B4-BE49-F238E27FC236}">
                <a16:creationId xmlns:a16="http://schemas.microsoft.com/office/drawing/2014/main" id="{A482E5DD-1436-0DBF-03D2-96BB8089BE2A}"/>
              </a:ext>
            </a:extLst>
          </p:cNvPr>
          <p:cNvSpPr txBox="1"/>
          <p:nvPr/>
        </p:nvSpPr>
        <p:spPr>
          <a:xfrm>
            <a:off x="5968900" y="588677"/>
            <a:ext cx="5681844" cy="1077218"/>
          </a:xfrm>
          <a:prstGeom prst="rect">
            <a:avLst/>
          </a:prstGeom>
          <a:noFill/>
        </p:spPr>
        <p:txBody>
          <a:bodyPr wrap="square" rtlCol="0">
            <a:spAutoFit/>
          </a:bodyPr>
          <a:lstStyle/>
          <a:p>
            <a:pPr algn="ctr"/>
            <a:r>
              <a:rPr lang="es-ES" sz="3200"/>
              <a:t>¿Habéis estado en algún sitio en el que os sentís fuera de lugar?</a:t>
            </a:r>
          </a:p>
        </p:txBody>
      </p:sp>
      <p:sp>
        <p:nvSpPr>
          <p:cNvPr id="4" name="CuadroTexto 3">
            <a:extLst>
              <a:ext uri="{FF2B5EF4-FFF2-40B4-BE49-F238E27FC236}">
                <a16:creationId xmlns:a16="http://schemas.microsoft.com/office/drawing/2014/main" id="{73FD834D-32FE-840B-4EE6-9748D144450B}"/>
              </a:ext>
            </a:extLst>
          </p:cNvPr>
          <p:cNvSpPr txBox="1"/>
          <p:nvPr/>
        </p:nvSpPr>
        <p:spPr>
          <a:xfrm>
            <a:off x="4923622" y="8685745"/>
            <a:ext cx="11733550" cy="646331"/>
          </a:xfrm>
          <a:prstGeom prst="rect">
            <a:avLst/>
          </a:prstGeom>
          <a:noFill/>
        </p:spPr>
        <p:txBody>
          <a:bodyPr wrap="square" rtlCol="0">
            <a:spAutoFit/>
          </a:bodyPr>
          <a:lstStyle/>
          <a:p>
            <a:r>
              <a:rPr lang="es-ES" sz="3600">
                <a:latin typeface="Candles" panose="00000400000000000000" pitchFamily="2" charset="0"/>
              </a:rPr>
              <a:t>El objetivo es estar cómodo y poder ser quien soy</a:t>
            </a:r>
          </a:p>
        </p:txBody>
      </p:sp>
      <p:grpSp>
        <p:nvGrpSpPr>
          <p:cNvPr id="6" name="Group 7">
            <a:extLst>
              <a:ext uri="{FF2B5EF4-FFF2-40B4-BE49-F238E27FC236}">
                <a16:creationId xmlns:a16="http://schemas.microsoft.com/office/drawing/2014/main" id="{7F83AE1E-2663-FDBF-94D1-A131D660FD30}"/>
              </a:ext>
            </a:extLst>
          </p:cNvPr>
          <p:cNvGrpSpPr/>
          <p:nvPr/>
        </p:nvGrpSpPr>
        <p:grpSpPr>
          <a:xfrm>
            <a:off x="401566" y="0"/>
            <a:ext cx="142711" cy="10287000"/>
            <a:chOff x="0" y="0"/>
            <a:chExt cx="190282" cy="13716000"/>
          </a:xfrm>
        </p:grpSpPr>
        <p:sp>
          <p:nvSpPr>
            <p:cNvPr id="7" name="AutoShape 8">
              <a:extLst>
                <a:ext uri="{FF2B5EF4-FFF2-40B4-BE49-F238E27FC236}">
                  <a16:creationId xmlns:a16="http://schemas.microsoft.com/office/drawing/2014/main" id="{2DD103B5-1EF1-D456-DD87-C71BD86AC3B9}"/>
                </a:ext>
              </a:extLst>
            </p:cNvPr>
            <p:cNvSpPr/>
            <p:nvPr/>
          </p:nvSpPr>
          <p:spPr>
            <a:xfrm>
              <a:off x="88791" y="0"/>
              <a:ext cx="12700" cy="13716000"/>
            </a:xfrm>
            <a:prstGeom prst="rect">
              <a:avLst/>
            </a:prstGeom>
            <a:solidFill>
              <a:srgbClr val="141414"/>
            </a:solidFill>
          </p:spPr>
        </p:sp>
        <p:sp>
          <p:nvSpPr>
            <p:cNvPr id="8" name="AutoShape 9">
              <a:extLst>
                <a:ext uri="{FF2B5EF4-FFF2-40B4-BE49-F238E27FC236}">
                  <a16:creationId xmlns:a16="http://schemas.microsoft.com/office/drawing/2014/main" id="{D38C898B-3012-B4B1-564A-3842839559F2}"/>
                </a:ext>
              </a:extLst>
            </p:cNvPr>
            <p:cNvSpPr/>
            <p:nvPr/>
          </p:nvSpPr>
          <p:spPr>
            <a:xfrm>
              <a:off x="0" y="5820971"/>
              <a:ext cx="190282" cy="2074059"/>
            </a:xfrm>
            <a:prstGeom prst="rect">
              <a:avLst/>
            </a:prstGeom>
            <a:solidFill>
              <a:srgbClr val="E3A716"/>
            </a:solidFill>
          </p:spPr>
        </p:sp>
      </p:grpSp>
      <p:pic>
        <p:nvPicPr>
          <p:cNvPr id="2050" name="Picture 2" descr="Estar en el lugar equivocado | Desmotivaciones">
            <a:extLst>
              <a:ext uri="{FF2B5EF4-FFF2-40B4-BE49-F238E27FC236}">
                <a16:creationId xmlns:a16="http://schemas.microsoft.com/office/drawing/2014/main" id="{3EEA509B-C7AD-471A-BFB1-D0877437B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427" y="2270933"/>
            <a:ext cx="6239679" cy="4732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Encaje perfecto: Edición triste">
            <a:extLst>
              <a:ext uri="{FF2B5EF4-FFF2-40B4-BE49-F238E27FC236}">
                <a16:creationId xmlns:a16="http://schemas.microsoft.com/office/drawing/2014/main" id="{88977844-16BA-8545-B2DA-4722F40DA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2986" y="1813789"/>
            <a:ext cx="5681844" cy="5445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Imagen 9" descr="Icono&#10;&#10;Descripción generada automáticamente">
            <a:extLst>
              <a:ext uri="{FF2B5EF4-FFF2-40B4-BE49-F238E27FC236}">
                <a16:creationId xmlns:a16="http://schemas.microsoft.com/office/drawing/2014/main" id="{945514CB-416B-5501-02FC-243DAC8387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75998" y="286010"/>
            <a:ext cx="2471836" cy="2471836"/>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0C1FDB58-501B-F752-7935-BE4D388552E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17876" y="7916304"/>
            <a:ext cx="1945415" cy="1945415"/>
          </a:xfrm>
          <a:prstGeom prst="rect">
            <a:avLst/>
          </a:prstGeom>
        </p:spPr>
      </p:pic>
    </p:spTree>
    <p:extLst>
      <p:ext uri="{BB962C8B-B14F-4D97-AF65-F5344CB8AC3E}">
        <p14:creationId xmlns:p14="http://schemas.microsoft.com/office/powerpoint/2010/main" val="250495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7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2111651" y="927116"/>
            <a:ext cx="12510213"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PROYECTO COLLAGE SOBRE COLLAGE</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4" name="Imagen 3" descr="Interfaz de usuario gráfica&#10;&#10;Descripción generada automáticamente">
            <a:extLst>
              <a:ext uri="{FF2B5EF4-FFF2-40B4-BE49-F238E27FC236}">
                <a16:creationId xmlns:a16="http://schemas.microsoft.com/office/drawing/2014/main" id="{F8A08249-8D95-1D4E-A5C7-B6EB883617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64" b="8904"/>
          <a:stretch/>
        </p:blipFill>
        <p:spPr>
          <a:xfrm>
            <a:off x="4967942" y="2654710"/>
            <a:ext cx="3605246" cy="6705176"/>
          </a:xfrm>
          <a:prstGeom prst="rect">
            <a:avLst/>
          </a:prstGeom>
        </p:spPr>
      </p:pic>
      <p:pic>
        <p:nvPicPr>
          <p:cNvPr id="6" name="Imagen 5" descr="Texto, Carta&#10;&#10;Descripción generada automáticamente">
            <a:extLst>
              <a:ext uri="{FF2B5EF4-FFF2-40B4-BE49-F238E27FC236}">
                <a16:creationId xmlns:a16="http://schemas.microsoft.com/office/drawing/2014/main" id="{2CB33C49-D0B4-37D0-2D3E-8B114AF91173}"/>
              </a:ext>
            </a:extLst>
          </p:cNvPr>
          <p:cNvPicPr>
            <a:picLocks noChangeAspect="1"/>
          </p:cNvPicPr>
          <p:nvPr/>
        </p:nvPicPr>
        <p:blipFill rotWithShape="1">
          <a:blip r:embed="rId3">
            <a:extLst>
              <a:ext uri="{28A0092B-C50C-407E-A947-70E740481C1C}">
                <a14:useLocalDpi xmlns:a14="http://schemas.microsoft.com/office/drawing/2010/main" val="0"/>
              </a:ext>
            </a:extLst>
          </a:blip>
          <a:srcRect t="12721" b="20168"/>
          <a:stretch/>
        </p:blipFill>
        <p:spPr>
          <a:xfrm>
            <a:off x="9144001" y="2555480"/>
            <a:ext cx="4487705" cy="6903633"/>
          </a:xfrm>
          <a:prstGeom prst="rect">
            <a:avLst/>
          </a:prstGeom>
        </p:spPr>
      </p:pic>
      <p:grpSp>
        <p:nvGrpSpPr>
          <p:cNvPr id="7" name="Group 9">
            <a:extLst>
              <a:ext uri="{FF2B5EF4-FFF2-40B4-BE49-F238E27FC236}">
                <a16:creationId xmlns:a16="http://schemas.microsoft.com/office/drawing/2014/main" id="{A5D3F390-DF8E-685D-035D-9FD933AE4C6B}"/>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6964660B-E80A-A312-A242-FBDBE0DA8FF3}"/>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AFC2ED4E-8C38-8778-8899-10C1C667A4F8}"/>
                </a:ext>
              </a:extLst>
            </p:cNvPr>
            <p:cNvSpPr/>
            <p:nvPr/>
          </p:nvSpPr>
          <p:spPr>
            <a:xfrm>
              <a:off x="0" y="5820971"/>
              <a:ext cx="190282" cy="2074059"/>
            </a:xfrm>
            <a:prstGeom prst="rect">
              <a:avLst/>
            </a:prstGeom>
            <a:solidFill>
              <a:srgbClr val="E3A716"/>
            </a:solidFill>
          </p:spPr>
        </p:sp>
      </p:grpSp>
      <p:pic>
        <p:nvPicPr>
          <p:cNvPr id="9" name="Imagen 8" descr="Logotipo&#10;&#10;Descripción generada automáticamente">
            <a:extLst>
              <a:ext uri="{FF2B5EF4-FFF2-40B4-BE49-F238E27FC236}">
                <a16:creationId xmlns:a16="http://schemas.microsoft.com/office/drawing/2014/main" id="{77F35A5B-644D-9976-41A2-3B70EB587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950748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2111651" y="927116"/>
            <a:ext cx="12510213"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PROYECTO COLLAGE SOBRE COLLAGE</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descr="Un conjunto de letras negras en un fondo blanco&#10;&#10;Descripción generada automáticamente con confianza media">
            <a:extLst>
              <a:ext uri="{FF2B5EF4-FFF2-40B4-BE49-F238E27FC236}">
                <a16:creationId xmlns:a16="http://schemas.microsoft.com/office/drawing/2014/main" id="{BD5C89BC-5B6C-BFA5-A126-63CDC91F63C5}"/>
              </a:ext>
            </a:extLst>
          </p:cNvPr>
          <p:cNvPicPr>
            <a:picLocks noChangeAspect="1"/>
          </p:cNvPicPr>
          <p:nvPr/>
        </p:nvPicPr>
        <p:blipFill rotWithShape="1">
          <a:blip r:embed="rId2">
            <a:extLst>
              <a:ext uri="{28A0092B-C50C-407E-A947-70E740481C1C}">
                <a14:useLocalDpi xmlns:a14="http://schemas.microsoft.com/office/drawing/2010/main" val="0"/>
              </a:ext>
            </a:extLst>
          </a:blip>
          <a:srcRect l="208" t="10810" r="-208" b="17264"/>
          <a:stretch/>
        </p:blipFill>
        <p:spPr>
          <a:xfrm>
            <a:off x="6687722" y="2268208"/>
            <a:ext cx="4513167" cy="7440971"/>
          </a:xfrm>
          <a:prstGeom prst="rect">
            <a:avLst/>
          </a:prstGeom>
        </p:spPr>
      </p:pic>
      <p:pic>
        <p:nvPicPr>
          <p:cNvPr id="7" name="Imagen 6" descr="Escala de tiempo&#10;&#10;Descripción generada automáticamente">
            <a:extLst>
              <a:ext uri="{FF2B5EF4-FFF2-40B4-BE49-F238E27FC236}">
                <a16:creationId xmlns:a16="http://schemas.microsoft.com/office/drawing/2014/main" id="{5E84A072-1FE4-5944-20E7-ADC9CF7EBF37}"/>
              </a:ext>
            </a:extLst>
          </p:cNvPr>
          <p:cNvPicPr>
            <a:picLocks noChangeAspect="1"/>
          </p:cNvPicPr>
          <p:nvPr/>
        </p:nvPicPr>
        <p:blipFill rotWithShape="1">
          <a:blip r:embed="rId3">
            <a:extLst>
              <a:ext uri="{28A0092B-C50C-407E-A947-70E740481C1C}">
                <a14:useLocalDpi xmlns:a14="http://schemas.microsoft.com/office/drawing/2010/main" val="0"/>
              </a:ext>
            </a:extLst>
          </a:blip>
          <a:srcRect t="21209" b="6866"/>
          <a:stretch/>
        </p:blipFill>
        <p:spPr>
          <a:xfrm>
            <a:off x="2111651" y="2268208"/>
            <a:ext cx="4487705" cy="7398992"/>
          </a:xfrm>
          <a:prstGeom prst="rect">
            <a:avLst/>
          </a:prstGeom>
        </p:spPr>
      </p:pic>
      <p:pic>
        <p:nvPicPr>
          <p:cNvPr id="14" name="Imagen 13" descr="Un conjunto de imágenes de una persona&#10;&#10;Descripción generada automáticamente con confianza media">
            <a:extLst>
              <a:ext uri="{FF2B5EF4-FFF2-40B4-BE49-F238E27FC236}">
                <a16:creationId xmlns:a16="http://schemas.microsoft.com/office/drawing/2014/main" id="{195F0953-4A61-4953-9D35-49298BF7EC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890" b="6378"/>
          <a:stretch/>
        </p:blipFill>
        <p:spPr>
          <a:xfrm>
            <a:off x="11256872" y="2268209"/>
            <a:ext cx="4096652" cy="7440972"/>
          </a:xfrm>
          <a:prstGeom prst="rect">
            <a:avLst/>
          </a:prstGeom>
        </p:spPr>
      </p:pic>
      <p:pic>
        <p:nvPicPr>
          <p:cNvPr id="4" name="Imagen 3" descr="Logotipo&#10;&#10;Descripción generada automáticamente">
            <a:extLst>
              <a:ext uri="{FF2B5EF4-FFF2-40B4-BE49-F238E27FC236}">
                <a16:creationId xmlns:a16="http://schemas.microsoft.com/office/drawing/2014/main" id="{8C0F1ADC-EE24-8A68-3703-99C54FB39A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0129766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3501118" y="1121593"/>
            <a:ext cx="11922386" cy="641201"/>
          </a:xfrm>
          <a:prstGeom prst="rect">
            <a:avLst/>
          </a:prstGeom>
        </p:spPr>
        <p:txBody>
          <a:bodyPr wrap="square" lIns="0" tIns="0" rIns="0" bIns="0" rtlCol="0" anchor="t">
            <a:spAutoFit/>
          </a:bodyPr>
          <a:lstStyle/>
          <a:p>
            <a:pPr algn="ctr">
              <a:lnSpc>
                <a:spcPts val="4950"/>
              </a:lnSpc>
            </a:pPr>
            <a:r>
              <a:rPr lang="es-ES" sz="4800" b="1" kern="0">
                <a:solidFill>
                  <a:srgbClr val="B5243A"/>
                </a:solidFill>
                <a:latin typeface="Arial" panose="020B0604020202020204" pitchFamily="34" charset="0"/>
                <a:cs typeface="Times New Roman" panose="02020603050405020304" pitchFamily="18" charset="0"/>
              </a:rPr>
              <a:t>PEDAGOGÍAS INVISIBLES</a:t>
            </a: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6A60C1AA-0F5F-E924-2009-14FB8529C05C}"/>
              </a:ext>
            </a:extLst>
          </p:cNvPr>
          <p:cNvSpPr txBox="1"/>
          <p:nvPr/>
        </p:nvSpPr>
        <p:spPr>
          <a:xfrm>
            <a:off x="1829967" y="3082368"/>
            <a:ext cx="8091276" cy="1337930"/>
          </a:xfrm>
          <a:prstGeom prst="rect">
            <a:avLst/>
          </a:prstGeom>
          <a:noFill/>
        </p:spPr>
        <p:txBody>
          <a:bodyPr wrap="square">
            <a:spAutoFit/>
          </a:bodyPr>
          <a:lstStyle/>
          <a:p>
            <a:pPr fontAlgn="base">
              <a:lnSpc>
                <a:spcPct val="107000"/>
              </a:lnSpc>
              <a:spcAft>
                <a:spcPts val="1200"/>
              </a:spcAft>
              <a:buSzPts val="1000"/>
              <a:tabLst>
                <a:tab pos="685800" algn="l"/>
              </a:tabLst>
            </a:pPr>
            <a:endParaRPr lang="es-ES" sz="4050" kern="0">
              <a:latin typeface="Arial" panose="020B0604020202020204" pitchFamily="34" charset="0"/>
              <a:ea typeface="Calibri" panose="020F0502020204030204" pitchFamily="34" charset="0"/>
              <a:cs typeface="Times New Roman" panose="02020603050405020304" pitchFamily="18" charset="0"/>
            </a:endParaRPr>
          </a:p>
          <a:p>
            <a:pPr fontAlgn="base">
              <a:lnSpc>
                <a:spcPct val="107000"/>
              </a:lnSpc>
              <a:spcAft>
                <a:spcPts val="1200"/>
              </a:spcAft>
              <a:buSzPts val="1000"/>
              <a:tabLst>
                <a:tab pos="685800" algn="l"/>
              </a:tabLst>
            </a:pPr>
            <a:endParaRPr lang="es-ES" kern="100">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98C0F22D-F347-C415-1CCA-7FE9218192F2}"/>
              </a:ext>
            </a:extLst>
          </p:cNvPr>
          <p:cNvSpPr txBox="1"/>
          <p:nvPr/>
        </p:nvSpPr>
        <p:spPr>
          <a:xfrm>
            <a:off x="1344773" y="3181146"/>
            <a:ext cx="6809319" cy="5698419"/>
          </a:xfrm>
          <a:prstGeom prst="rect">
            <a:avLst/>
          </a:prstGeom>
          <a:noFill/>
        </p:spPr>
        <p:txBody>
          <a:bodyPr wrap="square" lIns="91440" tIns="45720" rIns="91440" bIns="45720" anchor="t">
            <a:spAutoFit/>
          </a:bodyPr>
          <a:lstStyle/>
          <a:p>
            <a:r>
              <a:rPr lang="es-ES" sz="2800"/>
              <a:t>Pedagogías Invisibles: </a:t>
            </a:r>
            <a:r>
              <a:rPr lang="es-ES" sz="2800">
                <a:hlinkClick r:id="rId2"/>
              </a:rPr>
              <a:t>https://www.pedagogiasinvisibles.es/</a:t>
            </a:r>
            <a:endParaRPr lang="es-ES" sz="2800">
              <a:cs typeface="Calibri"/>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3"/>
              </a:rPr>
              <a:t>Actividades interculturales para promover aulas inclusivas en Primaria: ideas para clase. (unir.net)</a:t>
            </a:r>
            <a:endParaRPr lang="es-ES" sz="2800" u="sng" kern="100">
              <a:solidFill>
                <a:srgbClr val="0000FF"/>
              </a:solidFill>
              <a:latin typeface="Calibri"/>
              <a:ea typeface="Calibri" panose="020F0502020204030204" pitchFamily="34" charset="0"/>
              <a:cs typeface="Times New Roman"/>
            </a:endParaRPr>
          </a:p>
          <a:p>
            <a:pPr>
              <a:lnSpc>
                <a:spcPct val="107000"/>
              </a:lnSpc>
              <a:spcAft>
                <a:spcPts val="1200"/>
              </a:spcAft>
            </a:pPr>
            <a:endParaRPr lang="es-ES" sz="2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4"/>
              </a:rPr>
              <a:t>Color carne – Ni arte ni educación (niartenieducacion.com)</a:t>
            </a:r>
            <a:endParaRPr lang="es-ES" sz="2800" u="sng" kern="100">
              <a:solidFill>
                <a:srgbClr val="0000FF"/>
              </a:solidFill>
              <a:latin typeface="Calibri"/>
              <a:ea typeface="Calibri" panose="020F0502020204030204" pitchFamily="34" charset="0"/>
              <a:cs typeface="Times New Roman"/>
            </a:endParaRPr>
          </a:p>
          <a:p>
            <a:pPr>
              <a:lnSpc>
                <a:spcPct val="107000"/>
              </a:lnSpc>
              <a:spcAft>
                <a:spcPts val="1200"/>
              </a:spcAft>
            </a:pPr>
            <a:endParaRPr lang="es-ES" sz="28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5"/>
              </a:rPr>
              <a:t>TeenTero – Ni arte ni educación (niartenieducacion.com)</a:t>
            </a:r>
            <a:endParaRPr lang="es-ES" sz="2800" kern="100">
              <a:latin typeface="Calibri"/>
              <a:ea typeface="Calibri" panose="020F0502020204030204" pitchFamily="34" charset="0"/>
              <a:cs typeface="Times New Roman"/>
            </a:endParaRPr>
          </a:p>
        </p:txBody>
      </p:sp>
      <p:pic>
        <p:nvPicPr>
          <p:cNvPr id="10" name="Imagen 9">
            <a:extLst>
              <a:ext uri="{FF2B5EF4-FFF2-40B4-BE49-F238E27FC236}">
                <a16:creationId xmlns:a16="http://schemas.microsoft.com/office/drawing/2014/main" id="{C977DFAB-750B-396E-2EC3-AD7D72A37B82}"/>
              </a:ext>
            </a:extLst>
          </p:cNvPr>
          <p:cNvPicPr>
            <a:picLocks noChangeAspect="1"/>
          </p:cNvPicPr>
          <p:nvPr/>
        </p:nvPicPr>
        <p:blipFill>
          <a:blip r:embed="rId6"/>
          <a:stretch>
            <a:fillRect/>
          </a:stretch>
        </p:blipFill>
        <p:spPr>
          <a:xfrm>
            <a:off x="8157073" y="3648254"/>
            <a:ext cx="8203677" cy="5439395"/>
          </a:xfrm>
          <a:prstGeom prst="rect">
            <a:avLst/>
          </a:prstGeom>
        </p:spPr>
      </p:pic>
      <p:grpSp>
        <p:nvGrpSpPr>
          <p:cNvPr id="7" name="Group 9">
            <a:extLst>
              <a:ext uri="{FF2B5EF4-FFF2-40B4-BE49-F238E27FC236}">
                <a16:creationId xmlns:a16="http://schemas.microsoft.com/office/drawing/2014/main" id="{55952D0E-E439-88D2-48D4-FD803E049FD8}"/>
              </a:ext>
            </a:extLst>
          </p:cNvPr>
          <p:cNvGrpSpPr/>
          <p:nvPr/>
        </p:nvGrpSpPr>
        <p:grpSpPr>
          <a:xfrm>
            <a:off x="211251" y="0"/>
            <a:ext cx="142712" cy="10287000"/>
            <a:chOff x="0" y="0"/>
            <a:chExt cx="190282" cy="13716000"/>
          </a:xfrm>
        </p:grpSpPr>
        <p:sp>
          <p:nvSpPr>
            <p:cNvPr id="5" name="AutoShape 10">
              <a:extLst>
                <a:ext uri="{FF2B5EF4-FFF2-40B4-BE49-F238E27FC236}">
                  <a16:creationId xmlns:a16="http://schemas.microsoft.com/office/drawing/2014/main" id="{CB3FAEF7-EE89-B1F8-EBB1-59E785B19DCF}"/>
                </a:ext>
              </a:extLst>
            </p:cNvPr>
            <p:cNvSpPr/>
            <p:nvPr/>
          </p:nvSpPr>
          <p:spPr>
            <a:xfrm>
              <a:off x="88791" y="0"/>
              <a:ext cx="12700" cy="13716000"/>
            </a:xfrm>
            <a:prstGeom prst="rect">
              <a:avLst/>
            </a:prstGeom>
            <a:solidFill>
              <a:srgbClr val="141414"/>
            </a:solidFill>
          </p:spPr>
        </p:sp>
        <p:sp>
          <p:nvSpPr>
            <p:cNvPr id="6" name="AutoShape 11">
              <a:extLst>
                <a:ext uri="{FF2B5EF4-FFF2-40B4-BE49-F238E27FC236}">
                  <a16:creationId xmlns:a16="http://schemas.microsoft.com/office/drawing/2014/main" id="{31923FC5-46B0-0806-0B62-F5BB210E7047}"/>
                </a:ext>
              </a:extLst>
            </p:cNvPr>
            <p:cNvSpPr/>
            <p:nvPr/>
          </p:nvSpPr>
          <p:spPr>
            <a:xfrm>
              <a:off x="0" y="5820971"/>
              <a:ext cx="190282" cy="2074059"/>
            </a:xfrm>
            <a:prstGeom prst="rect">
              <a:avLst/>
            </a:prstGeom>
            <a:solidFill>
              <a:srgbClr val="E3A716"/>
            </a:solidFill>
          </p:spPr>
        </p:sp>
      </p:grpSp>
      <p:pic>
        <p:nvPicPr>
          <p:cNvPr id="9" name="Imagen 8" descr="Logotipo&#10;&#10;Descripción generada automáticamente">
            <a:extLst>
              <a:ext uri="{FF2B5EF4-FFF2-40B4-BE49-F238E27FC236}">
                <a16:creationId xmlns:a16="http://schemas.microsoft.com/office/drawing/2014/main" id="{3EFD4255-640A-C7CE-D989-B6EEA4CD9E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755699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Forma&#10;&#10;Descripción generada automáticamente">
            <a:extLst>
              <a:ext uri="{FF2B5EF4-FFF2-40B4-BE49-F238E27FC236}">
                <a16:creationId xmlns:a16="http://schemas.microsoft.com/office/drawing/2014/main" id="{E857511B-B376-9FE9-C83C-C3803DA343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772" t="293" r="46913"/>
          <a:stretch/>
        </p:blipFill>
        <p:spPr>
          <a:xfrm>
            <a:off x="0" y="-45696"/>
            <a:ext cx="10515600" cy="10320801"/>
          </a:xfrm>
          <a:prstGeom prst="rect">
            <a:avLst/>
          </a:prstGeom>
        </p:spPr>
      </p:pic>
      <p:sp>
        <p:nvSpPr>
          <p:cNvPr id="4" name="AutoShape 4"/>
          <p:cNvSpPr/>
          <p:nvPr/>
        </p:nvSpPr>
        <p:spPr>
          <a:xfrm>
            <a:off x="972716" y="5829246"/>
            <a:ext cx="1439550" cy="0"/>
          </a:xfrm>
          <a:prstGeom prst="line">
            <a:avLst/>
          </a:prstGeom>
          <a:ln w="114300" cap="flat">
            <a:solidFill>
              <a:srgbClr val="E3A716"/>
            </a:solidFill>
            <a:prstDash val="solid"/>
            <a:headEnd type="none" w="sm" len="sm"/>
            <a:tailEnd type="none" w="sm" len="sm"/>
          </a:ln>
        </p:spPr>
      </p:sp>
      <p:pic>
        <p:nvPicPr>
          <p:cNvPr id="5" name="Picture 5"/>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2746109" y="3670139"/>
            <a:ext cx="1078008" cy="819287"/>
          </a:xfrm>
          <a:prstGeom prst="rect">
            <a:avLst/>
          </a:prstGeom>
        </p:spPr>
      </p:pic>
      <p:sp>
        <p:nvSpPr>
          <p:cNvPr id="6" name="TextBox 6"/>
          <p:cNvSpPr txBox="1"/>
          <p:nvPr/>
        </p:nvSpPr>
        <p:spPr>
          <a:xfrm>
            <a:off x="972716" y="2083166"/>
            <a:ext cx="5045529" cy="3141886"/>
          </a:xfrm>
          <a:prstGeom prst="rect">
            <a:avLst/>
          </a:prstGeom>
        </p:spPr>
        <p:txBody>
          <a:bodyPr wrap="square" lIns="0" tIns="0" rIns="0" bIns="0" rtlCol="0" anchor="t">
            <a:spAutoFit/>
          </a:bodyPr>
          <a:lstStyle/>
          <a:p>
            <a:pPr>
              <a:lnSpc>
                <a:spcPts val="4949"/>
              </a:lnSpc>
            </a:pPr>
            <a:r>
              <a:rPr lang="en-US" sz="4499" b="1">
                <a:solidFill>
                  <a:srgbClr val="FFFFFF"/>
                </a:solidFill>
                <a:latin typeface="Arial" panose="020B0604020202020204" pitchFamily="34" charset="0"/>
                <a:cs typeface="Arial" panose="020B0604020202020204" pitchFamily="34" charset="0"/>
              </a:rPr>
              <a:t>MÉTODO PARA GENERAR PROYECTOS</a:t>
            </a:r>
          </a:p>
          <a:p>
            <a:pPr>
              <a:lnSpc>
                <a:spcPts val="4949"/>
              </a:lnSpc>
            </a:pPr>
            <a:r>
              <a:rPr lang="en-US" sz="4499" b="1">
                <a:solidFill>
                  <a:srgbClr val="FFFFFF"/>
                </a:solidFill>
                <a:latin typeface="Arial" panose="020B0604020202020204" pitchFamily="34" charset="0"/>
                <a:cs typeface="Arial" panose="020B0604020202020204" pitchFamily="34" charset="0"/>
              </a:rPr>
              <a:t>DESING THINKING</a:t>
            </a:r>
          </a:p>
        </p:txBody>
      </p:sp>
      <p:grpSp>
        <p:nvGrpSpPr>
          <p:cNvPr id="12" name="Group 12"/>
          <p:cNvGrpSpPr>
            <a:grpSpLocks noChangeAspect="1"/>
          </p:cNvGrpSpPr>
          <p:nvPr/>
        </p:nvGrpSpPr>
        <p:grpSpPr>
          <a:xfrm>
            <a:off x="11375230" y="4914828"/>
            <a:ext cx="4127678" cy="4127661"/>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4" name="Group 14"/>
          <p:cNvGrpSpPr/>
          <p:nvPr/>
        </p:nvGrpSpPr>
        <p:grpSpPr>
          <a:xfrm>
            <a:off x="17016512" y="9042489"/>
            <a:ext cx="485579" cy="431625"/>
            <a:chOff x="0" y="0"/>
            <a:chExt cx="647437" cy="575500"/>
          </a:xfrm>
        </p:grpSpPr>
        <p:sp>
          <p:nvSpPr>
            <p:cNvPr id="15" name="AutoShape 15"/>
            <p:cNvSpPr/>
            <p:nvPr/>
          </p:nvSpPr>
          <p:spPr>
            <a:xfrm>
              <a:off x="0" y="0"/>
              <a:ext cx="647437" cy="575500"/>
            </a:xfrm>
            <a:prstGeom prst="rect">
              <a:avLst/>
            </a:prstGeom>
            <a:solidFill>
              <a:srgbClr val="E3A716"/>
            </a:solidFill>
          </p:spPr>
        </p:sp>
        <p:grpSp>
          <p:nvGrpSpPr>
            <p:cNvPr id="16" name="Group 16"/>
            <p:cNvGrpSpPr/>
            <p:nvPr/>
          </p:nvGrpSpPr>
          <p:grpSpPr>
            <a:xfrm>
              <a:off x="0" y="171992"/>
              <a:ext cx="517352" cy="231517"/>
              <a:chOff x="0" y="0"/>
              <a:chExt cx="959235" cy="429260"/>
            </a:xfrm>
          </p:grpSpPr>
          <p:sp>
            <p:nvSpPr>
              <p:cNvPr id="17" name="Freeform 17"/>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87764653-1FC8-E4DF-56AD-87525233F2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623841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39"/>
            <a:ext cx="6709224"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DESING THINKING</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4" name="Imagen 18" descr="Diagrama&#10;&#10;Descripción generada automáticamente">
            <a:extLst>
              <a:ext uri="{FF2B5EF4-FFF2-40B4-BE49-F238E27FC236}">
                <a16:creationId xmlns:a16="http://schemas.microsoft.com/office/drawing/2014/main" id="{65C592DE-1A18-EE85-E587-CD93425C743A}"/>
              </a:ext>
            </a:extLst>
          </p:cNvPr>
          <p:cNvPicPr>
            <a:picLocks noChangeAspect="1"/>
          </p:cNvPicPr>
          <p:nvPr/>
        </p:nvPicPr>
        <p:blipFill>
          <a:blip r:embed="rId2"/>
          <a:stretch>
            <a:fillRect/>
          </a:stretch>
        </p:blipFill>
        <p:spPr>
          <a:xfrm>
            <a:off x="5296359" y="2729015"/>
            <a:ext cx="12322365" cy="5572610"/>
          </a:xfrm>
          <a:prstGeom prst="rect">
            <a:avLst/>
          </a:prstGeom>
        </p:spPr>
      </p:pic>
      <p:sp>
        <p:nvSpPr>
          <p:cNvPr id="19" name="CuadroTexto 18">
            <a:extLst>
              <a:ext uri="{FF2B5EF4-FFF2-40B4-BE49-F238E27FC236}">
                <a16:creationId xmlns:a16="http://schemas.microsoft.com/office/drawing/2014/main" id="{8BFA76E0-1109-8D5E-56A0-D83C1B18DB66}"/>
              </a:ext>
            </a:extLst>
          </p:cNvPr>
          <p:cNvSpPr txBox="1"/>
          <p:nvPr/>
        </p:nvSpPr>
        <p:spPr>
          <a:xfrm>
            <a:off x="1688336" y="3519890"/>
            <a:ext cx="4114800" cy="4016484"/>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800">
                <a:latin typeface="Montserrat Classic Bold"/>
                <a:cs typeface="Helvetica"/>
              </a:rPr>
              <a:t>Es un </a:t>
            </a:r>
            <a:r>
              <a:rPr lang="en-US" sz="2800" err="1">
                <a:latin typeface="Montserrat Classic Bold"/>
                <a:cs typeface="Helvetica"/>
              </a:rPr>
              <a:t>método</a:t>
            </a:r>
            <a:r>
              <a:rPr lang="en-US" sz="2800">
                <a:latin typeface="Montserrat Classic Bold"/>
                <a:cs typeface="Helvetica"/>
              </a:rPr>
              <a:t> para </a:t>
            </a:r>
            <a:r>
              <a:rPr lang="en-US" sz="2800" err="1">
                <a:latin typeface="Montserrat Classic Bold"/>
                <a:cs typeface="Helvetica"/>
              </a:rPr>
              <a:t>generar</a:t>
            </a:r>
            <a:r>
              <a:rPr lang="en-US" sz="2800">
                <a:latin typeface="Montserrat Classic Bold"/>
                <a:cs typeface="Helvetica"/>
              </a:rPr>
              <a:t> ideas </a:t>
            </a:r>
            <a:r>
              <a:rPr lang="en-US" sz="2800" err="1">
                <a:latin typeface="Montserrat Classic Bold"/>
                <a:cs typeface="Helvetica"/>
              </a:rPr>
              <a:t>innovadoras</a:t>
            </a:r>
            <a:r>
              <a:rPr lang="en-US" sz="2800">
                <a:latin typeface="Montserrat Classic Bold"/>
                <a:cs typeface="Helvetica"/>
              </a:rPr>
              <a:t> que centra </a:t>
            </a:r>
            <a:r>
              <a:rPr lang="en-US" sz="2800" err="1">
                <a:latin typeface="Montserrat Classic Bold"/>
                <a:cs typeface="Helvetica"/>
              </a:rPr>
              <a:t>su</a:t>
            </a:r>
            <a:r>
              <a:rPr lang="en-US" sz="2800">
                <a:latin typeface="Montserrat Classic Bold"/>
                <a:cs typeface="Helvetica"/>
              </a:rPr>
              <a:t> </a:t>
            </a:r>
            <a:r>
              <a:rPr lang="en-US" sz="2800" err="1">
                <a:latin typeface="Montserrat Classic Bold"/>
                <a:cs typeface="Helvetica"/>
              </a:rPr>
              <a:t>eficacia</a:t>
            </a:r>
            <a:r>
              <a:rPr lang="en-US" sz="2800">
                <a:latin typeface="Montserrat Classic Bold"/>
                <a:cs typeface="Helvetica"/>
              </a:rPr>
              <a:t> </a:t>
            </a:r>
            <a:r>
              <a:rPr lang="en-US" sz="2800" err="1">
                <a:latin typeface="Montserrat Classic Bold"/>
                <a:cs typeface="Helvetica"/>
              </a:rPr>
              <a:t>en</a:t>
            </a:r>
            <a:r>
              <a:rPr lang="en-US" sz="2800">
                <a:latin typeface="Montserrat Classic Bold"/>
                <a:cs typeface="Helvetica"/>
              </a:rPr>
              <a:t> </a:t>
            </a:r>
            <a:r>
              <a:rPr lang="en-US" sz="2800" err="1">
                <a:latin typeface="Montserrat Classic Bold"/>
                <a:cs typeface="Helvetica"/>
              </a:rPr>
              <a:t>entender</a:t>
            </a:r>
            <a:r>
              <a:rPr lang="en-US" sz="2800">
                <a:latin typeface="Montserrat Classic Bold"/>
                <a:cs typeface="Helvetica"/>
              </a:rPr>
              <a:t> y </a:t>
            </a:r>
            <a:r>
              <a:rPr lang="en-US" sz="2800" err="1">
                <a:latin typeface="Montserrat Classic Bold"/>
                <a:cs typeface="Helvetica"/>
              </a:rPr>
              <a:t>dar</a:t>
            </a:r>
            <a:r>
              <a:rPr lang="en-US" sz="2800">
                <a:latin typeface="Montserrat Classic Bold"/>
                <a:cs typeface="Helvetica"/>
              </a:rPr>
              <a:t> </a:t>
            </a:r>
            <a:r>
              <a:rPr lang="en-US" sz="2800" err="1">
                <a:latin typeface="Montserrat Classic Bold"/>
                <a:cs typeface="Helvetica"/>
              </a:rPr>
              <a:t>solución</a:t>
            </a:r>
            <a:r>
              <a:rPr lang="en-US" sz="2800">
                <a:latin typeface="Montserrat Classic Bold"/>
                <a:cs typeface="Helvetica"/>
              </a:rPr>
              <a:t> a las </a:t>
            </a:r>
            <a:r>
              <a:rPr lang="en-US" sz="2800" err="1">
                <a:latin typeface="Montserrat Classic Bold"/>
                <a:cs typeface="Helvetica"/>
              </a:rPr>
              <a:t>necesidades</a:t>
            </a:r>
            <a:r>
              <a:rPr lang="en-US" sz="2800">
                <a:latin typeface="Montserrat Classic Bold"/>
                <a:cs typeface="Helvetica"/>
              </a:rPr>
              <a:t> </a:t>
            </a:r>
            <a:r>
              <a:rPr lang="en-US" sz="2800" err="1">
                <a:latin typeface="Montserrat Classic Bold"/>
                <a:cs typeface="Helvetica"/>
              </a:rPr>
              <a:t>reales</a:t>
            </a:r>
            <a:r>
              <a:rPr lang="en-US" sz="2800">
                <a:latin typeface="Montserrat Classic Bold"/>
                <a:cs typeface="Helvetica"/>
              </a:rPr>
              <a:t> de </a:t>
            </a:r>
            <a:r>
              <a:rPr lang="en-US" sz="2800" err="1">
                <a:latin typeface="Montserrat Classic Bold"/>
                <a:cs typeface="Helvetica"/>
              </a:rPr>
              <a:t>los</a:t>
            </a:r>
            <a:r>
              <a:rPr lang="en-US" sz="2800">
                <a:latin typeface="Montserrat Classic Bold"/>
                <a:cs typeface="Helvetica"/>
              </a:rPr>
              <a:t> </a:t>
            </a:r>
            <a:r>
              <a:rPr lang="en-US" sz="2800" err="1">
                <a:latin typeface="Montserrat Classic Bold"/>
                <a:cs typeface="Helvetica"/>
              </a:rPr>
              <a:t>usuarios</a:t>
            </a:r>
            <a:r>
              <a:rPr lang="en-US" sz="2800">
                <a:latin typeface="Montserrat Classic Bold"/>
                <a:cs typeface="Helvetica"/>
              </a:rPr>
              <a:t>. </a:t>
            </a:r>
            <a:r>
              <a:rPr lang="en-US" sz="2800" err="1">
                <a:latin typeface="Montserrat Classic Bold"/>
                <a:cs typeface="Helvetica"/>
              </a:rPr>
              <a:t>Proviene</a:t>
            </a:r>
            <a:r>
              <a:rPr lang="en-US" sz="2800">
                <a:latin typeface="Montserrat Classic Bold"/>
                <a:cs typeface="Helvetica"/>
              </a:rPr>
              <a:t> de la forma </a:t>
            </a:r>
            <a:r>
              <a:rPr lang="en-US" sz="2800" err="1">
                <a:latin typeface="Montserrat Classic Bold"/>
                <a:cs typeface="Helvetica"/>
              </a:rPr>
              <a:t>en</a:t>
            </a:r>
            <a:r>
              <a:rPr lang="en-US" sz="2800">
                <a:latin typeface="Montserrat Classic Bold"/>
                <a:cs typeface="Helvetica"/>
              </a:rPr>
              <a:t> la que </a:t>
            </a:r>
            <a:r>
              <a:rPr lang="en-US" sz="2800" err="1">
                <a:latin typeface="Montserrat Classic Bold"/>
                <a:cs typeface="Helvetica"/>
              </a:rPr>
              <a:t>trabajan</a:t>
            </a:r>
            <a:r>
              <a:rPr lang="en-US" sz="2800">
                <a:latin typeface="Montserrat Classic Bold"/>
                <a:cs typeface="Helvetica"/>
              </a:rPr>
              <a:t> </a:t>
            </a:r>
            <a:r>
              <a:rPr lang="en-US" sz="2800" err="1">
                <a:latin typeface="Montserrat Classic Bold"/>
                <a:cs typeface="Helvetica"/>
              </a:rPr>
              <a:t>los</a:t>
            </a:r>
            <a:r>
              <a:rPr lang="en-US" sz="2800">
                <a:latin typeface="Montserrat Classic Bold"/>
                <a:cs typeface="Helvetica"/>
              </a:rPr>
              <a:t> </a:t>
            </a:r>
            <a:r>
              <a:rPr lang="en-US" sz="2800" err="1">
                <a:latin typeface="Montserrat Classic Bold"/>
                <a:cs typeface="Helvetica"/>
              </a:rPr>
              <a:t>diseñadores</a:t>
            </a:r>
            <a:r>
              <a:rPr lang="en-US" sz="2800">
                <a:latin typeface="Montserrat Classic Bold"/>
                <a:cs typeface="Helvetica"/>
              </a:rPr>
              <a:t> de </a:t>
            </a:r>
            <a:r>
              <a:rPr lang="en-US" sz="2800" err="1">
                <a:latin typeface="Montserrat Classic Bold"/>
                <a:cs typeface="Helvetica"/>
              </a:rPr>
              <a:t>producto</a:t>
            </a:r>
            <a:r>
              <a:rPr lang="en-US" sz="2800">
                <a:latin typeface="Montserrat Classic Bold"/>
                <a:cs typeface="Helvetica"/>
              </a:rPr>
              <a:t>. </a:t>
            </a:r>
          </a:p>
        </p:txBody>
      </p:sp>
      <p:sp>
        <p:nvSpPr>
          <p:cNvPr id="3" name="CuadroTexto 2">
            <a:extLst>
              <a:ext uri="{FF2B5EF4-FFF2-40B4-BE49-F238E27FC236}">
                <a16:creationId xmlns:a16="http://schemas.microsoft.com/office/drawing/2014/main" id="{8DD83264-F7B4-4D44-DDE2-17B4E6C4CCC5}"/>
              </a:ext>
            </a:extLst>
          </p:cNvPr>
          <p:cNvSpPr txBox="1"/>
          <p:nvPr/>
        </p:nvSpPr>
        <p:spPr>
          <a:xfrm>
            <a:off x="5727986" y="8268752"/>
            <a:ext cx="10717836" cy="1200329"/>
          </a:xfrm>
          <a:prstGeom prst="rect">
            <a:avLst/>
          </a:prstGeom>
          <a:noFill/>
        </p:spPr>
        <p:txBody>
          <a:bodyPr wrap="square">
            <a:spAutoFit/>
          </a:bodyPr>
          <a:lstStyle/>
          <a:p>
            <a:r>
              <a:rPr lang="es-ES" sz="1800" b="1"/>
              <a:t>PARA TRABAJAR EN EQUIPO: </a:t>
            </a:r>
          </a:p>
          <a:p>
            <a:r>
              <a:rPr lang="es-ES" sz="1800" b="1">
                <a:hlinkClick r:id="rId3"/>
              </a:rPr>
              <a:t>https://app.mural.co/t/escueladiaconia4662/m/escueladiaconia4662/1683190265507/9cab73673ded7565b02f80c0bf7d63e787ea784f?sender=u8b49a47ea800b23983af1624</a:t>
            </a:r>
            <a:endParaRPr lang="es-ES" sz="1800" b="1"/>
          </a:p>
          <a:p>
            <a:endParaRPr lang="es-ES" sz="1800" b="1"/>
          </a:p>
        </p:txBody>
      </p:sp>
      <p:grpSp>
        <p:nvGrpSpPr>
          <p:cNvPr id="6" name="Group 9">
            <a:extLst>
              <a:ext uri="{FF2B5EF4-FFF2-40B4-BE49-F238E27FC236}">
                <a16:creationId xmlns:a16="http://schemas.microsoft.com/office/drawing/2014/main" id="{398637F7-1E3F-13EE-71C0-48210503A0B1}"/>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20A3F888-E115-0A29-F7B3-5DEA25A1F9E0}"/>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89D1D55D-7BC6-52BC-202C-3B5B12DA3205}"/>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7856C2DB-239D-BCAC-7C6F-E1E69F3CD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560351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PRIMERA FASE: EMPATIZA </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38421ACF-5CEC-CAA9-D4BA-17CDA7900D72}"/>
              </a:ext>
            </a:extLst>
          </p:cNvPr>
          <p:cNvSpPr txBox="1"/>
          <p:nvPr/>
        </p:nvSpPr>
        <p:spPr>
          <a:xfrm>
            <a:off x="2506351" y="2406533"/>
            <a:ext cx="13553779" cy="6317114"/>
          </a:xfrm>
          <a:prstGeom prst="rect">
            <a:avLst/>
          </a:prstGeom>
          <a:noFill/>
        </p:spPr>
        <p:txBody>
          <a:bodyPr wrap="square" lIns="91440" tIns="45720" rIns="91440" bIns="45720" anchor="t">
            <a:spAutoFit/>
          </a:bodyPr>
          <a:lstStyle/>
          <a:p>
            <a:r>
              <a:rPr lang="es-ES" sz="4050">
                <a:solidFill>
                  <a:srgbClr val="000F33"/>
                </a:solidFill>
                <a:latin typeface="Source Sans Pro"/>
                <a:ea typeface="Source Sans Pro"/>
              </a:rPr>
              <a:t>En la </a:t>
            </a:r>
            <a:r>
              <a:rPr lang="es-ES" sz="2800">
                <a:solidFill>
                  <a:srgbClr val="000F33"/>
                </a:solidFill>
                <a:latin typeface="Source Sans Pro"/>
                <a:ea typeface="Source Sans Pro"/>
              </a:rPr>
              <a:t>primera fase, se trata de investigar y comprender el problema para el que queremos buscar solución. Las claves son </a:t>
            </a:r>
            <a:r>
              <a:rPr lang="es-ES" sz="2800" b="1">
                <a:solidFill>
                  <a:srgbClr val="000F33"/>
                </a:solidFill>
                <a:latin typeface="Source Sans Pro"/>
                <a:ea typeface="Source Sans Pro"/>
              </a:rPr>
              <a:t>escuchar y empatizar</a:t>
            </a:r>
            <a:r>
              <a:rPr lang="es-ES" sz="2800">
                <a:solidFill>
                  <a:srgbClr val="000F33"/>
                </a:solidFill>
                <a:latin typeface="Source Sans Pro"/>
                <a:ea typeface="Source Sans Pro"/>
              </a:rPr>
              <a:t>. </a:t>
            </a:r>
            <a:endParaRPr lang="es-ES" sz="2800">
              <a:solidFill>
                <a:srgbClr val="000F33"/>
              </a:solidFill>
              <a:latin typeface="Source Sans Pro" panose="020B0503030403020204" pitchFamily="34" charset="0"/>
              <a:ea typeface="Source Sans Pro"/>
            </a:endParaRPr>
          </a:p>
          <a:p>
            <a:pPr algn="l"/>
            <a:endParaRPr lang="es-ES" sz="2800">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Cuando centras la </a:t>
            </a:r>
            <a:r>
              <a:rPr lang="es-ES" sz="2800" b="1">
                <a:solidFill>
                  <a:srgbClr val="000F33"/>
                </a:solidFill>
                <a:latin typeface="Source Sans Pro"/>
                <a:ea typeface="Source Sans Pro"/>
              </a:rPr>
              <a:t>atención en tu público </a:t>
            </a:r>
            <a:r>
              <a:rPr lang="es-ES" sz="2800">
                <a:solidFill>
                  <a:srgbClr val="000F33"/>
                </a:solidFill>
                <a:latin typeface="Source Sans Pro"/>
                <a:ea typeface="Source Sans Pro"/>
              </a:rPr>
              <a:t>y te preocupas de satisfacer sus necesidades, eres capaz de dar con soluciones innovadoras que realmente impactan en sus vidas. </a:t>
            </a:r>
          </a:p>
          <a:p>
            <a:pPr algn="l"/>
            <a:r>
              <a:rPr lang="es-ES" sz="2800">
                <a:solidFill>
                  <a:srgbClr val="000F33"/>
                </a:solidFill>
                <a:latin typeface="Source Sans Pro"/>
                <a:ea typeface="Source Sans Pro"/>
              </a:rPr>
              <a:t> Una buena idea es que </a:t>
            </a:r>
            <a:r>
              <a:rPr lang="es-ES" sz="2800" b="1">
                <a:solidFill>
                  <a:srgbClr val="000F33"/>
                </a:solidFill>
                <a:latin typeface="Source Sans Pro"/>
                <a:ea typeface="Source Sans Pro"/>
              </a:rPr>
              <a:t>las personas a quienes va destinada la solución</a:t>
            </a:r>
            <a:r>
              <a:rPr lang="es-ES" sz="2800">
                <a:solidFill>
                  <a:srgbClr val="000F33"/>
                </a:solidFill>
                <a:latin typeface="Source Sans Pro"/>
                <a:ea typeface="Source Sans Pro"/>
              </a:rPr>
              <a:t> participen en el proyecto creativo, especialmente en esta primera fase y en la fase final de testeo o evaluación. </a:t>
            </a:r>
          </a:p>
          <a:p>
            <a:pPr algn="l"/>
            <a:r>
              <a:rPr lang="es-ES" sz="2800">
                <a:solidFill>
                  <a:srgbClr val="000F33"/>
                </a:solidFill>
                <a:latin typeface="Source Sans Pro"/>
                <a:ea typeface="Source Sans Pro"/>
              </a:rPr>
              <a:t>Con esto no sólo se </a:t>
            </a:r>
            <a:r>
              <a:rPr lang="es-ES" sz="2800" b="1">
                <a:solidFill>
                  <a:srgbClr val="000F33"/>
                </a:solidFill>
                <a:latin typeface="Source Sans Pro"/>
                <a:ea typeface="Source Sans Pro"/>
              </a:rPr>
              <a:t>potencia la empatía</a:t>
            </a:r>
            <a:r>
              <a:rPr lang="es-ES" sz="2800">
                <a:solidFill>
                  <a:srgbClr val="000F33"/>
                </a:solidFill>
                <a:latin typeface="Source Sans Pro"/>
                <a:ea typeface="Source Sans Pro"/>
              </a:rPr>
              <a:t>, sino que además se consigue que la resistencia a la innovación sea muy baja. Las personas sienten que forman parte del proceso y se adhieren fácilmente a las soluciones que se proponen. </a:t>
            </a:r>
          </a:p>
          <a:p>
            <a:pPr algn="l"/>
            <a:endParaRPr lang="es-ES" sz="2800">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Para potenciar la empatía observa, involúcrate, atiende a sus motivaciones y expectativas. Los </a:t>
            </a:r>
            <a:r>
              <a:rPr lang="es-ES" sz="2800" b="1">
                <a:solidFill>
                  <a:srgbClr val="000F33"/>
                </a:solidFill>
                <a:latin typeface="Source Sans Pro"/>
                <a:ea typeface="Source Sans Pro"/>
              </a:rPr>
              <a:t>mapas de empatía</a:t>
            </a:r>
            <a:r>
              <a:rPr lang="es-ES" sz="2800">
                <a:solidFill>
                  <a:srgbClr val="000F33"/>
                </a:solidFill>
                <a:latin typeface="Source Sans Pro"/>
                <a:ea typeface="Source Sans Pro"/>
              </a:rPr>
              <a:t> son muy útiles en esta fase. </a:t>
            </a:r>
          </a:p>
        </p:txBody>
      </p:sp>
      <p:grpSp>
        <p:nvGrpSpPr>
          <p:cNvPr id="6" name="Group 9">
            <a:extLst>
              <a:ext uri="{FF2B5EF4-FFF2-40B4-BE49-F238E27FC236}">
                <a16:creationId xmlns:a16="http://schemas.microsoft.com/office/drawing/2014/main" id="{222D3741-1227-E7D8-E00D-03B6168E928E}"/>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47456940-0745-8C62-E0B5-D549BC0954B0}"/>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2457F675-DC34-2175-8177-A13B688A8450}"/>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97494DB6-8D50-0E33-E415-B03F718D4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904105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39"/>
            <a:ext cx="6709224"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MAPA DE EMPATIA</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2">
            <a:extLst>
              <a:ext uri="{FF2B5EF4-FFF2-40B4-BE49-F238E27FC236}">
                <a16:creationId xmlns:a16="http://schemas.microsoft.com/office/drawing/2014/main" id="{0B55B83B-E496-EB7F-3339-764F85D4F49F}"/>
              </a:ext>
            </a:extLst>
          </p:cNvPr>
          <p:cNvPicPr>
            <a:picLocks noChangeAspect="1"/>
          </p:cNvPicPr>
          <p:nvPr/>
        </p:nvPicPr>
        <p:blipFill>
          <a:blip r:embed="rId2"/>
          <a:stretch>
            <a:fillRect/>
          </a:stretch>
        </p:blipFill>
        <p:spPr>
          <a:xfrm>
            <a:off x="2146150" y="2468527"/>
            <a:ext cx="14503473" cy="6715013"/>
          </a:xfrm>
          <a:prstGeom prst="rect">
            <a:avLst/>
          </a:prstGeom>
        </p:spPr>
      </p:pic>
      <p:pic>
        <p:nvPicPr>
          <p:cNvPr id="8" name="Imagen 7">
            <a:extLst>
              <a:ext uri="{FF2B5EF4-FFF2-40B4-BE49-F238E27FC236}">
                <a16:creationId xmlns:a16="http://schemas.microsoft.com/office/drawing/2014/main" id="{EF03E1C1-FA67-7868-232E-47585A1E1429}"/>
              </a:ext>
            </a:extLst>
          </p:cNvPr>
          <p:cNvPicPr>
            <a:picLocks noChangeAspect="1"/>
          </p:cNvPicPr>
          <p:nvPr/>
        </p:nvPicPr>
        <p:blipFill>
          <a:blip r:embed="rId3"/>
          <a:stretch>
            <a:fillRect/>
          </a:stretch>
        </p:blipFill>
        <p:spPr>
          <a:xfrm>
            <a:off x="8100834" y="4565822"/>
            <a:ext cx="2396106" cy="2134299"/>
          </a:xfrm>
          <a:prstGeom prst="rect">
            <a:avLst/>
          </a:prstGeom>
        </p:spPr>
      </p:pic>
      <p:grpSp>
        <p:nvGrpSpPr>
          <p:cNvPr id="6" name="Group 9">
            <a:extLst>
              <a:ext uri="{FF2B5EF4-FFF2-40B4-BE49-F238E27FC236}">
                <a16:creationId xmlns:a16="http://schemas.microsoft.com/office/drawing/2014/main" id="{B153FFD5-9392-C937-404C-6C74ABBE40FB}"/>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85D1F402-00C3-4AD6-BBA9-AB345F50DA38}"/>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2D275751-7CBA-7C94-BE55-5D411356379B}"/>
                </a:ext>
              </a:extLst>
            </p:cNvPr>
            <p:cNvSpPr/>
            <p:nvPr/>
          </p:nvSpPr>
          <p:spPr>
            <a:xfrm>
              <a:off x="0" y="5820971"/>
              <a:ext cx="190282" cy="2074059"/>
            </a:xfrm>
            <a:prstGeom prst="rect">
              <a:avLst/>
            </a:prstGeom>
            <a:solidFill>
              <a:srgbClr val="E3A716"/>
            </a:solidFill>
          </p:spPr>
        </p:sp>
      </p:grpSp>
      <p:pic>
        <p:nvPicPr>
          <p:cNvPr id="9" name="Imagen 8" descr="Logotipo&#10;&#10;Descripción generada automáticamente">
            <a:extLst>
              <a:ext uri="{FF2B5EF4-FFF2-40B4-BE49-F238E27FC236}">
                <a16:creationId xmlns:a16="http://schemas.microsoft.com/office/drawing/2014/main" id="{BFA32B8B-F2AE-B340-5231-CCD4AA5E36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429050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39"/>
            <a:ext cx="6709224"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ANÁLISIS DAFO</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3" name="Imagen 3" descr="Diagrama&#10;&#10;Descripción generada automáticamente">
            <a:extLst>
              <a:ext uri="{FF2B5EF4-FFF2-40B4-BE49-F238E27FC236}">
                <a16:creationId xmlns:a16="http://schemas.microsoft.com/office/drawing/2014/main" id="{636B5BE7-EB1C-7DDC-29A5-4F65062521A2}"/>
              </a:ext>
            </a:extLst>
          </p:cNvPr>
          <p:cNvPicPr>
            <a:picLocks noChangeAspect="1"/>
          </p:cNvPicPr>
          <p:nvPr/>
        </p:nvPicPr>
        <p:blipFill>
          <a:blip r:embed="rId2"/>
          <a:stretch>
            <a:fillRect/>
          </a:stretch>
        </p:blipFill>
        <p:spPr>
          <a:xfrm>
            <a:off x="2073926" y="1979631"/>
            <a:ext cx="14153919" cy="7870098"/>
          </a:xfrm>
          <a:prstGeom prst="rect">
            <a:avLst/>
          </a:prstGeom>
        </p:spPr>
      </p:pic>
      <p:grpSp>
        <p:nvGrpSpPr>
          <p:cNvPr id="6" name="Group 9">
            <a:extLst>
              <a:ext uri="{FF2B5EF4-FFF2-40B4-BE49-F238E27FC236}">
                <a16:creationId xmlns:a16="http://schemas.microsoft.com/office/drawing/2014/main" id="{B83EE9F2-36A0-1872-1590-2B92CAB83353}"/>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2FBFA028-FA9D-A47D-E1C8-C9081830C736}"/>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7B52928B-AC13-01BA-9331-FECEC84CBD67}"/>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FA4C712B-E593-42EE-4630-34A6BB53C7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967484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40"/>
            <a:ext cx="6709224" cy="1923604"/>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MAPA DE ACTORES</a:t>
            </a: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8" name="Imagen 7">
            <a:extLst>
              <a:ext uri="{FF2B5EF4-FFF2-40B4-BE49-F238E27FC236}">
                <a16:creationId xmlns:a16="http://schemas.microsoft.com/office/drawing/2014/main" id="{3A1E99B3-4C95-2750-B9AD-E3812411EF47}"/>
              </a:ext>
            </a:extLst>
          </p:cNvPr>
          <p:cNvPicPr>
            <a:picLocks noChangeAspect="1"/>
          </p:cNvPicPr>
          <p:nvPr/>
        </p:nvPicPr>
        <p:blipFill>
          <a:blip r:embed="rId2"/>
          <a:stretch>
            <a:fillRect/>
          </a:stretch>
        </p:blipFill>
        <p:spPr>
          <a:xfrm>
            <a:off x="4414838" y="2560962"/>
            <a:ext cx="9458325" cy="7572375"/>
          </a:xfrm>
          <a:prstGeom prst="rect">
            <a:avLst/>
          </a:prstGeom>
        </p:spPr>
      </p:pic>
      <p:grpSp>
        <p:nvGrpSpPr>
          <p:cNvPr id="5" name="Group 9">
            <a:extLst>
              <a:ext uri="{FF2B5EF4-FFF2-40B4-BE49-F238E27FC236}">
                <a16:creationId xmlns:a16="http://schemas.microsoft.com/office/drawing/2014/main" id="{E2BBC0F7-579B-0114-AEA9-8654E29B1775}"/>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8DD17714-5F2E-9027-E4BC-2622D61F1A02}"/>
                </a:ext>
              </a:extLst>
            </p:cNvPr>
            <p:cNvSpPr/>
            <p:nvPr/>
          </p:nvSpPr>
          <p:spPr>
            <a:xfrm>
              <a:off x="88791" y="0"/>
              <a:ext cx="12700" cy="13716000"/>
            </a:xfrm>
            <a:prstGeom prst="rect">
              <a:avLst/>
            </a:prstGeom>
            <a:solidFill>
              <a:srgbClr val="141414"/>
            </a:solidFill>
          </p:spPr>
        </p:sp>
        <p:sp>
          <p:nvSpPr>
            <p:cNvPr id="4" name="AutoShape 11">
              <a:extLst>
                <a:ext uri="{FF2B5EF4-FFF2-40B4-BE49-F238E27FC236}">
                  <a16:creationId xmlns:a16="http://schemas.microsoft.com/office/drawing/2014/main" id="{05093BC4-1D38-B2A6-3CB7-7AA20A3B49F2}"/>
                </a:ext>
              </a:extLst>
            </p:cNvPr>
            <p:cNvSpPr/>
            <p:nvPr/>
          </p:nvSpPr>
          <p:spPr>
            <a:xfrm>
              <a:off x="0" y="5820971"/>
              <a:ext cx="190282" cy="2074059"/>
            </a:xfrm>
            <a:prstGeom prst="rect">
              <a:avLst/>
            </a:prstGeom>
            <a:solidFill>
              <a:srgbClr val="E3A716"/>
            </a:solidFill>
          </p:spPr>
        </p:sp>
      </p:grpSp>
      <p:pic>
        <p:nvPicPr>
          <p:cNvPr id="7" name="Imagen 6" descr="Logotipo&#10;&#10;Descripción generada automáticamente">
            <a:extLst>
              <a:ext uri="{FF2B5EF4-FFF2-40B4-BE49-F238E27FC236}">
                <a16:creationId xmlns:a16="http://schemas.microsoft.com/office/drawing/2014/main" id="{1B991A58-14C4-3FDF-C6F1-C2A45519F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97801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SEGUNDA FASE: DEFINE </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38421ACF-5CEC-CAA9-D4BA-17CDA7900D72}"/>
              </a:ext>
            </a:extLst>
          </p:cNvPr>
          <p:cNvSpPr txBox="1"/>
          <p:nvPr/>
        </p:nvSpPr>
        <p:spPr>
          <a:xfrm>
            <a:off x="1617352" y="2293644"/>
            <a:ext cx="7618038" cy="6748001"/>
          </a:xfrm>
          <a:prstGeom prst="rect">
            <a:avLst/>
          </a:prstGeom>
          <a:noFill/>
        </p:spPr>
        <p:txBody>
          <a:bodyPr wrap="square" lIns="91440" tIns="45720" rIns="91440" bIns="45720" anchor="t">
            <a:spAutoFit/>
          </a:bodyPr>
          <a:lstStyle/>
          <a:p>
            <a:pPr algn="l"/>
            <a:r>
              <a:rPr lang="es-ES" sz="2800">
                <a:solidFill>
                  <a:srgbClr val="000F33"/>
                </a:solidFill>
                <a:latin typeface="Arial"/>
                <a:ea typeface="Source Sans Pro"/>
                <a:cs typeface="Arial"/>
              </a:rPr>
              <a:t>Llega el momento de focalizar el problema. Analizando la información y las observaciones recopiladas en la primera fase, podrás enunciar el problema y empezar a idear cómo hacerle frente definiendo un objetivo.</a:t>
            </a:r>
          </a:p>
          <a:p>
            <a:pPr algn="l"/>
            <a:r>
              <a:rPr lang="es-ES" sz="2800">
                <a:solidFill>
                  <a:srgbClr val="000F33"/>
                </a:solidFill>
                <a:latin typeface="Arial"/>
                <a:ea typeface="Source Sans Pro"/>
                <a:cs typeface="Arial"/>
              </a:rPr>
              <a:t>Si las personas que van a beneficiarse de la solución no forman parte del proyecto, es aconsejable crear </a:t>
            </a:r>
            <a:r>
              <a:rPr lang="es-ES" sz="2800" b="1">
                <a:solidFill>
                  <a:srgbClr val="000F33"/>
                </a:solidFill>
                <a:latin typeface="Arial"/>
                <a:ea typeface="Source Sans Pro"/>
                <a:cs typeface="Arial"/>
              </a:rPr>
              <a:t>arquetipos o perfiles </a:t>
            </a:r>
            <a:r>
              <a:rPr lang="es-ES" sz="2800">
                <a:solidFill>
                  <a:srgbClr val="000F33"/>
                </a:solidFill>
                <a:latin typeface="Arial"/>
                <a:ea typeface="Source Sans Pro"/>
                <a:cs typeface="Arial"/>
              </a:rPr>
              <a:t>para representarlas, describir su comportamiento y humanizar el proceso. </a:t>
            </a:r>
          </a:p>
          <a:p>
            <a:pPr algn="l"/>
            <a:endParaRPr lang="es-ES" sz="2800">
              <a:solidFill>
                <a:srgbClr val="000F33"/>
              </a:solidFill>
              <a:latin typeface="Arial"/>
              <a:ea typeface="Source Sans Pro"/>
              <a:cs typeface="Arial"/>
            </a:endParaRPr>
          </a:p>
          <a:p>
            <a:pPr algn="l"/>
            <a:r>
              <a:rPr lang="es-ES" sz="2800">
                <a:solidFill>
                  <a:srgbClr val="000F33"/>
                </a:solidFill>
                <a:latin typeface="Arial"/>
                <a:ea typeface="Source Sans Pro"/>
                <a:cs typeface="Arial"/>
              </a:rPr>
              <a:t>Esta fase es vital para inspirarte a buscar soluciones y a plantear el problema de manera procesable. Puedes ayudarte mapas de posicionamiento o mapas mentales.</a:t>
            </a:r>
          </a:p>
        </p:txBody>
      </p:sp>
      <p:pic>
        <p:nvPicPr>
          <p:cNvPr id="8" name="Imagen 7">
            <a:extLst>
              <a:ext uri="{FF2B5EF4-FFF2-40B4-BE49-F238E27FC236}">
                <a16:creationId xmlns:a16="http://schemas.microsoft.com/office/drawing/2014/main" id="{DE16CB18-8A45-E8DC-B164-63CC6151CFC9}"/>
              </a:ext>
            </a:extLst>
          </p:cNvPr>
          <p:cNvPicPr>
            <a:picLocks noChangeAspect="1"/>
          </p:cNvPicPr>
          <p:nvPr/>
        </p:nvPicPr>
        <p:blipFill>
          <a:blip r:embed="rId2"/>
          <a:stretch>
            <a:fillRect/>
          </a:stretch>
        </p:blipFill>
        <p:spPr>
          <a:xfrm>
            <a:off x="10533077" y="2574616"/>
            <a:ext cx="6015038" cy="5357813"/>
          </a:xfrm>
          <a:prstGeom prst="rect">
            <a:avLst/>
          </a:prstGeom>
        </p:spPr>
      </p:pic>
      <p:grpSp>
        <p:nvGrpSpPr>
          <p:cNvPr id="6" name="Group 9">
            <a:extLst>
              <a:ext uri="{FF2B5EF4-FFF2-40B4-BE49-F238E27FC236}">
                <a16:creationId xmlns:a16="http://schemas.microsoft.com/office/drawing/2014/main" id="{915CA41D-3135-01B0-ED10-789185774D1B}"/>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22760F30-CD60-809C-F17E-86A4B5082CD4}"/>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078AEF76-8563-DA74-2FD8-5AD9D1693C5F}"/>
                </a:ext>
              </a:extLst>
            </p:cNvPr>
            <p:cNvSpPr/>
            <p:nvPr/>
          </p:nvSpPr>
          <p:spPr>
            <a:xfrm>
              <a:off x="0" y="5820971"/>
              <a:ext cx="190282" cy="2074059"/>
            </a:xfrm>
            <a:prstGeom prst="rect">
              <a:avLst/>
            </a:prstGeom>
            <a:solidFill>
              <a:srgbClr val="E3A716"/>
            </a:solidFill>
          </p:spPr>
        </p:sp>
      </p:grpSp>
      <p:pic>
        <p:nvPicPr>
          <p:cNvPr id="9" name="Imagen 8" descr="Logotipo&#10;&#10;Descripción generada automáticamente">
            <a:extLst>
              <a:ext uri="{FF2B5EF4-FFF2-40B4-BE49-F238E27FC236}">
                <a16:creationId xmlns:a16="http://schemas.microsoft.com/office/drawing/2014/main" id="{0C9076DD-75E2-461B-825F-A481C84F6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4226598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64234" y="-380505"/>
            <a:ext cx="2741457" cy="2065483"/>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37461" y="633219"/>
            <a:ext cx="968052" cy="96805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065223" y="982710"/>
            <a:ext cx="1031208" cy="103120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034964" y="0"/>
            <a:ext cx="4253036" cy="2221255"/>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964516" y="9173251"/>
            <a:ext cx="2241769" cy="1113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ABILIDADES DIRECTIVAS: La diversidad personal">
            <a:extLst>
              <a:ext uri="{FF2B5EF4-FFF2-40B4-BE49-F238E27FC236}">
                <a16:creationId xmlns:a16="http://schemas.microsoft.com/office/drawing/2014/main" id="{E200B28A-4937-C137-56A6-2AA55F577E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31" t="10735" r="2826" b="15396"/>
          <a:stretch/>
        </p:blipFill>
        <p:spPr bwMode="auto">
          <a:xfrm>
            <a:off x="4731026" y="2067339"/>
            <a:ext cx="9475260" cy="600323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406120" y="9679714"/>
            <a:ext cx="1222354" cy="607286"/>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13484B6-8317-3F0C-618C-97F4EC80DD8A}"/>
              </a:ext>
            </a:extLst>
          </p:cNvPr>
          <p:cNvSpPr txBox="1"/>
          <p:nvPr/>
        </p:nvSpPr>
        <p:spPr>
          <a:xfrm>
            <a:off x="8375438" y="1110628"/>
            <a:ext cx="4253036" cy="646331"/>
          </a:xfrm>
          <a:prstGeom prst="rect">
            <a:avLst/>
          </a:prstGeom>
          <a:noFill/>
        </p:spPr>
        <p:txBody>
          <a:bodyPr wrap="square" rtlCol="0">
            <a:spAutoFit/>
          </a:bodyPr>
          <a:lstStyle/>
          <a:p>
            <a:r>
              <a:rPr lang="es-ES" sz="3600">
                <a:latin typeface="Bernard MT Condensed" panose="02050806060905020404" pitchFamily="18" charset="0"/>
              </a:rPr>
              <a:t>LO EVIDENTE</a:t>
            </a:r>
          </a:p>
        </p:txBody>
      </p:sp>
      <p:sp>
        <p:nvSpPr>
          <p:cNvPr id="3" name="CuadroTexto 2">
            <a:extLst>
              <a:ext uri="{FF2B5EF4-FFF2-40B4-BE49-F238E27FC236}">
                <a16:creationId xmlns:a16="http://schemas.microsoft.com/office/drawing/2014/main" id="{03E25A49-E52F-95AD-9821-C817770DBC68}"/>
              </a:ext>
            </a:extLst>
          </p:cNvPr>
          <p:cNvSpPr txBox="1"/>
          <p:nvPr/>
        </p:nvSpPr>
        <p:spPr>
          <a:xfrm>
            <a:off x="8375438" y="9033383"/>
            <a:ext cx="4253036" cy="646331"/>
          </a:xfrm>
          <a:prstGeom prst="rect">
            <a:avLst/>
          </a:prstGeom>
          <a:noFill/>
        </p:spPr>
        <p:txBody>
          <a:bodyPr wrap="square" rtlCol="0">
            <a:spAutoFit/>
          </a:bodyPr>
          <a:lstStyle/>
          <a:p>
            <a:r>
              <a:rPr lang="es-ES" sz="3600">
                <a:latin typeface="Bernard MT Condensed" panose="02050806060905020404" pitchFamily="18" charset="0"/>
              </a:rPr>
              <a:t>LO NO EVIDENTE</a:t>
            </a:r>
          </a:p>
        </p:txBody>
      </p:sp>
      <p:sp>
        <p:nvSpPr>
          <p:cNvPr id="4" name="CuadroTexto 3">
            <a:extLst>
              <a:ext uri="{FF2B5EF4-FFF2-40B4-BE49-F238E27FC236}">
                <a16:creationId xmlns:a16="http://schemas.microsoft.com/office/drawing/2014/main" id="{7824BB3C-4079-A7B6-D213-16CA88C88CC2}"/>
              </a:ext>
            </a:extLst>
          </p:cNvPr>
          <p:cNvSpPr txBox="1"/>
          <p:nvPr/>
        </p:nvSpPr>
        <p:spPr>
          <a:xfrm>
            <a:off x="827715" y="3112008"/>
            <a:ext cx="3617843" cy="954107"/>
          </a:xfrm>
          <a:prstGeom prst="rect">
            <a:avLst/>
          </a:prstGeom>
          <a:noFill/>
        </p:spPr>
        <p:txBody>
          <a:bodyPr wrap="square" rtlCol="0">
            <a:spAutoFit/>
          </a:bodyPr>
          <a:lstStyle/>
          <a:p>
            <a:r>
              <a:rPr lang="es-ES" sz="2800"/>
              <a:t>Existen más leyes</a:t>
            </a:r>
          </a:p>
          <a:p>
            <a:r>
              <a:rPr lang="es-ES" sz="2800"/>
              <a:t>Códigos de conducta</a:t>
            </a:r>
          </a:p>
        </p:txBody>
      </p:sp>
      <p:pic>
        <p:nvPicPr>
          <p:cNvPr id="6" name="Gráfico 5" descr="Gafas con relleno sólido">
            <a:extLst>
              <a:ext uri="{FF2B5EF4-FFF2-40B4-BE49-F238E27FC236}">
                <a16:creationId xmlns:a16="http://schemas.microsoft.com/office/drawing/2014/main" id="{7DFDE03B-51A3-1065-7B5C-4D6FE54A9F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83827" y="8703173"/>
            <a:ext cx="1434739" cy="1434739"/>
          </a:xfrm>
          <a:prstGeom prst="rect">
            <a:avLst/>
          </a:prstGeom>
        </p:spPr>
      </p:pic>
      <p:pic>
        <p:nvPicPr>
          <p:cNvPr id="12" name="Imagen 11" descr="Un dibujo de una cara feliz&#10;&#10;Descripción generada automáticamente con confianza baja">
            <a:extLst>
              <a:ext uri="{FF2B5EF4-FFF2-40B4-BE49-F238E27FC236}">
                <a16:creationId xmlns:a16="http://schemas.microsoft.com/office/drawing/2014/main" id="{9BC4A819-1D38-EDAA-376D-B8EB904CA12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683828" y="1118512"/>
            <a:ext cx="1411357" cy="679216"/>
          </a:xfrm>
          <a:prstGeom prst="rect">
            <a:avLst/>
          </a:prstGeom>
        </p:spPr>
      </p:pic>
      <p:grpSp>
        <p:nvGrpSpPr>
          <p:cNvPr id="13" name="Group 7">
            <a:extLst>
              <a:ext uri="{FF2B5EF4-FFF2-40B4-BE49-F238E27FC236}">
                <a16:creationId xmlns:a16="http://schemas.microsoft.com/office/drawing/2014/main" id="{2B2EF35F-CAD0-F453-D3BD-D323FFB04D2A}"/>
              </a:ext>
            </a:extLst>
          </p:cNvPr>
          <p:cNvGrpSpPr/>
          <p:nvPr/>
        </p:nvGrpSpPr>
        <p:grpSpPr>
          <a:xfrm>
            <a:off x="219659" y="0"/>
            <a:ext cx="142711" cy="10287000"/>
            <a:chOff x="0" y="0"/>
            <a:chExt cx="190282" cy="13716000"/>
          </a:xfrm>
        </p:grpSpPr>
        <p:sp>
          <p:nvSpPr>
            <p:cNvPr id="14" name="AutoShape 8">
              <a:extLst>
                <a:ext uri="{FF2B5EF4-FFF2-40B4-BE49-F238E27FC236}">
                  <a16:creationId xmlns:a16="http://schemas.microsoft.com/office/drawing/2014/main" id="{F6827BCD-FD9C-0126-FDC9-0AD673363A5C}"/>
                </a:ext>
              </a:extLst>
            </p:cNvPr>
            <p:cNvSpPr/>
            <p:nvPr/>
          </p:nvSpPr>
          <p:spPr>
            <a:xfrm>
              <a:off x="88791" y="0"/>
              <a:ext cx="12700" cy="13716000"/>
            </a:xfrm>
            <a:prstGeom prst="rect">
              <a:avLst/>
            </a:prstGeom>
            <a:solidFill>
              <a:srgbClr val="141414"/>
            </a:solidFill>
          </p:spPr>
        </p:sp>
        <p:sp>
          <p:nvSpPr>
            <p:cNvPr id="15" name="AutoShape 9">
              <a:extLst>
                <a:ext uri="{FF2B5EF4-FFF2-40B4-BE49-F238E27FC236}">
                  <a16:creationId xmlns:a16="http://schemas.microsoft.com/office/drawing/2014/main" id="{3B8CC966-B18E-90D0-63F0-824D512A171A}"/>
                </a:ext>
              </a:extLst>
            </p:cNvPr>
            <p:cNvSpPr/>
            <p:nvPr/>
          </p:nvSpPr>
          <p:spPr>
            <a:xfrm>
              <a:off x="0" y="5820971"/>
              <a:ext cx="190282" cy="2074059"/>
            </a:xfrm>
            <a:prstGeom prst="rect">
              <a:avLst/>
            </a:prstGeom>
            <a:solidFill>
              <a:srgbClr val="E3A716"/>
            </a:solidFill>
          </p:spPr>
        </p:sp>
      </p:grpSp>
    </p:spTree>
    <p:extLst>
      <p:ext uri="{BB962C8B-B14F-4D97-AF65-F5344CB8AC3E}">
        <p14:creationId xmlns:p14="http://schemas.microsoft.com/office/powerpoint/2010/main" val="25629010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ARQUEOTIPO</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 name="Imagen 1">
            <a:extLst>
              <a:ext uri="{FF2B5EF4-FFF2-40B4-BE49-F238E27FC236}">
                <a16:creationId xmlns:a16="http://schemas.microsoft.com/office/drawing/2014/main" id="{B8E39001-A979-19C0-E035-2C03822623DF}"/>
              </a:ext>
            </a:extLst>
          </p:cNvPr>
          <p:cNvPicPr>
            <a:picLocks noChangeAspect="1"/>
          </p:cNvPicPr>
          <p:nvPr/>
        </p:nvPicPr>
        <p:blipFill>
          <a:blip r:embed="rId2"/>
          <a:stretch>
            <a:fillRect/>
          </a:stretch>
        </p:blipFill>
        <p:spPr>
          <a:xfrm>
            <a:off x="6418277" y="2875034"/>
            <a:ext cx="6015038" cy="5357813"/>
          </a:xfrm>
          <a:prstGeom prst="rect">
            <a:avLst/>
          </a:prstGeom>
        </p:spPr>
      </p:pic>
      <p:grpSp>
        <p:nvGrpSpPr>
          <p:cNvPr id="6" name="Group 9">
            <a:extLst>
              <a:ext uri="{FF2B5EF4-FFF2-40B4-BE49-F238E27FC236}">
                <a16:creationId xmlns:a16="http://schemas.microsoft.com/office/drawing/2014/main" id="{8A0904E2-CF06-F64C-112B-E8B4A71E241F}"/>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9C65DE37-A9AC-4D3A-A63C-02C968379539}"/>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D41D2F54-3917-3303-6660-D9E13F1AA4B6}"/>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18D9810B-3084-58C3-0A20-43D7891E7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258145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TERCERA FASE: IDEA </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38421ACF-5CEC-CAA9-D4BA-17CDA7900D72}"/>
              </a:ext>
            </a:extLst>
          </p:cNvPr>
          <p:cNvSpPr txBox="1"/>
          <p:nvPr/>
        </p:nvSpPr>
        <p:spPr>
          <a:xfrm>
            <a:off x="7927899" y="2978802"/>
            <a:ext cx="9156149" cy="5693866"/>
          </a:xfrm>
          <a:prstGeom prst="rect">
            <a:avLst/>
          </a:prstGeom>
          <a:noFill/>
        </p:spPr>
        <p:txBody>
          <a:bodyPr wrap="square" lIns="91440" tIns="45720" rIns="91440" bIns="45720" anchor="t">
            <a:spAutoFit/>
          </a:bodyPr>
          <a:lstStyle/>
          <a:p>
            <a:pPr algn="r"/>
            <a:r>
              <a:rPr lang="es-ES" sz="2600">
                <a:solidFill>
                  <a:srgbClr val="000F33"/>
                </a:solidFill>
                <a:latin typeface="Arial"/>
                <a:ea typeface="Source Sans Pro"/>
                <a:cs typeface="Arial"/>
              </a:rPr>
              <a:t>En esta fase se trata de crear </a:t>
            </a:r>
            <a:r>
              <a:rPr lang="es-ES" sz="2600" b="1">
                <a:solidFill>
                  <a:srgbClr val="000F33"/>
                </a:solidFill>
                <a:latin typeface="Arial"/>
                <a:ea typeface="Source Sans Pro"/>
                <a:cs typeface="Arial"/>
              </a:rPr>
              <a:t>múltiples ideas</a:t>
            </a:r>
            <a:r>
              <a:rPr lang="es-ES" sz="2600">
                <a:solidFill>
                  <a:srgbClr val="000F33"/>
                </a:solidFill>
                <a:latin typeface="Arial"/>
                <a:ea typeface="Source Sans Pro"/>
                <a:cs typeface="Arial"/>
              </a:rPr>
              <a:t>, tantas como puedas. Así tendrás una batería de opciones entre las que elegir. Echa mano de toda tu </a:t>
            </a:r>
            <a:r>
              <a:rPr lang="es-ES" sz="2600" b="1">
                <a:solidFill>
                  <a:srgbClr val="000F33"/>
                </a:solidFill>
                <a:latin typeface="Arial"/>
                <a:ea typeface="Source Sans Pro"/>
                <a:cs typeface="Arial"/>
              </a:rPr>
              <a:t>creatividad y tu capacidad de innovación</a:t>
            </a:r>
            <a:r>
              <a:rPr lang="es-ES" sz="2600">
                <a:solidFill>
                  <a:srgbClr val="000F33"/>
                </a:solidFill>
                <a:latin typeface="Arial"/>
                <a:ea typeface="Source Sans Pro"/>
                <a:cs typeface="Arial"/>
              </a:rPr>
              <a:t>, porque te van a hacer falta. Aquí la clave es buscar nuevas alternativas, nuevas soluciones a los problemas de siempre.</a:t>
            </a:r>
          </a:p>
          <a:p>
            <a:pPr algn="r"/>
            <a:r>
              <a:rPr lang="es-ES" sz="2600">
                <a:solidFill>
                  <a:srgbClr val="000F33"/>
                </a:solidFill>
                <a:latin typeface="Arial"/>
                <a:ea typeface="Source Sans Pro"/>
                <a:cs typeface="Arial"/>
              </a:rPr>
              <a:t>Las técnicas más útiles para esto son el </a:t>
            </a:r>
            <a:r>
              <a:rPr lang="es-ES" sz="2600" b="1" err="1">
                <a:solidFill>
                  <a:srgbClr val="000F33"/>
                </a:solidFill>
                <a:latin typeface="Arial"/>
                <a:ea typeface="Source Sans Pro"/>
                <a:cs typeface="Arial"/>
              </a:rPr>
              <a:t>brainstorming</a:t>
            </a:r>
            <a:r>
              <a:rPr lang="es-ES" sz="2600" b="1">
                <a:solidFill>
                  <a:srgbClr val="000F33"/>
                </a:solidFill>
                <a:latin typeface="Arial"/>
                <a:ea typeface="Source Sans Pro"/>
                <a:cs typeface="Arial"/>
              </a:rPr>
              <a:t> </a:t>
            </a:r>
            <a:r>
              <a:rPr lang="es-ES" sz="2600">
                <a:solidFill>
                  <a:srgbClr val="000F33"/>
                </a:solidFill>
                <a:latin typeface="Arial"/>
                <a:ea typeface="Source Sans Pro"/>
                <a:cs typeface="Arial"/>
              </a:rPr>
              <a:t>o las </a:t>
            </a:r>
            <a:r>
              <a:rPr lang="es-ES" sz="2600" b="1">
                <a:solidFill>
                  <a:srgbClr val="000F33"/>
                </a:solidFill>
                <a:latin typeface="Arial"/>
                <a:ea typeface="Source Sans Pro"/>
                <a:cs typeface="Arial"/>
              </a:rPr>
              <a:t>notas adhesivas</a:t>
            </a:r>
            <a:r>
              <a:rPr lang="es-ES" sz="2600">
                <a:solidFill>
                  <a:srgbClr val="000F33"/>
                </a:solidFill>
                <a:latin typeface="Arial"/>
                <a:ea typeface="Source Sans Pro"/>
                <a:cs typeface="Arial"/>
              </a:rPr>
              <a:t> para anotar ideas.</a:t>
            </a:r>
          </a:p>
          <a:p>
            <a:pPr algn="r"/>
            <a:r>
              <a:rPr lang="es-ES" sz="2600">
                <a:solidFill>
                  <a:srgbClr val="000F33"/>
                </a:solidFill>
                <a:latin typeface="Arial"/>
                <a:ea typeface="Source Sans Pro"/>
                <a:cs typeface="Arial"/>
              </a:rPr>
              <a:t> Puedes hacerlo tanto en soporte digital como en papel. </a:t>
            </a:r>
            <a:endParaRPr lang="es-ES"/>
          </a:p>
          <a:p>
            <a:pPr algn="r"/>
            <a:r>
              <a:rPr lang="es-ES" sz="2600">
                <a:solidFill>
                  <a:srgbClr val="000F33"/>
                </a:solidFill>
                <a:latin typeface="Arial"/>
                <a:ea typeface="Source Sans Pro"/>
                <a:cs typeface="Arial"/>
              </a:rPr>
              <a:t>Por ejemplo, si tu objetivo es diseñar un producto, necesitas crear bocetos antes de prototipar destacando las soluciones que propone cada uno de ellos y demostrando el valor de cada idea.</a:t>
            </a:r>
          </a:p>
          <a:p>
            <a:pPr algn="l"/>
            <a:endParaRPr lang="es-ES" sz="2600">
              <a:solidFill>
                <a:srgbClr val="000F33"/>
              </a:solidFill>
              <a:latin typeface="Arial"/>
              <a:ea typeface="Source Sans Pro"/>
              <a:cs typeface="Arial"/>
            </a:endParaRPr>
          </a:p>
        </p:txBody>
      </p:sp>
      <p:pic>
        <p:nvPicPr>
          <p:cNvPr id="1026" name="Picture 2" descr="Mapas de ideas con Post it en el trabajo">
            <a:extLst>
              <a:ext uri="{FF2B5EF4-FFF2-40B4-BE49-F238E27FC236}">
                <a16:creationId xmlns:a16="http://schemas.microsoft.com/office/drawing/2014/main" id="{FDE7EF7B-A606-7B51-0161-D36C585EA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209" y="3184784"/>
            <a:ext cx="6086134" cy="40703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9">
            <a:extLst>
              <a:ext uri="{FF2B5EF4-FFF2-40B4-BE49-F238E27FC236}">
                <a16:creationId xmlns:a16="http://schemas.microsoft.com/office/drawing/2014/main" id="{785FCAE1-D50C-ECA5-EEE8-05874D4D9687}"/>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EADFD805-81CD-4D5A-FD1C-33F56C37E789}"/>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529FBDAA-57CD-0CE2-3ABD-D7388EB37432}"/>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C2E8F72D-6C04-85CD-F74E-D31A98A73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719755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LLUVIA DE IDEAS</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5" name="Group 9">
            <a:extLst>
              <a:ext uri="{FF2B5EF4-FFF2-40B4-BE49-F238E27FC236}">
                <a16:creationId xmlns:a16="http://schemas.microsoft.com/office/drawing/2014/main" id="{C29BE30E-CBA5-6E77-F672-B61FC58335C0}"/>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99E3F890-1093-4D77-28E7-C05AABD1BDDA}"/>
                </a:ext>
              </a:extLst>
            </p:cNvPr>
            <p:cNvSpPr/>
            <p:nvPr/>
          </p:nvSpPr>
          <p:spPr>
            <a:xfrm>
              <a:off x="88791" y="0"/>
              <a:ext cx="12700" cy="13716000"/>
            </a:xfrm>
            <a:prstGeom prst="rect">
              <a:avLst/>
            </a:prstGeom>
            <a:solidFill>
              <a:srgbClr val="141414"/>
            </a:solidFill>
          </p:spPr>
        </p:sp>
        <p:sp>
          <p:nvSpPr>
            <p:cNvPr id="4" name="AutoShape 11">
              <a:extLst>
                <a:ext uri="{FF2B5EF4-FFF2-40B4-BE49-F238E27FC236}">
                  <a16:creationId xmlns:a16="http://schemas.microsoft.com/office/drawing/2014/main" id="{F9F2FD28-EE32-763F-BDE7-7553AF05E453}"/>
                </a:ext>
              </a:extLst>
            </p:cNvPr>
            <p:cNvSpPr/>
            <p:nvPr/>
          </p:nvSpPr>
          <p:spPr>
            <a:xfrm>
              <a:off x="0" y="5820971"/>
              <a:ext cx="190282" cy="2074059"/>
            </a:xfrm>
            <a:prstGeom prst="rect">
              <a:avLst/>
            </a:prstGeom>
            <a:solidFill>
              <a:srgbClr val="E3A716"/>
            </a:solidFill>
          </p:spPr>
        </p:sp>
      </p:grpSp>
      <p:pic>
        <p:nvPicPr>
          <p:cNvPr id="7" name="Imagen 6" descr="Logotipo&#10;&#10;Descripción generada automáticamente">
            <a:extLst>
              <a:ext uri="{FF2B5EF4-FFF2-40B4-BE49-F238E27FC236}">
                <a16:creationId xmlns:a16="http://schemas.microsoft.com/office/drawing/2014/main" id="{57BA5E26-8FFA-3CE9-93E9-8CE89886F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1594326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CUARTA FASE: PROTOTIPA </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38421ACF-5CEC-CAA9-D4BA-17CDA7900D72}"/>
              </a:ext>
            </a:extLst>
          </p:cNvPr>
          <p:cNvSpPr txBox="1"/>
          <p:nvPr/>
        </p:nvSpPr>
        <p:spPr>
          <a:xfrm>
            <a:off x="2590328" y="2807948"/>
            <a:ext cx="12707211" cy="4401205"/>
          </a:xfrm>
          <a:prstGeom prst="rect">
            <a:avLst/>
          </a:prstGeom>
          <a:noFill/>
        </p:spPr>
        <p:txBody>
          <a:bodyPr wrap="square" lIns="91440" tIns="45720" rIns="91440" bIns="45720" anchor="t">
            <a:spAutoFit/>
          </a:bodyPr>
          <a:lstStyle/>
          <a:p>
            <a:pPr algn="l"/>
            <a:r>
              <a:rPr lang="es-ES" sz="2800">
                <a:solidFill>
                  <a:srgbClr val="000F33"/>
                </a:solidFill>
                <a:latin typeface="Source Sans Pro"/>
                <a:ea typeface="Source Sans Pro"/>
              </a:rPr>
              <a:t>Crear pro</a:t>
            </a:r>
            <a:r>
              <a:rPr lang="es-ES" sz="2800">
                <a:solidFill>
                  <a:srgbClr val="000F33"/>
                </a:solidFill>
                <a:latin typeface="Arial"/>
                <a:ea typeface="Source Sans Pro"/>
                <a:cs typeface="Arial"/>
              </a:rPr>
              <a:t>totipos es </a:t>
            </a:r>
            <a:r>
              <a:rPr lang="es-ES" sz="2800" b="1">
                <a:solidFill>
                  <a:srgbClr val="000F33"/>
                </a:solidFill>
                <a:latin typeface="Arial"/>
                <a:ea typeface="Source Sans Pro"/>
                <a:cs typeface="Arial"/>
              </a:rPr>
              <a:t>dar forma a las ideas</a:t>
            </a:r>
            <a:r>
              <a:rPr lang="es-ES" sz="2800">
                <a:solidFill>
                  <a:srgbClr val="000F33"/>
                </a:solidFill>
                <a:latin typeface="Arial"/>
                <a:ea typeface="Source Sans Pro"/>
                <a:cs typeface="Arial"/>
              </a:rPr>
              <a:t>. Los prototipos son un paso intermedio, previo a la solución definitiva. Experimenta con las ideas, inventa, construye, comunica, identifica opciones. </a:t>
            </a:r>
          </a:p>
          <a:p>
            <a:pPr algn="l"/>
            <a:endParaRPr lang="es-ES" sz="2800">
              <a:solidFill>
                <a:srgbClr val="000F33"/>
              </a:solidFill>
              <a:latin typeface="Arial"/>
              <a:ea typeface="Source Sans Pro"/>
              <a:cs typeface="Arial"/>
            </a:endParaRPr>
          </a:p>
          <a:p>
            <a:pPr algn="l"/>
            <a:r>
              <a:rPr lang="es-ES" sz="2800">
                <a:solidFill>
                  <a:srgbClr val="000F33"/>
                </a:solidFill>
                <a:latin typeface="Arial"/>
                <a:ea typeface="Source Sans Pro"/>
                <a:cs typeface="Arial"/>
              </a:rPr>
              <a:t>Lo importante aquí es </a:t>
            </a:r>
            <a:r>
              <a:rPr lang="es-ES" sz="2800" b="1">
                <a:solidFill>
                  <a:srgbClr val="000F33"/>
                </a:solidFill>
                <a:latin typeface="Arial"/>
                <a:ea typeface="Source Sans Pro"/>
                <a:cs typeface="Arial"/>
              </a:rPr>
              <a:t>no centrarse en validar, sino en experimentar</a:t>
            </a:r>
            <a:r>
              <a:rPr lang="es-ES" sz="2800">
                <a:solidFill>
                  <a:srgbClr val="000F33"/>
                </a:solidFill>
                <a:latin typeface="Arial"/>
                <a:ea typeface="Source Sans Pro"/>
                <a:cs typeface="Arial"/>
              </a:rPr>
              <a:t> de forma lo menos costosa posible.</a:t>
            </a:r>
          </a:p>
          <a:p>
            <a:pPr algn="l"/>
            <a:endParaRPr lang="es-ES" sz="2800">
              <a:solidFill>
                <a:srgbClr val="000F33"/>
              </a:solidFill>
              <a:latin typeface="Arial"/>
              <a:ea typeface="Source Sans Pro"/>
              <a:cs typeface="Arial"/>
            </a:endParaRPr>
          </a:p>
          <a:p>
            <a:r>
              <a:rPr lang="es-ES" sz="2800">
                <a:solidFill>
                  <a:srgbClr val="000F33"/>
                </a:solidFill>
                <a:latin typeface="Arial"/>
                <a:ea typeface="Source Sans Pro"/>
                <a:cs typeface="Arial"/>
              </a:rPr>
              <a:t>Para un prototipado rápido y experimental, las herramientas sencillas e intuitivas. Puedes utilizar un video presentación, </a:t>
            </a:r>
            <a:r>
              <a:rPr lang="es-ES" sz="2800" err="1">
                <a:solidFill>
                  <a:srgbClr val="000F33"/>
                </a:solidFill>
                <a:latin typeface="Arial"/>
                <a:ea typeface="Source Sans Pro"/>
                <a:cs typeface="Arial"/>
              </a:rPr>
              <a:t>infografría</a:t>
            </a:r>
            <a:r>
              <a:rPr lang="es-ES" sz="2800">
                <a:solidFill>
                  <a:srgbClr val="000F33"/>
                </a:solidFill>
                <a:latin typeface="Arial"/>
                <a:ea typeface="Source Sans Pro"/>
                <a:cs typeface="Arial"/>
              </a:rPr>
              <a:t>, presentaciones o </a:t>
            </a:r>
            <a:r>
              <a:rPr lang="es-ES" sz="2800" err="1">
                <a:solidFill>
                  <a:srgbClr val="000F33"/>
                </a:solidFill>
                <a:latin typeface="Arial"/>
                <a:ea typeface="Source Sans Pro"/>
                <a:cs typeface="Arial"/>
              </a:rPr>
              <a:t>canvas</a:t>
            </a:r>
            <a:r>
              <a:rPr lang="es-ES" sz="2800">
                <a:solidFill>
                  <a:srgbClr val="000F33"/>
                </a:solidFill>
                <a:latin typeface="Arial"/>
                <a:ea typeface="Source Sans Pro"/>
                <a:cs typeface="Arial"/>
              </a:rPr>
              <a:t> como </a:t>
            </a:r>
            <a:r>
              <a:rPr lang="es-ES" sz="2800" err="1">
                <a:solidFill>
                  <a:srgbClr val="000F33"/>
                </a:solidFill>
                <a:latin typeface="Arial"/>
                <a:ea typeface="Source Sans Pro"/>
                <a:cs typeface="Arial"/>
              </a:rPr>
              <a:t>Genially</a:t>
            </a:r>
            <a:r>
              <a:rPr lang="es-ES" sz="2800">
                <a:solidFill>
                  <a:srgbClr val="000F33"/>
                </a:solidFill>
                <a:latin typeface="Arial"/>
                <a:ea typeface="Source Sans Pro"/>
                <a:cs typeface="Arial"/>
              </a:rPr>
              <a:t> pueden ser de gran ayuda. </a:t>
            </a:r>
          </a:p>
        </p:txBody>
      </p:sp>
      <p:grpSp>
        <p:nvGrpSpPr>
          <p:cNvPr id="6" name="Group 9">
            <a:extLst>
              <a:ext uri="{FF2B5EF4-FFF2-40B4-BE49-F238E27FC236}">
                <a16:creationId xmlns:a16="http://schemas.microsoft.com/office/drawing/2014/main" id="{B161A93B-8925-70E6-C052-067B27F5CC29}"/>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4358CE93-7656-4AB9-A24E-FDC218C24BDB}"/>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E3A0EE7A-37B9-DB67-AB20-02205E9A1B23}"/>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D959FDAC-569F-85C3-0BE1-D4D4F23BCF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881656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6" y="1494317"/>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5" y="757797"/>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CANVAS</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4" name="Imagen 3">
            <a:extLst>
              <a:ext uri="{FF2B5EF4-FFF2-40B4-BE49-F238E27FC236}">
                <a16:creationId xmlns:a16="http://schemas.microsoft.com/office/drawing/2014/main" id="{DF489482-FAB1-3337-7821-3689A826F79B}"/>
              </a:ext>
            </a:extLst>
          </p:cNvPr>
          <p:cNvPicPr>
            <a:picLocks noChangeAspect="1"/>
          </p:cNvPicPr>
          <p:nvPr/>
        </p:nvPicPr>
        <p:blipFill>
          <a:blip r:embed="rId2"/>
          <a:stretch>
            <a:fillRect/>
          </a:stretch>
        </p:blipFill>
        <p:spPr>
          <a:xfrm>
            <a:off x="3564927" y="1610399"/>
            <a:ext cx="11414985" cy="8148987"/>
          </a:xfrm>
          <a:prstGeom prst="rect">
            <a:avLst/>
          </a:prstGeom>
        </p:spPr>
      </p:pic>
      <p:grpSp>
        <p:nvGrpSpPr>
          <p:cNvPr id="6" name="Group 9">
            <a:extLst>
              <a:ext uri="{FF2B5EF4-FFF2-40B4-BE49-F238E27FC236}">
                <a16:creationId xmlns:a16="http://schemas.microsoft.com/office/drawing/2014/main" id="{9B493E4A-C2B8-C8A3-85DC-989A7F9F71F6}"/>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F2CB06FB-BD3D-914A-F609-CAD8DE28D8ED}"/>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0B6EE0F5-F1F4-CB2F-3B2E-8FCD8D6F8589}"/>
                </a:ext>
              </a:extLst>
            </p:cNvPr>
            <p:cNvSpPr/>
            <p:nvPr/>
          </p:nvSpPr>
          <p:spPr>
            <a:xfrm>
              <a:off x="0" y="5820971"/>
              <a:ext cx="190282" cy="2074059"/>
            </a:xfrm>
            <a:prstGeom prst="rect">
              <a:avLst/>
            </a:prstGeom>
            <a:solidFill>
              <a:srgbClr val="E3A716"/>
            </a:solidFill>
          </p:spPr>
        </p:sp>
      </p:grpSp>
      <p:grpSp>
        <p:nvGrpSpPr>
          <p:cNvPr id="10" name="Group 9">
            <a:extLst>
              <a:ext uri="{FF2B5EF4-FFF2-40B4-BE49-F238E27FC236}">
                <a16:creationId xmlns:a16="http://schemas.microsoft.com/office/drawing/2014/main" id="{9BD7EC13-5C07-AE1D-228C-B5E844252A50}"/>
              </a:ext>
            </a:extLst>
          </p:cNvPr>
          <p:cNvGrpSpPr/>
          <p:nvPr/>
        </p:nvGrpSpPr>
        <p:grpSpPr>
          <a:xfrm>
            <a:off x="211251" y="0"/>
            <a:ext cx="142712" cy="10287000"/>
            <a:chOff x="0" y="0"/>
            <a:chExt cx="190282" cy="13716000"/>
          </a:xfrm>
        </p:grpSpPr>
        <p:sp>
          <p:nvSpPr>
            <p:cNvPr id="8" name="AutoShape 10">
              <a:extLst>
                <a:ext uri="{FF2B5EF4-FFF2-40B4-BE49-F238E27FC236}">
                  <a16:creationId xmlns:a16="http://schemas.microsoft.com/office/drawing/2014/main" id="{2031895A-5B7B-EF4C-FD78-0D0E809355FF}"/>
                </a:ext>
              </a:extLst>
            </p:cNvPr>
            <p:cNvSpPr/>
            <p:nvPr/>
          </p:nvSpPr>
          <p:spPr>
            <a:xfrm>
              <a:off x="88791" y="0"/>
              <a:ext cx="12700" cy="13716000"/>
            </a:xfrm>
            <a:prstGeom prst="rect">
              <a:avLst/>
            </a:prstGeom>
            <a:solidFill>
              <a:srgbClr val="141414"/>
            </a:solidFill>
          </p:spPr>
        </p:sp>
        <p:sp>
          <p:nvSpPr>
            <p:cNvPr id="9" name="AutoShape 11">
              <a:extLst>
                <a:ext uri="{FF2B5EF4-FFF2-40B4-BE49-F238E27FC236}">
                  <a16:creationId xmlns:a16="http://schemas.microsoft.com/office/drawing/2014/main" id="{32247179-C799-1680-1D7F-AFF30581906F}"/>
                </a:ext>
              </a:extLst>
            </p:cNvPr>
            <p:cNvSpPr/>
            <p:nvPr/>
          </p:nvSpPr>
          <p:spPr>
            <a:xfrm>
              <a:off x="0" y="5820971"/>
              <a:ext cx="190282" cy="2074059"/>
            </a:xfrm>
            <a:prstGeom prst="rect">
              <a:avLst/>
            </a:prstGeom>
            <a:solidFill>
              <a:srgbClr val="E3A716"/>
            </a:solidFill>
          </p:spPr>
        </p:sp>
      </p:grpSp>
      <p:pic>
        <p:nvPicPr>
          <p:cNvPr id="19" name="Imagen 18" descr="Logotipo&#10;&#10;Descripción generada automáticamente">
            <a:extLst>
              <a:ext uri="{FF2B5EF4-FFF2-40B4-BE49-F238E27FC236}">
                <a16:creationId xmlns:a16="http://schemas.microsoft.com/office/drawing/2014/main" id="{7821FBFD-036D-90AF-E416-3FAFFB807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076339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PROTOTIPA</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5" name="Group 9">
            <a:extLst>
              <a:ext uri="{FF2B5EF4-FFF2-40B4-BE49-F238E27FC236}">
                <a16:creationId xmlns:a16="http://schemas.microsoft.com/office/drawing/2014/main" id="{A06DB5D8-8097-140B-EB69-CFF78857A148}"/>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3E881FE1-A4A2-FDE6-DFC2-119C9418D260}"/>
                </a:ext>
              </a:extLst>
            </p:cNvPr>
            <p:cNvSpPr/>
            <p:nvPr/>
          </p:nvSpPr>
          <p:spPr>
            <a:xfrm>
              <a:off x="88791" y="0"/>
              <a:ext cx="12700" cy="13716000"/>
            </a:xfrm>
            <a:prstGeom prst="rect">
              <a:avLst/>
            </a:prstGeom>
            <a:solidFill>
              <a:srgbClr val="141414"/>
            </a:solidFill>
          </p:spPr>
        </p:sp>
        <p:sp>
          <p:nvSpPr>
            <p:cNvPr id="4" name="AutoShape 11">
              <a:extLst>
                <a:ext uri="{FF2B5EF4-FFF2-40B4-BE49-F238E27FC236}">
                  <a16:creationId xmlns:a16="http://schemas.microsoft.com/office/drawing/2014/main" id="{FAD1C765-1BD0-3E0B-0C0E-3DD14E1A76A5}"/>
                </a:ext>
              </a:extLst>
            </p:cNvPr>
            <p:cNvSpPr/>
            <p:nvPr/>
          </p:nvSpPr>
          <p:spPr>
            <a:xfrm>
              <a:off x="0" y="5820971"/>
              <a:ext cx="190282" cy="2074059"/>
            </a:xfrm>
            <a:prstGeom prst="rect">
              <a:avLst/>
            </a:prstGeom>
            <a:solidFill>
              <a:srgbClr val="E3A716"/>
            </a:solidFill>
          </p:spPr>
        </p:sp>
      </p:grpSp>
      <p:pic>
        <p:nvPicPr>
          <p:cNvPr id="7" name="Imagen 6" descr="Logotipo&#10;&#10;Descripción generada automáticamente">
            <a:extLst>
              <a:ext uri="{FF2B5EF4-FFF2-40B4-BE49-F238E27FC236}">
                <a16:creationId xmlns:a16="http://schemas.microsoft.com/office/drawing/2014/main" id="{115AD5DC-87CB-9998-8609-0D79445A1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821779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QUINTA FASE: EVALUA </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38421ACF-5CEC-CAA9-D4BA-17CDA7900D72}"/>
              </a:ext>
            </a:extLst>
          </p:cNvPr>
          <p:cNvSpPr txBox="1"/>
          <p:nvPr/>
        </p:nvSpPr>
        <p:spPr>
          <a:xfrm>
            <a:off x="1371599" y="2298373"/>
            <a:ext cx="14849669" cy="6986528"/>
          </a:xfrm>
          <a:prstGeom prst="rect">
            <a:avLst/>
          </a:prstGeom>
          <a:noFill/>
        </p:spPr>
        <p:txBody>
          <a:bodyPr wrap="square" lIns="91440" tIns="45720" rIns="91440" bIns="45720" anchor="t">
            <a:spAutoFit/>
          </a:bodyPr>
          <a:lstStyle/>
          <a:p>
            <a:r>
              <a:rPr lang="es-ES" sz="2800" b="1">
                <a:solidFill>
                  <a:srgbClr val="000F33"/>
                </a:solidFill>
                <a:latin typeface="Source Sans Pro"/>
                <a:ea typeface="Source Sans Pro"/>
              </a:rPr>
              <a:t>Llega el momento de ver cómo funcionan tus soluciones. </a:t>
            </a:r>
            <a:endParaRPr lang="es-ES" sz="2800" b="1">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La puesta en escena es clave en esta fase. Genera experiencias inmersivas en el contexto en el que se van a utilizar tus soluciones o, al menos, en un entorno lo más parecido posible para ayudar a entender la solución que propones. </a:t>
            </a:r>
          </a:p>
          <a:p>
            <a:pPr algn="l"/>
            <a:endParaRPr lang="es-ES" sz="2800">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Puedes pedir opiniones sobre tus prototipos tanto a tu equipo como a las personas para quienes los has diseñado. Esto puede darte </a:t>
            </a:r>
            <a:r>
              <a:rPr lang="es-ES" sz="2800" b="1">
                <a:solidFill>
                  <a:srgbClr val="000F33"/>
                </a:solidFill>
                <a:latin typeface="Source Sans Pro"/>
                <a:ea typeface="Source Sans Pro"/>
              </a:rPr>
              <a:t>información muy valiosa</a:t>
            </a:r>
            <a:r>
              <a:rPr lang="es-ES" sz="2800">
                <a:solidFill>
                  <a:srgbClr val="000F33"/>
                </a:solidFill>
                <a:latin typeface="Source Sans Pro"/>
                <a:ea typeface="Source Sans Pro"/>
              </a:rPr>
              <a:t> para pulirlos e, incluso un nuevo enfoque que puede llevarte, de nuevo, a comenzar el proceso iterativo de </a:t>
            </a:r>
            <a:r>
              <a:rPr lang="es-ES" sz="2800" err="1">
                <a:solidFill>
                  <a:srgbClr val="000F33"/>
                </a:solidFill>
                <a:latin typeface="Source Sans Pro"/>
                <a:ea typeface="Source Sans Pro"/>
              </a:rPr>
              <a:t>Design</a:t>
            </a:r>
            <a:r>
              <a:rPr lang="es-ES" sz="2800">
                <a:solidFill>
                  <a:srgbClr val="000F33"/>
                </a:solidFill>
                <a:latin typeface="Source Sans Pro"/>
                <a:ea typeface="Source Sans Pro"/>
              </a:rPr>
              <a:t> </a:t>
            </a:r>
            <a:r>
              <a:rPr lang="es-ES" sz="2800" err="1">
                <a:solidFill>
                  <a:srgbClr val="000F33"/>
                </a:solidFill>
                <a:latin typeface="Source Sans Pro"/>
                <a:ea typeface="Source Sans Pro"/>
              </a:rPr>
              <a:t>Thinking</a:t>
            </a:r>
            <a:r>
              <a:rPr lang="es-ES" sz="2800">
                <a:solidFill>
                  <a:srgbClr val="000F33"/>
                </a:solidFill>
                <a:latin typeface="Source Sans Pro"/>
                <a:ea typeface="Source Sans Pro"/>
              </a:rPr>
              <a:t>. </a:t>
            </a:r>
          </a:p>
          <a:p>
            <a:pPr algn="l"/>
            <a:endParaRPr lang="es-ES" sz="2800">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En esta fase se realizan </a:t>
            </a:r>
            <a:r>
              <a:rPr lang="es-ES" sz="2800" b="1">
                <a:solidFill>
                  <a:srgbClr val="000F33"/>
                </a:solidFill>
                <a:latin typeface="Source Sans Pro"/>
                <a:ea typeface="Source Sans Pro"/>
              </a:rPr>
              <a:t>entrevistas o </a:t>
            </a:r>
            <a:r>
              <a:rPr lang="es-ES" sz="2800" b="1" err="1">
                <a:solidFill>
                  <a:srgbClr val="000F33"/>
                </a:solidFill>
                <a:latin typeface="Source Sans Pro"/>
                <a:ea typeface="Source Sans Pro"/>
              </a:rPr>
              <a:t>tests</a:t>
            </a:r>
            <a:r>
              <a:rPr lang="es-ES" sz="2800" b="1">
                <a:solidFill>
                  <a:srgbClr val="000F33"/>
                </a:solidFill>
                <a:latin typeface="Source Sans Pro"/>
                <a:ea typeface="Source Sans Pro"/>
              </a:rPr>
              <a:t> para evaluar la solución propuesta</a:t>
            </a:r>
            <a:r>
              <a:rPr lang="es-ES" sz="2800">
                <a:solidFill>
                  <a:srgbClr val="000F33"/>
                </a:solidFill>
                <a:latin typeface="Source Sans Pro"/>
                <a:ea typeface="Source Sans Pro"/>
              </a:rPr>
              <a:t>. También se utilizan </a:t>
            </a:r>
            <a:r>
              <a:rPr lang="es-ES" sz="2800" b="1">
                <a:solidFill>
                  <a:srgbClr val="000F33"/>
                </a:solidFill>
                <a:latin typeface="Source Sans Pro"/>
                <a:ea typeface="Source Sans Pro"/>
              </a:rPr>
              <a:t>dinámicas de equipo.</a:t>
            </a:r>
          </a:p>
          <a:p>
            <a:pPr algn="l"/>
            <a:endParaRPr lang="es-ES" sz="2800" b="1">
              <a:solidFill>
                <a:srgbClr val="000F33"/>
              </a:solidFill>
              <a:latin typeface="Source Sans Pro" panose="020B0503030403020204" pitchFamily="34" charset="0"/>
              <a:ea typeface="Source Sans Pro"/>
            </a:endParaRPr>
          </a:p>
          <a:p>
            <a:pPr algn="l"/>
            <a:r>
              <a:rPr lang="es-ES" sz="2800">
                <a:solidFill>
                  <a:srgbClr val="000F33"/>
                </a:solidFill>
                <a:latin typeface="Source Sans Pro"/>
                <a:ea typeface="Source Sans Pro"/>
              </a:rPr>
              <a:t>Recuerda que las mejores soluciones llegan cuando te centras en experimentar, en explorar opciones más que en alcanzar resultados rápido</a:t>
            </a:r>
          </a:p>
          <a:p>
            <a:pPr algn="l"/>
            <a:endParaRPr lang="es-ES" sz="2800">
              <a:solidFill>
                <a:srgbClr val="000F33"/>
              </a:solidFill>
              <a:latin typeface="Source Sans Pro" panose="020B0503030403020204" pitchFamily="34" charset="0"/>
              <a:ea typeface="Source Sans Pro"/>
            </a:endParaRPr>
          </a:p>
          <a:p>
            <a:pPr algn="l"/>
            <a:endParaRPr lang="es-ES" sz="2800">
              <a:solidFill>
                <a:srgbClr val="000F33"/>
              </a:solidFill>
              <a:latin typeface="Source Sans Pro" panose="020B0503030403020204" pitchFamily="34" charset="0"/>
              <a:ea typeface="Source Sans Pro"/>
            </a:endParaRPr>
          </a:p>
        </p:txBody>
      </p:sp>
      <p:grpSp>
        <p:nvGrpSpPr>
          <p:cNvPr id="6" name="Group 9">
            <a:extLst>
              <a:ext uri="{FF2B5EF4-FFF2-40B4-BE49-F238E27FC236}">
                <a16:creationId xmlns:a16="http://schemas.microsoft.com/office/drawing/2014/main" id="{60EF3693-ABF5-074C-019C-FD85A839BB7F}"/>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8B6F4A5C-3699-A36F-A05A-454BE4E1769C}"/>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44EC4989-9070-8EE4-256C-3D4BB4F4BCEA}"/>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8CBE0921-50B6-D2D5-90C0-73CF10831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964481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4608137" y="1028793"/>
            <a:ext cx="9071727"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PROTOTIPA</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5" name="Group 9">
            <a:extLst>
              <a:ext uri="{FF2B5EF4-FFF2-40B4-BE49-F238E27FC236}">
                <a16:creationId xmlns:a16="http://schemas.microsoft.com/office/drawing/2014/main" id="{E0CC6B32-09F4-DD9C-165A-2D579D839709}"/>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A8F2695C-7E63-34B2-55E7-D114E3328E24}"/>
                </a:ext>
              </a:extLst>
            </p:cNvPr>
            <p:cNvSpPr/>
            <p:nvPr/>
          </p:nvSpPr>
          <p:spPr>
            <a:xfrm>
              <a:off x="88791" y="0"/>
              <a:ext cx="12700" cy="13716000"/>
            </a:xfrm>
            <a:prstGeom prst="rect">
              <a:avLst/>
            </a:prstGeom>
            <a:solidFill>
              <a:srgbClr val="141414"/>
            </a:solidFill>
          </p:spPr>
        </p:sp>
        <p:sp>
          <p:nvSpPr>
            <p:cNvPr id="4" name="AutoShape 11">
              <a:extLst>
                <a:ext uri="{FF2B5EF4-FFF2-40B4-BE49-F238E27FC236}">
                  <a16:creationId xmlns:a16="http://schemas.microsoft.com/office/drawing/2014/main" id="{E24B4925-0C64-6909-C03A-6C76D4367BC0}"/>
                </a:ext>
              </a:extLst>
            </p:cNvPr>
            <p:cNvSpPr/>
            <p:nvPr/>
          </p:nvSpPr>
          <p:spPr>
            <a:xfrm>
              <a:off x="0" y="5820971"/>
              <a:ext cx="190282" cy="2074059"/>
            </a:xfrm>
            <a:prstGeom prst="rect">
              <a:avLst/>
            </a:prstGeom>
            <a:solidFill>
              <a:srgbClr val="E3A716"/>
            </a:solidFill>
          </p:spPr>
        </p:sp>
      </p:grpSp>
      <p:pic>
        <p:nvPicPr>
          <p:cNvPr id="7" name="Imagen 6" descr="Logotipo&#10;&#10;Descripción generada automáticamente">
            <a:extLst>
              <a:ext uri="{FF2B5EF4-FFF2-40B4-BE49-F238E27FC236}">
                <a16:creationId xmlns:a16="http://schemas.microsoft.com/office/drawing/2014/main" id="{A6CA8952-7124-8D72-DC0C-4A41B1005E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5388739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39"/>
            <a:ext cx="6709224"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HERRAMIENTAS</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6" name="Imagen 5">
            <a:extLst>
              <a:ext uri="{FF2B5EF4-FFF2-40B4-BE49-F238E27FC236}">
                <a16:creationId xmlns:a16="http://schemas.microsoft.com/office/drawing/2014/main" id="{25418A5E-853E-6C82-6B5B-9DE392E89663}"/>
              </a:ext>
            </a:extLst>
          </p:cNvPr>
          <p:cNvPicPr>
            <a:picLocks noChangeAspect="1"/>
          </p:cNvPicPr>
          <p:nvPr/>
        </p:nvPicPr>
        <p:blipFill>
          <a:blip r:embed="rId2"/>
          <a:stretch>
            <a:fillRect/>
          </a:stretch>
        </p:blipFill>
        <p:spPr>
          <a:xfrm>
            <a:off x="3494137" y="2450418"/>
            <a:ext cx="11615738" cy="6629400"/>
          </a:xfrm>
          <a:prstGeom prst="rect">
            <a:avLst/>
          </a:prstGeom>
        </p:spPr>
      </p:pic>
      <p:grpSp>
        <p:nvGrpSpPr>
          <p:cNvPr id="5" name="Group 9">
            <a:extLst>
              <a:ext uri="{FF2B5EF4-FFF2-40B4-BE49-F238E27FC236}">
                <a16:creationId xmlns:a16="http://schemas.microsoft.com/office/drawing/2014/main" id="{7CF8BE3A-EB01-BB31-F0AD-E2CB3963D88D}"/>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31092C2A-76A7-FD52-2789-524797EA16A2}"/>
                </a:ext>
              </a:extLst>
            </p:cNvPr>
            <p:cNvSpPr/>
            <p:nvPr/>
          </p:nvSpPr>
          <p:spPr>
            <a:xfrm>
              <a:off x="88791" y="0"/>
              <a:ext cx="12700" cy="13716000"/>
            </a:xfrm>
            <a:prstGeom prst="rect">
              <a:avLst/>
            </a:prstGeom>
            <a:solidFill>
              <a:srgbClr val="141414"/>
            </a:solidFill>
          </p:spPr>
        </p:sp>
        <p:sp>
          <p:nvSpPr>
            <p:cNvPr id="4" name="AutoShape 11">
              <a:extLst>
                <a:ext uri="{FF2B5EF4-FFF2-40B4-BE49-F238E27FC236}">
                  <a16:creationId xmlns:a16="http://schemas.microsoft.com/office/drawing/2014/main" id="{380046EA-2AE9-DA33-01E9-A4C327673A10}"/>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91297DDD-6A22-6753-5301-5373536AF3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2367151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40"/>
            <a:ext cx="6709224" cy="1923604"/>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LO MÁS IMPORTANTE</a:t>
            </a: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4" name="CuadroTexto 3">
            <a:extLst>
              <a:ext uri="{FF2B5EF4-FFF2-40B4-BE49-F238E27FC236}">
                <a16:creationId xmlns:a16="http://schemas.microsoft.com/office/drawing/2014/main" id="{C43EF88D-E3AD-C351-06FA-3CE7EE1C36BD}"/>
              </a:ext>
            </a:extLst>
          </p:cNvPr>
          <p:cNvSpPr txBox="1"/>
          <p:nvPr/>
        </p:nvSpPr>
        <p:spPr>
          <a:xfrm>
            <a:off x="4570835" y="3291674"/>
            <a:ext cx="9146331" cy="2585323"/>
          </a:xfrm>
          <a:prstGeom prst="rect">
            <a:avLst/>
          </a:prstGeom>
          <a:noFill/>
        </p:spPr>
        <p:txBody>
          <a:bodyPr wrap="square">
            <a:spAutoFit/>
          </a:bodyPr>
          <a:lstStyle/>
          <a:p>
            <a:pPr algn="l"/>
            <a:r>
              <a:rPr lang="es-ES" sz="4050">
                <a:solidFill>
                  <a:srgbClr val="000F33"/>
                </a:solidFill>
                <a:latin typeface="Source Sans Pro" panose="020B0503030403020204" pitchFamily="34" charset="0"/>
              </a:rPr>
              <a:t>Recuerda que las mejores soluciones llegan cuando te centras en experimentar, en explorar opciones más que en alcanzar resultados rápido.</a:t>
            </a:r>
          </a:p>
        </p:txBody>
      </p:sp>
      <p:sp>
        <p:nvSpPr>
          <p:cNvPr id="5" name="CuadroTexto 4">
            <a:extLst>
              <a:ext uri="{FF2B5EF4-FFF2-40B4-BE49-F238E27FC236}">
                <a16:creationId xmlns:a16="http://schemas.microsoft.com/office/drawing/2014/main" id="{F9BA70F5-3500-B3C1-D7FE-7EA248504B3F}"/>
              </a:ext>
            </a:extLst>
          </p:cNvPr>
          <p:cNvSpPr txBox="1"/>
          <p:nvPr/>
        </p:nvSpPr>
        <p:spPr>
          <a:xfrm>
            <a:off x="5752905" y="6552005"/>
            <a:ext cx="9146331" cy="1338828"/>
          </a:xfrm>
          <a:prstGeom prst="rect">
            <a:avLst/>
          </a:prstGeom>
          <a:noFill/>
        </p:spPr>
        <p:txBody>
          <a:bodyPr wrap="square">
            <a:spAutoFit/>
          </a:bodyPr>
          <a:lstStyle/>
          <a:p>
            <a:pPr algn="l"/>
            <a:r>
              <a:rPr lang="es-ES" sz="4050" b="1">
                <a:solidFill>
                  <a:srgbClr val="000F33"/>
                </a:solidFill>
                <a:latin typeface="Source Sans Pro" panose="020B0503030403020204" pitchFamily="34" charset="0"/>
              </a:rPr>
              <a:t>DISFRUTA DEL PROCESO</a:t>
            </a:r>
          </a:p>
          <a:p>
            <a:pPr algn="l"/>
            <a:endParaRPr lang="es-ES" sz="4050" b="1">
              <a:solidFill>
                <a:srgbClr val="000F33"/>
              </a:solidFill>
              <a:latin typeface="Source Sans Pro" panose="020B0503030403020204" pitchFamily="34" charset="0"/>
            </a:endParaRPr>
          </a:p>
        </p:txBody>
      </p:sp>
      <p:grpSp>
        <p:nvGrpSpPr>
          <p:cNvPr id="7" name="Group 9">
            <a:extLst>
              <a:ext uri="{FF2B5EF4-FFF2-40B4-BE49-F238E27FC236}">
                <a16:creationId xmlns:a16="http://schemas.microsoft.com/office/drawing/2014/main" id="{6C80683C-2D2B-3003-014A-7FDEA9826C4A}"/>
              </a:ext>
            </a:extLst>
          </p:cNvPr>
          <p:cNvGrpSpPr/>
          <p:nvPr/>
        </p:nvGrpSpPr>
        <p:grpSpPr>
          <a:xfrm>
            <a:off x="211251" y="0"/>
            <a:ext cx="142712" cy="10287000"/>
            <a:chOff x="0" y="0"/>
            <a:chExt cx="190282" cy="13716000"/>
          </a:xfrm>
        </p:grpSpPr>
        <p:sp>
          <p:nvSpPr>
            <p:cNvPr id="3" name="AutoShape 10">
              <a:extLst>
                <a:ext uri="{FF2B5EF4-FFF2-40B4-BE49-F238E27FC236}">
                  <a16:creationId xmlns:a16="http://schemas.microsoft.com/office/drawing/2014/main" id="{6632784E-418E-EAF3-7C22-6A0407786E3B}"/>
                </a:ext>
              </a:extLst>
            </p:cNvPr>
            <p:cNvSpPr/>
            <p:nvPr/>
          </p:nvSpPr>
          <p:spPr>
            <a:xfrm>
              <a:off x="88791" y="0"/>
              <a:ext cx="12700" cy="13716000"/>
            </a:xfrm>
            <a:prstGeom prst="rect">
              <a:avLst/>
            </a:prstGeom>
            <a:solidFill>
              <a:srgbClr val="141414"/>
            </a:solidFill>
          </p:spPr>
        </p:sp>
        <p:sp>
          <p:nvSpPr>
            <p:cNvPr id="6" name="AutoShape 11">
              <a:extLst>
                <a:ext uri="{FF2B5EF4-FFF2-40B4-BE49-F238E27FC236}">
                  <a16:creationId xmlns:a16="http://schemas.microsoft.com/office/drawing/2014/main" id="{D495C7D1-277B-B94C-4D3D-0DD7B5D02720}"/>
                </a:ext>
              </a:extLst>
            </p:cNvPr>
            <p:cNvSpPr/>
            <p:nvPr/>
          </p:nvSpPr>
          <p:spPr>
            <a:xfrm>
              <a:off x="0" y="5820971"/>
              <a:ext cx="190282" cy="2074059"/>
            </a:xfrm>
            <a:prstGeom prst="rect">
              <a:avLst/>
            </a:prstGeom>
            <a:solidFill>
              <a:srgbClr val="E3A716"/>
            </a:solidFill>
          </p:spPr>
        </p:sp>
      </p:grpSp>
      <p:pic>
        <p:nvPicPr>
          <p:cNvPr id="9" name="Imagen 8" descr="Logotipo&#10;&#10;Descripción generada automáticamente">
            <a:extLst>
              <a:ext uri="{FF2B5EF4-FFF2-40B4-BE49-F238E27FC236}">
                <a16:creationId xmlns:a16="http://schemas.microsoft.com/office/drawing/2014/main" id="{0B6EF4E8-2861-F44F-EBAA-F611D4616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1459719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523702D7-309D-BC7B-9F36-51F6F9CF8EB2}"/>
              </a:ext>
            </a:extLst>
          </p:cNvPr>
          <p:cNvGrpSpPr/>
          <p:nvPr/>
        </p:nvGrpSpPr>
        <p:grpSpPr>
          <a:xfrm>
            <a:off x="401566" y="0"/>
            <a:ext cx="142711" cy="10287000"/>
            <a:chOff x="0" y="0"/>
            <a:chExt cx="190282" cy="13716000"/>
          </a:xfrm>
        </p:grpSpPr>
        <p:sp>
          <p:nvSpPr>
            <p:cNvPr id="11" name="AutoShape 8">
              <a:extLst>
                <a:ext uri="{FF2B5EF4-FFF2-40B4-BE49-F238E27FC236}">
                  <a16:creationId xmlns:a16="http://schemas.microsoft.com/office/drawing/2014/main" id="{81B82AE2-962E-43EB-E503-DA3BECF50233}"/>
                </a:ext>
              </a:extLst>
            </p:cNvPr>
            <p:cNvSpPr/>
            <p:nvPr/>
          </p:nvSpPr>
          <p:spPr>
            <a:xfrm>
              <a:off x="88791" y="0"/>
              <a:ext cx="12700" cy="13716000"/>
            </a:xfrm>
            <a:prstGeom prst="rect">
              <a:avLst/>
            </a:prstGeom>
            <a:solidFill>
              <a:srgbClr val="141414"/>
            </a:solidFill>
          </p:spPr>
        </p:sp>
        <p:sp>
          <p:nvSpPr>
            <p:cNvPr id="12" name="AutoShape 9">
              <a:extLst>
                <a:ext uri="{FF2B5EF4-FFF2-40B4-BE49-F238E27FC236}">
                  <a16:creationId xmlns:a16="http://schemas.microsoft.com/office/drawing/2014/main" id="{5D07569D-4DD7-0917-E7B9-33F959A16746}"/>
                </a:ext>
              </a:extLst>
            </p:cNvPr>
            <p:cNvSpPr/>
            <p:nvPr/>
          </p:nvSpPr>
          <p:spPr>
            <a:xfrm>
              <a:off x="0" y="5820971"/>
              <a:ext cx="190282" cy="2074059"/>
            </a:xfrm>
            <a:prstGeom prst="rect">
              <a:avLst/>
            </a:prstGeom>
            <a:solidFill>
              <a:srgbClr val="E3A716"/>
            </a:solidFill>
          </p:spPr>
        </p:sp>
      </p:grpSp>
      <p:pic>
        <p:nvPicPr>
          <p:cNvPr id="13" name="Imagen 12" descr="Logotipo&#10;&#10;Descripción generada automáticamente">
            <a:extLst>
              <a:ext uri="{FF2B5EF4-FFF2-40B4-BE49-F238E27FC236}">
                <a16:creationId xmlns:a16="http://schemas.microsoft.com/office/drawing/2014/main" id="{E3954C82-F0A3-38C4-08C5-EC06ABAF0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34348" y="8910922"/>
            <a:ext cx="1682175" cy="910415"/>
          </a:xfrm>
          <a:prstGeom prst="rect">
            <a:avLst/>
          </a:prstGeom>
        </p:spPr>
      </p:pic>
      <p:grpSp>
        <p:nvGrpSpPr>
          <p:cNvPr id="14" name="Group 10">
            <a:extLst>
              <a:ext uri="{FF2B5EF4-FFF2-40B4-BE49-F238E27FC236}">
                <a16:creationId xmlns:a16="http://schemas.microsoft.com/office/drawing/2014/main" id="{D3DAC03A-C4CC-8F16-55E5-0108B2A73C7F}"/>
              </a:ext>
            </a:extLst>
          </p:cNvPr>
          <p:cNvGrpSpPr/>
          <p:nvPr/>
        </p:nvGrpSpPr>
        <p:grpSpPr>
          <a:xfrm>
            <a:off x="16773722" y="9258300"/>
            <a:ext cx="485578" cy="431625"/>
            <a:chOff x="0" y="0"/>
            <a:chExt cx="647437" cy="575500"/>
          </a:xfrm>
        </p:grpSpPr>
        <p:sp>
          <p:nvSpPr>
            <p:cNvPr id="15" name="AutoShape 11">
              <a:extLst>
                <a:ext uri="{FF2B5EF4-FFF2-40B4-BE49-F238E27FC236}">
                  <a16:creationId xmlns:a16="http://schemas.microsoft.com/office/drawing/2014/main" id="{772E8275-BCB8-B743-ACD2-99AA2000785B}"/>
                </a:ext>
              </a:extLst>
            </p:cNvPr>
            <p:cNvSpPr/>
            <p:nvPr/>
          </p:nvSpPr>
          <p:spPr>
            <a:xfrm>
              <a:off x="0" y="0"/>
              <a:ext cx="647437" cy="575500"/>
            </a:xfrm>
            <a:prstGeom prst="rect">
              <a:avLst/>
            </a:prstGeom>
            <a:solidFill>
              <a:srgbClr val="E3A716"/>
            </a:solidFill>
          </p:spPr>
        </p:sp>
        <p:grpSp>
          <p:nvGrpSpPr>
            <p:cNvPr id="16" name="Group 12">
              <a:extLst>
                <a:ext uri="{FF2B5EF4-FFF2-40B4-BE49-F238E27FC236}">
                  <a16:creationId xmlns:a16="http://schemas.microsoft.com/office/drawing/2014/main" id="{3F54F0D4-752A-861F-C127-D3846676CEA7}"/>
                </a:ext>
              </a:extLst>
            </p:cNvPr>
            <p:cNvGrpSpPr/>
            <p:nvPr/>
          </p:nvGrpSpPr>
          <p:grpSpPr>
            <a:xfrm>
              <a:off x="0" y="171992"/>
              <a:ext cx="517352" cy="231517"/>
              <a:chOff x="0" y="0"/>
              <a:chExt cx="959235" cy="429260"/>
            </a:xfrm>
          </p:grpSpPr>
          <p:sp>
            <p:nvSpPr>
              <p:cNvPr id="17" name="Freeform 13">
                <a:extLst>
                  <a:ext uri="{FF2B5EF4-FFF2-40B4-BE49-F238E27FC236}">
                    <a16:creationId xmlns:a16="http://schemas.microsoft.com/office/drawing/2014/main" id="{DEF12BEF-B070-9E11-30E0-14C9B5F7B640}"/>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4" name="CuadroTexto 3">
            <a:extLst>
              <a:ext uri="{FF2B5EF4-FFF2-40B4-BE49-F238E27FC236}">
                <a16:creationId xmlns:a16="http://schemas.microsoft.com/office/drawing/2014/main" id="{CFB1AEC3-8921-FE4C-0909-1F3477666C76}"/>
              </a:ext>
            </a:extLst>
          </p:cNvPr>
          <p:cNvSpPr txBox="1"/>
          <p:nvPr/>
        </p:nvSpPr>
        <p:spPr>
          <a:xfrm>
            <a:off x="4572000" y="3435340"/>
            <a:ext cx="9144000" cy="646331"/>
          </a:xfrm>
          <a:prstGeom prst="rect">
            <a:avLst/>
          </a:prstGeom>
          <a:noFill/>
        </p:spPr>
        <p:txBody>
          <a:bodyPr wrap="square">
            <a:spAutoFit/>
          </a:bodyPr>
          <a:lstStyle/>
          <a:p>
            <a:pPr algn="l" rtl="0" fontAlgn="base"/>
            <a:endParaRPr lang="es-ES">
              <a:solidFill>
                <a:srgbClr val="000000"/>
              </a:solidFill>
              <a:latin typeface="Calibri" panose="020F0502020204030204" pitchFamily="34" charset="0"/>
            </a:endParaRPr>
          </a:p>
          <a:p>
            <a:pPr algn="l" rtl="0" fontAlgn="base"/>
            <a:endParaRPr lang="es-ES" b="0" i="0">
              <a:solidFill>
                <a:srgbClr val="000000"/>
              </a:solidFill>
              <a:effectLst/>
              <a:latin typeface="Segoe UI" panose="020B0502040204020203" pitchFamily="34" charset="0"/>
            </a:endParaRPr>
          </a:p>
        </p:txBody>
      </p:sp>
      <p:graphicFrame>
        <p:nvGraphicFramePr>
          <p:cNvPr id="20" name="Diagrama 19">
            <a:extLst>
              <a:ext uri="{FF2B5EF4-FFF2-40B4-BE49-F238E27FC236}">
                <a16:creationId xmlns:a16="http://schemas.microsoft.com/office/drawing/2014/main" id="{01034E76-06A6-7071-4F1D-800E5ED355EA}"/>
              </a:ext>
            </a:extLst>
          </p:cNvPr>
          <p:cNvGraphicFramePr/>
          <p:nvPr>
            <p:extLst>
              <p:ext uri="{D42A27DB-BD31-4B8C-83A1-F6EECF244321}">
                <p14:modId xmlns:p14="http://schemas.microsoft.com/office/powerpoint/2010/main" val="2194511371"/>
              </p:ext>
            </p:extLst>
          </p:nvPr>
        </p:nvGraphicFramePr>
        <p:xfrm>
          <a:off x="219410" y="345105"/>
          <a:ext cx="17256513" cy="904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CuadroTexto 20">
            <a:extLst>
              <a:ext uri="{FF2B5EF4-FFF2-40B4-BE49-F238E27FC236}">
                <a16:creationId xmlns:a16="http://schemas.microsoft.com/office/drawing/2014/main" id="{F87258B5-E649-6F42-8E21-E0C1D4BE83EE}"/>
              </a:ext>
            </a:extLst>
          </p:cNvPr>
          <p:cNvSpPr txBox="1"/>
          <p:nvPr/>
        </p:nvSpPr>
        <p:spPr>
          <a:xfrm>
            <a:off x="7810169" y="728637"/>
            <a:ext cx="2972214" cy="584775"/>
          </a:xfrm>
          <a:prstGeom prst="rect">
            <a:avLst/>
          </a:prstGeom>
          <a:noFill/>
        </p:spPr>
        <p:txBody>
          <a:bodyPr wrap="square" rtlCol="0">
            <a:spAutoFit/>
          </a:bodyPr>
          <a:lstStyle/>
          <a:p>
            <a:r>
              <a:rPr lang="es-ES" sz="3200"/>
              <a:t>ALIMENTA</a:t>
            </a:r>
          </a:p>
        </p:txBody>
      </p:sp>
      <p:sp>
        <p:nvSpPr>
          <p:cNvPr id="22" name="Flecha: curvada hacia abajo 21">
            <a:extLst>
              <a:ext uri="{FF2B5EF4-FFF2-40B4-BE49-F238E27FC236}">
                <a16:creationId xmlns:a16="http://schemas.microsoft.com/office/drawing/2014/main" id="{F9C6BBDC-4B66-4A94-B9AF-DD9BE9EF03CF}"/>
              </a:ext>
            </a:extLst>
          </p:cNvPr>
          <p:cNvSpPr/>
          <p:nvPr/>
        </p:nvSpPr>
        <p:spPr>
          <a:xfrm>
            <a:off x="7255565" y="342934"/>
            <a:ext cx="2941982" cy="646331"/>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CuadroTexto 22">
            <a:extLst>
              <a:ext uri="{FF2B5EF4-FFF2-40B4-BE49-F238E27FC236}">
                <a16:creationId xmlns:a16="http://schemas.microsoft.com/office/drawing/2014/main" id="{F5A20FCF-A075-84F2-D2AE-96286F0B8D0A}"/>
              </a:ext>
            </a:extLst>
          </p:cNvPr>
          <p:cNvSpPr txBox="1"/>
          <p:nvPr/>
        </p:nvSpPr>
        <p:spPr>
          <a:xfrm>
            <a:off x="13716000" y="5589777"/>
            <a:ext cx="2497568" cy="1231106"/>
          </a:xfrm>
          <a:prstGeom prst="rect">
            <a:avLst/>
          </a:prstGeom>
          <a:noFill/>
        </p:spPr>
        <p:txBody>
          <a:bodyPr wrap="square" rtlCol="0">
            <a:spAutoFit/>
          </a:bodyPr>
          <a:lstStyle/>
          <a:p>
            <a:pPr algn="ctr"/>
            <a:r>
              <a:rPr lang="es-ES" sz="2800" b="0" i="0">
                <a:effectLst/>
                <a:latin typeface="Calibri" panose="020F0502020204030204" pitchFamily="34" charset="0"/>
              </a:rPr>
              <a:t>COMPONENTE CONDUCTUAL</a:t>
            </a:r>
            <a:endParaRPr lang="es-ES" sz="2800"/>
          </a:p>
          <a:p>
            <a:endParaRPr lang="es-ES"/>
          </a:p>
        </p:txBody>
      </p:sp>
      <p:sp>
        <p:nvSpPr>
          <p:cNvPr id="24" name="Flecha: curvada hacia abajo 23">
            <a:extLst>
              <a:ext uri="{FF2B5EF4-FFF2-40B4-BE49-F238E27FC236}">
                <a16:creationId xmlns:a16="http://schemas.microsoft.com/office/drawing/2014/main" id="{C566B27A-FF5E-3650-15F2-E5BD0B232702}"/>
              </a:ext>
            </a:extLst>
          </p:cNvPr>
          <p:cNvSpPr/>
          <p:nvPr/>
        </p:nvSpPr>
        <p:spPr>
          <a:xfrm rot="7922471">
            <a:off x="14304444" y="6316380"/>
            <a:ext cx="2941982" cy="646331"/>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4277582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8366757" y="2054154"/>
            <a:ext cx="1554486" cy="0"/>
          </a:xfrm>
          <a:prstGeom prst="line">
            <a:avLst/>
          </a:prstGeom>
          <a:ln w="114300" cap="flat">
            <a:solidFill>
              <a:srgbClr val="E3A716"/>
            </a:solidFill>
            <a:prstDash val="solid"/>
            <a:headEnd type="none" w="sm" len="sm"/>
            <a:tailEnd type="none" w="sm" len="sm"/>
          </a:ln>
        </p:spPr>
      </p:sp>
      <p:sp>
        <p:nvSpPr>
          <p:cNvPr id="12" name="TextBox 12"/>
          <p:cNvSpPr txBox="1"/>
          <p:nvPr/>
        </p:nvSpPr>
        <p:spPr>
          <a:xfrm>
            <a:off x="6044154" y="1180839"/>
            <a:ext cx="6709224" cy="1282402"/>
          </a:xfrm>
          <a:prstGeom prst="rect">
            <a:avLst/>
          </a:prstGeom>
        </p:spPr>
        <p:txBody>
          <a:bodyPr wrap="square" lIns="0" tIns="0" rIns="0" bIns="0" rtlCol="0" anchor="t">
            <a:spAutoFit/>
          </a:bodyPr>
          <a:lstStyle/>
          <a:p>
            <a:pPr algn="ctr">
              <a:lnSpc>
                <a:spcPts val="4950"/>
              </a:lnSpc>
            </a:pPr>
            <a:r>
              <a:rPr lang="en-US" sz="4500" b="1">
                <a:solidFill>
                  <a:srgbClr val="B5243A"/>
                </a:solidFill>
                <a:latin typeface="Arial"/>
                <a:cs typeface="Arial"/>
              </a:rPr>
              <a:t>BIBLIOGRAFÍA</a:t>
            </a:r>
            <a:endParaRPr lang="en-US" sz="4500" b="1">
              <a:solidFill>
                <a:srgbClr val="B5243A"/>
              </a:solidFill>
              <a:latin typeface="Arial" panose="020B0604020202020204" pitchFamily="34" charset="0"/>
              <a:cs typeface="Arial" panose="020B0604020202020204" pitchFamily="34" charset="0"/>
            </a:endParaRPr>
          </a:p>
          <a:p>
            <a:pPr algn="ctr">
              <a:lnSpc>
                <a:spcPts val="4950"/>
              </a:lnSpc>
            </a:pPr>
            <a:endParaRPr lang="en-US" sz="4500" b="1">
              <a:solidFill>
                <a:srgbClr val="B5243A"/>
              </a:solidFill>
              <a:latin typeface="Arial" panose="020B0604020202020204" pitchFamily="34" charset="0"/>
              <a:cs typeface="Arial" panose="020B0604020202020204" pitchFamily="34" charset="0"/>
            </a:endParaRPr>
          </a:p>
        </p:txBody>
      </p:sp>
      <p:grpSp>
        <p:nvGrpSpPr>
          <p:cNvPr id="15" name="Group 15"/>
          <p:cNvGrpSpPr/>
          <p:nvPr/>
        </p:nvGrpSpPr>
        <p:grpSpPr>
          <a:xfrm>
            <a:off x="17016512" y="9042489"/>
            <a:ext cx="485579" cy="431625"/>
            <a:chOff x="0" y="0"/>
            <a:chExt cx="647437" cy="575500"/>
          </a:xfrm>
        </p:grpSpPr>
        <p:sp>
          <p:nvSpPr>
            <p:cNvPr id="16" name="AutoShape 16"/>
            <p:cNvSpPr/>
            <p:nvPr/>
          </p:nvSpPr>
          <p:spPr>
            <a:xfrm>
              <a:off x="0" y="0"/>
              <a:ext cx="647437" cy="575500"/>
            </a:xfrm>
            <a:prstGeom prst="rect">
              <a:avLst/>
            </a:prstGeom>
            <a:solidFill>
              <a:srgbClr val="E3A716"/>
            </a:solidFill>
          </p:spPr>
        </p:sp>
        <p:grpSp>
          <p:nvGrpSpPr>
            <p:cNvPr id="17" name="Group 17"/>
            <p:cNvGrpSpPr/>
            <p:nvPr/>
          </p:nvGrpSpPr>
          <p:grpSpPr>
            <a:xfrm>
              <a:off x="0" y="171992"/>
              <a:ext cx="517352" cy="231517"/>
              <a:chOff x="0" y="0"/>
              <a:chExt cx="959235" cy="429260"/>
            </a:xfrm>
          </p:grpSpPr>
          <p:sp>
            <p:nvSpPr>
              <p:cNvPr id="18" name="Freeform 18"/>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3" name="CuadroTexto 2">
            <a:extLst>
              <a:ext uri="{FF2B5EF4-FFF2-40B4-BE49-F238E27FC236}">
                <a16:creationId xmlns:a16="http://schemas.microsoft.com/office/drawing/2014/main" id="{D3473952-D9DA-0E64-2EAC-D065569EF772}"/>
              </a:ext>
            </a:extLst>
          </p:cNvPr>
          <p:cNvSpPr txBox="1"/>
          <p:nvPr/>
        </p:nvSpPr>
        <p:spPr>
          <a:xfrm>
            <a:off x="2211354" y="2018794"/>
            <a:ext cx="12666306" cy="8576707"/>
          </a:xfrm>
          <a:prstGeom prst="rect">
            <a:avLst/>
          </a:prstGeom>
          <a:noFill/>
        </p:spPr>
        <p:txBody>
          <a:bodyPr wrap="square" lIns="91440" tIns="45720" rIns="91440" bIns="45720" anchor="t">
            <a:spAutoFit/>
          </a:bodyPr>
          <a:lstStyle/>
          <a:p>
            <a:r>
              <a:rPr lang="es-ES" sz="2800">
                <a:hlinkClick r:id="rId2"/>
              </a:rPr>
              <a:t>Fases del Design Thinking</a:t>
            </a:r>
            <a:endParaRPr lang="es-ES" sz="2800">
              <a:cs typeface="Calibri"/>
            </a:endParaRPr>
          </a:p>
          <a:p>
            <a:r>
              <a:rPr lang="es-ES" sz="2800">
                <a:hlinkClick r:id="rId3"/>
              </a:rPr>
              <a:t>Mapa de empatía</a:t>
            </a:r>
            <a:endParaRPr lang="es-ES" sz="2800">
              <a:cs typeface="Calibri"/>
            </a:endParaRPr>
          </a:p>
          <a:p>
            <a:r>
              <a:rPr lang="es-ES" sz="2800">
                <a:hlinkClick r:id="rId4"/>
              </a:rPr>
              <a:t>Herramientas del Design Thinking</a:t>
            </a:r>
            <a:endParaRPr lang="es-ES" sz="2800">
              <a:cs typeface="Calibri"/>
            </a:endParaRPr>
          </a:p>
          <a:p>
            <a:r>
              <a:rPr lang="es-ES" sz="2800" u="sng" kern="100">
                <a:solidFill>
                  <a:srgbClr val="0000FF"/>
                </a:solidFill>
                <a:latin typeface="Calibri"/>
                <a:ea typeface="Calibri" panose="020F0502020204030204" pitchFamily="34" charset="0"/>
                <a:cs typeface="Times New Roman"/>
                <a:hlinkClick r:id="rId5"/>
              </a:rPr>
              <a:t>Primaria: ideas para clase. (unir.net)</a:t>
            </a:r>
            <a:endParaRPr lang="es-ES" sz="2800" kern="100">
              <a:latin typeface="Calibri"/>
              <a:ea typeface="Calibri" panose="020F0502020204030204" pitchFamily="34" charset="0"/>
              <a:cs typeface="Times New Roman"/>
            </a:endParaRPr>
          </a:p>
          <a:p>
            <a:endParaRPr lang="es-ES" sz="2800" u="sng" kern="100">
              <a:solidFill>
                <a:srgbClr val="0000FF"/>
              </a:solidFill>
              <a:cs typeface="Times New Roman"/>
            </a:endParaRPr>
          </a:p>
          <a:p>
            <a:r>
              <a:rPr lang="es-ES" sz="2800"/>
              <a:t>Cuaderno de bitácora: </a:t>
            </a:r>
            <a:r>
              <a:rPr lang="es-ES" sz="2800">
                <a:hlinkClick r:id="rId6"/>
              </a:rPr>
              <a:t>https://dame1minutode.org/la-diversidad-cultural-en-escena-nuestro-cuaderno-de-bitacora-intercultural/</a:t>
            </a:r>
            <a:endParaRPr lang="es-ES" sz="2800">
              <a:cs typeface="Calibri"/>
            </a:endParaRPr>
          </a:p>
          <a:p>
            <a:endParaRPr lang="es-ES" sz="2800">
              <a:cs typeface="Calibri"/>
            </a:endParaRPr>
          </a:p>
          <a:p>
            <a:r>
              <a:rPr lang="es-ES" sz="2800"/>
              <a:t>Pedagogías Invisibles: </a:t>
            </a:r>
            <a:r>
              <a:rPr lang="es-ES" sz="2800">
                <a:hlinkClick r:id="rId7"/>
              </a:rPr>
              <a:t>https://www.pedagogiasinvisibles.es/</a:t>
            </a:r>
            <a:endParaRPr lang="es-ES" sz="2800">
              <a:cs typeface="Calibri"/>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5"/>
              </a:rPr>
              <a:t>Actividades interculturales para promover aulas inclusivas en Primaria: ideas para clase. (unir.net)</a:t>
            </a:r>
            <a:endParaRPr lang="es-ES" sz="2800" u="sng" kern="100">
              <a:solidFill>
                <a:srgbClr val="0000FF"/>
              </a:solidFill>
              <a:latin typeface="Calibri"/>
              <a:ea typeface="Calibri" panose="020F0502020204030204" pitchFamily="34" charset="0"/>
              <a:cs typeface="Times New Roman"/>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8"/>
              </a:rPr>
              <a:t>Color carne – Ni arte ni educación (niartenieducacion.com)</a:t>
            </a:r>
            <a:endParaRPr lang="es-ES" sz="2800" u="sng" kern="100">
              <a:solidFill>
                <a:srgbClr val="0000FF"/>
              </a:solidFill>
              <a:latin typeface="Calibri"/>
              <a:ea typeface="Calibri" panose="020F0502020204030204" pitchFamily="34" charset="0"/>
              <a:cs typeface="Times New Roman"/>
            </a:endParaRPr>
          </a:p>
          <a:p>
            <a:pPr>
              <a:lnSpc>
                <a:spcPct val="107000"/>
              </a:lnSpc>
              <a:spcAft>
                <a:spcPts val="1200"/>
              </a:spcAft>
            </a:pPr>
            <a:r>
              <a:rPr lang="es-ES" sz="2800" u="sng" kern="100">
                <a:solidFill>
                  <a:srgbClr val="0000FF"/>
                </a:solidFill>
                <a:latin typeface="Calibri"/>
                <a:ea typeface="Calibri" panose="020F0502020204030204" pitchFamily="34" charset="0"/>
                <a:cs typeface="Times New Roman"/>
                <a:hlinkClick r:id="rId9"/>
              </a:rPr>
              <a:t>TeenTero – Ni arte ni educación (niartenieducacion.com)</a:t>
            </a:r>
            <a:endParaRPr lang="es-ES" sz="2800" kern="100">
              <a:latin typeface="Calibri"/>
              <a:ea typeface="Calibri" panose="020F0502020204030204" pitchFamily="34" charset="0"/>
              <a:cs typeface="Times New Roman"/>
            </a:endParaRPr>
          </a:p>
          <a:p>
            <a:endParaRPr lang="es-ES" sz="2800">
              <a:cs typeface="Calibri"/>
            </a:endParaRPr>
          </a:p>
          <a:p>
            <a:endParaRPr lang="es-ES" sz="4050"/>
          </a:p>
          <a:p>
            <a:endParaRPr lang="es-ES" sz="4050">
              <a:hlinkClick r:id="rId10"/>
            </a:endParaRPr>
          </a:p>
          <a:p>
            <a:endParaRPr lang="es-ES" sz="4050"/>
          </a:p>
        </p:txBody>
      </p:sp>
      <p:grpSp>
        <p:nvGrpSpPr>
          <p:cNvPr id="6" name="Group 9">
            <a:extLst>
              <a:ext uri="{FF2B5EF4-FFF2-40B4-BE49-F238E27FC236}">
                <a16:creationId xmlns:a16="http://schemas.microsoft.com/office/drawing/2014/main" id="{F807CA29-F23C-B5E1-7797-130A216AA53E}"/>
              </a:ext>
            </a:extLst>
          </p:cNvPr>
          <p:cNvGrpSpPr/>
          <p:nvPr/>
        </p:nvGrpSpPr>
        <p:grpSpPr>
          <a:xfrm>
            <a:off x="211251" y="0"/>
            <a:ext cx="142712" cy="10287000"/>
            <a:chOff x="0" y="0"/>
            <a:chExt cx="190282" cy="13716000"/>
          </a:xfrm>
        </p:grpSpPr>
        <p:sp>
          <p:nvSpPr>
            <p:cNvPr id="4" name="AutoShape 10">
              <a:extLst>
                <a:ext uri="{FF2B5EF4-FFF2-40B4-BE49-F238E27FC236}">
                  <a16:creationId xmlns:a16="http://schemas.microsoft.com/office/drawing/2014/main" id="{B2683EA9-AFF9-3BDA-2AFF-5A3AF318E0B4}"/>
                </a:ext>
              </a:extLst>
            </p:cNvPr>
            <p:cNvSpPr/>
            <p:nvPr/>
          </p:nvSpPr>
          <p:spPr>
            <a:xfrm>
              <a:off x="88791" y="0"/>
              <a:ext cx="12700" cy="13716000"/>
            </a:xfrm>
            <a:prstGeom prst="rect">
              <a:avLst/>
            </a:prstGeom>
            <a:solidFill>
              <a:srgbClr val="141414"/>
            </a:solidFill>
          </p:spPr>
        </p:sp>
        <p:sp>
          <p:nvSpPr>
            <p:cNvPr id="5" name="AutoShape 11">
              <a:extLst>
                <a:ext uri="{FF2B5EF4-FFF2-40B4-BE49-F238E27FC236}">
                  <a16:creationId xmlns:a16="http://schemas.microsoft.com/office/drawing/2014/main" id="{0874B9FA-688C-7E70-9A5D-3271642F2ABF}"/>
                </a:ext>
              </a:extLst>
            </p:cNvPr>
            <p:cNvSpPr/>
            <p:nvPr/>
          </p:nvSpPr>
          <p:spPr>
            <a:xfrm>
              <a:off x="0" y="5820971"/>
              <a:ext cx="190282" cy="2074059"/>
            </a:xfrm>
            <a:prstGeom prst="rect">
              <a:avLst/>
            </a:prstGeom>
            <a:solidFill>
              <a:srgbClr val="E3A716"/>
            </a:solidFill>
          </p:spPr>
        </p:sp>
      </p:grpSp>
      <p:pic>
        <p:nvPicPr>
          <p:cNvPr id="8" name="Imagen 7" descr="Logotipo&#10;&#10;Descripción generada automáticamente">
            <a:extLst>
              <a:ext uri="{FF2B5EF4-FFF2-40B4-BE49-F238E27FC236}">
                <a16:creationId xmlns:a16="http://schemas.microsoft.com/office/drawing/2014/main" id="{C103C966-AFF3-5B42-B019-65DAEFD712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605049" y="8911582"/>
            <a:ext cx="1296887" cy="701892"/>
          </a:xfrm>
          <a:prstGeom prst="rect">
            <a:avLst/>
          </a:prstGeom>
        </p:spPr>
      </p:pic>
    </p:spTree>
    <p:extLst>
      <p:ext uri="{BB962C8B-B14F-4D97-AF65-F5344CB8AC3E}">
        <p14:creationId xmlns:p14="http://schemas.microsoft.com/office/powerpoint/2010/main" val="3965485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45CEF84-1660-D3EC-986F-08DAC6138339}"/>
              </a:ext>
            </a:extLst>
          </p:cNvPr>
          <p:cNvSpPr/>
          <p:nvPr/>
        </p:nvSpPr>
        <p:spPr>
          <a:xfrm>
            <a:off x="1167216" y="5459805"/>
            <a:ext cx="2038168" cy="748852"/>
          </a:xfrm>
          <a:prstGeom prst="rect">
            <a:avLst/>
          </a:prstGeom>
        </p:spPr>
        <p:txBody>
          <a:bodyPr vert="horz" lIns="91440" tIns="45720" rIns="91440" bIns="45720" rtlCol="0" anchor="ctr">
            <a:prstTxWarp prst="textDeflate">
              <a:avLst/>
            </a:prstTxWarp>
            <a:normAutofit fontScale="70000" lnSpcReduction="20000"/>
          </a:bodyPr>
          <a:lstStyle/>
          <a:p>
            <a:pPr>
              <a:lnSpc>
                <a:spcPct val="90000"/>
              </a:lnSpc>
              <a:spcBef>
                <a:spcPct val="0"/>
              </a:spcBef>
              <a:spcAft>
                <a:spcPts val="600"/>
              </a:spcAft>
            </a:pPr>
            <a:r>
              <a:rPr lang="en-US" sz="4400" b="0" kern="1200" cap="none" spc="0">
                <a:ln w="0"/>
                <a:solidFill>
                  <a:srgbClr val="C00000"/>
                </a:solidFill>
                <a:effectLst>
                  <a:outerShdw blurRad="38100" dist="25400" dir="5400000" algn="ctr" rotWithShape="0">
                    <a:srgbClr val="6E747A">
                      <a:alpha val="43000"/>
                    </a:srgbClr>
                  </a:outerShdw>
                </a:effectLst>
                <a:latin typeface="+mj-lt"/>
                <a:ea typeface="+mj-ea"/>
                <a:cs typeface="+mj-cs"/>
              </a:rPr>
              <a:t>RECURSOS</a:t>
            </a:r>
          </a:p>
        </p:txBody>
      </p:sp>
      <p:sp>
        <p:nvSpPr>
          <p:cNvPr id="4" name="CuadroTexto 3">
            <a:extLst>
              <a:ext uri="{FF2B5EF4-FFF2-40B4-BE49-F238E27FC236}">
                <a16:creationId xmlns:a16="http://schemas.microsoft.com/office/drawing/2014/main" id="{B5856A8F-14F1-9BBF-E37B-D1B5EC043E3B}"/>
              </a:ext>
            </a:extLst>
          </p:cNvPr>
          <p:cNvSpPr txBox="1"/>
          <p:nvPr/>
        </p:nvSpPr>
        <p:spPr>
          <a:xfrm>
            <a:off x="3900804" y="848989"/>
            <a:ext cx="9810828" cy="9563761"/>
          </a:xfrm>
          <a:prstGeom prst="rect">
            <a:avLst/>
          </a:prstGeom>
        </p:spPr>
        <p:txBody>
          <a:bodyPr vert="horz" lIns="91440" tIns="45720" rIns="91440" bIns="45720" rtlCol="0" anchor="ctr">
            <a:normAutofit fontScale="92500" lnSpcReduction="10000"/>
          </a:bodyPr>
          <a:lstStyle/>
          <a:p>
            <a:pPr indent="-228600">
              <a:lnSpc>
                <a:spcPct val="90000"/>
              </a:lnSpc>
              <a:spcAft>
                <a:spcPts val="600"/>
              </a:spcAft>
              <a:buFont typeface="Arial" panose="020B0604020202020204" pitchFamily="34" charset="0"/>
              <a:buChar char="•"/>
            </a:pPr>
            <a:endParaRPr lang="en-US" sz="2400"/>
          </a:p>
          <a:p>
            <a:pPr marL="228600" indent="-457200">
              <a:lnSpc>
                <a:spcPct val="90000"/>
              </a:lnSpc>
              <a:spcAft>
                <a:spcPts val="600"/>
              </a:spcAft>
              <a:buFont typeface="Wingdings" panose="05000000000000000000" pitchFamily="2" charset="2"/>
              <a:buChar char="ü"/>
            </a:pPr>
            <a:r>
              <a:rPr lang="en-US" sz="3000">
                <a:effectLst/>
              </a:rPr>
              <a:t>Materiales </a:t>
            </a:r>
            <a:r>
              <a:rPr lang="en-US" sz="3000" err="1">
                <a:effectLst/>
              </a:rPr>
              <a:t>sobre</a:t>
            </a:r>
            <a:r>
              <a:rPr lang="en-US" sz="3000">
                <a:effectLst/>
              </a:rPr>
              <a:t> Historia y </a:t>
            </a:r>
            <a:r>
              <a:rPr lang="en-US" sz="3000" err="1">
                <a:effectLst/>
              </a:rPr>
              <a:t>Cultura</a:t>
            </a:r>
            <a:r>
              <a:rPr lang="en-US" sz="3000">
                <a:effectLst/>
              </a:rPr>
              <a:t> del Pueblo Gitano para Educación </a:t>
            </a:r>
            <a:r>
              <a:rPr lang="en-US" sz="3000" err="1">
                <a:effectLst/>
              </a:rPr>
              <a:t>Secundaria</a:t>
            </a:r>
            <a:r>
              <a:rPr lang="en-US" sz="3000">
                <a:effectLst/>
              </a:rPr>
              <a:t> (</a:t>
            </a:r>
            <a:r>
              <a:rPr lang="en-US" sz="3000" err="1">
                <a:effectLst/>
              </a:rPr>
              <a:t>Descargable</a:t>
            </a:r>
            <a:r>
              <a:rPr lang="en-US" sz="3000">
                <a:effectLst/>
              </a:rPr>
              <a:t>)</a:t>
            </a:r>
            <a:endParaRPr lang="en-US" sz="3000">
              <a:effectLst/>
              <a:ea typeface="Calibri"/>
              <a:cs typeface="Calibri"/>
            </a:endParaRPr>
          </a:p>
          <a:p>
            <a:pPr marL="342900" indent="-342900">
              <a:lnSpc>
                <a:spcPct val="90000"/>
              </a:lnSpc>
              <a:spcAft>
                <a:spcPts val="600"/>
              </a:spcAft>
              <a:buFont typeface="Wingdings" panose="05000000000000000000" pitchFamily="2" charset="2"/>
              <a:buChar char="ü"/>
            </a:pPr>
            <a:endParaRPr lang="en-US" sz="2400">
              <a:effectLst/>
            </a:endParaRPr>
          </a:p>
          <a:p>
            <a:pPr>
              <a:lnSpc>
                <a:spcPct val="90000"/>
              </a:lnSpc>
              <a:spcAft>
                <a:spcPts val="600"/>
              </a:spcAft>
            </a:pPr>
            <a:r>
              <a:rPr lang="en-US" sz="2400" u="sng">
                <a:effectLst/>
                <a:hlinkClick r:id="rId2"/>
              </a:rPr>
              <a:t>https://sede.educacion.gob.es/publiventa/descarga.action?f_codigo_agc=22856</a:t>
            </a:r>
            <a:endParaRPr lang="en-US" sz="2400" u="sng">
              <a:effectLst/>
            </a:endParaRPr>
          </a:p>
          <a:p>
            <a:pPr marL="342900" indent="-342900">
              <a:lnSpc>
                <a:spcPct val="90000"/>
              </a:lnSpc>
              <a:spcAft>
                <a:spcPts val="600"/>
              </a:spcAft>
              <a:buFont typeface="Wingdings" panose="05000000000000000000" pitchFamily="2" charset="2"/>
              <a:buChar char="ü"/>
            </a:pPr>
            <a:endParaRPr lang="en-US" sz="2400">
              <a:effectLst/>
            </a:endParaRPr>
          </a:p>
          <a:p>
            <a:pPr marL="228600" indent="-457200">
              <a:lnSpc>
                <a:spcPct val="90000"/>
              </a:lnSpc>
              <a:spcAft>
                <a:spcPts val="600"/>
              </a:spcAft>
              <a:buFont typeface="Wingdings" panose="05000000000000000000" pitchFamily="2" charset="2"/>
              <a:buChar char="ü"/>
            </a:pPr>
            <a:r>
              <a:rPr lang="en-US" sz="3000">
                <a:effectLst/>
              </a:rPr>
              <a:t>Materiales </a:t>
            </a:r>
            <a:r>
              <a:rPr lang="en-US" sz="3000" err="1">
                <a:effectLst/>
              </a:rPr>
              <a:t>didácticos</a:t>
            </a:r>
            <a:r>
              <a:rPr lang="en-US" sz="3000">
                <a:effectLst/>
              </a:rPr>
              <a:t> </a:t>
            </a:r>
            <a:r>
              <a:rPr lang="en-US" sz="3000" err="1">
                <a:effectLst/>
              </a:rPr>
              <a:t>sobre</a:t>
            </a:r>
            <a:r>
              <a:rPr lang="en-US" sz="3000">
                <a:effectLst/>
              </a:rPr>
              <a:t> </a:t>
            </a:r>
            <a:r>
              <a:rPr lang="en-US" sz="3000" err="1">
                <a:effectLst/>
              </a:rPr>
              <a:t>el</a:t>
            </a:r>
            <a:r>
              <a:rPr lang="en-US" sz="3000">
                <a:effectLst/>
              </a:rPr>
              <a:t> pueblo gitano para Educación Primaria (</a:t>
            </a:r>
            <a:r>
              <a:rPr lang="en-US" sz="3000" err="1">
                <a:effectLst/>
              </a:rPr>
              <a:t>Descargable</a:t>
            </a:r>
            <a:r>
              <a:rPr lang="en-US" sz="3000">
                <a:effectLst/>
              </a:rPr>
              <a:t>)</a:t>
            </a:r>
            <a:endParaRPr lang="en-US" sz="3000">
              <a:effectLst/>
              <a:ea typeface="Calibri"/>
              <a:cs typeface="Calibri"/>
            </a:endParaRPr>
          </a:p>
          <a:p>
            <a:pPr marL="342900" indent="-342900">
              <a:lnSpc>
                <a:spcPct val="90000"/>
              </a:lnSpc>
              <a:spcAft>
                <a:spcPts val="600"/>
              </a:spcAft>
              <a:buFont typeface="Wingdings" panose="05000000000000000000" pitchFamily="2" charset="2"/>
              <a:buChar char="ü"/>
            </a:pPr>
            <a:endParaRPr lang="en-US" sz="2400">
              <a:effectLst/>
            </a:endParaRPr>
          </a:p>
          <a:p>
            <a:pPr>
              <a:lnSpc>
                <a:spcPct val="90000"/>
              </a:lnSpc>
              <a:spcAft>
                <a:spcPts val="600"/>
              </a:spcAft>
            </a:pPr>
            <a:r>
              <a:rPr lang="en-US" sz="2400" u="sng">
                <a:effectLst/>
                <a:hlinkClick r:id="rId3"/>
              </a:rPr>
              <a:t>https://sede.educacion.gob.es/publiventa/descarga.action?f_codigo_agc=22241</a:t>
            </a:r>
            <a:endParaRPr lang="en-US" sz="2400" u="sng">
              <a:effectLst/>
            </a:endParaRPr>
          </a:p>
          <a:p>
            <a:pPr>
              <a:lnSpc>
                <a:spcPct val="90000"/>
              </a:lnSpc>
              <a:spcAft>
                <a:spcPts val="600"/>
              </a:spcAft>
            </a:pPr>
            <a:endParaRPr lang="en-US" sz="2400">
              <a:effectLst/>
            </a:endParaRPr>
          </a:p>
          <a:p>
            <a:pPr marL="228600" indent="-457200">
              <a:lnSpc>
                <a:spcPct val="90000"/>
              </a:lnSpc>
              <a:spcAft>
                <a:spcPts val="600"/>
              </a:spcAft>
              <a:buFont typeface="Wingdings" panose="05000000000000000000" pitchFamily="2" charset="2"/>
              <a:buChar char="ü"/>
            </a:pPr>
            <a:r>
              <a:rPr lang="en-US" sz="2800">
                <a:effectLst/>
              </a:rPr>
              <a:t>La </a:t>
            </a:r>
            <a:r>
              <a:rPr lang="en-US" sz="2800" err="1">
                <a:effectLst/>
              </a:rPr>
              <a:t>cultura</a:t>
            </a:r>
            <a:r>
              <a:rPr lang="en-US" sz="2800">
                <a:effectLst/>
              </a:rPr>
              <a:t> del pueblo gitano </a:t>
            </a:r>
            <a:r>
              <a:rPr lang="en-US" sz="2800" err="1">
                <a:effectLst/>
              </a:rPr>
              <a:t>en</a:t>
            </a:r>
            <a:r>
              <a:rPr lang="en-US" sz="2800">
                <a:effectLst/>
              </a:rPr>
              <a:t> </a:t>
            </a:r>
            <a:r>
              <a:rPr lang="en-US" sz="2800" err="1">
                <a:effectLst/>
              </a:rPr>
              <a:t>el</a:t>
            </a:r>
            <a:r>
              <a:rPr lang="en-US" sz="2800">
                <a:effectLst/>
              </a:rPr>
              <a:t> </a:t>
            </a:r>
            <a:r>
              <a:rPr lang="en-US" sz="2800" err="1">
                <a:effectLst/>
              </a:rPr>
              <a:t>currículo</a:t>
            </a:r>
            <a:r>
              <a:rPr lang="en-US" sz="2800">
                <a:effectLst/>
              </a:rPr>
              <a:t> de la </a:t>
            </a:r>
            <a:r>
              <a:rPr lang="en-US" sz="2800" err="1">
                <a:effectLst/>
              </a:rPr>
              <a:t>educación</a:t>
            </a:r>
            <a:r>
              <a:rPr lang="en-US" sz="2800">
                <a:effectLst/>
              </a:rPr>
              <a:t> </a:t>
            </a:r>
            <a:r>
              <a:rPr lang="en-US" sz="2800" err="1">
                <a:effectLst/>
              </a:rPr>
              <a:t>obligatoria</a:t>
            </a:r>
            <a:r>
              <a:rPr lang="en-US" sz="2800">
                <a:effectLst/>
              </a:rPr>
              <a:t>, a </a:t>
            </a:r>
            <a:r>
              <a:rPr lang="en-US" sz="2800" err="1">
                <a:effectLst/>
              </a:rPr>
              <a:t>través</a:t>
            </a:r>
            <a:r>
              <a:rPr lang="en-US" sz="2800">
                <a:effectLst/>
              </a:rPr>
              <a:t> de </a:t>
            </a:r>
            <a:r>
              <a:rPr lang="en-US" sz="2800" err="1">
                <a:effectLst/>
              </a:rPr>
              <a:t>su</a:t>
            </a:r>
            <a:r>
              <a:rPr lang="en-US" sz="2800">
                <a:effectLst/>
              </a:rPr>
              <a:t> </a:t>
            </a:r>
            <a:r>
              <a:rPr lang="en-US" sz="2800" err="1">
                <a:effectLst/>
              </a:rPr>
              <a:t>presencia</a:t>
            </a:r>
            <a:r>
              <a:rPr lang="en-US" sz="2800">
                <a:effectLst/>
              </a:rPr>
              <a:t>, </a:t>
            </a:r>
            <a:r>
              <a:rPr lang="en-US" sz="2800" err="1">
                <a:effectLst/>
              </a:rPr>
              <a:t>ausencia</a:t>
            </a:r>
            <a:r>
              <a:rPr lang="en-US" sz="2800">
                <a:effectLst/>
              </a:rPr>
              <a:t> y </a:t>
            </a:r>
            <a:r>
              <a:rPr lang="en-US" sz="2800" err="1">
                <a:effectLst/>
              </a:rPr>
              <a:t>percepción</a:t>
            </a:r>
            <a:r>
              <a:rPr lang="en-US" sz="2800">
                <a:effectLst/>
              </a:rPr>
              <a:t> </a:t>
            </a:r>
            <a:r>
              <a:rPr lang="en-US" sz="2800" err="1">
                <a:effectLst/>
              </a:rPr>
              <a:t>en</a:t>
            </a:r>
            <a:r>
              <a:rPr lang="en-US" sz="2800">
                <a:effectLst/>
              </a:rPr>
              <a:t> </a:t>
            </a:r>
            <a:r>
              <a:rPr lang="en-US" sz="2800" err="1">
                <a:effectLst/>
              </a:rPr>
              <a:t>los</a:t>
            </a:r>
            <a:r>
              <a:rPr lang="en-US" sz="2800">
                <a:effectLst/>
              </a:rPr>
              <a:t> </a:t>
            </a:r>
            <a:r>
              <a:rPr lang="en-US" sz="2800" err="1">
                <a:effectLst/>
              </a:rPr>
              <a:t>libros</a:t>
            </a:r>
            <a:r>
              <a:rPr lang="en-US" sz="2800">
                <a:effectLst/>
              </a:rPr>
              <a:t> de </a:t>
            </a:r>
            <a:r>
              <a:rPr lang="en-US" sz="2800" err="1">
                <a:effectLst/>
              </a:rPr>
              <a:t>texto</a:t>
            </a:r>
            <a:r>
              <a:rPr lang="en-US" sz="2800">
                <a:effectLst/>
              </a:rPr>
              <a:t> (</a:t>
            </a:r>
            <a:r>
              <a:rPr lang="en-US" sz="2800" err="1">
                <a:effectLst/>
              </a:rPr>
              <a:t>Descargable</a:t>
            </a:r>
            <a:r>
              <a:rPr lang="en-US" sz="2800">
                <a:effectLst/>
              </a:rPr>
              <a:t>)</a:t>
            </a:r>
            <a:endParaRPr lang="en-US" sz="2800">
              <a:effectLst/>
              <a:ea typeface="Calibri"/>
              <a:cs typeface="Calibri"/>
            </a:endParaRPr>
          </a:p>
          <a:p>
            <a:pPr marL="342900" indent="-342900">
              <a:lnSpc>
                <a:spcPct val="90000"/>
              </a:lnSpc>
              <a:spcAft>
                <a:spcPts val="600"/>
              </a:spcAft>
              <a:buFont typeface="Wingdings" panose="05000000000000000000" pitchFamily="2" charset="2"/>
              <a:buChar char="ü"/>
            </a:pPr>
            <a:endParaRPr lang="en-US" sz="2400">
              <a:effectLst/>
            </a:endParaRPr>
          </a:p>
          <a:p>
            <a:pPr>
              <a:lnSpc>
                <a:spcPct val="90000"/>
              </a:lnSpc>
              <a:spcAft>
                <a:spcPts val="600"/>
              </a:spcAft>
            </a:pPr>
            <a:r>
              <a:rPr lang="en-US" sz="2400" u="sng">
                <a:effectLst/>
                <a:hlinkClick r:id="rId4"/>
              </a:rPr>
              <a:t>https://sede.educacion.gob.es/publiventa/la-cultura-del-pueblo-gitano-en-el-curriculo-de-la-educacion-obligatoria-a-traves-de-su-presencia-ausencia-y-percepcion-en-los-libros-de-texto/cultura-gitanos/22079</a:t>
            </a:r>
            <a:endParaRPr lang="en-US" sz="2400" u="sng">
              <a:effectLst/>
            </a:endParaRPr>
          </a:p>
          <a:p>
            <a:pPr marL="342900" indent="-342900">
              <a:lnSpc>
                <a:spcPct val="90000"/>
              </a:lnSpc>
              <a:spcAft>
                <a:spcPts val="600"/>
              </a:spcAft>
              <a:buFont typeface="Wingdings" panose="05000000000000000000" pitchFamily="2" charset="2"/>
              <a:buChar char="ü"/>
            </a:pPr>
            <a:endParaRPr lang="en-US" sz="2400">
              <a:effectLst/>
            </a:endParaRPr>
          </a:p>
          <a:p>
            <a:pPr marL="228600" indent="-457200">
              <a:lnSpc>
                <a:spcPct val="90000"/>
              </a:lnSpc>
              <a:spcAft>
                <a:spcPts val="600"/>
              </a:spcAft>
              <a:buFont typeface="Wingdings" panose="05000000000000000000" pitchFamily="2" charset="2"/>
              <a:buChar char="ü"/>
            </a:pPr>
            <a:r>
              <a:rPr lang="en-US" sz="2800" err="1">
                <a:effectLst/>
              </a:rPr>
              <a:t>Protocolo</a:t>
            </a:r>
            <a:r>
              <a:rPr lang="en-US" sz="2800">
                <a:effectLst/>
              </a:rPr>
              <a:t> </a:t>
            </a:r>
            <a:r>
              <a:rPr lang="en-US" sz="2800" err="1">
                <a:effectLst/>
              </a:rPr>
              <a:t>orientativo</a:t>
            </a:r>
            <a:r>
              <a:rPr lang="en-US" sz="2800">
                <a:effectLst/>
              </a:rPr>
              <a:t> para la </a:t>
            </a:r>
            <a:r>
              <a:rPr lang="en-US" sz="2800" err="1">
                <a:effectLst/>
              </a:rPr>
              <a:t>inclusión</a:t>
            </a:r>
            <a:r>
              <a:rPr lang="en-US" sz="2800">
                <a:effectLst/>
              </a:rPr>
              <a:t> de la </a:t>
            </a:r>
            <a:r>
              <a:rPr lang="en-US" sz="2800" err="1">
                <a:effectLst/>
              </a:rPr>
              <a:t>historia</a:t>
            </a:r>
            <a:r>
              <a:rPr lang="en-US" sz="2800">
                <a:effectLst/>
              </a:rPr>
              <a:t> y la </a:t>
            </a:r>
            <a:r>
              <a:rPr lang="en-US" sz="2800" err="1">
                <a:effectLst/>
              </a:rPr>
              <a:t>cultura</a:t>
            </a:r>
            <a:r>
              <a:rPr lang="en-US" sz="2800">
                <a:effectLst/>
              </a:rPr>
              <a:t> gitana </a:t>
            </a:r>
            <a:r>
              <a:rPr lang="en-US" sz="2800" err="1">
                <a:effectLst/>
              </a:rPr>
              <a:t>en</a:t>
            </a:r>
            <a:r>
              <a:rPr lang="en-US" sz="2800">
                <a:effectLst/>
              </a:rPr>
              <a:t> </a:t>
            </a:r>
            <a:r>
              <a:rPr lang="en-US" sz="2800" err="1">
                <a:effectLst/>
              </a:rPr>
              <a:t>el</a:t>
            </a:r>
            <a:r>
              <a:rPr lang="en-US" sz="2800">
                <a:effectLst/>
              </a:rPr>
              <a:t> </a:t>
            </a:r>
            <a:r>
              <a:rPr lang="en-US" sz="2800" err="1">
                <a:effectLst/>
              </a:rPr>
              <a:t>currículo</a:t>
            </a:r>
            <a:r>
              <a:rPr lang="en-US" sz="2800">
                <a:effectLst/>
              </a:rPr>
              <a:t> escolar y la </a:t>
            </a:r>
            <a:r>
              <a:rPr lang="en-US" sz="2800" err="1">
                <a:effectLst/>
              </a:rPr>
              <a:t>práctica</a:t>
            </a:r>
            <a:r>
              <a:rPr lang="en-US" sz="2800">
                <a:effectLst/>
              </a:rPr>
              <a:t> </a:t>
            </a:r>
            <a:r>
              <a:rPr lang="en-US" sz="2800" err="1">
                <a:effectLst/>
              </a:rPr>
              <a:t>docente</a:t>
            </a:r>
            <a:endParaRPr lang="en-US" sz="2800" err="1">
              <a:effectLst/>
              <a:ea typeface="Calibri"/>
              <a:cs typeface="Calibri"/>
            </a:endParaRPr>
          </a:p>
          <a:p>
            <a:pPr>
              <a:lnSpc>
                <a:spcPct val="90000"/>
              </a:lnSpc>
              <a:spcAft>
                <a:spcPts val="600"/>
              </a:spcAft>
            </a:pPr>
            <a:endParaRPr lang="en-US" sz="2400" u="sng">
              <a:effectLst/>
              <a:hlinkClick r:id="rId5"/>
            </a:endParaRPr>
          </a:p>
          <a:p>
            <a:pPr>
              <a:lnSpc>
                <a:spcPct val="90000"/>
              </a:lnSpc>
              <a:spcAft>
                <a:spcPts val="600"/>
              </a:spcAft>
            </a:pPr>
            <a:r>
              <a:rPr lang="en-US" sz="2400" u="sng">
                <a:effectLst/>
                <a:hlinkClick r:id="rId5"/>
              </a:rPr>
              <a:t>https://sede.educacion.gob.es/publiventa/protocolo-orientativo-para-la-inclusion-de-la-historia-y-la-cultura-gitana-en-el-curriculo-escolar-y-la-practica-docente/ensenanza-historia-cultura-gitanos/23444</a:t>
            </a:r>
            <a:r>
              <a:rPr lang="en-US" sz="2400" u="sng">
                <a:hlinkClick r:id="rId5"/>
              </a:rPr>
              <a:t>.</a:t>
            </a:r>
            <a:endParaRPr lang="en-US" sz="2400">
              <a:effectLst/>
            </a:endParaRPr>
          </a:p>
          <a:p>
            <a:pPr>
              <a:lnSpc>
                <a:spcPct val="90000"/>
              </a:lnSpc>
              <a:spcAft>
                <a:spcPts val="600"/>
              </a:spcAft>
            </a:pPr>
            <a:endParaRPr lang="en-US" sz="2400" u="sng">
              <a:ea typeface="Calibri"/>
              <a:cs typeface="Calibri"/>
            </a:endParaRPr>
          </a:p>
          <a:p>
            <a:pPr indent="-228600">
              <a:lnSpc>
                <a:spcPct val="90000"/>
              </a:lnSpc>
              <a:spcAft>
                <a:spcPts val="600"/>
              </a:spcAft>
              <a:buFont typeface="Arial" panose="020B0604020202020204" pitchFamily="34" charset="0"/>
              <a:buChar char="•"/>
            </a:pPr>
            <a:r>
              <a:rPr lang="en-US">
                <a:ea typeface="+mn-lt"/>
                <a:cs typeface="+mn-lt"/>
                <a:hlinkClick r:id="rId6"/>
              </a:rPr>
              <a:t>https://docs.google.com/document/d/1eSxKEAwhvgEGz-K_syLByRE5qSspBJQJb0djj0GNzCQ/edit#heading=h.1xzd2e4cn73c</a:t>
            </a:r>
            <a:endParaRPr lang="en-US"/>
          </a:p>
          <a:p>
            <a:pPr indent="-228600">
              <a:lnSpc>
                <a:spcPct val="90000"/>
              </a:lnSpc>
              <a:spcAft>
                <a:spcPts val="600"/>
              </a:spcAft>
              <a:buFont typeface="Arial" panose="020B0604020202020204" pitchFamily="34" charset="0"/>
              <a:buChar char="•"/>
            </a:pPr>
            <a:endParaRPr lang="en-US">
              <a:ea typeface="Calibri"/>
              <a:cs typeface="Calibri"/>
            </a:endParaRPr>
          </a:p>
        </p:txBody>
      </p:sp>
      <p:grpSp>
        <p:nvGrpSpPr>
          <p:cNvPr id="12" name="Group 12">
            <a:extLst>
              <a:ext uri="{FF2B5EF4-FFF2-40B4-BE49-F238E27FC236}">
                <a16:creationId xmlns:a16="http://schemas.microsoft.com/office/drawing/2014/main" id="{801ABF36-0EB3-CD9C-7B13-0881F7C8EF01}"/>
              </a:ext>
            </a:extLst>
          </p:cNvPr>
          <p:cNvGrpSpPr/>
          <p:nvPr/>
        </p:nvGrpSpPr>
        <p:grpSpPr>
          <a:xfrm>
            <a:off x="16773722" y="9295208"/>
            <a:ext cx="485578" cy="431625"/>
            <a:chOff x="0" y="0"/>
            <a:chExt cx="647437" cy="575500"/>
          </a:xfrm>
        </p:grpSpPr>
        <p:sp>
          <p:nvSpPr>
            <p:cNvPr id="14" name="AutoShape 13">
              <a:extLst>
                <a:ext uri="{FF2B5EF4-FFF2-40B4-BE49-F238E27FC236}">
                  <a16:creationId xmlns:a16="http://schemas.microsoft.com/office/drawing/2014/main" id="{269F15A1-3208-B1A3-D800-E434C8249C0B}"/>
                </a:ext>
              </a:extLst>
            </p:cNvPr>
            <p:cNvSpPr/>
            <p:nvPr/>
          </p:nvSpPr>
          <p:spPr>
            <a:xfrm>
              <a:off x="0" y="0"/>
              <a:ext cx="647437" cy="575500"/>
            </a:xfrm>
            <a:prstGeom prst="rect">
              <a:avLst/>
            </a:prstGeom>
            <a:solidFill>
              <a:srgbClr val="E3A716"/>
            </a:solidFill>
          </p:spPr>
        </p:sp>
        <p:grpSp>
          <p:nvGrpSpPr>
            <p:cNvPr id="15" name="Group 14">
              <a:extLst>
                <a:ext uri="{FF2B5EF4-FFF2-40B4-BE49-F238E27FC236}">
                  <a16:creationId xmlns:a16="http://schemas.microsoft.com/office/drawing/2014/main" id="{1B7F03F4-0D9F-28EE-637D-E4156F74E83E}"/>
                </a:ext>
              </a:extLst>
            </p:cNvPr>
            <p:cNvGrpSpPr/>
            <p:nvPr/>
          </p:nvGrpSpPr>
          <p:grpSpPr>
            <a:xfrm>
              <a:off x="0" y="171992"/>
              <a:ext cx="517352" cy="231517"/>
              <a:chOff x="0" y="0"/>
              <a:chExt cx="959235" cy="429260"/>
            </a:xfrm>
          </p:grpSpPr>
          <p:sp>
            <p:nvSpPr>
              <p:cNvPr id="16" name="Freeform 15">
                <a:extLst>
                  <a:ext uri="{FF2B5EF4-FFF2-40B4-BE49-F238E27FC236}">
                    <a16:creationId xmlns:a16="http://schemas.microsoft.com/office/drawing/2014/main" id="{F4921ABD-1021-E484-AF99-21315A751B44}"/>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7" name="Imagen 16" descr="Logotipo&#10;&#10;Descripción generada automáticamente">
            <a:extLst>
              <a:ext uri="{FF2B5EF4-FFF2-40B4-BE49-F238E27FC236}">
                <a16:creationId xmlns:a16="http://schemas.microsoft.com/office/drawing/2014/main" id="{94FDC5D5-CDA2-1C0C-11E8-AC8555A7BA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grpSp>
        <p:nvGrpSpPr>
          <p:cNvPr id="5" name="Group 9">
            <a:extLst>
              <a:ext uri="{FF2B5EF4-FFF2-40B4-BE49-F238E27FC236}">
                <a16:creationId xmlns:a16="http://schemas.microsoft.com/office/drawing/2014/main" id="{736A51D6-5A9F-239D-1BBB-631D821E9660}"/>
              </a:ext>
            </a:extLst>
          </p:cNvPr>
          <p:cNvGrpSpPr/>
          <p:nvPr/>
        </p:nvGrpSpPr>
        <p:grpSpPr>
          <a:xfrm>
            <a:off x="211251" y="0"/>
            <a:ext cx="142711" cy="10287000"/>
            <a:chOff x="0" y="0"/>
            <a:chExt cx="190282" cy="13716000"/>
          </a:xfrm>
        </p:grpSpPr>
        <p:sp>
          <p:nvSpPr>
            <p:cNvPr id="6" name="AutoShape 10">
              <a:extLst>
                <a:ext uri="{FF2B5EF4-FFF2-40B4-BE49-F238E27FC236}">
                  <a16:creationId xmlns:a16="http://schemas.microsoft.com/office/drawing/2014/main" id="{6C4F9088-3A9F-FC38-0B1E-EF7BE6388CD6}"/>
                </a:ext>
              </a:extLst>
            </p:cNvPr>
            <p:cNvSpPr/>
            <p:nvPr/>
          </p:nvSpPr>
          <p:spPr>
            <a:xfrm>
              <a:off x="88791" y="0"/>
              <a:ext cx="12700" cy="13716000"/>
            </a:xfrm>
            <a:prstGeom prst="rect">
              <a:avLst/>
            </a:prstGeom>
            <a:solidFill>
              <a:srgbClr val="141414"/>
            </a:solidFill>
          </p:spPr>
        </p:sp>
        <p:sp>
          <p:nvSpPr>
            <p:cNvPr id="7" name="AutoShape 11">
              <a:extLst>
                <a:ext uri="{FF2B5EF4-FFF2-40B4-BE49-F238E27FC236}">
                  <a16:creationId xmlns:a16="http://schemas.microsoft.com/office/drawing/2014/main" id="{4F21A9C2-46EC-049A-1D7F-09508F02A856}"/>
                </a:ext>
              </a:extLst>
            </p:cNvPr>
            <p:cNvSpPr/>
            <p:nvPr/>
          </p:nvSpPr>
          <p:spPr>
            <a:xfrm>
              <a:off x="0" y="5820971"/>
              <a:ext cx="190282" cy="2074059"/>
            </a:xfrm>
            <a:prstGeom prst="rect">
              <a:avLst/>
            </a:prstGeom>
            <a:solidFill>
              <a:srgbClr val="E3A716"/>
            </a:solidFill>
          </p:spPr>
        </p:sp>
      </p:grpSp>
      <p:pic>
        <p:nvPicPr>
          <p:cNvPr id="10" name="Gráfico 9" descr="Abrir comillas con relleno sólido">
            <a:extLst>
              <a:ext uri="{FF2B5EF4-FFF2-40B4-BE49-F238E27FC236}">
                <a16:creationId xmlns:a16="http://schemas.microsoft.com/office/drawing/2014/main" id="{A7675457-C0F9-C324-6C6C-A3E9ED6485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8444" y="4968668"/>
            <a:ext cx="748852" cy="748852"/>
          </a:xfrm>
          <a:prstGeom prst="rect">
            <a:avLst/>
          </a:prstGeom>
        </p:spPr>
      </p:pic>
      <p:pic>
        <p:nvPicPr>
          <p:cNvPr id="11" name="Gráfico 10" descr="Abrir comillas con relleno sólido">
            <a:extLst>
              <a:ext uri="{FF2B5EF4-FFF2-40B4-BE49-F238E27FC236}">
                <a16:creationId xmlns:a16="http://schemas.microsoft.com/office/drawing/2014/main" id="{E3556821-4FE6-0105-7547-92C8F1B0A5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3165304" y="5038203"/>
            <a:ext cx="748852" cy="748852"/>
          </a:xfrm>
          <a:prstGeom prst="rect">
            <a:avLst/>
          </a:prstGeom>
        </p:spPr>
      </p:pic>
      <p:pic>
        <p:nvPicPr>
          <p:cNvPr id="2" name="Imagen 1" descr="Diagrama&#10;&#10;Descripción generada automáticamente">
            <a:extLst>
              <a:ext uri="{FF2B5EF4-FFF2-40B4-BE49-F238E27FC236}">
                <a16:creationId xmlns:a16="http://schemas.microsoft.com/office/drawing/2014/main" id="{4FBDC569-4891-4A27-6D40-1D2BEB143CE6}"/>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3994295" y="3970657"/>
            <a:ext cx="3265003" cy="3265003"/>
          </a:xfrm>
          <a:prstGeom prst="rect">
            <a:avLst/>
          </a:prstGeom>
          <a:ln>
            <a:noFill/>
          </a:ln>
          <a:effectLst>
            <a:softEdge rad="112500"/>
          </a:effectLst>
        </p:spPr>
      </p:pic>
    </p:spTree>
    <p:extLst>
      <p:ext uri="{BB962C8B-B14F-4D97-AF65-F5344CB8AC3E}">
        <p14:creationId xmlns:p14="http://schemas.microsoft.com/office/powerpoint/2010/main" val="3814533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
        <p:nvSpPr>
          <p:cNvPr id="3" name="CuadroTexto 2">
            <a:extLst>
              <a:ext uri="{FF2B5EF4-FFF2-40B4-BE49-F238E27FC236}">
                <a16:creationId xmlns:a16="http://schemas.microsoft.com/office/drawing/2014/main" id="{193DBD6D-ABF0-78DB-1466-10C2BC24EB01}"/>
              </a:ext>
            </a:extLst>
          </p:cNvPr>
          <p:cNvSpPr txBox="1"/>
          <p:nvPr/>
        </p:nvSpPr>
        <p:spPr>
          <a:xfrm>
            <a:off x="779472" y="458659"/>
            <a:ext cx="7586076" cy="707886"/>
          </a:xfrm>
          <a:prstGeom prst="rect">
            <a:avLst/>
          </a:prstGeom>
          <a:noFill/>
          <a:ln>
            <a:solidFill>
              <a:schemeClr val="tx1"/>
            </a:solidFill>
          </a:ln>
        </p:spPr>
        <p:txBody>
          <a:bodyPr wrap="square">
            <a:spAutoFit/>
          </a:bodyPr>
          <a:lstStyle/>
          <a:p>
            <a:r>
              <a:rPr lang="es-ES" sz="4000" i="0">
                <a:effectLst/>
                <a:latin typeface="Borealis" pitchFamily="2" charset="0"/>
              </a:rPr>
              <a:t>METODOLOGÍAS DE APRENDIZAJE </a:t>
            </a:r>
            <a:endParaRPr lang="es-ES" sz="4000">
              <a:latin typeface="Borealis" pitchFamily="2" charset="0"/>
            </a:endParaRPr>
          </a:p>
        </p:txBody>
      </p:sp>
      <p:sp>
        <p:nvSpPr>
          <p:cNvPr id="8" name="CuadroTexto 7">
            <a:extLst>
              <a:ext uri="{FF2B5EF4-FFF2-40B4-BE49-F238E27FC236}">
                <a16:creationId xmlns:a16="http://schemas.microsoft.com/office/drawing/2014/main" id="{40A7132A-AA2A-CD84-08A5-EB95778EE9E6}"/>
              </a:ext>
            </a:extLst>
          </p:cNvPr>
          <p:cNvSpPr txBox="1"/>
          <p:nvPr/>
        </p:nvSpPr>
        <p:spPr>
          <a:xfrm>
            <a:off x="6203526" y="3033482"/>
            <a:ext cx="10812985" cy="2308324"/>
          </a:xfrm>
          <a:prstGeom prst="rect">
            <a:avLst/>
          </a:prstGeom>
          <a:noFill/>
        </p:spPr>
        <p:txBody>
          <a:bodyPr wrap="square" lIns="91440" tIns="45720" rIns="91440" bIns="45720" anchor="t">
            <a:spAutoFit/>
          </a:bodyPr>
          <a:lstStyle/>
          <a:p>
            <a:pPr algn="just"/>
            <a:r>
              <a:rPr lang="es-ES" sz="3600">
                <a:solidFill>
                  <a:srgbClr val="202124"/>
                </a:solidFill>
                <a:latin typeface="Arial"/>
                <a:ea typeface="Calibri"/>
                <a:cs typeface="Arial"/>
              </a:rPr>
              <a:t>utiliza las mecánicas de juego para enriquecer y facilitar el aprendizaje de diversas materias, con el objetivo de mejorar los resultados y aumentar la implicación, motivación y trabajo cooperativo.</a:t>
            </a:r>
          </a:p>
        </p:txBody>
      </p:sp>
      <p:sp>
        <p:nvSpPr>
          <p:cNvPr id="9" name="Rectángulo 8">
            <a:extLst>
              <a:ext uri="{FF2B5EF4-FFF2-40B4-BE49-F238E27FC236}">
                <a16:creationId xmlns:a16="http://schemas.microsoft.com/office/drawing/2014/main" id="{36089444-976E-F623-7F39-F63C32346EA6}"/>
              </a:ext>
            </a:extLst>
          </p:cNvPr>
          <p:cNvSpPr/>
          <p:nvPr/>
        </p:nvSpPr>
        <p:spPr>
          <a:xfrm>
            <a:off x="9367092" y="1433535"/>
            <a:ext cx="3614427" cy="1219941"/>
          </a:xfrm>
          <a:prstGeom prst="rect">
            <a:avLst/>
          </a:prstGeom>
          <a:noFill/>
        </p:spPr>
        <p:txBody>
          <a:bodyPr wrap="none" lIns="91440" tIns="45720" rIns="91440" bIns="45720" numCol="1" anchor="t">
            <a:prstTxWarp prst="textDeflateBottom">
              <a:avLst/>
            </a:prstTxWarp>
            <a:spAutoFit/>
          </a:bodyPr>
          <a:lstStyle/>
          <a:p>
            <a:pPr algn="ctr"/>
            <a:r>
              <a:rPr lang="es-ES" sz="3600" b="1">
                <a:ln w="9525">
                  <a:solidFill>
                    <a:schemeClr val="bg1"/>
                  </a:solidFill>
                  <a:prstDash val="solid"/>
                </a:ln>
                <a:solidFill>
                  <a:srgbClr val="C00000"/>
                </a:solidFill>
              </a:rPr>
              <a:t>GAMIFICACIÓN</a:t>
            </a:r>
            <a:endParaRPr lang="es-ES" sz="3600" b="1" cap="none" spc="0">
              <a:ln w="9525">
                <a:solidFill>
                  <a:schemeClr val="bg1"/>
                </a:solidFill>
                <a:prstDash val="solid"/>
              </a:ln>
              <a:solidFill>
                <a:srgbClr val="C00000"/>
              </a:solidFill>
            </a:endParaRPr>
          </a:p>
        </p:txBody>
      </p:sp>
      <p:sp>
        <p:nvSpPr>
          <p:cNvPr id="11" name="CuadroTexto 10">
            <a:extLst>
              <a:ext uri="{FF2B5EF4-FFF2-40B4-BE49-F238E27FC236}">
                <a16:creationId xmlns:a16="http://schemas.microsoft.com/office/drawing/2014/main" id="{076375D4-7E3D-F59F-2C5A-169B19F90545}"/>
              </a:ext>
            </a:extLst>
          </p:cNvPr>
          <p:cNvSpPr txBox="1"/>
          <p:nvPr/>
        </p:nvSpPr>
        <p:spPr>
          <a:xfrm>
            <a:off x="4638540" y="7305405"/>
            <a:ext cx="9144000" cy="2246769"/>
          </a:xfrm>
          <a:prstGeom prst="rect">
            <a:avLst/>
          </a:prstGeom>
          <a:noFill/>
        </p:spPr>
        <p:txBody>
          <a:bodyPr wrap="square" lIns="91440" tIns="45720" rIns="91440" bIns="45720" anchor="t">
            <a:spAutoFit/>
          </a:bodyPr>
          <a:lstStyle/>
          <a:p>
            <a:r>
              <a:rPr lang="es-ES" sz="2800">
                <a:solidFill>
                  <a:srgbClr val="444444"/>
                </a:solidFill>
                <a:ea typeface="+mn-lt"/>
                <a:cs typeface="+mn-lt"/>
              </a:rPr>
              <a:t>“Break </a:t>
            </a:r>
            <a:r>
              <a:rPr lang="es-ES" sz="2800" err="1">
                <a:solidFill>
                  <a:srgbClr val="444444"/>
                </a:solidFill>
                <a:ea typeface="+mn-lt"/>
                <a:cs typeface="+mn-lt"/>
              </a:rPr>
              <a:t>Out</a:t>
            </a:r>
            <a:r>
              <a:rPr lang="es-ES" sz="2800">
                <a:solidFill>
                  <a:srgbClr val="444444"/>
                </a:solidFill>
                <a:ea typeface="+mn-lt"/>
                <a:cs typeface="+mn-lt"/>
              </a:rPr>
              <a:t>”, una técnica muy similar al conocido “Escape </a:t>
            </a:r>
            <a:r>
              <a:rPr lang="es-ES" sz="2800" err="1">
                <a:solidFill>
                  <a:srgbClr val="444444"/>
                </a:solidFill>
                <a:ea typeface="+mn-lt"/>
                <a:cs typeface="+mn-lt"/>
              </a:rPr>
              <a:t>Room</a:t>
            </a:r>
            <a:r>
              <a:rPr lang="es-ES" sz="2800">
                <a:solidFill>
                  <a:srgbClr val="444444"/>
                </a:solidFill>
                <a:ea typeface="+mn-lt"/>
                <a:cs typeface="+mn-lt"/>
              </a:rPr>
              <a:t>”.  </a:t>
            </a:r>
            <a:r>
              <a:rPr lang="es-ES" sz="2400" b="1">
                <a:solidFill>
                  <a:srgbClr val="333333"/>
                </a:solidFill>
                <a:ea typeface="+mn-lt"/>
                <a:cs typeface="+mn-lt"/>
              </a:rPr>
              <a:t>Christian Negre </a:t>
            </a:r>
            <a:endParaRPr lang="es-ES" sz="2400" b="1">
              <a:solidFill>
                <a:srgbClr val="444444"/>
              </a:solidFill>
              <a:ea typeface="+mn-lt"/>
              <a:cs typeface="+mn-lt"/>
            </a:endParaRPr>
          </a:p>
          <a:p>
            <a:endParaRPr lang="es-ES" sz="2800">
              <a:solidFill>
                <a:srgbClr val="444444"/>
              </a:solidFill>
              <a:ea typeface="Calibri"/>
              <a:cs typeface="Calibri"/>
            </a:endParaRPr>
          </a:p>
          <a:p>
            <a:r>
              <a:rPr lang="es-ES" sz="2800">
                <a:solidFill>
                  <a:srgbClr val="444444"/>
                </a:solidFill>
                <a:ea typeface="Calibri"/>
                <a:cs typeface="Calibri"/>
              </a:rPr>
              <a:t>Acompañar, recordar en la actividad y al finalizar aterrizar los conocimientos </a:t>
            </a:r>
          </a:p>
        </p:txBody>
      </p:sp>
      <p:pic>
        <p:nvPicPr>
          <p:cNvPr id="15" name="Gráfico 14" descr="Aula de clases con relleno sólido">
            <a:extLst>
              <a:ext uri="{FF2B5EF4-FFF2-40B4-BE49-F238E27FC236}">
                <a16:creationId xmlns:a16="http://schemas.microsoft.com/office/drawing/2014/main" id="{86CB8C78-3B07-C28C-BC5F-3FE2A46860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1339" y="7547531"/>
            <a:ext cx="1560368" cy="1560368"/>
          </a:xfrm>
          <a:prstGeom prst="rect">
            <a:avLst/>
          </a:prstGeom>
        </p:spPr>
      </p:pic>
      <p:cxnSp>
        <p:nvCxnSpPr>
          <p:cNvPr id="22" name="Conector recto 21">
            <a:extLst>
              <a:ext uri="{FF2B5EF4-FFF2-40B4-BE49-F238E27FC236}">
                <a16:creationId xmlns:a16="http://schemas.microsoft.com/office/drawing/2014/main" id="{CEA65844-2264-829A-B558-3957C42038B0}"/>
              </a:ext>
            </a:extLst>
          </p:cNvPr>
          <p:cNvCxnSpPr/>
          <p:nvPr/>
        </p:nvCxnSpPr>
        <p:spPr>
          <a:xfrm>
            <a:off x="1766455" y="6439560"/>
            <a:ext cx="15201274"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Imagen 6" descr="Calendario&#10;&#10;Descripción generada automáticamente">
            <a:extLst>
              <a:ext uri="{FF2B5EF4-FFF2-40B4-BE49-F238E27FC236}">
                <a16:creationId xmlns:a16="http://schemas.microsoft.com/office/drawing/2014/main" id="{1D805508-5F03-7611-A68C-12C3EFB0E74C}"/>
              </a:ext>
            </a:extLst>
          </p:cNvPr>
          <p:cNvPicPr>
            <a:picLocks noChangeAspect="1"/>
          </p:cNvPicPr>
          <p:nvPr/>
        </p:nvPicPr>
        <p:blipFill>
          <a:blip r:embed="rId5"/>
          <a:stretch>
            <a:fillRect/>
          </a:stretch>
        </p:blipFill>
        <p:spPr>
          <a:xfrm>
            <a:off x="1547813" y="2234672"/>
            <a:ext cx="3825875" cy="3129491"/>
          </a:xfrm>
          <a:prstGeom prst="rect">
            <a:avLst/>
          </a:prstGeom>
        </p:spPr>
      </p:pic>
    </p:spTree>
    <p:extLst>
      <p:ext uri="{BB962C8B-B14F-4D97-AF65-F5344CB8AC3E}">
        <p14:creationId xmlns:p14="http://schemas.microsoft.com/office/powerpoint/2010/main" val="493427012"/>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11" name="Gráfico 10" descr="Claqueta con relleno sólido">
            <a:extLst>
              <a:ext uri="{FF2B5EF4-FFF2-40B4-BE49-F238E27FC236}">
                <a16:creationId xmlns:a16="http://schemas.microsoft.com/office/drawing/2014/main" id="{974B597A-062B-82F2-8153-2150A29F2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27619" y="1572537"/>
            <a:ext cx="1768958" cy="1768958"/>
          </a:xfrm>
          <a:prstGeom prst="rect">
            <a:avLst/>
          </a:prstGeom>
        </p:spPr>
      </p:pic>
      <p:grpSp>
        <p:nvGrpSpPr>
          <p:cNvPr id="3" name="Group 9">
            <a:extLst>
              <a:ext uri="{FF2B5EF4-FFF2-40B4-BE49-F238E27FC236}">
                <a16:creationId xmlns:a16="http://schemas.microsoft.com/office/drawing/2014/main" id="{7236A6D4-6DB4-86B7-B9A1-3F708ACD315E}"/>
              </a:ext>
            </a:extLst>
          </p:cNvPr>
          <p:cNvGrpSpPr/>
          <p:nvPr/>
        </p:nvGrpSpPr>
        <p:grpSpPr>
          <a:xfrm>
            <a:off x="211251" y="0"/>
            <a:ext cx="142711" cy="10287000"/>
            <a:chOff x="0" y="0"/>
            <a:chExt cx="190282" cy="13716000"/>
          </a:xfrm>
        </p:grpSpPr>
        <p:sp>
          <p:nvSpPr>
            <p:cNvPr id="7" name="AutoShape 10">
              <a:extLst>
                <a:ext uri="{FF2B5EF4-FFF2-40B4-BE49-F238E27FC236}">
                  <a16:creationId xmlns:a16="http://schemas.microsoft.com/office/drawing/2014/main" id="{BEB574FB-853A-2C3C-8B98-85AA7BAF0C3A}"/>
                </a:ext>
              </a:extLst>
            </p:cNvPr>
            <p:cNvSpPr/>
            <p:nvPr/>
          </p:nvSpPr>
          <p:spPr>
            <a:xfrm>
              <a:off x="88791" y="0"/>
              <a:ext cx="12700" cy="13716000"/>
            </a:xfrm>
            <a:prstGeom prst="rect">
              <a:avLst/>
            </a:prstGeom>
            <a:solidFill>
              <a:srgbClr val="141414"/>
            </a:solidFill>
          </p:spPr>
        </p:sp>
        <p:sp>
          <p:nvSpPr>
            <p:cNvPr id="9" name="AutoShape 11">
              <a:extLst>
                <a:ext uri="{FF2B5EF4-FFF2-40B4-BE49-F238E27FC236}">
                  <a16:creationId xmlns:a16="http://schemas.microsoft.com/office/drawing/2014/main" id="{6880F4E9-D0DB-3146-7C5C-9AD2A158052C}"/>
                </a:ext>
              </a:extLst>
            </p:cNvPr>
            <p:cNvSpPr/>
            <p:nvPr/>
          </p:nvSpPr>
          <p:spPr>
            <a:xfrm>
              <a:off x="0" y="5820971"/>
              <a:ext cx="190282" cy="2074059"/>
            </a:xfrm>
            <a:prstGeom prst="rect">
              <a:avLst/>
            </a:prstGeom>
            <a:solidFill>
              <a:srgbClr val="E3A716"/>
            </a:solidFill>
          </p:spPr>
        </p:sp>
      </p:grpSp>
      <p:pic>
        <p:nvPicPr>
          <p:cNvPr id="12" name="Elementos multimedia en línea 11" title="EJEMPLO DE UN BREAKOUT EDUCATIVO EN EDUCACIÓN FÍSICA">
            <a:hlinkClick r:id="" action="ppaction://media"/>
            <a:extLst>
              <a:ext uri="{FF2B5EF4-FFF2-40B4-BE49-F238E27FC236}">
                <a16:creationId xmlns:a16="http://schemas.microsoft.com/office/drawing/2014/main" id="{9A2FB203-BA1E-C3A1-E2E8-BB7E3CE95F47}"/>
              </a:ext>
            </a:extLst>
          </p:cNvPr>
          <p:cNvPicPr>
            <a:picLocks noRot="1" noChangeAspect="1"/>
          </p:cNvPicPr>
          <p:nvPr>
            <a:videoFile r:link="rId1"/>
          </p:nvPr>
        </p:nvPicPr>
        <p:blipFill>
          <a:blip r:embed="rId6"/>
          <a:stretch>
            <a:fillRect/>
          </a:stretch>
        </p:blipFill>
        <p:spPr>
          <a:xfrm>
            <a:off x="1354668" y="1208617"/>
            <a:ext cx="12445998" cy="7975599"/>
          </a:xfrm>
          <a:prstGeom prst="rect">
            <a:avLst/>
          </a:prstGeom>
        </p:spPr>
      </p:pic>
    </p:spTree>
    <p:extLst>
      <p:ext uri="{BB962C8B-B14F-4D97-AF65-F5344CB8AC3E}">
        <p14:creationId xmlns:p14="http://schemas.microsoft.com/office/powerpoint/2010/main" val="15880918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
        <p:nvSpPr>
          <p:cNvPr id="12" name="CuadroTexto 11">
            <a:extLst>
              <a:ext uri="{FF2B5EF4-FFF2-40B4-BE49-F238E27FC236}">
                <a16:creationId xmlns:a16="http://schemas.microsoft.com/office/drawing/2014/main" id="{7E17739B-2C97-46B5-AB6B-28559A48DE12}"/>
              </a:ext>
            </a:extLst>
          </p:cNvPr>
          <p:cNvSpPr txBox="1"/>
          <p:nvPr/>
        </p:nvSpPr>
        <p:spPr>
          <a:xfrm>
            <a:off x="5285218" y="589811"/>
            <a:ext cx="7127597" cy="830997"/>
          </a:xfrm>
          <a:prstGeom prst="rect">
            <a:avLst/>
          </a:prstGeom>
          <a:noFill/>
        </p:spPr>
        <p:txBody>
          <a:bodyPr wrap="square">
            <a:spAutoFit/>
          </a:bodyPr>
          <a:lstStyle/>
          <a:p>
            <a:r>
              <a:rPr lang="es-ES" sz="4800" b="1" i="0">
                <a:ln w="0"/>
                <a:latin typeface="+mj-lt"/>
              </a:rPr>
              <a:t>APRENDIZAJE DE SERVICIO</a:t>
            </a:r>
            <a:endParaRPr lang="es-ES" sz="4800" b="1">
              <a:ln w="0"/>
              <a:latin typeface="+mj-lt"/>
            </a:endParaRPr>
          </a:p>
        </p:txBody>
      </p:sp>
      <p:sp>
        <p:nvSpPr>
          <p:cNvPr id="14" name="CuadroTexto 13">
            <a:extLst>
              <a:ext uri="{FF2B5EF4-FFF2-40B4-BE49-F238E27FC236}">
                <a16:creationId xmlns:a16="http://schemas.microsoft.com/office/drawing/2014/main" id="{B9978DF5-2408-A18D-A509-13940FFA578F}"/>
              </a:ext>
            </a:extLst>
          </p:cNvPr>
          <p:cNvSpPr txBox="1"/>
          <p:nvPr/>
        </p:nvSpPr>
        <p:spPr>
          <a:xfrm>
            <a:off x="1817089" y="1784785"/>
            <a:ext cx="12487092" cy="3416320"/>
          </a:xfrm>
          <a:prstGeom prst="rect">
            <a:avLst/>
          </a:prstGeom>
          <a:noFill/>
        </p:spPr>
        <p:txBody>
          <a:bodyPr wrap="square">
            <a:spAutoFit/>
          </a:bodyPr>
          <a:lstStyle/>
          <a:p>
            <a:pPr algn="just"/>
            <a:r>
              <a:rPr lang="es-ES" sz="3200">
                <a:solidFill>
                  <a:srgbClr val="000000"/>
                </a:solidFill>
                <a:latin typeface="WordVisi_MSFontService"/>
              </a:rPr>
              <a:t>P</a:t>
            </a:r>
            <a:r>
              <a:rPr lang="es-ES" sz="3200" b="0" i="0">
                <a:solidFill>
                  <a:srgbClr val="000000"/>
                </a:solidFill>
                <a:effectLst/>
                <a:latin typeface="WordVisi_MSFontService"/>
              </a:rPr>
              <a:t>ropuesta educativa que combina procesos de aprendizaje y de servicio a la comunidad en un solo proyecto  donde los participantes aprenden al trabajar en necesidades reales del entorno con la finalidad de mejorarlo. </a:t>
            </a:r>
          </a:p>
          <a:p>
            <a:pPr algn="just"/>
            <a:r>
              <a:rPr lang="es-ES" sz="3200" b="0" i="0">
                <a:solidFill>
                  <a:srgbClr val="000000"/>
                </a:solidFill>
                <a:effectLst/>
                <a:latin typeface="WordVisi_MSFontService"/>
              </a:rPr>
              <a:t>Aprender a ser competentes siendo útiles a los demás </a:t>
            </a:r>
          </a:p>
          <a:p>
            <a:pPr algn="just"/>
            <a:endParaRPr lang="es-ES" sz="3200" b="0" i="0">
              <a:solidFill>
                <a:srgbClr val="000000"/>
              </a:solidFill>
              <a:effectLst/>
              <a:latin typeface="WordVisi_MSFontService"/>
            </a:endParaRPr>
          </a:p>
          <a:p>
            <a:pPr algn="just"/>
            <a:r>
              <a:rPr lang="es-ES" sz="2800" b="0" i="1">
                <a:solidFill>
                  <a:schemeClr val="accent6">
                    <a:lumMod val="50000"/>
                  </a:schemeClr>
                </a:solidFill>
                <a:effectLst/>
                <a:latin typeface="Calibri" panose="020F0502020204030204" pitchFamily="34" charset="0"/>
              </a:rPr>
              <a:t>¿Qué servicio? ¿Cómo aplicarlo? ¿Cómo beneficia al centro? ¿Y a los alumnos? ¿Conozco el entorno? </a:t>
            </a:r>
            <a:endParaRPr lang="es-ES" sz="2800" b="0" i="1">
              <a:solidFill>
                <a:schemeClr val="accent6">
                  <a:lumMod val="50000"/>
                </a:schemeClr>
              </a:solidFill>
              <a:effectLst/>
              <a:latin typeface="WordVisi_MSFontService"/>
            </a:endParaRPr>
          </a:p>
        </p:txBody>
      </p:sp>
      <p:graphicFrame>
        <p:nvGraphicFramePr>
          <p:cNvPr id="2" name="Diagrama 1">
            <a:extLst>
              <a:ext uri="{FF2B5EF4-FFF2-40B4-BE49-F238E27FC236}">
                <a16:creationId xmlns:a16="http://schemas.microsoft.com/office/drawing/2014/main" id="{F66E4A15-916C-50BE-5254-ED3ABE3C074B}"/>
              </a:ext>
            </a:extLst>
          </p:cNvPr>
          <p:cNvGraphicFramePr/>
          <p:nvPr>
            <p:extLst>
              <p:ext uri="{D42A27DB-BD31-4B8C-83A1-F6EECF244321}">
                <p14:modId xmlns:p14="http://schemas.microsoft.com/office/powerpoint/2010/main" val="315018014"/>
              </p:ext>
            </p:extLst>
          </p:nvPr>
        </p:nvGraphicFramePr>
        <p:xfrm>
          <a:off x="2800552" y="5565082"/>
          <a:ext cx="7901279" cy="4307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áfico 9" descr="Mano abierta con relleno sólido">
            <a:extLst>
              <a:ext uri="{FF2B5EF4-FFF2-40B4-BE49-F238E27FC236}">
                <a16:creationId xmlns:a16="http://schemas.microsoft.com/office/drawing/2014/main" id="{1C01AE24-2497-7F8A-8531-2B295B8B25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881975" y="3140562"/>
            <a:ext cx="2166730" cy="2166730"/>
          </a:xfrm>
          <a:prstGeom prst="rect">
            <a:avLst/>
          </a:prstGeom>
        </p:spPr>
      </p:pic>
      <p:pic>
        <p:nvPicPr>
          <p:cNvPr id="13" name="Gráfico 12" descr="Corazón con relleno sólido">
            <a:extLst>
              <a:ext uri="{FF2B5EF4-FFF2-40B4-BE49-F238E27FC236}">
                <a16:creationId xmlns:a16="http://schemas.microsoft.com/office/drawing/2014/main" id="{09A853F2-2C23-0A0C-9898-E0CEA77A39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56511" y="2897256"/>
            <a:ext cx="914400" cy="914400"/>
          </a:xfrm>
          <a:prstGeom prst="rect">
            <a:avLst/>
          </a:prstGeom>
        </p:spPr>
      </p:pic>
      <p:sp>
        <p:nvSpPr>
          <p:cNvPr id="17" name="CuadroTexto 16">
            <a:extLst>
              <a:ext uri="{FF2B5EF4-FFF2-40B4-BE49-F238E27FC236}">
                <a16:creationId xmlns:a16="http://schemas.microsoft.com/office/drawing/2014/main" id="{7031F446-DB89-5E3C-189B-5A8BD05BFF32}"/>
              </a:ext>
            </a:extLst>
          </p:cNvPr>
          <p:cNvSpPr txBox="1"/>
          <p:nvPr/>
        </p:nvSpPr>
        <p:spPr>
          <a:xfrm>
            <a:off x="11620630" y="7037975"/>
            <a:ext cx="3261345"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3200" b="0" i="0">
                <a:solidFill>
                  <a:srgbClr val="000000"/>
                </a:solidFill>
                <a:effectLst>
                  <a:outerShdw blurRad="38100" dist="38100" dir="2700000" algn="tl">
                    <a:srgbClr val="000000">
                      <a:alpha val="43137"/>
                    </a:srgbClr>
                  </a:outerShdw>
                </a:effectLst>
                <a:latin typeface="WordVisi_MSFontService"/>
              </a:rPr>
              <a:t>COMPROMISO SOCIAL</a:t>
            </a:r>
          </a:p>
        </p:txBody>
      </p:sp>
    </p:spTree>
    <p:extLst>
      <p:ext uri="{BB962C8B-B14F-4D97-AF65-F5344CB8AC3E}">
        <p14:creationId xmlns:p14="http://schemas.microsoft.com/office/powerpoint/2010/main" val="361219981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pic>
        <p:nvPicPr>
          <p:cNvPr id="8" name="Gráfico 7" descr="Cámara de vídeo con relleno sólido">
            <a:extLst>
              <a:ext uri="{FF2B5EF4-FFF2-40B4-BE49-F238E27FC236}">
                <a16:creationId xmlns:a16="http://schemas.microsoft.com/office/drawing/2014/main" id="{52432A80-DE6D-CE6C-2A06-FCE66999AF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86603" y="784435"/>
            <a:ext cx="1833238" cy="1833238"/>
          </a:xfrm>
          <a:prstGeom prst="rect">
            <a:avLst/>
          </a:prstGeom>
        </p:spPr>
      </p:pic>
      <p:pic>
        <p:nvPicPr>
          <p:cNvPr id="2" name="Elementos multimedia en línea 1" title="Presentamos nuestro Proyecto Aprendizaje Servicio desarrollado con nuestra TV Educativa">
            <a:hlinkClick r:id="" action="ppaction://media"/>
            <a:extLst>
              <a:ext uri="{FF2B5EF4-FFF2-40B4-BE49-F238E27FC236}">
                <a16:creationId xmlns:a16="http://schemas.microsoft.com/office/drawing/2014/main" id="{90B6610F-D2AD-93C1-B1DA-6685B1C84C1C}"/>
              </a:ext>
            </a:extLst>
          </p:cNvPr>
          <p:cNvPicPr>
            <a:picLocks noRot="1" noChangeAspect="1"/>
          </p:cNvPicPr>
          <p:nvPr>
            <a:videoFile r:link="rId1"/>
          </p:nvPr>
        </p:nvPicPr>
        <p:blipFill>
          <a:blip r:embed="rId6"/>
          <a:stretch>
            <a:fillRect/>
          </a:stretch>
        </p:blipFill>
        <p:spPr>
          <a:xfrm>
            <a:off x="762001" y="425451"/>
            <a:ext cx="14054665" cy="9541932"/>
          </a:xfrm>
          <a:prstGeom prst="rect">
            <a:avLst/>
          </a:prstGeom>
        </p:spPr>
      </p:pic>
    </p:spTree>
    <p:extLst>
      <p:ext uri="{BB962C8B-B14F-4D97-AF65-F5344CB8AC3E}">
        <p14:creationId xmlns:p14="http://schemas.microsoft.com/office/powerpoint/2010/main" val="2173277397"/>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
        <p:nvSpPr>
          <p:cNvPr id="8" name="CuadroTexto 7">
            <a:extLst>
              <a:ext uri="{FF2B5EF4-FFF2-40B4-BE49-F238E27FC236}">
                <a16:creationId xmlns:a16="http://schemas.microsoft.com/office/drawing/2014/main" id="{40A7132A-AA2A-CD84-08A5-EB95778EE9E6}"/>
              </a:ext>
            </a:extLst>
          </p:cNvPr>
          <p:cNvSpPr txBox="1"/>
          <p:nvPr/>
        </p:nvSpPr>
        <p:spPr>
          <a:xfrm>
            <a:off x="1607919" y="2588955"/>
            <a:ext cx="10812985" cy="3046988"/>
          </a:xfrm>
          <a:prstGeom prst="rect">
            <a:avLst/>
          </a:prstGeom>
          <a:noFill/>
        </p:spPr>
        <p:txBody>
          <a:bodyPr wrap="square">
            <a:spAutoFit/>
          </a:bodyPr>
          <a:lstStyle/>
          <a:p>
            <a:pPr algn="just" rtl="0" fontAlgn="base"/>
            <a:r>
              <a:rPr lang="es-ES" sz="3200" b="0" i="0" u="none" strike="noStrike">
                <a:solidFill>
                  <a:srgbClr val="000000"/>
                </a:solidFill>
                <a:effectLst/>
                <a:latin typeface="Calibri" panose="020F0502020204030204" pitchFamily="34" charset="0"/>
              </a:rPr>
              <a:t>Mediante la elaboración de proyectos que dan respuesta a problemas reales. Forman parte del ámbito del "aprendizaje activo" centrado en el interés estudiante. </a:t>
            </a:r>
          </a:p>
          <a:p>
            <a:pPr algn="just" rtl="0" fontAlgn="base"/>
            <a:endParaRPr lang="es-ES" sz="3200" b="0" i="0" u="none" strike="noStrike">
              <a:solidFill>
                <a:srgbClr val="000000"/>
              </a:solidFill>
              <a:effectLst/>
              <a:latin typeface="Calibri" panose="020F0502020204030204" pitchFamily="34" charset="0"/>
            </a:endParaRPr>
          </a:p>
          <a:p>
            <a:pPr algn="just" rtl="0" fontAlgn="base"/>
            <a:endParaRPr lang="es-ES" sz="3200">
              <a:solidFill>
                <a:srgbClr val="000000"/>
              </a:solidFill>
              <a:latin typeface="Calibri" panose="020F0502020204030204" pitchFamily="34" charset="0"/>
            </a:endParaRPr>
          </a:p>
          <a:p>
            <a:pPr algn="ctr" rtl="0" fontAlgn="base"/>
            <a:r>
              <a:rPr lang="es-ES" sz="3200" b="0" i="0" u="none" strike="noStrike">
                <a:solidFill>
                  <a:schemeClr val="accent1">
                    <a:lumMod val="75000"/>
                  </a:schemeClr>
                </a:solidFill>
                <a:effectLst/>
                <a:latin typeface="Calibri" panose="020F0502020204030204" pitchFamily="34" charset="0"/>
              </a:rPr>
              <a:t>EJ: ¿Por qué el sol quema? </a:t>
            </a:r>
            <a:endParaRPr lang="es-ES" sz="3200" b="0" i="0">
              <a:solidFill>
                <a:schemeClr val="accent1">
                  <a:lumMod val="75000"/>
                </a:schemeClr>
              </a:solidFill>
              <a:effectLst/>
              <a:latin typeface="Segoe UI" panose="020B0502040204020203" pitchFamily="34" charset="0"/>
            </a:endParaRPr>
          </a:p>
        </p:txBody>
      </p:sp>
      <p:sp>
        <p:nvSpPr>
          <p:cNvPr id="9" name="Rectángulo 8">
            <a:extLst>
              <a:ext uri="{FF2B5EF4-FFF2-40B4-BE49-F238E27FC236}">
                <a16:creationId xmlns:a16="http://schemas.microsoft.com/office/drawing/2014/main" id="{36089444-976E-F623-7F39-F63C32346EA6}"/>
              </a:ext>
            </a:extLst>
          </p:cNvPr>
          <p:cNvSpPr/>
          <p:nvPr/>
        </p:nvSpPr>
        <p:spPr>
          <a:xfrm>
            <a:off x="4259408" y="704381"/>
            <a:ext cx="6032152" cy="1310305"/>
          </a:xfrm>
          <a:prstGeom prst="rect">
            <a:avLst/>
          </a:prstGeom>
          <a:noFill/>
        </p:spPr>
        <p:txBody>
          <a:bodyPr wrap="none" lIns="91440" tIns="45720" rIns="91440" bIns="45720">
            <a:prstTxWarp prst="textDeflateBottom">
              <a:avLst>
                <a:gd name="adj" fmla="val 62294"/>
              </a:avLst>
            </a:prstTxWarp>
            <a:spAutoFit/>
          </a:bodyPr>
          <a:lstStyle/>
          <a:p>
            <a:pPr algn="ctr"/>
            <a:r>
              <a:rPr lang="es-ES" sz="3600" b="1" cap="none" spc="0">
                <a:ln w="9525">
                  <a:solidFill>
                    <a:schemeClr val="bg1"/>
                  </a:solidFill>
                  <a:prstDash val="solid"/>
                </a:ln>
              </a:rPr>
              <a:t>APRENDIZAJE BASADO</a:t>
            </a:r>
          </a:p>
          <a:p>
            <a:pPr algn="ctr"/>
            <a:r>
              <a:rPr lang="es-ES" sz="3600" b="1" cap="none" spc="0">
                <a:ln w="9525">
                  <a:solidFill>
                    <a:schemeClr val="bg1"/>
                  </a:solidFill>
                  <a:prstDash val="solid"/>
                </a:ln>
              </a:rPr>
              <a:t> EN PROYECTOS</a:t>
            </a:r>
          </a:p>
        </p:txBody>
      </p:sp>
      <p:pic>
        <p:nvPicPr>
          <p:cNvPr id="2050" name="Picture 2">
            <a:extLst>
              <a:ext uri="{FF2B5EF4-FFF2-40B4-BE49-F238E27FC236}">
                <a16:creationId xmlns:a16="http://schemas.microsoft.com/office/drawing/2014/main" id="{22C3EE89-58F8-8ADE-40C8-81F2801D6779}"/>
              </a:ext>
            </a:extLst>
          </p:cNvPr>
          <p:cNvPicPr>
            <a:picLocks noChangeAspect="1" noChangeArrowheads="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12950772" y="2588955"/>
            <a:ext cx="4588072" cy="3060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283955DB-10EF-DA16-25D9-3126BDF2A082}"/>
              </a:ext>
            </a:extLst>
          </p:cNvPr>
          <p:cNvGraphicFramePr/>
          <p:nvPr>
            <p:extLst>
              <p:ext uri="{D42A27DB-BD31-4B8C-83A1-F6EECF244321}">
                <p14:modId xmlns:p14="http://schemas.microsoft.com/office/powerpoint/2010/main" val="3284982431"/>
              </p:ext>
            </p:extLst>
          </p:nvPr>
        </p:nvGraphicFramePr>
        <p:xfrm>
          <a:off x="1157321" y="5047798"/>
          <a:ext cx="13636889" cy="80980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83580092"/>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3983" y="9069948"/>
            <a:ext cx="1682175" cy="910415"/>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Gráfico 6" descr="Cámara de seguridad con relleno sólido">
            <a:extLst>
              <a:ext uri="{FF2B5EF4-FFF2-40B4-BE49-F238E27FC236}">
                <a16:creationId xmlns:a16="http://schemas.microsoft.com/office/drawing/2014/main" id="{6DFB488F-A864-14FF-C89E-BA2384C474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93983" y="1363840"/>
            <a:ext cx="1605516" cy="1605516"/>
          </a:xfrm>
          <a:prstGeom prst="rect">
            <a:avLst/>
          </a:prstGeom>
        </p:spPr>
      </p:pic>
      <p:pic>
        <p:nvPicPr>
          <p:cNvPr id="9" name="Elementos multimedia en línea 8" title="Project Based Learning: Explained. (SPANISH)">
            <a:hlinkClick r:id="" action="ppaction://media"/>
            <a:extLst>
              <a:ext uri="{FF2B5EF4-FFF2-40B4-BE49-F238E27FC236}">
                <a16:creationId xmlns:a16="http://schemas.microsoft.com/office/drawing/2014/main" id="{9C50C492-C787-084E-50E6-C1D6E9659307}"/>
              </a:ext>
            </a:extLst>
          </p:cNvPr>
          <p:cNvPicPr>
            <a:picLocks noRot="1" noChangeAspect="1"/>
          </p:cNvPicPr>
          <p:nvPr>
            <a:videoFile r:link="rId1"/>
          </p:nvPr>
        </p:nvPicPr>
        <p:blipFill>
          <a:blip r:embed="rId6"/>
          <a:stretch>
            <a:fillRect/>
          </a:stretch>
        </p:blipFill>
        <p:spPr>
          <a:xfrm>
            <a:off x="1411293" y="1430451"/>
            <a:ext cx="13134059" cy="7420743"/>
          </a:xfrm>
          <a:prstGeom prst="rect">
            <a:avLst/>
          </a:prstGeom>
        </p:spPr>
      </p:pic>
    </p:spTree>
    <p:extLst>
      <p:ext uri="{BB962C8B-B14F-4D97-AF65-F5344CB8AC3E}">
        <p14:creationId xmlns:p14="http://schemas.microsoft.com/office/powerpoint/2010/main" val="48598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
        <p:nvSpPr>
          <p:cNvPr id="2" name="Rectángulo 1">
            <a:extLst>
              <a:ext uri="{FF2B5EF4-FFF2-40B4-BE49-F238E27FC236}">
                <a16:creationId xmlns:a16="http://schemas.microsoft.com/office/drawing/2014/main" id="{CE2F58C5-0805-7DB6-0BB1-9B1FE735B204}"/>
              </a:ext>
            </a:extLst>
          </p:cNvPr>
          <p:cNvSpPr/>
          <p:nvPr/>
        </p:nvSpPr>
        <p:spPr>
          <a:xfrm>
            <a:off x="1580372" y="1382232"/>
            <a:ext cx="4491023" cy="1288213"/>
          </a:xfrm>
          <a:prstGeom prst="rect">
            <a:avLst/>
          </a:prstGeom>
          <a:noFill/>
        </p:spPr>
        <p:txBody>
          <a:bodyPr wrap="none" lIns="91440" tIns="45720" rIns="91440" bIns="45720">
            <a:prstTxWarp prst="textWave1">
              <a:avLst/>
            </a:prstTxWarp>
            <a:spAutoFit/>
          </a:bodyPr>
          <a:lstStyle/>
          <a:p>
            <a:pPr algn="ctr"/>
            <a:r>
              <a:rPr lang="es-ES" sz="1800" b="0" i="0">
                <a:solidFill>
                  <a:srgbClr val="C00000"/>
                </a:solidFill>
                <a:effectLst/>
                <a:latin typeface="Calibri" panose="020F0502020204030204" pitchFamily="34" charset="0"/>
              </a:rPr>
              <a:t>CONTRATOS DE APRENDIZAJE </a:t>
            </a:r>
            <a:endParaRPr lang="es-ES" sz="3600" b="1" cap="none" spc="0">
              <a:ln w="9525">
                <a:solidFill>
                  <a:schemeClr val="bg1"/>
                </a:solidFill>
                <a:prstDash val="solid"/>
              </a:ln>
              <a:solidFill>
                <a:srgbClr val="C00000"/>
              </a:solidFill>
            </a:endParaRPr>
          </a:p>
        </p:txBody>
      </p:sp>
      <p:pic>
        <p:nvPicPr>
          <p:cNvPr id="26" name="Imagen 25" descr="Un dibujo de una caricatura&#10;&#10;Descripción generada automáticamente con confianza media">
            <a:extLst>
              <a:ext uri="{FF2B5EF4-FFF2-40B4-BE49-F238E27FC236}">
                <a16:creationId xmlns:a16="http://schemas.microsoft.com/office/drawing/2014/main" id="{A07843B6-C0F4-CF66-B4F4-FB8CE8795C0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09335" y="3587956"/>
            <a:ext cx="4962060" cy="3802178"/>
          </a:xfrm>
          <a:prstGeom prst="rect">
            <a:avLst/>
          </a:prstGeom>
        </p:spPr>
      </p:pic>
      <p:graphicFrame>
        <p:nvGraphicFramePr>
          <p:cNvPr id="28" name="CuadroTexto 12">
            <a:extLst>
              <a:ext uri="{FF2B5EF4-FFF2-40B4-BE49-F238E27FC236}">
                <a16:creationId xmlns:a16="http://schemas.microsoft.com/office/drawing/2014/main" id="{6A2A543F-0514-FA21-61A3-D38A79C57399}"/>
              </a:ext>
            </a:extLst>
          </p:cNvPr>
          <p:cNvGraphicFramePr/>
          <p:nvPr/>
        </p:nvGraphicFramePr>
        <p:xfrm>
          <a:off x="6923682" y="2604343"/>
          <a:ext cx="9752476" cy="507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82971328"/>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66315" y="9295287"/>
            <a:ext cx="1386539" cy="750413"/>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 name="Picture 2" descr="Ejemplo de contrato de aprendizaje (adaptación del ejemplo de... | Download  Scientific Diagram">
            <a:extLst>
              <a:ext uri="{FF2B5EF4-FFF2-40B4-BE49-F238E27FC236}">
                <a16:creationId xmlns:a16="http://schemas.microsoft.com/office/drawing/2014/main" id="{EDC7C740-576B-2312-CD18-60A6CB8DE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9" t="3688"/>
          <a:stretch/>
        </p:blipFill>
        <p:spPr bwMode="auto">
          <a:xfrm>
            <a:off x="1231419" y="2156049"/>
            <a:ext cx="8219863" cy="5433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0BBAF70-7A9A-D475-A221-C25CF75D81C9}"/>
              </a:ext>
            </a:extLst>
          </p:cNvPr>
          <p:cNvPicPr>
            <a:picLocks noChangeAspect="1"/>
          </p:cNvPicPr>
          <p:nvPr/>
        </p:nvPicPr>
        <p:blipFill rotWithShape="1">
          <a:blip r:embed="rId4"/>
          <a:srcRect l="32560" t="11956" r="34553" b="10138"/>
          <a:stretch/>
        </p:blipFill>
        <p:spPr>
          <a:xfrm>
            <a:off x="9720039" y="1081147"/>
            <a:ext cx="6139546" cy="8177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072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1566" y="0"/>
            <a:ext cx="142711" cy="10287000"/>
            <a:chOff x="0" y="0"/>
            <a:chExt cx="190282" cy="13716000"/>
          </a:xfrm>
        </p:grpSpPr>
        <p:sp>
          <p:nvSpPr>
            <p:cNvPr id="3" name="AutoShape 3"/>
            <p:cNvSpPr/>
            <p:nvPr/>
          </p:nvSpPr>
          <p:spPr>
            <a:xfrm>
              <a:off x="88791" y="0"/>
              <a:ext cx="12700" cy="13716000"/>
            </a:xfrm>
            <a:prstGeom prst="rect">
              <a:avLst/>
            </a:prstGeom>
            <a:solidFill>
              <a:srgbClr val="141414"/>
            </a:solidFill>
          </p:spPr>
        </p:sp>
        <p:sp>
          <p:nvSpPr>
            <p:cNvPr id="4" name="AutoShape 4"/>
            <p:cNvSpPr/>
            <p:nvPr/>
          </p:nvSpPr>
          <p:spPr>
            <a:xfrm>
              <a:off x="0" y="5820971"/>
              <a:ext cx="190282" cy="2074059"/>
            </a:xfrm>
            <a:prstGeom prst="rect">
              <a:avLst/>
            </a:prstGeom>
            <a:solidFill>
              <a:srgbClr val="E3A716"/>
            </a:solidFill>
          </p:spPr>
        </p:sp>
      </p:grpSp>
      <p:grpSp>
        <p:nvGrpSpPr>
          <p:cNvPr id="17" name="Group 17"/>
          <p:cNvGrpSpPr/>
          <p:nvPr/>
        </p:nvGrpSpPr>
        <p:grpSpPr>
          <a:xfrm>
            <a:off x="16773722" y="9258300"/>
            <a:ext cx="485578" cy="431625"/>
            <a:chOff x="0" y="0"/>
            <a:chExt cx="647437" cy="575500"/>
          </a:xfrm>
        </p:grpSpPr>
        <p:sp>
          <p:nvSpPr>
            <p:cNvPr id="18" name="AutoShape 18"/>
            <p:cNvSpPr/>
            <p:nvPr/>
          </p:nvSpPr>
          <p:spPr>
            <a:xfrm>
              <a:off x="0" y="0"/>
              <a:ext cx="647437" cy="575500"/>
            </a:xfrm>
            <a:prstGeom prst="rect">
              <a:avLst/>
            </a:prstGeom>
            <a:solidFill>
              <a:srgbClr val="E3A716"/>
            </a:solidFill>
          </p:spPr>
        </p:sp>
        <p:grpSp>
          <p:nvGrpSpPr>
            <p:cNvPr id="19" name="Group 19"/>
            <p:cNvGrpSpPr/>
            <p:nvPr/>
          </p:nvGrpSpPr>
          <p:grpSpPr>
            <a:xfrm>
              <a:off x="0" y="171992"/>
              <a:ext cx="517352" cy="231517"/>
              <a:chOff x="0" y="0"/>
              <a:chExt cx="959235" cy="429260"/>
            </a:xfrm>
          </p:grpSpPr>
          <p:sp>
            <p:nvSpPr>
              <p:cNvPr id="20" name="Freeform 20"/>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sp>
        <p:nvSpPr>
          <p:cNvPr id="21" name="TextBox 21"/>
          <p:cNvSpPr txBox="1"/>
          <p:nvPr/>
        </p:nvSpPr>
        <p:spPr>
          <a:xfrm>
            <a:off x="1698150" y="1246901"/>
            <a:ext cx="11811400" cy="759381"/>
          </a:xfrm>
          <a:prstGeom prst="rect">
            <a:avLst/>
          </a:prstGeom>
        </p:spPr>
        <p:txBody>
          <a:bodyPr lIns="0" tIns="0" rIns="0" bIns="0" rtlCol="0" anchor="t">
            <a:spAutoFit/>
          </a:bodyPr>
          <a:lstStyle/>
          <a:p>
            <a:pPr>
              <a:lnSpc>
                <a:spcPts val="6240"/>
              </a:lnSpc>
            </a:pPr>
            <a:r>
              <a:rPr lang="en-US" sz="4800" b="1" spc="48">
                <a:solidFill>
                  <a:srgbClr val="B9293E"/>
                </a:solidFill>
                <a:latin typeface="Montserrat 1 Italics"/>
              </a:rPr>
              <a:t>¿Con qué características de identificas ?</a:t>
            </a:r>
          </a:p>
        </p:txBody>
      </p:sp>
      <p:pic>
        <p:nvPicPr>
          <p:cNvPr id="6" name="Imagen 5">
            <a:extLst>
              <a:ext uri="{FF2B5EF4-FFF2-40B4-BE49-F238E27FC236}">
                <a16:creationId xmlns:a16="http://schemas.microsoft.com/office/drawing/2014/main" id="{5E5BCFBD-103C-B49A-1FC2-50C8049275C0}"/>
              </a:ext>
            </a:extLst>
          </p:cNvPr>
          <p:cNvPicPr>
            <a:picLocks noChangeAspect="1"/>
          </p:cNvPicPr>
          <p:nvPr/>
        </p:nvPicPr>
        <p:blipFill>
          <a:blip r:embed="rId2"/>
          <a:stretch>
            <a:fillRect/>
          </a:stretch>
        </p:blipFill>
        <p:spPr>
          <a:xfrm>
            <a:off x="2147887" y="2443162"/>
            <a:ext cx="6883174" cy="6472238"/>
          </a:xfrm>
          <a:prstGeom prst="rect">
            <a:avLst/>
          </a:prstGeom>
        </p:spPr>
      </p:pic>
      <p:sp>
        <p:nvSpPr>
          <p:cNvPr id="8" name="CuadroTexto 7">
            <a:extLst>
              <a:ext uri="{FF2B5EF4-FFF2-40B4-BE49-F238E27FC236}">
                <a16:creationId xmlns:a16="http://schemas.microsoft.com/office/drawing/2014/main" id="{C4BD5D90-0DA9-997D-8824-54094F284B2A}"/>
              </a:ext>
            </a:extLst>
          </p:cNvPr>
          <p:cNvSpPr txBox="1"/>
          <p:nvPr/>
        </p:nvSpPr>
        <p:spPr>
          <a:xfrm>
            <a:off x="9256939" y="4233333"/>
            <a:ext cx="6883174" cy="3323987"/>
          </a:xfrm>
          <a:prstGeom prst="rect">
            <a:avLst/>
          </a:prstGeom>
          <a:noFill/>
        </p:spPr>
        <p:txBody>
          <a:bodyPr wrap="square">
            <a:spAutoFit/>
          </a:bodyPr>
          <a:lstStyle/>
          <a:p>
            <a:r>
              <a:rPr lang="es-ES" sz="2400" b="0" i="0">
                <a:solidFill>
                  <a:srgbClr val="000000"/>
                </a:solidFill>
                <a:effectLst/>
                <a:latin typeface="Montserrat" panose="00000500000000000000" pitchFamily="2" charset="0"/>
              </a:rPr>
              <a:t>Cada pétalo representa una categoría, que puede incluir: sexo, raza, grupo étnico, clase, idioma, religión, edad, educación, habilidad/discapacidad, ubicación (urbana/rural), estado civil (casada, divorciada, en pareja, soltera), orientación sexual, región geográfica (origen), región geográfica (actual), etc.</a:t>
            </a:r>
          </a:p>
          <a:p>
            <a:endParaRPr lang="es-ES"/>
          </a:p>
        </p:txBody>
      </p:sp>
    </p:spTree>
    <p:extLst>
      <p:ext uri="{BB962C8B-B14F-4D97-AF65-F5344CB8AC3E}">
        <p14:creationId xmlns:p14="http://schemas.microsoft.com/office/powerpoint/2010/main" val="2759175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D58954-8158-13A7-EC2D-E44C586FA5A8}"/>
              </a:ext>
            </a:extLst>
          </p:cNvPr>
          <p:cNvSpPr txBox="1"/>
          <p:nvPr/>
        </p:nvSpPr>
        <p:spPr>
          <a:xfrm>
            <a:off x="1537854" y="2943135"/>
            <a:ext cx="9144000" cy="6555641"/>
          </a:xfrm>
          <a:prstGeom prst="rect">
            <a:avLst/>
          </a:prstGeom>
          <a:noFill/>
        </p:spPr>
        <p:txBody>
          <a:bodyPr wrap="square">
            <a:spAutoFit/>
          </a:bodyPr>
          <a:lstStyle/>
          <a:p>
            <a:pPr algn="just"/>
            <a:r>
              <a:rPr lang="es-ES" sz="2800">
                <a:solidFill>
                  <a:srgbClr val="000000"/>
                </a:solidFill>
                <a:latin typeface="+mj-lt"/>
              </a:rPr>
              <a:t>Se organizan las actividades dentro del aula para convertirlas en una experiencia social y de aprendizaje. Se promueve la enseñanza entre iguales. Todos cooperan y aportan, distribuyéndose las tareas y responsabilidades, cada uno debe asumir un rol (alguien que coordine, el portavoz, el responsable del material, supervisor del ruido.). Las actividades se desarrollan de </a:t>
            </a:r>
            <a:r>
              <a:rPr lang="es-ES" sz="2800" b="1">
                <a:solidFill>
                  <a:srgbClr val="000000"/>
                </a:solidFill>
                <a:latin typeface="+mj-lt"/>
              </a:rPr>
              <a:t>manera colectiva para alcanzar un bien común</a:t>
            </a:r>
            <a:r>
              <a:rPr lang="es-ES" sz="2800">
                <a:solidFill>
                  <a:srgbClr val="000000"/>
                </a:solidFill>
                <a:latin typeface="+mj-lt"/>
              </a:rPr>
              <a:t>, se forman grupos heterogéneos reducidos, máximo 4.</a:t>
            </a:r>
          </a:p>
          <a:p>
            <a:pPr algn="just"/>
            <a:endParaRPr lang="es-ES" sz="2800">
              <a:solidFill>
                <a:srgbClr val="000000"/>
              </a:solidFill>
              <a:latin typeface="+mj-lt"/>
            </a:endParaRPr>
          </a:p>
          <a:p>
            <a:pPr algn="just"/>
            <a:r>
              <a:rPr lang="es-ES" sz="2800" b="1">
                <a:solidFill>
                  <a:srgbClr val="000000"/>
                </a:solidFill>
                <a:latin typeface="+mj-lt"/>
              </a:rPr>
              <a:t>TÉCNICAS:</a:t>
            </a:r>
          </a:p>
          <a:p>
            <a:pPr marL="457200" indent="-457200" algn="just">
              <a:buFont typeface="Arial" panose="020B0604020202020204" pitchFamily="34" charset="0"/>
              <a:buChar char="•"/>
            </a:pPr>
            <a:r>
              <a:rPr lang="es-ES" sz="2800">
                <a:solidFill>
                  <a:srgbClr val="000000"/>
                </a:solidFill>
                <a:latin typeface="+mj-lt"/>
              </a:rPr>
              <a:t>Rompecabezas</a:t>
            </a:r>
          </a:p>
          <a:p>
            <a:pPr marL="457200" indent="-457200" algn="just">
              <a:buFont typeface="Arial" panose="020B0604020202020204" pitchFamily="34" charset="0"/>
              <a:buChar char="•"/>
            </a:pPr>
            <a:r>
              <a:rPr lang="es-ES" sz="2800">
                <a:solidFill>
                  <a:srgbClr val="000000"/>
                </a:solidFill>
                <a:latin typeface="+mj-lt"/>
              </a:rPr>
              <a:t>Discusión en pares</a:t>
            </a:r>
          </a:p>
          <a:p>
            <a:pPr marL="457200" indent="-457200" algn="just">
              <a:buFont typeface="Arial" panose="020B0604020202020204" pitchFamily="34" charset="0"/>
              <a:buChar char="•"/>
            </a:pPr>
            <a:r>
              <a:rPr lang="es-ES" sz="2800">
                <a:solidFill>
                  <a:srgbClr val="000000"/>
                </a:solidFill>
                <a:latin typeface="+mj-lt"/>
              </a:rPr>
              <a:t>Folios giratorios</a:t>
            </a:r>
          </a:p>
          <a:p>
            <a:pPr algn="just"/>
            <a:r>
              <a:rPr lang="es-ES" sz="2800">
                <a:solidFill>
                  <a:srgbClr val="000000"/>
                </a:solidFill>
                <a:latin typeface="+mj-lt"/>
              </a:rPr>
              <a:t>  </a:t>
            </a:r>
          </a:p>
        </p:txBody>
      </p:sp>
      <p:sp>
        <p:nvSpPr>
          <p:cNvPr id="4" name="CuadroTexto 3">
            <a:extLst>
              <a:ext uri="{FF2B5EF4-FFF2-40B4-BE49-F238E27FC236}">
                <a16:creationId xmlns:a16="http://schemas.microsoft.com/office/drawing/2014/main" id="{0EA2C4F2-36F4-DEE5-D511-06ECD2FAF0BB}"/>
              </a:ext>
            </a:extLst>
          </p:cNvPr>
          <p:cNvSpPr txBox="1"/>
          <p:nvPr/>
        </p:nvSpPr>
        <p:spPr>
          <a:xfrm>
            <a:off x="4193918" y="947250"/>
            <a:ext cx="4651908" cy="1323439"/>
          </a:xfrm>
          <a:prstGeom prst="rect">
            <a:avLst/>
          </a:prstGeom>
          <a:noFill/>
        </p:spPr>
        <p:txBody>
          <a:bodyPr wrap="square">
            <a:spAutoFit/>
          </a:bodyPr>
          <a:lstStyle/>
          <a:p>
            <a:r>
              <a:rPr lang="es-ES" sz="4000" b="0" i="0">
                <a:solidFill>
                  <a:srgbClr val="C00000"/>
                </a:solidFill>
                <a:effectLst/>
                <a:latin typeface="Architects Daughter" pitchFamily="2" charset="0"/>
              </a:rPr>
              <a:t>APRENDIZAJE </a:t>
            </a:r>
            <a:endParaRPr lang="es-ES" sz="4000">
              <a:solidFill>
                <a:srgbClr val="C00000"/>
              </a:solidFill>
              <a:latin typeface="Architects Daughter" pitchFamily="2" charset="0"/>
            </a:endParaRPr>
          </a:p>
          <a:p>
            <a:r>
              <a:rPr lang="es-ES" sz="4000">
                <a:solidFill>
                  <a:srgbClr val="C00000"/>
                </a:solidFill>
                <a:latin typeface="Architects Daughter" pitchFamily="2" charset="0"/>
              </a:rPr>
              <a:t>COOPERATIVO</a:t>
            </a:r>
          </a:p>
        </p:txBody>
      </p:sp>
      <p:pic>
        <p:nvPicPr>
          <p:cNvPr id="1026" name="Picture 2" descr="Fase 3 La disposición en el aula - APRENDIZAJE COOPERATIVO (MOOC)">
            <a:extLst>
              <a:ext uri="{FF2B5EF4-FFF2-40B4-BE49-F238E27FC236}">
                <a16:creationId xmlns:a16="http://schemas.microsoft.com/office/drawing/2014/main" id="{7A855411-340E-9C9C-F3B3-C005EC3F5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37" t="9437" r="28683" b="9437"/>
          <a:stretch/>
        </p:blipFill>
        <p:spPr bwMode="auto">
          <a:xfrm>
            <a:off x="11866418" y="2613335"/>
            <a:ext cx="5490971" cy="54292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544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6315" y="9295287"/>
            <a:ext cx="1386539" cy="750413"/>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9" name="Group 4">
            <a:extLst>
              <a:ext uri="{FF2B5EF4-FFF2-40B4-BE49-F238E27FC236}">
                <a16:creationId xmlns:a16="http://schemas.microsoft.com/office/drawing/2014/main" id="{EAD272EE-DD07-2C3C-249B-B07738A66955}"/>
              </a:ext>
            </a:extLst>
          </p:cNvPr>
          <p:cNvGrpSpPr/>
          <p:nvPr/>
        </p:nvGrpSpPr>
        <p:grpSpPr>
          <a:xfrm>
            <a:off x="401566" y="0"/>
            <a:ext cx="142711" cy="10287000"/>
            <a:chOff x="0" y="0"/>
            <a:chExt cx="190282" cy="13716000"/>
          </a:xfrm>
        </p:grpSpPr>
        <p:sp>
          <p:nvSpPr>
            <p:cNvPr id="11" name="AutoShape 5">
              <a:extLst>
                <a:ext uri="{FF2B5EF4-FFF2-40B4-BE49-F238E27FC236}">
                  <a16:creationId xmlns:a16="http://schemas.microsoft.com/office/drawing/2014/main" id="{09A6F8C0-DA03-58E0-FB4F-BA7BF0207BCD}"/>
                </a:ext>
              </a:extLst>
            </p:cNvPr>
            <p:cNvSpPr/>
            <p:nvPr/>
          </p:nvSpPr>
          <p:spPr>
            <a:xfrm>
              <a:off x="88791" y="0"/>
              <a:ext cx="12700" cy="13716000"/>
            </a:xfrm>
            <a:prstGeom prst="rect">
              <a:avLst/>
            </a:prstGeom>
            <a:solidFill>
              <a:srgbClr val="141414"/>
            </a:solidFill>
          </p:spPr>
        </p:sp>
        <p:sp>
          <p:nvSpPr>
            <p:cNvPr id="12" name="AutoShape 6">
              <a:extLst>
                <a:ext uri="{FF2B5EF4-FFF2-40B4-BE49-F238E27FC236}">
                  <a16:creationId xmlns:a16="http://schemas.microsoft.com/office/drawing/2014/main" id="{36D89715-A51C-5556-0D42-11E9EFC328CB}"/>
                </a:ext>
              </a:extLst>
            </p:cNvPr>
            <p:cNvSpPr/>
            <p:nvPr/>
          </p:nvSpPr>
          <p:spPr>
            <a:xfrm>
              <a:off x="0" y="5820971"/>
              <a:ext cx="190282" cy="2074059"/>
            </a:xfrm>
            <a:prstGeom prst="rect">
              <a:avLst/>
            </a:prstGeom>
            <a:solidFill>
              <a:srgbClr val="E3A716"/>
            </a:solidFill>
          </p:spPr>
        </p:sp>
      </p:grpSp>
      <p:pic>
        <p:nvPicPr>
          <p:cNvPr id="3" name="Gráfico 2" descr="Fragmento de película contorno">
            <a:extLst>
              <a:ext uri="{FF2B5EF4-FFF2-40B4-BE49-F238E27FC236}">
                <a16:creationId xmlns:a16="http://schemas.microsoft.com/office/drawing/2014/main" id="{CB16A0EE-018D-D0F0-8F3D-A193145FF5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61115" y="1505212"/>
            <a:ext cx="1371338" cy="1371338"/>
          </a:xfrm>
          <a:prstGeom prst="rect">
            <a:avLst/>
          </a:prstGeom>
        </p:spPr>
      </p:pic>
      <p:pic>
        <p:nvPicPr>
          <p:cNvPr id="14" name="Elementos multimedia en línea 13" title="APRENDIZAJE COOPERATIVO. TÉCNICA &quot;TE AYUDO, ME AYUDAS&quot;. HACIENDO PROBLEMAS.">
            <a:hlinkClick r:id="" action="ppaction://media"/>
            <a:extLst>
              <a:ext uri="{FF2B5EF4-FFF2-40B4-BE49-F238E27FC236}">
                <a16:creationId xmlns:a16="http://schemas.microsoft.com/office/drawing/2014/main" id="{6DC36ECB-BFD2-3572-563E-561AA9516A92}"/>
              </a:ext>
            </a:extLst>
          </p:cNvPr>
          <p:cNvPicPr>
            <a:picLocks noRot="1" noChangeAspect="1"/>
          </p:cNvPicPr>
          <p:nvPr>
            <a:videoFile r:link="rId1"/>
          </p:nvPr>
        </p:nvPicPr>
        <p:blipFill>
          <a:blip r:embed="rId6"/>
          <a:stretch>
            <a:fillRect/>
          </a:stretch>
        </p:blipFill>
        <p:spPr>
          <a:xfrm>
            <a:off x="1858933" y="1381487"/>
            <a:ext cx="13307382" cy="7518671"/>
          </a:xfrm>
          <a:prstGeom prst="rect">
            <a:avLst/>
          </a:prstGeom>
        </p:spPr>
      </p:pic>
    </p:spTree>
    <p:extLst>
      <p:ext uri="{BB962C8B-B14F-4D97-AF65-F5344CB8AC3E}">
        <p14:creationId xmlns:p14="http://schemas.microsoft.com/office/powerpoint/2010/main" val="247095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01566" y="0"/>
            <a:ext cx="142711" cy="10287000"/>
            <a:chOff x="0" y="0"/>
            <a:chExt cx="190282" cy="13716000"/>
          </a:xfrm>
        </p:grpSpPr>
        <p:sp>
          <p:nvSpPr>
            <p:cNvPr id="5" name="AutoShape 5"/>
            <p:cNvSpPr/>
            <p:nvPr/>
          </p:nvSpPr>
          <p:spPr>
            <a:xfrm>
              <a:off x="88791" y="0"/>
              <a:ext cx="12700" cy="13716000"/>
            </a:xfrm>
            <a:prstGeom prst="rect">
              <a:avLst/>
            </a:prstGeom>
            <a:solidFill>
              <a:srgbClr val="141414"/>
            </a:solidFill>
          </p:spPr>
        </p:sp>
        <p:sp>
          <p:nvSpPr>
            <p:cNvPr id="6" name="AutoShape 6"/>
            <p:cNvSpPr/>
            <p:nvPr/>
          </p:nvSpPr>
          <p:spPr>
            <a:xfrm>
              <a:off x="0" y="5820971"/>
              <a:ext cx="190282" cy="2074059"/>
            </a:xfrm>
            <a:prstGeom prst="rect">
              <a:avLst/>
            </a:prstGeom>
            <a:solidFill>
              <a:srgbClr val="E3A716"/>
            </a:solidFill>
          </p:spPr>
        </p:sp>
      </p:grpSp>
      <p:grpSp>
        <p:nvGrpSpPr>
          <p:cNvPr id="16" name="Group 12">
            <a:extLst>
              <a:ext uri="{FF2B5EF4-FFF2-40B4-BE49-F238E27FC236}">
                <a16:creationId xmlns:a16="http://schemas.microsoft.com/office/drawing/2014/main" id="{FD8D54C1-04BC-19B0-7B8C-C220976CF119}"/>
              </a:ext>
            </a:extLst>
          </p:cNvPr>
          <p:cNvGrpSpPr/>
          <p:nvPr/>
        </p:nvGrpSpPr>
        <p:grpSpPr>
          <a:xfrm>
            <a:off x="16773722" y="9295208"/>
            <a:ext cx="485578" cy="431625"/>
            <a:chOff x="0" y="0"/>
            <a:chExt cx="647437" cy="575500"/>
          </a:xfrm>
        </p:grpSpPr>
        <p:sp>
          <p:nvSpPr>
            <p:cNvPr id="18" name="AutoShape 13">
              <a:extLst>
                <a:ext uri="{FF2B5EF4-FFF2-40B4-BE49-F238E27FC236}">
                  <a16:creationId xmlns:a16="http://schemas.microsoft.com/office/drawing/2014/main" id="{77CFDF97-49C8-8559-2CA1-6749A856DD3F}"/>
                </a:ext>
              </a:extLst>
            </p:cNvPr>
            <p:cNvSpPr/>
            <p:nvPr/>
          </p:nvSpPr>
          <p:spPr>
            <a:xfrm>
              <a:off x="0" y="0"/>
              <a:ext cx="647437" cy="575500"/>
            </a:xfrm>
            <a:prstGeom prst="rect">
              <a:avLst/>
            </a:prstGeom>
            <a:solidFill>
              <a:srgbClr val="E3A716"/>
            </a:solidFill>
          </p:spPr>
        </p:sp>
        <p:grpSp>
          <p:nvGrpSpPr>
            <p:cNvPr id="19" name="Group 14">
              <a:extLst>
                <a:ext uri="{FF2B5EF4-FFF2-40B4-BE49-F238E27FC236}">
                  <a16:creationId xmlns:a16="http://schemas.microsoft.com/office/drawing/2014/main" id="{8EB4D00D-3CFC-3FA9-3791-E4C2569BC0DC}"/>
                </a:ext>
              </a:extLst>
            </p:cNvPr>
            <p:cNvGrpSpPr/>
            <p:nvPr/>
          </p:nvGrpSpPr>
          <p:grpSpPr>
            <a:xfrm>
              <a:off x="0" y="171992"/>
              <a:ext cx="517352" cy="231517"/>
              <a:chOff x="0" y="0"/>
              <a:chExt cx="959235" cy="429260"/>
            </a:xfrm>
          </p:grpSpPr>
          <p:sp>
            <p:nvSpPr>
              <p:cNvPr id="20" name="Freeform 15">
                <a:extLst>
                  <a:ext uri="{FF2B5EF4-FFF2-40B4-BE49-F238E27FC236}">
                    <a16:creationId xmlns:a16="http://schemas.microsoft.com/office/drawing/2014/main" id="{A7AA2066-6D31-A68D-CDED-7A4F0F5C7E3A}"/>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21" name="Imagen 20" descr="Logotipo&#10;&#10;Descripción generada automáticamente">
            <a:extLst>
              <a:ext uri="{FF2B5EF4-FFF2-40B4-BE49-F238E27FC236}">
                <a16:creationId xmlns:a16="http://schemas.microsoft.com/office/drawing/2014/main" id="{54D65696-998A-1D80-18AC-8BAC27D9E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
        <p:nvSpPr>
          <p:cNvPr id="9" name="Rectángulo 8">
            <a:extLst>
              <a:ext uri="{FF2B5EF4-FFF2-40B4-BE49-F238E27FC236}">
                <a16:creationId xmlns:a16="http://schemas.microsoft.com/office/drawing/2014/main" id="{36089444-976E-F623-7F39-F63C32346EA6}"/>
              </a:ext>
            </a:extLst>
          </p:cNvPr>
          <p:cNvSpPr/>
          <p:nvPr/>
        </p:nvSpPr>
        <p:spPr>
          <a:xfrm>
            <a:off x="613036" y="1232562"/>
            <a:ext cx="4154792" cy="1073315"/>
          </a:xfrm>
          <a:prstGeom prst="rect">
            <a:avLst/>
          </a:prstGeom>
          <a:noFill/>
        </p:spPr>
        <p:txBody>
          <a:bodyPr wrap="none" lIns="91440" tIns="45720" rIns="91440" bIns="45720">
            <a:prstTxWarp prst="textPlain">
              <a:avLst/>
            </a:prstTxWarp>
            <a:spAutoFit/>
          </a:bodyPr>
          <a:lstStyle/>
          <a:p>
            <a:pPr algn="ctr"/>
            <a:r>
              <a:rPr lang="es-ES" sz="1800" b="1" i="0">
                <a:solidFill>
                  <a:srgbClr val="A10105"/>
                </a:solidFill>
                <a:effectLst/>
                <a:latin typeface="Abadi Extra Light" panose="020B0604020202020204" pitchFamily="34" charset="0"/>
                <a:cs typeface="Cavolini" panose="03000502040302020204" pitchFamily="66" charset="0"/>
              </a:rPr>
              <a:t>COMUNIDADES</a:t>
            </a:r>
          </a:p>
          <a:p>
            <a:pPr algn="ctr"/>
            <a:r>
              <a:rPr lang="es-ES" sz="1800" b="1" i="0">
                <a:solidFill>
                  <a:srgbClr val="A10105"/>
                </a:solidFill>
                <a:effectLst/>
                <a:latin typeface="Abadi Extra Light" panose="020B0604020202020204" pitchFamily="34" charset="0"/>
                <a:cs typeface="Cavolini" panose="03000502040302020204" pitchFamily="66" charset="0"/>
              </a:rPr>
              <a:t> DE APRENDIZAJE</a:t>
            </a:r>
            <a:endParaRPr lang="es-ES" sz="3600" b="1" cap="none" spc="0">
              <a:ln w="9525">
                <a:solidFill>
                  <a:schemeClr val="bg1"/>
                </a:solidFill>
                <a:prstDash val="solid"/>
              </a:ln>
              <a:solidFill>
                <a:srgbClr val="A10105"/>
              </a:solidFill>
              <a:latin typeface="Abadi Extra Light" panose="020B0604020202020204" pitchFamily="34" charset="0"/>
              <a:cs typeface="Cavolini" panose="03000502040302020204" pitchFamily="66" charset="0"/>
            </a:endParaRPr>
          </a:p>
        </p:txBody>
      </p:sp>
      <p:graphicFrame>
        <p:nvGraphicFramePr>
          <p:cNvPr id="23" name="CuadroTexto 13">
            <a:extLst>
              <a:ext uri="{FF2B5EF4-FFF2-40B4-BE49-F238E27FC236}">
                <a16:creationId xmlns:a16="http://schemas.microsoft.com/office/drawing/2014/main" id="{B4D4010D-A09C-B6E3-AFFF-DCB2335D8AFA}"/>
              </a:ext>
            </a:extLst>
          </p:cNvPr>
          <p:cNvGraphicFramePr/>
          <p:nvPr>
            <p:extLst>
              <p:ext uri="{D42A27DB-BD31-4B8C-83A1-F6EECF244321}">
                <p14:modId xmlns:p14="http://schemas.microsoft.com/office/powerpoint/2010/main" val="1515666574"/>
              </p:ext>
            </p:extLst>
          </p:nvPr>
        </p:nvGraphicFramePr>
        <p:xfrm>
          <a:off x="1975826" y="901143"/>
          <a:ext cx="12920593" cy="8945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8594994"/>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6315" y="9295287"/>
            <a:ext cx="1386539" cy="750413"/>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Elementos multimedia en línea 1" title="En Profundidad. Comunidades de aprendizaje">
            <a:hlinkClick r:id="" action="ppaction://media"/>
            <a:extLst>
              <a:ext uri="{FF2B5EF4-FFF2-40B4-BE49-F238E27FC236}">
                <a16:creationId xmlns:a16="http://schemas.microsoft.com/office/drawing/2014/main" id="{357D22D0-468D-5CEE-A436-849C53D0E09D}"/>
              </a:ext>
            </a:extLst>
          </p:cNvPr>
          <p:cNvPicPr>
            <a:picLocks noRot="1" noChangeAspect="1"/>
          </p:cNvPicPr>
          <p:nvPr>
            <a:videoFile r:link="rId1"/>
          </p:nvPr>
        </p:nvPicPr>
        <p:blipFill>
          <a:blip r:embed="rId4"/>
          <a:stretch>
            <a:fillRect/>
          </a:stretch>
        </p:blipFill>
        <p:spPr>
          <a:xfrm>
            <a:off x="1255991" y="1099935"/>
            <a:ext cx="14077969" cy="7954052"/>
          </a:xfrm>
          <a:prstGeom prst="rect">
            <a:avLst/>
          </a:prstGeom>
        </p:spPr>
      </p:pic>
      <p:grpSp>
        <p:nvGrpSpPr>
          <p:cNvPr id="9" name="Group 4">
            <a:extLst>
              <a:ext uri="{FF2B5EF4-FFF2-40B4-BE49-F238E27FC236}">
                <a16:creationId xmlns:a16="http://schemas.microsoft.com/office/drawing/2014/main" id="{EAD272EE-DD07-2C3C-249B-B07738A66955}"/>
              </a:ext>
            </a:extLst>
          </p:cNvPr>
          <p:cNvGrpSpPr/>
          <p:nvPr/>
        </p:nvGrpSpPr>
        <p:grpSpPr>
          <a:xfrm>
            <a:off x="401566" y="0"/>
            <a:ext cx="142711" cy="10287000"/>
            <a:chOff x="0" y="0"/>
            <a:chExt cx="190282" cy="13716000"/>
          </a:xfrm>
        </p:grpSpPr>
        <p:sp>
          <p:nvSpPr>
            <p:cNvPr id="11" name="AutoShape 5">
              <a:extLst>
                <a:ext uri="{FF2B5EF4-FFF2-40B4-BE49-F238E27FC236}">
                  <a16:creationId xmlns:a16="http://schemas.microsoft.com/office/drawing/2014/main" id="{09A6F8C0-DA03-58E0-FB4F-BA7BF0207BCD}"/>
                </a:ext>
              </a:extLst>
            </p:cNvPr>
            <p:cNvSpPr/>
            <p:nvPr/>
          </p:nvSpPr>
          <p:spPr>
            <a:xfrm>
              <a:off x="88791" y="0"/>
              <a:ext cx="12700" cy="13716000"/>
            </a:xfrm>
            <a:prstGeom prst="rect">
              <a:avLst/>
            </a:prstGeom>
            <a:solidFill>
              <a:srgbClr val="141414"/>
            </a:solidFill>
          </p:spPr>
        </p:sp>
        <p:sp>
          <p:nvSpPr>
            <p:cNvPr id="12" name="AutoShape 6">
              <a:extLst>
                <a:ext uri="{FF2B5EF4-FFF2-40B4-BE49-F238E27FC236}">
                  <a16:creationId xmlns:a16="http://schemas.microsoft.com/office/drawing/2014/main" id="{36D89715-A51C-5556-0D42-11E9EFC328CB}"/>
                </a:ext>
              </a:extLst>
            </p:cNvPr>
            <p:cNvSpPr/>
            <p:nvPr/>
          </p:nvSpPr>
          <p:spPr>
            <a:xfrm>
              <a:off x="0" y="5820971"/>
              <a:ext cx="190282" cy="2074059"/>
            </a:xfrm>
            <a:prstGeom prst="rect">
              <a:avLst/>
            </a:prstGeom>
            <a:solidFill>
              <a:srgbClr val="E3A716"/>
            </a:solidFill>
          </p:spPr>
        </p:sp>
      </p:grpSp>
      <p:pic>
        <p:nvPicPr>
          <p:cNvPr id="14" name="Gráfico 13" descr="Cinta de cine con relleno sólido">
            <a:extLst>
              <a:ext uri="{FF2B5EF4-FFF2-40B4-BE49-F238E27FC236}">
                <a16:creationId xmlns:a16="http://schemas.microsoft.com/office/drawing/2014/main" id="{6E4D9947-3AD9-97E9-3CBD-C9292A3A5E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65688" y="1685239"/>
            <a:ext cx="1522426" cy="1522426"/>
          </a:xfrm>
          <a:prstGeom prst="rect">
            <a:avLst/>
          </a:prstGeom>
        </p:spPr>
      </p:pic>
    </p:spTree>
    <p:extLst>
      <p:ext uri="{BB962C8B-B14F-4D97-AF65-F5344CB8AC3E}">
        <p14:creationId xmlns:p14="http://schemas.microsoft.com/office/powerpoint/2010/main" val="419877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pic>
        <p:nvPicPr>
          <p:cNvPr id="5" name="Imagen 4">
            <a:extLst>
              <a:ext uri="{FF2B5EF4-FFF2-40B4-BE49-F238E27FC236}">
                <a16:creationId xmlns:a16="http://schemas.microsoft.com/office/drawing/2014/main" id="{779A082D-9CE5-75D3-85C6-F79C0A7CFEB6}"/>
              </a:ext>
            </a:extLst>
          </p:cNvPr>
          <p:cNvPicPr>
            <a:picLocks noChangeAspect="1"/>
          </p:cNvPicPr>
          <p:nvPr/>
        </p:nvPicPr>
        <p:blipFill rotWithShape="1">
          <a:blip r:embed="rId2"/>
          <a:srcRect l="29242" t="17187" r="24474" b="5367"/>
          <a:stretch/>
        </p:blipFill>
        <p:spPr>
          <a:xfrm>
            <a:off x="977096" y="1003766"/>
            <a:ext cx="9399356" cy="8842465"/>
          </a:xfrm>
          <a:prstGeom prst="rect">
            <a:avLst/>
          </a:prstGeom>
        </p:spPr>
      </p:pic>
      <p:pic>
        <p:nvPicPr>
          <p:cNvPr id="18" name="Imagen 17">
            <a:extLst>
              <a:ext uri="{FF2B5EF4-FFF2-40B4-BE49-F238E27FC236}">
                <a16:creationId xmlns:a16="http://schemas.microsoft.com/office/drawing/2014/main" id="{19160BFE-235F-7BBD-A1B1-3EFB52EBBFE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8293" t="26697" r="27535" b="23031"/>
          <a:stretch/>
        </p:blipFill>
        <p:spPr>
          <a:xfrm>
            <a:off x="8641861" y="3070723"/>
            <a:ext cx="8617439" cy="5513961"/>
          </a:xfrm>
          <a:prstGeom prst="rect">
            <a:avLst/>
          </a:prstGeom>
        </p:spPr>
      </p:pic>
      <p:grpSp>
        <p:nvGrpSpPr>
          <p:cNvPr id="2" name="Group 12">
            <a:extLst>
              <a:ext uri="{FF2B5EF4-FFF2-40B4-BE49-F238E27FC236}">
                <a16:creationId xmlns:a16="http://schemas.microsoft.com/office/drawing/2014/main" id="{BD5C13AE-F070-62AE-DF68-8540B4926E01}"/>
              </a:ext>
            </a:extLst>
          </p:cNvPr>
          <p:cNvGrpSpPr/>
          <p:nvPr/>
        </p:nvGrpSpPr>
        <p:grpSpPr>
          <a:xfrm>
            <a:off x="16773722" y="9295208"/>
            <a:ext cx="485578" cy="431625"/>
            <a:chOff x="0" y="0"/>
            <a:chExt cx="647437" cy="575500"/>
          </a:xfrm>
        </p:grpSpPr>
        <p:sp>
          <p:nvSpPr>
            <p:cNvPr id="3" name="AutoShape 13">
              <a:extLst>
                <a:ext uri="{FF2B5EF4-FFF2-40B4-BE49-F238E27FC236}">
                  <a16:creationId xmlns:a16="http://schemas.microsoft.com/office/drawing/2014/main" id="{89A0F776-7A72-E2AF-C380-987BA33672C8}"/>
                </a:ext>
              </a:extLst>
            </p:cNvPr>
            <p:cNvSpPr/>
            <p:nvPr/>
          </p:nvSpPr>
          <p:spPr>
            <a:xfrm>
              <a:off x="0" y="0"/>
              <a:ext cx="647437" cy="575500"/>
            </a:xfrm>
            <a:prstGeom prst="rect">
              <a:avLst/>
            </a:prstGeom>
            <a:solidFill>
              <a:srgbClr val="E3A716"/>
            </a:solidFill>
          </p:spPr>
        </p:sp>
        <p:grpSp>
          <p:nvGrpSpPr>
            <p:cNvPr id="4" name="Group 14">
              <a:extLst>
                <a:ext uri="{FF2B5EF4-FFF2-40B4-BE49-F238E27FC236}">
                  <a16:creationId xmlns:a16="http://schemas.microsoft.com/office/drawing/2014/main" id="{A34E7AFE-C890-65B7-A38B-A203F6287052}"/>
                </a:ext>
              </a:extLst>
            </p:cNvPr>
            <p:cNvGrpSpPr/>
            <p:nvPr/>
          </p:nvGrpSpPr>
          <p:grpSpPr>
            <a:xfrm>
              <a:off x="0" y="171992"/>
              <a:ext cx="517352" cy="231517"/>
              <a:chOff x="0" y="0"/>
              <a:chExt cx="959235" cy="429260"/>
            </a:xfrm>
          </p:grpSpPr>
          <p:sp>
            <p:nvSpPr>
              <p:cNvPr id="6" name="Freeform 15">
                <a:extLst>
                  <a:ext uri="{FF2B5EF4-FFF2-40B4-BE49-F238E27FC236}">
                    <a16:creationId xmlns:a16="http://schemas.microsoft.com/office/drawing/2014/main" id="{4FE2406D-DEC7-9FC9-1B88-C2CEB9C3007F}"/>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AC85FA3-3DB5-E8F1-FACA-7B58871E8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3983" y="9096842"/>
            <a:ext cx="1682175" cy="910415"/>
          </a:xfrm>
          <a:prstGeom prst="rect">
            <a:avLst/>
          </a:prstGeom>
        </p:spPr>
      </p:pic>
    </p:spTree>
    <p:extLst>
      <p:ext uri="{BB962C8B-B14F-4D97-AF65-F5344CB8AC3E}">
        <p14:creationId xmlns:p14="http://schemas.microsoft.com/office/powerpoint/2010/main" val="3946342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grpSp>
        <p:nvGrpSpPr>
          <p:cNvPr id="2" name="Group 12">
            <a:extLst>
              <a:ext uri="{FF2B5EF4-FFF2-40B4-BE49-F238E27FC236}">
                <a16:creationId xmlns:a16="http://schemas.microsoft.com/office/drawing/2014/main" id="{BD5C13AE-F070-62AE-DF68-8540B4926E01}"/>
              </a:ext>
            </a:extLst>
          </p:cNvPr>
          <p:cNvGrpSpPr/>
          <p:nvPr/>
        </p:nvGrpSpPr>
        <p:grpSpPr>
          <a:xfrm>
            <a:off x="16899788" y="9624370"/>
            <a:ext cx="485578" cy="431625"/>
            <a:chOff x="0" y="0"/>
            <a:chExt cx="647437" cy="575500"/>
          </a:xfrm>
        </p:grpSpPr>
        <p:sp>
          <p:nvSpPr>
            <p:cNvPr id="3" name="AutoShape 13">
              <a:extLst>
                <a:ext uri="{FF2B5EF4-FFF2-40B4-BE49-F238E27FC236}">
                  <a16:creationId xmlns:a16="http://schemas.microsoft.com/office/drawing/2014/main" id="{89A0F776-7A72-E2AF-C380-987BA33672C8}"/>
                </a:ext>
              </a:extLst>
            </p:cNvPr>
            <p:cNvSpPr/>
            <p:nvPr/>
          </p:nvSpPr>
          <p:spPr>
            <a:xfrm>
              <a:off x="0" y="0"/>
              <a:ext cx="647437" cy="575500"/>
            </a:xfrm>
            <a:prstGeom prst="rect">
              <a:avLst/>
            </a:prstGeom>
            <a:solidFill>
              <a:srgbClr val="E3A716"/>
            </a:solidFill>
          </p:spPr>
        </p:sp>
        <p:grpSp>
          <p:nvGrpSpPr>
            <p:cNvPr id="4" name="Group 14">
              <a:extLst>
                <a:ext uri="{FF2B5EF4-FFF2-40B4-BE49-F238E27FC236}">
                  <a16:creationId xmlns:a16="http://schemas.microsoft.com/office/drawing/2014/main" id="{A34E7AFE-C890-65B7-A38B-A203F6287052}"/>
                </a:ext>
              </a:extLst>
            </p:cNvPr>
            <p:cNvGrpSpPr/>
            <p:nvPr/>
          </p:nvGrpSpPr>
          <p:grpSpPr>
            <a:xfrm>
              <a:off x="0" y="171992"/>
              <a:ext cx="517352" cy="231517"/>
              <a:chOff x="0" y="0"/>
              <a:chExt cx="959235" cy="429260"/>
            </a:xfrm>
          </p:grpSpPr>
          <p:sp>
            <p:nvSpPr>
              <p:cNvPr id="6" name="Freeform 15">
                <a:extLst>
                  <a:ext uri="{FF2B5EF4-FFF2-40B4-BE49-F238E27FC236}">
                    <a16:creationId xmlns:a16="http://schemas.microsoft.com/office/drawing/2014/main" id="{4FE2406D-DEC7-9FC9-1B88-C2CEB9C3007F}"/>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AC85FA3-3DB5-E8F1-FACA-7B58871E8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
        <p:nvSpPr>
          <p:cNvPr id="8" name="CuadroTexto 7">
            <a:extLst>
              <a:ext uri="{FF2B5EF4-FFF2-40B4-BE49-F238E27FC236}">
                <a16:creationId xmlns:a16="http://schemas.microsoft.com/office/drawing/2014/main" id="{82243735-2084-E7EF-A41C-66AD782A7BEC}"/>
              </a:ext>
            </a:extLst>
          </p:cNvPr>
          <p:cNvSpPr txBox="1"/>
          <p:nvPr/>
        </p:nvSpPr>
        <p:spPr>
          <a:xfrm>
            <a:off x="8456383" y="987982"/>
            <a:ext cx="9560683" cy="707886"/>
          </a:xfrm>
          <a:prstGeom prst="rect">
            <a:avLst/>
          </a:prstGeom>
          <a:noFill/>
        </p:spPr>
        <p:txBody>
          <a:bodyPr wrap="square" rtlCol="0">
            <a:spAutoFit/>
          </a:bodyPr>
          <a:lstStyle/>
          <a:p>
            <a:r>
              <a:rPr lang="es-ES" sz="4000">
                <a:solidFill>
                  <a:srgbClr val="A10105"/>
                </a:solidFill>
                <a:latin typeface="Cavolini" panose="03000502040302020204" pitchFamily="66" charset="0"/>
                <a:cs typeface="Cavolini" panose="03000502040302020204" pitchFamily="66" charset="0"/>
              </a:rPr>
              <a:t>GRUPOS INTERACTIVOS</a:t>
            </a:r>
          </a:p>
        </p:txBody>
      </p:sp>
      <p:sp>
        <p:nvSpPr>
          <p:cNvPr id="12" name="CuadroTexto 11">
            <a:extLst>
              <a:ext uri="{FF2B5EF4-FFF2-40B4-BE49-F238E27FC236}">
                <a16:creationId xmlns:a16="http://schemas.microsoft.com/office/drawing/2014/main" id="{93DABC5B-968C-FA3F-90DE-42E5B4CEF14E}"/>
              </a:ext>
            </a:extLst>
          </p:cNvPr>
          <p:cNvSpPr txBox="1"/>
          <p:nvPr/>
        </p:nvSpPr>
        <p:spPr>
          <a:xfrm>
            <a:off x="1022555" y="2297864"/>
            <a:ext cx="9948978" cy="646331"/>
          </a:xfrm>
          <a:prstGeom prst="rect">
            <a:avLst/>
          </a:prstGeom>
          <a:noFill/>
        </p:spPr>
        <p:txBody>
          <a:bodyPr wrap="square" rtlCol="0">
            <a:spAutoFit/>
          </a:bodyPr>
          <a:lstStyle/>
          <a:p>
            <a:pPr algn="l" rtl="0" fontAlgn="base"/>
            <a:r>
              <a:rPr lang="es-ES" sz="1800" b="0" i="0">
                <a:solidFill>
                  <a:srgbClr val="000000"/>
                </a:solidFill>
                <a:effectLst/>
                <a:latin typeface="Calibri" panose="020F0502020204030204" pitchFamily="34" charset="0"/>
              </a:rPr>
              <a:t> </a:t>
            </a:r>
            <a:endParaRPr lang="es-ES" b="0" i="0">
              <a:solidFill>
                <a:srgbClr val="000000"/>
              </a:solidFill>
              <a:effectLst/>
              <a:latin typeface="Segoe UI" panose="020B0502040204020203" pitchFamily="34" charset="0"/>
            </a:endParaRPr>
          </a:p>
          <a:p>
            <a:endParaRPr lang="es-ES"/>
          </a:p>
        </p:txBody>
      </p:sp>
      <p:graphicFrame>
        <p:nvGraphicFramePr>
          <p:cNvPr id="17" name="Diagrama 16">
            <a:extLst>
              <a:ext uri="{FF2B5EF4-FFF2-40B4-BE49-F238E27FC236}">
                <a16:creationId xmlns:a16="http://schemas.microsoft.com/office/drawing/2014/main" id="{6588E0B5-8BCD-5160-10A4-5DBA5427DB9E}"/>
              </a:ext>
            </a:extLst>
          </p:cNvPr>
          <p:cNvGraphicFramePr/>
          <p:nvPr>
            <p:extLst>
              <p:ext uri="{D42A27DB-BD31-4B8C-83A1-F6EECF244321}">
                <p14:modId xmlns:p14="http://schemas.microsoft.com/office/powerpoint/2010/main" val="131122206"/>
              </p:ext>
            </p:extLst>
          </p:nvPr>
        </p:nvGraphicFramePr>
        <p:xfrm>
          <a:off x="788459" y="1896533"/>
          <a:ext cx="16499344" cy="7598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Gráfico 14" descr="Marca de insignia1 contorno">
            <a:extLst>
              <a:ext uri="{FF2B5EF4-FFF2-40B4-BE49-F238E27FC236}">
                <a16:creationId xmlns:a16="http://schemas.microsoft.com/office/drawing/2014/main" id="{665A0931-9ACE-856E-1F6D-C27746D0A1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0398" y="2516628"/>
            <a:ext cx="427567" cy="427567"/>
          </a:xfrm>
          <a:prstGeom prst="rect">
            <a:avLst/>
          </a:prstGeom>
        </p:spPr>
      </p:pic>
      <p:pic>
        <p:nvPicPr>
          <p:cNvPr id="16" name="Gráfico 15" descr="Marca de insignia1 contorno">
            <a:extLst>
              <a:ext uri="{FF2B5EF4-FFF2-40B4-BE49-F238E27FC236}">
                <a16:creationId xmlns:a16="http://schemas.microsoft.com/office/drawing/2014/main" id="{1AC852AF-0989-72C9-545A-8CE3A2E3A2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0398" y="3498762"/>
            <a:ext cx="427567" cy="427567"/>
          </a:xfrm>
          <a:prstGeom prst="rect">
            <a:avLst/>
          </a:prstGeom>
        </p:spPr>
      </p:pic>
      <p:pic>
        <p:nvPicPr>
          <p:cNvPr id="18" name="Gráfico 17" descr="Marca de insignia1 contorno">
            <a:extLst>
              <a:ext uri="{FF2B5EF4-FFF2-40B4-BE49-F238E27FC236}">
                <a16:creationId xmlns:a16="http://schemas.microsoft.com/office/drawing/2014/main" id="{81A82C24-2952-2621-40A0-05C1887E54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5512" y="4421879"/>
            <a:ext cx="427567" cy="427567"/>
          </a:xfrm>
          <a:prstGeom prst="rect">
            <a:avLst/>
          </a:prstGeom>
        </p:spPr>
      </p:pic>
      <p:pic>
        <p:nvPicPr>
          <p:cNvPr id="22" name="Gráfico 21" descr="Marca de insignia1 contorno">
            <a:extLst>
              <a:ext uri="{FF2B5EF4-FFF2-40B4-BE49-F238E27FC236}">
                <a16:creationId xmlns:a16="http://schemas.microsoft.com/office/drawing/2014/main" id="{DB96EDBF-919F-EEDF-594A-C392B9F8DA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40398" y="5308427"/>
            <a:ext cx="427567" cy="427567"/>
          </a:xfrm>
          <a:prstGeom prst="rect">
            <a:avLst/>
          </a:prstGeom>
        </p:spPr>
      </p:pic>
      <p:pic>
        <p:nvPicPr>
          <p:cNvPr id="24" name="Gráfico 23" descr="Marca de insignia1 contorno">
            <a:extLst>
              <a:ext uri="{FF2B5EF4-FFF2-40B4-BE49-F238E27FC236}">
                <a16:creationId xmlns:a16="http://schemas.microsoft.com/office/drawing/2014/main" id="{58F64FDC-5D79-B0A1-88BF-6AC8CD64F3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22230" y="6622544"/>
            <a:ext cx="427567" cy="427567"/>
          </a:xfrm>
          <a:prstGeom prst="rect">
            <a:avLst/>
          </a:prstGeom>
        </p:spPr>
      </p:pic>
    </p:spTree>
    <p:extLst>
      <p:ext uri="{BB962C8B-B14F-4D97-AF65-F5344CB8AC3E}">
        <p14:creationId xmlns:p14="http://schemas.microsoft.com/office/powerpoint/2010/main" val="2736456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661" y="934912"/>
            <a:ext cx="16357579" cy="84118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Logotipo&#10;&#10;Descripción generada automáticamente">
            <a:extLst>
              <a:ext uri="{FF2B5EF4-FFF2-40B4-BE49-F238E27FC236}">
                <a16:creationId xmlns:a16="http://schemas.microsoft.com/office/drawing/2014/main" id="{334A3927-6873-AAE3-8EA2-E16655F6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6315" y="9295287"/>
            <a:ext cx="1386539" cy="750413"/>
          </a:xfrm>
          <a:prstGeom prst="rect">
            <a:avLst/>
          </a:prstGeom>
        </p:spPr>
      </p:pic>
      <p:grpSp>
        <p:nvGrpSpPr>
          <p:cNvPr id="5" name="Group 17">
            <a:extLst>
              <a:ext uri="{FF2B5EF4-FFF2-40B4-BE49-F238E27FC236}">
                <a16:creationId xmlns:a16="http://schemas.microsoft.com/office/drawing/2014/main" id="{87A063C4-12B8-EDF9-EECD-856121CA6C51}"/>
              </a:ext>
            </a:extLst>
          </p:cNvPr>
          <p:cNvGrpSpPr/>
          <p:nvPr/>
        </p:nvGrpSpPr>
        <p:grpSpPr>
          <a:xfrm>
            <a:off x="16773722" y="9258300"/>
            <a:ext cx="485578" cy="431625"/>
            <a:chOff x="0" y="0"/>
            <a:chExt cx="647437" cy="575500"/>
          </a:xfrm>
        </p:grpSpPr>
        <p:sp>
          <p:nvSpPr>
            <p:cNvPr id="6" name="AutoShape 18">
              <a:extLst>
                <a:ext uri="{FF2B5EF4-FFF2-40B4-BE49-F238E27FC236}">
                  <a16:creationId xmlns:a16="http://schemas.microsoft.com/office/drawing/2014/main" id="{E43F5627-827D-9C6C-C569-CE9DE1E0EFD6}"/>
                </a:ext>
              </a:extLst>
            </p:cNvPr>
            <p:cNvSpPr/>
            <p:nvPr/>
          </p:nvSpPr>
          <p:spPr>
            <a:xfrm>
              <a:off x="0" y="0"/>
              <a:ext cx="647437" cy="575500"/>
            </a:xfrm>
            <a:prstGeom prst="rect">
              <a:avLst/>
            </a:prstGeom>
            <a:solidFill>
              <a:srgbClr val="E3A716"/>
            </a:solidFill>
          </p:spPr>
        </p:sp>
        <p:grpSp>
          <p:nvGrpSpPr>
            <p:cNvPr id="8" name="Group 19">
              <a:extLst>
                <a:ext uri="{FF2B5EF4-FFF2-40B4-BE49-F238E27FC236}">
                  <a16:creationId xmlns:a16="http://schemas.microsoft.com/office/drawing/2014/main" id="{44907736-1DED-BCE4-D6E7-651A494F6ECA}"/>
                </a:ext>
              </a:extLst>
            </p:cNvPr>
            <p:cNvGrpSpPr/>
            <p:nvPr/>
          </p:nvGrpSpPr>
          <p:grpSpPr>
            <a:xfrm>
              <a:off x="0" y="171992"/>
              <a:ext cx="517352" cy="231517"/>
              <a:chOff x="0" y="0"/>
              <a:chExt cx="959235" cy="429260"/>
            </a:xfrm>
          </p:grpSpPr>
          <p:sp>
            <p:nvSpPr>
              <p:cNvPr id="10" name="Freeform 20">
                <a:extLst>
                  <a:ext uri="{FF2B5EF4-FFF2-40B4-BE49-F238E27FC236}">
                    <a16:creationId xmlns:a16="http://schemas.microsoft.com/office/drawing/2014/main" id="{E40A00BF-9894-4FC3-1DC5-B5072593BA48}"/>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grpSp>
        <p:nvGrpSpPr>
          <p:cNvPr id="9" name="Group 4">
            <a:extLst>
              <a:ext uri="{FF2B5EF4-FFF2-40B4-BE49-F238E27FC236}">
                <a16:creationId xmlns:a16="http://schemas.microsoft.com/office/drawing/2014/main" id="{EAD272EE-DD07-2C3C-249B-B07738A66955}"/>
              </a:ext>
            </a:extLst>
          </p:cNvPr>
          <p:cNvGrpSpPr/>
          <p:nvPr/>
        </p:nvGrpSpPr>
        <p:grpSpPr>
          <a:xfrm>
            <a:off x="401566" y="0"/>
            <a:ext cx="142711" cy="10287000"/>
            <a:chOff x="0" y="0"/>
            <a:chExt cx="190282" cy="13716000"/>
          </a:xfrm>
        </p:grpSpPr>
        <p:sp>
          <p:nvSpPr>
            <p:cNvPr id="11" name="AutoShape 5">
              <a:extLst>
                <a:ext uri="{FF2B5EF4-FFF2-40B4-BE49-F238E27FC236}">
                  <a16:creationId xmlns:a16="http://schemas.microsoft.com/office/drawing/2014/main" id="{09A6F8C0-DA03-58E0-FB4F-BA7BF0207BCD}"/>
                </a:ext>
              </a:extLst>
            </p:cNvPr>
            <p:cNvSpPr/>
            <p:nvPr/>
          </p:nvSpPr>
          <p:spPr>
            <a:xfrm>
              <a:off x="88791" y="0"/>
              <a:ext cx="12700" cy="13716000"/>
            </a:xfrm>
            <a:prstGeom prst="rect">
              <a:avLst/>
            </a:prstGeom>
            <a:solidFill>
              <a:srgbClr val="141414"/>
            </a:solidFill>
          </p:spPr>
        </p:sp>
        <p:sp>
          <p:nvSpPr>
            <p:cNvPr id="12" name="AutoShape 6">
              <a:extLst>
                <a:ext uri="{FF2B5EF4-FFF2-40B4-BE49-F238E27FC236}">
                  <a16:creationId xmlns:a16="http://schemas.microsoft.com/office/drawing/2014/main" id="{36D89715-A51C-5556-0D42-11E9EFC328CB}"/>
                </a:ext>
              </a:extLst>
            </p:cNvPr>
            <p:cNvSpPr/>
            <p:nvPr/>
          </p:nvSpPr>
          <p:spPr>
            <a:xfrm>
              <a:off x="0" y="5820971"/>
              <a:ext cx="190282" cy="2074059"/>
            </a:xfrm>
            <a:prstGeom prst="rect">
              <a:avLst/>
            </a:prstGeom>
            <a:solidFill>
              <a:srgbClr val="E3A716"/>
            </a:solidFill>
          </p:spPr>
        </p:sp>
      </p:grpSp>
      <p:pic>
        <p:nvPicPr>
          <p:cNvPr id="3" name="Gráfico 2" descr="Cámara de vídeo con relleno sólido">
            <a:extLst>
              <a:ext uri="{FF2B5EF4-FFF2-40B4-BE49-F238E27FC236}">
                <a16:creationId xmlns:a16="http://schemas.microsoft.com/office/drawing/2014/main" id="{F9C5ADC7-EFCB-9F65-1D69-546ECC0EFF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56736" y="1404040"/>
            <a:ext cx="1827187" cy="1827187"/>
          </a:xfrm>
          <a:prstGeom prst="rect">
            <a:avLst/>
          </a:prstGeom>
        </p:spPr>
      </p:pic>
      <p:pic>
        <p:nvPicPr>
          <p:cNvPr id="7" name="Elementos multimedia en línea 6" title="Explicación grupos interactivos.">
            <a:hlinkClick r:id="" action="ppaction://media"/>
            <a:extLst>
              <a:ext uri="{FF2B5EF4-FFF2-40B4-BE49-F238E27FC236}">
                <a16:creationId xmlns:a16="http://schemas.microsoft.com/office/drawing/2014/main" id="{591242E4-31F8-2154-519F-5CB9C39017A8}"/>
              </a:ext>
            </a:extLst>
          </p:cNvPr>
          <p:cNvPicPr>
            <a:picLocks noRot="1" noChangeAspect="1"/>
          </p:cNvPicPr>
          <p:nvPr>
            <a:videoFile r:link="rId1"/>
          </p:nvPr>
        </p:nvPicPr>
        <p:blipFill>
          <a:blip r:embed="rId6"/>
          <a:stretch>
            <a:fillRect/>
          </a:stretch>
        </p:blipFill>
        <p:spPr>
          <a:xfrm>
            <a:off x="1418167" y="1187450"/>
            <a:ext cx="13969999" cy="8102600"/>
          </a:xfrm>
          <a:prstGeom prst="rect">
            <a:avLst/>
          </a:prstGeom>
        </p:spPr>
      </p:pic>
    </p:spTree>
    <p:extLst>
      <p:ext uri="{BB962C8B-B14F-4D97-AF65-F5344CB8AC3E}">
        <p14:creationId xmlns:p14="http://schemas.microsoft.com/office/powerpoint/2010/main" val="27102153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8" name="Rectangle 105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23C56F-8A3D-C9A5-A5B2-5E56916DA252}"/>
              </a:ext>
            </a:extLst>
          </p:cNvPr>
          <p:cNvSpPr>
            <a:spLocks noGrp="1"/>
          </p:cNvSpPr>
          <p:nvPr>
            <p:ph type="title"/>
          </p:nvPr>
        </p:nvSpPr>
        <p:spPr>
          <a:xfrm>
            <a:off x="9588876" y="752476"/>
            <a:ext cx="6652080" cy="2574383"/>
          </a:xfrm>
        </p:spPr>
        <p:txBody>
          <a:bodyPr anchor="b">
            <a:normAutofit/>
          </a:bodyPr>
          <a:lstStyle/>
          <a:p>
            <a:pPr>
              <a:lnSpc>
                <a:spcPct val="90000"/>
              </a:lnSpc>
            </a:pPr>
            <a:r>
              <a:rPr lang="es-ES" sz="8400" b="1"/>
              <a:t>LOS CONFLICTOS</a:t>
            </a:r>
          </a:p>
        </p:txBody>
      </p:sp>
      <p:sp>
        <p:nvSpPr>
          <p:cNvPr id="1060" name="Rectangle 105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as 14 mejores dinámicas de resolución de conflictos">
            <a:extLst>
              <a:ext uri="{FF2B5EF4-FFF2-40B4-BE49-F238E27FC236}">
                <a16:creationId xmlns:a16="http://schemas.microsoft.com/office/drawing/2014/main" id="{17CDC2DD-5CE8-D96B-71FE-3609309BDB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66" r="2" b="2"/>
          <a:stretch/>
        </p:blipFill>
        <p:spPr bwMode="auto">
          <a:xfrm>
            <a:off x="418714" y="449262"/>
            <a:ext cx="7832438" cy="451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 Secundaria, foco de conflictos entre alumnos - Magisnet">
            <a:extLst>
              <a:ext uri="{FF2B5EF4-FFF2-40B4-BE49-F238E27FC236}">
                <a16:creationId xmlns:a16="http://schemas.microsoft.com/office/drawing/2014/main" id="{4FF8FE90-172A-3C61-1F41-BDCB8C4E31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29"/>
          <a:stretch/>
        </p:blipFill>
        <p:spPr bwMode="auto">
          <a:xfrm>
            <a:off x="418714" y="5322142"/>
            <a:ext cx="7832438" cy="4515596"/>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F0D22747-8410-BFF3-5171-B8DACF80322F}"/>
              </a:ext>
            </a:extLst>
          </p:cNvPr>
          <p:cNvSpPr>
            <a:spLocks noGrp="1"/>
          </p:cNvSpPr>
          <p:nvPr>
            <p:ph idx="1"/>
          </p:nvPr>
        </p:nvSpPr>
        <p:spPr>
          <a:xfrm>
            <a:off x="9588874" y="3968883"/>
            <a:ext cx="6652082" cy="5565640"/>
          </a:xfrm>
        </p:spPr>
        <p:txBody>
          <a:bodyPr anchor="t">
            <a:normAutofit/>
          </a:bodyPr>
          <a:lstStyle/>
          <a:p>
            <a:r>
              <a:rPr lang="es-ES" sz="3000" i="1">
                <a:solidFill>
                  <a:schemeClr val="tx1">
                    <a:alpha val="80000"/>
                  </a:schemeClr>
                </a:solidFill>
                <a:effectLst>
                  <a:outerShdw blurRad="38100" dist="38100" dir="2700000" algn="tl">
                    <a:srgbClr val="000000">
                      <a:alpha val="43137"/>
                    </a:srgbClr>
                  </a:outerShdw>
                </a:effectLst>
              </a:rPr>
              <a:t>oportunidad de acuerdo o solución de un problema</a:t>
            </a:r>
          </a:p>
          <a:p>
            <a:endParaRPr lang="es-ES" sz="3000">
              <a:solidFill>
                <a:schemeClr val="tx1">
                  <a:alpha val="80000"/>
                </a:schemeClr>
              </a:solidFill>
            </a:endParaRPr>
          </a:p>
          <a:p>
            <a:endParaRPr lang="es-ES" sz="3000">
              <a:solidFill>
                <a:schemeClr val="tx1">
                  <a:alpha val="80000"/>
                </a:schemeClr>
              </a:solidFill>
            </a:endParaRPr>
          </a:p>
          <a:p>
            <a:endParaRPr lang="es-ES" sz="3000">
              <a:solidFill>
                <a:schemeClr val="tx1">
                  <a:alpha val="80000"/>
                </a:schemeClr>
              </a:solidFill>
            </a:endParaRPr>
          </a:p>
          <a:p>
            <a:r>
              <a:rPr lang="es-ES" sz="3000" b="1">
                <a:solidFill>
                  <a:schemeClr val="tx1">
                    <a:alpha val="80000"/>
                  </a:schemeClr>
                </a:solidFill>
                <a:effectLst/>
                <a:latin typeface="Open Sans" panose="020B0606030504020204" pitchFamily="34" charset="0"/>
                <a:ea typeface="Yu Mincho" panose="02020400000000000000" pitchFamily="18" charset="-128"/>
              </a:rPr>
              <a:t>Aprender a Ser, aprender a Conocer, aprender a Hacer y aprender a convivir </a:t>
            </a:r>
            <a:endParaRPr lang="es-ES" sz="3000">
              <a:solidFill>
                <a:schemeClr val="tx1">
                  <a:alpha val="80000"/>
                </a:schemeClr>
              </a:solidFill>
            </a:endParaRPr>
          </a:p>
        </p:txBody>
      </p:sp>
      <p:cxnSp>
        <p:nvCxnSpPr>
          <p:cNvPr id="1062" name="Straight Connector 106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Imagen 3" descr="Logotipo&#10;&#10;Descripción generada automáticamente">
            <a:extLst>
              <a:ext uri="{FF2B5EF4-FFF2-40B4-BE49-F238E27FC236}">
                <a16:creationId xmlns:a16="http://schemas.microsoft.com/office/drawing/2014/main" id="{86F3044F-B602-6C6A-A606-8728AD02D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Tree>
    <p:extLst>
      <p:ext uri="{BB962C8B-B14F-4D97-AF65-F5344CB8AC3E}">
        <p14:creationId xmlns:p14="http://schemas.microsoft.com/office/powerpoint/2010/main" val="42433691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A89157-84D9-4D6D-EE69-87E87EE4DF78}"/>
              </a:ext>
            </a:extLst>
          </p:cNvPr>
          <p:cNvSpPr>
            <a:spLocks noGrp="1"/>
          </p:cNvSpPr>
          <p:nvPr>
            <p:ph type="title"/>
          </p:nvPr>
        </p:nvSpPr>
        <p:spPr>
          <a:xfrm>
            <a:off x="4025590" y="542268"/>
            <a:ext cx="8229600" cy="1143000"/>
          </a:xfrm>
        </p:spPr>
        <p:txBody>
          <a:bodyPr/>
          <a:lstStyle/>
          <a:p>
            <a:r>
              <a:rPr lang="es-ES" b="1" dirty="0">
                <a:solidFill>
                  <a:srgbClr val="FF0000"/>
                </a:solidFill>
              </a:rPr>
              <a:t>CAUSAS</a:t>
            </a:r>
            <a:r>
              <a:rPr lang="es-ES" dirty="0"/>
              <a:t>:</a:t>
            </a:r>
          </a:p>
        </p:txBody>
      </p:sp>
      <p:graphicFrame>
        <p:nvGraphicFramePr>
          <p:cNvPr id="7" name="Marcador de contenido 6">
            <a:extLst>
              <a:ext uri="{FF2B5EF4-FFF2-40B4-BE49-F238E27FC236}">
                <a16:creationId xmlns:a16="http://schemas.microsoft.com/office/drawing/2014/main" id="{71F66F42-A9F5-5B35-53AE-F0560DC5B6AC}"/>
              </a:ext>
            </a:extLst>
          </p:cNvPr>
          <p:cNvGraphicFramePr>
            <a:graphicFrameLocks noGrp="1"/>
          </p:cNvGraphicFramePr>
          <p:nvPr>
            <p:ph sz="half" idx="2"/>
            <p:extLst>
              <p:ext uri="{D42A27DB-BD31-4B8C-83A1-F6EECF244321}">
                <p14:modId xmlns:p14="http://schemas.microsoft.com/office/powerpoint/2010/main" val="2596228892"/>
              </p:ext>
            </p:extLst>
          </p:nvPr>
        </p:nvGraphicFramePr>
        <p:xfrm>
          <a:off x="1655956" y="2044178"/>
          <a:ext cx="14061688" cy="7345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descr="Logotipo&#10;&#10;Descripción generada automáticamente">
            <a:extLst>
              <a:ext uri="{FF2B5EF4-FFF2-40B4-BE49-F238E27FC236}">
                <a16:creationId xmlns:a16="http://schemas.microsoft.com/office/drawing/2014/main" id="{E9B0C534-6D5D-EAD7-F71A-67B3A5F040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78543" y="8943526"/>
            <a:ext cx="1647412" cy="891601"/>
          </a:xfrm>
          <a:prstGeom prst="rect">
            <a:avLst/>
          </a:prstGeom>
        </p:spPr>
      </p:pic>
    </p:spTree>
    <p:extLst>
      <p:ext uri="{BB962C8B-B14F-4D97-AF65-F5344CB8AC3E}">
        <p14:creationId xmlns:p14="http://schemas.microsoft.com/office/powerpoint/2010/main" val="760818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grpSp>
        <p:nvGrpSpPr>
          <p:cNvPr id="2" name="Group 12">
            <a:extLst>
              <a:ext uri="{FF2B5EF4-FFF2-40B4-BE49-F238E27FC236}">
                <a16:creationId xmlns:a16="http://schemas.microsoft.com/office/drawing/2014/main" id="{BD5C13AE-F070-62AE-DF68-8540B4926E01}"/>
              </a:ext>
            </a:extLst>
          </p:cNvPr>
          <p:cNvGrpSpPr/>
          <p:nvPr/>
        </p:nvGrpSpPr>
        <p:grpSpPr>
          <a:xfrm>
            <a:off x="16899788" y="9624370"/>
            <a:ext cx="485578" cy="431625"/>
            <a:chOff x="0" y="0"/>
            <a:chExt cx="647437" cy="575500"/>
          </a:xfrm>
        </p:grpSpPr>
        <p:sp>
          <p:nvSpPr>
            <p:cNvPr id="3" name="AutoShape 13">
              <a:extLst>
                <a:ext uri="{FF2B5EF4-FFF2-40B4-BE49-F238E27FC236}">
                  <a16:creationId xmlns:a16="http://schemas.microsoft.com/office/drawing/2014/main" id="{89A0F776-7A72-E2AF-C380-987BA33672C8}"/>
                </a:ext>
              </a:extLst>
            </p:cNvPr>
            <p:cNvSpPr/>
            <p:nvPr/>
          </p:nvSpPr>
          <p:spPr>
            <a:xfrm>
              <a:off x="0" y="0"/>
              <a:ext cx="647437" cy="575500"/>
            </a:xfrm>
            <a:prstGeom prst="rect">
              <a:avLst/>
            </a:prstGeom>
            <a:solidFill>
              <a:srgbClr val="E3A716"/>
            </a:solidFill>
          </p:spPr>
        </p:sp>
        <p:grpSp>
          <p:nvGrpSpPr>
            <p:cNvPr id="4" name="Group 14">
              <a:extLst>
                <a:ext uri="{FF2B5EF4-FFF2-40B4-BE49-F238E27FC236}">
                  <a16:creationId xmlns:a16="http://schemas.microsoft.com/office/drawing/2014/main" id="{A34E7AFE-C890-65B7-A38B-A203F6287052}"/>
                </a:ext>
              </a:extLst>
            </p:cNvPr>
            <p:cNvGrpSpPr/>
            <p:nvPr/>
          </p:nvGrpSpPr>
          <p:grpSpPr>
            <a:xfrm>
              <a:off x="0" y="171992"/>
              <a:ext cx="517352" cy="231517"/>
              <a:chOff x="0" y="0"/>
              <a:chExt cx="959235" cy="429260"/>
            </a:xfrm>
          </p:grpSpPr>
          <p:sp>
            <p:nvSpPr>
              <p:cNvPr id="6" name="Freeform 15">
                <a:extLst>
                  <a:ext uri="{FF2B5EF4-FFF2-40B4-BE49-F238E27FC236}">
                    <a16:creationId xmlns:a16="http://schemas.microsoft.com/office/drawing/2014/main" id="{4FE2406D-DEC7-9FC9-1B88-C2CEB9C3007F}"/>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AC85FA3-3DB5-E8F1-FACA-7B58871E8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
        <p:nvSpPr>
          <p:cNvPr id="12" name="CuadroTexto 11">
            <a:extLst>
              <a:ext uri="{FF2B5EF4-FFF2-40B4-BE49-F238E27FC236}">
                <a16:creationId xmlns:a16="http://schemas.microsoft.com/office/drawing/2014/main" id="{93DABC5B-968C-FA3F-90DE-42E5B4CEF14E}"/>
              </a:ext>
            </a:extLst>
          </p:cNvPr>
          <p:cNvSpPr txBox="1"/>
          <p:nvPr/>
        </p:nvSpPr>
        <p:spPr>
          <a:xfrm>
            <a:off x="1157286" y="1667510"/>
            <a:ext cx="9948978"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fontAlgn="base"/>
            <a:r>
              <a:rPr lang="es-ES" sz="2800" b="0" i="0">
                <a:solidFill>
                  <a:srgbClr val="000000"/>
                </a:solidFill>
                <a:effectLst/>
                <a:latin typeface="WordVisi_MSFontService"/>
              </a:rPr>
              <a:t>• Conflictos entre alumnos y profesores:  La disrupción en el aula se corresponde con la falta de disciplina. Implica conductas perturbadoras o agresivas que rompen el clima de armonía y dificultan el proceso de enseñanza y aprendizaje</a:t>
            </a:r>
            <a:endParaRPr lang="es-ES" sz="2800"/>
          </a:p>
        </p:txBody>
      </p:sp>
      <p:sp>
        <p:nvSpPr>
          <p:cNvPr id="13" name="CuadroTexto 12">
            <a:extLst>
              <a:ext uri="{FF2B5EF4-FFF2-40B4-BE49-F238E27FC236}">
                <a16:creationId xmlns:a16="http://schemas.microsoft.com/office/drawing/2014/main" id="{BE234EBB-457B-2870-CFA2-AF6F69C26F08}"/>
              </a:ext>
            </a:extLst>
          </p:cNvPr>
          <p:cNvSpPr txBox="1"/>
          <p:nvPr/>
        </p:nvSpPr>
        <p:spPr>
          <a:xfrm>
            <a:off x="6196841" y="627182"/>
            <a:ext cx="5894318" cy="646331"/>
          </a:xfrm>
          <a:prstGeom prst="rect">
            <a:avLst/>
          </a:prstGeom>
          <a:noFill/>
        </p:spPr>
        <p:txBody>
          <a:bodyPr wrap="square" rtlCol="0">
            <a:spAutoFit/>
          </a:bodyPr>
          <a:lstStyle/>
          <a:p>
            <a:r>
              <a:rPr lang="es-ES" sz="3600" b="1">
                <a:latin typeface="Castellar" panose="020A0402060406010301" pitchFamily="18" charset="0"/>
              </a:rPr>
              <a:t>TIPOS DE CONFLICTO</a:t>
            </a:r>
          </a:p>
        </p:txBody>
      </p:sp>
      <p:sp>
        <p:nvSpPr>
          <p:cNvPr id="8" name="CuadroTexto 7">
            <a:extLst>
              <a:ext uri="{FF2B5EF4-FFF2-40B4-BE49-F238E27FC236}">
                <a16:creationId xmlns:a16="http://schemas.microsoft.com/office/drawing/2014/main" id="{6FC4B778-294D-D308-63B1-68A42DFE0A16}"/>
              </a:ext>
            </a:extLst>
          </p:cNvPr>
          <p:cNvSpPr txBox="1"/>
          <p:nvPr/>
        </p:nvSpPr>
        <p:spPr>
          <a:xfrm>
            <a:off x="8358338" y="4050368"/>
            <a:ext cx="9144000"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rtl="0" fontAlgn="base"/>
            <a:r>
              <a:rPr lang="es-ES" sz="2800" b="0" i="0">
                <a:solidFill>
                  <a:srgbClr val="000000"/>
                </a:solidFill>
                <a:effectLst/>
                <a:latin typeface="WordVisi_MSFontService"/>
              </a:rPr>
              <a:t>• </a:t>
            </a:r>
            <a:r>
              <a:rPr lang="es-ES" sz="2800" b="0" i="0">
                <a:solidFill>
                  <a:srgbClr val="000000"/>
                </a:solidFill>
                <a:effectLst/>
                <a:latin typeface="Calibri" panose="020F0502020204030204" pitchFamily="34" charset="0"/>
              </a:rPr>
              <a:t> Violencia entre iguales: </a:t>
            </a:r>
            <a:r>
              <a:rPr lang="es-ES" sz="2800" b="0" i="0" err="1">
                <a:solidFill>
                  <a:srgbClr val="000000"/>
                </a:solidFill>
                <a:effectLst/>
                <a:latin typeface="Calibri" panose="020F0502020204030204" pitchFamily="34" charset="0"/>
              </a:rPr>
              <a:t>bullying</a:t>
            </a:r>
            <a:r>
              <a:rPr lang="es-ES" sz="2800" b="0" i="0">
                <a:solidFill>
                  <a:srgbClr val="000000"/>
                </a:solidFill>
                <a:effectLst/>
                <a:latin typeface="Calibri" panose="020F0502020204030204" pitchFamily="34" charset="0"/>
              </a:rPr>
              <a:t>. Se trata de un comportamiento agresivo que ejercen uno o varios alumnos contra otro u otros. Supone una conducta deliberada e implica tanto daño físico como psicológico. (RACISMO, XENOFOBIA)</a:t>
            </a:r>
            <a:endParaRPr lang="es-ES" sz="2800"/>
          </a:p>
        </p:txBody>
      </p:sp>
      <p:sp>
        <p:nvSpPr>
          <p:cNvPr id="16" name="CuadroTexto 15">
            <a:extLst>
              <a:ext uri="{FF2B5EF4-FFF2-40B4-BE49-F238E27FC236}">
                <a16:creationId xmlns:a16="http://schemas.microsoft.com/office/drawing/2014/main" id="{3A5F0482-1892-A331-3718-B851CA8E5C45}"/>
              </a:ext>
            </a:extLst>
          </p:cNvPr>
          <p:cNvSpPr txBox="1"/>
          <p:nvPr/>
        </p:nvSpPr>
        <p:spPr>
          <a:xfrm>
            <a:off x="1157286" y="7085130"/>
            <a:ext cx="9144000"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s-ES" sz="2400" b="0" i="0">
                <a:solidFill>
                  <a:srgbClr val="000000"/>
                </a:solidFill>
                <a:effectLst/>
                <a:latin typeface="Calibri" panose="020F0502020204030204" pitchFamily="34" charset="0"/>
              </a:rPr>
              <a:t>• </a:t>
            </a:r>
            <a:r>
              <a:rPr lang="es-ES" sz="2800" b="0" i="0">
                <a:solidFill>
                  <a:srgbClr val="000000"/>
                </a:solidFill>
                <a:effectLst/>
                <a:latin typeface="Calibri" panose="020F0502020204030204" pitchFamily="34" charset="0"/>
              </a:rPr>
              <a:t>Violencia de género. Este tipo de violencia surge desde muy temprana edad y, por lo tanto, aparece en los contextos educativos. La mediación tiene aquí un papel muy importante no solo a la hora de resolver conflictos, sino principalmente a la hora de realizar una intervención preventiva. </a:t>
            </a:r>
            <a:endParaRPr lang="es-ES" sz="2800"/>
          </a:p>
        </p:txBody>
      </p:sp>
      <p:pic>
        <p:nvPicPr>
          <p:cNvPr id="18" name="Imagen 17" descr="Imagen que contiene taburete, dibujo, sombrero, tabla&#10;&#10;Descripción generada automáticamente">
            <a:extLst>
              <a:ext uri="{FF2B5EF4-FFF2-40B4-BE49-F238E27FC236}">
                <a16:creationId xmlns:a16="http://schemas.microsoft.com/office/drawing/2014/main" id="{1487B3F5-F006-430B-275E-6966A8329A3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40131" y="4041018"/>
            <a:ext cx="4402674" cy="2309786"/>
          </a:xfrm>
          <a:prstGeom prst="rect">
            <a:avLst/>
          </a:prstGeom>
        </p:spPr>
      </p:pic>
    </p:spTree>
    <p:extLst>
      <p:ext uri="{BB962C8B-B14F-4D97-AF65-F5344CB8AC3E}">
        <p14:creationId xmlns:p14="http://schemas.microsoft.com/office/powerpoint/2010/main" val="2165795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uadroTexto 5">
            <a:extLst>
              <a:ext uri="{FF2B5EF4-FFF2-40B4-BE49-F238E27FC236}">
                <a16:creationId xmlns:a16="http://schemas.microsoft.com/office/drawing/2014/main" id="{E956B29B-6341-227A-4A8B-AC90F2284A55}"/>
              </a:ext>
            </a:extLst>
          </p:cNvPr>
          <p:cNvGraphicFramePr/>
          <p:nvPr>
            <p:extLst>
              <p:ext uri="{D42A27DB-BD31-4B8C-83A1-F6EECF244321}">
                <p14:modId xmlns:p14="http://schemas.microsoft.com/office/powerpoint/2010/main" val="2178120689"/>
              </p:ext>
            </p:extLst>
          </p:nvPr>
        </p:nvGraphicFramePr>
        <p:xfrm>
          <a:off x="8707516" y="1349271"/>
          <a:ext cx="9322904" cy="10120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DCFC2323-3CA8-0FD1-09D8-9289D7CDFDA1}"/>
              </a:ext>
            </a:extLst>
          </p:cNvPr>
          <p:cNvGrpSpPr/>
          <p:nvPr/>
        </p:nvGrpSpPr>
        <p:grpSpPr>
          <a:xfrm>
            <a:off x="257580" y="0"/>
            <a:ext cx="142711" cy="10287000"/>
            <a:chOff x="0" y="0"/>
            <a:chExt cx="190282" cy="13716000"/>
          </a:xfrm>
        </p:grpSpPr>
        <p:sp>
          <p:nvSpPr>
            <p:cNvPr id="10" name="AutoShape 8">
              <a:extLst>
                <a:ext uri="{FF2B5EF4-FFF2-40B4-BE49-F238E27FC236}">
                  <a16:creationId xmlns:a16="http://schemas.microsoft.com/office/drawing/2014/main" id="{E6092B5E-4260-20A1-04F6-F739658C92D3}"/>
                </a:ext>
              </a:extLst>
            </p:cNvPr>
            <p:cNvSpPr/>
            <p:nvPr/>
          </p:nvSpPr>
          <p:spPr>
            <a:xfrm>
              <a:off x="88791" y="0"/>
              <a:ext cx="12700" cy="13716000"/>
            </a:xfrm>
            <a:prstGeom prst="rect">
              <a:avLst/>
            </a:prstGeom>
            <a:solidFill>
              <a:srgbClr val="141414"/>
            </a:solidFill>
          </p:spPr>
        </p:sp>
        <p:sp>
          <p:nvSpPr>
            <p:cNvPr id="11" name="AutoShape 9">
              <a:extLst>
                <a:ext uri="{FF2B5EF4-FFF2-40B4-BE49-F238E27FC236}">
                  <a16:creationId xmlns:a16="http://schemas.microsoft.com/office/drawing/2014/main" id="{2150EB07-7007-78F4-B178-DB7559A14E96}"/>
                </a:ext>
              </a:extLst>
            </p:cNvPr>
            <p:cNvSpPr/>
            <p:nvPr/>
          </p:nvSpPr>
          <p:spPr>
            <a:xfrm>
              <a:off x="0" y="5820971"/>
              <a:ext cx="190282" cy="2074059"/>
            </a:xfrm>
            <a:prstGeom prst="rect">
              <a:avLst/>
            </a:prstGeom>
            <a:solidFill>
              <a:srgbClr val="E3A716"/>
            </a:solidFill>
          </p:spPr>
        </p:sp>
      </p:grpSp>
      <p:pic>
        <p:nvPicPr>
          <p:cNvPr id="16" name="Imagen 15" descr="Un dibujo de una persona&#10;&#10;Descripción generada automáticamente con confianza media">
            <a:extLst>
              <a:ext uri="{FF2B5EF4-FFF2-40B4-BE49-F238E27FC236}">
                <a16:creationId xmlns:a16="http://schemas.microsoft.com/office/drawing/2014/main" id="{BD72AB9C-4EF4-056D-736D-9FAAD62EC579}"/>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310457" y="2458400"/>
            <a:ext cx="6486892" cy="45854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6980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grpSp>
        <p:nvGrpSpPr>
          <p:cNvPr id="2" name="Group 12">
            <a:extLst>
              <a:ext uri="{FF2B5EF4-FFF2-40B4-BE49-F238E27FC236}">
                <a16:creationId xmlns:a16="http://schemas.microsoft.com/office/drawing/2014/main" id="{BD5C13AE-F070-62AE-DF68-8540B4926E01}"/>
              </a:ext>
            </a:extLst>
          </p:cNvPr>
          <p:cNvGrpSpPr/>
          <p:nvPr/>
        </p:nvGrpSpPr>
        <p:grpSpPr>
          <a:xfrm>
            <a:off x="16899788" y="9624370"/>
            <a:ext cx="485578" cy="431625"/>
            <a:chOff x="0" y="0"/>
            <a:chExt cx="647437" cy="575500"/>
          </a:xfrm>
        </p:grpSpPr>
        <p:sp>
          <p:nvSpPr>
            <p:cNvPr id="3" name="AutoShape 13">
              <a:extLst>
                <a:ext uri="{FF2B5EF4-FFF2-40B4-BE49-F238E27FC236}">
                  <a16:creationId xmlns:a16="http://schemas.microsoft.com/office/drawing/2014/main" id="{89A0F776-7A72-E2AF-C380-987BA33672C8}"/>
                </a:ext>
              </a:extLst>
            </p:cNvPr>
            <p:cNvSpPr/>
            <p:nvPr/>
          </p:nvSpPr>
          <p:spPr>
            <a:xfrm>
              <a:off x="0" y="0"/>
              <a:ext cx="647437" cy="575500"/>
            </a:xfrm>
            <a:prstGeom prst="rect">
              <a:avLst/>
            </a:prstGeom>
            <a:solidFill>
              <a:srgbClr val="E3A716"/>
            </a:solidFill>
          </p:spPr>
        </p:sp>
        <p:grpSp>
          <p:nvGrpSpPr>
            <p:cNvPr id="4" name="Group 14">
              <a:extLst>
                <a:ext uri="{FF2B5EF4-FFF2-40B4-BE49-F238E27FC236}">
                  <a16:creationId xmlns:a16="http://schemas.microsoft.com/office/drawing/2014/main" id="{A34E7AFE-C890-65B7-A38B-A203F6287052}"/>
                </a:ext>
              </a:extLst>
            </p:cNvPr>
            <p:cNvGrpSpPr/>
            <p:nvPr/>
          </p:nvGrpSpPr>
          <p:grpSpPr>
            <a:xfrm>
              <a:off x="0" y="171992"/>
              <a:ext cx="517352" cy="231517"/>
              <a:chOff x="0" y="0"/>
              <a:chExt cx="959235" cy="429260"/>
            </a:xfrm>
          </p:grpSpPr>
          <p:sp>
            <p:nvSpPr>
              <p:cNvPr id="6" name="Freeform 15">
                <a:extLst>
                  <a:ext uri="{FF2B5EF4-FFF2-40B4-BE49-F238E27FC236}">
                    <a16:creationId xmlns:a16="http://schemas.microsoft.com/office/drawing/2014/main" id="{4FE2406D-DEC7-9FC9-1B88-C2CEB9C3007F}"/>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AC85FA3-3DB5-E8F1-FACA-7B58871E8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
        <p:nvSpPr>
          <p:cNvPr id="12" name="CuadroTexto 11">
            <a:extLst>
              <a:ext uri="{FF2B5EF4-FFF2-40B4-BE49-F238E27FC236}">
                <a16:creationId xmlns:a16="http://schemas.microsoft.com/office/drawing/2014/main" id="{93DABC5B-968C-FA3F-90DE-42E5B4CEF14E}"/>
              </a:ext>
            </a:extLst>
          </p:cNvPr>
          <p:cNvSpPr txBox="1"/>
          <p:nvPr/>
        </p:nvSpPr>
        <p:spPr>
          <a:xfrm>
            <a:off x="1022555" y="2297864"/>
            <a:ext cx="9948978" cy="646331"/>
          </a:xfrm>
          <a:prstGeom prst="rect">
            <a:avLst/>
          </a:prstGeom>
          <a:noFill/>
        </p:spPr>
        <p:txBody>
          <a:bodyPr wrap="square" rtlCol="0">
            <a:spAutoFit/>
          </a:bodyPr>
          <a:lstStyle/>
          <a:p>
            <a:pPr algn="l" rtl="0" fontAlgn="base"/>
            <a:r>
              <a:rPr lang="es-ES" sz="1800" b="0" i="0">
                <a:solidFill>
                  <a:srgbClr val="000000"/>
                </a:solidFill>
                <a:effectLst/>
                <a:latin typeface="Calibri" panose="020F0502020204030204" pitchFamily="34" charset="0"/>
              </a:rPr>
              <a:t> </a:t>
            </a:r>
            <a:endParaRPr lang="es-ES" b="0" i="0">
              <a:solidFill>
                <a:srgbClr val="000000"/>
              </a:solidFill>
              <a:effectLst/>
              <a:latin typeface="Segoe UI" panose="020B0502040204020203" pitchFamily="34" charset="0"/>
            </a:endParaRPr>
          </a:p>
          <a:p>
            <a:endParaRPr lang="es-ES"/>
          </a:p>
        </p:txBody>
      </p:sp>
      <p:graphicFrame>
        <p:nvGraphicFramePr>
          <p:cNvPr id="5" name="Diagrama 4">
            <a:extLst>
              <a:ext uri="{FF2B5EF4-FFF2-40B4-BE49-F238E27FC236}">
                <a16:creationId xmlns:a16="http://schemas.microsoft.com/office/drawing/2014/main" id="{29C04452-8D90-1019-A0A2-EAFF2FA161BF}"/>
              </a:ext>
            </a:extLst>
          </p:cNvPr>
          <p:cNvGraphicFramePr/>
          <p:nvPr>
            <p:extLst>
              <p:ext uri="{D42A27DB-BD31-4B8C-83A1-F6EECF244321}">
                <p14:modId xmlns:p14="http://schemas.microsoft.com/office/powerpoint/2010/main" val="378353062"/>
              </p:ext>
            </p:extLst>
          </p:nvPr>
        </p:nvGraphicFramePr>
        <p:xfrm>
          <a:off x="1937716" y="1426785"/>
          <a:ext cx="13222771" cy="8412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a:extLst>
              <a:ext uri="{FF2B5EF4-FFF2-40B4-BE49-F238E27FC236}">
                <a16:creationId xmlns:a16="http://schemas.microsoft.com/office/drawing/2014/main" id="{BE234EBB-457B-2870-CFA2-AF6F69C26F08}"/>
              </a:ext>
            </a:extLst>
          </p:cNvPr>
          <p:cNvSpPr txBox="1"/>
          <p:nvPr/>
        </p:nvSpPr>
        <p:spPr>
          <a:xfrm>
            <a:off x="1392845" y="1844420"/>
            <a:ext cx="5040381" cy="584775"/>
          </a:xfrm>
          <a:prstGeom prst="rect">
            <a:avLst/>
          </a:prstGeom>
          <a:noFill/>
        </p:spPr>
        <p:txBody>
          <a:bodyPr wrap="square" rtlCol="0">
            <a:spAutoFit/>
          </a:bodyPr>
          <a:lstStyle/>
          <a:p>
            <a:r>
              <a:rPr lang="es-ES" sz="3200" b="1">
                <a:latin typeface="Castellar" panose="020A0402060406010301" pitchFamily="18" charset="0"/>
              </a:rPr>
              <a:t>MEDIACIÓN</a:t>
            </a:r>
          </a:p>
        </p:txBody>
      </p:sp>
      <p:sp>
        <p:nvSpPr>
          <p:cNvPr id="14" name="CuadroTexto 13">
            <a:extLst>
              <a:ext uri="{FF2B5EF4-FFF2-40B4-BE49-F238E27FC236}">
                <a16:creationId xmlns:a16="http://schemas.microsoft.com/office/drawing/2014/main" id="{C52E7B23-3A0C-A7A0-CDE6-5C4911E249BD}"/>
              </a:ext>
            </a:extLst>
          </p:cNvPr>
          <p:cNvSpPr txBox="1"/>
          <p:nvPr/>
        </p:nvSpPr>
        <p:spPr>
          <a:xfrm>
            <a:off x="13003352" y="5048195"/>
            <a:ext cx="5284648" cy="584775"/>
          </a:xfrm>
          <a:prstGeom prst="rect">
            <a:avLst/>
          </a:prstGeom>
          <a:noFill/>
        </p:spPr>
        <p:txBody>
          <a:bodyPr wrap="square" rtlCol="0">
            <a:spAutoFit/>
          </a:bodyPr>
          <a:lstStyle/>
          <a:p>
            <a:r>
              <a:rPr lang="es-ES" sz="3200" b="1">
                <a:latin typeface="Castellar" panose="020A0402060406010301" pitchFamily="18" charset="0"/>
              </a:rPr>
              <a:t>MEDIACIÓN ESCOLAR</a:t>
            </a:r>
          </a:p>
        </p:txBody>
      </p:sp>
      <p:sp>
        <p:nvSpPr>
          <p:cNvPr id="8" name="CuadroTexto 7">
            <a:extLst>
              <a:ext uri="{FF2B5EF4-FFF2-40B4-BE49-F238E27FC236}">
                <a16:creationId xmlns:a16="http://schemas.microsoft.com/office/drawing/2014/main" id="{A80D9318-59A2-71EB-5560-E21800BBC7FC}"/>
              </a:ext>
            </a:extLst>
          </p:cNvPr>
          <p:cNvSpPr txBox="1"/>
          <p:nvPr/>
        </p:nvSpPr>
        <p:spPr>
          <a:xfrm>
            <a:off x="11673720" y="384510"/>
            <a:ext cx="6557819" cy="523220"/>
          </a:xfrm>
          <a:prstGeom prst="rect">
            <a:avLst/>
          </a:prstGeom>
          <a:noFill/>
        </p:spPr>
        <p:txBody>
          <a:bodyPr wrap="square" rtlCol="0">
            <a:spAutoFit/>
          </a:bodyPr>
          <a:lstStyle/>
          <a:p>
            <a:r>
              <a:rPr lang="es-ES" sz="2800" b="1">
                <a:solidFill>
                  <a:srgbClr val="002060"/>
                </a:solidFill>
              </a:rPr>
              <a:t>OTRAS METODOLOGIAS FACILITADORAS</a:t>
            </a:r>
          </a:p>
        </p:txBody>
      </p:sp>
    </p:spTree>
    <p:extLst>
      <p:ext uri="{BB962C8B-B14F-4D97-AF65-F5344CB8AC3E}">
        <p14:creationId xmlns:p14="http://schemas.microsoft.com/office/powerpoint/2010/main" val="5943768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22AE474F-BE3C-55BD-2EB9-DED19697A3E3}"/>
              </a:ext>
            </a:extLst>
          </p:cNvPr>
          <p:cNvSpPr txBox="1"/>
          <p:nvPr/>
        </p:nvSpPr>
        <p:spPr>
          <a:xfrm>
            <a:off x="960120" y="493776"/>
            <a:ext cx="10341864" cy="2674620"/>
          </a:xfrm>
          <a:prstGeom prst="rect">
            <a:avLst/>
          </a:prstGeom>
        </p:spPr>
        <p:txBody>
          <a:bodyPr vert="horz" lIns="91440" tIns="45720" rIns="91440" bIns="45720" rtlCol="0" anchor="b">
            <a:normAutofit/>
          </a:bodyPr>
          <a:lstStyle/>
          <a:p>
            <a:pPr fontAlgn="base">
              <a:lnSpc>
                <a:spcPct val="90000"/>
              </a:lnSpc>
              <a:spcBef>
                <a:spcPct val="0"/>
              </a:spcBef>
              <a:spcAft>
                <a:spcPts val="600"/>
              </a:spcAft>
            </a:pPr>
            <a:r>
              <a:rPr lang="en-US" sz="6300" b="1" i="0">
                <a:effectLst/>
                <a:latin typeface="+mj-lt"/>
                <a:ea typeface="+mj-ea"/>
                <a:cs typeface="+mj-cs"/>
              </a:rPr>
              <a:t>FUNCIONES Y TAREAS DE </a:t>
            </a:r>
          </a:p>
          <a:p>
            <a:pPr fontAlgn="base">
              <a:lnSpc>
                <a:spcPct val="90000"/>
              </a:lnSpc>
              <a:spcBef>
                <a:spcPct val="0"/>
              </a:spcBef>
              <a:spcAft>
                <a:spcPts val="600"/>
              </a:spcAft>
            </a:pPr>
            <a:r>
              <a:rPr lang="en-US" sz="6300" b="1" i="0">
                <a:effectLst/>
                <a:latin typeface="+mj-lt"/>
                <a:ea typeface="+mj-ea"/>
                <a:cs typeface="+mj-cs"/>
              </a:rPr>
              <a:t>LOS MEDIADORES ESCOLARES</a:t>
            </a:r>
          </a:p>
        </p:txBody>
      </p:sp>
      <p:sp>
        <p:nvSpPr>
          <p:cNvPr id="6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10B3B075-D3A6-84F6-3DE0-92C078F7A1C1}"/>
              </a:ext>
            </a:extLst>
          </p:cNvPr>
          <p:cNvSpPr txBox="1"/>
          <p:nvPr/>
        </p:nvSpPr>
        <p:spPr>
          <a:xfrm>
            <a:off x="876665" y="4046220"/>
            <a:ext cx="10341864" cy="5225796"/>
          </a:xfrm>
          <a:prstGeom prst="rect">
            <a:avLst/>
          </a:prstGeom>
        </p:spPr>
        <p:txBody>
          <a:bodyPr vert="horz" lIns="91440" tIns="45720" rIns="91440" bIns="45720" rtlCol="0">
            <a:normAutofit/>
          </a:bodyPr>
          <a:lstStyle/>
          <a:p>
            <a:pPr fontAlgn="base">
              <a:lnSpc>
                <a:spcPct val="90000"/>
              </a:lnSpc>
              <a:spcAft>
                <a:spcPts val="600"/>
              </a:spcAft>
            </a:pPr>
            <a:r>
              <a:rPr lang="en-US" sz="3300" b="0" i="0">
                <a:effectLst/>
              </a:rPr>
              <a:t> </a:t>
            </a:r>
          </a:p>
          <a:p>
            <a:pPr fontAlgn="base">
              <a:lnSpc>
                <a:spcPct val="90000"/>
              </a:lnSpc>
              <a:spcAft>
                <a:spcPts val="600"/>
              </a:spcAft>
            </a:pPr>
            <a:r>
              <a:rPr lang="en-US" sz="3300" b="0" i="0">
                <a:effectLst/>
              </a:rPr>
              <a:t>• </a:t>
            </a:r>
            <a:r>
              <a:rPr lang="en-US" sz="3300"/>
              <a:t>D</a:t>
            </a:r>
            <a:r>
              <a:rPr lang="en-US" sz="3300" b="0" i="0">
                <a:effectLst/>
              </a:rPr>
              <a:t>isminuir las hostilidades.  </a:t>
            </a:r>
          </a:p>
          <a:p>
            <a:pPr fontAlgn="base">
              <a:lnSpc>
                <a:spcPct val="90000"/>
              </a:lnSpc>
              <a:spcAft>
                <a:spcPts val="600"/>
              </a:spcAft>
            </a:pPr>
            <a:r>
              <a:rPr lang="en-US" sz="3300" b="0" i="0">
                <a:effectLst/>
              </a:rPr>
              <a:t>• Mejorar la comunicación. </a:t>
            </a:r>
          </a:p>
          <a:p>
            <a:pPr fontAlgn="base">
              <a:lnSpc>
                <a:spcPct val="90000"/>
              </a:lnSpc>
              <a:spcAft>
                <a:spcPts val="600"/>
              </a:spcAft>
            </a:pPr>
            <a:r>
              <a:rPr lang="en-US" sz="3300" b="0" i="0">
                <a:effectLst/>
              </a:rPr>
              <a:t>• Redefinir el conflicto.  </a:t>
            </a:r>
          </a:p>
          <a:p>
            <a:pPr fontAlgn="base">
              <a:lnSpc>
                <a:spcPct val="90000"/>
              </a:lnSpc>
              <a:spcAft>
                <a:spcPts val="600"/>
              </a:spcAft>
            </a:pPr>
            <a:r>
              <a:rPr lang="en-US" sz="3300" b="0" i="0">
                <a:effectLst/>
              </a:rPr>
              <a:t>• Fomentar el pensamiento creativo y la resolución de  conflictos.</a:t>
            </a:r>
          </a:p>
          <a:p>
            <a:pPr fontAlgn="base">
              <a:lnSpc>
                <a:spcPct val="90000"/>
              </a:lnSpc>
              <a:spcAft>
                <a:spcPts val="600"/>
              </a:spcAft>
            </a:pPr>
            <a:r>
              <a:rPr lang="en-US" sz="3300" b="0" i="0">
                <a:effectLst/>
              </a:rPr>
              <a:t>• Alcanzar un acuerdo</a:t>
            </a:r>
            <a:r>
              <a:rPr lang="en-US" sz="3300"/>
              <a:t> satisfactorio.</a:t>
            </a:r>
            <a:endParaRPr lang="en-US" sz="3300" b="0" i="0">
              <a:effectLst/>
            </a:endParaRPr>
          </a:p>
          <a:p>
            <a:pPr indent="-228600" fontAlgn="base">
              <a:lnSpc>
                <a:spcPct val="90000"/>
              </a:lnSpc>
              <a:spcAft>
                <a:spcPts val="600"/>
              </a:spcAft>
              <a:buFont typeface="Arial" panose="020B0604020202020204" pitchFamily="34" charset="0"/>
              <a:buChar char="•"/>
            </a:pPr>
            <a:endParaRPr lang="en-US" sz="3300" b="0" i="0">
              <a:effectLst/>
            </a:endParaRPr>
          </a:p>
        </p:txBody>
      </p:sp>
      <p:pic>
        <p:nvPicPr>
          <p:cNvPr id="5" name="Gráfico 4" descr="Lista de comprobación con relleno sólido">
            <a:extLst>
              <a:ext uri="{FF2B5EF4-FFF2-40B4-BE49-F238E27FC236}">
                <a16:creationId xmlns:a16="http://schemas.microsoft.com/office/drawing/2014/main" id="{75FBDC80-E847-E0F9-A4B9-BFDDB30FFF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58449" y="950360"/>
            <a:ext cx="3910088" cy="3910088"/>
          </a:xfrm>
          <a:prstGeom prst="rect">
            <a:avLst/>
          </a:prstGeom>
        </p:spPr>
      </p:pic>
      <p:pic>
        <p:nvPicPr>
          <p:cNvPr id="7" name="Imagen 6" descr="Una persona con los brazos abiertos&#10;&#10;Descripción generada automáticamente con confianza media">
            <a:extLst>
              <a:ext uri="{FF2B5EF4-FFF2-40B4-BE49-F238E27FC236}">
                <a16:creationId xmlns:a16="http://schemas.microsoft.com/office/drawing/2014/main" id="{4EFF1493-CDA0-64D1-F251-1537BB4778B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916547" y="6007820"/>
            <a:ext cx="5993892" cy="3131808"/>
          </a:xfrm>
          <a:prstGeom prst="rect">
            <a:avLst/>
          </a:prstGeom>
        </p:spPr>
      </p:pic>
      <p:grpSp>
        <p:nvGrpSpPr>
          <p:cNvPr id="2" name="Group 9">
            <a:extLst>
              <a:ext uri="{FF2B5EF4-FFF2-40B4-BE49-F238E27FC236}">
                <a16:creationId xmlns:a16="http://schemas.microsoft.com/office/drawing/2014/main" id="{7D7C040F-5DF1-723F-B49C-EEFBC6F8431C}"/>
              </a:ext>
            </a:extLst>
          </p:cNvPr>
          <p:cNvGrpSpPr/>
          <p:nvPr/>
        </p:nvGrpSpPr>
        <p:grpSpPr>
          <a:xfrm>
            <a:off x="102529" y="0"/>
            <a:ext cx="142711" cy="10287000"/>
            <a:chOff x="0" y="0"/>
            <a:chExt cx="190282" cy="13716000"/>
          </a:xfrm>
        </p:grpSpPr>
        <p:sp>
          <p:nvSpPr>
            <p:cNvPr id="4" name="AutoShape 10">
              <a:extLst>
                <a:ext uri="{FF2B5EF4-FFF2-40B4-BE49-F238E27FC236}">
                  <a16:creationId xmlns:a16="http://schemas.microsoft.com/office/drawing/2014/main" id="{F35612A7-AE43-DEDC-E7EB-DABC31DF5196}"/>
                </a:ext>
              </a:extLst>
            </p:cNvPr>
            <p:cNvSpPr/>
            <p:nvPr/>
          </p:nvSpPr>
          <p:spPr>
            <a:xfrm>
              <a:off x="88791" y="0"/>
              <a:ext cx="12700" cy="13716000"/>
            </a:xfrm>
            <a:prstGeom prst="rect">
              <a:avLst/>
            </a:prstGeom>
            <a:solidFill>
              <a:srgbClr val="141414"/>
            </a:solidFill>
          </p:spPr>
        </p:sp>
        <p:sp>
          <p:nvSpPr>
            <p:cNvPr id="6" name="AutoShape 11">
              <a:extLst>
                <a:ext uri="{FF2B5EF4-FFF2-40B4-BE49-F238E27FC236}">
                  <a16:creationId xmlns:a16="http://schemas.microsoft.com/office/drawing/2014/main" id="{21D3AB37-81FE-EB56-27F0-E91D7C1F2BAE}"/>
                </a:ext>
              </a:extLst>
            </p:cNvPr>
            <p:cNvSpPr/>
            <p:nvPr/>
          </p:nvSpPr>
          <p:spPr>
            <a:xfrm>
              <a:off x="0" y="5820971"/>
              <a:ext cx="190282" cy="2074059"/>
            </a:xfrm>
            <a:prstGeom prst="rect">
              <a:avLst/>
            </a:prstGeom>
            <a:solidFill>
              <a:srgbClr val="E3A716"/>
            </a:solidFill>
          </p:spPr>
        </p:sp>
      </p:grpSp>
    </p:spTree>
    <p:extLst>
      <p:ext uri="{BB962C8B-B14F-4D97-AF65-F5344CB8AC3E}">
        <p14:creationId xmlns:p14="http://schemas.microsoft.com/office/powerpoint/2010/main" val="3274335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 name="Group 13">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086600" cy="10287000"/>
            <a:chOff x="7467600" y="0"/>
            <a:chExt cx="4724400" cy="6858000"/>
          </a:xfrm>
        </p:grpSpPr>
        <p:sp>
          <p:nvSpPr>
            <p:cNvPr id="15" name="Rectangle 14">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Freeform: Shape 17">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602" cy="10287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5" y="1485900"/>
            <a:ext cx="9144005" cy="73152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uadroTexto 2">
            <a:extLst>
              <a:ext uri="{FF2B5EF4-FFF2-40B4-BE49-F238E27FC236}">
                <a16:creationId xmlns:a16="http://schemas.microsoft.com/office/drawing/2014/main" id="{38596A32-03DD-3E88-0120-8FD05E820516}"/>
              </a:ext>
            </a:extLst>
          </p:cNvPr>
          <p:cNvSpPr txBox="1"/>
          <p:nvPr/>
        </p:nvSpPr>
        <p:spPr>
          <a:xfrm>
            <a:off x="10172697" y="2514600"/>
            <a:ext cx="7780766" cy="1824229"/>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200" b="1" dirty="0">
                <a:latin typeface="+mj-lt"/>
                <a:ea typeface="+mj-ea"/>
                <a:cs typeface="+mj-cs"/>
              </a:rPr>
              <a:t>MEDIACIONES PARA PREVENCIÓN DE ACOSO ESCOLAR</a:t>
            </a:r>
          </a:p>
        </p:txBody>
      </p:sp>
      <p:sp useBgFill="1">
        <p:nvSpPr>
          <p:cNvPr id="22" name="Rectangle 21">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5" y="685798"/>
            <a:ext cx="8458200" cy="89153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Imagen 3" descr="Fotografía de la guía  ‘Conecta con la realidad de tu hijo’ de UNICEF España">
            <a:hlinkClick r:id="rId2"/>
            <a:extLst>
              <a:ext uri="{FF2B5EF4-FFF2-40B4-BE49-F238E27FC236}">
                <a16:creationId xmlns:a16="http://schemas.microsoft.com/office/drawing/2014/main" id="{423D2ACA-03A8-A399-7991-4D6F3CC498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05" r="5710" b="1"/>
          <a:stretch/>
        </p:blipFill>
        <p:spPr bwMode="auto">
          <a:xfrm>
            <a:off x="1371598" y="1485895"/>
            <a:ext cx="7086600" cy="7315199"/>
          </a:xfrm>
          <a:prstGeom prst="rect">
            <a:avLst/>
          </a:prstGeom>
          <a:noFill/>
        </p:spPr>
      </p:pic>
      <p:pic>
        <p:nvPicPr>
          <p:cNvPr id="2" name="Imagen 1" descr="Logotipo&#10;&#10;Descripción generada automáticamente">
            <a:extLst>
              <a:ext uri="{FF2B5EF4-FFF2-40B4-BE49-F238E27FC236}">
                <a16:creationId xmlns:a16="http://schemas.microsoft.com/office/drawing/2014/main" id="{3E482A50-4968-B8CA-3380-7C2AE7BF06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graphicFrame>
        <p:nvGraphicFramePr>
          <p:cNvPr id="7" name="Diagrama 6">
            <a:extLst>
              <a:ext uri="{FF2B5EF4-FFF2-40B4-BE49-F238E27FC236}">
                <a16:creationId xmlns:a16="http://schemas.microsoft.com/office/drawing/2014/main" id="{5B9F9569-A798-7E99-688B-B94963A848E7}"/>
              </a:ext>
            </a:extLst>
          </p:cNvPr>
          <p:cNvGraphicFramePr/>
          <p:nvPr>
            <p:extLst>
              <p:ext uri="{D42A27DB-BD31-4B8C-83A1-F6EECF244321}">
                <p14:modId xmlns:p14="http://schemas.microsoft.com/office/powerpoint/2010/main" val="2778644852"/>
              </p:ext>
            </p:extLst>
          </p:nvPr>
        </p:nvGraphicFramePr>
        <p:xfrm>
          <a:off x="10172697" y="5143500"/>
          <a:ext cx="7429500" cy="26288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01370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D6B30A0-C226-9480-02F3-EECB1C8F0132}"/>
              </a:ext>
            </a:extLst>
          </p:cNvPr>
          <p:cNvSpPr>
            <a:spLocks noGrp="1"/>
          </p:cNvSpPr>
          <p:nvPr>
            <p:ph type="title"/>
          </p:nvPr>
        </p:nvSpPr>
        <p:spPr>
          <a:xfrm>
            <a:off x="9986572" y="611697"/>
            <a:ext cx="7543298" cy="3078783"/>
          </a:xfrm>
        </p:spPr>
        <p:txBody>
          <a:bodyPr anchor="b">
            <a:normAutofit/>
          </a:bodyPr>
          <a:lstStyle/>
          <a:p>
            <a:r>
              <a:rPr lang="es-ES" sz="8400"/>
              <a:t>AULAS DE ESCUCHA</a:t>
            </a:r>
          </a:p>
        </p:txBody>
      </p:sp>
      <p:sp>
        <p:nvSpPr>
          <p:cNvPr id="3081" name="Oval 308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resentacion 2020 - Aulas de Escucha">
            <a:extLst>
              <a:ext uri="{FF2B5EF4-FFF2-40B4-BE49-F238E27FC236}">
                <a16:creationId xmlns:a16="http://schemas.microsoft.com/office/drawing/2014/main" id="{E1CAE416-ED40-B945-210D-2A54CD11DC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335" r="5761" b="-1"/>
          <a:stretch/>
        </p:blipFill>
        <p:spPr bwMode="auto">
          <a:xfrm>
            <a:off x="758128" y="1315224"/>
            <a:ext cx="8129284" cy="812928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08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A8C5FB4F-83F4-1D4B-5F59-6F80844214A5}"/>
              </a:ext>
            </a:extLst>
          </p:cNvPr>
          <p:cNvSpPr>
            <a:spLocks noGrp="1"/>
          </p:cNvSpPr>
          <p:nvPr>
            <p:ph idx="1"/>
          </p:nvPr>
        </p:nvSpPr>
        <p:spPr>
          <a:xfrm>
            <a:off x="9986572" y="4486227"/>
            <a:ext cx="6293510" cy="4370808"/>
          </a:xfrm>
        </p:spPr>
        <p:txBody>
          <a:bodyPr anchor="t">
            <a:normAutofit/>
          </a:bodyPr>
          <a:lstStyle/>
          <a:p>
            <a:r>
              <a:rPr lang="es-ES" sz="3000" dirty="0">
                <a:solidFill>
                  <a:schemeClr val="tx1">
                    <a:alpha val="80000"/>
                  </a:schemeClr>
                </a:solidFill>
              </a:rPr>
              <a:t>COMUNICACIÓN ENTRE IGUALES</a:t>
            </a:r>
          </a:p>
          <a:p>
            <a:r>
              <a:rPr lang="es-ES" sz="3000" dirty="0">
                <a:solidFill>
                  <a:schemeClr val="tx1">
                    <a:alpha val="80000"/>
                  </a:schemeClr>
                </a:solidFill>
              </a:rPr>
              <a:t>IDENTIFICACIÓN DE PROBLEMAS</a:t>
            </a:r>
          </a:p>
          <a:p>
            <a:r>
              <a:rPr lang="es-ES" sz="3000" dirty="0">
                <a:solidFill>
                  <a:schemeClr val="tx1">
                    <a:alpha val="80000"/>
                  </a:schemeClr>
                </a:solidFill>
              </a:rPr>
              <a:t>RESOLUCIÓN DE CONFLICTOS</a:t>
            </a:r>
          </a:p>
        </p:txBody>
      </p:sp>
      <p:sp>
        <p:nvSpPr>
          <p:cNvPr id="308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308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Imagen 3" descr="Logotipo&#10;&#10;Descripción generada automáticamente">
            <a:extLst>
              <a:ext uri="{FF2B5EF4-FFF2-40B4-BE49-F238E27FC236}">
                <a16:creationId xmlns:a16="http://schemas.microsoft.com/office/drawing/2014/main" id="{467C27E2-D742-5CAB-78EC-8579AE7764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Tree>
    <p:extLst>
      <p:ext uri="{BB962C8B-B14F-4D97-AF65-F5344CB8AC3E}">
        <p14:creationId xmlns:p14="http://schemas.microsoft.com/office/powerpoint/2010/main" val="8558441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60B6C556-02AB-32F0-DCA5-2743E45E548D}"/>
              </a:ext>
            </a:extLst>
          </p:cNvPr>
          <p:cNvSpPr txBox="1"/>
          <p:nvPr/>
        </p:nvSpPr>
        <p:spPr>
          <a:xfrm>
            <a:off x="8939237" y="700906"/>
            <a:ext cx="9081133" cy="30787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400" dirty="0">
                <a:latin typeface="+mj-lt"/>
                <a:ea typeface="+mj-ea"/>
                <a:cs typeface="+mj-cs"/>
              </a:rPr>
              <a:t>2. ESCUCHA ACTIVA</a:t>
            </a:r>
          </a:p>
        </p:txBody>
      </p:sp>
      <p:sp>
        <p:nvSpPr>
          <p:cNvPr id="4105" name="Oval 410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447" y="831228"/>
            <a:ext cx="8613284" cy="861328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OCENCIA: El valor de la escucha activa.">
            <a:extLst>
              <a:ext uri="{FF2B5EF4-FFF2-40B4-BE49-F238E27FC236}">
                <a16:creationId xmlns:a16="http://schemas.microsoft.com/office/drawing/2014/main" id="{912D2DC9-7E2F-C7BE-B5FA-2E8E1321F9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3" r="13321"/>
          <a:stretch/>
        </p:blipFill>
        <p:spPr bwMode="auto">
          <a:xfrm>
            <a:off x="758128" y="1537080"/>
            <a:ext cx="7907428" cy="790742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410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434" y="1055518"/>
            <a:ext cx="257272" cy="257273"/>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10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129" y="2344044"/>
            <a:ext cx="236318" cy="236317"/>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 name="CuadroTexto 3">
            <a:extLst>
              <a:ext uri="{FF2B5EF4-FFF2-40B4-BE49-F238E27FC236}">
                <a16:creationId xmlns:a16="http://schemas.microsoft.com/office/drawing/2014/main" id="{9890E33D-66D9-36ED-8986-8EBFAB855346}"/>
              </a:ext>
            </a:extLst>
          </p:cNvPr>
          <p:cNvSpPr txBox="1"/>
          <p:nvPr/>
        </p:nvSpPr>
        <p:spPr>
          <a:xfrm>
            <a:off x="9986572" y="4486227"/>
            <a:ext cx="6293510" cy="437080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3000">
                <a:solidFill>
                  <a:schemeClr val="tx1">
                    <a:alpha val="80000"/>
                  </a:schemeClr>
                </a:solidFill>
              </a:rPr>
              <a:t>PARAFRASEO Y REPETICIÓN</a:t>
            </a:r>
          </a:p>
          <a:p>
            <a:pPr marL="285750" indent="-228600">
              <a:lnSpc>
                <a:spcPct val="90000"/>
              </a:lnSpc>
              <a:spcAft>
                <a:spcPts val="600"/>
              </a:spcAft>
              <a:buFont typeface="Arial" panose="020B0604020202020204" pitchFamily="34" charset="0"/>
              <a:buChar char="•"/>
            </a:pPr>
            <a:r>
              <a:rPr lang="en-US" sz="3000">
                <a:solidFill>
                  <a:schemeClr val="tx1">
                    <a:alpha val="80000"/>
                  </a:schemeClr>
                </a:solidFill>
              </a:rPr>
              <a:t>PERCEPCIÓN/POSICIÓN/ACTITUD</a:t>
            </a:r>
          </a:p>
          <a:p>
            <a:pPr marL="285750" indent="-228600">
              <a:lnSpc>
                <a:spcPct val="90000"/>
              </a:lnSpc>
              <a:spcAft>
                <a:spcPts val="600"/>
              </a:spcAft>
              <a:buFont typeface="Arial" panose="020B0604020202020204" pitchFamily="34" charset="0"/>
              <a:buChar char="•"/>
            </a:pPr>
            <a:r>
              <a:rPr lang="en-US" sz="3000">
                <a:solidFill>
                  <a:schemeClr val="tx1">
                    <a:alpha val="80000"/>
                  </a:schemeClr>
                </a:solidFill>
              </a:rPr>
              <a:t>DESACELERAR INTERACCIONES</a:t>
            </a:r>
          </a:p>
        </p:txBody>
      </p:sp>
      <p:sp>
        <p:nvSpPr>
          <p:cNvPr id="411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1223" y="8662623"/>
            <a:ext cx="168639" cy="168639"/>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11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8908"/>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Imagen 1" descr="Logotipo&#10;&#10;Descripción generada automáticamente">
            <a:extLst>
              <a:ext uri="{FF2B5EF4-FFF2-40B4-BE49-F238E27FC236}">
                <a16:creationId xmlns:a16="http://schemas.microsoft.com/office/drawing/2014/main" id="{76590EAE-96EB-D070-45C3-0AC845D76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Tree>
    <p:extLst>
      <p:ext uri="{BB962C8B-B14F-4D97-AF65-F5344CB8AC3E}">
        <p14:creationId xmlns:p14="http://schemas.microsoft.com/office/powerpoint/2010/main" val="1167537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31" name="Picture 5130">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8283428" cy="10293570"/>
          </a:xfrm>
          <a:prstGeom prst="rect">
            <a:avLst/>
          </a:prstGeom>
        </p:spPr>
      </p:pic>
      <p:sp>
        <p:nvSpPr>
          <p:cNvPr id="5133" name="Rectangle 513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Rectangle 5134">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13" y="1093762"/>
            <a:ext cx="16649028" cy="809947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3" name="CuadroTexto 2">
            <a:extLst>
              <a:ext uri="{FF2B5EF4-FFF2-40B4-BE49-F238E27FC236}">
                <a16:creationId xmlns:a16="http://schemas.microsoft.com/office/drawing/2014/main" id="{60B6C556-02AB-32F0-DCA5-2743E45E548D}"/>
              </a:ext>
            </a:extLst>
          </p:cNvPr>
          <p:cNvSpPr txBox="1"/>
          <p:nvPr/>
        </p:nvSpPr>
        <p:spPr>
          <a:xfrm>
            <a:off x="6400800" y="1590685"/>
            <a:ext cx="10378716" cy="11803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kern="1200" dirty="0">
                <a:solidFill>
                  <a:schemeClr val="tx1"/>
                </a:solidFill>
                <a:latin typeface="+mj-lt"/>
                <a:ea typeface="+mj-ea"/>
                <a:cs typeface="+mj-cs"/>
              </a:rPr>
              <a:t>3. JUEGO DE ROLES</a:t>
            </a:r>
          </a:p>
        </p:txBody>
      </p:sp>
      <p:pic>
        <p:nvPicPr>
          <p:cNvPr id="5122" name="Picture 2" descr="Role Playing | Cómo aplicarlo en una entrevista de trabajo">
            <a:extLst>
              <a:ext uri="{FF2B5EF4-FFF2-40B4-BE49-F238E27FC236}">
                <a16:creationId xmlns:a16="http://schemas.microsoft.com/office/drawing/2014/main" id="{F7B9DCCE-4CC3-DFF2-F176-E63148D1E2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08484" y="1664121"/>
            <a:ext cx="4512676" cy="252709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890E33D-66D9-36ED-8986-8EBFAB855346}"/>
              </a:ext>
            </a:extLst>
          </p:cNvPr>
          <p:cNvSpPr txBox="1"/>
          <p:nvPr/>
        </p:nvSpPr>
        <p:spPr>
          <a:xfrm>
            <a:off x="7365136" y="2922263"/>
            <a:ext cx="6883992" cy="164868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700" dirty="0"/>
              <a:t>DISTINTAS PERSPECTIVAS</a:t>
            </a:r>
          </a:p>
          <a:p>
            <a:pPr marL="285750" indent="-228600">
              <a:lnSpc>
                <a:spcPct val="90000"/>
              </a:lnSpc>
              <a:spcAft>
                <a:spcPts val="600"/>
              </a:spcAft>
              <a:buFont typeface="Arial" panose="020B0604020202020204" pitchFamily="34" charset="0"/>
              <a:buChar char="•"/>
            </a:pPr>
            <a:r>
              <a:rPr lang="en-US" sz="2700" dirty="0"/>
              <a:t>EMPATÍA</a:t>
            </a:r>
          </a:p>
          <a:p>
            <a:pPr marL="285750" indent="-228600">
              <a:lnSpc>
                <a:spcPct val="90000"/>
              </a:lnSpc>
              <a:spcAft>
                <a:spcPts val="600"/>
              </a:spcAft>
              <a:buFont typeface="Arial" panose="020B0604020202020204" pitchFamily="34" charset="0"/>
              <a:buChar char="•"/>
            </a:pPr>
            <a:r>
              <a:rPr lang="en-US" sz="2700" dirty="0"/>
              <a:t>OPINIÓN PÚBLICO/DEBATE</a:t>
            </a:r>
          </a:p>
        </p:txBody>
      </p:sp>
      <p:pic>
        <p:nvPicPr>
          <p:cNvPr id="2" name="Imagen 1" descr="Logotipo&#10;&#10;Descripción generada automáticamente">
            <a:extLst>
              <a:ext uri="{FF2B5EF4-FFF2-40B4-BE49-F238E27FC236}">
                <a16:creationId xmlns:a16="http://schemas.microsoft.com/office/drawing/2014/main" id="{76590EAE-96EB-D070-45C3-0AC845D76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sp>
        <p:nvSpPr>
          <p:cNvPr id="5" name="CuadroTexto 4">
            <a:extLst>
              <a:ext uri="{FF2B5EF4-FFF2-40B4-BE49-F238E27FC236}">
                <a16:creationId xmlns:a16="http://schemas.microsoft.com/office/drawing/2014/main" id="{A588B6EF-9099-653E-92D4-DAFE99EF7AA1}"/>
              </a:ext>
            </a:extLst>
          </p:cNvPr>
          <p:cNvSpPr txBox="1"/>
          <p:nvPr/>
        </p:nvSpPr>
        <p:spPr>
          <a:xfrm>
            <a:off x="3128648" y="5013294"/>
            <a:ext cx="10378716" cy="118039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latin typeface="+mj-lt"/>
                <a:ea typeface="+mj-ea"/>
                <a:cs typeface="+mj-cs"/>
              </a:rPr>
              <a:t>4</a:t>
            </a:r>
            <a:r>
              <a:rPr lang="en-US" sz="7200" kern="1200" dirty="0">
                <a:solidFill>
                  <a:schemeClr val="tx1"/>
                </a:solidFill>
                <a:latin typeface="+mj-lt"/>
                <a:ea typeface="+mj-ea"/>
                <a:cs typeface="+mj-cs"/>
              </a:rPr>
              <a:t>. REUNIONES DE AULA</a:t>
            </a:r>
          </a:p>
        </p:txBody>
      </p:sp>
      <p:sp>
        <p:nvSpPr>
          <p:cNvPr id="6" name="CuadroTexto 5">
            <a:extLst>
              <a:ext uri="{FF2B5EF4-FFF2-40B4-BE49-F238E27FC236}">
                <a16:creationId xmlns:a16="http://schemas.microsoft.com/office/drawing/2014/main" id="{B61E63E0-6B4A-0094-20E1-6F8836B82E6C}"/>
              </a:ext>
            </a:extLst>
          </p:cNvPr>
          <p:cNvSpPr txBox="1"/>
          <p:nvPr/>
        </p:nvSpPr>
        <p:spPr>
          <a:xfrm>
            <a:off x="3580217" y="6523466"/>
            <a:ext cx="4426359" cy="164868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700" dirty="0"/>
              <a:t>ENFOQUE DE SOLUCIONES</a:t>
            </a:r>
          </a:p>
          <a:p>
            <a:pPr marL="285750" indent="-228600">
              <a:lnSpc>
                <a:spcPct val="90000"/>
              </a:lnSpc>
              <a:spcAft>
                <a:spcPts val="600"/>
              </a:spcAft>
              <a:buFont typeface="Arial" panose="020B0604020202020204" pitchFamily="34" charset="0"/>
              <a:buChar char="•"/>
            </a:pPr>
            <a:r>
              <a:rPr lang="en-US" sz="2700" dirty="0"/>
              <a:t>ACTIVIDADES DE COHESIÓN</a:t>
            </a:r>
          </a:p>
          <a:p>
            <a:pPr marL="285750" indent="-228600">
              <a:lnSpc>
                <a:spcPct val="90000"/>
              </a:lnSpc>
              <a:spcAft>
                <a:spcPts val="600"/>
              </a:spcAft>
              <a:buFont typeface="Arial" panose="020B0604020202020204" pitchFamily="34" charset="0"/>
              <a:buChar char="•"/>
            </a:pPr>
            <a:r>
              <a:rPr lang="en-US" sz="2700" dirty="0"/>
              <a:t>CIERRE</a:t>
            </a:r>
          </a:p>
        </p:txBody>
      </p:sp>
      <p:pic>
        <p:nvPicPr>
          <p:cNvPr id="5124" name="Picture 4" descr="Cómo resolver conflictos violentos de manera pacífica en la escuela-  RED/ACCIÓN">
            <a:extLst>
              <a:ext uri="{FF2B5EF4-FFF2-40B4-BE49-F238E27FC236}">
                <a16:creationId xmlns:a16="http://schemas.microsoft.com/office/drawing/2014/main" id="{8FEC5FFA-4F9C-950F-DF88-D27973A2C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6342" y="5777275"/>
            <a:ext cx="3849522" cy="21020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a:extLst>
              <a:ext uri="{FF2B5EF4-FFF2-40B4-BE49-F238E27FC236}">
                <a16:creationId xmlns:a16="http://schemas.microsoft.com/office/drawing/2014/main" id="{171D9728-527F-E6FC-0545-CA99064FFFBE}"/>
              </a:ext>
            </a:extLst>
          </p:cNvPr>
          <p:cNvGraphicFramePr/>
          <p:nvPr>
            <p:extLst>
              <p:ext uri="{D42A27DB-BD31-4B8C-83A1-F6EECF244321}">
                <p14:modId xmlns:p14="http://schemas.microsoft.com/office/powerpoint/2010/main" val="100321362"/>
              </p:ext>
            </p:extLst>
          </p:nvPr>
        </p:nvGraphicFramePr>
        <p:xfrm>
          <a:off x="8175679" y="5853458"/>
          <a:ext cx="5003180" cy="26840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4736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6153" name="Group 6152">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086600" cy="10287000"/>
            <a:chOff x="7467600" y="0"/>
            <a:chExt cx="4724400" cy="6858000"/>
          </a:xfrm>
        </p:grpSpPr>
        <p:sp>
          <p:nvSpPr>
            <p:cNvPr id="6154" name="Rectangle 6153">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5" name="Rectangle 6154">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157" name="Freeform: Shape 6156">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602" cy="10287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6159" name="Rectangle 6158">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5" y="1485900"/>
            <a:ext cx="9144005" cy="73152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uadroTexto 2">
            <a:extLst>
              <a:ext uri="{FF2B5EF4-FFF2-40B4-BE49-F238E27FC236}">
                <a16:creationId xmlns:a16="http://schemas.microsoft.com/office/drawing/2014/main" id="{60B6C556-02AB-32F0-DCA5-2743E45E548D}"/>
              </a:ext>
            </a:extLst>
          </p:cNvPr>
          <p:cNvSpPr txBox="1"/>
          <p:nvPr/>
        </p:nvSpPr>
        <p:spPr>
          <a:xfrm>
            <a:off x="10172697" y="2514600"/>
            <a:ext cx="7429500" cy="182422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6000" dirty="0">
                <a:latin typeface="+mj-lt"/>
                <a:ea typeface="+mj-ea"/>
                <a:cs typeface="+mj-cs"/>
              </a:rPr>
              <a:t>OTRAS HERRAMIENTAS </a:t>
            </a:r>
          </a:p>
        </p:txBody>
      </p:sp>
      <p:sp>
        <p:nvSpPr>
          <p:cNvPr id="4" name="CuadroTexto 3">
            <a:extLst>
              <a:ext uri="{FF2B5EF4-FFF2-40B4-BE49-F238E27FC236}">
                <a16:creationId xmlns:a16="http://schemas.microsoft.com/office/drawing/2014/main" id="{9890E33D-66D9-36ED-8986-8EBFAB855346}"/>
              </a:ext>
            </a:extLst>
          </p:cNvPr>
          <p:cNvSpPr txBox="1"/>
          <p:nvPr/>
        </p:nvSpPr>
        <p:spPr>
          <a:xfrm>
            <a:off x="10172697" y="5143500"/>
            <a:ext cx="7429500" cy="262889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700" b="1" u="sng" dirty="0" err="1">
                <a:solidFill>
                  <a:schemeClr val="tx1">
                    <a:alpha val="55000"/>
                  </a:schemeClr>
                </a:solidFill>
                <a:effectLst/>
                <a:hlinkClick r:id="rId2"/>
              </a:rPr>
              <a:t>Tolerancia</a:t>
            </a:r>
            <a:r>
              <a:rPr lang="en-US" sz="2700" b="1" u="sng" dirty="0">
                <a:solidFill>
                  <a:schemeClr val="tx1">
                    <a:alpha val="55000"/>
                  </a:schemeClr>
                </a:solidFill>
                <a:effectLst/>
                <a:hlinkClick r:id="rId2"/>
              </a:rPr>
              <a:t> y </a:t>
            </a:r>
            <a:r>
              <a:rPr lang="en-US" sz="2700" b="1" u="sng" dirty="0" err="1">
                <a:solidFill>
                  <a:schemeClr val="tx1">
                    <a:alpha val="55000"/>
                  </a:schemeClr>
                </a:solidFill>
                <a:effectLst/>
                <a:hlinkClick r:id="rId2"/>
              </a:rPr>
              <a:t>Cooperación</a:t>
            </a:r>
            <a:r>
              <a:rPr lang="en-US" sz="2700" b="1" dirty="0">
                <a:solidFill>
                  <a:schemeClr val="tx1">
                    <a:alpha val="55000"/>
                  </a:schemeClr>
                </a:solidFill>
                <a:effectLst/>
              </a:rPr>
              <a:t>: </a:t>
            </a:r>
            <a:r>
              <a:rPr lang="en-US" sz="2700" dirty="0">
                <a:solidFill>
                  <a:schemeClr val="tx1">
                    <a:alpha val="55000"/>
                  </a:schemeClr>
                </a:solidFill>
                <a:effectLst/>
              </a:rPr>
              <a:t> </a:t>
            </a:r>
          </a:p>
          <a:p>
            <a:pPr marL="285750" indent="-228600">
              <a:lnSpc>
                <a:spcPct val="90000"/>
              </a:lnSpc>
              <a:spcAft>
                <a:spcPts val="600"/>
              </a:spcAft>
              <a:buFont typeface="Arial" panose="020B0604020202020204" pitchFamily="34" charset="0"/>
              <a:buChar char="•"/>
            </a:pPr>
            <a:r>
              <a:rPr lang="en-US" sz="2700" b="1" u="sng" dirty="0" err="1">
                <a:solidFill>
                  <a:schemeClr val="tx1">
                    <a:alpha val="55000"/>
                  </a:schemeClr>
                </a:solidFill>
                <a:effectLst/>
                <a:hlinkClick r:id="rId3"/>
              </a:rPr>
              <a:t>Solución</a:t>
            </a:r>
            <a:r>
              <a:rPr lang="en-US" sz="2700" b="1" u="sng" dirty="0">
                <a:solidFill>
                  <a:schemeClr val="tx1">
                    <a:alpha val="55000"/>
                  </a:schemeClr>
                </a:solidFill>
                <a:effectLst/>
                <a:hlinkClick r:id="rId3"/>
              </a:rPr>
              <a:t> de </a:t>
            </a:r>
            <a:r>
              <a:rPr lang="en-US" sz="2700" b="1" u="sng" dirty="0" err="1">
                <a:solidFill>
                  <a:schemeClr val="tx1">
                    <a:alpha val="55000"/>
                  </a:schemeClr>
                </a:solidFill>
                <a:effectLst/>
                <a:hlinkClick r:id="rId3"/>
              </a:rPr>
              <a:t>conflictos</a:t>
            </a:r>
            <a:r>
              <a:rPr lang="en-US" sz="2700" b="1" u="sng" dirty="0">
                <a:solidFill>
                  <a:schemeClr val="tx1">
                    <a:alpha val="55000"/>
                  </a:schemeClr>
                </a:solidFill>
                <a:effectLst/>
                <a:hlinkClick r:id="rId3"/>
              </a:rPr>
              <a:t>. Las </a:t>
            </a:r>
            <a:r>
              <a:rPr lang="en-US" sz="2700" b="1" u="sng" dirty="0" err="1">
                <a:solidFill>
                  <a:schemeClr val="tx1">
                    <a:alpha val="55000"/>
                  </a:schemeClr>
                </a:solidFill>
                <a:effectLst/>
                <a:hlinkClick r:id="rId3"/>
              </a:rPr>
              <a:t>Mentiras</a:t>
            </a:r>
            <a:r>
              <a:rPr lang="en-US" sz="2700" b="1" dirty="0">
                <a:solidFill>
                  <a:schemeClr val="tx1">
                    <a:alpha val="55000"/>
                  </a:schemeClr>
                </a:solidFill>
                <a:effectLst/>
              </a:rPr>
              <a:t>:</a:t>
            </a:r>
            <a:endParaRPr lang="en-US" sz="2700" b="1" dirty="0">
              <a:solidFill>
                <a:schemeClr val="tx1">
                  <a:alpha val="55000"/>
                </a:schemeClr>
              </a:solidFill>
            </a:endParaRPr>
          </a:p>
          <a:p>
            <a:pPr marL="285750" indent="-228600">
              <a:lnSpc>
                <a:spcPct val="90000"/>
              </a:lnSpc>
              <a:spcAft>
                <a:spcPts val="600"/>
              </a:spcAft>
              <a:buFont typeface="Arial" panose="020B0604020202020204" pitchFamily="34" charset="0"/>
              <a:buChar char="•"/>
            </a:pPr>
            <a:r>
              <a:rPr lang="en-US" sz="2700" b="1" u="sng" dirty="0">
                <a:solidFill>
                  <a:schemeClr val="tx1">
                    <a:alpha val="55000"/>
                  </a:schemeClr>
                </a:solidFill>
                <a:effectLst/>
                <a:hlinkClick r:id="rId4"/>
              </a:rPr>
              <a:t>Dados para </a:t>
            </a:r>
            <a:r>
              <a:rPr lang="en-US" sz="2700" b="1" u="sng" dirty="0" err="1">
                <a:solidFill>
                  <a:schemeClr val="tx1">
                    <a:alpha val="55000"/>
                  </a:schemeClr>
                </a:solidFill>
                <a:effectLst/>
                <a:hlinkClick r:id="rId4"/>
              </a:rPr>
              <a:t>crear</a:t>
            </a:r>
            <a:r>
              <a:rPr lang="en-US" sz="2700" b="1" u="sng" dirty="0">
                <a:solidFill>
                  <a:schemeClr val="tx1">
                    <a:alpha val="55000"/>
                  </a:schemeClr>
                </a:solidFill>
                <a:effectLst/>
                <a:hlinkClick r:id="rId4"/>
              </a:rPr>
              <a:t> </a:t>
            </a:r>
            <a:r>
              <a:rPr lang="en-US" sz="2700" b="1" u="sng" dirty="0" err="1">
                <a:solidFill>
                  <a:schemeClr val="tx1">
                    <a:alpha val="55000"/>
                  </a:schemeClr>
                </a:solidFill>
                <a:effectLst/>
                <a:hlinkClick r:id="rId4"/>
              </a:rPr>
              <a:t>historias</a:t>
            </a:r>
            <a:endParaRPr lang="en-US" sz="2700" b="1" u="sng" dirty="0">
              <a:solidFill>
                <a:schemeClr val="tx1">
                  <a:alpha val="55000"/>
                </a:schemeClr>
              </a:solidFill>
              <a:effectLst/>
            </a:endParaRPr>
          </a:p>
          <a:p>
            <a:pPr marL="285750" indent="-228600">
              <a:lnSpc>
                <a:spcPct val="90000"/>
              </a:lnSpc>
              <a:spcAft>
                <a:spcPts val="600"/>
              </a:spcAft>
              <a:buFont typeface="Arial" panose="020B0604020202020204" pitchFamily="34" charset="0"/>
              <a:buChar char="•"/>
            </a:pPr>
            <a:r>
              <a:rPr lang="en-US" sz="2700" b="1" u="sng" dirty="0" err="1">
                <a:solidFill>
                  <a:schemeClr val="tx1">
                    <a:alpha val="55000"/>
                  </a:schemeClr>
                </a:solidFill>
              </a:rPr>
              <a:t>Tiempo</a:t>
            </a:r>
            <a:r>
              <a:rPr lang="en-US" sz="2700" b="1" u="sng" dirty="0">
                <a:solidFill>
                  <a:schemeClr val="tx1">
                    <a:alpha val="55000"/>
                  </a:schemeClr>
                </a:solidFill>
              </a:rPr>
              <a:t> </a:t>
            </a:r>
            <a:r>
              <a:rPr lang="en-US" sz="2700" b="1" u="sng" dirty="0" err="1">
                <a:solidFill>
                  <a:schemeClr val="tx1">
                    <a:alpha val="55000"/>
                  </a:schemeClr>
                </a:solidFill>
              </a:rPr>
              <a:t>fuera</a:t>
            </a:r>
            <a:r>
              <a:rPr lang="en-US" sz="2700" b="1" u="sng" dirty="0">
                <a:solidFill>
                  <a:schemeClr val="tx1">
                    <a:alpha val="55000"/>
                  </a:schemeClr>
                </a:solidFill>
              </a:rPr>
              <a:t> </a:t>
            </a:r>
            <a:r>
              <a:rPr lang="en-US" sz="2700" b="1" u="sng" dirty="0" err="1">
                <a:solidFill>
                  <a:schemeClr val="tx1">
                    <a:alpha val="55000"/>
                  </a:schemeClr>
                </a:solidFill>
              </a:rPr>
              <a:t>positivo</a:t>
            </a:r>
            <a:endParaRPr lang="en-US" sz="2700" b="1" u="sng" dirty="0">
              <a:solidFill>
                <a:schemeClr val="tx1">
                  <a:alpha val="55000"/>
                </a:schemeClr>
              </a:solidFill>
            </a:endParaRPr>
          </a:p>
          <a:p>
            <a:pPr marL="285750" indent="-228600">
              <a:lnSpc>
                <a:spcPct val="90000"/>
              </a:lnSpc>
              <a:spcAft>
                <a:spcPts val="600"/>
              </a:spcAft>
              <a:buFont typeface="Arial" panose="020B0604020202020204" pitchFamily="34" charset="0"/>
              <a:buChar char="•"/>
            </a:pPr>
            <a:r>
              <a:rPr lang="en-US" sz="2700" b="1" u="sng" dirty="0" err="1">
                <a:solidFill>
                  <a:schemeClr val="tx1">
                    <a:alpha val="55000"/>
                  </a:schemeClr>
                </a:solidFill>
              </a:rPr>
              <a:t>Damos</a:t>
            </a:r>
            <a:r>
              <a:rPr lang="en-US" sz="2700" b="1" u="sng" dirty="0">
                <a:solidFill>
                  <a:schemeClr val="tx1">
                    <a:alpha val="55000"/>
                  </a:schemeClr>
                </a:solidFill>
              </a:rPr>
              <a:t> la Vuelta a la </a:t>
            </a:r>
            <a:r>
              <a:rPr lang="en-US" sz="2700" b="1" u="sng" dirty="0" err="1">
                <a:solidFill>
                  <a:schemeClr val="tx1">
                    <a:alpha val="55000"/>
                  </a:schemeClr>
                </a:solidFill>
              </a:rPr>
              <a:t>sábana</a:t>
            </a:r>
            <a:endParaRPr lang="en-US" sz="2700" b="1" u="sng" dirty="0">
              <a:solidFill>
                <a:schemeClr val="tx1">
                  <a:alpha val="55000"/>
                </a:schemeClr>
              </a:solidFill>
            </a:endParaRPr>
          </a:p>
        </p:txBody>
      </p:sp>
      <p:sp useBgFill="1">
        <p:nvSpPr>
          <p:cNvPr id="6161" name="Rectangle 6160">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5" y="685798"/>
            <a:ext cx="8458200" cy="89153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146" name="Picture 2" descr="La mediación: La mejor estrategia de resolución de conflictos | Edeca  Formación">
            <a:extLst>
              <a:ext uri="{FF2B5EF4-FFF2-40B4-BE49-F238E27FC236}">
                <a16:creationId xmlns:a16="http://schemas.microsoft.com/office/drawing/2014/main" id="{1448B7F2-C5CF-96E1-EFB9-1B5B13C312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48" r="20987" b="1"/>
          <a:stretch/>
        </p:blipFill>
        <p:spPr bwMode="auto">
          <a:xfrm>
            <a:off x="1371598" y="1485895"/>
            <a:ext cx="7086600" cy="73151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76590EAE-96EB-D070-45C3-0AC845D767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52630" y="9305508"/>
            <a:ext cx="1647412" cy="891601"/>
          </a:xfrm>
          <a:prstGeom prst="rect">
            <a:avLst/>
          </a:prstGeom>
        </p:spPr>
      </p:pic>
      <p:pic>
        <p:nvPicPr>
          <p:cNvPr id="6148" name="Picture 4" descr="Claves para manejar las conductas disruptivas en el aula">
            <a:extLst>
              <a:ext uri="{FF2B5EF4-FFF2-40B4-BE49-F238E27FC236}">
                <a16:creationId xmlns:a16="http://schemas.microsoft.com/office/drawing/2014/main" id="{FA5DF617-4D63-A324-26AA-7F0DB909DD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59109" y="6912470"/>
            <a:ext cx="2371725"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2886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3936733-5E19-64F2-42E4-54D81A3E68F0}"/>
              </a:ext>
            </a:extLst>
          </p:cNvPr>
          <p:cNvSpPr>
            <a:spLocks noGrp="1"/>
          </p:cNvSpPr>
          <p:nvPr>
            <p:ph type="ctrTitle"/>
          </p:nvPr>
        </p:nvSpPr>
        <p:spPr>
          <a:xfrm>
            <a:off x="13901863" y="3034665"/>
            <a:ext cx="3704436" cy="4269105"/>
          </a:xfrm>
        </p:spPr>
        <p:txBody>
          <a:bodyPr anchor="ctr">
            <a:normAutofit/>
          </a:bodyPr>
          <a:lstStyle/>
          <a:p>
            <a:pPr algn="l"/>
            <a:r>
              <a:rPr lang="es-ES" sz="5600">
                <a:hlinkClick r:id="rId2"/>
              </a:rPr>
              <a:t>Caso práctico</a:t>
            </a:r>
            <a:endParaRPr lang="es-ES" sz="5600"/>
          </a:p>
        </p:txBody>
      </p:sp>
      <p:sp>
        <p:nvSpPr>
          <p:cNvPr id="7184" name="Rectangle 718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50960" y="-1240850"/>
            <a:ext cx="2573217" cy="128751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6" name="Rectangle 718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27" y="996462"/>
            <a:ext cx="12123948" cy="840051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aso mediación espontánea pelea a la salida">
            <a:extLst>
              <a:ext uri="{FF2B5EF4-FFF2-40B4-BE49-F238E27FC236}">
                <a16:creationId xmlns:a16="http://schemas.microsoft.com/office/drawing/2014/main" id="{171EC7CD-8811-6B5C-52EE-2DAB63B5BC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857" y="2315071"/>
            <a:ext cx="11412456" cy="5763290"/>
          </a:xfrm>
          <a:prstGeom prst="rect">
            <a:avLst/>
          </a:prstGeom>
          <a:noFill/>
          <a:extLst>
            <a:ext uri="{909E8E84-426E-40DD-AFC4-6F175D3DCCD1}">
              <a14:hiddenFill xmlns:a14="http://schemas.microsoft.com/office/drawing/2010/main">
                <a:solidFill>
                  <a:srgbClr val="FFFFFF"/>
                </a:solidFill>
              </a14:hiddenFill>
            </a:ext>
          </a:extLst>
        </p:spPr>
      </p:pic>
      <p:sp>
        <p:nvSpPr>
          <p:cNvPr id="7188" name="Rectangle 7187">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925671" y="5088146"/>
            <a:ext cx="2578608" cy="2285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004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DFCFC"/>
        </a:solidFill>
        <a:effectLst/>
      </p:bgPr>
    </p:bg>
    <p:spTree>
      <p:nvGrpSpPr>
        <p:cNvPr id="1" name=""/>
        <p:cNvGrpSpPr/>
        <p:nvPr/>
      </p:nvGrpSpPr>
      <p:grpSpPr>
        <a:xfrm>
          <a:off x="0" y="0"/>
          <a:ext cx="0" cy="0"/>
          <a:chOff x="0" y="0"/>
          <a:chExt cx="0" cy="0"/>
        </a:xfrm>
      </p:grpSpPr>
      <p:grpSp>
        <p:nvGrpSpPr>
          <p:cNvPr id="9" name="Group 9"/>
          <p:cNvGrpSpPr/>
          <p:nvPr/>
        </p:nvGrpSpPr>
        <p:grpSpPr>
          <a:xfrm>
            <a:off x="401566" y="0"/>
            <a:ext cx="142711" cy="10287000"/>
            <a:chOff x="0" y="0"/>
            <a:chExt cx="190282" cy="13716000"/>
          </a:xfrm>
        </p:grpSpPr>
        <p:sp>
          <p:nvSpPr>
            <p:cNvPr id="10" name="AutoShape 10"/>
            <p:cNvSpPr/>
            <p:nvPr/>
          </p:nvSpPr>
          <p:spPr>
            <a:xfrm>
              <a:off x="88791" y="0"/>
              <a:ext cx="12700" cy="13716000"/>
            </a:xfrm>
            <a:prstGeom prst="rect">
              <a:avLst/>
            </a:prstGeom>
            <a:solidFill>
              <a:srgbClr val="141414"/>
            </a:solidFill>
          </p:spPr>
        </p:sp>
        <p:sp>
          <p:nvSpPr>
            <p:cNvPr id="11" name="AutoShape 11"/>
            <p:cNvSpPr/>
            <p:nvPr/>
          </p:nvSpPr>
          <p:spPr>
            <a:xfrm>
              <a:off x="0" y="5820971"/>
              <a:ext cx="190282" cy="2074059"/>
            </a:xfrm>
            <a:prstGeom prst="rect">
              <a:avLst/>
            </a:prstGeom>
            <a:solidFill>
              <a:srgbClr val="E3A716"/>
            </a:solidFill>
          </p:spPr>
        </p:sp>
      </p:grpSp>
      <p:grpSp>
        <p:nvGrpSpPr>
          <p:cNvPr id="2" name="Group 12">
            <a:extLst>
              <a:ext uri="{FF2B5EF4-FFF2-40B4-BE49-F238E27FC236}">
                <a16:creationId xmlns:a16="http://schemas.microsoft.com/office/drawing/2014/main" id="{BD5C13AE-F070-62AE-DF68-8540B4926E01}"/>
              </a:ext>
            </a:extLst>
          </p:cNvPr>
          <p:cNvGrpSpPr/>
          <p:nvPr/>
        </p:nvGrpSpPr>
        <p:grpSpPr>
          <a:xfrm>
            <a:off x="16899788" y="9624370"/>
            <a:ext cx="485578" cy="431625"/>
            <a:chOff x="0" y="0"/>
            <a:chExt cx="647437" cy="575500"/>
          </a:xfrm>
        </p:grpSpPr>
        <p:sp>
          <p:nvSpPr>
            <p:cNvPr id="3" name="AutoShape 13">
              <a:extLst>
                <a:ext uri="{FF2B5EF4-FFF2-40B4-BE49-F238E27FC236}">
                  <a16:creationId xmlns:a16="http://schemas.microsoft.com/office/drawing/2014/main" id="{89A0F776-7A72-E2AF-C380-987BA33672C8}"/>
                </a:ext>
              </a:extLst>
            </p:cNvPr>
            <p:cNvSpPr/>
            <p:nvPr/>
          </p:nvSpPr>
          <p:spPr>
            <a:xfrm>
              <a:off x="0" y="0"/>
              <a:ext cx="647437" cy="575500"/>
            </a:xfrm>
            <a:prstGeom prst="rect">
              <a:avLst/>
            </a:prstGeom>
            <a:solidFill>
              <a:srgbClr val="E3A716"/>
            </a:solidFill>
          </p:spPr>
        </p:sp>
        <p:grpSp>
          <p:nvGrpSpPr>
            <p:cNvPr id="4" name="Group 14">
              <a:extLst>
                <a:ext uri="{FF2B5EF4-FFF2-40B4-BE49-F238E27FC236}">
                  <a16:creationId xmlns:a16="http://schemas.microsoft.com/office/drawing/2014/main" id="{A34E7AFE-C890-65B7-A38B-A203F6287052}"/>
                </a:ext>
              </a:extLst>
            </p:cNvPr>
            <p:cNvGrpSpPr/>
            <p:nvPr/>
          </p:nvGrpSpPr>
          <p:grpSpPr>
            <a:xfrm>
              <a:off x="0" y="171992"/>
              <a:ext cx="517352" cy="231517"/>
              <a:chOff x="0" y="0"/>
              <a:chExt cx="959235" cy="429260"/>
            </a:xfrm>
          </p:grpSpPr>
          <p:sp>
            <p:nvSpPr>
              <p:cNvPr id="6" name="Freeform 15">
                <a:extLst>
                  <a:ext uri="{FF2B5EF4-FFF2-40B4-BE49-F238E27FC236}">
                    <a16:creationId xmlns:a16="http://schemas.microsoft.com/office/drawing/2014/main" id="{4FE2406D-DEC7-9FC9-1B88-C2CEB9C3007F}"/>
                  </a:ext>
                </a:extLst>
              </p:cNvPr>
              <p:cNvSpPr/>
              <p:nvPr/>
            </p:nvSpPr>
            <p:spPr>
              <a:xfrm>
                <a:off x="0" y="-5080"/>
                <a:ext cx="959235" cy="434340"/>
              </a:xfrm>
              <a:custGeom>
                <a:avLst/>
                <a:gdLst/>
                <a:ahLst/>
                <a:cxnLst/>
                <a:rect l="l" t="t" r="r" b="b"/>
                <a:pathLst>
                  <a:path w="959235" h="434340">
                    <a:moveTo>
                      <a:pt x="941455" y="187960"/>
                    </a:moveTo>
                    <a:lnTo>
                      <a:pt x="679835" y="11430"/>
                    </a:lnTo>
                    <a:cubicBezTo>
                      <a:pt x="662055" y="0"/>
                      <a:pt x="639195" y="3810"/>
                      <a:pt x="626495" y="21590"/>
                    </a:cubicBezTo>
                    <a:cubicBezTo>
                      <a:pt x="615065" y="39370"/>
                      <a:pt x="618875" y="62230"/>
                      <a:pt x="636655" y="74930"/>
                    </a:cubicBezTo>
                    <a:lnTo>
                      <a:pt x="795405" y="181610"/>
                    </a:lnTo>
                    <a:lnTo>
                      <a:pt x="0" y="181610"/>
                    </a:lnTo>
                    <a:lnTo>
                      <a:pt x="0" y="257810"/>
                    </a:lnTo>
                    <a:lnTo>
                      <a:pt x="795405" y="257810"/>
                    </a:lnTo>
                    <a:lnTo>
                      <a:pt x="636655" y="364490"/>
                    </a:lnTo>
                    <a:cubicBezTo>
                      <a:pt x="618875" y="375920"/>
                      <a:pt x="615065" y="400050"/>
                      <a:pt x="626495" y="417830"/>
                    </a:cubicBezTo>
                    <a:cubicBezTo>
                      <a:pt x="634115" y="429260"/>
                      <a:pt x="645545" y="434340"/>
                      <a:pt x="658245" y="434340"/>
                    </a:cubicBezTo>
                    <a:cubicBezTo>
                      <a:pt x="665865" y="434340"/>
                      <a:pt x="673485" y="431800"/>
                      <a:pt x="679835" y="427990"/>
                    </a:cubicBezTo>
                    <a:lnTo>
                      <a:pt x="942725" y="251460"/>
                    </a:lnTo>
                    <a:cubicBezTo>
                      <a:pt x="952885" y="243840"/>
                      <a:pt x="959235" y="232410"/>
                      <a:pt x="959235" y="219710"/>
                    </a:cubicBezTo>
                    <a:cubicBezTo>
                      <a:pt x="959235" y="207010"/>
                      <a:pt x="952885" y="195580"/>
                      <a:pt x="941455" y="187960"/>
                    </a:cubicBezTo>
                    <a:close/>
                  </a:path>
                </a:pathLst>
              </a:custGeom>
              <a:solidFill>
                <a:srgbClr val="FDFCFC"/>
              </a:solidFill>
            </p:spPr>
          </p:sp>
        </p:grpSp>
      </p:grpSp>
      <p:pic>
        <p:nvPicPr>
          <p:cNvPr id="7" name="Imagen 6" descr="Logotipo&#10;&#10;Descripción generada automáticamente">
            <a:extLst>
              <a:ext uri="{FF2B5EF4-FFF2-40B4-BE49-F238E27FC236}">
                <a16:creationId xmlns:a16="http://schemas.microsoft.com/office/drawing/2014/main" id="{EAC85FA3-3DB5-E8F1-FACA-7B58871E8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26122" y="9556988"/>
            <a:ext cx="1318141" cy="713395"/>
          </a:xfrm>
          <a:prstGeom prst="rect">
            <a:avLst/>
          </a:prstGeom>
        </p:spPr>
      </p:pic>
      <p:pic>
        <p:nvPicPr>
          <p:cNvPr id="5" name="Imagen 4" descr="Diagrama&#10;&#10;Descripción generada automáticamente">
            <a:extLst>
              <a:ext uri="{FF2B5EF4-FFF2-40B4-BE49-F238E27FC236}">
                <a16:creationId xmlns:a16="http://schemas.microsoft.com/office/drawing/2014/main" id="{C10850C7-393C-E881-8AB8-DD97D21FBD8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49666"/>
          <a:stretch/>
        </p:blipFill>
        <p:spPr>
          <a:xfrm>
            <a:off x="610870" y="292976"/>
            <a:ext cx="8498189" cy="9267925"/>
          </a:xfrm>
          <a:prstGeom prst="rect">
            <a:avLst/>
          </a:prstGeom>
        </p:spPr>
      </p:pic>
      <p:pic>
        <p:nvPicPr>
          <p:cNvPr id="15" name="Imagen 14" descr="Diagrama&#10;&#10;Descripción generada automáticamente">
            <a:extLst>
              <a:ext uri="{FF2B5EF4-FFF2-40B4-BE49-F238E27FC236}">
                <a16:creationId xmlns:a16="http://schemas.microsoft.com/office/drawing/2014/main" id="{948F3536-A38C-067C-3216-0344D980AC4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50000"/>
          <a:stretch/>
        </p:blipFill>
        <p:spPr>
          <a:xfrm>
            <a:off x="9407297" y="292976"/>
            <a:ext cx="8479137" cy="9185732"/>
          </a:xfrm>
          <a:prstGeom prst="rect">
            <a:avLst/>
          </a:prstGeom>
        </p:spPr>
      </p:pic>
    </p:spTree>
    <p:extLst>
      <p:ext uri="{BB962C8B-B14F-4D97-AF65-F5344CB8AC3E}">
        <p14:creationId xmlns:p14="http://schemas.microsoft.com/office/powerpoint/2010/main" val="1721516620"/>
      </p:ext>
    </p:extLst>
  </p:cSld>
  <p:clrMapOvr>
    <a:masterClrMapping/>
  </p:clrMapOvr>
</p:sld>
</file>

<file path=ppt/theme/theme1.xml><?xml version="1.0" encoding="utf-8"?>
<a:theme xmlns:a="http://schemas.openxmlformats.org/drawingml/2006/main" name="Office Theme">
  <a:themeElements>
    <a:clrScheme name="Personalizado 7">
      <a:dk1>
        <a:sysClr val="windowText" lastClr="000000"/>
      </a:dk1>
      <a:lt1>
        <a:sysClr val="window" lastClr="FFFFFF"/>
      </a:lt1>
      <a:dk2>
        <a:srgbClr val="C00000"/>
      </a:dk2>
      <a:lt2>
        <a:srgbClr val="EEECE1"/>
      </a:lt2>
      <a:accent1>
        <a:srgbClr val="F58B30"/>
      </a:accent1>
      <a:accent2>
        <a:srgbClr val="C0504D"/>
      </a:accent2>
      <a:accent3>
        <a:srgbClr val="9BBB59"/>
      </a:accent3>
      <a:accent4>
        <a:srgbClr val="EEECE1"/>
      </a:accent4>
      <a:accent5>
        <a:srgbClr val="C00000"/>
      </a:accent5>
      <a:accent6>
        <a:srgbClr val="F79646"/>
      </a:accent6>
      <a:hlink>
        <a:srgbClr val="0070C0"/>
      </a:hlink>
      <a:folHlink>
        <a:srgbClr val="15151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mbra extrema">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Evento principal</Template>
  <TotalTime>21</TotalTime>
  <Words>5587</Words>
  <Application>Microsoft Office PowerPoint</Application>
  <PresentationFormat>Personalizado</PresentationFormat>
  <Paragraphs>492</Paragraphs>
  <Slides>98</Slides>
  <Notes>0</Notes>
  <HiddenSlides>0</HiddenSlides>
  <MMClips>6</MMClips>
  <ScaleCrop>false</ScaleCrop>
  <HeadingPairs>
    <vt:vector size="6" baseType="variant">
      <vt:variant>
        <vt:lpstr>Fuentes usadas</vt:lpstr>
      </vt:variant>
      <vt:variant>
        <vt:i4>31</vt:i4>
      </vt:variant>
      <vt:variant>
        <vt:lpstr>Tema</vt:lpstr>
      </vt:variant>
      <vt:variant>
        <vt:i4>2</vt:i4>
      </vt:variant>
      <vt:variant>
        <vt:lpstr>Títulos de diapositiva</vt:lpstr>
      </vt:variant>
      <vt:variant>
        <vt:i4>98</vt:i4>
      </vt:variant>
    </vt:vector>
  </HeadingPairs>
  <TitlesOfParts>
    <vt:vector size="131" baseType="lpstr">
      <vt:lpstr>Montserrat 1 Italics</vt:lpstr>
      <vt:lpstr>Calibri</vt:lpstr>
      <vt:lpstr>Montserrat Classic Bold</vt:lpstr>
      <vt:lpstr>Architects Daughter</vt:lpstr>
      <vt:lpstr>ABeeZee</vt:lpstr>
      <vt:lpstr>Montserrat</vt:lpstr>
      <vt:lpstr>Segoe UI</vt:lpstr>
      <vt:lpstr>Montserrat 5</vt:lpstr>
      <vt:lpstr>Times New Roman</vt:lpstr>
      <vt:lpstr>Wingdings</vt:lpstr>
      <vt:lpstr>Open Sans</vt:lpstr>
      <vt:lpstr>Source Sans Pro</vt:lpstr>
      <vt:lpstr>Montserrat 3 Bold</vt:lpstr>
      <vt:lpstr>WordVisiCarriageReturn_MSFontService</vt:lpstr>
      <vt:lpstr>Arial</vt:lpstr>
      <vt:lpstr>Montserrat 6</vt:lpstr>
      <vt:lpstr>Modern Love Caps</vt:lpstr>
      <vt:lpstr>Linux Libertine</vt:lpstr>
      <vt:lpstr>Bernard MT Condensed</vt:lpstr>
      <vt:lpstr>Castellar</vt:lpstr>
      <vt:lpstr>WordVisi_MSFontService</vt:lpstr>
      <vt:lpstr>Vivian</vt:lpstr>
      <vt:lpstr>Borealis</vt:lpstr>
      <vt:lpstr>X-Files</vt:lpstr>
      <vt:lpstr>Tenorite</vt:lpstr>
      <vt:lpstr>Cavolini</vt:lpstr>
      <vt:lpstr>Verdana Pro</vt:lpstr>
      <vt:lpstr>Abadi Extra Light</vt:lpstr>
      <vt:lpstr>Montserrat SemiBold</vt:lpstr>
      <vt:lpstr>Candles</vt:lpstr>
      <vt:lpstr>Montserrat 1 Bold</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CONFLICTOS</vt:lpstr>
      <vt:lpstr>CAUSAS:</vt:lpstr>
      <vt:lpstr>Presentación de PowerPoint</vt:lpstr>
      <vt:lpstr>Presentación de PowerPoint</vt:lpstr>
      <vt:lpstr>Presentación de PowerPoint</vt:lpstr>
      <vt:lpstr>Presentación de PowerPoint</vt:lpstr>
      <vt:lpstr>AULAS DE ESCUCHA</vt:lpstr>
      <vt:lpstr>Presentación de PowerPoint</vt:lpstr>
      <vt:lpstr>Presentación de PowerPoint</vt:lpstr>
      <vt:lpstr>Presentación de PowerPoint</vt:lpstr>
      <vt:lpstr>Caso práctico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Diaconía España 2021</dc:title>
  <dc:creator>DAVID MORALES</dc:creator>
  <cp:lastModifiedBy>JESUS RICARDO ALVAREZ MONTIEL</cp:lastModifiedBy>
  <cp:revision>11</cp:revision>
  <dcterms:created xsi:type="dcterms:W3CDTF">2006-08-16T00:00:00Z</dcterms:created>
  <dcterms:modified xsi:type="dcterms:W3CDTF">2023-05-10T17:39:49Z</dcterms:modified>
  <dc:identifier>DAEbvhWilvo</dc:identifier>
</cp:coreProperties>
</file>