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22" r:id="rId4"/>
  </p:sldMasterIdLst>
  <p:notesMasterIdLst>
    <p:notesMasterId r:id="rId32"/>
  </p:notesMasterIdLst>
  <p:handoutMasterIdLst>
    <p:handoutMasterId r:id="rId33"/>
  </p:handoutMasterIdLst>
  <p:sldIdLst>
    <p:sldId id="256" r:id="rId5"/>
    <p:sldId id="305" r:id="rId6"/>
    <p:sldId id="264" r:id="rId7"/>
    <p:sldId id="293" r:id="rId8"/>
    <p:sldId id="297" r:id="rId9"/>
    <p:sldId id="298" r:id="rId10"/>
    <p:sldId id="300" r:id="rId11"/>
    <p:sldId id="299" r:id="rId12"/>
    <p:sldId id="303" r:id="rId13"/>
    <p:sldId id="302" r:id="rId14"/>
    <p:sldId id="304" r:id="rId15"/>
    <p:sldId id="295" r:id="rId16"/>
    <p:sldId id="268" r:id="rId17"/>
    <p:sldId id="296" r:id="rId18"/>
    <p:sldId id="306" r:id="rId19"/>
    <p:sldId id="288" r:id="rId20"/>
    <p:sldId id="276" r:id="rId21"/>
    <p:sldId id="286" r:id="rId22"/>
    <p:sldId id="292" r:id="rId23"/>
    <p:sldId id="274" r:id="rId24"/>
    <p:sldId id="275" r:id="rId25"/>
    <p:sldId id="289" r:id="rId26"/>
    <p:sldId id="287" r:id="rId27"/>
    <p:sldId id="280" r:id="rId28"/>
    <p:sldId id="290" r:id="rId29"/>
    <p:sldId id="291" r:id="rId30"/>
    <p:sldId id="273" r:id="rId31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0725" autoAdjust="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08A26C1-0309-469A-BFC1-92CF01B89A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C419CDD-F27F-41F7-A67A-DB1D179D4D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BE568-D303-4FAC-9183-A8A5FC16862F}" type="datetimeFigureOut">
              <a:rPr lang="es-ES" smtClean="0"/>
              <a:pPr/>
              <a:t>14/12/2022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3F6997-2346-4749-8D5D-5E73FBB4EB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8B74BC5-58FA-4006-953C-B361B7D7EA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8E2DA-5115-458A-8770-3E2E13AA055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858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33999-B121-4A57-84E6-D4D3D682B338}" type="datetimeFigureOut">
              <a:rPr lang="es-ES" noProof="0" smtClean="0"/>
              <a:pPr/>
              <a:t>14/12/2022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CFEF-7532-4742-8AE4-AD8F1DB91E4D}" type="slidenum">
              <a:rPr lang="es-ES" noProof="0" smtClean="0"/>
              <a:pPr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6625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44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042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89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518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89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1CFEF-7532-4742-8AE4-AD8F1DB91E4D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27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rtlCol="0" anchor="b">
            <a:normAutofit/>
          </a:bodyPr>
          <a:lstStyle>
            <a:lvl1pPr algn="l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32201"/>
            <a:ext cx="9448800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 rtlCol="0"/>
          <a:lstStyle/>
          <a:p>
            <a:pPr rtl="0"/>
            <a:fld id="{CE150E63-AA5C-4029-8AFD-739D3ED1B16D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6751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516715"/>
            <a:ext cx="10820400" cy="701969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0CE4C6-AF12-4B75-9B09-A6369DF3EBF5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2223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649133"/>
            <a:ext cx="10130516" cy="99906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69286BD3-FAB2-42CC-83A7-F2055CA28231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4187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024467" y="753533"/>
            <a:ext cx="10151533" cy="2604495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del título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303865" y="3365556"/>
            <a:ext cx="9592736" cy="4444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959862"/>
            <a:ext cx="10151533" cy="679871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E0CFD942-0C29-4841-A369-7AC3ACBAA115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Cuadro de texto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Cuadro de texto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366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024467" y="3648315"/>
            <a:ext cx="10144654" cy="99988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5B53403B-A83F-4F7C-B81B-52D96F2F2D5A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66832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85800" y="2202080"/>
            <a:ext cx="3456432" cy="617320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685799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368800" y="2201333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4366858" y="2904067"/>
            <a:ext cx="3456432" cy="331461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8051800" y="2192866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8051801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E8905F-8219-42EC-858C-8B7A9BCD2331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27523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88618" y="4191000"/>
            <a:ext cx="3451582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688618" y="4873764"/>
            <a:ext cx="3451582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374263" y="4191000"/>
            <a:ext cx="3448935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4374264" y="4873763"/>
            <a:ext cx="344893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8049731" y="4191000"/>
            <a:ext cx="3456469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8049731" y="4873761"/>
            <a:ext cx="345244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A337F5-EA54-492B-BCF8-BA412781892C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3425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2194559"/>
            <a:ext cx="10820400" cy="4024125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5AF301-8E3A-4C7C-8F39-137B7E2BA829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3108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024466" y="745067"/>
            <a:ext cx="8204201" cy="3903133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2580712E-2E1F-4DE6-9DF5-96684E025AD4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386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B63502-55E2-483A-B925-B76D2362EF77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14009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024467" y="3641725"/>
            <a:ext cx="10490200" cy="955675"/>
          </a:xfrm>
        </p:spPr>
        <p:txBody>
          <a:bodyPr rtlCol="0"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BB53D347-9752-40D2-A01A-54CDEE82EFED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4573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 hasCustomPrompt="1"/>
          </p:nvPr>
        </p:nvSpPr>
        <p:spPr>
          <a:xfrm>
            <a:off x="685800" y="2194559"/>
            <a:ext cx="5334000" cy="40241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2194559"/>
            <a:ext cx="5334000" cy="402412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52F424-71C5-46D6-BF22-9D8828EB9DAE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3326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914409" y="2183802"/>
            <a:ext cx="5079991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685800" y="3132666"/>
            <a:ext cx="5311775" cy="308601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0" y="2183802"/>
            <a:ext cx="51054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3132666"/>
            <a:ext cx="5334000" cy="308601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35E9E-2FD8-489A-985A-E5E9905A1025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7810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39A859-2C96-446F-BF35-E1A916FDC7F7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9557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0B3690-BBA5-4984-BF25-F14AEFFABB51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214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995582" y="746759"/>
            <a:ext cx="6510618" cy="5471925"/>
          </a:xfrm>
        </p:spPr>
        <p:txBody>
          <a:bodyPr rtlCol="0" anchor="ctr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124199"/>
            <a:ext cx="411480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C6960A-B7E1-40A8-8ABC-9D37BA0B71B1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3115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124199"/>
            <a:ext cx="687324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369352-B30E-4B27-BD6D-2A167EC7583D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
              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8390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0DF384F-5A97-4E92-8348-2DC2199C59FF}" type="datetime1">
              <a:rPr lang="es-ES" noProof="0" smtClean="0"/>
              <a:pPr rtl="0"/>
              <a:t>14/12/2022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
              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572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educalinkapp.com/blog/abp-que-es-el-aprendizaje-basado-en-proyecto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2DF2D01C-5CF9-4B15-A892-30697AEC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77058AA-32F4-4742-B1B0-88DB21689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9612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exterior, puesta de sol, cielo, agua&#10;&#10;Descripción generada automáticamente">
            <a:extLst>
              <a:ext uri="{FF2B5EF4-FFF2-40B4-BE49-F238E27FC236}">
                <a16:creationId xmlns:a16="http://schemas.microsoft.com/office/drawing/2014/main" id="{F6AC506A-B992-487C-80C2-5C9E2A17D5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02"/>
          <a:stretch/>
        </p:blipFill>
        <p:spPr>
          <a:xfrm>
            <a:off x="471999" y="488844"/>
            <a:ext cx="3763204" cy="3526040"/>
          </a:xfrm>
          <a:prstGeom prst="rect">
            <a:avLst/>
          </a:prstGeom>
        </p:spPr>
      </p:pic>
      <p:sp>
        <p:nvSpPr>
          <p:cNvPr id="53" name="Round Single Corner Rectangle 17">
            <a:extLst>
              <a:ext uri="{FF2B5EF4-FFF2-40B4-BE49-F238E27FC236}">
                <a16:creationId xmlns:a16="http://schemas.microsoft.com/office/drawing/2014/main" id="{7DC42F66-81D5-4D45-9058-31DB09162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1832" y="488845"/>
            <a:ext cx="1948749" cy="2008888"/>
          </a:xfrm>
          <a:prstGeom prst="round1Rect">
            <a:avLst>
              <a:gd name="adj" fmla="val 11295"/>
            </a:avLst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 Single Corner Rectangle 16">
            <a:extLst>
              <a:ext uri="{FF2B5EF4-FFF2-40B4-BE49-F238E27FC236}">
                <a16:creationId xmlns:a16="http://schemas.microsoft.com/office/drawing/2014/main" id="{24021E8D-5E17-4D2F-8DD8-CB5950195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17950" y="4158358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Flor">
            <a:extLst>
              <a:ext uri="{FF2B5EF4-FFF2-40B4-BE49-F238E27FC236}">
                <a16:creationId xmlns:a16="http://schemas.microsoft.com/office/drawing/2014/main" id="{3F803F0C-D1ED-48FB-B5CD-1F2FC0FF7C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868" r="26871" b="3"/>
          <a:stretch/>
        </p:blipFill>
        <p:spPr>
          <a:xfrm>
            <a:off x="4401832" y="2669286"/>
            <a:ext cx="3060318" cy="370933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00A80F23-4F47-4EC7-89AE-069A09B2C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4863" y="0"/>
            <a:ext cx="4472937" cy="2754217"/>
          </a:xfrm>
        </p:spPr>
        <p:txBody>
          <a:bodyPr>
            <a:normAutofit/>
          </a:bodyPr>
          <a:lstStyle/>
          <a:p>
            <a:r>
              <a:rPr lang="es-ES" sz="2400" dirty="0"/>
              <a:t>FORMACIÓN METODOLOGÍA CERVANTES</a:t>
            </a:r>
            <a:br>
              <a:rPr lang="es-ES" sz="2400" dirty="0"/>
            </a:br>
            <a:br>
              <a:rPr lang="es-ES" sz="2400" dirty="0"/>
            </a:br>
            <a:r>
              <a:rPr lang="es-ES" sz="2000" dirty="0"/>
              <a:t> Octubre y noviembre 2022</a:t>
            </a:r>
            <a:br>
              <a:rPr lang="es-ES" sz="2000" dirty="0"/>
            </a:br>
            <a:br>
              <a:rPr lang="es-ES" sz="2400" dirty="0"/>
            </a:br>
            <a:br>
              <a:rPr lang="es-ES" sz="2400" dirty="0"/>
            </a:br>
            <a:r>
              <a:rPr lang="es-ES" sz="2400" dirty="0"/>
              <a:t> </a:t>
            </a:r>
            <a:r>
              <a:rPr lang="es-ES" sz="4800" dirty="0" err="1"/>
              <a:t>abp</a:t>
            </a:r>
            <a:endParaRPr lang="es-ES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692" y="3940439"/>
            <a:ext cx="3347818" cy="20587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lIns="0" rIns="0" rtlCol="0">
            <a:normAutofit/>
          </a:bodyPr>
          <a:lstStyle/>
          <a:p>
            <a:pPr marL="1544638" algn="r" rtl="0"/>
            <a:r>
              <a:rPr lang="es-ES" sz="2400" noProof="1"/>
              <a:t>Curso</a:t>
            </a:r>
            <a:r>
              <a:rPr lang="es-ES" sz="4400" noProof="1"/>
              <a:t> 2022</a:t>
            </a:r>
          </a:p>
          <a:p>
            <a:pPr marL="1544638" algn="r" rtl="0"/>
            <a:r>
              <a:rPr lang="es-ES" sz="4400" noProof="1"/>
              <a:t>2023</a:t>
            </a:r>
          </a:p>
        </p:txBody>
      </p:sp>
      <p:pic>
        <p:nvPicPr>
          <p:cNvPr id="2" name="NO DEJES NUNCA DE SOÑAR    MARÍA VASÁN">
            <a:hlinkClick r:id="" action="ppaction://media"/>
            <a:extLst>
              <a:ext uri="{FF2B5EF4-FFF2-40B4-BE49-F238E27FC236}">
                <a16:creationId xmlns:a16="http://schemas.microsoft.com/office/drawing/2014/main" id="{3AD979B4-8F82-42D6-9297-7B19E4CF7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3593" y="732852"/>
            <a:ext cx="609600" cy="609600"/>
          </a:xfrm>
          <a:prstGeom prst="rect">
            <a:avLst/>
          </a:prstGeom>
        </p:spPr>
      </p:pic>
      <p:pic>
        <p:nvPicPr>
          <p:cNvPr id="4" name="Rosana y Sofia Ellar   Sin Miedo">
            <a:hlinkClick r:id="" action="ppaction://media"/>
            <a:extLst>
              <a:ext uri="{FF2B5EF4-FFF2-40B4-BE49-F238E27FC236}">
                <a16:creationId xmlns:a16="http://schemas.microsoft.com/office/drawing/2014/main" id="{625E729E-FD62-4F31-A971-0E44E743F6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3593" y="1580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uario\AppData\Local\Temp\Rar$DR04.641\2 APRENDIZAJE BASADO EN PROYECTOS 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3793" y="260648"/>
            <a:ext cx="5084829" cy="685800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53DF43E-2161-5566-CB12-50B6A6C3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8" y="112889"/>
            <a:ext cx="11153422" cy="1101364"/>
          </a:xfrm>
        </p:spPr>
        <p:txBody>
          <a:bodyPr>
            <a:normAutofit/>
          </a:bodyPr>
          <a:lstStyle/>
          <a:p>
            <a:r>
              <a:rPr lang="es-ES" sz="3200" dirty="0"/>
              <a:t>Método versátil</a:t>
            </a:r>
            <a:r>
              <a:rPr lang="es-ES" dirty="0"/>
              <a:t> </a:t>
            </a:r>
            <a:r>
              <a:rPr lang="es-ES" sz="3200" dirty="0"/>
              <a:t>admite</a:t>
            </a:r>
            <a:r>
              <a:rPr lang="es-ES" dirty="0"/>
              <a:t> </a:t>
            </a:r>
            <a:r>
              <a:rPr lang="es-ES" sz="3200" dirty="0"/>
              <a:t>múltiples</a:t>
            </a:r>
            <a:r>
              <a:rPr lang="es-ES" dirty="0"/>
              <a:t> </a:t>
            </a:r>
            <a:r>
              <a:rPr lang="es-ES" sz="3200" dirty="0"/>
              <a:t>combinaciones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758115-C2A7-C8A8-53F2-C14FFB717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756" y="1006486"/>
            <a:ext cx="8698088" cy="5821223"/>
          </a:xfrm>
        </p:spPr>
      </p:pic>
    </p:spTree>
    <p:extLst>
      <p:ext uri="{BB962C8B-B14F-4D97-AF65-F5344CB8AC3E}">
        <p14:creationId xmlns:p14="http://schemas.microsoft.com/office/powerpoint/2010/main" val="2650806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 modo de resumen…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“Estrategia pedagógica en la que se presenta una situación o problema de la vida real”</a:t>
            </a:r>
          </a:p>
          <a:p>
            <a:r>
              <a:rPr lang="es-ES" dirty="0"/>
              <a:t>Importante tanto la adquisición de conocimientos como el desarrollo de las habilidades y actitudes adecuadas.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pic>
        <p:nvPicPr>
          <p:cNvPr id="9" name="Imagen 8" descr="Estela de vapor abstracta">
            <a:extLst>
              <a:ext uri="{FF2B5EF4-FFF2-40B4-BE49-F238E27FC236}">
                <a16:creationId xmlns:a16="http://schemas.microsoft.com/office/drawing/2014/main" id="{672405C2-14A9-4567-8A94-9EEAB9EE18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4" r="34692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319FFD2-07B5-4029-BFB3-26FCFCC2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E34ECD4-3BFC-4D20-93AD-EAC3843B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latin typeface="Claire Hand" panose="02000506040000020004" pitchFamily="2" charset="0"/>
              </a:rPr>
              <a:t>Los </a:t>
            </a:r>
            <a:r>
              <a:rPr lang="es-ES" sz="2400" dirty="0" err="1">
                <a:latin typeface="Claire Hand" panose="02000506040000020004" pitchFamily="2" charset="0"/>
              </a:rPr>
              <a:t>Croods</a:t>
            </a:r>
            <a:endParaRPr lang="es-ES" sz="2400" dirty="0">
              <a:latin typeface="Claire Hand" panose="02000506040000020004" pitchFamily="2" charset="0"/>
            </a:endParaRPr>
          </a:p>
        </p:txBody>
      </p:sp>
      <p:pic>
        <p:nvPicPr>
          <p:cNvPr id="5" name="Croods_2">
            <a:hlinkClick r:id="" action="ppaction://media"/>
            <a:extLst>
              <a:ext uri="{FF2B5EF4-FFF2-40B4-BE49-F238E27FC236}">
                <a16:creationId xmlns:a16="http://schemas.microsoft.com/office/drawing/2014/main" id="{0521EB78-C57C-4DFF-85F4-F7941B3462C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932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023" y="11902"/>
            <a:ext cx="8946799" cy="6457951"/>
          </a:xfrm>
        </p:spPr>
      </p:pic>
    </p:spTree>
    <p:extLst>
      <p:ext uri="{BB962C8B-B14F-4D97-AF65-F5344CB8AC3E}">
        <p14:creationId xmlns:p14="http://schemas.microsoft.com/office/powerpoint/2010/main" val="26801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4-APB EN 10 PASOS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1- Presentación o clarificación del problema</a:t>
            </a:r>
          </a:p>
          <a:p>
            <a:r>
              <a:rPr lang="es-ES" dirty="0"/>
              <a:t>2.Detección de lo que saben y lo que necesitan saber (se puede hacer un cuadro sencillo)</a:t>
            </a:r>
          </a:p>
          <a:p>
            <a:r>
              <a:rPr lang="es-ES" dirty="0"/>
              <a:t>3.Reparto de tareas (mapa mental)</a:t>
            </a:r>
          </a:p>
          <a:p>
            <a:r>
              <a:rPr lang="es-ES" dirty="0"/>
              <a:t>4. Búsqueda individual de la información (organizar, interpretar y analizar)</a:t>
            </a:r>
          </a:p>
          <a:p>
            <a:r>
              <a:rPr lang="es-ES" dirty="0"/>
              <a:t>5.Puesta en común de los resultados de la búsqueda</a:t>
            </a:r>
          </a:p>
          <a:p>
            <a:r>
              <a:rPr lang="es-ES" dirty="0"/>
              <a:t>6. Aplicación de los nuevos conocimientos al problema</a:t>
            </a:r>
          </a:p>
          <a:p>
            <a:r>
              <a:rPr lang="es-ES" dirty="0"/>
              <a:t>7. Desarrollo del producto final</a:t>
            </a:r>
          </a:p>
          <a:p>
            <a:r>
              <a:rPr lang="es-ES" dirty="0"/>
              <a:t>8. Presentación oral (rubrica)</a:t>
            </a:r>
          </a:p>
          <a:p>
            <a:r>
              <a:rPr lang="es-ES" dirty="0"/>
              <a:t>9.Diario reflexivo</a:t>
            </a:r>
          </a:p>
          <a:p>
            <a:r>
              <a:rPr lang="es-ES" dirty="0"/>
              <a:t>10. Evaluación individual y grupal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70D5C295-C8BE-1F2C-033B-919CA1B8F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18" y="506083"/>
            <a:ext cx="8195344" cy="57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830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7138" y="290513"/>
            <a:ext cx="46577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GRUPAMIENTOS E INTERACCIÓN EN UN AULA A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57" y="0"/>
            <a:ext cx="4583648" cy="13131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GRUPAMIENTOS E INTERACCIÓN EN UN AULA A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3804" y="-6572251"/>
            <a:ext cx="5372100" cy="13430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9950" y="742950"/>
            <a:ext cx="53721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8590843" y="764372"/>
            <a:ext cx="3465689" cy="1984471"/>
          </a:xfrm>
        </p:spPr>
        <p:txBody>
          <a:bodyPr>
            <a:normAutofit/>
          </a:bodyPr>
          <a:lstStyle/>
          <a:p>
            <a:r>
              <a:rPr lang="es-ES" sz="3600" dirty="0"/>
              <a:t>5- pensamos Nuestro  proyecto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8AA72-7D8F-0C8B-844F-6B67C7B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788056-1DC0-5C03-077D-80F14EB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1- ¿Por qué el aprendizaje basado en proyectos?</a:t>
            </a:r>
          </a:p>
          <a:p>
            <a:r>
              <a:rPr lang="es-ES" dirty="0"/>
              <a:t>2- ¿Qué es? ¿Qué aporta al aprendizaje?</a:t>
            </a:r>
          </a:p>
          <a:p>
            <a:r>
              <a:rPr lang="es-ES" dirty="0"/>
              <a:t>3- ¿Cómo diseñar un ABP?</a:t>
            </a:r>
          </a:p>
          <a:p>
            <a:r>
              <a:rPr lang="es-ES" dirty="0"/>
              <a:t>4- Pasos y decálogo</a:t>
            </a:r>
          </a:p>
          <a:p>
            <a:r>
              <a:rPr lang="es-ES" dirty="0"/>
              <a:t>5- Pensamos nuestro proyecto</a:t>
            </a:r>
          </a:p>
        </p:txBody>
      </p:sp>
    </p:spTree>
    <p:extLst>
      <p:ext uri="{BB962C8B-B14F-4D97-AF65-F5344CB8AC3E}">
        <p14:creationId xmlns:p14="http://schemas.microsoft.com/office/powerpoint/2010/main" val="2609400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0C696E-4130-47B6-B374-689570CF3187}"/>
              </a:ext>
            </a:extLst>
          </p:cNvPr>
          <p:cNvSpPr/>
          <p:nvPr/>
        </p:nvSpPr>
        <p:spPr>
          <a:xfrm>
            <a:off x="2633064" y="6034019"/>
            <a:ext cx="11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>
                <a:latin typeface="AR JULIAN" panose="02000000000000000000" pitchFamily="2" charset="0"/>
              </a:rPr>
              <a:t>A querer</a:t>
            </a:r>
          </a:p>
        </p:txBody>
      </p:sp>
      <p:pic>
        <p:nvPicPr>
          <p:cNvPr id="21" name="Marcador de contenido 6" descr="Imagen que contiene naturaleza, humo, cielo&#10;&#10;Descripción generada automáticamente">
            <a:extLst>
              <a:ext uri="{FF2B5EF4-FFF2-40B4-BE49-F238E27FC236}">
                <a16:creationId xmlns:a16="http://schemas.microsoft.com/office/drawing/2014/main" id="{A023F591-395A-4FA1-A968-ED34AA677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7566" y="-111037"/>
            <a:ext cx="12307132" cy="6925370"/>
          </a:xfr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5A9D21-DEF4-4C32-977B-4253C7261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684" y="-154704"/>
            <a:ext cx="1729974" cy="3798439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FE4BD9A-8AAD-41BC-90EA-FCCB8A2A885B}"/>
              </a:ext>
            </a:extLst>
          </p:cNvPr>
          <p:cNvSpPr/>
          <p:nvPr/>
        </p:nvSpPr>
        <p:spPr>
          <a:xfrm>
            <a:off x="7287665" y="1948987"/>
            <a:ext cx="17091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>
                <a:latin typeface="ClairesHand3" panose="02000603000000000000" pitchFamily="2" charset="0"/>
              </a:rPr>
              <a:t>A </a:t>
            </a:r>
            <a:r>
              <a:rPr lang="es-ES" sz="4400" dirty="0">
                <a:latin typeface="ClairesHand3" panose="02000603000000000000" pitchFamily="2" charset="0"/>
              </a:rPr>
              <a:t>perder</a:t>
            </a:r>
            <a:endParaRPr lang="es-ES" dirty="0">
              <a:latin typeface="ClairesHand3" panose="02000603000000000000" pitchFamily="2" charset="0"/>
            </a:endParaRPr>
          </a:p>
        </p:txBody>
      </p:sp>
      <p:pic>
        <p:nvPicPr>
          <p:cNvPr id="7" name="Imagen 6" descr="Imagen que contiene rueda, transporte&#10;&#10;Descripción generada automáticamente">
            <a:extLst>
              <a:ext uri="{FF2B5EF4-FFF2-40B4-BE49-F238E27FC236}">
                <a16:creationId xmlns:a16="http://schemas.microsoft.com/office/drawing/2014/main" id="{BECEDDF8-DA13-4924-89FC-F34EB6F7D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143" y="85693"/>
            <a:ext cx="2562542" cy="2873581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1D061AF-B79A-46B8-8280-1127641B36EB}"/>
              </a:ext>
            </a:extLst>
          </p:cNvPr>
          <p:cNvSpPr/>
          <p:nvPr/>
        </p:nvSpPr>
        <p:spPr>
          <a:xfrm>
            <a:off x="4223877" y="366782"/>
            <a:ext cx="2002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>
                <a:latin typeface="Claire Hand" panose="02000506040000020004" pitchFamily="2" charset="0"/>
              </a:rPr>
              <a:t>A </a:t>
            </a:r>
            <a:r>
              <a:rPr lang="es-ES" sz="4000" dirty="0">
                <a:latin typeface="Claire Hand" panose="02000506040000020004" pitchFamily="2" charset="0"/>
              </a:rPr>
              <a:t>CAMBIAR</a:t>
            </a:r>
            <a:endParaRPr lang="es-ES" dirty="0">
              <a:latin typeface="Claire Hand" panose="02000506040000020004" pitchFamily="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FC61D98-E1ED-4E53-B1B0-B0F57F86C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166" y="3496921"/>
            <a:ext cx="1786838" cy="262633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47FF710-C4F2-4607-86FF-C4CD2F301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5388" y="2877622"/>
            <a:ext cx="1831444" cy="3109343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41A208AE-E56A-4BFC-BCAE-2D51DA553536}"/>
              </a:ext>
            </a:extLst>
          </p:cNvPr>
          <p:cNvSpPr/>
          <p:nvPr/>
        </p:nvSpPr>
        <p:spPr>
          <a:xfrm>
            <a:off x="2727004" y="5465779"/>
            <a:ext cx="38491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4800" dirty="0">
                <a:latin typeface="ClairesHand3" panose="02000603000000000000" pitchFamily="2" charset="0"/>
              </a:rPr>
              <a:t>A ser olvidado</a:t>
            </a:r>
          </a:p>
        </p:txBody>
      </p:sp>
      <p:pic>
        <p:nvPicPr>
          <p:cNvPr id="19" name="Imagen 18" descr="Imagen que contiene transporte, rueda&#10;&#10;Descripción generada automáticamente">
            <a:extLst>
              <a:ext uri="{FF2B5EF4-FFF2-40B4-BE49-F238E27FC236}">
                <a16:creationId xmlns:a16="http://schemas.microsoft.com/office/drawing/2014/main" id="{117A7D1C-6038-43D2-AD9E-D9F16C41E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0646" y="1786245"/>
            <a:ext cx="2424374" cy="3210374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B9603EB5-EE76-4523-9602-ADEC35E1E00D}"/>
              </a:ext>
            </a:extLst>
          </p:cNvPr>
          <p:cNvSpPr/>
          <p:nvPr/>
        </p:nvSpPr>
        <p:spPr>
          <a:xfrm>
            <a:off x="9960136" y="4320134"/>
            <a:ext cx="1905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>
                <a:latin typeface="Claire Hand" panose="02000506040000020004" pitchFamily="2" charset="0"/>
              </a:rPr>
              <a:t>A </a:t>
            </a:r>
            <a:r>
              <a:rPr lang="es-ES" sz="4000" dirty="0">
                <a:latin typeface="Claire Hand" panose="02000506040000020004" pitchFamily="2" charset="0"/>
              </a:rPr>
              <a:t>querer</a:t>
            </a:r>
            <a:endParaRPr lang="es-ES" dirty="0">
              <a:latin typeface="Claire Hand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5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Imagen que contiene naturaleza, humo, cielo&#10;&#10;Descripción generada automáticamente">
            <a:extLst>
              <a:ext uri="{FF2B5EF4-FFF2-40B4-BE49-F238E27FC236}">
                <a16:creationId xmlns:a16="http://schemas.microsoft.com/office/drawing/2014/main" id="{7A7AE3A4-B2EE-41A5-B721-015C1E953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744" y="2548405"/>
            <a:ext cx="3131004" cy="1761190"/>
          </a:xfrm>
          <a:prstGeom prst="rect">
            <a:avLst/>
          </a:prstGeom>
        </p:spPr>
      </p:pic>
      <p:pic>
        <p:nvPicPr>
          <p:cNvPr id="9" name="Imagen 8" descr="Estela de vapor abstracta">
            <a:extLst>
              <a:ext uri="{FF2B5EF4-FFF2-40B4-BE49-F238E27FC236}">
                <a16:creationId xmlns:a16="http://schemas.microsoft.com/office/drawing/2014/main" id="{672405C2-14A9-4567-8A94-9EEAB9EE18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4" r="34692"/>
          <a:stretch/>
        </p:blipFill>
        <p:spPr>
          <a:xfrm>
            <a:off x="8431920" y="4470463"/>
            <a:ext cx="3106653" cy="1747458"/>
          </a:xfrm>
          <a:prstGeom prst="rect">
            <a:avLst/>
          </a:prstGeom>
        </p:spPr>
      </p:pic>
      <p:pic>
        <p:nvPicPr>
          <p:cNvPr id="16" name="Picture 2" descr="Resultado de imagen de BOMBILLA PNG">
            <a:extLst>
              <a:ext uri="{FF2B5EF4-FFF2-40B4-BE49-F238E27FC236}">
                <a16:creationId xmlns:a16="http://schemas.microsoft.com/office/drawing/2014/main" id="{28969B19-E350-4A18-9225-0C8E0618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3362" y="1869966"/>
            <a:ext cx="1870738" cy="2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n de BOMBILLA PNG">
            <a:extLst>
              <a:ext uri="{FF2B5EF4-FFF2-40B4-BE49-F238E27FC236}">
                <a16:creationId xmlns:a16="http://schemas.microsoft.com/office/drawing/2014/main" id="{37E33F42-CA6E-4C62-9F7F-CB1FBB02F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2324100" y="647046"/>
            <a:ext cx="1870738" cy="2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de BOMBILLA PNG">
            <a:extLst>
              <a:ext uri="{FF2B5EF4-FFF2-40B4-BE49-F238E27FC236}">
                <a16:creationId xmlns:a16="http://schemas.microsoft.com/office/drawing/2014/main" id="{7641C6AD-1EA1-407B-ACAD-7376DB5B3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3740016" y="3065157"/>
            <a:ext cx="1870738" cy="2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de BOMBILLA PNG">
            <a:extLst>
              <a:ext uri="{FF2B5EF4-FFF2-40B4-BE49-F238E27FC236}">
                <a16:creationId xmlns:a16="http://schemas.microsoft.com/office/drawing/2014/main" id="{364FCB6D-DCEE-4B63-A40F-97F4D919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387312" y="509876"/>
            <a:ext cx="1870738" cy="2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sultado de imagen de BOMBILLA PNG">
            <a:extLst>
              <a:ext uri="{FF2B5EF4-FFF2-40B4-BE49-F238E27FC236}">
                <a16:creationId xmlns:a16="http://schemas.microsoft.com/office/drawing/2014/main" id="{502B25D5-AAB0-45E4-ACB7-34D8E469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7802198" y="3723602"/>
            <a:ext cx="1870738" cy="2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esultado de imagen de BOMBILLA PNG">
            <a:extLst>
              <a:ext uri="{FF2B5EF4-FFF2-40B4-BE49-F238E27FC236}">
                <a16:creationId xmlns:a16="http://schemas.microsoft.com/office/drawing/2014/main" id="{9238E324-2D91-4ED2-990E-C373FE19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9867900" y="1126149"/>
            <a:ext cx="1870738" cy="24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B3DB1B8-1C3D-40FD-A400-C0CBBCE5146B}"/>
              </a:ext>
            </a:extLst>
          </p:cNvPr>
          <p:cNvCxnSpPr/>
          <p:nvPr/>
        </p:nvCxnSpPr>
        <p:spPr>
          <a:xfrm flipV="1">
            <a:off x="1388731" y="-373358"/>
            <a:ext cx="0" cy="22675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A226533E-402E-42B5-8FE7-C83114E3E1E7}"/>
              </a:ext>
            </a:extLst>
          </p:cNvPr>
          <p:cNvCxnSpPr/>
          <p:nvPr/>
        </p:nvCxnSpPr>
        <p:spPr>
          <a:xfrm flipV="1">
            <a:off x="3259469" y="-1620517"/>
            <a:ext cx="0" cy="22675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58CA4D55-EF0F-435A-8413-42C767F00FCC}"/>
              </a:ext>
            </a:extLst>
          </p:cNvPr>
          <p:cNvCxnSpPr/>
          <p:nvPr/>
        </p:nvCxnSpPr>
        <p:spPr>
          <a:xfrm flipV="1">
            <a:off x="4675384" y="849562"/>
            <a:ext cx="0" cy="22675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9411014-D05E-46AA-B32E-7CC4C8CE5C04}"/>
              </a:ext>
            </a:extLst>
          </p:cNvPr>
          <p:cNvCxnSpPr/>
          <p:nvPr/>
        </p:nvCxnSpPr>
        <p:spPr>
          <a:xfrm flipV="1">
            <a:off x="6322681" y="-1757688"/>
            <a:ext cx="0" cy="22675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E9FEC4DD-3727-475F-B09B-A059F6045D35}"/>
              </a:ext>
            </a:extLst>
          </p:cNvPr>
          <p:cNvCxnSpPr>
            <a:cxnSpLocks/>
          </p:cNvCxnSpPr>
          <p:nvPr/>
        </p:nvCxnSpPr>
        <p:spPr>
          <a:xfrm flipV="1">
            <a:off x="8727484" y="-486736"/>
            <a:ext cx="10083" cy="41689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94C60021-93B9-48CD-9663-61FB1AFD72B6}"/>
              </a:ext>
            </a:extLst>
          </p:cNvPr>
          <p:cNvCxnSpPr/>
          <p:nvPr/>
        </p:nvCxnSpPr>
        <p:spPr>
          <a:xfrm flipV="1">
            <a:off x="10803269" y="-1133782"/>
            <a:ext cx="0" cy="22675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5" name="Título 1">
            <a:extLst>
              <a:ext uri="{FF2B5EF4-FFF2-40B4-BE49-F238E27FC236}">
                <a16:creationId xmlns:a16="http://schemas.microsoft.com/office/drawing/2014/main" id="{2AD3F0E3-2E85-4C16-9CF9-38EE4AD07EA5}"/>
              </a:ext>
            </a:extLst>
          </p:cNvPr>
          <p:cNvSpPr txBox="1">
            <a:spLocks/>
          </p:cNvSpPr>
          <p:nvPr/>
        </p:nvSpPr>
        <p:spPr>
          <a:xfrm>
            <a:off x="165228" y="4470463"/>
            <a:ext cx="2926803" cy="7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 BLANCA" panose="02000000000000000000" pitchFamily="2" charset="0"/>
              </a:rPr>
              <a:t>confianza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CED126E4-AD6D-4513-B830-1970B03EDC36}"/>
              </a:ext>
            </a:extLst>
          </p:cNvPr>
          <p:cNvSpPr txBox="1">
            <a:spLocks/>
          </p:cNvSpPr>
          <p:nvPr/>
        </p:nvSpPr>
        <p:spPr>
          <a:xfrm>
            <a:off x="5738873" y="3065157"/>
            <a:ext cx="1870738" cy="7751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 JULIAN" panose="02000000000000000000" pitchFamily="2" charset="0"/>
              </a:rPr>
              <a:t>Situaciones de aprendizaje</a:t>
            </a: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D0501D1C-4283-4705-9D96-4316EFA365E1}"/>
              </a:ext>
            </a:extLst>
          </p:cNvPr>
          <p:cNvSpPr txBox="1">
            <a:spLocks/>
          </p:cNvSpPr>
          <p:nvPr/>
        </p:nvSpPr>
        <p:spPr>
          <a:xfrm>
            <a:off x="3678237" y="5471936"/>
            <a:ext cx="2246149" cy="12930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Bebas Neue Regular" panose="00000500000000000000" pitchFamily="50" charset="0"/>
              </a:rPr>
              <a:t>CONOCIMIENTO</a:t>
            </a: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14182601-ECA7-4AF8-B9E3-359C40CFCC6B}"/>
              </a:ext>
            </a:extLst>
          </p:cNvPr>
          <p:cNvSpPr txBox="1">
            <a:spLocks/>
          </p:cNvSpPr>
          <p:nvPr/>
        </p:nvSpPr>
        <p:spPr>
          <a:xfrm>
            <a:off x="9114880" y="3386100"/>
            <a:ext cx="3053414" cy="9539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latin typeface="AR JULIAN" panose="02000000000000000000" pitchFamily="2" charset="0"/>
              </a:rPr>
              <a:t>SEGURIDAD</a:t>
            </a:r>
          </a:p>
        </p:txBody>
      </p:sp>
    </p:spTree>
    <p:extLst>
      <p:ext uri="{BB962C8B-B14F-4D97-AF65-F5344CB8AC3E}">
        <p14:creationId xmlns:p14="http://schemas.microsoft.com/office/powerpoint/2010/main" val="10257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cooperativo</a:t>
            </a: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58449" y="1894901"/>
            <a:ext cx="4848732" cy="484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83843" y="605929"/>
            <a:ext cx="5612310" cy="561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2809" y="194225"/>
            <a:ext cx="8049659" cy="1528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7558" y="1377108"/>
            <a:ext cx="9144000" cy="946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0439" y="-5332165"/>
            <a:ext cx="9144000" cy="946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agua, deporte acuático&#10;&#10;Descripción generada automáticamente">
            <a:extLst>
              <a:ext uri="{FF2B5EF4-FFF2-40B4-BE49-F238E27FC236}">
                <a16:creationId xmlns:a16="http://schemas.microsoft.com/office/drawing/2014/main" id="{ECD0DF8D-8F84-4B5B-8816-C94A26ADBF5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20495"/>
          <a:stretch/>
        </p:blipFill>
        <p:spPr>
          <a:xfrm>
            <a:off x="8944057" y="4860161"/>
            <a:ext cx="2889304" cy="162523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3562962" y="2997200"/>
            <a:ext cx="7346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Muchas gracias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52530" y="2828836"/>
            <a:ext cx="46270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Bibliografía</a:t>
            </a:r>
          </a:p>
          <a:p>
            <a:r>
              <a:rPr lang="es-ES" dirty="0">
                <a:hlinkClick r:id="rId4"/>
              </a:rPr>
              <a:t>ABP ¿Qué es el aprendizaje basado en proyectos? - </a:t>
            </a:r>
            <a:r>
              <a:rPr lang="es-ES" dirty="0" err="1">
                <a:hlinkClick r:id="rId4"/>
              </a:rPr>
              <a:t>Educalink</a:t>
            </a:r>
            <a:r>
              <a:rPr lang="es-ES" dirty="0">
                <a:hlinkClick r:id="rId4"/>
              </a:rPr>
              <a:t> (educalinkapp.com)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 </a:t>
            </a:r>
            <a:r>
              <a:rPr lang="es-ES" b="1" dirty="0"/>
              <a:t>PARA VER: https://www.youtube.com/watch?v=3KlpoD7yMhQ 	</a:t>
            </a:r>
          </a:p>
        </p:txBody>
      </p:sp>
    </p:spTree>
    <p:extLst>
      <p:ext uri="{BB962C8B-B14F-4D97-AF65-F5344CB8AC3E}">
        <p14:creationId xmlns:p14="http://schemas.microsoft.com/office/powerpoint/2010/main" val="35927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D86A3483-5235-448E-BC81-A995C5685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4" r="5329" b="2"/>
          <a:stretch/>
        </p:blipFill>
        <p:spPr>
          <a:xfrm>
            <a:off x="1861457" y="222979"/>
            <a:ext cx="2103273" cy="1586771"/>
          </a:xfrm>
          <a:prstGeom prst="rect">
            <a:avLst/>
          </a:prstGeom>
        </p:spPr>
      </p:pic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CD3765F3-4989-4234-6A1C-3156610B7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32686"/>
              </p:ext>
            </p:extLst>
          </p:nvPr>
        </p:nvGraphicFramePr>
        <p:xfrm>
          <a:off x="2032000" y="2279650"/>
          <a:ext cx="8432800" cy="383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2800">
                  <a:extLst>
                    <a:ext uri="{9D8B030D-6E8A-4147-A177-3AD203B41FA5}">
                      <a16:colId xmlns:a16="http://schemas.microsoft.com/office/drawing/2014/main" val="970925577"/>
                    </a:ext>
                  </a:extLst>
                </a:gridCol>
              </a:tblGrid>
              <a:tr h="3835400">
                <a:tc>
                  <a:txBody>
                    <a:bodyPr/>
                    <a:lstStyle/>
                    <a:p>
                      <a:r>
                        <a:rPr lang="es-ES" dirty="0"/>
                        <a:t>1- ¿Dónde están los escenarios de aprendizaje más interesantes? En una escuela de proyectos métodos, técnicas y herramientas innovadoras, bajo una filosofía educativa metodológica y formando redes de aprendizaje colaborativo.</a:t>
                      </a:r>
                    </a:p>
                    <a:p>
                      <a:endParaRPr lang="es-ES" dirty="0"/>
                    </a:p>
                    <a:p>
                      <a:r>
                        <a:rPr lang="es-ES" dirty="0"/>
                        <a:t>El método de aprendizaje que expresa la vocación de la escuela del futuro son los proyectos, el Aprendizaje Basado en Proyectos.</a:t>
                      </a:r>
                    </a:p>
                    <a:p>
                      <a:r>
                        <a:rPr lang="es-ES" dirty="0"/>
                        <a:t>Con la nueva ley, situaciones de aprendizaje en clave ABP.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627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28CA95E-498D-2FF9-9725-DC1A5CDF4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687" y="380625"/>
            <a:ext cx="8407833" cy="6272512"/>
          </a:xfrm>
        </p:spPr>
      </p:pic>
    </p:spTree>
    <p:extLst>
      <p:ext uri="{BB962C8B-B14F-4D97-AF65-F5344CB8AC3E}">
        <p14:creationId xmlns:p14="http://schemas.microsoft.com/office/powerpoint/2010/main" val="101420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529F88F-97C3-85FF-EFBF-1DB7B0F50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6679" y="34256"/>
            <a:ext cx="7349706" cy="6735052"/>
          </a:xfrm>
        </p:spPr>
      </p:pic>
    </p:spTree>
    <p:extLst>
      <p:ext uri="{BB962C8B-B14F-4D97-AF65-F5344CB8AC3E}">
        <p14:creationId xmlns:p14="http://schemas.microsoft.com/office/powerpoint/2010/main" val="904882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67370-CE02-DC1E-7053-57F32CCD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2- Aprendizaje basado en proyectos-Qué es y qué aporta al aprendizaje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20F254-8F4E-DB80-A6B1-5AC5BEAC9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El origen está en las </a:t>
            </a:r>
            <a:r>
              <a:rPr lang="es-ES" dirty="0" err="1"/>
              <a:t>escualas</a:t>
            </a:r>
            <a:r>
              <a:rPr lang="es-ES" dirty="0"/>
              <a:t> de ingeniería de Dinamarca, años 60. Su aparición surge para dar respuesta a un objetivo: desarrollar un modelo de aprendizaje en el que los </a:t>
            </a:r>
            <a:r>
              <a:rPr lang="es-ES"/>
              <a:t>conocimientos tuvieran </a:t>
            </a:r>
            <a:r>
              <a:rPr lang="es-ES" dirty="0"/>
              <a:t>que dar lugar a un producto final.</a:t>
            </a:r>
          </a:p>
          <a:p>
            <a:r>
              <a:rPr lang="es-ES" dirty="0"/>
              <a:t>Los alumnos en los ABP:</a:t>
            </a:r>
          </a:p>
          <a:p>
            <a:pPr marL="0" indent="0">
              <a:buNone/>
            </a:pPr>
            <a:r>
              <a:rPr lang="es-ES" dirty="0"/>
              <a:t>   -Desarrollan un proyecto que da solución a un problema real, complejo, significativo, interdisciplinar e interesante.</a:t>
            </a:r>
          </a:p>
          <a:p>
            <a:pPr marL="0" indent="0">
              <a:buNone/>
            </a:pPr>
            <a:r>
              <a:rPr lang="es-ES" dirty="0"/>
              <a:t>   -Tienen que conseguirlo transfiriendo y aplicando de disciplinas.</a:t>
            </a:r>
          </a:p>
          <a:p>
            <a:pPr marL="0" indent="0">
              <a:buNone/>
            </a:pPr>
            <a:r>
              <a:rPr lang="es-ES" dirty="0"/>
              <a:t>   -De manera competente (saben y saben qué hacer con lo que saben) y autodirigido su aprendizaje en un escenario real y concretándolo visualizando la solución, a través de un producto final. </a:t>
            </a:r>
          </a:p>
          <a:p>
            <a:pPr marL="0" indent="0">
              <a:buNone/>
            </a:pPr>
            <a:r>
              <a:rPr lang="es-ES" dirty="0"/>
              <a:t>            Base en Dewey “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doing</a:t>
            </a:r>
            <a:r>
              <a:rPr lang="es-ES" dirty="0"/>
              <a:t>” y Vergara “ Aprender, acción útil”.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7175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ario\AppData\Local\Temp\Rar$DR27.781\2 APRENDIZAJE BASADO EN PROYECT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9114"/>
            <a:ext cx="9144000" cy="67797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526AD-BF32-0CDF-C9E9-CE42DC1E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3- Cómo diseñar un </a:t>
            </a:r>
            <a:r>
              <a:rPr lang="es-ES" dirty="0" err="1"/>
              <a:t>abp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7317F4-61D4-DFF0-89D4-242CF014A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dirty="0"/>
              <a:t>1- Elegimos un contexto o hecho real que dé sentido y significado al ABP que vamos a diseñar y proponer. (Pasión, curiosidad, necesidad de aprender, y crear)</a:t>
            </a:r>
          </a:p>
          <a:p>
            <a:r>
              <a:rPr lang="es-ES" dirty="0"/>
              <a:t>2-Diseñamos el Proyecto </a:t>
            </a:r>
          </a:p>
          <a:p>
            <a:pPr marL="0" indent="0">
              <a:buNone/>
            </a:pPr>
            <a:r>
              <a:rPr lang="es-ES" dirty="0"/>
              <a:t>   -¿Cuáles son las disciplinas y qué contenidos curriculares necesitan saber para dar respuesta al reto?</a:t>
            </a:r>
          </a:p>
          <a:p>
            <a:pPr marL="0" indent="0">
              <a:buNone/>
            </a:pPr>
            <a:r>
              <a:rPr lang="es-ES" dirty="0"/>
              <a:t>   - ¿Cómo presentar el ABP ?</a:t>
            </a:r>
          </a:p>
          <a:p>
            <a:pPr marL="0" indent="0">
              <a:buNone/>
            </a:pPr>
            <a:r>
              <a:rPr lang="es-ES" dirty="0"/>
              <a:t>      Contexto atractivo, exigente e interesante. Visualización clara que atraiga por contenido, materiales, prototipo…</a:t>
            </a:r>
          </a:p>
          <a:p>
            <a:pPr marL="0" indent="0">
              <a:buNone/>
            </a:pPr>
            <a:r>
              <a:rPr lang="es-ES" dirty="0"/>
              <a:t>      Kit de acción del proyecto(contexto, características del producto final, presentado con soportes artesanales y tecnológicos) el proyecto que entregaremos a los alumnos, en equipo de profes se presentará , si es posible y estará visible, colgado... Exposición oral </a:t>
            </a:r>
            <a:r>
              <a:rPr lang="es-ES" dirty="0" err="1"/>
              <a:t>ducumentada</a:t>
            </a:r>
            <a:r>
              <a:rPr lang="es-ES" dirty="0"/>
              <a:t> y visualizada, argumentada y en diálogo con los compis y profesores. </a:t>
            </a:r>
          </a:p>
          <a:p>
            <a:pPr marL="0" indent="0">
              <a:buNone/>
            </a:pPr>
            <a:r>
              <a:rPr lang="es-ES" dirty="0"/>
              <a:t>     Fuentes de documentación versátil. </a:t>
            </a:r>
          </a:p>
          <a:p>
            <a:pPr marL="0" indent="0">
              <a:buNone/>
            </a:pPr>
            <a:r>
              <a:rPr lang="es-ES" dirty="0"/>
              <a:t>     Cronograma: fecha de inicio, entrega y exposición de proyectos. Organización de cada una de las clases</a:t>
            </a:r>
          </a:p>
          <a:p>
            <a:pPr marL="0" indent="0">
              <a:buNone/>
            </a:pPr>
            <a:r>
              <a:rPr lang="es-ES" dirty="0"/>
              <a:t>    Herramientas de evaluación: portfolio/cuaderno de campo, rúbrica del proyecto, coevaluación, pruebas de heteroevaluación orales o escritas si se consideran.</a:t>
            </a:r>
          </a:p>
          <a:p>
            <a:pPr marL="0" indent="0">
              <a:buNone/>
            </a:pPr>
            <a:r>
              <a:rPr lang="es-ES" dirty="0"/>
              <a:t>Organización de equipos (cooperativo)</a:t>
            </a:r>
          </a:p>
        </p:txBody>
      </p:sp>
    </p:spTree>
    <p:extLst>
      <p:ext uri="{BB962C8B-B14F-4D97-AF65-F5344CB8AC3E}">
        <p14:creationId xmlns:p14="http://schemas.microsoft.com/office/powerpoint/2010/main" val="286169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37BC9-AF94-CAA7-323D-7201E1DB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6C5D50-7FC8-9AE2-62FB-A875ECB6F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3- Investiguemos e innovemos </a:t>
            </a:r>
          </a:p>
          <a:p>
            <a:pPr marL="0" indent="0">
              <a:buNone/>
            </a:pPr>
            <a:r>
              <a:rPr lang="es-ES" dirty="0"/>
              <a:t>   Los profesores acompañamos a los grupos. Ayudamos a sistematizar, a pensar, visualizar conceptos.</a:t>
            </a:r>
          </a:p>
          <a:p>
            <a:pPr marL="0" indent="0">
              <a:buNone/>
            </a:pPr>
            <a:r>
              <a:rPr lang="es-ES" baseline="-25000" dirty="0"/>
              <a:t>+ </a:t>
            </a:r>
            <a:r>
              <a:rPr lang="es-ES" dirty="0"/>
              <a:t>4- Presentación y exposición de prototipos</a:t>
            </a:r>
          </a:p>
          <a:p>
            <a:pPr marL="0" indent="0">
              <a:buNone/>
            </a:pPr>
            <a:r>
              <a:rPr lang="es-ES" dirty="0"/>
              <a:t>  5- Pruebas de heteroevaluación si </a:t>
            </a:r>
            <a:r>
              <a:rPr lang="es-ES"/>
              <a:t>las consideramos 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1467095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vap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466953C6701F74489C942B4C34EAEC9" ma:contentTypeVersion="9" ma:contentTypeDescription="Crear nuevo documento." ma:contentTypeScope="" ma:versionID="0b1b2452168fdcd31bf1d83c3fe4a24b">
  <xsd:schema xmlns:xsd="http://www.w3.org/2001/XMLSchema" xmlns:xs="http://www.w3.org/2001/XMLSchema" xmlns:p="http://schemas.microsoft.com/office/2006/metadata/properties" xmlns:ns2="0cc73a06-5559-4ded-a1f7-6e61964bf797" xmlns:ns3="9477f148-49d8-445e-9dcd-57e8581de671" targetNamespace="http://schemas.microsoft.com/office/2006/metadata/properties" ma:root="true" ma:fieldsID="51257bb7727499fa7b2ff4252662f478" ns2:_="" ns3:_="">
    <xsd:import namespace="0cc73a06-5559-4ded-a1f7-6e61964bf797"/>
    <xsd:import namespace="9477f148-49d8-445e-9dcd-57e8581de6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c73a06-5559-4ded-a1f7-6e61964bf7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Última vez que se compartió por usuario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Última vez que se compartió por hor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7f148-49d8-445e-9dcd-57e8581de6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255A57-DE0A-4EFE-AB1F-FB1FC74742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c73a06-5559-4ded-a1f7-6e61964bf797"/>
    <ds:schemaRef ds:uri="9477f148-49d8-445e-9dcd-57e8581de6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411068-54FB-4183-BE8D-9A5F0DE062B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776B320-E975-4049-B758-D52F391461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Microsoft Office PowerPoint</Application>
  <PresentationFormat>Panorámica</PresentationFormat>
  <Paragraphs>77</Paragraphs>
  <Slides>27</Slides>
  <Notes>6</Notes>
  <HiddenSlides>0</HiddenSlides>
  <MMClips>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 BLANCA</vt:lpstr>
      <vt:lpstr>AR JULIAN</vt:lpstr>
      <vt:lpstr>Arial</vt:lpstr>
      <vt:lpstr>Bebas Neue Regular</vt:lpstr>
      <vt:lpstr>Calibri</vt:lpstr>
      <vt:lpstr>Century Gothic</vt:lpstr>
      <vt:lpstr>Claire Hand</vt:lpstr>
      <vt:lpstr>ClairesHand3</vt:lpstr>
      <vt:lpstr>Estela de vapor</vt:lpstr>
      <vt:lpstr>FORMACIÓN METODOLOGÍA CERVANTES   Octubre y noviembre 2022    abp</vt:lpstr>
      <vt:lpstr>ÍNDICE</vt:lpstr>
      <vt:lpstr>Presentación de PowerPoint</vt:lpstr>
      <vt:lpstr>Presentación de PowerPoint</vt:lpstr>
      <vt:lpstr>Presentación de PowerPoint</vt:lpstr>
      <vt:lpstr>2- Aprendizaje basado en proyectos-Qué es y qué aporta al aprendizaje</vt:lpstr>
      <vt:lpstr>Presentación de PowerPoint</vt:lpstr>
      <vt:lpstr>3- Cómo diseñar un abp</vt:lpstr>
      <vt:lpstr>Presentación de PowerPoint</vt:lpstr>
      <vt:lpstr>Presentación de PowerPoint</vt:lpstr>
      <vt:lpstr>Método versátil admite múltiples combinaciones</vt:lpstr>
      <vt:lpstr>A modo de resumen…</vt:lpstr>
      <vt:lpstr>Los Croods</vt:lpstr>
      <vt:lpstr>4-APB EN 10 PASOS</vt:lpstr>
      <vt:lpstr>Presentación de PowerPoint</vt:lpstr>
      <vt:lpstr>Presentación de PowerPoint</vt:lpstr>
      <vt:lpstr>Presentación de PowerPoint</vt:lpstr>
      <vt:lpstr>Presentación de PowerPoint</vt:lpstr>
      <vt:lpstr>5- pensamos Nuestro  proyecto</vt:lpstr>
      <vt:lpstr>Presentación de PowerPoint</vt:lpstr>
      <vt:lpstr>Presentación de PowerPoint</vt:lpstr>
      <vt:lpstr>cooperativo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miedo</dc:title>
  <dc:creator/>
  <cp:lastModifiedBy/>
  <cp:revision>3</cp:revision>
  <dcterms:created xsi:type="dcterms:W3CDTF">2019-08-29T08:59:12Z</dcterms:created>
  <dcterms:modified xsi:type="dcterms:W3CDTF">2022-12-14T09:54:06Z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0x0101001466953C6701F74489C942B4C34EAEC9</vt:lpwstr>
  </property>
</Properties>
</file>