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F481-68CD-46AB-AD5B-120B56CB3CCA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5A39-217D-4AD9-8E47-AF844ACAAA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tecnologiademontajesuperficial.es.tl/CAPACITOR-DE-TANTALIO-SMD.htm" TargetMode="External"/><Relationship Id="rId3" Type="http://schemas.openxmlformats.org/officeDocument/2006/relationships/hyperlink" Target="http://www.satkit.com/" TargetMode="External"/><Relationship Id="rId7" Type="http://schemas.openxmlformats.org/officeDocument/2006/relationships/hyperlink" Target="http://www.aliexpress.com/" TargetMode="External"/><Relationship Id="rId2" Type="http://schemas.openxmlformats.org/officeDocument/2006/relationships/hyperlink" Target="http://www.lazarodigit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udiag.es/" TargetMode="External"/><Relationship Id="rId5" Type="http://schemas.openxmlformats.org/officeDocument/2006/relationships/hyperlink" Target="http://www.baldoms.com/" TargetMode="External"/><Relationship Id="rId4" Type="http://schemas.openxmlformats.org/officeDocument/2006/relationships/hyperlink" Target="http://www.mhhauto.com/" TargetMode="External"/><Relationship Id="rId9" Type="http://schemas.openxmlformats.org/officeDocument/2006/relationships/hyperlink" Target="https://petrolheadgarage.com/cursos-automocion/diagnostico-linea-can-bus-solucion-problemas/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Curso básico reparación centralitas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Formación para el profesorado</a:t>
            </a:r>
          </a:p>
          <a:p>
            <a:r>
              <a:rPr lang="es-ES" dirty="0" smtClean="0"/>
              <a:t>Abril 2021</a:t>
            </a:r>
          </a:p>
          <a:p>
            <a:r>
              <a:rPr lang="es-ES" dirty="0" err="1" smtClean="0"/>
              <a:t>Fco</a:t>
            </a:r>
            <a:r>
              <a:rPr lang="es-ES" dirty="0" smtClean="0"/>
              <a:t>. Javier </a:t>
            </a:r>
            <a:r>
              <a:rPr lang="es-ES" dirty="0" err="1"/>
              <a:t>V</a:t>
            </a:r>
            <a:r>
              <a:rPr lang="es-ES" dirty="0" err="1" smtClean="0"/>
              <a:t>eigas</a:t>
            </a:r>
            <a:r>
              <a:rPr lang="es-ES" dirty="0" smtClean="0"/>
              <a:t> Montero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dirty="0" smtClean="0"/>
              <a:t>Formatos SMD con códigos de números y letras.</a:t>
            </a:r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resistencias smd va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896322" cy="31924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CONDENSADORES</a:t>
            </a:r>
          </a:p>
          <a:p>
            <a:r>
              <a:rPr lang="es-ES" dirty="0" smtClean="0"/>
              <a:t>Elementos que almacena una cantidad de energía eléctrica: capacidad (F) y tensión(V)</a:t>
            </a:r>
          </a:p>
          <a:p>
            <a:pPr lvl="1">
              <a:buNone/>
            </a:pPr>
            <a:endParaRPr lang="es-ES" sz="1800" dirty="0"/>
          </a:p>
          <a:p>
            <a:pPr lvl="1"/>
            <a:r>
              <a:rPr lang="es-ES" sz="1800" dirty="0" smtClean="0"/>
              <a:t>Cerámicos tipo lenteja, muy poca capacidad </a:t>
            </a:r>
          </a:p>
          <a:p>
            <a:pPr lvl="1">
              <a:buNone/>
            </a:pPr>
            <a:r>
              <a:rPr lang="es-ES" sz="1800" dirty="0" smtClean="0"/>
              <a:t>y sin polaridad.</a:t>
            </a:r>
          </a:p>
          <a:p>
            <a:pPr lvl="1">
              <a:buNone/>
            </a:pPr>
            <a:endParaRPr lang="es-ES" sz="1800" dirty="0"/>
          </a:p>
          <a:p>
            <a:pPr lvl="1">
              <a:buNone/>
            </a:pPr>
            <a:endParaRPr lang="es-ES" sz="1800" dirty="0" smtClean="0"/>
          </a:p>
          <a:p>
            <a:pPr lvl="1"/>
            <a:r>
              <a:rPr lang="es-ES" sz="1800" dirty="0" smtClean="0"/>
              <a:t>Cerámicos encapsulado SMD, con poca capacidad</a:t>
            </a:r>
          </a:p>
          <a:p>
            <a:pPr lvl="1">
              <a:buNone/>
            </a:pPr>
            <a:r>
              <a:rPr lang="es-ES" sz="1800" dirty="0" smtClean="0"/>
              <a:t>Y sin polaridad.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4" name="3 Imagen" descr="condensador ceramico di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284984"/>
            <a:ext cx="1368152" cy="1368152"/>
          </a:xfrm>
          <a:prstGeom prst="rect">
            <a:avLst/>
          </a:prstGeom>
        </p:spPr>
      </p:pic>
      <p:pic>
        <p:nvPicPr>
          <p:cNvPr id="5" name="4 Imagen" descr="condensador cerámico s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437112"/>
            <a:ext cx="1855093" cy="1855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dirty="0" smtClean="0"/>
              <a:t>Electrolíticos, si tienen polaridad y ya manejan capacidades más altas.</a:t>
            </a:r>
          </a:p>
          <a:p>
            <a:pPr lvl="1">
              <a:buNone/>
            </a:pPr>
            <a:r>
              <a:rPr lang="es-ES" sz="1800" dirty="0" smtClean="0"/>
              <a:t>Los de formato DIL suelen traer los valores escritos, mientras que los SMD van codificados.</a:t>
            </a:r>
          </a:p>
          <a:p>
            <a:pPr lvl="1">
              <a:buNone/>
            </a:pPr>
            <a:r>
              <a:rPr lang="es-ES" sz="1800" dirty="0" smtClean="0"/>
              <a:t>En ambos el polo negativo viene indicado por la parte negra o con rebaje.</a:t>
            </a:r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CONDENSADOREES ELECTROLÍTICO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2489554" cy="2049016"/>
          </a:xfrm>
          <a:prstGeom prst="rect">
            <a:avLst/>
          </a:prstGeom>
        </p:spPr>
      </p:pic>
      <p:pic>
        <p:nvPicPr>
          <p:cNvPr id="5" name="4 Imagen" descr="lectura electrolitico sm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3218213" cy="26214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dirty="0" smtClean="0"/>
              <a:t>Condensadores de Tántalo, tienen polaridad y también manejan grandes capacidades y tensiones.</a:t>
            </a:r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tantalio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2238375" cy="1895475"/>
          </a:xfrm>
          <a:prstGeom prst="rect">
            <a:avLst/>
          </a:prstGeom>
        </p:spPr>
      </p:pic>
      <p:pic>
        <p:nvPicPr>
          <p:cNvPr id="5" name="4 Imagen" descr="formato fisico tanta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270892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RESUMEN CONDENSADORES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Al medir su resistencia, debe variar con el tiempo, si está fija, el condensador ha fallado.</a:t>
            </a:r>
          </a:p>
          <a:p>
            <a:pPr>
              <a:buNone/>
            </a:pPr>
            <a:r>
              <a:rPr lang="es-ES" dirty="0" smtClean="0"/>
              <a:t>		Se mide con un </a:t>
            </a:r>
            <a:r>
              <a:rPr lang="es-ES" dirty="0" err="1" smtClean="0"/>
              <a:t>capacímetro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RESUMEN CONDENSAD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563277" cy="16085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COMPONENETES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dirty="0" smtClean="0"/>
              <a:t>DIODOS</a:t>
            </a:r>
          </a:p>
          <a:p>
            <a:r>
              <a:rPr lang="es-ES" dirty="0" smtClean="0"/>
              <a:t>SON COMPONENTES QUE SOLO PERMITEN EL PASO DE LA CORRIENTE EN UN SENTIDO</a:t>
            </a:r>
          </a:p>
          <a:p>
            <a:pPr lvl="1"/>
            <a:r>
              <a:rPr lang="es-ES" sz="2100" dirty="0" smtClean="0"/>
              <a:t>Rectificadores o de uso general. Actúan como un interruptor que sólo conduce en una dirección, que se denomina polarización directa; si no conduce, polarización inversa.</a:t>
            </a:r>
          </a:p>
          <a:p>
            <a:pPr lvl="1">
              <a:buNone/>
            </a:pPr>
            <a:r>
              <a:rPr lang="es-ES" sz="2100" dirty="0"/>
              <a:t>	</a:t>
            </a:r>
            <a:r>
              <a:rPr lang="es-ES" sz="2100" dirty="0" smtClean="0"/>
              <a:t>	Ejercen labores de protección contra corrientes inversas.</a:t>
            </a:r>
          </a:p>
          <a:p>
            <a:pPr lvl="1">
              <a:buNone/>
            </a:pPr>
            <a:endParaRPr lang="es-ES" sz="2100" dirty="0"/>
          </a:p>
          <a:p>
            <a:pPr lvl="1">
              <a:buNone/>
            </a:pPr>
            <a:endParaRPr lang="es-ES" sz="2100" dirty="0" smtClean="0"/>
          </a:p>
          <a:p>
            <a:pPr lvl="1">
              <a:buNone/>
            </a:pPr>
            <a:endParaRPr lang="es-ES" sz="2100" dirty="0"/>
          </a:p>
          <a:p>
            <a:pPr lvl="1">
              <a:buNone/>
            </a:pPr>
            <a:endParaRPr lang="es-ES" sz="2100" dirty="0" smtClean="0"/>
          </a:p>
          <a:p>
            <a:pPr lvl="1">
              <a:buNone/>
            </a:pPr>
            <a:endParaRPr lang="es-ES" sz="2100" dirty="0"/>
          </a:p>
          <a:p>
            <a:pPr lvl="1">
              <a:buNone/>
            </a:pPr>
            <a:endParaRPr lang="es-ES" sz="2100" dirty="0" smtClean="0"/>
          </a:p>
          <a:p>
            <a:pPr lvl="1">
              <a:buNone/>
            </a:pPr>
            <a:endParaRPr lang="es-ES" sz="2100" dirty="0" smtClean="0"/>
          </a:p>
          <a:p>
            <a:pPr lvl="1">
              <a:buNone/>
            </a:pPr>
            <a:endParaRPr lang="es-ES" sz="2100" dirty="0"/>
          </a:p>
          <a:p>
            <a:pPr lvl="1">
              <a:buNone/>
            </a:pPr>
            <a:r>
              <a:rPr lang="es-ES" sz="2100" dirty="0" smtClean="0"/>
              <a:t>Si medimos en directa, entre 0.3 y 0.7 V</a:t>
            </a:r>
          </a:p>
          <a:p>
            <a:pPr lvl="1">
              <a:buNone/>
            </a:pPr>
            <a:r>
              <a:rPr lang="es-ES" sz="2100" dirty="0" smtClean="0"/>
              <a:t>Si medimos en inversa, circuito abierto.</a:t>
            </a:r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diodo bas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3254535" cy="1728192"/>
          </a:xfrm>
          <a:prstGeom prst="rect">
            <a:avLst/>
          </a:prstGeom>
        </p:spPr>
      </p:pic>
      <p:pic>
        <p:nvPicPr>
          <p:cNvPr id="5" name="4 Imagen" descr="diodos s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2688299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COMPONENETES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dirty="0" smtClean="0"/>
              <a:t>Diodos ZENER: Se comportan como un diodo normal en directa, mientras que en inversa, si se supera su tensión de ZENER mantiene ese valor de forma estable; actúa como un regulador de tensión.</a:t>
            </a:r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diodo ze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08920"/>
            <a:ext cx="4443986" cy="24997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dirty="0" smtClean="0"/>
              <a:t>D	iodo LED o emisor de luz. Al polarizarse de forma directa emiten luz de distintos colores según su composición interna.</a:t>
            </a:r>
          </a:p>
          <a:p>
            <a:pPr lvl="1"/>
            <a:r>
              <a:rPr lang="es-ES" sz="1800" dirty="0" smtClean="0"/>
              <a:t>Tienen una tensión de funcionamiento de entre 1.5 y 3.7 v, por lo que en automoción siempre van acompañados de una resistencia, y a veces conectados en serie.</a:t>
            </a:r>
          </a:p>
          <a:p>
            <a:pPr lvl="1">
              <a:buNone/>
            </a:pPr>
            <a:endParaRPr lang="es-ES" sz="1800" dirty="0" smtClean="0"/>
          </a:p>
          <a:p>
            <a:pPr lvl="1">
              <a:buNone/>
            </a:pPr>
            <a:endParaRPr lang="es-ES" sz="1800" dirty="0"/>
          </a:p>
        </p:txBody>
      </p:sp>
      <p:pic>
        <p:nvPicPr>
          <p:cNvPr id="4" name="3 Imagen" descr="conectar_led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12976"/>
            <a:ext cx="3790950" cy="1247775"/>
          </a:xfrm>
          <a:prstGeom prst="rect">
            <a:avLst/>
          </a:prstGeom>
        </p:spPr>
      </p:pic>
      <p:pic>
        <p:nvPicPr>
          <p:cNvPr id="5" name="4 Imagen" descr="marcas led s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81128"/>
            <a:ext cx="381000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TRANSISTORES</a:t>
            </a:r>
          </a:p>
          <a:p>
            <a:pPr lvl="1"/>
            <a:r>
              <a:rPr lang="es-ES" sz="1800" dirty="0" smtClean="0"/>
              <a:t>Son componentes que entregan una señal de salida en respuesta a una señal de entrada.</a:t>
            </a:r>
            <a:endParaRPr lang="es-ES" sz="1800" dirty="0"/>
          </a:p>
        </p:txBody>
      </p:sp>
      <p:pic>
        <p:nvPicPr>
          <p:cNvPr id="4" name="3 Imagen" descr="transistor 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2781300" cy="2447925"/>
          </a:xfrm>
          <a:prstGeom prst="rect">
            <a:avLst/>
          </a:prstGeom>
        </p:spPr>
      </p:pic>
      <p:pic>
        <p:nvPicPr>
          <p:cNvPr id="5" name="4 Imagen" descr="transistor s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En su configuración básica tiene 3 terminales</a:t>
            </a:r>
          </a:p>
          <a:p>
            <a:pPr lvl="2"/>
            <a:r>
              <a:rPr lang="es-ES" dirty="0" smtClean="0"/>
              <a:t>Colector, terminal por el que entra la corriente que queremos controlar</a:t>
            </a:r>
          </a:p>
          <a:p>
            <a:pPr lvl="2"/>
            <a:r>
              <a:rPr lang="es-ES" dirty="0" smtClean="0"/>
              <a:t>Base, es el terminal de control.</a:t>
            </a:r>
          </a:p>
          <a:p>
            <a:pPr lvl="2"/>
            <a:r>
              <a:rPr lang="es-ES" dirty="0" smtClean="0"/>
              <a:t>Emisor, terminal por el que sale la corriente desde el colector, controlada por la base.</a:t>
            </a:r>
            <a:endParaRPr lang="es-ES" dirty="0"/>
          </a:p>
          <a:p>
            <a:pPr lvl="1"/>
            <a:r>
              <a:rPr lang="es-ES" dirty="0" smtClean="0"/>
              <a:t>Tiene 2 usos básicos, como interruptor o como amplificador.	</a:t>
            </a:r>
          </a:p>
          <a:p>
            <a:pPr lvl="1"/>
            <a:r>
              <a:rPr lang="es-ES" dirty="0" smtClean="0"/>
              <a:t>Hay transistores con terminales añadidos, para control de temperaturas.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centralita?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Dispositivo de control que cumple con este esquema: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1187624" y="5229200"/>
            <a:ext cx="18722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ENTRADAS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275856" y="4869160"/>
            <a:ext cx="23762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PROCESADOR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5868144" y="5229200"/>
            <a:ext cx="18722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SALIDAS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4139952" y="2636912"/>
            <a:ext cx="576064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MEMORIA</a:t>
            </a:r>
            <a:endParaRPr lang="es-E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sch-3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92896"/>
            <a:ext cx="1728192" cy="1728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COMPONENETES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DRIVERS</a:t>
            </a:r>
          </a:p>
          <a:p>
            <a:pPr lvl="1"/>
            <a:r>
              <a:rPr lang="es-ES" sz="1800" dirty="0" smtClean="0"/>
              <a:t>Son componentes con funciones muy específicas o que agrupan varios componentes en un solo encapsulado. Por ejemplo:	</a:t>
            </a:r>
          </a:p>
          <a:p>
            <a:pPr lvl="2"/>
            <a:endParaRPr lang="es-ES" sz="1400" dirty="0" smtClean="0"/>
          </a:p>
          <a:p>
            <a:pPr lvl="2"/>
            <a:r>
              <a:rPr lang="es-ES" sz="1400" dirty="0" smtClean="0"/>
              <a:t>BOSCH 30397, driver de bobinas de encendido</a:t>
            </a:r>
          </a:p>
          <a:p>
            <a:pPr lvl="2">
              <a:buNone/>
            </a:pPr>
            <a:endParaRPr lang="es-ES" sz="1400" dirty="0" smtClean="0"/>
          </a:p>
          <a:p>
            <a:pPr lvl="2">
              <a:buNone/>
            </a:pPr>
            <a:endParaRPr lang="es-ES" sz="1400" dirty="0"/>
          </a:p>
          <a:p>
            <a:pPr lvl="2">
              <a:buNone/>
            </a:pPr>
            <a:endParaRPr lang="es-ES" sz="1400" dirty="0" smtClean="0"/>
          </a:p>
          <a:p>
            <a:pPr lvl="2">
              <a:buNone/>
            </a:pPr>
            <a:endParaRPr lang="es-ES" sz="1400" dirty="0"/>
          </a:p>
          <a:p>
            <a:pPr lvl="2"/>
            <a:r>
              <a:rPr lang="es-ES" sz="1400" dirty="0" smtClean="0"/>
              <a:t>BOSCH 30343, regulador a 5V, control de relé principal, </a:t>
            </a:r>
          </a:p>
          <a:p>
            <a:pPr lvl="2">
              <a:buNone/>
            </a:pPr>
            <a:r>
              <a:rPr lang="es-ES" sz="1400" dirty="0" smtClean="0"/>
              <a:t>lector de RPM, protector de sobre  voltaje</a:t>
            </a:r>
            <a:endParaRPr lang="es-ES" sz="1400" dirty="0"/>
          </a:p>
        </p:txBody>
      </p:sp>
      <p:pic>
        <p:nvPicPr>
          <p:cNvPr id="5" name="4 Imagen" descr="bosch 3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81128"/>
            <a:ext cx="1512168" cy="12002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s-ES" sz="1400" dirty="0" smtClean="0"/>
              <a:t>Familia de circuitos TJA, son circuitos de comunicación mediante CAN,</a:t>
            </a:r>
          </a:p>
          <a:p>
            <a:pPr lvl="2">
              <a:buNone/>
            </a:pPr>
            <a:r>
              <a:rPr lang="es-ES" sz="1400" dirty="0" smtClean="0"/>
              <a:t> son componentes esenciales</a:t>
            </a:r>
          </a:p>
          <a:p>
            <a:pPr lvl="2">
              <a:buNone/>
            </a:pPr>
            <a:endParaRPr lang="es-ES" sz="1400" dirty="0"/>
          </a:p>
          <a:p>
            <a:pPr lvl="2">
              <a:buNone/>
            </a:pPr>
            <a:endParaRPr lang="es-ES" sz="1400" dirty="0" smtClean="0"/>
          </a:p>
          <a:p>
            <a:pPr lvl="2">
              <a:buNone/>
            </a:pPr>
            <a:endParaRPr lang="es-ES" sz="1400" dirty="0"/>
          </a:p>
          <a:p>
            <a:pPr lvl="2">
              <a:buNone/>
            </a:pPr>
            <a:endParaRPr lang="es-ES" sz="1400" dirty="0" smtClean="0"/>
          </a:p>
          <a:p>
            <a:pPr lvl="2">
              <a:buNone/>
            </a:pPr>
            <a:endParaRPr lang="es-ES" sz="1400" dirty="0"/>
          </a:p>
          <a:p>
            <a:pPr lvl="2">
              <a:buNone/>
            </a:pPr>
            <a:endParaRPr lang="es-ES" sz="1400" dirty="0" smtClean="0"/>
          </a:p>
          <a:p>
            <a:pPr lvl="2">
              <a:buNone/>
            </a:pPr>
            <a:endParaRPr lang="es-ES" sz="1400" dirty="0"/>
          </a:p>
          <a:p>
            <a:pPr lvl="2">
              <a:buNone/>
            </a:pPr>
            <a:endParaRPr lang="es-ES" sz="1400" dirty="0" smtClean="0"/>
          </a:p>
          <a:p>
            <a:pPr lvl="1"/>
            <a:r>
              <a:rPr lang="es-ES" sz="1800" dirty="0" smtClean="0"/>
              <a:t>De estos componentes complejos debemos buscar su hoja de datos o </a:t>
            </a:r>
            <a:r>
              <a:rPr lang="es-ES" sz="1800" dirty="0" err="1" smtClean="0"/>
              <a:t>datasheet</a:t>
            </a:r>
            <a:r>
              <a:rPr lang="es-ES" sz="1800" dirty="0" smtClean="0"/>
              <a:t> para conocer sus características y </a:t>
            </a:r>
            <a:r>
              <a:rPr lang="es-ES" sz="1800" dirty="0" err="1" smtClean="0"/>
              <a:t>pineados</a:t>
            </a:r>
            <a:r>
              <a:rPr lang="es-ES" sz="1800" dirty="0" smtClean="0"/>
              <a:t>.</a:t>
            </a:r>
          </a:p>
          <a:p>
            <a:pPr lvl="1"/>
            <a:r>
              <a:rPr lang="es-ES" sz="1800" dirty="0" smtClean="0"/>
              <a:t>La mayoría de estos </a:t>
            </a:r>
            <a:r>
              <a:rPr lang="es-ES" sz="1800" dirty="0" err="1" smtClean="0"/>
              <a:t>datasheets</a:t>
            </a:r>
            <a:r>
              <a:rPr lang="es-ES" sz="1800" dirty="0" smtClean="0"/>
              <a:t> están en internet.</a:t>
            </a:r>
            <a:endParaRPr lang="es-ES" sz="1800" dirty="0"/>
          </a:p>
        </p:txBody>
      </p:sp>
      <p:pic>
        <p:nvPicPr>
          <p:cNvPr id="4" name="3 Imagen" descr="tja 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844824"/>
            <a:ext cx="1614391" cy="17740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smtClean="0"/>
              <a:t>MEMORIAS: Son componentes que almacenan datos para el funcionamiento de nuestra centralita.</a:t>
            </a:r>
          </a:p>
          <a:p>
            <a:r>
              <a:rPr lang="es-ES" dirty="0"/>
              <a:t>	</a:t>
            </a:r>
            <a:r>
              <a:rPr lang="es-ES" dirty="0" smtClean="0"/>
              <a:t>Según su construcción, tenemos 2 grandes tipos: </a:t>
            </a:r>
            <a:r>
              <a:rPr lang="es-ES" dirty="0" err="1" smtClean="0"/>
              <a:t>eeprom</a:t>
            </a:r>
            <a:r>
              <a:rPr lang="es-ES" dirty="0" smtClean="0"/>
              <a:t> y flash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Memorias </a:t>
            </a:r>
            <a:r>
              <a:rPr lang="es-ES" dirty="0" err="1" smtClean="0"/>
              <a:t>eeprom</a:t>
            </a:r>
            <a:endParaRPr lang="es-ES" dirty="0" smtClean="0"/>
          </a:p>
          <a:p>
            <a:pPr lvl="2"/>
            <a:r>
              <a:rPr lang="es-ES" dirty="0" smtClean="0"/>
              <a:t>Memorias tipo serial</a:t>
            </a:r>
          </a:p>
          <a:p>
            <a:pPr lvl="2"/>
            <a:r>
              <a:rPr lang="es-ES" dirty="0" smtClean="0"/>
              <a:t>Poca capacidad, pocos </a:t>
            </a:r>
            <a:r>
              <a:rPr lang="es-ES" dirty="0" err="1" smtClean="0"/>
              <a:t>Kbites</a:t>
            </a:r>
            <a:endParaRPr lang="es-ES" dirty="0" smtClean="0"/>
          </a:p>
          <a:p>
            <a:pPr lvl="2"/>
            <a:r>
              <a:rPr lang="es-ES" dirty="0" smtClean="0"/>
              <a:t>Velocidad de trabajo lenta</a:t>
            </a:r>
          </a:p>
          <a:p>
            <a:pPr lvl="2"/>
            <a:r>
              <a:rPr lang="es-ES" dirty="0" smtClean="0"/>
              <a:t>8 o 14 terminales</a:t>
            </a:r>
          </a:p>
          <a:p>
            <a:pPr lvl="2">
              <a:buNone/>
            </a:pPr>
            <a:endParaRPr lang="es-ES" dirty="0"/>
          </a:p>
        </p:txBody>
      </p:sp>
      <p:pic>
        <p:nvPicPr>
          <p:cNvPr id="4" name="3 Imagen" descr="24c04 soi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49080"/>
            <a:ext cx="2298576" cy="2085261"/>
          </a:xfrm>
          <a:prstGeom prst="rect">
            <a:avLst/>
          </a:prstGeom>
        </p:spPr>
      </p:pic>
      <p:pic>
        <p:nvPicPr>
          <p:cNvPr id="5" name="4 Imagen" descr="24c04 d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2309242" cy="23092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BASICOS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APLICACIONES DE POCA CAPACIDAD Y VELOCIDAD</a:t>
            </a:r>
          </a:p>
          <a:p>
            <a:pPr lvl="2"/>
            <a:r>
              <a:rPr lang="es-ES" dirty="0" smtClean="0"/>
              <a:t>AIRBAG, INMOVILIZADORES, CUADROS DE INSTRUMENTOS</a:t>
            </a:r>
          </a:p>
          <a:p>
            <a:pPr lvl="2"/>
            <a:r>
              <a:rPr lang="es-ES" dirty="0" smtClean="0"/>
              <a:t>FAMILIAS MÁS COMUNES</a:t>
            </a:r>
          </a:p>
          <a:p>
            <a:pPr lvl="3"/>
            <a:r>
              <a:rPr lang="es-ES" dirty="0" smtClean="0"/>
              <a:t>24 XX </a:t>
            </a:r>
            <a:r>
              <a:rPr lang="es-ES" dirty="0" err="1" smtClean="0"/>
              <a:t>XX</a:t>
            </a:r>
            <a:r>
              <a:rPr lang="es-ES" dirty="0" smtClean="0"/>
              <a:t> 24C04</a:t>
            </a:r>
          </a:p>
          <a:p>
            <a:pPr lvl="3"/>
            <a:r>
              <a:rPr lang="es-ES" dirty="0" smtClean="0"/>
              <a:t>93 XX </a:t>
            </a:r>
            <a:r>
              <a:rPr lang="es-ES" dirty="0" err="1" smtClean="0"/>
              <a:t>XX</a:t>
            </a:r>
            <a:r>
              <a:rPr lang="es-ES" dirty="0" smtClean="0"/>
              <a:t> 93LC46</a:t>
            </a:r>
          </a:p>
          <a:p>
            <a:pPr lvl="3"/>
            <a:r>
              <a:rPr lang="es-ES" dirty="0" smtClean="0"/>
              <a:t>95 XXX 95080</a:t>
            </a:r>
          </a:p>
          <a:p>
            <a:pPr lvl="2"/>
            <a:r>
              <a:rPr lang="es-ES" dirty="0" smtClean="0"/>
              <a:t>DEBEMOS RELLENAR SIEMPRE TODA LA EEPROM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COMPONENETES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Memorias flash</a:t>
            </a:r>
          </a:p>
          <a:p>
            <a:pPr lvl="2"/>
            <a:r>
              <a:rPr lang="es-ES" dirty="0" smtClean="0"/>
              <a:t>Memorias de tipo paralelo</a:t>
            </a:r>
          </a:p>
          <a:p>
            <a:pPr lvl="2"/>
            <a:r>
              <a:rPr lang="es-ES" dirty="0" smtClean="0"/>
              <a:t>Mucha mayor capacidad, varios </a:t>
            </a:r>
            <a:r>
              <a:rPr lang="es-ES" dirty="0" err="1" smtClean="0"/>
              <a:t>Mbit</a:t>
            </a:r>
            <a:endParaRPr lang="es-ES" dirty="0" smtClean="0"/>
          </a:p>
          <a:p>
            <a:pPr lvl="2"/>
            <a:r>
              <a:rPr lang="es-ES" dirty="0" smtClean="0"/>
              <a:t>Velocidad de trabajo mucho más rápida</a:t>
            </a:r>
          </a:p>
          <a:p>
            <a:pPr lvl="2"/>
            <a:r>
              <a:rPr lang="es-ES" dirty="0" smtClean="0"/>
              <a:t>Mucha variedad de formatos</a:t>
            </a:r>
            <a:endParaRPr lang="es-ES" dirty="0"/>
          </a:p>
        </p:txBody>
      </p:sp>
      <p:pic>
        <p:nvPicPr>
          <p:cNvPr id="4" name="3 Imagen" descr="m27c256 d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1772791" cy="1772791"/>
          </a:xfrm>
          <a:prstGeom prst="rect">
            <a:avLst/>
          </a:prstGeom>
        </p:spPr>
      </p:pic>
      <p:pic>
        <p:nvPicPr>
          <p:cNvPr id="5" name="4 Imagen" descr="plcc 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1945779" cy="1945779"/>
          </a:xfrm>
          <a:prstGeom prst="rect">
            <a:avLst/>
          </a:prstGeom>
        </p:spPr>
      </p:pic>
      <p:pic>
        <p:nvPicPr>
          <p:cNvPr id="6" name="5 Imagen" descr="m29f400 sop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3019296" cy="14453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APLICACIONES QUE EXIGEN ALTA VELOCIDAD Y CAPACIDAD, USO MAYORITARIO EN CENTRALITAS DE MOTOR PARA LOS MAPAS DE GESTIÓN.</a:t>
            </a:r>
          </a:p>
          <a:p>
            <a:pPr lvl="2">
              <a:buNone/>
            </a:pPr>
            <a:endParaRPr lang="es-ES" dirty="0" smtClean="0"/>
          </a:p>
          <a:p>
            <a:pPr lvl="2"/>
            <a:r>
              <a:rPr lang="es-ES" dirty="0" smtClean="0"/>
              <a:t>FAMILIAS MÁS COMUNES</a:t>
            </a:r>
          </a:p>
          <a:p>
            <a:pPr lvl="3"/>
            <a:r>
              <a:rPr lang="es-ES" dirty="0" smtClean="0"/>
              <a:t>M29CXXX</a:t>
            </a:r>
          </a:p>
          <a:p>
            <a:pPr lvl="3">
              <a:buNone/>
            </a:pPr>
            <a:r>
              <a:rPr lang="es-ES" dirty="0"/>
              <a:t>	</a:t>
            </a:r>
            <a:r>
              <a:rPr lang="es-ES" dirty="0" smtClean="0"/>
              <a:t>M27CXXX</a:t>
            </a:r>
          </a:p>
          <a:p>
            <a:pPr lvl="3"/>
            <a:r>
              <a:rPr lang="es-ES" dirty="0" smtClean="0"/>
              <a:t>M29FXXX</a:t>
            </a:r>
          </a:p>
          <a:p>
            <a:pPr lvl="3">
              <a:buNone/>
            </a:pPr>
            <a:r>
              <a:rPr lang="es-ES" dirty="0"/>
              <a:t>	</a:t>
            </a:r>
            <a:r>
              <a:rPr lang="es-ES" dirty="0" smtClean="0"/>
              <a:t>29FXXX</a:t>
            </a:r>
          </a:p>
          <a:p>
            <a:pPr lvl="3"/>
            <a:r>
              <a:rPr lang="es-ES" dirty="0" smtClean="0"/>
              <a:t>M58BXXX</a:t>
            </a:r>
            <a:endParaRPr lang="es-ES" dirty="0"/>
          </a:p>
        </p:txBody>
      </p:sp>
      <p:sp>
        <p:nvSpPr>
          <p:cNvPr id="4" name="3 Cerrar llave"/>
          <p:cNvSpPr/>
          <p:nvPr/>
        </p:nvSpPr>
        <p:spPr>
          <a:xfrm>
            <a:off x="3203848" y="3284984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errar llave"/>
          <p:cNvSpPr/>
          <p:nvPr/>
        </p:nvSpPr>
        <p:spPr>
          <a:xfrm>
            <a:off x="3203848" y="4005064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MICROPROCESADORES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Son componentes que calculan, en base a unas entradas y de acuerdo con unas instrucciones dadas, arrojando los resultados en forma de salidas.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La mayoría vienen enmascarados para dificultar el trabajo con ellos.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Ejemplo de máscaras para procesadores</a:t>
            </a:r>
            <a:endParaRPr lang="es-ES" dirty="0"/>
          </a:p>
        </p:txBody>
      </p:sp>
      <p:pic>
        <p:nvPicPr>
          <p:cNvPr id="4" name="3 Imagen" descr="motorol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733334" cy="33523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ESTACIÓN DE SOLDADURA</a:t>
            </a:r>
          </a:p>
          <a:p>
            <a:pPr lvl="1"/>
            <a:r>
              <a:rPr lang="es-ES" dirty="0" smtClean="0"/>
              <a:t>Con puntas intercambiables y regulable en temperatura</a:t>
            </a:r>
            <a:endParaRPr lang="es-ES" dirty="0"/>
          </a:p>
        </p:txBody>
      </p:sp>
      <p:pic>
        <p:nvPicPr>
          <p:cNvPr id="4" name="3 Imagen" descr="estacion de soldad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404812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CENTRALITAS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SEGÚN SU FUNCIÓN</a:t>
            </a:r>
          </a:p>
          <a:p>
            <a:pPr lvl="1"/>
            <a:r>
              <a:rPr lang="es-ES" dirty="0" smtClean="0"/>
              <a:t>MOTOR</a:t>
            </a:r>
          </a:p>
          <a:p>
            <a:pPr lvl="1"/>
            <a:r>
              <a:rPr lang="es-ES" dirty="0" smtClean="0"/>
              <a:t>AIRBAG</a:t>
            </a:r>
          </a:p>
          <a:p>
            <a:pPr lvl="1"/>
            <a:r>
              <a:rPr lang="es-ES" dirty="0" smtClean="0"/>
              <a:t>CUADRO DE INSTRUMENTOS</a:t>
            </a:r>
          </a:p>
          <a:p>
            <a:pPr lvl="1"/>
            <a:r>
              <a:rPr lang="es-ES" dirty="0" smtClean="0"/>
              <a:t>CONTROL DE HABITACULO Y CONFORT</a:t>
            </a:r>
          </a:p>
          <a:p>
            <a:pPr lvl="1"/>
            <a:r>
              <a:rPr lang="es-ES" dirty="0" smtClean="0"/>
              <a:t>ABS Y ESP</a:t>
            </a:r>
          </a:p>
          <a:p>
            <a:pPr lvl="1"/>
            <a:r>
              <a:rPr lang="es-ES" dirty="0" smtClean="0"/>
              <a:t>RADIOS Y EQUIPOS DE SONIDO</a:t>
            </a:r>
          </a:p>
          <a:p>
            <a:pPr lvl="1"/>
            <a:r>
              <a:rPr lang="es-ES" dirty="0" smtClean="0"/>
              <a:t>ETC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PROGRAMADORES VARIOS</a:t>
            </a:r>
          </a:p>
          <a:p>
            <a:pPr lvl="1"/>
            <a:r>
              <a:rPr lang="es-ES" dirty="0" smtClean="0"/>
              <a:t>X PROG Y MINIPROG CON SUS ZÓCALOS</a:t>
            </a:r>
            <a:endParaRPr lang="es-ES" dirty="0"/>
          </a:p>
        </p:txBody>
      </p:sp>
      <p:pic>
        <p:nvPicPr>
          <p:cNvPr id="4" name="3 Imagen" descr="XP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3140968" cy="3140968"/>
          </a:xfrm>
          <a:prstGeom prst="rect">
            <a:avLst/>
          </a:prstGeom>
        </p:spPr>
      </p:pic>
      <p:pic>
        <p:nvPicPr>
          <p:cNvPr id="5" name="4 Imagen" descr="MINIPR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3317354" cy="33173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FUENTE DE ALIMENTACION</a:t>
            </a:r>
          </a:p>
          <a:p>
            <a:pPr lvl="1"/>
            <a:r>
              <a:rPr lang="es-ES" dirty="0" smtClean="0"/>
              <a:t>12V y como mínimo 5 A</a:t>
            </a:r>
          </a:p>
          <a:p>
            <a:pPr lvl="1"/>
            <a:r>
              <a:rPr lang="es-ES" dirty="0" smtClean="0"/>
              <a:t>Si puede ser de intensidad regulable, mejor</a:t>
            </a:r>
            <a:endParaRPr lang="es-ES" dirty="0"/>
          </a:p>
        </p:txBody>
      </p:sp>
      <p:pic>
        <p:nvPicPr>
          <p:cNvPr id="4" name="3 Imagen" descr="fuente aliment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2641476" cy="26414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PEQUEÑO MATERIAL</a:t>
            </a:r>
          </a:p>
          <a:p>
            <a:pPr lvl="1"/>
            <a:r>
              <a:rPr lang="es-ES" dirty="0" smtClean="0"/>
              <a:t>Estaño, pinzas, flux, malla para desoldar.</a:t>
            </a:r>
          </a:p>
          <a:p>
            <a:pPr lvl="1"/>
            <a:r>
              <a:rPr lang="es-ES" dirty="0" smtClean="0"/>
              <a:t> De la mejor calidad posible.</a:t>
            </a:r>
            <a:endParaRPr lang="es-ES" dirty="0"/>
          </a:p>
        </p:txBody>
      </p:sp>
      <p:pic>
        <p:nvPicPr>
          <p:cNvPr id="4" name="3 Imagen" descr="estañ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1688976" cy="1688976"/>
          </a:xfrm>
          <a:prstGeom prst="rect">
            <a:avLst/>
          </a:prstGeom>
        </p:spPr>
      </p:pic>
      <p:pic>
        <p:nvPicPr>
          <p:cNvPr id="5" name="4 Imagen" descr="pinzas electro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221088"/>
            <a:ext cx="1624744" cy="1494259"/>
          </a:xfrm>
          <a:prstGeom prst="rect">
            <a:avLst/>
          </a:prstGeom>
        </p:spPr>
      </p:pic>
      <p:pic>
        <p:nvPicPr>
          <p:cNvPr id="6" name="5 Imagen" descr="fl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149080"/>
            <a:ext cx="1628800" cy="1628800"/>
          </a:xfrm>
          <a:prstGeom prst="rect">
            <a:avLst/>
          </a:prstGeom>
        </p:spPr>
      </p:pic>
      <p:pic>
        <p:nvPicPr>
          <p:cNvPr id="7" name="6 Imagen" descr="ma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77072"/>
            <a:ext cx="2596872" cy="17626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Son difíciles de detectar, no dejan rastro.</a:t>
            </a:r>
          </a:p>
          <a:p>
            <a:r>
              <a:rPr lang="es-ES" dirty="0" smtClean="0"/>
              <a:t>Manipulación anterior.</a:t>
            </a:r>
          </a:p>
          <a:p>
            <a:r>
              <a:rPr lang="es-ES" dirty="0" smtClean="0"/>
              <a:t>Caídas de tensión.</a:t>
            </a:r>
          </a:p>
          <a:p>
            <a:r>
              <a:rPr lang="es-ES" dirty="0" smtClean="0"/>
              <a:t>Fallos en la programación.</a:t>
            </a:r>
          </a:p>
          <a:p>
            <a:r>
              <a:rPr lang="es-ES" dirty="0" smtClean="0"/>
              <a:t>Trabajan en hexadecimal.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Unidades de Airbag</a:t>
            </a:r>
          </a:p>
          <a:p>
            <a:pPr lvl="1">
              <a:buNone/>
            </a:pPr>
            <a:r>
              <a:rPr lang="es-ES" dirty="0" smtClean="0"/>
              <a:t>Cuando registran un golpe, queda guardado en la memoria, inutilizándola mediante SW.</a:t>
            </a:r>
          </a:p>
          <a:p>
            <a:pPr lvl="1">
              <a:buNone/>
            </a:pPr>
            <a:r>
              <a:rPr lang="es-ES" dirty="0" smtClean="0"/>
              <a:t>Si borramos ese registro, la unidad puede ser reutilizada.</a:t>
            </a:r>
          </a:p>
          <a:p>
            <a:pPr lvl="1">
              <a:buNone/>
            </a:pPr>
            <a:r>
              <a:rPr lang="es-ES" dirty="0" smtClean="0"/>
              <a:t>Recomendable trabajar siempre sobre el archivo original, incluyen configuraciones.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2800" dirty="0" smtClean="0"/>
              <a:t>Localizar dónde está la información (programas o internet). </a:t>
            </a:r>
          </a:p>
          <a:p>
            <a:pPr marL="514350" indent="-514350">
              <a:buAutoNum type="arabicPeriod"/>
            </a:pPr>
            <a:r>
              <a:rPr lang="es-ES" sz="2800" dirty="0" smtClean="0"/>
              <a:t>Leer esa información con el programador adecuado.</a:t>
            </a:r>
          </a:p>
          <a:p>
            <a:pPr marL="514350" indent="-514350">
              <a:buAutoNum type="arabicPeriod"/>
            </a:pPr>
            <a:r>
              <a:rPr lang="es-ES" sz="2800" dirty="0" smtClean="0"/>
              <a:t>Modificar ese archivo, mediante programas al efecto o por comparación.</a:t>
            </a:r>
          </a:p>
          <a:p>
            <a:pPr marL="514350" indent="-514350">
              <a:buAutoNum type="arabicPeriod"/>
            </a:pPr>
            <a:r>
              <a:rPr lang="es-ES" sz="2800" dirty="0" smtClean="0"/>
              <a:t>Grabar el archivo modificado.</a:t>
            </a:r>
          </a:p>
          <a:p>
            <a:pPr marL="514350" indent="-514350">
              <a:buAutoNum type="arabicPeriod"/>
            </a:pPr>
            <a:r>
              <a:rPr lang="es-ES" sz="2800" dirty="0" smtClean="0"/>
              <a:t>Comprobar mediante diagnosis que el fallo ha desaparecido.</a:t>
            </a:r>
            <a:endParaRPr lang="es-E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Programa HXD, sirve para comparar archivos.</a:t>
            </a:r>
          </a:p>
          <a:p>
            <a:r>
              <a:rPr lang="es-ES" sz="2800" dirty="0" smtClean="0"/>
              <a:t>El valor hexadecimal FF, es ausencia de información.</a:t>
            </a:r>
          </a:p>
          <a:p>
            <a:r>
              <a:rPr lang="es-ES" sz="2800" dirty="0" smtClean="0"/>
              <a:t>Palabras clave para buscar: “</a:t>
            </a:r>
            <a:r>
              <a:rPr lang="es-ES" sz="2800" dirty="0" err="1" smtClean="0"/>
              <a:t>crash</a:t>
            </a:r>
            <a:r>
              <a:rPr lang="es-ES" sz="2800" dirty="0" smtClean="0"/>
              <a:t> </a:t>
            </a:r>
            <a:r>
              <a:rPr lang="es-ES" sz="2800" dirty="0" err="1" smtClean="0"/>
              <a:t>dump</a:t>
            </a:r>
            <a:r>
              <a:rPr lang="es-ES" sz="2800" dirty="0" smtClean="0"/>
              <a:t>”, ”</a:t>
            </a:r>
            <a:r>
              <a:rPr lang="es-ES" sz="2800" dirty="0" err="1" smtClean="0"/>
              <a:t>clear</a:t>
            </a:r>
            <a:r>
              <a:rPr lang="es-ES" sz="2800" dirty="0" smtClean="0"/>
              <a:t> </a:t>
            </a:r>
            <a:r>
              <a:rPr lang="es-ES" sz="2800" dirty="0" err="1" smtClean="0"/>
              <a:t>dump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4" name="3 Imagen" descr="clear d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336349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Unidades de habitáculo	</a:t>
            </a:r>
          </a:p>
          <a:p>
            <a:pPr lvl="1"/>
            <a:r>
              <a:rPr lang="es-ES" dirty="0" smtClean="0"/>
              <a:t>Son problemas causados por fallos de alimentación o por manipulación.</a:t>
            </a:r>
          </a:p>
          <a:p>
            <a:pPr lvl="1"/>
            <a:r>
              <a:rPr lang="es-ES" dirty="0" smtClean="0"/>
              <a:t>Pérdida de la información de seguridad.</a:t>
            </a:r>
          </a:p>
          <a:p>
            <a:pPr lvl="1"/>
            <a:r>
              <a:rPr lang="es-ES" dirty="0" smtClean="0"/>
              <a:t>Pérdida de configuraciones.</a:t>
            </a:r>
          </a:p>
          <a:p>
            <a:pPr lvl="1"/>
            <a:r>
              <a:rPr lang="es-ES" dirty="0" smtClean="0"/>
              <a:t>Se necesita equipamiento</a:t>
            </a:r>
          </a:p>
          <a:p>
            <a:pPr lvl="1">
              <a:buNone/>
            </a:pPr>
            <a:r>
              <a:rPr lang="es-ES" dirty="0"/>
              <a:t>d</a:t>
            </a:r>
            <a:r>
              <a:rPr lang="es-ES" dirty="0" smtClean="0"/>
              <a:t>el fabricante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4" name="3 Imagen" descr="b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2857467" cy="21431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Casos típicos:</a:t>
            </a:r>
          </a:p>
          <a:p>
            <a:pPr lvl="1"/>
            <a:r>
              <a:rPr lang="es-ES" sz="2000" dirty="0" smtClean="0"/>
              <a:t>Peugeot 307, fallo de batería, pierde toda la configuración. Reprogramar como si fuera nueva.</a:t>
            </a:r>
          </a:p>
          <a:p>
            <a:pPr lvl="1"/>
            <a:r>
              <a:rPr lang="es-ES" sz="2000" dirty="0" smtClean="0"/>
              <a:t>Peugeot 206, </a:t>
            </a:r>
            <a:r>
              <a:rPr lang="es-ES" sz="2000" dirty="0" err="1" smtClean="0"/>
              <a:t>Partner</a:t>
            </a:r>
            <a:r>
              <a:rPr lang="es-ES" sz="2000" dirty="0" smtClean="0"/>
              <a:t>, Berlingo, C2 y C3, si se clona con otra ref. se </a:t>
            </a:r>
            <a:r>
              <a:rPr lang="es-ES" sz="2000" dirty="0" err="1" smtClean="0"/>
              <a:t>virginiza</a:t>
            </a:r>
            <a:r>
              <a:rPr lang="es-ES" sz="2000" dirty="0" smtClean="0"/>
              <a:t>. Reprogramar como si fuera nueva.</a:t>
            </a:r>
          </a:p>
          <a:p>
            <a:pPr lvl="1"/>
            <a:r>
              <a:rPr lang="es-ES" sz="2000" dirty="0" err="1" smtClean="0"/>
              <a:t>Citroen</a:t>
            </a:r>
            <a:r>
              <a:rPr lang="es-ES" sz="2000" dirty="0" smtClean="0"/>
              <a:t> XSARA y PEUGEOT 406, aparecen 999.999 km por corrupción de los datos. Necesario cambiar km en cuadro y en BSI</a:t>
            </a:r>
          </a:p>
          <a:p>
            <a:pPr lvl="1"/>
            <a:r>
              <a:rPr lang="es-ES" sz="2000" dirty="0" smtClean="0"/>
              <a:t>Módulo FRM de BMW e90. Pierde funcionalidades y necesita recargar SW</a:t>
            </a:r>
            <a:endParaRPr lang="es-E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CUADROS DE INSTRUMENTOS	</a:t>
            </a:r>
          </a:p>
          <a:p>
            <a:pPr lvl="1"/>
            <a:r>
              <a:rPr lang="es-ES" dirty="0" smtClean="0"/>
              <a:t>Fallos por manipulación.</a:t>
            </a:r>
          </a:p>
          <a:p>
            <a:pPr lvl="1"/>
            <a:r>
              <a:rPr lang="es-ES" dirty="0" smtClean="0"/>
              <a:t>Fallos por problemas de alimentación.</a:t>
            </a:r>
          </a:p>
          <a:p>
            <a:pPr lvl="1"/>
            <a:r>
              <a:rPr lang="es-ES" dirty="0" smtClean="0"/>
              <a:t>En la mayoría de casos, los km son ajustables.</a:t>
            </a:r>
          </a:p>
          <a:p>
            <a:pPr lvl="1"/>
            <a:r>
              <a:rPr lang="es-ES" dirty="0" smtClean="0"/>
              <a:t>Algunos llevan el inmovilizador integrado.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4" name="3 Imagen" descr="cuadro duca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21088"/>
            <a:ext cx="2952328" cy="166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REPARAR?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POR COSTE, SON PIEZAS DE RECAMBIO CARAS Y CON UN MERCADO NUEVO MUY LIMITADO.</a:t>
            </a:r>
          </a:p>
          <a:p>
            <a:pPr marL="514350" indent="-514350">
              <a:buAutoNum type="arabicPeriod"/>
            </a:pPr>
            <a:r>
              <a:rPr lang="es-ES" dirty="0" smtClean="0"/>
              <a:t>POR RAPIDEZ, NORMALMENTE SE REPARA CON MENOS PLAZO QUE COMPRAR UNA NUEVA.</a:t>
            </a:r>
          </a:p>
          <a:p>
            <a:pPr marL="514350" indent="-514350">
              <a:buAutoNum type="arabicPeriod"/>
            </a:pPr>
            <a:r>
              <a:rPr lang="es-ES" dirty="0" smtClean="0"/>
              <a:t>SE CONSERVAN LAS MÚLTIPLES CODIFICACIONES QUE CONTIENE CADA CENTRALITA PARA SU FUNCIONAMIENTO.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uadro audi 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437112"/>
            <a:ext cx="2857500" cy="21431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CASOS TÍPICOS</a:t>
            </a:r>
          </a:p>
          <a:p>
            <a:pPr lvl="1"/>
            <a:r>
              <a:rPr lang="es-ES" dirty="0" smtClean="0"/>
              <a:t>AUDI A3, A4, TT con cuadro </a:t>
            </a:r>
            <a:r>
              <a:rPr lang="es-ES" dirty="0" err="1" smtClean="0"/>
              <a:t>M.Marelli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Funcionan mal las agujas, llevan un micro dedicado a los movimientos de las agujas, tipo 908</a:t>
            </a:r>
          </a:p>
          <a:p>
            <a:pPr lvl="2">
              <a:buNone/>
            </a:pPr>
            <a:r>
              <a:rPr lang="es-ES" dirty="0" smtClean="0"/>
              <a:t>Se reprograma con una herramienta llamada CARPROG y suele funcionar</a:t>
            </a:r>
          </a:p>
          <a:p>
            <a:pPr lvl="2">
              <a:buNone/>
            </a:pPr>
            <a:r>
              <a:rPr lang="es-ES" dirty="0" smtClean="0"/>
              <a:t>Tienen inmovilizador en el otro procesador</a:t>
            </a:r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Peugeot 406, desaparecen parte de los números en el </a:t>
            </a:r>
            <a:r>
              <a:rPr lang="es-ES" dirty="0" err="1" smtClean="0"/>
              <a:t>display</a:t>
            </a:r>
            <a:r>
              <a:rPr lang="es-ES" dirty="0" smtClean="0"/>
              <a:t> de los km. Información corrupta en </a:t>
            </a:r>
            <a:r>
              <a:rPr lang="es-ES" dirty="0" err="1" smtClean="0"/>
              <a:t>eeprom</a:t>
            </a:r>
            <a:r>
              <a:rPr lang="es-ES" dirty="0" smtClean="0"/>
              <a:t>. Recalcular los km o cargar otro archivo y cambiar km.</a:t>
            </a:r>
            <a:endParaRPr lang="es-ES" dirty="0"/>
          </a:p>
        </p:txBody>
      </p:sp>
      <p:pic>
        <p:nvPicPr>
          <p:cNvPr id="4" name="3 Imagen" descr="cuadro 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56992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FIAT </a:t>
            </a:r>
            <a:r>
              <a:rPr lang="es-ES" dirty="0" err="1" smtClean="0"/>
              <a:t>Ducato</a:t>
            </a:r>
            <a:r>
              <a:rPr lang="es-ES" dirty="0" smtClean="0"/>
              <a:t>, Punto y Doblo, al llegar a los 399.999km no cuentan más porque no saben, se bloquean. Se deben poner a 0 otra vez los km.</a:t>
            </a:r>
          </a:p>
        </p:txBody>
      </p:sp>
      <p:pic>
        <p:nvPicPr>
          <p:cNvPr id="4" name="3 Imagen" descr="cuadro duca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4098032" cy="230514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MODULOS DE ABS Y ESP</a:t>
            </a:r>
          </a:p>
          <a:p>
            <a:pPr lvl="1"/>
            <a:r>
              <a:rPr lang="es-ES" dirty="0" smtClean="0"/>
              <a:t>No suelen sufrir este tipo de averías.</a:t>
            </a:r>
            <a:endParaRPr lang="es-ES" dirty="0"/>
          </a:p>
        </p:txBody>
      </p:sp>
      <p:pic>
        <p:nvPicPr>
          <p:cNvPr id="4" name="3 Imagen" descr="modulo e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338137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CENTRALITAS DE MOTOR</a:t>
            </a:r>
          </a:p>
          <a:p>
            <a:pPr lvl="1"/>
            <a:r>
              <a:rPr lang="es-ES" dirty="0" smtClean="0"/>
              <a:t>Fallos derivados del inmovilizador, que impide el arranque.</a:t>
            </a:r>
            <a:endParaRPr lang="es-ES" dirty="0"/>
          </a:p>
        </p:txBody>
      </p:sp>
      <p:pic>
        <p:nvPicPr>
          <p:cNvPr id="4" name="3 Imagen" descr="esquema inmoviliz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3240360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Reprogramar el sistema:</a:t>
            </a:r>
          </a:p>
          <a:p>
            <a:pPr lvl="2"/>
            <a:r>
              <a:rPr lang="es-ES" dirty="0" err="1" smtClean="0"/>
              <a:t>Virginizando</a:t>
            </a:r>
            <a:r>
              <a:rPr lang="es-ES" dirty="0" smtClean="0"/>
              <a:t>: Renault, FIAT ,Suzuki</a:t>
            </a:r>
          </a:p>
          <a:p>
            <a:pPr lvl="2"/>
            <a:r>
              <a:rPr lang="es-ES" dirty="0" smtClean="0"/>
              <a:t>Mediante código PIN, en VAG y OPEL</a:t>
            </a:r>
          </a:p>
          <a:p>
            <a:pPr lvl="2"/>
            <a:r>
              <a:rPr lang="es-ES" dirty="0" err="1" smtClean="0"/>
              <a:t>Virginizando</a:t>
            </a:r>
            <a:r>
              <a:rPr lang="es-ES" dirty="0" smtClean="0"/>
              <a:t> + PIN, grupo PSA</a:t>
            </a:r>
          </a:p>
          <a:p>
            <a:pPr lvl="1"/>
            <a:r>
              <a:rPr lang="es-ES" dirty="0" smtClean="0"/>
              <a:t>Los pines se deben extraer leyendo la memoria correspondiente.</a:t>
            </a:r>
          </a:p>
          <a:p>
            <a:pPr lvl="1"/>
            <a:r>
              <a:rPr lang="es-ES" dirty="0" smtClean="0"/>
              <a:t>Algunas marcas proporcionan los PIN asignados a ese VIN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AVERÍAS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Eliminar el sistema(</a:t>
            </a:r>
            <a:r>
              <a:rPr lang="es-ES" dirty="0" err="1" smtClean="0"/>
              <a:t>inmo</a:t>
            </a:r>
            <a:r>
              <a:rPr lang="es-ES" dirty="0" smtClean="0"/>
              <a:t> off)</a:t>
            </a:r>
          </a:p>
          <a:p>
            <a:pPr lvl="2"/>
            <a:r>
              <a:rPr lang="es-ES" dirty="0" smtClean="0"/>
              <a:t>No siempre es posible.</a:t>
            </a:r>
          </a:p>
          <a:p>
            <a:pPr lvl="2"/>
            <a:r>
              <a:rPr lang="es-ES" dirty="0" smtClean="0"/>
              <a:t>Hay programas para ello, donde indican la memoria que debemos leer y los cambios a realizar.</a:t>
            </a:r>
          </a:p>
          <a:p>
            <a:pPr lvl="2"/>
            <a:r>
              <a:rPr lang="es-ES" dirty="0" smtClean="0"/>
              <a:t>En otros casos se engaña al sistema con un emulador, que emite siempre un código reconocido como válido por la centralita.</a:t>
            </a:r>
            <a:endParaRPr lang="es-ES" dirty="0"/>
          </a:p>
        </p:txBody>
      </p:sp>
      <p:pic>
        <p:nvPicPr>
          <p:cNvPr id="4" name="3 Imagen" descr="ju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09120"/>
            <a:ext cx="2520280" cy="14176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Problemas de funcionamiento</a:t>
            </a:r>
          </a:p>
          <a:p>
            <a:pPr lvl="2"/>
            <a:r>
              <a:rPr lang="es-ES" dirty="0" smtClean="0"/>
              <a:t>Carga de </a:t>
            </a:r>
            <a:r>
              <a:rPr lang="es-ES" dirty="0" err="1" smtClean="0"/>
              <a:t>sw</a:t>
            </a:r>
            <a:r>
              <a:rPr lang="es-ES" dirty="0" smtClean="0"/>
              <a:t> no correspondiente.</a:t>
            </a:r>
          </a:p>
          <a:p>
            <a:pPr lvl="2"/>
            <a:r>
              <a:rPr lang="es-ES" dirty="0" smtClean="0"/>
              <a:t>Corrupción de datos por tensiones incorrectas.</a:t>
            </a:r>
          </a:p>
          <a:p>
            <a:pPr lvl="2"/>
            <a:r>
              <a:rPr lang="es-ES" dirty="0" smtClean="0"/>
              <a:t>Fallos en la programación.</a:t>
            </a:r>
          </a:p>
          <a:p>
            <a:pPr lvl="2"/>
            <a:r>
              <a:rPr lang="es-ES" dirty="0" smtClean="0"/>
              <a:t>Se suelen arreglar cargando un archivo original y que corresponda con la centralita que estamos tratando</a:t>
            </a:r>
          </a:p>
          <a:p>
            <a:pPr lvl="2"/>
            <a:r>
              <a:rPr lang="es-ES" dirty="0" smtClean="0"/>
              <a:t>A veces, se hacen ajustes de SW para compensar fallos de HW</a:t>
            </a:r>
            <a:endParaRPr lang="es-E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Caso concreto de 1.9 y 2.0 TDI inyector bomba de VAG, con problemas de arranque en caliente.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dirty="0" smtClean="0"/>
              <a:t>	Se soluciona con una pequeña reprogramación, hay SW específico para ello, modifica el mapa de arranque.</a:t>
            </a:r>
          </a:p>
          <a:p>
            <a:pPr lvl="1"/>
            <a:r>
              <a:rPr lang="es-ES" dirty="0" smtClean="0"/>
              <a:t>Mapas de motor</a:t>
            </a:r>
            <a:endParaRPr lang="es-ES" dirty="0"/>
          </a:p>
        </p:txBody>
      </p:sp>
      <p:pic>
        <p:nvPicPr>
          <p:cNvPr id="4" name="3 Imagen" descr="mapa mo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077072"/>
            <a:ext cx="2349624" cy="204018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PROCESO DE LECTURA Y ESCRITURA</a:t>
            </a:r>
          </a:p>
          <a:p>
            <a:pPr lvl="1"/>
            <a:r>
              <a:rPr lang="es-ES" dirty="0" smtClean="0"/>
              <a:t>Si tenemos que desoldar:</a:t>
            </a:r>
          </a:p>
          <a:p>
            <a:pPr lvl="2"/>
            <a:r>
              <a:rPr lang="es-ES" dirty="0" smtClean="0"/>
              <a:t>Limpiamos la placa</a:t>
            </a:r>
          </a:p>
          <a:p>
            <a:pPr lvl="2"/>
            <a:r>
              <a:rPr lang="es-ES" dirty="0" smtClean="0"/>
              <a:t>Marcamos el punto 1 de la memoria, o foto.	</a:t>
            </a:r>
          </a:p>
          <a:p>
            <a:pPr lvl="2"/>
            <a:r>
              <a:rPr lang="es-ES" dirty="0" smtClean="0"/>
              <a:t>Añadimos pasta flux a los pines.</a:t>
            </a:r>
          </a:p>
          <a:p>
            <a:pPr lvl="2"/>
            <a:r>
              <a:rPr lang="es-ES" dirty="0" smtClean="0"/>
              <a:t>Aplicamos la pistola de aire a 370ºC</a:t>
            </a:r>
          </a:p>
          <a:p>
            <a:pPr lvl="2"/>
            <a:r>
              <a:rPr lang="es-ES" dirty="0" smtClean="0"/>
              <a:t>Despegamos la memoria</a:t>
            </a:r>
          </a:p>
          <a:p>
            <a:pPr lvl="2"/>
            <a:r>
              <a:rPr lang="es-ES" dirty="0" smtClean="0"/>
              <a:t>Esperamos a que </a:t>
            </a:r>
            <a:r>
              <a:rPr lang="es-ES" dirty="0" err="1" smtClean="0"/>
              <a:t>enfrie</a:t>
            </a:r>
            <a:r>
              <a:rPr lang="es-ES" dirty="0" smtClean="0"/>
              <a:t> al aire</a:t>
            </a:r>
          </a:p>
          <a:p>
            <a:pPr lvl="2"/>
            <a:r>
              <a:rPr lang="es-ES" dirty="0" smtClean="0"/>
              <a:t>Leemos la memoria (con el programador correspondiente)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FORMATOS DE CENTRALITAS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DESDE LOS INICIOS HASTA MEDIADOS ’90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sz="2400" dirty="0" smtClean="0"/>
              <a:t>Componentes tipo DIL o DIP, los terminales de los componentes atraviesan la placa y se sueldan por el lado opuesto.</a:t>
            </a:r>
          </a:p>
          <a:p>
            <a:pPr>
              <a:buNone/>
            </a:pPr>
            <a:r>
              <a:rPr lang="es-ES" sz="1800" dirty="0"/>
              <a:t>	</a:t>
            </a:r>
            <a:r>
              <a:rPr lang="es-ES" sz="1800" dirty="0" smtClean="0"/>
              <a:t>- VENTAJAS: son más fáciles de reparar y manipular</a:t>
            </a:r>
          </a:p>
          <a:p>
            <a:pPr>
              <a:buNone/>
            </a:pPr>
            <a:endParaRPr lang="es-ES" sz="1800" dirty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/>
              <a:t>	</a:t>
            </a:r>
            <a:r>
              <a:rPr lang="es-ES" sz="1800" dirty="0" smtClean="0"/>
              <a:t>- DESVENTAJAS: Ocupan más espacio, dificultan la </a:t>
            </a:r>
          </a:p>
          <a:p>
            <a:pPr>
              <a:buNone/>
            </a:pPr>
            <a:r>
              <a:rPr lang="es-ES" sz="1800" dirty="0" smtClean="0"/>
              <a:t>		fabricación de placas con varias capas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24c04 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140968"/>
            <a:ext cx="2237234" cy="223723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Siempre realizamos 2 o más lecturas, con nombres claros.</a:t>
            </a:r>
          </a:p>
          <a:p>
            <a:pPr lvl="2"/>
            <a:r>
              <a:rPr lang="es-ES" dirty="0" smtClean="0"/>
              <a:t>Comparamos las lecturas entre sí.</a:t>
            </a:r>
          </a:p>
          <a:p>
            <a:pPr lvl="2"/>
            <a:r>
              <a:rPr lang="es-ES" dirty="0" smtClean="0"/>
              <a:t>Modificamos el archivo.</a:t>
            </a:r>
          </a:p>
          <a:p>
            <a:pPr lvl="2"/>
            <a:r>
              <a:rPr lang="es-ES" dirty="0" smtClean="0"/>
              <a:t>Lo escribimos y verificamos la escritura.</a:t>
            </a:r>
          </a:p>
          <a:p>
            <a:pPr lvl="2"/>
            <a:r>
              <a:rPr lang="es-ES" dirty="0" smtClean="0"/>
              <a:t>Limpiamos la placa con la malla</a:t>
            </a:r>
          </a:p>
          <a:p>
            <a:pPr lvl="2"/>
            <a:r>
              <a:rPr lang="es-ES" dirty="0" smtClean="0"/>
              <a:t>Soldamos la memoria y comprobamos los pines.</a:t>
            </a:r>
          </a:p>
          <a:p>
            <a:pPr lvl="2"/>
            <a:r>
              <a:rPr lang="es-ES" dirty="0" smtClean="0"/>
              <a:t>Probamos la unidad.</a:t>
            </a: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Procesos sin tener que desoldar</a:t>
            </a:r>
          </a:p>
          <a:p>
            <a:pPr lvl="2"/>
            <a:r>
              <a:rPr lang="es-ES" dirty="0" smtClean="0"/>
              <a:t>Por OBD, bien en el coche o en banco.</a:t>
            </a:r>
          </a:p>
          <a:p>
            <a:pPr lvl="3"/>
            <a:r>
              <a:rPr lang="es-ES" dirty="0" smtClean="0"/>
              <a:t>Necesitamos que la unidad comunique.</a:t>
            </a:r>
          </a:p>
          <a:p>
            <a:pPr lvl="3"/>
            <a:r>
              <a:rPr lang="es-ES" dirty="0" smtClean="0"/>
              <a:t>No siempre hay acceso total a la información</a:t>
            </a:r>
          </a:p>
          <a:p>
            <a:pPr lvl="3"/>
            <a:r>
              <a:rPr lang="es-ES" dirty="0" smtClean="0"/>
              <a:t>Arriesgado al escribir, podemos bloquear la unidad “BRICKED”</a:t>
            </a:r>
          </a:p>
          <a:p>
            <a:pPr lvl="3"/>
            <a:r>
              <a:rPr lang="es-ES" dirty="0" smtClean="0"/>
              <a:t>Algunas unidades necesitan un procedimiento específico o BOOT MODE</a:t>
            </a:r>
          </a:p>
          <a:p>
            <a:pPr lvl="3"/>
            <a:r>
              <a:rPr lang="es-ES" dirty="0" err="1" smtClean="0"/>
              <a:t>Util</a:t>
            </a:r>
            <a:r>
              <a:rPr lang="es-ES" dirty="0" smtClean="0"/>
              <a:t> para cargar SW originales</a:t>
            </a:r>
          </a:p>
          <a:p>
            <a:pPr lvl="3"/>
            <a:r>
              <a:rPr lang="es-ES" dirty="0" smtClean="0"/>
              <a:t>Herramientas como GALLETTO, PIAISINI o K-TAG</a:t>
            </a:r>
            <a:endParaRPr lang="es-E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Por BDM, usando unos puntos de acceso previstos por el fabricante</a:t>
            </a:r>
          </a:p>
          <a:p>
            <a:pPr lvl="3"/>
            <a:r>
              <a:rPr lang="es-ES" dirty="0" smtClean="0"/>
              <a:t>No depende de la comunicación por diagnosis.</a:t>
            </a:r>
          </a:p>
          <a:p>
            <a:pPr lvl="3"/>
            <a:r>
              <a:rPr lang="es-ES" dirty="0" smtClean="0"/>
              <a:t>Se pueden recuperar unidades bloqueadas (BRICKED)</a:t>
            </a:r>
          </a:p>
          <a:p>
            <a:pPr lvl="3"/>
            <a:r>
              <a:rPr lang="es-ES" dirty="0" smtClean="0"/>
              <a:t>Se recuperan unidades con grandes daños de HW mediante un volcado completo de datos(CLONACION)</a:t>
            </a:r>
          </a:p>
          <a:p>
            <a:pPr lvl="3"/>
            <a:r>
              <a:rPr lang="es-ES" dirty="0" smtClean="0"/>
              <a:t>Los puntos de BDM son específicos de cada familia de centralitas</a:t>
            </a:r>
          </a:p>
          <a:p>
            <a:pPr lvl="3"/>
            <a:r>
              <a:rPr lang="es-ES" dirty="0" smtClean="0"/>
              <a:t>Se usa un marco y una serie de adaptadores</a:t>
            </a:r>
          </a:p>
          <a:p>
            <a:pPr lvl="3"/>
            <a:r>
              <a:rPr lang="es-ES" dirty="0" smtClean="0"/>
              <a:t>Herramientas como BDM100, GALLETTO, KESS</a:t>
            </a:r>
            <a:endParaRPr lang="es-E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SW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PUERTO BDM BOSCH</a:t>
            </a:r>
            <a:endParaRPr lang="es-ES" dirty="0"/>
          </a:p>
        </p:txBody>
      </p:sp>
      <p:pic>
        <p:nvPicPr>
          <p:cNvPr id="5" name="4 Imagen" descr="BDM BO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5942434" cy="334757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CENTRALITAS DE AIRBAG	</a:t>
            </a:r>
          </a:p>
          <a:p>
            <a:pPr lvl="1"/>
            <a:r>
              <a:rPr lang="es-ES" dirty="0" smtClean="0"/>
              <a:t>No se reparan, pues no hay forma de comprobar que funcionan bien sin hacerlas detonar.</a:t>
            </a:r>
            <a:endParaRPr lang="es-ES" dirty="0"/>
          </a:p>
        </p:txBody>
      </p:sp>
      <p:pic>
        <p:nvPicPr>
          <p:cNvPr id="4" name="3 Imagen" descr="ecu air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136561" cy="228867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CENTRALITAS DE ABS</a:t>
            </a:r>
          </a:p>
          <a:p>
            <a:pPr lvl="1"/>
            <a:r>
              <a:rPr lang="es-ES" dirty="0" smtClean="0"/>
              <a:t>Requieren un equipamiento especial.</a:t>
            </a:r>
          </a:p>
          <a:p>
            <a:pPr lvl="1"/>
            <a:r>
              <a:rPr lang="es-ES" dirty="0" smtClean="0"/>
              <a:t>Fallos por defecto de soldaduras en las señales de entrada y salida.</a:t>
            </a:r>
          </a:p>
          <a:p>
            <a:pPr lvl="1"/>
            <a:r>
              <a:rPr lang="es-ES" dirty="0" smtClean="0"/>
              <a:t>Fallos de alimentación en la bomba(P1000)</a:t>
            </a:r>
          </a:p>
        </p:txBody>
      </p:sp>
      <p:pic>
        <p:nvPicPr>
          <p:cNvPr id="4" name="3 Imagen" descr="modulo a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2745309" cy="205987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UNIDADES DE CARROCERIA</a:t>
            </a:r>
          </a:p>
          <a:p>
            <a:pPr lvl="1"/>
            <a:r>
              <a:rPr lang="es-ES" dirty="0" smtClean="0"/>
              <a:t>Humedad y modificaciones.</a:t>
            </a:r>
          </a:p>
          <a:p>
            <a:pPr lvl="1"/>
            <a:r>
              <a:rPr lang="es-ES" dirty="0" smtClean="0"/>
              <a:t>Identificar pines y rastrear hacia dentro.</a:t>
            </a:r>
          </a:p>
          <a:p>
            <a:pPr lvl="1"/>
            <a:r>
              <a:rPr lang="es-ES" dirty="0" smtClean="0"/>
              <a:t>Fallos en cierre centralizado, tienen relés dobles.</a:t>
            </a:r>
          </a:p>
          <a:p>
            <a:pPr lvl="2"/>
            <a:r>
              <a:rPr lang="es-ES" dirty="0" smtClean="0"/>
              <a:t>BMW e46 y </a:t>
            </a:r>
            <a:r>
              <a:rPr lang="es-ES" dirty="0" err="1" smtClean="0"/>
              <a:t>Megane</a:t>
            </a:r>
            <a:r>
              <a:rPr lang="es-ES" dirty="0" smtClean="0"/>
              <a:t> II</a:t>
            </a:r>
            <a:endParaRPr lang="es-ES" dirty="0"/>
          </a:p>
          <a:p>
            <a:pPr lvl="1"/>
            <a:r>
              <a:rPr lang="es-ES" dirty="0" smtClean="0"/>
              <a:t>Fallos en luces exteriores, drivers quemados por mala masa en los pilotos </a:t>
            </a:r>
          </a:p>
          <a:p>
            <a:pPr lvl="2"/>
            <a:r>
              <a:rPr lang="es-ES" dirty="0" smtClean="0"/>
              <a:t>BSI en grupo PSA</a:t>
            </a:r>
          </a:p>
          <a:p>
            <a:pPr lvl="2"/>
            <a:r>
              <a:rPr lang="es-ES" dirty="0" smtClean="0"/>
              <a:t>Módulo de luces en BMW e39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En muchas coches entra agua, o se acumula humedad.</a:t>
            </a:r>
          </a:p>
          <a:p>
            <a:pPr lvl="2"/>
            <a:r>
              <a:rPr lang="es-ES" dirty="0" smtClean="0"/>
              <a:t>AUDI A4 y VW </a:t>
            </a:r>
            <a:r>
              <a:rPr lang="es-ES" dirty="0" err="1" smtClean="0"/>
              <a:t>Passat</a:t>
            </a:r>
            <a:endParaRPr lang="es-ES" dirty="0" smtClean="0"/>
          </a:p>
          <a:p>
            <a:pPr lvl="1"/>
            <a:r>
              <a:rPr lang="es-ES" dirty="0" smtClean="0"/>
              <a:t>En algunos tipos de unidades, se puede confundir un fallo de SW con un fallo de HW (FRM de BMW)</a:t>
            </a:r>
          </a:p>
          <a:p>
            <a:pPr lvl="1"/>
            <a:r>
              <a:rPr lang="es-ES" dirty="0" smtClean="0"/>
              <a:t>Driver típicos de luces y limpiaparabrisas PSA</a:t>
            </a:r>
            <a:endParaRPr lang="es-ES" dirty="0"/>
          </a:p>
        </p:txBody>
      </p:sp>
      <p:pic>
        <p:nvPicPr>
          <p:cNvPr id="4" name="3 Imagen" descr="vn820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365104"/>
            <a:ext cx="2456706" cy="205764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Relés usados para cierre centralizado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4" name="3 Imagen" descr="reles c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3312368" cy="261677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Fallo en una BSI por corto en faro</a:t>
            </a:r>
            <a:endParaRPr lang="es-ES" dirty="0"/>
          </a:p>
        </p:txBody>
      </p:sp>
      <p:pic>
        <p:nvPicPr>
          <p:cNvPr id="4" name="3 Imagen" descr="fallo luces b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5940152" cy="3341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FORMATOS DE CENTRALITAS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MEDIADOS DE LOS ‘90 HASTA ACTUALIDAD</a:t>
            </a:r>
          </a:p>
          <a:p>
            <a:pPr lvl="1"/>
            <a:r>
              <a:rPr lang="es-ES" dirty="0" smtClean="0"/>
              <a:t>Tipo híbrido, desaparece el encapsulado físico.</a:t>
            </a:r>
          </a:p>
          <a:p>
            <a:pPr lvl="2"/>
            <a:r>
              <a:rPr lang="es-ES" sz="1800" dirty="0" smtClean="0"/>
              <a:t>VENTAJAS: se reduce el espacio al mínimo</a:t>
            </a:r>
          </a:p>
          <a:p>
            <a:pPr lvl="2"/>
            <a:r>
              <a:rPr lang="es-ES" sz="1800" dirty="0" smtClean="0"/>
              <a:t>DESVENTAJAS: La reparación se dificulta mucho con los medios usuales, soldaduras por puntos y ultrasonidos</a:t>
            </a:r>
            <a:r>
              <a:rPr lang="es-ES" dirty="0" smtClean="0"/>
              <a:t>.</a:t>
            </a:r>
            <a:endParaRPr lang="es-ES" dirty="0"/>
          </a:p>
          <a:p>
            <a:pPr lvl="2">
              <a:buNone/>
            </a:pPr>
            <a:r>
              <a:rPr lang="es-ES" dirty="0" smtClean="0"/>
              <a:t>Muy usadas por OPEL y los módulos de ABS/ESP</a:t>
            </a:r>
          </a:p>
          <a:p>
            <a:pPr lvl="2">
              <a:buNone/>
            </a:pPr>
            <a:endParaRPr lang="es-ES" dirty="0" smtClean="0"/>
          </a:p>
        </p:txBody>
      </p:sp>
      <p:pic>
        <p:nvPicPr>
          <p:cNvPr id="5" name="4 Imagen" descr="detalle ecu hibr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5" y="4221088"/>
            <a:ext cx="4104456" cy="19545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CENTRALITAS DE MOTOR</a:t>
            </a:r>
          </a:p>
          <a:p>
            <a:pPr lvl="1"/>
            <a:r>
              <a:rPr lang="es-ES" dirty="0" smtClean="0"/>
              <a:t>Identificar el tipo de centralita, marca, familia, versión.</a:t>
            </a:r>
          </a:p>
          <a:p>
            <a:pPr lvl="2"/>
            <a:r>
              <a:rPr lang="es-ES" dirty="0" smtClean="0"/>
              <a:t>Internet o </a:t>
            </a:r>
            <a:r>
              <a:rPr lang="es-ES" dirty="0" err="1" smtClean="0"/>
              <a:t>esi-tronic</a:t>
            </a:r>
            <a:endParaRPr lang="es-ES" dirty="0" smtClean="0"/>
          </a:p>
          <a:p>
            <a:pPr lvl="1"/>
            <a:r>
              <a:rPr lang="es-ES" dirty="0" smtClean="0"/>
              <a:t>Buscar pin-</a:t>
            </a:r>
            <a:r>
              <a:rPr lang="es-ES" dirty="0" err="1" smtClean="0"/>
              <a:t>out</a:t>
            </a:r>
            <a:r>
              <a:rPr lang="es-ES" dirty="0" smtClean="0"/>
              <a:t> de la ecu</a:t>
            </a:r>
          </a:p>
          <a:p>
            <a:pPr lvl="1"/>
            <a:r>
              <a:rPr lang="es-ES" dirty="0" smtClean="0"/>
              <a:t>Documentar el fallo que nos remiten, permanente, solo en caliente…</a:t>
            </a:r>
          </a:p>
          <a:p>
            <a:pPr lvl="1"/>
            <a:r>
              <a:rPr lang="es-ES" dirty="0" smtClean="0"/>
              <a:t>Intentar reproducir el fallo.</a:t>
            </a:r>
            <a:endParaRPr lang="es-E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Conectar una ecu fuera del coche</a:t>
            </a:r>
          </a:p>
          <a:p>
            <a:pPr lvl="2"/>
            <a:r>
              <a:rPr lang="es-ES" dirty="0" smtClean="0"/>
              <a:t>Sólo necesitamos líneas principales:</a:t>
            </a:r>
          </a:p>
          <a:p>
            <a:pPr lvl="3"/>
            <a:r>
              <a:rPr lang="es-ES" dirty="0" smtClean="0"/>
              <a:t>+12v fijo o borne 30</a:t>
            </a:r>
          </a:p>
          <a:p>
            <a:pPr lvl="3"/>
            <a:r>
              <a:rPr lang="es-ES" dirty="0" smtClean="0"/>
              <a:t>+12v contacto o borne 15</a:t>
            </a:r>
          </a:p>
          <a:p>
            <a:pPr lvl="3"/>
            <a:r>
              <a:rPr lang="es-ES" dirty="0" smtClean="0"/>
              <a:t>Masa, GND o borne 31</a:t>
            </a:r>
          </a:p>
          <a:p>
            <a:pPr lvl="3"/>
            <a:r>
              <a:rPr lang="es-ES" dirty="0" smtClean="0"/>
              <a:t>Comunicación K</a:t>
            </a:r>
          </a:p>
          <a:p>
            <a:pPr lvl="3"/>
            <a:r>
              <a:rPr lang="es-ES" dirty="0" smtClean="0"/>
              <a:t>Comunicación CAN</a:t>
            </a:r>
            <a:endParaRPr lang="es-ES" dirty="0"/>
          </a:p>
        </p:txBody>
      </p:sp>
      <p:pic>
        <p:nvPicPr>
          <p:cNvPr id="5" name="4 Imagen" descr="edc15 merce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293096"/>
            <a:ext cx="4026024" cy="186706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Comprobar el consumo en reposo</a:t>
            </a:r>
          </a:p>
          <a:p>
            <a:pPr lvl="2"/>
            <a:r>
              <a:rPr lang="es-ES" dirty="0" smtClean="0"/>
              <a:t>Debe estar entre 0.3 y 0.7 A, para una ecu en reposo, sin excitar ningún relé ni lámpara.</a:t>
            </a:r>
          </a:p>
          <a:p>
            <a:pPr lvl="2"/>
            <a:r>
              <a:rPr lang="es-ES" dirty="0" smtClean="0"/>
              <a:t>Si nuestro consumo es 0, comprobar </a:t>
            </a:r>
            <a:r>
              <a:rPr lang="es-ES" dirty="0" err="1" smtClean="0"/>
              <a:t>fisicamente</a:t>
            </a:r>
            <a:r>
              <a:rPr lang="es-ES" dirty="0" smtClean="0"/>
              <a:t> los pines de alimentación, común que se corten los de masa.</a:t>
            </a:r>
          </a:p>
          <a:p>
            <a:pPr lvl="2"/>
            <a:r>
              <a:rPr lang="es-ES" dirty="0" smtClean="0"/>
              <a:t>Si hay demasiado consumo, controlar los diodos. Las ecu de BOSCH tienen uno grande a la entrada.</a:t>
            </a:r>
          </a:p>
          <a:p>
            <a:pPr lvl="2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Comprobar las salidas a los relés, tanto principal como de bomba, si existe.</a:t>
            </a:r>
          </a:p>
          <a:p>
            <a:pPr lvl="2"/>
            <a:r>
              <a:rPr lang="es-ES" dirty="0" smtClean="0"/>
              <a:t>Si no hay salida de relé principal, seguir el pin. Suele ir al regulador, y puede estar malo.</a:t>
            </a:r>
          </a:p>
          <a:p>
            <a:pPr lvl="2"/>
            <a:r>
              <a:rPr lang="es-ES" dirty="0" smtClean="0"/>
              <a:t>El relé de bomba, puede deberse a un fallo de SW</a:t>
            </a:r>
            <a:endParaRPr lang="es-ES" dirty="0"/>
          </a:p>
        </p:txBody>
      </p:sp>
      <p:pic>
        <p:nvPicPr>
          <p:cNvPr id="4" name="3 Imagen" descr="regulador ecu bo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79"/>
            <a:ext cx="3240360" cy="182270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Verificar las salidas de 5V, según esquema.</a:t>
            </a:r>
          </a:p>
          <a:p>
            <a:pPr lvl="2"/>
            <a:r>
              <a:rPr lang="es-ES" dirty="0" smtClean="0"/>
              <a:t>Alimentan múltiples sensores, suelen tener 2 líneas separadas.</a:t>
            </a:r>
          </a:p>
          <a:p>
            <a:pPr lvl="2"/>
            <a:r>
              <a:rPr lang="es-ES" dirty="0" smtClean="0"/>
              <a:t>Vienen de regulador, rastrear desde un pin hacia adentro.</a:t>
            </a:r>
          </a:p>
          <a:p>
            <a:pPr lvl="2"/>
            <a:r>
              <a:rPr lang="es-ES" dirty="0" smtClean="0"/>
              <a:t>A veces, un corto en la instalación causa pistas quemadas.</a:t>
            </a:r>
            <a:endParaRPr lang="es-E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Comprobar las tensiones en las líneas CAN</a:t>
            </a:r>
          </a:p>
          <a:p>
            <a:pPr lvl="2"/>
            <a:r>
              <a:rPr lang="es-ES" dirty="0" smtClean="0"/>
              <a:t>Sólo con contacto, deben presentar actividad.</a:t>
            </a:r>
          </a:p>
          <a:p>
            <a:pPr lvl="2"/>
            <a:r>
              <a:rPr lang="es-ES" dirty="0" smtClean="0"/>
              <a:t>Tensión en CAN L 2.1V</a:t>
            </a:r>
          </a:p>
          <a:p>
            <a:pPr lvl="2"/>
            <a:r>
              <a:rPr lang="es-ES" dirty="0" smtClean="0"/>
              <a:t>Tensión en CAN H 2.8V</a:t>
            </a:r>
          </a:p>
          <a:p>
            <a:pPr lvl="2"/>
            <a:r>
              <a:rPr lang="es-ES" dirty="0" smtClean="0"/>
              <a:t>Si no son correctos, buscar componente TJA y el filtro.</a:t>
            </a:r>
          </a:p>
          <a:p>
            <a:pPr lvl="2"/>
            <a:r>
              <a:rPr lang="es-ES" dirty="0" smtClean="0"/>
              <a:t>El filtro debe tener continuidad 2 a 2</a:t>
            </a:r>
            <a:endParaRPr lang="es-ES" dirty="0"/>
          </a:p>
        </p:txBody>
      </p:sp>
      <p:pic>
        <p:nvPicPr>
          <p:cNvPr id="4" name="3 Imagen" descr="tja 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17037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Conectar el diagnóstico</a:t>
            </a:r>
          </a:p>
          <a:p>
            <a:pPr lvl="2"/>
            <a:r>
              <a:rPr lang="es-ES" dirty="0" err="1" smtClean="0"/>
              <a:t>Pinear</a:t>
            </a:r>
            <a:r>
              <a:rPr lang="es-ES" dirty="0" smtClean="0"/>
              <a:t> cable OBD y enchufar nuestra máquina de diagnóstico.</a:t>
            </a:r>
            <a:endParaRPr lang="es-ES" dirty="0"/>
          </a:p>
        </p:txBody>
      </p:sp>
      <p:pic>
        <p:nvPicPr>
          <p:cNvPr id="4" name="3 Imagen" descr="OBD2-Connector-Pin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577580" cy="310056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Fallos en componentes	</a:t>
            </a:r>
          </a:p>
          <a:p>
            <a:pPr lvl="2"/>
            <a:r>
              <a:rPr lang="es-ES" dirty="0" smtClean="0"/>
              <a:t>Diodos, </a:t>
            </a:r>
            <a:r>
              <a:rPr lang="es-ES" dirty="0" err="1" smtClean="0"/>
              <a:t>driversy</a:t>
            </a:r>
            <a:r>
              <a:rPr lang="es-ES" dirty="0" smtClean="0"/>
              <a:t> transistores pueden ponerse en corto y explotar</a:t>
            </a:r>
            <a:endParaRPr lang="es-ES" dirty="0"/>
          </a:p>
        </p:txBody>
      </p:sp>
      <p:pic>
        <p:nvPicPr>
          <p:cNvPr id="4" name="3 Imagen" descr="diodo r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23194" y="2457527"/>
            <a:ext cx="3241627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Condensadores electrolíticos, envejecen y pierden el electrolito. Dañan las pistas que pasan cerca.</a:t>
            </a:r>
            <a:endParaRPr lang="es-ES" dirty="0"/>
          </a:p>
        </p:txBody>
      </p:sp>
      <p:pic>
        <p:nvPicPr>
          <p:cNvPr id="4" name="3 Imagen" descr="electrolitico dañ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860032" cy="304226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Condensadores de Tantalio, se dañan por exceso de tensión o polaridad inversa.</a:t>
            </a:r>
          </a:p>
          <a:p>
            <a:pPr lvl="2"/>
            <a:r>
              <a:rPr lang="es-ES" dirty="0" smtClean="0"/>
              <a:t>Las pistas se queman por exceso de intensidad, suele venir de problemas en la instalación.</a:t>
            </a:r>
            <a:endParaRPr lang="es-ES" dirty="0"/>
          </a:p>
        </p:txBody>
      </p:sp>
      <p:pic>
        <p:nvPicPr>
          <p:cNvPr id="4" name="3 Imagen" descr="pistas quema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5" y="3284984"/>
            <a:ext cx="4950874" cy="2772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FORMATOS DE CENTRALITAS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Tecnología SMD, es lo más común , formatos tienden a reducirse.</a:t>
            </a:r>
          </a:p>
          <a:p>
            <a:pPr lvl="2"/>
            <a:r>
              <a:rPr lang="es-ES" sz="1800" dirty="0" smtClean="0"/>
              <a:t>VENTAJAS: Menor tamaño, fácil montaje, </a:t>
            </a:r>
          </a:p>
          <a:p>
            <a:pPr lvl="2">
              <a:buNone/>
            </a:pPr>
            <a:r>
              <a:rPr lang="es-ES" sz="1800" dirty="0" smtClean="0"/>
              <a:t>placas de varias capas fáciles de fabricar.</a:t>
            </a:r>
          </a:p>
          <a:p>
            <a:pPr lvl="2">
              <a:buNone/>
            </a:pPr>
            <a:endParaRPr lang="es-ES" sz="1800" dirty="0"/>
          </a:p>
          <a:p>
            <a:pPr lvl="2">
              <a:buNone/>
            </a:pPr>
            <a:endParaRPr lang="es-ES" sz="1800" dirty="0" smtClean="0"/>
          </a:p>
          <a:p>
            <a:pPr lvl="2"/>
            <a:endParaRPr lang="es-ES" sz="1800" dirty="0" smtClean="0"/>
          </a:p>
          <a:p>
            <a:pPr lvl="2"/>
            <a:r>
              <a:rPr lang="es-ES" sz="1800" dirty="0" smtClean="0"/>
              <a:t>DESVENTAJAS: Difícil reparación por el tamaño </a:t>
            </a:r>
          </a:p>
          <a:p>
            <a:pPr lvl="2">
              <a:buNone/>
            </a:pPr>
            <a:r>
              <a:rPr lang="es-ES" sz="1800" dirty="0" smtClean="0"/>
              <a:t>y dificultad de encontrar algunos componentes.</a:t>
            </a:r>
          </a:p>
          <a:p>
            <a:pPr lvl="2">
              <a:buNone/>
            </a:pPr>
            <a:endParaRPr lang="es-ES" sz="1800" dirty="0" smtClean="0"/>
          </a:p>
          <a:p>
            <a:pPr lvl="2">
              <a:buNone/>
            </a:pPr>
            <a:r>
              <a:rPr lang="es-ES" sz="1800" dirty="0"/>
              <a:t>	</a:t>
            </a:r>
            <a:endParaRPr lang="es-ES" sz="1800" dirty="0" smtClean="0"/>
          </a:p>
          <a:p>
            <a:pPr lvl="2"/>
            <a:endParaRPr lang="es-ES" sz="1800" dirty="0"/>
          </a:p>
          <a:p>
            <a:pPr lvl="2">
              <a:buNone/>
            </a:pPr>
            <a:endParaRPr lang="es-ES" sz="1800" dirty="0" smtClean="0"/>
          </a:p>
          <a:p>
            <a:pPr lvl="2">
              <a:buNone/>
            </a:pPr>
            <a:endParaRPr lang="es-ES" sz="1800" dirty="0"/>
          </a:p>
        </p:txBody>
      </p:sp>
      <p:pic>
        <p:nvPicPr>
          <p:cNvPr id="8" name="7 Imagen" descr="24c02 recort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564904"/>
            <a:ext cx="2448915" cy="239174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CUADROS DE INSTRUMENTOS	</a:t>
            </a:r>
          </a:p>
          <a:p>
            <a:pPr lvl="1"/>
            <a:r>
              <a:rPr lang="es-ES" dirty="0" smtClean="0"/>
              <a:t>La pantalla no se ve. Si va soldada, repasar las soldaduras. Pantallas tipo LCD</a:t>
            </a:r>
            <a:endParaRPr lang="es-ES" dirty="0"/>
          </a:p>
        </p:txBody>
      </p:sp>
      <p:pic>
        <p:nvPicPr>
          <p:cNvPr id="4" name="3 Imagen" descr="cuadro terr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3518520" cy="235026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La pantalla no se ve, con cable FLEX, cambiar pantalla.</a:t>
            </a:r>
            <a:endParaRPr lang="es-ES" dirty="0"/>
          </a:p>
        </p:txBody>
      </p:sp>
      <p:pic>
        <p:nvPicPr>
          <p:cNvPr id="4" name="3 Imagen" descr="vw f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08920"/>
            <a:ext cx="38195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Agujas no funcionan</a:t>
            </a:r>
          </a:p>
          <a:p>
            <a:pPr lvl="2"/>
            <a:r>
              <a:rPr lang="es-ES" dirty="0" smtClean="0"/>
              <a:t>Si una de ellas se queda temblando, sustituir motor.</a:t>
            </a:r>
          </a:p>
          <a:p>
            <a:pPr lvl="2"/>
            <a:r>
              <a:rPr lang="es-ES" dirty="0" smtClean="0"/>
              <a:t>Si sube a trompicones, y se cae, revisar la soldadura de ese motor a la placa, y si es </a:t>
            </a:r>
            <a:r>
              <a:rPr lang="es-ES" dirty="0" err="1" smtClean="0"/>
              <a:t>Marelli</a:t>
            </a:r>
            <a:r>
              <a:rPr lang="es-ES" dirty="0" smtClean="0"/>
              <a:t>, la carcasa.</a:t>
            </a:r>
            <a:endParaRPr lang="es-ES" dirty="0"/>
          </a:p>
        </p:txBody>
      </p:sp>
      <p:pic>
        <p:nvPicPr>
          <p:cNvPr id="4" name="3 Imagen" descr="motor mar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645024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Fallo general</a:t>
            </a:r>
          </a:p>
          <a:p>
            <a:pPr lvl="2"/>
            <a:r>
              <a:rPr lang="es-ES" dirty="0" smtClean="0"/>
              <a:t>Soldaduras frías en los conectores, fallo muy común .</a:t>
            </a:r>
            <a:endParaRPr lang="es-ES" dirty="0"/>
          </a:p>
        </p:txBody>
      </p:sp>
      <p:pic>
        <p:nvPicPr>
          <p:cNvPr id="4" name="3 Imagen" descr="soldadura f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92896"/>
            <a:ext cx="4401840" cy="3297131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AVERIAS DE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" dirty="0" smtClean="0"/>
              <a:t>Procesador defectuoso. Si lo calentamos un poco, a unos 80ºC, volverá a funcionar hasta que se enfríe. Prueba definitiva.</a:t>
            </a:r>
            <a:endParaRPr lang="es-ES" dirty="0"/>
          </a:p>
        </p:txBody>
      </p:sp>
      <p:pic>
        <p:nvPicPr>
          <p:cNvPr id="4" name="3 Imagen" descr="micor cua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5220072" cy="3425672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Pantallas que no se ven:</a:t>
            </a:r>
          </a:p>
          <a:p>
            <a:pPr lvl="1"/>
            <a:r>
              <a:rPr lang="es-ES" dirty="0" smtClean="0"/>
              <a:t>Nissan </a:t>
            </a:r>
            <a:r>
              <a:rPr lang="es-ES" dirty="0" err="1" smtClean="0"/>
              <a:t>Terrano</a:t>
            </a:r>
            <a:r>
              <a:rPr lang="es-ES" dirty="0" smtClean="0"/>
              <a:t> y </a:t>
            </a:r>
            <a:r>
              <a:rPr lang="es-ES" dirty="0" err="1" smtClean="0"/>
              <a:t>Cabstar</a:t>
            </a:r>
            <a:r>
              <a:rPr lang="es-ES" dirty="0" smtClean="0"/>
              <a:t> (</a:t>
            </a:r>
            <a:r>
              <a:rPr lang="es-ES" dirty="0" err="1" smtClean="0"/>
              <a:t>resoldar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Todo el grupo VAG con pantalla roja(Cambiar)</a:t>
            </a:r>
          </a:p>
          <a:p>
            <a:pPr lvl="1"/>
            <a:r>
              <a:rPr lang="es-ES" dirty="0" smtClean="0"/>
              <a:t>BMW serie 5, 7 y X5 (</a:t>
            </a:r>
            <a:r>
              <a:rPr lang="es-ES" dirty="0" smtClean="0"/>
              <a:t>Cambiar)</a:t>
            </a:r>
            <a:endParaRPr lang="es-ES" dirty="0" smtClean="0"/>
          </a:p>
          <a:p>
            <a:pPr lvl="1"/>
            <a:r>
              <a:rPr lang="es-ES" dirty="0" smtClean="0"/>
              <a:t>Mercedes Clase A y B (</a:t>
            </a:r>
            <a:r>
              <a:rPr lang="es-ES" dirty="0" smtClean="0"/>
              <a:t>Cambiar)</a:t>
            </a:r>
          </a:p>
          <a:p>
            <a:pPr lvl="1"/>
            <a:r>
              <a:rPr lang="es-ES" dirty="0" err="1" smtClean="0"/>
              <a:t>Focus</a:t>
            </a:r>
            <a:r>
              <a:rPr lang="es-ES" dirty="0" smtClean="0"/>
              <a:t> II y derivados pantalla roja (</a:t>
            </a:r>
            <a:r>
              <a:rPr lang="es-ES" dirty="0" smtClean="0"/>
              <a:t>Cambiar)</a:t>
            </a:r>
          </a:p>
          <a:p>
            <a:pPr lvl="1"/>
            <a:r>
              <a:rPr lang="es-ES" dirty="0" smtClean="0"/>
              <a:t>VW polo/Ibiza (</a:t>
            </a:r>
            <a:r>
              <a:rPr lang="es-ES" dirty="0" err="1" smtClean="0"/>
              <a:t>resoldar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Agujas que no se mueven</a:t>
            </a:r>
          </a:p>
          <a:p>
            <a:pPr lvl="1"/>
            <a:r>
              <a:rPr lang="es-ES" dirty="0" smtClean="0"/>
              <a:t>Cuadros </a:t>
            </a:r>
            <a:r>
              <a:rPr lang="es-ES" dirty="0" err="1" smtClean="0"/>
              <a:t>M.Marelli</a:t>
            </a:r>
            <a:r>
              <a:rPr lang="es-ES" dirty="0" smtClean="0"/>
              <a:t>, motores rotos</a:t>
            </a:r>
          </a:p>
          <a:p>
            <a:pPr lvl="1"/>
            <a:r>
              <a:rPr lang="es-ES" dirty="0" smtClean="0"/>
              <a:t>Cuadros VDO coches alemanes, cuando tiembla, motor roto y tira abajo todos los demás.</a:t>
            </a:r>
          </a:p>
          <a:p>
            <a:pPr lvl="1"/>
            <a:r>
              <a:rPr lang="es-ES" dirty="0" err="1" smtClean="0"/>
              <a:t>Citroen</a:t>
            </a:r>
            <a:r>
              <a:rPr lang="es-ES" dirty="0" smtClean="0"/>
              <a:t> se cae 1 aguja, aguja rota.</a:t>
            </a:r>
            <a:endParaRPr lang="es-E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Cuadro fallos múltiples</a:t>
            </a:r>
          </a:p>
          <a:p>
            <a:pPr lvl="1"/>
            <a:r>
              <a:rPr lang="es-ES" dirty="0" err="1" smtClean="0"/>
              <a:t>Focus</a:t>
            </a:r>
            <a:r>
              <a:rPr lang="es-ES" dirty="0" smtClean="0"/>
              <a:t> II y derivados, Polo, Ibiza y </a:t>
            </a:r>
            <a:r>
              <a:rPr lang="es-ES" dirty="0" err="1" smtClean="0"/>
              <a:t>Fabia</a:t>
            </a:r>
            <a:r>
              <a:rPr lang="es-ES" dirty="0" smtClean="0"/>
              <a:t>, </a:t>
            </a:r>
            <a:r>
              <a:rPr lang="es-ES" dirty="0" err="1" smtClean="0"/>
              <a:t>resoldar</a:t>
            </a:r>
            <a:r>
              <a:rPr lang="es-ES" dirty="0" smtClean="0"/>
              <a:t> conector.</a:t>
            </a:r>
          </a:p>
          <a:p>
            <a:pPr lvl="1"/>
            <a:r>
              <a:rPr lang="es-ES" dirty="0" smtClean="0"/>
              <a:t>Frontera II, </a:t>
            </a:r>
            <a:r>
              <a:rPr lang="es-ES" dirty="0" err="1" smtClean="0"/>
              <a:t>resoldar</a:t>
            </a:r>
            <a:r>
              <a:rPr lang="es-ES" dirty="0" smtClean="0"/>
              <a:t> cuadro completo</a:t>
            </a:r>
          </a:p>
          <a:p>
            <a:pPr lvl="1"/>
            <a:r>
              <a:rPr lang="es-ES" dirty="0" smtClean="0"/>
              <a:t>Nissan </a:t>
            </a:r>
            <a:r>
              <a:rPr lang="es-ES" dirty="0" err="1" smtClean="0"/>
              <a:t>Terrano</a:t>
            </a:r>
            <a:r>
              <a:rPr lang="es-ES" dirty="0" smtClean="0"/>
              <a:t>, </a:t>
            </a:r>
            <a:r>
              <a:rPr lang="es-ES" dirty="0" err="1" smtClean="0"/>
              <a:t>resoldar</a:t>
            </a:r>
            <a:r>
              <a:rPr lang="es-ES" dirty="0" smtClean="0"/>
              <a:t> procesador</a:t>
            </a:r>
          </a:p>
          <a:p>
            <a:pPr lvl="1"/>
            <a:r>
              <a:rPr lang="es-ES" dirty="0" smtClean="0"/>
              <a:t>AUDI A3 8p, Golf V, </a:t>
            </a:r>
            <a:r>
              <a:rPr lang="es-ES" dirty="0" err="1" smtClean="0"/>
              <a:t>Leon</a:t>
            </a:r>
            <a:r>
              <a:rPr lang="es-ES" dirty="0" smtClean="0"/>
              <a:t> II y Altea, fallo de comunicación entre las 2 placas o micro roto</a:t>
            </a:r>
            <a:endParaRPr lang="es-E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RENAULT SIRIUS 32</a:t>
            </a:r>
          </a:p>
          <a:p>
            <a:pPr lvl="1"/>
            <a:r>
              <a:rPr lang="es-ES" dirty="0" smtClean="0"/>
              <a:t>MOTORES 16V</a:t>
            </a:r>
          </a:p>
          <a:p>
            <a:pPr lvl="1"/>
            <a:r>
              <a:rPr lang="es-ES" dirty="0" smtClean="0"/>
              <a:t>FALLO EN LAS BOBINAS, QUEMA TRANSISTORES DE SALIDA</a:t>
            </a:r>
            <a:endParaRPr lang="es-ES" dirty="0"/>
          </a:p>
        </p:txBody>
      </p:sp>
      <p:pic>
        <p:nvPicPr>
          <p:cNvPr id="4" name="3 Imagen" descr="SIRIUS 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73016"/>
            <a:ext cx="3240360" cy="242714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GRUPO PSA, MOTORES 2.0 HDI	</a:t>
            </a:r>
          </a:p>
          <a:p>
            <a:pPr lvl="1"/>
            <a:r>
              <a:rPr lang="es-ES" dirty="0" smtClean="0"/>
              <a:t>EDC15 1 CONECTOR, SE QUEMAN LOS PINES DE MASA, ECU NO RESPONDE</a:t>
            </a:r>
            <a:endParaRPr lang="es-ES" dirty="0"/>
          </a:p>
        </p:txBody>
      </p:sp>
      <p:pic>
        <p:nvPicPr>
          <p:cNvPr id="4" name="3 Imagen" descr="EDC15 P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84984"/>
            <a:ext cx="4801716" cy="2656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FORMATOS DE CENTRALITAS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TECNOLOGÍA BGA O REBALLING</a:t>
            </a:r>
          </a:p>
          <a:p>
            <a:pPr lvl="1">
              <a:buNone/>
            </a:pPr>
            <a:endParaRPr lang="es-ES" dirty="0" smtClean="0"/>
          </a:p>
          <a:p>
            <a:pPr lvl="2"/>
            <a:r>
              <a:rPr lang="es-ES" sz="1800" dirty="0" smtClean="0"/>
              <a:t>Es una tecnología derivada del SMD. </a:t>
            </a:r>
          </a:p>
          <a:p>
            <a:pPr lvl="2">
              <a:buNone/>
            </a:pPr>
            <a:r>
              <a:rPr lang="es-ES" sz="1800" dirty="0" smtClean="0"/>
              <a:t>Los puntos de soldadura no se ven, </a:t>
            </a:r>
          </a:p>
          <a:p>
            <a:pPr lvl="2">
              <a:buNone/>
            </a:pPr>
            <a:r>
              <a:rPr lang="es-ES" sz="1800" dirty="0" smtClean="0"/>
              <a:t>y se sustituyen por bolas de estaño.</a:t>
            </a:r>
          </a:p>
          <a:p>
            <a:pPr lvl="2">
              <a:buNone/>
            </a:pPr>
            <a:endParaRPr lang="es-ES" sz="1800" dirty="0" smtClean="0"/>
          </a:p>
          <a:p>
            <a:pPr lvl="2"/>
            <a:r>
              <a:rPr lang="es-ES" sz="1800" dirty="0" smtClean="0"/>
              <a:t>Se usa en procesadores y memorias.</a:t>
            </a:r>
          </a:p>
          <a:p>
            <a:pPr lvl="2"/>
            <a:endParaRPr lang="es-ES" sz="1800" dirty="0" smtClean="0"/>
          </a:p>
          <a:p>
            <a:pPr lvl="2"/>
            <a:r>
              <a:rPr lang="es-ES" sz="1800" dirty="0" smtClean="0"/>
              <a:t>No es fácil de hacer, equipamiento</a:t>
            </a:r>
          </a:p>
          <a:p>
            <a:pPr lvl="2">
              <a:buNone/>
            </a:pPr>
            <a:r>
              <a:rPr lang="es-ES" sz="1800" dirty="0" smtClean="0"/>
              <a:t>Específico.</a:t>
            </a:r>
          </a:p>
          <a:p>
            <a:pPr lvl="2">
              <a:buNone/>
            </a:pPr>
            <a:endParaRPr lang="es-ES" dirty="0" smtClean="0"/>
          </a:p>
        </p:txBody>
      </p:sp>
      <p:pic>
        <p:nvPicPr>
          <p:cNvPr id="4" name="3 Imagen" descr="esquema rebal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270892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SIEMENS SID 801 Y 801A, FALLOS MÚLTIPLES, BUSCAR  UNA Y CLONAR</a:t>
            </a:r>
            <a:endParaRPr lang="es-ES" dirty="0"/>
          </a:p>
        </p:txBody>
      </p:sp>
      <p:pic>
        <p:nvPicPr>
          <p:cNvPr id="4" name="3 Imagen" descr="SID 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3384100" cy="2256507"/>
          </a:xfrm>
          <a:prstGeom prst="rect">
            <a:avLst/>
          </a:prstGeom>
        </p:spPr>
      </p:pic>
      <p:pic>
        <p:nvPicPr>
          <p:cNvPr id="5" name="4 Imagen" descr="SID 8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3384376" cy="225734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GRUPO VAG 1.9 Y 2.0 TDI</a:t>
            </a:r>
          </a:p>
          <a:p>
            <a:pPr lvl="1"/>
            <a:r>
              <a:rPr lang="es-ES" dirty="0" smtClean="0"/>
              <a:t>EDC 15VM+ Y EDC15P+, FALLO EN LAS ACTIVACIONES POR MASA. DRIVER EN MAL ESTADO.</a:t>
            </a:r>
            <a:endParaRPr lang="es-ES" dirty="0"/>
          </a:p>
        </p:txBody>
      </p:sp>
      <p:pic>
        <p:nvPicPr>
          <p:cNvPr id="4" name="3 Imagen" descr="EDC15P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5398959" cy="2447528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EDC 16U1 Y EDC 16U34 A VECES ARRANCAN Y A VECES NO. REBALLING EN MICRO O CLONAR</a:t>
            </a:r>
          </a:p>
          <a:p>
            <a:pPr lvl="2">
              <a:buNone/>
            </a:pPr>
            <a:endParaRPr lang="es-ES" dirty="0"/>
          </a:p>
        </p:txBody>
      </p:sp>
      <p:pic>
        <p:nvPicPr>
          <p:cNvPr id="4" name="3 Imagen" descr="EDC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695429" cy="3519427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GRUPO FIAT INDUSTRIAL</a:t>
            </a:r>
          </a:p>
          <a:p>
            <a:pPr lvl="1"/>
            <a:r>
              <a:rPr lang="es-ES" dirty="0" smtClean="0"/>
              <a:t>EDC16C, NO EXCITAN EL RELÉ PRINCIPAL. Les falta el pin de excitación en la ecu por corrosión.</a:t>
            </a:r>
            <a:endParaRPr lang="es-ES" dirty="0"/>
          </a:p>
        </p:txBody>
      </p:sp>
      <p:pic>
        <p:nvPicPr>
          <p:cNvPr id="4" name="3 Imagen" descr="edc16 fi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3954016" cy="309896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FALLOS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SUZUKI VITARA GASOLINA</a:t>
            </a:r>
          </a:p>
          <a:p>
            <a:pPr lvl="1"/>
            <a:r>
              <a:rPr lang="es-ES" dirty="0" smtClean="0"/>
              <a:t>Dejan de arrancar, y la excitación del relé principal es inestable. Se han dañado los condensadores y las pistas que hay cerca.</a:t>
            </a:r>
            <a:endParaRPr lang="es-ES" dirty="0"/>
          </a:p>
        </p:txBody>
      </p:sp>
      <p:pic>
        <p:nvPicPr>
          <p:cNvPr id="4" name="3 Imagen" descr="suzuki vi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INTERESANTES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hlinkClick r:id="rId2"/>
              </a:rPr>
              <a:t>www.lazarodigital.com</a:t>
            </a:r>
            <a:endParaRPr lang="es-ES" sz="2000" dirty="0" smtClean="0"/>
          </a:p>
          <a:p>
            <a:r>
              <a:rPr lang="es-ES" sz="2000" dirty="0" smtClean="0">
                <a:hlinkClick r:id="rId3"/>
              </a:rPr>
              <a:t>www.satkit.com</a:t>
            </a:r>
            <a:endParaRPr lang="es-ES" sz="2000" dirty="0" smtClean="0"/>
          </a:p>
          <a:p>
            <a:r>
              <a:rPr lang="es-ES" sz="2000" dirty="0" smtClean="0"/>
              <a:t>www.digital-kaos.com.uk</a:t>
            </a:r>
          </a:p>
          <a:p>
            <a:r>
              <a:rPr lang="es-ES" sz="2000" dirty="0" smtClean="0">
                <a:hlinkClick r:id="rId4"/>
              </a:rPr>
              <a:t>www.mhhauto.com</a:t>
            </a:r>
            <a:endParaRPr lang="es-ES" sz="2000" dirty="0" smtClean="0"/>
          </a:p>
          <a:p>
            <a:r>
              <a:rPr lang="es-ES" sz="2000" dirty="0" smtClean="0">
                <a:hlinkClick r:id="rId5"/>
              </a:rPr>
              <a:t>www.baldoms.com</a:t>
            </a:r>
            <a:endParaRPr lang="es-ES" sz="2000" dirty="0" smtClean="0"/>
          </a:p>
          <a:p>
            <a:r>
              <a:rPr lang="es-ES" sz="2000" dirty="0" smtClean="0">
                <a:hlinkClick r:id="rId6"/>
              </a:rPr>
              <a:t>www.ecudiag.es</a:t>
            </a:r>
            <a:endParaRPr lang="es-ES" sz="2000" dirty="0" smtClean="0"/>
          </a:p>
          <a:p>
            <a:r>
              <a:rPr lang="es-ES" sz="2000" dirty="0" smtClean="0">
                <a:hlinkClick r:id="rId7"/>
              </a:rPr>
              <a:t>www.aliexpress.com</a:t>
            </a:r>
            <a:endParaRPr lang="es-ES" sz="2000" dirty="0" smtClean="0"/>
          </a:p>
          <a:p>
            <a:r>
              <a:rPr lang="es-ES" sz="2000" dirty="0" smtClean="0">
                <a:hlinkClick r:id="rId8"/>
              </a:rPr>
              <a:t>Todo sobre los componentes de montaje superficial</a:t>
            </a:r>
            <a:endParaRPr lang="es-ES" sz="2000" dirty="0" smtClean="0"/>
          </a:p>
          <a:p>
            <a:r>
              <a:rPr lang="es-ES" sz="2000" dirty="0" smtClean="0">
                <a:hlinkClick r:id="rId9"/>
              </a:rPr>
              <a:t>Curso sobre líneas CAN</a:t>
            </a:r>
            <a:endParaRPr lang="es-ES" sz="2000" dirty="0" smtClean="0"/>
          </a:p>
          <a:p>
            <a:r>
              <a:rPr lang="es-ES" sz="2000" dirty="0" smtClean="0"/>
              <a:t>www.youtube.com</a:t>
            </a:r>
            <a:endParaRPr lang="es-ES" sz="20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Dudas y preguntas</a:t>
            </a:r>
            <a:endParaRPr lang="es-ES" dirty="0"/>
          </a:p>
        </p:txBody>
      </p:sp>
      <p:pic>
        <p:nvPicPr>
          <p:cNvPr id="4" name="3 Marcador de contenido" descr="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3031" y="1600200"/>
            <a:ext cx="4657938" cy="4525963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sz="4800" dirty="0" smtClean="0"/>
              <a:t>GRACIAS POR SU ATENCION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RESISTENCIAS</a:t>
            </a:r>
          </a:p>
          <a:p>
            <a:r>
              <a:rPr lang="es-ES" dirty="0" smtClean="0"/>
              <a:t>Elementos que se oponen al paso de la corriente: resistencia(OHM) y potencia(W)</a:t>
            </a:r>
          </a:p>
          <a:p>
            <a:pPr lvl="1"/>
            <a:r>
              <a:rPr lang="es-ES" sz="1800" dirty="0" smtClean="0"/>
              <a:t>DIL por código de colores y posiciones.</a:t>
            </a:r>
          </a:p>
          <a:p>
            <a:pPr lvl="1">
              <a:buNone/>
            </a:pPr>
            <a:endParaRPr lang="es-ES" sz="1800" dirty="0" smtClean="0"/>
          </a:p>
          <a:p>
            <a:pPr lvl="1"/>
            <a:endParaRPr lang="es-ES" sz="1800" dirty="0"/>
          </a:p>
        </p:txBody>
      </p:sp>
      <p:pic>
        <p:nvPicPr>
          <p:cNvPr id="4" name="3 Imagen" descr="COLORES RESISTENC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3185354" cy="2520280"/>
          </a:xfrm>
          <a:prstGeom prst="rect">
            <a:avLst/>
          </a:prstGeom>
        </p:spPr>
      </p:pic>
      <p:pic>
        <p:nvPicPr>
          <p:cNvPr id="5" name="4 Imagen" descr="COLORES RESISTENCIAS 4 BAN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73017"/>
            <a:ext cx="2664296" cy="2496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2590</Words>
  <Application>Microsoft Office PowerPoint</Application>
  <PresentationFormat>Presentación en pantalla (4:3)</PresentationFormat>
  <Paragraphs>456</Paragraphs>
  <Slides>87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87</vt:i4>
      </vt:variant>
    </vt:vector>
  </HeadingPairs>
  <TitlesOfParts>
    <vt:vector size="88" baseType="lpstr">
      <vt:lpstr>Tema de Office</vt:lpstr>
      <vt:lpstr>Curso básico reparación centralitas</vt:lpstr>
      <vt:lpstr>¿Qué es una centralita?</vt:lpstr>
      <vt:lpstr>TIPOS DE CENTRALITAS</vt:lpstr>
      <vt:lpstr>¿POR QUÉ REPARAR?</vt:lpstr>
      <vt:lpstr>FORMATOS DE CENTRALITAS</vt:lpstr>
      <vt:lpstr>FORMATOS DE CENTRALITAS</vt:lpstr>
      <vt:lpstr>FORMATOS DE CENTRALITAS</vt:lpstr>
      <vt:lpstr>FORMATOS DE CENTRALITAS</vt:lpstr>
      <vt:lpstr>COMPONENTES BÁSICOS</vt:lpstr>
      <vt:lpstr>COMPONENTES BÁSICOS</vt:lpstr>
      <vt:lpstr>COMPONENTES BÁSICOS</vt:lpstr>
      <vt:lpstr>COMPONENTES BÁSICOS</vt:lpstr>
      <vt:lpstr>COMPONENTES BÁSICOS</vt:lpstr>
      <vt:lpstr>COMPONENTES BÁSICOS</vt:lpstr>
      <vt:lpstr>COMPONENETES BÁSICOS</vt:lpstr>
      <vt:lpstr>COMPONENETES BÁSICOS</vt:lpstr>
      <vt:lpstr>COMPONENTES BÁSICOS</vt:lpstr>
      <vt:lpstr>COMPONENTES BÁSICOS</vt:lpstr>
      <vt:lpstr>Componentes básicos</vt:lpstr>
      <vt:lpstr>COMPONENETES BÁSICOS</vt:lpstr>
      <vt:lpstr>COMPONENTES BÁSICOS</vt:lpstr>
      <vt:lpstr>COMPONENTES BÁSICOS</vt:lpstr>
      <vt:lpstr>COMPONENTES BÁSICOS</vt:lpstr>
      <vt:lpstr>COMPONENTES BASICOS</vt:lpstr>
      <vt:lpstr>COMPONENETES BÁSICOS</vt:lpstr>
      <vt:lpstr>COMPONENTES BÁSICOS</vt:lpstr>
      <vt:lpstr>COMPONENTES BÁSICOS</vt:lpstr>
      <vt:lpstr>COMPONENTES BÁSICOS</vt:lpstr>
      <vt:lpstr>HERRAMIENTAS</vt:lpstr>
      <vt:lpstr>HERRAMIENTAS</vt:lpstr>
      <vt:lpstr>HERRAMIENTAS</vt:lpstr>
      <vt:lpstr>HERRAMIENTAS</vt:lpstr>
      <vt:lpstr>AVERIAS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AVERÍAS DE SW</vt:lpstr>
      <vt:lpstr>AVERIAS DE SW</vt:lpstr>
      <vt:lpstr>AVERIAS DE SW</vt:lpstr>
      <vt:lpstr>AVERIAS DE SW</vt:lpstr>
      <vt:lpstr>AVERIAS DE SW</vt:lpstr>
      <vt:lpstr>AVERIAS DE SW</vt:lpstr>
      <vt:lpstr>AVERIAS DE SW</vt:lpstr>
      <vt:lpstr>AVERIAS DE SW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AVERIAS DE HW</vt:lpstr>
      <vt:lpstr>FALLOS COMUNES</vt:lpstr>
      <vt:lpstr>FALLOS COMUNES</vt:lpstr>
      <vt:lpstr>FALLOS COMUNES</vt:lpstr>
      <vt:lpstr>FALLOS COMUNES</vt:lpstr>
      <vt:lpstr>FALLOS COMUNES</vt:lpstr>
      <vt:lpstr>FALLOS COMUNES</vt:lpstr>
      <vt:lpstr>FALLOS COMUNES</vt:lpstr>
      <vt:lpstr>FALLOS COMUNES</vt:lpstr>
      <vt:lpstr>FALLOS COMUNES</vt:lpstr>
      <vt:lpstr>FALLOS COMUNES</vt:lpstr>
      <vt:lpstr>RECURSOS INTERESANTES</vt:lpstr>
      <vt:lpstr>Dudas y preguntas</vt:lpstr>
      <vt:lpstr>Diapositiva 87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básico reparación centralitas</dc:title>
  <dc:creator>yo</dc:creator>
  <cp:lastModifiedBy>yo</cp:lastModifiedBy>
  <cp:revision>42</cp:revision>
  <dcterms:created xsi:type="dcterms:W3CDTF">2021-04-25T17:36:57Z</dcterms:created>
  <dcterms:modified xsi:type="dcterms:W3CDTF">2021-04-27T21:38:09Z</dcterms:modified>
</cp:coreProperties>
</file>