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10" r:id="rId5"/>
    <p:sldId id="262" r:id="rId6"/>
    <p:sldId id="263" r:id="rId7"/>
    <p:sldId id="296" r:id="rId8"/>
    <p:sldId id="298" r:id="rId9"/>
    <p:sldId id="303" r:id="rId10"/>
    <p:sldId id="312" r:id="rId11"/>
    <p:sldId id="304" r:id="rId12"/>
    <p:sldId id="306" r:id="rId13"/>
    <p:sldId id="307" r:id="rId14"/>
    <p:sldId id="309" r:id="rId15"/>
    <p:sldId id="272" r:id="rId16"/>
    <p:sldId id="273" r:id="rId17"/>
    <p:sldId id="311" r:id="rId18"/>
    <p:sldId id="274" r:id="rId19"/>
    <p:sldId id="275" r:id="rId20"/>
    <p:sldId id="313" r:id="rId2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3303803706485009E-2"/>
          <c:y val="2.0974889413908699E-2"/>
          <c:w val="0.9440775324316043"/>
          <c:h val="0.84910511086034179"/>
        </c:manualLayout>
      </c:layout>
      <c:bar3DChart>
        <c:barDir val="col"/>
        <c:grouping val="clustered"/>
        <c:varyColors val="0"/>
        <c:ser>
          <c:idx val="0"/>
          <c:order val="0"/>
          <c:tx>
            <c:strRef>
              <c:f>Sheet1!$A$2</c:f>
              <c:strCache>
                <c:ptCount val="1"/>
                <c:pt idx="0">
                  <c:v>Vel. Mbps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6"/>
                <c:pt idx="0">
                  <c:v>LIN</c:v>
                </c:pt>
                <c:pt idx="1">
                  <c:v>VAN</c:v>
                </c:pt>
                <c:pt idx="2">
                  <c:v>CAN</c:v>
                </c:pt>
                <c:pt idx="3">
                  <c:v>Flex Ray</c:v>
                </c:pt>
                <c:pt idx="4">
                  <c:v>MOST</c:v>
                </c:pt>
                <c:pt idx="5">
                  <c:v>WiFI</c:v>
                </c:pt>
              </c:strCache>
            </c:strRef>
          </c:cat>
          <c:val>
            <c:numRef>
              <c:f>Sheet1!$B$2:$H$2</c:f>
              <c:numCache>
                <c:formatCode>General</c:formatCode>
                <c:ptCount val="7"/>
                <c:pt idx="0">
                  <c:v>0.02</c:v>
                </c:pt>
                <c:pt idx="1">
                  <c:v>0.15</c:v>
                </c:pt>
                <c:pt idx="2">
                  <c:v>1</c:v>
                </c:pt>
                <c:pt idx="3">
                  <c:v>10</c:v>
                </c:pt>
                <c:pt idx="4">
                  <c:v>21.2</c:v>
                </c:pt>
                <c:pt idx="5">
                  <c:v>54</c:v>
                </c:pt>
              </c:numCache>
            </c:numRef>
          </c:val>
          <c:extLst>
            <c:ext xmlns:c16="http://schemas.microsoft.com/office/drawing/2014/chart" uri="{C3380CC4-5D6E-409C-BE32-E72D297353CC}">
              <c16:uniqueId val="{00000000-36C6-4550-9D3F-630990F47FA4}"/>
            </c:ext>
          </c:extLst>
        </c:ser>
        <c:dLbls>
          <c:showLegendKey val="0"/>
          <c:showVal val="1"/>
          <c:showCatName val="0"/>
          <c:showSerName val="0"/>
          <c:showPercent val="0"/>
          <c:showBubbleSize val="0"/>
        </c:dLbls>
        <c:gapWidth val="150"/>
        <c:shape val="box"/>
        <c:axId val="395091552"/>
        <c:axId val="1"/>
        <c:axId val="0"/>
      </c:bar3DChart>
      <c:catAx>
        <c:axId val="395091552"/>
        <c:scaling>
          <c:orientation val="minMax"/>
        </c:scaling>
        <c:delete val="0"/>
        <c:axPos val="b"/>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s-ES"/>
          </a:p>
        </c:txPr>
        <c:crossAx val="1"/>
        <c:crosses val="autoZero"/>
        <c:auto val="1"/>
        <c:lblAlgn val="ctr"/>
        <c:lblOffset val="100"/>
        <c:tickLblSkip val="1"/>
        <c:tickMarkSkip val="1"/>
        <c:noMultiLvlLbl val="0"/>
      </c:catAx>
      <c:valAx>
        <c:axId val="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s-ES"/>
          </a:p>
        </c:txPr>
        <c:crossAx val="395091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72848-30A2-4AC1-BC9E-5F61A611756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E67EEDA9-D0EE-427E-88FB-DBA9B7D05600}">
      <dgm:prSet/>
      <dgm:spPr/>
      <dgm:t>
        <a:bodyPr/>
        <a:lstStyle/>
        <a:p>
          <a:r>
            <a:rPr lang="es-ES" b="1"/>
            <a:t>¿Qué es una red de multiplexado en el vehículo y para qué se utiliza?</a:t>
          </a:r>
          <a:endParaRPr lang="en-US"/>
        </a:p>
      </dgm:t>
    </dgm:pt>
    <dgm:pt modelId="{342C2BCC-6BB5-4B89-8DD7-EC5F44734052}" type="parTrans" cxnId="{4F359658-5942-4C2D-BDE0-08B838DA351F}">
      <dgm:prSet/>
      <dgm:spPr/>
      <dgm:t>
        <a:bodyPr/>
        <a:lstStyle/>
        <a:p>
          <a:endParaRPr lang="en-US"/>
        </a:p>
      </dgm:t>
    </dgm:pt>
    <dgm:pt modelId="{12B78450-8809-453D-AB5D-62F301A7FCC2}" type="sibTrans" cxnId="{4F359658-5942-4C2D-BDE0-08B838DA351F}">
      <dgm:prSet/>
      <dgm:spPr/>
      <dgm:t>
        <a:bodyPr/>
        <a:lstStyle/>
        <a:p>
          <a:endParaRPr lang="en-US"/>
        </a:p>
      </dgm:t>
    </dgm:pt>
    <dgm:pt modelId="{6EF3F9B0-CE99-40A1-99E6-1C349D0AF9D1}">
      <dgm:prSet/>
      <dgm:spPr/>
      <dgm:t>
        <a:bodyPr/>
        <a:lstStyle/>
        <a:p>
          <a:r>
            <a:rPr lang="es-ES"/>
            <a:t>Una red de multiplexado en el vehículo consiste en la conexión múltiple y simultánea de unidades de control para que compartan datos e información entre todas ellas a la vez.</a:t>
          </a:r>
          <a:endParaRPr lang="en-US"/>
        </a:p>
      </dgm:t>
    </dgm:pt>
    <dgm:pt modelId="{AFAAD6BE-B7B7-4E5C-A5CF-21B2A4CBBDA5}" type="parTrans" cxnId="{88768BA1-06B3-4A77-9F2A-D91A5F40437A}">
      <dgm:prSet/>
      <dgm:spPr/>
      <dgm:t>
        <a:bodyPr/>
        <a:lstStyle/>
        <a:p>
          <a:endParaRPr lang="en-US"/>
        </a:p>
      </dgm:t>
    </dgm:pt>
    <dgm:pt modelId="{D12EA60E-11AD-4891-B5CB-57421F9BEB7B}" type="sibTrans" cxnId="{88768BA1-06B3-4A77-9F2A-D91A5F40437A}">
      <dgm:prSet/>
      <dgm:spPr/>
      <dgm:t>
        <a:bodyPr/>
        <a:lstStyle/>
        <a:p>
          <a:endParaRPr lang="en-US"/>
        </a:p>
      </dgm:t>
    </dgm:pt>
    <dgm:pt modelId="{302385E9-A206-4D6F-8D02-4BAA6B206346}">
      <dgm:prSet/>
      <dgm:spPr/>
      <dgm:t>
        <a:bodyPr/>
        <a:lstStyle/>
        <a:p>
          <a:r>
            <a:rPr lang="es-ES"/>
            <a:t>El gran número de unidades de control que posee un vehículo, prácticamente una por cada sistema, hace imposible conectar un solo sensor para que envíe información a todas las unidades de control que lo necesiten. Para ello sería necesario poner un sensor por cada unidad de control.</a:t>
          </a:r>
          <a:endParaRPr lang="en-US"/>
        </a:p>
      </dgm:t>
    </dgm:pt>
    <dgm:pt modelId="{8B16AB7F-6639-4C94-90E6-F896600BA409}" type="parTrans" cxnId="{1C5A6690-4329-4530-9419-27FC2E63E510}">
      <dgm:prSet/>
      <dgm:spPr/>
      <dgm:t>
        <a:bodyPr/>
        <a:lstStyle/>
        <a:p>
          <a:endParaRPr lang="en-US"/>
        </a:p>
      </dgm:t>
    </dgm:pt>
    <dgm:pt modelId="{F9CBCE22-DA81-45EA-9E9B-27C687E99AF7}" type="sibTrans" cxnId="{1C5A6690-4329-4530-9419-27FC2E63E510}">
      <dgm:prSet/>
      <dgm:spPr/>
      <dgm:t>
        <a:bodyPr/>
        <a:lstStyle/>
        <a:p>
          <a:endParaRPr lang="en-US"/>
        </a:p>
      </dgm:t>
    </dgm:pt>
    <dgm:pt modelId="{BD145A9A-E70D-43ED-8455-D71193C1BE9D}">
      <dgm:prSet/>
      <dgm:spPr/>
      <dgm:t>
        <a:bodyPr/>
        <a:lstStyle/>
        <a:p>
          <a:r>
            <a:rPr lang="es-ES"/>
            <a:t>En vehículos anteriores a este sistema (años 90) existían como mucho, 2 o 3 unidades control, todas ellas independientes y sin comunicación entre sí.</a:t>
          </a:r>
          <a:endParaRPr lang="en-US"/>
        </a:p>
      </dgm:t>
    </dgm:pt>
    <dgm:pt modelId="{C3B4789C-B371-431E-84F6-C64E10B5CCF9}" type="parTrans" cxnId="{9F665744-FC4B-4669-A617-746F80E85FF1}">
      <dgm:prSet/>
      <dgm:spPr/>
      <dgm:t>
        <a:bodyPr/>
        <a:lstStyle/>
        <a:p>
          <a:endParaRPr lang="en-US"/>
        </a:p>
      </dgm:t>
    </dgm:pt>
    <dgm:pt modelId="{DE034A41-3AE7-42F3-AFC5-0DED786A49CF}" type="sibTrans" cxnId="{9F665744-FC4B-4669-A617-746F80E85FF1}">
      <dgm:prSet/>
      <dgm:spPr/>
      <dgm:t>
        <a:bodyPr/>
        <a:lstStyle/>
        <a:p>
          <a:endParaRPr lang="en-US"/>
        </a:p>
      </dgm:t>
    </dgm:pt>
    <dgm:pt modelId="{8EE60CAD-E6A6-49E9-8F97-744A0F52CE0A}">
      <dgm:prSet/>
      <dgm:spPr/>
      <dgm:t>
        <a:bodyPr/>
        <a:lstStyle/>
        <a:p>
          <a:r>
            <a:rPr lang="es-ES"/>
            <a:t>Hoy y día existen una media de 25 unidades de control por vehículo, y no solo eso, la necesidad de que varias unidades de control conozcan un mismo parámetro hace imprescindible que el vehículo posea una red de datos que interconecte todas las unidades de control.</a:t>
          </a:r>
          <a:endParaRPr lang="en-US"/>
        </a:p>
      </dgm:t>
    </dgm:pt>
    <dgm:pt modelId="{F8DC59DE-7697-461D-9BD5-46845F1F4BE7}" type="parTrans" cxnId="{D2037F7C-60B2-469E-AF70-B628E5F5F315}">
      <dgm:prSet/>
      <dgm:spPr/>
      <dgm:t>
        <a:bodyPr/>
        <a:lstStyle/>
        <a:p>
          <a:endParaRPr lang="en-US"/>
        </a:p>
      </dgm:t>
    </dgm:pt>
    <dgm:pt modelId="{FF05AAA1-6283-4BCA-B80F-6451CEC63479}" type="sibTrans" cxnId="{D2037F7C-60B2-469E-AF70-B628E5F5F315}">
      <dgm:prSet/>
      <dgm:spPr/>
      <dgm:t>
        <a:bodyPr/>
        <a:lstStyle/>
        <a:p>
          <a:endParaRPr lang="en-US"/>
        </a:p>
      </dgm:t>
    </dgm:pt>
    <dgm:pt modelId="{9FC4C123-142F-4086-A859-5BE98946FFB1}">
      <dgm:prSet/>
      <dgm:spPr/>
      <dgm:t>
        <a:bodyPr/>
        <a:lstStyle/>
        <a:p>
          <a:r>
            <a:rPr lang="es-ES"/>
            <a:t>En definitiva, una red de datos reduce los costes y ahorra elementos, ya que con un solo sensor por sistema, y a través de la red de datos, podemos hacer llegar toda la información a cualquier unidad de control que precise de ese dato.</a:t>
          </a:r>
          <a:endParaRPr lang="en-US"/>
        </a:p>
      </dgm:t>
    </dgm:pt>
    <dgm:pt modelId="{1EA67AD1-A785-4584-B5A5-A8DCC560ECA5}" type="parTrans" cxnId="{4491B5C2-67B0-4002-B805-91C74AD4608F}">
      <dgm:prSet/>
      <dgm:spPr/>
      <dgm:t>
        <a:bodyPr/>
        <a:lstStyle/>
        <a:p>
          <a:endParaRPr lang="en-US"/>
        </a:p>
      </dgm:t>
    </dgm:pt>
    <dgm:pt modelId="{9695C489-1B6E-45CD-B733-4BF8DDD69D47}" type="sibTrans" cxnId="{4491B5C2-67B0-4002-B805-91C74AD4608F}">
      <dgm:prSet/>
      <dgm:spPr/>
      <dgm:t>
        <a:bodyPr/>
        <a:lstStyle/>
        <a:p>
          <a:endParaRPr lang="en-US"/>
        </a:p>
      </dgm:t>
    </dgm:pt>
    <dgm:pt modelId="{6209634D-8B66-42E5-B729-1D9E8F46ECA0}">
      <dgm:prSet/>
      <dgm:spPr/>
      <dgm:t>
        <a:bodyPr/>
        <a:lstStyle/>
        <a:p>
          <a:r>
            <a:rPr lang="es-ES"/>
            <a:t>No solo ahorramos sensores, sino que también ahorramos cableado, ya que con un solo hilo, o dos, de cable podemos interconectar todas las unidades de control, viajando todos los datos que necesitemos a través de impulsos eléctricos por las unidades de control.</a:t>
          </a:r>
          <a:endParaRPr lang="en-US"/>
        </a:p>
      </dgm:t>
    </dgm:pt>
    <dgm:pt modelId="{F1FCECEA-4A2B-424A-BF9E-349CF03A3BCD}" type="parTrans" cxnId="{31FC31F6-403E-4705-8FAE-77DF1C032ACD}">
      <dgm:prSet/>
      <dgm:spPr/>
      <dgm:t>
        <a:bodyPr/>
        <a:lstStyle/>
        <a:p>
          <a:endParaRPr lang="en-US"/>
        </a:p>
      </dgm:t>
    </dgm:pt>
    <dgm:pt modelId="{0DEE0C9E-9390-4868-8ED1-0D0D50192709}" type="sibTrans" cxnId="{31FC31F6-403E-4705-8FAE-77DF1C032ACD}">
      <dgm:prSet/>
      <dgm:spPr/>
      <dgm:t>
        <a:bodyPr/>
        <a:lstStyle/>
        <a:p>
          <a:endParaRPr lang="en-US"/>
        </a:p>
      </dgm:t>
    </dgm:pt>
    <dgm:pt modelId="{D8D51639-7353-4DCD-A65A-86B1EFAD8E82}" type="pres">
      <dgm:prSet presAssocID="{1A072848-30A2-4AC1-BC9E-5F61A6117562}" presName="linear" presStyleCnt="0">
        <dgm:presLayoutVars>
          <dgm:animLvl val="lvl"/>
          <dgm:resizeHandles val="exact"/>
        </dgm:presLayoutVars>
      </dgm:prSet>
      <dgm:spPr/>
    </dgm:pt>
    <dgm:pt modelId="{E98B0392-2AFE-4C6C-AB1C-072F029FD208}" type="pres">
      <dgm:prSet presAssocID="{E67EEDA9-D0EE-427E-88FB-DBA9B7D05600}" presName="parentText" presStyleLbl="node1" presStyleIdx="0" presStyleCnt="7">
        <dgm:presLayoutVars>
          <dgm:chMax val="0"/>
          <dgm:bulletEnabled val="1"/>
        </dgm:presLayoutVars>
      </dgm:prSet>
      <dgm:spPr/>
    </dgm:pt>
    <dgm:pt modelId="{7AAC5E38-A0C4-4BF2-9F91-6DC873CE0915}" type="pres">
      <dgm:prSet presAssocID="{12B78450-8809-453D-AB5D-62F301A7FCC2}" presName="spacer" presStyleCnt="0"/>
      <dgm:spPr/>
    </dgm:pt>
    <dgm:pt modelId="{B0050152-E9DD-4955-9907-C45E455D2FA0}" type="pres">
      <dgm:prSet presAssocID="{6EF3F9B0-CE99-40A1-99E6-1C349D0AF9D1}" presName="parentText" presStyleLbl="node1" presStyleIdx="1" presStyleCnt="7">
        <dgm:presLayoutVars>
          <dgm:chMax val="0"/>
          <dgm:bulletEnabled val="1"/>
        </dgm:presLayoutVars>
      </dgm:prSet>
      <dgm:spPr/>
    </dgm:pt>
    <dgm:pt modelId="{BD1BE73F-EEDB-4596-802D-8B46B619742A}" type="pres">
      <dgm:prSet presAssocID="{D12EA60E-11AD-4891-B5CB-57421F9BEB7B}" presName="spacer" presStyleCnt="0"/>
      <dgm:spPr/>
    </dgm:pt>
    <dgm:pt modelId="{8B3FDB57-90B6-4199-992D-8A4AC7CC79D7}" type="pres">
      <dgm:prSet presAssocID="{302385E9-A206-4D6F-8D02-4BAA6B206346}" presName="parentText" presStyleLbl="node1" presStyleIdx="2" presStyleCnt="7">
        <dgm:presLayoutVars>
          <dgm:chMax val="0"/>
          <dgm:bulletEnabled val="1"/>
        </dgm:presLayoutVars>
      </dgm:prSet>
      <dgm:spPr/>
    </dgm:pt>
    <dgm:pt modelId="{08BE28F1-0B0D-42FF-8C14-12EFD340245C}" type="pres">
      <dgm:prSet presAssocID="{F9CBCE22-DA81-45EA-9E9B-27C687E99AF7}" presName="spacer" presStyleCnt="0"/>
      <dgm:spPr/>
    </dgm:pt>
    <dgm:pt modelId="{195047A0-5DE3-4D29-BC54-BAEDB14CDF1E}" type="pres">
      <dgm:prSet presAssocID="{BD145A9A-E70D-43ED-8455-D71193C1BE9D}" presName="parentText" presStyleLbl="node1" presStyleIdx="3" presStyleCnt="7">
        <dgm:presLayoutVars>
          <dgm:chMax val="0"/>
          <dgm:bulletEnabled val="1"/>
        </dgm:presLayoutVars>
      </dgm:prSet>
      <dgm:spPr/>
    </dgm:pt>
    <dgm:pt modelId="{F53691A4-AFF0-4373-A0DC-83048690E165}" type="pres">
      <dgm:prSet presAssocID="{DE034A41-3AE7-42F3-AFC5-0DED786A49CF}" presName="spacer" presStyleCnt="0"/>
      <dgm:spPr/>
    </dgm:pt>
    <dgm:pt modelId="{A830567D-A7DB-4B62-93BB-0703FD2AC9E0}" type="pres">
      <dgm:prSet presAssocID="{8EE60CAD-E6A6-49E9-8F97-744A0F52CE0A}" presName="parentText" presStyleLbl="node1" presStyleIdx="4" presStyleCnt="7">
        <dgm:presLayoutVars>
          <dgm:chMax val="0"/>
          <dgm:bulletEnabled val="1"/>
        </dgm:presLayoutVars>
      </dgm:prSet>
      <dgm:spPr/>
    </dgm:pt>
    <dgm:pt modelId="{FF3B3ACD-367D-443C-9C37-9DAFADA9CD13}" type="pres">
      <dgm:prSet presAssocID="{FF05AAA1-6283-4BCA-B80F-6451CEC63479}" presName="spacer" presStyleCnt="0"/>
      <dgm:spPr/>
    </dgm:pt>
    <dgm:pt modelId="{4E644B97-C462-41F9-89D8-5AD5CBFE828F}" type="pres">
      <dgm:prSet presAssocID="{9FC4C123-142F-4086-A859-5BE98946FFB1}" presName="parentText" presStyleLbl="node1" presStyleIdx="5" presStyleCnt="7">
        <dgm:presLayoutVars>
          <dgm:chMax val="0"/>
          <dgm:bulletEnabled val="1"/>
        </dgm:presLayoutVars>
      </dgm:prSet>
      <dgm:spPr/>
    </dgm:pt>
    <dgm:pt modelId="{4B35B7D4-6D53-4FED-8C3F-A423AB056A13}" type="pres">
      <dgm:prSet presAssocID="{9695C489-1B6E-45CD-B733-4BF8DDD69D47}" presName="spacer" presStyleCnt="0"/>
      <dgm:spPr/>
    </dgm:pt>
    <dgm:pt modelId="{B2D92B8E-94FC-4B53-A0C3-1C0B24C5D062}" type="pres">
      <dgm:prSet presAssocID="{6209634D-8B66-42E5-B729-1D9E8F46ECA0}" presName="parentText" presStyleLbl="node1" presStyleIdx="6" presStyleCnt="7">
        <dgm:presLayoutVars>
          <dgm:chMax val="0"/>
          <dgm:bulletEnabled val="1"/>
        </dgm:presLayoutVars>
      </dgm:prSet>
      <dgm:spPr/>
    </dgm:pt>
  </dgm:ptLst>
  <dgm:cxnLst>
    <dgm:cxn modelId="{5852753C-B0CE-47FE-88D1-FCD09A4B94F6}" type="presOf" srcId="{BD145A9A-E70D-43ED-8455-D71193C1BE9D}" destId="{195047A0-5DE3-4D29-BC54-BAEDB14CDF1E}" srcOrd="0" destOrd="0" presId="urn:microsoft.com/office/officeart/2005/8/layout/vList2"/>
    <dgm:cxn modelId="{7044E93C-29D1-41C3-8D8A-8BFA480BDC4F}" type="presOf" srcId="{8EE60CAD-E6A6-49E9-8F97-744A0F52CE0A}" destId="{A830567D-A7DB-4B62-93BB-0703FD2AC9E0}" srcOrd="0" destOrd="0" presId="urn:microsoft.com/office/officeart/2005/8/layout/vList2"/>
    <dgm:cxn modelId="{9F665744-FC4B-4669-A617-746F80E85FF1}" srcId="{1A072848-30A2-4AC1-BC9E-5F61A6117562}" destId="{BD145A9A-E70D-43ED-8455-D71193C1BE9D}" srcOrd="3" destOrd="0" parTransId="{C3B4789C-B371-431E-84F6-C64E10B5CCF9}" sibTransId="{DE034A41-3AE7-42F3-AFC5-0DED786A49CF}"/>
    <dgm:cxn modelId="{4F359658-5942-4C2D-BDE0-08B838DA351F}" srcId="{1A072848-30A2-4AC1-BC9E-5F61A6117562}" destId="{E67EEDA9-D0EE-427E-88FB-DBA9B7D05600}" srcOrd="0" destOrd="0" parTransId="{342C2BCC-6BB5-4B89-8DD7-EC5F44734052}" sibTransId="{12B78450-8809-453D-AB5D-62F301A7FCC2}"/>
    <dgm:cxn modelId="{70319D78-A4BA-4C5C-BABA-27EB3E5C84BC}" type="presOf" srcId="{9FC4C123-142F-4086-A859-5BE98946FFB1}" destId="{4E644B97-C462-41F9-89D8-5AD5CBFE828F}" srcOrd="0" destOrd="0" presId="urn:microsoft.com/office/officeart/2005/8/layout/vList2"/>
    <dgm:cxn modelId="{D2037F7C-60B2-469E-AF70-B628E5F5F315}" srcId="{1A072848-30A2-4AC1-BC9E-5F61A6117562}" destId="{8EE60CAD-E6A6-49E9-8F97-744A0F52CE0A}" srcOrd="4" destOrd="0" parTransId="{F8DC59DE-7697-461D-9BD5-46845F1F4BE7}" sibTransId="{FF05AAA1-6283-4BCA-B80F-6451CEC63479}"/>
    <dgm:cxn modelId="{1C5A6690-4329-4530-9419-27FC2E63E510}" srcId="{1A072848-30A2-4AC1-BC9E-5F61A6117562}" destId="{302385E9-A206-4D6F-8D02-4BAA6B206346}" srcOrd="2" destOrd="0" parTransId="{8B16AB7F-6639-4C94-90E6-F896600BA409}" sibTransId="{F9CBCE22-DA81-45EA-9E9B-27C687E99AF7}"/>
    <dgm:cxn modelId="{88768BA1-06B3-4A77-9F2A-D91A5F40437A}" srcId="{1A072848-30A2-4AC1-BC9E-5F61A6117562}" destId="{6EF3F9B0-CE99-40A1-99E6-1C349D0AF9D1}" srcOrd="1" destOrd="0" parTransId="{AFAAD6BE-B7B7-4E5C-A5CF-21B2A4CBBDA5}" sibTransId="{D12EA60E-11AD-4891-B5CB-57421F9BEB7B}"/>
    <dgm:cxn modelId="{7AC38BB2-F4D6-44F1-85DB-165A8ADE1678}" type="presOf" srcId="{6209634D-8B66-42E5-B729-1D9E8F46ECA0}" destId="{B2D92B8E-94FC-4B53-A0C3-1C0B24C5D062}" srcOrd="0" destOrd="0" presId="urn:microsoft.com/office/officeart/2005/8/layout/vList2"/>
    <dgm:cxn modelId="{5C95FFB8-8669-4B20-9F41-1B963B226C56}" type="presOf" srcId="{302385E9-A206-4D6F-8D02-4BAA6B206346}" destId="{8B3FDB57-90B6-4199-992D-8A4AC7CC79D7}" srcOrd="0" destOrd="0" presId="urn:microsoft.com/office/officeart/2005/8/layout/vList2"/>
    <dgm:cxn modelId="{CFD986B9-CE8B-463A-91D1-4E8F68D0BA58}" type="presOf" srcId="{1A072848-30A2-4AC1-BC9E-5F61A6117562}" destId="{D8D51639-7353-4DCD-A65A-86B1EFAD8E82}" srcOrd="0" destOrd="0" presId="urn:microsoft.com/office/officeart/2005/8/layout/vList2"/>
    <dgm:cxn modelId="{87E9A2BC-B314-49D9-87C3-2A0D1579D7BA}" type="presOf" srcId="{6EF3F9B0-CE99-40A1-99E6-1C349D0AF9D1}" destId="{B0050152-E9DD-4955-9907-C45E455D2FA0}" srcOrd="0" destOrd="0" presId="urn:microsoft.com/office/officeart/2005/8/layout/vList2"/>
    <dgm:cxn modelId="{4491B5C2-67B0-4002-B805-91C74AD4608F}" srcId="{1A072848-30A2-4AC1-BC9E-5F61A6117562}" destId="{9FC4C123-142F-4086-A859-5BE98946FFB1}" srcOrd="5" destOrd="0" parTransId="{1EA67AD1-A785-4584-B5A5-A8DCC560ECA5}" sibTransId="{9695C489-1B6E-45CD-B733-4BF8DDD69D47}"/>
    <dgm:cxn modelId="{1283DDDD-713C-41DE-8032-922E0C37AE37}" type="presOf" srcId="{E67EEDA9-D0EE-427E-88FB-DBA9B7D05600}" destId="{E98B0392-2AFE-4C6C-AB1C-072F029FD208}" srcOrd="0" destOrd="0" presId="urn:microsoft.com/office/officeart/2005/8/layout/vList2"/>
    <dgm:cxn modelId="{31FC31F6-403E-4705-8FAE-77DF1C032ACD}" srcId="{1A072848-30A2-4AC1-BC9E-5F61A6117562}" destId="{6209634D-8B66-42E5-B729-1D9E8F46ECA0}" srcOrd="6" destOrd="0" parTransId="{F1FCECEA-4A2B-424A-BF9E-349CF03A3BCD}" sibTransId="{0DEE0C9E-9390-4868-8ED1-0D0D50192709}"/>
    <dgm:cxn modelId="{31BB5C85-E6CC-4F0D-ACAD-DAFC70D2470B}" type="presParOf" srcId="{D8D51639-7353-4DCD-A65A-86B1EFAD8E82}" destId="{E98B0392-2AFE-4C6C-AB1C-072F029FD208}" srcOrd="0" destOrd="0" presId="urn:microsoft.com/office/officeart/2005/8/layout/vList2"/>
    <dgm:cxn modelId="{B2BE1F16-8892-46F1-B5B2-6971C6CAA0DB}" type="presParOf" srcId="{D8D51639-7353-4DCD-A65A-86B1EFAD8E82}" destId="{7AAC5E38-A0C4-4BF2-9F91-6DC873CE0915}" srcOrd="1" destOrd="0" presId="urn:microsoft.com/office/officeart/2005/8/layout/vList2"/>
    <dgm:cxn modelId="{72004A2C-9444-484B-9620-63AA6C9E44B5}" type="presParOf" srcId="{D8D51639-7353-4DCD-A65A-86B1EFAD8E82}" destId="{B0050152-E9DD-4955-9907-C45E455D2FA0}" srcOrd="2" destOrd="0" presId="urn:microsoft.com/office/officeart/2005/8/layout/vList2"/>
    <dgm:cxn modelId="{27CE2D5E-7163-4309-AB73-D395AD606BB3}" type="presParOf" srcId="{D8D51639-7353-4DCD-A65A-86B1EFAD8E82}" destId="{BD1BE73F-EEDB-4596-802D-8B46B619742A}" srcOrd="3" destOrd="0" presId="urn:microsoft.com/office/officeart/2005/8/layout/vList2"/>
    <dgm:cxn modelId="{B2D70DF3-6B22-4DF8-B8F5-47815914C3F0}" type="presParOf" srcId="{D8D51639-7353-4DCD-A65A-86B1EFAD8E82}" destId="{8B3FDB57-90B6-4199-992D-8A4AC7CC79D7}" srcOrd="4" destOrd="0" presId="urn:microsoft.com/office/officeart/2005/8/layout/vList2"/>
    <dgm:cxn modelId="{A3FFB882-E657-4473-B0FD-14754B253C5B}" type="presParOf" srcId="{D8D51639-7353-4DCD-A65A-86B1EFAD8E82}" destId="{08BE28F1-0B0D-42FF-8C14-12EFD340245C}" srcOrd="5" destOrd="0" presId="urn:microsoft.com/office/officeart/2005/8/layout/vList2"/>
    <dgm:cxn modelId="{76203AAA-DFE3-4BB5-B293-B18B4169765D}" type="presParOf" srcId="{D8D51639-7353-4DCD-A65A-86B1EFAD8E82}" destId="{195047A0-5DE3-4D29-BC54-BAEDB14CDF1E}" srcOrd="6" destOrd="0" presId="urn:microsoft.com/office/officeart/2005/8/layout/vList2"/>
    <dgm:cxn modelId="{92AD5C67-4EC6-4818-B508-2EA7E03CF4E6}" type="presParOf" srcId="{D8D51639-7353-4DCD-A65A-86B1EFAD8E82}" destId="{F53691A4-AFF0-4373-A0DC-83048690E165}" srcOrd="7" destOrd="0" presId="urn:microsoft.com/office/officeart/2005/8/layout/vList2"/>
    <dgm:cxn modelId="{5B4CAFA5-DB92-43C8-80C0-43004C579386}" type="presParOf" srcId="{D8D51639-7353-4DCD-A65A-86B1EFAD8E82}" destId="{A830567D-A7DB-4B62-93BB-0703FD2AC9E0}" srcOrd="8" destOrd="0" presId="urn:microsoft.com/office/officeart/2005/8/layout/vList2"/>
    <dgm:cxn modelId="{9ADF6F8F-4534-409E-A3B4-CB824B19065A}" type="presParOf" srcId="{D8D51639-7353-4DCD-A65A-86B1EFAD8E82}" destId="{FF3B3ACD-367D-443C-9C37-9DAFADA9CD13}" srcOrd="9" destOrd="0" presId="urn:microsoft.com/office/officeart/2005/8/layout/vList2"/>
    <dgm:cxn modelId="{F8894C1A-A05B-464E-94E0-27C64091DB26}" type="presParOf" srcId="{D8D51639-7353-4DCD-A65A-86B1EFAD8E82}" destId="{4E644B97-C462-41F9-89D8-5AD5CBFE828F}" srcOrd="10" destOrd="0" presId="urn:microsoft.com/office/officeart/2005/8/layout/vList2"/>
    <dgm:cxn modelId="{541C9835-9E06-41F3-8C82-2EF735ABB469}" type="presParOf" srcId="{D8D51639-7353-4DCD-A65A-86B1EFAD8E82}" destId="{4B35B7D4-6D53-4FED-8C3F-A423AB056A13}" srcOrd="11" destOrd="0" presId="urn:microsoft.com/office/officeart/2005/8/layout/vList2"/>
    <dgm:cxn modelId="{55286601-709D-4661-B187-A09F3839F8D2}" type="presParOf" srcId="{D8D51639-7353-4DCD-A65A-86B1EFAD8E82}" destId="{B2D92B8E-94FC-4B53-A0C3-1C0B24C5D06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9CF32B-2CF7-45F5-9719-BFACB7F8DCF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61AC182-63BA-49A8-BACE-CFE8DFD2B62F}">
      <dgm:prSet/>
      <dgm:spPr/>
      <dgm:t>
        <a:bodyPr/>
        <a:lstStyle/>
        <a:p>
          <a:r>
            <a:rPr lang="es-ES"/>
            <a:t>Los primeros sistemas eléctricos eran manuales o automáticos (electrónica analógica) activados mediante interruptores y relés.</a:t>
          </a:r>
          <a:endParaRPr lang="en-US"/>
        </a:p>
      </dgm:t>
    </dgm:pt>
    <dgm:pt modelId="{DF95BB3A-38CA-45FF-941F-01F2866EC505}" type="parTrans" cxnId="{AA33B2BB-D33B-413A-9015-8861AF36ABD5}">
      <dgm:prSet/>
      <dgm:spPr/>
      <dgm:t>
        <a:bodyPr/>
        <a:lstStyle/>
        <a:p>
          <a:endParaRPr lang="en-US"/>
        </a:p>
      </dgm:t>
    </dgm:pt>
    <dgm:pt modelId="{62AF0D76-7EDA-43A0-8588-2212017A7506}" type="sibTrans" cxnId="{AA33B2BB-D33B-413A-9015-8861AF36ABD5}">
      <dgm:prSet/>
      <dgm:spPr/>
      <dgm:t>
        <a:bodyPr/>
        <a:lstStyle/>
        <a:p>
          <a:endParaRPr lang="en-US"/>
        </a:p>
      </dgm:t>
    </dgm:pt>
    <dgm:pt modelId="{5F9F094A-8434-4056-94CC-3764643FB0CE}">
      <dgm:prSet/>
      <dgm:spPr/>
      <dgm:t>
        <a:bodyPr/>
        <a:lstStyle/>
        <a:p>
          <a:r>
            <a:rPr lang="es-ES"/>
            <a:t>Circuitos de electrónica digital</a:t>
          </a:r>
          <a:endParaRPr lang="en-US"/>
        </a:p>
      </dgm:t>
    </dgm:pt>
    <dgm:pt modelId="{7416B601-9E0D-49CE-9B8B-BC4578ADEC8C}" type="parTrans" cxnId="{21D7B4CE-C74F-4260-885D-5910F94FEB86}">
      <dgm:prSet/>
      <dgm:spPr/>
      <dgm:t>
        <a:bodyPr/>
        <a:lstStyle/>
        <a:p>
          <a:endParaRPr lang="en-US"/>
        </a:p>
      </dgm:t>
    </dgm:pt>
    <dgm:pt modelId="{C387F5C5-C265-4EE1-AD92-19753F34FC63}" type="sibTrans" cxnId="{21D7B4CE-C74F-4260-885D-5910F94FEB86}">
      <dgm:prSet/>
      <dgm:spPr/>
      <dgm:t>
        <a:bodyPr/>
        <a:lstStyle/>
        <a:p>
          <a:endParaRPr lang="en-US"/>
        </a:p>
      </dgm:t>
    </dgm:pt>
    <dgm:pt modelId="{6E94EE5B-CEF8-4496-895B-16FB6463EACB}">
      <dgm:prSet/>
      <dgm:spPr/>
      <dgm:t>
        <a:bodyPr/>
        <a:lstStyle/>
        <a:p>
          <a:r>
            <a:rPr lang="es-ES"/>
            <a:t>Finalmente, circuitos electrónicos integrales con interconexión y cartografía de control.</a:t>
          </a:r>
          <a:endParaRPr lang="en-US"/>
        </a:p>
      </dgm:t>
    </dgm:pt>
    <dgm:pt modelId="{27294527-0E08-48C2-9AB5-B749BAA049F9}" type="parTrans" cxnId="{A2C7AC3E-00BA-4958-9E36-D11FDD080B95}">
      <dgm:prSet/>
      <dgm:spPr/>
      <dgm:t>
        <a:bodyPr/>
        <a:lstStyle/>
        <a:p>
          <a:endParaRPr lang="en-US"/>
        </a:p>
      </dgm:t>
    </dgm:pt>
    <dgm:pt modelId="{5A5BAC46-3C7D-46B3-9451-A8356143C602}" type="sibTrans" cxnId="{A2C7AC3E-00BA-4958-9E36-D11FDD080B95}">
      <dgm:prSet/>
      <dgm:spPr/>
      <dgm:t>
        <a:bodyPr/>
        <a:lstStyle/>
        <a:p>
          <a:endParaRPr lang="en-US"/>
        </a:p>
      </dgm:t>
    </dgm:pt>
    <dgm:pt modelId="{49391CAF-6CE9-41F9-BCB9-8D772C0C8BD7}" type="pres">
      <dgm:prSet presAssocID="{D89CF32B-2CF7-45F5-9719-BFACB7F8DCF7}" presName="linear" presStyleCnt="0">
        <dgm:presLayoutVars>
          <dgm:animLvl val="lvl"/>
          <dgm:resizeHandles val="exact"/>
        </dgm:presLayoutVars>
      </dgm:prSet>
      <dgm:spPr/>
    </dgm:pt>
    <dgm:pt modelId="{BAB16C32-0C76-4A7B-85F1-A87752C3F298}" type="pres">
      <dgm:prSet presAssocID="{161AC182-63BA-49A8-BACE-CFE8DFD2B62F}" presName="parentText" presStyleLbl="node1" presStyleIdx="0" presStyleCnt="3">
        <dgm:presLayoutVars>
          <dgm:chMax val="0"/>
          <dgm:bulletEnabled val="1"/>
        </dgm:presLayoutVars>
      </dgm:prSet>
      <dgm:spPr/>
    </dgm:pt>
    <dgm:pt modelId="{EDFFB180-F4E8-46CB-8110-DBE1F031E530}" type="pres">
      <dgm:prSet presAssocID="{62AF0D76-7EDA-43A0-8588-2212017A7506}" presName="spacer" presStyleCnt="0"/>
      <dgm:spPr/>
    </dgm:pt>
    <dgm:pt modelId="{6B67AA5B-672B-4E12-9E21-03D48EDDF5F7}" type="pres">
      <dgm:prSet presAssocID="{5F9F094A-8434-4056-94CC-3764643FB0CE}" presName="parentText" presStyleLbl="node1" presStyleIdx="1" presStyleCnt="3">
        <dgm:presLayoutVars>
          <dgm:chMax val="0"/>
          <dgm:bulletEnabled val="1"/>
        </dgm:presLayoutVars>
      </dgm:prSet>
      <dgm:spPr/>
    </dgm:pt>
    <dgm:pt modelId="{5CA9C2DF-9D8C-4763-9CE6-82BF7B3F88A2}" type="pres">
      <dgm:prSet presAssocID="{C387F5C5-C265-4EE1-AD92-19753F34FC63}" presName="spacer" presStyleCnt="0"/>
      <dgm:spPr/>
    </dgm:pt>
    <dgm:pt modelId="{6B9F9B01-7A09-4398-9EBA-A133183248A1}" type="pres">
      <dgm:prSet presAssocID="{6E94EE5B-CEF8-4496-895B-16FB6463EACB}" presName="parentText" presStyleLbl="node1" presStyleIdx="2" presStyleCnt="3">
        <dgm:presLayoutVars>
          <dgm:chMax val="0"/>
          <dgm:bulletEnabled val="1"/>
        </dgm:presLayoutVars>
      </dgm:prSet>
      <dgm:spPr/>
    </dgm:pt>
  </dgm:ptLst>
  <dgm:cxnLst>
    <dgm:cxn modelId="{4F61BB15-6B0D-4BEB-AD15-958FBC6FFA39}" type="presOf" srcId="{5F9F094A-8434-4056-94CC-3764643FB0CE}" destId="{6B67AA5B-672B-4E12-9E21-03D48EDDF5F7}" srcOrd="0" destOrd="0" presId="urn:microsoft.com/office/officeart/2005/8/layout/vList2"/>
    <dgm:cxn modelId="{8C554A24-2D9E-465B-A3F1-CB5AA7D51F7F}" type="presOf" srcId="{161AC182-63BA-49A8-BACE-CFE8DFD2B62F}" destId="{BAB16C32-0C76-4A7B-85F1-A87752C3F298}" srcOrd="0" destOrd="0" presId="urn:microsoft.com/office/officeart/2005/8/layout/vList2"/>
    <dgm:cxn modelId="{A2C7AC3E-00BA-4958-9E36-D11FDD080B95}" srcId="{D89CF32B-2CF7-45F5-9719-BFACB7F8DCF7}" destId="{6E94EE5B-CEF8-4496-895B-16FB6463EACB}" srcOrd="2" destOrd="0" parTransId="{27294527-0E08-48C2-9AB5-B749BAA049F9}" sibTransId="{5A5BAC46-3C7D-46B3-9451-A8356143C602}"/>
    <dgm:cxn modelId="{AA33B2BB-D33B-413A-9015-8861AF36ABD5}" srcId="{D89CF32B-2CF7-45F5-9719-BFACB7F8DCF7}" destId="{161AC182-63BA-49A8-BACE-CFE8DFD2B62F}" srcOrd="0" destOrd="0" parTransId="{DF95BB3A-38CA-45FF-941F-01F2866EC505}" sibTransId="{62AF0D76-7EDA-43A0-8588-2212017A7506}"/>
    <dgm:cxn modelId="{21D7B4CE-C74F-4260-885D-5910F94FEB86}" srcId="{D89CF32B-2CF7-45F5-9719-BFACB7F8DCF7}" destId="{5F9F094A-8434-4056-94CC-3764643FB0CE}" srcOrd="1" destOrd="0" parTransId="{7416B601-9E0D-49CE-9B8B-BC4578ADEC8C}" sibTransId="{C387F5C5-C265-4EE1-AD92-19753F34FC63}"/>
    <dgm:cxn modelId="{A4578CD5-C62E-4957-9806-161F9BBFABB9}" type="presOf" srcId="{D89CF32B-2CF7-45F5-9719-BFACB7F8DCF7}" destId="{49391CAF-6CE9-41F9-BCB9-8D772C0C8BD7}" srcOrd="0" destOrd="0" presId="urn:microsoft.com/office/officeart/2005/8/layout/vList2"/>
    <dgm:cxn modelId="{732C60FA-2DB6-4DC5-A647-31AF15960D73}" type="presOf" srcId="{6E94EE5B-CEF8-4496-895B-16FB6463EACB}" destId="{6B9F9B01-7A09-4398-9EBA-A133183248A1}" srcOrd="0" destOrd="0" presId="urn:microsoft.com/office/officeart/2005/8/layout/vList2"/>
    <dgm:cxn modelId="{F1DDE329-38C5-409C-B4A3-31A8CCF6D645}" type="presParOf" srcId="{49391CAF-6CE9-41F9-BCB9-8D772C0C8BD7}" destId="{BAB16C32-0C76-4A7B-85F1-A87752C3F298}" srcOrd="0" destOrd="0" presId="urn:microsoft.com/office/officeart/2005/8/layout/vList2"/>
    <dgm:cxn modelId="{7FF7F87C-A358-4601-BCD4-524A7122A8EE}" type="presParOf" srcId="{49391CAF-6CE9-41F9-BCB9-8D772C0C8BD7}" destId="{EDFFB180-F4E8-46CB-8110-DBE1F031E530}" srcOrd="1" destOrd="0" presId="urn:microsoft.com/office/officeart/2005/8/layout/vList2"/>
    <dgm:cxn modelId="{0D736074-ABD3-4963-AEBE-DEE5F2D3AAC3}" type="presParOf" srcId="{49391CAF-6CE9-41F9-BCB9-8D772C0C8BD7}" destId="{6B67AA5B-672B-4E12-9E21-03D48EDDF5F7}" srcOrd="2" destOrd="0" presId="urn:microsoft.com/office/officeart/2005/8/layout/vList2"/>
    <dgm:cxn modelId="{CDB035C6-90FD-4CED-98B0-33BEF1A7B969}" type="presParOf" srcId="{49391CAF-6CE9-41F9-BCB9-8D772C0C8BD7}" destId="{5CA9C2DF-9D8C-4763-9CE6-82BF7B3F88A2}" srcOrd="3" destOrd="0" presId="urn:microsoft.com/office/officeart/2005/8/layout/vList2"/>
    <dgm:cxn modelId="{2F1E46F6-CA31-4F49-AA13-15C8A255754E}" type="presParOf" srcId="{49391CAF-6CE9-41F9-BCB9-8D772C0C8BD7}" destId="{6B9F9B01-7A09-4398-9EBA-A133183248A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B0392-2AFE-4C6C-AB1C-072F029FD208}">
      <dsp:nvSpPr>
        <dsp:cNvPr id="0" name=""/>
        <dsp:cNvSpPr/>
      </dsp:nvSpPr>
      <dsp:spPr>
        <a:xfrm>
          <a:off x="0" y="243876"/>
          <a:ext cx="5962720" cy="61449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b="1" kern="1200"/>
            <a:t>¿Qué es una red de multiplexado en el vehículo y para qué se utiliza?</a:t>
          </a:r>
          <a:endParaRPr lang="en-US" sz="1100" kern="1200"/>
        </a:p>
      </dsp:txBody>
      <dsp:txXfrm>
        <a:off x="29997" y="273873"/>
        <a:ext cx="5902726" cy="554504"/>
      </dsp:txXfrm>
    </dsp:sp>
    <dsp:sp modelId="{B0050152-E9DD-4955-9907-C45E455D2FA0}">
      <dsp:nvSpPr>
        <dsp:cNvPr id="0" name=""/>
        <dsp:cNvSpPr/>
      </dsp:nvSpPr>
      <dsp:spPr>
        <a:xfrm>
          <a:off x="0" y="890054"/>
          <a:ext cx="5962720" cy="614498"/>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Una red de multiplexado en el vehículo consiste en la conexión múltiple y simultánea de unidades de control para que compartan datos e información entre todas ellas a la vez.</a:t>
          </a:r>
          <a:endParaRPr lang="en-US" sz="1100" kern="1200"/>
        </a:p>
      </dsp:txBody>
      <dsp:txXfrm>
        <a:off x="29997" y="920051"/>
        <a:ext cx="5902726" cy="554504"/>
      </dsp:txXfrm>
    </dsp:sp>
    <dsp:sp modelId="{8B3FDB57-90B6-4199-992D-8A4AC7CC79D7}">
      <dsp:nvSpPr>
        <dsp:cNvPr id="0" name=""/>
        <dsp:cNvSpPr/>
      </dsp:nvSpPr>
      <dsp:spPr>
        <a:xfrm>
          <a:off x="0" y="1536233"/>
          <a:ext cx="5962720" cy="61449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El gran número de unidades de control que posee un vehículo, prácticamente una por cada sistema, hace imposible conectar un solo sensor para que envíe información a todas las unidades de control que lo necesiten. Para ello sería necesario poner un sensor por cada unidad de control.</a:t>
          </a:r>
          <a:endParaRPr lang="en-US" sz="1100" kern="1200"/>
        </a:p>
      </dsp:txBody>
      <dsp:txXfrm>
        <a:off x="29997" y="1566230"/>
        <a:ext cx="5902726" cy="554504"/>
      </dsp:txXfrm>
    </dsp:sp>
    <dsp:sp modelId="{195047A0-5DE3-4D29-BC54-BAEDB14CDF1E}">
      <dsp:nvSpPr>
        <dsp:cNvPr id="0" name=""/>
        <dsp:cNvSpPr/>
      </dsp:nvSpPr>
      <dsp:spPr>
        <a:xfrm>
          <a:off x="0" y="2182411"/>
          <a:ext cx="5962720" cy="61449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En vehículos anteriores a este sistema (años 90) existían como mucho, 2 o 3 unidades control, todas ellas independientes y sin comunicación entre sí.</a:t>
          </a:r>
          <a:endParaRPr lang="en-US" sz="1100" kern="1200"/>
        </a:p>
      </dsp:txBody>
      <dsp:txXfrm>
        <a:off x="29997" y="2212408"/>
        <a:ext cx="5902726" cy="554504"/>
      </dsp:txXfrm>
    </dsp:sp>
    <dsp:sp modelId="{A830567D-A7DB-4B62-93BB-0703FD2AC9E0}">
      <dsp:nvSpPr>
        <dsp:cNvPr id="0" name=""/>
        <dsp:cNvSpPr/>
      </dsp:nvSpPr>
      <dsp:spPr>
        <a:xfrm>
          <a:off x="0" y="2828590"/>
          <a:ext cx="5962720" cy="61449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Hoy y día existen una media de 25 unidades de control por vehículo, y no solo eso, la necesidad de que varias unidades de control conozcan un mismo parámetro hace imprescindible que el vehículo posea una red de datos que interconecte todas las unidades de control.</a:t>
          </a:r>
          <a:endParaRPr lang="en-US" sz="1100" kern="1200"/>
        </a:p>
      </dsp:txBody>
      <dsp:txXfrm>
        <a:off x="29997" y="2858587"/>
        <a:ext cx="5902726" cy="554504"/>
      </dsp:txXfrm>
    </dsp:sp>
    <dsp:sp modelId="{4E644B97-C462-41F9-89D8-5AD5CBFE828F}">
      <dsp:nvSpPr>
        <dsp:cNvPr id="0" name=""/>
        <dsp:cNvSpPr/>
      </dsp:nvSpPr>
      <dsp:spPr>
        <a:xfrm>
          <a:off x="0" y="3474768"/>
          <a:ext cx="5962720" cy="614498"/>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En definitiva, una red de datos reduce los costes y ahorra elementos, ya que con un solo sensor por sistema, y a través de la red de datos, podemos hacer llegar toda la información a cualquier unidad de control que precise de ese dato.</a:t>
          </a:r>
          <a:endParaRPr lang="en-US" sz="1100" kern="1200"/>
        </a:p>
      </dsp:txBody>
      <dsp:txXfrm>
        <a:off x="29997" y="3504765"/>
        <a:ext cx="5902726" cy="554504"/>
      </dsp:txXfrm>
    </dsp:sp>
    <dsp:sp modelId="{B2D92B8E-94FC-4B53-A0C3-1C0B24C5D062}">
      <dsp:nvSpPr>
        <dsp:cNvPr id="0" name=""/>
        <dsp:cNvSpPr/>
      </dsp:nvSpPr>
      <dsp:spPr>
        <a:xfrm>
          <a:off x="0" y="4120947"/>
          <a:ext cx="5962720" cy="61449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ES" sz="1100" kern="1200"/>
            <a:t>No solo ahorramos sensores, sino que también ahorramos cableado, ya que con un solo hilo, o dos, de cable podemos interconectar todas las unidades de control, viajando todos los datos que necesitemos a través de impulsos eléctricos por las unidades de control.</a:t>
          </a:r>
          <a:endParaRPr lang="en-US" sz="1100" kern="1200"/>
        </a:p>
      </dsp:txBody>
      <dsp:txXfrm>
        <a:off x="29997" y="4150944"/>
        <a:ext cx="5902726" cy="554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16C32-0C76-4A7B-85F1-A87752C3F298}">
      <dsp:nvSpPr>
        <dsp:cNvPr id="0" name=""/>
        <dsp:cNvSpPr/>
      </dsp:nvSpPr>
      <dsp:spPr>
        <a:xfrm>
          <a:off x="0" y="526265"/>
          <a:ext cx="5962720" cy="12647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kern="1200"/>
            <a:t>Los primeros sistemas eléctricos eran manuales o automáticos (electrónica analógica) activados mediante interruptores y relés.</a:t>
          </a:r>
          <a:endParaRPr lang="en-US" sz="2300" kern="1200"/>
        </a:p>
      </dsp:txBody>
      <dsp:txXfrm>
        <a:off x="61741" y="588006"/>
        <a:ext cx="5839238" cy="1141288"/>
      </dsp:txXfrm>
    </dsp:sp>
    <dsp:sp modelId="{6B67AA5B-672B-4E12-9E21-03D48EDDF5F7}">
      <dsp:nvSpPr>
        <dsp:cNvPr id="0" name=""/>
        <dsp:cNvSpPr/>
      </dsp:nvSpPr>
      <dsp:spPr>
        <a:xfrm>
          <a:off x="0" y="1857276"/>
          <a:ext cx="5962720" cy="126477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kern="1200"/>
            <a:t>Circuitos de electrónica digital</a:t>
          </a:r>
          <a:endParaRPr lang="en-US" sz="2300" kern="1200"/>
        </a:p>
      </dsp:txBody>
      <dsp:txXfrm>
        <a:off x="61741" y="1919017"/>
        <a:ext cx="5839238" cy="1141288"/>
      </dsp:txXfrm>
    </dsp:sp>
    <dsp:sp modelId="{6B9F9B01-7A09-4398-9EBA-A133183248A1}">
      <dsp:nvSpPr>
        <dsp:cNvPr id="0" name=""/>
        <dsp:cNvSpPr/>
      </dsp:nvSpPr>
      <dsp:spPr>
        <a:xfrm>
          <a:off x="0" y="3188286"/>
          <a:ext cx="5962720" cy="12647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kern="1200"/>
            <a:t>Finalmente, circuitos electrónicos integrales con interconexión y cartografía de control.</a:t>
          </a:r>
          <a:endParaRPr lang="en-US" sz="2300" kern="1200"/>
        </a:p>
      </dsp:txBody>
      <dsp:txXfrm>
        <a:off x="61741" y="3250027"/>
        <a:ext cx="5839238" cy="11412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0.459</cdr:x>
      <cdr:y>0.499</cdr:y>
    </cdr:from>
    <cdr:to>
      <cdr:x>0.4635</cdr:x>
      <cdr:y>0.583</cdr:y>
    </cdr:to>
    <cdr:sp macro="" textlink="">
      <cdr:nvSpPr>
        <cdr:cNvPr id="1025" name="Text Box 1">
          <a:extLst xmlns:a="http://schemas.openxmlformats.org/drawingml/2006/main">
            <a:ext uri="{FF2B5EF4-FFF2-40B4-BE49-F238E27FC236}">
              <a16:creationId xmlns:a16="http://schemas.microsoft.com/office/drawing/2014/main" id="{0C0C0F21-1F71-44E6-9C3B-28AF83A640F0}"/>
            </a:ext>
          </a:extLst>
        </cdr:cNvPr>
        <cdr:cNvSpPr txBox="1">
          <a:spLocks xmlns:a="http://schemas.openxmlformats.org/drawingml/2006/main" noChangeArrowheads="1"/>
        </cdr:cNvSpPr>
      </cdr:nvSpPr>
      <cdr:spPr bwMode="auto">
        <a:xfrm xmlns:a="http://schemas.openxmlformats.org/drawingml/2006/main">
          <a:off x="3860454" y="1981991"/>
          <a:ext cx="37848" cy="33364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ctr" rtl="0">
            <a:defRPr sz="1000"/>
          </a:pPr>
          <a:endParaRPr lang="es-E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6FD02-9C1E-41FF-8B78-9148B79322C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1B9958D-41BC-40B2-8BDA-46D227A3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F6A8482-96F6-4BBC-BE78-AFAF4B6EF195}"/>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CCB3AA7A-1F7E-4C21-ADC9-55CEB83A262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3E12099-1FCF-4A5D-B181-606663757C42}"/>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243757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9D840-8033-4EFB-A99E-B1A903EA3C8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B0BE8A4-0714-4D21-9C8C-47D918119AE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F044B33-A8A6-4F90-B678-E696998C5B66}"/>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FA57448E-CE69-48A9-BDBF-B2A63308C0E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4802607-E760-4AC9-A490-3CB74C93BAAF}"/>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233985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E2CDF1D-A5C7-49D5-A83B-210B0DB5790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8A46379-FE5C-4D6C-AD5A-3DF94E91675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A4B40DF-188F-44C8-BED2-DA5E7DD80471}"/>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672AFF07-26E3-4742-8922-C807E1801CE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DD3A24D-5449-4D91-A052-A92E086E5501}"/>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1886747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E474FCD9-6A25-455B-B6FA-576AFB0C2975}"/>
              </a:ext>
            </a:extLst>
          </p:cNvPr>
          <p:cNvSpPr>
            <a:spLocks noGrp="1"/>
          </p:cNvSpPr>
          <p:nvPr>
            <p:ph/>
          </p:nvPr>
        </p:nvSpPr>
        <p:spPr>
          <a:xfrm>
            <a:off x="402167" y="228601"/>
            <a:ext cx="11387667" cy="587057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3" name="Marcador de fecha 2">
            <a:extLst>
              <a:ext uri="{FF2B5EF4-FFF2-40B4-BE49-F238E27FC236}">
                <a16:creationId xmlns:a16="http://schemas.microsoft.com/office/drawing/2014/main" id="{5139C43B-D58B-4C86-899E-D747B95C8E36}"/>
              </a:ext>
            </a:extLst>
          </p:cNvPr>
          <p:cNvSpPr>
            <a:spLocks noGrp="1"/>
          </p:cNvSpPr>
          <p:nvPr>
            <p:ph type="dt" sz="half" idx="10"/>
          </p:nvPr>
        </p:nvSpPr>
        <p:spPr>
          <a:xfrm>
            <a:off x="402167" y="6245225"/>
            <a:ext cx="3052233" cy="476250"/>
          </a:xfrm>
        </p:spPr>
        <p:txBody>
          <a:bodyPr/>
          <a:lstStyle>
            <a:lvl1pPr>
              <a:defRPr/>
            </a:lvl1pPr>
          </a:lstStyle>
          <a:p>
            <a:endParaRPr lang="es-ES" altLang="es-ES"/>
          </a:p>
        </p:txBody>
      </p:sp>
      <p:sp>
        <p:nvSpPr>
          <p:cNvPr id="4" name="Marcador de pie de página 3">
            <a:extLst>
              <a:ext uri="{FF2B5EF4-FFF2-40B4-BE49-F238E27FC236}">
                <a16:creationId xmlns:a16="http://schemas.microsoft.com/office/drawing/2014/main" id="{FD7A403B-A512-4A1D-8DDF-C2E6C678EC3E}"/>
              </a:ext>
            </a:extLst>
          </p:cNvPr>
          <p:cNvSpPr>
            <a:spLocks noGrp="1"/>
          </p:cNvSpPr>
          <p:nvPr>
            <p:ph type="ftr" sz="quarter" idx="11"/>
          </p:nvPr>
        </p:nvSpPr>
        <p:spPr>
          <a:xfrm>
            <a:off x="4165600" y="6245225"/>
            <a:ext cx="3860800" cy="476250"/>
          </a:xfrm>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778F30D7-5E15-44C0-A9B8-7E0DC060ECB7}"/>
              </a:ext>
            </a:extLst>
          </p:cNvPr>
          <p:cNvSpPr>
            <a:spLocks noGrp="1"/>
          </p:cNvSpPr>
          <p:nvPr>
            <p:ph type="sldNum" sz="quarter" idx="12"/>
          </p:nvPr>
        </p:nvSpPr>
        <p:spPr>
          <a:xfrm>
            <a:off x="8737601" y="6245225"/>
            <a:ext cx="3052233" cy="476250"/>
          </a:xfrm>
        </p:spPr>
        <p:txBody>
          <a:bodyPr/>
          <a:lstStyle>
            <a:lvl1pPr>
              <a:defRPr/>
            </a:lvl1pPr>
          </a:lstStyle>
          <a:p>
            <a:fld id="{8826DE10-BB75-4401-9465-A9FC855FFA36}" type="slidenum">
              <a:rPr lang="es-ES" altLang="es-ES"/>
              <a:pPr/>
              <a:t>‹Nº›</a:t>
            </a:fld>
            <a:endParaRPr lang="es-ES" altLang="es-ES"/>
          </a:p>
        </p:txBody>
      </p:sp>
    </p:spTree>
    <p:extLst>
      <p:ext uri="{BB962C8B-B14F-4D97-AF65-F5344CB8AC3E}">
        <p14:creationId xmlns:p14="http://schemas.microsoft.com/office/powerpoint/2010/main" val="172045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8C4B7-3F9A-430B-BDD6-C2C3E441D89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B878F78-48AB-41E2-829C-5A9DFB1DE75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1160F5C-A419-4046-9BF5-B9D2A85E65E0}"/>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EDA59849-F6DC-498F-A54B-A19DD2D428B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0850AF0-C5D2-4066-AF95-D065C5BE21EB}"/>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407846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F7F300-53D7-46F0-818E-456999F8667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B9C66C3-001D-488B-9D60-1EB00B2F26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6EE2E1D-CE9A-41E1-8DE3-AE55651839C1}"/>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72BF9902-7FE3-43C3-94B0-ECD1F9EC1BC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DED5C21-FFE2-443F-BB3B-455078E9A1DC}"/>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520721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715E89-770F-41D9-94B0-C3ECCA70B1B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F5B4439-8907-4E33-8B54-7F6DA5558FC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FEF3DE0-FEE7-40EA-8964-7DACC38623B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908E65CC-E72B-47B4-BB21-867458290470}"/>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6" name="Marcador de pie de página 5">
            <a:extLst>
              <a:ext uri="{FF2B5EF4-FFF2-40B4-BE49-F238E27FC236}">
                <a16:creationId xmlns:a16="http://schemas.microsoft.com/office/drawing/2014/main" id="{966B1C8C-0F98-4C71-8136-FC6C5DCA57C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1C768DB-AFFD-4644-AE7F-AE1F3C09CA98}"/>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111900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7A14C-40C2-4537-BA3E-CE2E6600CCCE}"/>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3A83C94C-8ADB-4C1B-AD55-5784F9F027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3E3221B-BFB3-4ECD-8DC9-EAFF1F0E962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44E3037-187C-4E49-88E5-93FB0C60E3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14E6A3F-A129-4B83-8A51-798D4F98FE7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E0A1E98-2918-4180-A97B-00C840C43BF9}"/>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8" name="Marcador de pie de página 7">
            <a:extLst>
              <a:ext uri="{FF2B5EF4-FFF2-40B4-BE49-F238E27FC236}">
                <a16:creationId xmlns:a16="http://schemas.microsoft.com/office/drawing/2014/main" id="{1D6268C8-478F-419F-A02F-9112C054E63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C27E1504-AA1D-426E-8C3C-9D61E5F09144}"/>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28190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42937-4354-4BF7-9170-6F9AE8C08CF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337334E-FC8C-4A3B-8D5F-75A4C53AADDC}"/>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4" name="Marcador de pie de página 3">
            <a:extLst>
              <a:ext uri="{FF2B5EF4-FFF2-40B4-BE49-F238E27FC236}">
                <a16:creationId xmlns:a16="http://schemas.microsoft.com/office/drawing/2014/main" id="{959E72DA-D48B-4FB4-9097-A7F61518499E}"/>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E5906423-B145-4783-9FDC-E026EAB5C6FC}"/>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59703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A67C6DA-0883-4DDD-A465-0B5D57FB1F52}"/>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3" name="Marcador de pie de página 2">
            <a:extLst>
              <a:ext uri="{FF2B5EF4-FFF2-40B4-BE49-F238E27FC236}">
                <a16:creationId xmlns:a16="http://schemas.microsoft.com/office/drawing/2014/main" id="{0CE247F1-2847-4137-B60C-7FBF9EF8F4B4}"/>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F0DD98E6-0EEA-47BB-8D59-9C754264B3F2}"/>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206823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74FEF4-A987-40EE-B7A9-4FEC85017D1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2EA0745-5BF5-4813-815D-E21233FF51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45478DC-CB65-4FD7-BA2D-6B2AA7BC9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86770EB-D60D-4649-8FCA-926BD9632D1E}"/>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6" name="Marcador de pie de página 5">
            <a:extLst>
              <a:ext uri="{FF2B5EF4-FFF2-40B4-BE49-F238E27FC236}">
                <a16:creationId xmlns:a16="http://schemas.microsoft.com/office/drawing/2014/main" id="{2D01E083-A4D5-49DE-8F14-CA0E132F098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FEA7C48-39D2-42D6-B277-4F81000BF748}"/>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85401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CBB439-AE57-4763-B6FA-425AFB181CF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CFD5202-995F-4D7B-884D-C2DA3F1453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ED2E570E-0B62-4A19-8A6D-C194E5210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B0F675C-175E-4E15-BB4C-99001AAB623F}"/>
              </a:ext>
            </a:extLst>
          </p:cNvPr>
          <p:cNvSpPr>
            <a:spLocks noGrp="1"/>
          </p:cNvSpPr>
          <p:nvPr>
            <p:ph type="dt" sz="half" idx="10"/>
          </p:nvPr>
        </p:nvSpPr>
        <p:spPr/>
        <p:txBody>
          <a:bodyPr/>
          <a:lstStyle/>
          <a:p>
            <a:fld id="{1EC3974F-16D3-4361-A974-81603E6ECA17}" type="datetimeFigureOut">
              <a:rPr lang="es-ES" smtClean="0"/>
              <a:t>25/04/2021</a:t>
            </a:fld>
            <a:endParaRPr lang="es-ES"/>
          </a:p>
        </p:txBody>
      </p:sp>
      <p:sp>
        <p:nvSpPr>
          <p:cNvPr id="6" name="Marcador de pie de página 5">
            <a:extLst>
              <a:ext uri="{FF2B5EF4-FFF2-40B4-BE49-F238E27FC236}">
                <a16:creationId xmlns:a16="http://schemas.microsoft.com/office/drawing/2014/main" id="{2EA62DB7-2208-40AC-8A26-935CBFB710C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B10EA14-3C67-4295-9010-732EABA41B95}"/>
              </a:ext>
            </a:extLst>
          </p:cNvPr>
          <p:cNvSpPr>
            <a:spLocks noGrp="1"/>
          </p:cNvSpPr>
          <p:nvPr>
            <p:ph type="sldNum" sz="quarter" idx="12"/>
          </p:nvPr>
        </p:nvSpPr>
        <p:spPr/>
        <p:txBody>
          <a:bodyPr/>
          <a:lstStyle/>
          <a:p>
            <a:fld id="{45215DC5-C408-4F36-823E-3D595474957D}" type="slidenum">
              <a:rPr lang="es-ES" smtClean="0"/>
              <a:t>‹Nº›</a:t>
            </a:fld>
            <a:endParaRPr lang="es-ES"/>
          </a:p>
        </p:txBody>
      </p:sp>
    </p:spTree>
    <p:extLst>
      <p:ext uri="{BB962C8B-B14F-4D97-AF65-F5344CB8AC3E}">
        <p14:creationId xmlns:p14="http://schemas.microsoft.com/office/powerpoint/2010/main" val="228975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6737B51-B285-41E2-A99A-3AB1ED2294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A81CFBA-16B8-4C8C-A0B5-B5091D0645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538EA57-057A-4F7F-85A0-52576D8CD8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3974F-16D3-4361-A974-81603E6ECA17}" type="datetimeFigureOut">
              <a:rPr lang="es-ES" smtClean="0"/>
              <a:t>25/04/2021</a:t>
            </a:fld>
            <a:endParaRPr lang="es-ES"/>
          </a:p>
        </p:txBody>
      </p:sp>
      <p:sp>
        <p:nvSpPr>
          <p:cNvPr id="5" name="Marcador de pie de página 4">
            <a:extLst>
              <a:ext uri="{FF2B5EF4-FFF2-40B4-BE49-F238E27FC236}">
                <a16:creationId xmlns:a16="http://schemas.microsoft.com/office/drawing/2014/main" id="{28EE34CA-F99D-4264-B320-D8EF15C229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090BDBF8-51AF-4680-AEED-C8AB6C0278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215DC5-C408-4F36-823E-3D595474957D}" type="slidenum">
              <a:rPr lang="es-ES" smtClean="0"/>
              <a:t>‹Nº›</a:t>
            </a:fld>
            <a:endParaRPr lang="es-ES"/>
          </a:p>
        </p:txBody>
      </p:sp>
    </p:spTree>
    <p:extLst>
      <p:ext uri="{BB962C8B-B14F-4D97-AF65-F5344CB8AC3E}">
        <p14:creationId xmlns:p14="http://schemas.microsoft.com/office/powerpoint/2010/main" val="3937853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95E9CA7-FA9C-4FC5-8CC2-8284D57ED397}"/>
              </a:ext>
            </a:extLst>
          </p:cNvPr>
          <p:cNvSpPr>
            <a:spLocks noGrp="1"/>
          </p:cNvSpPr>
          <p:nvPr>
            <p:ph type="ctrTitle"/>
          </p:nvPr>
        </p:nvSpPr>
        <p:spPr>
          <a:xfrm>
            <a:off x="1524000" y="1293338"/>
            <a:ext cx="9144000" cy="3274592"/>
          </a:xfrm>
        </p:spPr>
        <p:txBody>
          <a:bodyPr anchor="ctr">
            <a:normAutofit/>
          </a:bodyPr>
          <a:lstStyle/>
          <a:p>
            <a:r>
              <a:rPr lang="es-ES" sz="7200"/>
              <a:t>REDES MULTIPLEXADAS</a:t>
            </a:r>
          </a:p>
        </p:txBody>
      </p:sp>
      <p:sp>
        <p:nvSpPr>
          <p:cNvPr id="3" name="Subtítulo 2">
            <a:extLst>
              <a:ext uri="{FF2B5EF4-FFF2-40B4-BE49-F238E27FC236}">
                <a16:creationId xmlns:a16="http://schemas.microsoft.com/office/drawing/2014/main" id="{D6B01B2E-DC72-4EBE-BDBE-33657AD4D1A7}"/>
              </a:ext>
            </a:extLst>
          </p:cNvPr>
          <p:cNvSpPr>
            <a:spLocks noGrp="1"/>
          </p:cNvSpPr>
          <p:nvPr>
            <p:ph type="subTitle" idx="1"/>
          </p:nvPr>
        </p:nvSpPr>
        <p:spPr>
          <a:xfrm>
            <a:off x="1524000" y="5514052"/>
            <a:ext cx="9144000" cy="651910"/>
          </a:xfrm>
        </p:spPr>
        <p:txBody>
          <a:bodyPr anchor="ctr">
            <a:normAutofit/>
          </a:bodyPr>
          <a:lstStyle/>
          <a:p>
            <a:r>
              <a:rPr lang="es-ES" sz="1500" dirty="0"/>
              <a:t>SEMINARIO CFIE DE SEGOVIA. AÑO 2021</a:t>
            </a:r>
          </a:p>
          <a:p>
            <a:r>
              <a:rPr lang="es-ES" sz="1500" dirty="0"/>
              <a:t>PONENTE: MANUEL JESÚS RUBIO PADILLA</a:t>
            </a:r>
          </a:p>
        </p:txBody>
      </p:sp>
      <p:cxnSp>
        <p:nvCxnSpPr>
          <p:cNvPr id="28" name="Straight Connector 27">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12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par>
                                <p:cTn id="13" presetID="10" presetClass="entr" presetSubtype="0" fill="hold" grpId="0" nodeType="withEffect">
                                  <p:stCondLst>
                                    <p:cond delay="50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D6BE4C-8EF7-49EF-A03F-61B1C9E95F50}"/>
              </a:ext>
            </a:extLst>
          </p:cNvPr>
          <p:cNvSpPr>
            <a:spLocks noGrp="1"/>
          </p:cNvSpPr>
          <p:nvPr>
            <p:ph type="title"/>
          </p:nvPr>
        </p:nvSpPr>
        <p:spPr/>
        <p:txBody>
          <a:bodyPr/>
          <a:lstStyle/>
          <a:p>
            <a:r>
              <a:rPr lang="es-ES" dirty="0"/>
              <a:t>SEÑAL CAN-BUS</a:t>
            </a:r>
          </a:p>
        </p:txBody>
      </p:sp>
      <p:pic>
        <p:nvPicPr>
          <p:cNvPr id="1026" name="Picture 2">
            <a:extLst>
              <a:ext uri="{FF2B5EF4-FFF2-40B4-BE49-F238E27FC236}">
                <a16:creationId xmlns:a16="http://schemas.microsoft.com/office/drawing/2014/main" id="{52E6BCA7-8B9C-49FB-8D97-B05EEE6114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1232" y="1690688"/>
            <a:ext cx="6708710" cy="5031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8157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808638" y="386930"/>
            <a:ext cx="9236700" cy="1188950"/>
          </a:xfrm>
          <a:prstGeom prst="rect">
            <a:avLst/>
          </a:prstGeom>
        </p:spPr>
        <p:txBody>
          <a:bodyPr vert="horz" lIns="91440" tIns="45720" rIns="91440" bIns="45720" rtlCol="0" anchor="b">
            <a:normAutofit/>
          </a:bodyPr>
          <a:lstStyle/>
          <a:p>
            <a:pPr marL="11430"/>
            <a:r>
              <a:rPr lang="en-US" sz="5000" kern="1200">
                <a:solidFill>
                  <a:schemeClr val="tx1"/>
                </a:solidFill>
                <a:latin typeface="+mj-lt"/>
                <a:ea typeface="+mj-ea"/>
                <a:cs typeface="+mj-cs"/>
              </a:rPr>
              <a:t>LA</a:t>
            </a:r>
            <a:r>
              <a:rPr lang="en-US" sz="5000" kern="1200" spc="-18">
                <a:solidFill>
                  <a:schemeClr val="tx1"/>
                </a:solidFill>
                <a:latin typeface="+mj-lt"/>
                <a:ea typeface="+mj-ea"/>
                <a:cs typeface="+mj-cs"/>
              </a:rPr>
              <a:t> </a:t>
            </a:r>
            <a:r>
              <a:rPr lang="en-US" sz="5000" kern="1200">
                <a:solidFill>
                  <a:schemeClr val="tx1"/>
                </a:solidFill>
                <a:latin typeface="+mj-lt"/>
                <a:ea typeface="+mj-ea"/>
                <a:cs typeface="+mj-cs"/>
              </a:rPr>
              <a:t>RED</a:t>
            </a:r>
            <a:r>
              <a:rPr lang="en-US" sz="5000" kern="1200" spc="-14">
                <a:solidFill>
                  <a:schemeClr val="tx1"/>
                </a:solidFill>
                <a:latin typeface="+mj-lt"/>
                <a:ea typeface="+mj-ea"/>
                <a:cs typeface="+mj-cs"/>
              </a:rPr>
              <a:t> </a:t>
            </a:r>
            <a:r>
              <a:rPr lang="en-US" sz="5000" kern="1200">
                <a:solidFill>
                  <a:schemeClr val="tx1"/>
                </a:solidFill>
                <a:latin typeface="+mj-lt"/>
                <a:ea typeface="+mj-ea"/>
                <a:cs typeface="+mj-cs"/>
              </a:rPr>
              <a:t>VAN</a:t>
            </a:r>
            <a:r>
              <a:rPr lang="en-US" sz="5000" kern="1200" spc="-18">
                <a:solidFill>
                  <a:schemeClr val="tx1"/>
                </a:solidFill>
                <a:latin typeface="+mj-lt"/>
                <a:ea typeface="+mj-ea"/>
                <a:cs typeface="+mj-cs"/>
              </a:rPr>
              <a:t> </a:t>
            </a:r>
            <a:r>
              <a:rPr lang="en-US" sz="5000" kern="1200" spc="5">
                <a:solidFill>
                  <a:schemeClr val="tx1"/>
                </a:solidFill>
                <a:latin typeface="+mj-lt"/>
                <a:ea typeface="+mj-ea"/>
                <a:cs typeface="+mj-cs"/>
              </a:rPr>
              <a:t>(Vehicle</a:t>
            </a:r>
            <a:r>
              <a:rPr lang="en-US" sz="5000" kern="1200" spc="-9">
                <a:solidFill>
                  <a:schemeClr val="tx1"/>
                </a:solidFill>
                <a:latin typeface="+mj-lt"/>
                <a:ea typeface="+mj-ea"/>
                <a:cs typeface="+mj-cs"/>
              </a:rPr>
              <a:t> </a:t>
            </a:r>
            <a:r>
              <a:rPr lang="en-US" sz="5000" kern="1200">
                <a:solidFill>
                  <a:schemeClr val="tx1"/>
                </a:solidFill>
                <a:latin typeface="+mj-lt"/>
                <a:ea typeface="+mj-ea"/>
                <a:cs typeface="+mj-cs"/>
              </a:rPr>
              <a:t>Area</a:t>
            </a:r>
            <a:r>
              <a:rPr lang="en-US" sz="5000" kern="1200" spc="-18">
                <a:solidFill>
                  <a:schemeClr val="tx1"/>
                </a:solidFill>
                <a:latin typeface="+mj-lt"/>
                <a:ea typeface="+mj-ea"/>
                <a:cs typeface="+mj-cs"/>
              </a:rPr>
              <a:t> </a:t>
            </a:r>
            <a:r>
              <a:rPr lang="en-US" sz="5000" kern="1200">
                <a:solidFill>
                  <a:schemeClr val="tx1"/>
                </a:solidFill>
                <a:latin typeface="+mj-lt"/>
                <a:ea typeface="+mj-ea"/>
                <a:cs typeface="+mj-cs"/>
              </a:rPr>
              <a:t>Network)</a:t>
            </a:r>
          </a:p>
        </p:txBody>
      </p:sp>
      <p:grpSp>
        <p:nvGrpSpPr>
          <p:cNvPr id="18" name="Group 17">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9" name="Rectangle 18">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bject 11"/>
          <p:cNvSpPr txBox="1"/>
          <p:nvPr/>
        </p:nvSpPr>
        <p:spPr>
          <a:xfrm>
            <a:off x="793660" y="2599509"/>
            <a:ext cx="10143668" cy="3435531"/>
          </a:xfrm>
          <a:prstGeom prst="rect">
            <a:avLst/>
          </a:prstGeom>
        </p:spPr>
        <p:txBody>
          <a:bodyPr vert="horz" lIns="91440" tIns="45720" rIns="91440" bIns="45720" rtlCol="0" anchor="ctr">
            <a:normAutofit/>
          </a:bodyPr>
          <a:lstStyle/>
          <a:p>
            <a:pPr marL="377190" marR="556641" indent="-228600">
              <a:lnSpc>
                <a:spcPct val="90000"/>
              </a:lnSpc>
              <a:spcBef>
                <a:spcPts val="216"/>
              </a:spcBef>
              <a:buFont typeface="Arial" panose="020B0604020202020204" pitchFamily="34" charset="0"/>
              <a:buChar char="•"/>
            </a:pPr>
            <a:r>
              <a:rPr lang="en-US" sz="2200" spc="5"/>
              <a:t>Desarrollada por </a:t>
            </a:r>
            <a:r>
              <a:rPr lang="en-US" sz="2200" spc="9"/>
              <a:t>PSA y </a:t>
            </a:r>
            <a:r>
              <a:rPr lang="en-US" sz="2200" spc="5"/>
              <a:t>Renault para </a:t>
            </a:r>
            <a:r>
              <a:rPr lang="en-US" sz="2200" spc="9"/>
              <a:t>sistemas </a:t>
            </a:r>
            <a:r>
              <a:rPr lang="en-US" sz="2200" spc="5"/>
              <a:t>de </a:t>
            </a:r>
            <a:r>
              <a:rPr lang="en-US" sz="2200" spc="9"/>
              <a:t>carrocería y </a:t>
            </a:r>
            <a:r>
              <a:rPr lang="en-US" sz="2200" spc="-540"/>
              <a:t> </a:t>
            </a:r>
            <a:r>
              <a:rPr lang="en-US" sz="2200" spc="5"/>
              <a:t>confort.</a:t>
            </a:r>
            <a:endParaRPr lang="en-US" sz="2200"/>
          </a:p>
          <a:p>
            <a:pPr marL="377190" marR="96583" indent="-228600">
              <a:lnSpc>
                <a:spcPct val="90000"/>
              </a:lnSpc>
              <a:spcBef>
                <a:spcPts val="342"/>
              </a:spcBef>
              <a:buFont typeface="Arial" panose="020B0604020202020204" pitchFamily="34" charset="0"/>
              <a:buChar char="•"/>
            </a:pPr>
            <a:r>
              <a:rPr lang="en-US" sz="2200"/>
              <a:t>Utiliza</a:t>
            </a:r>
            <a:r>
              <a:rPr lang="en-US" sz="2200" spc="5"/>
              <a:t> </a:t>
            </a:r>
            <a:r>
              <a:rPr lang="en-US" sz="2200" spc="9"/>
              <a:t>como</a:t>
            </a:r>
            <a:r>
              <a:rPr lang="en-US" sz="2200" spc="5"/>
              <a:t> </a:t>
            </a:r>
            <a:r>
              <a:rPr lang="en-US" sz="2200" spc="9"/>
              <a:t>soporte</a:t>
            </a:r>
            <a:r>
              <a:rPr lang="en-US" sz="2200" spc="5"/>
              <a:t> para </a:t>
            </a:r>
            <a:r>
              <a:rPr lang="en-US" sz="2200"/>
              <a:t>transmitir</a:t>
            </a:r>
            <a:r>
              <a:rPr lang="en-US" sz="2200" spc="5"/>
              <a:t> la información un bus formado </a:t>
            </a:r>
            <a:r>
              <a:rPr lang="en-US" sz="2200" spc="-536"/>
              <a:t> </a:t>
            </a:r>
            <a:r>
              <a:rPr lang="en-US" sz="2200" spc="5"/>
              <a:t>por un par de </a:t>
            </a:r>
            <a:r>
              <a:rPr lang="en-US" sz="2200" spc="9"/>
              <a:t>cables </a:t>
            </a:r>
            <a:r>
              <a:rPr lang="en-US" sz="2200" spc="5"/>
              <a:t>de </a:t>
            </a:r>
            <a:r>
              <a:rPr lang="en-US" sz="2200" spc="9"/>
              <a:t>cobre </a:t>
            </a:r>
            <a:r>
              <a:rPr lang="en-US" sz="2200" spc="5"/>
              <a:t>trenzados de 0,6 </a:t>
            </a:r>
            <a:r>
              <a:rPr lang="en-US" sz="2200" spc="32"/>
              <a:t>mm</a:t>
            </a:r>
            <a:r>
              <a:rPr lang="en-US" sz="2200" spc="47" baseline="32567"/>
              <a:t>2</a:t>
            </a:r>
            <a:r>
              <a:rPr lang="en-US" sz="2200" spc="54" baseline="32567"/>
              <a:t> </a:t>
            </a:r>
            <a:r>
              <a:rPr lang="en-US" sz="2200" spc="5"/>
              <a:t>llamados </a:t>
            </a:r>
            <a:r>
              <a:rPr lang="en-US" sz="2200" spc="9"/>
              <a:t> DATA</a:t>
            </a:r>
            <a:r>
              <a:rPr lang="en-US" sz="2200" spc="-5"/>
              <a:t> </a:t>
            </a:r>
            <a:r>
              <a:rPr lang="en-US" sz="2200" spc="9"/>
              <a:t>y</a:t>
            </a:r>
            <a:r>
              <a:rPr lang="en-US" sz="2200"/>
              <a:t> </a:t>
            </a:r>
            <a:r>
              <a:rPr lang="en-US" sz="2200" spc="5"/>
              <a:t>DATA/</a:t>
            </a:r>
            <a:r>
              <a:rPr lang="en-US" sz="2200"/>
              <a:t> </a:t>
            </a:r>
            <a:r>
              <a:rPr lang="en-US" sz="2200" spc="5"/>
              <a:t>que</a:t>
            </a:r>
            <a:r>
              <a:rPr lang="en-US" sz="2200"/>
              <a:t> </a:t>
            </a:r>
            <a:r>
              <a:rPr lang="en-US" sz="2200" spc="5"/>
              <a:t>portan</a:t>
            </a:r>
            <a:r>
              <a:rPr lang="en-US" sz="2200"/>
              <a:t> </a:t>
            </a:r>
            <a:r>
              <a:rPr lang="en-US" sz="2200" spc="9"/>
              <a:t>señales</a:t>
            </a:r>
            <a:r>
              <a:rPr lang="en-US" sz="2200"/>
              <a:t> </a:t>
            </a:r>
            <a:r>
              <a:rPr lang="en-US" sz="2200" spc="5"/>
              <a:t>invertidas</a:t>
            </a:r>
            <a:r>
              <a:rPr lang="en-US" sz="2200"/>
              <a:t> </a:t>
            </a:r>
            <a:r>
              <a:rPr lang="en-US" sz="2200" spc="5"/>
              <a:t>de</a:t>
            </a:r>
            <a:r>
              <a:rPr lang="en-US" sz="2200" spc="-5"/>
              <a:t> </a:t>
            </a:r>
            <a:r>
              <a:rPr lang="en-US" sz="2200" spc="9"/>
              <a:t>0</a:t>
            </a:r>
            <a:r>
              <a:rPr lang="en-US" sz="2200"/>
              <a:t> </a:t>
            </a:r>
            <a:r>
              <a:rPr lang="en-US" sz="2200" spc="9"/>
              <a:t>y</a:t>
            </a:r>
            <a:r>
              <a:rPr lang="en-US" sz="2200"/>
              <a:t> 5v.</a:t>
            </a:r>
          </a:p>
          <a:p>
            <a:pPr marL="377190" marR="348615" indent="-228600">
              <a:lnSpc>
                <a:spcPct val="90000"/>
              </a:lnSpc>
              <a:spcBef>
                <a:spcPts val="549"/>
              </a:spcBef>
              <a:buFont typeface="Arial" panose="020B0604020202020204" pitchFamily="34" charset="0"/>
              <a:buChar char="•"/>
            </a:pPr>
            <a:r>
              <a:rPr lang="en-US" sz="2200" spc="5"/>
              <a:t>Existen diferentes tipos de </a:t>
            </a:r>
            <a:r>
              <a:rPr lang="en-US" sz="2200" spc="9"/>
              <a:t>red VAN cuyas velocidades </a:t>
            </a:r>
            <a:r>
              <a:rPr lang="en-US" sz="2200" spc="5"/>
              <a:t>de </a:t>
            </a:r>
            <a:r>
              <a:rPr lang="en-US" sz="2200" spc="9"/>
              <a:t> </a:t>
            </a:r>
            <a:r>
              <a:rPr lang="en-US" sz="2200" spc="5"/>
              <a:t>transmisión oscilan entre 62.5 </a:t>
            </a:r>
            <a:r>
              <a:rPr lang="en-US" sz="2200" spc="9"/>
              <a:t>y </a:t>
            </a:r>
            <a:r>
              <a:rPr lang="en-US" sz="2200" spc="5"/>
              <a:t>125 kbits/s. </a:t>
            </a:r>
            <a:r>
              <a:rPr lang="en-US" sz="2200" spc="9"/>
              <a:t>según </a:t>
            </a:r>
            <a:r>
              <a:rPr lang="en-US" sz="2200" spc="5"/>
              <a:t>el tipo de </a:t>
            </a:r>
            <a:r>
              <a:rPr lang="en-US" sz="2200" spc="9"/>
              <a:t>red </a:t>
            </a:r>
            <a:r>
              <a:rPr lang="en-US" sz="2200" spc="-540"/>
              <a:t> </a:t>
            </a:r>
            <a:r>
              <a:rPr lang="en-US" sz="2200" spc="9"/>
              <a:t>(VAN</a:t>
            </a:r>
            <a:r>
              <a:rPr lang="en-US" sz="2200" spc="-5"/>
              <a:t> </a:t>
            </a:r>
            <a:r>
              <a:rPr lang="en-US" sz="2200" spc="5"/>
              <a:t>Car.</a:t>
            </a:r>
            <a:r>
              <a:rPr lang="en-US" sz="2200"/>
              <a:t> </a:t>
            </a:r>
            <a:r>
              <a:rPr lang="en-US" sz="2200" spc="9"/>
              <a:t>o</a:t>
            </a:r>
            <a:r>
              <a:rPr lang="en-US" sz="2200"/>
              <a:t> </a:t>
            </a:r>
            <a:r>
              <a:rPr lang="en-US" sz="2200" spc="9"/>
              <a:t>VAN</a:t>
            </a:r>
            <a:r>
              <a:rPr lang="en-US" sz="2200" spc="-5"/>
              <a:t> </a:t>
            </a:r>
            <a:r>
              <a:rPr lang="en-US" sz="2200"/>
              <a:t>Confort).</a:t>
            </a:r>
          </a:p>
          <a:p>
            <a:pPr marL="377190" marR="722376" indent="-228600">
              <a:lnSpc>
                <a:spcPct val="90000"/>
              </a:lnSpc>
              <a:spcBef>
                <a:spcPts val="477"/>
              </a:spcBef>
              <a:buFont typeface="Arial" panose="020B0604020202020204" pitchFamily="34" charset="0"/>
              <a:buChar char="•"/>
            </a:pPr>
            <a:r>
              <a:rPr lang="en-US" sz="2200" spc="5"/>
              <a:t>Las </a:t>
            </a:r>
            <a:r>
              <a:rPr lang="en-US" sz="2200" spc="9"/>
              <a:t>redes VAN </a:t>
            </a:r>
            <a:r>
              <a:rPr lang="en-US" sz="2200" spc="5"/>
              <a:t>pueden tener diferentes tipos de </a:t>
            </a:r>
            <a:r>
              <a:rPr lang="en-US" sz="2200"/>
              <a:t>estructura </a:t>
            </a:r>
            <a:r>
              <a:rPr lang="en-US" sz="2200" spc="5"/>
              <a:t> pudiendo</a:t>
            </a:r>
            <a:r>
              <a:rPr lang="en-US" sz="2200" spc="-14"/>
              <a:t> </a:t>
            </a:r>
            <a:r>
              <a:rPr lang="en-US" sz="2200" spc="9"/>
              <a:t>ser</a:t>
            </a:r>
            <a:r>
              <a:rPr lang="en-US" sz="2200" spc="-14"/>
              <a:t> </a:t>
            </a:r>
            <a:r>
              <a:rPr lang="en-US" sz="2200" spc="9"/>
              <a:t>Maestro-Esclavos,</a:t>
            </a:r>
            <a:r>
              <a:rPr lang="en-US" sz="2200" spc="-14"/>
              <a:t> </a:t>
            </a:r>
            <a:r>
              <a:rPr lang="en-US" sz="2200" spc="9"/>
              <a:t>Multimaestro-Multiesclavo</a:t>
            </a:r>
            <a:r>
              <a:rPr lang="en-US" sz="2200" spc="-14"/>
              <a:t> </a:t>
            </a:r>
            <a:r>
              <a:rPr lang="en-US" sz="2200" spc="9"/>
              <a:t>o </a:t>
            </a:r>
            <a:r>
              <a:rPr lang="en-US" sz="2200" spc="-540"/>
              <a:t> </a:t>
            </a:r>
            <a:r>
              <a:rPr lang="en-US" sz="2200" spc="9"/>
              <a:t>Multimaestro.</a:t>
            </a:r>
            <a:endParaRPr lang="en-US" sz="2200"/>
          </a:p>
          <a:p>
            <a:pPr marL="377190" marR="27432" indent="-228600">
              <a:lnSpc>
                <a:spcPct val="90000"/>
              </a:lnSpc>
              <a:spcBef>
                <a:spcPts val="472"/>
              </a:spcBef>
              <a:buFont typeface="Arial" panose="020B0604020202020204" pitchFamily="34" charset="0"/>
              <a:buChar char="•"/>
            </a:pPr>
            <a:r>
              <a:rPr lang="en-US" sz="2200" spc="5"/>
              <a:t>La </a:t>
            </a:r>
            <a:r>
              <a:rPr lang="en-US" sz="2200" spc="9"/>
              <a:t>red VAN </a:t>
            </a:r>
            <a:r>
              <a:rPr lang="en-US" sz="2200" spc="5"/>
              <a:t>es tolerante </a:t>
            </a:r>
            <a:r>
              <a:rPr lang="en-US" sz="2200" spc="9"/>
              <a:t>a </a:t>
            </a:r>
            <a:r>
              <a:rPr lang="en-US" sz="2200" spc="5"/>
              <a:t>las averías del bus </a:t>
            </a:r>
            <a:r>
              <a:rPr lang="en-US" sz="2200" spc="9"/>
              <a:t>y </a:t>
            </a:r>
            <a:r>
              <a:rPr lang="en-US" sz="2200" spc="5"/>
              <a:t>puede funcionar en </a:t>
            </a:r>
            <a:r>
              <a:rPr lang="en-US" sz="2200" spc="-540"/>
              <a:t> </a:t>
            </a:r>
            <a:r>
              <a:rPr lang="en-US" sz="2200" spc="9"/>
              <a:t>modo</a:t>
            </a:r>
            <a:r>
              <a:rPr lang="en-US" sz="2200" spc="-5"/>
              <a:t> </a:t>
            </a:r>
            <a:r>
              <a:rPr lang="en-US" sz="2200" spc="5"/>
              <a:t>degradado dada su función de CONFORT y baja velocidad.</a:t>
            </a:r>
            <a:endParaRPr lang="en-US"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466722" y="586855"/>
            <a:ext cx="3201366" cy="3387497"/>
          </a:xfrm>
          <a:prstGeom prst="rect">
            <a:avLst/>
          </a:prstGeom>
        </p:spPr>
        <p:txBody>
          <a:bodyPr vert="horz" lIns="0" tIns="12573" rIns="0" bIns="0" rtlCol="0" anchor="b">
            <a:normAutofit/>
          </a:bodyPr>
          <a:lstStyle/>
          <a:p>
            <a:pPr marL="11430" algn="r">
              <a:spcBef>
                <a:spcPts val="99"/>
              </a:spcBef>
            </a:pPr>
            <a:r>
              <a:rPr lang="es-ES" sz="4800" dirty="0">
                <a:solidFill>
                  <a:srgbClr val="FFFFFF"/>
                </a:solidFill>
              </a:rPr>
              <a:t>RED</a:t>
            </a:r>
            <a:r>
              <a:rPr lang="es-ES" sz="4800" spc="-14" dirty="0">
                <a:solidFill>
                  <a:srgbClr val="FFFFFF"/>
                </a:solidFill>
              </a:rPr>
              <a:t> </a:t>
            </a:r>
            <a:r>
              <a:rPr lang="es-ES" sz="4800" spc="-5" dirty="0">
                <a:solidFill>
                  <a:srgbClr val="FFFFFF"/>
                </a:solidFill>
              </a:rPr>
              <a:t>LIN</a:t>
            </a:r>
            <a:r>
              <a:rPr lang="es-ES" sz="4800" spc="-9" dirty="0">
                <a:solidFill>
                  <a:srgbClr val="FFFFFF"/>
                </a:solidFill>
              </a:rPr>
              <a:t> </a:t>
            </a:r>
            <a:r>
              <a:rPr lang="es-ES" sz="4800" spc="5" dirty="0">
                <a:solidFill>
                  <a:srgbClr val="FFFFFF"/>
                </a:solidFill>
              </a:rPr>
              <a:t>BUS</a:t>
            </a:r>
            <a:endParaRPr lang="es-ES" sz="4800" dirty="0">
              <a:solidFill>
                <a:srgbClr val="FFFFFF"/>
              </a:solidFill>
            </a:endParaRPr>
          </a:p>
        </p:txBody>
      </p:sp>
      <p:sp>
        <p:nvSpPr>
          <p:cNvPr id="12" name="object 12"/>
          <p:cNvSpPr txBox="1">
            <a:spLocks noGrp="1"/>
          </p:cNvSpPr>
          <p:nvPr>
            <p:ph type="body" idx="1"/>
          </p:nvPr>
        </p:nvSpPr>
        <p:spPr>
          <a:xfrm>
            <a:off x="4810259" y="649480"/>
            <a:ext cx="6555347" cy="5546047"/>
          </a:xfrm>
          <a:prstGeom prst="rect">
            <a:avLst/>
          </a:prstGeom>
        </p:spPr>
        <p:txBody>
          <a:bodyPr vert="horz" lIns="0" tIns="27432" rIns="0" bIns="0" rtlCol="0" anchor="ctr">
            <a:normAutofit/>
          </a:bodyPr>
          <a:lstStyle/>
          <a:p>
            <a:pPr marL="398336" marR="260604">
              <a:spcBef>
                <a:spcPts val="216"/>
              </a:spcBef>
            </a:pPr>
            <a:r>
              <a:rPr lang="es-ES" sz="2000" spc="5"/>
              <a:t>Desarrollada por un </a:t>
            </a:r>
            <a:r>
              <a:rPr lang="es-ES" sz="2000" spc="9"/>
              <a:t>consorcio </a:t>
            </a:r>
            <a:r>
              <a:rPr lang="es-ES" sz="2000" spc="5"/>
              <a:t>auspiciado por </a:t>
            </a:r>
            <a:r>
              <a:rPr lang="es-ES" sz="2000" spc="9"/>
              <a:t>Motorola y </a:t>
            </a:r>
            <a:r>
              <a:rPr lang="es-ES" sz="2000" spc="5"/>
              <a:t>en el que </a:t>
            </a:r>
            <a:r>
              <a:rPr lang="es-ES" sz="2000" spc="9"/>
              <a:t>se </a:t>
            </a:r>
            <a:r>
              <a:rPr lang="es-ES" sz="2000" spc="-540"/>
              <a:t> </a:t>
            </a:r>
            <a:r>
              <a:rPr lang="es-ES" sz="2000" spc="5"/>
              <a:t>integraron Audi, </a:t>
            </a:r>
            <a:r>
              <a:rPr lang="es-ES" sz="2000" spc="9"/>
              <a:t>BMW, </a:t>
            </a:r>
            <a:r>
              <a:rPr lang="es-ES" sz="2000" spc="5"/>
              <a:t>DaimlerChrysler, Volvo, Volkswagen, </a:t>
            </a:r>
            <a:r>
              <a:rPr lang="es-ES" sz="2000" spc="9"/>
              <a:t> </a:t>
            </a:r>
            <a:r>
              <a:rPr lang="es-ES" sz="2000" spc="5"/>
              <a:t>Communication</a:t>
            </a:r>
            <a:r>
              <a:rPr lang="es-ES" sz="2000" spc="-5"/>
              <a:t> </a:t>
            </a:r>
            <a:r>
              <a:rPr lang="es-ES" sz="2000" spc="5"/>
              <a:t>Tecnologies</a:t>
            </a:r>
            <a:r>
              <a:rPr lang="es-ES" sz="2000"/>
              <a:t> </a:t>
            </a:r>
            <a:r>
              <a:rPr lang="es-ES" sz="2000" spc="9"/>
              <a:t>AB</a:t>
            </a:r>
            <a:r>
              <a:rPr lang="es-ES" sz="2000" spc="-5"/>
              <a:t> </a:t>
            </a:r>
            <a:r>
              <a:rPr lang="es-ES" sz="2000" spc="9"/>
              <a:t>y</a:t>
            </a:r>
            <a:r>
              <a:rPr lang="es-ES" sz="2000"/>
              <a:t> </a:t>
            </a:r>
            <a:r>
              <a:rPr lang="es-ES" sz="2000" spc="5"/>
              <a:t>Valeo.</a:t>
            </a:r>
          </a:p>
          <a:p>
            <a:pPr marL="398336" marR="132588">
              <a:spcBef>
                <a:spcPts val="477"/>
              </a:spcBef>
            </a:pPr>
            <a:r>
              <a:rPr lang="es-ES" sz="2000" spc="5"/>
              <a:t>La </a:t>
            </a:r>
            <a:r>
              <a:rPr lang="es-ES" sz="2000" spc="9"/>
              <a:t>red </a:t>
            </a:r>
            <a:r>
              <a:rPr lang="es-ES" sz="2000" spc="5"/>
              <a:t>LIN es una </a:t>
            </a:r>
            <a:r>
              <a:rPr lang="es-ES" sz="2000" spc="9"/>
              <a:t>subred </a:t>
            </a:r>
            <a:r>
              <a:rPr lang="es-ES" sz="2000" spc="5"/>
              <a:t>local que </a:t>
            </a:r>
            <a:r>
              <a:rPr lang="es-ES" sz="2000" spc="9"/>
              <a:t>cablea </a:t>
            </a:r>
            <a:r>
              <a:rPr lang="es-ES" sz="2000" spc="5"/>
              <a:t>los diferentes </a:t>
            </a:r>
            <a:r>
              <a:rPr lang="es-ES" sz="2000" spc="9"/>
              <a:t>componentes </a:t>
            </a:r>
            <a:r>
              <a:rPr lang="es-ES" sz="2000" spc="-540"/>
              <a:t> </a:t>
            </a:r>
            <a:r>
              <a:rPr lang="es-ES" sz="2000" spc="5"/>
              <a:t>de una función. Por lo tanto no es una </a:t>
            </a:r>
            <a:r>
              <a:rPr lang="es-ES" sz="2000" spc="9"/>
              <a:t>red </a:t>
            </a:r>
            <a:r>
              <a:rPr lang="es-ES" sz="2000" spc="5"/>
              <a:t>de </a:t>
            </a:r>
            <a:r>
              <a:rPr lang="es-ES" sz="2000" spc="9"/>
              <a:t>comunicación </a:t>
            </a:r>
            <a:r>
              <a:rPr lang="es-ES" sz="2000" spc="5"/>
              <a:t>entre </a:t>
            </a:r>
            <a:r>
              <a:rPr lang="es-ES" sz="2000" spc="9"/>
              <a:t> sistemas sino </a:t>
            </a:r>
            <a:r>
              <a:rPr lang="es-ES" sz="2000" spc="5"/>
              <a:t>entre los diferentes </a:t>
            </a:r>
            <a:r>
              <a:rPr lang="es-ES" sz="2000" spc="9"/>
              <a:t>componentes </a:t>
            </a:r>
            <a:r>
              <a:rPr lang="es-ES" sz="2000" spc="5"/>
              <a:t>(centralita, </a:t>
            </a:r>
            <a:r>
              <a:rPr lang="es-ES" sz="2000" spc="9"/>
              <a:t>sensores, </a:t>
            </a:r>
            <a:r>
              <a:rPr lang="es-ES" sz="2000" spc="14"/>
              <a:t> </a:t>
            </a:r>
            <a:r>
              <a:rPr lang="es-ES" sz="2000" spc="5"/>
              <a:t>actuadores,…)</a:t>
            </a:r>
            <a:r>
              <a:rPr lang="es-ES" sz="2000" spc="-5"/>
              <a:t> </a:t>
            </a:r>
            <a:r>
              <a:rPr lang="es-ES" sz="2000" spc="5"/>
              <a:t>de</a:t>
            </a:r>
            <a:r>
              <a:rPr lang="es-ES" sz="2000"/>
              <a:t> </a:t>
            </a:r>
            <a:r>
              <a:rPr lang="es-ES" sz="2000" spc="5"/>
              <a:t>un</a:t>
            </a:r>
            <a:r>
              <a:rPr lang="es-ES" sz="2000"/>
              <a:t> </a:t>
            </a:r>
            <a:r>
              <a:rPr lang="es-ES" sz="2000" spc="9"/>
              <a:t>mismo</a:t>
            </a:r>
            <a:r>
              <a:rPr lang="es-ES" sz="2000"/>
              <a:t> </a:t>
            </a:r>
            <a:r>
              <a:rPr lang="es-ES" sz="2000" spc="9"/>
              <a:t>sistema.</a:t>
            </a:r>
          </a:p>
          <a:p>
            <a:pPr marL="398336">
              <a:spcBef>
                <a:spcPts val="365"/>
              </a:spcBef>
            </a:pPr>
            <a:r>
              <a:rPr lang="es-ES" sz="2000" spc="5"/>
              <a:t>Por</a:t>
            </a:r>
            <a:r>
              <a:rPr lang="es-ES" sz="2000" spc="-9"/>
              <a:t> </a:t>
            </a:r>
            <a:r>
              <a:rPr lang="es-ES" sz="2000"/>
              <a:t>ello </a:t>
            </a:r>
            <a:r>
              <a:rPr lang="es-ES" sz="2000" spc="5"/>
              <a:t>la</a:t>
            </a:r>
            <a:r>
              <a:rPr lang="es-ES" sz="2000"/>
              <a:t> </a:t>
            </a:r>
            <a:r>
              <a:rPr lang="es-ES" sz="2000" spc="5"/>
              <a:t>estructura</a:t>
            </a:r>
            <a:r>
              <a:rPr lang="es-ES" sz="2000"/>
              <a:t> </a:t>
            </a:r>
            <a:r>
              <a:rPr lang="es-ES" sz="2000" spc="5"/>
              <a:t>de</a:t>
            </a:r>
            <a:r>
              <a:rPr lang="es-ES" sz="2000"/>
              <a:t> </a:t>
            </a:r>
            <a:r>
              <a:rPr lang="es-ES" sz="2000" spc="5"/>
              <a:t>la</a:t>
            </a:r>
            <a:r>
              <a:rPr lang="es-ES" sz="2000" spc="-5"/>
              <a:t> </a:t>
            </a:r>
            <a:r>
              <a:rPr lang="es-ES" sz="2000" spc="9"/>
              <a:t>red</a:t>
            </a:r>
            <a:r>
              <a:rPr lang="es-ES" sz="2000"/>
              <a:t> </a:t>
            </a:r>
            <a:r>
              <a:rPr lang="es-ES" sz="2000" spc="5"/>
              <a:t>LIN</a:t>
            </a:r>
            <a:r>
              <a:rPr lang="es-ES" sz="2000"/>
              <a:t> </a:t>
            </a:r>
            <a:r>
              <a:rPr lang="es-ES" sz="2000" spc="5"/>
              <a:t>es</a:t>
            </a:r>
            <a:r>
              <a:rPr lang="es-ES" sz="2000"/>
              <a:t> </a:t>
            </a:r>
            <a:r>
              <a:rPr lang="es-ES" sz="2000" spc="5"/>
              <a:t>del</a:t>
            </a:r>
            <a:r>
              <a:rPr lang="es-ES" sz="2000"/>
              <a:t> </a:t>
            </a:r>
            <a:r>
              <a:rPr lang="es-ES" sz="2000" spc="5"/>
              <a:t>tipo</a:t>
            </a:r>
            <a:r>
              <a:rPr lang="es-ES" sz="2000" spc="-5"/>
              <a:t> </a:t>
            </a:r>
            <a:r>
              <a:rPr lang="es-ES" sz="2000" spc="9"/>
              <a:t>Maestro-Esclavos.</a:t>
            </a:r>
          </a:p>
          <a:p>
            <a:pPr marL="398336" marR="27432">
              <a:spcBef>
                <a:spcPts val="513"/>
              </a:spcBef>
            </a:pPr>
            <a:r>
              <a:rPr lang="es-ES" sz="2000"/>
              <a:t>Utiliza </a:t>
            </a:r>
            <a:r>
              <a:rPr lang="es-ES" sz="2000" spc="9"/>
              <a:t>como </a:t>
            </a:r>
            <a:r>
              <a:rPr lang="es-ES" sz="2000" spc="5"/>
              <a:t>bus de </a:t>
            </a:r>
            <a:r>
              <a:rPr lang="es-ES" sz="2000" spc="9"/>
              <a:t>comunicación </a:t>
            </a:r>
            <a:r>
              <a:rPr lang="es-ES" sz="2000" spc="5"/>
              <a:t>un </a:t>
            </a:r>
            <a:r>
              <a:rPr lang="es-ES" sz="2000" spc="9"/>
              <a:t>solo cable </a:t>
            </a:r>
            <a:r>
              <a:rPr lang="es-ES" sz="2000" spc="5"/>
              <a:t>de </a:t>
            </a:r>
            <a:r>
              <a:rPr lang="es-ES" sz="2000" spc="9"/>
              <a:t>cobre </a:t>
            </a:r>
            <a:r>
              <a:rPr lang="es-ES" sz="2000" spc="5"/>
              <a:t>de 0,35 </a:t>
            </a:r>
            <a:r>
              <a:rPr lang="es-ES" sz="2000" spc="18"/>
              <a:t>mm.</a:t>
            </a:r>
            <a:r>
              <a:rPr lang="es-ES" sz="2000" spc="27" baseline="32567"/>
              <a:t>2 </a:t>
            </a:r>
            <a:r>
              <a:rPr lang="es-ES" sz="2000" spc="-527" baseline="32567"/>
              <a:t> </a:t>
            </a:r>
            <a:r>
              <a:rPr lang="es-ES" sz="2000" spc="9"/>
              <a:t>No</a:t>
            </a:r>
            <a:r>
              <a:rPr lang="es-ES" sz="2000"/>
              <a:t> </a:t>
            </a:r>
            <a:r>
              <a:rPr lang="es-ES" sz="2000" spc="9"/>
              <a:t>requiere</a:t>
            </a:r>
            <a:r>
              <a:rPr lang="es-ES" sz="2000"/>
              <a:t> </a:t>
            </a:r>
            <a:r>
              <a:rPr lang="es-ES" sz="2000" spc="5"/>
              <a:t>protecció</a:t>
            </a:r>
            <a:r>
              <a:rPr lang="es-ES" sz="2000" spc="9"/>
              <a:t>n</a:t>
            </a:r>
            <a:r>
              <a:rPr lang="es-ES" sz="2000"/>
              <a:t> </a:t>
            </a:r>
            <a:r>
              <a:rPr lang="es-ES" sz="2000" spc="5"/>
              <a:t>especia</a:t>
            </a:r>
            <a:r>
              <a:rPr lang="es-ES" sz="2000"/>
              <a:t>l </a:t>
            </a:r>
            <a:r>
              <a:rPr lang="es-ES" sz="2000" spc="9"/>
              <a:t>contra</a:t>
            </a:r>
            <a:r>
              <a:rPr lang="es-ES" sz="2000"/>
              <a:t> lo</a:t>
            </a:r>
            <a:r>
              <a:rPr lang="es-ES" sz="2000" spc="9"/>
              <a:t>s</a:t>
            </a:r>
            <a:r>
              <a:rPr lang="es-ES" sz="2000" spc="-167"/>
              <a:t> </a:t>
            </a:r>
            <a:r>
              <a:rPr lang="es-ES" sz="2000"/>
              <a:t>parásito</a:t>
            </a:r>
            <a:r>
              <a:rPr lang="es-ES" sz="2000" spc="9"/>
              <a:t>s</a:t>
            </a:r>
            <a:r>
              <a:rPr lang="es-ES" sz="2000"/>
              <a:t> </a:t>
            </a:r>
            <a:r>
              <a:rPr lang="es-ES" sz="2000" spc="5"/>
              <a:t>dad</a:t>
            </a:r>
            <a:r>
              <a:rPr lang="es-ES" sz="2000" spc="9"/>
              <a:t>o</a:t>
            </a:r>
            <a:r>
              <a:rPr lang="es-ES" sz="2000"/>
              <a:t> </a:t>
            </a:r>
            <a:r>
              <a:rPr lang="es-ES" sz="2000" spc="9"/>
              <a:t>su</a:t>
            </a:r>
            <a:r>
              <a:rPr lang="es-ES" sz="2000"/>
              <a:t> </a:t>
            </a:r>
            <a:r>
              <a:rPr lang="es-ES" sz="2000" spc="5"/>
              <a:t>carácter  local </a:t>
            </a:r>
            <a:r>
              <a:rPr lang="es-ES" sz="2000" spc="9"/>
              <a:t>y su </a:t>
            </a:r>
            <a:r>
              <a:rPr lang="es-ES" sz="2000" spc="5"/>
              <a:t>elevada tolerancia en los niveles de tensión que definen </a:t>
            </a:r>
            <a:r>
              <a:rPr lang="es-ES" sz="2000" spc="9"/>
              <a:t>cada </a:t>
            </a:r>
            <a:r>
              <a:rPr lang="es-ES" sz="2000" spc="-540"/>
              <a:t> </a:t>
            </a:r>
            <a:r>
              <a:rPr lang="es-ES" sz="2000" spc="5"/>
              <a:t>estado</a:t>
            </a:r>
            <a:r>
              <a:rPr lang="es-ES" sz="2000" spc="6" baseline="32567"/>
              <a:t>.</a:t>
            </a:r>
            <a:endParaRPr lang="es-ES" sz="2000" baseline="32567"/>
          </a:p>
          <a:p>
            <a:pPr marL="398336" marR="1139571"/>
            <a:r>
              <a:rPr lang="es-ES" sz="2000" spc="5"/>
              <a:t>La </a:t>
            </a:r>
            <a:r>
              <a:rPr lang="es-ES" sz="2000" spc="9"/>
              <a:t>velocidad </a:t>
            </a:r>
            <a:r>
              <a:rPr lang="es-ES" sz="2000" spc="5"/>
              <a:t>de transmisión de datos es de 9,6 </a:t>
            </a:r>
            <a:r>
              <a:rPr lang="es-ES" sz="2000" spc="9"/>
              <a:t>a </a:t>
            </a:r>
            <a:r>
              <a:rPr lang="es-ES" sz="2000" spc="5"/>
              <a:t>19,2 kbits/s. </a:t>
            </a:r>
            <a:r>
              <a:rPr lang="es-ES" sz="2000" spc="-540"/>
              <a:t> </a:t>
            </a:r>
            <a:r>
              <a:rPr lang="es-ES" sz="2000" spc="5"/>
              <a:t>La</a:t>
            </a:r>
            <a:r>
              <a:rPr lang="es-ES" sz="2000"/>
              <a:t> </a:t>
            </a:r>
            <a:r>
              <a:rPr lang="es-ES" sz="2000" spc="9"/>
              <a:t>red</a:t>
            </a:r>
            <a:r>
              <a:rPr lang="es-ES" sz="2000"/>
              <a:t> </a:t>
            </a:r>
            <a:r>
              <a:rPr lang="es-ES" sz="2000" spc="5"/>
              <a:t>LIN</a:t>
            </a:r>
            <a:r>
              <a:rPr lang="es-ES" sz="2000"/>
              <a:t> </a:t>
            </a:r>
            <a:r>
              <a:rPr lang="es-ES" sz="2000" spc="5"/>
              <a:t>no</a:t>
            </a:r>
            <a:r>
              <a:rPr lang="es-ES" sz="2000"/>
              <a:t> </a:t>
            </a:r>
            <a:r>
              <a:rPr lang="es-ES" sz="2000" spc="5"/>
              <a:t>puede</a:t>
            </a:r>
            <a:r>
              <a:rPr lang="es-ES" sz="2000"/>
              <a:t> </a:t>
            </a:r>
            <a:r>
              <a:rPr lang="es-ES" sz="2000" spc="5"/>
              <a:t>funcionar</a:t>
            </a:r>
            <a:r>
              <a:rPr lang="es-ES" sz="2000"/>
              <a:t> </a:t>
            </a:r>
            <a:r>
              <a:rPr lang="es-ES" sz="2000" spc="5"/>
              <a:t>en</a:t>
            </a:r>
            <a:r>
              <a:rPr lang="es-ES" sz="2000"/>
              <a:t> </a:t>
            </a:r>
            <a:r>
              <a:rPr lang="es-ES" sz="2000" spc="9"/>
              <a:t>modo</a:t>
            </a:r>
            <a:r>
              <a:rPr lang="es-ES" sz="2000"/>
              <a:t> avería.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9267909" y="2023110"/>
            <a:ext cx="2469624" cy="2846070"/>
          </a:xfrm>
          <a:prstGeom prst="rect">
            <a:avLst/>
          </a:prstGeom>
        </p:spPr>
        <p:txBody>
          <a:bodyPr vert="horz" lIns="91440" tIns="45720" rIns="91440" bIns="45720" rtlCol="0" anchor="ctr">
            <a:normAutofit/>
          </a:bodyPr>
          <a:lstStyle/>
          <a:p>
            <a:pPr marL="11430"/>
            <a:r>
              <a:rPr lang="en-US" sz="3700" kern="1200">
                <a:solidFill>
                  <a:schemeClr val="tx1"/>
                </a:solidFill>
                <a:latin typeface="+mj-lt"/>
                <a:ea typeface="+mj-ea"/>
                <a:cs typeface="+mj-cs"/>
              </a:rPr>
              <a:t>LAS</a:t>
            </a:r>
            <a:r>
              <a:rPr lang="en-US" sz="3700" kern="1200" spc="-14">
                <a:solidFill>
                  <a:schemeClr val="tx1"/>
                </a:solidFill>
                <a:latin typeface="+mj-lt"/>
                <a:ea typeface="+mj-ea"/>
                <a:cs typeface="+mj-cs"/>
              </a:rPr>
              <a:t> </a:t>
            </a:r>
            <a:r>
              <a:rPr lang="en-US" sz="3700" kern="1200" spc="-5">
                <a:solidFill>
                  <a:schemeClr val="tx1"/>
                </a:solidFill>
                <a:latin typeface="+mj-lt"/>
                <a:ea typeface="+mj-ea"/>
                <a:cs typeface="+mj-cs"/>
              </a:rPr>
              <a:t>SEÑALES</a:t>
            </a:r>
            <a:r>
              <a:rPr lang="en-US" sz="3700" kern="1200" spc="-18">
                <a:solidFill>
                  <a:schemeClr val="tx1"/>
                </a:solidFill>
                <a:latin typeface="+mj-lt"/>
                <a:ea typeface="+mj-ea"/>
                <a:cs typeface="+mj-cs"/>
              </a:rPr>
              <a:t> </a:t>
            </a:r>
            <a:r>
              <a:rPr lang="en-US" sz="3700" kern="1200">
                <a:solidFill>
                  <a:schemeClr val="tx1"/>
                </a:solidFill>
                <a:latin typeface="+mj-lt"/>
                <a:ea typeface="+mj-ea"/>
                <a:cs typeface="+mj-cs"/>
              </a:rPr>
              <a:t>EN</a:t>
            </a:r>
            <a:r>
              <a:rPr lang="en-US" sz="3700" kern="1200" spc="-18">
                <a:solidFill>
                  <a:schemeClr val="tx1"/>
                </a:solidFill>
                <a:latin typeface="+mj-lt"/>
                <a:ea typeface="+mj-ea"/>
                <a:cs typeface="+mj-cs"/>
              </a:rPr>
              <a:t> </a:t>
            </a:r>
            <a:r>
              <a:rPr lang="en-US" sz="3700" kern="1200">
                <a:solidFill>
                  <a:schemeClr val="tx1"/>
                </a:solidFill>
                <a:latin typeface="+mj-lt"/>
                <a:ea typeface="+mj-ea"/>
                <a:cs typeface="+mj-cs"/>
              </a:rPr>
              <a:t>LA</a:t>
            </a:r>
            <a:r>
              <a:rPr lang="en-US" sz="3700" kern="1200" spc="-9">
                <a:solidFill>
                  <a:schemeClr val="tx1"/>
                </a:solidFill>
                <a:latin typeface="+mj-lt"/>
                <a:ea typeface="+mj-ea"/>
                <a:cs typeface="+mj-cs"/>
              </a:rPr>
              <a:t> </a:t>
            </a:r>
            <a:r>
              <a:rPr lang="en-US" sz="3700" kern="1200">
                <a:solidFill>
                  <a:schemeClr val="tx1"/>
                </a:solidFill>
                <a:latin typeface="+mj-lt"/>
                <a:ea typeface="+mj-ea"/>
                <a:cs typeface="+mj-cs"/>
              </a:rPr>
              <a:t>RED</a:t>
            </a:r>
            <a:r>
              <a:rPr lang="en-US" sz="3700" kern="1200" spc="-14">
                <a:solidFill>
                  <a:schemeClr val="tx1"/>
                </a:solidFill>
                <a:latin typeface="+mj-lt"/>
                <a:ea typeface="+mj-ea"/>
                <a:cs typeface="+mj-cs"/>
              </a:rPr>
              <a:t> </a:t>
            </a:r>
            <a:r>
              <a:rPr lang="en-US" sz="3700" kern="1200">
                <a:solidFill>
                  <a:schemeClr val="tx1"/>
                </a:solidFill>
                <a:latin typeface="+mj-lt"/>
                <a:ea typeface="+mj-ea"/>
                <a:cs typeface="+mj-cs"/>
              </a:rPr>
              <a:t>LIN</a:t>
            </a:r>
          </a:p>
        </p:txBody>
      </p:sp>
      <p:sp>
        <p:nvSpPr>
          <p:cNvPr id="73" name="Rectangle 7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31EE8A8-A14A-4444-BA72-60217AC3F97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2296" y="858525"/>
            <a:ext cx="7314187" cy="5211906"/>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645065" y="1463040"/>
            <a:ext cx="3796306" cy="2690949"/>
          </a:xfrm>
          <a:prstGeom prst="rect">
            <a:avLst/>
          </a:prstGeom>
        </p:spPr>
        <p:txBody>
          <a:bodyPr vert="horz" lIns="91440" tIns="45720" rIns="91440" bIns="45720" rtlCol="0" anchor="t">
            <a:normAutofit/>
          </a:bodyPr>
          <a:lstStyle/>
          <a:p>
            <a:pPr marL="11430"/>
            <a:r>
              <a:rPr lang="en-US" sz="4100" kern="1200">
                <a:solidFill>
                  <a:schemeClr val="tx1"/>
                </a:solidFill>
                <a:latin typeface="+mj-lt"/>
                <a:ea typeface="+mj-ea"/>
                <a:cs typeface="+mj-cs"/>
              </a:rPr>
              <a:t>LA</a:t>
            </a:r>
            <a:r>
              <a:rPr lang="en-US" sz="4100" kern="1200" spc="-9">
                <a:solidFill>
                  <a:schemeClr val="tx1"/>
                </a:solidFill>
                <a:latin typeface="+mj-lt"/>
                <a:ea typeface="+mj-ea"/>
                <a:cs typeface="+mj-cs"/>
              </a:rPr>
              <a:t> </a:t>
            </a:r>
            <a:r>
              <a:rPr lang="en-US" sz="4100" kern="1200">
                <a:solidFill>
                  <a:schemeClr val="tx1"/>
                </a:solidFill>
                <a:latin typeface="+mj-lt"/>
                <a:ea typeface="+mj-ea"/>
                <a:cs typeface="+mj-cs"/>
              </a:rPr>
              <a:t>RED</a:t>
            </a:r>
            <a:r>
              <a:rPr lang="en-US" sz="4100" kern="1200" spc="-9">
                <a:solidFill>
                  <a:schemeClr val="tx1"/>
                </a:solidFill>
                <a:latin typeface="+mj-lt"/>
                <a:ea typeface="+mj-ea"/>
                <a:cs typeface="+mj-cs"/>
              </a:rPr>
              <a:t> </a:t>
            </a:r>
            <a:r>
              <a:rPr lang="en-US" sz="4100" kern="1200" spc="5">
                <a:solidFill>
                  <a:schemeClr val="tx1"/>
                </a:solidFill>
                <a:latin typeface="+mj-lt"/>
                <a:ea typeface="+mj-ea"/>
                <a:cs typeface="+mj-cs"/>
              </a:rPr>
              <a:t>MOST</a:t>
            </a:r>
            <a:r>
              <a:rPr lang="en-US" sz="4100" kern="1200" spc="-5">
                <a:solidFill>
                  <a:schemeClr val="tx1"/>
                </a:solidFill>
                <a:latin typeface="+mj-lt"/>
                <a:ea typeface="+mj-ea"/>
                <a:cs typeface="+mj-cs"/>
              </a:rPr>
              <a:t> </a:t>
            </a:r>
            <a:r>
              <a:rPr lang="en-US" sz="4100" kern="1200" spc="5">
                <a:solidFill>
                  <a:schemeClr val="tx1"/>
                </a:solidFill>
                <a:latin typeface="+mj-lt"/>
                <a:ea typeface="+mj-ea"/>
                <a:cs typeface="+mj-cs"/>
              </a:rPr>
              <a:t>(Media</a:t>
            </a:r>
            <a:r>
              <a:rPr lang="en-US" sz="4100" kern="1200">
                <a:solidFill>
                  <a:schemeClr val="tx1"/>
                </a:solidFill>
                <a:latin typeface="+mj-lt"/>
                <a:ea typeface="+mj-ea"/>
                <a:cs typeface="+mj-cs"/>
              </a:rPr>
              <a:t> </a:t>
            </a:r>
            <a:r>
              <a:rPr lang="en-US" sz="4100" kern="1200" spc="-5">
                <a:solidFill>
                  <a:schemeClr val="tx1"/>
                </a:solidFill>
                <a:latin typeface="+mj-lt"/>
                <a:ea typeface="+mj-ea"/>
                <a:cs typeface="+mj-cs"/>
              </a:rPr>
              <a:t>Oriented</a:t>
            </a:r>
            <a:r>
              <a:rPr lang="en-US" sz="4100" kern="1200" spc="-9">
                <a:solidFill>
                  <a:schemeClr val="tx1"/>
                </a:solidFill>
                <a:latin typeface="+mj-lt"/>
                <a:ea typeface="+mj-ea"/>
                <a:cs typeface="+mj-cs"/>
              </a:rPr>
              <a:t> </a:t>
            </a:r>
            <a:r>
              <a:rPr lang="en-US" sz="4100" kern="1200" spc="-5">
                <a:solidFill>
                  <a:schemeClr val="tx1"/>
                </a:solidFill>
                <a:latin typeface="+mj-lt"/>
                <a:ea typeface="+mj-ea"/>
                <a:cs typeface="+mj-cs"/>
              </a:rPr>
              <a:t>Systems</a:t>
            </a:r>
            <a:r>
              <a:rPr lang="en-US" sz="4100" kern="1200" spc="-14">
                <a:solidFill>
                  <a:schemeClr val="tx1"/>
                </a:solidFill>
                <a:latin typeface="+mj-lt"/>
                <a:ea typeface="+mj-ea"/>
                <a:cs typeface="+mj-cs"/>
              </a:rPr>
              <a:t> </a:t>
            </a:r>
            <a:r>
              <a:rPr lang="en-US" sz="4100" kern="1200">
                <a:solidFill>
                  <a:schemeClr val="tx1"/>
                </a:solidFill>
                <a:latin typeface="+mj-lt"/>
                <a:ea typeface="+mj-ea"/>
                <a:cs typeface="+mj-cs"/>
              </a:rPr>
              <a:t>Transport)</a:t>
            </a:r>
          </a:p>
        </p:txBody>
      </p:sp>
      <p:grpSp>
        <p:nvGrpSpPr>
          <p:cNvPr id="17" name="Group 16">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8" name="Rectangle 1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bject 10"/>
          <p:cNvSpPr txBox="1"/>
          <p:nvPr/>
        </p:nvSpPr>
        <p:spPr>
          <a:xfrm>
            <a:off x="5656218" y="1463039"/>
            <a:ext cx="5542387" cy="4300447"/>
          </a:xfrm>
          <a:prstGeom prst="rect">
            <a:avLst/>
          </a:prstGeom>
        </p:spPr>
        <p:txBody>
          <a:bodyPr vert="horz" lIns="91440" tIns="45720" rIns="91440" bIns="45720" rtlCol="0" anchor="t">
            <a:normAutofit/>
          </a:bodyPr>
          <a:lstStyle/>
          <a:p>
            <a:pPr marL="354330" marR="86297" indent="-228600">
              <a:lnSpc>
                <a:spcPct val="90000"/>
              </a:lnSpc>
              <a:spcBef>
                <a:spcPts val="216"/>
              </a:spcBef>
              <a:buFont typeface="Arial" panose="020B0604020202020204" pitchFamily="34" charset="0"/>
              <a:buChar char="•"/>
            </a:pPr>
            <a:r>
              <a:rPr lang="en-US" sz="2200" spc="9"/>
              <a:t>Es </a:t>
            </a:r>
            <a:r>
              <a:rPr lang="en-US" sz="2200" spc="5"/>
              <a:t>una </a:t>
            </a:r>
            <a:r>
              <a:rPr lang="en-US" sz="2200" spc="9"/>
              <a:t>red multiplexada </a:t>
            </a:r>
            <a:r>
              <a:rPr lang="en-US" sz="2200" spc="14"/>
              <a:t> </a:t>
            </a:r>
            <a:r>
              <a:rPr lang="en-US" sz="2200"/>
              <a:t>utilizada </a:t>
            </a:r>
            <a:r>
              <a:rPr lang="en-US" sz="2200" spc="5"/>
              <a:t>en los </a:t>
            </a:r>
            <a:r>
              <a:rPr lang="en-US" sz="2200" spc="9"/>
              <a:t>sistemas </a:t>
            </a:r>
            <a:r>
              <a:rPr lang="en-US" sz="2200" spc="5"/>
              <a:t>de </a:t>
            </a:r>
            <a:r>
              <a:rPr lang="en-US" sz="2200" spc="-540"/>
              <a:t> </a:t>
            </a:r>
            <a:r>
              <a:rPr lang="en-US" sz="2200" spc="5"/>
              <a:t>información </a:t>
            </a:r>
            <a:r>
              <a:rPr lang="en-US" sz="2200" spc="9"/>
              <a:t>y </a:t>
            </a:r>
            <a:r>
              <a:rPr lang="en-US" sz="2200" spc="14"/>
              <a:t> </a:t>
            </a:r>
            <a:r>
              <a:rPr lang="en-US" sz="2200" spc="5"/>
              <a:t>entretenimiento.</a:t>
            </a:r>
            <a:endParaRPr lang="en-US" sz="2200"/>
          </a:p>
          <a:p>
            <a:pPr marL="354330" marR="4572" indent="-228600">
              <a:lnSpc>
                <a:spcPct val="90000"/>
              </a:lnSpc>
              <a:spcBef>
                <a:spcPts val="477"/>
              </a:spcBef>
              <a:buFont typeface="Arial" panose="020B0604020202020204" pitchFamily="34" charset="0"/>
              <a:buChar char="•"/>
            </a:pPr>
            <a:r>
              <a:rPr lang="en-US" sz="2200"/>
              <a:t>Utiliza </a:t>
            </a:r>
            <a:r>
              <a:rPr lang="en-US" sz="2200" spc="5"/>
              <a:t>un bus de </a:t>
            </a:r>
            <a:r>
              <a:rPr lang="en-US" sz="2200"/>
              <a:t>fibra óptica </a:t>
            </a:r>
            <a:r>
              <a:rPr lang="en-US" sz="2200" spc="-540"/>
              <a:t> </a:t>
            </a:r>
            <a:r>
              <a:rPr lang="en-US" sz="2200" spc="5"/>
              <a:t>por el que circula la </a:t>
            </a:r>
            <a:r>
              <a:rPr lang="en-US" sz="2200"/>
              <a:t>luz </a:t>
            </a:r>
            <a:r>
              <a:rPr lang="en-US" sz="2200" spc="5"/>
              <a:t> emitida por un </a:t>
            </a:r>
            <a:r>
              <a:rPr lang="en-US" sz="2200" spc="9"/>
              <a:t>LED con </a:t>
            </a:r>
            <a:r>
              <a:rPr lang="en-US" sz="2200" spc="5"/>
              <a:t>una </a:t>
            </a:r>
            <a:r>
              <a:rPr lang="en-US" sz="2200" spc="-540"/>
              <a:t> </a:t>
            </a:r>
            <a:r>
              <a:rPr lang="en-US" sz="2200" spc="5"/>
              <a:t>longitud de onda de 650 </a:t>
            </a:r>
            <a:r>
              <a:rPr lang="en-US" sz="2200" spc="9"/>
              <a:t>nm </a:t>
            </a:r>
            <a:r>
              <a:rPr lang="en-US" sz="2200" spc="-540"/>
              <a:t> </a:t>
            </a:r>
            <a:r>
              <a:rPr lang="en-US" sz="2200" spc="5"/>
              <a:t>(luz</a:t>
            </a:r>
            <a:r>
              <a:rPr lang="en-US" sz="2200" spc="-5"/>
              <a:t> </a:t>
            </a:r>
            <a:r>
              <a:rPr lang="en-US" sz="2200" spc="5"/>
              <a:t>roja).</a:t>
            </a:r>
            <a:endParaRPr lang="en-US" sz="2200"/>
          </a:p>
          <a:p>
            <a:pPr marL="354330" marR="47435" indent="-228600">
              <a:lnSpc>
                <a:spcPct val="90000"/>
              </a:lnSpc>
              <a:spcBef>
                <a:spcPts val="472"/>
              </a:spcBef>
              <a:buFont typeface="Arial" panose="020B0604020202020204" pitchFamily="34" charset="0"/>
              <a:buChar char="•"/>
            </a:pPr>
            <a:r>
              <a:rPr lang="en-US" sz="2200" spc="5"/>
              <a:t>La</a:t>
            </a:r>
            <a:r>
              <a:rPr lang="en-US" sz="2200" spc="-23"/>
              <a:t> </a:t>
            </a:r>
            <a:r>
              <a:rPr lang="en-US" sz="2200" spc="9"/>
              <a:t>velocidad</a:t>
            </a:r>
            <a:r>
              <a:rPr lang="en-US" sz="2200" spc="-23"/>
              <a:t> </a:t>
            </a:r>
            <a:r>
              <a:rPr lang="en-US" sz="2200" spc="5"/>
              <a:t>de</a:t>
            </a:r>
            <a:r>
              <a:rPr lang="en-US" sz="2200" spc="-23"/>
              <a:t> </a:t>
            </a:r>
            <a:r>
              <a:rPr lang="en-US" sz="2200" spc="5"/>
              <a:t>transmisión </a:t>
            </a:r>
            <a:r>
              <a:rPr lang="en-US" sz="2200" spc="-536"/>
              <a:t> </a:t>
            </a:r>
            <a:r>
              <a:rPr lang="en-US" sz="2200" spc="5"/>
              <a:t>es</a:t>
            </a:r>
            <a:r>
              <a:rPr lang="en-US" sz="2200" spc="-5"/>
              <a:t> </a:t>
            </a:r>
            <a:r>
              <a:rPr lang="en-US" sz="2200" spc="9"/>
              <a:t>muy</a:t>
            </a:r>
            <a:r>
              <a:rPr lang="en-US" sz="2200"/>
              <a:t> alta: </a:t>
            </a:r>
            <a:r>
              <a:rPr lang="en-US" sz="2200" spc="5"/>
              <a:t>21</a:t>
            </a:r>
            <a:r>
              <a:rPr lang="en-US" sz="2200"/>
              <a:t> </a:t>
            </a:r>
            <a:r>
              <a:rPr lang="en-US" sz="2200" spc="5"/>
              <a:t>Mbits/s.</a:t>
            </a:r>
            <a:endParaRPr lang="en-US" sz="2200"/>
          </a:p>
          <a:p>
            <a:pPr marL="354330" marR="820103" indent="-228600">
              <a:lnSpc>
                <a:spcPct val="90000"/>
              </a:lnSpc>
              <a:spcBef>
                <a:spcPts val="477"/>
              </a:spcBef>
              <a:buFont typeface="Arial" panose="020B0604020202020204" pitchFamily="34" charset="0"/>
              <a:buChar char="•"/>
            </a:pPr>
            <a:r>
              <a:rPr lang="en-US" sz="2200" spc="5"/>
              <a:t>Sus</a:t>
            </a:r>
            <a:r>
              <a:rPr lang="en-US" sz="2200" spc="-32"/>
              <a:t> </a:t>
            </a:r>
            <a:r>
              <a:rPr lang="en-US" sz="2200" spc="9"/>
              <a:t>componentes</a:t>
            </a:r>
            <a:r>
              <a:rPr lang="en-US" sz="2200" spc="-27"/>
              <a:t> </a:t>
            </a:r>
            <a:r>
              <a:rPr lang="en-US" sz="2200" spc="9"/>
              <a:t>se </a:t>
            </a:r>
            <a:r>
              <a:rPr lang="en-US" sz="2200" spc="-536"/>
              <a:t> </a:t>
            </a:r>
            <a:r>
              <a:rPr lang="en-US" sz="2200" spc="9"/>
              <a:t>conectan según </a:t>
            </a:r>
            <a:r>
              <a:rPr lang="en-US" sz="2200" spc="5"/>
              <a:t>una </a:t>
            </a:r>
            <a:r>
              <a:rPr lang="en-US" sz="2200" spc="9"/>
              <a:t> </a:t>
            </a:r>
            <a:r>
              <a:rPr lang="en-US" sz="2200" spc="5"/>
              <a:t>estructura</a:t>
            </a:r>
            <a:r>
              <a:rPr lang="en-US" sz="2200" spc="-9"/>
              <a:t> </a:t>
            </a:r>
            <a:r>
              <a:rPr lang="en-US" sz="2200"/>
              <a:t>anular.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54000">
              <a:srgbClr val="D7E1F2"/>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6" name="Text Box 4">
            <a:extLst>
              <a:ext uri="{FF2B5EF4-FFF2-40B4-BE49-F238E27FC236}">
                <a16:creationId xmlns:a16="http://schemas.microsoft.com/office/drawing/2014/main" id="{DFD131DC-8549-4777-B3DC-2ADC4E28FDD8}"/>
              </a:ext>
            </a:extLst>
          </p:cNvPr>
          <p:cNvSpPr txBox="1">
            <a:spLocks noChangeArrowheads="1"/>
          </p:cNvSpPr>
          <p:nvPr/>
        </p:nvSpPr>
        <p:spPr bwMode="auto">
          <a:xfrm>
            <a:off x="1919288" y="333376"/>
            <a:ext cx="360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a:latin typeface="Verdana" panose="020B0604030504040204" pitchFamily="34" charset="0"/>
              </a:rPr>
              <a:t>Flex Ray y su protocolo.</a:t>
            </a:r>
          </a:p>
        </p:txBody>
      </p:sp>
      <p:sp>
        <p:nvSpPr>
          <p:cNvPr id="18437" name="Text Box 5">
            <a:extLst>
              <a:ext uri="{FF2B5EF4-FFF2-40B4-BE49-F238E27FC236}">
                <a16:creationId xmlns:a16="http://schemas.microsoft.com/office/drawing/2014/main" id="{D843AAA9-7E1B-4DAD-89A6-F98E40FED9B8}"/>
              </a:ext>
            </a:extLst>
          </p:cNvPr>
          <p:cNvSpPr txBox="1">
            <a:spLocks noChangeArrowheads="1"/>
          </p:cNvSpPr>
          <p:nvPr/>
        </p:nvSpPr>
        <p:spPr bwMode="auto">
          <a:xfrm>
            <a:off x="1919288" y="981076"/>
            <a:ext cx="3708400" cy="260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Como se ha mencionado en la diapositiva anterior, cada U.C.E. tiene un tiempo de 2.5ms para transmitir datos, si no se envían datos se pasa a la siguiente U.C.E. Si lo comparamos con la red CAN obtenemos que ésta realiza esa misma operación cada 10ms.</a:t>
            </a:r>
          </a:p>
          <a:p>
            <a:pPr>
              <a:spcBef>
                <a:spcPct val="50000"/>
              </a:spcBef>
            </a:pPr>
            <a:endParaRPr lang="es-ES" altLang="es-ES" sz="1000">
              <a:latin typeface="Verdana" panose="020B0604030504040204" pitchFamily="34" charset="0"/>
            </a:endParaRPr>
          </a:p>
          <a:p>
            <a:pPr>
              <a:spcBef>
                <a:spcPct val="50000"/>
              </a:spcBef>
            </a:pPr>
            <a:r>
              <a:rPr lang="es-ES" altLang="es-ES" sz="1000">
                <a:latin typeface="Verdana" panose="020B0604030504040204" pitchFamily="34" charset="0"/>
              </a:rPr>
              <a:t>Cada unidad de control tiene un reloj independiente y no puede estar desincronizado más de un 0.15% respecto al reloj de referencia y la diferencia entre el reloj más lento y más rápido no puede ser superior al 0.3%.</a:t>
            </a:r>
          </a:p>
          <a:p>
            <a:pPr>
              <a:spcBef>
                <a:spcPct val="50000"/>
              </a:spcBef>
            </a:pPr>
            <a:r>
              <a:rPr lang="es-ES" altLang="es-ES" sz="1000">
                <a:latin typeface="Verdana" panose="020B0604030504040204" pitchFamily="34" charset="0"/>
              </a:rPr>
              <a:t>Los relojes se reajustan periódicamente para evitar acumulación de retrasos o adelantos. Esto hace que la red Flex Ray sea segura y que el margen de error se reduzca considerablemente.</a:t>
            </a:r>
          </a:p>
        </p:txBody>
      </p:sp>
      <p:pic>
        <p:nvPicPr>
          <p:cNvPr id="18439" name="Picture 7">
            <a:extLst>
              <a:ext uri="{FF2B5EF4-FFF2-40B4-BE49-F238E27FC236}">
                <a16:creationId xmlns:a16="http://schemas.microsoft.com/office/drawing/2014/main" id="{84F8E66D-0D59-495A-B53A-B495F08CED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8663" y="549275"/>
            <a:ext cx="2159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18440" name="Text Box 8">
            <a:extLst>
              <a:ext uri="{FF2B5EF4-FFF2-40B4-BE49-F238E27FC236}">
                <a16:creationId xmlns:a16="http://schemas.microsoft.com/office/drawing/2014/main" id="{62A3901A-DF22-4961-A686-C7F55C932A5E}"/>
              </a:ext>
            </a:extLst>
          </p:cNvPr>
          <p:cNvSpPr txBox="1">
            <a:spLocks noChangeArrowheads="1"/>
          </p:cNvSpPr>
          <p:nvPr/>
        </p:nvSpPr>
        <p:spPr bwMode="auto">
          <a:xfrm>
            <a:off x="8040688" y="692151"/>
            <a:ext cx="2303462"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Flex Ray es capaz de soportar cable de fibra óptica o cable normal para realizar una transmisión digital mediante pulsos eléctricos. En este caso el sistema utiliza resistencias de compensación incluidas dentro de las mismas U.C.E. de 80 a 110 Ω</a:t>
            </a:r>
          </a:p>
        </p:txBody>
      </p:sp>
      <p:pic>
        <p:nvPicPr>
          <p:cNvPr id="18444" name="Picture 12">
            <a:extLst>
              <a:ext uri="{FF2B5EF4-FFF2-40B4-BE49-F238E27FC236}">
                <a16:creationId xmlns:a16="http://schemas.microsoft.com/office/drawing/2014/main" id="{283A9D85-F721-4BF1-9AEA-1704FAD890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2708275"/>
            <a:ext cx="4176712" cy="1677988"/>
          </a:xfrm>
          <a:prstGeom prst="rect">
            <a:avLst/>
          </a:prstGeom>
          <a:noFill/>
          <a:extLst>
            <a:ext uri="{909E8E84-426E-40DD-AFC4-6F175D3DCCD1}">
              <a14:hiddenFill xmlns:a14="http://schemas.microsoft.com/office/drawing/2010/main">
                <a:solidFill>
                  <a:srgbClr val="FFFFFF"/>
                </a:solidFill>
              </a14:hiddenFill>
            </a:ext>
          </a:extLst>
        </p:spPr>
      </p:pic>
      <p:sp>
        <p:nvSpPr>
          <p:cNvPr id="18445" name="Text Box 13">
            <a:extLst>
              <a:ext uri="{FF2B5EF4-FFF2-40B4-BE49-F238E27FC236}">
                <a16:creationId xmlns:a16="http://schemas.microsoft.com/office/drawing/2014/main" id="{540E60E6-4F54-420A-9659-7B25AB993618}"/>
              </a:ext>
            </a:extLst>
          </p:cNvPr>
          <p:cNvSpPr txBox="1">
            <a:spLocks noChangeArrowheads="1"/>
          </p:cNvSpPr>
          <p:nvPr/>
        </p:nvSpPr>
        <p:spPr bwMode="auto">
          <a:xfrm>
            <a:off x="1992314" y="3860801"/>
            <a:ext cx="3959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a:latin typeface="Verdana" panose="020B0604030504040204" pitchFamily="34" charset="0"/>
              </a:rPr>
              <a:t>Estructura de la trama Flex Ray.</a:t>
            </a:r>
          </a:p>
        </p:txBody>
      </p:sp>
      <p:sp>
        <p:nvSpPr>
          <p:cNvPr id="18446" name="Text Box 14">
            <a:extLst>
              <a:ext uri="{FF2B5EF4-FFF2-40B4-BE49-F238E27FC236}">
                <a16:creationId xmlns:a16="http://schemas.microsoft.com/office/drawing/2014/main" id="{245D2A71-183A-47AD-BA17-C963498517B5}"/>
              </a:ext>
            </a:extLst>
          </p:cNvPr>
          <p:cNvSpPr txBox="1">
            <a:spLocks noChangeArrowheads="1"/>
          </p:cNvSpPr>
          <p:nvPr/>
        </p:nvSpPr>
        <p:spPr bwMode="auto">
          <a:xfrm>
            <a:off x="2063751" y="4581526"/>
            <a:ext cx="8424863"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s-ES" altLang="es-ES" sz="1000" dirty="0">
                <a:latin typeface="Verdana" panose="020B0604030504040204" pitchFamily="34" charset="0"/>
              </a:rPr>
              <a:t>Inicio de transmisión mediante bit 0.</a:t>
            </a:r>
          </a:p>
          <a:p>
            <a:pPr>
              <a:spcBef>
                <a:spcPct val="50000"/>
              </a:spcBef>
              <a:buFontTx/>
              <a:buChar char="-"/>
            </a:pPr>
            <a:r>
              <a:rPr lang="es-ES" altLang="es-ES" sz="1000" dirty="0">
                <a:latin typeface="Verdana" panose="020B0604030504040204" pitchFamily="34" charset="0"/>
              </a:rPr>
              <a:t>Inicio de transmisión mediante bit 1.</a:t>
            </a:r>
          </a:p>
          <a:p>
            <a:pPr>
              <a:spcBef>
                <a:spcPct val="50000"/>
              </a:spcBef>
              <a:buFontTx/>
              <a:buChar char="-"/>
            </a:pPr>
            <a:r>
              <a:rPr lang="es-ES" altLang="es-ES" sz="1000" dirty="0">
                <a:latin typeface="Verdana" panose="020B0604030504040204" pitchFamily="34" charset="0"/>
              </a:rPr>
              <a:t>Señal de datos.</a:t>
            </a:r>
          </a:p>
          <a:p>
            <a:pPr>
              <a:spcBef>
                <a:spcPct val="50000"/>
              </a:spcBef>
              <a:buFontTx/>
              <a:buChar char="-"/>
            </a:pPr>
            <a:r>
              <a:rPr lang="es-ES" altLang="es-ES" sz="1000" dirty="0">
                <a:latin typeface="Verdana" panose="020B0604030504040204" pitchFamily="34" charset="0"/>
              </a:rPr>
              <a:t>Señal de fin de estructura formada por un bit 0.</a:t>
            </a:r>
          </a:p>
          <a:p>
            <a:pPr>
              <a:spcBef>
                <a:spcPct val="50000"/>
              </a:spcBef>
              <a:buFontTx/>
              <a:buChar char="-"/>
            </a:pPr>
            <a:r>
              <a:rPr lang="es-ES" altLang="es-ES" sz="1000" dirty="0">
                <a:latin typeface="Verdana" panose="020B0604030504040204" pitchFamily="34" charset="0"/>
              </a:rPr>
              <a:t>Señal de fin de </a:t>
            </a:r>
            <a:r>
              <a:rPr lang="es-ES" altLang="es-ES" sz="1000" dirty="0" err="1">
                <a:latin typeface="Verdana" panose="020B0604030504040204" pitchFamily="34" charset="0"/>
              </a:rPr>
              <a:t>estrucutra</a:t>
            </a:r>
            <a:r>
              <a:rPr lang="es-ES" altLang="es-ES" sz="1000" dirty="0">
                <a:latin typeface="Verdana" panose="020B0604030504040204" pitchFamily="34" charset="0"/>
              </a:rPr>
              <a:t> formada por un bit 1.</a:t>
            </a:r>
          </a:p>
          <a:p>
            <a:pPr>
              <a:spcBef>
                <a:spcPct val="50000"/>
              </a:spcBef>
            </a:pPr>
            <a:r>
              <a:rPr lang="es-ES" altLang="es-ES" sz="1000" dirty="0">
                <a:latin typeface="Verdana" panose="020B0604030504040204" pitchFamily="34" charset="0"/>
              </a:rPr>
              <a:t>En resumen: tenemos 1 bit de inicio de mensaje, 8 bits de mensaje, 1 bit de final de la </a:t>
            </a:r>
            <a:r>
              <a:rPr lang="es-ES" altLang="es-ES" sz="1000" dirty="0" err="1">
                <a:latin typeface="Verdana" panose="020B0604030504040204" pitchFamily="34" charset="0"/>
              </a:rPr>
              <a:t>estrucutra</a:t>
            </a:r>
            <a:r>
              <a:rPr lang="es-ES" altLang="es-ES" sz="1000" dirty="0">
                <a:latin typeface="Verdana" panose="020B0604030504040204" pitchFamily="34" charset="0"/>
              </a:rPr>
              <a:t> y 1 bit de final de la transmisión.</a:t>
            </a:r>
          </a:p>
          <a:p>
            <a:pPr>
              <a:spcBef>
                <a:spcPct val="50000"/>
              </a:spcBef>
            </a:pPr>
            <a:r>
              <a:rPr lang="es-ES" altLang="es-ES" sz="1000" dirty="0">
                <a:latin typeface="Verdana" panose="020B0604030504040204" pitchFamily="34" charset="0"/>
              </a:rPr>
              <a:t>La sincronización de los relojes se lleva a cabo cada 88 ciclos. Estando un ciclo formado por la estructura de mensaje citada.</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45000">
              <a:srgbClr val="D7E1F2"/>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9460" name="Text Box 4">
            <a:extLst>
              <a:ext uri="{FF2B5EF4-FFF2-40B4-BE49-F238E27FC236}">
                <a16:creationId xmlns:a16="http://schemas.microsoft.com/office/drawing/2014/main" id="{2ECBCB04-88BF-454D-9592-4F58E1BDBD8F}"/>
              </a:ext>
            </a:extLst>
          </p:cNvPr>
          <p:cNvSpPr txBox="1">
            <a:spLocks noChangeArrowheads="1"/>
          </p:cNvSpPr>
          <p:nvPr/>
        </p:nvSpPr>
        <p:spPr bwMode="auto">
          <a:xfrm>
            <a:off x="2063751" y="404813"/>
            <a:ext cx="39608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a:latin typeface="Verdana" panose="020B0604030504040204" pitchFamily="34" charset="0"/>
              </a:rPr>
              <a:t>Interconexión Flex Ray.</a:t>
            </a:r>
          </a:p>
        </p:txBody>
      </p:sp>
      <p:sp>
        <p:nvSpPr>
          <p:cNvPr id="19461" name="Text Box 5">
            <a:extLst>
              <a:ext uri="{FF2B5EF4-FFF2-40B4-BE49-F238E27FC236}">
                <a16:creationId xmlns:a16="http://schemas.microsoft.com/office/drawing/2014/main" id="{B4967816-0C2E-413A-ACCE-E774090D1CFE}"/>
              </a:ext>
            </a:extLst>
          </p:cNvPr>
          <p:cNvSpPr txBox="1">
            <a:spLocks noChangeArrowheads="1"/>
          </p:cNvSpPr>
          <p:nvPr/>
        </p:nvSpPr>
        <p:spPr bwMode="auto">
          <a:xfrm>
            <a:off x="2063750" y="1052514"/>
            <a:ext cx="32400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Una red Flex Ray soporta hasta 20 metros de conexión por bus y hasta 20 nodos conectados a la misma. Aunque si se emplean repetidores este dato se ve incrementado. La topología de una red Flex Ray es variada como vemos a continuación…</a:t>
            </a:r>
          </a:p>
        </p:txBody>
      </p:sp>
      <p:pic>
        <p:nvPicPr>
          <p:cNvPr id="19462" name="Picture 6">
            <a:extLst>
              <a:ext uri="{FF2B5EF4-FFF2-40B4-BE49-F238E27FC236}">
                <a16:creationId xmlns:a16="http://schemas.microsoft.com/office/drawing/2014/main" id="{4EA67906-1E56-4A8E-BDC0-EEAC75E0B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0101" y="404813"/>
            <a:ext cx="2232025" cy="2081212"/>
          </a:xfrm>
          <a:prstGeom prst="rect">
            <a:avLst/>
          </a:prstGeom>
          <a:noFill/>
          <a:extLst>
            <a:ext uri="{909E8E84-426E-40DD-AFC4-6F175D3DCCD1}">
              <a14:hiddenFill xmlns:a14="http://schemas.microsoft.com/office/drawing/2010/main">
                <a:solidFill>
                  <a:srgbClr val="FFFFFF"/>
                </a:solidFill>
              </a14:hiddenFill>
            </a:ext>
          </a:extLst>
        </p:spPr>
      </p:pic>
      <p:pic>
        <p:nvPicPr>
          <p:cNvPr id="19463" name="Picture 7">
            <a:extLst>
              <a:ext uri="{FF2B5EF4-FFF2-40B4-BE49-F238E27FC236}">
                <a16:creationId xmlns:a16="http://schemas.microsoft.com/office/drawing/2014/main" id="{2BDCC88B-80F6-46D9-B0A3-6668A6B7BC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2349500"/>
            <a:ext cx="273685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9464" name="Picture 8">
            <a:extLst>
              <a:ext uri="{FF2B5EF4-FFF2-40B4-BE49-F238E27FC236}">
                <a16:creationId xmlns:a16="http://schemas.microsoft.com/office/drawing/2014/main" id="{E24AEF64-AE39-4006-8F7F-E84350A438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3700" y="2636839"/>
            <a:ext cx="2952750" cy="2160587"/>
          </a:xfrm>
          <a:prstGeom prst="rect">
            <a:avLst/>
          </a:prstGeom>
          <a:noFill/>
          <a:extLst>
            <a:ext uri="{909E8E84-426E-40DD-AFC4-6F175D3DCCD1}">
              <a14:hiddenFill xmlns:a14="http://schemas.microsoft.com/office/drawing/2010/main">
                <a:solidFill>
                  <a:srgbClr val="FFFFFF"/>
                </a:solidFill>
              </a14:hiddenFill>
            </a:ext>
          </a:extLst>
        </p:spPr>
      </p:pic>
      <p:sp>
        <p:nvSpPr>
          <p:cNvPr id="19465" name="Text Box 9">
            <a:extLst>
              <a:ext uri="{FF2B5EF4-FFF2-40B4-BE49-F238E27FC236}">
                <a16:creationId xmlns:a16="http://schemas.microsoft.com/office/drawing/2014/main" id="{B37194E0-F371-4DF1-8940-F599EFB5E84C}"/>
              </a:ext>
            </a:extLst>
          </p:cNvPr>
          <p:cNvSpPr txBox="1">
            <a:spLocks noChangeArrowheads="1"/>
          </p:cNvSpPr>
          <p:nvPr/>
        </p:nvSpPr>
        <p:spPr bwMode="auto">
          <a:xfrm>
            <a:off x="8256589" y="836614"/>
            <a:ext cx="2160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Estructura lineal con cuatro unidades de control.</a:t>
            </a:r>
          </a:p>
        </p:txBody>
      </p:sp>
      <p:sp>
        <p:nvSpPr>
          <p:cNvPr id="19467" name="Text Box 11">
            <a:extLst>
              <a:ext uri="{FF2B5EF4-FFF2-40B4-BE49-F238E27FC236}">
                <a16:creationId xmlns:a16="http://schemas.microsoft.com/office/drawing/2014/main" id="{597F59A2-552C-4188-B02E-F54EB6B46818}"/>
              </a:ext>
            </a:extLst>
          </p:cNvPr>
          <p:cNvSpPr txBox="1">
            <a:spLocks noChangeArrowheads="1"/>
          </p:cNvSpPr>
          <p:nvPr/>
        </p:nvSpPr>
        <p:spPr bwMode="auto">
          <a:xfrm>
            <a:off x="4835526" y="4049159"/>
            <a:ext cx="2160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dirty="0">
                <a:latin typeface="Verdana" panose="020B0604030504040204" pitchFamily="34" charset="0"/>
              </a:rPr>
              <a:t>Estructura en estrella con cuatro unidades de control</a:t>
            </a:r>
          </a:p>
        </p:txBody>
      </p:sp>
      <p:sp>
        <p:nvSpPr>
          <p:cNvPr id="19468" name="Text Box 12">
            <a:extLst>
              <a:ext uri="{FF2B5EF4-FFF2-40B4-BE49-F238E27FC236}">
                <a16:creationId xmlns:a16="http://schemas.microsoft.com/office/drawing/2014/main" id="{EFBB05C0-5E5C-4AF2-AC9D-C58C3B8E9C2D}"/>
              </a:ext>
            </a:extLst>
          </p:cNvPr>
          <p:cNvSpPr txBox="1">
            <a:spLocks noChangeArrowheads="1"/>
          </p:cNvSpPr>
          <p:nvPr/>
        </p:nvSpPr>
        <p:spPr bwMode="auto">
          <a:xfrm>
            <a:off x="7896225" y="2565401"/>
            <a:ext cx="2160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Estructura mixta, con dos repetidores.</a:t>
            </a:r>
          </a:p>
        </p:txBody>
      </p:sp>
      <p:sp>
        <p:nvSpPr>
          <p:cNvPr id="19469" name="Text Box 13">
            <a:extLst>
              <a:ext uri="{FF2B5EF4-FFF2-40B4-BE49-F238E27FC236}">
                <a16:creationId xmlns:a16="http://schemas.microsoft.com/office/drawing/2014/main" id="{45058ED0-20EE-42A2-A109-784FF57B5349}"/>
              </a:ext>
            </a:extLst>
          </p:cNvPr>
          <p:cNvSpPr txBox="1">
            <a:spLocks noChangeArrowheads="1"/>
          </p:cNvSpPr>
          <p:nvPr/>
        </p:nvSpPr>
        <p:spPr bwMode="auto">
          <a:xfrm>
            <a:off x="1919288" y="4724400"/>
            <a:ext cx="82804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600">
                <a:latin typeface="Verdana" panose="020B0604030504040204" pitchFamily="34" charset="0"/>
              </a:rPr>
              <a:t>La red Flex Ray además puede interconectarse mediante “Gateways” con otras redes multiplexadas, pudiendo emplear la red Flex Ray para todo el sistema de gestión motor y seguridad, y emplear otras redes para sistemas confort y otras para multimedia, permitiendo así una mayor combinación y unos resultados increíbles en velocidad de transmisión de datos.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192D62C-8ABC-4A78-96AF-0C0380300943}"/>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Señal protocolo FLEX RAY</a:t>
            </a:r>
          </a:p>
        </p:txBody>
      </p:sp>
      <p:pic>
        <p:nvPicPr>
          <p:cNvPr id="5" name="Imagen 4" descr="Imagen que contiene Interfaz de usuario gráfica&#10;&#10;Descripción generada automáticamente">
            <a:extLst>
              <a:ext uri="{FF2B5EF4-FFF2-40B4-BE49-F238E27FC236}">
                <a16:creationId xmlns:a16="http://schemas.microsoft.com/office/drawing/2014/main" id="{A1D4DDE0-B167-4BD9-A367-085761418E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98" y="1675227"/>
            <a:ext cx="10652603" cy="4394199"/>
          </a:xfrm>
          <a:prstGeom prst="rect">
            <a:avLst/>
          </a:prstGeom>
        </p:spPr>
      </p:pic>
    </p:spTree>
    <p:extLst>
      <p:ext uri="{BB962C8B-B14F-4D97-AF65-F5344CB8AC3E}">
        <p14:creationId xmlns:p14="http://schemas.microsoft.com/office/powerpoint/2010/main" val="3467560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0">
              <a:schemeClr val="accent6">
                <a:lumMod val="60000"/>
                <a:lumOff val="40000"/>
              </a:schemeClr>
            </a:gs>
            <a:gs pos="84000">
              <a:schemeClr val="accent6">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0484" name="Text Box 4">
            <a:extLst>
              <a:ext uri="{FF2B5EF4-FFF2-40B4-BE49-F238E27FC236}">
                <a16:creationId xmlns:a16="http://schemas.microsoft.com/office/drawing/2014/main" id="{5ACCFEB9-D4C6-4D45-B181-7244D98B4A19}"/>
              </a:ext>
            </a:extLst>
          </p:cNvPr>
          <p:cNvSpPr txBox="1">
            <a:spLocks noChangeArrowheads="1"/>
          </p:cNvSpPr>
          <p:nvPr/>
        </p:nvSpPr>
        <p:spPr bwMode="auto">
          <a:xfrm>
            <a:off x="2063751" y="404813"/>
            <a:ext cx="4321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dirty="0">
                <a:latin typeface="Arial" panose="020B0604020202020204" pitchFamily="34" charset="0"/>
              </a:rPr>
              <a:t>Redes de comunicación inalámbricas.</a:t>
            </a:r>
          </a:p>
        </p:txBody>
      </p:sp>
      <p:sp>
        <p:nvSpPr>
          <p:cNvPr id="20485" name="Text Box 5">
            <a:extLst>
              <a:ext uri="{FF2B5EF4-FFF2-40B4-BE49-F238E27FC236}">
                <a16:creationId xmlns:a16="http://schemas.microsoft.com/office/drawing/2014/main" id="{D67B8DF0-EFF3-4B95-BD97-F288D8FA016C}"/>
              </a:ext>
            </a:extLst>
          </p:cNvPr>
          <p:cNvSpPr txBox="1">
            <a:spLocks noChangeArrowheads="1"/>
          </p:cNvSpPr>
          <p:nvPr/>
        </p:nvSpPr>
        <p:spPr bwMode="auto">
          <a:xfrm>
            <a:off x="2135189" y="981076"/>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a:latin typeface="Arial" panose="020B0604020202020204" pitchFamily="34" charset="0"/>
              </a:rPr>
              <a:t>Bluetooth</a:t>
            </a:r>
          </a:p>
        </p:txBody>
      </p:sp>
      <p:sp>
        <p:nvSpPr>
          <p:cNvPr id="20486" name="Text Box 6">
            <a:extLst>
              <a:ext uri="{FF2B5EF4-FFF2-40B4-BE49-F238E27FC236}">
                <a16:creationId xmlns:a16="http://schemas.microsoft.com/office/drawing/2014/main" id="{8CDC0B90-8E7F-4BFF-A8EF-BEFC56691993}"/>
              </a:ext>
            </a:extLst>
          </p:cNvPr>
          <p:cNvSpPr txBox="1">
            <a:spLocks noChangeArrowheads="1"/>
          </p:cNvSpPr>
          <p:nvPr/>
        </p:nvSpPr>
        <p:spPr bwMode="auto">
          <a:xfrm>
            <a:off x="6456363" y="2205038"/>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a:latin typeface="Arial" panose="020B0604020202020204" pitchFamily="34" charset="0"/>
              </a:rPr>
              <a:t>Wi-Fi</a:t>
            </a:r>
          </a:p>
        </p:txBody>
      </p:sp>
      <p:pic>
        <p:nvPicPr>
          <p:cNvPr id="20488" name="Picture 8">
            <a:extLst>
              <a:ext uri="{FF2B5EF4-FFF2-40B4-BE49-F238E27FC236}">
                <a16:creationId xmlns:a16="http://schemas.microsoft.com/office/drawing/2014/main" id="{6F0E6D26-E6AC-4C36-956F-B80897ECC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0" y="981076"/>
            <a:ext cx="2520950" cy="936625"/>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 Box 9">
            <a:extLst>
              <a:ext uri="{FF2B5EF4-FFF2-40B4-BE49-F238E27FC236}">
                <a16:creationId xmlns:a16="http://schemas.microsoft.com/office/drawing/2014/main" id="{D1E499F4-7196-40B5-91E0-62F050F30994}"/>
              </a:ext>
            </a:extLst>
          </p:cNvPr>
          <p:cNvSpPr txBox="1">
            <a:spLocks noChangeArrowheads="1"/>
          </p:cNvSpPr>
          <p:nvPr/>
        </p:nvSpPr>
        <p:spPr bwMode="auto">
          <a:xfrm>
            <a:off x="2063751" y="2205039"/>
            <a:ext cx="3744913"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El bluetooth es una tecnología inhalámbrica mediante ondas electromagnéticas que acutalmente se utiliza en el automóvil para dispositivos de voz manos libres generalmente.</a:t>
            </a:r>
          </a:p>
          <a:p>
            <a:pPr>
              <a:spcBef>
                <a:spcPct val="50000"/>
              </a:spcBef>
            </a:pPr>
            <a:r>
              <a:rPr lang="es-ES" altLang="es-ES" sz="1000">
                <a:latin typeface="Verdana" panose="020B0604030504040204" pitchFamily="34" charset="0"/>
              </a:rPr>
              <a:t>Su velocidad de transmisión de datos asciende a 3Mbps.</a:t>
            </a:r>
          </a:p>
          <a:p>
            <a:pPr>
              <a:spcBef>
                <a:spcPct val="50000"/>
              </a:spcBef>
            </a:pPr>
            <a:r>
              <a:rPr lang="es-ES" altLang="es-ES" sz="1000">
                <a:latin typeface="Verdana" panose="020B0604030504040204" pitchFamily="34" charset="0"/>
              </a:rPr>
              <a:t>El bluetooth posee básicamente 2 estados, uno activo, en el cual se encuentra cuando está transmitiendo o recibiendo datos y otro pasivo, en el cual se mantiene a la espera, transmitiendo con menor intensidad para tratar de ahorrar batería del dispositivo móvil</a:t>
            </a:r>
          </a:p>
        </p:txBody>
      </p:sp>
      <p:pic>
        <p:nvPicPr>
          <p:cNvPr id="20491" name="Picture 11">
            <a:extLst>
              <a:ext uri="{FF2B5EF4-FFF2-40B4-BE49-F238E27FC236}">
                <a16:creationId xmlns:a16="http://schemas.microsoft.com/office/drawing/2014/main" id="{6C7B0E1E-E30A-49EC-8724-FA2A38AC49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4149726"/>
            <a:ext cx="3600450" cy="2443163"/>
          </a:xfrm>
          <a:prstGeom prst="rect">
            <a:avLst/>
          </a:prstGeom>
          <a:noFill/>
          <a:extLst>
            <a:ext uri="{909E8E84-426E-40DD-AFC4-6F175D3DCCD1}">
              <a14:hiddenFill xmlns:a14="http://schemas.microsoft.com/office/drawing/2010/main">
                <a:solidFill>
                  <a:srgbClr val="FFFFFF"/>
                </a:solidFill>
              </a14:hiddenFill>
            </a:ext>
          </a:extLst>
        </p:spPr>
      </p:pic>
      <p:pic>
        <p:nvPicPr>
          <p:cNvPr id="20493" name="Picture 13">
            <a:extLst>
              <a:ext uri="{FF2B5EF4-FFF2-40B4-BE49-F238E27FC236}">
                <a16:creationId xmlns:a16="http://schemas.microsoft.com/office/drawing/2014/main" id="{DF1BDDD3-6E4A-4339-9DCA-216BB899BD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4064" y="188914"/>
            <a:ext cx="1800225" cy="1800225"/>
          </a:xfrm>
          <a:prstGeom prst="rect">
            <a:avLst/>
          </a:prstGeom>
          <a:noFill/>
          <a:extLst>
            <a:ext uri="{909E8E84-426E-40DD-AFC4-6F175D3DCCD1}">
              <a14:hiddenFill xmlns:a14="http://schemas.microsoft.com/office/drawing/2010/main">
                <a:solidFill>
                  <a:srgbClr val="FFFFFF"/>
                </a:solidFill>
              </a14:hiddenFill>
            </a:ext>
          </a:extLst>
        </p:spPr>
      </p:pic>
      <p:sp>
        <p:nvSpPr>
          <p:cNvPr id="20494" name="Text Box 14">
            <a:extLst>
              <a:ext uri="{FF2B5EF4-FFF2-40B4-BE49-F238E27FC236}">
                <a16:creationId xmlns:a16="http://schemas.microsoft.com/office/drawing/2014/main" id="{151BC615-2554-4551-B482-53D7F6F3631B}"/>
              </a:ext>
            </a:extLst>
          </p:cNvPr>
          <p:cNvSpPr txBox="1">
            <a:spLocks noChangeArrowheads="1"/>
          </p:cNvSpPr>
          <p:nvPr/>
        </p:nvSpPr>
        <p:spPr bwMode="auto">
          <a:xfrm>
            <a:off x="6600825" y="2781301"/>
            <a:ext cx="381635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altLang="es-ES" sz="1000">
                <a:latin typeface="Verdana" panose="020B0604030504040204" pitchFamily="34" charset="0"/>
              </a:rPr>
              <a:t>De la siglas Wierless Fidelity algo así como fidelidad sin cables es un sistema de transmisión de datos capaz de enviar hasta 54Mbps.</a:t>
            </a:r>
          </a:p>
          <a:p>
            <a:pPr>
              <a:spcBef>
                <a:spcPct val="50000"/>
              </a:spcBef>
            </a:pPr>
            <a:r>
              <a:rPr lang="es-ES" altLang="es-ES" sz="1000">
                <a:latin typeface="Verdana" panose="020B0604030504040204" pitchFamily="34" charset="0"/>
              </a:rPr>
              <a:t>Se estudia la posibilidad de incorporar este dispositivo en automóviles para comunicar las U.C.E. entre sí, además de recoger información de tráfico en tiempo real y comunicarla con el sistema multimedia del vehículo.</a:t>
            </a:r>
          </a:p>
          <a:p>
            <a:pPr>
              <a:spcBef>
                <a:spcPct val="50000"/>
              </a:spcBef>
            </a:pPr>
            <a:r>
              <a:rPr lang="es-ES" altLang="es-ES" sz="1000">
                <a:latin typeface="Verdana" panose="020B0604030504040204" pitchFamily="34" charset="0"/>
              </a:rPr>
              <a:t>El proyecto a quedado en investigación y como prototipo debido a que es vulnerable a ataques por hackers informáticos, así como vulnerable a virus informáticos, inhibidores de frecuencia de organismos estatales etc.</a:t>
            </a:r>
          </a:p>
          <a:p>
            <a:pPr>
              <a:spcBef>
                <a:spcPct val="50000"/>
              </a:spcBef>
            </a:pPr>
            <a:r>
              <a:rPr lang="es-ES" altLang="es-ES" sz="1000">
                <a:latin typeface="Verdana" panose="020B0604030504040204" pitchFamily="34" charset="0"/>
              </a:rPr>
              <a:t>La transmisión se realizaría mediante ondas electromagnéticas, correspondiendo unos valores de frecuencia a 0 y otro valor de frecuencia a 1.</a:t>
            </a:r>
          </a:p>
          <a:p>
            <a:pPr>
              <a:spcBef>
                <a:spcPct val="50000"/>
              </a:spcBef>
            </a:pPr>
            <a:r>
              <a:rPr lang="es-ES" altLang="es-ES" sz="1000">
                <a:latin typeface="Verdana" panose="020B0604030504040204" pitchFamily="34" charset="0"/>
              </a:rPr>
              <a:t>Algunos vehículos incorporan este sistema para el sistema multimedia con funciones limitadas. No se utiliza actualmente para red multiplexada aunque su desarrollo está siendo desenfrenado.</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a:extLst>
              <a:ext uri="{FF2B5EF4-FFF2-40B4-BE49-F238E27FC236}">
                <a16:creationId xmlns:a16="http://schemas.microsoft.com/office/drawing/2014/main" id="{8A4C784E-A568-44FF-B6BB-DDF0911F7D22}"/>
              </a:ext>
            </a:extLst>
          </p:cNvPr>
          <p:cNvGraphicFramePr>
            <a:graphicFrameLocks noGrp="1" noChangeAspect="1"/>
          </p:cNvGraphicFramePr>
          <p:nvPr>
            <p:ph/>
            <p:extLst>
              <p:ext uri="{D42A27DB-BD31-4B8C-83A1-F6EECF244321}">
                <p14:modId xmlns:p14="http://schemas.microsoft.com/office/powerpoint/2010/main" val="2960415642"/>
              </p:ext>
            </p:extLst>
          </p:nvPr>
        </p:nvGraphicFramePr>
        <p:xfrm>
          <a:off x="1898651" y="1966914"/>
          <a:ext cx="9545216" cy="4503957"/>
        </p:xfrm>
        <a:graphic>
          <a:graphicData uri="http://schemas.openxmlformats.org/drawingml/2006/chart">
            <c:chart xmlns:c="http://schemas.openxmlformats.org/drawingml/2006/chart" xmlns:r="http://schemas.openxmlformats.org/officeDocument/2006/relationships" r:id="rId2"/>
          </a:graphicData>
        </a:graphic>
      </p:graphicFrame>
      <p:sp>
        <p:nvSpPr>
          <p:cNvPr id="21510" name="Text Box 6">
            <a:extLst>
              <a:ext uri="{FF2B5EF4-FFF2-40B4-BE49-F238E27FC236}">
                <a16:creationId xmlns:a16="http://schemas.microsoft.com/office/drawing/2014/main" id="{0A4A2589-C1CD-4F55-B8B1-A1F586A571B8}"/>
              </a:ext>
            </a:extLst>
          </p:cNvPr>
          <p:cNvSpPr txBox="1">
            <a:spLocks noChangeArrowheads="1"/>
          </p:cNvSpPr>
          <p:nvPr/>
        </p:nvSpPr>
        <p:spPr bwMode="auto">
          <a:xfrm>
            <a:off x="2135189" y="333376"/>
            <a:ext cx="7489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s-ES" altLang="es-ES">
                <a:solidFill>
                  <a:srgbClr val="FFFFFF"/>
                </a:solidFill>
                <a:latin typeface="Verdana" panose="020B0604030504040204" pitchFamily="34" charset="0"/>
              </a:rPr>
              <a:t>Cuadro resumen de las velocidades de transmisión.</a:t>
            </a:r>
          </a:p>
        </p:txBody>
      </p:sp>
      <p:sp>
        <p:nvSpPr>
          <p:cNvPr id="3" name="CuadroTexto 2">
            <a:extLst>
              <a:ext uri="{FF2B5EF4-FFF2-40B4-BE49-F238E27FC236}">
                <a16:creationId xmlns:a16="http://schemas.microsoft.com/office/drawing/2014/main" id="{D149AE00-0786-4AC8-B697-00035C03E027}"/>
              </a:ext>
            </a:extLst>
          </p:cNvPr>
          <p:cNvSpPr txBox="1"/>
          <p:nvPr/>
        </p:nvSpPr>
        <p:spPr>
          <a:xfrm>
            <a:off x="1323392" y="779503"/>
            <a:ext cx="9545216" cy="369332"/>
          </a:xfrm>
          <a:prstGeom prst="rect">
            <a:avLst/>
          </a:prstGeom>
          <a:noFill/>
        </p:spPr>
        <p:txBody>
          <a:bodyPr wrap="square" rtlCol="0">
            <a:spAutoFit/>
          </a:bodyPr>
          <a:lstStyle/>
          <a:p>
            <a:pPr algn="ctr"/>
            <a:r>
              <a:rPr lang="es-ES" dirty="0"/>
              <a:t>DIAGRAMA DE BARRAS DE VELOCIDADES DE TRANSMISIÓN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D77B92-CB36-4B20-A59A-59625E0F0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586F2FA-3CD4-49F4-AA09-0B8B383FB79B}"/>
              </a:ext>
            </a:extLst>
          </p:cNvPr>
          <p:cNvSpPr>
            <a:spLocks noGrp="1"/>
          </p:cNvSpPr>
          <p:nvPr>
            <p:ph type="title"/>
          </p:nvPr>
        </p:nvSpPr>
        <p:spPr>
          <a:xfrm>
            <a:off x="645065" y="1463040"/>
            <a:ext cx="3796306" cy="2690949"/>
          </a:xfrm>
        </p:spPr>
        <p:txBody>
          <a:bodyPr anchor="t">
            <a:normAutofit/>
          </a:bodyPr>
          <a:lstStyle/>
          <a:p>
            <a:r>
              <a:rPr lang="es-ES" dirty="0"/>
              <a:t>INTRODUCCIÓN</a:t>
            </a:r>
          </a:p>
        </p:txBody>
      </p:sp>
      <p:grpSp>
        <p:nvGrpSpPr>
          <p:cNvPr id="11" name="Group 10">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arcador de contenido 2">
            <a:extLst>
              <a:ext uri="{FF2B5EF4-FFF2-40B4-BE49-F238E27FC236}">
                <a16:creationId xmlns:a16="http://schemas.microsoft.com/office/drawing/2014/main" id="{12DC81A7-523F-4979-985F-5D80E3EF1509}"/>
              </a:ext>
            </a:extLst>
          </p:cNvPr>
          <p:cNvGraphicFramePr>
            <a:graphicFrameLocks noGrp="1"/>
          </p:cNvGraphicFramePr>
          <p:nvPr>
            <p:ph idx="1"/>
            <p:extLst>
              <p:ext uri="{D42A27DB-BD31-4B8C-83A1-F6EECF244321}">
                <p14:modId xmlns:p14="http://schemas.microsoft.com/office/powerpoint/2010/main" val="3925568828"/>
              </p:ext>
            </p:extLst>
          </p:nvPr>
        </p:nvGraphicFramePr>
        <p:xfrm>
          <a:off x="5407705" y="1014154"/>
          <a:ext cx="5962720" cy="497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639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9F6E321A-B3B1-45A3-A13D-0CF50A486F70}"/>
              </a:ext>
            </a:extLst>
          </p:cNvPr>
          <p:cNvSpPr>
            <a:spLocks noGrp="1"/>
          </p:cNvSpPr>
          <p:nvPr>
            <p:ph/>
          </p:nvPr>
        </p:nvSpPr>
        <p:spPr/>
        <p:txBody>
          <a:bodyPr/>
          <a:lstStyle/>
          <a:p>
            <a:pPr marL="0" indent="0">
              <a:buNone/>
            </a:pPr>
            <a:r>
              <a:rPr lang="es-ES" sz="4400" dirty="0"/>
              <a:t>Bibliografía.</a:t>
            </a:r>
          </a:p>
          <a:p>
            <a:pPr marL="0" indent="0">
              <a:buNone/>
            </a:pPr>
            <a:endParaRPr lang="es-ES" dirty="0"/>
          </a:p>
          <a:p>
            <a:pPr algn="just"/>
            <a:r>
              <a:rPr lang="es-ES" sz="2000" dirty="0"/>
              <a:t>Volkswagen AG, (1997). El CAN-BUS de datos. Extraído de la documentación facilitada por SEAT España para la formación del profesorado.</a:t>
            </a:r>
          </a:p>
          <a:p>
            <a:pPr marL="0" indent="0" algn="just">
              <a:buNone/>
            </a:pPr>
            <a:endParaRPr lang="es-ES" sz="2000" dirty="0"/>
          </a:p>
          <a:p>
            <a:pPr algn="just"/>
            <a:r>
              <a:rPr lang="es-ES" sz="2000" dirty="0"/>
              <a:t>Barreda, O. Ros, J. (2016) Sistemas eléctricos de seguridad y confortabilidad. Madrid, España: Paraninfo</a:t>
            </a:r>
          </a:p>
          <a:p>
            <a:pPr marL="0" indent="0" algn="just">
              <a:buNone/>
            </a:pPr>
            <a:endParaRPr lang="es-ES" sz="2000" dirty="0"/>
          </a:p>
          <a:p>
            <a:pPr algn="just"/>
            <a:r>
              <a:rPr lang="es-ES" sz="2000" dirty="0"/>
              <a:t>Llanos. M.J, (2011). Circuitos eléctricos auxiliares del vehículo. Madrid, España: Paraninfo</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2631012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D77B92-CB36-4B20-A59A-59625E0F0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481FF21-5734-4FED-8877-4271A0BA74DE}"/>
              </a:ext>
            </a:extLst>
          </p:cNvPr>
          <p:cNvSpPr>
            <a:spLocks noGrp="1"/>
          </p:cNvSpPr>
          <p:nvPr>
            <p:ph type="title"/>
          </p:nvPr>
        </p:nvSpPr>
        <p:spPr>
          <a:xfrm>
            <a:off x="645065" y="1463040"/>
            <a:ext cx="3796306" cy="2690949"/>
          </a:xfrm>
        </p:spPr>
        <p:txBody>
          <a:bodyPr anchor="t">
            <a:normAutofit/>
          </a:bodyPr>
          <a:lstStyle/>
          <a:p>
            <a:r>
              <a:rPr lang="es-ES" sz="3000"/>
              <a:t>EMPECEMOS POR EL PRINCIPIO, LA EVOLUCIÓN DE LA ELECTRÓNICA INTEGRADA EN EL AUTOMÓVIL.</a:t>
            </a:r>
          </a:p>
        </p:txBody>
      </p:sp>
      <p:grpSp>
        <p:nvGrpSpPr>
          <p:cNvPr id="11" name="Group 10">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arcador de contenido 2">
            <a:extLst>
              <a:ext uri="{FF2B5EF4-FFF2-40B4-BE49-F238E27FC236}">
                <a16:creationId xmlns:a16="http://schemas.microsoft.com/office/drawing/2014/main" id="{86926B0F-AE19-4140-9549-65A10019AF7E}"/>
              </a:ext>
            </a:extLst>
          </p:cNvPr>
          <p:cNvGraphicFramePr>
            <a:graphicFrameLocks noGrp="1"/>
          </p:cNvGraphicFramePr>
          <p:nvPr>
            <p:ph idx="1"/>
            <p:extLst>
              <p:ext uri="{D42A27DB-BD31-4B8C-83A1-F6EECF244321}">
                <p14:modId xmlns:p14="http://schemas.microsoft.com/office/powerpoint/2010/main" val="4172969087"/>
              </p:ext>
            </p:extLst>
          </p:nvPr>
        </p:nvGraphicFramePr>
        <p:xfrm>
          <a:off x="5407705" y="1014154"/>
          <a:ext cx="5962720" cy="497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434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808638" y="386930"/>
            <a:ext cx="9236700" cy="1188950"/>
          </a:xfrm>
          <a:prstGeom prst="rect">
            <a:avLst/>
          </a:prstGeom>
        </p:spPr>
        <p:txBody>
          <a:bodyPr vert="horz" lIns="91440" tIns="45720" rIns="91440" bIns="45720" rtlCol="0" anchor="b">
            <a:normAutofit/>
          </a:bodyPr>
          <a:lstStyle/>
          <a:p>
            <a:pPr marL="11430"/>
            <a:r>
              <a:rPr lang="en-US" sz="4600" kern="1200">
                <a:solidFill>
                  <a:schemeClr val="tx1"/>
                </a:solidFill>
                <a:latin typeface="+mj-lt"/>
                <a:ea typeface="+mj-ea"/>
                <a:cs typeface="+mj-cs"/>
              </a:rPr>
              <a:t>LA</a:t>
            </a:r>
            <a:r>
              <a:rPr lang="en-US" sz="4600" kern="1200" spc="-14">
                <a:solidFill>
                  <a:schemeClr val="tx1"/>
                </a:solidFill>
                <a:latin typeface="+mj-lt"/>
                <a:ea typeface="+mj-ea"/>
                <a:cs typeface="+mj-cs"/>
              </a:rPr>
              <a:t> </a:t>
            </a:r>
            <a:r>
              <a:rPr lang="en-US" sz="4600" kern="1200">
                <a:solidFill>
                  <a:schemeClr val="tx1"/>
                </a:solidFill>
                <a:latin typeface="+mj-lt"/>
                <a:ea typeface="+mj-ea"/>
                <a:cs typeface="+mj-cs"/>
              </a:rPr>
              <a:t>RED</a:t>
            </a:r>
            <a:r>
              <a:rPr lang="en-US" sz="4600" kern="1200" spc="-14">
                <a:solidFill>
                  <a:schemeClr val="tx1"/>
                </a:solidFill>
                <a:latin typeface="+mj-lt"/>
                <a:ea typeface="+mj-ea"/>
                <a:cs typeface="+mj-cs"/>
              </a:rPr>
              <a:t> </a:t>
            </a:r>
            <a:r>
              <a:rPr lang="en-US" sz="4600" kern="1200">
                <a:solidFill>
                  <a:schemeClr val="tx1"/>
                </a:solidFill>
                <a:latin typeface="+mj-lt"/>
                <a:ea typeface="+mj-ea"/>
                <a:cs typeface="+mj-cs"/>
              </a:rPr>
              <a:t>CAN</a:t>
            </a:r>
            <a:r>
              <a:rPr lang="en-US" sz="4600" kern="1200" spc="-14">
                <a:solidFill>
                  <a:schemeClr val="tx1"/>
                </a:solidFill>
                <a:latin typeface="+mj-lt"/>
                <a:ea typeface="+mj-ea"/>
                <a:cs typeface="+mj-cs"/>
              </a:rPr>
              <a:t> </a:t>
            </a:r>
            <a:r>
              <a:rPr lang="en-US" sz="4600" kern="1200" spc="5">
                <a:solidFill>
                  <a:schemeClr val="tx1"/>
                </a:solidFill>
                <a:latin typeface="+mj-lt"/>
                <a:ea typeface="+mj-ea"/>
                <a:cs typeface="+mj-cs"/>
              </a:rPr>
              <a:t>(Controler</a:t>
            </a:r>
            <a:r>
              <a:rPr lang="en-US" sz="4600" kern="1200" spc="-9">
                <a:solidFill>
                  <a:schemeClr val="tx1"/>
                </a:solidFill>
                <a:latin typeface="+mj-lt"/>
                <a:ea typeface="+mj-ea"/>
                <a:cs typeface="+mj-cs"/>
              </a:rPr>
              <a:t> </a:t>
            </a:r>
            <a:r>
              <a:rPr lang="en-US" sz="4600" kern="1200">
                <a:solidFill>
                  <a:schemeClr val="tx1"/>
                </a:solidFill>
                <a:latin typeface="+mj-lt"/>
                <a:ea typeface="+mj-ea"/>
                <a:cs typeface="+mj-cs"/>
              </a:rPr>
              <a:t>Area</a:t>
            </a:r>
            <a:r>
              <a:rPr lang="en-US" sz="4600" kern="1200" spc="-9">
                <a:solidFill>
                  <a:schemeClr val="tx1"/>
                </a:solidFill>
                <a:latin typeface="+mj-lt"/>
                <a:ea typeface="+mj-ea"/>
                <a:cs typeface="+mj-cs"/>
              </a:rPr>
              <a:t> </a:t>
            </a:r>
            <a:r>
              <a:rPr lang="en-US" sz="4600" kern="1200">
                <a:solidFill>
                  <a:schemeClr val="tx1"/>
                </a:solidFill>
                <a:latin typeface="+mj-lt"/>
                <a:ea typeface="+mj-ea"/>
                <a:cs typeface="+mj-cs"/>
              </a:rPr>
              <a:t>Network)</a:t>
            </a:r>
          </a:p>
        </p:txBody>
      </p:sp>
      <p:grpSp>
        <p:nvGrpSpPr>
          <p:cNvPr id="18" name="Group 17">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9" name="Rectangle 18">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bject 11"/>
          <p:cNvSpPr txBox="1"/>
          <p:nvPr/>
        </p:nvSpPr>
        <p:spPr>
          <a:xfrm>
            <a:off x="793660" y="2599509"/>
            <a:ext cx="10143668" cy="3435531"/>
          </a:xfrm>
          <a:prstGeom prst="rect">
            <a:avLst/>
          </a:prstGeom>
        </p:spPr>
        <p:txBody>
          <a:bodyPr vert="horz" lIns="91440" tIns="45720" rIns="91440" bIns="45720" rtlCol="0" anchor="ctr">
            <a:normAutofit/>
          </a:bodyPr>
          <a:lstStyle/>
          <a:p>
            <a:pPr marL="354330" marR="105155" indent="-228600">
              <a:lnSpc>
                <a:spcPct val="90000"/>
              </a:lnSpc>
              <a:spcBef>
                <a:spcPts val="216"/>
              </a:spcBef>
              <a:buFont typeface="Arial" panose="020B0604020202020204" pitchFamily="34" charset="0"/>
              <a:buChar char="•"/>
            </a:pPr>
            <a:r>
              <a:rPr lang="en-US" sz="2000" spc="5" dirty="0" err="1"/>
              <a:t>Desarrollada</a:t>
            </a:r>
            <a:r>
              <a:rPr lang="en-US" sz="2000" spc="5" dirty="0"/>
              <a:t> por Bosch para </a:t>
            </a:r>
            <a:r>
              <a:rPr lang="en-US" sz="2000" dirty="0" err="1"/>
              <a:t>facilitar</a:t>
            </a:r>
            <a:r>
              <a:rPr lang="en-US" sz="2000" dirty="0"/>
              <a:t> </a:t>
            </a:r>
            <a:r>
              <a:rPr lang="en-US" sz="2000" spc="5" dirty="0"/>
              <a:t>la </a:t>
            </a:r>
            <a:r>
              <a:rPr lang="en-US" sz="2000" spc="5" dirty="0" err="1"/>
              <a:t>transmisión</a:t>
            </a:r>
            <a:r>
              <a:rPr lang="en-US" sz="2000" spc="5" dirty="0"/>
              <a:t> de </a:t>
            </a:r>
            <a:r>
              <a:rPr lang="en-US" sz="2000" spc="5" dirty="0" err="1"/>
              <a:t>datos</a:t>
            </a:r>
            <a:r>
              <a:rPr lang="en-US" sz="2000" spc="5" dirty="0"/>
              <a:t> entre </a:t>
            </a:r>
            <a:r>
              <a:rPr lang="en-US" sz="2000" spc="-540" dirty="0"/>
              <a:t> </a:t>
            </a:r>
            <a:r>
              <a:rPr lang="en-US" sz="2000" spc="5" dirty="0" err="1"/>
              <a:t>unidades</a:t>
            </a:r>
            <a:r>
              <a:rPr lang="en-US" sz="2000" spc="-5" dirty="0"/>
              <a:t> </a:t>
            </a:r>
            <a:r>
              <a:rPr lang="en-US" sz="2000" spc="5" dirty="0" err="1"/>
              <a:t>electrónicas</a:t>
            </a:r>
            <a:r>
              <a:rPr lang="en-US" sz="2000" dirty="0"/>
              <a:t> </a:t>
            </a:r>
            <a:r>
              <a:rPr lang="en-US" sz="2000" spc="5" dirty="0"/>
              <a:t>es</a:t>
            </a:r>
            <a:r>
              <a:rPr lang="en-US" sz="2000" spc="-5" dirty="0"/>
              <a:t> </a:t>
            </a:r>
            <a:r>
              <a:rPr lang="en-US" sz="2000" spc="5" dirty="0"/>
              <a:t>la</a:t>
            </a:r>
            <a:r>
              <a:rPr lang="en-US" sz="2000" dirty="0"/>
              <a:t> </a:t>
            </a:r>
            <a:r>
              <a:rPr lang="en-US" sz="2000" spc="9" dirty="0" err="1"/>
              <a:t>más</a:t>
            </a:r>
            <a:r>
              <a:rPr lang="en-US" sz="2000" dirty="0"/>
              <a:t> </a:t>
            </a:r>
            <a:r>
              <a:rPr lang="en-US" sz="2000" spc="5" dirty="0" err="1"/>
              <a:t>extendida</a:t>
            </a:r>
            <a:r>
              <a:rPr lang="en-US" sz="2000" spc="-5" dirty="0"/>
              <a:t> </a:t>
            </a:r>
            <a:r>
              <a:rPr lang="en-US" sz="2000" spc="5" dirty="0" err="1"/>
              <a:t>actualmente</a:t>
            </a:r>
            <a:r>
              <a:rPr lang="en-US" sz="2000" spc="5" dirty="0"/>
              <a:t>.</a:t>
            </a:r>
            <a:endParaRPr lang="en-US" sz="2000" dirty="0"/>
          </a:p>
          <a:p>
            <a:pPr marL="354330" marR="122301" indent="-228600">
              <a:lnSpc>
                <a:spcPct val="90000"/>
              </a:lnSpc>
              <a:spcBef>
                <a:spcPts val="477"/>
              </a:spcBef>
              <a:buFont typeface="Arial" panose="020B0604020202020204" pitchFamily="34" charset="0"/>
              <a:buChar char="•"/>
            </a:pPr>
            <a:r>
              <a:rPr lang="en-US" sz="2000" dirty="0" err="1"/>
              <a:t>Utiliza</a:t>
            </a:r>
            <a:r>
              <a:rPr lang="en-US" sz="2000" dirty="0"/>
              <a:t> </a:t>
            </a:r>
            <a:r>
              <a:rPr lang="en-US" sz="2000" spc="9" dirty="0" err="1"/>
              <a:t>como</a:t>
            </a:r>
            <a:r>
              <a:rPr lang="en-US" sz="2000" spc="9" dirty="0"/>
              <a:t> </a:t>
            </a:r>
            <a:r>
              <a:rPr lang="en-US" sz="2000" spc="9" dirty="0" err="1"/>
              <a:t>soporte</a:t>
            </a:r>
            <a:r>
              <a:rPr lang="en-US" sz="2000" spc="9" dirty="0"/>
              <a:t> </a:t>
            </a:r>
            <a:r>
              <a:rPr lang="en-US" sz="2000" spc="5" dirty="0"/>
              <a:t>un bus </a:t>
            </a:r>
            <a:r>
              <a:rPr lang="en-US" sz="2000" spc="5" dirty="0" err="1"/>
              <a:t>formado</a:t>
            </a:r>
            <a:r>
              <a:rPr lang="en-US" sz="2000" spc="5" dirty="0"/>
              <a:t> por dos </a:t>
            </a:r>
            <a:r>
              <a:rPr lang="en-US" sz="2000" spc="9" dirty="0"/>
              <a:t>cables </a:t>
            </a:r>
            <a:r>
              <a:rPr lang="en-US" sz="2000" spc="5" dirty="0" err="1"/>
              <a:t>trenzados</a:t>
            </a:r>
            <a:r>
              <a:rPr lang="en-US" sz="2000" spc="5" dirty="0"/>
              <a:t> </a:t>
            </a:r>
            <a:r>
              <a:rPr lang="en-US" sz="2000" spc="9" dirty="0"/>
              <a:t> </a:t>
            </a:r>
            <a:r>
              <a:rPr lang="en-US" sz="2000" spc="5" dirty="0" err="1"/>
              <a:t>llamados</a:t>
            </a:r>
            <a:r>
              <a:rPr lang="en-US" sz="2000" spc="5" dirty="0"/>
              <a:t> </a:t>
            </a:r>
            <a:r>
              <a:rPr lang="en-US" sz="2000" spc="9" dirty="0"/>
              <a:t>Can </a:t>
            </a:r>
            <a:r>
              <a:rPr lang="en-US" sz="2000" spc="14" dirty="0"/>
              <a:t>H </a:t>
            </a:r>
            <a:r>
              <a:rPr lang="en-US" sz="2000" spc="9" dirty="0"/>
              <a:t>y Can L </a:t>
            </a:r>
            <a:r>
              <a:rPr lang="en-US" sz="2000" spc="5" dirty="0"/>
              <a:t>por los que </a:t>
            </a:r>
            <a:r>
              <a:rPr lang="en-US" sz="2000" spc="5" dirty="0" err="1"/>
              <a:t>circulan</a:t>
            </a:r>
            <a:r>
              <a:rPr lang="en-US" sz="2000" spc="5" dirty="0"/>
              <a:t> </a:t>
            </a:r>
            <a:r>
              <a:rPr lang="en-US" sz="2000" spc="9" dirty="0" err="1"/>
              <a:t>señales</a:t>
            </a:r>
            <a:r>
              <a:rPr lang="en-US" sz="2000" spc="9" dirty="0"/>
              <a:t> </a:t>
            </a:r>
            <a:r>
              <a:rPr lang="en-US" sz="2000" spc="5" dirty="0" err="1"/>
              <a:t>invertidas</a:t>
            </a:r>
            <a:r>
              <a:rPr lang="en-US" sz="2000" spc="5" dirty="0"/>
              <a:t> </a:t>
            </a:r>
            <a:r>
              <a:rPr lang="en-US" sz="2000" spc="9" dirty="0"/>
              <a:t>y </a:t>
            </a:r>
            <a:r>
              <a:rPr lang="en-US" sz="2000" spc="14" dirty="0"/>
              <a:t> </a:t>
            </a:r>
            <a:r>
              <a:rPr lang="en-US" sz="2000" spc="5" dirty="0" err="1"/>
              <a:t>en</a:t>
            </a:r>
            <a:r>
              <a:rPr lang="en-US" sz="2000" spc="5" dirty="0"/>
              <a:t> </a:t>
            </a:r>
            <a:r>
              <a:rPr lang="en-US" sz="2000" spc="9" dirty="0" err="1"/>
              <a:t>cuyos</a:t>
            </a:r>
            <a:r>
              <a:rPr lang="en-US" sz="2000" spc="9" dirty="0"/>
              <a:t> </a:t>
            </a:r>
            <a:r>
              <a:rPr lang="en-US" sz="2000" spc="5" dirty="0" err="1"/>
              <a:t>extremos</a:t>
            </a:r>
            <a:r>
              <a:rPr lang="en-US" sz="2000" spc="5" dirty="0"/>
              <a:t> </a:t>
            </a:r>
            <a:r>
              <a:rPr lang="en-US" sz="2000" spc="9" dirty="0"/>
              <a:t>se </a:t>
            </a:r>
            <a:r>
              <a:rPr lang="en-US" sz="2000" spc="9" dirty="0" err="1"/>
              <a:t>colocan</a:t>
            </a:r>
            <a:r>
              <a:rPr lang="en-US" sz="2000" spc="9" dirty="0"/>
              <a:t> </a:t>
            </a:r>
            <a:r>
              <a:rPr lang="en-US" sz="2000" spc="5" dirty="0" err="1"/>
              <a:t>resistencias</a:t>
            </a:r>
            <a:r>
              <a:rPr lang="en-US" sz="2000" spc="5" dirty="0"/>
              <a:t> para </a:t>
            </a:r>
            <a:r>
              <a:rPr lang="en-US" sz="2000" dirty="0" err="1"/>
              <a:t>evitar</a:t>
            </a:r>
            <a:r>
              <a:rPr lang="en-US" sz="2000" dirty="0"/>
              <a:t> </a:t>
            </a:r>
            <a:r>
              <a:rPr lang="en-US" sz="2000" spc="5" dirty="0"/>
              <a:t>los </a:t>
            </a:r>
            <a:r>
              <a:rPr lang="en-US" sz="2000" spc="9" dirty="0" err="1"/>
              <a:t>rebotes</a:t>
            </a:r>
            <a:r>
              <a:rPr lang="en-US" sz="2000" spc="9" dirty="0"/>
              <a:t> </a:t>
            </a:r>
            <a:r>
              <a:rPr lang="en-US" sz="2000" spc="-540" dirty="0"/>
              <a:t> </a:t>
            </a:r>
            <a:r>
              <a:rPr lang="en-US" sz="2000" spc="5" dirty="0"/>
              <a:t>de</a:t>
            </a:r>
            <a:r>
              <a:rPr lang="en-US" sz="2000" dirty="0"/>
              <a:t> </a:t>
            </a:r>
            <a:r>
              <a:rPr lang="en-US" sz="2000" spc="9" dirty="0" err="1"/>
              <a:t>señal</a:t>
            </a:r>
            <a:r>
              <a:rPr lang="en-US" sz="2000" dirty="0"/>
              <a:t> </a:t>
            </a:r>
            <a:r>
              <a:rPr lang="en-US" sz="2000" spc="5" dirty="0"/>
              <a:t>que</a:t>
            </a:r>
            <a:r>
              <a:rPr lang="en-US" sz="2000" dirty="0"/>
              <a:t> </a:t>
            </a:r>
            <a:r>
              <a:rPr lang="en-US" sz="2000" spc="5" dirty="0" err="1"/>
              <a:t>podrían</a:t>
            </a:r>
            <a:r>
              <a:rPr lang="en-US" sz="2000" dirty="0"/>
              <a:t> </a:t>
            </a:r>
            <a:r>
              <a:rPr lang="en-US" sz="2000" spc="5" dirty="0" err="1"/>
              <a:t>producir</a:t>
            </a:r>
            <a:r>
              <a:rPr lang="en-US" sz="2000" dirty="0"/>
              <a:t> </a:t>
            </a:r>
            <a:r>
              <a:rPr lang="en-US" sz="2000" spc="5" dirty="0" err="1"/>
              <a:t>errores</a:t>
            </a:r>
            <a:r>
              <a:rPr lang="en-US" sz="2000" dirty="0"/>
              <a:t> </a:t>
            </a:r>
            <a:r>
              <a:rPr lang="en-US" sz="2000" spc="9" dirty="0"/>
              <a:t>y</a:t>
            </a:r>
            <a:r>
              <a:rPr lang="en-US" sz="2000" dirty="0"/>
              <a:t> </a:t>
            </a:r>
            <a:r>
              <a:rPr lang="en-US" sz="2000" dirty="0" err="1"/>
              <a:t>fallos</a:t>
            </a:r>
            <a:r>
              <a:rPr lang="en-US" sz="2000" dirty="0"/>
              <a:t> </a:t>
            </a:r>
            <a:r>
              <a:rPr lang="en-US" sz="2000" spc="5" dirty="0" err="1"/>
              <a:t>en</a:t>
            </a:r>
            <a:r>
              <a:rPr lang="en-US" sz="2000" dirty="0"/>
              <a:t> </a:t>
            </a:r>
            <a:r>
              <a:rPr lang="en-US" sz="2000" spc="5" dirty="0"/>
              <a:t>la</a:t>
            </a:r>
            <a:r>
              <a:rPr lang="en-US" sz="2000" dirty="0"/>
              <a:t> </a:t>
            </a:r>
            <a:r>
              <a:rPr lang="en-US" sz="2000" spc="5" dirty="0"/>
              <a:t>red.</a:t>
            </a:r>
            <a:endParaRPr lang="en-US" sz="2000" dirty="0"/>
          </a:p>
          <a:p>
            <a:pPr marL="354330" marR="4572" indent="-228600">
              <a:lnSpc>
                <a:spcPct val="90000"/>
              </a:lnSpc>
              <a:spcBef>
                <a:spcPts val="472"/>
              </a:spcBef>
              <a:buFont typeface="Arial" panose="020B0604020202020204" pitchFamily="34" charset="0"/>
              <a:buChar char="•"/>
            </a:pPr>
            <a:r>
              <a:rPr lang="en-US" sz="2000" spc="5" dirty="0" err="1"/>
              <a:t>Existen</a:t>
            </a:r>
            <a:r>
              <a:rPr lang="en-US" sz="2000" spc="5" dirty="0"/>
              <a:t> </a:t>
            </a:r>
            <a:r>
              <a:rPr lang="en-US" sz="2000" spc="5" dirty="0" err="1"/>
              <a:t>diferentes</a:t>
            </a:r>
            <a:r>
              <a:rPr lang="en-US" sz="2000" spc="5" dirty="0"/>
              <a:t> </a:t>
            </a:r>
            <a:r>
              <a:rPr lang="en-US" sz="2000" spc="5" dirty="0" err="1"/>
              <a:t>tipos</a:t>
            </a:r>
            <a:r>
              <a:rPr lang="en-US" sz="2000" spc="5" dirty="0"/>
              <a:t> de </a:t>
            </a:r>
            <a:r>
              <a:rPr lang="en-US" sz="2000" spc="9" dirty="0"/>
              <a:t>red CAN </a:t>
            </a:r>
            <a:r>
              <a:rPr lang="en-US" sz="2000" spc="5" dirty="0"/>
              <a:t>que </a:t>
            </a:r>
            <a:r>
              <a:rPr lang="en-US" sz="2000" dirty="0" err="1"/>
              <a:t>utilizan</a:t>
            </a:r>
            <a:r>
              <a:rPr lang="en-US" sz="2000" dirty="0"/>
              <a:t> </a:t>
            </a:r>
            <a:r>
              <a:rPr lang="en-US" sz="2000" spc="9" dirty="0" err="1"/>
              <a:t>velocidades</a:t>
            </a:r>
            <a:r>
              <a:rPr lang="en-US" sz="2000" spc="9" dirty="0"/>
              <a:t> </a:t>
            </a:r>
            <a:r>
              <a:rPr lang="en-US" sz="2000" spc="5" dirty="0"/>
              <a:t>de </a:t>
            </a:r>
            <a:r>
              <a:rPr lang="en-US" sz="2000" spc="9" dirty="0"/>
              <a:t> </a:t>
            </a:r>
            <a:r>
              <a:rPr lang="en-US" sz="2000" spc="5" dirty="0" err="1"/>
              <a:t>transmisión</a:t>
            </a:r>
            <a:r>
              <a:rPr lang="en-US" sz="2000" spc="5" dirty="0"/>
              <a:t> </a:t>
            </a:r>
            <a:r>
              <a:rPr lang="en-US" sz="2000" spc="5" dirty="0" err="1"/>
              <a:t>diferentes</a:t>
            </a:r>
            <a:r>
              <a:rPr lang="en-US" sz="2000" spc="5" dirty="0"/>
              <a:t> </a:t>
            </a:r>
            <a:r>
              <a:rPr lang="en-US" sz="2000" spc="5" dirty="0" err="1"/>
              <a:t>oscilando</a:t>
            </a:r>
            <a:r>
              <a:rPr lang="en-US" sz="2000" spc="5" dirty="0"/>
              <a:t> entre 50 </a:t>
            </a:r>
            <a:r>
              <a:rPr lang="en-US" sz="2000" spc="9" dirty="0"/>
              <a:t>y </a:t>
            </a:r>
            <a:r>
              <a:rPr lang="en-US" sz="2000" spc="5" dirty="0"/>
              <a:t>500 Kbit/s </a:t>
            </a:r>
            <a:r>
              <a:rPr lang="en-US" sz="2000" spc="9" dirty="0" err="1"/>
              <a:t>según</a:t>
            </a:r>
            <a:r>
              <a:rPr lang="en-US" sz="2000" spc="9" dirty="0"/>
              <a:t> </a:t>
            </a:r>
            <a:r>
              <a:rPr lang="en-US" sz="2000" spc="5" dirty="0"/>
              <a:t>el </a:t>
            </a:r>
            <a:r>
              <a:rPr lang="en-US" sz="2000" dirty="0" err="1"/>
              <a:t>tipo</a:t>
            </a:r>
            <a:r>
              <a:rPr lang="en-US" sz="2000" dirty="0"/>
              <a:t> </a:t>
            </a:r>
            <a:r>
              <a:rPr lang="en-US" sz="2000" spc="-540" dirty="0"/>
              <a:t> </a:t>
            </a:r>
            <a:r>
              <a:rPr lang="en-US" sz="2000" spc="5" dirty="0"/>
              <a:t>de</a:t>
            </a:r>
            <a:r>
              <a:rPr lang="en-US" sz="2000" dirty="0"/>
              <a:t> </a:t>
            </a:r>
            <a:r>
              <a:rPr lang="en-US" sz="2000" spc="5" dirty="0"/>
              <a:t>red.</a:t>
            </a:r>
            <a:r>
              <a:rPr lang="en-US" sz="2000" dirty="0"/>
              <a:t> </a:t>
            </a:r>
            <a:r>
              <a:rPr lang="en-US" sz="2000" spc="5" dirty="0"/>
              <a:t>El</a:t>
            </a:r>
            <a:r>
              <a:rPr lang="en-US" sz="2000" dirty="0"/>
              <a:t> </a:t>
            </a:r>
            <a:r>
              <a:rPr lang="en-US" sz="2000" spc="9" dirty="0" err="1"/>
              <a:t>sistema</a:t>
            </a:r>
            <a:r>
              <a:rPr lang="en-US" sz="2000" dirty="0"/>
              <a:t> </a:t>
            </a:r>
            <a:r>
              <a:rPr lang="en-US" sz="2000" spc="9" dirty="0"/>
              <a:t>CAN</a:t>
            </a:r>
            <a:r>
              <a:rPr lang="en-US" sz="2000" spc="5" dirty="0"/>
              <a:t> </a:t>
            </a:r>
            <a:r>
              <a:rPr lang="en-US" sz="2000" spc="5" dirty="0" err="1"/>
              <a:t>puede</a:t>
            </a:r>
            <a:r>
              <a:rPr lang="en-US" sz="2000" dirty="0"/>
              <a:t> </a:t>
            </a:r>
            <a:r>
              <a:rPr lang="en-US" sz="2000" spc="5" dirty="0" err="1"/>
              <a:t>alcanzar</a:t>
            </a:r>
            <a:r>
              <a:rPr lang="en-US" sz="2000" spc="5" dirty="0"/>
              <a:t> </a:t>
            </a:r>
            <a:r>
              <a:rPr lang="en-US" sz="2000" spc="5" dirty="0" err="1"/>
              <a:t>teóricamente</a:t>
            </a:r>
            <a:r>
              <a:rPr lang="en-US" sz="2000" dirty="0"/>
              <a:t> </a:t>
            </a:r>
            <a:r>
              <a:rPr lang="en-US" sz="2000" spc="5" dirty="0"/>
              <a:t>1000 </a:t>
            </a:r>
            <a:r>
              <a:rPr lang="en-US" sz="2000" dirty="0"/>
              <a:t>Kbit/s.</a:t>
            </a:r>
          </a:p>
          <a:p>
            <a:pPr marL="354330" indent="-228600">
              <a:lnSpc>
                <a:spcPct val="90000"/>
              </a:lnSpc>
              <a:spcBef>
                <a:spcPts val="368"/>
              </a:spcBef>
              <a:buFont typeface="Arial" panose="020B0604020202020204" pitchFamily="34" charset="0"/>
              <a:buChar char="•"/>
            </a:pPr>
            <a:r>
              <a:rPr lang="en-US" sz="2000" spc="5" dirty="0"/>
              <a:t>La</a:t>
            </a:r>
            <a:r>
              <a:rPr lang="en-US" sz="2000" spc="-5" dirty="0"/>
              <a:t> </a:t>
            </a:r>
            <a:r>
              <a:rPr lang="en-US" sz="2000" spc="5" dirty="0" err="1"/>
              <a:t>estructura</a:t>
            </a:r>
            <a:r>
              <a:rPr lang="en-US" sz="2000" spc="-5" dirty="0"/>
              <a:t> </a:t>
            </a:r>
            <a:r>
              <a:rPr lang="en-US" sz="2000" spc="5" dirty="0"/>
              <a:t>de</a:t>
            </a:r>
            <a:r>
              <a:rPr lang="en-US" sz="2000" spc="-5" dirty="0"/>
              <a:t> </a:t>
            </a:r>
            <a:r>
              <a:rPr lang="en-US" sz="2000" spc="5" dirty="0"/>
              <a:t>la</a:t>
            </a:r>
            <a:r>
              <a:rPr lang="en-US" sz="2000" spc="-5" dirty="0"/>
              <a:t> </a:t>
            </a:r>
            <a:r>
              <a:rPr lang="en-US" sz="2000" spc="9" dirty="0"/>
              <a:t>red</a:t>
            </a:r>
            <a:r>
              <a:rPr lang="en-US" sz="2000" dirty="0"/>
              <a:t> </a:t>
            </a:r>
            <a:r>
              <a:rPr lang="en-US" sz="2000" spc="9" dirty="0"/>
              <a:t>CAN</a:t>
            </a:r>
            <a:r>
              <a:rPr lang="en-US" sz="2000" spc="-5" dirty="0"/>
              <a:t> </a:t>
            </a:r>
            <a:r>
              <a:rPr lang="en-US" sz="2000" spc="5" dirty="0"/>
              <a:t>es</a:t>
            </a:r>
            <a:r>
              <a:rPr lang="en-US" sz="2000" spc="-5" dirty="0"/>
              <a:t> </a:t>
            </a:r>
            <a:r>
              <a:rPr lang="en-US" sz="2000" spc="5" dirty="0"/>
              <a:t>del</a:t>
            </a:r>
            <a:r>
              <a:rPr lang="en-US" sz="2000" spc="-5" dirty="0"/>
              <a:t> </a:t>
            </a:r>
            <a:r>
              <a:rPr lang="en-US" sz="2000" spc="5" dirty="0" err="1"/>
              <a:t>tipo</a:t>
            </a:r>
            <a:r>
              <a:rPr lang="en-US" sz="2000" dirty="0"/>
              <a:t> </a:t>
            </a:r>
            <a:r>
              <a:rPr lang="en-US" sz="2000" spc="9" dirty="0" err="1"/>
              <a:t>multimaestro</a:t>
            </a:r>
            <a:r>
              <a:rPr lang="en-US" sz="2000" spc="9" dirty="0"/>
              <a:t>.</a:t>
            </a:r>
            <a:endParaRPr lang="en-US" sz="2000" dirty="0"/>
          </a:p>
          <a:p>
            <a:pPr marL="354330" marR="157163" indent="-228600">
              <a:lnSpc>
                <a:spcPct val="90000"/>
              </a:lnSpc>
              <a:spcBef>
                <a:spcPts val="545"/>
              </a:spcBef>
              <a:buFont typeface="Arial" panose="020B0604020202020204" pitchFamily="34" charset="0"/>
              <a:buChar char="•"/>
            </a:pPr>
            <a:r>
              <a:rPr lang="en-US" sz="2000" spc="5" dirty="0"/>
              <a:t>Las redes CAN CONFORT </a:t>
            </a:r>
            <a:r>
              <a:rPr lang="en-US" sz="2000" spc="5" dirty="0" err="1"/>
              <a:t>pueden</a:t>
            </a:r>
            <a:r>
              <a:rPr lang="en-US" sz="2000" spc="5" dirty="0"/>
              <a:t> </a:t>
            </a:r>
            <a:r>
              <a:rPr lang="en-US" sz="2000" spc="5" dirty="0" err="1"/>
              <a:t>funcionar</a:t>
            </a:r>
            <a:r>
              <a:rPr lang="en-US" sz="2000" spc="5" dirty="0"/>
              <a:t> </a:t>
            </a:r>
            <a:r>
              <a:rPr lang="en-US" sz="2000" spc="5" dirty="0" err="1"/>
              <a:t>en</a:t>
            </a:r>
            <a:r>
              <a:rPr lang="en-US" sz="2000" spc="5" dirty="0"/>
              <a:t> </a:t>
            </a:r>
            <a:r>
              <a:rPr lang="en-US" sz="2000" spc="9" dirty="0"/>
              <a:t>modo </a:t>
            </a:r>
            <a:r>
              <a:rPr lang="en-US" sz="2000" spc="5" dirty="0" err="1"/>
              <a:t>degradado</a:t>
            </a:r>
            <a:r>
              <a:rPr lang="en-US" sz="2000" spc="5" dirty="0"/>
              <a:t> </a:t>
            </a:r>
            <a:r>
              <a:rPr lang="en-US" sz="2000" spc="9" dirty="0"/>
              <a:t> y </a:t>
            </a:r>
            <a:r>
              <a:rPr lang="en-US" sz="2000" spc="5" dirty="0" err="1"/>
              <a:t>en</a:t>
            </a:r>
            <a:r>
              <a:rPr lang="en-US" sz="2000" spc="5" dirty="0"/>
              <a:t> </a:t>
            </a:r>
            <a:r>
              <a:rPr lang="en-US" sz="2000" spc="5" dirty="0" err="1"/>
              <a:t>otras</a:t>
            </a:r>
            <a:r>
              <a:rPr lang="en-US" sz="2000" spc="5" dirty="0"/>
              <a:t> una </a:t>
            </a:r>
            <a:r>
              <a:rPr lang="en-US" sz="2000" spc="5" dirty="0" err="1"/>
              <a:t>anomalía</a:t>
            </a:r>
            <a:r>
              <a:rPr lang="en-US" sz="2000" spc="5" dirty="0"/>
              <a:t> </a:t>
            </a:r>
            <a:r>
              <a:rPr lang="en-US" sz="2000" spc="5" dirty="0" err="1"/>
              <a:t>en</a:t>
            </a:r>
            <a:r>
              <a:rPr lang="en-US" sz="2000" spc="5" dirty="0"/>
              <a:t> uno de </a:t>
            </a:r>
            <a:r>
              <a:rPr lang="en-US" sz="2000" dirty="0"/>
              <a:t>los </a:t>
            </a:r>
            <a:r>
              <a:rPr lang="en-US" sz="2000" spc="-540" dirty="0"/>
              <a:t> </a:t>
            </a:r>
            <a:r>
              <a:rPr lang="en-US" sz="2000" spc="9" dirty="0"/>
              <a:t>cables</a:t>
            </a:r>
            <a:r>
              <a:rPr lang="en-US" sz="2000" spc="-5" dirty="0"/>
              <a:t> </a:t>
            </a:r>
            <a:r>
              <a:rPr lang="en-US" sz="2000" spc="5" dirty="0" err="1"/>
              <a:t>provoca</a:t>
            </a:r>
            <a:r>
              <a:rPr lang="en-US" sz="2000" dirty="0"/>
              <a:t> </a:t>
            </a:r>
            <a:r>
              <a:rPr lang="en-US" sz="2000" spc="5" dirty="0"/>
              <a:t>la</a:t>
            </a:r>
            <a:r>
              <a:rPr lang="en-US" sz="2000" dirty="0"/>
              <a:t> </a:t>
            </a:r>
            <a:r>
              <a:rPr lang="en-US" sz="2000" spc="5" dirty="0" err="1"/>
              <a:t>parada</a:t>
            </a:r>
            <a:r>
              <a:rPr lang="en-US" sz="2000" dirty="0"/>
              <a:t> </a:t>
            </a:r>
            <a:r>
              <a:rPr lang="en-US" sz="2000" spc="5" dirty="0"/>
              <a:t>de</a:t>
            </a:r>
            <a:r>
              <a:rPr lang="en-US" sz="2000" dirty="0"/>
              <a:t> </a:t>
            </a:r>
            <a:r>
              <a:rPr lang="en-US" sz="2000" spc="5" dirty="0" err="1"/>
              <a:t>toda</a:t>
            </a:r>
            <a:r>
              <a:rPr lang="en-US" sz="2000" spc="-5" dirty="0"/>
              <a:t> </a:t>
            </a:r>
            <a:r>
              <a:rPr lang="en-US" sz="2000" spc="5" dirty="0"/>
              <a:t>la</a:t>
            </a:r>
            <a:r>
              <a:rPr lang="en-US" sz="2000" dirty="0"/>
              <a:t> </a:t>
            </a:r>
            <a:r>
              <a:rPr lang="en-US" sz="2000" spc="9" dirty="0"/>
              <a:t>red.</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223A4DA4-1F57-482C-83AA-6C38B1DE9671}"/>
              </a:ext>
            </a:extLst>
          </p:cNvPr>
          <p:cNvSpPr>
            <a:spLocks noChangeArrowheads="1"/>
          </p:cNvSpPr>
          <p:nvPr/>
        </p:nvSpPr>
        <p:spPr bwMode="auto">
          <a:xfrm>
            <a:off x="1380542" y="1051213"/>
            <a:ext cx="8713788" cy="1231106"/>
          </a:xfrm>
          <a:prstGeom prst="rect">
            <a:avLst/>
          </a:prstGeom>
          <a:solidFill>
            <a:schemeClr val="bg1"/>
          </a:solidFill>
          <a:ln w="9525">
            <a:solidFill>
              <a:schemeClr val="tx1"/>
            </a:solidFill>
            <a:miter lim="800000"/>
            <a:headEnd/>
            <a:tailEnd/>
          </a:ln>
          <a:effectLst/>
        </p:spPr>
        <p:txBody>
          <a:bodyPr anchor="ctr">
            <a:spAutoFit/>
          </a:bodyPr>
          <a:lstStyle/>
          <a:p>
            <a:pPr algn="just"/>
            <a:r>
              <a:rPr lang="es-ES_tradnl" altLang="es-ES" sz="1400" b="1" dirty="0"/>
              <a:t>El CAN-Bus de datos</a:t>
            </a:r>
            <a:r>
              <a:rPr lang="es-ES_tradnl" altLang="es-ES" b="1" dirty="0"/>
              <a:t> </a:t>
            </a:r>
            <a:r>
              <a:rPr lang="es-ES_tradnl" altLang="es-ES" sz="1400" b="1" dirty="0"/>
              <a:t>representa un modo de transmitir los datos entre las unidades de control. Comunica las diferentes unidades de control en un sistema</a:t>
            </a:r>
          </a:p>
          <a:p>
            <a:pPr algn="just"/>
            <a:r>
              <a:rPr lang="es-ES_tradnl" altLang="es-ES" sz="1400" b="1" dirty="0"/>
              <a:t>global interconectado.</a:t>
            </a:r>
          </a:p>
          <a:p>
            <a:pPr algn="just"/>
            <a:r>
              <a:rPr lang="es-ES_tradnl" altLang="es-ES" sz="1400" b="1" dirty="0"/>
              <a:t>Cuanto mayor es la cantidad de información que recibe una unidad de control acerca del estado operativo del sistema global, tanto mejor puede ajustar al conjunto sus funciones específicas.</a:t>
            </a:r>
          </a:p>
        </p:txBody>
      </p:sp>
      <p:graphicFrame>
        <p:nvGraphicFramePr>
          <p:cNvPr id="8197" name="Object 5">
            <a:extLst>
              <a:ext uri="{FF2B5EF4-FFF2-40B4-BE49-F238E27FC236}">
                <a16:creationId xmlns:a16="http://schemas.microsoft.com/office/drawing/2014/main" id="{F7B226EE-D75B-4898-B7DB-3D2792880F56}"/>
              </a:ext>
            </a:extLst>
          </p:cNvPr>
          <p:cNvGraphicFramePr>
            <a:graphicFrameLocks noChangeAspect="1"/>
          </p:cNvGraphicFramePr>
          <p:nvPr>
            <p:extLst>
              <p:ext uri="{D42A27DB-BD31-4B8C-83A1-F6EECF244321}">
                <p14:modId xmlns:p14="http://schemas.microsoft.com/office/powerpoint/2010/main" val="3675290779"/>
              </p:ext>
            </p:extLst>
          </p:nvPr>
        </p:nvGraphicFramePr>
        <p:xfrm>
          <a:off x="3142853" y="2633662"/>
          <a:ext cx="5906294" cy="3601917"/>
        </p:xfrm>
        <a:graphic>
          <a:graphicData uri="http://schemas.openxmlformats.org/presentationml/2006/ole">
            <mc:AlternateContent xmlns:mc="http://schemas.openxmlformats.org/markup-compatibility/2006">
              <mc:Choice xmlns:v="urn:schemas-microsoft-com:vml" Requires="v">
                <p:oleObj name="Image" r:id="rId2" imgW="8374162" imgH="5108366" progId="Photoshop.Image.7">
                  <p:embed/>
                </p:oleObj>
              </mc:Choice>
              <mc:Fallback>
                <p:oleObj name="Image" r:id="rId2" imgW="8374162" imgH="5108366" progId="Photoshop.Image.7">
                  <p:embed/>
                  <p:pic>
                    <p:nvPicPr>
                      <p:cNvPr id="8197" name="Object 5">
                        <a:extLst>
                          <a:ext uri="{FF2B5EF4-FFF2-40B4-BE49-F238E27FC236}">
                            <a16:creationId xmlns:a16="http://schemas.microsoft.com/office/drawing/2014/main" id="{F7B226EE-D75B-4898-B7DB-3D2792880F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2853" y="2633662"/>
                        <a:ext cx="5906294" cy="3601917"/>
                      </a:xfrm>
                      <a:prstGeom prst="rect">
                        <a:avLst/>
                      </a:prstGeom>
                      <a:noFill/>
                      <a:ln>
                        <a:noFill/>
                      </a:ln>
                      <a:effectLst/>
                    </p:spPr>
                  </p:pic>
                </p:oleObj>
              </mc:Fallback>
            </mc:AlternateContent>
          </a:graphicData>
        </a:graphic>
      </p:graphicFrame>
      <p:sp>
        <p:nvSpPr>
          <p:cNvPr id="2" name="CuadroTexto 1">
            <a:extLst>
              <a:ext uri="{FF2B5EF4-FFF2-40B4-BE49-F238E27FC236}">
                <a16:creationId xmlns:a16="http://schemas.microsoft.com/office/drawing/2014/main" id="{AE2C3A8F-6A00-4D62-B3B7-F2818904635A}"/>
              </a:ext>
            </a:extLst>
          </p:cNvPr>
          <p:cNvSpPr txBox="1"/>
          <p:nvPr/>
        </p:nvSpPr>
        <p:spPr>
          <a:xfrm>
            <a:off x="8061820" y="6090407"/>
            <a:ext cx="1325461" cy="230832"/>
          </a:xfrm>
          <a:prstGeom prst="rect">
            <a:avLst/>
          </a:prstGeom>
          <a:noFill/>
        </p:spPr>
        <p:txBody>
          <a:bodyPr wrap="square" rtlCol="0">
            <a:spAutoFit/>
          </a:bodyPr>
          <a:lstStyle/>
          <a:p>
            <a:r>
              <a:rPr lang="es-ES" sz="900" dirty="0"/>
              <a:t>Imagen. VW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F3B1192-A015-44CA-853A-B2DE03B50A12}"/>
              </a:ext>
            </a:extLst>
          </p:cNvPr>
          <p:cNvSpPr>
            <a:spLocks noChangeArrowheads="1"/>
          </p:cNvSpPr>
          <p:nvPr/>
        </p:nvSpPr>
        <p:spPr bwMode="auto">
          <a:xfrm>
            <a:off x="1774825" y="765285"/>
            <a:ext cx="8713788" cy="1815882"/>
          </a:xfrm>
          <a:prstGeom prst="rect">
            <a:avLst/>
          </a:prstGeom>
          <a:solidFill>
            <a:schemeClr val="bg1"/>
          </a:solidFill>
          <a:ln w="9525">
            <a:solidFill>
              <a:schemeClr val="tx1"/>
            </a:solidFill>
            <a:miter lim="800000"/>
            <a:headEnd/>
            <a:tailEnd/>
          </a:ln>
          <a:effectLst/>
        </p:spPr>
        <p:txBody>
          <a:bodyPr anchor="ctr">
            <a:spAutoFit/>
          </a:bodyPr>
          <a:lstStyle/>
          <a:p>
            <a:pPr algn="ctr"/>
            <a:r>
              <a:rPr lang="es-ES_tradnl" altLang="es-ES" sz="1400" b="1" dirty="0"/>
              <a:t>VENTAJAS DEL BUS DE DATOS</a:t>
            </a:r>
          </a:p>
          <a:p>
            <a:pPr algn="just"/>
            <a:r>
              <a:rPr lang="es-ES_tradnl" altLang="es-ES" sz="1400" b="1" dirty="0"/>
              <a:t>· Si el protocolo de datos ha de ser ampliado con información suplementaria solamente se necesitan modificaciones en el software.</a:t>
            </a:r>
          </a:p>
          <a:p>
            <a:pPr algn="just"/>
            <a:r>
              <a:rPr lang="es-ES_tradnl" altLang="es-ES" sz="1400" b="1" dirty="0"/>
              <a:t>· Un bajo porcentaje de errores mediante una verificación continua de la información transmitida.</a:t>
            </a:r>
          </a:p>
          <a:p>
            <a:pPr algn="just"/>
            <a:r>
              <a:rPr lang="es-ES_tradnl" altLang="es-ES" sz="1400" b="1" dirty="0"/>
              <a:t>· Menos sensores y cables de señales gracias al uso múltiple de una misma señal de sensores.</a:t>
            </a:r>
          </a:p>
          <a:p>
            <a:pPr algn="just"/>
            <a:r>
              <a:rPr lang="es-ES_tradnl" altLang="es-ES" sz="1400" b="1" dirty="0"/>
              <a:t>· Es posible una transmisión de datos muy rápida entre las unidades de control.</a:t>
            </a:r>
          </a:p>
          <a:p>
            <a:pPr algn="just"/>
            <a:r>
              <a:rPr lang="es-ES_tradnl" altLang="es-ES" sz="1400" b="1" dirty="0"/>
              <a:t>· El CAN-Bus de datos está normalizado a nivel mundial. Por ese motivo, también las unidades de control de diferentes fabricantes pueden intercambiar datos.</a:t>
            </a:r>
          </a:p>
        </p:txBody>
      </p:sp>
      <p:graphicFrame>
        <p:nvGraphicFramePr>
          <p:cNvPr id="9219" name="Object 3">
            <a:extLst>
              <a:ext uri="{FF2B5EF4-FFF2-40B4-BE49-F238E27FC236}">
                <a16:creationId xmlns:a16="http://schemas.microsoft.com/office/drawing/2014/main" id="{E47D6425-8909-4323-91D6-F428315F5CB8}"/>
              </a:ext>
            </a:extLst>
          </p:cNvPr>
          <p:cNvGraphicFramePr>
            <a:graphicFrameLocks noChangeAspect="1"/>
          </p:cNvGraphicFramePr>
          <p:nvPr>
            <p:extLst>
              <p:ext uri="{D42A27DB-BD31-4B8C-83A1-F6EECF244321}">
                <p14:modId xmlns:p14="http://schemas.microsoft.com/office/powerpoint/2010/main" val="1516339420"/>
              </p:ext>
            </p:extLst>
          </p:nvPr>
        </p:nvGraphicFramePr>
        <p:xfrm>
          <a:off x="3157140" y="2871788"/>
          <a:ext cx="5877719" cy="3584490"/>
        </p:xfrm>
        <a:graphic>
          <a:graphicData uri="http://schemas.openxmlformats.org/presentationml/2006/ole">
            <mc:AlternateContent xmlns:mc="http://schemas.openxmlformats.org/markup-compatibility/2006">
              <mc:Choice xmlns:v="urn:schemas-microsoft-com:vml" Requires="v">
                <p:oleObj name="Image" r:id="rId2" imgW="8374162" imgH="5108366" progId="Photoshop.Image.7">
                  <p:embed/>
                </p:oleObj>
              </mc:Choice>
              <mc:Fallback>
                <p:oleObj name="Image" r:id="rId2" imgW="8374162" imgH="5108366" progId="Photoshop.Image.7">
                  <p:embed/>
                  <p:pic>
                    <p:nvPicPr>
                      <p:cNvPr id="9219" name="Object 3">
                        <a:extLst>
                          <a:ext uri="{FF2B5EF4-FFF2-40B4-BE49-F238E27FC236}">
                            <a16:creationId xmlns:a16="http://schemas.microsoft.com/office/drawing/2014/main" id="{E47D6425-8909-4323-91D6-F428315F5C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7140" y="2871788"/>
                        <a:ext cx="5877719" cy="3584490"/>
                      </a:xfrm>
                      <a:prstGeom prst="rect">
                        <a:avLst/>
                      </a:prstGeom>
                      <a:noFill/>
                      <a:ln>
                        <a:noFill/>
                      </a:ln>
                      <a:effec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5">
            <a:extLst>
              <a:ext uri="{FF2B5EF4-FFF2-40B4-BE49-F238E27FC236}">
                <a16:creationId xmlns:a16="http://schemas.microsoft.com/office/drawing/2014/main" id="{ACFDF556-79F9-40BA-AEED-E67E34DC1C35}"/>
              </a:ext>
            </a:extLst>
          </p:cNvPr>
          <p:cNvSpPr>
            <a:spLocks noChangeArrowheads="1"/>
          </p:cNvSpPr>
          <p:nvPr/>
        </p:nvSpPr>
        <p:spPr bwMode="auto">
          <a:xfrm>
            <a:off x="1774826" y="333375"/>
            <a:ext cx="8424863" cy="376238"/>
          </a:xfrm>
          <a:prstGeom prst="rect">
            <a:avLst/>
          </a:prstGeom>
          <a:solidFill>
            <a:schemeClr val="bg1"/>
          </a:solidFill>
          <a:ln w="9525">
            <a:solidFill>
              <a:schemeClr val="tx1"/>
            </a:solidFill>
            <a:miter lim="800000"/>
            <a:headEnd/>
            <a:tailEnd/>
          </a:ln>
          <a:effectLst/>
        </p:spPr>
        <p:txBody>
          <a:bodyPr anchor="ctr">
            <a:spAutoFit/>
          </a:bodyPr>
          <a:lstStyle/>
          <a:p>
            <a:pPr algn="ctr"/>
            <a:r>
              <a:rPr lang="es-ES_tradnl" altLang="es-ES" b="1" u="sng" dirty="0"/>
              <a:t>Características del CAN-Bus de datos en el área de la tracción</a:t>
            </a:r>
          </a:p>
        </p:txBody>
      </p:sp>
      <p:sp>
        <p:nvSpPr>
          <p:cNvPr id="43014" name="Rectangle 6">
            <a:extLst>
              <a:ext uri="{FF2B5EF4-FFF2-40B4-BE49-F238E27FC236}">
                <a16:creationId xmlns:a16="http://schemas.microsoft.com/office/drawing/2014/main" id="{1F608EC7-3EC4-449D-9A44-1B57B44910DF}"/>
              </a:ext>
            </a:extLst>
          </p:cNvPr>
          <p:cNvSpPr>
            <a:spLocks noChangeArrowheads="1"/>
          </p:cNvSpPr>
          <p:nvPr/>
        </p:nvSpPr>
        <p:spPr bwMode="auto">
          <a:xfrm>
            <a:off x="2711450" y="1146176"/>
            <a:ext cx="6840538" cy="314325"/>
          </a:xfrm>
          <a:prstGeom prst="rect">
            <a:avLst/>
          </a:prstGeom>
          <a:solidFill>
            <a:schemeClr val="bg1"/>
          </a:solidFill>
          <a:ln w="9525">
            <a:solidFill>
              <a:schemeClr val="tx1"/>
            </a:solidFill>
            <a:miter lim="800000"/>
            <a:headEnd/>
            <a:tailEnd/>
          </a:ln>
          <a:effectLst/>
        </p:spPr>
        <p:txBody>
          <a:bodyPr anchor="ctr">
            <a:spAutoFit/>
          </a:bodyPr>
          <a:lstStyle/>
          <a:p>
            <a:r>
              <a:rPr lang="es-ES_tradnl" altLang="es-ES" sz="1400" b="1" dirty="0"/>
              <a:t>· El bus de datos consta de dos cables, en los que se transmite la información.</a:t>
            </a:r>
          </a:p>
        </p:txBody>
      </p:sp>
      <p:pic>
        <p:nvPicPr>
          <p:cNvPr id="43015" name="Picture 7">
            <a:extLst>
              <a:ext uri="{FF2B5EF4-FFF2-40B4-BE49-F238E27FC236}">
                <a16:creationId xmlns:a16="http://schemas.microsoft.com/office/drawing/2014/main" id="{ECE72F24-5C9E-4DF2-B55F-9C66781C24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914" y="1773239"/>
            <a:ext cx="646747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6" name="Rectangle 8">
            <a:extLst>
              <a:ext uri="{FF2B5EF4-FFF2-40B4-BE49-F238E27FC236}">
                <a16:creationId xmlns:a16="http://schemas.microsoft.com/office/drawing/2014/main" id="{0C4064E2-FD44-4B21-A69D-FC4A04BABB60}"/>
              </a:ext>
            </a:extLst>
          </p:cNvPr>
          <p:cNvSpPr>
            <a:spLocks noChangeArrowheads="1"/>
          </p:cNvSpPr>
          <p:nvPr/>
        </p:nvSpPr>
        <p:spPr bwMode="auto">
          <a:xfrm>
            <a:off x="1847851" y="3897640"/>
            <a:ext cx="8424863" cy="523220"/>
          </a:xfrm>
          <a:prstGeom prst="rect">
            <a:avLst/>
          </a:prstGeom>
          <a:solidFill>
            <a:schemeClr val="bg1"/>
          </a:solidFill>
          <a:ln w="9525">
            <a:solidFill>
              <a:schemeClr val="tx1"/>
            </a:solidFill>
            <a:miter lim="800000"/>
            <a:headEnd/>
            <a:tailEnd/>
          </a:ln>
          <a:effectLst/>
        </p:spPr>
        <p:txBody>
          <a:bodyPr anchor="ctr">
            <a:spAutoFit/>
          </a:bodyPr>
          <a:lstStyle/>
          <a:p>
            <a:r>
              <a:rPr lang="es-ES_tradnl" altLang="es-ES" sz="1400" b="1" dirty="0"/>
              <a:t>· Para evitar influencias parásitas electromagnéticas y emisiones parásitas, los dos cables del bus de datos están retorcidos conjuntamente. Es preciso tener en cuenta la distancia o paso de la unión retorcida.</a:t>
            </a:r>
          </a:p>
        </p:txBody>
      </p:sp>
      <p:pic>
        <p:nvPicPr>
          <p:cNvPr id="43017" name="Picture 9">
            <a:extLst>
              <a:ext uri="{FF2B5EF4-FFF2-40B4-BE49-F238E27FC236}">
                <a16:creationId xmlns:a16="http://schemas.microsoft.com/office/drawing/2014/main" id="{70BF7377-DFEC-44F9-8A65-83E603F45B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7351" y="5300664"/>
            <a:ext cx="6276975"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a:extLst>
              <a:ext uri="{FF2B5EF4-FFF2-40B4-BE49-F238E27FC236}">
                <a16:creationId xmlns:a16="http://schemas.microsoft.com/office/drawing/2014/main" id="{07E39231-8D8D-4B98-A22B-0F41774FA191}"/>
              </a:ext>
            </a:extLst>
          </p:cNvPr>
          <p:cNvSpPr>
            <a:spLocks noChangeArrowheads="1"/>
          </p:cNvSpPr>
          <p:nvPr/>
        </p:nvSpPr>
        <p:spPr bwMode="auto">
          <a:xfrm>
            <a:off x="1847851" y="376238"/>
            <a:ext cx="8424863" cy="952500"/>
          </a:xfrm>
          <a:prstGeom prst="rect">
            <a:avLst/>
          </a:prstGeom>
          <a:solidFill>
            <a:schemeClr val="bg1"/>
          </a:solidFill>
          <a:ln w="9525">
            <a:solidFill>
              <a:schemeClr val="tx1"/>
            </a:solidFill>
            <a:miter lim="800000"/>
            <a:headEnd/>
            <a:tailEnd/>
          </a:ln>
          <a:effectLst/>
        </p:spPr>
        <p:txBody>
          <a:bodyPr anchor="ctr">
            <a:spAutoFit/>
          </a:bodyPr>
          <a:lstStyle/>
          <a:p>
            <a:pPr algn="ctr"/>
            <a:r>
              <a:rPr lang="es-ES_tradnl" altLang="es-ES" sz="1400" b="1" dirty="0"/>
              <a:t>· Orden de prioridades:</a:t>
            </a:r>
          </a:p>
          <a:p>
            <a:r>
              <a:rPr lang="es-ES_tradnl" altLang="es-ES" sz="1400" b="1" dirty="0"/>
              <a:t>1. Unidad de control para ABS/EDS</a:t>
            </a:r>
          </a:p>
          <a:p>
            <a:r>
              <a:rPr lang="es-ES_tradnl" altLang="es-ES" sz="1400" b="1" dirty="0"/>
              <a:t>2. Unidad de control para </a:t>
            </a:r>
            <a:r>
              <a:rPr lang="es-ES_tradnl" altLang="es-ES" sz="1400" b="1" dirty="0" err="1"/>
              <a:t>Motronic</a:t>
            </a:r>
            <a:r>
              <a:rPr lang="es-ES_tradnl" altLang="es-ES" sz="1400" b="1" dirty="0"/>
              <a:t> </a:t>
            </a:r>
          </a:p>
          <a:p>
            <a:r>
              <a:rPr lang="es-ES_tradnl" altLang="es-ES" sz="1400" b="1" dirty="0"/>
              <a:t>3. Unidad de control para cambio automático</a:t>
            </a:r>
          </a:p>
        </p:txBody>
      </p:sp>
      <p:pic>
        <p:nvPicPr>
          <p:cNvPr id="45061" name="Picture 5">
            <a:extLst>
              <a:ext uri="{FF2B5EF4-FFF2-40B4-BE49-F238E27FC236}">
                <a16:creationId xmlns:a16="http://schemas.microsoft.com/office/drawing/2014/main" id="{85FF9F8D-46DA-40B0-9F0D-F60DF91212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713" y="1755776"/>
            <a:ext cx="56769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2" name="Rectangle 6">
            <a:extLst>
              <a:ext uri="{FF2B5EF4-FFF2-40B4-BE49-F238E27FC236}">
                <a16:creationId xmlns:a16="http://schemas.microsoft.com/office/drawing/2014/main" id="{BB3188A4-5471-463E-83E0-C581E04EF784}"/>
              </a:ext>
            </a:extLst>
          </p:cNvPr>
          <p:cNvSpPr>
            <a:spLocks noChangeArrowheads="1"/>
          </p:cNvSpPr>
          <p:nvPr/>
        </p:nvSpPr>
        <p:spPr bwMode="auto">
          <a:xfrm>
            <a:off x="1847851" y="5072064"/>
            <a:ext cx="8424863" cy="1165225"/>
          </a:xfrm>
          <a:prstGeom prst="rect">
            <a:avLst/>
          </a:prstGeom>
          <a:solidFill>
            <a:schemeClr val="bg1"/>
          </a:solidFill>
          <a:ln w="9525">
            <a:solidFill>
              <a:schemeClr val="tx1"/>
            </a:solidFill>
            <a:miter lim="800000"/>
            <a:headEnd/>
            <a:tailEnd/>
          </a:ln>
          <a:effectLst/>
        </p:spPr>
        <p:txBody>
          <a:bodyPr anchor="ctr">
            <a:spAutoFit/>
          </a:bodyPr>
          <a:lstStyle/>
          <a:p>
            <a:r>
              <a:rPr lang="es-ES_tradnl" altLang="es-ES" sz="1400" b="1" dirty="0"/>
              <a:t>Para poder utilizar los datos de forma óptima en el área de la tracción, es preciso que se transmitan muy rápidamente.</a:t>
            </a:r>
          </a:p>
          <a:p>
            <a:r>
              <a:rPr lang="es-ES_tradnl" altLang="es-ES" sz="1400" b="1" dirty="0"/>
              <a:t>A esos efectos se necesita un transceptor de gran capacidad.</a:t>
            </a:r>
          </a:p>
          <a:p>
            <a:r>
              <a:rPr lang="es-ES_tradnl" altLang="es-ES" sz="1400" b="1" dirty="0"/>
              <a:t>Este transceptor permite la transmisión de los datos entre dos ciclos de encendido.</a:t>
            </a:r>
          </a:p>
          <a:p>
            <a:r>
              <a:rPr lang="es-ES_tradnl" altLang="es-ES" sz="1400" b="1" dirty="0"/>
              <a:t>Debido a ello ya es posible utilizar los datos recibidos para el siguiente impulso de encendido.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180" name="Rectangle 4">
            <a:extLst>
              <a:ext uri="{FF2B5EF4-FFF2-40B4-BE49-F238E27FC236}">
                <a16:creationId xmlns:a16="http://schemas.microsoft.com/office/drawing/2014/main" id="{7420D299-591F-4724-8857-6552F8AF5184}"/>
              </a:ext>
            </a:extLst>
          </p:cNvPr>
          <p:cNvSpPr>
            <a:spLocks noChangeArrowheads="1"/>
          </p:cNvSpPr>
          <p:nvPr/>
        </p:nvSpPr>
        <p:spPr bwMode="auto">
          <a:xfrm>
            <a:off x="645066" y="2031101"/>
            <a:ext cx="4282984" cy="3511943"/>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altLang="es-ES" b="1"/>
              <a:t>En un caso excepcional se encuentra el nodo en la unidad de control del motor.</a:t>
            </a:r>
          </a:p>
          <a:p>
            <a:pPr indent="-228600">
              <a:lnSpc>
                <a:spcPct val="90000"/>
              </a:lnSpc>
              <a:spcAft>
                <a:spcPts val="600"/>
              </a:spcAft>
              <a:buFont typeface="Arial" panose="020B0604020202020204" pitchFamily="34" charset="0"/>
              <a:buChar char="•"/>
            </a:pPr>
            <a:r>
              <a:rPr lang="en-US" altLang="es-ES" b="1"/>
              <a:t>En la figura inferior se muestra el nodo en el que confluyen los cables dentro de la unidad de control del motor.</a:t>
            </a:r>
          </a:p>
        </p:txBody>
      </p:sp>
      <p:sp>
        <p:nvSpPr>
          <p:cNvPr id="79" name="Rectangle 78">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182" name="Picture 6">
            <a:extLst>
              <a:ext uri="{FF2B5EF4-FFF2-40B4-BE49-F238E27FC236}">
                <a16:creationId xmlns:a16="http://schemas.microsoft.com/office/drawing/2014/main" id="{B19A7732-92CD-433D-A03C-B960DF60065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87738" y="1253426"/>
            <a:ext cx="5628018" cy="411827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1953</Words>
  <Application>Microsoft Office PowerPoint</Application>
  <PresentationFormat>Panorámica</PresentationFormat>
  <Paragraphs>104</Paragraphs>
  <Slides>20</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Verdana</vt:lpstr>
      <vt:lpstr>Tema de Office</vt:lpstr>
      <vt:lpstr>Image</vt:lpstr>
      <vt:lpstr>REDES MULTIPLEXADAS</vt:lpstr>
      <vt:lpstr>INTRODUCCIÓN</vt:lpstr>
      <vt:lpstr>EMPECEMOS POR EL PRINCIPIO, LA EVOLUCIÓN DE LA ELECTRÓNICA INTEGRADA EN EL AUTOMÓVIL.</vt:lpstr>
      <vt:lpstr>LA RED CAN (Controler Area Network)</vt:lpstr>
      <vt:lpstr>Presentación de PowerPoint</vt:lpstr>
      <vt:lpstr>Presentación de PowerPoint</vt:lpstr>
      <vt:lpstr>Presentación de PowerPoint</vt:lpstr>
      <vt:lpstr>Presentación de PowerPoint</vt:lpstr>
      <vt:lpstr>Presentación de PowerPoint</vt:lpstr>
      <vt:lpstr>SEÑAL CAN-BUS</vt:lpstr>
      <vt:lpstr>LA RED VAN (Vehicle Area Network)</vt:lpstr>
      <vt:lpstr>RED LIN BUS</vt:lpstr>
      <vt:lpstr>LAS SEÑALES EN LA RED LIN</vt:lpstr>
      <vt:lpstr>LA RED MOST (Media Oriented Systems Transport)</vt:lpstr>
      <vt:lpstr>Presentación de PowerPoint</vt:lpstr>
      <vt:lpstr>Presentación de PowerPoint</vt:lpstr>
      <vt:lpstr>Señal protocolo FLEX RAY</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MULTIPLEXADAS</dc:title>
  <dc:creator>Manuel Rubio</dc:creator>
  <cp:lastModifiedBy>Manuel Rubio</cp:lastModifiedBy>
  <cp:revision>4</cp:revision>
  <dcterms:created xsi:type="dcterms:W3CDTF">2021-04-21T16:30:21Z</dcterms:created>
  <dcterms:modified xsi:type="dcterms:W3CDTF">2021-04-25T10:36:52Z</dcterms:modified>
</cp:coreProperties>
</file>