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DEL MURIEL CHAVES" initials="FMC" lastIdx="1" clrIdx="0">
    <p:extLst>
      <p:ext uri="{19B8F6BF-5375-455C-9EA6-DF929625EA0E}">
        <p15:presenceInfo xmlns:p15="http://schemas.microsoft.com/office/powerpoint/2012/main" userId="S-1-5-21-2593583681-1890461168-1269976776-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FFF99"/>
    <a:srgbClr val="99CCFF"/>
    <a:srgbClr val="99FF99"/>
    <a:srgbClr val="69F3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8E9118-D92D-4313-86FD-7753D3088BF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C437E5F1-BA0A-4ACA-A0ED-341C9F905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E3E78182-B3D7-4B56-A592-DE0A600ED40C}"/>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A71E134D-DD92-4E63-9A2A-7BB3C44B7F1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FC5CB24-6A16-40F5-9850-458C0B8BA50D}"/>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206518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987397-B80C-4690-B6FF-23B371EC1F71}"/>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3062BE3-9965-407F-9420-7CD9421B8095}"/>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E913943-2CA2-4632-98A5-7F9513935DD9}"/>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2FE12EAD-E5E8-44F9-890A-A276D8D0CE4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38F24A7-307E-41CA-B1D3-644372856354}"/>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1924836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E685502-A279-4949-B4F3-8FE5B56AEF8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8678D95-43A2-44C6-B20C-C5E4532D231D}"/>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B9EBC72-B6ED-483A-B2DA-8BE7D8C53ECE}"/>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527996A8-6CED-4773-92E5-F9C1E117FCB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0A0E21B-2EA4-4A25-8D1E-A2264C129FF6}"/>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2579629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66A0F8-6F1A-4AC3-9F30-FDF062377B9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F938E8E-70B6-43F4-B003-8600F8139F26}"/>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9885BA0E-2C91-4562-9994-90A47F5678E1}"/>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FA3FD708-9560-4836-88CC-DA246B09810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9851048-9C3C-450A-882E-A86D2B7CBFE1}"/>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2999267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2BA1AE-367F-403F-9F7D-B41A9F4D5A2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032131A9-F59F-4C78-8EAA-4B16E509BC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B2A39079-E6FC-4B87-A68A-1FADFFC09A69}"/>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77786CE7-AED6-487E-B071-F0E70F25CBF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253B9E5-B60C-4144-900E-0C39331D9CB5}"/>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1290419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FA222-6BCB-4258-B316-4956CA2701E2}"/>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CF4BF40-6BCD-4D75-B352-1A8756D8CBA1}"/>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BBC73C25-1BAF-418C-AAF5-51EE783EF47A}"/>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7324F868-0AA0-4156-B8F3-246655327CAC}"/>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6" name="Marcador de pie de página 5">
            <a:extLst>
              <a:ext uri="{FF2B5EF4-FFF2-40B4-BE49-F238E27FC236}">
                <a16:creationId xmlns:a16="http://schemas.microsoft.com/office/drawing/2014/main" id="{5BEC8E56-07D7-40FA-84D8-5F827E62F02A}"/>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4AA1F1B-CC04-4867-B850-8DD6348BEBA1}"/>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41098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382BFC-97EA-483B-85F9-311AAAAD2185}"/>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89A12C-4C9C-4595-A1FE-C080579DD9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80E5E282-1F97-4537-96BE-376F4E869B08}"/>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7C14BC62-96E9-44A6-9BD0-935B007081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1F1FFE41-75AC-4F4B-9821-CFB6621384E3}"/>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64B6696E-CAD5-4DE3-94A4-1BFE31AE98A1}"/>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8" name="Marcador de pie de página 7">
            <a:extLst>
              <a:ext uri="{FF2B5EF4-FFF2-40B4-BE49-F238E27FC236}">
                <a16:creationId xmlns:a16="http://schemas.microsoft.com/office/drawing/2014/main" id="{0CABCFFB-BB56-4F82-A766-171C7DE66F3D}"/>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6BD8183A-1A9E-4245-A5E3-24409E05729D}"/>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88876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5E5798-65EC-43E4-8E3A-FF82E71EA143}"/>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F07EE776-E53D-4EA8-B10A-7E18AB8CB343}"/>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4" name="Marcador de pie de página 3">
            <a:extLst>
              <a:ext uri="{FF2B5EF4-FFF2-40B4-BE49-F238E27FC236}">
                <a16:creationId xmlns:a16="http://schemas.microsoft.com/office/drawing/2014/main" id="{5F7D2D44-1F46-42A5-A09D-1628E4953E10}"/>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65F9340E-8155-4359-A9B0-8567C676937A}"/>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221672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FC174B6-F150-4978-93BD-0BD549A9A1F8}"/>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3" name="Marcador de pie de página 2">
            <a:extLst>
              <a:ext uri="{FF2B5EF4-FFF2-40B4-BE49-F238E27FC236}">
                <a16:creationId xmlns:a16="http://schemas.microsoft.com/office/drawing/2014/main" id="{3ED24CFB-8207-4D40-A0CF-0C3CBD0B0338}"/>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30EA9526-9EC9-4162-9D8B-A95176B59DB5}"/>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2924462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96215B-4465-4F7D-A0FF-D3327308815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EA4F6FF0-CCE1-4941-B731-EF8BAE7C81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AD67A4EA-8DE7-4291-AB85-EF39A8DC56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6644C705-8D24-4387-8110-9C68B6762501}"/>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6" name="Marcador de pie de página 5">
            <a:extLst>
              <a:ext uri="{FF2B5EF4-FFF2-40B4-BE49-F238E27FC236}">
                <a16:creationId xmlns:a16="http://schemas.microsoft.com/office/drawing/2014/main" id="{DE2E0DA4-D0E9-44C2-B3F0-2345BD01297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1BEEACD-BA2B-4BB7-8237-6923613C30E7}"/>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172151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C79BB6-10DA-4C71-AFF8-FBB1E98BC41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2F3A5AE7-F6D7-43E4-A99E-661B800EF4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1A83D8B5-113F-49C8-A91D-D1A886A45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DAECFF25-0156-4222-86EC-3AB6CDD54777}"/>
              </a:ext>
            </a:extLst>
          </p:cNvPr>
          <p:cNvSpPr>
            <a:spLocks noGrp="1"/>
          </p:cNvSpPr>
          <p:nvPr>
            <p:ph type="dt" sz="half" idx="10"/>
          </p:nvPr>
        </p:nvSpPr>
        <p:spPr/>
        <p:txBody>
          <a:bodyPr/>
          <a:lstStyle/>
          <a:p>
            <a:fld id="{9D4540D6-51C3-462B-B311-ABB1164C007A}" type="datetimeFigureOut">
              <a:rPr lang="es-ES" smtClean="0"/>
              <a:t>01/04/2022</a:t>
            </a:fld>
            <a:endParaRPr lang="es-ES"/>
          </a:p>
        </p:txBody>
      </p:sp>
      <p:sp>
        <p:nvSpPr>
          <p:cNvPr id="6" name="Marcador de pie de página 5">
            <a:extLst>
              <a:ext uri="{FF2B5EF4-FFF2-40B4-BE49-F238E27FC236}">
                <a16:creationId xmlns:a16="http://schemas.microsoft.com/office/drawing/2014/main" id="{4B89AFCC-AD5C-4529-BCF4-02AC103BD502}"/>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0E2F538-201B-4EF9-AD64-C99C6C33BE27}"/>
              </a:ext>
            </a:extLst>
          </p:cNvPr>
          <p:cNvSpPr>
            <a:spLocks noGrp="1"/>
          </p:cNvSpPr>
          <p:nvPr>
            <p:ph type="sldNum" sz="quarter" idx="12"/>
          </p:nvPr>
        </p:nvSpPr>
        <p:spPr/>
        <p:txBody>
          <a:bodyPr/>
          <a:lstStyle/>
          <a:p>
            <a:fld id="{1C1FE0AC-4F60-449D-B226-C0A4B2633FC5}" type="slidenum">
              <a:rPr lang="es-ES" smtClean="0"/>
              <a:t>‹Nº›</a:t>
            </a:fld>
            <a:endParaRPr lang="es-ES"/>
          </a:p>
        </p:txBody>
      </p:sp>
    </p:spTree>
    <p:extLst>
      <p:ext uri="{BB962C8B-B14F-4D97-AF65-F5344CB8AC3E}">
        <p14:creationId xmlns:p14="http://schemas.microsoft.com/office/powerpoint/2010/main" val="728675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68E60F4-6AAC-4066-A6D9-5FDE9FBE43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DDBB37C-8A67-4CCB-BE96-4E27AC3077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F011BBC-BC67-40D8-8329-EF2DACD8BA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540D6-51C3-462B-B311-ABB1164C007A}" type="datetimeFigureOut">
              <a:rPr lang="es-ES" smtClean="0"/>
              <a:t>01/04/2022</a:t>
            </a:fld>
            <a:endParaRPr lang="es-ES"/>
          </a:p>
        </p:txBody>
      </p:sp>
      <p:sp>
        <p:nvSpPr>
          <p:cNvPr id="5" name="Marcador de pie de página 4">
            <a:extLst>
              <a:ext uri="{FF2B5EF4-FFF2-40B4-BE49-F238E27FC236}">
                <a16:creationId xmlns:a16="http://schemas.microsoft.com/office/drawing/2014/main" id="{ABE0A390-83B8-45CD-981A-5674E5668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EEA8600E-BEC7-44DB-9D0F-D62248F9B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1FE0AC-4F60-449D-B226-C0A4B2633FC5}" type="slidenum">
              <a:rPr lang="es-ES" smtClean="0"/>
              <a:t>‹Nº›</a:t>
            </a:fld>
            <a:endParaRPr lang="es-ES"/>
          </a:p>
        </p:txBody>
      </p:sp>
    </p:spTree>
    <p:extLst>
      <p:ext uri="{BB962C8B-B14F-4D97-AF65-F5344CB8AC3E}">
        <p14:creationId xmlns:p14="http://schemas.microsoft.com/office/powerpoint/2010/main" val="161864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ADA5EB-62A3-4E50-9706-3A2FA1CA6645}"/>
              </a:ext>
            </a:extLst>
          </p:cNvPr>
          <p:cNvSpPr>
            <a:spLocks noGrp="1"/>
          </p:cNvSpPr>
          <p:nvPr>
            <p:ph type="ctrTitle"/>
          </p:nvPr>
        </p:nvSpPr>
        <p:spPr/>
        <p:txBody>
          <a:bodyPr>
            <a:normAutofit/>
          </a:bodyPr>
          <a:lstStyle/>
          <a:p>
            <a:r>
              <a:rPr lang="es-ES" sz="4000" b="1" dirty="0">
                <a:latin typeface="Curlz MT" panose="04040404050702020202" pitchFamily="82" charset="0"/>
              </a:rPr>
              <a:t>El rol mediador del profesor ante la dislexia</a:t>
            </a:r>
          </a:p>
        </p:txBody>
      </p:sp>
      <p:sp>
        <p:nvSpPr>
          <p:cNvPr id="3" name="Subtítulo 2">
            <a:extLst>
              <a:ext uri="{FF2B5EF4-FFF2-40B4-BE49-F238E27FC236}">
                <a16:creationId xmlns:a16="http://schemas.microsoft.com/office/drawing/2014/main" id="{A2DA595E-0789-4B80-86AD-CA71DA858022}"/>
              </a:ext>
            </a:extLst>
          </p:cNvPr>
          <p:cNvSpPr>
            <a:spLocks noGrp="1"/>
          </p:cNvSpPr>
          <p:nvPr>
            <p:ph type="subTitle" idx="1"/>
          </p:nvPr>
        </p:nvSpPr>
        <p:spPr/>
        <p:txBody>
          <a:bodyPr>
            <a:normAutofit/>
          </a:bodyPr>
          <a:lstStyle/>
          <a:p>
            <a:r>
              <a:rPr lang="es-ES" dirty="0">
                <a:latin typeface="Curlz MT" panose="04040404050702020202" pitchFamily="82" charset="0"/>
              </a:rPr>
              <a:t>Un camino de la teoría a la compleja y dinámica realidad</a:t>
            </a:r>
          </a:p>
          <a:p>
            <a:r>
              <a:rPr lang="es-ES" dirty="0">
                <a:latin typeface="Curlz MT" panose="04040404050702020202" pitchFamily="82" charset="0"/>
              </a:rPr>
              <a:t>Según Fidel Muriel Chaves</a:t>
            </a:r>
          </a:p>
          <a:p>
            <a:r>
              <a:rPr lang="es-ES" dirty="0">
                <a:latin typeface="Curlz MT" panose="04040404050702020202" pitchFamily="82" charset="0"/>
              </a:rPr>
              <a:t>2 de abril de 2022</a:t>
            </a:r>
          </a:p>
        </p:txBody>
      </p:sp>
    </p:spTree>
    <p:extLst>
      <p:ext uri="{BB962C8B-B14F-4D97-AF65-F5344CB8AC3E}">
        <p14:creationId xmlns:p14="http://schemas.microsoft.com/office/powerpoint/2010/main" val="238007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1CB7D5C-43D5-48BE-ABDE-25544825D4CB}"/>
              </a:ext>
            </a:extLst>
          </p:cNvPr>
          <p:cNvSpPr txBox="1"/>
          <p:nvPr/>
        </p:nvSpPr>
        <p:spPr>
          <a:xfrm>
            <a:off x="913544" y="461394"/>
            <a:ext cx="4024692" cy="400110"/>
          </a:xfrm>
          <a:prstGeom prst="rect">
            <a:avLst/>
          </a:prstGeom>
          <a:noFill/>
        </p:spPr>
        <p:txBody>
          <a:bodyPr wrap="none" rtlCol="0">
            <a:spAutoFit/>
          </a:bodyPr>
          <a:lstStyle/>
          <a:p>
            <a:r>
              <a:rPr lang="es-ES" sz="2000" b="1" dirty="0"/>
              <a:t>Consideraciones sobre la evaluación</a:t>
            </a:r>
          </a:p>
        </p:txBody>
      </p:sp>
      <p:sp>
        <p:nvSpPr>
          <p:cNvPr id="3" name="CuadroTexto 2">
            <a:extLst>
              <a:ext uri="{FF2B5EF4-FFF2-40B4-BE49-F238E27FC236}">
                <a16:creationId xmlns:a16="http://schemas.microsoft.com/office/drawing/2014/main" id="{0D7ACE48-8488-479D-B6D8-6FD3DA9CBD48}"/>
              </a:ext>
            </a:extLst>
          </p:cNvPr>
          <p:cNvSpPr txBox="1"/>
          <p:nvPr/>
        </p:nvSpPr>
        <p:spPr>
          <a:xfrm>
            <a:off x="1302230" y="945719"/>
            <a:ext cx="9907399" cy="646331"/>
          </a:xfrm>
          <a:prstGeom prst="rect">
            <a:avLst/>
          </a:prstGeom>
          <a:noFill/>
        </p:spPr>
        <p:txBody>
          <a:bodyPr wrap="square" rtlCol="0">
            <a:spAutoFit/>
          </a:bodyPr>
          <a:lstStyle/>
          <a:p>
            <a:r>
              <a:rPr lang="es-ES" dirty="0">
                <a:solidFill>
                  <a:srgbClr val="FF0000"/>
                </a:solidFill>
              </a:rPr>
              <a:t>#</a:t>
            </a:r>
            <a:r>
              <a:rPr lang="es-ES" dirty="0"/>
              <a:t> Debemos llevarla a cabo en </a:t>
            </a:r>
            <a:r>
              <a:rPr lang="es-ES" b="1" dirty="0"/>
              <a:t>contextos</a:t>
            </a:r>
            <a:r>
              <a:rPr lang="es-ES" dirty="0"/>
              <a:t> lo más </a:t>
            </a:r>
            <a:r>
              <a:rPr lang="es-ES" b="1" dirty="0"/>
              <a:t>normalizados</a:t>
            </a:r>
            <a:r>
              <a:rPr lang="es-ES" dirty="0"/>
              <a:t> posible. También  </a:t>
            </a:r>
            <a:r>
              <a:rPr lang="es-ES" b="1" dirty="0"/>
              <a:t>mediaremos para</a:t>
            </a:r>
            <a:r>
              <a:rPr lang="es-ES" dirty="0"/>
              <a:t> que no olvide </a:t>
            </a:r>
            <a:r>
              <a:rPr lang="es-ES" b="1" dirty="0"/>
              <a:t>poner en práctica, </a:t>
            </a:r>
            <a:r>
              <a:rPr lang="es-ES" dirty="0"/>
              <a:t>en las pruebas</a:t>
            </a:r>
            <a:r>
              <a:rPr lang="es-ES" b="1" dirty="0"/>
              <a:t>, </a:t>
            </a:r>
            <a:r>
              <a:rPr lang="es-ES" dirty="0"/>
              <a:t>todas </a:t>
            </a:r>
            <a:r>
              <a:rPr lang="es-ES" b="1" dirty="0"/>
              <a:t>las estrategias </a:t>
            </a:r>
            <a:r>
              <a:rPr lang="es-ES" dirty="0"/>
              <a:t>que le hemos enseñado.</a:t>
            </a:r>
          </a:p>
        </p:txBody>
      </p:sp>
      <p:sp>
        <p:nvSpPr>
          <p:cNvPr id="4" name="CuadroTexto 3">
            <a:extLst>
              <a:ext uri="{FF2B5EF4-FFF2-40B4-BE49-F238E27FC236}">
                <a16:creationId xmlns:a16="http://schemas.microsoft.com/office/drawing/2014/main" id="{F455751C-31C8-48B6-9257-6755C8C82B63}"/>
              </a:ext>
            </a:extLst>
          </p:cNvPr>
          <p:cNvSpPr txBox="1"/>
          <p:nvPr/>
        </p:nvSpPr>
        <p:spPr>
          <a:xfrm>
            <a:off x="1302230" y="1592050"/>
            <a:ext cx="9724778" cy="1477328"/>
          </a:xfrm>
          <a:prstGeom prst="rect">
            <a:avLst/>
          </a:prstGeom>
          <a:noFill/>
        </p:spPr>
        <p:txBody>
          <a:bodyPr wrap="none" rtlCol="0">
            <a:spAutoFit/>
          </a:bodyPr>
          <a:lstStyle/>
          <a:p>
            <a:r>
              <a:rPr lang="es-ES" dirty="0">
                <a:solidFill>
                  <a:srgbClr val="FF0000"/>
                </a:solidFill>
              </a:rPr>
              <a:t>#</a:t>
            </a:r>
            <a:r>
              <a:rPr lang="es-ES" dirty="0"/>
              <a:t> Durante la realización de la prueba tomaremos estas medidas:</a:t>
            </a:r>
          </a:p>
          <a:p>
            <a:r>
              <a:rPr lang="es-ES" dirty="0"/>
              <a:t>           - Leemos las preguntas o instrucciones para asegurarnos su comprensión. No se le lee el texto</a:t>
            </a:r>
          </a:p>
          <a:p>
            <a:r>
              <a:rPr lang="es-ES" dirty="0"/>
              <a:t>              que se incluya como prueba.</a:t>
            </a:r>
          </a:p>
          <a:p>
            <a:r>
              <a:rPr lang="es-ES" dirty="0"/>
              <a:t>           - Terminada la prueba se le ofrece revisión voluntaria, no incorporando gran penalización.</a:t>
            </a:r>
          </a:p>
          <a:p>
            <a:r>
              <a:rPr lang="es-ES" dirty="0"/>
              <a:t>           -  Se le concede el tiempo que sea necesario para que termine la prueba. Presionar si abandona.</a:t>
            </a:r>
          </a:p>
        </p:txBody>
      </p:sp>
      <p:sp>
        <p:nvSpPr>
          <p:cNvPr id="5" name="CuadroTexto 4">
            <a:extLst>
              <a:ext uri="{FF2B5EF4-FFF2-40B4-BE49-F238E27FC236}">
                <a16:creationId xmlns:a16="http://schemas.microsoft.com/office/drawing/2014/main" id="{CCDDEF68-DF05-4C48-B1DD-FA45DDD77924}"/>
              </a:ext>
            </a:extLst>
          </p:cNvPr>
          <p:cNvSpPr txBox="1"/>
          <p:nvPr/>
        </p:nvSpPr>
        <p:spPr>
          <a:xfrm>
            <a:off x="1232104" y="2977045"/>
            <a:ext cx="9657666" cy="1477328"/>
          </a:xfrm>
          <a:prstGeom prst="rect">
            <a:avLst/>
          </a:prstGeom>
          <a:noFill/>
        </p:spPr>
        <p:txBody>
          <a:bodyPr wrap="square" rtlCol="0">
            <a:spAutoFit/>
          </a:bodyPr>
          <a:lstStyle/>
          <a:p>
            <a:r>
              <a:rPr lang="es-ES" dirty="0">
                <a:solidFill>
                  <a:srgbClr val="FF0000"/>
                </a:solidFill>
              </a:rPr>
              <a:t>#</a:t>
            </a:r>
            <a:r>
              <a:rPr lang="es-ES" dirty="0"/>
              <a:t> En la corrección de las pruebas debemos discriminar entre error ordinario y síntoma disléxico.</a:t>
            </a:r>
          </a:p>
          <a:p>
            <a:r>
              <a:rPr lang="es-ES" dirty="0"/>
              <a:t> No debe usarse </a:t>
            </a:r>
            <a:r>
              <a:rPr lang="es-ES" u="sng" dirty="0"/>
              <a:t>ligeramente</a:t>
            </a:r>
            <a:r>
              <a:rPr lang="es-ES" dirty="0"/>
              <a:t> lo que ocurre por la dislexia, como justificante para suspender una prueba. Siempre tenemos el recurso de pedir al alumno que se exprese oralmente para comprobar objetivamente si sabe o no.</a:t>
            </a:r>
          </a:p>
          <a:p>
            <a:r>
              <a:rPr lang="es-ES" dirty="0"/>
              <a:t>Los errores derivados de la dislexia deben ser registrados para establecer planes de refuerzo futuros.</a:t>
            </a:r>
          </a:p>
        </p:txBody>
      </p:sp>
      <p:sp>
        <p:nvSpPr>
          <p:cNvPr id="6" name="CuadroTexto 5">
            <a:extLst>
              <a:ext uri="{FF2B5EF4-FFF2-40B4-BE49-F238E27FC236}">
                <a16:creationId xmlns:a16="http://schemas.microsoft.com/office/drawing/2014/main" id="{A91B9BFB-AC4B-4ABB-9BFD-01C1496B7235}"/>
              </a:ext>
            </a:extLst>
          </p:cNvPr>
          <p:cNvSpPr txBox="1"/>
          <p:nvPr/>
        </p:nvSpPr>
        <p:spPr>
          <a:xfrm>
            <a:off x="1232104" y="4454373"/>
            <a:ext cx="9548609" cy="1200329"/>
          </a:xfrm>
          <a:prstGeom prst="rect">
            <a:avLst/>
          </a:prstGeom>
          <a:noFill/>
        </p:spPr>
        <p:txBody>
          <a:bodyPr wrap="square" rtlCol="0">
            <a:spAutoFit/>
          </a:bodyPr>
          <a:lstStyle/>
          <a:p>
            <a:r>
              <a:rPr lang="es-ES" dirty="0">
                <a:solidFill>
                  <a:srgbClr val="FF0000"/>
                </a:solidFill>
              </a:rPr>
              <a:t>#</a:t>
            </a:r>
            <a:r>
              <a:rPr lang="es-ES" dirty="0"/>
              <a:t> Toda evaluación implica una comparación con sus iguales, los criterios de evaluación y sus rendimientos anteriores. </a:t>
            </a:r>
          </a:p>
          <a:p>
            <a:r>
              <a:rPr lang="es-ES" dirty="0"/>
              <a:t>Con el disléxico debemos guiarnos principalmente con los </a:t>
            </a:r>
            <a:r>
              <a:rPr lang="es-ES" b="1" dirty="0"/>
              <a:t>rendimientos anteriores </a:t>
            </a:r>
            <a:r>
              <a:rPr lang="es-ES" dirty="0"/>
              <a:t>y los </a:t>
            </a:r>
            <a:r>
              <a:rPr lang="es-ES" b="1" dirty="0"/>
              <a:t>criterios mínimos</a:t>
            </a:r>
            <a:r>
              <a:rPr lang="es-ES" dirty="0"/>
              <a:t> de evaluación y sus competencias.</a:t>
            </a:r>
          </a:p>
        </p:txBody>
      </p:sp>
      <p:sp>
        <p:nvSpPr>
          <p:cNvPr id="7" name="CuadroTexto 6">
            <a:extLst>
              <a:ext uri="{FF2B5EF4-FFF2-40B4-BE49-F238E27FC236}">
                <a16:creationId xmlns:a16="http://schemas.microsoft.com/office/drawing/2014/main" id="{379BF925-1992-491E-90FD-64CD439D094D}"/>
              </a:ext>
            </a:extLst>
          </p:cNvPr>
          <p:cNvSpPr txBox="1"/>
          <p:nvPr/>
        </p:nvSpPr>
        <p:spPr>
          <a:xfrm>
            <a:off x="1232104" y="5729681"/>
            <a:ext cx="9587540" cy="923330"/>
          </a:xfrm>
          <a:prstGeom prst="rect">
            <a:avLst/>
          </a:prstGeom>
          <a:noFill/>
        </p:spPr>
        <p:txBody>
          <a:bodyPr wrap="square" rtlCol="0">
            <a:spAutoFit/>
          </a:bodyPr>
          <a:lstStyle/>
          <a:p>
            <a:r>
              <a:rPr lang="es-ES" dirty="0">
                <a:solidFill>
                  <a:srgbClr val="FF0000"/>
                </a:solidFill>
              </a:rPr>
              <a:t>#</a:t>
            </a:r>
            <a:r>
              <a:rPr lang="es-ES" dirty="0"/>
              <a:t> La evaluación de la lecto-escritura debe centrarse en la comprensión y no en la velocidad.</a:t>
            </a:r>
          </a:p>
          <a:p>
            <a:r>
              <a:rPr lang="es-ES" dirty="0"/>
              <a:t>   Con los errores detectados debemos dar una explicación al alumno para que sea consciente.</a:t>
            </a:r>
          </a:p>
          <a:p>
            <a:r>
              <a:rPr lang="es-ES" dirty="0"/>
              <a:t>   </a:t>
            </a:r>
          </a:p>
        </p:txBody>
      </p:sp>
    </p:spTree>
    <p:extLst>
      <p:ext uri="{BB962C8B-B14F-4D97-AF65-F5344CB8AC3E}">
        <p14:creationId xmlns:p14="http://schemas.microsoft.com/office/powerpoint/2010/main" val="281436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F44D4BA-7057-4E21-BB06-AF5D6A218A02}"/>
              </a:ext>
            </a:extLst>
          </p:cNvPr>
          <p:cNvSpPr txBox="1"/>
          <p:nvPr/>
        </p:nvSpPr>
        <p:spPr>
          <a:xfrm>
            <a:off x="636536" y="494522"/>
            <a:ext cx="3001334" cy="400110"/>
          </a:xfrm>
          <a:prstGeom prst="rect">
            <a:avLst/>
          </a:prstGeom>
          <a:noFill/>
        </p:spPr>
        <p:txBody>
          <a:bodyPr wrap="none" rtlCol="0">
            <a:spAutoFit/>
          </a:bodyPr>
          <a:lstStyle/>
          <a:p>
            <a:r>
              <a:rPr lang="es-ES" sz="2000" b="1" dirty="0"/>
              <a:t>Intervención con la familia</a:t>
            </a:r>
          </a:p>
        </p:txBody>
      </p:sp>
      <p:sp>
        <p:nvSpPr>
          <p:cNvPr id="3" name="CuadroTexto 2">
            <a:extLst>
              <a:ext uri="{FF2B5EF4-FFF2-40B4-BE49-F238E27FC236}">
                <a16:creationId xmlns:a16="http://schemas.microsoft.com/office/drawing/2014/main" id="{364CDD5E-5E06-426E-B9C2-361AA9A33312}"/>
              </a:ext>
            </a:extLst>
          </p:cNvPr>
          <p:cNvSpPr txBox="1"/>
          <p:nvPr/>
        </p:nvSpPr>
        <p:spPr>
          <a:xfrm>
            <a:off x="906012" y="1031846"/>
            <a:ext cx="10926902" cy="1477328"/>
          </a:xfrm>
          <a:prstGeom prst="rect">
            <a:avLst/>
          </a:prstGeom>
          <a:noFill/>
        </p:spPr>
        <p:txBody>
          <a:bodyPr wrap="none" rtlCol="0">
            <a:spAutoFit/>
          </a:bodyPr>
          <a:lstStyle/>
          <a:p>
            <a:r>
              <a:rPr lang="es-ES" dirty="0">
                <a:solidFill>
                  <a:srgbClr val="FF0000"/>
                </a:solidFill>
              </a:rPr>
              <a:t># </a:t>
            </a:r>
            <a:r>
              <a:rPr lang="es-ES" dirty="0"/>
              <a:t>El contacto más delicado es en el que comunicamos nuestras observaciones de dificultades lecto-escritoras.</a:t>
            </a:r>
          </a:p>
          <a:p>
            <a:r>
              <a:rPr lang="es-ES" dirty="0"/>
              <a:t>Lo primero es confirmar si la familia también observó lo mismo. En el supuesto contrario debemos ser muy </a:t>
            </a:r>
          </a:p>
          <a:p>
            <a:r>
              <a:rPr lang="es-ES" dirty="0"/>
              <a:t>sensibles con la familia. </a:t>
            </a:r>
            <a:r>
              <a:rPr lang="es-ES" sz="1600" b="1" dirty="0"/>
              <a:t>NO ES FACIL ASUMIR NOTICIAS DE ESTE TIPO, AUNQUE DEN LUZ A LA SITUACIÓN</a:t>
            </a:r>
            <a:r>
              <a:rPr lang="es-ES" dirty="0"/>
              <a:t>.</a:t>
            </a:r>
          </a:p>
          <a:p>
            <a:r>
              <a:rPr lang="es-ES" b="1" dirty="0"/>
              <a:t>Más que opinar debemos preguntar</a:t>
            </a:r>
            <a:r>
              <a:rPr lang="es-ES" dirty="0"/>
              <a:t>, recoger información y proponer una evaluación Psicopedagógica que debe</a:t>
            </a:r>
          </a:p>
          <a:p>
            <a:r>
              <a:rPr lang="es-ES" dirty="0"/>
              <a:t>ser autorizada por la familia. Si esta se negara, que puede ocurrir, debemos dejar el canal abierto para otra ocasión.</a:t>
            </a:r>
          </a:p>
        </p:txBody>
      </p:sp>
      <p:sp>
        <p:nvSpPr>
          <p:cNvPr id="5" name="CuadroTexto 4">
            <a:extLst>
              <a:ext uri="{FF2B5EF4-FFF2-40B4-BE49-F238E27FC236}">
                <a16:creationId xmlns:a16="http://schemas.microsoft.com/office/drawing/2014/main" id="{21E1FD38-86FA-44C6-ACDB-7BA590047D0B}"/>
              </a:ext>
            </a:extLst>
          </p:cNvPr>
          <p:cNvSpPr txBox="1"/>
          <p:nvPr/>
        </p:nvSpPr>
        <p:spPr>
          <a:xfrm>
            <a:off x="973123" y="2659310"/>
            <a:ext cx="10793596" cy="646331"/>
          </a:xfrm>
          <a:prstGeom prst="rect">
            <a:avLst/>
          </a:prstGeom>
          <a:noFill/>
        </p:spPr>
        <p:txBody>
          <a:bodyPr wrap="none" rtlCol="0">
            <a:spAutoFit/>
          </a:bodyPr>
          <a:lstStyle/>
          <a:p>
            <a:r>
              <a:rPr lang="es-ES" dirty="0">
                <a:solidFill>
                  <a:srgbClr val="FF0000"/>
                </a:solidFill>
              </a:rPr>
              <a:t># </a:t>
            </a:r>
            <a:r>
              <a:rPr lang="es-ES" dirty="0"/>
              <a:t>Confirmado el diagnóstico se explican a la familia los planes de actuación por parte del centro educativo.</a:t>
            </a:r>
          </a:p>
          <a:p>
            <a:r>
              <a:rPr lang="es-ES" dirty="0"/>
              <a:t> Suele llevarlo a cabo el tutor con ayuda del PT, AL, equipo directivo y evidentemente el equipo Psicopedagógico.</a:t>
            </a:r>
          </a:p>
        </p:txBody>
      </p:sp>
      <p:sp>
        <p:nvSpPr>
          <p:cNvPr id="6" name="CuadroTexto 5">
            <a:extLst>
              <a:ext uri="{FF2B5EF4-FFF2-40B4-BE49-F238E27FC236}">
                <a16:creationId xmlns:a16="http://schemas.microsoft.com/office/drawing/2014/main" id="{DF3CAF62-34EF-411F-B391-A5E2F54A25DC}"/>
              </a:ext>
            </a:extLst>
          </p:cNvPr>
          <p:cNvSpPr txBox="1"/>
          <p:nvPr/>
        </p:nvSpPr>
        <p:spPr>
          <a:xfrm>
            <a:off x="973123" y="3547788"/>
            <a:ext cx="10684539" cy="923330"/>
          </a:xfrm>
          <a:prstGeom prst="rect">
            <a:avLst/>
          </a:prstGeom>
          <a:noFill/>
        </p:spPr>
        <p:txBody>
          <a:bodyPr wrap="square" rtlCol="0">
            <a:spAutoFit/>
          </a:bodyPr>
          <a:lstStyle/>
          <a:p>
            <a:r>
              <a:rPr lang="es-ES" dirty="0">
                <a:solidFill>
                  <a:srgbClr val="FF0000"/>
                </a:solidFill>
              </a:rPr>
              <a:t>#</a:t>
            </a:r>
            <a:r>
              <a:rPr lang="es-ES" dirty="0"/>
              <a:t> También debe sondearse la posibilidad de que la familia pueda desarrollar alguna parte de ese plan. Para ello</a:t>
            </a:r>
          </a:p>
          <a:p>
            <a:r>
              <a:rPr lang="es-ES" dirty="0"/>
              <a:t>debemos entrenar a la familia en las estrategias de mediación. Cosa que se logra en varias sesiones. Logrado el entrenamiento se establece un calendario de revisiones con el miembro de la familia que fue entrenado.</a:t>
            </a:r>
          </a:p>
        </p:txBody>
      </p:sp>
      <p:sp>
        <p:nvSpPr>
          <p:cNvPr id="7" name="CuadroTexto 6">
            <a:extLst>
              <a:ext uri="{FF2B5EF4-FFF2-40B4-BE49-F238E27FC236}">
                <a16:creationId xmlns:a16="http://schemas.microsoft.com/office/drawing/2014/main" id="{2C6F07E3-F084-4A39-9B50-EC7D8AE6A326}"/>
              </a:ext>
            </a:extLst>
          </p:cNvPr>
          <p:cNvSpPr txBox="1"/>
          <p:nvPr/>
        </p:nvSpPr>
        <p:spPr>
          <a:xfrm>
            <a:off x="1107347" y="4756558"/>
            <a:ext cx="10119565" cy="646331"/>
          </a:xfrm>
          <a:prstGeom prst="rect">
            <a:avLst/>
          </a:prstGeom>
          <a:noFill/>
        </p:spPr>
        <p:txBody>
          <a:bodyPr wrap="none" rtlCol="0">
            <a:spAutoFit/>
          </a:bodyPr>
          <a:lstStyle/>
          <a:p>
            <a:r>
              <a:rPr lang="es-ES" dirty="0">
                <a:solidFill>
                  <a:srgbClr val="FF0000"/>
                </a:solidFill>
              </a:rPr>
              <a:t>#</a:t>
            </a:r>
            <a:r>
              <a:rPr lang="es-ES" dirty="0"/>
              <a:t> Por último no olvidemos prestar el apoyo emocional a la familia, lo agradecerá y mejorará la motivación.</a:t>
            </a:r>
          </a:p>
          <a:p>
            <a:r>
              <a:rPr lang="es-ES" b="1" dirty="0"/>
              <a:t>Realmente cuando todos trabajamos en la misma dirección, la motivación se contagia y comparte</a:t>
            </a:r>
            <a:r>
              <a:rPr lang="es-ES" dirty="0"/>
              <a:t>.</a:t>
            </a:r>
          </a:p>
        </p:txBody>
      </p:sp>
    </p:spTree>
    <p:extLst>
      <p:ext uri="{BB962C8B-B14F-4D97-AF65-F5344CB8AC3E}">
        <p14:creationId xmlns:p14="http://schemas.microsoft.com/office/powerpoint/2010/main" val="3041327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57D06BD-C66D-49FE-BAE4-7C3A7C032B1F}"/>
              </a:ext>
            </a:extLst>
          </p:cNvPr>
          <p:cNvSpPr txBox="1"/>
          <p:nvPr/>
        </p:nvSpPr>
        <p:spPr>
          <a:xfrm>
            <a:off x="931178" y="704675"/>
            <a:ext cx="2440283" cy="400110"/>
          </a:xfrm>
          <a:prstGeom prst="rect">
            <a:avLst/>
          </a:prstGeom>
          <a:noFill/>
        </p:spPr>
        <p:txBody>
          <a:bodyPr wrap="none" rtlCol="0">
            <a:spAutoFit/>
          </a:bodyPr>
          <a:lstStyle/>
          <a:p>
            <a:r>
              <a:rPr lang="es-ES" sz="2000" b="1" dirty="0"/>
              <a:t>La biblioteca y su uso</a:t>
            </a:r>
          </a:p>
        </p:txBody>
      </p:sp>
      <p:sp>
        <p:nvSpPr>
          <p:cNvPr id="3" name="CuadroTexto 2">
            <a:extLst>
              <a:ext uri="{FF2B5EF4-FFF2-40B4-BE49-F238E27FC236}">
                <a16:creationId xmlns:a16="http://schemas.microsoft.com/office/drawing/2014/main" id="{E9B85996-73FA-4826-A847-F44C83EA2DF8}"/>
              </a:ext>
            </a:extLst>
          </p:cNvPr>
          <p:cNvSpPr txBox="1"/>
          <p:nvPr/>
        </p:nvSpPr>
        <p:spPr>
          <a:xfrm>
            <a:off x="1459684" y="1333850"/>
            <a:ext cx="10150471" cy="923330"/>
          </a:xfrm>
          <a:prstGeom prst="rect">
            <a:avLst/>
          </a:prstGeom>
          <a:noFill/>
        </p:spPr>
        <p:txBody>
          <a:bodyPr wrap="none" rtlCol="0">
            <a:spAutoFit/>
          </a:bodyPr>
          <a:lstStyle/>
          <a:p>
            <a:r>
              <a:rPr lang="es-ES" dirty="0">
                <a:solidFill>
                  <a:srgbClr val="FF0000"/>
                </a:solidFill>
              </a:rPr>
              <a:t>#</a:t>
            </a:r>
            <a:r>
              <a:rPr lang="es-ES" dirty="0"/>
              <a:t> La elección del libro, aunque aconsejen el profesor o la familia, conviene que sea del alumno.</a:t>
            </a:r>
          </a:p>
          <a:p>
            <a:r>
              <a:rPr lang="es-ES" dirty="0"/>
              <a:t> Es preferible que lea a que se niegue por nuestra elección. Ellos se conocen bien y hay más posibilidades</a:t>
            </a:r>
          </a:p>
          <a:p>
            <a:r>
              <a:rPr lang="es-ES" dirty="0"/>
              <a:t>de que acierten con el libro y se motiven a leerlo. Si equivocó el libro no pasa nada porque lo sustituya.</a:t>
            </a:r>
          </a:p>
        </p:txBody>
      </p:sp>
      <p:sp>
        <p:nvSpPr>
          <p:cNvPr id="4" name="CuadroTexto 3">
            <a:extLst>
              <a:ext uri="{FF2B5EF4-FFF2-40B4-BE49-F238E27FC236}">
                <a16:creationId xmlns:a16="http://schemas.microsoft.com/office/drawing/2014/main" id="{D282B548-EB02-4746-8832-0CBCF52716DC}"/>
              </a:ext>
            </a:extLst>
          </p:cNvPr>
          <p:cNvSpPr txBox="1"/>
          <p:nvPr/>
        </p:nvSpPr>
        <p:spPr>
          <a:xfrm>
            <a:off x="1459684" y="2486245"/>
            <a:ext cx="9815120" cy="861774"/>
          </a:xfrm>
          <a:prstGeom prst="rect">
            <a:avLst/>
          </a:prstGeom>
          <a:noFill/>
        </p:spPr>
        <p:txBody>
          <a:bodyPr wrap="square" rtlCol="0">
            <a:spAutoFit/>
          </a:bodyPr>
          <a:lstStyle/>
          <a:p>
            <a:r>
              <a:rPr lang="es-ES" dirty="0">
                <a:solidFill>
                  <a:srgbClr val="FF0000"/>
                </a:solidFill>
              </a:rPr>
              <a:t>#</a:t>
            </a:r>
            <a:r>
              <a:rPr lang="es-ES" dirty="0"/>
              <a:t> Aunque los prestamos sean semanales o quincenales al disléxico se le concede el tiempo necesario.</a:t>
            </a:r>
          </a:p>
          <a:p>
            <a:r>
              <a:rPr lang="es-ES" sz="1600" dirty="0"/>
              <a:t>NO OBLIGAR SIEMPRE AL DISLÉXICO HA LLEVARSE LIBROS,  EROSIONAMOS SU INTERÉS.</a:t>
            </a:r>
          </a:p>
          <a:p>
            <a:r>
              <a:rPr lang="es-ES" sz="1600" dirty="0"/>
              <a:t>ES MEJOR SEDUCIRLE AUNQUE EL CAMINO SEA MÁS LENTO.   AUNQUE DIFICIL EL INTERÉS SE LE PUEDE DESPERTAR</a:t>
            </a:r>
          </a:p>
        </p:txBody>
      </p:sp>
      <p:sp>
        <p:nvSpPr>
          <p:cNvPr id="5" name="CuadroTexto 4">
            <a:extLst>
              <a:ext uri="{FF2B5EF4-FFF2-40B4-BE49-F238E27FC236}">
                <a16:creationId xmlns:a16="http://schemas.microsoft.com/office/drawing/2014/main" id="{C25E4CBC-AE43-4BCF-85B9-3100CE052D19}"/>
              </a:ext>
            </a:extLst>
          </p:cNvPr>
          <p:cNvSpPr txBox="1"/>
          <p:nvPr/>
        </p:nvSpPr>
        <p:spPr>
          <a:xfrm>
            <a:off x="1459684" y="3577084"/>
            <a:ext cx="9689285" cy="2031325"/>
          </a:xfrm>
          <a:prstGeom prst="rect">
            <a:avLst/>
          </a:prstGeom>
          <a:noFill/>
        </p:spPr>
        <p:txBody>
          <a:bodyPr wrap="square" rtlCol="0">
            <a:spAutoFit/>
          </a:bodyPr>
          <a:lstStyle/>
          <a:p>
            <a:r>
              <a:rPr lang="es-ES" dirty="0">
                <a:solidFill>
                  <a:srgbClr val="FF0000"/>
                </a:solidFill>
              </a:rPr>
              <a:t>#</a:t>
            </a:r>
            <a:r>
              <a:rPr lang="es-ES" dirty="0"/>
              <a:t>  Leído el libro en casa, realizamos las siguientes actividades orales con todo el grupo en la biblioteca:</a:t>
            </a:r>
          </a:p>
          <a:p>
            <a:r>
              <a:rPr lang="es-ES" dirty="0"/>
              <a:t>         - Sorteamos quien del grupo hablará a sus compañeros del libro que leyó.</a:t>
            </a:r>
          </a:p>
          <a:p>
            <a:r>
              <a:rPr lang="es-ES" dirty="0"/>
              <a:t>         - Hablará de sus impresiones sobre el libro, si le gustó, lugar de la historia, personajes, tema….</a:t>
            </a:r>
          </a:p>
          <a:p>
            <a:r>
              <a:rPr lang="es-ES" dirty="0"/>
              <a:t>         - Los demás compañeros le pueden preguntar curiosidades que tengan…</a:t>
            </a:r>
          </a:p>
          <a:p>
            <a:r>
              <a:rPr lang="es-ES" dirty="0"/>
              <a:t>         -Por último recomendará o no, a algunos de sus compañeros el libro que leyó.</a:t>
            </a:r>
          </a:p>
          <a:p>
            <a:r>
              <a:rPr lang="es-ES" dirty="0"/>
              <a:t>         - Cuando lo han hecho varios, devolvemos los libros y se llevan prestados otros.</a:t>
            </a:r>
          </a:p>
          <a:p>
            <a:r>
              <a:rPr lang="es-ES" dirty="0"/>
              <a:t>            </a:t>
            </a:r>
            <a:r>
              <a:rPr lang="es-ES" sz="1600" b="1" dirty="0"/>
              <a:t>ES COMÚN QUE LOS LIBROS RECOMENDADOS POR COMPAÑEROS VUELVAN A SALIR</a:t>
            </a:r>
          </a:p>
        </p:txBody>
      </p:sp>
    </p:spTree>
    <p:extLst>
      <p:ext uri="{BB962C8B-B14F-4D97-AF65-F5344CB8AC3E}">
        <p14:creationId xmlns:p14="http://schemas.microsoft.com/office/powerpoint/2010/main" val="310692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AB4138C-69AB-4084-A259-BB9624EC2056}"/>
              </a:ext>
            </a:extLst>
          </p:cNvPr>
          <p:cNvSpPr txBox="1"/>
          <p:nvPr/>
        </p:nvSpPr>
        <p:spPr>
          <a:xfrm>
            <a:off x="964050" y="616777"/>
            <a:ext cx="3770904" cy="400110"/>
          </a:xfrm>
          <a:prstGeom prst="rect">
            <a:avLst/>
          </a:prstGeom>
          <a:noFill/>
        </p:spPr>
        <p:txBody>
          <a:bodyPr wrap="none" rtlCol="0">
            <a:spAutoFit/>
          </a:bodyPr>
          <a:lstStyle/>
          <a:p>
            <a:r>
              <a:rPr lang="es-ES" sz="2000" b="1" dirty="0"/>
              <a:t>Cierre de la ponencia y despedida</a:t>
            </a:r>
          </a:p>
        </p:txBody>
      </p:sp>
      <p:sp>
        <p:nvSpPr>
          <p:cNvPr id="3" name="CuadroTexto 2">
            <a:extLst>
              <a:ext uri="{FF2B5EF4-FFF2-40B4-BE49-F238E27FC236}">
                <a16:creationId xmlns:a16="http://schemas.microsoft.com/office/drawing/2014/main" id="{E69219F1-F0CC-41C1-9773-5ECEE546314F}"/>
              </a:ext>
            </a:extLst>
          </p:cNvPr>
          <p:cNvSpPr txBox="1"/>
          <p:nvPr/>
        </p:nvSpPr>
        <p:spPr>
          <a:xfrm>
            <a:off x="1189337" y="1172537"/>
            <a:ext cx="9611990" cy="646331"/>
          </a:xfrm>
          <a:prstGeom prst="rect">
            <a:avLst/>
          </a:prstGeom>
          <a:noFill/>
        </p:spPr>
        <p:txBody>
          <a:bodyPr wrap="none" rtlCol="0">
            <a:spAutoFit/>
          </a:bodyPr>
          <a:lstStyle/>
          <a:p>
            <a:r>
              <a:rPr lang="es-ES" dirty="0"/>
              <a:t>Añado aquí, mis humildes sugerencias,  sobre aquellas cosas que pudieran ser mejoradas en relación</a:t>
            </a:r>
          </a:p>
          <a:p>
            <a:r>
              <a:rPr lang="es-ES" dirty="0"/>
              <a:t>al alumnado disléxico.</a:t>
            </a:r>
          </a:p>
        </p:txBody>
      </p:sp>
      <p:sp>
        <p:nvSpPr>
          <p:cNvPr id="4" name="CuadroTexto 3">
            <a:extLst>
              <a:ext uri="{FF2B5EF4-FFF2-40B4-BE49-F238E27FC236}">
                <a16:creationId xmlns:a16="http://schemas.microsoft.com/office/drawing/2014/main" id="{C286FF11-F00C-4C7A-81C3-82CA01D5B016}"/>
              </a:ext>
            </a:extLst>
          </p:cNvPr>
          <p:cNvSpPr txBox="1"/>
          <p:nvPr/>
        </p:nvSpPr>
        <p:spPr>
          <a:xfrm>
            <a:off x="1208796" y="1818868"/>
            <a:ext cx="9774407" cy="369332"/>
          </a:xfrm>
          <a:prstGeom prst="rect">
            <a:avLst/>
          </a:prstGeom>
          <a:noFill/>
        </p:spPr>
        <p:txBody>
          <a:bodyPr wrap="none" rtlCol="0">
            <a:spAutoFit/>
          </a:bodyPr>
          <a:lstStyle/>
          <a:p>
            <a:r>
              <a:rPr lang="es-ES" dirty="0">
                <a:solidFill>
                  <a:srgbClr val="FF0000"/>
                </a:solidFill>
              </a:rPr>
              <a:t>#</a:t>
            </a:r>
            <a:r>
              <a:rPr lang="es-ES" dirty="0"/>
              <a:t> Promover investigaciones que indaguen sobre el aprendizaje de otros idiomas por parte del disléxico.</a:t>
            </a:r>
          </a:p>
        </p:txBody>
      </p:sp>
      <p:sp>
        <p:nvSpPr>
          <p:cNvPr id="5" name="CuadroTexto 4">
            <a:extLst>
              <a:ext uri="{FF2B5EF4-FFF2-40B4-BE49-F238E27FC236}">
                <a16:creationId xmlns:a16="http://schemas.microsoft.com/office/drawing/2014/main" id="{5BD2615F-7CEE-4F5B-9D26-B4AAFCD984CF}"/>
              </a:ext>
            </a:extLst>
          </p:cNvPr>
          <p:cNvSpPr txBox="1"/>
          <p:nvPr/>
        </p:nvSpPr>
        <p:spPr>
          <a:xfrm>
            <a:off x="1208796" y="2188200"/>
            <a:ext cx="9352881" cy="646331"/>
          </a:xfrm>
          <a:prstGeom prst="rect">
            <a:avLst/>
          </a:prstGeom>
          <a:noFill/>
        </p:spPr>
        <p:txBody>
          <a:bodyPr wrap="none" rtlCol="0">
            <a:spAutoFit/>
          </a:bodyPr>
          <a:lstStyle/>
          <a:p>
            <a:r>
              <a:rPr lang="es-ES" dirty="0">
                <a:solidFill>
                  <a:srgbClr val="FF0000"/>
                </a:solidFill>
              </a:rPr>
              <a:t>#</a:t>
            </a:r>
            <a:r>
              <a:rPr lang="es-ES" dirty="0"/>
              <a:t> Incrementar los contactos entre el Sistema Educativo Obligatorio y la Universidad para favorecer</a:t>
            </a:r>
          </a:p>
          <a:p>
            <a:r>
              <a:rPr lang="es-ES" dirty="0"/>
              <a:t> la formación y actualización del profesorado de un modo sostenido en el tiempo.</a:t>
            </a:r>
          </a:p>
        </p:txBody>
      </p:sp>
      <p:sp>
        <p:nvSpPr>
          <p:cNvPr id="6" name="CuadroTexto 5">
            <a:extLst>
              <a:ext uri="{FF2B5EF4-FFF2-40B4-BE49-F238E27FC236}">
                <a16:creationId xmlns:a16="http://schemas.microsoft.com/office/drawing/2014/main" id="{19EC802A-48B2-42C3-B296-F88141A3BE0D}"/>
              </a:ext>
            </a:extLst>
          </p:cNvPr>
          <p:cNvSpPr txBox="1"/>
          <p:nvPr/>
        </p:nvSpPr>
        <p:spPr>
          <a:xfrm>
            <a:off x="1208796" y="2771329"/>
            <a:ext cx="9264075" cy="646331"/>
          </a:xfrm>
          <a:prstGeom prst="rect">
            <a:avLst/>
          </a:prstGeom>
          <a:noFill/>
        </p:spPr>
        <p:txBody>
          <a:bodyPr wrap="none" rtlCol="0">
            <a:spAutoFit/>
          </a:bodyPr>
          <a:lstStyle/>
          <a:p>
            <a:r>
              <a:rPr lang="es-ES" dirty="0">
                <a:solidFill>
                  <a:srgbClr val="FF0000"/>
                </a:solidFill>
              </a:rPr>
              <a:t>#</a:t>
            </a:r>
            <a:r>
              <a:rPr lang="es-ES" dirty="0"/>
              <a:t> Solicitar a la Consejería de Educación que se reglamente para que no se pueda perjudicar en la </a:t>
            </a:r>
          </a:p>
          <a:p>
            <a:r>
              <a:rPr lang="es-ES" dirty="0"/>
              <a:t>evaluación al disléxico por faltas de ortografía.</a:t>
            </a:r>
          </a:p>
        </p:txBody>
      </p:sp>
      <p:sp>
        <p:nvSpPr>
          <p:cNvPr id="7" name="CuadroTexto 6">
            <a:extLst>
              <a:ext uri="{FF2B5EF4-FFF2-40B4-BE49-F238E27FC236}">
                <a16:creationId xmlns:a16="http://schemas.microsoft.com/office/drawing/2014/main" id="{C5F31837-A77A-4B7B-9029-A585EB5EF65F}"/>
              </a:ext>
            </a:extLst>
          </p:cNvPr>
          <p:cNvSpPr txBox="1"/>
          <p:nvPr/>
        </p:nvSpPr>
        <p:spPr>
          <a:xfrm>
            <a:off x="1208796" y="3417660"/>
            <a:ext cx="9348265" cy="646331"/>
          </a:xfrm>
          <a:prstGeom prst="rect">
            <a:avLst/>
          </a:prstGeom>
          <a:noFill/>
        </p:spPr>
        <p:txBody>
          <a:bodyPr wrap="none" rtlCol="0">
            <a:spAutoFit/>
          </a:bodyPr>
          <a:lstStyle/>
          <a:p>
            <a:r>
              <a:rPr lang="es-ES" dirty="0">
                <a:solidFill>
                  <a:srgbClr val="FF0000"/>
                </a:solidFill>
              </a:rPr>
              <a:t>#</a:t>
            </a:r>
            <a:r>
              <a:rPr lang="es-ES" dirty="0"/>
              <a:t> Solicitar a la Consejería de Educación que para mejorar la atención a la diversidad exista en cada</a:t>
            </a:r>
          </a:p>
          <a:p>
            <a:r>
              <a:rPr lang="es-ES" dirty="0"/>
              <a:t>provincia un Inspector dedicado a ella. </a:t>
            </a:r>
          </a:p>
        </p:txBody>
      </p:sp>
      <p:sp>
        <p:nvSpPr>
          <p:cNvPr id="8" name="CuadroTexto 7">
            <a:extLst>
              <a:ext uri="{FF2B5EF4-FFF2-40B4-BE49-F238E27FC236}">
                <a16:creationId xmlns:a16="http://schemas.microsoft.com/office/drawing/2014/main" id="{B0D2C3C2-CD5C-4B1D-91F3-FBC4420D87FF}"/>
              </a:ext>
            </a:extLst>
          </p:cNvPr>
          <p:cNvSpPr txBox="1"/>
          <p:nvPr/>
        </p:nvSpPr>
        <p:spPr>
          <a:xfrm>
            <a:off x="2623445" y="4815281"/>
            <a:ext cx="6434775" cy="400110"/>
          </a:xfrm>
          <a:prstGeom prst="rect">
            <a:avLst/>
          </a:prstGeom>
          <a:noFill/>
        </p:spPr>
        <p:txBody>
          <a:bodyPr wrap="none" rtlCol="0">
            <a:spAutoFit/>
          </a:bodyPr>
          <a:lstStyle/>
          <a:p>
            <a:r>
              <a:rPr lang="es-ES" sz="2000" dirty="0"/>
              <a:t>Gracias por escucharme y espero que os sirva de inspiración</a:t>
            </a:r>
          </a:p>
        </p:txBody>
      </p:sp>
    </p:spTree>
    <p:extLst>
      <p:ext uri="{BB962C8B-B14F-4D97-AF65-F5344CB8AC3E}">
        <p14:creationId xmlns:p14="http://schemas.microsoft.com/office/powerpoint/2010/main" val="211410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500" fill="hold"/>
                                        <p:tgtEl>
                                          <p:spTgt spid="8"/>
                                        </p:tgtEl>
                                        <p:attrNameLst>
                                          <p:attrName>ppt_w</p:attrName>
                                        </p:attrNameLst>
                                      </p:cBhvr>
                                      <p:tavLst>
                                        <p:tav tm="0">
                                          <p:val>
                                            <p:fltVal val="0"/>
                                          </p:val>
                                        </p:tav>
                                        <p:tav tm="100000">
                                          <p:val>
                                            <p:strVal val="#ppt_w"/>
                                          </p:val>
                                        </p:tav>
                                      </p:tavLst>
                                    </p:anim>
                                    <p:anim calcmode="lin" valueType="num">
                                      <p:cBhvr>
                                        <p:cTn id="50" dur="500" fill="hold"/>
                                        <p:tgtEl>
                                          <p:spTgt spid="8"/>
                                        </p:tgtEl>
                                        <p:attrNameLst>
                                          <p:attrName>ppt_h</p:attrName>
                                        </p:attrNameLst>
                                      </p:cBhvr>
                                      <p:tavLst>
                                        <p:tav tm="0">
                                          <p:val>
                                            <p:fltVal val="0"/>
                                          </p:val>
                                        </p:tav>
                                        <p:tav tm="100000">
                                          <p:val>
                                            <p:strVal val="#ppt_h"/>
                                          </p:val>
                                        </p:tav>
                                      </p:tavLst>
                                    </p:anim>
                                    <p:animEffect transition="in" filter="fade">
                                      <p:cBhvr>
                                        <p:cTn id="5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1BEBEBB-333D-45A8-A23E-172AB2CDB26A}"/>
              </a:ext>
            </a:extLst>
          </p:cNvPr>
          <p:cNvSpPr txBox="1"/>
          <p:nvPr/>
        </p:nvSpPr>
        <p:spPr>
          <a:xfrm>
            <a:off x="1375794" y="624440"/>
            <a:ext cx="4360746" cy="461665"/>
          </a:xfrm>
          <a:prstGeom prst="rect">
            <a:avLst/>
          </a:prstGeom>
          <a:noFill/>
        </p:spPr>
        <p:txBody>
          <a:bodyPr wrap="none" rtlCol="0">
            <a:spAutoFit/>
          </a:bodyPr>
          <a:lstStyle/>
          <a:p>
            <a:r>
              <a:rPr lang="es-ES" sz="2400" dirty="0"/>
              <a:t>¿Por qué el título de la ponencia?</a:t>
            </a:r>
          </a:p>
        </p:txBody>
      </p:sp>
      <p:sp>
        <p:nvSpPr>
          <p:cNvPr id="3" name="CuadroTexto 2">
            <a:extLst>
              <a:ext uri="{FF2B5EF4-FFF2-40B4-BE49-F238E27FC236}">
                <a16:creationId xmlns:a16="http://schemas.microsoft.com/office/drawing/2014/main" id="{7721C4C0-D44B-4373-AE78-D4D1618D8EBA}"/>
              </a:ext>
            </a:extLst>
          </p:cNvPr>
          <p:cNvSpPr txBox="1"/>
          <p:nvPr/>
        </p:nvSpPr>
        <p:spPr>
          <a:xfrm>
            <a:off x="1551963" y="1122268"/>
            <a:ext cx="8954311" cy="646331"/>
          </a:xfrm>
          <a:prstGeom prst="rect">
            <a:avLst/>
          </a:prstGeom>
          <a:noFill/>
        </p:spPr>
        <p:txBody>
          <a:bodyPr wrap="none" rtlCol="0">
            <a:spAutoFit/>
          </a:bodyPr>
          <a:lstStyle/>
          <a:p>
            <a:r>
              <a:rPr lang="es-ES" dirty="0">
                <a:solidFill>
                  <a:srgbClr val="FF0000"/>
                </a:solidFill>
              </a:rPr>
              <a:t>#</a:t>
            </a:r>
            <a:r>
              <a:rPr lang="es-ES" dirty="0"/>
              <a:t> Mi recorrido laboral de 30 años de experiencia trabajando con alumnos, algunos disléxicos,</a:t>
            </a:r>
          </a:p>
          <a:p>
            <a:r>
              <a:rPr lang="es-ES" dirty="0"/>
              <a:t>   me ha llevado a descubrir que la mediación aporta más ayudas para solucionar la situación.</a:t>
            </a:r>
          </a:p>
        </p:txBody>
      </p:sp>
      <p:sp>
        <p:nvSpPr>
          <p:cNvPr id="4" name="CuadroTexto 3">
            <a:extLst>
              <a:ext uri="{FF2B5EF4-FFF2-40B4-BE49-F238E27FC236}">
                <a16:creationId xmlns:a16="http://schemas.microsoft.com/office/drawing/2014/main" id="{116F7A8C-A726-43ED-B8DD-9DCB63FD34B0}"/>
              </a:ext>
            </a:extLst>
          </p:cNvPr>
          <p:cNvSpPr txBox="1"/>
          <p:nvPr/>
        </p:nvSpPr>
        <p:spPr>
          <a:xfrm>
            <a:off x="1551963" y="1804762"/>
            <a:ext cx="9261125" cy="646331"/>
          </a:xfrm>
          <a:prstGeom prst="rect">
            <a:avLst/>
          </a:prstGeom>
          <a:noFill/>
        </p:spPr>
        <p:txBody>
          <a:bodyPr wrap="none" rtlCol="0">
            <a:spAutoFit/>
          </a:bodyPr>
          <a:lstStyle/>
          <a:p>
            <a:r>
              <a:rPr lang="es-ES" dirty="0">
                <a:solidFill>
                  <a:srgbClr val="FF0000"/>
                </a:solidFill>
              </a:rPr>
              <a:t>#</a:t>
            </a:r>
            <a:r>
              <a:rPr lang="es-ES" dirty="0"/>
              <a:t>  Recordemos brevemente que es la mediación en educación. Es el instrumento que aportamos </a:t>
            </a:r>
          </a:p>
          <a:p>
            <a:r>
              <a:rPr lang="es-ES" dirty="0"/>
              <a:t>    para que el alumno alcance sus metas.</a:t>
            </a:r>
          </a:p>
        </p:txBody>
      </p:sp>
      <p:sp>
        <p:nvSpPr>
          <p:cNvPr id="5" name="CuadroTexto 4">
            <a:extLst>
              <a:ext uri="{FF2B5EF4-FFF2-40B4-BE49-F238E27FC236}">
                <a16:creationId xmlns:a16="http://schemas.microsoft.com/office/drawing/2014/main" id="{D3E475EE-E967-4269-AA50-B6EB0B5A72F8}"/>
              </a:ext>
            </a:extLst>
          </p:cNvPr>
          <p:cNvSpPr txBox="1"/>
          <p:nvPr/>
        </p:nvSpPr>
        <p:spPr>
          <a:xfrm>
            <a:off x="1577130" y="2470323"/>
            <a:ext cx="9664633" cy="646331"/>
          </a:xfrm>
          <a:prstGeom prst="rect">
            <a:avLst/>
          </a:prstGeom>
          <a:noFill/>
        </p:spPr>
        <p:txBody>
          <a:bodyPr wrap="none" rtlCol="0">
            <a:spAutoFit/>
          </a:bodyPr>
          <a:lstStyle/>
          <a:p>
            <a:r>
              <a:rPr lang="es-ES" dirty="0">
                <a:solidFill>
                  <a:srgbClr val="FF0000"/>
                </a:solidFill>
              </a:rPr>
              <a:t>#</a:t>
            </a:r>
            <a:r>
              <a:rPr lang="es-ES" dirty="0"/>
              <a:t>  Para saber mediar en los aprendizajes del disléxico es necesario conocer la naturaleza de la dislexia</a:t>
            </a:r>
          </a:p>
          <a:p>
            <a:r>
              <a:rPr lang="es-ES" dirty="0"/>
              <a:t>     y sus implicaciones emocionales en ocasiones olvidadas.</a:t>
            </a:r>
          </a:p>
        </p:txBody>
      </p:sp>
      <p:sp>
        <p:nvSpPr>
          <p:cNvPr id="6" name="CuadroTexto 5">
            <a:extLst>
              <a:ext uri="{FF2B5EF4-FFF2-40B4-BE49-F238E27FC236}">
                <a16:creationId xmlns:a16="http://schemas.microsoft.com/office/drawing/2014/main" id="{7896745D-9441-4843-841F-0242466AF6D4}"/>
              </a:ext>
            </a:extLst>
          </p:cNvPr>
          <p:cNvSpPr txBox="1"/>
          <p:nvPr/>
        </p:nvSpPr>
        <p:spPr>
          <a:xfrm>
            <a:off x="1551963" y="3135884"/>
            <a:ext cx="10051213" cy="923330"/>
          </a:xfrm>
          <a:prstGeom prst="rect">
            <a:avLst/>
          </a:prstGeom>
          <a:noFill/>
        </p:spPr>
        <p:txBody>
          <a:bodyPr wrap="none" rtlCol="0">
            <a:spAutoFit/>
          </a:bodyPr>
          <a:lstStyle/>
          <a:p>
            <a:r>
              <a:rPr lang="es-ES" dirty="0">
                <a:solidFill>
                  <a:srgbClr val="FF0000"/>
                </a:solidFill>
              </a:rPr>
              <a:t>#</a:t>
            </a:r>
            <a:r>
              <a:rPr lang="es-ES" dirty="0"/>
              <a:t>   En nuestra labor de mediación debemos extremar el cuidado en el uso del lenguaje verbal y no verbal,</a:t>
            </a:r>
          </a:p>
          <a:p>
            <a:r>
              <a:rPr lang="es-ES" dirty="0"/>
              <a:t>      tenemos que modificar los estilos interactivos, cuidar nuestras emociones y las del alumno.</a:t>
            </a:r>
          </a:p>
          <a:p>
            <a:r>
              <a:rPr lang="es-ES" dirty="0"/>
              <a:t>      En definitiva presentarnos como alguien cercano que llega para ayudar y no para frustrar.  </a:t>
            </a:r>
          </a:p>
        </p:txBody>
      </p:sp>
      <p:sp>
        <p:nvSpPr>
          <p:cNvPr id="7" name="CuadroTexto 6">
            <a:extLst>
              <a:ext uri="{FF2B5EF4-FFF2-40B4-BE49-F238E27FC236}">
                <a16:creationId xmlns:a16="http://schemas.microsoft.com/office/drawing/2014/main" id="{1093FE23-F9EB-467C-8034-918B2CEBF803}"/>
              </a:ext>
            </a:extLst>
          </p:cNvPr>
          <p:cNvSpPr txBox="1"/>
          <p:nvPr/>
        </p:nvSpPr>
        <p:spPr>
          <a:xfrm>
            <a:off x="1577130" y="4002228"/>
            <a:ext cx="10249729" cy="1200329"/>
          </a:xfrm>
          <a:prstGeom prst="rect">
            <a:avLst/>
          </a:prstGeom>
          <a:noFill/>
        </p:spPr>
        <p:txBody>
          <a:bodyPr wrap="none" rtlCol="0">
            <a:spAutoFit/>
          </a:bodyPr>
          <a:lstStyle/>
          <a:p>
            <a:r>
              <a:rPr lang="es-ES" dirty="0">
                <a:solidFill>
                  <a:srgbClr val="FF0000"/>
                </a:solidFill>
              </a:rPr>
              <a:t>#</a:t>
            </a:r>
            <a:r>
              <a:rPr lang="es-ES" dirty="0"/>
              <a:t>  Debemos ser comprensivos con la tendencia al abandono de la lectura por parte del disléxico. </a:t>
            </a:r>
          </a:p>
          <a:p>
            <a:r>
              <a:rPr lang="es-ES" dirty="0"/>
              <a:t>    No resulta fácil practicar con las dificultades rondándote. Cualquiera de nosotros abandonaría.</a:t>
            </a:r>
          </a:p>
          <a:p>
            <a:r>
              <a:rPr lang="es-ES" dirty="0"/>
              <a:t>    Por ello nuestra forma de actuar debe evitar aumentar la frustración que ya de por sí les causa la dislexia.</a:t>
            </a:r>
          </a:p>
          <a:p>
            <a:r>
              <a:rPr lang="es-ES" dirty="0"/>
              <a:t>    Esto se consigue </a:t>
            </a:r>
            <a:r>
              <a:rPr lang="es-ES" b="1" dirty="0"/>
              <a:t>evitando convertir todo lo que hacemos en evaluación</a:t>
            </a:r>
            <a:r>
              <a:rPr lang="es-ES" dirty="0"/>
              <a:t>, esta debe ser puntual.</a:t>
            </a:r>
          </a:p>
        </p:txBody>
      </p:sp>
      <p:sp>
        <p:nvSpPr>
          <p:cNvPr id="8" name="CuadroTexto 7">
            <a:extLst>
              <a:ext uri="{FF2B5EF4-FFF2-40B4-BE49-F238E27FC236}">
                <a16:creationId xmlns:a16="http://schemas.microsoft.com/office/drawing/2014/main" id="{89DCD9F1-55AD-427F-983A-A2DF2006A65F}"/>
              </a:ext>
            </a:extLst>
          </p:cNvPr>
          <p:cNvSpPr txBox="1"/>
          <p:nvPr/>
        </p:nvSpPr>
        <p:spPr>
          <a:xfrm>
            <a:off x="1577130" y="5170384"/>
            <a:ext cx="9795759" cy="646331"/>
          </a:xfrm>
          <a:prstGeom prst="rect">
            <a:avLst/>
          </a:prstGeom>
          <a:noFill/>
        </p:spPr>
        <p:txBody>
          <a:bodyPr wrap="none" rtlCol="0">
            <a:spAutoFit/>
          </a:bodyPr>
          <a:lstStyle/>
          <a:p>
            <a:r>
              <a:rPr lang="es-ES" dirty="0">
                <a:solidFill>
                  <a:srgbClr val="FF0000"/>
                </a:solidFill>
              </a:rPr>
              <a:t>#</a:t>
            </a:r>
            <a:r>
              <a:rPr lang="es-ES" dirty="0"/>
              <a:t>  Debemos mediar para fomentar la práctica de la lectoescritura, entendiendo la tarea en un contexto</a:t>
            </a:r>
          </a:p>
          <a:p>
            <a:r>
              <a:rPr lang="es-ES" dirty="0"/>
              <a:t>     temporal a largo plazo.</a:t>
            </a:r>
          </a:p>
        </p:txBody>
      </p:sp>
      <p:sp>
        <p:nvSpPr>
          <p:cNvPr id="10" name="CuadroTexto 9">
            <a:extLst>
              <a:ext uri="{FF2B5EF4-FFF2-40B4-BE49-F238E27FC236}">
                <a16:creationId xmlns:a16="http://schemas.microsoft.com/office/drawing/2014/main" id="{14AE9ECA-D215-413D-962A-6732752F00C7}"/>
              </a:ext>
            </a:extLst>
          </p:cNvPr>
          <p:cNvSpPr txBox="1"/>
          <p:nvPr/>
        </p:nvSpPr>
        <p:spPr>
          <a:xfrm>
            <a:off x="1568184" y="5769525"/>
            <a:ext cx="9813649" cy="646331"/>
          </a:xfrm>
          <a:prstGeom prst="rect">
            <a:avLst/>
          </a:prstGeom>
          <a:noFill/>
        </p:spPr>
        <p:txBody>
          <a:bodyPr wrap="none" rtlCol="0">
            <a:spAutoFit/>
          </a:bodyPr>
          <a:lstStyle/>
          <a:p>
            <a:r>
              <a:rPr lang="es-ES" dirty="0">
                <a:solidFill>
                  <a:srgbClr val="FF0000"/>
                </a:solidFill>
              </a:rPr>
              <a:t>#</a:t>
            </a:r>
            <a:r>
              <a:rPr lang="es-ES" dirty="0"/>
              <a:t> La mejor herramienta ante la dislexia somos nosotros y nuestra mediación. Cuidemos el camino y no </a:t>
            </a:r>
          </a:p>
          <a:p>
            <a:r>
              <a:rPr lang="es-ES" dirty="0"/>
              <a:t>    las metas marcadas con luces cortas.</a:t>
            </a:r>
          </a:p>
        </p:txBody>
      </p:sp>
    </p:spTree>
    <p:extLst>
      <p:ext uri="{BB962C8B-B14F-4D97-AF65-F5344CB8AC3E}">
        <p14:creationId xmlns:p14="http://schemas.microsoft.com/office/powerpoint/2010/main" val="587819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wipe(down)">
                                      <p:cBhvr>
                                        <p:cTn id="48" dur="580">
                                          <p:stCondLst>
                                            <p:cond delay="0"/>
                                          </p:stCondLst>
                                        </p:cTn>
                                        <p:tgtEl>
                                          <p:spTgt spid="4">
                                            <p:txEl>
                                              <p:pRg st="0" end="0"/>
                                            </p:txEl>
                                          </p:spTgt>
                                        </p:tgtEl>
                                      </p:cBhvr>
                                    </p:animEffect>
                                    <p:anim calcmode="lin" valueType="num">
                                      <p:cBhvr>
                                        <p:cTn id="49"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
                                            <p:txEl>
                                              <p:pRg st="0" end="0"/>
                                            </p:txEl>
                                          </p:spTgt>
                                        </p:tgtEl>
                                      </p:cBhvr>
                                      <p:to x="100000" y="60000"/>
                                    </p:animScale>
                                    <p:animScale>
                                      <p:cBhvr>
                                        <p:cTn id="55" dur="166" decel="50000">
                                          <p:stCondLst>
                                            <p:cond delay="676"/>
                                          </p:stCondLst>
                                        </p:cTn>
                                        <p:tgtEl>
                                          <p:spTgt spid="4">
                                            <p:txEl>
                                              <p:pRg st="0" end="0"/>
                                            </p:txEl>
                                          </p:spTgt>
                                        </p:tgtEl>
                                      </p:cBhvr>
                                      <p:to x="100000" y="100000"/>
                                    </p:animScale>
                                    <p:animScale>
                                      <p:cBhvr>
                                        <p:cTn id="56" dur="26">
                                          <p:stCondLst>
                                            <p:cond delay="1312"/>
                                          </p:stCondLst>
                                        </p:cTn>
                                        <p:tgtEl>
                                          <p:spTgt spid="4">
                                            <p:txEl>
                                              <p:pRg st="0" end="0"/>
                                            </p:txEl>
                                          </p:spTgt>
                                        </p:tgtEl>
                                      </p:cBhvr>
                                      <p:to x="100000" y="80000"/>
                                    </p:animScale>
                                    <p:animScale>
                                      <p:cBhvr>
                                        <p:cTn id="57" dur="166" decel="50000">
                                          <p:stCondLst>
                                            <p:cond delay="1338"/>
                                          </p:stCondLst>
                                        </p:cTn>
                                        <p:tgtEl>
                                          <p:spTgt spid="4">
                                            <p:txEl>
                                              <p:pRg st="0" end="0"/>
                                            </p:txEl>
                                          </p:spTgt>
                                        </p:tgtEl>
                                      </p:cBhvr>
                                      <p:to x="100000" y="100000"/>
                                    </p:animScale>
                                    <p:animScale>
                                      <p:cBhvr>
                                        <p:cTn id="58" dur="26">
                                          <p:stCondLst>
                                            <p:cond delay="1642"/>
                                          </p:stCondLst>
                                        </p:cTn>
                                        <p:tgtEl>
                                          <p:spTgt spid="4">
                                            <p:txEl>
                                              <p:pRg st="0" end="0"/>
                                            </p:txEl>
                                          </p:spTgt>
                                        </p:tgtEl>
                                      </p:cBhvr>
                                      <p:to x="100000" y="90000"/>
                                    </p:animScale>
                                    <p:animScale>
                                      <p:cBhvr>
                                        <p:cTn id="59" dur="166" decel="50000">
                                          <p:stCondLst>
                                            <p:cond delay="1668"/>
                                          </p:stCondLst>
                                        </p:cTn>
                                        <p:tgtEl>
                                          <p:spTgt spid="4">
                                            <p:txEl>
                                              <p:pRg st="0" end="0"/>
                                            </p:txEl>
                                          </p:spTgt>
                                        </p:tgtEl>
                                      </p:cBhvr>
                                      <p:to x="100000" y="100000"/>
                                    </p:animScale>
                                    <p:animScale>
                                      <p:cBhvr>
                                        <p:cTn id="60" dur="26">
                                          <p:stCondLst>
                                            <p:cond delay="1808"/>
                                          </p:stCondLst>
                                        </p:cTn>
                                        <p:tgtEl>
                                          <p:spTgt spid="4">
                                            <p:txEl>
                                              <p:pRg st="0" end="0"/>
                                            </p:txEl>
                                          </p:spTgt>
                                        </p:tgtEl>
                                      </p:cBhvr>
                                      <p:to x="100000" y="95000"/>
                                    </p:animScale>
                                    <p:animScale>
                                      <p:cBhvr>
                                        <p:cTn id="61" dur="166" decel="50000">
                                          <p:stCondLst>
                                            <p:cond delay="1834"/>
                                          </p:stCondLst>
                                        </p:cTn>
                                        <p:tgtEl>
                                          <p:spTgt spid="4">
                                            <p:txEl>
                                              <p:pRg st="0" end="0"/>
                                            </p:txEl>
                                          </p:spTgt>
                                        </p:tgtEl>
                                      </p:cBhvr>
                                      <p:to x="100000" y="100000"/>
                                    </p:animScale>
                                  </p:childTnLst>
                                </p:cTn>
                              </p:par>
                              <p:par>
                                <p:cTn id="62" presetID="26" presetClass="entr" presetSubtype="0" fill="hold" nodeType="withEffect">
                                  <p:stCondLst>
                                    <p:cond delay="0"/>
                                  </p:stCondLst>
                                  <p:childTnLst>
                                    <p:set>
                                      <p:cBhvr>
                                        <p:cTn id="63" dur="1" fill="hold">
                                          <p:stCondLst>
                                            <p:cond delay="0"/>
                                          </p:stCondLst>
                                        </p:cTn>
                                        <p:tgtEl>
                                          <p:spTgt spid="4">
                                            <p:txEl>
                                              <p:pRg st="1" end="1"/>
                                            </p:txEl>
                                          </p:spTgt>
                                        </p:tgtEl>
                                        <p:attrNameLst>
                                          <p:attrName>style.visibility</p:attrName>
                                        </p:attrNameLst>
                                      </p:cBhvr>
                                      <p:to>
                                        <p:strVal val="visible"/>
                                      </p:to>
                                    </p:set>
                                    <p:animEffect transition="in" filter="wipe(down)">
                                      <p:cBhvr>
                                        <p:cTn id="64" dur="580">
                                          <p:stCondLst>
                                            <p:cond delay="0"/>
                                          </p:stCondLst>
                                        </p:cTn>
                                        <p:tgtEl>
                                          <p:spTgt spid="4">
                                            <p:txEl>
                                              <p:pRg st="1" end="1"/>
                                            </p:txEl>
                                          </p:spTgt>
                                        </p:tgtEl>
                                      </p:cBhvr>
                                    </p:animEffect>
                                    <p:anim calcmode="lin" valueType="num">
                                      <p:cBhvr>
                                        <p:cTn id="65"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4">
                                            <p:txEl>
                                              <p:pRg st="1" end="1"/>
                                            </p:txEl>
                                          </p:spTgt>
                                        </p:tgtEl>
                                      </p:cBhvr>
                                      <p:to x="100000" y="60000"/>
                                    </p:animScale>
                                    <p:animScale>
                                      <p:cBhvr>
                                        <p:cTn id="71" dur="166" decel="50000">
                                          <p:stCondLst>
                                            <p:cond delay="676"/>
                                          </p:stCondLst>
                                        </p:cTn>
                                        <p:tgtEl>
                                          <p:spTgt spid="4">
                                            <p:txEl>
                                              <p:pRg st="1" end="1"/>
                                            </p:txEl>
                                          </p:spTgt>
                                        </p:tgtEl>
                                      </p:cBhvr>
                                      <p:to x="100000" y="100000"/>
                                    </p:animScale>
                                    <p:animScale>
                                      <p:cBhvr>
                                        <p:cTn id="72" dur="26">
                                          <p:stCondLst>
                                            <p:cond delay="1312"/>
                                          </p:stCondLst>
                                        </p:cTn>
                                        <p:tgtEl>
                                          <p:spTgt spid="4">
                                            <p:txEl>
                                              <p:pRg st="1" end="1"/>
                                            </p:txEl>
                                          </p:spTgt>
                                        </p:tgtEl>
                                      </p:cBhvr>
                                      <p:to x="100000" y="80000"/>
                                    </p:animScale>
                                    <p:animScale>
                                      <p:cBhvr>
                                        <p:cTn id="73" dur="166" decel="50000">
                                          <p:stCondLst>
                                            <p:cond delay="1338"/>
                                          </p:stCondLst>
                                        </p:cTn>
                                        <p:tgtEl>
                                          <p:spTgt spid="4">
                                            <p:txEl>
                                              <p:pRg st="1" end="1"/>
                                            </p:txEl>
                                          </p:spTgt>
                                        </p:tgtEl>
                                      </p:cBhvr>
                                      <p:to x="100000" y="100000"/>
                                    </p:animScale>
                                    <p:animScale>
                                      <p:cBhvr>
                                        <p:cTn id="74" dur="26">
                                          <p:stCondLst>
                                            <p:cond delay="1642"/>
                                          </p:stCondLst>
                                        </p:cTn>
                                        <p:tgtEl>
                                          <p:spTgt spid="4">
                                            <p:txEl>
                                              <p:pRg st="1" end="1"/>
                                            </p:txEl>
                                          </p:spTgt>
                                        </p:tgtEl>
                                      </p:cBhvr>
                                      <p:to x="100000" y="90000"/>
                                    </p:animScale>
                                    <p:animScale>
                                      <p:cBhvr>
                                        <p:cTn id="75" dur="166" decel="50000">
                                          <p:stCondLst>
                                            <p:cond delay="1668"/>
                                          </p:stCondLst>
                                        </p:cTn>
                                        <p:tgtEl>
                                          <p:spTgt spid="4">
                                            <p:txEl>
                                              <p:pRg st="1" end="1"/>
                                            </p:txEl>
                                          </p:spTgt>
                                        </p:tgtEl>
                                      </p:cBhvr>
                                      <p:to x="100000" y="100000"/>
                                    </p:animScale>
                                    <p:animScale>
                                      <p:cBhvr>
                                        <p:cTn id="76" dur="26">
                                          <p:stCondLst>
                                            <p:cond delay="1808"/>
                                          </p:stCondLst>
                                        </p:cTn>
                                        <p:tgtEl>
                                          <p:spTgt spid="4">
                                            <p:txEl>
                                              <p:pRg st="1" end="1"/>
                                            </p:txEl>
                                          </p:spTgt>
                                        </p:tgtEl>
                                      </p:cBhvr>
                                      <p:to x="100000" y="95000"/>
                                    </p:animScale>
                                    <p:animScale>
                                      <p:cBhvr>
                                        <p:cTn id="77" dur="166" decel="50000">
                                          <p:stCondLst>
                                            <p:cond delay="1834"/>
                                          </p:stCondLst>
                                        </p:cTn>
                                        <p:tgtEl>
                                          <p:spTgt spid="4">
                                            <p:txEl>
                                              <p:pRg st="1" end="1"/>
                                            </p:txEl>
                                          </p:spTgt>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nodeType="clickEffect">
                                  <p:stCondLst>
                                    <p:cond delay="0"/>
                                  </p:stCondLst>
                                  <p:childTnLst>
                                    <p:set>
                                      <p:cBhvr>
                                        <p:cTn id="81" dur="1" fill="hold">
                                          <p:stCondLst>
                                            <p:cond delay="0"/>
                                          </p:stCondLst>
                                        </p:cTn>
                                        <p:tgtEl>
                                          <p:spTgt spid="5">
                                            <p:txEl>
                                              <p:pRg st="0" end="0"/>
                                            </p:txEl>
                                          </p:spTgt>
                                        </p:tgtEl>
                                        <p:attrNameLst>
                                          <p:attrName>style.visibility</p:attrName>
                                        </p:attrNameLst>
                                      </p:cBhvr>
                                      <p:to>
                                        <p:strVal val="visible"/>
                                      </p:to>
                                    </p:set>
                                    <p:animEffect transition="in" filter="wipe(down)">
                                      <p:cBhvr>
                                        <p:cTn id="82" dur="580">
                                          <p:stCondLst>
                                            <p:cond delay="0"/>
                                          </p:stCondLst>
                                        </p:cTn>
                                        <p:tgtEl>
                                          <p:spTgt spid="5">
                                            <p:txEl>
                                              <p:pRg st="0" end="0"/>
                                            </p:txEl>
                                          </p:spTgt>
                                        </p:tgtEl>
                                      </p:cBhvr>
                                    </p:animEffect>
                                    <p:anim calcmode="lin" valueType="num">
                                      <p:cBhvr>
                                        <p:cTn id="83"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88" dur="26">
                                          <p:stCondLst>
                                            <p:cond delay="650"/>
                                          </p:stCondLst>
                                        </p:cTn>
                                        <p:tgtEl>
                                          <p:spTgt spid="5">
                                            <p:txEl>
                                              <p:pRg st="0" end="0"/>
                                            </p:txEl>
                                          </p:spTgt>
                                        </p:tgtEl>
                                      </p:cBhvr>
                                      <p:to x="100000" y="60000"/>
                                    </p:animScale>
                                    <p:animScale>
                                      <p:cBhvr>
                                        <p:cTn id="89" dur="166" decel="50000">
                                          <p:stCondLst>
                                            <p:cond delay="676"/>
                                          </p:stCondLst>
                                        </p:cTn>
                                        <p:tgtEl>
                                          <p:spTgt spid="5">
                                            <p:txEl>
                                              <p:pRg st="0" end="0"/>
                                            </p:txEl>
                                          </p:spTgt>
                                        </p:tgtEl>
                                      </p:cBhvr>
                                      <p:to x="100000" y="100000"/>
                                    </p:animScale>
                                    <p:animScale>
                                      <p:cBhvr>
                                        <p:cTn id="90" dur="26">
                                          <p:stCondLst>
                                            <p:cond delay="1312"/>
                                          </p:stCondLst>
                                        </p:cTn>
                                        <p:tgtEl>
                                          <p:spTgt spid="5">
                                            <p:txEl>
                                              <p:pRg st="0" end="0"/>
                                            </p:txEl>
                                          </p:spTgt>
                                        </p:tgtEl>
                                      </p:cBhvr>
                                      <p:to x="100000" y="80000"/>
                                    </p:animScale>
                                    <p:animScale>
                                      <p:cBhvr>
                                        <p:cTn id="91" dur="166" decel="50000">
                                          <p:stCondLst>
                                            <p:cond delay="1338"/>
                                          </p:stCondLst>
                                        </p:cTn>
                                        <p:tgtEl>
                                          <p:spTgt spid="5">
                                            <p:txEl>
                                              <p:pRg st="0" end="0"/>
                                            </p:txEl>
                                          </p:spTgt>
                                        </p:tgtEl>
                                      </p:cBhvr>
                                      <p:to x="100000" y="100000"/>
                                    </p:animScale>
                                    <p:animScale>
                                      <p:cBhvr>
                                        <p:cTn id="92" dur="26">
                                          <p:stCondLst>
                                            <p:cond delay="1642"/>
                                          </p:stCondLst>
                                        </p:cTn>
                                        <p:tgtEl>
                                          <p:spTgt spid="5">
                                            <p:txEl>
                                              <p:pRg st="0" end="0"/>
                                            </p:txEl>
                                          </p:spTgt>
                                        </p:tgtEl>
                                      </p:cBhvr>
                                      <p:to x="100000" y="90000"/>
                                    </p:animScale>
                                    <p:animScale>
                                      <p:cBhvr>
                                        <p:cTn id="93" dur="166" decel="50000">
                                          <p:stCondLst>
                                            <p:cond delay="1668"/>
                                          </p:stCondLst>
                                        </p:cTn>
                                        <p:tgtEl>
                                          <p:spTgt spid="5">
                                            <p:txEl>
                                              <p:pRg st="0" end="0"/>
                                            </p:txEl>
                                          </p:spTgt>
                                        </p:tgtEl>
                                      </p:cBhvr>
                                      <p:to x="100000" y="100000"/>
                                    </p:animScale>
                                    <p:animScale>
                                      <p:cBhvr>
                                        <p:cTn id="94" dur="26">
                                          <p:stCondLst>
                                            <p:cond delay="1808"/>
                                          </p:stCondLst>
                                        </p:cTn>
                                        <p:tgtEl>
                                          <p:spTgt spid="5">
                                            <p:txEl>
                                              <p:pRg st="0" end="0"/>
                                            </p:txEl>
                                          </p:spTgt>
                                        </p:tgtEl>
                                      </p:cBhvr>
                                      <p:to x="100000" y="95000"/>
                                    </p:animScale>
                                    <p:animScale>
                                      <p:cBhvr>
                                        <p:cTn id="95" dur="166" decel="50000">
                                          <p:stCondLst>
                                            <p:cond delay="1834"/>
                                          </p:stCondLst>
                                        </p:cTn>
                                        <p:tgtEl>
                                          <p:spTgt spid="5">
                                            <p:txEl>
                                              <p:pRg st="0" end="0"/>
                                            </p:txEl>
                                          </p:spTgt>
                                        </p:tgtEl>
                                      </p:cBhvr>
                                      <p:to x="100000" y="100000"/>
                                    </p:animScale>
                                  </p:childTnLst>
                                </p:cTn>
                              </p:par>
                              <p:par>
                                <p:cTn id="96" presetID="26" presetClass="entr" presetSubtype="0" fill="hold" nodeType="withEffect">
                                  <p:stCondLst>
                                    <p:cond delay="0"/>
                                  </p:stCondLst>
                                  <p:childTnLst>
                                    <p:set>
                                      <p:cBhvr>
                                        <p:cTn id="97" dur="1" fill="hold">
                                          <p:stCondLst>
                                            <p:cond delay="0"/>
                                          </p:stCondLst>
                                        </p:cTn>
                                        <p:tgtEl>
                                          <p:spTgt spid="5">
                                            <p:txEl>
                                              <p:pRg st="1" end="1"/>
                                            </p:txEl>
                                          </p:spTgt>
                                        </p:tgtEl>
                                        <p:attrNameLst>
                                          <p:attrName>style.visibility</p:attrName>
                                        </p:attrNameLst>
                                      </p:cBhvr>
                                      <p:to>
                                        <p:strVal val="visible"/>
                                      </p:to>
                                    </p:set>
                                    <p:animEffect transition="in" filter="wipe(down)">
                                      <p:cBhvr>
                                        <p:cTn id="98" dur="580">
                                          <p:stCondLst>
                                            <p:cond delay="0"/>
                                          </p:stCondLst>
                                        </p:cTn>
                                        <p:tgtEl>
                                          <p:spTgt spid="5">
                                            <p:txEl>
                                              <p:pRg st="1" end="1"/>
                                            </p:txEl>
                                          </p:spTgt>
                                        </p:tgtEl>
                                      </p:cBhvr>
                                    </p:animEffect>
                                    <p:anim calcmode="lin" valueType="num">
                                      <p:cBhvr>
                                        <p:cTn id="99"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104" dur="26">
                                          <p:stCondLst>
                                            <p:cond delay="650"/>
                                          </p:stCondLst>
                                        </p:cTn>
                                        <p:tgtEl>
                                          <p:spTgt spid="5">
                                            <p:txEl>
                                              <p:pRg st="1" end="1"/>
                                            </p:txEl>
                                          </p:spTgt>
                                        </p:tgtEl>
                                      </p:cBhvr>
                                      <p:to x="100000" y="60000"/>
                                    </p:animScale>
                                    <p:animScale>
                                      <p:cBhvr>
                                        <p:cTn id="105" dur="166" decel="50000">
                                          <p:stCondLst>
                                            <p:cond delay="676"/>
                                          </p:stCondLst>
                                        </p:cTn>
                                        <p:tgtEl>
                                          <p:spTgt spid="5">
                                            <p:txEl>
                                              <p:pRg st="1" end="1"/>
                                            </p:txEl>
                                          </p:spTgt>
                                        </p:tgtEl>
                                      </p:cBhvr>
                                      <p:to x="100000" y="100000"/>
                                    </p:animScale>
                                    <p:animScale>
                                      <p:cBhvr>
                                        <p:cTn id="106" dur="26">
                                          <p:stCondLst>
                                            <p:cond delay="1312"/>
                                          </p:stCondLst>
                                        </p:cTn>
                                        <p:tgtEl>
                                          <p:spTgt spid="5">
                                            <p:txEl>
                                              <p:pRg st="1" end="1"/>
                                            </p:txEl>
                                          </p:spTgt>
                                        </p:tgtEl>
                                      </p:cBhvr>
                                      <p:to x="100000" y="80000"/>
                                    </p:animScale>
                                    <p:animScale>
                                      <p:cBhvr>
                                        <p:cTn id="107" dur="166" decel="50000">
                                          <p:stCondLst>
                                            <p:cond delay="1338"/>
                                          </p:stCondLst>
                                        </p:cTn>
                                        <p:tgtEl>
                                          <p:spTgt spid="5">
                                            <p:txEl>
                                              <p:pRg st="1" end="1"/>
                                            </p:txEl>
                                          </p:spTgt>
                                        </p:tgtEl>
                                      </p:cBhvr>
                                      <p:to x="100000" y="100000"/>
                                    </p:animScale>
                                    <p:animScale>
                                      <p:cBhvr>
                                        <p:cTn id="108" dur="26">
                                          <p:stCondLst>
                                            <p:cond delay="1642"/>
                                          </p:stCondLst>
                                        </p:cTn>
                                        <p:tgtEl>
                                          <p:spTgt spid="5">
                                            <p:txEl>
                                              <p:pRg st="1" end="1"/>
                                            </p:txEl>
                                          </p:spTgt>
                                        </p:tgtEl>
                                      </p:cBhvr>
                                      <p:to x="100000" y="90000"/>
                                    </p:animScale>
                                    <p:animScale>
                                      <p:cBhvr>
                                        <p:cTn id="109" dur="166" decel="50000">
                                          <p:stCondLst>
                                            <p:cond delay="1668"/>
                                          </p:stCondLst>
                                        </p:cTn>
                                        <p:tgtEl>
                                          <p:spTgt spid="5">
                                            <p:txEl>
                                              <p:pRg st="1" end="1"/>
                                            </p:txEl>
                                          </p:spTgt>
                                        </p:tgtEl>
                                      </p:cBhvr>
                                      <p:to x="100000" y="100000"/>
                                    </p:animScale>
                                    <p:animScale>
                                      <p:cBhvr>
                                        <p:cTn id="110" dur="26">
                                          <p:stCondLst>
                                            <p:cond delay="1808"/>
                                          </p:stCondLst>
                                        </p:cTn>
                                        <p:tgtEl>
                                          <p:spTgt spid="5">
                                            <p:txEl>
                                              <p:pRg st="1" end="1"/>
                                            </p:txEl>
                                          </p:spTgt>
                                        </p:tgtEl>
                                      </p:cBhvr>
                                      <p:to x="100000" y="95000"/>
                                    </p:animScale>
                                    <p:animScale>
                                      <p:cBhvr>
                                        <p:cTn id="111" dur="166" decel="50000">
                                          <p:stCondLst>
                                            <p:cond delay="1834"/>
                                          </p:stCondLst>
                                        </p:cTn>
                                        <p:tgtEl>
                                          <p:spTgt spid="5">
                                            <p:txEl>
                                              <p:pRg st="1" end="1"/>
                                            </p:txEl>
                                          </p:spTgt>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26" presetClass="entr" presetSubtype="0" fill="hold" nodeType="clickEffect">
                                  <p:stCondLst>
                                    <p:cond delay="0"/>
                                  </p:stCondLst>
                                  <p:childTnLst>
                                    <p:set>
                                      <p:cBhvr>
                                        <p:cTn id="115" dur="1" fill="hold">
                                          <p:stCondLst>
                                            <p:cond delay="0"/>
                                          </p:stCondLst>
                                        </p:cTn>
                                        <p:tgtEl>
                                          <p:spTgt spid="6">
                                            <p:txEl>
                                              <p:pRg st="0" end="0"/>
                                            </p:txEl>
                                          </p:spTgt>
                                        </p:tgtEl>
                                        <p:attrNameLst>
                                          <p:attrName>style.visibility</p:attrName>
                                        </p:attrNameLst>
                                      </p:cBhvr>
                                      <p:to>
                                        <p:strVal val="visible"/>
                                      </p:to>
                                    </p:set>
                                    <p:animEffect transition="in" filter="wipe(down)">
                                      <p:cBhvr>
                                        <p:cTn id="116" dur="580">
                                          <p:stCondLst>
                                            <p:cond delay="0"/>
                                          </p:stCondLst>
                                        </p:cTn>
                                        <p:tgtEl>
                                          <p:spTgt spid="6">
                                            <p:txEl>
                                              <p:pRg st="0" end="0"/>
                                            </p:txEl>
                                          </p:spTgt>
                                        </p:tgtEl>
                                      </p:cBhvr>
                                    </p:animEffect>
                                    <p:anim calcmode="lin" valueType="num">
                                      <p:cBhvr>
                                        <p:cTn id="117"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118"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19"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20"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1"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22" dur="26">
                                          <p:stCondLst>
                                            <p:cond delay="650"/>
                                          </p:stCondLst>
                                        </p:cTn>
                                        <p:tgtEl>
                                          <p:spTgt spid="6">
                                            <p:txEl>
                                              <p:pRg st="0" end="0"/>
                                            </p:txEl>
                                          </p:spTgt>
                                        </p:tgtEl>
                                      </p:cBhvr>
                                      <p:to x="100000" y="60000"/>
                                    </p:animScale>
                                    <p:animScale>
                                      <p:cBhvr>
                                        <p:cTn id="123" dur="166" decel="50000">
                                          <p:stCondLst>
                                            <p:cond delay="676"/>
                                          </p:stCondLst>
                                        </p:cTn>
                                        <p:tgtEl>
                                          <p:spTgt spid="6">
                                            <p:txEl>
                                              <p:pRg st="0" end="0"/>
                                            </p:txEl>
                                          </p:spTgt>
                                        </p:tgtEl>
                                      </p:cBhvr>
                                      <p:to x="100000" y="100000"/>
                                    </p:animScale>
                                    <p:animScale>
                                      <p:cBhvr>
                                        <p:cTn id="124" dur="26">
                                          <p:stCondLst>
                                            <p:cond delay="1312"/>
                                          </p:stCondLst>
                                        </p:cTn>
                                        <p:tgtEl>
                                          <p:spTgt spid="6">
                                            <p:txEl>
                                              <p:pRg st="0" end="0"/>
                                            </p:txEl>
                                          </p:spTgt>
                                        </p:tgtEl>
                                      </p:cBhvr>
                                      <p:to x="100000" y="80000"/>
                                    </p:animScale>
                                    <p:animScale>
                                      <p:cBhvr>
                                        <p:cTn id="125" dur="166" decel="50000">
                                          <p:stCondLst>
                                            <p:cond delay="1338"/>
                                          </p:stCondLst>
                                        </p:cTn>
                                        <p:tgtEl>
                                          <p:spTgt spid="6">
                                            <p:txEl>
                                              <p:pRg st="0" end="0"/>
                                            </p:txEl>
                                          </p:spTgt>
                                        </p:tgtEl>
                                      </p:cBhvr>
                                      <p:to x="100000" y="100000"/>
                                    </p:animScale>
                                    <p:animScale>
                                      <p:cBhvr>
                                        <p:cTn id="126" dur="26">
                                          <p:stCondLst>
                                            <p:cond delay="1642"/>
                                          </p:stCondLst>
                                        </p:cTn>
                                        <p:tgtEl>
                                          <p:spTgt spid="6">
                                            <p:txEl>
                                              <p:pRg st="0" end="0"/>
                                            </p:txEl>
                                          </p:spTgt>
                                        </p:tgtEl>
                                      </p:cBhvr>
                                      <p:to x="100000" y="90000"/>
                                    </p:animScale>
                                    <p:animScale>
                                      <p:cBhvr>
                                        <p:cTn id="127" dur="166" decel="50000">
                                          <p:stCondLst>
                                            <p:cond delay="1668"/>
                                          </p:stCondLst>
                                        </p:cTn>
                                        <p:tgtEl>
                                          <p:spTgt spid="6">
                                            <p:txEl>
                                              <p:pRg st="0" end="0"/>
                                            </p:txEl>
                                          </p:spTgt>
                                        </p:tgtEl>
                                      </p:cBhvr>
                                      <p:to x="100000" y="100000"/>
                                    </p:animScale>
                                    <p:animScale>
                                      <p:cBhvr>
                                        <p:cTn id="128" dur="26">
                                          <p:stCondLst>
                                            <p:cond delay="1808"/>
                                          </p:stCondLst>
                                        </p:cTn>
                                        <p:tgtEl>
                                          <p:spTgt spid="6">
                                            <p:txEl>
                                              <p:pRg st="0" end="0"/>
                                            </p:txEl>
                                          </p:spTgt>
                                        </p:tgtEl>
                                      </p:cBhvr>
                                      <p:to x="100000" y="95000"/>
                                    </p:animScale>
                                    <p:animScale>
                                      <p:cBhvr>
                                        <p:cTn id="129" dur="166" decel="50000">
                                          <p:stCondLst>
                                            <p:cond delay="1834"/>
                                          </p:stCondLst>
                                        </p:cTn>
                                        <p:tgtEl>
                                          <p:spTgt spid="6">
                                            <p:txEl>
                                              <p:pRg st="0" end="0"/>
                                            </p:txEl>
                                          </p:spTgt>
                                        </p:tgtEl>
                                      </p:cBhvr>
                                      <p:to x="100000" y="100000"/>
                                    </p:animScale>
                                  </p:childTnLst>
                                </p:cTn>
                              </p:par>
                              <p:par>
                                <p:cTn id="130" presetID="26" presetClass="entr" presetSubtype="0" fill="hold" nodeType="withEffect">
                                  <p:stCondLst>
                                    <p:cond delay="0"/>
                                  </p:stCondLst>
                                  <p:childTnLst>
                                    <p:set>
                                      <p:cBhvr>
                                        <p:cTn id="131" dur="1" fill="hold">
                                          <p:stCondLst>
                                            <p:cond delay="0"/>
                                          </p:stCondLst>
                                        </p:cTn>
                                        <p:tgtEl>
                                          <p:spTgt spid="6">
                                            <p:txEl>
                                              <p:pRg st="1" end="1"/>
                                            </p:txEl>
                                          </p:spTgt>
                                        </p:tgtEl>
                                        <p:attrNameLst>
                                          <p:attrName>style.visibility</p:attrName>
                                        </p:attrNameLst>
                                      </p:cBhvr>
                                      <p:to>
                                        <p:strVal val="visible"/>
                                      </p:to>
                                    </p:set>
                                    <p:animEffect transition="in" filter="wipe(down)">
                                      <p:cBhvr>
                                        <p:cTn id="132" dur="580">
                                          <p:stCondLst>
                                            <p:cond delay="0"/>
                                          </p:stCondLst>
                                        </p:cTn>
                                        <p:tgtEl>
                                          <p:spTgt spid="6">
                                            <p:txEl>
                                              <p:pRg st="1" end="1"/>
                                            </p:txEl>
                                          </p:spTgt>
                                        </p:tgtEl>
                                      </p:cBhvr>
                                    </p:animEffect>
                                    <p:anim calcmode="lin" valueType="num">
                                      <p:cBhvr>
                                        <p:cTn id="133"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134"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135"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136"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137"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138" dur="26">
                                          <p:stCondLst>
                                            <p:cond delay="650"/>
                                          </p:stCondLst>
                                        </p:cTn>
                                        <p:tgtEl>
                                          <p:spTgt spid="6">
                                            <p:txEl>
                                              <p:pRg st="1" end="1"/>
                                            </p:txEl>
                                          </p:spTgt>
                                        </p:tgtEl>
                                      </p:cBhvr>
                                      <p:to x="100000" y="60000"/>
                                    </p:animScale>
                                    <p:animScale>
                                      <p:cBhvr>
                                        <p:cTn id="139" dur="166" decel="50000">
                                          <p:stCondLst>
                                            <p:cond delay="676"/>
                                          </p:stCondLst>
                                        </p:cTn>
                                        <p:tgtEl>
                                          <p:spTgt spid="6">
                                            <p:txEl>
                                              <p:pRg st="1" end="1"/>
                                            </p:txEl>
                                          </p:spTgt>
                                        </p:tgtEl>
                                      </p:cBhvr>
                                      <p:to x="100000" y="100000"/>
                                    </p:animScale>
                                    <p:animScale>
                                      <p:cBhvr>
                                        <p:cTn id="140" dur="26">
                                          <p:stCondLst>
                                            <p:cond delay="1312"/>
                                          </p:stCondLst>
                                        </p:cTn>
                                        <p:tgtEl>
                                          <p:spTgt spid="6">
                                            <p:txEl>
                                              <p:pRg st="1" end="1"/>
                                            </p:txEl>
                                          </p:spTgt>
                                        </p:tgtEl>
                                      </p:cBhvr>
                                      <p:to x="100000" y="80000"/>
                                    </p:animScale>
                                    <p:animScale>
                                      <p:cBhvr>
                                        <p:cTn id="141" dur="166" decel="50000">
                                          <p:stCondLst>
                                            <p:cond delay="1338"/>
                                          </p:stCondLst>
                                        </p:cTn>
                                        <p:tgtEl>
                                          <p:spTgt spid="6">
                                            <p:txEl>
                                              <p:pRg st="1" end="1"/>
                                            </p:txEl>
                                          </p:spTgt>
                                        </p:tgtEl>
                                      </p:cBhvr>
                                      <p:to x="100000" y="100000"/>
                                    </p:animScale>
                                    <p:animScale>
                                      <p:cBhvr>
                                        <p:cTn id="142" dur="26">
                                          <p:stCondLst>
                                            <p:cond delay="1642"/>
                                          </p:stCondLst>
                                        </p:cTn>
                                        <p:tgtEl>
                                          <p:spTgt spid="6">
                                            <p:txEl>
                                              <p:pRg st="1" end="1"/>
                                            </p:txEl>
                                          </p:spTgt>
                                        </p:tgtEl>
                                      </p:cBhvr>
                                      <p:to x="100000" y="90000"/>
                                    </p:animScale>
                                    <p:animScale>
                                      <p:cBhvr>
                                        <p:cTn id="143" dur="166" decel="50000">
                                          <p:stCondLst>
                                            <p:cond delay="1668"/>
                                          </p:stCondLst>
                                        </p:cTn>
                                        <p:tgtEl>
                                          <p:spTgt spid="6">
                                            <p:txEl>
                                              <p:pRg st="1" end="1"/>
                                            </p:txEl>
                                          </p:spTgt>
                                        </p:tgtEl>
                                      </p:cBhvr>
                                      <p:to x="100000" y="100000"/>
                                    </p:animScale>
                                    <p:animScale>
                                      <p:cBhvr>
                                        <p:cTn id="144" dur="26">
                                          <p:stCondLst>
                                            <p:cond delay="1808"/>
                                          </p:stCondLst>
                                        </p:cTn>
                                        <p:tgtEl>
                                          <p:spTgt spid="6">
                                            <p:txEl>
                                              <p:pRg st="1" end="1"/>
                                            </p:txEl>
                                          </p:spTgt>
                                        </p:tgtEl>
                                      </p:cBhvr>
                                      <p:to x="100000" y="95000"/>
                                    </p:animScale>
                                    <p:animScale>
                                      <p:cBhvr>
                                        <p:cTn id="145" dur="166" decel="50000">
                                          <p:stCondLst>
                                            <p:cond delay="1834"/>
                                          </p:stCondLst>
                                        </p:cTn>
                                        <p:tgtEl>
                                          <p:spTgt spid="6">
                                            <p:txEl>
                                              <p:pRg st="1" end="1"/>
                                            </p:txEl>
                                          </p:spTgt>
                                        </p:tgtEl>
                                      </p:cBhvr>
                                      <p:to x="100000" y="100000"/>
                                    </p:animScale>
                                  </p:childTnLst>
                                </p:cTn>
                              </p:par>
                              <p:par>
                                <p:cTn id="146" presetID="26" presetClass="entr" presetSubtype="0" fill="hold" nodeType="withEffect">
                                  <p:stCondLst>
                                    <p:cond delay="0"/>
                                  </p:stCondLst>
                                  <p:childTnLst>
                                    <p:set>
                                      <p:cBhvr>
                                        <p:cTn id="147" dur="1" fill="hold">
                                          <p:stCondLst>
                                            <p:cond delay="0"/>
                                          </p:stCondLst>
                                        </p:cTn>
                                        <p:tgtEl>
                                          <p:spTgt spid="6">
                                            <p:txEl>
                                              <p:pRg st="2" end="2"/>
                                            </p:txEl>
                                          </p:spTgt>
                                        </p:tgtEl>
                                        <p:attrNameLst>
                                          <p:attrName>style.visibility</p:attrName>
                                        </p:attrNameLst>
                                      </p:cBhvr>
                                      <p:to>
                                        <p:strVal val="visible"/>
                                      </p:to>
                                    </p:set>
                                    <p:animEffect transition="in" filter="wipe(down)">
                                      <p:cBhvr>
                                        <p:cTn id="148" dur="580">
                                          <p:stCondLst>
                                            <p:cond delay="0"/>
                                          </p:stCondLst>
                                        </p:cTn>
                                        <p:tgtEl>
                                          <p:spTgt spid="6">
                                            <p:txEl>
                                              <p:pRg st="2" end="2"/>
                                            </p:txEl>
                                          </p:spTgt>
                                        </p:tgtEl>
                                      </p:cBhvr>
                                    </p:animEffect>
                                    <p:anim calcmode="lin" valueType="num">
                                      <p:cBhvr>
                                        <p:cTn id="149"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150"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151"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152"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153"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154" dur="26">
                                          <p:stCondLst>
                                            <p:cond delay="650"/>
                                          </p:stCondLst>
                                        </p:cTn>
                                        <p:tgtEl>
                                          <p:spTgt spid="6">
                                            <p:txEl>
                                              <p:pRg st="2" end="2"/>
                                            </p:txEl>
                                          </p:spTgt>
                                        </p:tgtEl>
                                      </p:cBhvr>
                                      <p:to x="100000" y="60000"/>
                                    </p:animScale>
                                    <p:animScale>
                                      <p:cBhvr>
                                        <p:cTn id="155" dur="166" decel="50000">
                                          <p:stCondLst>
                                            <p:cond delay="676"/>
                                          </p:stCondLst>
                                        </p:cTn>
                                        <p:tgtEl>
                                          <p:spTgt spid="6">
                                            <p:txEl>
                                              <p:pRg st="2" end="2"/>
                                            </p:txEl>
                                          </p:spTgt>
                                        </p:tgtEl>
                                      </p:cBhvr>
                                      <p:to x="100000" y="100000"/>
                                    </p:animScale>
                                    <p:animScale>
                                      <p:cBhvr>
                                        <p:cTn id="156" dur="26">
                                          <p:stCondLst>
                                            <p:cond delay="1312"/>
                                          </p:stCondLst>
                                        </p:cTn>
                                        <p:tgtEl>
                                          <p:spTgt spid="6">
                                            <p:txEl>
                                              <p:pRg st="2" end="2"/>
                                            </p:txEl>
                                          </p:spTgt>
                                        </p:tgtEl>
                                      </p:cBhvr>
                                      <p:to x="100000" y="80000"/>
                                    </p:animScale>
                                    <p:animScale>
                                      <p:cBhvr>
                                        <p:cTn id="157" dur="166" decel="50000">
                                          <p:stCondLst>
                                            <p:cond delay="1338"/>
                                          </p:stCondLst>
                                        </p:cTn>
                                        <p:tgtEl>
                                          <p:spTgt spid="6">
                                            <p:txEl>
                                              <p:pRg st="2" end="2"/>
                                            </p:txEl>
                                          </p:spTgt>
                                        </p:tgtEl>
                                      </p:cBhvr>
                                      <p:to x="100000" y="100000"/>
                                    </p:animScale>
                                    <p:animScale>
                                      <p:cBhvr>
                                        <p:cTn id="158" dur="26">
                                          <p:stCondLst>
                                            <p:cond delay="1642"/>
                                          </p:stCondLst>
                                        </p:cTn>
                                        <p:tgtEl>
                                          <p:spTgt spid="6">
                                            <p:txEl>
                                              <p:pRg st="2" end="2"/>
                                            </p:txEl>
                                          </p:spTgt>
                                        </p:tgtEl>
                                      </p:cBhvr>
                                      <p:to x="100000" y="90000"/>
                                    </p:animScale>
                                    <p:animScale>
                                      <p:cBhvr>
                                        <p:cTn id="159" dur="166" decel="50000">
                                          <p:stCondLst>
                                            <p:cond delay="1668"/>
                                          </p:stCondLst>
                                        </p:cTn>
                                        <p:tgtEl>
                                          <p:spTgt spid="6">
                                            <p:txEl>
                                              <p:pRg st="2" end="2"/>
                                            </p:txEl>
                                          </p:spTgt>
                                        </p:tgtEl>
                                      </p:cBhvr>
                                      <p:to x="100000" y="100000"/>
                                    </p:animScale>
                                    <p:animScale>
                                      <p:cBhvr>
                                        <p:cTn id="160" dur="26">
                                          <p:stCondLst>
                                            <p:cond delay="1808"/>
                                          </p:stCondLst>
                                        </p:cTn>
                                        <p:tgtEl>
                                          <p:spTgt spid="6">
                                            <p:txEl>
                                              <p:pRg st="2" end="2"/>
                                            </p:txEl>
                                          </p:spTgt>
                                        </p:tgtEl>
                                      </p:cBhvr>
                                      <p:to x="100000" y="95000"/>
                                    </p:animScale>
                                    <p:animScale>
                                      <p:cBhvr>
                                        <p:cTn id="161" dur="166" decel="50000">
                                          <p:stCondLst>
                                            <p:cond delay="1834"/>
                                          </p:stCondLst>
                                        </p:cTn>
                                        <p:tgtEl>
                                          <p:spTgt spid="6">
                                            <p:txEl>
                                              <p:pRg st="2" end="2"/>
                                            </p:txEl>
                                          </p:spTgt>
                                        </p:tgtEl>
                                      </p:cBhvr>
                                      <p:to x="100000" y="100000"/>
                                    </p:animScale>
                                  </p:childTnLst>
                                </p:cTn>
                              </p:par>
                            </p:childTnLst>
                          </p:cTn>
                        </p:par>
                      </p:childTnLst>
                    </p:cTn>
                  </p:par>
                  <p:par>
                    <p:cTn id="162" fill="hold">
                      <p:stCondLst>
                        <p:cond delay="indefinite"/>
                      </p:stCondLst>
                      <p:childTnLst>
                        <p:par>
                          <p:cTn id="163" fill="hold">
                            <p:stCondLst>
                              <p:cond delay="0"/>
                            </p:stCondLst>
                            <p:childTnLst>
                              <p:par>
                                <p:cTn id="164" presetID="26" presetClass="entr" presetSubtype="0" fill="hold" nodeType="clickEffect">
                                  <p:stCondLst>
                                    <p:cond delay="0"/>
                                  </p:stCondLst>
                                  <p:childTnLst>
                                    <p:set>
                                      <p:cBhvr>
                                        <p:cTn id="165" dur="1" fill="hold">
                                          <p:stCondLst>
                                            <p:cond delay="0"/>
                                          </p:stCondLst>
                                        </p:cTn>
                                        <p:tgtEl>
                                          <p:spTgt spid="7">
                                            <p:txEl>
                                              <p:pRg st="0" end="0"/>
                                            </p:txEl>
                                          </p:spTgt>
                                        </p:tgtEl>
                                        <p:attrNameLst>
                                          <p:attrName>style.visibility</p:attrName>
                                        </p:attrNameLst>
                                      </p:cBhvr>
                                      <p:to>
                                        <p:strVal val="visible"/>
                                      </p:to>
                                    </p:set>
                                    <p:animEffect transition="in" filter="wipe(down)">
                                      <p:cBhvr>
                                        <p:cTn id="166" dur="580">
                                          <p:stCondLst>
                                            <p:cond delay="0"/>
                                          </p:stCondLst>
                                        </p:cTn>
                                        <p:tgtEl>
                                          <p:spTgt spid="7">
                                            <p:txEl>
                                              <p:pRg st="0" end="0"/>
                                            </p:txEl>
                                          </p:spTgt>
                                        </p:tgtEl>
                                      </p:cBhvr>
                                    </p:animEffect>
                                    <p:anim calcmode="lin" valueType="num">
                                      <p:cBhvr>
                                        <p:cTn id="167"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168"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69"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70"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71"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72" dur="26">
                                          <p:stCondLst>
                                            <p:cond delay="650"/>
                                          </p:stCondLst>
                                        </p:cTn>
                                        <p:tgtEl>
                                          <p:spTgt spid="7">
                                            <p:txEl>
                                              <p:pRg st="0" end="0"/>
                                            </p:txEl>
                                          </p:spTgt>
                                        </p:tgtEl>
                                      </p:cBhvr>
                                      <p:to x="100000" y="60000"/>
                                    </p:animScale>
                                    <p:animScale>
                                      <p:cBhvr>
                                        <p:cTn id="173" dur="166" decel="50000">
                                          <p:stCondLst>
                                            <p:cond delay="676"/>
                                          </p:stCondLst>
                                        </p:cTn>
                                        <p:tgtEl>
                                          <p:spTgt spid="7">
                                            <p:txEl>
                                              <p:pRg st="0" end="0"/>
                                            </p:txEl>
                                          </p:spTgt>
                                        </p:tgtEl>
                                      </p:cBhvr>
                                      <p:to x="100000" y="100000"/>
                                    </p:animScale>
                                    <p:animScale>
                                      <p:cBhvr>
                                        <p:cTn id="174" dur="26">
                                          <p:stCondLst>
                                            <p:cond delay="1312"/>
                                          </p:stCondLst>
                                        </p:cTn>
                                        <p:tgtEl>
                                          <p:spTgt spid="7">
                                            <p:txEl>
                                              <p:pRg st="0" end="0"/>
                                            </p:txEl>
                                          </p:spTgt>
                                        </p:tgtEl>
                                      </p:cBhvr>
                                      <p:to x="100000" y="80000"/>
                                    </p:animScale>
                                    <p:animScale>
                                      <p:cBhvr>
                                        <p:cTn id="175" dur="166" decel="50000">
                                          <p:stCondLst>
                                            <p:cond delay="1338"/>
                                          </p:stCondLst>
                                        </p:cTn>
                                        <p:tgtEl>
                                          <p:spTgt spid="7">
                                            <p:txEl>
                                              <p:pRg st="0" end="0"/>
                                            </p:txEl>
                                          </p:spTgt>
                                        </p:tgtEl>
                                      </p:cBhvr>
                                      <p:to x="100000" y="100000"/>
                                    </p:animScale>
                                    <p:animScale>
                                      <p:cBhvr>
                                        <p:cTn id="176" dur="26">
                                          <p:stCondLst>
                                            <p:cond delay="1642"/>
                                          </p:stCondLst>
                                        </p:cTn>
                                        <p:tgtEl>
                                          <p:spTgt spid="7">
                                            <p:txEl>
                                              <p:pRg st="0" end="0"/>
                                            </p:txEl>
                                          </p:spTgt>
                                        </p:tgtEl>
                                      </p:cBhvr>
                                      <p:to x="100000" y="90000"/>
                                    </p:animScale>
                                    <p:animScale>
                                      <p:cBhvr>
                                        <p:cTn id="177" dur="166" decel="50000">
                                          <p:stCondLst>
                                            <p:cond delay="1668"/>
                                          </p:stCondLst>
                                        </p:cTn>
                                        <p:tgtEl>
                                          <p:spTgt spid="7">
                                            <p:txEl>
                                              <p:pRg st="0" end="0"/>
                                            </p:txEl>
                                          </p:spTgt>
                                        </p:tgtEl>
                                      </p:cBhvr>
                                      <p:to x="100000" y="100000"/>
                                    </p:animScale>
                                    <p:animScale>
                                      <p:cBhvr>
                                        <p:cTn id="178" dur="26">
                                          <p:stCondLst>
                                            <p:cond delay="1808"/>
                                          </p:stCondLst>
                                        </p:cTn>
                                        <p:tgtEl>
                                          <p:spTgt spid="7">
                                            <p:txEl>
                                              <p:pRg st="0" end="0"/>
                                            </p:txEl>
                                          </p:spTgt>
                                        </p:tgtEl>
                                      </p:cBhvr>
                                      <p:to x="100000" y="95000"/>
                                    </p:animScale>
                                    <p:animScale>
                                      <p:cBhvr>
                                        <p:cTn id="179" dur="166" decel="50000">
                                          <p:stCondLst>
                                            <p:cond delay="1834"/>
                                          </p:stCondLst>
                                        </p:cTn>
                                        <p:tgtEl>
                                          <p:spTgt spid="7">
                                            <p:txEl>
                                              <p:pRg st="0" end="0"/>
                                            </p:txEl>
                                          </p:spTgt>
                                        </p:tgtEl>
                                      </p:cBhvr>
                                      <p:to x="100000" y="100000"/>
                                    </p:animScale>
                                  </p:childTnLst>
                                </p:cTn>
                              </p:par>
                              <p:par>
                                <p:cTn id="180" presetID="26" presetClass="entr" presetSubtype="0" fill="hold" nodeType="withEffect">
                                  <p:stCondLst>
                                    <p:cond delay="0"/>
                                  </p:stCondLst>
                                  <p:childTnLst>
                                    <p:set>
                                      <p:cBhvr>
                                        <p:cTn id="181" dur="1" fill="hold">
                                          <p:stCondLst>
                                            <p:cond delay="0"/>
                                          </p:stCondLst>
                                        </p:cTn>
                                        <p:tgtEl>
                                          <p:spTgt spid="7">
                                            <p:txEl>
                                              <p:pRg st="1" end="1"/>
                                            </p:txEl>
                                          </p:spTgt>
                                        </p:tgtEl>
                                        <p:attrNameLst>
                                          <p:attrName>style.visibility</p:attrName>
                                        </p:attrNameLst>
                                      </p:cBhvr>
                                      <p:to>
                                        <p:strVal val="visible"/>
                                      </p:to>
                                    </p:set>
                                    <p:animEffect transition="in" filter="wipe(down)">
                                      <p:cBhvr>
                                        <p:cTn id="182" dur="580">
                                          <p:stCondLst>
                                            <p:cond delay="0"/>
                                          </p:stCondLst>
                                        </p:cTn>
                                        <p:tgtEl>
                                          <p:spTgt spid="7">
                                            <p:txEl>
                                              <p:pRg st="1" end="1"/>
                                            </p:txEl>
                                          </p:spTgt>
                                        </p:tgtEl>
                                      </p:cBhvr>
                                    </p:animEffect>
                                    <p:anim calcmode="lin" valueType="num">
                                      <p:cBhvr>
                                        <p:cTn id="183" dur="1822" tmFilter="0,0; 0.14,0.36; 0.43,0.73; 0.71,0.91; 1.0,1.0">
                                          <p:stCondLst>
                                            <p:cond delay="0"/>
                                          </p:stCondLst>
                                        </p:cTn>
                                        <p:tgtEl>
                                          <p:spTgt spid="7">
                                            <p:txEl>
                                              <p:pRg st="1" end="1"/>
                                            </p:txEl>
                                          </p:spTgt>
                                        </p:tgtEl>
                                        <p:attrNameLst>
                                          <p:attrName>ppt_x</p:attrName>
                                        </p:attrNameLst>
                                      </p:cBhvr>
                                      <p:tavLst>
                                        <p:tav tm="0">
                                          <p:val>
                                            <p:strVal val="#ppt_x-0.25"/>
                                          </p:val>
                                        </p:tav>
                                        <p:tav tm="100000">
                                          <p:val>
                                            <p:strVal val="#ppt_x"/>
                                          </p:val>
                                        </p:tav>
                                      </p:tavLst>
                                    </p:anim>
                                    <p:anim calcmode="lin" valueType="num">
                                      <p:cBhvr>
                                        <p:cTn id="184" dur="664" tmFilter="0.0,0.0; 0.25,0.07; 0.50,0.2; 0.75,0.467; 1.0,1.0">
                                          <p:stCondLst>
                                            <p:cond delay="0"/>
                                          </p:stCondLst>
                                        </p:cTn>
                                        <p:tgtEl>
                                          <p:spTgt spid="7">
                                            <p:txEl>
                                              <p:pRg st="1" end="1"/>
                                            </p:txEl>
                                          </p:spTgt>
                                        </p:tgtEl>
                                        <p:attrNameLst>
                                          <p:attrName>ppt_y</p:attrName>
                                        </p:attrNameLst>
                                      </p:cBhvr>
                                      <p:tavLst>
                                        <p:tav tm="0" fmla="#ppt_y-sin(pi*$)/3">
                                          <p:val>
                                            <p:fltVal val="0.5"/>
                                          </p:val>
                                        </p:tav>
                                        <p:tav tm="100000">
                                          <p:val>
                                            <p:fltVal val="1"/>
                                          </p:val>
                                        </p:tav>
                                      </p:tavLst>
                                    </p:anim>
                                    <p:anim calcmode="lin" valueType="num">
                                      <p:cBhvr>
                                        <p:cTn id="185" dur="664" tmFilter="0, 0; 0.125,0.2665; 0.25,0.4; 0.375,0.465; 0.5,0.5;  0.625,0.535; 0.75,0.6; 0.875,0.7335; 1,1">
                                          <p:stCondLst>
                                            <p:cond delay="664"/>
                                          </p:stCondLst>
                                        </p:cTn>
                                        <p:tgtEl>
                                          <p:spTgt spid="7">
                                            <p:txEl>
                                              <p:pRg st="1" end="1"/>
                                            </p:txEl>
                                          </p:spTgt>
                                        </p:tgtEl>
                                        <p:attrNameLst>
                                          <p:attrName>ppt_y</p:attrName>
                                        </p:attrNameLst>
                                      </p:cBhvr>
                                      <p:tavLst>
                                        <p:tav tm="0" fmla="#ppt_y-sin(pi*$)/9">
                                          <p:val>
                                            <p:fltVal val="0"/>
                                          </p:val>
                                        </p:tav>
                                        <p:tav tm="100000">
                                          <p:val>
                                            <p:fltVal val="1"/>
                                          </p:val>
                                        </p:tav>
                                      </p:tavLst>
                                    </p:anim>
                                    <p:anim calcmode="lin" valueType="num">
                                      <p:cBhvr>
                                        <p:cTn id="186" dur="332" tmFilter="0, 0; 0.125,0.2665; 0.25,0.4; 0.375,0.465; 0.5,0.5;  0.625,0.535; 0.75,0.6; 0.875,0.7335; 1,1">
                                          <p:stCondLst>
                                            <p:cond delay="1324"/>
                                          </p:stCondLst>
                                        </p:cTn>
                                        <p:tgtEl>
                                          <p:spTgt spid="7">
                                            <p:txEl>
                                              <p:pRg st="1" end="1"/>
                                            </p:txEl>
                                          </p:spTgt>
                                        </p:tgtEl>
                                        <p:attrNameLst>
                                          <p:attrName>ppt_y</p:attrName>
                                        </p:attrNameLst>
                                      </p:cBhvr>
                                      <p:tavLst>
                                        <p:tav tm="0" fmla="#ppt_y-sin(pi*$)/27">
                                          <p:val>
                                            <p:fltVal val="0"/>
                                          </p:val>
                                        </p:tav>
                                        <p:tav tm="100000">
                                          <p:val>
                                            <p:fltVal val="1"/>
                                          </p:val>
                                        </p:tav>
                                      </p:tavLst>
                                    </p:anim>
                                    <p:anim calcmode="lin" valueType="num">
                                      <p:cBhvr>
                                        <p:cTn id="187" dur="164" tmFilter="0, 0; 0.125,0.2665; 0.25,0.4; 0.375,0.465; 0.5,0.5;  0.625,0.535; 0.75,0.6; 0.875,0.7335; 1,1">
                                          <p:stCondLst>
                                            <p:cond delay="1656"/>
                                          </p:stCondLst>
                                        </p:cTn>
                                        <p:tgtEl>
                                          <p:spTgt spid="7">
                                            <p:txEl>
                                              <p:pRg st="1" end="1"/>
                                            </p:txEl>
                                          </p:spTgt>
                                        </p:tgtEl>
                                        <p:attrNameLst>
                                          <p:attrName>ppt_y</p:attrName>
                                        </p:attrNameLst>
                                      </p:cBhvr>
                                      <p:tavLst>
                                        <p:tav tm="0" fmla="#ppt_y-sin(pi*$)/81">
                                          <p:val>
                                            <p:fltVal val="0"/>
                                          </p:val>
                                        </p:tav>
                                        <p:tav tm="100000">
                                          <p:val>
                                            <p:fltVal val="1"/>
                                          </p:val>
                                        </p:tav>
                                      </p:tavLst>
                                    </p:anim>
                                    <p:animScale>
                                      <p:cBhvr>
                                        <p:cTn id="188" dur="26">
                                          <p:stCondLst>
                                            <p:cond delay="650"/>
                                          </p:stCondLst>
                                        </p:cTn>
                                        <p:tgtEl>
                                          <p:spTgt spid="7">
                                            <p:txEl>
                                              <p:pRg st="1" end="1"/>
                                            </p:txEl>
                                          </p:spTgt>
                                        </p:tgtEl>
                                      </p:cBhvr>
                                      <p:to x="100000" y="60000"/>
                                    </p:animScale>
                                    <p:animScale>
                                      <p:cBhvr>
                                        <p:cTn id="189" dur="166" decel="50000">
                                          <p:stCondLst>
                                            <p:cond delay="676"/>
                                          </p:stCondLst>
                                        </p:cTn>
                                        <p:tgtEl>
                                          <p:spTgt spid="7">
                                            <p:txEl>
                                              <p:pRg st="1" end="1"/>
                                            </p:txEl>
                                          </p:spTgt>
                                        </p:tgtEl>
                                      </p:cBhvr>
                                      <p:to x="100000" y="100000"/>
                                    </p:animScale>
                                    <p:animScale>
                                      <p:cBhvr>
                                        <p:cTn id="190" dur="26">
                                          <p:stCondLst>
                                            <p:cond delay="1312"/>
                                          </p:stCondLst>
                                        </p:cTn>
                                        <p:tgtEl>
                                          <p:spTgt spid="7">
                                            <p:txEl>
                                              <p:pRg st="1" end="1"/>
                                            </p:txEl>
                                          </p:spTgt>
                                        </p:tgtEl>
                                      </p:cBhvr>
                                      <p:to x="100000" y="80000"/>
                                    </p:animScale>
                                    <p:animScale>
                                      <p:cBhvr>
                                        <p:cTn id="191" dur="166" decel="50000">
                                          <p:stCondLst>
                                            <p:cond delay="1338"/>
                                          </p:stCondLst>
                                        </p:cTn>
                                        <p:tgtEl>
                                          <p:spTgt spid="7">
                                            <p:txEl>
                                              <p:pRg st="1" end="1"/>
                                            </p:txEl>
                                          </p:spTgt>
                                        </p:tgtEl>
                                      </p:cBhvr>
                                      <p:to x="100000" y="100000"/>
                                    </p:animScale>
                                    <p:animScale>
                                      <p:cBhvr>
                                        <p:cTn id="192" dur="26">
                                          <p:stCondLst>
                                            <p:cond delay="1642"/>
                                          </p:stCondLst>
                                        </p:cTn>
                                        <p:tgtEl>
                                          <p:spTgt spid="7">
                                            <p:txEl>
                                              <p:pRg st="1" end="1"/>
                                            </p:txEl>
                                          </p:spTgt>
                                        </p:tgtEl>
                                      </p:cBhvr>
                                      <p:to x="100000" y="90000"/>
                                    </p:animScale>
                                    <p:animScale>
                                      <p:cBhvr>
                                        <p:cTn id="193" dur="166" decel="50000">
                                          <p:stCondLst>
                                            <p:cond delay="1668"/>
                                          </p:stCondLst>
                                        </p:cTn>
                                        <p:tgtEl>
                                          <p:spTgt spid="7">
                                            <p:txEl>
                                              <p:pRg st="1" end="1"/>
                                            </p:txEl>
                                          </p:spTgt>
                                        </p:tgtEl>
                                      </p:cBhvr>
                                      <p:to x="100000" y="100000"/>
                                    </p:animScale>
                                    <p:animScale>
                                      <p:cBhvr>
                                        <p:cTn id="194" dur="26">
                                          <p:stCondLst>
                                            <p:cond delay="1808"/>
                                          </p:stCondLst>
                                        </p:cTn>
                                        <p:tgtEl>
                                          <p:spTgt spid="7">
                                            <p:txEl>
                                              <p:pRg st="1" end="1"/>
                                            </p:txEl>
                                          </p:spTgt>
                                        </p:tgtEl>
                                      </p:cBhvr>
                                      <p:to x="100000" y="95000"/>
                                    </p:animScale>
                                    <p:animScale>
                                      <p:cBhvr>
                                        <p:cTn id="195" dur="166" decel="50000">
                                          <p:stCondLst>
                                            <p:cond delay="1834"/>
                                          </p:stCondLst>
                                        </p:cTn>
                                        <p:tgtEl>
                                          <p:spTgt spid="7">
                                            <p:txEl>
                                              <p:pRg st="1" end="1"/>
                                            </p:txEl>
                                          </p:spTgt>
                                        </p:tgtEl>
                                      </p:cBhvr>
                                      <p:to x="100000" y="100000"/>
                                    </p:animScale>
                                  </p:childTnLst>
                                </p:cTn>
                              </p:par>
                              <p:par>
                                <p:cTn id="196" presetID="26" presetClass="entr" presetSubtype="0" fill="hold" nodeType="withEffect">
                                  <p:stCondLst>
                                    <p:cond delay="0"/>
                                  </p:stCondLst>
                                  <p:childTnLst>
                                    <p:set>
                                      <p:cBhvr>
                                        <p:cTn id="197" dur="1" fill="hold">
                                          <p:stCondLst>
                                            <p:cond delay="0"/>
                                          </p:stCondLst>
                                        </p:cTn>
                                        <p:tgtEl>
                                          <p:spTgt spid="7">
                                            <p:txEl>
                                              <p:pRg st="2" end="2"/>
                                            </p:txEl>
                                          </p:spTgt>
                                        </p:tgtEl>
                                        <p:attrNameLst>
                                          <p:attrName>style.visibility</p:attrName>
                                        </p:attrNameLst>
                                      </p:cBhvr>
                                      <p:to>
                                        <p:strVal val="visible"/>
                                      </p:to>
                                    </p:set>
                                    <p:animEffect transition="in" filter="wipe(down)">
                                      <p:cBhvr>
                                        <p:cTn id="198" dur="580">
                                          <p:stCondLst>
                                            <p:cond delay="0"/>
                                          </p:stCondLst>
                                        </p:cTn>
                                        <p:tgtEl>
                                          <p:spTgt spid="7">
                                            <p:txEl>
                                              <p:pRg st="2" end="2"/>
                                            </p:txEl>
                                          </p:spTgt>
                                        </p:tgtEl>
                                      </p:cBhvr>
                                    </p:animEffect>
                                    <p:anim calcmode="lin" valueType="num">
                                      <p:cBhvr>
                                        <p:cTn id="199" dur="1822" tmFilter="0,0; 0.14,0.36; 0.43,0.73; 0.71,0.91; 1.0,1.0">
                                          <p:stCondLst>
                                            <p:cond delay="0"/>
                                          </p:stCondLst>
                                        </p:cTn>
                                        <p:tgtEl>
                                          <p:spTgt spid="7">
                                            <p:txEl>
                                              <p:pRg st="2" end="2"/>
                                            </p:txEl>
                                          </p:spTgt>
                                        </p:tgtEl>
                                        <p:attrNameLst>
                                          <p:attrName>ppt_x</p:attrName>
                                        </p:attrNameLst>
                                      </p:cBhvr>
                                      <p:tavLst>
                                        <p:tav tm="0">
                                          <p:val>
                                            <p:strVal val="#ppt_x-0.25"/>
                                          </p:val>
                                        </p:tav>
                                        <p:tav tm="100000">
                                          <p:val>
                                            <p:strVal val="#ppt_x"/>
                                          </p:val>
                                        </p:tav>
                                      </p:tavLst>
                                    </p:anim>
                                    <p:anim calcmode="lin" valueType="num">
                                      <p:cBhvr>
                                        <p:cTn id="200" dur="664" tmFilter="0.0,0.0; 0.25,0.07; 0.50,0.2; 0.75,0.467; 1.0,1.0">
                                          <p:stCondLst>
                                            <p:cond delay="0"/>
                                          </p:stCondLst>
                                        </p:cTn>
                                        <p:tgtEl>
                                          <p:spTgt spid="7">
                                            <p:txEl>
                                              <p:pRg st="2" end="2"/>
                                            </p:txEl>
                                          </p:spTgt>
                                        </p:tgtEl>
                                        <p:attrNameLst>
                                          <p:attrName>ppt_y</p:attrName>
                                        </p:attrNameLst>
                                      </p:cBhvr>
                                      <p:tavLst>
                                        <p:tav tm="0" fmla="#ppt_y-sin(pi*$)/3">
                                          <p:val>
                                            <p:fltVal val="0.5"/>
                                          </p:val>
                                        </p:tav>
                                        <p:tav tm="100000">
                                          <p:val>
                                            <p:fltVal val="1"/>
                                          </p:val>
                                        </p:tav>
                                      </p:tavLst>
                                    </p:anim>
                                    <p:anim calcmode="lin" valueType="num">
                                      <p:cBhvr>
                                        <p:cTn id="201" dur="664" tmFilter="0, 0; 0.125,0.2665; 0.25,0.4; 0.375,0.465; 0.5,0.5;  0.625,0.535; 0.75,0.6; 0.875,0.7335; 1,1">
                                          <p:stCondLst>
                                            <p:cond delay="664"/>
                                          </p:stCondLst>
                                        </p:cTn>
                                        <p:tgtEl>
                                          <p:spTgt spid="7">
                                            <p:txEl>
                                              <p:pRg st="2" end="2"/>
                                            </p:txEl>
                                          </p:spTgt>
                                        </p:tgtEl>
                                        <p:attrNameLst>
                                          <p:attrName>ppt_y</p:attrName>
                                        </p:attrNameLst>
                                      </p:cBhvr>
                                      <p:tavLst>
                                        <p:tav tm="0" fmla="#ppt_y-sin(pi*$)/9">
                                          <p:val>
                                            <p:fltVal val="0"/>
                                          </p:val>
                                        </p:tav>
                                        <p:tav tm="100000">
                                          <p:val>
                                            <p:fltVal val="1"/>
                                          </p:val>
                                        </p:tav>
                                      </p:tavLst>
                                    </p:anim>
                                    <p:anim calcmode="lin" valueType="num">
                                      <p:cBhvr>
                                        <p:cTn id="202" dur="332" tmFilter="0, 0; 0.125,0.2665; 0.25,0.4; 0.375,0.465; 0.5,0.5;  0.625,0.535; 0.75,0.6; 0.875,0.7335; 1,1">
                                          <p:stCondLst>
                                            <p:cond delay="1324"/>
                                          </p:stCondLst>
                                        </p:cTn>
                                        <p:tgtEl>
                                          <p:spTgt spid="7">
                                            <p:txEl>
                                              <p:pRg st="2" end="2"/>
                                            </p:txEl>
                                          </p:spTgt>
                                        </p:tgtEl>
                                        <p:attrNameLst>
                                          <p:attrName>ppt_y</p:attrName>
                                        </p:attrNameLst>
                                      </p:cBhvr>
                                      <p:tavLst>
                                        <p:tav tm="0" fmla="#ppt_y-sin(pi*$)/27">
                                          <p:val>
                                            <p:fltVal val="0"/>
                                          </p:val>
                                        </p:tav>
                                        <p:tav tm="100000">
                                          <p:val>
                                            <p:fltVal val="1"/>
                                          </p:val>
                                        </p:tav>
                                      </p:tavLst>
                                    </p:anim>
                                    <p:anim calcmode="lin" valueType="num">
                                      <p:cBhvr>
                                        <p:cTn id="203" dur="164" tmFilter="0, 0; 0.125,0.2665; 0.25,0.4; 0.375,0.465; 0.5,0.5;  0.625,0.535; 0.75,0.6; 0.875,0.7335; 1,1">
                                          <p:stCondLst>
                                            <p:cond delay="1656"/>
                                          </p:stCondLst>
                                        </p:cTn>
                                        <p:tgtEl>
                                          <p:spTgt spid="7">
                                            <p:txEl>
                                              <p:pRg st="2" end="2"/>
                                            </p:txEl>
                                          </p:spTgt>
                                        </p:tgtEl>
                                        <p:attrNameLst>
                                          <p:attrName>ppt_y</p:attrName>
                                        </p:attrNameLst>
                                      </p:cBhvr>
                                      <p:tavLst>
                                        <p:tav tm="0" fmla="#ppt_y-sin(pi*$)/81">
                                          <p:val>
                                            <p:fltVal val="0"/>
                                          </p:val>
                                        </p:tav>
                                        <p:tav tm="100000">
                                          <p:val>
                                            <p:fltVal val="1"/>
                                          </p:val>
                                        </p:tav>
                                      </p:tavLst>
                                    </p:anim>
                                    <p:animScale>
                                      <p:cBhvr>
                                        <p:cTn id="204" dur="26">
                                          <p:stCondLst>
                                            <p:cond delay="650"/>
                                          </p:stCondLst>
                                        </p:cTn>
                                        <p:tgtEl>
                                          <p:spTgt spid="7">
                                            <p:txEl>
                                              <p:pRg st="2" end="2"/>
                                            </p:txEl>
                                          </p:spTgt>
                                        </p:tgtEl>
                                      </p:cBhvr>
                                      <p:to x="100000" y="60000"/>
                                    </p:animScale>
                                    <p:animScale>
                                      <p:cBhvr>
                                        <p:cTn id="205" dur="166" decel="50000">
                                          <p:stCondLst>
                                            <p:cond delay="676"/>
                                          </p:stCondLst>
                                        </p:cTn>
                                        <p:tgtEl>
                                          <p:spTgt spid="7">
                                            <p:txEl>
                                              <p:pRg st="2" end="2"/>
                                            </p:txEl>
                                          </p:spTgt>
                                        </p:tgtEl>
                                      </p:cBhvr>
                                      <p:to x="100000" y="100000"/>
                                    </p:animScale>
                                    <p:animScale>
                                      <p:cBhvr>
                                        <p:cTn id="206" dur="26">
                                          <p:stCondLst>
                                            <p:cond delay="1312"/>
                                          </p:stCondLst>
                                        </p:cTn>
                                        <p:tgtEl>
                                          <p:spTgt spid="7">
                                            <p:txEl>
                                              <p:pRg st="2" end="2"/>
                                            </p:txEl>
                                          </p:spTgt>
                                        </p:tgtEl>
                                      </p:cBhvr>
                                      <p:to x="100000" y="80000"/>
                                    </p:animScale>
                                    <p:animScale>
                                      <p:cBhvr>
                                        <p:cTn id="207" dur="166" decel="50000">
                                          <p:stCondLst>
                                            <p:cond delay="1338"/>
                                          </p:stCondLst>
                                        </p:cTn>
                                        <p:tgtEl>
                                          <p:spTgt spid="7">
                                            <p:txEl>
                                              <p:pRg st="2" end="2"/>
                                            </p:txEl>
                                          </p:spTgt>
                                        </p:tgtEl>
                                      </p:cBhvr>
                                      <p:to x="100000" y="100000"/>
                                    </p:animScale>
                                    <p:animScale>
                                      <p:cBhvr>
                                        <p:cTn id="208" dur="26">
                                          <p:stCondLst>
                                            <p:cond delay="1642"/>
                                          </p:stCondLst>
                                        </p:cTn>
                                        <p:tgtEl>
                                          <p:spTgt spid="7">
                                            <p:txEl>
                                              <p:pRg st="2" end="2"/>
                                            </p:txEl>
                                          </p:spTgt>
                                        </p:tgtEl>
                                      </p:cBhvr>
                                      <p:to x="100000" y="90000"/>
                                    </p:animScale>
                                    <p:animScale>
                                      <p:cBhvr>
                                        <p:cTn id="209" dur="166" decel="50000">
                                          <p:stCondLst>
                                            <p:cond delay="1668"/>
                                          </p:stCondLst>
                                        </p:cTn>
                                        <p:tgtEl>
                                          <p:spTgt spid="7">
                                            <p:txEl>
                                              <p:pRg st="2" end="2"/>
                                            </p:txEl>
                                          </p:spTgt>
                                        </p:tgtEl>
                                      </p:cBhvr>
                                      <p:to x="100000" y="100000"/>
                                    </p:animScale>
                                    <p:animScale>
                                      <p:cBhvr>
                                        <p:cTn id="210" dur="26">
                                          <p:stCondLst>
                                            <p:cond delay="1808"/>
                                          </p:stCondLst>
                                        </p:cTn>
                                        <p:tgtEl>
                                          <p:spTgt spid="7">
                                            <p:txEl>
                                              <p:pRg st="2" end="2"/>
                                            </p:txEl>
                                          </p:spTgt>
                                        </p:tgtEl>
                                      </p:cBhvr>
                                      <p:to x="100000" y="95000"/>
                                    </p:animScale>
                                    <p:animScale>
                                      <p:cBhvr>
                                        <p:cTn id="211" dur="166" decel="50000">
                                          <p:stCondLst>
                                            <p:cond delay="1834"/>
                                          </p:stCondLst>
                                        </p:cTn>
                                        <p:tgtEl>
                                          <p:spTgt spid="7">
                                            <p:txEl>
                                              <p:pRg st="2" end="2"/>
                                            </p:txEl>
                                          </p:spTgt>
                                        </p:tgtEl>
                                      </p:cBhvr>
                                      <p:to x="100000" y="100000"/>
                                    </p:animScale>
                                  </p:childTnLst>
                                </p:cTn>
                              </p:par>
                              <p:par>
                                <p:cTn id="212" presetID="26" presetClass="entr" presetSubtype="0" fill="hold" nodeType="withEffect">
                                  <p:stCondLst>
                                    <p:cond delay="0"/>
                                  </p:stCondLst>
                                  <p:childTnLst>
                                    <p:set>
                                      <p:cBhvr>
                                        <p:cTn id="213" dur="1" fill="hold">
                                          <p:stCondLst>
                                            <p:cond delay="0"/>
                                          </p:stCondLst>
                                        </p:cTn>
                                        <p:tgtEl>
                                          <p:spTgt spid="7">
                                            <p:txEl>
                                              <p:pRg st="3" end="3"/>
                                            </p:txEl>
                                          </p:spTgt>
                                        </p:tgtEl>
                                        <p:attrNameLst>
                                          <p:attrName>style.visibility</p:attrName>
                                        </p:attrNameLst>
                                      </p:cBhvr>
                                      <p:to>
                                        <p:strVal val="visible"/>
                                      </p:to>
                                    </p:set>
                                    <p:animEffect transition="in" filter="wipe(down)">
                                      <p:cBhvr>
                                        <p:cTn id="214" dur="580">
                                          <p:stCondLst>
                                            <p:cond delay="0"/>
                                          </p:stCondLst>
                                        </p:cTn>
                                        <p:tgtEl>
                                          <p:spTgt spid="7">
                                            <p:txEl>
                                              <p:pRg st="3" end="3"/>
                                            </p:txEl>
                                          </p:spTgt>
                                        </p:tgtEl>
                                      </p:cBhvr>
                                    </p:animEffect>
                                    <p:anim calcmode="lin" valueType="num">
                                      <p:cBhvr>
                                        <p:cTn id="215" dur="1822" tmFilter="0,0; 0.14,0.36; 0.43,0.73; 0.71,0.91; 1.0,1.0">
                                          <p:stCondLst>
                                            <p:cond delay="0"/>
                                          </p:stCondLst>
                                        </p:cTn>
                                        <p:tgtEl>
                                          <p:spTgt spid="7">
                                            <p:txEl>
                                              <p:pRg st="3" end="3"/>
                                            </p:txEl>
                                          </p:spTgt>
                                        </p:tgtEl>
                                        <p:attrNameLst>
                                          <p:attrName>ppt_x</p:attrName>
                                        </p:attrNameLst>
                                      </p:cBhvr>
                                      <p:tavLst>
                                        <p:tav tm="0">
                                          <p:val>
                                            <p:strVal val="#ppt_x-0.25"/>
                                          </p:val>
                                        </p:tav>
                                        <p:tav tm="100000">
                                          <p:val>
                                            <p:strVal val="#ppt_x"/>
                                          </p:val>
                                        </p:tav>
                                      </p:tavLst>
                                    </p:anim>
                                    <p:anim calcmode="lin" valueType="num">
                                      <p:cBhvr>
                                        <p:cTn id="216" dur="664" tmFilter="0.0,0.0; 0.25,0.07; 0.50,0.2; 0.75,0.467; 1.0,1.0">
                                          <p:stCondLst>
                                            <p:cond delay="0"/>
                                          </p:stCondLst>
                                        </p:cTn>
                                        <p:tgtEl>
                                          <p:spTgt spid="7">
                                            <p:txEl>
                                              <p:pRg st="3" end="3"/>
                                            </p:txEl>
                                          </p:spTgt>
                                        </p:tgtEl>
                                        <p:attrNameLst>
                                          <p:attrName>ppt_y</p:attrName>
                                        </p:attrNameLst>
                                      </p:cBhvr>
                                      <p:tavLst>
                                        <p:tav tm="0" fmla="#ppt_y-sin(pi*$)/3">
                                          <p:val>
                                            <p:fltVal val="0.5"/>
                                          </p:val>
                                        </p:tav>
                                        <p:tav tm="100000">
                                          <p:val>
                                            <p:fltVal val="1"/>
                                          </p:val>
                                        </p:tav>
                                      </p:tavLst>
                                    </p:anim>
                                    <p:anim calcmode="lin" valueType="num">
                                      <p:cBhvr>
                                        <p:cTn id="217" dur="664" tmFilter="0, 0; 0.125,0.2665; 0.25,0.4; 0.375,0.465; 0.5,0.5;  0.625,0.535; 0.75,0.6; 0.875,0.7335; 1,1">
                                          <p:stCondLst>
                                            <p:cond delay="664"/>
                                          </p:stCondLst>
                                        </p:cTn>
                                        <p:tgtEl>
                                          <p:spTgt spid="7">
                                            <p:txEl>
                                              <p:pRg st="3" end="3"/>
                                            </p:txEl>
                                          </p:spTgt>
                                        </p:tgtEl>
                                        <p:attrNameLst>
                                          <p:attrName>ppt_y</p:attrName>
                                        </p:attrNameLst>
                                      </p:cBhvr>
                                      <p:tavLst>
                                        <p:tav tm="0" fmla="#ppt_y-sin(pi*$)/9">
                                          <p:val>
                                            <p:fltVal val="0"/>
                                          </p:val>
                                        </p:tav>
                                        <p:tav tm="100000">
                                          <p:val>
                                            <p:fltVal val="1"/>
                                          </p:val>
                                        </p:tav>
                                      </p:tavLst>
                                    </p:anim>
                                    <p:anim calcmode="lin" valueType="num">
                                      <p:cBhvr>
                                        <p:cTn id="218" dur="332" tmFilter="0, 0; 0.125,0.2665; 0.25,0.4; 0.375,0.465; 0.5,0.5;  0.625,0.535; 0.75,0.6; 0.875,0.7335; 1,1">
                                          <p:stCondLst>
                                            <p:cond delay="1324"/>
                                          </p:stCondLst>
                                        </p:cTn>
                                        <p:tgtEl>
                                          <p:spTgt spid="7">
                                            <p:txEl>
                                              <p:pRg st="3" end="3"/>
                                            </p:txEl>
                                          </p:spTgt>
                                        </p:tgtEl>
                                        <p:attrNameLst>
                                          <p:attrName>ppt_y</p:attrName>
                                        </p:attrNameLst>
                                      </p:cBhvr>
                                      <p:tavLst>
                                        <p:tav tm="0" fmla="#ppt_y-sin(pi*$)/27">
                                          <p:val>
                                            <p:fltVal val="0"/>
                                          </p:val>
                                        </p:tav>
                                        <p:tav tm="100000">
                                          <p:val>
                                            <p:fltVal val="1"/>
                                          </p:val>
                                        </p:tav>
                                      </p:tavLst>
                                    </p:anim>
                                    <p:anim calcmode="lin" valueType="num">
                                      <p:cBhvr>
                                        <p:cTn id="219" dur="164" tmFilter="0, 0; 0.125,0.2665; 0.25,0.4; 0.375,0.465; 0.5,0.5;  0.625,0.535; 0.75,0.6; 0.875,0.7335; 1,1">
                                          <p:stCondLst>
                                            <p:cond delay="1656"/>
                                          </p:stCondLst>
                                        </p:cTn>
                                        <p:tgtEl>
                                          <p:spTgt spid="7">
                                            <p:txEl>
                                              <p:pRg st="3" end="3"/>
                                            </p:txEl>
                                          </p:spTgt>
                                        </p:tgtEl>
                                        <p:attrNameLst>
                                          <p:attrName>ppt_y</p:attrName>
                                        </p:attrNameLst>
                                      </p:cBhvr>
                                      <p:tavLst>
                                        <p:tav tm="0" fmla="#ppt_y-sin(pi*$)/81">
                                          <p:val>
                                            <p:fltVal val="0"/>
                                          </p:val>
                                        </p:tav>
                                        <p:tav tm="100000">
                                          <p:val>
                                            <p:fltVal val="1"/>
                                          </p:val>
                                        </p:tav>
                                      </p:tavLst>
                                    </p:anim>
                                    <p:animScale>
                                      <p:cBhvr>
                                        <p:cTn id="220" dur="26">
                                          <p:stCondLst>
                                            <p:cond delay="650"/>
                                          </p:stCondLst>
                                        </p:cTn>
                                        <p:tgtEl>
                                          <p:spTgt spid="7">
                                            <p:txEl>
                                              <p:pRg st="3" end="3"/>
                                            </p:txEl>
                                          </p:spTgt>
                                        </p:tgtEl>
                                      </p:cBhvr>
                                      <p:to x="100000" y="60000"/>
                                    </p:animScale>
                                    <p:animScale>
                                      <p:cBhvr>
                                        <p:cTn id="221" dur="166" decel="50000">
                                          <p:stCondLst>
                                            <p:cond delay="676"/>
                                          </p:stCondLst>
                                        </p:cTn>
                                        <p:tgtEl>
                                          <p:spTgt spid="7">
                                            <p:txEl>
                                              <p:pRg st="3" end="3"/>
                                            </p:txEl>
                                          </p:spTgt>
                                        </p:tgtEl>
                                      </p:cBhvr>
                                      <p:to x="100000" y="100000"/>
                                    </p:animScale>
                                    <p:animScale>
                                      <p:cBhvr>
                                        <p:cTn id="222" dur="26">
                                          <p:stCondLst>
                                            <p:cond delay="1312"/>
                                          </p:stCondLst>
                                        </p:cTn>
                                        <p:tgtEl>
                                          <p:spTgt spid="7">
                                            <p:txEl>
                                              <p:pRg st="3" end="3"/>
                                            </p:txEl>
                                          </p:spTgt>
                                        </p:tgtEl>
                                      </p:cBhvr>
                                      <p:to x="100000" y="80000"/>
                                    </p:animScale>
                                    <p:animScale>
                                      <p:cBhvr>
                                        <p:cTn id="223" dur="166" decel="50000">
                                          <p:stCondLst>
                                            <p:cond delay="1338"/>
                                          </p:stCondLst>
                                        </p:cTn>
                                        <p:tgtEl>
                                          <p:spTgt spid="7">
                                            <p:txEl>
                                              <p:pRg st="3" end="3"/>
                                            </p:txEl>
                                          </p:spTgt>
                                        </p:tgtEl>
                                      </p:cBhvr>
                                      <p:to x="100000" y="100000"/>
                                    </p:animScale>
                                    <p:animScale>
                                      <p:cBhvr>
                                        <p:cTn id="224" dur="26">
                                          <p:stCondLst>
                                            <p:cond delay="1642"/>
                                          </p:stCondLst>
                                        </p:cTn>
                                        <p:tgtEl>
                                          <p:spTgt spid="7">
                                            <p:txEl>
                                              <p:pRg st="3" end="3"/>
                                            </p:txEl>
                                          </p:spTgt>
                                        </p:tgtEl>
                                      </p:cBhvr>
                                      <p:to x="100000" y="90000"/>
                                    </p:animScale>
                                    <p:animScale>
                                      <p:cBhvr>
                                        <p:cTn id="225" dur="166" decel="50000">
                                          <p:stCondLst>
                                            <p:cond delay="1668"/>
                                          </p:stCondLst>
                                        </p:cTn>
                                        <p:tgtEl>
                                          <p:spTgt spid="7">
                                            <p:txEl>
                                              <p:pRg st="3" end="3"/>
                                            </p:txEl>
                                          </p:spTgt>
                                        </p:tgtEl>
                                      </p:cBhvr>
                                      <p:to x="100000" y="100000"/>
                                    </p:animScale>
                                    <p:animScale>
                                      <p:cBhvr>
                                        <p:cTn id="226" dur="26">
                                          <p:stCondLst>
                                            <p:cond delay="1808"/>
                                          </p:stCondLst>
                                        </p:cTn>
                                        <p:tgtEl>
                                          <p:spTgt spid="7">
                                            <p:txEl>
                                              <p:pRg st="3" end="3"/>
                                            </p:txEl>
                                          </p:spTgt>
                                        </p:tgtEl>
                                      </p:cBhvr>
                                      <p:to x="100000" y="95000"/>
                                    </p:animScale>
                                    <p:animScale>
                                      <p:cBhvr>
                                        <p:cTn id="227" dur="166" decel="50000">
                                          <p:stCondLst>
                                            <p:cond delay="1834"/>
                                          </p:stCondLst>
                                        </p:cTn>
                                        <p:tgtEl>
                                          <p:spTgt spid="7">
                                            <p:txEl>
                                              <p:pRg st="3" end="3"/>
                                            </p:txEl>
                                          </p:spTgt>
                                        </p:tgtEl>
                                      </p:cBhvr>
                                      <p:to x="100000" y="100000"/>
                                    </p:animScale>
                                  </p:childTnLst>
                                </p:cTn>
                              </p:par>
                            </p:childTnLst>
                          </p:cTn>
                        </p:par>
                      </p:childTnLst>
                    </p:cTn>
                  </p:par>
                  <p:par>
                    <p:cTn id="228" fill="hold">
                      <p:stCondLst>
                        <p:cond delay="indefinite"/>
                      </p:stCondLst>
                      <p:childTnLst>
                        <p:par>
                          <p:cTn id="229" fill="hold">
                            <p:stCondLst>
                              <p:cond delay="0"/>
                            </p:stCondLst>
                            <p:childTnLst>
                              <p:par>
                                <p:cTn id="230" presetID="26" presetClass="entr" presetSubtype="0" fill="hold" nodeType="clickEffect">
                                  <p:stCondLst>
                                    <p:cond delay="0"/>
                                  </p:stCondLst>
                                  <p:childTnLst>
                                    <p:set>
                                      <p:cBhvr>
                                        <p:cTn id="231" dur="1" fill="hold">
                                          <p:stCondLst>
                                            <p:cond delay="0"/>
                                          </p:stCondLst>
                                        </p:cTn>
                                        <p:tgtEl>
                                          <p:spTgt spid="8">
                                            <p:txEl>
                                              <p:pRg st="0" end="0"/>
                                            </p:txEl>
                                          </p:spTgt>
                                        </p:tgtEl>
                                        <p:attrNameLst>
                                          <p:attrName>style.visibility</p:attrName>
                                        </p:attrNameLst>
                                      </p:cBhvr>
                                      <p:to>
                                        <p:strVal val="visible"/>
                                      </p:to>
                                    </p:set>
                                    <p:animEffect transition="in" filter="wipe(down)">
                                      <p:cBhvr>
                                        <p:cTn id="232" dur="580">
                                          <p:stCondLst>
                                            <p:cond delay="0"/>
                                          </p:stCondLst>
                                        </p:cTn>
                                        <p:tgtEl>
                                          <p:spTgt spid="8">
                                            <p:txEl>
                                              <p:pRg st="0" end="0"/>
                                            </p:txEl>
                                          </p:spTgt>
                                        </p:tgtEl>
                                      </p:cBhvr>
                                    </p:animEffect>
                                    <p:anim calcmode="lin" valueType="num">
                                      <p:cBhvr>
                                        <p:cTn id="233"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234"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235"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236"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237"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238" dur="26">
                                          <p:stCondLst>
                                            <p:cond delay="650"/>
                                          </p:stCondLst>
                                        </p:cTn>
                                        <p:tgtEl>
                                          <p:spTgt spid="8">
                                            <p:txEl>
                                              <p:pRg st="0" end="0"/>
                                            </p:txEl>
                                          </p:spTgt>
                                        </p:tgtEl>
                                      </p:cBhvr>
                                      <p:to x="100000" y="60000"/>
                                    </p:animScale>
                                    <p:animScale>
                                      <p:cBhvr>
                                        <p:cTn id="239" dur="166" decel="50000">
                                          <p:stCondLst>
                                            <p:cond delay="676"/>
                                          </p:stCondLst>
                                        </p:cTn>
                                        <p:tgtEl>
                                          <p:spTgt spid="8">
                                            <p:txEl>
                                              <p:pRg st="0" end="0"/>
                                            </p:txEl>
                                          </p:spTgt>
                                        </p:tgtEl>
                                      </p:cBhvr>
                                      <p:to x="100000" y="100000"/>
                                    </p:animScale>
                                    <p:animScale>
                                      <p:cBhvr>
                                        <p:cTn id="240" dur="26">
                                          <p:stCondLst>
                                            <p:cond delay="1312"/>
                                          </p:stCondLst>
                                        </p:cTn>
                                        <p:tgtEl>
                                          <p:spTgt spid="8">
                                            <p:txEl>
                                              <p:pRg st="0" end="0"/>
                                            </p:txEl>
                                          </p:spTgt>
                                        </p:tgtEl>
                                      </p:cBhvr>
                                      <p:to x="100000" y="80000"/>
                                    </p:animScale>
                                    <p:animScale>
                                      <p:cBhvr>
                                        <p:cTn id="241" dur="166" decel="50000">
                                          <p:stCondLst>
                                            <p:cond delay="1338"/>
                                          </p:stCondLst>
                                        </p:cTn>
                                        <p:tgtEl>
                                          <p:spTgt spid="8">
                                            <p:txEl>
                                              <p:pRg st="0" end="0"/>
                                            </p:txEl>
                                          </p:spTgt>
                                        </p:tgtEl>
                                      </p:cBhvr>
                                      <p:to x="100000" y="100000"/>
                                    </p:animScale>
                                    <p:animScale>
                                      <p:cBhvr>
                                        <p:cTn id="242" dur="26">
                                          <p:stCondLst>
                                            <p:cond delay="1642"/>
                                          </p:stCondLst>
                                        </p:cTn>
                                        <p:tgtEl>
                                          <p:spTgt spid="8">
                                            <p:txEl>
                                              <p:pRg st="0" end="0"/>
                                            </p:txEl>
                                          </p:spTgt>
                                        </p:tgtEl>
                                      </p:cBhvr>
                                      <p:to x="100000" y="90000"/>
                                    </p:animScale>
                                    <p:animScale>
                                      <p:cBhvr>
                                        <p:cTn id="243" dur="166" decel="50000">
                                          <p:stCondLst>
                                            <p:cond delay="1668"/>
                                          </p:stCondLst>
                                        </p:cTn>
                                        <p:tgtEl>
                                          <p:spTgt spid="8">
                                            <p:txEl>
                                              <p:pRg st="0" end="0"/>
                                            </p:txEl>
                                          </p:spTgt>
                                        </p:tgtEl>
                                      </p:cBhvr>
                                      <p:to x="100000" y="100000"/>
                                    </p:animScale>
                                    <p:animScale>
                                      <p:cBhvr>
                                        <p:cTn id="244" dur="26">
                                          <p:stCondLst>
                                            <p:cond delay="1808"/>
                                          </p:stCondLst>
                                        </p:cTn>
                                        <p:tgtEl>
                                          <p:spTgt spid="8">
                                            <p:txEl>
                                              <p:pRg st="0" end="0"/>
                                            </p:txEl>
                                          </p:spTgt>
                                        </p:tgtEl>
                                      </p:cBhvr>
                                      <p:to x="100000" y="95000"/>
                                    </p:animScale>
                                    <p:animScale>
                                      <p:cBhvr>
                                        <p:cTn id="245" dur="166" decel="50000">
                                          <p:stCondLst>
                                            <p:cond delay="1834"/>
                                          </p:stCondLst>
                                        </p:cTn>
                                        <p:tgtEl>
                                          <p:spTgt spid="8">
                                            <p:txEl>
                                              <p:pRg st="0" end="0"/>
                                            </p:txEl>
                                          </p:spTgt>
                                        </p:tgtEl>
                                      </p:cBhvr>
                                      <p:to x="100000" y="100000"/>
                                    </p:animScale>
                                  </p:childTnLst>
                                </p:cTn>
                              </p:par>
                              <p:par>
                                <p:cTn id="246" presetID="26" presetClass="entr" presetSubtype="0" fill="hold" nodeType="withEffect">
                                  <p:stCondLst>
                                    <p:cond delay="0"/>
                                  </p:stCondLst>
                                  <p:childTnLst>
                                    <p:set>
                                      <p:cBhvr>
                                        <p:cTn id="247" dur="1" fill="hold">
                                          <p:stCondLst>
                                            <p:cond delay="0"/>
                                          </p:stCondLst>
                                        </p:cTn>
                                        <p:tgtEl>
                                          <p:spTgt spid="8">
                                            <p:txEl>
                                              <p:pRg st="1" end="1"/>
                                            </p:txEl>
                                          </p:spTgt>
                                        </p:tgtEl>
                                        <p:attrNameLst>
                                          <p:attrName>style.visibility</p:attrName>
                                        </p:attrNameLst>
                                      </p:cBhvr>
                                      <p:to>
                                        <p:strVal val="visible"/>
                                      </p:to>
                                    </p:set>
                                    <p:animEffect transition="in" filter="wipe(down)">
                                      <p:cBhvr>
                                        <p:cTn id="248" dur="580">
                                          <p:stCondLst>
                                            <p:cond delay="0"/>
                                          </p:stCondLst>
                                        </p:cTn>
                                        <p:tgtEl>
                                          <p:spTgt spid="8">
                                            <p:txEl>
                                              <p:pRg st="1" end="1"/>
                                            </p:txEl>
                                          </p:spTgt>
                                        </p:tgtEl>
                                      </p:cBhvr>
                                    </p:animEffect>
                                    <p:anim calcmode="lin" valueType="num">
                                      <p:cBhvr>
                                        <p:cTn id="249" dur="1822" tmFilter="0,0; 0.14,0.36; 0.43,0.73; 0.71,0.91; 1.0,1.0">
                                          <p:stCondLst>
                                            <p:cond delay="0"/>
                                          </p:stCondLst>
                                        </p:cTn>
                                        <p:tgtEl>
                                          <p:spTgt spid="8">
                                            <p:txEl>
                                              <p:pRg st="1" end="1"/>
                                            </p:txEl>
                                          </p:spTgt>
                                        </p:tgtEl>
                                        <p:attrNameLst>
                                          <p:attrName>ppt_x</p:attrName>
                                        </p:attrNameLst>
                                      </p:cBhvr>
                                      <p:tavLst>
                                        <p:tav tm="0">
                                          <p:val>
                                            <p:strVal val="#ppt_x-0.25"/>
                                          </p:val>
                                        </p:tav>
                                        <p:tav tm="100000">
                                          <p:val>
                                            <p:strVal val="#ppt_x"/>
                                          </p:val>
                                        </p:tav>
                                      </p:tavLst>
                                    </p:anim>
                                    <p:anim calcmode="lin" valueType="num">
                                      <p:cBhvr>
                                        <p:cTn id="250" dur="664" tmFilter="0.0,0.0; 0.25,0.07; 0.50,0.2; 0.75,0.467; 1.0,1.0">
                                          <p:stCondLst>
                                            <p:cond delay="0"/>
                                          </p:stCondLst>
                                        </p:cTn>
                                        <p:tgtEl>
                                          <p:spTgt spid="8">
                                            <p:txEl>
                                              <p:pRg st="1" end="1"/>
                                            </p:txEl>
                                          </p:spTgt>
                                        </p:tgtEl>
                                        <p:attrNameLst>
                                          <p:attrName>ppt_y</p:attrName>
                                        </p:attrNameLst>
                                      </p:cBhvr>
                                      <p:tavLst>
                                        <p:tav tm="0" fmla="#ppt_y-sin(pi*$)/3">
                                          <p:val>
                                            <p:fltVal val="0.5"/>
                                          </p:val>
                                        </p:tav>
                                        <p:tav tm="100000">
                                          <p:val>
                                            <p:fltVal val="1"/>
                                          </p:val>
                                        </p:tav>
                                      </p:tavLst>
                                    </p:anim>
                                    <p:anim calcmode="lin" valueType="num">
                                      <p:cBhvr>
                                        <p:cTn id="251" dur="664" tmFilter="0, 0; 0.125,0.2665; 0.25,0.4; 0.375,0.465; 0.5,0.5;  0.625,0.535; 0.75,0.6; 0.875,0.7335; 1,1">
                                          <p:stCondLst>
                                            <p:cond delay="664"/>
                                          </p:stCondLst>
                                        </p:cTn>
                                        <p:tgtEl>
                                          <p:spTgt spid="8">
                                            <p:txEl>
                                              <p:pRg st="1" end="1"/>
                                            </p:txEl>
                                          </p:spTgt>
                                        </p:tgtEl>
                                        <p:attrNameLst>
                                          <p:attrName>ppt_y</p:attrName>
                                        </p:attrNameLst>
                                      </p:cBhvr>
                                      <p:tavLst>
                                        <p:tav tm="0" fmla="#ppt_y-sin(pi*$)/9">
                                          <p:val>
                                            <p:fltVal val="0"/>
                                          </p:val>
                                        </p:tav>
                                        <p:tav tm="100000">
                                          <p:val>
                                            <p:fltVal val="1"/>
                                          </p:val>
                                        </p:tav>
                                      </p:tavLst>
                                    </p:anim>
                                    <p:anim calcmode="lin" valueType="num">
                                      <p:cBhvr>
                                        <p:cTn id="252" dur="332" tmFilter="0, 0; 0.125,0.2665; 0.25,0.4; 0.375,0.465; 0.5,0.5;  0.625,0.535; 0.75,0.6; 0.875,0.7335; 1,1">
                                          <p:stCondLst>
                                            <p:cond delay="1324"/>
                                          </p:stCondLst>
                                        </p:cTn>
                                        <p:tgtEl>
                                          <p:spTgt spid="8">
                                            <p:txEl>
                                              <p:pRg st="1" end="1"/>
                                            </p:txEl>
                                          </p:spTgt>
                                        </p:tgtEl>
                                        <p:attrNameLst>
                                          <p:attrName>ppt_y</p:attrName>
                                        </p:attrNameLst>
                                      </p:cBhvr>
                                      <p:tavLst>
                                        <p:tav tm="0" fmla="#ppt_y-sin(pi*$)/27">
                                          <p:val>
                                            <p:fltVal val="0"/>
                                          </p:val>
                                        </p:tav>
                                        <p:tav tm="100000">
                                          <p:val>
                                            <p:fltVal val="1"/>
                                          </p:val>
                                        </p:tav>
                                      </p:tavLst>
                                    </p:anim>
                                    <p:anim calcmode="lin" valueType="num">
                                      <p:cBhvr>
                                        <p:cTn id="253" dur="164" tmFilter="0, 0; 0.125,0.2665; 0.25,0.4; 0.375,0.465; 0.5,0.5;  0.625,0.535; 0.75,0.6; 0.875,0.7335; 1,1">
                                          <p:stCondLst>
                                            <p:cond delay="1656"/>
                                          </p:stCondLst>
                                        </p:cTn>
                                        <p:tgtEl>
                                          <p:spTgt spid="8">
                                            <p:txEl>
                                              <p:pRg st="1" end="1"/>
                                            </p:txEl>
                                          </p:spTgt>
                                        </p:tgtEl>
                                        <p:attrNameLst>
                                          <p:attrName>ppt_y</p:attrName>
                                        </p:attrNameLst>
                                      </p:cBhvr>
                                      <p:tavLst>
                                        <p:tav tm="0" fmla="#ppt_y-sin(pi*$)/81">
                                          <p:val>
                                            <p:fltVal val="0"/>
                                          </p:val>
                                        </p:tav>
                                        <p:tav tm="100000">
                                          <p:val>
                                            <p:fltVal val="1"/>
                                          </p:val>
                                        </p:tav>
                                      </p:tavLst>
                                    </p:anim>
                                    <p:animScale>
                                      <p:cBhvr>
                                        <p:cTn id="254" dur="26">
                                          <p:stCondLst>
                                            <p:cond delay="650"/>
                                          </p:stCondLst>
                                        </p:cTn>
                                        <p:tgtEl>
                                          <p:spTgt spid="8">
                                            <p:txEl>
                                              <p:pRg st="1" end="1"/>
                                            </p:txEl>
                                          </p:spTgt>
                                        </p:tgtEl>
                                      </p:cBhvr>
                                      <p:to x="100000" y="60000"/>
                                    </p:animScale>
                                    <p:animScale>
                                      <p:cBhvr>
                                        <p:cTn id="255" dur="166" decel="50000">
                                          <p:stCondLst>
                                            <p:cond delay="676"/>
                                          </p:stCondLst>
                                        </p:cTn>
                                        <p:tgtEl>
                                          <p:spTgt spid="8">
                                            <p:txEl>
                                              <p:pRg st="1" end="1"/>
                                            </p:txEl>
                                          </p:spTgt>
                                        </p:tgtEl>
                                      </p:cBhvr>
                                      <p:to x="100000" y="100000"/>
                                    </p:animScale>
                                    <p:animScale>
                                      <p:cBhvr>
                                        <p:cTn id="256" dur="26">
                                          <p:stCondLst>
                                            <p:cond delay="1312"/>
                                          </p:stCondLst>
                                        </p:cTn>
                                        <p:tgtEl>
                                          <p:spTgt spid="8">
                                            <p:txEl>
                                              <p:pRg st="1" end="1"/>
                                            </p:txEl>
                                          </p:spTgt>
                                        </p:tgtEl>
                                      </p:cBhvr>
                                      <p:to x="100000" y="80000"/>
                                    </p:animScale>
                                    <p:animScale>
                                      <p:cBhvr>
                                        <p:cTn id="257" dur="166" decel="50000">
                                          <p:stCondLst>
                                            <p:cond delay="1338"/>
                                          </p:stCondLst>
                                        </p:cTn>
                                        <p:tgtEl>
                                          <p:spTgt spid="8">
                                            <p:txEl>
                                              <p:pRg st="1" end="1"/>
                                            </p:txEl>
                                          </p:spTgt>
                                        </p:tgtEl>
                                      </p:cBhvr>
                                      <p:to x="100000" y="100000"/>
                                    </p:animScale>
                                    <p:animScale>
                                      <p:cBhvr>
                                        <p:cTn id="258" dur="26">
                                          <p:stCondLst>
                                            <p:cond delay="1642"/>
                                          </p:stCondLst>
                                        </p:cTn>
                                        <p:tgtEl>
                                          <p:spTgt spid="8">
                                            <p:txEl>
                                              <p:pRg st="1" end="1"/>
                                            </p:txEl>
                                          </p:spTgt>
                                        </p:tgtEl>
                                      </p:cBhvr>
                                      <p:to x="100000" y="90000"/>
                                    </p:animScale>
                                    <p:animScale>
                                      <p:cBhvr>
                                        <p:cTn id="259" dur="166" decel="50000">
                                          <p:stCondLst>
                                            <p:cond delay="1668"/>
                                          </p:stCondLst>
                                        </p:cTn>
                                        <p:tgtEl>
                                          <p:spTgt spid="8">
                                            <p:txEl>
                                              <p:pRg st="1" end="1"/>
                                            </p:txEl>
                                          </p:spTgt>
                                        </p:tgtEl>
                                      </p:cBhvr>
                                      <p:to x="100000" y="100000"/>
                                    </p:animScale>
                                    <p:animScale>
                                      <p:cBhvr>
                                        <p:cTn id="260" dur="26">
                                          <p:stCondLst>
                                            <p:cond delay="1808"/>
                                          </p:stCondLst>
                                        </p:cTn>
                                        <p:tgtEl>
                                          <p:spTgt spid="8">
                                            <p:txEl>
                                              <p:pRg st="1" end="1"/>
                                            </p:txEl>
                                          </p:spTgt>
                                        </p:tgtEl>
                                      </p:cBhvr>
                                      <p:to x="100000" y="95000"/>
                                    </p:animScale>
                                    <p:animScale>
                                      <p:cBhvr>
                                        <p:cTn id="261" dur="166" decel="50000">
                                          <p:stCondLst>
                                            <p:cond delay="1834"/>
                                          </p:stCondLst>
                                        </p:cTn>
                                        <p:tgtEl>
                                          <p:spTgt spid="8">
                                            <p:txEl>
                                              <p:pRg st="1" end="1"/>
                                            </p:txEl>
                                          </p:spTgt>
                                        </p:tgtEl>
                                      </p:cBhvr>
                                      <p:to x="100000" y="100000"/>
                                    </p:animScale>
                                  </p:childTnLst>
                                </p:cTn>
                              </p:par>
                            </p:childTnLst>
                          </p:cTn>
                        </p:par>
                      </p:childTnLst>
                    </p:cTn>
                  </p:par>
                  <p:par>
                    <p:cTn id="262" fill="hold">
                      <p:stCondLst>
                        <p:cond delay="indefinite"/>
                      </p:stCondLst>
                      <p:childTnLst>
                        <p:par>
                          <p:cTn id="263" fill="hold">
                            <p:stCondLst>
                              <p:cond delay="0"/>
                            </p:stCondLst>
                            <p:childTnLst>
                              <p:par>
                                <p:cTn id="264" presetID="26" presetClass="entr" presetSubtype="0" fill="hold" grpId="0" nodeType="clickEffect">
                                  <p:stCondLst>
                                    <p:cond delay="0"/>
                                  </p:stCondLst>
                                  <p:childTnLst>
                                    <p:set>
                                      <p:cBhvr>
                                        <p:cTn id="265" dur="1" fill="hold">
                                          <p:stCondLst>
                                            <p:cond delay="0"/>
                                          </p:stCondLst>
                                        </p:cTn>
                                        <p:tgtEl>
                                          <p:spTgt spid="10"/>
                                        </p:tgtEl>
                                        <p:attrNameLst>
                                          <p:attrName>style.visibility</p:attrName>
                                        </p:attrNameLst>
                                      </p:cBhvr>
                                      <p:to>
                                        <p:strVal val="visible"/>
                                      </p:to>
                                    </p:set>
                                    <p:animEffect transition="in" filter="wipe(down)">
                                      <p:cBhvr>
                                        <p:cTn id="266" dur="580">
                                          <p:stCondLst>
                                            <p:cond delay="0"/>
                                          </p:stCondLst>
                                        </p:cTn>
                                        <p:tgtEl>
                                          <p:spTgt spid="10"/>
                                        </p:tgtEl>
                                      </p:cBhvr>
                                    </p:animEffect>
                                    <p:anim calcmode="lin" valueType="num">
                                      <p:cBhvr>
                                        <p:cTn id="267"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68"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69"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70"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71"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72" dur="26">
                                          <p:stCondLst>
                                            <p:cond delay="650"/>
                                          </p:stCondLst>
                                        </p:cTn>
                                        <p:tgtEl>
                                          <p:spTgt spid="10"/>
                                        </p:tgtEl>
                                      </p:cBhvr>
                                      <p:to x="100000" y="60000"/>
                                    </p:animScale>
                                    <p:animScale>
                                      <p:cBhvr>
                                        <p:cTn id="273" dur="166" decel="50000">
                                          <p:stCondLst>
                                            <p:cond delay="676"/>
                                          </p:stCondLst>
                                        </p:cTn>
                                        <p:tgtEl>
                                          <p:spTgt spid="10"/>
                                        </p:tgtEl>
                                      </p:cBhvr>
                                      <p:to x="100000" y="100000"/>
                                    </p:animScale>
                                    <p:animScale>
                                      <p:cBhvr>
                                        <p:cTn id="274" dur="26">
                                          <p:stCondLst>
                                            <p:cond delay="1312"/>
                                          </p:stCondLst>
                                        </p:cTn>
                                        <p:tgtEl>
                                          <p:spTgt spid="10"/>
                                        </p:tgtEl>
                                      </p:cBhvr>
                                      <p:to x="100000" y="80000"/>
                                    </p:animScale>
                                    <p:animScale>
                                      <p:cBhvr>
                                        <p:cTn id="275" dur="166" decel="50000">
                                          <p:stCondLst>
                                            <p:cond delay="1338"/>
                                          </p:stCondLst>
                                        </p:cTn>
                                        <p:tgtEl>
                                          <p:spTgt spid="10"/>
                                        </p:tgtEl>
                                      </p:cBhvr>
                                      <p:to x="100000" y="100000"/>
                                    </p:animScale>
                                    <p:animScale>
                                      <p:cBhvr>
                                        <p:cTn id="276" dur="26">
                                          <p:stCondLst>
                                            <p:cond delay="1642"/>
                                          </p:stCondLst>
                                        </p:cTn>
                                        <p:tgtEl>
                                          <p:spTgt spid="10"/>
                                        </p:tgtEl>
                                      </p:cBhvr>
                                      <p:to x="100000" y="90000"/>
                                    </p:animScale>
                                    <p:animScale>
                                      <p:cBhvr>
                                        <p:cTn id="277" dur="166" decel="50000">
                                          <p:stCondLst>
                                            <p:cond delay="1668"/>
                                          </p:stCondLst>
                                        </p:cTn>
                                        <p:tgtEl>
                                          <p:spTgt spid="10"/>
                                        </p:tgtEl>
                                      </p:cBhvr>
                                      <p:to x="100000" y="100000"/>
                                    </p:animScale>
                                    <p:animScale>
                                      <p:cBhvr>
                                        <p:cTn id="278" dur="26">
                                          <p:stCondLst>
                                            <p:cond delay="1808"/>
                                          </p:stCondLst>
                                        </p:cTn>
                                        <p:tgtEl>
                                          <p:spTgt spid="10"/>
                                        </p:tgtEl>
                                      </p:cBhvr>
                                      <p:to x="100000" y="95000"/>
                                    </p:animScale>
                                    <p:animScale>
                                      <p:cBhvr>
                                        <p:cTn id="279"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592D05B-3907-4B3B-A79C-B8CE8E21CCA4}"/>
              </a:ext>
            </a:extLst>
          </p:cNvPr>
          <p:cNvSpPr txBox="1"/>
          <p:nvPr/>
        </p:nvSpPr>
        <p:spPr>
          <a:xfrm>
            <a:off x="1070380" y="610423"/>
            <a:ext cx="9715807" cy="461665"/>
          </a:xfrm>
          <a:prstGeom prst="rect">
            <a:avLst/>
          </a:prstGeom>
          <a:noFill/>
        </p:spPr>
        <p:txBody>
          <a:bodyPr wrap="square" rtlCol="0">
            <a:spAutoFit/>
          </a:bodyPr>
          <a:lstStyle/>
          <a:p>
            <a:r>
              <a:rPr lang="es-ES" sz="2400" b="1" dirty="0"/>
              <a:t>Comprensión de la dislexia en la escolarización obligatoria y su reeducación</a:t>
            </a:r>
          </a:p>
        </p:txBody>
      </p:sp>
      <p:sp>
        <p:nvSpPr>
          <p:cNvPr id="3" name="CuadroTexto 2">
            <a:extLst>
              <a:ext uri="{FF2B5EF4-FFF2-40B4-BE49-F238E27FC236}">
                <a16:creationId xmlns:a16="http://schemas.microsoft.com/office/drawing/2014/main" id="{4C018B27-C0B9-4986-8083-DA3EA4290CB3}"/>
              </a:ext>
            </a:extLst>
          </p:cNvPr>
          <p:cNvSpPr txBox="1"/>
          <p:nvPr/>
        </p:nvSpPr>
        <p:spPr>
          <a:xfrm flipH="1">
            <a:off x="1483033" y="1046350"/>
            <a:ext cx="7749917" cy="369332"/>
          </a:xfrm>
          <a:prstGeom prst="rect">
            <a:avLst/>
          </a:prstGeom>
          <a:noFill/>
        </p:spPr>
        <p:txBody>
          <a:bodyPr wrap="square" rtlCol="0">
            <a:spAutoFit/>
          </a:bodyPr>
          <a:lstStyle/>
          <a:p>
            <a:r>
              <a:rPr lang="es-ES" dirty="0">
                <a:solidFill>
                  <a:srgbClr val="FF0000"/>
                </a:solidFill>
              </a:rPr>
              <a:t>#</a:t>
            </a:r>
            <a:r>
              <a:rPr lang="es-ES" dirty="0"/>
              <a:t> No entraré a exponer el marco teórico puesto que ya lo hizo Mercedes Rueda</a:t>
            </a:r>
          </a:p>
        </p:txBody>
      </p:sp>
      <p:sp>
        <p:nvSpPr>
          <p:cNvPr id="4" name="CuadroTexto 3">
            <a:extLst>
              <a:ext uri="{FF2B5EF4-FFF2-40B4-BE49-F238E27FC236}">
                <a16:creationId xmlns:a16="http://schemas.microsoft.com/office/drawing/2014/main" id="{C39331FA-B6E1-44E2-8534-2FCD5266D348}"/>
              </a:ext>
            </a:extLst>
          </p:cNvPr>
          <p:cNvSpPr txBox="1"/>
          <p:nvPr/>
        </p:nvSpPr>
        <p:spPr>
          <a:xfrm flipH="1">
            <a:off x="1483033" y="1370820"/>
            <a:ext cx="8726399" cy="923330"/>
          </a:xfrm>
          <a:prstGeom prst="rect">
            <a:avLst/>
          </a:prstGeom>
          <a:noFill/>
        </p:spPr>
        <p:txBody>
          <a:bodyPr wrap="square" rtlCol="0">
            <a:spAutoFit/>
          </a:bodyPr>
          <a:lstStyle/>
          <a:p>
            <a:r>
              <a:rPr lang="es-ES" dirty="0">
                <a:solidFill>
                  <a:srgbClr val="FF0000"/>
                </a:solidFill>
              </a:rPr>
              <a:t>#</a:t>
            </a:r>
            <a:r>
              <a:rPr lang="es-ES" dirty="0"/>
              <a:t> Si incidiré en la necesidad que tiene todo profesor de </a:t>
            </a:r>
            <a:r>
              <a:rPr lang="es-ES" b="1" dirty="0"/>
              <a:t>conocer las teorías </a:t>
            </a:r>
            <a:r>
              <a:rPr lang="es-ES" dirty="0"/>
              <a:t>de aprendizaje        de la lectoescritura y sus dificultades. Conocerlas permite realizar la mediación adecuadamente y </a:t>
            </a:r>
            <a:r>
              <a:rPr lang="es-ES" b="1" dirty="0"/>
              <a:t>diluirla por todo el currículo</a:t>
            </a:r>
            <a:r>
              <a:rPr lang="es-ES" dirty="0"/>
              <a:t>. </a:t>
            </a:r>
          </a:p>
        </p:txBody>
      </p:sp>
      <p:sp>
        <p:nvSpPr>
          <p:cNvPr id="5" name="CuadroTexto 4">
            <a:extLst>
              <a:ext uri="{FF2B5EF4-FFF2-40B4-BE49-F238E27FC236}">
                <a16:creationId xmlns:a16="http://schemas.microsoft.com/office/drawing/2014/main" id="{BB236479-863B-4D2A-9087-AAB96AE51BBC}"/>
              </a:ext>
            </a:extLst>
          </p:cNvPr>
          <p:cNvSpPr txBox="1"/>
          <p:nvPr/>
        </p:nvSpPr>
        <p:spPr>
          <a:xfrm flipH="1">
            <a:off x="1483033" y="2294150"/>
            <a:ext cx="8575746" cy="1477328"/>
          </a:xfrm>
          <a:prstGeom prst="rect">
            <a:avLst/>
          </a:prstGeom>
          <a:noFill/>
        </p:spPr>
        <p:txBody>
          <a:bodyPr wrap="square" rtlCol="0">
            <a:spAutoFit/>
          </a:bodyPr>
          <a:lstStyle/>
          <a:p>
            <a:r>
              <a:rPr lang="es-ES" dirty="0">
                <a:solidFill>
                  <a:srgbClr val="FF0000"/>
                </a:solidFill>
              </a:rPr>
              <a:t>#</a:t>
            </a:r>
            <a:r>
              <a:rPr lang="es-ES" dirty="0"/>
              <a:t> Sí mencionaré que la recuperación de la dislexia no se circunscribe exclusivamente a la Primaria. Sus manifestaciones podemos encontrarlas hasta en la edad adulta dependiendo su intensidad de lo que se haya trabajado con ellos.</a:t>
            </a:r>
          </a:p>
          <a:p>
            <a:r>
              <a:rPr lang="es-ES" dirty="0"/>
              <a:t>Esto hace necesario que las ayudas se extiendan más allá de la educación obligatoria, cuestiones que abordarán otros ponentes.</a:t>
            </a:r>
          </a:p>
        </p:txBody>
      </p:sp>
      <p:sp>
        <p:nvSpPr>
          <p:cNvPr id="6" name="CuadroTexto 5">
            <a:extLst>
              <a:ext uri="{FF2B5EF4-FFF2-40B4-BE49-F238E27FC236}">
                <a16:creationId xmlns:a16="http://schemas.microsoft.com/office/drawing/2014/main" id="{78D5964F-8BF7-466F-89B6-8C69389541A5}"/>
              </a:ext>
            </a:extLst>
          </p:cNvPr>
          <p:cNvSpPr txBox="1"/>
          <p:nvPr/>
        </p:nvSpPr>
        <p:spPr>
          <a:xfrm>
            <a:off x="1483033" y="3771478"/>
            <a:ext cx="9173981" cy="1200329"/>
          </a:xfrm>
          <a:prstGeom prst="rect">
            <a:avLst/>
          </a:prstGeom>
          <a:noFill/>
        </p:spPr>
        <p:txBody>
          <a:bodyPr wrap="square" rtlCol="0">
            <a:spAutoFit/>
          </a:bodyPr>
          <a:lstStyle/>
          <a:p>
            <a:r>
              <a:rPr lang="es-ES" dirty="0">
                <a:solidFill>
                  <a:srgbClr val="FF0000"/>
                </a:solidFill>
              </a:rPr>
              <a:t>#</a:t>
            </a:r>
            <a:r>
              <a:rPr lang="es-ES" dirty="0"/>
              <a:t> Suele diagnosticarse la dislexia entre 2º y 4º de EP. En ocasiones se comienza tarde la recuperación con las consecuencias que tiene para el alumno y las familias. Suele deberse a falta de conocimientos al respecto, erróneas interpretaciones o creencias.</a:t>
            </a:r>
          </a:p>
          <a:p>
            <a:r>
              <a:rPr lang="es-ES" dirty="0"/>
              <a:t>Suele ser la familia o los maestros quienes dan la voz de aviso.</a:t>
            </a:r>
          </a:p>
        </p:txBody>
      </p:sp>
      <p:sp>
        <p:nvSpPr>
          <p:cNvPr id="7" name="CuadroTexto 6">
            <a:extLst>
              <a:ext uri="{FF2B5EF4-FFF2-40B4-BE49-F238E27FC236}">
                <a16:creationId xmlns:a16="http://schemas.microsoft.com/office/drawing/2014/main" id="{CC59D4F8-9EB7-41F0-98FD-E41E4B8587E5}"/>
              </a:ext>
            </a:extLst>
          </p:cNvPr>
          <p:cNvSpPr txBox="1"/>
          <p:nvPr/>
        </p:nvSpPr>
        <p:spPr>
          <a:xfrm>
            <a:off x="1534986" y="4971807"/>
            <a:ext cx="9122028" cy="1477328"/>
          </a:xfrm>
          <a:prstGeom prst="rect">
            <a:avLst/>
          </a:prstGeom>
          <a:noFill/>
        </p:spPr>
        <p:txBody>
          <a:bodyPr wrap="square" rtlCol="0">
            <a:spAutoFit/>
          </a:bodyPr>
          <a:lstStyle/>
          <a:p>
            <a:r>
              <a:rPr lang="es-ES" dirty="0">
                <a:solidFill>
                  <a:srgbClr val="FF0000"/>
                </a:solidFill>
              </a:rPr>
              <a:t>#</a:t>
            </a:r>
            <a:r>
              <a:rPr lang="es-ES" dirty="0"/>
              <a:t> </a:t>
            </a:r>
            <a:r>
              <a:rPr lang="es-ES" b="1" dirty="0"/>
              <a:t>No debe entenderse la dislexia como una foto fija</a:t>
            </a:r>
            <a:r>
              <a:rPr lang="es-ES" dirty="0"/>
              <a:t>, evoluciona en el tiempo y no se manifiesta igual en 2º que en 6º de EP  o en 3º de la ESO. Esto obliga a adaptar la intervención a las distintas edades y diferentes evoluciones. A edades tempranas se manifiesta de un modo más generalizado y después depende de la evolución y los niveles de complejidad del currículo que debe ir superando. </a:t>
            </a:r>
          </a:p>
        </p:txBody>
      </p:sp>
    </p:spTree>
    <p:extLst>
      <p:ext uri="{BB962C8B-B14F-4D97-AF65-F5344CB8AC3E}">
        <p14:creationId xmlns:p14="http://schemas.microsoft.com/office/powerpoint/2010/main" val="277950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FC9BFDF-3615-4C25-98E0-F1834F1C1D31}"/>
              </a:ext>
            </a:extLst>
          </p:cNvPr>
          <p:cNvSpPr txBox="1"/>
          <p:nvPr/>
        </p:nvSpPr>
        <p:spPr>
          <a:xfrm>
            <a:off x="1683026" y="927652"/>
            <a:ext cx="8772939" cy="1754326"/>
          </a:xfrm>
          <a:prstGeom prst="rect">
            <a:avLst/>
          </a:prstGeom>
          <a:noFill/>
        </p:spPr>
        <p:txBody>
          <a:bodyPr wrap="square" rtlCol="0">
            <a:spAutoFit/>
          </a:bodyPr>
          <a:lstStyle/>
          <a:p>
            <a:r>
              <a:rPr lang="es-ES" dirty="0">
                <a:solidFill>
                  <a:srgbClr val="FF0000"/>
                </a:solidFill>
              </a:rPr>
              <a:t>#</a:t>
            </a:r>
            <a:r>
              <a:rPr lang="es-ES" dirty="0"/>
              <a:t> Adquirida la lectura el disléxico peca de una tendencia a leer a una velocidad que no le ayuda a adquirir el nuevo vocabulario correctamente y le aleja de la adecuada comprensión.</a:t>
            </a:r>
          </a:p>
          <a:p>
            <a:r>
              <a:rPr lang="es-ES" dirty="0"/>
              <a:t>Ante ello debemos entrenar al alumno en autorregulación de su velocidad lectora para promover la comprensión. El alumno DEBE COMPRENDER SU PROBLEMA.</a:t>
            </a:r>
          </a:p>
          <a:p>
            <a:r>
              <a:rPr lang="es-ES" dirty="0"/>
              <a:t>Nuestra mediación NUNCA DEBE FORZAR LA VELOCIDAD LECTO-ESCRITORA. Si lo hacemos favorecemos el incremento de errores y la mala comprensión. Errores difíciles de corregir.</a:t>
            </a:r>
          </a:p>
        </p:txBody>
      </p:sp>
      <p:sp>
        <p:nvSpPr>
          <p:cNvPr id="4" name="CuadroTexto 3">
            <a:extLst>
              <a:ext uri="{FF2B5EF4-FFF2-40B4-BE49-F238E27FC236}">
                <a16:creationId xmlns:a16="http://schemas.microsoft.com/office/drawing/2014/main" id="{E670EE81-F476-4BBD-ACF9-01FFF4A33EF2}"/>
              </a:ext>
            </a:extLst>
          </p:cNvPr>
          <p:cNvSpPr txBox="1"/>
          <p:nvPr/>
        </p:nvSpPr>
        <p:spPr>
          <a:xfrm>
            <a:off x="1736035" y="2681978"/>
            <a:ext cx="8772939" cy="923330"/>
          </a:xfrm>
          <a:prstGeom prst="rect">
            <a:avLst/>
          </a:prstGeom>
          <a:noFill/>
        </p:spPr>
        <p:txBody>
          <a:bodyPr wrap="square" rtlCol="0">
            <a:spAutoFit/>
          </a:bodyPr>
          <a:lstStyle/>
          <a:p>
            <a:r>
              <a:rPr lang="es-ES" dirty="0">
                <a:solidFill>
                  <a:srgbClr val="FF0000"/>
                </a:solidFill>
              </a:rPr>
              <a:t>#</a:t>
            </a:r>
            <a:r>
              <a:rPr lang="es-ES" dirty="0"/>
              <a:t> </a:t>
            </a:r>
            <a:r>
              <a:rPr lang="es-ES" b="1" dirty="0"/>
              <a:t>Entrenamiento</a:t>
            </a:r>
            <a:r>
              <a:rPr lang="es-ES" dirty="0"/>
              <a:t> en autorregulación de la velocidad lecto-escritora, conciencia fonológica y estrategias de comprensión en el contexto escolar o familiar. </a:t>
            </a:r>
          </a:p>
          <a:p>
            <a:r>
              <a:rPr lang="es-ES" b="1" dirty="0"/>
              <a:t>¿Cómo organizarlo?</a:t>
            </a:r>
          </a:p>
        </p:txBody>
      </p:sp>
      <p:sp>
        <p:nvSpPr>
          <p:cNvPr id="2" name="CuadroTexto 1">
            <a:extLst>
              <a:ext uri="{FF2B5EF4-FFF2-40B4-BE49-F238E27FC236}">
                <a16:creationId xmlns:a16="http://schemas.microsoft.com/office/drawing/2014/main" id="{8400E018-A708-4451-B50C-F8522FFED7F4}"/>
              </a:ext>
            </a:extLst>
          </p:cNvPr>
          <p:cNvSpPr txBox="1"/>
          <p:nvPr/>
        </p:nvSpPr>
        <p:spPr>
          <a:xfrm>
            <a:off x="1736035" y="3496089"/>
            <a:ext cx="10406567" cy="2308324"/>
          </a:xfrm>
          <a:prstGeom prst="rect">
            <a:avLst/>
          </a:prstGeom>
          <a:noFill/>
        </p:spPr>
        <p:txBody>
          <a:bodyPr wrap="none" rtlCol="0">
            <a:spAutoFit/>
          </a:bodyPr>
          <a:lstStyle/>
          <a:p>
            <a:r>
              <a:rPr lang="es-ES" dirty="0"/>
              <a:t>Inicialmente el entrenamiento debe hacerse </a:t>
            </a:r>
            <a:r>
              <a:rPr lang="es-ES" b="1" dirty="0"/>
              <a:t>individualmente</a:t>
            </a:r>
            <a:r>
              <a:rPr lang="es-ES" dirty="0"/>
              <a:t> por un especialista, AL o PT </a:t>
            </a:r>
          </a:p>
          <a:p>
            <a:r>
              <a:rPr lang="es-ES" dirty="0"/>
              <a:t>o por un profesor con conocimientos. No más de 15-20 minutos.</a:t>
            </a:r>
          </a:p>
          <a:p>
            <a:r>
              <a:rPr lang="es-ES" dirty="0"/>
              <a:t>Se persigue fomentar en el disléxico la conciencia fonológica, mediante regulación verbal, su secuenciación</a:t>
            </a:r>
          </a:p>
          <a:p>
            <a:r>
              <a:rPr lang="es-ES" dirty="0"/>
              <a:t> espacio temporal y la incorporación de estrategias de comprensión.  </a:t>
            </a:r>
            <a:r>
              <a:rPr lang="es-ES" sz="1400" dirty="0">
                <a:solidFill>
                  <a:srgbClr val="FF0000"/>
                </a:solidFill>
              </a:rPr>
              <a:t>EXPLICAR </a:t>
            </a:r>
          </a:p>
          <a:p>
            <a:r>
              <a:rPr lang="es-ES" dirty="0"/>
              <a:t>Este conocimiento también debe ser aportado a los profesores del alumno y a sus padres si fuera posible.</a:t>
            </a:r>
          </a:p>
          <a:p>
            <a:r>
              <a:rPr lang="es-ES" dirty="0"/>
              <a:t>El </a:t>
            </a:r>
            <a:r>
              <a:rPr lang="es-ES" b="1" dirty="0"/>
              <a:t>entrenamiento dentro del grupo clase </a:t>
            </a:r>
            <a:r>
              <a:rPr lang="es-ES" dirty="0"/>
              <a:t>es posible y conveniente puesto que ayuda a generalizar estrategias</a:t>
            </a:r>
          </a:p>
          <a:p>
            <a:r>
              <a:rPr lang="es-ES" dirty="0"/>
              <a:t>y beneficia a otros alumnos con dificultades de lecto-escritura. Se puede realizar en las horas destinadas a</a:t>
            </a:r>
          </a:p>
          <a:p>
            <a:r>
              <a:rPr lang="es-ES" dirty="0"/>
              <a:t>lectura compartida en el aula o la biblioteca. Conviene su práctica en cualquier materia en la que leamos.</a:t>
            </a:r>
          </a:p>
        </p:txBody>
      </p:sp>
    </p:spTree>
    <p:extLst>
      <p:ext uri="{BB962C8B-B14F-4D97-AF65-F5344CB8AC3E}">
        <p14:creationId xmlns:p14="http://schemas.microsoft.com/office/powerpoint/2010/main" val="367064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91D55F9-951A-44FF-A265-55CF87619C6D}"/>
              </a:ext>
            </a:extLst>
          </p:cNvPr>
          <p:cNvSpPr txBox="1"/>
          <p:nvPr/>
        </p:nvSpPr>
        <p:spPr>
          <a:xfrm>
            <a:off x="1138335" y="755780"/>
            <a:ext cx="11149527" cy="5355312"/>
          </a:xfrm>
          <a:prstGeom prst="rect">
            <a:avLst/>
          </a:prstGeom>
          <a:noFill/>
        </p:spPr>
        <p:txBody>
          <a:bodyPr wrap="none" rtlCol="0">
            <a:spAutoFit/>
          </a:bodyPr>
          <a:lstStyle/>
          <a:p>
            <a:r>
              <a:rPr lang="es-ES" dirty="0">
                <a:solidFill>
                  <a:srgbClr val="FF0000"/>
                </a:solidFill>
              </a:rPr>
              <a:t>#</a:t>
            </a:r>
            <a:r>
              <a:rPr lang="es-ES" dirty="0"/>
              <a:t> Seguimos con el </a:t>
            </a:r>
            <a:r>
              <a:rPr lang="es-ES" b="1" dirty="0"/>
              <a:t>entrenamiento de la comprensión lectora</a:t>
            </a:r>
            <a:r>
              <a:rPr lang="es-ES" dirty="0"/>
              <a:t>. Se quiere con ello dotar al alumno de estrategias </a:t>
            </a:r>
          </a:p>
          <a:p>
            <a:r>
              <a:rPr lang="es-ES" dirty="0"/>
              <a:t>de búsqueda de información. Las comenzamos a aplicar cuando el alumno ya es capaz de leer pequeñas oraciones.</a:t>
            </a:r>
          </a:p>
          <a:p>
            <a:r>
              <a:rPr lang="es-ES" dirty="0"/>
              <a:t>Hasta ese momento son de gran ayuda las imágenes asociadas a las palabras.</a:t>
            </a:r>
          </a:p>
          <a:p>
            <a:r>
              <a:rPr lang="es-ES" dirty="0"/>
              <a:t>Como la dificultad de comprensión se explica por la lectura errónea de palabras, el establecimiento erróneo de</a:t>
            </a:r>
          </a:p>
          <a:p>
            <a:r>
              <a:rPr lang="es-ES" dirty="0"/>
              <a:t> relaciones entre las palabras dentro de la oración, conviene realizar lo siguiente:</a:t>
            </a:r>
          </a:p>
          <a:p>
            <a:pPr marL="285750" indent="-285750">
              <a:buFontTx/>
              <a:buChar char="-"/>
            </a:pPr>
            <a:r>
              <a:rPr lang="es-ES" dirty="0"/>
              <a:t>En una o varias sesiones preguntamos al alumno: </a:t>
            </a:r>
          </a:p>
          <a:p>
            <a:r>
              <a:rPr lang="es-ES" dirty="0"/>
              <a:t>     ¿Qué es leer? ¿Para qué leemos? ¿Cómo sabes si estas comprendiendo?  Respuestas que ayudamos a buscar.</a:t>
            </a:r>
          </a:p>
          <a:p>
            <a:r>
              <a:rPr lang="es-ES" dirty="0"/>
              <a:t>      Establecido que básicamente leemos para comprender proponemos al alumno que </a:t>
            </a:r>
            <a:r>
              <a:rPr lang="es-ES" b="1" dirty="0"/>
              <a:t>siempre que lea busque</a:t>
            </a:r>
          </a:p>
          <a:p>
            <a:r>
              <a:rPr lang="es-ES" dirty="0"/>
              <a:t>      respuestas a las siguientes preguntas, </a:t>
            </a:r>
            <a:r>
              <a:rPr lang="es-ES" b="1" dirty="0"/>
              <a:t>¿Quién?  ¿Qué hace o qué pasa? </a:t>
            </a:r>
            <a:r>
              <a:rPr lang="es-ES" dirty="0"/>
              <a:t>Estas preguntas se las copiamos en </a:t>
            </a:r>
          </a:p>
          <a:p>
            <a:r>
              <a:rPr lang="es-ES" dirty="0"/>
              <a:t>      una pequeña cartulina para que las tenga presente siempre que lea. Automatizadas estas preguntas proponemos </a:t>
            </a:r>
          </a:p>
          <a:p>
            <a:r>
              <a:rPr lang="es-ES" dirty="0"/>
              <a:t>      otras: ¿Qué?, ¿Para quién?, ¿Dónde?, ¿Cuándo?, ¿Cómo?, ¿Cuánto?...</a:t>
            </a:r>
          </a:p>
          <a:p>
            <a:r>
              <a:rPr lang="es-ES" b="1" dirty="0"/>
              <a:t>      </a:t>
            </a:r>
            <a:r>
              <a:rPr lang="es-ES" dirty="0"/>
              <a:t>Repitiéndolo muchas veces aprenden a relacionar palabras dentro de la oración favoreciendo la comprensión.</a:t>
            </a:r>
          </a:p>
          <a:p>
            <a:r>
              <a:rPr lang="es-ES" dirty="0"/>
              <a:t>      </a:t>
            </a:r>
            <a:r>
              <a:rPr lang="es-ES" sz="1600" b="1" dirty="0"/>
              <a:t>NO SE DEBE PREGUNTAR CONSTANTEMENTE PARA ESO ESTÁ LA CARTULINA, EL OBJETIVO ES QUE AUTOMATICE</a:t>
            </a:r>
          </a:p>
          <a:p>
            <a:r>
              <a:rPr lang="es-ES" sz="1600" b="1" dirty="0"/>
              <a:t>      </a:t>
            </a:r>
            <a:r>
              <a:rPr lang="es-ES" dirty="0"/>
              <a:t>Debemos cuidar la complejidad de los textos, en ocasiones requieren de nuestra intervención para que descubran</a:t>
            </a:r>
          </a:p>
          <a:p>
            <a:r>
              <a:rPr lang="es-ES" dirty="0"/>
              <a:t>      la estructura.</a:t>
            </a:r>
          </a:p>
          <a:p>
            <a:pPr marL="285750" indent="-285750">
              <a:buFontTx/>
              <a:buChar char="-"/>
            </a:pPr>
            <a:r>
              <a:rPr lang="es-ES" dirty="0"/>
              <a:t>También debemos ayudar a reconocer la oración como unidad significativa. Se hace preguntando</a:t>
            </a:r>
          </a:p>
          <a:p>
            <a:r>
              <a:rPr lang="es-ES" dirty="0"/>
              <a:t>      ¿Cómo sabes cuando empieza  una idea? y ¿Cuándo termina?</a:t>
            </a:r>
          </a:p>
          <a:p>
            <a:r>
              <a:rPr lang="es-ES" dirty="0"/>
              <a:t>-      Todas estas preguntas se usan también para la composición escrita de oraciones ayudándole a organizar ideas.</a:t>
            </a:r>
          </a:p>
          <a:p>
            <a:r>
              <a:rPr lang="es-ES" dirty="0"/>
              <a:t>- También entrenamos al alumno en </a:t>
            </a:r>
            <a:r>
              <a:rPr lang="es-ES" b="1" dirty="0"/>
              <a:t>relecturas</a:t>
            </a:r>
            <a:r>
              <a:rPr lang="es-ES" dirty="0"/>
              <a:t> cuando perciban algo extraño en su comprensión.</a:t>
            </a:r>
          </a:p>
        </p:txBody>
      </p:sp>
    </p:spTree>
    <p:extLst>
      <p:ext uri="{BB962C8B-B14F-4D97-AF65-F5344CB8AC3E}">
        <p14:creationId xmlns:p14="http://schemas.microsoft.com/office/powerpoint/2010/main" val="3527199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60B522A-AF51-4A20-96C2-BB5DA550D988}"/>
              </a:ext>
            </a:extLst>
          </p:cNvPr>
          <p:cNvSpPr txBox="1"/>
          <p:nvPr/>
        </p:nvSpPr>
        <p:spPr>
          <a:xfrm>
            <a:off x="858416" y="643812"/>
            <a:ext cx="10331483" cy="646331"/>
          </a:xfrm>
          <a:prstGeom prst="rect">
            <a:avLst/>
          </a:prstGeom>
          <a:noFill/>
        </p:spPr>
        <p:txBody>
          <a:bodyPr wrap="none" rtlCol="0">
            <a:spAutoFit/>
          </a:bodyPr>
          <a:lstStyle/>
          <a:p>
            <a:r>
              <a:rPr lang="es-ES" dirty="0">
                <a:solidFill>
                  <a:srgbClr val="FF0000"/>
                </a:solidFill>
              </a:rPr>
              <a:t>#</a:t>
            </a:r>
            <a:r>
              <a:rPr lang="es-ES" dirty="0"/>
              <a:t> La mejora de la comprensión lectora depende de la práctica asidua de la lectura como todo el mundo sabe.</a:t>
            </a:r>
          </a:p>
          <a:p>
            <a:r>
              <a:rPr lang="es-ES" dirty="0"/>
              <a:t>A montar en bici se aprende montando a leer leyendo y a escribir…este lema debe incorporarlo el alumno.</a:t>
            </a:r>
          </a:p>
        </p:txBody>
      </p:sp>
      <p:sp>
        <p:nvSpPr>
          <p:cNvPr id="4" name="CuadroTexto 3">
            <a:extLst>
              <a:ext uri="{FF2B5EF4-FFF2-40B4-BE49-F238E27FC236}">
                <a16:creationId xmlns:a16="http://schemas.microsoft.com/office/drawing/2014/main" id="{C83159C3-DCC1-4A00-8316-EEF4306A86AB}"/>
              </a:ext>
            </a:extLst>
          </p:cNvPr>
          <p:cNvSpPr txBox="1"/>
          <p:nvPr/>
        </p:nvSpPr>
        <p:spPr>
          <a:xfrm>
            <a:off x="858416" y="1290143"/>
            <a:ext cx="10955243" cy="923330"/>
          </a:xfrm>
          <a:prstGeom prst="rect">
            <a:avLst/>
          </a:prstGeom>
          <a:noFill/>
        </p:spPr>
        <p:txBody>
          <a:bodyPr wrap="none" rtlCol="0">
            <a:spAutoFit/>
          </a:bodyPr>
          <a:lstStyle/>
          <a:p>
            <a:r>
              <a:rPr lang="es-ES" dirty="0">
                <a:solidFill>
                  <a:srgbClr val="FF0000"/>
                </a:solidFill>
              </a:rPr>
              <a:t>#</a:t>
            </a:r>
            <a:r>
              <a:rPr lang="es-ES" dirty="0"/>
              <a:t> La mejor estrategia con el disléxico para fomentar la </a:t>
            </a:r>
            <a:r>
              <a:rPr lang="es-ES" b="1" dirty="0"/>
              <a:t>lectura</a:t>
            </a:r>
            <a:r>
              <a:rPr lang="es-ES" dirty="0"/>
              <a:t> es hacerlo con él de forma </a:t>
            </a:r>
            <a:r>
              <a:rPr lang="es-ES" b="1" dirty="0"/>
              <a:t>compartida</a:t>
            </a:r>
            <a:r>
              <a:rPr lang="es-ES" dirty="0"/>
              <a:t>. Pero cuando</a:t>
            </a:r>
          </a:p>
          <a:p>
            <a:r>
              <a:rPr lang="es-ES" dirty="0"/>
              <a:t> nos toque leer a nosotros debemos hacerlo a su ritmo, a su velocidad. Cuando leemos a su velocidad aprende más.</a:t>
            </a:r>
          </a:p>
          <a:p>
            <a:r>
              <a:rPr lang="es-ES" dirty="0"/>
              <a:t> </a:t>
            </a:r>
            <a:r>
              <a:rPr lang="es-ES" sz="1600" b="1" dirty="0"/>
              <a:t>LA VELOCIDAD LE VIENE DADA POR LA PRÁCTICA</a:t>
            </a:r>
          </a:p>
        </p:txBody>
      </p:sp>
      <p:sp>
        <p:nvSpPr>
          <p:cNvPr id="5" name="CuadroTexto 4">
            <a:extLst>
              <a:ext uri="{FF2B5EF4-FFF2-40B4-BE49-F238E27FC236}">
                <a16:creationId xmlns:a16="http://schemas.microsoft.com/office/drawing/2014/main" id="{C7B988BD-B9F8-455D-B7D3-115F01E03E80}"/>
              </a:ext>
            </a:extLst>
          </p:cNvPr>
          <p:cNvSpPr txBox="1"/>
          <p:nvPr/>
        </p:nvSpPr>
        <p:spPr>
          <a:xfrm>
            <a:off x="928862" y="2213473"/>
            <a:ext cx="10519799" cy="2031325"/>
          </a:xfrm>
          <a:prstGeom prst="rect">
            <a:avLst/>
          </a:prstGeom>
          <a:noFill/>
        </p:spPr>
        <p:txBody>
          <a:bodyPr wrap="square" rtlCol="0">
            <a:spAutoFit/>
          </a:bodyPr>
          <a:lstStyle/>
          <a:p>
            <a:r>
              <a:rPr lang="es-ES" dirty="0">
                <a:solidFill>
                  <a:srgbClr val="FF0000"/>
                </a:solidFill>
              </a:rPr>
              <a:t>#</a:t>
            </a:r>
            <a:r>
              <a:rPr lang="es-ES" dirty="0"/>
              <a:t> Cuando practicamos lectura compartida unas veces lee él y otras tú. Si lo hace él indicas tú en el texto con el dedo, si observas un error paras el dedo en la palabra para que la relea. </a:t>
            </a:r>
            <a:r>
              <a:rPr lang="es-ES" b="1" dirty="0"/>
              <a:t>Evitar recriminarle por su error</a:t>
            </a:r>
            <a:r>
              <a:rPr lang="es-ES" dirty="0"/>
              <a:t>.</a:t>
            </a:r>
          </a:p>
          <a:p>
            <a:r>
              <a:rPr lang="es-ES" dirty="0"/>
              <a:t>Cuando leemos nosotros él indica con su dedo en el texto, de esta forma aseguramos que atiende.</a:t>
            </a:r>
          </a:p>
          <a:p>
            <a:r>
              <a:rPr lang="es-ES" dirty="0"/>
              <a:t>Después de leer cada oración o párrafo, con la cartulina presente responde a las preguntas antes mencionadas.</a:t>
            </a:r>
          </a:p>
          <a:p>
            <a:r>
              <a:rPr lang="es-ES" dirty="0"/>
              <a:t>Esto resulta más fácil de practicar con lectura de cuentos, narrativa juvenil…pero no olvidemos que también debe hacerlo con cualquier libro de texto aunque desmotive.</a:t>
            </a:r>
          </a:p>
          <a:p>
            <a:r>
              <a:rPr lang="es-ES" dirty="0"/>
              <a:t>En el supuesto de que no encuentre la información podemos indicarle en el texto donde buscarla.</a:t>
            </a:r>
          </a:p>
        </p:txBody>
      </p:sp>
      <p:sp>
        <p:nvSpPr>
          <p:cNvPr id="6" name="CuadroTexto 5">
            <a:extLst>
              <a:ext uri="{FF2B5EF4-FFF2-40B4-BE49-F238E27FC236}">
                <a16:creationId xmlns:a16="http://schemas.microsoft.com/office/drawing/2014/main" id="{BC4CEBCD-2DC8-45D6-ADF9-ABB7A68136C6}"/>
              </a:ext>
            </a:extLst>
          </p:cNvPr>
          <p:cNvSpPr txBox="1"/>
          <p:nvPr/>
        </p:nvSpPr>
        <p:spPr>
          <a:xfrm>
            <a:off x="947524" y="4244798"/>
            <a:ext cx="11287770" cy="923330"/>
          </a:xfrm>
          <a:prstGeom prst="rect">
            <a:avLst/>
          </a:prstGeom>
          <a:noFill/>
        </p:spPr>
        <p:txBody>
          <a:bodyPr wrap="none" rtlCol="0">
            <a:spAutoFit/>
          </a:bodyPr>
          <a:lstStyle/>
          <a:p>
            <a:r>
              <a:rPr lang="es-ES" dirty="0">
                <a:solidFill>
                  <a:srgbClr val="FF0000"/>
                </a:solidFill>
              </a:rPr>
              <a:t>#</a:t>
            </a:r>
            <a:r>
              <a:rPr lang="es-ES" dirty="0"/>
              <a:t> Los únicos momentos de reprimenda deben ser cuando se niegan desde el principio a practicar lectura compartida.</a:t>
            </a:r>
          </a:p>
          <a:p>
            <a:r>
              <a:rPr lang="es-ES" dirty="0"/>
              <a:t>Podemos empezar nosotros motivándole con bromas, comentarios sobre la lectura, haciendo suposiciones</a:t>
            </a:r>
          </a:p>
          <a:p>
            <a:r>
              <a:rPr lang="es-ES" dirty="0"/>
              <a:t>de que vendrá después…</a:t>
            </a:r>
            <a:r>
              <a:rPr lang="es-ES" sz="1400" b="1" dirty="0"/>
              <a:t>NO OLVIDEMOS QUE VARÍAN EN SU COMPETENCIA E INTERÉS POR LA LECTO-ESCRITURA DE UNOS DIAS A OTROS</a:t>
            </a:r>
          </a:p>
        </p:txBody>
      </p:sp>
      <p:sp>
        <p:nvSpPr>
          <p:cNvPr id="8" name="CuadroTexto 7">
            <a:extLst>
              <a:ext uri="{FF2B5EF4-FFF2-40B4-BE49-F238E27FC236}">
                <a16:creationId xmlns:a16="http://schemas.microsoft.com/office/drawing/2014/main" id="{88A279DC-7BF4-4A89-A9B9-5FFBB5056D38}"/>
              </a:ext>
            </a:extLst>
          </p:cNvPr>
          <p:cNvSpPr txBox="1"/>
          <p:nvPr/>
        </p:nvSpPr>
        <p:spPr>
          <a:xfrm>
            <a:off x="947524" y="5198525"/>
            <a:ext cx="10673691" cy="1200329"/>
          </a:xfrm>
          <a:prstGeom prst="rect">
            <a:avLst/>
          </a:prstGeom>
          <a:noFill/>
        </p:spPr>
        <p:txBody>
          <a:bodyPr wrap="none" rtlCol="0">
            <a:spAutoFit/>
          </a:bodyPr>
          <a:lstStyle/>
          <a:p>
            <a:r>
              <a:rPr lang="es-ES" dirty="0">
                <a:solidFill>
                  <a:srgbClr val="FF0000"/>
                </a:solidFill>
              </a:rPr>
              <a:t>#</a:t>
            </a:r>
            <a:r>
              <a:rPr lang="es-ES" dirty="0"/>
              <a:t> Lo que más les motiva a seguir leyendo, a parte de nuestra mediación, es interrumpirles la lectura para otro </a:t>
            </a:r>
          </a:p>
          <a:p>
            <a:r>
              <a:rPr lang="es-ES" dirty="0"/>
              <a:t>momento, justo cuando la está disfrutando. </a:t>
            </a:r>
          </a:p>
          <a:p>
            <a:r>
              <a:rPr lang="es-ES" dirty="0"/>
              <a:t>En todo momento debemos prestar mucha atención a los síntomas de cansancio para saber parar y que no se </a:t>
            </a:r>
          </a:p>
          <a:p>
            <a:r>
              <a:rPr lang="es-ES" dirty="0"/>
              <a:t>despierten emociones negativas hacia la lectura. Para no dejar incompleta la idea terminamos nosotros leyendo.</a:t>
            </a:r>
          </a:p>
        </p:txBody>
      </p:sp>
    </p:spTree>
    <p:extLst>
      <p:ext uri="{BB962C8B-B14F-4D97-AF65-F5344CB8AC3E}">
        <p14:creationId xmlns:p14="http://schemas.microsoft.com/office/powerpoint/2010/main" val="180814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80">
                                          <p:stCondLst>
                                            <p:cond delay="0"/>
                                          </p:stCondLst>
                                        </p:cTn>
                                        <p:tgtEl>
                                          <p:spTgt spid="5"/>
                                        </p:tgtEl>
                                      </p:cBhvr>
                                    </p:animEffect>
                                    <p:anim calcmode="lin" valueType="num">
                                      <p:cBhvr>
                                        <p:cTn id="3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8" dur="26">
                                          <p:stCondLst>
                                            <p:cond delay="650"/>
                                          </p:stCondLst>
                                        </p:cTn>
                                        <p:tgtEl>
                                          <p:spTgt spid="5"/>
                                        </p:tgtEl>
                                      </p:cBhvr>
                                      <p:to x="100000" y="60000"/>
                                    </p:animScale>
                                    <p:animScale>
                                      <p:cBhvr>
                                        <p:cTn id="39" dur="166" decel="50000">
                                          <p:stCondLst>
                                            <p:cond delay="676"/>
                                          </p:stCondLst>
                                        </p:cTn>
                                        <p:tgtEl>
                                          <p:spTgt spid="5"/>
                                        </p:tgtEl>
                                      </p:cBhvr>
                                      <p:to x="100000" y="100000"/>
                                    </p:animScale>
                                    <p:animScale>
                                      <p:cBhvr>
                                        <p:cTn id="40" dur="26">
                                          <p:stCondLst>
                                            <p:cond delay="1312"/>
                                          </p:stCondLst>
                                        </p:cTn>
                                        <p:tgtEl>
                                          <p:spTgt spid="5"/>
                                        </p:tgtEl>
                                      </p:cBhvr>
                                      <p:to x="100000" y="80000"/>
                                    </p:animScale>
                                    <p:animScale>
                                      <p:cBhvr>
                                        <p:cTn id="41" dur="166" decel="50000">
                                          <p:stCondLst>
                                            <p:cond delay="1338"/>
                                          </p:stCondLst>
                                        </p:cTn>
                                        <p:tgtEl>
                                          <p:spTgt spid="5"/>
                                        </p:tgtEl>
                                      </p:cBhvr>
                                      <p:to x="100000" y="100000"/>
                                    </p:animScale>
                                    <p:animScale>
                                      <p:cBhvr>
                                        <p:cTn id="42" dur="26">
                                          <p:stCondLst>
                                            <p:cond delay="1642"/>
                                          </p:stCondLst>
                                        </p:cTn>
                                        <p:tgtEl>
                                          <p:spTgt spid="5"/>
                                        </p:tgtEl>
                                      </p:cBhvr>
                                      <p:to x="100000" y="90000"/>
                                    </p:animScale>
                                    <p:animScale>
                                      <p:cBhvr>
                                        <p:cTn id="43" dur="166" decel="50000">
                                          <p:stCondLst>
                                            <p:cond delay="1668"/>
                                          </p:stCondLst>
                                        </p:cTn>
                                        <p:tgtEl>
                                          <p:spTgt spid="5"/>
                                        </p:tgtEl>
                                      </p:cBhvr>
                                      <p:to x="100000" y="100000"/>
                                    </p:animScale>
                                    <p:animScale>
                                      <p:cBhvr>
                                        <p:cTn id="44" dur="26">
                                          <p:stCondLst>
                                            <p:cond delay="1808"/>
                                          </p:stCondLst>
                                        </p:cTn>
                                        <p:tgtEl>
                                          <p:spTgt spid="5"/>
                                        </p:tgtEl>
                                      </p:cBhvr>
                                      <p:to x="100000" y="95000"/>
                                    </p:animScale>
                                    <p:animScale>
                                      <p:cBhvr>
                                        <p:cTn id="45" dur="166" decel="50000">
                                          <p:stCondLst>
                                            <p:cond delay="1834"/>
                                          </p:stCondLst>
                                        </p:cTn>
                                        <p:tgtEl>
                                          <p:spTgt spid="5"/>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wipe(down)">
                                      <p:cBhvr>
                                        <p:cTn id="50" dur="580">
                                          <p:stCondLst>
                                            <p:cond delay="0"/>
                                          </p:stCondLst>
                                        </p:cTn>
                                        <p:tgtEl>
                                          <p:spTgt spid="6"/>
                                        </p:tgtEl>
                                      </p:cBhvr>
                                    </p:animEffect>
                                    <p:anim calcmode="lin" valueType="num">
                                      <p:cBhvr>
                                        <p:cTn id="5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6" dur="26">
                                          <p:stCondLst>
                                            <p:cond delay="650"/>
                                          </p:stCondLst>
                                        </p:cTn>
                                        <p:tgtEl>
                                          <p:spTgt spid="6"/>
                                        </p:tgtEl>
                                      </p:cBhvr>
                                      <p:to x="100000" y="60000"/>
                                    </p:animScale>
                                    <p:animScale>
                                      <p:cBhvr>
                                        <p:cTn id="57" dur="166" decel="50000">
                                          <p:stCondLst>
                                            <p:cond delay="676"/>
                                          </p:stCondLst>
                                        </p:cTn>
                                        <p:tgtEl>
                                          <p:spTgt spid="6"/>
                                        </p:tgtEl>
                                      </p:cBhvr>
                                      <p:to x="100000" y="100000"/>
                                    </p:animScale>
                                    <p:animScale>
                                      <p:cBhvr>
                                        <p:cTn id="58" dur="26">
                                          <p:stCondLst>
                                            <p:cond delay="1312"/>
                                          </p:stCondLst>
                                        </p:cTn>
                                        <p:tgtEl>
                                          <p:spTgt spid="6"/>
                                        </p:tgtEl>
                                      </p:cBhvr>
                                      <p:to x="100000" y="80000"/>
                                    </p:animScale>
                                    <p:animScale>
                                      <p:cBhvr>
                                        <p:cTn id="59" dur="166" decel="50000">
                                          <p:stCondLst>
                                            <p:cond delay="1338"/>
                                          </p:stCondLst>
                                        </p:cTn>
                                        <p:tgtEl>
                                          <p:spTgt spid="6"/>
                                        </p:tgtEl>
                                      </p:cBhvr>
                                      <p:to x="100000" y="100000"/>
                                    </p:animScale>
                                    <p:animScale>
                                      <p:cBhvr>
                                        <p:cTn id="60" dur="26">
                                          <p:stCondLst>
                                            <p:cond delay="1642"/>
                                          </p:stCondLst>
                                        </p:cTn>
                                        <p:tgtEl>
                                          <p:spTgt spid="6"/>
                                        </p:tgtEl>
                                      </p:cBhvr>
                                      <p:to x="100000" y="90000"/>
                                    </p:animScale>
                                    <p:animScale>
                                      <p:cBhvr>
                                        <p:cTn id="61" dur="166" decel="50000">
                                          <p:stCondLst>
                                            <p:cond delay="1668"/>
                                          </p:stCondLst>
                                        </p:cTn>
                                        <p:tgtEl>
                                          <p:spTgt spid="6"/>
                                        </p:tgtEl>
                                      </p:cBhvr>
                                      <p:to x="100000" y="100000"/>
                                    </p:animScale>
                                    <p:animScale>
                                      <p:cBhvr>
                                        <p:cTn id="62" dur="26">
                                          <p:stCondLst>
                                            <p:cond delay="1808"/>
                                          </p:stCondLst>
                                        </p:cTn>
                                        <p:tgtEl>
                                          <p:spTgt spid="6"/>
                                        </p:tgtEl>
                                      </p:cBhvr>
                                      <p:to x="100000" y="95000"/>
                                    </p:animScale>
                                    <p:animScale>
                                      <p:cBhvr>
                                        <p:cTn id="63" dur="166" decel="50000">
                                          <p:stCondLst>
                                            <p:cond delay="1834"/>
                                          </p:stCondLst>
                                        </p:cTn>
                                        <p:tgtEl>
                                          <p:spTgt spid="6"/>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wipe(down)">
                                      <p:cBhvr>
                                        <p:cTn id="68" dur="580">
                                          <p:stCondLst>
                                            <p:cond delay="0"/>
                                          </p:stCondLst>
                                        </p:cTn>
                                        <p:tgtEl>
                                          <p:spTgt spid="8"/>
                                        </p:tgtEl>
                                      </p:cBhvr>
                                    </p:animEffect>
                                    <p:anim calcmode="lin" valueType="num">
                                      <p:cBhvr>
                                        <p:cTn id="69"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4" dur="26">
                                          <p:stCondLst>
                                            <p:cond delay="650"/>
                                          </p:stCondLst>
                                        </p:cTn>
                                        <p:tgtEl>
                                          <p:spTgt spid="8"/>
                                        </p:tgtEl>
                                      </p:cBhvr>
                                      <p:to x="100000" y="60000"/>
                                    </p:animScale>
                                    <p:animScale>
                                      <p:cBhvr>
                                        <p:cTn id="75" dur="166" decel="50000">
                                          <p:stCondLst>
                                            <p:cond delay="676"/>
                                          </p:stCondLst>
                                        </p:cTn>
                                        <p:tgtEl>
                                          <p:spTgt spid="8"/>
                                        </p:tgtEl>
                                      </p:cBhvr>
                                      <p:to x="100000" y="100000"/>
                                    </p:animScale>
                                    <p:animScale>
                                      <p:cBhvr>
                                        <p:cTn id="76" dur="26">
                                          <p:stCondLst>
                                            <p:cond delay="1312"/>
                                          </p:stCondLst>
                                        </p:cTn>
                                        <p:tgtEl>
                                          <p:spTgt spid="8"/>
                                        </p:tgtEl>
                                      </p:cBhvr>
                                      <p:to x="100000" y="80000"/>
                                    </p:animScale>
                                    <p:animScale>
                                      <p:cBhvr>
                                        <p:cTn id="77" dur="166" decel="50000">
                                          <p:stCondLst>
                                            <p:cond delay="1338"/>
                                          </p:stCondLst>
                                        </p:cTn>
                                        <p:tgtEl>
                                          <p:spTgt spid="8"/>
                                        </p:tgtEl>
                                      </p:cBhvr>
                                      <p:to x="100000" y="100000"/>
                                    </p:animScale>
                                    <p:animScale>
                                      <p:cBhvr>
                                        <p:cTn id="78" dur="26">
                                          <p:stCondLst>
                                            <p:cond delay="1642"/>
                                          </p:stCondLst>
                                        </p:cTn>
                                        <p:tgtEl>
                                          <p:spTgt spid="8"/>
                                        </p:tgtEl>
                                      </p:cBhvr>
                                      <p:to x="100000" y="90000"/>
                                    </p:animScale>
                                    <p:animScale>
                                      <p:cBhvr>
                                        <p:cTn id="79" dur="166" decel="50000">
                                          <p:stCondLst>
                                            <p:cond delay="1668"/>
                                          </p:stCondLst>
                                        </p:cTn>
                                        <p:tgtEl>
                                          <p:spTgt spid="8"/>
                                        </p:tgtEl>
                                      </p:cBhvr>
                                      <p:to x="100000" y="100000"/>
                                    </p:animScale>
                                    <p:animScale>
                                      <p:cBhvr>
                                        <p:cTn id="80" dur="26">
                                          <p:stCondLst>
                                            <p:cond delay="1808"/>
                                          </p:stCondLst>
                                        </p:cTn>
                                        <p:tgtEl>
                                          <p:spTgt spid="8"/>
                                        </p:tgtEl>
                                      </p:cBhvr>
                                      <p:to x="100000" y="95000"/>
                                    </p:animScale>
                                    <p:animScale>
                                      <p:cBhvr>
                                        <p:cTn id="81"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A1AE18C-4247-40A1-9CA5-C34E69B643F7}"/>
              </a:ext>
            </a:extLst>
          </p:cNvPr>
          <p:cNvSpPr txBox="1"/>
          <p:nvPr/>
        </p:nvSpPr>
        <p:spPr>
          <a:xfrm>
            <a:off x="1026367" y="653143"/>
            <a:ext cx="5769785" cy="400110"/>
          </a:xfrm>
          <a:prstGeom prst="rect">
            <a:avLst/>
          </a:prstGeom>
          <a:noFill/>
        </p:spPr>
        <p:txBody>
          <a:bodyPr wrap="none" rtlCol="0">
            <a:spAutoFit/>
          </a:bodyPr>
          <a:lstStyle/>
          <a:p>
            <a:r>
              <a:rPr lang="es-ES" sz="2000" b="1" dirty="0"/>
              <a:t>¿Cómo abordar la escritura y la composición escrita?</a:t>
            </a:r>
          </a:p>
        </p:txBody>
      </p:sp>
      <p:sp>
        <p:nvSpPr>
          <p:cNvPr id="3" name="CuadroTexto 2">
            <a:extLst>
              <a:ext uri="{FF2B5EF4-FFF2-40B4-BE49-F238E27FC236}">
                <a16:creationId xmlns:a16="http://schemas.microsoft.com/office/drawing/2014/main" id="{B06430E5-3A2F-45AA-A4DB-B33F0FB78582}"/>
              </a:ext>
            </a:extLst>
          </p:cNvPr>
          <p:cNvSpPr txBox="1"/>
          <p:nvPr/>
        </p:nvSpPr>
        <p:spPr>
          <a:xfrm>
            <a:off x="1524000" y="1137952"/>
            <a:ext cx="9488556" cy="923330"/>
          </a:xfrm>
          <a:prstGeom prst="rect">
            <a:avLst/>
          </a:prstGeom>
          <a:noFill/>
        </p:spPr>
        <p:txBody>
          <a:bodyPr wrap="square" rtlCol="0">
            <a:spAutoFit/>
          </a:bodyPr>
          <a:lstStyle/>
          <a:p>
            <a:r>
              <a:rPr lang="es-ES" dirty="0">
                <a:solidFill>
                  <a:srgbClr val="FF0000"/>
                </a:solidFill>
              </a:rPr>
              <a:t>#</a:t>
            </a:r>
            <a:r>
              <a:rPr lang="es-ES" dirty="0"/>
              <a:t> Lo hacemos de modo diferente según la edad y la evolución del disléxico.</a:t>
            </a:r>
          </a:p>
          <a:p>
            <a:r>
              <a:rPr lang="es-ES" dirty="0"/>
              <a:t>En niveles bajos es mejor comenzar practicando en cuadernos en blanco con pauta apoyándose en imágenes que ayuden a estructurar las ideas en palabras y luego en oraciones simples.</a:t>
            </a:r>
          </a:p>
        </p:txBody>
      </p:sp>
      <p:sp>
        <p:nvSpPr>
          <p:cNvPr id="4" name="CuadroTexto 3">
            <a:extLst>
              <a:ext uri="{FF2B5EF4-FFF2-40B4-BE49-F238E27FC236}">
                <a16:creationId xmlns:a16="http://schemas.microsoft.com/office/drawing/2014/main" id="{1BA891BA-CA9A-4E0B-AC3F-473C371AF075}"/>
              </a:ext>
            </a:extLst>
          </p:cNvPr>
          <p:cNvSpPr txBox="1"/>
          <p:nvPr/>
        </p:nvSpPr>
        <p:spPr>
          <a:xfrm>
            <a:off x="1524000" y="2145981"/>
            <a:ext cx="9356034" cy="2308324"/>
          </a:xfrm>
          <a:prstGeom prst="rect">
            <a:avLst/>
          </a:prstGeom>
          <a:noFill/>
        </p:spPr>
        <p:txBody>
          <a:bodyPr wrap="square" rtlCol="0">
            <a:spAutoFit/>
          </a:bodyPr>
          <a:lstStyle/>
          <a:p>
            <a:r>
              <a:rPr lang="es-ES" dirty="0">
                <a:solidFill>
                  <a:srgbClr val="FF0000"/>
                </a:solidFill>
              </a:rPr>
              <a:t>#</a:t>
            </a:r>
            <a:r>
              <a:rPr lang="es-ES" dirty="0"/>
              <a:t> Se aborda mediante la regulación verbal con el objetivo de mejorar la conciencia fonológica y su secuenciación. Esto consiste en que antes de escribir, el disléxico se escuche, diciendo lo que va a escribir. Si las dificultades son muy grandes para discriminar fonemas, comúnmente en trabadas, debe segmentar concienzudamente y con nuestra ayuda al principio. </a:t>
            </a:r>
            <a:r>
              <a:rPr lang="es-ES" sz="1600" dirty="0">
                <a:solidFill>
                  <a:srgbClr val="FF0000"/>
                </a:solidFill>
              </a:rPr>
              <a:t>EXPLICAR </a:t>
            </a:r>
            <a:endParaRPr lang="es-ES" sz="1600" dirty="0"/>
          </a:p>
          <a:p>
            <a:r>
              <a:rPr lang="es-ES" dirty="0"/>
              <a:t>Terminado el escrito debe adquirir el habito de revisar buscando errores, para ello leerá en voz alta su escrito. Copiar palabras mal escritas puede ayudar siempre que no se haga como castigo, si los errores los ha encontrado él aconsejo no copiar. </a:t>
            </a:r>
            <a:r>
              <a:rPr lang="es-ES" sz="1600" b="1" dirty="0"/>
              <a:t>SUS ERRORES LE DEBEN SER EXPLICADOS</a:t>
            </a:r>
            <a:r>
              <a:rPr lang="es-ES" dirty="0"/>
              <a:t>. </a:t>
            </a:r>
          </a:p>
          <a:p>
            <a:r>
              <a:rPr lang="es-ES" dirty="0"/>
              <a:t>Si la segmentación fonológica presenta muchas dificultades hasta puede ser necesario un espejo.</a:t>
            </a:r>
          </a:p>
        </p:txBody>
      </p:sp>
      <p:sp>
        <p:nvSpPr>
          <p:cNvPr id="5" name="CuadroTexto 4">
            <a:extLst>
              <a:ext uri="{FF2B5EF4-FFF2-40B4-BE49-F238E27FC236}">
                <a16:creationId xmlns:a16="http://schemas.microsoft.com/office/drawing/2014/main" id="{2CAFFD0D-E728-4D82-9B8B-FA4ABB29FBA6}"/>
              </a:ext>
            </a:extLst>
          </p:cNvPr>
          <p:cNvSpPr txBox="1"/>
          <p:nvPr/>
        </p:nvSpPr>
        <p:spPr>
          <a:xfrm>
            <a:off x="1524000" y="4539004"/>
            <a:ext cx="9356034" cy="1200329"/>
          </a:xfrm>
          <a:prstGeom prst="rect">
            <a:avLst/>
          </a:prstGeom>
          <a:noFill/>
        </p:spPr>
        <p:txBody>
          <a:bodyPr wrap="square" rtlCol="0">
            <a:spAutoFit/>
          </a:bodyPr>
          <a:lstStyle/>
          <a:p>
            <a:r>
              <a:rPr lang="es-ES" dirty="0">
                <a:solidFill>
                  <a:srgbClr val="FF0000"/>
                </a:solidFill>
              </a:rPr>
              <a:t>#</a:t>
            </a:r>
            <a:r>
              <a:rPr lang="es-ES" dirty="0"/>
              <a:t> El profesor debe tener muy claro que el disléxico convive en la evolución de su lecto-escritura con lo correcto e incorrecto, dándose avances, estancamientos  y a veces retroceso.</a:t>
            </a:r>
          </a:p>
          <a:p>
            <a:r>
              <a:rPr lang="es-ES" dirty="0"/>
              <a:t>No olvidar que el currículo al subir de nivel aumenta la complejidad, trayendo nuevas dificultades.</a:t>
            </a:r>
          </a:p>
          <a:p>
            <a:r>
              <a:rPr lang="es-ES" dirty="0"/>
              <a:t>La adquisición correcta, en un alto porcentaje, se da a largo plazo. </a:t>
            </a:r>
            <a:r>
              <a:rPr lang="es-ES" b="1" dirty="0"/>
              <a:t>Tengamos paciencia</a:t>
            </a:r>
            <a:r>
              <a:rPr lang="es-ES" dirty="0"/>
              <a:t>.</a:t>
            </a:r>
          </a:p>
        </p:txBody>
      </p:sp>
      <p:sp>
        <p:nvSpPr>
          <p:cNvPr id="6" name="CuadroTexto 5">
            <a:extLst>
              <a:ext uri="{FF2B5EF4-FFF2-40B4-BE49-F238E27FC236}">
                <a16:creationId xmlns:a16="http://schemas.microsoft.com/office/drawing/2014/main" id="{DE63ED26-D0A7-4A74-9423-50B09EDF1F3D}"/>
              </a:ext>
            </a:extLst>
          </p:cNvPr>
          <p:cNvSpPr txBox="1"/>
          <p:nvPr/>
        </p:nvSpPr>
        <p:spPr>
          <a:xfrm>
            <a:off x="1524000" y="5824032"/>
            <a:ext cx="9356034" cy="615553"/>
          </a:xfrm>
          <a:prstGeom prst="rect">
            <a:avLst/>
          </a:prstGeom>
          <a:noFill/>
        </p:spPr>
        <p:txBody>
          <a:bodyPr wrap="square" rtlCol="0">
            <a:spAutoFit/>
          </a:bodyPr>
          <a:lstStyle/>
          <a:p>
            <a:r>
              <a:rPr lang="es-ES" dirty="0">
                <a:solidFill>
                  <a:srgbClr val="FF0000"/>
                </a:solidFill>
              </a:rPr>
              <a:t>#</a:t>
            </a:r>
            <a:r>
              <a:rPr lang="es-ES" dirty="0"/>
              <a:t> Para este abordaje es bueno utilizar el humor para facilitar las emociones agradables. </a:t>
            </a:r>
            <a:r>
              <a:rPr lang="es-ES" sz="1600" b="1" dirty="0"/>
              <a:t>DEBEMOS HUIR DE LA EVALUACIÓN EN CUALQUIER MOMENTO Y SI LA HACEMOS QUE SEA CON DISIMULO</a:t>
            </a:r>
          </a:p>
        </p:txBody>
      </p:sp>
    </p:spTree>
    <p:extLst>
      <p:ext uri="{BB962C8B-B14F-4D97-AF65-F5344CB8AC3E}">
        <p14:creationId xmlns:p14="http://schemas.microsoft.com/office/powerpoint/2010/main" val="31141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9F3E6"/>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8D23922-8F40-47A8-8A01-D814734A1E3A}"/>
              </a:ext>
            </a:extLst>
          </p:cNvPr>
          <p:cNvSpPr txBox="1"/>
          <p:nvPr/>
        </p:nvSpPr>
        <p:spPr>
          <a:xfrm>
            <a:off x="1285461" y="556591"/>
            <a:ext cx="9621078" cy="400110"/>
          </a:xfrm>
          <a:prstGeom prst="rect">
            <a:avLst/>
          </a:prstGeom>
          <a:noFill/>
        </p:spPr>
        <p:txBody>
          <a:bodyPr wrap="square" rtlCol="0">
            <a:spAutoFit/>
          </a:bodyPr>
          <a:lstStyle/>
          <a:p>
            <a:r>
              <a:rPr lang="es-ES" sz="2000" b="1" dirty="0"/>
              <a:t>Materiales de trabajo a utilizar.</a:t>
            </a:r>
          </a:p>
        </p:txBody>
      </p:sp>
      <p:sp>
        <p:nvSpPr>
          <p:cNvPr id="4" name="CuadroTexto 3">
            <a:extLst>
              <a:ext uri="{FF2B5EF4-FFF2-40B4-BE49-F238E27FC236}">
                <a16:creationId xmlns:a16="http://schemas.microsoft.com/office/drawing/2014/main" id="{16DA54EA-C918-4F21-B2B5-B9D86B2D8408}"/>
              </a:ext>
            </a:extLst>
          </p:cNvPr>
          <p:cNvSpPr txBox="1"/>
          <p:nvPr/>
        </p:nvSpPr>
        <p:spPr>
          <a:xfrm>
            <a:off x="1480930" y="1150634"/>
            <a:ext cx="9230139" cy="923330"/>
          </a:xfrm>
          <a:prstGeom prst="rect">
            <a:avLst/>
          </a:prstGeom>
          <a:noFill/>
        </p:spPr>
        <p:txBody>
          <a:bodyPr wrap="square" rtlCol="0">
            <a:spAutoFit/>
          </a:bodyPr>
          <a:lstStyle/>
          <a:p>
            <a:r>
              <a:rPr lang="es-ES" dirty="0">
                <a:solidFill>
                  <a:srgbClr val="FF0000"/>
                </a:solidFill>
              </a:rPr>
              <a:t>#</a:t>
            </a:r>
            <a:r>
              <a:rPr lang="es-ES" dirty="0"/>
              <a:t> Los más normalizados posible, el enfoque defendido lo permite. Aunque inicialmente les suponga mucho esfuerzo a la larga es mejor.</a:t>
            </a:r>
          </a:p>
          <a:p>
            <a:r>
              <a:rPr lang="es-ES" dirty="0"/>
              <a:t>Si utilizamos materiales especiales, que sea de forma puntual y no de modo generalizado.</a:t>
            </a:r>
          </a:p>
        </p:txBody>
      </p:sp>
      <p:sp>
        <p:nvSpPr>
          <p:cNvPr id="5" name="CuadroTexto 4">
            <a:extLst>
              <a:ext uri="{FF2B5EF4-FFF2-40B4-BE49-F238E27FC236}">
                <a16:creationId xmlns:a16="http://schemas.microsoft.com/office/drawing/2014/main" id="{B672F598-FD26-40F7-9723-A3A92A26BD0A}"/>
              </a:ext>
            </a:extLst>
          </p:cNvPr>
          <p:cNvSpPr txBox="1"/>
          <p:nvPr/>
        </p:nvSpPr>
        <p:spPr>
          <a:xfrm>
            <a:off x="1477617" y="2266998"/>
            <a:ext cx="8700053" cy="646331"/>
          </a:xfrm>
          <a:prstGeom prst="rect">
            <a:avLst/>
          </a:prstGeom>
          <a:noFill/>
        </p:spPr>
        <p:txBody>
          <a:bodyPr wrap="square" rtlCol="0">
            <a:spAutoFit/>
          </a:bodyPr>
          <a:lstStyle/>
          <a:p>
            <a:r>
              <a:rPr lang="es-ES" dirty="0">
                <a:solidFill>
                  <a:srgbClr val="FF0000"/>
                </a:solidFill>
              </a:rPr>
              <a:t>#</a:t>
            </a:r>
            <a:r>
              <a:rPr lang="es-ES" dirty="0"/>
              <a:t> Las estrategias de mediación antes mencionadas deben ser puestas en práctica con cualquier material y en muchas asignaturas. </a:t>
            </a:r>
            <a:r>
              <a:rPr lang="es-ES" sz="1600" b="1" dirty="0"/>
              <a:t>DILUIR LAS ESTRATEGIAS ES POSIBLE</a:t>
            </a:r>
          </a:p>
        </p:txBody>
      </p:sp>
      <p:sp>
        <p:nvSpPr>
          <p:cNvPr id="6" name="CuadroTexto 5">
            <a:extLst>
              <a:ext uri="{FF2B5EF4-FFF2-40B4-BE49-F238E27FC236}">
                <a16:creationId xmlns:a16="http://schemas.microsoft.com/office/drawing/2014/main" id="{47617E3A-0BF4-4A3D-A879-F78739AF585D}"/>
              </a:ext>
            </a:extLst>
          </p:cNvPr>
          <p:cNvSpPr txBox="1"/>
          <p:nvPr/>
        </p:nvSpPr>
        <p:spPr>
          <a:xfrm>
            <a:off x="1477617" y="3300297"/>
            <a:ext cx="8481391" cy="1200329"/>
          </a:xfrm>
          <a:prstGeom prst="rect">
            <a:avLst/>
          </a:prstGeom>
          <a:noFill/>
        </p:spPr>
        <p:txBody>
          <a:bodyPr wrap="square" rtlCol="0">
            <a:spAutoFit/>
          </a:bodyPr>
          <a:lstStyle/>
          <a:p>
            <a:r>
              <a:rPr lang="es-ES" dirty="0">
                <a:solidFill>
                  <a:srgbClr val="FF0000"/>
                </a:solidFill>
              </a:rPr>
              <a:t>#</a:t>
            </a:r>
            <a:r>
              <a:rPr lang="es-ES" dirty="0"/>
              <a:t> Cuando trabajamos lectura en PT, en la biblioteca, en casa o en clase es más fácil conseguir que se motiven si lo hacemos con narrativa adaptada a sus capacidades.</a:t>
            </a:r>
          </a:p>
          <a:p>
            <a:r>
              <a:rPr lang="es-ES" dirty="0"/>
              <a:t>Si lo hacemos con los libros de texto en ocasiones debemos ayudarle a seleccionar lo importante descartando lo superfluo. Si fuera necesario retiramos algunos apartados.</a:t>
            </a:r>
          </a:p>
        </p:txBody>
      </p:sp>
      <p:sp>
        <p:nvSpPr>
          <p:cNvPr id="7" name="CuadroTexto 6">
            <a:extLst>
              <a:ext uri="{FF2B5EF4-FFF2-40B4-BE49-F238E27FC236}">
                <a16:creationId xmlns:a16="http://schemas.microsoft.com/office/drawing/2014/main" id="{C7FBFAFD-F375-4839-A224-B109547D81E9}"/>
              </a:ext>
            </a:extLst>
          </p:cNvPr>
          <p:cNvSpPr txBox="1"/>
          <p:nvPr/>
        </p:nvSpPr>
        <p:spPr>
          <a:xfrm>
            <a:off x="1480930" y="4784036"/>
            <a:ext cx="9230139" cy="646331"/>
          </a:xfrm>
          <a:prstGeom prst="rect">
            <a:avLst/>
          </a:prstGeom>
          <a:noFill/>
        </p:spPr>
        <p:txBody>
          <a:bodyPr wrap="square" rtlCol="0">
            <a:spAutoFit/>
          </a:bodyPr>
          <a:lstStyle/>
          <a:p>
            <a:r>
              <a:rPr lang="es-ES" dirty="0">
                <a:solidFill>
                  <a:srgbClr val="FF0000"/>
                </a:solidFill>
              </a:rPr>
              <a:t>#</a:t>
            </a:r>
            <a:r>
              <a:rPr lang="es-ES" dirty="0"/>
              <a:t> Cuando redactan conviene que lo hagan en cuadernos con pauta y bajo temáticas conocidas por ellos. Si no se inspiran ayudamos con imágenes que representan ideas, secuencias.</a:t>
            </a:r>
          </a:p>
        </p:txBody>
      </p:sp>
    </p:spTree>
    <p:extLst>
      <p:ext uri="{BB962C8B-B14F-4D97-AF65-F5344CB8AC3E}">
        <p14:creationId xmlns:p14="http://schemas.microsoft.com/office/powerpoint/2010/main" val="2505043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9FF99"/>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A433946-CBF2-45DE-AAC6-2C35B5C17623}"/>
              </a:ext>
            </a:extLst>
          </p:cNvPr>
          <p:cNvSpPr txBox="1"/>
          <p:nvPr/>
        </p:nvSpPr>
        <p:spPr>
          <a:xfrm>
            <a:off x="1185766" y="1260228"/>
            <a:ext cx="8481392" cy="400110"/>
          </a:xfrm>
          <a:prstGeom prst="rect">
            <a:avLst/>
          </a:prstGeom>
          <a:noFill/>
        </p:spPr>
        <p:txBody>
          <a:bodyPr wrap="square" rtlCol="0">
            <a:spAutoFit/>
          </a:bodyPr>
          <a:lstStyle/>
          <a:p>
            <a:r>
              <a:rPr lang="es-ES" sz="2000" b="1" dirty="0"/>
              <a:t>Organizar el aula y la metodología</a:t>
            </a:r>
          </a:p>
        </p:txBody>
      </p:sp>
      <p:sp>
        <p:nvSpPr>
          <p:cNvPr id="3" name="CuadroTexto 2">
            <a:extLst>
              <a:ext uri="{FF2B5EF4-FFF2-40B4-BE49-F238E27FC236}">
                <a16:creationId xmlns:a16="http://schemas.microsoft.com/office/drawing/2014/main" id="{CA3DB9DE-C466-442C-A4A1-F9B9458CA010}"/>
              </a:ext>
            </a:extLst>
          </p:cNvPr>
          <p:cNvSpPr txBox="1"/>
          <p:nvPr/>
        </p:nvSpPr>
        <p:spPr>
          <a:xfrm>
            <a:off x="1463079" y="1951672"/>
            <a:ext cx="10423944" cy="2031325"/>
          </a:xfrm>
          <a:prstGeom prst="rect">
            <a:avLst/>
          </a:prstGeom>
          <a:noFill/>
        </p:spPr>
        <p:txBody>
          <a:bodyPr wrap="none" rtlCol="0">
            <a:spAutoFit/>
          </a:bodyPr>
          <a:lstStyle/>
          <a:p>
            <a:r>
              <a:rPr lang="es-ES" dirty="0">
                <a:solidFill>
                  <a:srgbClr val="FF0000"/>
                </a:solidFill>
              </a:rPr>
              <a:t>#</a:t>
            </a:r>
            <a:r>
              <a:rPr lang="es-ES" dirty="0"/>
              <a:t> Para favorecer la lectura compartida se agrupan a los alumnos en equipos de dos o tres alumnos</a:t>
            </a:r>
          </a:p>
          <a:p>
            <a:r>
              <a:rPr lang="es-ES" dirty="0"/>
              <a:t>que realizan todas las actividades conjuntamente. Es evidente que con el COVID no se aplica.</a:t>
            </a:r>
          </a:p>
          <a:p>
            <a:r>
              <a:rPr lang="es-ES" dirty="0"/>
              <a:t>El apoyo del equipo al disléxico es un gran favorecedor de la motivación para él. Dejan de sentirse solos “ante</a:t>
            </a:r>
          </a:p>
          <a:p>
            <a:r>
              <a:rPr lang="es-ES" dirty="0"/>
              <a:t>el peligro” y disminuye la preocupación por la lecto-escritura.</a:t>
            </a:r>
          </a:p>
          <a:p>
            <a:r>
              <a:rPr lang="es-ES" dirty="0"/>
              <a:t>Para toda la clase, el trabajo en pequeños grupos, es la herramienta para que perciban </a:t>
            </a:r>
            <a:r>
              <a:rPr lang="es-ES" b="1" dirty="0"/>
              <a:t>la diferencia como</a:t>
            </a:r>
          </a:p>
          <a:p>
            <a:r>
              <a:rPr lang="es-ES" b="1" dirty="0"/>
              <a:t>significado de normalidad, incluida la competencia lecto-escritora</a:t>
            </a:r>
            <a:r>
              <a:rPr lang="es-ES" dirty="0"/>
              <a:t>. Esto mejora mucho el clima de la clase.</a:t>
            </a:r>
          </a:p>
          <a:p>
            <a:r>
              <a:rPr lang="es-ES" dirty="0"/>
              <a:t>Los agrupamientos en su composición, se cambian cada mes y medio como máximo.</a:t>
            </a:r>
          </a:p>
        </p:txBody>
      </p:sp>
      <p:sp>
        <p:nvSpPr>
          <p:cNvPr id="4" name="CuadroTexto 3">
            <a:extLst>
              <a:ext uri="{FF2B5EF4-FFF2-40B4-BE49-F238E27FC236}">
                <a16:creationId xmlns:a16="http://schemas.microsoft.com/office/drawing/2014/main" id="{66A624BE-A4A8-499A-9C55-0C9FC96CBD7C}"/>
              </a:ext>
            </a:extLst>
          </p:cNvPr>
          <p:cNvSpPr txBox="1"/>
          <p:nvPr/>
        </p:nvSpPr>
        <p:spPr>
          <a:xfrm flipH="1">
            <a:off x="1473965" y="4474386"/>
            <a:ext cx="9982899" cy="923330"/>
          </a:xfrm>
          <a:prstGeom prst="rect">
            <a:avLst/>
          </a:prstGeom>
          <a:noFill/>
        </p:spPr>
        <p:txBody>
          <a:bodyPr wrap="square" rtlCol="0">
            <a:spAutoFit/>
          </a:bodyPr>
          <a:lstStyle/>
          <a:p>
            <a:r>
              <a:rPr lang="es-ES" dirty="0">
                <a:solidFill>
                  <a:srgbClr val="FF0000"/>
                </a:solidFill>
              </a:rPr>
              <a:t>#</a:t>
            </a:r>
            <a:r>
              <a:rPr lang="es-ES" dirty="0"/>
              <a:t> Aunque existan algunas tareas individuales, las siguen realizando en pequeño grupo. Sólo les separamos cuando llega la realización de pruebas de evaluación para obtener una foto fija de como va el</a:t>
            </a:r>
          </a:p>
          <a:p>
            <a:r>
              <a:rPr lang="es-ES" dirty="0"/>
              <a:t>rendimiento del alumno. En Primaria, desde 3º comienzan a realizarse cada 15 días. En ESO en algo más.</a:t>
            </a:r>
          </a:p>
        </p:txBody>
      </p:sp>
    </p:spTree>
    <p:extLst>
      <p:ext uri="{BB962C8B-B14F-4D97-AF65-F5344CB8AC3E}">
        <p14:creationId xmlns:p14="http://schemas.microsoft.com/office/powerpoint/2010/main" val="2274289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890</TotalTime>
  <Words>2929</Words>
  <Application>Microsoft Office PowerPoint</Application>
  <PresentationFormat>Panorámica</PresentationFormat>
  <Paragraphs>158</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Calibri</vt:lpstr>
      <vt:lpstr>Calibri Light</vt:lpstr>
      <vt:lpstr>Curlz MT</vt:lpstr>
      <vt:lpstr>Tema de Office</vt:lpstr>
      <vt:lpstr>El rol mediador del profesor ante la dislexia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FIDEL MURIEL CHAVES</dc:creator>
  <cp:lastModifiedBy>FIDEL MURIEL CHAVES</cp:lastModifiedBy>
  <cp:revision>128</cp:revision>
  <dcterms:created xsi:type="dcterms:W3CDTF">2022-03-29T20:48:38Z</dcterms:created>
  <dcterms:modified xsi:type="dcterms:W3CDTF">2022-04-01T08:07:00Z</dcterms:modified>
</cp:coreProperties>
</file>