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59" r:id="rId4"/>
    <p:sldId id="257" r:id="rId5"/>
    <p:sldId id="266" r:id="rId6"/>
    <p:sldId id="260" r:id="rId7"/>
    <p:sldId id="801" r:id="rId8"/>
    <p:sldId id="263" r:id="rId9"/>
    <p:sldId id="264" r:id="rId10"/>
    <p:sldId id="268" r:id="rId11"/>
    <p:sldId id="802" r:id="rId12"/>
    <p:sldId id="265" r:id="rId13"/>
    <p:sldId id="267" r:id="rId14"/>
    <p:sldId id="803" r:id="rId15"/>
    <p:sldId id="270" r:id="rId16"/>
    <p:sldId id="271" r:id="rId17"/>
    <p:sldId id="804" r:id="rId18"/>
    <p:sldId id="589" r:id="rId19"/>
    <p:sldId id="781" r:id="rId20"/>
    <p:sldId id="591" r:id="rId21"/>
    <p:sldId id="782" r:id="rId22"/>
    <p:sldId id="739" r:id="rId23"/>
    <p:sldId id="727" r:id="rId24"/>
    <p:sldId id="783" r:id="rId25"/>
    <p:sldId id="806" r:id="rId26"/>
    <p:sldId id="784" r:id="rId27"/>
    <p:sldId id="789" r:id="rId28"/>
    <p:sldId id="807" r:id="rId29"/>
    <p:sldId id="790" r:id="rId30"/>
    <p:sldId id="791" r:id="rId31"/>
    <p:sldId id="792" r:id="rId32"/>
    <p:sldId id="793" r:id="rId33"/>
    <p:sldId id="794" r:id="rId34"/>
    <p:sldId id="795" r:id="rId35"/>
    <p:sldId id="796" r:id="rId36"/>
    <p:sldId id="797" r:id="rId37"/>
    <p:sldId id="798" r:id="rId38"/>
    <p:sldId id="799" r:id="rId39"/>
    <p:sldId id="808" r:id="rId40"/>
    <p:sldId id="809" r:id="rId41"/>
    <p:sldId id="810" r:id="rId42"/>
    <p:sldId id="811" r:id="rId43"/>
    <p:sldId id="272" r:id="rId44"/>
    <p:sldId id="273" r:id="rId45"/>
    <p:sldId id="274" r:id="rId46"/>
    <p:sldId id="275" r:id="rId47"/>
    <p:sldId id="276" r:id="rId48"/>
    <p:sldId id="785" r:id="rId49"/>
    <p:sldId id="277" r:id="rId50"/>
    <p:sldId id="786" r:id="rId51"/>
    <p:sldId id="800" r:id="rId5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6DAC"/>
    <a:srgbClr val="8C88A3"/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E6722-70CA-4443-BFF0-EFE80EDB8DC4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7CE9-0A2B-42FE-9806-1111041BBF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1 Marcador de imagen de diapositiva">
            <a:extLst>
              <a:ext uri="{FF2B5EF4-FFF2-40B4-BE49-F238E27FC236}">
                <a16:creationId xmlns:a16="http://schemas.microsoft.com/office/drawing/2014/main" id="{9E63CE4F-9AE4-436C-A93D-6509DBA2BB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5987" name="2 Marcador de notas">
            <a:extLst>
              <a:ext uri="{FF2B5EF4-FFF2-40B4-BE49-F238E27FC236}">
                <a16:creationId xmlns:a16="http://schemas.microsoft.com/office/drawing/2014/main" id="{15BCED7D-874C-4788-B40D-B8B055798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425988" name="3 Marcador de número de diapositiva">
            <a:extLst>
              <a:ext uri="{FF2B5EF4-FFF2-40B4-BE49-F238E27FC236}">
                <a16:creationId xmlns:a16="http://schemas.microsoft.com/office/drawing/2014/main" id="{D93F2CDE-1556-44FE-8F45-A142331872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B7F21E8F-3062-4CC1-9318-5F5C15C41842}" type="slidenum">
              <a:rPr lang="es-ES" altLang="es-ES">
                <a:latin typeface="Times New Roman" panose="02020603050405020304" pitchFamily="18" charset="0"/>
              </a:rPr>
              <a:pPr eaLnBrk="1" hangingPunct="1"/>
              <a:t>18</a:t>
            </a:fld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1 Marcador de imagen de diapositiva">
            <a:extLst>
              <a:ext uri="{FF2B5EF4-FFF2-40B4-BE49-F238E27FC236}">
                <a16:creationId xmlns:a16="http://schemas.microsoft.com/office/drawing/2014/main" id="{7497AFEB-5433-4FAB-BFFC-08683CA954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28035" name="2 Marcador de notas">
            <a:extLst>
              <a:ext uri="{FF2B5EF4-FFF2-40B4-BE49-F238E27FC236}">
                <a16:creationId xmlns:a16="http://schemas.microsoft.com/office/drawing/2014/main" id="{553D6209-F9B9-479D-A055-00B791E70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428036" name="3 Marcador de número de diapositiva">
            <a:extLst>
              <a:ext uri="{FF2B5EF4-FFF2-40B4-BE49-F238E27FC236}">
                <a16:creationId xmlns:a16="http://schemas.microsoft.com/office/drawing/2014/main" id="{2C451D16-74A8-42C3-9F16-4659CC8901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1156E8DB-6B8D-4B63-9053-7E9357EC88DD}" type="slidenum">
              <a:rPr lang="es-ES" altLang="es-ES">
                <a:latin typeface="Times New Roman" panose="02020603050405020304" pitchFamily="18" charset="0"/>
              </a:rPr>
              <a:pPr eaLnBrk="1" hangingPunct="1"/>
              <a:t>20</a:t>
            </a:fld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1 Marcador de imagen de diapositiva">
            <a:extLst>
              <a:ext uri="{FF2B5EF4-FFF2-40B4-BE49-F238E27FC236}">
                <a16:creationId xmlns:a16="http://schemas.microsoft.com/office/drawing/2014/main" id="{14EB8DDD-77EC-4EAE-85D1-7BFF68AF0E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2 Marcador de notas">
            <a:extLst>
              <a:ext uri="{FF2B5EF4-FFF2-40B4-BE49-F238E27FC236}">
                <a16:creationId xmlns:a16="http://schemas.microsoft.com/office/drawing/2014/main" id="{3B45D3F8-5037-4B20-B1B3-543A5D7F3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348164" name="3 Marcador de número de diapositiva">
            <a:extLst>
              <a:ext uri="{FF2B5EF4-FFF2-40B4-BE49-F238E27FC236}">
                <a16:creationId xmlns:a16="http://schemas.microsoft.com/office/drawing/2014/main" id="{C4F9FB5E-DC09-4893-8A04-110EC27F96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356A7F07-8C86-4C19-93BA-B087F6C04BD7}" type="slidenum">
              <a:rPr lang="es-ES" altLang="es-ES">
                <a:latin typeface="Times New Roman" panose="02020603050405020304" pitchFamily="18" charset="0"/>
              </a:rPr>
              <a:pPr eaLnBrk="1" hangingPunct="1"/>
              <a:t>22</a:t>
            </a:fld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1 Marcador de imagen de diapositiva">
            <a:extLst>
              <a:ext uri="{FF2B5EF4-FFF2-40B4-BE49-F238E27FC236}">
                <a16:creationId xmlns:a16="http://schemas.microsoft.com/office/drawing/2014/main" id="{3B7DCC48-6D33-4443-A32D-01E375A107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5" name="2 Marcador de notas">
            <a:extLst>
              <a:ext uri="{FF2B5EF4-FFF2-40B4-BE49-F238E27FC236}">
                <a16:creationId xmlns:a16="http://schemas.microsoft.com/office/drawing/2014/main" id="{174936DB-117E-4D62-94A0-AB7715E05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ES"/>
          </a:p>
        </p:txBody>
      </p:sp>
      <p:sp>
        <p:nvSpPr>
          <p:cNvPr id="351236" name="3 Marcador de número de diapositiva">
            <a:extLst>
              <a:ext uri="{FF2B5EF4-FFF2-40B4-BE49-F238E27FC236}">
                <a16:creationId xmlns:a16="http://schemas.microsoft.com/office/drawing/2014/main" id="{99CF3CEA-3526-4F28-8263-5C35E2FC51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E4002117-418B-4516-9E31-CDA61486A4B1}" type="slidenum">
              <a:rPr lang="es-ES" altLang="es-ES">
                <a:latin typeface="Times New Roman" panose="02020603050405020304" pitchFamily="18" charset="0"/>
              </a:rPr>
              <a:pPr eaLnBrk="1" hangingPunct="1"/>
              <a:t>23</a:t>
            </a:fld>
            <a:endParaRPr lang="es-ES" altLang="es-E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23852-4E87-48C0-B962-FBB7B101F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7C888D-D6E0-4961-A671-C3782D8DC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97051F-7954-4A7D-857B-8BDDB17A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7DCDF-17F5-4E1E-A5A4-5D607909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59AE69-81BF-40E4-A999-247F5202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70772-99D6-4DE8-98AA-BC75EDDDA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135A82-5740-427C-BBA0-1140387A9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0C0BC1-4AED-433D-9FB5-099B6350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D90300-C36D-46D7-845C-82A3A424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D0427A-37AF-4E20-A475-D1C1ECA85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6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AD570B7-C1D2-46E2-BAFA-C04888C7D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9E62BC-24B5-4F48-85F4-E521CCE55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5F8081-7ED3-4BE9-A9A6-15CC546D6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E0BF93-0B22-4307-9CFD-19610B5E1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B1F18-0597-4557-9B76-E80FA34A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902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48735-99DA-4E00-B33A-4493576A0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2F6DE-0A9E-447A-9287-50ECDA1C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667CB3-35C1-4A0F-909A-F0442120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5A375F-31B6-462B-B15C-F4A6E0F2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CA6ADA-4023-4F61-B3F2-ED34089F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334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527A0-1D93-4011-B0B1-5D942376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8FF404-94BB-4F19-A70F-BF93475B3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696357-DD51-4CB7-BF91-7AEB8514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FFBB8A-24E6-4F4B-907C-02859474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7D916A-0108-4CFF-BBA8-47F14687C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42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E91DD-B541-4F25-814A-0A054BA5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078250-1A27-4650-AC2C-CBFC9051B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E095E4-5941-4CDB-8418-21BE683BC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18500F-709A-439E-8346-BAD775DFC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AE49E-61A9-4F78-8796-0CC5AF7B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4FB98C-DEDC-4BE5-A953-F1ED5F138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43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D5E0D0-13E9-474D-8833-E7AD2A7A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4AF61D-1D46-4860-B7E7-ECA0C9EBD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9A59873-D87B-49A3-9F59-B2486BD9D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92D828-D27D-49FF-A57A-01FDD23AD1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FE2763-1385-4D1B-B303-7D7A06189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6A68536-F15A-4A2A-BEC6-E02406DF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C3C401-C575-4F69-AD61-850BE823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1A16767-0C8F-4C23-9804-857D314B3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48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25C77-176A-4DA3-8860-EFC58D19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0FD836-1A53-4A5B-BA28-EABA5358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ACFC5C-E306-432D-BE02-CA279E56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4038901-E86A-406C-A0AD-8C56489AF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69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580F259-9284-4FA1-8735-B90230E6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3FE61B-0D53-4785-B42B-1C4DFF214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59E8B-E70A-459A-AA37-E7CB301F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382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4EF348-35A1-4BC1-B798-DE44816E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7F326E-9581-41A5-9C9E-43E33BEC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94DA52-FFC8-43DC-BA25-76213C551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746434-6EB6-45A3-B9B7-32AB6EF5F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7FA2A9-FDEC-4BA4-88B0-A1C85660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86C3E3-BCE8-4C77-A25E-43CC20A0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880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9DBE25-965B-4EA6-9E1A-5FA2CEFA5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5D4BC2-FFF6-4A37-9190-705FC0A25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4F3035-51AC-49F7-B20D-7B94143C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FB606F-4D0B-4416-855B-23F0B4929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C97268-9A28-43A8-AB82-CA1CB2653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4A577C-7B6A-4599-9546-E1CF0440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30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61ECEEE-CF52-4269-B7A2-AFDB8C99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812F4D-11A3-4D28-94BC-1A533601A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2808CA-71AA-4D59-A7C8-DC080C804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6949-882B-4C18-9868-85F98A7AD3D7}" type="datetimeFigureOut">
              <a:rPr lang="es-ES" smtClean="0"/>
              <a:t>18/05/2021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43503E-A460-4C28-8F14-F985F31B68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E43D7C-43FE-45E0-B757-65B22A4DC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1741F-88E9-4211-A49C-4533440002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98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medlineplus.gov/spanish/infertility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edlineplus.gov/spanish/maleinfertility.html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jpg"/><Relationship Id="rId3" Type="http://schemas.openxmlformats.org/officeDocument/2006/relationships/image" Target="../media/image56.jpg"/><Relationship Id="rId7" Type="http://schemas.openxmlformats.org/officeDocument/2006/relationships/image" Target="../media/image60.jpg"/><Relationship Id="rId12" Type="http://schemas.openxmlformats.org/officeDocument/2006/relationships/image" Target="../media/image65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g"/><Relationship Id="rId11" Type="http://schemas.openxmlformats.org/officeDocument/2006/relationships/image" Target="../media/image64.png"/><Relationship Id="rId5" Type="http://schemas.openxmlformats.org/officeDocument/2006/relationships/image" Target="../media/image58.jpg"/><Relationship Id="rId15" Type="http://schemas.openxmlformats.org/officeDocument/2006/relationships/image" Target="../media/image68.jpg"/><Relationship Id="rId10" Type="http://schemas.openxmlformats.org/officeDocument/2006/relationships/image" Target="../media/image63.png"/><Relationship Id="rId4" Type="http://schemas.openxmlformats.org/officeDocument/2006/relationships/image" Target="../media/image57.jpg"/><Relationship Id="rId9" Type="http://schemas.openxmlformats.org/officeDocument/2006/relationships/image" Target="../media/image62.png"/><Relationship Id="rId14" Type="http://schemas.openxmlformats.org/officeDocument/2006/relationships/image" Target="../media/image6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98351F9-AEBF-40A9-8E6F-5EA55B277C53}"/>
              </a:ext>
            </a:extLst>
          </p:cNvPr>
          <p:cNvSpPr/>
          <p:nvPr/>
        </p:nvSpPr>
        <p:spPr>
          <a:xfrm>
            <a:off x="205238" y="5196488"/>
            <a:ext cx="2139192" cy="6795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8DD10E-C90E-402A-8E4F-016597E6E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7257" y="1368101"/>
            <a:ext cx="9262186" cy="5209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F6DA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E5C13E1C-161D-430C-A476-570F7CE82C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666" y="-697876"/>
            <a:ext cx="5523650" cy="31066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B789846-7405-4B86-AE80-60E9E38E5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063" y="3449635"/>
            <a:ext cx="1384183" cy="109277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3689172-E220-4BBF-BDD9-6E410B6383B9}"/>
              </a:ext>
            </a:extLst>
          </p:cNvPr>
          <p:cNvSpPr txBox="1"/>
          <p:nvPr/>
        </p:nvSpPr>
        <p:spPr>
          <a:xfrm>
            <a:off x="1" y="4603159"/>
            <a:ext cx="248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Gotham Black" pitchFamily="50" charset="0"/>
              </a:rPr>
              <a:t>CFIE PALENCIA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7DBC44-1CFA-4CF6-9399-1EA6F6180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4" y="5258915"/>
            <a:ext cx="1774899" cy="55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60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366B9A7-2076-4969-BB6C-34AE12D362CC}"/>
              </a:ext>
            </a:extLst>
          </p:cNvPr>
          <p:cNvSpPr txBox="1"/>
          <p:nvPr/>
        </p:nvSpPr>
        <p:spPr>
          <a:xfrm>
            <a:off x="0" y="2936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E5E365E-8A7D-45D1-B2CC-C0B7E4FE2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8" y="511982"/>
            <a:ext cx="3885468" cy="5834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0084263-9187-4E6F-AAC3-50122C545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96" y="511982"/>
            <a:ext cx="3885468" cy="58340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F30D94-E3CA-41F0-986D-17431C96537B}"/>
              </a:ext>
            </a:extLst>
          </p:cNvPr>
          <p:cNvSpPr txBox="1"/>
          <p:nvPr/>
        </p:nvSpPr>
        <p:spPr>
          <a:xfrm>
            <a:off x="2969703" y="5699687"/>
            <a:ext cx="1238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  <a:latin typeface="Gotham Black" pitchFamily="50" charset="0"/>
              </a:rPr>
              <a:t>ANDREJ PEJIC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E9C2C4-4C77-42A5-AA4B-6FE18CC30076}"/>
              </a:ext>
            </a:extLst>
          </p:cNvPr>
          <p:cNvSpPr txBox="1"/>
          <p:nvPr/>
        </p:nvSpPr>
        <p:spPr>
          <a:xfrm>
            <a:off x="7983896" y="5699687"/>
            <a:ext cx="166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otham Black" pitchFamily="50" charset="0"/>
              </a:rPr>
              <a:t>ERIKA LINDER</a:t>
            </a:r>
          </a:p>
        </p:txBody>
      </p:sp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E61D49BF-5EC2-49A0-8C3D-B838C3138B0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6" y="642052"/>
            <a:ext cx="535364" cy="529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E122199E-8B00-4AD3-B163-7B167BC46FF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308" y="642052"/>
            <a:ext cx="539969" cy="53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6532ED3C-27D1-4953-9A3D-55828A590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1491" y="1016794"/>
            <a:ext cx="7772400" cy="4824412"/>
          </a:xfrm>
          <a:prstGeom prst="rect">
            <a:avLst/>
          </a:prstGeom>
          <a:solidFill>
            <a:schemeClr val="bg1"/>
          </a:solidFill>
          <a:ln w="38100">
            <a:solidFill>
              <a:srgbClr val="5F6DAC"/>
            </a:solidFill>
            <a:miter lim="800000"/>
            <a:headEnd/>
            <a:tailEnd/>
          </a:ln>
        </p:spPr>
        <p:txBody>
          <a:bodyPr/>
          <a:lstStyle/>
          <a:p>
            <a:pPr marL="342900" indent="15875">
              <a:spcBef>
                <a:spcPts val="0"/>
              </a:spcBef>
              <a:spcAft>
                <a:spcPts val="1200"/>
              </a:spcAft>
              <a:defRPr/>
            </a:pPr>
            <a:endParaRPr lang="es-ES_tradnl" sz="2800" b="1" dirty="0">
              <a:solidFill>
                <a:srgbClr val="000066"/>
              </a:solidFill>
              <a:latin typeface="+mj-lt"/>
            </a:endParaRPr>
          </a:p>
          <a:p>
            <a:pPr marL="342900" indent="158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000" b="1" dirty="0" err="1">
                <a:solidFill>
                  <a:srgbClr val="5F6DAC"/>
                </a:solidFill>
                <a:latin typeface="Gotham Black" pitchFamily="50" charset="0"/>
              </a:rPr>
              <a:t>Autosexación</a:t>
            </a:r>
            <a:r>
              <a:rPr lang="es-ES_tradnl" sz="2000" dirty="0">
                <a:solidFill>
                  <a:srgbClr val="5F6DAC"/>
                </a:solidFill>
                <a:latin typeface="Gotham Black" pitchFamily="50" charset="0"/>
              </a:rPr>
              <a:t>: </a:t>
            </a:r>
            <a:r>
              <a:rPr lang="es-ES_tradnl" sz="2000" dirty="0">
                <a:latin typeface="Gotham Black" pitchFamily="50" charset="0"/>
              </a:rPr>
              <a:t/>
            </a:r>
            <a:br>
              <a:rPr lang="es-ES_tradnl" sz="2000" dirty="0">
                <a:latin typeface="Gotham Black" pitchFamily="50" charset="0"/>
              </a:rPr>
            </a:br>
            <a:r>
              <a:rPr lang="es-ES_tradnl" sz="2000" dirty="0">
                <a:latin typeface="Gotham Black" pitchFamily="50" charset="0"/>
              </a:rPr>
              <a:t>Etiqueta sexual que me pongo a mí mismo. </a:t>
            </a:r>
          </a:p>
          <a:p>
            <a:pPr marL="342900" indent="158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000" b="1" dirty="0" err="1">
                <a:solidFill>
                  <a:srgbClr val="5F6DAC"/>
                </a:solidFill>
                <a:latin typeface="Gotham Black" pitchFamily="50" charset="0"/>
              </a:rPr>
              <a:t>Alosexación</a:t>
            </a:r>
            <a:r>
              <a:rPr lang="es-ES_tradnl" sz="2000" dirty="0">
                <a:solidFill>
                  <a:srgbClr val="5F6DAC"/>
                </a:solidFill>
                <a:latin typeface="Gotham Black" pitchFamily="50" charset="0"/>
              </a:rPr>
              <a:t>: </a:t>
            </a:r>
            <a:r>
              <a:rPr lang="es-ES_tradnl" sz="2000" dirty="0">
                <a:latin typeface="Gotham Black" pitchFamily="50" charset="0"/>
              </a:rPr>
              <a:t/>
            </a:r>
            <a:br>
              <a:rPr lang="es-ES_tradnl" sz="2000" dirty="0">
                <a:latin typeface="Gotham Black" pitchFamily="50" charset="0"/>
              </a:rPr>
            </a:br>
            <a:r>
              <a:rPr lang="es-ES_tradnl" sz="2000" dirty="0">
                <a:latin typeface="Gotham Black" pitchFamily="50" charset="0"/>
              </a:rPr>
              <a:t>Etiqueta sexual que pongo a los demás. </a:t>
            </a:r>
          </a:p>
          <a:p>
            <a:pPr marL="342900" indent="158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000" dirty="0">
                <a:latin typeface="Gotham Black" pitchFamily="50" charset="0"/>
              </a:rPr>
              <a:t>Agentes </a:t>
            </a:r>
            <a:r>
              <a:rPr lang="es-ES_tradnl" sz="2000" dirty="0" err="1">
                <a:latin typeface="Gotham Black" pitchFamily="50" charset="0"/>
              </a:rPr>
              <a:t>alosexantes</a:t>
            </a:r>
            <a:r>
              <a:rPr lang="es-ES_tradnl" sz="2000" dirty="0">
                <a:latin typeface="Gotham Black" pitchFamily="50" charset="0"/>
              </a:rPr>
              <a:t>.  </a:t>
            </a:r>
          </a:p>
          <a:p>
            <a:pPr marL="342900" indent="158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000" dirty="0">
                <a:latin typeface="Gotham Black" pitchFamily="50" charset="0"/>
              </a:rPr>
              <a:t>Dos tipos: formal e informal. </a:t>
            </a:r>
          </a:p>
          <a:p>
            <a:pPr marL="342900" indent="15875" algn="ctr">
              <a:spcBef>
                <a:spcPts val="0"/>
              </a:spcBef>
              <a:spcAft>
                <a:spcPts val="1200"/>
              </a:spcAft>
              <a:defRPr/>
            </a:pPr>
            <a:r>
              <a:rPr lang="es-ES_tradnl" sz="2000" b="1" dirty="0">
                <a:solidFill>
                  <a:srgbClr val="5F6DAC"/>
                </a:solidFill>
                <a:latin typeface="Gotham Black" pitchFamily="50" charset="0"/>
              </a:rPr>
              <a:t>Inducción </a:t>
            </a:r>
            <a:r>
              <a:rPr lang="es-ES_tradnl" sz="2000" b="1" dirty="0" err="1">
                <a:solidFill>
                  <a:srgbClr val="5F6DAC"/>
                </a:solidFill>
                <a:latin typeface="Gotham Black" pitchFamily="50" charset="0"/>
              </a:rPr>
              <a:t>autosexante</a:t>
            </a:r>
            <a:r>
              <a:rPr lang="es-ES_tradnl" sz="2000" dirty="0">
                <a:solidFill>
                  <a:srgbClr val="5F6DAC"/>
                </a:solidFill>
                <a:latin typeface="Gotham Black" pitchFamily="50" charset="0"/>
              </a:rPr>
              <a:t>: </a:t>
            </a:r>
            <a:r>
              <a:rPr lang="es-ES_tradnl" sz="2000" dirty="0">
                <a:latin typeface="Gotham Black" pitchFamily="50" charset="0"/>
              </a:rPr>
              <a:t/>
            </a:r>
            <a:br>
              <a:rPr lang="es-ES_tradnl" sz="2000" dirty="0">
                <a:latin typeface="Gotham Black" pitchFamily="50" charset="0"/>
              </a:rPr>
            </a:br>
            <a:r>
              <a:rPr lang="es-ES_tradnl" sz="2000" dirty="0">
                <a:latin typeface="Gotham Black" pitchFamily="50" charset="0"/>
              </a:rPr>
              <a:t>Mecanismos que propician que los demás me etiqueten como quiero ser sexualmente etiquetado.</a:t>
            </a:r>
            <a:endParaRPr lang="es-ES_tradnl" sz="2800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8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ersona, gafas, interior, sujetando&#10;&#10;Descripción generada con confianza muy alta">
            <a:extLst>
              <a:ext uri="{FF2B5EF4-FFF2-40B4-BE49-F238E27FC236}">
                <a16:creationId xmlns:a16="http://schemas.microsoft.com/office/drawing/2014/main" id="{48A41CA2-B20C-406E-A0B3-95A792AD7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2" y="1831275"/>
            <a:ext cx="4497509" cy="3588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2A5D3C-889B-4606-8922-4093997D78BA}"/>
              </a:ext>
            </a:extLst>
          </p:cNvPr>
          <p:cNvSpPr txBox="1"/>
          <p:nvPr/>
        </p:nvSpPr>
        <p:spPr>
          <a:xfrm>
            <a:off x="0" y="2936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7284768-5F09-4C9B-926C-2DBC0F3CB3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605" y="1831275"/>
            <a:ext cx="4523893" cy="3588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17048FF0-5DB5-4A04-B50B-9D88A7929A4F}"/>
              </a:ext>
            </a:extLst>
          </p:cNvPr>
          <p:cNvSpPr/>
          <p:nvPr/>
        </p:nvSpPr>
        <p:spPr>
          <a:xfrm>
            <a:off x="5441659" y="1259585"/>
            <a:ext cx="1308682" cy="4731391"/>
          </a:xfrm>
          <a:prstGeom prst="downArrow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0B7636F-8833-4D33-9CEF-F692F81AEC3F}"/>
              </a:ext>
            </a:extLst>
          </p:cNvPr>
          <p:cNvSpPr txBox="1"/>
          <p:nvPr/>
        </p:nvSpPr>
        <p:spPr>
          <a:xfrm>
            <a:off x="0" y="5993934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Identidad Sexual.</a:t>
            </a:r>
          </a:p>
        </p:txBody>
      </p:sp>
    </p:spTree>
    <p:extLst>
      <p:ext uri="{BB962C8B-B14F-4D97-AF65-F5344CB8AC3E}">
        <p14:creationId xmlns:p14="http://schemas.microsoft.com/office/powerpoint/2010/main" val="312537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4A6D051-21EF-4271-A8B1-4B520EBE43B6}"/>
              </a:ext>
            </a:extLst>
          </p:cNvPr>
          <p:cNvSpPr txBox="1"/>
          <p:nvPr/>
        </p:nvSpPr>
        <p:spPr>
          <a:xfrm>
            <a:off x="0" y="214604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SEXACIÓN</a:t>
            </a:r>
          </a:p>
          <a:p>
            <a:pPr algn="ctr"/>
            <a:r>
              <a:rPr lang="es-ES" sz="48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vs.</a:t>
            </a:r>
          </a:p>
          <a:p>
            <a:pPr algn="ctr"/>
            <a:r>
              <a:rPr lang="es-ES" sz="48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</a:t>
            </a:r>
            <a:r>
              <a:rPr lang="es-ES" sz="4800" b="1" dirty="0">
                <a:solidFill>
                  <a:srgbClr val="8C88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U</a:t>
            </a:r>
            <a:r>
              <a:rPr lang="es-ES" sz="48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ACIÓN</a:t>
            </a:r>
            <a:endParaRPr lang="es-ES" sz="3600" b="1" dirty="0">
              <a:solidFill>
                <a:srgbClr val="5F6D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lack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D912E-EA39-4CDF-816A-343730066EEF}"/>
              </a:ext>
            </a:extLst>
          </p:cNvPr>
          <p:cNvSpPr txBox="1"/>
          <p:nvPr/>
        </p:nvSpPr>
        <p:spPr>
          <a:xfrm>
            <a:off x="637561" y="2522928"/>
            <a:ext cx="3590488" cy="3847207"/>
          </a:xfrm>
          <a:prstGeom prst="rect">
            <a:avLst/>
          </a:prstGeom>
          <a:noFill/>
          <a:ln w="57150">
            <a:solidFill>
              <a:srgbClr val="5F6D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5F6DAC"/>
                </a:solidFill>
                <a:latin typeface="Gotham Black" pitchFamily="50" charset="0"/>
              </a:rPr>
              <a:t>SEXACIÓN:</a:t>
            </a:r>
          </a:p>
          <a:p>
            <a:endParaRPr lang="es-ES" dirty="0"/>
          </a:p>
          <a:p>
            <a:pPr algn="ctr"/>
            <a:r>
              <a:rPr lang="es-ES" sz="1600" b="1" dirty="0">
                <a:latin typeface="Gotham" panose="02000504050000020004" pitchFamily="2" charset="0"/>
              </a:rPr>
              <a:t>Cómo me vivo y me identifico. Etiqueta que me pongo a mí mismo.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(AUTOSEXACIÓN).</a:t>
            </a:r>
          </a:p>
          <a:p>
            <a:pPr algn="ctr"/>
            <a:endParaRPr lang="es-ES" sz="1600" b="1" dirty="0">
              <a:solidFill>
                <a:schemeClr val="bg1"/>
              </a:solidFill>
              <a:latin typeface="Gotham" panose="02000504050000020004" pitchFamily="2" charset="0"/>
            </a:endParaRPr>
          </a:p>
          <a:p>
            <a:pPr algn="ctr"/>
            <a:r>
              <a:rPr lang="es-ES" sz="1600" b="1" dirty="0">
                <a:latin typeface="Gotham" panose="02000504050000020004" pitchFamily="2" charset="0"/>
              </a:rPr>
              <a:t>Cómo identifico a los demás.</a:t>
            </a:r>
          </a:p>
          <a:p>
            <a:pPr algn="ctr"/>
            <a:r>
              <a:rPr lang="es-ES" sz="1600" b="1" dirty="0">
                <a:latin typeface="Gotham" panose="02000504050000020004" pitchFamily="2" charset="0"/>
              </a:rPr>
              <a:t>Formal-informal.</a:t>
            </a:r>
            <a:br>
              <a:rPr lang="es-ES" sz="1600" b="1" dirty="0">
                <a:latin typeface="Gotham" panose="02000504050000020004" pitchFamily="2" charset="0"/>
              </a:rPr>
            </a:br>
            <a:r>
              <a:rPr lang="es-ES" sz="1600" b="1" dirty="0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(ALOSEXACIÓN).</a:t>
            </a:r>
          </a:p>
          <a:p>
            <a:endParaRPr lang="es-ES" sz="1600" b="1" dirty="0">
              <a:latin typeface="Gotham" panose="02000504050000020004" pitchFamily="2" charset="0"/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  <a:highlight>
                  <a:srgbClr val="5F6DAC"/>
                </a:highlight>
                <a:latin typeface="Gotham" panose="02000504050000020004" pitchFamily="2" charset="0"/>
              </a:rPr>
              <a:t>IDENTIDAD SEXUAL.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  <a:highlight>
                  <a:srgbClr val="5F6DAC"/>
                </a:highlight>
                <a:latin typeface="Gotham" panose="02000504050000020004" pitchFamily="2" charset="0"/>
              </a:rPr>
              <a:t>-Inductores-</a:t>
            </a:r>
          </a:p>
          <a:p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8FAA99-E0C0-48E7-B6F4-9A653311B4A5}"/>
              </a:ext>
            </a:extLst>
          </p:cNvPr>
          <p:cNvSpPr txBox="1"/>
          <p:nvPr/>
        </p:nvSpPr>
        <p:spPr>
          <a:xfrm>
            <a:off x="7963951" y="2522928"/>
            <a:ext cx="3590488" cy="3847207"/>
          </a:xfrm>
          <a:prstGeom prst="rect">
            <a:avLst/>
          </a:prstGeom>
          <a:noFill/>
          <a:ln w="57150">
            <a:solidFill>
              <a:srgbClr val="5F6D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5F6DAC"/>
                </a:solidFill>
                <a:latin typeface="Gotham Black" pitchFamily="50" charset="0"/>
              </a:rPr>
              <a:t>SEX</a:t>
            </a:r>
            <a:r>
              <a:rPr lang="es-ES" sz="3200" dirty="0">
                <a:solidFill>
                  <a:srgbClr val="8C88A3"/>
                </a:solidFill>
                <a:latin typeface="Gotham Black" pitchFamily="50" charset="0"/>
              </a:rPr>
              <a:t>U</a:t>
            </a:r>
            <a:r>
              <a:rPr lang="es-ES" sz="3200" dirty="0">
                <a:solidFill>
                  <a:srgbClr val="5F6DAC"/>
                </a:solidFill>
                <a:latin typeface="Gotham Black" pitchFamily="50" charset="0"/>
              </a:rPr>
              <a:t>ACIÓN:</a:t>
            </a:r>
          </a:p>
          <a:p>
            <a:endParaRPr lang="es-ES" dirty="0"/>
          </a:p>
          <a:p>
            <a:pPr algn="ctr"/>
            <a:r>
              <a:rPr lang="es-ES" sz="1600" b="1" dirty="0">
                <a:latin typeface="Gotham" panose="02000504050000020004" pitchFamily="2" charset="0"/>
              </a:rPr>
              <a:t>Cómo los distintos agentes </a:t>
            </a:r>
            <a:r>
              <a:rPr lang="es-ES" sz="1600" b="1" dirty="0" err="1">
                <a:latin typeface="Gotham" panose="02000504050000020004" pitchFamily="2" charset="0"/>
              </a:rPr>
              <a:t>sexuantes</a:t>
            </a:r>
            <a:r>
              <a:rPr lang="es-ES" sz="1600" b="1" dirty="0">
                <a:latin typeface="Gotham" panose="02000504050000020004" pitchFamily="2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(hormonas)</a:t>
            </a:r>
            <a:r>
              <a:rPr lang="es-ES" sz="1600" b="1" dirty="0">
                <a:solidFill>
                  <a:schemeClr val="bg1"/>
                </a:solidFill>
                <a:latin typeface="Gotham" panose="02000504050000020004" pitchFamily="2" charset="0"/>
              </a:rPr>
              <a:t> </a:t>
            </a:r>
            <a:r>
              <a:rPr lang="es-ES" sz="1600" b="1" dirty="0">
                <a:latin typeface="Gotham" panose="02000504050000020004" pitchFamily="2" charset="0"/>
              </a:rPr>
              <a:t>y procesos de sexuación me van dotando de ciertos caracteres a través de los cuales me diferencio del resto, tanto física como intelectual o conductualmente.</a:t>
            </a:r>
          </a:p>
          <a:p>
            <a:pPr algn="ctr"/>
            <a:endParaRPr lang="es-ES" sz="1600" b="1" dirty="0">
              <a:latin typeface="Gotham" panose="02000504050000020004" pitchFamily="2" charset="0"/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(</a:t>
            </a:r>
            <a:r>
              <a:rPr lang="es-ES" sz="1600" b="1" dirty="0" err="1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ginización-andrización</a:t>
            </a:r>
            <a:r>
              <a:rPr lang="es-ES" sz="1600" b="1" dirty="0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)</a:t>
            </a:r>
          </a:p>
          <a:p>
            <a:pPr algn="ctr"/>
            <a:endParaRPr lang="es-ES" sz="1600" b="1" dirty="0">
              <a:solidFill>
                <a:schemeClr val="bg1"/>
              </a:solidFill>
              <a:highlight>
                <a:srgbClr val="8C88A3"/>
              </a:highlight>
              <a:latin typeface="Gotham" panose="02000504050000020004" pitchFamily="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322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047B5E3D-BADE-4ABA-9118-893872267027}"/>
              </a:ext>
            </a:extLst>
          </p:cNvPr>
          <p:cNvCxnSpPr>
            <a:cxnSpLocks/>
          </p:cNvCxnSpPr>
          <p:nvPr/>
        </p:nvCxnSpPr>
        <p:spPr>
          <a:xfrm>
            <a:off x="777240" y="4366260"/>
            <a:ext cx="10549890" cy="0"/>
          </a:xfrm>
          <a:prstGeom prst="line">
            <a:avLst/>
          </a:prstGeom>
          <a:ln w="19050">
            <a:solidFill>
              <a:srgbClr val="5F6DA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BD4BB15-A192-4B95-A1CC-7C434EA834BF}"/>
              </a:ext>
            </a:extLst>
          </p:cNvPr>
          <p:cNvSpPr txBox="1"/>
          <p:nvPr/>
        </p:nvSpPr>
        <p:spPr>
          <a:xfrm>
            <a:off x="689610" y="4468237"/>
            <a:ext cx="60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5F6DAC"/>
                </a:solidFill>
                <a:latin typeface="Gotham" pitchFamily="50" charset="0"/>
              </a:rPr>
              <a:t>0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1FEC0BBB-FE89-4686-BBA0-D9CF66E67D47}"/>
              </a:ext>
            </a:extLst>
          </p:cNvPr>
          <p:cNvSpPr txBox="1"/>
          <p:nvPr/>
        </p:nvSpPr>
        <p:spPr>
          <a:xfrm>
            <a:off x="10896600" y="4468237"/>
            <a:ext cx="60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5F6DAC"/>
                </a:solidFill>
                <a:latin typeface="Gotham" pitchFamily="50" charset="0"/>
              </a:rPr>
              <a:t>10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ADA936D0-766E-4366-A9A4-C014E2BEBBC2}"/>
              </a:ext>
            </a:extLst>
          </p:cNvPr>
          <p:cNvSpPr txBox="1"/>
          <p:nvPr/>
        </p:nvSpPr>
        <p:spPr>
          <a:xfrm>
            <a:off x="444551" y="559472"/>
            <a:ext cx="346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Gotham" pitchFamily="50" charset="0"/>
              </a:rPr>
              <a:t>MUSCULATURA (M)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605AB33-3133-48D0-947B-92DBF03DBCE5}"/>
              </a:ext>
            </a:extLst>
          </p:cNvPr>
          <p:cNvSpPr txBox="1"/>
          <p:nvPr/>
        </p:nvSpPr>
        <p:spPr>
          <a:xfrm>
            <a:off x="444551" y="928804"/>
            <a:ext cx="346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Gotham" pitchFamily="50" charset="0"/>
              </a:rPr>
              <a:t>VELLO CORPORAL (V)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8D603036-8B53-4ABF-9F62-D72793131440}"/>
              </a:ext>
            </a:extLst>
          </p:cNvPr>
          <p:cNvSpPr txBox="1"/>
          <p:nvPr/>
        </p:nvSpPr>
        <p:spPr>
          <a:xfrm>
            <a:off x="444551" y="190140"/>
            <a:ext cx="3463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Gotham" pitchFamily="50" charset="0"/>
              </a:rPr>
              <a:t>VOZ GRAVE (G)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0D85636-23DA-4FFD-99DD-7F06F755B8FA}"/>
              </a:ext>
            </a:extLst>
          </p:cNvPr>
          <p:cNvSpPr txBox="1"/>
          <p:nvPr/>
        </p:nvSpPr>
        <p:spPr>
          <a:xfrm>
            <a:off x="3974058" y="190140"/>
            <a:ext cx="475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  <a:latin typeface="Gotham" pitchFamily="50" charset="0"/>
              </a:rPr>
              <a:t>ORIENTACIÓN y VISIÓN ESPACIAL (O)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DAB36245-2325-4FDD-BBA5-460AF8C7B613}"/>
              </a:ext>
            </a:extLst>
          </p:cNvPr>
          <p:cNvSpPr txBox="1"/>
          <p:nvPr/>
        </p:nvSpPr>
        <p:spPr>
          <a:xfrm>
            <a:off x="3974058" y="928804"/>
            <a:ext cx="4751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Gotham" pitchFamily="50" charset="0"/>
              </a:rPr>
              <a:t>DIFICULTAD PARA LA COMUNICACIÓN VERBAL y PÚBLICA (C)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4103DF3-64EF-4F97-9FAD-36475D3EBBE0}"/>
              </a:ext>
            </a:extLst>
          </p:cNvPr>
          <p:cNvSpPr txBox="1"/>
          <p:nvPr/>
        </p:nvSpPr>
        <p:spPr>
          <a:xfrm>
            <a:off x="3974058" y="559472"/>
            <a:ext cx="502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Gotham" pitchFamily="50" charset="0"/>
              </a:rPr>
              <a:t>INDIVIDUALISMO y COMPETITIVIDAD (I)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307EA39-87FA-42A2-9993-9E7D2A10FF0B}"/>
              </a:ext>
            </a:extLst>
          </p:cNvPr>
          <p:cNvSpPr/>
          <p:nvPr/>
        </p:nvSpPr>
        <p:spPr>
          <a:xfrm>
            <a:off x="5810505" y="4047917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Gotham" pitchFamily="50" charset="0"/>
              </a:rPr>
              <a:t>(G)</a:t>
            </a:r>
            <a:endParaRPr lang="es-ES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2D825088-ADA4-46BE-9994-6FAC8F714760}"/>
              </a:ext>
            </a:extLst>
          </p:cNvPr>
          <p:cNvSpPr/>
          <p:nvPr/>
        </p:nvSpPr>
        <p:spPr>
          <a:xfrm>
            <a:off x="2261436" y="4047917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Gotham" pitchFamily="50" charset="0"/>
              </a:rPr>
              <a:t>(M)</a:t>
            </a:r>
            <a:endParaRPr lang="es-ES" dirty="0"/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893A46F8-D66B-46ED-BF46-D7B00E992725}"/>
              </a:ext>
            </a:extLst>
          </p:cNvPr>
          <p:cNvSpPr/>
          <p:nvPr/>
        </p:nvSpPr>
        <p:spPr>
          <a:xfrm>
            <a:off x="10000619" y="4047917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Gotham" pitchFamily="50" charset="0"/>
              </a:rPr>
              <a:t>(V)</a:t>
            </a:r>
            <a:endParaRPr lang="es-ES" dirty="0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50645783-D27E-483B-B86C-AF3363A1FFBE}"/>
              </a:ext>
            </a:extLst>
          </p:cNvPr>
          <p:cNvSpPr/>
          <p:nvPr/>
        </p:nvSpPr>
        <p:spPr>
          <a:xfrm>
            <a:off x="1777399" y="4047917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  <a:latin typeface="Gotham" pitchFamily="50" charset="0"/>
              </a:rPr>
              <a:t>(O)</a:t>
            </a:r>
            <a:endParaRPr lang="es-ES" dirty="0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EB0A39FA-995D-491E-B0EB-67ED1F40BB77}"/>
              </a:ext>
            </a:extLst>
          </p:cNvPr>
          <p:cNvSpPr/>
          <p:nvPr/>
        </p:nvSpPr>
        <p:spPr>
          <a:xfrm>
            <a:off x="10414601" y="4047917"/>
            <a:ext cx="46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Gotham" pitchFamily="50" charset="0"/>
              </a:rPr>
              <a:t>(I)</a:t>
            </a:r>
            <a:endParaRPr lang="es-ES" dirty="0"/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749DA656-4977-42EC-8D0F-7EBF11AB9870}"/>
              </a:ext>
            </a:extLst>
          </p:cNvPr>
          <p:cNvSpPr/>
          <p:nvPr/>
        </p:nvSpPr>
        <p:spPr>
          <a:xfrm>
            <a:off x="1295400" y="4047917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Gotham" pitchFamily="50" charset="0"/>
              </a:rPr>
              <a:t>(C)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361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1C40B3E-E587-4012-AC51-EBAC4D88EB5A}"/>
              </a:ext>
            </a:extLst>
          </p:cNvPr>
          <p:cNvSpPr txBox="1"/>
          <p:nvPr/>
        </p:nvSpPr>
        <p:spPr>
          <a:xfrm>
            <a:off x="0" y="29361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SEXUACIÓN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593ED4-C24A-4F56-861D-FF156AFEA526}"/>
              </a:ext>
            </a:extLst>
          </p:cNvPr>
          <p:cNvSpPr txBox="1"/>
          <p:nvPr/>
        </p:nvSpPr>
        <p:spPr>
          <a:xfrm>
            <a:off x="295013" y="1059120"/>
            <a:ext cx="11601974" cy="2123658"/>
          </a:xfrm>
          <a:prstGeom prst="rect">
            <a:avLst/>
          </a:prstGeom>
          <a:noFill/>
          <a:ln w="57150">
            <a:solidFill>
              <a:srgbClr val="5F6DAC"/>
            </a:solidFill>
          </a:ln>
        </p:spPr>
        <p:txBody>
          <a:bodyPr wrap="square" rtlCol="0">
            <a:spAutoFit/>
          </a:bodyPr>
          <a:lstStyle/>
          <a:p>
            <a:endParaRPr lang="es-ES" dirty="0"/>
          </a:p>
          <a:p>
            <a:pPr algn="ctr"/>
            <a:r>
              <a:rPr lang="es-ES" sz="1600" b="1" dirty="0">
                <a:latin typeface="Gotham" panose="02000504050000020004" pitchFamily="2" charset="0"/>
              </a:rPr>
              <a:t>Cómo los distintos agentes </a:t>
            </a:r>
            <a:r>
              <a:rPr lang="es-ES" sz="1600" b="1" dirty="0" err="1">
                <a:latin typeface="Gotham" panose="02000504050000020004" pitchFamily="2" charset="0"/>
              </a:rPr>
              <a:t>sexuantes</a:t>
            </a:r>
            <a:r>
              <a:rPr lang="es-ES" sz="1600" b="1" dirty="0">
                <a:latin typeface="Gotham" panose="02000504050000020004" pitchFamily="2" charset="0"/>
              </a:rPr>
              <a:t> </a:t>
            </a:r>
            <a:r>
              <a:rPr lang="es-ES" sz="1600" b="1" dirty="0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(hormonas)</a:t>
            </a:r>
            <a:r>
              <a:rPr lang="es-ES" sz="1600" b="1" dirty="0">
                <a:solidFill>
                  <a:schemeClr val="bg1"/>
                </a:solidFill>
                <a:latin typeface="Gotham" panose="02000504050000020004" pitchFamily="2" charset="0"/>
              </a:rPr>
              <a:t> </a:t>
            </a:r>
            <a:r>
              <a:rPr lang="es-ES" sz="1600" b="1" dirty="0">
                <a:latin typeface="Gotham" panose="02000504050000020004" pitchFamily="2" charset="0"/>
              </a:rPr>
              <a:t>y procesos de sexuación me van dotando de ciertos caracteres a través de los cuales me diferencio del resto, tanto física como intelectual o conductualmente.</a:t>
            </a:r>
          </a:p>
          <a:p>
            <a:pPr algn="ctr"/>
            <a:endParaRPr lang="es-ES" sz="1600" b="1" dirty="0">
              <a:latin typeface="Gotham" panose="02000504050000020004" pitchFamily="2" charset="0"/>
            </a:endParaRPr>
          </a:p>
          <a:p>
            <a:pPr algn="ctr"/>
            <a:r>
              <a:rPr lang="es-ES" sz="1600" b="1" dirty="0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(</a:t>
            </a:r>
            <a:r>
              <a:rPr lang="es-ES" sz="1600" b="1" dirty="0" err="1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Ginización-Andrización</a:t>
            </a:r>
            <a:r>
              <a:rPr lang="es-ES" sz="1600" b="1" dirty="0">
                <a:solidFill>
                  <a:schemeClr val="bg1"/>
                </a:solidFill>
                <a:highlight>
                  <a:srgbClr val="8C88A3"/>
                </a:highlight>
                <a:latin typeface="Gotham" panose="02000504050000020004" pitchFamily="2" charset="0"/>
              </a:rPr>
              <a:t>)</a:t>
            </a:r>
          </a:p>
          <a:p>
            <a:pPr algn="ctr"/>
            <a:endParaRPr lang="es-ES" sz="1600" b="1" dirty="0">
              <a:solidFill>
                <a:schemeClr val="bg1"/>
              </a:solidFill>
              <a:highlight>
                <a:srgbClr val="8C88A3"/>
              </a:highlight>
              <a:latin typeface="Gotham" panose="02000504050000020004" pitchFamily="2" charset="0"/>
            </a:endParaRPr>
          </a:p>
          <a:p>
            <a:pPr algn="ctr"/>
            <a:r>
              <a:rPr lang="es-ES" sz="1600" b="1" dirty="0">
                <a:latin typeface="Gotham" panose="02000504050000020004" pitchFamily="2" charset="0"/>
              </a:rPr>
              <a:t>PROCESO DE DIFERENCIACIÓN.</a:t>
            </a:r>
          </a:p>
          <a:p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AF0E2D-9708-40A6-80BA-16D25441CF63}"/>
              </a:ext>
            </a:extLst>
          </p:cNvPr>
          <p:cNvSpPr txBox="1"/>
          <p:nvPr/>
        </p:nvSpPr>
        <p:spPr>
          <a:xfrm>
            <a:off x="620785" y="4395479"/>
            <a:ext cx="28019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Gotham Black" pitchFamily="50" charset="0"/>
              </a:rPr>
              <a:t>Estructura potencialmente </a:t>
            </a:r>
            <a:r>
              <a:rPr lang="es-ES" dirty="0" err="1">
                <a:latin typeface="Gotham Black" pitchFamily="50" charset="0"/>
              </a:rPr>
              <a:t>sexuable</a:t>
            </a:r>
            <a:endParaRPr lang="es-ES" dirty="0">
              <a:latin typeface="Gotham Black" pitchFamily="50" charset="0"/>
            </a:endParaRPr>
          </a:p>
          <a:p>
            <a:pPr algn="ctr"/>
            <a:r>
              <a:rPr lang="es-ES" dirty="0">
                <a:latin typeface="Gotham Black" pitchFamily="50" charset="0"/>
              </a:rPr>
              <a:t>+</a:t>
            </a:r>
          </a:p>
          <a:p>
            <a:pPr algn="ctr"/>
            <a:r>
              <a:rPr lang="es-ES" dirty="0">
                <a:latin typeface="Gotham Black" pitchFamily="50" charset="0"/>
              </a:rPr>
              <a:t>Momento crítico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63A784D5-D3F0-4586-98D0-DAE3873DF3A4}"/>
              </a:ext>
            </a:extLst>
          </p:cNvPr>
          <p:cNvSpPr/>
          <p:nvPr/>
        </p:nvSpPr>
        <p:spPr>
          <a:xfrm>
            <a:off x="3171039" y="4764948"/>
            <a:ext cx="721453" cy="46139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B35CC9E-0444-4176-940B-ADD7DFA0F0B0}"/>
              </a:ext>
            </a:extLst>
          </p:cNvPr>
          <p:cNvSpPr txBox="1"/>
          <p:nvPr/>
        </p:nvSpPr>
        <p:spPr>
          <a:xfrm>
            <a:off x="3294077" y="4672479"/>
            <a:ext cx="280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Gotham Black" pitchFamily="50" charset="0"/>
              </a:rPr>
              <a:t>AGENTE </a:t>
            </a:r>
          </a:p>
          <a:p>
            <a:pPr algn="ctr"/>
            <a:r>
              <a:rPr lang="es-ES" dirty="0">
                <a:latin typeface="Gotham Black" pitchFamily="50" charset="0"/>
              </a:rPr>
              <a:t>SEXUANTE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C1608A0-B639-4475-BCDA-CB09B64F57CE}"/>
              </a:ext>
            </a:extLst>
          </p:cNvPr>
          <p:cNvSpPr/>
          <p:nvPr/>
        </p:nvSpPr>
        <p:spPr>
          <a:xfrm rot="19544643">
            <a:off x="5412802" y="4332942"/>
            <a:ext cx="978408" cy="48463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A4CE3ED-C757-4A3C-9552-EBF3938D9F26}"/>
              </a:ext>
            </a:extLst>
          </p:cNvPr>
          <p:cNvSpPr/>
          <p:nvPr/>
        </p:nvSpPr>
        <p:spPr>
          <a:xfrm rot="1358865">
            <a:off x="5483758" y="5011793"/>
            <a:ext cx="978408" cy="484632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F658674-6956-4F43-815B-C481E1F7E045}"/>
              </a:ext>
            </a:extLst>
          </p:cNvPr>
          <p:cNvSpPr txBox="1"/>
          <p:nvPr/>
        </p:nvSpPr>
        <p:spPr>
          <a:xfrm>
            <a:off x="6442746" y="4099607"/>
            <a:ext cx="159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Gotham Black" pitchFamily="50" charset="0"/>
              </a:rPr>
              <a:t>Andrógeno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039E5C4-44FA-47CB-875C-892075813E61}"/>
              </a:ext>
            </a:extLst>
          </p:cNvPr>
          <p:cNvSpPr txBox="1"/>
          <p:nvPr/>
        </p:nvSpPr>
        <p:spPr>
          <a:xfrm>
            <a:off x="6517751" y="5160939"/>
            <a:ext cx="191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3399"/>
                </a:solidFill>
                <a:latin typeface="Gotham Black" pitchFamily="50" charset="0"/>
              </a:rPr>
              <a:t>Ginógeno</a:t>
            </a:r>
            <a:endParaRPr lang="es-ES" dirty="0">
              <a:solidFill>
                <a:srgbClr val="FF3399"/>
              </a:solidFill>
              <a:latin typeface="Gotham Black" pitchFamily="50" charset="0"/>
            </a:endParaRPr>
          </a:p>
          <a:p>
            <a:r>
              <a:rPr lang="es-ES" dirty="0">
                <a:solidFill>
                  <a:srgbClr val="FF3399"/>
                </a:solidFill>
                <a:latin typeface="Gotham Black" pitchFamily="50" charset="0"/>
              </a:rPr>
              <a:t>(¿estrógeno?)</a:t>
            </a:r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38DEB2C0-84C9-40D0-806E-C7D8E403DC6E}"/>
              </a:ext>
            </a:extLst>
          </p:cNvPr>
          <p:cNvSpPr/>
          <p:nvPr/>
        </p:nvSpPr>
        <p:spPr>
          <a:xfrm>
            <a:off x="7941733" y="4079029"/>
            <a:ext cx="978408" cy="462959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E8C0C6-124E-43EE-97A4-F28E5FD3A386}"/>
              </a:ext>
            </a:extLst>
          </p:cNvPr>
          <p:cNvSpPr txBox="1"/>
          <p:nvPr/>
        </p:nvSpPr>
        <p:spPr>
          <a:xfrm>
            <a:off x="8922937" y="3987342"/>
            <a:ext cx="283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00B0F0"/>
                </a:solidFill>
                <a:latin typeface="Gotham Black" pitchFamily="50" charset="0"/>
              </a:rPr>
              <a:t>Andrización</a:t>
            </a:r>
            <a:r>
              <a:rPr lang="es-ES" dirty="0">
                <a:solidFill>
                  <a:srgbClr val="00B0F0"/>
                </a:solidFill>
                <a:latin typeface="Gotham Black" pitchFamily="50" charset="0"/>
              </a:rPr>
              <a:t>-Estructura </a:t>
            </a:r>
            <a:r>
              <a:rPr lang="es-ES" dirty="0" err="1">
                <a:solidFill>
                  <a:srgbClr val="00B0F0"/>
                </a:solidFill>
                <a:latin typeface="Gotham Black" pitchFamily="50" charset="0"/>
              </a:rPr>
              <a:t>ándrica</a:t>
            </a:r>
            <a:endParaRPr lang="es-ES" dirty="0">
              <a:solidFill>
                <a:srgbClr val="00B0F0"/>
              </a:solidFill>
              <a:latin typeface="Gotham Black" pitchFamily="50" charset="0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C9C85767-8EC5-4C4D-98F1-1543BD28DF4C}"/>
              </a:ext>
            </a:extLst>
          </p:cNvPr>
          <p:cNvSpPr/>
          <p:nvPr/>
        </p:nvSpPr>
        <p:spPr>
          <a:xfrm>
            <a:off x="8280088" y="5217585"/>
            <a:ext cx="978408" cy="462959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AC9E1A8-2905-470F-863D-D9BB26B46029}"/>
              </a:ext>
            </a:extLst>
          </p:cNvPr>
          <p:cNvSpPr txBox="1"/>
          <p:nvPr/>
        </p:nvSpPr>
        <p:spPr>
          <a:xfrm>
            <a:off x="9258496" y="5133162"/>
            <a:ext cx="283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solidFill>
                  <a:srgbClr val="FF3399"/>
                </a:solidFill>
                <a:latin typeface="Gotham Black" pitchFamily="50" charset="0"/>
              </a:rPr>
              <a:t>Ginización</a:t>
            </a:r>
            <a:r>
              <a:rPr lang="es-ES" dirty="0">
                <a:solidFill>
                  <a:srgbClr val="FF3399"/>
                </a:solidFill>
                <a:latin typeface="Gotham Black" pitchFamily="50" charset="0"/>
              </a:rPr>
              <a:t>-Estructura </a:t>
            </a:r>
            <a:r>
              <a:rPr lang="es-ES" dirty="0" err="1">
                <a:solidFill>
                  <a:srgbClr val="FF3399"/>
                </a:solidFill>
                <a:latin typeface="Gotham Black" pitchFamily="50" charset="0"/>
              </a:rPr>
              <a:t>gínica</a:t>
            </a:r>
            <a:endParaRPr lang="es-ES" dirty="0">
              <a:solidFill>
                <a:srgbClr val="FF3399"/>
              </a:solidFill>
              <a:latin typeface="Gotham Black" pitchFamily="50" charset="0"/>
            </a:endParaRPr>
          </a:p>
        </p:txBody>
      </p:sp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BE39B519-280D-418F-8A54-2C94D551D3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277" y="5685001"/>
            <a:ext cx="535364" cy="529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830A366F-46AA-4ED8-8F70-9490AE965A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2277" y="4079029"/>
            <a:ext cx="539969" cy="53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35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 animBg="1"/>
      <p:bldP spid="9" grpId="0"/>
      <p:bldP spid="10" grpId="0"/>
      <p:bldP spid="13" grpId="0" animBg="1"/>
      <p:bldP spid="14" grpId="0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5220F7B-A196-4626-9F99-DFD99CB8AB14}"/>
              </a:ext>
            </a:extLst>
          </p:cNvPr>
          <p:cNvSpPr/>
          <p:nvPr/>
        </p:nvSpPr>
        <p:spPr>
          <a:xfrm>
            <a:off x="0" y="201336"/>
            <a:ext cx="12191999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u="sng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CARACTERES SEXUALES</a:t>
            </a:r>
            <a:r>
              <a:rPr lang="es-ES" sz="3200" u="sng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:</a:t>
            </a:r>
          </a:p>
          <a:p>
            <a:endParaRPr lang="es-ES" dirty="0">
              <a:latin typeface="Gotham" pitchFamily="50" charset="0"/>
            </a:endParaRPr>
          </a:p>
          <a:p>
            <a:pPr algn="ctr"/>
            <a:r>
              <a:rPr lang="es-ES" sz="1600" dirty="0">
                <a:solidFill>
                  <a:srgbClr val="5F6DAC"/>
                </a:solidFill>
                <a:latin typeface="Gotham Black" pitchFamily="50" charset="0"/>
              </a:rPr>
              <a:t>TERCIARIOS: </a:t>
            </a:r>
          </a:p>
          <a:p>
            <a:r>
              <a:rPr lang="es-ES" sz="1600" dirty="0">
                <a:latin typeface="Gotham Black" pitchFamily="50" charset="0"/>
              </a:rPr>
              <a:t>	tienen relación con aspectos relacionados con las capacidades o los comportamientos.</a:t>
            </a:r>
          </a:p>
          <a:p>
            <a:endParaRPr lang="es-ES" sz="1600" dirty="0">
              <a:latin typeface="Gotham Black" pitchFamily="50" charset="0"/>
            </a:endParaRPr>
          </a:p>
          <a:p>
            <a:r>
              <a:rPr lang="es-ES" sz="1600" dirty="0">
                <a:latin typeface="Gotham Black" pitchFamily="50" charset="0"/>
              </a:rPr>
              <a:t>	</a:t>
            </a:r>
          </a:p>
          <a:p>
            <a:endParaRPr lang="es-ES" sz="1600" dirty="0">
              <a:latin typeface="Gotham Black" pitchFamily="50" charset="0"/>
            </a:endParaRPr>
          </a:p>
          <a:p>
            <a:endParaRPr lang="es-ES" sz="1600" dirty="0">
              <a:latin typeface="Gotham Black" pitchFamily="50" charset="0"/>
            </a:endParaRPr>
          </a:p>
          <a:p>
            <a:r>
              <a:rPr lang="es-ES" sz="1600" dirty="0">
                <a:latin typeface="Gotham Black" pitchFamily="50" charset="0"/>
              </a:rPr>
              <a:t>	</a:t>
            </a:r>
          </a:p>
          <a:p>
            <a:endParaRPr lang="es-ES" sz="1600" dirty="0">
              <a:solidFill>
                <a:srgbClr val="5F6DAC"/>
              </a:solidFill>
              <a:latin typeface="Gotham Black" pitchFamily="50" charset="0"/>
            </a:endParaRPr>
          </a:p>
          <a:p>
            <a:pPr algn="ctr"/>
            <a:r>
              <a:rPr lang="es-ES" sz="1600" dirty="0">
                <a:solidFill>
                  <a:srgbClr val="5F6DAC"/>
                </a:solidFill>
                <a:latin typeface="Gotham Black" pitchFamily="50" charset="0"/>
              </a:rPr>
              <a:t>SECUNDARIOS: </a:t>
            </a:r>
          </a:p>
          <a:p>
            <a:pPr algn="ctr"/>
            <a:r>
              <a:rPr lang="es-ES" sz="1600" dirty="0">
                <a:latin typeface="Gotham Black" pitchFamily="50" charset="0"/>
              </a:rPr>
              <a:t>tienen relación con aspectos anatómicos, funcionales o biológicos.</a:t>
            </a:r>
          </a:p>
          <a:p>
            <a:endParaRPr lang="es-ES" dirty="0">
              <a:latin typeface="Gotham" pitchFamily="50" charset="0"/>
            </a:endParaRPr>
          </a:p>
          <a:p>
            <a:endParaRPr lang="es-ES" dirty="0">
              <a:latin typeface="Gotham" pitchFamily="50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205D3F-99D0-4AD0-B372-86E756D80E20}"/>
              </a:ext>
            </a:extLst>
          </p:cNvPr>
          <p:cNvSpPr txBox="1"/>
          <p:nvPr/>
        </p:nvSpPr>
        <p:spPr>
          <a:xfrm>
            <a:off x="0" y="1633046"/>
            <a:ext cx="12191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7030A0"/>
                </a:solidFill>
                <a:latin typeface="Gotham" pitchFamily="50" charset="0"/>
              </a:rPr>
              <a:t>ORIENTACIÓN y VISIÓN ESPACIAL (O)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8F235F-D4AC-4CB4-8A29-9BF8FC9E1F77}"/>
              </a:ext>
            </a:extLst>
          </p:cNvPr>
          <p:cNvSpPr txBox="1"/>
          <p:nvPr/>
        </p:nvSpPr>
        <p:spPr>
          <a:xfrm>
            <a:off x="-1" y="2366613"/>
            <a:ext cx="12191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B050"/>
                </a:solidFill>
                <a:latin typeface="Gotham" pitchFamily="50" charset="0"/>
              </a:rPr>
              <a:t>DIFICULTAD PARA LA COMUNICACIÓN VERBAL y PÚBLICA (C)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B8E591F-7D35-4187-80B2-C1B270C8C060}"/>
              </a:ext>
            </a:extLst>
          </p:cNvPr>
          <p:cNvSpPr txBox="1"/>
          <p:nvPr/>
        </p:nvSpPr>
        <p:spPr>
          <a:xfrm>
            <a:off x="3" y="2002378"/>
            <a:ext cx="1219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B0F0"/>
                </a:solidFill>
                <a:latin typeface="Gotham" pitchFamily="50" charset="0"/>
              </a:rPr>
              <a:t>INDIVIDUALISMO y COMPETITIVIDAD (I)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4CE349-C336-4EF6-B6EF-919B7096C91D}"/>
              </a:ext>
            </a:extLst>
          </p:cNvPr>
          <p:cNvSpPr txBox="1"/>
          <p:nvPr/>
        </p:nvSpPr>
        <p:spPr>
          <a:xfrm>
            <a:off x="0" y="3903755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C00000"/>
                </a:solidFill>
                <a:latin typeface="Gotham" pitchFamily="50" charset="0"/>
              </a:rPr>
              <a:t>MUSCULATURA (M)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550820C-F4E8-4D84-A02B-86BD709AF99D}"/>
              </a:ext>
            </a:extLst>
          </p:cNvPr>
          <p:cNvSpPr txBox="1"/>
          <p:nvPr/>
        </p:nvSpPr>
        <p:spPr>
          <a:xfrm>
            <a:off x="-1" y="4273087"/>
            <a:ext cx="12191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FF0000"/>
                </a:solidFill>
                <a:latin typeface="Gotham" pitchFamily="50" charset="0"/>
              </a:rPr>
              <a:t>VELLO CORPORAL (V)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3E55115-D51A-4C13-8183-8FE3A813750C}"/>
              </a:ext>
            </a:extLst>
          </p:cNvPr>
          <p:cNvSpPr txBox="1"/>
          <p:nvPr/>
        </p:nvSpPr>
        <p:spPr>
          <a:xfrm>
            <a:off x="5" y="3571836"/>
            <a:ext cx="12191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2060"/>
                </a:solidFill>
                <a:latin typeface="Gotham" pitchFamily="50" charset="0"/>
              </a:rPr>
              <a:t>VOZ GRAVE (G)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3B5E54C-B911-4ECF-8B76-24DCC69353E6}"/>
              </a:ext>
            </a:extLst>
          </p:cNvPr>
          <p:cNvCxnSpPr>
            <a:cxnSpLocks/>
          </p:cNvCxnSpPr>
          <p:nvPr/>
        </p:nvCxnSpPr>
        <p:spPr>
          <a:xfrm>
            <a:off x="777240" y="5136317"/>
            <a:ext cx="10549890" cy="0"/>
          </a:xfrm>
          <a:prstGeom prst="line">
            <a:avLst/>
          </a:prstGeom>
          <a:ln w="19050">
            <a:solidFill>
              <a:srgbClr val="5F6DA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C96F54C-B287-46B5-B2AA-3615F49D585C}"/>
              </a:ext>
            </a:extLst>
          </p:cNvPr>
          <p:cNvSpPr txBox="1"/>
          <p:nvPr/>
        </p:nvSpPr>
        <p:spPr>
          <a:xfrm>
            <a:off x="689610" y="5238294"/>
            <a:ext cx="60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5F6DAC"/>
                </a:solidFill>
                <a:latin typeface="Gotham" pitchFamily="50" charset="0"/>
              </a:rPr>
              <a:t>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D279B7E-3199-47E0-8057-CA6357FC3088}"/>
              </a:ext>
            </a:extLst>
          </p:cNvPr>
          <p:cNvSpPr txBox="1"/>
          <p:nvPr/>
        </p:nvSpPr>
        <p:spPr>
          <a:xfrm>
            <a:off x="10896600" y="5238294"/>
            <a:ext cx="605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5F6DAC"/>
                </a:solidFill>
                <a:latin typeface="Gotham" pitchFamily="50" charset="0"/>
              </a:rPr>
              <a:t>10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5C40352-3392-45C9-8AA8-71829A8E6A65}"/>
              </a:ext>
            </a:extLst>
          </p:cNvPr>
          <p:cNvSpPr/>
          <p:nvPr/>
        </p:nvSpPr>
        <p:spPr>
          <a:xfrm>
            <a:off x="5810505" y="4817974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latin typeface="Gotham" pitchFamily="50" charset="0"/>
              </a:rPr>
              <a:t>(G)</a:t>
            </a:r>
            <a:endParaRPr lang="es-ES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6A437868-05E8-4E54-8865-FCB2DD86D435}"/>
              </a:ext>
            </a:extLst>
          </p:cNvPr>
          <p:cNvSpPr/>
          <p:nvPr/>
        </p:nvSpPr>
        <p:spPr>
          <a:xfrm>
            <a:off x="2261436" y="4817974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C00000"/>
                </a:solidFill>
                <a:latin typeface="Gotham" pitchFamily="50" charset="0"/>
              </a:rPr>
              <a:t>(M)</a:t>
            </a:r>
            <a:endParaRPr lang="es-ES" dirty="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6C0ABE05-FE70-4443-8907-427936A539B6}"/>
              </a:ext>
            </a:extLst>
          </p:cNvPr>
          <p:cNvSpPr/>
          <p:nvPr/>
        </p:nvSpPr>
        <p:spPr>
          <a:xfrm>
            <a:off x="10000619" y="4817974"/>
            <a:ext cx="562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Gotham" pitchFamily="50" charset="0"/>
              </a:rPr>
              <a:t>(V)</a:t>
            </a:r>
            <a:endParaRPr lang="es-ES" dirty="0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5FAE79E4-6818-418E-B43C-4A84E7DE51F2}"/>
              </a:ext>
            </a:extLst>
          </p:cNvPr>
          <p:cNvSpPr/>
          <p:nvPr/>
        </p:nvSpPr>
        <p:spPr>
          <a:xfrm>
            <a:off x="1777399" y="4817974"/>
            <a:ext cx="5854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7030A0"/>
                </a:solidFill>
                <a:latin typeface="Gotham" pitchFamily="50" charset="0"/>
              </a:rPr>
              <a:t>(O)</a:t>
            </a:r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A9AA625-D44A-4975-A7D5-C00007BB117A}"/>
              </a:ext>
            </a:extLst>
          </p:cNvPr>
          <p:cNvSpPr/>
          <p:nvPr/>
        </p:nvSpPr>
        <p:spPr>
          <a:xfrm>
            <a:off x="10414601" y="4817974"/>
            <a:ext cx="4667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  <a:latin typeface="Gotham" pitchFamily="50" charset="0"/>
              </a:rPr>
              <a:t>(I)</a:t>
            </a:r>
            <a:endParaRPr lang="es-ES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03E470A-3C74-4666-82E4-DB222FADDF3D}"/>
              </a:ext>
            </a:extLst>
          </p:cNvPr>
          <p:cNvSpPr/>
          <p:nvPr/>
        </p:nvSpPr>
        <p:spPr>
          <a:xfrm>
            <a:off x="1295400" y="4817974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Gotham" pitchFamily="50" charset="0"/>
              </a:rPr>
              <a:t>(C)</a:t>
            </a:r>
            <a:endParaRPr lang="es-ES" dirty="0"/>
          </a:p>
        </p:txBody>
      </p:sp>
      <p:pic>
        <p:nvPicPr>
          <p:cNvPr id="37" name="Imagen 36" descr="Icono&#10;&#10;Descripción generada automáticamente">
            <a:extLst>
              <a:ext uri="{FF2B5EF4-FFF2-40B4-BE49-F238E27FC236}">
                <a16:creationId xmlns:a16="http://schemas.microsoft.com/office/drawing/2014/main" id="{34C8C061-F117-42AA-B6A4-877C06CE46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91" y="5750947"/>
            <a:ext cx="535364" cy="5294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" name="Imagen 38" descr="Icono&#10;&#10;Descripción generada automáticamente">
            <a:extLst>
              <a:ext uri="{FF2B5EF4-FFF2-40B4-BE49-F238E27FC236}">
                <a16:creationId xmlns:a16="http://schemas.microsoft.com/office/drawing/2014/main" id="{D9BE00D7-D0CC-4850-AA97-CD6B07A6EB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510" y="5750947"/>
            <a:ext cx="539969" cy="53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CA2564F8-C5F4-4606-9D3A-1364EFA14E80}"/>
              </a:ext>
            </a:extLst>
          </p:cNvPr>
          <p:cNvSpPr/>
          <p:nvPr/>
        </p:nvSpPr>
        <p:spPr>
          <a:xfrm>
            <a:off x="-1" y="5301617"/>
            <a:ext cx="121919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solidFill>
                  <a:srgbClr val="5F6DAC"/>
                </a:solidFill>
                <a:latin typeface="Gotham Black" pitchFamily="50" charset="0"/>
              </a:rPr>
              <a:t>PRIMARIOS: </a:t>
            </a:r>
          </a:p>
          <a:p>
            <a:pPr algn="ctr"/>
            <a:r>
              <a:rPr lang="es-ES" sz="1600" dirty="0">
                <a:latin typeface="Gotham Black" pitchFamily="50" charset="0"/>
              </a:rPr>
              <a:t>rasgos que distinguen fenotípicamente al hombre y la mujer. Dicotómicos.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4645D86-B91D-40DE-9089-0E4362373252}"/>
              </a:ext>
            </a:extLst>
          </p:cNvPr>
          <p:cNvSpPr txBox="1"/>
          <p:nvPr/>
        </p:nvSpPr>
        <p:spPr>
          <a:xfrm>
            <a:off x="5200478" y="6051691"/>
            <a:ext cx="1703413" cy="369332"/>
          </a:xfrm>
          <a:prstGeom prst="rect">
            <a:avLst/>
          </a:prstGeom>
          <a:solidFill>
            <a:srgbClr val="5F6DA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Gotham" pitchFamily="50" charset="0"/>
              </a:rPr>
              <a:t>GENITALES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387175DA-61ED-482A-9453-2D3E8EBB5911}"/>
              </a:ext>
            </a:extLst>
          </p:cNvPr>
          <p:cNvSpPr txBox="1"/>
          <p:nvPr/>
        </p:nvSpPr>
        <p:spPr>
          <a:xfrm rot="2899166">
            <a:off x="10246640" y="4454550"/>
            <a:ext cx="1703413" cy="369332"/>
          </a:xfrm>
          <a:prstGeom prst="rect">
            <a:avLst/>
          </a:prstGeom>
          <a:solidFill>
            <a:srgbClr val="5F6DA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Gotham" pitchFamily="50" charset="0"/>
              </a:rPr>
              <a:t>GENITALES</a:t>
            </a:r>
          </a:p>
        </p:txBody>
      </p:sp>
    </p:spTree>
    <p:extLst>
      <p:ext uri="{BB962C8B-B14F-4D97-AF65-F5344CB8AC3E}">
        <p14:creationId xmlns:p14="http://schemas.microsoft.com/office/powerpoint/2010/main" val="38302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18A11F-135B-4CD5-B18C-08788C68B450}"/>
              </a:ext>
            </a:extLst>
          </p:cNvPr>
          <p:cNvSpPr txBox="1"/>
          <p:nvPr/>
        </p:nvSpPr>
        <p:spPr>
          <a:xfrm>
            <a:off x="0" y="148590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INTERSEXUALIDAD</a:t>
            </a:r>
            <a:r>
              <a:rPr lang="es-ES" sz="2800" dirty="0">
                <a:solidFill>
                  <a:srgbClr val="5F6DAC"/>
                </a:solidFill>
                <a:latin typeface="Gotham Black" pitchFamily="50" charset="0"/>
              </a:rPr>
              <a:t> </a:t>
            </a:r>
            <a:r>
              <a:rPr lang="es-ES" sz="1600" dirty="0">
                <a:solidFill>
                  <a:srgbClr val="5F6DAC"/>
                </a:solidFill>
                <a:latin typeface="Gotham Black" pitchFamily="50" charset="0"/>
              </a:rPr>
              <a:t>(no </a:t>
            </a:r>
            <a:r>
              <a:rPr lang="es-ES" sz="1600" dirty="0" err="1">
                <a:solidFill>
                  <a:srgbClr val="5F6DAC"/>
                </a:solidFill>
                <a:latin typeface="Gotham Black" pitchFamily="50" charset="0"/>
              </a:rPr>
              <a:t>intergenitalidad</a:t>
            </a:r>
            <a:r>
              <a:rPr lang="es-ES" sz="1600" dirty="0">
                <a:solidFill>
                  <a:srgbClr val="5F6DAC"/>
                </a:solidFill>
                <a:latin typeface="Gotham Black" pitchFamily="50" charset="0"/>
              </a:rPr>
              <a:t>-síndromes cromosómicos)</a:t>
            </a:r>
          </a:p>
          <a:p>
            <a:r>
              <a:rPr lang="es-ES" sz="1600" dirty="0">
                <a:solidFill>
                  <a:srgbClr val="5F6DB2"/>
                </a:solidFill>
                <a:latin typeface="Gotham Black" pitchFamily="50" charset="0"/>
              </a:rPr>
              <a:t>	</a:t>
            </a:r>
          </a:p>
          <a:p>
            <a:pPr algn="ctr"/>
            <a:r>
              <a:rPr lang="es-ES" sz="1600" dirty="0">
                <a:latin typeface="Gotham Black" pitchFamily="50" charset="0"/>
              </a:rPr>
              <a:t>No es la excepción, sino la norma.</a:t>
            </a:r>
          </a:p>
          <a:p>
            <a:pPr algn="ctr"/>
            <a:endParaRPr lang="es-ES" sz="1600" dirty="0">
              <a:latin typeface="Gotham Black" pitchFamily="50" charset="0"/>
            </a:endParaRPr>
          </a:p>
          <a:p>
            <a:pPr algn="ctr"/>
            <a:r>
              <a:rPr lang="es-ES" sz="1600" dirty="0">
                <a:latin typeface="Gotham Black" pitchFamily="50" charset="0"/>
              </a:rPr>
              <a:t>Somos un edificio complejo y estamos hechos de muchísimos ladrillos. Los ladrillos se colorean de azul o rosa.</a:t>
            </a:r>
          </a:p>
          <a:p>
            <a:pPr algn="ctr"/>
            <a:endParaRPr lang="es-ES" sz="1600" dirty="0">
              <a:latin typeface="Gotham Black" pitchFamily="50" charset="0"/>
            </a:endParaRPr>
          </a:p>
          <a:p>
            <a:pPr algn="ctr"/>
            <a:r>
              <a:rPr lang="es-ES" sz="1600" dirty="0">
                <a:latin typeface="Gotham Black" pitchFamily="50" charset="0"/>
              </a:rPr>
              <a:t>El edificio es, se siente y se ve, azul o rosa.</a:t>
            </a:r>
          </a:p>
          <a:p>
            <a:pPr algn="ctr"/>
            <a:endParaRPr lang="es-ES" sz="1600" dirty="0">
              <a:latin typeface="Gotham Black" pitchFamily="50" charset="0"/>
            </a:endParaRPr>
          </a:p>
          <a:p>
            <a:pPr algn="ctr"/>
            <a:r>
              <a:rPr lang="es-ES" sz="1600" dirty="0">
                <a:latin typeface="Gotham Black" pitchFamily="50" charset="0"/>
              </a:rPr>
              <a:t>Pero no hay ningún edificio completamente azul o completamente rosa (sólo con ladrillos azules o sólo con ladrillos rosas).</a:t>
            </a:r>
          </a:p>
          <a:p>
            <a:endParaRPr lang="es-ES" sz="1600" dirty="0">
              <a:latin typeface="Gotham Black" pitchFamily="50" charset="0"/>
            </a:endParaRPr>
          </a:p>
          <a:p>
            <a:pPr algn="ctr"/>
            <a:r>
              <a:rPr lang="es-ES" sz="1600" dirty="0">
                <a:latin typeface="Gotham Black" pitchFamily="50" charset="0"/>
              </a:rPr>
              <a:t>(Ni siquiera él)</a:t>
            </a:r>
          </a:p>
          <a:p>
            <a:endParaRPr lang="es-ES" sz="1600" dirty="0">
              <a:latin typeface="Gotham Black" pitchFamily="50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D24075-5345-464A-B768-046B10C76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970" y="3121522"/>
            <a:ext cx="289321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398D444-393A-4716-8A74-B2CDE6435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098" y="3121522"/>
            <a:ext cx="2853932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B6B860E-0874-4328-861F-AA9EE5D5D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57" y="3429000"/>
            <a:ext cx="1982686" cy="1982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8" descr="maranon">
            <a:extLst>
              <a:ext uri="{FF2B5EF4-FFF2-40B4-BE49-F238E27FC236}">
                <a16:creationId xmlns:a16="http://schemas.microsoft.com/office/drawing/2014/main" id="{0F427253-1EA5-4CAA-B3E4-DD95E5FC2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509" y="4726724"/>
            <a:ext cx="2098864" cy="1954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150A54CE-4612-41DB-9864-E7C726EF1E0C}"/>
              </a:ext>
            </a:extLst>
          </p:cNvPr>
          <p:cNvSpPr/>
          <p:nvPr/>
        </p:nvSpPr>
        <p:spPr>
          <a:xfrm>
            <a:off x="2511104" y="5786080"/>
            <a:ext cx="9680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i="1" dirty="0">
                <a:latin typeface="Gotham Black" pitchFamily="50" charset="0"/>
              </a:rPr>
              <a:t>“Lo masculino y lo femenino no son dos valores opuestos, sino grados sucesivos del desarrollo de una función única, la sexualidad” </a:t>
            </a:r>
          </a:p>
          <a:p>
            <a:r>
              <a:rPr lang="es-ES" sz="1600" dirty="0">
                <a:latin typeface="Gotham Black" pitchFamily="50" charset="0"/>
              </a:rPr>
              <a:t>–Gregorio Marañón- “La evolución de la sexualidad y los estados intersexuales” (1930)</a:t>
            </a:r>
          </a:p>
        </p:txBody>
      </p:sp>
    </p:spTree>
    <p:extLst>
      <p:ext uri="{BB962C8B-B14F-4D97-AF65-F5344CB8AC3E}">
        <p14:creationId xmlns:p14="http://schemas.microsoft.com/office/powerpoint/2010/main" val="95221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599A2C8-D926-44AB-9106-4E755AEA27AD}"/>
              </a:ext>
            </a:extLst>
          </p:cNvPr>
          <p:cNvSpPr/>
          <p:nvPr/>
        </p:nvSpPr>
        <p:spPr>
          <a:xfrm>
            <a:off x="0" y="201336"/>
            <a:ext cx="1219199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SEXUACIÓN: NIVELES DE SEXUACIÓN.</a:t>
            </a:r>
            <a:endParaRPr lang="es-ES" sz="3200" dirty="0">
              <a:solidFill>
                <a:srgbClr val="5F6D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lack" pitchFamily="50" charset="0"/>
            </a:endParaRPr>
          </a:p>
          <a:p>
            <a:endParaRPr lang="es-ES" dirty="0">
              <a:latin typeface="Gotham" pitchFamily="50" charset="0"/>
            </a:endParaRPr>
          </a:p>
          <a:p>
            <a:endParaRPr lang="es-ES" dirty="0">
              <a:latin typeface="Gotham Black" pitchFamily="50" charset="0"/>
            </a:endParaRPr>
          </a:p>
          <a:p>
            <a:endParaRPr lang="es-ES" dirty="0">
              <a:latin typeface="Gotham Black" pitchFamily="50" charset="0"/>
            </a:endParaRPr>
          </a:p>
          <a:p>
            <a:endParaRPr lang="es-ES" dirty="0">
              <a:latin typeface="Gotham Black" pitchFamily="50" charset="0"/>
            </a:endParaRPr>
          </a:p>
          <a:p>
            <a:pPr marL="342900" indent="-342900">
              <a:buAutoNum type="arabicPeriod"/>
            </a:pPr>
            <a:endParaRPr lang="es-ES" sz="1400" dirty="0">
              <a:latin typeface="Gotham Black" pitchFamily="50" charset="0"/>
            </a:endParaRPr>
          </a:p>
          <a:p>
            <a:pPr marL="342900" indent="-342900">
              <a:buAutoNum type="arabicPeriod"/>
            </a:pPr>
            <a:r>
              <a:rPr lang="es-ES" sz="1400" dirty="0">
                <a:latin typeface="Gotham Black" pitchFamily="50" charset="0"/>
              </a:rPr>
              <a:t>Nivel genético 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</a:t>
            </a:r>
            <a:r>
              <a:rPr lang="es-ES" sz="1400" dirty="0">
                <a:solidFill>
                  <a:srgbClr val="FF3399"/>
                </a:solidFill>
                <a:latin typeface="Gotham Black" pitchFamily="50" charset="0"/>
                <a:sym typeface="Wingdings" panose="05000000000000000000" pitchFamily="2" charset="2"/>
              </a:rPr>
              <a:t>XX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 – </a:t>
            </a:r>
            <a:r>
              <a:rPr lang="es-ES" sz="1400" dirty="0">
                <a:solidFill>
                  <a:srgbClr val="00B0F0"/>
                </a:solidFill>
                <a:latin typeface="Gotham Black" pitchFamily="50" charset="0"/>
                <a:sym typeface="Wingdings" panose="05000000000000000000" pitchFamily="2" charset="2"/>
              </a:rPr>
              <a:t>XY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 (genitales ambiguos – síndromes cromosómicos).</a:t>
            </a:r>
          </a:p>
          <a:p>
            <a:pPr marL="342900" indent="-342900">
              <a:buAutoNum type="arabicPeriod"/>
            </a:pPr>
            <a:endParaRPr lang="es-ES" sz="1400" dirty="0">
              <a:latin typeface="Gotham Black" pitchFamily="50" charset="0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Nivel gonadal  función </a:t>
            </a:r>
            <a:r>
              <a:rPr lang="es-ES" sz="1400" dirty="0" err="1">
                <a:latin typeface="Gotham Black" pitchFamily="50" charset="0"/>
                <a:sym typeface="Wingdings" panose="05000000000000000000" pitchFamily="2" charset="2"/>
              </a:rPr>
              <a:t>sexuante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. 6ª semana. Si el embrión era XY, comienza la actuación de los andrógenos sobre la </a:t>
            </a:r>
            <a:r>
              <a:rPr lang="es-ES" sz="1400" dirty="0" err="1">
                <a:latin typeface="Gotham Black" pitchFamily="50" charset="0"/>
                <a:sym typeface="Wingdings" panose="05000000000000000000" pitchFamily="2" charset="2"/>
              </a:rPr>
              <a:t>progónada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 indiferenciada para fabricar testículos. </a:t>
            </a:r>
          </a:p>
          <a:p>
            <a:pPr marL="342900" indent="-342900">
              <a:buAutoNum type="arabicPeriod"/>
            </a:pPr>
            <a:endParaRPr lang="es-ES" sz="1400" dirty="0">
              <a:latin typeface="Gotham Black" pitchFamily="50" charset="0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Nivel genital interno  </a:t>
            </a:r>
            <a:r>
              <a:rPr lang="es-ES" sz="1400" dirty="0" err="1">
                <a:latin typeface="Gotham Black" pitchFamily="50" charset="0"/>
                <a:sym typeface="Wingdings" panose="05000000000000000000" pitchFamily="2" charset="2"/>
              </a:rPr>
              <a:t>progónada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: conductos de Wolff y conductos de Müller. </a:t>
            </a:r>
          </a:p>
          <a:p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	</a:t>
            </a:r>
            <a:r>
              <a:rPr lang="es-ES" sz="1400" dirty="0">
                <a:solidFill>
                  <a:srgbClr val="00B0F0"/>
                </a:solidFill>
                <a:latin typeface="Gotham Black" pitchFamily="50" charset="0"/>
                <a:sym typeface="Wingdings" panose="05000000000000000000" pitchFamily="2" charset="2"/>
              </a:rPr>
              <a:t>XY: testículo fetal. Hormona </a:t>
            </a:r>
            <a:r>
              <a:rPr lang="es-ES" sz="1400" dirty="0" err="1">
                <a:solidFill>
                  <a:srgbClr val="00B0F0"/>
                </a:solidFill>
                <a:latin typeface="Gotham Black" pitchFamily="50" charset="0"/>
                <a:sym typeface="Wingdings" panose="05000000000000000000" pitchFamily="2" charset="2"/>
              </a:rPr>
              <a:t>antimülleriana</a:t>
            </a:r>
            <a:r>
              <a:rPr lang="es-ES" sz="1400" dirty="0">
                <a:solidFill>
                  <a:srgbClr val="00B0F0"/>
                </a:solidFill>
                <a:latin typeface="Gotham Black" pitchFamily="50" charset="0"/>
                <a:sym typeface="Wingdings" panose="05000000000000000000" pitchFamily="2" charset="2"/>
              </a:rPr>
              <a:t> + testosterona = canales eyaculatorios.</a:t>
            </a:r>
          </a:p>
          <a:p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	</a:t>
            </a:r>
            <a:r>
              <a:rPr lang="es-ES" sz="1400" dirty="0">
                <a:solidFill>
                  <a:srgbClr val="FF3399"/>
                </a:solidFill>
                <a:latin typeface="Gotham Black" pitchFamily="50" charset="0"/>
                <a:sym typeface="Wingdings" panose="05000000000000000000" pitchFamily="2" charset="2"/>
              </a:rPr>
              <a:t>XX: gónada indiferenciada hasta semana 12. Atrofia conductos de Wolff. Conductos de Müller, forman vagina, útero y 	parte de las trompas. SIN ACCIÓN HORMONAL. TENDENCIA NATURAL.</a:t>
            </a:r>
          </a:p>
          <a:p>
            <a:endParaRPr lang="es-ES" sz="1400" dirty="0">
              <a:latin typeface="Gotham Black" pitchFamily="50" charset="0"/>
              <a:sym typeface="Wingdings" panose="05000000000000000000" pitchFamily="2" charset="2"/>
            </a:endParaRPr>
          </a:p>
          <a:p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4. Nivel genital externo  hasta 8ª semana: seno urogenital. Acción testosterona generada por testículos fetales (semanas 8-11)</a:t>
            </a:r>
          </a:p>
          <a:p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	</a:t>
            </a:r>
            <a:r>
              <a:rPr lang="es-ES" sz="1400" dirty="0">
                <a:solidFill>
                  <a:srgbClr val="00B0F0"/>
                </a:solidFill>
                <a:latin typeface="Gotham Black" pitchFamily="50" charset="0"/>
                <a:sym typeface="Wingdings" panose="05000000000000000000" pitchFamily="2" charset="2"/>
              </a:rPr>
              <a:t>XY: 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						</a:t>
            </a:r>
            <a:r>
              <a:rPr lang="es-ES" sz="1400" dirty="0">
                <a:solidFill>
                  <a:srgbClr val="FF3399"/>
                </a:solidFill>
                <a:latin typeface="Gotham Black" pitchFamily="50" charset="0"/>
                <a:sym typeface="Wingdings" panose="05000000000000000000" pitchFamily="2" charset="2"/>
              </a:rPr>
              <a:t>XX:</a:t>
            </a:r>
          </a:p>
          <a:p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	</a:t>
            </a:r>
            <a:r>
              <a:rPr lang="es-ES" sz="1400" dirty="0">
                <a:solidFill>
                  <a:srgbClr val="00B0F0"/>
                </a:solidFill>
                <a:latin typeface="Gotham Black" pitchFamily="50" charset="0"/>
                <a:sym typeface="Wingdings" panose="05000000000000000000" pitchFamily="2" charset="2"/>
              </a:rPr>
              <a:t>glande y parte del pene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				</a:t>
            </a:r>
            <a:r>
              <a:rPr lang="es-ES" sz="1400" dirty="0">
                <a:solidFill>
                  <a:srgbClr val="FF3399"/>
                </a:solidFill>
                <a:latin typeface="Gotham Black" pitchFamily="50" charset="0"/>
                <a:sym typeface="Wingdings" panose="05000000000000000000" pitchFamily="2" charset="2"/>
              </a:rPr>
              <a:t>clítoris</a:t>
            </a:r>
          </a:p>
          <a:p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	</a:t>
            </a:r>
            <a:r>
              <a:rPr lang="es-ES" sz="1400" dirty="0">
                <a:solidFill>
                  <a:srgbClr val="00B0F0"/>
                </a:solidFill>
                <a:latin typeface="Gotham Black" pitchFamily="50" charset="0"/>
                <a:sym typeface="Wingdings" panose="05000000000000000000" pitchFamily="2" charset="2"/>
              </a:rPr>
              <a:t>pliegues internos unidos: uretra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			</a:t>
            </a:r>
            <a:r>
              <a:rPr lang="es-ES" sz="1400" dirty="0">
                <a:solidFill>
                  <a:srgbClr val="FF3399"/>
                </a:solidFill>
                <a:latin typeface="Gotham Black" pitchFamily="50" charset="0"/>
                <a:sym typeface="Wingdings" panose="05000000000000000000" pitchFamily="2" charset="2"/>
              </a:rPr>
              <a:t>pliegues internos separados: labios menores</a:t>
            </a:r>
          </a:p>
          <a:p>
            <a:r>
              <a:rPr lang="es-ES" sz="1400" dirty="0">
                <a:solidFill>
                  <a:srgbClr val="FF3399"/>
                </a:solidFill>
                <a:latin typeface="Gotham Black" pitchFamily="50" charset="0"/>
                <a:sym typeface="Wingdings" panose="05000000000000000000" pitchFamily="2" charset="2"/>
              </a:rPr>
              <a:t>	</a:t>
            </a:r>
            <a:r>
              <a:rPr lang="es-ES" sz="1400" dirty="0">
                <a:solidFill>
                  <a:srgbClr val="00B0F0"/>
                </a:solidFill>
                <a:latin typeface="Gotham Black" pitchFamily="50" charset="0"/>
                <a:sym typeface="Wingdings" panose="05000000000000000000" pitchFamily="2" charset="2"/>
              </a:rPr>
              <a:t>pliegues externos: escroto	</a:t>
            </a:r>
            <a:r>
              <a:rPr lang="es-ES" sz="1400" dirty="0">
                <a:solidFill>
                  <a:srgbClr val="FF3399"/>
                </a:solidFill>
                <a:latin typeface="Gotham Black" pitchFamily="50" charset="0"/>
                <a:sym typeface="Wingdings" panose="05000000000000000000" pitchFamily="2" charset="2"/>
              </a:rPr>
              <a:t>			pliegues externos: labios mayores</a:t>
            </a:r>
          </a:p>
          <a:p>
            <a:endParaRPr lang="es-ES" sz="1400" dirty="0">
              <a:solidFill>
                <a:srgbClr val="FF3399"/>
              </a:solidFill>
              <a:latin typeface="Gotham Black" pitchFamily="50" charset="0"/>
              <a:sym typeface="Wingdings" panose="05000000000000000000" pitchFamily="2" charset="2"/>
            </a:endParaRPr>
          </a:p>
          <a:p>
            <a:pPr marL="342900" indent="-342900">
              <a:buAutoNum type="arabicPeriod" startAt="5"/>
            </a:pP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Nivel eje hipotálamo-hipofisario  meses 4º a 7º. Estructura potencialmente </a:t>
            </a:r>
            <a:r>
              <a:rPr lang="es-ES" sz="1400" dirty="0" err="1">
                <a:latin typeface="Gotham Black" pitchFamily="50" charset="0"/>
                <a:sym typeface="Wingdings" panose="05000000000000000000" pitchFamily="2" charset="2"/>
              </a:rPr>
              <a:t>sexuable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: cerebro. Agente </a:t>
            </a:r>
            <a:r>
              <a:rPr lang="es-ES" sz="1400" dirty="0" err="1">
                <a:latin typeface="Gotham Black" pitchFamily="50" charset="0"/>
                <a:sym typeface="Wingdings" panose="05000000000000000000" pitchFamily="2" charset="2"/>
              </a:rPr>
              <a:t>sexuante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: hormonas 	fetales. Sexuación cerebral NO en sentido DIMÓRFICO, sino INTERSEXUAL (topografía de las </a:t>
            </a:r>
            <a:r>
              <a:rPr lang="es-ES" sz="1400" dirty="0" err="1">
                <a:latin typeface="Gotham Black" pitchFamily="50" charset="0"/>
                <a:sym typeface="Wingdings" panose="05000000000000000000" pitchFamily="2" charset="2"/>
              </a:rPr>
              <a:t>sinápsis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 neuronales).</a:t>
            </a:r>
          </a:p>
          <a:p>
            <a:pPr lvl="2"/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Ejemplo: eje hipotálamo-hipófisis-gónadas: producción de gametos  </a:t>
            </a:r>
            <a:r>
              <a:rPr lang="es-ES" sz="1400" dirty="0">
                <a:solidFill>
                  <a:srgbClr val="00B0F0"/>
                </a:solidFill>
                <a:latin typeface="Gotham Black" pitchFamily="50" charset="0"/>
                <a:sym typeface="Wingdings" panose="05000000000000000000" pitchFamily="2" charset="2"/>
              </a:rPr>
              <a:t>XY continua </a:t>
            </a:r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– </a:t>
            </a:r>
            <a:r>
              <a:rPr lang="es-ES" sz="1400" dirty="0">
                <a:solidFill>
                  <a:srgbClr val="FF3399"/>
                </a:solidFill>
                <a:latin typeface="Gotham Black" pitchFamily="50" charset="0"/>
                <a:sym typeface="Wingdings" panose="05000000000000000000" pitchFamily="2" charset="2"/>
              </a:rPr>
              <a:t>XX cíclica.</a:t>
            </a:r>
          </a:p>
          <a:p>
            <a:pPr lvl="2"/>
            <a:r>
              <a:rPr lang="es-ES" sz="1400" dirty="0">
                <a:latin typeface="Gotham Black" pitchFamily="50" charset="0"/>
                <a:sym typeface="Wingdings" panose="05000000000000000000" pitchFamily="2" charset="2"/>
              </a:rPr>
              <a:t>Diferenciación prenatal, manifestación-apreciación evolutiva.</a:t>
            </a:r>
          </a:p>
          <a:p>
            <a:pPr marL="342900" indent="-342900">
              <a:buAutoNum type="arabicPeriod"/>
            </a:pPr>
            <a:endParaRPr lang="es-ES" dirty="0">
              <a:latin typeface="Gotham Black" pitchFamily="50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C5F4933-79C5-4FF8-A71C-98F09E4BA62C}"/>
              </a:ext>
            </a:extLst>
          </p:cNvPr>
          <p:cNvSpPr txBox="1"/>
          <p:nvPr/>
        </p:nvSpPr>
        <p:spPr>
          <a:xfrm>
            <a:off x="3415716" y="1023457"/>
            <a:ext cx="5360565" cy="646331"/>
          </a:xfrm>
          <a:prstGeom prst="rect">
            <a:avLst/>
          </a:prstGeom>
          <a:solidFill>
            <a:srgbClr val="FF3399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EL SEXO POR OMISIÓN ES FEMENINO.</a:t>
            </a:r>
          </a:p>
          <a:p>
            <a:pPr algn="ctr"/>
            <a:r>
              <a:rPr lang="es-E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GEN “SRY”</a:t>
            </a:r>
            <a:endParaRPr lang="es-E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68D9679-AE76-45F6-B2BB-51D2ABFA4830}"/>
              </a:ext>
            </a:extLst>
          </p:cNvPr>
          <p:cNvSpPr txBox="1"/>
          <p:nvPr/>
        </p:nvSpPr>
        <p:spPr>
          <a:xfrm>
            <a:off x="10152076" y="6283246"/>
            <a:ext cx="2039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>
                <a:latin typeface="Gotham Black" pitchFamily="50" charset="0"/>
              </a:rPr>
              <a:t>“Sexo básico” – </a:t>
            </a:r>
          </a:p>
          <a:p>
            <a:pPr algn="r"/>
            <a:r>
              <a:rPr lang="es-ES" sz="900" i="1" dirty="0" err="1">
                <a:latin typeface="Gotham Black" pitchFamily="50" charset="0"/>
              </a:rPr>
              <a:t>Silberio</a:t>
            </a:r>
            <a:r>
              <a:rPr lang="es-ES" sz="900" i="1" dirty="0">
                <a:latin typeface="Gotham Black" pitchFamily="50" charset="0"/>
              </a:rPr>
              <a:t> Sáez Sesma. </a:t>
            </a:r>
          </a:p>
          <a:p>
            <a:pPr algn="r"/>
            <a:r>
              <a:rPr lang="es-ES" sz="900" i="1" dirty="0" err="1">
                <a:latin typeface="Gotham Black" pitchFamily="50" charset="0"/>
              </a:rPr>
              <a:t>Ed.Fundamentos</a:t>
            </a:r>
            <a:endParaRPr lang="es-ES" sz="900" i="1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8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1" name="Picture 3" descr="turner9">
            <a:extLst>
              <a:ext uri="{FF2B5EF4-FFF2-40B4-BE49-F238E27FC236}">
                <a16:creationId xmlns:a16="http://schemas.microsoft.com/office/drawing/2014/main" id="{8FAFFF0C-15B9-4A87-A6CF-EA26C31BBE6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18960" y="4318299"/>
            <a:ext cx="2935288" cy="218598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4772" name="Picture 4" descr="turner8">
            <a:extLst>
              <a:ext uri="{FF2B5EF4-FFF2-40B4-BE49-F238E27FC236}">
                <a16:creationId xmlns:a16="http://schemas.microsoft.com/office/drawing/2014/main" id="{A0C86759-917A-4614-A1E1-20041A7AD7CE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859117" y="4318299"/>
            <a:ext cx="1600200" cy="2185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4773" name="Picture 5" descr="turner6">
            <a:extLst>
              <a:ext uri="{FF2B5EF4-FFF2-40B4-BE49-F238E27FC236}">
                <a16:creationId xmlns:a16="http://schemas.microsoft.com/office/drawing/2014/main" id="{EAACA8C1-B8AB-4F8F-BA55-2F51E9FBCFD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0192" y="1132542"/>
            <a:ext cx="3552825" cy="2668587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4774" name="Picture 6" descr="Turner5">
            <a:extLst>
              <a:ext uri="{FF2B5EF4-FFF2-40B4-BE49-F238E27FC236}">
                <a16:creationId xmlns:a16="http://schemas.microsoft.com/office/drawing/2014/main" id="{F118009B-4BE5-4BF6-BCD1-35C2FFC02190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/>
          <a:srcRect/>
          <a:stretch>
            <a:fillRect/>
          </a:stretch>
        </p:blipFill>
        <p:spPr>
          <a:xfrm>
            <a:off x="5318918" y="4318299"/>
            <a:ext cx="1554162" cy="1944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4775" name="Picture 7" descr="turner4">
            <a:extLst>
              <a:ext uri="{FF2B5EF4-FFF2-40B4-BE49-F238E27FC236}">
                <a16:creationId xmlns:a16="http://schemas.microsoft.com/office/drawing/2014/main" id="{98596950-EB06-478F-99D1-8E4868D1F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4605" y="1451629"/>
            <a:ext cx="1982787" cy="2349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4776" name="Picture 8" descr="turner10">
            <a:extLst>
              <a:ext uri="{FF2B5EF4-FFF2-40B4-BE49-F238E27FC236}">
                <a16:creationId xmlns:a16="http://schemas.microsoft.com/office/drawing/2014/main" id="{C345DBDF-B28C-4F32-BC32-0607E080B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19377"/>
          <a:stretch>
            <a:fillRect/>
          </a:stretch>
        </p:blipFill>
        <p:spPr bwMode="auto">
          <a:xfrm>
            <a:off x="8310636" y="1292879"/>
            <a:ext cx="2697162" cy="250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22BC696-50FE-4B51-83DA-4799DE55B52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79375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3600" b="1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SÍNDROME DE TURNER (X0)</a:t>
            </a:r>
            <a:endParaRPr lang="es-ES" sz="3600" b="1" dirty="0">
              <a:solidFill>
                <a:srgbClr val="5F6D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lack" pitchFamily="50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F0D32A3-7179-4BDF-9ED7-47264BC94ADE}"/>
              </a:ext>
            </a:extLst>
          </p:cNvPr>
          <p:cNvSpPr txBox="1"/>
          <p:nvPr/>
        </p:nvSpPr>
        <p:spPr>
          <a:xfrm>
            <a:off x="0" y="1582340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ES" dirty="0">
                <a:latin typeface="Gotham Black" pitchFamily="50" charset="0"/>
              </a:rPr>
              <a:t>La causa es un cromosoma X ausente o incompleto. Las niñas que lo presentan son de baja estatura y sus ovarios no funcionan en forma adecuada.</a:t>
            </a:r>
          </a:p>
          <a:p>
            <a:pPr fontAlgn="base"/>
            <a:endParaRPr lang="es-ES" dirty="0">
              <a:latin typeface="Gotham Black" pitchFamily="50" charset="0"/>
            </a:endParaRPr>
          </a:p>
          <a:p>
            <a:pPr fontAlgn="base"/>
            <a:r>
              <a:rPr lang="es-ES" dirty="0">
                <a:latin typeface="Gotham Black" pitchFamily="50" charset="0"/>
              </a:rPr>
              <a:t>Otras características físicas típicas del síndrome de Turner son:</a:t>
            </a:r>
          </a:p>
          <a:p>
            <a:pPr fontAlgn="base"/>
            <a:r>
              <a:rPr lang="es-ES" dirty="0">
                <a:latin typeface="Gotham Black" pitchFamily="50" charset="0"/>
              </a:rPr>
              <a:t>	-Cuello corto con "pliegues" que van desde la parte superior de los hombros hasta los lados 	del cuello</a:t>
            </a:r>
          </a:p>
          <a:p>
            <a:pPr fontAlgn="base"/>
            <a:r>
              <a:rPr lang="es-ES" dirty="0">
                <a:latin typeface="Gotham Black" pitchFamily="50" charset="0"/>
              </a:rPr>
              <a:t>	-Línea del cabello bajo en la espalda</a:t>
            </a:r>
          </a:p>
          <a:p>
            <a:pPr fontAlgn="base"/>
            <a:r>
              <a:rPr lang="es-ES" dirty="0">
                <a:latin typeface="Gotham Black" pitchFamily="50" charset="0"/>
              </a:rPr>
              <a:t>	-Baja ubicación de las orejas</a:t>
            </a:r>
          </a:p>
          <a:p>
            <a:pPr fontAlgn="base"/>
            <a:r>
              <a:rPr lang="es-ES" dirty="0">
                <a:latin typeface="Gotham Black" pitchFamily="50" charset="0"/>
              </a:rPr>
              <a:t>	-Manos y pies inflamados</a:t>
            </a:r>
          </a:p>
          <a:p>
            <a:pPr fontAlgn="base"/>
            <a:r>
              <a:rPr lang="es-ES" dirty="0">
                <a:latin typeface="Gotham Black" pitchFamily="50" charset="0"/>
              </a:rPr>
              <a:t>	-La mayoría de las mujeres con síndrome de Turner son </a:t>
            </a:r>
            <a:r>
              <a:rPr lang="es-ES" dirty="0">
                <a:solidFill>
                  <a:srgbClr val="5F6DAC"/>
                </a:solidFill>
                <a:latin typeface="Gotham Black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infértiles</a:t>
            </a:r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.</a:t>
            </a:r>
            <a:r>
              <a:rPr lang="es-ES" dirty="0">
                <a:solidFill>
                  <a:srgbClr val="FF6600"/>
                </a:solidFill>
                <a:latin typeface="Gotham Black" pitchFamily="50" charset="0"/>
              </a:rPr>
              <a:t> </a:t>
            </a:r>
            <a:r>
              <a:rPr lang="es-ES" dirty="0">
                <a:latin typeface="Gotham Black" pitchFamily="50" charset="0"/>
              </a:rPr>
              <a:t>Corren el riesgo de tener 	problemas de salud como hipertensión arterial, problemas renales, diabetes, cataratas, 	osteoporosis y problemas tiroideos.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3642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2F181A-0752-4B5E-8CE1-08AC2E55BB36}"/>
              </a:ext>
            </a:extLst>
          </p:cNvPr>
          <p:cNvSpPr txBox="1"/>
          <p:nvPr/>
        </p:nvSpPr>
        <p:spPr>
          <a:xfrm>
            <a:off x="0" y="2985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5F6DAC"/>
                </a:solidFill>
                <a:latin typeface="Gotham Black" pitchFamily="50" charset="0"/>
              </a:rPr>
              <a:t>PARTIMOS DE DOS AXIOMAS…</a:t>
            </a:r>
          </a:p>
        </p:txBody>
      </p:sp>
      <p:pic>
        <p:nvPicPr>
          <p:cNvPr id="4" name="Imagen 3" descr="Foto en blanco y negro de un hombre con traje y corbata&#10;&#10;Descripción generada automáticamente">
            <a:extLst>
              <a:ext uri="{FF2B5EF4-FFF2-40B4-BE49-F238E27FC236}">
                <a16:creationId xmlns:a16="http://schemas.microsoft.com/office/drawing/2014/main" id="{8FE8BEF1-DF0C-435B-901B-D875AE305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61" y="1167710"/>
            <a:ext cx="3216628" cy="45225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F6DA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FDC800-0766-4691-BD3F-6E58B40E67DC}"/>
              </a:ext>
            </a:extLst>
          </p:cNvPr>
          <p:cNvSpPr txBox="1"/>
          <p:nvPr/>
        </p:nvSpPr>
        <p:spPr>
          <a:xfrm>
            <a:off x="3953055" y="2274837"/>
            <a:ext cx="7828384" cy="2308324"/>
          </a:xfrm>
          <a:prstGeom prst="rect">
            <a:avLst/>
          </a:prstGeom>
          <a:noFill/>
          <a:ln w="38100">
            <a:solidFill>
              <a:srgbClr val="5F6DA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Gotham Black" pitchFamily="50" charset="0"/>
              </a:rPr>
              <a:t>PAUL WATZLAWICK (1921-2007)</a:t>
            </a:r>
          </a:p>
          <a:p>
            <a:pPr algn="just"/>
            <a:endParaRPr lang="es-ES" dirty="0">
              <a:latin typeface="Gotham Black" pitchFamily="50" charset="0"/>
            </a:endParaRPr>
          </a:p>
          <a:p>
            <a:pPr algn="just"/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PRIMER AXIOMA DE LA COMUNICACIÓN HUMANA:</a:t>
            </a:r>
          </a:p>
          <a:p>
            <a:pPr algn="just"/>
            <a:endParaRPr lang="es-ES" dirty="0">
              <a:latin typeface="Gotham Black" pitchFamily="50" charset="0"/>
            </a:endParaRPr>
          </a:p>
          <a:p>
            <a:r>
              <a:rPr lang="es-ES" dirty="0">
                <a:latin typeface="Gotham Black" pitchFamily="50" charset="0"/>
              </a:rPr>
              <a:t>“</a:t>
            </a:r>
            <a:r>
              <a:rPr lang="es-ES" b="1" dirty="0">
                <a:latin typeface="Gotham Black" pitchFamily="50" charset="0"/>
              </a:rPr>
              <a:t>Es imposible no comunicarse</a:t>
            </a:r>
            <a:r>
              <a:rPr lang="es-ES" dirty="0">
                <a:latin typeface="Gotham Black" pitchFamily="50" charset="0"/>
              </a:rPr>
              <a:t>: Todo comportamiento es una forma de comunicación. Como no existe forma contraria al comportamiento («no comportamiento» o «</a:t>
            </a:r>
            <a:r>
              <a:rPr lang="es-ES" dirty="0" err="1">
                <a:latin typeface="Gotham Black" pitchFamily="50" charset="0"/>
              </a:rPr>
              <a:t>anticomportamiento</a:t>
            </a:r>
            <a:r>
              <a:rPr lang="es-ES" dirty="0">
                <a:latin typeface="Gotham Black" pitchFamily="50" charset="0"/>
              </a:rPr>
              <a:t>»), tampoco existe la «no comunicación”</a:t>
            </a:r>
          </a:p>
        </p:txBody>
      </p:sp>
    </p:spTree>
    <p:extLst>
      <p:ext uri="{BB962C8B-B14F-4D97-AF65-F5344CB8AC3E}">
        <p14:creationId xmlns:p14="http://schemas.microsoft.com/office/powerpoint/2010/main" val="14477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819" name="Picture 3" descr="klinefelter12">
            <a:extLst>
              <a:ext uri="{FF2B5EF4-FFF2-40B4-BE49-F238E27FC236}">
                <a16:creationId xmlns:a16="http://schemas.microsoft.com/office/drawing/2014/main" id="{A104F7D5-FCAF-4E8F-95A9-8EF4346C8365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-12484" r="-4035" b="-8704"/>
          <a:stretch>
            <a:fillRect/>
          </a:stretch>
        </p:blipFill>
        <p:spPr>
          <a:xfrm>
            <a:off x="6240016" y="1484784"/>
            <a:ext cx="2016224" cy="23762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46820" name="Picture 4" descr="klinefelter5">
            <a:extLst>
              <a:ext uri="{FF2B5EF4-FFF2-40B4-BE49-F238E27FC236}">
                <a16:creationId xmlns:a16="http://schemas.microsoft.com/office/drawing/2014/main" id="{CAA27B33-E836-4F73-8F30-2E570ECBA48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8616950" y="1412875"/>
            <a:ext cx="1131888" cy="19875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46822" name="Picture 6" descr="kleinfelter4">
            <a:extLst>
              <a:ext uri="{FF2B5EF4-FFF2-40B4-BE49-F238E27FC236}">
                <a16:creationId xmlns:a16="http://schemas.microsoft.com/office/drawing/2014/main" id="{8032C480-04EC-4C34-BC22-3B783C4C1DAC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 r="6902" b="5878"/>
          <a:stretch>
            <a:fillRect/>
          </a:stretch>
        </p:blipFill>
        <p:spPr>
          <a:xfrm>
            <a:off x="1919536" y="1412776"/>
            <a:ext cx="1296144" cy="1872208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46823" name="Picture 7" descr="klinefelter8">
            <a:extLst>
              <a:ext uri="{FF2B5EF4-FFF2-40B4-BE49-F238E27FC236}">
                <a16:creationId xmlns:a16="http://schemas.microsoft.com/office/drawing/2014/main" id="{61AF49AD-BBA2-47A4-8FC6-EE2BCD022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2826" y="1484313"/>
            <a:ext cx="2543175" cy="295751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1383" name="Picture 8" descr="klinefelter7">
            <a:extLst>
              <a:ext uri="{FF2B5EF4-FFF2-40B4-BE49-F238E27FC236}">
                <a16:creationId xmlns:a16="http://schemas.microsoft.com/office/drawing/2014/main" id="{04060576-8FEB-47A0-ABC0-E4A29739D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3933826"/>
            <a:ext cx="165417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6825" name="Picture 9" descr="klinefelter14">
            <a:extLst>
              <a:ext uri="{FF2B5EF4-FFF2-40B4-BE49-F238E27FC236}">
                <a16:creationId xmlns:a16="http://schemas.microsoft.com/office/drawing/2014/main" id="{E923918A-2B10-4F51-92B2-9D1632E6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9857" y="3933057"/>
            <a:ext cx="1679575" cy="2544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6826" name="Picture 10">
            <a:extLst>
              <a:ext uri="{FF2B5EF4-FFF2-40B4-BE49-F238E27FC236}">
                <a16:creationId xmlns:a16="http://schemas.microsoft.com/office/drawing/2014/main" id="{00AEF562-D185-4839-A364-6C57C894A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88288" y="3789041"/>
            <a:ext cx="1701800" cy="2676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46821" name="Picture 5" descr="klinefelter16">
            <a:extLst>
              <a:ext uri="{FF2B5EF4-FFF2-40B4-BE49-F238E27FC236}">
                <a16:creationId xmlns:a16="http://schemas.microsoft.com/office/drawing/2014/main" id="{7A16162F-17B5-413B-ABDB-835170B5B633}"/>
              </a:ext>
            </a:extLst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print"/>
          <a:srcRect/>
          <a:stretch>
            <a:fillRect/>
          </a:stretch>
        </p:blipFill>
        <p:spPr>
          <a:xfrm>
            <a:off x="2351584" y="3645024"/>
            <a:ext cx="1512168" cy="2523209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67ED228E-2617-4549-8F6B-00088D2B928D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99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SÍNDROME DE KLINEFELTER (XXY)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A367D1F-C0C0-4780-8EF8-BB11578E5CAE}"/>
              </a:ext>
            </a:extLst>
          </p:cNvPr>
          <p:cNvSpPr txBox="1"/>
          <p:nvPr/>
        </p:nvSpPr>
        <p:spPr>
          <a:xfrm>
            <a:off x="0" y="1846107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 Black" pitchFamily="50" charset="0"/>
              </a:rPr>
              <a:t>El síndrome de Klinefelter es un cuadro que ocurre entre los hombres que tienen un cromosoma X adicional en la mayoría de sus células. </a:t>
            </a:r>
          </a:p>
          <a:p>
            <a:endParaRPr lang="es-ES" dirty="0">
              <a:latin typeface="Gotham Black" pitchFamily="50" charset="0"/>
            </a:endParaRPr>
          </a:p>
          <a:p>
            <a:r>
              <a:rPr lang="es-ES" dirty="0">
                <a:latin typeface="Gotham Black" pitchFamily="50" charset="0"/>
              </a:rPr>
              <a:t>El síndrome puede afectar las diversas etapas del desarrollo físico, social y del lenguaje. El síntoma más común es la </a:t>
            </a:r>
            <a:r>
              <a:rPr lang="es-ES" dirty="0">
                <a:solidFill>
                  <a:srgbClr val="5F6DAC"/>
                </a:solidFill>
                <a:latin typeface="Gotham Black" pitchFamily="50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infertilidad</a:t>
            </a:r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.</a:t>
            </a:r>
            <a:r>
              <a:rPr lang="es-ES" dirty="0">
                <a:latin typeface="Gotham Black" pitchFamily="50" charset="0"/>
              </a:rPr>
              <a:t> </a:t>
            </a:r>
          </a:p>
          <a:p>
            <a:endParaRPr lang="es-ES" dirty="0">
              <a:latin typeface="Gotham Black" pitchFamily="50" charset="0"/>
            </a:endParaRPr>
          </a:p>
          <a:p>
            <a:r>
              <a:rPr lang="es-ES" dirty="0">
                <a:latin typeface="Gotham Black" pitchFamily="50" charset="0"/>
              </a:rPr>
              <a:t>Debido a que generalmente no producen la misma cantidad de testosterona que los demás varones, los adolescentes con síndrome de Klinefelter pueden tener menos vello facial y corporal y ser menos musculosos que otros niños.</a:t>
            </a:r>
          </a:p>
          <a:p>
            <a:r>
              <a:rPr lang="es-ES" dirty="0">
                <a:latin typeface="Gotham Black" pitchFamily="50" charset="0"/>
              </a:rPr>
              <a:t> </a:t>
            </a:r>
          </a:p>
          <a:p>
            <a:r>
              <a:rPr lang="es-ES" dirty="0">
                <a:solidFill>
                  <a:schemeClr val="bg1"/>
                </a:solidFill>
                <a:highlight>
                  <a:srgbClr val="5F6DAC"/>
                </a:highlight>
                <a:latin typeface="Gotham Black" pitchFamily="50" charset="0"/>
              </a:rPr>
              <a:t>Pueden presentar dificultades para usar el lenguaje y expresarse. </a:t>
            </a:r>
          </a:p>
          <a:p>
            <a:r>
              <a:rPr lang="es-ES" dirty="0">
                <a:solidFill>
                  <a:schemeClr val="bg1"/>
                </a:solidFill>
                <a:highlight>
                  <a:srgbClr val="5F6DAC"/>
                </a:highlight>
                <a:latin typeface="Gotham Black" pitchFamily="50" charset="0"/>
              </a:rPr>
              <a:t>Es posible que sean tímidos y tengan problemas de adaptación.</a:t>
            </a:r>
          </a:p>
        </p:txBody>
      </p:sp>
    </p:spTree>
    <p:extLst>
      <p:ext uri="{BB962C8B-B14F-4D97-AF65-F5344CB8AC3E}">
        <p14:creationId xmlns:p14="http://schemas.microsoft.com/office/powerpoint/2010/main" val="71624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>
            <a:extLst>
              <a:ext uri="{FF2B5EF4-FFF2-40B4-BE49-F238E27FC236}">
                <a16:creationId xmlns:a16="http://schemas.microsoft.com/office/drawing/2014/main" id="{6C34C680-FF40-46B1-8B9F-9E682AC24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12192000" cy="6334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Los </a:t>
            </a:r>
            <a:r>
              <a:rPr lang="es-ES" sz="32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“</a:t>
            </a:r>
            <a:r>
              <a:rPr lang="es-ES" sz="3200" dirty="0" err="1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huevodoce</a:t>
            </a:r>
            <a:r>
              <a:rPr lang="es-ES" sz="32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” </a:t>
            </a:r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en República Dominicana</a:t>
            </a:r>
            <a:r>
              <a:rPr lang="es-E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 </a:t>
            </a:r>
          </a:p>
        </p:txBody>
      </p:sp>
      <p:pic>
        <p:nvPicPr>
          <p:cNvPr id="1017859" name="Picture 3" descr="Mapa República Dominicana">
            <a:extLst>
              <a:ext uri="{FF2B5EF4-FFF2-40B4-BE49-F238E27FC236}">
                <a16:creationId xmlns:a16="http://schemas.microsoft.com/office/drawing/2014/main" id="{EBCC4F20-360D-42DE-996C-B8011469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14352"/>
          <a:stretch>
            <a:fillRect/>
          </a:stretch>
        </p:blipFill>
        <p:spPr bwMode="auto">
          <a:xfrm>
            <a:off x="1841500" y="1989138"/>
            <a:ext cx="5691188" cy="3600450"/>
          </a:xfrm>
          <a:prstGeom prst="rect">
            <a:avLst/>
          </a:prstGeom>
          <a:ln w="19050" cap="sq">
            <a:solidFill>
              <a:schemeClr val="tx1"/>
            </a:solidFill>
            <a:prstDash val="solid"/>
            <a:miter lim="800000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</p:pic>
      <p:pic>
        <p:nvPicPr>
          <p:cNvPr id="21509" name="Picture 4" descr="Julianne Imperato_mcginley">
            <a:extLst>
              <a:ext uri="{FF2B5EF4-FFF2-40B4-BE49-F238E27FC236}">
                <a16:creationId xmlns:a16="http://schemas.microsoft.com/office/drawing/2014/main" id="{91817FC3-D09A-4F2B-B86A-8372FC60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1557338"/>
            <a:ext cx="188753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7861" name="Text Box 5">
            <a:extLst>
              <a:ext uri="{FF2B5EF4-FFF2-40B4-BE49-F238E27FC236}">
                <a16:creationId xmlns:a16="http://schemas.microsoft.com/office/drawing/2014/main" id="{458B93A0-EB37-4923-A687-E22B8F91C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9901" y="4149725"/>
            <a:ext cx="28297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1200" b="1" dirty="0" err="1">
                <a:latin typeface="Gotham" pitchFamily="50" charset="0"/>
              </a:rPr>
              <a:t>Julianne</a:t>
            </a:r>
            <a:r>
              <a:rPr lang="es-ES" sz="1200" b="1" dirty="0">
                <a:latin typeface="Gotham" pitchFamily="50" charset="0"/>
              </a:rPr>
              <a:t> </a:t>
            </a:r>
            <a:r>
              <a:rPr lang="es-ES" sz="1200" b="1" dirty="0" err="1">
                <a:latin typeface="Gotham" pitchFamily="50" charset="0"/>
              </a:rPr>
              <a:t>Imperato-McGinley</a:t>
            </a:r>
            <a:endParaRPr lang="es-ES" sz="1200" b="1" dirty="0">
              <a:latin typeface="Gotham" pitchFamily="50" charset="0"/>
            </a:endParaRPr>
          </a:p>
        </p:txBody>
      </p:sp>
      <p:sp>
        <p:nvSpPr>
          <p:cNvPr id="1017864" name="Text Box 8">
            <a:extLst>
              <a:ext uri="{FF2B5EF4-FFF2-40B4-BE49-F238E27FC236}">
                <a16:creationId xmlns:a16="http://schemas.microsoft.com/office/drawing/2014/main" id="{BDA3DC56-20C9-4A2E-B5A0-1FE32AD77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1219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latin typeface="Gotham Black" pitchFamily="50" charset="0"/>
              </a:rPr>
              <a:t>Déficit de 5-alfa-reductasa y/o 17-beta-oxidorreductasa </a:t>
            </a:r>
          </a:p>
        </p:txBody>
      </p:sp>
      <p:pic>
        <p:nvPicPr>
          <p:cNvPr id="10" name="Picture 7" descr="huevodoce1">
            <a:extLst>
              <a:ext uri="{FF2B5EF4-FFF2-40B4-BE49-F238E27FC236}">
                <a16:creationId xmlns:a16="http://schemas.microsoft.com/office/drawing/2014/main" id="{6B8611E8-31E9-4951-8434-C0B1D07B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3839" y="4581525"/>
            <a:ext cx="5184775" cy="20764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756" name="Picture 4">
            <a:extLst>
              <a:ext uri="{FF2B5EF4-FFF2-40B4-BE49-F238E27FC236}">
                <a16:creationId xmlns:a16="http://schemas.microsoft.com/office/drawing/2014/main" id="{91FB09DD-E0F6-4133-A446-02CDD557EB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487" r="3538"/>
          <a:stretch>
            <a:fillRect/>
          </a:stretch>
        </p:blipFill>
        <p:spPr>
          <a:xfrm>
            <a:off x="2315729" y="2165568"/>
            <a:ext cx="2952328" cy="430847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0754" name="Rectangle 2">
            <a:extLst>
              <a:ext uri="{FF2B5EF4-FFF2-40B4-BE49-F238E27FC236}">
                <a16:creationId xmlns:a16="http://schemas.microsoft.com/office/drawing/2014/main" id="{0C9737C2-E075-4675-B965-3E18C47DC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7014"/>
            <a:ext cx="12191999" cy="7778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ES" sz="28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Las gemelas Andrea y Laura </a:t>
            </a:r>
            <a:br>
              <a:rPr lang="es-ES" sz="28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</a:br>
            <a:r>
              <a:rPr lang="es-ES" sz="28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no pueden ser olímpicas</a:t>
            </a:r>
          </a:p>
        </p:txBody>
      </p:sp>
      <p:sp>
        <p:nvSpPr>
          <p:cNvPr id="330755" name="Text Box 3">
            <a:extLst>
              <a:ext uri="{FF2B5EF4-FFF2-40B4-BE49-F238E27FC236}">
                <a16:creationId xmlns:a16="http://schemas.microsoft.com/office/drawing/2014/main" id="{55BF5C3D-5568-40FF-9784-D3968B0A7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375" y="1221320"/>
            <a:ext cx="11241247" cy="369332"/>
          </a:xfrm>
          <a:prstGeom prst="rect">
            <a:avLst/>
          </a:prstGeom>
          <a:noFill/>
          <a:ln w="38100">
            <a:solidFill>
              <a:srgbClr val="5F6DAC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b="1" dirty="0">
                <a:solidFill>
                  <a:srgbClr val="5F6DAC"/>
                </a:solidFill>
                <a:latin typeface="Gotham Black" pitchFamily="50" charset="0"/>
              </a:rPr>
              <a:t>Porque son XY  </a:t>
            </a:r>
            <a:r>
              <a:rPr lang="es-ES" dirty="0">
                <a:latin typeface="Gotham Black" pitchFamily="50" charset="0"/>
              </a:rPr>
              <a:t>con Déficit Total de Receptores androgénicos </a:t>
            </a:r>
            <a:r>
              <a:rPr lang="es-ES" b="1" dirty="0">
                <a:solidFill>
                  <a:srgbClr val="5F6DAC"/>
                </a:solidFill>
                <a:latin typeface="Gotham Black" pitchFamily="50" charset="0"/>
              </a:rPr>
              <a:t>(SIA)</a:t>
            </a:r>
          </a:p>
        </p:txBody>
      </p:sp>
      <p:pic>
        <p:nvPicPr>
          <p:cNvPr id="330757" name="Picture 5">
            <a:extLst>
              <a:ext uri="{FF2B5EF4-FFF2-40B4-BE49-F238E27FC236}">
                <a16:creationId xmlns:a16="http://schemas.microsoft.com/office/drawing/2014/main" id="{3435946F-A24E-4520-8BA2-36ABAB5DA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2350" t="1646" r="5991" b="2896"/>
          <a:stretch>
            <a:fillRect/>
          </a:stretch>
        </p:blipFill>
        <p:spPr bwMode="auto">
          <a:xfrm>
            <a:off x="6599920" y="2176415"/>
            <a:ext cx="2808312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0758" name="Text Box 6">
            <a:extLst>
              <a:ext uri="{FF2B5EF4-FFF2-40B4-BE49-F238E27FC236}">
                <a16:creationId xmlns:a16="http://schemas.microsoft.com/office/drawing/2014/main" id="{0FD4FA5E-3EBF-4DF1-9DF7-DDC6B337B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7568" y="6352879"/>
            <a:ext cx="3168650" cy="366713"/>
          </a:xfrm>
          <a:prstGeom prst="rect">
            <a:avLst/>
          </a:prstGeom>
          <a:solidFill>
            <a:srgbClr val="5F6DAC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>
                <a:latin typeface="Arial" charset="0"/>
              </a:rPr>
              <a:t>Andrea y Laura con 12 años</a:t>
            </a:r>
          </a:p>
        </p:txBody>
      </p:sp>
      <p:sp>
        <p:nvSpPr>
          <p:cNvPr id="330759" name="Text Box 7">
            <a:extLst>
              <a:ext uri="{FF2B5EF4-FFF2-40B4-BE49-F238E27FC236}">
                <a16:creationId xmlns:a16="http://schemas.microsoft.com/office/drawing/2014/main" id="{2B720AED-596A-4125-93A7-980EEC463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4032" y="6352878"/>
            <a:ext cx="3240087" cy="366713"/>
          </a:xfrm>
          <a:prstGeom prst="rect">
            <a:avLst/>
          </a:prstGeom>
          <a:solidFill>
            <a:srgbClr val="5F6DAC"/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dirty="0">
                <a:latin typeface="Arial" charset="0"/>
              </a:rPr>
              <a:t>Andrea y Laura con 15 años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0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0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30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0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BF13381-C573-4595-98D7-0F7C099204B9}"/>
              </a:ext>
            </a:extLst>
          </p:cNvPr>
          <p:cNvSpPr txBox="1"/>
          <p:nvPr/>
        </p:nvSpPr>
        <p:spPr>
          <a:xfrm>
            <a:off x="0" y="31039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IDENTIDAD SEXUAL</a:t>
            </a:r>
          </a:p>
        </p:txBody>
      </p:sp>
      <p:pic>
        <p:nvPicPr>
          <p:cNvPr id="6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BB1F6AB5-C2E5-4388-9E84-040F498F6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55" y="1082178"/>
            <a:ext cx="5148466" cy="4525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B77F2607-A65E-499E-8408-58756E6D3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87" y="2803641"/>
            <a:ext cx="6637041" cy="38480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22DA5D76-DDD8-44B3-9EB8-F41F348F2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0" y="1665547"/>
            <a:ext cx="5430809" cy="4722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2527E4B-0C23-4529-A423-8B6FA9F02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009" y="1174623"/>
            <a:ext cx="6457032" cy="4743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14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EAEF6FC-1B4A-494E-92B0-32459DA784AC}"/>
              </a:ext>
            </a:extLst>
          </p:cNvPr>
          <p:cNvSpPr txBox="1"/>
          <p:nvPr/>
        </p:nvSpPr>
        <p:spPr>
          <a:xfrm>
            <a:off x="0" y="828288"/>
            <a:ext cx="12192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5F6D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IDENTIDAD SEXUAL:</a:t>
            </a:r>
          </a:p>
          <a:p>
            <a:endParaRPr lang="es-ES" sz="3600" dirty="0">
              <a:solidFill>
                <a:srgbClr val="5F6DB2"/>
              </a:solidFill>
              <a:latin typeface="Gotham Black" pitchFamily="50" charset="0"/>
            </a:endParaRPr>
          </a:p>
          <a:p>
            <a:r>
              <a:rPr lang="es-ES" sz="3600" dirty="0">
                <a:solidFill>
                  <a:srgbClr val="8C88A3"/>
                </a:solidFill>
                <a:latin typeface="Gotham Black" pitchFamily="50" charset="0"/>
              </a:rPr>
              <a:t>	</a:t>
            </a:r>
            <a:r>
              <a:rPr lang="es-ES" sz="3600" dirty="0">
                <a:latin typeface="Gotham Black" pitchFamily="50" charset="0"/>
              </a:rPr>
              <a:t>- No se inventa, se descubre.</a:t>
            </a:r>
          </a:p>
          <a:p>
            <a:r>
              <a:rPr lang="es-ES" sz="3600" dirty="0">
                <a:latin typeface="Gotham Black" pitchFamily="50" charset="0"/>
              </a:rPr>
              <a:t>	- No se elige (ladrillo </a:t>
            </a:r>
            <a:r>
              <a:rPr lang="es-ES" sz="3600" dirty="0" err="1">
                <a:latin typeface="Gotham Black" pitchFamily="50" charset="0"/>
              </a:rPr>
              <a:t>transexuado</a:t>
            </a:r>
            <a:r>
              <a:rPr lang="es-ES" sz="3600" dirty="0">
                <a:latin typeface="Gotham Black" pitchFamily="50" charset="0"/>
              </a:rPr>
              <a:t>).</a:t>
            </a:r>
          </a:p>
          <a:p>
            <a:r>
              <a:rPr lang="es-ES" sz="3600" dirty="0">
                <a:latin typeface="Gotham Black" pitchFamily="50" charset="0"/>
              </a:rPr>
              <a:t>	- No se aprende. I.S = G +C</a:t>
            </a:r>
          </a:p>
          <a:p>
            <a:r>
              <a:rPr lang="es-ES" sz="3600" dirty="0">
                <a:latin typeface="Gotham Black" pitchFamily="50" charset="0"/>
              </a:rPr>
              <a:t>	- Se construye sobre un asiento natural 	(</a:t>
            </a:r>
            <a:r>
              <a:rPr lang="es-ES" sz="3600" dirty="0" err="1">
                <a:latin typeface="Gotham Black" pitchFamily="50" charset="0"/>
              </a:rPr>
              <a:t>egosexuación</a:t>
            </a:r>
            <a:r>
              <a:rPr lang="es-ES" sz="3600" dirty="0">
                <a:latin typeface="Gotham Black" pitchFamily="50" charset="0"/>
              </a:rPr>
              <a:t>) NLET</a:t>
            </a:r>
          </a:p>
          <a:p>
            <a:endParaRPr lang="es-ES" sz="4000" dirty="0">
              <a:solidFill>
                <a:srgbClr val="5F6DB2"/>
              </a:solidFill>
              <a:latin typeface="Gotham" pitchFamily="50" charset="0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82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los gemelos judíos">
            <a:extLst>
              <a:ext uri="{FF2B5EF4-FFF2-40B4-BE49-F238E27FC236}">
                <a16:creationId xmlns:a16="http://schemas.microsoft.com/office/drawing/2014/main" id="{CF6DF595-1670-4CA9-A3E7-7D678192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682199" y="1807826"/>
            <a:ext cx="2443819" cy="32423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0DB6C697-D24A-44DA-BC8B-9DB695786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6555"/>
            <a:ext cx="12191999" cy="14533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es-ES" sz="1400" dirty="0">
                <a:latin typeface="Gotham Black" pitchFamily="50" charset="0"/>
              </a:rPr>
              <a:t>En 1964, el matrimonio </a:t>
            </a:r>
            <a:r>
              <a:rPr lang="es-ES" sz="1400" dirty="0" err="1">
                <a:latin typeface="Gotham Black" pitchFamily="50" charset="0"/>
              </a:rPr>
              <a:t>Reimer</a:t>
            </a:r>
            <a:r>
              <a:rPr lang="es-ES" sz="1400" dirty="0">
                <a:latin typeface="Gotham Black" pitchFamily="50" charset="0"/>
              </a:rPr>
              <a:t> tuvo dos gemelos varones (Bruce y Brian). A los siete meses, al practicarles la circuncisión eléctrica, uno de ellos (Bruce) sufrió una quemadura que le produjo </a:t>
            </a:r>
            <a:r>
              <a:rPr lang="es-ES" sz="1400" dirty="0" err="1">
                <a:latin typeface="Gotham Black" pitchFamily="50" charset="0"/>
              </a:rPr>
              <a:t>necrosia</a:t>
            </a:r>
            <a:r>
              <a:rPr lang="es-ES" sz="1400" dirty="0">
                <a:latin typeface="Gotham Black" pitchFamily="50" charset="0"/>
              </a:rPr>
              <a:t> genital a nivel abdominal. En el Johns Hopkins Hospital, el equipo del psiquiatra John Money (Baltimore), aconsejó al matrimonio un tratamiento quirúrgico y hormonal con el objetivo de la  reasignación sexual (con </a:t>
            </a:r>
            <a:r>
              <a:rPr lang="es-ES" sz="1400" dirty="0" err="1">
                <a:latin typeface="Gotham Black" pitchFamily="50" charset="0"/>
              </a:rPr>
              <a:t>genitoplastia</a:t>
            </a:r>
            <a:r>
              <a:rPr lang="es-ES" sz="1400" dirty="0">
                <a:latin typeface="Gotham Black" pitchFamily="50" charset="0"/>
              </a:rPr>
              <a:t> </a:t>
            </a:r>
            <a:r>
              <a:rPr lang="es-ES" sz="1400" dirty="0" err="1">
                <a:latin typeface="Gotham Black" pitchFamily="50" charset="0"/>
              </a:rPr>
              <a:t>feminizante</a:t>
            </a:r>
            <a:r>
              <a:rPr lang="es-ES" sz="1400" dirty="0">
                <a:latin typeface="Gotham Black" pitchFamily="50" charset="0"/>
              </a:rPr>
              <a:t> y crianza femenina). En seguimiento a ocho años (1972) todo parecía ir bien:  “</a:t>
            </a:r>
            <a:r>
              <a:rPr lang="es-ES" sz="1400" i="1" dirty="0">
                <a:latin typeface="Gotham Black" pitchFamily="50" charset="0"/>
              </a:rPr>
              <a:t>la niña (Brenda) tiene muchos rasgos de </a:t>
            </a:r>
            <a:r>
              <a:rPr lang="es-ES" sz="1400" i="1" dirty="0" err="1">
                <a:latin typeface="Gotham Black" pitchFamily="50" charset="0"/>
              </a:rPr>
              <a:t>viragismo</a:t>
            </a:r>
            <a:r>
              <a:rPr lang="es-ES" sz="1400" i="1" dirty="0">
                <a:latin typeface="Gotham Black" pitchFamily="50" charset="0"/>
              </a:rPr>
              <a:t> como gran energía física, un alto nivel de actividad, </a:t>
            </a:r>
            <a:r>
              <a:rPr lang="es-ES" sz="1400" i="1" dirty="0" err="1">
                <a:latin typeface="Gotham Black" pitchFamily="50" charset="0"/>
              </a:rPr>
              <a:t>testadurez</a:t>
            </a:r>
            <a:r>
              <a:rPr lang="es-ES" sz="1400" i="1" dirty="0">
                <a:latin typeface="Gotham Black" pitchFamily="50" charset="0"/>
              </a:rPr>
              <a:t> y con frecuencia es la que domina en un grupo de chicas</a:t>
            </a:r>
            <a:r>
              <a:rPr lang="es-ES" sz="1400" dirty="0">
                <a:latin typeface="Gotham Black" pitchFamily="50" charset="0"/>
              </a:rPr>
              <a:t>”.</a:t>
            </a:r>
          </a:p>
        </p:txBody>
      </p:sp>
      <p:pic>
        <p:nvPicPr>
          <p:cNvPr id="4" name="Picture 4" descr="Scan0025">
            <a:extLst>
              <a:ext uri="{FF2B5EF4-FFF2-40B4-BE49-F238E27FC236}">
                <a16:creationId xmlns:a16="http://schemas.microsoft.com/office/drawing/2014/main" id="{C30C7F7B-E41E-4152-9194-2EDBA5E3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240756"/>
            <a:ext cx="1573213" cy="237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B236BAC8-5C47-46D4-9F34-83B5B16626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8914"/>
            <a:ext cx="12192000" cy="1214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La tragedia del gemelo judío </a:t>
            </a:r>
            <a:b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</a:br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y el género aprendido.</a:t>
            </a:r>
          </a:p>
          <a:p>
            <a:pPr algn="ctr">
              <a:defRPr/>
            </a:pPr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-John Money y David </a:t>
            </a:r>
            <a:r>
              <a:rPr lang="es-ES" sz="3200" b="1" dirty="0" err="1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Reimer</a:t>
            </a:r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860998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3B2814B-8F6F-4A22-A20C-C6B78DB6E70E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260351"/>
            <a:ext cx="12191999" cy="936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3600" dirty="0">
                <a:solidFill>
                  <a:srgbClr val="5F6DAC"/>
                </a:solidFill>
                <a:latin typeface="Gotham Black" pitchFamily="50" charset="0"/>
              </a:rPr>
              <a:t>La verdadera historia de David </a:t>
            </a:r>
            <a:r>
              <a:rPr lang="es-ES" sz="3600" dirty="0" err="1">
                <a:solidFill>
                  <a:srgbClr val="5F6DAC"/>
                </a:solidFill>
                <a:latin typeface="Gotham Black" pitchFamily="50" charset="0"/>
              </a:rPr>
              <a:t>Reimer</a:t>
            </a:r>
            <a:r>
              <a:rPr lang="es-ES" sz="3600" dirty="0">
                <a:solidFill>
                  <a:srgbClr val="5F6DAC"/>
                </a:solidFill>
                <a:latin typeface="Gotham Black" pitchFamily="50" charset="0"/>
              </a:rPr>
              <a:t> </a:t>
            </a:r>
            <a:br>
              <a:rPr lang="es-ES" sz="3600" dirty="0">
                <a:solidFill>
                  <a:srgbClr val="5F6DAC"/>
                </a:solidFill>
                <a:latin typeface="Gotham Black" pitchFamily="50" charset="0"/>
              </a:rPr>
            </a:br>
            <a:r>
              <a:rPr lang="es-ES" sz="3600" dirty="0">
                <a:solidFill>
                  <a:srgbClr val="5F6DAC"/>
                </a:solidFill>
                <a:latin typeface="Gotham Black" pitchFamily="50" charset="0"/>
              </a:rPr>
              <a:t> </a:t>
            </a:r>
          </a:p>
          <a:p>
            <a:pPr algn="ctr">
              <a:defRPr/>
            </a:pPr>
            <a:r>
              <a:rPr lang="es-ES" sz="3600" dirty="0">
                <a:solidFill>
                  <a:srgbClr val="5F6DAC"/>
                </a:solidFill>
                <a:latin typeface="Gotham Black" pitchFamily="50" charset="0"/>
              </a:rPr>
              <a:t>el transexual </a:t>
            </a:r>
            <a:r>
              <a:rPr lang="es-ES" sz="3600" dirty="0" err="1">
                <a:solidFill>
                  <a:srgbClr val="5F6DAC"/>
                </a:solidFill>
                <a:latin typeface="Gotham Black" pitchFamily="50" charset="0"/>
              </a:rPr>
              <a:t>transexualizado</a:t>
            </a:r>
            <a:r>
              <a:rPr lang="es-ES" sz="3600" dirty="0">
                <a:solidFill>
                  <a:srgbClr val="5F6DAC"/>
                </a:solidFill>
                <a:latin typeface="Gotham Black" pitchFamily="50" charset="0"/>
              </a:rPr>
              <a:t/>
            </a:r>
            <a:br>
              <a:rPr lang="es-ES" sz="3600" dirty="0">
                <a:solidFill>
                  <a:srgbClr val="5F6DAC"/>
                </a:solidFill>
                <a:latin typeface="Gotham Black" pitchFamily="50" charset="0"/>
              </a:rPr>
            </a:br>
            <a:endParaRPr lang="es-ES" sz="3600" dirty="0">
              <a:solidFill>
                <a:srgbClr val="5F6DAC"/>
              </a:solidFill>
              <a:latin typeface="Gotham Black" pitchFamily="50" charset="0"/>
            </a:endParaRPr>
          </a:p>
        </p:txBody>
      </p:sp>
      <p:pic>
        <p:nvPicPr>
          <p:cNvPr id="4" name="Picture 3" descr="Como la naturaleza le hizo">
            <a:extLst>
              <a:ext uri="{FF2B5EF4-FFF2-40B4-BE49-F238E27FC236}">
                <a16:creationId xmlns:a16="http://schemas.microsoft.com/office/drawing/2014/main" id="{B6C7015C-65F2-4B12-9B2E-6A819076A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2334419"/>
            <a:ext cx="1335087" cy="2189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9" descr="Brenda David Reimer1">
            <a:extLst>
              <a:ext uri="{FF2B5EF4-FFF2-40B4-BE49-F238E27FC236}">
                <a16:creationId xmlns:a16="http://schemas.microsoft.com/office/drawing/2014/main" id="{701E1B3A-6466-423D-98D6-4F18A151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40"/>
          <a:stretch>
            <a:fillRect/>
          </a:stretch>
        </p:blipFill>
        <p:spPr bwMode="auto">
          <a:xfrm>
            <a:off x="5551489" y="2919412"/>
            <a:ext cx="1397000" cy="107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david reimer">
            <a:extLst>
              <a:ext uri="{FF2B5EF4-FFF2-40B4-BE49-F238E27FC236}">
                <a16:creationId xmlns:a16="http://schemas.microsoft.com/office/drawing/2014/main" id="{3C262632-BDCD-4895-B322-B16E5D1D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2439987"/>
            <a:ext cx="2525713" cy="197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Brenda David Reimer1">
            <a:extLst>
              <a:ext uri="{FF2B5EF4-FFF2-40B4-BE49-F238E27FC236}">
                <a16:creationId xmlns:a16="http://schemas.microsoft.com/office/drawing/2014/main" id="{9B891424-5BD5-4492-BA00-BB504DB05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0" b="6282"/>
          <a:stretch>
            <a:fillRect/>
          </a:stretch>
        </p:blipFill>
        <p:spPr bwMode="auto">
          <a:xfrm>
            <a:off x="7410452" y="2938105"/>
            <a:ext cx="1397000" cy="107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135C6140-178C-4D2B-87CD-AB65ABEFD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0038"/>
            <a:ext cx="12192000" cy="98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es-ES" sz="1200" dirty="0">
                <a:latin typeface="Gotham Black" pitchFamily="50" charset="0"/>
              </a:rPr>
              <a:t>En 1997 </a:t>
            </a:r>
            <a:r>
              <a:rPr lang="es-ES" sz="1200" dirty="0" err="1">
                <a:latin typeface="Gotham Black" pitchFamily="50" charset="0"/>
              </a:rPr>
              <a:t>Diamond</a:t>
            </a:r>
            <a:r>
              <a:rPr lang="es-ES" sz="1200" dirty="0">
                <a:latin typeface="Gotham Black" pitchFamily="50" charset="0"/>
              </a:rPr>
              <a:t> y </a:t>
            </a:r>
            <a:r>
              <a:rPr lang="es-ES" sz="1200" dirty="0" err="1">
                <a:latin typeface="Gotham Black" pitchFamily="50" charset="0"/>
              </a:rPr>
              <a:t>Sigmunson</a:t>
            </a:r>
            <a:r>
              <a:rPr lang="es-ES" sz="1200" dirty="0">
                <a:latin typeface="Gotham Black" pitchFamily="50" charset="0"/>
              </a:rPr>
              <a:t> refutaron las conclusiones de Money y </a:t>
            </a:r>
            <a:r>
              <a:rPr lang="es-ES" sz="1200" dirty="0" err="1">
                <a:latin typeface="Gotham Black" pitchFamily="50" charset="0"/>
              </a:rPr>
              <a:t>Ehrhardt</a:t>
            </a:r>
            <a:r>
              <a:rPr lang="es-ES" sz="1200" dirty="0">
                <a:latin typeface="Gotham Black" pitchFamily="50" charset="0"/>
              </a:rPr>
              <a:t>. En el  2000 el periodista John </a:t>
            </a:r>
            <a:r>
              <a:rPr lang="es-ES" sz="1200" dirty="0" err="1">
                <a:latin typeface="Gotham Black" pitchFamily="50" charset="0"/>
              </a:rPr>
              <a:t>Colapinto</a:t>
            </a:r>
            <a:r>
              <a:rPr lang="es-ES" sz="1200" dirty="0">
                <a:latin typeface="Gotham Black" pitchFamily="50" charset="0"/>
              </a:rPr>
              <a:t> publicó un libro con la historia de David. Bruce (Brenda) </a:t>
            </a:r>
            <a:r>
              <a:rPr lang="es-ES" sz="1200" dirty="0" err="1">
                <a:latin typeface="Gotham Black" pitchFamily="50" charset="0"/>
              </a:rPr>
              <a:t>Reimer</a:t>
            </a:r>
            <a:r>
              <a:rPr lang="es-ES" sz="1200" dirty="0">
                <a:latin typeface="Gotham Black" pitchFamily="50" charset="0"/>
              </a:rPr>
              <a:t>, llegado a la adolescencia rechazó continuar con el estudio de Money, cambió su nombre por David y llegado a la edad adulta se </a:t>
            </a:r>
            <a:r>
              <a:rPr lang="es-ES" sz="1200" dirty="0" err="1">
                <a:latin typeface="Gotham Black" pitchFamily="50" charset="0"/>
              </a:rPr>
              <a:t>transexualizó</a:t>
            </a:r>
            <a:r>
              <a:rPr lang="es-ES" sz="1200" dirty="0">
                <a:latin typeface="Gotham Black" pitchFamily="50" charset="0"/>
              </a:rPr>
              <a:t> (tratamiento con andrógenos y </a:t>
            </a:r>
            <a:r>
              <a:rPr lang="es-ES" sz="1200" dirty="0" err="1">
                <a:latin typeface="Gotham Black" pitchFamily="50" charset="0"/>
              </a:rPr>
              <a:t>faloplasia</a:t>
            </a:r>
            <a:r>
              <a:rPr lang="es-ES" sz="1200" dirty="0">
                <a:latin typeface="Gotham Black" pitchFamily="50" charset="0"/>
              </a:rPr>
              <a:t>). </a:t>
            </a:r>
            <a:r>
              <a:rPr lang="en-GB" sz="1200" dirty="0" err="1">
                <a:latin typeface="Gotham Black" pitchFamily="50" charset="0"/>
              </a:rPr>
              <a:t>Aunque</a:t>
            </a:r>
            <a:r>
              <a:rPr lang="en-GB" sz="1200" dirty="0">
                <a:latin typeface="Gotham Black" pitchFamily="50" charset="0"/>
              </a:rPr>
              <a:t> con </a:t>
            </a:r>
            <a:r>
              <a:rPr lang="en-GB" sz="1200" dirty="0" err="1">
                <a:latin typeface="Gotham Black" pitchFamily="50" charset="0"/>
              </a:rPr>
              <a:t>dificultades</a:t>
            </a:r>
            <a:r>
              <a:rPr lang="en-GB" sz="1200" dirty="0">
                <a:latin typeface="Gotham Black" pitchFamily="50" charset="0"/>
              </a:rPr>
              <a:t> (</a:t>
            </a:r>
            <a:r>
              <a:rPr lang="en-GB" sz="1200" dirty="0" err="1">
                <a:latin typeface="Gotham Black" pitchFamily="50" charset="0"/>
              </a:rPr>
              <a:t>por</a:t>
            </a:r>
            <a:r>
              <a:rPr lang="en-GB" sz="1200" dirty="0">
                <a:latin typeface="Gotham Black" pitchFamily="50" charset="0"/>
              </a:rPr>
              <a:t> </a:t>
            </a:r>
            <a:r>
              <a:rPr lang="en-GB" sz="1200" dirty="0" err="1">
                <a:latin typeface="Gotham Black" pitchFamily="50" charset="0"/>
              </a:rPr>
              <a:t>su</a:t>
            </a:r>
            <a:r>
              <a:rPr lang="en-GB" sz="1200" dirty="0">
                <a:latin typeface="Gotham Black" pitchFamily="50" charset="0"/>
              </a:rPr>
              <a:t> </a:t>
            </a:r>
            <a:r>
              <a:rPr lang="en-GB" sz="1200" dirty="0" err="1">
                <a:latin typeface="Gotham Black" pitchFamily="50" charset="0"/>
              </a:rPr>
              <a:t>crianza</a:t>
            </a:r>
            <a:r>
              <a:rPr lang="en-GB" sz="1200" dirty="0">
                <a:latin typeface="Gotham Black" pitchFamily="50" charset="0"/>
              </a:rPr>
              <a:t> en </a:t>
            </a:r>
            <a:r>
              <a:rPr lang="en-GB" sz="1200" dirty="0" err="1">
                <a:latin typeface="Gotham Black" pitchFamily="50" charset="0"/>
              </a:rPr>
              <a:t>sentido</a:t>
            </a:r>
            <a:r>
              <a:rPr lang="en-GB" sz="1200" dirty="0">
                <a:latin typeface="Gotham Black" pitchFamily="50" charset="0"/>
              </a:rPr>
              <a:t> </a:t>
            </a:r>
            <a:r>
              <a:rPr lang="en-GB" sz="1200" dirty="0" err="1">
                <a:latin typeface="Gotham Black" pitchFamily="50" charset="0"/>
              </a:rPr>
              <a:t>inverso</a:t>
            </a:r>
            <a:r>
              <a:rPr lang="en-GB" sz="1200" dirty="0">
                <a:latin typeface="Gotham Black" pitchFamily="50" charset="0"/>
              </a:rPr>
              <a:t>) </a:t>
            </a:r>
            <a:r>
              <a:rPr lang="en-GB" sz="1200" dirty="0" err="1">
                <a:latin typeface="Gotham Black" pitchFamily="50" charset="0"/>
              </a:rPr>
              <a:t>adquirió</a:t>
            </a:r>
            <a:r>
              <a:rPr lang="en-GB" sz="1200" dirty="0">
                <a:latin typeface="Gotham Black" pitchFamily="50" charset="0"/>
              </a:rPr>
              <a:t> </a:t>
            </a:r>
            <a:r>
              <a:rPr lang="en-GB" sz="1200" dirty="0" err="1">
                <a:latin typeface="Gotham Black" pitchFamily="50" charset="0"/>
              </a:rPr>
              <a:t>una</a:t>
            </a:r>
            <a:r>
              <a:rPr lang="en-GB" sz="1200" dirty="0">
                <a:latin typeface="Gotham Black" pitchFamily="50" charset="0"/>
              </a:rPr>
              <a:t>  </a:t>
            </a:r>
            <a:r>
              <a:rPr lang="en-GB" sz="1200" dirty="0" err="1">
                <a:latin typeface="Gotham Black" pitchFamily="50" charset="0"/>
              </a:rPr>
              <a:t>identidad</a:t>
            </a:r>
            <a:r>
              <a:rPr lang="en-GB" sz="1200" dirty="0">
                <a:latin typeface="Gotham Black" pitchFamily="50" charset="0"/>
              </a:rPr>
              <a:t> sexual </a:t>
            </a:r>
            <a:r>
              <a:rPr lang="en-GB" sz="1200" dirty="0" err="1">
                <a:latin typeface="Gotham Black" pitchFamily="50" charset="0"/>
              </a:rPr>
              <a:t>masculina</a:t>
            </a:r>
            <a:r>
              <a:rPr lang="en-GB" sz="1200" dirty="0">
                <a:latin typeface="Gotham Black" pitchFamily="50" charset="0"/>
              </a:rPr>
              <a:t>. </a:t>
            </a:r>
            <a:r>
              <a:rPr lang="es-ES" sz="1200" dirty="0">
                <a:latin typeface="Gotham Black" pitchFamily="50" charset="0"/>
              </a:rPr>
              <a:t>Se casó con una mujer y adoptó un hijo.</a:t>
            </a:r>
            <a:r>
              <a:rPr lang="en-GB" sz="1200" dirty="0">
                <a:latin typeface="Gotham Black" pitchFamily="50" charset="0"/>
              </a:rPr>
              <a:t> En primavera del 2004 se </a:t>
            </a:r>
            <a:r>
              <a:rPr lang="en-GB" sz="1200" dirty="0" err="1">
                <a:latin typeface="Gotham Black" pitchFamily="50" charset="0"/>
              </a:rPr>
              <a:t>suicidó</a:t>
            </a:r>
            <a:r>
              <a:rPr lang="en-GB" sz="1200" dirty="0">
                <a:latin typeface="Gotham Black" pitchFamily="50" charset="0"/>
              </a:rPr>
              <a:t>.</a:t>
            </a:r>
            <a:endParaRPr lang="es-ES" sz="1200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934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hombre, pared, persona, texto&#10;&#10;Descripción generada con confianza muy alta">
            <a:extLst>
              <a:ext uri="{FF2B5EF4-FFF2-40B4-BE49-F238E27FC236}">
                <a16:creationId xmlns:a16="http://schemas.microsoft.com/office/drawing/2014/main" id="{272CC4CE-80B8-46B5-9CD7-3802F2A79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0" y="889000"/>
            <a:ext cx="3810000" cy="50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FFC389C-0811-4803-AC1D-248AEF2C8BA5}"/>
              </a:ext>
            </a:extLst>
          </p:cNvPr>
          <p:cNvSpPr txBox="1"/>
          <p:nvPr/>
        </p:nvSpPr>
        <p:spPr>
          <a:xfrm>
            <a:off x="4560570" y="2828835"/>
            <a:ext cx="76314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Gotham Black" pitchFamily="50" charset="0"/>
              </a:rPr>
              <a:t>Antonio de Erauso.</a:t>
            </a:r>
          </a:p>
          <a:p>
            <a:pPr algn="ctr"/>
            <a:endParaRPr lang="es-ES" dirty="0">
              <a:latin typeface="Gotham Black" pitchFamily="50" charset="0"/>
            </a:endParaRPr>
          </a:p>
          <a:p>
            <a:pPr algn="ctr"/>
            <a:r>
              <a:rPr lang="es-ES" dirty="0">
                <a:latin typeface="Gotham Black" pitchFamily="50" charset="0"/>
              </a:rPr>
              <a:t>San Sebastián 1592 – Virreinato de Nueva España 1650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4BF559-3FD1-4D8D-932D-DC6890E01C4A}"/>
              </a:ext>
            </a:extLst>
          </p:cNvPr>
          <p:cNvSpPr txBox="1"/>
          <p:nvPr/>
        </p:nvSpPr>
        <p:spPr>
          <a:xfrm>
            <a:off x="4560571" y="4600103"/>
            <a:ext cx="7631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5F6DB2"/>
                </a:solidFill>
                <a:latin typeface="Gotham Black" pitchFamily="50" charset="0"/>
              </a:rPr>
              <a:t>Catalina de Erauso, LA MONJA ALFÉREZ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B55B017-5A55-430C-95D6-9770D112A670}"/>
              </a:ext>
            </a:extLst>
          </p:cNvPr>
          <p:cNvSpPr txBox="1"/>
          <p:nvPr/>
        </p:nvSpPr>
        <p:spPr>
          <a:xfrm rot="19231010">
            <a:off x="8249967" y="1059828"/>
            <a:ext cx="3191054" cy="646331"/>
          </a:xfrm>
          <a:prstGeom prst="rect">
            <a:avLst/>
          </a:prstGeom>
          <a:solidFill>
            <a:srgbClr val="5F6DAC"/>
          </a:solidFill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Gotham Black" pitchFamily="50" charset="0"/>
              </a:rPr>
              <a:t>TIRESIAS.</a:t>
            </a:r>
          </a:p>
          <a:p>
            <a:r>
              <a:rPr lang="es-ES" dirty="0">
                <a:solidFill>
                  <a:schemeClr val="bg1"/>
                </a:solidFill>
                <a:latin typeface="Gotham Black" pitchFamily="50" charset="0"/>
              </a:rPr>
              <a:t>LOS “DOS ESPÍRITUS”</a:t>
            </a:r>
          </a:p>
        </p:txBody>
      </p:sp>
    </p:spTree>
    <p:extLst>
      <p:ext uri="{BB962C8B-B14F-4D97-AF65-F5344CB8AC3E}">
        <p14:creationId xmlns:p14="http://schemas.microsoft.com/office/powerpoint/2010/main" val="405761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STc sex diferences1">
            <a:extLst>
              <a:ext uri="{FF2B5EF4-FFF2-40B4-BE49-F238E27FC236}">
                <a16:creationId xmlns:a16="http://schemas.microsoft.com/office/drawing/2014/main" id="{3F19FBB2-9BC6-4EAF-A85F-8D51C5DDB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68" y="944562"/>
            <a:ext cx="3675063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7D03852-A15D-40AD-B7E7-41FAB223D866}"/>
              </a:ext>
            </a:extLst>
          </p:cNvPr>
          <p:cNvSpPr txBox="1"/>
          <p:nvPr/>
        </p:nvSpPr>
        <p:spPr>
          <a:xfrm rot="18614237">
            <a:off x="3417811" y="1775701"/>
            <a:ext cx="32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otham" pitchFamily="50" charset="0"/>
              </a:rPr>
              <a:t>HOMBRE HETEROSEXUAL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A6CBDF-70C9-44AC-93C7-BCA708D14ECE}"/>
              </a:ext>
            </a:extLst>
          </p:cNvPr>
          <p:cNvSpPr txBox="1"/>
          <p:nvPr/>
        </p:nvSpPr>
        <p:spPr>
          <a:xfrm rot="18614237">
            <a:off x="3364468" y="4324591"/>
            <a:ext cx="32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otham" pitchFamily="50" charset="0"/>
              </a:rPr>
              <a:t>HOMBRE HOMOSEXUAL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1652A81-EC62-4531-A4F1-730AD91064E9}"/>
              </a:ext>
            </a:extLst>
          </p:cNvPr>
          <p:cNvSpPr txBox="1"/>
          <p:nvPr/>
        </p:nvSpPr>
        <p:spPr>
          <a:xfrm rot="18614237">
            <a:off x="5664172" y="1777886"/>
            <a:ext cx="32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otham" pitchFamily="50" charset="0"/>
              </a:rPr>
              <a:t>MUJER HETEROSEXUAL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56A129-E796-4972-A3B6-B9258AA61EED}"/>
              </a:ext>
            </a:extLst>
          </p:cNvPr>
          <p:cNvSpPr txBox="1"/>
          <p:nvPr/>
        </p:nvSpPr>
        <p:spPr>
          <a:xfrm rot="18614237">
            <a:off x="5843240" y="4159136"/>
            <a:ext cx="323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Gotham" pitchFamily="50" charset="0"/>
              </a:rPr>
              <a:t>MUJER HETEROSEXUAL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6F7F5084-B940-402F-9DED-0D51C7DC2625}"/>
              </a:ext>
            </a:extLst>
          </p:cNvPr>
          <p:cNvSpPr/>
          <p:nvPr/>
        </p:nvSpPr>
        <p:spPr>
          <a:xfrm rot="10800000">
            <a:off x="8338933" y="4217671"/>
            <a:ext cx="1760220" cy="1108710"/>
          </a:xfrm>
          <a:prstGeom prst="rightArrow">
            <a:avLst/>
          </a:prstGeom>
          <a:solidFill>
            <a:srgbClr val="5F6DB2"/>
          </a:solidFill>
          <a:ln w="57150">
            <a:solidFill>
              <a:srgbClr val="8C88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2E36F4-129C-4968-B9D0-778E3ED68A7A}"/>
              </a:ext>
            </a:extLst>
          </p:cNvPr>
          <p:cNvSpPr txBox="1"/>
          <p:nvPr/>
        </p:nvSpPr>
        <p:spPr>
          <a:xfrm>
            <a:off x="8943953" y="4587360"/>
            <a:ext cx="1451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otham" pitchFamily="50" charset="0"/>
              </a:rPr>
              <a:t>TRANS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68894BE-B868-4EF5-BE4F-D5DEF9DF359E}"/>
              </a:ext>
            </a:extLst>
          </p:cNvPr>
          <p:cNvSpPr txBox="1"/>
          <p:nvPr/>
        </p:nvSpPr>
        <p:spPr>
          <a:xfrm>
            <a:off x="0" y="20972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NÚCLEO DEL LECHO DE LA ESTRÍA TERMINAL</a:t>
            </a:r>
          </a:p>
        </p:txBody>
      </p:sp>
    </p:spTree>
    <p:extLst>
      <p:ext uri="{BB962C8B-B14F-4D97-AF65-F5344CB8AC3E}">
        <p14:creationId xmlns:p14="http://schemas.microsoft.com/office/powerpoint/2010/main" val="2483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A5C9E5A-9833-4EE2-A32E-069E137BA37B}"/>
              </a:ext>
            </a:extLst>
          </p:cNvPr>
          <p:cNvSpPr txBox="1"/>
          <p:nvPr/>
        </p:nvSpPr>
        <p:spPr>
          <a:xfrm>
            <a:off x="0" y="2985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5F6DAC"/>
                </a:solidFill>
                <a:latin typeface="Gotham Black" pitchFamily="50" charset="0"/>
              </a:rPr>
              <a:t>PARTIMOS DE DOS AXIOMAS…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89CADC-40D3-4826-A659-1CBF107575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561" y="1291454"/>
            <a:ext cx="3216628" cy="4275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F6DA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CB610CE-7138-4596-9959-E0F6E4405D66}"/>
              </a:ext>
            </a:extLst>
          </p:cNvPr>
          <p:cNvSpPr txBox="1"/>
          <p:nvPr/>
        </p:nvSpPr>
        <p:spPr>
          <a:xfrm>
            <a:off x="3953055" y="2413336"/>
            <a:ext cx="7828384" cy="2031325"/>
          </a:xfrm>
          <a:prstGeom prst="rect">
            <a:avLst/>
          </a:prstGeom>
          <a:noFill/>
          <a:ln w="38100">
            <a:solidFill>
              <a:srgbClr val="5F6DAC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Gotham Black" pitchFamily="50" charset="0"/>
              </a:rPr>
              <a:t>HAVELOCK ELLIS (1859-1939)</a:t>
            </a:r>
          </a:p>
          <a:p>
            <a:pPr algn="just"/>
            <a:endParaRPr lang="es-ES" dirty="0">
              <a:latin typeface="Gotham Black" pitchFamily="50" charset="0"/>
            </a:endParaRPr>
          </a:p>
          <a:p>
            <a:pPr algn="just"/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PRIMER AXIOMA DE LA SEXUALIDAD HUMANA:</a:t>
            </a:r>
          </a:p>
          <a:p>
            <a:pPr algn="just"/>
            <a:endParaRPr lang="es-ES" dirty="0">
              <a:latin typeface="Gotham Black" pitchFamily="50" charset="0"/>
            </a:endParaRPr>
          </a:p>
          <a:p>
            <a:r>
              <a:rPr lang="es-ES" dirty="0">
                <a:latin typeface="Gotham Black" pitchFamily="50" charset="0"/>
              </a:rPr>
              <a:t>“Entre los sexos y en sus encuentros, se dan más </a:t>
            </a:r>
            <a:r>
              <a:rPr lang="es-ES" b="1" dirty="0">
                <a:latin typeface="Gotham Black" pitchFamily="50" charset="0"/>
              </a:rPr>
              <a:t>situaciones de potencial cultivable</a:t>
            </a:r>
            <a:r>
              <a:rPr lang="es-ES" dirty="0">
                <a:latin typeface="Gotham Black" pitchFamily="50" charset="0"/>
              </a:rPr>
              <a:t> que problemas o trastornos que requieran tratamiento o curación”</a:t>
            </a:r>
          </a:p>
        </p:txBody>
      </p:sp>
    </p:spTree>
    <p:extLst>
      <p:ext uri="{BB962C8B-B14F-4D97-AF65-F5344CB8AC3E}">
        <p14:creationId xmlns:p14="http://schemas.microsoft.com/office/powerpoint/2010/main" val="9371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DC49FBC-EBFC-45C8-8C44-C7D210A011C4}"/>
              </a:ext>
            </a:extLst>
          </p:cNvPr>
          <p:cNvSpPr txBox="1"/>
          <p:nvPr/>
        </p:nvSpPr>
        <p:spPr>
          <a:xfrm>
            <a:off x="0" y="797510"/>
            <a:ext cx="12192000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5F6DB2"/>
                </a:solidFill>
                <a:latin typeface="Gotham Black" pitchFamily="50" charset="0"/>
              </a:rPr>
              <a:t>REFLEXIÓN CRÍTICA </a:t>
            </a:r>
          </a:p>
          <a:p>
            <a:pPr algn="ctr"/>
            <a:r>
              <a:rPr lang="es-ES" sz="4000" dirty="0">
                <a:solidFill>
                  <a:srgbClr val="5F6DB2"/>
                </a:solidFill>
                <a:latin typeface="Gotham Black" pitchFamily="50" charset="0"/>
              </a:rPr>
              <a:t>(Joserra </a:t>
            </a:r>
            <a:r>
              <a:rPr lang="es-ES" sz="4000" dirty="0" err="1">
                <a:solidFill>
                  <a:srgbClr val="5F6DB2"/>
                </a:solidFill>
                <a:latin typeface="Gotham Black" pitchFamily="50" charset="0"/>
              </a:rPr>
              <a:t>Landarroitajauregi</a:t>
            </a:r>
            <a:r>
              <a:rPr lang="es-ES" sz="4000" dirty="0">
                <a:solidFill>
                  <a:srgbClr val="5F6DB2"/>
                </a:solidFill>
                <a:latin typeface="Gotham Black" pitchFamily="50" charset="0"/>
              </a:rPr>
              <a:t>):</a:t>
            </a:r>
          </a:p>
          <a:p>
            <a:endParaRPr lang="es-ES" sz="4000" dirty="0">
              <a:solidFill>
                <a:srgbClr val="5F6DB2"/>
              </a:solidFill>
              <a:latin typeface="Gotham" pitchFamily="50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ES" sz="2400" dirty="0">
                <a:latin typeface="Gotham Black" pitchFamily="50" charset="0"/>
              </a:rPr>
              <a:t>Nuestro sistema de </a:t>
            </a:r>
            <a:r>
              <a:rPr lang="es-ES" altLang="es-ES" sz="2400" b="1" dirty="0" err="1">
                <a:latin typeface="Gotham Black" pitchFamily="50" charset="0"/>
              </a:rPr>
              <a:t>alosexación</a:t>
            </a:r>
            <a:r>
              <a:rPr lang="es-ES" altLang="es-ES" sz="2400" b="1" dirty="0">
                <a:latin typeface="Gotham Black" pitchFamily="50" charset="0"/>
              </a:rPr>
              <a:t> formal neonatal</a:t>
            </a:r>
            <a:r>
              <a:rPr lang="es-ES" altLang="es-ES" sz="2400" dirty="0">
                <a:latin typeface="Gotham Black" pitchFamily="50" charset="0"/>
              </a:rPr>
              <a:t> es sumamente primitivo.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ES" sz="2400" dirty="0">
                <a:latin typeface="Gotham Black" pitchFamily="50" charset="0"/>
              </a:rPr>
              <a:t> Se basa en la observación de la apariencia genital hecha a vuelapluma (sin apenas formación, medios, ni tiempo).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ES" sz="2400" dirty="0">
                <a:latin typeface="Gotham Black" pitchFamily="50" charset="0"/>
              </a:rPr>
              <a:t> Los errores no son muchos; pero sí son muy graves.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ES" sz="2400" dirty="0">
                <a:latin typeface="Gotham Black" pitchFamily="50" charset="0"/>
              </a:rPr>
              <a:t> Con los y las transexuales la tasa de acierto es cero.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s-ES" altLang="es-ES" sz="2400" dirty="0">
                <a:latin typeface="Gotham Black" pitchFamily="50" charset="0"/>
              </a:rPr>
              <a:t>En tanto que no mejoremos los aciertos a priori; deberíamos facilitar las rectificaciones a posteriori. </a:t>
            </a:r>
          </a:p>
          <a:p>
            <a:endParaRPr lang="es-ES" sz="3600" dirty="0">
              <a:solidFill>
                <a:srgbClr val="8C88A3"/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13173D4-57FA-4C3F-8319-033B8543B65D}"/>
              </a:ext>
            </a:extLst>
          </p:cNvPr>
          <p:cNvSpPr txBox="1"/>
          <p:nvPr/>
        </p:nvSpPr>
        <p:spPr>
          <a:xfrm>
            <a:off x="0" y="0"/>
            <a:ext cx="12192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rgbClr val="5F6D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CONCLUSIONES</a:t>
            </a:r>
          </a:p>
          <a:p>
            <a:pPr algn="ctr"/>
            <a:r>
              <a:rPr lang="es-ES" sz="3200" dirty="0">
                <a:solidFill>
                  <a:srgbClr val="8C88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LOS Y LAS TRANSEXUALES:</a:t>
            </a:r>
          </a:p>
          <a:p>
            <a:pPr algn="ctr"/>
            <a:endParaRPr lang="es-ES" sz="3200" dirty="0">
              <a:solidFill>
                <a:srgbClr val="8C88A3"/>
              </a:solidFill>
              <a:latin typeface="Gotham" pitchFamily="50" charset="0"/>
            </a:endParaRPr>
          </a:p>
          <a:p>
            <a:pPr>
              <a:lnSpc>
                <a:spcPct val="80000"/>
              </a:lnSpc>
            </a:pPr>
            <a:r>
              <a:rPr lang="es-ES" altLang="es-ES" sz="1900" dirty="0">
                <a:latin typeface="Gotham Black" pitchFamily="50" charset="0"/>
              </a:rPr>
              <a:t>-Son el resultante de un suceso </a:t>
            </a:r>
            <a:r>
              <a:rPr lang="es-ES" altLang="es-ES" sz="1900" dirty="0" err="1">
                <a:latin typeface="Gotham Black" pitchFamily="50" charset="0"/>
              </a:rPr>
              <a:t>transexuante</a:t>
            </a:r>
            <a:r>
              <a:rPr lang="es-ES" altLang="es-ES" sz="1900" dirty="0">
                <a:latin typeface="Gotham Black" pitchFamily="50" charset="0"/>
              </a:rPr>
              <a:t> cerebral prenatal y un error de </a:t>
            </a:r>
            <a:r>
              <a:rPr lang="es-ES" altLang="es-ES" sz="1900" dirty="0" err="1">
                <a:latin typeface="Gotham Black" pitchFamily="50" charset="0"/>
              </a:rPr>
              <a:t>alosexación</a:t>
            </a:r>
            <a:r>
              <a:rPr lang="es-ES" altLang="es-ES" sz="1900" dirty="0">
                <a:latin typeface="Gotham Black" pitchFamily="50" charset="0"/>
              </a:rPr>
              <a:t> formal neonatal.</a:t>
            </a:r>
          </a:p>
          <a:p>
            <a:pPr>
              <a:lnSpc>
                <a:spcPct val="80000"/>
              </a:lnSpc>
            </a:pPr>
            <a:endParaRPr lang="es-ES" altLang="es-ES" sz="1900" dirty="0">
              <a:latin typeface="Gotham Black" pitchFamily="50" charset="0"/>
            </a:endParaRPr>
          </a:p>
          <a:p>
            <a:pPr>
              <a:lnSpc>
                <a:spcPct val="80000"/>
              </a:lnSpc>
            </a:pPr>
            <a:r>
              <a:rPr lang="es-ES" altLang="es-ES" sz="1900" dirty="0">
                <a:latin typeface="Gotham Black" pitchFamily="50" charset="0"/>
              </a:rPr>
              <a:t>-Su </a:t>
            </a:r>
            <a:r>
              <a:rPr lang="es-ES" altLang="es-ES" sz="1900" dirty="0" err="1">
                <a:latin typeface="Gotham Black" pitchFamily="50" charset="0"/>
              </a:rPr>
              <a:t>autosexación</a:t>
            </a:r>
            <a:r>
              <a:rPr lang="es-ES" altLang="es-ES" sz="1900" dirty="0">
                <a:latin typeface="Gotham Black" pitchFamily="50" charset="0"/>
              </a:rPr>
              <a:t> difiere de la </a:t>
            </a:r>
            <a:r>
              <a:rPr lang="es-ES" altLang="es-ES" sz="1900" dirty="0" err="1">
                <a:latin typeface="Gotham Black" pitchFamily="50" charset="0"/>
              </a:rPr>
              <a:t>alosexación</a:t>
            </a:r>
            <a:r>
              <a:rPr lang="es-ES" altLang="es-ES" sz="1900" dirty="0">
                <a:latin typeface="Gotham Black" pitchFamily="50" charset="0"/>
              </a:rPr>
              <a:t> de los demás. </a:t>
            </a:r>
          </a:p>
          <a:p>
            <a:pPr>
              <a:lnSpc>
                <a:spcPct val="80000"/>
              </a:lnSpc>
            </a:pPr>
            <a:endParaRPr lang="es-ES" altLang="es-ES" sz="1900" dirty="0">
              <a:latin typeface="Gotham Black" pitchFamily="50" charset="0"/>
            </a:endParaRPr>
          </a:p>
          <a:p>
            <a:pPr>
              <a:lnSpc>
                <a:spcPct val="80000"/>
              </a:lnSpc>
            </a:pPr>
            <a:r>
              <a:rPr lang="es-ES" altLang="es-ES" sz="1900" dirty="0">
                <a:latin typeface="Gotham Black" pitchFamily="50" charset="0"/>
              </a:rPr>
              <a:t>-Todo su proceso de socialización  es contracorriente</a:t>
            </a:r>
          </a:p>
          <a:p>
            <a:pPr>
              <a:lnSpc>
                <a:spcPct val="80000"/>
              </a:lnSpc>
            </a:pPr>
            <a:endParaRPr lang="es-ES" altLang="es-ES" sz="1900" dirty="0">
              <a:latin typeface="Gotham Black" pitchFamily="50" charset="0"/>
            </a:endParaRPr>
          </a:p>
          <a:p>
            <a:pPr>
              <a:lnSpc>
                <a:spcPct val="80000"/>
              </a:lnSpc>
            </a:pPr>
            <a:r>
              <a:rPr lang="es-ES" altLang="es-ES" sz="1900" dirty="0">
                <a:latin typeface="Gotham Black" pitchFamily="50" charset="0"/>
              </a:rPr>
              <a:t>-Aunque con dificultades, adquieren –o pueden hacerlo- una identidad sexual firme,  consistente y egosintónica. </a:t>
            </a:r>
          </a:p>
          <a:p>
            <a:pPr>
              <a:lnSpc>
                <a:spcPct val="80000"/>
              </a:lnSpc>
            </a:pPr>
            <a:endParaRPr lang="es-ES" altLang="es-ES" sz="1900" dirty="0">
              <a:latin typeface="Gotham Black" pitchFamily="50" charset="0"/>
            </a:endParaRPr>
          </a:p>
          <a:p>
            <a:pPr>
              <a:lnSpc>
                <a:spcPct val="80000"/>
              </a:lnSpc>
            </a:pPr>
            <a:r>
              <a:rPr lang="es-ES" altLang="es-ES" sz="1900" dirty="0">
                <a:latin typeface="Gotham Black" pitchFamily="50" charset="0"/>
              </a:rPr>
              <a:t>-Son víctimas de dos competencias </a:t>
            </a:r>
            <a:r>
              <a:rPr lang="es-ES" altLang="es-ES" sz="1900" dirty="0" err="1">
                <a:latin typeface="Gotham Black" pitchFamily="50" charset="0"/>
              </a:rPr>
              <a:t>sexantes</a:t>
            </a:r>
            <a:r>
              <a:rPr lang="es-ES" altLang="es-ES" sz="1900" dirty="0">
                <a:latin typeface="Gotham Black" pitchFamily="50" charset="0"/>
              </a:rPr>
              <a:t>:  </a:t>
            </a:r>
          </a:p>
          <a:p>
            <a:pPr lvl="1">
              <a:lnSpc>
                <a:spcPct val="80000"/>
              </a:lnSpc>
            </a:pPr>
            <a:r>
              <a:rPr lang="es-ES" altLang="es-ES" sz="1700" b="1" u="sng" dirty="0">
                <a:latin typeface="Gotham Black" pitchFamily="50" charset="0"/>
              </a:rPr>
              <a:t>Competencia </a:t>
            </a:r>
            <a:r>
              <a:rPr lang="es-ES" altLang="es-ES" sz="1700" b="1" u="sng" dirty="0" err="1">
                <a:latin typeface="Gotham Black" pitchFamily="50" charset="0"/>
              </a:rPr>
              <a:t>Sexante</a:t>
            </a:r>
            <a:r>
              <a:rPr lang="es-ES" altLang="es-ES" sz="1700" b="1" u="sng" dirty="0">
                <a:latin typeface="Gotham Black" pitchFamily="50" charset="0"/>
              </a:rPr>
              <a:t> Interna</a:t>
            </a:r>
            <a:r>
              <a:rPr lang="es-ES" altLang="es-ES" sz="1700" dirty="0">
                <a:latin typeface="Gotham Black" pitchFamily="50" charset="0"/>
              </a:rPr>
              <a:t>: contradicción entre los modos de </a:t>
            </a:r>
            <a:r>
              <a:rPr lang="es-ES" altLang="es-ES" sz="1700" dirty="0" err="1">
                <a:latin typeface="Gotham Black" pitchFamily="50" charset="0"/>
              </a:rPr>
              <a:t>alosexar</a:t>
            </a:r>
            <a:r>
              <a:rPr lang="es-ES" altLang="es-ES" sz="1700" dirty="0">
                <a:latin typeface="Gotham Black" pitchFamily="50" charset="0"/>
              </a:rPr>
              <a:t> a los demás y los de </a:t>
            </a:r>
            <a:r>
              <a:rPr lang="es-ES" altLang="es-ES" sz="1700" dirty="0" err="1">
                <a:latin typeface="Gotham Black" pitchFamily="50" charset="0"/>
              </a:rPr>
              <a:t>autosexarse</a:t>
            </a:r>
            <a:r>
              <a:rPr lang="es-ES" altLang="es-ES" sz="1700" dirty="0">
                <a:latin typeface="Gotham Black" pitchFamily="50" charset="0"/>
              </a:rPr>
              <a:t> a sí mismo. </a:t>
            </a:r>
          </a:p>
          <a:p>
            <a:pPr lvl="1">
              <a:lnSpc>
                <a:spcPct val="80000"/>
              </a:lnSpc>
            </a:pPr>
            <a:r>
              <a:rPr lang="es-ES" altLang="es-ES" sz="1700" b="1" u="sng" dirty="0">
                <a:latin typeface="Gotham Black" pitchFamily="50" charset="0"/>
              </a:rPr>
              <a:t>Competencia </a:t>
            </a:r>
            <a:r>
              <a:rPr lang="es-ES" altLang="es-ES" sz="1700" b="1" u="sng" dirty="0" err="1">
                <a:latin typeface="Gotham Black" pitchFamily="50" charset="0"/>
              </a:rPr>
              <a:t>Sexante</a:t>
            </a:r>
            <a:r>
              <a:rPr lang="es-ES" altLang="es-ES" sz="1700" b="1" u="sng" dirty="0">
                <a:latin typeface="Gotham Black" pitchFamily="50" charset="0"/>
              </a:rPr>
              <a:t> Externa</a:t>
            </a:r>
            <a:r>
              <a:rPr lang="es-ES" altLang="es-ES" sz="1700" dirty="0">
                <a:latin typeface="Gotham Black" pitchFamily="50" charset="0"/>
              </a:rPr>
              <a:t>: incremento de inducción </a:t>
            </a:r>
            <a:r>
              <a:rPr lang="es-ES" altLang="es-ES" sz="1700" dirty="0" err="1">
                <a:latin typeface="Gotham Black" pitchFamily="50" charset="0"/>
              </a:rPr>
              <a:t>sexante</a:t>
            </a:r>
            <a:r>
              <a:rPr lang="es-ES" altLang="es-ES" sz="1700" dirty="0">
                <a:latin typeface="Gotham Black" pitchFamily="50" charset="0"/>
              </a:rPr>
              <a:t> externa (familiar, educativa, cultural, terapéutica,, </a:t>
            </a:r>
            <a:r>
              <a:rPr lang="es-ES" altLang="es-ES" sz="1700" dirty="0" err="1">
                <a:latin typeface="Gotham Black" pitchFamily="50" charset="0"/>
              </a:rPr>
              <a:t>etc</a:t>
            </a:r>
            <a:r>
              <a:rPr lang="es-ES" altLang="es-ES" sz="1700" dirty="0">
                <a:latin typeface="Gotham Black" pitchFamily="50" charset="0"/>
              </a:rPr>
              <a:t>) para coincidir  con la </a:t>
            </a:r>
            <a:r>
              <a:rPr lang="es-ES" altLang="es-ES" sz="1700" dirty="0" err="1">
                <a:latin typeface="Gotham Black" pitchFamily="50" charset="0"/>
              </a:rPr>
              <a:t>alosexación</a:t>
            </a:r>
            <a:r>
              <a:rPr lang="es-ES" altLang="es-ES" sz="1700" dirty="0">
                <a:latin typeface="Gotham Black" pitchFamily="50" charset="0"/>
              </a:rPr>
              <a:t> formal, frente a incremento de inducción </a:t>
            </a:r>
            <a:r>
              <a:rPr lang="es-ES" altLang="es-ES" sz="1700" dirty="0" err="1">
                <a:latin typeface="Gotham Black" pitchFamily="50" charset="0"/>
              </a:rPr>
              <a:t>sexante</a:t>
            </a:r>
            <a:r>
              <a:rPr lang="es-ES" altLang="es-ES" sz="1700" dirty="0">
                <a:latin typeface="Gotham Black" pitchFamily="50" charset="0"/>
              </a:rPr>
              <a:t> propia para producir </a:t>
            </a:r>
            <a:r>
              <a:rPr lang="es-ES" altLang="es-ES" sz="1700" dirty="0" err="1">
                <a:latin typeface="Gotham Black" pitchFamily="50" charset="0"/>
              </a:rPr>
              <a:t>alosexaciones</a:t>
            </a:r>
            <a:r>
              <a:rPr lang="es-ES" altLang="es-ES" sz="1700" dirty="0">
                <a:latin typeface="Gotham Black" pitchFamily="50" charset="0"/>
              </a:rPr>
              <a:t> coincidentes con la propia identidad.</a:t>
            </a:r>
          </a:p>
          <a:p>
            <a:pPr lvl="1">
              <a:lnSpc>
                <a:spcPct val="80000"/>
              </a:lnSpc>
            </a:pPr>
            <a:endParaRPr lang="es-ES" altLang="es-ES" sz="1700" dirty="0">
              <a:latin typeface="Gotham Black" pitchFamily="50" charset="0"/>
            </a:endParaRPr>
          </a:p>
          <a:p>
            <a:pPr>
              <a:lnSpc>
                <a:spcPct val="80000"/>
              </a:lnSpc>
            </a:pPr>
            <a:r>
              <a:rPr lang="es-ES" altLang="es-ES" sz="1900" dirty="0">
                <a:latin typeface="Gotham Black" pitchFamily="50" charset="0"/>
              </a:rPr>
              <a:t>-Esta doble competencia produce </a:t>
            </a:r>
            <a:r>
              <a:rPr lang="es-ES" altLang="es-ES" sz="1900" dirty="0" err="1">
                <a:latin typeface="Gotham Black" pitchFamily="50" charset="0"/>
              </a:rPr>
              <a:t>egodistonía</a:t>
            </a:r>
            <a:r>
              <a:rPr lang="es-ES" altLang="es-ES" sz="1900" dirty="0">
                <a:latin typeface="Gotham Black" pitchFamily="50" charset="0"/>
              </a:rPr>
              <a:t> identitaria dificultando la adquisición firme y consistente de la propia identidad sexual. </a:t>
            </a:r>
          </a:p>
          <a:p>
            <a:pPr>
              <a:lnSpc>
                <a:spcPct val="80000"/>
              </a:lnSpc>
            </a:pPr>
            <a:endParaRPr lang="es-ES" altLang="es-ES" sz="1900" dirty="0">
              <a:latin typeface="Gotham Black" pitchFamily="50" charset="0"/>
            </a:endParaRPr>
          </a:p>
          <a:p>
            <a:pPr>
              <a:lnSpc>
                <a:spcPct val="80000"/>
              </a:lnSpc>
            </a:pPr>
            <a:r>
              <a:rPr lang="es-ES" altLang="es-ES" sz="1900" b="1" u="sng" dirty="0">
                <a:latin typeface="Gotham Black" pitchFamily="50" charset="0"/>
              </a:rPr>
              <a:t>-Solución</a:t>
            </a:r>
            <a:r>
              <a:rPr lang="es-ES" altLang="es-ES" sz="1900" dirty="0">
                <a:latin typeface="Gotham Black" pitchFamily="50" charset="0"/>
              </a:rPr>
              <a:t>: lograr </a:t>
            </a:r>
            <a:r>
              <a:rPr lang="es-ES" altLang="es-ES" sz="1900" dirty="0" err="1">
                <a:latin typeface="Gotham Black" pitchFamily="50" charset="0"/>
              </a:rPr>
              <a:t>egosintonía</a:t>
            </a:r>
            <a:r>
              <a:rPr lang="es-ES" altLang="es-ES" sz="1900" dirty="0">
                <a:latin typeface="Gotham Black" pitchFamily="50" charset="0"/>
              </a:rPr>
              <a:t> identitaria. </a:t>
            </a:r>
          </a:p>
          <a:p>
            <a:pPr>
              <a:lnSpc>
                <a:spcPct val="80000"/>
              </a:lnSpc>
            </a:pPr>
            <a:endParaRPr lang="es-ES" altLang="es-ES" sz="1900" dirty="0">
              <a:latin typeface="Gotham Black" pitchFamily="50" charset="0"/>
            </a:endParaRPr>
          </a:p>
          <a:p>
            <a:pPr>
              <a:lnSpc>
                <a:spcPct val="80000"/>
              </a:lnSpc>
            </a:pPr>
            <a:r>
              <a:rPr lang="es-ES" altLang="es-ES" sz="1900" b="1" u="sng" dirty="0">
                <a:latin typeface="Gotham Black" pitchFamily="50" charset="0"/>
              </a:rPr>
              <a:t>-Método</a:t>
            </a:r>
            <a:r>
              <a:rPr lang="es-ES" altLang="es-ES" sz="1900" dirty="0">
                <a:latin typeface="Gotham Black" pitchFamily="50" charset="0"/>
              </a:rPr>
              <a:t>: producir inductores </a:t>
            </a:r>
            <a:r>
              <a:rPr lang="es-ES" altLang="es-ES" sz="1900" dirty="0" err="1">
                <a:latin typeface="Gotham Black" pitchFamily="50" charset="0"/>
              </a:rPr>
              <a:t>alosexante</a:t>
            </a:r>
            <a:r>
              <a:rPr lang="es-ES" altLang="es-ES" sz="1900" dirty="0">
                <a:latin typeface="Gotham Black" pitchFamily="50" charset="0"/>
              </a:rPr>
              <a:t> eficaces y coherentes con la propia identidad sexual.</a:t>
            </a:r>
          </a:p>
          <a:p>
            <a:endParaRPr lang="es-ES" sz="3600" dirty="0">
              <a:solidFill>
                <a:srgbClr val="8C88A3"/>
              </a:solidFill>
              <a:latin typeface="Gotha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0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F033C88-AAAB-47BE-ACC4-20171534E2E5}"/>
              </a:ext>
            </a:extLst>
          </p:cNvPr>
          <p:cNvSpPr txBox="1"/>
          <p:nvPr/>
        </p:nvSpPr>
        <p:spPr>
          <a:xfrm>
            <a:off x="260059" y="3244334"/>
            <a:ext cx="671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Gotham Black" pitchFamily="50" charset="0"/>
              </a:rPr>
              <a:t>DOS ORIENTACIONES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50F74C-BB7E-4DEA-8E53-F30CC9505514}"/>
              </a:ext>
            </a:extLst>
          </p:cNvPr>
          <p:cNvSpPr txBox="1"/>
          <p:nvPr/>
        </p:nvSpPr>
        <p:spPr>
          <a:xfrm>
            <a:off x="4850528" y="2394707"/>
            <a:ext cx="179563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Gotham Black" pitchFamily="50" charset="0"/>
              </a:rPr>
              <a:t>GINERASTIA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331A881-2FFB-42CB-B4C6-329467B8B667}"/>
              </a:ext>
            </a:extLst>
          </p:cNvPr>
          <p:cNvSpPr txBox="1"/>
          <p:nvPr/>
        </p:nvSpPr>
        <p:spPr>
          <a:xfrm>
            <a:off x="4855794" y="4049602"/>
            <a:ext cx="2063692" cy="369332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latin typeface="Gotham Black" pitchFamily="50" charset="0"/>
              </a:rPr>
              <a:t>ANDRERASTIA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E11B7003-FA1F-4D01-BC34-9E93D2D92062}"/>
              </a:ext>
            </a:extLst>
          </p:cNvPr>
          <p:cNvSpPr/>
          <p:nvPr/>
        </p:nvSpPr>
        <p:spPr>
          <a:xfrm rot="19544643">
            <a:off x="6554906" y="2005563"/>
            <a:ext cx="667045" cy="48463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1723442A-8FFA-4537-83C2-D2DE91A0A54E}"/>
              </a:ext>
            </a:extLst>
          </p:cNvPr>
          <p:cNvSpPr/>
          <p:nvPr/>
        </p:nvSpPr>
        <p:spPr>
          <a:xfrm rot="1358865">
            <a:off x="6599738" y="2565383"/>
            <a:ext cx="639494" cy="484632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EA062DB2-197C-4442-9BA9-C543ECAFF324}"/>
              </a:ext>
            </a:extLst>
          </p:cNvPr>
          <p:cNvSpPr/>
          <p:nvPr/>
        </p:nvSpPr>
        <p:spPr>
          <a:xfrm rot="19544643">
            <a:off x="6833384" y="3647575"/>
            <a:ext cx="696191" cy="48463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6170A6F7-3C10-4286-BAE9-61AA1DE32555}"/>
              </a:ext>
            </a:extLst>
          </p:cNvPr>
          <p:cNvSpPr/>
          <p:nvPr/>
        </p:nvSpPr>
        <p:spPr>
          <a:xfrm rot="1358865">
            <a:off x="6880780" y="4208463"/>
            <a:ext cx="659953" cy="484632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8FD3BF37-3D57-431F-A319-033C40DBE6D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11" y="2817697"/>
            <a:ext cx="299334" cy="281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7002D57E-00A5-48FC-93A2-C54747E2D4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11" y="1802671"/>
            <a:ext cx="299334" cy="29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Imagen 12" descr="Icono&#10;&#10;Descripción generada automáticamente">
            <a:extLst>
              <a:ext uri="{FF2B5EF4-FFF2-40B4-BE49-F238E27FC236}">
                <a16:creationId xmlns:a16="http://schemas.microsoft.com/office/drawing/2014/main" id="{71226891-CCFF-45AC-9B9D-189752135E0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51" y="3473226"/>
            <a:ext cx="299334" cy="296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1EAADE9A-6B4C-4D44-BEB3-ACD730C1D1C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651" y="4475189"/>
            <a:ext cx="299334" cy="281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6A74E561-6963-49B8-BB39-7E1D4AC4A550}"/>
              </a:ext>
            </a:extLst>
          </p:cNvPr>
          <p:cNvSpPr txBox="1"/>
          <p:nvPr/>
        </p:nvSpPr>
        <p:spPr>
          <a:xfrm>
            <a:off x="7650263" y="1729370"/>
            <a:ext cx="335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Gotham Black" pitchFamily="50" charset="0"/>
              </a:rPr>
              <a:t>HOMBRE HETEROSEXUAL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270601-AFB5-44E4-9CAE-7B5CE02746AB}"/>
              </a:ext>
            </a:extLst>
          </p:cNvPr>
          <p:cNvSpPr txBox="1"/>
          <p:nvPr/>
        </p:nvSpPr>
        <p:spPr>
          <a:xfrm>
            <a:off x="7650262" y="2736468"/>
            <a:ext cx="4371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3399"/>
                </a:solidFill>
                <a:latin typeface="Gotham Black" pitchFamily="50" charset="0"/>
              </a:rPr>
              <a:t>MUJER HOMOSEXUAL (LESBIANA)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692E48B-E0DB-4081-AC58-BE31D7FDEB5A}"/>
              </a:ext>
            </a:extLst>
          </p:cNvPr>
          <p:cNvSpPr txBox="1"/>
          <p:nvPr/>
        </p:nvSpPr>
        <p:spPr>
          <a:xfrm>
            <a:off x="8121445" y="3399925"/>
            <a:ext cx="381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B0F0"/>
                </a:solidFill>
                <a:latin typeface="Gotham Black" pitchFamily="50" charset="0"/>
              </a:rPr>
              <a:t>HOMBRE HOMOSEXUAL (GAY)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71E87FD-29A7-4692-B57A-F3A8D4A9D4F4}"/>
              </a:ext>
            </a:extLst>
          </p:cNvPr>
          <p:cNvSpPr txBox="1"/>
          <p:nvPr/>
        </p:nvSpPr>
        <p:spPr>
          <a:xfrm>
            <a:off x="8131098" y="4456551"/>
            <a:ext cx="3359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3399"/>
                </a:solidFill>
                <a:latin typeface="Gotham Black" pitchFamily="50" charset="0"/>
              </a:rPr>
              <a:t>MUJER HETEROSEXUAL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261FBDD9-88FA-4BC8-A72D-D496C34BDD0E}"/>
              </a:ext>
            </a:extLst>
          </p:cNvPr>
          <p:cNvSpPr/>
          <p:nvPr/>
        </p:nvSpPr>
        <p:spPr>
          <a:xfrm rot="18758070">
            <a:off x="4095729" y="2848090"/>
            <a:ext cx="978408" cy="484632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99EB0F85-3FF9-4F51-8237-4C1FA03F60DA}"/>
              </a:ext>
            </a:extLst>
          </p:cNvPr>
          <p:cNvSpPr/>
          <p:nvPr/>
        </p:nvSpPr>
        <p:spPr>
          <a:xfrm rot="2493758">
            <a:off x="4166685" y="3526941"/>
            <a:ext cx="978408" cy="484632"/>
          </a:xfrm>
          <a:prstGeom prst="rightArrow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A8BACBB-9976-46EE-B72A-787B4D8723E7}"/>
              </a:ext>
            </a:extLst>
          </p:cNvPr>
          <p:cNvSpPr txBox="1"/>
          <p:nvPr/>
        </p:nvSpPr>
        <p:spPr>
          <a:xfrm>
            <a:off x="0" y="1807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ORIENTACIÓN SEXUAL DEL DESEO ERÓTICO (OSDE).</a:t>
            </a:r>
          </a:p>
        </p:txBody>
      </p:sp>
    </p:spTree>
    <p:extLst>
      <p:ext uri="{BB962C8B-B14F-4D97-AF65-F5344CB8AC3E}">
        <p14:creationId xmlns:p14="http://schemas.microsoft.com/office/powerpoint/2010/main" val="690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/>
      <p:bldP spid="16" grpId="0"/>
      <p:bldP spid="17" grpId="0"/>
      <p:bldP spid="18" grpId="0"/>
      <p:bldP spid="3" grpId="0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0493DF-F1B0-4AF7-8265-76A36C1B33F6}"/>
              </a:ext>
            </a:extLst>
          </p:cNvPr>
          <p:cNvSpPr txBox="1"/>
          <p:nvPr/>
        </p:nvSpPr>
        <p:spPr>
          <a:xfrm>
            <a:off x="0" y="1807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ORIENTACIÓN SEXUAL DEL DESEO ERÓTICO (OSDE).</a:t>
            </a:r>
          </a:p>
        </p:txBody>
      </p:sp>
      <p:pic>
        <p:nvPicPr>
          <p:cNvPr id="4" name="Imagen 3" descr="Foto en blanco y negro de un hombre con traje y corbata&#10;&#10;Descripción generada automáticamente">
            <a:extLst>
              <a:ext uri="{FF2B5EF4-FFF2-40B4-BE49-F238E27FC236}">
                <a16:creationId xmlns:a16="http://schemas.microsoft.com/office/drawing/2014/main" id="{1006A329-EB15-43FB-85FA-8977A534F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26" y="1065402"/>
            <a:ext cx="3906897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04A7DFA-547E-47D3-9AE6-64404C77DE5A}"/>
              </a:ext>
            </a:extLst>
          </p:cNvPr>
          <p:cNvSpPr txBox="1"/>
          <p:nvPr/>
        </p:nvSpPr>
        <p:spPr>
          <a:xfrm>
            <a:off x="0" y="3722639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Alfred Kinsey.</a:t>
            </a:r>
          </a:p>
          <a:p>
            <a:pPr algn="ctr"/>
            <a:endParaRPr lang="es-ES" dirty="0">
              <a:latin typeface="Gotham Black" pitchFamily="50" charset="0"/>
            </a:endParaRPr>
          </a:p>
          <a:p>
            <a:pPr algn="ctr"/>
            <a:r>
              <a:rPr lang="es-ES" dirty="0">
                <a:latin typeface="Gotham Black" pitchFamily="50" charset="0"/>
              </a:rPr>
              <a:t>-Informe Kinsey sobre sexualidad (1938-1953)-</a:t>
            </a:r>
          </a:p>
          <a:p>
            <a:pPr algn="ctr"/>
            <a:endParaRPr lang="es-ES" dirty="0">
              <a:latin typeface="Gotham Black" pitchFamily="50" charset="0"/>
            </a:endParaRPr>
          </a:p>
          <a:p>
            <a:pPr algn="ctr"/>
            <a:r>
              <a:rPr lang="es-ES" dirty="0">
                <a:latin typeface="Gotham Black" pitchFamily="50" charset="0"/>
              </a:rPr>
              <a:t>20.000 entrevistas.</a:t>
            </a:r>
          </a:p>
          <a:p>
            <a:pPr algn="ctr"/>
            <a:endParaRPr lang="es-ES" dirty="0">
              <a:latin typeface="Gotham Black" pitchFamily="50" charset="0"/>
            </a:endParaRPr>
          </a:p>
          <a:p>
            <a:pPr algn="ctr"/>
            <a:r>
              <a:rPr lang="es-ES" dirty="0">
                <a:latin typeface="Gotham Black" pitchFamily="50" charset="0"/>
              </a:rPr>
              <a:t>Escala Kinsey sobre sexualidad.</a:t>
            </a:r>
          </a:p>
          <a:p>
            <a:pPr algn="ctr"/>
            <a:endParaRPr lang="es-ES" dirty="0">
              <a:latin typeface="Gotham Black" pitchFamily="50" charset="0"/>
            </a:endParaRPr>
          </a:p>
          <a:p>
            <a:pPr algn="ctr"/>
            <a:r>
              <a:rPr lang="es-ES" dirty="0">
                <a:latin typeface="Gotham Black" pitchFamily="50" charset="0"/>
              </a:rPr>
              <a:t>Establece 7 niveles de OSDE.</a:t>
            </a:r>
          </a:p>
          <a:p>
            <a:pPr algn="ctr"/>
            <a:endParaRPr lang="es-ES" dirty="0">
              <a:latin typeface="Gotham Black" pitchFamily="50" charset="0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294D85A3-C2F2-4380-8A4B-A860169E2129}"/>
              </a:ext>
            </a:extLst>
          </p:cNvPr>
          <p:cNvSpPr/>
          <p:nvPr/>
        </p:nvSpPr>
        <p:spPr>
          <a:xfrm>
            <a:off x="8151375" y="2793534"/>
            <a:ext cx="506559" cy="63546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7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881A388-2820-455B-9E85-5C019E530ED1}"/>
              </a:ext>
            </a:extLst>
          </p:cNvPr>
          <p:cNvSpPr txBox="1"/>
          <p:nvPr/>
        </p:nvSpPr>
        <p:spPr>
          <a:xfrm>
            <a:off x="360726" y="427839"/>
            <a:ext cx="62917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PREGUNTA 1:</a:t>
            </a:r>
          </a:p>
          <a:p>
            <a:r>
              <a:rPr lang="es-ES" i="1" dirty="0">
                <a:latin typeface="Gotham Black" pitchFamily="50" charset="0"/>
              </a:rPr>
              <a:t>¿Por quién te sientes atraído(a)?</a:t>
            </a:r>
          </a:p>
          <a:p>
            <a:r>
              <a:rPr lang="es-ES" sz="1400" dirty="0">
                <a:latin typeface="Gotham Black" pitchFamily="50" charset="0"/>
              </a:rPr>
              <a:t>	* Tanto hombres como mujeres.</a:t>
            </a:r>
          </a:p>
          <a:p>
            <a:r>
              <a:rPr lang="es-ES" sz="1400" dirty="0">
                <a:latin typeface="Gotham Black" pitchFamily="50" charset="0"/>
              </a:rPr>
              <a:t>	* Principalmente por personas del sexo opuesto al mío.</a:t>
            </a:r>
          </a:p>
          <a:p>
            <a:r>
              <a:rPr lang="es-ES" sz="1400" dirty="0">
                <a:latin typeface="Gotham Black" pitchFamily="50" charset="0"/>
              </a:rPr>
              <a:t>	* Principalmente por personas del mismo sexo al mío.</a:t>
            </a:r>
          </a:p>
          <a:p>
            <a:r>
              <a:rPr lang="es-ES" sz="1400" dirty="0">
                <a:latin typeface="Gotham Black" pitchFamily="50" charset="0"/>
              </a:rPr>
              <a:t>	* Sólo personas de mi mismo sexo.</a:t>
            </a:r>
          </a:p>
          <a:p>
            <a:r>
              <a:rPr lang="es-ES" sz="1400" dirty="0">
                <a:latin typeface="Gotham Black" pitchFamily="50" charset="0"/>
              </a:rPr>
              <a:t>	* Sólo personas del sexo opuesto.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E252938-7784-48F9-BD1F-BE324801107A}"/>
              </a:ext>
            </a:extLst>
          </p:cNvPr>
          <p:cNvSpPr txBox="1"/>
          <p:nvPr/>
        </p:nvSpPr>
        <p:spPr>
          <a:xfrm>
            <a:off x="360725" y="2224482"/>
            <a:ext cx="85232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PREGUNTA 2:</a:t>
            </a:r>
          </a:p>
          <a:p>
            <a:r>
              <a:rPr lang="es-ES" i="1" dirty="0">
                <a:latin typeface="Gotham Black" pitchFamily="50" charset="0"/>
              </a:rPr>
              <a:t>¿Con quién has tenido relaciones sexuales?</a:t>
            </a:r>
          </a:p>
          <a:p>
            <a:r>
              <a:rPr lang="es-ES" sz="1400" dirty="0">
                <a:latin typeface="Gotham Black" pitchFamily="50" charset="0"/>
              </a:rPr>
              <a:t>	* Tanto hombres como mujeres.</a:t>
            </a:r>
          </a:p>
          <a:p>
            <a:r>
              <a:rPr lang="es-ES" sz="1400" dirty="0">
                <a:latin typeface="Gotham Black" pitchFamily="50" charset="0"/>
              </a:rPr>
              <a:t>	* Tanto hombres como mujeres, pero prefiero personas del sexo opuesto al mío.</a:t>
            </a:r>
          </a:p>
          <a:p>
            <a:r>
              <a:rPr lang="es-ES" sz="1400" dirty="0">
                <a:latin typeface="Gotham Black" pitchFamily="50" charset="0"/>
              </a:rPr>
              <a:t>	* Tanto hombres como mujeres, pero prefiero personas de mi mismo sexo.</a:t>
            </a:r>
          </a:p>
          <a:p>
            <a:r>
              <a:rPr lang="es-ES" sz="1400" dirty="0">
                <a:latin typeface="Gotham Black" pitchFamily="50" charset="0"/>
              </a:rPr>
              <a:t>	* Sólo personas de mi mismo sexo.</a:t>
            </a:r>
          </a:p>
          <a:p>
            <a:r>
              <a:rPr lang="es-ES" sz="1400" dirty="0">
                <a:latin typeface="Gotham Black" pitchFamily="50" charset="0"/>
              </a:rPr>
              <a:t>	* Sólo personas del sexo opuesto.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8BDA5A-741C-4F97-8B50-21FE3BDFF064}"/>
              </a:ext>
            </a:extLst>
          </p:cNvPr>
          <p:cNvSpPr txBox="1"/>
          <p:nvPr/>
        </p:nvSpPr>
        <p:spPr>
          <a:xfrm>
            <a:off x="360725" y="4021125"/>
            <a:ext cx="85232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PREGUNTA 3:</a:t>
            </a:r>
          </a:p>
          <a:p>
            <a:r>
              <a:rPr lang="es-ES" i="1" dirty="0">
                <a:latin typeface="Gotham Black" pitchFamily="50" charset="0"/>
              </a:rPr>
              <a:t>¿Con quién has tenido fantasías sexuales?</a:t>
            </a:r>
          </a:p>
          <a:p>
            <a:r>
              <a:rPr lang="es-ES" sz="1400" dirty="0">
                <a:latin typeface="Gotham Black" pitchFamily="50" charset="0"/>
              </a:rPr>
              <a:t>	* Tanto hombres como mujeres.</a:t>
            </a:r>
          </a:p>
          <a:p>
            <a:r>
              <a:rPr lang="es-ES" sz="1400" dirty="0">
                <a:latin typeface="Gotham Black" pitchFamily="50" charset="0"/>
              </a:rPr>
              <a:t>	* Principalmente con personas del sexo opuesto al mío.</a:t>
            </a:r>
          </a:p>
          <a:p>
            <a:r>
              <a:rPr lang="es-ES" sz="1400" dirty="0">
                <a:latin typeface="Gotham Black" pitchFamily="50" charset="0"/>
              </a:rPr>
              <a:t>	* Principalmente con personas del mismo sexo al mío.</a:t>
            </a:r>
          </a:p>
          <a:p>
            <a:r>
              <a:rPr lang="es-ES" sz="1400" dirty="0">
                <a:latin typeface="Gotham Black" pitchFamily="50" charset="0"/>
              </a:rPr>
              <a:t>	* Sólo personas de mi mismo sexo.</a:t>
            </a:r>
          </a:p>
          <a:p>
            <a:r>
              <a:rPr lang="es-ES" sz="1400" dirty="0">
                <a:latin typeface="Gotham Black" pitchFamily="50" charset="0"/>
              </a:rPr>
              <a:t>	* Sólo personas del sexo opuesto.</a:t>
            </a:r>
          </a:p>
        </p:txBody>
      </p:sp>
    </p:spTree>
    <p:extLst>
      <p:ext uri="{BB962C8B-B14F-4D97-AF65-F5344CB8AC3E}">
        <p14:creationId xmlns:p14="http://schemas.microsoft.com/office/powerpoint/2010/main" val="322241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FAFFD61-5D19-4040-8EE1-DA793391BBD3}"/>
              </a:ext>
            </a:extLst>
          </p:cNvPr>
          <p:cNvSpPr txBox="1"/>
          <p:nvPr/>
        </p:nvSpPr>
        <p:spPr>
          <a:xfrm>
            <a:off x="360726" y="427839"/>
            <a:ext cx="62917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PREGUNTA 4:</a:t>
            </a:r>
          </a:p>
          <a:p>
            <a:r>
              <a:rPr lang="es-ES" i="1" dirty="0">
                <a:latin typeface="Gotham Black" pitchFamily="50" charset="0"/>
              </a:rPr>
              <a:t>¿Con quién formas fuertes lazos emocionales?</a:t>
            </a:r>
          </a:p>
          <a:p>
            <a:r>
              <a:rPr lang="es-ES" sz="1400" dirty="0">
                <a:latin typeface="Gotham Black" pitchFamily="50" charset="0"/>
              </a:rPr>
              <a:t>	* Tanto hombres como mujeres.</a:t>
            </a:r>
          </a:p>
          <a:p>
            <a:r>
              <a:rPr lang="es-ES" sz="1400" dirty="0">
                <a:latin typeface="Gotham Black" pitchFamily="50" charset="0"/>
              </a:rPr>
              <a:t>	* Principalmente con personas del sexo opuesto al mío.</a:t>
            </a:r>
          </a:p>
          <a:p>
            <a:r>
              <a:rPr lang="es-ES" sz="1400" dirty="0">
                <a:latin typeface="Gotham Black" pitchFamily="50" charset="0"/>
              </a:rPr>
              <a:t>	* Principalmente con personas del mismo sexo al mío.</a:t>
            </a:r>
          </a:p>
          <a:p>
            <a:r>
              <a:rPr lang="es-ES" sz="1400" dirty="0">
                <a:latin typeface="Gotham Black" pitchFamily="50" charset="0"/>
              </a:rPr>
              <a:t>	* Sólo personas de mi mismo sexo.</a:t>
            </a:r>
          </a:p>
          <a:p>
            <a:r>
              <a:rPr lang="es-ES" sz="1400" dirty="0">
                <a:latin typeface="Gotham Black" pitchFamily="50" charset="0"/>
              </a:rPr>
              <a:t>	* Sólo personas del sexo opuesto.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B514D55-F930-4BA3-889E-0EABB86FC0C4}"/>
              </a:ext>
            </a:extLst>
          </p:cNvPr>
          <p:cNvSpPr txBox="1"/>
          <p:nvPr/>
        </p:nvSpPr>
        <p:spPr>
          <a:xfrm>
            <a:off x="360725" y="2224482"/>
            <a:ext cx="85232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PREGUNTA 5:</a:t>
            </a:r>
          </a:p>
          <a:p>
            <a:r>
              <a:rPr lang="es-ES" i="1" dirty="0">
                <a:latin typeface="Gotham Black" pitchFamily="50" charset="0"/>
              </a:rPr>
              <a:t>¿Con quién te sientes más cómodo socializando?</a:t>
            </a:r>
          </a:p>
          <a:p>
            <a:r>
              <a:rPr lang="es-ES" sz="1400" dirty="0">
                <a:latin typeface="Gotham Black" pitchFamily="50" charset="0"/>
              </a:rPr>
              <a:t>	* Tanto hombres como mujeres.</a:t>
            </a:r>
          </a:p>
          <a:p>
            <a:r>
              <a:rPr lang="es-ES" sz="1400" dirty="0">
                <a:latin typeface="Gotham Black" pitchFamily="50" charset="0"/>
              </a:rPr>
              <a:t>	* Principalmente con personas del sexo opuesto al mío.</a:t>
            </a:r>
          </a:p>
          <a:p>
            <a:r>
              <a:rPr lang="es-ES" sz="1400" dirty="0">
                <a:latin typeface="Gotham Black" pitchFamily="50" charset="0"/>
              </a:rPr>
              <a:t>	* Principalmente con personas del mismo sexo al mío.</a:t>
            </a:r>
          </a:p>
          <a:p>
            <a:r>
              <a:rPr lang="es-ES" sz="1400" dirty="0">
                <a:latin typeface="Gotham Black" pitchFamily="50" charset="0"/>
              </a:rPr>
              <a:t>	* Sólo personas de mi mismo sexo.</a:t>
            </a:r>
          </a:p>
          <a:p>
            <a:r>
              <a:rPr lang="es-ES" sz="1400" dirty="0">
                <a:latin typeface="Gotham Black" pitchFamily="50" charset="0"/>
              </a:rPr>
              <a:t>	* Sólo personas del sexo opuesto.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D832285-DF4D-43A8-9945-6A6C64E2C9CB}"/>
              </a:ext>
            </a:extLst>
          </p:cNvPr>
          <p:cNvSpPr txBox="1"/>
          <p:nvPr/>
        </p:nvSpPr>
        <p:spPr>
          <a:xfrm>
            <a:off x="360725" y="4021125"/>
            <a:ext cx="85232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PREGUNTA 6:</a:t>
            </a:r>
          </a:p>
          <a:p>
            <a:r>
              <a:rPr lang="es-ES" i="1" dirty="0">
                <a:latin typeface="Gotham Black" pitchFamily="50" charset="0"/>
              </a:rPr>
              <a:t>¿La idea de tener sexo con alguien del sexo opuesto al mío es…?</a:t>
            </a:r>
          </a:p>
          <a:p>
            <a:r>
              <a:rPr lang="es-ES" sz="1400" dirty="0">
                <a:latin typeface="Gotham Black" pitchFamily="50" charset="0"/>
              </a:rPr>
              <a:t>	* Deseable.</a:t>
            </a:r>
          </a:p>
          <a:p>
            <a:r>
              <a:rPr lang="es-ES" sz="1400" dirty="0">
                <a:latin typeface="Gotham Black" pitchFamily="50" charset="0"/>
              </a:rPr>
              <a:t>	* Interesante.</a:t>
            </a:r>
          </a:p>
          <a:p>
            <a:r>
              <a:rPr lang="es-ES" sz="1400" dirty="0">
                <a:latin typeface="Gotham Black" pitchFamily="50" charset="0"/>
              </a:rPr>
              <a:t>	* Tolerable.</a:t>
            </a:r>
          </a:p>
          <a:p>
            <a:r>
              <a:rPr lang="es-ES" sz="1400" dirty="0">
                <a:latin typeface="Gotham Black" pitchFamily="50" charset="0"/>
              </a:rPr>
              <a:t>	* Negativo.</a:t>
            </a:r>
          </a:p>
          <a:p>
            <a:r>
              <a:rPr lang="es-ES" sz="1400" dirty="0">
                <a:latin typeface="Gotham Black" pitchFamily="50" charset="0"/>
              </a:rPr>
              <a:t>	* Desagradable.</a:t>
            </a:r>
          </a:p>
        </p:txBody>
      </p:sp>
    </p:spTree>
    <p:extLst>
      <p:ext uri="{BB962C8B-B14F-4D97-AF65-F5344CB8AC3E}">
        <p14:creationId xmlns:p14="http://schemas.microsoft.com/office/powerpoint/2010/main" val="324479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C0FA08D-AA15-4AF9-AE1C-DE8AE94E463D}"/>
              </a:ext>
            </a:extLst>
          </p:cNvPr>
          <p:cNvSpPr txBox="1"/>
          <p:nvPr/>
        </p:nvSpPr>
        <p:spPr>
          <a:xfrm>
            <a:off x="360726" y="427839"/>
            <a:ext cx="803665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PREGUNTA 7:</a:t>
            </a:r>
          </a:p>
          <a:p>
            <a:r>
              <a:rPr lang="es-ES" i="1" dirty="0">
                <a:latin typeface="Gotham Black" pitchFamily="50" charset="0"/>
              </a:rPr>
              <a:t>¿La idea de tener sexo con alguien del mismo sexo que el mío es…?</a:t>
            </a:r>
          </a:p>
          <a:p>
            <a:r>
              <a:rPr lang="es-ES" sz="1400" dirty="0">
                <a:latin typeface="Gotham Black" pitchFamily="50" charset="0"/>
              </a:rPr>
              <a:t>	* Deseable.</a:t>
            </a:r>
          </a:p>
          <a:p>
            <a:r>
              <a:rPr lang="es-ES" sz="1400" dirty="0">
                <a:latin typeface="Gotham Black" pitchFamily="50" charset="0"/>
              </a:rPr>
              <a:t>	* Interesante.</a:t>
            </a:r>
          </a:p>
          <a:p>
            <a:r>
              <a:rPr lang="es-ES" sz="1400" dirty="0">
                <a:latin typeface="Gotham Black" pitchFamily="50" charset="0"/>
              </a:rPr>
              <a:t>	* Tolerable.</a:t>
            </a:r>
          </a:p>
          <a:p>
            <a:r>
              <a:rPr lang="es-ES" sz="1400" dirty="0">
                <a:latin typeface="Gotham Black" pitchFamily="50" charset="0"/>
              </a:rPr>
              <a:t>	* Negativo.</a:t>
            </a:r>
          </a:p>
          <a:p>
            <a:r>
              <a:rPr lang="es-ES" sz="1400" dirty="0">
                <a:latin typeface="Gotham Black" pitchFamily="50" charset="0"/>
              </a:rPr>
              <a:t>	* Desagradable.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5B7D4564-9674-40FB-8415-F59B630CB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7" y="2482508"/>
            <a:ext cx="10143765" cy="3520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285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BFD59A-4189-439A-BE6B-907C2EA07013}"/>
              </a:ext>
            </a:extLst>
          </p:cNvPr>
          <p:cNvGraphicFramePr>
            <a:graphicFrameLocks noGrp="1"/>
          </p:cNvGraphicFramePr>
          <p:nvPr/>
        </p:nvGraphicFramePr>
        <p:xfrm>
          <a:off x="3264159" y="718458"/>
          <a:ext cx="5946953" cy="5871408"/>
        </p:xfrm>
        <a:graphic>
          <a:graphicData uri="http://schemas.openxmlformats.org/drawingml/2006/table">
            <a:tbl>
              <a:tblPr/>
              <a:tblGrid>
                <a:gridCol w="641518">
                  <a:extLst>
                    <a:ext uri="{9D8B030D-6E8A-4147-A177-3AD203B41FA5}">
                      <a16:colId xmlns:a16="http://schemas.microsoft.com/office/drawing/2014/main" val="1702453116"/>
                    </a:ext>
                  </a:extLst>
                </a:gridCol>
                <a:gridCol w="2126172">
                  <a:extLst>
                    <a:ext uri="{9D8B030D-6E8A-4147-A177-3AD203B41FA5}">
                      <a16:colId xmlns:a16="http://schemas.microsoft.com/office/drawing/2014/main" val="3669527249"/>
                    </a:ext>
                  </a:extLst>
                </a:gridCol>
                <a:gridCol w="1402173">
                  <a:extLst>
                    <a:ext uri="{9D8B030D-6E8A-4147-A177-3AD203B41FA5}">
                      <a16:colId xmlns:a16="http://schemas.microsoft.com/office/drawing/2014/main" val="1793291101"/>
                    </a:ext>
                  </a:extLst>
                </a:gridCol>
                <a:gridCol w="1777090">
                  <a:extLst>
                    <a:ext uri="{9D8B030D-6E8A-4147-A177-3AD203B41FA5}">
                      <a16:colId xmlns:a16="http://schemas.microsoft.com/office/drawing/2014/main" val="3721385022"/>
                    </a:ext>
                  </a:extLst>
                </a:gridCol>
              </a:tblGrid>
              <a:tr h="670936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5F6DAC"/>
                          </a:solidFill>
                          <a:effectLst/>
                          <a:latin typeface="Gotham Black" pitchFamily="50" charset="0"/>
                        </a:rPr>
                        <a:t>RANGO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5F6DAC"/>
                          </a:solidFill>
                          <a:effectLst/>
                          <a:latin typeface="Gotham Black" pitchFamily="50" charset="0"/>
                        </a:rPr>
                        <a:t>DESCRIPCIÓN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5F6DAC"/>
                          </a:solidFill>
                          <a:effectLst/>
                          <a:latin typeface="Gotham Black" pitchFamily="50" charset="0"/>
                        </a:rPr>
                        <a:t>% DE CONTACTOS HOMOSEXUALES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rgbClr val="5F6DAC"/>
                          </a:solidFill>
                          <a:effectLst/>
                          <a:latin typeface="Gotham Black" pitchFamily="50" charset="0"/>
                        </a:rPr>
                        <a:t>% DE CONTACTOS HETEROSEXUALES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835840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0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Exclusivamente heterosexual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0 %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100 %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714576"/>
                  </a:ext>
                </a:extLst>
              </a:tr>
              <a:tr h="825274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1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Principalmente heterosexual, con contactos homosexuales esporádicos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1-25 %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99-75 %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413050"/>
                  </a:ext>
                </a:extLst>
              </a:tr>
              <a:tr h="825274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2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Predominantemente heterosexual, con contactos homosexuales más que esporádicos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26-49 %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74-51 %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7891567"/>
                  </a:ext>
                </a:extLst>
              </a:tr>
              <a:tr h="207926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3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Bisexual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50 %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50 %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1059186"/>
                  </a:ext>
                </a:extLst>
              </a:tr>
              <a:tr h="825274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4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Predominantemente homosexual, con contactos heterosexuales más que esporádicos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51-74 %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49-26 %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858705"/>
                  </a:ext>
                </a:extLst>
              </a:tr>
              <a:tr h="825274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5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Principalmente homosexual, con contactos heterosexuales esporádicos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75-99 %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25-1 %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083276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6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Exclusivamente homosexual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100 %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0 %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374243"/>
                  </a:ext>
                </a:extLst>
              </a:tr>
              <a:tr h="516600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  <a:latin typeface="Gotham Black" pitchFamily="50" charset="0"/>
                        </a:rPr>
                        <a:t>X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Asexual, sin interés por los contactos sexuales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0 %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  <a:latin typeface="Gotham Black" pitchFamily="50" charset="0"/>
                        </a:rPr>
                        <a:t>0 %</a:t>
                      </a:r>
                    </a:p>
                  </a:txBody>
                  <a:tcPr marL="21507" marR="21507" marT="21507" marB="21507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046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8555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7CF12C-71CF-488D-AB48-BE79E10794F5}"/>
              </a:ext>
            </a:extLst>
          </p:cNvPr>
          <p:cNvSpPr txBox="1"/>
          <p:nvPr/>
        </p:nvSpPr>
        <p:spPr>
          <a:xfrm>
            <a:off x="0" y="1837189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VALORACIÓN CRÍTICA DE LA ESCALA DE KINSEY.</a:t>
            </a:r>
          </a:p>
          <a:p>
            <a:pPr algn="ctr"/>
            <a:endParaRPr lang="es-ES" sz="2400" dirty="0">
              <a:latin typeface="Gotham Black" pitchFamily="50" charset="0"/>
            </a:endParaRPr>
          </a:p>
          <a:p>
            <a:pPr algn="ctr"/>
            <a:r>
              <a:rPr lang="es-ES" sz="2400" dirty="0">
                <a:latin typeface="Gotham Black" pitchFamily="50" charset="0"/>
              </a:rPr>
              <a:t>-¿Nos vale a día de hoy?</a:t>
            </a:r>
          </a:p>
          <a:p>
            <a:pPr algn="ctr"/>
            <a:r>
              <a:rPr lang="es-ES" sz="2400" dirty="0">
                <a:latin typeface="Gotham Black" pitchFamily="50" charset="0"/>
              </a:rPr>
              <a:t>-¿Es realmente un continuo?</a:t>
            </a:r>
          </a:p>
          <a:p>
            <a:pPr algn="ctr"/>
            <a:r>
              <a:rPr lang="es-ES" sz="2400" dirty="0">
                <a:latin typeface="Gotham Black" pitchFamily="50" charset="0"/>
              </a:rPr>
              <a:t>-¿Sería posible una recogida de datos similar a día de hoy?</a:t>
            </a:r>
          </a:p>
          <a:p>
            <a:pPr algn="ctr"/>
            <a:r>
              <a:rPr lang="es-ES" sz="2400" dirty="0">
                <a:latin typeface="Gotham Black" pitchFamily="50" charset="0"/>
              </a:rPr>
              <a:t>-¿Podría haber sesgos?</a:t>
            </a:r>
          </a:p>
          <a:p>
            <a:pPr algn="ctr"/>
            <a:r>
              <a:rPr lang="es-ES" sz="2400" dirty="0">
                <a:latin typeface="Gotham Black" pitchFamily="50" charset="0"/>
              </a:rPr>
              <a:t>-¿Por qué creéis que es tan importante?</a:t>
            </a:r>
          </a:p>
          <a:p>
            <a:endParaRPr lang="es-ES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D2935F-C75D-404D-A7EA-FA34AC3F495D}"/>
              </a:ext>
            </a:extLst>
          </p:cNvPr>
          <p:cNvSpPr txBox="1"/>
          <p:nvPr/>
        </p:nvSpPr>
        <p:spPr>
          <a:xfrm>
            <a:off x="0" y="1807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ORIENTACIÓN SEXUAL DEL DESEO ERÓTICO (OSDE).</a:t>
            </a:r>
          </a:p>
        </p:txBody>
      </p:sp>
    </p:spTree>
    <p:extLst>
      <p:ext uri="{BB962C8B-B14F-4D97-AF65-F5344CB8AC3E}">
        <p14:creationId xmlns:p14="http://schemas.microsoft.com/office/powerpoint/2010/main" val="3381869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5D35643-437E-4597-99E4-3BF3D2B9BCCD}"/>
              </a:ext>
            </a:extLst>
          </p:cNvPr>
          <p:cNvSpPr txBox="1"/>
          <p:nvPr/>
        </p:nvSpPr>
        <p:spPr>
          <a:xfrm>
            <a:off x="0" y="1807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ORIENTACIÓN SEXUAL DEL DESEO ERÓTICO (OSDE).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6E50068-3D45-47AD-A75D-F07EFBB6C315}"/>
              </a:ext>
            </a:extLst>
          </p:cNvPr>
          <p:cNvSpPr txBox="1"/>
          <p:nvPr/>
        </p:nvSpPr>
        <p:spPr>
          <a:xfrm>
            <a:off x="0" y="1160300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ES" dirty="0">
                <a:latin typeface="Gotham Black" pitchFamily="50" charset="0"/>
              </a:rPr>
              <a:t>No se elige. No existe eso llamado “opción sexual”.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Gotham Black" pitchFamily="50" charset="0"/>
              </a:rPr>
              <a:t>Al igual que la I.S., también se trata de un “ladrillo” que se </a:t>
            </a:r>
            <a:r>
              <a:rPr lang="es-ES" dirty="0" err="1">
                <a:latin typeface="Gotham Black" pitchFamily="50" charset="0"/>
              </a:rPr>
              <a:t>sexua</a:t>
            </a:r>
            <a:r>
              <a:rPr lang="es-ES" dirty="0">
                <a:latin typeface="Gotham Black" pitchFamily="50" charset="0"/>
              </a:rPr>
              <a:t>.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Gotham Black" pitchFamily="50" charset="0"/>
              </a:rPr>
              <a:t>Los casos de Síndrome de Turner, S.I.A., o síndrome adrenogenital nos dan pistas.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Gotham Black" pitchFamily="50" charset="0"/>
              </a:rPr>
              <a:t>Aunque no se elige, sí que es modulable. Podemos mantener conductas eróticas que no concuerden al 100% con nuestra orientación sexual en función de múltiples variables.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7EA66E-F6C3-4399-A7C7-7D7B95576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6995" y="3032448"/>
            <a:ext cx="2349763" cy="3528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F10134-B457-49A2-B4D3-96C7E8FD5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8253" y="3032448"/>
            <a:ext cx="2349763" cy="3528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58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9AA8870-7FFF-4BF0-9202-DC3437491CDC}"/>
              </a:ext>
            </a:extLst>
          </p:cNvPr>
          <p:cNvSpPr txBox="1"/>
          <p:nvPr/>
        </p:nvSpPr>
        <p:spPr>
          <a:xfrm>
            <a:off x="0" y="172084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200" b="1" u="heavy" dirty="0">
                <a:solidFill>
                  <a:srgbClr val="5F6D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SEXO</a:t>
            </a:r>
          </a:p>
          <a:p>
            <a:pPr algn="ctr"/>
            <a:endParaRPr lang="es-ES" sz="7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pPr algn="ctr"/>
            <a:r>
              <a:rPr lang="es-E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¿Qué es?</a:t>
            </a:r>
            <a:endParaRPr lang="es-ES" sz="6600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3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7A76351-27E0-419B-9A04-9F3D4B9A3366}"/>
              </a:ext>
            </a:extLst>
          </p:cNvPr>
          <p:cNvSpPr txBox="1"/>
          <p:nvPr/>
        </p:nvSpPr>
        <p:spPr>
          <a:xfrm>
            <a:off x="0" y="1202523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es-ES" dirty="0">
                <a:latin typeface="Gotham Black" pitchFamily="50" charset="0"/>
              </a:rPr>
              <a:t>¿QUÉ PASA CON OTRAS ORIENTACIONES SEXUALES?</a:t>
            </a:r>
          </a:p>
          <a:p>
            <a:pPr marL="285750" indent="-285750" algn="ctr">
              <a:buFontTx/>
              <a:buChar char="-"/>
            </a:pPr>
            <a:r>
              <a:rPr lang="es-ES" dirty="0">
                <a:latin typeface="Gotham Black" pitchFamily="50" charset="0"/>
              </a:rPr>
              <a:t>¿Son realmente orientaciones sexuales o son formas de manifestarse (conductas) relacionadas con una OSDE preexistente?</a:t>
            </a:r>
          </a:p>
          <a:p>
            <a:pPr marL="285750" indent="-285750" algn="ctr">
              <a:buFontTx/>
              <a:buChar char="-"/>
            </a:pPr>
            <a:endParaRPr lang="es-ES" dirty="0">
              <a:latin typeface="Gotham Black" pitchFamily="50" charset="0"/>
            </a:endParaRPr>
          </a:p>
          <a:p>
            <a:pPr marL="285750" indent="-285750" algn="ctr">
              <a:buFontTx/>
              <a:buChar char="-"/>
            </a:pPr>
            <a:endParaRPr lang="es-ES" dirty="0">
              <a:latin typeface="Gotham Black" pitchFamily="50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2D72CF-DC8E-4451-8B78-6F5C6DF759F7}"/>
              </a:ext>
            </a:extLst>
          </p:cNvPr>
          <p:cNvSpPr txBox="1"/>
          <p:nvPr/>
        </p:nvSpPr>
        <p:spPr>
          <a:xfrm>
            <a:off x="0" y="1807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ORIENTACIÓN SEXUAL DEL DESEO ERÓTICO (OSDE).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7F51283-1BFD-4456-B4C6-38C0066E1819}"/>
              </a:ext>
            </a:extLst>
          </p:cNvPr>
          <p:cNvSpPr/>
          <p:nvPr/>
        </p:nvSpPr>
        <p:spPr>
          <a:xfrm>
            <a:off x="1" y="2309637"/>
            <a:ext cx="12192000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-Asexual				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-</a:t>
            </a:r>
            <a:r>
              <a:rPr lang="es-ES" dirty="0" err="1">
                <a:latin typeface="Gotham Black" pitchFamily="50" charset="0"/>
              </a:rPr>
              <a:t>Graysexual</a:t>
            </a:r>
            <a:endParaRPr lang="es-ES" dirty="0">
              <a:latin typeface="Gotham Black" pitchFamily="50" charset="0"/>
            </a:endParaRP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	-Pansexual				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-</a:t>
            </a:r>
            <a:r>
              <a:rPr lang="es-ES" dirty="0" err="1">
                <a:latin typeface="Gotham Black" pitchFamily="50" charset="0"/>
              </a:rPr>
              <a:t>Hiposexual</a:t>
            </a:r>
            <a:endParaRPr lang="es-ES" dirty="0">
              <a:latin typeface="Gotham Black" pitchFamily="50" charset="0"/>
            </a:endParaRP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-Demisexual				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-</a:t>
            </a:r>
            <a:r>
              <a:rPr lang="es-ES" dirty="0" err="1">
                <a:latin typeface="Gotham Black" pitchFamily="50" charset="0"/>
              </a:rPr>
              <a:t>Lithsexual</a:t>
            </a:r>
            <a:r>
              <a:rPr lang="es-ES" dirty="0">
                <a:latin typeface="Gotham Black" pitchFamily="50" charset="0"/>
              </a:rPr>
              <a:t>	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	-</a:t>
            </a:r>
            <a:r>
              <a:rPr lang="es-ES" dirty="0" err="1">
                <a:latin typeface="Gotham Black" pitchFamily="50" charset="0"/>
              </a:rPr>
              <a:t>Antrosexual</a:t>
            </a:r>
            <a:r>
              <a:rPr lang="es-ES" dirty="0">
                <a:latin typeface="Gotham Black" pitchFamily="50" charset="0"/>
              </a:rPr>
              <a:t>			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-Sapiosexual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	-</a:t>
            </a:r>
            <a:r>
              <a:rPr lang="es-ES" dirty="0" err="1">
                <a:latin typeface="Gotham Black" pitchFamily="50" charset="0"/>
              </a:rPr>
              <a:t>Autosexual</a:t>
            </a:r>
            <a:r>
              <a:rPr lang="es-ES" dirty="0">
                <a:latin typeface="Gotham Black" pitchFamily="50" charset="0"/>
              </a:rPr>
              <a:t>				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latin typeface="Gotham Black" pitchFamily="50" charset="0"/>
              </a:rPr>
              <a:t>-</a:t>
            </a:r>
            <a:r>
              <a:rPr lang="es-ES" dirty="0" err="1">
                <a:latin typeface="Gotham Black" pitchFamily="50" charset="0"/>
              </a:rPr>
              <a:t>Skoliosexual</a:t>
            </a:r>
            <a:endParaRPr lang="es-ES" dirty="0">
              <a:latin typeface="Gotham Black" pitchFamily="50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258339-1484-453B-B39C-CDE1147A2161}"/>
              </a:ext>
            </a:extLst>
          </p:cNvPr>
          <p:cNvSpPr txBox="1"/>
          <p:nvPr/>
        </p:nvSpPr>
        <p:spPr>
          <a:xfrm>
            <a:off x="3053593" y="3498209"/>
            <a:ext cx="5536734" cy="769441"/>
          </a:xfrm>
          <a:prstGeom prst="rect">
            <a:avLst/>
          </a:prstGeom>
          <a:solidFill>
            <a:srgbClr val="5F6DAC"/>
          </a:solidFill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¿BISEXUALIDAD?</a:t>
            </a:r>
          </a:p>
        </p:txBody>
      </p:sp>
    </p:spTree>
    <p:extLst>
      <p:ext uri="{BB962C8B-B14F-4D97-AF65-F5344CB8AC3E}">
        <p14:creationId xmlns:p14="http://schemas.microsoft.com/office/powerpoint/2010/main" val="268564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D5A5B5-AF94-4073-8583-DC06ADD7B43B}"/>
              </a:ext>
            </a:extLst>
          </p:cNvPr>
          <p:cNvSpPr txBox="1"/>
          <p:nvPr/>
        </p:nvSpPr>
        <p:spPr>
          <a:xfrm>
            <a:off x="0" y="22650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SEXUACIÓN BIOPSICOSOCIAL.</a:t>
            </a:r>
          </a:p>
          <a:p>
            <a:pPr algn="ctr"/>
            <a:r>
              <a:rPr lang="es-ES" sz="36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ROLES DE GÉNERO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B59BB-97F0-468C-BF4F-76FECAD7C86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25538"/>
            <a:ext cx="12191999" cy="5472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endParaRPr lang="es-ES" sz="1800" dirty="0">
              <a:latin typeface="Gotham Black" pitchFamily="50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C3826E-C846-46A7-A776-1E19425F2D88}"/>
              </a:ext>
            </a:extLst>
          </p:cNvPr>
          <p:cNvSpPr txBox="1">
            <a:spLocks noChangeArrowheads="1"/>
          </p:cNvSpPr>
          <p:nvPr/>
        </p:nvSpPr>
        <p:spPr>
          <a:xfrm>
            <a:off x="1979799" y="2049157"/>
            <a:ext cx="8039451" cy="161626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“Conjunto de características diferenciadas que cada sociedad asigna a hombres y mujeres”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	“Roles socialmente </a:t>
            </a:r>
            <a:r>
              <a:rPr lang="es-ES" sz="1600" dirty="0">
                <a:solidFill>
                  <a:schemeClr val="bg1"/>
                </a:solidFill>
                <a:highlight>
                  <a:srgbClr val="5F6DAC"/>
                </a:highlight>
                <a:latin typeface="Gotham Black" pitchFamily="50" charset="0"/>
              </a:rPr>
              <a:t>construidos</a:t>
            </a:r>
            <a:r>
              <a:rPr lang="es-ES" sz="1600" dirty="0">
                <a:latin typeface="Gotham Black" pitchFamily="50" charset="0"/>
              </a:rPr>
              <a:t>, comportamientos, actividades y atributos que una sociedad considera como apropiados para hombres y mujeres”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C7895C0-2D3A-413F-8E9D-CCD23A3B5BDE}"/>
              </a:ext>
            </a:extLst>
          </p:cNvPr>
          <p:cNvSpPr txBox="1">
            <a:spLocks noChangeArrowheads="1"/>
          </p:cNvSpPr>
          <p:nvPr/>
        </p:nvSpPr>
        <p:spPr>
          <a:xfrm>
            <a:off x="1979800" y="4464895"/>
            <a:ext cx="8039451" cy="133328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Choque: biológico </a:t>
            </a:r>
            <a:r>
              <a:rPr lang="es-ES" sz="1600" dirty="0" err="1">
                <a:latin typeface="Gotham Black" pitchFamily="50" charset="0"/>
              </a:rPr>
              <a:t>ó</a:t>
            </a:r>
            <a:r>
              <a:rPr lang="es-ES" sz="1600" dirty="0">
                <a:latin typeface="Gotham Black" pitchFamily="50" charset="0"/>
              </a:rPr>
              <a:t> cultural. Innato </a:t>
            </a:r>
            <a:r>
              <a:rPr lang="es-ES" sz="1600" dirty="0" err="1">
                <a:latin typeface="Gotham Black" pitchFamily="50" charset="0"/>
              </a:rPr>
              <a:t>ó</a:t>
            </a:r>
            <a:r>
              <a:rPr lang="es-ES" sz="1600" dirty="0">
                <a:latin typeface="Gotham Black" pitchFamily="50" charset="0"/>
              </a:rPr>
              <a:t> aprendido. Animal </a:t>
            </a:r>
            <a:r>
              <a:rPr lang="es-ES" sz="1600" dirty="0" err="1">
                <a:latin typeface="Gotham Black" pitchFamily="50" charset="0"/>
              </a:rPr>
              <a:t>ó</a:t>
            </a:r>
            <a:r>
              <a:rPr lang="es-ES" sz="1600" dirty="0">
                <a:latin typeface="Gotham Black" pitchFamily="50" charset="0"/>
              </a:rPr>
              <a:t> humano.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Construidos, pero no desde cero.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Gran influencia sobre el comportamiento.</a:t>
            </a:r>
          </a:p>
        </p:txBody>
      </p:sp>
    </p:spTree>
    <p:extLst>
      <p:ext uri="{BB962C8B-B14F-4D97-AF65-F5344CB8AC3E}">
        <p14:creationId xmlns:p14="http://schemas.microsoft.com/office/powerpoint/2010/main" val="40546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2262A8-17E3-475A-879A-D7E1B43AA267}"/>
              </a:ext>
            </a:extLst>
          </p:cNvPr>
          <p:cNvSpPr txBox="1"/>
          <p:nvPr/>
        </p:nvSpPr>
        <p:spPr>
          <a:xfrm>
            <a:off x="0" y="2265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CONDUCTA MASCULINA-FEMENINA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13BF7F3-A775-4F25-A56F-3E3AE33DE1D6}"/>
              </a:ext>
            </a:extLst>
          </p:cNvPr>
          <p:cNvGraphicFramePr>
            <a:graphicFrameLocks noGrp="1"/>
          </p:cNvGraphicFramePr>
          <p:nvPr/>
        </p:nvGraphicFramePr>
        <p:xfrm>
          <a:off x="1921079" y="1332063"/>
          <a:ext cx="812147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475">
                  <a:extLst>
                    <a:ext uri="{9D8B030D-6E8A-4147-A177-3AD203B41FA5}">
                      <a16:colId xmlns:a16="http://schemas.microsoft.com/office/drawing/2014/main" val="2564171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65373052"/>
                    </a:ext>
                  </a:extLst>
                </a:gridCol>
              </a:tblGrid>
              <a:tr h="35010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MASCULINO</a:t>
                      </a:r>
                    </a:p>
                  </a:txBody>
                  <a:tcPr>
                    <a:solidFill>
                      <a:srgbClr val="5F6D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FEMENINO</a:t>
                      </a:r>
                    </a:p>
                  </a:txBody>
                  <a:tcPr>
                    <a:solidFill>
                      <a:srgbClr val="5F6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75188"/>
                  </a:ext>
                </a:extLst>
              </a:tr>
              <a:tr h="4747936"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Gotham Black" pitchFamily="50" charset="0"/>
                        </a:rPr>
                        <a:t>Agresividad, dominio, fuerza…</a:t>
                      </a:r>
                      <a:br>
                        <a:rPr lang="es-ES" b="0" dirty="0">
                          <a:latin typeface="Gotham Black" pitchFamily="50" charset="0"/>
                        </a:rPr>
                      </a:br>
                      <a:r>
                        <a:rPr lang="es-ES" b="0" dirty="0">
                          <a:latin typeface="Gotham Black" pitchFamily="50" charset="0"/>
                        </a:rPr>
                        <a:t>ÉCHALE COJONES. ESTÁS HECHO UN MACHOTE.</a:t>
                      </a:r>
                    </a:p>
                    <a:p>
                      <a:endParaRPr lang="es-ES" b="0" dirty="0">
                        <a:latin typeface="Gotham Black" pitchFamily="50" charset="0"/>
                      </a:endParaRP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Activo, vive aventuras.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SUPER MARIO.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JUEGAS COMO UNA CHICA.</a:t>
                      </a:r>
                    </a:p>
                    <a:p>
                      <a:endParaRPr lang="es-ES" b="0" dirty="0">
                        <a:latin typeface="Gotham Black" pitchFamily="50" charset="0"/>
                      </a:endParaRP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Dureza.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TIENE CARÁCTER</a:t>
                      </a:r>
                    </a:p>
                    <a:p>
                      <a:endParaRPr lang="es-ES" b="0" dirty="0">
                        <a:latin typeface="Gotham Black" pitchFamily="50" charset="0"/>
                      </a:endParaRP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Insensibilidad. Poco emocional.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LOS CHICOS NO LLORAN</a:t>
                      </a:r>
                    </a:p>
                    <a:p>
                      <a:endParaRPr lang="es-ES" b="0" dirty="0">
                        <a:latin typeface="Gotham Black" pitchFamily="50" charset="0"/>
                      </a:endParaRP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Independencia.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TE CASASTE, LA CAGASTE</a:t>
                      </a:r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Gotham Black" pitchFamily="50" charset="0"/>
                        </a:rPr>
                        <a:t>Tiernas, finas, bonitas…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NO SEAS BASTA. SIÉNTATE COMO UNA SEÑORITA.</a:t>
                      </a:r>
                    </a:p>
                    <a:p>
                      <a:endParaRPr lang="es-ES" dirty="0">
                        <a:latin typeface="Gotham Black" pitchFamily="50" charset="0"/>
                      </a:endParaRP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Pasiva, a la espera.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PRINCESA.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NO SEAS CHICAZO.</a:t>
                      </a:r>
                    </a:p>
                    <a:p>
                      <a:endParaRPr lang="es-ES" dirty="0">
                        <a:latin typeface="Gotham Black" pitchFamily="50" charset="0"/>
                      </a:endParaRP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Docilidad.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MENUDA LOBA, TENDRÁ LA REGLA.</a:t>
                      </a:r>
                    </a:p>
                    <a:p>
                      <a:endParaRPr lang="es-ES" dirty="0">
                        <a:latin typeface="Gotham Black" pitchFamily="50" charset="0"/>
                      </a:endParaRP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Sensibilidad, empatía.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CUIDADOS</a:t>
                      </a:r>
                    </a:p>
                    <a:p>
                      <a:endParaRPr lang="es-ES" dirty="0">
                        <a:latin typeface="Gotham Black" pitchFamily="50" charset="0"/>
                      </a:endParaRP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Dependencia. Pareja como eje central.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91828"/>
                  </a:ext>
                </a:extLst>
              </a:tr>
            </a:tbl>
          </a:graphicData>
        </a:graphic>
      </p:graphicFrame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F4E74871-8909-4730-9845-92BE3F4FF427}"/>
              </a:ext>
            </a:extLst>
          </p:cNvPr>
          <p:cNvGraphicFramePr>
            <a:graphicFrameLocks noGrp="1"/>
          </p:cNvGraphicFramePr>
          <p:nvPr/>
        </p:nvGraphicFramePr>
        <p:xfrm>
          <a:off x="1921078" y="1030059"/>
          <a:ext cx="8121475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475">
                  <a:extLst>
                    <a:ext uri="{9D8B030D-6E8A-4147-A177-3AD203B41FA5}">
                      <a16:colId xmlns:a16="http://schemas.microsoft.com/office/drawing/2014/main" val="2564171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65373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MASCULINO</a:t>
                      </a:r>
                    </a:p>
                  </a:txBody>
                  <a:tcPr>
                    <a:solidFill>
                      <a:srgbClr val="5F6D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FEMENINO</a:t>
                      </a:r>
                    </a:p>
                  </a:txBody>
                  <a:tcPr>
                    <a:solidFill>
                      <a:srgbClr val="5F6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7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Agresividad, dominio, fuerza…</a:t>
                      </a:r>
                      <a:br>
                        <a:rPr lang="es-ES" b="0" dirty="0">
                          <a:latin typeface="Gotham Black" pitchFamily="50" charset="0"/>
                        </a:rPr>
                      </a:br>
                      <a:r>
                        <a:rPr lang="es-ES" b="0" dirty="0">
                          <a:latin typeface="Gotham Black" pitchFamily="50" charset="0"/>
                        </a:rPr>
                        <a:t>ÉCHALE COJONES. ESTÁS HECHO UN MACHOTE.</a:t>
                      </a:r>
                    </a:p>
                    <a:p>
                      <a:pPr algn="ctr"/>
                      <a:endParaRPr lang="es-ES" b="0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Activo, vive aventuras.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SUPER MARIO.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JUEGAS COMO UNA CHICA.</a:t>
                      </a:r>
                    </a:p>
                    <a:p>
                      <a:pPr algn="ctr"/>
                      <a:endParaRPr lang="es-ES" b="0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Dureza.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TIENE CARÁCTER</a:t>
                      </a:r>
                    </a:p>
                    <a:p>
                      <a:pPr algn="ctr"/>
                      <a:endParaRPr lang="es-ES" b="0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Insensibilidad. Poco emocional.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LOS CHICOS NO LLORAN</a:t>
                      </a:r>
                    </a:p>
                    <a:p>
                      <a:pPr algn="ctr"/>
                      <a:endParaRPr lang="es-ES" b="0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Independencia.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TE CASASTE, LA CAGASTE</a:t>
                      </a:r>
                    </a:p>
                    <a:p>
                      <a:pPr algn="ctr"/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Tiernas, finas, bonitas…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NO SEAS BASTA. SIÉNTATE COMO UNA SEÑORITA.</a:t>
                      </a:r>
                    </a:p>
                    <a:p>
                      <a:pPr algn="ctr"/>
                      <a:endParaRPr lang="es-ES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Pasiva, a la espera.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PRINCESA.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NO SEAS CHICAZO.</a:t>
                      </a:r>
                    </a:p>
                    <a:p>
                      <a:pPr algn="ctr"/>
                      <a:endParaRPr lang="es-ES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Docilidad.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MENUDA LOBA, TENDRÁ LA REGLA.</a:t>
                      </a:r>
                    </a:p>
                    <a:p>
                      <a:pPr algn="ctr"/>
                      <a:endParaRPr lang="es-ES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Sensibilidad, empatía.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CUIDADOS</a:t>
                      </a:r>
                    </a:p>
                    <a:p>
                      <a:pPr algn="ctr"/>
                      <a:endParaRPr lang="es-ES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Dependencia. Pareja como eje central.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SE TE VA A PASAR EL ARROZ.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9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45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CD0B5CB-C784-4696-A50D-D5F2FB8D3CF8}"/>
              </a:ext>
            </a:extLst>
          </p:cNvPr>
          <p:cNvSpPr/>
          <p:nvPr/>
        </p:nvSpPr>
        <p:spPr>
          <a:xfrm>
            <a:off x="142613" y="345966"/>
            <a:ext cx="3590488" cy="16945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53890ED2-0D7C-4277-8949-D16EA9AE5F75}"/>
              </a:ext>
            </a:extLst>
          </p:cNvPr>
          <p:cNvSpPr/>
          <p:nvPr/>
        </p:nvSpPr>
        <p:spPr>
          <a:xfrm>
            <a:off x="6568580" y="3647700"/>
            <a:ext cx="3590488" cy="16945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D3C5DA96-DB47-449F-9A22-E88D0D7F0DC9}"/>
              </a:ext>
            </a:extLst>
          </p:cNvPr>
          <p:cNvSpPr/>
          <p:nvPr/>
        </p:nvSpPr>
        <p:spPr>
          <a:xfrm>
            <a:off x="4320331" y="345966"/>
            <a:ext cx="3590488" cy="1694576"/>
          </a:xfrm>
          <a:prstGeom prst="roundRect">
            <a:avLst/>
          </a:prstGeom>
          <a:solidFill>
            <a:srgbClr val="5F6D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A890987-E936-4B0F-97F0-EBA418CF5AB2}"/>
              </a:ext>
            </a:extLst>
          </p:cNvPr>
          <p:cNvSpPr/>
          <p:nvPr/>
        </p:nvSpPr>
        <p:spPr>
          <a:xfrm>
            <a:off x="2186731" y="3647700"/>
            <a:ext cx="3590488" cy="16945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A3D10BC-9CD8-4AE8-82B7-91E2BD13EE39}"/>
              </a:ext>
            </a:extLst>
          </p:cNvPr>
          <p:cNvSpPr/>
          <p:nvPr/>
        </p:nvSpPr>
        <p:spPr>
          <a:xfrm>
            <a:off x="8458899" y="345966"/>
            <a:ext cx="3590488" cy="169457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8DCA9A-F2FE-4591-A822-16826081C0FF}"/>
              </a:ext>
            </a:extLst>
          </p:cNvPr>
          <p:cNvSpPr txBox="1"/>
          <p:nvPr/>
        </p:nvSpPr>
        <p:spPr>
          <a:xfrm>
            <a:off x="142611" y="963226"/>
            <a:ext cx="359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IDENTIDAD SEXUAL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FDDF147-9ACF-4383-865C-520D0D116EC1}"/>
              </a:ext>
            </a:extLst>
          </p:cNvPr>
          <p:cNvSpPr txBox="1"/>
          <p:nvPr/>
        </p:nvSpPr>
        <p:spPr>
          <a:xfrm>
            <a:off x="4310544" y="962421"/>
            <a:ext cx="359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ORIENTACIÓN SEXUAL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61C3B48-A8E3-4123-98EF-BEA61F10F012}"/>
              </a:ext>
            </a:extLst>
          </p:cNvPr>
          <p:cNvSpPr txBox="1"/>
          <p:nvPr/>
        </p:nvSpPr>
        <p:spPr>
          <a:xfrm>
            <a:off x="8498049" y="823921"/>
            <a:ext cx="3570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CONDUCTA</a:t>
            </a:r>
          </a:p>
          <a:p>
            <a:pPr algn="ctr"/>
            <a:r>
              <a:rPr 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MASCULINA-FEMENINA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C904D0-3DBE-4C86-8CCC-711AC5E973B3}"/>
              </a:ext>
            </a:extLst>
          </p:cNvPr>
          <p:cNvSpPr txBox="1"/>
          <p:nvPr/>
        </p:nvSpPr>
        <p:spPr>
          <a:xfrm>
            <a:off x="6568580" y="4296173"/>
            <a:ext cx="359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ESTEREOTIPOS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55D8C45-31EF-46FE-A3CF-F14BAF5F6FDD}"/>
              </a:ext>
            </a:extLst>
          </p:cNvPr>
          <p:cNvSpPr txBox="1"/>
          <p:nvPr/>
        </p:nvSpPr>
        <p:spPr>
          <a:xfrm>
            <a:off x="2032932" y="4310322"/>
            <a:ext cx="359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SEXO vs. GÉNERO</a:t>
            </a:r>
          </a:p>
        </p:txBody>
      </p:sp>
      <p:sp>
        <p:nvSpPr>
          <p:cNvPr id="17" name="Flecha: a la derecha 16">
            <a:extLst>
              <a:ext uri="{FF2B5EF4-FFF2-40B4-BE49-F238E27FC236}">
                <a16:creationId xmlns:a16="http://schemas.microsoft.com/office/drawing/2014/main" id="{67196247-5A34-4C67-81CD-7BA2F2DDDD22}"/>
              </a:ext>
            </a:extLst>
          </p:cNvPr>
          <p:cNvSpPr/>
          <p:nvPr/>
        </p:nvSpPr>
        <p:spPr>
          <a:xfrm rot="2912573">
            <a:off x="3615655" y="2346305"/>
            <a:ext cx="1409351" cy="90524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CA570EEE-69A4-4CCE-97C5-9688C3F802AF}"/>
              </a:ext>
            </a:extLst>
          </p:cNvPr>
          <p:cNvSpPr/>
          <p:nvPr/>
        </p:nvSpPr>
        <p:spPr>
          <a:xfrm rot="5400000">
            <a:off x="5463361" y="2391501"/>
            <a:ext cx="1409351" cy="90524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0FA2F96A-CD84-4214-B49B-9A4C998D86A0}"/>
              </a:ext>
            </a:extLst>
          </p:cNvPr>
          <p:cNvSpPr/>
          <p:nvPr/>
        </p:nvSpPr>
        <p:spPr>
          <a:xfrm rot="7918615">
            <a:off x="7271855" y="2324917"/>
            <a:ext cx="1409351" cy="90524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2AFF4B1A-7ADF-4553-A697-ABD7CAED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0" y="127123"/>
            <a:ext cx="11965501" cy="6660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3980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DF02FA-96FF-4CAE-B309-C6190DEA8F41}"/>
              </a:ext>
            </a:extLst>
          </p:cNvPr>
          <p:cNvSpPr txBox="1"/>
          <p:nvPr/>
        </p:nvSpPr>
        <p:spPr>
          <a:xfrm>
            <a:off x="0" y="2265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IDENTIDAD SEXUAL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62BF05A-4E04-4FEE-9BC8-6E72D2E3845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25539"/>
            <a:ext cx="12191999" cy="263273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5600" dirty="0">
                <a:latin typeface="Gotham Black" pitchFamily="50" charset="0"/>
              </a:rPr>
              <a:t>Construcción biográfica que determina la “</a:t>
            </a:r>
            <a:r>
              <a:rPr lang="es-ES" sz="5600" b="1" i="1" dirty="0" err="1">
                <a:latin typeface="Gotham Black" pitchFamily="50" charset="0"/>
              </a:rPr>
              <a:t>sexistencia</a:t>
            </a:r>
            <a:r>
              <a:rPr lang="es-ES" sz="5600" dirty="0">
                <a:latin typeface="Gotham Black" pitchFamily="50" charset="0"/>
              </a:rPr>
              <a:t>” (existencia como ser sexuado). 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5600" dirty="0">
                <a:latin typeface="Gotham Black" pitchFamily="50" charset="0"/>
              </a:rPr>
              <a:t>La IS no es sólo la </a:t>
            </a:r>
            <a:r>
              <a:rPr lang="es-ES" sz="5600" b="1" dirty="0">
                <a:latin typeface="Gotham Black" pitchFamily="50" charset="0"/>
              </a:rPr>
              <a:t>etiqueta sexual</a:t>
            </a:r>
            <a:r>
              <a:rPr lang="es-ES" sz="5600" dirty="0">
                <a:latin typeface="Gotham Black" pitchFamily="50" charset="0"/>
              </a:rPr>
              <a:t> que uno se da a si mismo, sino el significado subjetivo y la conciencia biográfica con la que, cada quien, da sentido a esta etiqueta identitaria. Así pues, es la percha de la cual cuelga toda la sexualidad humana (masculinidad o feminidad).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None/>
              <a:defRPr/>
            </a:pPr>
            <a:r>
              <a:rPr lang="es-ES" sz="5600" dirty="0">
                <a:latin typeface="Gotham Black" pitchFamily="50" charset="0"/>
              </a:rPr>
              <a:t>La IS  no se “inventa” ni se “elige”: se “descubre” y a partir de ahí, se “construye”. 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5600" dirty="0">
                <a:latin typeface="Gotham Black" pitchFamily="50" charset="0"/>
              </a:rPr>
              <a:t>Aunque ya no tenga sostén científico alguno, sigue vigente la </a:t>
            </a:r>
            <a:r>
              <a:rPr lang="es-ES" sz="5600" b="1" dirty="0">
                <a:latin typeface="Gotham Black" pitchFamily="50" charset="0"/>
              </a:rPr>
              <a:t>Teoría de la identidad aprendida</a:t>
            </a:r>
            <a:r>
              <a:rPr lang="es-ES" sz="5600" dirty="0">
                <a:latin typeface="Gotham Black" pitchFamily="50" charset="0"/>
              </a:rPr>
              <a:t> (identificación). </a:t>
            </a:r>
            <a:r>
              <a:rPr lang="es-ES" sz="5600" dirty="0">
                <a:solidFill>
                  <a:schemeClr val="bg1"/>
                </a:solidFill>
                <a:highlight>
                  <a:srgbClr val="5F6DAC"/>
                </a:highlight>
                <a:latin typeface="Gotham Black" pitchFamily="50" charset="0"/>
              </a:rPr>
              <a:t>Su fórmula sería: I.S. = G + C. 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endParaRPr lang="es-ES" sz="1800" dirty="0">
              <a:solidFill>
                <a:srgbClr val="5F6DAC"/>
              </a:solidFill>
              <a:latin typeface="Gotham Black" pitchFamily="50" charset="0"/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5CA7C429-37A7-4955-B453-D9F410A69DD6}"/>
              </a:ext>
            </a:extLst>
          </p:cNvPr>
          <p:cNvSpPr/>
          <p:nvPr/>
        </p:nvSpPr>
        <p:spPr>
          <a:xfrm>
            <a:off x="1599500" y="5463103"/>
            <a:ext cx="1098958" cy="71306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FFEF8EE-4F70-4BAD-8873-7B174C760315}"/>
              </a:ext>
            </a:extLst>
          </p:cNvPr>
          <p:cNvSpPr/>
          <p:nvPr/>
        </p:nvSpPr>
        <p:spPr>
          <a:xfrm>
            <a:off x="5057512" y="4165299"/>
            <a:ext cx="1098958" cy="713064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5E716B-A2B1-47D3-8C14-851F1DD493D2}"/>
              </a:ext>
            </a:extLst>
          </p:cNvPr>
          <p:cNvSpPr txBox="1"/>
          <p:nvPr/>
        </p:nvSpPr>
        <p:spPr>
          <a:xfrm>
            <a:off x="6474202" y="4198665"/>
            <a:ext cx="203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8C88A3"/>
                </a:solidFill>
                <a:latin typeface="Gotham Black" pitchFamily="50" charset="0"/>
              </a:rPr>
              <a:t>GENITAL EXTERNO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DFBC69C-EB96-42AF-9895-ECEE68020C95}"/>
              </a:ext>
            </a:extLst>
          </p:cNvPr>
          <p:cNvSpPr txBox="1"/>
          <p:nvPr/>
        </p:nvSpPr>
        <p:spPr>
          <a:xfrm>
            <a:off x="2967604" y="5632537"/>
            <a:ext cx="2030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8C88A3"/>
                </a:solidFill>
                <a:latin typeface="Gotham Black" pitchFamily="50" charset="0"/>
              </a:rPr>
              <a:t>CROMOSOMAS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B9A689-C159-40A2-B803-0CFC1FE560C5}"/>
              </a:ext>
            </a:extLst>
          </p:cNvPr>
          <p:cNvSpPr txBox="1"/>
          <p:nvPr/>
        </p:nvSpPr>
        <p:spPr>
          <a:xfrm>
            <a:off x="209724" y="3854982"/>
            <a:ext cx="4228052" cy="1333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JOHN MONEY + DAVID REIMER (1964)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LOS GÜEVODOCE (IMPERATO </a:t>
            </a:r>
            <a:r>
              <a:rPr lang="es-ES" dirty="0" err="1">
                <a:solidFill>
                  <a:srgbClr val="5F6DAC"/>
                </a:solidFill>
                <a:latin typeface="Gotham Black" pitchFamily="50" charset="0"/>
              </a:rPr>
              <a:t>McGINLEY</a:t>
            </a:r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)-1991</a:t>
            </a:r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B1FF4B-9CFA-4625-9209-7E7F1644BD7B}"/>
              </a:ext>
            </a:extLst>
          </p:cNvPr>
          <p:cNvSpPr txBox="1"/>
          <p:nvPr/>
        </p:nvSpPr>
        <p:spPr>
          <a:xfrm>
            <a:off x="209724" y="5645229"/>
            <a:ext cx="124996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S.I.A.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118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5" grpId="0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E12DE7C-E02E-434F-B9FD-52671BE30C4A}"/>
              </a:ext>
            </a:extLst>
          </p:cNvPr>
          <p:cNvSpPr txBox="1"/>
          <p:nvPr/>
        </p:nvSpPr>
        <p:spPr>
          <a:xfrm>
            <a:off x="0" y="2265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ORIENTACIÓN SEXUAL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7EE6964-63E3-4AF4-B483-320173764D1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25538"/>
            <a:ext cx="12191999" cy="5472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¿Hacia quién se orienta nuestro deseo?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			-</a:t>
            </a:r>
            <a:r>
              <a:rPr lang="es-ES" sz="1800" dirty="0" err="1">
                <a:latin typeface="Gotham Black" pitchFamily="50" charset="0"/>
              </a:rPr>
              <a:t>Andrerastia</a:t>
            </a:r>
            <a:r>
              <a:rPr lang="es-ES" sz="1800" dirty="0">
                <a:latin typeface="Gotham Black" pitchFamily="50" charset="0"/>
              </a:rPr>
              <a:t>/</a:t>
            </a:r>
            <a:r>
              <a:rPr lang="es-ES" sz="1800" dirty="0" err="1">
                <a:latin typeface="Gotham Black" pitchFamily="50" charset="0"/>
              </a:rPr>
              <a:t>Ginerastia</a:t>
            </a:r>
            <a:r>
              <a:rPr lang="es-ES" sz="1800" dirty="0">
                <a:latin typeface="Gotham Black" pitchFamily="50" charset="0"/>
              </a:rPr>
              <a:t> vs. Homosexualidad/Heterosexualidad.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			-No se elige. No “opción sexual”.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			-Modulado por la conducta.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endParaRPr lang="es-ES" sz="1800" dirty="0">
              <a:latin typeface="Gotham Black" pitchFamily="50" charset="0"/>
            </a:endParaRP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Nuevo catálogo de orientaciones: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			-Asexual				-</a:t>
            </a:r>
            <a:r>
              <a:rPr lang="es-ES" sz="1800" dirty="0" err="1">
                <a:latin typeface="Gotham Black" pitchFamily="50" charset="0"/>
              </a:rPr>
              <a:t>Graysexual</a:t>
            </a:r>
            <a:endParaRPr lang="es-ES" sz="1800" dirty="0">
              <a:latin typeface="Gotham Black" pitchFamily="50" charset="0"/>
            </a:endParaRP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			-Pansexual				-</a:t>
            </a:r>
            <a:r>
              <a:rPr lang="es-ES" sz="1800" dirty="0" err="1">
                <a:latin typeface="Gotham Black" pitchFamily="50" charset="0"/>
              </a:rPr>
              <a:t>Hiposexual</a:t>
            </a:r>
            <a:endParaRPr lang="es-ES" sz="1800" dirty="0">
              <a:latin typeface="Gotham Black" pitchFamily="50" charset="0"/>
            </a:endParaRP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			-Demisexual				-</a:t>
            </a:r>
            <a:r>
              <a:rPr lang="es-ES" sz="1800" dirty="0" err="1">
                <a:latin typeface="Gotham Black" pitchFamily="50" charset="0"/>
              </a:rPr>
              <a:t>Lithsexual</a:t>
            </a:r>
            <a:r>
              <a:rPr lang="es-ES" sz="1800" dirty="0">
                <a:latin typeface="Gotham Black" pitchFamily="50" charset="0"/>
              </a:rPr>
              <a:t>	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			-</a:t>
            </a:r>
            <a:r>
              <a:rPr lang="es-ES" sz="1800" dirty="0" err="1">
                <a:latin typeface="Gotham Black" pitchFamily="50" charset="0"/>
              </a:rPr>
              <a:t>Antrosexual</a:t>
            </a:r>
            <a:r>
              <a:rPr lang="es-ES" sz="1800" dirty="0">
                <a:latin typeface="Gotham Black" pitchFamily="50" charset="0"/>
              </a:rPr>
              <a:t>				-Sapiosexual</a:t>
            </a:r>
          </a:p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800" dirty="0">
                <a:latin typeface="Gotham Black" pitchFamily="50" charset="0"/>
              </a:rPr>
              <a:t>			-</a:t>
            </a:r>
            <a:r>
              <a:rPr lang="es-ES" sz="1800" dirty="0" err="1">
                <a:latin typeface="Gotham Black" pitchFamily="50" charset="0"/>
              </a:rPr>
              <a:t>Autosexual</a:t>
            </a:r>
            <a:r>
              <a:rPr lang="es-ES" sz="1800" dirty="0">
                <a:latin typeface="Gotham Black" pitchFamily="50" charset="0"/>
              </a:rPr>
              <a:t>				-</a:t>
            </a:r>
            <a:r>
              <a:rPr lang="es-ES" sz="1800" dirty="0" err="1">
                <a:latin typeface="Gotham Black" pitchFamily="50" charset="0"/>
              </a:rPr>
              <a:t>Skoliosexual</a:t>
            </a:r>
            <a:endParaRPr lang="es-ES" sz="1800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6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A2262A8-17E3-475A-879A-D7E1B43AA267}"/>
              </a:ext>
            </a:extLst>
          </p:cNvPr>
          <p:cNvSpPr txBox="1"/>
          <p:nvPr/>
        </p:nvSpPr>
        <p:spPr>
          <a:xfrm>
            <a:off x="0" y="2265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CONDUCTA MASCULINA-FEMENINA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13BF7F3-A775-4F25-A56F-3E3AE33DE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782"/>
              </p:ext>
            </p:extLst>
          </p:nvPr>
        </p:nvGraphicFramePr>
        <p:xfrm>
          <a:off x="1921079" y="1332063"/>
          <a:ext cx="8121475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475">
                  <a:extLst>
                    <a:ext uri="{9D8B030D-6E8A-4147-A177-3AD203B41FA5}">
                      <a16:colId xmlns:a16="http://schemas.microsoft.com/office/drawing/2014/main" val="2564171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65373052"/>
                    </a:ext>
                  </a:extLst>
                </a:gridCol>
              </a:tblGrid>
              <a:tr h="35010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MASCULINO</a:t>
                      </a:r>
                    </a:p>
                  </a:txBody>
                  <a:tcPr>
                    <a:solidFill>
                      <a:srgbClr val="5F6D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FEMENINO</a:t>
                      </a:r>
                    </a:p>
                  </a:txBody>
                  <a:tcPr>
                    <a:solidFill>
                      <a:srgbClr val="5F6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75188"/>
                  </a:ext>
                </a:extLst>
              </a:tr>
              <a:tr h="4747936">
                <a:tc>
                  <a:txBody>
                    <a:bodyPr/>
                    <a:lstStyle/>
                    <a:p>
                      <a:r>
                        <a:rPr lang="es-ES" b="0" dirty="0">
                          <a:latin typeface="Gotham Black" pitchFamily="50" charset="0"/>
                        </a:rPr>
                        <a:t>Agresividad, dominio, fuerza…</a:t>
                      </a:r>
                      <a:br>
                        <a:rPr lang="es-ES" b="0" dirty="0">
                          <a:latin typeface="Gotham Black" pitchFamily="50" charset="0"/>
                        </a:rPr>
                      </a:br>
                      <a:r>
                        <a:rPr lang="es-ES" b="0" dirty="0">
                          <a:latin typeface="Gotham Black" pitchFamily="50" charset="0"/>
                        </a:rPr>
                        <a:t>ÉCHALE COJONES. ESTÁS HECHO UN MACHOTE.</a:t>
                      </a:r>
                    </a:p>
                    <a:p>
                      <a:endParaRPr lang="es-ES" b="0" dirty="0">
                        <a:latin typeface="Gotham Black" pitchFamily="50" charset="0"/>
                      </a:endParaRP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Activo, vive aventuras.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SUPER MARIO.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JUEGAS COMO UNA CHICA.</a:t>
                      </a:r>
                    </a:p>
                    <a:p>
                      <a:endParaRPr lang="es-ES" b="0" dirty="0">
                        <a:latin typeface="Gotham Black" pitchFamily="50" charset="0"/>
                      </a:endParaRP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Dureza.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TIENE CARÁCTER</a:t>
                      </a:r>
                    </a:p>
                    <a:p>
                      <a:endParaRPr lang="es-ES" b="0" dirty="0">
                        <a:latin typeface="Gotham Black" pitchFamily="50" charset="0"/>
                      </a:endParaRP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Insensibilidad. Poco emocional.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LOS CHICOS NO LLORAN</a:t>
                      </a:r>
                    </a:p>
                    <a:p>
                      <a:endParaRPr lang="es-ES" b="0" dirty="0">
                        <a:latin typeface="Gotham Black" pitchFamily="50" charset="0"/>
                      </a:endParaRP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Independencia.</a:t>
                      </a:r>
                    </a:p>
                    <a:p>
                      <a:r>
                        <a:rPr lang="es-ES" b="0" dirty="0">
                          <a:latin typeface="Gotham Black" pitchFamily="50" charset="0"/>
                        </a:rPr>
                        <a:t>TE CASASTE, LA CAGASTE</a:t>
                      </a:r>
                    </a:p>
                    <a:p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latin typeface="Gotham Black" pitchFamily="50" charset="0"/>
                        </a:rPr>
                        <a:t>Tiernas, finas, bonitas…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NO SEAS BASTA. SIÉNTATE COMO UNA SEÑORITA.</a:t>
                      </a:r>
                    </a:p>
                    <a:p>
                      <a:endParaRPr lang="es-ES" dirty="0">
                        <a:latin typeface="Gotham Black" pitchFamily="50" charset="0"/>
                      </a:endParaRP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Pasiva, a la espera.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PRINCESA.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NO SEAS CHICAZO.</a:t>
                      </a:r>
                    </a:p>
                    <a:p>
                      <a:endParaRPr lang="es-ES" dirty="0">
                        <a:latin typeface="Gotham Black" pitchFamily="50" charset="0"/>
                      </a:endParaRP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Docilidad.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MENUDA LOBA, TENDRÁ LA REGLA.</a:t>
                      </a:r>
                    </a:p>
                    <a:p>
                      <a:endParaRPr lang="es-ES" dirty="0">
                        <a:latin typeface="Gotham Black" pitchFamily="50" charset="0"/>
                      </a:endParaRP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Sensibilidad, empatía.</a:t>
                      </a: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CUIDADOS</a:t>
                      </a:r>
                    </a:p>
                    <a:p>
                      <a:endParaRPr lang="es-ES" dirty="0">
                        <a:latin typeface="Gotham Black" pitchFamily="50" charset="0"/>
                      </a:endParaRPr>
                    </a:p>
                    <a:p>
                      <a:r>
                        <a:rPr lang="es-ES" dirty="0">
                          <a:latin typeface="Gotham Black" pitchFamily="50" charset="0"/>
                        </a:rPr>
                        <a:t>Dependencia. Pareja como eje central.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91828"/>
                  </a:ext>
                </a:extLst>
              </a:tr>
            </a:tbl>
          </a:graphicData>
        </a:graphic>
      </p:graphicFrame>
      <p:graphicFrame>
        <p:nvGraphicFramePr>
          <p:cNvPr id="5" name="Tabla 3">
            <a:extLst>
              <a:ext uri="{FF2B5EF4-FFF2-40B4-BE49-F238E27FC236}">
                <a16:creationId xmlns:a16="http://schemas.microsoft.com/office/drawing/2014/main" id="{F4E74871-8909-4730-9845-92BE3F4FF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780235"/>
              </p:ext>
            </p:extLst>
          </p:nvPr>
        </p:nvGraphicFramePr>
        <p:xfrm>
          <a:off x="1921078" y="1030059"/>
          <a:ext cx="8121475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475">
                  <a:extLst>
                    <a:ext uri="{9D8B030D-6E8A-4147-A177-3AD203B41FA5}">
                      <a16:colId xmlns:a16="http://schemas.microsoft.com/office/drawing/2014/main" val="256417128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65373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MASCULINO</a:t>
                      </a:r>
                    </a:p>
                  </a:txBody>
                  <a:tcPr>
                    <a:solidFill>
                      <a:srgbClr val="5F6DA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FEMENINO</a:t>
                      </a:r>
                    </a:p>
                  </a:txBody>
                  <a:tcPr>
                    <a:solidFill>
                      <a:srgbClr val="5F6D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475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Agresividad, dominio, fuerza…</a:t>
                      </a:r>
                      <a:br>
                        <a:rPr lang="es-ES" b="0" dirty="0">
                          <a:latin typeface="Gotham Black" pitchFamily="50" charset="0"/>
                        </a:rPr>
                      </a:br>
                      <a:r>
                        <a:rPr lang="es-ES" b="0" dirty="0">
                          <a:latin typeface="Gotham Black" pitchFamily="50" charset="0"/>
                        </a:rPr>
                        <a:t>ÉCHALE COJONES. ESTÁS HECHO UN MACHOTE.</a:t>
                      </a:r>
                    </a:p>
                    <a:p>
                      <a:pPr algn="ctr"/>
                      <a:endParaRPr lang="es-ES" b="0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Activo, vive aventuras.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SUPER MARIO.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JUEGAS COMO UNA CHICA.</a:t>
                      </a:r>
                    </a:p>
                    <a:p>
                      <a:pPr algn="ctr"/>
                      <a:endParaRPr lang="es-ES" b="0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Dureza.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TIENE CARÁCTER</a:t>
                      </a:r>
                    </a:p>
                    <a:p>
                      <a:pPr algn="ctr"/>
                      <a:endParaRPr lang="es-ES" b="0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Insensibilidad. Poco emocional.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LOS CHICOS NO LLORAN</a:t>
                      </a:r>
                    </a:p>
                    <a:p>
                      <a:pPr algn="ctr"/>
                      <a:endParaRPr lang="es-ES" b="0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Independencia.</a:t>
                      </a:r>
                    </a:p>
                    <a:p>
                      <a:pPr algn="ctr"/>
                      <a:r>
                        <a:rPr lang="es-ES" b="0" dirty="0">
                          <a:latin typeface="Gotham Black" pitchFamily="50" charset="0"/>
                        </a:rPr>
                        <a:t>TE CASASTE, LA CAGASTE</a:t>
                      </a:r>
                    </a:p>
                    <a:p>
                      <a:pPr algn="ctr"/>
                      <a:endParaRPr lang="es-ES" dirty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Tiernas, finas, bonitas…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NO SEAS BASTA. SIÉNTATE COMO UNA SEÑORITA.</a:t>
                      </a:r>
                    </a:p>
                    <a:p>
                      <a:pPr algn="ctr"/>
                      <a:endParaRPr lang="es-ES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Pasiva, a la espera.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PRINCESA.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NO SEAS CHICAZO.</a:t>
                      </a:r>
                    </a:p>
                    <a:p>
                      <a:pPr algn="ctr"/>
                      <a:endParaRPr lang="es-ES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Docilidad.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MENUDA LOBA, TENDRÁ LA REGLA.</a:t>
                      </a:r>
                    </a:p>
                    <a:p>
                      <a:pPr algn="ctr"/>
                      <a:endParaRPr lang="es-ES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Sensibilidad, empatía.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CUIDADOS</a:t>
                      </a:r>
                    </a:p>
                    <a:p>
                      <a:pPr algn="ctr"/>
                      <a:endParaRPr lang="es-ES" dirty="0">
                        <a:latin typeface="Gotham Black" pitchFamily="50" charset="0"/>
                      </a:endParaRP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Dependencia. Pareja como eje central.</a:t>
                      </a:r>
                    </a:p>
                    <a:p>
                      <a:pPr algn="ctr"/>
                      <a:r>
                        <a:rPr lang="es-ES" dirty="0">
                          <a:latin typeface="Gotham Black" pitchFamily="50" charset="0"/>
                        </a:rPr>
                        <a:t>SE TE VA A PASAR EL ARROZ.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091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7805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D5A5B5-AF94-4073-8583-DC06ADD7B43B}"/>
              </a:ext>
            </a:extLst>
          </p:cNvPr>
          <p:cNvSpPr txBox="1"/>
          <p:nvPr/>
        </p:nvSpPr>
        <p:spPr>
          <a:xfrm>
            <a:off x="0" y="22650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ROLES DE GÉNERO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3B59BB-97F0-468C-BF4F-76FECAD7C86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125538"/>
            <a:ext cx="12191999" cy="54721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9525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endParaRPr lang="es-ES" sz="1800" dirty="0">
              <a:latin typeface="Gotham Black" pitchFamily="50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AC3826E-C846-46A7-A776-1E19425F2D88}"/>
              </a:ext>
            </a:extLst>
          </p:cNvPr>
          <p:cNvSpPr txBox="1">
            <a:spLocks noChangeArrowheads="1"/>
          </p:cNvSpPr>
          <p:nvPr/>
        </p:nvSpPr>
        <p:spPr>
          <a:xfrm>
            <a:off x="1979800" y="1059824"/>
            <a:ext cx="8039451" cy="161626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“Conjunto de características diferenciadas que cada sociedad asigna a hombres y mujeres”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	“Roles socialmente </a:t>
            </a:r>
            <a:r>
              <a:rPr lang="es-ES" sz="1600" dirty="0">
                <a:solidFill>
                  <a:schemeClr val="bg1"/>
                </a:solidFill>
                <a:highlight>
                  <a:srgbClr val="5F6DAC"/>
                </a:highlight>
                <a:latin typeface="Gotham Black" pitchFamily="50" charset="0"/>
              </a:rPr>
              <a:t>construidos</a:t>
            </a:r>
            <a:r>
              <a:rPr lang="es-ES" sz="1600" dirty="0">
                <a:latin typeface="Gotham Black" pitchFamily="50" charset="0"/>
              </a:rPr>
              <a:t>, comportamientos, actividades y atributos que una sociedad considera como apropiados para hombres y mujeres”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C7895C0-2D3A-413F-8E9D-CCD23A3B5BDE}"/>
              </a:ext>
            </a:extLst>
          </p:cNvPr>
          <p:cNvSpPr txBox="1">
            <a:spLocks noChangeArrowheads="1"/>
          </p:cNvSpPr>
          <p:nvPr/>
        </p:nvSpPr>
        <p:spPr>
          <a:xfrm>
            <a:off x="1979800" y="4246781"/>
            <a:ext cx="8039451" cy="133328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Choque: biológico </a:t>
            </a:r>
            <a:r>
              <a:rPr lang="es-ES" sz="1600" dirty="0" err="1">
                <a:latin typeface="Gotham Black" pitchFamily="50" charset="0"/>
              </a:rPr>
              <a:t>ó</a:t>
            </a:r>
            <a:r>
              <a:rPr lang="es-ES" sz="1600" dirty="0">
                <a:latin typeface="Gotham Black" pitchFamily="50" charset="0"/>
              </a:rPr>
              <a:t> cultural. Innato </a:t>
            </a:r>
            <a:r>
              <a:rPr lang="es-ES" sz="1600" dirty="0" err="1">
                <a:latin typeface="Gotham Black" pitchFamily="50" charset="0"/>
              </a:rPr>
              <a:t>ó</a:t>
            </a:r>
            <a:r>
              <a:rPr lang="es-ES" sz="1600" dirty="0">
                <a:latin typeface="Gotham Black" pitchFamily="50" charset="0"/>
              </a:rPr>
              <a:t> aprendido. Animal </a:t>
            </a:r>
            <a:r>
              <a:rPr lang="es-ES" sz="1600" dirty="0" err="1">
                <a:latin typeface="Gotham Black" pitchFamily="50" charset="0"/>
              </a:rPr>
              <a:t>ó</a:t>
            </a:r>
            <a:r>
              <a:rPr lang="es-ES" sz="1600" dirty="0">
                <a:latin typeface="Gotham Black" pitchFamily="50" charset="0"/>
              </a:rPr>
              <a:t> humano.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Construidos, pero no desde cero.</a:t>
            </a:r>
          </a:p>
          <a:p>
            <a:pPr marL="365760" indent="-9525" algn="ctr">
              <a:lnSpc>
                <a:spcPts val="2000"/>
              </a:lnSpc>
              <a:spcBef>
                <a:spcPct val="50000"/>
              </a:spcBef>
              <a:spcAft>
                <a:spcPts val="600"/>
              </a:spcAft>
              <a:buFont typeface="Wingdings 2"/>
              <a:buNone/>
              <a:defRPr/>
            </a:pPr>
            <a:r>
              <a:rPr lang="es-ES" sz="1600" dirty="0">
                <a:latin typeface="Gotham Black" pitchFamily="50" charset="0"/>
              </a:rPr>
              <a:t>Gran influencia sobre el comportamiento.</a:t>
            </a:r>
          </a:p>
        </p:txBody>
      </p:sp>
    </p:spTree>
    <p:extLst>
      <p:ext uri="{BB962C8B-B14F-4D97-AF65-F5344CB8AC3E}">
        <p14:creationId xmlns:p14="http://schemas.microsoft.com/office/powerpoint/2010/main" val="17414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A2639CC-30E1-42C3-810B-25B114559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6" y="218632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46F6C2-B86E-4510-9900-110FE800D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6" y="1094232"/>
            <a:ext cx="4066174" cy="2495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C625A2-557C-4F40-8ABF-8157ED1F9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59" y="723014"/>
            <a:ext cx="4694281" cy="1872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38E535D-D12F-44D8-A22A-4E24A2B58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453" y="985727"/>
            <a:ext cx="4400781" cy="2495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3C44268-B488-4209-B126-F4B844FADF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23" y="1746115"/>
            <a:ext cx="4572000" cy="257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DD7441-DB73-4F2C-A3DB-871AAED64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515" y="1232415"/>
            <a:ext cx="4225571" cy="2352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A5D0D4F-4634-451A-94D2-59CD53C473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8" y="2592835"/>
            <a:ext cx="4888234" cy="1955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907BD0F-4DA1-42CE-820D-00A88701EF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38" y="1915612"/>
            <a:ext cx="3090693" cy="30906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18447A9-08B3-42B9-83F9-F7CD5DD26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6" y="3674492"/>
            <a:ext cx="3343498" cy="2017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A9C8D52-40B4-4B02-B0D4-AAD7158389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495" y="3928006"/>
            <a:ext cx="3748617" cy="240125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FB3442E1-B61C-445E-9D3C-565CCE11F9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641" y="2014692"/>
            <a:ext cx="6778535" cy="3036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7C858B6-58AB-418A-8034-DDAC137DCF4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8" y="492909"/>
            <a:ext cx="4924902" cy="5977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E594F642-A0AB-4E10-B29E-13075236E5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06" y="507900"/>
            <a:ext cx="5300680" cy="5300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7DCF0BB-937A-40D8-BAE6-B1F9127D231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37" y="672871"/>
            <a:ext cx="5692220" cy="56922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82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D98A95C-21B6-4C7F-BAB8-172DD16B9F92}"/>
              </a:ext>
            </a:extLst>
          </p:cNvPr>
          <p:cNvSpPr txBox="1"/>
          <p:nvPr/>
        </p:nvSpPr>
        <p:spPr>
          <a:xfrm>
            <a:off x="738231" y="4448072"/>
            <a:ext cx="334720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Gotham Black" pitchFamily="50" charset="0"/>
              </a:rPr>
              <a:t>¡QUÉ GRACIOSA!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Gotham Black" pitchFamily="50" charset="0"/>
              </a:rPr>
              <a:t>¿YA TIENES NOVIO?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B85D2D-2B05-4D8A-A8E0-60FBF0E9F4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725" y="2176943"/>
            <a:ext cx="2118220" cy="2118220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ABFC8C4A-E4A7-420C-9FB2-ED8F182F472C}"/>
              </a:ext>
            </a:extLst>
          </p:cNvPr>
          <p:cNvSpPr/>
          <p:nvPr/>
        </p:nvSpPr>
        <p:spPr>
          <a:xfrm>
            <a:off x="5089321" y="2805069"/>
            <a:ext cx="2013358" cy="1247862"/>
          </a:xfrm>
          <a:prstGeom prst="rightArrow">
            <a:avLst/>
          </a:prstGeom>
          <a:solidFill>
            <a:srgbClr val="8C88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2DC0A11-4234-4CF1-A8CA-8629D41096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471" y="2089869"/>
            <a:ext cx="2494565" cy="229236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F7A508B-0DDE-436F-AE20-B6AEC6E91CDF}"/>
              </a:ext>
            </a:extLst>
          </p:cNvPr>
          <p:cNvSpPr txBox="1"/>
          <p:nvPr/>
        </p:nvSpPr>
        <p:spPr>
          <a:xfrm>
            <a:off x="7753739" y="4448072"/>
            <a:ext cx="370003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Gotham Black" pitchFamily="50" charset="0"/>
              </a:rPr>
              <a:t>¡TEN CUIDADO!</a:t>
            </a:r>
          </a:p>
          <a:p>
            <a:pPr algn="ctr"/>
            <a:r>
              <a:rPr lang="es-ES" dirty="0">
                <a:solidFill>
                  <a:schemeClr val="bg1"/>
                </a:solidFill>
                <a:latin typeface="Gotham Black" pitchFamily="50" charset="0"/>
              </a:rPr>
              <a:t>¡A VER QUÉ HACES AHORA!</a:t>
            </a:r>
          </a:p>
        </p:txBody>
      </p:sp>
      <p:pic>
        <p:nvPicPr>
          <p:cNvPr id="9" name="Imagen 8" descr="Forma, Círculo&#10;&#10;Descripción generada automáticamente">
            <a:extLst>
              <a:ext uri="{FF2B5EF4-FFF2-40B4-BE49-F238E27FC236}">
                <a16:creationId xmlns:a16="http://schemas.microsoft.com/office/drawing/2014/main" id="{770F1182-BDD7-4EBA-9809-981CBAD509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065" y="3543998"/>
            <a:ext cx="2192880" cy="31008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3045977-FB21-4D82-85DB-00162B3ACB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40" y="3543998"/>
            <a:ext cx="3103226" cy="310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4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388A34B-D07A-497F-BD7F-5778939CFA93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96595"/>
            <a:ext cx="12192000" cy="927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sz="40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Definiciones sexológicas de taberna</a:t>
            </a:r>
          </a:p>
          <a:p>
            <a:pPr algn="ctr">
              <a:defRPr/>
            </a:pPr>
            <a:endParaRPr lang="es-ES" sz="4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  <a:p>
            <a:pPr algn="ctr">
              <a:defRPr/>
            </a:pPr>
            <a:endParaRPr lang="es-ES" sz="40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80ED043-27FB-4140-B005-3679A58B826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850708"/>
            <a:ext cx="121920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333399"/>
              </a:buClr>
              <a:buNone/>
            </a:pPr>
            <a:r>
              <a:rPr lang="es-ES" alt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SEXO:</a:t>
            </a:r>
            <a:r>
              <a:rPr lang="es-ES" altLang="es-ES" b="1" dirty="0">
                <a:solidFill>
                  <a:srgbClr val="FF6600"/>
                </a:solidFill>
                <a:latin typeface="Gotham Black" pitchFamily="50" charset="0"/>
              </a:rPr>
              <a:t> </a:t>
            </a:r>
            <a:r>
              <a:rPr lang="es-ES" altLang="es-ES" b="1" dirty="0">
                <a:latin typeface="Gotham Black" pitchFamily="50" charset="0"/>
              </a:rPr>
              <a:t>Jodienda </a:t>
            </a:r>
          </a:p>
          <a:p>
            <a:pPr marL="0" indent="0" algn="ctr">
              <a:spcBef>
                <a:spcPts val="1200"/>
              </a:spcBef>
              <a:buClr>
                <a:srgbClr val="333399"/>
              </a:buClr>
              <a:buNone/>
            </a:pPr>
            <a:r>
              <a:rPr lang="es-ES" alt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SEXOLOGÍA:</a:t>
            </a:r>
            <a:r>
              <a:rPr lang="es-ES" altLang="es-E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 </a:t>
            </a:r>
            <a:r>
              <a:rPr lang="es-ES" altLang="es-ES" b="1" dirty="0">
                <a:latin typeface="Gotham Black" pitchFamily="50" charset="0"/>
              </a:rPr>
              <a:t>Ciencia que la estudia </a:t>
            </a:r>
          </a:p>
          <a:p>
            <a:pPr marL="0" indent="0" algn="ctr">
              <a:spcBef>
                <a:spcPts val="1200"/>
              </a:spcBef>
              <a:buClr>
                <a:srgbClr val="333399"/>
              </a:buClr>
              <a:buNone/>
            </a:pPr>
            <a:r>
              <a:rPr lang="es-ES" alt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EDUCACIÓN SEXUAL: </a:t>
            </a:r>
            <a:r>
              <a:rPr lang="es-ES" altLang="es-ES" b="1" dirty="0">
                <a:latin typeface="Gotham Black" pitchFamily="50" charset="0"/>
              </a:rPr>
              <a:t>Arte de enseñarla en </a:t>
            </a:r>
            <a:br>
              <a:rPr lang="es-ES" altLang="es-ES" b="1" dirty="0">
                <a:latin typeface="Gotham Black" pitchFamily="50" charset="0"/>
              </a:rPr>
            </a:br>
            <a:r>
              <a:rPr lang="es-ES" altLang="es-ES" b="1" dirty="0">
                <a:latin typeface="Gotham Black" pitchFamily="50" charset="0"/>
              </a:rPr>
              <a:t>la escuela (con fundamento </a:t>
            </a:r>
            <a:r>
              <a:rPr lang="es-ES" altLang="es-ES" b="1" i="1" dirty="0">
                <a:latin typeface="Gotham Black" pitchFamily="50" charset="0"/>
              </a:rPr>
              <a:t>–técnica erótica– </a:t>
            </a:r>
            <a:r>
              <a:rPr lang="es-ES" altLang="es-ES" b="1" dirty="0">
                <a:latin typeface="Gotham Black" pitchFamily="50" charset="0"/>
              </a:rPr>
              <a:t/>
            </a:r>
            <a:br>
              <a:rPr lang="es-ES" altLang="es-ES" b="1" dirty="0">
                <a:latin typeface="Gotham Black" pitchFamily="50" charset="0"/>
              </a:rPr>
            </a:br>
            <a:r>
              <a:rPr lang="es-ES" altLang="es-ES" b="1" dirty="0">
                <a:latin typeface="Gotham Black" pitchFamily="50" charset="0"/>
              </a:rPr>
              <a:t>y con cuidado </a:t>
            </a:r>
            <a:r>
              <a:rPr lang="es-ES" altLang="es-ES" b="1" i="1" dirty="0">
                <a:latin typeface="Gotham Black" pitchFamily="50" charset="0"/>
              </a:rPr>
              <a:t>–salud sexual–</a:t>
            </a:r>
            <a:r>
              <a:rPr lang="es-ES" altLang="es-ES" b="1" dirty="0">
                <a:latin typeface="Gotham Black" pitchFamily="50" charset="0"/>
              </a:rPr>
              <a:t>). </a:t>
            </a:r>
          </a:p>
          <a:p>
            <a:pPr marL="0" indent="0" algn="ctr">
              <a:spcBef>
                <a:spcPts val="1200"/>
              </a:spcBef>
              <a:buClr>
                <a:srgbClr val="333399"/>
              </a:buClr>
              <a:buNone/>
            </a:pPr>
            <a:r>
              <a:rPr lang="es-ES" altLang="es-ES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TERAPIA SEXUAL: </a:t>
            </a:r>
            <a:r>
              <a:rPr lang="es-ES" altLang="es-ES" b="1" dirty="0">
                <a:latin typeface="Gotham Black" pitchFamily="50" charset="0"/>
              </a:rPr>
              <a:t>Curación y/o reparación </a:t>
            </a:r>
            <a:br>
              <a:rPr lang="es-ES" altLang="es-ES" b="1" dirty="0">
                <a:latin typeface="Gotham Black" pitchFamily="50" charset="0"/>
              </a:rPr>
            </a:br>
            <a:r>
              <a:rPr lang="es-ES" altLang="es-ES" b="1" dirty="0">
                <a:latin typeface="Gotham Black" pitchFamily="50" charset="0"/>
              </a:rPr>
              <a:t>de enfermedades o desarreglos relacionados con ella. </a:t>
            </a:r>
          </a:p>
          <a:p>
            <a:pPr marL="0" indent="0" algn="ctr">
              <a:spcBef>
                <a:spcPts val="1200"/>
              </a:spcBef>
              <a:buClr>
                <a:srgbClr val="333399"/>
              </a:buClr>
              <a:buNone/>
            </a:pPr>
            <a:endParaRPr lang="es-ES" altLang="es-ES" b="1" dirty="0">
              <a:latin typeface="Gotham Black" pitchFamily="50" charset="0"/>
            </a:endParaRPr>
          </a:p>
          <a:p>
            <a:pPr marL="0" indent="0" algn="ctr">
              <a:spcBef>
                <a:spcPts val="1200"/>
              </a:spcBef>
              <a:buClr>
                <a:srgbClr val="333399"/>
              </a:buClr>
              <a:buNone/>
            </a:pPr>
            <a:r>
              <a:rPr lang="es-ES" altLang="es-ES" sz="44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Ultra" pitchFamily="50" charset="0"/>
              </a:rPr>
              <a:t>¡LOS FOLLÓLOGOS!</a:t>
            </a:r>
          </a:p>
        </p:txBody>
      </p:sp>
    </p:spTree>
    <p:extLst>
      <p:ext uri="{BB962C8B-B14F-4D97-AF65-F5344CB8AC3E}">
        <p14:creationId xmlns:p14="http://schemas.microsoft.com/office/powerpoint/2010/main" val="23779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E2DC3ED-D2D5-4A35-BD92-5ABB417F0DAC}"/>
              </a:ext>
            </a:extLst>
          </p:cNvPr>
          <p:cNvSpPr txBox="1"/>
          <p:nvPr/>
        </p:nvSpPr>
        <p:spPr>
          <a:xfrm>
            <a:off x="420848" y="535900"/>
            <a:ext cx="1135030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DECÁLOGO - CONCLUSIONES:</a:t>
            </a:r>
          </a:p>
          <a:p>
            <a:pPr algn="ctr"/>
            <a:endParaRPr lang="es-ES" dirty="0">
              <a:latin typeface="Gotham Black" pitchFamily="50" charset="0"/>
            </a:endParaRP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Vivimos en una sociedad </a:t>
            </a:r>
            <a:r>
              <a:rPr lang="es-ES" dirty="0" err="1">
                <a:latin typeface="Gotham Black" pitchFamily="50" charset="0"/>
              </a:rPr>
              <a:t>hipersexualizada</a:t>
            </a:r>
            <a:r>
              <a:rPr lang="es-ES" dirty="0">
                <a:latin typeface="Gotham Black" pitchFamily="50" charset="0"/>
              </a:rPr>
              <a:t> e </a:t>
            </a:r>
            <a:r>
              <a:rPr lang="es-ES" dirty="0" err="1">
                <a:latin typeface="Gotham Black" pitchFamily="50" charset="0"/>
              </a:rPr>
              <a:t>hipererotizada</a:t>
            </a:r>
            <a:r>
              <a:rPr lang="es-ES" dirty="0">
                <a:latin typeface="Gotham Black" pitchFamily="50" charset="0"/>
              </a:rPr>
              <a:t>. Todo el mundo habla de sexo.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Como no es posible no comunicar, los niños jóvenes y adolescentes reciben esos mensajes.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Las características de la comunicación actual hace que esos mensajes sean más accesibles que nunca. Existe una sobreinformación sin ningún tipo de filtro o canalización.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Puede ser más problemática en algunos aspectos una sobreinformación que una falta de la misma.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Los adultos tenemos la responsabilidad de dar contexto a la información que reciben.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Los adultos debemos dar información veraz. Con las herramientas comunicativas de las que disponemos. Los silencios y los “despejes” también educan. Muchas veces en la dirección en la que no queremos. No pasa nada por decir “no lo sé, lo pregunto y te explico”.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Tratemos de educar desde lo positivo, no desde el miedo. Cuidado con armarios prohibidos.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Una autoestima y un autoconcepto ajustados y un clima de confianza en la comunicación son las mejores herramientas de prevención de problemas.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La diversidad es algo inherente a la sexualidad humana. Merece respeto y promoción. Lo diverso nos enriquece, no nos limita ni nos asusta.</a:t>
            </a:r>
          </a:p>
          <a:p>
            <a:pPr marL="342900" indent="-342900" algn="ctr">
              <a:buAutoNum type="arabicParenR"/>
            </a:pPr>
            <a:r>
              <a:rPr lang="es-ES" dirty="0">
                <a:latin typeface="Gotham Black" pitchFamily="50" charset="0"/>
              </a:rPr>
              <a:t> Asustarse, preocuparse y dudar es lícito. Nadie nace enseñado. No existen las “dudas tontas”. Sólo son tontas las que no se resuelven. No tengáis miedo a preguntar.</a:t>
            </a:r>
          </a:p>
          <a:p>
            <a:pPr marL="342900" indent="-342900" algn="ctr">
              <a:buAutoNum type="arabicParenR"/>
            </a:pPr>
            <a:endParaRPr lang="es-ES" dirty="0"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5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45456EC-23AC-4CF5-A1C3-2BE9A460AA87}"/>
              </a:ext>
            </a:extLst>
          </p:cNvPr>
          <p:cNvSpPr txBox="1"/>
          <p:nvPr/>
        </p:nvSpPr>
        <p:spPr>
          <a:xfrm>
            <a:off x="0" y="33584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¡MUCHAS GRACIAS!</a:t>
            </a:r>
          </a:p>
          <a:p>
            <a:endParaRPr lang="es-ES" sz="4000" dirty="0">
              <a:solidFill>
                <a:srgbClr val="5F6DB2"/>
              </a:solidFill>
              <a:latin typeface="Gotham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4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0B42FB6-1087-4356-8A26-0FE16ABE60E3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434658"/>
            <a:ext cx="9144000" cy="9941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RAE: </a:t>
            </a:r>
            <a:r>
              <a:rPr lang="es-ES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Sexo y Sexualidad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FAA97BC-98EE-4B55-A5B7-CB554CDA209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200180"/>
            <a:ext cx="12192000" cy="507489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solidFill>
                  <a:srgbClr val="5F6DAC"/>
                </a:solidFill>
                <a:latin typeface="Gotham Black" pitchFamily="50" charset="0"/>
              </a:rPr>
              <a:t>SEXO</a:t>
            </a:r>
            <a:r>
              <a:rPr lang="es-ES" sz="1500" dirty="0">
                <a:solidFill>
                  <a:srgbClr val="FF6600"/>
                </a:solidFill>
                <a:latin typeface="Gotham Black" pitchFamily="50" charset="0"/>
              </a:rPr>
              <a:t> </a:t>
            </a:r>
            <a:r>
              <a:rPr lang="es-ES" sz="1500" i="1" dirty="0">
                <a:latin typeface="Gotham Black" pitchFamily="50" charset="0"/>
              </a:rPr>
              <a:t>(Del lat. </a:t>
            </a:r>
            <a:r>
              <a:rPr lang="es-ES" sz="1500" i="1" dirty="0" err="1">
                <a:latin typeface="Gotham Black" pitchFamily="50" charset="0"/>
              </a:rPr>
              <a:t>sexus</a:t>
            </a:r>
            <a:r>
              <a:rPr lang="es-ES" sz="1500" i="1" dirty="0">
                <a:latin typeface="Gotham Black" pitchFamily="50" charset="0"/>
              </a:rPr>
              <a:t>).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1.</a:t>
            </a:r>
            <a:r>
              <a:rPr lang="es-ES" sz="1500" dirty="0">
                <a:latin typeface="Gotham Black" pitchFamily="50" charset="0"/>
              </a:rPr>
              <a:t> Condición orgánica, masculina o femenina, de los animales y las plantas.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2. </a:t>
            </a:r>
            <a:r>
              <a:rPr lang="es-ES" sz="1500" dirty="0">
                <a:latin typeface="Gotham Black" pitchFamily="50" charset="0"/>
              </a:rPr>
              <a:t>Conjunto de seres pertenecientes a un mismo </a:t>
            </a:r>
            <a:r>
              <a:rPr lang="es-ES" sz="1500" b="1" dirty="0">
                <a:latin typeface="Gotham Black" pitchFamily="50" charset="0"/>
              </a:rPr>
              <a:t>sexo</a:t>
            </a:r>
            <a:r>
              <a:rPr lang="es-ES" sz="1500" dirty="0">
                <a:latin typeface="Gotham Black" pitchFamily="50" charset="0"/>
              </a:rPr>
              <a:t>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3. </a:t>
            </a:r>
            <a:r>
              <a:rPr lang="es-ES" sz="1500" dirty="0">
                <a:latin typeface="Gotham Black" pitchFamily="50" charset="0"/>
              </a:rPr>
              <a:t>Órganos sexuales.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4. </a:t>
            </a:r>
            <a:r>
              <a:rPr lang="es-ES" sz="1500" dirty="0">
                <a:latin typeface="Gotham Black" pitchFamily="50" charset="0"/>
              </a:rPr>
              <a:t>Placer venéreo.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solidFill>
                  <a:srgbClr val="5F6DAC"/>
                </a:solidFill>
                <a:latin typeface="Gotham Black" pitchFamily="50" charset="0"/>
              </a:rPr>
              <a:t>SEXUALIDAD</a:t>
            </a:r>
            <a:r>
              <a:rPr lang="es-ES" sz="1500" dirty="0">
                <a:solidFill>
                  <a:srgbClr val="C00000"/>
                </a:solidFill>
                <a:latin typeface="Gotham Black" pitchFamily="50" charset="0"/>
              </a:rPr>
              <a:t> </a:t>
            </a:r>
            <a:r>
              <a:rPr lang="es-ES" sz="1500" i="1" dirty="0">
                <a:latin typeface="Gotham Black" pitchFamily="50" charset="0"/>
              </a:rPr>
              <a:t>(De sexual).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1. </a:t>
            </a:r>
            <a:r>
              <a:rPr lang="es-ES" sz="1500" dirty="0">
                <a:latin typeface="Gotham Black" pitchFamily="50" charset="0"/>
              </a:rPr>
              <a:t>Conjunto de condiciones anatómicas y fisiológicas que caracterizan a cada sexo.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2. </a:t>
            </a:r>
            <a:r>
              <a:rPr lang="es-ES" sz="1500" dirty="0">
                <a:latin typeface="Gotham Black" pitchFamily="50" charset="0"/>
              </a:rPr>
              <a:t>Apetito sexual, propensión al placer carnal.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solidFill>
                  <a:srgbClr val="5F6DAC"/>
                </a:solidFill>
                <a:latin typeface="Gotham Black" pitchFamily="50" charset="0"/>
              </a:rPr>
              <a:t>EROTICA.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1. </a:t>
            </a:r>
            <a:r>
              <a:rPr lang="es-ES" sz="1500" dirty="0">
                <a:latin typeface="Gotham Black" pitchFamily="50" charset="0"/>
              </a:rPr>
              <a:t>Perteneciente o relativo al amor sensual.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2. </a:t>
            </a:r>
            <a:r>
              <a:rPr lang="es-ES" sz="1500" dirty="0">
                <a:latin typeface="Gotham Black" pitchFamily="50" charset="0"/>
              </a:rPr>
              <a:t>Que excita el apetito sexual.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solidFill>
                  <a:srgbClr val="5F6DAC"/>
                </a:solidFill>
                <a:latin typeface="Gotham Black" pitchFamily="50" charset="0"/>
              </a:rPr>
              <a:t>AMATORIA.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1. </a:t>
            </a:r>
            <a:r>
              <a:rPr lang="es-ES" sz="1500" dirty="0">
                <a:latin typeface="Gotham Black" pitchFamily="50" charset="0"/>
              </a:rPr>
              <a:t>Perteneciente o relativo al amor. </a:t>
            </a:r>
          </a:p>
          <a:p>
            <a:pPr marL="109728" indent="0">
              <a:lnSpc>
                <a:spcPct val="110000"/>
              </a:lnSpc>
              <a:spcBef>
                <a:spcPts val="1200"/>
              </a:spcBef>
              <a:buNone/>
              <a:defRPr/>
            </a:pPr>
            <a:r>
              <a:rPr lang="es-ES" sz="1500" b="1" dirty="0">
                <a:latin typeface="Gotham Black" pitchFamily="50" charset="0"/>
              </a:rPr>
              <a:t>2. </a:t>
            </a:r>
            <a:r>
              <a:rPr lang="es-ES" sz="1500" dirty="0">
                <a:latin typeface="Gotham Black" pitchFamily="50" charset="0"/>
              </a:rPr>
              <a:t>Que induce a amar.</a:t>
            </a:r>
          </a:p>
        </p:txBody>
      </p:sp>
    </p:spTree>
    <p:extLst>
      <p:ext uri="{BB962C8B-B14F-4D97-AF65-F5344CB8AC3E}">
        <p14:creationId xmlns:p14="http://schemas.microsoft.com/office/powerpoint/2010/main" val="254767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E6C6D61-799C-4B2B-B902-04FC86C53FAB}"/>
              </a:ext>
            </a:extLst>
          </p:cNvPr>
          <p:cNvSpPr txBox="1">
            <a:spLocks noChangeArrowheads="1"/>
          </p:cNvSpPr>
          <p:nvPr/>
        </p:nvSpPr>
        <p:spPr>
          <a:xfrm>
            <a:off x="40372" y="91755"/>
            <a:ext cx="12192000" cy="103125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36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EL ORIGEN DEL CONCEPTO “SEXO”:</a:t>
            </a:r>
          </a:p>
          <a:p>
            <a:pPr algn="ctr">
              <a:defRPr/>
            </a:pPr>
            <a:endParaRPr lang="es-ES" sz="3600" dirty="0">
              <a:solidFill>
                <a:srgbClr val="5F6DA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lack" pitchFamily="50" charset="0"/>
            </a:endParaRPr>
          </a:p>
          <a:p>
            <a:pPr algn="ctr">
              <a:defRPr/>
            </a:pPr>
            <a:r>
              <a:rPr lang="es-ES" sz="3600" dirty="0">
                <a:solidFill>
                  <a:srgbClr val="5F6DA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LOS SERES SECCIONADOS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872D4A8-83DF-46F0-B930-DFF940A98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960" y="5725090"/>
            <a:ext cx="37695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 dirty="0">
                <a:latin typeface="Gotham" pitchFamily="50" charset="0"/>
              </a:rPr>
              <a:t>Platón (428-347 a.C.) </a:t>
            </a:r>
          </a:p>
        </p:txBody>
      </p:sp>
      <p:pic>
        <p:nvPicPr>
          <p:cNvPr id="4" name="Picture 3" descr="platon1">
            <a:extLst>
              <a:ext uri="{FF2B5EF4-FFF2-40B4-BE49-F238E27FC236}">
                <a16:creationId xmlns:a16="http://schemas.microsoft.com/office/drawing/2014/main" id="{D4727E48-A8CF-4736-BC7D-071D90F74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376" y="1872120"/>
            <a:ext cx="2992203" cy="3792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banquete">
            <a:extLst>
              <a:ext uri="{FF2B5EF4-FFF2-40B4-BE49-F238E27FC236}">
                <a16:creationId xmlns:a16="http://schemas.microsoft.com/office/drawing/2014/main" id="{5CB33EF8-4F36-4C30-AF17-6BFD5017C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47438" y="2326938"/>
            <a:ext cx="2035175" cy="2882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B790D03B-990F-4B68-9B70-153B2ABF2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8450" y="3168313"/>
            <a:ext cx="5543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s-ES" altLang="es-ES" dirty="0">
                <a:latin typeface="Gotham Black" pitchFamily="50" charset="0"/>
              </a:rPr>
              <a:t>El deseo como ausencia (como carencia o vacío que ha de llenarse). La fusión y la redondez primigenias. Complementariedad </a:t>
            </a:r>
            <a:r>
              <a:rPr lang="es-ES" altLang="es-ES" dirty="0" err="1">
                <a:latin typeface="Gotham Black" pitchFamily="50" charset="0"/>
              </a:rPr>
              <a:t>sexistencial</a:t>
            </a:r>
            <a:r>
              <a:rPr lang="es-ES" altLang="es-ES" dirty="0">
                <a:latin typeface="Gotham Black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773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963C606-C31A-4DE8-BF0C-BB2AE9237CC9}"/>
              </a:ext>
            </a:extLst>
          </p:cNvPr>
          <p:cNvSpPr txBox="1">
            <a:spLocks noChangeArrowheads="1"/>
          </p:cNvSpPr>
          <p:nvPr/>
        </p:nvSpPr>
        <p:spPr>
          <a:xfrm>
            <a:off x="144624" y="2801250"/>
            <a:ext cx="3265716" cy="110331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ES" b="1" cap="all" dirty="0">
                <a:solidFill>
                  <a:srgbClr val="5F6D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Los tres</a:t>
            </a:r>
          </a:p>
          <a:p>
            <a:pPr algn="ctr">
              <a:defRPr/>
            </a:pPr>
            <a:r>
              <a:rPr lang="es-ES" b="1" cap="all" dirty="0">
                <a:solidFill>
                  <a:srgbClr val="5F6D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 Sexos</a:t>
            </a:r>
          </a:p>
          <a:p>
            <a:pPr algn="ctr">
              <a:defRPr/>
            </a:pPr>
            <a:endParaRPr lang="es-ES" b="1" cap="all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" pitchFamily="50" charset="0"/>
            </a:endParaRP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6F1367C4-1E93-44B4-9835-BC0B36CEC2AC}"/>
              </a:ext>
            </a:extLst>
          </p:cNvPr>
          <p:cNvSpPr/>
          <p:nvPr/>
        </p:nvSpPr>
        <p:spPr>
          <a:xfrm>
            <a:off x="3554963" y="3095429"/>
            <a:ext cx="1222310" cy="66714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F04C522A-D29E-42D4-A105-B4222AE3F188}"/>
              </a:ext>
            </a:extLst>
          </p:cNvPr>
          <p:cNvSpPr/>
          <p:nvPr/>
        </p:nvSpPr>
        <p:spPr>
          <a:xfrm rot="2105550">
            <a:off x="3626687" y="4118973"/>
            <a:ext cx="1222310" cy="66714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5FFC1058-CBB1-47A4-B883-B61CE2379BCF}"/>
              </a:ext>
            </a:extLst>
          </p:cNvPr>
          <p:cNvSpPr/>
          <p:nvPr/>
        </p:nvSpPr>
        <p:spPr>
          <a:xfrm rot="19413199">
            <a:off x="3628733" y="2064773"/>
            <a:ext cx="1222310" cy="667140"/>
          </a:xfrm>
          <a:prstGeom prst="rightArrow">
            <a:avLst/>
          </a:prstGeom>
          <a:solidFill>
            <a:schemeClr val="bg1"/>
          </a:solidFill>
          <a:ln w="38100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C7CE92-0E19-46AF-83D9-26D0C5F492F3}"/>
              </a:ext>
            </a:extLst>
          </p:cNvPr>
          <p:cNvSpPr txBox="1"/>
          <p:nvPr/>
        </p:nvSpPr>
        <p:spPr>
          <a:xfrm>
            <a:off x="5001209" y="1632857"/>
            <a:ext cx="544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SE ES. </a:t>
            </a:r>
            <a:r>
              <a:rPr lang="es-ES" dirty="0">
                <a:latin typeface="Gotham Black" pitchFamily="50" charset="0"/>
              </a:rPr>
              <a:t>Sexo como </a:t>
            </a:r>
            <a:r>
              <a:rPr lang="es-ES" dirty="0">
                <a:solidFill>
                  <a:schemeClr val="bg1"/>
                </a:solidFill>
                <a:highlight>
                  <a:srgbClr val="5F6DAC"/>
                </a:highlight>
                <a:latin typeface="Gotham Black" pitchFamily="50" charset="0"/>
              </a:rPr>
              <a:t>condición.</a:t>
            </a:r>
          </a:p>
          <a:p>
            <a:r>
              <a:rPr lang="es-ES" dirty="0">
                <a:latin typeface="Gotham Black" pitchFamily="50" charset="0"/>
              </a:rPr>
              <a:t>(hombre-mujer / masculino-femenino).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417C8D-F0E7-4EF1-B0BB-CC9ECAC71E5D}"/>
              </a:ext>
            </a:extLst>
          </p:cNvPr>
          <p:cNvSpPr txBox="1"/>
          <p:nvPr/>
        </p:nvSpPr>
        <p:spPr>
          <a:xfrm>
            <a:off x="5066520" y="3029742"/>
            <a:ext cx="6540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SE HACE. </a:t>
            </a:r>
            <a:r>
              <a:rPr lang="es-ES" dirty="0">
                <a:latin typeface="Gotham Black" pitchFamily="50" charset="0"/>
              </a:rPr>
              <a:t>Sexo como </a:t>
            </a:r>
            <a:r>
              <a:rPr lang="es-ES" dirty="0">
                <a:solidFill>
                  <a:schemeClr val="bg1"/>
                </a:solidFill>
                <a:highlight>
                  <a:srgbClr val="5F6DAC"/>
                </a:highlight>
                <a:latin typeface="Gotham Black" pitchFamily="50" charset="0"/>
              </a:rPr>
              <a:t>conducta.</a:t>
            </a:r>
            <a:r>
              <a:rPr lang="es-ES" dirty="0">
                <a:solidFill>
                  <a:schemeClr val="bg1"/>
                </a:solidFill>
                <a:latin typeface="Gotham Black" pitchFamily="50" charset="0"/>
              </a:rPr>
              <a:t> </a:t>
            </a:r>
          </a:p>
          <a:p>
            <a:r>
              <a:rPr lang="es-ES" dirty="0">
                <a:latin typeface="Gotham Black" pitchFamily="50" charset="0"/>
              </a:rPr>
              <a:t>(practicar –o no- sexo – tener –o no- actividad sexual).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A94000C-5AD7-411E-91FE-E0C7E7592D90}"/>
              </a:ext>
            </a:extLst>
          </p:cNvPr>
          <p:cNvSpPr txBox="1"/>
          <p:nvPr/>
        </p:nvSpPr>
        <p:spPr>
          <a:xfrm>
            <a:off x="5153609" y="4429908"/>
            <a:ext cx="544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SE TIENE. </a:t>
            </a:r>
            <a:r>
              <a:rPr lang="es-ES" dirty="0">
                <a:latin typeface="Gotham Black" pitchFamily="50" charset="0"/>
              </a:rPr>
              <a:t>Sexo como </a:t>
            </a:r>
            <a:r>
              <a:rPr lang="es-ES" dirty="0">
                <a:solidFill>
                  <a:schemeClr val="bg1"/>
                </a:solidFill>
                <a:highlight>
                  <a:srgbClr val="5F6DAC"/>
                </a:highlight>
                <a:latin typeface="Gotham Black" pitchFamily="50" charset="0"/>
              </a:rPr>
              <a:t>atributo.</a:t>
            </a:r>
          </a:p>
          <a:p>
            <a:r>
              <a:rPr lang="es-ES" dirty="0">
                <a:latin typeface="Gotham Black" pitchFamily="50" charset="0"/>
              </a:rPr>
              <a:t>(tener unos u otros caracteres sexuales*).</a:t>
            </a:r>
          </a:p>
        </p:txBody>
      </p:sp>
    </p:spTree>
    <p:extLst>
      <p:ext uri="{BB962C8B-B14F-4D97-AF65-F5344CB8AC3E}">
        <p14:creationId xmlns:p14="http://schemas.microsoft.com/office/powerpoint/2010/main" val="12300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>
            <a:extLst>
              <a:ext uri="{FF2B5EF4-FFF2-40B4-BE49-F238E27FC236}">
                <a16:creationId xmlns:a16="http://schemas.microsoft.com/office/drawing/2014/main" id="{A58BF5C8-82F5-465E-8A0A-431F8D12F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538" y="2209888"/>
            <a:ext cx="7733912" cy="3175"/>
          </a:xfrm>
          <a:prstGeom prst="line">
            <a:avLst/>
          </a:prstGeom>
          <a:ln w="57150">
            <a:solidFill>
              <a:srgbClr val="8C88A3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 dirty="0">
              <a:highlight>
                <a:srgbClr val="5F6DAC"/>
              </a:highlight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E4DDB6B6-045E-4E4D-8EE8-BB7E1E5FED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8538" y="4941888"/>
            <a:ext cx="7733912" cy="0"/>
          </a:xfrm>
          <a:prstGeom prst="line">
            <a:avLst/>
          </a:prstGeom>
          <a:ln w="57150">
            <a:solidFill>
              <a:srgbClr val="5F6DAC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1D6533F-E7FF-4EB2-AF4F-767A99176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5462" y="1125142"/>
            <a:ext cx="475753" cy="1735928"/>
          </a:xfrm>
          <a:prstGeom prst="rect">
            <a:avLst/>
          </a:prstGeom>
          <a:solidFill>
            <a:srgbClr val="5F6DA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eaVert" wrap="square" lIns="83176" tIns="41588" rIns="83176" bIns="41588">
            <a:spAutoFit/>
          </a:bodyPr>
          <a:lstStyle/>
          <a:p>
            <a:pPr algn="ctr" defTabSz="831850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bg1"/>
                </a:solidFill>
                <a:latin typeface="Gotham Black" pitchFamily="50" charset="0"/>
                <a:cs typeface="Arial" charset="0"/>
              </a:rPr>
              <a:t>INDIVIDUO</a:t>
            </a:r>
          </a:p>
        </p:txBody>
      </p:sp>
      <p:sp>
        <p:nvSpPr>
          <p:cNvPr id="41" name="Line 42">
            <a:extLst>
              <a:ext uri="{FF2B5EF4-FFF2-40B4-BE49-F238E27FC236}">
                <a16:creationId xmlns:a16="http://schemas.microsoft.com/office/drawing/2014/main" id="{0F496FB9-84A9-4044-9D28-2420B19389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538" y="3879850"/>
            <a:ext cx="7735500" cy="0"/>
          </a:xfrm>
          <a:prstGeom prst="line">
            <a:avLst/>
          </a:prstGeom>
          <a:ln w="57150">
            <a:solidFill>
              <a:srgbClr val="5F6DAC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73" name="Flecha: a la derecha 72">
            <a:extLst>
              <a:ext uri="{FF2B5EF4-FFF2-40B4-BE49-F238E27FC236}">
                <a16:creationId xmlns:a16="http://schemas.microsoft.com/office/drawing/2014/main" id="{79C68053-2525-41A4-9493-9D195716DAB3}"/>
              </a:ext>
            </a:extLst>
          </p:cNvPr>
          <p:cNvSpPr/>
          <p:nvPr/>
        </p:nvSpPr>
        <p:spPr>
          <a:xfrm>
            <a:off x="9092205" y="922011"/>
            <a:ext cx="625152" cy="35780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Flecha: a la derecha 73">
            <a:extLst>
              <a:ext uri="{FF2B5EF4-FFF2-40B4-BE49-F238E27FC236}">
                <a16:creationId xmlns:a16="http://schemas.microsoft.com/office/drawing/2014/main" id="{B9412A73-8D19-4EAD-83B1-70F568FA3B13}"/>
              </a:ext>
            </a:extLst>
          </p:cNvPr>
          <p:cNvSpPr/>
          <p:nvPr/>
        </p:nvSpPr>
        <p:spPr>
          <a:xfrm>
            <a:off x="9087962" y="1334994"/>
            <a:ext cx="629395" cy="35780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5" name="Flecha: a la derecha 74">
            <a:extLst>
              <a:ext uri="{FF2B5EF4-FFF2-40B4-BE49-F238E27FC236}">
                <a16:creationId xmlns:a16="http://schemas.microsoft.com/office/drawing/2014/main" id="{56F28CE9-253A-4A7D-9F7A-2F99FCAA036D}"/>
              </a:ext>
            </a:extLst>
          </p:cNvPr>
          <p:cNvSpPr/>
          <p:nvPr/>
        </p:nvSpPr>
        <p:spPr>
          <a:xfrm>
            <a:off x="9087961" y="1727683"/>
            <a:ext cx="629395" cy="357803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5F6D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E0343C23-F513-48DA-8C82-D05A936F569F}"/>
              </a:ext>
            </a:extLst>
          </p:cNvPr>
          <p:cNvSpPr txBox="1"/>
          <p:nvPr/>
        </p:nvSpPr>
        <p:spPr>
          <a:xfrm>
            <a:off x="9717358" y="902285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SE TIENE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E1EFCDE9-1FF1-4261-8168-57911003669E}"/>
              </a:ext>
            </a:extLst>
          </p:cNvPr>
          <p:cNvSpPr txBox="1"/>
          <p:nvPr/>
        </p:nvSpPr>
        <p:spPr>
          <a:xfrm>
            <a:off x="9723707" y="1309172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SE ES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BC381441-0568-4CD2-B330-EAC9FA69CFC1}"/>
              </a:ext>
            </a:extLst>
          </p:cNvPr>
          <p:cNvSpPr txBox="1"/>
          <p:nvPr/>
        </p:nvSpPr>
        <p:spPr>
          <a:xfrm>
            <a:off x="9717357" y="1716059"/>
            <a:ext cx="1390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5F6DAC"/>
                </a:solidFill>
                <a:latin typeface="Gotham Black" pitchFamily="50" charset="0"/>
              </a:rPr>
              <a:t>SE HACE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E2D544A8-8514-4112-ACD5-E07E31A93738}"/>
              </a:ext>
            </a:extLst>
          </p:cNvPr>
          <p:cNvSpPr txBox="1"/>
          <p:nvPr/>
        </p:nvSpPr>
        <p:spPr>
          <a:xfrm>
            <a:off x="438538" y="66062"/>
            <a:ext cx="11392677" cy="646331"/>
          </a:xfrm>
          <a:prstGeom prst="rect">
            <a:avLst/>
          </a:prstGeom>
          <a:solidFill>
            <a:srgbClr val="5F6DA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MAPA DE LA SEXOLOGÍA SUSTANTIVA</a:t>
            </a:r>
          </a:p>
          <a:p>
            <a:pPr algn="ctr"/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-Jose Ramón </a:t>
            </a:r>
            <a:r>
              <a:rPr lang="es-E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Landarroitajauregi</a:t>
            </a:r>
            <a:r>
              <a:rPr lang="es-E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</a:rPr>
              <a:t> Garai-</a:t>
            </a:r>
          </a:p>
        </p:txBody>
      </p:sp>
      <p:sp>
        <p:nvSpPr>
          <p:cNvPr id="121" name="Text Box 45">
            <a:extLst>
              <a:ext uri="{FF2B5EF4-FFF2-40B4-BE49-F238E27FC236}">
                <a16:creationId xmlns:a16="http://schemas.microsoft.com/office/drawing/2014/main" id="{CDA132EA-E296-41AA-B5CD-D3C496CE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268" y="2565400"/>
            <a:ext cx="1655762" cy="307975"/>
          </a:xfrm>
          <a:prstGeom prst="rect">
            <a:avLst/>
          </a:prstGeom>
          <a:solidFill>
            <a:srgbClr val="5F6DAC"/>
          </a:solidFill>
          <a:ln>
            <a:solidFill>
              <a:srgbClr val="5F6DAC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400" b="1" dirty="0" err="1">
                <a:solidFill>
                  <a:schemeClr val="bg1"/>
                </a:solidFill>
                <a:latin typeface="Gotham" panose="02000504050000020004" pitchFamily="2" charset="0"/>
                <a:cs typeface="Tahoma" pitchFamily="34" charset="0"/>
              </a:rPr>
              <a:t>Heterotropismo</a:t>
            </a:r>
            <a:endParaRPr lang="es-ES" sz="1400" b="1" dirty="0">
              <a:solidFill>
                <a:schemeClr val="bg1"/>
              </a:solidFill>
              <a:latin typeface="Gotham" panose="02000504050000020004" pitchFamily="2" charset="0"/>
              <a:cs typeface="Tahoma" pitchFamily="34" charset="0"/>
            </a:endParaRPr>
          </a:p>
        </p:txBody>
      </p:sp>
      <p:sp>
        <p:nvSpPr>
          <p:cNvPr id="124" name="Text Box 8">
            <a:extLst>
              <a:ext uri="{FF2B5EF4-FFF2-40B4-BE49-F238E27FC236}">
                <a16:creationId xmlns:a16="http://schemas.microsoft.com/office/drawing/2014/main" id="{82D3AD1D-3201-47EC-86BD-15CC78428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630" y="3731422"/>
            <a:ext cx="475753" cy="2145503"/>
          </a:xfrm>
          <a:prstGeom prst="rect">
            <a:avLst/>
          </a:prstGeom>
          <a:solidFill>
            <a:srgbClr val="8C88A3"/>
          </a:solidFill>
          <a:ln>
            <a:solidFill>
              <a:srgbClr val="8C88A3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eaVert" wrap="square" lIns="83176" tIns="41588" rIns="83176" bIns="41588">
            <a:spAutoFit/>
          </a:bodyPr>
          <a:lstStyle/>
          <a:p>
            <a:pPr algn="ctr" defTabSz="831850"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bg1"/>
                </a:solidFill>
                <a:latin typeface="Gotham Black" pitchFamily="50" charset="0"/>
                <a:cs typeface="Arial" charset="0"/>
              </a:rPr>
              <a:t>INTERACCIÓN</a:t>
            </a:r>
          </a:p>
        </p:txBody>
      </p:sp>
      <p:sp>
        <p:nvSpPr>
          <p:cNvPr id="125" name="Rectangle 3">
            <a:extLst>
              <a:ext uri="{FF2B5EF4-FFF2-40B4-BE49-F238E27FC236}">
                <a16:creationId xmlns:a16="http://schemas.microsoft.com/office/drawing/2014/main" id="{4C3A3BB4-D21D-426D-81D1-45D6DDEB7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493" y="3284538"/>
            <a:ext cx="6192837" cy="3168650"/>
          </a:xfrm>
          <a:prstGeom prst="rect">
            <a:avLst/>
          </a:prstGeom>
          <a:solidFill>
            <a:srgbClr val="8C88A3"/>
          </a:solidFill>
          <a:ln>
            <a:solidFill>
              <a:srgbClr val="8C88A3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26" name="Rectangle 4">
            <a:extLst>
              <a:ext uri="{FF2B5EF4-FFF2-40B4-BE49-F238E27FC236}">
                <a16:creationId xmlns:a16="http://schemas.microsoft.com/office/drawing/2014/main" id="{4CAF529F-9FBF-4279-A225-605F6361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493" y="804863"/>
            <a:ext cx="6192837" cy="2376487"/>
          </a:xfrm>
          <a:prstGeom prst="rect">
            <a:avLst/>
          </a:prstGeom>
          <a:solidFill>
            <a:srgbClr val="5F6DAC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83176" tIns="41588" rIns="83176" bIns="41588" anchor="ctr"/>
          <a:lstStyle/>
          <a:p>
            <a:pPr defTabSz="831850">
              <a:defRPr/>
            </a:pPr>
            <a:endParaRPr lang="es-ES" sz="1700">
              <a:latin typeface="Gotham" panose="02000504050000020004" pitchFamily="2" charset="0"/>
              <a:cs typeface="Arial" charset="0"/>
            </a:endParaRPr>
          </a:p>
        </p:txBody>
      </p:sp>
      <p:sp>
        <p:nvSpPr>
          <p:cNvPr id="127" name="Line 5">
            <a:extLst>
              <a:ext uri="{FF2B5EF4-FFF2-40B4-BE49-F238E27FC236}">
                <a16:creationId xmlns:a16="http://schemas.microsoft.com/office/drawing/2014/main" id="{AA78C26A-B4CB-4292-B6ED-6090FBB2D1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268" y="2205038"/>
            <a:ext cx="7993062" cy="0"/>
          </a:xfrm>
          <a:prstGeom prst="line">
            <a:avLst/>
          </a:prstGeom>
          <a:ln w="57150">
            <a:solidFill>
              <a:srgbClr val="8C88A3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 dirty="0">
              <a:highlight>
                <a:srgbClr val="5F6DAC"/>
              </a:highlight>
            </a:endParaRPr>
          </a:p>
        </p:txBody>
      </p:sp>
      <p:sp>
        <p:nvSpPr>
          <p:cNvPr id="128" name="Line 6">
            <a:extLst>
              <a:ext uri="{FF2B5EF4-FFF2-40B4-BE49-F238E27FC236}">
                <a16:creationId xmlns:a16="http://schemas.microsoft.com/office/drawing/2014/main" id="{B9D5856E-0611-4C81-B217-C6E3FA883F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46268" y="4941888"/>
            <a:ext cx="7993062" cy="0"/>
          </a:xfrm>
          <a:prstGeom prst="line">
            <a:avLst/>
          </a:prstGeom>
          <a:ln w="57150">
            <a:solidFill>
              <a:srgbClr val="5F6DAC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9" name="Rectangle 9">
            <a:extLst>
              <a:ext uri="{FF2B5EF4-FFF2-40B4-BE49-F238E27FC236}">
                <a16:creationId xmlns:a16="http://schemas.microsoft.com/office/drawing/2014/main" id="{9231A00C-429B-4E7C-BCE4-60DF06BA5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4076700"/>
            <a:ext cx="1368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latin typeface="Gotham" panose="02000504050000020004" pitchFamily="2" charset="0"/>
                <a:cs typeface="Tahoma" panose="020B0604030504040204" pitchFamily="34" charset="0"/>
              </a:rPr>
              <a:t>Amatoria</a:t>
            </a:r>
          </a:p>
        </p:txBody>
      </p:sp>
      <p:sp>
        <p:nvSpPr>
          <p:cNvPr id="130" name="Rectangle 10">
            <a:extLst>
              <a:ext uri="{FF2B5EF4-FFF2-40B4-BE49-F238E27FC236}">
                <a16:creationId xmlns:a16="http://schemas.microsoft.com/office/drawing/2014/main" id="{4F4820C3-8F7D-4DD3-9E80-A0DB1B8A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55" y="4076700"/>
            <a:ext cx="20891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 err="1">
                <a:latin typeface="Gotham" panose="02000504050000020004" pitchFamily="2" charset="0"/>
                <a:cs typeface="Tahoma" panose="020B0604030504040204" pitchFamily="34" charset="0"/>
              </a:rPr>
              <a:t>Interac</a:t>
            </a:r>
            <a:r>
              <a:rPr lang="es-ES" altLang="es-ES" sz="1400" dirty="0" err="1">
                <a:latin typeface="Gotham" panose="02000504050000020004" pitchFamily="2" charset="0"/>
                <a:cs typeface="Arial" panose="020B0604020202020204" pitchFamily="34" charset="0"/>
              </a:rPr>
              <a:t>.</a:t>
            </a:r>
            <a:r>
              <a:rPr lang="es-ES" altLang="es-ES" sz="1400" b="1" dirty="0" err="1">
                <a:latin typeface="Gotham" panose="02000504050000020004" pitchFamily="2" charset="0"/>
                <a:cs typeface="Tahoma" panose="020B0604030504040204" pitchFamily="34" charset="0"/>
              </a:rPr>
              <a:t>eróticas</a:t>
            </a:r>
            <a:endParaRPr lang="es-ES" altLang="es-ES" sz="1400" b="1" dirty="0">
              <a:latin typeface="Gotham" panose="02000504050000020004" pitchFamily="2" charset="0"/>
              <a:cs typeface="Tahoma" panose="020B0604030504040204" pitchFamily="34" charset="0"/>
            </a:endParaRPr>
          </a:p>
        </p:txBody>
      </p:sp>
      <p:sp>
        <p:nvSpPr>
          <p:cNvPr id="131" name="Rectangle 11">
            <a:extLst>
              <a:ext uri="{FF2B5EF4-FFF2-40B4-BE49-F238E27FC236}">
                <a16:creationId xmlns:a16="http://schemas.microsoft.com/office/drawing/2014/main" id="{F4399226-159D-4A92-BBFA-1EE609E35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4076700"/>
            <a:ext cx="16557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latin typeface="Gotham" panose="02000504050000020004" pitchFamily="2" charset="0"/>
                <a:cs typeface="Tahoma" panose="020B0604030504040204" pitchFamily="34" charset="0"/>
              </a:rPr>
              <a:t>Amar(se)</a:t>
            </a:r>
            <a:endParaRPr lang="es-ES" altLang="es-ES" dirty="0"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132" name="Rectangle 12">
            <a:extLst>
              <a:ext uri="{FF2B5EF4-FFF2-40B4-BE49-F238E27FC236}">
                <a16:creationId xmlns:a16="http://schemas.microsoft.com/office/drawing/2014/main" id="{A7165EB7-0F72-4602-B0BE-2D3143DD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5157788"/>
            <a:ext cx="1368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Pareja</a:t>
            </a:r>
          </a:p>
        </p:txBody>
      </p:sp>
      <p:sp>
        <p:nvSpPr>
          <p:cNvPr id="133" name="Rectangle 13">
            <a:extLst>
              <a:ext uri="{FF2B5EF4-FFF2-40B4-BE49-F238E27FC236}">
                <a16:creationId xmlns:a16="http://schemas.microsoft.com/office/drawing/2014/main" id="{9B1CAE08-10B5-464E-BC70-6CC86B65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5589588"/>
            <a:ext cx="1368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Procreación</a:t>
            </a:r>
          </a:p>
        </p:txBody>
      </p:sp>
      <p:sp>
        <p:nvSpPr>
          <p:cNvPr id="134" name="Rectangle 14">
            <a:extLst>
              <a:ext uri="{FF2B5EF4-FFF2-40B4-BE49-F238E27FC236}">
                <a16:creationId xmlns:a16="http://schemas.microsoft.com/office/drawing/2014/main" id="{EE5797EB-8741-4C0D-8538-A755F5572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55" y="5157788"/>
            <a:ext cx="20891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Convivencia</a:t>
            </a:r>
          </a:p>
        </p:txBody>
      </p:sp>
      <p:sp>
        <p:nvSpPr>
          <p:cNvPr id="135" name="Rectangle 15">
            <a:extLst>
              <a:ext uri="{FF2B5EF4-FFF2-40B4-BE49-F238E27FC236}">
                <a16:creationId xmlns:a16="http://schemas.microsoft.com/office/drawing/2014/main" id="{BE47C874-87E2-4CD8-AAE3-B26B2E116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55" y="5572125"/>
            <a:ext cx="20891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Creación</a:t>
            </a:r>
            <a:r>
              <a:rPr lang="es-ES" altLang="es-ES">
                <a:latin typeface="Gotham" panose="02000504050000020004" pitchFamily="2" charset="0"/>
                <a:cs typeface="Arial" panose="020B0604020202020204" pitchFamily="34" charset="0"/>
              </a:rPr>
              <a:t> </a:t>
            </a:r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y Crianza</a:t>
            </a:r>
          </a:p>
        </p:txBody>
      </p:sp>
      <p:sp>
        <p:nvSpPr>
          <p:cNvPr id="136" name="Rectangle 16">
            <a:extLst>
              <a:ext uri="{FF2B5EF4-FFF2-40B4-BE49-F238E27FC236}">
                <a16:creationId xmlns:a16="http://schemas.microsoft.com/office/drawing/2014/main" id="{8FEDED41-FCEB-4A7D-BC83-08553D4C6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5140325"/>
            <a:ext cx="16557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latin typeface="Gotham" panose="02000504050000020004" pitchFamily="2" charset="0"/>
                <a:cs typeface="Tahoma" panose="020B0604030504040204" pitchFamily="34" charset="0"/>
              </a:rPr>
              <a:t>Compartir(se)</a:t>
            </a:r>
            <a:endParaRPr lang="es-ES" altLang="es-ES" dirty="0"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137" name="Rectangle 17">
            <a:extLst>
              <a:ext uri="{FF2B5EF4-FFF2-40B4-BE49-F238E27FC236}">
                <a16:creationId xmlns:a16="http://schemas.microsoft.com/office/drawing/2014/main" id="{CDAA5D98-D434-46F7-8A36-348B5256B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5572125"/>
            <a:ext cx="16557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latin typeface="Gotham" panose="02000504050000020004" pitchFamily="2" charset="0"/>
                <a:cs typeface="Tahoma" panose="020B0604030504040204" pitchFamily="34" charset="0"/>
              </a:rPr>
              <a:t>Proyectar(se)</a:t>
            </a:r>
          </a:p>
        </p:txBody>
      </p:sp>
      <p:sp>
        <p:nvSpPr>
          <p:cNvPr id="138" name="Rectangle 18">
            <a:extLst>
              <a:ext uri="{FF2B5EF4-FFF2-40B4-BE49-F238E27FC236}">
                <a16:creationId xmlns:a16="http://schemas.microsoft.com/office/drawing/2014/main" id="{302F126A-9C48-413D-9B75-AEA516A2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3429000"/>
            <a:ext cx="1368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Sexmiótica</a:t>
            </a:r>
          </a:p>
        </p:txBody>
      </p:sp>
      <p:sp>
        <p:nvSpPr>
          <p:cNvPr id="139" name="Rectangle 19">
            <a:extLst>
              <a:ext uri="{FF2B5EF4-FFF2-40B4-BE49-F238E27FC236}">
                <a16:creationId xmlns:a16="http://schemas.microsoft.com/office/drawing/2014/main" id="{6CBD5228-25A2-419F-A7CF-204D1255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55" y="3429000"/>
            <a:ext cx="20891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Interac</a:t>
            </a:r>
            <a:r>
              <a:rPr lang="es-ES" altLang="es-ES">
                <a:latin typeface="Gotham" panose="02000504050000020004" pitchFamily="2" charset="0"/>
                <a:cs typeface="Arial" panose="020B0604020202020204" pitchFamily="34" charset="0"/>
              </a:rPr>
              <a:t>. </a:t>
            </a:r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significantes</a:t>
            </a:r>
          </a:p>
        </p:txBody>
      </p:sp>
      <p:sp>
        <p:nvSpPr>
          <p:cNvPr id="140" name="Rectangle 20">
            <a:extLst>
              <a:ext uri="{FF2B5EF4-FFF2-40B4-BE49-F238E27FC236}">
                <a16:creationId xmlns:a16="http://schemas.microsoft.com/office/drawing/2014/main" id="{5C0B5A0B-24BC-4F84-807C-E666EF435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3429000"/>
            <a:ext cx="16557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latin typeface="Gotham" panose="02000504050000020004" pitchFamily="2" charset="0"/>
                <a:cs typeface="Tahoma" panose="020B0604030504040204" pitchFamily="34" charset="0"/>
              </a:rPr>
              <a:t>Comunicar(se)</a:t>
            </a:r>
            <a:endParaRPr lang="es-ES" altLang="es-ES" dirty="0"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141" name="Rectangle 21">
            <a:extLst>
              <a:ext uri="{FF2B5EF4-FFF2-40B4-BE49-F238E27FC236}">
                <a16:creationId xmlns:a16="http://schemas.microsoft.com/office/drawing/2014/main" id="{BC4E590F-92C6-4BAF-9774-7BACE548D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4508500"/>
            <a:ext cx="1368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 err="1">
                <a:latin typeface="Gotham" panose="02000504050000020004" pitchFamily="2" charset="0"/>
                <a:cs typeface="Tahoma" panose="020B0604030504040204" pitchFamily="34" charset="0"/>
              </a:rPr>
              <a:t>Aphrodisia</a:t>
            </a:r>
            <a:endParaRPr lang="es-ES" altLang="es-ES" sz="1400" b="1" dirty="0">
              <a:latin typeface="Gotham" panose="02000504050000020004" pitchFamily="2" charset="0"/>
              <a:cs typeface="Tahoma" panose="020B0604030504040204" pitchFamily="34" charset="0"/>
            </a:endParaRPr>
          </a:p>
        </p:txBody>
      </p:sp>
      <p:sp>
        <p:nvSpPr>
          <p:cNvPr id="142" name="Rectangle 22">
            <a:extLst>
              <a:ext uri="{FF2B5EF4-FFF2-40B4-BE49-F238E27FC236}">
                <a16:creationId xmlns:a16="http://schemas.microsoft.com/office/drawing/2014/main" id="{B0C94EFC-2C40-4469-97A0-BAEA0E8F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55" y="4508500"/>
            <a:ext cx="20891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 err="1">
                <a:latin typeface="Gotham" panose="02000504050000020004" pitchFamily="2" charset="0"/>
                <a:cs typeface="Tahoma" panose="020B0604030504040204" pitchFamily="34" charset="0"/>
              </a:rPr>
              <a:t>Interac.hedónicas</a:t>
            </a:r>
            <a:endParaRPr lang="es-ES" altLang="es-ES" sz="1400" b="1" dirty="0">
              <a:latin typeface="Gotham" panose="02000504050000020004" pitchFamily="2" charset="0"/>
              <a:cs typeface="Tahoma" panose="020B0604030504040204" pitchFamily="34" charset="0"/>
            </a:endParaRPr>
          </a:p>
        </p:txBody>
      </p:sp>
      <p:sp>
        <p:nvSpPr>
          <p:cNvPr id="143" name="Rectangle 23">
            <a:extLst>
              <a:ext uri="{FF2B5EF4-FFF2-40B4-BE49-F238E27FC236}">
                <a16:creationId xmlns:a16="http://schemas.microsoft.com/office/drawing/2014/main" id="{B86540EF-984D-416E-B88C-00EAAC39E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4508500"/>
            <a:ext cx="16557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latin typeface="Gotham" panose="02000504050000020004" pitchFamily="2" charset="0"/>
                <a:cs typeface="Tahoma" panose="020B0604030504040204" pitchFamily="34" charset="0"/>
              </a:rPr>
              <a:t>Gozar(se)</a:t>
            </a:r>
            <a:endParaRPr lang="es-ES" altLang="es-ES" dirty="0"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144" name="Rectangle 24">
            <a:extLst>
              <a:ext uri="{FF2B5EF4-FFF2-40B4-BE49-F238E27FC236}">
                <a16:creationId xmlns:a16="http://schemas.microsoft.com/office/drawing/2014/main" id="{8E3018D2-9FD3-4C3B-AB35-0EFB0AB4D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6021388"/>
            <a:ext cx="1368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Eudemonia</a:t>
            </a:r>
          </a:p>
        </p:txBody>
      </p:sp>
      <p:sp>
        <p:nvSpPr>
          <p:cNvPr id="145" name="Rectangle 25">
            <a:extLst>
              <a:ext uri="{FF2B5EF4-FFF2-40B4-BE49-F238E27FC236}">
                <a16:creationId xmlns:a16="http://schemas.microsoft.com/office/drawing/2014/main" id="{48AD5A22-54B2-4F29-A4B4-78EAC029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55" y="6003925"/>
            <a:ext cx="20891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latin typeface="Gotham" panose="02000504050000020004" pitchFamily="2" charset="0"/>
                <a:cs typeface="Tahoma" panose="020B0604030504040204" pitchFamily="34" charset="0"/>
              </a:rPr>
              <a:t>Bienestar</a:t>
            </a:r>
          </a:p>
        </p:txBody>
      </p:sp>
      <p:sp>
        <p:nvSpPr>
          <p:cNvPr id="146" name="Rectangle 26">
            <a:extLst>
              <a:ext uri="{FF2B5EF4-FFF2-40B4-BE49-F238E27FC236}">
                <a16:creationId xmlns:a16="http://schemas.microsoft.com/office/drawing/2014/main" id="{AB6C8F4E-038B-441D-917B-2ECFE9C49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6003925"/>
            <a:ext cx="16557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s-ES" altLang="es-ES" sz="1400" b="1" dirty="0">
                <a:latin typeface="Gotham" panose="02000504050000020004" pitchFamily="2" charset="0"/>
                <a:cs typeface="Tahoma" panose="020B0604030504040204" pitchFamily="34" charset="0"/>
              </a:rPr>
              <a:t>Satisfacer(se)</a:t>
            </a:r>
            <a:endParaRPr lang="es-ES" altLang="es-ES" dirty="0"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147" name="Rectangle 27">
            <a:extLst>
              <a:ext uri="{FF2B5EF4-FFF2-40B4-BE49-F238E27FC236}">
                <a16:creationId xmlns:a16="http://schemas.microsoft.com/office/drawing/2014/main" id="{C0E1060E-BE76-4DF2-A1A7-79B9B5792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1341438"/>
            <a:ext cx="13684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176" tIns="41588" rIns="83176" bIns="41588" anchor="ctr"/>
          <a:lstStyle/>
          <a:p>
            <a:pPr algn="ctr" defTabSz="831850">
              <a:defRPr/>
            </a:pPr>
            <a:r>
              <a:rPr lang="es-ES" sz="1400" b="1" dirty="0" err="1">
                <a:solidFill>
                  <a:srgbClr val="5F6DAC"/>
                </a:solidFill>
                <a:latin typeface="Gotham" panose="02000504050000020004" pitchFamily="2" charset="0"/>
                <a:cs typeface="Tahoma" pitchFamily="34" charset="0"/>
              </a:rPr>
              <a:t>Sexación</a:t>
            </a:r>
            <a:endParaRPr lang="es-ES" sz="1400" b="1" dirty="0">
              <a:solidFill>
                <a:srgbClr val="5F6DAC"/>
              </a:solidFill>
              <a:latin typeface="Gotham" panose="02000504050000020004" pitchFamily="2" charset="0"/>
              <a:cs typeface="Tahoma" pitchFamily="34" charset="0"/>
            </a:endParaRPr>
          </a:p>
        </p:txBody>
      </p:sp>
      <p:sp>
        <p:nvSpPr>
          <p:cNvPr id="148" name="Rectangle 28">
            <a:extLst>
              <a:ext uri="{FF2B5EF4-FFF2-40B4-BE49-F238E27FC236}">
                <a16:creationId xmlns:a16="http://schemas.microsoft.com/office/drawing/2014/main" id="{2EF7D2D4-717B-45F1-B1B5-24B050D4F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2349500"/>
            <a:ext cx="1368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rgbClr val="8C88A3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Erótica</a:t>
            </a:r>
          </a:p>
        </p:txBody>
      </p:sp>
      <p:sp>
        <p:nvSpPr>
          <p:cNvPr id="149" name="Rectangle 29">
            <a:extLst>
              <a:ext uri="{FF2B5EF4-FFF2-40B4-BE49-F238E27FC236}">
                <a16:creationId xmlns:a16="http://schemas.microsoft.com/office/drawing/2014/main" id="{B22FD06A-812B-4A33-AA61-E37F41EB6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518" y="908050"/>
            <a:ext cx="136207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176" tIns="41588" rIns="83176" bIns="41588" anchor="ctr"/>
          <a:lstStyle/>
          <a:p>
            <a:pPr algn="ctr" defTabSz="831850">
              <a:defRPr/>
            </a:pPr>
            <a:r>
              <a:rPr lang="es-ES" sz="1400" b="1" dirty="0">
                <a:solidFill>
                  <a:srgbClr val="5F6DAC"/>
                </a:solidFill>
                <a:latin typeface="Gotham" panose="02000504050000020004" pitchFamily="2" charset="0"/>
                <a:cs typeface="Tahoma" pitchFamily="34" charset="0"/>
              </a:rPr>
              <a:t>Estructuras</a:t>
            </a:r>
          </a:p>
        </p:txBody>
      </p:sp>
      <p:sp>
        <p:nvSpPr>
          <p:cNvPr id="150" name="Rectangle 30">
            <a:extLst>
              <a:ext uri="{FF2B5EF4-FFF2-40B4-BE49-F238E27FC236}">
                <a16:creationId xmlns:a16="http://schemas.microsoft.com/office/drawing/2014/main" id="{9D1691F1-FAC9-4B4F-9AA1-C8F250615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518" y="1341438"/>
            <a:ext cx="13684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176" tIns="41588" rIns="83176" bIns="41588" anchor="ctr"/>
          <a:lstStyle/>
          <a:p>
            <a:pPr algn="ctr" defTabSz="831850">
              <a:defRPr/>
            </a:pPr>
            <a:r>
              <a:rPr lang="es-ES" sz="1400" b="1" dirty="0">
                <a:solidFill>
                  <a:srgbClr val="5F6DAC"/>
                </a:solidFill>
                <a:latin typeface="Gotham" panose="02000504050000020004" pitchFamily="2" charset="0"/>
                <a:cs typeface="Tahoma" pitchFamily="34" charset="0"/>
              </a:rPr>
              <a:t>Veredictos</a:t>
            </a:r>
          </a:p>
        </p:txBody>
      </p:sp>
      <p:sp>
        <p:nvSpPr>
          <p:cNvPr id="151" name="Rectangle 31">
            <a:extLst>
              <a:ext uri="{FF2B5EF4-FFF2-40B4-BE49-F238E27FC236}">
                <a16:creationId xmlns:a16="http://schemas.microsoft.com/office/drawing/2014/main" id="{035D03D4-CF19-4B2D-BE3E-C7BA858D8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518" y="2349500"/>
            <a:ext cx="1368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rgbClr val="8C88A3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Afectos</a:t>
            </a:r>
          </a:p>
        </p:txBody>
      </p:sp>
      <p:sp>
        <p:nvSpPr>
          <p:cNvPr id="152" name="Rectangle 32">
            <a:extLst>
              <a:ext uri="{FF2B5EF4-FFF2-40B4-BE49-F238E27FC236}">
                <a16:creationId xmlns:a16="http://schemas.microsoft.com/office/drawing/2014/main" id="{52011149-563A-4021-9EA0-A37247CBC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909638"/>
            <a:ext cx="16557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176" tIns="41588" rIns="83176" bIns="41588" anchor="ctr"/>
          <a:lstStyle/>
          <a:p>
            <a:pPr algn="ctr" defTabSz="831850">
              <a:defRPr/>
            </a:pPr>
            <a:r>
              <a:rPr lang="es-ES" sz="1400" b="1" dirty="0">
                <a:solidFill>
                  <a:srgbClr val="5F6DAC"/>
                </a:solidFill>
                <a:latin typeface="Gotham" panose="02000504050000020004" pitchFamily="2" charset="0"/>
                <a:cs typeface="Tahoma" pitchFamily="34" charset="0"/>
              </a:rPr>
              <a:t>Diferenciar(se)</a:t>
            </a:r>
          </a:p>
        </p:txBody>
      </p:sp>
      <p:sp>
        <p:nvSpPr>
          <p:cNvPr id="153" name="Rectangle 33">
            <a:extLst>
              <a:ext uri="{FF2B5EF4-FFF2-40B4-BE49-F238E27FC236}">
                <a16:creationId xmlns:a16="http://schemas.microsoft.com/office/drawing/2014/main" id="{B710D50C-4FC3-4F2B-BABB-4EC84188B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1341438"/>
            <a:ext cx="16557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176" tIns="41588" rIns="83176" bIns="41588" anchor="ctr"/>
          <a:lstStyle/>
          <a:p>
            <a:pPr algn="ctr" defTabSz="831850">
              <a:defRPr/>
            </a:pPr>
            <a:r>
              <a:rPr lang="es-ES" sz="1400" b="1" dirty="0">
                <a:solidFill>
                  <a:srgbClr val="5F6DAC"/>
                </a:solidFill>
                <a:latin typeface="Gotham" panose="02000504050000020004" pitchFamily="2" charset="0"/>
                <a:cs typeface="Tahoma" pitchFamily="34" charset="0"/>
              </a:rPr>
              <a:t>Identificar(se)</a:t>
            </a:r>
            <a:endParaRPr lang="es-ES" sz="1700" dirty="0">
              <a:solidFill>
                <a:srgbClr val="5F6DAC"/>
              </a:solidFill>
              <a:latin typeface="Gotham" panose="02000504050000020004" pitchFamily="2" charset="0"/>
              <a:cs typeface="Arial" charset="0"/>
            </a:endParaRPr>
          </a:p>
        </p:txBody>
      </p:sp>
      <p:sp>
        <p:nvSpPr>
          <p:cNvPr id="154" name="Rectangle 34">
            <a:extLst>
              <a:ext uri="{FF2B5EF4-FFF2-40B4-BE49-F238E27FC236}">
                <a16:creationId xmlns:a16="http://schemas.microsoft.com/office/drawing/2014/main" id="{069052F0-5C50-41F5-92D6-226F24DC3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2347913"/>
            <a:ext cx="16557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rgbClr val="8C88A3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Sentir(se)</a:t>
            </a:r>
            <a:endParaRPr lang="es-ES" altLang="es-ES" dirty="0">
              <a:solidFill>
                <a:srgbClr val="8C88A3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155" name="Rectangle 35">
            <a:extLst>
              <a:ext uri="{FF2B5EF4-FFF2-40B4-BE49-F238E27FC236}">
                <a16:creationId xmlns:a16="http://schemas.microsoft.com/office/drawing/2014/main" id="{4E456EEB-879B-4F76-8BBD-294764D08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1773238"/>
            <a:ext cx="13684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176" tIns="41588" rIns="83176" bIns="41588" anchor="ctr"/>
          <a:lstStyle/>
          <a:p>
            <a:pPr algn="ctr" defTabSz="831850">
              <a:defRPr/>
            </a:pPr>
            <a:r>
              <a:rPr lang="es-ES" sz="1400" b="1" dirty="0">
                <a:solidFill>
                  <a:srgbClr val="5F6DAC"/>
                </a:solidFill>
                <a:latin typeface="Gotham" panose="02000504050000020004" pitchFamily="2" charset="0"/>
                <a:cs typeface="Tahoma" pitchFamily="34" charset="0"/>
              </a:rPr>
              <a:t>Sexualidad</a:t>
            </a:r>
          </a:p>
        </p:txBody>
      </p:sp>
      <p:sp>
        <p:nvSpPr>
          <p:cNvPr id="156" name="Rectangle 36">
            <a:extLst>
              <a:ext uri="{FF2B5EF4-FFF2-40B4-BE49-F238E27FC236}">
                <a16:creationId xmlns:a16="http://schemas.microsoft.com/office/drawing/2014/main" id="{1D9C381C-EDD0-4475-A7A5-9DC3C5CAD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518" y="1773238"/>
            <a:ext cx="13684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176" tIns="41588" rIns="83176" bIns="41588" anchor="ctr"/>
          <a:lstStyle/>
          <a:p>
            <a:pPr algn="ctr" defTabSz="831850">
              <a:defRPr/>
            </a:pPr>
            <a:r>
              <a:rPr lang="es-ES" sz="1400" b="1" dirty="0">
                <a:solidFill>
                  <a:srgbClr val="5F6DAC"/>
                </a:solidFill>
                <a:latin typeface="Gotham" panose="02000504050000020004" pitchFamily="2" charset="0"/>
                <a:cs typeface="Tahoma" pitchFamily="34" charset="0"/>
              </a:rPr>
              <a:t>Vivencia</a:t>
            </a:r>
          </a:p>
        </p:txBody>
      </p:sp>
      <p:sp>
        <p:nvSpPr>
          <p:cNvPr id="157" name="Rectangle 37">
            <a:extLst>
              <a:ext uri="{FF2B5EF4-FFF2-40B4-BE49-F238E27FC236}">
                <a16:creationId xmlns:a16="http://schemas.microsoft.com/office/drawing/2014/main" id="{600B6C4A-572E-427F-AC0E-187614EA7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1773238"/>
            <a:ext cx="16557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176" tIns="41588" rIns="83176" bIns="41588" anchor="ctr"/>
          <a:lstStyle/>
          <a:p>
            <a:pPr algn="ctr" defTabSz="831850">
              <a:defRPr/>
            </a:pPr>
            <a:r>
              <a:rPr lang="es-ES" sz="1400" b="1" dirty="0">
                <a:solidFill>
                  <a:srgbClr val="5F6DAC"/>
                </a:solidFill>
                <a:latin typeface="Gotham" panose="02000504050000020004" pitchFamily="2" charset="0"/>
                <a:cs typeface="Tahoma" pitchFamily="34" charset="0"/>
              </a:rPr>
              <a:t>Significar(se)</a:t>
            </a:r>
            <a:endParaRPr lang="es-ES" sz="1700" dirty="0">
              <a:solidFill>
                <a:srgbClr val="5F6DAC"/>
              </a:solidFill>
              <a:latin typeface="Gotham" panose="02000504050000020004" pitchFamily="2" charset="0"/>
              <a:cs typeface="Arial" charset="0"/>
            </a:endParaRPr>
          </a:p>
        </p:txBody>
      </p:sp>
      <p:sp>
        <p:nvSpPr>
          <p:cNvPr id="158" name="Rectangle 38">
            <a:extLst>
              <a:ext uri="{FF2B5EF4-FFF2-40B4-BE49-F238E27FC236}">
                <a16:creationId xmlns:a16="http://schemas.microsoft.com/office/drawing/2014/main" id="{3873B6CE-C8C3-4F45-8BBF-8FDE32CB6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2781300"/>
            <a:ext cx="136842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rgbClr val="8C88A3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Hedonia</a:t>
            </a:r>
          </a:p>
        </p:txBody>
      </p:sp>
      <p:sp>
        <p:nvSpPr>
          <p:cNvPr id="159" name="Rectangle 39">
            <a:extLst>
              <a:ext uri="{FF2B5EF4-FFF2-40B4-BE49-F238E27FC236}">
                <a16:creationId xmlns:a16="http://schemas.microsoft.com/office/drawing/2014/main" id="{8ACB4279-1A82-4AF8-82C6-F159AD329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8518" y="2781300"/>
            <a:ext cx="1360487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>
                <a:solidFill>
                  <a:srgbClr val="8C88A3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Sensaciones</a:t>
            </a:r>
          </a:p>
        </p:txBody>
      </p:sp>
      <p:sp>
        <p:nvSpPr>
          <p:cNvPr id="160" name="Rectangle 40">
            <a:extLst>
              <a:ext uri="{FF2B5EF4-FFF2-40B4-BE49-F238E27FC236}">
                <a16:creationId xmlns:a16="http://schemas.microsoft.com/office/drawing/2014/main" id="{97C9FFD0-0D81-469F-9C39-174CAA1E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2763838"/>
            <a:ext cx="165576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 err="1">
                <a:solidFill>
                  <a:srgbClr val="8C88A3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Sensar</a:t>
            </a:r>
            <a:r>
              <a:rPr lang="es-ES" altLang="es-ES" sz="1400" b="1" dirty="0">
                <a:solidFill>
                  <a:srgbClr val="8C88A3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(se)</a:t>
            </a:r>
            <a:endParaRPr lang="es-ES" altLang="es-ES" dirty="0">
              <a:solidFill>
                <a:srgbClr val="8C88A3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  <p:sp>
        <p:nvSpPr>
          <p:cNvPr id="161" name="Rectangle 41">
            <a:extLst>
              <a:ext uri="{FF2B5EF4-FFF2-40B4-BE49-F238E27FC236}">
                <a16:creationId xmlns:a16="http://schemas.microsoft.com/office/drawing/2014/main" id="{6D795BD7-1BA2-4E0F-A982-68507549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908050"/>
            <a:ext cx="13684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3176" tIns="41588" rIns="83176" bIns="41588" anchor="ctr"/>
          <a:lstStyle/>
          <a:p>
            <a:pPr algn="ctr" defTabSz="831850">
              <a:defRPr/>
            </a:pPr>
            <a:r>
              <a:rPr lang="es-ES" sz="1400" b="1" dirty="0" err="1">
                <a:solidFill>
                  <a:srgbClr val="5F6DAC"/>
                </a:solidFill>
                <a:latin typeface="Gotham" panose="02000504050000020004" pitchFamily="2" charset="0"/>
                <a:cs typeface="Tahoma" pitchFamily="34" charset="0"/>
              </a:rPr>
              <a:t>Sexuación</a:t>
            </a:r>
            <a:endParaRPr lang="es-ES" sz="1400" b="1" dirty="0">
              <a:solidFill>
                <a:srgbClr val="5F6DAC"/>
              </a:solidFill>
              <a:latin typeface="Gotham" panose="02000504050000020004" pitchFamily="2" charset="0"/>
              <a:cs typeface="Tahoma" pitchFamily="34" charset="0"/>
            </a:endParaRPr>
          </a:p>
        </p:txBody>
      </p:sp>
      <p:sp>
        <p:nvSpPr>
          <p:cNvPr id="162" name="Line 42">
            <a:extLst>
              <a:ext uri="{FF2B5EF4-FFF2-40B4-BE49-F238E27FC236}">
                <a16:creationId xmlns:a16="http://schemas.microsoft.com/office/drawing/2014/main" id="{05CDF1A5-C1AF-4E96-A618-06F912156FE9}"/>
              </a:ext>
            </a:extLst>
          </p:cNvPr>
          <p:cNvSpPr>
            <a:spLocks noChangeShapeType="1"/>
          </p:cNvSpPr>
          <p:nvPr/>
        </p:nvSpPr>
        <p:spPr bwMode="auto">
          <a:xfrm>
            <a:off x="946268" y="3879850"/>
            <a:ext cx="7994650" cy="0"/>
          </a:xfrm>
          <a:prstGeom prst="line">
            <a:avLst/>
          </a:prstGeom>
          <a:ln w="57150">
            <a:solidFill>
              <a:srgbClr val="5F6DAC"/>
            </a:solidFill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63" name="Text Box 43">
            <a:extLst>
              <a:ext uri="{FF2B5EF4-FFF2-40B4-BE49-F238E27FC236}">
                <a16:creationId xmlns:a16="http://schemas.microsoft.com/office/drawing/2014/main" id="{EBF97FD2-3FF9-45CC-9FA8-A030C1A03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268" y="3429000"/>
            <a:ext cx="1655762" cy="307975"/>
          </a:xfrm>
          <a:prstGeom prst="rect">
            <a:avLst/>
          </a:prstGeom>
          <a:solidFill>
            <a:srgbClr val="8C88A3"/>
          </a:solidFill>
          <a:ln w="9525">
            <a:solidFill>
              <a:srgbClr val="8C88A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400" b="1" dirty="0">
                <a:solidFill>
                  <a:schemeClr val="bg1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Comunicación</a:t>
            </a:r>
          </a:p>
        </p:txBody>
      </p:sp>
      <p:sp>
        <p:nvSpPr>
          <p:cNvPr id="164" name="Text Box 44">
            <a:extLst>
              <a:ext uri="{FF2B5EF4-FFF2-40B4-BE49-F238E27FC236}">
                <a16:creationId xmlns:a16="http://schemas.microsoft.com/office/drawing/2014/main" id="{DC76504F-3367-41BE-963A-607E7D486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268" y="1341438"/>
            <a:ext cx="1655762" cy="306387"/>
          </a:xfrm>
          <a:prstGeom prst="rect">
            <a:avLst/>
          </a:prstGeom>
          <a:solidFill>
            <a:srgbClr val="5F6DAC"/>
          </a:solidFill>
          <a:ln>
            <a:solidFill>
              <a:srgbClr val="5F6DAC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s-ES" sz="1400" b="1" dirty="0">
                <a:solidFill>
                  <a:schemeClr val="bg1"/>
                </a:solidFill>
                <a:latin typeface="Gotham" panose="02000504050000020004" pitchFamily="2" charset="0"/>
                <a:cs typeface="Tahoma" pitchFamily="34" charset="0"/>
              </a:rPr>
              <a:t>Diferencia</a:t>
            </a:r>
          </a:p>
        </p:txBody>
      </p:sp>
      <p:sp>
        <p:nvSpPr>
          <p:cNvPr id="165" name="Text Box 46">
            <a:extLst>
              <a:ext uri="{FF2B5EF4-FFF2-40B4-BE49-F238E27FC236}">
                <a16:creationId xmlns:a16="http://schemas.microsoft.com/office/drawing/2014/main" id="{D49C7459-7B3F-48DB-9862-40DB3406D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268" y="4292600"/>
            <a:ext cx="1655762" cy="307975"/>
          </a:xfrm>
          <a:prstGeom prst="rect">
            <a:avLst/>
          </a:prstGeom>
          <a:solidFill>
            <a:srgbClr val="8C88A3"/>
          </a:solidFill>
          <a:ln w="9525">
            <a:solidFill>
              <a:srgbClr val="8C88A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400" b="1" dirty="0">
                <a:solidFill>
                  <a:schemeClr val="bg1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Comunión</a:t>
            </a:r>
          </a:p>
        </p:txBody>
      </p:sp>
      <p:sp>
        <p:nvSpPr>
          <p:cNvPr id="166" name="Text Box 47">
            <a:extLst>
              <a:ext uri="{FF2B5EF4-FFF2-40B4-BE49-F238E27FC236}">
                <a16:creationId xmlns:a16="http://schemas.microsoft.com/office/drawing/2014/main" id="{FB78CA6A-DDFD-47A8-81D1-9D3AF58D9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268" y="5589588"/>
            <a:ext cx="1655762" cy="307975"/>
          </a:xfrm>
          <a:prstGeom prst="rect">
            <a:avLst/>
          </a:prstGeom>
          <a:solidFill>
            <a:srgbClr val="8C88A3"/>
          </a:solidFill>
          <a:ln w="9525">
            <a:solidFill>
              <a:srgbClr val="8C88A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ES" sz="1400" b="1">
                <a:solidFill>
                  <a:schemeClr val="bg1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Sinergia</a:t>
            </a:r>
          </a:p>
        </p:txBody>
      </p:sp>
      <p:sp>
        <p:nvSpPr>
          <p:cNvPr id="57" name="Rectangle 24">
            <a:extLst>
              <a:ext uri="{FF2B5EF4-FFF2-40B4-BE49-F238E27FC236}">
                <a16:creationId xmlns:a16="http://schemas.microsoft.com/office/drawing/2014/main" id="{8A84A2F0-A557-44BC-8D44-A4D56B5F3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955" y="6507162"/>
            <a:ext cx="1368425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chemeClr val="bg1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ÁREA</a:t>
            </a:r>
          </a:p>
        </p:txBody>
      </p:sp>
      <p:sp>
        <p:nvSpPr>
          <p:cNvPr id="58" name="Rectangle 25">
            <a:extLst>
              <a:ext uri="{FF2B5EF4-FFF2-40B4-BE49-F238E27FC236}">
                <a16:creationId xmlns:a16="http://schemas.microsoft.com/office/drawing/2014/main" id="{9D4CFCF0-532C-4BDE-B339-F7CF63B35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8155" y="6487138"/>
            <a:ext cx="208915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chemeClr val="bg1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INFLUENCIA</a:t>
            </a:r>
          </a:p>
        </p:txBody>
      </p:sp>
      <p:sp>
        <p:nvSpPr>
          <p:cNvPr id="59" name="Rectangle 26">
            <a:extLst>
              <a:ext uri="{FF2B5EF4-FFF2-40B4-BE49-F238E27FC236}">
                <a16:creationId xmlns:a16="http://schemas.microsoft.com/office/drawing/2014/main" id="{EDE50FA0-6173-4459-916F-49737605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9105" y="6487138"/>
            <a:ext cx="1655763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83176" tIns="41588" rIns="83176" bIns="41588" anchor="ctr"/>
          <a:lstStyle>
            <a:lvl1pPr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8318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831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s-ES" altLang="es-ES" sz="1400" b="1" dirty="0">
                <a:solidFill>
                  <a:schemeClr val="bg1"/>
                </a:solidFill>
                <a:latin typeface="Gotham" panose="02000504050000020004" pitchFamily="2" charset="0"/>
                <a:cs typeface="Tahoma" panose="020B0604030504040204" pitchFamily="34" charset="0"/>
              </a:rPr>
              <a:t>MANIFESTACIÓN</a:t>
            </a:r>
            <a:endParaRPr lang="es-ES" altLang="es-ES" dirty="0">
              <a:solidFill>
                <a:schemeClr val="bg1"/>
              </a:solidFill>
              <a:latin typeface="Gotham" panose="0200050405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4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41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 animBg="1"/>
      <p:bldP spid="121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57" grpId="0" animBg="1"/>
      <p:bldP spid="58" grpId="0" animBg="1"/>
      <p:bldP spid="5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</TotalTime>
  <Words>2706</Words>
  <Application>Microsoft Office PowerPoint</Application>
  <PresentationFormat>Panorámica</PresentationFormat>
  <Paragraphs>625</Paragraphs>
  <Slides>51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62" baseType="lpstr">
      <vt:lpstr>Arial</vt:lpstr>
      <vt:lpstr>Calibri</vt:lpstr>
      <vt:lpstr>Calibri Light</vt:lpstr>
      <vt:lpstr>Gotham</vt:lpstr>
      <vt:lpstr>Gotham Black</vt:lpstr>
      <vt:lpstr>Gotham Ultra</vt:lpstr>
      <vt:lpstr>Tahoma</vt:lpstr>
      <vt:lpstr>Times New Roman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“huevodoce” en República Dominicana </vt:lpstr>
      <vt:lpstr>Las gemelas Andrea y Laura  no pueden ser olímpicas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Xat Sexologia</dc:creator>
  <cp:lastModifiedBy>LUIS GONZAGA MIGUEL PINACHO</cp:lastModifiedBy>
  <cp:revision>75</cp:revision>
  <dcterms:created xsi:type="dcterms:W3CDTF">2020-12-07T10:56:26Z</dcterms:created>
  <dcterms:modified xsi:type="dcterms:W3CDTF">2021-05-18T15:32:48Z</dcterms:modified>
</cp:coreProperties>
</file>