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58" r:id="rId2"/>
    <p:sldId id="333" r:id="rId3"/>
    <p:sldId id="331" r:id="rId4"/>
    <p:sldId id="329" r:id="rId5"/>
    <p:sldId id="330" r:id="rId6"/>
    <p:sldId id="270" r:id="rId7"/>
    <p:sldId id="272" r:id="rId8"/>
    <p:sldId id="271" r:id="rId9"/>
    <p:sldId id="273" r:id="rId10"/>
    <p:sldId id="274" r:id="rId11"/>
    <p:sldId id="276" r:id="rId12"/>
    <p:sldId id="275" r:id="rId13"/>
    <p:sldId id="266" r:id="rId14"/>
    <p:sldId id="282" r:id="rId15"/>
    <p:sldId id="278" r:id="rId16"/>
    <p:sldId id="279" r:id="rId17"/>
    <p:sldId id="280" r:id="rId18"/>
    <p:sldId id="281" r:id="rId19"/>
    <p:sldId id="277" r:id="rId20"/>
    <p:sldId id="283" r:id="rId21"/>
    <p:sldId id="284" r:id="rId22"/>
    <p:sldId id="285" r:id="rId23"/>
    <p:sldId id="286" r:id="rId24"/>
    <p:sldId id="289" r:id="rId25"/>
    <p:sldId id="291" r:id="rId26"/>
    <p:sldId id="292" r:id="rId27"/>
    <p:sldId id="293" r:id="rId28"/>
    <p:sldId id="294" r:id="rId29"/>
    <p:sldId id="298" r:id="rId30"/>
    <p:sldId id="299" r:id="rId31"/>
    <p:sldId id="304" r:id="rId32"/>
    <p:sldId id="305" r:id="rId33"/>
    <p:sldId id="295" r:id="rId34"/>
    <p:sldId id="297" r:id="rId35"/>
    <p:sldId id="296" r:id="rId36"/>
    <p:sldId id="300" r:id="rId37"/>
    <p:sldId id="301" r:id="rId38"/>
    <p:sldId id="323" r:id="rId39"/>
    <p:sldId id="324" r:id="rId40"/>
    <p:sldId id="327" r:id="rId41"/>
    <p:sldId id="325" r:id="rId42"/>
    <p:sldId id="302" r:id="rId43"/>
    <p:sldId id="306" r:id="rId44"/>
    <p:sldId id="303" r:id="rId45"/>
    <p:sldId id="313" r:id="rId46"/>
    <p:sldId id="310" r:id="rId47"/>
    <p:sldId id="326" r:id="rId48"/>
    <p:sldId id="312" r:id="rId49"/>
    <p:sldId id="309" r:id="rId50"/>
    <p:sldId id="314" r:id="rId51"/>
    <p:sldId id="315" r:id="rId52"/>
    <p:sldId id="316" r:id="rId53"/>
    <p:sldId id="319" r:id="rId54"/>
    <p:sldId id="328" r:id="rId55"/>
    <p:sldId id="317" r:id="rId56"/>
    <p:sldId id="307" r:id="rId57"/>
    <p:sldId id="308" r:id="rId58"/>
    <p:sldId id="332" r:id="rId59"/>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0" autoAdjust="0"/>
    <p:restoredTop sz="94624" autoAdjust="0"/>
  </p:normalViewPr>
  <p:slideViewPr>
    <p:cSldViewPr snapToGrid="0">
      <p:cViewPr varScale="1">
        <p:scale>
          <a:sx n="78" d="100"/>
          <a:sy n="78" d="100"/>
        </p:scale>
        <p:origin x="114" y="726"/>
      </p:cViewPr>
      <p:guideLst>
        <p:guide orient="horz" pos="2160"/>
        <p:guide pos="3840"/>
      </p:guideLst>
    </p:cSldViewPr>
  </p:slideViewPr>
  <p:notesTextViewPr>
    <p:cViewPr>
      <p:scale>
        <a:sx n="1" d="1"/>
        <a:sy n="1" d="1"/>
      </p:scale>
      <p:origin x="0" y="0"/>
    </p:cViewPr>
  </p:notesTextViewPr>
  <p:sorterViewPr>
    <p:cViewPr>
      <p:scale>
        <a:sx n="66" d="100"/>
        <a:sy n="66" d="100"/>
      </p:scale>
      <p:origin x="0" y="1482"/>
    </p:cViewPr>
  </p:sorterViewPr>
  <p:notesViewPr>
    <p:cSldViewPr snapToGrid="0">
      <p:cViewPr varScale="1">
        <p:scale>
          <a:sx n="88" d="100"/>
          <a:sy n="88" d="100"/>
        </p:scale>
        <p:origin x="306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AD67AFF-0AE5-4D8B-883A-95F7023E07EC}" type="datetime1">
              <a:rPr lang="es-ES" smtClean="0"/>
              <a:pPr rtl="0"/>
              <a:t>11/05/2017</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2977E94-A6AB-4E02-8E43-E89F9CF4757F}" type="slidenum">
              <a:rPr lang="es-ES"/>
              <a:pPr rtl="0"/>
              <a:t>‹Nº›</a:t>
            </a:fld>
            <a:endParaRPr lang="es-ES" dirty="0"/>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7D46D3C-0821-4916-87E8-732AE60A7DD6}" type="datetime1">
              <a:rPr lang="es-ES" noProof="0" smtClean="0"/>
              <a:pPr rtl="0"/>
              <a:t>11/05/2017</a:t>
            </a:fld>
            <a:endParaRPr lang="es-ES" noProof="0"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ED491D0-8E1B-49C7-849B-A28568D94497}" type="slidenum">
              <a:rPr lang="es-ES" noProof="0"/>
              <a:pPr rtl="0"/>
              <a:t>‹Nº›</a:t>
            </a:fld>
            <a:endParaRPr lang="es-ES" noProof="0" dirty="0"/>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DED491D0-8E1B-49C7-849B-A28568D94497}" type="slidenum">
              <a:rPr lang="es-ES" smtClean="0"/>
              <a:pPr rtl="0"/>
              <a:t>1</a:t>
            </a:fld>
            <a:endParaRPr lang="es-ES"/>
          </a:p>
        </p:txBody>
      </p:sp>
    </p:spTree>
    <p:extLst>
      <p:ext uri="{BB962C8B-B14F-4D97-AF65-F5344CB8AC3E}">
        <p14:creationId xmlns:p14="http://schemas.microsoft.com/office/powerpoint/2010/main" val="238882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DED491D0-8E1B-49C7-849B-A28568D94497}" type="slidenum">
              <a:rPr lang="es-ES" noProof="0" smtClean="0"/>
              <a:pPr rtl="0"/>
              <a:t>13</a:t>
            </a:fld>
            <a:endParaRPr lang="es-ES" noProof="0" dirty="0"/>
          </a:p>
        </p:txBody>
      </p:sp>
    </p:spTree>
    <p:extLst>
      <p:ext uri="{BB962C8B-B14F-4D97-AF65-F5344CB8AC3E}">
        <p14:creationId xmlns:p14="http://schemas.microsoft.com/office/powerpoint/2010/main" val="981473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bwMode="inv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Rectángulo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0" name="Rectángulo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ctrTitle"/>
          </p:nvPr>
        </p:nvSpPr>
        <p:spPr bwMode="black">
          <a:xfrm>
            <a:off x="3175199" y="1943842"/>
            <a:ext cx="8500062" cy="2387600"/>
          </a:xfrm>
        </p:spPr>
        <p:txBody>
          <a:bodyPr rtlCol="0" anchor="b"/>
          <a:lstStyle>
            <a:lvl1pPr algn="l">
              <a:lnSpc>
                <a:spcPct val="90000"/>
              </a:lnSpc>
              <a:defRPr sz="6000" b="1">
                <a:solidFill>
                  <a:schemeClr val="tx1"/>
                </a:solidFill>
              </a:defRPr>
            </a:lvl1pPr>
          </a:lstStyle>
          <a:p>
            <a:pPr rtl="0"/>
            <a:r>
              <a:rPr lang="es-ES" noProof="0" smtClean="0"/>
              <a:t>Haga clic para modificar el estilo de título del patrón</a:t>
            </a:r>
            <a:endParaRPr lang="es-ES" noProof="0" dirty="0"/>
          </a:p>
        </p:txBody>
      </p:sp>
      <p:sp>
        <p:nvSpPr>
          <p:cNvPr id="3" name="Subtítulo 2"/>
          <p:cNvSpPr>
            <a:spLocks noGrp="1"/>
          </p:cNvSpPr>
          <p:nvPr>
            <p:ph type="subTitle" idx="1"/>
          </p:nvPr>
        </p:nvSpPr>
        <p:spPr>
          <a:xfrm>
            <a:off x="3175199" y="4538659"/>
            <a:ext cx="8500062" cy="865321"/>
          </a:xfrm>
        </p:spPr>
        <p:txBody>
          <a:bodyPr rtlCol="0"/>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modificar el estilo de subtítulo del patrón</a:t>
            </a:r>
            <a:endParaRPr lang="es-ES" noProof="0" dirty="0"/>
          </a:p>
        </p:txBody>
      </p:sp>
      <p:sp>
        <p:nvSpPr>
          <p:cNvPr id="11" name="Marcador de posición de fecha 3"/>
          <p:cNvSpPr>
            <a:spLocks noGrp="1"/>
          </p:cNvSpPr>
          <p:nvPr>
            <p:ph type="dt" sz="half" idx="10"/>
          </p:nvPr>
        </p:nvSpPr>
        <p:spPr/>
        <p:txBody>
          <a:bodyPr rtlCol="0"/>
          <a:lstStyle>
            <a:lvl1pPr>
              <a:defRPr>
                <a:solidFill>
                  <a:schemeClr val="bg2"/>
                </a:solidFill>
              </a:defRPr>
            </a:lvl1pPr>
          </a:lstStyle>
          <a:p>
            <a:pPr rtl="0"/>
            <a:fld id="{855CB799-6499-4E1E-8257-C777037FBB0C}" type="datetime1">
              <a:rPr lang="es-ES" noProof="0" smtClean="0"/>
              <a:pPr rtl="0"/>
              <a:t>11/05/2017</a:t>
            </a:fld>
            <a:endParaRPr lang="es-ES" noProof="0" dirty="0"/>
          </a:p>
        </p:txBody>
      </p:sp>
      <p:sp>
        <p:nvSpPr>
          <p:cNvPr id="12" name="Marcador de posición de pie de página 4"/>
          <p:cNvSpPr>
            <a:spLocks noGrp="1"/>
          </p:cNvSpPr>
          <p:nvPr>
            <p:ph type="ftr" sz="quarter" idx="11"/>
          </p:nvPr>
        </p:nvSpPr>
        <p:spPr/>
        <p:txBody>
          <a:bodyPr rtlCol="0"/>
          <a:lstStyle>
            <a:lvl1pPr>
              <a:defRPr>
                <a:solidFill>
                  <a:schemeClr val="bg2"/>
                </a:solidFill>
              </a:defRPr>
            </a:lvl1pPr>
          </a:lstStyle>
          <a:p>
            <a:pPr rtl="0"/>
            <a:endParaRPr lang="es-ES" noProof="0" dirty="0"/>
          </a:p>
        </p:txBody>
      </p:sp>
      <p:sp>
        <p:nvSpPr>
          <p:cNvPr id="13" name="Marcador de posición de número de diapositiva 5"/>
          <p:cNvSpPr>
            <a:spLocks noGrp="1"/>
          </p:cNvSpPr>
          <p:nvPr>
            <p:ph type="sldNum" sz="quarter" idx="12"/>
          </p:nvPr>
        </p:nvSpPr>
        <p:spPr/>
        <p:txBody>
          <a:bodyPr rtlCol="0"/>
          <a:lstStyle>
            <a:lvl1pPr>
              <a:defRPr>
                <a:solidFill>
                  <a:schemeClr val="bg2"/>
                </a:solidFill>
              </a:defRPr>
            </a:lvl1pPr>
          </a:lstStyle>
          <a:p>
            <a:pPr rtl="0"/>
            <a:fld id="{BD266BE7-899D-4075-917F-DBDE33B6B692}" type="slidenum">
              <a:rPr lang="es-ES" noProof="0" smtClean="0"/>
              <a:pPr rtl="0"/>
              <a:t>‹Nº›</a:t>
            </a:fld>
            <a:endParaRPr lang="es-ES" noProof="0" dirty="0"/>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p:cNvSpPr>
            <a:spLocks noGrp="1"/>
          </p:cNvSpPr>
          <p:nvPr>
            <p:ph type="dt" sz="half" idx="10"/>
          </p:nvPr>
        </p:nvSpPr>
        <p:spPr/>
        <p:txBody>
          <a:bodyPr rtlCol="0"/>
          <a:lstStyle/>
          <a:p>
            <a:pPr rtl="0"/>
            <a:fld id="{F637F32E-9C31-4EBC-9CF6-7E0795975D22}" type="datetime1">
              <a:rPr lang="es-ES" noProof="0" smtClean="0"/>
              <a:pPr rtl="0"/>
              <a:t>11/05/2017</a:t>
            </a:fld>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rtl="0"/>
            <a:fld id="{BD266BE7-899D-4075-917F-DBDE33B6B692}" type="slidenum">
              <a:rPr lang="es-ES" noProof="0"/>
              <a:pPr rtl="0"/>
              <a:t>‹Nº›</a:t>
            </a:fld>
            <a:endParaRPr lang="es-ES" noProof="0" dirty="0"/>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10" name="Rectángulo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2" name="Título vertical 1"/>
          <p:cNvSpPr>
            <a:spLocks noGrp="1"/>
          </p:cNvSpPr>
          <p:nvPr>
            <p:ph type="title" orient="vert"/>
          </p:nvPr>
        </p:nvSpPr>
        <p:spPr>
          <a:xfrm>
            <a:off x="10266348" y="462249"/>
            <a:ext cx="1370886" cy="5714714"/>
          </a:xfrm>
        </p:spPr>
        <p:txBody>
          <a:bodyPr vert="eaVert" rtlCol="0"/>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378199" y="462249"/>
            <a:ext cx="9693088" cy="5714714"/>
          </a:xfrm>
        </p:spPr>
        <p:txBody>
          <a:bodyPr vert="eaVert"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p:cNvSpPr>
            <a:spLocks noGrp="1"/>
          </p:cNvSpPr>
          <p:nvPr>
            <p:ph type="dt" sz="half" idx="10"/>
          </p:nvPr>
        </p:nvSpPr>
        <p:spPr>
          <a:xfrm>
            <a:off x="378199" y="6356350"/>
            <a:ext cx="1971947" cy="365125"/>
          </a:xfrm>
        </p:spPr>
        <p:txBody>
          <a:bodyPr rtlCol="0"/>
          <a:lstStyle/>
          <a:p>
            <a:pPr rtl="0"/>
            <a:fld id="{0DE5E64D-8309-4EA3-9E01-E99A0B9E852A}" type="datetime1">
              <a:rPr lang="es-ES" noProof="0" smtClean="0"/>
              <a:pPr rtl="0"/>
              <a:t>11/05/2017</a:t>
            </a:fld>
            <a:endParaRPr lang="es-ES" noProof="0" dirty="0"/>
          </a:p>
        </p:txBody>
      </p:sp>
      <p:sp>
        <p:nvSpPr>
          <p:cNvPr id="5" name="Marcador de posición de pie de página 4"/>
          <p:cNvSpPr>
            <a:spLocks noGrp="1"/>
          </p:cNvSpPr>
          <p:nvPr>
            <p:ph type="ftr" sz="quarter" idx="11"/>
          </p:nvPr>
        </p:nvSpPr>
        <p:spPr>
          <a:xfrm>
            <a:off x="2382374" y="6356350"/>
            <a:ext cx="5687786" cy="365125"/>
          </a:xfrm>
        </p:spPr>
        <p:txBody>
          <a:bodyPr rtlCol="0"/>
          <a:lstStyle/>
          <a:p>
            <a:pPr rtl="0"/>
            <a:endParaRPr lang="es-ES" noProof="0" dirty="0"/>
          </a:p>
        </p:txBody>
      </p:sp>
      <p:sp>
        <p:nvSpPr>
          <p:cNvPr id="6" name="Marcador de posición de número de diapositiva 5"/>
          <p:cNvSpPr>
            <a:spLocks noGrp="1"/>
          </p:cNvSpPr>
          <p:nvPr>
            <p:ph type="sldNum" sz="quarter" idx="12"/>
          </p:nvPr>
        </p:nvSpPr>
        <p:spPr>
          <a:xfrm>
            <a:off x="8102389" y="6356350"/>
            <a:ext cx="1968898" cy="365125"/>
          </a:xfrm>
        </p:spPr>
        <p:txBody>
          <a:bodyPr rtlCol="0"/>
          <a:lstStyle/>
          <a:p>
            <a:pPr rtl="0"/>
            <a:fld id="{BD266BE7-899D-4075-917F-DBDE33B6B692}" type="slidenum">
              <a:rPr lang="es-ES" noProof="0"/>
              <a:pPr rtl="0"/>
              <a:t>‹Nº›</a:t>
            </a:fld>
            <a:endParaRPr lang="es-ES" noProof="0" dirty="0"/>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p:cNvSpPr>
            <a:spLocks noGrp="1"/>
          </p:cNvSpPr>
          <p:nvPr>
            <p:ph type="dt" sz="half" idx="10"/>
          </p:nvPr>
        </p:nvSpPr>
        <p:spPr/>
        <p:txBody>
          <a:bodyPr rtlCol="0"/>
          <a:lstStyle/>
          <a:p>
            <a:pPr rtl="0"/>
            <a:fld id="{55D7AF38-4C5D-4919-B713-BCE928D84993}" type="datetime1">
              <a:rPr lang="es-ES" noProof="0" smtClean="0"/>
              <a:pPr rtl="0"/>
              <a:t>11/05/2017</a:t>
            </a:fld>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rtl="0"/>
            <a:fld id="{BD266BE7-899D-4075-917F-DBDE33B6B692}" type="slidenum">
              <a:rPr lang="es-ES" noProof="0"/>
              <a:pPr rtl="0"/>
              <a:t>‹Nº›</a:t>
            </a:fld>
            <a:endParaRPr lang="es-ES" noProof="0" dirty="0"/>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bwMode="inv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ángulo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9" name="Rectángulo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title"/>
          </p:nvPr>
        </p:nvSpPr>
        <p:spPr bwMode="black">
          <a:xfrm>
            <a:off x="3838015" y="658346"/>
            <a:ext cx="6597464" cy="3664417"/>
          </a:xfrm>
        </p:spPr>
        <p:txBody>
          <a:bodyPr rtlCol="0" anchor="b">
            <a:normAutofit/>
          </a:bodyPr>
          <a:lstStyle>
            <a:lvl1pPr>
              <a:lnSpc>
                <a:spcPct val="90000"/>
              </a:lnSpc>
              <a:defRPr sz="5000" b="1">
                <a:solidFill>
                  <a:schemeClr val="tx1"/>
                </a:solidFill>
              </a:defRPr>
            </a:lvl1pPr>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3838014" y="4589463"/>
            <a:ext cx="6597465" cy="1500187"/>
          </a:xfrm>
        </p:spPr>
        <p:txBody>
          <a:bodyPr rtlCol="0"/>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smtClean="0"/>
              <a:t>Haga clic para modificar el estilo de texto del patrón</a:t>
            </a:r>
          </a:p>
        </p:txBody>
      </p:sp>
      <p:sp>
        <p:nvSpPr>
          <p:cNvPr id="4" name="Marcador de posición de fecha 3"/>
          <p:cNvSpPr>
            <a:spLocks noGrp="1"/>
          </p:cNvSpPr>
          <p:nvPr>
            <p:ph type="dt" sz="half" idx="10"/>
          </p:nvPr>
        </p:nvSpPr>
        <p:spPr/>
        <p:txBody>
          <a:bodyPr rtlCol="0"/>
          <a:lstStyle>
            <a:lvl1pPr>
              <a:defRPr>
                <a:solidFill>
                  <a:schemeClr val="bg2"/>
                </a:solidFill>
              </a:defRPr>
            </a:lvl1pPr>
          </a:lstStyle>
          <a:p>
            <a:pPr rtl="0"/>
            <a:fld id="{F8A7DBF6-2AC7-4A48-B394-E7B6C748C10D}" type="datetime1">
              <a:rPr lang="es-ES" noProof="0" smtClean="0"/>
              <a:pPr rtl="0"/>
              <a:t>11/05/2017</a:t>
            </a:fld>
            <a:endParaRPr lang="es-ES" noProof="0" dirty="0"/>
          </a:p>
        </p:txBody>
      </p:sp>
      <p:sp>
        <p:nvSpPr>
          <p:cNvPr id="5" name="Marcador de posición de pie de página 4"/>
          <p:cNvSpPr>
            <a:spLocks noGrp="1"/>
          </p:cNvSpPr>
          <p:nvPr>
            <p:ph type="ftr" sz="quarter" idx="11"/>
          </p:nvPr>
        </p:nvSpPr>
        <p:spPr/>
        <p:txBody>
          <a:bodyPr rtlCol="0"/>
          <a:lstStyle>
            <a:lvl1pPr>
              <a:defRPr>
                <a:solidFill>
                  <a:schemeClr val="bg2"/>
                </a:solidFill>
              </a:defRPr>
            </a:lvl1pPr>
          </a:lstStyle>
          <a:p>
            <a:pPr rtl="0"/>
            <a:endParaRPr lang="es-ES" noProof="0" dirty="0"/>
          </a:p>
        </p:txBody>
      </p:sp>
      <p:sp>
        <p:nvSpPr>
          <p:cNvPr id="6" name="Marcador de posición de número de diapositiva 5"/>
          <p:cNvSpPr>
            <a:spLocks noGrp="1"/>
          </p:cNvSpPr>
          <p:nvPr>
            <p:ph type="sldNum" sz="quarter" idx="12"/>
          </p:nvPr>
        </p:nvSpPr>
        <p:spPr/>
        <p:txBody>
          <a:bodyPr rtlCol="0"/>
          <a:lstStyle>
            <a:lvl1pPr>
              <a:defRPr>
                <a:solidFill>
                  <a:schemeClr val="bg2"/>
                </a:solidFill>
              </a:defRPr>
            </a:lvl1pPr>
          </a:lstStyle>
          <a:p>
            <a:pPr rtl="0"/>
            <a:fld id="{BD266BE7-899D-4075-917F-DBDE33B6B692}" type="slidenum">
              <a:rPr lang="es-ES" noProof="0" smtClean="0"/>
              <a:pPr rtl="0"/>
              <a:t>‹Nº›</a:t>
            </a:fld>
            <a:endParaRPr lang="es-ES" noProof="0" dirty="0"/>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sz="half" idx="1"/>
          </p:nvPr>
        </p:nvSpPr>
        <p:spPr>
          <a:xfrm>
            <a:off x="1280160" y="2194560"/>
            <a:ext cx="4489704" cy="3986784"/>
          </a:xfrm>
        </p:spPr>
        <p:txBody>
          <a:bodyPr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contenido 3"/>
          <p:cNvSpPr>
            <a:spLocks noGrp="1"/>
          </p:cNvSpPr>
          <p:nvPr>
            <p:ph sz="half" idx="2"/>
          </p:nvPr>
        </p:nvSpPr>
        <p:spPr>
          <a:xfrm>
            <a:off x="6415368" y="2194560"/>
            <a:ext cx="4493424" cy="3986784"/>
          </a:xfrm>
        </p:spPr>
        <p:txBody>
          <a:bodyPr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fecha 4"/>
          <p:cNvSpPr>
            <a:spLocks noGrp="1"/>
          </p:cNvSpPr>
          <p:nvPr>
            <p:ph type="dt" sz="half" idx="10"/>
          </p:nvPr>
        </p:nvSpPr>
        <p:spPr/>
        <p:txBody>
          <a:bodyPr rtlCol="0"/>
          <a:lstStyle/>
          <a:p>
            <a:pPr rtl="0"/>
            <a:fld id="{245771C8-10A4-40A2-B087-7EAE1E72B338}" type="datetime1">
              <a:rPr lang="es-ES" noProof="0" smtClean="0"/>
              <a:pPr rtl="0"/>
              <a:t>11/05/2017</a:t>
            </a:fld>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rtl="0"/>
            <a:fld id="{BD266BE7-899D-4075-917F-DBDE33B6B692}" type="slidenum">
              <a:rPr lang="es-ES" noProof="0"/>
              <a:pPr rtl="0"/>
              <a:t>‹Nº›</a:t>
            </a:fld>
            <a:endParaRPr lang="es-ES" noProof="0" dirty="0"/>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1280160" y="1828456"/>
            <a:ext cx="4489704" cy="83069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Haga clic para modificar el estilo de texto del patrón</a:t>
            </a:r>
          </a:p>
        </p:txBody>
      </p:sp>
      <p:sp>
        <p:nvSpPr>
          <p:cNvPr id="4" name="Marcador de posición de contenido 3"/>
          <p:cNvSpPr>
            <a:spLocks noGrp="1"/>
          </p:cNvSpPr>
          <p:nvPr>
            <p:ph sz="half" idx="2"/>
          </p:nvPr>
        </p:nvSpPr>
        <p:spPr>
          <a:xfrm>
            <a:off x="1280160" y="2743194"/>
            <a:ext cx="4489704" cy="3433769"/>
          </a:xfrm>
        </p:spPr>
        <p:txBody>
          <a:bodyPr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p:cNvSpPr>
            <a:spLocks noGrp="1"/>
          </p:cNvSpPr>
          <p:nvPr>
            <p:ph type="body" sz="quarter" idx="3"/>
          </p:nvPr>
        </p:nvSpPr>
        <p:spPr>
          <a:xfrm>
            <a:off x="6419088" y="1828456"/>
            <a:ext cx="4489704" cy="83069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Haga clic para modificar el estilo de texto del patrón</a:t>
            </a:r>
          </a:p>
        </p:txBody>
      </p:sp>
      <p:sp>
        <p:nvSpPr>
          <p:cNvPr id="6" name="Marcador de posición de contenido 5"/>
          <p:cNvSpPr>
            <a:spLocks noGrp="1"/>
          </p:cNvSpPr>
          <p:nvPr>
            <p:ph sz="quarter" idx="4"/>
          </p:nvPr>
        </p:nvSpPr>
        <p:spPr>
          <a:xfrm>
            <a:off x="6419088" y="2743194"/>
            <a:ext cx="4489704" cy="3433769"/>
          </a:xfrm>
        </p:spPr>
        <p:txBody>
          <a:bodyPr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7" name="Marcador de posición de fecha 6"/>
          <p:cNvSpPr>
            <a:spLocks noGrp="1"/>
          </p:cNvSpPr>
          <p:nvPr>
            <p:ph type="dt" sz="half" idx="10"/>
          </p:nvPr>
        </p:nvSpPr>
        <p:spPr/>
        <p:txBody>
          <a:bodyPr rtlCol="0"/>
          <a:lstStyle/>
          <a:p>
            <a:pPr rtl="0"/>
            <a:fld id="{D8C3F35A-BE91-47D4-B680-814AAA83232F}" type="datetime1">
              <a:rPr lang="es-ES" noProof="0" smtClean="0"/>
              <a:pPr rtl="0"/>
              <a:t>11/05/2017</a:t>
            </a:fld>
            <a:endParaRPr lang="es-ES" noProof="0" dirty="0"/>
          </a:p>
        </p:txBody>
      </p:sp>
      <p:sp>
        <p:nvSpPr>
          <p:cNvPr id="8" name="Marcador de posición de pie de página 7"/>
          <p:cNvSpPr>
            <a:spLocks noGrp="1"/>
          </p:cNvSpPr>
          <p:nvPr>
            <p:ph type="ftr" sz="quarter" idx="11"/>
          </p:nvPr>
        </p:nvSpPr>
        <p:spPr/>
        <p:txBody>
          <a:bodyPr rtlCol="0"/>
          <a:lstStyle/>
          <a:p>
            <a:pPr rtl="0"/>
            <a:endParaRPr lang="es-ES" noProof="0" dirty="0"/>
          </a:p>
        </p:txBody>
      </p:sp>
      <p:sp>
        <p:nvSpPr>
          <p:cNvPr id="9" name="Marcador de posición de número de diapositiva 8"/>
          <p:cNvSpPr>
            <a:spLocks noGrp="1"/>
          </p:cNvSpPr>
          <p:nvPr>
            <p:ph type="sldNum" sz="quarter" idx="12"/>
          </p:nvPr>
        </p:nvSpPr>
        <p:spPr/>
        <p:txBody>
          <a:bodyPr rtlCol="0"/>
          <a:lstStyle/>
          <a:p>
            <a:pPr rtl="0"/>
            <a:fld id="{BD266BE7-899D-4075-917F-DBDE33B6B692}" type="slidenum">
              <a:rPr lang="es-ES" noProof="0"/>
              <a:pPr rtl="0"/>
              <a:t>‹Nº›</a:t>
            </a:fld>
            <a:endParaRPr lang="es-ES" noProof="0" dirty="0"/>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fecha 2"/>
          <p:cNvSpPr>
            <a:spLocks noGrp="1"/>
          </p:cNvSpPr>
          <p:nvPr>
            <p:ph type="dt" sz="half" idx="10"/>
          </p:nvPr>
        </p:nvSpPr>
        <p:spPr/>
        <p:txBody>
          <a:bodyPr rtlCol="0"/>
          <a:lstStyle/>
          <a:p>
            <a:pPr rtl="0"/>
            <a:fld id="{C84A5508-0173-4F7B-BA1F-6FDD23DC888F}" type="datetime1">
              <a:rPr lang="es-ES" noProof="0" smtClean="0"/>
              <a:pPr rtl="0"/>
              <a:t>11/05/2017</a:t>
            </a:fld>
            <a:endParaRPr lang="es-ES" noProof="0" dirty="0"/>
          </a:p>
        </p:txBody>
      </p:sp>
      <p:sp>
        <p:nvSpPr>
          <p:cNvPr id="4" name="Marcador de posición de pie de página 3"/>
          <p:cNvSpPr>
            <a:spLocks noGrp="1"/>
          </p:cNvSpPr>
          <p:nvPr>
            <p:ph type="ftr" sz="quarter" idx="11"/>
          </p:nvPr>
        </p:nvSpPr>
        <p:spPr/>
        <p:txBody>
          <a:bodyPr rtlCol="0"/>
          <a:lstStyle/>
          <a:p>
            <a:pPr rtl="0"/>
            <a:endParaRPr lang="es-ES" noProof="0" dirty="0"/>
          </a:p>
        </p:txBody>
      </p:sp>
      <p:sp>
        <p:nvSpPr>
          <p:cNvPr id="5" name="Marcador de posición de número de diapositiva 4"/>
          <p:cNvSpPr>
            <a:spLocks noGrp="1"/>
          </p:cNvSpPr>
          <p:nvPr>
            <p:ph type="sldNum" sz="quarter" idx="12"/>
          </p:nvPr>
        </p:nvSpPr>
        <p:spPr/>
        <p:txBody>
          <a:bodyPr rtlCol="0"/>
          <a:lstStyle/>
          <a:p>
            <a:pPr rtl="0"/>
            <a:fld id="{BD266BE7-899D-4075-917F-DBDE33B6B692}" type="slidenum">
              <a:rPr lang="es-ES" noProof="0"/>
              <a:pPr rtl="0"/>
              <a:t>‹Nº›</a:t>
            </a:fld>
            <a:endParaRPr lang="es-ES" noProof="0" dirty="0"/>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pPr rtl="0"/>
            <a:fld id="{903F45BD-EAC1-4ECC-91A9-2B1B76C5FA67}" type="datetime1">
              <a:rPr lang="es-ES" noProof="0" smtClean="0"/>
              <a:pPr rtl="0"/>
              <a:t>11/05/2017</a:t>
            </a:fld>
            <a:endParaRPr lang="es-ES" noProof="0" dirty="0"/>
          </a:p>
        </p:txBody>
      </p:sp>
      <p:sp>
        <p:nvSpPr>
          <p:cNvPr id="3" name="Marcador de posición de pie de página 2"/>
          <p:cNvSpPr>
            <a:spLocks noGrp="1"/>
          </p:cNvSpPr>
          <p:nvPr>
            <p:ph type="ftr" sz="quarter" idx="11"/>
          </p:nvPr>
        </p:nvSpPr>
        <p:spPr/>
        <p:txBody>
          <a:bodyPr rtlCol="0"/>
          <a:lstStyle/>
          <a:p>
            <a:pPr rtl="0"/>
            <a:endParaRPr lang="es-ES" noProof="0" dirty="0"/>
          </a:p>
        </p:txBody>
      </p:sp>
      <p:sp>
        <p:nvSpPr>
          <p:cNvPr id="4" name="Marcador de posición de número de diapositiva 3"/>
          <p:cNvSpPr>
            <a:spLocks noGrp="1"/>
          </p:cNvSpPr>
          <p:nvPr>
            <p:ph type="sldNum" sz="quarter" idx="12"/>
          </p:nvPr>
        </p:nvSpPr>
        <p:spPr/>
        <p:txBody>
          <a:bodyPr rtlCol="0"/>
          <a:lstStyle/>
          <a:p>
            <a:pPr rtl="0"/>
            <a:fld id="{BD266BE7-899D-4075-917F-DBDE33B6B692}" type="slidenum">
              <a:rPr lang="es-ES" noProof="0"/>
              <a:pPr rtl="0"/>
              <a:t>‹Nº›</a:t>
            </a:fld>
            <a:endParaRPr lang="es-ES" noProof="0" dirty="0"/>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chor="ctr">
            <a:normAutofit/>
          </a:bodyPr>
          <a:lstStyle>
            <a:lvl1pPr>
              <a:defRPr sz="3000"/>
            </a:lvl1pPr>
          </a:lstStyle>
          <a:p>
            <a:pPr rtl="0"/>
            <a:r>
              <a:rPr lang="es-ES" noProof="0" smtClean="0"/>
              <a:t>Haga clic para modificar el estilo de título del patrón</a:t>
            </a:r>
            <a:endParaRPr lang="es-ES" noProof="0" dirty="0"/>
          </a:p>
        </p:txBody>
      </p:sp>
      <p:sp>
        <p:nvSpPr>
          <p:cNvPr id="4" name="Marcador de posición de texto 2"/>
          <p:cNvSpPr>
            <a:spLocks noGrp="1"/>
          </p:cNvSpPr>
          <p:nvPr>
            <p:ph type="body" sz="half" idx="2"/>
          </p:nvPr>
        </p:nvSpPr>
        <p:spPr>
          <a:xfrm>
            <a:off x="1291818" y="2465294"/>
            <a:ext cx="3834874" cy="3711669"/>
          </a:xfrm>
        </p:spPr>
        <p:txBody>
          <a:bodyPr rtlCol="0">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Haga clic para modificar el estilo de texto del patrón</a:t>
            </a:r>
          </a:p>
        </p:txBody>
      </p:sp>
      <p:sp>
        <p:nvSpPr>
          <p:cNvPr id="3" name="Marcador de posición de contenido 3"/>
          <p:cNvSpPr>
            <a:spLocks noGrp="1"/>
          </p:cNvSpPr>
          <p:nvPr>
            <p:ph idx="1"/>
          </p:nvPr>
        </p:nvSpPr>
        <p:spPr>
          <a:xfrm>
            <a:off x="5518897" y="2465294"/>
            <a:ext cx="5174504" cy="3711669"/>
          </a:xfrm>
        </p:spPr>
        <p:txBody>
          <a:bodyPr rtlCol="0">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fecha 4"/>
          <p:cNvSpPr>
            <a:spLocks noGrp="1"/>
          </p:cNvSpPr>
          <p:nvPr>
            <p:ph type="dt" sz="half" idx="10"/>
          </p:nvPr>
        </p:nvSpPr>
        <p:spPr/>
        <p:txBody>
          <a:bodyPr rtlCol="0"/>
          <a:lstStyle/>
          <a:p>
            <a:pPr rtl="0"/>
            <a:fld id="{1A10B4E3-ACD8-472A-AF6F-98A76C82A9AD}" type="datetime1">
              <a:rPr lang="es-ES" noProof="0" smtClean="0"/>
              <a:pPr rtl="0"/>
              <a:t>11/05/2017</a:t>
            </a:fld>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rtl="0"/>
            <a:fld id="{BD266BE7-899D-4075-917F-DBDE33B6B692}" type="slidenum">
              <a:rPr lang="es-ES" noProof="0"/>
              <a:pPr rtl="0"/>
              <a:t>‹Nº›</a:t>
            </a:fld>
            <a:endParaRPr lang="es-ES" noProof="0" dirty="0"/>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chor="ctr">
            <a:normAutofit/>
          </a:bodyPr>
          <a:lstStyle>
            <a:lvl1pPr>
              <a:defRPr sz="3000"/>
            </a:lvl1pPr>
          </a:lstStyle>
          <a:p>
            <a:pPr rtl="0"/>
            <a:r>
              <a:rPr lang="es-ES" noProof="0" smtClean="0"/>
              <a:t>Haga clic para modificar el estilo de título del patrón</a:t>
            </a:r>
            <a:endParaRPr lang="es-ES" noProof="0" dirty="0"/>
          </a:p>
        </p:txBody>
      </p:sp>
      <p:sp>
        <p:nvSpPr>
          <p:cNvPr id="4" name="Marcador de posición de texto 3"/>
          <p:cNvSpPr>
            <a:spLocks noGrp="1"/>
          </p:cNvSpPr>
          <p:nvPr>
            <p:ph type="body" sz="half" idx="2"/>
          </p:nvPr>
        </p:nvSpPr>
        <p:spPr>
          <a:xfrm>
            <a:off x="1291819" y="2465293"/>
            <a:ext cx="3834874" cy="3711669"/>
          </a:xfrm>
        </p:spPr>
        <p:txBody>
          <a:bodyPr rtlCol="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Haga clic para modificar el estilo de texto del patrón</a:t>
            </a:r>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5518896" y="1828456"/>
            <a:ext cx="5389895" cy="5029544"/>
          </a:xfrm>
        </p:spPr>
        <p:txBody>
          <a:bodyPr tIns="13716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dirty="0"/>
          </a:p>
        </p:txBody>
      </p:sp>
      <p:sp>
        <p:nvSpPr>
          <p:cNvPr id="5" name="Marcador de posición de fecha 4"/>
          <p:cNvSpPr>
            <a:spLocks noGrp="1"/>
          </p:cNvSpPr>
          <p:nvPr>
            <p:ph type="dt" sz="half" idx="10"/>
          </p:nvPr>
        </p:nvSpPr>
        <p:spPr/>
        <p:txBody>
          <a:bodyPr rtlCol="0"/>
          <a:lstStyle/>
          <a:p>
            <a:pPr rtl="0"/>
            <a:fld id="{84736085-0EE4-4C8F-879E-58330D243B98}" type="datetime1">
              <a:rPr lang="es-ES" noProof="0" smtClean="0"/>
              <a:pPr rtl="0"/>
              <a:t>11/05/2017</a:t>
            </a:fld>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rtl="0"/>
            <a:fld id="{BD266BE7-899D-4075-917F-DBDE33B6B692}" type="slidenum">
              <a:rPr lang="es-ES" noProof="0"/>
              <a:pPr rtl="0"/>
              <a:t>‹Nº›</a:t>
            </a:fld>
            <a:endParaRPr lang="es-ES" noProof="0" dirty="0"/>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ángulo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pic>
        <p:nvPicPr>
          <p:cNvPr id="8" name="Imagen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Marcador de posición de título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a:p>
            <a:pPr lvl="5" rtl="0"/>
            <a:r>
              <a:rPr lang="es-ES" noProof="0" dirty="0"/>
              <a:t>Sexto</a:t>
            </a:r>
          </a:p>
          <a:p>
            <a:pPr lvl="6" rtl="0"/>
            <a:r>
              <a:rPr lang="es-ES" noProof="0" dirty="0"/>
              <a:t>Séptimo</a:t>
            </a:r>
          </a:p>
          <a:p>
            <a:pPr lvl="7" rtl="0"/>
            <a:r>
              <a:rPr lang="es-ES" noProof="0" dirty="0"/>
              <a:t>Octavo</a:t>
            </a:r>
          </a:p>
          <a:p>
            <a:pPr lvl="8" rtl="0"/>
            <a:r>
              <a:rPr lang="es-ES" noProof="0" dirty="0"/>
              <a:t>Noveno</a:t>
            </a:r>
          </a:p>
        </p:txBody>
      </p:sp>
      <p:sp>
        <p:nvSpPr>
          <p:cNvPr id="4" name="Marcador de posición de fecha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defRPr>
            </a:lvl1pPr>
          </a:lstStyle>
          <a:p>
            <a:pPr rtl="0"/>
            <a:fld id="{3630E4A0-57EE-4B46-A340-CC6C398489DE}" type="datetime1">
              <a:rPr lang="es-ES" noProof="0" smtClean="0"/>
              <a:pPr rtl="0"/>
              <a:t>11/05/2017</a:t>
            </a:fld>
            <a:endParaRPr lang="es-ES" noProof="0" dirty="0"/>
          </a:p>
        </p:txBody>
      </p:sp>
      <p:sp>
        <p:nvSpPr>
          <p:cNvPr id="5" name="Marcador de posición de pie de página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defRPr>
            </a:lvl1pPr>
          </a:lstStyle>
          <a:p>
            <a:pPr rtl="0"/>
            <a:endParaRPr lang="es-ES" noProof="0" dirty="0"/>
          </a:p>
        </p:txBody>
      </p:sp>
      <p:sp>
        <p:nvSpPr>
          <p:cNvPr id="6" name="Marcador de posición de número de diapositiva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defRPr>
            </a:lvl1pPr>
          </a:lstStyle>
          <a:p>
            <a:pPr rtl="0"/>
            <a:fld id="{BD266BE7-899D-4075-917F-DBDE33B6B692}" type="slidenum">
              <a:rPr lang="es-ES" noProof="0" smtClean="0"/>
              <a:pPr rtl="0"/>
              <a:t>‹Nº›</a:t>
            </a:fld>
            <a:endParaRPr lang="es-ES" noProof="0" dirty="0"/>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2.gif"/><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rtlCol="0"/>
          <a:lstStyle/>
          <a:p>
            <a:pPr rtl="0"/>
            <a:r>
              <a:rPr lang="es-ES_tradnl" dirty="0" smtClean="0"/>
              <a:t>ABN primeros pasos</a:t>
            </a:r>
            <a:endParaRPr lang="es-ES" dirty="0"/>
          </a:p>
        </p:txBody>
      </p:sp>
      <p:sp>
        <p:nvSpPr>
          <p:cNvPr id="3" name="Subtítulo 2"/>
          <p:cNvSpPr>
            <a:spLocks noGrp="1"/>
          </p:cNvSpPr>
          <p:nvPr>
            <p:ph type="subTitle" idx="1"/>
          </p:nvPr>
        </p:nvSpPr>
        <p:spPr/>
        <p:txBody>
          <a:bodyPr rtlCol="0"/>
          <a:lstStyle/>
          <a:p>
            <a:pPr rtl="0"/>
            <a:r>
              <a:rPr lang="es-ES_tradnl" dirty="0" smtClean="0"/>
              <a:t>CEIP ALEJANDRO RODRIGUEZ DE VALCARCEL, BURGOS</a:t>
            </a:r>
          </a:p>
          <a:p>
            <a:pPr rtl="0"/>
            <a:r>
              <a:rPr lang="es-ES_tradnl" dirty="0" smtClean="0"/>
              <a:t>SEMINARIO ABN CURSO 2016-2017</a:t>
            </a:r>
            <a:endParaRPr lang="es-ES" dirty="0"/>
          </a:p>
        </p:txBody>
      </p:sp>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5 :¿CUANTOS SON?</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1299254751"/>
              </p:ext>
            </p:extLst>
          </p:nvPr>
        </p:nvGraphicFramePr>
        <p:xfrm>
          <a:off x="312364" y="2019870"/>
          <a:ext cx="5883720" cy="4759566"/>
        </p:xfrm>
        <a:graphic>
          <a:graphicData uri="http://schemas.openxmlformats.org/drawingml/2006/table">
            <a:tbl>
              <a:tblPr firstRow="1" firstCol="1" bandRow="1">
                <a:tableStyleId>{3B4B98B0-60AC-42C2-AFA5-B58CD77FA1E5}</a:tableStyleId>
              </a:tblPr>
              <a:tblGrid>
                <a:gridCol w="3777337"/>
                <a:gridCol w="83547"/>
                <a:gridCol w="2022836"/>
              </a:tblGrid>
              <a:tr h="319075">
                <a:tc gridSpan="2">
                  <a:txBody>
                    <a:bodyPr/>
                    <a:lstStyle/>
                    <a:p>
                      <a:pPr>
                        <a:lnSpc>
                          <a:spcPct val="115000"/>
                        </a:lnSpc>
                        <a:spcAft>
                          <a:spcPts val="0"/>
                        </a:spcAft>
                      </a:pPr>
                      <a:r>
                        <a:rPr lang="es-ES" sz="1100" dirty="0">
                          <a:effectLst/>
                        </a:rPr>
                        <a:t>TITULO: </a:t>
                      </a:r>
                      <a:r>
                        <a:rPr lang="es-ES" sz="1100" dirty="0" smtClean="0">
                          <a:effectLst/>
                        </a:rPr>
                        <a:t>¿CUANTOS</a:t>
                      </a:r>
                      <a:r>
                        <a:rPr lang="es-ES" sz="1100" baseline="0" dirty="0" smtClean="0">
                          <a:effectLst/>
                        </a:rPr>
                        <a:t> SON?</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hMerge="1">
                  <a:txBody>
                    <a:bodyPr/>
                    <a:lstStyle/>
                    <a:p>
                      <a:endParaRPr lang="es-ES"/>
                    </a:p>
                  </a:txBody>
                  <a:tcPr/>
                </a:tc>
                <a:tc>
                  <a:txBody>
                    <a:bodyPr/>
                    <a:lstStyle/>
                    <a:p>
                      <a:pPr>
                        <a:lnSpc>
                          <a:spcPct val="115000"/>
                        </a:lnSpc>
                        <a:spcAft>
                          <a:spcPts val="0"/>
                        </a:spcAft>
                      </a:pPr>
                      <a:r>
                        <a:rPr lang="es-ES" sz="1100">
                          <a:effectLst/>
                        </a:rPr>
                        <a:t>NIVEL: 1º ED. INFANTIL</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r>
              <a:tr h="205558">
                <a:tc>
                  <a:txBody>
                    <a:bodyPr/>
                    <a:lstStyle/>
                    <a:p>
                      <a:pPr algn="ctr">
                        <a:lnSpc>
                          <a:spcPct val="115000"/>
                        </a:lnSpc>
                        <a:spcAft>
                          <a:spcPts val="0"/>
                        </a:spcAft>
                      </a:pPr>
                      <a:r>
                        <a:rPr lang="es-ES" sz="1300">
                          <a:effectLst/>
                        </a:rPr>
                        <a:t>CONTENIDOS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gridSpan="2">
                  <a:txBody>
                    <a:bodyPr/>
                    <a:lstStyle/>
                    <a:p>
                      <a:pPr algn="ctr">
                        <a:lnSpc>
                          <a:spcPct val="115000"/>
                        </a:lnSpc>
                        <a:spcAft>
                          <a:spcPts val="0"/>
                        </a:spcAft>
                      </a:pPr>
                      <a:r>
                        <a:rPr lang="es-ES" sz="1300">
                          <a:effectLst/>
                        </a:rPr>
                        <a:t>COMPETENCIAS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hMerge="1">
                  <a:txBody>
                    <a:bodyPr/>
                    <a:lstStyle/>
                    <a:p>
                      <a:endParaRPr lang="es-ES"/>
                    </a:p>
                  </a:txBody>
                  <a:tcPr/>
                </a:tc>
              </a:tr>
              <a:tr h="798554">
                <a:tc>
                  <a:txBody>
                    <a:bodyPr/>
                    <a:lstStyle/>
                    <a:p>
                      <a:pPr marL="342900" lvl="0" indent="-342900">
                        <a:lnSpc>
                          <a:spcPct val="115000"/>
                        </a:lnSpc>
                        <a:spcAft>
                          <a:spcPts val="0"/>
                        </a:spcAft>
                        <a:buFont typeface="Calibri" panose="020F0502020204030204" pitchFamily="34" charset="0"/>
                        <a:buChar char="-"/>
                      </a:pPr>
                      <a:r>
                        <a:rPr lang="es-ES" sz="800" dirty="0">
                          <a:effectLst/>
                        </a:rPr>
                        <a:t>SERIE NUMÉRICA.CONTEO.</a:t>
                      </a:r>
                    </a:p>
                    <a:p>
                      <a:pPr marL="342900" lvl="0" indent="-342900">
                        <a:lnSpc>
                          <a:spcPct val="115000"/>
                        </a:lnSpc>
                        <a:spcAft>
                          <a:spcPts val="0"/>
                        </a:spcAft>
                        <a:buFont typeface="Calibri" panose="020F0502020204030204" pitchFamily="34" charset="0"/>
                        <a:buChar char="-"/>
                      </a:pPr>
                      <a:r>
                        <a:rPr lang="es-ES" sz="800" dirty="0">
                          <a:effectLst/>
                        </a:rPr>
                        <a:t> GRAFÍA DE LOS NÚMEROS DEL 0 AL 10.</a:t>
                      </a:r>
                    </a:p>
                    <a:p>
                      <a:pPr marL="342900" lvl="0" indent="-342900">
                        <a:lnSpc>
                          <a:spcPct val="115000"/>
                        </a:lnSpc>
                        <a:spcAft>
                          <a:spcPts val="0"/>
                        </a:spcAft>
                        <a:buFont typeface="Calibri" panose="020F0502020204030204" pitchFamily="34" charset="0"/>
                        <a:buChar char="-"/>
                      </a:pPr>
                      <a:r>
                        <a:rPr lang="es-ES" sz="800" dirty="0">
                          <a:effectLst/>
                        </a:rPr>
                        <a:t>CANTIDADES DEL 0 AL 10.</a:t>
                      </a:r>
                    </a:p>
                    <a:p>
                      <a:pPr marL="342900" lvl="0" indent="-342900">
                        <a:lnSpc>
                          <a:spcPct val="115000"/>
                        </a:lnSpc>
                        <a:spcAft>
                          <a:spcPts val="0"/>
                        </a:spcAft>
                        <a:buFont typeface="Calibri" panose="020F0502020204030204" pitchFamily="34" charset="0"/>
                        <a:buChar char="-"/>
                      </a:pPr>
                      <a:r>
                        <a:rPr lang="es-ES" sz="800" dirty="0">
                          <a:effectLst/>
                        </a:rPr>
                        <a:t>RELACIÓN NÚMERO Y CANTIDAD DEL 0 AL 10</a:t>
                      </a:r>
                      <a:r>
                        <a:rPr lang="es-ES" sz="800" dirty="0" smtClean="0">
                          <a:effectLst/>
                        </a:rPr>
                        <a:t>.</a:t>
                      </a:r>
                    </a:p>
                    <a:p>
                      <a:pPr marL="342900" lvl="0" indent="-342900">
                        <a:lnSpc>
                          <a:spcPct val="115000"/>
                        </a:lnSpc>
                        <a:spcAft>
                          <a:spcPts val="0"/>
                        </a:spcAft>
                        <a:buFont typeface="Calibri" panose="020F0502020204030204" pitchFamily="34" charset="0"/>
                        <a:buChar char="-"/>
                      </a:pPr>
                      <a:r>
                        <a:rPr lang="es-ES_tradnl" sz="800" dirty="0" smtClean="0">
                          <a:effectLst/>
                        </a:rPr>
                        <a:t>INICIAMOS LA SUMA</a:t>
                      </a:r>
                      <a:endParaRPr lang="es-ES" sz="800" dirty="0">
                        <a:effectLst/>
                      </a:endParaRPr>
                    </a:p>
                    <a:p>
                      <a:pPr marL="342900" lvl="0" indent="-342900">
                        <a:lnSpc>
                          <a:spcPct val="115000"/>
                        </a:lnSpc>
                        <a:spcAft>
                          <a:spcPts val="0"/>
                        </a:spcAft>
                        <a:buFont typeface="Calibri" panose="020F0502020204030204" pitchFamily="34" charset="0"/>
                        <a:buChar char="-"/>
                      </a:pPr>
                      <a:r>
                        <a:rPr lang="es-ES" sz="800" dirty="0">
                          <a:effectLst/>
                        </a:rPr>
                        <a:t>EXPRESIÓN ORAL.</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gridSpan="2">
                  <a:txBody>
                    <a:bodyPr/>
                    <a:lstStyle/>
                    <a:p>
                      <a:pPr>
                        <a:lnSpc>
                          <a:spcPct val="115000"/>
                        </a:lnSpc>
                        <a:spcAft>
                          <a:spcPts val="0"/>
                        </a:spcAft>
                      </a:pPr>
                      <a:r>
                        <a:rPr lang="es-ES" sz="800">
                          <a:effectLst/>
                        </a:rPr>
                        <a:t>- COMPETENCIA MATEMÁTICA.</a:t>
                      </a:r>
                    </a:p>
                    <a:p>
                      <a:pPr>
                        <a:lnSpc>
                          <a:spcPct val="115000"/>
                        </a:lnSpc>
                        <a:spcAft>
                          <a:spcPts val="0"/>
                        </a:spcAft>
                      </a:pPr>
                      <a:r>
                        <a:rPr lang="es-ES" sz="800">
                          <a:effectLst/>
                        </a:rPr>
                        <a:t>- APRENDER A APRENDER.</a:t>
                      </a:r>
                    </a:p>
                    <a:p>
                      <a:pPr>
                        <a:lnSpc>
                          <a:spcPct val="115000"/>
                        </a:lnSpc>
                        <a:spcAft>
                          <a:spcPts val="0"/>
                        </a:spcAft>
                      </a:pPr>
                      <a:r>
                        <a:rPr lang="es-ES" sz="800">
                          <a:effectLst/>
                        </a:rPr>
                        <a:t>- COMPETENCIA LINGÜÍSTICA.</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hMerge="1">
                  <a:txBody>
                    <a:bodyPr/>
                    <a:lstStyle/>
                    <a:p>
                      <a:endParaRPr lang="es-ES"/>
                    </a:p>
                  </a:txBody>
                  <a:tcPr/>
                </a:tc>
              </a:tr>
              <a:tr h="205558">
                <a:tc gridSpan="3">
                  <a:txBody>
                    <a:bodyPr/>
                    <a:lstStyle/>
                    <a:p>
                      <a:pPr algn="ctr">
                        <a:lnSpc>
                          <a:spcPct val="115000"/>
                        </a:lnSpc>
                        <a:spcAft>
                          <a:spcPts val="0"/>
                        </a:spcAft>
                      </a:pPr>
                      <a:r>
                        <a:rPr lang="es-ES" sz="1300">
                          <a:effectLst/>
                        </a:rPr>
                        <a:t>DESARROLLO</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hMerge="1">
                  <a:txBody>
                    <a:bodyPr/>
                    <a:lstStyle/>
                    <a:p>
                      <a:endParaRPr lang="es-ES"/>
                    </a:p>
                  </a:txBody>
                  <a:tcPr/>
                </a:tc>
                <a:tc hMerge="1">
                  <a:txBody>
                    <a:bodyPr/>
                    <a:lstStyle/>
                    <a:p>
                      <a:endParaRPr lang="es-ES"/>
                    </a:p>
                  </a:txBody>
                  <a:tcPr/>
                </a:tc>
              </a:tr>
              <a:tr h="932955">
                <a:tc gridSpan="3">
                  <a:txBody>
                    <a:bodyPr/>
                    <a:lstStyle/>
                    <a:p>
                      <a:pPr>
                        <a:lnSpc>
                          <a:spcPct val="115000"/>
                        </a:lnSpc>
                        <a:spcAft>
                          <a:spcPts val="0"/>
                        </a:spcAft>
                      </a:pPr>
                      <a:r>
                        <a:rPr lang="es-ES" sz="800" dirty="0" smtClean="0">
                          <a:effectLst/>
                        </a:rPr>
                        <a:t> </a:t>
                      </a:r>
                      <a:r>
                        <a:rPr lang="es-ES" sz="800" dirty="0">
                          <a:effectLst/>
                        </a:rPr>
                        <a:t>JUEGOS:</a:t>
                      </a:r>
                    </a:p>
                    <a:p>
                      <a:pPr marL="0" lvl="0" indent="0">
                        <a:lnSpc>
                          <a:spcPct val="115000"/>
                        </a:lnSpc>
                        <a:spcAft>
                          <a:spcPts val="0"/>
                        </a:spcAft>
                        <a:buFont typeface="+mj-lt"/>
                        <a:buNone/>
                      </a:pPr>
                      <a:r>
                        <a:rPr lang="es-ES" sz="800" dirty="0" smtClean="0">
                          <a:effectLst/>
                        </a:rPr>
                        <a:t>1. TRATAR </a:t>
                      </a:r>
                      <a:r>
                        <a:rPr lang="es-ES" sz="800" dirty="0">
                          <a:effectLst/>
                        </a:rPr>
                        <a:t>DE CONSTRUIR LA SERIE NUMÉRICA DEL 0 AL 10 PONIENDO LOS ESTROPAJOS UNO ENCIMA DEL OTRO SIN QUE SE NOS CAIGA LA TORRE.</a:t>
                      </a:r>
                    </a:p>
                    <a:p>
                      <a:pPr>
                        <a:lnSpc>
                          <a:spcPct val="115000"/>
                        </a:lnSpc>
                        <a:spcAft>
                          <a:spcPts val="0"/>
                        </a:spcAft>
                      </a:pPr>
                      <a:r>
                        <a:rPr lang="es-ES" sz="800" dirty="0">
                          <a:effectLst/>
                        </a:rPr>
                        <a:t> </a:t>
                      </a:r>
                      <a:r>
                        <a:rPr lang="es-ES" sz="800" dirty="0" smtClean="0">
                          <a:effectLst/>
                        </a:rPr>
                        <a:t>2.UTILIZANDO </a:t>
                      </a:r>
                      <a:r>
                        <a:rPr lang="es-ES" sz="800" dirty="0">
                          <a:effectLst/>
                        </a:rPr>
                        <a:t>UNOS BANDERINES, CLAVAREMOS LA CANTIDAD QUE NOS MARQUE EL NÚMERO DE LA ESPONJA</a:t>
                      </a:r>
                      <a:r>
                        <a:rPr lang="es-ES" sz="800" dirty="0" smtClean="0">
                          <a:effectLst/>
                        </a:rPr>
                        <a:t>.</a:t>
                      </a:r>
                    </a:p>
                    <a:p>
                      <a:pPr>
                        <a:lnSpc>
                          <a:spcPct val="115000"/>
                        </a:lnSpc>
                        <a:spcAft>
                          <a:spcPts val="0"/>
                        </a:spcAft>
                      </a:pPr>
                      <a:r>
                        <a:rPr lang="es-ES_tradnl" sz="800" dirty="0" smtClean="0">
                          <a:effectLst/>
                        </a:rPr>
                        <a:t>3. COLOCA LAS CANTIDADES Y LOS SIGNOS E INICIA LA SUMA</a:t>
                      </a:r>
                      <a:endParaRPr lang="es-ES" sz="800" dirty="0">
                        <a:effectLst/>
                      </a:endParaRPr>
                    </a:p>
                    <a:p>
                      <a:pPr>
                        <a:lnSpc>
                          <a:spcPct val="115000"/>
                        </a:lnSpc>
                        <a:spcAft>
                          <a:spcPts val="0"/>
                        </a:spcAft>
                      </a:pPr>
                      <a:r>
                        <a:rPr lang="es-ES" sz="800" dirty="0">
                          <a:effectLst/>
                        </a:rPr>
                        <a:t> </a:t>
                      </a:r>
                    </a:p>
                    <a:p>
                      <a:pPr>
                        <a:lnSpc>
                          <a:spcPct val="115000"/>
                        </a:lnSpc>
                        <a:spcAft>
                          <a:spcPts val="0"/>
                        </a:spcAft>
                      </a:pPr>
                      <a:r>
                        <a:rPr lang="es-ES" sz="800" dirty="0">
                          <a:effectLst/>
                        </a:rPr>
                        <a:t> </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hMerge="1">
                  <a:txBody>
                    <a:bodyPr/>
                    <a:lstStyle/>
                    <a:p>
                      <a:endParaRPr lang="es-ES"/>
                    </a:p>
                  </a:txBody>
                  <a:tcPr/>
                </a:tc>
                <a:tc hMerge="1">
                  <a:txBody>
                    <a:bodyPr/>
                    <a:lstStyle/>
                    <a:p>
                      <a:endParaRPr lang="es-ES"/>
                    </a:p>
                  </a:txBody>
                  <a:tcPr/>
                </a:tc>
              </a:tr>
              <a:tr h="358768">
                <a:tc>
                  <a:txBody>
                    <a:bodyPr/>
                    <a:lstStyle/>
                    <a:p>
                      <a:pPr>
                        <a:lnSpc>
                          <a:spcPct val="115000"/>
                        </a:lnSpc>
                        <a:spcAft>
                          <a:spcPts val="0"/>
                        </a:spcAft>
                      </a:pPr>
                      <a:r>
                        <a:rPr lang="es-ES" sz="1100">
                          <a:effectLst/>
                        </a:rPr>
                        <a:t>EVALUACIÓN POR CRITERIOS EV/ESTANDARES AP.</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gridSpan="2">
                  <a:txBody>
                    <a:bodyPr/>
                    <a:lstStyle/>
                    <a:p>
                      <a:pPr>
                        <a:lnSpc>
                          <a:spcPct val="115000"/>
                        </a:lnSpc>
                        <a:spcAft>
                          <a:spcPts val="0"/>
                        </a:spcAft>
                      </a:pPr>
                      <a:r>
                        <a:rPr lang="es-ES" sz="1100">
                          <a:effectLst/>
                        </a:rPr>
                        <a:t>EVALUACION POR COMPETENCIAS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hMerge="1">
                  <a:txBody>
                    <a:bodyPr/>
                    <a:lstStyle/>
                    <a:p>
                      <a:endParaRPr lang="es-ES"/>
                    </a:p>
                  </a:txBody>
                  <a:tcPr/>
                </a:tc>
              </a:tr>
              <a:tr h="932955">
                <a:tc>
                  <a:txBody>
                    <a:bodyPr/>
                    <a:lstStyle/>
                    <a:p>
                      <a:pPr>
                        <a:lnSpc>
                          <a:spcPct val="115000"/>
                        </a:lnSpc>
                        <a:spcAft>
                          <a:spcPts val="0"/>
                        </a:spcAft>
                      </a:pPr>
                      <a:r>
                        <a:rPr lang="es-ES" sz="800" dirty="0">
                          <a:effectLst/>
                        </a:rPr>
                        <a:t>- CONOCE LA SERIE NUMÉRICA.</a:t>
                      </a:r>
                    </a:p>
                    <a:p>
                      <a:pPr>
                        <a:lnSpc>
                          <a:spcPct val="115000"/>
                        </a:lnSpc>
                        <a:spcAft>
                          <a:spcPts val="0"/>
                        </a:spcAft>
                      </a:pPr>
                      <a:r>
                        <a:rPr lang="es-ES" sz="800" dirty="0">
                          <a:effectLst/>
                        </a:rPr>
                        <a:t>- MANEJA CORRECTAMENTE LA SERIE NUMÉRICA PARA SEGUIR LAS INSTRUCCIONES DEL JUEGO.</a:t>
                      </a:r>
                    </a:p>
                    <a:p>
                      <a:pPr>
                        <a:lnSpc>
                          <a:spcPct val="115000"/>
                        </a:lnSpc>
                        <a:spcAft>
                          <a:spcPts val="0"/>
                        </a:spcAft>
                      </a:pPr>
                      <a:r>
                        <a:rPr lang="es-ES" sz="800" dirty="0">
                          <a:effectLst/>
                        </a:rPr>
                        <a:t>- RELACIONA GRAFÍA CON CANTIDAD.</a:t>
                      </a:r>
                    </a:p>
                    <a:p>
                      <a:pPr marL="171450" indent="-171450">
                        <a:lnSpc>
                          <a:spcPct val="115000"/>
                        </a:lnSpc>
                        <a:spcAft>
                          <a:spcPts val="0"/>
                        </a:spcAft>
                        <a:buFontTx/>
                        <a:buChar char="-"/>
                      </a:pPr>
                      <a:r>
                        <a:rPr lang="es-ES" sz="800" dirty="0" smtClean="0">
                          <a:effectLst/>
                        </a:rPr>
                        <a:t>ES </a:t>
                      </a:r>
                      <a:r>
                        <a:rPr lang="es-ES" sz="800" dirty="0">
                          <a:effectLst/>
                        </a:rPr>
                        <a:t>CAPAZ DE SEGUIR LOS PASOS DEL JUEGO SIN AYUDA</a:t>
                      </a:r>
                      <a:r>
                        <a:rPr lang="es-ES" sz="800" dirty="0" smtClean="0">
                          <a:effectLst/>
                        </a:rPr>
                        <a:t>.</a:t>
                      </a:r>
                    </a:p>
                    <a:p>
                      <a:pPr marL="171450" indent="-171450">
                        <a:lnSpc>
                          <a:spcPct val="115000"/>
                        </a:lnSpc>
                        <a:spcAft>
                          <a:spcPts val="0"/>
                        </a:spcAft>
                        <a:buFontTx/>
                        <a:buChar char="-"/>
                      </a:pPr>
                      <a:r>
                        <a:rPr lang="es-ES_tradnl" sz="800" dirty="0" smtClean="0">
                          <a:effectLst/>
                        </a:rPr>
                        <a:t>SE INICIA EN LA SUMA DEL 1 AL 10</a:t>
                      </a:r>
                      <a:endParaRPr lang="es-ES" sz="800" dirty="0">
                        <a:effectLst/>
                      </a:endParaRPr>
                    </a:p>
                    <a:p>
                      <a:pPr>
                        <a:lnSpc>
                          <a:spcPct val="115000"/>
                        </a:lnSpc>
                        <a:spcAft>
                          <a:spcPts val="0"/>
                        </a:spcAft>
                      </a:pPr>
                      <a:r>
                        <a:rPr lang="es-ES" sz="800" dirty="0">
                          <a:effectLst/>
                        </a:rPr>
                        <a:t> </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gridSpan="2">
                  <a:txBody>
                    <a:bodyPr/>
                    <a:lstStyle/>
                    <a:p>
                      <a:pPr>
                        <a:lnSpc>
                          <a:spcPct val="115000"/>
                        </a:lnSpc>
                        <a:spcAft>
                          <a:spcPts val="0"/>
                        </a:spcAft>
                      </a:pPr>
                      <a:r>
                        <a:rPr lang="es-ES" sz="800">
                          <a:effectLst/>
                        </a:rPr>
                        <a:t> </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hMerge="1">
                  <a:txBody>
                    <a:bodyPr/>
                    <a:lstStyle/>
                    <a:p>
                      <a:endParaRPr lang="es-ES"/>
                    </a:p>
                  </a:txBody>
                  <a:tcPr/>
                </a:tc>
              </a:tr>
              <a:tr h="182651">
                <a:tc gridSpan="3">
                  <a:txBody>
                    <a:bodyPr/>
                    <a:lstStyle/>
                    <a:p>
                      <a:pPr>
                        <a:lnSpc>
                          <a:spcPct val="115000"/>
                        </a:lnSpc>
                        <a:spcAft>
                          <a:spcPts val="0"/>
                        </a:spcAft>
                      </a:pPr>
                      <a:r>
                        <a:rPr lang="es-ES" sz="1100">
                          <a:effectLst/>
                        </a:rPr>
                        <a:t>VARIABLES DEL MATERIAL</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hMerge="1">
                  <a:txBody>
                    <a:bodyPr/>
                    <a:lstStyle/>
                    <a:p>
                      <a:endParaRPr lang="es-ES"/>
                    </a:p>
                  </a:txBody>
                  <a:tcPr/>
                </a:tc>
                <a:tc hMerge="1">
                  <a:txBody>
                    <a:bodyPr/>
                    <a:lstStyle/>
                    <a:p>
                      <a:endParaRPr lang="es-ES"/>
                    </a:p>
                  </a:txBody>
                  <a:tcPr/>
                </a:tc>
              </a:tr>
              <a:tr h="629101">
                <a:tc gridSpan="3">
                  <a:txBody>
                    <a:bodyPr/>
                    <a:lstStyle/>
                    <a:p>
                      <a:pPr>
                        <a:lnSpc>
                          <a:spcPct val="115000"/>
                        </a:lnSpc>
                        <a:spcAft>
                          <a:spcPts val="0"/>
                        </a:spcAft>
                      </a:pPr>
                      <a:r>
                        <a:rPr lang="es-ES" sz="800" dirty="0">
                          <a:effectLst/>
                        </a:rPr>
                        <a:t> </a:t>
                      </a:r>
                    </a:p>
                    <a:p>
                      <a:pPr>
                        <a:lnSpc>
                          <a:spcPct val="115000"/>
                        </a:lnSpc>
                        <a:spcAft>
                          <a:spcPts val="0"/>
                        </a:spcAft>
                      </a:pPr>
                      <a:r>
                        <a:rPr lang="es-ES" sz="800" dirty="0">
                          <a:effectLst/>
                        </a:rPr>
                        <a:t> </a:t>
                      </a:r>
                      <a:r>
                        <a:rPr lang="es-ES" sz="800" dirty="0" smtClean="0">
                          <a:effectLst/>
                        </a:rPr>
                        <a:t>BISACAR PARES E IMPARES</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197" marR="49197" marT="0" marB="0"/>
                </a:tc>
                <a:tc hMerge="1">
                  <a:txBody>
                    <a:bodyPr/>
                    <a:lstStyle/>
                    <a:p>
                      <a:endParaRPr lang="es-ES"/>
                    </a:p>
                  </a:txBody>
                  <a:tcPr/>
                </a:tc>
                <a:tc hMerge="1">
                  <a:txBody>
                    <a:bodyPr/>
                    <a:lstStyle/>
                    <a:p>
                      <a:endParaRPr lang="es-ES"/>
                    </a:p>
                  </a:txBody>
                  <a:tcPr/>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204" y="2167689"/>
            <a:ext cx="3578745" cy="201304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1866" y="4519966"/>
            <a:ext cx="3671248" cy="2065077"/>
          </a:xfrm>
          <a:prstGeom prst="rect">
            <a:avLst/>
          </a:prstGeom>
        </p:spPr>
      </p:pic>
    </p:spTree>
    <p:extLst>
      <p:ext uri="{BB962C8B-B14F-4D97-AF65-F5344CB8AC3E}">
        <p14:creationId xmlns:p14="http://schemas.microsoft.com/office/powerpoint/2010/main" val="255681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6: LOS PELOS DE MANOLO</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3031380195"/>
              </p:ext>
            </p:extLst>
          </p:nvPr>
        </p:nvGraphicFramePr>
        <p:xfrm>
          <a:off x="190122" y="2051933"/>
          <a:ext cx="6704317" cy="3990891"/>
        </p:xfrm>
        <a:graphic>
          <a:graphicData uri="http://schemas.openxmlformats.org/drawingml/2006/table">
            <a:tbl>
              <a:tblPr firstRow="1" firstCol="1" bandRow="1">
                <a:tableStyleId>{3B4B98B0-60AC-42C2-AFA5-B58CD77FA1E5}</a:tableStyleId>
              </a:tblPr>
              <a:tblGrid>
                <a:gridCol w="4313324"/>
                <a:gridCol w="81125"/>
                <a:gridCol w="2309868"/>
              </a:tblGrid>
              <a:tr h="206169">
                <a:tc gridSpan="2">
                  <a:txBody>
                    <a:bodyPr/>
                    <a:lstStyle/>
                    <a:p>
                      <a:pPr>
                        <a:lnSpc>
                          <a:spcPct val="115000"/>
                        </a:lnSpc>
                        <a:spcAft>
                          <a:spcPts val="0"/>
                        </a:spcAft>
                      </a:pPr>
                      <a:r>
                        <a:rPr lang="es-ES" sz="1100">
                          <a:effectLst/>
                        </a:rPr>
                        <a:t>TITULO: LOS PELOS DE MANOLO</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hMerge="1">
                  <a:txBody>
                    <a:bodyPr/>
                    <a:lstStyle/>
                    <a:p>
                      <a:endParaRPr lang="es-ES"/>
                    </a:p>
                  </a:txBody>
                  <a:tcPr/>
                </a:tc>
                <a:tc>
                  <a:txBody>
                    <a:bodyPr/>
                    <a:lstStyle/>
                    <a:p>
                      <a:pPr>
                        <a:lnSpc>
                          <a:spcPct val="115000"/>
                        </a:lnSpc>
                        <a:spcAft>
                          <a:spcPts val="0"/>
                        </a:spcAft>
                      </a:pPr>
                      <a:r>
                        <a:rPr lang="es-ES" sz="1100">
                          <a:effectLst/>
                        </a:rPr>
                        <a:t>NIVEL: 1º ED. INFANTIL</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r>
              <a:tr h="211621">
                <a:tc>
                  <a:txBody>
                    <a:bodyPr/>
                    <a:lstStyle/>
                    <a:p>
                      <a:pPr algn="ctr">
                        <a:lnSpc>
                          <a:spcPct val="115000"/>
                        </a:lnSpc>
                        <a:spcAft>
                          <a:spcPts val="0"/>
                        </a:spcAft>
                      </a:pPr>
                      <a:r>
                        <a:rPr lang="es-ES" sz="1200">
                          <a:effectLst/>
                        </a:rPr>
                        <a:t>CONTENIDOS</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gridSpan="2">
                  <a:txBody>
                    <a:bodyPr/>
                    <a:lstStyle/>
                    <a:p>
                      <a:pPr algn="ctr">
                        <a:lnSpc>
                          <a:spcPct val="115000"/>
                        </a:lnSpc>
                        <a:spcAft>
                          <a:spcPts val="0"/>
                        </a:spcAft>
                      </a:pPr>
                      <a:r>
                        <a:rPr lang="es-ES" sz="1200">
                          <a:effectLst/>
                        </a:rPr>
                        <a:t>COMPETENCIAS</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hMerge="1">
                  <a:txBody>
                    <a:bodyPr/>
                    <a:lstStyle/>
                    <a:p>
                      <a:endParaRPr lang="es-ES"/>
                    </a:p>
                  </a:txBody>
                  <a:tcPr/>
                </a:tc>
              </a:tr>
              <a:tr h="646620">
                <a:tc>
                  <a:txBody>
                    <a:bodyPr/>
                    <a:lstStyle/>
                    <a:p>
                      <a:pPr marL="342900" lvl="0" indent="-342900">
                        <a:lnSpc>
                          <a:spcPct val="115000"/>
                        </a:lnSpc>
                        <a:spcAft>
                          <a:spcPts val="0"/>
                        </a:spcAft>
                        <a:buFont typeface="Calibri" panose="020F0502020204030204" pitchFamily="34" charset="0"/>
                        <a:buChar char="-"/>
                      </a:pPr>
                      <a:r>
                        <a:rPr lang="es-ES" sz="700">
                          <a:effectLst/>
                        </a:rPr>
                        <a:t>GRAFÍA DE LOS NÚMEROS DEL 0 AL 10.</a:t>
                      </a:r>
                    </a:p>
                    <a:p>
                      <a:pPr marL="342900" lvl="0" indent="-342900">
                        <a:lnSpc>
                          <a:spcPct val="115000"/>
                        </a:lnSpc>
                        <a:spcAft>
                          <a:spcPts val="0"/>
                        </a:spcAft>
                        <a:buFont typeface="Calibri" panose="020F0502020204030204" pitchFamily="34" charset="0"/>
                        <a:buChar char="-"/>
                      </a:pPr>
                      <a:r>
                        <a:rPr lang="es-ES" sz="700">
                          <a:effectLst/>
                        </a:rPr>
                        <a:t>CANTIDADES DEL 0 AL 10.</a:t>
                      </a:r>
                    </a:p>
                    <a:p>
                      <a:pPr marL="342900" lvl="0" indent="-342900">
                        <a:lnSpc>
                          <a:spcPct val="115000"/>
                        </a:lnSpc>
                        <a:spcAft>
                          <a:spcPts val="0"/>
                        </a:spcAft>
                        <a:buFont typeface="Calibri" panose="020F0502020204030204" pitchFamily="34" charset="0"/>
                        <a:buChar char="-"/>
                      </a:pPr>
                      <a:r>
                        <a:rPr lang="es-ES" sz="700">
                          <a:effectLst/>
                        </a:rPr>
                        <a:t>RELACIÓN NÚMERO Y CANTIDAD DEL 0 AL 10.</a:t>
                      </a:r>
                    </a:p>
                    <a:p>
                      <a:pPr marL="342900" lvl="0" indent="-342900">
                        <a:lnSpc>
                          <a:spcPct val="115000"/>
                        </a:lnSpc>
                        <a:spcAft>
                          <a:spcPts val="0"/>
                        </a:spcAft>
                        <a:buFont typeface="Calibri" panose="020F0502020204030204" pitchFamily="34" charset="0"/>
                        <a:buChar char="-"/>
                      </a:pPr>
                      <a:r>
                        <a:rPr lang="es-ES" sz="700">
                          <a:effectLst/>
                        </a:rPr>
                        <a:t>DESCOMPOSICIÓN DEL NÚMERO.</a:t>
                      </a:r>
                    </a:p>
                    <a:p>
                      <a:pPr marL="342900" lvl="0" indent="-342900">
                        <a:lnSpc>
                          <a:spcPct val="115000"/>
                        </a:lnSpc>
                        <a:spcAft>
                          <a:spcPts val="0"/>
                        </a:spcAft>
                        <a:buFont typeface="Calibri" panose="020F0502020204030204" pitchFamily="34" charset="0"/>
                        <a:buChar char="-"/>
                      </a:pPr>
                      <a:r>
                        <a:rPr lang="es-ES" sz="700">
                          <a:effectLst/>
                        </a:rPr>
                        <a:t>EXPRESIÓN ORAL.</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gridSpan="2">
                  <a:txBody>
                    <a:bodyPr/>
                    <a:lstStyle/>
                    <a:p>
                      <a:pPr>
                        <a:lnSpc>
                          <a:spcPct val="115000"/>
                        </a:lnSpc>
                        <a:spcAft>
                          <a:spcPts val="0"/>
                        </a:spcAft>
                      </a:pPr>
                      <a:r>
                        <a:rPr lang="es-ES" sz="700">
                          <a:effectLst/>
                        </a:rPr>
                        <a:t>- COMPETENCIA MATEMÁTICA.</a:t>
                      </a:r>
                    </a:p>
                    <a:p>
                      <a:pPr>
                        <a:lnSpc>
                          <a:spcPct val="115000"/>
                        </a:lnSpc>
                        <a:spcAft>
                          <a:spcPts val="0"/>
                        </a:spcAft>
                      </a:pPr>
                      <a:r>
                        <a:rPr lang="es-ES" sz="700">
                          <a:effectLst/>
                        </a:rPr>
                        <a:t>- COMPETENCIA LINGÜÍSTICA.</a:t>
                      </a:r>
                    </a:p>
                    <a:p>
                      <a:pPr>
                        <a:lnSpc>
                          <a:spcPct val="115000"/>
                        </a:lnSpc>
                        <a:spcAft>
                          <a:spcPts val="0"/>
                        </a:spcAft>
                      </a:pPr>
                      <a:r>
                        <a:rPr lang="es-ES" sz="700">
                          <a:effectLst/>
                        </a:rPr>
                        <a:t>- APRENDER A APRENDER.</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hMerge="1">
                  <a:txBody>
                    <a:bodyPr/>
                    <a:lstStyle/>
                    <a:p>
                      <a:endParaRPr lang="es-ES"/>
                    </a:p>
                  </a:txBody>
                  <a:tcPr/>
                </a:tc>
              </a:tr>
              <a:tr h="211621">
                <a:tc gridSpan="3">
                  <a:txBody>
                    <a:bodyPr/>
                    <a:lstStyle/>
                    <a:p>
                      <a:pPr algn="ctr">
                        <a:lnSpc>
                          <a:spcPct val="115000"/>
                        </a:lnSpc>
                        <a:spcAft>
                          <a:spcPts val="0"/>
                        </a:spcAft>
                      </a:pPr>
                      <a:r>
                        <a:rPr lang="es-ES" sz="1200">
                          <a:effectLst/>
                        </a:rPr>
                        <a:t>DESARROLLO</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hMerge="1">
                  <a:txBody>
                    <a:bodyPr/>
                    <a:lstStyle/>
                    <a:p>
                      <a:endParaRPr lang="es-ES"/>
                    </a:p>
                  </a:txBody>
                  <a:tcPr/>
                </a:tc>
                <a:tc hMerge="1">
                  <a:txBody>
                    <a:bodyPr/>
                    <a:lstStyle/>
                    <a:p>
                      <a:endParaRPr lang="es-ES"/>
                    </a:p>
                  </a:txBody>
                  <a:tcPr/>
                </a:tc>
              </a:tr>
              <a:tr h="775944">
                <a:tc gridSpan="3">
                  <a:txBody>
                    <a:bodyPr/>
                    <a:lstStyle/>
                    <a:p>
                      <a:pPr>
                        <a:lnSpc>
                          <a:spcPct val="115000"/>
                        </a:lnSpc>
                        <a:spcAft>
                          <a:spcPts val="0"/>
                        </a:spcAft>
                      </a:pPr>
                      <a:r>
                        <a:rPr lang="es-ES" sz="700">
                          <a:effectLst/>
                        </a:rPr>
                        <a:t>ES UN JUEGO PARA TRABAJAR LA CANTIDAD Y LA GRAFÍA DE LOS NÚMEROS DEL 0 AL 10. SE DESARROLLA DE LA MANERA SIGUIENTE:</a:t>
                      </a:r>
                      <a:br>
                        <a:rPr lang="es-ES" sz="700">
                          <a:effectLst/>
                        </a:rPr>
                      </a:br>
                      <a:r>
                        <a:rPr lang="es-ES" sz="700">
                          <a:effectLst/>
                        </a:rPr>
                        <a:t>POR PAREJAS, UNO DE LOS NIÑOS ELIGE UN NÚMERO DEL 0 AL  10 Y LO COLOCA EN EL VELCRO DE AL LADO DE LA CABEZA, EL OTRO NIÑO DEBERÁ COLOCAR EL NÚMERO DE PINZAS EN LA CABEZA QUE INDICA LA TARJETA QUE HA ELEGIDO SU COMPAÑERO.</a:t>
                      </a:r>
                    </a:p>
                    <a:p>
                      <a:pPr>
                        <a:lnSpc>
                          <a:spcPct val="115000"/>
                        </a:lnSpc>
                        <a:spcAft>
                          <a:spcPts val="0"/>
                        </a:spcAft>
                      </a:pPr>
                      <a:r>
                        <a:rPr lang="es-ES" sz="700">
                          <a:effectLst/>
                        </a:rPr>
                        <a:t>TAMBIÉN SE PUEDE HACER A LA INVERSA, UNO COLOCA LAS PINZAS Y OTRO LAS CUENTA Y PONE EL NÚMERO CORRECTO.</a:t>
                      </a:r>
                    </a:p>
                    <a:p>
                      <a:pPr>
                        <a:lnSpc>
                          <a:spcPct val="115000"/>
                        </a:lnSpc>
                        <a:spcAft>
                          <a:spcPts val="0"/>
                        </a:spcAft>
                      </a:pPr>
                      <a:r>
                        <a:rPr lang="es-ES" sz="700">
                          <a:effectLst/>
                        </a:rPr>
                        <a:t> </a:t>
                      </a:r>
                    </a:p>
                    <a:p>
                      <a:pPr>
                        <a:lnSpc>
                          <a:spcPct val="115000"/>
                        </a:lnSpc>
                        <a:spcAft>
                          <a:spcPts val="0"/>
                        </a:spcAft>
                      </a:pPr>
                      <a:r>
                        <a:rPr lang="es-ES" sz="700">
                          <a:effectLst/>
                        </a:rPr>
                        <a:t> </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hMerge="1">
                  <a:txBody>
                    <a:bodyPr/>
                    <a:lstStyle/>
                    <a:p>
                      <a:endParaRPr lang="es-ES"/>
                    </a:p>
                  </a:txBody>
                  <a:tcPr/>
                </a:tc>
                <a:tc hMerge="1">
                  <a:txBody>
                    <a:bodyPr/>
                    <a:lstStyle/>
                    <a:p>
                      <a:endParaRPr lang="es-ES"/>
                    </a:p>
                  </a:txBody>
                  <a:tcPr/>
                </a:tc>
              </a:tr>
              <a:tr h="194242">
                <a:tc>
                  <a:txBody>
                    <a:bodyPr/>
                    <a:lstStyle/>
                    <a:p>
                      <a:pPr>
                        <a:lnSpc>
                          <a:spcPct val="115000"/>
                        </a:lnSpc>
                        <a:spcAft>
                          <a:spcPts val="0"/>
                        </a:spcAft>
                      </a:pPr>
                      <a:r>
                        <a:rPr lang="es-ES" sz="1100">
                          <a:effectLst/>
                        </a:rPr>
                        <a:t>EVALUACIÓN POR CRITERIOS EV/ESTANDARES AP.</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gridSpan="2">
                  <a:txBody>
                    <a:bodyPr/>
                    <a:lstStyle/>
                    <a:p>
                      <a:pPr>
                        <a:lnSpc>
                          <a:spcPct val="115000"/>
                        </a:lnSpc>
                        <a:spcAft>
                          <a:spcPts val="0"/>
                        </a:spcAft>
                      </a:pPr>
                      <a:r>
                        <a:rPr lang="es-ES" sz="1100">
                          <a:effectLst/>
                        </a:rPr>
                        <a:t>EVALUACION POR COMPETENCIAS</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hMerge="1">
                  <a:txBody>
                    <a:bodyPr/>
                    <a:lstStyle/>
                    <a:p>
                      <a:endParaRPr lang="es-ES"/>
                    </a:p>
                  </a:txBody>
                  <a:tcPr/>
                </a:tc>
              </a:tr>
              <a:tr h="646620">
                <a:tc>
                  <a:txBody>
                    <a:bodyPr/>
                    <a:lstStyle/>
                    <a:p>
                      <a:pPr>
                        <a:lnSpc>
                          <a:spcPct val="115000"/>
                        </a:lnSpc>
                        <a:spcAft>
                          <a:spcPts val="0"/>
                        </a:spcAft>
                      </a:pPr>
                      <a:r>
                        <a:rPr lang="es-ES" sz="700">
                          <a:effectLst/>
                        </a:rPr>
                        <a:t>- CONOCE LA SERIE NUMÉRICA.</a:t>
                      </a:r>
                    </a:p>
                    <a:p>
                      <a:pPr>
                        <a:lnSpc>
                          <a:spcPct val="115000"/>
                        </a:lnSpc>
                        <a:spcAft>
                          <a:spcPts val="0"/>
                        </a:spcAft>
                      </a:pPr>
                      <a:r>
                        <a:rPr lang="es-ES" sz="700">
                          <a:effectLst/>
                        </a:rPr>
                        <a:t>- MANEJA CORRECTAMENTE LA SERIE NUMÉRICA PARA SEGUIR LAS INSTRUCCIONES DEL JUEGO.</a:t>
                      </a:r>
                    </a:p>
                    <a:p>
                      <a:pPr>
                        <a:lnSpc>
                          <a:spcPct val="115000"/>
                        </a:lnSpc>
                        <a:spcAft>
                          <a:spcPts val="0"/>
                        </a:spcAft>
                      </a:pPr>
                      <a:r>
                        <a:rPr lang="es-ES" sz="700">
                          <a:effectLst/>
                        </a:rPr>
                        <a:t>- RELACIONA GRAFÍA CON CANTIDAD.</a:t>
                      </a:r>
                    </a:p>
                    <a:p>
                      <a:pPr>
                        <a:lnSpc>
                          <a:spcPct val="115000"/>
                        </a:lnSpc>
                        <a:spcAft>
                          <a:spcPts val="0"/>
                        </a:spcAft>
                      </a:pPr>
                      <a:r>
                        <a:rPr lang="es-ES" sz="700">
                          <a:effectLst/>
                        </a:rPr>
                        <a:t>- ES CAPAZ DE SEGUIR LOS PASOS DEL JUEGO SIN AYUDA.</a:t>
                      </a:r>
                    </a:p>
                    <a:p>
                      <a:pPr>
                        <a:lnSpc>
                          <a:spcPct val="115000"/>
                        </a:lnSpc>
                        <a:spcAft>
                          <a:spcPts val="0"/>
                        </a:spcAft>
                      </a:pPr>
                      <a:r>
                        <a:rPr lang="es-ES" sz="700">
                          <a:effectLst/>
                        </a:rPr>
                        <a:t> </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gridSpan="2">
                  <a:txBody>
                    <a:bodyPr/>
                    <a:lstStyle/>
                    <a:p>
                      <a:pPr>
                        <a:lnSpc>
                          <a:spcPct val="115000"/>
                        </a:lnSpc>
                        <a:spcAft>
                          <a:spcPts val="0"/>
                        </a:spcAft>
                      </a:pPr>
                      <a:r>
                        <a:rPr lang="es-ES" sz="700">
                          <a:effectLst/>
                        </a:rPr>
                        <a:t> </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hMerge="1">
                  <a:txBody>
                    <a:bodyPr/>
                    <a:lstStyle/>
                    <a:p>
                      <a:endParaRPr lang="es-ES"/>
                    </a:p>
                  </a:txBody>
                  <a:tcPr/>
                </a:tc>
              </a:tr>
              <a:tr h="188108">
                <a:tc gridSpan="3">
                  <a:txBody>
                    <a:bodyPr/>
                    <a:lstStyle/>
                    <a:p>
                      <a:pPr>
                        <a:lnSpc>
                          <a:spcPct val="115000"/>
                        </a:lnSpc>
                        <a:spcAft>
                          <a:spcPts val="0"/>
                        </a:spcAft>
                      </a:pPr>
                      <a:r>
                        <a:rPr lang="es-ES" sz="1100">
                          <a:effectLst/>
                        </a:rPr>
                        <a:t>VARIABLES DEL MATERIAL</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hMerge="1">
                  <a:txBody>
                    <a:bodyPr/>
                    <a:lstStyle/>
                    <a:p>
                      <a:endParaRPr lang="es-ES"/>
                    </a:p>
                  </a:txBody>
                  <a:tcPr/>
                </a:tc>
                <a:tc hMerge="1">
                  <a:txBody>
                    <a:bodyPr/>
                    <a:lstStyle/>
                    <a:p>
                      <a:endParaRPr lang="es-ES"/>
                    </a:p>
                  </a:txBody>
                  <a:tcPr/>
                </a:tc>
              </a:tr>
              <a:tr h="905268">
                <a:tc gridSpan="3">
                  <a:txBody>
                    <a:bodyPr/>
                    <a:lstStyle/>
                    <a:p>
                      <a:pPr>
                        <a:lnSpc>
                          <a:spcPct val="115000"/>
                        </a:lnSpc>
                        <a:spcAft>
                          <a:spcPts val="0"/>
                        </a:spcAft>
                      </a:pPr>
                      <a:r>
                        <a:rPr lang="es-ES" sz="700" dirty="0">
                          <a:effectLst/>
                        </a:rPr>
                        <a:t>OTRA VARIABLE CONESTE JUEGO, CUANDO LOS NIÑOS SEAN MÁS MAYORES, ES HACER LA DESCOMPOSICIÓN. PONEMOS UN NÚMERO EN EL CENTRO  Y CON PINZAS DE DOS COLORES TENDRÁN QUE CONSTRUIR LAS DIFERENTES DESCOMPOSICIONES POSIBLES.</a:t>
                      </a:r>
                    </a:p>
                    <a:p>
                      <a:pPr>
                        <a:lnSpc>
                          <a:spcPct val="115000"/>
                        </a:lnSpc>
                        <a:spcAft>
                          <a:spcPts val="0"/>
                        </a:spcAft>
                      </a:pPr>
                      <a:r>
                        <a:rPr lang="es-ES" sz="700" dirty="0">
                          <a:effectLst/>
                        </a:rPr>
                        <a:t> </a:t>
                      </a:r>
                    </a:p>
                    <a:p>
                      <a:pPr>
                        <a:lnSpc>
                          <a:spcPct val="115000"/>
                        </a:lnSpc>
                        <a:spcAft>
                          <a:spcPts val="0"/>
                        </a:spcAft>
                      </a:pPr>
                      <a:r>
                        <a:rPr lang="es-ES" sz="700" dirty="0">
                          <a:effectLst/>
                        </a:rPr>
                        <a:t> </a:t>
                      </a:r>
                    </a:p>
                    <a:p>
                      <a:pPr>
                        <a:lnSpc>
                          <a:spcPct val="115000"/>
                        </a:lnSpc>
                        <a:spcAft>
                          <a:spcPts val="0"/>
                        </a:spcAft>
                      </a:pPr>
                      <a:r>
                        <a:rPr lang="es-ES" sz="700" dirty="0">
                          <a:effectLst/>
                        </a:rPr>
                        <a:t> </a:t>
                      </a:r>
                    </a:p>
                    <a:p>
                      <a:pPr>
                        <a:lnSpc>
                          <a:spcPct val="115000"/>
                        </a:lnSpc>
                        <a:spcAft>
                          <a:spcPts val="0"/>
                        </a:spcAft>
                      </a:pPr>
                      <a:r>
                        <a:rPr lang="es-ES" sz="700" dirty="0">
                          <a:effectLst/>
                        </a:rPr>
                        <a:t> </a:t>
                      </a:r>
                    </a:p>
                    <a:p>
                      <a:pPr>
                        <a:lnSpc>
                          <a:spcPct val="115000"/>
                        </a:lnSpc>
                        <a:spcAft>
                          <a:spcPts val="0"/>
                        </a:spcAft>
                      </a:pPr>
                      <a:r>
                        <a:rPr lang="es-ES" sz="700" dirty="0">
                          <a:effectLst/>
                        </a:rPr>
                        <a:t> </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005" marR="46005" marT="0" marB="0"/>
                </a:tc>
                <a:tc hMerge="1">
                  <a:txBody>
                    <a:bodyPr/>
                    <a:lstStyle/>
                    <a:p>
                      <a:endParaRPr lang="es-ES"/>
                    </a:p>
                  </a:txBody>
                  <a:tcPr/>
                </a:tc>
                <a:tc hMerge="1">
                  <a:txBody>
                    <a:bodyPr/>
                    <a:lstStyle/>
                    <a:p>
                      <a:endParaRPr lang="es-ES"/>
                    </a:p>
                  </a:txBody>
                  <a:tcPr/>
                </a:tc>
              </a:tr>
            </a:tbl>
          </a:graphicData>
        </a:graphic>
      </p:graphicFrame>
      <p:pic>
        <p:nvPicPr>
          <p:cNvPr id="1026" name="Picture 2" descr="H:\ABN 2017\dosier\primer cuatrimestre\Abn parte1\PELOS MANOLO.jpg"/>
          <p:cNvPicPr>
            <a:picLocks noChangeAspect="1" noChangeArrowheads="1"/>
          </p:cNvPicPr>
          <p:nvPr/>
        </p:nvPicPr>
        <p:blipFill>
          <a:blip r:embed="rId2" cstate="print"/>
          <a:srcRect/>
          <a:stretch>
            <a:fillRect/>
          </a:stretch>
        </p:blipFill>
        <p:spPr bwMode="auto">
          <a:xfrm>
            <a:off x="7314865" y="2208627"/>
            <a:ext cx="4284388" cy="3213292"/>
          </a:xfrm>
          <a:prstGeom prst="rect">
            <a:avLst/>
          </a:prstGeom>
          <a:noFill/>
        </p:spPr>
      </p:pic>
    </p:spTree>
    <p:extLst>
      <p:ext uri="{BB962C8B-B14F-4D97-AF65-F5344CB8AC3E}">
        <p14:creationId xmlns:p14="http://schemas.microsoft.com/office/powerpoint/2010/main" val="407960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7: LAS HUEVERAS</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2413309458"/>
              </p:ext>
            </p:extLst>
          </p:nvPr>
        </p:nvGraphicFramePr>
        <p:xfrm>
          <a:off x="206586" y="1933008"/>
          <a:ext cx="6003146" cy="4713453"/>
        </p:xfrm>
        <a:graphic>
          <a:graphicData uri="http://schemas.openxmlformats.org/drawingml/2006/table">
            <a:tbl>
              <a:tblPr firstRow="1" firstCol="1" bandRow="1">
                <a:tableStyleId>{3B4B98B0-60AC-42C2-AFA5-B58CD77FA1E5}</a:tableStyleId>
              </a:tblPr>
              <a:tblGrid>
                <a:gridCol w="3854721"/>
                <a:gridCol w="84148"/>
                <a:gridCol w="2064277"/>
              </a:tblGrid>
              <a:tr h="290491">
                <a:tc gridSpan="2">
                  <a:txBody>
                    <a:bodyPr/>
                    <a:lstStyle/>
                    <a:p>
                      <a:pPr>
                        <a:lnSpc>
                          <a:spcPct val="115000"/>
                        </a:lnSpc>
                        <a:spcAft>
                          <a:spcPts val="0"/>
                        </a:spcAft>
                      </a:pPr>
                      <a:r>
                        <a:rPr lang="es-ES" sz="1400" dirty="0">
                          <a:effectLst/>
                        </a:rPr>
                        <a:t>TITULO:  </a:t>
                      </a:r>
                      <a:r>
                        <a:rPr lang="es-ES" sz="1400" dirty="0" smtClean="0">
                          <a:effectLst/>
                        </a:rPr>
                        <a:t>LAS</a:t>
                      </a:r>
                      <a:r>
                        <a:rPr lang="es-ES" sz="1400" baseline="0" dirty="0" smtClean="0">
                          <a:effectLst/>
                        </a:rPr>
                        <a:t> HUEVERAS</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hMerge="1">
                  <a:txBody>
                    <a:bodyPr/>
                    <a:lstStyle/>
                    <a:p>
                      <a:endParaRPr lang="es-ES"/>
                    </a:p>
                  </a:txBody>
                  <a:tcPr/>
                </a:tc>
                <a:tc>
                  <a:txBody>
                    <a:bodyPr/>
                    <a:lstStyle/>
                    <a:p>
                      <a:pPr>
                        <a:lnSpc>
                          <a:spcPct val="115000"/>
                        </a:lnSpc>
                        <a:spcAft>
                          <a:spcPts val="0"/>
                        </a:spcAft>
                      </a:pPr>
                      <a:r>
                        <a:rPr lang="es-ES" sz="1400" dirty="0" smtClean="0">
                          <a:effectLst/>
                        </a:rPr>
                        <a:t>NIVEL:3 Y 4 AÑOS</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r>
              <a:tr h="298174">
                <a:tc>
                  <a:txBody>
                    <a:bodyPr/>
                    <a:lstStyle/>
                    <a:p>
                      <a:pPr algn="ctr">
                        <a:lnSpc>
                          <a:spcPct val="115000"/>
                        </a:lnSpc>
                        <a:spcAft>
                          <a:spcPts val="0"/>
                        </a:spcAft>
                      </a:pPr>
                      <a:r>
                        <a:rPr lang="es-ES" sz="1500">
                          <a:effectLst/>
                        </a:rPr>
                        <a:t>CONTENIDOS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gridSpan="2">
                  <a:txBody>
                    <a:bodyPr/>
                    <a:lstStyle/>
                    <a:p>
                      <a:pPr algn="ctr">
                        <a:lnSpc>
                          <a:spcPct val="115000"/>
                        </a:lnSpc>
                        <a:spcAft>
                          <a:spcPts val="0"/>
                        </a:spcAft>
                      </a:pPr>
                      <a:r>
                        <a:rPr lang="es-ES" sz="1500">
                          <a:effectLst/>
                        </a:rPr>
                        <a:t>COMPETENCIAS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hMerge="1">
                  <a:txBody>
                    <a:bodyPr/>
                    <a:lstStyle/>
                    <a:p>
                      <a:endParaRPr lang="es-ES"/>
                    </a:p>
                  </a:txBody>
                  <a:tcPr/>
                </a:tc>
              </a:tr>
              <a:tr h="657805">
                <a:tc>
                  <a:txBody>
                    <a:bodyPr/>
                    <a:lstStyle/>
                    <a:p>
                      <a:pPr marL="342900" lvl="0" indent="-342900">
                        <a:lnSpc>
                          <a:spcPct val="115000"/>
                        </a:lnSpc>
                        <a:spcAft>
                          <a:spcPts val="0"/>
                        </a:spcAft>
                        <a:buFont typeface="Calibri" panose="020F0502020204030204" pitchFamily="34" charset="0"/>
                        <a:buChar char="-"/>
                      </a:pPr>
                      <a:r>
                        <a:rPr lang="es-ES" sz="900">
                          <a:effectLst/>
                        </a:rPr>
                        <a:t>LA RECTA NUMÉRICA: - DEL 0 AL 9.</a:t>
                      </a:r>
                    </a:p>
                    <a:p>
                      <a:pPr marL="457200">
                        <a:lnSpc>
                          <a:spcPct val="115000"/>
                        </a:lnSpc>
                        <a:spcAft>
                          <a:spcPts val="0"/>
                        </a:spcAft>
                        <a:tabLst>
                          <a:tab pos="1866900" algn="l"/>
                        </a:tabLst>
                      </a:pPr>
                      <a:r>
                        <a:rPr lang="es-ES" sz="900">
                          <a:effectLst/>
                        </a:rPr>
                        <a:t>                                           DEL 9 AL O.</a:t>
                      </a:r>
                    </a:p>
                    <a:p>
                      <a:pPr marL="342900" lvl="0" indent="-342900">
                        <a:lnSpc>
                          <a:spcPct val="115000"/>
                        </a:lnSpc>
                        <a:spcAft>
                          <a:spcPts val="0"/>
                        </a:spcAft>
                        <a:buFont typeface="Calibri" panose="020F0502020204030204" pitchFamily="34" charset="0"/>
                        <a:buChar char="-"/>
                      </a:pPr>
                      <a:r>
                        <a:rPr lang="es-ES" sz="900">
                          <a:effectLst/>
                        </a:rPr>
                        <a:t>ASOCIACIÓN CANTIDAD CON NÚMERO.</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gridSpan="2">
                  <a:txBody>
                    <a:bodyPr/>
                    <a:lstStyle/>
                    <a:p>
                      <a:pPr marL="342900" lvl="0" indent="-342900">
                        <a:lnSpc>
                          <a:spcPct val="115000"/>
                        </a:lnSpc>
                        <a:spcAft>
                          <a:spcPts val="0"/>
                        </a:spcAft>
                        <a:buFont typeface="Calibri" panose="020F0502020204030204" pitchFamily="34" charset="0"/>
                        <a:buChar char="-"/>
                      </a:pPr>
                      <a:r>
                        <a:rPr lang="es-ES" sz="900">
                          <a:effectLst/>
                        </a:rPr>
                        <a:t>COMPETENCIA MATEMÁTICA.</a:t>
                      </a:r>
                    </a:p>
                    <a:p>
                      <a:pPr marL="342900" lvl="0" indent="-342900">
                        <a:lnSpc>
                          <a:spcPct val="115000"/>
                        </a:lnSpc>
                        <a:spcAft>
                          <a:spcPts val="0"/>
                        </a:spcAft>
                        <a:buFont typeface="Calibri" panose="020F0502020204030204" pitchFamily="34" charset="0"/>
                        <a:buChar char="-"/>
                      </a:pPr>
                      <a:r>
                        <a:rPr lang="es-ES" sz="900">
                          <a:effectLst/>
                        </a:rPr>
                        <a:t>COMPETENCIA LINGÜÍSTICA.</a:t>
                      </a:r>
                    </a:p>
                    <a:p>
                      <a:pPr marL="342900" lvl="0" indent="-342900">
                        <a:lnSpc>
                          <a:spcPct val="115000"/>
                        </a:lnSpc>
                        <a:spcAft>
                          <a:spcPts val="0"/>
                        </a:spcAft>
                        <a:buFont typeface="Calibri" panose="020F0502020204030204" pitchFamily="34" charset="0"/>
                        <a:buChar char="-"/>
                      </a:pPr>
                      <a:r>
                        <a:rPr lang="es-ES" sz="900">
                          <a:effectLst/>
                        </a:rPr>
                        <a:t>APRENDER A APRENDER.</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hMerge="1">
                  <a:txBody>
                    <a:bodyPr/>
                    <a:lstStyle/>
                    <a:p>
                      <a:endParaRPr lang="es-ES"/>
                    </a:p>
                  </a:txBody>
                  <a:tcPr/>
                </a:tc>
              </a:tr>
              <a:tr h="298174">
                <a:tc gridSpan="3">
                  <a:txBody>
                    <a:bodyPr/>
                    <a:lstStyle/>
                    <a:p>
                      <a:pPr algn="ctr">
                        <a:lnSpc>
                          <a:spcPct val="115000"/>
                        </a:lnSpc>
                        <a:spcAft>
                          <a:spcPts val="0"/>
                        </a:spcAft>
                      </a:pPr>
                      <a:r>
                        <a:rPr lang="es-ES" sz="1500">
                          <a:effectLst/>
                        </a:rPr>
                        <a:t>DESARROLLO</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hMerge="1">
                  <a:txBody>
                    <a:bodyPr/>
                    <a:lstStyle/>
                    <a:p>
                      <a:endParaRPr lang="es-ES"/>
                    </a:p>
                  </a:txBody>
                  <a:tcPr/>
                </a:tc>
                <a:tc hMerge="1">
                  <a:txBody>
                    <a:bodyPr/>
                    <a:lstStyle/>
                    <a:p>
                      <a:endParaRPr lang="es-ES"/>
                    </a:p>
                  </a:txBody>
                  <a:tcPr/>
                </a:tc>
              </a:tr>
              <a:tr h="728868">
                <a:tc gridSpan="3">
                  <a:txBody>
                    <a:bodyPr/>
                    <a:lstStyle/>
                    <a:p>
                      <a:pPr>
                        <a:lnSpc>
                          <a:spcPct val="115000"/>
                        </a:lnSpc>
                        <a:spcAft>
                          <a:spcPts val="0"/>
                        </a:spcAft>
                      </a:pPr>
                      <a:r>
                        <a:rPr lang="es-ES" sz="900">
                          <a:effectLst/>
                        </a:rPr>
                        <a:t> </a:t>
                      </a:r>
                    </a:p>
                    <a:p>
                      <a:pPr>
                        <a:lnSpc>
                          <a:spcPct val="115000"/>
                        </a:lnSpc>
                        <a:spcAft>
                          <a:spcPts val="0"/>
                        </a:spcAft>
                      </a:pPr>
                      <a:r>
                        <a:rPr lang="es-ES" sz="900">
                          <a:effectLst/>
                        </a:rPr>
                        <a:t>            SE LE DA AL NIÑO/A LA HUEVERA Y TENDRÁ QUE COLORAR LOS NÚMEROS EN EL ORDEN CORRECTO.</a:t>
                      </a:r>
                    </a:p>
                    <a:p>
                      <a:pPr>
                        <a:lnSpc>
                          <a:spcPct val="115000"/>
                        </a:lnSpc>
                        <a:spcAft>
                          <a:spcPts val="0"/>
                        </a:spcAft>
                      </a:pPr>
                      <a:r>
                        <a:rPr lang="es-ES" sz="900">
                          <a:effectLst/>
                        </a:rPr>
                        <a:t>            POSTERIORMENTE COLOCARÁ TANTAS ALUBIAS COMO NÚMERO HAYA.</a:t>
                      </a:r>
                    </a:p>
                    <a:p>
                      <a:pPr>
                        <a:lnSpc>
                          <a:spcPct val="115000"/>
                        </a:lnSpc>
                        <a:spcAft>
                          <a:spcPts val="0"/>
                        </a:spcAft>
                      </a:pPr>
                      <a:r>
                        <a:rPr lang="es-ES" sz="900">
                          <a:effectLst/>
                        </a:rPr>
                        <a:t> </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hMerge="1">
                  <a:txBody>
                    <a:bodyPr/>
                    <a:lstStyle/>
                    <a:p>
                      <a:endParaRPr lang="es-ES"/>
                    </a:p>
                  </a:txBody>
                  <a:tcPr/>
                </a:tc>
                <a:tc hMerge="1">
                  <a:txBody>
                    <a:bodyPr/>
                    <a:lstStyle/>
                    <a:p>
                      <a:endParaRPr lang="es-ES"/>
                    </a:p>
                  </a:txBody>
                  <a:tcPr/>
                </a:tc>
              </a:tr>
              <a:tr h="528583">
                <a:tc>
                  <a:txBody>
                    <a:bodyPr/>
                    <a:lstStyle/>
                    <a:p>
                      <a:pPr>
                        <a:lnSpc>
                          <a:spcPct val="115000"/>
                        </a:lnSpc>
                        <a:spcAft>
                          <a:spcPts val="0"/>
                        </a:spcAft>
                      </a:pPr>
                      <a:r>
                        <a:rPr lang="es-ES" sz="1400">
                          <a:effectLst/>
                        </a:rPr>
                        <a:t>EVALUACIÓN POR CRITERIOS EV/ESTANDARES AP.</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gridSpan="2">
                  <a:txBody>
                    <a:bodyPr/>
                    <a:lstStyle/>
                    <a:p>
                      <a:pPr>
                        <a:lnSpc>
                          <a:spcPct val="115000"/>
                        </a:lnSpc>
                        <a:spcAft>
                          <a:spcPts val="0"/>
                        </a:spcAft>
                      </a:pPr>
                      <a:r>
                        <a:rPr lang="es-ES" sz="1400">
                          <a:effectLst/>
                        </a:rPr>
                        <a:t>EVALUACION POR COMPETENCIAS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hMerge="1">
                  <a:txBody>
                    <a:bodyPr/>
                    <a:lstStyle/>
                    <a:p>
                      <a:endParaRPr lang="es-ES"/>
                    </a:p>
                  </a:txBody>
                  <a:tcPr/>
                </a:tc>
              </a:tr>
              <a:tr h="735230">
                <a:tc>
                  <a:txBody>
                    <a:bodyPr/>
                    <a:lstStyle/>
                    <a:p>
                      <a:pPr>
                        <a:lnSpc>
                          <a:spcPct val="115000"/>
                        </a:lnSpc>
                        <a:spcAft>
                          <a:spcPts val="0"/>
                        </a:spcAft>
                      </a:pPr>
                      <a:r>
                        <a:rPr lang="es-ES" sz="900">
                          <a:effectLst/>
                        </a:rPr>
                        <a:t> </a:t>
                      </a:r>
                    </a:p>
                    <a:p>
                      <a:pPr marL="342900" lvl="0" indent="-342900">
                        <a:lnSpc>
                          <a:spcPct val="115000"/>
                        </a:lnSpc>
                        <a:spcAft>
                          <a:spcPts val="0"/>
                        </a:spcAft>
                        <a:buFont typeface="Calibri" panose="020F0502020204030204" pitchFamily="34" charset="0"/>
                        <a:buChar char="-"/>
                      </a:pPr>
                      <a:r>
                        <a:rPr lang="es-ES" sz="900">
                          <a:effectLst/>
                        </a:rPr>
                        <a:t>COMPROBAR QUE HA COLOCADO LOS NÚMEROS CORRECTAMENTE.</a:t>
                      </a:r>
                    </a:p>
                    <a:p>
                      <a:pPr marL="342900" lvl="0" indent="-342900">
                        <a:lnSpc>
                          <a:spcPct val="115000"/>
                        </a:lnSpc>
                        <a:spcAft>
                          <a:spcPts val="0"/>
                        </a:spcAft>
                        <a:buFont typeface="Calibri" panose="020F0502020204030204" pitchFamily="34" charset="0"/>
                        <a:buChar char="-"/>
                      </a:pPr>
                      <a:r>
                        <a:rPr lang="es-ES" sz="900">
                          <a:effectLst/>
                        </a:rPr>
                        <a:t>COMPROBAR QUE HA COLOCADO TANTAS ALUBIAS COMO EL NÚMERO HAY.</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gridSpan="2">
                  <a:txBody>
                    <a:bodyPr/>
                    <a:lstStyle/>
                    <a:p>
                      <a:pPr>
                        <a:lnSpc>
                          <a:spcPct val="115000"/>
                        </a:lnSpc>
                        <a:spcAft>
                          <a:spcPts val="0"/>
                        </a:spcAft>
                      </a:pPr>
                      <a:r>
                        <a:rPr lang="es-ES" sz="900">
                          <a:effectLst/>
                        </a:rPr>
                        <a:t> </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hMerge="1">
                  <a:txBody>
                    <a:bodyPr/>
                    <a:lstStyle/>
                    <a:p>
                      <a:endParaRPr lang="es-ES"/>
                    </a:p>
                  </a:txBody>
                  <a:tcPr/>
                </a:tc>
              </a:tr>
              <a:tr h="265043">
                <a:tc gridSpan="3">
                  <a:txBody>
                    <a:bodyPr/>
                    <a:lstStyle/>
                    <a:p>
                      <a:pPr>
                        <a:lnSpc>
                          <a:spcPct val="115000"/>
                        </a:lnSpc>
                        <a:spcAft>
                          <a:spcPts val="0"/>
                        </a:spcAft>
                      </a:pPr>
                      <a:r>
                        <a:rPr lang="es-ES" sz="1400">
                          <a:effectLst/>
                        </a:rPr>
                        <a:t>VARIABLES DEL MATERIAL</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hMerge="1">
                  <a:txBody>
                    <a:bodyPr/>
                    <a:lstStyle/>
                    <a:p>
                      <a:endParaRPr lang="es-ES"/>
                    </a:p>
                  </a:txBody>
                  <a:tcPr/>
                </a:tc>
                <a:tc hMerge="1">
                  <a:txBody>
                    <a:bodyPr/>
                    <a:lstStyle/>
                    <a:p>
                      <a:endParaRPr lang="es-ES"/>
                    </a:p>
                  </a:txBody>
                  <a:tcPr/>
                </a:tc>
              </a:tr>
              <a:tr h="911085">
                <a:tc gridSpan="3">
                  <a:txBody>
                    <a:bodyPr/>
                    <a:lstStyle/>
                    <a:p>
                      <a:pPr>
                        <a:lnSpc>
                          <a:spcPct val="115000"/>
                        </a:lnSpc>
                        <a:spcAft>
                          <a:spcPts val="0"/>
                        </a:spcAft>
                      </a:pPr>
                      <a:r>
                        <a:rPr lang="es-ES" sz="900" dirty="0">
                          <a:effectLst/>
                        </a:rPr>
                        <a:t> </a:t>
                      </a:r>
                    </a:p>
                    <a:p>
                      <a:pPr marL="342900" lvl="0" indent="-342900">
                        <a:lnSpc>
                          <a:spcPct val="115000"/>
                        </a:lnSpc>
                        <a:spcAft>
                          <a:spcPts val="0"/>
                        </a:spcAft>
                        <a:buFont typeface="Calibri" panose="020F0502020204030204" pitchFamily="34" charset="0"/>
                        <a:buChar char="-"/>
                      </a:pPr>
                      <a:r>
                        <a:rPr lang="es-ES" sz="900" dirty="0">
                          <a:effectLst/>
                        </a:rPr>
                        <a:t>COLOCAMOS EN LA HUEVERA LOS NÚMEROS PARES.</a:t>
                      </a:r>
                    </a:p>
                    <a:p>
                      <a:pPr marL="342900" lvl="0" indent="-342900">
                        <a:lnSpc>
                          <a:spcPct val="115000"/>
                        </a:lnSpc>
                        <a:spcAft>
                          <a:spcPts val="0"/>
                        </a:spcAft>
                        <a:buFont typeface="Calibri" panose="020F0502020204030204" pitchFamily="34" charset="0"/>
                        <a:buChar char="-"/>
                      </a:pPr>
                      <a:r>
                        <a:rPr lang="es-ES" sz="900" dirty="0">
                          <a:effectLst/>
                        </a:rPr>
                        <a:t>COLOCAMOS EN LA HUEVERA LOS NÚMEROS IMPARES.</a:t>
                      </a:r>
                    </a:p>
                    <a:p>
                      <a:pPr marL="342900" lvl="0" indent="-342900">
                        <a:lnSpc>
                          <a:spcPct val="115000"/>
                        </a:lnSpc>
                        <a:spcAft>
                          <a:spcPts val="0"/>
                        </a:spcAft>
                        <a:buFont typeface="Calibri" panose="020F0502020204030204" pitchFamily="34" charset="0"/>
                        <a:buChar char="-"/>
                      </a:pPr>
                      <a:r>
                        <a:rPr lang="es-ES" sz="900" dirty="0">
                          <a:effectLst/>
                        </a:rPr>
                        <a:t>PONEMOS LAS ALUBIAS Y LUEGO COLOCAMOS LOS NÚMEROS.</a:t>
                      </a:r>
                    </a:p>
                    <a:p>
                      <a:pPr>
                        <a:lnSpc>
                          <a:spcPct val="115000"/>
                        </a:lnSpc>
                        <a:spcAft>
                          <a:spcPts val="0"/>
                        </a:spcAft>
                      </a:pPr>
                      <a:r>
                        <a:rPr lang="es-ES" sz="900" dirty="0">
                          <a:effectLst/>
                        </a:rPr>
                        <a:t> </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953" marR="57953" marT="0" marB="0"/>
                </a:tc>
                <a:tc hMerge="1">
                  <a:txBody>
                    <a:bodyPr/>
                    <a:lstStyle/>
                    <a:p>
                      <a:endParaRPr lang="es-ES"/>
                    </a:p>
                  </a:txBody>
                  <a:tcPr/>
                </a:tc>
                <a:tc hMerge="1">
                  <a:txBody>
                    <a:bodyPr/>
                    <a:lstStyle/>
                    <a:p>
                      <a:endParaRPr lang="es-ES"/>
                    </a:p>
                  </a:txBody>
                  <a:tcPr/>
                </a:tc>
              </a:tr>
            </a:tbl>
          </a:graphicData>
        </a:graphic>
      </p:graphicFrame>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386566" y="1976272"/>
            <a:ext cx="3313278" cy="4417704"/>
          </a:xfrm>
          <a:prstGeom prst="rect">
            <a:avLst/>
          </a:prstGeom>
        </p:spPr>
      </p:pic>
    </p:spTree>
    <p:extLst>
      <p:ext uri="{BB962C8B-B14F-4D97-AF65-F5344CB8AC3E}">
        <p14:creationId xmlns:p14="http://schemas.microsoft.com/office/powerpoint/2010/main" val="221339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_tradnl" dirty="0" smtClean="0"/>
              <a:t>FICHA 8: CONTAMOS MOSCAS </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3799363765"/>
              </p:ext>
            </p:extLst>
          </p:nvPr>
        </p:nvGraphicFramePr>
        <p:xfrm>
          <a:off x="245661" y="1973712"/>
          <a:ext cx="7342494" cy="4884288"/>
        </p:xfrm>
        <a:graphic>
          <a:graphicData uri="http://schemas.openxmlformats.org/drawingml/2006/table">
            <a:tbl>
              <a:tblPr firstRow="1" firstCol="1" bandRow="1">
                <a:tableStyleId>{3B4B98B0-60AC-42C2-AFA5-B58CD77FA1E5}</a:tableStyleId>
              </a:tblPr>
              <a:tblGrid>
                <a:gridCol w="4723519"/>
                <a:gridCol w="88840"/>
                <a:gridCol w="2530135"/>
              </a:tblGrid>
              <a:tr h="259027">
                <a:tc gridSpan="2">
                  <a:txBody>
                    <a:bodyPr/>
                    <a:lstStyle/>
                    <a:p>
                      <a:pPr>
                        <a:lnSpc>
                          <a:spcPct val="115000"/>
                        </a:lnSpc>
                        <a:spcAft>
                          <a:spcPts val="0"/>
                        </a:spcAft>
                      </a:pPr>
                      <a:r>
                        <a:rPr lang="es-ES" sz="1300" dirty="0">
                          <a:effectLst/>
                        </a:rPr>
                        <a:t>TITULO: Contamos moscas</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hMerge="1">
                  <a:txBody>
                    <a:bodyPr/>
                    <a:lstStyle/>
                    <a:p>
                      <a:endParaRPr lang="es-ES"/>
                    </a:p>
                  </a:txBody>
                  <a:tcPr/>
                </a:tc>
                <a:tc>
                  <a:txBody>
                    <a:bodyPr/>
                    <a:lstStyle/>
                    <a:p>
                      <a:pPr>
                        <a:lnSpc>
                          <a:spcPct val="115000"/>
                        </a:lnSpc>
                        <a:spcAft>
                          <a:spcPts val="1000"/>
                        </a:spcAft>
                      </a:pPr>
                      <a:r>
                        <a:rPr lang="es-ES" sz="900" dirty="0">
                          <a:effectLst/>
                        </a:rPr>
                        <a:t> </a:t>
                      </a:r>
                      <a:r>
                        <a:rPr lang="es-ES" sz="1800" b="1" kern="1200" dirty="0" smtClean="0">
                          <a:solidFill>
                            <a:schemeClr val="tx1"/>
                          </a:solidFill>
                          <a:effectLst/>
                          <a:latin typeface="+mn-lt"/>
                          <a:ea typeface="+mn-ea"/>
                          <a:cs typeface="+mn-cs"/>
                        </a:rPr>
                        <a:t>NIVEL: 3-4-5 años</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78951">
                <a:tc>
                  <a:txBody>
                    <a:bodyPr/>
                    <a:lstStyle/>
                    <a:p>
                      <a:pPr algn="ctr">
                        <a:lnSpc>
                          <a:spcPct val="115000"/>
                        </a:lnSpc>
                        <a:spcAft>
                          <a:spcPts val="0"/>
                        </a:spcAft>
                      </a:pPr>
                      <a:r>
                        <a:rPr lang="es-ES" sz="1400" dirty="0">
                          <a:effectLst/>
                        </a:rPr>
                        <a:t>CONTENIDOS</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gridSpan="2">
                  <a:txBody>
                    <a:bodyPr/>
                    <a:lstStyle/>
                    <a:p>
                      <a:pPr algn="ctr">
                        <a:lnSpc>
                          <a:spcPct val="115000"/>
                        </a:lnSpc>
                        <a:spcAft>
                          <a:spcPts val="0"/>
                        </a:spcAft>
                      </a:pPr>
                      <a:r>
                        <a:rPr lang="es-ES" sz="1400">
                          <a:effectLst/>
                        </a:rPr>
                        <a:t>COMPETENCIAS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hMerge="1">
                  <a:txBody>
                    <a:bodyPr/>
                    <a:lstStyle/>
                    <a:p>
                      <a:endParaRPr lang="es-ES"/>
                    </a:p>
                  </a:txBody>
                  <a:tcPr/>
                </a:tc>
              </a:tr>
              <a:tr h="975712">
                <a:tc>
                  <a:txBody>
                    <a:bodyPr/>
                    <a:lstStyle/>
                    <a:p>
                      <a:pPr marL="342900" lvl="0" indent="-342900">
                        <a:lnSpc>
                          <a:spcPct val="115000"/>
                        </a:lnSpc>
                        <a:spcAft>
                          <a:spcPts val="0"/>
                        </a:spcAft>
                        <a:buFont typeface="Symbol" panose="05050102010706020507" pitchFamily="18" charset="2"/>
                        <a:buChar char=""/>
                      </a:pPr>
                      <a:r>
                        <a:rPr lang="es-ES" sz="900" dirty="0">
                          <a:effectLst/>
                        </a:rPr>
                        <a:t>Cuantificadores de uso común para expresar cantidades : alguno-ninguno, más –menos, muchos-pocos.</a:t>
                      </a:r>
                    </a:p>
                    <a:p>
                      <a:pPr marL="342900" lvl="0" indent="-342900">
                        <a:lnSpc>
                          <a:spcPct val="115000"/>
                        </a:lnSpc>
                        <a:spcAft>
                          <a:spcPts val="0"/>
                        </a:spcAft>
                        <a:buFont typeface="Symbol" panose="05050102010706020507" pitchFamily="18" charset="2"/>
                        <a:buChar char=""/>
                      </a:pPr>
                      <a:r>
                        <a:rPr lang="es-ES" sz="900" dirty="0">
                          <a:effectLst/>
                        </a:rPr>
                        <a:t>Utilización de la serie numérica para contar elementos y expresión gráfica de cantidades..</a:t>
                      </a:r>
                    </a:p>
                    <a:p>
                      <a:pPr marL="342900" lvl="0" indent="-342900">
                        <a:lnSpc>
                          <a:spcPct val="115000"/>
                        </a:lnSpc>
                        <a:spcAft>
                          <a:spcPts val="0"/>
                        </a:spcAft>
                        <a:buFont typeface="Symbol" panose="05050102010706020507" pitchFamily="18" charset="2"/>
                        <a:buChar char=""/>
                      </a:pPr>
                      <a:r>
                        <a:rPr lang="es-ES" sz="900" dirty="0">
                          <a:effectLst/>
                        </a:rPr>
                        <a:t>Realización de operaciones aritméticas, a través de la manipulación que impliquen juntar, quitar, repartir, completar…</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gridSpan="2">
                  <a:txBody>
                    <a:bodyPr/>
                    <a:lstStyle/>
                    <a:p>
                      <a:pPr marL="342900" lvl="0" indent="-342900">
                        <a:lnSpc>
                          <a:spcPct val="115000"/>
                        </a:lnSpc>
                        <a:spcAft>
                          <a:spcPts val="0"/>
                        </a:spcAft>
                        <a:buFont typeface="Symbol" panose="05050102010706020507" pitchFamily="18" charset="2"/>
                        <a:buChar char=""/>
                      </a:pPr>
                      <a:r>
                        <a:rPr lang="es-ES" sz="900">
                          <a:effectLst/>
                        </a:rPr>
                        <a:t>Competencia matemática.</a:t>
                      </a:r>
                    </a:p>
                    <a:p>
                      <a:pPr marL="342900" lvl="0" indent="-342900">
                        <a:lnSpc>
                          <a:spcPct val="115000"/>
                        </a:lnSpc>
                        <a:spcAft>
                          <a:spcPts val="0"/>
                        </a:spcAft>
                        <a:buFont typeface="Symbol" panose="05050102010706020507" pitchFamily="18" charset="2"/>
                        <a:buChar char=""/>
                      </a:pPr>
                      <a:r>
                        <a:rPr lang="es-ES" sz="900">
                          <a:effectLst/>
                        </a:rPr>
                        <a:t>Competencia aprender a aprender.</a:t>
                      </a:r>
                    </a:p>
                    <a:p>
                      <a:pPr marL="342900" lvl="0" indent="-342900">
                        <a:lnSpc>
                          <a:spcPct val="115000"/>
                        </a:lnSpc>
                        <a:spcAft>
                          <a:spcPts val="0"/>
                        </a:spcAft>
                        <a:buFont typeface="Symbol" panose="05050102010706020507" pitchFamily="18" charset="2"/>
                        <a:buChar char=""/>
                      </a:pPr>
                      <a:r>
                        <a:rPr lang="es-ES" sz="900">
                          <a:effectLst/>
                        </a:rPr>
                        <a:t>Competencia en comunicación lingüística.</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hMerge="1">
                  <a:txBody>
                    <a:bodyPr/>
                    <a:lstStyle/>
                    <a:p>
                      <a:endParaRPr lang="es-ES"/>
                    </a:p>
                  </a:txBody>
                  <a:tcPr/>
                </a:tc>
              </a:tr>
              <a:tr h="278951">
                <a:tc gridSpan="3">
                  <a:txBody>
                    <a:bodyPr/>
                    <a:lstStyle/>
                    <a:p>
                      <a:pPr algn="ctr">
                        <a:lnSpc>
                          <a:spcPct val="115000"/>
                        </a:lnSpc>
                        <a:spcAft>
                          <a:spcPts val="0"/>
                        </a:spcAft>
                      </a:pPr>
                      <a:r>
                        <a:rPr lang="es-ES" sz="1400" dirty="0">
                          <a:effectLst/>
                        </a:rPr>
                        <a:t>DESARROLLO</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hMerge="1">
                  <a:txBody>
                    <a:bodyPr/>
                    <a:lstStyle/>
                    <a:p>
                      <a:endParaRPr lang="es-ES"/>
                    </a:p>
                  </a:txBody>
                  <a:tcPr/>
                </a:tc>
                <a:tc hMerge="1">
                  <a:txBody>
                    <a:bodyPr/>
                    <a:lstStyle/>
                    <a:p>
                      <a:endParaRPr lang="es-ES"/>
                    </a:p>
                  </a:txBody>
                  <a:tcPr/>
                </a:tc>
              </a:tr>
              <a:tr h="1075955">
                <a:tc gridSpan="3">
                  <a:txBody>
                    <a:bodyPr/>
                    <a:lstStyle/>
                    <a:p>
                      <a:pPr>
                        <a:lnSpc>
                          <a:spcPct val="115000"/>
                        </a:lnSpc>
                        <a:spcAft>
                          <a:spcPts val="0"/>
                        </a:spcAft>
                      </a:pPr>
                      <a:r>
                        <a:rPr lang="es-ES" sz="900" dirty="0">
                          <a:effectLst/>
                        </a:rPr>
                        <a:t> </a:t>
                      </a:r>
                    </a:p>
                    <a:p>
                      <a:pPr>
                        <a:lnSpc>
                          <a:spcPct val="115000"/>
                        </a:lnSpc>
                        <a:spcAft>
                          <a:spcPts val="0"/>
                        </a:spcAft>
                      </a:pPr>
                      <a:r>
                        <a:rPr lang="es-ES" sz="900" dirty="0">
                          <a:effectLst/>
                        </a:rPr>
                        <a:t>Los alumnos jugarán a cazar moscas  y dependiendo de los niveles se trabajará:</a:t>
                      </a:r>
                    </a:p>
                    <a:p>
                      <a:pPr marL="171450" indent="-171450">
                        <a:lnSpc>
                          <a:spcPct val="115000"/>
                        </a:lnSpc>
                        <a:spcAft>
                          <a:spcPts val="0"/>
                        </a:spcAft>
                        <a:buFont typeface="Arial" panose="020B0604020202020204" pitchFamily="34" charset="0"/>
                        <a:buChar char="•"/>
                      </a:pPr>
                      <a:r>
                        <a:rPr lang="es-ES" sz="900" dirty="0">
                          <a:effectLst/>
                        </a:rPr>
                        <a:t>3 años: Conteo de las moscas cazadas. Uso de los cuantificadores mas que- menos que, alguno-ninguno, muchos –pocos.   </a:t>
                      </a:r>
                    </a:p>
                    <a:p>
                      <a:pPr marL="171450" indent="-171450">
                        <a:lnSpc>
                          <a:spcPct val="115000"/>
                        </a:lnSpc>
                        <a:spcAft>
                          <a:spcPts val="0"/>
                        </a:spcAft>
                        <a:buFont typeface="Arial" panose="020B0604020202020204" pitchFamily="34" charset="0"/>
                        <a:buChar char="•"/>
                      </a:pPr>
                      <a:r>
                        <a:rPr lang="es-ES" sz="900" dirty="0">
                          <a:effectLst/>
                        </a:rPr>
                        <a:t>4 años: Conteo y expresión gráfica de la cantidad. Cuantificadores. </a:t>
                      </a:r>
                    </a:p>
                    <a:p>
                      <a:pPr marL="171450" indent="-171450">
                        <a:lnSpc>
                          <a:spcPct val="115000"/>
                        </a:lnSpc>
                        <a:spcAft>
                          <a:spcPts val="0"/>
                        </a:spcAft>
                        <a:buFont typeface="Arial" panose="020B0604020202020204" pitchFamily="34" charset="0"/>
                        <a:buChar char="•"/>
                      </a:pPr>
                      <a:r>
                        <a:rPr lang="es-ES" sz="900" dirty="0">
                          <a:effectLst/>
                        </a:rPr>
                        <a:t>5 años: Conteo. Cuantificadores. Expresión gráfica de la cantidad. Realización de operaciones aritméticas y su expresión gráfica: juntar-sumar; quitar- restar, repartir, completar ¿Cuántas faltan para llegar a 10?</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hMerge="1">
                  <a:txBody>
                    <a:bodyPr/>
                    <a:lstStyle/>
                    <a:p>
                      <a:endParaRPr lang="es-ES"/>
                    </a:p>
                  </a:txBody>
                  <a:tcPr/>
                </a:tc>
                <a:tc hMerge="1">
                  <a:txBody>
                    <a:bodyPr/>
                    <a:lstStyle/>
                    <a:p>
                      <a:endParaRPr lang="es-ES"/>
                    </a:p>
                  </a:txBody>
                  <a:tcPr/>
                </a:tc>
              </a:tr>
              <a:tr h="259027">
                <a:tc>
                  <a:txBody>
                    <a:bodyPr/>
                    <a:lstStyle/>
                    <a:p>
                      <a:pPr>
                        <a:lnSpc>
                          <a:spcPct val="115000"/>
                        </a:lnSpc>
                        <a:spcAft>
                          <a:spcPts val="0"/>
                        </a:spcAft>
                      </a:pPr>
                      <a:r>
                        <a:rPr lang="es-ES" sz="1300">
                          <a:effectLst/>
                        </a:rPr>
                        <a:t>EVALUACIÓN POR CRITERIOS .</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gridSpan="2">
                  <a:txBody>
                    <a:bodyPr/>
                    <a:lstStyle/>
                    <a:p>
                      <a:pPr>
                        <a:lnSpc>
                          <a:spcPct val="115000"/>
                        </a:lnSpc>
                        <a:spcAft>
                          <a:spcPts val="0"/>
                        </a:spcAft>
                      </a:pPr>
                      <a:r>
                        <a:rPr lang="es-ES" sz="1300">
                          <a:effectLst/>
                        </a:rPr>
                        <a:t>EVALUACION POR COMPETENCIAS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hMerge="1">
                  <a:txBody>
                    <a:bodyPr/>
                    <a:lstStyle/>
                    <a:p>
                      <a:endParaRPr lang="es-ES"/>
                    </a:p>
                  </a:txBody>
                  <a:tcPr/>
                </a:tc>
              </a:tr>
              <a:tr h="1156268">
                <a:tc>
                  <a:txBody>
                    <a:bodyPr/>
                    <a:lstStyle/>
                    <a:p>
                      <a:pPr marL="342900" lvl="0" indent="-342900">
                        <a:lnSpc>
                          <a:spcPct val="115000"/>
                        </a:lnSpc>
                        <a:spcAft>
                          <a:spcPts val="0"/>
                        </a:spcAft>
                        <a:buFont typeface="Symbol" panose="05050102010706020507" pitchFamily="18" charset="2"/>
                        <a:buChar char=""/>
                      </a:pPr>
                      <a:r>
                        <a:rPr lang="es-ES" sz="900" dirty="0">
                          <a:effectLst/>
                        </a:rPr>
                        <a:t>Manipular de forma adecuada el material.</a:t>
                      </a:r>
                    </a:p>
                    <a:p>
                      <a:pPr marL="342900" lvl="0" indent="-342900">
                        <a:lnSpc>
                          <a:spcPct val="115000"/>
                        </a:lnSpc>
                        <a:spcAft>
                          <a:spcPts val="0"/>
                        </a:spcAft>
                        <a:buFont typeface="Symbol" panose="05050102010706020507" pitchFamily="18" charset="2"/>
                        <a:buChar char=""/>
                      </a:pPr>
                      <a:r>
                        <a:rPr lang="es-ES" sz="900" dirty="0">
                          <a:effectLst/>
                        </a:rPr>
                        <a:t>Utilizar la serie numérica para cuantificar objetos y realizar las grafías correspondientes.</a:t>
                      </a:r>
                    </a:p>
                    <a:p>
                      <a:pPr marL="342900" lvl="0" indent="-342900">
                        <a:lnSpc>
                          <a:spcPct val="115000"/>
                        </a:lnSpc>
                        <a:spcAft>
                          <a:spcPts val="0"/>
                        </a:spcAft>
                        <a:buFont typeface="Symbol" panose="05050102010706020507" pitchFamily="18" charset="2"/>
                        <a:buChar char=""/>
                      </a:pPr>
                      <a:r>
                        <a:rPr lang="es-ES" sz="900" dirty="0">
                          <a:effectLst/>
                        </a:rPr>
                        <a:t>Comparar cantidades y utilizar correctamente los términos más, menos, igual.</a:t>
                      </a:r>
                    </a:p>
                    <a:p>
                      <a:pPr marL="342900" lvl="0" indent="-342900">
                        <a:lnSpc>
                          <a:spcPct val="115000"/>
                        </a:lnSpc>
                        <a:spcAft>
                          <a:spcPts val="0"/>
                        </a:spcAft>
                        <a:buFont typeface="Symbol" panose="05050102010706020507" pitchFamily="18" charset="2"/>
                        <a:buChar char=""/>
                      </a:pPr>
                      <a:r>
                        <a:rPr lang="es-ES" sz="900" dirty="0">
                          <a:effectLst/>
                        </a:rPr>
                        <a:t>Resolver sencillas operaciones que impliquen juntar, quitar, expresar diferencia y repartir.</a:t>
                      </a:r>
                    </a:p>
                    <a:p>
                      <a:pPr marL="342900" lvl="0" indent="-342900">
                        <a:lnSpc>
                          <a:spcPct val="115000"/>
                        </a:lnSpc>
                        <a:spcAft>
                          <a:spcPts val="0"/>
                        </a:spcAft>
                        <a:buFont typeface="Symbol" panose="05050102010706020507" pitchFamily="18" charset="2"/>
                        <a:buChar char=""/>
                      </a:pPr>
                      <a:r>
                        <a:rPr lang="es-ES" sz="900" dirty="0">
                          <a:effectLst/>
                        </a:rPr>
                        <a:t>Actuar de acuerdo con las normas establecidas en la actividad.</a:t>
                      </a:r>
                    </a:p>
                    <a:p>
                      <a:pPr marL="342900" lvl="0" indent="-342900">
                        <a:lnSpc>
                          <a:spcPct val="115000"/>
                        </a:lnSpc>
                        <a:spcAft>
                          <a:spcPts val="0"/>
                        </a:spcAft>
                        <a:buFont typeface="Symbol" panose="05050102010706020507" pitchFamily="18" charset="2"/>
                        <a:buChar char=""/>
                      </a:pPr>
                      <a:r>
                        <a:rPr lang="es-ES" sz="900" dirty="0">
                          <a:effectLst/>
                        </a:rPr>
                        <a:t>Analizar y resolver situaciones conflictivas con actitudes tolerantes y conciliadoras.</a:t>
                      </a:r>
                    </a:p>
                    <a:p>
                      <a:pPr>
                        <a:lnSpc>
                          <a:spcPct val="115000"/>
                        </a:lnSpc>
                        <a:spcAft>
                          <a:spcPts val="0"/>
                        </a:spcAft>
                      </a:pP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gridSpan="2">
                  <a:txBody>
                    <a:bodyPr/>
                    <a:lstStyle/>
                    <a:p>
                      <a:pPr>
                        <a:lnSpc>
                          <a:spcPct val="115000"/>
                        </a:lnSpc>
                        <a:spcAft>
                          <a:spcPts val="0"/>
                        </a:spcAft>
                      </a:pPr>
                      <a:r>
                        <a:rPr lang="es-ES" sz="900" dirty="0">
                          <a:effectLst/>
                        </a:rPr>
                        <a:t> </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hMerge="1">
                  <a:txBody>
                    <a:bodyPr/>
                    <a:lstStyle/>
                    <a:p>
                      <a:endParaRPr lang="es-ES"/>
                    </a:p>
                  </a:txBody>
                  <a:tcPr/>
                </a:tc>
              </a:tr>
              <a:tr h="259027">
                <a:tc gridSpan="3">
                  <a:txBody>
                    <a:bodyPr/>
                    <a:lstStyle/>
                    <a:p>
                      <a:pPr>
                        <a:lnSpc>
                          <a:spcPct val="115000"/>
                        </a:lnSpc>
                        <a:spcAft>
                          <a:spcPts val="0"/>
                        </a:spcAft>
                      </a:pPr>
                      <a:r>
                        <a:rPr lang="es-ES" sz="1300">
                          <a:effectLst/>
                        </a:rPr>
                        <a:t>VARIABLES DEL MATERIAL</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hMerge="1">
                  <a:txBody>
                    <a:bodyPr/>
                    <a:lstStyle/>
                    <a:p>
                      <a:endParaRPr lang="es-ES"/>
                    </a:p>
                  </a:txBody>
                  <a:tcPr/>
                </a:tc>
                <a:tc hMerge="1">
                  <a:txBody>
                    <a:bodyPr/>
                    <a:lstStyle/>
                    <a:p>
                      <a:endParaRPr lang="es-ES"/>
                    </a:p>
                  </a:txBody>
                  <a:tcPr/>
                </a:tc>
              </a:tr>
              <a:tr h="179325">
                <a:tc gridSpan="3">
                  <a:txBody>
                    <a:bodyPr/>
                    <a:lstStyle/>
                    <a:p>
                      <a:pPr>
                        <a:lnSpc>
                          <a:spcPct val="115000"/>
                        </a:lnSpc>
                        <a:spcAft>
                          <a:spcPts val="0"/>
                        </a:spcAft>
                      </a:pPr>
                      <a:r>
                        <a:rPr lang="es-ES" sz="900" dirty="0">
                          <a:effectLst/>
                        </a:rPr>
                        <a:t> </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12" marR="54912" marT="0" marB="0"/>
                </a:tc>
                <a:tc hMerge="1">
                  <a:txBody>
                    <a:bodyPr/>
                    <a:lstStyle/>
                    <a:p>
                      <a:endParaRPr lang="es-ES"/>
                    </a:p>
                  </a:txBody>
                  <a:tcPr/>
                </a:tc>
                <a:tc hMerge="1">
                  <a:txBody>
                    <a:bodyPr/>
                    <a:lstStyle/>
                    <a:p>
                      <a:endParaRPr lang="es-ES"/>
                    </a:p>
                  </a:txBody>
                  <a:tcPr/>
                </a:tc>
              </a:tr>
            </a:tbl>
          </a:graphicData>
        </a:graphic>
      </p:graphicFrame>
      <p:pic>
        <p:nvPicPr>
          <p:cNvPr id="4" name="Marcador de posición de imagen 5"/>
          <p:cNvPicPr>
            <a:picLocks noChangeAspect="1"/>
          </p:cNvPicPr>
          <p:nvPr/>
        </p:nvPicPr>
        <p:blipFill>
          <a:blip r:embed="rId3" cstate="print">
            <a:extLst>
              <a:ext uri="{28A0092B-C50C-407E-A947-70E740481C1C}">
                <a14:useLocalDpi xmlns:a14="http://schemas.microsoft.com/office/drawing/2010/main" val="0"/>
              </a:ext>
            </a:extLst>
          </a:blip>
          <a:srcRect l="6099" r="6099"/>
          <a:stretch>
            <a:fillRect/>
          </a:stretch>
        </p:blipFill>
        <p:spPr>
          <a:xfrm rot="5400000">
            <a:off x="8111391" y="2593975"/>
            <a:ext cx="3298825" cy="2817813"/>
          </a:xfrm>
          <a:prstGeom prst="rect">
            <a:avLst/>
          </a:prstGeom>
        </p:spPr>
      </p:pic>
    </p:spTree>
    <p:extLst>
      <p:ext uri="{BB962C8B-B14F-4D97-AF65-F5344CB8AC3E}">
        <p14:creationId xmlns:p14="http://schemas.microsoft.com/office/powerpoint/2010/main" val="290246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9: VOLANDO CON LOS NUMEROS</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1744927050"/>
              </p:ext>
            </p:extLst>
          </p:nvPr>
        </p:nvGraphicFramePr>
        <p:xfrm>
          <a:off x="255257" y="2037233"/>
          <a:ext cx="6595918" cy="3852858"/>
        </p:xfrm>
        <a:graphic>
          <a:graphicData uri="http://schemas.openxmlformats.org/drawingml/2006/table">
            <a:tbl>
              <a:tblPr firstRow="1" firstCol="1" bandRow="1">
                <a:tableStyleId>{3B4B98B0-60AC-42C2-AFA5-B58CD77FA1E5}</a:tableStyleId>
              </a:tblPr>
              <a:tblGrid>
                <a:gridCol w="4243584"/>
                <a:gridCol w="79813"/>
                <a:gridCol w="2272521"/>
              </a:tblGrid>
              <a:tr h="266932">
                <a:tc gridSpan="2">
                  <a:txBody>
                    <a:bodyPr/>
                    <a:lstStyle/>
                    <a:p>
                      <a:pPr>
                        <a:lnSpc>
                          <a:spcPct val="115000"/>
                        </a:lnSpc>
                        <a:spcAft>
                          <a:spcPts val="0"/>
                        </a:spcAft>
                      </a:pPr>
                      <a:r>
                        <a:rPr lang="es-ES" sz="1200" cap="all" dirty="0">
                          <a:effectLst/>
                        </a:rPr>
                        <a:t>TITULO</a:t>
                      </a:r>
                      <a:r>
                        <a:rPr lang="es-ES" sz="1200" cap="all" dirty="0" smtClean="0">
                          <a:effectLst/>
                        </a:rPr>
                        <a:t>: volando </a:t>
                      </a:r>
                      <a:r>
                        <a:rPr lang="es-ES" sz="1200" cap="all" dirty="0">
                          <a:effectLst/>
                        </a:rPr>
                        <a:t>con los números</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603" marR="52603" marT="0" marB="0"/>
                </a:tc>
                <a:tc hMerge="1">
                  <a:txBody>
                    <a:bodyPr/>
                    <a:lstStyle/>
                    <a:p>
                      <a:endParaRPr lang="es-ES"/>
                    </a:p>
                  </a:txBody>
                  <a:tcPr/>
                </a:tc>
                <a:tc>
                  <a:txBody>
                    <a:bodyPr/>
                    <a:lstStyle/>
                    <a:p>
                      <a:pPr>
                        <a:lnSpc>
                          <a:spcPct val="115000"/>
                        </a:lnSpc>
                        <a:spcAft>
                          <a:spcPts val="0"/>
                        </a:spcAft>
                      </a:pPr>
                      <a:r>
                        <a:rPr lang="es-ES" sz="1200" cap="all">
                          <a:effectLst/>
                        </a:rPr>
                        <a:t>NIVEL:4 y 5 años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52603" marR="52603" marT="0" marB="0"/>
                </a:tc>
              </a:tr>
              <a:tr h="273991">
                <a:tc>
                  <a:txBody>
                    <a:bodyPr/>
                    <a:lstStyle/>
                    <a:p>
                      <a:pPr algn="ctr">
                        <a:lnSpc>
                          <a:spcPct val="115000"/>
                        </a:lnSpc>
                        <a:spcAft>
                          <a:spcPts val="0"/>
                        </a:spcAft>
                      </a:pPr>
                      <a:r>
                        <a:rPr lang="es-ES" sz="1400" cap="all">
                          <a:effectLst/>
                        </a:rPr>
                        <a:t>CONTENIDOS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52603" marR="52603" marT="0" marB="0"/>
                </a:tc>
                <a:tc gridSpan="2">
                  <a:txBody>
                    <a:bodyPr/>
                    <a:lstStyle/>
                    <a:p>
                      <a:pPr algn="ctr">
                        <a:lnSpc>
                          <a:spcPct val="115000"/>
                        </a:lnSpc>
                        <a:spcAft>
                          <a:spcPts val="0"/>
                        </a:spcAft>
                      </a:pPr>
                      <a:r>
                        <a:rPr lang="es-ES" sz="1400" cap="all">
                          <a:effectLst/>
                        </a:rPr>
                        <a:t>COMPETENCIAS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52603" marR="52603" marT="0" marB="0"/>
                </a:tc>
                <a:tc hMerge="1">
                  <a:txBody>
                    <a:bodyPr/>
                    <a:lstStyle/>
                    <a:p>
                      <a:endParaRPr lang="es-ES"/>
                    </a:p>
                  </a:txBody>
                  <a:tcPr/>
                </a:tc>
              </a:tr>
              <a:tr h="604458">
                <a:tc>
                  <a:txBody>
                    <a:bodyPr/>
                    <a:lstStyle/>
                    <a:p>
                      <a:pPr marL="342900" lvl="0" indent="-342900">
                        <a:lnSpc>
                          <a:spcPct val="115000"/>
                        </a:lnSpc>
                        <a:spcAft>
                          <a:spcPts val="0"/>
                        </a:spcAft>
                        <a:buFont typeface="Symbol" panose="05050102010706020507" pitchFamily="18" charset="2"/>
                        <a:buChar char=""/>
                      </a:pPr>
                      <a:r>
                        <a:rPr lang="es-ES" sz="800" cap="all">
                          <a:effectLst/>
                        </a:rPr>
                        <a:t>Números  y cantidades del 1 al 20.</a:t>
                      </a:r>
                      <a:endParaRPr lang="es-ES" sz="800">
                        <a:effectLst/>
                      </a:endParaRPr>
                    </a:p>
                    <a:p>
                      <a:pPr marL="342900" lvl="0" indent="-342900">
                        <a:lnSpc>
                          <a:spcPct val="115000"/>
                        </a:lnSpc>
                        <a:spcAft>
                          <a:spcPts val="0"/>
                        </a:spcAft>
                        <a:buFont typeface="Symbol" panose="05050102010706020507" pitchFamily="18" charset="2"/>
                        <a:buChar char=""/>
                      </a:pPr>
                      <a:r>
                        <a:rPr lang="es-ES" sz="800" cap="all">
                          <a:effectLst/>
                        </a:rPr>
                        <a:t>Asociación grafía-cantidad.</a:t>
                      </a:r>
                      <a:endParaRPr lang="es-ES" sz="800">
                        <a:effectLst/>
                      </a:endParaRPr>
                    </a:p>
                    <a:p>
                      <a:pPr marL="342900" lvl="0" indent="-342900">
                        <a:lnSpc>
                          <a:spcPct val="115000"/>
                        </a:lnSpc>
                        <a:spcAft>
                          <a:spcPts val="0"/>
                        </a:spcAft>
                        <a:buFont typeface="Symbol" panose="05050102010706020507" pitchFamily="18" charset="2"/>
                        <a:buChar char=""/>
                      </a:pPr>
                      <a:r>
                        <a:rPr lang="es-ES" sz="800" cap="all">
                          <a:effectLst/>
                        </a:rPr>
                        <a:t>Conteo del  1 al 20.</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52603" marR="52603" marT="0" marB="0"/>
                </a:tc>
                <a:tc gridSpan="2">
                  <a:txBody>
                    <a:bodyPr/>
                    <a:lstStyle/>
                    <a:p>
                      <a:pPr>
                        <a:lnSpc>
                          <a:spcPct val="115000"/>
                        </a:lnSpc>
                        <a:spcAft>
                          <a:spcPts val="0"/>
                        </a:spcAft>
                      </a:pPr>
                      <a:r>
                        <a:rPr lang="es-ES" sz="800" cap="all">
                          <a:effectLst/>
                        </a:rPr>
                        <a:t>Competencia matemática, aprender a aprender y competencia lingüística.</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52603" marR="52603" marT="0" marB="0"/>
                </a:tc>
                <a:tc hMerge="1">
                  <a:txBody>
                    <a:bodyPr/>
                    <a:lstStyle/>
                    <a:p>
                      <a:endParaRPr lang="es-ES"/>
                    </a:p>
                  </a:txBody>
                  <a:tcPr/>
                </a:tc>
              </a:tr>
              <a:tr h="273991">
                <a:tc gridSpan="3">
                  <a:txBody>
                    <a:bodyPr/>
                    <a:lstStyle/>
                    <a:p>
                      <a:pPr algn="ctr">
                        <a:lnSpc>
                          <a:spcPct val="115000"/>
                        </a:lnSpc>
                        <a:spcAft>
                          <a:spcPts val="0"/>
                        </a:spcAft>
                      </a:pPr>
                      <a:r>
                        <a:rPr lang="es-ES" sz="1400" cap="all">
                          <a:effectLst/>
                        </a:rPr>
                        <a:t>DESARROLLO</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52603" marR="52603" marT="0" marB="0"/>
                </a:tc>
                <a:tc hMerge="1">
                  <a:txBody>
                    <a:bodyPr/>
                    <a:lstStyle/>
                    <a:p>
                      <a:endParaRPr lang="es-ES"/>
                    </a:p>
                  </a:txBody>
                  <a:tcPr/>
                </a:tc>
                <a:tc hMerge="1">
                  <a:txBody>
                    <a:bodyPr/>
                    <a:lstStyle/>
                    <a:p>
                      <a:endParaRPr lang="es-ES"/>
                    </a:p>
                  </a:txBody>
                  <a:tcPr/>
                </a:tc>
              </a:tr>
              <a:tr h="460302">
                <a:tc gridSpan="3">
                  <a:txBody>
                    <a:bodyPr/>
                    <a:lstStyle/>
                    <a:p>
                      <a:pPr>
                        <a:lnSpc>
                          <a:spcPct val="115000"/>
                        </a:lnSpc>
                        <a:spcAft>
                          <a:spcPts val="0"/>
                        </a:spcAft>
                      </a:pPr>
                      <a:r>
                        <a:rPr lang="es-ES" sz="800" cap="all" dirty="0">
                          <a:effectLst/>
                        </a:rPr>
                        <a:t>El juego consiste en ensartar tantos “paquetes” como dice el número que tiene cada </a:t>
                      </a:r>
                      <a:r>
                        <a:rPr lang="es-ES" sz="800" cap="all" dirty="0" smtClean="0">
                          <a:effectLst/>
                        </a:rPr>
                        <a:t>globo.</a:t>
                      </a:r>
                    </a:p>
                    <a:p>
                      <a:pPr>
                        <a:lnSpc>
                          <a:spcPct val="115000"/>
                        </a:lnSpc>
                        <a:spcAft>
                          <a:spcPts val="0"/>
                        </a:spcAft>
                      </a:pPr>
                      <a:endParaRPr lang="es-ES" sz="800" dirty="0">
                        <a:effectLst/>
                      </a:endParaRPr>
                    </a:p>
                    <a:p>
                      <a:pPr>
                        <a:lnSpc>
                          <a:spcPct val="115000"/>
                        </a:lnSpc>
                        <a:spcAft>
                          <a:spcPts val="0"/>
                        </a:spcAft>
                      </a:pPr>
                      <a:endParaRPr lang="es-ES" sz="800" dirty="0">
                        <a:effectLst/>
                      </a:endParaRPr>
                    </a:p>
                  </a:txBody>
                  <a:tcPr marL="52603" marR="52603" marT="0" marB="0"/>
                </a:tc>
                <a:tc hMerge="1">
                  <a:txBody>
                    <a:bodyPr/>
                    <a:lstStyle/>
                    <a:p>
                      <a:endParaRPr lang="es-ES"/>
                    </a:p>
                  </a:txBody>
                  <a:tcPr/>
                </a:tc>
                <a:tc hMerge="1">
                  <a:txBody>
                    <a:bodyPr/>
                    <a:lstStyle/>
                    <a:p>
                      <a:endParaRPr lang="es-ES"/>
                    </a:p>
                  </a:txBody>
                  <a:tcPr/>
                </a:tc>
              </a:tr>
              <a:tr h="251490">
                <a:tc>
                  <a:txBody>
                    <a:bodyPr/>
                    <a:lstStyle/>
                    <a:p>
                      <a:pPr>
                        <a:lnSpc>
                          <a:spcPct val="115000"/>
                        </a:lnSpc>
                        <a:spcAft>
                          <a:spcPts val="0"/>
                        </a:spcAft>
                      </a:pPr>
                      <a:r>
                        <a:rPr lang="es-ES" sz="1200" cap="all">
                          <a:effectLst/>
                        </a:rPr>
                        <a:t>EVALUACIÓN POR CRITERIOS EV/ESTANDARES AP.</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52603" marR="52603" marT="0" marB="0"/>
                </a:tc>
                <a:tc gridSpan="2">
                  <a:txBody>
                    <a:bodyPr/>
                    <a:lstStyle/>
                    <a:p>
                      <a:pPr>
                        <a:lnSpc>
                          <a:spcPct val="115000"/>
                        </a:lnSpc>
                        <a:spcAft>
                          <a:spcPts val="0"/>
                        </a:spcAft>
                      </a:pPr>
                      <a:r>
                        <a:rPr lang="es-ES" sz="1200" cap="all">
                          <a:effectLst/>
                        </a:rPr>
                        <a:t>Evaluación POR COMPETENCIAS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52603" marR="52603" marT="0" marB="0"/>
                </a:tc>
                <a:tc hMerge="1">
                  <a:txBody>
                    <a:bodyPr/>
                    <a:lstStyle/>
                    <a:p>
                      <a:endParaRPr lang="es-ES"/>
                    </a:p>
                  </a:txBody>
                  <a:tcPr/>
                </a:tc>
              </a:tr>
              <a:tr h="720697">
                <a:tc>
                  <a:txBody>
                    <a:bodyPr/>
                    <a:lstStyle/>
                    <a:p>
                      <a:pPr marL="342900" lvl="0" indent="-342900">
                        <a:lnSpc>
                          <a:spcPct val="115000"/>
                        </a:lnSpc>
                        <a:spcAft>
                          <a:spcPts val="0"/>
                        </a:spcAft>
                        <a:buFont typeface="Symbol" panose="05050102010706020507" pitchFamily="18" charset="2"/>
                        <a:buChar char=""/>
                      </a:pPr>
                      <a:r>
                        <a:rPr lang="es-ES" sz="800" cap="all">
                          <a:effectLst/>
                        </a:rPr>
                        <a:t>Conoce los números del 1 al 20.</a:t>
                      </a:r>
                      <a:endParaRPr lang="es-ES" sz="800">
                        <a:effectLst/>
                      </a:endParaRPr>
                    </a:p>
                    <a:p>
                      <a:pPr marL="342900" lvl="0" indent="-342900">
                        <a:lnSpc>
                          <a:spcPct val="115000"/>
                        </a:lnSpc>
                        <a:spcAft>
                          <a:spcPts val="0"/>
                        </a:spcAft>
                        <a:buFont typeface="Symbol" panose="05050102010706020507" pitchFamily="18" charset="2"/>
                        <a:buChar char=""/>
                      </a:pPr>
                      <a:r>
                        <a:rPr lang="es-ES" sz="800" cap="all">
                          <a:effectLst/>
                        </a:rPr>
                        <a:t>Sabe ordenar los números del 1 al 20.</a:t>
                      </a:r>
                      <a:endParaRPr lang="es-ES" sz="800">
                        <a:effectLst/>
                      </a:endParaRPr>
                    </a:p>
                    <a:p>
                      <a:pPr marL="342900" lvl="0" indent="-342900">
                        <a:lnSpc>
                          <a:spcPct val="115000"/>
                        </a:lnSpc>
                        <a:spcAft>
                          <a:spcPts val="0"/>
                        </a:spcAft>
                        <a:buFont typeface="Symbol" panose="05050102010706020507" pitchFamily="18" charset="2"/>
                        <a:buChar char=""/>
                      </a:pPr>
                      <a:r>
                        <a:rPr lang="es-ES" sz="800" cap="all">
                          <a:effectLst/>
                        </a:rPr>
                        <a:t>Asocia número y cantidad del 1 al 20.</a:t>
                      </a:r>
                      <a:endParaRPr lang="es-ES" sz="800">
                        <a:effectLst/>
                      </a:endParaRPr>
                    </a:p>
                    <a:p>
                      <a:pPr marL="342900" lvl="0" indent="-342900">
                        <a:lnSpc>
                          <a:spcPct val="115000"/>
                        </a:lnSpc>
                        <a:spcAft>
                          <a:spcPts val="0"/>
                        </a:spcAft>
                        <a:buFont typeface="Symbol" panose="05050102010706020507" pitchFamily="18" charset="2"/>
                        <a:buChar char=""/>
                      </a:pPr>
                      <a:r>
                        <a:rPr lang="es-ES" sz="800" cap="all">
                          <a:effectLst/>
                        </a:rPr>
                        <a:t>Cuenta del 1 al 20.</a:t>
                      </a:r>
                      <a:endParaRPr lang="es-ES" sz="800">
                        <a:effectLst/>
                      </a:endParaRPr>
                    </a:p>
                    <a:p>
                      <a:pPr>
                        <a:lnSpc>
                          <a:spcPct val="115000"/>
                        </a:lnSpc>
                        <a:spcAft>
                          <a:spcPts val="0"/>
                        </a:spcAft>
                      </a:pPr>
                      <a:r>
                        <a:rPr lang="es-ES" sz="800" cap="all">
                          <a:effectLst/>
                        </a:rPr>
                        <a:t> </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52603" marR="52603" marT="0" marB="0"/>
                </a:tc>
                <a:tc gridSpan="2">
                  <a:txBody>
                    <a:bodyPr/>
                    <a:lstStyle/>
                    <a:p>
                      <a:pPr>
                        <a:lnSpc>
                          <a:spcPct val="115000"/>
                        </a:lnSpc>
                        <a:spcAft>
                          <a:spcPts val="0"/>
                        </a:spcAft>
                      </a:pPr>
                      <a:r>
                        <a:rPr lang="es-ES" sz="800" cap="all">
                          <a:effectLst/>
                        </a:rPr>
                        <a:t> </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52603" marR="52603" marT="0" marB="0"/>
                </a:tc>
                <a:tc hMerge="1">
                  <a:txBody>
                    <a:bodyPr/>
                    <a:lstStyle/>
                    <a:p>
                      <a:endParaRPr lang="es-ES"/>
                    </a:p>
                  </a:txBody>
                  <a:tcPr/>
                </a:tc>
              </a:tr>
              <a:tr h="1000997">
                <a:tc gridSpan="3">
                  <a:txBody>
                    <a:bodyPr/>
                    <a:lstStyle/>
                    <a:p>
                      <a:pPr>
                        <a:lnSpc>
                          <a:spcPct val="115000"/>
                        </a:lnSpc>
                        <a:spcAft>
                          <a:spcPts val="0"/>
                        </a:spcAft>
                      </a:pPr>
                      <a:r>
                        <a:rPr lang="es-ES" sz="1200" cap="all" dirty="0">
                          <a:effectLst/>
                        </a:rPr>
                        <a:t>VARIABLES DEL </a:t>
                      </a:r>
                      <a:r>
                        <a:rPr lang="es-ES" sz="1200" cap="all" dirty="0" err="1">
                          <a:effectLst/>
                        </a:rPr>
                        <a:t>MATERIAl</a:t>
                      </a:r>
                      <a:endParaRPr lang="es-ES" sz="800" dirty="0">
                        <a:effectLst/>
                      </a:endParaRPr>
                    </a:p>
                    <a:p>
                      <a:pPr>
                        <a:lnSpc>
                          <a:spcPct val="115000"/>
                        </a:lnSpc>
                        <a:spcAft>
                          <a:spcPts val="0"/>
                        </a:spcAft>
                      </a:pPr>
                      <a:r>
                        <a:rPr lang="es-ES" sz="800" cap="all" dirty="0">
                          <a:effectLst/>
                        </a:rPr>
                        <a:t>Se coloca un número determinado de   “paquetes” en los globos y deberán completar con los que falten  o quitar según el número que tenga el globo: ¿cuántos faltan? ¿Cuántos sobran?</a:t>
                      </a:r>
                      <a:endParaRPr lang="es-ES" sz="800" dirty="0">
                        <a:effectLst/>
                      </a:endParaRPr>
                    </a:p>
                    <a:p>
                      <a:pPr>
                        <a:lnSpc>
                          <a:spcPct val="115000"/>
                        </a:lnSpc>
                        <a:spcAft>
                          <a:spcPts val="0"/>
                        </a:spcAft>
                      </a:pPr>
                      <a:r>
                        <a:rPr lang="es-ES" sz="800" cap="all" dirty="0">
                          <a:effectLst/>
                        </a:rPr>
                        <a:t> Ordenar los globos del 1 al 10 o del 1 al 20.</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603" marR="52603" marT="0" marB="0"/>
                </a:tc>
                <a:tc hMerge="1">
                  <a:txBody>
                    <a:bodyPr/>
                    <a:lstStyle/>
                    <a:p>
                      <a:endParaRPr lang="es-ES"/>
                    </a:p>
                  </a:txBody>
                  <a:tcPr/>
                </a:tc>
                <a:tc hMerge="1">
                  <a:txBody>
                    <a:bodyPr/>
                    <a:lstStyle/>
                    <a:p>
                      <a:endParaRPr lang="es-ES"/>
                    </a:p>
                  </a:txBody>
                  <a:tcPr/>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438" y="2033516"/>
            <a:ext cx="3444354" cy="4592472"/>
          </a:xfrm>
          <a:prstGeom prst="rect">
            <a:avLst/>
          </a:prstGeom>
        </p:spPr>
      </p:pic>
    </p:spTree>
    <p:extLst>
      <p:ext uri="{BB962C8B-B14F-4D97-AF65-F5344CB8AC3E}">
        <p14:creationId xmlns:p14="http://schemas.microsoft.com/office/powerpoint/2010/main" val="403032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10: LA GALLINA QUE PONE DECENAS DE HUEVOS</a:t>
            </a:r>
            <a:endParaRPr lang="es-ES" dirty="0"/>
          </a:p>
        </p:txBody>
      </p:sp>
      <p:graphicFrame>
        <p:nvGraphicFramePr>
          <p:cNvPr id="5" name="Tabla 4"/>
          <p:cNvGraphicFramePr>
            <a:graphicFrameLocks noGrp="1"/>
          </p:cNvGraphicFramePr>
          <p:nvPr>
            <p:extLst>
              <p:ext uri="{D42A27DB-BD31-4B8C-83A1-F6EECF244321}">
                <p14:modId xmlns:p14="http://schemas.microsoft.com/office/powerpoint/2010/main" val="2650064822"/>
              </p:ext>
            </p:extLst>
          </p:nvPr>
        </p:nvGraphicFramePr>
        <p:xfrm>
          <a:off x="229210" y="1951632"/>
          <a:ext cx="8150515" cy="4906369"/>
        </p:xfrm>
        <a:graphic>
          <a:graphicData uri="http://schemas.openxmlformats.org/drawingml/2006/table">
            <a:tbl>
              <a:tblPr>
                <a:tableStyleId>{BC89EF96-8CEA-46FF-86C4-4CE0E7609802}</a:tableStyleId>
              </a:tblPr>
              <a:tblGrid>
                <a:gridCol w="5178670"/>
                <a:gridCol w="119594"/>
                <a:gridCol w="2852251"/>
              </a:tblGrid>
              <a:tr h="173716">
                <a:tc gridSpan="2">
                  <a:txBody>
                    <a:bodyPr/>
                    <a:lstStyle/>
                    <a:p>
                      <a:pPr>
                        <a:lnSpc>
                          <a:spcPct val="115000"/>
                        </a:lnSpc>
                        <a:spcAft>
                          <a:spcPts val="0"/>
                        </a:spcAft>
                      </a:pPr>
                      <a:r>
                        <a:rPr lang="es-ES" sz="900" dirty="0">
                          <a:effectLst/>
                        </a:rPr>
                        <a:t>TITULO:      GALLINA QUE PONE DECENAS DE HUEVOS.</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hMerge="1">
                  <a:txBody>
                    <a:bodyPr/>
                    <a:lstStyle/>
                    <a:p>
                      <a:endParaRPr lang="es-ES"/>
                    </a:p>
                  </a:txBody>
                  <a:tcPr/>
                </a:tc>
                <a:tc>
                  <a:txBody>
                    <a:bodyPr/>
                    <a:lstStyle/>
                    <a:p>
                      <a:pPr>
                        <a:lnSpc>
                          <a:spcPct val="115000"/>
                        </a:lnSpc>
                        <a:spcAft>
                          <a:spcPts val="0"/>
                        </a:spcAft>
                      </a:pPr>
                      <a:r>
                        <a:rPr lang="es-ES" sz="900">
                          <a:effectLst/>
                        </a:rPr>
                        <a:t>NIVEL:  5 AÑOS </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r>
              <a:tr h="188461">
                <a:tc>
                  <a:txBody>
                    <a:bodyPr/>
                    <a:lstStyle/>
                    <a:p>
                      <a:pPr algn="ctr">
                        <a:lnSpc>
                          <a:spcPct val="115000"/>
                        </a:lnSpc>
                        <a:spcAft>
                          <a:spcPts val="0"/>
                        </a:spcAft>
                      </a:pPr>
                      <a:r>
                        <a:rPr lang="es-ES" sz="900">
                          <a:effectLst/>
                        </a:rPr>
                        <a:t>CONTENIDOS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gridSpan="2">
                  <a:txBody>
                    <a:bodyPr/>
                    <a:lstStyle/>
                    <a:p>
                      <a:pPr algn="ctr">
                        <a:lnSpc>
                          <a:spcPct val="115000"/>
                        </a:lnSpc>
                        <a:spcAft>
                          <a:spcPts val="0"/>
                        </a:spcAft>
                      </a:pPr>
                      <a:r>
                        <a:rPr lang="es-ES" sz="900">
                          <a:effectLst/>
                        </a:rPr>
                        <a:t>COMPETENCIAS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hMerge="1">
                  <a:txBody>
                    <a:bodyPr/>
                    <a:lstStyle/>
                    <a:p>
                      <a:endParaRPr lang="es-ES"/>
                    </a:p>
                  </a:txBody>
                  <a:tcPr/>
                </a:tc>
              </a:tr>
              <a:tr h="999208">
                <a:tc>
                  <a:txBody>
                    <a:bodyPr/>
                    <a:lstStyle/>
                    <a:p>
                      <a:pPr marL="914400">
                        <a:lnSpc>
                          <a:spcPct val="115000"/>
                        </a:lnSpc>
                        <a:spcAft>
                          <a:spcPts val="0"/>
                        </a:spcAft>
                      </a:pPr>
                      <a:r>
                        <a:rPr lang="es-ES" sz="900">
                          <a:effectLst/>
                        </a:rPr>
                        <a:t> </a:t>
                      </a:r>
                    </a:p>
                    <a:p>
                      <a:pPr marL="342900" lvl="0" indent="-342900">
                        <a:lnSpc>
                          <a:spcPct val="115000"/>
                        </a:lnSpc>
                        <a:spcAft>
                          <a:spcPts val="0"/>
                        </a:spcAft>
                        <a:buFont typeface="Calibri" panose="020F0502020204030204" pitchFamily="34" charset="0"/>
                        <a:buChar char="-"/>
                      </a:pPr>
                      <a:r>
                        <a:rPr lang="es-ES" sz="900">
                          <a:effectLst/>
                        </a:rPr>
                        <a:t>CONTEO DEL 1 AL 50.                                          </a:t>
                      </a:r>
                    </a:p>
                    <a:p>
                      <a:pPr marL="342900" lvl="0" indent="-342900">
                        <a:lnSpc>
                          <a:spcPct val="115000"/>
                        </a:lnSpc>
                        <a:spcAft>
                          <a:spcPts val="0"/>
                        </a:spcAft>
                        <a:buFont typeface="Calibri" panose="020F0502020204030204" pitchFamily="34" charset="0"/>
                        <a:buChar char="-"/>
                      </a:pPr>
                      <a:r>
                        <a:rPr lang="es-ES" sz="900">
                          <a:effectLst/>
                        </a:rPr>
                        <a:t>ASOCIACIÓN CANTIDAD CON NÚMERO.</a:t>
                      </a:r>
                    </a:p>
                    <a:p>
                      <a:pPr marL="342900" lvl="0" indent="-342900">
                        <a:lnSpc>
                          <a:spcPct val="115000"/>
                        </a:lnSpc>
                        <a:spcAft>
                          <a:spcPts val="0"/>
                        </a:spcAft>
                        <a:buFont typeface="Calibri" panose="020F0502020204030204" pitchFamily="34" charset="0"/>
                        <a:buChar char="-"/>
                      </a:pPr>
                      <a:r>
                        <a:rPr lang="es-ES" sz="900">
                          <a:effectLst/>
                        </a:rPr>
                        <a:t>REPRESENTAR DECENAS Y UNIDADES.</a:t>
                      </a:r>
                    </a:p>
                    <a:p>
                      <a:pPr marL="342900" lvl="0" indent="-342900">
                        <a:lnSpc>
                          <a:spcPct val="115000"/>
                        </a:lnSpc>
                        <a:spcAft>
                          <a:spcPts val="0"/>
                        </a:spcAft>
                        <a:buFont typeface="Calibri" panose="020F0502020204030204" pitchFamily="34" charset="0"/>
                        <a:buChar char="-"/>
                      </a:pPr>
                      <a:r>
                        <a:rPr lang="es-ES" sz="900">
                          <a:effectLst/>
                        </a:rPr>
                        <a:t>CUANTIFICADORES: MÁS – MENOS / MÁS QUE – MENOS QUE </a:t>
                      </a:r>
                    </a:p>
                    <a:p>
                      <a:pPr marL="914400">
                        <a:lnSpc>
                          <a:spcPct val="115000"/>
                        </a:lnSpc>
                        <a:spcAft>
                          <a:spcPts val="0"/>
                        </a:spcAft>
                      </a:pPr>
                      <a:r>
                        <a:rPr lang="es-ES" sz="900">
                          <a:effectLst/>
                        </a:rPr>
                        <a:t> </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gridSpan="2">
                  <a:txBody>
                    <a:bodyPr/>
                    <a:lstStyle/>
                    <a:p>
                      <a:pPr marL="914400">
                        <a:lnSpc>
                          <a:spcPct val="115000"/>
                        </a:lnSpc>
                        <a:spcAft>
                          <a:spcPts val="0"/>
                        </a:spcAft>
                      </a:pPr>
                      <a:r>
                        <a:rPr lang="es-ES" sz="900" dirty="0">
                          <a:effectLst/>
                        </a:rPr>
                        <a:t> </a:t>
                      </a:r>
                    </a:p>
                    <a:p>
                      <a:pPr marL="342900" lvl="0" indent="-342900">
                        <a:lnSpc>
                          <a:spcPct val="115000"/>
                        </a:lnSpc>
                        <a:spcAft>
                          <a:spcPts val="0"/>
                        </a:spcAft>
                        <a:buFont typeface="Calibri" panose="020F0502020204030204" pitchFamily="34" charset="0"/>
                        <a:buChar char="-"/>
                      </a:pPr>
                      <a:r>
                        <a:rPr lang="es-ES" sz="900" dirty="0">
                          <a:effectLst/>
                        </a:rPr>
                        <a:t>COMPETENCIA MATEMÁTICA.</a:t>
                      </a:r>
                    </a:p>
                    <a:p>
                      <a:pPr marL="342900" lvl="0" indent="-342900">
                        <a:lnSpc>
                          <a:spcPct val="115000"/>
                        </a:lnSpc>
                        <a:spcAft>
                          <a:spcPts val="0"/>
                        </a:spcAft>
                        <a:buFont typeface="Calibri" panose="020F0502020204030204" pitchFamily="34" charset="0"/>
                        <a:buChar char="-"/>
                      </a:pPr>
                      <a:r>
                        <a:rPr lang="es-ES" sz="900" dirty="0">
                          <a:effectLst/>
                        </a:rPr>
                        <a:t>COMPETENCIA LINGÜÍSTICA.</a:t>
                      </a:r>
                    </a:p>
                    <a:p>
                      <a:pPr marL="342900" lvl="0" indent="-342900">
                        <a:lnSpc>
                          <a:spcPct val="115000"/>
                        </a:lnSpc>
                        <a:spcAft>
                          <a:spcPts val="0"/>
                        </a:spcAft>
                        <a:buFont typeface="Calibri" panose="020F0502020204030204" pitchFamily="34" charset="0"/>
                        <a:buChar char="-"/>
                      </a:pPr>
                      <a:r>
                        <a:rPr lang="es-ES" sz="900" dirty="0">
                          <a:effectLst/>
                        </a:rPr>
                        <a:t>APRENDER A APRENDER.</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hMerge="1">
                  <a:txBody>
                    <a:bodyPr/>
                    <a:lstStyle/>
                    <a:p>
                      <a:endParaRPr lang="es-ES"/>
                    </a:p>
                  </a:txBody>
                  <a:tcPr/>
                </a:tc>
              </a:tr>
              <a:tr h="188461">
                <a:tc gridSpan="3">
                  <a:txBody>
                    <a:bodyPr/>
                    <a:lstStyle/>
                    <a:p>
                      <a:pPr algn="ctr">
                        <a:lnSpc>
                          <a:spcPct val="115000"/>
                        </a:lnSpc>
                        <a:spcAft>
                          <a:spcPts val="0"/>
                        </a:spcAft>
                      </a:pPr>
                      <a:r>
                        <a:rPr lang="es-ES" sz="900">
                          <a:effectLst/>
                        </a:rPr>
                        <a:t>DESARROLLO</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hMerge="1">
                  <a:txBody>
                    <a:bodyPr/>
                    <a:lstStyle/>
                    <a:p>
                      <a:endParaRPr lang="es-ES"/>
                    </a:p>
                  </a:txBody>
                  <a:tcPr/>
                </a:tc>
                <a:tc hMerge="1">
                  <a:txBody>
                    <a:bodyPr/>
                    <a:lstStyle/>
                    <a:p>
                      <a:endParaRPr lang="es-ES"/>
                    </a:p>
                  </a:txBody>
                  <a:tcPr/>
                </a:tc>
              </a:tr>
              <a:tr h="1332277">
                <a:tc gridSpan="3">
                  <a:txBody>
                    <a:bodyPr/>
                    <a:lstStyle/>
                    <a:p>
                      <a:pPr marL="914400">
                        <a:lnSpc>
                          <a:spcPct val="115000"/>
                        </a:lnSpc>
                        <a:spcAft>
                          <a:spcPts val="0"/>
                        </a:spcAft>
                      </a:pPr>
                      <a:r>
                        <a:rPr lang="es-ES" sz="900" dirty="0">
                          <a:effectLst/>
                        </a:rPr>
                        <a:t> </a:t>
                      </a:r>
                    </a:p>
                    <a:p>
                      <a:pPr marL="342900" lvl="0" indent="-342900">
                        <a:lnSpc>
                          <a:spcPct val="115000"/>
                        </a:lnSpc>
                        <a:spcAft>
                          <a:spcPts val="0"/>
                        </a:spcAft>
                        <a:buFont typeface="Calibri" panose="020F0502020204030204" pitchFamily="34" charset="0"/>
                        <a:buChar char="-"/>
                      </a:pPr>
                      <a:r>
                        <a:rPr lang="es-ES" sz="900" dirty="0">
                          <a:effectLst/>
                        </a:rPr>
                        <a:t>PUEDEN JUGAR DE 2 A 5 NIÑOS, DE ELLO DEPENDERÁ EL RECUENTO FINAL .  SE HACEN GIRAR LAS RULETAS, EN PRIMER LUGAR LA RULETA DE LOS NÚMEROS DEL 1 AL 4 Y COLOCAN LA CANTIDAD DE HUEVOS QUE  INDICA; DESPUÉS SE MUEVE LA RULETA DE +1/ +2/ -1/ -2 Y QUITAN O PONEN HUEVOS SEGÚN TOCA.</a:t>
                      </a:r>
                    </a:p>
                    <a:p>
                      <a:pPr marL="342900" lvl="0" indent="-342900">
                        <a:lnSpc>
                          <a:spcPct val="115000"/>
                        </a:lnSpc>
                        <a:spcAft>
                          <a:spcPts val="0"/>
                        </a:spcAft>
                        <a:buFont typeface="Calibri" panose="020F0502020204030204" pitchFamily="34" charset="0"/>
                        <a:buChar char="-"/>
                      </a:pPr>
                      <a:r>
                        <a:rPr lang="es-ES" sz="900" dirty="0">
                          <a:effectLst/>
                        </a:rPr>
                        <a:t>CADA NIÑO Y EN CADA TIRADA VA DICIENDO LOS HUEVOS QUE VAN TENIENDO Y VEN QUIEN TIENE MAS O MENOS. GANA EL PRIMERO QUE LLEGUE A LA DECENA DE HUEVOS.</a:t>
                      </a:r>
                    </a:p>
                    <a:p>
                      <a:pPr marL="342900" lvl="0" indent="-342900">
                        <a:lnSpc>
                          <a:spcPct val="115000"/>
                        </a:lnSpc>
                        <a:spcAft>
                          <a:spcPts val="0"/>
                        </a:spcAft>
                        <a:buFont typeface="Calibri" panose="020F0502020204030204" pitchFamily="34" charset="0"/>
                        <a:buChar char="-"/>
                      </a:pPr>
                      <a:r>
                        <a:rPr lang="es-ES" sz="900" dirty="0">
                          <a:effectLst/>
                        </a:rPr>
                        <a:t>AL FINALIZAR EL JUEGO SE HACE RECUENTO DE CUANTAS DECENAS HA PUESTO LA GALLINA Y DE LOS HUEVOS QUE HA PUESTO EN TOTAL.</a:t>
                      </a:r>
                    </a:p>
                    <a:p>
                      <a:pPr marL="914400">
                        <a:lnSpc>
                          <a:spcPct val="115000"/>
                        </a:lnSpc>
                        <a:spcAft>
                          <a:spcPts val="0"/>
                        </a:spcAft>
                      </a:pPr>
                      <a:r>
                        <a:rPr lang="es-ES" sz="900" dirty="0">
                          <a:effectLst/>
                        </a:rPr>
                        <a:t> </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hMerge="1">
                  <a:txBody>
                    <a:bodyPr/>
                    <a:lstStyle/>
                    <a:p>
                      <a:endParaRPr lang="es-ES"/>
                    </a:p>
                  </a:txBody>
                  <a:tcPr/>
                </a:tc>
                <a:tc hMerge="1">
                  <a:txBody>
                    <a:bodyPr/>
                    <a:lstStyle/>
                    <a:p>
                      <a:endParaRPr lang="es-ES"/>
                    </a:p>
                  </a:txBody>
                  <a:tcPr/>
                </a:tc>
              </a:tr>
              <a:tr h="322593">
                <a:tc>
                  <a:txBody>
                    <a:bodyPr/>
                    <a:lstStyle/>
                    <a:p>
                      <a:pPr>
                        <a:lnSpc>
                          <a:spcPct val="115000"/>
                        </a:lnSpc>
                        <a:spcAft>
                          <a:spcPts val="0"/>
                        </a:spcAft>
                      </a:pPr>
                      <a:r>
                        <a:rPr lang="es-ES" sz="900">
                          <a:effectLst/>
                        </a:rPr>
                        <a:t>EVALUACIÓN POR CRITERIOS EV/ESTÁNDARES AP.</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gridSpan="2">
                  <a:txBody>
                    <a:bodyPr/>
                    <a:lstStyle/>
                    <a:p>
                      <a:pPr>
                        <a:lnSpc>
                          <a:spcPct val="115000"/>
                        </a:lnSpc>
                        <a:spcAft>
                          <a:spcPts val="0"/>
                        </a:spcAft>
                      </a:pPr>
                      <a:r>
                        <a:rPr lang="es-ES" sz="900">
                          <a:effectLst/>
                        </a:rPr>
                        <a:t>EVALUACIÓN POR COMPETENCIAS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hMerge="1">
                  <a:txBody>
                    <a:bodyPr/>
                    <a:lstStyle/>
                    <a:p>
                      <a:endParaRPr lang="es-ES"/>
                    </a:p>
                  </a:txBody>
                  <a:tcPr/>
                </a:tc>
              </a:tr>
              <a:tr h="999208">
                <a:tc>
                  <a:txBody>
                    <a:bodyPr/>
                    <a:lstStyle/>
                    <a:p>
                      <a:pPr marL="914400">
                        <a:lnSpc>
                          <a:spcPct val="115000"/>
                        </a:lnSpc>
                        <a:spcAft>
                          <a:spcPts val="0"/>
                        </a:spcAft>
                      </a:pPr>
                      <a:r>
                        <a:rPr lang="es-ES" sz="900">
                          <a:effectLst/>
                        </a:rPr>
                        <a:t> </a:t>
                      </a:r>
                    </a:p>
                    <a:p>
                      <a:pPr marL="342900" lvl="0" indent="-342900">
                        <a:lnSpc>
                          <a:spcPct val="115000"/>
                        </a:lnSpc>
                        <a:spcAft>
                          <a:spcPts val="0"/>
                        </a:spcAft>
                        <a:buFont typeface="Calibri" panose="020F0502020204030204" pitchFamily="34" charset="0"/>
                        <a:buChar char="-"/>
                      </a:pPr>
                      <a:r>
                        <a:rPr lang="es-ES" sz="900">
                          <a:effectLst/>
                        </a:rPr>
                        <a:t>CONTAR DEL 1 AL 50. </a:t>
                      </a:r>
                    </a:p>
                    <a:p>
                      <a:pPr marL="342900" lvl="0" indent="-342900">
                        <a:lnSpc>
                          <a:spcPct val="115000"/>
                        </a:lnSpc>
                        <a:spcAft>
                          <a:spcPts val="0"/>
                        </a:spcAft>
                        <a:buFont typeface="Calibri" panose="020F0502020204030204" pitchFamily="34" charset="0"/>
                        <a:buChar char="-"/>
                      </a:pPr>
                      <a:r>
                        <a:rPr lang="es-ES" sz="900">
                          <a:effectLst/>
                        </a:rPr>
                        <a:t>COLOCAR NUMERO CORRECTO DE HUEVOS SUMANDO Y RESTANDO.</a:t>
                      </a:r>
                    </a:p>
                    <a:p>
                      <a:pPr marL="342900" lvl="0" indent="-342900">
                        <a:lnSpc>
                          <a:spcPct val="115000"/>
                        </a:lnSpc>
                        <a:spcAft>
                          <a:spcPts val="0"/>
                        </a:spcAft>
                        <a:buFont typeface="Calibri" panose="020F0502020204030204" pitchFamily="34" charset="0"/>
                        <a:buChar char="-"/>
                      </a:pPr>
                      <a:r>
                        <a:rPr lang="es-ES" sz="900">
                          <a:effectLst/>
                        </a:rPr>
                        <a:t>INICIARSE EN EL AGRUPAMIENTO POR DECENAS.</a:t>
                      </a:r>
                    </a:p>
                    <a:p>
                      <a:pPr marL="342900" lvl="0" indent="-342900">
                        <a:lnSpc>
                          <a:spcPct val="115000"/>
                        </a:lnSpc>
                        <a:spcAft>
                          <a:spcPts val="0"/>
                        </a:spcAft>
                        <a:buFont typeface="Calibri" panose="020F0502020204030204" pitchFamily="34" charset="0"/>
                        <a:buChar char="-"/>
                      </a:pPr>
                      <a:r>
                        <a:rPr lang="es-ES" sz="900">
                          <a:effectLst/>
                        </a:rPr>
                        <a:t>DISCRIMINAR CORRECTAMENTE LA SUMA Y LA RESTA.</a:t>
                      </a:r>
                    </a:p>
                    <a:p>
                      <a:pPr>
                        <a:lnSpc>
                          <a:spcPct val="115000"/>
                        </a:lnSpc>
                        <a:spcAft>
                          <a:spcPts val="0"/>
                        </a:spcAft>
                      </a:pPr>
                      <a:r>
                        <a:rPr lang="es-ES" sz="900">
                          <a:effectLst/>
                        </a:rPr>
                        <a:t> </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gridSpan="2">
                  <a:txBody>
                    <a:bodyPr/>
                    <a:lstStyle/>
                    <a:p>
                      <a:pPr>
                        <a:lnSpc>
                          <a:spcPct val="115000"/>
                        </a:lnSpc>
                        <a:spcAft>
                          <a:spcPts val="0"/>
                        </a:spcAft>
                      </a:pPr>
                      <a:r>
                        <a:rPr lang="es-ES" sz="900">
                          <a:effectLst/>
                        </a:rPr>
                        <a:t> </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hMerge="1">
                  <a:txBody>
                    <a:bodyPr/>
                    <a:lstStyle/>
                    <a:p>
                      <a:endParaRPr lang="es-ES"/>
                    </a:p>
                  </a:txBody>
                  <a:tcPr/>
                </a:tc>
              </a:tr>
              <a:tr h="171328">
                <a:tc gridSpan="3">
                  <a:txBody>
                    <a:bodyPr/>
                    <a:lstStyle/>
                    <a:p>
                      <a:pPr>
                        <a:lnSpc>
                          <a:spcPct val="115000"/>
                        </a:lnSpc>
                        <a:spcAft>
                          <a:spcPts val="0"/>
                        </a:spcAft>
                      </a:pPr>
                      <a:r>
                        <a:rPr lang="es-ES" sz="900">
                          <a:effectLst/>
                        </a:rPr>
                        <a:t>VARIABLES DEL MATERIAL</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hMerge="1">
                  <a:txBody>
                    <a:bodyPr/>
                    <a:lstStyle/>
                    <a:p>
                      <a:endParaRPr lang="es-ES"/>
                    </a:p>
                  </a:txBody>
                  <a:tcPr/>
                </a:tc>
                <a:tc hMerge="1">
                  <a:txBody>
                    <a:bodyPr/>
                    <a:lstStyle/>
                    <a:p>
                      <a:endParaRPr lang="es-ES"/>
                    </a:p>
                  </a:txBody>
                  <a:tcPr/>
                </a:tc>
              </a:tr>
              <a:tr h="531117">
                <a:tc gridSpan="3">
                  <a:txBody>
                    <a:bodyPr/>
                    <a:lstStyle/>
                    <a:p>
                      <a:pPr marL="342900" lvl="0" indent="-342900">
                        <a:lnSpc>
                          <a:spcPct val="115000"/>
                        </a:lnSpc>
                        <a:spcAft>
                          <a:spcPts val="0"/>
                        </a:spcAft>
                        <a:buFont typeface="Calibri" panose="020F0502020204030204" pitchFamily="34" charset="0"/>
                        <a:buChar char="-"/>
                      </a:pPr>
                      <a:r>
                        <a:rPr lang="es-ES" sz="900" dirty="0" smtClean="0">
                          <a:effectLst/>
                        </a:rPr>
                        <a:t>INCLUIMOS </a:t>
                      </a:r>
                      <a:r>
                        <a:rPr lang="es-ES" sz="900" dirty="0">
                          <a:effectLst/>
                        </a:rPr>
                        <a:t>EN EL JUEGO LA ASOCIACIÓN DE LA CANTIDAD A LA GRAFÍA, COGIENDO DE LA CAJA DE NÚMEROS, LA TARJETA CORRESPONDIENTE AL QUE CONTAMOS AL FINAL DEL  JUEGO. </a:t>
                      </a:r>
                    </a:p>
                    <a:p>
                      <a:pPr>
                        <a:lnSpc>
                          <a:spcPct val="115000"/>
                        </a:lnSpc>
                        <a:spcAft>
                          <a:spcPts val="0"/>
                        </a:spcAft>
                      </a:pP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883" marR="40883" marT="0" marB="0"/>
                </a:tc>
                <a:tc hMerge="1">
                  <a:txBody>
                    <a:bodyPr/>
                    <a:lstStyle/>
                    <a:p>
                      <a:endParaRPr lang="es-ES"/>
                    </a:p>
                  </a:txBody>
                  <a:tcPr/>
                </a:tc>
                <a:tc hMerge="1">
                  <a:txBody>
                    <a:bodyPr/>
                    <a:lstStyle/>
                    <a:p>
                      <a:endParaRPr lang="es-ES"/>
                    </a:p>
                  </a:txBody>
                  <a:tcPr/>
                </a:tc>
              </a:tr>
            </a:tbl>
          </a:graphicData>
        </a:graphic>
      </p:graphicFrame>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t="7649" b="-1275"/>
          <a:stretch/>
        </p:blipFill>
        <p:spPr>
          <a:xfrm>
            <a:off x="8980209" y="2259222"/>
            <a:ext cx="2347502" cy="3866740"/>
          </a:xfrm>
          <a:prstGeom prst="rect">
            <a:avLst/>
          </a:prstGeom>
        </p:spPr>
      </p:pic>
    </p:spTree>
    <p:extLst>
      <p:ext uri="{BB962C8B-B14F-4D97-AF65-F5344CB8AC3E}">
        <p14:creationId xmlns:p14="http://schemas.microsoft.com/office/powerpoint/2010/main" val="228232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11: LAS PERCHAS</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923734148"/>
              </p:ext>
            </p:extLst>
          </p:nvPr>
        </p:nvGraphicFramePr>
        <p:xfrm>
          <a:off x="277769" y="2063106"/>
          <a:ext cx="6750828" cy="4701639"/>
        </p:xfrm>
        <a:graphic>
          <a:graphicData uri="http://schemas.openxmlformats.org/drawingml/2006/table">
            <a:tbl>
              <a:tblPr>
                <a:tableStyleId>{BC89EF96-8CEA-46FF-86C4-4CE0E7609802}</a:tableStyleId>
              </a:tblPr>
              <a:tblGrid>
                <a:gridCol w="4309911"/>
                <a:gridCol w="100015"/>
                <a:gridCol w="2340902"/>
              </a:tblGrid>
              <a:tr h="181700">
                <a:tc gridSpan="2">
                  <a:txBody>
                    <a:bodyPr/>
                    <a:lstStyle/>
                    <a:p>
                      <a:pPr>
                        <a:lnSpc>
                          <a:spcPct val="115000"/>
                        </a:lnSpc>
                        <a:spcAft>
                          <a:spcPts val="0"/>
                        </a:spcAft>
                      </a:pPr>
                      <a:r>
                        <a:rPr lang="es-ES" sz="900" dirty="0">
                          <a:effectLst/>
                        </a:rPr>
                        <a:t>TITULO:      </a:t>
                      </a:r>
                      <a:r>
                        <a:rPr lang="es-ES" sz="900" dirty="0" smtClean="0">
                          <a:effectLst/>
                        </a:rPr>
                        <a:t>LAS</a:t>
                      </a:r>
                      <a:r>
                        <a:rPr lang="es-ES" sz="900" baseline="0" dirty="0" smtClean="0">
                          <a:effectLst/>
                        </a:rPr>
                        <a:t> PERCHAS</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hMerge="1">
                  <a:txBody>
                    <a:bodyPr/>
                    <a:lstStyle/>
                    <a:p>
                      <a:endParaRPr lang="es-ES"/>
                    </a:p>
                  </a:txBody>
                  <a:tcPr/>
                </a:tc>
                <a:tc>
                  <a:txBody>
                    <a:bodyPr/>
                    <a:lstStyle/>
                    <a:p>
                      <a:pPr>
                        <a:lnSpc>
                          <a:spcPct val="115000"/>
                        </a:lnSpc>
                        <a:spcAft>
                          <a:spcPts val="0"/>
                        </a:spcAft>
                      </a:pPr>
                      <a:r>
                        <a:rPr lang="es-ES" sz="900">
                          <a:effectLst/>
                        </a:rPr>
                        <a:t>NIVEL:    5 AÑOS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r>
              <a:tr h="207449">
                <a:tc>
                  <a:txBody>
                    <a:bodyPr/>
                    <a:lstStyle/>
                    <a:p>
                      <a:pPr algn="ctr">
                        <a:lnSpc>
                          <a:spcPct val="115000"/>
                        </a:lnSpc>
                        <a:spcAft>
                          <a:spcPts val="0"/>
                        </a:spcAft>
                      </a:pPr>
                      <a:r>
                        <a:rPr lang="es-ES" sz="900">
                          <a:effectLst/>
                        </a:rPr>
                        <a:t>CONTENIDOS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gridSpan="2">
                  <a:txBody>
                    <a:bodyPr/>
                    <a:lstStyle/>
                    <a:p>
                      <a:pPr algn="ctr">
                        <a:lnSpc>
                          <a:spcPct val="115000"/>
                        </a:lnSpc>
                        <a:spcAft>
                          <a:spcPts val="0"/>
                        </a:spcAft>
                      </a:pPr>
                      <a:r>
                        <a:rPr lang="es-ES" sz="900">
                          <a:effectLst/>
                        </a:rPr>
                        <a:t>COMPETENCIAS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hMerge="1">
                  <a:txBody>
                    <a:bodyPr/>
                    <a:lstStyle/>
                    <a:p>
                      <a:endParaRPr lang="es-ES"/>
                    </a:p>
                  </a:txBody>
                  <a:tcPr/>
                </a:tc>
              </a:tr>
              <a:tr h="779376">
                <a:tc>
                  <a:txBody>
                    <a:bodyPr/>
                    <a:lstStyle/>
                    <a:p>
                      <a:pPr marL="457200">
                        <a:lnSpc>
                          <a:spcPct val="115000"/>
                        </a:lnSpc>
                        <a:spcAft>
                          <a:spcPts val="0"/>
                        </a:spcAft>
                      </a:pPr>
                      <a:r>
                        <a:rPr lang="es-ES" sz="900" dirty="0">
                          <a:effectLst/>
                        </a:rPr>
                        <a:t> </a:t>
                      </a:r>
                    </a:p>
                    <a:p>
                      <a:pPr marL="342900" lvl="0" indent="-342900">
                        <a:lnSpc>
                          <a:spcPct val="115000"/>
                        </a:lnSpc>
                        <a:spcAft>
                          <a:spcPts val="0"/>
                        </a:spcAft>
                        <a:buFont typeface="Calibri" panose="020F0502020204030204" pitchFamily="34" charset="0"/>
                        <a:buChar char="-"/>
                      </a:pPr>
                      <a:r>
                        <a:rPr lang="es-ES" sz="900" dirty="0">
                          <a:effectLst/>
                        </a:rPr>
                        <a:t>LOS NÚMEROS DEL 1 AL 20 </a:t>
                      </a:r>
                    </a:p>
                    <a:p>
                      <a:pPr marL="342900" lvl="0" indent="-342900">
                        <a:lnSpc>
                          <a:spcPct val="115000"/>
                        </a:lnSpc>
                        <a:spcAft>
                          <a:spcPts val="0"/>
                        </a:spcAft>
                        <a:buFont typeface="Calibri" panose="020F0502020204030204" pitchFamily="34" charset="0"/>
                        <a:buChar char="-"/>
                      </a:pPr>
                      <a:r>
                        <a:rPr lang="es-ES" sz="900" dirty="0">
                          <a:effectLst/>
                        </a:rPr>
                        <a:t>DESCOMPOSICIÓN DE NÚMEROS DEL 1 AL 10.</a:t>
                      </a:r>
                    </a:p>
                    <a:p>
                      <a:pPr marL="342900" lvl="0" indent="-342900">
                        <a:lnSpc>
                          <a:spcPct val="115000"/>
                        </a:lnSpc>
                        <a:spcAft>
                          <a:spcPts val="0"/>
                        </a:spcAft>
                        <a:buFont typeface="Calibri" panose="020F0502020204030204" pitchFamily="34" charset="0"/>
                        <a:buChar char="-"/>
                      </a:pPr>
                      <a:r>
                        <a:rPr lang="es-ES" sz="900" dirty="0">
                          <a:effectLst/>
                        </a:rPr>
                        <a:t>INICIAR AL NIÑO EN EL RECONOCIMIENTO DE LOS NÚMEROS PARES E IMPARES.</a:t>
                      </a:r>
                    </a:p>
                    <a:p>
                      <a:pPr marL="457200">
                        <a:lnSpc>
                          <a:spcPct val="115000"/>
                        </a:lnSpc>
                        <a:spcAft>
                          <a:spcPts val="0"/>
                        </a:spcAft>
                      </a:pPr>
                      <a:r>
                        <a:rPr lang="es-ES" sz="900" dirty="0" smtClean="0">
                          <a:effectLst/>
                        </a:rPr>
                        <a:t> </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gridSpan="2">
                  <a:txBody>
                    <a:bodyPr/>
                    <a:lstStyle/>
                    <a:p>
                      <a:pPr>
                        <a:lnSpc>
                          <a:spcPct val="115000"/>
                        </a:lnSpc>
                        <a:spcAft>
                          <a:spcPts val="0"/>
                        </a:spcAft>
                      </a:pPr>
                      <a:r>
                        <a:rPr lang="es-ES" sz="900" dirty="0">
                          <a:effectLst/>
                        </a:rPr>
                        <a:t> </a:t>
                      </a:r>
                    </a:p>
                    <a:p>
                      <a:pPr marL="342900" lvl="0" indent="-342900">
                        <a:lnSpc>
                          <a:spcPct val="115000"/>
                        </a:lnSpc>
                        <a:spcAft>
                          <a:spcPts val="0"/>
                        </a:spcAft>
                        <a:buFont typeface="Calibri" panose="020F0502020204030204" pitchFamily="34" charset="0"/>
                        <a:buChar char="-"/>
                      </a:pPr>
                      <a:r>
                        <a:rPr lang="es-ES" sz="900" dirty="0">
                          <a:effectLst/>
                        </a:rPr>
                        <a:t>COMPETENCIA MATEMÁTICA.</a:t>
                      </a:r>
                    </a:p>
                    <a:p>
                      <a:pPr marL="342900" lvl="0" indent="-342900">
                        <a:lnSpc>
                          <a:spcPct val="115000"/>
                        </a:lnSpc>
                        <a:spcAft>
                          <a:spcPts val="0"/>
                        </a:spcAft>
                        <a:buFont typeface="Calibri" panose="020F0502020204030204" pitchFamily="34" charset="0"/>
                        <a:buChar char="-"/>
                      </a:pPr>
                      <a:r>
                        <a:rPr lang="es-ES" sz="900" dirty="0">
                          <a:effectLst/>
                        </a:rPr>
                        <a:t>COMPETENCIA LINGÜÍSTICA.</a:t>
                      </a:r>
                    </a:p>
                    <a:p>
                      <a:pPr marL="342900" lvl="0" indent="-342900">
                        <a:lnSpc>
                          <a:spcPct val="115000"/>
                        </a:lnSpc>
                        <a:spcAft>
                          <a:spcPts val="0"/>
                        </a:spcAft>
                        <a:buFont typeface="Calibri" panose="020F0502020204030204" pitchFamily="34" charset="0"/>
                        <a:buChar char="-"/>
                      </a:pPr>
                      <a:r>
                        <a:rPr lang="es-ES" sz="900" dirty="0" smtClean="0">
                          <a:effectLst/>
                        </a:rPr>
                        <a:t>APRENDER </a:t>
                      </a:r>
                      <a:r>
                        <a:rPr lang="es-ES" sz="900" dirty="0">
                          <a:effectLst/>
                        </a:rPr>
                        <a:t>A APRENDER.</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hMerge="1">
                  <a:txBody>
                    <a:bodyPr/>
                    <a:lstStyle/>
                    <a:p>
                      <a:endParaRPr lang="es-ES"/>
                    </a:p>
                  </a:txBody>
                  <a:tcPr/>
                </a:tc>
              </a:tr>
              <a:tr h="186506">
                <a:tc gridSpan="3">
                  <a:txBody>
                    <a:bodyPr/>
                    <a:lstStyle/>
                    <a:p>
                      <a:pPr algn="ctr">
                        <a:lnSpc>
                          <a:spcPct val="115000"/>
                        </a:lnSpc>
                        <a:spcAft>
                          <a:spcPts val="0"/>
                        </a:spcAft>
                      </a:pPr>
                      <a:r>
                        <a:rPr lang="es-ES" sz="900">
                          <a:effectLst/>
                        </a:rPr>
                        <a:t>DESARROLLO</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hMerge="1">
                  <a:txBody>
                    <a:bodyPr/>
                    <a:lstStyle/>
                    <a:p>
                      <a:endParaRPr lang="es-ES"/>
                    </a:p>
                  </a:txBody>
                  <a:tcPr/>
                </a:tc>
                <a:tc hMerge="1">
                  <a:txBody>
                    <a:bodyPr/>
                    <a:lstStyle/>
                    <a:p>
                      <a:endParaRPr lang="es-ES"/>
                    </a:p>
                  </a:txBody>
                  <a:tcPr/>
                </a:tc>
              </a:tr>
              <a:tr h="935251">
                <a:tc gridSpan="3">
                  <a:txBody>
                    <a:bodyPr/>
                    <a:lstStyle/>
                    <a:p>
                      <a:pPr>
                        <a:lnSpc>
                          <a:spcPct val="115000"/>
                        </a:lnSpc>
                        <a:spcAft>
                          <a:spcPts val="0"/>
                        </a:spcAft>
                      </a:pPr>
                      <a:r>
                        <a:rPr lang="es-ES" sz="900" dirty="0">
                          <a:effectLst/>
                        </a:rPr>
                        <a:t> </a:t>
                      </a:r>
                    </a:p>
                    <a:p>
                      <a:pPr marL="342900" lvl="0" indent="-342900">
                        <a:lnSpc>
                          <a:spcPct val="115000"/>
                        </a:lnSpc>
                        <a:spcAft>
                          <a:spcPts val="0"/>
                        </a:spcAft>
                        <a:buFont typeface="Calibri" panose="020F0502020204030204" pitchFamily="34" charset="0"/>
                        <a:buChar char="-"/>
                      </a:pPr>
                      <a:r>
                        <a:rPr lang="es-ES" sz="900" dirty="0">
                          <a:effectLst/>
                        </a:rPr>
                        <a:t>EN CADA PERCHA COLGAMOS UNA CAMISETA Y SE COLOCAN TANTAS PINZAS COMO INDICA NUMERO DE CAMISETA (DEL 1 AL 20). </a:t>
                      </a:r>
                    </a:p>
                    <a:p>
                      <a:pPr marL="342900" lvl="0" indent="-342900">
                        <a:lnSpc>
                          <a:spcPct val="115000"/>
                        </a:lnSpc>
                        <a:spcAft>
                          <a:spcPts val="0"/>
                        </a:spcAft>
                        <a:buFont typeface="Calibri" panose="020F0502020204030204" pitchFamily="34" charset="0"/>
                        <a:buChar char="-"/>
                      </a:pPr>
                      <a:r>
                        <a:rPr lang="es-ES" sz="900" dirty="0">
                          <a:effectLst/>
                        </a:rPr>
                        <a:t>DESCOMPONEMOS UTILIZANDO PINZAS DE DOS COLORES: ROJAS Y BLANCAS DEJANDO SEPARACIÓN EN EL CENTRO DE LA `PERCHA.</a:t>
                      </a:r>
                    </a:p>
                    <a:p>
                      <a:pPr marL="342900" lvl="0" indent="-342900">
                        <a:lnSpc>
                          <a:spcPct val="115000"/>
                        </a:lnSpc>
                        <a:spcAft>
                          <a:spcPts val="0"/>
                        </a:spcAft>
                        <a:buFont typeface="Calibri" panose="020F0502020204030204" pitchFamily="34" charset="0"/>
                        <a:buChar char="-"/>
                      </a:pPr>
                      <a:r>
                        <a:rPr lang="es-ES" sz="900" dirty="0">
                          <a:effectLst/>
                        </a:rPr>
                        <a:t>COLOCAMOS CAMISETAS CON NUMERO PAR O CAMISETA CON NÚMERO IMPAR.  (PARA ESTO TAMBIÉN UTILIZAREMOS LAS PINZAS DE DOS COLORES DE FORMA ALTERNADA,  BLANCA-ROJA, BLANCA –ROJA-BLANCA Y ASÍ SUCESIVAMENTE…)</a:t>
                      </a:r>
                    </a:p>
                    <a:p>
                      <a:pPr>
                        <a:lnSpc>
                          <a:spcPct val="115000"/>
                        </a:lnSpc>
                        <a:spcAft>
                          <a:spcPts val="0"/>
                        </a:spcAft>
                      </a:pPr>
                      <a:r>
                        <a:rPr lang="es-ES" sz="900" dirty="0">
                          <a:effectLst/>
                        </a:rPr>
                        <a:t>   </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hMerge="1">
                  <a:txBody>
                    <a:bodyPr/>
                    <a:lstStyle/>
                    <a:p>
                      <a:endParaRPr lang="es-ES"/>
                    </a:p>
                  </a:txBody>
                  <a:tcPr/>
                </a:tc>
                <a:tc hMerge="1">
                  <a:txBody>
                    <a:bodyPr/>
                    <a:lstStyle/>
                    <a:p>
                      <a:endParaRPr lang="es-ES"/>
                    </a:p>
                  </a:txBody>
                  <a:tcPr/>
                </a:tc>
              </a:tr>
              <a:tr h="332319">
                <a:tc gridSpan="2">
                  <a:txBody>
                    <a:bodyPr/>
                    <a:lstStyle/>
                    <a:p>
                      <a:pPr>
                        <a:lnSpc>
                          <a:spcPct val="115000"/>
                        </a:lnSpc>
                        <a:spcAft>
                          <a:spcPts val="0"/>
                        </a:spcAft>
                      </a:pPr>
                      <a:r>
                        <a:rPr lang="es-ES" sz="900">
                          <a:effectLst/>
                        </a:rPr>
                        <a:t>EVALUACIÓN POR CRITERIOS EV/ESTANDARES AP.</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hMerge="1">
                  <a:txBody>
                    <a:bodyPr/>
                    <a:lstStyle/>
                    <a:p>
                      <a:pPr>
                        <a:lnSpc>
                          <a:spcPct val="115000"/>
                        </a:lnSpc>
                        <a:spcAft>
                          <a:spcPts val="0"/>
                        </a:spcAft>
                      </a:pPr>
                      <a:endParaRPr lang="es-ES" sz="60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a:txBody>
                    <a:bodyPr/>
                    <a:lstStyle/>
                    <a:p>
                      <a:pPr>
                        <a:lnSpc>
                          <a:spcPct val="115000"/>
                        </a:lnSpc>
                        <a:spcAft>
                          <a:spcPts val="0"/>
                        </a:spcAft>
                      </a:pPr>
                      <a:r>
                        <a:rPr lang="es-ES" sz="900">
                          <a:effectLst/>
                        </a:rPr>
                        <a:t>EVALUACIÓN POR COMPETENCIAS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r>
              <a:tr h="935251">
                <a:tc gridSpan="2">
                  <a:txBody>
                    <a:bodyPr/>
                    <a:lstStyle/>
                    <a:p>
                      <a:pPr>
                        <a:lnSpc>
                          <a:spcPct val="115000"/>
                        </a:lnSpc>
                        <a:spcAft>
                          <a:spcPts val="0"/>
                        </a:spcAft>
                      </a:pPr>
                      <a:r>
                        <a:rPr lang="es-ES" sz="900">
                          <a:effectLst/>
                        </a:rPr>
                        <a:t> </a:t>
                      </a:r>
                    </a:p>
                    <a:p>
                      <a:pPr marL="342900" lvl="0" indent="-342900">
                        <a:lnSpc>
                          <a:spcPct val="115000"/>
                        </a:lnSpc>
                        <a:spcAft>
                          <a:spcPts val="0"/>
                        </a:spcAft>
                        <a:buFont typeface="Calibri" panose="020F0502020204030204" pitchFamily="34" charset="0"/>
                        <a:buChar char="-"/>
                      </a:pPr>
                      <a:r>
                        <a:rPr lang="es-ES" sz="900">
                          <a:effectLst/>
                        </a:rPr>
                        <a:t>COLOCAR EL NÚMERO DE PERCHAS CORRECTO.</a:t>
                      </a:r>
                    </a:p>
                    <a:p>
                      <a:pPr marL="342900" lvl="0" indent="-342900">
                        <a:lnSpc>
                          <a:spcPct val="115000"/>
                        </a:lnSpc>
                        <a:spcAft>
                          <a:spcPts val="0"/>
                        </a:spcAft>
                        <a:buFont typeface="Calibri" panose="020F0502020204030204" pitchFamily="34" charset="0"/>
                        <a:buChar char="-"/>
                      </a:pPr>
                      <a:r>
                        <a:rPr lang="es-ES" sz="900">
                          <a:effectLst/>
                        </a:rPr>
                        <a:t>DISCRIMINAR NÚMEROS DEL 1 AL 20.</a:t>
                      </a:r>
                    </a:p>
                    <a:p>
                      <a:pPr marL="342900" lvl="0" indent="-342900">
                        <a:lnSpc>
                          <a:spcPct val="115000"/>
                        </a:lnSpc>
                        <a:spcAft>
                          <a:spcPts val="0"/>
                        </a:spcAft>
                        <a:buFont typeface="Calibri" panose="020F0502020204030204" pitchFamily="34" charset="0"/>
                        <a:buChar char="-"/>
                      </a:pPr>
                      <a:r>
                        <a:rPr lang="es-ES" sz="900">
                          <a:effectLst/>
                        </a:rPr>
                        <a:t>REALIZA DIFERENTES DESCOMPOSICIONES DE UN MISMO NÚMERO.</a:t>
                      </a:r>
                    </a:p>
                    <a:p>
                      <a:pPr marL="342900" lvl="0" indent="-342900">
                        <a:lnSpc>
                          <a:spcPct val="115000"/>
                        </a:lnSpc>
                        <a:spcAft>
                          <a:spcPts val="0"/>
                        </a:spcAft>
                        <a:buFont typeface="Calibri" panose="020F0502020204030204" pitchFamily="34" charset="0"/>
                        <a:buChar char="-"/>
                      </a:pPr>
                      <a:r>
                        <a:rPr lang="es-ES" sz="900">
                          <a:effectLst/>
                        </a:rPr>
                        <a:t>SE INICIA EN EL RECONOCIMIENTO DE NÚMEROS PARES E IMPARES DEL 1 AL 10.</a:t>
                      </a:r>
                    </a:p>
                    <a:p>
                      <a:pPr>
                        <a:lnSpc>
                          <a:spcPct val="115000"/>
                        </a:lnSpc>
                        <a:spcAft>
                          <a:spcPts val="0"/>
                        </a:spcAft>
                      </a:pPr>
                      <a:r>
                        <a:rPr lang="es-ES" sz="900">
                          <a:effectLst/>
                        </a:rPr>
                        <a:t> </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hMerge="1">
                  <a:txBody>
                    <a:bodyPr/>
                    <a:lstStyle/>
                    <a:p>
                      <a:pPr>
                        <a:lnSpc>
                          <a:spcPct val="115000"/>
                        </a:lnSpc>
                        <a:spcAft>
                          <a:spcPts val="0"/>
                        </a:spcAft>
                      </a:pPr>
                      <a:endParaRPr lang="es-ES" sz="60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a:txBody>
                    <a:bodyPr/>
                    <a:lstStyle/>
                    <a:p>
                      <a:pPr>
                        <a:lnSpc>
                          <a:spcPct val="115000"/>
                        </a:lnSpc>
                        <a:spcAft>
                          <a:spcPts val="0"/>
                        </a:spcAft>
                      </a:pPr>
                      <a:r>
                        <a:rPr lang="es-ES" sz="900">
                          <a:effectLst/>
                        </a:rPr>
                        <a:t> </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r>
              <a:tr h="165783">
                <a:tc gridSpan="3">
                  <a:txBody>
                    <a:bodyPr/>
                    <a:lstStyle/>
                    <a:p>
                      <a:pPr>
                        <a:lnSpc>
                          <a:spcPct val="115000"/>
                        </a:lnSpc>
                        <a:spcAft>
                          <a:spcPts val="0"/>
                        </a:spcAft>
                      </a:pPr>
                      <a:r>
                        <a:rPr lang="es-ES" sz="900">
                          <a:effectLst/>
                        </a:rPr>
                        <a:t>VARIABLES DEL MATERIAL</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hMerge="1">
                  <a:txBody>
                    <a:bodyPr/>
                    <a:lstStyle/>
                    <a:p>
                      <a:endParaRPr lang="es-ES"/>
                    </a:p>
                  </a:txBody>
                  <a:tcPr/>
                </a:tc>
                <a:tc hMerge="1">
                  <a:txBody>
                    <a:bodyPr/>
                    <a:lstStyle/>
                    <a:p>
                      <a:endParaRPr lang="es-ES"/>
                    </a:p>
                  </a:txBody>
                  <a:tcPr/>
                </a:tc>
              </a:tr>
              <a:tr h="935251">
                <a:tc gridSpan="3">
                  <a:txBody>
                    <a:bodyPr/>
                    <a:lstStyle/>
                    <a:p>
                      <a:pPr marL="342900" lvl="0" indent="-342900">
                        <a:lnSpc>
                          <a:spcPct val="115000"/>
                        </a:lnSpc>
                        <a:spcAft>
                          <a:spcPts val="0"/>
                        </a:spcAft>
                        <a:buFont typeface="Calibri" panose="020F0502020204030204" pitchFamily="34" charset="0"/>
                        <a:buChar char="-"/>
                      </a:pPr>
                      <a:r>
                        <a:rPr lang="es-ES" sz="900" dirty="0">
                          <a:effectLst/>
                        </a:rPr>
                        <a:t>COLOCAR EN PRIMER LUGAR CANTIDAD DE PINZAS Y DESPUÉS LA CAMISETA CORRESPONDIENTE.</a:t>
                      </a:r>
                    </a:p>
                    <a:p>
                      <a:pPr marL="342900" lvl="0" indent="-342900">
                        <a:lnSpc>
                          <a:spcPct val="115000"/>
                        </a:lnSpc>
                        <a:spcAft>
                          <a:spcPts val="0"/>
                        </a:spcAft>
                        <a:buFont typeface="Calibri" panose="020F0502020204030204" pitchFamily="34" charset="0"/>
                        <a:buChar char="-"/>
                      </a:pPr>
                      <a:r>
                        <a:rPr lang="es-ES" sz="900" dirty="0">
                          <a:effectLst/>
                        </a:rPr>
                        <a:t>QUITAR Y PONER PINZAS DE UNA EN UNA PARA VER NÚMEROS ANTERIOR Y POSTERIOR DEL 1 AL 20.</a:t>
                      </a:r>
                    </a:p>
                    <a:p>
                      <a:pPr marL="342900" lvl="0" indent="-342900">
                        <a:lnSpc>
                          <a:spcPct val="115000"/>
                        </a:lnSpc>
                        <a:spcAft>
                          <a:spcPts val="0"/>
                        </a:spcAft>
                        <a:buFont typeface="Calibri" panose="020F0502020204030204" pitchFamily="34" charset="0"/>
                        <a:buChar char="-"/>
                      </a:pPr>
                      <a:r>
                        <a:rPr lang="es-ES" sz="900" dirty="0">
                          <a:effectLst/>
                        </a:rPr>
                        <a:t>QUITAR Y PONER PINZAS PARA FORMAR NÚMEROS PARES E IMPARES.</a:t>
                      </a:r>
                    </a:p>
                    <a:p>
                      <a:pPr marL="342900" lvl="0" indent="-342900">
                        <a:lnSpc>
                          <a:spcPct val="115000"/>
                        </a:lnSpc>
                        <a:spcAft>
                          <a:spcPts val="0"/>
                        </a:spcAft>
                        <a:buFont typeface="Calibri" panose="020F0502020204030204" pitchFamily="34" charset="0"/>
                        <a:buChar char="-"/>
                      </a:pPr>
                      <a:r>
                        <a:rPr lang="es-ES" sz="900" dirty="0">
                          <a:effectLst/>
                        </a:rPr>
                        <a:t>COLOCAR 2 CAMISETAS, SUMAR Y PONER PINZAS Y COLOCAR PINZAS EN DOS COLORES Y COLGAR 2 CAMISETAS, UNA POR CADA COLOR DE PINZA.</a:t>
                      </a:r>
                    </a:p>
                    <a:p>
                      <a:pPr marL="914400">
                        <a:lnSpc>
                          <a:spcPct val="115000"/>
                        </a:lnSpc>
                        <a:spcAft>
                          <a:spcPts val="0"/>
                        </a:spcAft>
                      </a:pPr>
                      <a:r>
                        <a:rPr lang="es-ES" sz="900" dirty="0">
                          <a:effectLst/>
                        </a:rPr>
                        <a:t> </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358" marR="37358" marT="0" marB="0"/>
                </a:tc>
                <a:tc hMerge="1">
                  <a:txBody>
                    <a:bodyPr/>
                    <a:lstStyle/>
                    <a:p>
                      <a:endParaRPr lang="es-ES"/>
                    </a:p>
                  </a:txBody>
                  <a:tcPr/>
                </a:tc>
                <a:tc hMerge="1">
                  <a:txBody>
                    <a:bodyPr/>
                    <a:lstStyle/>
                    <a:p>
                      <a:endParaRPr lang="es-ES"/>
                    </a:p>
                  </a:txBody>
                  <a:tcPr/>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608" y="2402006"/>
            <a:ext cx="3137021" cy="4182695"/>
          </a:xfrm>
          <a:prstGeom prst="rect">
            <a:avLst/>
          </a:prstGeom>
        </p:spPr>
      </p:pic>
    </p:spTree>
    <p:extLst>
      <p:ext uri="{BB962C8B-B14F-4D97-AF65-F5344CB8AC3E}">
        <p14:creationId xmlns:p14="http://schemas.microsoft.com/office/powerpoint/2010/main" val="40488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12: LIBRO DE DECENAS</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1995093370"/>
              </p:ext>
            </p:extLst>
          </p:nvPr>
        </p:nvGraphicFramePr>
        <p:xfrm>
          <a:off x="253588" y="2054273"/>
          <a:ext cx="6413613" cy="4433684"/>
        </p:xfrm>
        <a:graphic>
          <a:graphicData uri="http://schemas.openxmlformats.org/drawingml/2006/table">
            <a:tbl>
              <a:tblPr firstRow="1" firstCol="1" bandRow="1">
                <a:tableStyleId>{3B4B98B0-60AC-42C2-AFA5-B58CD77FA1E5}</a:tableStyleId>
              </a:tblPr>
              <a:tblGrid>
                <a:gridCol w="3840740"/>
                <a:gridCol w="250766"/>
                <a:gridCol w="76953"/>
                <a:gridCol w="2245154"/>
              </a:tblGrid>
              <a:tr h="195934">
                <a:tc gridSpan="3">
                  <a:txBody>
                    <a:bodyPr/>
                    <a:lstStyle/>
                    <a:p>
                      <a:pPr>
                        <a:lnSpc>
                          <a:spcPct val="115000"/>
                        </a:lnSpc>
                        <a:spcAft>
                          <a:spcPts val="0"/>
                        </a:spcAft>
                      </a:pPr>
                      <a:r>
                        <a:rPr lang="es-ES" sz="900" cap="all">
                          <a:effectLst/>
                        </a:rPr>
                        <a:t>TITULO: LIBRO DECENAS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hMerge="1">
                  <a:txBody>
                    <a:bodyPr/>
                    <a:lstStyle/>
                    <a:p>
                      <a:endParaRPr lang="es-ES"/>
                    </a:p>
                  </a:txBody>
                  <a:tcPr/>
                </a:tc>
                <a:tc hMerge="1">
                  <a:txBody>
                    <a:bodyPr/>
                    <a:lstStyle/>
                    <a:p>
                      <a:endParaRPr lang="es-ES"/>
                    </a:p>
                  </a:txBody>
                  <a:tcPr/>
                </a:tc>
                <a:tc>
                  <a:txBody>
                    <a:bodyPr/>
                    <a:lstStyle/>
                    <a:p>
                      <a:pPr>
                        <a:lnSpc>
                          <a:spcPct val="115000"/>
                        </a:lnSpc>
                        <a:spcAft>
                          <a:spcPts val="0"/>
                        </a:spcAft>
                      </a:pPr>
                      <a:r>
                        <a:rPr lang="es-ES" sz="900">
                          <a:effectLst/>
                        </a:rPr>
                        <a:t>NIVEL: 1º PRIMARIA</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r>
              <a:tr h="201116">
                <a:tc gridSpan="2">
                  <a:txBody>
                    <a:bodyPr/>
                    <a:lstStyle/>
                    <a:p>
                      <a:pPr algn="ctr">
                        <a:lnSpc>
                          <a:spcPct val="115000"/>
                        </a:lnSpc>
                        <a:spcAft>
                          <a:spcPts val="0"/>
                        </a:spcAft>
                      </a:pPr>
                      <a:r>
                        <a:rPr lang="es-ES" sz="900" cap="all">
                          <a:effectLst/>
                        </a:rPr>
                        <a:t>CONTENIDOS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hMerge="1">
                  <a:txBody>
                    <a:bodyPr/>
                    <a:lstStyle/>
                    <a:p>
                      <a:endParaRPr lang="es-ES"/>
                    </a:p>
                  </a:txBody>
                  <a:tcPr/>
                </a:tc>
                <a:tc gridSpan="2">
                  <a:txBody>
                    <a:bodyPr/>
                    <a:lstStyle/>
                    <a:p>
                      <a:pPr algn="ctr">
                        <a:lnSpc>
                          <a:spcPct val="115000"/>
                        </a:lnSpc>
                        <a:spcAft>
                          <a:spcPts val="0"/>
                        </a:spcAft>
                      </a:pPr>
                      <a:r>
                        <a:rPr lang="es-ES" sz="900" cap="all">
                          <a:effectLst/>
                        </a:rPr>
                        <a:t>COMPETENCIAS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hMerge="1">
                  <a:txBody>
                    <a:bodyPr/>
                    <a:lstStyle/>
                    <a:p>
                      <a:endParaRPr lang="es-ES"/>
                    </a:p>
                  </a:txBody>
                  <a:tcPr/>
                </a:tc>
              </a:tr>
              <a:tr h="443686">
                <a:tc gridSpan="2">
                  <a:txBody>
                    <a:bodyPr/>
                    <a:lstStyle/>
                    <a:p>
                      <a:pPr marL="342900" lvl="0" indent="-342900">
                        <a:lnSpc>
                          <a:spcPct val="115000"/>
                        </a:lnSpc>
                        <a:spcAft>
                          <a:spcPts val="0"/>
                        </a:spcAft>
                        <a:buFont typeface="Calibri" panose="020F0502020204030204" pitchFamily="34" charset="0"/>
                        <a:buChar char="-"/>
                      </a:pPr>
                      <a:r>
                        <a:rPr lang="es-ES" sz="900" cap="all">
                          <a:effectLst/>
                        </a:rPr>
                        <a:t>Decenas</a:t>
                      </a:r>
                      <a:endParaRPr lang="es-ES" sz="900">
                        <a:effectLst/>
                      </a:endParaRPr>
                    </a:p>
                    <a:p>
                      <a:pPr marL="342900" lvl="0" indent="-342900">
                        <a:lnSpc>
                          <a:spcPct val="115000"/>
                        </a:lnSpc>
                        <a:spcAft>
                          <a:spcPts val="0"/>
                        </a:spcAft>
                        <a:buFont typeface="Calibri" panose="020F0502020204030204" pitchFamily="34" charset="0"/>
                        <a:buChar char="-"/>
                      </a:pPr>
                      <a:r>
                        <a:rPr lang="es-ES" sz="900" cap="all">
                          <a:effectLst/>
                        </a:rPr>
                        <a:t>Unidades</a:t>
                      </a:r>
                      <a:endParaRPr lang="es-ES" sz="900">
                        <a:effectLst/>
                      </a:endParaRPr>
                    </a:p>
                    <a:p>
                      <a:pPr marL="342900" lvl="0" indent="-342900">
                        <a:lnSpc>
                          <a:spcPct val="115000"/>
                        </a:lnSpc>
                        <a:spcAft>
                          <a:spcPts val="0"/>
                        </a:spcAft>
                        <a:buFont typeface="Calibri" panose="020F0502020204030204" pitchFamily="34" charset="0"/>
                        <a:buChar char="-"/>
                      </a:pPr>
                      <a:r>
                        <a:rPr lang="es-ES" sz="900" cap="all">
                          <a:effectLst/>
                        </a:rPr>
                        <a:t>Numeración 0 al 99</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hMerge="1">
                  <a:txBody>
                    <a:bodyPr/>
                    <a:lstStyle/>
                    <a:p>
                      <a:endParaRPr lang="es-ES"/>
                    </a:p>
                  </a:txBody>
                  <a:tcPr/>
                </a:tc>
                <a:tc gridSpan="2">
                  <a:txBody>
                    <a:bodyPr/>
                    <a:lstStyle/>
                    <a:p>
                      <a:pPr marL="342900" lvl="0" indent="-342900">
                        <a:lnSpc>
                          <a:spcPct val="115000"/>
                        </a:lnSpc>
                        <a:spcAft>
                          <a:spcPts val="0"/>
                        </a:spcAft>
                        <a:buFont typeface="Calibri" panose="020F0502020204030204" pitchFamily="34" charset="0"/>
                        <a:buChar char="-"/>
                      </a:pPr>
                      <a:r>
                        <a:rPr lang="es-ES" sz="900" cap="all">
                          <a:effectLst/>
                        </a:rPr>
                        <a:t>Competencia matemática</a:t>
                      </a:r>
                      <a:endParaRPr lang="es-ES" sz="900">
                        <a:effectLst/>
                      </a:endParaRPr>
                    </a:p>
                    <a:p>
                      <a:pPr marL="342900" lvl="0" indent="-342900">
                        <a:lnSpc>
                          <a:spcPct val="115000"/>
                        </a:lnSpc>
                        <a:spcAft>
                          <a:spcPts val="0"/>
                        </a:spcAft>
                        <a:buFont typeface="Calibri" panose="020F0502020204030204" pitchFamily="34" charset="0"/>
                        <a:buChar char="-"/>
                      </a:pPr>
                      <a:r>
                        <a:rPr lang="es-ES" sz="900" cap="all">
                          <a:effectLst/>
                        </a:rPr>
                        <a:t>Aprender a aprender</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hMerge="1">
                  <a:txBody>
                    <a:bodyPr/>
                    <a:lstStyle/>
                    <a:p>
                      <a:endParaRPr lang="es-ES"/>
                    </a:p>
                  </a:txBody>
                  <a:tcPr/>
                </a:tc>
              </a:tr>
              <a:tr h="201116">
                <a:tc gridSpan="4">
                  <a:txBody>
                    <a:bodyPr/>
                    <a:lstStyle/>
                    <a:p>
                      <a:pPr algn="ctr">
                        <a:lnSpc>
                          <a:spcPct val="115000"/>
                        </a:lnSpc>
                        <a:spcAft>
                          <a:spcPts val="0"/>
                        </a:spcAft>
                      </a:pPr>
                      <a:r>
                        <a:rPr lang="es-ES" sz="900" cap="all">
                          <a:effectLst/>
                        </a:rPr>
                        <a:t>DESARROLLO</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hMerge="1">
                  <a:txBody>
                    <a:bodyPr/>
                    <a:lstStyle/>
                    <a:p>
                      <a:endParaRPr lang="es-ES"/>
                    </a:p>
                  </a:txBody>
                  <a:tcPr/>
                </a:tc>
                <a:tc hMerge="1">
                  <a:txBody>
                    <a:bodyPr/>
                    <a:lstStyle/>
                    <a:p>
                      <a:endParaRPr lang="es-ES"/>
                    </a:p>
                  </a:txBody>
                  <a:tcPr/>
                </a:tc>
                <a:tc hMerge="1">
                  <a:txBody>
                    <a:bodyPr/>
                    <a:lstStyle/>
                    <a:p>
                      <a:endParaRPr lang="es-ES"/>
                    </a:p>
                  </a:txBody>
                  <a:tcPr/>
                </a:tc>
              </a:tr>
              <a:tr h="1106139">
                <a:tc gridSpan="4">
                  <a:txBody>
                    <a:bodyPr/>
                    <a:lstStyle/>
                    <a:p>
                      <a:pPr>
                        <a:lnSpc>
                          <a:spcPct val="115000"/>
                        </a:lnSpc>
                        <a:spcAft>
                          <a:spcPts val="0"/>
                        </a:spcAft>
                      </a:pPr>
                      <a:r>
                        <a:rPr lang="es-ES" sz="900" cap="all" dirty="0">
                          <a:effectLst/>
                        </a:rPr>
                        <a:t> </a:t>
                      </a:r>
                      <a:endParaRPr lang="es-ES" sz="900" dirty="0">
                        <a:effectLst/>
                      </a:endParaRPr>
                    </a:p>
                    <a:p>
                      <a:pPr>
                        <a:lnSpc>
                          <a:spcPct val="115000"/>
                        </a:lnSpc>
                        <a:spcAft>
                          <a:spcPts val="0"/>
                        </a:spcAft>
                      </a:pPr>
                      <a:r>
                        <a:rPr lang="es-ES" sz="900" cap="all" dirty="0">
                          <a:effectLst/>
                        </a:rPr>
                        <a:t>El libro consta de dos mitades, en la izquierda hay números en rojo que son las decenas y en la derecha números azules que son las unidades. Se van pasando las páginas del libro tanto de las decenas como de las unidades y los alumnos  van diciendo el número que es.</a:t>
                      </a:r>
                      <a:endParaRPr lang="es-ES" sz="900" dirty="0">
                        <a:effectLst/>
                      </a:endParaRPr>
                    </a:p>
                    <a:p>
                      <a:pPr>
                        <a:lnSpc>
                          <a:spcPct val="115000"/>
                        </a:lnSpc>
                        <a:spcAft>
                          <a:spcPts val="0"/>
                        </a:spcAft>
                      </a:pPr>
                      <a:r>
                        <a:rPr lang="es-ES" sz="900" cap="all" dirty="0">
                          <a:effectLst/>
                        </a:rPr>
                        <a:t>Decirles un número y le buscan ellos en el libro.</a:t>
                      </a:r>
                      <a:endParaRPr lang="es-ES" sz="900" dirty="0">
                        <a:effectLst/>
                      </a:endParaRPr>
                    </a:p>
                    <a:p>
                      <a:pPr>
                        <a:lnSpc>
                          <a:spcPct val="115000"/>
                        </a:lnSpc>
                        <a:spcAft>
                          <a:spcPts val="0"/>
                        </a:spcAft>
                      </a:pPr>
                      <a:endParaRPr lang="es-ES" sz="900" dirty="0">
                        <a:effectLst/>
                      </a:endParaRPr>
                    </a:p>
                  </a:txBody>
                  <a:tcPr marL="43721" marR="43721" marT="0" marB="0"/>
                </a:tc>
                <a:tc hMerge="1">
                  <a:txBody>
                    <a:bodyPr/>
                    <a:lstStyle/>
                    <a:p>
                      <a:endParaRPr lang="es-ES"/>
                    </a:p>
                  </a:txBody>
                  <a:tcPr/>
                </a:tc>
                <a:tc hMerge="1">
                  <a:txBody>
                    <a:bodyPr/>
                    <a:lstStyle/>
                    <a:p>
                      <a:endParaRPr lang="es-ES"/>
                    </a:p>
                  </a:txBody>
                  <a:tcPr/>
                </a:tc>
                <a:tc hMerge="1">
                  <a:txBody>
                    <a:bodyPr/>
                    <a:lstStyle/>
                    <a:p>
                      <a:endParaRPr lang="es-ES"/>
                    </a:p>
                  </a:txBody>
                  <a:tcPr/>
                </a:tc>
              </a:tr>
              <a:tr h="184599">
                <a:tc>
                  <a:txBody>
                    <a:bodyPr/>
                    <a:lstStyle/>
                    <a:p>
                      <a:pPr>
                        <a:lnSpc>
                          <a:spcPct val="115000"/>
                        </a:lnSpc>
                        <a:spcAft>
                          <a:spcPts val="0"/>
                        </a:spcAft>
                      </a:pPr>
                      <a:r>
                        <a:rPr lang="es-ES" sz="900" cap="all">
                          <a:effectLst/>
                        </a:rPr>
                        <a:t>EVALUACIÓN POR CRITERIOS EV/ESTANDARES AP.</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gridSpan="3">
                  <a:txBody>
                    <a:bodyPr/>
                    <a:lstStyle/>
                    <a:p>
                      <a:pPr>
                        <a:lnSpc>
                          <a:spcPct val="115000"/>
                        </a:lnSpc>
                        <a:spcAft>
                          <a:spcPts val="0"/>
                        </a:spcAft>
                      </a:pPr>
                      <a:r>
                        <a:rPr lang="es-ES" sz="900" cap="all" dirty="0">
                          <a:effectLst/>
                        </a:rPr>
                        <a:t>EVALUACION POR COMPETENCIAS</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hMerge="1">
                  <a:txBody>
                    <a:bodyPr/>
                    <a:lstStyle/>
                    <a:p>
                      <a:pPr>
                        <a:lnSpc>
                          <a:spcPct val="115000"/>
                        </a:lnSpc>
                        <a:spcAft>
                          <a:spcPts val="0"/>
                        </a:spcAft>
                      </a:pP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hMerge="1">
                  <a:txBody>
                    <a:bodyPr/>
                    <a:lstStyle/>
                    <a:p>
                      <a:endParaRPr lang="es-ES"/>
                    </a:p>
                  </a:txBody>
                  <a:tcPr/>
                </a:tc>
              </a:tr>
              <a:tr h="737426">
                <a:tc>
                  <a:txBody>
                    <a:bodyPr/>
                    <a:lstStyle/>
                    <a:p>
                      <a:pPr>
                        <a:lnSpc>
                          <a:spcPct val="115000"/>
                        </a:lnSpc>
                        <a:spcAft>
                          <a:spcPts val="0"/>
                        </a:spcAft>
                      </a:pPr>
                      <a:r>
                        <a:rPr lang="es-ES" sz="900" cap="all">
                          <a:effectLst/>
                        </a:rPr>
                        <a:t> </a:t>
                      </a:r>
                      <a:endParaRPr lang="es-ES" sz="900">
                        <a:effectLst/>
                      </a:endParaRPr>
                    </a:p>
                    <a:p>
                      <a:pPr marL="342900" lvl="0" indent="-342900">
                        <a:lnSpc>
                          <a:spcPct val="115000"/>
                        </a:lnSpc>
                        <a:spcAft>
                          <a:spcPts val="0"/>
                        </a:spcAft>
                        <a:buFont typeface="Calibri" panose="020F0502020204030204" pitchFamily="34" charset="0"/>
                        <a:buChar char="-"/>
                      </a:pPr>
                      <a:r>
                        <a:rPr lang="es-ES" sz="900" cap="all">
                          <a:effectLst/>
                        </a:rPr>
                        <a:t>Conoce las decenas</a:t>
                      </a:r>
                      <a:endParaRPr lang="es-ES" sz="900">
                        <a:effectLst/>
                      </a:endParaRPr>
                    </a:p>
                    <a:p>
                      <a:pPr marL="342900" lvl="0" indent="-342900">
                        <a:lnSpc>
                          <a:spcPct val="115000"/>
                        </a:lnSpc>
                        <a:spcAft>
                          <a:spcPts val="0"/>
                        </a:spcAft>
                        <a:buFont typeface="Calibri" panose="020F0502020204030204" pitchFamily="34" charset="0"/>
                        <a:buChar char="-"/>
                      </a:pPr>
                      <a:r>
                        <a:rPr lang="es-ES" sz="900" cap="all">
                          <a:effectLst/>
                        </a:rPr>
                        <a:t>Conoce las unidades</a:t>
                      </a:r>
                      <a:endParaRPr lang="es-ES" sz="900">
                        <a:effectLst/>
                      </a:endParaRPr>
                    </a:p>
                    <a:p>
                      <a:pPr marL="342900" lvl="0" indent="-342900">
                        <a:lnSpc>
                          <a:spcPct val="115000"/>
                        </a:lnSpc>
                        <a:spcAft>
                          <a:spcPts val="0"/>
                        </a:spcAft>
                        <a:buFont typeface="Calibri" panose="020F0502020204030204" pitchFamily="34" charset="0"/>
                        <a:buChar char="-"/>
                      </a:pPr>
                      <a:r>
                        <a:rPr lang="es-ES" sz="900" cap="all">
                          <a:effectLst/>
                        </a:rPr>
                        <a:t>Conoce los números del 0 al 99</a:t>
                      </a:r>
                      <a:endParaRPr lang="es-ES" sz="900">
                        <a:effectLst/>
                      </a:endParaRPr>
                    </a:p>
                    <a:p>
                      <a:pPr>
                        <a:lnSpc>
                          <a:spcPct val="115000"/>
                        </a:lnSpc>
                        <a:spcAft>
                          <a:spcPts val="0"/>
                        </a:spcAft>
                      </a:pPr>
                      <a:r>
                        <a:rPr lang="es-ES" sz="900" cap="all">
                          <a:effectLst/>
                        </a:rPr>
                        <a:t> </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gridSpan="3">
                  <a:txBody>
                    <a:bodyPr/>
                    <a:lstStyle/>
                    <a:p>
                      <a:pPr marL="342900" lvl="0" indent="-342900">
                        <a:lnSpc>
                          <a:spcPct val="115000"/>
                        </a:lnSpc>
                        <a:spcAft>
                          <a:spcPts val="0"/>
                        </a:spcAft>
                        <a:buFont typeface="Calibri" panose="020F0502020204030204" pitchFamily="34" charset="0"/>
                        <a:buChar char="-"/>
                      </a:pPr>
                      <a:r>
                        <a:rPr lang="es-ES" sz="900" cap="all">
                          <a:effectLst/>
                        </a:rPr>
                        <a:t>Aplica el razonamiento matemático para resolver cuestiones de la vida cotidiana.</a:t>
                      </a:r>
                      <a:endParaRPr lang="es-ES" sz="900">
                        <a:effectLst/>
                      </a:endParaRPr>
                    </a:p>
                    <a:p>
                      <a:pPr marL="342900" lvl="0" indent="-342900">
                        <a:lnSpc>
                          <a:spcPct val="115000"/>
                        </a:lnSpc>
                        <a:spcAft>
                          <a:spcPts val="0"/>
                        </a:spcAft>
                        <a:buFont typeface="Calibri" panose="020F0502020204030204" pitchFamily="34" charset="0"/>
                        <a:buChar char="-"/>
                      </a:pPr>
                      <a:r>
                        <a:rPr lang="es-ES" sz="900" cap="all">
                          <a:effectLst/>
                        </a:rPr>
                        <a:t>Dispone de habilidades para iniciarse en el aprendizaje y ser capaz de continuar aprendiendo de manera cada vez más eficaz y autónoma.</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hMerge="1">
                  <a:txBody>
                    <a:bodyPr/>
                    <a:lstStyle/>
                    <a:p>
                      <a:pPr marL="342900" lvl="0" indent="-342900">
                        <a:lnSpc>
                          <a:spcPct val="115000"/>
                        </a:lnSpc>
                        <a:spcAft>
                          <a:spcPts val="0"/>
                        </a:spcAft>
                        <a:buFont typeface="Calibri" panose="020F0502020204030204" pitchFamily="34" charset="0"/>
                        <a:buChar char="-"/>
                      </a:pP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hMerge="1">
                  <a:txBody>
                    <a:bodyPr/>
                    <a:lstStyle/>
                    <a:p>
                      <a:endParaRPr lang="es-ES"/>
                    </a:p>
                  </a:txBody>
                  <a:tcPr/>
                </a:tc>
              </a:tr>
              <a:tr h="178770">
                <a:tc gridSpan="4">
                  <a:txBody>
                    <a:bodyPr/>
                    <a:lstStyle/>
                    <a:p>
                      <a:pPr>
                        <a:lnSpc>
                          <a:spcPct val="115000"/>
                        </a:lnSpc>
                        <a:spcAft>
                          <a:spcPts val="0"/>
                        </a:spcAft>
                      </a:pPr>
                      <a:r>
                        <a:rPr lang="es-ES" sz="900" cap="all">
                          <a:effectLst/>
                        </a:rPr>
                        <a:t>VARIABLES DEL MATERIAL</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hMerge="1">
                  <a:txBody>
                    <a:bodyPr/>
                    <a:lstStyle/>
                    <a:p>
                      <a:endParaRPr lang="es-ES"/>
                    </a:p>
                  </a:txBody>
                  <a:tcPr/>
                </a:tc>
                <a:tc hMerge="1">
                  <a:txBody>
                    <a:bodyPr/>
                    <a:lstStyle/>
                    <a:p>
                      <a:endParaRPr lang="es-ES"/>
                    </a:p>
                  </a:txBody>
                  <a:tcPr/>
                </a:tc>
                <a:tc hMerge="1">
                  <a:txBody>
                    <a:bodyPr/>
                    <a:lstStyle/>
                    <a:p>
                      <a:endParaRPr lang="es-ES"/>
                    </a:p>
                  </a:txBody>
                  <a:tcPr/>
                </a:tc>
              </a:tr>
              <a:tr h="737426">
                <a:tc gridSpan="4">
                  <a:txBody>
                    <a:bodyPr/>
                    <a:lstStyle/>
                    <a:p>
                      <a:pPr>
                        <a:lnSpc>
                          <a:spcPct val="115000"/>
                        </a:lnSpc>
                        <a:spcAft>
                          <a:spcPts val="0"/>
                        </a:spcAft>
                      </a:pPr>
                      <a:r>
                        <a:rPr lang="es-ES" sz="900" cap="all" dirty="0">
                          <a:effectLst/>
                        </a:rPr>
                        <a:t> </a:t>
                      </a:r>
                      <a:endParaRPr lang="es-ES" sz="900" dirty="0">
                        <a:effectLst/>
                      </a:endParaRPr>
                    </a:p>
                    <a:p>
                      <a:pPr marL="342900" lvl="0" indent="-342900">
                        <a:lnSpc>
                          <a:spcPct val="115000"/>
                        </a:lnSpc>
                        <a:spcAft>
                          <a:spcPts val="0"/>
                        </a:spcAft>
                        <a:buFont typeface="Calibri" panose="020F0502020204030204" pitchFamily="34" charset="0"/>
                        <a:buChar char="-"/>
                      </a:pPr>
                      <a:r>
                        <a:rPr lang="es-ES" sz="900" cap="all" dirty="0">
                          <a:effectLst/>
                        </a:rPr>
                        <a:t>Sacar un número de decenas y uno de unidades y sumar o restar.</a:t>
                      </a:r>
                      <a:endParaRPr lang="es-ES" sz="900" dirty="0">
                        <a:effectLst/>
                      </a:endParaRPr>
                    </a:p>
                    <a:p>
                      <a:pPr marL="342900" lvl="0" indent="-342900">
                        <a:lnSpc>
                          <a:spcPct val="115000"/>
                        </a:lnSpc>
                        <a:spcAft>
                          <a:spcPts val="0"/>
                        </a:spcAft>
                        <a:buFont typeface="Calibri" panose="020F0502020204030204" pitchFamily="34" charset="0"/>
                        <a:buChar char="-"/>
                      </a:pPr>
                      <a:r>
                        <a:rPr lang="es-ES" sz="900" cap="all" dirty="0">
                          <a:effectLst/>
                        </a:rPr>
                        <a:t>Sacar un número de decenas y otro de unidades y ver cual es mayor, cual es menor o si son iguales.</a:t>
                      </a:r>
                      <a:endParaRPr lang="es-ES" sz="900" dirty="0">
                        <a:effectLst/>
                      </a:endParaRPr>
                    </a:p>
                    <a:p>
                      <a:pPr marL="457200">
                        <a:lnSpc>
                          <a:spcPct val="115000"/>
                        </a:lnSpc>
                        <a:spcAft>
                          <a:spcPts val="0"/>
                        </a:spcAft>
                      </a:pPr>
                      <a:r>
                        <a:rPr lang="es-ES" sz="900" cap="all" dirty="0">
                          <a:effectLst/>
                        </a:rPr>
                        <a:t> </a:t>
                      </a:r>
                      <a:endParaRPr lang="es-ES" sz="900" dirty="0">
                        <a:effectLst/>
                      </a:endParaRPr>
                    </a:p>
                    <a:p>
                      <a:pPr>
                        <a:lnSpc>
                          <a:spcPct val="115000"/>
                        </a:lnSpc>
                        <a:spcAft>
                          <a:spcPts val="0"/>
                        </a:spcAft>
                      </a:pP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721" marR="43721" marT="0" marB="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368" y="2497539"/>
            <a:ext cx="3593910" cy="2695433"/>
          </a:xfrm>
          <a:prstGeom prst="rect">
            <a:avLst/>
          </a:prstGeom>
        </p:spPr>
      </p:pic>
    </p:spTree>
    <p:extLst>
      <p:ext uri="{BB962C8B-B14F-4D97-AF65-F5344CB8AC3E}">
        <p14:creationId xmlns:p14="http://schemas.microsoft.com/office/powerpoint/2010/main" val="186185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13: PALILLOS DECENAS</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1794853901"/>
              </p:ext>
            </p:extLst>
          </p:nvPr>
        </p:nvGraphicFramePr>
        <p:xfrm>
          <a:off x="326137" y="2038798"/>
          <a:ext cx="6183845" cy="4708769"/>
        </p:xfrm>
        <a:graphic>
          <a:graphicData uri="http://schemas.openxmlformats.org/drawingml/2006/table">
            <a:tbl>
              <a:tblPr firstRow="1" firstCol="1" bandRow="1">
                <a:tableStyleId>{3B4B98B0-60AC-42C2-AFA5-B58CD77FA1E5}</a:tableStyleId>
              </a:tblPr>
              <a:tblGrid>
                <a:gridCol w="3426997"/>
                <a:gridCol w="551474"/>
                <a:gridCol w="74827"/>
                <a:gridCol w="2130547"/>
              </a:tblGrid>
              <a:tr h="199408">
                <a:tc gridSpan="3">
                  <a:txBody>
                    <a:bodyPr/>
                    <a:lstStyle/>
                    <a:p>
                      <a:pPr>
                        <a:lnSpc>
                          <a:spcPct val="115000"/>
                        </a:lnSpc>
                        <a:spcAft>
                          <a:spcPts val="0"/>
                        </a:spcAft>
                      </a:pPr>
                      <a:r>
                        <a:rPr lang="es-ES" sz="1000" cap="all">
                          <a:effectLst/>
                        </a:rPr>
                        <a:t>TITULO: PALILLOS DECENAS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hMerge="1">
                  <a:txBody>
                    <a:bodyPr/>
                    <a:lstStyle/>
                    <a:p>
                      <a:endParaRPr lang="es-ES"/>
                    </a:p>
                  </a:txBody>
                  <a:tcPr/>
                </a:tc>
                <a:tc hMerge="1">
                  <a:txBody>
                    <a:bodyPr/>
                    <a:lstStyle/>
                    <a:p>
                      <a:endParaRPr lang="es-ES"/>
                    </a:p>
                  </a:txBody>
                  <a:tcPr/>
                </a:tc>
                <a:tc>
                  <a:txBody>
                    <a:bodyPr/>
                    <a:lstStyle/>
                    <a:p>
                      <a:pPr>
                        <a:lnSpc>
                          <a:spcPct val="115000"/>
                        </a:lnSpc>
                        <a:spcAft>
                          <a:spcPts val="0"/>
                        </a:spcAft>
                      </a:pPr>
                      <a:r>
                        <a:rPr lang="es-ES" sz="1000">
                          <a:effectLst/>
                        </a:rPr>
                        <a:t>NIVEL: 1º PRIMARIA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r>
              <a:tr h="204683">
                <a:tc gridSpan="2">
                  <a:txBody>
                    <a:bodyPr/>
                    <a:lstStyle/>
                    <a:p>
                      <a:pPr algn="ctr">
                        <a:lnSpc>
                          <a:spcPct val="115000"/>
                        </a:lnSpc>
                        <a:spcAft>
                          <a:spcPts val="0"/>
                        </a:spcAft>
                      </a:pPr>
                      <a:r>
                        <a:rPr lang="es-ES" sz="1000" cap="all">
                          <a:effectLst/>
                        </a:rPr>
                        <a:t>CONTENIDOS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hMerge="1">
                  <a:txBody>
                    <a:bodyPr/>
                    <a:lstStyle/>
                    <a:p>
                      <a:endParaRPr lang="es-ES"/>
                    </a:p>
                  </a:txBody>
                  <a:tcPr/>
                </a:tc>
                <a:tc gridSpan="2">
                  <a:txBody>
                    <a:bodyPr/>
                    <a:lstStyle/>
                    <a:p>
                      <a:pPr algn="ctr">
                        <a:lnSpc>
                          <a:spcPct val="115000"/>
                        </a:lnSpc>
                        <a:spcAft>
                          <a:spcPts val="0"/>
                        </a:spcAft>
                      </a:pPr>
                      <a:r>
                        <a:rPr lang="es-ES" sz="1000" cap="all">
                          <a:effectLst/>
                        </a:rPr>
                        <a:t>COMPETENCIAS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hMerge="1">
                  <a:txBody>
                    <a:bodyPr/>
                    <a:lstStyle/>
                    <a:p>
                      <a:endParaRPr lang="es-ES"/>
                    </a:p>
                  </a:txBody>
                  <a:tcPr/>
                </a:tc>
              </a:tr>
              <a:tr h="600160">
                <a:tc gridSpan="2">
                  <a:txBody>
                    <a:bodyPr/>
                    <a:lstStyle/>
                    <a:p>
                      <a:pPr marL="342900" lvl="0" indent="-342900">
                        <a:lnSpc>
                          <a:spcPct val="115000"/>
                        </a:lnSpc>
                        <a:spcAft>
                          <a:spcPts val="0"/>
                        </a:spcAft>
                        <a:buFont typeface="Calibri" panose="020F0502020204030204" pitchFamily="34" charset="0"/>
                        <a:buChar char="-"/>
                      </a:pPr>
                      <a:r>
                        <a:rPr lang="es-ES" sz="1000" cap="all">
                          <a:effectLst/>
                        </a:rPr>
                        <a:t>Concepto Decenas</a:t>
                      </a:r>
                      <a:endParaRPr lang="es-ES" sz="1000">
                        <a:effectLst/>
                      </a:endParaRPr>
                    </a:p>
                    <a:p>
                      <a:pPr marL="342900" lvl="0" indent="-342900">
                        <a:lnSpc>
                          <a:spcPct val="115000"/>
                        </a:lnSpc>
                        <a:spcAft>
                          <a:spcPts val="0"/>
                        </a:spcAft>
                        <a:buFont typeface="Calibri" panose="020F0502020204030204" pitchFamily="34" charset="0"/>
                        <a:buChar char="-"/>
                      </a:pPr>
                      <a:r>
                        <a:rPr lang="es-ES" sz="1000" cap="all">
                          <a:effectLst/>
                        </a:rPr>
                        <a:t>Concepto Unidad</a:t>
                      </a:r>
                      <a:endParaRPr lang="es-ES" sz="1000">
                        <a:effectLst/>
                      </a:endParaRPr>
                    </a:p>
                    <a:p>
                      <a:pPr marL="342900" lvl="0" indent="-342900">
                        <a:lnSpc>
                          <a:spcPct val="115000"/>
                        </a:lnSpc>
                        <a:spcAft>
                          <a:spcPts val="0"/>
                        </a:spcAft>
                        <a:buFont typeface="Calibri" panose="020F0502020204030204" pitchFamily="34" charset="0"/>
                        <a:buChar char="-"/>
                      </a:pPr>
                      <a:r>
                        <a:rPr lang="es-ES" sz="1000" cap="all">
                          <a:effectLst/>
                        </a:rPr>
                        <a:t>Numeración</a:t>
                      </a:r>
                      <a:endParaRPr lang="es-ES" sz="1000">
                        <a:effectLst/>
                      </a:endParaRPr>
                    </a:p>
                    <a:p>
                      <a:pPr marL="457200">
                        <a:lnSpc>
                          <a:spcPct val="115000"/>
                        </a:lnSpc>
                        <a:spcAft>
                          <a:spcPts val="0"/>
                        </a:spcAft>
                      </a:pPr>
                      <a:r>
                        <a:rPr lang="es-ES" sz="1000" cap="all">
                          <a:effectLst/>
                        </a:rPr>
                        <a:t> </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hMerge="1">
                  <a:txBody>
                    <a:bodyPr/>
                    <a:lstStyle/>
                    <a:p>
                      <a:endParaRPr lang="es-ES"/>
                    </a:p>
                  </a:txBody>
                  <a:tcPr/>
                </a:tc>
                <a:tc gridSpan="2">
                  <a:txBody>
                    <a:bodyPr/>
                    <a:lstStyle/>
                    <a:p>
                      <a:pPr marL="342900" lvl="0" indent="-342900">
                        <a:lnSpc>
                          <a:spcPct val="115000"/>
                        </a:lnSpc>
                        <a:spcAft>
                          <a:spcPts val="0"/>
                        </a:spcAft>
                        <a:buFont typeface="Calibri" panose="020F0502020204030204" pitchFamily="34" charset="0"/>
                        <a:buChar char="-"/>
                      </a:pPr>
                      <a:r>
                        <a:rPr lang="es-ES" sz="1000" cap="all">
                          <a:effectLst/>
                        </a:rPr>
                        <a:t>Competencia matemática</a:t>
                      </a:r>
                      <a:endParaRPr lang="es-ES" sz="1000">
                        <a:effectLst/>
                      </a:endParaRPr>
                    </a:p>
                    <a:p>
                      <a:pPr marL="342900" lvl="0" indent="-342900">
                        <a:lnSpc>
                          <a:spcPct val="115000"/>
                        </a:lnSpc>
                        <a:spcAft>
                          <a:spcPts val="0"/>
                        </a:spcAft>
                        <a:buFont typeface="Calibri" panose="020F0502020204030204" pitchFamily="34" charset="0"/>
                        <a:buChar char="-"/>
                      </a:pPr>
                      <a:r>
                        <a:rPr lang="es-ES" sz="1000" cap="all">
                          <a:effectLst/>
                        </a:rPr>
                        <a:t>Aprender a aprender</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hMerge="1">
                  <a:txBody>
                    <a:bodyPr/>
                    <a:lstStyle/>
                    <a:p>
                      <a:endParaRPr lang="es-ES"/>
                    </a:p>
                  </a:txBody>
                  <a:tcPr/>
                </a:tc>
              </a:tr>
              <a:tr h="204683">
                <a:tc gridSpan="4">
                  <a:txBody>
                    <a:bodyPr/>
                    <a:lstStyle/>
                    <a:p>
                      <a:pPr algn="ctr">
                        <a:lnSpc>
                          <a:spcPct val="115000"/>
                        </a:lnSpc>
                        <a:spcAft>
                          <a:spcPts val="0"/>
                        </a:spcAft>
                      </a:pPr>
                      <a:r>
                        <a:rPr lang="es-ES" sz="1000" cap="all">
                          <a:effectLst/>
                        </a:rPr>
                        <a:t>DESARROLLO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hMerge="1">
                  <a:txBody>
                    <a:bodyPr/>
                    <a:lstStyle/>
                    <a:p>
                      <a:endParaRPr lang="es-ES"/>
                    </a:p>
                  </a:txBody>
                  <a:tcPr/>
                </a:tc>
                <a:tc hMerge="1">
                  <a:txBody>
                    <a:bodyPr/>
                    <a:lstStyle/>
                    <a:p>
                      <a:endParaRPr lang="es-ES"/>
                    </a:p>
                  </a:txBody>
                  <a:tcPr/>
                </a:tc>
                <a:tc hMerge="1">
                  <a:txBody>
                    <a:bodyPr/>
                    <a:lstStyle/>
                    <a:p>
                      <a:endParaRPr lang="es-ES"/>
                    </a:p>
                  </a:txBody>
                  <a:tcPr/>
                </a:tc>
              </a:tr>
              <a:tr h="900240">
                <a:tc gridSpan="4">
                  <a:txBody>
                    <a:bodyPr/>
                    <a:lstStyle/>
                    <a:p>
                      <a:pPr>
                        <a:lnSpc>
                          <a:spcPct val="115000"/>
                        </a:lnSpc>
                        <a:spcAft>
                          <a:spcPts val="0"/>
                        </a:spcAft>
                      </a:pPr>
                      <a:r>
                        <a:rPr lang="es-ES" sz="1000" cap="all" dirty="0">
                          <a:effectLst/>
                        </a:rPr>
                        <a:t> </a:t>
                      </a:r>
                      <a:endParaRPr lang="es-ES" sz="1000" dirty="0">
                        <a:effectLst/>
                      </a:endParaRPr>
                    </a:p>
                    <a:p>
                      <a:pPr>
                        <a:lnSpc>
                          <a:spcPct val="115000"/>
                        </a:lnSpc>
                        <a:spcAft>
                          <a:spcPts val="0"/>
                        </a:spcAft>
                      </a:pPr>
                      <a:r>
                        <a:rPr lang="es-ES" sz="1000" cap="all" dirty="0">
                          <a:effectLst/>
                        </a:rPr>
                        <a:t>Hay  100 palillos los cuales se les agrupa de 10 en 10 y se les ata con una goma. Cada uno de estos son las decenas. A parte hay 9 palillos sueltos que son las unidades. A partir de ahí trabajar la numeración con palillos sueltos y agrupados en decenas.</a:t>
                      </a:r>
                      <a:endParaRPr lang="es-ES" sz="1000" dirty="0">
                        <a:effectLst/>
                      </a:endParaRPr>
                    </a:p>
                    <a:p>
                      <a:pPr>
                        <a:lnSpc>
                          <a:spcPct val="115000"/>
                        </a:lnSpc>
                        <a:spcAft>
                          <a:spcPts val="0"/>
                        </a:spcAft>
                      </a:pPr>
                      <a:r>
                        <a:rPr lang="es-ES" sz="1000" cap="all" dirty="0">
                          <a:effectLst/>
                        </a:rPr>
                        <a:t> Formar números del 0 al 99.</a:t>
                      </a:r>
                      <a:endParaRPr lang="es-ES" sz="1000" dirty="0">
                        <a:effectLst/>
                      </a:endParaRPr>
                    </a:p>
                    <a:p>
                      <a:pPr>
                        <a:lnSpc>
                          <a:spcPct val="115000"/>
                        </a:lnSpc>
                        <a:spcAft>
                          <a:spcPts val="0"/>
                        </a:spcAft>
                      </a:pPr>
                      <a:endParaRPr lang="es-ES" sz="1000" dirty="0">
                        <a:effectLst/>
                      </a:endParaRPr>
                    </a:p>
                  </a:txBody>
                  <a:tcPr marL="43201" marR="43201" marT="0" marB="0"/>
                </a:tc>
                <a:tc hMerge="1">
                  <a:txBody>
                    <a:bodyPr/>
                    <a:lstStyle/>
                    <a:p>
                      <a:endParaRPr lang="es-ES"/>
                    </a:p>
                  </a:txBody>
                  <a:tcPr/>
                </a:tc>
                <a:tc hMerge="1">
                  <a:txBody>
                    <a:bodyPr/>
                    <a:lstStyle/>
                    <a:p>
                      <a:endParaRPr lang="es-ES"/>
                    </a:p>
                  </a:txBody>
                  <a:tcPr/>
                </a:tc>
                <a:tc hMerge="1">
                  <a:txBody>
                    <a:bodyPr/>
                    <a:lstStyle/>
                    <a:p>
                      <a:endParaRPr lang="es-ES"/>
                    </a:p>
                  </a:txBody>
                  <a:tcPr/>
                </a:tc>
              </a:tr>
              <a:tr h="187873">
                <a:tc>
                  <a:txBody>
                    <a:bodyPr/>
                    <a:lstStyle/>
                    <a:p>
                      <a:pPr>
                        <a:lnSpc>
                          <a:spcPct val="115000"/>
                        </a:lnSpc>
                        <a:spcAft>
                          <a:spcPts val="0"/>
                        </a:spcAft>
                      </a:pPr>
                      <a:r>
                        <a:rPr lang="es-ES" sz="1000" cap="all">
                          <a:effectLst/>
                        </a:rPr>
                        <a:t>EVALUACIÓN POR CRITERIOS EV/ESTANDARES AP.</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gridSpan="3">
                  <a:txBody>
                    <a:bodyPr/>
                    <a:lstStyle/>
                    <a:p>
                      <a:pPr>
                        <a:lnSpc>
                          <a:spcPct val="115000"/>
                        </a:lnSpc>
                        <a:spcAft>
                          <a:spcPts val="0"/>
                        </a:spcAft>
                      </a:pPr>
                      <a:r>
                        <a:rPr lang="es-ES" sz="1000" cap="all" dirty="0">
                          <a:effectLst/>
                        </a:rPr>
                        <a:t>EVALUACION POR COMPETENCIAS</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hMerge="1">
                  <a:txBody>
                    <a:bodyPr/>
                    <a:lstStyle/>
                    <a:p>
                      <a:pPr>
                        <a:lnSpc>
                          <a:spcPct val="115000"/>
                        </a:lnSpc>
                        <a:spcAft>
                          <a:spcPts val="0"/>
                        </a:spcAft>
                      </a:pP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hMerge="1">
                  <a:txBody>
                    <a:bodyPr/>
                    <a:lstStyle/>
                    <a:p>
                      <a:endParaRPr lang="es-ES"/>
                    </a:p>
                  </a:txBody>
                  <a:tcPr/>
                </a:tc>
              </a:tr>
              <a:tr h="900240">
                <a:tc>
                  <a:txBody>
                    <a:bodyPr/>
                    <a:lstStyle/>
                    <a:p>
                      <a:pPr>
                        <a:lnSpc>
                          <a:spcPct val="115000"/>
                        </a:lnSpc>
                        <a:spcAft>
                          <a:spcPts val="0"/>
                        </a:spcAft>
                      </a:pPr>
                      <a:r>
                        <a:rPr lang="es-ES" sz="1000" cap="all">
                          <a:effectLst/>
                        </a:rPr>
                        <a:t> </a:t>
                      </a:r>
                      <a:endParaRPr lang="es-ES" sz="1000">
                        <a:effectLst/>
                      </a:endParaRPr>
                    </a:p>
                    <a:p>
                      <a:pPr marL="342900" lvl="0" indent="-342900">
                        <a:lnSpc>
                          <a:spcPct val="115000"/>
                        </a:lnSpc>
                        <a:spcAft>
                          <a:spcPts val="0"/>
                        </a:spcAft>
                        <a:buFont typeface="Calibri" panose="020F0502020204030204" pitchFamily="34" charset="0"/>
                        <a:buChar char="-"/>
                      </a:pPr>
                      <a:r>
                        <a:rPr lang="es-ES" sz="1000" cap="all">
                          <a:effectLst/>
                        </a:rPr>
                        <a:t>Conoce las decenas</a:t>
                      </a:r>
                      <a:endParaRPr lang="es-ES" sz="1000">
                        <a:effectLst/>
                      </a:endParaRPr>
                    </a:p>
                    <a:p>
                      <a:pPr marL="342900" lvl="0" indent="-342900">
                        <a:lnSpc>
                          <a:spcPct val="115000"/>
                        </a:lnSpc>
                        <a:spcAft>
                          <a:spcPts val="0"/>
                        </a:spcAft>
                        <a:buFont typeface="Calibri" panose="020F0502020204030204" pitchFamily="34" charset="0"/>
                        <a:buChar char="-"/>
                      </a:pPr>
                      <a:r>
                        <a:rPr lang="es-ES" sz="1000" cap="all">
                          <a:effectLst/>
                        </a:rPr>
                        <a:t>Conoce las unidades</a:t>
                      </a:r>
                      <a:endParaRPr lang="es-ES" sz="1000">
                        <a:effectLst/>
                      </a:endParaRPr>
                    </a:p>
                    <a:p>
                      <a:pPr>
                        <a:lnSpc>
                          <a:spcPct val="115000"/>
                        </a:lnSpc>
                        <a:spcAft>
                          <a:spcPts val="0"/>
                        </a:spcAft>
                      </a:pPr>
                      <a:r>
                        <a:rPr lang="es-ES" sz="1000" cap="all">
                          <a:effectLst/>
                        </a:rPr>
                        <a:t> </a:t>
                      </a:r>
                      <a:endParaRPr lang="es-ES" sz="1000">
                        <a:effectLst/>
                      </a:endParaRPr>
                    </a:p>
                    <a:p>
                      <a:pPr>
                        <a:lnSpc>
                          <a:spcPct val="115000"/>
                        </a:lnSpc>
                        <a:spcAft>
                          <a:spcPts val="0"/>
                        </a:spcAft>
                      </a:pPr>
                      <a:r>
                        <a:rPr lang="es-ES" sz="1000" cap="all">
                          <a:effectLst/>
                        </a:rPr>
                        <a:t> </a:t>
                      </a:r>
                      <a:endParaRPr lang="es-ES" sz="1000">
                        <a:effectLst/>
                      </a:endParaRPr>
                    </a:p>
                    <a:p>
                      <a:pPr>
                        <a:lnSpc>
                          <a:spcPct val="115000"/>
                        </a:lnSpc>
                        <a:spcAft>
                          <a:spcPts val="0"/>
                        </a:spcAft>
                      </a:pPr>
                      <a:r>
                        <a:rPr lang="es-ES" sz="1000" cap="all">
                          <a:effectLst/>
                        </a:rPr>
                        <a:t> </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gridSpan="3">
                  <a:txBody>
                    <a:bodyPr/>
                    <a:lstStyle/>
                    <a:p>
                      <a:pPr marL="342900" lvl="0" indent="-342900">
                        <a:lnSpc>
                          <a:spcPct val="115000"/>
                        </a:lnSpc>
                        <a:spcAft>
                          <a:spcPts val="0"/>
                        </a:spcAft>
                        <a:buFont typeface="Calibri" panose="020F0502020204030204" pitchFamily="34" charset="0"/>
                        <a:buChar char="-"/>
                      </a:pPr>
                      <a:r>
                        <a:rPr lang="es-ES" sz="1000" cap="all">
                          <a:effectLst/>
                        </a:rPr>
                        <a:t>Aplica el razonamiento matemático para resolver cuestiones de la vida cotidiana.</a:t>
                      </a:r>
                      <a:endParaRPr lang="es-ES" sz="1000">
                        <a:effectLst/>
                      </a:endParaRPr>
                    </a:p>
                    <a:p>
                      <a:pPr marL="342900" lvl="0" indent="-342900">
                        <a:lnSpc>
                          <a:spcPct val="115000"/>
                        </a:lnSpc>
                        <a:spcAft>
                          <a:spcPts val="0"/>
                        </a:spcAft>
                        <a:buFont typeface="Calibri" panose="020F0502020204030204" pitchFamily="34" charset="0"/>
                        <a:buChar char="-"/>
                      </a:pPr>
                      <a:r>
                        <a:rPr lang="es-ES" sz="1000" cap="all">
                          <a:effectLst/>
                        </a:rPr>
                        <a:t>Dispone de habilidades para iniciarse en el aprendizaje y ser capaz de continuar aprendiendo de manera cada vez más eficaz y autónoma.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hMerge="1">
                  <a:txBody>
                    <a:bodyPr/>
                    <a:lstStyle/>
                    <a:p>
                      <a:pPr marL="342900" lvl="0" indent="-342900">
                        <a:lnSpc>
                          <a:spcPct val="115000"/>
                        </a:lnSpc>
                        <a:spcAft>
                          <a:spcPts val="0"/>
                        </a:spcAft>
                        <a:buFont typeface="Calibri" panose="020F0502020204030204" pitchFamily="34" charset="0"/>
                        <a:buChar char="-"/>
                      </a:pP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hMerge="1">
                  <a:txBody>
                    <a:bodyPr/>
                    <a:lstStyle/>
                    <a:p>
                      <a:endParaRPr lang="es-ES"/>
                    </a:p>
                  </a:txBody>
                  <a:tcPr/>
                </a:tc>
              </a:tr>
              <a:tr h="181940">
                <a:tc gridSpan="4">
                  <a:txBody>
                    <a:bodyPr/>
                    <a:lstStyle/>
                    <a:p>
                      <a:pPr>
                        <a:lnSpc>
                          <a:spcPct val="115000"/>
                        </a:lnSpc>
                        <a:spcAft>
                          <a:spcPts val="0"/>
                        </a:spcAft>
                      </a:pPr>
                      <a:r>
                        <a:rPr lang="es-ES" sz="1000" cap="all">
                          <a:effectLst/>
                        </a:rPr>
                        <a:t>VARIABLES DEL MATERIAL</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3201" marR="43201" marT="0" marB="0"/>
                </a:tc>
                <a:tc hMerge="1">
                  <a:txBody>
                    <a:bodyPr/>
                    <a:lstStyle/>
                    <a:p>
                      <a:endParaRPr lang="es-ES"/>
                    </a:p>
                  </a:txBody>
                  <a:tcPr/>
                </a:tc>
                <a:tc hMerge="1">
                  <a:txBody>
                    <a:bodyPr/>
                    <a:lstStyle/>
                    <a:p>
                      <a:endParaRPr lang="es-ES"/>
                    </a:p>
                  </a:txBody>
                  <a:tcPr/>
                </a:tc>
                <a:tc hMerge="1">
                  <a:txBody>
                    <a:bodyPr/>
                    <a:lstStyle/>
                    <a:p>
                      <a:endParaRPr lang="es-ES"/>
                    </a:p>
                  </a:txBody>
                  <a:tcPr/>
                </a:tc>
              </a:tr>
              <a:tr h="750762">
                <a:tc gridSpan="4">
                  <a:txBody>
                    <a:bodyPr/>
                    <a:lstStyle/>
                    <a:p>
                      <a:pPr>
                        <a:lnSpc>
                          <a:spcPct val="115000"/>
                        </a:lnSpc>
                        <a:spcAft>
                          <a:spcPts val="0"/>
                        </a:spcAft>
                      </a:pPr>
                      <a:r>
                        <a:rPr lang="es-ES" sz="1000" cap="all" dirty="0">
                          <a:effectLst/>
                        </a:rPr>
                        <a:t> </a:t>
                      </a:r>
                      <a:endParaRPr lang="es-ES" sz="1000" dirty="0">
                        <a:effectLst/>
                      </a:endParaRPr>
                    </a:p>
                    <a:p>
                      <a:pPr marL="342900" lvl="0" indent="-342900">
                        <a:lnSpc>
                          <a:spcPct val="115000"/>
                        </a:lnSpc>
                        <a:spcAft>
                          <a:spcPts val="0"/>
                        </a:spcAft>
                        <a:buFont typeface="Calibri" panose="020F0502020204030204" pitchFamily="34" charset="0"/>
                        <a:buChar char="-"/>
                      </a:pPr>
                      <a:r>
                        <a:rPr lang="es-ES" sz="1000" cap="all" dirty="0">
                          <a:effectLst/>
                        </a:rPr>
                        <a:t>Hacer sumas y restas</a:t>
                      </a:r>
                      <a:r>
                        <a:rPr lang="es-ES" sz="1000" cap="all" dirty="0" smtClean="0">
                          <a:effectLst/>
                        </a:rPr>
                        <a:t>.</a:t>
                      </a:r>
                      <a:endParaRPr lang="es-ES" sz="1000" dirty="0">
                        <a:effectLst/>
                      </a:endParaRPr>
                    </a:p>
                  </a:txBody>
                  <a:tcPr marL="43201" marR="43201" marT="0" marB="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3355" y="2494129"/>
            <a:ext cx="3962400" cy="2971800"/>
          </a:xfrm>
          <a:prstGeom prst="rect">
            <a:avLst/>
          </a:prstGeom>
        </p:spPr>
      </p:pic>
    </p:spTree>
    <p:extLst>
      <p:ext uri="{BB962C8B-B14F-4D97-AF65-F5344CB8AC3E}">
        <p14:creationId xmlns:p14="http://schemas.microsoft.com/office/powerpoint/2010/main" val="180629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14: MARIQUITAS</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172555163"/>
              </p:ext>
            </p:extLst>
          </p:nvPr>
        </p:nvGraphicFramePr>
        <p:xfrm>
          <a:off x="484724" y="1994289"/>
          <a:ext cx="6247047" cy="4787834"/>
        </p:xfrm>
        <a:graphic>
          <a:graphicData uri="http://schemas.openxmlformats.org/drawingml/2006/table">
            <a:tbl>
              <a:tblPr firstRow="1" firstCol="1" bandRow="1">
                <a:tableStyleId>{3B4B98B0-60AC-42C2-AFA5-B58CD77FA1E5}</a:tableStyleId>
              </a:tblPr>
              <a:tblGrid>
                <a:gridCol w="4016930"/>
                <a:gridCol w="78974"/>
                <a:gridCol w="2151143"/>
              </a:tblGrid>
              <a:tr h="244086">
                <a:tc gridSpan="2">
                  <a:txBody>
                    <a:bodyPr/>
                    <a:lstStyle/>
                    <a:p>
                      <a:pPr>
                        <a:lnSpc>
                          <a:spcPct val="115000"/>
                        </a:lnSpc>
                        <a:spcAft>
                          <a:spcPts val="0"/>
                        </a:spcAft>
                      </a:pPr>
                      <a:r>
                        <a:rPr lang="es-ES" sz="1200" dirty="0">
                          <a:effectLst/>
                        </a:rPr>
                        <a:t>TITULO: </a:t>
                      </a:r>
                      <a:r>
                        <a:rPr lang="es-ES" sz="1200" dirty="0" smtClean="0">
                          <a:effectLst/>
                        </a:rPr>
                        <a:t>MARIQUITAS</a:t>
                      </a:r>
                      <a:endParaRPr lang="es-E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hMerge="1">
                  <a:txBody>
                    <a:bodyPr/>
                    <a:lstStyle/>
                    <a:p>
                      <a:endParaRPr lang="es-ES"/>
                    </a:p>
                  </a:txBody>
                  <a:tcPr/>
                </a:tc>
                <a:tc>
                  <a:txBody>
                    <a:bodyPr/>
                    <a:lstStyle/>
                    <a:p>
                      <a:pPr>
                        <a:lnSpc>
                          <a:spcPct val="115000"/>
                        </a:lnSpc>
                        <a:spcAft>
                          <a:spcPts val="0"/>
                        </a:spcAft>
                      </a:pPr>
                      <a:r>
                        <a:rPr lang="es-ES" sz="1200">
                          <a:effectLst/>
                        </a:rPr>
                        <a:t>NIVEL: 5 años +</a:t>
                      </a:r>
                      <a:endParaRPr lang="es-E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r>
              <a:tr h="250542">
                <a:tc>
                  <a:txBody>
                    <a:bodyPr/>
                    <a:lstStyle/>
                    <a:p>
                      <a:pPr algn="ctr">
                        <a:lnSpc>
                          <a:spcPct val="115000"/>
                        </a:lnSpc>
                        <a:spcAft>
                          <a:spcPts val="0"/>
                        </a:spcAft>
                      </a:pPr>
                      <a:r>
                        <a:rPr lang="es-ES" sz="1400">
                          <a:effectLst/>
                        </a:rPr>
                        <a:t>CONTENIDOS: </a:t>
                      </a:r>
                      <a:endParaRPr lang="es-E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gridSpan="2">
                  <a:txBody>
                    <a:bodyPr/>
                    <a:lstStyle/>
                    <a:p>
                      <a:pPr algn="ctr">
                        <a:lnSpc>
                          <a:spcPct val="115000"/>
                        </a:lnSpc>
                        <a:spcAft>
                          <a:spcPts val="0"/>
                        </a:spcAft>
                      </a:pPr>
                      <a:r>
                        <a:rPr lang="es-ES" sz="1400">
                          <a:effectLst/>
                        </a:rPr>
                        <a:t>COMPETENCIAS</a:t>
                      </a:r>
                      <a:endParaRPr lang="es-E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hMerge="1">
                  <a:txBody>
                    <a:bodyPr/>
                    <a:lstStyle/>
                    <a:p>
                      <a:endParaRPr lang="es-ES"/>
                    </a:p>
                  </a:txBody>
                  <a:tcPr/>
                </a:tc>
              </a:tr>
              <a:tr h="552726">
                <a:tc>
                  <a:txBody>
                    <a:bodyPr/>
                    <a:lstStyle/>
                    <a:p>
                      <a:pPr>
                        <a:lnSpc>
                          <a:spcPct val="115000"/>
                        </a:lnSpc>
                        <a:spcAft>
                          <a:spcPts val="0"/>
                        </a:spcAft>
                      </a:pPr>
                      <a:r>
                        <a:rPr lang="es-ES" sz="900" cap="all" baseline="0" dirty="0">
                          <a:effectLst/>
                        </a:rPr>
                        <a:t>Complemento a 10</a:t>
                      </a:r>
                    </a:p>
                    <a:p>
                      <a:pPr>
                        <a:lnSpc>
                          <a:spcPct val="115000"/>
                        </a:lnSpc>
                        <a:spcAft>
                          <a:spcPts val="0"/>
                        </a:spcAft>
                      </a:pPr>
                      <a:r>
                        <a:rPr lang="es-ES" sz="900" cap="all" baseline="0" dirty="0">
                          <a:effectLst/>
                        </a:rPr>
                        <a:t>Introducción a la suma</a:t>
                      </a:r>
                    </a:p>
                    <a:p>
                      <a:pPr>
                        <a:lnSpc>
                          <a:spcPct val="115000"/>
                        </a:lnSpc>
                        <a:spcAft>
                          <a:spcPts val="0"/>
                        </a:spcAft>
                      </a:pPr>
                      <a:r>
                        <a:rPr lang="es-ES" sz="900" cap="all" baseline="0" dirty="0">
                          <a:effectLst/>
                        </a:rPr>
                        <a:t>Los “amigos del 10”</a:t>
                      </a:r>
                      <a:endParaRPr lang="es-ES" sz="900" cap="all" baseline="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gridSpan="2">
                  <a:txBody>
                    <a:bodyPr/>
                    <a:lstStyle/>
                    <a:p>
                      <a:pPr>
                        <a:lnSpc>
                          <a:spcPct val="115000"/>
                        </a:lnSpc>
                        <a:spcAft>
                          <a:spcPts val="0"/>
                        </a:spcAft>
                      </a:pPr>
                      <a:r>
                        <a:rPr lang="es-ES" sz="900" cap="all" baseline="0">
                          <a:effectLst/>
                        </a:rPr>
                        <a:t>Competencia matemática</a:t>
                      </a:r>
                    </a:p>
                    <a:p>
                      <a:pPr>
                        <a:lnSpc>
                          <a:spcPct val="115000"/>
                        </a:lnSpc>
                        <a:spcAft>
                          <a:spcPts val="0"/>
                        </a:spcAft>
                      </a:pPr>
                      <a:r>
                        <a:rPr lang="es-ES" sz="900" cap="all" baseline="0">
                          <a:effectLst/>
                        </a:rPr>
                        <a:t>Competencia numérica</a:t>
                      </a:r>
                      <a:endParaRPr lang="es-ES" sz="900" cap="all"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hMerge="1">
                  <a:txBody>
                    <a:bodyPr/>
                    <a:lstStyle/>
                    <a:p>
                      <a:endParaRPr lang="es-ES"/>
                    </a:p>
                  </a:txBody>
                  <a:tcPr/>
                </a:tc>
              </a:tr>
              <a:tr h="250542">
                <a:tc gridSpan="3">
                  <a:txBody>
                    <a:bodyPr/>
                    <a:lstStyle/>
                    <a:p>
                      <a:pPr algn="ctr">
                        <a:lnSpc>
                          <a:spcPct val="115000"/>
                        </a:lnSpc>
                        <a:spcAft>
                          <a:spcPts val="0"/>
                        </a:spcAft>
                      </a:pPr>
                      <a:r>
                        <a:rPr lang="es-ES" sz="1400" cap="all" baseline="0" dirty="0">
                          <a:effectLst/>
                        </a:rPr>
                        <a:t>DESARROLLO</a:t>
                      </a:r>
                      <a:endParaRPr lang="es-ES" sz="900" cap="all" baseline="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hMerge="1">
                  <a:txBody>
                    <a:bodyPr/>
                    <a:lstStyle/>
                    <a:p>
                      <a:endParaRPr lang="es-ES"/>
                    </a:p>
                  </a:txBody>
                  <a:tcPr/>
                </a:tc>
                <a:tc hMerge="1">
                  <a:txBody>
                    <a:bodyPr/>
                    <a:lstStyle/>
                    <a:p>
                      <a:endParaRPr lang="es-ES"/>
                    </a:p>
                  </a:txBody>
                  <a:tcPr/>
                </a:tc>
              </a:tr>
              <a:tr h="1231775">
                <a:tc gridSpan="3">
                  <a:txBody>
                    <a:bodyPr/>
                    <a:lstStyle/>
                    <a:p>
                      <a:pPr>
                        <a:lnSpc>
                          <a:spcPct val="115000"/>
                        </a:lnSpc>
                        <a:spcAft>
                          <a:spcPts val="0"/>
                        </a:spcAft>
                      </a:pPr>
                      <a:r>
                        <a:rPr lang="es-ES" sz="900" cap="all" baseline="0">
                          <a:effectLst/>
                        </a:rPr>
                        <a:t>Se colocan las 11 mariquitas juntas, una sobre otra, boca abajo y se desordenan.</a:t>
                      </a:r>
                    </a:p>
                    <a:p>
                      <a:pPr>
                        <a:lnSpc>
                          <a:spcPct val="115000"/>
                        </a:lnSpc>
                        <a:spcAft>
                          <a:spcPts val="0"/>
                        </a:spcAft>
                      </a:pPr>
                      <a:r>
                        <a:rPr lang="es-ES" sz="900" cap="all" baseline="0">
                          <a:effectLst/>
                        </a:rPr>
                        <a:t>El alumno coge la mariquita que está encima del montón, le da la vuelta, calcula la cantidad de puntos que hay en la mariquita e intenta decir cuánto hay que sumar a ese número para que el resultado sea 10 (complemento a 10).</a:t>
                      </a:r>
                    </a:p>
                    <a:p>
                      <a:pPr>
                        <a:lnSpc>
                          <a:spcPct val="115000"/>
                        </a:lnSpc>
                        <a:spcAft>
                          <a:spcPts val="0"/>
                        </a:spcAft>
                      </a:pPr>
                      <a:r>
                        <a:rPr lang="es-ES" sz="900" cap="all" baseline="0">
                          <a:effectLst/>
                        </a:rPr>
                        <a:t>Si acierta, sumará un punto, y si no acierta no.</a:t>
                      </a:r>
                    </a:p>
                    <a:p>
                      <a:pPr>
                        <a:lnSpc>
                          <a:spcPct val="115000"/>
                        </a:lnSpc>
                        <a:spcAft>
                          <a:spcPts val="0"/>
                        </a:spcAft>
                      </a:pPr>
                      <a:r>
                        <a:rPr lang="es-ES" sz="900" cap="all" baseline="0">
                          <a:effectLst/>
                        </a:rPr>
                        <a:t>La mariquita se deja en un montón aparte y se continúa con otro alumno.</a:t>
                      </a:r>
                    </a:p>
                    <a:p>
                      <a:pPr>
                        <a:lnSpc>
                          <a:spcPct val="115000"/>
                        </a:lnSpc>
                        <a:spcAft>
                          <a:spcPts val="0"/>
                        </a:spcAft>
                      </a:pPr>
                      <a:r>
                        <a:rPr lang="es-ES" sz="900" cap="all" baseline="0">
                          <a:effectLst/>
                        </a:rPr>
                        <a:t>Cuando se hayan terminado las mariquitas, se pueden volver a reunir y mezclar de nuevo para volver a empezar.</a:t>
                      </a:r>
                      <a:endParaRPr lang="es-ES" sz="900" cap="all"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hMerge="1">
                  <a:txBody>
                    <a:bodyPr/>
                    <a:lstStyle/>
                    <a:p>
                      <a:endParaRPr lang="es-ES"/>
                    </a:p>
                  </a:txBody>
                  <a:tcPr/>
                </a:tc>
                <a:tc hMerge="1">
                  <a:txBody>
                    <a:bodyPr/>
                    <a:lstStyle/>
                    <a:p>
                      <a:endParaRPr lang="es-ES"/>
                    </a:p>
                  </a:txBody>
                  <a:tcPr/>
                </a:tc>
              </a:tr>
              <a:tr h="410592">
                <a:tc>
                  <a:txBody>
                    <a:bodyPr/>
                    <a:lstStyle/>
                    <a:p>
                      <a:pPr>
                        <a:lnSpc>
                          <a:spcPct val="115000"/>
                        </a:lnSpc>
                        <a:spcAft>
                          <a:spcPts val="0"/>
                        </a:spcAft>
                      </a:pPr>
                      <a:r>
                        <a:rPr lang="es-ES" sz="1200" cap="all" baseline="0">
                          <a:effectLst/>
                        </a:rPr>
                        <a:t>EVALUACIÓN POR CRITERIOS EV/ESTANDARES AP.</a:t>
                      </a:r>
                      <a:endParaRPr lang="es-ES" sz="900" cap="all"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gridSpan="2">
                  <a:txBody>
                    <a:bodyPr/>
                    <a:lstStyle/>
                    <a:p>
                      <a:pPr>
                        <a:lnSpc>
                          <a:spcPct val="115000"/>
                        </a:lnSpc>
                        <a:spcAft>
                          <a:spcPts val="0"/>
                        </a:spcAft>
                      </a:pPr>
                      <a:r>
                        <a:rPr lang="es-ES" sz="1200" cap="all" baseline="0">
                          <a:effectLst/>
                        </a:rPr>
                        <a:t>EVALUACION POR COMPETENCIAS</a:t>
                      </a:r>
                      <a:endParaRPr lang="es-ES" sz="900" cap="all"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hMerge="1">
                  <a:txBody>
                    <a:bodyPr/>
                    <a:lstStyle/>
                    <a:p>
                      <a:endParaRPr lang="es-ES"/>
                    </a:p>
                  </a:txBody>
                  <a:tcPr/>
                </a:tc>
              </a:tr>
              <a:tr h="792369">
                <a:tc>
                  <a:txBody>
                    <a:bodyPr/>
                    <a:lstStyle/>
                    <a:p>
                      <a:pPr>
                        <a:lnSpc>
                          <a:spcPct val="115000"/>
                        </a:lnSpc>
                        <a:spcAft>
                          <a:spcPts val="0"/>
                        </a:spcAft>
                      </a:pPr>
                      <a:r>
                        <a:rPr lang="es-ES" sz="900" cap="all" baseline="0">
                          <a:effectLst/>
                        </a:rPr>
                        <a:t>Realiza distintos tipos de sumas con y sin apoyo gráfico y de la recta numérica </a:t>
                      </a:r>
                    </a:p>
                    <a:p>
                      <a:pPr>
                        <a:lnSpc>
                          <a:spcPct val="115000"/>
                        </a:lnSpc>
                        <a:spcAft>
                          <a:spcPts val="0"/>
                        </a:spcAft>
                      </a:pPr>
                      <a:r>
                        <a:rPr lang="es-ES" sz="900" cap="all" baseline="0">
                          <a:effectLst/>
                        </a:rPr>
                        <a:t>Resta con y sin apoyo gráfico y de la recta numérica</a:t>
                      </a:r>
                      <a:endParaRPr lang="es-ES" sz="900" cap="all"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gridSpan="2">
                  <a:txBody>
                    <a:bodyPr/>
                    <a:lstStyle/>
                    <a:p>
                      <a:pPr>
                        <a:lnSpc>
                          <a:spcPct val="115000"/>
                        </a:lnSpc>
                        <a:spcAft>
                          <a:spcPts val="0"/>
                        </a:spcAft>
                      </a:pPr>
                      <a:r>
                        <a:rPr lang="es-ES" sz="900" cap="all" baseline="0">
                          <a:effectLst/>
                        </a:rPr>
                        <a:t>El alumno será capaz de:</a:t>
                      </a:r>
                    </a:p>
                    <a:p>
                      <a:pPr>
                        <a:lnSpc>
                          <a:spcPct val="115000"/>
                        </a:lnSpc>
                        <a:spcAft>
                          <a:spcPts val="0"/>
                        </a:spcAft>
                      </a:pPr>
                      <a:r>
                        <a:rPr lang="es-ES" sz="900" cap="all" baseline="0">
                          <a:effectLst/>
                        </a:rPr>
                        <a:t>Contar el número de puntos que hay en la mariquita elegida </a:t>
                      </a:r>
                    </a:p>
                    <a:p>
                      <a:pPr>
                        <a:lnSpc>
                          <a:spcPct val="115000"/>
                        </a:lnSpc>
                        <a:spcAft>
                          <a:spcPts val="0"/>
                        </a:spcAft>
                      </a:pPr>
                      <a:r>
                        <a:rPr lang="es-ES" sz="900" cap="all" baseline="0">
                          <a:effectLst/>
                        </a:rPr>
                        <a:t>Calcular cuántos puntos le faltan hasta llegar a 10.</a:t>
                      </a:r>
                      <a:endParaRPr lang="es-ES" sz="900" cap="all"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hMerge="1">
                  <a:txBody>
                    <a:bodyPr/>
                    <a:lstStyle/>
                    <a:p>
                      <a:endParaRPr lang="es-ES"/>
                    </a:p>
                  </a:txBody>
                  <a:tcPr/>
                </a:tc>
              </a:tr>
              <a:tr h="222704">
                <a:tc gridSpan="3">
                  <a:txBody>
                    <a:bodyPr/>
                    <a:lstStyle/>
                    <a:p>
                      <a:pPr>
                        <a:lnSpc>
                          <a:spcPct val="115000"/>
                        </a:lnSpc>
                        <a:spcAft>
                          <a:spcPts val="0"/>
                        </a:spcAft>
                      </a:pPr>
                      <a:r>
                        <a:rPr lang="es-ES" sz="1200" cap="all" baseline="0">
                          <a:effectLst/>
                        </a:rPr>
                        <a:t>VARIABLES DEL MATERIAL</a:t>
                      </a:r>
                      <a:endParaRPr lang="es-ES" sz="900" cap="all"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hMerge="1">
                  <a:txBody>
                    <a:bodyPr/>
                    <a:lstStyle/>
                    <a:p>
                      <a:endParaRPr lang="es-ES"/>
                    </a:p>
                  </a:txBody>
                  <a:tcPr/>
                </a:tc>
                <a:tc hMerge="1">
                  <a:txBody>
                    <a:bodyPr/>
                    <a:lstStyle/>
                    <a:p>
                      <a:endParaRPr lang="es-ES"/>
                    </a:p>
                  </a:txBody>
                  <a:tcPr/>
                </a:tc>
              </a:tr>
              <a:tr h="792369">
                <a:tc gridSpan="3">
                  <a:txBody>
                    <a:bodyPr/>
                    <a:lstStyle/>
                    <a:p>
                      <a:pPr>
                        <a:lnSpc>
                          <a:spcPct val="115000"/>
                        </a:lnSpc>
                        <a:spcAft>
                          <a:spcPts val="0"/>
                        </a:spcAft>
                      </a:pPr>
                      <a:r>
                        <a:rPr lang="es-ES" sz="900" cap="all" baseline="0" dirty="0">
                          <a:effectLst/>
                        </a:rPr>
                        <a:t>Juntar cada mariquita con otra para que juntas sumen 10 </a:t>
                      </a:r>
                    </a:p>
                    <a:p>
                      <a:pPr>
                        <a:lnSpc>
                          <a:spcPct val="115000"/>
                        </a:lnSpc>
                        <a:spcAft>
                          <a:spcPts val="0"/>
                        </a:spcAft>
                      </a:pPr>
                      <a:r>
                        <a:rPr lang="es-ES" sz="900" cap="all" baseline="0" dirty="0">
                          <a:effectLst/>
                        </a:rPr>
                        <a:t>Ordenar las mariquitas en orden ascendente o descendente de puntos </a:t>
                      </a:r>
                    </a:p>
                    <a:p>
                      <a:pPr>
                        <a:lnSpc>
                          <a:spcPct val="115000"/>
                        </a:lnSpc>
                        <a:spcAft>
                          <a:spcPts val="0"/>
                        </a:spcAft>
                      </a:pPr>
                      <a:r>
                        <a:rPr lang="es-ES" sz="900" cap="all" baseline="0" dirty="0">
                          <a:effectLst/>
                        </a:rPr>
                        <a:t>Elegir dos mariquitas y sumar o restar sus puntos</a:t>
                      </a:r>
                    </a:p>
                    <a:p>
                      <a:pPr>
                        <a:lnSpc>
                          <a:spcPct val="115000"/>
                        </a:lnSpc>
                        <a:spcAft>
                          <a:spcPts val="0"/>
                        </a:spcAft>
                      </a:pPr>
                      <a:r>
                        <a:rPr lang="es-ES" sz="900" cap="all" baseline="0" dirty="0">
                          <a:effectLst/>
                        </a:rPr>
                        <a:t>Multiplicar los puntos de dos mariquitas</a:t>
                      </a:r>
                    </a:p>
                    <a:p>
                      <a:pPr>
                        <a:lnSpc>
                          <a:spcPct val="115000"/>
                        </a:lnSpc>
                        <a:spcAft>
                          <a:spcPts val="0"/>
                        </a:spcAft>
                      </a:pPr>
                      <a:r>
                        <a:rPr lang="es-ES" sz="900" cap="all" baseline="0" dirty="0">
                          <a:effectLst/>
                        </a:rPr>
                        <a:t> </a:t>
                      </a:r>
                      <a:endParaRPr lang="es-ES" sz="900" cap="all" baseline="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574" marR="53574" marT="0" marB="0"/>
                </a:tc>
                <a:tc hMerge="1">
                  <a:txBody>
                    <a:bodyPr/>
                    <a:lstStyle/>
                    <a:p>
                      <a:endParaRPr lang="es-ES"/>
                    </a:p>
                  </a:txBody>
                  <a:tcPr/>
                </a:tc>
                <a:tc hMerge="1">
                  <a:txBody>
                    <a:bodyPr/>
                    <a:lstStyle/>
                    <a:p>
                      <a:endParaRPr lang="es-ES"/>
                    </a:p>
                  </a:txBody>
                  <a:tcPr/>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0465" y="2018203"/>
            <a:ext cx="3395165" cy="4526886"/>
          </a:xfrm>
          <a:prstGeom prst="rect">
            <a:avLst/>
          </a:prstGeom>
        </p:spPr>
      </p:pic>
    </p:spTree>
    <p:extLst>
      <p:ext uri="{BB962C8B-B14F-4D97-AF65-F5344CB8AC3E}">
        <p14:creationId xmlns:p14="http://schemas.microsoft.com/office/powerpoint/2010/main" val="6762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JUSTIFICACION</a:t>
            </a:r>
            <a:endParaRPr lang="es-ES" dirty="0"/>
          </a:p>
        </p:txBody>
      </p:sp>
      <p:sp>
        <p:nvSpPr>
          <p:cNvPr id="3" name="2 Marcador de contenido"/>
          <p:cNvSpPr>
            <a:spLocks noGrp="1"/>
          </p:cNvSpPr>
          <p:nvPr>
            <p:ph idx="1"/>
          </p:nvPr>
        </p:nvSpPr>
        <p:spPr>
          <a:xfrm>
            <a:off x="386862" y="2190749"/>
            <a:ext cx="11195538" cy="3986213"/>
          </a:xfrm>
        </p:spPr>
        <p:txBody>
          <a:bodyPr>
            <a:normAutofit fontScale="92500" lnSpcReduction="10000"/>
          </a:bodyPr>
          <a:lstStyle/>
          <a:p>
            <a:r>
              <a:rPr lang="es-ES" dirty="0" smtClean="0"/>
              <a:t>Este dosier se elabora como resultado de la primera puesta en practica del método ABN en nuestras aulas. El seminario de trabajo está formado por 11 profesores de infantil y primaria del  CEIP Alejandro Rodríguez Valcárcel de Burgos que, durante 30h ,han trabajado para conocer el método, elaborar  materiales y  desarrollarlo en el aula.</a:t>
            </a:r>
          </a:p>
          <a:p>
            <a:r>
              <a:rPr lang="es-ES" dirty="0" smtClean="0"/>
              <a:t>Somos conscientes de que numerosos estudios han puesto de manifiesto que nuestros alumnos son capaces de realizar tareas matemáticas complejas ; siempre y cuando primero se trabaje su intuición aritmética con cantidades y objetos y una vez sistematizada, se aprenda la aritmética simbólica: los signos.</a:t>
            </a:r>
          </a:p>
          <a:p>
            <a:r>
              <a:rPr lang="es-ES" dirty="0" smtClean="0"/>
              <a:t>Lo que pretendemos es desarrollar el sentido numérico en cada niño de una forma sencilla y divertida ;y a través de la secuenciación del método ABN hemos ido introduciéndolo en cada uno de nuestros niveles y especialidades.</a:t>
            </a:r>
          </a:p>
          <a:p>
            <a:r>
              <a:rPr lang="es-ES" dirty="0" smtClean="0"/>
              <a:t>Aquí os presentamos el  dosier de las fichas realizadas. </a:t>
            </a:r>
            <a:endParaRPr lang="es-E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15: MAYOR QUE, MENOR QUE, IGUAL QUE</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1099849771"/>
              </p:ext>
            </p:extLst>
          </p:nvPr>
        </p:nvGraphicFramePr>
        <p:xfrm>
          <a:off x="335893" y="2145279"/>
          <a:ext cx="6296918" cy="4548849"/>
        </p:xfrm>
        <a:graphic>
          <a:graphicData uri="http://schemas.openxmlformats.org/drawingml/2006/table">
            <a:tbl>
              <a:tblPr firstRow="1" firstCol="1" bandRow="1">
                <a:tableStyleId>{3B4B98B0-60AC-42C2-AFA5-B58CD77FA1E5}</a:tableStyleId>
              </a:tblPr>
              <a:tblGrid>
                <a:gridCol w="4051218"/>
                <a:gridCol w="76195"/>
                <a:gridCol w="2169505"/>
              </a:tblGrid>
              <a:tr h="252062">
                <a:tc gridSpan="2">
                  <a:txBody>
                    <a:bodyPr/>
                    <a:lstStyle/>
                    <a:p>
                      <a:pPr>
                        <a:lnSpc>
                          <a:spcPct val="115000"/>
                        </a:lnSpc>
                        <a:spcAft>
                          <a:spcPts val="0"/>
                        </a:spcAft>
                      </a:pPr>
                      <a:r>
                        <a:rPr lang="es-ES" sz="1200" cap="all" dirty="0">
                          <a:effectLst/>
                        </a:rPr>
                        <a:t>TITULO: MAYOR QUE, MENOR QUE, IGUAL QUE</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hMerge="1">
                  <a:txBody>
                    <a:bodyPr/>
                    <a:lstStyle/>
                    <a:p>
                      <a:endParaRPr lang="es-ES"/>
                    </a:p>
                  </a:txBody>
                  <a:tcPr/>
                </a:tc>
                <a:tc>
                  <a:txBody>
                    <a:bodyPr/>
                    <a:lstStyle/>
                    <a:p>
                      <a:pPr>
                        <a:lnSpc>
                          <a:spcPct val="115000"/>
                        </a:lnSpc>
                        <a:spcAft>
                          <a:spcPts val="0"/>
                        </a:spcAft>
                      </a:pPr>
                      <a:r>
                        <a:rPr lang="es-ES" sz="1200">
                          <a:effectLst/>
                        </a:rPr>
                        <a:t>NIVEL: 1º PRIMARIA</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r>
              <a:tr h="258728">
                <a:tc>
                  <a:txBody>
                    <a:bodyPr/>
                    <a:lstStyle/>
                    <a:p>
                      <a:pPr algn="ctr">
                        <a:lnSpc>
                          <a:spcPct val="115000"/>
                        </a:lnSpc>
                        <a:spcAft>
                          <a:spcPts val="0"/>
                        </a:spcAft>
                      </a:pPr>
                      <a:r>
                        <a:rPr lang="es-ES" sz="1300" cap="all">
                          <a:effectLst/>
                        </a:rPr>
                        <a:t>CONTENIDOS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gridSpan="2">
                  <a:txBody>
                    <a:bodyPr/>
                    <a:lstStyle/>
                    <a:p>
                      <a:pPr algn="ctr">
                        <a:lnSpc>
                          <a:spcPct val="115000"/>
                        </a:lnSpc>
                        <a:spcAft>
                          <a:spcPts val="0"/>
                        </a:spcAft>
                      </a:pPr>
                      <a:r>
                        <a:rPr lang="es-ES" sz="1300" cap="all">
                          <a:effectLst/>
                        </a:rPr>
                        <a:t>COMPETENCIAS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hMerge="1">
                  <a:txBody>
                    <a:bodyPr/>
                    <a:lstStyle/>
                    <a:p>
                      <a:endParaRPr lang="es-ES"/>
                    </a:p>
                  </a:txBody>
                  <a:tcPr/>
                </a:tc>
              </a:tr>
              <a:tr h="570785">
                <a:tc>
                  <a:txBody>
                    <a:bodyPr/>
                    <a:lstStyle/>
                    <a:p>
                      <a:pPr marL="342900" lvl="0" indent="-342900">
                        <a:lnSpc>
                          <a:spcPct val="115000"/>
                        </a:lnSpc>
                        <a:spcAft>
                          <a:spcPts val="0"/>
                        </a:spcAft>
                        <a:buFont typeface="Calibri" panose="020F0502020204030204" pitchFamily="34" charset="0"/>
                        <a:buChar char="-"/>
                      </a:pPr>
                      <a:r>
                        <a:rPr lang="es-ES" sz="800" cap="all">
                          <a:effectLst/>
                        </a:rPr>
                        <a:t>Concepto mayor que</a:t>
                      </a:r>
                      <a:endParaRPr lang="es-ES" sz="800">
                        <a:effectLst/>
                      </a:endParaRPr>
                    </a:p>
                    <a:p>
                      <a:pPr marL="342900" lvl="0" indent="-342900">
                        <a:lnSpc>
                          <a:spcPct val="115000"/>
                        </a:lnSpc>
                        <a:spcAft>
                          <a:spcPts val="0"/>
                        </a:spcAft>
                        <a:buFont typeface="Calibri" panose="020F0502020204030204" pitchFamily="34" charset="0"/>
                        <a:buChar char="-"/>
                      </a:pPr>
                      <a:r>
                        <a:rPr lang="es-ES" sz="800" cap="all">
                          <a:effectLst/>
                        </a:rPr>
                        <a:t>Concepto menor que</a:t>
                      </a:r>
                      <a:endParaRPr lang="es-ES" sz="800">
                        <a:effectLst/>
                      </a:endParaRPr>
                    </a:p>
                    <a:p>
                      <a:pPr marL="342900" lvl="0" indent="-342900">
                        <a:lnSpc>
                          <a:spcPct val="115000"/>
                        </a:lnSpc>
                        <a:spcAft>
                          <a:spcPts val="0"/>
                        </a:spcAft>
                        <a:buFont typeface="Calibri" panose="020F0502020204030204" pitchFamily="34" charset="0"/>
                        <a:buChar char="-"/>
                      </a:pPr>
                      <a:r>
                        <a:rPr lang="es-ES" sz="800" cap="all">
                          <a:effectLst/>
                        </a:rPr>
                        <a:t>Concepto igual que</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gridSpan="2">
                  <a:txBody>
                    <a:bodyPr/>
                    <a:lstStyle/>
                    <a:p>
                      <a:pPr marL="342900" lvl="0" indent="-342900">
                        <a:lnSpc>
                          <a:spcPct val="115000"/>
                        </a:lnSpc>
                        <a:spcAft>
                          <a:spcPts val="0"/>
                        </a:spcAft>
                        <a:buFont typeface="Calibri" panose="020F0502020204030204" pitchFamily="34" charset="0"/>
                        <a:buChar char="-"/>
                      </a:pPr>
                      <a:r>
                        <a:rPr lang="es-ES" sz="800" cap="all">
                          <a:effectLst/>
                        </a:rPr>
                        <a:t>Competencia matemática</a:t>
                      </a:r>
                      <a:endParaRPr lang="es-ES" sz="800">
                        <a:effectLst/>
                      </a:endParaRPr>
                    </a:p>
                    <a:p>
                      <a:pPr marL="342900" lvl="0" indent="-342900">
                        <a:lnSpc>
                          <a:spcPct val="115000"/>
                        </a:lnSpc>
                        <a:spcAft>
                          <a:spcPts val="0"/>
                        </a:spcAft>
                        <a:buFont typeface="Calibri" panose="020F0502020204030204" pitchFamily="34" charset="0"/>
                        <a:buChar char="-"/>
                      </a:pPr>
                      <a:r>
                        <a:rPr lang="es-ES" sz="800" cap="all">
                          <a:effectLst/>
                        </a:rPr>
                        <a:t>Aprender a aprender</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hMerge="1">
                  <a:txBody>
                    <a:bodyPr/>
                    <a:lstStyle/>
                    <a:p>
                      <a:endParaRPr lang="es-ES"/>
                    </a:p>
                  </a:txBody>
                  <a:tcPr/>
                </a:tc>
              </a:tr>
              <a:tr h="258728">
                <a:tc gridSpan="3">
                  <a:txBody>
                    <a:bodyPr/>
                    <a:lstStyle/>
                    <a:p>
                      <a:pPr algn="ctr">
                        <a:lnSpc>
                          <a:spcPct val="115000"/>
                        </a:lnSpc>
                        <a:spcAft>
                          <a:spcPts val="0"/>
                        </a:spcAft>
                      </a:pPr>
                      <a:r>
                        <a:rPr lang="es-ES" sz="1300" cap="all">
                          <a:effectLst/>
                        </a:rPr>
                        <a:t>DESARROLLO</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hMerge="1">
                  <a:txBody>
                    <a:bodyPr/>
                    <a:lstStyle/>
                    <a:p>
                      <a:endParaRPr lang="es-ES"/>
                    </a:p>
                  </a:txBody>
                  <a:tcPr/>
                </a:tc>
                <a:tc hMerge="1">
                  <a:txBody>
                    <a:bodyPr/>
                    <a:lstStyle/>
                    <a:p>
                      <a:endParaRPr lang="es-ES"/>
                    </a:p>
                  </a:txBody>
                  <a:tcPr/>
                </a:tc>
              </a:tr>
              <a:tr h="1106781">
                <a:tc gridSpan="3">
                  <a:txBody>
                    <a:bodyPr/>
                    <a:lstStyle/>
                    <a:p>
                      <a:pPr>
                        <a:lnSpc>
                          <a:spcPct val="115000"/>
                        </a:lnSpc>
                        <a:spcAft>
                          <a:spcPts val="0"/>
                        </a:spcAft>
                      </a:pPr>
                      <a:r>
                        <a:rPr lang="es-ES" sz="800" cap="all" dirty="0">
                          <a:effectLst/>
                        </a:rPr>
                        <a:t> </a:t>
                      </a:r>
                      <a:endParaRPr lang="es-ES" sz="800" dirty="0">
                        <a:effectLst/>
                      </a:endParaRPr>
                    </a:p>
                    <a:p>
                      <a:pPr>
                        <a:lnSpc>
                          <a:spcPct val="115000"/>
                        </a:lnSpc>
                        <a:spcAft>
                          <a:spcPts val="0"/>
                        </a:spcAft>
                      </a:pPr>
                      <a:r>
                        <a:rPr lang="es-ES" sz="800" cap="all" dirty="0">
                          <a:effectLst/>
                        </a:rPr>
                        <a:t>Mediante dispensadores se hacen dos  bocas de un cocodrilo. Se colocan dos números y ellos tienen que poner el símbolo correcto.</a:t>
                      </a:r>
                      <a:endParaRPr lang="es-ES" sz="800" dirty="0">
                        <a:effectLst/>
                      </a:endParaRPr>
                    </a:p>
                    <a:p>
                      <a:pPr>
                        <a:lnSpc>
                          <a:spcPct val="115000"/>
                        </a:lnSpc>
                        <a:spcAft>
                          <a:spcPts val="0"/>
                        </a:spcAft>
                      </a:pPr>
                      <a:r>
                        <a:rPr lang="es-ES" sz="800" cap="all" dirty="0">
                          <a:effectLst/>
                        </a:rPr>
                        <a:t>Poner el símbolo y ellos eligen dos números para poner a cada lado del símbolo.</a:t>
                      </a:r>
                      <a:endParaRPr lang="es-ES" sz="800" dirty="0">
                        <a:effectLst/>
                      </a:endParaRPr>
                    </a:p>
                    <a:p>
                      <a:pPr>
                        <a:lnSpc>
                          <a:spcPct val="115000"/>
                        </a:lnSpc>
                        <a:spcAft>
                          <a:spcPts val="0"/>
                        </a:spcAft>
                      </a:pPr>
                      <a:r>
                        <a:rPr lang="es-ES" sz="800" cap="all" dirty="0">
                          <a:effectLst/>
                        </a:rPr>
                        <a:t> </a:t>
                      </a:r>
                      <a:endParaRPr lang="es-ES" sz="800" dirty="0">
                        <a:effectLst/>
                      </a:endParaRPr>
                    </a:p>
                    <a:p>
                      <a:pPr>
                        <a:lnSpc>
                          <a:spcPct val="115000"/>
                        </a:lnSpc>
                        <a:spcAft>
                          <a:spcPts val="0"/>
                        </a:spcAft>
                      </a:pPr>
                      <a:r>
                        <a:rPr lang="es-ES" sz="800" cap="all" dirty="0">
                          <a:effectLst/>
                        </a:rPr>
                        <a:t> </a:t>
                      </a:r>
                      <a:endParaRPr lang="es-ES" sz="800" dirty="0">
                        <a:effectLst/>
                      </a:endParaRPr>
                    </a:p>
                    <a:p>
                      <a:pPr>
                        <a:lnSpc>
                          <a:spcPct val="115000"/>
                        </a:lnSpc>
                        <a:spcAft>
                          <a:spcPts val="0"/>
                        </a:spcAft>
                      </a:pPr>
                      <a:r>
                        <a:rPr lang="es-ES" sz="800" cap="all" dirty="0">
                          <a:effectLst/>
                        </a:rPr>
                        <a:t> </a:t>
                      </a:r>
                      <a:endParaRPr lang="es-ES" sz="800" dirty="0">
                        <a:effectLst/>
                      </a:endParaRPr>
                    </a:p>
                    <a:p>
                      <a:pPr>
                        <a:lnSpc>
                          <a:spcPct val="115000"/>
                        </a:lnSpc>
                        <a:spcAft>
                          <a:spcPts val="0"/>
                        </a:spcAft>
                      </a:pPr>
                      <a:r>
                        <a:rPr lang="es-ES" sz="800" cap="all" dirty="0">
                          <a:effectLst/>
                        </a:rPr>
                        <a:t> </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hMerge="1">
                  <a:txBody>
                    <a:bodyPr/>
                    <a:lstStyle/>
                    <a:p>
                      <a:endParaRPr lang="es-ES"/>
                    </a:p>
                  </a:txBody>
                  <a:tcPr/>
                </a:tc>
                <a:tc hMerge="1">
                  <a:txBody>
                    <a:bodyPr/>
                    <a:lstStyle/>
                    <a:p>
                      <a:endParaRPr lang="es-ES"/>
                    </a:p>
                  </a:txBody>
                  <a:tcPr/>
                </a:tc>
              </a:tr>
              <a:tr h="237479">
                <a:tc>
                  <a:txBody>
                    <a:bodyPr/>
                    <a:lstStyle/>
                    <a:p>
                      <a:pPr>
                        <a:lnSpc>
                          <a:spcPct val="115000"/>
                        </a:lnSpc>
                        <a:spcAft>
                          <a:spcPts val="0"/>
                        </a:spcAft>
                      </a:pPr>
                      <a:r>
                        <a:rPr lang="es-ES" sz="1200" cap="all">
                          <a:effectLst/>
                        </a:rPr>
                        <a:t>EVALUACIÓN POR CRITERIOS EV/ESTANDARES AP.</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gridSpan="2">
                  <a:txBody>
                    <a:bodyPr/>
                    <a:lstStyle/>
                    <a:p>
                      <a:pPr>
                        <a:lnSpc>
                          <a:spcPct val="115000"/>
                        </a:lnSpc>
                        <a:spcAft>
                          <a:spcPts val="0"/>
                        </a:spcAft>
                      </a:pPr>
                      <a:r>
                        <a:rPr lang="es-ES" sz="1200" cap="all">
                          <a:effectLst/>
                        </a:rPr>
                        <a:t>EVALUACION POR COMPETENCIAS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hMerge="1">
                  <a:txBody>
                    <a:bodyPr/>
                    <a:lstStyle/>
                    <a:p>
                      <a:endParaRPr lang="es-ES"/>
                    </a:p>
                  </a:txBody>
                  <a:tcPr/>
                </a:tc>
              </a:tr>
              <a:tr h="948670">
                <a:tc>
                  <a:txBody>
                    <a:bodyPr/>
                    <a:lstStyle/>
                    <a:p>
                      <a:pPr>
                        <a:lnSpc>
                          <a:spcPct val="115000"/>
                        </a:lnSpc>
                        <a:spcAft>
                          <a:spcPts val="0"/>
                        </a:spcAft>
                      </a:pPr>
                      <a:r>
                        <a:rPr lang="es-ES" sz="800" cap="all">
                          <a:effectLst/>
                        </a:rPr>
                        <a:t> </a:t>
                      </a:r>
                      <a:endParaRPr lang="es-ES" sz="800">
                        <a:effectLst/>
                      </a:endParaRPr>
                    </a:p>
                    <a:p>
                      <a:pPr marL="342900" lvl="0" indent="-342900">
                        <a:lnSpc>
                          <a:spcPct val="115000"/>
                        </a:lnSpc>
                        <a:spcAft>
                          <a:spcPts val="0"/>
                        </a:spcAft>
                        <a:buFont typeface="Calibri" panose="020F0502020204030204" pitchFamily="34" charset="0"/>
                        <a:buChar char="-"/>
                      </a:pPr>
                      <a:r>
                        <a:rPr lang="es-ES" sz="800" cap="all">
                          <a:effectLst/>
                        </a:rPr>
                        <a:t>Conoce el significado de mayor que así como su signo.</a:t>
                      </a:r>
                      <a:endParaRPr lang="es-ES" sz="800">
                        <a:effectLst/>
                      </a:endParaRPr>
                    </a:p>
                    <a:p>
                      <a:pPr marL="342900" lvl="0" indent="-342900">
                        <a:lnSpc>
                          <a:spcPct val="115000"/>
                        </a:lnSpc>
                        <a:spcAft>
                          <a:spcPts val="0"/>
                        </a:spcAft>
                        <a:buFont typeface="Calibri" panose="020F0502020204030204" pitchFamily="34" charset="0"/>
                        <a:buChar char="-"/>
                      </a:pPr>
                      <a:r>
                        <a:rPr lang="es-ES" sz="800" cap="all">
                          <a:effectLst/>
                        </a:rPr>
                        <a:t>Conoce el significado de menor que así como su signo.</a:t>
                      </a:r>
                      <a:endParaRPr lang="es-ES" sz="800">
                        <a:effectLst/>
                      </a:endParaRPr>
                    </a:p>
                    <a:p>
                      <a:pPr marL="342900" lvl="0" indent="-342900">
                        <a:lnSpc>
                          <a:spcPct val="115000"/>
                        </a:lnSpc>
                        <a:spcAft>
                          <a:spcPts val="0"/>
                        </a:spcAft>
                        <a:buFont typeface="Calibri" panose="020F0502020204030204" pitchFamily="34" charset="0"/>
                        <a:buChar char="-"/>
                      </a:pPr>
                      <a:r>
                        <a:rPr lang="es-ES" sz="800" cap="all">
                          <a:effectLst/>
                        </a:rPr>
                        <a:t>Compara cantidades</a:t>
                      </a:r>
                      <a:endParaRPr lang="es-ES" sz="800">
                        <a:effectLst/>
                      </a:endParaRPr>
                    </a:p>
                    <a:p>
                      <a:pPr>
                        <a:lnSpc>
                          <a:spcPct val="115000"/>
                        </a:lnSpc>
                        <a:spcAft>
                          <a:spcPts val="0"/>
                        </a:spcAft>
                      </a:pPr>
                      <a:r>
                        <a:rPr lang="es-ES" sz="800" cap="all">
                          <a:effectLst/>
                        </a:rPr>
                        <a:t> </a:t>
                      </a:r>
                      <a:endParaRPr lang="es-ES" sz="800">
                        <a:effectLst/>
                      </a:endParaRPr>
                    </a:p>
                    <a:p>
                      <a:pPr>
                        <a:lnSpc>
                          <a:spcPct val="115000"/>
                        </a:lnSpc>
                        <a:spcAft>
                          <a:spcPts val="0"/>
                        </a:spcAft>
                      </a:pPr>
                      <a:r>
                        <a:rPr lang="es-ES" sz="800" cap="all">
                          <a:effectLst/>
                        </a:rPr>
                        <a:t> </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gridSpan="2">
                  <a:txBody>
                    <a:bodyPr/>
                    <a:lstStyle/>
                    <a:p>
                      <a:pPr marL="342900" lvl="0" indent="-342900">
                        <a:lnSpc>
                          <a:spcPct val="115000"/>
                        </a:lnSpc>
                        <a:spcAft>
                          <a:spcPts val="0"/>
                        </a:spcAft>
                        <a:buFont typeface="Calibri" panose="020F0502020204030204" pitchFamily="34" charset="0"/>
                        <a:buChar char="-"/>
                      </a:pPr>
                      <a:r>
                        <a:rPr lang="es-ES" sz="800" cap="all">
                          <a:effectLst/>
                        </a:rPr>
                        <a:t> Aplica el razonamiento matemático para resolver cuestiones de la vida cotidiana.</a:t>
                      </a:r>
                      <a:endParaRPr lang="es-ES" sz="800">
                        <a:effectLst/>
                      </a:endParaRPr>
                    </a:p>
                    <a:p>
                      <a:pPr marL="342900" lvl="0" indent="-342900">
                        <a:lnSpc>
                          <a:spcPct val="115000"/>
                        </a:lnSpc>
                        <a:spcAft>
                          <a:spcPts val="0"/>
                        </a:spcAft>
                        <a:buFont typeface="Calibri" panose="020F0502020204030204" pitchFamily="34" charset="0"/>
                        <a:buChar char="-"/>
                      </a:pPr>
                      <a:r>
                        <a:rPr lang="es-ES" sz="800" cap="all">
                          <a:effectLst/>
                        </a:rPr>
                        <a:t>Dispone de habilidades para iniciarse en el aprendizaje y ser capaz de continuar aprendiendo de manera cada vez más eficaz y autónoma.</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hMerge="1">
                  <a:txBody>
                    <a:bodyPr/>
                    <a:lstStyle/>
                    <a:p>
                      <a:endParaRPr lang="es-ES"/>
                    </a:p>
                  </a:txBody>
                  <a:tcPr/>
                </a:tc>
              </a:tr>
              <a:tr h="229980">
                <a:tc gridSpan="3">
                  <a:txBody>
                    <a:bodyPr/>
                    <a:lstStyle/>
                    <a:p>
                      <a:pPr>
                        <a:lnSpc>
                          <a:spcPct val="115000"/>
                        </a:lnSpc>
                        <a:spcAft>
                          <a:spcPts val="0"/>
                        </a:spcAft>
                      </a:pPr>
                      <a:r>
                        <a:rPr lang="es-ES" sz="1200" cap="all">
                          <a:effectLst/>
                        </a:rPr>
                        <a:t>VARIABLES DEL MATERIAL</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hMerge="1">
                  <a:txBody>
                    <a:bodyPr/>
                    <a:lstStyle/>
                    <a:p>
                      <a:endParaRPr lang="es-ES"/>
                    </a:p>
                  </a:txBody>
                  <a:tcPr/>
                </a:tc>
                <a:tc hMerge="1">
                  <a:txBody>
                    <a:bodyPr/>
                    <a:lstStyle/>
                    <a:p>
                      <a:endParaRPr lang="es-ES"/>
                    </a:p>
                  </a:txBody>
                  <a:tcPr/>
                </a:tc>
              </a:tr>
              <a:tr h="637967">
                <a:tc gridSpan="3">
                  <a:txBody>
                    <a:bodyPr/>
                    <a:lstStyle/>
                    <a:p>
                      <a:pPr>
                        <a:lnSpc>
                          <a:spcPct val="115000"/>
                        </a:lnSpc>
                        <a:spcAft>
                          <a:spcPts val="0"/>
                        </a:spcAft>
                      </a:pPr>
                      <a:r>
                        <a:rPr lang="es-ES" sz="800" cap="all" dirty="0">
                          <a:effectLst/>
                        </a:rPr>
                        <a:t> </a:t>
                      </a:r>
                      <a:endParaRPr lang="es-ES" sz="800" dirty="0">
                        <a:effectLst/>
                      </a:endParaRPr>
                    </a:p>
                    <a:p>
                      <a:pPr marL="457200">
                        <a:lnSpc>
                          <a:spcPct val="115000"/>
                        </a:lnSpc>
                        <a:spcAft>
                          <a:spcPts val="0"/>
                        </a:spcAft>
                      </a:pPr>
                      <a:r>
                        <a:rPr lang="es-ES" sz="800" cap="all" dirty="0">
                          <a:effectLst/>
                        </a:rPr>
                        <a:t> </a:t>
                      </a:r>
                      <a:endParaRPr lang="es-ES" sz="800" dirty="0">
                        <a:effectLst/>
                      </a:endParaRPr>
                    </a:p>
                    <a:p>
                      <a:pPr>
                        <a:lnSpc>
                          <a:spcPct val="115000"/>
                        </a:lnSpc>
                        <a:spcAft>
                          <a:spcPts val="0"/>
                        </a:spcAft>
                      </a:pPr>
                      <a:r>
                        <a:rPr lang="es-ES" sz="800" cap="all" dirty="0">
                          <a:effectLst/>
                        </a:rPr>
                        <a:t> </a:t>
                      </a:r>
                      <a:endParaRPr lang="es-ES" sz="800" dirty="0">
                        <a:effectLst/>
                      </a:endParaRPr>
                    </a:p>
                    <a:p>
                      <a:pPr>
                        <a:lnSpc>
                          <a:spcPct val="115000"/>
                        </a:lnSpc>
                        <a:spcAft>
                          <a:spcPts val="0"/>
                        </a:spcAft>
                      </a:pPr>
                      <a:r>
                        <a:rPr lang="es-ES" sz="800" cap="all" dirty="0">
                          <a:effectLst/>
                        </a:rPr>
                        <a:t> </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810" marR="49810" marT="0" marB="0"/>
                </a:tc>
                <a:tc hMerge="1">
                  <a:txBody>
                    <a:bodyPr/>
                    <a:lstStyle/>
                    <a:p>
                      <a:endParaRPr lang="es-ES"/>
                    </a:p>
                  </a:txBody>
                  <a:tcPr/>
                </a:tc>
                <a:tc hMerge="1">
                  <a:txBody>
                    <a:bodyPr/>
                    <a:lstStyle/>
                    <a:p>
                      <a:endParaRPr lang="es-ES"/>
                    </a:p>
                  </a:txBody>
                  <a:tcPr/>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909304" y="2059247"/>
            <a:ext cx="3039186" cy="4052248"/>
          </a:xfrm>
          <a:prstGeom prst="rect">
            <a:avLst/>
          </a:prstGeom>
        </p:spPr>
      </p:pic>
    </p:spTree>
    <p:extLst>
      <p:ext uri="{BB962C8B-B14F-4D97-AF65-F5344CB8AC3E}">
        <p14:creationId xmlns:p14="http://schemas.microsoft.com/office/powerpoint/2010/main" val="261821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16: EL AUTOBUS DE LA DECENA</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3072149673"/>
              </p:ext>
            </p:extLst>
          </p:nvPr>
        </p:nvGraphicFramePr>
        <p:xfrm>
          <a:off x="178353" y="2012087"/>
          <a:ext cx="6331629" cy="4652744"/>
        </p:xfrm>
        <a:graphic>
          <a:graphicData uri="http://schemas.openxmlformats.org/drawingml/2006/table">
            <a:tbl>
              <a:tblPr firstRow="1" firstCol="1" bandRow="1">
                <a:tableStyleId>{3B4B98B0-60AC-42C2-AFA5-B58CD77FA1E5}</a:tableStyleId>
              </a:tblPr>
              <a:tblGrid>
                <a:gridCol w="3465599"/>
                <a:gridCol w="607618"/>
                <a:gridCol w="76609"/>
                <a:gridCol w="2181803"/>
              </a:tblGrid>
              <a:tr h="234630">
                <a:tc gridSpan="3">
                  <a:txBody>
                    <a:bodyPr/>
                    <a:lstStyle/>
                    <a:p>
                      <a:pPr>
                        <a:lnSpc>
                          <a:spcPct val="115000"/>
                        </a:lnSpc>
                        <a:spcAft>
                          <a:spcPts val="0"/>
                        </a:spcAft>
                      </a:pPr>
                      <a:r>
                        <a:rPr lang="es-ES" sz="1000">
                          <a:effectLst/>
                        </a:rPr>
                        <a:t>TITULO: AUTOBÚS DECENA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hMerge="1">
                  <a:txBody>
                    <a:bodyPr/>
                    <a:lstStyle/>
                    <a:p>
                      <a:endParaRPr lang="es-ES"/>
                    </a:p>
                  </a:txBody>
                  <a:tcPr/>
                </a:tc>
                <a:tc hMerge="1">
                  <a:txBody>
                    <a:bodyPr/>
                    <a:lstStyle/>
                    <a:p>
                      <a:endParaRPr lang="es-ES"/>
                    </a:p>
                  </a:txBody>
                  <a:tcPr/>
                </a:tc>
                <a:tc>
                  <a:txBody>
                    <a:bodyPr/>
                    <a:lstStyle/>
                    <a:p>
                      <a:pPr>
                        <a:lnSpc>
                          <a:spcPct val="115000"/>
                        </a:lnSpc>
                        <a:spcAft>
                          <a:spcPts val="1000"/>
                        </a:spcAft>
                      </a:pPr>
                      <a:r>
                        <a:rPr lang="es-ES" sz="1000">
                          <a:effectLst/>
                        </a:rPr>
                        <a:t> </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40835">
                <a:tc gridSpan="2">
                  <a:txBody>
                    <a:bodyPr/>
                    <a:lstStyle/>
                    <a:p>
                      <a:pPr algn="ctr">
                        <a:lnSpc>
                          <a:spcPct val="115000"/>
                        </a:lnSpc>
                        <a:spcAft>
                          <a:spcPts val="0"/>
                        </a:spcAft>
                      </a:pPr>
                      <a:r>
                        <a:rPr lang="es-ES" sz="1000">
                          <a:effectLst/>
                        </a:rPr>
                        <a:t>CONTENIDOS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hMerge="1">
                  <a:txBody>
                    <a:bodyPr/>
                    <a:lstStyle/>
                    <a:p>
                      <a:endParaRPr lang="es-ES"/>
                    </a:p>
                  </a:txBody>
                  <a:tcPr/>
                </a:tc>
                <a:tc gridSpan="2">
                  <a:txBody>
                    <a:bodyPr/>
                    <a:lstStyle/>
                    <a:p>
                      <a:pPr algn="ctr">
                        <a:lnSpc>
                          <a:spcPct val="115000"/>
                        </a:lnSpc>
                        <a:spcAft>
                          <a:spcPts val="0"/>
                        </a:spcAft>
                      </a:pPr>
                      <a:r>
                        <a:rPr lang="es-ES" sz="1000">
                          <a:effectLst/>
                        </a:rPr>
                        <a:t>COMPETENCIAS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hMerge="1">
                  <a:txBody>
                    <a:bodyPr/>
                    <a:lstStyle/>
                    <a:p>
                      <a:endParaRPr lang="es-ES"/>
                    </a:p>
                  </a:txBody>
                  <a:tcPr/>
                </a:tc>
              </a:tr>
              <a:tr h="531311">
                <a:tc gridSpan="2">
                  <a:txBody>
                    <a:bodyPr/>
                    <a:lstStyle/>
                    <a:p>
                      <a:pPr marL="342900" lvl="0" indent="-342900">
                        <a:lnSpc>
                          <a:spcPct val="115000"/>
                        </a:lnSpc>
                        <a:spcAft>
                          <a:spcPts val="0"/>
                        </a:spcAft>
                        <a:buFont typeface="Calibri" panose="020F0502020204030204" pitchFamily="34" charset="0"/>
                        <a:buChar char="-"/>
                      </a:pPr>
                      <a:r>
                        <a:rPr lang="es-ES" sz="1000">
                          <a:effectLst/>
                        </a:rPr>
                        <a:t>Decenas</a:t>
                      </a:r>
                    </a:p>
                    <a:p>
                      <a:pPr marL="342900" lvl="0" indent="-342900">
                        <a:lnSpc>
                          <a:spcPct val="115000"/>
                        </a:lnSpc>
                        <a:spcAft>
                          <a:spcPts val="0"/>
                        </a:spcAft>
                        <a:buFont typeface="Calibri" panose="020F0502020204030204" pitchFamily="34" charset="0"/>
                        <a:buChar char="-"/>
                      </a:pPr>
                      <a:r>
                        <a:rPr lang="es-ES" sz="1000">
                          <a:effectLst/>
                        </a:rPr>
                        <a:t>Unidades</a:t>
                      </a:r>
                    </a:p>
                    <a:p>
                      <a:pPr marL="457200">
                        <a:lnSpc>
                          <a:spcPct val="115000"/>
                        </a:lnSpc>
                        <a:spcAft>
                          <a:spcPts val="0"/>
                        </a:spcAft>
                      </a:pPr>
                      <a:r>
                        <a:rPr lang="es-ES" sz="1000">
                          <a:effectLst/>
                        </a:rPr>
                        <a:t> </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hMerge="1">
                  <a:txBody>
                    <a:bodyPr/>
                    <a:lstStyle/>
                    <a:p>
                      <a:endParaRPr lang="es-ES"/>
                    </a:p>
                  </a:txBody>
                  <a:tcPr/>
                </a:tc>
                <a:tc gridSpan="2">
                  <a:txBody>
                    <a:bodyPr/>
                    <a:lstStyle/>
                    <a:p>
                      <a:pPr marL="342900" lvl="0" indent="-342900">
                        <a:lnSpc>
                          <a:spcPct val="115000"/>
                        </a:lnSpc>
                        <a:spcAft>
                          <a:spcPts val="0"/>
                        </a:spcAft>
                        <a:buFont typeface="Calibri" panose="020F0502020204030204" pitchFamily="34" charset="0"/>
                        <a:buChar char="-"/>
                      </a:pPr>
                      <a:r>
                        <a:rPr lang="es-ES" sz="1000">
                          <a:effectLst/>
                        </a:rPr>
                        <a:t>Competencia matemática</a:t>
                      </a:r>
                    </a:p>
                    <a:p>
                      <a:pPr marL="342900" lvl="0" indent="-342900">
                        <a:lnSpc>
                          <a:spcPct val="115000"/>
                        </a:lnSpc>
                        <a:spcAft>
                          <a:spcPts val="0"/>
                        </a:spcAft>
                        <a:buFont typeface="Calibri" panose="020F0502020204030204" pitchFamily="34" charset="0"/>
                        <a:buChar char="-"/>
                      </a:pPr>
                      <a:r>
                        <a:rPr lang="es-ES" sz="1000">
                          <a:effectLst/>
                        </a:rPr>
                        <a:t>Aprender a aprender</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hMerge="1">
                  <a:txBody>
                    <a:bodyPr/>
                    <a:lstStyle/>
                    <a:p>
                      <a:endParaRPr lang="es-ES"/>
                    </a:p>
                  </a:txBody>
                  <a:tcPr/>
                </a:tc>
              </a:tr>
              <a:tr h="240835">
                <a:tc gridSpan="4">
                  <a:txBody>
                    <a:bodyPr/>
                    <a:lstStyle/>
                    <a:p>
                      <a:pPr algn="ctr">
                        <a:lnSpc>
                          <a:spcPct val="115000"/>
                        </a:lnSpc>
                        <a:spcAft>
                          <a:spcPts val="0"/>
                        </a:spcAft>
                      </a:pPr>
                      <a:r>
                        <a:rPr lang="es-ES" sz="1000">
                          <a:effectLst/>
                        </a:rPr>
                        <a:t>DESARROLLO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hMerge="1">
                  <a:txBody>
                    <a:bodyPr/>
                    <a:lstStyle/>
                    <a:p>
                      <a:endParaRPr lang="es-ES"/>
                    </a:p>
                  </a:txBody>
                  <a:tcPr/>
                </a:tc>
                <a:tc hMerge="1">
                  <a:txBody>
                    <a:bodyPr/>
                    <a:lstStyle/>
                    <a:p>
                      <a:endParaRPr lang="es-ES"/>
                    </a:p>
                  </a:txBody>
                  <a:tcPr/>
                </a:tc>
                <a:tc hMerge="1">
                  <a:txBody>
                    <a:bodyPr/>
                    <a:lstStyle/>
                    <a:p>
                      <a:endParaRPr lang="es-ES"/>
                    </a:p>
                  </a:txBody>
                  <a:tcPr/>
                </a:tc>
              </a:tr>
              <a:tr h="1324594">
                <a:tc gridSpan="4">
                  <a:txBody>
                    <a:bodyPr/>
                    <a:lstStyle/>
                    <a:p>
                      <a:pPr>
                        <a:lnSpc>
                          <a:spcPct val="115000"/>
                        </a:lnSpc>
                        <a:spcAft>
                          <a:spcPts val="0"/>
                        </a:spcAft>
                      </a:pPr>
                      <a:r>
                        <a:rPr lang="es-ES" sz="1000" dirty="0">
                          <a:effectLst/>
                        </a:rPr>
                        <a:t> </a:t>
                      </a:r>
                    </a:p>
                    <a:p>
                      <a:pPr>
                        <a:lnSpc>
                          <a:spcPct val="115000"/>
                        </a:lnSpc>
                        <a:spcAft>
                          <a:spcPts val="0"/>
                        </a:spcAft>
                      </a:pPr>
                      <a:r>
                        <a:rPr lang="es-ES" sz="1000" dirty="0">
                          <a:effectLst/>
                        </a:rPr>
                        <a:t>El autobús decena es un autobús en el que solo caben 10 pasajeros. Se les dice a los niños que el autobús solo se pone en marcha cuando está lleno. Se colocan en el autobús diez animales y se ve el concepto de decena. Con los animales que quedan fuera se trabaja el concepto de unidad.</a:t>
                      </a:r>
                    </a:p>
                    <a:p>
                      <a:pPr>
                        <a:lnSpc>
                          <a:spcPct val="115000"/>
                        </a:lnSpc>
                        <a:spcAft>
                          <a:spcPts val="0"/>
                        </a:spcAft>
                      </a:pPr>
                      <a:r>
                        <a:rPr lang="es-ES" sz="1000" dirty="0">
                          <a:effectLst/>
                        </a:rPr>
                        <a:t> </a:t>
                      </a:r>
                    </a:p>
                  </a:txBody>
                  <a:tcPr marL="46541" marR="46541" marT="0" marB="0"/>
                </a:tc>
                <a:tc hMerge="1">
                  <a:txBody>
                    <a:bodyPr/>
                    <a:lstStyle/>
                    <a:p>
                      <a:endParaRPr lang="es-ES"/>
                    </a:p>
                  </a:txBody>
                  <a:tcPr/>
                </a:tc>
                <a:tc hMerge="1">
                  <a:txBody>
                    <a:bodyPr/>
                    <a:lstStyle/>
                    <a:p>
                      <a:endParaRPr lang="es-ES"/>
                    </a:p>
                  </a:txBody>
                  <a:tcPr/>
                </a:tc>
                <a:tc hMerge="1">
                  <a:txBody>
                    <a:bodyPr/>
                    <a:lstStyle/>
                    <a:p>
                      <a:endParaRPr lang="es-ES"/>
                    </a:p>
                  </a:txBody>
                  <a:tcPr/>
                </a:tc>
              </a:tr>
              <a:tr h="221056">
                <a:tc>
                  <a:txBody>
                    <a:bodyPr/>
                    <a:lstStyle/>
                    <a:p>
                      <a:pPr>
                        <a:lnSpc>
                          <a:spcPct val="115000"/>
                        </a:lnSpc>
                        <a:spcAft>
                          <a:spcPts val="0"/>
                        </a:spcAft>
                      </a:pPr>
                      <a:r>
                        <a:rPr lang="es-ES" sz="1000">
                          <a:effectLst/>
                        </a:rPr>
                        <a:t>EVALUACIÓN POR CRITERIOS EV/ESTANDARES AP.</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gridSpan="3">
                  <a:txBody>
                    <a:bodyPr/>
                    <a:lstStyle/>
                    <a:p>
                      <a:pPr>
                        <a:lnSpc>
                          <a:spcPct val="115000"/>
                        </a:lnSpc>
                        <a:spcAft>
                          <a:spcPts val="0"/>
                        </a:spcAft>
                      </a:pPr>
                      <a:r>
                        <a:rPr lang="es-ES" sz="1000" dirty="0">
                          <a:effectLst/>
                        </a:rPr>
                        <a:t>EVALUACION POR COMPETENCIAS</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hMerge="1">
                  <a:txBody>
                    <a:bodyPr/>
                    <a:lstStyle/>
                    <a:p>
                      <a:pPr>
                        <a:lnSpc>
                          <a:spcPct val="115000"/>
                        </a:lnSpc>
                        <a:spcAft>
                          <a:spcPts val="0"/>
                        </a:spcAft>
                      </a:pP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hMerge="1">
                  <a:txBody>
                    <a:bodyPr/>
                    <a:lstStyle/>
                    <a:p>
                      <a:endParaRPr lang="es-ES"/>
                    </a:p>
                  </a:txBody>
                  <a:tcPr/>
                </a:tc>
              </a:tr>
              <a:tr h="883063">
                <a:tc>
                  <a:txBody>
                    <a:bodyPr/>
                    <a:lstStyle/>
                    <a:p>
                      <a:pPr>
                        <a:lnSpc>
                          <a:spcPct val="115000"/>
                        </a:lnSpc>
                        <a:spcAft>
                          <a:spcPts val="0"/>
                        </a:spcAft>
                      </a:pPr>
                      <a:r>
                        <a:rPr lang="es-ES" sz="1000">
                          <a:effectLst/>
                        </a:rPr>
                        <a:t> </a:t>
                      </a:r>
                    </a:p>
                    <a:p>
                      <a:pPr marL="342900" lvl="0" indent="-342900">
                        <a:lnSpc>
                          <a:spcPct val="115000"/>
                        </a:lnSpc>
                        <a:spcAft>
                          <a:spcPts val="0"/>
                        </a:spcAft>
                        <a:buFont typeface="Calibri" panose="020F0502020204030204" pitchFamily="34" charset="0"/>
                        <a:buChar char="-"/>
                      </a:pPr>
                      <a:r>
                        <a:rPr lang="es-ES" sz="1000">
                          <a:effectLst/>
                        </a:rPr>
                        <a:t>Conoce el concepto de decena.</a:t>
                      </a:r>
                    </a:p>
                    <a:p>
                      <a:pPr marL="342900" lvl="0" indent="-342900">
                        <a:lnSpc>
                          <a:spcPct val="115000"/>
                        </a:lnSpc>
                        <a:spcAft>
                          <a:spcPts val="0"/>
                        </a:spcAft>
                        <a:buFont typeface="Calibri" panose="020F0502020204030204" pitchFamily="34" charset="0"/>
                        <a:buChar char="-"/>
                      </a:pPr>
                      <a:r>
                        <a:rPr lang="es-ES" sz="1000">
                          <a:effectLst/>
                        </a:rPr>
                        <a:t>Conoce el concepto de unidad.</a:t>
                      </a:r>
                    </a:p>
                    <a:p>
                      <a:pPr>
                        <a:lnSpc>
                          <a:spcPct val="115000"/>
                        </a:lnSpc>
                        <a:spcAft>
                          <a:spcPts val="0"/>
                        </a:spcAft>
                      </a:pPr>
                      <a:r>
                        <a:rPr lang="es-ES" sz="1000">
                          <a:effectLst/>
                        </a:rPr>
                        <a:t> </a:t>
                      </a:r>
                    </a:p>
                    <a:p>
                      <a:pPr>
                        <a:lnSpc>
                          <a:spcPct val="115000"/>
                        </a:lnSpc>
                        <a:spcAft>
                          <a:spcPts val="0"/>
                        </a:spcAft>
                      </a:pPr>
                      <a:r>
                        <a:rPr lang="es-ES" sz="1000">
                          <a:effectLst/>
                        </a:rPr>
                        <a:t> </a:t>
                      </a:r>
                    </a:p>
                    <a:p>
                      <a:pPr>
                        <a:lnSpc>
                          <a:spcPct val="115000"/>
                        </a:lnSpc>
                        <a:spcAft>
                          <a:spcPts val="0"/>
                        </a:spcAft>
                      </a:pPr>
                      <a:r>
                        <a:rPr lang="es-ES" sz="1000">
                          <a:effectLst/>
                        </a:rPr>
                        <a:t> </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gridSpan="3">
                  <a:txBody>
                    <a:bodyPr/>
                    <a:lstStyle/>
                    <a:p>
                      <a:pPr marL="342900" lvl="0" indent="-342900">
                        <a:lnSpc>
                          <a:spcPct val="115000"/>
                        </a:lnSpc>
                        <a:spcAft>
                          <a:spcPts val="0"/>
                        </a:spcAft>
                        <a:buFont typeface="Calibri" panose="020F0502020204030204" pitchFamily="34" charset="0"/>
                        <a:buChar char="-"/>
                      </a:pPr>
                      <a:r>
                        <a:rPr lang="es-ES" sz="1000">
                          <a:effectLst/>
                        </a:rPr>
                        <a:t>Aplica el razonamiento matemático para resolver cuestiones de la vida cotidiana.</a:t>
                      </a:r>
                    </a:p>
                    <a:p>
                      <a:pPr marL="342900" lvl="0" indent="-342900">
                        <a:lnSpc>
                          <a:spcPct val="115000"/>
                        </a:lnSpc>
                        <a:spcAft>
                          <a:spcPts val="0"/>
                        </a:spcAft>
                        <a:buFont typeface="Calibri" panose="020F0502020204030204" pitchFamily="34" charset="0"/>
                        <a:buChar char="-"/>
                      </a:pPr>
                      <a:r>
                        <a:rPr lang="es-ES" sz="1000">
                          <a:effectLst/>
                        </a:rPr>
                        <a:t>Dispone de habilidades para iniciarse en el aprendizaje y ser capaz de continuar aprendiendo de manera cada vez más eficaz y autónoma.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hMerge="1">
                  <a:txBody>
                    <a:bodyPr/>
                    <a:lstStyle/>
                    <a:p>
                      <a:pPr marL="342900" lvl="0" indent="-342900">
                        <a:lnSpc>
                          <a:spcPct val="115000"/>
                        </a:lnSpc>
                        <a:spcAft>
                          <a:spcPts val="0"/>
                        </a:spcAft>
                        <a:buFont typeface="Calibri" panose="020F0502020204030204" pitchFamily="34" charset="0"/>
                        <a:buChar char="-"/>
                      </a:pP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hMerge="1">
                  <a:txBody>
                    <a:bodyPr/>
                    <a:lstStyle/>
                    <a:p>
                      <a:endParaRPr lang="es-ES"/>
                    </a:p>
                  </a:txBody>
                  <a:tcPr/>
                </a:tc>
              </a:tr>
              <a:tr h="214076">
                <a:tc gridSpan="4">
                  <a:txBody>
                    <a:bodyPr/>
                    <a:lstStyle/>
                    <a:p>
                      <a:pPr>
                        <a:lnSpc>
                          <a:spcPct val="115000"/>
                        </a:lnSpc>
                        <a:spcAft>
                          <a:spcPts val="0"/>
                        </a:spcAft>
                      </a:pPr>
                      <a:r>
                        <a:rPr lang="es-ES" sz="1000">
                          <a:effectLst/>
                        </a:rPr>
                        <a:t>VARIABLES DEL MATERIAL</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hMerge="1">
                  <a:txBody>
                    <a:bodyPr/>
                    <a:lstStyle/>
                    <a:p>
                      <a:endParaRPr lang="es-ES"/>
                    </a:p>
                  </a:txBody>
                  <a:tcPr/>
                </a:tc>
                <a:tc hMerge="1">
                  <a:txBody>
                    <a:bodyPr/>
                    <a:lstStyle/>
                    <a:p>
                      <a:endParaRPr lang="es-ES"/>
                    </a:p>
                  </a:txBody>
                  <a:tcPr/>
                </a:tc>
                <a:tc hMerge="1">
                  <a:txBody>
                    <a:bodyPr/>
                    <a:lstStyle/>
                    <a:p>
                      <a:endParaRPr lang="es-ES"/>
                    </a:p>
                  </a:txBody>
                  <a:tcPr/>
                </a:tc>
              </a:tr>
              <a:tr h="593847">
                <a:tc gridSpan="4">
                  <a:txBody>
                    <a:bodyPr/>
                    <a:lstStyle/>
                    <a:p>
                      <a:pPr>
                        <a:lnSpc>
                          <a:spcPct val="115000"/>
                        </a:lnSpc>
                        <a:spcAft>
                          <a:spcPts val="0"/>
                        </a:spcAft>
                      </a:pPr>
                      <a:r>
                        <a:rPr lang="es-ES" sz="1000" dirty="0">
                          <a:effectLst/>
                        </a:rPr>
                        <a:t> </a:t>
                      </a:r>
                    </a:p>
                    <a:p>
                      <a:pPr>
                        <a:lnSpc>
                          <a:spcPct val="115000"/>
                        </a:lnSpc>
                        <a:spcAft>
                          <a:spcPts val="0"/>
                        </a:spcAft>
                      </a:pPr>
                      <a:r>
                        <a:rPr lang="es-ES" sz="1000" dirty="0">
                          <a:effectLst/>
                        </a:rPr>
                        <a:t>-Hacer sumas o restas con los animales del autobús.</a:t>
                      </a:r>
                    </a:p>
                    <a:p>
                      <a:pPr>
                        <a:lnSpc>
                          <a:spcPct val="115000"/>
                        </a:lnSpc>
                        <a:spcAft>
                          <a:spcPts val="0"/>
                        </a:spcAft>
                      </a:pPr>
                      <a:r>
                        <a:rPr lang="es-ES" sz="1000" dirty="0">
                          <a:effectLst/>
                        </a:rPr>
                        <a:t>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541" marR="46541" marT="0" marB="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b="11089"/>
          <a:stretch/>
        </p:blipFill>
        <p:spPr>
          <a:xfrm>
            <a:off x="7645873" y="2306128"/>
            <a:ext cx="3477051" cy="4121968"/>
          </a:xfrm>
          <a:prstGeom prst="rect">
            <a:avLst/>
          </a:prstGeom>
        </p:spPr>
      </p:pic>
    </p:spTree>
    <p:extLst>
      <p:ext uri="{BB962C8B-B14F-4D97-AF65-F5344CB8AC3E}">
        <p14:creationId xmlns:p14="http://schemas.microsoft.com/office/powerpoint/2010/main" val="90542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17: THE MONSTERMATH GAME</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600277802"/>
              </p:ext>
            </p:extLst>
          </p:nvPr>
        </p:nvGraphicFramePr>
        <p:xfrm>
          <a:off x="268163" y="1939750"/>
          <a:ext cx="6493645" cy="4348765"/>
        </p:xfrm>
        <a:graphic>
          <a:graphicData uri="http://schemas.openxmlformats.org/drawingml/2006/table">
            <a:tbl>
              <a:tblPr firstRow="1" firstCol="1" bandRow="1" bandCol="1">
                <a:tableStyleId>{69012ECD-51FC-41F1-AA8D-1B2483CD663E}</a:tableStyleId>
              </a:tblPr>
              <a:tblGrid>
                <a:gridCol w="4177785"/>
                <a:gridCol w="78576"/>
                <a:gridCol w="2237284"/>
              </a:tblGrid>
              <a:tr h="199690">
                <a:tc gridSpan="2">
                  <a:txBody>
                    <a:bodyPr/>
                    <a:lstStyle/>
                    <a:p>
                      <a:pPr>
                        <a:lnSpc>
                          <a:spcPct val="115000"/>
                        </a:lnSpc>
                        <a:spcAft>
                          <a:spcPts val="0"/>
                        </a:spcAft>
                      </a:pPr>
                      <a:r>
                        <a:rPr lang="es-ES" sz="900" dirty="0">
                          <a:solidFill>
                            <a:sysClr val="windowText" lastClr="000000"/>
                          </a:solidFill>
                          <a:effectLst/>
                        </a:rPr>
                        <a:t>TITULO: THE MONSTERMATH GAME</a:t>
                      </a:r>
                      <a:endParaRPr lang="es-ES" sz="9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solidFill>
                      <a:schemeClr val="bg2"/>
                    </a:solidFill>
                  </a:tcPr>
                </a:tc>
                <a:tc hMerge="1">
                  <a:txBody>
                    <a:bodyPr/>
                    <a:lstStyle/>
                    <a:p>
                      <a:endParaRPr lang="es-ES"/>
                    </a:p>
                  </a:txBody>
                  <a:tcPr/>
                </a:tc>
                <a:tc>
                  <a:txBody>
                    <a:bodyPr/>
                    <a:lstStyle/>
                    <a:p>
                      <a:pPr>
                        <a:lnSpc>
                          <a:spcPct val="115000"/>
                        </a:lnSpc>
                        <a:spcAft>
                          <a:spcPts val="0"/>
                        </a:spcAft>
                      </a:pPr>
                      <a:r>
                        <a:rPr lang="es-ES" sz="1000" dirty="0">
                          <a:solidFill>
                            <a:sysClr val="windowText" lastClr="000000"/>
                          </a:solidFill>
                          <a:effectLst/>
                        </a:rPr>
                        <a:t>NIVEL:5 AÑOS</a:t>
                      </a:r>
                      <a:endParaRPr lang="es-ES" sz="7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solidFill>
                      <a:schemeClr val="bg2"/>
                    </a:solidFill>
                  </a:tcPr>
                </a:tc>
              </a:tr>
              <a:tr h="204971">
                <a:tc>
                  <a:txBody>
                    <a:bodyPr/>
                    <a:lstStyle/>
                    <a:p>
                      <a:pPr algn="ctr">
                        <a:lnSpc>
                          <a:spcPct val="115000"/>
                        </a:lnSpc>
                        <a:spcAft>
                          <a:spcPts val="0"/>
                        </a:spcAft>
                      </a:pPr>
                      <a:r>
                        <a:rPr lang="es-ES" sz="900">
                          <a:effectLst/>
                        </a:rPr>
                        <a:t>CONTENIDOS</a:t>
                      </a:r>
                      <a:endParaRPr lang="es-E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tc>
                <a:tc gridSpan="2">
                  <a:txBody>
                    <a:bodyPr/>
                    <a:lstStyle/>
                    <a:p>
                      <a:pPr algn="ctr">
                        <a:lnSpc>
                          <a:spcPct val="115000"/>
                        </a:lnSpc>
                        <a:spcAft>
                          <a:spcPts val="0"/>
                        </a:spcAft>
                      </a:pPr>
                      <a:r>
                        <a:rPr lang="es-ES" sz="1200">
                          <a:effectLst/>
                        </a:rPr>
                        <a:t>COMPETENCIAS</a:t>
                      </a:r>
                      <a:endParaRPr lang="es-E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tc>
                <a:tc hMerge="1">
                  <a:txBody>
                    <a:bodyPr/>
                    <a:lstStyle/>
                    <a:p>
                      <a:endParaRPr lang="es-ES"/>
                    </a:p>
                  </a:txBody>
                  <a:tcPr/>
                </a:tc>
              </a:tr>
              <a:tr h="501041">
                <a:tc>
                  <a:txBody>
                    <a:bodyPr/>
                    <a:lstStyle/>
                    <a:p>
                      <a:pPr>
                        <a:lnSpc>
                          <a:spcPct val="115000"/>
                        </a:lnSpc>
                        <a:spcAft>
                          <a:spcPts val="0"/>
                        </a:spcAft>
                      </a:pPr>
                      <a:r>
                        <a:rPr lang="en-GB" sz="900" dirty="0">
                          <a:effectLst/>
                        </a:rPr>
                        <a:t>- PARTES DEL CUERPO (EYES, EARS, MOUTH, TEETH, HEAD, LEGS, ARMS, ANTENNAE)</a:t>
                      </a:r>
                      <a:endParaRPr lang="es-ES" sz="900" dirty="0">
                        <a:effectLst/>
                      </a:endParaRPr>
                    </a:p>
                    <a:p>
                      <a:pPr>
                        <a:lnSpc>
                          <a:spcPct val="115000"/>
                        </a:lnSpc>
                        <a:spcAft>
                          <a:spcPts val="0"/>
                        </a:spcAft>
                      </a:pPr>
                      <a:r>
                        <a:rPr lang="es-ES" sz="900" dirty="0">
                          <a:effectLst/>
                        </a:rPr>
                        <a:t>- NÚMEROS (1-10 IN ENGLISH)</a:t>
                      </a:r>
                    </a:p>
                    <a:p>
                      <a:pPr>
                        <a:lnSpc>
                          <a:spcPct val="115000"/>
                        </a:lnSpc>
                        <a:spcAft>
                          <a:spcPts val="0"/>
                        </a:spcAft>
                      </a:pPr>
                      <a:r>
                        <a:rPr lang="es-ES" sz="900" dirty="0">
                          <a:effectLst/>
                        </a:rPr>
                        <a:t>- ¿CUÁNTOS/AS … HAY? </a:t>
                      </a:r>
                      <a:r>
                        <a:rPr lang="en-GB" sz="900" dirty="0">
                          <a:effectLst/>
                        </a:rPr>
                        <a:t>(HOW MANY … HAS IT GOT?)</a:t>
                      </a:r>
                      <a:endParaRPr lang="es-ES" sz="900" dirty="0">
                        <a:effectLst/>
                      </a:endParaRPr>
                    </a:p>
                    <a:p>
                      <a:pPr>
                        <a:lnSpc>
                          <a:spcPct val="115000"/>
                        </a:lnSpc>
                        <a:spcAft>
                          <a:spcPts val="0"/>
                        </a:spcAft>
                      </a:pPr>
                      <a:r>
                        <a:rPr lang="en-GB" sz="900" dirty="0">
                          <a:effectLst/>
                        </a:rPr>
                        <a:t>- EN TOTAL, HAY... (IN TOTAL, THERE ARE ...)</a:t>
                      </a:r>
                      <a:endParaRPr lang="es-E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tc>
                <a:tc gridSpan="2">
                  <a:txBody>
                    <a:bodyPr/>
                    <a:lstStyle/>
                    <a:p>
                      <a:pPr>
                        <a:lnSpc>
                          <a:spcPct val="115000"/>
                        </a:lnSpc>
                        <a:spcAft>
                          <a:spcPts val="0"/>
                        </a:spcAft>
                      </a:pPr>
                      <a:r>
                        <a:rPr lang="es-ES" sz="700">
                          <a:effectLst/>
                        </a:rPr>
                        <a:t>- COMPETENCIA MATEMÁTICA</a:t>
                      </a:r>
                    </a:p>
                    <a:p>
                      <a:pPr>
                        <a:lnSpc>
                          <a:spcPct val="115000"/>
                        </a:lnSpc>
                        <a:spcAft>
                          <a:spcPts val="0"/>
                        </a:spcAft>
                      </a:pPr>
                      <a:r>
                        <a:rPr lang="es-ES" sz="700">
                          <a:effectLst/>
                        </a:rPr>
                        <a:t>- COMPETENCIA LINGÜÍSTICA</a:t>
                      </a:r>
                    </a:p>
                    <a:p>
                      <a:pPr>
                        <a:lnSpc>
                          <a:spcPct val="115000"/>
                        </a:lnSpc>
                        <a:spcAft>
                          <a:spcPts val="0"/>
                        </a:spcAft>
                      </a:pPr>
                      <a:r>
                        <a:rPr lang="es-ES" sz="700">
                          <a:effectLst/>
                        </a:rPr>
                        <a:t>- COMPETENCIA DE APRENDER A APRENDER</a:t>
                      </a:r>
                      <a:endParaRPr lang="es-E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tc>
                <a:tc hMerge="1">
                  <a:txBody>
                    <a:bodyPr/>
                    <a:lstStyle/>
                    <a:p>
                      <a:endParaRPr lang="es-ES"/>
                    </a:p>
                  </a:txBody>
                  <a:tcPr/>
                </a:tc>
              </a:tr>
              <a:tr h="204971">
                <a:tc gridSpan="3">
                  <a:txBody>
                    <a:bodyPr/>
                    <a:lstStyle/>
                    <a:p>
                      <a:pPr algn="ctr">
                        <a:lnSpc>
                          <a:spcPct val="115000"/>
                        </a:lnSpc>
                        <a:spcAft>
                          <a:spcPts val="0"/>
                        </a:spcAft>
                      </a:pPr>
                      <a:r>
                        <a:rPr lang="es-ES" sz="900">
                          <a:effectLst/>
                        </a:rPr>
                        <a:t>DESARROLLO</a:t>
                      </a:r>
                      <a:endParaRPr lang="es-E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tc>
                <a:tc hMerge="1">
                  <a:txBody>
                    <a:bodyPr/>
                    <a:lstStyle/>
                    <a:p>
                      <a:endParaRPr lang="es-ES"/>
                    </a:p>
                  </a:txBody>
                  <a:tcPr/>
                </a:tc>
                <a:tc hMerge="1">
                  <a:txBody>
                    <a:bodyPr/>
                    <a:lstStyle/>
                    <a:p>
                      <a:endParaRPr lang="es-ES"/>
                    </a:p>
                  </a:txBody>
                  <a:tcPr/>
                </a:tc>
              </a:tr>
              <a:tr h="1628383">
                <a:tc gridSpan="3">
                  <a:txBody>
                    <a:bodyPr/>
                    <a:lstStyle/>
                    <a:p>
                      <a:pPr>
                        <a:lnSpc>
                          <a:spcPct val="115000"/>
                        </a:lnSpc>
                        <a:spcAft>
                          <a:spcPts val="0"/>
                        </a:spcAft>
                      </a:pPr>
                      <a:r>
                        <a:rPr lang="es-ES" sz="900" dirty="0">
                          <a:effectLst/>
                        </a:rPr>
                        <a:t> </a:t>
                      </a:r>
                    </a:p>
                    <a:p>
                      <a:pPr>
                        <a:lnSpc>
                          <a:spcPct val="115000"/>
                        </a:lnSpc>
                        <a:spcAft>
                          <a:spcPts val="0"/>
                        </a:spcAft>
                      </a:pPr>
                      <a:r>
                        <a:rPr lang="es-ES" sz="900" dirty="0">
                          <a:effectLst/>
                        </a:rPr>
                        <a:t>- Se decide la parte del cuerpo que se quiera trabajar, por  ejemplo “</a:t>
                      </a:r>
                      <a:r>
                        <a:rPr lang="es-ES" sz="900" dirty="0" err="1">
                          <a:effectLst/>
                        </a:rPr>
                        <a:t>teeth</a:t>
                      </a:r>
                      <a:r>
                        <a:rPr lang="es-ES" sz="900" dirty="0">
                          <a:effectLst/>
                        </a:rPr>
                        <a:t>”. El alumno o el profesor seleccionan dos monstruos diferentes. El primer monstruo se coloca en el cartel del juego antes del símbolo + y el otro monstruo detrás de este mismo símbolo de tal manera que nos quede una suma.</a:t>
                      </a:r>
                    </a:p>
                    <a:p>
                      <a:pPr>
                        <a:lnSpc>
                          <a:spcPct val="115000"/>
                        </a:lnSpc>
                        <a:spcAft>
                          <a:spcPts val="0"/>
                        </a:spcAft>
                      </a:pPr>
                      <a:r>
                        <a:rPr lang="en-GB" sz="900" dirty="0">
                          <a:effectLst/>
                        </a:rPr>
                        <a:t>- Se </a:t>
                      </a:r>
                      <a:r>
                        <a:rPr lang="en-GB" sz="900" dirty="0" err="1">
                          <a:effectLst/>
                        </a:rPr>
                        <a:t>pregunta</a:t>
                      </a:r>
                      <a:r>
                        <a:rPr lang="en-GB" sz="900" dirty="0">
                          <a:effectLst/>
                        </a:rPr>
                        <a:t> al </a:t>
                      </a:r>
                      <a:r>
                        <a:rPr lang="en-GB" sz="900" dirty="0" err="1">
                          <a:effectLst/>
                        </a:rPr>
                        <a:t>alumno</a:t>
                      </a:r>
                      <a:r>
                        <a:rPr lang="en-GB" sz="900" dirty="0">
                          <a:effectLst/>
                        </a:rPr>
                        <a:t> “How many teeth are there?“ </a:t>
                      </a:r>
                      <a:r>
                        <a:rPr lang="es-ES" sz="900" dirty="0">
                          <a:effectLst/>
                        </a:rPr>
                        <a:t>Y éste tiene que decir el número de dientes que tenga el monstruo en inglés y a continuación seleccionar el cardinal que corresponda y pegarle debajo de dicho monstruo. Con el segundo monstruo se procede de la misma manera.</a:t>
                      </a:r>
                    </a:p>
                    <a:p>
                      <a:pPr>
                        <a:lnSpc>
                          <a:spcPct val="115000"/>
                        </a:lnSpc>
                        <a:spcAft>
                          <a:spcPts val="0"/>
                        </a:spcAft>
                      </a:pPr>
                      <a:r>
                        <a:rPr lang="es-ES" sz="900" dirty="0">
                          <a:effectLst/>
                        </a:rPr>
                        <a:t>- Para finalizar el alumno debe contar o sumar el número de dientes que suman entre los dos monstruos y pegar detrás del símbolo = el cardinal que corresponda con el resultado y decir “In total, </a:t>
                      </a:r>
                      <a:r>
                        <a:rPr lang="es-ES" sz="900" dirty="0" err="1">
                          <a:effectLst/>
                        </a:rPr>
                        <a:t>there</a:t>
                      </a:r>
                      <a:r>
                        <a:rPr lang="es-ES" sz="900" dirty="0">
                          <a:effectLst/>
                        </a:rPr>
                        <a:t> are … </a:t>
                      </a:r>
                      <a:r>
                        <a:rPr lang="es-ES" sz="900" dirty="0" err="1">
                          <a:effectLst/>
                        </a:rPr>
                        <a:t>teeth</a:t>
                      </a:r>
                      <a:r>
                        <a:rPr lang="es-ES" sz="900" dirty="0">
                          <a:effectLst/>
                        </a:rPr>
                        <a:t>” </a:t>
                      </a:r>
                    </a:p>
                    <a:p>
                      <a:pPr>
                        <a:lnSpc>
                          <a:spcPct val="115000"/>
                        </a:lnSpc>
                        <a:spcAft>
                          <a:spcPts val="0"/>
                        </a:spcAft>
                      </a:pPr>
                      <a:r>
                        <a:rPr lang="es-ES" sz="900" dirty="0">
                          <a:effectLst/>
                        </a:rPr>
                        <a:t> </a:t>
                      </a:r>
                      <a:endParaRPr lang="es-E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tc>
                <a:tc hMerge="1">
                  <a:txBody>
                    <a:bodyPr/>
                    <a:lstStyle/>
                    <a:p>
                      <a:endParaRPr lang="es-ES"/>
                    </a:p>
                  </a:txBody>
                  <a:tcPr/>
                </a:tc>
                <a:tc hMerge="1">
                  <a:txBody>
                    <a:bodyPr/>
                    <a:lstStyle/>
                    <a:p>
                      <a:endParaRPr lang="es-ES"/>
                    </a:p>
                  </a:txBody>
                  <a:tcPr/>
                </a:tc>
              </a:tr>
              <a:tr h="188138">
                <a:tc>
                  <a:txBody>
                    <a:bodyPr/>
                    <a:lstStyle/>
                    <a:p>
                      <a:pPr>
                        <a:lnSpc>
                          <a:spcPct val="115000"/>
                        </a:lnSpc>
                        <a:spcAft>
                          <a:spcPts val="0"/>
                        </a:spcAft>
                      </a:pPr>
                      <a:r>
                        <a:rPr lang="es-ES" sz="900">
                          <a:effectLst/>
                        </a:rPr>
                        <a:t>EVALUACIÓN POR CRITERIOS EV/ESTANDARES AP.</a:t>
                      </a:r>
                      <a:endParaRPr lang="es-E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tc>
                <a:tc gridSpan="2">
                  <a:txBody>
                    <a:bodyPr/>
                    <a:lstStyle/>
                    <a:p>
                      <a:pPr>
                        <a:lnSpc>
                          <a:spcPct val="115000"/>
                        </a:lnSpc>
                        <a:spcAft>
                          <a:spcPts val="0"/>
                        </a:spcAft>
                      </a:pPr>
                      <a:r>
                        <a:rPr lang="es-ES" sz="1000">
                          <a:effectLst/>
                        </a:rPr>
                        <a:t>EVALUACION POR COMPETENCIAS</a:t>
                      </a:r>
                      <a:endParaRPr lang="es-E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tc>
                <a:tc hMerge="1">
                  <a:txBody>
                    <a:bodyPr/>
                    <a:lstStyle/>
                    <a:p>
                      <a:endParaRPr lang="es-ES"/>
                    </a:p>
                  </a:txBody>
                  <a:tcPr/>
                </a:tc>
              </a:tr>
              <a:tr h="876822">
                <a:tc>
                  <a:txBody>
                    <a:bodyPr/>
                    <a:lstStyle/>
                    <a:p>
                      <a:pPr>
                        <a:lnSpc>
                          <a:spcPct val="115000"/>
                        </a:lnSpc>
                        <a:spcAft>
                          <a:spcPts val="0"/>
                        </a:spcAft>
                      </a:pPr>
                      <a:r>
                        <a:rPr lang="es-ES" sz="900">
                          <a:effectLst/>
                        </a:rPr>
                        <a:t> </a:t>
                      </a:r>
                    </a:p>
                    <a:p>
                      <a:pPr>
                        <a:lnSpc>
                          <a:spcPct val="115000"/>
                        </a:lnSpc>
                        <a:spcAft>
                          <a:spcPts val="0"/>
                        </a:spcAft>
                      </a:pPr>
                      <a:r>
                        <a:rPr lang="es-ES" sz="900">
                          <a:effectLst/>
                        </a:rPr>
                        <a:t>- Reconocer las partes del cuerpo de forma oral y ser capaz de producirlas en inglés.</a:t>
                      </a:r>
                    </a:p>
                    <a:p>
                      <a:pPr>
                        <a:lnSpc>
                          <a:spcPct val="115000"/>
                        </a:lnSpc>
                        <a:spcAft>
                          <a:spcPts val="0"/>
                        </a:spcAft>
                      </a:pPr>
                      <a:r>
                        <a:rPr lang="es-ES" sz="900">
                          <a:effectLst/>
                        </a:rPr>
                        <a:t>- Realizar la operación matemática de la suma correctamente.</a:t>
                      </a:r>
                    </a:p>
                    <a:p>
                      <a:pPr>
                        <a:lnSpc>
                          <a:spcPct val="115000"/>
                        </a:lnSpc>
                        <a:spcAft>
                          <a:spcPts val="0"/>
                        </a:spcAft>
                      </a:pPr>
                      <a:r>
                        <a:rPr lang="es-ES" sz="900">
                          <a:effectLst/>
                        </a:rPr>
                        <a:t>- Expresar correctamente las estructuras trabajadas.</a:t>
                      </a:r>
                    </a:p>
                    <a:p>
                      <a:pPr>
                        <a:lnSpc>
                          <a:spcPct val="115000"/>
                        </a:lnSpc>
                        <a:spcAft>
                          <a:spcPts val="0"/>
                        </a:spcAft>
                      </a:pPr>
                      <a:r>
                        <a:rPr lang="es-ES" sz="900">
                          <a:effectLst/>
                        </a:rPr>
                        <a:t> </a:t>
                      </a:r>
                    </a:p>
                    <a:p>
                      <a:pPr>
                        <a:lnSpc>
                          <a:spcPct val="115000"/>
                        </a:lnSpc>
                        <a:spcAft>
                          <a:spcPts val="0"/>
                        </a:spcAft>
                      </a:pPr>
                      <a:r>
                        <a:rPr lang="es-ES" sz="900">
                          <a:effectLst/>
                        </a:rPr>
                        <a:t> </a:t>
                      </a:r>
                    </a:p>
                    <a:p>
                      <a:pPr>
                        <a:lnSpc>
                          <a:spcPct val="115000"/>
                        </a:lnSpc>
                        <a:spcAft>
                          <a:spcPts val="0"/>
                        </a:spcAft>
                      </a:pPr>
                      <a:r>
                        <a:rPr lang="es-ES" sz="900">
                          <a:effectLst/>
                        </a:rPr>
                        <a:t> </a:t>
                      </a:r>
                      <a:endParaRPr lang="es-ES"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tc>
                <a:tc gridSpan="2">
                  <a:txBody>
                    <a:bodyPr/>
                    <a:lstStyle/>
                    <a:p>
                      <a:pPr>
                        <a:lnSpc>
                          <a:spcPct val="115000"/>
                        </a:lnSpc>
                        <a:spcAft>
                          <a:spcPts val="0"/>
                        </a:spcAft>
                      </a:pPr>
                      <a:r>
                        <a:rPr lang="es-ES" sz="700">
                          <a:effectLst/>
                        </a:rPr>
                        <a:t> </a:t>
                      </a:r>
                    </a:p>
                    <a:p>
                      <a:pPr>
                        <a:lnSpc>
                          <a:spcPct val="115000"/>
                        </a:lnSpc>
                        <a:spcAft>
                          <a:spcPts val="0"/>
                        </a:spcAft>
                      </a:pPr>
                      <a:r>
                        <a:rPr lang="es-ES" sz="700">
                          <a:effectLst/>
                        </a:rPr>
                        <a:t>- Desarrollar hábitos de escucha y participación.</a:t>
                      </a:r>
                    </a:p>
                    <a:p>
                      <a:pPr>
                        <a:lnSpc>
                          <a:spcPct val="115000"/>
                        </a:lnSpc>
                        <a:spcAft>
                          <a:spcPts val="0"/>
                        </a:spcAft>
                      </a:pPr>
                      <a:r>
                        <a:rPr lang="es-ES" sz="700">
                          <a:effectLst/>
                        </a:rPr>
                        <a:t>- Disfrutar con el juego y con el aprendizaje de la competencia matemática a través del inglés.</a:t>
                      </a:r>
                      <a:endParaRPr lang="es-ES" sz="700">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tc>
                <a:tc hMerge="1">
                  <a:txBody>
                    <a:bodyPr/>
                    <a:lstStyle/>
                    <a:p>
                      <a:endParaRPr lang="es-ES"/>
                    </a:p>
                  </a:txBody>
                  <a:tcPr/>
                </a:tc>
              </a:tr>
              <a:tr h="182197">
                <a:tc gridSpan="3">
                  <a:txBody>
                    <a:bodyPr/>
                    <a:lstStyle/>
                    <a:p>
                      <a:pPr>
                        <a:lnSpc>
                          <a:spcPct val="115000"/>
                        </a:lnSpc>
                        <a:spcAft>
                          <a:spcPts val="0"/>
                        </a:spcAft>
                      </a:pPr>
                      <a:r>
                        <a:rPr lang="es-ES" sz="900" dirty="0">
                          <a:effectLst/>
                        </a:rPr>
                        <a:t>VARIABLES DEL MATERIAL</a:t>
                      </a:r>
                      <a:endParaRPr lang="es-E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559" marR="44559" marT="0" marB="0"/>
                </a:tc>
                <a:tc hMerge="1">
                  <a:txBody>
                    <a:bodyPr/>
                    <a:lstStyle/>
                    <a:p>
                      <a:endParaRPr lang="es-ES"/>
                    </a:p>
                  </a:txBody>
                  <a:tcPr/>
                </a:tc>
                <a:tc hMerge="1">
                  <a:txBody>
                    <a:bodyPr/>
                    <a:lstStyle/>
                    <a:p>
                      <a:endParaRPr lang="es-ES"/>
                    </a:p>
                  </a:txBody>
                  <a:tcPr/>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707" y="2361064"/>
            <a:ext cx="4685731" cy="3514298"/>
          </a:xfrm>
          <a:prstGeom prst="rect">
            <a:avLst/>
          </a:prstGeom>
        </p:spPr>
      </p:pic>
    </p:spTree>
    <p:extLst>
      <p:ext uri="{BB962C8B-B14F-4D97-AF65-F5344CB8AC3E}">
        <p14:creationId xmlns:p14="http://schemas.microsoft.com/office/powerpoint/2010/main" val="345680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18: LOS COCODRILOS</a:t>
            </a:r>
            <a:endParaRPr lang="es-ES"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661923" y="4151889"/>
            <a:ext cx="2757366" cy="2068024"/>
          </a:xfrm>
          <a:prstGeom prst="rect">
            <a:avLst/>
          </a:prstGeom>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r="9849"/>
          <a:stretch/>
        </p:blipFill>
        <p:spPr>
          <a:xfrm rot="5400000">
            <a:off x="7450090" y="2220381"/>
            <a:ext cx="2552641" cy="2123636"/>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2420507977"/>
              </p:ext>
            </p:extLst>
          </p:nvPr>
        </p:nvGraphicFramePr>
        <p:xfrm>
          <a:off x="158523" y="2005878"/>
          <a:ext cx="7160457" cy="4712243"/>
        </p:xfrm>
        <a:graphic>
          <a:graphicData uri="http://schemas.openxmlformats.org/drawingml/2006/table">
            <a:tbl>
              <a:tblPr>
                <a:tableStyleId>{BC89EF96-8CEA-46FF-86C4-4CE0E7609802}</a:tableStyleId>
              </a:tblPr>
              <a:tblGrid>
                <a:gridCol w="4939790"/>
                <a:gridCol w="101206"/>
                <a:gridCol w="101206"/>
                <a:gridCol w="2018255"/>
              </a:tblGrid>
              <a:tr h="162658">
                <a:tc gridSpan="3">
                  <a:txBody>
                    <a:bodyPr/>
                    <a:lstStyle/>
                    <a:p>
                      <a:pPr>
                        <a:lnSpc>
                          <a:spcPct val="115000"/>
                        </a:lnSpc>
                        <a:spcAft>
                          <a:spcPts val="0"/>
                        </a:spcAft>
                      </a:pPr>
                      <a:r>
                        <a:rPr lang="es-ES" sz="1300" dirty="0"/>
                        <a:t>TITULO:LOS COCODRILOS</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c>
                  <a:txBody>
                    <a:bodyPr/>
                    <a:lstStyle/>
                    <a:p>
                      <a:pPr>
                        <a:lnSpc>
                          <a:spcPct val="115000"/>
                        </a:lnSpc>
                        <a:spcAft>
                          <a:spcPts val="0"/>
                        </a:spcAft>
                      </a:pPr>
                      <a:r>
                        <a:rPr lang="es-ES" sz="1300"/>
                        <a:t>NIVEL:6y7 años</a:t>
                      </a:r>
                      <a:endParaRPr lang="es-ES" sz="900">
                        <a:latin typeface="Calibri"/>
                        <a:ea typeface="Calibri"/>
                        <a:cs typeface="Times New Roman"/>
                      </a:endParaRPr>
                    </a:p>
                  </a:txBody>
                  <a:tcPr marL="55774" marR="55774" marT="0" marB="0"/>
                </a:tc>
              </a:tr>
              <a:tr h="263109">
                <a:tc gridSpan="2">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hMerge="1">
                  <a:txBody>
                    <a:bodyPr/>
                    <a:lstStyle/>
                    <a:p>
                      <a:endParaRPr lang="es-ES"/>
                    </a:p>
                  </a:txBody>
                  <a:tcPr/>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758544">
                <a:tc gridSpan="2">
                  <a:txBody>
                    <a:bodyPr/>
                    <a:lstStyle/>
                    <a:p>
                      <a:pPr marL="342900" lvl="0" indent="-342900">
                        <a:lnSpc>
                          <a:spcPct val="115000"/>
                        </a:lnSpc>
                        <a:spcAft>
                          <a:spcPts val="0"/>
                        </a:spcAft>
                        <a:buFont typeface="Symbol"/>
                        <a:buChar char=""/>
                      </a:pPr>
                      <a:r>
                        <a:rPr lang="es-ES" sz="900"/>
                        <a:t>CUANTIFICADORES DE USO COMUN PARA EXPRESAR CANTIDAD: MAYOR QUE; MENOR QUE, IGUAL QUE</a:t>
                      </a:r>
                    </a:p>
                    <a:p>
                      <a:pPr marL="342900" lvl="0" indent="-342900">
                        <a:lnSpc>
                          <a:spcPct val="115000"/>
                        </a:lnSpc>
                        <a:spcAft>
                          <a:spcPts val="0"/>
                        </a:spcAft>
                        <a:buFont typeface="Symbol"/>
                        <a:buChar char=""/>
                      </a:pPr>
                      <a:r>
                        <a:rPr lang="es-ES" sz="900"/>
                        <a:t>IDENTIFICACION GRAFICA DE LOS NUMEEROS DEL 0 AL 20</a:t>
                      </a:r>
                    </a:p>
                    <a:p>
                      <a:pPr marL="342900" lvl="0" indent="-342900">
                        <a:lnSpc>
                          <a:spcPct val="115000"/>
                        </a:lnSpc>
                        <a:spcAft>
                          <a:spcPts val="0"/>
                        </a:spcAft>
                        <a:buFont typeface="Symbol"/>
                        <a:buChar char=""/>
                      </a:pPr>
                      <a:r>
                        <a:rPr lang="es-ES" sz="900"/>
                        <a:t>RECORDATORIO DE LA RECTA NUMERICA 1 al 20.</a:t>
                      </a:r>
                      <a:endParaRPr lang="es-ES" sz="900">
                        <a:latin typeface="Calibri"/>
                        <a:ea typeface="Calibri"/>
                        <a:cs typeface="Times New Roman"/>
                      </a:endParaRPr>
                    </a:p>
                  </a:txBody>
                  <a:tcPr marL="55774" marR="55774" marT="0" marB="0"/>
                </a:tc>
                <a:tc hMerge="1">
                  <a:txBody>
                    <a:bodyPr/>
                    <a:lstStyle/>
                    <a:p>
                      <a:endParaRPr lang="es-ES"/>
                    </a:p>
                  </a:txBody>
                  <a:tcPr/>
                </a:tc>
                <a:tc gridSpan="2">
                  <a:txBody>
                    <a:bodyPr/>
                    <a:lstStyle/>
                    <a:p>
                      <a:pPr marL="342900" lvl="0" indent="-342900">
                        <a:lnSpc>
                          <a:spcPct val="115000"/>
                        </a:lnSpc>
                        <a:spcAft>
                          <a:spcPts val="0"/>
                        </a:spcAft>
                        <a:buFont typeface="Symbol"/>
                        <a:buChar char=""/>
                      </a:pPr>
                      <a:r>
                        <a:rPr lang="es-ES" sz="900" cap="all"/>
                        <a:t>Competencia matemática</a:t>
                      </a:r>
                      <a:endParaRPr lang="es-ES" sz="900"/>
                    </a:p>
                    <a:p>
                      <a:pPr marL="342900" lvl="0" indent="-342900">
                        <a:lnSpc>
                          <a:spcPct val="115000"/>
                        </a:lnSpc>
                        <a:spcAft>
                          <a:spcPts val="0"/>
                        </a:spcAft>
                        <a:buFont typeface="Symbol"/>
                        <a:buChar char=""/>
                      </a:pPr>
                      <a:r>
                        <a:rPr lang="es-ES" sz="900" cap="all"/>
                        <a:t>aprender a aprender y</a:t>
                      </a:r>
                      <a:endParaRPr lang="es-ES" sz="900"/>
                    </a:p>
                    <a:p>
                      <a:pPr marL="342900" lvl="0" indent="-342900">
                        <a:lnSpc>
                          <a:spcPct val="115000"/>
                        </a:lnSpc>
                        <a:spcAft>
                          <a:spcPts val="0"/>
                        </a:spcAft>
                        <a:buFont typeface="Symbol"/>
                        <a:buChar char=""/>
                      </a:pPr>
                      <a:r>
                        <a:rPr lang="es-ES" sz="900" cap="all"/>
                        <a:t>competencia lingüística</a:t>
                      </a:r>
                      <a:r>
                        <a:rPr lang="es-ES" sz="900"/>
                        <a:t>.</a:t>
                      </a:r>
                      <a:endParaRPr lang="es-ES" sz="900">
                        <a:latin typeface="Calibri"/>
                        <a:ea typeface="Calibri"/>
                        <a:cs typeface="Times New Roman"/>
                      </a:endParaRPr>
                    </a:p>
                  </a:txBody>
                  <a:tcPr marL="55774" marR="55774" marT="0" marB="0"/>
                </a:tc>
                <a:tc hMerge="1">
                  <a:txBody>
                    <a:bodyPr/>
                    <a:lstStyle/>
                    <a:p>
                      <a:endParaRPr lang="es-ES"/>
                    </a:p>
                  </a:txBody>
                  <a:tcPr/>
                </a:tc>
              </a:tr>
              <a:tr h="263109">
                <a:tc gridSpan="4">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c hMerge="1">
                  <a:txBody>
                    <a:bodyPr/>
                    <a:lstStyle/>
                    <a:p>
                      <a:endParaRPr lang="es-ES"/>
                    </a:p>
                  </a:txBody>
                  <a:tcPr/>
                </a:tc>
              </a:tr>
              <a:tr h="1061961">
                <a:tc gridSpan="4">
                  <a:txBody>
                    <a:bodyPr/>
                    <a:lstStyle/>
                    <a:p>
                      <a:pPr>
                        <a:lnSpc>
                          <a:spcPct val="115000"/>
                        </a:lnSpc>
                        <a:spcAft>
                          <a:spcPts val="0"/>
                        </a:spcAft>
                      </a:pPr>
                      <a:r>
                        <a:rPr lang="es-ES" sz="900" dirty="0"/>
                        <a:t>PREVIAMENTE REPASO DE LA RECTA NUMERICA.</a:t>
                      </a:r>
                    </a:p>
                    <a:p>
                      <a:pPr marL="342900" lvl="0" indent="-342900">
                        <a:lnSpc>
                          <a:spcPct val="115000"/>
                        </a:lnSpc>
                        <a:spcAft>
                          <a:spcPts val="0"/>
                        </a:spcAft>
                        <a:buFont typeface="Symbol"/>
                        <a:buChar char=""/>
                      </a:pPr>
                      <a:r>
                        <a:rPr lang="es-ES" sz="900" dirty="0"/>
                        <a:t>6 AÑOS: UTILIZANDO LA LAMINA NARANJA LOS  ALIMNOS COLOCARAN LOS DIBUJOS CORRESPONDIENTESA LOS TERMINOS MAYOR QUE; MENOR QUE, IGUAL QUE</a:t>
                      </a:r>
                    </a:p>
                    <a:p>
                      <a:pPr>
                        <a:lnSpc>
                          <a:spcPct val="115000"/>
                        </a:lnSpc>
                        <a:spcAft>
                          <a:spcPts val="0"/>
                        </a:spcAft>
                      </a:pPr>
                      <a:r>
                        <a:rPr lang="es-ES" sz="900" dirty="0"/>
                        <a:t>USANDO LOS DIBUJOS IDENTIFICATIVOS DE DICHOS TERMINOS.</a:t>
                      </a:r>
                    </a:p>
                    <a:p>
                      <a:pPr marL="342900" lvl="0" indent="-342900">
                        <a:lnSpc>
                          <a:spcPct val="115000"/>
                        </a:lnSpc>
                        <a:spcAft>
                          <a:spcPts val="0"/>
                        </a:spcAft>
                        <a:buFont typeface="Symbol"/>
                        <a:buChar char=""/>
                      </a:pPr>
                      <a:r>
                        <a:rPr lang="es-ES" sz="900" dirty="0"/>
                        <a:t>7 AÑOS: UTILIZANDO LA LAMINA AMARILLA LOS ALUMNOS COLOCARAN LAS GRAFIAS  CORRESPONDIENTES A LOS NUMEROSS DEL 0 AL 20 RESPETANDO LOS CÓDIGOS CORRESSPONDIENTES MAYOR QUE; MENOR QUE, IGUAL QUE.</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c hMerge="1">
                  <a:txBody>
                    <a:bodyPr/>
                    <a:lstStyle/>
                    <a:p>
                      <a:endParaRPr lang="es-ES"/>
                    </a:p>
                  </a:txBody>
                  <a:tcPr/>
                </a:tc>
              </a:tr>
              <a:tr h="456055">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gridSpan="3">
                  <a:txBody>
                    <a:bodyPr/>
                    <a:lstStyle/>
                    <a:p>
                      <a:pPr>
                        <a:lnSpc>
                          <a:spcPct val="115000"/>
                        </a:lnSpc>
                        <a:spcAft>
                          <a:spcPts val="0"/>
                        </a:spcAft>
                      </a:pPr>
                      <a:r>
                        <a:rPr lang="es-ES" sz="1300"/>
                        <a:t>Evaluación POR COMPETENCIAS</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365380">
                <a:tc>
                  <a:txBody>
                    <a:bodyPr/>
                    <a:lstStyle/>
                    <a:p>
                      <a:pPr marL="342900" lvl="0" indent="-342900">
                        <a:lnSpc>
                          <a:spcPct val="115000"/>
                        </a:lnSpc>
                        <a:spcAft>
                          <a:spcPts val="0"/>
                        </a:spcAft>
                        <a:buFont typeface="Symbol"/>
                        <a:buChar char=""/>
                      </a:pPr>
                      <a:r>
                        <a:rPr lang="es-ES" sz="900" cap="all"/>
                        <a:t>Repaso recta numérica del 0 al 20.</a:t>
                      </a:r>
                      <a:endParaRPr lang="es-ES" sz="900"/>
                    </a:p>
                    <a:p>
                      <a:pPr marL="342900" lvl="0" indent="-342900">
                        <a:lnSpc>
                          <a:spcPct val="115000"/>
                        </a:lnSpc>
                        <a:spcAft>
                          <a:spcPts val="0"/>
                        </a:spcAft>
                        <a:buFont typeface="Symbol"/>
                        <a:buChar char=""/>
                      </a:pPr>
                      <a:r>
                        <a:rPr lang="es-ES" sz="900" cap="all"/>
                        <a:t>Utiliza la serie numérica para ordenar números e identificar las grafías correspondientes del 0 al 20.</a:t>
                      </a:r>
                      <a:endParaRPr lang="es-ES" sz="900"/>
                    </a:p>
                    <a:p>
                      <a:pPr marL="342900" lvl="0" indent="-342900">
                        <a:lnSpc>
                          <a:spcPct val="115000"/>
                        </a:lnSpc>
                        <a:spcAft>
                          <a:spcPts val="0"/>
                        </a:spcAft>
                        <a:buFont typeface="Symbol"/>
                        <a:buChar char=""/>
                      </a:pPr>
                      <a:r>
                        <a:rPr lang="es-ES" sz="900" cap="all"/>
                        <a:t>Compara  cantidades.</a:t>
                      </a:r>
                      <a:endParaRPr lang="es-ES" sz="900"/>
                    </a:p>
                    <a:p>
                      <a:pPr marL="342900" lvl="0" indent="-342900">
                        <a:lnSpc>
                          <a:spcPct val="115000"/>
                        </a:lnSpc>
                        <a:spcAft>
                          <a:spcPts val="0"/>
                        </a:spcAft>
                        <a:buFont typeface="Symbol"/>
                        <a:buChar char=""/>
                      </a:pPr>
                      <a:r>
                        <a:rPr lang="es-ES" sz="900" cap="all"/>
                        <a:t>Utiliza correctamente los términos MAYOR QUE; MENOR QUE, IGUAL QUE</a:t>
                      </a:r>
                      <a:endParaRPr lang="es-ES" sz="900"/>
                    </a:p>
                    <a:p>
                      <a:pPr marL="342900" lvl="0" indent="-342900">
                        <a:lnSpc>
                          <a:spcPct val="115000"/>
                        </a:lnSpc>
                        <a:spcAft>
                          <a:spcPts val="0"/>
                        </a:spcAft>
                        <a:buFont typeface="Symbol"/>
                        <a:buChar char=""/>
                      </a:pPr>
                      <a:r>
                        <a:rPr lang="es-ES" sz="900" cap="all"/>
                        <a:t>Actuar de acuerdo con las normas establecidas en la actividad.</a:t>
                      </a:r>
                      <a:endParaRPr lang="es-ES" sz="900"/>
                    </a:p>
                    <a:p>
                      <a:pPr marL="342900" lvl="0" indent="-342900">
                        <a:lnSpc>
                          <a:spcPct val="115000"/>
                        </a:lnSpc>
                        <a:spcAft>
                          <a:spcPts val="0"/>
                        </a:spcAft>
                        <a:buFont typeface="Symbol"/>
                        <a:buChar char=""/>
                      </a:pPr>
                      <a:r>
                        <a:rPr lang="es-ES" sz="900" cap="all"/>
                        <a:t>analizar y resolver situaciones conflictivas coon actitiudes toleerantes y conciliadoras.</a:t>
                      </a:r>
                      <a:endParaRPr lang="es-ES" sz="900">
                        <a:latin typeface="Calibri"/>
                        <a:ea typeface="Calibri"/>
                        <a:cs typeface="Times New Roman"/>
                      </a:endParaRPr>
                    </a:p>
                  </a:txBody>
                  <a:tcPr marL="55774" marR="55774" marT="0" marB="0"/>
                </a:tc>
                <a:tc gridSpan="3">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316247">
                <a:tc gridSpan="4">
                  <a:txBody>
                    <a:bodyPr/>
                    <a:lstStyle/>
                    <a:p>
                      <a:pPr>
                        <a:lnSpc>
                          <a:spcPct val="115000"/>
                        </a:lnSpc>
                        <a:spcAft>
                          <a:spcPts val="0"/>
                        </a:spcAft>
                      </a:pPr>
                      <a:r>
                        <a:rPr lang="es-ES" sz="1300" dirty="0"/>
                        <a:t>VARIABLES DEL </a:t>
                      </a:r>
                      <a:r>
                        <a:rPr lang="es-ES" sz="1300" dirty="0" smtClean="0"/>
                        <a:t>MATERIAL.</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Tree>
    <p:extLst>
      <p:ext uri="{BB962C8B-B14F-4D97-AF65-F5344CB8AC3E}">
        <p14:creationId xmlns:p14="http://schemas.microsoft.com/office/powerpoint/2010/main" val="220893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19: COMPONGO Y DESCOMPONGO</a:t>
            </a:r>
            <a:endParaRPr lang="es-ES" dirty="0"/>
          </a:p>
        </p:txBody>
      </p:sp>
      <p:graphicFrame>
        <p:nvGraphicFramePr>
          <p:cNvPr id="3" name="2 Tabla"/>
          <p:cNvGraphicFramePr>
            <a:graphicFrameLocks noGrp="1"/>
          </p:cNvGraphicFramePr>
          <p:nvPr/>
        </p:nvGraphicFramePr>
        <p:xfrm>
          <a:off x="245403" y="1960681"/>
          <a:ext cx="7463692" cy="4320571"/>
        </p:xfrm>
        <a:graphic>
          <a:graphicData uri="http://schemas.openxmlformats.org/drawingml/2006/table">
            <a:tbl>
              <a:tblPr>
                <a:tableStyleId>{BC89EF96-8CEA-46FF-86C4-4CE0E7609802}</a:tableStyleId>
              </a:tblPr>
              <a:tblGrid>
                <a:gridCol w="4793482"/>
                <a:gridCol w="103208"/>
                <a:gridCol w="2567002"/>
              </a:tblGrid>
              <a:tr h="246069">
                <a:tc gridSpan="2">
                  <a:txBody>
                    <a:bodyPr/>
                    <a:lstStyle/>
                    <a:p>
                      <a:pPr>
                        <a:lnSpc>
                          <a:spcPct val="115000"/>
                        </a:lnSpc>
                        <a:spcAft>
                          <a:spcPts val="0"/>
                        </a:spcAft>
                      </a:pPr>
                      <a:r>
                        <a:rPr lang="es-ES" sz="1300" dirty="0"/>
                        <a:t>TITULO: Compongo y descompongo</a:t>
                      </a:r>
                      <a:endParaRPr lang="es-ES" sz="900" dirty="0">
                        <a:latin typeface="Calibri"/>
                        <a:ea typeface="Calibri"/>
                        <a:cs typeface="Calibri"/>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NIVEL:1º Primaria</a:t>
                      </a:r>
                      <a:endParaRPr lang="es-ES" sz="900">
                        <a:latin typeface="Calibri"/>
                        <a:ea typeface="Calibri"/>
                        <a:cs typeface="Calibri"/>
                      </a:endParaRPr>
                    </a:p>
                  </a:txBody>
                  <a:tcPr marL="55774" marR="55774" marT="0" marB="0"/>
                </a:tc>
              </a:tr>
              <a:tr h="274212">
                <a:tc>
                  <a:txBody>
                    <a:bodyPr/>
                    <a:lstStyle/>
                    <a:p>
                      <a:pPr algn="ctr">
                        <a:lnSpc>
                          <a:spcPct val="115000"/>
                        </a:lnSpc>
                        <a:spcAft>
                          <a:spcPts val="0"/>
                        </a:spcAft>
                      </a:pPr>
                      <a:r>
                        <a:rPr lang="es-ES" sz="1500" dirty="0"/>
                        <a:t>CONTENIDOS</a:t>
                      </a:r>
                      <a:endParaRPr lang="es-ES" sz="900" dirty="0">
                        <a:latin typeface="Calibri"/>
                        <a:ea typeface="Calibri"/>
                        <a:cs typeface="Calibri"/>
                      </a:endParaRPr>
                    </a:p>
                  </a:txBody>
                  <a:tcPr marL="55774" marR="55774" marT="0" marB="0"/>
                </a:tc>
                <a:tc gridSpan="2">
                  <a:txBody>
                    <a:bodyPr/>
                    <a:lstStyle/>
                    <a:p>
                      <a:pPr algn="ctr">
                        <a:lnSpc>
                          <a:spcPct val="115000"/>
                        </a:lnSpc>
                        <a:spcAft>
                          <a:spcPts val="0"/>
                        </a:spcAft>
                      </a:pPr>
                      <a:r>
                        <a:rPr lang="es-ES" sz="1500" dirty="0"/>
                        <a:t>COMPETENCIAS</a:t>
                      </a:r>
                      <a:endParaRPr lang="es-ES" sz="900" dirty="0">
                        <a:latin typeface="Calibri"/>
                        <a:ea typeface="Calibri"/>
                        <a:cs typeface="Calibri"/>
                      </a:endParaRPr>
                    </a:p>
                  </a:txBody>
                  <a:tcPr marL="55774" marR="55774" marT="0" marB="0"/>
                </a:tc>
                <a:tc hMerge="1">
                  <a:txBody>
                    <a:bodyPr/>
                    <a:lstStyle/>
                    <a:p>
                      <a:endParaRPr lang="es-ES"/>
                    </a:p>
                  </a:txBody>
                  <a:tcPr/>
                </a:tc>
              </a:tr>
              <a:tr h="658110">
                <a:tc>
                  <a:txBody>
                    <a:bodyPr/>
                    <a:lstStyle/>
                    <a:p>
                      <a:pPr>
                        <a:lnSpc>
                          <a:spcPct val="115000"/>
                        </a:lnSpc>
                        <a:spcAft>
                          <a:spcPts val="0"/>
                        </a:spcAft>
                      </a:pPr>
                      <a:r>
                        <a:rPr lang="es-ES" sz="900" dirty="0"/>
                        <a:t> </a:t>
                      </a:r>
                    </a:p>
                    <a:p>
                      <a:pPr>
                        <a:lnSpc>
                          <a:spcPct val="115000"/>
                        </a:lnSpc>
                        <a:spcAft>
                          <a:spcPts val="0"/>
                        </a:spcAft>
                      </a:pPr>
                      <a:r>
                        <a:rPr lang="es-ES" sz="900" dirty="0"/>
                        <a:t>- Unidades, decenas y centenas. </a:t>
                      </a:r>
                    </a:p>
                    <a:p>
                      <a:pPr>
                        <a:lnSpc>
                          <a:spcPct val="115000"/>
                        </a:lnSpc>
                        <a:spcAft>
                          <a:spcPts val="0"/>
                        </a:spcAft>
                      </a:pPr>
                      <a:r>
                        <a:rPr lang="es-ES" sz="900" dirty="0"/>
                        <a:t> - Valor posicional. </a:t>
                      </a:r>
                      <a:endParaRPr lang="es-ES" sz="900" dirty="0">
                        <a:latin typeface="Calibri"/>
                        <a:ea typeface="Calibri"/>
                        <a:cs typeface="Calibri"/>
                      </a:endParaRPr>
                    </a:p>
                  </a:txBody>
                  <a:tcPr marL="55774" marR="55774" marT="0" marB="0"/>
                </a:tc>
                <a:tc gridSpan="2">
                  <a:txBody>
                    <a:bodyPr/>
                    <a:lstStyle/>
                    <a:p>
                      <a:pPr>
                        <a:lnSpc>
                          <a:spcPct val="115000"/>
                        </a:lnSpc>
                        <a:spcAft>
                          <a:spcPts val="0"/>
                        </a:spcAft>
                      </a:pPr>
                      <a:endParaRPr lang="es-ES" sz="900"/>
                    </a:p>
                    <a:p>
                      <a:pPr>
                        <a:lnSpc>
                          <a:spcPct val="115000"/>
                        </a:lnSpc>
                        <a:spcAft>
                          <a:spcPts val="0"/>
                        </a:spcAft>
                      </a:pPr>
                      <a:r>
                        <a:rPr lang="es-ES" sz="900"/>
                        <a:t>- Competencia matemática.</a:t>
                      </a:r>
                    </a:p>
                    <a:p>
                      <a:pPr>
                        <a:lnSpc>
                          <a:spcPct val="115000"/>
                        </a:lnSpc>
                        <a:spcAft>
                          <a:spcPts val="0"/>
                        </a:spcAft>
                      </a:pPr>
                      <a:r>
                        <a:rPr lang="es-ES" sz="900"/>
                        <a:t>- Competencia lingüística. </a:t>
                      </a:r>
                    </a:p>
                    <a:p>
                      <a:pPr>
                        <a:lnSpc>
                          <a:spcPct val="115000"/>
                        </a:lnSpc>
                        <a:spcAft>
                          <a:spcPts val="0"/>
                        </a:spcAft>
                      </a:pPr>
                      <a:r>
                        <a:rPr lang="es-ES" sz="900"/>
                        <a:t>- Aprender a aprender. </a:t>
                      </a:r>
                      <a:endParaRPr lang="es-ES" sz="900">
                        <a:latin typeface="Calibri"/>
                        <a:ea typeface="Calibri"/>
                        <a:cs typeface="Calibri"/>
                      </a:endParaRPr>
                    </a:p>
                  </a:txBody>
                  <a:tcPr marL="55774" marR="55774" marT="0" marB="0"/>
                </a:tc>
                <a:tc hMerge="1">
                  <a:txBody>
                    <a:bodyPr/>
                    <a:lstStyle/>
                    <a:p>
                      <a:endParaRPr lang="es-ES"/>
                    </a:p>
                  </a:txBody>
                  <a:tcPr/>
                </a:tc>
              </a:tr>
              <a:tr h="274212">
                <a:tc gridSpan="3">
                  <a:txBody>
                    <a:bodyPr/>
                    <a:lstStyle/>
                    <a:p>
                      <a:pPr algn="ctr">
                        <a:lnSpc>
                          <a:spcPct val="115000"/>
                        </a:lnSpc>
                        <a:spcAft>
                          <a:spcPts val="0"/>
                        </a:spcAft>
                      </a:pPr>
                      <a:r>
                        <a:rPr lang="es-ES" sz="1500"/>
                        <a:t>DESARROLLO</a:t>
                      </a:r>
                      <a:endParaRPr lang="es-ES" sz="900">
                        <a:latin typeface="Calibri"/>
                        <a:ea typeface="Calibri"/>
                        <a:cs typeface="Calibri"/>
                      </a:endParaRPr>
                    </a:p>
                  </a:txBody>
                  <a:tcPr marL="55774" marR="55774" marT="0" marB="0"/>
                </a:tc>
                <a:tc hMerge="1">
                  <a:txBody>
                    <a:bodyPr/>
                    <a:lstStyle/>
                    <a:p>
                      <a:endParaRPr lang="es-ES"/>
                    </a:p>
                  </a:txBody>
                  <a:tcPr/>
                </a:tc>
                <a:tc hMerge="1">
                  <a:txBody>
                    <a:bodyPr/>
                    <a:lstStyle/>
                    <a:p>
                      <a:endParaRPr lang="es-ES"/>
                    </a:p>
                  </a:txBody>
                  <a:tcPr/>
                </a:tc>
              </a:tr>
              <a:tr h="704490">
                <a:tc gridSpan="3">
                  <a:txBody>
                    <a:bodyPr/>
                    <a:lstStyle/>
                    <a:p>
                      <a:pPr>
                        <a:lnSpc>
                          <a:spcPct val="115000"/>
                        </a:lnSpc>
                        <a:spcAft>
                          <a:spcPts val="0"/>
                        </a:spcAft>
                      </a:pPr>
                      <a:endParaRPr lang="es-ES" sz="900"/>
                    </a:p>
                    <a:p>
                      <a:pPr>
                        <a:lnSpc>
                          <a:spcPct val="115000"/>
                        </a:lnSpc>
                        <a:spcAft>
                          <a:spcPts val="0"/>
                        </a:spcAft>
                      </a:pPr>
                      <a:r>
                        <a:rPr lang="es-ES" sz="900"/>
                        <a:t>- Se representa gráficamente un número de hasta 3 cifras y el alumnado deberá descomponerlo en sus correspondientes órdenes de unidades, utilizando para ello los coches, autobuses y aviones que representan las unidades, decenas y centenas respectivamente. También se realizará el proceso a la inversa, dada la representación, averiguar la grafía del número correspondiente. </a:t>
                      </a:r>
                      <a:endParaRPr lang="es-ES" sz="900">
                        <a:latin typeface="Calibri"/>
                        <a:ea typeface="Calibri"/>
                        <a:cs typeface="Calibri"/>
                      </a:endParaRPr>
                    </a:p>
                  </a:txBody>
                  <a:tcPr marL="55774" marR="55774" marT="0" marB="0"/>
                </a:tc>
                <a:tc hMerge="1">
                  <a:txBody>
                    <a:bodyPr/>
                    <a:lstStyle/>
                    <a:p>
                      <a:endParaRPr lang="es-ES"/>
                    </a:p>
                  </a:txBody>
                  <a:tcPr/>
                </a:tc>
                <a:tc hMerge="1">
                  <a:txBody>
                    <a:bodyPr/>
                    <a:lstStyle/>
                    <a:p>
                      <a:endParaRPr lang="es-ES"/>
                    </a:p>
                  </a:txBody>
                  <a:tcPr/>
                </a:tc>
              </a:tr>
              <a:tr h="313549">
                <a:tc>
                  <a:txBody>
                    <a:bodyPr/>
                    <a:lstStyle/>
                    <a:p>
                      <a:pPr>
                        <a:lnSpc>
                          <a:spcPct val="115000"/>
                        </a:lnSpc>
                        <a:spcAft>
                          <a:spcPts val="0"/>
                        </a:spcAft>
                      </a:pPr>
                      <a:r>
                        <a:rPr lang="es-ES" sz="1300" dirty="0"/>
                        <a:t>EVALUACIÓN POR CRITERIOS EV/ESTANDARES AP.</a:t>
                      </a:r>
                      <a:endParaRPr lang="es-ES" sz="900" dirty="0">
                        <a:latin typeface="Calibri"/>
                        <a:ea typeface="Calibri"/>
                        <a:cs typeface="Calibri"/>
                      </a:endParaRPr>
                    </a:p>
                  </a:txBody>
                  <a:tcPr marL="55774" marR="55774" marT="0" marB="0"/>
                </a:tc>
                <a:tc gridSpan="2">
                  <a:txBody>
                    <a:bodyPr/>
                    <a:lstStyle/>
                    <a:p>
                      <a:pPr>
                        <a:lnSpc>
                          <a:spcPct val="115000"/>
                        </a:lnSpc>
                        <a:spcAft>
                          <a:spcPts val="0"/>
                        </a:spcAft>
                      </a:pPr>
                      <a:r>
                        <a:rPr lang="es-ES" sz="1300" dirty="0"/>
                        <a:t>EVALUACION POR COMPETENCIAS</a:t>
                      </a:r>
                      <a:endParaRPr lang="es-ES" sz="900" dirty="0">
                        <a:latin typeface="Calibri"/>
                        <a:ea typeface="Calibri"/>
                        <a:cs typeface="Calibri"/>
                      </a:endParaRPr>
                    </a:p>
                  </a:txBody>
                  <a:tcPr marL="55774" marR="55774" marT="0" marB="0"/>
                </a:tc>
                <a:tc hMerge="1">
                  <a:txBody>
                    <a:bodyPr/>
                    <a:lstStyle/>
                    <a:p>
                      <a:endParaRPr lang="es-ES"/>
                    </a:p>
                  </a:txBody>
                  <a:tcPr/>
                </a:tc>
              </a:tr>
              <a:tr h="989477">
                <a:tc>
                  <a:txBody>
                    <a:bodyPr/>
                    <a:lstStyle/>
                    <a:p>
                      <a:pPr>
                        <a:lnSpc>
                          <a:spcPct val="115000"/>
                        </a:lnSpc>
                        <a:spcAft>
                          <a:spcPts val="0"/>
                        </a:spcAft>
                      </a:pPr>
                      <a:endParaRPr lang="es-ES" sz="900" dirty="0"/>
                    </a:p>
                    <a:p>
                      <a:pPr>
                        <a:lnSpc>
                          <a:spcPct val="115000"/>
                        </a:lnSpc>
                        <a:spcAft>
                          <a:spcPts val="0"/>
                        </a:spcAft>
                      </a:pPr>
                      <a:r>
                        <a:rPr lang="es-ES" sz="900" dirty="0"/>
                        <a:t>- Reconoce el concepto de unidad, decena y centena. </a:t>
                      </a:r>
                    </a:p>
                    <a:p>
                      <a:pPr>
                        <a:lnSpc>
                          <a:spcPct val="115000"/>
                        </a:lnSpc>
                        <a:spcAft>
                          <a:spcPts val="0"/>
                        </a:spcAft>
                      </a:pPr>
                      <a:r>
                        <a:rPr lang="es-ES" sz="900" dirty="0"/>
                        <a:t>- Compone y descompone números de hasta tres cifras.</a:t>
                      </a:r>
                    </a:p>
                    <a:p>
                      <a:pPr>
                        <a:lnSpc>
                          <a:spcPct val="115000"/>
                        </a:lnSpc>
                        <a:spcAft>
                          <a:spcPts val="0"/>
                        </a:spcAft>
                      </a:pPr>
                      <a:r>
                        <a:rPr lang="es-ES" sz="900" dirty="0"/>
                        <a:t>- Expresa correctamente la relación entre las diferentes órdenes de unidades. </a:t>
                      </a:r>
                      <a:endParaRPr lang="es-ES" sz="900" dirty="0">
                        <a:latin typeface="Calibri"/>
                        <a:ea typeface="Calibri"/>
                        <a:cs typeface="Calibri"/>
                      </a:endParaRPr>
                    </a:p>
                  </a:txBody>
                  <a:tcPr marL="55774" marR="55774" marT="0" marB="0"/>
                </a:tc>
                <a:tc gridSpan="2">
                  <a:txBody>
                    <a:bodyPr/>
                    <a:lstStyle/>
                    <a:p>
                      <a:pPr>
                        <a:lnSpc>
                          <a:spcPct val="115000"/>
                        </a:lnSpc>
                        <a:spcAft>
                          <a:spcPts val="0"/>
                        </a:spcAft>
                      </a:pPr>
                      <a:endParaRPr lang="es-ES" sz="900"/>
                    </a:p>
                    <a:p>
                      <a:pPr>
                        <a:lnSpc>
                          <a:spcPct val="115000"/>
                        </a:lnSpc>
                        <a:spcAft>
                          <a:spcPts val="0"/>
                        </a:spcAft>
                      </a:pPr>
                      <a:r>
                        <a:rPr lang="es-ES" sz="900"/>
                        <a:t>- Explica correctamente el proceso realizado utilizando para ello el vocabulario específico. </a:t>
                      </a:r>
                    </a:p>
                    <a:p>
                      <a:pPr>
                        <a:lnSpc>
                          <a:spcPct val="115000"/>
                        </a:lnSpc>
                        <a:spcAft>
                          <a:spcPts val="0"/>
                        </a:spcAft>
                      </a:pPr>
                      <a:r>
                        <a:rPr lang="es-ES" sz="900"/>
                        <a:t>- Desarrolla hábitos de escucha y participación. </a:t>
                      </a:r>
                    </a:p>
                    <a:p>
                      <a:pPr>
                        <a:lnSpc>
                          <a:spcPct val="115000"/>
                        </a:lnSpc>
                        <a:spcAft>
                          <a:spcPts val="0"/>
                        </a:spcAft>
                      </a:pPr>
                      <a:r>
                        <a:rPr lang="es-ES" sz="900"/>
                        <a:t>- Disfruta trabajando las matemáticas de manera lúdica.  </a:t>
                      </a:r>
                      <a:endParaRPr lang="es-ES" sz="900">
                        <a:latin typeface="Calibri"/>
                        <a:ea typeface="Calibri"/>
                        <a:cs typeface="Calibri"/>
                      </a:endParaRPr>
                    </a:p>
                  </a:txBody>
                  <a:tcPr marL="55774" marR="55774" marT="0" marB="0"/>
                </a:tc>
                <a:tc hMerge="1">
                  <a:txBody>
                    <a:bodyPr/>
                    <a:lstStyle/>
                    <a:p>
                      <a:endParaRPr lang="es-ES"/>
                    </a:p>
                  </a:txBody>
                  <a:tcPr/>
                </a:tc>
              </a:tr>
              <a:tr h="237652">
                <a:tc gridSpan="3">
                  <a:txBody>
                    <a:bodyPr/>
                    <a:lstStyle/>
                    <a:p>
                      <a:pPr>
                        <a:lnSpc>
                          <a:spcPct val="115000"/>
                        </a:lnSpc>
                        <a:spcAft>
                          <a:spcPts val="0"/>
                        </a:spcAft>
                      </a:pPr>
                      <a:r>
                        <a:rPr lang="es-ES" sz="1300"/>
                        <a:t>VARIABLES DEL MATERIAL</a:t>
                      </a:r>
                      <a:endParaRPr lang="es-ES" sz="900">
                        <a:latin typeface="Calibri"/>
                        <a:ea typeface="Calibri"/>
                        <a:cs typeface="Calibri"/>
                      </a:endParaRPr>
                    </a:p>
                  </a:txBody>
                  <a:tcPr marL="55774" marR="55774" marT="0" marB="0"/>
                </a:tc>
                <a:tc hMerge="1">
                  <a:txBody>
                    <a:bodyPr/>
                    <a:lstStyle/>
                    <a:p>
                      <a:endParaRPr lang="es-ES"/>
                    </a:p>
                  </a:txBody>
                  <a:tcPr/>
                </a:tc>
                <a:tc hMerge="1">
                  <a:txBody>
                    <a:bodyPr/>
                    <a:lstStyle/>
                    <a:p>
                      <a:endParaRPr lang="es-ES"/>
                    </a:p>
                  </a:txBody>
                  <a:tcPr/>
                </a:tc>
              </a:tr>
              <a:tr h="622800">
                <a:tc gridSpan="3">
                  <a:txBody>
                    <a:bodyPr/>
                    <a:lstStyle/>
                    <a:p>
                      <a:pPr>
                        <a:lnSpc>
                          <a:spcPct val="115000"/>
                        </a:lnSpc>
                        <a:spcAft>
                          <a:spcPts val="0"/>
                        </a:spcAft>
                      </a:pPr>
                      <a:endParaRPr lang="es-ES" sz="900" dirty="0"/>
                    </a:p>
                    <a:p>
                      <a:pPr>
                        <a:lnSpc>
                          <a:spcPct val="115000"/>
                        </a:lnSpc>
                        <a:spcAft>
                          <a:spcPts val="0"/>
                        </a:spcAft>
                      </a:pPr>
                      <a:r>
                        <a:rPr lang="es-ES" sz="900" dirty="0"/>
                        <a:t>-  Se representan dos números mediante coches, autobuses y aviones. Posteriormente se asimilan los números y se ordenan, utilizando para ello expresiones como mayor que, menor que, o igual que. </a:t>
                      </a:r>
                      <a:endParaRPr lang="es-ES" sz="900" dirty="0">
                        <a:latin typeface="Calibri"/>
                        <a:ea typeface="Calibri"/>
                        <a:cs typeface="Calibri"/>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2050" name="Picture 2" descr="H:\ABN 2017\dosier\primer cuatrimestre\Abn parte1\AVION CENTENA.jpg"/>
          <p:cNvPicPr>
            <a:picLocks noChangeAspect="1" noChangeArrowheads="1"/>
          </p:cNvPicPr>
          <p:nvPr/>
        </p:nvPicPr>
        <p:blipFill>
          <a:blip r:embed="rId2" cstate="print"/>
          <a:srcRect/>
          <a:stretch>
            <a:fillRect/>
          </a:stretch>
        </p:blipFill>
        <p:spPr bwMode="auto">
          <a:xfrm>
            <a:off x="8044897" y="2507987"/>
            <a:ext cx="3532814" cy="264961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FIHA 20: LOS COPOS DE INVIERNO</a:t>
            </a:r>
            <a:endParaRPr lang="es-ES" dirty="0"/>
          </a:p>
        </p:txBody>
      </p:sp>
      <p:graphicFrame>
        <p:nvGraphicFramePr>
          <p:cNvPr id="3" name="2 Tabla"/>
          <p:cNvGraphicFramePr>
            <a:graphicFrameLocks noGrp="1"/>
          </p:cNvGraphicFramePr>
          <p:nvPr/>
        </p:nvGraphicFramePr>
        <p:xfrm>
          <a:off x="372011" y="1911927"/>
          <a:ext cx="5793261" cy="4909805"/>
        </p:xfrm>
        <a:graphic>
          <a:graphicData uri="http://schemas.openxmlformats.org/drawingml/2006/table">
            <a:tbl>
              <a:tblPr bandRow="1">
                <a:tableStyleId>{69012ECD-51FC-41F1-AA8D-1B2483CD663E}</a:tableStyleId>
              </a:tblPr>
              <a:tblGrid>
                <a:gridCol w="3717344"/>
                <a:gridCol w="85208"/>
                <a:gridCol w="1990709"/>
              </a:tblGrid>
              <a:tr h="201994">
                <a:tc gridSpan="2">
                  <a:txBody>
                    <a:bodyPr/>
                    <a:lstStyle/>
                    <a:p>
                      <a:pPr>
                        <a:lnSpc>
                          <a:spcPct val="115000"/>
                        </a:lnSpc>
                        <a:spcAft>
                          <a:spcPts val="0"/>
                        </a:spcAft>
                      </a:pPr>
                      <a:r>
                        <a:rPr lang="es-ES" sz="1050" b="1" dirty="0"/>
                        <a:t>TITULO: LOS COPOS DE INVIERNO</a:t>
                      </a:r>
                      <a:endParaRPr lang="es-ES" sz="1050" b="1"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050" b="1" dirty="0"/>
                        <a:t>NIVEL: 1º, 2º Y 3º ED. INFANTIL</a:t>
                      </a:r>
                      <a:endParaRPr lang="es-ES" sz="1050" b="1" dirty="0">
                        <a:latin typeface="Calibri"/>
                        <a:ea typeface="Calibri"/>
                        <a:cs typeface="Times New Roman"/>
                      </a:endParaRPr>
                    </a:p>
                  </a:txBody>
                  <a:tcPr marL="55774" marR="55774" marT="0" marB="0"/>
                </a:tc>
              </a:tr>
              <a:tr h="275093">
                <a:tc>
                  <a:txBody>
                    <a:bodyPr/>
                    <a:lstStyle/>
                    <a:p>
                      <a:pPr algn="ctr">
                        <a:lnSpc>
                          <a:spcPct val="115000"/>
                        </a:lnSpc>
                        <a:spcAft>
                          <a:spcPts val="0"/>
                        </a:spcAft>
                      </a:pPr>
                      <a:r>
                        <a:rPr lang="es-ES" sz="1050" dirty="0"/>
                        <a:t>CONTENIDOS</a:t>
                      </a:r>
                      <a:endParaRPr lang="es-ES" sz="1050" dirty="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050" dirty="0"/>
                        <a:t>COMPETENCIAS</a:t>
                      </a:r>
                      <a:endParaRPr lang="es-ES" sz="1050" dirty="0">
                        <a:latin typeface="Calibri"/>
                        <a:ea typeface="Calibri"/>
                        <a:cs typeface="Times New Roman"/>
                      </a:endParaRPr>
                    </a:p>
                  </a:txBody>
                  <a:tcPr marL="55774" marR="55774" marT="0" marB="0"/>
                </a:tc>
                <a:tc hMerge="1">
                  <a:txBody>
                    <a:bodyPr/>
                    <a:lstStyle/>
                    <a:p>
                      <a:endParaRPr lang="es-ES"/>
                    </a:p>
                  </a:txBody>
                  <a:tcPr/>
                </a:tc>
              </a:tr>
              <a:tr h="660224">
                <a:tc>
                  <a:txBody>
                    <a:bodyPr/>
                    <a:lstStyle/>
                    <a:p>
                      <a:pPr marL="342900" lvl="0" indent="-342900">
                        <a:lnSpc>
                          <a:spcPct val="115000"/>
                        </a:lnSpc>
                        <a:spcAft>
                          <a:spcPts val="0"/>
                        </a:spcAft>
                        <a:buFont typeface="Calibri"/>
                        <a:buChar char="-"/>
                      </a:pPr>
                      <a:r>
                        <a:rPr lang="es-ES" sz="1050"/>
                        <a:t>RELACIÓN GRAFÍA-CANTIDAD DE LOS NÚMEROS DEL 0 AL 10.</a:t>
                      </a:r>
                    </a:p>
                    <a:p>
                      <a:pPr marL="342900" lvl="0" indent="-342900">
                        <a:lnSpc>
                          <a:spcPct val="115000"/>
                        </a:lnSpc>
                        <a:spcAft>
                          <a:spcPts val="0"/>
                        </a:spcAft>
                        <a:buFont typeface="Calibri"/>
                        <a:buChar char="-"/>
                      </a:pPr>
                      <a:r>
                        <a:rPr lang="es-ES" sz="1050"/>
                        <a:t>DESCOMPOSICIÓN DEL NÚMERO.</a:t>
                      </a:r>
                    </a:p>
                    <a:p>
                      <a:pPr marL="342900" lvl="0" indent="-342900">
                        <a:lnSpc>
                          <a:spcPct val="115000"/>
                        </a:lnSpc>
                        <a:spcAft>
                          <a:spcPts val="0"/>
                        </a:spcAft>
                        <a:buFont typeface="Calibri"/>
                        <a:buChar char="-"/>
                      </a:pPr>
                      <a:r>
                        <a:rPr lang="es-ES" sz="1050"/>
                        <a:t>SERIE NUMÉRICA.</a:t>
                      </a:r>
                    </a:p>
                    <a:p>
                      <a:pPr marL="342900" lvl="0" indent="-342900">
                        <a:lnSpc>
                          <a:spcPct val="115000"/>
                        </a:lnSpc>
                        <a:spcAft>
                          <a:spcPts val="0"/>
                        </a:spcAft>
                        <a:buFont typeface="Calibri"/>
                        <a:buChar char="-"/>
                      </a:pPr>
                      <a:r>
                        <a:rPr lang="es-ES" sz="1050"/>
                        <a:t>EXPRESIÓN ORAL.</a:t>
                      </a:r>
                      <a:endParaRPr lang="es-ES" sz="1050">
                        <a:latin typeface="Calibri"/>
                        <a:ea typeface="Calibri"/>
                        <a:cs typeface="Times New Roman"/>
                      </a:endParaRPr>
                    </a:p>
                  </a:txBody>
                  <a:tcPr marL="55774" marR="55774" marT="0" marB="0"/>
                </a:tc>
                <a:tc gridSpan="2">
                  <a:txBody>
                    <a:bodyPr/>
                    <a:lstStyle/>
                    <a:p>
                      <a:pPr>
                        <a:lnSpc>
                          <a:spcPct val="115000"/>
                        </a:lnSpc>
                        <a:spcAft>
                          <a:spcPts val="0"/>
                        </a:spcAft>
                      </a:pPr>
                      <a:r>
                        <a:rPr lang="es-ES" sz="1050" dirty="0"/>
                        <a:t>- COMPETENCIA MATEMÁTICA.</a:t>
                      </a:r>
                    </a:p>
                    <a:p>
                      <a:pPr>
                        <a:lnSpc>
                          <a:spcPct val="115000"/>
                        </a:lnSpc>
                        <a:spcAft>
                          <a:spcPts val="0"/>
                        </a:spcAft>
                      </a:pPr>
                      <a:r>
                        <a:rPr lang="es-ES" sz="1050" dirty="0"/>
                        <a:t>- APRENDER A APRENDER.</a:t>
                      </a:r>
                    </a:p>
                    <a:p>
                      <a:pPr>
                        <a:lnSpc>
                          <a:spcPct val="115000"/>
                        </a:lnSpc>
                        <a:spcAft>
                          <a:spcPts val="0"/>
                        </a:spcAft>
                      </a:pPr>
                      <a:r>
                        <a:rPr lang="es-ES" sz="1050" dirty="0"/>
                        <a:t>- COMPETENCIA LINGÜÍSTICA.</a:t>
                      </a:r>
                      <a:endParaRPr lang="es-ES" sz="1050" dirty="0">
                        <a:latin typeface="Calibri"/>
                        <a:ea typeface="Calibri"/>
                        <a:cs typeface="Times New Roman"/>
                      </a:endParaRPr>
                    </a:p>
                  </a:txBody>
                  <a:tcPr marL="55774" marR="55774" marT="0" marB="0"/>
                </a:tc>
                <a:tc hMerge="1">
                  <a:txBody>
                    <a:bodyPr/>
                    <a:lstStyle/>
                    <a:p>
                      <a:endParaRPr lang="es-ES"/>
                    </a:p>
                  </a:txBody>
                  <a:tcPr/>
                </a:tc>
              </a:tr>
              <a:tr h="196714">
                <a:tc gridSpan="3">
                  <a:txBody>
                    <a:bodyPr/>
                    <a:lstStyle/>
                    <a:p>
                      <a:pPr algn="ctr">
                        <a:lnSpc>
                          <a:spcPct val="115000"/>
                        </a:lnSpc>
                        <a:spcAft>
                          <a:spcPts val="0"/>
                        </a:spcAft>
                      </a:pPr>
                      <a:r>
                        <a:rPr lang="es-ES" sz="1050" dirty="0"/>
                        <a:t>DESARROLLO</a:t>
                      </a:r>
                      <a:endParaRPr lang="es-ES" sz="105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969009">
                <a:tc gridSpan="3">
                  <a:txBody>
                    <a:bodyPr/>
                    <a:lstStyle/>
                    <a:p>
                      <a:pPr>
                        <a:lnSpc>
                          <a:spcPct val="115000"/>
                        </a:lnSpc>
                        <a:spcAft>
                          <a:spcPts val="0"/>
                        </a:spcAft>
                      </a:pPr>
                      <a:r>
                        <a:rPr lang="es-ES" sz="1050" dirty="0"/>
                        <a:t>ES UN JUEGO PARA TRABAJAR LA CANTIDAD Y LA GRAFÍA DE LOS NÚMEROS DEL 0 AL 10. SE DESARROLLA DE LA MANERA SIGUIENTE:</a:t>
                      </a:r>
                      <a:br>
                        <a:rPr lang="es-ES" sz="1050" dirty="0"/>
                      </a:br>
                      <a:r>
                        <a:rPr lang="es-ES" sz="1050" dirty="0"/>
                        <a:t>CADA TARJETA TIENE UNA CANTIDAD DE COPOS ARRIBA, HAY QUE SEÑALARLO CON UNA PINZA Y BUSCAR LA TARJETA QUE TENGA EL NÚMERO DE COPOS COMPLEMENTARIO PARA QUE NOS DE EL NÚMERO “DIEZ”.</a:t>
                      </a:r>
                    </a:p>
                    <a:p>
                      <a:pPr>
                        <a:lnSpc>
                          <a:spcPct val="115000"/>
                        </a:lnSpc>
                        <a:spcAft>
                          <a:spcPts val="0"/>
                        </a:spcAft>
                      </a:pPr>
                      <a:r>
                        <a:rPr lang="es-ES" sz="1050" dirty="0"/>
                        <a:t>UNA VEZ HECHAS TODAS LAS TARJETAS PODEMOS APROVECHAR PARA ODENAR LA SERIE Y ASÍ NOS SALDRÁ TANTO ASCENDENTE COMO DESCENDENTE.</a:t>
                      </a:r>
                      <a:endParaRPr lang="es-ES" sz="105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06988">
                <a:tc>
                  <a:txBody>
                    <a:bodyPr/>
                    <a:lstStyle/>
                    <a:p>
                      <a:pPr>
                        <a:lnSpc>
                          <a:spcPct val="115000"/>
                        </a:lnSpc>
                        <a:spcAft>
                          <a:spcPts val="0"/>
                        </a:spcAft>
                      </a:pPr>
                      <a:r>
                        <a:rPr lang="es-ES" sz="1050"/>
                        <a:t>EVALUACIÓN POR CRITERIOS EV/ESTANDARES AP.</a:t>
                      </a:r>
                      <a:endParaRPr lang="es-ES" sz="1050">
                        <a:latin typeface="Calibri"/>
                        <a:ea typeface="Calibri"/>
                        <a:cs typeface="Times New Roman"/>
                      </a:endParaRPr>
                    </a:p>
                  </a:txBody>
                  <a:tcPr marL="55774" marR="55774" marT="0" marB="0"/>
                </a:tc>
                <a:tc gridSpan="2">
                  <a:txBody>
                    <a:bodyPr/>
                    <a:lstStyle/>
                    <a:p>
                      <a:pPr>
                        <a:lnSpc>
                          <a:spcPct val="115000"/>
                        </a:lnSpc>
                        <a:spcAft>
                          <a:spcPts val="0"/>
                        </a:spcAft>
                      </a:pPr>
                      <a:r>
                        <a:rPr lang="es-ES" sz="1050" dirty="0"/>
                        <a:t>EVALUACION POR COMPETENCIAS</a:t>
                      </a:r>
                      <a:endParaRPr lang="es-ES" sz="1050" dirty="0">
                        <a:latin typeface="Calibri"/>
                        <a:ea typeface="Calibri"/>
                        <a:cs typeface="Times New Roman"/>
                      </a:endParaRPr>
                    </a:p>
                  </a:txBody>
                  <a:tcPr marL="55774" marR="55774" marT="0" marB="0"/>
                </a:tc>
                <a:tc hMerge="1">
                  <a:txBody>
                    <a:bodyPr/>
                    <a:lstStyle/>
                    <a:p>
                      <a:endParaRPr lang="es-ES"/>
                    </a:p>
                  </a:txBody>
                  <a:tcPr/>
                </a:tc>
              </a:tr>
              <a:tr h="805910">
                <a:tc>
                  <a:txBody>
                    <a:bodyPr/>
                    <a:lstStyle/>
                    <a:p>
                      <a:pPr>
                        <a:lnSpc>
                          <a:spcPct val="115000"/>
                        </a:lnSpc>
                        <a:spcAft>
                          <a:spcPts val="0"/>
                        </a:spcAft>
                      </a:pPr>
                      <a:r>
                        <a:rPr lang="es-ES" sz="1050"/>
                        <a:t>- CONOCE LA SERIE NUMÉRICA.</a:t>
                      </a:r>
                    </a:p>
                    <a:p>
                      <a:pPr>
                        <a:lnSpc>
                          <a:spcPct val="115000"/>
                        </a:lnSpc>
                        <a:spcAft>
                          <a:spcPts val="0"/>
                        </a:spcAft>
                      </a:pPr>
                      <a:r>
                        <a:rPr lang="es-ES" sz="1050"/>
                        <a:t>- MANEJA CORRECTAMENTE LA SERIE NUMÉRICA PARA SEGUIR LAS INSTRUCCIONES DEL JUEGO.</a:t>
                      </a:r>
                    </a:p>
                    <a:p>
                      <a:pPr>
                        <a:lnSpc>
                          <a:spcPct val="115000"/>
                        </a:lnSpc>
                        <a:spcAft>
                          <a:spcPts val="0"/>
                        </a:spcAft>
                      </a:pPr>
                      <a:r>
                        <a:rPr lang="es-ES" sz="1050"/>
                        <a:t>- RELACIONA GRAFÍA CON CANTIDAD.</a:t>
                      </a:r>
                    </a:p>
                    <a:p>
                      <a:pPr>
                        <a:lnSpc>
                          <a:spcPct val="115000"/>
                        </a:lnSpc>
                        <a:spcAft>
                          <a:spcPts val="0"/>
                        </a:spcAft>
                      </a:pPr>
                      <a:r>
                        <a:rPr lang="es-ES" sz="1050"/>
                        <a:t>- ES CAPAZ DE SEGUIR LOS PASOS DEL JUEGO SIN AYUDA.</a:t>
                      </a:r>
                      <a:endParaRPr lang="es-ES" sz="1050">
                        <a:latin typeface="Calibri"/>
                        <a:ea typeface="Calibri"/>
                        <a:cs typeface="Times New Roman"/>
                      </a:endParaRPr>
                    </a:p>
                  </a:txBody>
                  <a:tcPr marL="55774" marR="55774" marT="0" marB="0"/>
                </a:tc>
                <a:tc gridSpan="2">
                  <a:txBody>
                    <a:bodyPr/>
                    <a:lstStyle/>
                    <a:p>
                      <a:pPr>
                        <a:lnSpc>
                          <a:spcPct val="115000"/>
                        </a:lnSpc>
                        <a:spcAft>
                          <a:spcPts val="0"/>
                        </a:spcAft>
                      </a:pPr>
                      <a:endParaRPr lang="es-ES" sz="1050" dirty="0">
                        <a:latin typeface="Calibri"/>
                        <a:ea typeface="Calibri"/>
                        <a:cs typeface="Times New Roman"/>
                      </a:endParaRPr>
                    </a:p>
                  </a:txBody>
                  <a:tcPr marL="55774" marR="55774" marT="0" marB="0"/>
                </a:tc>
                <a:tc hMerge="1">
                  <a:txBody>
                    <a:bodyPr/>
                    <a:lstStyle/>
                    <a:p>
                      <a:endParaRPr lang="es-ES"/>
                    </a:p>
                  </a:txBody>
                  <a:tcPr/>
                </a:tc>
              </a:tr>
              <a:tr h="238639">
                <a:tc gridSpan="3">
                  <a:txBody>
                    <a:bodyPr/>
                    <a:lstStyle/>
                    <a:p>
                      <a:pPr>
                        <a:lnSpc>
                          <a:spcPct val="115000"/>
                        </a:lnSpc>
                        <a:spcAft>
                          <a:spcPts val="0"/>
                        </a:spcAft>
                      </a:pPr>
                      <a:r>
                        <a:rPr lang="es-ES" sz="1050" dirty="0"/>
                        <a:t>VARIABLES DEL MATERIAL</a:t>
                      </a:r>
                      <a:endParaRPr lang="es-ES" sz="105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661986">
                <a:tc gridSpan="3">
                  <a:txBody>
                    <a:bodyPr/>
                    <a:lstStyle/>
                    <a:p>
                      <a:pPr>
                        <a:lnSpc>
                          <a:spcPct val="115000"/>
                        </a:lnSpc>
                        <a:spcAft>
                          <a:spcPts val="0"/>
                        </a:spcAft>
                      </a:pPr>
                      <a:endParaRPr lang="es-ES" sz="1050" dirty="0"/>
                    </a:p>
                    <a:p>
                      <a:pPr>
                        <a:lnSpc>
                          <a:spcPct val="115000"/>
                        </a:lnSpc>
                        <a:spcAft>
                          <a:spcPts val="0"/>
                        </a:spcAft>
                      </a:pPr>
                      <a:r>
                        <a:rPr lang="es-ES" sz="1050" dirty="0"/>
                        <a:t>SE PUEDEN UTILIZAR LAS TARJETAS  DE LOS COPOS SIN NÚMERO PARA HACER EJERCICIOS DE SUBITIZACIÓN.</a:t>
                      </a:r>
                      <a:endParaRPr lang="es-ES" sz="105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6147" name="Picture 3" descr="C:\Users\USUARIO\Desktop\ABN parte 2\IMG-20170306-WA0001.jpg"/>
          <p:cNvPicPr>
            <a:picLocks noChangeAspect="1" noChangeArrowheads="1"/>
          </p:cNvPicPr>
          <p:nvPr/>
        </p:nvPicPr>
        <p:blipFill>
          <a:blip r:embed="rId2" cstate="print"/>
          <a:srcRect/>
          <a:stretch>
            <a:fillRect/>
          </a:stretch>
        </p:blipFill>
        <p:spPr bwMode="auto">
          <a:xfrm rot="5400000" flipH="1">
            <a:off x="6996112" y="2514601"/>
            <a:ext cx="4076699" cy="3057524"/>
          </a:xfrm>
          <a:prstGeom prst="rect">
            <a:avLst/>
          </a:prstGeom>
          <a:noFill/>
        </p:spPr>
      </p:pic>
    </p:spTree>
    <p:extLst>
      <p:ext uri="{BB962C8B-B14F-4D97-AF65-F5344CB8AC3E}">
        <p14:creationId xmlns:p14="http://schemas.microsoft.com/office/powerpoint/2010/main" val="421842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FICHA 21: LA RECTA NUMERICA DE LOS AMIGOS DEL 10</a:t>
            </a:r>
            <a:endParaRPr lang="es-ES" dirty="0"/>
          </a:p>
        </p:txBody>
      </p:sp>
      <p:graphicFrame>
        <p:nvGraphicFramePr>
          <p:cNvPr id="3" name="2 Tabla"/>
          <p:cNvGraphicFramePr>
            <a:graphicFrameLocks noGrp="1"/>
          </p:cNvGraphicFramePr>
          <p:nvPr/>
        </p:nvGraphicFramePr>
        <p:xfrm>
          <a:off x="415635" y="1950962"/>
          <a:ext cx="5929745" cy="4527258"/>
        </p:xfrm>
        <a:graphic>
          <a:graphicData uri="http://schemas.openxmlformats.org/drawingml/2006/table">
            <a:tbl>
              <a:tblPr>
                <a:tableStyleId>{69CF1AB2-1976-4502-BF36-3FF5EA218861}</a:tableStyleId>
              </a:tblPr>
              <a:tblGrid>
                <a:gridCol w="3802306"/>
                <a:gridCol w="91232"/>
                <a:gridCol w="2036207"/>
              </a:tblGrid>
              <a:tr h="421840">
                <a:tc gridSpan="2">
                  <a:txBody>
                    <a:bodyPr/>
                    <a:lstStyle/>
                    <a:p>
                      <a:pPr>
                        <a:lnSpc>
                          <a:spcPct val="115000"/>
                        </a:lnSpc>
                        <a:spcAft>
                          <a:spcPts val="0"/>
                        </a:spcAft>
                      </a:pPr>
                      <a:r>
                        <a:rPr lang="es-ES" sz="1300" dirty="0"/>
                        <a:t>TITULO: LA RECTA NUMÉRICA DE LOS AMIGOS DEL 10</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1º ED. INFANTIL</a:t>
                      </a:r>
                      <a:endParaRPr lang="es-ES" sz="900">
                        <a:latin typeface="Calibri"/>
                        <a:ea typeface="Calibri"/>
                        <a:cs typeface="Times New Roman"/>
                      </a:endParaRPr>
                    </a:p>
                  </a:txBody>
                  <a:tcPr marL="55774" marR="55774" marT="0" marB="0"/>
                </a:tc>
              </a:tr>
              <a:tr h="277690">
                <a:tc>
                  <a:txBody>
                    <a:bodyPr/>
                    <a:lstStyle/>
                    <a:p>
                      <a:pPr algn="ctr">
                        <a:lnSpc>
                          <a:spcPct val="115000"/>
                        </a:lnSpc>
                        <a:spcAft>
                          <a:spcPts val="0"/>
                        </a:spcAft>
                      </a:pPr>
                      <a:r>
                        <a:rPr lang="es-ES" sz="1500" dirty="0"/>
                        <a:t>CONTENIDOS</a:t>
                      </a:r>
                      <a:endParaRPr lang="es-ES" sz="900" dirty="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666456">
                <a:tc>
                  <a:txBody>
                    <a:bodyPr/>
                    <a:lstStyle/>
                    <a:p>
                      <a:pPr marL="342900" lvl="0" indent="-342900">
                        <a:lnSpc>
                          <a:spcPct val="115000"/>
                        </a:lnSpc>
                        <a:spcAft>
                          <a:spcPts val="0"/>
                        </a:spcAft>
                        <a:buFont typeface="Calibri"/>
                        <a:buChar char="-"/>
                      </a:pPr>
                      <a:r>
                        <a:rPr lang="es-ES" sz="900"/>
                        <a:t>GRAFÍA DE LOS NÚMEROS DEL 0 AL 10.</a:t>
                      </a:r>
                    </a:p>
                    <a:p>
                      <a:pPr marL="342900" lvl="0" indent="-342900">
                        <a:lnSpc>
                          <a:spcPct val="115000"/>
                        </a:lnSpc>
                        <a:spcAft>
                          <a:spcPts val="0"/>
                        </a:spcAft>
                        <a:buFont typeface="Calibri"/>
                        <a:buChar char="-"/>
                      </a:pPr>
                      <a:r>
                        <a:rPr lang="es-ES" sz="900"/>
                        <a:t>CONTEO DESDE UN NÚMERO CONCRETO.</a:t>
                      </a:r>
                    </a:p>
                    <a:p>
                      <a:pPr marL="342900" lvl="0" indent="-342900">
                        <a:lnSpc>
                          <a:spcPct val="115000"/>
                        </a:lnSpc>
                        <a:spcAft>
                          <a:spcPts val="0"/>
                        </a:spcAft>
                        <a:buFont typeface="Calibri"/>
                        <a:buChar char="-"/>
                      </a:pPr>
                      <a:r>
                        <a:rPr lang="es-ES" sz="900"/>
                        <a:t>“LOS AMIGOS DEL 10”</a:t>
                      </a:r>
                    </a:p>
                    <a:p>
                      <a:pPr marL="342900" lvl="0" indent="-342900">
                        <a:lnSpc>
                          <a:spcPct val="115000"/>
                        </a:lnSpc>
                        <a:spcAft>
                          <a:spcPts val="0"/>
                        </a:spcAft>
                        <a:buFont typeface="Calibri"/>
                        <a:buChar char="-"/>
                      </a:pPr>
                      <a:r>
                        <a:rPr lang="es-ES" sz="900"/>
                        <a:t>EXPRESIÓN ORAL.</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900"/>
                        <a:t>- COMPETENCIA MATEMÁTICA.</a:t>
                      </a:r>
                    </a:p>
                    <a:p>
                      <a:pPr>
                        <a:lnSpc>
                          <a:spcPct val="115000"/>
                        </a:lnSpc>
                        <a:spcAft>
                          <a:spcPts val="0"/>
                        </a:spcAft>
                      </a:pPr>
                      <a:r>
                        <a:rPr lang="es-ES" sz="900"/>
                        <a:t>- APRENDER A APRENDER.</a:t>
                      </a:r>
                    </a:p>
                    <a:p>
                      <a:pPr>
                        <a:lnSpc>
                          <a:spcPct val="115000"/>
                        </a:lnSpc>
                        <a:spcAft>
                          <a:spcPts val="0"/>
                        </a:spcAft>
                      </a:pPr>
                      <a:r>
                        <a:rPr lang="es-ES" sz="900"/>
                        <a:t>- COMPETENCIA LINGÜÍSTICA.</a:t>
                      </a:r>
                      <a:endParaRPr lang="es-ES" sz="900">
                        <a:latin typeface="Calibri"/>
                        <a:ea typeface="Calibri"/>
                        <a:cs typeface="Times New Roman"/>
                      </a:endParaRPr>
                    </a:p>
                  </a:txBody>
                  <a:tcPr marL="55774" marR="55774" marT="0" marB="0"/>
                </a:tc>
                <a:tc hMerge="1">
                  <a:txBody>
                    <a:bodyPr/>
                    <a:lstStyle/>
                    <a:p>
                      <a:endParaRPr lang="es-ES"/>
                    </a:p>
                  </a:txBody>
                  <a:tcPr/>
                </a:tc>
              </a:tr>
              <a:tr h="277690">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730109">
                <a:tc gridSpan="3">
                  <a:txBody>
                    <a:bodyPr/>
                    <a:lstStyle/>
                    <a:p>
                      <a:pPr>
                        <a:lnSpc>
                          <a:spcPct val="115000"/>
                        </a:lnSpc>
                        <a:spcAft>
                          <a:spcPts val="0"/>
                        </a:spcAft>
                      </a:pPr>
                      <a:r>
                        <a:rPr lang="es-ES" sz="900"/>
                        <a:t>ES UN JUEGO PARA TRABAJAR Y AFIANZAR LA SERIE NUMÉRICA DEL 0 AL 10.</a:t>
                      </a:r>
                    </a:p>
                    <a:p>
                      <a:pPr>
                        <a:lnSpc>
                          <a:spcPct val="115000"/>
                        </a:lnSpc>
                        <a:spcAft>
                          <a:spcPts val="0"/>
                        </a:spcAft>
                      </a:pPr>
                      <a:r>
                        <a:rPr lang="es-ES" sz="900"/>
                        <a:t>PRIMERO MOSTRAMOS A LOS NIÑOS Y NIÑAS LA SERIE NUMÉRICA COMPLETA Y LUEGO IREMOS MOSTRÁNDOLES LAS SERIES INCOMPLETAS DE MENOR A MAYOR DIFICULTAD, SE TRATA DE QUE SE MANEJEN EN LA RECTA NUMÉRICA HASTA AFIANZAR TODOS LOS NÚMEROS Y QUE SEAN CAPAZ DE REALIZAR EL CONTEO DESDE CUALQUIER NÚMERO DEL CERO AL DIEZ.</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421840">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730109">
                <a:tc>
                  <a:txBody>
                    <a:bodyPr/>
                    <a:lstStyle/>
                    <a:p>
                      <a:pPr>
                        <a:lnSpc>
                          <a:spcPct val="115000"/>
                        </a:lnSpc>
                        <a:spcAft>
                          <a:spcPts val="0"/>
                        </a:spcAft>
                      </a:pPr>
                      <a:endParaRPr lang="es-ES" sz="900"/>
                    </a:p>
                    <a:p>
                      <a:pPr>
                        <a:lnSpc>
                          <a:spcPct val="115000"/>
                        </a:lnSpc>
                        <a:spcAft>
                          <a:spcPts val="0"/>
                        </a:spcAft>
                      </a:pPr>
                      <a:r>
                        <a:rPr lang="es-ES" sz="900"/>
                        <a:t>- CONOCE LA SERIE NUMÉRICA.</a:t>
                      </a:r>
                    </a:p>
                    <a:p>
                      <a:pPr>
                        <a:lnSpc>
                          <a:spcPct val="115000"/>
                        </a:lnSpc>
                        <a:spcAft>
                          <a:spcPts val="0"/>
                        </a:spcAft>
                      </a:pPr>
                      <a:r>
                        <a:rPr lang="es-ES" sz="900"/>
                        <a:t>- MANEJA CORRECTAMENTE LA SERIE NUMÉRICA DESDE CUALQUIER NÚMERO DEL 0 AL 10.</a:t>
                      </a:r>
                    </a:p>
                    <a:p>
                      <a:pPr>
                        <a:lnSpc>
                          <a:spcPct val="115000"/>
                        </a:lnSpc>
                        <a:spcAft>
                          <a:spcPts val="0"/>
                        </a:spcAft>
                      </a:pPr>
                      <a:r>
                        <a:rPr lang="es-ES" sz="900"/>
                        <a:t>- ES CAPAZ DE SEGUIR LOS PASOS DEL JUEGO SIN AYUDA.</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240892">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668235">
                <a:tc gridSpan="3">
                  <a:txBody>
                    <a:bodyPr/>
                    <a:lstStyle/>
                    <a:p>
                      <a:pPr>
                        <a:lnSpc>
                          <a:spcPct val="115000"/>
                        </a:lnSpc>
                        <a:spcAft>
                          <a:spcPts val="0"/>
                        </a:spcAft>
                      </a:pPr>
                      <a:endParaRPr lang="es-ES" sz="900" dirty="0"/>
                    </a:p>
                    <a:p>
                      <a:pPr>
                        <a:lnSpc>
                          <a:spcPct val="115000"/>
                        </a:lnSpc>
                        <a:spcAft>
                          <a:spcPts val="0"/>
                        </a:spcAft>
                      </a:pPr>
                      <a:r>
                        <a:rPr lang="es-ES" sz="900" dirty="0"/>
                        <a:t>SE PUEDE UTILIZAR PARA LA RETROCUENTA, UNA VEZ AFIANZADO EL CONTEO HACIA DELANTE.</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5121" name="Picture 1" descr="C:\Users\USUARIO\Desktop\ABN parte 2\IMG-20170306-WA0004.jpg"/>
          <p:cNvPicPr>
            <a:picLocks noChangeAspect="1" noChangeArrowheads="1"/>
          </p:cNvPicPr>
          <p:nvPr/>
        </p:nvPicPr>
        <p:blipFill>
          <a:blip r:embed="rId2" cstate="print"/>
          <a:srcRect/>
          <a:stretch>
            <a:fillRect/>
          </a:stretch>
        </p:blipFill>
        <p:spPr bwMode="auto">
          <a:xfrm rot="10800000">
            <a:off x="7204363" y="2110029"/>
            <a:ext cx="3207903" cy="4277204"/>
          </a:xfrm>
          <a:prstGeom prst="rect">
            <a:avLst/>
          </a:prstGeom>
          <a:noFill/>
        </p:spPr>
      </p:pic>
    </p:spTree>
    <p:extLst>
      <p:ext uri="{BB962C8B-B14F-4D97-AF65-F5344CB8AC3E}">
        <p14:creationId xmlns:p14="http://schemas.microsoft.com/office/powerpoint/2010/main" val="232447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FICHA 22: CONSTRUYE DEL 5 AL 10</a:t>
            </a:r>
            <a:endParaRPr lang="es-ES" dirty="0"/>
          </a:p>
        </p:txBody>
      </p:sp>
      <p:graphicFrame>
        <p:nvGraphicFramePr>
          <p:cNvPr id="3" name="2 Tabla"/>
          <p:cNvGraphicFramePr>
            <a:graphicFrameLocks noGrp="1"/>
          </p:cNvGraphicFramePr>
          <p:nvPr/>
        </p:nvGraphicFramePr>
        <p:xfrm>
          <a:off x="2" y="1870363"/>
          <a:ext cx="7633853" cy="5054517"/>
        </p:xfrm>
        <a:graphic>
          <a:graphicData uri="http://schemas.openxmlformats.org/drawingml/2006/table">
            <a:tbl>
              <a:tblPr>
                <a:tableStyleId>{BC89EF96-8CEA-46FF-86C4-4CE0E7609802}</a:tableStyleId>
              </a:tblPr>
              <a:tblGrid>
                <a:gridCol w="4910194"/>
                <a:gridCol w="94157"/>
                <a:gridCol w="2629502"/>
              </a:tblGrid>
              <a:tr h="217167">
                <a:tc gridSpan="2">
                  <a:txBody>
                    <a:bodyPr/>
                    <a:lstStyle/>
                    <a:p>
                      <a:pPr>
                        <a:lnSpc>
                          <a:spcPct val="115000"/>
                        </a:lnSpc>
                        <a:spcAft>
                          <a:spcPts val="0"/>
                        </a:spcAft>
                      </a:pPr>
                      <a:r>
                        <a:rPr lang="es-ES" sz="1300" dirty="0"/>
                        <a:t>TITULO: CONSTRUYE DEL 1 AL 10</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3 Y 4 AÑOS</a:t>
                      </a:r>
                      <a:endParaRPr lang="es-ES" sz="900">
                        <a:latin typeface="Calibri"/>
                        <a:ea typeface="Calibri"/>
                        <a:cs typeface="Times New Roman"/>
                      </a:endParaRPr>
                    </a:p>
                  </a:txBody>
                  <a:tcPr marL="55774" marR="55774" marT="0" marB="0"/>
                </a:tc>
              </a:tr>
              <a:tr h="250577">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1251017">
                <a:tc>
                  <a:txBody>
                    <a:bodyPr/>
                    <a:lstStyle/>
                    <a:p>
                      <a:pPr marL="342900" lvl="0" indent="-342900">
                        <a:lnSpc>
                          <a:spcPct val="115000"/>
                        </a:lnSpc>
                        <a:spcAft>
                          <a:spcPts val="0"/>
                        </a:spcAft>
                        <a:buFont typeface="Symbol"/>
                        <a:buChar char=""/>
                      </a:pPr>
                      <a:r>
                        <a:rPr lang="es-ES" sz="900" dirty="0"/>
                        <a:t>NUMEROS DEL 1 AL 10</a:t>
                      </a:r>
                    </a:p>
                    <a:p>
                      <a:pPr marL="342900" lvl="0" indent="-342900">
                        <a:lnSpc>
                          <a:spcPct val="115000"/>
                        </a:lnSpc>
                        <a:spcAft>
                          <a:spcPts val="0"/>
                        </a:spcAft>
                        <a:buFont typeface="Symbol"/>
                        <a:buChar char=""/>
                      </a:pPr>
                      <a:r>
                        <a:rPr lang="es-ES" sz="900" dirty="0"/>
                        <a:t>ASOCIAR NUMERO Y CANTIDAD</a:t>
                      </a:r>
                    </a:p>
                    <a:p>
                      <a:pPr marL="342900" lvl="0" indent="-342900">
                        <a:lnSpc>
                          <a:spcPct val="115000"/>
                        </a:lnSpc>
                        <a:spcAft>
                          <a:spcPts val="0"/>
                        </a:spcAft>
                        <a:buFont typeface="Symbol"/>
                        <a:buChar char=""/>
                      </a:pPr>
                      <a:r>
                        <a:rPr lang="es-ES" sz="900" dirty="0"/>
                        <a:t>TANTOS COMO</a:t>
                      </a:r>
                    </a:p>
                    <a:p>
                      <a:pPr marL="342900" lvl="0" indent="-342900">
                        <a:lnSpc>
                          <a:spcPct val="115000"/>
                        </a:lnSpc>
                        <a:spcAft>
                          <a:spcPts val="0"/>
                        </a:spcAft>
                        <a:buFont typeface="Symbol"/>
                        <a:buChar char=""/>
                      </a:pPr>
                      <a:r>
                        <a:rPr lang="es-ES" sz="900" dirty="0"/>
                        <a:t>MAS  ALTO QUE</a:t>
                      </a:r>
                    </a:p>
                    <a:p>
                      <a:pPr marL="342900" lvl="0" indent="-342900">
                        <a:lnSpc>
                          <a:spcPct val="115000"/>
                        </a:lnSpc>
                        <a:spcAft>
                          <a:spcPts val="0"/>
                        </a:spcAft>
                        <a:buFont typeface="Symbol"/>
                        <a:buChar char=""/>
                      </a:pPr>
                      <a:r>
                        <a:rPr lang="es-ES" sz="900" dirty="0"/>
                        <a:t>MENOS ALTO QUE</a:t>
                      </a:r>
                    </a:p>
                    <a:p>
                      <a:pPr marL="342900" lvl="0" indent="-342900">
                        <a:lnSpc>
                          <a:spcPct val="115000"/>
                        </a:lnSpc>
                        <a:spcAft>
                          <a:spcPts val="0"/>
                        </a:spcAft>
                        <a:buFont typeface="Symbol"/>
                        <a:buChar char=""/>
                      </a:pPr>
                      <a:r>
                        <a:rPr lang="es-ES" sz="900" dirty="0"/>
                        <a:t>COLORES</a:t>
                      </a:r>
                    </a:p>
                    <a:p>
                      <a:pPr marL="342900" lvl="0" indent="-342900">
                        <a:lnSpc>
                          <a:spcPct val="115000"/>
                        </a:lnSpc>
                        <a:spcAft>
                          <a:spcPts val="0"/>
                        </a:spcAft>
                        <a:buFont typeface="Symbol"/>
                        <a:buChar char=""/>
                      </a:pPr>
                      <a:r>
                        <a:rPr lang="es-ES" sz="900" dirty="0"/>
                        <a:t>FORMAS</a:t>
                      </a:r>
                    </a:p>
                    <a:p>
                      <a:pPr marL="342900" lvl="0" indent="-342900">
                        <a:lnSpc>
                          <a:spcPct val="115000"/>
                        </a:lnSpc>
                        <a:spcAft>
                          <a:spcPts val="0"/>
                        </a:spcAft>
                        <a:buFont typeface="Symbol"/>
                        <a:buChar char=""/>
                      </a:pPr>
                      <a:r>
                        <a:rPr lang="es-ES" sz="900" dirty="0"/>
                        <a:t>ORDEN ASCENDENTE Y DESCENDENTE DE LOS  NUMEROS</a:t>
                      </a:r>
                      <a:endParaRPr lang="es-ES" sz="900" dirty="0">
                        <a:latin typeface="Calibri"/>
                        <a:ea typeface="Calibri"/>
                        <a:cs typeface="Times New Roman"/>
                      </a:endParaRPr>
                    </a:p>
                  </a:txBody>
                  <a:tcPr marL="55774" marR="55774" marT="0" marB="0"/>
                </a:tc>
                <a:tc gridSpan="2">
                  <a:txBody>
                    <a:bodyPr/>
                    <a:lstStyle/>
                    <a:p>
                      <a:pPr marL="342900" lvl="0" indent="-342900">
                        <a:lnSpc>
                          <a:spcPct val="115000"/>
                        </a:lnSpc>
                        <a:spcAft>
                          <a:spcPts val="0"/>
                        </a:spcAft>
                        <a:buFont typeface="Symbol"/>
                        <a:buChar char=""/>
                      </a:pPr>
                      <a:r>
                        <a:rPr lang="es-ES" sz="900"/>
                        <a:t>COMPETENCIA MATEMÁTICA</a:t>
                      </a:r>
                    </a:p>
                    <a:p>
                      <a:pPr marL="342900" lvl="0" indent="-342900">
                        <a:lnSpc>
                          <a:spcPct val="115000"/>
                        </a:lnSpc>
                        <a:spcAft>
                          <a:spcPts val="0"/>
                        </a:spcAft>
                        <a:buFont typeface="Symbol"/>
                        <a:buChar char=""/>
                      </a:pPr>
                      <a:r>
                        <a:rPr lang="es-ES" sz="900"/>
                        <a:t>APRENDER A APRENDER</a:t>
                      </a:r>
                    </a:p>
                    <a:p>
                      <a:pPr marL="342900" lvl="0" indent="-342900">
                        <a:lnSpc>
                          <a:spcPct val="115000"/>
                        </a:lnSpc>
                        <a:spcAft>
                          <a:spcPts val="0"/>
                        </a:spcAft>
                        <a:buFont typeface="Symbol"/>
                        <a:buChar char=""/>
                      </a:pPr>
                      <a:r>
                        <a:rPr lang="es-ES" sz="900"/>
                        <a:t>EMPRENDEDORA</a:t>
                      </a:r>
                      <a:endParaRPr lang="es-ES" sz="900">
                        <a:latin typeface="Calibri"/>
                        <a:ea typeface="Calibri"/>
                        <a:cs typeface="Times New Roman"/>
                      </a:endParaRPr>
                    </a:p>
                  </a:txBody>
                  <a:tcPr marL="55774" marR="55774" marT="0" marB="0"/>
                </a:tc>
                <a:tc hMerge="1">
                  <a:txBody>
                    <a:bodyPr/>
                    <a:lstStyle/>
                    <a:p>
                      <a:endParaRPr lang="es-ES"/>
                    </a:p>
                  </a:txBody>
                  <a:tcPr/>
                </a:tc>
              </a:tr>
              <a:tr h="250577">
                <a:tc gridSpan="3">
                  <a:txBody>
                    <a:bodyPr/>
                    <a:lstStyle/>
                    <a:p>
                      <a:pPr algn="ctr">
                        <a:lnSpc>
                          <a:spcPct val="115000"/>
                        </a:lnSpc>
                        <a:spcAft>
                          <a:spcPts val="0"/>
                        </a:spcAft>
                      </a:pPr>
                      <a:r>
                        <a:rPr lang="es-ES" sz="1500" dirty="0"/>
                        <a:t>DESARROLLO</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620879">
                <a:tc gridSpan="3">
                  <a:txBody>
                    <a:bodyPr/>
                    <a:lstStyle/>
                    <a:p>
                      <a:pPr marL="342900" lvl="0" indent="-342900">
                        <a:lnSpc>
                          <a:spcPct val="115000"/>
                        </a:lnSpc>
                        <a:spcAft>
                          <a:spcPts val="0"/>
                        </a:spcAft>
                        <a:buFont typeface="Symbol"/>
                        <a:buChar char=""/>
                      </a:pPr>
                      <a:r>
                        <a:rPr lang="es-ES" sz="900"/>
                        <a:t>NECESITAMOS BLOQUES DE CONSTRUCCIONES PEQUEÑOS QUE QUEPAN EN LA PLANTILLA DDE FORMA CUADRADA Y RECTANGULAR Y DE VARIOS COLORES.</a:t>
                      </a:r>
                    </a:p>
                    <a:p>
                      <a:pPr marL="342900" lvl="0" indent="-342900">
                        <a:lnSpc>
                          <a:spcPct val="115000"/>
                        </a:lnSpc>
                        <a:spcAft>
                          <a:spcPts val="0"/>
                        </a:spcAft>
                        <a:buFont typeface="Symbol"/>
                        <a:buChar char=""/>
                      </a:pPr>
                      <a:r>
                        <a:rPr lang="es-ES" sz="900"/>
                        <a:t>LOS NIÑOS TIENEN QUE CONSTRUIR TANTOS BLOQUES COMO TE INDICA EL DIBUJO.  LAS TORRES SUBEN A LO ALTO POR LO QUE ES NECESARIO QUE LA PLANTILLA ESTE UBICADA EN UN LUGAR PLANO.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434334">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1282409">
                <a:tc>
                  <a:txBody>
                    <a:bodyPr/>
                    <a:lstStyle/>
                    <a:p>
                      <a:pPr marL="342900" lvl="0" indent="-342900">
                        <a:lnSpc>
                          <a:spcPct val="115000"/>
                        </a:lnSpc>
                        <a:spcAft>
                          <a:spcPts val="0"/>
                        </a:spcAft>
                        <a:buFont typeface="Symbol"/>
                        <a:buChar char=""/>
                      </a:pPr>
                      <a:r>
                        <a:rPr lang="es-ES" sz="900"/>
                        <a:t>CONOCE LOS NUMEROS DEL 1 AL 5</a:t>
                      </a:r>
                    </a:p>
                    <a:p>
                      <a:pPr marL="342900" lvl="0" indent="-342900">
                        <a:lnSpc>
                          <a:spcPct val="115000"/>
                        </a:lnSpc>
                        <a:spcAft>
                          <a:spcPts val="0"/>
                        </a:spcAft>
                        <a:buFont typeface="Symbol"/>
                        <a:buChar char=""/>
                      </a:pPr>
                      <a:r>
                        <a:rPr lang="es-ES" sz="900"/>
                        <a:t>ASOCIA NUMERO Y CANTIDAD</a:t>
                      </a:r>
                    </a:p>
                    <a:p>
                      <a:pPr marL="342900" lvl="0" indent="-342900">
                        <a:lnSpc>
                          <a:spcPct val="115000"/>
                        </a:lnSpc>
                        <a:spcAft>
                          <a:spcPts val="0"/>
                        </a:spcAft>
                        <a:buFont typeface="Symbol"/>
                        <a:buChar char=""/>
                      </a:pPr>
                      <a:r>
                        <a:rPr lang="es-ES" sz="900"/>
                        <a:t>COLOCA TANTOS COMO LE INDICA LA FIGURA</a:t>
                      </a:r>
                    </a:p>
                    <a:p>
                      <a:pPr marL="342900" lvl="0" indent="-342900">
                        <a:lnSpc>
                          <a:spcPct val="115000"/>
                        </a:lnSpc>
                        <a:spcAft>
                          <a:spcPts val="0"/>
                        </a:spcAft>
                        <a:buFont typeface="Symbol"/>
                        <a:buChar char=""/>
                      </a:pPr>
                      <a:r>
                        <a:rPr lang="es-ES" sz="900"/>
                        <a:t>RECONOCE QUE UN BLOQUE ES MAS  ALTO QUE OTRO</a:t>
                      </a:r>
                    </a:p>
                    <a:p>
                      <a:pPr marL="342900" lvl="0" indent="-342900">
                        <a:lnSpc>
                          <a:spcPct val="115000"/>
                        </a:lnSpc>
                        <a:spcAft>
                          <a:spcPts val="0"/>
                        </a:spcAft>
                        <a:buFont typeface="Symbol"/>
                        <a:buChar char=""/>
                      </a:pPr>
                      <a:r>
                        <a:rPr lang="es-ES" sz="900"/>
                        <a:t>RECONOCE QUE UN BLOQUE ES MENOS ALTO QUE OTRO</a:t>
                      </a:r>
                    </a:p>
                    <a:p>
                      <a:pPr marL="342900" lvl="0" indent="-342900">
                        <a:lnSpc>
                          <a:spcPct val="115000"/>
                        </a:lnSpc>
                        <a:spcAft>
                          <a:spcPts val="0"/>
                        </a:spcAft>
                        <a:buFont typeface="Symbol"/>
                        <a:buChar char=""/>
                      </a:pPr>
                      <a:r>
                        <a:rPr lang="es-ES" sz="900"/>
                        <a:t>COLOCA LOS BLOQUES POR LOS COLORES QUE MANDA LA PLANTILLA</a:t>
                      </a:r>
                    </a:p>
                    <a:p>
                      <a:pPr marL="342900" lvl="0" indent="-342900">
                        <a:lnSpc>
                          <a:spcPct val="115000"/>
                        </a:lnSpc>
                        <a:spcAft>
                          <a:spcPts val="0"/>
                        </a:spcAft>
                        <a:buFont typeface="Symbol"/>
                        <a:buChar char=""/>
                      </a:pPr>
                      <a:r>
                        <a:rPr lang="es-ES" sz="900"/>
                        <a:t>ASOCIA LA FORMA DIBUJADA CON LA FORMA DE LAS CONSTRUCCIONES</a:t>
                      </a:r>
                    </a:p>
                    <a:p>
                      <a:pPr marL="342900" lvl="0" indent="-342900">
                        <a:lnSpc>
                          <a:spcPct val="115000"/>
                        </a:lnSpc>
                        <a:spcAft>
                          <a:spcPts val="0"/>
                        </a:spcAft>
                        <a:buFont typeface="Symbol"/>
                        <a:buChar char=""/>
                      </a:pPr>
                      <a:r>
                        <a:rPr lang="es-ES" sz="900"/>
                        <a:t>ORDENA LAS TORRES CONSTRUIDAS EN OREDEN ASCENDENTE Y DESCENDENTE DEL 5 AL 10</a:t>
                      </a:r>
                      <a:endParaRPr lang="es-ES" sz="900">
                        <a:latin typeface="Calibri"/>
                        <a:ea typeface="Calibri"/>
                        <a:cs typeface="Times New Roman"/>
                      </a:endParaRPr>
                    </a:p>
                  </a:txBody>
                  <a:tcPr marL="55774" marR="55774" marT="0" marB="0"/>
                </a:tc>
                <a:tc gridSpan="2">
                  <a:txBody>
                    <a:bodyPr/>
                    <a:lstStyle/>
                    <a:p>
                      <a:pPr marL="342900" lvl="0" indent="-342900">
                        <a:lnSpc>
                          <a:spcPct val="115000"/>
                        </a:lnSpc>
                        <a:spcAft>
                          <a:spcPts val="0"/>
                        </a:spcAft>
                        <a:buFont typeface="Symbol"/>
                        <a:buChar char=""/>
                      </a:pPr>
                      <a:r>
                        <a:rPr lang="es-ES" sz="900"/>
                        <a:t>SER CAPAD DE CONSTRUIR  DE ACUERDO A LAS POSIBLES VARIABLES QUE EL JUEGO OFRECECE.</a:t>
                      </a:r>
                      <a:endParaRPr lang="es-ES" sz="900">
                        <a:latin typeface="Calibri"/>
                        <a:ea typeface="Calibri"/>
                        <a:cs typeface="Times New Roman"/>
                      </a:endParaRPr>
                    </a:p>
                  </a:txBody>
                  <a:tcPr marL="55774" marR="55774" marT="0" marB="0"/>
                </a:tc>
                <a:tc hMerge="1">
                  <a:txBody>
                    <a:bodyPr/>
                    <a:lstStyle/>
                    <a:p>
                      <a:endParaRPr lang="es-ES"/>
                    </a:p>
                  </a:txBody>
                  <a:tcPr/>
                </a:tc>
              </a:tr>
              <a:tr h="217167">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463510">
                <a:tc gridSpan="3">
                  <a:txBody>
                    <a:bodyPr/>
                    <a:lstStyle/>
                    <a:p>
                      <a:pPr marL="342900" lvl="0" indent="-342900">
                        <a:lnSpc>
                          <a:spcPct val="115000"/>
                        </a:lnSpc>
                        <a:spcAft>
                          <a:spcPts val="0"/>
                        </a:spcAft>
                        <a:buFont typeface="Symbol"/>
                        <a:buChar char=""/>
                      </a:pPr>
                      <a:r>
                        <a:rPr lang="es-ES" sz="900" dirty="0" smtClean="0"/>
                        <a:t>CONSTRUIR </a:t>
                      </a:r>
                      <a:r>
                        <a:rPr lang="es-ES" sz="900" dirty="0"/>
                        <a:t>DEL COLOR QUE TE INDICA LA PLANTILLA</a:t>
                      </a:r>
                    </a:p>
                    <a:p>
                      <a:pPr marL="342900" lvl="0" indent="-342900">
                        <a:lnSpc>
                          <a:spcPct val="115000"/>
                        </a:lnSpc>
                        <a:spcAft>
                          <a:spcPts val="0"/>
                        </a:spcAft>
                        <a:buFont typeface="Symbol"/>
                        <a:buChar char=""/>
                      </a:pPr>
                      <a:r>
                        <a:rPr lang="es-ES" sz="900" dirty="0"/>
                        <a:t>CONSTRUIR CON FORMAS  CUADRADAS O RECTANGULARES SEGÚN TE MARCA LA PLANTILLA.</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2050" name="Picture 2" descr="C:\Users\USUARIO\Desktop\ABN TERCER T\20170426_104551.jpg"/>
          <p:cNvPicPr>
            <a:picLocks noChangeAspect="1" noChangeArrowheads="1"/>
          </p:cNvPicPr>
          <p:nvPr/>
        </p:nvPicPr>
        <p:blipFill>
          <a:blip r:embed="rId2" cstate="print"/>
          <a:srcRect l="5601" t="705" r="17106"/>
          <a:stretch>
            <a:fillRect/>
          </a:stretch>
        </p:blipFill>
        <p:spPr bwMode="auto">
          <a:xfrm>
            <a:off x="7758971" y="2008909"/>
            <a:ext cx="4252920" cy="3073264"/>
          </a:xfrm>
          <a:prstGeom prst="rect">
            <a:avLst/>
          </a:prstGeom>
          <a:noFill/>
        </p:spPr>
      </p:pic>
    </p:spTree>
    <p:extLst>
      <p:ext uri="{BB962C8B-B14F-4D97-AF65-F5344CB8AC3E}">
        <p14:creationId xmlns:p14="http://schemas.microsoft.com/office/powerpoint/2010/main" val="209211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FICHA 23: PUZLES DIVERTIDOS DEL 1 AL 10</a:t>
            </a:r>
            <a:endParaRPr lang="es-ES" dirty="0"/>
          </a:p>
        </p:txBody>
      </p:sp>
      <p:graphicFrame>
        <p:nvGraphicFramePr>
          <p:cNvPr id="3" name="2 Tabla"/>
          <p:cNvGraphicFramePr>
            <a:graphicFrameLocks noGrp="1"/>
          </p:cNvGraphicFramePr>
          <p:nvPr/>
        </p:nvGraphicFramePr>
        <p:xfrm>
          <a:off x="302055" y="1966548"/>
          <a:ext cx="6568302" cy="4508392"/>
        </p:xfrm>
        <a:graphic>
          <a:graphicData uri="http://schemas.openxmlformats.org/drawingml/2006/table">
            <a:tbl>
              <a:tblPr>
                <a:tableStyleId>{BC89EF96-8CEA-46FF-86C4-4CE0E7609802}</a:tableStyleId>
              </a:tblPr>
              <a:tblGrid>
                <a:gridCol w="4224331"/>
                <a:gridCol w="81761"/>
                <a:gridCol w="2262210"/>
              </a:tblGrid>
              <a:tr h="337942">
                <a:tc gridSpan="2">
                  <a:txBody>
                    <a:bodyPr/>
                    <a:lstStyle/>
                    <a:p>
                      <a:pPr>
                        <a:lnSpc>
                          <a:spcPct val="115000"/>
                        </a:lnSpc>
                        <a:spcAft>
                          <a:spcPts val="0"/>
                        </a:spcAft>
                      </a:pPr>
                      <a:r>
                        <a:rPr lang="es-ES" sz="1300"/>
                        <a:t>TITULO: PUZLES DIVERTIDOS 1 AL 10</a:t>
                      </a:r>
                      <a:endParaRPr lang="es-ES" sz="90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3 Y 4 AÑOS</a:t>
                      </a:r>
                      <a:endParaRPr lang="es-ES" sz="900">
                        <a:latin typeface="Calibri"/>
                        <a:ea typeface="Calibri"/>
                        <a:cs typeface="Times New Roman"/>
                      </a:endParaRPr>
                    </a:p>
                  </a:txBody>
                  <a:tcPr marL="55774" marR="55774" marT="0" marB="0"/>
                </a:tc>
              </a:tr>
              <a:tr h="355438">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639789">
                <a:tc>
                  <a:txBody>
                    <a:bodyPr/>
                    <a:lstStyle/>
                    <a:p>
                      <a:pPr marL="342900" lvl="0" indent="-342900">
                        <a:lnSpc>
                          <a:spcPct val="115000"/>
                        </a:lnSpc>
                        <a:spcAft>
                          <a:spcPts val="0"/>
                        </a:spcAft>
                        <a:buFont typeface="Symbol"/>
                        <a:buChar char=""/>
                      </a:pPr>
                      <a:r>
                        <a:rPr lang="es-ES" sz="900"/>
                        <a:t>NUMEROS DEL 1 AL 10</a:t>
                      </a:r>
                    </a:p>
                    <a:p>
                      <a:pPr marL="342900" lvl="0" indent="-342900">
                        <a:lnSpc>
                          <a:spcPct val="115000"/>
                        </a:lnSpc>
                        <a:spcAft>
                          <a:spcPts val="0"/>
                        </a:spcAft>
                        <a:buFont typeface="Symbol"/>
                        <a:buChar char=""/>
                      </a:pPr>
                      <a:r>
                        <a:rPr lang="es-ES" sz="900"/>
                        <a:t>ORDEN ASCENDENTE DE LOS NUMEROS</a:t>
                      </a:r>
                    </a:p>
                    <a:p>
                      <a:pPr marL="342900" lvl="0" indent="-342900">
                        <a:lnSpc>
                          <a:spcPct val="115000"/>
                        </a:lnSpc>
                        <a:spcAft>
                          <a:spcPts val="0"/>
                        </a:spcAft>
                        <a:buFont typeface="Symbol"/>
                        <a:buChar char=""/>
                      </a:pPr>
                      <a:r>
                        <a:rPr lang="es-ES" sz="900"/>
                        <a:t>LA RETROCUENTA</a:t>
                      </a:r>
                      <a:endParaRPr lang="es-ES" sz="900">
                        <a:latin typeface="Calibri"/>
                        <a:ea typeface="Calibri"/>
                        <a:cs typeface="Times New Roman"/>
                      </a:endParaRPr>
                    </a:p>
                  </a:txBody>
                  <a:tcPr marL="55774" marR="55774" marT="0" marB="0"/>
                </a:tc>
                <a:tc gridSpan="2">
                  <a:txBody>
                    <a:bodyPr/>
                    <a:lstStyle/>
                    <a:p>
                      <a:pPr marL="342900" lvl="0" indent="-342900">
                        <a:lnSpc>
                          <a:spcPct val="115000"/>
                        </a:lnSpc>
                        <a:spcAft>
                          <a:spcPts val="0"/>
                        </a:spcAft>
                        <a:buFont typeface="Symbol"/>
                        <a:buChar char=""/>
                      </a:pPr>
                      <a:r>
                        <a:rPr lang="es-ES" sz="900"/>
                        <a:t>MATEMATICA</a:t>
                      </a:r>
                    </a:p>
                    <a:p>
                      <a:pPr marL="457200">
                        <a:lnSpc>
                          <a:spcPct val="115000"/>
                        </a:lnSpc>
                        <a:spcAft>
                          <a:spcPts val="0"/>
                        </a:spcAft>
                      </a:pPr>
                      <a:r>
                        <a:rPr lang="es-ES" sz="900"/>
                        <a:t>APRENDER A APRENDER</a:t>
                      </a:r>
                      <a:endParaRPr lang="es-ES" sz="900">
                        <a:latin typeface="Calibri"/>
                        <a:ea typeface="Calibri"/>
                        <a:cs typeface="Times New Roman"/>
                      </a:endParaRPr>
                    </a:p>
                  </a:txBody>
                  <a:tcPr marL="55774" marR="55774" marT="0" marB="0"/>
                </a:tc>
                <a:tc hMerge="1">
                  <a:txBody>
                    <a:bodyPr/>
                    <a:lstStyle/>
                    <a:p>
                      <a:endParaRPr lang="es-ES"/>
                    </a:p>
                  </a:txBody>
                  <a:tcPr/>
                </a:tc>
              </a:tr>
              <a:tr h="355438">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503422">
                <a:tc gridSpan="3">
                  <a:txBody>
                    <a:bodyPr/>
                    <a:lstStyle/>
                    <a:p>
                      <a:pPr>
                        <a:lnSpc>
                          <a:spcPct val="115000"/>
                        </a:lnSpc>
                        <a:spcAft>
                          <a:spcPts val="0"/>
                        </a:spcAft>
                      </a:pPr>
                      <a:endParaRPr lang="es-ES" sz="900"/>
                    </a:p>
                    <a:p>
                      <a:pPr marL="342900" lvl="0" indent="-342900">
                        <a:lnSpc>
                          <a:spcPct val="115000"/>
                        </a:lnSpc>
                        <a:spcAft>
                          <a:spcPts val="0"/>
                        </a:spcAft>
                        <a:buFont typeface="Symbol"/>
                        <a:buChar char=""/>
                      </a:pPr>
                      <a:r>
                        <a:rPr lang="es-ES" sz="900"/>
                        <a:t>EL JUEGO CONSISTE EN FORMAR LAS IMÁGENES SIGUIENDO LA SECUENCIA NUMÉRICA DEL 1 AL 10</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471226">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675885">
                <a:tc>
                  <a:txBody>
                    <a:bodyPr/>
                    <a:lstStyle/>
                    <a:p>
                      <a:pPr>
                        <a:lnSpc>
                          <a:spcPct val="115000"/>
                        </a:lnSpc>
                        <a:spcAft>
                          <a:spcPts val="0"/>
                        </a:spcAft>
                      </a:pPr>
                      <a:endParaRPr lang="es-ES" sz="900"/>
                    </a:p>
                    <a:p>
                      <a:pPr marL="342900" lvl="0" indent="-342900">
                        <a:lnSpc>
                          <a:spcPct val="115000"/>
                        </a:lnSpc>
                        <a:spcAft>
                          <a:spcPts val="0"/>
                        </a:spcAft>
                        <a:buFont typeface="Symbol"/>
                        <a:buChar char=""/>
                      </a:pPr>
                      <a:r>
                        <a:rPr lang="es-ES" sz="900"/>
                        <a:t>ORDENA PUZLES DEL 1 AL 10 DE FORMA ASCENDEN</a:t>
                      </a:r>
                      <a:endParaRPr lang="es-ES" sz="900">
                        <a:latin typeface="Calibri"/>
                        <a:ea typeface="Calibri"/>
                        <a:cs typeface="Times New Roman"/>
                      </a:endParaRPr>
                    </a:p>
                  </a:txBody>
                  <a:tcPr marL="55774" marR="55774" marT="0" marB="0"/>
                </a:tc>
                <a:tc gridSpan="2">
                  <a:txBody>
                    <a:bodyPr/>
                    <a:lstStyle/>
                    <a:p>
                      <a:pPr marL="342900" lvl="0" indent="-342900">
                        <a:lnSpc>
                          <a:spcPct val="115000"/>
                        </a:lnSpc>
                        <a:spcAft>
                          <a:spcPts val="0"/>
                        </a:spcAft>
                        <a:buFont typeface="Symbol"/>
                        <a:buChar char=""/>
                      </a:pPr>
                      <a:r>
                        <a:rPr lang="es-ES" sz="900"/>
                        <a:t>ORDENA LA SECUENCIA NUMERICA DEL 1 AL 10 COMPLETANDO UNA IMAGEN</a:t>
                      </a:r>
                      <a:endParaRPr lang="es-ES" sz="900">
                        <a:latin typeface="Calibri"/>
                        <a:ea typeface="Calibri"/>
                        <a:cs typeface="Times New Roman"/>
                      </a:endParaRPr>
                    </a:p>
                  </a:txBody>
                  <a:tcPr marL="55774" marR="55774" marT="0" marB="0"/>
                </a:tc>
                <a:tc hMerge="1">
                  <a:txBody>
                    <a:bodyPr/>
                    <a:lstStyle/>
                    <a:p>
                      <a:endParaRPr lang="es-ES"/>
                    </a:p>
                  </a:txBody>
                  <a:tcPr/>
                </a:tc>
              </a:tr>
              <a:tr h="308338">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860914">
                <a:tc gridSpan="3">
                  <a:txBody>
                    <a:bodyPr/>
                    <a:lstStyle/>
                    <a:p>
                      <a:pPr>
                        <a:lnSpc>
                          <a:spcPct val="115000"/>
                        </a:lnSpc>
                        <a:spcAft>
                          <a:spcPts val="0"/>
                        </a:spcAft>
                      </a:pPr>
                      <a:endParaRPr lang="es-ES" sz="900" dirty="0"/>
                    </a:p>
                    <a:p>
                      <a:pPr marL="342900" lvl="0" indent="-342900">
                        <a:lnSpc>
                          <a:spcPct val="115000"/>
                        </a:lnSpc>
                        <a:spcAft>
                          <a:spcPts val="0"/>
                        </a:spcAft>
                        <a:buFont typeface="Symbol"/>
                        <a:buChar char=""/>
                      </a:pPr>
                      <a:r>
                        <a:rPr lang="es-ES" sz="900" dirty="0"/>
                        <a:t>ORDENA SIGUIENDO LA SECUENCIA DE LAS IMÁGENES</a:t>
                      </a:r>
                    </a:p>
                    <a:p>
                      <a:pPr marL="342900" lvl="0" indent="-342900">
                        <a:lnSpc>
                          <a:spcPct val="115000"/>
                        </a:lnSpc>
                        <a:spcAft>
                          <a:spcPts val="0"/>
                        </a:spcAft>
                        <a:buFont typeface="Symbol"/>
                        <a:buChar char=""/>
                      </a:pPr>
                      <a:r>
                        <a:rPr lang="es-ES" sz="900" dirty="0"/>
                        <a:t>UTILIZA LA RETROCUENTA GUIADA</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1026" name="Picture 2" descr="C:\Users\USUARIO\Desktop\ABN TERCER T\20170426_155030.jpg"/>
          <p:cNvPicPr>
            <a:picLocks noChangeAspect="1" noChangeArrowheads="1"/>
          </p:cNvPicPr>
          <p:nvPr/>
        </p:nvPicPr>
        <p:blipFill>
          <a:blip r:embed="rId2" cstate="print"/>
          <a:srcRect l="11852" t="681" r="19470" b="-871"/>
          <a:stretch>
            <a:fillRect/>
          </a:stretch>
        </p:blipFill>
        <p:spPr bwMode="auto">
          <a:xfrm>
            <a:off x="7145383" y="1959428"/>
            <a:ext cx="4711936" cy="3866606"/>
          </a:xfrm>
          <a:prstGeom prst="rect">
            <a:avLst/>
          </a:prstGeom>
          <a:noFill/>
        </p:spPr>
      </p:pic>
    </p:spTree>
    <p:extLst>
      <p:ext uri="{BB962C8B-B14F-4D97-AF65-F5344CB8AC3E}">
        <p14:creationId xmlns:p14="http://schemas.microsoft.com/office/powerpoint/2010/main" val="186559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24: LAS PULGAS</a:t>
            </a:r>
            <a:endParaRPr lang="es-ES" dirty="0"/>
          </a:p>
        </p:txBody>
      </p:sp>
      <p:graphicFrame>
        <p:nvGraphicFramePr>
          <p:cNvPr id="3" name="2 Tabla"/>
          <p:cNvGraphicFramePr>
            <a:graphicFrameLocks noGrp="1"/>
          </p:cNvGraphicFramePr>
          <p:nvPr/>
        </p:nvGraphicFramePr>
        <p:xfrm>
          <a:off x="748145" y="1966959"/>
          <a:ext cx="5832764" cy="4891041"/>
        </p:xfrm>
        <a:graphic>
          <a:graphicData uri="http://schemas.openxmlformats.org/drawingml/2006/table">
            <a:tbl>
              <a:tblPr>
                <a:tableStyleId>{BC89EF96-8CEA-46FF-86C4-4CE0E7609802}</a:tableStyleId>
              </a:tblPr>
              <a:tblGrid>
                <a:gridCol w="3745670"/>
                <a:gridCol w="81217"/>
                <a:gridCol w="2005877"/>
              </a:tblGrid>
              <a:tr h="314556">
                <a:tc gridSpan="2">
                  <a:txBody>
                    <a:bodyPr/>
                    <a:lstStyle/>
                    <a:p>
                      <a:pPr>
                        <a:lnSpc>
                          <a:spcPct val="115000"/>
                        </a:lnSpc>
                        <a:spcAft>
                          <a:spcPts val="0"/>
                        </a:spcAft>
                      </a:pPr>
                      <a:r>
                        <a:rPr lang="es-ES" sz="1300" dirty="0" smtClean="0"/>
                        <a:t>TITULO:      LAS PULGAS.</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ED.INFANTIL.</a:t>
                      </a:r>
                      <a:endParaRPr lang="es-ES" sz="900">
                        <a:latin typeface="Calibri"/>
                        <a:ea typeface="Calibri"/>
                        <a:cs typeface="Times New Roman"/>
                      </a:endParaRPr>
                    </a:p>
                  </a:txBody>
                  <a:tcPr marL="55774" marR="55774" marT="0" marB="0"/>
                </a:tc>
              </a:tr>
              <a:tr h="322877">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789253">
                <a:tc>
                  <a:txBody>
                    <a:bodyPr/>
                    <a:lstStyle/>
                    <a:p>
                      <a:pPr marL="342900" lvl="0" indent="-342900">
                        <a:lnSpc>
                          <a:spcPct val="115000"/>
                        </a:lnSpc>
                        <a:spcAft>
                          <a:spcPts val="0"/>
                        </a:spcAft>
                        <a:buFont typeface="Calibri"/>
                        <a:buChar char="-"/>
                      </a:pPr>
                      <a:r>
                        <a:rPr lang="es-ES" sz="900" dirty="0"/>
                        <a:t>LA RECTA NUMÉRICA: - DEL 1 AL 10.</a:t>
                      </a:r>
                    </a:p>
                    <a:p>
                      <a:pPr marL="342900" lvl="0" indent="-342900">
                        <a:lnSpc>
                          <a:spcPct val="115000"/>
                        </a:lnSpc>
                        <a:spcAft>
                          <a:spcPts val="0"/>
                        </a:spcAft>
                        <a:buFont typeface="Calibri"/>
                        <a:buChar char="-"/>
                      </a:pPr>
                      <a:r>
                        <a:rPr lang="es-ES" sz="900" dirty="0"/>
                        <a:t>ASOCIACIÓN NÚMERO CON CANTIDAD.</a:t>
                      </a:r>
                    </a:p>
                    <a:p>
                      <a:pPr marL="342900" lvl="0" indent="-342900">
                        <a:lnSpc>
                          <a:spcPct val="115000"/>
                        </a:lnSpc>
                        <a:spcAft>
                          <a:spcPts val="0"/>
                        </a:spcAft>
                        <a:buFont typeface="Calibri"/>
                        <a:buChar char="-"/>
                      </a:pPr>
                      <a:r>
                        <a:rPr lang="es-ES" sz="900" dirty="0"/>
                        <a:t>LA RESTA</a:t>
                      </a:r>
                      <a:endParaRPr lang="es-ES" sz="900" dirty="0">
                        <a:latin typeface="Calibri"/>
                        <a:ea typeface="Calibri"/>
                        <a:cs typeface="Times New Roman"/>
                      </a:endParaRPr>
                    </a:p>
                  </a:txBody>
                  <a:tcPr marL="55774" marR="55774" marT="0" marB="0"/>
                </a:tc>
                <a:tc gridSpan="2">
                  <a:txBody>
                    <a:bodyPr/>
                    <a:lstStyle/>
                    <a:p>
                      <a:pPr marL="342900" lvl="0" indent="-342900">
                        <a:lnSpc>
                          <a:spcPct val="115000"/>
                        </a:lnSpc>
                        <a:spcAft>
                          <a:spcPts val="0"/>
                        </a:spcAft>
                        <a:buFont typeface="Calibri"/>
                        <a:buChar char="-"/>
                      </a:pPr>
                      <a:r>
                        <a:rPr lang="es-ES" sz="900"/>
                        <a:t>COMPETENCIA MATEMÁTICA.</a:t>
                      </a:r>
                    </a:p>
                    <a:p>
                      <a:pPr marL="342900" lvl="0" indent="-342900">
                        <a:lnSpc>
                          <a:spcPct val="115000"/>
                        </a:lnSpc>
                        <a:spcAft>
                          <a:spcPts val="0"/>
                        </a:spcAft>
                        <a:buFont typeface="Calibri"/>
                        <a:buChar char="-"/>
                      </a:pPr>
                      <a:r>
                        <a:rPr lang="es-ES" sz="900"/>
                        <a:t>COMPETENCIA LINGÜÍSTICA.</a:t>
                      </a:r>
                    </a:p>
                    <a:p>
                      <a:pPr marL="342900" lvl="0" indent="-342900">
                        <a:lnSpc>
                          <a:spcPct val="115000"/>
                        </a:lnSpc>
                        <a:spcAft>
                          <a:spcPts val="0"/>
                        </a:spcAft>
                        <a:buFont typeface="Calibri"/>
                        <a:buChar char="-"/>
                      </a:pPr>
                      <a:r>
                        <a:rPr lang="es-ES" sz="900"/>
                        <a:t>APRENDER A APRENDER.</a:t>
                      </a:r>
                    </a:p>
                    <a:p>
                      <a:pPr marL="342900" lvl="0" indent="-342900">
                        <a:lnSpc>
                          <a:spcPct val="115000"/>
                        </a:lnSpc>
                        <a:spcAft>
                          <a:spcPts val="0"/>
                        </a:spcAft>
                        <a:buFont typeface="Calibri"/>
                        <a:buChar char="-"/>
                      </a:pPr>
                      <a:r>
                        <a:rPr lang="es-ES" sz="900"/>
                        <a:t>MANINPULATIVA.</a:t>
                      </a:r>
                      <a:endParaRPr lang="es-ES" sz="900">
                        <a:latin typeface="Calibri"/>
                        <a:ea typeface="Calibri"/>
                        <a:cs typeface="Times New Roman"/>
                      </a:endParaRPr>
                    </a:p>
                  </a:txBody>
                  <a:tcPr marL="55774" marR="55774" marT="0" marB="0"/>
                </a:tc>
                <a:tc hMerge="1">
                  <a:txBody>
                    <a:bodyPr/>
                    <a:lstStyle/>
                    <a:p>
                      <a:endParaRPr lang="es-ES"/>
                    </a:p>
                  </a:txBody>
                  <a:tcPr/>
                </a:tc>
              </a:tr>
              <a:tr h="322877">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986567">
                <a:tc gridSpan="3">
                  <a:txBody>
                    <a:bodyPr/>
                    <a:lstStyle/>
                    <a:p>
                      <a:pPr>
                        <a:lnSpc>
                          <a:spcPct val="115000"/>
                        </a:lnSpc>
                        <a:spcAft>
                          <a:spcPts val="0"/>
                        </a:spcAft>
                      </a:pPr>
                      <a:endParaRPr lang="es-ES" sz="900"/>
                    </a:p>
                    <a:p>
                      <a:pPr>
                        <a:lnSpc>
                          <a:spcPct val="115000"/>
                        </a:lnSpc>
                        <a:spcAft>
                          <a:spcPts val="0"/>
                        </a:spcAft>
                      </a:pPr>
                      <a:r>
                        <a:rPr lang="es-ES" sz="900"/>
                        <a:t>            DOS PARTICIPANTES, A CADA UNO SE LE DA: UN GATO, 10 PULGAS Y UNAS PINZAS.</a:t>
                      </a:r>
                    </a:p>
                    <a:p>
                      <a:pPr>
                        <a:lnSpc>
                          <a:spcPct val="115000"/>
                        </a:lnSpc>
                        <a:spcAft>
                          <a:spcPts val="0"/>
                        </a:spcAft>
                      </a:pPr>
                      <a:r>
                        <a:rPr lang="es-ES" sz="900"/>
                        <a:t>            POR TURNOS TIRAN UN DADO Y QUITAN TANTAS PULGAS COMO INDIQUE EL NÚMERO.</a:t>
                      </a:r>
                    </a:p>
                    <a:p>
                      <a:pPr>
                        <a:lnSpc>
                          <a:spcPct val="115000"/>
                        </a:lnSpc>
                        <a:spcAft>
                          <a:spcPts val="0"/>
                        </a:spcAft>
                      </a:pPr>
                      <a:r>
                        <a:rPr lang="es-ES" sz="900"/>
                        <a:t>            SI TIRAN EL DADO Y NO TIENEN SUFICIENTES PULGAS PASA AL SIGUIENTE PARTICIPANTE.</a:t>
                      </a:r>
                    </a:p>
                    <a:p>
                      <a:pPr>
                        <a:lnSpc>
                          <a:spcPct val="115000"/>
                        </a:lnSpc>
                        <a:spcAft>
                          <a:spcPts val="0"/>
                        </a:spcAft>
                      </a:pPr>
                      <a:r>
                        <a:rPr lang="es-ES" sz="900"/>
                        <a:t>            GANA EL PRIMERO QUE SU GATO SE QUEDE SIN PULGAS.</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490746">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868932">
                <a:tc>
                  <a:txBody>
                    <a:bodyPr/>
                    <a:lstStyle/>
                    <a:p>
                      <a:pPr>
                        <a:lnSpc>
                          <a:spcPct val="115000"/>
                        </a:lnSpc>
                        <a:spcAft>
                          <a:spcPts val="0"/>
                        </a:spcAft>
                      </a:pPr>
                      <a:endParaRPr lang="es-ES" sz="900"/>
                    </a:p>
                    <a:p>
                      <a:pPr marL="342900" lvl="0" indent="-342900">
                        <a:lnSpc>
                          <a:spcPct val="115000"/>
                        </a:lnSpc>
                        <a:spcAft>
                          <a:spcPts val="0"/>
                        </a:spcAft>
                        <a:buFont typeface="Calibri"/>
                        <a:buChar char="-"/>
                      </a:pPr>
                      <a:r>
                        <a:rPr lang="es-ES" sz="900"/>
                        <a:t>COMPROBAR QUE QUITAN TANTAS PULGAS COMO NÚMERO TIENE EL DADO..</a:t>
                      </a:r>
                    </a:p>
                    <a:p>
                      <a:pPr marL="342900" lvl="0" indent="-342900">
                        <a:lnSpc>
                          <a:spcPct val="115000"/>
                        </a:lnSpc>
                        <a:spcAft>
                          <a:spcPts val="0"/>
                        </a:spcAft>
                        <a:buFont typeface="Calibri"/>
                        <a:buChar char="-"/>
                      </a:pPr>
                      <a:r>
                        <a:rPr lang="es-ES" sz="900"/>
                        <a:t>COMPROBAR QUE QUITAN LAS PULGAS CORRECTAMENTE CON LAS PINZAS.</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287001">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508232">
                <a:tc gridSpan="3">
                  <a:txBody>
                    <a:bodyPr/>
                    <a:lstStyle/>
                    <a:p>
                      <a:pPr>
                        <a:lnSpc>
                          <a:spcPct val="115000"/>
                        </a:lnSpc>
                        <a:spcAft>
                          <a:spcPts val="0"/>
                        </a:spcAft>
                      </a:pPr>
                      <a:endParaRPr lang="es-ES" sz="900" dirty="0"/>
                    </a:p>
                    <a:p>
                      <a:pPr marL="342900" lvl="0" indent="-342900">
                        <a:lnSpc>
                          <a:spcPct val="115000"/>
                        </a:lnSpc>
                        <a:spcAft>
                          <a:spcPts val="0"/>
                        </a:spcAft>
                        <a:buFont typeface="Calibri"/>
                        <a:buChar char="-"/>
                      </a:pPr>
                      <a:r>
                        <a:rPr lang="es-ES" sz="900" dirty="0"/>
                        <a:t>AUMENTAR EL NÚMERO DE PULGAS QUE TIENEN LOS GATOS</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58369" name="Picture 1" descr="C:\Users\USUARIO\Desktop\ABN parte 2\IMG-20170309-WA0009.jpg"/>
          <p:cNvPicPr>
            <a:picLocks noChangeAspect="1" noChangeArrowheads="1"/>
          </p:cNvPicPr>
          <p:nvPr/>
        </p:nvPicPr>
        <p:blipFill>
          <a:blip r:embed="rId2" cstate="print"/>
          <a:srcRect/>
          <a:stretch>
            <a:fillRect/>
          </a:stretch>
        </p:blipFill>
        <p:spPr bwMode="auto">
          <a:xfrm>
            <a:off x="7516524" y="1884217"/>
            <a:ext cx="3564082" cy="475210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sultado de imagen de ESQUEMA  delos conceptos a tratar en abn en educacion infantil"/>
          <p:cNvPicPr>
            <a:picLocks noChangeAspect="1" noChangeArrowheads="1"/>
          </p:cNvPicPr>
          <p:nvPr/>
        </p:nvPicPr>
        <p:blipFill>
          <a:blip r:embed="rId2" cstate="print"/>
          <a:srcRect/>
          <a:stretch>
            <a:fillRect/>
          </a:stretch>
        </p:blipFill>
        <p:spPr bwMode="auto">
          <a:xfrm>
            <a:off x="1339605" y="234461"/>
            <a:ext cx="8743950" cy="639127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25: PULSERAS</a:t>
            </a:r>
            <a:endParaRPr lang="es-ES" dirty="0"/>
          </a:p>
        </p:txBody>
      </p:sp>
      <p:graphicFrame>
        <p:nvGraphicFramePr>
          <p:cNvPr id="3" name="2 Tabla"/>
          <p:cNvGraphicFramePr>
            <a:graphicFrameLocks noGrp="1"/>
          </p:cNvGraphicFramePr>
          <p:nvPr/>
        </p:nvGraphicFramePr>
        <p:xfrm>
          <a:off x="302054" y="1787452"/>
          <a:ext cx="8128000" cy="4773986"/>
        </p:xfrm>
        <a:graphic>
          <a:graphicData uri="http://schemas.openxmlformats.org/drawingml/2006/table">
            <a:tbl>
              <a:tblPr>
                <a:tableStyleId>{BC89EF96-8CEA-46FF-86C4-4CE0E7609802}</a:tableStyleId>
              </a:tblPr>
              <a:tblGrid>
                <a:gridCol w="5229272"/>
                <a:gridCol w="98352"/>
                <a:gridCol w="2800376"/>
              </a:tblGrid>
              <a:tr h="249949">
                <a:tc gridSpan="2">
                  <a:txBody>
                    <a:bodyPr/>
                    <a:lstStyle/>
                    <a:p>
                      <a:pPr>
                        <a:lnSpc>
                          <a:spcPct val="115000"/>
                        </a:lnSpc>
                        <a:spcAft>
                          <a:spcPts val="0"/>
                        </a:spcAft>
                      </a:pPr>
                      <a:r>
                        <a:rPr lang="es-ES" sz="1300" dirty="0"/>
                        <a:t>TITULO: Pulseras</a:t>
                      </a:r>
                      <a:endParaRPr lang="es-ES" sz="900" dirty="0">
                        <a:latin typeface="Calibri"/>
                        <a:ea typeface="Times New Roman"/>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5 años +</a:t>
                      </a:r>
                      <a:endParaRPr lang="es-ES" sz="900">
                        <a:latin typeface="Calibri"/>
                        <a:ea typeface="Times New Roman"/>
                        <a:cs typeface="Times New Roman"/>
                      </a:endParaRPr>
                    </a:p>
                  </a:txBody>
                  <a:tcPr marL="55774" marR="55774" marT="0" marB="0"/>
                </a:tc>
              </a:tr>
              <a:tr h="256560">
                <a:tc>
                  <a:txBody>
                    <a:bodyPr/>
                    <a:lstStyle/>
                    <a:p>
                      <a:pPr algn="ctr">
                        <a:lnSpc>
                          <a:spcPct val="115000"/>
                        </a:lnSpc>
                        <a:spcAft>
                          <a:spcPts val="0"/>
                        </a:spcAft>
                      </a:pPr>
                      <a:r>
                        <a:rPr lang="es-ES" sz="1500"/>
                        <a:t>CONTENIDOS</a:t>
                      </a:r>
                      <a:endParaRPr lang="es-ES" sz="900">
                        <a:latin typeface="Calibri"/>
                        <a:ea typeface="Times New Roman"/>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Times New Roman"/>
                        <a:cs typeface="Times New Roman"/>
                      </a:endParaRPr>
                    </a:p>
                  </a:txBody>
                  <a:tcPr marL="55774" marR="55774" marT="0" marB="0"/>
                </a:tc>
                <a:tc hMerge="1">
                  <a:txBody>
                    <a:bodyPr/>
                    <a:lstStyle/>
                    <a:p>
                      <a:endParaRPr lang="es-ES"/>
                    </a:p>
                  </a:txBody>
                  <a:tcPr/>
                </a:tc>
              </a:tr>
              <a:tr h="470359">
                <a:tc>
                  <a:txBody>
                    <a:bodyPr/>
                    <a:lstStyle/>
                    <a:p>
                      <a:pPr marL="342900" lvl="0" indent="-342900">
                        <a:lnSpc>
                          <a:spcPct val="115000"/>
                        </a:lnSpc>
                        <a:spcAft>
                          <a:spcPts val="0"/>
                        </a:spcAft>
                        <a:buFont typeface="Symbol"/>
                        <a:buChar char=""/>
                      </a:pPr>
                      <a:r>
                        <a:rPr lang="es-ES" sz="900"/>
                        <a:t>COMPARACIÓN</a:t>
                      </a:r>
                    </a:p>
                    <a:p>
                      <a:pPr marL="342900" lvl="0" indent="-342900">
                        <a:lnSpc>
                          <a:spcPct val="115000"/>
                        </a:lnSpc>
                        <a:spcAft>
                          <a:spcPts val="0"/>
                        </a:spcAft>
                        <a:buFont typeface="Symbol"/>
                        <a:buChar char=""/>
                      </a:pPr>
                      <a:r>
                        <a:rPr lang="es-ES" sz="900"/>
                        <a:t>ORDENACIÓN </a:t>
                      </a:r>
                    </a:p>
                    <a:p>
                      <a:pPr marL="342900" lvl="0" indent="-342900">
                        <a:lnSpc>
                          <a:spcPct val="115000"/>
                        </a:lnSpc>
                        <a:spcAft>
                          <a:spcPts val="0"/>
                        </a:spcAft>
                        <a:buFont typeface="Symbol"/>
                        <a:buChar char=""/>
                      </a:pPr>
                      <a:r>
                        <a:rPr lang="es-ES" sz="900"/>
                        <a:t>DESCOMPOSICIÓN</a:t>
                      </a:r>
                      <a:endParaRPr lang="es-ES" sz="900">
                        <a:latin typeface="Calibri"/>
                        <a:ea typeface="Times New Roman"/>
                        <a:cs typeface="Times New Roman"/>
                      </a:endParaRPr>
                    </a:p>
                  </a:txBody>
                  <a:tcPr marL="55774" marR="55774" marT="0" marB="0"/>
                </a:tc>
                <a:tc gridSpan="2">
                  <a:txBody>
                    <a:bodyPr/>
                    <a:lstStyle/>
                    <a:p>
                      <a:pPr marL="342900" lvl="0" indent="-342900">
                        <a:lnSpc>
                          <a:spcPct val="115000"/>
                        </a:lnSpc>
                        <a:spcAft>
                          <a:spcPts val="0"/>
                        </a:spcAft>
                        <a:buFont typeface="Symbol"/>
                        <a:buChar char=""/>
                      </a:pPr>
                      <a:r>
                        <a:rPr lang="es-ES" sz="900"/>
                        <a:t>COMPETENCIA MATEMÁTICA</a:t>
                      </a:r>
                    </a:p>
                    <a:p>
                      <a:pPr marL="342900" lvl="0" indent="-342900">
                        <a:lnSpc>
                          <a:spcPct val="115000"/>
                        </a:lnSpc>
                        <a:spcAft>
                          <a:spcPts val="0"/>
                        </a:spcAft>
                        <a:buFont typeface="Symbol"/>
                        <a:buChar char=""/>
                      </a:pPr>
                      <a:r>
                        <a:rPr lang="es-ES" sz="900"/>
                        <a:t>COMPETENCIA NUMÉRICA</a:t>
                      </a:r>
                      <a:endParaRPr lang="es-ES" sz="900">
                        <a:latin typeface="Calibri"/>
                        <a:ea typeface="Times New Roman"/>
                        <a:cs typeface="Times New Roman"/>
                      </a:endParaRPr>
                    </a:p>
                  </a:txBody>
                  <a:tcPr marL="55774" marR="55774" marT="0" marB="0"/>
                </a:tc>
                <a:tc hMerge="1">
                  <a:txBody>
                    <a:bodyPr/>
                    <a:lstStyle/>
                    <a:p>
                      <a:endParaRPr lang="es-ES"/>
                    </a:p>
                  </a:txBody>
                  <a:tcPr/>
                </a:tc>
              </a:tr>
              <a:tr h="256560">
                <a:tc gridSpan="3">
                  <a:txBody>
                    <a:bodyPr/>
                    <a:lstStyle/>
                    <a:p>
                      <a:pPr marL="457200">
                        <a:lnSpc>
                          <a:spcPct val="115000"/>
                        </a:lnSpc>
                        <a:spcAft>
                          <a:spcPts val="0"/>
                        </a:spcAft>
                      </a:pPr>
                      <a:r>
                        <a:rPr lang="es-ES" sz="1500"/>
                        <a:t>DESARROLLO</a:t>
                      </a:r>
                      <a:endParaRPr lang="es-ES" sz="90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r h="1097505">
                <a:tc gridSpan="3">
                  <a:txBody>
                    <a:bodyPr/>
                    <a:lstStyle/>
                    <a:p>
                      <a:pPr marL="342900" lvl="0" indent="-342900">
                        <a:lnSpc>
                          <a:spcPct val="115000"/>
                        </a:lnSpc>
                        <a:spcAft>
                          <a:spcPts val="0"/>
                        </a:spcAft>
                        <a:buFont typeface="Symbol"/>
                        <a:buChar char=""/>
                      </a:pPr>
                      <a:r>
                        <a:rPr lang="es-ES" sz="900" dirty="0"/>
                        <a:t>SE COLOCAN LAS 11 PULSERAS SOBRE UNA MESA O SUPERFICIE SIMILAR.</a:t>
                      </a:r>
                    </a:p>
                    <a:p>
                      <a:pPr marL="342900" lvl="0" indent="-342900">
                        <a:lnSpc>
                          <a:spcPct val="115000"/>
                        </a:lnSpc>
                        <a:spcAft>
                          <a:spcPts val="0"/>
                        </a:spcAft>
                        <a:buFont typeface="Symbol"/>
                        <a:buChar char=""/>
                      </a:pPr>
                      <a:r>
                        <a:rPr lang="es-ES" sz="900" dirty="0"/>
                        <a:t>SE ELIGEN DOS PULSERAS AL AZAR</a:t>
                      </a:r>
                    </a:p>
                    <a:p>
                      <a:pPr marL="342900" lvl="0" indent="-342900">
                        <a:lnSpc>
                          <a:spcPct val="115000"/>
                        </a:lnSpc>
                        <a:spcAft>
                          <a:spcPts val="0"/>
                        </a:spcAft>
                        <a:buFont typeface="Symbol"/>
                        <a:buChar char=""/>
                      </a:pPr>
                      <a:r>
                        <a:rPr lang="es-ES" sz="900" dirty="0"/>
                        <a:t>EL ALUMNO DEBE INDICAR EN QUÉ PULSERA HAY MENOS ABALORIOS</a:t>
                      </a:r>
                    </a:p>
                    <a:p>
                      <a:pPr marL="342900" lvl="0" indent="-342900">
                        <a:lnSpc>
                          <a:spcPct val="115000"/>
                        </a:lnSpc>
                        <a:spcAft>
                          <a:spcPts val="0"/>
                        </a:spcAft>
                        <a:buFont typeface="Symbol"/>
                        <a:buChar char=""/>
                      </a:pPr>
                      <a:r>
                        <a:rPr lang="es-ES" sz="900" dirty="0"/>
                        <a:t>A CONTINUACIÓN SEPARARÁ LOS ABALORIOS DE LA PULSERA CON MÁS CANTIDAD EN DOS GRUPOS. EL PRIMER GRUPO TENDRÁ TANTOS ABALORIOS COMO LA OTRA PULSERA Y EL SEGUNDO GRUPO EL RESTO.  </a:t>
                      </a:r>
                    </a:p>
                    <a:p>
                      <a:pPr marL="342900" lvl="0" indent="-342900">
                        <a:lnSpc>
                          <a:spcPct val="115000"/>
                        </a:lnSpc>
                        <a:spcAft>
                          <a:spcPts val="0"/>
                        </a:spcAft>
                        <a:buFont typeface="Symbol"/>
                        <a:buChar char=""/>
                      </a:pPr>
                      <a:r>
                        <a:rPr lang="es-ES" sz="900" dirty="0"/>
                        <a:t>FIJÁNDOSE EN ESE SEGUNDO GRUPO, EL ALUMNO INDICARÁ “EN ESTA PULSERA HAY N ABALORIOS MÁS” </a:t>
                      </a:r>
                    </a:p>
                    <a:p>
                      <a:pPr marL="342900" lvl="0" indent="-342900">
                        <a:lnSpc>
                          <a:spcPct val="115000"/>
                        </a:lnSpc>
                        <a:spcAft>
                          <a:spcPts val="0"/>
                        </a:spcAft>
                        <a:buFont typeface="Symbol"/>
                        <a:buChar char=""/>
                      </a:pPr>
                      <a:r>
                        <a:rPr lang="es-ES" sz="900" dirty="0"/>
                        <a:t>LAS PULSERAS SE PUEDEN DEJAR APARTE O REINCORPORARLAS AL MONTÓN Y REMOVER ÉSTE.</a:t>
                      </a:r>
                      <a:endParaRPr lang="es-ES" sz="900" dirty="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r h="456106">
                <a:tc>
                  <a:txBody>
                    <a:bodyPr/>
                    <a:lstStyle/>
                    <a:p>
                      <a:pPr marL="457200">
                        <a:lnSpc>
                          <a:spcPct val="115000"/>
                        </a:lnSpc>
                        <a:spcAft>
                          <a:spcPts val="0"/>
                        </a:spcAft>
                      </a:pPr>
                      <a:r>
                        <a:rPr lang="es-ES" sz="1300"/>
                        <a:t>EVALUACIÓN POR CRITERIOS EV/ESTANDARES AP.</a:t>
                      </a:r>
                      <a:endParaRPr lang="es-ES" sz="900">
                        <a:latin typeface="Calibri"/>
                        <a:ea typeface="Times New Roman"/>
                        <a:cs typeface="Times New Roman"/>
                      </a:endParaRPr>
                    </a:p>
                  </a:txBody>
                  <a:tcPr marL="55774" marR="55774" marT="0" marB="0"/>
                </a:tc>
                <a:tc gridSpan="2">
                  <a:txBody>
                    <a:bodyPr/>
                    <a:lstStyle/>
                    <a:p>
                      <a:pPr marL="457200">
                        <a:lnSpc>
                          <a:spcPct val="115000"/>
                        </a:lnSpc>
                        <a:spcAft>
                          <a:spcPts val="0"/>
                        </a:spcAft>
                      </a:pPr>
                      <a:r>
                        <a:rPr lang="es-ES" sz="1300"/>
                        <a:t>EVALUACION POR COMPETENCIAS</a:t>
                      </a:r>
                      <a:endParaRPr lang="es-ES" sz="900">
                        <a:latin typeface="Calibri"/>
                        <a:ea typeface="Times New Roman"/>
                        <a:cs typeface="Times New Roman"/>
                      </a:endParaRPr>
                    </a:p>
                  </a:txBody>
                  <a:tcPr marL="55774" marR="55774" marT="0" marB="0"/>
                </a:tc>
                <a:tc hMerge="1">
                  <a:txBody>
                    <a:bodyPr/>
                    <a:lstStyle/>
                    <a:p>
                      <a:endParaRPr lang="es-ES"/>
                    </a:p>
                  </a:txBody>
                  <a:tcPr/>
                </a:tc>
              </a:tr>
              <a:tr h="1097505">
                <a:tc>
                  <a:txBody>
                    <a:bodyPr/>
                    <a:lstStyle/>
                    <a:p>
                      <a:pPr marL="342900" lvl="0" indent="-342900">
                        <a:lnSpc>
                          <a:spcPct val="115000"/>
                        </a:lnSpc>
                        <a:spcAft>
                          <a:spcPts val="0"/>
                        </a:spcAft>
                        <a:buFont typeface="Symbol"/>
                        <a:buChar char=""/>
                      </a:pPr>
                      <a:r>
                        <a:rPr lang="es-ES" sz="800"/>
                        <a:t>RELACIONA NÚMEROS DADOS, ORDENÁNDOLOS DE MAYOR A MENOR Y DE MENOR A MAYOR.</a:t>
                      </a:r>
                      <a:endParaRPr lang="es-ES" sz="900"/>
                    </a:p>
                    <a:p>
                      <a:pPr marL="342900" lvl="0" indent="-342900">
                        <a:lnSpc>
                          <a:spcPct val="115000"/>
                        </a:lnSpc>
                        <a:spcAft>
                          <a:spcPts val="0"/>
                        </a:spcAft>
                        <a:buFont typeface="Symbol"/>
                        <a:buChar char=""/>
                      </a:pPr>
                      <a:r>
                        <a:rPr lang="es-ES" sz="800"/>
                        <a:t>DADA UNA CANTIDAD DEL 0 AL 10, LA DESCOMPONE EN DOS SUMANDOS DE FORMAS DIFERENTES.</a:t>
                      </a:r>
                      <a:endParaRPr lang="es-ES" sz="900">
                        <a:latin typeface="Calibri"/>
                        <a:ea typeface="Times New Roman"/>
                        <a:cs typeface="Times New Roman"/>
                      </a:endParaRPr>
                    </a:p>
                  </a:txBody>
                  <a:tcPr marL="55774" marR="55774" marT="0" marB="0"/>
                </a:tc>
                <a:tc gridSpan="2">
                  <a:txBody>
                    <a:bodyPr/>
                    <a:lstStyle/>
                    <a:p>
                      <a:pPr marL="342900" lvl="0" indent="-342900">
                        <a:lnSpc>
                          <a:spcPct val="115000"/>
                        </a:lnSpc>
                        <a:spcAft>
                          <a:spcPts val="0"/>
                        </a:spcAft>
                        <a:buFont typeface="Symbol"/>
                        <a:buChar char=""/>
                      </a:pPr>
                      <a:r>
                        <a:rPr lang="es-ES" sz="900"/>
                        <a:t>EL ALUMNO SERÁ CAPAZ DE:</a:t>
                      </a:r>
                    </a:p>
                    <a:p>
                      <a:pPr marL="342900" lvl="0" indent="-342900">
                        <a:lnSpc>
                          <a:spcPct val="115000"/>
                        </a:lnSpc>
                        <a:spcAft>
                          <a:spcPts val="0"/>
                        </a:spcAft>
                        <a:buFont typeface="Symbol"/>
                        <a:buChar char=""/>
                      </a:pPr>
                      <a:r>
                        <a:rPr lang="es-ES" sz="900"/>
                        <a:t>CALCULAR CUÁNTOS ABALORIOS HAY EN UNA PULSERA</a:t>
                      </a:r>
                    </a:p>
                    <a:p>
                      <a:pPr marL="342900" lvl="0" indent="-342900">
                        <a:lnSpc>
                          <a:spcPct val="115000"/>
                        </a:lnSpc>
                        <a:spcAft>
                          <a:spcPts val="0"/>
                        </a:spcAft>
                        <a:buFont typeface="Symbol"/>
                        <a:buChar char=""/>
                      </a:pPr>
                      <a:r>
                        <a:rPr lang="es-ES" sz="900"/>
                        <a:t>DECIDIR EN QUÉ PULSERA HAY MÁS ABALORIOS</a:t>
                      </a:r>
                    </a:p>
                    <a:p>
                      <a:pPr marL="342900" lvl="0" indent="-342900">
                        <a:lnSpc>
                          <a:spcPct val="115000"/>
                        </a:lnSpc>
                        <a:spcAft>
                          <a:spcPts val="0"/>
                        </a:spcAft>
                        <a:buFont typeface="Symbol"/>
                        <a:buChar char=""/>
                      </a:pPr>
                      <a:r>
                        <a:rPr lang="es-ES" sz="900"/>
                        <a:t>SEPARAR LOS ABALORIOS EN DOS GRUPOS, IGUALANDO UNO A LA CANTIDAD DE LA OTRA PULSERA </a:t>
                      </a:r>
                      <a:endParaRPr lang="es-ES" sz="900">
                        <a:latin typeface="Calibri"/>
                        <a:ea typeface="Times New Roman"/>
                        <a:cs typeface="Times New Roman"/>
                      </a:endParaRPr>
                    </a:p>
                  </a:txBody>
                  <a:tcPr marL="55774" marR="55774" marT="0" marB="0"/>
                </a:tc>
                <a:tc hMerge="1">
                  <a:txBody>
                    <a:bodyPr/>
                    <a:lstStyle/>
                    <a:p>
                      <a:endParaRPr lang="es-ES"/>
                    </a:p>
                  </a:txBody>
                  <a:tcPr/>
                </a:tc>
              </a:tr>
              <a:tr h="228053">
                <a:tc gridSpan="3">
                  <a:txBody>
                    <a:bodyPr/>
                    <a:lstStyle/>
                    <a:p>
                      <a:pPr marL="457200">
                        <a:lnSpc>
                          <a:spcPct val="115000"/>
                        </a:lnSpc>
                        <a:spcAft>
                          <a:spcPts val="0"/>
                        </a:spcAft>
                      </a:pPr>
                      <a:r>
                        <a:rPr lang="es-ES" sz="1300"/>
                        <a:t>VARIABLES DEL MATERIAL</a:t>
                      </a:r>
                      <a:endParaRPr lang="es-ES" sz="90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r h="632620">
                <a:tc gridSpan="3">
                  <a:txBody>
                    <a:bodyPr/>
                    <a:lstStyle/>
                    <a:p>
                      <a:pPr marL="342900" lvl="0" indent="-342900">
                        <a:lnSpc>
                          <a:spcPct val="115000"/>
                        </a:lnSpc>
                        <a:spcAft>
                          <a:spcPts val="0"/>
                        </a:spcAft>
                        <a:buFont typeface="Symbol"/>
                        <a:buChar char=""/>
                      </a:pPr>
                      <a:r>
                        <a:rPr lang="es-ES" sz="900" dirty="0"/>
                        <a:t>ORDENAR VARIAS PULSERAS</a:t>
                      </a:r>
                    </a:p>
                    <a:p>
                      <a:pPr marL="342900" lvl="0" indent="-342900">
                        <a:lnSpc>
                          <a:spcPct val="115000"/>
                        </a:lnSpc>
                        <a:spcAft>
                          <a:spcPts val="0"/>
                        </a:spcAft>
                        <a:buFont typeface="Symbol"/>
                        <a:buChar char=""/>
                      </a:pPr>
                      <a:r>
                        <a:rPr lang="es-ES" sz="900" dirty="0"/>
                        <a:t>CALCULAR POR SUBITIZACIÓN LOS ABALORIOS DE UNA PULSERA</a:t>
                      </a:r>
                    </a:p>
                    <a:p>
                      <a:pPr marL="342900" lvl="0" indent="-342900">
                        <a:lnSpc>
                          <a:spcPct val="115000"/>
                        </a:lnSpc>
                        <a:spcAft>
                          <a:spcPts val="0"/>
                        </a:spcAft>
                        <a:buFont typeface="Symbol"/>
                        <a:buChar char=""/>
                      </a:pPr>
                      <a:r>
                        <a:rPr lang="es-ES" sz="900" dirty="0"/>
                        <a:t>BUSCAR LAS PULSERAS NECESARIAS PARA TENER N ABALORIOS EN TOTAL </a:t>
                      </a:r>
                    </a:p>
                    <a:p>
                      <a:pPr marL="342900" lvl="0" indent="-342900">
                        <a:lnSpc>
                          <a:spcPct val="115000"/>
                        </a:lnSpc>
                        <a:spcAft>
                          <a:spcPts val="0"/>
                        </a:spcAft>
                        <a:buFont typeface="Symbol"/>
                        <a:buChar char=""/>
                      </a:pPr>
                      <a:r>
                        <a:rPr lang="es-ES" sz="900" dirty="0"/>
                        <a:t>SUMAR O RESTAR  LOS ABALORIOS DE DOS PULSERAS</a:t>
                      </a:r>
                      <a:endParaRPr lang="es-ES" sz="900" dirty="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57345" name="Picture 1" descr="C:\Users\USUARIO\Desktop\ABN parte 2\IMG-20170309-WA0000.jpg"/>
          <p:cNvPicPr>
            <a:picLocks noChangeAspect="1" noChangeArrowheads="1"/>
          </p:cNvPicPr>
          <p:nvPr/>
        </p:nvPicPr>
        <p:blipFill>
          <a:blip r:embed="rId2" cstate="print"/>
          <a:srcRect/>
          <a:stretch>
            <a:fillRect/>
          </a:stretch>
        </p:blipFill>
        <p:spPr bwMode="auto">
          <a:xfrm>
            <a:off x="9013825" y="2715781"/>
            <a:ext cx="2743037" cy="378200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26: PESCANDO SUMAS</a:t>
            </a:r>
            <a:endParaRPr lang="es-ES" dirty="0"/>
          </a:p>
        </p:txBody>
      </p:sp>
      <p:graphicFrame>
        <p:nvGraphicFramePr>
          <p:cNvPr id="3" name="2 Tabla"/>
          <p:cNvGraphicFramePr>
            <a:graphicFrameLocks noGrp="1"/>
          </p:cNvGraphicFramePr>
          <p:nvPr/>
        </p:nvGraphicFramePr>
        <p:xfrm>
          <a:off x="263236" y="2064326"/>
          <a:ext cx="6788728" cy="4433455"/>
        </p:xfrm>
        <a:graphic>
          <a:graphicData uri="http://schemas.openxmlformats.org/drawingml/2006/table">
            <a:tbl>
              <a:tblPr>
                <a:tableStyleId>{BC89EF96-8CEA-46FF-86C4-4CE0E7609802}</a:tableStyleId>
              </a:tblPr>
              <a:tblGrid>
                <a:gridCol w="4361570"/>
                <a:gridCol w="90900"/>
                <a:gridCol w="2336258"/>
              </a:tblGrid>
              <a:tr h="299091">
                <a:tc gridSpan="2">
                  <a:txBody>
                    <a:bodyPr/>
                    <a:lstStyle/>
                    <a:p>
                      <a:pPr>
                        <a:lnSpc>
                          <a:spcPct val="115000"/>
                        </a:lnSpc>
                        <a:spcAft>
                          <a:spcPts val="0"/>
                        </a:spcAft>
                      </a:pPr>
                      <a:r>
                        <a:rPr lang="es-ES" sz="1300" dirty="0"/>
                        <a:t>TITULO:PESCANDO SUMAS</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1000"/>
                        </a:spcAft>
                      </a:pPr>
                      <a:r>
                        <a:rPr lang="es-ES" sz="900" dirty="0"/>
                        <a:t> </a:t>
                      </a:r>
                      <a:endParaRPr lang="es-ES" sz="900" dirty="0">
                        <a:latin typeface="Calibri"/>
                        <a:ea typeface="Calibri"/>
                        <a:cs typeface="Times New Roman"/>
                      </a:endParaRPr>
                    </a:p>
                  </a:txBody>
                  <a:tcPr marL="0" marR="0" marT="0" marB="0" anchor="ctr"/>
                </a:tc>
              </a:tr>
              <a:tr h="307002">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750449">
                <a:tc>
                  <a:txBody>
                    <a:bodyPr/>
                    <a:lstStyle/>
                    <a:p>
                      <a:pPr marL="342900" lvl="0" indent="-342900">
                        <a:lnSpc>
                          <a:spcPct val="115000"/>
                        </a:lnSpc>
                        <a:spcAft>
                          <a:spcPts val="0"/>
                        </a:spcAft>
                        <a:buFont typeface="Symbol"/>
                        <a:buChar char=""/>
                      </a:pPr>
                      <a:r>
                        <a:rPr lang="es-ES" sz="900"/>
                        <a:t>CONTEO.</a:t>
                      </a:r>
                    </a:p>
                    <a:p>
                      <a:pPr marL="342900" lvl="0" indent="-342900">
                        <a:lnSpc>
                          <a:spcPct val="115000"/>
                        </a:lnSpc>
                        <a:spcAft>
                          <a:spcPts val="0"/>
                        </a:spcAft>
                        <a:buFont typeface="Symbol"/>
                        <a:buChar char=""/>
                      </a:pPr>
                      <a:r>
                        <a:rPr lang="es-ES" sz="900"/>
                        <a:t>DESCOMPOSICIÓN DE NÚMEROS HASTA EL 20. </a:t>
                      </a:r>
                    </a:p>
                    <a:p>
                      <a:pPr marL="342900" lvl="0" indent="-342900">
                        <a:lnSpc>
                          <a:spcPct val="115000"/>
                        </a:lnSpc>
                        <a:spcAft>
                          <a:spcPts val="0"/>
                        </a:spcAft>
                        <a:buFont typeface="Symbol"/>
                        <a:buChar char=""/>
                      </a:pPr>
                      <a:r>
                        <a:rPr lang="es-ES" sz="900"/>
                        <a:t>SUMAS.</a:t>
                      </a:r>
                    </a:p>
                    <a:p>
                      <a:pPr marL="342900" lvl="0" indent="-342900">
                        <a:lnSpc>
                          <a:spcPct val="115000"/>
                        </a:lnSpc>
                        <a:spcAft>
                          <a:spcPts val="0"/>
                        </a:spcAft>
                        <a:buFont typeface="Symbol"/>
                        <a:buChar char=""/>
                      </a:pPr>
                      <a:r>
                        <a:rPr lang="es-ES" sz="900"/>
                        <a:t>CÁLCULO MENTAL DE SUMAS</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900"/>
                        <a:t>COMPETENCIA MATEMÁTICA, APRENDER A APRENDER Y COMPETENCIA LINGÜÍSTICA.</a:t>
                      </a:r>
                      <a:endParaRPr lang="es-ES" sz="900">
                        <a:latin typeface="Calibri"/>
                        <a:ea typeface="Calibri"/>
                        <a:cs typeface="Times New Roman"/>
                      </a:endParaRPr>
                    </a:p>
                  </a:txBody>
                  <a:tcPr marL="55774" marR="55774" marT="0" marB="0"/>
                </a:tc>
                <a:tc hMerge="1">
                  <a:txBody>
                    <a:bodyPr/>
                    <a:lstStyle/>
                    <a:p>
                      <a:endParaRPr lang="es-ES"/>
                    </a:p>
                  </a:txBody>
                  <a:tcPr/>
                </a:tc>
              </a:tr>
              <a:tr h="307002">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370634">
                <a:tc gridSpan="3">
                  <a:txBody>
                    <a:bodyPr/>
                    <a:lstStyle/>
                    <a:p>
                      <a:pPr>
                        <a:lnSpc>
                          <a:spcPct val="115000"/>
                        </a:lnSpc>
                        <a:spcAft>
                          <a:spcPts val="0"/>
                        </a:spcAft>
                      </a:pPr>
                      <a:r>
                        <a:rPr lang="es-ES" sz="900" dirty="0"/>
                        <a:t>NÚMERO DE JUGADORES: DE 2 A 5 JUGADORES.</a:t>
                      </a:r>
                    </a:p>
                    <a:p>
                      <a:pPr>
                        <a:lnSpc>
                          <a:spcPct val="115000"/>
                        </a:lnSpc>
                        <a:spcAft>
                          <a:spcPts val="0"/>
                        </a:spcAft>
                      </a:pPr>
                      <a:r>
                        <a:rPr lang="es-ES" sz="900" dirty="0"/>
                        <a:t>MATERIALES: UN DADO O RULETA CON LOS NÚMEROS 1,2 Y 3 Y TARJETAS DE PECES. LAS TARJETAS TIENEN POR UN LADO PECES DE COLORES Y EN EL REVERSO SUMAS DE NÚMEROS DE UNA CIFRA O UNA BOMBA.</a:t>
                      </a:r>
                    </a:p>
                    <a:p>
                      <a:pPr>
                        <a:lnSpc>
                          <a:spcPct val="115000"/>
                        </a:lnSpc>
                        <a:spcAft>
                          <a:spcPts val="0"/>
                        </a:spcAft>
                      </a:pPr>
                      <a:r>
                        <a:rPr lang="es-ES" sz="900" dirty="0"/>
                        <a:t> CÓMO SE JUEGA: EL JUGADOR TIRA EL DADO PARA SABER CUÁNTOS PECES DEBE LEVANTAR (1,2 O 3), SI ACIERTA LAS SUMAS QUE HA LEVANTADO SE QUEDA CON LA O LAS TARJETAS QUE HAYA ACERTADO, SI ALGUNA NO ACIERTA DEBE DAR LA VUELTA A LA TARJETA.</a:t>
                      </a:r>
                    </a:p>
                    <a:p>
                      <a:pPr>
                        <a:lnSpc>
                          <a:spcPct val="115000"/>
                        </a:lnSpc>
                        <a:spcAft>
                          <a:spcPts val="0"/>
                        </a:spcAft>
                      </a:pPr>
                      <a:r>
                        <a:rPr lang="es-ES" sz="900" dirty="0"/>
                        <a:t>SI AL DAR LA VUELTA A LA TARJETA HAY UNA” BOMBA” PASARÁ EL TURNO Y SI TUVIESE PECES SE QUEDA SIN ELLOS.</a:t>
                      </a:r>
                    </a:p>
                    <a:p>
                      <a:pPr>
                        <a:lnSpc>
                          <a:spcPct val="115000"/>
                        </a:lnSpc>
                        <a:spcAft>
                          <a:spcPts val="0"/>
                        </a:spcAft>
                      </a:pPr>
                      <a:r>
                        <a:rPr lang="es-ES" sz="900" dirty="0"/>
                        <a:t>GANA QUIEN MÁS PECES TENGA.</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420408">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517232">
                <a:tc>
                  <a:txBody>
                    <a:bodyPr/>
                    <a:lstStyle/>
                    <a:p>
                      <a:pPr marL="342900" lvl="0" indent="-342900">
                        <a:lnSpc>
                          <a:spcPct val="115000"/>
                        </a:lnSpc>
                        <a:spcAft>
                          <a:spcPts val="0"/>
                        </a:spcAft>
                        <a:buFont typeface="Symbol"/>
                        <a:buChar char=""/>
                      </a:pPr>
                      <a:r>
                        <a:rPr lang="es-ES" sz="900"/>
                        <a:t>CONOCE LOS NÚMEROS DEL 1 AL 20.</a:t>
                      </a:r>
                    </a:p>
                    <a:p>
                      <a:pPr marL="342900" lvl="0" indent="-342900">
                        <a:lnSpc>
                          <a:spcPct val="115000"/>
                        </a:lnSpc>
                        <a:spcAft>
                          <a:spcPts val="0"/>
                        </a:spcAft>
                        <a:buFont typeface="Symbol"/>
                        <a:buChar char=""/>
                      </a:pPr>
                      <a:r>
                        <a:rPr lang="es-ES" sz="900"/>
                        <a:t>REALIZA SUMAS DE NÚMEROS DE UNA CIFRA</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272890">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88747">
                <a:tc gridSpan="3">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62465" name="Picture 1" descr="C:\Users\USUARIO\Desktop\ABN parte 2\IMG-20170309-WA0006.jpg"/>
          <p:cNvPicPr>
            <a:picLocks noChangeAspect="1" noChangeArrowheads="1"/>
          </p:cNvPicPr>
          <p:nvPr/>
        </p:nvPicPr>
        <p:blipFill>
          <a:blip r:embed="rId2" cstate="print"/>
          <a:srcRect t="7181" b="30340"/>
          <a:stretch>
            <a:fillRect/>
          </a:stretch>
        </p:blipFill>
        <p:spPr bwMode="auto">
          <a:xfrm>
            <a:off x="7720735" y="2292272"/>
            <a:ext cx="3404465" cy="378987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27: CHINITOS DEL 1 AL 20</a:t>
            </a:r>
            <a:endParaRPr lang="es-ES" dirty="0"/>
          </a:p>
        </p:txBody>
      </p:sp>
      <p:graphicFrame>
        <p:nvGraphicFramePr>
          <p:cNvPr id="3" name="2 Tabla"/>
          <p:cNvGraphicFramePr>
            <a:graphicFrameLocks noGrp="1"/>
          </p:cNvGraphicFramePr>
          <p:nvPr/>
        </p:nvGraphicFramePr>
        <p:xfrm>
          <a:off x="193964" y="1953491"/>
          <a:ext cx="6472956" cy="4710547"/>
        </p:xfrm>
        <a:graphic>
          <a:graphicData uri="http://schemas.openxmlformats.org/drawingml/2006/table">
            <a:tbl>
              <a:tblPr>
                <a:tableStyleId>{BC89EF96-8CEA-46FF-86C4-4CE0E7609802}</a:tableStyleId>
              </a:tblPr>
              <a:tblGrid>
                <a:gridCol w="4162619"/>
                <a:gridCol w="81174"/>
                <a:gridCol w="2229163"/>
              </a:tblGrid>
              <a:tr h="353199">
                <a:tc gridSpan="2">
                  <a:txBody>
                    <a:bodyPr/>
                    <a:lstStyle/>
                    <a:p>
                      <a:pPr>
                        <a:lnSpc>
                          <a:spcPct val="115000"/>
                        </a:lnSpc>
                        <a:spcAft>
                          <a:spcPts val="0"/>
                        </a:spcAft>
                      </a:pPr>
                      <a:r>
                        <a:rPr lang="es-ES" sz="1300" dirty="0" smtClean="0"/>
                        <a:t>TITULO: CHINITOS DEL 1 AL 20</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NIVEL:4 y 5 años</a:t>
                      </a:r>
                      <a:endParaRPr lang="es-ES" sz="900">
                        <a:latin typeface="Calibri"/>
                        <a:ea typeface="Calibri"/>
                        <a:cs typeface="Times New Roman"/>
                      </a:endParaRPr>
                    </a:p>
                  </a:txBody>
                  <a:tcPr marL="55774" marR="55774" marT="0" marB="0"/>
                </a:tc>
              </a:tr>
              <a:tr h="362542">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886211">
                <a:tc>
                  <a:txBody>
                    <a:bodyPr/>
                    <a:lstStyle/>
                    <a:p>
                      <a:pPr marL="342900" lvl="0" indent="-342900">
                        <a:lnSpc>
                          <a:spcPct val="115000"/>
                        </a:lnSpc>
                        <a:spcAft>
                          <a:spcPts val="0"/>
                        </a:spcAft>
                        <a:buFont typeface="Symbol"/>
                        <a:buChar char=""/>
                      </a:pPr>
                      <a:r>
                        <a:rPr lang="es-ES" sz="900"/>
                        <a:t>NÚMEROS  DEL 1 AL 20.</a:t>
                      </a:r>
                    </a:p>
                    <a:p>
                      <a:pPr marL="342900" lvl="0" indent="-342900">
                        <a:lnSpc>
                          <a:spcPct val="115000"/>
                        </a:lnSpc>
                        <a:spcAft>
                          <a:spcPts val="0"/>
                        </a:spcAft>
                        <a:buFont typeface="Symbol"/>
                        <a:buChar char=""/>
                      </a:pPr>
                      <a:r>
                        <a:rPr lang="es-ES" sz="900"/>
                        <a:t>PARES E IMPARES.</a:t>
                      </a:r>
                    </a:p>
                    <a:p>
                      <a:pPr marL="342900" lvl="0" indent="-342900">
                        <a:lnSpc>
                          <a:spcPct val="115000"/>
                        </a:lnSpc>
                        <a:spcAft>
                          <a:spcPts val="0"/>
                        </a:spcAft>
                        <a:buFont typeface="Symbol"/>
                        <a:buChar char=""/>
                      </a:pPr>
                      <a:r>
                        <a:rPr lang="es-ES" sz="900"/>
                        <a:t>FAMILIA DEL 10</a:t>
                      </a:r>
                    </a:p>
                    <a:p>
                      <a:pPr marL="342900" lvl="0" indent="-342900">
                        <a:lnSpc>
                          <a:spcPct val="115000"/>
                        </a:lnSpc>
                        <a:spcAft>
                          <a:spcPts val="0"/>
                        </a:spcAft>
                        <a:buFont typeface="Symbol"/>
                        <a:buChar char=""/>
                      </a:pPr>
                      <a:r>
                        <a:rPr lang="es-ES" sz="900"/>
                        <a:t>FAMILIA DEL 20</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900"/>
                        <a:t>Competencia matemática, aprender a aprender y competencia lingüística.</a:t>
                      </a:r>
                      <a:endParaRPr lang="es-ES" sz="900">
                        <a:latin typeface="Calibri"/>
                        <a:ea typeface="Calibri"/>
                        <a:cs typeface="Times New Roman"/>
                      </a:endParaRPr>
                    </a:p>
                  </a:txBody>
                  <a:tcPr marL="55774" marR="55774" marT="0" marB="0"/>
                </a:tc>
                <a:tc hMerge="1">
                  <a:txBody>
                    <a:bodyPr/>
                    <a:lstStyle/>
                    <a:p>
                      <a:endParaRPr lang="es-ES"/>
                    </a:p>
                  </a:txBody>
                  <a:tcPr/>
                </a:tc>
              </a:tr>
              <a:tr h="362542">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799807">
                <a:tc gridSpan="3">
                  <a:txBody>
                    <a:bodyPr/>
                    <a:lstStyle/>
                    <a:p>
                      <a:pPr>
                        <a:lnSpc>
                          <a:spcPct val="115000"/>
                        </a:lnSpc>
                        <a:spcAft>
                          <a:spcPts val="0"/>
                        </a:spcAft>
                      </a:pPr>
                      <a:r>
                        <a:rPr lang="es-ES" sz="900"/>
                        <a:t>LOS CHINITOS (IMPARES) Y CHINITAS (PARES), SE ORDENAN DEL 1 AL 10 EN UN PRINCIPIO Y LUEGO CUANDO TENGAN ASIMILADA LA RECTA NUMÉRICA DEL 1 AL 10, PASAMOS A ORDENAN DEL 1 AL 20.</a:t>
                      </a:r>
                    </a:p>
                    <a:p>
                      <a:pPr>
                        <a:lnSpc>
                          <a:spcPct val="115000"/>
                        </a:lnSpc>
                        <a:spcAft>
                          <a:spcPts val="0"/>
                        </a:spcAft>
                      </a:pPr>
                      <a:r>
                        <a:rPr lang="es-ES" sz="900"/>
                        <a:t>TAMBIÉN TRABAJAREMOS LOS MENTIROSOS O TRAMPOSOS (11, 12, 13, 14 Y 15) QUE SU NOMBRE NADA TIENE QUE VER CON SER DE LA FAMILIA DEL 10.</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332766">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Evaluación POR COMPETENCIAS</a:t>
                      </a:r>
                      <a:endParaRPr lang="es-ES" sz="900">
                        <a:latin typeface="Calibri"/>
                        <a:ea typeface="Calibri"/>
                        <a:cs typeface="Times New Roman"/>
                      </a:endParaRPr>
                    </a:p>
                  </a:txBody>
                  <a:tcPr marL="55774" marR="55774" marT="0" marB="0"/>
                </a:tc>
                <a:tc hMerge="1">
                  <a:txBody>
                    <a:bodyPr/>
                    <a:lstStyle/>
                    <a:p>
                      <a:endParaRPr lang="es-ES"/>
                    </a:p>
                  </a:txBody>
                  <a:tcPr/>
                </a:tc>
              </a:tr>
              <a:tr h="893946">
                <a:tc>
                  <a:txBody>
                    <a:bodyPr/>
                    <a:lstStyle/>
                    <a:p>
                      <a:pPr marL="342900" lvl="0" indent="-342900">
                        <a:lnSpc>
                          <a:spcPct val="115000"/>
                        </a:lnSpc>
                        <a:spcAft>
                          <a:spcPts val="0"/>
                        </a:spcAft>
                        <a:buFont typeface="Symbol"/>
                        <a:buChar char=""/>
                      </a:pPr>
                      <a:r>
                        <a:rPr lang="es-ES" sz="900"/>
                        <a:t>CONOCE LOS NÚMEROS DEL 1 AL 20.</a:t>
                      </a:r>
                    </a:p>
                    <a:p>
                      <a:pPr marL="342900" lvl="0" indent="-342900">
                        <a:lnSpc>
                          <a:spcPct val="115000"/>
                        </a:lnSpc>
                        <a:spcAft>
                          <a:spcPts val="0"/>
                        </a:spcAft>
                        <a:buFont typeface="Symbol"/>
                        <a:buChar char=""/>
                      </a:pPr>
                      <a:r>
                        <a:rPr lang="es-ES" sz="900"/>
                        <a:t> ORDENA LOS NÚMEROS DEL 1 AL 20.   </a:t>
                      </a:r>
                    </a:p>
                    <a:p>
                      <a:pPr marL="342900" lvl="0" indent="-342900">
                        <a:lnSpc>
                          <a:spcPct val="115000"/>
                        </a:lnSpc>
                        <a:spcAft>
                          <a:spcPts val="0"/>
                        </a:spcAft>
                        <a:buFont typeface="Symbol"/>
                        <a:buChar char=""/>
                      </a:pPr>
                      <a:r>
                        <a:rPr lang="es-ES" sz="900"/>
                        <a:t>CUENTA DEL 1 AL 20.</a:t>
                      </a:r>
                    </a:p>
                    <a:p>
                      <a:pPr marL="342900" lvl="0" indent="-342900">
                        <a:lnSpc>
                          <a:spcPct val="115000"/>
                        </a:lnSpc>
                        <a:spcAft>
                          <a:spcPts val="0"/>
                        </a:spcAft>
                        <a:buFont typeface="Symbol"/>
                        <a:buChar char=""/>
                      </a:pPr>
                      <a:r>
                        <a:rPr lang="es-ES" sz="900"/>
                        <a:t>CONOCE LOS NÚMEROS PARES E IMPARES DEL 1 AL 20.</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719534">
                <a:tc gridSpan="3">
                  <a:txBody>
                    <a:bodyPr/>
                    <a:lstStyle/>
                    <a:p>
                      <a:pPr>
                        <a:lnSpc>
                          <a:spcPct val="115000"/>
                        </a:lnSpc>
                        <a:spcAft>
                          <a:spcPts val="0"/>
                        </a:spcAft>
                      </a:pPr>
                      <a:r>
                        <a:rPr lang="es-ES" sz="1300" dirty="0"/>
                        <a:t>VARIABLES DEL MATERIA</a:t>
                      </a:r>
                      <a:endParaRPr lang="es-ES" sz="900" dirty="0"/>
                    </a:p>
                    <a:p>
                      <a:pPr>
                        <a:lnSpc>
                          <a:spcPct val="115000"/>
                        </a:lnSpc>
                        <a:spcAft>
                          <a:spcPts val="0"/>
                        </a:spcAft>
                      </a:pPr>
                      <a:r>
                        <a:rPr lang="es-ES" sz="900" dirty="0"/>
                        <a:t>TAMBIÉN TRABAJAREMOS LAS DECENAS Y LAS UNIDADES, COLOCANDO DEBAJO DE CADA CHINITO O CHINITA LAS DECENAS Y UNIDADES CORRESPONDIENTES CON PALITOS.</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61441" name="Picture 1" descr="C:\Users\USUARIO\Desktop\ABN parte 2\IMG-20170309-WA0005.jpg"/>
          <p:cNvPicPr>
            <a:picLocks noChangeAspect="1" noChangeArrowheads="1"/>
          </p:cNvPicPr>
          <p:nvPr/>
        </p:nvPicPr>
        <p:blipFill>
          <a:blip r:embed="rId2" cstate="print"/>
          <a:srcRect l="4265" t="19202" r="672" b="21068"/>
          <a:stretch>
            <a:fillRect/>
          </a:stretch>
        </p:blipFill>
        <p:spPr bwMode="auto">
          <a:xfrm rot="16200000">
            <a:off x="7599918" y="1973576"/>
            <a:ext cx="3837708" cy="429630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FICHA 28 : PUZZLE NUMBERS</a:t>
            </a:r>
            <a:endParaRPr lang="es-ES" dirty="0"/>
          </a:p>
        </p:txBody>
      </p:sp>
      <p:graphicFrame>
        <p:nvGraphicFramePr>
          <p:cNvPr id="3" name="2 Tabla"/>
          <p:cNvGraphicFramePr>
            <a:graphicFrameLocks noGrp="1"/>
          </p:cNvGraphicFramePr>
          <p:nvPr/>
        </p:nvGraphicFramePr>
        <p:xfrm>
          <a:off x="193965" y="1953493"/>
          <a:ext cx="6248398" cy="4272980"/>
        </p:xfrm>
        <a:graphic>
          <a:graphicData uri="http://schemas.openxmlformats.org/drawingml/2006/table">
            <a:tbl>
              <a:tblPr>
                <a:tableStyleId>{BC89EF96-8CEA-46FF-86C4-4CE0E7609802}</a:tableStyleId>
              </a:tblPr>
              <a:tblGrid>
                <a:gridCol w="4013753"/>
                <a:gridCol w="85204"/>
                <a:gridCol w="2149441"/>
              </a:tblGrid>
              <a:tr h="286071">
                <a:tc gridSpan="2">
                  <a:txBody>
                    <a:bodyPr/>
                    <a:lstStyle/>
                    <a:p>
                      <a:pPr>
                        <a:lnSpc>
                          <a:spcPct val="115000"/>
                        </a:lnSpc>
                        <a:spcAft>
                          <a:spcPts val="0"/>
                        </a:spcAft>
                      </a:pPr>
                      <a:r>
                        <a:rPr lang="es-ES" sz="1300" dirty="0"/>
                        <a:t>TITULO: PUZZLE NUMBERS</a:t>
                      </a:r>
                      <a:endParaRPr lang="es-ES" sz="900" dirty="0">
                        <a:latin typeface="Calibri"/>
                        <a:ea typeface="Times New Roman"/>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NIVEL:5 AÑOS</a:t>
                      </a:r>
                      <a:endParaRPr lang="es-ES" sz="900">
                        <a:latin typeface="Calibri"/>
                        <a:ea typeface="Times New Roman"/>
                        <a:cs typeface="Times New Roman"/>
                      </a:endParaRPr>
                    </a:p>
                  </a:txBody>
                  <a:tcPr marL="55774" marR="55774" marT="0" marB="0"/>
                </a:tc>
              </a:tr>
              <a:tr h="293637">
                <a:tc>
                  <a:txBody>
                    <a:bodyPr/>
                    <a:lstStyle/>
                    <a:p>
                      <a:pPr algn="ctr">
                        <a:lnSpc>
                          <a:spcPct val="115000"/>
                        </a:lnSpc>
                        <a:spcAft>
                          <a:spcPts val="0"/>
                        </a:spcAft>
                      </a:pPr>
                      <a:r>
                        <a:rPr lang="es-ES" sz="1500"/>
                        <a:t>CONTENIDOS</a:t>
                      </a:r>
                      <a:endParaRPr lang="es-ES" sz="900">
                        <a:latin typeface="Calibri"/>
                        <a:ea typeface="Times New Roman"/>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Times New Roman"/>
                        <a:cs typeface="Times New Roman"/>
                      </a:endParaRPr>
                    </a:p>
                  </a:txBody>
                  <a:tcPr marL="55774" marR="55774" marT="0" marB="0"/>
                </a:tc>
                <a:tc hMerge="1">
                  <a:txBody>
                    <a:bodyPr/>
                    <a:lstStyle/>
                    <a:p>
                      <a:endParaRPr lang="es-ES"/>
                    </a:p>
                  </a:txBody>
                  <a:tcPr/>
                </a:tc>
              </a:tr>
              <a:tr h="764181">
                <a:tc>
                  <a:txBody>
                    <a:bodyPr/>
                    <a:lstStyle/>
                    <a:p>
                      <a:pPr>
                        <a:lnSpc>
                          <a:spcPct val="115000"/>
                        </a:lnSpc>
                        <a:spcAft>
                          <a:spcPts val="0"/>
                        </a:spcAft>
                      </a:pPr>
                      <a:r>
                        <a:rPr lang="es-ES" sz="900"/>
                        <a:t>- NÚMEROS ESCRITOS EN INGLÉS</a:t>
                      </a:r>
                    </a:p>
                    <a:p>
                      <a:pPr>
                        <a:lnSpc>
                          <a:spcPct val="115000"/>
                        </a:lnSpc>
                        <a:spcAft>
                          <a:spcPts val="0"/>
                        </a:spcAft>
                      </a:pPr>
                      <a:r>
                        <a:rPr lang="es-ES" sz="900"/>
                        <a:t>- DECICUBOS</a:t>
                      </a:r>
                    </a:p>
                    <a:p>
                      <a:pPr>
                        <a:lnSpc>
                          <a:spcPct val="115000"/>
                        </a:lnSpc>
                        <a:spcAft>
                          <a:spcPts val="0"/>
                        </a:spcAft>
                      </a:pPr>
                      <a:r>
                        <a:rPr lang="es-ES" sz="900"/>
                        <a:t>- MANOS MOSTRANDO LA CUANTÍA</a:t>
                      </a:r>
                    </a:p>
                    <a:p>
                      <a:pPr>
                        <a:lnSpc>
                          <a:spcPct val="115000"/>
                        </a:lnSpc>
                        <a:spcAft>
                          <a:spcPts val="0"/>
                        </a:spcAft>
                      </a:pPr>
                      <a:r>
                        <a:rPr lang="es-ES" sz="900"/>
                        <a:t>- PALILLOS</a:t>
                      </a:r>
                    </a:p>
                    <a:p>
                      <a:pPr>
                        <a:lnSpc>
                          <a:spcPct val="115000"/>
                        </a:lnSpc>
                        <a:spcAft>
                          <a:spcPts val="0"/>
                        </a:spcAft>
                      </a:pPr>
                      <a:r>
                        <a:rPr lang="es-ES" sz="900"/>
                        <a:t>- DADOS</a:t>
                      </a:r>
                      <a:endParaRPr lang="es-ES" sz="900">
                        <a:latin typeface="Calibri"/>
                        <a:ea typeface="Times New Roman"/>
                        <a:cs typeface="Times New Roman"/>
                      </a:endParaRPr>
                    </a:p>
                  </a:txBody>
                  <a:tcPr marL="55774" marR="55774" marT="0" marB="0"/>
                </a:tc>
                <a:tc gridSpan="2">
                  <a:txBody>
                    <a:bodyPr/>
                    <a:lstStyle/>
                    <a:p>
                      <a:pPr>
                        <a:lnSpc>
                          <a:spcPct val="115000"/>
                        </a:lnSpc>
                        <a:spcAft>
                          <a:spcPts val="0"/>
                        </a:spcAft>
                      </a:pPr>
                      <a:r>
                        <a:rPr lang="es-ES" sz="900"/>
                        <a:t>- COMPETENCIA MATEMÁTICA</a:t>
                      </a:r>
                    </a:p>
                    <a:p>
                      <a:pPr>
                        <a:lnSpc>
                          <a:spcPct val="115000"/>
                        </a:lnSpc>
                        <a:spcAft>
                          <a:spcPts val="0"/>
                        </a:spcAft>
                      </a:pPr>
                      <a:r>
                        <a:rPr lang="es-ES" sz="900"/>
                        <a:t>- COMPETENCIA DE APRENDER A APRENDER</a:t>
                      </a:r>
                      <a:endParaRPr lang="es-ES" sz="900">
                        <a:latin typeface="Calibri"/>
                        <a:ea typeface="Times New Roman"/>
                        <a:cs typeface="Times New Roman"/>
                      </a:endParaRPr>
                    </a:p>
                  </a:txBody>
                  <a:tcPr marL="55774" marR="55774" marT="0" marB="0"/>
                </a:tc>
                <a:tc hMerge="1">
                  <a:txBody>
                    <a:bodyPr/>
                    <a:lstStyle/>
                    <a:p>
                      <a:endParaRPr lang="es-ES"/>
                    </a:p>
                  </a:txBody>
                  <a:tcPr/>
                </a:tc>
              </a:tr>
              <a:tr h="293637">
                <a:tc gridSpan="3">
                  <a:txBody>
                    <a:bodyPr/>
                    <a:lstStyle/>
                    <a:p>
                      <a:pPr algn="ctr">
                        <a:lnSpc>
                          <a:spcPct val="115000"/>
                        </a:lnSpc>
                        <a:spcAft>
                          <a:spcPts val="0"/>
                        </a:spcAft>
                      </a:pPr>
                      <a:r>
                        <a:rPr lang="es-ES" sz="1500"/>
                        <a:t>DESARROLLO</a:t>
                      </a:r>
                      <a:endParaRPr lang="es-ES" sz="90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r h="647797">
                <a:tc gridSpan="3">
                  <a:txBody>
                    <a:bodyPr/>
                    <a:lstStyle/>
                    <a:p>
                      <a:pPr>
                        <a:lnSpc>
                          <a:spcPct val="115000"/>
                        </a:lnSpc>
                        <a:spcAft>
                          <a:spcPts val="0"/>
                        </a:spcAft>
                      </a:pPr>
                      <a:endParaRPr lang="es-ES" sz="900" dirty="0"/>
                    </a:p>
                    <a:p>
                      <a:pPr>
                        <a:lnSpc>
                          <a:spcPct val="115000"/>
                        </a:lnSpc>
                        <a:spcAft>
                          <a:spcPts val="0"/>
                        </a:spcAft>
                      </a:pPr>
                      <a:r>
                        <a:rPr lang="es-ES" sz="900" dirty="0"/>
                        <a:t>- SE DA A LOS NIÑOS LAS PIEZAS DE CADA UNO DE LOS NÚMEROS Y EL MOLDE PARA CADA UNO DE LOS NÚMEROS. ELLOS TIENEN QUE MONTAR LOS PUZLES DEL 1 AL 10. </a:t>
                      </a:r>
                    </a:p>
                    <a:p>
                      <a:pPr>
                        <a:lnSpc>
                          <a:spcPct val="115000"/>
                        </a:lnSpc>
                        <a:spcAft>
                          <a:spcPts val="0"/>
                        </a:spcAft>
                        <a:buFontTx/>
                        <a:buChar char="-"/>
                      </a:pPr>
                      <a:r>
                        <a:rPr lang="es-ES" sz="900" dirty="0" smtClean="0"/>
                        <a:t>CADA </a:t>
                      </a:r>
                      <a:r>
                        <a:rPr lang="es-ES" sz="900" dirty="0"/>
                        <a:t>UNO DE ELLOS ES DE UN COLOR DIFERENTE, EL MISMO QUE EL DE LAS PIEZAS, PARA GRADUAR LA DIFICULTAD</a:t>
                      </a:r>
                      <a:r>
                        <a:rPr lang="es-ES" sz="900" dirty="0" smtClean="0"/>
                        <a:t>.</a:t>
                      </a:r>
                    </a:p>
                    <a:p>
                      <a:pPr>
                        <a:lnSpc>
                          <a:spcPct val="115000"/>
                        </a:lnSpc>
                        <a:spcAft>
                          <a:spcPts val="0"/>
                        </a:spcAft>
                        <a:buFontTx/>
                        <a:buChar char="-"/>
                      </a:pPr>
                      <a:endParaRPr lang="es-ES" sz="900" dirty="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r h="179421">
                <a:tc>
                  <a:txBody>
                    <a:bodyPr/>
                    <a:lstStyle/>
                    <a:p>
                      <a:pPr>
                        <a:lnSpc>
                          <a:spcPct val="115000"/>
                        </a:lnSpc>
                        <a:spcAft>
                          <a:spcPts val="0"/>
                        </a:spcAft>
                      </a:pPr>
                      <a:r>
                        <a:rPr lang="es-ES" sz="1100" dirty="0"/>
                        <a:t>EVALUACIÓN POR CRITERIOS EV/ESTANDARES AP.</a:t>
                      </a:r>
                      <a:endParaRPr lang="es-ES" sz="1100" dirty="0">
                        <a:latin typeface="Calibri"/>
                        <a:ea typeface="Times New Roman"/>
                        <a:cs typeface="Times New Roman"/>
                      </a:endParaRPr>
                    </a:p>
                  </a:txBody>
                  <a:tcPr marL="55774" marR="55774" marT="0" marB="0"/>
                </a:tc>
                <a:tc gridSpan="2">
                  <a:txBody>
                    <a:bodyPr/>
                    <a:lstStyle/>
                    <a:p>
                      <a:pPr>
                        <a:lnSpc>
                          <a:spcPct val="115000"/>
                        </a:lnSpc>
                        <a:spcAft>
                          <a:spcPts val="0"/>
                        </a:spcAft>
                      </a:pPr>
                      <a:r>
                        <a:rPr lang="es-ES" sz="1100" dirty="0"/>
                        <a:t>EVALUACION POR COMPETENCIAS</a:t>
                      </a:r>
                      <a:endParaRPr lang="es-ES" sz="1100" dirty="0">
                        <a:latin typeface="Calibri"/>
                        <a:ea typeface="Times New Roman"/>
                        <a:cs typeface="Times New Roman"/>
                      </a:endParaRPr>
                    </a:p>
                  </a:txBody>
                  <a:tcPr marL="55774" marR="55774" marT="0" marB="0"/>
                </a:tc>
                <a:tc hMerge="1">
                  <a:txBody>
                    <a:bodyPr/>
                    <a:lstStyle/>
                    <a:p>
                      <a:endParaRPr lang="es-ES"/>
                    </a:p>
                  </a:txBody>
                  <a:tcPr/>
                </a:tc>
              </a:tr>
              <a:tr h="579828">
                <a:tc>
                  <a:txBody>
                    <a:bodyPr/>
                    <a:lstStyle/>
                    <a:p>
                      <a:pPr>
                        <a:lnSpc>
                          <a:spcPct val="115000"/>
                        </a:lnSpc>
                        <a:spcAft>
                          <a:spcPts val="0"/>
                        </a:spcAft>
                      </a:pPr>
                      <a:r>
                        <a:rPr lang="es-ES" sz="900" dirty="0" smtClean="0"/>
                        <a:t>- </a:t>
                      </a:r>
                      <a:r>
                        <a:rPr lang="es-ES" sz="900" dirty="0"/>
                        <a:t>RECONOCE LAS DIFERENTES REPRESENTACIONES DEL MISMO NÚMERO.</a:t>
                      </a:r>
                    </a:p>
                    <a:p>
                      <a:pPr>
                        <a:lnSpc>
                          <a:spcPct val="115000"/>
                        </a:lnSpc>
                        <a:spcAft>
                          <a:spcPts val="0"/>
                        </a:spcAft>
                      </a:pPr>
                      <a:r>
                        <a:rPr lang="es-ES" sz="900" dirty="0"/>
                        <a:t>- RECONOCE EL NÚMERO EN SU FORMA ESCRITA EN INGLÉS.</a:t>
                      </a:r>
                    </a:p>
                    <a:p>
                      <a:pPr>
                        <a:lnSpc>
                          <a:spcPct val="115000"/>
                        </a:lnSpc>
                        <a:spcAft>
                          <a:spcPts val="0"/>
                        </a:spcAft>
                      </a:pPr>
                      <a:r>
                        <a:rPr lang="es-ES" sz="900" dirty="0"/>
                        <a:t>- FORMA CORRECTAMENTE LOS PUZLES SIGUIENDO LOS MODELOS DADOS</a:t>
                      </a:r>
                      <a:endParaRPr lang="es-ES" sz="900" dirty="0">
                        <a:latin typeface="Calibri"/>
                        <a:ea typeface="Times New Roman"/>
                        <a:cs typeface="Times New Roman"/>
                      </a:endParaRPr>
                    </a:p>
                  </a:txBody>
                  <a:tcPr marL="55774" marR="55774" marT="0" marB="0"/>
                </a:tc>
                <a:tc gridSpan="2">
                  <a:txBody>
                    <a:bodyPr/>
                    <a:lstStyle/>
                    <a:p>
                      <a:pPr>
                        <a:lnSpc>
                          <a:spcPct val="115000"/>
                        </a:lnSpc>
                        <a:spcAft>
                          <a:spcPts val="0"/>
                        </a:spcAft>
                      </a:pPr>
                      <a:r>
                        <a:rPr lang="es-ES" sz="900" dirty="0" smtClean="0"/>
                        <a:t>- DISFRUTA </a:t>
                      </a:r>
                      <a:r>
                        <a:rPr lang="es-ES" sz="900" dirty="0"/>
                        <a:t>CON EL JUEGO Y CON EL APRENDIZAJE DE LA COMPETENCIA MATEMÁTICA A TRAVÉS DEL INGLÉS.</a:t>
                      </a:r>
                      <a:endParaRPr lang="es-ES" sz="900" dirty="0">
                        <a:latin typeface="Calibri"/>
                        <a:ea typeface="Times New Roman"/>
                        <a:cs typeface="Times New Roman"/>
                      </a:endParaRPr>
                    </a:p>
                  </a:txBody>
                  <a:tcPr marL="55774" marR="55774" marT="0" marB="0"/>
                </a:tc>
                <a:tc hMerge="1">
                  <a:txBody>
                    <a:bodyPr/>
                    <a:lstStyle/>
                    <a:p>
                      <a:endParaRPr lang="es-ES"/>
                    </a:p>
                  </a:txBody>
                  <a:tcPr/>
                </a:tc>
              </a:tr>
              <a:tr h="261011">
                <a:tc gridSpan="3">
                  <a:txBody>
                    <a:bodyPr/>
                    <a:lstStyle/>
                    <a:p>
                      <a:pPr>
                        <a:lnSpc>
                          <a:spcPct val="115000"/>
                        </a:lnSpc>
                        <a:spcAft>
                          <a:spcPts val="0"/>
                        </a:spcAft>
                      </a:pPr>
                      <a:r>
                        <a:rPr lang="es-ES" sz="1300"/>
                        <a:t>VARIABLES DEL MATERIAL</a:t>
                      </a:r>
                      <a:endParaRPr lang="es-ES" sz="90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r h="731867">
                <a:tc gridSpan="3">
                  <a:txBody>
                    <a:bodyPr/>
                    <a:lstStyle/>
                    <a:p>
                      <a:pPr>
                        <a:lnSpc>
                          <a:spcPct val="115000"/>
                        </a:lnSpc>
                        <a:spcAft>
                          <a:spcPts val="0"/>
                        </a:spcAft>
                      </a:pPr>
                      <a:endParaRPr lang="es-ES" sz="900" dirty="0"/>
                    </a:p>
                    <a:p>
                      <a:pPr>
                        <a:lnSpc>
                          <a:spcPct val="115000"/>
                        </a:lnSpc>
                        <a:spcAft>
                          <a:spcPts val="0"/>
                        </a:spcAft>
                      </a:pPr>
                      <a:r>
                        <a:rPr lang="es-ES" sz="900" dirty="0"/>
                        <a:t>- UNA VEZ QUE LOS ALUMNOS REALIZAN LOS PUZLES CORRECTAMENTE USANDO EL MODELO, SE LES PUEDE PEDIR QUE LOS REALICEN SIN DICHO MODELO.</a:t>
                      </a:r>
                    </a:p>
                    <a:p>
                      <a:pPr>
                        <a:lnSpc>
                          <a:spcPct val="115000"/>
                        </a:lnSpc>
                        <a:spcAft>
                          <a:spcPts val="0"/>
                        </a:spcAft>
                      </a:pPr>
                      <a:r>
                        <a:rPr lang="es-ES" sz="900" dirty="0"/>
                        <a:t>- ADEMÁS, SE LES PUEDE DAR PIEZAS DE VARIOS NÚMEROS A LA VEZ Y QUE TENGAN QUE DISTINGUIR A QUE PUZLE SE REFIERE DICHA REPRESENTACIÓN NUMÉRICA Y FORMAR VARIOS PUZLES AL MISMO TIEMPO.</a:t>
                      </a:r>
                      <a:endParaRPr lang="es-ES" sz="900" dirty="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2049" name="Picture 1" descr="C:\Users\USUARIO\Desktop\ABN parte 2\IMG-20170310-WA0012.jpg"/>
          <p:cNvPicPr>
            <a:picLocks noChangeAspect="1" noChangeArrowheads="1"/>
          </p:cNvPicPr>
          <p:nvPr/>
        </p:nvPicPr>
        <p:blipFill>
          <a:blip r:embed="rId2" cstate="print"/>
          <a:srcRect/>
          <a:stretch>
            <a:fillRect/>
          </a:stretch>
        </p:blipFill>
        <p:spPr bwMode="auto">
          <a:xfrm>
            <a:off x="6837076" y="4239491"/>
            <a:ext cx="1506898" cy="2009197"/>
          </a:xfrm>
          <a:prstGeom prst="rect">
            <a:avLst/>
          </a:prstGeom>
          <a:noFill/>
        </p:spPr>
      </p:pic>
      <p:pic>
        <p:nvPicPr>
          <p:cNvPr id="2050" name="Picture 2" descr="C:\Users\USUARIO\Desktop\ABN parte 2\IMG-20170310-WA0011.jpg"/>
          <p:cNvPicPr>
            <a:picLocks noChangeAspect="1" noChangeArrowheads="1"/>
          </p:cNvPicPr>
          <p:nvPr/>
        </p:nvPicPr>
        <p:blipFill>
          <a:blip r:embed="rId3" cstate="print"/>
          <a:srcRect l="2630" t="14209" r="6416" b="12826"/>
          <a:stretch>
            <a:fillRect/>
          </a:stretch>
        </p:blipFill>
        <p:spPr bwMode="auto">
          <a:xfrm>
            <a:off x="6733309" y="1967345"/>
            <a:ext cx="3338946" cy="2008909"/>
          </a:xfrm>
          <a:prstGeom prst="rect">
            <a:avLst/>
          </a:prstGeom>
          <a:noFill/>
        </p:spPr>
      </p:pic>
      <p:pic>
        <p:nvPicPr>
          <p:cNvPr id="2051" name="Picture 3" descr="C:\Users\USUARIO\Desktop\ABN parte 2\IMG-20170310-WA0013.jpg"/>
          <p:cNvPicPr>
            <a:picLocks noChangeAspect="1" noChangeArrowheads="1"/>
          </p:cNvPicPr>
          <p:nvPr/>
        </p:nvPicPr>
        <p:blipFill>
          <a:blip r:embed="rId4" cstate="print"/>
          <a:srcRect/>
          <a:stretch>
            <a:fillRect/>
          </a:stretch>
        </p:blipFill>
        <p:spPr bwMode="auto">
          <a:xfrm>
            <a:off x="9288897" y="3893128"/>
            <a:ext cx="1995629" cy="2660839"/>
          </a:xfrm>
          <a:prstGeom prst="rect">
            <a:avLst/>
          </a:prstGeom>
          <a:noFill/>
        </p:spPr>
      </p:pic>
    </p:spTree>
    <p:extLst>
      <p:ext uri="{BB962C8B-B14F-4D97-AF65-F5344CB8AC3E}">
        <p14:creationId xmlns:p14="http://schemas.microsoft.com/office/powerpoint/2010/main" val="300433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29 :  LA CASITA DE LAS TORTUAS AMIGAS DEL 100</a:t>
            </a:r>
            <a:endParaRPr lang="es-ES" dirty="0"/>
          </a:p>
        </p:txBody>
      </p:sp>
      <p:graphicFrame>
        <p:nvGraphicFramePr>
          <p:cNvPr id="3" name="2 Tabla"/>
          <p:cNvGraphicFramePr>
            <a:graphicFrameLocks noGrp="1"/>
          </p:cNvGraphicFramePr>
          <p:nvPr/>
        </p:nvGraphicFramePr>
        <p:xfrm>
          <a:off x="274720" y="1965224"/>
          <a:ext cx="5231381" cy="4765865"/>
        </p:xfrm>
        <a:graphic>
          <a:graphicData uri="http://schemas.openxmlformats.org/drawingml/2006/table">
            <a:tbl>
              <a:tblPr>
                <a:tableStyleId>{BC89EF96-8CEA-46FF-86C4-4CE0E7609802}</a:tableStyleId>
              </a:tblPr>
              <a:tblGrid>
                <a:gridCol w="2260662"/>
                <a:gridCol w="1044643"/>
                <a:gridCol w="645611"/>
                <a:gridCol w="1280465"/>
              </a:tblGrid>
              <a:tr h="539983">
                <a:tc gridSpan="3">
                  <a:txBody>
                    <a:bodyPr/>
                    <a:lstStyle/>
                    <a:p>
                      <a:pPr algn="l">
                        <a:lnSpc>
                          <a:spcPct val="115000"/>
                        </a:lnSpc>
                        <a:spcAft>
                          <a:spcPts val="0"/>
                        </a:spcAft>
                      </a:pPr>
                      <a:r>
                        <a:rPr lang="es-ES" sz="1300" dirty="0"/>
                        <a:t>TITULO: LA CASITA DE LAS TORTUGAS AMIGAS DEL 100</a:t>
                      </a:r>
                      <a:endParaRPr lang="es-ES" sz="900" dirty="0">
                        <a:latin typeface="Calibri"/>
                        <a:ea typeface="Calibri"/>
                        <a:cs typeface="Times New Roman"/>
                      </a:endParaRPr>
                    </a:p>
                  </a:txBody>
                  <a:tcPr marL="56159" marR="56159" marT="0" marB="0"/>
                </a:tc>
                <a:tc hMerge="1">
                  <a:txBody>
                    <a:bodyPr/>
                    <a:lstStyle/>
                    <a:p>
                      <a:endParaRPr lang="es-ES"/>
                    </a:p>
                  </a:txBody>
                  <a:tcPr/>
                </a:tc>
                <a:tc hMerge="1">
                  <a:txBody>
                    <a:bodyPr/>
                    <a:lstStyle/>
                    <a:p>
                      <a:endParaRPr lang="es-ES"/>
                    </a:p>
                  </a:txBody>
                  <a:tcPr/>
                </a:tc>
                <a:tc>
                  <a:txBody>
                    <a:bodyPr/>
                    <a:lstStyle/>
                    <a:p>
                      <a:pPr algn="l">
                        <a:lnSpc>
                          <a:spcPct val="115000"/>
                        </a:lnSpc>
                        <a:spcAft>
                          <a:spcPts val="0"/>
                        </a:spcAft>
                      </a:pPr>
                      <a:r>
                        <a:rPr lang="es-ES" sz="1300" dirty="0" smtClean="0"/>
                        <a:t>NIVEL</a:t>
                      </a:r>
                      <a:r>
                        <a:rPr lang="es-ES" sz="1300" dirty="0"/>
                        <a:t>: 1º PRIMARIA</a:t>
                      </a:r>
                      <a:endParaRPr lang="es-ES" sz="900" dirty="0">
                        <a:latin typeface="Calibri"/>
                        <a:ea typeface="Calibri"/>
                        <a:cs typeface="Times New Roman"/>
                      </a:endParaRPr>
                    </a:p>
                  </a:txBody>
                  <a:tcPr marL="56159" marR="56159" marT="0" marB="0"/>
                </a:tc>
              </a:tr>
              <a:tr h="303740">
                <a:tc gridSpan="2">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6159" marR="56159" marT="0" marB="0"/>
                </a:tc>
                <a:tc hMerge="1">
                  <a:txBody>
                    <a:bodyPr/>
                    <a:lstStyle/>
                    <a:p>
                      <a:endParaRPr lang="es-ES"/>
                    </a:p>
                  </a:txBody>
                  <a:tcPr/>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6159" marR="56159" marT="0" marB="0"/>
                </a:tc>
                <a:tc hMerge="1">
                  <a:txBody>
                    <a:bodyPr/>
                    <a:lstStyle/>
                    <a:p>
                      <a:endParaRPr lang="es-ES"/>
                    </a:p>
                  </a:txBody>
                  <a:tcPr/>
                </a:tc>
              </a:tr>
              <a:tr h="556858">
                <a:tc gridSpan="2">
                  <a:txBody>
                    <a:bodyPr/>
                    <a:lstStyle/>
                    <a:p>
                      <a:pPr marL="342900" lvl="0" indent="-342900" algn="l">
                        <a:lnSpc>
                          <a:spcPct val="115000"/>
                        </a:lnSpc>
                        <a:spcAft>
                          <a:spcPts val="0"/>
                        </a:spcAft>
                        <a:buFont typeface="Calibri"/>
                        <a:buChar char="-"/>
                      </a:pPr>
                      <a:r>
                        <a:rPr lang="es-ES" sz="900"/>
                        <a:t>DECENAS</a:t>
                      </a:r>
                    </a:p>
                    <a:p>
                      <a:pPr marL="342900" lvl="0" indent="-342900" algn="l">
                        <a:lnSpc>
                          <a:spcPct val="115000"/>
                        </a:lnSpc>
                        <a:spcAft>
                          <a:spcPts val="0"/>
                        </a:spcAft>
                        <a:buFont typeface="Calibri"/>
                        <a:buChar char="-"/>
                      </a:pPr>
                      <a:r>
                        <a:rPr lang="es-ES" sz="900"/>
                        <a:t>UNIDADES</a:t>
                      </a:r>
                    </a:p>
                    <a:p>
                      <a:pPr marL="342900" lvl="0" indent="-342900" algn="l">
                        <a:lnSpc>
                          <a:spcPct val="115000"/>
                        </a:lnSpc>
                        <a:spcAft>
                          <a:spcPts val="0"/>
                        </a:spcAft>
                        <a:buFont typeface="Calibri"/>
                        <a:buChar char="-"/>
                      </a:pPr>
                      <a:r>
                        <a:rPr lang="es-ES" sz="900"/>
                        <a:t>LA CENTENA</a:t>
                      </a:r>
                      <a:endParaRPr lang="es-ES" sz="900">
                        <a:latin typeface="Calibri"/>
                        <a:ea typeface="Calibri"/>
                        <a:cs typeface="Times New Roman"/>
                      </a:endParaRPr>
                    </a:p>
                  </a:txBody>
                  <a:tcPr marL="56159" marR="56159" marT="0" marB="0"/>
                </a:tc>
                <a:tc hMerge="1">
                  <a:txBody>
                    <a:bodyPr/>
                    <a:lstStyle/>
                    <a:p>
                      <a:endParaRPr lang="es-ES"/>
                    </a:p>
                  </a:txBody>
                  <a:tcPr/>
                </a:tc>
                <a:tc gridSpan="2">
                  <a:txBody>
                    <a:bodyPr/>
                    <a:lstStyle/>
                    <a:p>
                      <a:pPr marL="342900" lvl="0" indent="-342900" algn="l">
                        <a:lnSpc>
                          <a:spcPct val="115000"/>
                        </a:lnSpc>
                        <a:spcAft>
                          <a:spcPts val="0"/>
                        </a:spcAft>
                        <a:buFont typeface="Calibri"/>
                        <a:buChar char="-"/>
                      </a:pPr>
                      <a:r>
                        <a:rPr lang="es-ES" sz="900"/>
                        <a:t>COMPETENCIA MATEMÁTICA</a:t>
                      </a:r>
                    </a:p>
                    <a:p>
                      <a:pPr marL="342900" lvl="0" indent="-342900" algn="l">
                        <a:lnSpc>
                          <a:spcPct val="115000"/>
                        </a:lnSpc>
                        <a:spcAft>
                          <a:spcPts val="0"/>
                        </a:spcAft>
                        <a:buFont typeface="Calibri"/>
                        <a:buChar char="-"/>
                      </a:pPr>
                      <a:r>
                        <a:rPr lang="es-ES" sz="900"/>
                        <a:t>APRENDER A APRENDER</a:t>
                      </a:r>
                      <a:endParaRPr lang="es-ES" sz="900">
                        <a:latin typeface="Calibri"/>
                        <a:ea typeface="Calibri"/>
                        <a:cs typeface="Times New Roman"/>
                      </a:endParaRPr>
                    </a:p>
                  </a:txBody>
                  <a:tcPr marL="56159" marR="56159" marT="0" marB="0"/>
                </a:tc>
                <a:tc hMerge="1">
                  <a:txBody>
                    <a:bodyPr/>
                    <a:lstStyle/>
                    <a:p>
                      <a:endParaRPr lang="es-ES"/>
                    </a:p>
                  </a:txBody>
                  <a:tcPr/>
                </a:tc>
              </a:tr>
              <a:tr h="303740">
                <a:tc gridSpan="4">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6159" marR="56159" marT="0" marB="0"/>
                </a:tc>
                <a:tc hMerge="1">
                  <a:txBody>
                    <a:bodyPr/>
                    <a:lstStyle/>
                    <a:p>
                      <a:endParaRPr lang="es-ES"/>
                    </a:p>
                  </a:txBody>
                  <a:tcPr/>
                </a:tc>
                <a:tc hMerge="1">
                  <a:txBody>
                    <a:bodyPr/>
                    <a:lstStyle/>
                    <a:p>
                      <a:endParaRPr lang="es-ES"/>
                    </a:p>
                  </a:txBody>
                  <a:tcPr/>
                </a:tc>
                <a:tc hMerge="1">
                  <a:txBody>
                    <a:bodyPr/>
                    <a:lstStyle/>
                    <a:p>
                      <a:endParaRPr lang="es-ES"/>
                    </a:p>
                  </a:txBody>
                  <a:tcPr/>
                </a:tc>
              </a:tr>
              <a:tr h="444483">
                <a:tc gridSpan="4">
                  <a:txBody>
                    <a:bodyPr/>
                    <a:lstStyle/>
                    <a:p>
                      <a:pPr algn="l">
                        <a:lnSpc>
                          <a:spcPct val="115000"/>
                        </a:lnSpc>
                        <a:spcAft>
                          <a:spcPts val="0"/>
                        </a:spcAft>
                      </a:pPr>
                      <a:endParaRPr lang="es-ES" sz="900"/>
                    </a:p>
                    <a:p>
                      <a:pPr algn="l">
                        <a:lnSpc>
                          <a:spcPct val="115000"/>
                        </a:lnSpc>
                        <a:spcAft>
                          <a:spcPts val="0"/>
                        </a:spcAft>
                      </a:pPr>
                      <a:r>
                        <a:rPr lang="es-ES" sz="900"/>
                        <a:t>LA CASITA CONSTA DE DOS PARTES. EN CADA UNA SE COLOCA UNA TORTUGA DE TAL MANERA QUE ENTRE LAS DOS SUMEN 100.</a:t>
                      </a:r>
                      <a:endParaRPr lang="es-ES" sz="900">
                        <a:latin typeface="Calibri"/>
                        <a:ea typeface="Calibri"/>
                        <a:cs typeface="Times New Roman"/>
                      </a:endParaRPr>
                    </a:p>
                  </a:txBody>
                  <a:tcPr marL="56159" marR="56159" marT="0" marB="0"/>
                </a:tc>
                <a:tc hMerge="1">
                  <a:txBody>
                    <a:bodyPr/>
                    <a:lstStyle/>
                    <a:p>
                      <a:endParaRPr lang="es-ES"/>
                    </a:p>
                  </a:txBody>
                  <a:tcPr/>
                </a:tc>
                <a:tc hMerge="1">
                  <a:txBody>
                    <a:bodyPr/>
                    <a:lstStyle/>
                    <a:p>
                      <a:endParaRPr lang="es-ES"/>
                    </a:p>
                  </a:txBody>
                  <a:tcPr/>
                </a:tc>
                <a:tc hMerge="1">
                  <a:txBody>
                    <a:bodyPr/>
                    <a:lstStyle/>
                    <a:p>
                      <a:endParaRPr lang="es-ES"/>
                    </a:p>
                  </a:txBody>
                  <a:tcPr/>
                </a:tc>
              </a:tr>
              <a:tr h="278796">
                <a:tc>
                  <a:txBody>
                    <a:bodyPr/>
                    <a:lstStyle/>
                    <a:p>
                      <a:pPr algn="l">
                        <a:lnSpc>
                          <a:spcPct val="115000"/>
                        </a:lnSpc>
                        <a:spcAft>
                          <a:spcPts val="0"/>
                        </a:spcAft>
                      </a:pPr>
                      <a:r>
                        <a:rPr lang="es-ES" sz="1300"/>
                        <a:t>EVALUACIÓN POR CRITERIOS EV/ESTANDARES AP.</a:t>
                      </a:r>
                      <a:endParaRPr lang="es-ES" sz="900">
                        <a:latin typeface="Calibri"/>
                        <a:ea typeface="Calibri"/>
                        <a:cs typeface="Times New Roman"/>
                      </a:endParaRPr>
                    </a:p>
                  </a:txBody>
                  <a:tcPr marL="56159" marR="56159" marT="0" marB="0"/>
                </a:tc>
                <a:tc gridSpan="3">
                  <a:txBody>
                    <a:bodyPr/>
                    <a:lstStyle/>
                    <a:p>
                      <a:pPr algn="l">
                        <a:lnSpc>
                          <a:spcPct val="115000"/>
                        </a:lnSpc>
                        <a:spcAft>
                          <a:spcPts val="0"/>
                        </a:spcAft>
                      </a:pPr>
                      <a:r>
                        <a:rPr lang="es-ES" sz="1300"/>
                        <a:t>EVALUACION POR COMPETENCIAS</a:t>
                      </a:r>
                      <a:endParaRPr lang="es-ES" sz="900">
                        <a:latin typeface="Calibri"/>
                        <a:ea typeface="Calibri"/>
                        <a:cs typeface="Times New Roman"/>
                      </a:endParaRPr>
                    </a:p>
                  </a:txBody>
                  <a:tcPr marL="56159" marR="56159" marT="0" marB="0"/>
                </a:tc>
                <a:tc hMerge="1">
                  <a:txBody>
                    <a:bodyPr/>
                    <a:lstStyle/>
                    <a:p>
                      <a:endParaRPr lang="es-ES"/>
                    </a:p>
                  </a:txBody>
                  <a:tcPr/>
                </a:tc>
                <a:tc hMerge="1">
                  <a:txBody>
                    <a:bodyPr/>
                    <a:lstStyle/>
                    <a:p>
                      <a:endParaRPr lang="es-ES"/>
                    </a:p>
                  </a:txBody>
                  <a:tcPr/>
                </a:tc>
              </a:tr>
              <a:tr h="1113716">
                <a:tc>
                  <a:txBody>
                    <a:bodyPr/>
                    <a:lstStyle/>
                    <a:p>
                      <a:pPr algn="l">
                        <a:lnSpc>
                          <a:spcPct val="115000"/>
                        </a:lnSpc>
                        <a:spcAft>
                          <a:spcPts val="0"/>
                        </a:spcAft>
                      </a:pPr>
                      <a:endParaRPr lang="es-ES" sz="900"/>
                    </a:p>
                    <a:p>
                      <a:pPr marL="342900" lvl="0" indent="-342900" algn="l">
                        <a:lnSpc>
                          <a:spcPct val="115000"/>
                        </a:lnSpc>
                        <a:spcAft>
                          <a:spcPts val="0"/>
                        </a:spcAft>
                        <a:buFont typeface="Calibri"/>
                        <a:buChar char="-"/>
                      </a:pPr>
                      <a:r>
                        <a:rPr lang="es-ES" sz="900"/>
                        <a:t>CONOCE LAS DECENAS</a:t>
                      </a:r>
                    </a:p>
                    <a:p>
                      <a:pPr marL="342900" lvl="0" indent="-342900" algn="l">
                        <a:lnSpc>
                          <a:spcPct val="115000"/>
                        </a:lnSpc>
                        <a:spcAft>
                          <a:spcPts val="0"/>
                        </a:spcAft>
                        <a:buFont typeface="Calibri"/>
                        <a:buChar char="-"/>
                      </a:pPr>
                      <a:r>
                        <a:rPr lang="es-ES" sz="900"/>
                        <a:t>CONOCE LAS UNIDADES</a:t>
                      </a:r>
                    </a:p>
                    <a:p>
                      <a:pPr marL="342900" lvl="0" indent="-342900" algn="l">
                        <a:lnSpc>
                          <a:spcPct val="115000"/>
                        </a:lnSpc>
                        <a:spcAft>
                          <a:spcPts val="0"/>
                        </a:spcAft>
                        <a:buFont typeface="Calibri"/>
                        <a:buChar char="-"/>
                      </a:pPr>
                      <a:r>
                        <a:rPr lang="es-ES" sz="900"/>
                        <a:t>CONOCE LA CENTENA</a:t>
                      </a:r>
                      <a:endParaRPr lang="es-ES" sz="900">
                        <a:latin typeface="Calibri"/>
                        <a:ea typeface="Calibri"/>
                        <a:cs typeface="Times New Roman"/>
                      </a:endParaRPr>
                    </a:p>
                  </a:txBody>
                  <a:tcPr marL="56159" marR="56159" marT="0" marB="0"/>
                </a:tc>
                <a:tc gridSpan="3">
                  <a:txBody>
                    <a:bodyPr/>
                    <a:lstStyle/>
                    <a:p>
                      <a:pPr marL="342900" lvl="0" indent="-342900" algn="l">
                        <a:lnSpc>
                          <a:spcPct val="115000"/>
                        </a:lnSpc>
                        <a:spcAft>
                          <a:spcPts val="0"/>
                        </a:spcAft>
                        <a:buFont typeface="Calibri"/>
                        <a:buChar char="-"/>
                      </a:pPr>
                      <a:r>
                        <a:rPr lang="es-ES" sz="900"/>
                        <a:t>APLICA EL RAZONAMIENTO MATEMÁTICO PARA RESOLVER CUESTIONES DE LA VIDA COTIDIANA.</a:t>
                      </a:r>
                    </a:p>
                    <a:p>
                      <a:pPr marL="342900" lvl="0" indent="-342900" algn="l">
                        <a:lnSpc>
                          <a:spcPct val="115000"/>
                        </a:lnSpc>
                        <a:spcAft>
                          <a:spcPts val="0"/>
                        </a:spcAft>
                        <a:buFont typeface="Calibri"/>
                        <a:buChar char="-"/>
                      </a:pPr>
                      <a:r>
                        <a:rPr lang="es-ES" sz="900"/>
                        <a:t>DISPONE DE HABILIDADES PARA INICIARSE EN EL APRENDIZAJE Y SER CAPAZ DE CONTINUAR APRENDIENDO DE MANERA CADA VEZ MÁS EFICAZ Y AUTÓNOMA.</a:t>
                      </a:r>
                      <a:endParaRPr lang="es-ES" sz="900">
                        <a:latin typeface="Calibri"/>
                        <a:ea typeface="Calibri"/>
                        <a:cs typeface="Times New Roman"/>
                      </a:endParaRPr>
                    </a:p>
                  </a:txBody>
                  <a:tcPr marL="56159" marR="56159" marT="0" marB="0"/>
                </a:tc>
                <a:tc hMerge="1">
                  <a:txBody>
                    <a:bodyPr/>
                    <a:lstStyle/>
                    <a:p>
                      <a:endParaRPr lang="es-ES"/>
                    </a:p>
                  </a:txBody>
                  <a:tcPr/>
                </a:tc>
                <a:tc hMerge="1">
                  <a:txBody>
                    <a:bodyPr/>
                    <a:lstStyle/>
                    <a:p>
                      <a:endParaRPr lang="es-ES"/>
                    </a:p>
                  </a:txBody>
                  <a:tcPr/>
                </a:tc>
              </a:tr>
              <a:tr h="269992">
                <a:tc gridSpan="4">
                  <a:txBody>
                    <a:bodyPr/>
                    <a:lstStyle/>
                    <a:p>
                      <a:pPr algn="l">
                        <a:lnSpc>
                          <a:spcPct val="115000"/>
                        </a:lnSpc>
                        <a:spcAft>
                          <a:spcPts val="0"/>
                        </a:spcAft>
                      </a:pPr>
                      <a:r>
                        <a:rPr lang="es-ES" sz="1300"/>
                        <a:t>VARIABLES DEL MATERIAL</a:t>
                      </a:r>
                      <a:endParaRPr lang="es-ES" sz="900">
                        <a:latin typeface="Calibri"/>
                        <a:ea typeface="Calibri"/>
                        <a:cs typeface="Times New Roman"/>
                      </a:endParaRPr>
                    </a:p>
                  </a:txBody>
                  <a:tcPr marL="56159" marR="56159" marT="0" marB="0"/>
                </a:tc>
                <a:tc hMerge="1">
                  <a:txBody>
                    <a:bodyPr/>
                    <a:lstStyle/>
                    <a:p>
                      <a:endParaRPr lang="es-ES"/>
                    </a:p>
                  </a:txBody>
                  <a:tcPr/>
                </a:tc>
                <a:tc hMerge="1">
                  <a:txBody>
                    <a:bodyPr/>
                    <a:lstStyle/>
                    <a:p>
                      <a:endParaRPr lang="es-ES"/>
                    </a:p>
                  </a:txBody>
                  <a:tcPr/>
                </a:tc>
                <a:tc hMerge="1">
                  <a:txBody>
                    <a:bodyPr/>
                    <a:lstStyle/>
                    <a:p>
                      <a:endParaRPr lang="es-ES"/>
                    </a:p>
                  </a:txBody>
                  <a:tcPr/>
                </a:tc>
              </a:tr>
              <a:tr h="748958">
                <a:tc gridSpan="4">
                  <a:txBody>
                    <a:bodyPr/>
                    <a:lstStyle/>
                    <a:p>
                      <a:pPr algn="l">
                        <a:lnSpc>
                          <a:spcPct val="115000"/>
                        </a:lnSpc>
                        <a:spcAft>
                          <a:spcPts val="0"/>
                        </a:spcAft>
                      </a:pPr>
                      <a:endParaRPr lang="es-ES" sz="900" dirty="0"/>
                    </a:p>
                    <a:p>
                      <a:pPr marL="342900" lvl="0" indent="-342900" algn="l">
                        <a:lnSpc>
                          <a:spcPct val="115000"/>
                        </a:lnSpc>
                        <a:spcAft>
                          <a:spcPts val="0"/>
                        </a:spcAft>
                        <a:buFont typeface="Calibri"/>
                        <a:buChar char="-"/>
                      </a:pPr>
                      <a:r>
                        <a:rPr lang="es-ES" sz="900" dirty="0"/>
                        <a:t>RESTAR DECENAS.</a:t>
                      </a:r>
                    </a:p>
                    <a:p>
                      <a:pPr marL="342900" lvl="0" indent="-342900" algn="l">
                        <a:lnSpc>
                          <a:spcPct val="115000"/>
                        </a:lnSpc>
                        <a:spcAft>
                          <a:spcPts val="0"/>
                        </a:spcAft>
                        <a:buFont typeface="Calibri"/>
                        <a:buChar char="-"/>
                      </a:pPr>
                      <a:r>
                        <a:rPr lang="es-ES" sz="900" dirty="0"/>
                        <a:t>COMPARAR LOS NÚMEROS VIENDO LOS CONCEPTOS DE MAYOR QUE, MENOR QUE, IGUAL QUE.</a:t>
                      </a:r>
                      <a:endParaRPr lang="es-ES" sz="900" dirty="0">
                        <a:latin typeface="Calibri"/>
                        <a:ea typeface="Calibri"/>
                        <a:cs typeface="Times New Roman"/>
                      </a:endParaRPr>
                    </a:p>
                  </a:txBody>
                  <a:tcPr marL="56159" marR="56159" marT="0" marB="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pic>
        <p:nvPicPr>
          <p:cNvPr id="59393" name="Picture 1" descr="C:\Users\USUARIO\Desktop\ABN parte 2\IMG-20170309-WA0007.jpg"/>
          <p:cNvPicPr>
            <a:picLocks noChangeAspect="1" noChangeArrowheads="1"/>
          </p:cNvPicPr>
          <p:nvPr/>
        </p:nvPicPr>
        <p:blipFill>
          <a:blip r:embed="rId2" cstate="print"/>
          <a:srcRect/>
          <a:stretch>
            <a:fillRect/>
          </a:stretch>
        </p:blipFill>
        <p:spPr bwMode="auto">
          <a:xfrm>
            <a:off x="7030461" y="1995053"/>
            <a:ext cx="3498993" cy="466532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30: JUGAMOS CON LOS NUMEROS HASTA EL 100</a:t>
            </a:r>
            <a:endParaRPr lang="es-ES" dirty="0"/>
          </a:p>
        </p:txBody>
      </p:sp>
      <p:graphicFrame>
        <p:nvGraphicFramePr>
          <p:cNvPr id="3" name="2 Tabla"/>
          <p:cNvGraphicFramePr>
            <a:graphicFrameLocks noGrp="1"/>
          </p:cNvGraphicFramePr>
          <p:nvPr/>
        </p:nvGraphicFramePr>
        <p:xfrm>
          <a:off x="0" y="1777170"/>
          <a:ext cx="6414654" cy="4882062"/>
        </p:xfrm>
        <a:graphic>
          <a:graphicData uri="http://schemas.openxmlformats.org/drawingml/2006/table">
            <a:tbl>
              <a:tblPr>
                <a:tableStyleId>{BC89EF96-8CEA-46FF-86C4-4CE0E7609802}</a:tableStyleId>
              </a:tblPr>
              <a:tblGrid>
                <a:gridCol w="3368229"/>
                <a:gridCol w="736099"/>
                <a:gridCol w="81794"/>
                <a:gridCol w="2228532"/>
              </a:tblGrid>
              <a:tr h="481671">
                <a:tc gridSpan="3">
                  <a:txBody>
                    <a:bodyPr/>
                    <a:lstStyle/>
                    <a:p>
                      <a:pPr algn="l">
                        <a:lnSpc>
                          <a:spcPct val="115000"/>
                        </a:lnSpc>
                        <a:spcAft>
                          <a:spcPts val="0"/>
                        </a:spcAft>
                      </a:pPr>
                      <a:endParaRPr lang="es-ES" sz="1300" dirty="0" smtClean="0"/>
                    </a:p>
                    <a:p>
                      <a:pPr algn="l">
                        <a:lnSpc>
                          <a:spcPct val="115000"/>
                        </a:lnSpc>
                        <a:spcAft>
                          <a:spcPts val="0"/>
                        </a:spcAft>
                      </a:pPr>
                      <a:r>
                        <a:rPr lang="es-ES" sz="1300" dirty="0" smtClean="0"/>
                        <a:t>TITULO: JUGAMOS CON LOS NUMEROS HASTA EL 100</a:t>
                      </a:r>
                      <a:endParaRPr lang="es-ES" sz="900" dirty="0">
                        <a:latin typeface="Calibri"/>
                        <a:ea typeface="Calibri"/>
                        <a:cs typeface="Times New Roman"/>
                      </a:endParaRPr>
                    </a:p>
                  </a:txBody>
                  <a:tcPr marL="56159" marR="56159" marT="0" marB="0"/>
                </a:tc>
                <a:tc hMerge="1">
                  <a:txBody>
                    <a:bodyPr/>
                    <a:lstStyle/>
                    <a:p>
                      <a:endParaRPr lang="es-ES"/>
                    </a:p>
                  </a:txBody>
                  <a:tcPr/>
                </a:tc>
                <a:tc hMerge="1">
                  <a:txBody>
                    <a:bodyPr/>
                    <a:lstStyle/>
                    <a:p>
                      <a:endParaRPr lang="es-ES"/>
                    </a:p>
                  </a:txBody>
                  <a:tcPr/>
                </a:tc>
                <a:tc>
                  <a:txBody>
                    <a:bodyPr/>
                    <a:lstStyle/>
                    <a:p>
                      <a:pPr algn="l">
                        <a:lnSpc>
                          <a:spcPct val="115000"/>
                        </a:lnSpc>
                        <a:spcAft>
                          <a:spcPts val="0"/>
                        </a:spcAft>
                      </a:pPr>
                      <a:endParaRPr lang="es-ES" sz="1300" dirty="0" smtClean="0"/>
                    </a:p>
                    <a:p>
                      <a:pPr algn="l">
                        <a:lnSpc>
                          <a:spcPct val="115000"/>
                        </a:lnSpc>
                        <a:spcAft>
                          <a:spcPts val="0"/>
                        </a:spcAft>
                      </a:pPr>
                      <a:r>
                        <a:rPr lang="es-ES" sz="1300" dirty="0" smtClean="0"/>
                        <a:t>NIVEL: 1º Y 2º PRIMARIA</a:t>
                      </a:r>
                      <a:endParaRPr lang="es-ES" sz="900" dirty="0">
                        <a:latin typeface="Calibri"/>
                        <a:ea typeface="Calibri"/>
                        <a:cs typeface="Times New Roman"/>
                      </a:endParaRPr>
                    </a:p>
                  </a:txBody>
                  <a:tcPr marL="56159" marR="56159" marT="0" marB="0"/>
                </a:tc>
              </a:tr>
              <a:tr h="267981">
                <a:tc gridSpan="2">
                  <a:txBody>
                    <a:bodyPr/>
                    <a:lstStyle/>
                    <a:p>
                      <a:pPr algn="ctr">
                        <a:lnSpc>
                          <a:spcPct val="115000"/>
                        </a:lnSpc>
                        <a:spcAft>
                          <a:spcPts val="0"/>
                        </a:spcAft>
                      </a:pPr>
                      <a:r>
                        <a:rPr lang="es-ES" sz="1500" dirty="0" smtClean="0"/>
                        <a:t>CONTENIDOS</a:t>
                      </a:r>
                      <a:endParaRPr lang="es-ES" sz="900" dirty="0">
                        <a:latin typeface="Calibri"/>
                        <a:ea typeface="Calibri"/>
                        <a:cs typeface="Times New Roman"/>
                      </a:endParaRPr>
                    </a:p>
                  </a:txBody>
                  <a:tcPr marL="56159" marR="56159" marT="0" marB="0"/>
                </a:tc>
                <a:tc hMerge="1">
                  <a:txBody>
                    <a:bodyPr/>
                    <a:lstStyle/>
                    <a:p>
                      <a:endParaRPr lang="es-ES"/>
                    </a:p>
                  </a:txBody>
                  <a:tcPr/>
                </a:tc>
                <a:tc gridSpan="2">
                  <a:txBody>
                    <a:bodyPr/>
                    <a:lstStyle/>
                    <a:p>
                      <a:pPr algn="ctr">
                        <a:lnSpc>
                          <a:spcPct val="115000"/>
                        </a:lnSpc>
                        <a:spcAft>
                          <a:spcPts val="0"/>
                        </a:spcAft>
                      </a:pPr>
                      <a:r>
                        <a:rPr lang="es-ES" sz="1500" dirty="0" smtClean="0"/>
                        <a:t>COMPETENCIAS</a:t>
                      </a:r>
                      <a:endParaRPr lang="es-ES" sz="900" dirty="0">
                        <a:latin typeface="Calibri"/>
                        <a:ea typeface="Calibri"/>
                        <a:cs typeface="Times New Roman"/>
                      </a:endParaRPr>
                    </a:p>
                  </a:txBody>
                  <a:tcPr marL="56159" marR="56159" marT="0" marB="0"/>
                </a:tc>
                <a:tc hMerge="1">
                  <a:txBody>
                    <a:bodyPr/>
                    <a:lstStyle/>
                    <a:p>
                      <a:endParaRPr lang="es-ES"/>
                    </a:p>
                  </a:txBody>
                  <a:tcPr/>
                </a:tc>
              </a:tr>
              <a:tr h="680553">
                <a:tc gridSpan="2">
                  <a:txBody>
                    <a:bodyPr/>
                    <a:lstStyle/>
                    <a:p>
                      <a:pPr marL="342900" lvl="0" indent="-342900" algn="l">
                        <a:lnSpc>
                          <a:spcPct val="115000"/>
                        </a:lnSpc>
                        <a:spcAft>
                          <a:spcPts val="0"/>
                        </a:spcAft>
                        <a:buFont typeface="Calibri"/>
                        <a:buChar char="-"/>
                      </a:pPr>
                      <a:r>
                        <a:rPr lang="es-ES" sz="900" dirty="0" smtClean="0"/>
                        <a:t>CONCEPTO DECENAS</a:t>
                      </a:r>
                    </a:p>
                    <a:p>
                      <a:pPr marL="342900" lvl="0" indent="-342900" algn="l">
                        <a:lnSpc>
                          <a:spcPct val="115000"/>
                        </a:lnSpc>
                        <a:spcAft>
                          <a:spcPts val="0"/>
                        </a:spcAft>
                        <a:buFont typeface="Calibri"/>
                        <a:buChar char="-"/>
                      </a:pPr>
                      <a:r>
                        <a:rPr lang="es-ES" sz="900" dirty="0" smtClean="0"/>
                        <a:t>CONCEPTO UNIDAD</a:t>
                      </a:r>
                    </a:p>
                    <a:p>
                      <a:pPr marL="342900" lvl="0" indent="-342900" algn="l">
                        <a:lnSpc>
                          <a:spcPct val="115000"/>
                        </a:lnSpc>
                        <a:spcAft>
                          <a:spcPts val="0"/>
                        </a:spcAft>
                        <a:buFont typeface="Calibri"/>
                        <a:buChar char="-"/>
                      </a:pPr>
                      <a:r>
                        <a:rPr lang="es-ES" sz="900" dirty="0" smtClean="0"/>
                        <a:t>NUMERACIÓN</a:t>
                      </a:r>
                    </a:p>
                    <a:p>
                      <a:pPr marL="342900" lvl="0" indent="-342900" algn="l">
                        <a:lnSpc>
                          <a:spcPct val="115000"/>
                        </a:lnSpc>
                        <a:spcAft>
                          <a:spcPts val="0"/>
                        </a:spcAft>
                        <a:buFont typeface="Calibri"/>
                        <a:buChar char="-"/>
                      </a:pPr>
                      <a:r>
                        <a:rPr lang="es-ES" sz="900" dirty="0" smtClean="0"/>
                        <a:t>CONCEPTO CENTENA</a:t>
                      </a:r>
                      <a:endParaRPr lang="es-ES" sz="900" dirty="0">
                        <a:latin typeface="Calibri"/>
                        <a:ea typeface="Calibri"/>
                        <a:cs typeface="Times New Roman"/>
                      </a:endParaRPr>
                    </a:p>
                  </a:txBody>
                  <a:tcPr marL="56159" marR="56159" marT="0" marB="0"/>
                </a:tc>
                <a:tc hMerge="1">
                  <a:txBody>
                    <a:bodyPr/>
                    <a:lstStyle/>
                    <a:p>
                      <a:endParaRPr lang="es-ES"/>
                    </a:p>
                  </a:txBody>
                  <a:tcPr/>
                </a:tc>
                <a:tc gridSpan="2">
                  <a:txBody>
                    <a:bodyPr/>
                    <a:lstStyle/>
                    <a:p>
                      <a:pPr marL="342900" lvl="0" indent="-342900" algn="l">
                        <a:lnSpc>
                          <a:spcPct val="115000"/>
                        </a:lnSpc>
                        <a:spcAft>
                          <a:spcPts val="0"/>
                        </a:spcAft>
                        <a:buFont typeface="Calibri"/>
                        <a:buChar char="-"/>
                      </a:pPr>
                      <a:r>
                        <a:rPr lang="es-ES" sz="900" dirty="0" smtClean="0"/>
                        <a:t>COMPETENCIA MATEMÁTICA</a:t>
                      </a:r>
                    </a:p>
                    <a:p>
                      <a:pPr marL="342900" lvl="0" indent="-342900" algn="l">
                        <a:lnSpc>
                          <a:spcPct val="115000"/>
                        </a:lnSpc>
                        <a:spcAft>
                          <a:spcPts val="0"/>
                        </a:spcAft>
                        <a:buFont typeface="Calibri"/>
                        <a:buChar char="-"/>
                      </a:pPr>
                      <a:r>
                        <a:rPr lang="es-ES" sz="900" dirty="0" smtClean="0"/>
                        <a:t>APRENDER A APRENDER</a:t>
                      </a:r>
                      <a:endParaRPr lang="es-ES" sz="900" dirty="0">
                        <a:latin typeface="Calibri"/>
                        <a:ea typeface="Calibri"/>
                        <a:cs typeface="Times New Roman"/>
                      </a:endParaRPr>
                    </a:p>
                  </a:txBody>
                  <a:tcPr marL="56159" marR="56159" marT="0" marB="0"/>
                </a:tc>
                <a:tc hMerge="1">
                  <a:txBody>
                    <a:bodyPr/>
                    <a:lstStyle/>
                    <a:p>
                      <a:endParaRPr lang="es-ES"/>
                    </a:p>
                  </a:txBody>
                  <a:tcPr/>
                </a:tc>
              </a:tr>
              <a:tr h="267981">
                <a:tc gridSpan="4">
                  <a:txBody>
                    <a:bodyPr/>
                    <a:lstStyle/>
                    <a:p>
                      <a:pPr algn="ctr">
                        <a:lnSpc>
                          <a:spcPct val="115000"/>
                        </a:lnSpc>
                        <a:spcAft>
                          <a:spcPts val="0"/>
                        </a:spcAft>
                      </a:pPr>
                      <a:r>
                        <a:rPr lang="es-ES" sz="1500" dirty="0" smtClean="0"/>
                        <a:t>DESARROLLO</a:t>
                      </a:r>
                      <a:endParaRPr lang="es-ES" sz="900" dirty="0">
                        <a:latin typeface="Calibri"/>
                        <a:ea typeface="Calibri"/>
                        <a:cs typeface="Times New Roman"/>
                      </a:endParaRPr>
                    </a:p>
                  </a:txBody>
                  <a:tcPr marL="56159" marR="56159" marT="0" marB="0"/>
                </a:tc>
                <a:tc hMerge="1">
                  <a:txBody>
                    <a:bodyPr/>
                    <a:lstStyle/>
                    <a:p>
                      <a:endParaRPr lang="es-ES"/>
                    </a:p>
                  </a:txBody>
                  <a:tcPr/>
                </a:tc>
                <a:tc hMerge="1">
                  <a:txBody>
                    <a:bodyPr/>
                    <a:lstStyle/>
                    <a:p>
                      <a:endParaRPr lang="es-ES"/>
                    </a:p>
                  </a:txBody>
                  <a:tcPr/>
                </a:tc>
                <a:tc hMerge="1">
                  <a:txBody>
                    <a:bodyPr/>
                    <a:lstStyle/>
                    <a:p>
                      <a:endParaRPr lang="es-ES"/>
                    </a:p>
                  </a:txBody>
                  <a:tcPr/>
                </a:tc>
              </a:tr>
              <a:tr h="747809">
                <a:tc gridSpan="4">
                  <a:txBody>
                    <a:bodyPr/>
                    <a:lstStyle/>
                    <a:p>
                      <a:pPr algn="l">
                        <a:lnSpc>
                          <a:spcPct val="115000"/>
                        </a:lnSpc>
                        <a:spcAft>
                          <a:spcPts val="0"/>
                        </a:spcAft>
                      </a:pPr>
                      <a:endParaRPr lang="es-ES" sz="900" dirty="0" smtClean="0"/>
                    </a:p>
                    <a:p>
                      <a:pPr algn="l">
                        <a:lnSpc>
                          <a:spcPct val="115000"/>
                        </a:lnSpc>
                        <a:spcAft>
                          <a:spcPts val="0"/>
                        </a:spcAft>
                      </a:pPr>
                      <a:r>
                        <a:rPr lang="es-ES" sz="900" dirty="0" smtClean="0"/>
                        <a:t>CON UN PANEL CON NÚMEROS HASTA EL 100 Y FICHAS TRANPARENTES, SE SACAN DIFERENTES TARJETAS Y SE COLOCAN LAS FICHAS DONDE CORRESPONDA:</a:t>
                      </a:r>
                    </a:p>
                    <a:p>
                      <a:pPr marL="342900" lvl="0" indent="-342900" algn="l">
                        <a:lnSpc>
                          <a:spcPct val="115000"/>
                        </a:lnSpc>
                        <a:spcAft>
                          <a:spcPts val="0"/>
                        </a:spcAft>
                        <a:buFont typeface="Calibri"/>
                        <a:buChar char="-"/>
                      </a:pPr>
                      <a:r>
                        <a:rPr lang="es-ES" sz="900" dirty="0" smtClean="0"/>
                        <a:t>MARCAR UNA FAMILIA DE NÚMEROS.                             -   REALIZAR UNA SERIE DE NÚMEROS.</a:t>
                      </a:r>
                    </a:p>
                    <a:p>
                      <a:pPr marL="342900" lvl="0" indent="-342900" algn="l">
                        <a:lnSpc>
                          <a:spcPct val="115000"/>
                        </a:lnSpc>
                        <a:spcAft>
                          <a:spcPts val="0"/>
                        </a:spcAft>
                        <a:buFont typeface="Calibri"/>
                        <a:buChar char="-"/>
                      </a:pPr>
                      <a:r>
                        <a:rPr lang="es-ES" sz="900" dirty="0" smtClean="0"/>
                        <a:t>MARCAR UNA PANDILLA DE NÚMEROS.                           -   MARCAR UNA TABLA DE MULTIPLICAR.</a:t>
                      </a:r>
                      <a:endParaRPr lang="es-ES" sz="900" dirty="0">
                        <a:latin typeface="Calibri"/>
                        <a:ea typeface="Calibri"/>
                        <a:cs typeface="Times New Roman"/>
                      </a:endParaRPr>
                    </a:p>
                  </a:txBody>
                  <a:tcPr marL="56159" marR="56159" marT="0" marB="0"/>
                </a:tc>
                <a:tc hMerge="1">
                  <a:txBody>
                    <a:bodyPr/>
                    <a:lstStyle/>
                    <a:p>
                      <a:endParaRPr lang="es-ES"/>
                    </a:p>
                  </a:txBody>
                  <a:tcPr/>
                </a:tc>
                <a:tc hMerge="1">
                  <a:txBody>
                    <a:bodyPr/>
                    <a:lstStyle/>
                    <a:p>
                      <a:endParaRPr lang="es-ES"/>
                    </a:p>
                  </a:txBody>
                  <a:tcPr/>
                </a:tc>
                <a:tc hMerge="1">
                  <a:txBody>
                    <a:bodyPr/>
                    <a:lstStyle/>
                    <a:p>
                      <a:endParaRPr lang="es-ES"/>
                    </a:p>
                  </a:txBody>
                  <a:tcPr/>
                </a:tc>
              </a:tr>
              <a:tr h="432068">
                <a:tc>
                  <a:txBody>
                    <a:bodyPr/>
                    <a:lstStyle/>
                    <a:p>
                      <a:pPr algn="l">
                        <a:lnSpc>
                          <a:spcPct val="115000"/>
                        </a:lnSpc>
                        <a:spcAft>
                          <a:spcPts val="0"/>
                        </a:spcAft>
                      </a:pPr>
                      <a:r>
                        <a:rPr lang="es-ES" sz="1300" dirty="0" smtClean="0"/>
                        <a:t>EVALUACIÓN POR CRITERIOS EV/ESTANDARES AP.</a:t>
                      </a:r>
                      <a:endParaRPr lang="es-ES" sz="900" dirty="0">
                        <a:latin typeface="Calibri"/>
                        <a:ea typeface="Calibri"/>
                        <a:cs typeface="Times New Roman"/>
                      </a:endParaRPr>
                    </a:p>
                  </a:txBody>
                  <a:tcPr marL="56159" marR="56159" marT="0" marB="0"/>
                </a:tc>
                <a:tc gridSpan="3">
                  <a:txBody>
                    <a:bodyPr/>
                    <a:lstStyle/>
                    <a:p>
                      <a:pPr algn="l">
                        <a:lnSpc>
                          <a:spcPct val="115000"/>
                        </a:lnSpc>
                        <a:spcAft>
                          <a:spcPts val="0"/>
                        </a:spcAft>
                      </a:pPr>
                      <a:r>
                        <a:rPr lang="es-ES" sz="1300" dirty="0" smtClean="0"/>
                        <a:t>EVALUACION POR COMPETENCIAS</a:t>
                      </a:r>
                      <a:endParaRPr lang="es-ES" sz="900" dirty="0">
                        <a:latin typeface="Calibri"/>
                        <a:ea typeface="Calibri"/>
                        <a:cs typeface="Times New Roman"/>
                      </a:endParaRPr>
                    </a:p>
                  </a:txBody>
                  <a:tcPr marL="56159" marR="56159" marT="0" marB="0"/>
                </a:tc>
                <a:tc hMerge="1">
                  <a:txBody>
                    <a:bodyPr/>
                    <a:lstStyle/>
                    <a:p>
                      <a:pPr algn="l">
                        <a:lnSpc>
                          <a:spcPct val="115000"/>
                        </a:lnSpc>
                        <a:spcAft>
                          <a:spcPts val="0"/>
                        </a:spcAft>
                      </a:pPr>
                      <a:endParaRPr lang="es-ES" sz="900" dirty="0">
                        <a:latin typeface="Calibri"/>
                        <a:ea typeface="Calibri"/>
                        <a:cs typeface="Times New Roman"/>
                      </a:endParaRPr>
                    </a:p>
                  </a:txBody>
                  <a:tcPr marL="56159" marR="56159" marT="0" marB="0"/>
                </a:tc>
                <a:tc hMerge="1">
                  <a:txBody>
                    <a:bodyPr/>
                    <a:lstStyle/>
                    <a:p>
                      <a:endParaRPr lang="es-ES"/>
                    </a:p>
                  </a:txBody>
                  <a:tcPr/>
                </a:tc>
              </a:tr>
              <a:tr h="1026726">
                <a:tc>
                  <a:txBody>
                    <a:bodyPr/>
                    <a:lstStyle/>
                    <a:p>
                      <a:pPr algn="l">
                        <a:lnSpc>
                          <a:spcPct val="115000"/>
                        </a:lnSpc>
                        <a:spcAft>
                          <a:spcPts val="0"/>
                        </a:spcAft>
                      </a:pPr>
                      <a:endParaRPr lang="es-ES" sz="900" dirty="0" smtClean="0"/>
                    </a:p>
                    <a:p>
                      <a:pPr marL="342900" lvl="0" indent="-342900" algn="l">
                        <a:lnSpc>
                          <a:spcPct val="115000"/>
                        </a:lnSpc>
                        <a:spcAft>
                          <a:spcPts val="0"/>
                        </a:spcAft>
                        <a:buFont typeface="Calibri"/>
                        <a:buChar char="-"/>
                      </a:pPr>
                      <a:r>
                        <a:rPr lang="es-ES" sz="900" dirty="0" smtClean="0"/>
                        <a:t>CONOCE LAS DECENAS</a:t>
                      </a:r>
                    </a:p>
                    <a:p>
                      <a:pPr marL="342900" lvl="0" indent="-342900" algn="l">
                        <a:lnSpc>
                          <a:spcPct val="115000"/>
                        </a:lnSpc>
                        <a:spcAft>
                          <a:spcPts val="0"/>
                        </a:spcAft>
                        <a:buFont typeface="Calibri"/>
                        <a:buChar char="-"/>
                      </a:pPr>
                      <a:r>
                        <a:rPr lang="es-ES" sz="900" dirty="0" smtClean="0"/>
                        <a:t>CONOCE LAS UNIDADES</a:t>
                      </a:r>
                    </a:p>
                    <a:p>
                      <a:pPr marL="342900" lvl="0" indent="-342900" algn="l">
                        <a:lnSpc>
                          <a:spcPct val="115000"/>
                        </a:lnSpc>
                        <a:spcAft>
                          <a:spcPts val="0"/>
                        </a:spcAft>
                        <a:buFont typeface="Calibri"/>
                        <a:buChar char="-"/>
                      </a:pPr>
                      <a:r>
                        <a:rPr lang="es-ES" sz="900" dirty="0" smtClean="0"/>
                        <a:t>CONOCE LOS NÚMEROS HASTA EL 100</a:t>
                      </a:r>
                      <a:endParaRPr lang="es-ES" sz="900" dirty="0">
                        <a:latin typeface="Calibri"/>
                        <a:ea typeface="Calibri"/>
                        <a:cs typeface="Times New Roman"/>
                      </a:endParaRPr>
                    </a:p>
                  </a:txBody>
                  <a:tcPr marL="56159" marR="56159" marT="0" marB="0"/>
                </a:tc>
                <a:tc gridSpan="3">
                  <a:txBody>
                    <a:bodyPr/>
                    <a:lstStyle/>
                    <a:p>
                      <a:pPr marL="342900" lvl="0" indent="-342900" algn="l">
                        <a:lnSpc>
                          <a:spcPct val="115000"/>
                        </a:lnSpc>
                        <a:spcAft>
                          <a:spcPts val="0"/>
                        </a:spcAft>
                        <a:buFont typeface="Calibri"/>
                        <a:buChar char="-"/>
                      </a:pPr>
                      <a:r>
                        <a:rPr lang="es-ES" sz="900" dirty="0" smtClean="0"/>
                        <a:t>APLICA EL RAZONAMIENTO MATEMÁTICO PARA RESOLVER CUESTIONES DE LA VIDA COTIDIANA.</a:t>
                      </a:r>
                    </a:p>
                    <a:p>
                      <a:pPr marL="342900" lvl="0" indent="-342900" algn="l">
                        <a:lnSpc>
                          <a:spcPct val="115000"/>
                        </a:lnSpc>
                        <a:spcAft>
                          <a:spcPts val="0"/>
                        </a:spcAft>
                        <a:buFont typeface="Calibri"/>
                        <a:buChar char="-"/>
                      </a:pPr>
                      <a:r>
                        <a:rPr lang="es-ES" sz="900" dirty="0" smtClean="0"/>
                        <a:t>DISPONE DE HABILIDADES PARA INICIARSE EN EL APRENDIZAJE Y SER CAPAZ DE CONTINUAR APRENDIENDO DE MANERA CADA VEZ MÁS EFICAZ Y AUTÓNOMA.</a:t>
                      </a:r>
                      <a:endParaRPr lang="es-ES" sz="900" dirty="0">
                        <a:latin typeface="Calibri"/>
                        <a:ea typeface="Calibri"/>
                        <a:cs typeface="Times New Roman"/>
                      </a:endParaRPr>
                    </a:p>
                  </a:txBody>
                  <a:tcPr marL="56159" marR="56159" marT="0" marB="0"/>
                </a:tc>
                <a:tc hMerge="1">
                  <a:txBody>
                    <a:bodyPr/>
                    <a:lstStyle/>
                    <a:p>
                      <a:pPr marL="342900" lvl="0" indent="-342900" algn="l">
                        <a:lnSpc>
                          <a:spcPct val="115000"/>
                        </a:lnSpc>
                        <a:spcAft>
                          <a:spcPts val="0"/>
                        </a:spcAft>
                        <a:buFont typeface="Calibri"/>
                        <a:buChar char="-"/>
                      </a:pPr>
                      <a:endParaRPr lang="es-ES" sz="900" dirty="0">
                        <a:latin typeface="Calibri"/>
                        <a:ea typeface="Calibri"/>
                        <a:cs typeface="Times New Roman"/>
                      </a:endParaRPr>
                    </a:p>
                  </a:txBody>
                  <a:tcPr marL="56159" marR="56159" marT="0" marB="0"/>
                </a:tc>
                <a:tc hMerge="1">
                  <a:txBody>
                    <a:bodyPr/>
                    <a:lstStyle/>
                    <a:p>
                      <a:endParaRPr lang="es-ES"/>
                    </a:p>
                  </a:txBody>
                  <a:tcPr/>
                </a:tc>
              </a:tr>
              <a:tr h="232251">
                <a:tc gridSpan="4">
                  <a:txBody>
                    <a:bodyPr/>
                    <a:lstStyle/>
                    <a:p>
                      <a:pPr algn="l">
                        <a:lnSpc>
                          <a:spcPct val="115000"/>
                        </a:lnSpc>
                        <a:spcAft>
                          <a:spcPts val="0"/>
                        </a:spcAft>
                      </a:pPr>
                      <a:r>
                        <a:rPr lang="es-ES" sz="1300" dirty="0" smtClean="0"/>
                        <a:t>VARIABLES DEL MATERIAL</a:t>
                      </a:r>
                      <a:endParaRPr lang="es-ES" sz="900" dirty="0">
                        <a:latin typeface="Calibri"/>
                        <a:ea typeface="Calibri"/>
                        <a:cs typeface="Times New Roman"/>
                      </a:endParaRPr>
                    </a:p>
                  </a:txBody>
                  <a:tcPr marL="56159" marR="56159" marT="0" marB="0"/>
                </a:tc>
                <a:tc hMerge="1">
                  <a:txBody>
                    <a:bodyPr/>
                    <a:lstStyle/>
                    <a:p>
                      <a:endParaRPr lang="es-ES"/>
                    </a:p>
                  </a:txBody>
                  <a:tcPr/>
                </a:tc>
                <a:tc hMerge="1">
                  <a:txBody>
                    <a:bodyPr/>
                    <a:lstStyle/>
                    <a:p>
                      <a:endParaRPr lang="es-ES"/>
                    </a:p>
                  </a:txBody>
                  <a:tcPr/>
                </a:tc>
                <a:tc hMerge="1">
                  <a:txBody>
                    <a:bodyPr/>
                    <a:lstStyle/>
                    <a:p>
                      <a:endParaRPr lang="es-ES"/>
                    </a:p>
                  </a:txBody>
                  <a:tcPr/>
                </a:tc>
              </a:tr>
              <a:tr h="680553">
                <a:tc gridSpan="4">
                  <a:txBody>
                    <a:bodyPr/>
                    <a:lstStyle/>
                    <a:p>
                      <a:pPr marL="342900" lvl="0" indent="-342900" algn="l">
                        <a:lnSpc>
                          <a:spcPct val="115000"/>
                        </a:lnSpc>
                        <a:spcAft>
                          <a:spcPts val="0"/>
                        </a:spcAft>
                        <a:buFont typeface="Calibri"/>
                        <a:buChar char="-"/>
                      </a:pPr>
                      <a:r>
                        <a:rPr lang="es-ES" sz="900" dirty="0" smtClean="0"/>
                        <a:t>CALCULO MENTAL</a:t>
                      </a:r>
                    </a:p>
                    <a:p>
                      <a:pPr marL="342900" lvl="0" indent="-342900" algn="l">
                        <a:lnSpc>
                          <a:spcPct val="115000"/>
                        </a:lnSpc>
                        <a:spcAft>
                          <a:spcPts val="0"/>
                        </a:spcAft>
                        <a:buFont typeface="Calibri"/>
                        <a:buChar char="-"/>
                      </a:pPr>
                      <a:r>
                        <a:rPr lang="es-ES" sz="900" dirty="0" smtClean="0"/>
                        <a:t>SUMAS DE NÚMEROS</a:t>
                      </a:r>
                    </a:p>
                    <a:p>
                      <a:pPr marL="342900" lvl="0" indent="-342900" algn="l">
                        <a:lnSpc>
                          <a:spcPct val="115000"/>
                        </a:lnSpc>
                        <a:spcAft>
                          <a:spcPts val="0"/>
                        </a:spcAft>
                        <a:buFont typeface="Calibri"/>
                        <a:buChar char="-"/>
                      </a:pPr>
                      <a:r>
                        <a:rPr lang="es-ES" sz="900" dirty="0" smtClean="0"/>
                        <a:t>RESTA DE NÚMEROS</a:t>
                      </a:r>
                    </a:p>
                    <a:p>
                      <a:pPr marL="342900" lvl="0" indent="-342900" algn="l">
                        <a:lnSpc>
                          <a:spcPct val="115000"/>
                        </a:lnSpc>
                        <a:spcAft>
                          <a:spcPts val="0"/>
                        </a:spcAft>
                        <a:buFont typeface="Calibri"/>
                        <a:buChar char="-"/>
                      </a:pPr>
                      <a:r>
                        <a:rPr lang="es-ES" sz="900" dirty="0" smtClean="0"/>
                        <a:t>COMPARACIÓN DE NÚMEROS</a:t>
                      </a:r>
                      <a:endParaRPr lang="es-ES" sz="900" dirty="0">
                        <a:latin typeface="Calibri"/>
                        <a:ea typeface="Calibri"/>
                        <a:cs typeface="Times New Roman"/>
                      </a:endParaRPr>
                    </a:p>
                  </a:txBody>
                  <a:tcPr marL="56159" marR="56159" marT="0" marB="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pic>
        <p:nvPicPr>
          <p:cNvPr id="52225" name="Picture 1" descr="C:\Users\USUARIO\Desktop\ABN parte 2\IMG-20170310-WA0001.jpg"/>
          <p:cNvPicPr>
            <a:picLocks noChangeAspect="1" noChangeArrowheads="1"/>
          </p:cNvPicPr>
          <p:nvPr/>
        </p:nvPicPr>
        <p:blipFill>
          <a:blip r:embed="rId2" cstate="print"/>
          <a:srcRect/>
          <a:stretch>
            <a:fillRect/>
          </a:stretch>
        </p:blipFill>
        <p:spPr bwMode="auto">
          <a:xfrm>
            <a:off x="6608040" y="2101562"/>
            <a:ext cx="5251451" cy="393858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31 : LOS COCODRILOS 2</a:t>
            </a:r>
            <a:endParaRPr lang="es-ES" dirty="0"/>
          </a:p>
        </p:txBody>
      </p:sp>
      <p:graphicFrame>
        <p:nvGraphicFramePr>
          <p:cNvPr id="3" name="2 Tabla"/>
          <p:cNvGraphicFramePr>
            <a:graphicFrameLocks noGrp="1"/>
          </p:cNvGraphicFramePr>
          <p:nvPr/>
        </p:nvGraphicFramePr>
        <p:xfrm>
          <a:off x="263236" y="1925781"/>
          <a:ext cx="7148945" cy="4758875"/>
        </p:xfrm>
        <a:graphic>
          <a:graphicData uri="http://schemas.openxmlformats.org/drawingml/2006/table">
            <a:tbl>
              <a:tblPr>
                <a:tableStyleId>{BC89EF96-8CEA-46FF-86C4-4CE0E7609802}</a:tableStyleId>
              </a:tblPr>
              <a:tblGrid>
                <a:gridCol w="4616378"/>
                <a:gridCol w="85928"/>
                <a:gridCol w="603985"/>
                <a:gridCol w="1842654"/>
              </a:tblGrid>
              <a:tr h="270602">
                <a:tc gridSpan="2">
                  <a:txBody>
                    <a:bodyPr/>
                    <a:lstStyle/>
                    <a:p>
                      <a:pPr>
                        <a:lnSpc>
                          <a:spcPct val="115000"/>
                        </a:lnSpc>
                        <a:spcAft>
                          <a:spcPts val="0"/>
                        </a:spcAft>
                      </a:pPr>
                      <a:r>
                        <a:rPr lang="es-ES" sz="1300" dirty="0" smtClean="0"/>
                        <a:t>TITULO: LOS COCODRILOS “2”</a:t>
                      </a:r>
                      <a:endParaRPr lang="es-ES" sz="900" dirty="0">
                        <a:latin typeface="Calibri"/>
                        <a:ea typeface="Calibri"/>
                        <a:cs typeface="Times New Roman"/>
                      </a:endParaRPr>
                    </a:p>
                  </a:txBody>
                  <a:tcPr marL="55774" marR="55774" marT="0" marB="0"/>
                </a:tc>
                <a:tc hMerge="1">
                  <a:txBody>
                    <a:bodyPr/>
                    <a:lstStyle/>
                    <a:p>
                      <a:endParaRPr lang="es-ES"/>
                    </a:p>
                  </a:txBody>
                  <a:tcPr/>
                </a:tc>
                <a:tc gridSpan="2">
                  <a:txBody>
                    <a:bodyPr/>
                    <a:lstStyle/>
                    <a:p>
                      <a:pPr>
                        <a:lnSpc>
                          <a:spcPct val="115000"/>
                        </a:lnSpc>
                        <a:spcAft>
                          <a:spcPts val="0"/>
                        </a:spcAft>
                      </a:pPr>
                      <a:r>
                        <a:rPr lang="es-ES" sz="1300" dirty="0" smtClean="0"/>
                        <a:t>NIVEL: 6-7 AÑOS</a:t>
                      </a:r>
                      <a:endParaRPr lang="es-ES" sz="900" dirty="0">
                        <a:latin typeface="Calibri"/>
                        <a:ea typeface="Calibri"/>
                        <a:cs typeface="Times New Roman"/>
                      </a:endParaRPr>
                    </a:p>
                  </a:txBody>
                  <a:tcPr marL="55774" marR="55774" marT="0" marB="0"/>
                </a:tc>
                <a:tc hMerge="1">
                  <a:txBody>
                    <a:bodyPr/>
                    <a:lstStyle/>
                    <a:p>
                      <a:endParaRPr lang="es-ES"/>
                    </a:p>
                  </a:txBody>
                  <a:tcPr/>
                </a:tc>
              </a:tr>
              <a:tr h="277759">
                <a:tc>
                  <a:txBody>
                    <a:bodyPr/>
                    <a:lstStyle/>
                    <a:p>
                      <a:pPr algn="ctr">
                        <a:lnSpc>
                          <a:spcPct val="115000"/>
                        </a:lnSpc>
                        <a:spcAft>
                          <a:spcPts val="0"/>
                        </a:spcAft>
                      </a:pPr>
                      <a:r>
                        <a:rPr lang="es-ES" sz="1500" dirty="0" smtClean="0"/>
                        <a:t>CONTENIDOS</a:t>
                      </a:r>
                      <a:endParaRPr lang="es-ES" sz="900" dirty="0">
                        <a:latin typeface="Calibri"/>
                        <a:ea typeface="Calibri"/>
                        <a:cs typeface="Times New Roman"/>
                      </a:endParaRPr>
                    </a:p>
                  </a:txBody>
                  <a:tcPr marL="55774" marR="55774" marT="0" marB="0"/>
                </a:tc>
                <a:tc gridSpan="3">
                  <a:txBody>
                    <a:bodyPr/>
                    <a:lstStyle/>
                    <a:p>
                      <a:pPr algn="ctr">
                        <a:lnSpc>
                          <a:spcPct val="115000"/>
                        </a:lnSpc>
                        <a:spcAft>
                          <a:spcPts val="0"/>
                        </a:spcAft>
                      </a:pPr>
                      <a:r>
                        <a:rPr lang="es-ES" sz="1500" dirty="0" smtClean="0"/>
                        <a:t>COMPETENCIAS</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673032">
                <a:tc>
                  <a:txBody>
                    <a:bodyPr/>
                    <a:lstStyle/>
                    <a:p>
                      <a:pPr marL="342900" lvl="0" indent="-342900">
                        <a:lnSpc>
                          <a:spcPct val="115000"/>
                        </a:lnSpc>
                        <a:spcAft>
                          <a:spcPts val="0"/>
                        </a:spcAft>
                        <a:buFont typeface="Symbol"/>
                        <a:buChar char=""/>
                      </a:pPr>
                      <a:r>
                        <a:rPr lang="es-ES" sz="900" dirty="0" smtClean="0"/>
                        <a:t>CUANTIFICADORES DE USO COMÚN PARA EXPRESAR CANTIDADES: “MAYOR QUE”, “MENOR QUE” E “IGUAL”.</a:t>
                      </a:r>
                    </a:p>
                    <a:p>
                      <a:pPr marL="342900" lvl="0" indent="-342900">
                        <a:lnSpc>
                          <a:spcPct val="115000"/>
                        </a:lnSpc>
                        <a:spcAft>
                          <a:spcPts val="0"/>
                        </a:spcAft>
                        <a:buFont typeface="Symbol"/>
                        <a:buChar char=""/>
                      </a:pPr>
                      <a:r>
                        <a:rPr lang="es-ES" sz="900" dirty="0" smtClean="0"/>
                        <a:t>IDENTIFICACIÓN GRÁFICA DE LOS NÚMEROS DEL 0 AL 20.</a:t>
                      </a:r>
                    </a:p>
                    <a:p>
                      <a:pPr marL="342900" lvl="0" indent="-342900">
                        <a:lnSpc>
                          <a:spcPct val="115000"/>
                        </a:lnSpc>
                        <a:spcAft>
                          <a:spcPts val="0"/>
                        </a:spcAft>
                        <a:buFont typeface="Symbol"/>
                        <a:buChar char=""/>
                      </a:pPr>
                      <a:r>
                        <a:rPr lang="es-ES" sz="900" dirty="0" smtClean="0"/>
                        <a:t>RECORDATORIO DE LA RECTA NUMÉRICA DEL 0 AL 20.</a:t>
                      </a:r>
                      <a:endParaRPr lang="es-ES" sz="900" dirty="0">
                        <a:latin typeface="Calibri"/>
                        <a:ea typeface="Calibri"/>
                        <a:cs typeface="Times New Roman"/>
                      </a:endParaRPr>
                    </a:p>
                  </a:txBody>
                  <a:tcPr marL="55774" marR="55774" marT="0" marB="0"/>
                </a:tc>
                <a:tc gridSpan="3">
                  <a:txBody>
                    <a:bodyPr/>
                    <a:lstStyle/>
                    <a:p>
                      <a:pPr marL="342900" lvl="0" indent="-342900">
                        <a:lnSpc>
                          <a:spcPct val="115000"/>
                        </a:lnSpc>
                        <a:spcAft>
                          <a:spcPts val="0"/>
                        </a:spcAft>
                        <a:buFont typeface="Symbol"/>
                        <a:buChar char=""/>
                      </a:pPr>
                      <a:r>
                        <a:rPr lang="es-ES" sz="900" dirty="0" smtClean="0"/>
                        <a:t>COMPETENCIA MATEMÁTICA.</a:t>
                      </a:r>
                    </a:p>
                    <a:p>
                      <a:pPr marL="342900" lvl="0" indent="-342900">
                        <a:lnSpc>
                          <a:spcPct val="115000"/>
                        </a:lnSpc>
                        <a:spcAft>
                          <a:spcPts val="0"/>
                        </a:spcAft>
                        <a:buFont typeface="Symbol"/>
                        <a:buChar char=""/>
                      </a:pPr>
                      <a:r>
                        <a:rPr lang="es-ES" sz="900" dirty="0" smtClean="0"/>
                        <a:t>COMPETENCIA APRENDER A APRENDER.</a:t>
                      </a:r>
                    </a:p>
                    <a:p>
                      <a:pPr marL="342900" lvl="0" indent="-342900">
                        <a:lnSpc>
                          <a:spcPct val="115000"/>
                        </a:lnSpc>
                        <a:spcAft>
                          <a:spcPts val="0"/>
                        </a:spcAft>
                        <a:buFont typeface="Symbol"/>
                        <a:buChar char=""/>
                      </a:pPr>
                      <a:r>
                        <a:rPr lang="es-ES" sz="900" dirty="0" smtClean="0"/>
                        <a:t>COMPETENCIA EN COMUNICACIÓN LINGÜÍSTICA.</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77759">
                <a:tc gridSpan="4">
                  <a:txBody>
                    <a:bodyPr/>
                    <a:lstStyle/>
                    <a:p>
                      <a:pPr algn="ctr">
                        <a:lnSpc>
                          <a:spcPct val="115000"/>
                        </a:lnSpc>
                        <a:spcAft>
                          <a:spcPts val="0"/>
                        </a:spcAft>
                      </a:pPr>
                      <a:r>
                        <a:rPr lang="es-ES" sz="1500" dirty="0" smtClean="0"/>
                        <a:t>DESARROLLO</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c hMerge="1">
                  <a:txBody>
                    <a:bodyPr/>
                    <a:lstStyle/>
                    <a:p>
                      <a:endParaRPr lang="es-ES"/>
                    </a:p>
                  </a:txBody>
                  <a:tcPr/>
                </a:tc>
              </a:tr>
              <a:tr h="861566">
                <a:tc gridSpan="4">
                  <a:txBody>
                    <a:bodyPr/>
                    <a:lstStyle/>
                    <a:p>
                      <a:pPr>
                        <a:lnSpc>
                          <a:spcPct val="115000"/>
                        </a:lnSpc>
                        <a:spcAft>
                          <a:spcPts val="0"/>
                        </a:spcAft>
                      </a:pPr>
                      <a:endParaRPr lang="es-ES" sz="900" dirty="0" smtClean="0"/>
                    </a:p>
                    <a:p>
                      <a:pPr marL="342900" lvl="0" indent="-342900">
                        <a:lnSpc>
                          <a:spcPct val="115000"/>
                        </a:lnSpc>
                        <a:spcAft>
                          <a:spcPts val="0"/>
                        </a:spcAft>
                        <a:buFont typeface="Symbol"/>
                        <a:buBlip>
                          <a:blip r:embed="rId2"/>
                        </a:buBlip>
                      </a:pPr>
                      <a:r>
                        <a:rPr lang="es-ES" sz="900" dirty="0" smtClean="0"/>
                        <a:t>PREVIAMENTE REPASO DE LA RECTA NUMÉRICA DEL 0 AL 20.</a:t>
                      </a:r>
                    </a:p>
                    <a:p>
                      <a:pPr marL="342900" lvl="0" indent="-342900">
                        <a:lnSpc>
                          <a:spcPct val="115000"/>
                        </a:lnSpc>
                        <a:spcAft>
                          <a:spcPts val="0"/>
                        </a:spcAft>
                        <a:buFont typeface="Symbol"/>
                        <a:buBlip>
                          <a:blip r:embed="rId2"/>
                        </a:buBlip>
                      </a:pPr>
                      <a:r>
                        <a:rPr lang="es-ES" sz="900" dirty="0" smtClean="0"/>
                        <a:t>UTILIZANDO LA LÁMINA SEGUIR LA ORDEN DADA: “E”MAYOR QUE” LIGE LOS OBJETOS QUE QUIERAS DEL SOBRE: BOLITAS, DADOS, REGLETAS, ETC. Y EL “DIBUJO” DEL SIGNO CORRESPONDIENTE (“MAYOR QUE”, “MENOR QUE” E “IGUAL”)DE MANERA QUE TENGA SENTIDO.</a:t>
                      </a:r>
                    </a:p>
                    <a:p>
                      <a:pPr marL="342900" lvl="0" indent="-342900">
                        <a:lnSpc>
                          <a:spcPct val="115000"/>
                        </a:lnSpc>
                        <a:spcAft>
                          <a:spcPts val="0"/>
                        </a:spcAft>
                        <a:buFont typeface="Symbol"/>
                        <a:buBlip>
                          <a:blip r:embed="rId2"/>
                        </a:buBlip>
                      </a:pPr>
                      <a:r>
                        <a:rPr lang="es-ES" sz="900" dirty="0" smtClean="0"/>
                        <a:t>TRABAJO POR EQUIPOS  CON LA MISMA LÁMINA, POR PAREJAS Y FINALMENTE DE MANERA INDIVIDUAL.</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c hMerge="1">
                  <a:txBody>
                    <a:bodyPr/>
                    <a:lstStyle/>
                    <a:p>
                      <a:endParaRPr lang="es-ES"/>
                    </a:p>
                  </a:txBody>
                  <a:tcPr/>
                </a:tc>
              </a:tr>
              <a:tr h="254947">
                <a:tc gridSpan="3">
                  <a:txBody>
                    <a:bodyPr/>
                    <a:lstStyle/>
                    <a:p>
                      <a:pPr>
                        <a:lnSpc>
                          <a:spcPct val="115000"/>
                        </a:lnSpc>
                        <a:spcAft>
                          <a:spcPts val="0"/>
                        </a:spcAft>
                      </a:pPr>
                      <a:r>
                        <a:rPr lang="es-ES" sz="1300" dirty="0" smtClean="0"/>
                        <a:t>EVALUACIÓN POR CRITERIOS</a:t>
                      </a:r>
                      <a:endParaRPr lang="es-ES" sz="900" dirty="0">
                        <a:latin typeface="Calibri"/>
                        <a:ea typeface="Calibri"/>
                        <a:cs typeface="Times New Roman"/>
                      </a:endParaRPr>
                    </a:p>
                  </a:txBody>
                  <a:tcPr marL="55774" marR="55774" marT="0" marB="0"/>
                </a:tc>
                <a:tc hMerge="1">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dirty="0" smtClean="0"/>
                        <a:t>EVALUACION POR COMPETENCIAS</a:t>
                      </a:r>
                      <a:endParaRPr lang="es-ES" sz="900" dirty="0">
                        <a:latin typeface="Calibri"/>
                        <a:ea typeface="Calibri"/>
                        <a:cs typeface="Times New Roman"/>
                      </a:endParaRPr>
                    </a:p>
                  </a:txBody>
                  <a:tcPr marL="55774" marR="55774" marT="0" marB="0"/>
                </a:tc>
              </a:tr>
              <a:tr h="1185334">
                <a:tc gridSpan="3">
                  <a:txBody>
                    <a:bodyPr/>
                    <a:lstStyle/>
                    <a:p>
                      <a:pPr marL="342900" lvl="0" indent="-342900" algn="just">
                        <a:lnSpc>
                          <a:spcPct val="115000"/>
                        </a:lnSpc>
                        <a:spcAft>
                          <a:spcPts val="0"/>
                        </a:spcAft>
                        <a:buFont typeface="Symbol"/>
                        <a:buChar char=""/>
                      </a:pPr>
                      <a:r>
                        <a:rPr lang="es-ES" sz="900" dirty="0" smtClean="0"/>
                        <a:t>MANIPULAR DE FORMA ADECUADA EL MATERIAL.</a:t>
                      </a:r>
                    </a:p>
                    <a:p>
                      <a:pPr marL="342900" lvl="0" indent="-342900" algn="just">
                        <a:lnSpc>
                          <a:spcPct val="115000"/>
                        </a:lnSpc>
                        <a:spcAft>
                          <a:spcPts val="0"/>
                        </a:spcAft>
                        <a:buFont typeface="Symbol"/>
                        <a:buChar char=""/>
                      </a:pPr>
                      <a:r>
                        <a:rPr lang="es-ES" sz="900" dirty="0" smtClean="0"/>
                        <a:t>UTILIZA LA SERIE NUMÉRICA PARA ORDENAR NÚMEROS E IDENTIFICAR LAS GRAFÍAS CORRESPONDIENTES DEL 0 AL 20.</a:t>
                      </a:r>
                    </a:p>
                    <a:p>
                      <a:pPr marL="342900" lvl="0" indent="-342900" algn="just">
                        <a:lnSpc>
                          <a:spcPct val="115000"/>
                        </a:lnSpc>
                        <a:spcAft>
                          <a:spcPts val="0"/>
                        </a:spcAft>
                        <a:buFont typeface="Symbol"/>
                        <a:buChar char=""/>
                      </a:pPr>
                      <a:r>
                        <a:rPr lang="es-ES" sz="900" dirty="0" smtClean="0"/>
                        <a:t>COMPARAR CANTIDADES Y UTILIZAR CORRECTAMENTE LOS TÉRMINOS “MAYOR QUE”, “MENOR QUE” E “IGUAL”.</a:t>
                      </a:r>
                    </a:p>
                    <a:p>
                      <a:pPr marL="342900" lvl="0" indent="-342900" algn="just">
                        <a:lnSpc>
                          <a:spcPct val="115000"/>
                        </a:lnSpc>
                        <a:spcAft>
                          <a:spcPts val="0"/>
                        </a:spcAft>
                        <a:buFont typeface="Symbol"/>
                        <a:buChar char=""/>
                      </a:pPr>
                      <a:r>
                        <a:rPr lang="es-ES" sz="900" dirty="0" smtClean="0"/>
                        <a:t>ACTUAR DE ACUERDO CON LAS NORMAS ESTABLECIDAS EN LA ACTIVIDAD.</a:t>
                      </a:r>
                    </a:p>
                    <a:p>
                      <a:pPr marL="342900" lvl="0" indent="-342900" algn="just">
                        <a:lnSpc>
                          <a:spcPct val="115000"/>
                        </a:lnSpc>
                        <a:spcAft>
                          <a:spcPts val="0"/>
                        </a:spcAft>
                        <a:buFont typeface="Symbol"/>
                        <a:buChar char=""/>
                      </a:pPr>
                      <a:r>
                        <a:rPr lang="es-ES" sz="900" dirty="0" smtClean="0"/>
                        <a:t>ANALIZAR Y RESOLVER SITUACIONES CONFLICTIVAS CON ACTITUDES TOLERANTES Y CONCILIADORAS.</a:t>
                      </a:r>
                      <a:endParaRPr lang="es-ES" sz="900" dirty="0">
                        <a:latin typeface="Calibri"/>
                        <a:ea typeface="Calibri"/>
                        <a:cs typeface="Times New Roman"/>
                      </a:endParaRPr>
                    </a:p>
                  </a:txBody>
                  <a:tcPr marL="55774" marR="55774" marT="0" marB="0"/>
                </a:tc>
                <a:tc hMerge="1">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endParaRPr lang="es-ES"/>
                    </a:p>
                  </a:txBody>
                  <a:tcPr marL="55774" marR="55774" marT="0" marB="0"/>
                </a:tc>
              </a:tr>
              <a:tr h="586379">
                <a:tc gridSpan="4">
                  <a:txBody>
                    <a:bodyPr/>
                    <a:lstStyle/>
                    <a:p>
                      <a:pPr>
                        <a:lnSpc>
                          <a:spcPct val="115000"/>
                        </a:lnSpc>
                        <a:spcAft>
                          <a:spcPts val="0"/>
                        </a:spcAft>
                      </a:pPr>
                      <a:r>
                        <a:rPr lang="es-ES" sz="1300" dirty="0" smtClean="0"/>
                        <a:t>VARIABLES DEL MATERIAL </a:t>
                      </a:r>
                      <a:r>
                        <a:rPr lang="es-ES" sz="900" dirty="0" smtClean="0"/>
                        <a:t>UNA VEZ QUE TODOS HAN INTERIORIZADO “LOS CONCEPTOS” QUE QUEREMOS TRABAJAR SE PODRÍAN REALIZAR “POR EQUIPOS”. HACIENDO “PEQUEÑOS JARDINES” Y REPARTIENDO A CADA EQUIPO “SU JARDÍN”, A MODO DE COMPETICIÓN. LA DINÁMICA CONSISTIRÍA EN, A MODO DE “COMPETICIÓN LÚDICA” COMPROBAR QUÉ EQUIPO FINALIZA PRIMERO SIN COMETER ERRORES.</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c hMerge="1">
                  <a:txBody>
                    <a:bodyPr/>
                    <a:lstStyle/>
                    <a:p>
                      <a:endParaRPr lang="es-ES"/>
                    </a:p>
                  </a:txBody>
                  <a:tcPr/>
                </a:tc>
              </a:tr>
              <a:tr h="170768">
                <a:tc gridSpan="4">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pic>
        <p:nvPicPr>
          <p:cNvPr id="56321" name="Picture 1" descr="C:\Users\USUARIO\Desktop\ABN parte 2\IMG-20170313-WA0000.jpg"/>
          <p:cNvPicPr>
            <a:picLocks noChangeAspect="1" noChangeArrowheads="1"/>
          </p:cNvPicPr>
          <p:nvPr/>
        </p:nvPicPr>
        <p:blipFill>
          <a:blip r:embed="rId3" cstate="print"/>
          <a:srcRect/>
          <a:stretch>
            <a:fillRect/>
          </a:stretch>
        </p:blipFill>
        <p:spPr bwMode="auto">
          <a:xfrm>
            <a:off x="7482803" y="2521527"/>
            <a:ext cx="4264699" cy="319852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32: EL JARDIN DE LAS DECENAS</a:t>
            </a:r>
            <a:endParaRPr lang="es-ES" dirty="0"/>
          </a:p>
        </p:txBody>
      </p:sp>
      <p:graphicFrame>
        <p:nvGraphicFramePr>
          <p:cNvPr id="3" name="2 Tabla"/>
          <p:cNvGraphicFramePr>
            <a:graphicFrameLocks noGrp="1"/>
          </p:cNvGraphicFramePr>
          <p:nvPr/>
        </p:nvGraphicFramePr>
        <p:xfrm>
          <a:off x="0" y="1833328"/>
          <a:ext cx="9628909" cy="5018986"/>
        </p:xfrm>
        <a:graphic>
          <a:graphicData uri="http://schemas.openxmlformats.org/drawingml/2006/table">
            <a:tbl>
              <a:tblPr>
                <a:tableStyleId>{BC89EF96-8CEA-46FF-86C4-4CE0E7609802}</a:tableStyleId>
              </a:tblPr>
              <a:tblGrid>
                <a:gridCol w="6194905"/>
                <a:gridCol w="116514"/>
                <a:gridCol w="3317490"/>
              </a:tblGrid>
              <a:tr h="249949">
                <a:tc gridSpan="2">
                  <a:txBody>
                    <a:bodyPr/>
                    <a:lstStyle/>
                    <a:p>
                      <a:pPr>
                        <a:lnSpc>
                          <a:spcPct val="115000"/>
                        </a:lnSpc>
                        <a:spcAft>
                          <a:spcPts val="0"/>
                        </a:spcAft>
                      </a:pPr>
                      <a:r>
                        <a:rPr lang="es-ES" sz="1300" dirty="0" smtClean="0"/>
                        <a:t>TITULO: EL FANTÁSTICO JARDÍN DE LAS DECENAS</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dirty="0" smtClean="0"/>
                        <a:t>NIVEL: 6-7-8 AÑOS</a:t>
                      </a:r>
                      <a:endParaRPr lang="es-ES" sz="900" dirty="0">
                        <a:latin typeface="Calibri"/>
                        <a:ea typeface="Calibri"/>
                        <a:cs typeface="Times New Roman"/>
                      </a:endParaRPr>
                    </a:p>
                  </a:txBody>
                  <a:tcPr marL="55774" marR="55774" marT="0" marB="0"/>
                </a:tc>
              </a:tr>
              <a:tr h="256560">
                <a:tc>
                  <a:txBody>
                    <a:bodyPr/>
                    <a:lstStyle/>
                    <a:p>
                      <a:pPr algn="ctr">
                        <a:lnSpc>
                          <a:spcPct val="115000"/>
                        </a:lnSpc>
                        <a:spcAft>
                          <a:spcPts val="0"/>
                        </a:spcAft>
                      </a:pPr>
                      <a:r>
                        <a:rPr lang="es-ES" sz="1500" dirty="0" smtClean="0"/>
                        <a:t>CONTENIDOS</a:t>
                      </a:r>
                      <a:endParaRPr lang="es-ES" sz="900" dirty="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dirty="0" smtClean="0"/>
                        <a:t>COMPETENCIAS</a:t>
                      </a:r>
                      <a:endParaRPr lang="es-ES" sz="900" dirty="0">
                        <a:latin typeface="Calibri"/>
                        <a:ea typeface="Calibri"/>
                        <a:cs typeface="Times New Roman"/>
                      </a:endParaRPr>
                    </a:p>
                  </a:txBody>
                  <a:tcPr marL="55774" marR="55774" marT="0" marB="0"/>
                </a:tc>
                <a:tc hMerge="1">
                  <a:txBody>
                    <a:bodyPr/>
                    <a:lstStyle/>
                    <a:p>
                      <a:endParaRPr lang="es-ES"/>
                    </a:p>
                  </a:txBody>
                  <a:tcPr/>
                </a:tc>
              </a:tr>
              <a:tr h="940718">
                <a:tc>
                  <a:txBody>
                    <a:bodyPr/>
                    <a:lstStyle/>
                    <a:p>
                      <a:pPr marL="342900" lvl="0" indent="-342900">
                        <a:lnSpc>
                          <a:spcPct val="115000"/>
                        </a:lnSpc>
                        <a:spcAft>
                          <a:spcPts val="0"/>
                        </a:spcAft>
                        <a:buFont typeface="Symbol"/>
                        <a:buChar char=""/>
                      </a:pPr>
                      <a:r>
                        <a:rPr lang="es-ES" sz="900" dirty="0" smtClean="0"/>
                        <a:t>UTILIZACIÓN DE LA SERIE NUMÉRICA A TRAVÉS DE LAS “FLORES O DECENAS” Y LAS “HOJAS O UNIDADES” HASTA EL NÚMERO 100.</a:t>
                      </a:r>
                    </a:p>
                    <a:p>
                      <a:pPr marL="342900" lvl="0" indent="-342900">
                        <a:lnSpc>
                          <a:spcPct val="115000"/>
                        </a:lnSpc>
                        <a:spcAft>
                          <a:spcPts val="0"/>
                        </a:spcAft>
                        <a:buFont typeface="Symbol"/>
                        <a:buChar char=""/>
                      </a:pPr>
                      <a:r>
                        <a:rPr lang="es-ES" sz="900" dirty="0" smtClean="0"/>
                        <a:t>SECUENCIACIÓN TEMPORAL: ANTERIOR Y POSTERIOR.</a:t>
                      </a:r>
                    </a:p>
                    <a:p>
                      <a:pPr marL="342900" lvl="0" indent="-342900">
                        <a:lnSpc>
                          <a:spcPct val="115000"/>
                        </a:lnSpc>
                        <a:spcAft>
                          <a:spcPts val="0"/>
                        </a:spcAft>
                        <a:buFont typeface="Symbol"/>
                        <a:buChar char=""/>
                      </a:pPr>
                      <a:r>
                        <a:rPr lang="es-ES" sz="900" dirty="0" smtClean="0"/>
                        <a:t>CARACTERÍSTICAS DEL NÚMERO: PAR E IMPAR.</a:t>
                      </a:r>
                    </a:p>
                    <a:p>
                      <a:pPr marL="342900" lvl="0" indent="-342900">
                        <a:lnSpc>
                          <a:spcPct val="115000"/>
                        </a:lnSpc>
                        <a:spcAft>
                          <a:spcPts val="0"/>
                        </a:spcAft>
                        <a:buFont typeface="Symbol"/>
                        <a:buChar char=""/>
                      </a:pPr>
                      <a:r>
                        <a:rPr lang="es-ES" sz="900" dirty="0" smtClean="0"/>
                        <a:t>CONTEO DE DIFERENTES OPCIONES: “DE 1 EN 1”, “DE 2 EN 2”, “DE 3 EN 3”, “DE 5 EN 5”, “DE 10 EN 10”, OTRAS OPCIONES…</a:t>
                      </a:r>
                      <a:endParaRPr lang="es-ES" sz="900" dirty="0">
                        <a:latin typeface="Calibri"/>
                        <a:ea typeface="Calibri"/>
                        <a:cs typeface="Times New Roman"/>
                      </a:endParaRPr>
                    </a:p>
                  </a:txBody>
                  <a:tcPr marL="55774" marR="55774" marT="0" marB="0"/>
                </a:tc>
                <a:tc gridSpan="2">
                  <a:txBody>
                    <a:bodyPr/>
                    <a:lstStyle/>
                    <a:p>
                      <a:pPr marL="342900" lvl="0" indent="-342900">
                        <a:lnSpc>
                          <a:spcPct val="115000"/>
                        </a:lnSpc>
                        <a:spcAft>
                          <a:spcPts val="0"/>
                        </a:spcAft>
                        <a:buFont typeface="Symbol"/>
                        <a:buChar char=""/>
                      </a:pPr>
                      <a:r>
                        <a:rPr lang="es-ES" sz="900" dirty="0" smtClean="0"/>
                        <a:t>COMPETENCIA MATEMÁTICA.</a:t>
                      </a:r>
                    </a:p>
                    <a:p>
                      <a:pPr marL="342900" lvl="0" indent="-342900">
                        <a:lnSpc>
                          <a:spcPct val="115000"/>
                        </a:lnSpc>
                        <a:spcAft>
                          <a:spcPts val="0"/>
                        </a:spcAft>
                        <a:buFont typeface="Symbol"/>
                        <a:buChar char=""/>
                      </a:pPr>
                      <a:r>
                        <a:rPr lang="es-ES" sz="900" dirty="0" smtClean="0"/>
                        <a:t>COMPETENCIA APRENDER A APRENDER.</a:t>
                      </a:r>
                    </a:p>
                    <a:p>
                      <a:pPr marL="342900" lvl="0" indent="-342900">
                        <a:lnSpc>
                          <a:spcPct val="115000"/>
                        </a:lnSpc>
                        <a:spcAft>
                          <a:spcPts val="0"/>
                        </a:spcAft>
                        <a:buFont typeface="Symbol"/>
                        <a:buChar char=""/>
                      </a:pPr>
                      <a:r>
                        <a:rPr lang="es-ES" sz="900" dirty="0" smtClean="0"/>
                        <a:t>COMPETENCIA EN COMUNICACIÓN LINGÜÍSTICA.</a:t>
                      </a:r>
                      <a:endParaRPr lang="es-ES" sz="900" dirty="0">
                        <a:latin typeface="Calibri"/>
                        <a:ea typeface="Calibri"/>
                        <a:cs typeface="Times New Roman"/>
                      </a:endParaRPr>
                    </a:p>
                  </a:txBody>
                  <a:tcPr marL="55774" marR="55774" marT="0" marB="0"/>
                </a:tc>
                <a:tc hMerge="1">
                  <a:txBody>
                    <a:bodyPr/>
                    <a:lstStyle/>
                    <a:p>
                      <a:endParaRPr lang="es-ES"/>
                    </a:p>
                  </a:txBody>
                  <a:tcPr/>
                </a:tc>
              </a:tr>
              <a:tr h="256560">
                <a:tc gridSpan="3">
                  <a:txBody>
                    <a:bodyPr/>
                    <a:lstStyle/>
                    <a:p>
                      <a:pPr algn="ctr">
                        <a:lnSpc>
                          <a:spcPct val="115000"/>
                        </a:lnSpc>
                        <a:spcAft>
                          <a:spcPts val="0"/>
                        </a:spcAft>
                      </a:pPr>
                      <a:r>
                        <a:rPr lang="es-ES" sz="1500" dirty="0" smtClean="0"/>
                        <a:t>DESARROLLO</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411077">
                <a:tc gridSpan="3">
                  <a:txBody>
                    <a:bodyPr/>
                    <a:lstStyle/>
                    <a:p>
                      <a:pPr>
                        <a:lnSpc>
                          <a:spcPct val="115000"/>
                        </a:lnSpc>
                        <a:spcAft>
                          <a:spcPts val="0"/>
                        </a:spcAft>
                      </a:pPr>
                      <a:endParaRPr lang="es-ES" sz="900" dirty="0" smtClean="0"/>
                    </a:p>
                    <a:p>
                      <a:pPr>
                        <a:lnSpc>
                          <a:spcPct val="115000"/>
                        </a:lnSpc>
                        <a:spcAft>
                          <a:spcPts val="0"/>
                        </a:spcAft>
                      </a:pPr>
                      <a:r>
                        <a:rPr lang="es-ES" sz="900" dirty="0" smtClean="0"/>
                        <a:t>       LOS ALUMNOS REALIZARÁN LAS SIGUIENTES ACTIVIDADES:</a:t>
                      </a:r>
                    </a:p>
                    <a:p>
                      <a:pPr marL="342900" lvl="0" indent="-342900">
                        <a:lnSpc>
                          <a:spcPct val="115000"/>
                        </a:lnSpc>
                        <a:spcAft>
                          <a:spcPts val="0"/>
                        </a:spcAft>
                        <a:buFont typeface="Wingdings"/>
                        <a:buChar char=""/>
                      </a:pPr>
                      <a:r>
                        <a:rPr lang="es-ES" sz="900" dirty="0" smtClean="0"/>
                        <a:t> PARA TRABAJAR “LOS NÚMEROS HASTA EL 100”: COLOCANDO EN CADA “FLOR O DECENA” LAS “HOJAS O UNIDADES” CORRESPONDIENTES.</a:t>
                      </a:r>
                    </a:p>
                    <a:p>
                      <a:pPr marL="342900" lvl="0" indent="-342900">
                        <a:lnSpc>
                          <a:spcPct val="115000"/>
                        </a:lnSpc>
                        <a:spcAft>
                          <a:spcPts val="0"/>
                        </a:spcAft>
                        <a:buFont typeface="Wingdings"/>
                        <a:buChar char=""/>
                      </a:pPr>
                      <a:r>
                        <a:rPr lang="es-ES" sz="900" dirty="0" smtClean="0"/>
                        <a:t>PARA TRABAJAR LOS CONCEPTOS DE “ANTERIOR”  Y “POSTERIOR”: COLOCANDO ÚNICAMENTE LAS “HOJAS” CORRESPONDIENTES EN CADA “FLOR” SIGUIENDO LA PAUTA ESTABLECIDA, “COLOCA EL NÚMERO ANTERIOR A…” O “COLOCA EL NÚMERO POSTERIOR A…”</a:t>
                      </a:r>
                    </a:p>
                    <a:p>
                      <a:pPr marL="342900" lvl="0" indent="-342900">
                        <a:lnSpc>
                          <a:spcPct val="115000"/>
                        </a:lnSpc>
                        <a:spcAft>
                          <a:spcPts val="0"/>
                        </a:spcAft>
                        <a:buFont typeface="Wingdings"/>
                        <a:buChar char=""/>
                      </a:pPr>
                      <a:r>
                        <a:rPr lang="es-ES" sz="900" dirty="0" smtClean="0"/>
                        <a:t>PARA TRABAJAR LOS NÚMEROS “PARES” E “IMPARES”: COLOCANDO ÚNICAMENTE AQUELLAS “HOJAS” CORRESPONDIENTES EN CADA “FLOR” SIGUIENDO LA PAUTA DADA, “PAR” O “IMPAR”.</a:t>
                      </a:r>
                    </a:p>
                    <a:p>
                      <a:pPr marL="342900" lvl="0" indent="-342900">
                        <a:lnSpc>
                          <a:spcPct val="115000"/>
                        </a:lnSpc>
                        <a:spcAft>
                          <a:spcPts val="0"/>
                        </a:spcAft>
                        <a:buFont typeface="Wingdings"/>
                        <a:buChar char=""/>
                      </a:pPr>
                      <a:r>
                        <a:rPr lang="es-ES" sz="900" dirty="0" smtClean="0"/>
                        <a:t>PARA TRABAJAR EL “CONTEO”: SIGUIENDO LA NORMA QUE SE ESTABLEZCA.</a:t>
                      </a:r>
                    </a:p>
                    <a:p>
                      <a:pPr marL="342900" lvl="0" indent="-342900">
                        <a:lnSpc>
                          <a:spcPct val="115000"/>
                        </a:lnSpc>
                        <a:spcAft>
                          <a:spcPts val="0"/>
                        </a:spcAft>
                        <a:buFont typeface="Symbol"/>
                        <a:buBlip>
                          <a:blip r:embed="rId2"/>
                        </a:buBlip>
                      </a:pPr>
                      <a:r>
                        <a:rPr lang="es-ES" sz="900" dirty="0" smtClean="0"/>
                        <a:t>PARA TRABAJAR TODOS LOS CONTENIDOS ANTERIORES: REPARTIR LAS “FLORES O DECENAS”  INDIVIDUALMENTE PARA QUE CADA UNO TRABAJE LOS CONCEPTOS ANTERIORES. IGUALMENTE HACERLO POR PAREJAS.</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35489">
                <a:tc>
                  <a:txBody>
                    <a:bodyPr/>
                    <a:lstStyle/>
                    <a:p>
                      <a:pPr>
                        <a:lnSpc>
                          <a:spcPct val="115000"/>
                        </a:lnSpc>
                        <a:spcAft>
                          <a:spcPts val="0"/>
                        </a:spcAft>
                      </a:pPr>
                      <a:r>
                        <a:rPr lang="es-ES" sz="1300" dirty="0" smtClean="0"/>
                        <a:t>EVALUACIÓN POR CRITERIOS</a:t>
                      </a:r>
                      <a:endParaRPr lang="es-ES" sz="900" dirty="0">
                        <a:latin typeface="Calibri"/>
                        <a:ea typeface="Calibri"/>
                        <a:cs typeface="Times New Roman"/>
                      </a:endParaRPr>
                    </a:p>
                  </a:txBody>
                  <a:tcPr marL="55774" marR="55774" marT="0" marB="0"/>
                </a:tc>
                <a:tc gridSpan="2">
                  <a:txBody>
                    <a:bodyPr/>
                    <a:lstStyle/>
                    <a:p>
                      <a:pPr>
                        <a:lnSpc>
                          <a:spcPct val="115000"/>
                        </a:lnSpc>
                        <a:spcAft>
                          <a:spcPts val="0"/>
                        </a:spcAft>
                      </a:pPr>
                      <a:r>
                        <a:rPr lang="es-ES" sz="1300" dirty="0" smtClean="0"/>
                        <a:t>EVALUACION POR COMPETENCIAS</a:t>
                      </a:r>
                      <a:endParaRPr lang="es-ES" sz="900" dirty="0">
                        <a:latin typeface="Calibri"/>
                        <a:ea typeface="Calibri"/>
                        <a:cs typeface="Times New Roman"/>
                      </a:endParaRPr>
                    </a:p>
                  </a:txBody>
                  <a:tcPr marL="55774" marR="55774" marT="0" marB="0"/>
                </a:tc>
                <a:tc hMerge="1">
                  <a:txBody>
                    <a:bodyPr/>
                    <a:lstStyle/>
                    <a:p>
                      <a:endParaRPr lang="es-ES"/>
                    </a:p>
                  </a:txBody>
                  <a:tcPr/>
                </a:tc>
              </a:tr>
              <a:tr h="940718">
                <a:tc>
                  <a:txBody>
                    <a:bodyPr/>
                    <a:lstStyle/>
                    <a:p>
                      <a:pPr marL="342900" lvl="0" indent="-342900" algn="just">
                        <a:lnSpc>
                          <a:spcPct val="115000"/>
                        </a:lnSpc>
                        <a:spcAft>
                          <a:spcPts val="0"/>
                        </a:spcAft>
                        <a:buFont typeface="Symbol"/>
                        <a:buChar char=""/>
                      </a:pPr>
                      <a:r>
                        <a:rPr lang="es-ES" sz="900" dirty="0" smtClean="0"/>
                        <a:t>MANIPULAR DE FORMA ADECUADA EL MATERIAL.</a:t>
                      </a:r>
                    </a:p>
                    <a:p>
                      <a:pPr marL="342900" lvl="0" indent="-342900" algn="just">
                        <a:lnSpc>
                          <a:spcPct val="115000"/>
                        </a:lnSpc>
                        <a:spcAft>
                          <a:spcPts val="0"/>
                        </a:spcAft>
                        <a:buFont typeface="Symbol"/>
                        <a:buChar char=""/>
                      </a:pPr>
                      <a:r>
                        <a:rPr lang="es-ES" sz="900" dirty="0" smtClean="0"/>
                        <a:t>UTILIZAR LA SERIE NUMÉRICA PARA INTERIORIZAR LOS CONCEPTOS: “LOS NÚMEROS HASTA EL 100”, “ANTERIOR Y POSTERIOR”, “PAR E IMPAR” Y “CONTEO DE DIFERENTES FORMAS.</a:t>
                      </a:r>
                    </a:p>
                    <a:p>
                      <a:pPr marL="342900" lvl="0" indent="-342900" algn="just">
                        <a:lnSpc>
                          <a:spcPct val="115000"/>
                        </a:lnSpc>
                        <a:spcAft>
                          <a:spcPts val="0"/>
                        </a:spcAft>
                        <a:buFont typeface="Symbol"/>
                        <a:buChar char=""/>
                      </a:pPr>
                      <a:r>
                        <a:rPr lang="es-ES" sz="900" dirty="0" smtClean="0"/>
                        <a:t>ACTUAR DE ACUERDO CON LAS NORMAS ESTABLECIDAS EN LA ACTIVIDAD.</a:t>
                      </a:r>
                    </a:p>
                    <a:p>
                      <a:pPr marL="342900" lvl="0" indent="-342900" algn="just">
                        <a:lnSpc>
                          <a:spcPct val="115000"/>
                        </a:lnSpc>
                        <a:spcAft>
                          <a:spcPts val="0"/>
                        </a:spcAft>
                        <a:buFont typeface="Symbol"/>
                        <a:buChar char=""/>
                      </a:pPr>
                      <a:r>
                        <a:rPr lang="es-ES" sz="900" dirty="0" smtClean="0"/>
                        <a:t>ANALIZAR Y RESOLVER SITUACIONES CONFLICTIVAS QUE PUEDAN SURGIR EN LAS ACTIVIDADES POR PAREJAS CON ACTITUDES TOLERANTES Y CONCILIADORAS.</a:t>
                      </a:r>
                      <a:endParaRPr lang="es-ES" sz="900" dirty="0">
                        <a:latin typeface="Calibri"/>
                        <a:ea typeface="Calibri"/>
                        <a:cs typeface="Times New Roman"/>
                      </a:endParaRPr>
                    </a:p>
                  </a:txBody>
                  <a:tcPr marL="55774" marR="55774" marT="0" marB="0"/>
                </a:tc>
                <a:tc gridSpan="2">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r>
              <a:tr h="541626">
                <a:tc gridSpan="3">
                  <a:txBody>
                    <a:bodyPr/>
                    <a:lstStyle/>
                    <a:p>
                      <a:pPr>
                        <a:lnSpc>
                          <a:spcPct val="115000"/>
                        </a:lnSpc>
                        <a:spcAft>
                          <a:spcPts val="0"/>
                        </a:spcAft>
                      </a:pPr>
                      <a:r>
                        <a:rPr lang="es-ES" sz="1300" dirty="0" smtClean="0"/>
                        <a:t>VARIABLES DEL MATERIAL </a:t>
                      </a:r>
                      <a:r>
                        <a:rPr lang="es-ES" sz="900" dirty="0" smtClean="0"/>
                        <a:t>UNA VEZ QUE TODOS HAN INTERIORIZADO “LOS CONCEPTOS” QUE QUEREMOS TRABAJAR SE PODRÍAN REALIZAR “POR EQUIPOS”. HACIENDO “PEQUEÑOS JARDINES” Y REPARTIENDO A CADA EQUIPO “SU JARDÍN”, A MODO DE COMPETICIÓN. LA DINÁMICA CONSISTIRÍA EN, A MODO DE “COMPETICIÓN LÚDICA” COMPROBAR QUÉ EQUIPO FINALIZA PRIMERO SIN COMETER ERRORES.</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56786">
                <a:tc gridSpan="3">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1026" name="Picture 2" descr="C:\Users\USUARIO\Desktop\ABN parte 2\IMG-20170312-WA0003.jpg"/>
          <p:cNvPicPr>
            <a:picLocks noChangeAspect="1" noChangeArrowheads="1"/>
          </p:cNvPicPr>
          <p:nvPr/>
        </p:nvPicPr>
        <p:blipFill>
          <a:blip r:embed="rId3" cstate="print"/>
          <a:srcRect l="317" t="33039" b="15171"/>
          <a:stretch>
            <a:fillRect/>
          </a:stretch>
        </p:blipFill>
        <p:spPr bwMode="auto">
          <a:xfrm>
            <a:off x="7721261" y="457199"/>
            <a:ext cx="4124375" cy="160712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33: NUMEROS AMIGOS</a:t>
            </a:r>
            <a:endParaRPr lang="es-ES" dirty="0"/>
          </a:p>
        </p:txBody>
      </p:sp>
      <p:graphicFrame>
        <p:nvGraphicFramePr>
          <p:cNvPr id="3" name="2 Tabla"/>
          <p:cNvGraphicFramePr>
            <a:graphicFrameLocks noGrp="1"/>
          </p:cNvGraphicFramePr>
          <p:nvPr/>
        </p:nvGraphicFramePr>
        <p:xfrm>
          <a:off x="370702" y="1952367"/>
          <a:ext cx="8279028" cy="4579735"/>
        </p:xfrm>
        <a:graphic>
          <a:graphicData uri="http://schemas.openxmlformats.org/drawingml/2006/table">
            <a:tbl>
              <a:tblPr>
                <a:tableStyleId>{BC89EF96-8CEA-46FF-86C4-4CE0E7609802}</a:tableStyleId>
              </a:tblPr>
              <a:tblGrid>
                <a:gridCol w="5270673"/>
                <a:gridCol w="105433"/>
                <a:gridCol w="2902922"/>
              </a:tblGrid>
              <a:tr h="208722">
                <a:tc gridSpan="2">
                  <a:txBody>
                    <a:bodyPr/>
                    <a:lstStyle/>
                    <a:p>
                      <a:pPr>
                        <a:lnSpc>
                          <a:spcPct val="115000"/>
                        </a:lnSpc>
                        <a:spcAft>
                          <a:spcPts val="0"/>
                        </a:spcAft>
                      </a:pPr>
                      <a:r>
                        <a:rPr lang="es-ES" sz="1300" dirty="0"/>
                        <a:t>TITULO:      NÚMEROS AMIGOS</a:t>
                      </a:r>
                      <a:endParaRPr lang="es-ES" sz="900" dirty="0">
                        <a:latin typeface="Calibri"/>
                        <a:ea typeface="Calibri"/>
                        <a:cs typeface="Times New Roman"/>
                      </a:endParaRPr>
                    </a:p>
                  </a:txBody>
                  <a:tcPr marL="55518" marR="55518" marT="0" marB="0"/>
                </a:tc>
                <a:tc hMerge="1">
                  <a:txBody>
                    <a:bodyPr/>
                    <a:lstStyle/>
                    <a:p>
                      <a:endParaRPr lang="es-ES"/>
                    </a:p>
                  </a:txBody>
                  <a:tcPr/>
                </a:tc>
                <a:tc>
                  <a:txBody>
                    <a:bodyPr/>
                    <a:lstStyle/>
                    <a:p>
                      <a:pPr>
                        <a:lnSpc>
                          <a:spcPct val="115000"/>
                        </a:lnSpc>
                        <a:spcAft>
                          <a:spcPts val="0"/>
                        </a:spcAft>
                      </a:pPr>
                      <a:r>
                        <a:rPr lang="es-ES" sz="1300"/>
                        <a:t>NIVEL:  5 AÑOS </a:t>
                      </a:r>
                      <a:endParaRPr lang="es-ES" sz="900">
                        <a:latin typeface="Calibri"/>
                        <a:ea typeface="Calibri"/>
                        <a:cs typeface="Times New Roman"/>
                      </a:endParaRPr>
                    </a:p>
                  </a:txBody>
                  <a:tcPr marL="55518" marR="55518" marT="0" marB="0"/>
                </a:tc>
              </a:tr>
              <a:tr h="240833">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518" marR="55518"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518" marR="55518" marT="0" marB="0"/>
                </a:tc>
                <a:tc hMerge="1">
                  <a:txBody>
                    <a:bodyPr/>
                    <a:lstStyle/>
                    <a:p>
                      <a:endParaRPr lang="es-ES"/>
                    </a:p>
                  </a:txBody>
                  <a:tcPr/>
                </a:tc>
              </a:tr>
              <a:tr h="578000">
                <a:tc>
                  <a:txBody>
                    <a:bodyPr/>
                    <a:lstStyle/>
                    <a:p>
                      <a:pPr marL="914400">
                        <a:lnSpc>
                          <a:spcPct val="115000"/>
                        </a:lnSpc>
                        <a:spcAft>
                          <a:spcPts val="0"/>
                        </a:spcAft>
                      </a:pPr>
                      <a:endParaRPr lang="es-ES" sz="900"/>
                    </a:p>
                    <a:p>
                      <a:pPr marL="342900" lvl="0" indent="-342900">
                        <a:lnSpc>
                          <a:spcPct val="115000"/>
                        </a:lnSpc>
                        <a:spcAft>
                          <a:spcPts val="0"/>
                        </a:spcAft>
                        <a:buFont typeface="Calibri"/>
                        <a:buChar char="-"/>
                      </a:pPr>
                      <a:r>
                        <a:rPr lang="es-ES" sz="900"/>
                        <a:t>CÁLCULO Y AGILIDAD MENTAL.</a:t>
                      </a:r>
                    </a:p>
                    <a:p>
                      <a:pPr marL="342900" lvl="0" indent="-342900">
                        <a:lnSpc>
                          <a:spcPct val="115000"/>
                        </a:lnSpc>
                        <a:spcAft>
                          <a:spcPts val="0"/>
                        </a:spcAft>
                        <a:buFont typeface="Calibri"/>
                        <a:buChar char="-"/>
                      </a:pPr>
                      <a:r>
                        <a:rPr lang="es-ES" sz="900"/>
                        <a:t>ASOCIACIÓN CANTIDAD – NÚMERO Y SU REPRESENTACIÓN.</a:t>
                      </a:r>
                    </a:p>
                    <a:p>
                      <a:pPr marL="342900" lvl="0" indent="-342900">
                        <a:lnSpc>
                          <a:spcPct val="115000"/>
                        </a:lnSpc>
                        <a:spcAft>
                          <a:spcPts val="0"/>
                        </a:spcAft>
                        <a:buFont typeface="Calibri"/>
                        <a:buChar char="-"/>
                      </a:pPr>
                      <a:r>
                        <a:rPr lang="es-ES" sz="900"/>
                        <a:t>DESCOMPOSICIÓN NUMÉRICA Y SERIACIÓN.</a:t>
                      </a:r>
                      <a:endParaRPr lang="es-ES" sz="900">
                        <a:latin typeface="Calibri"/>
                        <a:ea typeface="Calibri"/>
                        <a:cs typeface="Times New Roman"/>
                      </a:endParaRPr>
                    </a:p>
                  </a:txBody>
                  <a:tcPr marL="55518" marR="55518" marT="0" marB="0"/>
                </a:tc>
                <a:tc gridSpan="2">
                  <a:txBody>
                    <a:bodyPr/>
                    <a:lstStyle/>
                    <a:p>
                      <a:pPr marL="914400">
                        <a:lnSpc>
                          <a:spcPct val="115000"/>
                        </a:lnSpc>
                        <a:spcAft>
                          <a:spcPts val="0"/>
                        </a:spcAft>
                      </a:pPr>
                      <a:endParaRPr lang="es-ES" sz="900"/>
                    </a:p>
                    <a:p>
                      <a:pPr marL="342900" lvl="0" indent="-342900">
                        <a:lnSpc>
                          <a:spcPct val="115000"/>
                        </a:lnSpc>
                        <a:spcAft>
                          <a:spcPts val="0"/>
                        </a:spcAft>
                        <a:buFont typeface="Calibri"/>
                        <a:buChar char="-"/>
                      </a:pPr>
                      <a:r>
                        <a:rPr lang="es-ES" sz="900"/>
                        <a:t>COMPETENCIA MATEMÁTICA.</a:t>
                      </a:r>
                    </a:p>
                    <a:p>
                      <a:pPr marL="342900" lvl="0" indent="-342900">
                        <a:lnSpc>
                          <a:spcPct val="115000"/>
                        </a:lnSpc>
                        <a:spcAft>
                          <a:spcPts val="0"/>
                        </a:spcAft>
                        <a:buFont typeface="Calibri"/>
                        <a:buChar char="-"/>
                      </a:pPr>
                      <a:r>
                        <a:rPr lang="es-ES" sz="900"/>
                        <a:t>COMPETENCIA LINGÜÍSTICA.</a:t>
                      </a:r>
                    </a:p>
                    <a:p>
                      <a:pPr marL="342900" lvl="0" indent="-342900">
                        <a:lnSpc>
                          <a:spcPct val="115000"/>
                        </a:lnSpc>
                        <a:spcAft>
                          <a:spcPts val="0"/>
                        </a:spcAft>
                        <a:buFont typeface="Calibri"/>
                        <a:buChar char="-"/>
                      </a:pPr>
                      <a:r>
                        <a:rPr lang="es-ES" sz="900"/>
                        <a:t>APRENDER A APRENDER.</a:t>
                      </a:r>
                      <a:endParaRPr lang="es-ES" sz="900">
                        <a:latin typeface="Calibri"/>
                        <a:ea typeface="Calibri"/>
                        <a:cs typeface="Times New Roman"/>
                      </a:endParaRPr>
                    </a:p>
                  </a:txBody>
                  <a:tcPr marL="55518" marR="55518" marT="0" marB="0"/>
                </a:tc>
                <a:tc hMerge="1">
                  <a:txBody>
                    <a:bodyPr/>
                    <a:lstStyle/>
                    <a:p>
                      <a:endParaRPr lang="es-ES"/>
                    </a:p>
                  </a:txBody>
                  <a:tcPr/>
                </a:tc>
              </a:tr>
              <a:tr h="240833">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518" marR="55518" marT="0" marB="0"/>
                </a:tc>
                <a:tc hMerge="1">
                  <a:txBody>
                    <a:bodyPr/>
                    <a:lstStyle/>
                    <a:p>
                      <a:endParaRPr lang="es-ES"/>
                    </a:p>
                  </a:txBody>
                  <a:tcPr/>
                </a:tc>
                <a:tc hMerge="1">
                  <a:txBody>
                    <a:bodyPr/>
                    <a:lstStyle/>
                    <a:p>
                      <a:endParaRPr lang="es-ES"/>
                    </a:p>
                  </a:txBody>
                  <a:tcPr/>
                </a:tc>
              </a:tr>
              <a:tr h="999176">
                <a:tc gridSpan="3">
                  <a:txBody>
                    <a:bodyPr/>
                    <a:lstStyle/>
                    <a:p>
                      <a:pPr marL="914400">
                        <a:lnSpc>
                          <a:spcPct val="115000"/>
                        </a:lnSpc>
                        <a:spcAft>
                          <a:spcPts val="0"/>
                        </a:spcAft>
                      </a:pPr>
                      <a:endParaRPr lang="es-ES" sz="900" dirty="0"/>
                    </a:p>
                    <a:p>
                      <a:pPr marL="342900" lvl="0" indent="-342900">
                        <a:lnSpc>
                          <a:spcPct val="115000"/>
                        </a:lnSpc>
                        <a:spcAft>
                          <a:spcPts val="0"/>
                        </a:spcAft>
                        <a:buFont typeface="Calibri"/>
                        <a:buChar char="-"/>
                      </a:pPr>
                      <a:r>
                        <a:rPr lang="es-ES" sz="900" dirty="0"/>
                        <a:t>EL JUEGO SE COMPONE DE 72 CARTAS CIRCULARES CON UNA SUMA NUMÉRICA DEL 0 AL 10, REPRESENTADOS CON NÚMEROS, LETRAS Y PALILLOS.</a:t>
                      </a:r>
                    </a:p>
                    <a:p>
                      <a:pPr marL="342900" lvl="0" indent="-342900">
                        <a:lnSpc>
                          <a:spcPct val="115000"/>
                        </a:lnSpc>
                        <a:spcAft>
                          <a:spcPts val="0"/>
                        </a:spcAft>
                        <a:buFont typeface="Calibri"/>
                        <a:buChar char="-"/>
                      </a:pPr>
                      <a:r>
                        <a:rPr lang="es-ES" sz="900" dirty="0"/>
                        <a:t>SE REPARTEN TODAS LAS CARTAS ENTRE LOS ALUMNOS Y SE VAN LEVANTANDO PARA REALIZAR LA SUMA CORRESPONDIENTE APOYANDOSE EN EL CONTEO DE PALILLOS O NO. DESPUES SE CLASIFICAN SEGÚN EL RESULTADO CLOCANDOLAS EN LAS TARJETAS DE NÚMEROS DEL 3 AL 10 QUE HEMOS COLOCADO.</a:t>
                      </a:r>
                    </a:p>
                    <a:p>
                      <a:pPr marL="228600">
                        <a:lnSpc>
                          <a:spcPct val="115000"/>
                        </a:lnSpc>
                        <a:spcAft>
                          <a:spcPts val="0"/>
                        </a:spcAft>
                      </a:pPr>
                      <a:r>
                        <a:rPr lang="es-ES" sz="900" dirty="0"/>
                        <a:t>-      SE APILAN LAS CARTAS BOCAABAJO Y LOS ALUMNOS POR TURNOS VAN COGIENDO CARTAS, DESPUES COLOCAMOS LAS CARTAS PERO DE FORMA CONSECUTIVA PARA FORMAR SERIE NÚMERICA (DEL 1 AL 10) EN FUNCIÓN DEL RESULTADO Y SIN AYUDA DE TARJETAS NUMÉRICAS. </a:t>
                      </a:r>
                      <a:endParaRPr lang="es-ES" sz="900" dirty="0">
                        <a:latin typeface="Calibri"/>
                        <a:ea typeface="Calibri"/>
                        <a:cs typeface="Times New Roman"/>
                      </a:endParaRPr>
                    </a:p>
                  </a:txBody>
                  <a:tcPr marL="55518" marR="55518" marT="0" marB="0"/>
                </a:tc>
                <a:tc hMerge="1">
                  <a:txBody>
                    <a:bodyPr/>
                    <a:lstStyle/>
                    <a:p>
                      <a:endParaRPr lang="es-ES"/>
                    </a:p>
                  </a:txBody>
                  <a:tcPr/>
                </a:tc>
                <a:tc hMerge="1">
                  <a:txBody>
                    <a:bodyPr/>
                    <a:lstStyle/>
                    <a:p>
                      <a:endParaRPr lang="es-ES"/>
                    </a:p>
                  </a:txBody>
                  <a:tcPr/>
                </a:tc>
              </a:tr>
              <a:tr h="320723">
                <a:tc>
                  <a:txBody>
                    <a:bodyPr/>
                    <a:lstStyle/>
                    <a:p>
                      <a:pPr>
                        <a:lnSpc>
                          <a:spcPct val="115000"/>
                        </a:lnSpc>
                        <a:spcAft>
                          <a:spcPts val="0"/>
                        </a:spcAft>
                      </a:pPr>
                      <a:r>
                        <a:rPr lang="es-ES" sz="1300"/>
                        <a:t>EVALUACIÓN POR CRITERIOS EV/ESTÁNDARES AP.</a:t>
                      </a:r>
                      <a:endParaRPr lang="es-ES" sz="900">
                        <a:latin typeface="Calibri"/>
                        <a:ea typeface="Calibri"/>
                        <a:cs typeface="Times New Roman"/>
                      </a:endParaRPr>
                    </a:p>
                  </a:txBody>
                  <a:tcPr marL="55518" marR="55518" marT="0" marB="0"/>
                </a:tc>
                <a:tc gridSpan="2">
                  <a:txBody>
                    <a:bodyPr/>
                    <a:lstStyle/>
                    <a:p>
                      <a:pPr>
                        <a:lnSpc>
                          <a:spcPct val="115000"/>
                        </a:lnSpc>
                        <a:spcAft>
                          <a:spcPts val="0"/>
                        </a:spcAft>
                      </a:pPr>
                      <a:r>
                        <a:rPr lang="es-ES" sz="1300"/>
                        <a:t>EVALUACIÓN POR COMPETENCIAS</a:t>
                      </a:r>
                      <a:endParaRPr lang="es-ES" sz="900">
                        <a:latin typeface="Calibri"/>
                        <a:ea typeface="Calibri"/>
                        <a:cs typeface="Times New Roman"/>
                      </a:endParaRPr>
                    </a:p>
                  </a:txBody>
                  <a:tcPr marL="55518" marR="55518" marT="0" marB="0"/>
                </a:tc>
                <a:tc hMerge="1">
                  <a:txBody>
                    <a:bodyPr/>
                    <a:lstStyle/>
                    <a:p>
                      <a:endParaRPr lang="es-ES"/>
                    </a:p>
                  </a:txBody>
                  <a:tcPr/>
                </a:tc>
              </a:tr>
              <a:tr h="578000">
                <a:tc>
                  <a:txBody>
                    <a:bodyPr/>
                    <a:lstStyle/>
                    <a:p>
                      <a:pPr marL="914400">
                        <a:lnSpc>
                          <a:spcPct val="115000"/>
                        </a:lnSpc>
                        <a:spcAft>
                          <a:spcPts val="0"/>
                        </a:spcAft>
                      </a:pPr>
                      <a:endParaRPr lang="es-ES" sz="900"/>
                    </a:p>
                    <a:p>
                      <a:pPr marL="342900" lvl="0" indent="-342900">
                        <a:lnSpc>
                          <a:spcPct val="115000"/>
                        </a:lnSpc>
                        <a:spcAft>
                          <a:spcPts val="0"/>
                        </a:spcAft>
                        <a:buFont typeface="Calibri"/>
                        <a:buChar char="-"/>
                      </a:pPr>
                      <a:r>
                        <a:rPr lang="es-ES" sz="900"/>
                        <a:t>SUMAR MENTALMENTE LOS NÚMEROS DEL 0 AL 10.</a:t>
                      </a:r>
                    </a:p>
                    <a:p>
                      <a:pPr marL="342900" lvl="0" indent="-342900">
                        <a:lnSpc>
                          <a:spcPct val="115000"/>
                        </a:lnSpc>
                        <a:spcAft>
                          <a:spcPts val="0"/>
                        </a:spcAft>
                        <a:buFont typeface="Calibri"/>
                        <a:buChar char="-"/>
                      </a:pPr>
                      <a:r>
                        <a:rPr lang="es-ES" sz="900"/>
                        <a:t>ASOCIAR Y REPRESENTAR CANTIDAD Y GRAFÍA DE NÚMERO.</a:t>
                      </a:r>
                    </a:p>
                    <a:p>
                      <a:pPr marL="342900" lvl="0" indent="-342900">
                        <a:lnSpc>
                          <a:spcPct val="115000"/>
                        </a:lnSpc>
                        <a:spcAft>
                          <a:spcPts val="0"/>
                        </a:spcAft>
                        <a:buFont typeface="Calibri"/>
                        <a:buChar char="-"/>
                      </a:pPr>
                      <a:r>
                        <a:rPr lang="es-ES" sz="900"/>
                        <a:t>DESCOMPONER NÚMEROS DEL 1 AL 10.</a:t>
                      </a:r>
                      <a:endParaRPr lang="es-ES" sz="900">
                        <a:latin typeface="Calibri"/>
                        <a:ea typeface="Calibri"/>
                        <a:cs typeface="Times New Roman"/>
                      </a:endParaRPr>
                    </a:p>
                  </a:txBody>
                  <a:tcPr marL="55518" marR="55518" marT="0" marB="0"/>
                </a:tc>
                <a:tc gridSpan="2">
                  <a:txBody>
                    <a:bodyPr/>
                    <a:lstStyle/>
                    <a:p>
                      <a:pPr>
                        <a:lnSpc>
                          <a:spcPct val="115000"/>
                        </a:lnSpc>
                        <a:spcAft>
                          <a:spcPts val="0"/>
                        </a:spcAft>
                      </a:pPr>
                      <a:endParaRPr lang="es-ES" sz="900">
                        <a:latin typeface="Calibri"/>
                        <a:ea typeface="Calibri"/>
                        <a:cs typeface="Times New Roman"/>
                      </a:endParaRPr>
                    </a:p>
                  </a:txBody>
                  <a:tcPr marL="55518" marR="55518" marT="0" marB="0"/>
                </a:tc>
                <a:tc hMerge="1">
                  <a:txBody>
                    <a:bodyPr/>
                    <a:lstStyle/>
                    <a:p>
                      <a:endParaRPr lang="es-ES"/>
                    </a:p>
                  </a:txBody>
                  <a:tcPr/>
                </a:tc>
              </a:tr>
              <a:tr h="208722">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518" marR="55518" marT="0" marB="0"/>
                </a:tc>
                <a:tc hMerge="1">
                  <a:txBody>
                    <a:bodyPr/>
                    <a:lstStyle/>
                    <a:p>
                      <a:endParaRPr lang="es-ES"/>
                    </a:p>
                  </a:txBody>
                  <a:tcPr/>
                </a:tc>
                <a:tc hMerge="1">
                  <a:txBody>
                    <a:bodyPr/>
                    <a:lstStyle/>
                    <a:p>
                      <a:endParaRPr lang="es-ES"/>
                    </a:p>
                  </a:txBody>
                  <a:tcPr/>
                </a:tc>
              </a:tr>
              <a:tr h="937498">
                <a:tc gridSpan="3">
                  <a:txBody>
                    <a:bodyPr/>
                    <a:lstStyle/>
                    <a:p>
                      <a:pPr>
                        <a:lnSpc>
                          <a:spcPct val="115000"/>
                        </a:lnSpc>
                        <a:spcAft>
                          <a:spcPts val="0"/>
                        </a:spcAft>
                      </a:pPr>
                      <a:endParaRPr lang="es-ES" sz="1300" dirty="0"/>
                    </a:p>
                    <a:p>
                      <a:pPr marL="342900" lvl="0" indent="-342900">
                        <a:lnSpc>
                          <a:spcPct val="115000"/>
                        </a:lnSpc>
                        <a:spcAft>
                          <a:spcPts val="0"/>
                        </a:spcAft>
                        <a:buFont typeface="Calibri"/>
                        <a:buChar char="-"/>
                      </a:pPr>
                      <a:r>
                        <a:rPr lang="es-ES" sz="900" dirty="0"/>
                        <a:t>JUGAMOS AL MEMORY. HACEMOS SELECCIÓN DE CARTAS Y LAS PONEMOS BOCAABAJO Y POR TURNOS SE VAN LEVANTANDO DE DOS EN DOS, PARA DESCUBRIR QUE PAREJA TIENE EL MISMO RESULTADO. CUANTAS MAS PÀREJAS HAYA MAYOR SERÁ LA COMPLEJIDAD.</a:t>
                      </a:r>
                    </a:p>
                    <a:p>
                      <a:pPr marL="342900" lvl="0" indent="-342900">
                        <a:lnSpc>
                          <a:spcPct val="115000"/>
                        </a:lnSpc>
                        <a:spcAft>
                          <a:spcPts val="0"/>
                        </a:spcAft>
                        <a:buFont typeface="Calibri"/>
                        <a:buChar char="-"/>
                      </a:pPr>
                      <a:r>
                        <a:rPr lang="es-ES" sz="900" dirty="0"/>
                        <a:t>SE REPARTEN CARTAS POR EQUIPOS DE MESA Y SE ESCRIBEN ALGUNOS NÚMEROS  EN LA PIZARRA. CADA MESA HA DE LOCALIZAR LA SUMA CORRESPONDIENTE A ESOS NÚMERO Y COLOCCARLOS EN LA MISMA POSICIÓN QUE EN LA PIZARRA, POR EJEMPLO: 5-8-3NO BUSCA Y COLOCA: 3+2; 8+0  ;  1+2</a:t>
                      </a:r>
                    </a:p>
                    <a:p>
                      <a:pPr marL="342900" lvl="0" indent="-342900">
                        <a:lnSpc>
                          <a:spcPct val="115000"/>
                        </a:lnSpc>
                        <a:spcAft>
                          <a:spcPts val="0"/>
                        </a:spcAft>
                        <a:buFont typeface="Calibri"/>
                        <a:buChar char="-"/>
                      </a:pPr>
                      <a:r>
                        <a:rPr lang="es-ES" sz="900" dirty="0"/>
                        <a:t>REALIZAREMOS LAS DFERENTES JUEGOS DE CARTAS UTILIZANDO EL CRONOMETRO.</a:t>
                      </a:r>
                      <a:endParaRPr lang="es-ES" sz="900" dirty="0">
                        <a:latin typeface="Calibri"/>
                        <a:ea typeface="Calibri"/>
                        <a:cs typeface="Times New Roman"/>
                      </a:endParaRPr>
                    </a:p>
                  </a:txBody>
                  <a:tcPr marL="55518" marR="55518" marT="0" marB="0"/>
                </a:tc>
                <a:tc hMerge="1">
                  <a:txBody>
                    <a:bodyPr/>
                    <a:lstStyle/>
                    <a:p>
                      <a:endParaRPr lang="es-ES"/>
                    </a:p>
                  </a:txBody>
                  <a:tcPr/>
                </a:tc>
                <a:tc hMerge="1">
                  <a:txBody>
                    <a:bodyPr/>
                    <a:lstStyle/>
                    <a:p>
                      <a:endParaRPr lang="es-ES"/>
                    </a:p>
                  </a:txBody>
                  <a:tcPr/>
                </a:tc>
              </a:tr>
            </a:tbl>
          </a:graphicData>
        </a:graphic>
      </p:graphicFrame>
      <p:pic>
        <p:nvPicPr>
          <p:cNvPr id="9218" name="Picture 2" descr="C:\Users\USUARIO\Desktop\ABN 2017\ABN parte 2\IMG-20170314-WA0005.jpg"/>
          <p:cNvPicPr>
            <a:picLocks noChangeAspect="1" noChangeArrowheads="1"/>
          </p:cNvPicPr>
          <p:nvPr/>
        </p:nvPicPr>
        <p:blipFill>
          <a:blip r:embed="rId2" cstate="print"/>
          <a:srcRect l="11289" t="106" r="3586"/>
          <a:stretch>
            <a:fillRect/>
          </a:stretch>
        </p:blipFill>
        <p:spPr bwMode="auto">
          <a:xfrm>
            <a:off x="8747541" y="2161308"/>
            <a:ext cx="3297775" cy="315883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34 : PAQUETITOS Y UNIDADES</a:t>
            </a:r>
            <a:endParaRPr lang="es-ES" dirty="0"/>
          </a:p>
        </p:txBody>
      </p:sp>
      <p:graphicFrame>
        <p:nvGraphicFramePr>
          <p:cNvPr id="3" name="2 Tabla"/>
          <p:cNvGraphicFramePr>
            <a:graphicFrameLocks noGrp="1"/>
          </p:cNvGraphicFramePr>
          <p:nvPr/>
        </p:nvGraphicFramePr>
        <p:xfrm>
          <a:off x="195943" y="2019518"/>
          <a:ext cx="7824650" cy="4553821"/>
        </p:xfrm>
        <a:graphic>
          <a:graphicData uri="http://schemas.openxmlformats.org/drawingml/2006/table">
            <a:tbl>
              <a:tblPr>
                <a:tableStyleId>{BC89EF96-8CEA-46FF-86C4-4CE0E7609802}</a:tableStyleId>
              </a:tblPr>
              <a:tblGrid>
                <a:gridCol w="4998222"/>
                <a:gridCol w="111673"/>
                <a:gridCol w="2714755"/>
              </a:tblGrid>
              <a:tr h="250371">
                <a:tc gridSpan="2">
                  <a:txBody>
                    <a:bodyPr/>
                    <a:lstStyle/>
                    <a:p>
                      <a:pPr>
                        <a:lnSpc>
                          <a:spcPct val="115000"/>
                        </a:lnSpc>
                        <a:spcAft>
                          <a:spcPts val="0"/>
                        </a:spcAft>
                      </a:pPr>
                      <a:r>
                        <a:rPr lang="es-ES" sz="1500"/>
                        <a:t>TITULO:      PAQUETITOS Y UNIDADES.</a:t>
                      </a:r>
                      <a:endParaRPr lang="es-ES" sz="1000">
                        <a:latin typeface="Calibri"/>
                        <a:ea typeface="Calibri"/>
                        <a:cs typeface="Times New Roman"/>
                      </a:endParaRPr>
                    </a:p>
                  </a:txBody>
                  <a:tcPr marL="64343" marR="64343" marT="0" marB="0"/>
                </a:tc>
                <a:tc hMerge="1">
                  <a:txBody>
                    <a:bodyPr/>
                    <a:lstStyle/>
                    <a:p>
                      <a:endParaRPr lang="es-ES"/>
                    </a:p>
                  </a:txBody>
                  <a:tcPr/>
                </a:tc>
                <a:tc>
                  <a:txBody>
                    <a:bodyPr/>
                    <a:lstStyle/>
                    <a:p>
                      <a:pPr>
                        <a:lnSpc>
                          <a:spcPct val="115000"/>
                        </a:lnSpc>
                        <a:spcAft>
                          <a:spcPts val="0"/>
                        </a:spcAft>
                      </a:pPr>
                      <a:r>
                        <a:rPr lang="es-ES" sz="1500"/>
                        <a:t>NIVEL:    5 AÑOS</a:t>
                      </a:r>
                      <a:endParaRPr lang="es-ES" sz="1000">
                        <a:latin typeface="Calibri"/>
                        <a:ea typeface="Calibri"/>
                        <a:cs typeface="Times New Roman"/>
                      </a:endParaRPr>
                    </a:p>
                  </a:txBody>
                  <a:tcPr marL="64343" marR="64343" marT="0" marB="0"/>
                </a:tc>
              </a:tr>
              <a:tr h="283754">
                <a:tc>
                  <a:txBody>
                    <a:bodyPr/>
                    <a:lstStyle/>
                    <a:p>
                      <a:pPr algn="ctr">
                        <a:lnSpc>
                          <a:spcPct val="115000"/>
                        </a:lnSpc>
                        <a:spcAft>
                          <a:spcPts val="0"/>
                        </a:spcAft>
                      </a:pPr>
                      <a:r>
                        <a:rPr lang="es-ES" sz="1700"/>
                        <a:t>CONTENIDOS</a:t>
                      </a:r>
                      <a:endParaRPr lang="es-ES" sz="1000">
                        <a:latin typeface="Calibri"/>
                        <a:ea typeface="Calibri"/>
                        <a:cs typeface="Times New Roman"/>
                      </a:endParaRPr>
                    </a:p>
                  </a:txBody>
                  <a:tcPr marL="64343" marR="64343" marT="0" marB="0"/>
                </a:tc>
                <a:tc gridSpan="2">
                  <a:txBody>
                    <a:bodyPr/>
                    <a:lstStyle/>
                    <a:p>
                      <a:pPr algn="ctr">
                        <a:lnSpc>
                          <a:spcPct val="115000"/>
                        </a:lnSpc>
                        <a:spcAft>
                          <a:spcPts val="0"/>
                        </a:spcAft>
                      </a:pPr>
                      <a:r>
                        <a:rPr lang="es-ES" sz="1700"/>
                        <a:t>COMPETENCIAS</a:t>
                      </a:r>
                      <a:endParaRPr lang="es-ES" sz="1000">
                        <a:latin typeface="Calibri"/>
                        <a:ea typeface="Calibri"/>
                        <a:cs typeface="Times New Roman"/>
                      </a:endParaRPr>
                    </a:p>
                  </a:txBody>
                  <a:tcPr marL="64343" marR="64343" marT="0" marB="0"/>
                </a:tc>
                <a:tc hMerge="1">
                  <a:txBody>
                    <a:bodyPr/>
                    <a:lstStyle/>
                    <a:p>
                      <a:endParaRPr lang="es-ES"/>
                    </a:p>
                  </a:txBody>
                  <a:tcPr/>
                </a:tc>
              </a:tr>
              <a:tr h="784497">
                <a:tc>
                  <a:txBody>
                    <a:bodyPr/>
                    <a:lstStyle/>
                    <a:p>
                      <a:pPr marL="342900" lvl="0" indent="-342900">
                        <a:lnSpc>
                          <a:spcPct val="115000"/>
                        </a:lnSpc>
                        <a:spcAft>
                          <a:spcPts val="0"/>
                        </a:spcAft>
                        <a:buFont typeface="Calibri"/>
                        <a:buChar char="-"/>
                      </a:pPr>
                      <a:r>
                        <a:rPr lang="es-ES" sz="1000" dirty="0" smtClean="0"/>
                        <a:t>LOS </a:t>
                      </a:r>
                      <a:r>
                        <a:rPr lang="es-ES" sz="1000" dirty="0"/>
                        <a:t>NÚMEROS DEL 1 AL 100. </a:t>
                      </a:r>
                    </a:p>
                    <a:p>
                      <a:pPr marL="342900" lvl="0" indent="-342900">
                        <a:lnSpc>
                          <a:spcPct val="115000"/>
                        </a:lnSpc>
                        <a:spcAft>
                          <a:spcPts val="0"/>
                        </a:spcAft>
                        <a:buFont typeface="Calibri"/>
                        <a:buChar char="-"/>
                      </a:pPr>
                      <a:r>
                        <a:rPr lang="es-ES" sz="1000" dirty="0"/>
                        <a:t>COMPOSICIÓN DE NÚMEROS DEL 1 AL 100.</a:t>
                      </a:r>
                    </a:p>
                    <a:p>
                      <a:pPr marL="342900" lvl="0" indent="-342900">
                        <a:lnSpc>
                          <a:spcPct val="115000"/>
                        </a:lnSpc>
                        <a:spcAft>
                          <a:spcPts val="0"/>
                        </a:spcAft>
                        <a:buFont typeface="Calibri"/>
                        <a:buChar char="-"/>
                      </a:pPr>
                      <a:r>
                        <a:rPr lang="es-ES" sz="1000" dirty="0"/>
                        <a:t>INICIAR AL NIÑO EN EL RECONOCIMIENTO DE DECENAS Y UNIDADES</a:t>
                      </a:r>
                      <a:endParaRPr lang="es-ES" sz="1000" dirty="0">
                        <a:latin typeface="Calibri"/>
                        <a:ea typeface="Calibri"/>
                        <a:cs typeface="Times New Roman"/>
                      </a:endParaRPr>
                    </a:p>
                  </a:txBody>
                  <a:tcPr marL="64343" marR="64343" marT="0" marB="0"/>
                </a:tc>
                <a:tc gridSpan="2">
                  <a:txBody>
                    <a:bodyPr/>
                    <a:lstStyle/>
                    <a:p>
                      <a:pPr marL="342900" lvl="0" indent="-342900">
                        <a:lnSpc>
                          <a:spcPct val="115000"/>
                        </a:lnSpc>
                        <a:spcAft>
                          <a:spcPts val="0"/>
                        </a:spcAft>
                        <a:buFont typeface="Calibri"/>
                        <a:buChar char="-"/>
                      </a:pPr>
                      <a:r>
                        <a:rPr lang="es-ES" sz="1000" dirty="0" smtClean="0"/>
                        <a:t>COMPETENCIA </a:t>
                      </a:r>
                      <a:r>
                        <a:rPr lang="es-ES" sz="1000" dirty="0"/>
                        <a:t>MATEMÁTICA.</a:t>
                      </a:r>
                    </a:p>
                    <a:p>
                      <a:pPr marL="342900" lvl="0" indent="-342900">
                        <a:lnSpc>
                          <a:spcPct val="115000"/>
                        </a:lnSpc>
                        <a:spcAft>
                          <a:spcPts val="0"/>
                        </a:spcAft>
                        <a:buFont typeface="Calibri"/>
                        <a:buChar char="-"/>
                      </a:pPr>
                      <a:r>
                        <a:rPr lang="es-ES" sz="1000" dirty="0"/>
                        <a:t>COMPETENCIA LINGÜÍSTICA.</a:t>
                      </a:r>
                    </a:p>
                    <a:p>
                      <a:pPr marL="342900" lvl="0" indent="-342900">
                        <a:lnSpc>
                          <a:spcPct val="115000"/>
                        </a:lnSpc>
                        <a:spcAft>
                          <a:spcPts val="0"/>
                        </a:spcAft>
                        <a:buFont typeface="Calibri"/>
                        <a:buChar char="-"/>
                      </a:pPr>
                      <a:r>
                        <a:rPr lang="es-ES" sz="1000" dirty="0"/>
                        <a:t>APRENDER A APRENDER.</a:t>
                      </a:r>
                      <a:endParaRPr lang="es-ES" sz="1000" dirty="0">
                        <a:latin typeface="Calibri"/>
                        <a:ea typeface="Calibri"/>
                        <a:cs typeface="Times New Roman"/>
                      </a:endParaRPr>
                    </a:p>
                  </a:txBody>
                  <a:tcPr marL="64343" marR="64343" marT="0" marB="0"/>
                </a:tc>
                <a:tc hMerge="1">
                  <a:txBody>
                    <a:bodyPr/>
                    <a:lstStyle/>
                    <a:p>
                      <a:endParaRPr lang="es-ES"/>
                    </a:p>
                  </a:txBody>
                  <a:tcPr/>
                </a:tc>
              </a:tr>
              <a:tr h="283754">
                <a:tc gridSpan="3">
                  <a:txBody>
                    <a:bodyPr/>
                    <a:lstStyle/>
                    <a:p>
                      <a:pPr algn="ctr">
                        <a:lnSpc>
                          <a:spcPct val="115000"/>
                        </a:lnSpc>
                        <a:spcAft>
                          <a:spcPts val="0"/>
                        </a:spcAft>
                      </a:pPr>
                      <a:r>
                        <a:rPr lang="es-ES" sz="1700"/>
                        <a:t>DESARROLLO</a:t>
                      </a:r>
                      <a:endParaRPr lang="es-ES" sz="1000">
                        <a:latin typeface="Calibri"/>
                        <a:ea typeface="Calibri"/>
                        <a:cs typeface="Times New Roman"/>
                      </a:endParaRPr>
                    </a:p>
                  </a:txBody>
                  <a:tcPr marL="64343" marR="64343" marT="0" marB="0"/>
                </a:tc>
                <a:tc hMerge="1">
                  <a:txBody>
                    <a:bodyPr/>
                    <a:lstStyle/>
                    <a:p>
                      <a:endParaRPr lang="es-ES"/>
                    </a:p>
                  </a:txBody>
                  <a:tcPr/>
                </a:tc>
                <a:tc hMerge="1">
                  <a:txBody>
                    <a:bodyPr/>
                    <a:lstStyle/>
                    <a:p>
                      <a:endParaRPr lang="es-ES"/>
                    </a:p>
                  </a:txBody>
                  <a:tcPr/>
                </a:tc>
              </a:tr>
              <a:tr h="961463">
                <a:tc gridSpan="3">
                  <a:txBody>
                    <a:bodyPr/>
                    <a:lstStyle/>
                    <a:p>
                      <a:pPr marL="342900" lvl="0" indent="-342900">
                        <a:lnSpc>
                          <a:spcPct val="115000"/>
                        </a:lnSpc>
                        <a:spcAft>
                          <a:spcPts val="0"/>
                        </a:spcAft>
                        <a:buFont typeface="Calibri"/>
                        <a:buChar char="-"/>
                      </a:pPr>
                      <a:r>
                        <a:rPr lang="es-ES" sz="1000" dirty="0" smtClean="0"/>
                        <a:t>POR </a:t>
                      </a:r>
                      <a:r>
                        <a:rPr lang="es-ES" sz="1000" dirty="0"/>
                        <a:t>EQUIPOS LOS ALUMNOS TIENEN UNA CAJA QUE CONTIENE LOS NUMEROS DEL 0 AL 9 EN COLOR ROJO (DECENAS)  Y AZUL (UNIDADES) Y PAQUETITOS DE 10 PALILLOS FORMADOS POR ELLOS Y PALILLOS SUELTOS.</a:t>
                      </a:r>
                    </a:p>
                    <a:p>
                      <a:pPr marL="342900" lvl="0" indent="-342900">
                        <a:lnSpc>
                          <a:spcPct val="115000"/>
                        </a:lnSpc>
                        <a:spcAft>
                          <a:spcPts val="0"/>
                        </a:spcAft>
                        <a:buFont typeface="Calibri"/>
                        <a:buChar char="-"/>
                      </a:pPr>
                      <a:r>
                        <a:rPr lang="es-ES" sz="1000" dirty="0"/>
                        <a:t>EN EL AULA CONTAMOS CON LAS CASITAS DE LAS FAMILIAS DE  LAS 9 FAMILIAS, DE LOS NUMEROS DEL 1 AL 100.</a:t>
                      </a:r>
                    </a:p>
                    <a:p>
                      <a:pPr marL="342900" lvl="0" indent="-342900">
                        <a:lnSpc>
                          <a:spcPct val="115000"/>
                        </a:lnSpc>
                        <a:spcAft>
                          <a:spcPts val="0"/>
                        </a:spcAft>
                        <a:buFont typeface="Calibri"/>
                        <a:buChar char="-"/>
                      </a:pPr>
                      <a:r>
                        <a:rPr lang="es-ES" sz="1000" dirty="0"/>
                        <a:t>SE COGE  UN NÚMERO CUALQUIERA Y SE ESCRIBE EN PIZARRA, LOS NIÑOS LO HAN DE COMPONER CON LAS TARJETAS Y LOS PAQUETITOS Y UNIDADES DE PALILLOS.</a:t>
                      </a:r>
                      <a:endParaRPr lang="es-ES" sz="1000" dirty="0">
                        <a:latin typeface="Calibri"/>
                        <a:ea typeface="Calibri"/>
                        <a:cs typeface="Times New Roman"/>
                      </a:endParaRPr>
                    </a:p>
                  </a:txBody>
                  <a:tcPr marL="64343" marR="64343" marT="0" marB="0"/>
                </a:tc>
                <a:tc hMerge="1">
                  <a:txBody>
                    <a:bodyPr/>
                    <a:lstStyle/>
                    <a:p>
                      <a:endParaRPr lang="es-ES"/>
                    </a:p>
                  </a:txBody>
                  <a:tcPr/>
                </a:tc>
                <a:tc hMerge="1">
                  <a:txBody>
                    <a:bodyPr/>
                    <a:lstStyle/>
                    <a:p>
                      <a:endParaRPr lang="es-ES"/>
                    </a:p>
                  </a:txBody>
                  <a:tcPr/>
                </a:tc>
              </a:tr>
              <a:tr h="250371">
                <a:tc>
                  <a:txBody>
                    <a:bodyPr/>
                    <a:lstStyle/>
                    <a:p>
                      <a:pPr>
                        <a:lnSpc>
                          <a:spcPct val="115000"/>
                        </a:lnSpc>
                        <a:spcAft>
                          <a:spcPts val="0"/>
                        </a:spcAft>
                      </a:pPr>
                      <a:r>
                        <a:rPr lang="es-ES" sz="1500" dirty="0"/>
                        <a:t>EVALUACIÓN POR CRITERIOS EV/ESTANDARES AP.</a:t>
                      </a:r>
                      <a:endParaRPr lang="es-ES" sz="1000" dirty="0">
                        <a:latin typeface="Calibri"/>
                        <a:ea typeface="Calibri"/>
                        <a:cs typeface="Times New Roman"/>
                      </a:endParaRPr>
                    </a:p>
                  </a:txBody>
                  <a:tcPr marL="64343" marR="64343" marT="0" marB="0"/>
                </a:tc>
                <a:tc gridSpan="2">
                  <a:txBody>
                    <a:bodyPr/>
                    <a:lstStyle/>
                    <a:p>
                      <a:pPr>
                        <a:lnSpc>
                          <a:spcPct val="115000"/>
                        </a:lnSpc>
                        <a:spcAft>
                          <a:spcPts val="0"/>
                        </a:spcAft>
                      </a:pPr>
                      <a:r>
                        <a:rPr lang="es-ES" sz="900" dirty="0"/>
                        <a:t>EVALUACIÓN POR COMPETENCIAS</a:t>
                      </a:r>
                      <a:endParaRPr lang="es-ES" sz="900" dirty="0">
                        <a:latin typeface="Calibri"/>
                        <a:ea typeface="Calibri"/>
                        <a:cs typeface="Times New Roman"/>
                      </a:endParaRPr>
                    </a:p>
                  </a:txBody>
                  <a:tcPr marL="64343" marR="64343" marT="0" marB="0"/>
                </a:tc>
                <a:tc hMerge="1">
                  <a:txBody>
                    <a:bodyPr/>
                    <a:lstStyle/>
                    <a:p>
                      <a:endParaRPr lang="es-ES"/>
                    </a:p>
                  </a:txBody>
                  <a:tcPr/>
                </a:tc>
              </a:tr>
              <a:tr h="547007">
                <a:tc>
                  <a:txBody>
                    <a:bodyPr/>
                    <a:lstStyle/>
                    <a:p>
                      <a:pPr marL="342900" lvl="0" indent="-342900">
                        <a:lnSpc>
                          <a:spcPct val="115000"/>
                        </a:lnSpc>
                        <a:spcAft>
                          <a:spcPts val="0"/>
                        </a:spcAft>
                        <a:buFont typeface="Calibri"/>
                        <a:buChar char="-"/>
                      </a:pPr>
                      <a:r>
                        <a:rPr lang="es-ES" sz="1000" dirty="0" smtClean="0"/>
                        <a:t>DISCRIMINAR </a:t>
                      </a:r>
                      <a:r>
                        <a:rPr lang="es-ES" sz="1000" dirty="0"/>
                        <a:t>NÚMEROS DEL 1 AL 100.</a:t>
                      </a:r>
                    </a:p>
                    <a:p>
                      <a:pPr marL="342900" lvl="0" indent="-342900">
                        <a:lnSpc>
                          <a:spcPct val="115000"/>
                        </a:lnSpc>
                        <a:spcAft>
                          <a:spcPts val="0"/>
                        </a:spcAft>
                        <a:buFont typeface="Calibri"/>
                        <a:buChar char="-"/>
                      </a:pPr>
                      <a:r>
                        <a:rPr lang="es-ES" sz="1000" dirty="0"/>
                        <a:t>REALIZA LA COMPOSICION DE LOS  NÚMEROS DEL 1 AL 100.</a:t>
                      </a:r>
                    </a:p>
                    <a:p>
                      <a:pPr marL="342900" lvl="0" indent="-342900">
                        <a:lnSpc>
                          <a:spcPct val="115000"/>
                        </a:lnSpc>
                        <a:spcAft>
                          <a:spcPts val="0"/>
                        </a:spcAft>
                        <a:buFont typeface="Calibri"/>
                        <a:buChar char="-"/>
                      </a:pPr>
                      <a:r>
                        <a:rPr lang="es-ES" sz="1000" dirty="0"/>
                        <a:t>SE INICIA EN EL RECONOCIMIENTO DE DECENAS Y UNIDADES </a:t>
                      </a:r>
                      <a:endParaRPr lang="es-ES" sz="1000" dirty="0">
                        <a:latin typeface="Calibri"/>
                        <a:ea typeface="Calibri"/>
                        <a:cs typeface="Times New Roman"/>
                      </a:endParaRPr>
                    </a:p>
                  </a:txBody>
                  <a:tcPr marL="64343" marR="64343" marT="0" marB="0"/>
                </a:tc>
                <a:tc gridSpan="2">
                  <a:txBody>
                    <a:bodyPr/>
                    <a:lstStyle/>
                    <a:p>
                      <a:pPr>
                        <a:lnSpc>
                          <a:spcPct val="115000"/>
                        </a:lnSpc>
                        <a:spcAft>
                          <a:spcPts val="0"/>
                        </a:spcAft>
                      </a:pPr>
                      <a:endParaRPr lang="es-ES" sz="1000">
                        <a:latin typeface="Calibri"/>
                        <a:ea typeface="Calibri"/>
                        <a:cs typeface="Times New Roman"/>
                      </a:endParaRPr>
                    </a:p>
                  </a:txBody>
                  <a:tcPr marL="64343" marR="64343" marT="0" marB="0"/>
                </a:tc>
                <a:tc hMerge="1">
                  <a:txBody>
                    <a:bodyPr/>
                    <a:lstStyle/>
                    <a:p>
                      <a:endParaRPr lang="es-ES"/>
                    </a:p>
                  </a:txBody>
                  <a:tcPr/>
                </a:tc>
              </a:tr>
              <a:tr h="250371">
                <a:tc gridSpan="3">
                  <a:txBody>
                    <a:bodyPr/>
                    <a:lstStyle/>
                    <a:p>
                      <a:pPr>
                        <a:lnSpc>
                          <a:spcPct val="115000"/>
                        </a:lnSpc>
                        <a:spcAft>
                          <a:spcPts val="0"/>
                        </a:spcAft>
                      </a:pPr>
                      <a:r>
                        <a:rPr lang="es-ES" sz="1500"/>
                        <a:t>VARIABLES DEL MATERIAL</a:t>
                      </a:r>
                      <a:endParaRPr lang="es-ES" sz="1000">
                        <a:latin typeface="Calibri"/>
                        <a:ea typeface="Calibri"/>
                        <a:cs typeface="Times New Roman"/>
                      </a:endParaRPr>
                    </a:p>
                  </a:txBody>
                  <a:tcPr marL="64343" marR="64343" marT="0" marB="0"/>
                </a:tc>
                <a:tc hMerge="1">
                  <a:txBody>
                    <a:bodyPr/>
                    <a:lstStyle/>
                    <a:p>
                      <a:endParaRPr lang="es-ES"/>
                    </a:p>
                  </a:txBody>
                  <a:tcPr/>
                </a:tc>
                <a:tc hMerge="1">
                  <a:txBody>
                    <a:bodyPr/>
                    <a:lstStyle/>
                    <a:p>
                      <a:endParaRPr lang="es-ES"/>
                    </a:p>
                  </a:txBody>
                  <a:tcPr/>
                </a:tc>
              </a:tr>
              <a:tr h="834571">
                <a:tc gridSpan="3">
                  <a:txBody>
                    <a:bodyPr/>
                    <a:lstStyle/>
                    <a:p>
                      <a:pPr marL="228600">
                        <a:lnSpc>
                          <a:spcPct val="115000"/>
                        </a:lnSpc>
                        <a:spcAft>
                          <a:spcPts val="0"/>
                        </a:spcAft>
                      </a:pPr>
                      <a:endParaRPr lang="es-ES" sz="1000" dirty="0"/>
                    </a:p>
                    <a:p>
                      <a:pPr marL="228600">
                        <a:lnSpc>
                          <a:spcPct val="115000"/>
                        </a:lnSpc>
                        <a:spcAft>
                          <a:spcPts val="0"/>
                        </a:spcAft>
                      </a:pPr>
                      <a:r>
                        <a:rPr lang="es-ES" sz="1000" dirty="0"/>
                        <a:t>-      EN LUGAR DE SEÑALAR NUMERO EN PANEL, SE DIRA DE VIVA VOZ, ES DECIR, SIN QUE VEAN EL NUMERO.</a:t>
                      </a:r>
                    </a:p>
                    <a:p>
                      <a:pPr marL="342900" lvl="0" indent="-342900">
                        <a:lnSpc>
                          <a:spcPct val="115000"/>
                        </a:lnSpc>
                        <a:spcAft>
                          <a:spcPts val="0"/>
                        </a:spcAft>
                        <a:buFont typeface="Calibri"/>
                        <a:buChar char="-"/>
                      </a:pPr>
                      <a:r>
                        <a:rPr lang="es-ES" sz="1000" dirty="0"/>
                        <a:t>INCLUIMOS EN EL JUEGO LAS CASITAS DE LAS FAMILIAS EN BLANCO Y NEGRO.  CADA NIÑO TIENE LA SUYA PLASTIFICADA PARA DESPUES ESCRIBIR DE FORMA CORRECTA EL NÚMERO REPRESENTADO Y EL RESTANTE QUE PERTENECE A LA FAMILIA.</a:t>
                      </a:r>
                    </a:p>
                    <a:p>
                      <a:pPr marL="228600">
                        <a:lnSpc>
                          <a:spcPct val="115000"/>
                        </a:lnSpc>
                        <a:spcAft>
                          <a:spcPts val="0"/>
                        </a:spcAft>
                      </a:pPr>
                      <a:r>
                        <a:rPr lang="es-ES" sz="1000" dirty="0"/>
                        <a:t>-      A MEDIDA QUE VAYAN APRENDIENDO EL JUEGO LO REALIZARAN DE FORMA INDIVIDUAL.</a:t>
                      </a:r>
                      <a:endParaRPr lang="es-ES" sz="1000" dirty="0">
                        <a:latin typeface="Calibri"/>
                        <a:ea typeface="Calibri"/>
                        <a:cs typeface="Times New Roman"/>
                      </a:endParaRPr>
                    </a:p>
                  </a:txBody>
                  <a:tcPr marL="64343" marR="64343" marT="0" marB="0"/>
                </a:tc>
                <a:tc hMerge="1">
                  <a:txBody>
                    <a:bodyPr/>
                    <a:lstStyle/>
                    <a:p>
                      <a:endParaRPr lang="es-ES"/>
                    </a:p>
                  </a:txBody>
                  <a:tcPr/>
                </a:tc>
                <a:tc hMerge="1">
                  <a:txBody>
                    <a:bodyPr/>
                    <a:lstStyle/>
                    <a:p>
                      <a:endParaRPr lang="es-ES"/>
                    </a:p>
                  </a:txBody>
                  <a:tcPr/>
                </a:tc>
              </a:tr>
            </a:tbl>
          </a:graphicData>
        </a:graphic>
      </p:graphicFrame>
      <p:pic>
        <p:nvPicPr>
          <p:cNvPr id="8193" name="Picture 1" descr="C:\Users\USUARIO\Desktop\ABN 2017\ABN parte 2\IMG-20170310-WA0008.jpg"/>
          <p:cNvPicPr>
            <a:picLocks noChangeAspect="1" noChangeArrowheads="1"/>
          </p:cNvPicPr>
          <p:nvPr/>
        </p:nvPicPr>
        <p:blipFill>
          <a:blip r:embed="rId2" cstate="print"/>
          <a:srcRect/>
          <a:stretch>
            <a:fillRect/>
          </a:stretch>
        </p:blipFill>
        <p:spPr bwMode="auto">
          <a:xfrm>
            <a:off x="9371772" y="2011679"/>
            <a:ext cx="1599504" cy="2132672"/>
          </a:xfrm>
          <a:prstGeom prst="rect">
            <a:avLst/>
          </a:prstGeom>
          <a:noFill/>
        </p:spPr>
      </p:pic>
      <p:pic>
        <p:nvPicPr>
          <p:cNvPr id="21505" name="Picture 1" descr="C:\Users\USUARIO\Desktop\ABN 2017\ABN parte 2\IMG-20170310-WA0007.jpg"/>
          <p:cNvPicPr>
            <a:picLocks noChangeAspect="1" noChangeArrowheads="1"/>
          </p:cNvPicPr>
          <p:nvPr/>
        </p:nvPicPr>
        <p:blipFill>
          <a:blip r:embed="rId3" cstate="print"/>
          <a:srcRect/>
          <a:stretch>
            <a:fillRect/>
          </a:stretch>
        </p:blipFill>
        <p:spPr bwMode="auto">
          <a:xfrm rot="10800000">
            <a:off x="8503920" y="4282440"/>
            <a:ext cx="3122022" cy="234151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249383" y="1093145"/>
          <a:ext cx="11677007" cy="5451343"/>
        </p:xfrm>
        <a:graphic>
          <a:graphicData uri="http://schemas.openxmlformats.org/drawingml/2006/table">
            <a:tbl>
              <a:tblPr>
                <a:tableStyleId>{B301B821-A1FF-4177-AEE7-76D212191A09}</a:tableStyleId>
              </a:tblPr>
              <a:tblGrid>
                <a:gridCol w="702190"/>
                <a:gridCol w="932230"/>
                <a:gridCol w="1439073"/>
                <a:gridCol w="1159253"/>
                <a:gridCol w="1116261"/>
                <a:gridCol w="1048381"/>
                <a:gridCol w="1123050"/>
                <a:gridCol w="989552"/>
                <a:gridCol w="930721"/>
                <a:gridCol w="1021984"/>
                <a:gridCol w="1214312"/>
              </a:tblGrid>
              <a:tr h="348219">
                <a:tc>
                  <a:txBody>
                    <a:bodyPr/>
                    <a:lstStyle/>
                    <a:p>
                      <a:pPr algn="ctr">
                        <a:lnSpc>
                          <a:spcPct val="107000"/>
                        </a:lnSpc>
                        <a:spcAft>
                          <a:spcPts val="0"/>
                        </a:spcAft>
                      </a:pPr>
                      <a:r>
                        <a:rPr lang="es-ES" sz="1200" dirty="0"/>
                        <a:t>FICHA</a:t>
                      </a:r>
                      <a:endParaRPr lang="es-ES" sz="900" dirty="0">
                        <a:latin typeface="Calibri"/>
                        <a:ea typeface="Calibri"/>
                        <a:cs typeface="Times New Roman"/>
                      </a:endParaRPr>
                    </a:p>
                  </a:txBody>
                  <a:tcPr marL="56700" marR="56700" marT="0" marB="0">
                    <a:solidFill>
                      <a:schemeClr val="accent1"/>
                    </a:solidFill>
                  </a:tcPr>
                </a:tc>
                <a:tc>
                  <a:txBody>
                    <a:bodyPr/>
                    <a:lstStyle/>
                    <a:p>
                      <a:pPr algn="ctr">
                        <a:lnSpc>
                          <a:spcPct val="107000"/>
                        </a:lnSpc>
                        <a:spcAft>
                          <a:spcPts val="0"/>
                        </a:spcAft>
                      </a:pPr>
                      <a:r>
                        <a:rPr lang="es-ES" sz="1050" dirty="0"/>
                        <a:t>CONTEO</a:t>
                      </a:r>
                      <a:endParaRPr lang="es-ES" sz="1050" dirty="0">
                        <a:latin typeface="Calibri"/>
                        <a:ea typeface="Calibri"/>
                        <a:cs typeface="Times New Roman"/>
                      </a:endParaRPr>
                    </a:p>
                  </a:txBody>
                  <a:tcPr marL="56700" marR="56700" marT="0" marB="0">
                    <a:solidFill>
                      <a:schemeClr val="accent1"/>
                    </a:solidFill>
                  </a:tcPr>
                </a:tc>
                <a:tc>
                  <a:txBody>
                    <a:bodyPr/>
                    <a:lstStyle/>
                    <a:p>
                      <a:pPr algn="ctr">
                        <a:lnSpc>
                          <a:spcPct val="107000"/>
                        </a:lnSpc>
                        <a:spcAft>
                          <a:spcPts val="0"/>
                        </a:spcAft>
                      </a:pPr>
                      <a:r>
                        <a:rPr lang="es-ES" sz="1050" dirty="0"/>
                        <a:t>CUANTIFICADORES</a:t>
                      </a:r>
                      <a:endParaRPr lang="es-ES" sz="1050" dirty="0">
                        <a:latin typeface="Calibri"/>
                        <a:ea typeface="Calibri"/>
                        <a:cs typeface="Times New Roman"/>
                      </a:endParaRPr>
                    </a:p>
                  </a:txBody>
                  <a:tcPr marL="56700" marR="56700" marT="0" marB="0">
                    <a:solidFill>
                      <a:schemeClr val="accent1"/>
                    </a:solidFill>
                  </a:tcPr>
                </a:tc>
                <a:tc>
                  <a:txBody>
                    <a:bodyPr/>
                    <a:lstStyle/>
                    <a:p>
                      <a:pPr algn="ctr">
                        <a:lnSpc>
                          <a:spcPct val="107000"/>
                        </a:lnSpc>
                        <a:spcAft>
                          <a:spcPts val="0"/>
                        </a:spcAft>
                      </a:pPr>
                      <a:r>
                        <a:rPr lang="es-ES" sz="1050" dirty="0"/>
                        <a:t>COMPOSICION DEL NUMERO</a:t>
                      </a:r>
                      <a:endParaRPr lang="es-ES" sz="1050" dirty="0">
                        <a:latin typeface="Calibri"/>
                        <a:ea typeface="Calibri"/>
                        <a:cs typeface="Times New Roman"/>
                      </a:endParaRPr>
                    </a:p>
                  </a:txBody>
                  <a:tcPr marL="56700" marR="56700" marT="0" marB="0">
                    <a:solidFill>
                      <a:schemeClr val="accent1"/>
                    </a:solidFill>
                  </a:tcPr>
                </a:tc>
                <a:tc>
                  <a:txBody>
                    <a:bodyPr/>
                    <a:lstStyle/>
                    <a:p>
                      <a:pPr algn="ctr">
                        <a:lnSpc>
                          <a:spcPct val="107000"/>
                        </a:lnSpc>
                        <a:spcAft>
                          <a:spcPts val="0"/>
                        </a:spcAft>
                      </a:pPr>
                      <a:r>
                        <a:rPr lang="es-ES" sz="1050" dirty="0"/>
                        <a:t>SUBITIZACION</a:t>
                      </a:r>
                      <a:endParaRPr lang="es-ES" sz="1050" dirty="0">
                        <a:latin typeface="Calibri"/>
                        <a:ea typeface="Calibri"/>
                        <a:cs typeface="Times New Roman"/>
                      </a:endParaRPr>
                    </a:p>
                  </a:txBody>
                  <a:tcPr marL="56700" marR="56700" marT="0" marB="0">
                    <a:solidFill>
                      <a:schemeClr val="accent1"/>
                    </a:solidFill>
                  </a:tcPr>
                </a:tc>
                <a:tc>
                  <a:txBody>
                    <a:bodyPr/>
                    <a:lstStyle/>
                    <a:p>
                      <a:pPr algn="ctr">
                        <a:lnSpc>
                          <a:spcPct val="107000"/>
                        </a:lnSpc>
                        <a:spcAft>
                          <a:spcPts val="0"/>
                        </a:spcAft>
                      </a:pPr>
                      <a:r>
                        <a:rPr lang="es-ES" sz="1050"/>
                        <a:t>ESTIMACION</a:t>
                      </a:r>
                      <a:endParaRPr lang="es-ES" sz="1050">
                        <a:latin typeface="Calibri"/>
                        <a:ea typeface="Calibri"/>
                        <a:cs typeface="Times New Roman"/>
                      </a:endParaRPr>
                    </a:p>
                  </a:txBody>
                  <a:tcPr marL="56700" marR="56700" marT="0" marB="0">
                    <a:solidFill>
                      <a:schemeClr val="accent1"/>
                    </a:solidFill>
                  </a:tcPr>
                </a:tc>
                <a:tc>
                  <a:txBody>
                    <a:bodyPr/>
                    <a:lstStyle/>
                    <a:p>
                      <a:pPr algn="ctr">
                        <a:lnSpc>
                          <a:spcPct val="107000"/>
                        </a:lnSpc>
                        <a:spcAft>
                          <a:spcPts val="0"/>
                        </a:spcAft>
                      </a:pPr>
                      <a:r>
                        <a:rPr lang="es-ES" sz="1050" dirty="0"/>
                        <a:t>ABSTRACCION</a:t>
                      </a:r>
                      <a:endParaRPr lang="es-ES" sz="1050" dirty="0">
                        <a:latin typeface="Calibri"/>
                        <a:ea typeface="Calibri"/>
                        <a:cs typeface="Times New Roman"/>
                      </a:endParaRPr>
                    </a:p>
                  </a:txBody>
                  <a:tcPr marL="56700" marR="56700" marT="0" marB="0">
                    <a:solidFill>
                      <a:schemeClr val="accent1"/>
                    </a:solidFill>
                  </a:tcPr>
                </a:tc>
                <a:tc>
                  <a:txBody>
                    <a:bodyPr/>
                    <a:lstStyle/>
                    <a:p>
                      <a:pPr algn="ctr">
                        <a:lnSpc>
                          <a:spcPct val="107000"/>
                        </a:lnSpc>
                        <a:spcAft>
                          <a:spcPts val="0"/>
                        </a:spcAft>
                      </a:pPr>
                      <a:r>
                        <a:rPr lang="es-ES" sz="1050" dirty="0"/>
                        <a:t>DECENAS, CENTENAS</a:t>
                      </a:r>
                      <a:endParaRPr lang="es-ES" sz="1050" dirty="0">
                        <a:latin typeface="Calibri"/>
                        <a:ea typeface="Calibri"/>
                        <a:cs typeface="Times New Roman"/>
                      </a:endParaRPr>
                    </a:p>
                  </a:txBody>
                  <a:tcPr marL="56700" marR="56700" marT="0" marB="0">
                    <a:solidFill>
                      <a:schemeClr val="accent1"/>
                    </a:solidFill>
                  </a:tcPr>
                </a:tc>
                <a:tc>
                  <a:txBody>
                    <a:bodyPr/>
                    <a:lstStyle/>
                    <a:p>
                      <a:pPr algn="ctr">
                        <a:lnSpc>
                          <a:spcPct val="107000"/>
                        </a:lnSpc>
                        <a:spcAft>
                          <a:spcPts val="0"/>
                        </a:spcAft>
                      </a:pPr>
                      <a:r>
                        <a:rPr lang="es-ES" sz="1050" dirty="0"/>
                        <a:t>AMIGOS DEL…..</a:t>
                      </a:r>
                      <a:endParaRPr lang="es-ES" sz="1050" dirty="0">
                        <a:latin typeface="Calibri"/>
                        <a:ea typeface="Calibri"/>
                        <a:cs typeface="Times New Roman"/>
                      </a:endParaRPr>
                    </a:p>
                  </a:txBody>
                  <a:tcPr marL="56700" marR="56700" marT="0" marB="0">
                    <a:solidFill>
                      <a:schemeClr val="accent1"/>
                    </a:solidFill>
                  </a:tcPr>
                </a:tc>
                <a:tc>
                  <a:txBody>
                    <a:bodyPr/>
                    <a:lstStyle/>
                    <a:p>
                      <a:pPr algn="ctr">
                        <a:lnSpc>
                          <a:spcPct val="107000"/>
                        </a:lnSpc>
                        <a:spcAft>
                          <a:spcPts val="0"/>
                        </a:spcAft>
                      </a:pPr>
                      <a:r>
                        <a:rPr lang="es-ES" sz="1050" dirty="0"/>
                        <a:t>ORDENAR COMPARAR</a:t>
                      </a:r>
                      <a:endParaRPr lang="es-ES" sz="1050" dirty="0">
                        <a:latin typeface="Calibri"/>
                        <a:ea typeface="Calibri"/>
                        <a:cs typeface="Times New Roman"/>
                      </a:endParaRPr>
                    </a:p>
                  </a:txBody>
                  <a:tcPr marL="56700" marR="56700" marT="0" marB="0">
                    <a:solidFill>
                      <a:schemeClr val="accent1"/>
                    </a:solidFill>
                  </a:tcPr>
                </a:tc>
                <a:tc>
                  <a:txBody>
                    <a:bodyPr/>
                    <a:lstStyle/>
                    <a:p>
                      <a:pPr algn="ctr">
                        <a:lnSpc>
                          <a:spcPct val="107000"/>
                        </a:lnSpc>
                        <a:spcAft>
                          <a:spcPts val="0"/>
                        </a:spcAft>
                      </a:pPr>
                      <a:r>
                        <a:rPr lang="es-ES" sz="1050" dirty="0"/>
                        <a:t>OPERACIONES</a:t>
                      </a:r>
                    </a:p>
                    <a:p>
                      <a:pPr algn="ctr">
                        <a:lnSpc>
                          <a:spcPct val="107000"/>
                        </a:lnSpc>
                        <a:spcAft>
                          <a:spcPts val="0"/>
                        </a:spcAft>
                      </a:pPr>
                      <a:r>
                        <a:rPr lang="es-ES" sz="1050" dirty="0"/>
                        <a:t>+,-,X</a:t>
                      </a:r>
                      <a:endParaRPr lang="es-ES" sz="1050" dirty="0">
                        <a:latin typeface="Calibri"/>
                        <a:ea typeface="Calibri"/>
                        <a:cs typeface="Times New Roman"/>
                      </a:endParaRPr>
                    </a:p>
                  </a:txBody>
                  <a:tcPr marL="56700" marR="56700" marT="0" marB="0">
                    <a:solidFill>
                      <a:schemeClr val="accent1"/>
                    </a:solidFill>
                  </a:tcPr>
                </a:tc>
              </a:tr>
              <a:tr h="196274">
                <a:tc>
                  <a:txBody>
                    <a:bodyPr/>
                    <a:lstStyle/>
                    <a:p>
                      <a:pPr algn="ctr">
                        <a:lnSpc>
                          <a:spcPct val="107000"/>
                        </a:lnSpc>
                        <a:spcAft>
                          <a:spcPts val="0"/>
                        </a:spcAft>
                      </a:pPr>
                      <a:r>
                        <a:rPr lang="es-ES" sz="1200"/>
                        <a:t>1</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dirty="0">
                        <a:latin typeface="Calibri"/>
                        <a:ea typeface="Calibri"/>
                        <a:cs typeface="Times New Roman"/>
                      </a:endParaRPr>
                    </a:p>
                  </a:txBody>
                  <a:tcPr marL="56700" marR="56700" marT="0" marB="0"/>
                </a:tc>
                <a:tc>
                  <a:txBody>
                    <a:bodyPr/>
                    <a:lstStyle/>
                    <a:p>
                      <a:pPr algn="ctr">
                        <a:lnSpc>
                          <a:spcPct val="107000"/>
                        </a:lnSpc>
                        <a:spcAft>
                          <a:spcPts val="0"/>
                        </a:spcAft>
                      </a:pPr>
                      <a:endParaRPr lang="es-ES" sz="900" dirty="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2</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3</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4</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5</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6</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7</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8</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9</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10</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11</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12</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13</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14</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15</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16</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17</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18</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19</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20</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21</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22</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23</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24</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a:t>25</a:t>
                      </a:r>
                      <a:endParaRPr lang="es-ES" sz="90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r>
              <a:tr h="196274">
                <a:tc>
                  <a:txBody>
                    <a:bodyPr/>
                    <a:lstStyle/>
                    <a:p>
                      <a:pPr algn="ctr">
                        <a:lnSpc>
                          <a:spcPct val="107000"/>
                        </a:lnSpc>
                        <a:spcAft>
                          <a:spcPts val="0"/>
                        </a:spcAft>
                      </a:pPr>
                      <a:r>
                        <a:rPr lang="es-ES" sz="1200" dirty="0"/>
                        <a:t>26</a:t>
                      </a:r>
                      <a:endParaRPr lang="es-ES" sz="900" dirty="0">
                        <a:latin typeface="Calibri"/>
                        <a:ea typeface="Calibri"/>
                        <a:cs typeface="Times New Roman"/>
                      </a:endParaRPr>
                    </a:p>
                  </a:txBody>
                  <a:tcPr marL="56700" marR="56700"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dirty="0"/>
                        <a:t>X</a:t>
                      </a:r>
                      <a:endParaRPr lang="es-ES" sz="900" dirty="0">
                        <a:latin typeface="Calibri"/>
                        <a:ea typeface="Calibri"/>
                        <a:cs typeface="Times New Roman"/>
                      </a:endParaRPr>
                    </a:p>
                  </a:txBody>
                  <a:tcPr marL="56700" marR="56700" marT="0" marB="0"/>
                </a:tc>
                <a:tc>
                  <a:txBody>
                    <a:bodyPr/>
                    <a:lstStyle/>
                    <a:p>
                      <a:pPr algn="ctr">
                        <a:lnSpc>
                          <a:spcPct val="107000"/>
                        </a:lnSpc>
                        <a:spcAft>
                          <a:spcPts val="0"/>
                        </a:spcAft>
                      </a:pPr>
                      <a:r>
                        <a:rPr lang="es-ES" sz="900" dirty="0"/>
                        <a:t>X</a:t>
                      </a:r>
                      <a:endParaRPr lang="es-ES" sz="900" dirty="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700" marR="56700" marT="0" marB="0"/>
                </a:tc>
                <a:tc>
                  <a:txBody>
                    <a:bodyPr/>
                    <a:lstStyle/>
                    <a:p>
                      <a:pPr algn="ctr">
                        <a:lnSpc>
                          <a:spcPct val="107000"/>
                        </a:lnSpc>
                        <a:spcAft>
                          <a:spcPts val="0"/>
                        </a:spcAft>
                      </a:pPr>
                      <a:r>
                        <a:rPr lang="es-ES" sz="900" dirty="0"/>
                        <a:t>X</a:t>
                      </a:r>
                      <a:endParaRPr lang="es-ES" sz="900" dirty="0">
                        <a:latin typeface="Calibri"/>
                        <a:ea typeface="Calibri"/>
                        <a:cs typeface="Times New Roman"/>
                      </a:endParaRPr>
                    </a:p>
                  </a:txBody>
                  <a:tcPr marL="56700" marR="56700" marT="0" marB="0"/>
                </a:tc>
              </a:tr>
            </a:tbl>
          </a:graphicData>
        </a:graphic>
      </p:graphicFrame>
      <p:sp>
        <p:nvSpPr>
          <p:cNvPr id="6" name="Título 1"/>
          <p:cNvSpPr txBox="1">
            <a:spLocks/>
          </p:cNvSpPr>
          <p:nvPr/>
        </p:nvSpPr>
        <p:spPr>
          <a:xfrm>
            <a:off x="518160" y="0"/>
            <a:ext cx="9628632" cy="1362113"/>
          </a:xfrm>
          <a:prstGeom prst="rect">
            <a:avLst/>
          </a:prstGeom>
        </p:spPr>
        <p:txBody>
          <a:body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es-ES_tradnl" sz="3000" b="0" i="0" u="none" strike="noStrike" kern="1200" cap="none" spc="0" normalizeH="0" baseline="0" noProof="0" smtClean="0">
                <a:ln>
                  <a:noFill/>
                </a:ln>
                <a:solidFill>
                  <a:schemeClr val="bg1"/>
                </a:solidFill>
                <a:effectLst/>
                <a:uLnTx/>
                <a:uFillTx/>
                <a:latin typeface="+mj-lt"/>
                <a:ea typeface="+mj-ea"/>
                <a:cs typeface="+mj-cs"/>
              </a:rPr>
              <a:t>FICHA 1: PUZLES DIVERTIDOS</a:t>
            </a:r>
            <a:endParaRPr kumimoji="0" lang="es-ES" sz="3000" b="0" i="0" u="none" strike="noStrike" kern="1200" cap="none" spc="0" normalizeH="0" baseline="0" noProof="0" dirty="0">
              <a:ln>
                <a:noFill/>
              </a:ln>
              <a:solidFill>
                <a:schemeClr val="bg1"/>
              </a:solidFill>
              <a:effectLst/>
              <a:uLnTx/>
              <a:uFillTx/>
              <a:latin typeface="+mj-lt"/>
              <a:ea typeface="+mj-ea"/>
              <a:cs typeface="+mj-cs"/>
            </a:endParaRPr>
          </a:p>
        </p:txBody>
      </p:sp>
      <p:sp>
        <p:nvSpPr>
          <p:cNvPr id="7" name="6 CuadroTexto"/>
          <p:cNvSpPr txBox="1"/>
          <p:nvPr/>
        </p:nvSpPr>
        <p:spPr>
          <a:xfrm>
            <a:off x="704603" y="290153"/>
            <a:ext cx="10215946" cy="523220"/>
          </a:xfrm>
          <a:prstGeom prst="rect">
            <a:avLst/>
          </a:prstGeom>
          <a:noFill/>
        </p:spPr>
        <p:txBody>
          <a:bodyPr wrap="square" rtlCol="0">
            <a:spAutoFit/>
          </a:bodyPr>
          <a:lstStyle/>
          <a:p>
            <a:pPr algn="ctr"/>
            <a:r>
              <a:rPr lang="es-ES" sz="2800" b="1" dirty="0" smtClean="0"/>
              <a:t>RELACION DE LOS CONTENIDOS ABN  CON LAS FICHAS REALIZADAS</a:t>
            </a:r>
            <a:endParaRPr lang="es-ES" sz="28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89214" y="466343"/>
            <a:ext cx="9628632" cy="1362113"/>
          </a:xfrm>
        </p:spPr>
        <p:txBody>
          <a:bodyPr/>
          <a:lstStyle/>
          <a:p>
            <a:r>
              <a:rPr lang="es-ES" dirty="0" smtClean="0"/>
              <a:t>FICHA 35 : SUBITIZACION Y ESTIMACION</a:t>
            </a:r>
            <a:endParaRPr lang="es-ES" dirty="0"/>
          </a:p>
        </p:txBody>
      </p:sp>
      <p:graphicFrame>
        <p:nvGraphicFramePr>
          <p:cNvPr id="3" name="2 Tabla"/>
          <p:cNvGraphicFramePr>
            <a:graphicFrameLocks noGrp="1"/>
          </p:cNvGraphicFramePr>
          <p:nvPr/>
        </p:nvGraphicFramePr>
        <p:xfrm>
          <a:off x="326767" y="1870363"/>
          <a:ext cx="5739536" cy="4892802"/>
        </p:xfrm>
        <a:graphic>
          <a:graphicData uri="http://schemas.openxmlformats.org/drawingml/2006/table">
            <a:tbl>
              <a:tblPr>
                <a:tableStyleId>{BC89EF96-8CEA-46FF-86C4-4CE0E7609802}</a:tableStyleId>
              </a:tblPr>
              <a:tblGrid>
                <a:gridCol w="3684983"/>
                <a:gridCol w="81174"/>
                <a:gridCol w="1973379"/>
              </a:tblGrid>
              <a:tr h="297384">
                <a:tc gridSpan="2">
                  <a:txBody>
                    <a:bodyPr/>
                    <a:lstStyle/>
                    <a:p>
                      <a:pPr>
                        <a:lnSpc>
                          <a:spcPct val="115000"/>
                        </a:lnSpc>
                        <a:spcAft>
                          <a:spcPts val="0"/>
                        </a:spcAft>
                      </a:pPr>
                      <a:r>
                        <a:rPr lang="es-ES" sz="1300" dirty="0"/>
                        <a:t>TITULO: </a:t>
                      </a:r>
                      <a:r>
                        <a:rPr lang="es-ES" sz="1300" dirty="0" smtClean="0"/>
                        <a:t>Subitización </a:t>
                      </a:r>
                      <a:r>
                        <a:rPr lang="es-ES" sz="1300" dirty="0"/>
                        <a:t>y estimación</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4-5 años</a:t>
                      </a:r>
                      <a:endParaRPr lang="es-ES" sz="900">
                        <a:latin typeface="Calibri"/>
                        <a:ea typeface="Calibri"/>
                        <a:cs typeface="Times New Roman"/>
                      </a:endParaRPr>
                    </a:p>
                  </a:txBody>
                  <a:tcPr marL="55774" marR="55774" marT="0" marB="0"/>
                </a:tc>
              </a:tr>
              <a:tr h="305249">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764851">
                <a:tc>
                  <a:txBody>
                    <a:bodyPr/>
                    <a:lstStyle/>
                    <a:p>
                      <a:pPr marL="342900" lvl="0" indent="-342900">
                        <a:lnSpc>
                          <a:spcPct val="115000"/>
                        </a:lnSpc>
                        <a:spcAft>
                          <a:spcPts val="0"/>
                        </a:spcAft>
                        <a:buFont typeface="Symbol"/>
                        <a:buChar char=""/>
                      </a:pPr>
                      <a:r>
                        <a:rPr lang="es-ES" sz="900" dirty="0"/>
                        <a:t>Cuantificadores de uso común para expresar cantidades: alguno-ninguno, más –menos, muchos-pocos.</a:t>
                      </a:r>
                    </a:p>
                    <a:p>
                      <a:pPr marL="342900" lvl="0" indent="-342900">
                        <a:lnSpc>
                          <a:spcPct val="115000"/>
                        </a:lnSpc>
                        <a:spcAft>
                          <a:spcPts val="0"/>
                        </a:spcAft>
                        <a:buFont typeface="Symbol"/>
                        <a:buChar char=""/>
                      </a:pPr>
                      <a:r>
                        <a:rPr lang="es-ES" sz="900" dirty="0"/>
                        <a:t>Utilización de la estimación para contar elementos. Realización de operaciones aritméticas, a través de la estimación y </a:t>
                      </a:r>
                      <a:r>
                        <a:rPr lang="es-ES" sz="900" dirty="0" err="1"/>
                        <a:t>subitización</a:t>
                      </a:r>
                      <a:r>
                        <a:rPr lang="es-ES" sz="900" dirty="0"/>
                        <a:t> .</a:t>
                      </a:r>
                      <a:endParaRPr lang="es-ES" sz="900" dirty="0">
                        <a:latin typeface="Calibri"/>
                        <a:ea typeface="Calibri"/>
                        <a:cs typeface="Times New Roman"/>
                      </a:endParaRPr>
                    </a:p>
                  </a:txBody>
                  <a:tcPr marL="55774" marR="55774" marT="0" marB="0"/>
                </a:tc>
                <a:tc gridSpan="2">
                  <a:txBody>
                    <a:bodyPr/>
                    <a:lstStyle/>
                    <a:p>
                      <a:pPr marL="342900" lvl="0" indent="-342900">
                        <a:lnSpc>
                          <a:spcPct val="115000"/>
                        </a:lnSpc>
                        <a:spcAft>
                          <a:spcPts val="0"/>
                        </a:spcAft>
                        <a:buFont typeface="Symbol"/>
                        <a:buChar char=""/>
                      </a:pPr>
                      <a:r>
                        <a:rPr lang="es-ES" sz="900" dirty="0"/>
                        <a:t>Competencia matemática.</a:t>
                      </a:r>
                    </a:p>
                    <a:p>
                      <a:pPr marL="342900" lvl="0" indent="-342900">
                        <a:lnSpc>
                          <a:spcPct val="115000"/>
                        </a:lnSpc>
                        <a:spcAft>
                          <a:spcPts val="0"/>
                        </a:spcAft>
                        <a:buFont typeface="Symbol"/>
                        <a:buChar char=""/>
                      </a:pPr>
                      <a:r>
                        <a:rPr lang="es-ES" sz="900" dirty="0"/>
                        <a:t>Competencia aprender a aprender.</a:t>
                      </a:r>
                    </a:p>
                    <a:p>
                      <a:pPr marL="342900" lvl="0" indent="-342900">
                        <a:lnSpc>
                          <a:spcPct val="115000"/>
                        </a:lnSpc>
                        <a:spcAft>
                          <a:spcPts val="0"/>
                        </a:spcAft>
                        <a:buFont typeface="Symbol"/>
                        <a:buChar char=""/>
                      </a:pPr>
                      <a:r>
                        <a:rPr lang="es-ES" sz="900" dirty="0"/>
                        <a:t>Competencia en comunicación lingüística.</a:t>
                      </a:r>
                      <a:endParaRPr lang="es-ES" sz="900" dirty="0">
                        <a:latin typeface="Calibri"/>
                        <a:ea typeface="Calibri"/>
                        <a:cs typeface="Times New Roman"/>
                      </a:endParaRPr>
                    </a:p>
                  </a:txBody>
                  <a:tcPr marL="55774" marR="55774" marT="0" marB="0"/>
                </a:tc>
                <a:tc hMerge="1">
                  <a:txBody>
                    <a:bodyPr/>
                    <a:lstStyle/>
                    <a:p>
                      <a:endParaRPr lang="es-ES"/>
                    </a:p>
                  </a:txBody>
                  <a:tcPr/>
                </a:tc>
              </a:tr>
              <a:tr h="305249">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019701">
                <a:tc gridSpan="3">
                  <a:txBody>
                    <a:bodyPr/>
                    <a:lstStyle/>
                    <a:p>
                      <a:pPr>
                        <a:lnSpc>
                          <a:spcPct val="115000"/>
                        </a:lnSpc>
                        <a:spcAft>
                          <a:spcPts val="0"/>
                        </a:spcAft>
                      </a:pPr>
                      <a:endParaRPr lang="es-ES" sz="900"/>
                    </a:p>
                    <a:p>
                      <a:pPr>
                        <a:lnSpc>
                          <a:spcPct val="115000"/>
                        </a:lnSpc>
                        <a:spcAft>
                          <a:spcPts val="0"/>
                        </a:spcAft>
                      </a:pPr>
                      <a:r>
                        <a:rPr lang="es-ES" sz="900"/>
                        <a:t>Los alumnos estimaran los elementos que hay en cada tarjeta  y dependiendo de los niveles se trabajará:</a:t>
                      </a:r>
                    </a:p>
                    <a:p>
                      <a:pPr>
                        <a:lnSpc>
                          <a:spcPct val="115000"/>
                        </a:lnSpc>
                        <a:spcAft>
                          <a:spcPts val="0"/>
                        </a:spcAft>
                      </a:pPr>
                      <a:r>
                        <a:rPr lang="es-ES" sz="900"/>
                        <a:t>3 años: Conteo. Uso de los cuantificadores más que- menos que, alguno-ninguno, muchos –pocos.   </a:t>
                      </a:r>
                    </a:p>
                    <a:p>
                      <a:pPr>
                        <a:lnSpc>
                          <a:spcPct val="115000"/>
                        </a:lnSpc>
                        <a:spcAft>
                          <a:spcPts val="0"/>
                        </a:spcAft>
                      </a:pPr>
                      <a:r>
                        <a:rPr lang="es-ES" sz="900"/>
                        <a:t>4 años: Conteo. Estimación de la cantidad. </a:t>
                      </a:r>
                    </a:p>
                    <a:p>
                      <a:pPr>
                        <a:lnSpc>
                          <a:spcPct val="115000"/>
                        </a:lnSpc>
                        <a:spcAft>
                          <a:spcPts val="0"/>
                        </a:spcAft>
                      </a:pPr>
                      <a:r>
                        <a:rPr lang="es-ES" sz="900"/>
                        <a:t>5 años: Conteo. Cuantificadores. Expresión gráfica de la cantidad. Realización de operaciones aritméticas por subitización y estimación. Complementarios del 10 </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441914">
                <a:tc>
                  <a:txBody>
                    <a:bodyPr/>
                    <a:lstStyle/>
                    <a:p>
                      <a:pPr>
                        <a:lnSpc>
                          <a:spcPct val="115000"/>
                        </a:lnSpc>
                        <a:spcAft>
                          <a:spcPts val="0"/>
                        </a:spcAft>
                      </a:pPr>
                      <a:r>
                        <a:rPr lang="es-ES" sz="1300"/>
                        <a:t>EVALUACIÓN POR CRITERIOS.</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1223762">
                <a:tc>
                  <a:txBody>
                    <a:bodyPr/>
                    <a:lstStyle/>
                    <a:p>
                      <a:pPr marL="342900" lvl="0" indent="-342900">
                        <a:lnSpc>
                          <a:spcPct val="115000"/>
                        </a:lnSpc>
                        <a:spcAft>
                          <a:spcPts val="0"/>
                        </a:spcAft>
                        <a:buFont typeface="Symbol"/>
                        <a:buChar char=""/>
                      </a:pPr>
                      <a:r>
                        <a:rPr lang="es-ES" sz="900"/>
                        <a:t>Manipular de forma adecuada el material.</a:t>
                      </a:r>
                    </a:p>
                    <a:p>
                      <a:pPr marL="342900" lvl="0" indent="-342900">
                        <a:lnSpc>
                          <a:spcPct val="115000"/>
                        </a:lnSpc>
                        <a:spcAft>
                          <a:spcPts val="0"/>
                        </a:spcAft>
                        <a:buFont typeface="Symbol"/>
                        <a:buChar char=""/>
                      </a:pPr>
                      <a:r>
                        <a:rPr lang="es-ES" sz="900"/>
                        <a:t>Utilizar la estimación para cuantificar objetos .</a:t>
                      </a:r>
                    </a:p>
                    <a:p>
                      <a:pPr marL="342900" lvl="0" indent="-342900">
                        <a:lnSpc>
                          <a:spcPct val="115000"/>
                        </a:lnSpc>
                        <a:spcAft>
                          <a:spcPts val="0"/>
                        </a:spcAft>
                        <a:buFont typeface="Symbol"/>
                        <a:buChar char=""/>
                      </a:pPr>
                      <a:r>
                        <a:rPr lang="es-ES" sz="900"/>
                        <a:t> Comparar cantidades y utilizar correctamente los términos más, menos, igual.</a:t>
                      </a:r>
                    </a:p>
                    <a:p>
                      <a:pPr marL="342900" lvl="0" indent="-342900">
                        <a:lnSpc>
                          <a:spcPct val="115000"/>
                        </a:lnSpc>
                        <a:spcAft>
                          <a:spcPts val="0"/>
                        </a:spcAft>
                        <a:buFont typeface="Symbol"/>
                        <a:buChar char=""/>
                      </a:pPr>
                      <a:r>
                        <a:rPr lang="es-ES" sz="900"/>
                        <a:t>Resolver sencillas operaciones por subitización.</a:t>
                      </a:r>
                    </a:p>
                    <a:p>
                      <a:pPr marL="342900" lvl="0" indent="-342900">
                        <a:lnSpc>
                          <a:spcPct val="115000"/>
                        </a:lnSpc>
                        <a:spcAft>
                          <a:spcPts val="0"/>
                        </a:spcAft>
                        <a:buFont typeface="Symbol"/>
                        <a:buChar char=""/>
                      </a:pPr>
                      <a:r>
                        <a:rPr lang="es-ES" sz="900"/>
                        <a:t> Actuar de acuerdo con las normas establecidas en la actividad.</a:t>
                      </a:r>
                    </a:p>
                    <a:p>
                      <a:pPr marL="342900" lvl="0" indent="-342900">
                        <a:lnSpc>
                          <a:spcPct val="115000"/>
                        </a:lnSpc>
                        <a:spcAft>
                          <a:spcPts val="0"/>
                        </a:spcAft>
                        <a:buFont typeface="Symbol"/>
                        <a:buChar char=""/>
                      </a:pPr>
                      <a:r>
                        <a:rPr lang="es-ES" sz="900"/>
                        <a:t>Analizar y resolver situaciones conflictivas con actitudes tolerantes y conciliadoras.</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271332">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87669">
                <a:tc gridSpan="3">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76804" name="Picture 4" descr="C:\Users\USUARIO\Desktop\ABN 2017\ABN parte 2\IMG-20170310-WA0002.jpg"/>
          <p:cNvPicPr>
            <a:picLocks noChangeAspect="1" noChangeArrowheads="1"/>
          </p:cNvPicPr>
          <p:nvPr/>
        </p:nvPicPr>
        <p:blipFill>
          <a:blip r:embed="rId2" cstate="print"/>
          <a:srcRect/>
          <a:stretch>
            <a:fillRect/>
          </a:stretch>
        </p:blipFill>
        <p:spPr bwMode="auto">
          <a:xfrm>
            <a:off x="6391997" y="2198253"/>
            <a:ext cx="4747058" cy="356029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5018" y="466343"/>
            <a:ext cx="10243774" cy="1362113"/>
          </a:xfrm>
        </p:spPr>
        <p:txBody>
          <a:bodyPr/>
          <a:lstStyle/>
          <a:p>
            <a:r>
              <a:rPr lang="es-ES" dirty="0" smtClean="0"/>
              <a:t>FICHA 36 : ORDENAMOS, CONTAMOS, SUMAMOS Y RESTAMOS</a:t>
            </a:r>
            <a:endParaRPr lang="es-ES" dirty="0"/>
          </a:p>
        </p:txBody>
      </p:sp>
      <p:graphicFrame>
        <p:nvGraphicFramePr>
          <p:cNvPr id="3" name="2 Tabla"/>
          <p:cNvGraphicFramePr>
            <a:graphicFrameLocks noGrp="1"/>
          </p:cNvGraphicFramePr>
          <p:nvPr/>
        </p:nvGraphicFramePr>
        <p:xfrm>
          <a:off x="235527" y="1864692"/>
          <a:ext cx="7606146" cy="4880116"/>
        </p:xfrm>
        <a:graphic>
          <a:graphicData uri="http://schemas.openxmlformats.org/drawingml/2006/table">
            <a:tbl>
              <a:tblPr>
                <a:tableStyleId>{BC89EF96-8CEA-46FF-86C4-4CE0E7609802}</a:tableStyleId>
              </a:tblPr>
              <a:tblGrid>
                <a:gridCol w="4888309"/>
                <a:gridCol w="100054"/>
                <a:gridCol w="345637"/>
                <a:gridCol w="2272146"/>
              </a:tblGrid>
              <a:tr h="221162">
                <a:tc gridSpan="2">
                  <a:txBody>
                    <a:bodyPr/>
                    <a:lstStyle/>
                    <a:p>
                      <a:pPr>
                        <a:lnSpc>
                          <a:spcPct val="115000"/>
                        </a:lnSpc>
                        <a:spcAft>
                          <a:spcPts val="0"/>
                        </a:spcAft>
                      </a:pPr>
                      <a:r>
                        <a:rPr lang="es-ES" sz="1300" dirty="0"/>
                        <a:t>TITULO: </a:t>
                      </a:r>
                      <a:r>
                        <a:rPr lang="es-ES" sz="1300" dirty="0" smtClean="0"/>
                        <a:t>Ordenamos</a:t>
                      </a:r>
                      <a:r>
                        <a:rPr lang="es-ES" sz="1300" dirty="0"/>
                        <a:t>, </a:t>
                      </a:r>
                      <a:r>
                        <a:rPr lang="es-ES" sz="1300" dirty="0" smtClean="0"/>
                        <a:t>Contamos </a:t>
                      </a:r>
                      <a:r>
                        <a:rPr lang="es-ES" sz="1300" dirty="0"/>
                        <a:t>, sumamos, restamos </a:t>
                      </a:r>
                      <a:endParaRPr lang="es-ES" sz="900" dirty="0">
                        <a:latin typeface="Calibri"/>
                        <a:ea typeface="Calibri"/>
                        <a:cs typeface="Times New Roman"/>
                      </a:endParaRPr>
                    </a:p>
                  </a:txBody>
                  <a:tcPr marL="55774" marR="55774" marT="0" marB="0"/>
                </a:tc>
                <a:tc hMerge="1">
                  <a:txBody>
                    <a:bodyPr/>
                    <a:lstStyle/>
                    <a:p>
                      <a:endParaRPr lang="es-ES"/>
                    </a:p>
                  </a:txBody>
                  <a:tcPr/>
                </a:tc>
                <a:tc gridSpan="2">
                  <a:txBody>
                    <a:bodyPr/>
                    <a:lstStyle/>
                    <a:p>
                      <a:pPr>
                        <a:lnSpc>
                          <a:spcPct val="115000"/>
                        </a:lnSpc>
                        <a:spcAft>
                          <a:spcPts val="0"/>
                        </a:spcAft>
                      </a:pPr>
                      <a:r>
                        <a:rPr lang="es-ES" sz="1300"/>
                        <a:t>NIVEL: 3-4-5 años</a:t>
                      </a:r>
                      <a:endParaRPr lang="es-ES" sz="900">
                        <a:latin typeface="Calibri"/>
                        <a:ea typeface="Calibri"/>
                        <a:cs typeface="Times New Roman"/>
                      </a:endParaRPr>
                    </a:p>
                  </a:txBody>
                  <a:tcPr marL="55774" marR="55774" marT="0" marB="0"/>
                </a:tc>
                <a:tc hMerge="1">
                  <a:txBody>
                    <a:bodyPr/>
                    <a:lstStyle/>
                    <a:p>
                      <a:endParaRPr lang="es-ES"/>
                    </a:p>
                  </a:txBody>
                  <a:tcPr/>
                </a:tc>
              </a:tr>
              <a:tr h="255187">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3">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071785">
                <a:tc>
                  <a:txBody>
                    <a:bodyPr/>
                    <a:lstStyle/>
                    <a:p>
                      <a:pPr marL="342900" lvl="0" indent="-342900">
                        <a:lnSpc>
                          <a:spcPct val="115000"/>
                        </a:lnSpc>
                        <a:spcAft>
                          <a:spcPts val="0"/>
                        </a:spcAft>
                        <a:buFont typeface="Symbol"/>
                        <a:buChar char=""/>
                      </a:pPr>
                      <a:r>
                        <a:rPr lang="es-ES" sz="900"/>
                        <a:t>Colecciones, seriaciones e iniciación a los números.</a:t>
                      </a:r>
                    </a:p>
                    <a:p>
                      <a:pPr marL="342900" lvl="0" indent="-342900">
                        <a:lnSpc>
                          <a:spcPct val="115000"/>
                        </a:lnSpc>
                        <a:spcAft>
                          <a:spcPts val="0"/>
                        </a:spcAft>
                        <a:buFont typeface="Symbol"/>
                        <a:buChar char=""/>
                      </a:pPr>
                      <a:r>
                        <a:rPr lang="es-ES" sz="900"/>
                        <a:t>Cuantificadores de uso común para expresar cantidades : alguno-ninguno, más –menos, muchos-pocos.</a:t>
                      </a:r>
                    </a:p>
                    <a:p>
                      <a:pPr marL="342900" lvl="0" indent="-342900">
                        <a:lnSpc>
                          <a:spcPct val="115000"/>
                        </a:lnSpc>
                        <a:spcAft>
                          <a:spcPts val="0"/>
                        </a:spcAft>
                        <a:buFont typeface="Symbol"/>
                        <a:buChar char=""/>
                      </a:pPr>
                      <a:r>
                        <a:rPr lang="es-ES" sz="900"/>
                        <a:t>Utilización de la serie numérica para contar elementos y expresión gráfica de cantidades..</a:t>
                      </a:r>
                    </a:p>
                    <a:p>
                      <a:pPr marL="342900" lvl="0" indent="-342900">
                        <a:lnSpc>
                          <a:spcPct val="115000"/>
                        </a:lnSpc>
                        <a:spcAft>
                          <a:spcPts val="0"/>
                        </a:spcAft>
                        <a:buFont typeface="Symbol"/>
                        <a:buChar char=""/>
                      </a:pPr>
                      <a:r>
                        <a:rPr lang="es-ES" sz="900"/>
                        <a:t>Realización de operaciones aritméticas, a través de la manipulación que impliquen juntar, quitar, repartir, completar…</a:t>
                      </a:r>
                      <a:endParaRPr lang="es-ES" sz="900">
                        <a:latin typeface="Calibri"/>
                        <a:ea typeface="Calibri"/>
                        <a:cs typeface="Times New Roman"/>
                      </a:endParaRPr>
                    </a:p>
                  </a:txBody>
                  <a:tcPr marL="55774" marR="55774" marT="0" marB="0"/>
                </a:tc>
                <a:tc gridSpan="3">
                  <a:txBody>
                    <a:bodyPr/>
                    <a:lstStyle/>
                    <a:p>
                      <a:pPr marL="342900" lvl="0" indent="-342900">
                        <a:lnSpc>
                          <a:spcPct val="115000"/>
                        </a:lnSpc>
                        <a:spcAft>
                          <a:spcPts val="0"/>
                        </a:spcAft>
                        <a:buFont typeface="Symbol"/>
                        <a:buChar char=""/>
                      </a:pPr>
                      <a:r>
                        <a:rPr lang="es-ES" sz="900" dirty="0"/>
                        <a:t>Competencia matemática.</a:t>
                      </a:r>
                    </a:p>
                    <a:p>
                      <a:pPr marL="342900" lvl="0" indent="-342900">
                        <a:lnSpc>
                          <a:spcPct val="115000"/>
                        </a:lnSpc>
                        <a:spcAft>
                          <a:spcPts val="0"/>
                        </a:spcAft>
                        <a:buFont typeface="Symbol"/>
                        <a:buChar char=""/>
                      </a:pPr>
                      <a:r>
                        <a:rPr lang="es-ES" sz="900" dirty="0"/>
                        <a:t>Competencia aprender a aprender.</a:t>
                      </a:r>
                    </a:p>
                    <a:p>
                      <a:pPr marL="342900" lvl="0" indent="-342900">
                        <a:lnSpc>
                          <a:spcPct val="115000"/>
                        </a:lnSpc>
                        <a:spcAft>
                          <a:spcPts val="0"/>
                        </a:spcAft>
                        <a:buFont typeface="Symbol"/>
                        <a:buChar char=""/>
                      </a:pPr>
                      <a:r>
                        <a:rPr lang="es-ES" sz="900" dirty="0"/>
                        <a:t>Competencia en comunicación lingüística.</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55187">
                <a:tc gridSpan="4">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c hMerge="1">
                  <a:txBody>
                    <a:bodyPr/>
                    <a:lstStyle/>
                    <a:p>
                      <a:endParaRPr lang="es-ES"/>
                    </a:p>
                  </a:txBody>
                  <a:tcPr/>
                </a:tc>
              </a:tr>
              <a:tr h="1071785">
                <a:tc gridSpan="4">
                  <a:txBody>
                    <a:bodyPr/>
                    <a:lstStyle/>
                    <a:p>
                      <a:pPr>
                        <a:lnSpc>
                          <a:spcPct val="115000"/>
                        </a:lnSpc>
                        <a:spcAft>
                          <a:spcPts val="0"/>
                        </a:spcAft>
                      </a:pPr>
                      <a:r>
                        <a:rPr lang="es-ES" sz="900"/>
                        <a:t>Los alumnos manipularán y jugarán con los cubiletes realizados con rollos de papel higiénico y los depresores  y dependiendo de los niveles se trabajará:</a:t>
                      </a:r>
                    </a:p>
                    <a:p>
                      <a:pPr>
                        <a:lnSpc>
                          <a:spcPct val="115000"/>
                        </a:lnSpc>
                        <a:spcAft>
                          <a:spcPts val="0"/>
                        </a:spcAft>
                      </a:pPr>
                      <a:r>
                        <a:rPr lang="es-ES" sz="900"/>
                        <a:t>3 años: Realización de la serie numérica (ascendente y descendente) y conteo de elementos y clasificación. Uso de los cuantificadores mas que- menos que, alguno-ninguno, muchos –pocos.   </a:t>
                      </a:r>
                    </a:p>
                    <a:p>
                      <a:pPr>
                        <a:lnSpc>
                          <a:spcPct val="115000"/>
                        </a:lnSpc>
                        <a:spcAft>
                          <a:spcPts val="0"/>
                        </a:spcAft>
                      </a:pPr>
                      <a:r>
                        <a:rPr lang="es-ES" sz="900"/>
                        <a:t>4 años: Conteo y expresión gráfica de la cantidad. Cuantificadores. Serie numérica ascendente y descendente. </a:t>
                      </a:r>
                    </a:p>
                    <a:p>
                      <a:pPr>
                        <a:lnSpc>
                          <a:spcPct val="115000"/>
                        </a:lnSpc>
                        <a:spcAft>
                          <a:spcPts val="0"/>
                        </a:spcAft>
                      </a:pPr>
                      <a:r>
                        <a:rPr lang="es-ES" sz="900"/>
                        <a:t>5 años: Conteo. Cuantificadores. Expresión gráfica de la cantidad. Realización de operaciones aritméticas y su expresión gráfica: juntar-sumar; quitar- restar, repartir, completar ¿Cuántas faltan para llegar a 10? Autoevaluación.</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c hMerge="1">
                  <a:txBody>
                    <a:bodyPr/>
                    <a:lstStyle/>
                    <a:p>
                      <a:endParaRPr lang="es-ES"/>
                    </a:p>
                  </a:txBody>
                  <a:tcPr/>
                </a:tc>
              </a:tr>
              <a:tr h="355794">
                <a:tc gridSpan="3">
                  <a:txBody>
                    <a:bodyPr/>
                    <a:lstStyle/>
                    <a:p>
                      <a:pPr>
                        <a:lnSpc>
                          <a:spcPct val="115000"/>
                        </a:lnSpc>
                        <a:spcAft>
                          <a:spcPts val="0"/>
                        </a:spcAft>
                      </a:pPr>
                      <a:r>
                        <a:rPr lang="es-ES" sz="1300"/>
                        <a:t>EVALUACIÓN POR CRITERIOS .</a:t>
                      </a:r>
                      <a:endParaRPr lang="es-ES" sz="900">
                        <a:latin typeface="Calibri"/>
                        <a:ea typeface="Calibri"/>
                        <a:cs typeface="Times New Roman"/>
                      </a:endParaRPr>
                    </a:p>
                  </a:txBody>
                  <a:tcPr marL="55774" marR="55774" marT="0" marB="0"/>
                </a:tc>
                <a:tc hMerge="1">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r>
              <a:tr h="1141680">
                <a:tc gridSpan="3">
                  <a:txBody>
                    <a:bodyPr/>
                    <a:lstStyle/>
                    <a:p>
                      <a:pPr marL="342900" lvl="0" indent="-342900">
                        <a:lnSpc>
                          <a:spcPct val="115000"/>
                        </a:lnSpc>
                        <a:spcAft>
                          <a:spcPts val="0"/>
                        </a:spcAft>
                        <a:buFont typeface="Symbol"/>
                        <a:buChar char=""/>
                      </a:pPr>
                      <a:r>
                        <a:rPr lang="es-ES" sz="900" dirty="0"/>
                        <a:t>Manipular de forma adecuada el material.</a:t>
                      </a:r>
                    </a:p>
                    <a:p>
                      <a:pPr marL="342900" lvl="0" indent="-342900">
                        <a:lnSpc>
                          <a:spcPct val="115000"/>
                        </a:lnSpc>
                        <a:spcAft>
                          <a:spcPts val="0"/>
                        </a:spcAft>
                        <a:buFont typeface="Symbol"/>
                        <a:buChar char=""/>
                      </a:pPr>
                      <a:r>
                        <a:rPr lang="es-ES" sz="900" dirty="0"/>
                        <a:t>Agrupar y clasificar objetos atendiendo a alguna de sus características.</a:t>
                      </a:r>
                    </a:p>
                    <a:p>
                      <a:pPr marL="342900" lvl="0" indent="-342900">
                        <a:lnSpc>
                          <a:spcPct val="115000"/>
                        </a:lnSpc>
                        <a:spcAft>
                          <a:spcPts val="0"/>
                        </a:spcAft>
                        <a:buFont typeface="Symbol"/>
                        <a:buChar char=""/>
                      </a:pPr>
                      <a:r>
                        <a:rPr lang="es-ES" sz="900" dirty="0"/>
                        <a:t>Utilizar la serie numérica para cuantificar objetos y realizar las grafías correspondientes.</a:t>
                      </a:r>
                    </a:p>
                    <a:p>
                      <a:pPr marL="342900" lvl="0" indent="-342900">
                        <a:lnSpc>
                          <a:spcPct val="115000"/>
                        </a:lnSpc>
                        <a:spcAft>
                          <a:spcPts val="0"/>
                        </a:spcAft>
                        <a:buFont typeface="Symbol"/>
                        <a:buChar char=""/>
                      </a:pPr>
                      <a:r>
                        <a:rPr lang="es-ES" sz="900" dirty="0"/>
                        <a:t>Comparar cantidades y utilizar correctamente los términos más, menos, igual.</a:t>
                      </a:r>
                    </a:p>
                    <a:p>
                      <a:pPr marL="342900" lvl="0" indent="-342900">
                        <a:lnSpc>
                          <a:spcPct val="115000"/>
                        </a:lnSpc>
                        <a:spcAft>
                          <a:spcPts val="0"/>
                        </a:spcAft>
                        <a:buFont typeface="Symbol"/>
                        <a:buChar char=""/>
                      </a:pPr>
                      <a:r>
                        <a:rPr lang="es-ES" sz="900" dirty="0"/>
                        <a:t>Resolver sencillas operaciones que impliquen juntar, quitar, expresar diferencia y repartir.</a:t>
                      </a:r>
                    </a:p>
                    <a:p>
                      <a:pPr marL="342900" lvl="0" indent="-342900">
                        <a:lnSpc>
                          <a:spcPct val="115000"/>
                        </a:lnSpc>
                        <a:spcAft>
                          <a:spcPts val="0"/>
                        </a:spcAft>
                        <a:buFont typeface="Symbol"/>
                        <a:buChar char=""/>
                      </a:pPr>
                      <a:r>
                        <a:rPr lang="es-ES" sz="900" dirty="0"/>
                        <a:t>Actuar de acuerdo con las normas establecidas en la actividad.</a:t>
                      </a:r>
                    </a:p>
                    <a:p>
                      <a:pPr marL="342900" lvl="0" indent="-342900">
                        <a:lnSpc>
                          <a:spcPct val="115000"/>
                        </a:lnSpc>
                        <a:spcAft>
                          <a:spcPts val="0"/>
                        </a:spcAft>
                        <a:buFont typeface="Symbol"/>
                        <a:buChar char=""/>
                      </a:pPr>
                      <a:r>
                        <a:rPr lang="es-ES" sz="900" dirty="0"/>
                        <a:t>Analizar y resolver situaciones conflictivas con actitudes tolerantes y conciliadoras.</a:t>
                      </a:r>
                      <a:endParaRPr lang="es-ES" sz="900" dirty="0">
                        <a:latin typeface="Calibri"/>
                        <a:ea typeface="Calibri"/>
                        <a:cs typeface="Times New Roman"/>
                      </a:endParaRPr>
                    </a:p>
                  </a:txBody>
                  <a:tcPr marL="55774" marR="55774" marT="0" marB="0"/>
                </a:tc>
                <a:tc hMerge="1">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c>
                  <a:txBody>
                    <a:bodyPr/>
                    <a:lstStyle/>
                    <a:p>
                      <a:endParaRPr lang="es-ES"/>
                    </a:p>
                  </a:txBody>
                  <a:tcPr marL="55774" marR="55774" marT="0" marB="0"/>
                </a:tc>
              </a:tr>
              <a:tr h="221162">
                <a:tc gridSpan="4">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c hMerge="1">
                  <a:txBody>
                    <a:bodyPr/>
                    <a:lstStyle/>
                    <a:p>
                      <a:endParaRPr lang="es-ES"/>
                    </a:p>
                  </a:txBody>
                  <a:tcPr/>
                </a:tc>
              </a:tr>
              <a:tr h="153112">
                <a:tc gridSpan="4">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pic>
        <p:nvPicPr>
          <p:cNvPr id="5" name="Picture 2" descr="C:\Users\USUARIO\Desktop\ABN 2017\ABN parte 2\IMG-20170310-WA0005.jpg"/>
          <p:cNvPicPr>
            <a:picLocks noChangeAspect="1" noChangeArrowheads="1"/>
          </p:cNvPicPr>
          <p:nvPr/>
        </p:nvPicPr>
        <p:blipFill>
          <a:blip r:embed="rId2" cstate="print"/>
          <a:srcRect/>
          <a:stretch>
            <a:fillRect/>
          </a:stretch>
        </p:blipFill>
        <p:spPr bwMode="auto">
          <a:xfrm>
            <a:off x="8038233" y="3616036"/>
            <a:ext cx="1921164" cy="1440873"/>
          </a:xfrm>
          <a:prstGeom prst="rect">
            <a:avLst/>
          </a:prstGeom>
          <a:noFill/>
        </p:spPr>
      </p:pic>
      <p:pic>
        <p:nvPicPr>
          <p:cNvPr id="6" name="Picture 1" descr="C:\Users\USUARIO\Desktop\ABN 2017\ABN parte 2\IMG-20170310-WA0006.jpg"/>
          <p:cNvPicPr>
            <a:picLocks noChangeAspect="1" noChangeArrowheads="1"/>
          </p:cNvPicPr>
          <p:nvPr/>
        </p:nvPicPr>
        <p:blipFill>
          <a:blip r:embed="rId3" cstate="print"/>
          <a:srcRect/>
          <a:stretch>
            <a:fillRect/>
          </a:stretch>
        </p:blipFill>
        <p:spPr bwMode="auto">
          <a:xfrm>
            <a:off x="9615055" y="1934729"/>
            <a:ext cx="1953490" cy="1465118"/>
          </a:xfrm>
          <a:prstGeom prst="rect">
            <a:avLst/>
          </a:prstGeom>
          <a:noFill/>
        </p:spPr>
      </p:pic>
      <p:pic>
        <p:nvPicPr>
          <p:cNvPr id="7170" name="Picture 2" descr="C:\Users\USUARIO\Desktop\ABN 2017\ABN parte 2\IMG-20170310-WA0004.jpg"/>
          <p:cNvPicPr>
            <a:picLocks noChangeAspect="1" noChangeArrowheads="1"/>
          </p:cNvPicPr>
          <p:nvPr/>
        </p:nvPicPr>
        <p:blipFill>
          <a:blip r:embed="rId4" cstate="print"/>
          <a:srcRect/>
          <a:stretch>
            <a:fillRect/>
          </a:stretch>
        </p:blipFill>
        <p:spPr bwMode="auto">
          <a:xfrm>
            <a:off x="10350355" y="4396799"/>
            <a:ext cx="1495281" cy="199370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37: ¿CUÁNTOS HAY?</a:t>
            </a:r>
            <a:endParaRPr lang="es-ES" dirty="0"/>
          </a:p>
        </p:txBody>
      </p:sp>
      <p:graphicFrame>
        <p:nvGraphicFramePr>
          <p:cNvPr id="3" name="2 Tabla"/>
          <p:cNvGraphicFramePr>
            <a:graphicFrameLocks noGrp="1"/>
          </p:cNvGraphicFramePr>
          <p:nvPr/>
        </p:nvGraphicFramePr>
        <p:xfrm>
          <a:off x="300183" y="1948836"/>
          <a:ext cx="7084290" cy="4530795"/>
        </p:xfrm>
        <a:graphic>
          <a:graphicData uri="http://schemas.openxmlformats.org/drawingml/2006/table">
            <a:tbl>
              <a:tblPr>
                <a:tableStyleId>{BC89EF96-8CEA-46FF-86C4-4CE0E7609802}</a:tableStyleId>
              </a:tblPr>
              <a:tblGrid>
                <a:gridCol w="4174835"/>
                <a:gridCol w="380339"/>
                <a:gridCol w="2529116"/>
              </a:tblGrid>
              <a:tr h="294722">
                <a:tc>
                  <a:txBody>
                    <a:bodyPr/>
                    <a:lstStyle/>
                    <a:p>
                      <a:pPr>
                        <a:lnSpc>
                          <a:spcPct val="115000"/>
                        </a:lnSpc>
                        <a:spcAft>
                          <a:spcPts val="0"/>
                        </a:spcAft>
                      </a:pPr>
                      <a:r>
                        <a:rPr lang="es-ES" sz="1300" dirty="0"/>
                        <a:t>TITULO: ¿</a:t>
                      </a:r>
                      <a:r>
                        <a:rPr lang="es-ES" sz="1300" dirty="0" smtClean="0"/>
                        <a:t>CUÁNTOS </a:t>
                      </a:r>
                      <a:r>
                        <a:rPr lang="es-ES" sz="1300" dirty="0"/>
                        <a:t>HAY?</a:t>
                      </a:r>
                      <a:endParaRPr lang="es-ES" sz="900" dirty="0">
                        <a:latin typeface="Calibri"/>
                        <a:ea typeface="Calibri"/>
                        <a:cs typeface="Times New Roman"/>
                      </a:endParaRPr>
                    </a:p>
                  </a:txBody>
                  <a:tcPr marL="55774" marR="55774" marT="0" marB="0"/>
                </a:tc>
                <a:tc gridSpan="2">
                  <a:txBody>
                    <a:bodyPr/>
                    <a:lstStyle/>
                    <a:p>
                      <a:pPr>
                        <a:lnSpc>
                          <a:spcPct val="115000"/>
                        </a:lnSpc>
                        <a:spcAft>
                          <a:spcPts val="1000"/>
                        </a:spcAft>
                      </a:pPr>
                      <a:r>
                        <a:rPr lang="es-ES" sz="900" dirty="0"/>
                        <a:t> </a:t>
                      </a:r>
                      <a:r>
                        <a:rPr lang="es-ES" sz="1800" kern="1200" dirty="0" smtClean="0">
                          <a:solidFill>
                            <a:schemeClr val="tx1"/>
                          </a:solidFill>
                          <a:latin typeface="+mn-lt"/>
                          <a:ea typeface="+mn-ea"/>
                          <a:cs typeface="+mn-cs"/>
                        </a:rPr>
                        <a:t>NIVEL: 3, 4  Y 5AÑOS</a:t>
                      </a:r>
                      <a:endParaRPr lang="es-ES" sz="900" dirty="0">
                        <a:latin typeface="Calibri"/>
                        <a:ea typeface="Calibri"/>
                        <a:cs typeface="Times New Roman"/>
                      </a:endParaRPr>
                    </a:p>
                  </a:txBody>
                  <a:tcPr marL="0" marR="0" marT="0" marB="0" anchor="ctr"/>
                </a:tc>
                <a:tc hMerge="1">
                  <a:txBody>
                    <a:bodyPr/>
                    <a:lstStyle/>
                    <a:p>
                      <a:endParaRPr lang="es-ES"/>
                    </a:p>
                  </a:txBody>
                  <a:tcPr/>
                </a:tc>
              </a:tr>
              <a:tr h="309981">
                <a:tc gridSpan="2">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hMerge="1">
                  <a:txBody>
                    <a:bodyPr/>
                    <a:lstStyle/>
                    <a:p>
                      <a:endParaRPr lang="es-ES"/>
                    </a:p>
                  </a:txBody>
                  <a:tcPr/>
                </a:tc>
                <a:tc>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r>
              <a:tr h="1115932">
                <a:tc gridSpan="2">
                  <a:txBody>
                    <a:bodyPr/>
                    <a:lstStyle/>
                    <a:p>
                      <a:pPr marL="342900" lvl="0" indent="-342900">
                        <a:lnSpc>
                          <a:spcPct val="115000"/>
                        </a:lnSpc>
                        <a:spcAft>
                          <a:spcPts val="0"/>
                        </a:spcAft>
                        <a:buFont typeface="Symbol"/>
                        <a:buChar char=""/>
                      </a:pPr>
                      <a:r>
                        <a:rPr lang="es-ES" sz="900"/>
                        <a:t>TRABAJAR LA MOTRICIDAD FINA: LA PINZA</a:t>
                      </a:r>
                    </a:p>
                    <a:p>
                      <a:pPr marL="342900" lvl="0" indent="-342900">
                        <a:lnSpc>
                          <a:spcPct val="115000"/>
                        </a:lnSpc>
                        <a:spcAft>
                          <a:spcPts val="0"/>
                        </a:spcAft>
                        <a:buFont typeface="Symbol"/>
                        <a:buChar char=""/>
                      </a:pPr>
                      <a:r>
                        <a:rPr lang="es-ES" sz="900"/>
                        <a:t>NUMEROS DEL 1 AL 10</a:t>
                      </a:r>
                    </a:p>
                    <a:p>
                      <a:pPr marL="342900" lvl="0" indent="-342900">
                        <a:lnSpc>
                          <a:spcPct val="115000"/>
                        </a:lnSpc>
                        <a:spcAft>
                          <a:spcPts val="0"/>
                        </a:spcAft>
                        <a:buFont typeface="Symbol"/>
                        <a:buChar char=""/>
                      </a:pPr>
                      <a:r>
                        <a:rPr lang="es-ES" sz="900"/>
                        <a:t>ASOCIACIÓN DEL NUMERO Y CANTIDAD</a:t>
                      </a:r>
                    </a:p>
                    <a:p>
                      <a:pPr marL="342900" lvl="0" indent="-342900">
                        <a:lnSpc>
                          <a:spcPct val="115000"/>
                        </a:lnSpc>
                        <a:spcAft>
                          <a:spcPts val="0"/>
                        </a:spcAft>
                        <a:buFont typeface="Symbol"/>
                        <a:buChar char=""/>
                      </a:pPr>
                      <a:r>
                        <a:rPr lang="es-ES" sz="900"/>
                        <a:t>IDENTIFICAR EL NÚMERO</a:t>
                      </a:r>
                    </a:p>
                    <a:p>
                      <a:pPr marL="342900" lvl="0" indent="-342900">
                        <a:lnSpc>
                          <a:spcPct val="115000"/>
                        </a:lnSpc>
                        <a:spcAft>
                          <a:spcPts val="0"/>
                        </a:spcAft>
                        <a:buFont typeface="Symbol"/>
                        <a:buChar char=""/>
                      </a:pPr>
                      <a:r>
                        <a:rPr lang="es-ES" sz="900"/>
                        <a:t>REPASO DE LOS COLORES</a:t>
                      </a:r>
                    </a:p>
                    <a:p>
                      <a:pPr marL="342900" lvl="0" indent="-342900">
                        <a:lnSpc>
                          <a:spcPct val="115000"/>
                        </a:lnSpc>
                        <a:spcAft>
                          <a:spcPts val="0"/>
                        </a:spcAft>
                        <a:buFont typeface="Symbol"/>
                        <a:buChar char=""/>
                      </a:pPr>
                      <a:r>
                        <a:rPr lang="es-ES" sz="900"/>
                        <a:t>CONTEO DE FORMA ASCENDENTE</a:t>
                      </a:r>
                      <a:endParaRPr lang="es-ES" sz="900">
                        <a:latin typeface="Calibri"/>
                        <a:ea typeface="Calibri"/>
                        <a:cs typeface="Times New Roman"/>
                      </a:endParaRPr>
                    </a:p>
                  </a:txBody>
                  <a:tcPr marL="55774" marR="55774" marT="0" marB="0"/>
                </a:tc>
                <a:tc hMerge="1">
                  <a:txBody>
                    <a:bodyPr/>
                    <a:lstStyle/>
                    <a:p>
                      <a:endParaRPr lang="es-ES"/>
                    </a:p>
                  </a:txBody>
                  <a:tcPr/>
                </a:tc>
                <a:tc>
                  <a:txBody>
                    <a:bodyPr/>
                    <a:lstStyle/>
                    <a:p>
                      <a:pPr marL="342900" lvl="0" indent="-342900">
                        <a:lnSpc>
                          <a:spcPct val="115000"/>
                        </a:lnSpc>
                        <a:spcAft>
                          <a:spcPts val="0"/>
                        </a:spcAft>
                        <a:buFont typeface="Symbol"/>
                        <a:buChar char=""/>
                      </a:pPr>
                      <a:r>
                        <a:rPr lang="es-ES" sz="900"/>
                        <a:t>MATEMATICA</a:t>
                      </a:r>
                    </a:p>
                    <a:p>
                      <a:pPr marL="342900" lvl="0" indent="-342900">
                        <a:lnSpc>
                          <a:spcPct val="115000"/>
                        </a:lnSpc>
                        <a:spcAft>
                          <a:spcPts val="0"/>
                        </a:spcAft>
                        <a:buFont typeface="Symbol"/>
                        <a:buChar char=""/>
                      </a:pPr>
                      <a:r>
                        <a:rPr lang="es-ES" sz="900"/>
                        <a:t>APRENDER A APRENDER</a:t>
                      </a:r>
                      <a:endParaRPr lang="es-ES" sz="900">
                        <a:latin typeface="Calibri"/>
                        <a:ea typeface="Calibri"/>
                        <a:cs typeface="Times New Roman"/>
                      </a:endParaRPr>
                    </a:p>
                  </a:txBody>
                  <a:tcPr marL="55774" marR="55774" marT="0" marB="0"/>
                </a:tc>
              </a:tr>
              <a:tr h="309981">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557966">
                <a:tc gridSpan="3">
                  <a:txBody>
                    <a:bodyPr/>
                    <a:lstStyle/>
                    <a:p>
                      <a:pPr>
                        <a:lnSpc>
                          <a:spcPct val="115000"/>
                        </a:lnSpc>
                        <a:spcAft>
                          <a:spcPts val="0"/>
                        </a:spcAft>
                      </a:pPr>
                      <a:endParaRPr lang="es-ES" sz="900"/>
                    </a:p>
                    <a:p>
                      <a:pPr marL="342900" lvl="0" indent="-342900">
                        <a:lnSpc>
                          <a:spcPct val="115000"/>
                        </a:lnSpc>
                        <a:spcAft>
                          <a:spcPts val="0"/>
                        </a:spcAft>
                        <a:buFont typeface="Symbol"/>
                        <a:buChar char=""/>
                      </a:pPr>
                      <a:r>
                        <a:rPr lang="es-ES" sz="900"/>
                        <a:t>TENEMOS UNA TARJETA EN LA QUE APARECE UNOS OBJETOS. EL JUEGO CONSISTE EN IDENTIFICAR CUANTOS OBJETOS HAY EN EL DIBUJO Y ASOCIARLO AL NUMERO CORRESPONDIENTE A ELEGIR ENTRE TRES QUE SE ENCUENTRA SITUADO EN LA PARTE DE DEBAJO DE LA TARJETA. </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77672">
                <a:tc gridSpan="2">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r>
              <a:tr h="743955">
                <a:tc gridSpan="2">
                  <a:txBody>
                    <a:bodyPr/>
                    <a:lstStyle/>
                    <a:p>
                      <a:pPr>
                        <a:lnSpc>
                          <a:spcPct val="115000"/>
                        </a:lnSpc>
                        <a:spcAft>
                          <a:spcPts val="0"/>
                        </a:spcAft>
                      </a:pPr>
                      <a:endParaRPr lang="es-ES" sz="900" dirty="0"/>
                    </a:p>
                    <a:p>
                      <a:pPr marL="342900" lvl="0" indent="-342900">
                        <a:lnSpc>
                          <a:spcPct val="115000"/>
                        </a:lnSpc>
                        <a:spcAft>
                          <a:spcPts val="0"/>
                        </a:spcAft>
                        <a:buFont typeface="Symbol"/>
                        <a:buChar char=""/>
                      </a:pPr>
                      <a:r>
                        <a:rPr lang="es-ES" sz="900" dirty="0"/>
                        <a:t>ASOCIA LA CANTIDAD AL NUMERO DE OBJETOS</a:t>
                      </a:r>
                    </a:p>
                    <a:p>
                      <a:pPr marL="342900" lvl="0" indent="-342900">
                        <a:lnSpc>
                          <a:spcPct val="115000"/>
                        </a:lnSpc>
                        <a:spcAft>
                          <a:spcPts val="0"/>
                        </a:spcAft>
                        <a:buFont typeface="Symbol"/>
                        <a:buChar char=""/>
                      </a:pPr>
                      <a:r>
                        <a:rPr lang="es-ES" sz="900" dirty="0"/>
                        <a:t>CUENTA DE FORMA ASCENDENTE</a:t>
                      </a:r>
                    </a:p>
                    <a:p>
                      <a:pPr marL="342900" lvl="0" indent="-342900">
                        <a:lnSpc>
                          <a:spcPct val="115000"/>
                        </a:lnSpc>
                        <a:spcAft>
                          <a:spcPts val="0"/>
                        </a:spcAft>
                        <a:buFont typeface="Symbol"/>
                        <a:buChar char=""/>
                      </a:pPr>
                      <a:r>
                        <a:rPr lang="es-ES" sz="900" dirty="0"/>
                        <a:t>REPASO DE LOS COLORES</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endParaRPr lang="es-ES" sz="900">
                        <a:latin typeface="Calibri"/>
                        <a:ea typeface="Calibri"/>
                        <a:cs typeface="Times New Roman"/>
                      </a:endParaRPr>
                    </a:p>
                  </a:txBody>
                  <a:tcPr marL="55774" marR="55774" marT="0" marB="0"/>
                </a:tc>
              </a:tr>
              <a:tr h="268904">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558998">
                <a:tc gridSpan="3">
                  <a:txBody>
                    <a:bodyPr/>
                    <a:lstStyle/>
                    <a:p>
                      <a:pPr>
                        <a:lnSpc>
                          <a:spcPct val="115000"/>
                        </a:lnSpc>
                        <a:spcAft>
                          <a:spcPts val="0"/>
                        </a:spcAft>
                      </a:pPr>
                      <a:endParaRPr lang="es-ES" sz="900" dirty="0"/>
                    </a:p>
                    <a:p>
                      <a:pPr marL="342900" lvl="0" indent="-342900">
                        <a:lnSpc>
                          <a:spcPct val="115000"/>
                        </a:lnSpc>
                        <a:spcAft>
                          <a:spcPts val="0"/>
                        </a:spcAft>
                        <a:buFont typeface="Symbol"/>
                        <a:buChar char=""/>
                      </a:pPr>
                      <a:r>
                        <a:rPr lang="es-ES" sz="900" dirty="0"/>
                        <a:t>JUGAR A COLOCAR DIFERENTES COLORES DE PINZAS SOBRE LOS NUMEROS COMO SE TRATASE DE UN BINGO: POR EJEMPLO COLOCA LA PINZA AZUL EN EL NUMERO 3, LA AMARILLA EN EL 6 Y LA ROJA EN EL 4; EL PRIMERO QUE CONSIGUE CUBRIR LOS TRES NUMEROS GANA Y ES EL QUEIN DIRIGE EL JUEGO.</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3075" name="Picture 3" descr="C:\Users\USUARIO\Desktop\20170222_154526.jpg"/>
          <p:cNvPicPr preferRelativeResize="0">
            <a:picLocks noChangeArrowheads="1"/>
          </p:cNvPicPr>
          <p:nvPr/>
        </p:nvPicPr>
        <p:blipFill>
          <a:blip r:embed="rId2" cstate="print"/>
          <a:srcRect/>
          <a:stretch>
            <a:fillRect/>
          </a:stretch>
        </p:blipFill>
        <p:spPr bwMode="auto">
          <a:xfrm>
            <a:off x="7618701" y="2202873"/>
            <a:ext cx="4074535" cy="2743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38: RELLENANDO CON POMPONES</a:t>
            </a:r>
            <a:endParaRPr lang="es-ES" dirty="0"/>
          </a:p>
        </p:txBody>
      </p:sp>
      <p:graphicFrame>
        <p:nvGraphicFramePr>
          <p:cNvPr id="3" name="2 Tabla"/>
          <p:cNvGraphicFramePr>
            <a:graphicFrameLocks noGrp="1"/>
          </p:cNvGraphicFramePr>
          <p:nvPr/>
        </p:nvGraphicFramePr>
        <p:xfrm>
          <a:off x="175491" y="1946895"/>
          <a:ext cx="6518580" cy="4617287"/>
        </p:xfrm>
        <a:graphic>
          <a:graphicData uri="http://schemas.openxmlformats.org/drawingml/2006/table">
            <a:tbl>
              <a:tblPr>
                <a:tableStyleId>{BC89EF96-8CEA-46FF-86C4-4CE0E7609802}</a:tableStyleId>
              </a:tblPr>
              <a:tblGrid>
                <a:gridCol w="4192332"/>
                <a:gridCol w="81174"/>
                <a:gridCol w="2245074"/>
              </a:tblGrid>
              <a:tr h="251478">
                <a:tc gridSpan="2">
                  <a:txBody>
                    <a:bodyPr/>
                    <a:lstStyle/>
                    <a:p>
                      <a:pPr>
                        <a:lnSpc>
                          <a:spcPct val="115000"/>
                        </a:lnSpc>
                        <a:spcAft>
                          <a:spcPts val="0"/>
                        </a:spcAft>
                      </a:pPr>
                      <a:r>
                        <a:rPr lang="es-ES" sz="1300"/>
                        <a:t>TITULO: RELLENANDO CON  POMPONES</a:t>
                      </a:r>
                      <a:endParaRPr lang="es-ES" sz="90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3, 4  Y 5AÑOS</a:t>
                      </a:r>
                      <a:endParaRPr lang="es-ES" sz="900">
                        <a:latin typeface="Calibri"/>
                        <a:ea typeface="Calibri"/>
                        <a:cs typeface="Times New Roman"/>
                      </a:endParaRPr>
                    </a:p>
                  </a:txBody>
                  <a:tcPr marL="55774" marR="55774" marT="0" marB="0"/>
                </a:tc>
              </a:tr>
              <a:tr h="258129">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1261962">
                <a:tc>
                  <a:txBody>
                    <a:bodyPr/>
                    <a:lstStyle/>
                    <a:p>
                      <a:pPr marL="342900" lvl="0" indent="-342900">
                        <a:lnSpc>
                          <a:spcPct val="115000"/>
                        </a:lnSpc>
                        <a:spcAft>
                          <a:spcPts val="0"/>
                        </a:spcAft>
                        <a:buFont typeface="Symbol"/>
                        <a:buChar char=""/>
                      </a:pPr>
                      <a:r>
                        <a:rPr lang="es-ES" sz="900"/>
                        <a:t>TRABAJAR LA MOTRICIDAD FINA: LA PINZA</a:t>
                      </a:r>
                    </a:p>
                    <a:p>
                      <a:pPr marL="342900" lvl="0" indent="-342900">
                        <a:lnSpc>
                          <a:spcPct val="115000"/>
                        </a:lnSpc>
                        <a:spcAft>
                          <a:spcPts val="0"/>
                        </a:spcAft>
                        <a:buFont typeface="Symbol"/>
                        <a:buChar char=""/>
                      </a:pPr>
                      <a:r>
                        <a:rPr lang="es-ES" sz="900"/>
                        <a:t>NUMEROS DEL 1 AL 10 Y DEL 10 AL 20</a:t>
                      </a:r>
                    </a:p>
                    <a:p>
                      <a:pPr marL="342900" lvl="0" indent="-342900">
                        <a:lnSpc>
                          <a:spcPct val="115000"/>
                        </a:lnSpc>
                        <a:spcAft>
                          <a:spcPts val="0"/>
                        </a:spcAft>
                        <a:buFont typeface="Symbol"/>
                        <a:buChar char=""/>
                      </a:pPr>
                      <a:r>
                        <a:rPr lang="es-ES" sz="900"/>
                        <a:t>ASOCIACIÓN DEL NUMERO Y CANTIDAD</a:t>
                      </a:r>
                    </a:p>
                    <a:p>
                      <a:pPr marL="342900" lvl="0" indent="-342900">
                        <a:lnSpc>
                          <a:spcPct val="115000"/>
                        </a:lnSpc>
                        <a:spcAft>
                          <a:spcPts val="0"/>
                        </a:spcAft>
                        <a:buFont typeface="Symbol"/>
                        <a:buChar char=""/>
                      </a:pPr>
                      <a:r>
                        <a:rPr lang="es-ES" sz="900"/>
                        <a:t>IDENTIFICAR EL NÚMERO</a:t>
                      </a:r>
                    </a:p>
                    <a:p>
                      <a:pPr marL="342900" lvl="0" indent="-342900">
                        <a:lnSpc>
                          <a:spcPct val="115000"/>
                        </a:lnSpc>
                        <a:spcAft>
                          <a:spcPts val="0"/>
                        </a:spcAft>
                        <a:buFont typeface="Symbol"/>
                        <a:buChar char=""/>
                      </a:pPr>
                      <a:r>
                        <a:rPr lang="es-ES" sz="900"/>
                        <a:t>REPASO DE LOS COLORES</a:t>
                      </a:r>
                    </a:p>
                    <a:p>
                      <a:pPr marL="342900" lvl="0" indent="-342900">
                        <a:lnSpc>
                          <a:spcPct val="115000"/>
                        </a:lnSpc>
                        <a:spcAft>
                          <a:spcPts val="0"/>
                        </a:spcAft>
                        <a:buFont typeface="Symbol"/>
                        <a:buChar char=""/>
                      </a:pPr>
                      <a:r>
                        <a:rPr lang="es-ES" sz="900"/>
                        <a:t>INICIACION A LA SUMAJUGANDO CON LOSAMIGOS</a:t>
                      </a:r>
                    </a:p>
                    <a:p>
                      <a:pPr marL="342900" lvl="0" indent="-342900">
                        <a:lnSpc>
                          <a:spcPct val="115000"/>
                        </a:lnSpc>
                        <a:spcAft>
                          <a:spcPts val="0"/>
                        </a:spcAft>
                        <a:buFont typeface="Symbol"/>
                        <a:buChar char=""/>
                      </a:pPr>
                      <a:r>
                        <a:rPr lang="es-ES" sz="900"/>
                        <a:t>CONTEO DE FORMA ASCENDENTE</a:t>
                      </a:r>
                    </a:p>
                    <a:p>
                      <a:pPr marL="342900" lvl="0" indent="-342900">
                        <a:lnSpc>
                          <a:spcPct val="115000"/>
                        </a:lnSpc>
                        <a:spcAft>
                          <a:spcPts val="0"/>
                        </a:spcAft>
                        <a:buFont typeface="Symbol"/>
                        <a:buChar char=""/>
                      </a:pPr>
                      <a:r>
                        <a:rPr lang="es-ES" sz="900"/>
                        <a:t>LA RETROCUENTA</a:t>
                      </a:r>
                      <a:endParaRPr lang="es-ES" sz="900">
                        <a:latin typeface="Calibri"/>
                        <a:ea typeface="Calibri"/>
                        <a:cs typeface="Times New Roman"/>
                      </a:endParaRPr>
                    </a:p>
                  </a:txBody>
                  <a:tcPr marL="55774" marR="55774" marT="0" marB="0"/>
                </a:tc>
                <a:tc gridSpan="2">
                  <a:txBody>
                    <a:bodyPr/>
                    <a:lstStyle/>
                    <a:p>
                      <a:pPr marL="342900" lvl="0" indent="-342900">
                        <a:lnSpc>
                          <a:spcPct val="115000"/>
                        </a:lnSpc>
                        <a:spcAft>
                          <a:spcPts val="0"/>
                        </a:spcAft>
                        <a:buFont typeface="Symbol"/>
                        <a:buChar char=""/>
                      </a:pPr>
                      <a:r>
                        <a:rPr lang="es-ES" sz="900"/>
                        <a:t>MATEMATICA</a:t>
                      </a:r>
                    </a:p>
                    <a:p>
                      <a:pPr marL="342900" lvl="0" indent="-342900">
                        <a:lnSpc>
                          <a:spcPct val="115000"/>
                        </a:lnSpc>
                        <a:spcAft>
                          <a:spcPts val="0"/>
                        </a:spcAft>
                        <a:buFont typeface="Symbol"/>
                        <a:buChar char=""/>
                      </a:pPr>
                      <a:r>
                        <a:rPr lang="es-ES" sz="900"/>
                        <a:t>APRENDER A APRENDER</a:t>
                      </a:r>
                      <a:endParaRPr lang="es-ES" sz="900">
                        <a:latin typeface="Calibri"/>
                        <a:ea typeface="Calibri"/>
                        <a:cs typeface="Times New Roman"/>
                      </a:endParaRPr>
                    </a:p>
                  </a:txBody>
                  <a:tcPr marL="55774" marR="55774" marT="0" marB="0"/>
                </a:tc>
                <a:tc hMerge="1">
                  <a:txBody>
                    <a:bodyPr/>
                    <a:lstStyle/>
                    <a:p>
                      <a:endParaRPr lang="es-ES"/>
                    </a:p>
                  </a:txBody>
                  <a:tcPr/>
                </a:tc>
              </a:tr>
              <a:tr h="258129">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473236">
                <a:tc gridSpan="3">
                  <a:txBody>
                    <a:bodyPr/>
                    <a:lstStyle/>
                    <a:p>
                      <a:pPr>
                        <a:lnSpc>
                          <a:spcPct val="115000"/>
                        </a:lnSpc>
                        <a:spcAft>
                          <a:spcPts val="0"/>
                        </a:spcAft>
                      </a:pPr>
                      <a:endParaRPr lang="es-ES" sz="900"/>
                    </a:p>
                    <a:p>
                      <a:pPr marL="342900" lvl="0" indent="-342900">
                        <a:lnSpc>
                          <a:spcPct val="115000"/>
                        </a:lnSpc>
                        <a:spcAft>
                          <a:spcPts val="0"/>
                        </a:spcAft>
                        <a:buFont typeface="Symbol"/>
                        <a:buChar char=""/>
                      </a:pPr>
                      <a:r>
                        <a:rPr lang="es-ES" sz="900"/>
                        <a:t>TENEMOS UNOS MOLDES DE MADALENAS CON LOS NUMEROSS EN LA BASE. EL JUEGO CONSISTE EN IDENTIFICAR EL NUMERO Y ASOCIARLO CON LA CANTIDAD DE MANERA QUE EL NIÑO METERA TANTOS POMPONES COMO INDICA EL NUMERO. </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36929">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630981">
                <a:tc>
                  <a:txBody>
                    <a:bodyPr/>
                    <a:lstStyle/>
                    <a:p>
                      <a:pPr>
                        <a:lnSpc>
                          <a:spcPct val="115000"/>
                        </a:lnSpc>
                        <a:spcAft>
                          <a:spcPts val="0"/>
                        </a:spcAft>
                      </a:pPr>
                      <a:endParaRPr lang="es-ES" sz="900"/>
                    </a:p>
                    <a:p>
                      <a:pPr marL="342900" lvl="0" indent="-342900">
                        <a:lnSpc>
                          <a:spcPct val="115000"/>
                        </a:lnSpc>
                        <a:spcAft>
                          <a:spcPts val="0"/>
                        </a:spcAft>
                        <a:buFont typeface="Symbol"/>
                        <a:buChar char=""/>
                      </a:pPr>
                      <a:r>
                        <a:rPr lang="es-ES" sz="900"/>
                        <a:t>ASOCIA EL NUMERO A LA CANTIDAD DE POMPONES</a:t>
                      </a:r>
                    </a:p>
                    <a:p>
                      <a:pPr marL="342900" lvl="0" indent="-342900">
                        <a:lnSpc>
                          <a:spcPct val="115000"/>
                        </a:lnSpc>
                        <a:spcAft>
                          <a:spcPts val="0"/>
                        </a:spcAft>
                        <a:buFont typeface="Symbol"/>
                        <a:buChar char=""/>
                      </a:pPr>
                      <a:r>
                        <a:rPr lang="es-ES" sz="900"/>
                        <a:t>CUENTA DE FORMA ASCENDENTE Y DESCENDENTE</a:t>
                      </a:r>
                    </a:p>
                    <a:p>
                      <a:pPr marL="342900" lvl="0" indent="-342900">
                        <a:lnSpc>
                          <a:spcPct val="115000"/>
                        </a:lnSpc>
                        <a:spcAft>
                          <a:spcPts val="0"/>
                        </a:spcAft>
                        <a:buFont typeface="Symbol"/>
                        <a:buChar char=""/>
                      </a:pPr>
                      <a:r>
                        <a:rPr lang="es-ES" sz="900"/>
                        <a:t>REPASO DE LOS COLORES</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229448">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788726">
                <a:tc gridSpan="3">
                  <a:txBody>
                    <a:bodyPr/>
                    <a:lstStyle/>
                    <a:p>
                      <a:pPr>
                        <a:lnSpc>
                          <a:spcPct val="115000"/>
                        </a:lnSpc>
                        <a:spcAft>
                          <a:spcPts val="0"/>
                        </a:spcAft>
                      </a:pPr>
                      <a:endParaRPr lang="es-ES" sz="900" dirty="0"/>
                    </a:p>
                    <a:p>
                      <a:pPr marL="342900" lvl="0" indent="-342900">
                        <a:lnSpc>
                          <a:spcPct val="115000"/>
                        </a:lnSpc>
                        <a:spcAft>
                          <a:spcPts val="0"/>
                        </a:spcAft>
                        <a:buFont typeface="Symbol"/>
                        <a:buChar char=""/>
                      </a:pPr>
                      <a:r>
                        <a:rPr lang="es-ES" sz="900" dirty="0"/>
                        <a:t>PRIMERO JUGAR CON LOS NUMEROS DEL 1 AL 10</a:t>
                      </a:r>
                    </a:p>
                    <a:p>
                      <a:pPr marL="342900" lvl="0" indent="-342900">
                        <a:lnSpc>
                          <a:spcPct val="115000"/>
                        </a:lnSpc>
                        <a:spcAft>
                          <a:spcPts val="0"/>
                        </a:spcAft>
                        <a:buFont typeface="Symbol"/>
                        <a:buChar char=""/>
                      </a:pPr>
                      <a:r>
                        <a:rPr lang="es-ES" sz="900" dirty="0"/>
                        <a:t>LUEGO CON LOS DEL 10 AL 20</a:t>
                      </a:r>
                    </a:p>
                    <a:p>
                      <a:pPr marL="342900" lvl="0" indent="-342900">
                        <a:lnSpc>
                          <a:spcPct val="115000"/>
                        </a:lnSpc>
                        <a:spcAft>
                          <a:spcPts val="0"/>
                        </a:spcAft>
                        <a:buFont typeface="Symbol"/>
                        <a:buChar char=""/>
                      </a:pPr>
                      <a:r>
                        <a:rPr lang="es-ES" sz="900" dirty="0"/>
                        <a:t>JUGAR A SACAR LOS POMPONES CONTANDO EN DESCENDENTE.</a:t>
                      </a:r>
                    </a:p>
                    <a:p>
                      <a:pPr marL="342900" lvl="0" indent="-342900">
                        <a:lnSpc>
                          <a:spcPct val="115000"/>
                        </a:lnSpc>
                        <a:spcAft>
                          <a:spcPts val="0"/>
                        </a:spcAft>
                        <a:buFont typeface="Symbol"/>
                        <a:buChar char=""/>
                      </a:pPr>
                      <a:r>
                        <a:rPr lang="es-ES" sz="900" dirty="0"/>
                        <a:t>IR SACANDO  POR COLORES: 2 ROJAS Y UNA AZUL HAY 3 POMPONES.</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4098" name="Picture 2" descr="C:\Users\USUARIO\Desktop\ABN TERCER T\IMG-20170428-WA0006.jpg"/>
          <p:cNvPicPr>
            <a:picLocks noChangeAspect="1" noChangeArrowheads="1"/>
          </p:cNvPicPr>
          <p:nvPr/>
        </p:nvPicPr>
        <p:blipFill>
          <a:blip r:embed="rId2" cstate="print"/>
          <a:srcRect/>
          <a:stretch>
            <a:fillRect/>
          </a:stretch>
        </p:blipFill>
        <p:spPr bwMode="auto">
          <a:xfrm>
            <a:off x="6887991" y="2619632"/>
            <a:ext cx="4397671" cy="314728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39: ¿Cuántos HAY?</a:t>
            </a:r>
            <a:endParaRPr lang="es-ES" dirty="0"/>
          </a:p>
        </p:txBody>
      </p:sp>
      <p:pic>
        <p:nvPicPr>
          <p:cNvPr id="5122" name="Picture 2" descr="C:\Users\USUARIO\Desktop\ABN TERCER T\IMG-20170425-WA0013.jpg"/>
          <p:cNvPicPr>
            <a:picLocks noChangeAspect="1" noChangeArrowheads="1"/>
          </p:cNvPicPr>
          <p:nvPr/>
        </p:nvPicPr>
        <p:blipFill>
          <a:blip r:embed="rId2" cstate="print"/>
          <a:srcRect/>
          <a:stretch>
            <a:fillRect/>
          </a:stretch>
        </p:blipFill>
        <p:spPr bwMode="auto">
          <a:xfrm rot="5400000">
            <a:off x="10229356" y="2157939"/>
            <a:ext cx="1842256" cy="1381692"/>
          </a:xfrm>
          <a:prstGeom prst="rect">
            <a:avLst/>
          </a:prstGeom>
          <a:noFill/>
        </p:spPr>
      </p:pic>
      <p:pic>
        <p:nvPicPr>
          <p:cNvPr id="5123" name="Picture 3" descr="C:\Users\USUARIO\Desktop\ABN TERCER T\IMG-20170425-WA0012.jpg"/>
          <p:cNvPicPr>
            <a:picLocks noChangeAspect="1" noChangeArrowheads="1"/>
          </p:cNvPicPr>
          <p:nvPr/>
        </p:nvPicPr>
        <p:blipFill>
          <a:blip r:embed="rId3" cstate="print"/>
          <a:srcRect t="8886" r="12825"/>
          <a:stretch>
            <a:fillRect/>
          </a:stretch>
        </p:blipFill>
        <p:spPr bwMode="auto">
          <a:xfrm rot="5400000">
            <a:off x="8815563" y="2234659"/>
            <a:ext cx="1626396" cy="1274913"/>
          </a:xfrm>
          <a:prstGeom prst="rect">
            <a:avLst/>
          </a:prstGeom>
          <a:noFill/>
        </p:spPr>
      </p:pic>
      <p:pic>
        <p:nvPicPr>
          <p:cNvPr id="5124" name="Picture 4" descr="C:\Users\USUARIO\Desktop\ABN TERCER T\IMG-20170425-WA0010.jpg"/>
          <p:cNvPicPr>
            <a:picLocks noChangeAspect="1" noChangeArrowheads="1"/>
          </p:cNvPicPr>
          <p:nvPr/>
        </p:nvPicPr>
        <p:blipFill>
          <a:blip r:embed="rId4" cstate="print"/>
          <a:srcRect l="18228" t="8404" r="1382" b="22070"/>
          <a:stretch>
            <a:fillRect/>
          </a:stretch>
        </p:blipFill>
        <p:spPr bwMode="auto">
          <a:xfrm rot="5400000">
            <a:off x="8943110" y="4662055"/>
            <a:ext cx="1537853" cy="997527"/>
          </a:xfrm>
          <a:prstGeom prst="rect">
            <a:avLst/>
          </a:prstGeom>
          <a:noFill/>
        </p:spPr>
      </p:pic>
      <p:pic>
        <p:nvPicPr>
          <p:cNvPr id="5125" name="Picture 5" descr="C:\Users\USUARIO\Desktop\ABN TERCER T\IMG-20170425-WA0011.jpg"/>
          <p:cNvPicPr>
            <a:picLocks noChangeAspect="1" noChangeArrowheads="1"/>
          </p:cNvPicPr>
          <p:nvPr/>
        </p:nvPicPr>
        <p:blipFill>
          <a:blip r:embed="rId5" cstate="print"/>
          <a:srcRect t="4599" r="-303"/>
          <a:stretch>
            <a:fillRect/>
          </a:stretch>
        </p:blipFill>
        <p:spPr bwMode="auto">
          <a:xfrm rot="5400000">
            <a:off x="10553581" y="4416019"/>
            <a:ext cx="1496458" cy="1281617"/>
          </a:xfrm>
          <a:prstGeom prst="rect">
            <a:avLst/>
          </a:prstGeom>
          <a:noFill/>
        </p:spPr>
      </p:pic>
      <p:graphicFrame>
        <p:nvGraphicFramePr>
          <p:cNvPr id="7" name="6 Tabla"/>
          <p:cNvGraphicFramePr>
            <a:graphicFrameLocks noGrp="1"/>
          </p:cNvGraphicFramePr>
          <p:nvPr/>
        </p:nvGraphicFramePr>
        <p:xfrm>
          <a:off x="400909" y="2473863"/>
          <a:ext cx="8127999" cy="3640218"/>
        </p:xfrm>
        <a:graphic>
          <a:graphicData uri="http://schemas.openxmlformats.org/drawingml/2006/table">
            <a:tbl>
              <a:tblPr>
                <a:tableStyleId>{BC89EF96-8CEA-46FF-86C4-4CE0E7609802}</a:tableStyleId>
              </a:tblPr>
              <a:tblGrid>
                <a:gridCol w="5229272"/>
                <a:gridCol w="98352"/>
                <a:gridCol w="2800375"/>
              </a:tblGrid>
              <a:tr h="249949">
                <a:tc gridSpan="2">
                  <a:txBody>
                    <a:bodyPr/>
                    <a:lstStyle/>
                    <a:p>
                      <a:pPr>
                        <a:lnSpc>
                          <a:spcPct val="115000"/>
                        </a:lnSpc>
                        <a:spcAft>
                          <a:spcPts val="0"/>
                        </a:spcAft>
                      </a:pPr>
                      <a:r>
                        <a:rPr lang="es-ES" sz="1300"/>
                        <a:t>TITULO: ¿cuántos hay? (subitización)</a:t>
                      </a:r>
                      <a:endParaRPr lang="es-ES" sz="90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NIVEL:1º  ED. INFANTIL</a:t>
                      </a:r>
                      <a:endParaRPr lang="es-ES" sz="900">
                        <a:latin typeface="Calibri"/>
                        <a:ea typeface="Calibri"/>
                        <a:cs typeface="Times New Roman"/>
                      </a:endParaRPr>
                    </a:p>
                  </a:txBody>
                  <a:tcPr marL="55774" marR="55774" marT="0" marB="0"/>
                </a:tc>
              </a:tr>
              <a:tr h="256560">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566001">
                <a:tc>
                  <a:txBody>
                    <a:bodyPr/>
                    <a:lstStyle/>
                    <a:p>
                      <a:pPr marL="342900" lvl="0" indent="-342900">
                        <a:lnSpc>
                          <a:spcPct val="115000"/>
                        </a:lnSpc>
                        <a:spcAft>
                          <a:spcPts val="0"/>
                        </a:spcAft>
                        <a:buFont typeface="Calibri"/>
                        <a:buChar char="-"/>
                      </a:pPr>
                      <a:r>
                        <a:rPr lang="es-ES" sz="900"/>
                        <a:t>SUBITIZACIÓN.</a:t>
                      </a:r>
                    </a:p>
                    <a:p>
                      <a:pPr marL="342900" lvl="0" indent="-342900">
                        <a:lnSpc>
                          <a:spcPct val="115000"/>
                        </a:lnSpc>
                        <a:spcAft>
                          <a:spcPts val="0"/>
                        </a:spcAft>
                        <a:buFont typeface="Calibri"/>
                        <a:buChar char="-"/>
                      </a:pPr>
                      <a:r>
                        <a:rPr lang="es-ES" sz="900"/>
                        <a:t>“LOS AMIGOS DEL 10”</a:t>
                      </a:r>
                    </a:p>
                    <a:p>
                      <a:pPr marL="342900" lvl="0" indent="-342900">
                        <a:lnSpc>
                          <a:spcPct val="115000"/>
                        </a:lnSpc>
                        <a:spcAft>
                          <a:spcPts val="0"/>
                        </a:spcAft>
                        <a:buFont typeface="Calibri"/>
                        <a:buChar char="-"/>
                      </a:pPr>
                      <a:r>
                        <a:rPr lang="es-ES" sz="900"/>
                        <a:t>EXPRESIÓN ORAL.</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900"/>
                        <a:t>- COMPETENCIA MATEMÁTICA.</a:t>
                      </a:r>
                    </a:p>
                    <a:p>
                      <a:pPr>
                        <a:lnSpc>
                          <a:spcPct val="115000"/>
                        </a:lnSpc>
                        <a:spcAft>
                          <a:spcPts val="0"/>
                        </a:spcAft>
                      </a:pPr>
                      <a:r>
                        <a:rPr lang="es-ES" sz="900"/>
                        <a:t>- APRENDER A APRENDER.</a:t>
                      </a:r>
                    </a:p>
                    <a:p>
                      <a:pPr>
                        <a:lnSpc>
                          <a:spcPct val="115000"/>
                        </a:lnSpc>
                        <a:spcAft>
                          <a:spcPts val="0"/>
                        </a:spcAft>
                      </a:pPr>
                      <a:r>
                        <a:rPr lang="es-ES" sz="900"/>
                        <a:t>- COMPETENCIA LINGÜÍSTICA.</a:t>
                      </a:r>
                      <a:endParaRPr lang="es-ES" sz="900">
                        <a:latin typeface="Calibri"/>
                        <a:ea typeface="Calibri"/>
                        <a:cs typeface="Times New Roman"/>
                      </a:endParaRPr>
                    </a:p>
                  </a:txBody>
                  <a:tcPr marL="55774" marR="55774" marT="0" marB="0"/>
                </a:tc>
                <a:tc hMerge="1">
                  <a:txBody>
                    <a:bodyPr/>
                    <a:lstStyle/>
                    <a:p>
                      <a:endParaRPr lang="es-ES"/>
                    </a:p>
                  </a:txBody>
                  <a:tcPr/>
                </a:tc>
              </a:tr>
              <a:tr h="256560">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783932">
                <a:tc gridSpan="3">
                  <a:txBody>
                    <a:bodyPr/>
                    <a:lstStyle/>
                    <a:p>
                      <a:pPr>
                        <a:lnSpc>
                          <a:spcPct val="115000"/>
                        </a:lnSpc>
                        <a:spcAft>
                          <a:spcPts val="0"/>
                        </a:spcAft>
                      </a:pPr>
                      <a:r>
                        <a:rPr lang="es-ES" sz="900"/>
                        <a:t>ES UN JUEGO PARA TRABAJAR LA SUBITIZACIÓN. ESTO CONSISTE EN ESTABLECER EL CARDICAL DE UNA COLECCIÓN DE UN SÚBITO, SIN NECESIDAD DE REALIZAR NINGUNA ACTIVIDAD DE CONTEO. EN 3 AÑOS, CON UNA BUENA PRÁCTICA, LOS NIÑOS  SON CAPACES DE REALIZAR EJERCICIOS DE SUBITIZACIÓN HASTA EL NÚMERO 4.</a:t>
                      </a:r>
                    </a:p>
                    <a:p>
                      <a:pPr>
                        <a:lnSpc>
                          <a:spcPct val="115000"/>
                        </a:lnSpc>
                        <a:spcAft>
                          <a:spcPts val="0"/>
                        </a:spcAft>
                      </a:pPr>
                      <a:r>
                        <a:rPr lang="es-ES" sz="900"/>
                        <a:t> </a:t>
                      </a:r>
                    </a:p>
                    <a:p>
                      <a:pPr>
                        <a:lnSpc>
                          <a:spcPct val="115000"/>
                        </a:lnSpc>
                        <a:spcAft>
                          <a:spcPts val="0"/>
                        </a:spcAft>
                      </a:pPr>
                      <a:r>
                        <a:rPr lang="es-ES" sz="900"/>
                        <a:t>EN ESTA ACTIVIDAD LES PRESENTAMOS EL CONJUNTO ORDENADOS POR CUADRÍCULAS, UNA VEZ PRACTICADA LA SUBITIACIÓN DE ESTA MANERA EMPEZAREMOS A ENSEÑARLES CONJUNTOS CON LOS ELEMENTOS DESORDENADOS, SE PUEDEN UTILIZAR BARAJAS DE CARTAS SIN NÚMEROS. </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35489">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632620">
                <a:tc>
                  <a:txBody>
                    <a:bodyPr/>
                    <a:lstStyle/>
                    <a:p>
                      <a:pPr>
                        <a:lnSpc>
                          <a:spcPct val="115000"/>
                        </a:lnSpc>
                        <a:spcAft>
                          <a:spcPts val="0"/>
                        </a:spcAft>
                      </a:pPr>
                      <a:endParaRPr lang="es-ES" sz="900"/>
                    </a:p>
                    <a:p>
                      <a:pPr>
                        <a:lnSpc>
                          <a:spcPct val="115000"/>
                        </a:lnSpc>
                        <a:spcAft>
                          <a:spcPts val="0"/>
                        </a:spcAft>
                      </a:pPr>
                      <a:r>
                        <a:rPr lang="es-ES" sz="900"/>
                        <a:t>- CONOCE LA SERIE NUMÉRICA.</a:t>
                      </a:r>
                    </a:p>
                    <a:p>
                      <a:pPr>
                        <a:lnSpc>
                          <a:spcPct val="115000"/>
                        </a:lnSpc>
                        <a:spcAft>
                          <a:spcPts val="0"/>
                        </a:spcAft>
                      </a:pPr>
                      <a:r>
                        <a:rPr lang="es-ES" sz="900"/>
                        <a:t>- ES CAPAZ DE REALIZAR LA SUBITIZACIÓN DE UN CONJUNTO DE HASTA 4 ELEMENTOS.</a:t>
                      </a:r>
                    </a:p>
                    <a:p>
                      <a:pPr>
                        <a:lnSpc>
                          <a:spcPct val="115000"/>
                        </a:lnSpc>
                        <a:spcAft>
                          <a:spcPts val="0"/>
                        </a:spcAft>
                      </a:pPr>
                      <a:r>
                        <a:rPr lang="es-ES" sz="900"/>
                        <a:t>- ES CAPAZ DE SEGUIR LOS PASOS DEL JUEGO SIN AYUDA.</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228053">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413656">
                <a:tc gridSpan="3">
                  <a:txBody>
                    <a:bodyPr/>
                    <a:lstStyle/>
                    <a:p>
                      <a:pPr>
                        <a:lnSpc>
                          <a:spcPct val="115000"/>
                        </a:lnSpc>
                        <a:spcAft>
                          <a:spcPts val="0"/>
                        </a:spcAft>
                      </a:pPr>
                      <a:endParaRPr lang="es-ES" sz="900" dirty="0"/>
                    </a:p>
                    <a:p>
                      <a:pPr>
                        <a:lnSpc>
                          <a:spcPct val="115000"/>
                        </a:lnSpc>
                        <a:spcAft>
                          <a:spcPts val="0"/>
                        </a:spcAft>
                      </a:pPr>
                      <a:r>
                        <a:rPr lang="es-ES" sz="900" dirty="0"/>
                        <a:t>ESTAS TARJETAS SE PUEDEN UTILIZAR PARA REALIZAR PAREJAS FORMANDO AMIGOS DEL 10 (LA DESCOMPOSICIÓN DEL NÚMERO 10).</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40: ASOCIACION CANTIDAD NUMERO</a:t>
            </a:r>
            <a:endParaRPr lang="es-ES" dirty="0"/>
          </a:p>
        </p:txBody>
      </p:sp>
      <p:graphicFrame>
        <p:nvGraphicFramePr>
          <p:cNvPr id="4" name="3 Tabla"/>
          <p:cNvGraphicFramePr>
            <a:graphicFrameLocks noGrp="1"/>
          </p:cNvGraphicFramePr>
          <p:nvPr/>
        </p:nvGraphicFramePr>
        <p:xfrm>
          <a:off x="400909" y="2180591"/>
          <a:ext cx="8128000" cy="4078483"/>
        </p:xfrm>
        <a:graphic>
          <a:graphicData uri="http://schemas.openxmlformats.org/drawingml/2006/table">
            <a:tbl>
              <a:tblPr>
                <a:tableStyleId>{BC89EF96-8CEA-46FF-86C4-4CE0E7609802}</a:tableStyleId>
              </a:tblPr>
              <a:tblGrid>
                <a:gridCol w="5229272"/>
                <a:gridCol w="98352"/>
                <a:gridCol w="2800376"/>
              </a:tblGrid>
              <a:tr h="249949">
                <a:tc gridSpan="2">
                  <a:txBody>
                    <a:bodyPr/>
                    <a:lstStyle/>
                    <a:p>
                      <a:pPr>
                        <a:lnSpc>
                          <a:spcPct val="115000"/>
                        </a:lnSpc>
                        <a:spcAft>
                          <a:spcPts val="0"/>
                        </a:spcAft>
                      </a:pPr>
                      <a:r>
                        <a:rPr lang="es-ES" sz="1300" dirty="0"/>
                        <a:t>TITULO: asociación cantidad y números</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3-4-5 años</a:t>
                      </a:r>
                      <a:endParaRPr lang="es-ES" sz="900">
                        <a:latin typeface="Calibri"/>
                        <a:ea typeface="Calibri"/>
                        <a:cs typeface="Times New Roman"/>
                      </a:endParaRPr>
                    </a:p>
                  </a:txBody>
                  <a:tcPr marL="55774" marR="55774" marT="0" marB="0"/>
                </a:tc>
              </a:tr>
              <a:tr h="256560">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627146">
                <a:tc>
                  <a:txBody>
                    <a:bodyPr/>
                    <a:lstStyle/>
                    <a:p>
                      <a:pPr marL="342900" lvl="0" indent="-342900">
                        <a:lnSpc>
                          <a:spcPct val="115000"/>
                        </a:lnSpc>
                        <a:spcAft>
                          <a:spcPts val="0"/>
                        </a:spcAft>
                        <a:buFont typeface="Symbol"/>
                        <a:buChar char=""/>
                      </a:pPr>
                      <a:r>
                        <a:rPr lang="es-ES" sz="900"/>
                        <a:t>Colecciones, seriaciones e iniciación a los números.</a:t>
                      </a:r>
                    </a:p>
                    <a:p>
                      <a:pPr marL="342900" lvl="0" indent="-342900">
                        <a:lnSpc>
                          <a:spcPct val="115000"/>
                        </a:lnSpc>
                        <a:spcAft>
                          <a:spcPts val="0"/>
                        </a:spcAft>
                        <a:buFont typeface="Symbol"/>
                        <a:buChar char=""/>
                      </a:pPr>
                      <a:r>
                        <a:rPr lang="es-ES" sz="900"/>
                        <a:t>Cuantificadores de uso común para expresar cantidades : alguno-ninguno, más –menos, muchos-pocos.</a:t>
                      </a:r>
                    </a:p>
                    <a:p>
                      <a:pPr marL="342900" lvl="0" indent="-342900">
                        <a:lnSpc>
                          <a:spcPct val="115000"/>
                        </a:lnSpc>
                        <a:spcAft>
                          <a:spcPts val="0"/>
                        </a:spcAft>
                        <a:buFont typeface="Symbol"/>
                        <a:buChar char=""/>
                      </a:pPr>
                      <a:r>
                        <a:rPr lang="es-ES" sz="900"/>
                        <a:t>Utilización de la serie numérica para contar elementos y expresión gráfica de cantidades..</a:t>
                      </a:r>
                    </a:p>
                    <a:p>
                      <a:pPr marL="342900" lvl="0" indent="-342900">
                        <a:lnSpc>
                          <a:spcPct val="115000"/>
                        </a:lnSpc>
                        <a:spcAft>
                          <a:spcPts val="0"/>
                        </a:spcAft>
                        <a:buFont typeface="Symbol"/>
                        <a:buChar char=""/>
                      </a:pPr>
                      <a:r>
                        <a:rPr lang="es-ES" sz="900"/>
                        <a:t>Complementarios del 10.</a:t>
                      </a:r>
                      <a:endParaRPr lang="es-ES" sz="900">
                        <a:latin typeface="Calibri"/>
                        <a:ea typeface="Calibri"/>
                        <a:cs typeface="Times New Roman"/>
                      </a:endParaRPr>
                    </a:p>
                  </a:txBody>
                  <a:tcPr marL="55774" marR="55774" marT="0" marB="0"/>
                </a:tc>
                <a:tc gridSpan="2">
                  <a:txBody>
                    <a:bodyPr/>
                    <a:lstStyle/>
                    <a:p>
                      <a:pPr marL="342900" lvl="0" indent="-342900">
                        <a:lnSpc>
                          <a:spcPct val="115000"/>
                        </a:lnSpc>
                        <a:spcAft>
                          <a:spcPts val="0"/>
                        </a:spcAft>
                        <a:buFont typeface="Symbol"/>
                        <a:buChar char=""/>
                      </a:pPr>
                      <a:r>
                        <a:rPr lang="es-ES" sz="900"/>
                        <a:t>Competencia matemática.</a:t>
                      </a:r>
                    </a:p>
                    <a:p>
                      <a:pPr marL="342900" lvl="0" indent="-342900">
                        <a:lnSpc>
                          <a:spcPct val="115000"/>
                        </a:lnSpc>
                        <a:spcAft>
                          <a:spcPts val="0"/>
                        </a:spcAft>
                        <a:buFont typeface="Symbol"/>
                        <a:buChar char=""/>
                      </a:pPr>
                      <a:r>
                        <a:rPr lang="es-ES" sz="900"/>
                        <a:t>Competencia aprender a aprender.</a:t>
                      </a:r>
                    </a:p>
                    <a:p>
                      <a:pPr marL="342900" lvl="0" indent="-342900">
                        <a:lnSpc>
                          <a:spcPct val="115000"/>
                        </a:lnSpc>
                        <a:spcAft>
                          <a:spcPts val="0"/>
                        </a:spcAft>
                        <a:buFont typeface="Symbol"/>
                        <a:buChar char=""/>
                      </a:pPr>
                      <a:r>
                        <a:rPr lang="es-ES" sz="900"/>
                        <a:t>Competencia en comunicación lingüística.</a:t>
                      </a:r>
                      <a:endParaRPr lang="es-ES" sz="900">
                        <a:latin typeface="Calibri"/>
                        <a:ea typeface="Calibri"/>
                        <a:cs typeface="Times New Roman"/>
                      </a:endParaRPr>
                    </a:p>
                  </a:txBody>
                  <a:tcPr marL="55774" marR="55774" marT="0" marB="0"/>
                </a:tc>
                <a:tc hMerge="1">
                  <a:txBody>
                    <a:bodyPr/>
                    <a:lstStyle/>
                    <a:p>
                      <a:endParaRPr lang="es-ES"/>
                    </a:p>
                  </a:txBody>
                  <a:tcPr/>
                </a:tc>
              </a:tr>
              <a:tr h="256560">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783932">
                <a:tc gridSpan="3">
                  <a:txBody>
                    <a:bodyPr/>
                    <a:lstStyle/>
                    <a:p>
                      <a:pPr>
                        <a:lnSpc>
                          <a:spcPct val="115000"/>
                        </a:lnSpc>
                        <a:spcAft>
                          <a:spcPts val="0"/>
                        </a:spcAft>
                      </a:pPr>
                      <a:r>
                        <a:rPr lang="es-ES" sz="900"/>
                        <a:t>Los alumnos manipularán y colocarán tantos objetos como el número indica y dependiendo de los niveles se trabajará:</a:t>
                      </a:r>
                    </a:p>
                    <a:p>
                      <a:pPr>
                        <a:lnSpc>
                          <a:spcPct val="115000"/>
                        </a:lnSpc>
                        <a:spcAft>
                          <a:spcPts val="0"/>
                        </a:spcAft>
                      </a:pPr>
                      <a:r>
                        <a:rPr lang="es-ES" sz="900"/>
                        <a:t>3 años: Realización de la serie numérica (ascendente y descendente) y conteo de elementos y clasificación. Uso de los cuantificadores mas que- menos que, alguno-ninguno, muchos –pocos.   </a:t>
                      </a:r>
                    </a:p>
                    <a:p>
                      <a:pPr>
                        <a:lnSpc>
                          <a:spcPct val="115000"/>
                        </a:lnSpc>
                        <a:spcAft>
                          <a:spcPts val="0"/>
                        </a:spcAft>
                      </a:pPr>
                      <a:r>
                        <a:rPr lang="es-ES" sz="900"/>
                        <a:t>4 años: Conteo y expresión gráfica de la cantidad. Cuantificadores. Serie numérica ascendente y descendente. </a:t>
                      </a:r>
                    </a:p>
                    <a:p>
                      <a:pPr>
                        <a:lnSpc>
                          <a:spcPct val="115000"/>
                        </a:lnSpc>
                        <a:spcAft>
                          <a:spcPts val="0"/>
                        </a:spcAft>
                      </a:pPr>
                      <a:r>
                        <a:rPr lang="es-ES" sz="900"/>
                        <a:t>5 años: Conteo. Cuantificadores. Expresión gráfica de la cantidad,completar ¿Cuántas faltan para llegar a 10? Autoevaluación.</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35489">
                <a:tc>
                  <a:txBody>
                    <a:bodyPr/>
                    <a:lstStyle/>
                    <a:p>
                      <a:pPr>
                        <a:lnSpc>
                          <a:spcPct val="115000"/>
                        </a:lnSpc>
                        <a:spcAft>
                          <a:spcPts val="0"/>
                        </a:spcAft>
                      </a:pPr>
                      <a:r>
                        <a:rPr lang="es-ES" sz="1300"/>
                        <a:t>EVALUACIÓN POR CRITERIOS .</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1097505">
                <a:tc>
                  <a:txBody>
                    <a:bodyPr/>
                    <a:lstStyle/>
                    <a:p>
                      <a:pPr marL="342900" lvl="0" indent="-342900">
                        <a:lnSpc>
                          <a:spcPct val="115000"/>
                        </a:lnSpc>
                        <a:spcAft>
                          <a:spcPts val="0"/>
                        </a:spcAft>
                        <a:buFont typeface="Symbol"/>
                        <a:buChar char=""/>
                      </a:pPr>
                      <a:r>
                        <a:rPr lang="es-ES" sz="900"/>
                        <a:t>Manipular de forma adecuada el material.</a:t>
                      </a:r>
                    </a:p>
                    <a:p>
                      <a:pPr marL="342900" lvl="0" indent="-342900">
                        <a:lnSpc>
                          <a:spcPct val="115000"/>
                        </a:lnSpc>
                        <a:spcAft>
                          <a:spcPts val="0"/>
                        </a:spcAft>
                        <a:buFont typeface="Symbol"/>
                        <a:buChar char=""/>
                      </a:pPr>
                      <a:r>
                        <a:rPr lang="es-ES" sz="900"/>
                        <a:t>Agrupar y clasificar objetos atendiendo a alguna de sus características.</a:t>
                      </a:r>
                    </a:p>
                    <a:p>
                      <a:pPr marL="342900" lvl="0" indent="-342900">
                        <a:lnSpc>
                          <a:spcPct val="115000"/>
                        </a:lnSpc>
                        <a:spcAft>
                          <a:spcPts val="0"/>
                        </a:spcAft>
                        <a:buFont typeface="Symbol"/>
                        <a:buChar char=""/>
                      </a:pPr>
                      <a:r>
                        <a:rPr lang="es-ES" sz="900"/>
                        <a:t>Utilizar la serie numérica para cuantificar objetos y realizar las grafías correspondientes.</a:t>
                      </a:r>
                    </a:p>
                    <a:p>
                      <a:pPr marL="342900" lvl="0" indent="-342900">
                        <a:lnSpc>
                          <a:spcPct val="115000"/>
                        </a:lnSpc>
                        <a:spcAft>
                          <a:spcPts val="0"/>
                        </a:spcAft>
                        <a:buFont typeface="Symbol"/>
                        <a:buChar char=""/>
                      </a:pPr>
                      <a:r>
                        <a:rPr lang="es-ES" sz="900"/>
                        <a:t>Asociar cantidades con expresión gráfica de los números.</a:t>
                      </a:r>
                    </a:p>
                    <a:p>
                      <a:pPr marL="342900" lvl="0" indent="-342900">
                        <a:lnSpc>
                          <a:spcPct val="115000"/>
                        </a:lnSpc>
                        <a:spcAft>
                          <a:spcPts val="0"/>
                        </a:spcAft>
                        <a:buFont typeface="Symbol"/>
                        <a:buChar char=""/>
                      </a:pPr>
                      <a:r>
                        <a:rPr lang="es-ES" sz="900"/>
                        <a:t>Comparar cantidades y utilizar correctamente los términos más, menos, igual.</a:t>
                      </a:r>
                    </a:p>
                    <a:p>
                      <a:pPr marL="342900" lvl="0" indent="-342900">
                        <a:lnSpc>
                          <a:spcPct val="115000"/>
                        </a:lnSpc>
                        <a:spcAft>
                          <a:spcPts val="0"/>
                        </a:spcAft>
                        <a:buFont typeface="Symbol"/>
                        <a:buChar char=""/>
                      </a:pPr>
                      <a:r>
                        <a:rPr lang="es-ES" sz="900"/>
                        <a:t>Actuar de acuerdo con las normas establecidas en la actividad.</a:t>
                      </a:r>
                    </a:p>
                    <a:p>
                      <a:pPr marL="342900" lvl="0" indent="-342900">
                        <a:lnSpc>
                          <a:spcPct val="115000"/>
                        </a:lnSpc>
                        <a:spcAft>
                          <a:spcPts val="0"/>
                        </a:spcAft>
                        <a:buFont typeface="Symbol"/>
                        <a:buChar char=""/>
                      </a:pPr>
                      <a:r>
                        <a:rPr lang="es-ES" sz="900"/>
                        <a:t>Analizar y resolver situaciones conflictivas con actitudes tolerantes y conciliadoras.</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228053">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56786">
                <a:tc gridSpan="3">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6" name="Picture 1" descr="C:\Users\USUARIO\Desktop\ABN TERCER T\IMG-20170425-WA0009.jpg"/>
          <p:cNvPicPr>
            <a:picLocks noChangeAspect="1" noChangeArrowheads="1"/>
          </p:cNvPicPr>
          <p:nvPr/>
        </p:nvPicPr>
        <p:blipFill>
          <a:blip r:embed="rId2" cstate="print"/>
          <a:srcRect/>
          <a:stretch>
            <a:fillRect/>
          </a:stretch>
        </p:blipFill>
        <p:spPr bwMode="auto">
          <a:xfrm>
            <a:off x="8924056" y="3004270"/>
            <a:ext cx="3032417" cy="227431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41: ¿CUÁNTOS HAY?</a:t>
            </a:r>
            <a:endParaRPr lang="es-ES" dirty="0"/>
          </a:p>
        </p:txBody>
      </p:sp>
      <p:graphicFrame>
        <p:nvGraphicFramePr>
          <p:cNvPr id="3" name="2 Tabla"/>
          <p:cNvGraphicFramePr>
            <a:graphicFrameLocks noGrp="1"/>
          </p:cNvGraphicFramePr>
          <p:nvPr/>
        </p:nvGraphicFramePr>
        <p:xfrm>
          <a:off x="217054" y="2157589"/>
          <a:ext cx="8127999" cy="3540346"/>
        </p:xfrm>
        <a:graphic>
          <a:graphicData uri="http://schemas.openxmlformats.org/drawingml/2006/table">
            <a:tbl>
              <a:tblPr>
                <a:tableStyleId>{BC89EF96-8CEA-46FF-86C4-4CE0E7609802}</a:tableStyleId>
              </a:tblPr>
              <a:tblGrid>
                <a:gridCol w="5229272"/>
                <a:gridCol w="98352"/>
                <a:gridCol w="2800375"/>
              </a:tblGrid>
              <a:tr h="249949">
                <a:tc gridSpan="2">
                  <a:txBody>
                    <a:bodyPr/>
                    <a:lstStyle/>
                    <a:p>
                      <a:pPr>
                        <a:lnSpc>
                          <a:spcPct val="115000"/>
                        </a:lnSpc>
                        <a:spcAft>
                          <a:spcPts val="0"/>
                        </a:spcAft>
                      </a:pPr>
                      <a:r>
                        <a:rPr lang="es-ES" sz="1300"/>
                        <a:t>TITULO: ¿Cuántos hay?</a:t>
                      </a:r>
                      <a:endParaRPr lang="es-ES" sz="90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3-4-5 años</a:t>
                      </a:r>
                      <a:endParaRPr lang="es-ES" sz="900">
                        <a:latin typeface="Calibri"/>
                        <a:ea typeface="Calibri"/>
                        <a:cs typeface="Times New Roman"/>
                      </a:endParaRPr>
                    </a:p>
                  </a:txBody>
                  <a:tcPr marL="55774" marR="55774" marT="0" marB="0"/>
                </a:tc>
              </a:tr>
              <a:tr h="256560">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566001">
                <a:tc>
                  <a:txBody>
                    <a:bodyPr/>
                    <a:lstStyle/>
                    <a:p>
                      <a:pPr marL="342900" lvl="0" indent="-342900">
                        <a:lnSpc>
                          <a:spcPct val="115000"/>
                        </a:lnSpc>
                        <a:spcAft>
                          <a:spcPts val="0"/>
                        </a:spcAft>
                        <a:buFont typeface="Symbol"/>
                        <a:buChar char=""/>
                      </a:pPr>
                      <a:r>
                        <a:rPr lang="es-ES" sz="900"/>
                        <a:t>Cuantificadores de uso común para expresar cantidades : alguno-ninguno, más –menos, muchos-pocos, igual.</a:t>
                      </a:r>
                    </a:p>
                    <a:p>
                      <a:pPr marL="342900" lvl="0" indent="-342900">
                        <a:lnSpc>
                          <a:spcPct val="115000"/>
                        </a:lnSpc>
                        <a:spcAft>
                          <a:spcPts val="0"/>
                        </a:spcAft>
                        <a:buFont typeface="Symbol"/>
                        <a:buChar char=""/>
                      </a:pPr>
                      <a:r>
                        <a:rPr lang="es-ES" sz="900"/>
                        <a:t>Utilización de la serie numérica para contar elementos y expresión gráfica de cantidades.</a:t>
                      </a:r>
                      <a:endParaRPr lang="es-ES" sz="900">
                        <a:latin typeface="Calibri"/>
                        <a:ea typeface="Calibri"/>
                        <a:cs typeface="Times New Roman"/>
                      </a:endParaRPr>
                    </a:p>
                  </a:txBody>
                  <a:tcPr marL="55774" marR="55774" marT="0" marB="0"/>
                </a:tc>
                <a:tc gridSpan="2">
                  <a:txBody>
                    <a:bodyPr/>
                    <a:lstStyle/>
                    <a:p>
                      <a:pPr marL="342900" lvl="0" indent="-342900">
                        <a:lnSpc>
                          <a:spcPct val="115000"/>
                        </a:lnSpc>
                        <a:spcAft>
                          <a:spcPts val="0"/>
                        </a:spcAft>
                        <a:buFont typeface="Symbol"/>
                        <a:buChar char=""/>
                      </a:pPr>
                      <a:r>
                        <a:rPr lang="es-ES" sz="900"/>
                        <a:t>Competencia matemática.</a:t>
                      </a:r>
                    </a:p>
                    <a:p>
                      <a:pPr marL="342900" lvl="0" indent="-342900">
                        <a:lnSpc>
                          <a:spcPct val="115000"/>
                        </a:lnSpc>
                        <a:spcAft>
                          <a:spcPts val="0"/>
                        </a:spcAft>
                        <a:buFont typeface="Symbol"/>
                        <a:buChar char=""/>
                      </a:pPr>
                      <a:r>
                        <a:rPr lang="es-ES" sz="900"/>
                        <a:t>Competencia aprender a aprender.</a:t>
                      </a:r>
                    </a:p>
                    <a:p>
                      <a:pPr marL="342900" lvl="0" indent="-342900">
                        <a:lnSpc>
                          <a:spcPct val="115000"/>
                        </a:lnSpc>
                        <a:spcAft>
                          <a:spcPts val="0"/>
                        </a:spcAft>
                        <a:buFont typeface="Symbol"/>
                        <a:buChar char=""/>
                      </a:pPr>
                      <a:r>
                        <a:rPr lang="es-ES" sz="900"/>
                        <a:t>Competencia en comunicación lingüística.</a:t>
                      </a:r>
                      <a:endParaRPr lang="es-ES" sz="900">
                        <a:latin typeface="Calibri"/>
                        <a:ea typeface="Calibri"/>
                        <a:cs typeface="Times New Roman"/>
                      </a:endParaRPr>
                    </a:p>
                  </a:txBody>
                  <a:tcPr marL="55774" marR="55774" marT="0" marB="0"/>
                </a:tc>
                <a:tc hMerge="1">
                  <a:txBody>
                    <a:bodyPr/>
                    <a:lstStyle/>
                    <a:p>
                      <a:endParaRPr lang="es-ES"/>
                    </a:p>
                  </a:txBody>
                  <a:tcPr/>
                </a:tc>
              </a:tr>
              <a:tr h="256560">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783932">
                <a:tc gridSpan="3">
                  <a:txBody>
                    <a:bodyPr/>
                    <a:lstStyle/>
                    <a:p>
                      <a:pPr>
                        <a:lnSpc>
                          <a:spcPct val="115000"/>
                        </a:lnSpc>
                        <a:spcAft>
                          <a:spcPts val="0"/>
                        </a:spcAft>
                      </a:pPr>
                      <a:endParaRPr lang="es-ES" sz="900" dirty="0"/>
                    </a:p>
                    <a:p>
                      <a:pPr>
                        <a:lnSpc>
                          <a:spcPct val="115000"/>
                        </a:lnSpc>
                        <a:spcAft>
                          <a:spcPts val="0"/>
                        </a:spcAft>
                      </a:pPr>
                      <a:r>
                        <a:rPr lang="es-ES" sz="900" dirty="0"/>
                        <a:t>Los alumnos contarán los elementos que hay en cada tarjeta  y dependiendo de los niveles se trabajará:</a:t>
                      </a:r>
                    </a:p>
                    <a:p>
                      <a:pPr>
                        <a:lnSpc>
                          <a:spcPct val="115000"/>
                        </a:lnSpc>
                        <a:spcAft>
                          <a:spcPts val="0"/>
                        </a:spcAft>
                      </a:pPr>
                      <a:r>
                        <a:rPr lang="es-ES" sz="900" dirty="0"/>
                        <a:t>3 años: Conteo. Uso de los cuantificadores mas que- menos que, alguno-ninguno, muchos –pocos.   </a:t>
                      </a:r>
                    </a:p>
                    <a:p>
                      <a:pPr>
                        <a:lnSpc>
                          <a:spcPct val="115000"/>
                        </a:lnSpc>
                        <a:spcAft>
                          <a:spcPts val="0"/>
                        </a:spcAft>
                      </a:pPr>
                      <a:r>
                        <a:rPr lang="es-ES" sz="900" dirty="0"/>
                        <a:t>4 años: Conteo. Cantidades pequeñas.. Expresión gráfica de la cantidad</a:t>
                      </a:r>
                    </a:p>
                    <a:p>
                      <a:pPr>
                        <a:lnSpc>
                          <a:spcPct val="115000"/>
                        </a:lnSpc>
                        <a:spcAft>
                          <a:spcPts val="0"/>
                        </a:spcAft>
                      </a:pPr>
                      <a:r>
                        <a:rPr lang="es-ES" sz="900" dirty="0"/>
                        <a:t>5 años: Conteo. Cuantificadores... Expresión gráfica de la cantidad. Complementarios del 10 </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35489">
                <a:tc>
                  <a:txBody>
                    <a:bodyPr/>
                    <a:lstStyle/>
                    <a:p>
                      <a:pPr>
                        <a:lnSpc>
                          <a:spcPct val="115000"/>
                        </a:lnSpc>
                        <a:spcAft>
                          <a:spcPts val="0"/>
                        </a:spcAft>
                      </a:pPr>
                      <a:r>
                        <a:rPr lang="es-ES" sz="1300"/>
                        <a:t>EVALUACIÓN POR CRITERIOS .</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783932">
                <a:tc>
                  <a:txBody>
                    <a:bodyPr/>
                    <a:lstStyle/>
                    <a:p>
                      <a:pPr marL="342900" lvl="0" indent="-342900">
                        <a:lnSpc>
                          <a:spcPct val="115000"/>
                        </a:lnSpc>
                        <a:spcAft>
                          <a:spcPts val="0"/>
                        </a:spcAft>
                        <a:buFont typeface="Symbol"/>
                        <a:buChar char=""/>
                      </a:pPr>
                      <a:r>
                        <a:rPr lang="es-ES" sz="900"/>
                        <a:t>Manipular de forma adecuada el material.</a:t>
                      </a:r>
                    </a:p>
                    <a:p>
                      <a:pPr marL="342900" lvl="0" indent="-342900">
                        <a:lnSpc>
                          <a:spcPct val="115000"/>
                        </a:lnSpc>
                        <a:spcAft>
                          <a:spcPts val="0"/>
                        </a:spcAft>
                        <a:buFont typeface="Symbol"/>
                        <a:buChar char=""/>
                      </a:pPr>
                      <a:r>
                        <a:rPr lang="es-ES" sz="900"/>
                        <a:t>Utilizar el conteo para cuantificar objetos .</a:t>
                      </a:r>
                    </a:p>
                    <a:p>
                      <a:pPr marL="342900" lvl="0" indent="-342900">
                        <a:lnSpc>
                          <a:spcPct val="115000"/>
                        </a:lnSpc>
                        <a:spcAft>
                          <a:spcPts val="0"/>
                        </a:spcAft>
                        <a:buFont typeface="Symbol"/>
                        <a:buChar char=""/>
                      </a:pPr>
                      <a:r>
                        <a:rPr lang="es-ES" sz="900"/>
                        <a:t> Comparar cantidades y utilizar correctamente los términos más, menos, igual.</a:t>
                      </a:r>
                    </a:p>
                    <a:p>
                      <a:pPr marL="342900" lvl="0" indent="-342900">
                        <a:lnSpc>
                          <a:spcPct val="115000"/>
                        </a:lnSpc>
                        <a:spcAft>
                          <a:spcPts val="0"/>
                        </a:spcAft>
                        <a:buFont typeface="Symbol"/>
                        <a:buChar char=""/>
                      </a:pPr>
                      <a:r>
                        <a:rPr lang="es-ES" sz="900"/>
                        <a:t> Actuar de acuerdo con las normas establecidas en la actividad.</a:t>
                      </a:r>
                    </a:p>
                    <a:p>
                      <a:pPr marL="342900" lvl="0" indent="-342900">
                        <a:lnSpc>
                          <a:spcPct val="115000"/>
                        </a:lnSpc>
                        <a:spcAft>
                          <a:spcPts val="0"/>
                        </a:spcAft>
                        <a:buFont typeface="Symbol"/>
                        <a:buChar char=""/>
                      </a:pPr>
                      <a:r>
                        <a:rPr lang="es-ES" sz="900"/>
                        <a:t>Analizar y resolver situaciones conflictivas con actitudes tolerantes y conciliadoras.</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228053">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56786">
                <a:tc gridSpan="3">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6" name="Picture 1" descr="C:\Users\USUARIO\Desktop\ABN TERCER T\IMG-20170425-WA0008.jpg"/>
          <p:cNvPicPr>
            <a:picLocks noChangeAspect="1" noChangeArrowheads="1"/>
          </p:cNvPicPr>
          <p:nvPr/>
        </p:nvPicPr>
        <p:blipFill>
          <a:blip r:embed="rId2" cstate="print"/>
          <a:srcRect/>
          <a:stretch>
            <a:fillRect/>
          </a:stretch>
        </p:blipFill>
        <p:spPr bwMode="auto">
          <a:xfrm>
            <a:off x="8651008" y="2315441"/>
            <a:ext cx="2474191" cy="338466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42: LA COLADA DE LOS AMIGOS DEL 100</a:t>
            </a:r>
            <a:endParaRPr lang="es-ES" dirty="0"/>
          </a:p>
        </p:txBody>
      </p:sp>
      <p:graphicFrame>
        <p:nvGraphicFramePr>
          <p:cNvPr id="3" name="2 Tabla"/>
          <p:cNvGraphicFramePr>
            <a:graphicFrameLocks noGrp="1"/>
          </p:cNvGraphicFramePr>
          <p:nvPr/>
        </p:nvGraphicFramePr>
        <p:xfrm>
          <a:off x="166255" y="1833773"/>
          <a:ext cx="6669136" cy="4906308"/>
        </p:xfrm>
        <a:graphic>
          <a:graphicData uri="http://schemas.openxmlformats.org/drawingml/2006/table">
            <a:tbl>
              <a:tblPr>
                <a:tableStyleId>{B301B821-A1FF-4177-AEE7-76D212191A09}</a:tableStyleId>
              </a:tblPr>
              <a:tblGrid>
                <a:gridCol w="4290381"/>
                <a:gridCol w="81174"/>
                <a:gridCol w="2297581"/>
              </a:tblGrid>
              <a:tr h="242935">
                <a:tc gridSpan="2">
                  <a:txBody>
                    <a:bodyPr/>
                    <a:lstStyle/>
                    <a:p>
                      <a:pPr>
                        <a:lnSpc>
                          <a:spcPct val="115000"/>
                        </a:lnSpc>
                        <a:spcAft>
                          <a:spcPts val="0"/>
                        </a:spcAft>
                      </a:pPr>
                      <a:r>
                        <a:rPr lang="es-ES" sz="1300" dirty="0"/>
                        <a:t>TITULO: La colada de los amigos del 100</a:t>
                      </a:r>
                      <a:endParaRPr lang="es-ES" sz="900" dirty="0">
                        <a:latin typeface="Calibri"/>
                        <a:ea typeface="Calibri"/>
                        <a:cs typeface="Calibri"/>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NIVEL:1º Primaria</a:t>
                      </a:r>
                      <a:endParaRPr lang="es-ES" sz="900">
                        <a:latin typeface="Calibri"/>
                        <a:ea typeface="Calibri"/>
                        <a:cs typeface="Calibri"/>
                      </a:endParaRPr>
                    </a:p>
                  </a:txBody>
                  <a:tcPr marL="55774" marR="55774" marT="0" marB="0"/>
                </a:tc>
              </a:tr>
              <a:tr h="249360">
                <a:tc>
                  <a:txBody>
                    <a:bodyPr/>
                    <a:lstStyle/>
                    <a:p>
                      <a:pPr algn="ctr">
                        <a:lnSpc>
                          <a:spcPct val="115000"/>
                        </a:lnSpc>
                        <a:spcAft>
                          <a:spcPts val="0"/>
                        </a:spcAft>
                      </a:pPr>
                      <a:r>
                        <a:rPr lang="es-ES" sz="1500"/>
                        <a:t>CONTENIDOS</a:t>
                      </a:r>
                      <a:endParaRPr lang="es-ES" sz="900">
                        <a:latin typeface="Calibri"/>
                        <a:ea typeface="Calibri"/>
                        <a:cs typeface="Calibri"/>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Calibri"/>
                      </a:endParaRPr>
                    </a:p>
                  </a:txBody>
                  <a:tcPr marL="55774" marR="55774" marT="0" marB="0"/>
                </a:tc>
                <a:tc hMerge="1">
                  <a:txBody>
                    <a:bodyPr/>
                    <a:lstStyle/>
                    <a:p>
                      <a:endParaRPr lang="es-ES"/>
                    </a:p>
                  </a:txBody>
                  <a:tcPr/>
                </a:tc>
              </a:tr>
              <a:tr h="761932">
                <a:tc>
                  <a:txBody>
                    <a:bodyPr/>
                    <a:lstStyle/>
                    <a:p>
                      <a:pPr>
                        <a:lnSpc>
                          <a:spcPct val="115000"/>
                        </a:lnSpc>
                        <a:spcAft>
                          <a:spcPts val="0"/>
                        </a:spcAft>
                      </a:pPr>
                      <a:r>
                        <a:rPr lang="es-ES" sz="900"/>
                        <a:t> </a:t>
                      </a:r>
                    </a:p>
                    <a:p>
                      <a:pPr>
                        <a:lnSpc>
                          <a:spcPct val="115000"/>
                        </a:lnSpc>
                        <a:spcAft>
                          <a:spcPts val="0"/>
                        </a:spcAft>
                      </a:pPr>
                      <a:r>
                        <a:rPr lang="es-ES" sz="900"/>
                        <a:t>- La serie numérica.</a:t>
                      </a:r>
                    </a:p>
                    <a:p>
                      <a:pPr>
                        <a:lnSpc>
                          <a:spcPct val="115000"/>
                        </a:lnSpc>
                        <a:spcAft>
                          <a:spcPts val="0"/>
                        </a:spcAft>
                      </a:pPr>
                      <a:r>
                        <a:rPr lang="es-ES" sz="900"/>
                        <a:t>- Número anterior y posterior.</a:t>
                      </a:r>
                    </a:p>
                    <a:p>
                      <a:pPr>
                        <a:lnSpc>
                          <a:spcPct val="115000"/>
                        </a:lnSpc>
                        <a:spcAft>
                          <a:spcPts val="0"/>
                        </a:spcAft>
                      </a:pPr>
                      <a:r>
                        <a:rPr lang="es-ES" sz="900"/>
                        <a:t>- Los complementarios.</a:t>
                      </a:r>
                    </a:p>
                    <a:p>
                      <a:pPr>
                        <a:lnSpc>
                          <a:spcPct val="115000"/>
                        </a:lnSpc>
                        <a:spcAft>
                          <a:spcPts val="0"/>
                        </a:spcAft>
                      </a:pPr>
                      <a:r>
                        <a:rPr lang="es-ES" sz="900"/>
                        <a:t> - Sumas y restas.</a:t>
                      </a:r>
                      <a:endParaRPr lang="es-ES" sz="900">
                        <a:latin typeface="Calibri"/>
                        <a:ea typeface="Calibri"/>
                        <a:cs typeface="Calibri"/>
                      </a:endParaRPr>
                    </a:p>
                  </a:txBody>
                  <a:tcPr marL="55774" marR="55774" marT="0" marB="0"/>
                </a:tc>
                <a:tc gridSpan="2">
                  <a:txBody>
                    <a:bodyPr/>
                    <a:lstStyle/>
                    <a:p>
                      <a:pPr>
                        <a:lnSpc>
                          <a:spcPct val="115000"/>
                        </a:lnSpc>
                        <a:spcAft>
                          <a:spcPts val="0"/>
                        </a:spcAft>
                      </a:pPr>
                      <a:endParaRPr lang="es-ES" sz="900"/>
                    </a:p>
                    <a:p>
                      <a:pPr>
                        <a:lnSpc>
                          <a:spcPct val="115000"/>
                        </a:lnSpc>
                        <a:spcAft>
                          <a:spcPts val="0"/>
                        </a:spcAft>
                      </a:pPr>
                      <a:r>
                        <a:rPr lang="es-ES" sz="900"/>
                        <a:t>- Competencia matemática.</a:t>
                      </a:r>
                    </a:p>
                    <a:p>
                      <a:pPr>
                        <a:lnSpc>
                          <a:spcPct val="115000"/>
                        </a:lnSpc>
                        <a:spcAft>
                          <a:spcPts val="0"/>
                        </a:spcAft>
                      </a:pPr>
                      <a:r>
                        <a:rPr lang="es-ES" sz="900"/>
                        <a:t>- Competencia lingüística. </a:t>
                      </a:r>
                    </a:p>
                    <a:p>
                      <a:pPr>
                        <a:lnSpc>
                          <a:spcPct val="115000"/>
                        </a:lnSpc>
                        <a:spcAft>
                          <a:spcPts val="0"/>
                        </a:spcAft>
                      </a:pPr>
                      <a:r>
                        <a:rPr lang="es-ES" sz="900"/>
                        <a:t>- Aprender a aprender. </a:t>
                      </a:r>
                      <a:endParaRPr lang="es-ES" sz="900">
                        <a:latin typeface="Calibri"/>
                        <a:ea typeface="Calibri"/>
                        <a:cs typeface="Calibri"/>
                      </a:endParaRPr>
                    </a:p>
                  </a:txBody>
                  <a:tcPr marL="55774" marR="55774" marT="0" marB="0"/>
                </a:tc>
                <a:tc hMerge="1">
                  <a:txBody>
                    <a:bodyPr/>
                    <a:lstStyle/>
                    <a:p>
                      <a:endParaRPr lang="es-ES"/>
                    </a:p>
                  </a:txBody>
                  <a:tcPr/>
                </a:tc>
              </a:tr>
              <a:tr h="249360">
                <a:tc gridSpan="3">
                  <a:txBody>
                    <a:bodyPr/>
                    <a:lstStyle/>
                    <a:p>
                      <a:pPr algn="ctr">
                        <a:lnSpc>
                          <a:spcPct val="115000"/>
                        </a:lnSpc>
                        <a:spcAft>
                          <a:spcPts val="0"/>
                        </a:spcAft>
                      </a:pPr>
                      <a:r>
                        <a:rPr lang="es-ES" sz="1500"/>
                        <a:t>DESARROLLO</a:t>
                      </a:r>
                      <a:endParaRPr lang="es-ES" sz="900">
                        <a:latin typeface="Calibri"/>
                        <a:ea typeface="Calibri"/>
                        <a:cs typeface="Calibri"/>
                      </a:endParaRPr>
                    </a:p>
                  </a:txBody>
                  <a:tcPr marL="55774" marR="55774" marT="0" marB="0"/>
                </a:tc>
                <a:tc hMerge="1">
                  <a:txBody>
                    <a:bodyPr/>
                    <a:lstStyle/>
                    <a:p>
                      <a:endParaRPr lang="es-ES"/>
                    </a:p>
                  </a:txBody>
                  <a:tcPr/>
                </a:tc>
                <a:tc hMerge="1">
                  <a:txBody>
                    <a:bodyPr/>
                    <a:lstStyle/>
                    <a:p>
                      <a:endParaRPr lang="es-ES"/>
                    </a:p>
                  </a:txBody>
                  <a:tcPr/>
                </a:tc>
              </a:tr>
              <a:tr h="1017713">
                <a:tc gridSpan="3">
                  <a:txBody>
                    <a:bodyPr/>
                    <a:lstStyle/>
                    <a:p>
                      <a:pPr>
                        <a:lnSpc>
                          <a:spcPct val="115000"/>
                        </a:lnSpc>
                        <a:spcAft>
                          <a:spcPts val="0"/>
                        </a:spcAft>
                      </a:pPr>
                      <a:endParaRPr lang="es-ES" sz="900"/>
                    </a:p>
                    <a:p>
                      <a:pPr>
                        <a:lnSpc>
                          <a:spcPct val="115000"/>
                        </a:lnSpc>
                        <a:spcAft>
                          <a:spcPts val="0"/>
                        </a:spcAft>
                      </a:pPr>
                      <a:r>
                        <a:rPr lang="es-ES" sz="900"/>
                        <a:t>- Mediante la serie numérica se ordenan los números del 1 al 100 de forma ascendente o descendente, se adivinan las cifras que faltan, o se trabaja el número anterior y posterior. </a:t>
                      </a:r>
                    </a:p>
                    <a:p>
                      <a:pPr>
                        <a:lnSpc>
                          <a:spcPct val="115000"/>
                        </a:lnSpc>
                        <a:spcAft>
                          <a:spcPts val="0"/>
                        </a:spcAft>
                      </a:pPr>
                      <a:r>
                        <a:rPr lang="es-ES" sz="900"/>
                        <a:t>- Mediante los complementarios se trabaja el cálculo mental, buscando un par de números que sumados den como resultado el escrito arriba. </a:t>
                      </a:r>
                    </a:p>
                    <a:p>
                      <a:pPr>
                        <a:lnSpc>
                          <a:spcPct val="115000"/>
                        </a:lnSpc>
                        <a:spcAft>
                          <a:spcPts val="0"/>
                        </a:spcAft>
                      </a:pPr>
                      <a:r>
                        <a:rPr lang="es-ES" sz="900"/>
                        <a:t>- Mediante el espacio de suma y resta, se trabajan dichas operaciones de forma indicada, sumando primero las unidades y posteriormente las decenas. </a:t>
                      </a:r>
                      <a:endParaRPr lang="es-ES" sz="900">
                        <a:latin typeface="Calibri"/>
                        <a:ea typeface="Calibri"/>
                        <a:cs typeface="Calibri"/>
                      </a:endParaRPr>
                    </a:p>
                  </a:txBody>
                  <a:tcPr marL="55774" marR="55774" marT="0" marB="0"/>
                </a:tc>
                <a:tc hMerge="1">
                  <a:txBody>
                    <a:bodyPr/>
                    <a:lstStyle/>
                    <a:p>
                      <a:endParaRPr lang="es-ES"/>
                    </a:p>
                  </a:txBody>
                  <a:tcPr/>
                </a:tc>
                <a:tc hMerge="1">
                  <a:txBody>
                    <a:bodyPr/>
                    <a:lstStyle/>
                    <a:p>
                      <a:endParaRPr lang="es-ES"/>
                    </a:p>
                  </a:txBody>
                  <a:tcPr/>
                </a:tc>
              </a:tr>
              <a:tr h="420009">
                <a:tc>
                  <a:txBody>
                    <a:bodyPr/>
                    <a:lstStyle/>
                    <a:p>
                      <a:pPr>
                        <a:lnSpc>
                          <a:spcPct val="115000"/>
                        </a:lnSpc>
                        <a:spcAft>
                          <a:spcPts val="0"/>
                        </a:spcAft>
                      </a:pPr>
                      <a:r>
                        <a:rPr lang="es-ES" sz="1300"/>
                        <a:t>EVALUACIÓN POR CRITERIOS EV/ESTANDARES AP.</a:t>
                      </a:r>
                      <a:endParaRPr lang="es-ES" sz="900">
                        <a:latin typeface="Calibri"/>
                        <a:ea typeface="Calibri"/>
                        <a:cs typeface="Calibri"/>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Calibri"/>
                      </a:endParaRPr>
                    </a:p>
                  </a:txBody>
                  <a:tcPr marL="55774" marR="55774" marT="0" marB="0"/>
                </a:tc>
                <a:tc hMerge="1">
                  <a:txBody>
                    <a:bodyPr/>
                    <a:lstStyle/>
                    <a:p>
                      <a:endParaRPr lang="es-ES"/>
                    </a:p>
                  </a:txBody>
                  <a:tcPr/>
                </a:tc>
              </a:tr>
              <a:tr h="872326">
                <a:tc>
                  <a:txBody>
                    <a:bodyPr/>
                    <a:lstStyle/>
                    <a:p>
                      <a:pPr>
                        <a:lnSpc>
                          <a:spcPct val="115000"/>
                        </a:lnSpc>
                        <a:spcAft>
                          <a:spcPts val="0"/>
                        </a:spcAft>
                      </a:pPr>
                      <a:endParaRPr lang="es-ES" sz="900"/>
                    </a:p>
                    <a:p>
                      <a:pPr>
                        <a:lnSpc>
                          <a:spcPct val="115000"/>
                        </a:lnSpc>
                        <a:spcAft>
                          <a:spcPts val="0"/>
                        </a:spcAft>
                      </a:pPr>
                      <a:r>
                        <a:rPr lang="es-ES" sz="900"/>
                        <a:t>- Crea la serie numérica que se le indica. </a:t>
                      </a:r>
                    </a:p>
                    <a:p>
                      <a:pPr>
                        <a:lnSpc>
                          <a:spcPct val="115000"/>
                        </a:lnSpc>
                        <a:spcAft>
                          <a:spcPts val="0"/>
                        </a:spcAft>
                      </a:pPr>
                      <a:r>
                        <a:rPr lang="es-ES" sz="900"/>
                        <a:t>- Reconoce el número anterior y posterior a un número dado.</a:t>
                      </a:r>
                    </a:p>
                    <a:p>
                      <a:pPr>
                        <a:lnSpc>
                          <a:spcPct val="115000"/>
                        </a:lnSpc>
                        <a:spcAft>
                          <a:spcPts val="0"/>
                        </a:spcAft>
                      </a:pPr>
                      <a:r>
                        <a:rPr lang="es-ES" sz="900"/>
                        <a:t>- Calcula mentalmente los complementarios de un número desde el 1 hasta el 100. </a:t>
                      </a:r>
                    </a:p>
                    <a:p>
                      <a:pPr>
                        <a:lnSpc>
                          <a:spcPct val="115000"/>
                        </a:lnSpc>
                        <a:spcAft>
                          <a:spcPts val="0"/>
                        </a:spcAft>
                      </a:pPr>
                      <a:r>
                        <a:rPr lang="es-ES" sz="900"/>
                        <a:t>- Realiza sumas y restas, sin llevadas, de manera indicada. </a:t>
                      </a:r>
                      <a:endParaRPr lang="es-ES" sz="900">
                        <a:latin typeface="Calibri"/>
                        <a:ea typeface="Calibri"/>
                        <a:cs typeface="Calibri"/>
                      </a:endParaRPr>
                    </a:p>
                  </a:txBody>
                  <a:tcPr marL="55774" marR="55774" marT="0" marB="0"/>
                </a:tc>
                <a:tc gridSpan="2">
                  <a:txBody>
                    <a:bodyPr/>
                    <a:lstStyle/>
                    <a:p>
                      <a:pPr>
                        <a:lnSpc>
                          <a:spcPct val="115000"/>
                        </a:lnSpc>
                        <a:spcAft>
                          <a:spcPts val="0"/>
                        </a:spcAft>
                      </a:pPr>
                      <a:endParaRPr lang="es-ES" sz="900"/>
                    </a:p>
                    <a:p>
                      <a:pPr>
                        <a:lnSpc>
                          <a:spcPct val="115000"/>
                        </a:lnSpc>
                        <a:spcAft>
                          <a:spcPts val="0"/>
                        </a:spcAft>
                      </a:pPr>
                      <a:r>
                        <a:rPr lang="es-ES" sz="900"/>
                        <a:t>- Explica correctamente el proceso realizado utilizando para ello el vocabulario específico. </a:t>
                      </a:r>
                    </a:p>
                    <a:p>
                      <a:pPr>
                        <a:lnSpc>
                          <a:spcPct val="115000"/>
                        </a:lnSpc>
                        <a:spcAft>
                          <a:spcPts val="0"/>
                        </a:spcAft>
                      </a:pPr>
                      <a:r>
                        <a:rPr lang="es-ES" sz="900"/>
                        <a:t>- Desarrolla hábitos de escucha y participación. </a:t>
                      </a:r>
                    </a:p>
                    <a:p>
                      <a:pPr>
                        <a:lnSpc>
                          <a:spcPct val="115000"/>
                        </a:lnSpc>
                        <a:spcAft>
                          <a:spcPts val="0"/>
                        </a:spcAft>
                      </a:pPr>
                      <a:r>
                        <a:rPr lang="es-ES" sz="900"/>
                        <a:t>- Disfruta trabajando las matemáticas de manera lúdica.  </a:t>
                      </a:r>
                      <a:endParaRPr lang="es-ES" sz="900">
                        <a:latin typeface="Calibri"/>
                        <a:ea typeface="Calibri"/>
                        <a:cs typeface="Calibri"/>
                      </a:endParaRPr>
                    </a:p>
                  </a:txBody>
                  <a:tcPr marL="55774" marR="55774" marT="0" marB="0"/>
                </a:tc>
                <a:tc hMerge="1">
                  <a:txBody>
                    <a:bodyPr/>
                    <a:lstStyle/>
                    <a:p>
                      <a:endParaRPr lang="es-ES"/>
                    </a:p>
                  </a:txBody>
                  <a:tcPr/>
                </a:tc>
              </a:tr>
              <a:tr h="221653">
                <a:tc gridSpan="3">
                  <a:txBody>
                    <a:bodyPr/>
                    <a:lstStyle/>
                    <a:p>
                      <a:pPr>
                        <a:lnSpc>
                          <a:spcPct val="115000"/>
                        </a:lnSpc>
                        <a:spcAft>
                          <a:spcPts val="0"/>
                        </a:spcAft>
                      </a:pPr>
                      <a:r>
                        <a:rPr lang="es-ES" sz="1300"/>
                        <a:t>VARIABLES DEL MATERIAL</a:t>
                      </a:r>
                      <a:endParaRPr lang="es-ES" sz="900">
                        <a:latin typeface="Calibri"/>
                        <a:ea typeface="Calibri"/>
                        <a:cs typeface="Calibri"/>
                      </a:endParaRPr>
                    </a:p>
                  </a:txBody>
                  <a:tcPr marL="55774" marR="55774" marT="0" marB="0"/>
                </a:tc>
                <a:tc hMerge="1">
                  <a:txBody>
                    <a:bodyPr/>
                    <a:lstStyle/>
                    <a:p>
                      <a:endParaRPr lang="es-ES"/>
                    </a:p>
                  </a:txBody>
                  <a:tcPr/>
                </a:tc>
                <a:tc hMerge="1">
                  <a:txBody>
                    <a:bodyPr/>
                    <a:lstStyle/>
                    <a:p>
                      <a:endParaRPr lang="es-ES"/>
                    </a:p>
                  </a:txBody>
                  <a:tcPr/>
                </a:tc>
              </a:tr>
              <a:tr h="614867">
                <a:tc gridSpan="3">
                  <a:txBody>
                    <a:bodyPr/>
                    <a:lstStyle/>
                    <a:p>
                      <a:pPr>
                        <a:lnSpc>
                          <a:spcPct val="115000"/>
                        </a:lnSpc>
                        <a:spcAft>
                          <a:spcPts val="0"/>
                        </a:spcAft>
                      </a:pPr>
                      <a:endParaRPr lang="es-ES" sz="900" dirty="0">
                        <a:latin typeface="Calibri"/>
                        <a:ea typeface="Calibri"/>
                        <a:cs typeface="Calibri"/>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6145" name="Picture 1" descr="C:\Users\USUARIO\Desktop\ABN 2017\ABN parte 2\IMG-20170310-WA0010.jpg"/>
          <p:cNvPicPr>
            <a:picLocks noChangeAspect="1" noChangeArrowheads="1"/>
          </p:cNvPicPr>
          <p:nvPr/>
        </p:nvPicPr>
        <p:blipFill>
          <a:blip r:embed="rId2" cstate="print"/>
          <a:srcRect/>
          <a:stretch>
            <a:fillRect/>
          </a:stretch>
        </p:blipFill>
        <p:spPr bwMode="auto">
          <a:xfrm>
            <a:off x="6958271" y="2007911"/>
            <a:ext cx="3252529" cy="2439397"/>
          </a:xfrm>
          <a:prstGeom prst="rect">
            <a:avLst/>
          </a:prstGeom>
          <a:noFill/>
        </p:spPr>
      </p:pic>
      <p:pic>
        <p:nvPicPr>
          <p:cNvPr id="6146" name="Picture 2" descr="C:\Users\USUARIO\Desktop\ABN 2017\ABN parte 2\IMG-20170310-WA0009.jpg"/>
          <p:cNvPicPr>
            <a:picLocks noChangeAspect="1" noChangeArrowheads="1"/>
          </p:cNvPicPr>
          <p:nvPr/>
        </p:nvPicPr>
        <p:blipFill>
          <a:blip r:embed="rId3" cstate="print"/>
          <a:srcRect/>
          <a:stretch>
            <a:fillRect/>
          </a:stretch>
        </p:blipFill>
        <p:spPr bwMode="auto">
          <a:xfrm>
            <a:off x="9174018" y="4518457"/>
            <a:ext cx="2754745" cy="206605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728" y="713478"/>
            <a:ext cx="9628632" cy="1362113"/>
          </a:xfrm>
        </p:spPr>
        <p:txBody>
          <a:bodyPr/>
          <a:lstStyle/>
          <a:p>
            <a:r>
              <a:rPr lang="es-ES" dirty="0" smtClean="0"/>
              <a:t>FICHA 43: DESCOMPOSICION DE NUMEROS</a:t>
            </a:r>
            <a:endParaRPr lang="es-ES" dirty="0"/>
          </a:p>
        </p:txBody>
      </p:sp>
      <p:graphicFrame>
        <p:nvGraphicFramePr>
          <p:cNvPr id="3" name="2 Tabla"/>
          <p:cNvGraphicFramePr>
            <a:graphicFrameLocks noGrp="1"/>
          </p:cNvGraphicFramePr>
          <p:nvPr/>
        </p:nvGraphicFramePr>
        <p:xfrm>
          <a:off x="351481" y="1904994"/>
          <a:ext cx="7161426" cy="4488835"/>
        </p:xfrm>
        <a:graphic>
          <a:graphicData uri="http://schemas.openxmlformats.org/drawingml/2006/table">
            <a:tbl>
              <a:tblPr>
                <a:tableStyleId>{BC89EF96-8CEA-46FF-86C4-4CE0E7609802}</a:tableStyleId>
              </a:tblPr>
              <a:tblGrid>
                <a:gridCol w="4605133"/>
                <a:gridCol w="90156"/>
                <a:gridCol w="2466137"/>
              </a:tblGrid>
              <a:tr h="289295">
                <a:tc gridSpan="2">
                  <a:txBody>
                    <a:bodyPr/>
                    <a:lstStyle/>
                    <a:p>
                      <a:pPr>
                        <a:lnSpc>
                          <a:spcPct val="115000"/>
                        </a:lnSpc>
                        <a:spcAft>
                          <a:spcPts val="0"/>
                        </a:spcAft>
                      </a:pPr>
                      <a:r>
                        <a:rPr lang="es-ES" sz="1300" dirty="0"/>
                        <a:t>TITULO: DESCOMPOSICIÓN DE NÚMEROS</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8-9 años</a:t>
                      </a:r>
                      <a:endParaRPr lang="es-ES" sz="900">
                        <a:latin typeface="Calibri"/>
                        <a:ea typeface="Calibri"/>
                        <a:cs typeface="Times New Roman"/>
                      </a:endParaRPr>
                    </a:p>
                  </a:txBody>
                  <a:tcPr marL="55774" marR="55774" marT="0" marB="0"/>
                </a:tc>
              </a:tr>
              <a:tr h="304273">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730255">
                <a:tc>
                  <a:txBody>
                    <a:bodyPr/>
                    <a:lstStyle/>
                    <a:p>
                      <a:pPr marL="342900" lvl="0" indent="-342900">
                        <a:lnSpc>
                          <a:spcPct val="115000"/>
                        </a:lnSpc>
                        <a:spcAft>
                          <a:spcPts val="0"/>
                        </a:spcAft>
                        <a:buFont typeface="Symbol"/>
                        <a:buChar char=""/>
                      </a:pPr>
                      <a:r>
                        <a:rPr lang="es-ES" sz="900"/>
                        <a:t>Recta numérica en tablas diferenciadas por centenas (hasta el 999)</a:t>
                      </a:r>
                    </a:p>
                    <a:p>
                      <a:pPr marL="342900" lvl="0" indent="-342900">
                        <a:lnSpc>
                          <a:spcPct val="115000"/>
                        </a:lnSpc>
                        <a:spcAft>
                          <a:spcPts val="0"/>
                        </a:spcAft>
                        <a:buFont typeface="Symbol"/>
                        <a:buChar char=""/>
                      </a:pPr>
                      <a:r>
                        <a:rPr lang="es-ES" sz="900"/>
                        <a:t>Unidades, decenas, centenas y unidades de millar.</a:t>
                      </a:r>
                    </a:p>
                    <a:p>
                      <a:pPr marL="342900" lvl="0" indent="-342900">
                        <a:lnSpc>
                          <a:spcPct val="115000"/>
                        </a:lnSpc>
                        <a:spcAft>
                          <a:spcPts val="0"/>
                        </a:spcAft>
                        <a:buFont typeface="Symbol"/>
                        <a:buChar char=""/>
                      </a:pPr>
                      <a:r>
                        <a:rPr lang="es-ES" sz="900"/>
                        <a:t>Equivalencias entre las distintas numeraciones: 1 decena (10 unidades), 1 centena (10 decenas y 100 unidades) y 1 unidad de millar (10 centenas, 100 decenas y  1000 unidades)</a:t>
                      </a:r>
                      <a:endParaRPr lang="es-ES" sz="900">
                        <a:latin typeface="Calibri"/>
                        <a:ea typeface="Calibri"/>
                        <a:cs typeface="Times New Roman"/>
                      </a:endParaRPr>
                    </a:p>
                  </a:txBody>
                  <a:tcPr marL="55774" marR="55774" marT="0" marB="0"/>
                </a:tc>
                <a:tc gridSpan="2">
                  <a:txBody>
                    <a:bodyPr/>
                    <a:lstStyle/>
                    <a:p>
                      <a:pPr marL="342900" lvl="0" indent="-342900">
                        <a:lnSpc>
                          <a:spcPct val="115000"/>
                        </a:lnSpc>
                        <a:spcAft>
                          <a:spcPts val="0"/>
                        </a:spcAft>
                        <a:buFont typeface="Symbol"/>
                        <a:buChar char=""/>
                      </a:pPr>
                      <a:r>
                        <a:rPr lang="es-ES" sz="900"/>
                        <a:t>Competencia matemática.</a:t>
                      </a:r>
                    </a:p>
                    <a:p>
                      <a:pPr marL="342900" lvl="0" indent="-342900">
                        <a:lnSpc>
                          <a:spcPct val="115000"/>
                        </a:lnSpc>
                        <a:spcAft>
                          <a:spcPts val="0"/>
                        </a:spcAft>
                        <a:buFont typeface="Symbol"/>
                        <a:buChar char=""/>
                      </a:pPr>
                      <a:r>
                        <a:rPr lang="es-ES" sz="900"/>
                        <a:t>Competencia aprender a aprender.</a:t>
                      </a:r>
                    </a:p>
                    <a:p>
                      <a:pPr marL="342900" lvl="0" indent="-342900">
                        <a:lnSpc>
                          <a:spcPct val="115000"/>
                        </a:lnSpc>
                        <a:spcAft>
                          <a:spcPts val="0"/>
                        </a:spcAft>
                        <a:buFont typeface="Symbol"/>
                        <a:buChar char=""/>
                      </a:pPr>
                      <a:r>
                        <a:rPr lang="es-ES" sz="900"/>
                        <a:t>Competencia en comunicación lingüística.</a:t>
                      </a:r>
                      <a:endParaRPr lang="es-ES" sz="900">
                        <a:latin typeface="Calibri"/>
                        <a:ea typeface="Calibri"/>
                        <a:cs typeface="Times New Roman"/>
                      </a:endParaRPr>
                    </a:p>
                  </a:txBody>
                  <a:tcPr marL="55774" marR="55774" marT="0" marB="0"/>
                </a:tc>
                <a:tc hMerge="1">
                  <a:txBody>
                    <a:bodyPr/>
                    <a:lstStyle/>
                    <a:p>
                      <a:endParaRPr lang="es-ES"/>
                    </a:p>
                  </a:txBody>
                  <a:tcPr/>
                </a:tc>
              </a:tr>
              <a:tr h="304273">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095382">
                <a:tc gridSpan="3">
                  <a:txBody>
                    <a:bodyPr/>
                    <a:lstStyle/>
                    <a:p>
                      <a:pPr>
                        <a:lnSpc>
                          <a:spcPct val="115000"/>
                        </a:lnSpc>
                        <a:spcAft>
                          <a:spcPts val="0"/>
                        </a:spcAft>
                      </a:pPr>
                      <a:endParaRPr lang="es-ES" sz="900"/>
                    </a:p>
                    <a:p>
                      <a:pPr>
                        <a:lnSpc>
                          <a:spcPct val="115000"/>
                        </a:lnSpc>
                        <a:spcAft>
                          <a:spcPts val="0"/>
                        </a:spcAft>
                      </a:pPr>
                      <a:r>
                        <a:rPr lang="es-ES" sz="900"/>
                        <a:t>       Los alumnos realizarán las siguientes actividades: </a:t>
                      </a:r>
                    </a:p>
                    <a:p>
                      <a:pPr marL="342900" lvl="0" indent="-342900">
                        <a:lnSpc>
                          <a:spcPct val="115000"/>
                        </a:lnSpc>
                        <a:spcAft>
                          <a:spcPts val="0"/>
                        </a:spcAft>
                        <a:buFont typeface="Symbol"/>
                        <a:buBlip>
                          <a:blip r:embed="rId2"/>
                        </a:buBlip>
                      </a:pPr>
                      <a:r>
                        <a:rPr lang="es-ES" sz="900"/>
                        <a:t>Primeramente se repasarán los conceptos trabajados en 1º y 2º EPO: unidades, decenas y centenas. Para ello se utilizarán diferentes materiales (regletas, policubos, la recta numérica en tablas hasta el número 999)</a:t>
                      </a:r>
                    </a:p>
                    <a:p>
                      <a:pPr marL="342900" lvl="0" indent="-342900">
                        <a:lnSpc>
                          <a:spcPct val="115000"/>
                        </a:lnSpc>
                        <a:spcAft>
                          <a:spcPts val="0"/>
                        </a:spcAft>
                        <a:buFont typeface="Symbol"/>
                        <a:buBlip>
                          <a:blip r:embed="rId2"/>
                        </a:buBlip>
                      </a:pPr>
                      <a:r>
                        <a:rPr lang="es-ES" sz="900"/>
                        <a:t>Se iniciará el concepto de unidades de millar.</a:t>
                      </a:r>
                    </a:p>
                    <a:p>
                      <a:pPr marL="342900" lvl="0" indent="-342900">
                        <a:lnSpc>
                          <a:spcPct val="115000"/>
                        </a:lnSpc>
                        <a:spcAft>
                          <a:spcPts val="0"/>
                        </a:spcAft>
                        <a:buFont typeface="Symbol"/>
                        <a:buBlip>
                          <a:blip r:embed="rId2"/>
                        </a:buBlip>
                      </a:pPr>
                      <a:r>
                        <a:rPr lang="es-ES" sz="900"/>
                        <a:t>Se trabajarán las equivalencias utilizando las fichas correspondientes (unidades: azul, decenas: rojo, centenas: verde, unidades de millar: amarillo)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406793">
                <a:tc>
                  <a:txBody>
                    <a:bodyPr/>
                    <a:lstStyle/>
                    <a:p>
                      <a:pPr>
                        <a:lnSpc>
                          <a:spcPct val="115000"/>
                        </a:lnSpc>
                        <a:spcAft>
                          <a:spcPts val="0"/>
                        </a:spcAft>
                      </a:pPr>
                      <a:r>
                        <a:rPr lang="es-ES" sz="1300"/>
                        <a:t>EVALUACIÓN POR CRITERIOS</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844877">
                <a:tc>
                  <a:txBody>
                    <a:bodyPr/>
                    <a:lstStyle/>
                    <a:p>
                      <a:pPr marL="342900" lvl="0" indent="-342900" algn="just">
                        <a:lnSpc>
                          <a:spcPct val="115000"/>
                        </a:lnSpc>
                        <a:spcAft>
                          <a:spcPts val="0"/>
                        </a:spcAft>
                        <a:buFont typeface="Symbol"/>
                        <a:buChar char=""/>
                      </a:pPr>
                      <a:r>
                        <a:rPr lang="es-ES" sz="900"/>
                        <a:t>Manipular de forma adecuada el material.</a:t>
                      </a:r>
                    </a:p>
                    <a:p>
                      <a:pPr marL="342900" lvl="0" indent="-342900" algn="just">
                        <a:lnSpc>
                          <a:spcPct val="115000"/>
                        </a:lnSpc>
                        <a:spcAft>
                          <a:spcPts val="0"/>
                        </a:spcAft>
                        <a:buFont typeface="Symbol"/>
                        <a:buChar char=""/>
                      </a:pPr>
                      <a:r>
                        <a:rPr lang="es-ES" sz="900"/>
                        <a:t>Utilizar la serie numérica para interiorizar los conceptos: “los números hasta el 9999”.</a:t>
                      </a:r>
                    </a:p>
                    <a:p>
                      <a:pPr marL="342900" lvl="0" indent="-342900" algn="just">
                        <a:lnSpc>
                          <a:spcPct val="115000"/>
                        </a:lnSpc>
                        <a:spcAft>
                          <a:spcPts val="0"/>
                        </a:spcAft>
                        <a:buFont typeface="Symbol"/>
                        <a:buChar char=""/>
                      </a:pPr>
                      <a:r>
                        <a:rPr lang="es-ES" sz="900"/>
                        <a:t>Utilizar las equivalencias con las fichas correspondientes plastificadas correctamente.</a:t>
                      </a:r>
                    </a:p>
                    <a:p>
                      <a:pPr marL="342900" lvl="0" indent="-342900" algn="just">
                        <a:lnSpc>
                          <a:spcPct val="115000"/>
                        </a:lnSpc>
                        <a:spcAft>
                          <a:spcPts val="0"/>
                        </a:spcAft>
                        <a:buFont typeface="Symbol"/>
                        <a:buChar char=""/>
                      </a:pPr>
                      <a:r>
                        <a:rPr lang="es-ES" sz="900"/>
                        <a:t>Actuar de acuerdo con las normas establecidas en la actividad.</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263952">
                <a:tc gridSpan="3">
                  <a:txBody>
                    <a:bodyPr/>
                    <a:lstStyle/>
                    <a:p>
                      <a:pPr>
                        <a:lnSpc>
                          <a:spcPct val="115000"/>
                        </a:lnSpc>
                        <a:spcAft>
                          <a:spcPts val="0"/>
                        </a:spcAft>
                      </a:pPr>
                      <a:r>
                        <a:rPr lang="es-ES" sz="1300"/>
                        <a:t>VARIABLES DEL MATERIAL </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82564">
                <a:tc gridSpan="3">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5" name="4 Imagen"/>
          <p:cNvPicPr/>
          <p:nvPr/>
        </p:nvPicPr>
        <p:blipFill>
          <a:blip r:embed="rId3" cstate="print"/>
          <a:srcRect/>
          <a:stretch>
            <a:fillRect/>
          </a:stretch>
        </p:blipFill>
        <p:spPr bwMode="auto">
          <a:xfrm>
            <a:off x="8250967" y="2100647"/>
            <a:ext cx="2993682" cy="1767789"/>
          </a:xfrm>
          <a:prstGeom prst="rect">
            <a:avLst/>
          </a:prstGeom>
          <a:noFill/>
          <a:ln w="9525">
            <a:noFill/>
            <a:miter lim="800000"/>
            <a:headEnd/>
            <a:tailEnd/>
          </a:ln>
        </p:spPr>
      </p:pic>
      <p:pic>
        <p:nvPicPr>
          <p:cNvPr id="6" name="5 Imagen"/>
          <p:cNvPicPr/>
          <p:nvPr/>
        </p:nvPicPr>
        <p:blipFill>
          <a:blip r:embed="rId4" cstate="print"/>
          <a:srcRect/>
          <a:stretch>
            <a:fillRect/>
          </a:stretch>
        </p:blipFill>
        <p:spPr bwMode="auto">
          <a:xfrm>
            <a:off x="8085695" y="4204644"/>
            <a:ext cx="2738824" cy="224558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44: NUMBER STICKS</a:t>
            </a:r>
            <a:endParaRPr lang="es-ES" dirty="0"/>
          </a:p>
        </p:txBody>
      </p:sp>
      <p:graphicFrame>
        <p:nvGraphicFramePr>
          <p:cNvPr id="3" name="2 Tabla"/>
          <p:cNvGraphicFramePr>
            <a:graphicFrameLocks noGrp="1"/>
          </p:cNvGraphicFramePr>
          <p:nvPr/>
        </p:nvGraphicFramePr>
        <p:xfrm>
          <a:off x="326769" y="2010912"/>
          <a:ext cx="6864865" cy="4513456"/>
        </p:xfrm>
        <a:graphic>
          <a:graphicData uri="http://schemas.openxmlformats.org/drawingml/2006/table">
            <a:tbl>
              <a:tblPr>
                <a:tableStyleId>{BC89EF96-8CEA-46FF-86C4-4CE0E7609802}</a:tableStyleId>
              </a:tblPr>
              <a:tblGrid>
                <a:gridCol w="4416615"/>
                <a:gridCol w="83068"/>
                <a:gridCol w="2365182"/>
              </a:tblGrid>
              <a:tr h="319752">
                <a:tc gridSpan="2">
                  <a:txBody>
                    <a:bodyPr/>
                    <a:lstStyle/>
                    <a:p>
                      <a:pPr>
                        <a:lnSpc>
                          <a:spcPct val="115000"/>
                        </a:lnSpc>
                        <a:spcAft>
                          <a:spcPts val="0"/>
                        </a:spcAft>
                      </a:pPr>
                      <a:r>
                        <a:rPr lang="es-ES" sz="1300" dirty="0"/>
                        <a:t>TITULO: NUMBER STICKS</a:t>
                      </a:r>
                      <a:endParaRPr lang="es-ES" sz="900" dirty="0">
                        <a:latin typeface="Calibri"/>
                        <a:ea typeface="Times New Roman"/>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3, 4 Y 5 AÑOS</a:t>
                      </a:r>
                      <a:endParaRPr lang="es-ES" sz="900">
                        <a:latin typeface="Calibri"/>
                        <a:ea typeface="Times New Roman"/>
                        <a:cs typeface="Times New Roman"/>
                      </a:endParaRPr>
                    </a:p>
                  </a:txBody>
                  <a:tcPr marL="55774" marR="55774" marT="0" marB="0"/>
                </a:tc>
              </a:tr>
              <a:tr h="336307">
                <a:tc>
                  <a:txBody>
                    <a:bodyPr/>
                    <a:lstStyle/>
                    <a:p>
                      <a:pPr algn="ctr">
                        <a:lnSpc>
                          <a:spcPct val="115000"/>
                        </a:lnSpc>
                        <a:spcAft>
                          <a:spcPts val="0"/>
                        </a:spcAft>
                      </a:pPr>
                      <a:r>
                        <a:rPr lang="es-ES" sz="1500"/>
                        <a:t>CONTENIDOS</a:t>
                      </a:r>
                      <a:endParaRPr lang="es-ES" sz="900">
                        <a:latin typeface="Calibri"/>
                        <a:ea typeface="Times New Roman"/>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Times New Roman"/>
                        <a:cs typeface="Times New Roman"/>
                      </a:endParaRPr>
                    </a:p>
                  </a:txBody>
                  <a:tcPr marL="55774" marR="55774" marT="0" marB="0"/>
                </a:tc>
                <a:tc hMerge="1">
                  <a:txBody>
                    <a:bodyPr/>
                    <a:lstStyle/>
                    <a:p>
                      <a:endParaRPr lang="es-ES"/>
                    </a:p>
                  </a:txBody>
                  <a:tcPr/>
                </a:tc>
              </a:tr>
              <a:tr h="724067">
                <a:tc>
                  <a:txBody>
                    <a:bodyPr/>
                    <a:lstStyle/>
                    <a:p>
                      <a:pPr>
                        <a:lnSpc>
                          <a:spcPct val="115000"/>
                        </a:lnSpc>
                        <a:spcAft>
                          <a:spcPts val="0"/>
                        </a:spcAft>
                      </a:pPr>
                      <a:r>
                        <a:rPr lang="es-ES" sz="900"/>
                        <a:t>- NÚMEROS ESCRITOS EN INGLÉS</a:t>
                      </a:r>
                    </a:p>
                    <a:p>
                      <a:pPr>
                        <a:lnSpc>
                          <a:spcPct val="115000"/>
                        </a:lnSpc>
                        <a:spcAft>
                          <a:spcPts val="0"/>
                        </a:spcAft>
                      </a:pPr>
                      <a:r>
                        <a:rPr lang="es-ES" sz="900"/>
                        <a:t>- ASOCIACIÓN DE LA CUANTÍA CON EL NÚMERO DE BOLITAS</a:t>
                      </a:r>
                      <a:endParaRPr lang="es-ES" sz="900">
                        <a:latin typeface="Calibri"/>
                        <a:ea typeface="Times New Roman"/>
                        <a:cs typeface="Times New Roman"/>
                      </a:endParaRPr>
                    </a:p>
                  </a:txBody>
                  <a:tcPr marL="55774" marR="55774" marT="0" marB="0"/>
                </a:tc>
                <a:tc gridSpan="2">
                  <a:txBody>
                    <a:bodyPr/>
                    <a:lstStyle/>
                    <a:p>
                      <a:pPr>
                        <a:lnSpc>
                          <a:spcPct val="115000"/>
                        </a:lnSpc>
                        <a:spcAft>
                          <a:spcPts val="0"/>
                        </a:spcAft>
                      </a:pPr>
                      <a:r>
                        <a:rPr lang="es-ES" sz="900"/>
                        <a:t>- COMPETENCIA MATEMÁTICA</a:t>
                      </a:r>
                    </a:p>
                    <a:p>
                      <a:pPr>
                        <a:lnSpc>
                          <a:spcPct val="115000"/>
                        </a:lnSpc>
                        <a:spcAft>
                          <a:spcPts val="0"/>
                        </a:spcAft>
                      </a:pPr>
                      <a:r>
                        <a:rPr lang="es-ES" sz="900"/>
                        <a:t>- COMPETENCIA DE APRENDER A APRENDER</a:t>
                      </a:r>
                    </a:p>
                    <a:p>
                      <a:pPr>
                        <a:lnSpc>
                          <a:spcPct val="115000"/>
                        </a:lnSpc>
                        <a:spcAft>
                          <a:spcPts val="0"/>
                        </a:spcAft>
                      </a:pPr>
                      <a:r>
                        <a:rPr lang="es-ES" sz="900"/>
                        <a:t>- COMPETENCIA LINGÜÍSTICA</a:t>
                      </a:r>
                      <a:endParaRPr lang="es-ES" sz="900">
                        <a:latin typeface="Calibri"/>
                        <a:ea typeface="Times New Roman"/>
                        <a:cs typeface="Times New Roman"/>
                      </a:endParaRPr>
                    </a:p>
                  </a:txBody>
                  <a:tcPr marL="55774" marR="55774" marT="0" marB="0"/>
                </a:tc>
                <a:tc hMerge="1">
                  <a:txBody>
                    <a:bodyPr/>
                    <a:lstStyle/>
                    <a:p>
                      <a:endParaRPr lang="es-ES"/>
                    </a:p>
                  </a:txBody>
                  <a:tcPr/>
                </a:tc>
              </a:tr>
              <a:tr h="336307">
                <a:tc gridSpan="3">
                  <a:txBody>
                    <a:bodyPr/>
                    <a:lstStyle/>
                    <a:p>
                      <a:pPr algn="ctr">
                        <a:lnSpc>
                          <a:spcPct val="115000"/>
                        </a:lnSpc>
                        <a:spcAft>
                          <a:spcPts val="0"/>
                        </a:spcAft>
                      </a:pPr>
                      <a:r>
                        <a:rPr lang="es-ES" sz="1500"/>
                        <a:t>DESARROLLO</a:t>
                      </a:r>
                      <a:endParaRPr lang="es-ES" sz="90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r h="724067">
                <a:tc gridSpan="3">
                  <a:txBody>
                    <a:bodyPr/>
                    <a:lstStyle/>
                    <a:p>
                      <a:pPr>
                        <a:lnSpc>
                          <a:spcPct val="115000"/>
                        </a:lnSpc>
                        <a:spcAft>
                          <a:spcPts val="0"/>
                        </a:spcAft>
                      </a:pPr>
                      <a:endParaRPr lang="es-ES" sz="900"/>
                    </a:p>
                    <a:p>
                      <a:pPr marL="342900" lvl="0" indent="-342900">
                        <a:lnSpc>
                          <a:spcPct val="115000"/>
                        </a:lnSpc>
                        <a:spcAft>
                          <a:spcPts val="0"/>
                        </a:spcAft>
                        <a:buFont typeface="Calibri"/>
                        <a:buChar char="-"/>
                        <a:tabLst>
                          <a:tab pos="142875" algn="l"/>
                        </a:tabLst>
                      </a:pPr>
                      <a:r>
                        <a:rPr lang="es-ES" sz="900"/>
                        <a:t>Se da a los alumnos un depresor y, o bien contando las bolitas, o bien leyendo los números en inglés (en minúsculas o en mayúsculas, según su nivel) tienen que colocar el mismo número de pinzas que indica el depresor.</a:t>
                      </a:r>
                      <a:endParaRPr lang="es-ES" sz="90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r h="301254">
                <a:tc>
                  <a:txBody>
                    <a:bodyPr/>
                    <a:lstStyle/>
                    <a:p>
                      <a:pPr>
                        <a:lnSpc>
                          <a:spcPct val="115000"/>
                        </a:lnSpc>
                        <a:spcAft>
                          <a:spcPts val="0"/>
                        </a:spcAft>
                      </a:pPr>
                      <a:r>
                        <a:rPr lang="es-ES" sz="1300"/>
                        <a:t>EVALUACIÓN POR CRITERIOS EV/ESTANDARES AP.</a:t>
                      </a:r>
                      <a:endParaRPr lang="es-ES" sz="900">
                        <a:latin typeface="Calibri"/>
                        <a:ea typeface="Times New Roman"/>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Times New Roman"/>
                        <a:cs typeface="Times New Roman"/>
                      </a:endParaRPr>
                    </a:p>
                  </a:txBody>
                  <a:tcPr marL="55774" marR="55774" marT="0" marB="0"/>
                </a:tc>
                <a:tc hMerge="1">
                  <a:txBody>
                    <a:bodyPr/>
                    <a:lstStyle/>
                    <a:p>
                      <a:endParaRPr lang="es-ES"/>
                    </a:p>
                  </a:txBody>
                  <a:tcPr/>
                </a:tc>
              </a:tr>
              <a:tr h="1008921">
                <a:tc>
                  <a:txBody>
                    <a:bodyPr/>
                    <a:lstStyle/>
                    <a:p>
                      <a:pPr>
                        <a:lnSpc>
                          <a:spcPct val="115000"/>
                        </a:lnSpc>
                        <a:spcAft>
                          <a:spcPts val="0"/>
                        </a:spcAft>
                      </a:pPr>
                      <a:endParaRPr lang="es-ES" sz="900"/>
                    </a:p>
                    <a:p>
                      <a:pPr marL="342900" lvl="0" indent="-342900">
                        <a:lnSpc>
                          <a:spcPct val="115000"/>
                        </a:lnSpc>
                        <a:spcAft>
                          <a:spcPts val="0"/>
                        </a:spcAft>
                        <a:buFont typeface="Calibri"/>
                        <a:buChar char="-"/>
                      </a:pPr>
                      <a:r>
                        <a:rPr lang="es-ES" sz="900"/>
                        <a:t>Asocia el número de bolitas con el número de pinzas.</a:t>
                      </a:r>
                    </a:p>
                    <a:p>
                      <a:pPr marL="342900" lvl="0" indent="-342900">
                        <a:lnSpc>
                          <a:spcPct val="115000"/>
                        </a:lnSpc>
                        <a:spcAft>
                          <a:spcPts val="0"/>
                        </a:spcAft>
                        <a:buFont typeface="Calibri"/>
                        <a:buChar char="-"/>
                      </a:pPr>
                      <a:r>
                        <a:rPr lang="es-ES" sz="900"/>
                        <a:t>Asocia el número leído en inglés con el número de pinzas.</a:t>
                      </a:r>
                    </a:p>
                    <a:p>
                      <a:pPr marL="342900" lvl="0" indent="-342900">
                        <a:lnSpc>
                          <a:spcPct val="115000"/>
                        </a:lnSpc>
                        <a:spcAft>
                          <a:spcPts val="0"/>
                        </a:spcAft>
                        <a:buFont typeface="Calibri"/>
                        <a:buChar char="-"/>
                      </a:pPr>
                      <a:r>
                        <a:rPr lang="es-ES" sz="900"/>
                        <a:t>Conoce los números en inglés oral (3 y 4 años)</a:t>
                      </a:r>
                    </a:p>
                    <a:p>
                      <a:pPr marL="342900" lvl="0" indent="-342900">
                        <a:lnSpc>
                          <a:spcPct val="115000"/>
                        </a:lnSpc>
                        <a:spcAft>
                          <a:spcPts val="0"/>
                        </a:spcAft>
                        <a:buFont typeface="Calibri"/>
                        <a:buChar char="-"/>
                      </a:pPr>
                      <a:r>
                        <a:rPr lang="es-ES" sz="900"/>
                        <a:t>Conoce los números en inglés escrito (4 y 5 años)</a:t>
                      </a:r>
                      <a:endParaRPr lang="es-ES" sz="900">
                        <a:latin typeface="Calibri"/>
                        <a:ea typeface="Times New Roman"/>
                        <a:cs typeface="Times New Roman"/>
                      </a:endParaRPr>
                    </a:p>
                  </a:txBody>
                  <a:tcPr marL="55774" marR="55774" marT="0" marB="0"/>
                </a:tc>
                <a:tc gridSpan="2">
                  <a:txBody>
                    <a:bodyPr/>
                    <a:lstStyle/>
                    <a:p>
                      <a:pPr>
                        <a:lnSpc>
                          <a:spcPct val="115000"/>
                        </a:lnSpc>
                        <a:spcAft>
                          <a:spcPts val="0"/>
                        </a:spcAft>
                      </a:pPr>
                      <a:endParaRPr lang="es-ES" sz="900"/>
                    </a:p>
                    <a:p>
                      <a:pPr marL="342900" lvl="0" indent="-342900">
                        <a:lnSpc>
                          <a:spcPct val="115000"/>
                        </a:lnSpc>
                        <a:spcAft>
                          <a:spcPts val="0"/>
                        </a:spcAft>
                        <a:buFont typeface="Calibri"/>
                        <a:buChar char="-"/>
                      </a:pPr>
                      <a:r>
                        <a:rPr lang="es-ES" sz="900"/>
                        <a:t>Disfruta con el juego y con el aprendizaje de la competencia matemática a través del inglés.</a:t>
                      </a:r>
                      <a:endParaRPr lang="es-ES" sz="900">
                        <a:latin typeface="Calibri"/>
                        <a:ea typeface="Times New Roman"/>
                        <a:cs typeface="Times New Roman"/>
                      </a:endParaRPr>
                    </a:p>
                  </a:txBody>
                  <a:tcPr marL="55774" marR="55774" marT="0" marB="0"/>
                </a:tc>
                <a:tc hMerge="1">
                  <a:txBody>
                    <a:bodyPr/>
                    <a:lstStyle/>
                    <a:p>
                      <a:endParaRPr lang="es-ES"/>
                    </a:p>
                  </a:txBody>
                  <a:tcPr/>
                </a:tc>
              </a:tr>
              <a:tr h="291741">
                <a:tc gridSpan="3">
                  <a:txBody>
                    <a:bodyPr/>
                    <a:lstStyle/>
                    <a:p>
                      <a:pPr>
                        <a:lnSpc>
                          <a:spcPct val="115000"/>
                        </a:lnSpc>
                        <a:spcAft>
                          <a:spcPts val="0"/>
                        </a:spcAft>
                      </a:pPr>
                      <a:r>
                        <a:rPr lang="es-ES" sz="1300"/>
                        <a:t>VARIABLES DEL MATERIAL</a:t>
                      </a:r>
                      <a:endParaRPr lang="es-ES" sz="90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r h="471040">
                <a:tc gridSpan="3">
                  <a:txBody>
                    <a:bodyPr/>
                    <a:lstStyle/>
                    <a:p>
                      <a:pPr>
                        <a:lnSpc>
                          <a:spcPct val="115000"/>
                        </a:lnSpc>
                        <a:spcAft>
                          <a:spcPts val="0"/>
                        </a:spcAft>
                      </a:pPr>
                      <a:endParaRPr lang="es-ES" sz="900" dirty="0"/>
                    </a:p>
                    <a:p>
                      <a:pPr marL="342900" lvl="0" indent="-342900">
                        <a:lnSpc>
                          <a:spcPct val="115000"/>
                        </a:lnSpc>
                        <a:spcAft>
                          <a:spcPts val="0"/>
                        </a:spcAft>
                        <a:buFont typeface="Calibri"/>
                        <a:buChar char="-"/>
                      </a:pPr>
                      <a:r>
                        <a:rPr lang="es-ES" sz="900" dirty="0"/>
                        <a:t>Trabajar los amigos del 10.</a:t>
                      </a:r>
                      <a:endParaRPr lang="es-ES" sz="900" dirty="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15361" name="Picture 1" descr="C:\Users\USUARIO\Desktop\ABN TERCER T\IMG-20170420-WA0009.jpg"/>
          <p:cNvPicPr>
            <a:picLocks noChangeAspect="1" noChangeArrowheads="1"/>
          </p:cNvPicPr>
          <p:nvPr/>
        </p:nvPicPr>
        <p:blipFill>
          <a:blip r:embed="rId2" cstate="print"/>
          <a:srcRect/>
          <a:stretch>
            <a:fillRect/>
          </a:stretch>
        </p:blipFill>
        <p:spPr bwMode="auto">
          <a:xfrm>
            <a:off x="7479725" y="2760518"/>
            <a:ext cx="4538041" cy="261504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391886" y="208996"/>
          <a:ext cx="11338560" cy="6496136"/>
        </p:xfrm>
        <a:graphic>
          <a:graphicData uri="http://schemas.openxmlformats.org/drawingml/2006/table">
            <a:tbl>
              <a:tblPr>
                <a:tableStyleId>{B301B821-A1FF-4177-AEE7-76D212191A09}</a:tableStyleId>
              </a:tblPr>
              <a:tblGrid>
                <a:gridCol w="682035"/>
                <a:gridCol w="905246"/>
                <a:gridCol w="1396896"/>
                <a:gridCol w="1125541"/>
                <a:gridCol w="1083961"/>
                <a:gridCol w="1018311"/>
                <a:gridCol w="1090527"/>
                <a:gridCol w="960685"/>
                <a:gridCol w="903787"/>
                <a:gridCol w="992781"/>
                <a:gridCol w="1178790"/>
              </a:tblGrid>
              <a:tr h="322205">
                <a:tc>
                  <a:txBody>
                    <a:bodyPr/>
                    <a:lstStyle/>
                    <a:p>
                      <a:pPr algn="ctr">
                        <a:lnSpc>
                          <a:spcPct val="107000"/>
                        </a:lnSpc>
                        <a:spcAft>
                          <a:spcPts val="0"/>
                        </a:spcAft>
                      </a:pPr>
                      <a:endParaRPr lang="es-ES" sz="1200" dirty="0">
                        <a:latin typeface="Calibri"/>
                        <a:ea typeface="Calibri"/>
                        <a:cs typeface="Times New Roman"/>
                      </a:endParaRPr>
                    </a:p>
                  </a:txBody>
                  <a:tcPr marL="56473" marR="56473" marT="0" marB="0">
                    <a:solidFill>
                      <a:schemeClr val="accent1"/>
                    </a:solidFill>
                  </a:tcPr>
                </a:tc>
                <a:tc>
                  <a:txBody>
                    <a:bodyPr/>
                    <a:lstStyle/>
                    <a:p>
                      <a:pPr>
                        <a:lnSpc>
                          <a:spcPct val="107000"/>
                        </a:lnSpc>
                        <a:spcAft>
                          <a:spcPts val="0"/>
                        </a:spcAft>
                      </a:pPr>
                      <a:r>
                        <a:rPr lang="es-ES" sz="1200" dirty="0"/>
                        <a:t>CONTEO</a:t>
                      </a:r>
                      <a:endParaRPr lang="es-ES" sz="1200" dirty="0">
                        <a:latin typeface="Calibri"/>
                        <a:ea typeface="Calibri"/>
                        <a:cs typeface="Times New Roman"/>
                      </a:endParaRPr>
                    </a:p>
                  </a:txBody>
                  <a:tcPr marL="56473" marR="56473" marT="0" marB="0">
                    <a:solidFill>
                      <a:schemeClr val="accent1"/>
                    </a:solidFill>
                  </a:tcPr>
                </a:tc>
                <a:tc>
                  <a:txBody>
                    <a:bodyPr/>
                    <a:lstStyle/>
                    <a:p>
                      <a:pPr>
                        <a:lnSpc>
                          <a:spcPct val="107000"/>
                        </a:lnSpc>
                        <a:spcAft>
                          <a:spcPts val="0"/>
                        </a:spcAft>
                      </a:pPr>
                      <a:r>
                        <a:rPr lang="es-ES" sz="1200" dirty="0"/>
                        <a:t>CUANTIFICADORES</a:t>
                      </a:r>
                      <a:endParaRPr lang="es-ES" sz="1200" dirty="0">
                        <a:latin typeface="Calibri"/>
                        <a:ea typeface="Calibri"/>
                        <a:cs typeface="Times New Roman"/>
                      </a:endParaRPr>
                    </a:p>
                  </a:txBody>
                  <a:tcPr marL="56473" marR="56473" marT="0" marB="0">
                    <a:solidFill>
                      <a:schemeClr val="accent1"/>
                    </a:solidFill>
                  </a:tcPr>
                </a:tc>
                <a:tc>
                  <a:txBody>
                    <a:bodyPr/>
                    <a:lstStyle/>
                    <a:p>
                      <a:pPr>
                        <a:lnSpc>
                          <a:spcPct val="107000"/>
                        </a:lnSpc>
                        <a:spcAft>
                          <a:spcPts val="0"/>
                        </a:spcAft>
                      </a:pPr>
                      <a:r>
                        <a:rPr lang="es-ES" sz="1200" dirty="0"/>
                        <a:t>COMPOSICION DEL NUMERO</a:t>
                      </a:r>
                      <a:endParaRPr lang="es-ES" sz="1200" dirty="0">
                        <a:latin typeface="Calibri"/>
                        <a:ea typeface="Calibri"/>
                        <a:cs typeface="Times New Roman"/>
                      </a:endParaRPr>
                    </a:p>
                  </a:txBody>
                  <a:tcPr marL="56473" marR="56473" marT="0" marB="0">
                    <a:solidFill>
                      <a:schemeClr val="accent1"/>
                    </a:solidFill>
                  </a:tcPr>
                </a:tc>
                <a:tc>
                  <a:txBody>
                    <a:bodyPr/>
                    <a:lstStyle/>
                    <a:p>
                      <a:pPr>
                        <a:lnSpc>
                          <a:spcPct val="107000"/>
                        </a:lnSpc>
                        <a:spcAft>
                          <a:spcPts val="0"/>
                        </a:spcAft>
                      </a:pPr>
                      <a:r>
                        <a:rPr lang="es-ES" sz="1200" dirty="0"/>
                        <a:t>SUBITIZACION</a:t>
                      </a:r>
                      <a:endParaRPr lang="es-ES" sz="1200" dirty="0">
                        <a:latin typeface="Calibri"/>
                        <a:ea typeface="Calibri"/>
                        <a:cs typeface="Times New Roman"/>
                      </a:endParaRPr>
                    </a:p>
                  </a:txBody>
                  <a:tcPr marL="56473" marR="56473" marT="0" marB="0">
                    <a:solidFill>
                      <a:schemeClr val="accent1"/>
                    </a:solidFill>
                  </a:tcPr>
                </a:tc>
                <a:tc>
                  <a:txBody>
                    <a:bodyPr/>
                    <a:lstStyle/>
                    <a:p>
                      <a:pPr>
                        <a:lnSpc>
                          <a:spcPct val="107000"/>
                        </a:lnSpc>
                        <a:spcAft>
                          <a:spcPts val="0"/>
                        </a:spcAft>
                      </a:pPr>
                      <a:r>
                        <a:rPr lang="es-ES" sz="1200" dirty="0"/>
                        <a:t>ESTIMACION</a:t>
                      </a:r>
                      <a:endParaRPr lang="es-ES" sz="1200" dirty="0">
                        <a:latin typeface="Calibri"/>
                        <a:ea typeface="Calibri"/>
                        <a:cs typeface="Times New Roman"/>
                      </a:endParaRPr>
                    </a:p>
                  </a:txBody>
                  <a:tcPr marL="56473" marR="56473" marT="0" marB="0">
                    <a:solidFill>
                      <a:schemeClr val="accent1"/>
                    </a:solidFill>
                  </a:tcPr>
                </a:tc>
                <a:tc>
                  <a:txBody>
                    <a:bodyPr/>
                    <a:lstStyle/>
                    <a:p>
                      <a:pPr>
                        <a:lnSpc>
                          <a:spcPct val="107000"/>
                        </a:lnSpc>
                        <a:spcAft>
                          <a:spcPts val="0"/>
                        </a:spcAft>
                      </a:pPr>
                      <a:r>
                        <a:rPr lang="es-ES" sz="1200" dirty="0"/>
                        <a:t>ABSTRACCION</a:t>
                      </a:r>
                      <a:endParaRPr lang="es-ES" sz="1200" dirty="0">
                        <a:latin typeface="Calibri"/>
                        <a:ea typeface="Calibri"/>
                        <a:cs typeface="Times New Roman"/>
                      </a:endParaRPr>
                    </a:p>
                  </a:txBody>
                  <a:tcPr marL="56473" marR="56473" marT="0" marB="0">
                    <a:solidFill>
                      <a:schemeClr val="accent1"/>
                    </a:solidFill>
                  </a:tcPr>
                </a:tc>
                <a:tc>
                  <a:txBody>
                    <a:bodyPr/>
                    <a:lstStyle/>
                    <a:p>
                      <a:pPr>
                        <a:lnSpc>
                          <a:spcPct val="107000"/>
                        </a:lnSpc>
                        <a:spcAft>
                          <a:spcPts val="0"/>
                        </a:spcAft>
                      </a:pPr>
                      <a:r>
                        <a:rPr lang="es-ES" sz="1200" dirty="0"/>
                        <a:t>DECENAS, CENTENAS</a:t>
                      </a:r>
                      <a:endParaRPr lang="es-ES" sz="1200" dirty="0">
                        <a:latin typeface="Calibri"/>
                        <a:ea typeface="Calibri"/>
                        <a:cs typeface="Times New Roman"/>
                      </a:endParaRPr>
                    </a:p>
                  </a:txBody>
                  <a:tcPr marL="56473" marR="56473" marT="0" marB="0">
                    <a:solidFill>
                      <a:schemeClr val="accent1"/>
                    </a:solidFill>
                  </a:tcPr>
                </a:tc>
                <a:tc>
                  <a:txBody>
                    <a:bodyPr/>
                    <a:lstStyle/>
                    <a:p>
                      <a:pPr>
                        <a:lnSpc>
                          <a:spcPct val="107000"/>
                        </a:lnSpc>
                        <a:spcAft>
                          <a:spcPts val="0"/>
                        </a:spcAft>
                      </a:pPr>
                      <a:r>
                        <a:rPr lang="es-ES" sz="1200" dirty="0"/>
                        <a:t>AMIGOS DEL…..</a:t>
                      </a:r>
                      <a:endParaRPr lang="es-ES" sz="1200" dirty="0">
                        <a:latin typeface="Calibri"/>
                        <a:ea typeface="Calibri"/>
                        <a:cs typeface="Times New Roman"/>
                      </a:endParaRPr>
                    </a:p>
                  </a:txBody>
                  <a:tcPr marL="56473" marR="56473" marT="0" marB="0">
                    <a:solidFill>
                      <a:schemeClr val="accent1"/>
                    </a:solidFill>
                  </a:tcPr>
                </a:tc>
                <a:tc>
                  <a:txBody>
                    <a:bodyPr/>
                    <a:lstStyle/>
                    <a:p>
                      <a:pPr>
                        <a:lnSpc>
                          <a:spcPct val="107000"/>
                        </a:lnSpc>
                        <a:spcAft>
                          <a:spcPts val="0"/>
                        </a:spcAft>
                      </a:pPr>
                      <a:r>
                        <a:rPr lang="es-ES" sz="1200" dirty="0"/>
                        <a:t>ORDENAR COMPARAR</a:t>
                      </a:r>
                      <a:endParaRPr lang="es-ES" sz="1200" dirty="0">
                        <a:latin typeface="Calibri"/>
                        <a:ea typeface="Calibri"/>
                        <a:cs typeface="Times New Roman"/>
                      </a:endParaRPr>
                    </a:p>
                  </a:txBody>
                  <a:tcPr marL="56473" marR="56473" marT="0" marB="0">
                    <a:solidFill>
                      <a:schemeClr val="accent1"/>
                    </a:solidFill>
                  </a:tcPr>
                </a:tc>
                <a:tc>
                  <a:txBody>
                    <a:bodyPr/>
                    <a:lstStyle/>
                    <a:p>
                      <a:pPr>
                        <a:lnSpc>
                          <a:spcPct val="107000"/>
                        </a:lnSpc>
                        <a:spcAft>
                          <a:spcPts val="0"/>
                        </a:spcAft>
                      </a:pPr>
                      <a:r>
                        <a:rPr lang="es-ES" sz="1200" dirty="0"/>
                        <a:t>OPERACIONES</a:t>
                      </a:r>
                    </a:p>
                    <a:p>
                      <a:pPr>
                        <a:lnSpc>
                          <a:spcPct val="107000"/>
                        </a:lnSpc>
                        <a:spcAft>
                          <a:spcPts val="0"/>
                        </a:spcAft>
                      </a:pPr>
                      <a:r>
                        <a:rPr lang="es-ES" sz="1200" dirty="0"/>
                        <a:t>+,-,X</a:t>
                      </a:r>
                      <a:endParaRPr lang="es-ES" sz="1200" dirty="0">
                        <a:latin typeface="Calibri"/>
                        <a:ea typeface="Calibri"/>
                        <a:cs typeface="Times New Roman"/>
                      </a:endParaRPr>
                    </a:p>
                  </a:txBody>
                  <a:tcPr marL="56473" marR="56473" marT="0" marB="0">
                    <a:solidFill>
                      <a:schemeClr val="accent1"/>
                    </a:solidFill>
                  </a:tcPr>
                </a:tc>
              </a:tr>
              <a:tr h="234797">
                <a:tc>
                  <a:txBody>
                    <a:bodyPr/>
                    <a:lstStyle/>
                    <a:p>
                      <a:pPr algn="ctr">
                        <a:lnSpc>
                          <a:spcPct val="107000"/>
                        </a:lnSpc>
                        <a:spcAft>
                          <a:spcPts val="0"/>
                        </a:spcAft>
                      </a:pPr>
                      <a:r>
                        <a:rPr lang="es-ES" sz="1200"/>
                        <a:t>27</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28</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29</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30</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31</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32</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33</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34</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35</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36</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37</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38</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39</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40</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41</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42</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43</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44</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45</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46</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47</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48</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49</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50</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a:t>51</a:t>
                      </a:r>
                      <a:endParaRPr lang="es-ES" sz="90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r>
              <a:tr h="234797">
                <a:tc>
                  <a:txBody>
                    <a:bodyPr/>
                    <a:lstStyle/>
                    <a:p>
                      <a:pPr algn="ctr">
                        <a:lnSpc>
                          <a:spcPct val="107000"/>
                        </a:lnSpc>
                        <a:spcAft>
                          <a:spcPts val="0"/>
                        </a:spcAft>
                      </a:pPr>
                      <a:r>
                        <a:rPr lang="es-ES" sz="1200" dirty="0"/>
                        <a:t>52</a:t>
                      </a:r>
                      <a:endParaRPr lang="es-ES" sz="900" dirty="0">
                        <a:latin typeface="Calibri"/>
                        <a:ea typeface="Calibri"/>
                        <a:cs typeface="Times New Roman"/>
                      </a:endParaRPr>
                    </a:p>
                  </a:txBody>
                  <a:tcPr marL="56473" marR="56473" marT="0" marB="0">
                    <a:solidFill>
                      <a:schemeClr val="accent1">
                        <a:lumMod val="60000"/>
                        <a:lumOff val="40000"/>
                      </a:schemeClr>
                    </a:solidFill>
                  </a:tcPr>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a:t>X</a:t>
                      </a:r>
                      <a:endParaRPr lang="es-ES" sz="900">
                        <a:latin typeface="Calibri"/>
                        <a:ea typeface="Calibri"/>
                        <a:cs typeface="Times New Roman"/>
                      </a:endParaRPr>
                    </a:p>
                  </a:txBody>
                  <a:tcPr marL="56473" marR="56473" marT="0" marB="0"/>
                </a:tc>
                <a:tc>
                  <a:txBody>
                    <a:bodyPr/>
                    <a:lstStyle/>
                    <a:p>
                      <a:pPr algn="ctr">
                        <a:lnSpc>
                          <a:spcPct val="107000"/>
                        </a:lnSpc>
                        <a:spcAft>
                          <a:spcPts val="0"/>
                        </a:spcAft>
                      </a:pPr>
                      <a:endParaRPr lang="es-ES" sz="900">
                        <a:latin typeface="Calibri"/>
                        <a:ea typeface="Calibri"/>
                        <a:cs typeface="Times New Roman"/>
                      </a:endParaRPr>
                    </a:p>
                  </a:txBody>
                  <a:tcPr marL="56473" marR="56473" marT="0" marB="0"/>
                </a:tc>
                <a:tc>
                  <a:txBody>
                    <a:bodyPr/>
                    <a:lstStyle/>
                    <a:p>
                      <a:pPr algn="ctr">
                        <a:lnSpc>
                          <a:spcPct val="107000"/>
                        </a:lnSpc>
                        <a:spcAft>
                          <a:spcPts val="0"/>
                        </a:spcAft>
                      </a:pPr>
                      <a:r>
                        <a:rPr lang="es-ES" sz="900" dirty="0"/>
                        <a:t>X</a:t>
                      </a:r>
                      <a:endParaRPr lang="es-ES" sz="900" dirty="0">
                        <a:latin typeface="Calibri"/>
                        <a:ea typeface="Calibri"/>
                        <a:cs typeface="Times New Roman"/>
                      </a:endParaRPr>
                    </a:p>
                  </a:txBody>
                  <a:tcPr marL="56473" marR="56473" marT="0" marB="0"/>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45: PUZLE</a:t>
            </a:r>
            <a:endParaRPr lang="es-ES" dirty="0"/>
          </a:p>
        </p:txBody>
      </p:sp>
      <p:graphicFrame>
        <p:nvGraphicFramePr>
          <p:cNvPr id="3" name="2 Tabla"/>
          <p:cNvGraphicFramePr>
            <a:graphicFrameLocks noGrp="1"/>
          </p:cNvGraphicFramePr>
          <p:nvPr/>
        </p:nvGraphicFramePr>
        <p:xfrm>
          <a:off x="734291" y="1975614"/>
          <a:ext cx="8128000" cy="4488434"/>
        </p:xfrm>
        <a:graphic>
          <a:graphicData uri="http://schemas.openxmlformats.org/drawingml/2006/table">
            <a:tbl>
              <a:tblPr>
                <a:tableStyleId>{BC89EF96-8CEA-46FF-86C4-4CE0E7609802}</a:tableStyleId>
              </a:tblPr>
              <a:tblGrid>
                <a:gridCol w="5229272"/>
                <a:gridCol w="98352"/>
                <a:gridCol w="2800376"/>
              </a:tblGrid>
              <a:tr h="249949">
                <a:tc gridSpan="2">
                  <a:txBody>
                    <a:bodyPr/>
                    <a:lstStyle/>
                    <a:p>
                      <a:pPr>
                        <a:lnSpc>
                          <a:spcPct val="115000"/>
                        </a:lnSpc>
                        <a:spcAft>
                          <a:spcPts val="0"/>
                        </a:spcAft>
                      </a:pPr>
                      <a:r>
                        <a:rPr lang="es-ES" sz="1300" dirty="0"/>
                        <a:t>TÍTULO: Puzle</a:t>
                      </a:r>
                      <a:endParaRPr lang="es-ES" sz="900" dirty="0">
                        <a:latin typeface="Calibri"/>
                        <a:ea typeface="Times New Roman"/>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5 años +</a:t>
                      </a:r>
                      <a:endParaRPr lang="es-ES" sz="900">
                        <a:latin typeface="Calibri"/>
                        <a:ea typeface="Times New Roman"/>
                        <a:cs typeface="Times New Roman"/>
                      </a:endParaRPr>
                    </a:p>
                  </a:txBody>
                  <a:tcPr marL="55774" marR="55774" marT="0" marB="0"/>
                </a:tc>
              </a:tr>
              <a:tr h="256560">
                <a:tc>
                  <a:txBody>
                    <a:bodyPr/>
                    <a:lstStyle/>
                    <a:p>
                      <a:pPr algn="ctr">
                        <a:lnSpc>
                          <a:spcPct val="115000"/>
                        </a:lnSpc>
                        <a:spcAft>
                          <a:spcPts val="0"/>
                        </a:spcAft>
                      </a:pPr>
                      <a:r>
                        <a:rPr lang="es-ES" sz="1500"/>
                        <a:t>CONTENIDOS</a:t>
                      </a:r>
                      <a:endParaRPr lang="es-ES" sz="900">
                        <a:latin typeface="Calibri"/>
                        <a:ea typeface="Times New Roman"/>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Times New Roman"/>
                        <a:cs typeface="Times New Roman"/>
                      </a:endParaRPr>
                    </a:p>
                  </a:txBody>
                  <a:tcPr marL="55774" marR="55774" marT="0" marB="0"/>
                </a:tc>
                <a:tc hMerge="1">
                  <a:txBody>
                    <a:bodyPr/>
                    <a:lstStyle/>
                    <a:p>
                      <a:endParaRPr lang="es-ES"/>
                    </a:p>
                  </a:txBody>
                  <a:tcPr/>
                </a:tc>
              </a:tr>
              <a:tr h="566001">
                <a:tc>
                  <a:txBody>
                    <a:bodyPr/>
                    <a:lstStyle/>
                    <a:p>
                      <a:pPr>
                        <a:lnSpc>
                          <a:spcPct val="115000"/>
                        </a:lnSpc>
                        <a:spcAft>
                          <a:spcPts val="0"/>
                        </a:spcAft>
                      </a:pPr>
                      <a:r>
                        <a:rPr lang="es-ES" sz="900" dirty="0"/>
                        <a:t>Relación cardinal – grafía</a:t>
                      </a:r>
                    </a:p>
                    <a:p>
                      <a:pPr>
                        <a:lnSpc>
                          <a:spcPct val="115000"/>
                        </a:lnSpc>
                        <a:spcAft>
                          <a:spcPts val="0"/>
                        </a:spcAft>
                      </a:pPr>
                      <a:r>
                        <a:rPr lang="es-ES" sz="900" dirty="0"/>
                        <a:t>Ordenación</a:t>
                      </a:r>
                    </a:p>
                    <a:p>
                      <a:pPr>
                        <a:lnSpc>
                          <a:spcPct val="115000"/>
                        </a:lnSpc>
                        <a:spcAft>
                          <a:spcPts val="0"/>
                        </a:spcAft>
                      </a:pPr>
                      <a:r>
                        <a:rPr lang="es-ES" sz="900" dirty="0"/>
                        <a:t>comparación</a:t>
                      </a:r>
                      <a:endParaRPr lang="es-ES" sz="900" dirty="0">
                        <a:latin typeface="Calibri"/>
                        <a:ea typeface="Times New Roman"/>
                        <a:cs typeface="Times New Roman"/>
                      </a:endParaRPr>
                    </a:p>
                  </a:txBody>
                  <a:tcPr marL="55774" marR="55774" marT="0" marB="0"/>
                </a:tc>
                <a:tc gridSpan="2">
                  <a:txBody>
                    <a:bodyPr/>
                    <a:lstStyle/>
                    <a:p>
                      <a:pPr>
                        <a:lnSpc>
                          <a:spcPct val="115000"/>
                        </a:lnSpc>
                        <a:spcAft>
                          <a:spcPts val="0"/>
                        </a:spcAft>
                      </a:pPr>
                      <a:r>
                        <a:rPr lang="es-ES" sz="900"/>
                        <a:t>Competencia numérica</a:t>
                      </a:r>
                    </a:p>
                    <a:p>
                      <a:pPr>
                        <a:lnSpc>
                          <a:spcPct val="115000"/>
                        </a:lnSpc>
                        <a:spcAft>
                          <a:spcPts val="0"/>
                        </a:spcAft>
                      </a:pPr>
                      <a:r>
                        <a:rPr lang="es-ES" sz="900"/>
                        <a:t>Competencia matemática</a:t>
                      </a:r>
                      <a:endParaRPr lang="es-ES" sz="900">
                        <a:latin typeface="Calibri"/>
                        <a:ea typeface="Times New Roman"/>
                        <a:cs typeface="Times New Roman"/>
                      </a:endParaRPr>
                    </a:p>
                  </a:txBody>
                  <a:tcPr marL="55774" marR="55774" marT="0" marB="0"/>
                </a:tc>
                <a:tc hMerge="1">
                  <a:txBody>
                    <a:bodyPr/>
                    <a:lstStyle/>
                    <a:p>
                      <a:endParaRPr lang="es-ES"/>
                    </a:p>
                  </a:txBody>
                  <a:tcPr/>
                </a:tc>
              </a:tr>
              <a:tr h="256560">
                <a:tc gridSpan="3">
                  <a:txBody>
                    <a:bodyPr/>
                    <a:lstStyle/>
                    <a:p>
                      <a:pPr algn="ctr">
                        <a:lnSpc>
                          <a:spcPct val="115000"/>
                        </a:lnSpc>
                        <a:spcAft>
                          <a:spcPts val="0"/>
                        </a:spcAft>
                      </a:pPr>
                      <a:r>
                        <a:rPr lang="es-ES" sz="1500"/>
                        <a:t>DESARROLLO</a:t>
                      </a:r>
                      <a:endParaRPr lang="es-ES" sz="90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r h="1097505">
                <a:tc gridSpan="3">
                  <a:txBody>
                    <a:bodyPr/>
                    <a:lstStyle/>
                    <a:p>
                      <a:pPr>
                        <a:lnSpc>
                          <a:spcPct val="115000"/>
                        </a:lnSpc>
                        <a:spcAft>
                          <a:spcPts val="0"/>
                        </a:spcAft>
                      </a:pPr>
                      <a:r>
                        <a:rPr lang="es-ES" sz="900"/>
                        <a:t>Cada pieza del puzle tiene por un extremo la cantidad en puntitos y por el otro el número.</a:t>
                      </a:r>
                    </a:p>
                    <a:p>
                      <a:pPr>
                        <a:lnSpc>
                          <a:spcPct val="115000"/>
                        </a:lnSpc>
                        <a:spcAft>
                          <a:spcPts val="0"/>
                        </a:spcAft>
                      </a:pPr>
                      <a:r>
                        <a:rPr lang="es-ES" sz="900"/>
                        <a:t>Se coloca una pieza por la parte de puntitos y el alumno dibuja en un papel  el número, o bien se coloca con el número a la vista y el alumno dibuja los puntitos.</a:t>
                      </a:r>
                    </a:p>
                    <a:p>
                      <a:pPr>
                        <a:lnSpc>
                          <a:spcPct val="115000"/>
                        </a:lnSpc>
                        <a:spcAft>
                          <a:spcPts val="0"/>
                        </a:spcAft>
                      </a:pPr>
                      <a:r>
                        <a:rPr lang="es-ES" sz="900"/>
                        <a:t>Se elige una pieza del puzle, se saca aparte y se pregunta cuál es la anterior y cuál la posterior.</a:t>
                      </a:r>
                    </a:p>
                    <a:p>
                      <a:pPr>
                        <a:lnSpc>
                          <a:spcPct val="115000"/>
                        </a:lnSpc>
                        <a:spcAft>
                          <a:spcPts val="0"/>
                        </a:spcAft>
                      </a:pPr>
                      <a:r>
                        <a:rPr lang="es-ES" sz="900"/>
                        <a:t>Se toman dos piezas del puzle y se pregunta cuál es mayor y cuál menor. Se pueden mostrar las dos por la misma cara o por diferente cara (cara de puntitos / cara con cifra)</a:t>
                      </a:r>
                    </a:p>
                    <a:p>
                      <a:pPr>
                        <a:lnSpc>
                          <a:spcPct val="115000"/>
                        </a:lnSpc>
                        <a:spcAft>
                          <a:spcPts val="0"/>
                        </a:spcAft>
                      </a:pPr>
                      <a:r>
                        <a:rPr lang="es-ES" sz="900"/>
                        <a:t>El puzle permite colocar las piezas de muchas maneras diferentes.</a:t>
                      </a:r>
                    </a:p>
                    <a:p>
                      <a:pPr>
                        <a:lnSpc>
                          <a:spcPct val="115000"/>
                        </a:lnSpc>
                        <a:spcAft>
                          <a:spcPts val="0"/>
                        </a:spcAft>
                      </a:pPr>
                      <a:r>
                        <a:rPr lang="es-ES" sz="900"/>
                        <a:t>Se coloca el puzle de forma desordenada y se pide al alumno que lo coloque bien.</a:t>
                      </a:r>
                    </a:p>
                    <a:p>
                      <a:pPr>
                        <a:lnSpc>
                          <a:spcPct val="115000"/>
                        </a:lnSpc>
                        <a:spcAft>
                          <a:spcPts val="0"/>
                        </a:spcAft>
                      </a:pPr>
                      <a:r>
                        <a:rPr lang="es-ES" sz="900"/>
                        <a:t>Se coloca el puzle ordenado, pero incompleto, manteniendo oculta una o dos piezas y se pregunta qué cantidad o cantidades faltan. </a:t>
                      </a:r>
                      <a:endParaRPr lang="es-ES" sz="90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r h="235489">
                <a:tc>
                  <a:txBody>
                    <a:bodyPr/>
                    <a:lstStyle/>
                    <a:p>
                      <a:pPr>
                        <a:lnSpc>
                          <a:spcPct val="115000"/>
                        </a:lnSpc>
                        <a:spcAft>
                          <a:spcPts val="0"/>
                        </a:spcAft>
                      </a:pPr>
                      <a:r>
                        <a:rPr lang="es-ES" sz="1300"/>
                        <a:t>EVALUACIÓN POR CRITERIOS EV/ESTANDARES AP.</a:t>
                      </a:r>
                      <a:endParaRPr lang="es-ES" sz="900">
                        <a:latin typeface="Calibri"/>
                        <a:ea typeface="Times New Roman"/>
                        <a:cs typeface="Times New Roman"/>
                      </a:endParaRPr>
                    </a:p>
                  </a:txBody>
                  <a:tcPr marL="55774" marR="55774" marT="0" marB="0"/>
                </a:tc>
                <a:tc gridSpan="2">
                  <a:txBody>
                    <a:bodyPr/>
                    <a:lstStyle/>
                    <a:p>
                      <a:pPr>
                        <a:lnSpc>
                          <a:spcPct val="115000"/>
                        </a:lnSpc>
                        <a:spcAft>
                          <a:spcPts val="0"/>
                        </a:spcAft>
                      </a:pPr>
                      <a:r>
                        <a:rPr lang="es-ES" sz="1300"/>
                        <a:t>EVALUACIÓN POR COMPETENCIAS</a:t>
                      </a:r>
                      <a:endParaRPr lang="es-ES" sz="900">
                        <a:latin typeface="Calibri"/>
                        <a:ea typeface="Times New Roman"/>
                        <a:cs typeface="Times New Roman"/>
                      </a:endParaRPr>
                    </a:p>
                  </a:txBody>
                  <a:tcPr marL="55774" marR="55774" marT="0" marB="0"/>
                </a:tc>
                <a:tc hMerge="1">
                  <a:txBody>
                    <a:bodyPr/>
                    <a:lstStyle/>
                    <a:p>
                      <a:endParaRPr lang="es-ES"/>
                    </a:p>
                  </a:txBody>
                  <a:tcPr/>
                </a:tc>
              </a:tr>
              <a:tr h="940718">
                <a:tc>
                  <a:txBody>
                    <a:bodyPr/>
                    <a:lstStyle/>
                    <a:p>
                      <a:pPr>
                        <a:lnSpc>
                          <a:spcPct val="115000"/>
                        </a:lnSpc>
                        <a:spcAft>
                          <a:spcPts val="0"/>
                        </a:spcAft>
                      </a:pPr>
                      <a:r>
                        <a:rPr lang="es-ES" sz="900"/>
                        <a:t>Lee, escribe y ordena los números del 1 al 99.</a:t>
                      </a:r>
                    </a:p>
                    <a:p>
                      <a:pPr>
                        <a:lnSpc>
                          <a:spcPct val="115000"/>
                        </a:lnSpc>
                        <a:spcAft>
                          <a:spcPts val="0"/>
                        </a:spcAft>
                      </a:pPr>
                      <a:r>
                        <a:rPr lang="es-ES" sz="900"/>
                        <a:t>Cuenta hasta 10 y reconoce qué es una decena</a:t>
                      </a:r>
                    </a:p>
                    <a:p>
                      <a:pPr>
                        <a:lnSpc>
                          <a:spcPct val="115000"/>
                        </a:lnSpc>
                        <a:spcAft>
                          <a:spcPts val="0"/>
                        </a:spcAft>
                      </a:pPr>
                      <a:r>
                        <a:rPr lang="es-ES" sz="900"/>
                        <a:t>Identifica el número anterior y el siguiente a uno dado</a:t>
                      </a:r>
                    </a:p>
                    <a:p>
                      <a:pPr>
                        <a:lnSpc>
                          <a:spcPct val="115000"/>
                        </a:lnSpc>
                        <a:spcAft>
                          <a:spcPts val="0"/>
                        </a:spcAft>
                      </a:pPr>
                      <a:r>
                        <a:rPr lang="es-ES" sz="900"/>
                        <a:t>Identifica el número mayor, el menor y el igual a uno dado.</a:t>
                      </a:r>
                      <a:endParaRPr lang="es-ES" sz="900">
                        <a:latin typeface="Calibri"/>
                        <a:ea typeface="Times New Roman"/>
                        <a:cs typeface="Times New Roman"/>
                      </a:endParaRPr>
                    </a:p>
                  </a:txBody>
                  <a:tcPr marL="55774" marR="55774" marT="0" marB="0"/>
                </a:tc>
                <a:tc gridSpan="2">
                  <a:txBody>
                    <a:bodyPr/>
                    <a:lstStyle/>
                    <a:p>
                      <a:pPr>
                        <a:lnSpc>
                          <a:spcPct val="115000"/>
                        </a:lnSpc>
                        <a:spcAft>
                          <a:spcPts val="0"/>
                        </a:spcAft>
                      </a:pPr>
                      <a:r>
                        <a:rPr lang="es-ES" sz="900"/>
                        <a:t>El alumno será capaz de:</a:t>
                      </a:r>
                    </a:p>
                    <a:p>
                      <a:pPr>
                        <a:lnSpc>
                          <a:spcPct val="115000"/>
                        </a:lnSpc>
                        <a:spcAft>
                          <a:spcPts val="0"/>
                        </a:spcAft>
                      </a:pPr>
                      <a:r>
                        <a:rPr lang="es-ES" sz="900"/>
                        <a:t>Indicar el número anterior y posterior a uno dado</a:t>
                      </a:r>
                    </a:p>
                    <a:p>
                      <a:pPr>
                        <a:lnSpc>
                          <a:spcPct val="115000"/>
                        </a:lnSpc>
                        <a:spcAft>
                          <a:spcPts val="0"/>
                        </a:spcAft>
                      </a:pPr>
                      <a:r>
                        <a:rPr lang="es-ES" sz="900"/>
                        <a:t>Indicar qué número es mayor y menor entre dos números dados</a:t>
                      </a:r>
                    </a:p>
                    <a:p>
                      <a:pPr>
                        <a:lnSpc>
                          <a:spcPct val="115000"/>
                        </a:lnSpc>
                        <a:spcAft>
                          <a:spcPts val="0"/>
                        </a:spcAft>
                      </a:pPr>
                      <a:r>
                        <a:rPr lang="es-ES" sz="900"/>
                        <a:t>Ordenar los números del 0 al 10</a:t>
                      </a:r>
                    </a:p>
                    <a:p>
                      <a:pPr>
                        <a:lnSpc>
                          <a:spcPct val="115000"/>
                        </a:lnSpc>
                        <a:spcAft>
                          <a:spcPts val="0"/>
                        </a:spcAft>
                      </a:pPr>
                      <a:r>
                        <a:rPr lang="es-ES" sz="900"/>
                        <a:t>Indicar qué número falta en la serie del 0 al 10 </a:t>
                      </a:r>
                      <a:endParaRPr lang="es-ES" sz="900">
                        <a:latin typeface="Calibri"/>
                        <a:ea typeface="Times New Roman"/>
                        <a:cs typeface="Times New Roman"/>
                      </a:endParaRPr>
                    </a:p>
                  </a:txBody>
                  <a:tcPr marL="55774" marR="55774" marT="0" marB="0"/>
                </a:tc>
                <a:tc hMerge="1">
                  <a:txBody>
                    <a:bodyPr/>
                    <a:lstStyle/>
                    <a:p>
                      <a:endParaRPr lang="es-ES"/>
                    </a:p>
                  </a:txBody>
                  <a:tcPr/>
                </a:tc>
              </a:tr>
              <a:tr h="228053">
                <a:tc gridSpan="3">
                  <a:txBody>
                    <a:bodyPr/>
                    <a:lstStyle/>
                    <a:p>
                      <a:pPr>
                        <a:lnSpc>
                          <a:spcPct val="115000"/>
                        </a:lnSpc>
                        <a:spcAft>
                          <a:spcPts val="0"/>
                        </a:spcAft>
                      </a:pPr>
                      <a:r>
                        <a:rPr lang="es-ES" sz="1300"/>
                        <a:t>VARIABLES DEL MATERIAL</a:t>
                      </a:r>
                      <a:endParaRPr lang="es-ES" sz="90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r h="632620">
                <a:tc gridSpan="3">
                  <a:txBody>
                    <a:bodyPr/>
                    <a:lstStyle/>
                    <a:p>
                      <a:pPr>
                        <a:lnSpc>
                          <a:spcPct val="115000"/>
                        </a:lnSpc>
                        <a:spcAft>
                          <a:spcPts val="0"/>
                        </a:spcAft>
                      </a:pPr>
                      <a:r>
                        <a:rPr lang="es-ES" sz="900" dirty="0"/>
                        <a:t>Ordenar de mayor a menor</a:t>
                      </a:r>
                    </a:p>
                    <a:p>
                      <a:pPr>
                        <a:lnSpc>
                          <a:spcPct val="115000"/>
                        </a:lnSpc>
                        <a:spcAft>
                          <a:spcPts val="0"/>
                        </a:spcAft>
                      </a:pPr>
                      <a:r>
                        <a:rPr lang="es-ES" sz="900" dirty="0"/>
                        <a:t>Sumar o restar dos fichas</a:t>
                      </a:r>
                    </a:p>
                    <a:p>
                      <a:pPr>
                        <a:lnSpc>
                          <a:spcPct val="115000"/>
                        </a:lnSpc>
                        <a:spcAft>
                          <a:spcPts val="0"/>
                        </a:spcAft>
                      </a:pPr>
                      <a:r>
                        <a:rPr lang="es-ES" sz="900" dirty="0"/>
                        <a:t>Coger las fichas necesarias para tener la cantidad de puntitos que se pide.</a:t>
                      </a:r>
                      <a:endParaRPr lang="es-ES" sz="900" dirty="0">
                        <a:latin typeface="Calibri"/>
                        <a:ea typeface="Times New Roman"/>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10241" name="Picture 1" descr="C:\Users\USUARIO\Desktop\ABN TERCER T\IMG-20170423-WA0013.jpg"/>
          <p:cNvPicPr>
            <a:picLocks noChangeAspect="1" noChangeArrowheads="1"/>
          </p:cNvPicPr>
          <p:nvPr/>
        </p:nvPicPr>
        <p:blipFill>
          <a:blip r:embed="rId2" cstate="print"/>
          <a:srcRect/>
          <a:stretch>
            <a:fillRect/>
          </a:stretch>
        </p:blipFill>
        <p:spPr bwMode="auto">
          <a:xfrm>
            <a:off x="9386531" y="2012364"/>
            <a:ext cx="1987677" cy="353364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46: CARRERA DEL CÁLCULO MENTAL</a:t>
            </a:r>
            <a:endParaRPr lang="es-ES" dirty="0"/>
          </a:p>
        </p:txBody>
      </p:sp>
      <p:graphicFrame>
        <p:nvGraphicFramePr>
          <p:cNvPr id="3" name="2 Tabla"/>
          <p:cNvGraphicFramePr>
            <a:graphicFrameLocks noGrp="1"/>
          </p:cNvGraphicFramePr>
          <p:nvPr/>
        </p:nvGraphicFramePr>
        <p:xfrm>
          <a:off x="326767" y="1992575"/>
          <a:ext cx="8127999" cy="4553369"/>
        </p:xfrm>
        <a:graphic>
          <a:graphicData uri="http://schemas.openxmlformats.org/drawingml/2006/table">
            <a:tbl>
              <a:tblPr>
                <a:tableStyleId>{BC89EF96-8CEA-46FF-86C4-4CE0E7609802}</a:tableStyleId>
              </a:tblPr>
              <a:tblGrid>
                <a:gridCol w="5229272"/>
                <a:gridCol w="98352"/>
                <a:gridCol w="2800375"/>
              </a:tblGrid>
              <a:tr h="249949">
                <a:tc gridSpan="2">
                  <a:txBody>
                    <a:bodyPr/>
                    <a:lstStyle/>
                    <a:p>
                      <a:pPr>
                        <a:lnSpc>
                          <a:spcPct val="115000"/>
                        </a:lnSpc>
                        <a:spcAft>
                          <a:spcPts val="0"/>
                        </a:spcAft>
                      </a:pPr>
                      <a:r>
                        <a:rPr lang="es-ES" sz="1300"/>
                        <a:t>TITULO: Carrera de cálculo mental</a:t>
                      </a:r>
                      <a:endParaRPr lang="es-ES" sz="900">
                        <a:latin typeface="Calibri"/>
                        <a:ea typeface="Calibri"/>
                        <a:cs typeface="Calibri"/>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NIVEL:1º Primaria</a:t>
                      </a:r>
                      <a:endParaRPr lang="es-ES" sz="900">
                        <a:latin typeface="Calibri"/>
                        <a:ea typeface="Calibri"/>
                        <a:cs typeface="Calibri"/>
                      </a:endParaRPr>
                    </a:p>
                  </a:txBody>
                  <a:tcPr marL="55774" marR="55774" marT="0" marB="0"/>
                </a:tc>
              </a:tr>
              <a:tr h="256560">
                <a:tc>
                  <a:txBody>
                    <a:bodyPr/>
                    <a:lstStyle/>
                    <a:p>
                      <a:pPr algn="ctr">
                        <a:lnSpc>
                          <a:spcPct val="115000"/>
                        </a:lnSpc>
                        <a:spcAft>
                          <a:spcPts val="0"/>
                        </a:spcAft>
                      </a:pPr>
                      <a:r>
                        <a:rPr lang="es-ES" sz="1500"/>
                        <a:t>CONTENIDOS</a:t>
                      </a:r>
                      <a:endParaRPr lang="es-ES" sz="900">
                        <a:latin typeface="Calibri"/>
                        <a:ea typeface="Calibri"/>
                        <a:cs typeface="Calibri"/>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Calibri"/>
                      </a:endParaRPr>
                    </a:p>
                  </a:txBody>
                  <a:tcPr marL="55774" marR="55774" marT="0" marB="0"/>
                </a:tc>
                <a:tc hMerge="1">
                  <a:txBody>
                    <a:bodyPr/>
                    <a:lstStyle/>
                    <a:p>
                      <a:endParaRPr lang="es-ES"/>
                    </a:p>
                  </a:txBody>
                  <a:tcPr/>
                </a:tc>
              </a:tr>
              <a:tr h="627145">
                <a:tc>
                  <a:txBody>
                    <a:bodyPr/>
                    <a:lstStyle/>
                    <a:p>
                      <a:pPr>
                        <a:lnSpc>
                          <a:spcPct val="115000"/>
                        </a:lnSpc>
                        <a:spcAft>
                          <a:spcPts val="0"/>
                        </a:spcAft>
                      </a:pPr>
                      <a:r>
                        <a:rPr lang="es-ES" sz="900"/>
                        <a:t> </a:t>
                      </a:r>
                    </a:p>
                    <a:p>
                      <a:pPr>
                        <a:lnSpc>
                          <a:spcPct val="115000"/>
                        </a:lnSpc>
                        <a:spcAft>
                          <a:spcPts val="0"/>
                        </a:spcAft>
                      </a:pPr>
                      <a:r>
                        <a:rPr lang="es-ES" sz="900"/>
                        <a:t>- La serie numérica.</a:t>
                      </a:r>
                    </a:p>
                    <a:p>
                      <a:pPr>
                        <a:lnSpc>
                          <a:spcPct val="115000"/>
                        </a:lnSpc>
                        <a:spcAft>
                          <a:spcPts val="0"/>
                        </a:spcAft>
                      </a:pPr>
                      <a:r>
                        <a:rPr lang="es-ES" sz="900"/>
                        <a:t>- Sumas y restas mentales.</a:t>
                      </a:r>
                    </a:p>
                    <a:p>
                      <a:pPr>
                        <a:lnSpc>
                          <a:spcPct val="115000"/>
                        </a:lnSpc>
                        <a:spcAft>
                          <a:spcPts val="0"/>
                        </a:spcAft>
                      </a:pPr>
                      <a:r>
                        <a:rPr lang="es-ES" sz="900"/>
                        <a:t>- Representación de números. </a:t>
                      </a:r>
                      <a:endParaRPr lang="es-ES" sz="900">
                        <a:latin typeface="Calibri"/>
                        <a:ea typeface="Calibri"/>
                        <a:cs typeface="Calibri"/>
                      </a:endParaRPr>
                    </a:p>
                  </a:txBody>
                  <a:tcPr marL="55774" marR="55774" marT="0" marB="0"/>
                </a:tc>
                <a:tc gridSpan="2">
                  <a:txBody>
                    <a:bodyPr/>
                    <a:lstStyle/>
                    <a:p>
                      <a:pPr>
                        <a:lnSpc>
                          <a:spcPct val="115000"/>
                        </a:lnSpc>
                        <a:spcAft>
                          <a:spcPts val="0"/>
                        </a:spcAft>
                      </a:pPr>
                      <a:endParaRPr lang="es-ES" sz="900"/>
                    </a:p>
                    <a:p>
                      <a:pPr>
                        <a:lnSpc>
                          <a:spcPct val="115000"/>
                        </a:lnSpc>
                        <a:spcAft>
                          <a:spcPts val="0"/>
                        </a:spcAft>
                      </a:pPr>
                      <a:r>
                        <a:rPr lang="es-ES" sz="900"/>
                        <a:t>- Competencia matemática.</a:t>
                      </a:r>
                    </a:p>
                    <a:p>
                      <a:pPr>
                        <a:lnSpc>
                          <a:spcPct val="115000"/>
                        </a:lnSpc>
                        <a:spcAft>
                          <a:spcPts val="0"/>
                        </a:spcAft>
                      </a:pPr>
                      <a:r>
                        <a:rPr lang="es-ES" sz="900"/>
                        <a:t>- Competencia lingüística. </a:t>
                      </a:r>
                    </a:p>
                    <a:p>
                      <a:pPr>
                        <a:lnSpc>
                          <a:spcPct val="115000"/>
                        </a:lnSpc>
                        <a:spcAft>
                          <a:spcPts val="0"/>
                        </a:spcAft>
                      </a:pPr>
                      <a:r>
                        <a:rPr lang="es-ES" sz="900"/>
                        <a:t>- Aprender a aprender. </a:t>
                      </a:r>
                      <a:endParaRPr lang="es-ES" sz="900">
                        <a:latin typeface="Calibri"/>
                        <a:ea typeface="Calibri"/>
                        <a:cs typeface="Calibri"/>
                      </a:endParaRPr>
                    </a:p>
                  </a:txBody>
                  <a:tcPr marL="55774" marR="55774" marT="0" marB="0"/>
                </a:tc>
                <a:tc hMerge="1">
                  <a:txBody>
                    <a:bodyPr/>
                    <a:lstStyle/>
                    <a:p>
                      <a:endParaRPr lang="es-ES"/>
                    </a:p>
                  </a:txBody>
                  <a:tcPr/>
                </a:tc>
              </a:tr>
              <a:tr h="256560">
                <a:tc gridSpan="3">
                  <a:txBody>
                    <a:bodyPr/>
                    <a:lstStyle/>
                    <a:p>
                      <a:pPr algn="ctr">
                        <a:lnSpc>
                          <a:spcPct val="115000"/>
                        </a:lnSpc>
                        <a:spcAft>
                          <a:spcPts val="0"/>
                        </a:spcAft>
                      </a:pPr>
                      <a:r>
                        <a:rPr lang="es-ES" sz="1500"/>
                        <a:t>DESARROLLO</a:t>
                      </a:r>
                      <a:endParaRPr lang="es-ES" sz="900">
                        <a:latin typeface="Calibri"/>
                        <a:ea typeface="Calibri"/>
                        <a:cs typeface="Calibri"/>
                      </a:endParaRPr>
                    </a:p>
                  </a:txBody>
                  <a:tcPr marL="55774" marR="55774" marT="0" marB="0"/>
                </a:tc>
                <a:tc hMerge="1">
                  <a:txBody>
                    <a:bodyPr/>
                    <a:lstStyle/>
                    <a:p>
                      <a:endParaRPr lang="es-ES"/>
                    </a:p>
                  </a:txBody>
                  <a:tcPr/>
                </a:tc>
                <a:tc hMerge="1">
                  <a:txBody>
                    <a:bodyPr/>
                    <a:lstStyle/>
                    <a:p>
                      <a:endParaRPr lang="es-ES"/>
                    </a:p>
                  </a:txBody>
                  <a:tcPr/>
                </a:tc>
              </a:tr>
              <a:tr h="1097505">
                <a:tc gridSpan="3">
                  <a:txBody>
                    <a:bodyPr/>
                    <a:lstStyle/>
                    <a:p>
                      <a:pPr>
                        <a:lnSpc>
                          <a:spcPct val="115000"/>
                        </a:lnSpc>
                        <a:spcAft>
                          <a:spcPts val="0"/>
                        </a:spcAft>
                      </a:pPr>
                      <a:endParaRPr lang="es-ES" sz="900"/>
                    </a:p>
                    <a:p>
                      <a:pPr>
                        <a:lnSpc>
                          <a:spcPct val="115000"/>
                        </a:lnSpc>
                        <a:spcAft>
                          <a:spcPts val="0"/>
                        </a:spcAft>
                      </a:pPr>
                      <a:r>
                        <a:rPr lang="es-ES" sz="900"/>
                        <a:t>El grupo clase se divide en subgrupos, con un tablero y tantos vehículos como miembros tenga el grupo en cuestión. Las diversas marcas de la carretera indicarán la unidad, cinco unidades o diez. </a:t>
                      </a:r>
                    </a:p>
                    <a:p>
                      <a:pPr>
                        <a:lnSpc>
                          <a:spcPct val="115000"/>
                        </a:lnSpc>
                        <a:spcAft>
                          <a:spcPts val="0"/>
                        </a:spcAft>
                      </a:pPr>
                      <a:r>
                        <a:rPr lang="es-ES" sz="900"/>
                        <a:t>La actividad consiste en tirar los dados y calcular mentalmente el número obtenido (cuantos más dados mayor será el número), posteriormente se situará el morro del vehículo en la marca que represente el resultado de la suma (o resta en niveles superiores) del número obtenido en los dados y la casilla desde donde está situado el vehículo. </a:t>
                      </a:r>
                    </a:p>
                    <a:p>
                      <a:pPr>
                        <a:lnSpc>
                          <a:spcPct val="115000"/>
                        </a:lnSpc>
                        <a:spcAft>
                          <a:spcPts val="0"/>
                        </a:spcAft>
                      </a:pPr>
                      <a:r>
                        <a:rPr lang="es-ES" sz="900"/>
                        <a:t>El objetivo final es llegar el primero a la otra punta del recorrido, creado por ellos.</a:t>
                      </a:r>
                      <a:endParaRPr lang="es-ES" sz="900">
                        <a:latin typeface="Calibri"/>
                        <a:ea typeface="Calibri"/>
                        <a:cs typeface="Calibri"/>
                      </a:endParaRPr>
                    </a:p>
                  </a:txBody>
                  <a:tcPr marL="55774" marR="55774" marT="0" marB="0"/>
                </a:tc>
                <a:tc hMerge="1">
                  <a:txBody>
                    <a:bodyPr/>
                    <a:lstStyle/>
                    <a:p>
                      <a:endParaRPr lang="es-ES"/>
                    </a:p>
                  </a:txBody>
                  <a:tcPr/>
                </a:tc>
                <a:tc hMerge="1">
                  <a:txBody>
                    <a:bodyPr/>
                    <a:lstStyle/>
                    <a:p>
                      <a:endParaRPr lang="es-ES"/>
                    </a:p>
                  </a:txBody>
                  <a:tcPr/>
                </a:tc>
              </a:tr>
              <a:tr h="235489">
                <a:tc>
                  <a:txBody>
                    <a:bodyPr/>
                    <a:lstStyle/>
                    <a:p>
                      <a:pPr>
                        <a:lnSpc>
                          <a:spcPct val="115000"/>
                        </a:lnSpc>
                        <a:spcAft>
                          <a:spcPts val="0"/>
                        </a:spcAft>
                      </a:pPr>
                      <a:r>
                        <a:rPr lang="es-ES" sz="1300"/>
                        <a:t>EVALUACIÓN POR CRITERIOS EV/ESTANDARES AP.</a:t>
                      </a:r>
                      <a:endParaRPr lang="es-ES" sz="900">
                        <a:latin typeface="Calibri"/>
                        <a:ea typeface="Calibri"/>
                        <a:cs typeface="Calibri"/>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Calibri"/>
                      </a:endParaRPr>
                    </a:p>
                  </a:txBody>
                  <a:tcPr marL="55774" marR="55774" marT="0" marB="0"/>
                </a:tc>
                <a:tc hMerge="1">
                  <a:txBody>
                    <a:bodyPr/>
                    <a:lstStyle/>
                    <a:p>
                      <a:endParaRPr lang="es-ES"/>
                    </a:p>
                  </a:txBody>
                  <a:tcPr/>
                </a:tc>
              </a:tr>
              <a:tr h="940718">
                <a:tc>
                  <a:txBody>
                    <a:bodyPr/>
                    <a:lstStyle/>
                    <a:p>
                      <a:pPr>
                        <a:lnSpc>
                          <a:spcPct val="115000"/>
                        </a:lnSpc>
                        <a:spcAft>
                          <a:spcPts val="0"/>
                        </a:spcAft>
                      </a:pPr>
                      <a:endParaRPr lang="es-ES" sz="900"/>
                    </a:p>
                    <a:p>
                      <a:pPr>
                        <a:lnSpc>
                          <a:spcPct val="115000"/>
                        </a:lnSpc>
                        <a:spcAft>
                          <a:spcPts val="0"/>
                        </a:spcAft>
                      </a:pPr>
                      <a:r>
                        <a:rPr lang="es-ES" sz="900"/>
                        <a:t>- Crea la serie numérica que se le indica y sitúa objetos en ella.</a:t>
                      </a:r>
                    </a:p>
                    <a:p>
                      <a:pPr>
                        <a:lnSpc>
                          <a:spcPct val="115000"/>
                        </a:lnSpc>
                        <a:spcAft>
                          <a:spcPts val="0"/>
                        </a:spcAft>
                      </a:pPr>
                      <a:r>
                        <a:rPr lang="es-ES" sz="900"/>
                        <a:t>- Realiza sumas sin llevar y llevando.</a:t>
                      </a:r>
                    </a:p>
                    <a:p>
                      <a:pPr>
                        <a:lnSpc>
                          <a:spcPct val="115000"/>
                        </a:lnSpc>
                        <a:spcAft>
                          <a:spcPts val="0"/>
                        </a:spcAft>
                      </a:pPr>
                      <a:r>
                        <a:rPr lang="es-ES" sz="900"/>
                        <a:t>- Compone números con dados.</a:t>
                      </a:r>
                    </a:p>
                    <a:p>
                      <a:pPr>
                        <a:lnSpc>
                          <a:spcPct val="115000"/>
                        </a:lnSpc>
                        <a:spcAft>
                          <a:spcPts val="0"/>
                        </a:spcAft>
                      </a:pPr>
                      <a:r>
                        <a:rPr lang="es-ES" sz="900"/>
                        <a:t>- Calcula mentalmente los complementarios de un número desde el 1 hasta el 100. </a:t>
                      </a:r>
                    </a:p>
                    <a:p>
                      <a:pPr>
                        <a:lnSpc>
                          <a:spcPct val="115000"/>
                        </a:lnSpc>
                        <a:spcAft>
                          <a:spcPts val="0"/>
                        </a:spcAft>
                      </a:pPr>
                      <a:r>
                        <a:rPr lang="es-ES" sz="900"/>
                        <a:t>- Realiza sumas y restas mediante el uso de hechos numéricos y demás estrategias de cálculo mental. </a:t>
                      </a:r>
                      <a:endParaRPr lang="es-ES" sz="900">
                        <a:latin typeface="Calibri"/>
                        <a:ea typeface="Calibri"/>
                        <a:cs typeface="Calibri"/>
                      </a:endParaRPr>
                    </a:p>
                  </a:txBody>
                  <a:tcPr marL="55774" marR="55774" marT="0" marB="0"/>
                </a:tc>
                <a:tc gridSpan="2">
                  <a:txBody>
                    <a:bodyPr/>
                    <a:lstStyle/>
                    <a:p>
                      <a:pPr>
                        <a:lnSpc>
                          <a:spcPct val="115000"/>
                        </a:lnSpc>
                        <a:spcAft>
                          <a:spcPts val="0"/>
                        </a:spcAft>
                      </a:pPr>
                      <a:endParaRPr lang="es-ES" sz="900"/>
                    </a:p>
                    <a:p>
                      <a:pPr>
                        <a:lnSpc>
                          <a:spcPct val="115000"/>
                        </a:lnSpc>
                        <a:spcAft>
                          <a:spcPts val="0"/>
                        </a:spcAft>
                      </a:pPr>
                      <a:r>
                        <a:rPr lang="es-ES" sz="900"/>
                        <a:t>- Explica correctamente el proceso realizado utilizando para ello el vocabulario específico. </a:t>
                      </a:r>
                    </a:p>
                    <a:p>
                      <a:pPr>
                        <a:lnSpc>
                          <a:spcPct val="115000"/>
                        </a:lnSpc>
                        <a:spcAft>
                          <a:spcPts val="0"/>
                        </a:spcAft>
                      </a:pPr>
                      <a:r>
                        <a:rPr lang="es-ES" sz="900"/>
                        <a:t>- Desarrolla hábitos de escucha y participación. </a:t>
                      </a:r>
                    </a:p>
                    <a:p>
                      <a:pPr>
                        <a:lnSpc>
                          <a:spcPct val="115000"/>
                        </a:lnSpc>
                        <a:spcAft>
                          <a:spcPts val="0"/>
                        </a:spcAft>
                      </a:pPr>
                      <a:r>
                        <a:rPr lang="es-ES" sz="900"/>
                        <a:t>- Disfruta trabajando las matemáticas de manera lúdica.  </a:t>
                      </a:r>
                      <a:endParaRPr lang="es-ES" sz="900">
                        <a:latin typeface="Calibri"/>
                        <a:ea typeface="Calibri"/>
                        <a:cs typeface="Calibri"/>
                      </a:endParaRPr>
                    </a:p>
                  </a:txBody>
                  <a:tcPr marL="55774" marR="55774" marT="0" marB="0"/>
                </a:tc>
                <a:tc hMerge="1">
                  <a:txBody>
                    <a:bodyPr/>
                    <a:lstStyle/>
                    <a:p>
                      <a:endParaRPr lang="es-ES"/>
                    </a:p>
                  </a:txBody>
                  <a:tcPr/>
                </a:tc>
              </a:tr>
              <a:tr h="228053">
                <a:tc gridSpan="3">
                  <a:txBody>
                    <a:bodyPr/>
                    <a:lstStyle/>
                    <a:p>
                      <a:pPr>
                        <a:lnSpc>
                          <a:spcPct val="115000"/>
                        </a:lnSpc>
                        <a:spcAft>
                          <a:spcPts val="0"/>
                        </a:spcAft>
                      </a:pPr>
                      <a:r>
                        <a:rPr lang="es-ES" sz="1300"/>
                        <a:t>VARIABLES DEL MATERIAL</a:t>
                      </a:r>
                      <a:endParaRPr lang="es-ES" sz="900">
                        <a:latin typeface="Calibri"/>
                        <a:ea typeface="Calibri"/>
                        <a:cs typeface="Calibri"/>
                      </a:endParaRPr>
                    </a:p>
                  </a:txBody>
                  <a:tcPr marL="55774" marR="55774" marT="0" marB="0"/>
                </a:tc>
                <a:tc hMerge="1">
                  <a:txBody>
                    <a:bodyPr/>
                    <a:lstStyle/>
                    <a:p>
                      <a:endParaRPr lang="es-ES"/>
                    </a:p>
                  </a:txBody>
                  <a:tcPr/>
                </a:tc>
                <a:tc hMerge="1">
                  <a:txBody>
                    <a:bodyPr/>
                    <a:lstStyle/>
                    <a:p>
                      <a:endParaRPr lang="es-ES"/>
                    </a:p>
                  </a:txBody>
                  <a:tcPr/>
                </a:tc>
              </a:tr>
              <a:tr h="632620">
                <a:tc gridSpan="3">
                  <a:txBody>
                    <a:bodyPr/>
                    <a:lstStyle/>
                    <a:p>
                      <a:pPr>
                        <a:lnSpc>
                          <a:spcPct val="115000"/>
                        </a:lnSpc>
                        <a:spcAft>
                          <a:spcPts val="0"/>
                        </a:spcAft>
                      </a:pPr>
                      <a:endParaRPr lang="es-ES" sz="900" dirty="0">
                        <a:latin typeface="Calibri"/>
                        <a:ea typeface="Calibri"/>
                        <a:cs typeface="Calibri"/>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9217" name="Picture 1" descr="C:\Users\USUARIO\Desktop\ABN TERCER T\IMG-20170426-WA0002.jpg"/>
          <p:cNvPicPr>
            <a:picLocks noChangeAspect="1" noChangeArrowheads="1"/>
          </p:cNvPicPr>
          <p:nvPr/>
        </p:nvPicPr>
        <p:blipFill>
          <a:blip r:embed="rId2" cstate="print"/>
          <a:srcRect/>
          <a:stretch>
            <a:fillRect/>
          </a:stretch>
        </p:blipFill>
        <p:spPr bwMode="auto">
          <a:xfrm>
            <a:off x="8737168" y="1981055"/>
            <a:ext cx="2443450" cy="1832588"/>
          </a:xfrm>
          <a:prstGeom prst="rect">
            <a:avLst/>
          </a:prstGeom>
          <a:noFill/>
        </p:spPr>
      </p:pic>
      <p:pic>
        <p:nvPicPr>
          <p:cNvPr id="9218" name="Picture 2" descr="C:\Users\USUARIO\Desktop\ABN TERCER T\IMG-20170425-WA0019.jpg"/>
          <p:cNvPicPr>
            <a:picLocks noChangeAspect="1" noChangeArrowheads="1"/>
          </p:cNvPicPr>
          <p:nvPr/>
        </p:nvPicPr>
        <p:blipFill>
          <a:blip r:embed="rId3" cstate="print"/>
          <a:srcRect/>
          <a:stretch>
            <a:fillRect/>
          </a:stretch>
        </p:blipFill>
        <p:spPr bwMode="auto">
          <a:xfrm>
            <a:off x="9010109" y="3906980"/>
            <a:ext cx="2128946" cy="283859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47:  LA RULETA DE LOS NUMEROS</a:t>
            </a:r>
            <a:endParaRPr lang="es-ES" dirty="0"/>
          </a:p>
        </p:txBody>
      </p:sp>
      <p:graphicFrame>
        <p:nvGraphicFramePr>
          <p:cNvPr id="3" name="2 Tabla"/>
          <p:cNvGraphicFramePr>
            <a:graphicFrameLocks noGrp="1"/>
          </p:cNvGraphicFramePr>
          <p:nvPr/>
        </p:nvGraphicFramePr>
        <p:xfrm>
          <a:off x="302054" y="2234789"/>
          <a:ext cx="6617730" cy="4303433"/>
        </p:xfrm>
        <a:graphic>
          <a:graphicData uri="http://schemas.openxmlformats.org/drawingml/2006/table">
            <a:tbl>
              <a:tblPr>
                <a:tableStyleId>{69CF1AB2-1976-4502-BF36-3FF5EA218861}</a:tableStyleId>
              </a:tblPr>
              <a:tblGrid>
                <a:gridCol w="4244959"/>
                <a:gridCol w="99514"/>
                <a:gridCol w="2273257"/>
              </a:tblGrid>
              <a:tr h="341512">
                <a:tc gridSpan="2">
                  <a:txBody>
                    <a:bodyPr/>
                    <a:lstStyle/>
                    <a:p>
                      <a:pPr>
                        <a:lnSpc>
                          <a:spcPct val="115000"/>
                        </a:lnSpc>
                        <a:spcAft>
                          <a:spcPts val="0"/>
                        </a:spcAft>
                      </a:pPr>
                      <a:r>
                        <a:rPr lang="es-ES" sz="1300"/>
                        <a:t>TITULO: La ruleta de los números</a:t>
                      </a:r>
                      <a:endParaRPr lang="es-ES" sz="90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NIVEL:4 y 5 AÑOS INFANTIL</a:t>
                      </a:r>
                      <a:endParaRPr lang="es-ES" sz="900">
                        <a:latin typeface="Calibri"/>
                        <a:ea typeface="Calibri"/>
                        <a:cs typeface="Times New Roman"/>
                      </a:endParaRPr>
                    </a:p>
                  </a:txBody>
                  <a:tcPr marL="55774" marR="55774" marT="0" marB="0"/>
                </a:tc>
              </a:tr>
              <a:tr h="387409">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773342">
                <a:tc>
                  <a:txBody>
                    <a:bodyPr/>
                    <a:lstStyle/>
                    <a:p>
                      <a:pPr marL="342900" lvl="0" indent="-342900">
                        <a:lnSpc>
                          <a:spcPct val="115000"/>
                        </a:lnSpc>
                        <a:spcAft>
                          <a:spcPts val="0"/>
                        </a:spcAft>
                        <a:buFont typeface="Symbol"/>
                        <a:buChar char=""/>
                      </a:pPr>
                      <a:r>
                        <a:rPr lang="es-ES" sz="900"/>
                        <a:t>Números y cantidades hasta el 10.</a:t>
                      </a:r>
                    </a:p>
                    <a:p>
                      <a:pPr marL="342900" lvl="0" indent="-342900">
                        <a:lnSpc>
                          <a:spcPct val="115000"/>
                        </a:lnSpc>
                        <a:spcAft>
                          <a:spcPts val="0"/>
                        </a:spcAft>
                        <a:buFont typeface="Symbol"/>
                        <a:buChar char=""/>
                      </a:pPr>
                      <a:r>
                        <a:rPr lang="es-ES" sz="900"/>
                        <a:t>Conteo.</a:t>
                      </a:r>
                    </a:p>
                    <a:p>
                      <a:pPr marL="342900" lvl="0" indent="-342900">
                        <a:lnSpc>
                          <a:spcPct val="115000"/>
                        </a:lnSpc>
                        <a:spcAft>
                          <a:spcPts val="0"/>
                        </a:spcAft>
                        <a:buFont typeface="Symbol"/>
                        <a:buChar char=""/>
                      </a:pPr>
                      <a:r>
                        <a:rPr lang="es-ES" sz="900"/>
                        <a:t>Asociación número -cantidad. </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900"/>
                        <a:t>Competencia matemática, aprender a aprender y competencia lingüística.</a:t>
                      </a:r>
                      <a:endParaRPr lang="es-ES" sz="900">
                        <a:latin typeface="Calibri"/>
                        <a:ea typeface="Calibri"/>
                        <a:cs typeface="Times New Roman"/>
                      </a:endParaRPr>
                    </a:p>
                  </a:txBody>
                  <a:tcPr marL="55774" marR="55774" marT="0" marB="0"/>
                </a:tc>
                <a:tc hMerge="1">
                  <a:txBody>
                    <a:bodyPr/>
                    <a:lstStyle/>
                    <a:p>
                      <a:endParaRPr lang="es-ES"/>
                    </a:p>
                  </a:txBody>
                  <a:tcPr/>
                </a:tc>
              </a:tr>
              <a:tr h="359194">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651978">
                <a:tc gridSpan="3">
                  <a:txBody>
                    <a:bodyPr/>
                    <a:lstStyle/>
                    <a:p>
                      <a:pPr>
                        <a:lnSpc>
                          <a:spcPct val="115000"/>
                        </a:lnSpc>
                        <a:spcAft>
                          <a:spcPts val="0"/>
                        </a:spcAft>
                      </a:pPr>
                      <a:r>
                        <a:rPr lang="es-ES" sz="900"/>
                        <a:t> Cada niño o por parejas cogen una ruleta que está dividida en espacio iguales con diferentes cantidades de objetos, animales, …, deberán ir contando los que hay en cada espacio y colocar la pinza con el número correspondiente.</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321755">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807211">
                <a:tc>
                  <a:txBody>
                    <a:bodyPr/>
                    <a:lstStyle/>
                    <a:p>
                      <a:pPr marL="342900" lvl="0" indent="-342900">
                        <a:lnSpc>
                          <a:spcPct val="115000"/>
                        </a:lnSpc>
                        <a:spcAft>
                          <a:spcPts val="0"/>
                        </a:spcAft>
                        <a:buFont typeface="Symbol"/>
                        <a:buChar char=""/>
                      </a:pPr>
                      <a:r>
                        <a:rPr lang="es-ES" sz="900"/>
                        <a:t>Conoce los números del 1 al 10.</a:t>
                      </a:r>
                    </a:p>
                    <a:p>
                      <a:pPr marL="342900" lvl="0" indent="-342900">
                        <a:lnSpc>
                          <a:spcPct val="115000"/>
                        </a:lnSpc>
                        <a:spcAft>
                          <a:spcPts val="0"/>
                        </a:spcAft>
                        <a:buFont typeface="Symbol"/>
                        <a:buChar char=""/>
                      </a:pPr>
                      <a:r>
                        <a:rPr lang="es-ES" sz="900"/>
                        <a:t>Asocia número y cantidad</a:t>
                      </a:r>
                    </a:p>
                    <a:p>
                      <a:pPr marL="342900" lvl="0" indent="-342900">
                        <a:lnSpc>
                          <a:spcPct val="115000"/>
                        </a:lnSpc>
                        <a:spcAft>
                          <a:spcPts val="0"/>
                        </a:spcAft>
                        <a:buFont typeface="Symbol"/>
                        <a:buChar char=""/>
                      </a:pPr>
                      <a:r>
                        <a:rPr lang="es-ES" sz="900"/>
                        <a:t>Cuenta del 1 al 10.</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311595">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15516">
                <a:tc gridSpan="3">
                  <a:txBody>
                    <a:bodyPr/>
                    <a:lstStyle/>
                    <a:p>
                      <a:pPr>
                        <a:lnSpc>
                          <a:spcPct val="115000"/>
                        </a:lnSpc>
                        <a:spcAft>
                          <a:spcPts val="0"/>
                        </a:spcAft>
                      </a:pP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8193" name="Picture 1" descr="C:\Users\USUARIO\Desktop\ABN TERCER T\IMG-20170423-WA0009.jpg"/>
          <p:cNvPicPr>
            <a:picLocks noChangeAspect="1" noChangeArrowheads="1"/>
          </p:cNvPicPr>
          <p:nvPr/>
        </p:nvPicPr>
        <p:blipFill>
          <a:blip r:embed="rId2" cstate="print"/>
          <a:srcRect/>
          <a:stretch>
            <a:fillRect/>
          </a:stretch>
        </p:blipFill>
        <p:spPr bwMode="auto">
          <a:xfrm>
            <a:off x="8130746" y="2161962"/>
            <a:ext cx="3237471" cy="431662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48: LOS AMIGOS DE LOS NUMEROS</a:t>
            </a:r>
            <a:endParaRPr lang="es-ES" dirty="0"/>
          </a:p>
        </p:txBody>
      </p:sp>
      <p:graphicFrame>
        <p:nvGraphicFramePr>
          <p:cNvPr id="3" name="2 Tabla"/>
          <p:cNvGraphicFramePr>
            <a:graphicFrameLocks noGrp="1"/>
          </p:cNvGraphicFramePr>
          <p:nvPr/>
        </p:nvGraphicFramePr>
        <p:xfrm>
          <a:off x="450335" y="1911927"/>
          <a:ext cx="6767883" cy="4356859"/>
        </p:xfrm>
        <a:graphic>
          <a:graphicData uri="http://schemas.openxmlformats.org/drawingml/2006/table">
            <a:tbl>
              <a:tblPr>
                <a:tableStyleId>{BC89EF96-8CEA-46FF-86C4-4CE0E7609802}</a:tableStyleId>
              </a:tblPr>
              <a:tblGrid>
                <a:gridCol w="4354221"/>
                <a:gridCol w="81894"/>
                <a:gridCol w="2331768"/>
              </a:tblGrid>
              <a:tr h="270814">
                <a:tc gridSpan="2">
                  <a:txBody>
                    <a:bodyPr/>
                    <a:lstStyle/>
                    <a:p>
                      <a:pPr>
                        <a:lnSpc>
                          <a:spcPct val="115000"/>
                        </a:lnSpc>
                        <a:spcAft>
                          <a:spcPts val="0"/>
                        </a:spcAft>
                      </a:pPr>
                      <a:r>
                        <a:rPr lang="es-ES" sz="1300"/>
                        <a:t>TITULO: los amigos de los números</a:t>
                      </a:r>
                      <a:endParaRPr lang="es-ES" sz="90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5 años</a:t>
                      </a:r>
                      <a:endParaRPr lang="es-ES" sz="900">
                        <a:latin typeface="Calibri"/>
                        <a:ea typeface="Calibri"/>
                        <a:cs typeface="Times New Roman"/>
                      </a:endParaRPr>
                    </a:p>
                  </a:txBody>
                  <a:tcPr marL="55774" marR="55774" marT="0" marB="0"/>
                </a:tc>
              </a:tr>
              <a:tr h="277976">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849371">
                <a:tc>
                  <a:txBody>
                    <a:bodyPr/>
                    <a:lstStyle/>
                    <a:p>
                      <a:pPr marL="342900" lvl="0" indent="-342900">
                        <a:lnSpc>
                          <a:spcPct val="115000"/>
                        </a:lnSpc>
                        <a:spcAft>
                          <a:spcPts val="0"/>
                        </a:spcAft>
                        <a:buFont typeface="Symbol"/>
                        <a:buChar char=""/>
                      </a:pPr>
                      <a:r>
                        <a:rPr lang="es-ES" sz="900"/>
                        <a:t>Números  del 1 al 10.</a:t>
                      </a:r>
                    </a:p>
                    <a:p>
                      <a:pPr marL="342900" lvl="0" indent="-342900">
                        <a:lnSpc>
                          <a:spcPct val="115000"/>
                        </a:lnSpc>
                        <a:spcAft>
                          <a:spcPts val="0"/>
                        </a:spcAft>
                        <a:buFont typeface="Symbol"/>
                        <a:buChar char=""/>
                      </a:pPr>
                      <a:r>
                        <a:rPr lang="es-ES" sz="900"/>
                        <a:t>Descomposición de los números del 1 al 10.</a:t>
                      </a:r>
                    </a:p>
                    <a:p>
                      <a:pPr marL="342900" lvl="0" indent="-342900">
                        <a:lnSpc>
                          <a:spcPct val="115000"/>
                        </a:lnSpc>
                        <a:spcAft>
                          <a:spcPts val="0"/>
                        </a:spcAft>
                        <a:buFont typeface="Symbol"/>
                        <a:buChar char=""/>
                      </a:pPr>
                      <a:r>
                        <a:rPr lang="es-ES" sz="900"/>
                        <a:t>Conteo.</a:t>
                      </a:r>
                    </a:p>
                    <a:p>
                      <a:pPr marL="342900" lvl="0" indent="-342900">
                        <a:lnSpc>
                          <a:spcPct val="115000"/>
                        </a:lnSpc>
                        <a:spcAft>
                          <a:spcPts val="0"/>
                        </a:spcAft>
                        <a:buFont typeface="Symbol"/>
                        <a:buChar char=""/>
                      </a:pPr>
                      <a:r>
                        <a:rPr lang="es-ES" sz="900"/>
                        <a:t>Asociación grafía-cantidad.</a:t>
                      </a:r>
                    </a:p>
                    <a:p>
                      <a:pPr marL="342900" lvl="0" indent="-342900">
                        <a:lnSpc>
                          <a:spcPct val="115000"/>
                        </a:lnSpc>
                        <a:spcAft>
                          <a:spcPts val="0"/>
                        </a:spcAft>
                        <a:buFont typeface="Symbol"/>
                        <a:buChar char=""/>
                      </a:pPr>
                      <a:r>
                        <a:rPr lang="es-ES" sz="900"/>
                        <a:t>Sumas de dos números.</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900"/>
                        <a:t>Competencia matemática, aprender a aprender y competencia lingüística.</a:t>
                      </a:r>
                      <a:endParaRPr lang="es-ES" sz="900">
                        <a:latin typeface="Calibri"/>
                        <a:ea typeface="Calibri"/>
                        <a:cs typeface="Times New Roman"/>
                      </a:endParaRPr>
                    </a:p>
                  </a:txBody>
                  <a:tcPr marL="55774" marR="55774" marT="0" marB="0"/>
                </a:tc>
                <a:tc hMerge="1">
                  <a:txBody>
                    <a:bodyPr/>
                    <a:lstStyle/>
                    <a:p>
                      <a:endParaRPr lang="es-ES"/>
                    </a:p>
                  </a:txBody>
                  <a:tcPr/>
                </a:tc>
              </a:tr>
              <a:tr h="277976">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560652">
                <a:tc gridSpan="3">
                  <a:txBody>
                    <a:bodyPr/>
                    <a:lstStyle/>
                    <a:p>
                      <a:pPr>
                        <a:lnSpc>
                          <a:spcPct val="115000"/>
                        </a:lnSpc>
                        <a:spcAft>
                          <a:spcPts val="0"/>
                        </a:spcAft>
                      </a:pPr>
                      <a:r>
                        <a:rPr lang="es-ES" sz="900"/>
                        <a:t> Se elige una percha con un número y los niños van poniendo  la cantidad de pinzas que indica el número. A continuación los niños van moviendo las pinzas a un lado u otro   de la camiseta y ver las distintas posibilidades de conseguir el número que indica la camiseta.</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55147">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Evaluación POR COMPETENCIAS</a:t>
                      </a:r>
                      <a:endParaRPr lang="es-ES" sz="900">
                        <a:latin typeface="Calibri"/>
                        <a:ea typeface="Calibri"/>
                        <a:cs typeface="Times New Roman"/>
                      </a:endParaRPr>
                    </a:p>
                  </a:txBody>
                  <a:tcPr marL="55774" marR="55774" marT="0" marB="0"/>
                </a:tc>
                <a:tc hMerge="1">
                  <a:txBody>
                    <a:bodyPr/>
                    <a:lstStyle/>
                    <a:p>
                      <a:endParaRPr lang="es-ES"/>
                    </a:p>
                  </a:txBody>
                  <a:tcPr/>
                </a:tc>
              </a:tr>
              <a:tr h="849371">
                <a:tc>
                  <a:txBody>
                    <a:bodyPr/>
                    <a:lstStyle/>
                    <a:p>
                      <a:pPr marL="342900" lvl="0" indent="-342900">
                        <a:lnSpc>
                          <a:spcPct val="115000"/>
                        </a:lnSpc>
                        <a:spcAft>
                          <a:spcPts val="0"/>
                        </a:spcAft>
                        <a:buFont typeface="Symbol"/>
                        <a:buChar char=""/>
                      </a:pPr>
                      <a:r>
                        <a:rPr lang="es-ES" sz="900"/>
                        <a:t>Conoce los números del 1 al 10.</a:t>
                      </a:r>
                    </a:p>
                    <a:p>
                      <a:pPr marL="342900" lvl="0" indent="-342900">
                        <a:lnSpc>
                          <a:spcPct val="115000"/>
                        </a:lnSpc>
                        <a:spcAft>
                          <a:spcPts val="0"/>
                        </a:spcAft>
                        <a:buFont typeface="Symbol"/>
                        <a:buChar char=""/>
                      </a:pPr>
                      <a:r>
                        <a:rPr lang="es-ES" sz="900"/>
                        <a:t>Cuenta del 1 al 10.</a:t>
                      </a:r>
                    </a:p>
                    <a:p>
                      <a:pPr marL="342900" lvl="0" indent="-342900">
                        <a:lnSpc>
                          <a:spcPct val="115000"/>
                        </a:lnSpc>
                        <a:spcAft>
                          <a:spcPts val="0"/>
                        </a:spcAft>
                        <a:buFont typeface="Symbol"/>
                        <a:buChar char=""/>
                      </a:pPr>
                      <a:r>
                        <a:rPr lang="es-ES" sz="900"/>
                        <a:t>Asocia grafía y cantidad.</a:t>
                      </a:r>
                    </a:p>
                    <a:p>
                      <a:pPr marL="342900" lvl="0" indent="-342900">
                        <a:lnSpc>
                          <a:spcPct val="115000"/>
                        </a:lnSpc>
                        <a:spcAft>
                          <a:spcPts val="0"/>
                        </a:spcAft>
                        <a:buFont typeface="Symbol"/>
                        <a:buChar char=""/>
                      </a:pPr>
                      <a:r>
                        <a:rPr lang="es-ES" sz="900"/>
                        <a:t>Descompone los números del 1 al 10 de diferentes formas.</a:t>
                      </a:r>
                    </a:p>
                    <a:p>
                      <a:pPr marL="342900" lvl="0" indent="-342900">
                        <a:lnSpc>
                          <a:spcPct val="115000"/>
                        </a:lnSpc>
                        <a:spcAft>
                          <a:spcPts val="0"/>
                        </a:spcAft>
                        <a:buFont typeface="Symbol"/>
                        <a:buChar char=""/>
                      </a:pPr>
                      <a:r>
                        <a:rPr lang="es-ES" sz="900"/>
                        <a:t>Realiza sumas de dos cifras hasta el 10.</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1015552">
                <a:tc gridSpan="3">
                  <a:txBody>
                    <a:bodyPr/>
                    <a:lstStyle/>
                    <a:p>
                      <a:pPr>
                        <a:lnSpc>
                          <a:spcPct val="115000"/>
                        </a:lnSpc>
                        <a:spcAft>
                          <a:spcPts val="0"/>
                        </a:spcAft>
                      </a:pPr>
                      <a:r>
                        <a:rPr lang="es-ES" sz="1300" dirty="0"/>
                        <a:t>VARIABLES DEL </a:t>
                      </a:r>
                      <a:r>
                        <a:rPr lang="es-ES" sz="1300" dirty="0" smtClean="0"/>
                        <a:t>MATERIAL.</a:t>
                      </a:r>
                      <a:endParaRPr lang="es-ES" sz="900" dirty="0"/>
                    </a:p>
                    <a:p>
                      <a:pPr>
                        <a:lnSpc>
                          <a:spcPct val="115000"/>
                        </a:lnSpc>
                        <a:spcAft>
                          <a:spcPts val="0"/>
                        </a:spcAft>
                      </a:pPr>
                      <a:r>
                        <a:rPr lang="es-ES" sz="900" dirty="0"/>
                        <a:t> También podemos trabajar sumas escritas de dos sumandos  de los números del 1 al 10 utilizando las perchas y pinzas como apoyo.</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5121" name="Picture 1" descr="C:\Users\USUARIO\Desktop\ABN TERCER T\IMG-20170423-WA0010.jpg"/>
          <p:cNvPicPr>
            <a:picLocks noChangeAspect="1" noChangeArrowheads="1"/>
          </p:cNvPicPr>
          <p:nvPr/>
        </p:nvPicPr>
        <p:blipFill>
          <a:blip r:embed="rId2" cstate="print"/>
          <a:srcRect/>
          <a:stretch>
            <a:fillRect/>
          </a:stretch>
        </p:blipFill>
        <p:spPr bwMode="auto">
          <a:xfrm>
            <a:off x="8028709" y="1906587"/>
            <a:ext cx="3290455" cy="438727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49: EL BINGO DE LOS NUMEROS</a:t>
            </a:r>
            <a:endParaRPr lang="es-ES" dirty="0"/>
          </a:p>
        </p:txBody>
      </p:sp>
      <p:graphicFrame>
        <p:nvGraphicFramePr>
          <p:cNvPr id="3" name="2 Tabla"/>
          <p:cNvGraphicFramePr>
            <a:graphicFrameLocks noGrp="1"/>
          </p:cNvGraphicFramePr>
          <p:nvPr/>
        </p:nvGraphicFramePr>
        <p:xfrm>
          <a:off x="244764" y="2170537"/>
          <a:ext cx="7015018" cy="4343658"/>
        </p:xfrm>
        <a:graphic>
          <a:graphicData uri="http://schemas.openxmlformats.org/drawingml/2006/table">
            <a:tbl>
              <a:tblPr>
                <a:tableStyleId>{BC89EF96-8CEA-46FF-86C4-4CE0E7609802}</a:tableStyleId>
              </a:tblPr>
              <a:tblGrid>
                <a:gridCol w="4513219"/>
                <a:gridCol w="84884"/>
                <a:gridCol w="2416915"/>
              </a:tblGrid>
              <a:tr h="278190">
                <a:tc gridSpan="2">
                  <a:txBody>
                    <a:bodyPr/>
                    <a:lstStyle/>
                    <a:p>
                      <a:pPr>
                        <a:lnSpc>
                          <a:spcPct val="115000"/>
                        </a:lnSpc>
                        <a:spcAft>
                          <a:spcPts val="0"/>
                        </a:spcAft>
                      </a:pPr>
                      <a:r>
                        <a:rPr lang="es-ES" sz="1300" dirty="0"/>
                        <a:t>TITULO:      el bingo de los números</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nSpc>
                          <a:spcPct val="115000"/>
                        </a:lnSpc>
                        <a:spcAft>
                          <a:spcPts val="0"/>
                        </a:spcAft>
                      </a:pPr>
                      <a:r>
                        <a:rPr lang="es-ES" sz="1300"/>
                        <a:t>NIVEL: </a:t>
                      </a:r>
                      <a:endParaRPr lang="es-ES" sz="900">
                        <a:latin typeface="Calibri"/>
                        <a:ea typeface="Calibri"/>
                        <a:cs typeface="Times New Roman"/>
                      </a:endParaRPr>
                    </a:p>
                  </a:txBody>
                  <a:tcPr marL="55774" marR="55774" marT="0" marB="0"/>
                </a:tc>
              </a:tr>
              <a:tr h="285548">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5774" marR="55774" marT="0" marB="0"/>
                </a:tc>
                <a:tc hMerge="1">
                  <a:txBody>
                    <a:bodyPr/>
                    <a:lstStyle/>
                    <a:p>
                      <a:endParaRPr lang="es-ES"/>
                    </a:p>
                  </a:txBody>
                  <a:tcPr/>
                </a:tc>
              </a:tr>
              <a:tr h="629951">
                <a:tc>
                  <a:txBody>
                    <a:bodyPr/>
                    <a:lstStyle/>
                    <a:p>
                      <a:pPr marL="342900" lvl="0" indent="-342900">
                        <a:lnSpc>
                          <a:spcPct val="115000"/>
                        </a:lnSpc>
                        <a:spcAft>
                          <a:spcPts val="0"/>
                        </a:spcAft>
                        <a:buFont typeface="Calibri"/>
                        <a:buChar char="-"/>
                      </a:pPr>
                      <a:r>
                        <a:rPr lang="es-ES" sz="900"/>
                        <a:t>RECONOCER LOS NÚMEROS DEL 1 AL 13.</a:t>
                      </a:r>
                    </a:p>
                    <a:p>
                      <a:pPr marL="342900" lvl="0" indent="-342900">
                        <a:lnSpc>
                          <a:spcPct val="115000"/>
                        </a:lnSpc>
                        <a:spcAft>
                          <a:spcPts val="0"/>
                        </a:spcAft>
                        <a:buFont typeface="Calibri"/>
                        <a:buChar char="-"/>
                      </a:pPr>
                      <a:r>
                        <a:rPr lang="es-ES" sz="900"/>
                        <a:t>LECTURA DE LOS NÚMEROS DEL 1 AL 13.</a:t>
                      </a:r>
                    </a:p>
                    <a:p>
                      <a:pPr marL="342900" lvl="0" indent="-342900">
                        <a:lnSpc>
                          <a:spcPct val="115000"/>
                        </a:lnSpc>
                        <a:spcAft>
                          <a:spcPts val="0"/>
                        </a:spcAft>
                        <a:buFont typeface="Calibri"/>
                        <a:buChar char="-"/>
                      </a:pPr>
                      <a:r>
                        <a:rPr lang="es-ES" sz="900"/>
                        <a:t>ESCRITURA DE LOS NÚMEROS DEL 1 AL 13.</a:t>
                      </a:r>
                      <a:endParaRPr lang="es-ES" sz="900">
                        <a:latin typeface="Calibri"/>
                        <a:ea typeface="Calibri"/>
                        <a:cs typeface="Times New Roman"/>
                      </a:endParaRPr>
                    </a:p>
                  </a:txBody>
                  <a:tcPr marL="55774" marR="55774" marT="0" marB="0"/>
                </a:tc>
                <a:tc gridSpan="2">
                  <a:txBody>
                    <a:bodyPr/>
                    <a:lstStyle/>
                    <a:p>
                      <a:pPr marL="342900" lvl="0" indent="-342900">
                        <a:lnSpc>
                          <a:spcPct val="115000"/>
                        </a:lnSpc>
                        <a:spcAft>
                          <a:spcPts val="0"/>
                        </a:spcAft>
                        <a:buFont typeface="Calibri"/>
                        <a:buChar char="-"/>
                      </a:pPr>
                      <a:r>
                        <a:rPr lang="es-ES" sz="900"/>
                        <a:t>COMPETENCIA MATEMÁTICA.</a:t>
                      </a:r>
                    </a:p>
                    <a:p>
                      <a:pPr marL="342900" lvl="0" indent="-342900">
                        <a:lnSpc>
                          <a:spcPct val="115000"/>
                        </a:lnSpc>
                        <a:spcAft>
                          <a:spcPts val="0"/>
                        </a:spcAft>
                        <a:buFont typeface="Calibri"/>
                        <a:buChar char="-"/>
                      </a:pPr>
                      <a:r>
                        <a:rPr lang="es-ES" sz="900"/>
                        <a:t>COMPETENCIA LINGÜÍSTICA.</a:t>
                      </a:r>
                    </a:p>
                    <a:p>
                      <a:pPr marL="342900" lvl="0" indent="-342900">
                        <a:lnSpc>
                          <a:spcPct val="115000"/>
                        </a:lnSpc>
                        <a:spcAft>
                          <a:spcPts val="0"/>
                        </a:spcAft>
                        <a:buFont typeface="Calibri"/>
                        <a:buChar char="-"/>
                      </a:pPr>
                      <a:r>
                        <a:rPr lang="es-ES" sz="900"/>
                        <a:t>APRENDER A APRENDER.</a:t>
                      </a:r>
                      <a:endParaRPr lang="es-ES" sz="900">
                        <a:latin typeface="Calibri"/>
                        <a:ea typeface="Calibri"/>
                        <a:cs typeface="Times New Roman"/>
                      </a:endParaRPr>
                    </a:p>
                  </a:txBody>
                  <a:tcPr marL="55774" marR="55774" marT="0" marB="0"/>
                </a:tc>
                <a:tc hMerge="1">
                  <a:txBody>
                    <a:bodyPr/>
                    <a:lstStyle/>
                    <a:p>
                      <a:endParaRPr lang="es-ES"/>
                    </a:p>
                  </a:txBody>
                  <a:tcPr/>
                </a:tc>
              </a:tr>
              <a:tr h="285548">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698004">
                <a:tc gridSpan="3">
                  <a:txBody>
                    <a:bodyPr/>
                    <a:lstStyle/>
                    <a:p>
                      <a:pPr>
                        <a:lnSpc>
                          <a:spcPct val="115000"/>
                        </a:lnSpc>
                        <a:spcAft>
                          <a:spcPts val="0"/>
                        </a:spcAft>
                      </a:pPr>
                      <a:endParaRPr lang="es-ES" sz="900"/>
                    </a:p>
                    <a:p>
                      <a:pPr>
                        <a:lnSpc>
                          <a:spcPct val="115000"/>
                        </a:lnSpc>
                        <a:spcAft>
                          <a:spcPts val="0"/>
                        </a:spcAft>
                      </a:pPr>
                      <a:r>
                        <a:rPr lang="es-ES" sz="900"/>
                        <a:t>            SE LE DA AL NIÑO/A UNA MARIQUITA Y OCHO FICHAS NEGRAS.</a:t>
                      </a:r>
                    </a:p>
                    <a:p>
                      <a:pPr>
                        <a:lnSpc>
                          <a:spcPct val="115000"/>
                        </a:lnSpc>
                        <a:spcAft>
                          <a:spcPts val="0"/>
                        </a:spcAft>
                      </a:pPr>
                      <a:r>
                        <a:rPr lang="es-ES" sz="900"/>
                        <a:t>            OTRO NIÑO VA SACANDO LAS FICHAS DEL SAQUITO Y CANTANDO LOS NÚMEROS.   </a:t>
                      </a:r>
                    </a:p>
                    <a:p>
                      <a:pPr>
                        <a:lnSpc>
                          <a:spcPct val="115000"/>
                        </a:lnSpc>
                        <a:spcAft>
                          <a:spcPts val="0"/>
                        </a:spcAft>
                      </a:pPr>
                      <a:r>
                        <a:rPr lang="es-ES" sz="900"/>
                        <a:t>            GANA EL NIÑO/A QUE PRIMERO COLOQUE LAS SEIS FICHAS.</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62096">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r>
                        <a:rPr lang="es-ES" sz="1300"/>
                        <a:t>EVALUACION POR COMPETENCIAS</a:t>
                      </a:r>
                      <a:endParaRPr lang="es-ES" sz="900">
                        <a:latin typeface="Calibri"/>
                        <a:ea typeface="Calibri"/>
                        <a:cs typeface="Times New Roman"/>
                      </a:endParaRPr>
                    </a:p>
                  </a:txBody>
                  <a:tcPr marL="55774" marR="55774" marT="0" marB="0"/>
                </a:tc>
                <a:tc hMerge="1">
                  <a:txBody>
                    <a:bodyPr/>
                    <a:lstStyle/>
                    <a:p>
                      <a:endParaRPr lang="es-ES"/>
                    </a:p>
                  </a:txBody>
                  <a:tcPr/>
                </a:tc>
              </a:tr>
              <a:tr h="872505">
                <a:tc>
                  <a:txBody>
                    <a:bodyPr/>
                    <a:lstStyle/>
                    <a:p>
                      <a:pPr>
                        <a:lnSpc>
                          <a:spcPct val="115000"/>
                        </a:lnSpc>
                        <a:spcAft>
                          <a:spcPts val="0"/>
                        </a:spcAft>
                      </a:pPr>
                      <a:endParaRPr lang="es-ES" sz="900"/>
                    </a:p>
                    <a:p>
                      <a:pPr marL="342900" lvl="0" indent="-342900">
                        <a:lnSpc>
                          <a:spcPct val="115000"/>
                        </a:lnSpc>
                        <a:spcAft>
                          <a:spcPts val="0"/>
                        </a:spcAft>
                        <a:buFont typeface="Calibri"/>
                        <a:buChar char="-"/>
                      </a:pPr>
                      <a:r>
                        <a:rPr lang="es-ES" sz="900"/>
                        <a:t>EL PROFESOR COMPRUEBA QUE EL NIÑO/A DICE EL NÚMERO QUE SACA DEL SAQUITO.</a:t>
                      </a:r>
                    </a:p>
                    <a:p>
                      <a:pPr marL="342900" lvl="0" indent="-342900">
                        <a:lnSpc>
                          <a:spcPct val="115000"/>
                        </a:lnSpc>
                        <a:spcAft>
                          <a:spcPts val="0"/>
                        </a:spcAft>
                        <a:buFont typeface="Calibri"/>
                        <a:buChar char="-"/>
                      </a:pPr>
                      <a:r>
                        <a:rPr lang="es-ES" sz="900"/>
                        <a:t>OBSERVAR QUE LOS NIÑOS/AS VAN COLOCANDO LAS FICHAS DE LOS NÚMEROS QUE VAN SALIENDO.</a:t>
                      </a:r>
                    </a:p>
                    <a:p>
                      <a:pPr marL="342900" lvl="0" indent="-342900">
                        <a:lnSpc>
                          <a:spcPct val="115000"/>
                        </a:lnSpc>
                        <a:spcAft>
                          <a:spcPts val="0"/>
                        </a:spcAft>
                        <a:buFont typeface="Calibri"/>
                        <a:buChar char="-"/>
                      </a:pPr>
                      <a:r>
                        <a:rPr lang="es-ES" sz="900"/>
                        <a:t>COMPROBAR QUE HA COLOCADO LAS FICHAS CORRECTAMENTE SEGÚN LOS NÚMEROS QUE SE HAYAN SACADO, CUANDO DIGAN QUE HAN ACABADO.</a:t>
                      </a:r>
                      <a:endParaRPr lang="es-ES" sz="900">
                        <a:latin typeface="Calibri"/>
                        <a:ea typeface="Calibri"/>
                        <a:cs typeface="Times New Roman"/>
                      </a:endParaRPr>
                    </a:p>
                  </a:txBody>
                  <a:tcPr marL="55774" marR="55774" marT="0" marB="0"/>
                </a:tc>
                <a:tc gridSpan="2">
                  <a:txBody>
                    <a:bodyPr/>
                    <a:lstStyle/>
                    <a:p>
                      <a:pPr>
                        <a:lnSpc>
                          <a:spcPct val="115000"/>
                        </a:lnSpc>
                        <a:spcAft>
                          <a:spcPts val="0"/>
                        </a:spcAft>
                      </a:pPr>
                      <a:endParaRPr lang="es-ES" sz="900">
                        <a:latin typeface="Calibri"/>
                        <a:ea typeface="Calibri"/>
                        <a:cs typeface="Times New Roman"/>
                      </a:endParaRPr>
                    </a:p>
                  </a:txBody>
                  <a:tcPr marL="55774" marR="55774" marT="0" marB="0"/>
                </a:tc>
                <a:tc hMerge="1">
                  <a:txBody>
                    <a:bodyPr/>
                    <a:lstStyle/>
                    <a:p>
                      <a:endParaRPr lang="es-ES"/>
                    </a:p>
                  </a:txBody>
                  <a:tcPr/>
                </a:tc>
              </a:tr>
              <a:tr h="253820">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704097">
                <a:tc gridSpan="3">
                  <a:txBody>
                    <a:bodyPr/>
                    <a:lstStyle/>
                    <a:p>
                      <a:pPr>
                        <a:lnSpc>
                          <a:spcPct val="115000"/>
                        </a:lnSpc>
                        <a:spcAft>
                          <a:spcPts val="0"/>
                        </a:spcAft>
                      </a:pPr>
                      <a:endParaRPr lang="es-ES" sz="900" dirty="0"/>
                    </a:p>
                    <a:p>
                      <a:pPr marL="342900" lvl="0" indent="-342900">
                        <a:lnSpc>
                          <a:spcPct val="115000"/>
                        </a:lnSpc>
                        <a:spcAft>
                          <a:spcPts val="0"/>
                        </a:spcAft>
                        <a:buFont typeface="Calibri"/>
                        <a:buChar char="-"/>
                      </a:pPr>
                      <a:r>
                        <a:rPr lang="es-ES" sz="900" dirty="0"/>
                        <a:t>OTRO NIÑO/A COMPRUEBA QUE EL NÚMERO QUE SE DICE ES EL QUE SACA DEL SAQUITO</a:t>
                      </a:r>
                    </a:p>
                    <a:p>
                      <a:pPr marL="342900" lvl="0" indent="-342900">
                        <a:lnSpc>
                          <a:spcPct val="115000"/>
                        </a:lnSpc>
                        <a:spcAft>
                          <a:spcPts val="0"/>
                        </a:spcAft>
                        <a:buFont typeface="Calibri"/>
                        <a:buChar char="-"/>
                      </a:pPr>
                      <a:r>
                        <a:rPr lang="es-ES" sz="900" dirty="0"/>
                        <a:t>UN NIÑO/A ESCRIBE EN UN PAPEL LOS NÚMEROS QUE VAN SALIENDO.</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77825" name="Picture 1" descr="C:\Users\USUARIO\Desktop\ABN TERCER T\IMG-20170425-WA0020.jpg"/>
          <p:cNvPicPr>
            <a:picLocks noChangeAspect="1" noChangeArrowheads="1"/>
          </p:cNvPicPr>
          <p:nvPr/>
        </p:nvPicPr>
        <p:blipFill>
          <a:blip r:embed="rId2" cstate="print"/>
          <a:srcRect/>
          <a:stretch>
            <a:fillRect/>
          </a:stretch>
        </p:blipFill>
        <p:spPr bwMode="auto">
          <a:xfrm>
            <a:off x="8255000" y="2032000"/>
            <a:ext cx="3124200" cy="41656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50:  LA TABLA DEL 100 CON TAPONES.</a:t>
            </a:r>
            <a:endParaRPr lang="es-ES" dirty="0"/>
          </a:p>
        </p:txBody>
      </p:sp>
      <p:graphicFrame>
        <p:nvGraphicFramePr>
          <p:cNvPr id="3" name="2 Tabla"/>
          <p:cNvGraphicFramePr>
            <a:graphicFrameLocks noGrp="1"/>
          </p:cNvGraphicFramePr>
          <p:nvPr/>
        </p:nvGraphicFramePr>
        <p:xfrm>
          <a:off x="226436" y="1920268"/>
          <a:ext cx="8127999" cy="4907134"/>
        </p:xfrm>
        <a:graphic>
          <a:graphicData uri="http://schemas.openxmlformats.org/drawingml/2006/table">
            <a:tbl>
              <a:tblPr>
                <a:tableStyleId>{BC89EF96-8CEA-46FF-86C4-4CE0E7609802}</a:tableStyleId>
              </a:tblPr>
              <a:tblGrid>
                <a:gridCol w="3708255"/>
                <a:gridCol w="614363"/>
                <a:gridCol w="3805381"/>
              </a:tblGrid>
              <a:tr h="245305">
                <a:tc gridSpan="2">
                  <a:txBody>
                    <a:bodyPr/>
                    <a:lstStyle/>
                    <a:p>
                      <a:pPr algn="l">
                        <a:lnSpc>
                          <a:spcPct val="115000"/>
                        </a:lnSpc>
                        <a:spcAft>
                          <a:spcPts val="0"/>
                        </a:spcAft>
                      </a:pPr>
                      <a:r>
                        <a:rPr lang="es-ES" sz="1300" dirty="0"/>
                        <a:t>TITULO: LA TABLA DEL 100 CON TAPONES</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algn="l">
                        <a:lnSpc>
                          <a:spcPct val="115000"/>
                        </a:lnSpc>
                        <a:spcAft>
                          <a:spcPts val="0"/>
                        </a:spcAft>
                      </a:pPr>
                      <a:r>
                        <a:rPr lang="es-ES" sz="1300" dirty="0"/>
                        <a:t>NIVEL: 1º Y 2º PRIMARIA</a:t>
                      </a:r>
                      <a:endParaRPr lang="es-ES" sz="900" dirty="0">
                        <a:latin typeface="Calibri"/>
                        <a:ea typeface="Calibri"/>
                        <a:cs typeface="Times New Roman"/>
                      </a:endParaRPr>
                    </a:p>
                  </a:txBody>
                  <a:tcPr marL="55774" marR="55774" marT="0" marB="0"/>
                </a:tc>
              </a:tr>
              <a:tr h="251793">
                <a:tc gridSpan="2">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5774" marR="55774" marT="0" marB="0"/>
                </a:tc>
                <a:tc hMerge="1">
                  <a:txBody>
                    <a:bodyPr/>
                    <a:lstStyle/>
                    <a:p>
                      <a:endParaRPr lang="es-ES"/>
                    </a:p>
                  </a:txBody>
                  <a:tcPr/>
                </a:tc>
                <a:tc>
                  <a:txBody>
                    <a:bodyPr/>
                    <a:lstStyle/>
                    <a:p>
                      <a:pPr algn="ctr">
                        <a:lnSpc>
                          <a:spcPct val="115000"/>
                        </a:lnSpc>
                        <a:spcAft>
                          <a:spcPts val="0"/>
                        </a:spcAft>
                      </a:pPr>
                      <a:r>
                        <a:rPr lang="es-ES" sz="1500" dirty="0"/>
                        <a:t>COMPETENCIAS</a:t>
                      </a:r>
                      <a:endParaRPr lang="es-ES" sz="900" dirty="0">
                        <a:latin typeface="Calibri"/>
                        <a:ea typeface="Calibri"/>
                        <a:cs typeface="Times New Roman"/>
                      </a:endParaRPr>
                    </a:p>
                  </a:txBody>
                  <a:tcPr marL="55774" marR="55774" marT="0" marB="0"/>
                </a:tc>
              </a:tr>
              <a:tr h="923240">
                <a:tc gridSpan="2">
                  <a:txBody>
                    <a:bodyPr/>
                    <a:lstStyle/>
                    <a:p>
                      <a:pPr marL="342900" lvl="0" indent="-342900" algn="l">
                        <a:lnSpc>
                          <a:spcPct val="115000"/>
                        </a:lnSpc>
                        <a:spcAft>
                          <a:spcPts val="0"/>
                        </a:spcAft>
                        <a:buFont typeface="Calibri"/>
                        <a:buChar char="-"/>
                      </a:pPr>
                      <a:r>
                        <a:rPr lang="es-ES" sz="900" dirty="0"/>
                        <a:t>Decenas</a:t>
                      </a:r>
                    </a:p>
                    <a:p>
                      <a:pPr marL="342900" lvl="0" indent="-342900" algn="l">
                        <a:lnSpc>
                          <a:spcPct val="115000"/>
                        </a:lnSpc>
                        <a:spcAft>
                          <a:spcPts val="0"/>
                        </a:spcAft>
                        <a:buFont typeface="Calibri"/>
                        <a:buChar char="-"/>
                      </a:pPr>
                      <a:r>
                        <a:rPr lang="es-ES" sz="900" dirty="0"/>
                        <a:t>Unidades</a:t>
                      </a:r>
                    </a:p>
                    <a:p>
                      <a:pPr marL="342900" lvl="0" indent="-342900" algn="l">
                        <a:lnSpc>
                          <a:spcPct val="115000"/>
                        </a:lnSpc>
                        <a:spcAft>
                          <a:spcPts val="0"/>
                        </a:spcAft>
                        <a:buFont typeface="Calibri"/>
                        <a:buChar char="-"/>
                      </a:pPr>
                      <a:r>
                        <a:rPr lang="es-ES" sz="900" dirty="0"/>
                        <a:t>La centena</a:t>
                      </a:r>
                    </a:p>
                    <a:p>
                      <a:pPr marL="342900" lvl="0" indent="-342900" algn="l">
                        <a:lnSpc>
                          <a:spcPct val="115000"/>
                        </a:lnSpc>
                        <a:spcAft>
                          <a:spcPts val="0"/>
                        </a:spcAft>
                        <a:buFont typeface="Calibri"/>
                        <a:buChar char="-"/>
                      </a:pPr>
                      <a:r>
                        <a:rPr lang="es-ES" sz="900" dirty="0"/>
                        <a:t>Pares/impares</a:t>
                      </a:r>
                    </a:p>
                    <a:p>
                      <a:pPr marL="342900" lvl="0" indent="-342900" algn="l">
                        <a:lnSpc>
                          <a:spcPct val="115000"/>
                        </a:lnSpc>
                        <a:spcAft>
                          <a:spcPts val="0"/>
                        </a:spcAft>
                        <a:buFont typeface="Calibri"/>
                        <a:buChar char="-"/>
                      </a:pPr>
                      <a:r>
                        <a:rPr lang="es-ES" sz="900" dirty="0"/>
                        <a:t>Mayor/Menor</a:t>
                      </a:r>
                    </a:p>
                    <a:p>
                      <a:pPr marL="342900" lvl="0" indent="-342900" algn="l">
                        <a:lnSpc>
                          <a:spcPct val="115000"/>
                        </a:lnSpc>
                        <a:spcAft>
                          <a:spcPts val="0"/>
                        </a:spcAft>
                        <a:buFont typeface="Calibri"/>
                        <a:buChar char="-"/>
                      </a:pPr>
                      <a:r>
                        <a:rPr lang="es-ES" sz="900" dirty="0"/>
                        <a:t>Tablas de multiplicar hasta el 10</a:t>
                      </a:r>
                      <a:endParaRPr lang="es-ES" sz="900" dirty="0">
                        <a:latin typeface="Calibri"/>
                        <a:ea typeface="Calibri"/>
                        <a:cs typeface="Times New Roman"/>
                      </a:endParaRPr>
                    </a:p>
                  </a:txBody>
                  <a:tcPr marL="55774" marR="55774" marT="0" marB="0"/>
                </a:tc>
                <a:tc hMerge="1">
                  <a:txBody>
                    <a:bodyPr/>
                    <a:lstStyle/>
                    <a:p>
                      <a:endParaRPr lang="es-ES"/>
                    </a:p>
                  </a:txBody>
                  <a:tcPr/>
                </a:tc>
                <a:tc>
                  <a:txBody>
                    <a:bodyPr/>
                    <a:lstStyle/>
                    <a:p>
                      <a:pPr marL="342900" lvl="0" indent="-342900" algn="l">
                        <a:lnSpc>
                          <a:spcPct val="115000"/>
                        </a:lnSpc>
                        <a:spcAft>
                          <a:spcPts val="0"/>
                        </a:spcAft>
                        <a:buFont typeface="Calibri"/>
                        <a:buChar char="-"/>
                      </a:pPr>
                      <a:r>
                        <a:rPr lang="es-ES" sz="900"/>
                        <a:t>Competencia matemática</a:t>
                      </a:r>
                    </a:p>
                    <a:p>
                      <a:pPr marL="342900" lvl="0" indent="-342900" algn="l">
                        <a:lnSpc>
                          <a:spcPct val="115000"/>
                        </a:lnSpc>
                        <a:spcAft>
                          <a:spcPts val="0"/>
                        </a:spcAft>
                        <a:buFont typeface="Calibri"/>
                        <a:buChar char="-"/>
                      </a:pPr>
                      <a:r>
                        <a:rPr lang="es-ES" sz="900"/>
                        <a:t>Aprender a aprender</a:t>
                      </a:r>
                      <a:endParaRPr lang="es-ES" sz="900">
                        <a:latin typeface="Calibri"/>
                        <a:ea typeface="Calibri"/>
                        <a:cs typeface="Times New Roman"/>
                      </a:endParaRPr>
                    </a:p>
                  </a:txBody>
                  <a:tcPr marL="55774" marR="55774" marT="0" marB="0"/>
                </a:tc>
              </a:tr>
              <a:tr h="251793">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45555">
                <a:tc gridSpan="3">
                  <a:txBody>
                    <a:bodyPr/>
                    <a:lstStyle/>
                    <a:p>
                      <a:pPr algn="l">
                        <a:lnSpc>
                          <a:spcPct val="115000"/>
                        </a:lnSpc>
                        <a:spcAft>
                          <a:spcPts val="0"/>
                        </a:spcAft>
                      </a:pPr>
                      <a:r>
                        <a:rPr lang="es-ES" sz="900" dirty="0" smtClean="0"/>
                        <a:t>Consiste </a:t>
                      </a:r>
                      <a:r>
                        <a:rPr lang="es-ES" sz="900" dirty="0"/>
                        <a:t>en una tabla con 101 tapones, del 0 al 100. Se tienen que ordenar los números.</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231114">
                <a:tc>
                  <a:txBody>
                    <a:bodyPr/>
                    <a:lstStyle/>
                    <a:p>
                      <a:pPr algn="l">
                        <a:lnSpc>
                          <a:spcPct val="115000"/>
                        </a:lnSpc>
                        <a:spcAft>
                          <a:spcPts val="0"/>
                        </a:spcAft>
                      </a:pPr>
                      <a:r>
                        <a:rPr lang="es-ES" sz="1300" dirty="0"/>
                        <a:t>EVALUACIÓN POR CRITERIOS EV/ESTANDARES AP.</a:t>
                      </a:r>
                      <a:endParaRPr lang="es-ES" sz="900" dirty="0">
                        <a:latin typeface="Calibri"/>
                        <a:ea typeface="Calibri"/>
                        <a:cs typeface="Times New Roman"/>
                      </a:endParaRPr>
                    </a:p>
                  </a:txBody>
                  <a:tcPr marL="55774" marR="55774" marT="0" marB="0"/>
                </a:tc>
                <a:tc gridSpan="2">
                  <a:txBody>
                    <a:bodyPr/>
                    <a:lstStyle/>
                    <a:p>
                      <a:pPr algn="l">
                        <a:lnSpc>
                          <a:spcPct val="115000"/>
                        </a:lnSpc>
                        <a:spcAft>
                          <a:spcPts val="0"/>
                        </a:spcAft>
                      </a:pPr>
                      <a:r>
                        <a:rPr lang="es-ES" sz="1300" dirty="0"/>
                        <a:t>EVALUACION POR COMPETENCIAS</a:t>
                      </a:r>
                      <a:endParaRPr lang="es-ES" sz="900" dirty="0">
                        <a:latin typeface="Calibri"/>
                        <a:ea typeface="Calibri"/>
                        <a:cs typeface="Times New Roman"/>
                      </a:endParaRPr>
                    </a:p>
                  </a:txBody>
                  <a:tcPr marL="55774" marR="55774" marT="0" marB="0"/>
                </a:tc>
                <a:tc hMerge="1">
                  <a:txBody>
                    <a:bodyPr/>
                    <a:lstStyle/>
                    <a:p>
                      <a:endParaRPr lang="es-ES"/>
                    </a:p>
                  </a:txBody>
                  <a:tcPr/>
                </a:tc>
              </a:tr>
              <a:tr h="938240">
                <a:tc>
                  <a:txBody>
                    <a:bodyPr/>
                    <a:lstStyle/>
                    <a:p>
                      <a:pPr marL="342900" lvl="0" indent="-342900" algn="just">
                        <a:lnSpc>
                          <a:spcPct val="115000"/>
                        </a:lnSpc>
                        <a:spcAft>
                          <a:spcPts val="0"/>
                        </a:spcAft>
                        <a:buFont typeface="Calibri"/>
                        <a:buChar char="-"/>
                      </a:pPr>
                      <a:r>
                        <a:rPr lang="es-ES" sz="900" dirty="0" smtClean="0"/>
                        <a:t>Conoce </a:t>
                      </a:r>
                      <a:r>
                        <a:rPr lang="es-ES" sz="900" dirty="0"/>
                        <a:t>las decenas</a:t>
                      </a:r>
                    </a:p>
                    <a:p>
                      <a:pPr marL="342900" lvl="0" indent="-342900" algn="just">
                        <a:lnSpc>
                          <a:spcPct val="115000"/>
                        </a:lnSpc>
                        <a:spcAft>
                          <a:spcPts val="0"/>
                        </a:spcAft>
                        <a:buFont typeface="Calibri"/>
                        <a:buChar char="-"/>
                      </a:pPr>
                      <a:r>
                        <a:rPr lang="es-ES" sz="900" dirty="0"/>
                        <a:t>Conoce las unidades</a:t>
                      </a:r>
                    </a:p>
                    <a:p>
                      <a:pPr marL="342900" lvl="0" indent="-342900" algn="just">
                        <a:lnSpc>
                          <a:spcPct val="115000"/>
                        </a:lnSpc>
                        <a:spcAft>
                          <a:spcPts val="0"/>
                        </a:spcAft>
                        <a:buFont typeface="Calibri"/>
                        <a:buChar char="-"/>
                      </a:pPr>
                      <a:r>
                        <a:rPr lang="es-ES" sz="900" dirty="0"/>
                        <a:t>Conoce la centena</a:t>
                      </a:r>
                    </a:p>
                    <a:p>
                      <a:pPr marL="342900" lvl="0" indent="-342900" algn="just">
                        <a:lnSpc>
                          <a:spcPct val="115000"/>
                        </a:lnSpc>
                        <a:spcAft>
                          <a:spcPts val="0"/>
                        </a:spcAft>
                        <a:buFont typeface="Calibri"/>
                        <a:buChar char="-"/>
                      </a:pPr>
                      <a:r>
                        <a:rPr lang="es-ES" sz="900" dirty="0"/>
                        <a:t>Ordena los números del 0 al 100</a:t>
                      </a:r>
                    </a:p>
                    <a:p>
                      <a:pPr marL="342900" lvl="0" indent="-342900" algn="just">
                        <a:lnSpc>
                          <a:spcPct val="115000"/>
                        </a:lnSpc>
                        <a:spcAft>
                          <a:spcPts val="0"/>
                        </a:spcAft>
                        <a:buFont typeface="Calibri"/>
                        <a:buChar char="-"/>
                      </a:pPr>
                      <a:r>
                        <a:rPr lang="es-ES" sz="900" dirty="0"/>
                        <a:t>Conoce los pares/impares</a:t>
                      </a:r>
                    </a:p>
                    <a:p>
                      <a:pPr marL="342900" lvl="0" indent="-342900" algn="just">
                        <a:lnSpc>
                          <a:spcPct val="115000"/>
                        </a:lnSpc>
                        <a:spcAft>
                          <a:spcPts val="0"/>
                        </a:spcAft>
                        <a:buFont typeface="Calibri"/>
                        <a:buChar char="-"/>
                      </a:pPr>
                      <a:r>
                        <a:rPr lang="es-ES" sz="900" dirty="0"/>
                        <a:t>Conoce las tablas de multiplicar</a:t>
                      </a:r>
                      <a:endParaRPr lang="es-ES" sz="900" dirty="0">
                        <a:latin typeface="Calibri"/>
                        <a:ea typeface="Calibri"/>
                        <a:cs typeface="Times New Roman"/>
                      </a:endParaRPr>
                    </a:p>
                  </a:txBody>
                  <a:tcPr marL="55774" marR="55774" marT="0" marB="0"/>
                </a:tc>
                <a:tc gridSpan="2">
                  <a:txBody>
                    <a:bodyPr/>
                    <a:lstStyle/>
                    <a:p>
                      <a:pPr marL="342900" lvl="0" indent="-342900" algn="l">
                        <a:lnSpc>
                          <a:spcPct val="115000"/>
                        </a:lnSpc>
                        <a:spcAft>
                          <a:spcPts val="0"/>
                        </a:spcAft>
                        <a:buFont typeface="Calibri"/>
                        <a:buChar char="-"/>
                      </a:pPr>
                      <a:r>
                        <a:rPr lang="es-ES" sz="900"/>
                        <a:t>Aplica el razonamiento matemático para resolver cuestiones de la vida cotidiana.</a:t>
                      </a:r>
                    </a:p>
                    <a:p>
                      <a:pPr marL="342900" lvl="0" indent="-342900" algn="l">
                        <a:lnSpc>
                          <a:spcPct val="115000"/>
                        </a:lnSpc>
                        <a:spcAft>
                          <a:spcPts val="0"/>
                        </a:spcAft>
                        <a:buFont typeface="Calibri"/>
                        <a:buChar char="-"/>
                      </a:pPr>
                      <a:r>
                        <a:rPr lang="es-ES" sz="900"/>
                        <a:t>Dispone de habilidades para iniciarse en el aprendizaje y ser capaz de continuar aprendiendo de manera cada vez más eficaz y autónoma.</a:t>
                      </a:r>
                      <a:endParaRPr lang="es-ES" sz="900">
                        <a:latin typeface="Calibri"/>
                        <a:ea typeface="Calibri"/>
                        <a:cs typeface="Times New Roman"/>
                      </a:endParaRPr>
                    </a:p>
                  </a:txBody>
                  <a:tcPr marL="55774" marR="55774" marT="0" marB="0"/>
                </a:tc>
                <a:tc hMerge="1">
                  <a:txBody>
                    <a:bodyPr/>
                    <a:lstStyle/>
                    <a:p>
                      <a:endParaRPr lang="es-ES"/>
                    </a:p>
                  </a:txBody>
                  <a:tcPr/>
                </a:tc>
              </a:tr>
              <a:tr h="223816">
                <a:tc gridSpan="3">
                  <a:txBody>
                    <a:bodyPr/>
                    <a:lstStyle/>
                    <a:p>
                      <a:pPr algn="l">
                        <a:lnSpc>
                          <a:spcPct val="115000"/>
                        </a:lnSpc>
                        <a:spcAft>
                          <a:spcPts val="0"/>
                        </a:spcAft>
                      </a:pPr>
                      <a:r>
                        <a:rPr lang="es-ES" sz="1300"/>
                        <a:t>VARIABLES DEL MATERIAL</a:t>
                      </a:r>
                      <a:endParaRPr lang="es-ES" sz="90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r h="1538734">
                <a:tc gridSpan="3">
                  <a:txBody>
                    <a:bodyPr/>
                    <a:lstStyle/>
                    <a:p>
                      <a:pPr marL="342900" lvl="0" indent="-342900" algn="just">
                        <a:lnSpc>
                          <a:spcPct val="115000"/>
                        </a:lnSpc>
                        <a:spcAft>
                          <a:spcPts val="0"/>
                        </a:spcAft>
                        <a:buFont typeface="Calibri"/>
                        <a:buChar char="-"/>
                      </a:pPr>
                      <a:r>
                        <a:rPr lang="es-ES" sz="900" dirty="0" smtClean="0"/>
                        <a:t>Contar </a:t>
                      </a:r>
                      <a:r>
                        <a:rPr lang="es-ES" sz="900" dirty="0"/>
                        <a:t>de dos en dos, tres en tres, cinco en cinco…</a:t>
                      </a:r>
                    </a:p>
                    <a:p>
                      <a:pPr marL="342900" lvl="0" indent="-342900" algn="just">
                        <a:lnSpc>
                          <a:spcPct val="115000"/>
                        </a:lnSpc>
                        <a:spcAft>
                          <a:spcPts val="0"/>
                        </a:spcAft>
                        <a:buFont typeface="Calibri"/>
                        <a:buChar char="-"/>
                      </a:pPr>
                      <a:r>
                        <a:rPr lang="es-ES" sz="900" dirty="0"/>
                        <a:t>Contar hacia delante y hacia atrás.</a:t>
                      </a:r>
                    </a:p>
                    <a:p>
                      <a:pPr marL="342900" lvl="0" indent="-342900" algn="just">
                        <a:lnSpc>
                          <a:spcPct val="115000"/>
                        </a:lnSpc>
                        <a:spcAft>
                          <a:spcPts val="0"/>
                        </a:spcAft>
                        <a:buFont typeface="Calibri"/>
                        <a:buChar char="-"/>
                      </a:pPr>
                      <a:r>
                        <a:rPr lang="es-ES" sz="900" dirty="0"/>
                        <a:t>Comparar cantidades</a:t>
                      </a:r>
                    </a:p>
                    <a:p>
                      <a:pPr marL="342900" lvl="0" indent="-342900" algn="just">
                        <a:lnSpc>
                          <a:spcPct val="115000"/>
                        </a:lnSpc>
                        <a:spcAft>
                          <a:spcPts val="0"/>
                        </a:spcAft>
                        <a:buFont typeface="Calibri"/>
                        <a:buChar char="-"/>
                      </a:pPr>
                      <a:r>
                        <a:rPr lang="es-ES" sz="900" dirty="0"/>
                        <a:t>Dejar huecos y rellenar.</a:t>
                      </a:r>
                    </a:p>
                    <a:p>
                      <a:pPr marL="342900" lvl="0" indent="-342900" algn="just">
                        <a:lnSpc>
                          <a:spcPct val="115000"/>
                        </a:lnSpc>
                        <a:spcAft>
                          <a:spcPts val="0"/>
                        </a:spcAft>
                        <a:buFont typeface="Calibri"/>
                        <a:buChar char="-"/>
                      </a:pPr>
                      <a:r>
                        <a:rPr lang="es-ES" sz="900" dirty="0"/>
                        <a:t>Tapar número e identificar cual es.</a:t>
                      </a:r>
                    </a:p>
                    <a:p>
                      <a:pPr marL="342900" lvl="0" indent="-342900" algn="just">
                        <a:lnSpc>
                          <a:spcPct val="115000"/>
                        </a:lnSpc>
                        <a:spcAft>
                          <a:spcPts val="0"/>
                        </a:spcAft>
                        <a:buFont typeface="Calibri"/>
                        <a:buChar char="-"/>
                      </a:pPr>
                      <a:r>
                        <a:rPr lang="es-ES" sz="900" dirty="0"/>
                        <a:t>Contar desde un número hacia delante o hacia atrás.</a:t>
                      </a:r>
                    </a:p>
                    <a:p>
                      <a:pPr marL="342900" lvl="0" indent="-342900" algn="just">
                        <a:lnSpc>
                          <a:spcPct val="115000"/>
                        </a:lnSpc>
                        <a:spcAft>
                          <a:spcPts val="0"/>
                        </a:spcAft>
                        <a:buFont typeface="Calibri"/>
                        <a:buChar char="-"/>
                      </a:pPr>
                      <a:r>
                        <a:rPr lang="es-ES" sz="900" dirty="0"/>
                        <a:t>Juego: sitúate en el doce, sube una decena, retrocede dos unidades…</a:t>
                      </a:r>
                    </a:p>
                    <a:p>
                      <a:pPr marL="342900" lvl="0" indent="-342900" algn="just">
                        <a:lnSpc>
                          <a:spcPct val="115000"/>
                        </a:lnSpc>
                        <a:spcAft>
                          <a:spcPts val="0"/>
                        </a:spcAft>
                        <a:buFont typeface="Calibri"/>
                        <a:buChar char="-"/>
                      </a:pPr>
                      <a:r>
                        <a:rPr lang="es-ES" sz="900" dirty="0"/>
                        <a:t>Actividades de suma/resta</a:t>
                      </a:r>
                    </a:p>
                    <a:p>
                      <a:pPr marL="342900" lvl="0" indent="-342900" algn="just">
                        <a:lnSpc>
                          <a:spcPct val="115000"/>
                        </a:lnSpc>
                        <a:spcAft>
                          <a:spcPts val="0"/>
                        </a:spcAft>
                        <a:buFont typeface="Calibri"/>
                        <a:buChar char="-"/>
                      </a:pPr>
                      <a:r>
                        <a:rPr lang="es-ES" sz="900" dirty="0"/>
                        <a:t>Trabajar las tablas de multiplicar</a:t>
                      </a:r>
                      <a:endParaRPr lang="es-ES" sz="900" dirty="0">
                        <a:latin typeface="Calibri"/>
                        <a:ea typeface="Calibri"/>
                        <a:cs typeface="Times New Roman"/>
                      </a:endParaRPr>
                    </a:p>
                  </a:txBody>
                  <a:tcPr marL="55774" marR="55774" marT="0" marB="0"/>
                </a:tc>
                <a:tc hMerge="1">
                  <a:txBody>
                    <a:bodyPr/>
                    <a:lstStyle/>
                    <a:p>
                      <a:endParaRPr lang="es-ES"/>
                    </a:p>
                  </a:txBody>
                  <a:tcPr/>
                </a:tc>
                <a:tc hMerge="1">
                  <a:txBody>
                    <a:bodyPr/>
                    <a:lstStyle/>
                    <a:p>
                      <a:endParaRPr lang="es-ES"/>
                    </a:p>
                  </a:txBody>
                  <a:tcPr/>
                </a:tc>
              </a:tr>
            </a:tbl>
          </a:graphicData>
        </a:graphic>
      </p:graphicFrame>
      <p:pic>
        <p:nvPicPr>
          <p:cNvPr id="7169" name="Picture 1" descr="C:\Users\USUARIO\Desktop\ABN TERCER T\IMG-20170425-WA0000.jpg"/>
          <p:cNvPicPr>
            <a:picLocks noChangeAspect="1" noChangeArrowheads="1"/>
          </p:cNvPicPr>
          <p:nvPr/>
        </p:nvPicPr>
        <p:blipFill>
          <a:blip r:embed="rId2" cstate="print"/>
          <a:srcRect/>
          <a:stretch>
            <a:fillRect/>
          </a:stretch>
        </p:blipFill>
        <p:spPr bwMode="auto">
          <a:xfrm>
            <a:off x="8279390" y="2597583"/>
            <a:ext cx="3678526" cy="367852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51: YO TENGO… ¿Quién TIENE?</a:t>
            </a:r>
            <a:endParaRPr lang="es-ES" dirty="0"/>
          </a:p>
        </p:txBody>
      </p:sp>
      <p:graphicFrame>
        <p:nvGraphicFramePr>
          <p:cNvPr id="3" name="2 Tabla"/>
          <p:cNvGraphicFramePr>
            <a:graphicFrameLocks noGrp="1"/>
          </p:cNvGraphicFramePr>
          <p:nvPr/>
        </p:nvGraphicFramePr>
        <p:xfrm>
          <a:off x="193964" y="1943801"/>
          <a:ext cx="8007927" cy="4475946"/>
        </p:xfrm>
        <a:graphic>
          <a:graphicData uri="http://schemas.openxmlformats.org/drawingml/2006/table">
            <a:tbl>
              <a:tblPr>
                <a:tableStyleId>{BC89EF96-8CEA-46FF-86C4-4CE0E7609802}</a:tableStyleId>
              </a:tblPr>
              <a:tblGrid>
                <a:gridCol w="5124316"/>
                <a:gridCol w="100370"/>
                <a:gridCol w="2783241"/>
              </a:tblGrid>
              <a:tr h="259699">
                <a:tc gridSpan="2">
                  <a:txBody>
                    <a:bodyPr/>
                    <a:lstStyle/>
                    <a:p>
                      <a:pPr>
                        <a:lnSpc>
                          <a:spcPct val="115000"/>
                        </a:lnSpc>
                        <a:spcAft>
                          <a:spcPts val="0"/>
                        </a:spcAft>
                      </a:pPr>
                      <a:r>
                        <a:rPr lang="es-ES" sz="1500" dirty="0"/>
                        <a:t>TITULO:     YO  TENGO… ¿ QUIÉN TIENE ¿</a:t>
                      </a:r>
                      <a:endParaRPr lang="es-ES" sz="1000" dirty="0">
                        <a:latin typeface="Calibri"/>
                        <a:ea typeface="Calibri"/>
                        <a:cs typeface="Times New Roman"/>
                      </a:endParaRPr>
                    </a:p>
                  </a:txBody>
                  <a:tcPr marL="65083" marR="65083" marT="0" marB="0"/>
                </a:tc>
                <a:tc hMerge="1">
                  <a:txBody>
                    <a:bodyPr/>
                    <a:lstStyle/>
                    <a:p>
                      <a:endParaRPr lang="es-ES"/>
                    </a:p>
                  </a:txBody>
                  <a:tcPr/>
                </a:tc>
                <a:tc>
                  <a:txBody>
                    <a:bodyPr/>
                    <a:lstStyle/>
                    <a:p>
                      <a:pPr>
                        <a:lnSpc>
                          <a:spcPct val="115000"/>
                        </a:lnSpc>
                        <a:spcAft>
                          <a:spcPts val="0"/>
                        </a:spcAft>
                      </a:pPr>
                      <a:r>
                        <a:rPr lang="es-ES" sz="1500"/>
                        <a:t>NIVEL:    5 AÑOS</a:t>
                      </a:r>
                      <a:endParaRPr lang="es-ES" sz="1000">
                        <a:latin typeface="Calibri"/>
                        <a:ea typeface="Calibri"/>
                        <a:cs typeface="Times New Roman"/>
                      </a:endParaRPr>
                    </a:p>
                  </a:txBody>
                  <a:tcPr marL="65083" marR="65083" marT="0" marB="0"/>
                </a:tc>
              </a:tr>
              <a:tr h="294325">
                <a:tc>
                  <a:txBody>
                    <a:bodyPr/>
                    <a:lstStyle/>
                    <a:p>
                      <a:pPr algn="ctr">
                        <a:lnSpc>
                          <a:spcPct val="115000"/>
                        </a:lnSpc>
                        <a:spcAft>
                          <a:spcPts val="0"/>
                        </a:spcAft>
                      </a:pPr>
                      <a:r>
                        <a:rPr lang="es-ES" sz="1700"/>
                        <a:t>CONTENIDOS</a:t>
                      </a:r>
                      <a:endParaRPr lang="es-ES" sz="1000">
                        <a:latin typeface="Calibri"/>
                        <a:ea typeface="Calibri"/>
                        <a:cs typeface="Times New Roman"/>
                      </a:endParaRPr>
                    </a:p>
                  </a:txBody>
                  <a:tcPr marL="65083" marR="65083" marT="0" marB="0"/>
                </a:tc>
                <a:tc gridSpan="2">
                  <a:txBody>
                    <a:bodyPr/>
                    <a:lstStyle/>
                    <a:p>
                      <a:pPr algn="ctr">
                        <a:lnSpc>
                          <a:spcPct val="115000"/>
                        </a:lnSpc>
                        <a:spcAft>
                          <a:spcPts val="0"/>
                        </a:spcAft>
                      </a:pPr>
                      <a:r>
                        <a:rPr lang="es-ES" sz="1700"/>
                        <a:t>COMPETENCIAS</a:t>
                      </a:r>
                      <a:endParaRPr lang="es-ES" sz="1000">
                        <a:latin typeface="Calibri"/>
                        <a:ea typeface="Calibri"/>
                        <a:cs typeface="Times New Roman"/>
                      </a:endParaRPr>
                    </a:p>
                  </a:txBody>
                  <a:tcPr marL="65083" marR="65083" marT="0" marB="0"/>
                </a:tc>
                <a:tc hMerge="1">
                  <a:txBody>
                    <a:bodyPr/>
                    <a:lstStyle/>
                    <a:p>
                      <a:endParaRPr lang="es-ES"/>
                    </a:p>
                  </a:txBody>
                  <a:tcPr/>
                </a:tc>
              </a:tr>
              <a:tr h="811561">
                <a:tc>
                  <a:txBody>
                    <a:bodyPr/>
                    <a:lstStyle/>
                    <a:p>
                      <a:pPr marL="342900" lvl="0" indent="-342900">
                        <a:lnSpc>
                          <a:spcPct val="115000"/>
                        </a:lnSpc>
                        <a:spcAft>
                          <a:spcPts val="0"/>
                        </a:spcAft>
                        <a:buFont typeface="Calibri"/>
                        <a:buChar char="-"/>
                      </a:pPr>
                      <a:r>
                        <a:rPr lang="es-ES" sz="1000" dirty="0" smtClean="0"/>
                        <a:t>TRABAJAR </a:t>
                      </a:r>
                      <a:r>
                        <a:rPr lang="es-ES" sz="1000" dirty="0"/>
                        <a:t>LA SUBITIZACIÓN CON IMÁGENES DE DECICUBOS.</a:t>
                      </a:r>
                    </a:p>
                    <a:p>
                      <a:pPr marL="342900" lvl="0" indent="-342900">
                        <a:lnSpc>
                          <a:spcPct val="115000"/>
                        </a:lnSpc>
                        <a:spcAft>
                          <a:spcPts val="0"/>
                        </a:spcAft>
                        <a:buFont typeface="Calibri"/>
                        <a:buChar char="-"/>
                      </a:pPr>
                      <a:r>
                        <a:rPr lang="es-ES" sz="1000" dirty="0"/>
                        <a:t>AFIANZAR EL CONCEPTO DE DECENA Y UNIDAD </a:t>
                      </a:r>
                    </a:p>
                    <a:p>
                      <a:pPr marL="342900" lvl="0" indent="-342900">
                        <a:lnSpc>
                          <a:spcPct val="115000"/>
                        </a:lnSpc>
                        <a:spcAft>
                          <a:spcPts val="0"/>
                        </a:spcAft>
                        <a:buFont typeface="Calibri"/>
                        <a:buChar char="-"/>
                      </a:pPr>
                      <a:r>
                        <a:rPr lang="es-ES" sz="1000" dirty="0"/>
                        <a:t>ASOCIACION CANTIDAD GRAFÍA DE NUMEROS DEL 0 AL 30.</a:t>
                      </a:r>
                    </a:p>
                    <a:p>
                      <a:pPr marL="342900" lvl="0" indent="-342900">
                        <a:lnSpc>
                          <a:spcPct val="115000"/>
                        </a:lnSpc>
                        <a:spcAft>
                          <a:spcPts val="0"/>
                        </a:spcAft>
                        <a:buFont typeface="Calibri"/>
                        <a:buChar char="-"/>
                      </a:pPr>
                      <a:r>
                        <a:rPr lang="es-ES" sz="1000" dirty="0"/>
                        <a:t>RECONOCER LOS NUMEROS DEL 0 AL 30.</a:t>
                      </a:r>
                      <a:endParaRPr lang="es-ES" sz="1000" dirty="0">
                        <a:latin typeface="Calibri"/>
                        <a:ea typeface="Calibri"/>
                        <a:cs typeface="Times New Roman"/>
                      </a:endParaRPr>
                    </a:p>
                  </a:txBody>
                  <a:tcPr marL="65083" marR="65083" marT="0" marB="0"/>
                </a:tc>
                <a:tc gridSpan="2">
                  <a:txBody>
                    <a:bodyPr/>
                    <a:lstStyle/>
                    <a:p>
                      <a:pPr>
                        <a:lnSpc>
                          <a:spcPct val="115000"/>
                        </a:lnSpc>
                        <a:spcAft>
                          <a:spcPts val="0"/>
                        </a:spcAft>
                      </a:pPr>
                      <a:endParaRPr lang="es-ES" sz="1000"/>
                    </a:p>
                    <a:p>
                      <a:pPr marL="342900" lvl="0" indent="-342900">
                        <a:lnSpc>
                          <a:spcPct val="115000"/>
                        </a:lnSpc>
                        <a:spcAft>
                          <a:spcPts val="0"/>
                        </a:spcAft>
                        <a:buFont typeface="Calibri"/>
                        <a:buChar char="-"/>
                      </a:pPr>
                      <a:r>
                        <a:rPr lang="es-ES" sz="1000"/>
                        <a:t>COMPETENCIA MATEMÁTICA.</a:t>
                      </a:r>
                    </a:p>
                    <a:p>
                      <a:pPr marL="342900" lvl="0" indent="-342900">
                        <a:lnSpc>
                          <a:spcPct val="115000"/>
                        </a:lnSpc>
                        <a:spcAft>
                          <a:spcPts val="0"/>
                        </a:spcAft>
                        <a:buFont typeface="Calibri"/>
                        <a:buChar char="-"/>
                      </a:pPr>
                      <a:r>
                        <a:rPr lang="es-ES" sz="1000"/>
                        <a:t>COMPETENCIA LINGÜÍSTICA.</a:t>
                      </a:r>
                    </a:p>
                    <a:p>
                      <a:pPr marL="342900" lvl="0" indent="-342900">
                        <a:lnSpc>
                          <a:spcPct val="115000"/>
                        </a:lnSpc>
                        <a:spcAft>
                          <a:spcPts val="0"/>
                        </a:spcAft>
                        <a:buFont typeface="Calibri"/>
                        <a:buChar char="-"/>
                      </a:pPr>
                      <a:r>
                        <a:rPr lang="es-ES" sz="1000"/>
                        <a:t>APRENDER A APRENDER.</a:t>
                      </a:r>
                      <a:endParaRPr lang="es-ES" sz="1000">
                        <a:latin typeface="Calibri"/>
                        <a:ea typeface="Calibri"/>
                        <a:cs typeface="Times New Roman"/>
                      </a:endParaRPr>
                    </a:p>
                  </a:txBody>
                  <a:tcPr marL="65083" marR="65083" marT="0" marB="0"/>
                </a:tc>
                <a:tc hMerge="1">
                  <a:txBody>
                    <a:bodyPr/>
                    <a:lstStyle/>
                    <a:p>
                      <a:endParaRPr lang="es-ES"/>
                    </a:p>
                  </a:txBody>
                  <a:tcPr/>
                </a:tc>
              </a:tr>
              <a:tr h="294325">
                <a:tc gridSpan="3">
                  <a:txBody>
                    <a:bodyPr/>
                    <a:lstStyle/>
                    <a:p>
                      <a:pPr algn="ctr">
                        <a:lnSpc>
                          <a:spcPct val="115000"/>
                        </a:lnSpc>
                        <a:spcAft>
                          <a:spcPts val="0"/>
                        </a:spcAft>
                      </a:pPr>
                      <a:r>
                        <a:rPr lang="es-ES" sz="1700" dirty="0"/>
                        <a:t>DESARROLLO</a:t>
                      </a:r>
                      <a:endParaRPr lang="es-ES" sz="1000" dirty="0">
                        <a:latin typeface="Calibri"/>
                        <a:ea typeface="Calibri"/>
                        <a:cs typeface="Times New Roman"/>
                      </a:endParaRPr>
                    </a:p>
                  </a:txBody>
                  <a:tcPr marL="65083" marR="65083" marT="0" marB="0"/>
                </a:tc>
                <a:tc hMerge="1">
                  <a:txBody>
                    <a:bodyPr/>
                    <a:lstStyle/>
                    <a:p>
                      <a:endParaRPr lang="es-ES"/>
                    </a:p>
                  </a:txBody>
                  <a:tcPr/>
                </a:tc>
                <a:tc hMerge="1">
                  <a:txBody>
                    <a:bodyPr/>
                    <a:lstStyle/>
                    <a:p>
                      <a:endParaRPr lang="es-ES"/>
                    </a:p>
                  </a:txBody>
                  <a:tcPr/>
                </a:tc>
              </a:tr>
              <a:tr h="955548">
                <a:tc gridSpan="3">
                  <a:txBody>
                    <a:bodyPr/>
                    <a:lstStyle/>
                    <a:p>
                      <a:pPr marL="342900" lvl="0" indent="-342900">
                        <a:lnSpc>
                          <a:spcPct val="115000"/>
                        </a:lnSpc>
                        <a:spcAft>
                          <a:spcPts val="0"/>
                        </a:spcAft>
                        <a:buFont typeface="Calibri"/>
                        <a:buChar char="-"/>
                      </a:pPr>
                      <a:r>
                        <a:rPr lang="es-ES" sz="1000" dirty="0" smtClean="0"/>
                        <a:t>JUEGO </a:t>
                      </a:r>
                      <a:r>
                        <a:rPr lang="es-ES" sz="1000" dirty="0"/>
                        <a:t>COMPUESTO DE 30 TARJETAS, DIVIDIDAS EN DOS PARTES: EN UNA APRECE IMAGEN DE UNA CANTIDAD DE DECICUBOS REPRESENTANDO A SU VEZ DECENAS Y UNIDADES Y EN LA OTRA UN NÚMERO CUALQUIERA.</a:t>
                      </a:r>
                    </a:p>
                    <a:p>
                      <a:pPr marL="342900" lvl="0" indent="-342900">
                        <a:lnSpc>
                          <a:spcPct val="115000"/>
                        </a:lnSpc>
                        <a:spcAft>
                          <a:spcPts val="0"/>
                        </a:spcAft>
                        <a:buFont typeface="Calibri"/>
                        <a:buChar char="-"/>
                      </a:pPr>
                      <a:r>
                        <a:rPr lang="es-ES" sz="1000" dirty="0"/>
                        <a:t>SE REPARTEN TODAS LAS CARTAS,  EL PRIMER JUGADOR `SACA  SU CARTA Y LA LEE,  por ejemplo: yo tengo 2 decenas y 3 unidades (imagen) , ¿Quién tiene 7  (grafía número).  </a:t>
                      </a:r>
                    </a:p>
                    <a:p>
                      <a:pPr marL="228600">
                        <a:lnSpc>
                          <a:spcPct val="115000"/>
                        </a:lnSpc>
                        <a:spcAft>
                          <a:spcPts val="0"/>
                        </a:spcAft>
                      </a:pPr>
                      <a:r>
                        <a:rPr lang="es-ES" sz="1000" dirty="0"/>
                        <a:t>      EL NIÑO QUE TIENE LA CARTA CON LAS 7 UNIDADES LA SACA Y LA COLOCA JUNTO A LA OTRA PARA SU COMPROBACION.</a:t>
                      </a:r>
                      <a:endParaRPr lang="es-ES" sz="1000" dirty="0">
                        <a:latin typeface="Calibri"/>
                        <a:ea typeface="Calibri"/>
                        <a:cs typeface="Times New Roman"/>
                      </a:endParaRPr>
                    </a:p>
                  </a:txBody>
                  <a:tcPr marL="65083" marR="65083" marT="0" marB="0"/>
                </a:tc>
                <a:tc hMerge="1">
                  <a:txBody>
                    <a:bodyPr/>
                    <a:lstStyle/>
                    <a:p>
                      <a:endParaRPr lang="es-ES"/>
                    </a:p>
                  </a:txBody>
                  <a:tcPr/>
                </a:tc>
                <a:tc hMerge="1">
                  <a:txBody>
                    <a:bodyPr/>
                    <a:lstStyle/>
                    <a:p>
                      <a:endParaRPr lang="es-ES"/>
                    </a:p>
                  </a:txBody>
                  <a:tcPr/>
                </a:tc>
              </a:tr>
              <a:tr h="418870">
                <a:tc>
                  <a:txBody>
                    <a:bodyPr/>
                    <a:lstStyle/>
                    <a:p>
                      <a:pPr>
                        <a:lnSpc>
                          <a:spcPct val="115000"/>
                        </a:lnSpc>
                        <a:spcAft>
                          <a:spcPts val="0"/>
                        </a:spcAft>
                      </a:pPr>
                      <a:r>
                        <a:rPr lang="es-ES" sz="1500"/>
                        <a:t>EVALUACIÓN POR CRITERIOS EV/ESTANDARES AP.</a:t>
                      </a:r>
                      <a:endParaRPr lang="es-ES" sz="1000">
                        <a:latin typeface="Calibri"/>
                        <a:ea typeface="Calibri"/>
                        <a:cs typeface="Times New Roman"/>
                      </a:endParaRPr>
                    </a:p>
                  </a:txBody>
                  <a:tcPr marL="65083" marR="65083" marT="0" marB="0"/>
                </a:tc>
                <a:tc gridSpan="2">
                  <a:txBody>
                    <a:bodyPr/>
                    <a:lstStyle/>
                    <a:p>
                      <a:pPr>
                        <a:lnSpc>
                          <a:spcPct val="115000"/>
                        </a:lnSpc>
                        <a:spcAft>
                          <a:spcPts val="0"/>
                        </a:spcAft>
                      </a:pPr>
                      <a:r>
                        <a:rPr lang="es-ES" sz="1500"/>
                        <a:t>EVALUACIÓN POR COMPETENCIAS</a:t>
                      </a:r>
                      <a:endParaRPr lang="es-ES" sz="1000">
                        <a:latin typeface="Calibri"/>
                        <a:ea typeface="Calibri"/>
                        <a:cs typeface="Times New Roman"/>
                      </a:endParaRPr>
                    </a:p>
                  </a:txBody>
                  <a:tcPr marL="65083" marR="65083" marT="0" marB="0"/>
                </a:tc>
                <a:tc hMerge="1">
                  <a:txBody>
                    <a:bodyPr/>
                    <a:lstStyle/>
                    <a:p>
                      <a:endParaRPr lang="es-ES"/>
                    </a:p>
                  </a:txBody>
                  <a:tcPr/>
                </a:tc>
              </a:tr>
              <a:tr h="641395">
                <a:tc>
                  <a:txBody>
                    <a:bodyPr/>
                    <a:lstStyle/>
                    <a:p>
                      <a:pPr marL="342900" lvl="0" indent="-342900">
                        <a:lnSpc>
                          <a:spcPct val="115000"/>
                        </a:lnSpc>
                        <a:spcAft>
                          <a:spcPts val="0"/>
                        </a:spcAft>
                        <a:buFont typeface="Calibri"/>
                        <a:buChar char="-"/>
                      </a:pPr>
                      <a:r>
                        <a:rPr lang="es-ES" sz="1000" dirty="0" smtClean="0"/>
                        <a:t>EXPRESA </a:t>
                      </a:r>
                      <a:r>
                        <a:rPr lang="es-ES" sz="1000" dirty="0"/>
                        <a:t>ADECUADAMENTE CONCEPTO DE  DECENAS Y UNIDADES.</a:t>
                      </a:r>
                    </a:p>
                    <a:p>
                      <a:pPr marL="342900" lvl="0" indent="-342900">
                        <a:lnSpc>
                          <a:spcPct val="115000"/>
                        </a:lnSpc>
                        <a:spcAft>
                          <a:spcPts val="0"/>
                        </a:spcAft>
                        <a:buFont typeface="Calibri"/>
                        <a:buChar char="-"/>
                      </a:pPr>
                      <a:r>
                        <a:rPr lang="es-ES" sz="1000" dirty="0"/>
                        <a:t>CALCULA DE FORMA CORRECTA MEDIANTE LA SUBITIZACION</a:t>
                      </a:r>
                    </a:p>
                    <a:p>
                      <a:pPr marL="342900" lvl="0" indent="-342900">
                        <a:lnSpc>
                          <a:spcPct val="115000"/>
                        </a:lnSpc>
                        <a:spcAft>
                          <a:spcPts val="0"/>
                        </a:spcAft>
                        <a:buFont typeface="Calibri"/>
                        <a:buChar char="-"/>
                      </a:pPr>
                      <a:r>
                        <a:rPr lang="es-ES" sz="1000" dirty="0"/>
                        <a:t>RECONOCE LOS NUMEROS DEL 0 AL 30 </a:t>
                      </a:r>
                      <a:endParaRPr lang="es-ES" sz="1000" dirty="0">
                        <a:latin typeface="Calibri"/>
                        <a:ea typeface="Calibri"/>
                        <a:cs typeface="Times New Roman"/>
                      </a:endParaRPr>
                    </a:p>
                  </a:txBody>
                  <a:tcPr marL="65083" marR="65083" marT="0" marB="0"/>
                </a:tc>
                <a:tc gridSpan="2">
                  <a:txBody>
                    <a:bodyPr/>
                    <a:lstStyle/>
                    <a:p>
                      <a:pPr>
                        <a:lnSpc>
                          <a:spcPct val="115000"/>
                        </a:lnSpc>
                        <a:spcAft>
                          <a:spcPts val="0"/>
                        </a:spcAft>
                      </a:pPr>
                      <a:endParaRPr lang="es-ES" sz="1000">
                        <a:latin typeface="Calibri"/>
                        <a:ea typeface="Calibri"/>
                        <a:cs typeface="Times New Roman"/>
                      </a:endParaRPr>
                    </a:p>
                  </a:txBody>
                  <a:tcPr marL="65083" marR="65083" marT="0" marB="0"/>
                </a:tc>
                <a:tc hMerge="1">
                  <a:txBody>
                    <a:bodyPr/>
                    <a:lstStyle/>
                    <a:p>
                      <a:endParaRPr lang="es-ES"/>
                    </a:p>
                  </a:txBody>
                  <a:tcPr/>
                </a:tc>
              </a:tr>
              <a:tr h="259699">
                <a:tc gridSpan="3">
                  <a:txBody>
                    <a:bodyPr/>
                    <a:lstStyle/>
                    <a:p>
                      <a:pPr>
                        <a:lnSpc>
                          <a:spcPct val="115000"/>
                        </a:lnSpc>
                        <a:spcAft>
                          <a:spcPts val="0"/>
                        </a:spcAft>
                      </a:pPr>
                      <a:r>
                        <a:rPr lang="es-ES" sz="1500"/>
                        <a:t>VARIABLES DEL MATERIAL</a:t>
                      </a:r>
                      <a:endParaRPr lang="es-ES" sz="1000">
                        <a:latin typeface="Calibri"/>
                        <a:ea typeface="Calibri"/>
                        <a:cs typeface="Times New Roman"/>
                      </a:endParaRPr>
                    </a:p>
                  </a:txBody>
                  <a:tcPr marL="65083" marR="65083" marT="0" marB="0"/>
                </a:tc>
                <a:tc hMerge="1">
                  <a:txBody>
                    <a:bodyPr/>
                    <a:lstStyle/>
                    <a:p>
                      <a:endParaRPr lang="es-ES"/>
                    </a:p>
                  </a:txBody>
                  <a:tcPr/>
                </a:tc>
                <a:tc hMerge="1">
                  <a:txBody>
                    <a:bodyPr/>
                    <a:lstStyle/>
                    <a:p>
                      <a:endParaRPr lang="es-ES"/>
                    </a:p>
                  </a:txBody>
                  <a:tcPr/>
                </a:tc>
              </a:tr>
              <a:tr h="526908">
                <a:tc gridSpan="3">
                  <a:txBody>
                    <a:bodyPr/>
                    <a:lstStyle/>
                    <a:p>
                      <a:pPr marL="342900" lvl="0" indent="-342900">
                        <a:lnSpc>
                          <a:spcPct val="115000"/>
                        </a:lnSpc>
                        <a:spcAft>
                          <a:spcPts val="0"/>
                        </a:spcAft>
                        <a:buFont typeface="Calibri"/>
                        <a:buChar char="-"/>
                      </a:pPr>
                      <a:r>
                        <a:rPr lang="es-ES" sz="1000" dirty="0" smtClean="0"/>
                        <a:t>SE </a:t>
                      </a:r>
                      <a:r>
                        <a:rPr lang="es-ES" sz="1000" dirty="0"/>
                        <a:t>PUEDE TRABAJAR DE FORMA INDIVIDUAL PARA REFORZAR CONCEPTOS.</a:t>
                      </a:r>
                    </a:p>
                    <a:p>
                      <a:pPr marL="342900" lvl="0" indent="-342900">
                        <a:lnSpc>
                          <a:spcPct val="115000"/>
                        </a:lnSpc>
                        <a:spcAft>
                          <a:spcPts val="0"/>
                        </a:spcAft>
                        <a:buFont typeface="Calibri"/>
                        <a:buChar char="-"/>
                      </a:pPr>
                      <a:r>
                        <a:rPr lang="es-ES" sz="1000" dirty="0"/>
                        <a:t>JUEGO DE DOMINO</a:t>
                      </a:r>
                      <a:endParaRPr lang="es-ES" sz="1000" dirty="0">
                        <a:latin typeface="Calibri"/>
                        <a:ea typeface="Calibri"/>
                        <a:cs typeface="Times New Roman"/>
                      </a:endParaRPr>
                    </a:p>
                  </a:txBody>
                  <a:tcPr marL="65083" marR="65083" marT="0" marB="0"/>
                </a:tc>
                <a:tc hMerge="1">
                  <a:txBody>
                    <a:bodyPr/>
                    <a:lstStyle/>
                    <a:p>
                      <a:endParaRPr lang="es-ES"/>
                    </a:p>
                  </a:txBody>
                  <a:tcPr/>
                </a:tc>
                <a:tc hMerge="1">
                  <a:txBody>
                    <a:bodyPr/>
                    <a:lstStyle/>
                    <a:p>
                      <a:endParaRPr lang="es-ES"/>
                    </a:p>
                  </a:txBody>
                  <a:tcPr/>
                </a:tc>
              </a:tr>
            </a:tbl>
          </a:graphicData>
        </a:graphic>
      </p:graphicFrame>
      <p:pic>
        <p:nvPicPr>
          <p:cNvPr id="1026" name="Picture 2" descr="C:\Users\USUARIO\Desktop\IMG-20170430-WA0003.jpg"/>
          <p:cNvPicPr>
            <a:picLocks noChangeAspect="1" noChangeArrowheads="1"/>
          </p:cNvPicPr>
          <p:nvPr/>
        </p:nvPicPr>
        <p:blipFill>
          <a:blip r:embed="rId2" cstate="print"/>
          <a:srcRect/>
          <a:stretch>
            <a:fillRect/>
          </a:stretch>
        </p:blipFill>
        <p:spPr bwMode="auto">
          <a:xfrm>
            <a:off x="9038491" y="2387599"/>
            <a:ext cx="2602523" cy="42102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52: MURAL DE REPRESENTACIONES</a:t>
            </a:r>
            <a:endParaRPr lang="es-ES" dirty="0"/>
          </a:p>
        </p:txBody>
      </p:sp>
      <p:graphicFrame>
        <p:nvGraphicFramePr>
          <p:cNvPr id="3" name="2 Tabla"/>
          <p:cNvGraphicFramePr>
            <a:graphicFrameLocks noGrp="1"/>
          </p:cNvGraphicFramePr>
          <p:nvPr/>
        </p:nvGraphicFramePr>
        <p:xfrm>
          <a:off x="318656" y="2059777"/>
          <a:ext cx="8298871" cy="4086563"/>
        </p:xfrm>
        <a:graphic>
          <a:graphicData uri="http://schemas.openxmlformats.org/drawingml/2006/table">
            <a:tbl>
              <a:tblPr>
                <a:tableStyleId>{BC89EF96-8CEA-46FF-86C4-4CE0E7609802}</a:tableStyleId>
              </a:tblPr>
              <a:tblGrid>
                <a:gridCol w="5286197"/>
                <a:gridCol w="141508"/>
                <a:gridCol w="2871166"/>
              </a:tblGrid>
              <a:tr h="288891">
                <a:tc gridSpan="2">
                  <a:txBody>
                    <a:bodyPr/>
                    <a:lstStyle/>
                    <a:p>
                      <a:pPr>
                        <a:lnSpc>
                          <a:spcPct val="115000"/>
                        </a:lnSpc>
                        <a:spcAft>
                          <a:spcPts val="0"/>
                        </a:spcAft>
                      </a:pPr>
                      <a:r>
                        <a:rPr lang="es-ES" sz="1300"/>
                        <a:t>TITULO:     MURAL DE REPRESENTACIONES</a:t>
                      </a:r>
                      <a:endParaRPr lang="es-ES" sz="900">
                        <a:latin typeface="Calibri"/>
                        <a:ea typeface="Calibri"/>
                        <a:cs typeface="Times New Roman"/>
                      </a:endParaRPr>
                    </a:p>
                  </a:txBody>
                  <a:tcPr marL="56764" marR="56764" marT="0" marB="0"/>
                </a:tc>
                <a:tc hMerge="1">
                  <a:txBody>
                    <a:bodyPr/>
                    <a:lstStyle/>
                    <a:p>
                      <a:endParaRPr lang="es-ES"/>
                    </a:p>
                  </a:txBody>
                  <a:tcPr/>
                </a:tc>
                <a:tc>
                  <a:txBody>
                    <a:bodyPr/>
                    <a:lstStyle/>
                    <a:p>
                      <a:pPr>
                        <a:lnSpc>
                          <a:spcPct val="115000"/>
                        </a:lnSpc>
                        <a:spcAft>
                          <a:spcPts val="0"/>
                        </a:spcAft>
                      </a:pPr>
                      <a:r>
                        <a:rPr lang="es-ES" sz="1300"/>
                        <a:t>NIVEL:   3,4 Y 5 AÑOS</a:t>
                      </a:r>
                      <a:endParaRPr lang="es-ES" sz="900">
                        <a:latin typeface="Calibri"/>
                        <a:ea typeface="Calibri"/>
                        <a:cs typeface="Times New Roman"/>
                      </a:endParaRPr>
                    </a:p>
                  </a:txBody>
                  <a:tcPr marL="56764" marR="56764" marT="0" marB="0"/>
                </a:tc>
              </a:tr>
              <a:tr h="257391">
                <a:tc>
                  <a:txBody>
                    <a:bodyPr/>
                    <a:lstStyle/>
                    <a:p>
                      <a:pPr algn="ctr">
                        <a:lnSpc>
                          <a:spcPct val="115000"/>
                        </a:lnSpc>
                        <a:spcAft>
                          <a:spcPts val="0"/>
                        </a:spcAft>
                      </a:pPr>
                      <a:r>
                        <a:rPr lang="es-ES" sz="1500"/>
                        <a:t>CONTENIDOS</a:t>
                      </a:r>
                      <a:endParaRPr lang="es-ES" sz="900">
                        <a:latin typeface="Calibri"/>
                        <a:ea typeface="Calibri"/>
                        <a:cs typeface="Times New Roman"/>
                      </a:endParaRPr>
                    </a:p>
                  </a:txBody>
                  <a:tcPr marL="56764" marR="56764" marT="0" marB="0"/>
                </a:tc>
                <a:tc gridSpan="2">
                  <a:txBody>
                    <a:bodyPr/>
                    <a:lstStyle/>
                    <a:p>
                      <a:pPr algn="ctr">
                        <a:lnSpc>
                          <a:spcPct val="115000"/>
                        </a:lnSpc>
                        <a:spcAft>
                          <a:spcPts val="0"/>
                        </a:spcAft>
                      </a:pPr>
                      <a:r>
                        <a:rPr lang="es-ES" sz="1500"/>
                        <a:t>COMPETENCIAS</a:t>
                      </a:r>
                      <a:endParaRPr lang="es-ES" sz="900">
                        <a:latin typeface="Calibri"/>
                        <a:ea typeface="Calibri"/>
                        <a:cs typeface="Times New Roman"/>
                      </a:endParaRPr>
                    </a:p>
                  </a:txBody>
                  <a:tcPr marL="56764" marR="56764" marT="0" marB="0"/>
                </a:tc>
                <a:tc hMerge="1">
                  <a:txBody>
                    <a:bodyPr/>
                    <a:lstStyle/>
                    <a:p>
                      <a:endParaRPr lang="es-ES"/>
                    </a:p>
                  </a:txBody>
                  <a:tcPr/>
                </a:tc>
              </a:tr>
              <a:tr h="772174">
                <a:tc>
                  <a:txBody>
                    <a:bodyPr/>
                    <a:lstStyle/>
                    <a:p>
                      <a:pPr marL="342900" lvl="0" indent="-342900">
                        <a:lnSpc>
                          <a:spcPct val="115000"/>
                        </a:lnSpc>
                        <a:spcAft>
                          <a:spcPts val="0"/>
                        </a:spcAft>
                        <a:buFont typeface="Calibri"/>
                        <a:buChar char="-"/>
                        <a:tabLst>
                          <a:tab pos="457200" algn="l"/>
                        </a:tabLst>
                      </a:pPr>
                      <a:r>
                        <a:rPr lang="es-ES" sz="900" dirty="0" smtClean="0"/>
                        <a:t>RECONOCER </a:t>
                      </a:r>
                      <a:r>
                        <a:rPr lang="es-ES" sz="900" dirty="0"/>
                        <a:t>Y ASOCIAR, DIFERENTERES REPRESENTACIONES DE NÚMEROS, (SÍMBOLOS  –  FIGURAS  -  SIGNOS - MANOS</a:t>
                      </a:r>
                    </a:p>
                    <a:p>
                      <a:pPr marL="342900" lvl="0" indent="-342900">
                        <a:lnSpc>
                          <a:spcPct val="115000"/>
                        </a:lnSpc>
                        <a:spcAft>
                          <a:spcPts val="0"/>
                        </a:spcAft>
                        <a:buFont typeface="Calibri"/>
                        <a:buChar char="-"/>
                        <a:tabLst>
                          <a:tab pos="457200" algn="l"/>
                        </a:tabLst>
                      </a:pPr>
                      <a:r>
                        <a:rPr lang="es-ES" sz="900" dirty="0"/>
                        <a:t>CANTIDAD,  GRAFÍA  ,  CONTEO…  </a:t>
                      </a:r>
                    </a:p>
                    <a:p>
                      <a:pPr marL="342900" lvl="0" indent="-342900">
                        <a:lnSpc>
                          <a:spcPct val="115000"/>
                        </a:lnSpc>
                        <a:spcAft>
                          <a:spcPts val="0"/>
                        </a:spcAft>
                        <a:buFont typeface="Calibri"/>
                        <a:buChar char="-"/>
                        <a:tabLst>
                          <a:tab pos="457200" algn="l"/>
                        </a:tabLst>
                      </a:pPr>
                      <a:r>
                        <a:rPr lang="es-ES" sz="900" dirty="0"/>
                        <a:t>SUBITIZACIÓN.</a:t>
                      </a:r>
                    </a:p>
                    <a:p>
                      <a:pPr marL="342900" lvl="0" indent="-342900">
                        <a:lnSpc>
                          <a:spcPct val="115000"/>
                        </a:lnSpc>
                        <a:spcAft>
                          <a:spcPts val="0"/>
                        </a:spcAft>
                        <a:buFont typeface="Calibri"/>
                        <a:buChar char="-"/>
                        <a:tabLst>
                          <a:tab pos="457200" algn="l"/>
                        </a:tabLst>
                      </a:pPr>
                      <a:r>
                        <a:rPr lang="es-ES" sz="900" dirty="0"/>
                        <a:t>INICIARSE O AFIANZAR LA ESCRITURA DEL NÚMERO.</a:t>
                      </a:r>
                      <a:endParaRPr lang="es-ES" sz="900" dirty="0">
                        <a:latin typeface="Calibri"/>
                        <a:ea typeface="Calibri"/>
                        <a:cs typeface="Times New Roman"/>
                      </a:endParaRPr>
                    </a:p>
                  </a:txBody>
                  <a:tcPr marL="56764" marR="56764" marT="0" marB="0"/>
                </a:tc>
                <a:tc gridSpan="2">
                  <a:txBody>
                    <a:bodyPr/>
                    <a:lstStyle/>
                    <a:p>
                      <a:pPr>
                        <a:lnSpc>
                          <a:spcPct val="115000"/>
                        </a:lnSpc>
                        <a:spcAft>
                          <a:spcPts val="0"/>
                        </a:spcAft>
                      </a:pPr>
                      <a:endParaRPr lang="es-ES" sz="900"/>
                    </a:p>
                    <a:p>
                      <a:pPr marL="342900" lvl="0" indent="-342900">
                        <a:lnSpc>
                          <a:spcPct val="115000"/>
                        </a:lnSpc>
                        <a:spcAft>
                          <a:spcPts val="0"/>
                        </a:spcAft>
                        <a:buFont typeface="Calibri"/>
                        <a:buChar char="-"/>
                      </a:pPr>
                      <a:r>
                        <a:rPr lang="es-ES" sz="900"/>
                        <a:t>COMPETENCIA MATEMÁTICA.</a:t>
                      </a:r>
                    </a:p>
                    <a:p>
                      <a:pPr marL="342900" lvl="0" indent="-342900">
                        <a:lnSpc>
                          <a:spcPct val="115000"/>
                        </a:lnSpc>
                        <a:spcAft>
                          <a:spcPts val="0"/>
                        </a:spcAft>
                        <a:buFont typeface="Calibri"/>
                        <a:buChar char="-"/>
                      </a:pPr>
                      <a:r>
                        <a:rPr lang="es-ES" sz="900"/>
                        <a:t>COMPETENCIA LINGÜÍSTICA.</a:t>
                      </a:r>
                    </a:p>
                    <a:p>
                      <a:pPr marL="342900" lvl="0" indent="-342900">
                        <a:lnSpc>
                          <a:spcPct val="115000"/>
                        </a:lnSpc>
                        <a:spcAft>
                          <a:spcPts val="0"/>
                        </a:spcAft>
                        <a:buFont typeface="Calibri"/>
                        <a:buChar char="-"/>
                      </a:pPr>
                      <a:r>
                        <a:rPr lang="es-ES" sz="900"/>
                        <a:t>APRENDER A APRENDER.</a:t>
                      </a:r>
                      <a:endParaRPr lang="es-ES" sz="900">
                        <a:latin typeface="Calibri"/>
                        <a:ea typeface="Calibri"/>
                        <a:cs typeface="Times New Roman"/>
                      </a:endParaRPr>
                    </a:p>
                  </a:txBody>
                  <a:tcPr marL="56764" marR="56764" marT="0" marB="0"/>
                </a:tc>
                <a:tc hMerge="1">
                  <a:txBody>
                    <a:bodyPr/>
                    <a:lstStyle/>
                    <a:p>
                      <a:endParaRPr lang="es-ES"/>
                    </a:p>
                  </a:txBody>
                  <a:tcPr/>
                </a:tc>
              </a:tr>
              <a:tr h="257391">
                <a:tc gridSpan="3">
                  <a:txBody>
                    <a:bodyPr/>
                    <a:lstStyle/>
                    <a:p>
                      <a:pPr algn="ctr">
                        <a:lnSpc>
                          <a:spcPct val="115000"/>
                        </a:lnSpc>
                        <a:spcAft>
                          <a:spcPts val="0"/>
                        </a:spcAft>
                      </a:pPr>
                      <a:r>
                        <a:rPr lang="es-ES" sz="1500"/>
                        <a:t>DESARROLLO</a:t>
                      </a:r>
                      <a:endParaRPr lang="es-ES" sz="900">
                        <a:latin typeface="Calibri"/>
                        <a:ea typeface="Calibri"/>
                        <a:cs typeface="Times New Roman"/>
                      </a:endParaRPr>
                    </a:p>
                  </a:txBody>
                  <a:tcPr marL="56764" marR="56764" marT="0" marB="0"/>
                </a:tc>
                <a:tc hMerge="1">
                  <a:txBody>
                    <a:bodyPr/>
                    <a:lstStyle/>
                    <a:p>
                      <a:endParaRPr lang="es-ES"/>
                    </a:p>
                  </a:txBody>
                  <a:tcPr/>
                </a:tc>
                <a:tc hMerge="1">
                  <a:txBody>
                    <a:bodyPr/>
                    <a:lstStyle/>
                    <a:p>
                      <a:endParaRPr lang="es-ES"/>
                    </a:p>
                  </a:txBody>
                  <a:tcPr/>
                </a:tc>
              </a:tr>
              <a:tr h="875218">
                <a:tc gridSpan="3">
                  <a:txBody>
                    <a:bodyPr/>
                    <a:lstStyle/>
                    <a:p>
                      <a:pPr marL="342900" lvl="0" indent="-342900">
                        <a:lnSpc>
                          <a:spcPct val="115000"/>
                        </a:lnSpc>
                        <a:spcAft>
                          <a:spcPts val="0"/>
                        </a:spcAft>
                        <a:buFont typeface="Calibri"/>
                        <a:buChar char="-"/>
                      </a:pPr>
                      <a:r>
                        <a:rPr lang="es-ES" sz="900" dirty="0" smtClean="0"/>
                        <a:t>MURAL </a:t>
                      </a:r>
                      <a:r>
                        <a:rPr lang="es-ES" sz="900" dirty="0"/>
                        <a:t>DIVIDIDO EN 5 PARTES PARA EL QUE SE HA PREPARADO UNA SERIE DE TARJETAS CON OBJETOS, PUNTOS, NÚMERO, DEDOS DE LA MANO Y UN HUECO EN BLANCO PARA QUE SE INICIEN EN LA GRAFÍA DEL NÚMERO CORRESPONDIENTE. </a:t>
                      </a:r>
                    </a:p>
                    <a:p>
                      <a:pPr marL="342900" lvl="0" indent="-342900">
                        <a:lnSpc>
                          <a:spcPct val="115000"/>
                        </a:lnSpc>
                        <a:spcAft>
                          <a:spcPts val="0"/>
                        </a:spcAft>
                        <a:buFont typeface="Calibri"/>
                        <a:buChar char="-"/>
                      </a:pPr>
                      <a:r>
                        <a:rPr lang="es-ES" sz="900" dirty="0"/>
                        <a:t>COMENZAREMOS CON REPRESENTACIONES HASTA EL 10.</a:t>
                      </a:r>
                    </a:p>
                    <a:p>
                      <a:pPr marL="342900" lvl="0" indent="-342900">
                        <a:lnSpc>
                          <a:spcPct val="115000"/>
                        </a:lnSpc>
                        <a:spcAft>
                          <a:spcPts val="0"/>
                        </a:spcAft>
                        <a:buFont typeface="Calibri"/>
                        <a:buChar char="-"/>
                      </a:pPr>
                      <a:r>
                        <a:rPr lang="es-ES" sz="900" dirty="0"/>
                        <a:t>EL JUEGO CONSITE EN DAR A EL ALUMNO UNA TARJETA. HA DE COLOCARLA EN EL LUGAR CORRESPONDIENTE Y  BUSCAR EL RESTO DE TARJETAS PARA COMPLETAR EL PANEL CON  LOS 4 TIPOS DE REPRESENTACIÓN Y POR ULTIMO LO COPIAN O ESCRIBEN.   </a:t>
                      </a:r>
                      <a:endParaRPr lang="es-ES" sz="900" dirty="0">
                        <a:latin typeface="Calibri"/>
                        <a:ea typeface="Calibri"/>
                        <a:cs typeface="Times New Roman"/>
                      </a:endParaRPr>
                    </a:p>
                  </a:txBody>
                  <a:tcPr marL="56764" marR="56764" marT="0" marB="0"/>
                </a:tc>
                <a:tc hMerge="1">
                  <a:txBody>
                    <a:bodyPr/>
                    <a:lstStyle/>
                    <a:p>
                      <a:endParaRPr lang="es-ES"/>
                    </a:p>
                  </a:txBody>
                  <a:tcPr/>
                </a:tc>
                <a:tc hMerge="1">
                  <a:txBody>
                    <a:bodyPr/>
                    <a:lstStyle/>
                    <a:p>
                      <a:endParaRPr lang="es-ES"/>
                    </a:p>
                  </a:txBody>
                  <a:tcPr/>
                </a:tc>
              </a:tr>
              <a:tr h="291740">
                <a:tc>
                  <a:txBody>
                    <a:bodyPr/>
                    <a:lstStyle/>
                    <a:p>
                      <a:pPr>
                        <a:lnSpc>
                          <a:spcPct val="115000"/>
                        </a:lnSpc>
                        <a:spcAft>
                          <a:spcPts val="0"/>
                        </a:spcAft>
                      </a:pPr>
                      <a:r>
                        <a:rPr lang="es-ES" sz="1300"/>
                        <a:t>EVALUACIÓN POR CRITERIOS EV/ESTANDARES AP.</a:t>
                      </a:r>
                      <a:endParaRPr lang="es-ES" sz="900">
                        <a:latin typeface="Calibri"/>
                        <a:ea typeface="Calibri"/>
                        <a:cs typeface="Times New Roman"/>
                      </a:endParaRPr>
                    </a:p>
                  </a:txBody>
                  <a:tcPr marL="56764" marR="56764" marT="0" marB="0"/>
                </a:tc>
                <a:tc gridSpan="2">
                  <a:txBody>
                    <a:bodyPr/>
                    <a:lstStyle/>
                    <a:p>
                      <a:pPr>
                        <a:lnSpc>
                          <a:spcPct val="115000"/>
                        </a:lnSpc>
                        <a:spcAft>
                          <a:spcPts val="0"/>
                        </a:spcAft>
                      </a:pPr>
                      <a:r>
                        <a:rPr lang="es-ES" sz="1300"/>
                        <a:t>EVALUACIÓN POR COMPETENCIAS</a:t>
                      </a:r>
                      <a:endParaRPr lang="es-ES" sz="900">
                        <a:latin typeface="Calibri"/>
                        <a:ea typeface="Calibri"/>
                        <a:cs typeface="Times New Roman"/>
                      </a:endParaRPr>
                    </a:p>
                  </a:txBody>
                  <a:tcPr marL="56764" marR="56764" marT="0" marB="0"/>
                </a:tc>
                <a:tc hMerge="1">
                  <a:txBody>
                    <a:bodyPr/>
                    <a:lstStyle/>
                    <a:p>
                      <a:endParaRPr lang="es-ES"/>
                    </a:p>
                  </a:txBody>
                  <a:tcPr/>
                </a:tc>
              </a:tr>
              <a:tr h="381518">
                <a:tc>
                  <a:txBody>
                    <a:bodyPr/>
                    <a:lstStyle/>
                    <a:p>
                      <a:pPr marL="342900" lvl="0" indent="-342900">
                        <a:lnSpc>
                          <a:spcPct val="115000"/>
                        </a:lnSpc>
                        <a:spcAft>
                          <a:spcPts val="0"/>
                        </a:spcAft>
                        <a:buFont typeface="Calibri"/>
                        <a:buChar char="-"/>
                      </a:pPr>
                      <a:r>
                        <a:rPr lang="es-ES" sz="900" dirty="0" smtClean="0"/>
                        <a:t>ASOCIAR </a:t>
                      </a:r>
                      <a:r>
                        <a:rPr lang="es-ES" sz="900" dirty="0"/>
                        <a:t>LAS DIFERENTES REPRESENTACIONES (símbolos, signos, manos, figuras… ) </a:t>
                      </a:r>
                    </a:p>
                    <a:p>
                      <a:pPr marL="342900" lvl="0" indent="-342900">
                        <a:lnSpc>
                          <a:spcPct val="115000"/>
                        </a:lnSpc>
                        <a:spcAft>
                          <a:spcPts val="0"/>
                        </a:spcAft>
                        <a:buFont typeface="Calibri"/>
                        <a:buChar char="-"/>
                      </a:pPr>
                      <a:r>
                        <a:rPr lang="es-ES" sz="900" dirty="0"/>
                        <a:t>REALIZA LA COMPOSICION DEL TABLERO DE FORMA CORRECTA Y AUTONOMA DE FORMA INDIVIDUAL.</a:t>
                      </a:r>
                      <a:endParaRPr lang="es-ES" sz="900" dirty="0">
                        <a:latin typeface="Calibri"/>
                        <a:ea typeface="Calibri"/>
                        <a:cs typeface="Times New Roman"/>
                      </a:endParaRPr>
                    </a:p>
                  </a:txBody>
                  <a:tcPr marL="56764" marR="56764" marT="0" marB="0"/>
                </a:tc>
                <a:tc gridSpan="2">
                  <a:txBody>
                    <a:bodyPr/>
                    <a:lstStyle/>
                    <a:p>
                      <a:pPr>
                        <a:lnSpc>
                          <a:spcPct val="115000"/>
                        </a:lnSpc>
                        <a:spcAft>
                          <a:spcPts val="0"/>
                        </a:spcAft>
                      </a:pPr>
                      <a:endParaRPr lang="es-ES" sz="900">
                        <a:latin typeface="Calibri"/>
                        <a:ea typeface="Calibri"/>
                        <a:cs typeface="Times New Roman"/>
                      </a:endParaRPr>
                    </a:p>
                  </a:txBody>
                  <a:tcPr marL="56764" marR="56764" marT="0" marB="0"/>
                </a:tc>
                <a:tc hMerge="1">
                  <a:txBody>
                    <a:bodyPr/>
                    <a:lstStyle/>
                    <a:p>
                      <a:endParaRPr lang="es-ES"/>
                    </a:p>
                  </a:txBody>
                  <a:tcPr/>
                </a:tc>
              </a:tr>
              <a:tr h="223073">
                <a:tc gridSpan="3">
                  <a:txBody>
                    <a:bodyPr/>
                    <a:lstStyle/>
                    <a:p>
                      <a:pPr>
                        <a:lnSpc>
                          <a:spcPct val="115000"/>
                        </a:lnSpc>
                        <a:spcAft>
                          <a:spcPts val="0"/>
                        </a:spcAft>
                      </a:pPr>
                      <a:r>
                        <a:rPr lang="es-ES" sz="1300"/>
                        <a:t>VARIABLES DEL MATERIAL</a:t>
                      </a:r>
                      <a:endParaRPr lang="es-ES" sz="900">
                        <a:latin typeface="Calibri"/>
                        <a:ea typeface="Calibri"/>
                        <a:cs typeface="Times New Roman"/>
                      </a:endParaRPr>
                    </a:p>
                  </a:txBody>
                  <a:tcPr marL="56764" marR="56764" marT="0" marB="0"/>
                </a:tc>
                <a:tc hMerge="1">
                  <a:txBody>
                    <a:bodyPr/>
                    <a:lstStyle/>
                    <a:p>
                      <a:endParaRPr lang="es-ES"/>
                    </a:p>
                  </a:txBody>
                  <a:tcPr/>
                </a:tc>
                <a:tc hMerge="1">
                  <a:txBody>
                    <a:bodyPr/>
                    <a:lstStyle/>
                    <a:p>
                      <a:endParaRPr lang="es-ES"/>
                    </a:p>
                  </a:txBody>
                  <a:tcPr/>
                </a:tc>
              </a:tr>
              <a:tr h="706908">
                <a:tc gridSpan="3">
                  <a:txBody>
                    <a:bodyPr/>
                    <a:lstStyle/>
                    <a:p>
                      <a:pPr marL="228600">
                        <a:lnSpc>
                          <a:spcPct val="115000"/>
                        </a:lnSpc>
                        <a:spcAft>
                          <a:spcPts val="0"/>
                        </a:spcAft>
                      </a:pPr>
                      <a:endParaRPr lang="es-ES" sz="900" dirty="0"/>
                    </a:p>
                    <a:p>
                      <a:pPr marL="342900" lvl="0" indent="-342900">
                        <a:lnSpc>
                          <a:spcPct val="115000"/>
                        </a:lnSpc>
                        <a:spcAft>
                          <a:spcPts val="0"/>
                        </a:spcAft>
                        <a:buFont typeface="Calibri"/>
                        <a:buChar char="-"/>
                      </a:pPr>
                      <a:r>
                        <a:rPr lang="es-ES" sz="900" dirty="0"/>
                        <a:t>PUEDEN DECIDIR ELLOS MISMOS LA CANTIDAD A REPRESENTAR Y SALIR DE UNO EN UNO A COLOCAR LAS TARJETAS.</a:t>
                      </a:r>
                    </a:p>
                    <a:p>
                      <a:pPr marL="342900" lvl="0" indent="-342900">
                        <a:lnSpc>
                          <a:spcPct val="115000"/>
                        </a:lnSpc>
                        <a:spcAft>
                          <a:spcPts val="0"/>
                        </a:spcAft>
                        <a:buFont typeface="Calibri"/>
                        <a:buChar char="-"/>
                      </a:pPr>
                      <a:r>
                        <a:rPr lang="es-ES" sz="900" dirty="0"/>
                        <a:t>SE PUEDE TRABAJAR INDIVIDUALMENTE  O POR EQUIPOS DE 5, EN EL QUE CADA PARTICIPANTE SE OCUPE DE UN TIPO DE REPRESENTACIÓN.</a:t>
                      </a:r>
                    </a:p>
                    <a:p>
                      <a:pPr marL="342900" lvl="0" indent="-342900">
                        <a:lnSpc>
                          <a:spcPct val="115000"/>
                        </a:lnSpc>
                        <a:spcAft>
                          <a:spcPts val="0"/>
                        </a:spcAft>
                        <a:buFont typeface="Calibri"/>
                        <a:buChar char="-"/>
                      </a:pPr>
                      <a:r>
                        <a:rPr lang="es-ES" sz="900" dirty="0"/>
                        <a:t>SE IRA AUMENTANDO LA CANTIDAD DEL NUMERO EN FUNCION DE LA EDAD O A MEDIDA QUE SE VAYAN DOMINANDO LAS DISTINTAS REPRESENTACIONES.</a:t>
                      </a:r>
                      <a:endParaRPr lang="es-ES" sz="900" dirty="0">
                        <a:latin typeface="Calibri"/>
                        <a:ea typeface="Calibri"/>
                        <a:cs typeface="Times New Roman"/>
                      </a:endParaRPr>
                    </a:p>
                  </a:txBody>
                  <a:tcPr marL="56764" marR="56764" marT="0" marB="0"/>
                </a:tc>
                <a:tc hMerge="1">
                  <a:txBody>
                    <a:bodyPr/>
                    <a:lstStyle/>
                    <a:p>
                      <a:endParaRPr lang="es-ES"/>
                    </a:p>
                  </a:txBody>
                  <a:tcPr/>
                </a:tc>
                <a:tc hMerge="1">
                  <a:txBody>
                    <a:bodyPr/>
                    <a:lstStyle/>
                    <a:p>
                      <a:endParaRPr lang="es-ES"/>
                    </a:p>
                  </a:txBody>
                  <a:tcPr/>
                </a:tc>
              </a:tr>
            </a:tbl>
          </a:graphicData>
        </a:graphic>
      </p:graphicFrame>
      <p:pic>
        <p:nvPicPr>
          <p:cNvPr id="2050" name="Picture 2" descr="C:\Users\USUARIO\Desktop\IMG-20170430-WA0004.jpg"/>
          <p:cNvPicPr>
            <a:picLocks noChangeAspect="1" noChangeArrowheads="1"/>
          </p:cNvPicPr>
          <p:nvPr/>
        </p:nvPicPr>
        <p:blipFill>
          <a:blip r:embed="rId2" cstate="print"/>
          <a:srcRect/>
          <a:stretch>
            <a:fillRect/>
          </a:stretch>
        </p:blipFill>
        <p:spPr bwMode="auto">
          <a:xfrm>
            <a:off x="8884354" y="3301999"/>
            <a:ext cx="3049737" cy="171547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989386" y="1946031"/>
            <a:ext cx="5498122" cy="4647426"/>
          </a:xfrm>
          <a:prstGeom prst="rect">
            <a:avLst/>
          </a:prstGeom>
          <a:noFill/>
        </p:spPr>
        <p:txBody>
          <a:bodyPr wrap="square" rtlCol="0">
            <a:spAutoFit/>
          </a:bodyPr>
          <a:lstStyle/>
          <a:p>
            <a:r>
              <a:rPr lang="es-ES" sz="29600" dirty="0" smtClean="0"/>
              <a:t>FIN</a:t>
            </a:r>
            <a:endParaRPr lang="es-ES" sz="29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1: PUZLES DIVERTIDOS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856847199"/>
              </p:ext>
            </p:extLst>
          </p:nvPr>
        </p:nvGraphicFramePr>
        <p:xfrm>
          <a:off x="226887" y="1983699"/>
          <a:ext cx="6224040" cy="4485579"/>
        </p:xfrm>
        <a:graphic>
          <a:graphicData uri="http://schemas.openxmlformats.org/drawingml/2006/table">
            <a:tbl>
              <a:tblPr firstRow="1" firstCol="1" bandRow="1">
                <a:tableStyleId>{69CF1AB2-1976-4502-BF36-3FF5EA218861}</a:tableStyleId>
              </a:tblPr>
              <a:tblGrid>
                <a:gridCol w="3998422"/>
                <a:gridCol w="84386"/>
                <a:gridCol w="2141232"/>
              </a:tblGrid>
              <a:tr h="475675">
                <a:tc gridSpan="2">
                  <a:txBody>
                    <a:bodyPr/>
                    <a:lstStyle/>
                    <a:p>
                      <a:pPr>
                        <a:lnSpc>
                          <a:spcPct val="115000"/>
                        </a:lnSpc>
                        <a:spcAft>
                          <a:spcPts val="0"/>
                        </a:spcAft>
                      </a:pPr>
                      <a:r>
                        <a:rPr lang="es-ES" sz="1400" dirty="0">
                          <a:effectLst/>
                        </a:rPr>
                        <a:t>TITULO: PUZZLES DIVERTIDOS</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hMerge="1">
                  <a:txBody>
                    <a:bodyPr/>
                    <a:lstStyle/>
                    <a:p>
                      <a:endParaRPr lang="es-ES"/>
                    </a:p>
                  </a:txBody>
                  <a:tcPr/>
                </a:tc>
                <a:tc>
                  <a:txBody>
                    <a:bodyPr/>
                    <a:lstStyle/>
                    <a:p>
                      <a:pPr>
                        <a:lnSpc>
                          <a:spcPct val="115000"/>
                        </a:lnSpc>
                        <a:spcAft>
                          <a:spcPts val="0"/>
                        </a:spcAft>
                      </a:pPr>
                      <a:r>
                        <a:rPr lang="es-ES" sz="1400">
                          <a:effectLst/>
                        </a:rPr>
                        <a:t>NIVEL:3 AÑOS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r>
              <a:tr h="253412">
                <a:tc>
                  <a:txBody>
                    <a:bodyPr/>
                    <a:lstStyle/>
                    <a:p>
                      <a:pPr algn="ctr">
                        <a:lnSpc>
                          <a:spcPct val="115000"/>
                        </a:lnSpc>
                        <a:spcAft>
                          <a:spcPts val="0"/>
                        </a:spcAft>
                      </a:pPr>
                      <a:r>
                        <a:rPr lang="es-ES" sz="1500">
                          <a:effectLst/>
                        </a:rPr>
                        <a:t>CONTENIDOS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gridSpan="2">
                  <a:txBody>
                    <a:bodyPr/>
                    <a:lstStyle/>
                    <a:p>
                      <a:pPr algn="ctr">
                        <a:lnSpc>
                          <a:spcPct val="115000"/>
                        </a:lnSpc>
                        <a:spcAft>
                          <a:spcPts val="0"/>
                        </a:spcAft>
                      </a:pPr>
                      <a:r>
                        <a:rPr lang="es-ES" sz="1500">
                          <a:effectLst/>
                        </a:rPr>
                        <a:t>COMPETENCIAS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hMerge="1">
                  <a:txBody>
                    <a:bodyPr/>
                    <a:lstStyle/>
                    <a:p>
                      <a:endParaRPr lang="es-ES"/>
                    </a:p>
                  </a:txBody>
                  <a:tcPr/>
                </a:tc>
              </a:tr>
              <a:tr h="559057">
                <a:tc>
                  <a:txBody>
                    <a:bodyPr/>
                    <a:lstStyle/>
                    <a:p>
                      <a:pPr marL="342900" lvl="0" indent="-342900">
                        <a:lnSpc>
                          <a:spcPct val="115000"/>
                        </a:lnSpc>
                        <a:spcAft>
                          <a:spcPts val="0"/>
                        </a:spcAft>
                        <a:buFont typeface="Symbol" panose="05050102010706020507" pitchFamily="18" charset="2"/>
                        <a:buChar char=""/>
                      </a:pPr>
                      <a:r>
                        <a:rPr lang="es-ES" sz="1100" dirty="0">
                          <a:effectLst/>
                        </a:rPr>
                        <a:t>NUMEROS DEL 1 AL 5</a:t>
                      </a:r>
                    </a:p>
                    <a:p>
                      <a:pPr marL="342900" lvl="0" indent="-342900">
                        <a:lnSpc>
                          <a:spcPct val="115000"/>
                        </a:lnSpc>
                        <a:spcAft>
                          <a:spcPts val="0"/>
                        </a:spcAft>
                        <a:buFont typeface="Symbol" panose="05050102010706020507" pitchFamily="18" charset="2"/>
                        <a:buChar char=""/>
                      </a:pPr>
                      <a:r>
                        <a:rPr lang="es-ES" sz="1100" dirty="0">
                          <a:effectLst/>
                        </a:rPr>
                        <a:t>ORDEN ASCENDENTE DE LOS NUMEROS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gridSpan="2">
                  <a:txBody>
                    <a:bodyPr/>
                    <a:lstStyle/>
                    <a:p>
                      <a:pPr marL="342900" lvl="0" indent="-342900">
                        <a:lnSpc>
                          <a:spcPct val="115000"/>
                        </a:lnSpc>
                        <a:spcAft>
                          <a:spcPts val="0"/>
                        </a:spcAft>
                        <a:buFont typeface="Symbol" panose="05050102010706020507" pitchFamily="18" charset="2"/>
                        <a:buChar char=""/>
                      </a:pPr>
                      <a:r>
                        <a:rPr lang="es-ES" sz="1100" dirty="0">
                          <a:effectLst/>
                        </a:rPr>
                        <a:t>MATEMATICA</a:t>
                      </a:r>
                    </a:p>
                    <a:p>
                      <a:pPr marL="342900" lvl="0" indent="-342900">
                        <a:lnSpc>
                          <a:spcPct val="115000"/>
                        </a:lnSpc>
                        <a:spcAft>
                          <a:spcPts val="0"/>
                        </a:spcAft>
                        <a:buFont typeface="Symbol" panose="05050102010706020507" pitchFamily="18" charset="2"/>
                        <a:buChar char=""/>
                      </a:pPr>
                      <a:r>
                        <a:rPr lang="es-ES" sz="1100" dirty="0">
                          <a:effectLst/>
                        </a:rPr>
                        <a:t>APRENDER A APRENDER</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hMerge="1">
                  <a:txBody>
                    <a:bodyPr/>
                    <a:lstStyle/>
                    <a:p>
                      <a:endParaRPr lang="es-ES"/>
                    </a:p>
                  </a:txBody>
                  <a:tcPr/>
                </a:tc>
              </a:tr>
              <a:tr h="253412">
                <a:tc gridSpan="3">
                  <a:txBody>
                    <a:bodyPr/>
                    <a:lstStyle/>
                    <a:p>
                      <a:pPr algn="ctr">
                        <a:lnSpc>
                          <a:spcPct val="115000"/>
                        </a:lnSpc>
                        <a:spcAft>
                          <a:spcPts val="0"/>
                        </a:spcAft>
                      </a:pPr>
                      <a:r>
                        <a:rPr lang="es-ES" sz="1500">
                          <a:effectLst/>
                        </a:rPr>
                        <a:t>DESARROLLO</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hMerge="1">
                  <a:txBody>
                    <a:bodyPr/>
                    <a:lstStyle/>
                    <a:p>
                      <a:endParaRPr lang="es-ES"/>
                    </a:p>
                  </a:txBody>
                  <a:tcPr/>
                </a:tc>
                <a:tc hMerge="1">
                  <a:txBody>
                    <a:bodyPr/>
                    <a:lstStyle/>
                    <a:p>
                      <a:endParaRPr lang="es-ES"/>
                    </a:p>
                  </a:txBody>
                  <a:tcPr/>
                </a:tc>
              </a:tr>
              <a:tr h="559057">
                <a:tc gridSpan="3">
                  <a:txBody>
                    <a:bodyPr/>
                    <a:lstStyle/>
                    <a:p>
                      <a:pPr>
                        <a:lnSpc>
                          <a:spcPct val="115000"/>
                        </a:lnSpc>
                        <a:spcAft>
                          <a:spcPts val="0"/>
                        </a:spcAft>
                      </a:pPr>
                      <a:r>
                        <a:rPr lang="es-ES" sz="900" dirty="0">
                          <a:effectLst/>
                        </a:rPr>
                        <a:t> </a:t>
                      </a:r>
                    </a:p>
                    <a:p>
                      <a:pPr marL="342900" lvl="0" indent="-342900">
                        <a:lnSpc>
                          <a:spcPct val="115000"/>
                        </a:lnSpc>
                        <a:spcAft>
                          <a:spcPts val="0"/>
                        </a:spcAft>
                        <a:buFont typeface="Symbol" panose="05050102010706020507" pitchFamily="18" charset="2"/>
                        <a:buChar char=""/>
                      </a:pPr>
                      <a:r>
                        <a:rPr lang="es-ES" sz="1100" dirty="0">
                          <a:effectLst/>
                        </a:rPr>
                        <a:t>EL JUEGO CONSISTE EN FORMAR LAS IMÁGENES SIGUIENDO LA SECUENCIA NUMÉRICA DEL 1 AL 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hMerge="1">
                  <a:txBody>
                    <a:bodyPr/>
                    <a:lstStyle/>
                    <a:p>
                      <a:endParaRPr lang="es-ES"/>
                    </a:p>
                  </a:txBody>
                  <a:tcPr/>
                </a:tc>
                <a:tc hMerge="1">
                  <a:txBody>
                    <a:bodyPr/>
                    <a:lstStyle/>
                    <a:p>
                      <a:endParaRPr lang="es-ES"/>
                    </a:p>
                  </a:txBody>
                  <a:tcPr/>
                </a:tc>
              </a:tr>
              <a:tr h="443484">
                <a:tc>
                  <a:txBody>
                    <a:bodyPr/>
                    <a:lstStyle/>
                    <a:p>
                      <a:pPr>
                        <a:lnSpc>
                          <a:spcPct val="115000"/>
                        </a:lnSpc>
                        <a:spcAft>
                          <a:spcPts val="0"/>
                        </a:spcAft>
                      </a:pPr>
                      <a:r>
                        <a:rPr lang="es-ES" sz="1400" dirty="0">
                          <a:effectLst/>
                        </a:rPr>
                        <a:t>EVALUACIÓN POR CRITERIOS EV/ESTANDARES AP.</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gridSpan="2">
                  <a:txBody>
                    <a:bodyPr/>
                    <a:lstStyle/>
                    <a:p>
                      <a:pPr>
                        <a:lnSpc>
                          <a:spcPct val="115000"/>
                        </a:lnSpc>
                        <a:spcAft>
                          <a:spcPts val="0"/>
                        </a:spcAft>
                      </a:pPr>
                      <a:r>
                        <a:rPr lang="es-ES" sz="1400" dirty="0">
                          <a:effectLst/>
                        </a:rPr>
                        <a:t>EVALUACION POR COMPETENCIAS</a:t>
                      </a:r>
                      <a:endParaRPr lang="es-E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hMerge="1">
                  <a:txBody>
                    <a:bodyPr/>
                    <a:lstStyle/>
                    <a:p>
                      <a:endParaRPr lang="es-ES"/>
                    </a:p>
                  </a:txBody>
                  <a:tcPr/>
                </a:tc>
              </a:tr>
              <a:tr h="886967">
                <a:tc>
                  <a:txBody>
                    <a:bodyPr/>
                    <a:lstStyle/>
                    <a:p>
                      <a:pPr>
                        <a:lnSpc>
                          <a:spcPct val="115000"/>
                        </a:lnSpc>
                        <a:spcAft>
                          <a:spcPts val="0"/>
                        </a:spcAft>
                      </a:pPr>
                      <a:r>
                        <a:rPr lang="es-ES" sz="1100" dirty="0">
                          <a:effectLst/>
                        </a:rPr>
                        <a:t> </a:t>
                      </a:r>
                    </a:p>
                    <a:p>
                      <a:pPr marL="342900" lvl="0" indent="-342900">
                        <a:lnSpc>
                          <a:spcPct val="115000"/>
                        </a:lnSpc>
                        <a:spcAft>
                          <a:spcPts val="0"/>
                        </a:spcAft>
                        <a:buFont typeface="Symbol" panose="05050102010706020507" pitchFamily="18" charset="2"/>
                        <a:buChar char=""/>
                      </a:pPr>
                      <a:r>
                        <a:rPr lang="es-ES" sz="1100" dirty="0">
                          <a:effectLst/>
                        </a:rPr>
                        <a:t>ORDENA PUZLES DEL 1 AL 5 DE FORMA ASCENDENTE</a:t>
                      </a:r>
                    </a:p>
                    <a:p>
                      <a:pPr>
                        <a:lnSpc>
                          <a:spcPct val="115000"/>
                        </a:lnSpc>
                        <a:spcAft>
                          <a:spcPts val="0"/>
                        </a:spcAft>
                      </a:pPr>
                      <a:r>
                        <a:rPr lang="es-ES" sz="1100" dirty="0">
                          <a:effectLst/>
                        </a:rPr>
                        <a:t> </a:t>
                      </a:r>
                    </a:p>
                    <a:p>
                      <a:pPr>
                        <a:lnSpc>
                          <a:spcPct val="115000"/>
                        </a:lnSpc>
                        <a:spcAft>
                          <a:spcPts val="0"/>
                        </a:spcAft>
                      </a:pPr>
                      <a:r>
                        <a:rPr lang="es-ES" sz="1100" dirty="0">
                          <a:effectLst/>
                        </a:rPr>
                        <a:t> </a:t>
                      </a:r>
                    </a:p>
                    <a:p>
                      <a:pPr>
                        <a:lnSpc>
                          <a:spcPct val="115000"/>
                        </a:lnSpc>
                        <a:spcAft>
                          <a:spcPts val="0"/>
                        </a:spcAft>
                      </a:pPr>
                      <a:r>
                        <a:rPr lang="es-ES" sz="1100" dirty="0">
                          <a:effectLst/>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gridSpan="2">
                  <a:txBody>
                    <a:bodyPr/>
                    <a:lstStyle/>
                    <a:p>
                      <a:pPr marL="342900" lvl="0" indent="-342900">
                        <a:lnSpc>
                          <a:spcPct val="115000"/>
                        </a:lnSpc>
                        <a:spcAft>
                          <a:spcPts val="0"/>
                        </a:spcAft>
                        <a:buFont typeface="Symbol" panose="05050102010706020507" pitchFamily="18" charset="2"/>
                        <a:buChar char=""/>
                      </a:pPr>
                      <a:r>
                        <a:rPr lang="es-ES" sz="1100" dirty="0">
                          <a:effectLst/>
                        </a:rPr>
                        <a:t>ORDENA LA SECUENCIA NUMERICA DEL 1 AL 5 COMPLETANDO UNA IMAGEN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hMerge="1">
                  <a:txBody>
                    <a:bodyPr/>
                    <a:lstStyle/>
                    <a:p>
                      <a:endParaRPr lang="es-ES"/>
                    </a:p>
                  </a:txBody>
                  <a:tcPr/>
                </a:tc>
              </a:tr>
              <a:tr h="225255">
                <a:tc gridSpan="3">
                  <a:txBody>
                    <a:bodyPr/>
                    <a:lstStyle/>
                    <a:p>
                      <a:pPr>
                        <a:lnSpc>
                          <a:spcPct val="115000"/>
                        </a:lnSpc>
                        <a:spcAft>
                          <a:spcPts val="0"/>
                        </a:spcAft>
                      </a:pPr>
                      <a:r>
                        <a:rPr lang="es-ES" sz="1400">
                          <a:effectLst/>
                        </a:rPr>
                        <a:t>VARIABLES DEL MATERIAL</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hMerge="1">
                  <a:txBody>
                    <a:bodyPr/>
                    <a:lstStyle/>
                    <a:p>
                      <a:endParaRPr lang="es-ES"/>
                    </a:p>
                  </a:txBody>
                  <a:tcPr/>
                </a:tc>
                <a:tc hMerge="1">
                  <a:txBody>
                    <a:bodyPr/>
                    <a:lstStyle/>
                    <a:p>
                      <a:endParaRPr lang="es-ES"/>
                    </a:p>
                  </a:txBody>
                  <a:tcPr/>
                </a:tc>
              </a:tr>
              <a:tr h="624857">
                <a:tc gridSpan="3">
                  <a:txBody>
                    <a:bodyPr/>
                    <a:lstStyle/>
                    <a:p>
                      <a:pPr>
                        <a:lnSpc>
                          <a:spcPct val="115000"/>
                        </a:lnSpc>
                        <a:spcAft>
                          <a:spcPts val="0"/>
                        </a:spcAft>
                      </a:pPr>
                      <a:r>
                        <a:rPr lang="es-ES" sz="900" dirty="0">
                          <a:effectLst/>
                        </a:rPr>
                        <a:t> </a:t>
                      </a:r>
                    </a:p>
                    <a:p>
                      <a:pPr>
                        <a:lnSpc>
                          <a:spcPct val="115000"/>
                        </a:lnSpc>
                        <a:spcAft>
                          <a:spcPts val="0"/>
                        </a:spcAft>
                      </a:pPr>
                      <a:r>
                        <a:rPr lang="es-ES" sz="900" dirty="0">
                          <a:effectLst/>
                        </a:rPr>
                        <a:t> </a:t>
                      </a:r>
                      <a:endParaRPr lang="es-ES" sz="1100" dirty="0">
                        <a:effectLst/>
                      </a:endParaRPr>
                    </a:p>
                    <a:p>
                      <a:pPr marL="342900" lvl="0" indent="-342900">
                        <a:lnSpc>
                          <a:spcPct val="115000"/>
                        </a:lnSpc>
                        <a:spcAft>
                          <a:spcPts val="0"/>
                        </a:spcAft>
                        <a:buFont typeface="Symbol" panose="05050102010706020507" pitchFamily="18" charset="2"/>
                        <a:buChar char=""/>
                      </a:pPr>
                      <a:r>
                        <a:rPr lang="es-ES" sz="1100" dirty="0">
                          <a:effectLst/>
                        </a:rPr>
                        <a:t>ORDEN POR LA SECUENCIA DE LAS IMÁGENES</a:t>
                      </a:r>
                    </a:p>
                    <a:p>
                      <a:pPr>
                        <a:lnSpc>
                          <a:spcPct val="115000"/>
                        </a:lnSpc>
                        <a:spcAft>
                          <a:spcPts val="0"/>
                        </a:spcAft>
                      </a:pPr>
                      <a:r>
                        <a:rPr lang="es-ES" sz="900" dirty="0">
                          <a:effectLst/>
                        </a:rPr>
                        <a:t> </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986" marR="58986" marT="0" marB="0"/>
                </a:tc>
                <a:tc hMerge="1">
                  <a:txBody>
                    <a:bodyPr/>
                    <a:lstStyle/>
                    <a:p>
                      <a:endParaRPr lang="es-ES"/>
                    </a:p>
                  </a:txBody>
                  <a:tcPr/>
                </a:tc>
                <a:tc hMerge="1">
                  <a:txBody>
                    <a:bodyPr/>
                    <a:lstStyle/>
                    <a:p>
                      <a:endParaRPr lang="es-ES"/>
                    </a:p>
                  </a:txBody>
                  <a:tcPr/>
                </a:tc>
              </a:tr>
            </a:tbl>
          </a:graphicData>
        </a:graphic>
      </p:graphicFrame>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4209" y="2019868"/>
            <a:ext cx="3481696" cy="1958454"/>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2304" y="4339988"/>
            <a:ext cx="3651534" cy="2053988"/>
          </a:xfrm>
          <a:prstGeom prst="rect">
            <a:avLst/>
          </a:prstGeom>
        </p:spPr>
      </p:pic>
    </p:spTree>
    <p:extLst>
      <p:ext uri="{BB962C8B-B14F-4D97-AF65-F5344CB8AC3E}">
        <p14:creationId xmlns:p14="http://schemas.microsoft.com/office/powerpoint/2010/main" val="166047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2 : CONSTRUYE TANTOS COMO</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029002811"/>
              </p:ext>
            </p:extLst>
          </p:nvPr>
        </p:nvGraphicFramePr>
        <p:xfrm>
          <a:off x="921612" y="2018974"/>
          <a:ext cx="6142090" cy="4406318"/>
        </p:xfrm>
        <a:graphic>
          <a:graphicData uri="http://schemas.openxmlformats.org/drawingml/2006/table">
            <a:tbl>
              <a:tblPr firstRow="1" firstCol="1" bandRow="1">
                <a:tableStyleId>{3B4B98B0-60AC-42C2-AFA5-B58CD77FA1E5}</a:tableStyleId>
              </a:tblPr>
              <a:tblGrid>
                <a:gridCol w="3904363"/>
                <a:gridCol w="73433"/>
                <a:gridCol w="73433"/>
                <a:gridCol w="2090861"/>
              </a:tblGrid>
              <a:tr h="188879">
                <a:tc gridSpan="3">
                  <a:txBody>
                    <a:bodyPr/>
                    <a:lstStyle/>
                    <a:p>
                      <a:pPr>
                        <a:lnSpc>
                          <a:spcPct val="115000"/>
                        </a:lnSpc>
                        <a:spcAft>
                          <a:spcPts val="0"/>
                        </a:spcAft>
                      </a:pPr>
                      <a:r>
                        <a:rPr lang="es-ES" sz="1000" dirty="0">
                          <a:effectLst/>
                        </a:rPr>
                        <a:t>TITULO</a:t>
                      </a:r>
                      <a:r>
                        <a:rPr lang="es-ES" sz="1000" dirty="0" smtClean="0">
                          <a:effectLst/>
                        </a:rPr>
                        <a:t>: CONSTRUYE </a:t>
                      </a:r>
                      <a:r>
                        <a:rPr lang="es-ES" sz="1000" baseline="0" dirty="0" smtClean="0">
                          <a:effectLst/>
                        </a:rPr>
                        <a:t>TANTOS COMO</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hMerge="1">
                  <a:txBody>
                    <a:bodyPr/>
                    <a:lstStyle/>
                    <a:p>
                      <a:endParaRPr lang="es-ES"/>
                    </a:p>
                  </a:txBody>
                  <a:tcPr/>
                </a:tc>
                <a:tc hMerge="1">
                  <a:txBody>
                    <a:bodyPr/>
                    <a:lstStyle/>
                    <a:p>
                      <a:endParaRPr lang="es-ES"/>
                    </a:p>
                  </a:txBody>
                  <a:tcPr/>
                </a:tc>
                <a:tc>
                  <a:txBody>
                    <a:bodyPr/>
                    <a:lstStyle/>
                    <a:p>
                      <a:pPr>
                        <a:lnSpc>
                          <a:spcPct val="115000"/>
                        </a:lnSpc>
                        <a:spcAft>
                          <a:spcPts val="0"/>
                        </a:spcAft>
                      </a:pPr>
                      <a:r>
                        <a:rPr lang="es-ES" sz="1000">
                          <a:effectLst/>
                        </a:rPr>
                        <a:t>NIVEL: 3 AÑOS</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r>
              <a:tr h="193874">
                <a:tc>
                  <a:txBody>
                    <a:bodyPr/>
                    <a:lstStyle/>
                    <a:p>
                      <a:pPr algn="ctr">
                        <a:lnSpc>
                          <a:spcPct val="115000"/>
                        </a:lnSpc>
                        <a:spcAft>
                          <a:spcPts val="0"/>
                        </a:spcAft>
                      </a:pPr>
                      <a:r>
                        <a:rPr lang="es-ES" sz="1100">
                          <a:effectLst/>
                        </a:rPr>
                        <a:t>CONTENIDOS</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gridSpan="3">
                  <a:txBody>
                    <a:bodyPr/>
                    <a:lstStyle/>
                    <a:p>
                      <a:pPr algn="ctr">
                        <a:lnSpc>
                          <a:spcPct val="115000"/>
                        </a:lnSpc>
                        <a:spcAft>
                          <a:spcPts val="0"/>
                        </a:spcAft>
                      </a:pPr>
                      <a:r>
                        <a:rPr lang="es-ES" sz="1100">
                          <a:effectLst/>
                        </a:rPr>
                        <a:t>COMPETENCIAS</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hMerge="1">
                  <a:txBody>
                    <a:bodyPr/>
                    <a:lstStyle/>
                    <a:p>
                      <a:endParaRPr lang="es-ES"/>
                    </a:p>
                  </a:txBody>
                  <a:tcPr/>
                </a:tc>
                <a:tc hMerge="1">
                  <a:txBody>
                    <a:bodyPr/>
                    <a:lstStyle/>
                    <a:p>
                      <a:endParaRPr lang="es-ES"/>
                    </a:p>
                  </a:txBody>
                  <a:tcPr/>
                </a:tc>
              </a:tr>
              <a:tr h="947831">
                <a:tc>
                  <a:txBody>
                    <a:bodyPr/>
                    <a:lstStyle/>
                    <a:p>
                      <a:pPr marL="342900" lvl="0" indent="-342900">
                        <a:lnSpc>
                          <a:spcPct val="115000"/>
                        </a:lnSpc>
                        <a:spcAft>
                          <a:spcPts val="0"/>
                        </a:spcAft>
                        <a:buFont typeface="Symbol" panose="05050102010706020507" pitchFamily="18" charset="2"/>
                        <a:buChar char=""/>
                      </a:pPr>
                      <a:r>
                        <a:rPr lang="es-ES" sz="700">
                          <a:effectLst/>
                        </a:rPr>
                        <a:t>NUMEROS DEL 1 AL 5</a:t>
                      </a:r>
                    </a:p>
                    <a:p>
                      <a:pPr marL="342900" lvl="0" indent="-342900">
                        <a:lnSpc>
                          <a:spcPct val="115000"/>
                        </a:lnSpc>
                        <a:spcAft>
                          <a:spcPts val="0"/>
                        </a:spcAft>
                        <a:buFont typeface="Symbol" panose="05050102010706020507" pitchFamily="18" charset="2"/>
                        <a:buChar char=""/>
                      </a:pPr>
                      <a:r>
                        <a:rPr lang="es-ES" sz="700">
                          <a:effectLst/>
                        </a:rPr>
                        <a:t>ASOCIAR NUMERO Y CANTIDAD</a:t>
                      </a:r>
                    </a:p>
                    <a:p>
                      <a:pPr marL="342900" lvl="0" indent="-342900">
                        <a:lnSpc>
                          <a:spcPct val="115000"/>
                        </a:lnSpc>
                        <a:spcAft>
                          <a:spcPts val="0"/>
                        </a:spcAft>
                        <a:buFont typeface="Symbol" panose="05050102010706020507" pitchFamily="18" charset="2"/>
                        <a:buChar char=""/>
                      </a:pPr>
                      <a:r>
                        <a:rPr lang="es-ES" sz="700">
                          <a:effectLst/>
                        </a:rPr>
                        <a:t>TANTOS COMO</a:t>
                      </a:r>
                    </a:p>
                    <a:p>
                      <a:pPr marL="342900" lvl="0" indent="-342900">
                        <a:lnSpc>
                          <a:spcPct val="115000"/>
                        </a:lnSpc>
                        <a:spcAft>
                          <a:spcPts val="0"/>
                        </a:spcAft>
                        <a:buFont typeface="Symbol" panose="05050102010706020507" pitchFamily="18" charset="2"/>
                        <a:buChar char=""/>
                      </a:pPr>
                      <a:r>
                        <a:rPr lang="es-ES" sz="700">
                          <a:effectLst/>
                        </a:rPr>
                        <a:t>MAS  ALTO QUE</a:t>
                      </a:r>
                    </a:p>
                    <a:p>
                      <a:pPr marL="342900" lvl="0" indent="-342900">
                        <a:lnSpc>
                          <a:spcPct val="115000"/>
                        </a:lnSpc>
                        <a:spcAft>
                          <a:spcPts val="0"/>
                        </a:spcAft>
                        <a:buFont typeface="Symbol" panose="05050102010706020507" pitchFamily="18" charset="2"/>
                        <a:buChar char=""/>
                      </a:pPr>
                      <a:r>
                        <a:rPr lang="es-ES" sz="700">
                          <a:effectLst/>
                        </a:rPr>
                        <a:t>MENOS ALTO QUE</a:t>
                      </a:r>
                    </a:p>
                    <a:p>
                      <a:pPr marL="342900" lvl="0" indent="-342900">
                        <a:lnSpc>
                          <a:spcPct val="115000"/>
                        </a:lnSpc>
                        <a:spcAft>
                          <a:spcPts val="0"/>
                        </a:spcAft>
                        <a:buFont typeface="Symbol" panose="05050102010706020507" pitchFamily="18" charset="2"/>
                        <a:buChar char=""/>
                      </a:pPr>
                      <a:r>
                        <a:rPr lang="es-ES" sz="700">
                          <a:effectLst/>
                        </a:rPr>
                        <a:t>COLORES</a:t>
                      </a:r>
                    </a:p>
                    <a:p>
                      <a:pPr marL="342900" lvl="0" indent="-342900">
                        <a:lnSpc>
                          <a:spcPct val="115000"/>
                        </a:lnSpc>
                        <a:spcAft>
                          <a:spcPts val="0"/>
                        </a:spcAft>
                        <a:buFont typeface="Symbol" panose="05050102010706020507" pitchFamily="18" charset="2"/>
                        <a:buChar char=""/>
                      </a:pPr>
                      <a:r>
                        <a:rPr lang="es-ES" sz="700">
                          <a:effectLst/>
                        </a:rPr>
                        <a:t>FORMAS</a:t>
                      </a:r>
                    </a:p>
                    <a:p>
                      <a:pPr marL="342900" lvl="0" indent="-342900">
                        <a:lnSpc>
                          <a:spcPct val="115000"/>
                        </a:lnSpc>
                        <a:spcAft>
                          <a:spcPts val="0"/>
                        </a:spcAft>
                        <a:buFont typeface="Symbol" panose="05050102010706020507" pitchFamily="18" charset="2"/>
                        <a:buChar char=""/>
                      </a:pPr>
                      <a:r>
                        <a:rPr lang="es-ES" sz="700">
                          <a:effectLst/>
                        </a:rPr>
                        <a:t>ORDEN ASCENDENTE Y DESCENDENTE DE LOS  NUMEROS</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gridSpan="3">
                  <a:txBody>
                    <a:bodyPr/>
                    <a:lstStyle/>
                    <a:p>
                      <a:pPr marL="342900" lvl="0" indent="-342900">
                        <a:lnSpc>
                          <a:spcPct val="115000"/>
                        </a:lnSpc>
                        <a:spcAft>
                          <a:spcPts val="0"/>
                        </a:spcAft>
                        <a:buFont typeface="Symbol" panose="05050102010706020507" pitchFamily="18" charset="2"/>
                        <a:buChar char=""/>
                      </a:pPr>
                      <a:r>
                        <a:rPr lang="es-ES" sz="700" dirty="0">
                          <a:effectLst/>
                        </a:rPr>
                        <a:t>COMPETENCIA MATEMÁTICA</a:t>
                      </a:r>
                    </a:p>
                    <a:p>
                      <a:pPr marL="342900" lvl="0" indent="-342900">
                        <a:lnSpc>
                          <a:spcPct val="115000"/>
                        </a:lnSpc>
                        <a:spcAft>
                          <a:spcPts val="0"/>
                        </a:spcAft>
                        <a:buFont typeface="Symbol" panose="05050102010706020507" pitchFamily="18" charset="2"/>
                        <a:buChar char=""/>
                      </a:pPr>
                      <a:r>
                        <a:rPr lang="es-ES" sz="700" dirty="0">
                          <a:effectLst/>
                        </a:rPr>
                        <a:t>APRENDER A APRENDER</a:t>
                      </a:r>
                    </a:p>
                    <a:p>
                      <a:pPr marL="342900" lvl="0" indent="-342900">
                        <a:lnSpc>
                          <a:spcPct val="115000"/>
                        </a:lnSpc>
                        <a:spcAft>
                          <a:spcPts val="0"/>
                        </a:spcAft>
                        <a:buFont typeface="Symbol" panose="05050102010706020507" pitchFamily="18" charset="2"/>
                        <a:buChar char=""/>
                      </a:pPr>
                      <a:r>
                        <a:rPr lang="es-ES" sz="700" dirty="0">
                          <a:effectLst/>
                        </a:rPr>
                        <a:t>EMPRENDEDORA</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hMerge="1">
                  <a:txBody>
                    <a:bodyPr/>
                    <a:lstStyle/>
                    <a:p>
                      <a:endParaRPr lang="es-ES"/>
                    </a:p>
                  </a:txBody>
                  <a:tcPr/>
                </a:tc>
                <a:tc hMerge="1">
                  <a:txBody>
                    <a:bodyPr/>
                    <a:lstStyle/>
                    <a:p>
                      <a:endParaRPr lang="es-ES"/>
                    </a:p>
                  </a:txBody>
                  <a:tcPr/>
                </a:tc>
              </a:tr>
              <a:tr h="193874">
                <a:tc gridSpan="4">
                  <a:txBody>
                    <a:bodyPr/>
                    <a:lstStyle/>
                    <a:p>
                      <a:pPr algn="ctr">
                        <a:lnSpc>
                          <a:spcPct val="115000"/>
                        </a:lnSpc>
                        <a:spcAft>
                          <a:spcPts val="0"/>
                        </a:spcAft>
                      </a:pPr>
                      <a:r>
                        <a:rPr lang="es-ES" sz="1100">
                          <a:effectLst/>
                        </a:rPr>
                        <a:t>DESARROLLO</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hMerge="1">
                  <a:txBody>
                    <a:bodyPr/>
                    <a:lstStyle/>
                    <a:p>
                      <a:endParaRPr lang="es-ES"/>
                    </a:p>
                  </a:txBody>
                  <a:tcPr/>
                </a:tc>
                <a:tc hMerge="1">
                  <a:txBody>
                    <a:bodyPr/>
                    <a:lstStyle/>
                    <a:p>
                      <a:endParaRPr lang="es-ES"/>
                    </a:p>
                  </a:txBody>
                  <a:tcPr/>
                </a:tc>
                <a:tc hMerge="1">
                  <a:txBody>
                    <a:bodyPr/>
                    <a:lstStyle/>
                    <a:p>
                      <a:endParaRPr lang="es-ES"/>
                    </a:p>
                  </a:txBody>
                  <a:tcPr/>
                </a:tc>
              </a:tr>
              <a:tr h="355437">
                <a:tc gridSpan="4">
                  <a:txBody>
                    <a:bodyPr/>
                    <a:lstStyle/>
                    <a:p>
                      <a:pPr marL="342900" lvl="0" indent="-342900">
                        <a:lnSpc>
                          <a:spcPct val="115000"/>
                        </a:lnSpc>
                        <a:spcAft>
                          <a:spcPts val="0"/>
                        </a:spcAft>
                        <a:buFont typeface="Symbol" panose="05050102010706020507" pitchFamily="18" charset="2"/>
                        <a:buChar char=""/>
                      </a:pPr>
                      <a:r>
                        <a:rPr lang="es-ES" sz="700">
                          <a:effectLst/>
                        </a:rPr>
                        <a:t>NECESITAMOS BLOQUES DE CONSTRUCCIONES PEQUEÑOS QUE QUEPAN EN LA PLANTILLA DDE FORMA CUADRADA Y RECTANGULAR Y DE VARIOS COLORES.</a:t>
                      </a:r>
                    </a:p>
                    <a:p>
                      <a:pPr marL="342900" lvl="0" indent="-342900">
                        <a:lnSpc>
                          <a:spcPct val="115000"/>
                        </a:lnSpc>
                        <a:spcAft>
                          <a:spcPts val="0"/>
                        </a:spcAft>
                        <a:buFont typeface="Symbol" panose="05050102010706020507" pitchFamily="18" charset="2"/>
                        <a:buChar char=""/>
                      </a:pPr>
                      <a:r>
                        <a:rPr lang="es-ES" sz="700">
                          <a:effectLst/>
                        </a:rPr>
                        <a:t>LOS NIÑOS TIENEN QUE CONSTRUIR TANTOS BLOQUES COMO TE INDICA EL DIBUJO.  LAS TORRES SUBEN A LO ALTO POR LO QUE ES NECESARIO QUE LA PLANTILLA ESTE UBICADA EN UN LUGAR PLANO.</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hMerge="1">
                  <a:txBody>
                    <a:bodyPr/>
                    <a:lstStyle/>
                    <a:p>
                      <a:endParaRPr lang="es-ES"/>
                    </a:p>
                  </a:txBody>
                  <a:tcPr/>
                </a:tc>
                <a:tc hMerge="1">
                  <a:txBody>
                    <a:bodyPr/>
                    <a:lstStyle/>
                    <a:p>
                      <a:endParaRPr lang="es-ES"/>
                    </a:p>
                  </a:txBody>
                  <a:tcPr/>
                </a:tc>
                <a:tc hMerge="1">
                  <a:txBody>
                    <a:bodyPr/>
                    <a:lstStyle/>
                    <a:p>
                      <a:endParaRPr lang="es-ES"/>
                    </a:p>
                  </a:txBody>
                  <a:tcPr/>
                </a:tc>
              </a:tr>
              <a:tr h="177952">
                <a:tc gridSpan="2">
                  <a:txBody>
                    <a:bodyPr/>
                    <a:lstStyle/>
                    <a:p>
                      <a:pPr>
                        <a:lnSpc>
                          <a:spcPct val="115000"/>
                        </a:lnSpc>
                        <a:spcAft>
                          <a:spcPts val="0"/>
                        </a:spcAft>
                      </a:pPr>
                      <a:r>
                        <a:rPr lang="es-ES" sz="1000">
                          <a:effectLst/>
                        </a:rPr>
                        <a:t>EVALUACIÓN POR CRITERIOS EV/ESTANDARES AP.</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hMerge="1">
                  <a:txBody>
                    <a:bodyPr/>
                    <a:lstStyle/>
                    <a:p>
                      <a:endParaRPr lang="es-ES"/>
                    </a:p>
                  </a:txBody>
                  <a:tcPr/>
                </a:tc>
                <a:tc gridSpan="2">
                  <a:txBody>
                    <a:bodyPr/>
                    <a:lstStyle/>
                    <a:p>
                      <a:pPr>
                        <a:lnSpc>
                          <a:spcPct val="115000"/>
                        </a:lnSpc>
                        <a:spcAft>
                          <a:spcPts val="0"/>
                        </a:spcAft>
                      </a:pPr>
                      <a:r>
                        <a:rPr lang="es-ES" sz="1000">
                          <a:effectLst/>
                        </a:rPr>
                        <a:t>EVALUACION POR COMPETENCIAS</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hMerge="1">
                  <a:txBody>
                    <a:bodyPr/>
                    <a:lstStyle/>
                    <a:p>
                      <a:endParaRPr lang="es-ES"/>
                    </a:p>
                  </a:txBody>
                  <a:tcPr/>
                </a:tc>
              </a:tr>
              <a:tr h="1494176">
                <a:tc gridSpan="2">
                  <a:txBody>
                    <a:bodyPr/>
                    <a:lstStyle/>
                    <a:p>
                      <a:pPr marL="342900" lvl="0" indent="-342900">
                        <a:lnSpc>
                          <a:spcPct val="100000"/>
                        </a:lnSpc>
                        <a:spcAft>
                          <a:spcPts val="1000"/>
                        </a:spcAft>
                        <a:buFont typeface="Arial" pitchFamily="34" charset="0"/>
                        <a:buChar char="•"/>
                      </a:pPr>
                      <a:r>
                        <a:rPr lang="es-ES" sz="700" dirty="0">
                          <a:effectLst/>
                        </a:rPr>
                        <a:t>CONOCE LOS NUMEROS DEL 1 AL 5</a:t>
                      </a:r>
                    </a:p>
                    <a:p>
                      <a:pPr marL="342900" lvl="0" indent="-342900">
                        <a:lnSpc>
                          <a:spcPct val="100000"/>
                        </a:lnSpc>
                        <a:spcAft>
                          <a:spcPts val="1000"/>
                        </a:spcAft>
                        <a:buFont typeface="Arial" pitchFamily="34" charset="0"/>
                        <a:buChar char="•"/>
                      </a:pPr>
                      <a:r>
                        <a:rPr lang="es-ES" sz="700" dirty="0">
                          <a:effectLst/>
                        </a:rPr>
                        <a:t>ASOCIA NUMERO Y CANTIDAD</a:t>
                      </a:r>
                    </a:p>
                    <a:p>
                      <a:pPr marL="342900" lvl="0" indent="-342900">
                        <a:lnSpc>
                          <a:spcPct val="100000"/>
                        </a:lnSpc>
                        <a:spcAft>
                          <a:spcPts val="1000"/>
                        </a:spcAft>
                        <a:buFont typeface="Arial" pitchFamily="34" charset="0"/>
                        <a:buChar char="•"/>
                      </a:pPr>
                      <a:r>
                        <a:rPr lang="es-ES" sz="700" dirty="0">
                          <a:effectLst/>
                        </a:rPr>
                        <a:t>COLOCA TANTOS COMO LE INDICA LA FIGURA</a:t>
                      </a:r>
                    </a:p>
                    <a:p>
                      <a:pPr marL="342900" lvl="0" indent="-342900">
                        <a:lnSpc>
                          <a:spcPct val="100000"/>
                        </a:lnSpc>
                        <a:spcAft>
                          <a:spcPts val="1000"/>
                        </a:spcAft>
                        <a:buFont typeface="Arial" pitchFamily="34" charset="0"/>
                        <a:buChar char="•"/>
                      </a:pPr>
                      <a:r>
                        <a:rPr lang="es-ES" sz="700" dirty="0">
                          <a:effectLst/>
                        </a:rPr>
                        <a:t>RECONOCE QUE UN BLOQUE ES MAS  ALTO QUE OTRO</a:t>
                      </a:r>
                    </a:p>
                    <a:p>
                      <a:pPr marL="342900" lvl="0" indent="-342900">
                        <a:lnSpc>
                          <a:spcPct val="100000"/>
                        </a:lnSpc>
                        <a:spcAft>
                          <a:spcPts val="1000"/>
                        </a:spcAft>
                        <a:buFont typeface="Arial" pitchFamily="34" charset="0"/>
                        <a:buChar char="•"/>
                      </a:pPr>
                      <a:r>
                        <a:rPr lang="es-ES" sz="700" dirty="0">
                          <a:effectLst/>
                        </a:rPr>
                        <a:t>RECONOCE QUE UN BLOQUE ES MENOS ALTO QUE OTRO</a:t>
                      </a:r>
                    </a:p>
                    <a:p>
                      <a:pPr marL="342900" lvl="0" indent="-342900">
                        <a:lnSpc>
                          <a:spcPct val="100000"/>
                        </a:lnSpc>
                        <a:spcAft>
                          <a:spcPts val="1000"/>
                        </a:spcAft>
                        <a:buFont typeface="Arial" pitchFamily="34" charset="0"/>
                        <a:buChar char="•"/>
                      </a:pPr>
                      <a:r>
                        <a:rPr lang="es-ES" sz="700" dirty="0">
                          <a:effectLst/>
                        </a:rPr>
                        <a:t>COLOCA LOS BLOQUES POR LOS COLORES QUE MANDA LA PLANTILLA</a:t>
                      </a:r>
                    </a:p>
                    <a:p>
                      <a:pPr marL="342900" lvl="0" indent="-342900">
                        <a:lnSpc>
                          <a:spcPct val="100000"/>
                        </a:lnSpc>
                        <a:spcAft>
                          <a:spcPts val="1000"/>
                        </a:spcAft>
                        <a:buFont typeface="Arial" pitchFamily="34" charset="0"/>
                        <a:buChar char="•"/>
                      </a:pPr>
                      <a:r>
                        <a:rPr lang="es-ES" sz="700" dirty="0">
                          <a:effectLst/>
                        </a:rPr>
                        <a:t>ASOCIA LA FORMA DIBUJADA CON LA FORMA DE LAS CONSTRUCCIONES</a:t>
                      </a:r>
                    </a:p>
                    <a:p>
                      <a:pPr marL="342900" lvl="0" indent="-342900">
                        <a:lnSpc>
                          <a:spcPct val="100000"/>
                        </a:lnSpc>
                        <a:spcAft>
                          <a:spcPts val="1000"/>
                        </a:spcAft>
                        <a:buFont typeface="Symbol" panose="05050102010706020507" pitchFamily="18" charset="2"/>
                        <a:buChar char=""/>
                      </a:pPr>
                      <a:r>
                        <a:rPr lang="es-ES" sz="700" dirty="0">
                          <a:effectLst/>
                        </a:rPr>
                        <a:t>ORDENA LAS TORRES CONSTRUIDAS EN OREDEN ASCENDENTE Y DESCENDENTE DEL 1 AL 5</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hMerge="1">
                  <a:txBody>
                    <a:bodyPr/>
                    <a:lstStyle/>
                    <a:p>
                      <a:endParaRPr lang="es-ES"/>
                    </a:p>
                  </a:txBody>
                  <a:tcPr/>
                </a:tc>
                <a:tc gridSpan="2">
                  <a:txBody>
                    <a:bodyPr/>
                    <a:lstStyle/>
                    <a:p>
                      <a:pPr marL="342900" lvl="0" indent="-342900">
                        <a:lnSpc>
                          <a:spcPct val="115000"/>
                        </a:lnSpc>
                        <a:spcAft>
                          <a:spcPts val="0"/>
                        </a:spcAft>
                        <a:buFont typeface="Symbol" panose="05050102010706020507" pitchFamily="18" charset="2"/>
                        <a:buChar char=""/>
                      </a:pPr>
                      <a:r>
                        <a:rPr lang="es-ES" sz="700">
                          <a:effectLst/>
                        </a:rPr>
                        <a:t>SER CAPAD DE CONSTRUIR  DE ACUERDO A LAS POSIBLES VARIABLES QUE EL JUEGO OFRECECE.</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hMerge="1">
                  <a:txBody>
                    <a:bodyPr/>
                    <a:lstStyle/>
                    <a:p>
                      <a:endParaRPr lang="es-ES"/>
                    </a:p>
                  </a:txBody>
                  <a:tcPr/>
                </a:tc>
              </a:tr>
              <a:tr h="172333">
                <a:tc gridSpan="4">
                  <a:txBody>
                    <a:bodyPr/>
                    <a:lstStyle/>
                    <a:p>
                      <a:pPr>
                        <a:lnSpc>
                          <a:spcPct val="115000"/>
                        </a:lnSpc>
                        <a:spcAft>
                          <a:spcPts val="0"/>
                        </a:spcAft>
                      </a:pPr>
                      <a:r>
                        <a:rPr lang="es-ES" sz="1000">
                          <a:effectLst/>
                        </a:rPr>
                        <a:t>VARIABLES DEL MATERIAL</a:t>
                      </a:r>
                      <a:endParaRPr lang="es-ES" sz="70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hMerge="1">
                  <a:txBody>
                    <a:bodyPr/>
                    <a:lstStyle/>
                    <a:p>
                      <a:endParaRPr lang="es-ES"/>
                    </a:p>
                  </a:txBody>
                  <a:tcPr/>
                </a:tc>
                <a:tc hMerge="1">
                  <a:txBody>
                    <a:bodyPr/>
                    <a:lstStyle/>
                    <a:p>
                      <a:endParaRPr lang="es-ES"/>
                    </a:p>
                  </a:txBody>
                  <a:tcPr/>
                </a:tc>
                <a:tc hMerge="1">
                  <a:txBody>
                    <a:bodyPr/>
                    <a:lstStyle/>
                    <a:p>
                      <a:endParaRPr lang="es-ES"/>
                    </a:p>
                  </a:txBody>
                  <a:tcPr/>
                </a:tc>
              </a:tr>
              <a:tr h="261855">
                <a:tc gridSpan="4">
                  <a:txBody>
                    <a:bodyPr/>
                    <a:lstStyle/>
                    <a:p>
                      <a:pPr marL="342900" lvl="0" indent="-342900">
                        <a:lnSpc>
                          <a:spcPct val="115000"/>
                        </a:lnSpc>
                        <a:spcAft>
                          <a:spcPts val="0"/>
                        </a:spcAft>
                        <a:buFont typeface="Symbol" panose="05050102010706020507" pitchFamily="18" charset="2"/>
                        <a:buChar char=""/>
                      </a:pPr>
                      <a:r>
                        <a:rPr lang="es-ES" sz="700" dirty="0">
                          <a:effectLst/>
                        </a:rPr>
                        <a:t>CONSTRUIR DEL COLOR QUE TE INDICA LA PLANTILLA</a:t>
                      </a:r>
                    </a:p>
                    <a:p>
                      <a:pPr marL="342900" lvl="0" indent="-342900">
                        <a:lnSpc>
                          <a:spcPct val="115000"/>
                        </a:lnSpc>
                        <a:spcAft>
                          <a:spcPts val="0"/>
                        </a:spcAft>
                        <a:buFont typeface="Symbol" panose="05050102010706020507" pitchFamily="18" charset="2"/>
                        <a:buChar char=""/>
                      </a:pPr>
                      <a:r>
                        <a:rPr lang="es-ES" sz="700" dirty="0">
                          <a:effectLst/>
                        </a:rPr>
                        <a:t>CONSTRUIR CON FORMAS  CUADRADAS O RECTANGULARES SEGÚN TE MARCA LA PLANTILLA.</a:t>
                      </a:r>
                      <a:endParaRPr lang="es-E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47" marR="42147" marT="0" marB="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21077" t="7174" r="6082" b="1297"/>
          <a:stretch/>
        </p:blipFill>
        <p:spPr>
          <a:xfrm rot="5400000">
            <a:off x="7206017" y="4299045"/>
            <a:ext cx="2606723" cy="1842448"/>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7827" y="1930641"/>
            <a:ext cx="3234519" cy="1819417"/>
          </a:xfrm>
          <a:prstGeom prst="rect">
            <a:avLst/>
          </a:prstGeom>
        </p:spPr>
      </p:pic>
    </p:spTree>
    <p:extLst>
      <p:ext uri="{BB962C8B-B14F-4D97-AF65-F5344CB8AC3E}">
        <p14:creationId xmlns:p14="http://schemas.microsoft.com/office/powerpoint/2010/main" val="365301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 FICHA 3: LA HELADERIA</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98666710"/>
              </p:ext>
            </p:extLst>
          </p:nvPr>
        </p:nvGraphicFramePr>
        <p:xfrm>
          <a:off x="300251" y="1937638"/>
          <a:ext cx="6864823" cy="4818003"/>
        </p:xfrm>
        <a:graphic>
          <a:graphicData uri="http://schemas.openxmlformats.org/drawingml/2006/table">
            <a:tbl>
              <a:tblPr firstRow="1" firstCol="1" bandRow="1">
                <a:tableStyleId>{3B4B98B0-60AC-42C2-AFA5-B58CD77FA1E5}</a:tableStyleId>
              </a:tblPr>
              <a:tblGrid>
                <a:gridCol w="4416228"/>
                <a:gridCol w="83060"/>
                <a:gridCol w="2365535"/>
              </a:tblGrid>
              <a:tr h="250550">
                <a:tc gridSpan="2">
                  <a:txBody>
                    <a:bodyPr/>
                    <a:lstStyle/>
                    <a:p>
                      <a:pPr>
                        <a:lnSpc>
                          <a:spcPct val="115000"/>
                        </a:lnSpc>
                        <a:spcAft>
                          <a:spcPts val="0"/>
                        </a:spcAft>
                      </a:pPr>
                      <a:r>
                        <a:rPr lang="es-ES" sz="1100">
                          <a:effectLst/>
                        </a:rPr>
                        <a:t>TITULO: LA HELADERÍA</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hMerge="1">
                  <a:txBody>
                    <a:bodyPr/>
                    <a:lstStyle/>
                    <a:p>
                      <a:endParaRPr lang="es-ES"/>
                    </a:p>
                  </a:txBody>
                  <a:tcPr/>
                </a:tc>
                <a:tc>
                  <a:txBody>
                    <a:bodyPr/>
                    <a:lstStyle/>
                    <a:p>
                      <a:pPr>
                        <a:lnSpc>
                          <a:spcPct val="115000"/>
                        </a:lnSpc>
                        <a:spcAft>
                          <a:spcPts val="1000"/>
                        </a:spcAft>
                      </a:pPr>
                      <a:r>
                        <a:rPr lang="es-ES" sz="800">
                          <a:effectLst/>
                        </a:rPr>
                        <a:t> </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57176">
                <a:tc>
                  <a:txBody>
                    <a:bodyPr/>
                    <a:lstStyle/>
                    <a:p>
                      <a:pPr algn="ctr">
                        <a:lnSpc>
                          <a:spcPct val="115000"/>
                        </a:lnSpc>
                        <a:spcAft>
                          <a:spcPts val="0"/>
                        </a:spcAft>
                      </a:pPr>
                      <a:r>
                        <a:rPr lang="es-ES" sz="1200">
                          <a:effectLst/>
                        </a:rPr>
                        <a:t>CONTENIDOS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gridSpan="2">
                  <a:txBody>
                    <a:bodyPr/>
                    <a:lstStyle/>
                    <a:p>
                      <a:pPr algn="ctr">
                        <a:lnSpc>
                          <a:spcPct val="115000"/>
                        </a:lnSpc>
                        <a:spcAft>
                          <a:spcPts val="0"/>
                        </a:spcAft>
                      </a:pPr>
                      <a:r>
                        <a:rPr lang="es-ES" sz="1200">
                          <a:effectLst/>
                        </a:rPr>
                        <a:t>COMPETENCIAS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hMerge="1">
                  <a:txBody>
                    <a:bodyPr/>
                    <a:lstStyle/>
                    <a:p>
                      <a:endParaRPr lang="es-ES"/>
                    </a:p>
                  </a:txBody>
                  <a:tcPr/>
                </a:tc>
              </a:tr>
              <a:tr h="814680">
                <a:tc>
                  <a:txBody>
                    <a:bodyPr/>
                    <a:lstStyle/>
                    <a:p>
                      <a:pPr marL="342900" lvl="0" indent="-342900">
                        <a:lnSpc>
                          <a:spcPct val="115000"/>
                        </a:lnSpc>
                        <a:spcAft>
                          <a:spcPts val="0"/>
                        </a:spcAft>
                        <a:buFont typeface="Calibri" panose="020F0502020204030204" pitchFamily="34" charset="0"/>
                        <a:buChar char="-"/>
                      </a:pPr>
                      <a:r>
                        <a:rPr lang="es-ES" sz="800">
                          <a:effectLst/>
                        </a:rPr>
                        <a:t>GRAFÍA DE LOS NÚMEROS DEL 0 AL 10.</a:t>
                      </a:r>
                    </a:p>
                    <a:p>
                      <a:pPr marL="342900" lvl="0" indent="-342900">
                        <a:lnSpc>
                          <a:spcPct val="115000"/>
                        </a:lnSpc>
                        <a:spcAft>
                          <a:spcPts val="0"/>
                        </a:spcAft>
                        <a:buFont typeface="Calibri" panose="020F0502020204030204" pitchFamily="34" charset="0"/>
                        <a:buChar char="-"/>
                      </a:pPr>
                      <a:r>
                        <a:rPr lang="es-ES" sz="800">
                          <a:effectLst/>
                        </a:rPr>
                        <a:t>CANTIDADES DEL 0 AL 10.</a:t>
                      </a:r>
                    </a:p>
                    <a:p>
                      <a:pPr marL="342900" lvl="0" indent="-342900">
                        <a:lnSpc>
                          <a:spcPct val="115000"/>
                        </a:lnSpc>
                        <a:spcAft>
                          <a:spcPts val="0"/>
                        </a:spcAft>
                        <a:buFont typeface="Calibri" panose="020F0502020204030204" pitchFamily="34" charset="0"/>
                        <a:buChar char="-"/>
                      </a:pPr>
                      <a:r>
                        <a:rPr lang="es-ES" sz="800">
                          <a:effectLst/>
                        </a:rPr>
                        <a:t>RELACIÓN NÚMERO Y CANTIDAD DEL 0 AL 10.</a:t>
                      </a:r>
                    </a:p>
                    <a:p>
                      <a:pPr marL="342900" lvl="0" indent="-342900">
                        <a:lnSpc>
                          <a:spcPct val="115000"/>
                        </a:lnSpc>
                        <a:spcAft>
                          <a:spcPts val="0"/>
                        </a:spcAft>
                        <a:buFont typeface="Calibri" panose="020F0502020204030204" pitchFamily="34" charset="0"/>
                        <a:buChar char="-"/>
                      </a:pPr>
                      <a:r>
                        <a:rPr lang="es-ES" sz="800">
                          <a:effectLst/>
                        </a:rPr>
                        <a:t>DESCOMPOSICIÓN DEL NÚMERO.</a:t>
                      </a:r>
                    </a:p>
                    <a:p>
                      <a:pPr marL="342900" lvl="0" indent="-342900">
                        <a:lnSpc>
                          <a:spcPct val="115000"/>
                        </a:lnSpc>
                        <a:spcAft>
                          <a:spcPts val="0"/>
                        </a:spcAft>
                        <a:buFont typeface="Calibri" panose="020F0502020204030204" pitchFamily="34" charset="0"/>
                        <a:buChar char="-"/>
                      </a:pPr>
                      <a:r>
                        <a:rPr lang="es-ES" sz="800">
                          <a:effectLst/>
                        </a:rPr>
                        <a:t>EXPRESIÓN ORAL.</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gridSpan="2">
                  <a:txBody>
                    <a:bodyPr/>
                    <a:lstStyle/>
                    <a:p>
                      <a:pPr>
                        <a:lnSpc>
                          <a:spcPct val="115000"/>
                        </a:lnSpc>
                        <a:spcAft>
                          <a:spcPts val="0"/>
                        </a:spcAft>
                      </a:pPr>
                      <a:r>
                        <a:rPr lang="es-ES" sz="800">
                          <a:effectLst/>
                        </a:rPr>
                        <a:t>- COMPETENCIA MATEMÁTICA.</a:t>
                      </a:r>
                    </a:p>
                    <a:p>
                      <a:pPr>
                        <a:lnSpc>
                          <a:spcPct val="115000"/>
                        </a:lnSpc>
                        <a:spcAft>
                          <a:spcPts val="0"/>
                        </a:spcAft>
                      </a:pPr>
                      <a:r>
                        <a:rPr lang="es-ES" sz="800">
                          <a:effectLst/>
                        </a:rPr>
                        <a:t>- APRENDER A APRENDER.</a:t>
                      </a:r>
                    </a:p>
                    <a:p>
                      <a:pPr>
                        <a:lnSpc>
                          <a:spcPct val="115000"/>
                        </a:lnSpc>
                        <a:spcAft>
                          <a:spcPts val="0"/>
                        </a:spcAft>
                      </a:pPr>
                      <a:r>
                        <a:rPr lang="es-ES" sz="800">
                          <a:effectLst/>
                        </a:rPr>
                        <a:t>- COMPETENCIA LINGÜÍSTICA.</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hMerge="1">
                  <a:txBody>
                    <a:bodyPr/>
                    <a:lstStyle/>
                    <a:p>
                      <a:endParaRPr lang="es-ES"/>
                    </a:p>
                  </a:txBody>
                  <a:tcPr/>
                </a:tc>
              </a:tr>
              <a:tr h="257176">
                <a:tc gridSpan="3">
                  <a:txBody>
                    <a:bodyPr/>
                    <a:lstStyle/>
                    <a:p>
                      <a:pPr algn="ctr">
                        <a:lnSpc>
                          <a:spcPct val="115000"/>
                        </a:lnSpc>
                        <a:spcAft>
                          <a:spcPts val="0"/>
                        </a:spcAft>
                      </a:pPr>
                      <a:r>
                        <a:rPr lang="es-ES" sz="1200">
                          <a:effectLst/>
                        </a:rPr>
                        <a:t>DESARROLLO</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hMerge="1">
                  <a:txBody>
                    <a:bodyPr/>
                    <a:lstStyle/>
                    <a:p>
                      <a:endParaRPr lang="es-ES"/>
                    </a:p>
                  </a:txBody>
                  <a:tcPr/>
                </a:tc>
                <a:tc hMerge="1">
                  <a:txBody>
                    <a:bodyPr/>
                    <a:lstStyle/>
                    <a:p>
                      <a:endParaRPr lang="es-ES"/>
                    </a:p>
                  </a:txBody>
                  <a:tcPr/>
                </a:tc>
              </a:tr>
              <a:tr h="814680">
                <a:tc gridSpan="3">
                  <a:txBody>
                    <a:bodyPr/>
                    <a:lstStyle/>
                    <a:p>
                      <a:pPr>
                        <a:lnSpc>
                          <a:spcPct val="115000"/>
                        </a:lnSpc>
                        <a:spcAft>
                          <a:spcPts val="0"/>
                        </a:spcAft>
                      </a:pPr>
                      <a:r>
                        <a:rPr lang="es-ES" sz="800">
                          <a:effectLst/>
                        </a:rPr>
                        <a:t>ES UN JUEGO PARA TRABAJAR LA CANTIDAD Y LA GRAFÍA DE LOS NÚMEROS DEL 0 AL 10. SE DESARROLLA DE LA MANERA SIGUIENTE:</a:t>
                      </a:r>
                      <a:br>
                        <a:rPr lang="es-ES" sz="800">
                          <a:effectLst/>
                        </a:rPr>
                      </a:br>
                      <a:r>
                        <a:rPr lang="es-ES" sz="800">
                          <a:effectLst/>
                        </a:rPr>
                        <a:t>SALEN POR PAREJAS A LA ALFOMBRA, UNO ES EL HELADERO Y OTRO EL COMPRADOR. EL HELADERO LE PREGUNTA QUE CUANTAS BOLAS DE HELADO QUIERE Y DE QUÉ SABORES, COGERÁ EL CUCURUCHO CORRESPONDIENTE SEGÚN EL NÚMERO Y PONDRÁ LOS SABORES EN EL ORDEN CORRESPONDIENTE.</a:t>
                      </a:r>
                    </a:p>
                    <a:p>
                      <a:pPr>
                        <a:lnSpc>
                          <a:spcPct val="115000"/>
                        </a:lnSpc>
                        <a:spcAft>
                          <a:spcPts val="0"/>
                        </a:spcAft>
                      </a:pPr>
                      <a:r>
                        <a:rPr lang="es-ES" sz="800">
                          <a:effectLst/>
                        </a:rPr>
                        <a:t> </a:t>
                      </a:r>
                    </a:p>
                    <a:p>
                      <a:pPr>
                        <a:lnSpc>
                          <a:spcPct val="115000"/>
                        </a:lnSpc>
                        <a:spcAft>
                          <a:spcPts val="0"/>
                        </a:spcAft>
                      </a:pPr>
                      <a:r>
                        <a:rPr lang="es-ES" sz="800">
                          <a:effectLst/>
                        </a:rPr>
                        <a:t> </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hMerge="1">
                  <a:txBody>
                    <a:bodyPr/>
                    <a:lstStyle/>
                    <a:p>
                      <a:endParaRPr lang="es-ES"/>
                    </a:p>
                  </a:txBody>
                  <a:tcPr/>
                </a:tc>
                <a:tc hMerge="1">
                  <a:txBody>
                    <a:bodyPr/>
                    <a:lstStyle/>
                    <a:p>
                      <a:endParaRPr lang="es-ES"/>
                    </a:p>
                  </a:txBody>
                  <a:tcPr/>
                </a:tc>
              </a:tr>
              <a:tr h="236056">
                <a:tc>
                  <a:txBody>
                    <a:bodyPr/>
                    <a:lstStyle/>
                    <a:p>
                      <a:pPr>
                        <a:lnSpc>
                          <a:spcPct val="115000"/>
                        </a:lnSpc>
                        <a:spcAft>
                          <a:spcPts val="0"/>
                        </a:spcAft>
                      </a:pPr>
                      <a:r>
                        <a:rPr lang="es-ES" sz="1100">
                          <a:effectLst/>
                        </a:rPr>
                        <a:t>EVALUACIÓN POR CRITERIOS EV/ESTANDARES AP.</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gridSpan="2">
                  <a:txBody>
                    <a:bodyPr/>
                    <a:lstStyle/>
                    <a:p>
                      <a:pPr>
                        <a:lnSpc>
                          <a:spcPct val="115000"/>
                        </a:lnSpc>
                        <a:spcAft>
                          <a:spcPts val="0"/>
                        </a:spcAft>
                      </a:pPr>
                      <a:r>
                        <a:rPr lang="es-ES" sz="1100">
                          <a:effectLst/>
                        </a:rPr>
                        <a:t>EVALUACION POR COMPETENCIAS</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hMerge="1">
                  <a:txBody>
                    <a:bodyPr/>
                    <a:lstStyle/>
                    <a:p>
                      <a:endParaRPr lang="es-ES"/>
                    </a:p>
                  </a:txBody>
                  <a:tcPr/>
                </a:tc>
              </a:tr>
              <a:tr h="814680">
                <a:tc>
                  <a:txBody>
                    <a:bodyPr/>
                    <a:lstStyle/>
                    <a:p>
                      <a:pPr>
                        <a:lnSpc>
                          <a:spcPct val="115000"/>
                        </a:lnSpc>
                        <a:spcAft>
                          <a:spcPts val="0"/>
                        </a:spcAft>
                      </a:pPr>
                      <a:r>
                        <a:rPr lang="es-ES" sz="800">
                          <a:effectLst/>
                        </a:rPr>
                        <a:t>- CONOCE LA SERIE NUMÉRICA.</a:t>
                      </a:r>
                    </a:p>
                    <a:p>
                      <a:pPr>
                        <a:lnSpc>
                          <a:spcPct val="115000"/>
                        </a:lnSpc>
                        <a:spcAft>
                          <a:spcPts val="0"/>
                        </a:spcAft>
                      </a:pPr>
                      <a:r>
                        <a:rPr lang="es-ES" sz="800">
                          <a:effectLst/>
                        </a:rPr>
                        <a:t>- MANEJA CORRECTAMENTE LA SERIE NUMÉRICA PARA SEGUIR LAS INSTRUCCIONES DEL JUEGO.</a:t>
                      </a:r>
                    </a:p>
                    <a:p>
                      <a:pPr>
                        <a:lnSpc>
                          <a:spcPct val="115000"/>
                        </a:lnSpc>
                        <a:spcAft>
                          <a:spcPts val="0"/>
                        </a:spcAft>
                      </a:pPr>
                      <a:r>
                        <a:rPr lang="es-ES" sz="800">
                          <a:effectLst/>
                        </a:rPr>
                        <a:t>- RELACIONA GRAFÍA CON CANTIDAD.</a:t>
                      </a:r>
                    </a:p>
                    <a:p>
                      <a:pPr>
                        <a:lnSpc>
                          <a:spcPct val="115000"/>
                        </a:lnSpc>
                        <a:spcAft>
                          <a:spcPts val="0"/>
                        </a:spcAft>
                      </a:pPr>
                      <a:r>
                        <a:rPr lang="es-ES" sz="800">
                          <a:effectLst/>
                        </a:rPr>
                        <a:t>- ES CAPAZ DE SEGUIR LOS PASOS DEL JUEGO SIN AYUDA.</a:t>
                      </a:r>
                    </a:p>
                    <a:p>
                      <a:pPr>
                        <a:lnSpc>
                          <a:spcPct val="115000"/>
                        </a:lnSpc>
                        <a:spcAft>
                          <a:spcPts val="0"/>
                        </a:spcAft>
                      </a:pPr>
                      <a:r>
                        <a:rPr lang="es-ES" sz="800">
                          <a:effectLst/>
                        </a:rPr>
                        <a:t> </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gridSpan="2">
                  <a:txBody>
                    <a:bodyPr/>
                    <a:lstStyle/>
                    <a:p>
                      <a:pPr>
                        <a:lnSpc>
                          <a:spcPct val="115000"/>
                        </a:lnSpc>
                        <a:spcAft>
                          <a:spcPts val="0"/>
                        </a:spcAft>
                      </a:pPr>
                      <a:r>
                        <a:rPr lang="es-ES" sz="800">
                          <a:effectLst/>
                        </a:rPr>
                        <a:t> </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hMerge="1">
                  <a:txBody>
                    <a:bodyPr/>
                    <a:lstStyle/>
                    <a:p>
                      <a:endParaRPr lang="es-ES"/>
                    </a:p>
                  </a:txBody>
                  <a:tcPr/>
                </a:tc>
              </a:tr>
              <a:tr h="228601">
                <a:tc gridSpan="3">
                  <a:txBody>
                    <a:bodyPr/>
                    <a:lstStyle/>
                    <a:p>
                      <a:pPr>
                        <a:lnSpc>
                          <a:spcPct val="115000"/>
                        </a:lnSpc>
                        <a:spcAft>
                          <a:spcPts val="0"/>
                        </a:spcAft>
                      </a:pPr>
                      <a:r>
                        <a:rPr lang="es-ES" sz="1100">
                          <a:effectLst/>
                        </a:rPr>
                        <a:t>VARIABLES DEL MATERIAL</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hMerge="1">
                  <a:txBody>
                    <a:bodyPr/>
                    <a:lstStyle/>
                    <a:p>
                      <a:endParaRPr lang="es-ES"/>
                    </a:p>
                  </a:txBody>
                  <a:tcPr/>
                </a:tc>
                <a:tc hMerge="1">
                  <a:txBody>
                    <a:bodyPr/>
                    <a:lstStyle/>
                    <a:p>
                      <a:endParaRPr lang="es-ES"/>
                    </a:p>
                  </a:txBody>
                  <a:tcPr/>
                </a:tc>
              </a:tr>
              <a:tr h="1144404">
                <a:tc gridSpan="3">
                  <a:txBody>
                    <a:bodyPr/>
                    <a:lstStyle/>
                    <a:p>
                      <a:pPr>
                        <a:lnSpc>
                          <a:spcPct val="115000"/>
                        </a:lnSpc>
                        <a:spcAft>
                          <a:spcPts val="0"/>
                        </a:spcAft>
                      </a:pPr>
                      <a:r>
                        <a:rPr lang="es-ES" sz="800" dirty="0">
                          <a:effectLst/>
                        </a:rPr>
                        <a:t>SE PUEDE JUGAR TAMBIÉN A DESCOMPONER EL NÚMERO SI TENEMOS EN CUENTA LAS PERLITAS QUE HAY EN CADA BOLA DE HELADO, POR EJEMPLO CON EL CONO DE HELADO DEL  NÚMERO 4, PODEMOS PONER:</a:t>
                      </a:r>
                      <a:br>
                        <a:rPr lang="es-ES" sz="800" dirty="0">
                          <a:effectLst/>
                        </a:rPr>
                      </a:br>
                      <a:r>
                        <a:rPr lang="es-ES" sz="800" dirty="0">
                          <a:effectLst/>
                        </a:rPr>
                        <a:t>- UNA BOLA CON 4 PERLITAS.</a:t>
                      </a:r>
                    </a:p>
                    <a:p>
                      <a:pPr>
                        <a:lnSpc>
                          <a:spcPct val="115000"/>
                        </a:lnSpc>
                        <a:spcAft>
                          <a:spcPts val="0"/>
                        </a:spcAft>
                      </a:pPr>
                      <a:r>
                        <a:rPr lang="es-ES" sz="800" dirty="0">
                          <a:effectLst/>
                        </a:rPr>
                        <a:t>- UNA BOLA CON 3 PERLITAS Y UNA BOLA CON UNA PERLITA.</a:t>
                      </a:r>
                    </a:p>
                    <a:p>
                      <a:pPr>
                        <a:lnSpc>
                          <a:spcPct val="115000"/>
                        </a:lnSpc>
                        <a:spcAft>
                          <a:spcPts val="0"/>
                        </a:spcAft>
                      </a:pPr>
                      <a:r>
                        <a:rPr lang="es-ES" sz="800" dirty="0">
                          <a:effectLst/>
                        </a:rPr>
                        <a:t>- DOS BOLAS CON DOS PERLITAS CADA UNA.</a:t>
                      </a:r>
                    </a:p>
                    <a:p>
                      <a:pPr>
                        <a:lnSpc>
                          <a:spcPct val="115000"/>
                        </a:lnSpc>
                        <a:spcAft>
                          <a:spcPts val="0"/>
                        </a:spcAft>
                      </a:pPr>
                      <a:r>
                        <a:rPr lang="es-ES" sz="800" dirty="0">
                          <a:effectLst/>
                        </a:rPr>
                        <a:t>- 4 BOLAS CON UNA PERLITA CADA UNA.</a:t>
                      </a:r>
                    </a:p>
                    <a:p>
                      <a:pPr>
                        <a:lnSpc>
                          <a:spcPct val="115000"/>
                        </a:lnSpc>
                        <a:spcAft>
                          <a:spcPts val="0"/>
                        </a:spcAft>
                      </a:pPr>
                      <a:r>
                        <a:rPr lang="es-ES" sz="800" dirty="0">
                          <a:effectLst/>
                        </a:rPr>
                        <a:t> </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547" marR="47547" marT="0" marB="0"/>
                </a:tc>
                <a:tc hMerge="1">
                  <a:txBody>
                    <a:bodyPr/>
                    <a:lstStyle/>
                    <a:p>
                      <a:endParaRPr lang="es-ES"/>
                    </a:p>
                  </a:txBody>
                  <a:tcPr/>
                </a:tc>
                <a:tc hMerge="1">
                  <a:txBody>
                    <a:bodyPr/>
                    <a:lstStyle/>
                    <a:p>
                      <a:endParaRPr lang="es-ES"/>
                    </a:p>
                  </a:txBody>
                  <a:tcPr/>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2788" y="2442949"/>
            <a:ext cx="3866866" cy="2900150"/>
          </a:xfrm>
          <a:prstGeom prst="rect">
            <a:avLst/>
          </a:prstGeom>
        </p:spPr>
      </p:pic>
    </p:spTree>
    <p:extLst>
      <p:ext uri="{BB962C8B-B14F-4D97-AF65-F5344CB8AC3E}">
        <p14:creationId xmlns:p14="http://schemas.microsoft.com/office/powerpoint/2010/main" val="194219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FICHA 4 :LAS ESPONJAS</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874154229"/>
              </p:ext>
            </p:extLst>
          </p:nvPr>
        </p:nvGraphicFramePr>
        <p:xfrm>
          <a:off x="343271" y="1982536"/>
          <a:ext cx="6767214" cy="4582039"/>
        </p:xfrm>
        <a:graphic>
          <a:graphicData uri="http://schemas.openxmlformats.org/drawingml/2006/table">
            <a:tbl>
              <a:tblPr firstRow="1" firstCol="1" bandRow="1">
                <a:tableStyleId>{3B4B98B0-60AC-42C2-AFA5-B58CD77FA1E5}</a:tableStyleId>
              </a:tblPr>
              <a:tblGrid>
                <a:gridCol w="4353790"/>
                <a:gridCol w="81886"/>
                <a:gridCol w="2331538"/>
              </a:tblGrid>
              <a:tr h="285923">
                <a:tc gridSpan="2">
                  <a:txBody>
                    <a:bodyPr/>
                    <a:lstStyle/>
                    <a:p>
                      <a:pPr>
                        <a:lnSpc>
                          <a:spcPct val="115000"/>
                        </a:lnSpc>
                        <a:spcAft>
                          <a:spcPts val="0"/>
                        </a:spcAft>
                      </a:pPr>
                      <a:r>
                        <a:rPr lang="es-ES" sz="1300" dirty="0">
                          <a:effectLst/>
                        </a:rPr>
                        <a:t>TITULO:  </a:t>
                      </a:r>
                      <a:r>
                        <a:rPr lang="es-ES" sz="1300" dirty="0" smtClean="0">
                          <a:effectLst/>
                        </a:rPr>
                        <a:t>LAS </a:t>
                      </a:r>
                      <a:r>
                        <a:rPr lang="es-ES" sz="1300" dirty="0">
                          <a:effectLst/>
                        </a:rPr>
                        <a:t>ESPONJAS.</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hMerge="1">
                  <a:txBody>
                    <a:bodyPr/>
                    <a:lstStyle/>
                    <a:p>
                      <a:endParaRPr lang="es-ES"/>
                    </a:p>
                  </a:txBody>
                  <a:tcPr/>
                </a:tc>
                <a:tc>
                  <a:txBody>
                    <a:bodyPr/>
                    <a:lstStyle/>
                    <a:p>
                      <a:pPr>
                        <a:lnSpc>
                          <a:spcPct val="115000"/>
                        </a:lnSpc>
                        <a:spcAft>
                          <a:spcPts val="0"/>
                        </a:spcAft>
                      </a:pPr>
                      <a:r>
                        <a:rPr lang="es-ES" sz="1300">
                          <a:effectLst/>
                        </a:rPr>
                        <a:t>NIVEL: 4 AÑOS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r>
              <a:tr h="293485">
                <a:tc>
                  <a:txBody>
                    <a:bodyPr/>
                    <a:lstStyle/>
                    <a:p>
                      <a:pPr algn="ctr">
                        <a:lnSpc>
                          <a:spcPct val="115000"/>
                        </a:lnSpc>
                        <a:spcAft>
                          <a:spcPts val="0"/>
                        </a:spcAft>
                      </a:pPr>
                      <a:r>
                        <a:rPr lang="es-ES" sz="1500">
                          <a:effectLst/>
                        </a:rPr>
                        <a:t>CONTENIDOS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gridSpan="2">
                  <a:txBody>
                    <a:bodyPr/>
                    <a:lstStyle/>
                    <a:p>
                      <a:pPr algn="ctr">
                        <a:lnSpc>
                          <a:spcPct val="115000"/>
                        </a:lnSpc>
                        <a:spcAft>
                          <a:spcPts val="0"/>
                        </a:spcAft>
                      </a:pPr>
                      <a:r>
                        <a:rPr lang="es-ES" sz="1500">
                          <a:effectLst/>
                        </a:rPr>
                        <a:t>COMPETENCIAS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hMerge="1">
                  <a:txBody>
                    <a:bodyPr/>
                    <a:lstStyle/>
                    <a:p>
                      <a:endParaRPr lang="es-ES"/>
                    </a:p>
                  </a:txBody>
                  <a:tcPr/>
                </a:tc>
              </a:tr>
              <a:tr h="647463">
                <a:tc>
                  <a:txBody>
                    <a:bodyPr/>
                    <a:lstStyle/>
                    <a:p>
                      <a:pPr marL="342900" lvl="0" indent="-342900">
                        <a:lnSpc>
                          <a:spcPct val="115000"/>
                        </a:lnSpc>
                        <a:spcAft>
                          <a:spcPts val="0"/>
                        </a:spcAft>
                        <a:buFont typeface="Calibri" panose="020F0502020204030204" pitchFamily="34" charset="0"/>
                        <a:buChar char="-"/>
                      </a:pPr>
                      <a:r>
                        <a:rPr lang="es-ES" sz="900">
                          <a:effectLst/>
                        </a:rPr>
                        <a:t>LA RECTA NUMÉRICA: - DEL 0 AL 9.</a:t>
                      </a:r>
                    </a:p>
                    <a:p>
                      <a:pPr marL="342900" lvl="0" indent="-342900">
                        <a:lnSpc>
                          <a:spcPct val="115000"/>
                        </a:lnSpc>
                        <a:spcAft>
                          <a:spcPts val="0"/>
                        </a:spcAft>
                        <a:buFont typeface="Calibri" panose="020F0502020204030204" pitchFamily="34" charset="0"/>
                        <a:buChar char="-"/>
                      </a:pPr>
                      <a:r>
                        <a:rPr lang="es-ES" sz="900">
                          <a:effectLst/>
                        </a:rPr>
                        <a:t>LOS NÚMEROS PARES.</a:t>
                      </a:r>
                    </a:p>
                    <a:p>
                      <a:pPr marL="342900" lvl="0" indent="-342900">
                        <a:lnSpc>
                          <a:spcPct val="115000"/>
                        </a:lnSpc>
                        <a:spcAft>
                          <a:spcPts val="0"/>
                        </a:spcAft>
                        <a:buFont typeface="Calibri" panose="020F0502020204030204" pitchFamily="34" charset="0"/>
                        <a:buChar char="-"/>
                      </a:pPr>
                      <a:r>
                        <a:rPr lang="es-ES" sz="900">
                          <a:effectLst/>
                        </a:rPr>
                        <a:t>LOS NÚMEROS IMPARES.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gridSpan="2">
                  <a:txBody>
                    <a:bodyPr/>
                    <a:lstStyle/>
                    <a:p>
                      <a:pPr marL="342900" lvl="0" indent="-342900">
                        <a:lnSpc>
                          <a:spcPct val="115000"/>
                        </a:lnSpc>
                        <a:spcAft>
                          <a:spcPts val="0"/>
                        </a:spcAft>
                        <a:buFont typeface="Calibri" panose="020F0502020204030204" pitchFamily="34" charset="0"/>
                        <a:buChar char="-"/>
                      </a:pPr>
                      <a:r>
                        <a:rPr lang="es-ES" sz="900">
                          <a:effectLst/>
                        </a:rPr>
                        <a:t>COMPETENCIA MATEMÁTICA.</a:t>
                      </a:r>
                    </a:p>
                    <a:p>
                      <a:pPr marL="342900" lvl="0" indent="-342900">
                        <a:lnSpc>
                          <a:spcPct val="115000"/>
                        </a:lnSpc>
                        <a:spcAft>
                          <a:spcPts val="0"/>
                        </a:spcAft>
                        <a:buFont typeface="Calibri" panose="020F0502020204030204" pitchFamily="34" charset="0"/>
                        <a:buChar char="-"/>
                      </a:pPr>
                      <a:r>
                        <a:rPr lang="es-ES" sz="900">
                          <a:effectLst/>
                        </a:rPr>
                        <a:t>COMPETENCIA LINGÜÍSTICA.</a:t>
                      </a:r>
                    </a:p>
                    <a:p>
                      <a:pPr marL="342900" lvl="0" indent="-342900">
                        <a:lnSpc>
                          <a:spcPct val="115000"/>
                        </a:lnSpc>
                        <a:spcAft>
                          <a:spcPts val="0"/>
                        </a:spcAft>
                        <a:buFont typeface="Calibri" panose="020F0502020204030204" pitchFamily="34" charset="0"/>
                        <a:buChar char="-"/>
                      </a:pPr>
                      <a:r>
                        <a:rPr lang="es-ES" sz="900">
                          <a:effectLst/>
                        </a:rPr>
                        <a:t>APRENDER A APRENDER.</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hMerge="1">
                  <a:txBody>
                    <a:bodyPr/>
                    <a:lstStyle/>
                    <a:p>
                      <a:endParaRPr lang="es-ES"/>
                    </a:p>
                  </a:txBody>
                  <a:tcPr/>
                </a:tc>
              </a:tr>
              <a:tr h="293485">
                <a:tc gridSpan="3">
                  <a:txBody>
                    <a:bodyPr/>
                    <a:lstStyle/>
                    <a:p>
                      <a:pPr algn="ctr">
                        <a:lnSpc>
                          <a:spcPct val="115000"/>
                        </a:lnSpc>
                        <a:spcAft>
                          <a:spcPts val="0"/>
                        </a:spcAft>
                      </a:pPr>
                      <a:r>
                        <a:rPr lang="es-ES" sz="1500">
                          <a:effectLst/>
                        </a:rPr>
                        <a:t>DESARROLLO</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hMerge="1">
                  <a:txBody>
                    <a:bodyPr/>
                    <a:lstStyle/>
                    <a:p>
                      <a:endParaRPr lang="es-ES"/>
                    </a:p>
                  </a:txBody>
                  <a:tcPr/>
                </a:tc>
                <a:tc hMerge="1">
                  <a:txBody>
                    <a:bodyPr/>
                    <a:lstStyle/>
                    <a:p>
                      <a:endParaRPr lang="es-ES"/>
                    </a:p>
                  </a:txBody>
                  <a:tcPr/>
                </a:tc>
              </a:tr>
              <a:tr h="1076999">
                <a:tc gridSpan="3">
                  <a:txBody>
                    <a:bodyPr/>
                    <a:lstStyle/>
                    <a:p>
                      <a:pPr>
                        <a:lnSpc>
                          <a:spcPct val="115000"/>
                        </a:lnSpc>
                        <a:spcAft>
                          <a:spcPts val="0"/>
                        </a:spcAft>
                      </a:pPr>
                      <a:r>
                        <a:rPr lang="es-ES" sz="900">
                          <a:effectLst/>
                        </a:rPr>
                        <a:t> </a:t>
                      </a:r>
                    </a:p>
                    <a:p>
                      <a:pPr>
                        <a:lnSpc>
                          <a:spcPct val="115000"/>
                        </a:lnSpc>
                        <a:spcAft>
                          <a:spcPts val="0"/>
                        </a:spcAft>
                      </a:pPr>
                      <a:r>
                        <a:rPr lang="es-ES" sz="900">
                          <a:effectLst/>
                        </a:rPr>
                        <a:t>            SE LE DA AL NIÑO/A LAS ESPONJAS Y LAS TIENEN QUE COLOCAR SEGÚN LA ORDEN DADA:</a:t>
                      </a:r>
                    </a:p>
                    <a:p>
                      <a:pPr marL="342900" lvl="0" indent="-342900">
                        <a:lnSpc>
                          <a:spcPct val="115000"/>
                        </a:lnSpc>
                        <a:spcAft>
                          <a:spcPts val="0"/>
                        </a:spcAft>
                        <a:buFont typeface="Symbol" panose="05050102010706020507" pitchFamily="18" charset="2"/>
                        <a:buChar char=""/>
                      </a:pPr>
                      <a:r>
                        <a:rPr lang="es-ES" sz="900">
                          <a:effectLst/>
                        </a:rPr>
                        <a:t>DEL 1 AL 9.</a:t>
                      </a:r>
                    </a:p>
                    <a:p>
                      <a:pPr marL="342900" lvl="0" indent="-342900">
                        <a:lnSpc>
                          <a:spcPct val="115000"/>
                        </a:lnSpc>
                        <a:spcAft>
                          <a:spcPts val="0"/>
                        </a:spcAft>
                        <a:buFont typeface="Symbol" panose="05050102010706020507" pitchFamily="18" charset="2"/>
                        <a:buChar char=""/>
                      </a:pPr>
                      <a:r>
                        <a:rPr lang="es-ES" sz="900">
                          <a:effectLst/>
                        </a:rPr>
                        <a:t>DEL 9 AL 1</a:t>
                      </a:r>
                    </a:p>
                    <a:p>
                      <a:pPr marL="342900" lvl="0" indent="-342900">
                        <a:lnSpc>
                          <a:spcPct val="115000"/>
                        </a:lnSpc>
                        <a:spcAft>
                          <a:spcPts val="0"/>
                        </a:spcAft>
                        <a:buFont typeface="Symbol" panose="05050102010706020507" pitchFamily="18" charset="2"/>
                        <a:buChar char=""/>
                      </a:pPr>
                      <a:r>
                        <a:rPr lang="es-ES" sz="900">
                          <a:effectLst/>
                        </a:rPr>
                        <a:t>LOS NÚMEROS PARES.</a:t>
                      </a:r>
                    </a:p>
                    <a:p>
                      <a:pPr marL="342900" lvl="0" indent="-342900">
                        <a:lnSpc>
                          <a:spcPct val="115000"/>
                        </a:lnSpc>
                        <a:spcAft>
                          <a:spcPts val="0"/>
                        </a:spcAft>
                        <a:buFont typeface="Symbol" panose="05050102010706020507" pitchFamily="18" charset="2"/>
                        <a:buChar char=""/>
                      </a:pPr>
                      <a:r>
                        <a:rPr lang="es-ES" sz="900">
                          <a:effectLst/>
                        </a:rPr>
                        <a:t>LOS NÚMEROS IMPARES.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hMerge="1">
                  <a:txBody>
                    <a:bodyPr/>
                    <a:lstStyle/>
                    <a:p>
                      <a:endParaRPr lang="es-ES"/>
                    </a:p>
                  </a:txBody>
                  <a:tcPr/>
                </a:tc>
                <a:tc hMerge="1">
                  <a:txBody>
                    <a:bodyPr/>
                    <a:lstStyle/>
                    <a:p>
                      <a:endParaRPr lang="es-ES"/>
                    </a:p>
                  </a:txBody>
                  <a:tcPr/>
                </a:tc>
              </a:tr>
              <a:tr h="269382">
                <a:tc>
                  <a:txBody>
                    <a:bodyPr/>
                    <a:lstStyle/>
                    <a:p>
                      <a:pPr>
                        <a:lnSpc>
                          <a:spcPct val="115000"/>
                        </a:lnSpc>
                        <a:spcAft>
                          <a:spcPts val="0"/>
                        </a:spcAft>
                      </a:pPr>
                      <a:r>
                        <a:rPr lang="es-ES" sz="1300">
                          <a:effectLst/>
                        </a:rPr>
                        <a:t>EVALUACIÓN POR CRITERIOS EV/ESTANDARES AP.</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gridSpan="2">
                  <a:txBody>
                    <a:bodyPr/>
                    <a:lstStyle/>
                    <a:p>
                      <a:pPr>
                        <a:lnSpc>
                          <a:spcPct val="115000"/>
                        </a:lnSpc>
                        <a:spcAft>
                          <a:spcPts val="0"/>
                        </a:spcAft>
                      </a:pPr>
                      <a:r>
                        <a:rPr lang="es-ES" sz="1300">
                          <a:effectLst/>
                        </a:rPr>
                        <a:t>EVALUACION POR COMPETENCIAS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hMerge="1">
                  <a:txBody>
                    <a:bodyPr/>
                    <a:lstStyle/>
                    <a:p>
                      <a:endParaRPr lang="es-ES"/>
                    </a:p>
                  </a:txBody>
                  <a:tcPr/>
                </a:tc>
              </a:tr>
              <a:tr h="896759">
                <a:tc>
                  <a:txBody>
                    <a:bodyPr/>
                    <a:lstStyle/>
                    <a:p>
                      <a:pPr>
                        <a:lnSpc>
                          <a:spcPct val="115000"/>
                        </a:lnSpc>
                        <a:spcAft>
                          <a:spcPts val="0"/>
                        </a:spcAft>
                      </a:pPr>
                      <a:r>
                        <a:rPr lang="es-ES" sz="900">
                          <a:effectLst/>
                        </a:rPr>
                        <a:t> </a:t>
                      </a:r>
                    </a:p>
                    <a:p>
                      <a:pPr marL="342900" lvl="0" indent="-342900">
                        <a:lnSpc>
                          <a:spcPct val="115000"/>
                        </a:lnSpc>
                        <a:spcAft>
                          <a:spcPts val="0"/>
                        </a:spcAft>
                        <a:buFont typeface="Calibri" panose="020F0502020204030204" pitchFamily="34" charset="0"/>
                        <a:buChar char="-"/>
                      </a:pPr>
                      <a:r>
                        <a:rPr lang="es-ES" sz="900">
                          <a:effectLst/>
                        </a:rPr>
                        <a:t>COMPROBAR QUE HA COLOCADO LOS NÚMEROS CORRECTAMENTE DE FORMA ASCENDENTE O DESCENDENTE.</a:t>
                      </a:r>
                    </a:p>
                    <a:p>
                      <a:pPr marL="342900" lvl="0" indent="-342900">
                        <a:lnSpc>
                          <a:spcPct val="115000"/>
                        </a:lnSpc>
                        <a:spcAft>
                          <a:spcPts val="0"/>
                        </a:spcAft>
                        <a:buFont typeface="Calibri" panose="020F0502020204030204" pitchFamily="34" charset="0"/>
                        <a:buChar char="-"/>
                      </a:pPr>
                      <a:r>
                        <a:rPr lang="es-ES" sz="900">
                          <a:effectLst/>
                        </a:rPr>
                        <a:t>COMPROBAR QUE HAN COGIDO LOS NÚMEROS PARES.</a:t>
                      </a:r>
                    </a:p>
                    <a:p>
                      <a:pPr marL="342900" lvl="0" indent="-342900">
                        <a:lnSpc>
                          <a:spcPct val="115000"/>
                        </a:lnSpc>
                        <a:spcAft>
                          <a:spcPts val="0"/>
                        </a:spcAft>
                        <a:buFont typeface="Calibri" panose="020F0502020204030204" pitchFamily="34" charset="0"/>
                        <a:buChar char="-"/>
                      </a:pPr>
                      <a:r>
                        <a:rPr lang="es-ES" sz="900">
                          <a:effectLst/>
                        </a:rPr>
                        <a:t>COMPROBAR QUE HAN COGIDO LOS NÚMEROS IMPARES.</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gridSpan="2">
                  <a:txBody>
                    <a:bodyPr/>
                    <a:lstStyle/>
                    <a:p>
                      <a:pPr>
                        <a:lnSpc>
                          <a:spcPct val="115000"/>
                        </a:lnSpc>
                        <a:spcAft>
                          <a:spcPts val="0"/>
                        </a:spcAft>
                      </a:pPr>
                      <a:r>
                        <a:rPr lang="es-ES" sz="900">
                          <a:effectLst/>
                        </a:rPr>
                        <a:t> </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hMerge="1">
                  <a:txBody>
                    <a:bodyPr/>
                    <a:lstStyle/>
                    <a:p>
                      <a:endParaRPr lang="es-ES"/>
                    </a:p>
                  </a:txBody>
                  <a:tcPr/>
                </a:tc>
              </a:tr>
              <a:tr h="260875">
                <a:tc gridSpan="3">
                  <a:txBody>
                    <a:bodyPr/>
                    <a:lstStyle/>
                    <a:p>
                      <a:pPr>
                        <a:lnSpc>
                          <a:spcPct val="115000"/>
                        </a:lnSpc>
                        <a:spcAft>
                          <a:spcPts val="0"/>
                        </a:spcAft>
                      </a:pPr>
                      <a:r>
                        <a:rPr lang="es-ES" sz="1300">
                          <a:effectLst/>
                        </a:rPr>
                        <a:t>VARIABLES DEL MATERIAL</a:t>
                      </a:r>
                      <a:endParaRPr lang="es-ES" sz="90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hMerge="1">
                  <a:txBody>
                    <a:bodyPr/>
                    <a:lstStyle/>
                    <a:p>
                      <a:endParaRPr lang="es-ES"/>
                    </a:p>
                  </a:txBody>
                  <a:tcPr/>
                </a:tc>
                <a:tc hMerge="1">
                  <a:txBody>
                    <a:bodyPr/>
                    <a:lstStyle/>
                    <a:p>
                      <a:endParaRPr lang="es-ES"/>
                    </a:p>
                  </a:txBody>
                  <a:tcPr/>
                </a:tc>
              </a:tr>
              <a:tr h="557668">
                <a:tc gridSpan="3">
                  <a:txBody>
                    <a:bodyPr/>
                    <a:lstStyle/>
                    <a:p>
                      <a:pPr>
                        <a:lnSpc>
                          <a:spcPct val="115000"/>
                        </a:lnSpc>
                        <a:spcAft>
                          <a:spcPts val="0"/>
                        </a:spcAft>
                      </a:pPr>
                      <a:r>
                        <a:rPr lang="es-ES" sz="900" dirty="0">
                          <a:effectLst/>
                        </a:rPr>
                        <a:t> </a:t>
                      </a:r>
                    </a:p>
                    <a:p>
                      <a:pPr marL="342900" lvl="0" indent="-342900">
                        <a:lnSpc>
                          <a:spcPct val="115000"/>
                        </a:lnSpc>
                        <a:spcAft>
                          <a:spcPts val="0"/>
                        </a:spcAft>
                        <a:buFont typeface="Calibri" panose="020F0502020204030204" pitchFamily="34" charset="0"/>
                        <a:buChar char="-"/>
                      </a:pPr>
                      <a:r>
                        <a:rPr lang="es-ES" sz="900" dirty="0">
                          <a:effectLst/>
                        </a:rPr>
                        <a:t>COLOCAMOS LAS ESPONJAS A PARTIR DEL NÚMERO INDICADO.</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515" marR="55515" marT="0" marB="0"/>
                </a:tc>
                <a:tc hMerge="1">
                  <a:txBody>
                    <a:bodyPr/>
                    <a:lstStyle/>
                    <a:p>
                      <a:endParaRPr lang="es-ES"/>
                    </a:p>
                  </a:txBody>
                  <a:tcPr/>
                </a:tc>
                <a:tc hMerge="1">
                  <a:txBody>
                    <a:bodyPr/>
                    <a:lstStyle/>
                    <a:p>
                      <a:endParaRPr lang="es-ES"/>
                    </a:p>
                  </a:txBody>
                  <a:tcPr/>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5174" y="2237889"/>
            <a:ext cx="2704103" cy="3609243"/>
          </a:xfrm>
          <a:prstGeom prst="rect">
            <a:avLst/>
          </a:prstGeom>
        </p:spPr>
      </p:pic>
    </p:spTree>
    <p:extLst>
      <p:ext uri="{BB962C8B-B14F-4D97-AF65-F5344CB8AC3E}">
        <p14:creationId xmlns:p14="http://schemas.microsoft.com/office/powerpoint/2010/main" val="28386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OSIER ABN">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N" id="{79E7A4DF-AA1E-492A-8832-034E45F41EA9}" vid="{6A24EC6C-C63C-4E42-AB90-C84ED650C07F}"/>
    </a:ext>
  </a:extLst>
</a:theme>
</file>

<file path=ppt/theme/theme2.xml><?xml version="1.0" encoding="utf-8"?>
<a:theme xmlns:a="http://schemas.openxmlformats.org/drawingml/2006/main" name="Tema de Offic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DOSIER ABN</Template>
  <TotalTime>1066</TotalTime>
  <Words>10049</Words>
  <Application>Microsoft Office PowerPoint</Application>
  <PresentationFormat>Panorámica</PresentationFormat>
  <Paragraphs>1764</Paragraphs>
  <Slides>58</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58</vt:i4>
      </vt:variant>
    </vt:vector>
  </HeadingPairs>
  <TitlesOfParts>
    <vt:vector size="64" baseType="lpstr">
      <vt:lpstr>Arial</vt:lpstr>
      <vt:lpstr>Calibri</vt:lpstr>
      <vt:lpstr>Symbol</vt:lpstr>
      <vt:lpstr>Times New Roman</vt:lpstr>
      <vt:lpstr>Wingdings</vt:lpstr>
      <vt:lpstr>DOSIER ABN</vt:lpstr>
      <vt:lpstr>ABN primeros pasos</vt:lpstr>
      <vt:lpstr>JUSTIFICACION</vt:lpstr>
      <vt:lpstr>Presentación de PowerPoint</vt:lpstr>
      <vt:lpstr>Presentación de PowerPoint</vt:lpstr>
      <vt:lpstr>Presentación de PowerPoint</vt:lpstr>
      <vt:lpstr>FICHA 1: PUZLES DIVERTIDOS</vt:lpstr>
      <vt:lpstr>FICHA 2 : CONSTRUYE TANTOS COMO</vt:lpstr>
      <vt:lpstr> FICHA 3: LA HELADERIA</vt:lpstr>
      <vt:lpstr>FICHA 4 :LAS ESPONJAS</vt:lpstr>
      <vt:lpstr>FICHA 5 :¿CUANTOS SON?</vt:lpstr>
      <vt:lpstr>FICHA 6: LOS PELOS DE MANOLO</vt:lpstr>
      <vt:lpstr>FICHA 7: LAS HUEVERAS</vt:lpstr>
      <vt:lpstr>FICHA 8: CONTAMOS MOSCAS </vt:lpstr>
      <vt:lpstr>FICHA 9: VOLANDO CON LOS NUMEROS</vt:lpstr>
      <vt:lpstr>FICHA 10: LA GALLINA QUE PONE DECENAS DE HUEVOS</vt:lpstr>
      <vt:lpstr>FICHA 11: LAS PERCHAS</vt:lpstr>
      <vt:lpstr>FICHA 12: LIBRO DE DECENAS</vt:lpstr>
      <vt:lpstr>FICHA 13: PALILLOS DECENAS</vt:lpstr>
      <vt:lpstr>FICHA 14: MARIQUITAS</vt:lpstr>
      <vt:lpstr>FICHA 15: MAYOR QUE, MENOR QUE, IGUAL QUE</vt:lpstr>
      <vt:lpstr>FICHA 16: EL AUTOBUS DE LA DECENA</vt:lpstr>
      <vt:lpstr>FICHA 17: THE MONSTERMATH GAME</vt:lpstr>
      <vt:lpstr>FICHA 18: LOS COCODRILOS</vt:lpstr>
      <vt:lpstr>FICHA 19: COMPONGO Y DESCOMPONGO</vt:lpstr>
      <vt:lpstr>FIHA 20: LOS COPOS DE INVIERNO</vt:lpstr>
      <vt:lpstr>FICHA 21: LA RECTA NUMERICA DE LOS AMIGOS DEL 10</vt:lpstr>
      <vt:lpstr>FICHA 22: CONSTRUYE DEL 5 AL 10</vt:lpstr>
      <vt:lpstr>FICHA 23: PUZLES DIVERTIDOS DEL 1 AL 10</vt:lpstr>
      <vt:lpstr>FICHA 24: LAS PULGAS</vt:lpstr>
      <vt:lpstr>FICHA 25: PULSERAS</vt:lpstr>
      <vt:lpstr>FICHA 26: PESCANDO SUMAS</vt:lpstr>
      <vt:lpstr>FICHA 27: CHINITOS DEL 1 AL 20</vt:lpstr>
      <vt:lpstr>FICHA 28 : PUZZLE NUMBERS</vt:lpstr>
      <vt:lpstr>FICHA 29 :  LA CASITA DE LAS TORTUAS AMIGAS DEL 100</vt:lpstr>
      <vt:lpstr>FICHA 30: JUGAMOS CON LOS NUMEROS HASTA EL 100</vt:lpstr>
      <vt:lpstr>FICHA 31 : LOS COCODRILOS 2</vt:lpstr>
      <vt:lpstr>FICHA 32: EL JARDIN DE LAS DECENAS</vt:lpstr>
      <vt:lpstr>FICHA 33: NUMEROS AMIGOS</vt:lpstr>
      <vt:lpstr>FICHA  34 : PAQUETITOS Y UNIDADES</vt:lpstr>
      <vt:lpstr>FICHA 35 : SUBITIZACION Y ESTIMACION</vt:lpstr>
      <vt:lpstr>FICHA 36 : ORDENAMOS, CONTAMOS, SUMAMOS Y RESTAMOS</vt:lpstr>
      <vt:lpstr>FICHA 37: ¿CUÁNTOS HAY?</vt:lpstr>
      <vt:lpstr>FICHA 38: RELLENANDO CON POMPONES</vt:lpstr>
      <vt:lpstr>FICHA 39: ¿Cuántos HAY?</vt:lpstr>
      <vt:lpstr>FICHA 40: ASOCIACION CANTIDAD NUMERO</vt:lpstr>
      <vt:lpstr>FICHA 41: ¿CUÁNTOS HAY?</vt:lpstr>
      <vt:lpstr>FICHA 42: LA COLADA DE LOS AMIGOS DEL 100</vt:lpstr>
      <vt:lpstr>FICHA 43: DESCOMPOSICION DE NUMEROS</vt:lpstr>
      <vt:lpstr>FICHA 44: NUMBER STICKS</vt:lpstr>
      <vt:lpstr>FICHA 45: PUZLE</vt:lpstr>
      <vt:lpstr>FICHA 46: CARRERA DEL CÁLCULO MENTAL</vt:lpstr>
      <vt:lpstr>FICHA 47:  LA RULETA DE LOS NUMEROS</vt:lpstr>
      <vt:lpstr>FICHA 48: LOS AMIGOS DE LOS NUMEROS</vt:lpstr>
      <vt:lpstr>FICHA 49: EL BINGO DE LOS NUMEROS</vt:lpstr>
      <vt:lpstr>FICHA 50:  LA TABLA DEL 100 CON TAPONES.</vt:lpstr>
      <vt:lpstr>FICHA 51: YO TENGO… ¿Quién TIENE?</vt:lpstr>
      <vt:lpstr>FICHA 52: MURAL DE REPRESENTACIONES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ABN primeros pasos</dc:title>
  <dc:creator>USUARIO</dc:creator>
  <cp:lastModifiedBy>infantil</cp:lastModifiedBy>
  <cp:revision>16</cp:revision>
  <dcterms:created xsi:type="dcterms:W3CDTF">2017-02-02T09:33:31Z</dcterms:created>
  <dcterms:modified xsi:type="dcterms:W3CDTF">2017-05-11T09:31:55Z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