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8" r:id="rId2"/>
    <p:sldId id="296" r:id="rId3"/>
    <p:sldId id="293" r:id="rId4"/>
    <p:sldId id="259" r:id="rId5"/>
    <p:sldId id="269" r:id="rId6"/>
    <p:sldId id="295" r:id="rId7"/>
    <p:sldId id="290" r:id="rId8"/>
    <p:sldId id="300" r:id="rId9"/>
    <p:sldId id="294" r:id="rId10"/>
    <p:sldId id="297" r:id="rId11"/>
    <p:sldId id="311" r:id="rId12"/>
    <p:sldId id="312" r:id="rId13"/>
    <p:sldId id="313" r:id="rId14"/>
    <p:sldId id="314" r:id="rId15"/>
    <p:sldId id="315" r:id="rId16"/>
    <p:sldId id="303" r:id="rId17"/>
    <p:sldId id="298" r:id="rId18"/>
    <p:sldId id="307" r:id="rId19"/>
    <p:sldId id="310" r:id="rId20"/>
    <p:sldId id="305" r:id="rId21"/>
    <p:sldId id="326" r:id="rId22"/>
    <p:sldId id="334" r:id="rId23"/>
    <p:sldId id="335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06" r:id="rId32"/>
    <p:sldId id="316" r:id="rId33"/>
    <p:sldId id="317" r:id="rId34"/>
    <p:sldId id="318" r:id="rId35"/>
    <p:sldId id="319" r:id="rId36"/>
    <p:sldId id="320" r:id="rId37"/>
    <p:sldId id="321" r:id="rId38"/>
    <p:sldId id="308" r:id="rId39"/>
    <p:sldId id="322" r:id="rId40"/>
    <p:sldId id="323" r:id="rId41"/>
    <p:sldId id="324" r:id="rId42"/>
    <p:sldId id="309" r:id="rId43"/>
    <p:sldId id="325" r:id="rId44"/>
    <p:sldId id="336" r:id="rId45"/>
    <p:sldId id="301" r:id="rId46"/>
    <p:sldId id="304" r:id="rId47"/>
    <p:sldId id="278" r:id="rId48"/>
    <p:sldId id="279" r:id="rId49"/>
    <p:sldId id="277" r:id="rId50"/>
    <p:sldId id="272" r:id="rId51"/>
    <p:sldId id="273" r:id="rId52"/>
    <p:sldId id="274" r:id="rId53"/>
    <p:sldId id="275" r:id="rId54"/>
    <p:sldId id="276" r:id="rId55"/>
    <p:sldId id="280" r:id="rId56"/>
    <p:sldId id="281" r:id="rId57"/>
    <p:sldId id="271" r:id="rId58"/>
    <p:sldId id="282" r:id="rId59"/>
    <p:sldId id="285" r:id="rId60"/>
    <p:sldId id="287" r:id="rId61"/>
    <p:sldId id="288" r:id="rId62"/>
    <p:sldId id="291" r:id="rId63"/>
    <p:sldId id="283" r:id="rId6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JOSE NERVION CHAMORRO" initials="JJNC" lastIdx="2" clrIdx="0">
    <p:extLst>
      <p:ext uri="{19B8F6BF-5375-455C-9EA6-DF929625EA0E}">
        <p15:presenceInfo xmlns:p15="http://schemas.microsoft.com/office/powerpoint/2012/main" userId="JUAN JOSE NERVION CHAMOR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6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9B1BD-9EF1-4FB2-AC51-A63D863D20B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32DD4A-376D-4C95-846D-9ED319719950}">
      <dgm:prSet custT="1"/>
      <dgm:spPr/>
      <dgm:t>
        <a:bodyPr/>
        <a:lstStyle/>
        <a:p>
          <a:pPr algn="just"/>
          <a:r>
            <a:rPr lang="es-ES" sz="1800" b="1" dirty="0"/>
            <a:t>La mayor parte del tiempo los estudiantes expresan y desarrollan sus capacidades fuera del centro educativo</a:t>
          </a:r>
        </a:p>
        <a:p>
          <a:pPr algn="just"/>
          <a:r>
            <a:rPr lang="es-ES" sz="1800" dirty="0"/>
            <a:t>Nuestro sistema no permite apenas tiempo para explotar su dimensión creativa.</a:t>
          </a:r>
          <a:endParaRPr lang="en-US" sz="1800" dirty="0"/>
        </a:p>
      </dgm:t>
    </dgm:pt>
    <dgm:pt modelId="{F7769875-D32F-4AA9-B150-ACA3C9D063AD}" type="parTrans" cxnId="{9EB432D8-1076-43E2-B7C7-6D1030B1F68A}">
      <dgm:prSet/>
      <dgm:spPr/>
      <dgm:t>
        <a:bodyPr/>
        <a:lstStyle/>
        <a:p>
          <a:endParaRPr lang="en-US"/>
        </a:p>
      </dgm:t>
    </dgm:pt>
    <dgm:pt modelId="{FB6EFF06-DBE4-42D9-8A2E-6B5278158D5A}" type="sibTrans" cxnId="{9EB432D8-1076-43E2-B7C7-6D1030B1F68A}">
      <dgm:prSet/>
      <dgm:spPr/>
      <dgm:t>
        <a:bodyPr/>
        <a:lstStyle/>
        <a:p>
          <a:endParaRPr lang="en-US"/>
        </a:p>
      </dgm:t>
    </dgm:pt>
    <dgm:pt modelId="{77E99EEC-EC74-4B65-A2C5-267555D7CD76}">
      <dgm:prSet custT="1"/>
      <dgm:spPr/>
      <dgm:t>
        <a:bodyPr/>
        <a:lstStyle/>
        <a:p>
          <a:pPr algn="just"/>
          <a:r>
            <a:rPr lang="es-ES" sz="1800" b="1" dirty="0"/>
            <a:t>Fomentar la imaginación y la creatividad para alcanzar un mayor rendimiento académico y un mejor clima en el aula</a:t>
          </a:r>
          <a:r>
            <a:rPr lang="es-ES" sz="1800" dirty="0"/>
            <a:t>. </a:t>
          </a:r>
        </a:p>
      </dgm:t>
    </dgm:pt>
    <dgm:pt modelId="{1A42A367-7C08-4E9E-900D-7BB259511C68}" type="parTrans" cxnId="{FC512AA1-5CC1-438A-9E77-4D8455942218}">
      <dgm:prSet/>
      <dgm:spPr/>
      <dgm:t>
        <a:bodyPr/>
        <a:lstStyle/>
        <a:p>
          <a:endParaRPr lang="en-US"/>
        </a:p>
      </dgm:t>
    </dgm:pt>
    <dgm:pt modelId="{08DB51DD-2B3C-4BA0-A551-27474CDB703A}" type="sibTrans" cxnId="{FC512AA1-5CC1-438A-9E77-4D8455942218}">
      <dgm:prSet/>
      <dgm:spPr/>
      <dgm:t>
        <a:bodyPr/>
        <a:lstStyle/>
        <a:p>
          <a:endParaRPr lang="en-US"/>
        </a:p>
      </dgm:t>
    </dgm:pt>
    <dgm:pt modelId="{5536ADE9-A2D4-4292-B492-F2C3CAFD5D12}">
      <dgm:prSet custT="1"/>
      <dgm:spPr/>
      <dgm:t>
        <a:bodyPr/>
        <a:lstStyle/>
        <a:p>
          <a:pPr algn="just"/>
          <a:r>
            <a:rPr lang="es-ES" sz="1800" dirty="0"/>
            <a:t>Existen innumerables ejemplos de los </a:t>
          </a:r>
          <a:r>
            <a:rPr lang="es-ES" sz="1800" b="1" dirty="0"/>
            <a:t>beneficios y la relevancia pedagógica de las aplicaciones móviles</a:t>
          </a:r>
          <a:r>
            <a:rPr lang="es-ES" sz="1800" dirty="0"/>
            <a:t>, que por otra parte acercan a nuestras clases una realidad tecnológica y social.</a:t>
          </a:r>
          <a:endParaRPr lang="en-US" sz="1800" dirty="0"/>
        </a:p>
      </dgm:t>
    </dgm:pt>
    <dgm:pt modelId="{07D8B091-63E4-43D3-BA11-17530E732F1F}" type="parTrans" cxnId="{312C74BC-BEC8-4A58-85F3-7914A9DAF975}">
      <dgm:prSet/>
      <dgm:spPr/>
      <dgm:t>
        <a:bodyPr/>
        <a:lstStyle/>
        <a:p>
          <a:endParaRPr lang="en-US"/>
        </a:p>
      </dgm:t>
    </dgm:pt>
    <dgm:pt modelId="{5C92D475-0987-4F4F-B6A3-21C6BF3A7B52}" type="sibTrans" cxnId="{312C74BC-BEC8-4A58-85F3-7914A9DAF975}">
      <dgm:prSet/>
      <dgm:spPr/>
      <dgm:t>
        <a:bodyPr/>
        <a:lstStyle/>
        <a:p>
          <a:endParaRPr lang="en-US"/>
        </a:p>
      </dgm:t>
    </dgm:pt>
    <dgm:pt modelId="{78F638AF-33D6-4150-BCCC-874916A37DFE}" type="pres">
      <dgm:prSet presAssocID="{CCB9B1BD-9EF1-4FB2-AC51-A63D863D20B0}" presName="root" presStyleCnt="0">
        <dgm:presLayoutVars>
          <dgm:dir/>
          <dgm:resizeHandles val="exact"/>
        </dgm:presLayoutVars>
      </dgm:prSet>
      <dgm:spPr/>
    </dgm:pt>
    <dgm:pt modelId="{BFAFCCD3-9A3B-4A50-9FE8-A94E0F9F3676}" type="pres">
      <dgm:prSet presAssocID="{9432DD4A-376D-4C95-846D-9ED319719950}" presName="compNode" presStyleCnt="0"/>
      <dgm:spPr/>
    </dgm:pt>
    <dgm:pt modelId="{9291A279-8F5D-491C-961A-F11B194A6C6B}" type="pres">
      <dgm:prSet presAssocID="{9432DD4A-376D-4C95-846D-9ED31971995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9142295-466E-485A-86BA-65C9F864292A}" type="pres">
      <dgm:prSet presAssocID="{9432DD4A-376D-4C95-846D-9ED319719950}" presName="spaceRect" presStyleCnt="0"/>
      <dgm:spPr/>
    </dgm:pt>
    <dgm:pt modelId="{0EAD943A-E04C-4F7B-9920-41FE0777A424}" type="pres">
      <dgm:prSet presAssocID="{9432DD4A-376D-4C95-846D-9ED319719950}" presName="textRect" presStyleLbl="revTx" presStyleIdx="0" presStyleCnt="3" custScaleX="124676">
        <dgm:presLayoutVars>
          <dgm:chMax val="1"/>
          <dgm:chPref val="1"/>
        </dgm:presLayoutVars>
      </dgm:prSet>
      <dgm:spPr/>
    </dgm:pt>
    <dgm:pt modelId="{C49F0821-31FA-45A7-92C2-4759A04E8B8E}" type="pres">
      <dgm:prSet presAssocID="{FB6EFF06-DBE4-42D9-8A2E-6B5278158D5A}" presName="sibTrans" presStyleCnt="0"/>
      <dgm:spPr/>
    </dgm:pt>
    <dgm:pt modelId="{61287F77-CCC4-4A74-9184-BE6022FC8C6B}" type="pres">
      <dgm:prSet presAssocID="{77E99EEC-EC74-4B65-A2C5-267555D7CD76}" presName="compNode" presStyleCnt="0"/>
      <dgm:spPr/>
    </dgm:pt>
    <dgm:pt modelId="{7B3AEDFA-307D-4DA5-B73D-2A37F5F0D960}" type="pres">
      <dgm:prSet presAssocID="{77E99EEC-EC74-4B65-A2C5-267555D7CD76}" presName="iconRect" presStyleLbl="nod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5D75BCB0-A91A-452B-8454-34E20FDF105F}" type="pres">
      <dgm:prSet presAssocID="{77E99EEC-EC74-4B65-A2C5-267555D7CD76}" presName="spaceRect" presStyleCnt="0"/>
      <dgm:spPr/>
    </dgm:pt>
    <dgm:pt modelId="{0D42E0B8-2807-4C61-86E9-CB56AE4E4A1D}" type="pres">
      <dgm:prSet presAssocID="{77E99EEC-EC74-4B65-A2C5-267555D7CD76}" presName="textRect" presStyleLbl="revTx" presStyleIdx="1" presStyleCnt="3" custScaleX="127271">
        <dgm:presLayoutVars>
          <dgm:chMax val="1"/>
          <dgm:chPref val="1"/>
        </dgm:presLayoutVars>
      </dgm:prSet>
      <dgm:spPr/>
    </dgm:pt>
    <dgm:pt modelId="{B6DECAB4-8B9D-4F5E-895E-661201FD2064}" type="pres">
      <dgm:prSet presAssocID="{08DB51DD-2B3C-4BA0-A551-27474CDB703A}" presName="sibTrans" presStyleCnt="0"/>
      <dgm:spPr/>
    </dgm:pt>
    <dgm:pt modelId="{637E44AB-17B9-492C-A0D5-A3379715E016}" type="pres">
      <dgm:prSet presAssocID="{5536ADE9-A2D4-4292-B492-F2C3CAFD5D12}" presName="compNode" presStyleCnt="0"/>
      <dgm:spPr/>
    </dgm:pt>
    <dgm:pt modelId="{3B168BB5-BAB0-4AF2-9C2C-9F18946863A2}" type="pres">
      <dgm:prSet presAssocID="{5536ADE9-A2D4-4292-B492-F2C3CAFD5D12}" presName="iconRect" presStyleLbl="nod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0B99489-BB14-4E54-A58D-8673F32D8A95}" type="pres">
      <dgm:prSet presAssocID="{5536ADE9-A2D4-4292-B492-F2C3CAFD5D12}" presName="spaceRect" presStyleCnt="0"/>
      <dgm:spPr/>
    </dgm:pt>
    <dgm:pt modelId="{DFB92BBA-0BD1-464F-B165-9F6430B1813E}" type="pres">
      <dgm:prSet presAssocID="{5536ADE9-A2D4-4292-B492-F2C3CAFD5D12}" presName="textRect" presStyleLbl="revTx" presStyleIdx="2" presStyleCnt="3" custScaleX="122441">
        <dgm:presLayoutVars>
          <dgm:chMax val="1"/>
          <dgm:chPref val="1"/>
        </dgm:presLayoutVars>
      </dgm:prSet>
      <dgm:spPr/>
    </dgm:pt>
  </dgm:ptLst>
  <dgm:cxnLst>
    <dgm:cxn modelId="{98724434-E25E-4A33-81E8-52F742201845}" type="presOf" srcId="{77E99EEC-EC74-4B65-A2C5-267555D7CD76}" destId="{0D42E0B8-2807-4C61-86E9-CB56AE4E4A1D}" srcOrd="0" destOrd="0" presId="urn:microsoft.com/office/officeart/2018/2/layout/IconLabelList"/>
    <dgm:cxn modelId="{E9228152-E55D-4A56-8C41-BEAFBB0E6651}" type="presOf" srcId="{5536ADE9-A2D4-4292-B492-F2C3CAFD5D12}" destId="{DFB92BBA-0BD1-464F-B165-9F6430B1813E}" srcOrd="0" destOrd="0" presId="urn:microsoft.com/office/officeart/2018/2/layout/IconLabelList"/>
    <dgm:cxn modelId="{60E3CE75-3F3E-41E2-989E-0FCD285A08E8}" type="presOf" srcId="{9432DD4A-376D-4C95-846D-9ED319719950}" destId="{0EAD943A-E04C-4F7B-9920-41FE0777A424}" srcOrd="0" destOrd="0" presId="urn:microsoft.com/office/officeart/2018/2/layout/IconLabelList"/>
    <dgm:cxn modelId="{BB30D575-1C33-4467-878E-9B50269BA173}" type="presOf" srcId="{CCB9B1BD-9EF1-4FB2-AC51-A63D863D20B0}" destId="{78F638AF-33D6-4150-BCCC-874916A37DFE}" srcOrd="0" destOrd="0" presId="urn:microsoft.com/office/officeart/2018/2/layout/IconLabelList"/>
    <dgm:cxn modelId="{FC512AA1-5CC1-438A-9E77-4D8455942218}" srcId="{CCB9B1BD-9EF1-4FB2-AC51-A63D863D20B0}" destId="{77E99EEC-EC74-4B65-A2C5-267555D7CD76}" srcOrd="1" destOrd="0" parTransId="{1A42A367-7C08-4E9E-900D-7BB259511C68}" sibTransId="{08DB51DD-2B3C-4BA0-A551-27474CDB703A}"/>
    <dgm:cxn modelId="{312C74BC-BEC8-4A58-85F3-7914A9DAF975}" srcId="{CCB9B1BD-9EF1-4FB2-AC51-A63D863D20B0}" destId="{5536ADE9-A2D4-4292-B492-F2C3CAFD5D12}" srcOrd="2" destOrd="0" parTransId="{07D8B091-63E4-43D3-BA11-17530E732F1F}" sibTransId="{5C92D475-0987-4F4F-B6A3-21C6BF3A7B52}"/>
    <dgm:cxn modelId="{9EB432D8-1076-43E2-B7C7-6D1030B1F68A}" srcId="{CCB9B1BD-9EF1-4FB2-AC51-A63D863D20B0}" destId="{9432DD4A-376D-4C95-846D-9ED319719950}" srcOrd="0" destOrd="0" parTransId="{F7769875-D32F-4AA9-B150-ACA3C9D063AD}" sibTransId="{FB6EFF06-DBE4-42D9-8A2E-6B5278158D5A}"/>
    <dgm:cxn modelId="{185480C0-8DB6-439F-BB43-52E6EFEC62DA}" type="presParOf" srcId="{78F638AF-33D6-4150-BCCC-874916A37DFE}" destId="{BFAFCCD3-9A3B-4A50-9FE8-A94E0F9F3676}" srcOrd="0" destOrd="0" presId="urn:microsoft.com/office/officeart/2018/2/layout/IconLabelList"/>
    <dgm:cxn modelId="{4DA4A274-59AA-40B8-A28F-D18B4D8B4A4F}" type="presParOf" srcId="{BFAFCCD3-9A3B-4A50-9FE8-A94E0F9F3676}" destId="{9291A279-8F5D-491C-961A-F11B194A6C6B}" srcOrd="0" destOrd="0" presId="urn:microsoft.com/office/officeart/2018/2/layout/IconLabelList"/>
    <dgm:cxn modelId="{9B2CA9E7-FAB0-4F72-837C-362B04852462}" type="presParOf" srcId="{BFAFCCD3-9A3B-4A50-9FE8-A94E0F9F3676}" destId="{29142295-466E-485A-86BA-65C9F864292A}" srcOrd="1" destOrd="0" presId="urn:microsoft.com/office/officeart/2018/2/layout/IconLabelList"/>
    <dgm:cxn modelId="{3EEFDDF1-4273-483A-81F6-DC4049544D4D}" type="presParOf" srcId="{BFAFCCD3-9A3B-4A50-9FE8-A94E0F9F3676}" destId="{0EAD943A-E04C-4F7B-9920-41FE0777A424}" srcOrd="2" destOrd="0" presId="urn:microsoft.com/office/officeart/2018/2/layout/IconLabelList"/>
    <dgm:cxn modelId="{0CCBD5B3-8515-4B59-9FF0-BB26F98D91BC}" type="presParOf" srcId="{78F638AF-33D6-4150-BCCC-874916A37DFE}" destId="{C49F0821-31FA-45A7-92C2-4759A04E8B8E}" srcOrd="1" destOrd="0" presId="urn:microsoft.com/office/officeart/2018/2/layout/IconLabelList"/>
    <dgm:cxn modelId="{AB908711-95C4-4829-B89E-AE1E7B3EF37A}" type="presParOf" srcId="{78F638AF-33D6-4150-BCCC-874916A37DFE}" destId="{61287F77-CCC4-4A74-9184-BE6022FC8C6B}" srcOrd="2" destOrd="0" presId="urn:microsoft.com/office/officeart/2018/2/layout/IconLabelList"/>
    <dgm:cxn modelId="{40B727B3-3CF1-4F54-953B-B57778AA1336}" type="presParOf" srcId="{61287F77-CCC4-4A74-9184-BE6022FC8C6B}" destId="{7B3AEDFA-307D-4DA5-B73D-2A37F5F0D960}" srcOrd="0" destOrd="0" presId="urn:microsoft.com/office/officeart/2018/2/layout/IconLabelList"/>
    <dgm:cxn modelId="{40D4C9F0-3919-45FF-BA44-2FE8E3009544}" type="presParOf" srcId="{61287F77-CCC4-4A74-9184-BE6022FC8C6B}" destId="{5D75BCB0-A91A-452B-8454-34E20FDF105F}" srcOrd="1" destOrd="0" presId="urn:microsoft.com/office/officeart/2018/2/layout/IconLabelList"/>
    <dgm:cxn modelId="{023C72F5-C9C7-41DC-8D6B-15EF5A7860D4}" type="presParOf" srcId="{61287F77-CCC4-4A74-9184-BE6022FC8C6B}" destId="{0D42E0B8-2807-4C61-86E9-CB56AE4E4A1D}" srcOrd="2" destOrd="0" presId="urn:microsoft.com/office/officeart/2018/2/layout/IconLabelList"/>
    <dgm:cxn modelId="{8C0CFBC6-295F-489A-B8B9-F7955363AC6D}" type="presParOf" srcId="{78F638AF-33D6-4150-BCCC-874916A37DFE}" destId="{B6DECAB4-8B9D-4F5E-895E-661201FD2064}" srcOrd="3" destOrd="0" presId="urn:microsoft.com/office/officeart/2018/2/layout/IconLabelList"/>
    <dgm:cxn modelId="{53BD337D-842B-49EF-91C8-C328F82B1184}" type="presParOf" srcId="{78F638AF-33D6-4150-BCCC-874916A37DFE}" destId="{637E44AB-17B9-492C-A0D5-A3379715E016}" srcOrd="4" destOrd="0" presId="urn:microsoft.com/office/officeart/2018/2/layout/IconLabelList"/>
    <dgm:cxn modelId="{AD4E4322-6C3B-4E30-8839-136D9625DB83}" type="presParOf" srcId="{637E44AB-17B9-492C-A0D5-A3379715E016}" destId="{3B168BB5-BAB0-4AF2-9C2C-9F18946863A2}" srcOrd="0" destOrd="0" presId="urn:microsoft.com/office/officeart/2018/2/layout/IconLabelList"/>
    <dgm:cxn modelId="{D2642B29-C16C-4E4F-802A-824C7736A2D9}" type="presParOf" srcId="{637E44AB-17B9-492C-A0D5-A3379715E016}" destId="{90B99489-BB14-4E54-A58D-8673F32D8A95}" srcOrd="1" destOrd="0" presId="urn:microsoft.com/office/officeart/2018/2/layout/IconLabelList"/>
    <dgm:cxn modelId="{336C43EC-ECC7-4EE7-8F95-533A776200B7}" type="presParOf" srcId="{637E44AB-17B9-492C-A0D5-A3379715E016}" destId="{DFB92BBA-0BD1-464F-B165-9F6430B1813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1A279-8F5D-491C-961A-F11B194A6C6B}">
      <dsp:nvSpPr>
        <dsp:cNvPr id="0" name=""/>
        <dsp:cNvSpPr/>
      </dsp:nvSpPr>
      <dsp:spPr>
        <a:xfrm>
          <a:off x="1118486" y="1244612"/>
          <a:ext cx="909896" cy="9098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D943A-E04C-4F7B-9920-41FE0777A424}">
      <dsp:nvSpPr>
        <dsp:cNvPr id="0" name=""/>
        <dsp:cNvSpPr/>
      </dsp:nvSpPr>
      <dsp:spPr>
        <a:xfrm>
          <a:off x="312965" y="2472129"/>
          <a:ext cx="2520937" cy="88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La mayor parte del tiempo los estudiantes expresan y desarrollan sus capacidades fuera del centro educativo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Nuestro sistema no permite apenas tiempo para explotar su dimensión creativa.</a:t>
          </a:r>
          <a:endParaRPr lang="en-US" sz="1800" kern="1200" dirty="0"/>
        </a:p>
      </dsp:txBody>
      <dsp:txXfrm>
        <a:off x="312965" y="2472129"/>
        <a:ext cx="2520937" cy="888811"/>
      </dsp:txXfrm>
    </dsp:sp>
    <dsp:sp modelId="{7B3AEDFA-307D-4DA5-B73D-2A37F5F0D960}">
      <dsp:nvSpPr>
        <dsp:cNvPr id="0" name=""/>
        <dsp:cNvSpPr/>
      </dsp:nvSpPr>
      <dsp:spPr>
        <a:xfrm>
          <a:off x="4019507" y="1244612"/>
          <a:ext cx="909896" cy="90989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2E0B8-2807-4C61-86E9-CB56AE4E4A1D}">
      <dsp:nvSpPr>
        <dsp:cNvPr id="0" name=""/>
        <dsp:cNvSpPr/>
      </dsp:nvSpPr>
      <dsp:spPr>
        <a:xfrm>
          <a:off x="3187751" y="2472129"/>
          <a:ext cx="2573408" cy="88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Fomentar la imaginación y la creatividad para alcanzar un mayor rendimiento académico y un mejor clima en el aula</a:t>
          </a:r>
          <a:r>
            <a:rPr lang="es-ES" sz="1800" kern="1200" dirty="0"/>
            <a:t>. </a:t>
          </a:r>
        </a:p>
      </dsp:txBody>
      <dsp:txXfrm>
        <a:off x="3187751" y="2472129"/>
        <a:ext cx="2573408" cy="888811"/>
      </dsp:txXfrm>
    </dsp:sp>
    <dsp:sp modelId="{3B168BB5-BAB0-4AF2-9C2C-9F18946863A2}">
      <dsp:nvSpPr>
        <dsp:cNvPr id="0" name=""/>
        <dsp:cNvSpPr/>
      </dsp:nvSpPr>
      <dsp:spPr>
        <a:xfrm>
          <a:off x="6897933" y="1244612"/>
          <a:ext cx="909896" cy="90989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92BBA-0BD1-464F-B165-9F6430B1813E}">
      <dsp:nvSpPr>
        <dsp:cNvPr id="0" name=""/>
        <dsp:cNvSpPr/>
      </dsp:nvSpPr>
      <dsp:spPr>
        <a:xfrm>
          <a:off x="6115008" y="2472129"/>
          <a:ext cx="2475746" cy="88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Existen innumerables ejemplos de los </a:t>
          </a:r>
          <a:r>
            <a:rPr lang="es-ES" sz="1800" b="1" kern="1200" dirty="0"/>
            <a:t>beneficios y la relevancia pedagógica de las aplicaciones móviles</a:t>
          </a:r>
          <a:r>
            <a:rPr lang="es-ES" sz="1800" kern="1200" dirty="0"/>
            <a:t>, que por otra parte acercan a nuestras clases una realidad tecnológica y social.</a:t>
          </a:r>
          <a:endParaRPr lang="en-US" sz="1800" kern="1200" dirty="0"/>
        </a:p>
      </dsp:txBody>
      <dsp:txXfrm>
        <a:off x="6115008" y="2472129"/>
        <a:ext cx="2475746" cy="888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AD67AFF-0AE5-4D8B-883A-95F7023E07EC}" type="datetime1">
              <a:rPr lang="es-ES" smtClean="0"/>
              <a:t>07/04/2021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D46D3C-0821-4916-87E8-732AE60A7DD6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82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Rectángulo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11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855CB799-6499-4E1E-8257-C777037FBB0C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12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13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37F32E-9C31-4EBC-9CF6-7E0795975D22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0DE5E64D-8309-4EA3-9E01-E99A0B9E852A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7AF38-4C5D-4919-B713-BCE928D84993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F8A7DBF6-2AC7-4A48-B394-E7B6C748C10D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5771C8-10A4-40A2-B087-7EAE1E72B338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C3F35A-BE91-47D4-B680-814AAA83232F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4A5508-0173-4F7B-BA1F-6FDD23DC888F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3F45BD-EAC1-4ECC-91A9-2B1B76C5FA67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3" name="Marcador de posición de contenido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10B4E3-ACD8-472A-AF6F-98A76C82A9AD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736085-0EE4-4C8F-879E-58330D243B98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  <a:p>
            <a:pPr lvl="5" rtl="0"/>
            <a:r>
              <a:rPr lang="es-ES" noProof="0" dirty="0"/>
              <a:t>Sexto</a:t>
            </a:r>
          </a:p>
          <a:p>
            <a:pPr lvl="6" rtl="0"/>
            <a:r>
              <a:rPr lang="es-ES" noProof="0" dirty="0"/>
              <a:t>Séptimo</a:t>
            </a:r>
          </a:p>
          <a:p>
            <a:pPr lvl="7" rtl="0"/>
            <a:r>
              <a:rPr lang="es-ES" noProof="0" dirty="0"/>
              <a:t>Octavo</a:t>
            </a:r>
          </a:p>
          <a:p>
            <a:pPr lvl="8" rtl="0"/>
            <a:r>
              <a:rPr lang="es-ES" noProof="0" dirty="0"/>
              <a:t>Noveno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3630E4A0-57EE-4B46-A340-CC6C398489DE}" type="datetime1">
              <a:rPr lang="es-ES" noProof="0" smtClean="0"/>
              <a:t>07/04/2021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instagram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ca.jcyl.es/crol/es/recursos-educativos/aplicacion-ra-segunda-guerra-mundia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verse.io/experience?e=thngs-for-merge-cube" TargetMode="External"/><Relationship Id="rId2" Type="http://schemas.openxmlformats.org/officeDocument/2006/relationships/hyperlink" Target="https://miniverse.io/cube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ketchfab.com/" TargetMode="External"/><Relationship Id="rId2" Type="http://schemas.openxmlformats.org/officeDocument/2006/relationships/hyperlink" Target="https://poly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yminifactory.com/es/" TargetMode="External"/><Relationship Id="rId5" Type="http://schemas.openxmlformats.org/officeDocument/2006/relationships/hyperlink" Target="https://3dwarehouse.sketchup.com/?hl=es" TargetMode="External"/><Relationship Id="rId4" Type="http://schemas.openxmlformats.org/officeDocument/2006/relationships/hyperlink" Target="https://www.turbosquid.com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vicensvives.com/la-cultura-maker-en-el-aula/" TargetMode="External"/><Relationship Id="rId2" Type="http://schemas.openxmlformats.org/officeDocument/2006/relationships/hyperlink" Target="https://www.iberdrola.com/innovacion/que-es-realidad-aumenta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intef.es/cniie/2016/10/14/un-nuevo-camino-metodologia-clil/" TargetMode="External"/><Relationship Id="rId5" Type="http://schemas.openxmlformats.org/officeDocument/2006/relationships/hyperlink" Target="http://www.eun.org/" TargetMode="External"/><Relationship Id="rId4" Type="http://schemas.openxmlformats.org/officeDocument/2006/relationships/hyperlink" Target="https://eduescaperoom.com/mergecube-y-como-crear-enigmas-de-realidad-aumentada-en-tu-escape-room-educativo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9371" y="4561837"/>
            <a:ext cx="9365673" cy="824343"/>
          </a:xfrm>
        </p:spPr>
        <p:txBody>
          <a:bodyPr rtlCol="0">
            <a:normAutofit/>
          </a:bodyPr>
          <a:lstStyle/>
          <a:p>
            <a:pPr algn="r" rtl="0"/>
            <a:r>
              <a:rPr lang="es-ES" dirty="0"/>
              <a:t>Juan José Nervión</a:t>
            </a:r>
          </a:p>
          <a:p>
            <a:pPr algn="r" rtl="0"/>
            <a:r>
              <a:rPr lang="es-ES" dirty="0"/>
              <a:t>IES Jorge Manrique (Palencia)</a:t>
            </a:r>
          </a:p>
        </p:txBody>
      </p:sp>
      <p:pic>
        <p:nvPicPr>
          <p:cNvPr id="4" name="Picture 2" descr="CFIE Palencia - Home | Facebook">
            <a:extLst>
              <a:ext uri="{FF2B5EF4-FFF2-40B4-BE49-F238E27FC236}">
                <a16:creationId xmlns:a16="http://schemas.microsoft.com/office/drawing/2014/main" id="{A3F708EE-C6E7-4A5B-8EDC-98E6ABD8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873" y="4561837"/>
            <a:ext cx="969016" cy="8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2CF8C3A-01AE-4E27-83E8-1B772D577AF6}"/>
              </a:ext>
            </a:extLst>
          </p:cNvPr>
          <p:cNvSpPr/>
          <p:nvPr/>
        </p:nvSpPr>
        <p:spPr>
          <a:xfrm>
            <a:off x="3338818" y="2367171"/>
            <a:ext cx="85191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b="1" dirty="0">
                <a:latin typeface="Chiller" panose="04020404031007020602" pitchFamily="82" charset="0"/>
              </a:rPr>
              <a:t>APP-RENTICESHIP TRAINING</a:t>
            </a:r>
            <a:endParaRPr lang="es-E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s-ES" sz="6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Classifying</a:t>
            </a:r>
            <a:r>
              <a:rPr lang="es-ES" dirty="0"/>
              <a:t> (agrupar conceptos)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F5B7C26C-FF78-4077-A7AD-C2E3C542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79F1291-3AB8-46F4-B01B-21F120D3FD2D}"/>
              </a:ext>
            </a:extLst>
          </p:cNvPr>
          <p:cNvSpPr/>
          <p:nvPr/>
        </p:nvSpPr>
        <p:spPr>
          <a:xfrm>
            <a:off x="1446527" y="2618796"/>
            <a:ext cx="27899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s-ES" sz="4000" b="1" dirty="0"/>
          </a:p>
          <a:p>
            <a:pPr algn="ctr" fontAlgn="base"/>
            <a:r>
              <a:rPr lang="es-ES" sz="4000" b="1" dirty="0"/>
              <a:t>Generación de códigos QR</a:t>
            </a:r>
          </a:p>
        </p:txBody>
      </p:sp>
      <p:pic>
        <p:nvPicPr>
          <p:cNvPr id="6146" name="Picture 2" descr="Cómo Añadir un Código QR en WordPress">
            <a:extLst>
              <a:ext uri="{FF2B5EF4-FFF2-40B4-BE49-F238E27FC236}">
                <a16:creationId xmlns:a16="http://schemas.microsoft.com/office/drawing/2014/main" id="{2569F6C9-46E3-4716-A38F-1770D154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33" y="3550942"/>
            <a:ext cx="1420885" cy="14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83E5610E-BE00-4BB5-8C4F-0DC1D727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/>
          <a:lstStyle/>
          <a:p>
            <a:r>
              <a:rPr lang="en-US" dirty="0"/>
              <a:t>QR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E9E4C5-D675-4DCC-9FC4-FD4B8D243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902526" cy="3986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Los códigos QR o </a:t>
            </a:r>
            <a:r>
              <a:rPr lang="es-ES" sz="2400" i="1" dirty="0"/>
              <a:t>Quick Response </a:t>
            </a:r>
            <a:r>
              <a:rPr lang="es-ES" sz="2400" dirty="0"/>
              <a:t>son la evolución del código de barras. Son módulos para almacenar información en una matriz de puntos o en un código de barras bidimensional.</a:t>
            </a:r>
          </a:p>
        </p:txBody>
      </p:sp>
      <p:pic>
        <p:nvPicPr>
          <p:cNvPr id="2050" name="Picture 2" descr="Qué es un código QR">
            <a:extLst>
              <a:ext uri="{FF2B5EF4-FFF2-40B4-BE49-F238E27FC236}">
                <a16:creationId xmlns:a16="http://schemas.microsoft.com/office/drawing/2014/main" id="{233AA1A1-863E-4C53-BE08-4976E031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3625" y="2194560"/>
            <a:ext cx="4016910" cy="398678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891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83E5610E-BE00-4BB5-8C4F-0DC1D727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/>
          <a:lstStyle/>
          <a:p>
            <a:r>
              <a:rPr lang="en-US" dirty="0"/>
              <a:t>QR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E9E4C5-D675-4DCC-9FC4-FD4B8D243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800" dirty="0"/>
              <a:t>Si una persona ve un código QR, puede abrir el escáner en su dispositivo móvil y escanear el código de barras para acceder a información adicional.</a:t>
            </a:r>
          </a:p>
        </p:txBody>
      </p:sp>
      <p:pic>
        <p:nvPicPr>
          <p:cNvPr id="2050" name="Picture 2" descr="Qué es un código QR">
            <a:extLst>
              <a:ext uri="{FF2B5EF4-FFF2-40B4-BE49-F238E27FC236}">
                <a16:creationId xmlns:a16="http://schemas.microsoft.com/office/drawing/2014/main" id="{233AA1A1-863E-4C53-BE08-4976E031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3625" y="2194560"/>
            <a:ext cx="4016910" cy="398678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159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E112-C361-426F-9CEF-757754CD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Crea tu QR e incluye información sobre cualquier elemento físico (o espacio) del aula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16B3E-2786-443E-95DB-9B1342C57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Descarga un generador de códigos QR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45CFC9D8-107A-4EC1-A212-E4BCE3CD91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152" r="6923" b="4348"/>
          <a:stretch/>
        </p:blipFill>
        <p:spPr>
          <a:xfrm>
            <a:off x="2023188" y="2646221"/>
            <a:ext cx="7715720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E112-C361-426F-9CEF-757754CD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Crea tu QR e incluye información sobre cualquier elemento físico (o espacio) del aula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16B3E-2786-443E-95DB-9B1342C57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fontAlgn="base"/>
            <a:r>
              <a:rPr lang="es-ES" dirty="0"/>
              <a:t>Diseña y enlaza tu código QR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076" name="Picture 4" descr="Cómo crear un código QR con GOQR.me">
            <a:extLst>
              <a:ext uri="{FF2B5EF4-FFF2-40B4-BE49-F238E27FC236}">
                <a16:creationId xmlns:a16="http://schemas.microsoft.com/office/drawing/2014/main" id="{6794AA56-81E1-4BA0-BB23-71DE56D2CD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60" y="2840978"/>
            <a:ext cx="8979832" cy="26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E112-C361-426F-9CEF-757754CD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Crea tu QR e incluye información sobre cualquier elemento físico (o espacio) del aula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16B3E-2786-443E-95DB-9B1342C57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fontAlgn="base"/>
            <a:r>
              <a:rPr lang="es-ES" dirty="0"/>
              <a:t>Prueba el código QR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06D2E9-4523-4AC0-8A86-4DBB37C895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¡Analiza sus estadísticas!</a:t>
            </a:r>
          </a:p>
        </p:txBody>
      </p:sp>
      <p:pic>
        <p:nvPicPr>
          <p:cNvPr id="5122" name="Picture 2" descr="Ejemplo QR sector gastronomía">
            <a:extLst>
              <a:ext uri="{FF2B5EF4-FFF2-40B4-BE49-F238E27FC236}">
                <a16:creationId xmlns:a16="http://schemas.microsoft.com/office/drawing/2014/main" id="{E4F3D7D2-E097-46FD-8698-DD43A71D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35" y="2871216"/>
            <a:ext cx="5055765" cy="37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0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err="1"/>
              <a:t>Creative</a:t>
            </a:r>
            <a:r>
              <a:rPr lang="es-ES" b="1" i="1" dirty="0"/>
              <a:t> </a:t>
            </a:r>
            <a:r>
              <a:rPr lang="es-ES" b="1" i="1" dirty="0" err="1"/>
              <a:t>thinking</a:t>
            </a:r>
            <a:r>
              <a:rPr lang="es-ES" b="1" i="1" dirty="0"/>
              <a:t> </a:t>
            </a:r>
            <a:r>
              <a:rPr lang="es-ES" dirty="0"/>
              <a:t>(generar nuevas ideas)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F5B7C26C-FF78-4077-A7AD-C2E3C542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79F1291-3AB8-46F4-B01B-21F120D3FD2D}"/>
              </a:ext>
            </a:extLst>
          </p:cNvPr>
          <p:cNvSpPr/>
          <p:nvPr/>
        </p:nvSpPr>
        <p:spPr>
          <a:xfrm>
            <a:off x="1174459" y="3553499"/>
            <a:ext cx="32465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4000" b="1" i="1" dirty="0"/>
              <a:t>Brainstorming</a:t>
            </a:r>
          </a:p>
        </p:txBody>
      </p:sp>
      <p:pic>
        <p:nvPicPr>
          <p:cNvPr id="8194" name="Picture 2" descr="Mentimeter">
            <a:extLst>
              <a:ext uri="{FF2B5EF4-FFF2-40B4-BE49-F238E27FC236}">
                <a16:creationId xmlns:a16="http://schemas.microsoft.com/office/drawing/2014/main" id="{96C8BAE2-C72E-40CB-A0FC-021E3DD6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94" y="3631615"/>
            <a:ext cx="1828363" cy="125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DCCB10-5642-45D2-A5DB-94428A13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684" y="2404773"/>
            <a:ext cx="9628632" cy="398621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400" dirty="0"/>
              <a:t>Es una herramienta pensada para obtener </a:t>
            </a:r>
            <a:r>
              <a:rPr lang="es-ES" sz="2400" i="1" dirty="0" err="1"/>
              <a:t>feedback</a:t>
            </a:r>
            <a:r>
              <a:rPr lang="es-ES" sz="2400" dirty="0"/>
              <a:t> de los participantes en tiempo real. Una retroalimentación que puede provenir de consultas, encuestas, cuestionarios... </a:t>
            </a:r>
          </a:p>
          <a:p>
            <a:pPr marL="0" indent="0" algn="just">
              <a:buNone/>
            </a:pPr>
            <a:r>
              <a:rPr lang="es-ES" sz="2400" dirty="0"/>
              <a:t>Especialmente sugestiva para el alumnado de Educación Secundaria es la «</a:t>
            </a:r>
            <a:r>
              <a:rPr lang="es-ES" sz="2400" b="1" dirty="0"/>
              <a:t>nube de palabras</a:t>
            </a:r>
            <a:r>
              <a:rPr lang="es-ES" sz="2400" dirty="0"/>
              <a:t>», representación visual de las palabras más frecuentes o importantes en la exposición que facilita destacar conceptos clave, pero, sobre todo, permite enganchar a nuestros asistentes en las sesiones no presenciales.</a:t>
            </a:r>
          </a:p>
          <a:p>
            <a:pPr marL="0" indent="0" algn="just">
              <a:buNone/>
            </a:pPr>
            <a:r>
              <a:rPr lang="es-ES" sz="2400" dirty="0"/>
              <a:t>El registro en </a:t>
            </a:r>
            <a:r>
              <a:rPr lang="es-ES" sz="2400" i="1" dirty="0" err="1"/>
              <a:t>Mentimeter</a:t>
            </a:r>
            <a:r>
              <a:rPr lang="es-ES" sz="2400" dirty="0"/>
              <a:t> es gratuito, aunque en la versión gratuita existen algunas limitaciones, que, sin embargo, no restan nada a la experiencia.</a:t>
            </a:r>
          </a:p>
        </p:txBody>
      </p:sp>
      <p:pic>
        <p:nvPicPr>
          <p:cNvPr id="10242" name="Picture 2" descr="Mentimeter">
            <a:extLst>
              <a:ext uri="{FF2B5EF4-FFF2-40B4-BE49-F238E27FC236}">
                <a16:creationId xmlns:a16="http://schemas.microsoft.com/office/drawing/2014/main" id="{EAD66D2B-F52B-40AB-9E5F-BFCFF9564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014"/>
            <a:ext cx="3340915" cy="13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B1A31EB-80AF-4F12-8927-1DE160A4247F}"/>
              </a:ext>
            </a:extLst>
          </p:cNvPr>
          <p:cNvSpPr/>
          <p:nvPr/>
        </p:nvSpPr>
        <p:spPr>
          <a:xfrm>
            <a:off x="4375080" y="824741"/>
            <a:ext cx="69257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https://www.mentimeter.com/app</a:t>
            </a:r>
            <a:endParaRPr lang="es-ES" sz="3600" b="1" dirty="0">
              <a:solidFill>
                <a:schemeClr val="bg2"/>
              </a:solidFill>
            </a:endParaRPr>
          </a:p>
          <a:p>
            <a:endParaRPr lang="es-E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77011-C8BC-410B-A57C-9519C1DB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 descr="Joe Dale on Twitter: &quot;Here is the Mentimeter word cloud generated this  evening at Sussex Uni for the question 'How can technology enhance language  learning in and out of the classroom?' #mfltwitterati…">
            <a:extLst>
              <a:ext uri="{FF2B5EF4-FFF2-40B4-BE49-F238E27FC236}">
                <a16:creationId xmlns:a16="http://schemas.microsoft.com/office/drawing/2014/main" id="{E1CB4085-CF75-46C9-B021-CF61A3EBB7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F98351-C94C-43BB-A0C3-A0888992D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9" b="4465"/>
          <a:stretch/>
        </p:blipFill>
        <p:spPr>
          <a:xfrm>
            <a:off x="0" y="0"/>
            <a:ext cx="12192000" cy="58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6CFF38-E71C-4581-977F-04A4DBC5C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i="1" dirty="0"/>
          </a:p>
          <a:p>
            <a:pPr marL="0" indent="0" algn="ctr">
              <a:buNone/>
            </a:pPr>
            <a:r>
              <a:rPr lang="es-ES" sz="8800" dirty="0">
                <a:latin typeface="Copperplate Gothic Light" panose="020E0507020206020404" pitchFamily="34" charset="0"/>
              </a:rPr>
              <a:t>Docendo discimus</a:t>
            </a:r>
          </a:p>
        </p:txBody>
      </p:sp>
    </p:spTree>
    <p:extLst>
      <p:ext uri="{BB962C8B-B14F-4D97-AF65-F5344CB8AC3E}">
        <p14:creationId xmlns:p14="http://schemas.microsoft.com/office/powerpoint/2010/main" val="27442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err="1"/>
              <a:t>Dividing</a:t>
            </a:r>
            <a:r>
              <a:rPr lang="es-ES" dirty="0"/>
              <a:t> (clasificaciones)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F5B7C26C-FF78-4077-A7AD-C2E3C542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CAN - Educaplay es una herramienta que permite...">
            <a:extLst>
              <a:ext uri="{FF2B5EF4-FFF2-40B4-BE49-F238E27FC236}">
                <a16:creationId xmlns:a16="http://schemas.microsoft.com/office/drawing/2014/main" id="{F50F9AE9-56F6-4A7D-A4CE-BF84A15A3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11201" r="7594" b="25241"/>
          <a:stretch/>
        </p:blipFill>
        <p:spPr bwMode="auto">
          <a:xfrm>
            <a:off x="5201048" y="3580328"/>
            <a:ext cx="1786855" cy="13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B978D8-ADD8-46D7-ACA0-F24E67D5EE6B}"/>
              </a:ext>
            </a:extLst>
          </p:cNvPr>
          <p:cNvSpPr/>
          <p:nvPr/>
        </p:nvSpPr>
        <p:spPr>
          <a:xfrm>
            <a:off x="830511" y="3599665"/>
            <a:ext cx="35988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4000" b="1" i="1" dirty="0"/>
              <a:t>Actividades</a:t>
            </a:r>
          </a:p>
          <a:p>
            <a:pPr algn="ctr" fontAlgn="base"/>
            <a:r>
              <a:rPr lang="es-ES" sz="4000" b="1" i="1" dirty="0"/>
              <a:t>interactivas</a:t>
            </a:r>
          </a:p>
        </p:txBody>
      </p:sp>
    </p:spTree>
    <p:extLst>
      <p:ext uri="{BB962C8B-B14F-4D97-AF65-F5344CB8AC3E}">
        <p14:creationId xmlns:p14="http://schemas.microsoft.com/office/powerpoint/2010/main" val="36896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2FA97-9EBB-4098-B9B2-FBCA1039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418" y="466343"/>
            <a:ext cx="5195582" cy="1362113"/>
          </a:xfrm>
        </p:spPr>
        <p:txBody>
          <a:bodyPr>
            <a:normAutofit/>
          </a:bodyPr>
          <a:lstStyle/>
          <a:p>
            <a:r>
              <a:rPr lang="es-ES" u="sng" dirty="0">
                <a:solidFill>
                  <a:schemeClr val="bg2"/>
                </a:solidFill>
              </a:rPr>
              <a:t>es.educaplay.com</a:t>
            </a:r>
            <a:endParaRPr lang="es-ES" i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53F0F-E2B1-472D-B94B-7227A9C7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365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600" dirty="0"/>
              <a:t>La plataforma </a:t>
            </a:r>
            <a:r>
              <a:rPr lang="es-ES" sz="3600" i="1" dirty="0" err="1"/>
              <a:t>Educaplay</a:t>
            </a:r>
            <a:r>
              <a:rPr lang="es-ES" sz="3600" dirty="0"/>
              <a:t> nos permite generar actividades multimedia de forma sencilla y acceder a un repositorio digital de actividades diseñadas por sus usuarios. </a:t>
            </a:r>
          </a:p>
          <a:p>
            <a:pPr marL="0" indent="0" algn="just">
              <a:buNone/>
            </a:pPr>
            <a:r>
              <a:rPr lang="es-ES" sz="3600" dirty="0"/>
              <a:t>El registro es gratuito a través de correo electrónico (con cuenta en Google, Windows Live o Facebook). </a:t>
            </a:r>
          </a:p>
        </p:txBody>
      </p:sp>
      <p:pic>
        <p:nvPicPr>
          <p:cNvPr id="11269" name="Picture 5" descr="Educaplay">
            <a:extLst>
              <a:ext uri="{FF2B5EF4-FFF2-40B4-BE49-F238E27FC236}">
                <a16:creationId xmlns:a16="http://schemas.microsoft.com/office/drawing/2014/main" id="{2AE48B56-B33F-4880-8D12-D4395C6D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839498"/>
            <a:ext cx="2096655" cy="4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2FA97-9EBB-4098-B9B2-FBCA1039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418" y="466343"/>
            <a:ext cx="5195582" cy="1362113"/>
          </a:xfrm>
        </p:spPr>
        <p:txBody>
          <a:bodyPr>
            <a:normAutofit/>
          </a:bodyPr>
          <a:lstStyle/>
          <a:p>
            <a:r>
              <a:rPr lang="es-ES" u="sng" dirty="0">
                <a:solidFill>
                  <a:schemeClr val="bg2"/>
                </a:solidFill>
              </a:rPr>
              <a:t>es.educaplay.com</a:t>
            </a:r>
            <a:endParaRPr lang="es-ES" i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53F0F-E2B1-472D-B94B-7227A9C7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365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200" dirty="0"/>
              <a:t>Podemos crear una gran variedad de actividades (adivinanza, crucigrama, diálogo, ordenar palabras, sopa de letras, test, mapa interactivo, presentación, vídeo </a:t>
            </a:r>
            <a:r>
              <a:rPr lang="es-ES" sz="3200" i="1" dirty="0"/>
              <a:t>quiz</a:t>
            </a:r>
            <a:r>
              <a:rPr lang="es-ES" sz="3200" dirty="0"/>
              <a:t>, relacionar columnas, ruta de palabras, etc.). </a:t>
            </a:r>
          </a:p>
          <a:p>
            <a:pPr marL="0" indent="0" algn="just">
              <a:buNone/>
            </a:pPr>
            <a:r>
              <a:rPr lang="es-ES" sz="3200" dirty="0"/>
              <a:t>El título que le otorguemos debe ser representativo, además de añadir una breve descripción y en qué nivel y curso se contextualiza.</a:t>
            </a:r>
          </a:p>
        </p:txBody>
      </p:sp>
      <p:pic>
        <p:nvPicPr>
          <p:cNvPr id="11269" name="Picture 5" descr="Educaplay">
            <a:extLst>
              <a:ext uri="{FF2B5EF4-FFF2-40B4-BE49-F238E27FC236}">
                <a16:creationId xmlns:a16="http://schemas.microsoft.com/office/drawing/2014/main" id="{2AE48B56-B33F-4880-8D12-D4395C6D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839498"/>
            <a:ext cx="2096655" cy="4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3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2FA97-9EBB-4098-B9B2-FBCA1039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418" y="466343"/>
            <a:ext cx="5195582" cy="1362113"/>
          </a:xfrm>
        </p:spPr>
        <p:txBody>
          <a:bodyPr>
            <a:normAutofit/>
          </a:bodyPr>
          <a:lstStyle/>
          <a:p>
            <a:r>
              <a:rPr lang="es-ES" u="sng" dirty="0">
                <a:solidFill>
                  <a:schemeClr val="bg2"/>
                </a:solidFill>
              </a:rPr>
              <a:t>es.educaplay.com</a:t>
            </a:r>
            <a:endParaRPr lang="es-ES" i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53F0F-E2B1-472D-B94B-7227A9C7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365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200" dirty="0"/>
              <a:t>Al estar basada en HTML5, las actividades de </a:t>
            </a:r>
            <a:r>
              <a:rPr lang="es-ES" sz="3200" dirty="0" err="1"/>
              <a:t>Educaplay</a:t>
            </a:r>
            <a:r>
              <a:rPr lang="es-ES" sz="3200" dirty="0"/>
              <a:t> pueden realizarse desde cualquier dispositivo (también móvil). También es posible integrarlas en aulas virtuales como Moodle.</a:t>
            </a:r>
            <a:endParaRPr lang="es-ES" sz="4400" dirty="0"/>
          </a:p>
        </p:txBody>
      </p:sp>
      <p:pic>
        <p:nvPicPr>
          <p:cNvPr id="11269" name="Picture 5" descr="Educaplay">
            <a:extLst>
              <a:ext uri="{FF2B5EF4-FFF2-40B4-BE49-F238E27FC236}">
                <a16:creationId xmlns:a16="http://schemas.microsoft.com/office/drawing/2014/main" id="{2AE48B56-B33F-4880-8D12-D4395C6D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839498"/>
            <a:ext cx="2096655" cy="4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1DF85-F423-4615-96A4-67A1E954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31EC4B-0A3C-4BC3-9712-6AEAF1CC5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1DF85-F423-4615-96A4-67A1E954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FD06ABD-3072-4307-BED3-3B846A520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45620-0C4E-43D0-BAD6-44BD14C7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8B719FA-B7CF-4A1B-9055-135A7A795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45620-0C4E-43D0-BAD6-44BD14C7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9AC85DA-62B8-43E0-B4C1-47B134EE2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3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45620-0C4E-43D0-BAD6-44BD14C7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F21922-5C3B-4FF4-BAB0-180942376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45620-0C4E-43D0-BAD6-44BD14C7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4B0FC00-0977-464D-8A74-61E157CA8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2C44A-FF85-42D6-9D56-6C441A05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/>
              <a:t>Metodología CLIL y aplicaciones móviles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2AD99F-E31D-416F-9641-54E5D65D6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es-ES" dirty="0"/>
              <a:t>Las </a:t>
            </a:r>
            <a:r>
              <a:rPr lang="es-ES" b="1" i="1" dirty="0"/>
              <a:t>cuatro C </a:t>
            </a:r>
            <a:r>
              <a:rPr lang="es-ES" dirty="0"/>
              <a:t>de Coyle (1999) nos marcarían el modo de abordar la adaptación de las TIC a la metodología CLIL (</a:t>
            </a:r>
            <a:r>
              <a:rPr lang="es-ES" i="1" dirty="0"/>
              <a:t>Content and Language Integrated Learning</a:t>
            </a:r>
            <a:r>
              <a:rPr lang="es-ES" dirty="0"/>
              <a:t>): </a:t>
            </a:r>
          </a:p>
          <a:p>
            <a:pPr algn="just" fontAlgn="base"/>
            <a:r>
              <a:rPr lang="es-ES" b="1" i="1" dirty="0"/>
              <a:t>Content</a:t>
            </a:r>
            <a:r>
              <a:rPr lang="es-ES" dirty="0"/>
              <a:t> (contenidos) (aulas virtuales, MS </a:t>
            </a:r>
            <a:r>
              <a:rPr lang="es-ES" i="1" dirty="0" err="1"/>
              <a:t>Teams</a:t>
            </a:r>
            <a:r>
              <a:rPr lang="es-ES" dirty="0"/>
              <a:t>, </a:t>
            </a:r>
            <a:r>
              <a:rPr lang="es-ES" i="1" dirty="0"/>
              <a:t>OneDrive</a:t>
            </a:r>
            <a:r>
              <a:rPr lang="es-ES" dirty="0"/>
              <a:t>, web…)</a:t>
            </a:r>
          </a:p>
          <a:p>
            <a:pPr algn="just" fontAlgn="base"/>
            <a:r>
              <a:rPr lang="es-ES" b="1" i="1" dirty="0"/>
              <a:t>Communication</a:t>
            </a:r>
            <a:r>
              <a:rPr lang="es-ES" dirty="0"/>
              <a:t> (comunicación en lengua no materna) (RRSS…)</a:t>
            </a:r>
          </a:p>
          <a:p>
            <a:pPr algn="just" fontAlgn="base"/>
            <a:r>
              <a:rPr lang="es-ES" b="1" i="1" dirty="0"/>
              <a:t>Cognition</a:t>
            </a:r>
            <a:r>
              <a:rPr lang="es-ES" dirty="0"/>
              <a:t> (destrezas cognitivas que enlacen contenidos y comunicación lingüística) (RRSS,  </a:t>
            </a:r>
            <a:r>
              <a:rPr lang="es-ES" i="1" dirty="0"/>
              <a:t>YouTube</a:t>
            </a:r>
            <a:r>
              <a:rPr lang="es-ES" dirty="0"/>
              <a:t>…)</a:t>
            </a:r>
          </a:p>
          <a:p>
            <a:pPr algn="just" fontAlgn="base"/>
            <a:r>
              <a:rPr lang="es-ES" b="1" i="1" dirty="0"/>
              <a:t>Culture</a:t>
            </a:r>
            <a:r>
              <a:rPr lang="es-ES" dirty="0"/>
              <a:t> (introducción a un contexto cultural que permita ampliar la perspectiva hacia el conocimiento propio y del otro) (RRSS, </a:t>
            </a:r>
            <a:r>
              <a:rPr lang="es-ES" i="1" dirty="0"/>
              <a:t>YouTube</a:t>
            </a:r>
            <a:r>
              <a:rPr lang="es-ES" dirty="0"/>
              <a:t>, </a:t>
            </a:r>
            <a:r>
              <a:rPr lang="es-ES" i="1" dirty="0"/>
              <a:t>Khan </a:t>
            </a:r>
            <a:r>
              <a:rPr lang="es-ES" i="1" dirty="0" err="1"/>
              <a:t>Academy</a:t>
            </a:r>
            <a:r>
              <a:rPr lang="es-ES" dirty="0"/>
              <a:t>, </a:t>
            </a:r>
            <a:r>
              <a:rPr lang="es-ES" i="1" dirty="0"/>
              <a:t>TED</a:t>
            </a:r>
            <a:r>
              <a:rPr lang="es-ES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1192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26BC2-ED38-4968-B552-496090B5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0256FD6-A888-406F-8CF1-6B3F48548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err="1"/>
              <a:t>Evaluating</a:t>
            </a:r>
            <a:r>
              <a:rPr lang="es-ES" dirty="0"/>
              <a:t> (valoraciones)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F5B7C26C-FF78-4077-A7AD-C2E3C542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7BC422C-32E5-4B47-8AC8-71401B7D39E4}"/>
              </a:ext>
            </a:extLst>
          </p:cNvPr>
          <p:cNvSpPr/>
          <p:nvPr/>
        </p:nvSpPr>
        <p:spPr>
          <a:xfrm>
            <a:off x="830511" y="3599665"/>
            <a:ext cx="35988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4000" b="1" i="1" dirty="0"/>
              <a:t>Wiki multimedia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E3660EC-5DE2-4AE4-82F1-D9BDB4EC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57" y="3599665"/>
            <a:ext cx="1336238" cy="12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3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2FA97-9EBB-4098-B9B2-FBCA1039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418" y="466343"/>
            <a:ext cx="5195582" cy="1362113"/>
          </a:xfrm>
        </p:spPr>
        <p:txBody>
          <a:bodyPr>
            <a:normAutofit fontScale="90000"/>
          </a:bodyPr>
          <a:lstStyle/>
          <a:p>
            <a:br>
              <a:rPr lang="es-E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www.instagram.com</a:t>
            </a:r>
            <a:br>
              <a:rPr lang="es-ES" i="1" dirty="0"/>
            </a:br>
            <a:endParaRPr lang="es-ES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53F0F-E2B1-472D-B94B-7227A9C76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3200" i="1" dirty="0"/>
              <a:t>Instagram</a:t>
            </a:r>
            <a:r>
              <a:rPr lang="es-ES" sz="3200" dirty="0"/>
              <a:t> es una red social y aplicación móvil que permite a sus usuarios subir imágenes y vídeos con múltiples efectos fotográficos como filtros, marcos, colores retro, etc., para posteriormente compartir esas imágenes en la misma plataforma o en otras redes sociales. </a:t>
            </a:r>
          </a:p>
          <a:p>
            <a:pPr marL="0" indent="0" algn="just">
              <a:buNone/>
            </a:pPr>
            <a:r>
              <a:rPr lang="es-ES" sz="3200" dirty="0"/>
              <a:t>Esta aplicación – red es actualmente una de las que mayor crecimiento tiene en el mundo.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5E13BD-38E7-481A-B0D3-BB655D36B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533001"/>
            <a:ext cx="1336238" cy="12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4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00BC9A-81AB-4220-AE15-7470F97E6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10370" r="25076" b="10438"/>
          <a:stretch/>
        </p:blipFill>
        <p:spPr>
          <a:xfrm>
            <a:off x="0" y="0"/>
            <a:ext cx="9848675" cy="6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4C23D-6034-4557-918D-528F5497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3E4DCE-4C2F-479C-9CA9-E212E5ED0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B6C4D8-821B-40BF-8934-8AB08CEE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2" t="9931" r="4621" b="3838"/>
          <a:stretch/>
        </p:blipFill>
        <p:spPr>
          <a:xfrm>
            <a:off x="0" y="0"/>
            <a:ext cx="1090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EE90B-439B-4FEE-9C6C-0D2F1AE27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8" t="24814" r="22500" b="4242"/>
          <a:stretch/>
        </p:blipFill>
        <p:spPr>
          <a:xfrm>
            <a:off x="0" y="0"/>
            <a:ext cx="11392250" cy="68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8B5BB0-96CD-4A03-BF3F-34AF6D55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9831" r="14621" b="9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04679E-355D-468C-BC43-008BDB24A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1" t="11043" r="10607" b="4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err="1"/>
              <a:t>Reasoning</a:t>
            </a:r>
            <a:r>
              <a:rPr lang="es-ES" dirty="0"/>
              <a:t> (razonamiento)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F5B7C26C-FF78-4077-A7AD-C2E3C542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7BC422C-32E5-4B47-8AC8-71401B7D39E4}"/>
              </a:ext>
            </a:extLst>
          </p:cNvPr>
          <p:cNvSpPr/>
          <p:nvPr/>
        </p:nvSpPr>
        <p:spPr>
          <a:xfrm>
            <a:off x="830511" y="3599665"/>
            <a:ext cx="3598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4000" b="1" i="1" dirty="0"/>
              <a:t>#AbroHilo</a:t>
            </a:r>
          </a:p>
        </p:txBody>
      </p:sp>
      <p:pic>
        <p:nvPicPr>
          <p:cNvPr id="7170" name="Picture 2" descr="Como conseguir seguidores en Twitter sin trampas?">
            <a:extLst>
              <a:ext uri="{FF2B5EF4-FFF2-40B4-BE49-F238E27FC236}">
                <a16:creationId xmlns:a16="http://schemas.microsoft.com/office/drawing/2014/main" id="{F318D900-383E-49E4-8B7A-25356705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19" y="3580328"/>
            <a:ext cx="1362114" cy="13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4EC61-8842-4551-8E18-940483BE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							</a:t>
            </a:r>
            <a:r>
              <a:rPr lang="es-ES" u="sng" dirty="0"/>
              <a:t>www.twitter.com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E9444-6DE1-4286-97FC-40E410101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200" dirty="0"/>
              <a:t>La red/aplicación permite enviar mensajes de texto plano de breve longitud, con un máximo de 280 caracteres (originalmente 140), </a:t>
            </a:r>
            <a:r>
              <a:rPr lang="es-ES" sz="3200" i="1" dirty="0"/>
              <a:t>tuits</a:t>
            </a:r>
            <a:r>
              <a:rPr lang="es-ES" sz="3200" dirty="0"/>
              <a:t>​ o </a:t>
            </a:r>
            <a:r>
              <a:rPr lang="es-ES" sz="3200" i="1" dirty="0"/>
              <a:t>tweets</a:t>
            </a:r>
            <a:r>
              <a:rPr lang="es-ES" sz="3200" dirty="0"/>
              <a:t>, que se muestran en la página principal del usuario. </a:t>
            </a:r>
          </a:p>
          <a:p>
            <a:pPr marL="0" indent="0" algn="just">
              <a:buNone/>
            </a:pPr>
            <a:r>
              <a:rPr lang="es-ES" sz="3200" dirty="0"/>
              <a:t>Los usuarios pueden suscribirse a los tuits de otros usuarios (seguir), por lo que los perfiles tienen </a:t>
            </a:r>
            <a:r>
              <a:rPr lang="es-ES" sz="3200" i="1" dirty="0"/>
              <a:t>seguidores</a:t>
            </a:r>
            <a:r>
              <a:rPr lang="es-ES" sz="3200" dirty="0"/>
              <a:t>.</a:t>
            </a:r>
          </a:p>
        </p:txBody>
      </p:sp>
      <p:pic>
        <p:nvPicPr>
          <p:cNvPr id="8196" name="Picture 4" descr="Como crear tu post perfecto en Twitter - WebXpro - Wordpress en Barcelona">
            <a:extLst>
              <a:ext uri="{FF2B5EF4-FFF2-40B4-BE49-F238E27FC236}">
                <a16:creationId xmlns:a16="http://schemas.microsoft.com/office/drawing/2014/main" id="{F42B4FE1-E9E1-4311-B8B4-EB5D735D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343"/>
            <a:ext cx="2602764" cy="13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C29AF-9DDF-4FC0-A3D7-28206649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1" y="489657"/>
            <a:ext cx="11037277" cy="1375608"/>
          </a:xfrm>
        </p:spPr>
        <p:txBody>
          <a:bodyPr anchor="ctr">
            <a:norm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¿Por qué aprovechar las potencialidades de las apps en CLIL?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287A1-5E44-4A10-94A3-E9041BDA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18" y="2019075"/>
            <a:ext cx="4203045" cy="43492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</a:rPr>
              <a:t>Impulsar un </a:t>
            </a:r>
            <a:r>
              <a:rPr lang="es-ES" sz="2400" b="1" dirty="0">
                <a:solidFill>
                  <a:schemeClr val="bg1"/>
                </a:solidFill>
              </a:rPr>
              <a:t>cambio metodológico</a:t>
            </a:r>
            <a:r>
              <a:rPr lang="es-ES" sz="2400" dirty="0">
                <a:solidFill>
                  <a:schemeClr val="bg1"/>
                </a:solidFill>
              </a:rPr>
              <a:t> para </a:t>
            </a:r>
            <a:r>
              <a:rPr lang="es-ES" sz="2400" b="1" dirty="0">
                <a:solidFill>
                  <a:schemeClr val="bg1"/>
                </a:solidFill>
              </a:rPr>
              <a:t>favorecer y estimular los procesos de enseñanza y aprendizaje </a:t>
            </a:r>
            <a:r>
              <a:rPr lang="es-ES" sz="2400" dirty="0">
                <a:solidFill>
                  <a:schemeClr val="bg1"/>
                </a:solidFill>
              </a:rPr>
              <a:t>en las aulas.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6A96909C-CD53-4BCF-8931-711F19F5C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707" y="2588819"/>
            <a:ext cx="3209779" cy="3209779"/>
          </a:xfrm>
          <a:prstGeom prst="rect">
            <a:avLst/>
          </a:prstGeom>
        </p:spPr>
      </p:pic>
      <p:graphicFrame>
        <p:nvGraphicFramePr>
          <p:cNvPr id="10" name="Marcador de contenido 2">
            <a:extLst>
              <a:ext uri="{FF2B5EF4-FFF2-40B4-BE49-F238E27FC236}">
                <a16:creationId xmlns:a16="http://schemas.microsoft.com/office/drawing/2014/main" id="{CC2135B0-AC24-4FAC-AB62-EE18095EFE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813162"/>
              </p:ext>
            </p:extLst>
          </p:nvPr>
        </p:nvGraphicFramePr>
        <p:xfrm>
          <a:off x="3061573" y="1762789"/>
          <a:ext cx="8903720" cy="460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739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4EC61-8842-4551-8E18-940483BE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							</a:t>
            </a:r>
            <a:r>
              <a:rPr lang="es-ES" u="sng" dirty="0"/>
              <a:t>www.twitter.com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E9444-6DE1-4286-97FC-40E410101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4000" dirty="0"/>
              <a:t>Un </a:t>
            </a:r>
            <a:r>
              <a:rPr lang="es-ES" sz="4000" b="1" dirty="0"/>
              <a:t>hilo</a:t>
            </a:r>
            <a:r>
              <a:rPr lang="es-ES" sz="4000" dirty="0"/>
              <a:t> en </a:t>
            </a:r>
            <a:r>
              <a:rPr lang="es-ES" sz="4000" b="1" dirty="0"/>
              <a:t>Twitter</a:t>
            </a:r>
            <a:r>
              <a:rPr lang="es-ES" sz="4000" dirty="0"/>
              <a:t> es una serie de tuits consecutivos de una misma persona. </a:t>
            </a:r>
          </a:p>
          <a:p>
            <a:pPr marL="0" indent="0" algn="just">
              <a:buNone/>
            </a:pPr>
            <a:r>
              <a:rPr lang="es-ES" sz="4000" dirty="0"/>
              <a:t>Los hilos permiten conectar varios tuits entre sí para proporcionar más contexto, una actualización o para ampliar una opinión.</a:t>
            </a:r>
          </a:p>
        </p:txBody>
      </p:sp>
      <p:pic>
        <p:nvPicPr>
          <p:cNvPr id="8196" name="Picture 4" descr="Como crear tu post perfecto en Twitter - WebXpro - Wordpress en Barcelona">
            <a:extLst>
              <a:ext uri="{FF2B5EF4-FFF2-40B4-BE49-F238E27FC236}">
                <a16:creationId xmlns:a16="http://schemas.microsoft.com/office/drawing/2014/main" id="{F42B4FE1-E9E1-4311-B8B4-EB5D735D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343"/>
            <a:ext cx="2602764" cy="13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215878E-AAC0-47A0-A97E-A4EE69FB0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605" t="9651" r="36443" b="37184"/>
          <a:stretch/>
        </p:blipFill>
        <p:spPr>
          <a:xfrm>
            <a:off x="2" y="0"/>
            <a:ext cx="75081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err="1"/>
              <a:t>Remembering</a:t>
            </a:r>
            <a:r>
              <a:rPr lang="es-ES" dirty="0"/>
              <a:t> (retener conceptos)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F5B7C26C-FF78-4077-A7AD-C2E3C542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7BC422C-32E5-4B47-8AC8-71401B7D39E4}"/>
              </a:ext>
            </a:extLst>
          </p:cNvPr>
          <p:cNvSpPr/>
          <p:nvPr/>
        </p:nvSpPr>
        <p:spPr>
          <a:xfrm>
            <a:off x="830511" y="3599665"/>
            <a:ext cx="35988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4000" b="1" dirty="0"/>
              <a:t>Tablón colaborativo</a:t>
            </a:r>
            <a:endParaRPr lang="es-ES" sz="4000" b="1" i="1" dirty="0"/>
          </a:p>
        </p:txBody>
      </p:sp>
      <p:pic>
        <p:nvPicPr>
          <p:cNvPr id="9218" name="Picture 2" descr="Herramienta: Padlet » Recursos educativos digitales">
            <a:extLst>
              <a:ext uri="{FF2B5EF4-FFF2-40B4-BE49-F238E27FC236}">
                <a16:creationId xmlns:a16="http://schemas.microsoft.com/office/drawing/2014/main" id="{1E1A42D8-12C9-49C5-9A83-E1239308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3" y="3224787"/>
            <a:ext cx="2073194" cy="20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4EC61-8842-4551-8E18-940483B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72" y="466342"/>
            <a:ext cx="5450101" cy="1362113"/>
          </a:xfrm>
        </p:spPr>
        <p:txBody>
          <a:bodyPr>
            <a:normAutofit fontScale="90000"/>
          </a:bodyPr>
          <a:lstStyle/>
          <a:p>
            <a:r>
              <a:rPr lang="es-ES" dirty="0"/>
              <a:t>  									  </a:t>
            </a:r>
            <a:r>
              <a:rPr lang="es-ES" u="sng" dirty="0"/>
              <a:t>https://es.padlet.com/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E9444-6DE1-4286-97FC-40E410101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4000" i="1" dirty="0" err="1"/>
              <a:t>Padlet</a:t>
            </a:r>
            <a:r>
              <a:rPr lang="es-ES" sz="4000" dirty="0"/>
              <a:t> es una plataforma digital que permite crear murales colaborativos, ofreciendo la posibilidad de construir espacios donde se pueden presentar recursos multimedia, ya sea videos, audio, fotos o documentos. Estos recursos se agregan como notas adhesivas, como si fuesen “</a:t>
            </a:r>
            <a:r>
              <a:rPr lang="es-ES" sz="4000" dirty="0" err="1"/>
              <a:t>post-its</a:t>
            </a:r>
            <a:r>
              <a:rPr lang="es-ES" sz="4000" dirty="0"/>
              <a:t>”.</a:t>
            </a:r>
          </a:p>
        </p:txBody>
      </p:sp>
      <p:pic>
        <p:nvPicPr>
          <p:cNvPr id="4" name="Picture 2" descr="Herramienta: Padlet » Recursos educativos digitales">
            <a:extLst>
              <a:ext uri="{FF2B5EF4-FFF2-40B4-BE49-F238E27FC236}">
                <a16:creationId xmlns:a16="http://schemas.microsoft.com/office/drawing/2014/main" id="{A8CFFCE0-1DAC-44EF-BAA7-48FA549D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355583"/>
            <a:ext cx="1583632" cy="1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💡 Padlets llenos de ideas de actividades para pasar el verano - Liceo  Francés Internacional de Tenerife">
            <a:extLst>
              <a:ext uri="{FF2B5EF4-FFF2-40B4-BE49-F238E27FC236}">
                <a16:creationId xmlns:a16="http://schemas.microsoft.com/office/drawing/2014/main" id="{39BB6592-22FF-484F-92F7-87BA753CF4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8425-0A26-4487-8BA9-6934F7D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err="1"/>
              <a:t>Comparing</a:t>
            </a:r>
            <a:r>
              <a:rPr lang="es-ES" b="1" i="1" dirty="0"/>
              <a:t> and </a:t>
            </a:r>
            <a:r>
              <a:rPr lang="es-ES" b="1" i="1" dirty="0" err="1"/>
              <a:t>contrasting</a:t>
            </a:r>
            <a:r>
              <a:rPr lang="es-ES" b="1" i="1" dirty="0"/>
              <a:t> </a:t>
            </a:r>
            <a:r>
              <a:rPr lang="es-ES" dirty="0"/>
              <a:t>(semejanzas y diferencias)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9F1291-3AB8-46F4-B01B-21F120D3FD2D}"/>
              </a:ext>
            </a:extLst>
          </p:cNvPr>
          <p:cNvSpPr/>
          <p:nvPr/>
        </p:nvSpPr>
        <p:spPr>
          <a:xfrm>
            <a:off x="1590553" y="3090552"/>
            <a:ext cx="2789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6000" b="1" i="1" dirty="0"/>
              <a:t>Show and tell</a:t>
            </a:r>
            <a:endParaRPr lang="es-ES" sz="6000" b="1" dirty="0"/>
          </a:p>
        </p:txBody>
      </p:sp>
      <p:pic>
        <p:nvPicPr>
          <p:cNvPr id="7170" name="Picture 2" descr="Merge Cube (Edición UE) - Ciencia práctica y educación CTIM | Ayudas  didácticas digitales - Simulaciones científicas y proyectos CTIM - Escuela  en casa, Aprendizaje a distancia y en el aula: Amazon.es:">
            <a:extLst>
              <a:ext uri="{FF2B5EF4-FFF2-40B4-BE49-F238E27FC236}">
                <a16:creationId xmlns:a16="http://schemas.microsoft.com/office/drawing/2014/main" id="{A4A9772F-286D-4847-BF67-970DEFC8D8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6" y="2066942"/>
            <a:ext cx="4305926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0AD404A-0149-4A32-93C7-DBB3B5959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93" t="15713" r="36683" b="7592"/>
          <a:stretch/>
        </p:blipFill>
        <p:spPr>
          <a:xfrm>
            <a:off x="0" y="-1"/>
            <a:ext cx="5818909" cy="6854299"/>
          </a:xfrm>
          <a:prstGeom prst="rect">
            <a:avLst/>
          </a:prstGeom>
        </p:spPr>
      </p:pic>
      <p:pic>
        <p:nvPicPr>
          <p:cNvPr id="11266" name="Picture 2" descr="Merge Cube: Hologramas de realidad aumentada">
            <a:extLst>
              <a:ext uri="{FF2B5EF4-FFF2-40B4-BE49-F238E27FC236}">
                <a16:creationId xmlns:a16="http://schemas.microsoft.com/office/drawing/2014/main" id="{6693701B-CB9D-475C-8E4B-E318F5AA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0"/>
            <a:ext cx="6373091" cy="42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48ED6-5C6D-40BB-BCD2-C6F23D9C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Realidad Aumentada (AR)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0030A6-D4DA-4BF9-9773-E45522CE2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3200" dirty="0"/>
              <a:t>La Realidad Aumentada (RA o </a:t>
            </a:r>
            <a:r>
              <a:rPr lang="es-ES" sz="3200" i="1" dirty="0"/>
              <a:t>AR</a:t>
            </a:r>
            <a:r>
              <a:rPr lang="es-ES" sz="3200" dirty="0"/>
              <a:t> por sus siglas en inglés) es una tecnología que permite superponer elementos virtuales sobre nuestra visión de la realidad. </a:t>
            </a:r>
          </a:p>
          <a:p>
            <a:pPr algn="just"/>
            <a:endParaRPr lang="es-ES" sz="3200" dirty="0"/>
          </a:p>
          <a:p>
            <a:pPr algn="just"/>
            <a:r>
              <a:rPr lang="es-ES" sz="3200" dirty="0"/>
              <a:t>Cada vez más demandada, es un negocio que mueve aproximadamente 120.000.000.000 de dólares a nivel mundial.</a:t>
            </a:r>
          </a:p>
        </p:txBody>
      </p:sp>
    </p:spTree>
    <p:extLst>
      <p:ext uri="{BB962C8B-B14F-4D97-AF65-F5344CB8AC3E}">
        <p14:creationId xmlns:p14="http://schemas.microsoft.com/office/powerpoint/2010/main" val="1702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DBD0AA-AA59-431D-9BC7-AE1D54E08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64" t="23266" r="30051" b="13741"/>
          <a:stretch/>
        </p:blipFill>
        <p:spPr>
          <a:xfrm>
            <a:off x="3951214" y="0"/>
            <a:ext cx="8240785" cy="6866467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8204DAD0-BBCC-40C1-829A-F0947EE5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07" y="2630647"/>
            <a:ext cx="2233645" cy="1596705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tx2"/>
                </a:solidFill>
              </a:rPr>
              <a:t>Aplicaciones de la Realidad Aumentada</a:t>
            </a:r>
          </a:p>
        </p:txBody>
      </p:sp>
    </p:spTree>
    <p:extLst>
      <p:ext uri="{BB962C8B-B14F-4D97-AF65-F5344CB8AC3E}">
        <p14:creationId xmlns:p14="http://schemas.microsoft.com/office/powerpoint/2010/main" val="28185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pokemon go">
            <a:extLst>
              <a:ext uri="{FF2B5EF4-FFF2-40B4-BE49-F238E27FC236}">
                <a16:creationId xmlns:a16="http://schemas.microsoft.com/office/drawing/2014/main" id="{869B7212-0D82-4AE2-9C0E-978DA74D8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8" r="-1" b="-1"/>
          <a:stretch/>
        </p:blipFill>
        <p:spPr bwMode="auto"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pokemon go">
            <a:extLst>
              <a:ext uri="{FF2B5EF4-FFF2-40B4-BE49-F238E27FC236}">
                <a16:creationId xmlns:a16="http://schemas.microsoft.com/office/drawing/2014/main" id="{D1DF4AD7-5744-40FD-9DAB-9990515AB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7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3C4E87-1D59-4AED-B381-369371C0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873" y="291269"/>
            <a:ext cx="4193810" cy="880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Pokém</a:t>
            </a:r>
            <a:r>
              <a:rPr lang="en-US" sz="4400" dirty="0">
                <a:solidFill>
                  <a:schemeClr val="bg2"/>
                </a:solidFill>
              </a:rPr>
              <a:t>o</a:t>
            </a:r>
            <a:r>
              <a:rPr lang="en-US" sz="4400" dirty="0">
                <a:solidFill>
                  <a:srgbClr val="0070C0"/>
                </a:solidFill>
              </a:rPr>
              <a:t>n G</a:t>
            </a:r>
            <a:r>
              <a:rPr lang="en-US" sz="4400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C783D128-6C77-452F-A18C-A5A236AB3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05" y="2492336"/>
            <a:ext cx="4620544" cy="18733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err="1">
                <a:solidFill>
                  <a:schemeClr val="bg2"/>
                </a:solidFill>
              </a:rPr>
              <a:t>Aprovech</a:t>
            </a:r>
            <a:r>
              <a:rPr lang="en-US" sz="2000" dirty="0" err="1"/>
              <a:t>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bg2"/>
                </a:solidFill>
              </a:rPr>
              <a:t>sinergia</a:t>
            </a:r>
            <a:r>
              <a:rPr lang="en-US" sz="2000" dirty="0">
                <a:solidFill>
                  <a:schemeClr val="bg2"/>
                </a:solidFill>
              </a:rPr>
              <a:t> con Google Maps para </a:t>
            </a:r>
            <a:r>
              <a:rPr lang="en-US" sz="2000" dirty="0" err="1">
                <a:solidFill>
                  <a:schemeClr val="bg2"/>
                </a:solidFill>
              </a:rPr>
              <a:t>ofrecer</a:t>
            </a:r>
            <a:r>
              <a:rPr lang="en-US" sz="2000" dirty="0">
                <a:solidFill>
                  <a:schemeClr val="bg2"/>
                </a:solidFill>
              </a:rPr>
              <a:t> al </a:t>
            </a:r>
            <a:r>
              <a:rPr lang="en-US" sz="2000" dirty="0" err="1">
                <a:solidFill>
                  <a:schemeClr val="bg2"/>
                </a:solidFill>
              </a:rPr>
              <a:t>usuario</a:t>
            </a:r>
            <a:r>
              <a:rPr lang="en-US" sz="2000" dirty="0">
                <a:solidFill>
                  <a:schemeClr val="bg2"/>
                </a:solidFill>
              </a:rPr>
              <a:t> una </a:t>
            </a:r>
            <a:r>
              <a:rPr lang="en-US" sz="2000" dirty="0" err="1">
                <a:solidFill>
                  <a:schemeClr val="bg2"/>
                </a:solidFill>
              </a:rPr>
              <a:t>experiencia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en</a:t>
            </a:r>
            <a:r>
              <a:rPr lang="en-US" sz="2000" dirty="0">
                <a:solidFill>
                  <a:schemeClr val="bg2"/>
                </a:solidFill>
              </a:rPr>
              <a:t> la que la ciudad se </a:t>
            </a:r>
            <a:r>
              <a:rPr lang="en-US" sz="2000" dirty="0" err="1">
                <a:solidFill>
                  <a:schemeClr val="bg2"/>
                </a:solidFill>
              </a:rPr>
              <a:t>convierte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en</a:t>
            </a:r>
            <a:r>
              <a:rPr lang="en-US" sz="2000" dirty="0">
                <a:solidFill>
                  <a:schemeClr val="bg2"/>
                </a:solidFill>
              </a:rPr>
              <a:t> un </a:t>
            </a:r>
            <a:r>
              <a:rPr lang="en-US" sz="2000" dirty="0" err="1">
                <a:solidFill>
                  <a:schemeClr val="bg2"/>
                </a:solidFill>
              </a:rPr>
              <a:t>escenario</a:t>
            </a:r>
            <a:r>
              <a:rPr lang="en-US" sz="2000" dirty="0">
                <a:solidFill>
                  <a:schemeClr val="bg2"/>
                </a:solidFill>
              </a:rPr>
              <a:t> real para </a:t>
            </a:r>
            <a:r>
              <a:rPr lang="en-US" sz="2000" dirty="0" err="1">
                <a:solidFill>
                  <a:schemeClr val="bg2"/>
                </a:solidFill>
              </a:rPr>
              <a:t>atrapar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/>
              <a:t>P</a:t>
            </a:r>
            <a:r>
              <a:rPr lang="en-US" sz="2000" dirty="0">
                <a:solidFill>
                  <a:schemeClr val="bg2"/>
                </a:solidFill>
              </a:rPr>
              <a:t>okémon.  </a:t>
            </a:r>
          </a:p>
        </p:txBody>
      </p:sp>
    </p:spTree>
    <p:extLst>
      <p:ext uri="{BB962C8B-B14F-4D97-AF65-F5344CB8AC3E}">
        <p14:creationId xmlns:p14="http://schemas.microsoft.com/office/powerpoint/2010/main" val="2631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A57CB-EE60-4951-B6D2-B5DC92E5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s-ES" dirty="0"/>
              <a:t>La </a:t>
            </a:r>
            <a:r>
              <a:rPr lang="es-ES" i="1" dirty="0"/>
              <a:t>cultura maker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3C1737-FFBE-4A9B-B224-82EDDA9E3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2" y="1864867"/>
            <a:ext cx="6778304" cy="5027802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ES" sz="3200" dirty="0"/>
              <a:t>El </a:t>
            </a:r>
            <a:r>
              <a:rPr lang="es-ES" sz="3200" b="1" dirty="0"/>
              <a:t>aprendizaje</a:t>
            </a:r>
            <a:r>
              <a:rPr lang="es-ES" sz="3200" dirty="0"/>
              <a:t> tiene mucho que ver con las </a:t>
            </a:r>
            <a:r>
              <a:rPr lang="es-ES" sz="3200" b="1" dirty="0"/>
              <a:t>emociones</a:t>
            </a:r>
            <a:r>
              <a:rPr lang="es-ES" sz="3200" dirty="0"/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ES" sz="3200" dirty="0"/>
              <a:t>Como expresa la psicología constructivista, lo que mejor se aprende es aquello que se hace en un </a:t>
            </a:r>
            <a:r>
              <a:rPr lang="es-ES" sz="3200" b="1" dirty="0"/>
              <a:t>contexto significativo y motivador</a:t>
            </a:r>
            <a:r>
              <a:rPr lang="es-ES" sz="3200" dirty="0"/>
              <a:t>, donde haya un </a:t>
            </a:r>
            <a:r>
              <a:rPr lang="es-ES" sz="3200" b="1" dirty="0"/>
              <a:t>sentido</a:t>
            </a:r>
            <a:r>
              <a:rPr lang="es-ES" sz="3200" dirty="0"/>
              <a:t> y un </a:t>
            </a:r>
            <a:r>
              <a:rPr lang="es-ES" sz="3200" b="1" dirty="0"/>
              <a:t>propósito</a:t>
            </a:r>
            <a:r>
              <a:rPr lang="es-ES" sz="3200" dirty="0"/>
              <a:t> claros.</a:t>
            </a:r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3B1C299-9B39-41F9-9478-389BC8A14A13}"/>
              </a:ext>
            </a:extLst>
          </p:cNvPr>
          <p:cNvSpPr txBox="1">
            <a:spLocks/>
          </p:cNvSpPr>
          <p:nvPr/>
        </p:nvSpPr>
        <p:spPr bwMode="black">
          <a:xfrm>
            <a:off x="577361" y="489657"/>
            <a:ext cx="11037277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b="1" dirty="0"/>
              <a:t>¿Por qué aprovechar las potencialidades de las apps en CLIL?</a:t>
            </a:r>
          </a:p>
        </p:txBody>
      </p:sp>
      <p:pic>
        <p:nvPicPr>
          <p:cNvPr id="1026" name="Picture 2" descr="La importancia de las emociones en el aprendizaje y su relación con el TDAH">
            <a:extLst>
              <a:ext uri="{FF2B5EF4-FFF2-40B4-BE49-F238E27FC236}">
                <a16:creationId xmlns:a16="http://schemas.microsoft.com/office/drawing/2014/main" id="{51D34482-F193-40FF-B4A5-F17A268B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98" y="1830198"/>
            <a:ext cx="5027802" cy="50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E3452-018B-44B1-B755-9A1F56D1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Algunas apps de 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EBAC9-D92A-4632-9FF9-1E45DC62E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i="1" dirty="0"/>
              <a:t>Google Measure </a:t>
            </a:r>
            <a:r>
              <a:rPr lang="es-ES" dirty="0"/>
              <a:t>/ </a:t>
            </a:r>
            <a:r>
              <a:rPr lang="es-ES" b="1" i="1" dirty="0"/>
              <a:t>Medición</a:t>
            </a:r>
            <a:r>
              <a:rPr lang="es-ES" b="1" dirty="0"/>
              <a:t> de Apple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01FCB5-6256-4753-8838-09E499716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7" t="17007" r="31811" b="38231"/>
          <a:stretch/>
        </p:blipFill>
        <p:spPr>
          <a:xfrm>
            <a:off x="1408407" y="2648968"/>
            <a:ext cx="7425199" cy="40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E3452-018B-44B1-B755-9A1F56D1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Algunas apps de 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EBAC9-D92A-4632-9FF9-1E45DC62E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Google </a:t>
            </a:r>
            <a:r>
              <a:rPr lang="es-ES" sz="3200" b="1" dirty="0" err="1"/>
              <a:t>Maps</a:t>
            </a:r>
            <a:endParaRPr lang="es-ES" sz="3200" b="1" dirty="0"/>
          </a:p>
          <a:p>
            <a:pPr marL="0" indent="0" algn="just">
              <a:buNone/>
            </a:pPr>
            <a:r>
              <a:rPr lang="es-ES" sz="2400" b="1" dirty="0"/>
              <a:t>Existe la posibilidad de hacer rutas a pie mediante realidad aumentada</a:t>
            </a:r>
            <a:r>
              <a:rPr lang="es-ES" sz="2400" dirty="0"/>
              <a:t>.</a:t>
            </a:r>
          </a:p>
          <a:p>
            <a:pPr marL="0" indent="0" algn="just">
              <a:buNone/>
            </a:pPr>
            <a:r>
              <a:rPr lang="es-ES" sz="2400" dirty="0"/>
              <a:t>En móviles compatibles, al iniciar una ruta a pie en Google </a:t>
            </a:r>
            <a:r>
              <a:rPr lang="es-ES" sz="2400" dirty="0" err="1"/>
              <a:t>Maps</a:t>
            </a:r>
            <a:r>
              <a:rPr lang="es-ES" sz="2400" dirty="0"/>
              <a:t>, la aplicación ofrece la posibilidad de obtener las indicaciones en realidad aumentada. </a:t>
            </a:r>
          </a:p>
          <a:p>
            <a:pPr marL="0" indent="0" algn="just">
              <a:buNone/>
            </a:pPr>
            <a:r>
              <a:rPr lang="es-ES" sz="2400" dirty="0"/>
              <a:t>Se muestran </a:t>
            </a:r>
            <a:r>
              <a:rPr lang="es-ES" sz="2400" b="1" dirty="0"/>
              <a:t>flechas e indicaciones superpuestas a la imagen de la cámara.</a:t>
            </a:r>
            <a:endParaRPr lang="es-E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4C47FD-C3EB-459F-BD95-16B85B02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338" y="5378078"/>
            <a:ext cx="14382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1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E3452-018B-44B1-B755-9A1F56D1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Algunas apps de 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EBAC9-D92A-4632-9FF9-1E45DC62E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Google Lens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 descr="▷ Google Lens estará disponible para todos los terminales Android » ERdC">
            <a:extLst>
              <a:ext uri="{FF2B5EF4-FFF2-40B4-BE49-F238E27FC236}">
                <a16:creationId xmlns:a16="http://schemas.microsoft.com/office/drawing/2014/main" id="{00AAD655-F0A0-4498-AC9F-E211EF77A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76" y="2764915"/>
            <a:ext cx="66294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é es Google Lens y qué usos podemos darle - Blog Oficial Phone House">
            <a:extLst>
              <a:ext uri="{FF2B5EF4-FFF2-40B4-BE49-F238E27FC236}">
                <a16:creationId xmlns:a16="http://schemas.microsoft.com/office/drawing/2014/main" id="{6E2CAB90-9639-4381-B538-A4249176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08" y="1828456"/>
            <a:ext cx="4196592" cy="279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staline">
            <a:extLst>
              <a:ext uri="{FF2B5EF4-FFF2-40B4-BE49-F238E27FC236}">
                <a16:creationId xmlns:a16="http://schemas.microsoft.com/office/drawing/2014/main" id="{D695715B-0B6B-4481-B6F0-AF390B004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3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4E3452-018B-44B1-B755-9A1F56D1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76" y="590939"/>
            <a:ext cx="4221238" cy="1320800"/>
          </a:xfrm>
        </p:spPr>
        <p:txBody>
          <a:bodyPr>
            <a:normAutofit/>
          </a:bodyPr>
          <a:lstStyle/>
          <a:p>
            <a:r>
              <a:rPr lang="es-ES" dirty="0"/>
              <a:t>Algunas apps de 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EBAC9-D92A-4632-9FF9-1E45DC62E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algn="just"/>
            <a:r>
              <a:rPr lang="es-ES" i="1" dirty="0"/>
              <a:t>Just a Line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68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E3452-018B-44B1-B755-9A1F56D1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Algunas apps de 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EBAC9-D92A-4632-9FF9-1E45DC62E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IKEA Place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 descr="Ikeaplace">
            <a:extLst>
              <a:ext uri="{FF2B5EF4-FFF2-40B4-BE49-F238E27FC236}">
                <a16:creationId xmlns:a16="http://schemas.microsoft.com/office/drawing/2014/main" id="{27DCE44A-9810-4552-AD4E-B809E01B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67" y="2190749"/>
            <a:ext cx="4662618" cy="41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23D5E-E059-4D0C-AD67-3272C173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Realidad Aumentada (AR) y Realidad Virtual (VR)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F16F73-1AB3-4087-8F6E-C36B8E0AB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83022"/>
            <a:ext cx="9850849" cy="42653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200" dirty="0"/>
              <a:t>A pesar de estar relacionadas, son diferentes. </a:t>
            </a:r>
          </a:p>
          <a:p>
            <a:pPr marL="0" indent="0" algn="just">
              <a:buNone/>
            </a:pPr>
            <a:r>
              <a:rPr lang="es-ES" sz="3200" dirty="0"/>
              <a:t>Mientras que la Realidad Virtual permite crear un mundo virtual desde cero con todo lo que queramos, pero un </a:t>
            </a:r>
            <a:r>
              <a:rPr lang="es-ES" sz="3200" b="1" dirty="0"/>
              <a:t>mundo fantástico,</a:t>
            </a:r>
            <a:r>
              <a:rPr lang="es-ES" sz="3200" dirty="0"/>
              <a:t> lo que hace la Realidad Aumentada es agregar elementos virtuales (información adicional en forma de gráficos o imágenes) a </a:t>
            </a:r>
            <a:r>
              <a:rPr lang="es-ES" sz="3200" b="1" dirty="0"/>
              <a:t>nuestro entorno real.</a:t>
            </a:r>
            <a:endParaRPr lang="es-ES" sz="32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20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23D5E-E059-4D0C-AD67-3272C173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Realidad Aumentada (AR) y Realidad Virtual (VR)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F16F73-1AB3-4087-8F6E-C36B8E0AB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83022"/>
            <a:ext cx="10231458" cy="42653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800" dirty="0"/>
              <a:t>En palabras del director ejecutivo de Apple, Tim Cook:</a:t>
            </a:r>
          </a:p>
          <a:p>
            <a:pPr marL="0" indent="0" algn="just">
              <a:buNone/>
            </a:pPr>
            <a:endParaRPr lang="es-ES" sz="2800" dirty="0"/>
          </a:p>
          <a:p>
            <a:pPr marL="0" indent="0" algn="just">
              <a:buNone/>
            </a:pPr>
            <a:r>
              <a:rPr lang="es-ES" sz="2800" dirty="0"/>
              <a:t>«</a:t>
            </a:r>
            <a:r>
              <a:rPr lang="es-ES" sz="2800" i="1" dirty="0"/>
              <a:t>La Realidad Aumentada (RA) abarca más que la Realidad Virtual (VR) porque nos da la posibilidad de estar presentes y de comunicarnos y, simultáneamente, de disfrutar de otras cosas a nivel visual. Será la próxima revolución, como en su momento lo fue el smartphone»</a:t>
            </a:r>
            <a:r>
              <a:rPr lang="es-E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9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C9D76-0DC9-48DD-AF73-B75F91D6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Realidad Aumentada en Educación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7AE08A-0AE4-4262-A0F5-4648F2C0E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>
                <a:hlinkClick r:id="rId2"/>
              </a:rPr>
              <a:t>http://www.educa.jcyl.es/crol/es/recursos-educativos/aplicacion-ra-segunda-guerra-mundial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54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43EC5-1C3A-42DC-99B4-205F2841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anchor="ctr">
            <a:normAutofit/>
          </a:bodyPr>
          <a:lstStyle/>
          <a:p>
            <a:r>
              <a:rPr lang="es-ES" dirty="0" err="1"/>
              <a:t>Mergecube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36FA2F-36DB-4CB7-986B-81A7A242C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308" y="2138123"/>
            <a:ext cx="5939492" cy="371166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ES" sz="2000" b="1" i="1" dirty="0" err="1"/>
              <a:t>Mergecube</a:t>
            </a:r>
            <a:r>
              <a:rPr lang="es-ES" sz="2000" b="1" dirty="0"/>
              <a:t> es una herramienta para la visualización e interacción con modelos 3D mediante realidad aumentada (RA).</a:t>
            </a:r>
            <a:r>
              <a:rPr lang="es-ES" sz="2000" dirty="0"/>
              <a:t> Es decir, en la pantalla de tu móvil o </a:t>
            </a:r>
            <a:r>
              <a:rPr lang="es-ES" sz="2000" i="1" dirty="0" err="1"/>
              <a:t>tablet</a:t>
            </a:r>
            <a:r>
              <a:rPr lang="es-ES" sz="2000" dirty="0"/>
              <a:t> puedes ver cómo los modelos 3D se superponen a la imagen que esté viendo la cámara.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ES" sz="2000" dirty="0"/>
              <a:t>Los desarrolladores de </a:t>
            </a:r>
            <a:r>
              <a:rPr lang="es-ES" sz="2000" dirty="0" err="1"/>
              <a:t>Mergecube</a:t>
            </a:r>
            <a:r>
              <a:rPr lang="es-ES" sz="2000" dirty="0"/>
              <a:t> </a:t>
            </a:r>
            <a:r>
              <a:rPr lang="es-ES" sz="2000" b="1" dirty="0"/>
              <a:t>lo definen como </a:t>
            </a:r>
            <a:r>
              <a:rPr lang="es-ES" sz="2000" b="1" i="1" dirty="0"/>
              <a:t>hologramas en la palma de tu mano</a:t>
            </a:r>
            <a:r>
              <a:rPr lang="es-ES" sz="2000" dirty="0"/>
              <a:t>. Sus posibilidades para crear experiencias de aprendizaje con RA son enormes.</a:t>
            </a:r>
          </a:p>
          <a:p>
            <a:pPr algn="just">
              <a:lnSpc>
                <a:spcPct val="90000"/>
              </a:lnSpc>
            </a:pPr>
            <a:r>
              <a:rPr lang="es-ES" sz="2000" dirty="0"/>
              <a:t>Esta herramienta holográfica se compone de dos elementos esenciales el cubo </a:t>
            </a:r>
            <a:r>
              <a:rPr lang="es-ES" sz="2000" dirty="0" err="1"/>
              <a:t>Mergecube</a:t>
            </a:r>
            <a:r>
              <a:rPr lang="es-ES" sz="2000" dirty="0"/>
              <a:t> (</a:t>
            </a:r>
            <a:r>
              <a:rPr lang="es-ES" sz="2000" i="1" dirty="0"/>
              <a:t>hardware</a:t>
            </a:r>
            <a:r>
              <a:rPr lang="es-ES" sz="2000" dirty="0"/>
              <a:t>) y las aplicaciones (</a:t>
            </a:r>
            <a:r>
              <a:rPr lang="es-ES" sz="2000" i="1" dirty="0"/>
              <a:t>software</a:t>
            </a:r>
            <a:r>
              <a:rPr lang="es-ES" sz="2000" dirty="0"/>
              <a:t>).</a:t>
            </a:r>
          </a:p>
          <a:p>
            <a:pPr>
              <a:lnSpc>
                <a:spcPct val="90000"/>
              </a:lnSpc>
            </a:pPr>
            <a:endParaRPr lang="es-ES" sz="1500" dirty="0"/>
          </a:p>
        </p:txBody>
      </p:sp>
      <p:pic>
        <p:nvPicPr>
          <p:cNvPr id="3078" name="Picture 6" descr="Merge Cube: Hologramas de realidad aumentada">
            <a:extLst>
              <a:ext uri="{FF2B5EF4-FFF2-40B4-BE49-F238E27FC236}">
                <a16:creationId xmlns:a16="http://schemas.microsoft.com/office/drawing/2014/main" id="{DD7F093D-3BFB-435D-8B2B-8B3DC9DFF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r="13175" b="-1"/>
          <a:stretch/>
        </p:blipFill>
        <p:spPr bwMode="auto">
          <a:xfrm>
            <a:off x="6802105" y="1828456"/>
            <a:ext cx="5389895" cy="502954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810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43EC5-1C3A-42DC-99B4-205F2841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Mergecube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36FA2F-36DB-4CB7-986B-81A7A242C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400" b="1" dirty="0"/>
              <a:t>El corazón de esta herramienta es el propio cubo </a:t>
            </a:r>
            <a:r>
              <a:rPr lang="es-ES" sz="2400" b="1" dirty="0" err="1"/>
              <a:t>Mergecube</a:t>
            </a:r>
            <a:r>
              <a:rPr lang="es-ES" sz="2400" dirty="0"/>
              <a:t>. Se trata un cubo de gomaespuma con un localizador diferente en cada una de sus caras. Estos localizadores están impresos con pintura plateada para reflejar la luz y que sean más fáciles de ver por la cámara del móvil o la </a:t>
            </a:r>
            <a:r>
              <a:rPr lang="es-ES" sz="2400" dirty="0" err="1"/>
              <a:t>tablet</a:t>
            </a:r>
            <a:r>
              <a:rPr lang="es-ES" sz="2400" dirty="0"/>
              <a:t>. </a:t>
            </a:r>
          </a:p>
          <a:p>
            <a:pPr algn="just"/>
            <a:endParaRPr lang="es-ES" sz="2400" dirty="0"/>
          </a:p>
          <a:p>
            <a:pPr marL="0" indent="0" algn="just">
              <a:buNone/>
            </a:pPr>
            <a:r>
              <a:rPr lang="es-ES" sz="2400" dirty="0"/>
              <a:t>La ventaja que ofrece el cubo </a:t>
            </a:r>
            <a:r>
              <a:rPr lang="es-ES" sz="2400" dirty="0" err="1"/>
              <a:t>Mergecube</a:t>
            </a:r>
            <a:r>
              <a:rPr lang="es-ES" sz="2400" dirty="0"/>
              <a:t> respecto a otras herramientas de realidad aumentada que funcionan con un único localizador plano es que, </a:t>
            </a:r>
            <a:r>
              <a:rPr lang="es-ES" sz="2400" b="1" dirty="0"/>
              <a:t>al tener seis localizadores (uno por cada cara del cubo), el seguimiento (</a:t>
            </a:r>
            <a:r>
              <a:rPr lang="es-ES" sz="2400" b="1" i="1" dirty="0"/>
              <a:t>tracking</a:t>
            </a:r>
            <a:r>
              <a:rPr lang="es-ES" sz="2400" b="1" dirty="0"/>
              <a:t>) es mucho más fluido</a:t>
            </a:r>
            <a:r>
              <a:rPr lang="es-ES" sz="2400" dirty="0"/>
              <a:t> y por tanto la visualización de los modelos 3D también.</a:t>
            </a:r>
          </a:p>
        </p:txBody>
      </p:sp>
    </p:spTree>
    <p:extLst>
      <p:ext uri="{BB962C8B-B14F-4D97-AF65-F5344CB8AC3E}">
        <p14:creationId xmlns:p14="http://schemas.microsoft.com/office/powerpoint/2010/main" val="1204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A57CB-EE60-4951-B6D2-B5DC92E5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s-ES" dirty="0"/>
              <a:t>La </a:t>
            </a:r>
            <a:r>
              <a:rPr lang="es-ES" i="1" dirty="0"/>
              <a:t>cultura maker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3C1737-FFBE-4A9B-B224-82EDDA9E3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2" y="1864867"/>
            <a:ext cx="6778304" cy="5027802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ES" sz="3200" dirty="0"/>
              <a:t>Una de las mejores cosas que podemos hacer al transmitir nuevos contenidos es </a:t>
            </a:r>
            <a:r>
              <a:rPr lang="es-ES" sz="3200" b="1" dirty="0"/>
              <a:t>situar al alumnado en una situación en la que esté motivado para aprender</a:t>
            </a:r>
            <a:r>
              <a:rPr lang="es-ES" sz="3200" dirty="0"/>
              <a:t>, que lo nuevo no le sea totalmente ajeno y que sienta que podrá aplicarlo algún día.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3B1C299-9B39-41F9-9478-389BC8A14A13}"/>
              </a:ext>
            </a:extLst>
          </p:cNvPr>
          <p:cNvSpPr txBox="1">
            <a:spLocks/>
          </p:cNvSpPr>
          <p:nvPr/>
        </p:nvSpPr>
        <p:spPr bwMode="black">
          <a:xfrm>
            <a:off x="577361" y="489657"/>
            <a:ext cx="11037277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b="1" dirty="0"/>
              <a:t>¿Por qué aprovechar las potencialidades de las apps en CLIL?</a:t>
            </a:r>
          </a:p>
        </p:txBody>
      </p:sp>
      <p:pic>
        <p:nvPicPr>
          <p:cNvPr id="1026" name="Picture 2" descr="La importancia de las emociones en el aprendizaje y su relación con el TDAH">
            <a:extLst>
              <a:ext uri="{FF2B5EF4-FFF2-40B4-BE49-F238E27FC236}">
                <a16:creationId xmlns:a16="http://schemas.microsoft.com/office/drawing/2014/main" id="{51D34482-F193-40FF-B4A5-F17A268B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98" y="1830198"/>
            <a:ext cx="5027802" cy="50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43EC5-1C3A-42DC-99B4-205F2841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Mergecube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36FA2F-36DB-4CB7-986B-81A7A242C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800" dirty="0"/>
              <a:t>Existen muchas aplicaciones disponibles para usar </a:t>
            </a:r>
            <a:r>
              <a:rPr lang="es-ES" sz="2800" i="1" dirty="0" err="1"/>
              <a:t>Mergecube</a:t>
            </a:r>
            <a:r>
              <a:rPr lang="es-ES" sz="2800" dirty="0"/>
              <a:t> tanto para Android como para iOS (iPhone, iPad).</a:t>
            </a:r>
            <a:r>
              <a:rPr lang="es-ES" sz="2800" b="1" dirty="0"/>
              <a:t> La mayoría podéis encontrarlas a través de la web de </a:t>
            </a:r>
            <a:r>
              <a:rPr lang="es-ES" sz="2800" b="1" dirty="0">
                <a:hlinkClick r:id="rId2"/>
              </a:rPr>
              <a:t>Miniverse.io</a:t>
            </a:r>
            <a:r>
              <a:rPr lang="es-ES" sz="2800" b="1" dirty="0"/>
              <a:t> </a:t>
            </a:r>
            <a:r>
              <a:rPr lang="es-ES" sz="2800" dirty="0"/>
              <a:t>o en Google Play y Apple App Store.</a:t>
            </a:r>
          </a:p>
          <a:p>
            <a:pPr marL="0" indent="0" algn="just">
              <a:buNone/>
            </a:pPr>
            <a:r>
              <a:rPr lang="es-ES" sz="2800" dirty="0"/>
              <a:t>Todas las aplicaciones están diseñadas para que se puedan ejecutar desde un móvil o </a:t>
            </a:r>
            <a:r>
              <a:rPr lang="es-ES" sz="2800" i="1" dirty="0" err="1"/>
              <a:t>tablet</a:t>
            </a:r>
            <a:r>
              <a:rPr lang="es-ES" sz="2800" dirty="0"/>
              <a:t>, ya que siempre se necesita de un dispositivo con cámara para «ver» el cubo </a:t>
            </a:r>
            <a:r>
              <a:rPr lang="es-ES" sz="2800" dirty="0" err="1"/>
              <a:t>Mergecube</a:t>
            </a:r>
            <a:r>
              <a:rPr lang="es-ES" sz="2800" dirty="0"/>
              <a:t>.</a:t>
            </a:r>
          </a:p>
          <a:p>
            <a:pPr marL="0" indent="0" algn="just">
              <a:buNone/>
            </a:pPr>
            <a:r>
              <a:rPr lang="es-ES" sz="2800" dirty="0"/>
              <a:t>Algunas aplicaciones son sencillas como </a:t>
            </a:r>
            <a:r>
              <a:rPr lang="es-ES" sz="2800" i="1" dirty="0" err="1">
                <a:hlinkClick r:id="rId3"/>
              </a:rPr>
              <a:t>Things</a:t>
            </a:r>
            <a:r>
              <a:rPr lang="es-ES" sz="2800" dirty="0"/>
              <a:t> permiten visualizar varios modelos 3D interactivos. </a:t>
            </a:r>
          </a:p>
        </p:txBody>
      </p:sp>
    </p:spTree>
    <p:extLst>
      <p:ext uri="{BB962C8B-B14F-4D97-AF65-F5344CB8AC3E}">
        <p14:creationId xmlns:p14="http://schemas.microsoft.com/office/powerpoint/2010/main" val="15450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601FD-9210-49CF-9B36-35C00624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Bases de datos de 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B74541-3BAD-4D75-ACA5-1F412264D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b="1" dirty="0">
                <a:hlinkClick r:id="rId2"/>
              </a:rPr>
              <a:t>Google </a:t>
            </a:r>
            <a:r>
              <a:rPr lang="es-ES" b="1" dirty="0" err="1">
                <a:hlinkClick r:id="rId2"/>
              </a:rPr>
              <a:t>Poly</a:t>
            </a:r>
            <a:r>
              <a:rPr lang="es-ES" b="1" dirty="0"/>
              <a:t> </a:t>
            </a:r>
            <a:r>
              <a:rPr lang="es-ES" dirty="0"/>
              <a:t>es la librería gestionada por Google que incluye miles de objetos en 3D que puedes descargar y utilizar.</a:t>
            </a:r>
          </a:p>
          <a:p>
            <a:pPr algn="just"/>
            <a:r>
              <a:rPr lang="es-ES" b="1" dirty="0">
                <a:hlinkClick r:id="rId3"/>
              </a:rPr>
              <a:t>Sketchfab.com</a:t>
            </a:r>
            <a:r>
              <a:rPr lang="es-ES" b="1" dirty="0"/>
              <a:t> </a:t>
            </a:r>
            <a:r>
              <a:rPr lang="es-ES" dirty="0"/>
              <a:t>cuenta con miles de modelos 3D gratuitos. </a:t>
            </a:r>
          </a:p>
          <a:p>
            <a:pPr algn="just"/>
            <a:r>
              <a:rPr lang="es-ES" b="1" dirty="0">
                <a:hlinkClick r:id="rId4"/>
              </a:rPr>
              <a:t>Turbosquid.com</a:t>
            </a:r>
            <a:r>
              <a:rPr lang="es-ES" dirty="0"/>
              <a:t> ofrece muchísimos modelos 3D descargables de forma gratuita.</a:t>
            </a:r>
          </a:p>
          <a:p>
            <a:pPr algn="just"/>
            <a:r>
              <a:rPr lang="es-ES" b="1" dirty="0">
                <a:hlinkClick r:id="rId5"/>
              </a:rPr>
              <a:t>3DWareHouse</a:t>
            </a:r>
            <a:r>
              <a:rPr lang="es-ES" b="1" dirty="0"/>
              <a:t> </a:t>
            </a:r>
            <a:r>
              <a:rPr lang="es-ES" dirty="0"/>
              <a:t>es la librería gratuita de objetos 3D asociada al programa de diseño </a:t>
            </a:r>
            <a:r>
              <a:rPr lang="es-ES" i="1" dirty="0" err="1"/>
              <a:t>SketchUp</a:t>
            </a:r>
            <a:r>
              <a:rPr lang="es-ES" dirty="0"/>
              <a:t>. Elige el formado «Collada» cuando descargues modelos.</a:t>
            </a:r>
          </a:p>
          <a:p>
            <a:pPr algn="just"/>
            <a:r>
              <a:rPr lang="es-ES" b="1" dirty="0" err="1">
                <a:hlinkClick r:id="rId6"/>
              </a:rPr>
              <a:t>My</a:t>
            </a:r>
            <a:r>
              <a:rPr lang="es-ES" b="1" dirty="0">
                <a:hlinkClick r:id="rId6"/>
              </a:rPr>
              <a:t> </a:t>
            </a:r>
            <a:r>
              <a:rPr lang="es-ES" b="1" dirty="0" err="1">
                <a:hlinkClick r:id="rId6"/>
              </a:rPr>
              <a:t>Minifactory</a:t>
            </a:r>
            <a:r>
              <a:rPr lang="es-ES" b="1" dirty="0"/>
              <a:t> </a:t>
            </a:r>
            <a:r>
              <a:rPr lang="es-ES" dirty="0"/>
              <a:t>cuenta también con un montón de modelos 3D descargables gratuitamente. Esta librería está más orientada a la impresión 3D, pero tiene modelos (como monumentos o esculturas famosas) que pueden ser muy útiles.</a:t>
            </a:r>
          </a:p>
        </p:txBody>
      </p:sp>
    </p:spTree>
    <p:extLst>
      <p:ext uri="{BB962C8B-B14F-4D97-AF65-F5344CB8AC3E}">
        <p14:creationId xmlns:p14="http://schemas.microsoft.com/office/powerpoint/2010/main" val="16507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E8FE7-3E7D-4762-94BE-9F40A183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Referencias web y 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0E6A2-F527-464C-87DD-0952757B5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>
                <a:hlinkClick r:id="rId2"/>
              </a:rPr>
              <a:t>https://www.iberdrola.com/innovacion/que-es-realidad-aumentada</a:t>
            </a:r>
            <a:endParaRPr lang="es-ES" sz="2000" dirty="0"/>
          </a:p>
          <a:p>
            <a:r>
              <a:rPr lang="es-ES" sz="2000" dirty="0">
                <a:hlinkClick r:id="rId3"/>
              </a:rPr>
              <a:t>https://blog.vicensvives.com/la-cultura-maker-en-el-aula/</a:t>
            </a:r>
            <a:endParaRPr lang="es-ES" sz="2000" dirty="0"/>
          </a:p>
          <a:p>
            <a:pPr algn="just"/>
            <a:r>
              <a:rPr lang="es-ES" sz="2000" dirty="0">
                <a:hlinkClick r:id="rId4"/>
              </a:rPr>
              <a:t>https://eduescaperoom.com/mergecube-y-como-crear-enigmas-de-realidad-aumentada-en-tu-escape-room-educativo/</a:t>
            </a:r>
            <a:endParaRPr lang="es-ES" sz="2000" dirty="0"/>
          </a:p>
          <a:p>
            <a:r>
              <a:rPr lang="es-ES" sz="2000" dirty="0">
                <a:hlinkClick r:id="rId5"/>
              </a:rPr>
              <a:t>http://www.eun.org/</a:t>
            </a:r>
            <a:endParaRPr lang="es-ES" sz="2000" dirty="0"/>
          </a:p>
          <a:p>
            <a:r>
              <a:rPr lang="es-ES" sz="2000" dirty="0">
                <a:hlinkClick r:id="rId6"/>
              </a:rPr>
              <a:t>http://blog.intef.es/cniie/2016/10/14/un-nuevo-camino-metodologia-clil/</a:t>
            </a:r>
            <a:endParaRPr lang="es-ES" sz="2000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11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esultado de imagen de gracias">
            <a:extLst>
              <a:ext uri="{FF2B5EF4-FFF2-40B4-BE49-F238E27FC236}">
                <a16:creationId xmlns:a16="http://schemas.microsoft.com/office/drawing/2014/main" id="{4A5A375C-9AA1-4E11-B3E6-B5439FFF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C29AF-9DDF-4FC0-A3D7-28206649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1" y="489657"/>
            <a:ext cx="11037277" cy="1375608"/>
          </a:xfrm>
        </p:spPr>
        <p:txBody>
          <a:bodyPr anchor="ctr">
            <a:norm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¿Para qué utilizar de las apps en CLIL?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287A1-5E44-4A10-94A3-E9041BDA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18" y="2019075"/>
            <a:ext cx="4203045" cy="43492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</a:rPr>
              <a:t>Impulsar un </a:t>
            </a:r>
            <a:r>
              <a:rPr lang="es-ES" sz="2400" b="1" dirty="0">
                <a:solidFill>
                  <a:schemeClr val="bg1"/>
                </a:solidFill>
              </a:rPr>
              <a:t>cambio metodológico</a:t>
            </a:r>
            <a:r>
              <a:rPr lang="es-ES" sz="2400" dirty="0">
                <a:solidFill>
                  <a:schemeClr val="bg1"/>
                </a:solidFill>
              </a:rPr>
              <a:t> para </a:t>
            </a:r>
            <a:r>
              <a:rPr lang="es-ES" sz="2400" b="1" dirty="0">
                <a:solidFill>
                  <a:schemeClr val="bg1"/>
                </a:solidFill>
              </a:rPr>
              <a:t>favorecer y estimular los procesos de enseñanza y aprendizaje </a:t>
            </a:r>
            <a:r>
              <a:rPr lang="es-ES" sz="2400" dirty="0">
                <a:solidFill>
                  <a:schemeClr val="bg1"/>
                </a:solidFill>
              </a:rPr>
              <a:t>en las aulas.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10B253-A5AD-4096-AF82-2CDA92DE54C6}"/>
              </a:ext>
            </a:extLst>
          </p:cNvPr>
          <p:cNvSpPr/>
          <p:nvPr/>
        </p:nvSpPr>
        <p:spPr>
          <a:xfrm>
            <a:off x="321576" y="2228834"/>
            <a:ext cx="115152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3200" b="1" dirty="0"/>
              <a:t>Transformar </a:t>
            </a:r>
            <a:r>
              <a:rPr lang="es-ES" sz="3200" dirty="0"/>
              <a:t>y</a:t>
            </a:r>
            <a:r>
              <a:rPr lang="es-ES" sz="3200" b="1" dirty="0"/>
              <a:t> mejorar </a:t>
            </a:r>
            <a:r>
              <a:rPr lang="es-ES" sz="3200" dirty="0"/>
              <a:t>el</a:t>
            </a:r>
            <a:r>
              <a:rPr lang="es-ES" sz="3200" b="1" dirty="0"/>
              <a:t> uso de las TIC en los procesos de enseñanza – aprendizaje en las etapas educación no universitaria</a:t>
            </a:r>
            <a:r>
              <a:rPr lang="es-ES" sz="32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3200" dirty="0"/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r>
              <a:rPr lang="es-ES" sz="3200" b="1" dirty="0"/>
              <a:t>Promover cambios metodológicos en la práctica docente diaria y el uso de pedagogías activas</a:t>
            </a:r>
            <a:r>
              <a:rPr lang="es-ES" sz="3200" dirty="0"/>
              <a:t>. </a:t>
            </a:r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endParaRPr lang="es-ES" sz="3200" dirty="0"/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r>
              <a:rPr lang="es-ES" sz="3200" b="1" dirty="0"/>
              <a:t>Responder a las necesidades del alumnado </a:t>
            </a:r>
            <a:r>
              <a:rPr lang="es-ES" sz="3200" dirty="0"/>
              <a:t>que vaya a utilizarlas.</a:t>
            </a:r>
          </a:p>
        </p:txBody>
      </p:sp>
    </p:spTree>
    <p:extLst>
      <p:ext uri="{BB962C8B-B14F-4D97-AF65-F5344CB8AC3E}">
        <p14:creationId xmlns:p14="http://schemas.microsoft.com/office/powerpoint/2010/main" val="41589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531E4-1646-4B06-8821-6A568683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anchor="ctr">
            <a:normAutofit/>
          </a:bodyPr>
          <a:lstStyle/>
          <a:p>
            <a:r>
              <a:rPr lang="es-ES" dirty="0"/>
              <a:t>¿</a:t>
            </a:r>
            <a:r>
              <a:rPr lang="es-ES" i="1" dirty="0"/>
              <a:t>Podremos</a:t>
            </a:r>
            <a:r>
              <a:rPr lang="es-ES" dirty="0"/>
              <a:t> recurrir a las apps móviles?</a:t>
            </a:r>
          </a:p>
        </p:txBody>
      </p:sp>
      <p:pic>
        <p:nvPicPr>
          <p:cNvPr id="5124" name="Picture 4" descr="Warning | BandaGeek">
            <a:extLst>
              <a:ext uri="{FF2B5EF4-FFF2-40B4-BE49-F238E27FC236}">
                <a16:creationId xmlns:a16="http://schemas.microsoft.com/office/drawing/2014/main" id="{70763DB4-9BB1-4AC2-B045-97F02B09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160" y="3065526"/>
            <a:ext cx="4489704" cy="22448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6023B-98CA-4050-A3A6-F4398ECEA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0652" y="2194560"/>
            <a:ext cx="4489704" cy="398678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3200" dirty="0"/>
              <a:t>Las restricciones o prohibiciones de su uso en los centros educativos, aunque lógicas, son superables si se admite su uso con fines educativos y bajo la supervisión del docente. </a:t>
            </a:r>
          </a:p>
        </p:txBody>
      </p:sp>
    </p:spTree>
    <p:extLst>
      <p:ext uri="{BB962C8B-B14F-4D97-AF65-F5344CB8AC3E}">
        <p14:creationId xmlns:p14="http://schemas.microsoft.com/office/powerpoint/2010/main" val="39703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607BC-A51A-41C6-A184-F658DC9E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/>
              <a:t>Una </a:t>
            </a:r>
            <a:r>
              <a:rPr lang="es-ES" sz="3600" b="1" i="1" dirty="0"/>
              <a:t>app</a:t>
            </a:r>
            <a:r>
              <a:rPr lang="es-ES" sz="3600" b="1" dirty="0"/>
              <a:t> para cada destreza CLIL… y algún </a:t>
            </a:r>
            <a:r>
              <a:rPr lang="es-ES" sz="3600" b="1" i="1" dirty="0"/>
              <a:t>extra</a:t>
            </a:r>
          </a:p>
        </p:txBody>
      </p:sp>
      <p:pic>
        <p:nvPicPr>
          <p:cNvPr id="4" name="Picture 2" descr="IU de Google Lens">
            <a:extLst>
              <a:ext uri="{FF2B5EF4-FFF2-40B4-BE49-F238E27FC236}">
                <a16:creationId xmlns:a16="http://schemas.microsoft.com/office/drawing/2014/main" id="{08016EC3-5D59-4FFE-AC80-22F14785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79" y="2131114"/>
            <a:ext cx="2073193" cy="42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ck playmobil customizado Marty Mcfly de regreso al futuro: Amazon.es:  Handmade">
            <a:extLst>
              <a:ext uri="{FF2B5EF4-FFF2-40B4-BE49-F238E27FC236}">
                <a16:creationId xmlns:a16="http://schemas.microsoft.com/office/drawing/2014/main" id="{6849CA7B-2FBB-40FF-913D-CFDCA29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263" y="2860209"/>
            <a:ext cx="1849473" cy="28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suntos educativo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750_TF03462902_TF03462902.potx" id="{4CE945C6-95B6-4FA9-BB0F-C70DFDA6D9C8}" vid="{F60AB2A4-3AA5-45D0-B345-5DEC87621E67}"/>
    </a:ext>
  </a:extLst>
</a:theme>
</file>

<file path=ppt/theme/theme2.xml><?xml version="1.0" encoding="utf-8"?>
<a:theme xmlns:a="http://schemas.openxmlformats.org/drawingml/2006/main" name="Tema de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temas educativos, diseño con ilustraciones en una pizarra (pantalla panorámica)</Template>
  <TotalTime>2091</TotalTime>
  <Words>1977</Words>
  <Application>Microsoft Office PowerPoint</Application>
  <PresentationFormat>Panorámica</PresentationFormat>
  <Paragraphs>138</Paragraphs>
  <Slides>63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1" baseType="lpstr">
      <vt:lpstr>Abadi</vt:lpstr>
      <vt:lpstr>Aharoni</vt:lpstr>
      <vt:lpstr>Arial</vt:lpstr>
      <vt:lpstr>Calibri</vt:lpstr>
      <vt:lpstr>Chiller</vt:lpstr>
      <vt:lpstr>Copperplate Gothic Light</vt:lpstr>
      <vt:lpstr>Wingdings</vt:lpstr>
      <vt:lpstr>Asuntos educativos 16x9</vt:lpstr>
      <vt:lpstr>Presentación de PowerPoint</vt:lpstr>
      <vt:lpstr>Presentación de PowerPoint</vt:lpstr>
      <vt:lpstr>Metodología CLIL y aplicaciones móviles</vt:lpstr>
      <vt:lpstr>¿Por qué aprovechar las potencialidades de las apps en CLIL?</vt:lpstr>
      <vt:lpstr>La cultura maker</vt:lpstr>
      <vt:lpstr>La cultura maker</vt:lpstr>
      <vt:lpstr>¿Para qué utilizar de las apps en CLIL?</vt:lpstr>
      <vt:lpstr>¿Podremos recurrir a las apps móviles?</vt:lpstr>
      <vt:lpstr>Una app para cada destreza CLIL… y algún extra</vt:lpstr>
      <vt:lpstr>Classifying (agrupar conceptos)</vt:lpstr>
      <vt:lpstr>QR</vt:lpstr>
      <vt:lpstr>QR</vt:lpstr>
      <vt:lpstr>Crea tu QR e incluye información sobre cualquier elemento físico (o espacio) del aula</vt:lpstr>
      <vt:lpstr>Crea tu QR e incluye información sobre cualquier elemento físico (o espacio) del aula</vt:lpstr>
      <vt:lpstr>Crea tu QR e incluye información sobre cualquier elemento físico (o espacio) del aula</vt:lpstr>
      <vt:lpstr>Creative thinking (generar nuevas ideas)</vt:lpstr>
      <vt:lpstr>Presentación de PowerPoint</vt:lpstr>
      <vt:lpstr>Presentación de PowerPoint</vt:lpstr>
      <vt:lpstr>Presentación de PowerPoint</vt:lpstr>
      <vt:lpstr>Dividing (clasificaciones)</vt:lpstr>
      <vt:lpstr>es.educaplay.com</vt:lpstr>
      <vt:lpstr>es.educaplay.com</vt:lpstr>
      <vt:lpstr>es.educaplay.com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Evaluating (valoraciones)</vt:lpstr>
      <vt:lpstr> www.instagram.com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Reasoning (razonamiento)</vt:lpstr>
      <vt:lpstr>         www.twitter.com</vt:lpstr>
      <vt:lpstr>         www.twitter.com</vt:lpstr>
      <vt:lpstr>Presentación de PowerPoint</vt:lpstr>
      <vt:lpstr>Remembering (retener conceptos)</vt:lpstr>
      <vt:lpstr>             https://es.padlet.com/</vt:lpstr>
      <vt:lpstr>Presentación de PowerPoint</vt:lpstr>
      <vt:lpstr>Comparing and contrasting (semejanzas y diferencias)</vt:lpstr>
      <vt:lpstr>Presentación de PowerPoint</vt:lpstr>
      <vt:lpstr>Realidad Aumentada (AR)</vt:lpstr>
      <vt:lpstr>Aplicaciones de la Realidad Aumentada</vt:lpstr>
      <vt:lpstr>Pokémon GO</vt:lpstr>
      <vt:lpstr>Algunas apps de AR</vt:lpstr>
      <vt:lpstr>Algunas apps de AR</vt:lpstr>
      <vt:lpstr>Algunas apps de AR</vt:lpstr>
      <vt:lpstr>Algunas apps de AR</vt:lpstr>
      <vt:lpstr>Algunas apps de AR</vt:lpstr>
      <vt:lpstr>Realidad Aumentada (AR) y Realidad Virtual (VR)</vt:lpstr>
      <vt:lpstr>Realidad Aumentada (AR) y Realidad Virtual (VR)</vt:lpstr>
      <vt:lpstr>Realidad Aumentada en Educación</vt:lpstr>
      <vt:lpstr>Mergecube</vt:lpstr>
      <vt:lpstr>Mergecube</vt:lpstr>
      <vt:lpstr>Mergecube</vt:lpstr>
      <vt:lpstr>Bases de datos de RA</vt:lpstr>
      <vt:lpstr>Referencias web y bibliografía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JOSE NERVION CHAMORRO</dc:creator>
  <cp:lastModifiedBy>Juan José Nervión</cp:lastModifiedBy>
  <cp:revision>61</cp:revision>
  <dcterms:created xsi:type="dcterms:W3CDTF">2019-01-31T18:51:59Z</dcterms:created>
  <dcterms:modified xsi:type="dcterms:W3CDTF">2021-04-07T14:53:11Z</dcterms:modified>
</cp:coreProperties>
</file>