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7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8" r:id="rId17"/>
    <p:sldId id="271" r:id="rId18"/>
    <p:sldId id="272" r:id="rId19"/>
    <p:sldId id="273" r:id="rId20"/>
    <p:sldId id="274" r:id="rId21"/>
    <p:sldId id="275" r:id="rId22"/>
    <p:sldId id="276" r:id="rId23"/>
    <p:sldId id="277" r:id="rId24"/>
    <p:sldId id="279" r:id="rId25"/>
    <p:sldId id="280" r:id="rId26"/>
    <p:sldId id="281" r:id="rId27"/>
    <p:sldId id="282" r:id="rId28"/>
    <p:sldId id="283" r:id="rId29"/>
    <p:sldId id="284" r:id="rId30"/>
    <p:sldId id="285" r:id="rId31"/>
    <p:sldId id="286" r:id="rId32"/>
    <p:sldId id="287" r:id="rId33"/>
    <p:sldId id="288" r:id="rId34"/>
    <p:sldId id="301" r:id="rId35"/>
    <p:sldId id="289" r:id="rId36"/>
    <p:sldId id="290" r:id="rId37"/>
    <p:sldId id="293" r:id="rId38"/>
    <p:sldId id="291" r:id="rId39"/>
    <p:sldId id="292" r:id="rId40"/>
    <p:sldId id="294" r:id="rId41"/>
    <p:sldId id="295" r:id="rId42"/>
    <p:sldId id="296" r:id="rId43"/>
    <p:sldId id="297" r:id="rId44"/>
    <p:sldId id="298" r:id="rId45"/>
    <p:sldId id="299" r:id="rId46"/>
    <p:sldId id="300" r:id="rId47"/>
    <p:sldId id="302" r:id="rId48"/>
    <p:sldId id="303" r:id="rId49"/>
    <p:sldId id="304" r:id="rId50"/>
    <p:sldId id="305" r:id="rId51"/>
    <p:sldId id="306" r:id="rId52"/>
    <p:sldId id="307" r:id="rId53"/>
    <p:sldId id="308" r:id="rId54"/>
    <p:sldId id="309" r:id="rId55"/>
    <p:sldId id="310" r:id="rId56"/>
    <p:sldId id="311" r:id="rId57"/>
    <p:sldId id="312" r:id="rId58"/>
    <p:sldId id="314" r:id="rId59"/>
    <p:sldId id="315" r:id="rId60"/>
    <p:sldId id="313" r:id="rId61"/>
    <p:sldId id="316" r:id="rId62"/>
    <p:sldId id="317" r:id="rId63"/>
    <p:sldId id="318" r:id="rId64"/>
    <p:sldId id="321" r:id="rId65"/>
    <p:sldId id="322" r:id="rId66"/>
    <p:sldId id="323" r:id="rId67"/>
    <p:sldId id="324" r:id="rId68"/>
    <p:sldId id="319" r:id="rId69"/>
    <p:sldId id="320" r:id="rId70"/>
    <p:sldId id="329" r:id="rId71"/>
    <p:sldId id="330" r:id="rId72"/>
    <p:sldId id="325" r:id="rId73"/>
    <p:sldId id="326" r:id="rId74"/>
    <p:sldId id="327" r:id="rId75"/>
    <p:sldId id="328" r:id="rId7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242"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54CF87-7BB1-4DEA-A805-72D1D0927FFF}" type="datetimeFigureOut">
              <a:rPr lang="es-ES" smtClean="0"/>
              <a:pPr/>
              <a:t>16/12/2019</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85E7A5-4376-4D99-8026-E4D882F0660C}" type="slidenum">
              <a:rPr lang="es-ES" smtClean="0"/>
              <a:pPr/>
              <a:t>‹Nº›</a:t>
            </a:fld>
            <a:endParaRPr lang="es-ES" dirty="0"/>
          </a:p>
        </p:txBody>
      </p:sp>
    </p:spTree>
    <p:extLst>
      <p:ext uri="{BB962C8B-B14F-4D97-AF65-F5344CB8AC3E}">
        <p14:creationId xmlns:p14="http://schemas.microsoft.com/office/powerpoint/2010/main" val="4167063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a:p>
            <a:endParaRPr lang="es-ES" dirty="0"/>
          </a:p>
          <a:p>
            <a:endParaRPr lang="es-ES" dirty="0"/>
          </a:p>
          <a:p>
            <a:endParaRPr lang="es-ES" dirty="0"/>
          </a:p>
        </p:txBody>
      </p:sp>
      <p:sp>
        <p:nvSpPr>
          <p:cNvPr id="4" name="3 Marcador de número de diapositiva"/>
          <p:cNvSpPr>
            <a:spLocks noGrp="1"/>
          </p:cNvSpPr>
          <p:nvPr>
            <p:ph type="sldNum" sz="quarter" idx="10"/>
          </p:nvPr>
        </p:nvSpPr>
        <p:spPr/>
        <p:txBody>
          <a:bodyPr/>
          <a:lstStyle/>
          <a:p>
            <a:fld id="{1185E7A5-4376-4D99-8026-E4D882F0660C}" type="slidenum">
              <a:rPr lang="es-ES" smtClean="0"/>
              <a:pPr/>
              <a:t>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sp>
        <p:nvSpPr>
          <p:cNvPr id="7" name="6 Marcador de fecha"/>
          <p:cNvSpPr>
            <a:spLocks noGrp="1"/>
          </p:cNvSpPr>
          <p:nvPr>
            <p:ph type="dt" sz="half" idx="10"/>
          </p:nvPr>
        </p:nvSpPr>
        <p:spPr/>
        <p:txBody>
          <a:bodyPr/>
          <a:lstStyle/>
          <a:p>
            <a:fld id="{081F202E-3310-4FD3-BB2A-16ED382BBF5F}" type="datetime1">
              <a:rPr lang="es-ES" smtClean="0"/>
              <a:pPr/>
              <a:t>16/12/2019</a:t>
            </a:fld>
            <a:endParaRPr lang="es-ES" dirty="0"/>
          </a:p>
        </p:txBody>
      </p:sp>
      <p:sp>
        <p:nvSpPr>
          <p:cNvPr id="20" name="19 Marcador de pie de página"/>
          <p:cNvSpPr>
            <a:spLocks noGrp="1"/>
          </p:cNvSpPr>
          <p:nvPr>
            <p:ph type="ftr" sz="quarter" idx="11"/>
          </p:nvPr>
        </p:nvSpPr>
        <p:spPr/>
        <p:txBody>
          <a:bodyPr/>
          <a:lstStyle/>
          <a:p>
            <a:endParaRPr lang="es-ES" dirty="0"/>
          </a:p>
        </p:txBody>
      </p:sp>
      <p:sp>
        <p:nvSpPr>
          <p:cNvPr id="10" name="9 Marcador de número de diapositiva"/>
          <p:cNvSpPr>
            <a:spLocks noGrp="1"/>
          </p:cNvSpPr>
          <p:nvPr>
            <p:ph type="sldNum" sz="quarter" idx="12"/>
          </p:nvPr>
        </p:nvSpPr>
        <p:spPr/>
        <p:txBody>
          <a:bodyPr/>
          <a:lstStyle/>
          <a:p>
            <a:fld id="{DAC5A98F-3952-43EF-A988-A71969C4E26F}" type="slidenum">
              <a:rPr lang="es-ES" smtClean="0"/>
              <a:pPr/>
              <a:t>‹Nº›</a:t>
            </a:fld>
            <a:endParaRPr lang="es-ES" dirty="0"/>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D45F45FD-7424-484F-9C7B-5A3C803D95C7}" type="datetime1">
              <a:rPr lang="es-ES" smtClean="0"/>
              <a:pPr/>
              <a:t>16/12/2019</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DAC5A98F-3952-43EF-A988-A71969C4E26F}"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E5DAE6FF-8DED-416F-A3D8-7FDFC2D3DB94}" type="datetime1">
              <a:rPr lang="es-ES" smtClean="0"/>
              <a:pPr/>
              <a:t>16/12/2019</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DAC5A98F-3952-43EF-A988-A71969C4E26F}"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1FB6E1E6-16D2-44BA-B44E-7048F7258017}" type="datetime1">
              <a:rPr lang="es-ES" smtClean="0"/>
              <a:pPr/>
              <a:t>16/12/2019</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DAC5A98F-3952-43EF-A988-A71969C4E26F}"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0FD6B259-7F14-4E38-A5BB-A3BB7FD89C41}" type="datetime1">
              <a:rPr lang="es-ES" smtClean="0"/>
              <a:pPr/>
              <a:t>16/12/2019</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DAC5A98F-3952-43EF-A988-A71969C4E26F}" type="slidenum">
              <a:rPr lang="es-ES" smtClean="0"/>
              <a:pPr/>
              <a:t>‹Nº›</a:t>
            </a:fld>
            <a:endParaRPr lang="es-ES" dirty="0"/>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5F426F9A-5F42-498C-A71C-F415E6213CA2}" type="datetime1">
              <a:rPr lang="es-ES" smtClean="0"/>
              <a:pPr/>
              <a:t>16/12/2019</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DAC5A98F-3952-43EF-A988-A71969C4E26F}"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014320F9-1596-48F1-B03B-D2370A396B27}" type="datetime1">
              <a:rPr lang="es-ES" smtClean="0"/>
              <a:pPr/>
              <a:t>16/12/2019</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DAC5A98F-3952-43EF-A988-A71969C4E26F}"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F36DC898-AD4D-4E24-806A-D2D3CA349772}" type="datetime1">
              <a:rPr lang="es-ES" smtClean="0"/>
              <a:pPr/>
              <a:t>16/12/2019</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DAC5A98F-3952-43EF-A988-A71969C4E26F}"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Marcador de fecha"/>
          <p:cNvSpPr>
            <a:spLocks noGrp="1"/>
          </p:cNvSpPr>
          <p:nvPr>
            <p:ph type="dt" sz="half" idx="10"/>
          </p:nvPr>
        </p:nvSpPr>
        <p:spPr/>
        <p:txBody>
          <a:bodyPr/>
          <a:lstStyle/>
          <a:p>
            <a:fld id="{E9CBC099-2646-4510-8121-89884B247CD3}" type="datetime1">
              <a:rPr lang="es-ES" smtClean="0"/>
              <a:pPr/>
              <a:t>16/12/2019</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DAC5A98F-3952-43EF-A988-A71969C4E26F}" type="slidenum">
              <a:rPr lang="es-ES" smtClean="0"/>
              <a:pPr/>
              <a:t>‹Nº›</a:t>
            </a:fld>
            <a:endParaRPr lang="es-ES" dirty="0"/>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1D782F27-E04B-4310-AB3F-6E0D05806B11}" type="datetime1">
              <a:rPr lang="es-ES" smtClean="0"/>
              <a:pPr/>
              <a:t>16/12/2019</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DAC5A98F-3952-43EF-A988-A71969C4E26F}"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a:t>Haga clic para modificar el estilo de título del patrón</a:t>
            </a:r>
            <a:endParaRPr kumimoji="0" lang="en-US"/>
          </a:p>
        </p:txBody>
      </p:sp>
      <p:sp>
        <p:nvSpPr>
          <p:cNvPr id="5" name="4 Marcador de fecha"/>
          <p:cNvSpPr>
            <a:spLocks noGrp="1"/>
          </p:cNvSpPr>
          <p:nvPr>
            <p:ph type="dt" sz="half" idx="10"/>
          </p:nvPr>
        </p:nvSpPr>
        <p:spPr/>
        <p:txBody>
          <a:bodyPr/>
          <a:lstStyle/>
          <a:p>
            <a:fld id="{774BA8F3-B804-4E7F-ACA0-3D1A7EB2D066}" type="datetime1">
              <a:rPr lang="es-ES" smtClean="0"/>
              <a:pPr/>
              <a:t>16/12/2019</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DAC5A98F-3952-43EF-A988-A71969C4E26F}" type="slidenum">
              <a:rPr lang="es-ES" smtClean="0"/>
              <a:pPr/>
              <a:t>‹Nº›</a:t>
            </a:fld>
            <a:endParaRPr lang="es-ES" dirty="0"/>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dirty="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p>
            <a:r>
              <a:rPr kumimoji="0" lang="es-ES"/>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5147291-92D7-4786-B11C-CAA1E8655BDB}" type="datetime1">
              <a:rPr lang="es-ES" smtClean="0"/>
              <a:pPr/>
              <a:t>16/12/2019</a:t>
            </a:fld>
            <a:endParaRPr lang="es-ES" dirty="0"/>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dirty="0"/>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AC5A98F-3952-43EF-A988-A71969C4E26F}" type="slidenum">
              <a:rPr lang="es-ES" smtClean="0"/>
              <a:pPr/>
              <a:t>‹Nº›</a:t>
            </a:fld>
            <a:endParaRPr lang="es-ES" dirty="0"/>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ES" sz="8800" dirty="0"/>
              <a:t>         </a:t>
            </a:r>
            <a:r>
              <a:rPr lang="es-ES" sz="8800" dirty="0">
                <a:solidFill>
                  <a:srgbClr val="FF0000"/>
                </a:solidFill>
              </a:rPr>
              <a:t>TBL</a:t>
            </a:r>
            <a:endParaRPr lang="es-ES" sz="8800" dirty="0"/>
          </a:p>
        </p:txBody>
      </p:sp>
      <p:sp>
        <p:nvSpPr>
          <p:cNvPr id="3" name="2 Subtítulo"/>
          <p:cNvSpPr>
            <a:spLocks noGrp="1"/>
          </p:cNvSpPr>
          <p:nvPr>
            <p:ph type="subTitle" idx="1"/>
          </p:nvPr>
        </p:nvSpPr>
        <p:spPr>
          <a:xfrm>
            <a:off x="1432560" y="1850064"/>
            <a:ext cx="7406640" cy="4722208"/>
          </a:xfrm>
        </p:spPr>
        <p:txBody>
          <a:bodyPr>
            <a:normAutofit/>
          </a:bodyPr>
          <a:lstStyle/>
          <a:p>
            <a:r>
              <a:rPr lang="es-ES" sz="3600" dirty="0">
                <a:solidFill>
                  <a:schemeClr val="tx1"/>
                </a:solidFill>
              </a:rPr>
              <a:t>THINKING  BASED  LEARNING </a:t>
            </a:r>
          </a:p>
          <a:p>
            <a:r>
              <a:rPr lang="es-ES" sz="3600" dirty="0">
                <a:solidFill>
                  <a:schemeClr val="tx1"/>
                </a:solidFill>
              </a:rPr>
              <a:t> </a:t>
            </a:r>
            <a:r>
              <a:rPr lang="es-ES" sz="3600" dirty="0">
                <a:solidFill>
                  <a:schemeClr val="accent5">
                    <a:lumMod val="60000"/>
                    <a:lumOff val="40000"/>
                  </a:schemeClr>
                </a:solidFill>
              </a:rPr>
              <a:t>Robert </a:t>
            </a:r>
            <a:r>
              <a:rPr lang="es-ES" sz="3600" dirty="0" err="1">
                <a:solidFill>
                  <a:schemeClr val="accent5">
                    <a:lumMod val="60000"/>
                    <a:lumOff val="40000"/>
                  </a:schemeClr>
                </a:solidFill>
              </a:rPr>
              <a:t>Swartz</a:t>
            </a:r>
            <a:endParaRPr lang="es-ES" sz="3600" dirty="0">
              <a:solidFill>
                <a:schemeClr val="accent5">
                  <a:lumMod val="60000"/>
                  <a:lumOff val="40000"/>
                </a:schemeClr>
              </a:solidFill>
            </a:endParaRPr>
          </a:p>
          <a:p>
            <a:endParaRPr lang="es-ES" sz="3600" dirty="0">
              <a:solidFill>
                <a:schemeClr val="accent5">
                  <a:lumMod val="60000"/>
                  <a:lumOff val="40000"/>
                </a:schemeClr>
              </a:solidFill>
            </a:endParaRPr>
          </a:p>
          <a:p>
            <a:r>
              <a:rPr lang="es-ES" sz="3600" dirty="0">
                <a:solidFill>
                  <a:schemeClr val="accent5">
                    <a:lumMod val="60000"/>
                    <a:lumOff val="40000"/>
                  </a:schemeClr>
                </a:solidFill>
              </a:rPr>
              <a:t>APRENDIZAJE BASADO EN EL PENSAMIENTO  CON  ENFOQUE  COOPERATIVO</a:t>
            </a:r>
          </a:p>
          <a:p>
            <a:r>
              <a:rPr lang="es-ES" sz="2800" dirty="0">
                <a:solidFill>
                  <a:schemeClr val="tx1"/>
                </a:solidFill>
              </a:rPr>
              <a:t>Ponente: SUSANA GONZÁLEZ ÁLVAREZ</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900" dirty="0"/>
              <a:t>¿Por qué enseñar a pensar?</a:t>
            </a:r>
            <a:br>
              <a:rPr lang="es-ES" sz="3900" dirty="0"/>
            </a:br>
            <a:endParaRPr lang="es-ES" sz="3900" dirty="0"/>
          </a:p>
        </p:txBody>
      </p:sp>
      <p:pic>
        <p:nvPicPr>
          <p:cNvPr id="4" name="3 Marcador de contenido" descr="10484-un-coche-dibujo-para-colorear-e-imprimir.jpg"/>
          <p:cNvPicPr>
            <a:picLocks noGrp="1" noChangeAspect="1"/>
          </p:cNvPicPr>
          <p:nvPr>
            <p:ph sz="half" idx="1"/>
          </p:nvPr>
        </p:nvPicPr>
        <p:blipFill>
          <a:blip r:embed="rId2"/>
          <a:stretch>
            <a:fillRect/>
          </a:stretch>
        </p:blipFill>
        <p:spPr>
          <a:xfrm>
            <a:off x="1435100" y="2359469"/>
            <a:ext cx="3657600" cy="2993136"/>
          </a:xfrm>
        </p:spPr>
      </p:pic>
      <p:sp>
        <p:nvSpPr>
          <p:cNvPr id="5" name="4 Marcador de contenido"/>
          <p:cNvSpPr>
            <a:spLocks noGrp="1"/>
          </p:cNvSpPr>
          <p:nvPr>
            <p:ph sz="half" idx="2"/>
          </p:nvPr>
        </p:nvSpPr>
        <p:spPr/>
        <p:txBody>
          <a:bodyPr>
            <a:normAutofit fontScale="55000" lnSpcReduction="20000"/>
          </a:bodyPr>
          <a:lstStyle/>
          <a:p>
            <a:pPr>
              <a:buNone/>
            </a:pPr>
            <a:r>
              <a:rPr lang="es-ES" dirty="0"/>
              <a:t>El </a:t>
            </a:r>
            <a:r>
              <a:rPr lang="es-ES" b="1" dirty="0"/>
              <a:t>Eco Coche </a:t>
            </a:r>
            <a:r>
              <a:rPr lang="es-ES" dirty="0"/>
              <a:t>2019 es un coche moderno,</a:t>
            </a:r>
          </a:p>
          <a:p>
            <a:pPr>
              <a:buNone/>
            </a:pPr>
            <a:r>
              <a:rPr lang="es-ES" dirty="0"/>
              <a:t>atractivo,  ingenioso,</a:t>
            </a:r>
          </a:p>
          <a:p>
            <a:pPr>
              <a:buNone/>
            </a:pPr>
            <a:r>
              <a:rPr lang="es-ES" dirty="0"/>
              <a:t>potente y que cuida el </a:t>
            </a:r>
          </a:p>
          <a:p>
            <a:pPr>
              <a:buNone/>
            </a:pPr>
            <a:r>
              <a:rPr lang="es-ES" dirty="0"/>
              <a:t>medio ambiente. El </a:t>
            </a:r>
            <a:r>
              <a:rPr lang="es-ES" b="1" dirty="0"/>
              <a:t>Eco</a:t>
            </a:r>
            <a:r>
              <a:rPr lang="es-ES" dirty="0"/>
              <a:t>,</a:t>
            </a:r>
          </a:p>
          <a:p>
            <a:pPr>
              <a:buNone/>
            </a:pPr>
            <a:r>
              <a:rPr lang="es-ES" dirty="0"/>
              <a:t>con su poderoso </a:t>
            </a:r>
          </a:p>
          <a:p>
            <a:pPr>
              <a:buNone/>
            </a:pPr>
            <a:r>
              <a:rPr lang="es-ES" dirty="0"/>
              <a:t>motor eléctrico,</a:t>
            </a:r>
          </a:p>
          <a:p>
            <a:pPr>
              <a:buNone/>
            </a:pPr>
            <a:r>
              <a:rPr lang="es-ES" dirty="0"/>
              <a:t>fascina a todos los </a:t>
            </a:r>
          </a:p>
          <a:p>
            <a:pPr>
              <a:buNone/>
            </a:pPr>
            <a:r>
              <a:rPr lang="es-ES" dirty="0"/>
              <a:t>conductores, tanto a </a:t>
            </a:r>
          </a:p>
          <a:p>
            <a:pPr>
              <a:buNone/>
            </a:pPr>
            <a:r>
              <a:rPr lang="es-ES" dirty="0"/>
              <a:t>los jóvenes como a los </a:t>
            </a:r>
          </a:p>
          <a:p>
            <a:pPr>
              <a:buNone/>
            </a:pPr>
            <a:r>
              <a:rPr lang="es-ES" dirty="0"/>
              <a:t>más experimentados.</a:t>
            </a:r>
          </a:p>
          <a:p>
            <a:pPr>
              <a:buNone/>
            </a:pPr>
            <a:r>
              <a:rPr lang="es-ES" dirty="0"/>
              <a:t>Su tamaño, innovadora </a:t>
            </a:r>
          </a:p>
          <a:p>
            <a:pPr>
              <a:buNone/>
            </a:pPr>
            <a:r>
              <a:rPr lang="es-ES" dirty="0"/>
              <a:t>imagen y precio asequible hacen</a:t>
            </a:r>
          </a:p>
          <a:p>
            <a:pPr>
              <a:buNone/>
            </a:pPr>
            <a:r>
              <a:rPr lang="es-ES" dirty="0"/>
              <a:t>que la gente se pare y piense en </a:t>
            </a:r>
          </a:p>
          <a:p>
            <a:pPr>
              <a:buNone/>
            </a:pPr>
            <a:r>
              <a:rPr lang="es-ES" dirty="0"/>
              <a:t>llevárselo a casa . </a:t>
            </a:r>
            <a:r>
              <a:rPr lang="es-ES" b="1" dirty="0"/>
              <a:t>Ecología y potencia </a:t>
            </a:r>
          </a:p>
          <a:p>
            <a:pPr>
              <a:buNone/>
            </a:pPr>
            <a:r>
              <a:rPr lang="es-ES" b="1" dirty="0"/>
              <a:t>nunca han estado tan cerca.  </a:t>
            </a:r>
          </a:p>
          <a:p>
            <a:pPr>
              <a:buNone/>
            </a:pPr>
            <a:r>
              <a:rPr lang="es-ES" dirty="0"/>
              <a:t> </a:t>
            </a:r>
          </a:p>
          <a:p>
            <a:pPr>
              <a:buNone/>
            </a:pPr>
            <a:endParaRPr lang="es-ES" dirty="0"/>
          </a:p>
          <a:p>
            <a:pPr>
              <a:buNone/>
            </a:pPr>
            <a:endParaRPr lang="es-E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868664"/>
          </a:xfrm>
        </p:spPr>
        <p:txBody>
          <a:bodyPr>
            <a:normAutofit/>
          </a:bodyPr>
          <a:lstStyle/>
          <a:p>
            <a:r>
              <a:rPr lang="es-ES" sz="1800" b="1" dirty="0">
                <a:solidFill>
                  <a:srgbClr val="FF0000"/>
                </a:solidFill>
              </a:rPr>
              <a:t>Tipos importantes de pensamiento que deberíamos enseñar a     nuestros alumnos a utilizar cuidadosamente</a:t>
            </a:r>
          </a:p>
        </p:txBody>
      </p:sp>
      <p:sp>
        <p:nvSpPr>
          <p:cNvPr id="3" name="2 Marcador de contenido"/>
          <p:cNvSpPr>
            <a:spLocks noGrp="1"/>
          </p:cNvSpPr>
          <p:nvPr>
            <p:ph sz="half" idx="1"/>
          </p:nvPr>
        </p:nvSpPr>
        <p:spPr>
          <a:xfrm>
            <a:off x="1435608" y="1524000"/>
            <a:ext cx="7351234" cy="1976438"/>
          </a:xfrm>
        </p:spPr>
        <p:txBody>
          <a:bodyPr>
            <a:normAutofit/>
          </a:bodyPr>
          <a:lstStyle/>
          <a:p>
            <a:pPr marL="539496" indent="-457200">
              <a:buNone/>
            </a:pPr>
            <a:r>
              <a:rPr lang="es-ES" sz="2000" dirty="0">
                <a:solidFill>
                  <a:schemeClr val="accent4">
                    <a:lumMod val="60000"/>
                    <a:lumOff val="40000"/>
                  </a:schemeClr>
                </a:solidFill>
              </a:rPr>
              <a:t>A</a:t>
            </a:r>
            <a:r>
              <a:rPr lang="es-ES" sz="2000" dirty="0"/>
              <a:t>.  </a:t>
            </a:r>
            <a:r>
              <a:rPr lang="es-ES" sz="1400" dirty="0"/>
              <a:t>GENERAR IDEAS / SÍNTESIS                  </a:t>
            </a:r>
            <a:r>
              <a:rPr lang="es-ES" sz="1400" dirty="0">
                <a:solidFill>
                  <a:schemeClr val="accent4">
                    <a:lumMod val="60000"/>
                    <a:lumOff val="40000"/>
                  </a:schemeClr>
                </a:solidFill>
              </a:rPr>
              <a:t>B</a:t>
            </a:r>
            <a:r>
              <a:rPr lang="es-ES" sz="1400" dirty="0"/>
              <a:t>.   CLARIFICAR IDEAS /  ANÁLISIS     </a:t>
            </a:r>
          </a:p>
          <a:p>
            <a:pPr marL="539496" indent="-457200">
              <a:buFont typeface="+mj-lt"/>
              <a:buAutoNum type="arabicPeriod"/>
            </a:pPr>
            <a:r>
              <a:rPr lang="es-ES" sz="2000" dirty="0"/>
              <a:t> Desarrollar  Ideas  Creativas   </a:t>
            </a:r>
            <a:r>
              <a:rPr lang="es-ES" sz="2000" dirty="0">
                <a:solidFill>
                  <a:schemeClr val="accent1">
                    <a:lumMod val="60000"/>
                    <a:lumOff val="40000"/>
                  </a:schemeClr>
                </a:solidFill>
              </a:rPr>
              <a:t>1</a:t>
            </a:r>
            <a:r>
              <a:rPr lang="es-ES" sz="2000" dirty="0"/>
              <a:t>.  Analizar ideas      </a:t>
            </a:r>
          </a:p>
          <a:p>
            <a:pPr marL="539496" indent="-457200">
              <a:buFont typeface="+mj-lt"/>
              <a:buAutoNum type="arabicPeriod"/>
            </a:pPr>
            <a:r>
              <a:rPr lang="es-ES" sz="2000" dirty="0"/>
              <a:t> Composición                          </a:t>
            </a:r>
            <a:r>
              <a:rPr lang="es-ES" sz="2000" dirty="0">
                <a:solidFill>
                  <a:schemeClr val="accent1">
                    <a:lumMod val="60000"/>
                    <a:lumOff val="40000"/>
                  </a:schemeClr>
                </a:solidFill>
              </a:rPr>
              <a:t>2</a:t>
            </a:r>
            <a:r>
              <a:rPr lang="es-ES" sz="2000" dirty="0"/>
              <a:t>. Analizar argumentos       </a:t>
            </a:r>
          </a:p>
          <a:p>
            <a:pPr marL="539496" indent="-457200">
              <a:buNone/>
            </a:pPr>
            <a:r>
              <a:rPr lang="es-ES" sz="2000" dirty="0"/>
              <a:t>           B.  Analogía/Metáfora                                  </a:t>
            </a:r>
          </a:p>
          <a:p>
            <a:pPr marL="539496" indent="-457200">
              <a:buNone/>
            </a:pPr>
            <a:endParaRPr lang="es-ES" sz="2000" dirty="0"/>
          </a:p>
        </p:txBody>
      </p:sp>
      <p:sp>
        <p:nvSpPr>
          <p:cNvPr id="4" name="3 Marcador de contenido"/>
          <p:cNvSpPr>
            <a:spLocks noGrp="1"/>
          </p:cNvSpPr>
          <p:nvPr>
            <p:ph sz="half" idx="2"/>
          </p:nvPr>
        </p:nvSpPr>
        <p:spPr>
          <a:xfrm>
            <a:off x="1571604" y="3357562"/>
            <a:ext cx="7362084" cy="2829878"/>
          </a:xfrm>
        </p:spPr>
        <p:txBody>
          <a:bodyPr>
            <a:normAutofit/>
          </a:bodyPr>
          <a:lstStyle/>
          <a:p>
            <a:pPr>
              <a:buNone/>
            </a:pPr>
            <a:r>
              <a:rPr lang="es-ES" sz="1800" dirty="0">
                <a:solidFill>
                  <a:schemeClr val="accent4">
                    <a:lumMod val="60000"/>
                    <a:lumOff val="40000"/>
                  </a:schemeClr>
                </a:solidFill>
              </a:rPr>
              <a:t>C</a:t>
            </a:r>
            <a:r>
              <a:rPr lang="es-ES" sz="1800" dirty="0"/>
              <a:t>.  </a:t>
            </a:r>
            <a:r>
              <a:rPr lang="es-ES" sz="1600" dirty="0"/>
              <a:t>EVALUAR </a:t>
            </a:r>
            <a:r>
              <a:rPr lang="es-ES" sz="1800" dirty="0"/>
              <a:t> </a:t>
            </a:r>
            <a:r>
              <a:rPr lang="es-ES" sz="1600" dirty="0"/>
              <a:t>LA RAZONABILIDAD DE LAS IDEAS / EVALUACIÓN</a:t>
            </a:r>
          </a:p>
          <a:p>
            <a:pPr marL="425196" indent="-342900">
              <a:buFont typeface="+mj-lt"/>
              <a:buAutoNum type="arabicPeriod"/>
            </a:pPr>
            <a:r>
              <a:rPr lang="es-ES" sz="1800" dirty="0">
                <a:latin typeface="Arial Rounded MT Bold" pitchFamily="34" charset="0"/>
              </a:rPr>
              <a:t>Evaluar información básica</a:t>
            </a:r>
          </a:p>
          <a:p>
            <a:pPr marL="425196" indent="-342900">
              <a:buFont typeface="+mj-lt"/>
              <a:buAutoNum type="arabicPeriod"/>
            </a:pPr>
            <a:r>
              <a:rPr lang="es-ES" sz="1800" dirty="0">
                <a:latin typeface="Arial Rounded MT Bold" pitchFamily="34" charset="0"/>
              </a:rPr>
              <a:t>Inferencias</a:t>
            </a:r>
          </a:p>
          <a:p>
            <a:pPr marL="425196" indent="-342900">
              <a:buNone/>
            </a:pPr>
            <a:endParaRPr lang="es-ES" sz="1800" dirty="0"/>
          </a:p>
          <a:p>
            <a:pPr marL="425196" indent="-342900">
              <a:buAutoNum type="alphaUcPeriod" startAt="4"/>
            </a:pPr>
            <a:r>
              <a:rPr lang="es-ES" sz="1800" dirty="0"/>
              <a:t>PENSAMIENTO ENFOCADO EN ACCIONES</a:t>
            </a:r>
          </a:p>
          <a:p>
            <a:pPr marL="425196" indent="-342900">
              <a:buFont typeface="+mj-lt"/>
              <a:buAutoNum type="arabicPeriod"/>
            </a:pPr>
            <a:r>
              <a:rPr lang="es-ES" sz="1800" dirty="0"/>
              <a:t>     </a:t>
            </a:r>
            <a:r>
              <a:rPr lang="es-ES" sz="1800" dirty="0">
                <a:latin typeface="Arial Rounded MT Bold" pitchFamily="34" charset="0"/>
              </a:rPr>
              <a:t>Toma de decisiones</a:t>
            </a:r>
          </a:p>
          <a:p>
            <a:pPr marL="425196" indent="-342900">
              <a:buFont typeface="+mj-lt"/>
              <a:buAutoNum type="arabicPeriod"/>
            </a:pPr>
            <a:r>
              <a:rPr lang="es-ES" sz="1800" dirty="0">
                <a:latin typeface="Arial Rounded MT Bold" pitchFamily="34" charset="0"/>
              </a:rPr>
              <a:t>     Resolución de problemas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a:t>       TOMA DE DECISIONES</a:t>
            </a:r>
            <a:endParaRPr lang="es-ES" dirty="0"/>
          </a:p>
        </p:txBody>
      </p:sp>
      <p:sp>
        <p:nvSpPr>
          <p:cNvPr id="7" name="6 Subtítulo"/>
          <p:cNvSpPr>
            <a:spLocks noGrp="1"/>
          </p:cNvSpPr>
          <p:nvPr>
            <p:ph type="subTitle" idx="1"/>
          </p:nvPr>
        </p:nvSpPr>
        <p:spPr/>
        <p:txBody>
          <a:bodyPr/>
          <a:lstStyle/>
          <a:p>
            <a:endParaRPr lang="es-ES" dirty="0"/>
          </a:p>
        </p:txBody>
      </p:sp>
      <p:pic>
        <p:nvPicPr>
          <p:cNvPr id="1026" name="Picture 2" descr="C:\Users\SUSANA\Downloads\20190917_132143.jpg"/>
          <p:cNvPicPr>
            <a:picLocks noChangeAspect="1" noChangeArrowheads="1"/>
          </p:cNvPicPr>
          <p:nvPr/>
        </p:nvPicPr>
        <p:blipFill>
          <a:blip r:embed="rId2"/>
          <a:srcRect/>
          <a:stretch>
            <a:fillRect/>
          </a:stretch>
        </p:blipFill>
        <p:spPr bwMode="auto">
          <a:xfrm>
            <a:off x="1428728" y="1785926"/>
            <a:ext cx="7715272" cy="485778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a:solidFill>
                  <a:srgbClr val="FF0000"/>
                </a:solidFill>
              </a:rPr>
              <a:t>TOMA DE DECISIONES CON DESTREZA</a:t>
            </a:r>
          </a:p>
        </p:txBody>
      </p:sp>
      <p:sp>
        <p:nvSpPr>
          <p:cNvPr id="3" name="2 Marcador de contenido"/>
          <p:cNvSpPr>
            <a:spLocks noGrp="1"/>
          </p:cNvSpPr>
          <p:nvPr>
            <p:ph idx="1"/>
          </p:nvPr>
        </p:nvSpPr>
        <p:spPr/>
        <p:txBody>
          <a:bodyPr/>
          <a:lstStyle/>
          <a:p>
            <a:pPr marL="596646" indent="-514350">
              <a:buFont typeface="+mj-lt"/>
              <a:buAutoNum type="arabicPeriod"/>
            </a:pPr>
            <a:r>
              <a:rPr lang="es-ES" dirty="0"/>
              <a:t>¿Qué hace necesaria la decisión?</a:t>
            </a:r>
          </a:p>
          <a:p>
            <a:pPr marL="596646" indent="-514350">
              <a:buFont typeface="+mj-lt"/>
              <a:buAutoNum type="arabicPeriod"/>
            </a:pPr>
            <a:r>
              <a:rPr lang="es-ES" dirty="0"/>
              <a:t>¿Cuáles son mis opciones?</a:t>
            </a:r>
          </a:p>
          <a:p>
            <a:pPr marL="596646" indent="-514350">
              <a:buFont typeface="+mj-lt"/>
              <a:buAutoNum type="arabicPeriod"/>
            </a:pPr>
            <a:r>
              <a:rPr lang="es-ES" dirty="0"/>
              <a:t>¿Cuáles son las pro y contra consecuencias probables de cada opción?</a:t>
            </a:r>
          </a:p>
          <a:p>
            <a:pPr marL="596646" indent="-514350">
              <a:buFont typeface="+mj-lt"/>
              <a:buAutoNum type="arabicPeriod"/>
            </a:pPr>
            <a:r>
              <a:rPr lang="es-ES" dirty="0"/>
              <a:t>¿Qué importancia tienen las consecuencias ?</a:t>
            </a:r>
          </a:p>
          <a:p>
            <a:pPr marL="596646" indent="-514350">
              <a:buFont typeface="+mj-lt"/>
              <a:buAutoNum type="arabicPeriod"/>
            </a:pPr>
            <a:r>
              <a:rPr lang="es-ES" dirty="0"/>
              <a:t>¿Qué opción es la mejor a la luz de las consecuencias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rgbClr val="FF0000"/>
                </a:solidFill>
              </a:rPr>
              <a:t>                   ELEGIR</a:t>
            </a:r>
          </a:p>
        </p:txBody>
      </p:sp>
      <p:sp>
        <p:nvSpPr>
          <p:cNvPr id="3" name="2 Marcador de contenido"/>
          <p:cNvSpPr>
            <a:spLocks noGrp="1"/>
          </p:cNvSpPr>
          <p:nvPr>
            <p:ph idx="1"/>
          </p:nvPr>
        </p:nvSpPr>
        <p:spPr/>
        <p:txBody>
          <a:bodyPr/>
          <a:lstStyle/>
          <a:p>
            <a:pPr marL="596646" indent="-514350">
              <a:buFont typeface="+mj-lt"/>
              <a:buAutoNum type="arabicPeriod"/>
            </a:pPr>
            <a:r>
              <a:rPr lang="es-ES" dirty="0"/>
              <a:t>¿ Cuáles son algunas de las cosas que puedo hacer?</a:t>
            </a:r>
          </a:p>
          <a:p>
            <a:pPr marL="596646" indent="-514350">
              <a:buFont typeface="+mj-lt"/>
              <a:buAutoNum type="arabicPeriod"/>
            </a:pPr>
            <a:endParaRPr lang="es-ES" dirty="0"/>
          </a:p>
          <a:p>
            <a:pPr marL="596646" indent="-514350">
              <a:buFont typeface="+mj-lt"/>
              <a:buAutoNum type="arabicPeriod"/>
            </a:pPr>
            <a:r>
              <a:rPr lang="es-ES" dirty="0"/>
              <a:t>¿ Qué pasaría si hago estas cosas ?</a:t>
            </a:r>
          </a:p>
          <a:p>
            <a:pPr marL="596646" indent="-514350">
              <a:buFont typeface="+mj-lt"/>
              <a:buAutoNum type="arabicPeriod"/>
            </a:pPr>
            <a:endParaRPr lang="es-ES" dirty="0"/>
          </a:p>
          <a:p>
            <a:pPr marL="596646" indent="-514350">
              <a:buFont typeface="+mj-lt"/>
              <a:buAutoNum type="arabicPeriod"/>
            </a:pPr>
            <a:r>
              <a:rPr lang="es-ES" dirty="0"/>
              <a:t>¿ Qué será bueno hacer?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         TOMA DE DECISIONES </a:t>
            </a:r>
          </a:p>
        </p:txBody>
      </p:sp>
      <p:pic>
        <p:nvPicPr>
          <p:cNvPr id="1026" name="Picture 2" descr="C:\Users\SUSANA\AppData\Local\Temp\Rar$DIa4488.43452\20190918_102701.jpg"/>
          <p:cNvPicPr>
            <a:picLocks noGrp="1" noChangeAspect="1" noChangeArrowheads="1"/>
          </p:cNvPicPr>
          <p:nvPr>
            <p:ph idx="1"/>
          </p:nvPr>
        </p:nvPicPr>
        <p:blipFill>
          <a:blip r:embed="rId2" cstate="print"/>
          <a:srcRect/>
          <a:stretch>
            <a:fillRect/>
          </a:stretch>
        </p:blipFill>
        <p:spPr bwMode="auto">
          <a:xfrm>
            <a:off x="1435100" y="2118339"/>
            <a:ext cx="7499350" cy="345952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3074" name="Picture 2" descr="C:\Users\SUSANA\AppData\Local\Temp\Rar$DIa4488.43675\20190924_112138.jpg"/>
          <p:cNvPicPr>
            <a:picLocks noGrp="1" noChangeAspect="1" noChangeArrowheads="1"/>
          </p:cNvPicPr>
          <p:nvPr>
            <p:ph idx="1"/>
          </p:nvPr>
        </p:nvPicPr>
        <p:blipFill>
          <a:blip r:embed="rId2"/>
          <a:srcRect/>
          <a:stretch>
            <a:fillRect/>
          </a:stretch>
        </p:blipFill>
        <p:spPr bwMode="auto">
          <a:xfrm>
            <a:off x="1000100" y="0"/>
            <a:ext cx="8143900"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6758006" cy="1162050"/>
          </a:xfrm>
        </p:spPr>
        <p:txBody>
          <a:bodyPr>
            <a:normAutofit/>
          </a:bodyPr>
          <a:lstStyle/>
          <a:p>
            <a:r>
              <a:rPr lang="es-ES" sz="3200" dirty="0">
                <a:solidFill>
                  <a:srgbClr val="FF0000"/>
                </a:solidFill>
              </a:rPr>
              <a:t>RESOLUCIÓN DE PROBLEMAS </a:t>
            </a:r>
          </a:p>
        </p:txBody>
      </p:sp>
      <p:sp>
        <p:nvSpPr>
          <p:cNvPr id="5" name="4 Marcador de texto"/>
          <p:cNvSpPr>
            <a:spLocks noGrp="1"/>
          </p:cNvSpPr>
          <p:nvPr>
            <p:ph type="body" idx="2"/>
          </p:nvPr>
        </p:nvSpPr>
        <p:spPr/>
        <p:txBody>
          <a:bodyPr>
            <a:noAutofit/>
          </a:bodyPr>
          <a:lstStyle/>
          <a:p>
            <a:r>
              <a:rPr lang="es-ES" sz="4000" dirty="0"/>
              <a:t>OBJETIVOS</a:t>
            </a:r>
          </a:p>
        </p:txBody>
      </p:sp>
      <p:sp>
        <p:nvSpPr>
          <p:cNvPr id="4" name="3 Marcador de contenido"/>
          <p:cNvSpPr>
            <a:spLocks noGrp="1"/>
          </p:cNvSpPr>
          <p:nvPr>
            <p:ph sz="half" idx="1"/>
          </p:nvPr>
        </p:nvSpPr>
        <p:spPr/>
        <p:txBody>
          <a:bodyPr>
            <a:normAutofit fontScale="92500"/>
          </a:bodyPr>
          <a:lstStyle/>
          <a:p>
            <a:r>
              <a:rPr lang="es-ES" dirty="0"/>
              <a:t>Explicar cuál es el problema , desarrollar y describir las posibles soluciones.</a:t>
            </a:r>
          </a:p>
          <a:p>
            <a:r>
              <a:rPr lang="es-ES" dirty="0"/>
              <a:t>Identificar las consecuencias positivas y negativas de las posibles soluciones.</a:t>
            </a:r>
          </a:p>
          <a:p>
            <a:r>
              <a:rPr lang="es-ES" dirty="0"/>
              <a:t>Modificar cada solución para lograr la mejor versión.</a:t>
            </a:r>
          </a:p>
          <a:p>
            <a:r>
              <a:rPr lang="es-ES" dirty="0"/>
              <a:t>Evaluar cuál de estas posibles soluciones es la mejor y explicar por qué eligieron esa solución.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435608" y="274638"/>
            <a:ext cx="7498080" cy="1868478"/>
          </a:xfrm>
        </p:spPr>
        <p:txBody>
          <a:bodyPr>
            <a:normAutofit/>
          </a:bodyPr>
          <a:lstStyle/>
          <a:p>
            <a:r>
              <a:rPr lang="es-ES" dirty="0"/>
              <a:t>¿Qué implica resolver problemas con destreza ?</a:t>
            </a:r>
          </a:p>
        </p:txBody>
      </p:sp>
      <p:sp>
        <p:nvSpPr>
          <p:cNvPr id="5" name="4 Marcador de contenido"/>
          <p:cNvSpPr>
            <a:spLocks noGrp="1"/>
          </p:cNvSpPr>
          <p:nvPr>
            <p:ph idx="1"/>
          </p:nvPr>
        </p:nvSpPr>
        <p:spPr>
          <a:xfrm>
            <a:off x="1435608" y="2071678"/>
            <a:ext cx="7498080" cy="4176722"/>
          </a:xfrm>
        </p:spPr>
        <p:txBody>
          <a:bodyPr/>
          <a:lstStyle/>
          <a:p>
            <a:r>
              <a:rPr lang="es-ES" dirty="0"/>
              <a:t>Identificar una situación como problemática.</a:t>
            </a:r>
          </a:p>
          <a:p>
            <a:endParaRPr lang="es-ES" dirty="0"/>
          </a:p>
          <a:p>
            <a:r>
              <a:rPr lang="es-ES" dirty="0"/>
              <a:t>Definir el problema.</a:t>
            </a:r>
          </a:p>
          <a:p>
            <a:endParaRPr lang="es-ES" dirty="0"/>
          </a:p>
          <a:p>
            <a:r>
              <a:rPr lang="es-ES" dirty="0"/>
              <a:t>Generar posibles soluciones.</a:t>
            </a:r>
          </a:p>
          <a:p>
            <a:endParaRPr lang="es-E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638"/>
            <a:ext cx="7498080" cy="1511288"/>
          </a:xfrm>
        </p:spPr>
        <p:txBody>
          <a:bodyPr>
            <a:normAutofit/>
          </a:bodyPr>
          <a:lstStyle/>
          <a:p>
            <a:r>
              <a:rPr lang="es-ES" dirty="0">
                <a:solidFill>
                  <a:srgbClr val="FF0000"/>
                </a:solidFill>
              </a:rPr>
              <a:t>RESOLUCIÓN DE PROBLEMAS CON DESTREZA</a:t>
            </a:r>
          </a:p>
        </p:txBody>
      </p:sp>
      <p:sp>
        <p:nvSpPr>
          <p:cNvPr id="3" name="2 Marcador de contenido"/>
          <p:cNvSpPr>
            <a:spLocks noGrp="1"/>
          </p:cNvSpPr>
          <p:nvPr>
            <p:ph idx="1"/>
          </p:nvPr>
        </p:nvSpPr>
        <p:spPr>
          <a:xfrm>
            <a:off x="1435608" y="1643050"/>
            <a:ext cx="7498080" cy="4605350"/>
          </a:xfrm>
        </p:spPr>
        <p:txBody>
          <a:bodyPr/>
          <a:lstStyle/>
          <a:p>
            <a:pPr marL="596646" indent="-514350">
              <a:buFont typeface="+mj-lt"/>
              <a:buAutoNum type="arabicPeriod"/>
            </a:pPr>
            <a:r>
              <a:rPr lang="es-ES" dirty="0"/>
              <a:t>¿ Cuál es la situación que genera el problema?</a:t>
            </a:r>
          </a:p>
          <a:p>
            <a:pPr marL="596646" indent="-514350">
              <a:buFont typeface="+mj-lt"/>
              <a:buAutoNum type="arabicPeriod"/>
            </a:pPr>
            <a:r>
              <a:rPr lang="es-ES" dirty="0"/>
              <a:t>¿ Cuál es el problema ?</a:t>
            </a:r>
          </a:p>
          <a:p>
            <a:pPr marL="596646" indent="-514350">
              <a:buFont typeface="+mj-lt"/>
              <a:buAutoNum type="arabicPeriod"/>
            </a:pPr>
            <a:r>
              <a:rPr lang="es-ES" dirty="0"/>
              <a:t>¿ Cuáles son posibles soluciones ?</a:t>
            </a:r>
          </a:p>
          <a:p>
            <a:pPr marL="596646" indent="-514350">
              <a:buFont typeface="+mj-lt"/>
              <a:buAutoNum type="arabicPeriod"/>
            </a:pPr>
            <a:r>
              <a:rPr lang="es-ES" dirty="0"/>
              <a:t>¿ Qué pasaría si solucionaras el problema de cada una de estas formas ?</a:t>
            </a:r>
          </a:p>
          <a:p>
            <a:pPr marL="596646" indent="-514350">
              <a:buFont typeface="+mj-lt"/>
              <a:buAutoNum type="arabicPeriod"/>
            </a:pPr>
            <a:r>
              <a:rPr lang="es-ES" dirty="0"/>
              <a:t>¿ Cuál es la mejor solución para el problema ?</a:t>
            </a:r>
          </a:p>
          <a:p>
            <a:pPr marL="596646" indent="-514350">
              <a:buFont typeface="+mj-lt"/>
              <a:buAutoNum type="arabicPeriod"/>
            </a:pPr>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          </a:t>
            </a:r>
            <a:br>
              <a:rPr lang="es-ES" dirty="0"/>
            </a:br>
            <a:r>
              <a:rPr lang="es-ES" dirty="0"/>
              <a:t/>
            </a:r>
            <a:br>
              <a:rPr lang="es-ES" dirty="0"/>
            </a:br>
            <a:r>
              <a:rPr lang="es-ES" dirty="0"/>
              <a:t/>
            </a:r>
            <a:br>
              <a:rPr lang="es-ES" dirty="0"/>
            </a:br>
            <a:r>
              <a:rPr lang="es-ES" dirty="0"/>
              <a:t>                 OBJETIVOS :</a:t>
            </a:r>
          </a:p>
        </p:txBody>
      </p:sp>
      <p:sp>
        <p:nvSpPr>
          <p:cNvPr id="3" name="2 Marcador de contenido"/>
          <p:cNvSpPr>
            <a:spLocks noGrp="1"/>
          </p:cNvSpPr>
          <p:nvPr>
            <p:ph idx="1"/>
          </p:nvPr>
        </p:nvSpPr>
        <p:spPr>
          <a:xfrm>
            <a:off x="1435608" y="2143116"/>
            <a:ext cx="7498080" cy="4071966"/>
          </a:xfrm>
        </p:spPr>
        <p:txBody>
          <a:bodyPr>
            <a:normAutofit/>
          </a:bodyPr>
          <a:lstStyle/>
          <a:p>
            <a:endParaRPr lang="es-ES" dirty="0"/>
          </a:p>
          <a:p>
            <a:endParaRPr lang="es-ES" dirty="0"/>
          </a:p>
          <a:p>
            <a:r>
              <a:rPr lang="es-ES" dirty="0"/>
              <a:t>Enseñar al alumnado cómo convertirse en buenos pensadores.</a:t>
            </a:r>
          </a:p>
          <a:p>
            <a:r>
              <a:rPr lang="es-ES" dirty="0"/>
              <a:t>Ayudar al alumnado a aprender a utilizar destrezas de pensamiento conectando con el contenido curricular.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638"/>
            <a:ext cx="7498080" cy="2225668"/>
          </a:xfrm>
        </p:spPr>
        <p:txBody>
          <a:bodyPr>
            <a:normAutofit/>
          </a:bodyPr>
          <a:lstStyle/>
          <a:p>
            <a:r>
              <a:rPr lang="es-ES" sz="3600" dirty="0">
                <a:solidFill>
                  <a:srgbClr val="FF0000"/>
                </a:solidFill>
              </a:rPr>
              <a:t>RESOLUCIÓN DE PROBLEMAS CON DESTREZA</a:t>
            </a:r>
            <a:r>
              <a:rPr lang="es-ES" sz="2400" dirty="0"/>
              <a:t/>
            </a:r>
            <a:br>
              <a:rPr lang="es-ES" sz="2400" dirty="0"/>
            </a:br>
            <a:r>
              <a:rPr lang="es-ES" sz="2400" dirty="0"/>
              <a:t>(Infantil-Primero y Segundo de E. Primaria)</a:t>
            </a:r>
          </a:p>
        </p:txBody>
      </p:sp>
      <p:sp>
        <p:nvSpPr>
          <p:cNvPr id="3" name="2 Marcador de contenido"/>
          <p:cNvSpPr>
            <a:spLocks noGrp="1"/>
          </p:cNvSpPr>
          <p:nvPr>
            <p:ph idx="1"/>
          </p:nvPr>
        </p:nvSpPr>
        <p:spPr>
          <a:xfrm>
            <a:off x="1435608" y="2428868"/>
            <a:ext cx="7498080" cy="4429132"/>
          </a:xfrm>
        </p:spPr>
        <p:txBody>
          <a:bodyPr>
            <a:normAutofit fontScale="92500" lnSpcReduction="10000"/>
          </a:bodyPr>
          <a:lstStyle/>
          <a:p>
            <a:pPr marL="596646" indent="-514350">
              <a:buFont typeface="+mj-lt"/>
              <a:buAutoNum type="arabicPeriod"/>
            </a:pPr>
            <a:r>
              <a:rPr lang="es-ES" dirty="0"/>
              <a:t>¿ Cuál es el problema ?</a:t>
            </a:r>
          </a:p>
          <a:p>
            <a:pPr marL="596646" indent="-514350">
              <a:buFont typeface="+mj-lt"/>
              <a:buAutoNum type="arabicPeriod"/>
            </a:pPr>
            <a:endParaRPr lang="es-ES" dirty="0"/>
          </a:p>
          <a:p>
            <a:pPr marL="596646" indent="-514350">
              <a:buFont typeface="+mj-lt"/>
              <a:buAutoNum type="arabicPeriod"/>
            </a:pPr>
            <a:r>
              <a:rPr lang="es-ES" dirty="0"/>
              <a:t>¿ Cuáles son las posibles soluciones ?</a:t>
            </a:r>
          </a:p>
          <a:p>
            <a:pPr marL="596646" indent="-514350">
              <a:buFont typeface="+mj-lt"/>
              <a:buAutoNum type="arabicPeriod"/>
            </a:pPr>
            <a:endParaRPr lang="es-ES" dirty="0"/>
          </a:p>
          <a:p>
            <a:pPr marL="596646" indent="-514350">
              <a:buFont typeface="+mj-lt"/>
              <a:buAutoNum type="arabicPeriod"/>
            </a:pPr>
            <a:r>
              <a:rPr lang="es-ES" dirty="0"/>
              <a:t>¿ Qué pasaría si solucionaras el problema de cada una de estas formas ?</a:t>
            </a:r>
          </a:p>
          <a:p>
            <a:pPr marL="596646" indent="-514350">
              <a:buFont typeface="+mj-lt"/>
              <a:buAutoNum type="arabicPeriod"/>
            </a:pPr>
            <a:endParaRPr lang="es-ES" dirty="0"/>
          </a:p>
          <a:p>
            <a:pPr marL="596646" indent="-514350">
              <a:buFont typeface="+mj-lt"/>
              <a:buAutoNum type="arabicPeriod"/>
            </a:pPr>
            <a:r>
              <a:rPr lang="es-ES" dirty="0"/>
              <a:t>¿ Cuál es la mejor solución para el problema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flipV="1">
            <a:off x="4786314" y="1428735"/>
            <a:ext cx="857256" cy="71437"/>
          </a:xfrm>
        </p:spPr>
        <p:txBody>
          <a:bodyPr>
            <a:normAutofit fontScale="90000"/>
          </a:bodyPr>
          <a:lstStyle/>
          <a:p>
            <a:endParaRPr lang="es-ES" dirty="0"/>
          </a:p>
        </p:txBody>
      </p:sp>
      <p:pic>
        <p:nvPicPr>
          <p:cNvPr id="2050" name="Picture 2" descr="C:\Users\SUSANA\Pictures\descarga (1).jpg"/>
          <p:cNvPicPr>
            <a:picLocks noGrp="1" noChangeAspect="1" noChangeArrowheads="1"/>
          </p:cNvPicPr>
          <p:nvPr>
            <p:ph idx="1"/>
          </p:nvPr>
        </p:nvPicPr>
        <p:blipFill>
          <a:blip r:embed="rId2"/>
          <a:srcRect/>
          <a:stretch>
            <a:fillRect/>
          </a:stretch>
        </p:blipFill>
        <p:spPr bwMode="auto">
          <a:xfrm>
            <a:off x="1928794" y="0"/>
            <a:ext cx="6643734" cy="6215081"/>
          </a:xfrm>
          <a:prstGeom prst="rect">
            <a:avLst/>
          </a:prstGeom>
          <a:noFill/>
        </p:spPr>
      </p:pic>
      <p:pic>
        <p:nvPicPr>
          <p:cNvPr id="2051" name="Picture 3" descr="C:\Users\SUSANA\Pictures\images.jpg"/>
          <p:cNvPicPr>
            <a:picLocks noChangeAspect="1" noChangeArrowheads="1"/>
          </p:cNvPicPr>
          <p:nvPr/>
        </p:nvPicPr>
        <p:blipFill>
          <a:blip r:embed="rId3"/>
          <a:srcRect/>
          <a:stretch>
            <a:fillRect/>
          </a:stretch>
        </p:blipFill>
        <p:spPr bwMode="auto">
          <a:xfrm>
            <a:off x="6643702" y="3500438"/>
            <a:ext cx="2143125" cy="214312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638"/>
            <a:ext cx="7498080" cy="1868478"/>
          </a:xfrm>
        </p:spPr>
        <p:txBody>
          <a:bodyPr/>
          <a:lstStyle/>
          <a:p>
            <a:r>
              <a:rPr lang="es-ES" dirty="0">
                <a:solidFill>
                  <a:srgbClr val="FF0000"/>
                </a:solidFill>
              </a:rPr>
              <a:t>               PROBLEMAS</a:t>
            </a:r>
          </a:p>
        </p:txBody>
      </p:sp>
      <p:sp>
        <p:nvSpPr>
          <p:cNvPr id="3" name="2 Marcador de contenido"/>
          <p:cNvSpPr>
            <a:spLocks noGrp="1"/>
          </p:cNvSpPr>
          <p:nvPr>
            <p:ph idx="1"/>
          </p:nvPr>
        </p:nvSpPr>
        <p:spPr>
          <a:xfrm>
            <a:off x="1435608" y="2500306"/>
            <a:ext cx="7498080" cy="3748094"/>
          </a:xfrm>
        </p:spPr>
        <p:txBody>
          <a:bodyPr/>
          <a:lstStyle/>
          <a:p>
            <a:pPr>
              <a:buFont typeface="Wingdings" pitchFamily="2" charset="2"/>
              <a:buChar char="v"/>
            </a:pPr>
            <a:r>
              <a:rPr lang="es-ES" dirty="0"/>
              <a:t>Define el problema.</a:t>
            </a:r>
          </a:p>
          <a:p>
            <a:pPr>
              <a:buFont typeface="Wingdings" pitchFamily="2" charset="2"/>
              <a:buChar char="v"/>
            </a:pPr>
            <a:endParaRPr lang="es-ES" dirty="0"/>
          </a:p>
          <a:p>
            <a:pPr>
              <a:buFont typeface="Wingdings" pitchFamily="2" charset="2"/>
              <a:buChar char="v"/>
            </a:pPr>
            <a:r>
              <a:rPr lang="es-ES" dirty="0"/>
              <a:t>¿ Qué puedo hacer para ________ ?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rgbClr val="FF0000"/>
                </a:solidFill>
              </a:rPr>
              <a:t>RESOLUCIÓN DE PROBLEMAS</a:t>
            </a:r>
          </a:p>
        </p:txBody>
      </p:sp>
      <p:pic>
        <p:nvPicPr>
          <p:cNvPr id="4098" name="Picture 2" descr="C:\Users\SUSANA\AppData\Local\Temp\Rar$DIa4488.2714\20191003_134643.jpg"/>
          <p:cNvPicPr>
            <a:picLocks noGrp="1" noChangeAspect="1" noChangeArrowheads="1"/>
          </p:cNvPicPr>
          <p:nvPr>
            <p:ph idx="1"/>
          </p:nvPr>
        </p:nvPicPr>
        <p:blipFill>
          <a:blip r:embed="rId2" cstate="print"/>
          <a:srcRect/>
          <a:stretch>
            <a:fillRect/>
          </a:stretch>
        </p:blipFill>
        <p:spPr bwMode="auto">
          <a:xfrm>
            <a:off x="1435100" y="2118339"/>
            <a:ext cx="7499350" cy="345952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100" dirty="0">
                <a:solidFill>
                  <a:schemeClr val="accent1">
                    <a:lumMod val="75000"/>
                  </a:schemeClr>
                </a:solidFill>
              </a:rPr>
              <a:t>PENSAR SOBRE CÓMO HEMOS PENSADO</a:t>
            </a:r>
            <a:r>
              <a:rPr lang="es-ES" dirty="0"/>
              <a:t>.</a:t>
            </a:r>
          </a:p>
        </p:txBody>
      </p:sp>
      <p:sp>
        <p:nvSpPr>
          <p:cNvPr id="3" name="2 Marcador de contenido"/>
          <p:cNvSpPr>
            <a:spLocks noGrp="1"/>
          </p:cNvSpPr>
          <p:nvPr>
            <p:ph idx="1"/>
          </p:nvPr>
        </p:nvSpPr>
        <p:spPr/>
        <p:txBody>
          <a:bodyPr/>
          <a:lstStyle/>
          <a:p>
            <a:pPr>
              <a:buFont typeface="Wingdings" pitchFamily="2" charset="2"/>
              <a:buChar char="Ø"/>
            </a:pPr>
            <a:r>
              <a:rPr lang="es-ES" dirty="0"/>
              <a:t>Tipo de pensamiento que hemos usado.</a:t>
            </a:r>
          </a:p>
          <a:p>
            <a:pPr>
              <a:buFont typeface="Wingdings" pitchFamily="2" charset="2"/>
              <a:buChar char="Ø"/>
            </a:pPr>
            <a:r>
              <a:rPr lang="es-ES" dirty="0"/>
              <a:t>Preguntas que nos hemos hecho a lo largo del proceso.</a:t>
            </a:r>
          </a:p>
          <a:p>
            <a:pPr>
              <a:buFont typeface="Wingdings" pitchFamily="2" charset="2"/>
              <a:buChar char="Ø"/>
            </a:pPr>
            <a:r>
              <a:rPr lang="es-ES" dirty="0"/>
              <a:t>¿ Es buena idea resolver un problema así ?</a:t>
            </a:r>
          </a:p>
          <a:p>
            <a:pPr>
              <a:buFont typeface="Wingdings" pitchFamily="2" charset="2"/>
              <a:buChar char="Ø"/>
            </a:pPr>
            <a:r>
              <a:rPr lang="es-ES" dirty="0"/>
              <a:t>¿ Prefieres trabajar en grupos o individualmente ? ¿ Por qué ?</a:t>
            </a:r>
          </a:p>
          <a:p>
            <a:pPr>
              <a:buFont typeface="Wingdings" pitchFamily="2" charset="2"/>
              <a:buChar char="Ø"/>
            </a:pPr>
            <a:r>
              <a:rPr lang="es-ES" dirty="0"/>
              <a:t>La próxima vez que tengas que solucionar un problema , ¿ lo harás así?</a:t>
            </a:r>
          </a:p>
          <a:p>
            <a:pPr>
              <a:buNone/>
            </a:pPr>
            <a:endParaRPr lang="es-E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rgbClr val="FF0000"/>
                </a:solidFill>
              </a:rPr>
              <a:t>COMPARAR  Y CONTRASTAR</a:t>
            </a:r>
          </a:p>
        </p:txBody>
      </p:sp>
      <p:sp>
        <p:nvSpPr>
          <p:cNvPr id="3" name="2 Marcador de contenido"/>
          <p:cNvSpPr>
            <a:spLocks noGrp="1"/>
          </p:cNvSpPr>
          <p:nvPr>
            <p:ph idx="1"/>
          </p:nvPr>
        </p:nvSpPr>
        <p:spPr/>
        <p:txBody>
          <a:bodyPr/>
          <a:lstStyle/>
          <a:p>
            <a:pPr>
              <a:buNone/>
            </a:pPr>
            <a:r>
              <a:rPr lang="es-ES" dirty="0"/>
              <a:t>El alumnado aprenderá a comparar y contrastar con destreza identificando las similitudes y diferencias más significativas y reflexionando sobre ellas para extraer grandes ideas que les permitan llegar a una conclusión original sobre las dos cosas que están comparando y contrastando.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rgbClr val="FF0000"/>
                </a:solidFill>
              </a:rPr>
              <a:t>COMPARAR  Y  CONTRASTAR</a:t>
            </a:r>
          </a:p>
        </p:txBody>
      </p:sp>
      <p:sp>
        <p:nvSpPr>
          <p:cNvPr id="3" name="2 Marcador de contenido"/>
          <p:cNvSpPr>
            <a:spLocks noGrp="1"/>
          </p:cNvSpPr>
          <p:nvPr>
            <p:ph idx="1"/>
          </p:nvPr>
        </p:nvSpPr>
        <p:spPr/>
        <p:txBody>
          <a:bodyPr/>
          <a:lstStyle/>
          <a:p>
            <a:pPr marL="596646" indent="-514350">
              <a:buFont typeface="+mj-lt"/>
              <a:buAutoNum type="arabicPeriod"/>
            </a:pPr>
            <a:r>
              <a:rPr lang="es-ES" dirty="0"/>
              <a:t> ¿ En qué son similares ?</a:t>
            </a:r>
          </a:p>
          <a:p>
            <a:pPr marL="596646" indent="-514350">
              <a:buFont typeface="+mj-lt"/>
              <a:buAutoNum type="arabicPeriod"/>
            </a:pPr>
            <a:r>
              <a:rPr lang="es-ES" dirty="0"/>
              <a:t> ¿ En qué son diferentes ?</a:t>
            </a:r>
          </a:p>
          <a:p>
            <a:pPr marL="596646" indent="-514350">
              <a:buFont typeface="+mj-lt"/>
              <a:buAutoNum type="arabicPeriod"/>
            </a:pPr>
            <a:r>
              <a:rPr lang="es-ES" dirty="0"/>
              <a:t> ¿ Qué semejanzas y diferencias son importantes ?</a:t>
            </a:r>
          </a:p>
          <a:p>
            <a:pPr marL="596646" indent="-514350">
              <a:buFont typeface="+mj-lt"/>
              <a:buAutoNum type="arabicPeriod"/>
            </a:pPr>
            <a:r>
              <a:rPr lang="es-ES" dirty="0"/>
              <a:t> ¿ Qué grandes ideas vienen a nuestra mente por las semejanzas y diferencias significativas ?</a:t>
            </a:r>
          </a:p>
          <a:p>
            <a:pPr marL="596646" indent="-514350">
              <a:buFont typeface="+mj-lt"/>
              <a:buAutoNum type="arabicPeriod"/>
            </a:pPr>
            <a:r>
              <a:rPr lang="es-ES" dirty="0"/>
              <a:t> ¿ Qué conclusión se sugiere por las semejanzas y diferencias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5122" name="Picture 2" descr="C:\Users\SUSANA\AppData\Local\Temp\Rar$DIa4488.17383\20191016_103500.jpg"/>
          <p:cNvPicPr>
            <a:picLocks noGrp="1" noChangeAspect="1" noChangeArrowheads="1"/>
          </p:cNvPicPr>
          <p:nvPr>
            <p:ph idx="1"/>
          </p:nvPr>
        </p:nvPicPr>
        <p:blipFill>
          <a:blip r:embed="rId2" cstate="print"/>
          <a:srcRect/>
          <a:stretch>
            <a:fillRect/>
          </a:stretch>
        </p:blipFill>
        <p:spPr bwMode="auto">
          <a:xfrm>
            <a:off x="1435100" y="2118339"/>
            <a:ext cx="7499350" cy="34595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a:t>PENSAR- JUNTARSE - COMPARTIR</a:t>
            </a:r>
          </a:p>
        </p:txBody>
      </p:sp>
      <p:sp>
        <p:nvSpPr>
          <p:cNvPr id="3" name="2 Marcador de contenido"/>
          <p:cNvSpPr>
            <a:spLocks noGrp="1"/>
          </p:cNvSpPr>
          <p:nvPr>
            <p:ph idx="1"/>
          </p:nvPr>
        </p:nvSpPr>
        <p:spPr/>
        <p:txBody>
          <a:bodyPr/>
          <a:lstStyle/>
          <a:p>
            <a:pPr>
              <a:buNone/>
            </a:pPr>
            <a:r>
              <a:rPr lang="es-ES" u="sng" dirty="0"/>
              <a:t>Tipos de preguntas</a:t>
            </a:r>
          </a:p>
          <a:p>
            <a:pPr marL="596646" indent="-514350">
              <a:buFont typeface="+mj-lt"/>
              <a:buAutoNum type="arabicPeriod"/>
            </a:pPr>
            <a:r>
              <a:rPr lang="es-ES" dirty="0"/>
              <a:t>Preguntas de clarificación</a:t>
            </a:r>
          </a:p>
          <a:p>
            <a:pPr marL="596646" indent="-514350">
              <a:buNone/>
            </a:pPr>
            <a:r>
              <a:rPr lang="es-ES" dirty="0"/>
              <a:t>             ¿Qué quieres decir con……?</a:t>
            </a:r>
          </a:p>
          <a:p>
            <a:pPr marL="653796" indent="-571500">
              <a:buFont typeface="+mj-lt"/>
              <a:buAutoNum type="romanUcPeriod"/>
            </a:pPr>
            <a:r>
              <a:rPr lang="es-ES" dirty="0"/>
              <a:t>Preguntas de elaboración</a:t>
            </a:r>
          </a:p>
          <a:p>
            <a:pPr marL="653796" indent="-571500">
              <a:buNone/>
            </a:pPr>
            <a:r>
              <a:rPr lang="es-ES" dirty="0"/>
              <a:t>             ¿ Me puedes decir algo más de…?</a:t>
            </a:r>
          </a:p>
          <a:p>
            <a:pPr marL="653796" indent="-571500">
              <a:buFont typeface="+mj-lt"/>
              <a:buAutoNum type="romanUcPeriod"/>
            </a:pPr>
            <a:r>
              <a:rPr lang="es-ES" dirty="0"/>
              <a:t>Preguntas de desafíos</a:t>
            </a:r>
          </a:p>
          <a:p>
            <a:pPr marL="653796" indent="-571500">
              <a:buNone/>
            </a:pPr>
            <a:r>
              <a:rPr lang="es-ES" dirty="0"/>
              <a:t>             ¿ Por qué has dicho….? ¿Ejemplos?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LLEGAR A UNA CONCLUSIÓN</a:t>
            </a:r>
          </a:p>
        </p:txBody>
      </p:sp>
      <p:sp>
        <p:nvSpPr>
          <p:cNvPr id="3" name="2 Marcador de contenido"/>
          <p:cNvSpPr>
            <a:spLocks noGrp="1"/>
          </p:cNvSpPr>
          <p:nvPr>
            <p:ph idx="1"/>
          </p:nvPr>
        </p:nvSpPr>
        <p:spPr/>
        <p:txBody>
          <a:bodyPr>
            <a:normAutofit lnSpcReduction="10000"/>
          </a:bodyPr>
          <a:lstStyle/>
          <a:p>
            <a:pPr>
              <a:buFont typeface="Wingdings" pitchFamily="2" charset="2"/>
              <a:buChar char="§"/>
            </a:pPr>
            <a:r>
              <a:rPr lang="es-ES" dirty="0"/>
              <a:t>Repasa las semejanzas y diferencias importantes que has enumerado.</a:t>
            </a:r>
          </a:p>
          <a:p>
            <a:pPr>
              <a:buFont typeface="Wingdings" pitchFamily="2" charset="2"/>
              <a:buChar char="§"/>
            </a:pPr>
            <a:r>
              <a:rPr lang="es-ES" dirty="0"/>
              <a:t>Basado en ellas , formula una idea importante acerca de …… que las mismas te sugieran .</a:t>
            </a:r>
          </a:p>
          <a:p>
            <a:pPr>
              <a:buFont typeface="Wingdings" pitchFamily="2" charset="2"/>
              <a:buChar char="§"/>
            </a:pPr>
            <a:r>
              <a:rPr lang="es-ES" dirty="0"/>
              <a:t>No repitas o resumas lo que has enumerado. Tu conclusión debe ser una idea nueva ( una idea que conecte algunos de los patrones /ideas que hayas </a:t>
            </a:r>
            <a:r>
              <a:rPr lang="es-ES"/>
              <a:t>identificado anteriormente )</a:t>
            </a:r>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             CONTENIDOS :</a:t>
            </a:r>
          </a:p>
        </p:txBody>
      </p:sp>
      <p:sp>
        <p:nvSpPr>
          <p:cNvPr id="3" name="2 Marcador de contenido"/>
          <p:cNvSpPr>
            <a:spLocks noGrp="1"/>
          </p:cNvSpPr>
          <p:nvPr>
            <p:ph idx="1"/>
          </p:nvPr>
        </p:nvSpPr>
        <p:spPr/>
        <p:txBody>
          <a:bodyPr/>
          <a:lstStyle/>
          <a:p>
            <a:r>
              <a:rPr lang="es-ES" dirty="0"/>
              <a:t>Metodología para enseñar a pensar en el aula al alumnado y esto, lo trasladen a sus experiencias cotidianas.</a:t>
            </a:r>
          </a:p>
          <a:p>
            <a:r>
              <a:rPr lang="es-ES" dirty="0"/>
              <a:t>El profesorado </a:t>
            </a:r>
            <a:r>
              <a:rPr lang="es-ES" dirty="0" err="1"/>
              <a:t>infusione</a:t>
            </a:r>
            <a:r>
              <a:rPr lang="es-ES" dirty="0"/>
              <a:t> la enseñanza de destrezas de pensamiento en la enseñanza del contenido.</a:t>
            </a:r>
          </a:p>
          <a:p>
            <a:r>
              <a:rPr lang="es-ES" dirty="0"/>
              <a:t>Desarrollo de destrezas de pensamiento crítico, creativo , analítico y relacionadas con la acción.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a:solidFill>
                  <a:schemeClr val="accent1">
                    <a:lumMod val="75000"/>
                  </a:schemeClr>
                </a:solidFill>
              </a:rPr>
              <a:t>PENSAR SOBRE CÓMO HEMOS PENSADO </a:t>
            </a:r>
          </a:p>
        </p:txBody>
      </p:sp>
      <p:sp>
        <p:nvSpPr>
          <p:cNvPr id="3" name="2 Marcador de contenido"/>
          <p:cNvSpPr>
            <a:spLocks noGrp="1"/>
          </p:cNvSpPr>
          <p:nvPr>
            <p:ph idx="1"/>
          </p:nvPr>
        </p:nvSpPr>
        <p:spPr/>
        <p:txBody>
          <a:bodyPr>
            <a:normAutofit fontScale="85000" lnSpcReduction="20000"/>
          </a:bodyPr>
          <a:lstStyle/>
          <a:p>
            <a:pPr>
              <a:buFont typeface="Wingdings" pitchFamily="2" charset="2"/>
              <a:buChar char="Ø"/>
            </a:pPr>
            <a:r>
              <a:rPr lang="es-ES" dirty="0"/>
              <a:t>¿ Qué hicimos para comparar y contrastar las dos culturas de nuestro análisis ? ¿ En qué pensasteis primero ? ¿ Y luego?</a:t>
            </a:r>
          </a:p>
          <a:p>
            <a:pPr>
              <a:buFont typeface="Wingdings" pitchFamily="2" charset="2"/>
              <a:buChar char="Ø"/>
            </a:pPr>
            <a:r>
              <a:rPr lang="es-ES" dirty="0"/>
              <a:t>¿ En qué se diferencia el proceso de Comparar y Contrastar de solo identificar similitudes y diferencias ?</a:t>
            </a:r>
          </a:p>
          <a:p>
            <a:pPr>
              <a:buFont typeface="Wingdings" pitchFamily="2" charset="2"/>
              <a:buChar char="Ø"/>
            </a:pPr>
            <a:r>
              <a:rPr lang="es-ES" dirty="0"/>
              <a:t>¿ Resultó útil el organizador gráfico ?</a:t>
            </a:r>
          </a:p>
          <a:p>
            <a:pPr>
              <a:buFont typeface="Wingdings" pitchFamily="2" charset="2"/>
              <a:buChar char="Ø"/>
            </a:pPr>
            <a:r>
              <a:rPr lang="es-ES" dirty="0"/>
              <a:t>¿ Pensáis que esta es una manera eficiente de pensar acerca de dos cosas ?</a:t>
            </a:r>
          </a:p>
          <a:p>
            <a:pPr>
              <a:buFont typeface="Wingdings" pitchFamily="2" charset="2"/>
              <a:buChar char="Ø"/>
            </a:pPr>
            <a:r>
              <a:rPr lang="es-ES" dirty="0"/>
              <a:t>¿ Cómo lo harías la próxima vez ?</a:t>
            </a:r>
          </a:p>
          <a:p>
            <a:pPr>
              <a:buFont typeface="Wingdings" pitchFamily="2" charset="2"/>
              <a:buChar char="Ø"/>
            </a:pPr>
            <a:r>
              <a:rPr lang="es-ES" dirty="0"/>
              <a:t>¿ En qué otras situaciones podrías utilizar este tipo de pensamiento ?</a:t>
            </a:r>
          </a:p>
          <a:p>
            <a:pPr>
              <a:buFont typeface="Wingdings" pitchFamily="2" charset="2"/>
              <a:buChar char="Ø"/>
            </a:pPr>
            <a:endParaRPr lang="es-E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solidFill>
                  <a:srgbClr val="FF0000"/>
                </a:solidFill>
              </a:rPr>
              <a:t>DETERMINAR LA RELACIÓN ENTRE PARTES Y TODO</a:t>
            </a:r>
          </a:p>
        </p:txBody>
      </p:sp>
      <p:sp>
        <p:nvSpPr>
          <p:cNvPr id="3" name="2 Marcador de contenido"/>
          <p:cNvSpPr>
            <a:spLocks noGrp="1"/>
          </p:cNvSpPr>
          <p:nvPr>
            <p:ph idx="1"/>
          </p:nvPr>
        </p:nvSpPr>
        <p:spPr/>
        <p:txBody>
          <a:bodyPr/>
          <a:lstStyle/>
          <a:p>
            <a:pPr>
              <a:buNone/>
            </a:pPr>
            <a:endParaRPr lang="es-ES" dirty="0"/>
          </a:p>
          <a:p>
            <a:pPr algn="just">
              <a:buNone/>
            </a:pPr>
            <a:r>
              <a:rPr lang="es-ES" sz="3600" dirty="0"/>
              <a:t>La clave para entender las relaciones entre las partes y el todo es comprender qué hacen las partes en relación con el todo , no solo cuál es su apariencia a primera vista</a:t>
            </a:r>
            <a:r>
              <a:rPr lang="es-ES" dirty="0"/>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a:solidFill>
                  <a:srgbClr val="FF0000"/>
                </a:solidFill>
              </a:rPr>
              <a:t>          DETERMINAR CON DESTREZA </a:t>
            </a:r>
            <a:br>
              <a:rPr lang="es-ES" sz="2800" dirty="0">
                <a:solidFill>
                  <a:srgbClr val="FF0000"/>
                </a:solidFill>
              </a:rPr>
            </a:br>
            <a:r>
              <a:rPr lang="es-ES" sz="2800" dirty="0">
                <a:solidFill>
                  <a:srgbClr val="FF0000"/>
                </a:solidFill>
              </a:rPr>
              <a:t>           LA RELACIÓN  PARTES-TODO</a:t>
            </a:r>
          </a:p>
        </p:txBody>
      </p:sp>
      <p:sp>
        <p:nvSpPr>
          <p:cNvPr id="3" name="2 Marcador de contenido"/>
          <p:cNvSpPr>
            <a:spLocks noGrp="1"/>
          </p:cNvSpPr>
          <p:nvPr>
            <p:ph idx="1"/>
          </p:nvPr>
        </p:nvSpPr>
        <p:spPr/>
        <p:txBody>
          <a:bodyPr/>
          <a:lstStyle/>
          <a:p>
            <a:pPr marL="596646" indent="-514350">
              <a:buFont typeface="+mj-lt"/>
              <a:buAutoNum type="arabicPeriod"/>
            </a:pPr>
            <a:r>
              <a:rPr lang="es-ES" dirty="0"/>
              <a:t>¿ Cuál es el todo ?</a:t>
            </a:r>
          </a:p>
          <a:p>
            <a:pPr marL="596646" indent="-514350">
              <a:buFont typeface="+mj-lt"/>
              <a:buAutoNum type="arabicPeriod"/>
            </a:pPr>
            <a:r>
              <a:rPr lang="es-ES" dirty="0"/>
              <a:t>¿ Qué partes componen el todo ?</a:t>
            </a:r>
          </a:p>
          <a:p>
            <a:pPr marL="596646" indent="-514350">
              <a:buFont typeface="+mj-lt"/>
              <a:buAutoNum type="arabicPeriod"/>
            </a:pPr>
            <a:r>
              <a:rPr lang="es-ES" dirty="0"/>
              <a:t>Respecto a cada parte, ¿ qué pasaría si faltase ?</a:t>
            </a:r>
          </a:p>
          <a:p>
            <a:pPr marL="596646" indent="-514350">
              <a:buFont typeface="+mj-lt"/>
              <a:buAutoNum type="arabicPeriod"/>
            </a:pPr>
            <a:r>
              <a:rPr lang="es-ES" dirty="0"/>
              <a:t>¿ Cuál es la función de cada parte ?</a:t>
            </a:r>
          </a:p>
          <a:p>
            <a:pPr marL="596646" indent="-514350">
              <a:buFont typeface="+mj-lt"/>
              <a:buAutoNum type="arabicPeriod"/>
            </a:pPr>
            <a:r>
              <a:rPr lang="es-ES" dirty="0"/>
              <a:t>¿ Cómo funcionan juntas las partes para convertir el todo en lo que es o permitirle hacer lo que hace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a:solidFill>
                  <a:schemeClr val="accent1">
                    <a:lumMod val="75000"/>
                  </a:schemeClr>
                </a:solidFill>
              </a:rPr>
              <a:t>PENSAR SOBRE CÓMO HEMOS PENSADO</a:t>
            </a:r>
          </a:p>
        </p:txBody>
      </p:sp>
      <p:sp>
        <p:nvSpPr>
          <p:cNvPr id="3" name="2 Marcador de contenido"/>
          <p:cNvSpPr>
            <a:spLocks noGrp="1"/>
          </p:cNvSpPr>
          <p:nvPr>
            <p:ph idx="1"/>
          </p:nvPr>
        </p:nvSpPr>
        <p:spPr/>
        <p:txBody>
          <a:bodyPr/>
          <a:lstStyle/>
          <a:p>
            <a:pPr>
              <a:buFont typeface="Wingdings" pitchFamily="2" charset="2"/>
              <a:buChar char="Ø"/>
            </a:pPr>
            <a:endParaRPr lang="es-ES" dirty="0"/>
          </a:p>
          <a:p>
            <a:pPr>
              <a:buFont typeface="Wingdings" pitchFamily="2" charset="2"/>
              <a:buChar char="Ø"/>
            </a:pPr>
            <a:r>
              <a:rPr lang="es-ES" dirty="0"/>
              <a:t>¿ Qué tipo de pensamiento acabáis de realizar ?</a:t>
            </a:r>
          </a:p>
          <a:p>
            <a:pPr>
              <a:buFont typeface="Wingdings" pitchFamily="2" charset="2"/>
              <a:buChar char="Ø"/>
            </a:pPr>
            <a:r>
              <a:rPr lang="es-ES" dirty="0"/>
              <a:t>¿ Cómo habéis llegado a decidir las partes que conforman el todo ?</a:t>
            </a:r>
          </a:p>
          <a:p>
            <a:pPr>
              <a:buFont typeface="Wingdings" pitchFamily="2" charset="2"/>
              <a:buChar char="Ø"/>
            </a:pPr>
            <a:r>
              <a:rPr lang="es-ES" dirty="0"/>
              <a:t>¿ Os ha resultado útil esta forma de trabajar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NUEVOS CONTENIDOS</a:t>
            </a:r>
          </a:p>
        </p:txBody>
      </p:sp>
      <p:sp>
        <p:nvSpPr>
          <p:cNvPr id="3" name="2 Marcador de contenido"/>
          <p:cNvSpPr>
            <a:spLocks noGrp="1"/>
          </p:cNvSpPr>
          <p:nvPr>
            <p:ph idx="1"/>
          </p:nvPr>
        </p:nvSpPr>
        <p:spPr/>
        <p:txBody>
          <a:bodyPr>
            <a:normAutofit fontScale="77500" lnSpcReduction="20000"/>
          </a:bodyPr>
          <a:lstStyle/>
          <a:p>
            <a:r>
              <a:rPr lang="es-ES" dirty="0"/>
              <a:t>Analizar poemas: función de las rimas o de los versos.</a:t>
            </a:r>
          </a:p>
          <a:p>
            <a:r>
              <a:rPr lang="es-ES" dirty="0"/>
              <a:t>Máquinas.</a:t>
            </a:r>
          </a:p>
          <a:p>
            <a:r>
              <a:rPr lang="es-ES" dirty="0"/>
              <a:t>Componentes del sistema climático.</a:t>
            </a:r>
          </a:p>
          <a:p>
            <a:r>
              <a:rPr lang="es-ES" dirty="0"/>
              <a:t>Interacción entre varios grupos de la sociedad.</a:t>
            </a:r>
          </a:p>
          <a:p>
            <a:r>
              <a:rPr lang="es-ES" dirty="0"/>
              <a:t>División.</a:t>
            </a:r>
          </a:p>
          <a:p>
            <a:r>
              <a:rPr lang="es-ES" dirty="0"/>
              <a:t>Partes de una flor.</a:t>
            </a:r>
          </a:p>
          <a:p>
            <a:r>
              <a:rPr lang="es-ES" dirty="0"/>
              <a:t>Instrumentos musicales.</a:t>
            </a:r>
          </a:p>
          <a:p>
            <a:r>
              <a:rPr lang="es-ES" dirty="0"/>
              <a:t>Ecosistemas.</a:t>
            </a:r>
          </a:p>
          <a:p>
            <a:r>
              <a:rPr lang="es-ES" dirty="0"/>
              <a:t>Los sentidos.</a:t>
            </a:r>
          </a:p>
          <a:p>
            <a:r>
              <a:rPr lang="es-ES" dirty="0"/>
              <a:t>Las partes del cuerpo.</a:t>
            </a:r>
          </a:p>
          <a:p>
            <a:r>
              <a:rPr lang="es-ES" dirty="0"/>
              <a:t>Partes de una historia </a:t>
            </a:r>
            <a:r>
              <a:rPr lang="es-ES"/>
              <a:t>o cuento.</a:t>
            </a:r>
            <a:endParaRPr lang="es-E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5400" dirty="0">
                <a:solidFill>
                  <a:srgbClr val="FF0000"/>
                </a:solidFill>
              </a:rPr>
              <a:t>    SECUENCIACIÓN</a:t>
            </a:r>
          </a:p>
        </p:txBody>
      </p:sp>
      <p:sp>
        <p:nvSpPr>
          <p:cNvPr id="3" name="2 Marcador de contenido"/>
          <p:cNvSpPr>
            <a:spLocks noGrp="1"/>
          </p:cNvSpPr>
          <p:nvPr>
            <p:ph idx="1"/>
          </p:nvPr>
        </p:nvSpPr>
        <p:spPr/>
        <p:txBody>
          <a:bodyPr/>
          <a:lstStyle/>
          <a:p>
            <a:pPr>
              <a:buNone/>
            </a:pPr>
            <a:endParaRPr lang="es-ES" dirty="0"/>
          </a:p>
          <a:p>
            <a:pPr>
              <a:buNone/>
            </a:pPr>
            <a:r>
              <a:rPr lang="es-ES" dirty="0"/>
              <a:t>   Todas las </a:t>
            </a:r>
            <a:r>
              <a:rPr lang="es-ES" b="1" dirty="0"/>
              <a:t>secuencias</a:t>
            </a:r>
            <a:r>
              <a:rPr lang="es-ES" dirty="0"/>
              <a:t> suponen el mismo proceso básico: colocar una cosa o idea después de otra según un criterio. Las características que seleccionemos para secuenciar dependerán de nuestros propósitos.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chemeClr val="accent4">
                    <a:lumMod val="75000"/>
                  </a:schemeClr>
                </a:solidFill>
              </a:rPr>
              <a:t>     TIPOS DE SECUENCIA</a:t>
            </a:r>
          </a:p>
        </p:txBody>
      </p:sp>
      <p:sp>
        <p:nvSpPr>
          <p:cNvPr id="3" name="2 Marcador de contenido"/>
          <p:cNvSpPr>
            <a:spLocks noGrp="1"/>
          </p:cNvSpPr>
          <p:nvPr>
            <p:ph idx="1"/>
          </p:nvPr>
        </p:nvSpPr>
        <p:spPr/>
        <p:txBody>
          <a:bodyPr/>
          <a:lstStyle/>
          <a:p>
            <a:pPr>
              <a:buFont typeface="Wingdings" pitchFamily="2" charset="2"/>
              <a:buChar char="q"/>
            </a:pPr>
            <a:endParaRPr lang="es-ES" dirty="0"/>
          </a:p>
          <a:p>
            <a:pPr>
              <a:buFont typeface="Wingdings" pitchFamily="2" charset="2"/>
              <a:buChar char="q"/>
            </a:pPr>
            <a:r>
              <a:rPr lang="es-ES" dirty="0"/>
              <a:t> ORDEN ALFABÉTICO</a:t>
            </a:r>
          </a:p>
          <a:p>
            <a:pPr>
              <a:buFont typeface="Wingdings" pitchFamily="2" charset="2"/>
              <a:buChar char="q"/>
            </a:pPr>
            <a:r>
              <a:rPr lang="es-ES" dirty="0"/>
              <a:t>ORDEN CRONOLÓGICO:</a:t>
            </a:r>
          </a:p>
          <a:p>
            <a:pPr>
              <a:buNone/>
            </a:pPr>
            <a:r>
              <a:rPr lang="es-ES" dirty="0"/>
              <a:t>              - Análisis de una operación.</a:t>
            </a:r>
          </a:p>
          <a:p>
            <a:pPr>
              <a:buNone/>
            </a:pPr>
            <a:r>
              <a:rPr lang="es-ES" dirty="0"/>
              <a:t>              - Cadenas causales de eventos o acciones que conducen a otros.</a:t>
            </a:r>
          </a:p>
          <a:p>
            <a:pPr>
              <a:buNone/>
            </a:pPr>
            <a:r>
              <a:rPr lang="es-ES" dirty="0"/>
              <a:t>              -  Ciclos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chemeClr val="bg2">
                    <a:lumMod val="50000"/>
                  </a:schemeClr>
                </a:solidFill>
              </a:rPr>
              <a:t>          Título de la lección</a:t>
            </a:r>
            <a:endParaRPr lang="es-ES" dirty="0"/>
          </a:p>
        </p:txBody>
      </p:sp>
      <p:sp>
        <p:nvSpPr>
          <p:cNvPr id="3" name="2 Marcador de contenido"/>
          <p:cNvSpPr>
            <a:spLocks noGrp="1"/>
          </p:cNvSpPr>
          <p:nvPr>
            <p:ph idx="1"/>
          </p:nvPr>
        </p:nvSpPr>
        <p:spPr/>
        <p:txBody>
          <a:bodyPr/>
          <a:lstStyle/>
          <a:p>
            <a:pPr>
              <a:buNone/>
            </a:pPr>
            <a:r>
              <a:rPr lang="es-ES" dirty="0"/>
              <a:t> </a:t>
            </a:r>
            <a:r>
              <a:rPr lang="es-ES" sz="9600" dirty="0">
                <a:solidFill>
                  <a:schemeClr val="accent1">
                    <a:lumMod val="60000"/>
                    <a:lumOff val="40000"/>
                  </a:schemeClr>
                </a:solidFill>
              </a:rPr>
              <a:t>¿Qué pasó con la cola de la rana?</a:t>
            </a:r>
            <a:endParaRPr lang="es-ES" sz="9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800" dirty="0">
                <a:solidFill>
                  <a:schemeClr val="accent3">
                    <a:lumMod val="75000"/>
                  </a:schemeClr>
                </a:solidFill>
              </a:rPr>
              <a:t>             </a:t>
            </a:r>
            <a:r>
              <a:rPr lang="es-ES" sz="4800" dirty="0">
                <a:solidFill>
                  <a:schemeClr val="accent6">
                    <a:lumMod val="50000"/>
                  </a:schemeClr>
                </a:solidFill>
              </a:rPr>
              <a:t>OBJETIVOS</a:t>
            </a:r>
          </a:p>
        </p:txBody>
      </p:sp>
      <p:sp>
        <p:nvSpPr>
          <p:cNvPr id="3" name="2 Marcador de contenido"/>
          <p:cNvSpPr>
            <a:spLocks noGrp="1"/>
          </p:cNvSpPr>
          <p:nvPr>
            <p:ph idx="1"/>
          </p:nvPr>
        </p:nvSpPr>
        <p:spPr>
          <a:xfrm>
            <a:off x="1435608" y="1428736"/>
            <a:ext cx="7498080" cy="4819664"/>
          </a:xfrm>
        </p:spPr>
        <p:txBody>
          <a:bodyPr>
            <a:normAutofit fontScale="77500" lnSpcReduction="20000"/>
          </a:bodyPr>
          <a:lstStyle/>
          <a:p>
            <a:pPr>
              <a:buNone/>
            </a:pPr>
            <a:endParaRPr lang="es-ES" sz="4700" dirty="0">
              <a:solidFill>
                <a:schemeClr val="accent3">
                  <a:lumMod val="50000"/>
                </a:schemeClr>
              </a:solidFill>
            </a:endParaRPr>
          </a:p>
          <a:p>
            <a:pPr>
              <a:buNone/>
            </a:pPr>
            <a:r>
              <a:rPr lang="es-ES" dirty="0"/>
              <a:t>    -</a:t>
            </a:r>
            <a:r>
              <a:rPr lang="es-ES" b="1" dirty="0"/>
              <a:t>Contenido</a:t>
            </a:r>
          </a:p>
          <a:p>
            <a:pPr>
              <a:buNone/>
            </a:pPr>
            <a:r>
              <a:rPr lang="es-ES" dirty="0"/>
              <a:t>Ser capaces de ordenar lo que sucede en una historia, realizando una secuencia lógica y explicando por qué es así.</a:t>
            </a:r>
          </a:p>
          <a:p>
            <a:pPr>
              <a:buNone/>
            </a:pPr>
            <a:r>
              <a:rPr lang="es-ES" dirty="0"/>
              <a:t>Ser capaces de escribir su propio cuento con una secuenciación lógica.</a:t>
            </a:r>
          </a:p>
          <a:p>
            <a:pPr>
              <a:buNone/>
            </a:pPr>
            <a:r>
              <a:rPr lang="es-ES" dirty="0"/>
              <a:t>     </a:t>
            </a:r>
            <a:r>
              <a:rPr lang="es-ES" b="1" dirty="0"/>
              <a:t>-Destreza de pensamiento</a:t>
            </a:r>
          </a:p>
          <a:p>
            <a:pPr>
              <a:buNone/>
            </a:pPr>
            <a:r>
              <a:rPr lang="es-ES" dirty="0"/>
              <a:t>Ser capaces de hacer una secuenciación con destreza teniendo en cuenta qué tipo de secuencia sirve mejor al propósito de la secuenciación, y definiendo los criterios que les servirán para ubicar los objetos en la secuencia según los criterios definidos.</a:t>
            </a:r>
          </a:p>
          <a:p>
            <a:pPr>
              <a:buNone/>
            </a:pPr>
            <a:endParaRPr lang="es-ES" b="1" dirty="0"/>
          </a:p>
          <a:p>
            <a:pPr>
              <a:buNone/>
            </a:pPr>
            <a:endParaRPr lang="es-E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a:t>         </a:t>
            </a:r>
            <a:r>
              <a:rPr lang="es-ES" sz="3600" dirty="0">
                <a:solidFill>
                  <a:schemeClr val="accent6">
                    <a:lumMod val="50000"/>
                  </a:schemeClr>
                </a:solidFill>
              </a:rPr>
              <a:t>MÉTODOS Y MATERIALES</a:t>
            </a:r>
          </a:p>
        </p:txBody>
      </p:sp>
      <p:sp>
        <p:nvSpPr>
          <p:cNvPr id="3" name="2 Marcador de contenido"/>
          <p:cNvSpPr>
            <a:spLocks noGrp="1"/>
          </p:cNvSpPr>
          <p:nvPr>
            <p:ph idx="1"/>
          </p:nvPr>
        </p:nvSpPr>
        <p:spPr/>
        <p:txBody>
          <a:bodyPr>
            <a:normAutofit fontScale="92500" lnSpcReduction="20000"/>
          </a:bodyPr>
          <a:lstStyle/>
          <a:p>
            <a:pPr>
              <a:buNone/>
            </a:pPr>
            <a:r>
              <a:rPr lang="es-ES" dirty="0"/>
              <a:t>     -</a:t>
            </a:r>
            <a:r>
              <a:rPr lang="es-ES" b="1" dirty="0"/>
              <a:t>Contenido</a:t>
            </a:r>
          </a:p>
          <a:p>
            <a:pPr>
              <a:buNone/>
            </a:pPr>
            <a:r>
              <a:rPr lang="es-ES" dirty="0"/>
              <a:t>Deberán secuenciar un cuento usando un orden cronológico. Utilizamos un cuento.</a:t>
            </a:r>
          </a:p>
          <a:p>
            <a:pPr>
              <a:buNone/>
            </a:pPr>
            <a:r>
              <a:rPr lang="es-ES" dirty="0"/>
              <a:t>La metodología será activa, siendo el estudiante el protagonista de la lección y donde habrá una interacción a través de la formulación de una serie de preguntas.</a:t>
            </a:r>
          </a:p>
          <a:p>
            <a:pPr>
              <a:buNone/>
            </a:pPr>
            <a:r>
              <a:rPr lang="es-ES" dirty="0"/>
              <a:t>     -</a:t>
            </a:r>
            <a:r>
              <a:rPr lang="es-ES" b="1" dirty="0"/>
              <a:t>Destreza de pensamiento</a:t>
            </a:r>
          </a:p>
          <a:p>
            <a:pPr>
              <a:buNone/>
            </a:pPr>
            <a:r>
              <a:rPr lang="es-ES" dirty="0"/>
              <a:t>Mapa de pensamiento y organizador gráfico.</a:t>
            </a:r>
          </a:p>
          <a:p>
            <a:pPr>
              <a:buNone/>
            </a:pPr>
            <a:r>
              <a:rPr lang="es-ES" dirty="0"/>
              <a:t>Grupos de 3 o 4 para realizar un trabajo colaborativo.</a:t>
            </a:r>
          </a:p>
          <a:p>
            <a:pPr>
              <a:buNone/>
            </a:pPr>
            <a:endParaRPr lang="es-E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¿Por qué utilizar esta metodología?</a:t>
            </a:r>
          </a:p>
        </p:txBody>
      </p:sp>
      <p:sp>
        <p:nvSpPr>
          <p:cNvPr id="3" name="2 Marcador de contenido"/>
          <p:cNvSpPr>
            <a:spLocks noGrp="1"/>
          </p:cNvSpPr>
          <p:nvPr>
            <p:ph idx="1"/>
          </p:nvPr>
        </p:nvSpPr>
        <p:spPr/>
        <p:txBody>
          <a:bodyPr/>
          <a:lstStyle/>
          <a:p>
            <a:pPr>
              <a:buNone/>
            </a:pPr>
            <a:r>
              <a:rPr lang="es-ES" dirty="0"/>
              <a:t>Cambiando las aulas del siglo XXI de </a:t>
            </a:r>
          </a:p>
          <a:p>
            <a:pPr>
              <a:buFont typeface="Wingdings" pitchFamily="2" charset="2"/>
              <a:buChar char="§"/>
            </a:pPr>
            <a:r>
              <a:rPr lang="es-ES" dirty="0"/>
              <a:t> Aulas centradas en el profesor , donde los estudiantes son aprendices pasivos y el aprendizaje se basa en la memoria</a:t>
            </a:r>
          </a:p>
          <a:p>
            <a:pPr>
              <a:buNone/>
            </a:pPr>
            <a:r>
              <a:rPr lang="es-ES" dirty="0"/>
              <a:t>                               </a:t>
            </a:r>
            <a:r>
              <a:rPr lang="es-ES" dirty="0">
                <a:solidFill>
                  <a:srgbClr val="FF0000"/>
                </a:solidFill>
              </a:rPr>
              <a:t>A</a:t>
            </a:r>
          </a:p>
          <a:p>
            <a:pPr>
              <a:buFont typeface="Wingdings" pitchFamily="2" charset="2"/>
              <a:buChar char="§"/>
            </a:pPr>
            <a:r>
              <a:rPr lang="es-ES" dirty="0"/>
              <a:t>Aulas centradas en el estudiante, donde son estudiantes activos.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                </a:t>
            </a:r>
            <a:r>
              <a:rPr lang="es-ES" dirty="0">
                <a:solidFill>
                  <a:schemeClr val="accent6">
                    <a:lumMod val="50000"/>
                  </a:schemeClr>
                </a:solidFill>
              </a:rPr>
              <a:t>LECCIÓN</a:t>
            </a:r>
          </a:p>
        </p:txBody>
      </p:sp>
      <p:sp>
        <p:nvSpPr>
          <p:cNvPr id="3" name="2 Marcador de contenido"/>
          <p:cNvSpPr>
            <a:spLocks noGrp="1"/>
          </p:cNvSpPr>
          <p:nvPr>
            <p:ph idx="1"/>
          </p:nvPr>
        </p:nvSpPr>
        <p:spPr/>
        <p:txBody>
          <a:bodyPr>
            <a:normAutofit fontScale="85000" lnSpcReduction="20000"/>
          </a:bodyPr>
          <a:lstStyle/>
          <a:p>
            <a:pPr marL="596646" indent="-514350">
              <a:buFont typeface="+mj-lt"/>
              <a:buAutoNum type="arabicPeriod"/>
            </a:pPr>
            <a:r>
              <a:rPr lang="es-ES" sz="3300" b="1" dirty="0"/>
              <a:t>Introducción al contenido y a la destreza de pensamiento.</a:t>
            </a:r>
          </a:p>
          <a:p>
            <a:pPr marL="596646" indent="-514350">
              <a:buNone/>
            </a:pPr>
            <a:endParaRPr lang="es-ES" sz="3300" b="1" dirty="0"/>
          </a:p>
          <a:p>
            <a:pPr marL="596646" indent="-514350">
              <a:buNone/>
            </a:pPr>
            <a:r>
              <a:rPr lang="es-ES" b="1" dirty="0"/>
              <a:t>  ¿</a:t>
            </a:r>
            <a:r>
              <a:rPr lang="es-ES" dirty="0"/>
              <a:t>Qué es secuenciar?</a:t>
            </a:r>
          </a:p>
          <a:p>
            <a:pPr marL="596646" indent="-514350">
              <a:buNone/>
            </a:pPr>
            <a:r>
              <a:rPr lang="es-ES" dirty="0"/>
              <a:t>  ¿Cómo podemos ordenar?</a:t>
            </a:r>
          </a:p>
          <a:p>
            <a:pPr marL="596646" indent="-514350">
              <a:buNone/>
            </a:pPr>
            <a:r>
              <a:rPr lang="es-ES" dirty="0"/>
              <a:t>   El nacimiento de una planta ,¿qué tipo de secuencia sirve mejor para este propósito?</a:t>
            </a:r>
          </a:p>
          <a:p>
            <a:pPr marL="596646" indent="-514350">
              <a:buNone/>
            </a:pPr>
            <a:r>
              <a:rPr lang="es-ES" dirty="0"/>
              <a:t>   Primero buscamos el fin que tiene secuenciar y el tipo de secuencia que sirve mejor a este propósito, después buscamos los criterios que deben usarse (el docente ayuda) y, por último, cómo encaja cada objeto en la secuencia , basándonos en los criterios que hemos elegido.</a:t>
            </a:r>
          </a:p>
          <a:p>
            <a:pPr marL="596646" indent="-514350">
              <a:buNone/>
            </a:pPr>
            <a:endParaRPr lang="es-E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a:solidFill>
                  <a:srgbClr val="FF0000"/>
                </a:solidFill>
              </a:rPr>
              <a:t>SECUENCIACIÓN CON DESTREZA</a:t>
            </a:r>
          </a:p>
        </p:txBody>
      </p:sp>
      <p:sp>
        <p:nvSpPr>
          <p:cNvPr id="3" name="2 Marcador de contenido"/>
          <p:cNvSpPr>
            <a:spLocks noGrp="1"/>
          </p:cNvSpPr>
          <p:nvPr>
            <p:ph idx="1"/>
          </p:nvPr>
        </p:nvSpPr>
        <p:spPr/>
        <p:txBody>
          <a:bodyPr/>
          <a:lstStyle/>
          <a:p>
            <a:pPr marL="596646" indent="-514350">
              <a:buFont typeface="+mj-lt"/>
              <a:buAutoNum type="arabicPeriod"/>
            </a:pPr>
            <a:r>
              <a:rPr lang="es-ES" dirty="0"/>
              <a:t>¿Cuál es el objetivo de esta secuenciación?</a:t>
            </a:r>
          </a:p>
          <a:p>
            <a:pPr marL="596646" indent="-514350">
              <a:buFont typeface="+mj-lt"/>
              <a:buAutoNum type="arabicPeriod"/>
            </a:pPr>
            <a:r>
              <a:rPr lang="es-ES" dirty="0"/>
              <a:t>¿Qué tipo de secuencia servirá mejor a este propósito?</a:t>
            </a:r>
          </a:p>
          <a:p>
            <a:pPr marL="596646" indent="-514350">
              <a:buFont typeface="+mj-lt"/>
              <a:buAutoNum type="arabicPeriod"/>
            </a:pPr>
            <a:r>
              <a:rPr lang="es-ES" dirty="0"/>
              <a:t>¿Qué criterios deben utilizarse para ubicar los elementos en este tipo de secuencia ?</a:t>
            </a:r>
          </a:p>
          <a:p>
            <a:pPr marL="596646" indent="-514350">
              <a:buFont typeface="+mj-lt"/>
              <a:buAutoNum type="arabicPeriod"/>
            </a:pPr>
            <a:r>
              <a:rPr lang="es-ES" dirty="0"/>
              <a:t>¿Cómo encaja cada elemento en la secuencia basándonos en esos criterios?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marL="742950" indent="-742950">
              <a:buFont typeface="+mj-lt"/>
              <a:buAutoNum type="arabicPeriod" startAt="2"/>
            </a:pPr>
            <a:r>
              <a:rPr lang="es-ES" sz="3200" b="1" dirty="0">
                <a:solidFill>
                  <a:schemeClr val="tx1"/>
                </a:solidFill>
                <a:effectLst/>
              </a:rPr>
              <a:t>Pensar activamente</a:t>
            </a:r>
          </a:p>
        </p:txBody>
      </p:sp>
      <p:sp>
        <p:nvSpPr>
          <p:cNvPr id="3" name="2 Marcador de contenido"/>
          <p:cNvSpPr>
            <a:spLocks noGrp="1"/>
          </p:cNvSpPr>
          <p:nvPr>
            <p:ph idx="1"/>
          </p:nvPr>
        </p:nvSpPr>
        <p:spPr/>
        <p:txBody>
          <a:bodyPr>
            <a:normAutofit fontScale="62500" lnSpcReduction="20000"/>
          </a:bodyPr>
          <a:lstStyle/>
          <a:p>
            <a:pPr>
              <a:buNone/>
            </a:pPr>
            <a:r>
              <a:rPr lang="es-ES" dirty="0"/>
              <a:t>Repartimos los organizadores gráficos.</a:t>
            </a:r>
          </a:p>
          <a:p>
            <a:pPr>
              <a:buNone/>
            </a:pPr>
            <a:r>
              <a:rPr lang="es-ES" dirty="0"/>
              <a:t>Leer la historia :</a:t>
            </a:r>
          </a:p>
          <a:p>
            <a:pPr marL="596646" indent="-514350">
              <a:buAutoNum type="alphaUcPeriod"/>
            </a:pPr>
            <a:r>
              <a:rPr lang="es-ES" dirty="0"/>
              <a:t>Pasado un tiempo, notaron ¡qué su cuerpo estaba cambiando! ¡Estaban perdiendo su cola! ¡Y les estaban saliendo patas!</a:t>
            </a:r>
          </a:p>
          <a:p>
            <a:pPr marL="596646" indent="-514350">
              <a:buAutoNum type="alphaUcPeriod"/>
            </a:pPr>
            <a:r>
              <a:rPr lang="es-ES" dirty="0"/>
              <a:t>Era un día primaveral y Doña Rana estaba sentada en su charca buscando un bonito lugar en el agua donde dejar sus huevos. Le pareció que el lugar más apropiado sería debajo de unos juncos muy hermosos.</a:t>
            </a:r>
          </a:p>
          <a:p>
            <a:pPr marL="596646" indent="-514350">
              <a:buAutoNum type="alphaUcPeriod"/>
            </a:pPr>
            <a:r>
              <a:rPr lang="es-ES" dirty="0"/>
              <a:t>¡Oh, qué maravilla! Uno de ellos se dio cuenta de que eran iguales que Doña Rana. ¡Sí! ¡Aquella rana que siempre estaba sentada en su charca! Y comprendieron que se habían convertido en rana. Y juntos vivieron felices en la charca.</a:t>
            </a:r>
          </a:p>
          <a:p>
            <a:pPr marL="596646" indent="-514350">
              <a:buAutoNum type="alphaUcPeriod"/>
            </a:pPr>
            <a:r>
              <a:rPr lang="es-ES" dirty="0"/>
              <a:t>La charca estaba muy tranquila , pero de repente empezaron a salir un montón de renacuajos de los huevos que nadaban en busca de su mamá. Buscaban y buscaban y no encontraban a nadie que se les pareciera.</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435608" y="274320"/>
            <a:ext cx="7498080" cy="6583680"/>
          </a:xfrm>
        </p:spPr>
        <p:txBody>
          <a:bodyPr>
            <a:normAutofit fontScale="90000"/>
          </a:bodyPr>
          <a:lstStyle/>
          <a:p>
            <a:r>
              <a:rPr lang="es-ES" sz="3100" dirty="0"/>
              <a:t/>
            </a:r>
            <a:br>
              <a:rPr lang="es-ES" sz="3100" dirty="0"/>
            </a:br>
            <a:r>
              <a:rPr lang="es-ES" sz="3100" dirty="0"/>
              <a:t/>
            </a:r>
            <a:br>
              <a:rPr lang="es-ES" sz="3100" dirty="0"/>
            </a:br>
            <a:r>
              <a:rPr lang="es-ES" sz="3100" dirty="0"/>
              <a:t/>
            </a:r>
            <a:br>
              <a:rPr lang="es-ES" sz="3100" dirty="0"/>
            </a:br>
            <a:r>
              <a:rPr lang="es-ES" sz="3100" dirty="0"/>
              <a:t>¿Qué es esto?</a:t>
            </a:r>
            <a:br>
              <a:rPr lang="es-ES" sz="3100" dirty="0"/>
            </a:br>
            <a:r>
              <a:rPr lang="es-ES" sz="3100" dirty="0"/>
              <a:t>         Respuestas</a:t>
            </a:r>
            <a:br>
              <a:rPr lang="es-ES" sz="3100" dirty="0"/>
            </a:br>
            <a:r>
              <a:rPr lang="es-ES" sz="3100" dirty="0"/>
              <a:t>Entonces, ¿qué queremos secuenciar?</a:t>
            </a:r>
            <a:br>
              <a:rPr lang="es-ES" sz="3100" dirty="0"/>
            </a:br>
            <a:r>
              <a:rPr lang="es-ES" sz="3100" dirty="0"/>
              <a:t>         Respuestas</a:t>
            </a:r>
            <a:br>
              <a:rPr lang="es-ES" sz="3100" dirty="0"/>
            </a:br>
            <a:r>
              <a:rPr lang="es-ES" sz="3100" dirty="0"/>
              <a:t>¿Cuál es el objetivo de esta secuenciación?</a:t>
            </a:r>
            <a:br>
              <a:rPr lang="es-ES" sz="3100" dirty="0"/>
            </a:br>
            <a:r>
              <a:rPr lang="es-ES" sz="3100" dirty="0"/>
              <a:t>          Respuestas</a:t>
            </a:r>
            <a:br>
              <a:rPr lang="es-ES" sz="3100" dirty="0"/>
            </a:br>
            <a:r>
              <a:rPr lang="es-ES" sz="3100" dirty="0"/>
              <a:t>¿Qué tipo de secuencia servirá mejor a este propósito?</a:t>
            </a:r>
            <a:br>
              <a:rPr lang="es-ES" sz="3100" dirty="0"/>
            </a:br>
            <a:r>
              <a:rPr lang="es-ES" sz="3100" dirty="0"/>
              <a:t>          Respuestas</a:t>
            </a:r>
            <a:br>
              <a:rPr lang="es-ES" sz="3100" dirty="0"/>
            </a:br>
            <a:r>
              <a:rPr lang="es-ES" sz="3100" dirty="0"/>
              <a:t>¿Qué criterios deben utilizarse?</a:t>
            </a:r>
            <a:br>
              <a:rPr lang="es-ES" sz="3100" dirty="0"/>
            </a:br>
            <a:r>
              <a:rPr lang="es-ES" sz="3100" dirty="0"/>
              <a:t>          Respuestas</a:t>
            </a:r>
            <a:br>
              <a:rPr lang="es-ES" sz="3100" dirty="0"/>
            </a:br>
            <a:r>
              <a:rPr lang="es-ES" sz="3100" dirty="0"/>
              <a:t>Ordenan las partes del cuento y dicen por qué.</a:t>
            </a:r>
            <a:br>
              <a:rPr lang="es-ES" sz="3100" dirty="0"/>
            </a:br>
            <a:r>
              <a:rPr lang="es-ES" dirty="0"/>
              <a:t/>
            </a:r>
            <a:br>
              <a:rPr lang="es-ES" dirty="0"/>
            </a:br>
            <a:r>
              <a:rPr lang="es-ES" dirty="0"/>
              <a:t/>
            </a:r>
            <a:br>
              <a:rPr lang="es-ES" dirty="0"/>
            </a:br>
            <a:endParaRPr lang="es-E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r>
              <a:rPr lang="es-ES" sz="2800" dirty="0">
                <a:solidFill>
                  <a:schemeClr val="accent1">
                    <a:lumMod val="75000"/>
                  </a:schemeClr>
                </a:solidFill>
              </a:rPr>
              <a:t>PENSAR SOBRE CÓMO HEMOS PENSADO</a:t>
            </a:r>
          </a:p>
        </p:txBody>
      </p:sp>
      <p:sp>
        <p:nvSpPr>
          <p:cNvPr id="6" name="5 Marcador de contenido"/>
          <p:cNvSpPr>
            <a:spLocks noGrp="1"/>
          </p:cNvSpPr>
          <p:nvPr>
            <p:ph idx="1"/>
          </p:nvPr>
        </p:nvSpPr>
        <p:spPr/>
        <p:txBody>
          <a:bodyPr>
            <a:normAutofit lnSpcReduction="10000"/>
          </a:bodyPr>
          <a:lstStyle/>
          <a:p>
            <a:pPr>
              <a:buFont typeface="Wingdings" pitchFamily="2" charset="2"/>
              <a:buChar char="Ø"/>
            </a:pPr>
            <a:r>
              <a:rPr lang="es-ES" dirty="0"/>
              <a:t>¿Qué tipo de pensamiento hemos trabajado ?</a:t>
            </a:r>
          </a:p>
          <a:p>
            <a:pPr>
              <a:buFont typeface="Wingdings" pitchFamily="2" charset="2"/>
              <a:buChar char="Ø"/>
            </a:pPr>
            <a:r>
              <a:rPr lang="es-ES" dirty="0"/>
              <a:t>¿Y qué hemos hecho para secuenciar?</a:t>
            </a:r>
          </a:p>
          <a:p>
            <a:pPr>
              <a:buFont typeface="Wingdings" pitchFamily="2" charset="2"/>
              <a:buChar char="Ø"/>
            </a:pPr>
            <a:r>
              <a:rPr lang="es-ES" dirty="0"/>
              <a:t>¿Ha sido útil secuenciar el cuento para entender y conocer más cosas de la metamorfosis de las ranas?</a:t>
            </a:r>
          </a:p>
          <a:p>
            <a:pPr>
              <a:buFont typeface="Wingdings" pitchFamily="2" charset="2"/>
              <a:buChar char="Ø"/>
            </a:pPr>
            <a:r>
              <a:rPr lang="es-ES" dirty="0"/>
              <a:t>¿Os ha ayudado el organizador gráfico?¿En qué?</a:t>
            </a:r>
          </a:p>
          <a:p>
            <a:pPr>
              <a:buFont typeface="Wingdings" pitchFamily="2" charset="2"/>
              <a:buChar char="Ø"/>
            </a:pPr>
            <a:r>
              <a:rPr lang="es-ES" dirty="0"/>
              <a:t>¿Es esta una buena manera de secuenciar varios objetos?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chemeClr val="accent6">
                    <a:lumMod val="50000"/>
                  </a:schemeClr>
                </a:solidFill>
              </a:rPr>
              <a:t>NUEVOS CONTENIDOS </a:t>
            </a:r>
          </a:p>
        </p:txBody>
      </p:sp>
      <p:sp>
        <p:nvSpPr>
          <p:cNvPr id="3" name="2 Marcador de contenido"/>
          <p:cNvSpPr>
            <a:spLocks noGrp="1"/>
          </p:cNvSpPr>
          <p:nvPr>
            <p:ph idx="1"/>
          </p:nvPr>
        </p:nvSpPr>
        <p:spPr/>
        <p:txBody>
          <a:bodyPr>
            <a:normAutofit fontScale="55000" lnSpcReduction="20000"/>
          </a:bodyPr>
          <a:lstStyle/>
          <a:p>
            <a:r>
              <a:rPr lang="es-ES" dirty="0"/>
              <a:t>Hechos históricos.</a:t>
            </a:r>
          </a:p>
          <a:p>
            <a:r>
              <a:rPr lang="es-ES" dirty="0"/>
              <a:t>Procesos de crecimiento de animales o plantas.</a:t>
            </a:r>
          </a:p>
          <a:p>
            <a:r>
              <a:rPr lang="es-ES" dirty="0"/>
              <a:t>Historias o cuentos.</a:t>
            </a:r>
          </a:p>
          <a:p>
            <a:r>
              <a:rPr lang="es-ES" dirty="0"/>
              <a:t>Nuestras vidas.</a:t>
            </a:r>
          </a:p>
          <a:p>
            <a:r>
              <a:rPr lang="es-ES" dirty="0"/>
              <a:t>Rutinas.</a:t>
            </a:r>
          </a:p>
          <a:p>
            <a:r>
              <a:rPr lang="es-ES" dirty="0"/>
              <a:t>Exploradores europeos.</a:t>
            </a:r>
          </a:p>
          <a:p>
            <a:r>
              <a:rPr lang="es-ES" dirty="0"/>
              <a:t>Inventos.</a:t>
            </a:r>
          </a:p>
          <a:p>
            <a:r>
              <a:rPr lang="es-ES" dirty="0"/>
              <a:t>Avances sociales.</a:t>
            </a:r>
          </a:p>
          <a:p>
            <a:r>
              <a:rPr lang="es-ES" dirty="0"/>
              <a:t>Estudiar la cadena de causas y efectos que condujeron a importantes guerras y efectos que condujeron a importantes guerras o a grandes eventos históricos.</a:t>
            </a:r>
          </a:p>
          <a:p>
            <a:r>
              <a:rPr lang="es-ES" dirty="0"/>
              <a:t>Procedimientos científicos.</a:t>
            </a:r>
          </a:p>
          <a:p>
            <a:r>
              <a:rPr lang="es-ES" dirty="0"/>
              <a:t>Reconstruir la secuencia de interacciones entre los personajes de una novela.</a:t>
            </a:r>
          </a:p>
          <a:p>
            <a:r>
              <a:rPr lang="es-ES" dirty="0"/>
              <a:t>Planificar un proyecto en clase de tecnología para completar tareas de diseño.</a:t>
            </a:r>
          </a:p>
          <a:p>
            <a:r>
              <a:rPr lang="es-ES" dirty="0"/>
              <a:t>Resolución de problemas en matemáticas.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638"/>
            <a:ext cx="7498080" cy="1868478"/>
          </a:xfrm>
        </p:spPr>
        <p:txBody>
          <a:bodyPr>
            <a:normAutofit/>
          </a:bodyPr>
          <a:lstStyle/>
          <a:p>
            <a:r>
              <a:rPr lang="es-ES" sz="2000" dirty="0">
                <a:solidFill>
                  <a:schemeClr val="accent6">
                    <a:lumMod val="75000"/>
                  </a:schemeClr>
                </a:solidFill>
              </a:rPr>
              <a:t>     ACTIVIDAD OPCIONAL DE EXTENSIÓN DE CONTENIDO</a:t>
            </a:r>
          </a:p>
        </p:txBody>
      </p:sp>
      <p:sp>
        <p:nvSpPr>
          <p:cNvPr id="3" name="2 Marcador de contenido"/>
          <p:cNvSpPr>
            <a:spLocks noGrp="1"/>
          </p:cNvSpPr>
          <p:nvPr>
            <p:ph idx="1"/>
          </p:nvPr>
        </p:nvSpPr>
        <p:spPr>
          <a:xfrm>
            <a:off x="1435608" y="2786058"/>
            <a:ext cx="7498080" cy="3462342"/>
          </a:xfrm>
        </p:spPr>
        <p:txBody>
          <a:bodyPr/>
          <a:lstStyle/>
          <a:p>
            <a:r>
              <a:rPr lang="es-ES" dirty="0"/>
              <a:t>Dibujar la metamorfosis de la rana.</a:t>
            </a:r>
          </a:p>
          <a:p>
            <a:r>
              <a:rPr lang="es-ES" dirty="0"/>
              <a:t>Escribir una extensión del cuento.</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                </a:t>
            </a:r>
            <a:r>
              <a:rPr lang="es-ES" dirty="0">
                <a:solidFill>
                  <a:srgbClr val="FF0000"/>
                </a:solidFill>
              </a:rPr>
              <a:t>RANKING</a:t>
            </a:r>
          </a:p>
        </p:txBody>
      </p:sp>
      <p:sp>
        <p:nvSpPr>
          <p:cNvPr id="3" name="2 Marcador de contenido"/>
          <p:cNvSpPr>
            <a:spLocks noGrp="1"/>
          </p:cNvSpPr>
          <p:nvPr>
            <p:ph idx="1"/>
          </p:nvPr>
        </p:nvSpPr>
        <p:spPr/>
        <p:txBody>
          <a:bodyPr/>
          <a:lstStyle/>
          <a:p>
            <a:pPr>
              <a:buNone/>
            </a:pPr>
            <a:endParaRPr lang="es-ES" dirty="0"/>
          </a:p>
          <a:p>
            <a:pPr>
              <a:buNone/>
            </a:pPr>
            <a:r>
              <a:rPr lang="es-ES" dirty="0"/>
              <a:t>Ranking de acciones o cosas es una forma especializada de secuenciar e implica hacerlo por cantidad o por cualidad.</a:t>
            </a:r>
          </a:p>
          <a:p>
            <a:pPr>
              <a:buNone/>
            </a:pPr>
            <a:r>
              <a:rPr lang="es-ES" dirty="0"/>
              <a:t>También tenemos que clarificar el propósito que perseguimos.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a:solidFill>
                  <a:srgbClr val="FF0000"/>
                </a:solidFill>
              </a:rPr>
              <a:t>SECUENCIAR EN RANKING CON DESTREZA </a:t>
            </a:r>
          </a:p>
        </p:txBody>
      </p:sp>
      <p:sp>
        <p:nvSpPr>
          <p:cNvPr id="3" name="2 Marcador de contenido"/>
          <p:cNvSpPr>
            <a:spLocks noGrp="1"/>
          </p:cNvSpPr>
          <p:nvPr>
            <p:ph idx="1"/>
          </p:nvPr>
        </p:nvSpPr>
        <p:spPr/>
        <p:txBody>
          <a:bodyPr/>
          <a:lstStyle/>
          <a:p>
            <a:pPr marL="596646" indent="-514350">
              <a:buFont typeface="+mj-lt"/>
              <a:buAutoNum type="arabicPeriod"/>
            </a:pPr>
            <a:r>
              <a:rPr lang="es-ES" dirty="0"/>
              <a:t>¿Qué cosas queremos poner en ranking?</a:t>
            </a:r>
          </a:p>
          <a:p>
            <a:pPr marL="596646" indent="-514350">
              <a:buFont typeface="+mj-lt"/>
              <a:buAutoNum type="arabicPeriod"/>
            </a:pPr>
            <a:r>
              <a:rPr lang="es-ES" dirty="0"/>
              <a:t>¿Cuál es el objetivo de este ranking?</a:t>
            </a:r>
          </a:p>
          <a:p>
            <a:pPr marL="596646" indent="-514350">
              <a:buFont typeface="+mj-lt"/>
              <a:buAutoNum type="arabicPeriod"/>
            </a:pPr>
            <a:r>
              <a:rPr lang="es-ES" dirty="0"/>
              <a:t>¿Qué cualidades determinan dónde se posiciona el objeto?</a:t>
            </a:r>
          </a:p>
          <a:p>
            <a:pPr marL="596646" indent="-514350">
              <a:buFont typeface="+mj-lt"/>
              <a:buAutoNum type="arabicPeriod"/>
            </a:pPr>
            <a:r>
              <a:rPr lang="es-ES" dirty="0"/>
              <a:t>¿En qué grado cada uno de los elementos satisface estas cualidades?</a:t>
            </a:r>
          </a:p>
          <a:p>
            <a:pPr marL="596646" indent="-514350">
              <a:buFont typeface="+mj-lt"/>
              <a:buAutoNum type="arabicPeriod"/>
            </a:pPr>
            <a:r>
              <a:rPr lang="es-ES" dirty="0"/>
              <a:t>¿Dónde posicionaríamos estos elementos y por qué?</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4" name="3 Marcador de contenido" descr="5322849.jpg"/>
          <p:cNvPicPr>
            <a:picLocks noGrp="1" noChangeAspect="1"/>
          </p:cNvPicPr>
          <p:nvPr>
            <p:ph idx="1"/>
          </p:nvPr>
        </p:nvPicPr>
        <p:blipFill>
          <a:blip r:embed="rId2"/>
          <a:stretch>
            <a:fillRect/>
          </a:stretch>
        </p:blipFill>
        <p:spPr>
          <a:xfrm>
            <a:off x="1000100" y="0"/>
            <a:ext cx="3981450" cy="3990975"/>
          </a:xfrm>
        </p:spPr>
      </p:pic>
      <p:pic>
        <p:nvPicPr>
          <p:cNvPr id="5" name="4 Imagen" descr="descarga (2).jpg"/>
          <p:cNvPicPr>
            <a:picLocks noChangeAspect="1"/>
          </p:cNvPicPr>
          <p:nvPr/>
        </p:nvPicPr>
        <p:blipFill>
          <a:blip r:embed="rId3"/>
          <a:stretch>
            <a:fillRect/>
          </a:stretch>
        </p:blipFill>
        <p:spPr>
          <a:xfrm>
            <a:off x="1500166" y="4214818"/>
            <a:ext cx="6715172" cy="2314580"/>
          </a:xfrm>
          <a:prstGeom prst="rect">
            <a:avLst/>
          </a:prstGeom>
        </p:spPr>
      </p:pic>
      <p:pic>
        <p:nvPicPr>
          <p:cNvPr id="6" name="5 Imagen" descr="descarga (3).jpg"/>
          <p:cNvPicPr>
            <a:picLocks noChangeAspect="1"/>
          </p:cNvPicPr>
          <p:nvPr/>
        </p:nvPicPr>
        <p:blipFill>
          <a:blip r:embed="rId4"/>
          <a:stretch>
            <a:fillRect/>
          </a:stretch>
        </p:blipFill>
        <p:spPr>
          <a:xfrm>
            <a:off x="5000628" y="0"/>
            <a:ext cx="4143372" cy="392906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Alumnos centro del aprendizaje</a:t>
            </a:r>
          </a:p>
        </p:txBody>
      </p:sp>
      <p:sp>
        <p:nvSpPr>
          <p:cNvPr id="3" name="2 Marcador de contenido"/>
          <p:cNvSpPr>
            <a:spLocks noGrp="1"/>
          </p:cNvSpPr>
          <p:nvPr>
            <p:ph idx="1"/>
          </p:nvPr>
        </p:nvSpPr>
        <p:spPr/>
        <p:txBody>
          <a:bodyPr>
            <a:normAutofit fontScale="92500" lnSpcReduction="10000"/>
          </a:bodyPr>
          <a:lstStyle/>
          <a:p>
            <a:pPr>
              <a:buNone/>
            </a:pPr>
            <a:r>
              <a:rPr lang="es-ES" dirty="0"/>
              <a:t>Ingredientes :</a:t>
            </a:r>
          </a:p>
          <a:p>
            <a:pPr>
              <a:buFont typeface="Wingdings" pitchFamily="2" charset="2"/>
              <a:buChar char="v"/>
            </a:pPr>
            <a:r>
              <a:rPr lang="es-ES" dirty="0" err="1"/>
              <a:t>Coconstruir</a:t>
            </a:r>
            <a:r>
              <a:rPr lang="es-ES" dirty="0"/>
              <a:t> un mapa de pensamiento explícito.</a:t>
            </a:r>
          </a:p>
          <a:p>
            <a:pPr>
              <a:buFont typeface="Wingdings" pitchFamily="2" charset="2"/>
              <a:buChar char="v"/>
            </a:pPr>
            <a:r>
              <a:rPr lang="es-ES" dirty="0"/>
              <a:t>Estructurar el aula en grupos de pensamiento/aprendizaje colaborativo.</a:t>
            </a:r>
          </a:p>
          <a:p>
            <a:pPr>
              <a:buFont typeface="Wingdings" pitchFamily="2" charset="2"/>
              <a:buChar char="v"/>
            </a:pPr>
            <a:r>
              <a:rPr lang="es-ES" dirty="0"/>
              <a:t>Guiar el uso de organizadores gráficos especiales para cada pensamiento específico.</a:t>
            </a:r>
          </a:p>
          <a:p>
            <a:pPr>
              <a:buFont typeface="Wingdings" pitchFamily="2" charset="2"/>
              <a:buChar char="v"/>
            </a:pPr>
            <a:r>
              <a:rPr lang="es-ES" dirty="0"/>
              <a:t>Hacer preguntas abiertas y de extensión.</a:t>
            </a:r>
          </a:p>
          <a:p>
            <a:pPr>
              <a:buFont typeface="Wingdings" pitchFamily="2" charset="2"/>
              <a:buChar char="v"/>
            </a:pPr>
            <a:r>
              <a:rPr lang="es-ES" dirty="0"/>
              <a:t>Poner en práctica el refuerzo positivo.</a:t>
            </a:r>
          </a:p>
          <a:p>
            <a:pPr>
              <a:buFont typeface="Wingdings" pitchFamily="2" charset="2"/>
              <a:buChar char="v"/>
            </a:pPr>
            <a:r>
              <a:rPr lang="es-ES" dirty="0" err="1"/>
              <a:t>Metacognición</a:t>
            </a:r>
            <a:r>
              <a:rPr lang="es-ES" dirty="0"/>
              <a: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4" name="3 Marcador de contenido" descr="20191105_163431.jpg"/>
          <p:cNvPicPr>
            <a:picLocks noGrp="1" noChangeAspect="1"/>
          </p:cNvPicPr>
          <p:nvPr>
            <p:ph idx="1"/>
          </p:nvPr>
        </p:nvPicPr>
        <p:blipFill>
          <a:blip r:embed="rId2"/>
          <a:stretch>
            <a:fillRect/>
          </a:stretch>
        </p:blipFill>
        <p:spPr>
          <a:xfrm>
            <a:off x="1214414" y="214290"/>
            <a:ext cx="7715304" cy="6034110"/>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a:solidFill>
                  <a:schemeClr val="accent1">
                    <a:lumMod val="75000"/>
                  </a:schemeClr>
                </a:solidFill>
              </a:rPr>
              <a:t>PENSAR SOBRE CÓMO HEMOS PENSADO</a:t>
            </a:r>
          </a:p>
        </p:txBody>
      </p:sp>
      <p:sp>
        <p:nvSpPr>
          <p:cNvPr id="3" name="2 Marcador de contenido"/>
          <p:cNvSpPr>
            <a:spLocks noGrp="1"/>
          </p:cNvSpPr>
          <p:nvPr>
            <p:ph idx="1"/>
          </p:nvPr>
        </p:nvSpPr>
        <p:spPr/>
        <p:txBody>
          <a:bodyPr/>
          <a:lstStyle/>
          <a:p>
            <a:pPr>
              <a:buFont typeface="Wingdings" pitchFamily="2" charset="2"/>
              <a:buChar char="Ø"/>
            </a:pPr>
            <a:endParaRPr lang="es-ES" dirty="0"/>
          </a:p>
          <a:p>
            <a:pPr>
              <a:buFont typeface="Wingdings" pitchFamily="2" charset="2"/>
              <a:buChar char="Ø"/>
            </a:pPr>
            <a:r>
              <a:rPr lang="es-ES" dirty="0"/>
              <a:t>¿Qué tipo de pensamiento hemos trabajado?</a:t>
            </a:r>
          </a:p>
          <a:p>
            <a:pPr>
              <a:buFont typeface="Wingdings" pitchFamily="2" charset="2"/>
              <a:buChar char="Ø"/>
            </a:pPr>
            <a:r>
              <a:rPr lang="es-ES" dirty="0"/>
              <a:t>¿Qué hemos hecho para secuenciar?</a:t>
            </a:r>
          </a:p>
          <a:p>
            <a:pPr>
              <a:buFont typeface="Wingdings" pitchFamily="2" charset="2"/>
              <a:buChar char="Ø"/>
            </a:pPr>
            <a:r>
              <a:rPr lang="es-ES" dirty="0"/>
              <a:t>¿Ha sido útil secuenciar en ranking?</a:t>
            </a:r>
          </a:p>
          <a:p>
            <a:pPr>
              <a:buFont typeface="Wingdings" pitchFamily="2" charset="2"/>
              <a:buChar char="Ø"/>
            </a:pPr>
            <a:r>
              <a:rPr lang="es-ES" dirty="0"/>
              <a:t>¿Os ha ayudado el organizador gráfico? ¿En qué?</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rgbClr val="FF0000"/>
                </a:solidFill>
              </a:rPr>
              <a:t>             CLASIFICACIÓN</a:t>
            </a:r>
          </a:p>
        </p:txBody>
      </p:sp>
      <p:sp>
        <p:nvSpPr>
          <p:cNvPr id="3" name="2 Marcador de contenido"/>
          <p:cNvSpPr>
            <a:spLocks noGrp="1"/>
          </p:cNvSpPr>
          <p:nvPr>
            <p:ph idx="1"/>
          </p:nvPr>
        </p:nvSpPr>
        <p:spPr/>
        <p:txBody>
          <a:bodyPr>
            <a:normAutofit fontScale="92500" lnSpcReduction="20000"/>
          </a:bodyPr>
          <a:lstStyle/>
          <a:p>
            <a:pPr>
              <a:buNone/>
            </a:pPr>
            <a:r>
              <a:rPr lang="es-ES" dirty="0"/>
              <a:t>La clasificación conlleva colocar cosas individuales en categorías apropiadas sobre la base de las características que definen a dichas categorías.</a:t>
            </a:r>
          </a:p>
          <a:p>
            <a:pPr>
              <a:buNone/>
            </a:pPr>
            <a:r>
              <a:rPr lang="es-ES" dirty="0"/>
              <a:t>Propósitos :</a:t>
            </a:r>
          </a:p>
          <a:p>
            <a:pPr>
              <a:buFont typeface="Arial" pitchFamily="34" charset="0"/>
              <a:buChar char="•"/>
            </a:pPr>
            <a:r>
              <a:rPr lang="es-ES" dirty="0"/>
              <a:t>Para ayudarnos a seleccionar algo que necesitamos.</a:t>
            </a:r>
          </a:p>
          <a:p>
            <a:pPr>
              <a:buFont typeface="Arial" pitchFamily="34" charset="0"/>
              <a:buChar char="•"/>
            </a:pPr>
            <a:r>
              <a:rPr lang="es-ES" dirty="0"/>
              <a:t>Para proteger las cosas de daños o perjuicios.</a:t>
            </a:r>
          </a:p>
          <a:p>
            <a:pPr>
              <a:buFont typeface="Arial" pitchFamily="34" charset="0"/>
              <a:buChar char="•"/>
            </a:pPr>
            <a:r>
              <a:rPr lang="es-ES" dirty="0"/>
              <a:t>Para ayudarnos a determinar propiedades o relaciones importantes.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solidFill>
                  <a:srgbClr val="C00000"/>
                </a:solidFill>
              </a:rPr>
              <a:t>CLASIFICACIÓN DESCENDENTE</a:t>
            </a:r>
          </a:p>
        </p:txBody>
      </p:sp>
      <p:sp>
        <p:nvSpPr>
          <p:cNvPr id="3" name="2 Marcador de contenido"/>
          <p:cNvSpPr>
            <a:spLocks noGrp="1"/>
          </p:cNvSpPr>
          <p:nvPr>
            <p:ph idx="1"/>
          </p:nvPr>
        </p:nvSpPr>
        <p:spPr/>
        <p:txBody>
          <a:bodyPr>
            <a:normAutofit/>
          </a:bodyPr>
          <a:lstStyle/>
          <a:p>
            <a:pPr>
              <a:buNone/>
            </a:pPr>
            <a:r>
              <a:rPr lang="es-ES" sz="4400" dirty="0"/>
              <a:t>Se llama así porque ya conocemos de antemano los grupos o categorías en los que queremos clasificar nuestros objetos.</a:t>
            </a:r>
          </a:p>
          <a:p>
            <a:pPr>
              <a:buNone/>
            </a:pPr>
            <a:endParaRPr lang="es-ES" sz="4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         </a:t>
            </a:r>
            <a:r>
              <a:rPr lang="es-ES" dirty="0">
                <a:solidFill>
                  <a:schemeClr val="accent4">
                    <a:lumMod val="50000"/>
                  </a:schemeClr>
                </a:solidFill>
              </a:rPr>
              <a:t>Título de la lección</a:t>
            </a:r>
          </a:p>
        </p:txBody>
      </p:sp>
      <p:sp>
        <p:nvSpPr>
          <p:cNvPr id="3" name="2 Marcador de contenido"/>
          <p:cNvSpPr>
            <a:spLocks noGrp="1"/>
          </p:cNvSpPr>
          <p:nvPr>
            <p:ph idx="1"/>
          </p:nvPr>
        </p:nvSpPr>
        <p:spPr/>
        <p:txBody>
          <a:bodyPr>
            <a:normAutofit/>
          </a:bodyPr>
          <a:lstStyle/>
          <a:p>
            <a:pPr>
              <a:buNone/>
            </a:pPr>
            <a:r>
              <a:rPr lang="es-ES" sz="10000" dirty="0">
                <a:solidFill>
                  <a:schemeClr val="accent1">
                    <a:lumMod val="60000"/>
                    <a:lumOff val="40000"/>
                  </a:schemeClr>
                </a:solidFill>
              </a:rPr>
              <a:t>  </a:t>
            </a:r>
          </a:p>
          <a:p>
            <a:pPr>
              <a:buNone/>
            </a:pPr>
            <a:r>
              <a:rPr lang="es-ES" sz="10000" dirty="0">
                <a:solidFill>
                  <a:schemeClr val="accent1">
                    <a:lumMod val="60000"/>
                    <a:lumOff val="40000"/>
                  </a:schemeClr>
                </a:solidFill>
              </a:rPr>
              <a:t>   ANIMALES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85852" y="274638"/>
            <a:ext cx="7647836" cy="1143000"/>
          </a:xfrm>
        </p:spPr>
        <p:txBody>
          <a:bodyPr/>
          <a:lstStyle/>
          <a:p>
            <a:r>
              <a:rPr lang="es-ES" dirty="0">
                <a:solidFill>
                  <a:schemeClr val="accent6">
                    <a:lumMod val="50000"/>
                  </a:schemeClr>
                </a:solidFill>
              </a:rPr>
              <a:t>                 OBJETIVOS</a:t>
            </a:r>
          </a:p>
        </p:txBody>
      </p:sp>
      <p:sp>
        <p:nvSpPr>
          <p:cNvPr id="3" name="2 Marcador de contenido"/>
          <p:cNvSpPr>
            <a:spLocks noGrp="1"/>
          </p:cNvSpPr>
          <p:nvPr>
            <p:ph idx="1"/>
          </p:nvPr>
        </p:nvSpPr>
        <p:spPr/>
        <p:txBody>
          <a:bodyPr>
            <a:normAutofit fontScale="92500" lnSpcReduction="20000"/>
          </a:bodyPr>
          <a:lstStyle/>
          <a:p>
            <a:r>
              <a:rPr lang="es-ES" b="1" dirty="0"/>
              <a:t>Contenido </a:t>
            </a:r>
          </a:p>
          <a:p>
            <a:pPr>
              <a:buNone/>
            </a:pPr>
            <a:r>
              <a:rPr lang="es-ES" dirty="0"/>
              <a:t>Ser capaces de clasificar diferentes animales vertebrados según sus características y de explicar por qué los han clasificado así.</a:t>
            </a:r>
          </a:p>
          <a:p>
            <a:pPr>
              <a:buFont typeface="Arial" pitchFamily="34" charset="0"/>
              <a:buChar char="•"/>
            </a:pPr>
            <a:r>
              <a:rPr lang="es-ES" b="1" dirty="0"/>
              <a:t>Destreza de pensamiento</a:t>
            </a:r>
          </a:p>
          <a:p>
            <a:pPr>
              <a:buNone/>
            </a:pPr>
            <a:r>
              <a:rPr lang="es-ES" dirty="0"/>
              <a:t>Ser capaces de clasificar diferentes objetos con destreza buscando las características que definen cada categoría, describiendo las características de los objetos que van a clasificar y clasificando los objetos en las </a:t>
            </a:r>
            <a:r>
              <a:rPr lang="es-ES"/>
              <a:t>categorías correspondientes.</a:t>
            </a:r>
            <a:endParaRPr lang="es-E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chemeClr val="accent6">
                    <a:lumMod val="50000"/>
                  </a:schemeClr>
                </a:solidFill>
              </a:rPr>
              <a:t>      MÉTODOS Y MATERIALES</a:t>
            </a:r>
          </a:p>
        </p:txBody>
      </p:sp>
      <p:sp>
        <p:nvSpPr>
          <p:cNvPr id="3" name="2 Marcador de contenido"/>
          <p:cNvSpPr>
            <a:spLocks noGrp="1"/>
          </p:cNvSpPr>
          <p:nvPr>
            <p:ph idx="1"/>
          </p:nvPr>
        </p:nvSpPr>
        <p:spPr/>
        <p:txBody>
          <a:bodyPr>
            <a:normAutofit fontScale="77500" lnSpcReduction="20000"/>
          </a:bodyPr>
          <a:lstStyle/>
          <a:p>
            <a:r>
              <a:rPr lang="es-ES" b="1" dirty="0"/>
              <a:t>Contenido </a:t>
            </a:r>
          </a:p>
          <a:p>
            <a:pPr>
              <a:buNone/>
            </a:pPr>
            <a:r>
              <a:rPr lang="es-ES" dirty="0"/>
              <a:t>Expondrán las características generales de cada grupo de animales vertebrados: mamíferos, aves, peces, anfibios y reptiles.</a:t>
            </a:r>
          </a:p>
          <a:p>
            <a:pPr>
              <a:buNone/>
            </a:pPr>
            <a:r>
              <a:rPr lang="es-ES" dirty="0"/>
              <a:t>Buscarán las características de los animales que tienen que clasificar.</a:t>
            </a:r>
          </a:p>
          <a:p>
            <a:pPr>
              <a:buNone/>
            </a:pPr>
            <a:r>
              <a:rPr lang="es-ES" dirty="0"/>
              <a:t>Se utilizarán fotos de estos animales.</a:t>
            </a:r>
          </a:p>
          <a:p>
            <a:pPr>
              <a:buFont typeface="Arial" pitchFamily="34" charset="0"/>
              <a:buChar char="•"/>
            </a:pPr>
            <a:r>
              <a:rPr lang="es-ES" b="1" dirty="0"/>
              <a:t>Destreza de pensamiento</a:t>
            </a:r>
          </a:p>
          <a:p>
            <a:pPr>
              <a:buNone/>
            </a:pPr>
            <a:r>
              <a:rPr lang="es-ES" dirty="0"/>
              <a:t>Mapa de pensamiento y organizadores gráficos.</a:t>
            </a:r>
          </a:p>
          <a:p>
            <a:pPr>
              <a:buNone/>
            </a:pPr>
            <a:r>
              <a:rPr lang="es-ES" dirty="0"/>
              <a:t>Preguntas abiertas de clarificación, elaboración y desafío para guiar al alumnado en el proceso de pensamiento.</a:t>
            </a:r>
          </a:p>
          <a:p>
            <a:pPr>
              <a:buNone/>
            </a:pPr>
            <a:r>
              <a:rPr lang="es-ES" dirty="0"/>
              <a:t>Grupos de 3 o 4.</a:t>
            </a:r>
          </a:p>
          <a:p>
            <a:pPr>
              <a:buNone/>
            </a:pPr>
            <a:r>
              <a:rPr lang="es-ES" dirty="0"/>
              <a:t>Reflexión </a:t>
            </a:r>
            <a:r>
              <a:rPr lang="es-ES" dirty="0" err="1"/>
              <a:t>metacognitiva</a:t>
            </a:r>
            <a:r>
              <a:rPr lang="es-ES" dirty="0"/>
              <a:t>.</a:t>
            </a:r>
          </a:p>
          <a:p>
            <a:pPr>
              <a:buFont typeface="Arial" pitchFamily="34" charset="0"/>
              <a:buChar char="•"/>
            </a:pPr>
            <a:endParaRPr lang="es-ES" b="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chemeClr val="accent6">
                    <a:lumMod val="50000"/>
                  </a:schemeClr>
                </a:solidFill>
              </a:rPr>
              <a:t>                  LECCIÓN</a:t>
            </a:r>
          </a:p>
        </p:txBody>
      </p:sp>
      <p:sp>
        <p:nvSpPr>
          <p:cNvPr id="3" name="2 Marcador de contenido"/>
          <p:cNvSpPr>
            <a:spLocks noGrp="1"/>
          </p:cNvSpPr>
          <p:nvPr>
            <p:ph idx="1"/>
          </p:nvPr>
        </p:nvSpPr>
        <p:spPr>
          <a:xfrm>
            <a:off x="1435608" y="1447800"/>
            <a:ext cx="7498080" cy="5981728"/>
          </a:xfrm>
        </p:spPr>
        <p:txBody>
          <a:bodyPr>
            <a:normAutofit fontScale="70000" lnSpcReduction="20000"/>
          </a:bodyPr>
          <a:lstStyle/>
          <a:p>
            <a:pPr marL="596646" indent="-514350">
              <a:buAutoNum type="arabicPeriod"/>
            </a:pPr>
            <a:r>
              <a:rPr lang="es-ES" sz="4000" b="1" dirty="0"/>
              <a:t>Introducción al contenido y a la destreza de pensamiento.</a:t>
            </a:r>
          </a:p>
          <a:p>
            <a:pPr marL="596646" indent="-514350">
              <a:buNone/>
            </a:pPr>
            <a:endParaRPr lang="es-ES" b="1" dirty="0"/>
          </a:p>
          <a:p>
            <a:pPr marL="596646" indent="-514350">
              <a:buNone/>
            </a:pPr>
            <a:r>
              <a:rPr lang="es-ES" dirty="0"/>
              <a:t>¿Cómo podemos agrupar los medios de transporte? Respuestas. </a:t>
            </a:r>
          </a:p>
          <a:p>
            <a:pPr marL="596646" indent="-514350">
              <a:buNone/>
            </a:pPr>
            <a:r>
              <a:rPr lang="es-ES" dirty="0"/>
              <a:t>¿Qué características tienen los medios terrestres? Respuestas.</a:t>
            </a:r>
          </a:p>
          <a:p>
            <a:pPr marL="596646" indent="-514350">
              <a:buNone/>
            </a:pPr>
            <a:r>
              <a:rPr lang="es-ES" dirty="0"/>
              <a:t>¿Y los marítimos?</a:t>
            </a:r>
          </a:p>
          <a:p>
            <a:pPr marL="596646" indent="-514350">
              <a:buNone/>
            </a:pPr>
            <a:r>
              <a:rPr lang="es-ES" dirty="0"/>
              <a:t>¿Y los aéreos?</a:t>
            </a:r>
          </a:p>
          <a:p>
            <a:pPr marL="596646" indent="-514350">
              <a:buNone/>
            </a:pPr>
            <a:r>
              <a:rPr lang="es-ES" dirty="0"/>
              <a:t>Ejemplos de medios de transporte para clasificarlos. ¿Qué deberíamos analizar de cada uno de ellos?</a:t>
            </a:r>
          </a:p>
          <a:p>
            <a:pPr marL="596646" indent="-514350">
              <a:buNone/>
            </a:pPr>
            <a:r>
              <a:rPr lang="es-ES" dirty="0"/>
              <a:t>¿ A qué grupo pertenecen?</a:t>
            </a:r>
          </a:p>
          <a:p>
            <a:pPr marL="596646" indent="-514350">
              <a:buNone/>
            </a:pPr>
            <a:r>
              <a:rPr lang="es-ES" dirty="0"/>
              <a:t>Acabamos de hacer una clasificación descendente.</a:t>
            </a:r>
          </a:p>
          <a:p>
            <a:pPr marL="596646" indent="-514350">
              <a:buNone/>
            </a:pPr>
            <a:endParaRPr lang="es-ES" dirty="0"/>
          </a:p>
          <a:p>
            <a:pPr marL="596646" indent="-514350">
              <a:buNone/>
            </a:pPr>
            <a:endParaRPr lang="es-ES" dirty="0"/>
          </a:p>
          <a:p>
            <a:pPr marL="596646" indent="-514350">
              <a:buNone/>
            </a:pPr>
            <a:endParaRPr lang="es-ES" dirty="0"/>
          </a:p>
          <a:p>
            <a:pPr marL="596646" indent="-514350">
              <a:buNone/>
            </a:pPr>
            <a:r>
              <a:rPr lang="es-ES" dirty="0"/>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solidFill>
                  <a:srgbClr val="FF0000"/>
                </a:solidFill>
              </a:rPr>
              <a:t>CLASIFICACIÓN DESCENDENTE</a:t>
            </a:r>
          </a:p>
        </p:txBody>
      </p:sp>
      <p:sp>
        <p:nvSpPr>
          <p:cNvPr id="3" name="2 Marcador de contenido"/>
          <p:cNvSpPr>
            <a:spLocks noGrp="1"/>
          </p:cNvSpPr>
          <p:nvPr>
            <p:ph idx="1"/>
          </p:nvPr>
        </p:nvSpPr>
        <p:spPr/>
        <p:txBody>
          <a:bodyPr/>
          <a:lstStyle/>
          <a:p>
            <a:pPr marL="596646" indent="-514350">
              <a:buFont typeface="+mj-lt"/>
              <a:buAutoNum type="arabicPeriod"/>
            </a:pPr>
            <a:r>
              <a:rPr lang="es-ES" dirty="0"/>
              <a:t>¿En qué categorías quieres clasificar los objetos?</a:t>
            </a:r>
          </a:p>
          <a:p>
            <a:pPr marL="596646" indent="-514350">
              <a:buFont typeface="+mj-lt"/>
              <a:buAutoNum type="arabicPeriod"/>
            </a:pPr>
            <a:r>
              <a:rPr lang="es-ES" dirty="0"/>
              <a:t>¿Cuáles son las características definitorias de dichas categorías?</a:t>
            </a:r>
          </a:p>
          <a:p>
            <a:pPr marL="596646" indent="-514350">
              <a:buFont typeface="+mj-lt"/>
              <a:buAutoNum type="arabicPeriod"/>
            </a:pPr>
            <a:r>
              <a:rPr lang="es-ES" dirty="0"/>
              <a:t>¿Cuáles son las características de los objetos?</a:t>
            </a:r>
          </a:p>
          <a:p>
            <a:pPr marL="596646" indent="-514350">
              <a:buFont typeface="+mj-lt"/>
              <a:buAutoNum type="arabicPeriod"/>
            </a:pPr>
            <a:r>
              <a:rPr lang="es-ES" dirty="0"/>
              <a:t>Basándonos en sus características, ¿en qué categorías se organizan los objetos?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b="1" dirty="0">
                <a:solidFill>
                  <a:schemeClr val="tx1"/>
                </a:solidFill>
              </a:rPr>
              <a:t>2. Pensar activamente</a:t>
            </a:r>
          </a:p>
        </p:txBody>
      </p:sp>
      <p:sp>
        <p:nvSpPr>
          <p:cNvPr id="3" name="2 Marcador de contenido"/>
          <p:cNvSpPr>
            <a:spLocks noGrp="1"/>
          </p:cNvSpPr>
          <p:nvPr>
            <p:ph idx="1"/>
          </p:nvPr>
        </p:nvSpPr>
        <p:spPr/>
        <p:txBody>
          <a:bodyPr>
            <a:normAutofit fontScale="70000" lnSpcReduction="20000"/>
          </a:bodyPr>
          <a:lstStyle/>
          <a:p>
            <a:pPr>
              <a:buNone/>
            </a:pPr>
            <a:r>
              <a:rPr lang="es-ES" dirty="0"/>
              <a:t>Vamos a poner en práctica la destreza de pensamiento: clasificación descendente.</a:t>
            </a:r>
          </a:p>
          <a:p>
            <a:pPr>
              <a:buNone/>
            </a:pPr>
            <a:r>
              <a:rPr lang="es-ES" dirty="0"/>
              <a:t>Grupos de 3 o 4.</a:t>
            </a:r>
          </a:p>
          <a:p>
            <a:pPr>
              <a:buNone/>
            </a:pPr>
            <a:r>
              <a:rPr lang="es-ES" dirty="0"/>
              <a:t>Organizador gráfico. ¿Qué queremos clasificar?</a:t>
            </a:r>
          </a:p>
          <a:p>
            <a:pPr>
              <a:buNone/>
            </a:pPr>
            <a:r>
              <a:rPr lang="es-ES" dirty="0"/>
              <a:t>¿En qué grupos o categorías clasificamos los animales vertebrados ?</a:t>
            </a:r>
          </a:p>
          <a:p>
            <a:pPr>
              <a:buNone/>
            </a:pPr>
            <a:r>
              <a:rPr lang="es-ES" dirty="0"/>
              <a:t>Escribir las características que los definen para ello trabajan en grupo. Ponemos en común.</a:t>
            </a:r>
          </a:p>
          <a:p>
            <a:pPr>
              <a:buNone/>
            </a:pPr>
            <a:r>
              <a:rPr lang="es-ES" dirty="0"/>
              <a:t>Dejamos la parte de abajo sin rellenar.</a:t>
            </a:r>
          </a:p>
          <a:p>
            <a:pPr>
              <a:buNone/>
            </a:pPr>
            <a:r>
              <a:rPr lang="es-ES" dirty="0"/>
              <a:t>Entregamos los animales y el otro organizador gráfico. Ponemos el animal, sus características y cómo lo clasifico.</a:t>
            </a:r>
          </a:p>
          <a:p>
            <a:pPr>
              <a:buNone/>
            </a:pPr>
            <a:r>
              <a:rPr lang="es-ES" dirty="0"/>
              <a:t>Volvemos al primer organizador para terminar, ¿en qué categorías se organizan los objetos?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638"/>
            <a:ext cx="7498080" cy="1939916"/>
          </a:xfrm>
        </p:spPr>
        <p:txBody>
          <a:bodyPr>
            <a:normAutofit fontScale="90000"/>
          </a:bodyPr>
          <a:lstStyle/>
          <a:p>
            <a:r>
              <a:rPr lang="es-ES" dirty="0"/>
              <a:t>Piedras angulares de la nuevas aulas </a:t>
            </a:r>
            <a:br>
              <a:rPr lang="es-ES" dirty="0"/>
            </a:br>
            <a:r>
              <a:rPr lang="es-ES" dirty="0"/>
              <a:t>                  del siglo XXI:</a:t>
            </a:r>
          </a:p>
        </p:txBody>
      </p:sp>
      <p:sp>
        <p:nvSpPr>
          <p:cNvPr id="3" name="2 Marcador de contenido"/>
          <p:cNvSpPr>
            <a:spLocks noGrp="1"/>
          </p:cNvSpPr>
          <p:nvPr>
            <p:ph idx="1"/>
          </p:nvPr>
        </p:nvSpPr>
        <p:spPr>
          <a:xfrm>
            <a:off x="1435608" y="2071678"/>
            <a:ext cx="7498080" cy="4176722"/>
          </a:xfrm>
        </p:spPr>
        <p:txBody>
          <a:bodyPr>
            <a:normAutofit/>
          </a:bodyPr>
          <a:lstStyle/>
          <a:p>
            <a:pPr>
              <a:buFont typeface="Wingdings" pitchFamily="2" charset="2"/>
              <a:buChar char="Ø"/>
            </a:pPr>
            <a:r>
              <a:rPr lang="es-ES" sz="6000" dirty="0"/>
              <a:t>Pensamiento</a:t>
            </a:r>
          </a:p>
          <a:p>
            <a:pPr>
              <a:buFont typeface="Wingdings" pitchFamily="2" charset="2"/>
              <a:buChar char="Ø"/>
            </a:pPr>
            <a:r>
              <a:rPr lang="es-ES" sz="6000" dirty="0"/>
              <a:t>Comunicación</a:t>
            </a:r>
          </a:p>
          <a:p>
            <a:pPr>
              <a:buFont typeface="Wingdings" pitchFamily="2" charset="2"/>
              <a:buChar char="Ø"/>
            </a:pPr>
            <a:r>
              <a:rPr lang="es-ES" sz="6000" dirty="0"/>
              <a:t>Colaboración</a:t>
            </a:r>
          </a:p>
          <a:p>
            <a:pPr>
              <a:buNone/>
            </a:pPr>
            <a:endParaRPr lang="es-ES" sz="60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a:solidFill>
                  <a:schemeClr val="accent1">
                    <a:lumMod val="75000"/>
                  </a:schemeClr>
                </a:solidFill>
                <a:effectLst>
                  <a:outerShdw blurRad="38100" dist="38100" dir="2700000" algn="tl">
                    <a:srgbClr val="000000">
                      <a:alpha val="43137"/>
                    </a:srgbClr>
                  </a:outerShdw>
                </a:effectLst>
              </a:rPr>
              <a:t>PENSAR SOBRE CÓMO HEMOS PENSADO</a:t>
            </a:r>
          </a:p>
        </p:txBody>
      </p:sp>
      <p:sp>
        <p:nvSpPr>
          <p:cNvPr id="3" name="2 Marcador de contenido"/>
          <p:cNvSpPr>
            <a:spLocks noGrp="1"/>
          </p:cNvSpPr>
          <p:nvPr>
            <p:ph idx="1"/>
          </p:nvPr>
        </p:nvSpPr>
        <p:spPr/>
        <p:txBody>
          <a:bodyPr/>
          <a:lstStyle/>
          <a:p>
            <a:pPr>
              <a:buFont typeface="Wingdings" pitchFamily="2" charset="2"/>
              <a:buChar char="Ø"/>
            </a:pPr>
            <a:r>
              <a:rPr lang="es-ES" dirty="0"/>
              <a:t>¿Qué tipo de pensamiento hemos trabajado?</a:t>
            </a:r>
          </a:p>
          <a:p>
            <a:pPr>
              <a:buFont typeface="Wingdings" pitchFamily="2" charset="2"/>
              <a:buChar char="Ø"/>
            </a:pPr>
            <a:r>
              <a:rPr lang="es-ES" dirty="0"/>
              <a:t>¿Qué pasos hemos seguido?</a:t>
            </a:r>
          </a:p>
          <a:p>
            <a:pPr>
              <a:buFont typeface="Wingdings" pitchFamily="2" charset="2"/>
              <a:buChar char="Ø"/>
            </a:pPr>
            <a:r>
              <a:rPr lang="es-ES" dirty="0"/>
              <a:t>¿Os ha resultado útil pensar en las características de cada objeto para poder clasificarlo?</a:t>
            </a:r>
          </a:p>
          <a:p>
            <a:pPr>
              <a:buFont typeface="Wingdings" pitchFamily="2" charset="2"/>
              <a:buChar char="Ø"/>
            </a:pPr>
            <a:r>
              <a:rPr lang="es-ES" dirty="0"/>
              <a:t>¿Os ha ayudado a conocer mejor cada objeto y sus características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solidFill>
                  <a:schemeClr val="accent6">
                    <a:lumMod val="50000"/>
                  </a:schemeClr>
                </a:solidFill>
              </a:rPr>
              <a:t>EXTENSIÓN DE LA DESTREZA DE PENSAMIENTO</a:t>
            </a:r>
          </a:p>
        </p:txBody>
      </p:sp>
      <p:sp>
        <p:nvSpPr>
          <p:cNvPr id="3" name="2 Marcador de contenido"/>
          <p:cNvSpPr>
            <a:spLocks noGrp="1"/>
          </p:cNvSpPr>
          <p:nvPr>
            <p:ph idx="1"/>
          </p:nvPr>
        </p:nvSpPr>
        <p:spPr/>
        <p:txBody>
          <a:bodyPr/>
          <a:lstStyle/>
          <a:p>
            <a:r>
              <a:rPr lang="es-ES" dirty="0"/>
              <a:t>Clasificar plantas.</a:t>
            </a:r>
          </a:p>
          <a:p>
            <a:r>
              <a:rPr lang="es-ES" dirty="0"/>
              <a:t>Alimentos.</a:t>
            </a:r>
          </a:p>
          <a:p>
            <a:r>
              <a:rPr lang="es-ES" dirty="0"/>
              <a:t>Palabras: sustantivos, verbos y adjetivos.</a:t>
            </a:r>
          </a:p>
          <a:p>
            <a:r>
              <a:rPr lang="es-ES" dirty="0"/>
              <a:t>Figuras geométricas.</a:t>
            </a:r>
          </a:p>
          <a:p>
            <a:r>
              <a:rPr lang="es-ES" dirty="0"/>
              <a:t>Tipos de triángulos.</a:t>
            </a:r>
          </a:p>
          <a:p>
            <a:r>
              <a:rPr lang="es-ES" dirty="0"/>
              <a:t>Sistemas económicos.</a:t>
            </a:r>
          </a:p>
          <a:p>
            <a:r>
              <a:rPr lang="es-ES" dirty="0"/>
              <a:t>Sistemas políticos.</a:t>
            </a:r>
          </a:p>
          <a:p>
            <a:endParaRPr lang="es-ES" dirty="0"/>
          </a:p>
          <a:p>
            <a:endParaRPr lang="es-E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solidFill>
                  <a:schemeClr val="accent6">
                    <a:lumMod val="50000"/>
                  </a:schemeClr>
                </a:solidFill>
              </a:rPr>
              <a:t>EXTENSIÓN DEL CONTENIDO</a:t>
            </a:r>
          </a:p>
        </p:txBody>
      </p:sp>
      <p:sp>
        <p:nvSpPr>
          <p:cNvPr id="3" name="2 Marcador de contenido"/>
          <p:cNvSpPr>
            <a:spLocks noGrp="1"/>
          </p:cNvSpPr>
          <p:nvPr>
            <p:ph idx="1"/>
          </p:nvPr>
        </p:nvSpPr>
        <p:spPr/>
        <p:txBody>
          <a:bodyPr/>
          <a:lstStyle/>
          <a:p>
            <a:endParaRPr lang="es-ES" dirty="0"/>
          </a:p>
          <a:p>
            <a:r>
              <a:rPr lang="es-ES" dirty="0"/>
              <a:t>Investigar cada alumno de un  animal.</a:t>
            </a:r>
          </a:p>
          <a:p>
            <a:pPr>
              <a:buNone/>
            </a:pPr>
            <a:endParaRPr lang="es-ES" dirty="0"/>
          </a:p>
          <a:p>
            <a:r>
              <a:rPr lang="es-ES" dirty="0"/>
              <a:t>Escribir una redacción.</a:t>
            </a:r>
          </a:p>
          <a:p>
            <a:endParaRPr lang="es-E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solidFill>
                  <a:srgbClr val="FF0000"/>
                </a:solidFill>
              </a:rPr>
              <a:t>CLASIFICACIÓN ASCENDENTE</a:t>
            </a:r>
          </a:p>
        </p:txBody>
      </p:sp>
      <p:sp>
        <p:nvSpPr>
          <p:cNvPr id="3" name="2 Marcador de contenido"/>
          <p:cNvSpPr>
            <a:spLocks noGrp="1"/>
          </p:cNvSpPr>
          <p:nvPr>
            <p:ph idx="1"/>
          </p:nvPr>
        </p:nvSpPr>
        <p:spPr/>
        <p:txBody>
          <a:bodyPr>
            <a:normAutofit fontScale="85000" lnSpcReduction="20000"/>
          </a:bodyPr>
          <a:lstStyle/>
          <a:p>
            <a:pPr>
              <a:buNone/>
            </a:pPr>
            <a:r>
              <a:rPr lang="es-ES" dirty="0"/>
              <a:t>Es la manera en la cual la mente humana clasifica.</a:t>
            </a:r>
          </a:p>
          <a:p>
            <a:pPr>
              <a:buNone/>
            </a:pPr>
            <a:r>
              <a:rPr lang="es-ES" dirty="0"/>
              <a:t>2 pasos: - poner las cosas juntas.</a:t>
            </a:r>
          </a:p>
          <a:p>
            <a:pPr>
              <a:buNone/>
            </a:pPr>
            <a:r>
              <a:rPr lang="es-ES" dirty="0"/>
              <a:t>             - poner nombre a ese conjunto.</a:t>
            </a:r>
          </a:p>
          <a:p>
            <a:pPr>
              <a:buNone/>
            </a:pPr>
            <a:r>
              <a:rPr lang="es-ES" dirty="0"/>
              <a:t>Cuando tenemos muchos objetos y no los conocemos bien, o sí los conocemos y queremos clasificarlos de una forma diferente, utilizamos este tipo de pensamiento.</a:t>
            </a:r>
          </a:p>
          <a:p>
            <a:pPr>
              <a:buNone/>
            </a:pPr>
            <a:r>
              <a:rPr lang="es-ES" dirty="0"/>
              <a:t>Primero, buscamos las características y las agrupamos, después ponemos nombre a cada grupo de elementos y vemos que subgrupos se pueden identificar. Por último, qué objetivos podemos lograr clasificando estos elementos según sus características.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        Título de la lección</a:t>
            </a:r>
          </a:p>
        </p:txBody>
      </p:sp>
      <p:sp>
        <p:nvSpPr>
          <p:cNvPr id="3" name="2 Marcador de contenido"/>
          <p:cNvSpPr>
            <a:spLocks noGrp="1"/>
          </p:cNvSpPr>
          <p:nvPr>
            <p:ph idx="1"/>
          </p:nvPr>
        </p:nvSpPr>
        <p:spPr/>
        <p:txBody>
          <a:bodyPr>
            <a:normAutofit/>
          </a:bodyPr>
          <a:lstStyle/>
          <a:p>
            <a:pPr>
              <a:buNone/>
            </a:pPr>
            <a:r>
              <a:rPr lang="es-ES" sz="10000" dirty="0">
                <a:solidFill>
                  <a:schemeClr val="accent1">
                    <a:lumMod val="60000"/>
                    <a:lumOff val="40000"/>
                  </a:schemeClr>
                </a:solidFill>
              </a:rPr>
              <a:t>     </a:t>
            </a:r>
          </a:p>
          <a:p>
            <a:pPr>
              <a:buNone/>
            </a:pPr>
            <a:r>
              <a:rPr lang="es-ES" sz="10000" dirty="0">
                <a:solidFill>
                  <a:schemeClr val="accent1">
                    <a:lumMod val="60000"/>
                    <a:lumOff val="40000"/>
                  </a:schemeClr>
                </a:solidFill>
              </a:rPr>
              <a:t>     Libros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6000" dirty="0">
                <a:solidFill>
                  <a:schemeClr val="accent6">
                    <a:lumMod val="75000"/>
                  </a:schemeClr>
                </a:solidFill>
              </a:rPr>
              <a:t>         OBJETIVOS</a:t>
            </a:r>
          </a:p>
        </p:txBody>
      </p:sp>
      <p:sp>
        <p:nvSpPr>
          <p:cNvPr id="3" name="2 Marcador de contenido"/>
          <p:cNvSpPr>
            <a:spLocks noGrp="1"/>
          </p:cNvSpPr>
          <p:nvPr>
            <p:ph idx="1"/>
          </p:nvPr>
        </p:nvSpPr>
        <p:spPr/>
        <p:txBody>
          <a:bodyPr>
            <a:normAutofit fontScale="92500" lnSpcReduction="20000"/>
          </a:bodyPr>
          <a:lstStyle/>
          <a:p>
            <a:r>
              <a:rPr lang="es-ES" b="1" dirty="0"/>
              <a:t>Contenido </a:t>
            </a:r>
          </a:p>
          <a:p>
            <a:pPr>
              <a:buNone/>
            </a:pPr>
            <a:r>
              <a:rPr lang="es-ES" dirty="0"/>
              <a:t>Ser capaces de clasificar libros de varias maneras diferentes saber reconocer que las distintas clasificaciones nos arrojarán información diversa (lengua, uso, imágenes, género…..)</a:t>
            </a:r>
          </a:p>
          <a:p>
            <a:pPr>
              <a:buFont typeface="Arial" pitchFamily="34" charset="0"/>
              <a:buChar char="•"/>
            </a:pPr>
            <a:r>
              <a:rPr lang="es-ES" b="1" dirty="0"/>
              <a:t>Destreza de pensamiento</a:t>
            </a:r>
          </a:p>
          <a:p>
            <a:pPr>
              <a:buNone/>
            </a:pPr>
            <a:r>
              <a:rPr lang="es-ES" dirty="0"/>
              <a:t>Ser capaces de identificar características definitorias de las diferentes clases y saber reconocer que el objetivo de esta clasificación es determinar las características definitorias y explicativas.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a:solidFill>
                  <a:schemeClr val="accent6">
                    <a:lumMod val="75000"/>
                  </a:schemeClr>
                </a:solidFill>
              </a:rPr>
              <a:t>       MÉTODOS Y MATERIALES</a:t>
            </a:r>
          </a:p>
        </p:txBody>
      </p:sp>
      <p:sp>
        <p:nvSpPr>
          <p:cNvPr id="3" name="2 Marcador de contenido"/>
          <p:cNvSpPr>
            <a:spLocks noGrp="1"/>
          </p:cNvSpPr>
          <p:nvPr>
            <p:ph idx="1"/>
          </p:nvPr>
        </p:nvSpPr>
        <p:spPr/>
        <p:txBody>
          <a:bodyPr>
            <a:normAutofit fontScale="92500" lnSpcReduction="20000"/>
          </a:bodyPr>
          <a:lstStyle/>
          <a:p>
            <a:r>
              <a:rPr lang="es-ES" b="1" dirty="0"/>
              <a:t>Contenido</a:t>
            </a:r>
          </a:p>
          <a:p>
            <a:pPr>
              <a:buNone/>
            </a:pPr>
            <a:r>
              <a:rPr lang="es-ES" dirty="0"/>
              <a:t>Trabajar en grupos de aprendizaje colaborativo (4 a 6 personas). Cada grupo necesitará rotuladores de colores, un trozo grande de papel y libros de gran variedad.</a:t>
            </a:r>
          </a:p>
          <a:p>
            <a:pPr>
              <a:buFont typeface="Arial" pitchFamily="34" charset="0"/>
              <a:buChar char="•"/>
            </a:pPr>
            <a:r>
              <a:rPr lang="es-ES" b="1" dirty="0"/>
              <a:t>Destreza de pensamiento</a:t>
            </a:r>
          </a:p>
          <a:p>
            <a:pPr>
              <a:buNone/>
            </a:pPr>
            <a:r>
              <a:rPr lang="es-ES" dirty="0"/>
              <a:t>Los estudiantes son guiados mediante las preguntas y las instrucciones del docente, con el fin de clasificar libros. Crearán un mapa conceptual para ilustrar dicha clasificación. Un organizador gráfico guiará el pensamiento de los alumnos.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800" dirty="0">
                <a:solidFill>
                  <a:schemeClr val="accent6">
                    <a:lumMod val="75000"/>
                  </a:schemeClr>
                </a:solidFill>
              </a:rPr>
              <a:t>              LECCIÓN</a:t>
            </a:r>
          </a:p>
        </p:txBody>
      </p:sp>
      <p:sp>
        <p:nvSpPr>
          <p:cNvPr id="3" name="2 Marcador de contenido"/>
          <p:cNvSpPr>
            <a:spLocks noGrp="1"/>
          </p:cNvSpPr>
          <p:nvPr>
            <p:ph idx="1"/>
          </p:nvPr>
        </p:nvSpPr>
        <p:spPr/>
        <p:txBody>
          <a:bodyPr>
            <a:normAutofit fontScale="92500" lnSpcReduction="10000"/>
          </a:bodyPr>
          <a:lstStyle/>
          <a:p>
            <a:pPr marL="653796" indent="-571500">
              <a:buAutoNum type="romanUcPeriod"/>
            </a:pPr>
            <a:r>
              <a:rPr lang="es-ES" b="1" dirty="0"/>
              <a:t>Introducción al contenido y a las destrezas de pensamiento.</a:t>
            </a:r>
          </a:p>
          <a:p>
            <a:pPr marL="653796" indent="-571500">
              <a:buNone/>
            </a:pPr>
            <a:r>
              <a:rPr lang="es-ES" dirty="0"/>
              <a:t>Pensad en alguna ocasión en la hayáis tenido que ordenar o clasificar varios objetos. Describidla. ¿Cuál era el propósito de esa clasificación?¿Qué características de los objetos eran importantes para vosotros a la hora de hacer esa clasificación?</a:t>
            </a:r>
          </a:p>
          <a:p>
            <a:pPr marL="653796" indent="-571500">
              <a:buNone/>
            </a:pPr>
            <a:r>
              <a:rPr lang="es-ES" dirty="0"/>
              <a:t>¿Cómo ha influido el propósito de la clasificación en la característica que habéis elegido?</a:t>
            </a:r>
          </a:p>
          <a:p>
            <a:pPr marL="653796" indent="-571500">
              <a:buNone/>
            </a:pPr>
            <a:endParaRPr lang="es-E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solidFill>
                  <a:srgbClr val="FF0000"/>
                </a:solidFill>
              </a:rPr>
              <a:t>CLASIFICACIÓN ASCENDENTE</a:t>
            </a:r>
          </a:p>
        </p:txBody>
      </p:sp>
      <p:sp>
        <p:nvSpPr>
          <p:cNvPr id="3" name="2 Marcador de contenido"/>
          <p:cNvSpPr>
            <a:spLocks noGrp="1"/>
          </p:cNvSpPr>
          <p:nvPr>
            <p:ph idx="1"/>
          </p:nvPr>
        </p:nvSpPr>
        <p:spPr/>
        <p:txBody>
          <a:bodyPr>
            <a:normAutofit lnSpcReduction="10000"/>
          </a:bodyPr>
          <a:lstStyle/>
          <a:p>
            <a:pPr marL="596646" indent="-514350">
              <a:buFont typeface="+mj-lt"/>
              <a:buAutoNum type="arabicPeriod"/>
            </a:pPr>
            <a:r>
              <a:rPr lang="es-ES" dirty="0"/>
              <a:t>¿Cuáles son los objetos que necesitan ser clasificados?</a:t>
            </a:r>
          </a:p>
          <a:p>
            <a:pPr marL="596646" indent="-514350">
              <a:buFont typeface="+mj-lt"/>
              <a:buAutoNum type="arabicPeriod"/>
            </a:pPr>
            <a:r>
              <a:rPr lang="es-ES" dirty="0"/>
              <a:t>¿Cuáles son las características de cada uno de estos objetos?</a:t>
            </a:r>
          </a:p>
          <a:p>
            <a:pPr marL="596646" indent="-514350">
              <a:buFont typeface="+mj-lt"/>
              <a:buAutoNum type="arabicPeriod"/>
            </a:pPr>
            <a:r>
              <a:rPr lang="es-ES" dirty="0"/>
              <a:t>Identifica las características que un objeto o más tienen y agrúpalos.</a:t>
            </a:r>
          </a:p>
          <a:p>
            <a:pPr marL="596646" indent="-514350">
              <a:buFont typeface="+mj-lt"/>
              <a:buAutoNum type="arabicPeriod"/>
            </a:pPr>
            <a:r>
              <a:rPr lang="es-ES" dirty="0"/>
              <a:t>¿Qué nombre puedes usar para clasificar el grupo de los elementos que comparten estas características?</a:t>
            </a:r>
          </a:p>
          <a:p>
            <a:pPr marL="596646" indent="-514350">
              <a:buFont typeface="+mj-lt"/>
              <a:buAutoNum type="arabicPeriod"/>
            </a:pPr>
            <a:r>
              <a:rPr lang="es-ES" dirty="0"/>
              <a:t>¿Qué subgrupos puedes identificar?</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b="1" dirty="0">
                <a:solidFill>
                  <a:schemeClr val="tx1"/>
                </a:solidFill>
                <a:effectLst/>
              </a:rPr>
              <a:t>2. Pensar activamente </a:t>
            </a:r>
          </a:p>
        </p:txBody>
      </p:sp>
      <p:sp>
        <p:nvSpPr>
          <p:cNvPr id="3" name="2 Marcador de contenido"/>
          <p:cNvSpPr>
            <a:spLocks noGrp="1"/>
          </p:cNvSpPr>
          <p:nvPr>
            <p:ph idx="1"/>
          </p:nvPr>
        </p:nvSpPr>
        <p:spPr/>
        <p:txBody>
          <a:bodyPr>
            <a:normAutofit fontScale="55000" lnSpcReduction="20000"/>
          </a:bodyPr>
          <a:lstStyle/>
          <a:p>
            <a:pPr>
              <a:buNone/>
            </a:pPr>
            <a:r>
              <a:rPr lang="es-ES" dirty="0"/>
              <a:t>¿Cuáles son los objetos que necesitan ser clasificados?</a:t>
            </a:r>
          </a:p>
          <a:p>
            <a:pPr>
              <a:buNone/>
            </a:pPr>
            <a:r>
              <a:rPr lang="es-ES" dirty="0"/>
              <a:t>¿Qué características tienen cada uno de estos objetos?</a:t>
            </a:r>
          </a:p>
          <a:p>
            <a:pPr>
              <a:buNone/>
            </a:pPr>
            <a:r>
              <a:rPr lang="es-ES" dirty="0"/>
              <a:t>Entregar los </a:t>
            </a:r>
            <a:r>
              <a:rPr lang="es-ES" dirty="0" err="1"/>
              <a:t>posits</a:t>
            </a:r>
            <a:r>
              <a:rPr lang="es-ES" dirty="0"/>
              <a:t>.</a:t>
            </a:r>
          </a:p>
          <a:p>
            <a:pPr>
              <a:buNone/>
            </a:pPr>
            <a:r>
              <a:rPr lang="es-ES" dirty="0"/>
              <a:t>Identificad las características de los libros. Poned </a:t>
            </a:r>
            <a:r>
              <a:rPr lang="es-ES" dirty="0" err="1"/>
              <a:t>posits</a:t>
            </a:r>
            <a:r>
              <a:rPr lang="es-ES" dirty="0"/>
              <a:t> en la tapa de los libros, en cada uno debe poner el título y una característica corta y concisa.</a:t>
            </a:r>
          </a:p>
          <a:p>
            <a:pPr>
              <a:buNone/>
            </a:pPr>
            <a:r>
              <a:rPr lang="es-ES" dirty="0"/>
              <a:t>Juntad los </a:t>
            </a:r>
            <a:r>
              <a:rPr lang="es-ES" dirty="0" err="1"/>
              <a:t>posits</a:t>
            </a:r>
            <a:r>
              <a:rPr lang="es-ES" dirty="0"/>
              <a:t> que pongan lo mismo.</a:t>
            </a:r>
          </a:p>
          <a:p>
            <a:pPr>
              <a:buNone/>
            </a:pPr>
            <a:r>
              <a:rPr lang="es-ES" dirty="0"/>
              <a:t>En grupos, unid los </a:t>
            </a:r>
            <a:r>
              <a:rPr lang="es-ES" dirty="0" err="1"/>
              <a:t>posits</a:t>
            </a:r>
            <a:r>
              <a:rPr lang="es-ES" dirty="0"/>
              <a:t> que sean exactamente iguales de todos los compañeros.</a:t>
            </a:r>
          </a:p>
          <a:p>
            <a:pPr>
              <a:buNone/>
            </a:pPr>
            <a:r>
              <a:rPr lang="es-ES" dirty="0"/>
              <a:t>En el organizador gráfico, uno escribe las categorías que hemos sacado iguales y los tipos de categorías. Las unimos con líneas.</a:t>
            </a:r>
          </a:p>
          <a:p>
            <a:pPr>
              <a:buNone/>
            </a:pPr>
            <a:r>
              <a:rPr lang="es-ES" dirty="0"/>
              <a:t>En la red de clasificación, escogemos un tipo de categoría y la colocamos en el centro. En los recuadros de alrededor escribimos las características que hayamos unido a ese tipo de categoría; si no tenemos para rellenar todos los recuadros intentamos hallar más características y las ponemos.</a:t>
            </a:r>
          </a:p>
          <a:p>
            <a:pPr>
              <a:buNone/>
            </a:pPr>
            <a:r>
              <a:rPr lang="es-ES" dirty="0"/>
              <a:t>Por último, construir un diagrama de forma libre que represente la clasificación de los libros en la </a:t>
            </a:r>
            <a:r>
              <a:rPr lang="es-ES" dirty="0" err="1"/>
              <a:t>supercategoría</a:t>
            </a:r>
            <a:r>
              <a:rPr lang="es-ES" dirty="0"/>
              <a:t> que hemos seleccionado.</a:t>
            </a:r>
          </a:p>
          <a:p>
            <a:pPr>
              <a:buNone/>
            </a:pPr>
            <a:r>
              <a:rPr lang="es-ES" dirty="0"/>
              <a:t>Cada grupo expone su diagrama.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     ¿Por qué utilizar destrezas de           pensamiento?</a:t>
            </a:r>
          </a:p>
        </p:txBody>
      </p:sp>
      <p:sp>
        <p:nvSpPr>
          <p:cNvPr id="3" name="2 Marcador de contenido"/>
          <p:cNvSpPr>
            <a:spLocks noGrp="1"/>
          </p:cNvSpPr>
          <p:nvPr>
            <p:ph idx="1"/>
          </p:nvPr>
        </p:nvSpPr>
        <p:spPr>
          <a:xfrm>
            <a:off x="1435608" y="2214554"/>
            <a:ext cx="7498080" cy="4033846"/>
          </a:xfrm>
        </p:spPr>
        <p:txBody>
          <a:bodyPr/>
          <a:lstStyle/>
          <a:p>
            <a:pPr>
              <a:buFont typeface="Arial" pitchFamily="34" charset="0"/>
              <a:buChar char="•"/>
            </a:pPr>
            <a:r>
              <a:rPr lang="es-ES" dirty="0"/>
              <a:t>Porque todo el mundo piensa, pero no todo el mundo piensa con el cuidado y la habilidad que debería .</a:t>
            </a:r>
          </a:p>
          <a:p>
            <a:pPr>
              <a:buFont typeface="Arial" pitchFamily="34" charset="0"/>
              <a:buChar char="•"/>
            </a:pPr>
            <a:r>
              <a:rPr lang="es-ES" dirty="0"/>
              <a:t>Porque realizamos un pensamiento : </a:t>
            </a:r>
            <a:r>
              <a:rPr lang="es-ES" dirty="0">
                <a:solidFill>
                  <a:schemeClr val="accent3">
                    <a:lumMod val="60000"/>
                    <a:lumOff val="40000"/>
                  </a:schemeClr>
                </a:solidFill>
              </a:rPr>
              <a:t>superficial, precipitado, de miras estrechas, poco claro, desorganizado.</a:t>
            </a:r>
          </a:p>
          <a:p>
            <a:pPr>
              <a:buFont typeface="Arial" pitchFamily="34" charset="0"/>
              <a:buChar char="•"/>
            </a:pPr>
            <a:endParaRPr lang="es-E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7A313840-D6B8-4457-8F1A-D17A5F1257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319893"/>
            <a:ext cx="7848872" cy="4218214"/>
          </a:xfrm>
          <a:prstGeom prst="rect">
            <a:avLst/>
          </a:prstGeom>
        </p:spPr>
      </p:pic>
    </p:spTree>
    <p:extLst>
      <p:ext uri="{BB962C8B-B14F-4D97-AF65-F5344CB8AC3E}">
        <p14:creationId xmlns:p14="http://schemas.microsoft.com/office/powerpoint/2010/main" val="36409834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5EBB193A-3CBA-48B6-BECB-781B51ABDC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820" y="1888844"/>
            <a:ext cx="7910660" cy="3649262"/>
          </a:xfrm>
          <a:prstGeom prst="rect">
            <a:avLst/>
          </a:prstGeom>
        </p:spPr>
      </p:pic>
    </p:spTree>
    <p:extLst>
      <p:ext uri="{BB962C8B-B14F-4D97-AF65-F5344CB8AC3E}">
        <p14:creationId xmlns:p14="http://schemas.microsoft.com/office/powerpoint/2010/main" val="13164601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800" dirty="0">
                <a:solidFill>
                  <a:schemeClr val="accent6">
                    <a:lumMod val="75000"/>
                  </a:schemeClr>
                </a:solidFill>
              </a:rPr>
              <a:t>PENSAR SOBRE CÓMO HEMOS PENSADO</a:t>
            </a:r>
          </a:p>
        </p:txBody>
      </p:sp>
      <p:sp>
        <p:nvSpPr>
          <p:cNvPr id="3" name="2 Marcador de contenido"/>
          <p:cNvSpPr>
            <a:spLocks noGrp="1"/>
          </p:cNvSpPr>
          <p:nvPr>
            <p:ph idx="1"/>
          </p:nvPr>
        </p:nvSpPr>
        <p:spPr/>
        <p:txBody>
          <a:bodyPr/>
          <a:lstStyle/>
          <a:p>
            <a:pPr>
              <a:buFont typeface="Wingdings" pitchFamily="2" charset="2"/>
              <a:buChar char="Ø"/>
            </a:pPr>
            <a:r>
              <a:rPr lang="es-ES" dirty="0"/>
              <a:t>¿Cómo habéis procedido con la clasificación de libros?</a:t>
            </a:r>
          </a:p>
          <a:p>
            <a:pPr>
              <a:buFont typeface="Wingdings" pitchFamily="2" charset="2"/>
              <a:buChar char="Ø"/>
            </a:pPr>
            <a:r>
              <a:rPr lang="es-ES" dirty="0"/>
              <a:t>¿Qué habéis pensado en primer lugar, en segundo lugar y al final?</a:t>
            </a:r>
          </a:p>
          <a:p>
            <a:pPr>
              <a:buFont typeface="Wingdings" pitchFamily="2" charset="2"/>
              <a:buChar char="Ø"/>
            </a:pPr>
            <a:r>
              <a:rPr lang="es-ES" dirty="0"/>
              <a:t>¿En qué sentido es diferente el modo en el que has clasificado las cosas con este tipo de clasificación?¿Qué modo prefieres?¿Por qué?</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400" dirty="0">
                <a:solidFill>
                  <a:schemeClr val="accent6">
                    <a:lumMod val="75000"/>
                  </a:schemeClr>
                </a:solidFill>
              </a:rPr>
              <a:t>EXTENSIÓN DE LA DESTREZA DE PENSAMIENTO</a:t>
            </a:r>
          </a:p>
        </p:txBody>
      </p:sp>
      <p:sp>
        <p:nvSpPr>
          <p:cNvPr id="3" name="2 Marcador de contenido"/>
          <p:cNvSpPr>
            <a:spLocks noGrp="1"/>
          </p:cNvSpPr>
          <p:nvPr>
            <p:ph idx="1"/>
          </p:nvPr>
        </p:nvSpPr>
        <p:spPr/>
        <p:txBody>
          <a:bodyPr/>
          <a:lstStyle/>
          <a:p>
            <a:r>
              <a:rPr lang="es-ES" dirty="0"/>
              <a:t>Clasificar animales.</a:t>
            </a:r>
          </a:p>
          <a:p>
            <a:pPr>
              <a:buNone/>
            </a:pPr>
            <a:endParaRPr lang="es-ES" dirty="0"/>
          </a:p>
          <a:p>
            <a:r>
              <a:rPr lang="es-ES" dirty="0"/>
              <a:t>Clasificar alimentos.</a:t>
            </a:r>
          </a:p>
          <a:p>
            <a:pPr>
              <a:buNone/>
            </a:pPr>
            <a:endParaRPr lang="es-ES" dirty="0"/>
          </a:p>
          <a:p>
            <a:r>
              <a:rPr lang="es-ES" dirty="0"/>
              <a:t>Clasificar en una tienda ropa para ayudar a encontrarla o por precio.</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a:solidFill>
                  <a:schemeClr val="accent6">
                    <a:lumMod val="75000"/>
                  </a:schemeClr>
                </a:solidFill>
                <a:effectLst/>
              </a:rPr>
              <a:t>EXTENSIÓN DEL CONTENIDO</a:t>
            </a:r>
          </a:p>
        </p:txBody>
      </p:sp>
      <p:sp>
        <p:nvSpPr>
          <p:cNvPr id="3" name="2 Marcador de contenido"/>
          <p:cNvSpPr>
            <a:spLocks noGrp="1"/>
          </p:cNvSpPr>
          <p:nvPr>
            <p:ph idx="1"/>
          </p:nvPr>
        </p:nvSpPr>
        <p:spPr/>
        <p:txBody>
          <a:bodyPr/>
          <a:lstStyle/>
          <a:p>
            <a:r>
              <a:rPr lang="es-ES" dirty="0"/>
              <a:t>Clasificar los libros según el país del autor.</a:t>
            </a:r>
          </a:p>
          <a:p>
            <a:r>
              <a:rPr lang="es-ES" dirty="0"/>
              <a:t>En función de su temática.</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Bibliografía </a:t>
            </a:r>
          </a:p>
        </p:txBody>
      </p:sp>
      <p:sp>
        <p:nvSpPr>
          <p:cNvPr id="3" name="2 Marcador de contenido"/>
          <p:cNvSpPr>
            <a:spLocks noGrp="1"/>
          </p:cNvSpPr>
          <p:nvPr>
            <p:ph idx="1"/>
          </p:nvPr>
        </p:nvSpPr>
        <p:spPr/>
        <p:txBody>
          <a:bodyPr/>
          <a:lstStyle/>
          <a:p>
            <a:r>
              <a:rPr lang="es-ES" dirty="0"/>
              <a:t>ROBERT SWARTZ. Pensar para aprender. Cómo transformar el aprendizaje en el aula con el TBL.</a:t>
            </a:r>
          </a:p>
          <a:p>
            <a:pPr>
              <a:buNone/>
            </a:pPr>
            <a:r>
              <a:rPr lang="es-ES" dirty="0"/>
              <a:t>   Biblioteca Innovación Educativa. SM</a:t>
            </a:r>
          </a:p>
          <a:p>
            <a:pPr>
              <a:buFont typeface="Wingdings" pitchFamily="2" charset="2"/>
              <a:buChar char="q"/>
            </a:pPr>
            <a:r>
              <a:rPr lang="es-ES" dirty="0"/>
              <a:t>Coordinado por </a:t>
            </a:r>
            <a:r>
              <a:rPr lang="es-ES" b="1" dirty="0"/>
              <a:t>Robert </a:t>
            </a:r>
            <a:r>
              <a:rPr lang="es-ES" b="1" dirty="0" err="1"/>
              <a:t>Swartz</a:t>
            </a:r>
            <a:r>
              <a:rPr lang="es-ES" b="1" dirty="0"/>
              <a:t>.</a:t>
            </a:r>
            <a:r>
              <a:rPr lang="es-ES" dirty="0"/>
              <a:t> Pensar para aprender en el aula. Lecciones de Aprendizaje Basado en el Pensamiento para Educación Primaria.</a:t>
            </a:r>
          </a:p>
          <a:p>
            <a:pPr>
              <a:buNone/>
            </a:pPr>
            <a:r>
              <a:rPr lang="es-ES"/>
              <a:t>   Biblioteca </a:t>
            </a:r>
            <a:r>
              <a:rPr lang="es-ES" dirty="0"/>
              <a:t>Innovación Educativa. SM</a:t>
            </a:r>
            <a:endParaRPr lang="es-E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          ¿Cuándo ocurre esto?</a:t>
            </a:r>
          </a:p>
        </p:txBody>
      </p:sp>
      <p:sp>
        <p:nvSpPr>
          <p:cNvPr id="3" name="2 Marcador de contenido"/>
          <p:cNvSpPr>
            <a:spLocks noGrp="1"/>
          </p:cNvSpPr>
          <p:nvPr>
            <p:ph idx="1"/>
          </p:nvPr>
        </p:nvSpPr>
        <p:spPr/>
        <p:txBody>
          <a:bodyPr>
            <a:normAutofit fontScale="92500" lnSpcReduction="20000"/>
          </a:bodyPr>
          <a:lstStyle/>
          <a:p>
            <a:pPr>
              <a:buNone/>
            </a:pPr>
            <a:r>
              <a:rPr lang="es-ES" dirty="0"/>
              <a:t>Cuando:</a:t>
            </a:r>
          </a:p>
          <a:p>
            <a:pPr>
              <a:buFont typeface="Courier New" pitchFamily="49" charset="0"/>
              <a:buChar char="o"/>
            </a:pPr>
            <a:r>
              <a:rPr lang="es-ES" dirty="0"/>
              <a:t>Tomamos decisiones</a:t>
            </a:r>
          </a:p>
          <a:p>
            <a:pPr>
              <a:buFont typeface="Courier New" pitchFamily="49" charset="0"/>
              <a:buChar char="o"/>
            </a:pPr>
            <a:r>
              <a:rPr lang="es-ES" dirty="0"/>
              <a:t>Resolvemos problemas</a:t>
            </a:r>
          </a:p>
          <a:p>
            <a:pPr>
              <a:buFont typeface="Courier New" pitchFamily="49" charset="0"/>
              <a:buChar char="o"/>
            </a:pPr>
            <a:r>
              <a:rPr lang="es-ES" dirty="0"/>
              <a:t>Predicciones</a:t>
            </a:r>
          </a:p>
          <a:p>
            <a:pPr>
              <a:buFont typeface="Courier New" pitchFamily="49" charset="0"/>
              <a:buChar char="o"/>
            </a:pPr>
            <a:r>
              <a:rPr lang="es-ES" dirty="0"/>
              <a:t>Explicamos causas</a:t>
            </a:r>
          </a:p>
          <a:p>
            <a:pPr>
              <a:buFont typeface="Courier New" pitchFamily="49" charset="0"/>
              <a:buChar char="o"/>
            </a:pPr>
            <a:r>
              <a:rPr lang="es-ES" dirty="0"/>
              <a:t>Argumentamos</a:t>
            </a:r>
          </a:p>
          <a:p>
            <a:pPr>
              <a:buFont typeface="Courier New" pitchFamily="49" charset="0"/>
              <a:buChar char="o"/>
            </a:pPr>
            <a:r>
              <a:rPr lang="es-ES" dirty="0"/>
              <a:t>Comparamos y contrastamos</a:t>
            </a:r>
          </a:p>
          <a:p>
            <a:pPr>
              <a:buFont typeface="Courier New" pitchFamily="49" charset="0"/>
              <a:buChar char="o"/>
            </a:pPr>
            <a:r>
              <a:rPr lang="es-ES" dirty="0"/>
              <a:t>Pensamos en hacer algo diferente</a:t>
            </a:r>
          </a:p>
          <a:p>
            <a:pPr>
              <a:buFont typeface="Courier New" pitchFamily="49" charset="0"/>
              <a:buChar char="o"/>
            </a:pPr>
            <a:r>
              <a:rPr lang="es-ES" dirty="0"/>
              <a:t>Y en muchas otras formas de pensamiento ordinario…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         ¿Qué es una destreza de     pensamiento?</a:t>
            </a:r>
          </a:p>
        </p:txBody>
      </p:sp>
      <p:sp>
        <p:nvSpPr>
          <p:cNvPr id="3" name="2 Marcador de contenido"/>
          <p:cNvSpPr>
            <a:spLocks noGrp="1"/>
          </p:cNvSpPr>
          <p:nvPr>
            <p:ph idx="1"/>
          </p:nvPr>
        </p:nvSpPr>
        <p:spPr/>
        <p:txBody>
          <a:bodyPr/>
          <a:lstStyle/>
          <a:p>
            <a:pPr>
              <a:buNone/>
            </a:pPr>
            <a:endParaRPr lang="es-ES" dirty="0"/>
          </a:p>
          <a:p>
            <a:pPr>
              <a:buNone/>
            </a:pPr>
            <a:r>
              <a:rPr lang="es-ES" dirty="0"/>
              <a:t>Llamamos destreza de pensamiento a:</a:t>
            </a:r>
          </a:p>
          <a:p>
            <a:pPr>
              <a:buNone/>
            </a:pPr>
            <a:endParaRPr lang="es-ES" dirty="0"/>
          </a:p>
          <a:p>
            <a:pPr>
              <a:buNone/>
            </a:pPr>
            <a:r>
              <a:rPr lang="es-ES" sz="4800" dirty="0">
                <a:solidFill>
                  <a:srgbClr val="FF0000"/>
                </a:solidFill>
              </a:rPr>
              <a:t>Realizar un tipo específico de pensamiento de manera cuidadosa, con destreza.</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664</TotalTime>
  <Words>3388</Words>
  <Application>Microsoft Office PowerPoint</Application>
  <PresentationFormat>Presentación en pantalla (4:3)</PresentationFormat>
  <Paragraphs>401</Paragraphs>
  <Slides>75</Slides>
  <Notes>1</Notes>
  <HiddenSlides>0</HiddenSlides>
  <MMClips>0</MMClips>
  <ScaleCrop>false</ScaleCrop>
  <HeadingPairs>
    <vt:vector size="4" baseType="variant">
      <vt:variant>
        <vt:lpstr>Tema</vt:lpstr>
      </vt:variant>
      <vt:variant>
        <vt:i4>1</vt:i4>
      </vt:variant>
      <vt:variant>
        <vt:lpstr>Títulos de diapositiva</vt:lpstr>
      </vt:variant>
      <vt:variant>
        <vt:i4>75</vt:i4>
      </vt:variant>
    </vt:vector>
  </HeadingPairs>
  <TitlesOfParts>
    <vt:vector size="76" baseType="lpstr">
      <vt:lpstr>Solsticio</vt:lpstr>
      <vt:lpstr>         TBL</vt:lpstr>
      <vt:lpstr>                              OBJETIVOS :</vt:lpstr>
      <vt:lpstr>             CONTENIDOS :</vt:lpstr>
      <vt:lpstr>¿Por qué utilizar esta metodología?</vt:lpstr>
      <vt:lpstr>Alumnos centro del aprendizaje</vt:lpstr>
      <vt:lpstr>Piedras angulares de la nuevas aulas                    del siglo XXI:</vt:lpstr>
      <vt:lpstr>     ¿Por qué utilizar destrezas de           pensamiento?</vt:lpstr>
      <vt:lpstr>          ¿Cuándo ocurre esto?</vt:lpstr>
      <vt:lpstr>         ¿Qué es una destreza de     pensamiento?</vt:lpstr>
      <vt:lpstr>¿Por qué enseñar a pensar? </vt:lpstr>
      <vt:lpstr>Tipos importantes de pensamiento que deberíamos enseñar a     nuestros alumnos a utilizar cuidadosamente</vt:lpstr>
      <vt:lpstr>       TOMA DE DECISIONES</vt:lpstr>
      <vt:lpstr>TOMA DE DECISIONES CON DESTREZA</vt:lpstr>
      <vt:lpstr>                   ELEGIR</vt:lpstr>
      <vt:lpstr>         TOMA DE DECISIONES </vt:lpstr>
      <vt:lpstr>Presentación de PowerPoint</vt:lpstr>
      <vt:lpstr>RESOLUCIÓN DE PROBLEMAS </vt:lpstr>
      <vt:lpstr>¿Qué implica resolver problemas con destreza ?</vt:lpstr>
      <vt:lpstr>RESOLUCIÓN DE PROBLEMAS CON DESTREZA</vt:lpstr>
      <vt:lpstr>RESOLUCIÓN DE PROBLEMAS CON DESTREZA (Infantil-Primero y Segundo de E. Primaria)</vt:lpstr>
      <vt:lpstr>Presentación de PowerPoint</vt:lpstr>
      <vt:lpstr>               PROBLEMAS</vt:lpstr>
      <vt:lpstr>RESOLUCIÓN DE PROBLEMAS</vt:lpstr>
      <vt:lpstr>PENSAR SOBRE CÓMO HEMOS PENSADO.</vt:lpstr>
      <vt:lpstr>COMPARAR  Y CONTRASTAR</vt:lpstr>
      <vt:lpstr>COMPARAR  Y  CONTRASTAR</vt:lpstr>
      <vt:lpstr>Presentación de PowerPoint</vt:lpstr>
      <vt:lpstr>PENSAR- JUNTARSE - COMPARTIR</vt:lpstr>
      <vt:lpstr>LLEGAR A UNA CONCLUSIÓN</vt:lpstr>
      <vt:lpstr>PENSAR SOBRE CÓMO HEMOS PENSADO </vt:lpstr>
      <vt:lpstr>DETERMINAR LA RELACIÓN ENTRE PARTES Y TODO</vt:lpstr>
      <vt:lpstr>          DETERMINAR CON DESTREZA             LA RELACIÓN  PARTES-TODO</vt:lpstr>
      <vt:lpstr>PENSAR SOBRE CÓMO HEMOS PENSADO</vt:lpstr>
      <vt:lpstr>NUEVOS CONTENIDOS</vt:lpstr>
      <vt:lpstr>    SECUENCIACIÓN</vt:lpstr>
      <vt:lpstr>     TIPOS DE SECUENCIA</vt:lpstr>
      <vt:lpstr>          Título de la lección</vt:lpstr>
      <vt:lpstr>             OBJETIVOS</vt:lpstr>
      <vt:lpstr>         MÉTODOS Y MATERIALES</vt:lpstr>
      <vt:lpstr>                LECCIÓN</vt:lpstr>
      <vt:lpstr>SECUENCIACIÓN CON DESTREZA</vt:lpstr>
      <vt:lpstr>Pensar activamente</vt:lpstr>
      <vt:lpstr>   ¿Qué es esto?          Respuestas Entonces, ¿qué queremos secuenciar?          Respuestas ¿Cuál es el objetivo de esta secuenciación?           Respuestas ¿Qué tipo de secuencia servirá mejor a este propósito?           Respuestas ¿Qué criterios deben utilizarse?           Respuestas Ordenan las partes del cuento y dicen por qué.   </vt:lpstr>
      <vt:lpstr>PENSAR SOBRE CÓMO HEMOS PENSADO</vt:lpstr>
      <vt:lpstr>NUEVOS CONTENIDOS </vt:lpstr>
      <vt:lpstr>     ACTIVIDAD OPCIONAL DE EXTENSIÓN DE CONTENIDO</vt:lpstr>
      <vt:lpstr>                RANKING</vt:lpstr>
      <vt:lpstr>SECUENCIAR EN RANKING CON DESTREZA </vt:lpstr>
      <vt:lpstr>Presentación de PowerPoint</vt:lpstr>
      <vt:lpstr>Presentación de PowerPoint</vt:lpstr>
      <vt:lpstr>PENSAR SOBRE CÓMO HEMOS PENSADO</vt:lpstr>
      <vt:lpstr>             CLASIFICACIÓN</vt:lpstr>
      <vt:lpstr>CLASIFICACIÓN DESCENDENTE</vt:lpstr>
      <vt:lpstr>         Título de la lección</vt:lpstr>
      <vt:lpstr>                 OBJETIVOS</vt:lpstr>
      <vt:lpstr>      MÉTODOS Y MATERIALES</vt:lpstr>
      <vt:lpstr>                  LECCIÓN</vt:lpstr>
      <vt:lpstr>CLASIFICACIÓN DESCENDENTE</vt:lpstr>
      <vt:lpstr>2. Pensar activamente</vt:lpstr>
      <vt:lpstr>PENSAR SOBRE CÓMO HEMOS PENSADO</vt:lpstr>
      <vt:lpstr>EXTENSIÓN DE LA DESTREZA DE PENSAMIENTO</vt:lpstr>
      <vt:lpstr>EXTENSIÓN DEL CONTENIDO</vt:lpstr>
      <vt:lpstr>CLASIFICACIÓN ASCENDENTE</vt:lpstr>
      <vt:lpstr>        Título de la lección</vt:lpstr>
      <vt:lpstr>         OBJETIVOS</vt:lpstr>
      <vt:lpstr>       MÉTODOS Y MATERIALES</vt:lpstr>
      <vt:lpstr>              LECCIÓN</vt:lpstr>
      <vt:lpstr>CLASIFICACIÓN ASCENDENTE</vt:lpstr>
      <vt:lpstr>2. Pensar activamente </vt:lpstr>
      <vt:lpstr>Presentación de PowerPoint</vt:lpstr>
      <vt:lpstr>Presentación de PowerPoint</vt:lpstr>
      <vt:lpstr>PENSAR SOBRE CÓMO HEMOS PENSADO</vt:lpstr>
      <vt:lpstr>EXTENSIÓN DE LA DESTREZA DE PENSAMIENTO</vt:lpstr>
      <vt:lpstr>EXTENSIÓN DEL CONTENIDO</vt:lpstr>
      <vt:lpstr>Bibliografía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TBL</dc:title>
  <dc:creator>SUSANA</dc:creator>
  <cp:lastModifiedBy>MICROSOFT</cp:lastModifiedBy>
  <cp:revision>67</cp:revision>
  <dcterms:created xsi:type="dcterms:W3CDTF">2019-10-30T12:30:27Z</dcterms:created>
  <dcterms:modified xsi:type="dcterms:W3CDTF">2019-12-16T15:23:24Z</dcterms:modified>
</cp:coreProperties>
</file>