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58" r:id="rId3"/>
    <p:sldId id="259" r:id="rId4"/>
    <p:sldId id="266" r:id="rId5"/>
    <p:sldId id="261" r:id="rId6"/>
    <p:sldId id="263" r:id="rId7"/>
    <p:sldId id="264" r:id="rId8"/>
    <p:sldId id="265" r:id="rId9"/>
    <p:sldId id="267" r:id="rId10"/>
    <p:sldId id="291" r:id="rId11"/>
    <p:sldId id="269" r:id="rId12"/>
    <p:sldId id="270" r:id="rId13"/>
    <p:sldId id="271" r:id="rId14"/>
    <p:sldId id="272" r:id="rId15"/>
    <p:sldId id="273" r:id="rId16"/>
    <p:sldId id="280" r:id="rId17"/>
    <p:sldId id="274" r:id="rId18"/>
    <p:sldId id="275" r:id="rId19"/>
    <p:sldId id="276" r:id="rId20"/>
    <p:sldId id="277" r:id="rId21"/>
    <p:sldId id="278" r:id="rId22"/>
    <p:sldId id="293" r:id="rId23"/>
    <p:sldId id="279" r:id="rId24"/>
    <p:sldId id="284" r:id="rId25"/>
    <p:sldId id="268" r:id="rId26"/>
    <p:sldId id="285" r:id="rId27"/>
    <p:sldId id="289" r:id="rId28"/>
    <p:sldId id="286" r:id="rId29"/>
    <p:sldId id="288" r:id="rId30"/>
    <p:sldId id="287" r:id="rId31"/>
    <p:sldId id="281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E284-49C4-4136-83F8-6FE3717B079D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3CFB1-9EE1-4AF6-B6DE-7AB2AD86E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Shape 12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0" y="0"/>
            <a:ext cx="9144000" cy="67492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4800"/>
            </a:pPr>
            <a:endParaRPr sz="6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1">
              <a:buClr>
                <a:srgbClr val="0000FF"/>
              </a:buClr>
              <a:buSzPts val="3600"/>
            </a:pPr>
            <a:r>
              <a:rPr lang="es" sz="4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s" sz="48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APRENDIZAJE </a:t>
            </a:r>
            <a:r>
              <a:rPr lang="es" sz="48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COOPERATIVO Y APRENDIZAJE BASADO EN PROYECTOS (ABP)</a:t>
            </a:r>
          </a:p>
          <a:p>
            <a:pPr marL="0" lvl="1">
              <a:buClr>
                <a:srgbClr val="0000FF"/>
              </a:buClr>
              <a:buSzPts val="3600"/>
            </a:pPr>
            <a:r>
              <a:rPr lang="es" sz="3600" b="1" dirty="0" smtClean="0">
                <a:latin typeface="Comic Sans MS"/>
                <a:sym typeface="Comic Sans MS"/>
              </a:rPr>
              <a:t>Trabajo personal para curso APRENDIZAJE COOPERATIVO. CFIE  Ponente: Gemma Guillén. </a:t>
            </a:r>
          </a:p>
          <a:p>
            <a:pPr marL="0" lvl="1">
              <a:buClr>
                <a:srgbClr val="0000FF"/>
              </a:buClr>
              <a:buSzPts val="3600"/>
            </a:pPr>
            <a:endParaRPr sz="1200" dirty="0"/>
          </a:p>
          <a:p>
            <a:pPr>
              <a:buClr>
                <a:srgbClr val="000000"/>
              </a:buClr>
              <a:buSzPts val="3600"/>
            </a:pPr>
            <a:r>
              <a:rPr lang="es" sz="4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s" sz="27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7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SzPts val="3600"/>
            </a:pPr>
            <a:endParaRPr sz="48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SzPts val="3600"/>
            </a:pPr>
            <a:endParaRPr sz="48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SzPts val="3600"/>
            </a:pPr>
            <a:endParaRPr sz="48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251520" y="4653136"/>
            <a:ext cx="7776864" cy="1733617"/>
          </a:xfrm>
          <a:prstGeom prst="rect">
            <a:avLst/>
          </a:prstGeom>
          <a:noFill/>
          <a:ln>
            <a:noFill/>
          </a:ln>
        </p:spPr>
        <p:txBody>
          <a:bodyPr wrap="square" lIns="121897" tIns="60932" rIns="121897" bIns="60932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s" sz="12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s" sz="12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" sz="32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Mª </a:t>
            </a:r>
            <a:r>
              <a:rPr lang="es" sz="32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los Ángeles García Vacas </a:t>
            </a:r>
            <a:r>
              <a:rPr lang="es" sz="1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s" sz="1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" sz="1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</a:t>
            </a:r>
            <a:endParaRPr sz="15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s" sz="1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s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@magarciava </a:t>
            </a:r>
            <a:endParaRPr lang="es" sz="27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s" sz="2700" dirty="0" smtClean="0">
                <a:solidFill>
                  <a:srgbClr val="000000"/>
                </a:solidFill>
                <a:latin typeface="Comic Sans MS"/>
                <a:ea typeface="Arial"/>
                <a:cs typeface="Arial"/>
                <a:sym typeface="Comic Sans MS"/>
              </a:rPr>
              <a:t>IES Federico García Bernalt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si.com/gestion_web/ftp/fotosproyectos/1220f22122014161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91533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065075" y="6642555"/>
            <a:ext cx="2771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err="1" smtClean="0"/>
              <a:t>Fuente:http</a:t>
            </a:r>
            <a:r>
              <a:rPr lang="es-ES" sz="800" dirty="0" smtClean="0"/>
              <a:t>://www.nmformacion.com/blog.asp?vcblog=1220</a:t>
            </a:r>
            <a:endParaRPr lang="es-ES" sz="800" dirty="0"/>
          </a:p>
        </p:txBody>
      </p:sp>
      <p:sp>
        <p:nvSpPr>
          <p:cNvPr id="5" name="Rectángulo 4"/>
          <p:cNvSpPr/>
          <p:nvPr/>
        </p:nvSpPr>
        <p:spPr>
          <a:xfrm>
            <a:off x="0" y="5356069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APRENDIZAJE BASADO EN PROYECTOS</a:t>
            </a:r>
            <a:endParaRPr lang="es-ES" sz="4400" b="1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Llamada de nube 5"/>
          <p:cNvSpPr/>
          <p:nvPr/>
        </p:nvSpPr>
        <p:spPr>
          <a:xfrm>
            <a:off x="482959" y="218179"/>
            <a:ext cx="3274454" cy="2459865"/>
          </a:xfrm>
          <a:prstGeom prst="cloudCallout">
            <a:avLst>
              <a:gd name="adj1" fmla="val 74365"/>
              <a:gd name="adj2" fmla="val 29105"/>
            </a:avLst>
          </a:prstGeom>
          <a:solidFill>
            <a:srgbClr val="C00000"/>
          </a:solidFill>
          <a:ln w="571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s-E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70" y="-172407"/>
            <a:ext cx="8065827" cy="724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818" y="97440"/>
            <a:ext cx="6778542" cy="74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937680" y="2538482"/>
            <a:ext cx="3002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omic Sans MS" pitchFamily="66" charset="0"/>
              </a:rPr>
              <a:t>EDIFICIO O ESTRUCTURA CON POLIEDROS</a:t>
            </a:r>
            <a:endParaRPr lang="es-E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Shape 8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1" y="203201"/>
            <a:ext cx="8794575" cy="542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Shape 8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303650" y="327086"/>
            <a:ext cx="5805900" cy="620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Shape 83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106501" y="203200"/>
            <a:ext cx="4037500" cy="652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950"/>
            <a:ext cx="9144000" cy="717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937680" y="2538482"/>
            <a:ext cx="3002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omic Sans MS" pitchFamily="66" charset="0"/>
              </a:rPr>
              <a:t>MÓVIL PARA COLGAR REALIZADO CON POLÍGONOS</a:t>
            </a:r>
            <a:endParaRPr lang="es-E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Shape 83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0" y="203202"/>
            <a:ext cx="4034580" cy="645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339381" y="203202"/>
            <a:ext cx="4652219" cy="620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Shape 84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1" y="203200"/>
            <a:ext cx="80945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853" y="-281983"/>
            <a:ext cx="39290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lh3.googleusercontent.com/BruHl61r5K9te0bJa3IT2wixwdUT8NQCrNyB0xF_4EjGufgNnQG_5ugn6yPjk5QtbKWMa220uG4SEzxcKr9lwXc2BvEsM1P0hgPjo8Q8MWFBi5YG9YCfvLm5ZFHj3cu7pWhKaZUBVi_1-_lvPW73-9DFNt-eJrnQo3N6aMvBSfXdNf9HVYSs06QUxyyvmcT84_77mZ0PMoYj8milQcYzqrSNagyHAK64Pf6Huls5st1UeplA7ga1KT9ApU3BpcUoszFQB0R8pFg_rn4IpkrmdJJ_Wbv_-bRzpN5Zb5UyEujurCS1kTFqY3cmUC6efz0Hi1cdU_ATJXvGL0JEKNVK6E1fLhCtWI6ljJwhKWB_GtW3NQn7SAXkbUYXEkjOsW_vZOYrLGKdfytwLoQY6Sqj8N5_4rAWLipnNsuhgCowARdsxER8JK9_gqMyN3amebLjzTXFda5O0dE4tL-4mPDnNQksBiiCSl_LiYHC6G01TssAIdzZOzGbrN-yXrQtV1nmQZN9-Md1-tJEx3sJKFUGWPtLjwSPKRyh19Xx2vm5rLeMuFRbaK6YgQyonVMmxBeeCjp0mgUca8MQItvkt4XWZE5jlb8OqJakMKeYZXfL=w887-h662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-1035496"/>
            <a:ext cx="5355901" cy="532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367" y="-285234"/>
            <a:ext cx="5542375" cy="533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464" y="1"/>
            <a:ext cx="4951537" cy="49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0230" y="2949544"/>
            <a:ext cx="4196686" cy="42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AGRUPAMIENTOS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NIVEL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EDUCATIVO: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3 ESO PMAR</a:t>
            </a:r>
          </a:p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: 3 semanas. 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Duración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Proyecto.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hacen grupos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heterogéneos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de 4 alumnos 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Teniendo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 cuenta los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FACTORES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Sociales.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Integración en clase</a:t>
            </a:r>
          </a:p>
          <a:p>
            <a:pPr lvl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Personales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Sexo, nivel de capacidad.</a:t>
            </a:r>
          </a:p>
          <a:p>
            <a:pPr lvl="1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Escolares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Nivel de rendimiento, interés por la materia.</a:t>
            </a:r>
          </a:p>
          <a:p>
            <a:pPr lvl="1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Shape 8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90274" y="452035"/>
            <a:ext cx="5179925" cy="558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311539" y="2"/>
            <a:ext cx="474362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859" y="-386829"/>
            <a:ext cx="4536281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 80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216021" y="1"/>
            <a:ext cx="4063700" cy="64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81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74010" y="1351129"/>
            <a:ext cx="3180941" cy="517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/>
        </p:nvSpPr>
        <p:spPr>
          <a:xfrm>
            <a:off x="0" y="25603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Evaluación del proyecto</a:t>
            </a:r>
            <a:endParaRPr lang="es-ES" sz="44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2 Nube"/>
          <p:cNvSpPr/>
          <p:nvPr/>
        </p:nvSpPr>
        <p:spPr>
          <a:xfrm>
            <a:off x="5436096" y="-243408"/>
            <a:ext cx="3707904" cy="2304256"/>
          </a:xfrm>
          <a:prstGeom prst="clou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La calidad de la evaluación determina la calidad del proyecto</a:t>
            </a:r>
            <a:endParaRPr lang="es-E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085465" y="1387155"/>
            <a:ext cx="1580583" cy="709684"/>
          </a:xfrm>
          <a:prstGeom prst="round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PROCESO</a:t>
            </a: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104069" y="2096839"/>
            <a:ext cx="2140990" cy="709684"/>
          </a:xfrm>
          <a:prstGeom prst="round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PRODUCTO</a:t>
            </a: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7"/>
          <a:stretch/>
        </p:blipFill>
        <p:spPr bwMode="auto">
          <a:xfrm>
            <a:off x="6719326" y="3515928"/>
            <a:ext cx="2424683" cy="33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93907" y="2689212"/>
            <a:ext cx="1580583" cy="709684"/>
          </a:xfrm>
          <a:prstGeom prst="round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Las evidencias</a:t>
            </a: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002811" y="2689212"/>
            <a:ext cx="1580583" cy="709684"/>
          </a:xfrm>
          <a:prstGeom prst="round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Las estrategias</a:t>
            </a: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659" y="6427113"/>
            <a:ext cx="3332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/>
              <a:t>http://www.bligoo.com/media/users/10/533651/images/public/57736/rubric.jpg?v=1303061503097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08" y="3875264"/>
            <a:ext cx="2028775" cy="23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849" y="3792271"/>
            <a:ext cx="1492225" cy="21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240" y="6615884"/>
            <a:ext cx="3016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dirty="0"/>
              <a:t>http://4.bp.blogspot.com/-2Myu_BWCW9w/Tbhi9ZzYs-I/AAAAAAAAAAw/hZQa9Xxkj14/s1600/diario.gif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719" y="4129008"/>
            <a:ext cx="305038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439018" y="661588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dirty="0"/>
              <a:t>http://www.six-informatics.com/wp-content/uploads/2015/04/Portfolio.gif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1254589" y="2228218"/>
            <a:ext cx="259688" cy="330004"/>
          </a:xfrm>
          <a:prstGeom prst="downArrow">
            <a:avLst>
              <a:gd name="adj1" fmla="val 50000"/>
              <a:gd name="adj2" fmla="val 4211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2258275" y="2228218"/>
            <a:ext cx="259688" cy="330004"/>
          </a:xfrm>
          <a:prstGeom prst="downArrow">
            <a:avLst>
              <a:gd name="adj1" fmla="val 50000"/>
              <a:gd name="adj2" fmla="val 4211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33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s://lh3.googleusercontent.com/bqTeYdMIc4P9Ff0UvlhwaNcHGbUFaRJQdwe-rdSHE5a9fh4LW0qr-E6BuQhSBEyWrAavwg5A8QuOlTE3lZOQk7MBu3hzY-JbBcNwQjvuZ1_StvIZsR4w3wNWY-ETJfmgnEuk4wnwlMsdB6yqMYqoN2Tg_xSFLRmbDXEM0U7Ja7Et0EwqQ1yo6DYKaRoV3RkwF1sxDaKw3i2LKq6K3Q3vSDH6Sz_FTV3thHfwlcGkh0fX2Jo_SpQDc-DRCfj9_Wt_KJXTkzcQz-c5NHUAmHXo0BTfxn8a1SeR-hqNGA4X9fFthMhvhTQHNTangFuRDfzQEZYM7PhEotrReqC6srDManK2uWa6T2g6H3BdJHLhX63SVvY_9xwuvtnGK-VwwARU9aTW6tyhwTdBpLXfaNCUxrQsVRkhRvUlJJDp6mx0pKygp-gXvpB3awsAdJvWgUaBKV36L9yXZfrUeDZvZ2XfgSniSn9RQ1C0WGroVXkTqKzn48i6CpllDsZki1Ql7lGOS2gkoTnSbN29ob2zxkHeqeucyISX_njAUwZzog1v-tfPB_m3Ze_zjOGVj3VvwkiifprZFVDtM9cK-rZp_axqXmroovSwzCXI4H_8kgGZ=w887-h662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604" y="1487606"/>
            <a:ext cx="4896456" cy="4872536"/>
          </a:xfrm>
          <a:prstGeom prst="rect">
            <a:avLst/>
          </a:prstGeom>
          <a:noFill/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4267" y="1"/>
            <a:ext cx="3865837" cy="36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lh3.googleusercontent.com/ErDI2CSwCDIbKd-ibmfFFbExNZUuNVInpxRQLVkyQgDO4GTst1MpBsGISjr_WVgkFRCgh6-nVtPG5CSoSwIOKsWJBR-2oABbhOvDaUnWmapEADXanNXeKOEJ3kdJbQfm6ryc1n09_x6b7ZsWw8ulxQuw9DGoaAuLdvrV2yO_FJhYkGqROagt4aN9W8XyXtpsZS4edcwh-23lPyyAlGiIo3L9WISq8rbTmxoNoKr1o8kiXcYCujGIjCIsdkhSaSrKY9yvhT58SPsSmzhxfD2O_eQ8lR3o0t9Zxpt2JZwI57uxok9uGtVCaxJmpCSfGVOpwvOi-ilmE1wFvo6IkKn6ryiTt41WRGtOc3PMJWG15OyNDcGN85Qqo-TB7Qv64Ub0fCDJxkwxZjYFp4PBFB6OJ1W4ibhHCwnipivLSEp6WdLdl_Ko4oR9GtL3OHt90cmBR7HP6BEqllG1sYK49vmcojdtVMrJ4Z38ZQ4gTJb06-4SMIi6k_xRcAcOFyqRODqOikQpW2sSuaD7JfFhG-jcHOem264wspZFGFSAAk03hGSxzpsQQJidhPOzJECg8GvHgZs4kZce0rfR_cYf1gw3G-AHzJ7YDfol4fETfXFJ=w495-h663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27" y="2265529"/>
            <a:ext cx="2843867" cy="507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950"/>
            <a:ext cx="9144000" cy="717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937680" y="2538482"/>
            <a:ext cx="3002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omic Sans MS" pitchFamily="66" charset="0"/>
              </a:rPr>
              <a:t>SISTEMA PERIÓDICO </a:t>
            </a:r>
          </a:p>
          <a:p>
            <a:r>
              <a:rPr lang="es-ES" sz="3200" b="1" dirty="0" smtClean="0">
                <a:solidFill>
                  <a:srgbClr val="0070C0"/>
                </a:solidFill>
                <a:latin typeface="Comic Sans MS" pitchFamily="66" charset="0"/>
              </a:rPr>
              <a:t>CON CAJAS DE TETRABRICK</a:t>
            </a:r>
            <a:endParaRPr lang="es-E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7830" t="33360" r="28066" b="13219"/>
          <a:stretch/>
        </p:blipFill>
        <p:spPr>
          <a:xfrm>
            <a:off x="467544" y="70123"/>
            <a:ext cx="8280920" cy="679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lh3.googleusercontent.com/vAZeZao7XawWtqtlroDi-ZkMa9oquqSqBG-hSqnzw0wSQwWZIOX2N9-3D2O22EL8WTzZIKWRW9rR9RbRr4fUWDy98MmVtnfh9s6_1OSqaH7OfiraCJq4_A6JdjQH3cmWVsgErDdqM9b07sk3YA-oO3VOw1s2W61BfiOtGVhkWDWb_QowHtPouKJw_jVqmS23c7sLJIo5f4tP4GtSuEM5HFvy84X3JNU2qS6Q89fODBE2P1rd3utOKk0gUgEZlw-MVEuFzWjI_DIK-Vx8zxyuHj1pJDLAV0JRmvtkDkFHpBWpectheJJ3ylPZ8inXsLk_Nrh6YX8DZ2NWxBkyNa5kL7ToChvOBeDd0cb7503QqnE20iux_qmZwkspVL_Xkk8rZJYu5t83Oxsv_34BaPzw_UTAiuV0Xhwjo8ulkjXWiXk--JjNGJYpcEpfjXZ6TUY47satMyKHQ6UZXZYNv_g6TLjNWH7o3MVDon52b40uxfZFBD6Sq3EsWtOnai_SIlIIjtpo_5m7ybatfcgnC8ZdWoZpvbWVK6yAHZn162431jQxjKUzj3fUxLYQEYtMlWdEDDOAiKUNk_cG9CQUrRC8U7j3NQRm7mWcLNkQcmucIWK_q2eNrTkJ9nDBIsAMgB2albIRFe73nlV4Ml26teistFx5rB67y_z0g0BiNR59CXYnOqyBhCqlow=w469-h6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7540"/>
            <a:ext cx="4787898" cy="6380460"/>
          </a:xfrm>
          <a:prstGeom prst="rect">
            <a:avLst/>
          </a:prstGeom>
          <a:noFill/>
        </p:spPr>
      </p:pic>
      <p:pic>
        <p:nvPicPr>
          <p:cNvPr id="47108" name="Picture 4" descr="https://lh3.googleusercontent.com/o4RF6ZMpS5PJMY8GRf1wLZf-caftuKVMwU2wZ3sIUDstCB_t4hTeHF-ESb8goaWpoKBLhuyKBeLJ24QGhWXzV6clyqk562ILnaiv65WtqIadmTV9Le0ChQ0rCQx3pud-msmVnU6Hp2L1HcFzPC1DaE4A951vGxY0_ajVUe7SaUuqyedrRTrrqTXE9VIi-zo-rB0UuARXGhBrBf2pw3Rn5OBFGrJ9x5YbybcjjxPUcwyUFy73f3iE4AvNKxr_LfjdieO1UNMgzIv-y5WY7ta5qAs_3_VjTzGS7gjs2J0Sgg7mXCzLovX6iXEh9fgGeS54ue48EIPX3Z8NDH2lZgemmXfLq_L_KTTwB-hfu0Q3cwcz6E1LbFB0B239yBbJc-Qex6NVX5GlImBvNKsZ8aTRX1FvjLvR3cEUy-s_rg2xTlgyFI7P_9DwMerg3hYieISzz9__JvuVjEdbuy4XIT5hwOT4xE3HvvbClfHC_5VHf-EuMt5J2yeSt3K84iipHuKrBkwIMw118Nh1MzYexeX02JMgF-QQobBFPnxlM9vOQB2CeB_HeRxL1jpBsUuxLrSHU7yI8ALY2Ebloqs1S_kMFZBPjUMjhAtoVxk7qTSZGPUQ12OlKYaQZz_fZ0aWXOBzs1qrQYyFGW2MWoSGUeMuUAFp0nEZspBreZMPkbeA_4s-QXiFwTJRFQ=w469-h625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88640"/>
            <a:ext cx="4467225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411760" y="299695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omic Sans MS" pitchFamily="66" charset="0"/>
              </a:rPr>
              <a:t>MAQUETAS DEL APARATO DIGESTIVO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lh3.googleusercontent.com/XAiYlzsU3uybynOpNyWOalOpuMrWJGVJRo8YZ_KZXyIXiZeSxguW6rRWvnRupKEAA9CBgfaNQhXH_2N6qV3-Xbk5QXzXws5pwMxAs9wQVseMLC5SalstUEww1XeOyDJbtCEVDmmwZbzJxYMfTo25KLE4PndeLSeJH8_SQEyRtxF4afTJxkU1rYsjsoUsTuYy89XGPvSIX3ZHmYIJIQ8VQyw-nB4M03zyHN2YkO78wly3GF0rnGukUpCkrWbTzgU9q8Xkkeu2XldMhgrUegOBG6jNGEhlSCViTf4Lfr_GTn2WoKszQf10jsd_OmLUF_kj6Oc5UefEVaTYVsgfA-5zkg2ksSFjkGKmn7iIz5Se5qKAKODVCVnSpDKoebJDBXvi9uU-UaDBjKoJFPVBBN1RM9FbMuTsigH2AhwIRpq9GLTosi3rdz7jCMweBquNLnbV1vx_7-Kiy0wnN0GB0VD7dWzwDsp29CigTd0_77dRGlSC8WxyoKtZyaIlevFMhknA-aKQ11e7E_K5ntj54U7z97tmpT13CHb2P6xga18tnFOGDXJjAsmog8vLY71NuYSzAFcwhfRC03lkY7pct2JKm9LKJkYfi4NKqolOYsoL3ryOTNPnXNrT7xJxtn5_szHfOi-HL3gi6Kt8epTxUYOBdaRZIR9P-KzQhhtjh4NwtbG33bpCMbGmRg=w469-h6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4968552" cy="662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lh3.googleusercontent.com/Mm5fnaAb448blSFSPxYhNUEJrZcpfpTRXUzrBo4Bo3LcPVAy7kY3KDBR8KI2XCs3CYamZnzVQ9Rnmq_-DqaE6xkjMVwYR6ZQvVibheHYJp1X0LlibLM4BDrYIdTzwAIYvtiuy6p9eFDdIKuoL5MeyG-W7xTg62u-YOoIlANy9ywnW_6_nWe6XmOq0DAywqCDpOsOdgJ9Z4D1W1_ggjiYvu6U_cR4Zcrit6aLC7blBuuJcDq3pd4pqjYetiG-2aYzub_JF7UaMUci4GuICmo8sJnVeMlL6fmHHISHOZDREvaT9LNJj1qzi5m9WYYMajIvlI7KxgsT5146ItFU9w4i8IEJv5wY6p0384f-mZ4RstZFOgCGvyVzVkuo-rQFeFY9RKD3-q3n3TAiqzK7MYsjgsVZI4YObFTeg1G1D8-WC5rmhEXUSIgT47bH2uv7R-QUfd3_Zj0PQwk0QUqmAPFZMs7kX9ZF5YnJk_Dvgfc5xCyZAh8YtS4Vp5khAYhm2wrifl-2YT1-Ol_WEPBhBaWmnK5a4-nf9a0mwet31nnk1qVdUQSnOqfWXcigd2MKbD4-Ysr58QHctaO60m9knSHHu9oxu8cQFkpGSucbqSXHKK7f0IDsmdAareVnshDFPFGQKxr2tychFFXlLjtBBPzCQFTy9BalqKc9iWSO0HiHGem4vR9gelWd7g=w834-h6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34325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NORMAS DE TRABAJO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11560" y="213633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RESPETAMOS SEÑAL RUIDO CERO.</a:t>
            </a:r>
          </a:p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● BAJAMOS VOLUMEN DE VOZ.</a:t>
            </a:r>
          </a:p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● PEDIMOS AYUDA CUANDO LA NECESITAMOS</a:t>
            </a:r>
          </a:p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● CUANDO UN COMPAÑERO PIDA AYUDA, DEJAMOS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LO QUE ESTAMOS HACIENDO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Y LE AYUDAMOS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PREGUNTO AL PROFE DESPUÉS DE HABER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PREGUNTADO A MIS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COMPAÑEROS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lh3.googleusercontent.com/LL3DsDerF41ky7-Ypr3SjnV-EtBkMjckyZyz3X3lMVRSlxzEDSh2jBPdjAMj-TkqQLDzhMfdtKJ2xoxQUm25c8Lml4qje60qR24pY9A13TbboNb2IvDz0ksDt4j_MsdUZOy0tGSAisjcmrPdCaXr-u28ijjHxPqCigLRGWP7CQY1UdEr9Al5KgG7VzOWZNkE6fjT0YgyT9AcIL7oClwWAuHpaIWy6KOjh9Yszol2oWkem31RuHT3_kcYlajOgj2SHBkLDGMgdfB4Tbuaw1tbitsnNj7Stq_kwMbgAk8eSMuQIm-VquNr0En_ZVLPz5SA71bEgjKdJeDHgnr9pkwviw_TXE0AOE3HwX0wAlSmmI1S93-zW7M3JziDKmE4L_bxibbLJI6jzMM7cqM_XzA9whkMGOZj68PNSnqjXqGUG07glRng1D_CcdzBJOk-Hm85bA9vhYoccXo0K44Z5L0TmJNkZ6254dXQz0QmrpNQq3V7C0pIQ8k3Tr9nThson0g2uNkkUpin1OH0Dacy4LRvUpHaO-EzJ8omjU2qws3X29lJkU7x03XHg0P1nBZpmHitVOOjQ0kw1mVPIToIcY13gQAwX9MvqMzxOJkabqExl8ZUr-Fm3FmuZq-ahLYLlAg2kOdftyUXK4331FBfiGcwW2OQ28hMtxcSDdEhJPRMBbQWXCKnbmZ8kw=w469-h6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67225" cy="5953125"/>
          </a:xfrm>
          <a:prstGeom prst="rect">
            <a:avLst/>
          </a:prstGeom>
          <a:noFill/>
        </p:spPr>
      </p:pic>
      <p:pic>
        <p:nvPicPr>
          <p:cNvPr id="4" name="Picture 4" descr="https://lh3.googleusercontent.com/taTQDY95T1mCmCU8mM5TfYkJkRKHgnbQ3E9JPwfXriDzI-27e4a4asvzH474hHCsSzkKLAlallfMiT4ylE8XelkttLNU98afz9k1N4-OiSlWqnckNAyWbH3zitNXDnMg-zMJowSon6LbaV9wOAmXdfCJFmsXoTVdLh_E3kWbvLpGZHib_iBUz8PgEJWd6b3CEYbbAT0n_VlqbNLj6gWqGYzgRl5ewaxmDqoTu34cBlCUru3_O51ATdSrmvNXD4TApeH9qKhJnOqT-pmjsYw8_Yv1J_G-BsWBBpoRgDTs_MFBxasxafTqFABbvYUXPdZb2IWqCuz4OsjLJQoMOppmDrg3tlhdsne6iySdomo-WWtkqHFhu9V6k_EVA8h8FLTWt6k2hQOUOjNYeaThsvfRiE-gOPeY5vvkKB6a9nOwl4Lon0xMmUyftT1fUGfjgPgAWJE5ee-ijPUwJjM-svl2SGs113vwn7M-Q81yfA4lPemcwSQDTS1ZiP8QwwacLQhFA6gfUEudThZNrNKk-WPnEcSg-v_OvJa9qX8Bw5Zb0DDl-cH7i9VV2JzlzHwqdiQTHu6z6gTX0sK-TT07sr8UO6oQ1dQDVVE85Vmhr2QbhBdvP0d6DZ4zkfngiTzmFCzr4leLIJRyksGBa3ijL_coA9AjIah5lE8x6reHXRkua79LDthKjjYwxw=w469-h625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107185" cy="547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" name="Shape 1294" descr="http://www.finsi.com/gestion_web/ftp/fotosproyectos/1220f22122014161645.jpg"/>
          <p:cNvPicPr preferRelativeResize="0"/>
          <p:nvPr/>
        </p:nvPicPr>
        <p:blipFill rotWithShape="1">
          <a:blip r:embed="rId3" cstate="print">
            <a:alphaModFix/>
          </a:blip>
          <a:srcRect l="50230"/>
          <a:stretch/>
        </p:blipFill>
        <p:spPr>
          <a:xfrm>
            <a:off x="6804248" y="2119799"/>
            <a:ext cx="2088232" cy="2461329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295" name="Shape 1295"/>
          <p:cNvSpPr/>
          <p:nvPr/>
        </p:nvSpPr>
        <p:spPr>
          <a:xfrm>
            <a:off x="179512" y="188640"/>
            <a:ext cx="3101708" cy="1859269"/>
          </a:xfrm>
          <a:prstGeom prst="cloud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" sz="24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Gracias por sus enseñanzas a: </a:t>
            </a:r>
            <a:endParaRPr dirty="0"/>
          </a:p>
        </p:txBody>
      </p:sp>
      <p:pic>
        <p:nvPicPr>
          <p:cNvPr id="1296" name="Shape 129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56919" y="354456"/>
            <a:ext cx="529708" cy="878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Shape 1297"/>
          <p:cNvSpPr txBox="1"/>
          <p:nvPr/>
        </p:nvSpPr>
        <p:spPr>
          <a:xfrm>
            <a:off x="1189538" y="3124332"/>
            <a:ext cx="2037522" cy="664708"/>
          </a:xfrm>
          <a:prstGeom prst="rect">
            <a:avLst/>
          </a:prstGeom>
          <a:noFill/>
          <a:ln w="38100" cap="flat" cmpd="sng">
            <a:solidFill>
              <a:srgbClr val="FF505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Montserrat del Pozo</a:t>
            </a:r>
            <a:endParaRPr dirty="0"/>
          </a:p>
        </p:txBody>
      </p:sp>
      <p:sp>
        <p:nvSpPr>
          <p:cNvPr id="1298" name="Shape 1298"/>
          <p:cNvSpPr txBox="1"/>
          <p:nvPr/>
        </p:nvSpPr>
        <p:spPr>
          <a:xfrm>
            <a:off x="1477570" y="2204864"/>
            <a:ext cx="2037522" cy="603029"/>
          </a:xfrm>
          <a:prstGeom prst="rect">
            <a:avLst/>
          </a:prstGeom>
          <a:noFill/>
          <a:ln w="38100" cap="flat" cmpd="sng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Carmen </a:t>
            </a:r>
            <a:r>
              <a:rPr lang="es" sz="2000" b="1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Pellicer</a:t>
            </a:r>
          </a:p>
          <a:p>
            <a:pPr algn="ctr">
              <a:buClr>
                <a:srgbClr val="000000"/>
              </a:buClr>
              <a:buSzPts val="1500"/>
            </a:pPr>
            <a:r>
              <a:rPr lang="es" b="1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TRILEMA</a:t>
            </a:r>
          </a:p>
          <a:p>
            <a:pPr algn="ctr">
              <a:buClr>
                <a:srgbClr val="000000"/>
              </a:buClr>
              <a:buSzPts val="1500"/>
            </a:pPr>
            <a:endParaRPr lang="es" sz="2000" b="1" dirty="0" smtClean="0">
              <a:solidFill>
                <a:srgbClr val="000000"/>
              </a:solidFill>
              <a:latin typeface="Arial Narrow"/>
              <a:sym typeface="Arial Narrow"/>
            </a:endParaRPr>
          </a:p>
          <a:p>
            <a:pPr algn="ctr">
              <a:buClr>
                <a:srgbClr val="000000"/>
              </a:buClr>
              <a:buSzPts val="1500"/>
            </a:pPr>
            <a:endParaRPr dirty="0"/>
          </a:p>
        </p:txBody>
      </p:sp>
      <p:sp>
        <p:nvSpPr>
          <p:cNvPr id="1299" name="Shape 1299"/>
          <p:cNvSpPr txBox="1"/>
          <p:nvPr/>
        </p:nvSpPr>
        <p:spPr>
          <a:xfrm>
            <a:off x="3807702" y="2207729"/>
            <a:ext cx="2037522" cy="400109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Carmen González </a:t>
            </a:r>
            <a:endParaRPr dirty="0"/>
          </a:p>
        </p:txBody>
      </p:sp>
      <p:sp>
        <p:nvSpPr>
          <p:cNvPr id="1300" name="Shape 1300"/>
          <p:cNvSpPr txBox="1"/>
          <p:nvPr/>
        </p:nvSpPr>
        <p:spPr>
          <a:xfrm>
            <a:off x="3570038" y="3264635"/>
            <a:ext cx="2037522" cy="400109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Beatriz Gallego</a:t>
            </a:r>
            <a:endParaRPr dirty="0"/>
          </a:p>
        </p:txBody>
      </p:sp>
      <p:sp>
        <p:nvSpPr>
          <p:cNvPr id="1301" name="Shape 1301"/>
          <p:cNvSpPr/>
          <p:nvPr/>
        </p:nvSpPr>
        <p:spPr>
          <a:xfrm>
            <a:off x="317602" y="4007870"/>
            <a:ext cx="1811055" cy="1281027"/>
          </a:xfrm>
          <a:prstGeom prst="cloud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 cómo no a: </a:t>
            </a:r>
            <a:endParaRPr dirty="0"/>
          </a:p>
        </p:txBody>
      </p:sp>
      <p:sp>
        <p:nvSpPr>
          <p:cNvPr id="1302" name="Shape 1302"/>
          <p:cNvSpPr txBox="1"/>
          <p:nvPr/>
        </p:nvSpPr>
        <p:spPr>
          <a:xfrm>
            <a:off x="945478" y="5521662"/>
            <a:ext cx="2037522" cy="1015663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David Perkins </a:t>
            </a:r>
            <a:r>
              <a:rPr lang="es" sz="2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 el pensamiento visible de </a:t>
            </a: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 Zero</a:t>
            </a:r>
            <a:endParaRPr dirty="0"/>
          </a:p>
        </p:txBody>
      </p:sp>
      <p:sp>
        <p:nvSpPr>
          <p:cNvPr id="1303" name="Shape 1303"/>
          <p:cNvSpPr txBox="1"/>
          <p:nvPr/>
        </p:nvSpPr>
        <p:spPr>
          <a:xfrm>
            <a:off x="3281384" y="5054412"/>
            <a:ext cx="2037522" cy="1398924"/>
          </a:xfrm>
          <a:prstGeom prst="rect">
            <a:avLst/>
          </a:prstGeom>
          <a:noFill/>
          <a:ln w="38100" cap="flat" cmpd="sng">
            <a:solidFill>
              <a:srgbClr val="FF99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Robert Swartz</a:t>
            </a:r>
            <a:r>
              <a:rPr lang="es" sz="2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Arthur Costa, Rebeca Reagan y el NCTT</a:t>
            </a:r>
            <a:endParaRPr dirty="0"/>
          </a:p>
        </p:txBody>
      </p:sp>
      <p:pic>
        <p:nvPicPr>
          <p:cNvPr id="1304" name="Shape 130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332877" y="5842769"/>
            <a:ext cx="1811100" cy="10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Shape 1305"/>
          <p:cNvSpPr/>
          <p:nvPr/>
        </p:nvSpPr>
        <p:spPr>
          <a:xfrm>
            <a:off x="5436096" y="1"/>
            <a:ext cx="3456384" cy="2084851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Shape 1306"/>
          <p:cNvSpPr txBox="1"/>
          <p:nvPr/>
        </p:nvSpPr>
        <p:spPr>
          <a:xfrm>
            <a:off x="5652120" y="188640"/>
            <a:ext cx="3168352" cy="1440160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s"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Mariví Casado</a:t>
            </a:r>
            <a:endParaRPr dirty="0"/>
          </a:p>
          <a:p>
            <a:pPr>
              <a:buClr>
                <a:srgbClr val="000000"/>
              </a:buClr>
              <a:buSzPts val="1800"/>
            </a:pPr>
            <a:r>
              <a:rPr lang="es"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lang="es" sz="21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@marivicasado</a:t>
            </a:r>
            <a:endParaRPr sz="21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s"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Elena Rodríguez</a:t>
            </a:r>
            <a:endParaRPr dirty="0"/>
          </a:p>
          <a:p>
            <a:pPr>
              <a:buClr>
                <a:srgbClr val="000000"/>
              </a:buClr>
              <a:buSzPts val="1800"/>
            </a:pPr>
            <a:r>
              <a:rPr lang="es"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lang="es" sz="21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@iElenaR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Shape 1307"/>
          <p:cNvSpPr/>
          <p:nvPr/>
        </p:nvSpPr>
        <p:spPr>
          <a:xfrm>
            <a:off x="3635896" y="188640"/>
            <a:ext cx="1811055" cy="1281027"/>
          </a:xfrm>
          <a:prstGeom prst="cloud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 cómo no a: </a:t>
            </a:r>
            <a:endParaRPr dirty="0"/>
          </a:p>
        </p:txBody>
      </p:sp>
      <p:sp>
        <p:nvSpPr>
          <p:cNvPr id="17" name="Shape 1297"/>
          <p:cNvSpPr txBox="1"/>
          <p:nvPr/>
        </p:nvSpPr>
        <p:spPr>
          <a:xfrm>
            <a:off x="2231790" y="3949234"/>
            <a:ext cx="2037522" cy="664708"/>
          </a:xfrm>
          <a:prstGeom prst="rect">
            <a:avLst/>
          </a:prstGeom>
          <a:noFill/>
          <a:ln w="38100" cap="flat" cmpd="sng">
            <a:solidFill>
              <a:srgbClr val="FF505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ES" b="1" dirty="0" smtClean="0"/>
              <a:t>GEMMA GUILLÉN</a:t>
            </a:r>
          </a:p>
          <a:p>
            <a:pPr algn="ctr">
              <a:buClr>
                <a:srgbClr val="000000"/>
              </a:buClr>
              <a:buSzPts val="1500"/>
            </a:pPr>
            <a:r>
              <a:rPr lang="es-ES" b="1" dirty="0" smtClean="0"/>
              <a:t>NIUCO EDU</a:t>
            </a:r>
            <a:endParaRPr b="1" dirty="0"/>
          </a:p>
        </p:txBody>
      </p:sp>
      <p:sp>
        <p:nvSpPr>
          <p:cNvPr id="18" name="Shape 1303"/>
          <p:cNvSpPr txBox="1"/>
          <p:nvPr/>
        </p:nvSpPr>
        <p:spPr>
          <a:xfrm>
            <a:off x="5652120" y="4797152"/>
            <a:ext cx="2037522" cy="1398924"/>
          </a:xfrm>
          <a:prstGeom prst="rect">
            <a:avLst/>
          </a:prstGeom>
          <a:noFill/>
          <a:ln w="38100" cap="flat" cmpd="sng">
            <a:solidFill>
              <a:srgbClr val="FF99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31" tIns="45699" rIns="91431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" sz="2000" b="1" dirty="0" smtClean="0">
                <a:solidFill>
                  <a:srgbClr val="000000"/>
                </a:solidFill>
                <a:latin typeface="Arial Narrow"/>
                <a:sym typeface="Arial Narrow"/>
              </a:rPr>
              <a:t>Francisco Zariquiei</a:t>
            </a:r>
          </a:p>
          <a:p>
            <a:pPr algn="ctr">
              <a:buClr>
                <a:srgbClr val="000000"/>
              </a:buClr>
              <a:buSzPts val="1500"/>
            </a:pPr>
            <a:r>
              <a:rPr lang="es" sz="2000" b="1" dirty="0" smtClean="0">
                <a:solidFill>
                  <a:srgbClr val="000000"/>
                </a:solidFill>
                <a:latin typeface="Arial Narrow"/>
                <a:sym typeface="Arial Narrow"/>
              </a:rPr>
              <a:t>Pere Pujolas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vector-gratis/manos-arriba_62147508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16" y="1965040"/>
            <a:ext cx="4471988" cy="424815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7241895" y="946336"/>
            <a:ext cx="1497168" cy="1892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9966FF"/>
                </a:solidFill>
                <a:latin typeface="Arial Narrow" panose="020B0606020202030204" pitchFamily="34" charset="0"/>
              </a:rPr>
              <a:t>Propuesta</a:t>
            </a:r>
            <a:endParaRPr lang="es-ES" sz="2400" b="1" dirty="0">
              <a:solidFill>
                <a:srgbClr val="9966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o 3"/>
          <p:cNvGrpSpPr/>
          <p:nvPr/>
        </p:nvGrpSpPr>
        <p:grpSpPr>
          <a:xfrm rot="21060527">
            <a:off x="524875" y="531359"/>
            <a:ext cx="3543975" cy="1012318"/>
            <a:chOff x="394104" y="292124"/>
            <a:chExt cx="7617019" cy="570477"/>
          </a:xfrm>
          <a:solidFill>
            <a:srgbClr val="CCCCFF"/>
          </a:solidFill>
        </p:grpSpPr>
        <p:sp>
          <p:nvSpPr>
            <p:cNvPr id="6" name="Rectángulo 5"/>
            <p:cNvSpPr/>
            <p:nvPr/>
          </p:nvSpPr>
          <p:spPr>
            <a:xfrm>
              <a:off x="394104" y="292124"/>
              <a:ext cx="7617019" cy="570477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394104" y="292124"/>
              <a:ext cx="7617019" cy="5704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dirty="0" smtClean="0">
                  <a:solidFill>
                    <a:srgbClr val="6600FF"/>
                  </a:solidFill>
                  <a:latin typeface="Arial Narrow" panose="020B0606020202030204" pitchFamily="34" charset="0"/>
                </a:rPr>
                <a:t>Respetar la señal de </a:t>
              </a:r>
              <a:r>
                <a:rPr lang="es-ES" sz="3200" b="1" kern="1200" dirty="0" smtClean="0">
                  <a:latin typeface="Arial Narrow" panose="020B0606020202030204" pitchFamily="34" charset="0"/>
                </a:rPr>
                <a:t>“</a:t>
              </a:r>
              <a:r>
                <a:rPr lang="es-ES" sz="32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ruido cero</a:t>
              </a:r>
              <a:r>
                <a:rPr lang="es-ES" sz="3200" b="1" kern="1200" dirty="0" smtClean="0">
                  <a:latin typeface="Arial Narrow" panose="020B0606020202030204" pitchFamily="34" charset="0"/>
                </a:rPr>
                <a:t>”</a:t>
              </a:r>
              <a:endParaRPr lang="es-ES" sz="3200" b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Elipse 4"/>
          <p:cNvSpPr/>
          <p:nvPr/>
        </p:nvSpPr>
        <p:spPr>
          <a:xfrm rot="21060527">
            <a:off x="431530" y="1282954"/>
            <a:ext cx="534822" cy="7130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 rot="21060527">
            <a:off x="552029" y="1347115"/>
            <a:ext cx="20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es-E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96136" y="2708920"/>
            <a:ext cx="2304256" cy="244827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2816" tIns="60960" rIns="60960" bIns="6096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0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MANO ARRIBA</a:t>
            </a:r>
            <a:endParaRPr lang="es-ES" sz="4000" b="1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11823" y="3734872"/>
            <a:ext cx="3344131" cy="110158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2816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Cuando el profesor levanta la mano, los alumnos: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Levantan las manos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Dejan de hablar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Miran al profesor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b="1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4914"/>
            <a:ext cx="100607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https://pbs.twimg.com/media/CtOkSajWIAERyu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9" y="260648"/>
            <a:ext cx="8631531" cy="6085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nrepcultural.org/coleccion-de-arte-banco-de-la-republica/sites/default/files/obra/AP4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8" y="0"/>
            <a:ext cx="981894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1238" y="3887569"/>
            <a:ext cx="9211015" cy="1015663"/>
          </a:xfrm>
          <a:prstGeom prst="rect">
            <a:avLst/>
          </a:prstGeom>
          <a:solidFill>
            <a:srgbClr val="CCCCFF">
              <a:alpha val="6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Disposición</a:t>
            </a:r>
            <a:r>
              <a:rPr lang="es-E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del aula </a:t>
            </a:r>
          </a:p>
        </p:txBody>
      </p:sp>
      <p:sp>
        <p:nvSpPr>
          <p:cNvPr id="5" name="Shape 347"/>
          <p:cNvSpPr/>
          <p:nvPr/>
        </p:nvSpPr>
        <p:spPr>
          <a:xfrm>
            <a:off x="8287797" y="5523517"/>
            <a:ext cx="280405" cy="479695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371"/>
          <p:cNvSpPr/>
          <p:nvPr/>
        </p:nvSpPr>
        <p:spPr>
          <a:xfrm>
            <a:off x="1994559" y="3053813"/>
            <a:ext cx="274013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62"/>
          <p:cNvSpPr/>
          <p:nvPr/>
        </p:nvSpPr>
        <p:spPr>
          <a:xfrm>
            <a:off x="2413985" y="1793530"/>
            <a:ext cx="274013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55"/>
          <p:cNvSpPr/>
          <p:nvPr/>
        </p:nvSpPr>
        <p:spPr>
          <a:xfrm>
            <a:off x="3733296" y="1202195"/>
            <a:ext cx="274815" cy="349395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94"/>
          <p:cNvSpPr/>
          <p:nvPr/>
        </p:nvSpPr>
        <p:spPr>
          <a:xfrm>
            <a:off x="3249129" y="3534537"/>
            <a:ext cx="369327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24"/>
          <p:cNvSpPr/>
          <p:nvPr/>
        </p:nvSpPr>
        <p:spPr>
          <a:xfrm>
            <a:off x="3252308" y="5254260"/>
            <a:ext cx="363755" cy="46426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07"/>
          <p:cNvSpPr/>
          <p:nvPr/>
        </p:nvSpPr>
        <p:spPr>
          <a:xfrm>
            <a:off x="194115" y="4698569"/>
            <a:ext cx="307123" cy="398853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12"/>
          <p:cNvSpPr/>
          <p:nvPr/>
        </p:nvSpPr>
        <p:spPr>
          <a:xfrm>
            <a:off x="5852234" y="5399610"/>
            <a:ext cx="272423" cy="363754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404"/>
          <p:cNvSpPr/>
          <p:nvPr/>
        </p:nvSpPr>
        <p:spPr>
          <a:xfrm>
            <a:off x="6272096" y="2200323"/>
            <a:ext cx="286765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402"/>
          <p:cNvSpPr/>
          <p:nvPr/>
        </p:nvSpPr>
        <p:spPr>
          <a:xfrm>
            <a:off x="5024524" y="2258807"/>
            <a:ext cx="297944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404"/>
          <p:cNvSpPr/>
          <p:nvPr/>
        </p:nvSpPr>
        <p:spPr>
          <a:xfrm>
            <a:off x="8001085" y="867158"/>
            <a:ext cx="286765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06"/>
          <p:cNvSpPr/>
          <p:nvPr/>
        </p:nvSpPr>
        <p:spPr>
          <a:xfrm>
            <a:off x="6280668" y="3551561"/>
            <a:ext cx="269619" cy="36427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358"/>
          <p:cNvSpPr/>
          <p:nvPr/>
        </p:nvSpPr>
        <p:spPr>
          <a:xfrm>
            <a:off x="652369" y="1732906"/>
            <a:ext cx="276405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359"/>
          <p:cNvSpPr/>
          <p:nvPr/>
        </p:nvSpPr>
        <p:spPr>
          <a:xfrm>
            <a:off x="1085496" y="1801506"/>
            <a:ext cx="285175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63"/>
          <p:cNvSpPr/>
          <p:nvPr/>
        </p:nvSpPr>
        <p:spPr>
          <a:xfrm>
            <a:off x="7206091" y="5157191"/>
            <a:ext cx="254081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364"/>
          <p:cNvSpPr/>
          <p:nvPr/>
        </p:nvSpPr>
        <p:spPr>
          <a:xfrm>
            <a:off x="3288615" y="1778625"/>
            <a:ext cx="281585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368"/>
          <p:cNvSpPr/>
          <p:nvPr/>
        </p:nvSpPr>
        <p:spPr>
          <a:xfrm>
            <a:off x="632028" y="2349221"/>
            <a:ext cx="313499" cy="404710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369"/>
          <p:cNvSpPr/>
          <p:nvPr/>
        </p:nvSpPr>
        <p:spPr>
          <a:xfrm>
            <a:off x="1713551" y="5788630"/>
            <a:ext cx="282388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370"/>
          <p:cNvSpPr/>
          <p:nvPr/>
        </p:nvSpPr>
        <p:spPr>
          <a:xfrm>
            <a:off x="6327318" y="797744"/>
            <a:ext cx="294354" cy="39140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73"/>
          <p:cNvSpPr/>
          <p:nvPr/>
        </p:nvSpPr>
        <p:spPr>
          <a:xfrm>
            <a:off x="2833146" y="2414632"/>
            <a:ext cx="313499" cy="238417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375"/>
          <p:cNvSpPr/>
          <p:nvPr/>
        </p:nvSpPr>
        <p:spPr>
          <a:xfrm>
            <a:off x="7710714" y="2909164"/>
            <a:ext cx="290371" cy="402569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405"/>
          <p:cNvSpPr/>
          <p:nvPr/>
        </p:nvSpPr>
        <p:spPr>
          <a:xfrm>
            <a:off x="8727105" y="2405059"/>
            <a:ext cx="314711" cy="422784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http://www.colegiosagradafamiliavalencia.com/wp-content/uploads/colegiosagradafamiliavalencia_com/2013/11/co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34" y="1089366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4914"/>
            <a:ext cx="100607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4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5461109"/>
              </p:ext>
            </p:extLst>
          </p:nvPr>
        </p:nvGraphicFramePr>
        <p:xfrm>
          <a:off x="355687" y="2584849"/>
          <a:ext cx="866522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70"/>
                <a:gridCol w="3312464"/>
                <a:gridCol w="2553287"/>
              </a:tblGrid>
              <a:tr h="1030548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rgbClr val="9966FF"/>
                          </a:solidFill>
                          <a:latin typeface="Arial Narrow" panose="020B0606020202030204" pitchFamily="34" charset="0"/>
                        </a:rPr>
                        <a:t>Los más capaces </a:t>
                      </a:r>
                      <a:r>
                        <a:rPr lang="es-ES" sz="2800" dirty="0" smtClean="0">
                          <a:latin typeface="Arial Narrow" panose="020B0606020202030204" pitchFamily="34" charset="0"/>
                        </a:rPr>
                        <a:t>de dar</a:t>
                      </a:r>
                      <a:r>
                        <a:rPr lang="es-ES" sz="2800" baseline="0" dirty="0" smtClean="0">
                          <a:latin typeface="Arial Narrow" panose="020B0606020202030204" pitchFamily="34" charset="0"/>
                        </a:rPr>
                        <a:t> ayuda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rgbClr val="9966FF"/>
                          </a:solidFill>
                          <a:latin typeface="Arial Narrow" panose="020B0606020202030204" pitchFamily="34" charset="0"/>
                        </a:rPr>
                        <a:t>El resto </a:t>
                      </a:r>
                      <a:r>
                        <a:rPr lang="es-ES" sz="2800" dirty="0" smtClean="0">
                          <a:latin typeface="Arial Narrow" panose="020B0606020202030204" pitchFamily="34" charset="0"/>
                        </a:rPr>
                        <a:t>de estudiantes del grupo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rgbClr val="9966FF"/>
                          </a:solidFill>
                          <a:latin typeface="Arial Narrow" panose="020B0606020202030204" pitchFamily="34" charset="0"/>
                        </a:rPr>
                        <a:t>Los más necesitados </a:t>
                      </a:r>
                      <a:r>
                        <a:rPr lang="es-ES" sz="2800" dirty="0" smtClean="0">
                          <a:latin typeface="Arial Narrow" panose="020B0606020202030204" pitchFamily="34" charset="0"/>
                        </a:rPr>
                        <a:t>de ayuda</a:t>
                      </a:r>
                      <a:endParaRPr lang="es-ES" sz="28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 marL="68580" marR="68580">
                    <a:lnL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lnL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lnL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94330" y="3792071"/>
            <a:ext cx="225016" cy="3199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013355" y="3790002"/>
            <a:ext cx="225016" cy="319916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350879" y="3790002"/>
            <a:ext cx="225016" cy="3199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711824" y="3790002"/>
            <a:ext cx="225016" cy="319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2079585" y="3790002"/>
            <a:ext cx="225016" cy="3199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2447346" y="3790002"/>
            <a:ext cx="225016" cy="31991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398210" y="3790003"/>
            <a:ext cx="146494" cy="2813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683333" y="3781288"/>
            <a:ext cx="146494" cy="2813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987989" y="3790003"/>
            <a:ext cx="146494" cy="28135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197304" y="3790003"/>
            <a:ext cx="146494" cy="28135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419688" y="3803456"/>
            <a:ext cx="146494" cy="2813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4585907" y="3804059"/>
            <a:ext cx="146494" cy="2813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4781145" y="3790003"/>
            <a:ext cx="146494" cy="281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973232" y="3781044"/>
            <a:ext cx="146494" cy="281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5176620" y="3781044"/>
            <a:ext cx="146494" cy="2813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5377317" y="3781044"/>
            <a:ext cx="146494" cy="2813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575905" y="3803456"/>
            <a:ext cx="146494" cy="28135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788035" y="3781044"/>
            <a:ext cx="146494" cy="28135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isósceles 22"/>
          <p:cNvSpPr/>
          <p:nvPr/>
        </p:nvSpPr>
        <p:spPr>
          <a:xfrm>
            <a:off x="7053661" y="3763829"/>
            <a:ext cx="168812" cy="281353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isósceles 23"/>
          <p:cNvSpPr/>
          <p:nvPr/>
        </p:nvSpPr>
        <p:spPr>
          <a:xfrm>
            <a:off x="7295797" y="3757613"/>
            <a:ext cx="168812" cy="281353"/>
          </a:xfrm>
          <a:prstGeom prst="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isósceles 24"/>
          <p:cNvSpPr/>
          <p:nvPr/>
        </p:nvSpPr>
        <p:spPr>
          <a:xfrm>
            <a:off x="7519669" y="3763830"/>
            <a:ext cx="168812" cy="28135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riángulo isósceles 25"/>
          <p:cNvSpPr/>
          <p:nvPr/>
        </p:nvSpPr>
        <p:spPr>
          <a:xfrm>
            <a:off x="7792883" y="3770369"/>
            <a:ext cx="168812" cy="28135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riángulo isósceles 26"/>
          <p:cNvSpPr/>
          <p:nvPr/>
        </p:nvSpPr>
        <p:spPr>
          <a:xfrm>
            <a:off x="8054981" y="3754872"/>
            <a:ext cx="168812" cy="28135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riángulo isósceles 27"/>
          <p:cNvSpPr/>
          <p:nvPr/>
        </p:nvSpPr>
        <p:spPr>
          <a:xfrm>
            <a:off x="8296856" y="3742252"/>
            <a:ext cx="168812" cy="281353"/>
          </a:xfrm>
          <a:prstGeom prst="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1" y="526204"/>
            <a:ext cx="5787932" cy="1077218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</a:t>
            </a:r>
            <a:r>
              <a:rPr lang="es-ES" sz="3200" baseline="30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er</a:t>
            </a:r>
            <a:r>
              <a:rPr lang="es-E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paso: </a:t>
            </a:r>
            <a:r>
              <a:rPr lang="es-ES" sz="3200" dirty="0" smtClean="0">
                <a:latin typeface="Franklin Gothic Medium Cond" panose="020B0606030402020204" pitchFamily="34" charset="0"/>
              </a:rPr>
              <a:t>Clase organizada de forma cooperativa </a:t>
            </a:r>
          </a:p>
        </p:txBody>
      </p:sp>
      <p:sp>
        <p:nvSpPr>
          <p:cNvPr id="30" name="CuadroTexto 29"/>
          <p:cNvSpPr txBox="1"/>
          <p:nvPr/>
        </p:nvSpPr>
        <p:spPr>
          <a:xfrm rot="21380830">
            <a:off x="1842760" y="1109999"/>
            <a:ext cx="5787932" cy="1077218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Formación de los grupos (</a:t>
            </a:r>
            <a:r>
              <a:rPr lang="es-ES" sz="3200" dirty="0" smtClean="0">
                <a:latin typeface="Franklin Gothic Medium Cond" panose="020B0606030402020204" pitchFamily="34" charset="0"/>
              </a:rPr>
              <a:t>equipos heterogéneos</a:t>
            </a:r>
            <a:r>
              <a:rPr lang="es-E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33" name="Elipse 32"/>
          <p:cNvSpPr/>
          <p:nvPr/>
        </p:nvSpPr>
        <p:spPr>
          <a:xfrm>
            <a:off x="4287846" y="4972941"/>
            <a:ext cx="225016" cy="3199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4203679" y="4902599"/>
            <a:ext cx="791411" cy="369332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6" name="Rectángulo 35"/>
          <p:cNvSpPr/>
          <p:nvPr/>
        </p:nvSpPr>
        <p:spPr>
          <a:xfrm>
            <a:off x="4327106" y="5342584"/>
            <a:ext cx="146494" cy="2813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4673478" y="5025573"/>
            <a:ext cx="146494" cy="2813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37"/>
          <p:cNvSpPr/>
          <p:nvPr/>
        </p:nvSpPr>
        <p:spPr>
          <a:xfrm>
            <a:off x="4647994" y="5342583"/>
            <a:ext cx="168812" cy="281353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4599385" y="4360986"/>
            <a:ext cx="0" cy="393895"/>
          </a:xfrm>
          <a:prstGeom prst="straightConnector1">
            <a:avLst/>
          </a:prstGeom>
          <a:ln w="5715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2447347" y="4501663"/>
            <a:ext cx="1665380" cy="805263"/>
          </a:xfrm>
          <a:prstGeom prst="straightConnector1">
            <a:avLst/>
          </a:prstGeom>
          <a:ln w="5715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H="1">
            <a:off x="5086043" y="4557932"/>
            <a:ext cx="1803794" cy="840920"/>
          </a:xfrm>
          <a:prstGeom prst="straightConnector1">
            <a:avLst/>
          </a:prstGeom>
          <a:ln w="5715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4914"/>
            <a:ext cx="100607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39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526204"/>
            <a:ext cx="8799341" cy="1077218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</a:t>
            </a:r>
            <a:r>
              <a:rPr lang="es-ES" sz="3200" baseline="30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er</a:t>
            </a:r>
            <a:r>
              <a:rPr lang="es-E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paso: Clase organizada de forma cooperativa (equipos heterogéneos)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593" t="34866" r="30053" b="8128"/>
          <a:stretch/>
        </p:blipFill>
        <p:spPr>
          <a:xfrm>
            <a:off x="1519224" y="1165189"/>
            <a:ext cx="5809958" cy="5474272"/>
          </a:xfrm>
          <a:prstGeom prst="rect">
            <a:avLst/>
          </a:prstGeom>
        </p:spPr>
      </p:pic>
      <p:sp>
        <p:nvSpPr>
          <p:cNvPr id="7" name="Triángulo isósceles 6"/>
          <p:cNvSpPr/>
          <p:nvPr/>
        </p:nvSpPr>
        <p:spPr>
          <a:xfrm>
            <a:off x="2920130" y="2565183"/>
            <a:ext cx="168812" cy="281353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264855" y="2565183"/>
            <a:ext cx="146494" cy="2813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920130" y="3284559"/>
            <a:ext cx="146494" cy="2813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3206217" y="3284558"/>
            <a:ext cx="225016" cy="3199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riángulo isósceles 20"/>
          <p:cNvSpPr/>
          <p:nvPr/>
        </p:nvSpPr>
        <p:spPr>
          <a:xfrm>
            <a:off x="4405355" y="2563973"/>
            <a:ext cx="168812" cy="281353"/>
          </a:xfrm>
          <a:prstGeom prst="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riángulo isósceles 21"/>
          <p:cNvSpPr/>
          <p:nvPr/>
        </p:nvSpPr>
        <p:spPr>
          <a:xfrm>
            <a:off x="5867311" y="2563972"/>
            <a:ext cx="168812" cy="28135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isósceles 22"/>
          <p:cNvSpPr/>
          <p:nvPr/>
        </p:nvSpPr>
        <p:spPr>
          <a:xfrm>
            <a:off x="3326942" y="4429381"/>
            <a:ext cx="168812" cy="28135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isósceles 23"/>
          <p:cNvSpPr/>
          <p:nvPr/>
        </p:nvSpPr>
        <p:spPr>
          <a:xfrm>
            <a:off x="4785858" y="4429381"/>
            <a:ext cx="168812" cy="28135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isósceles 24"/>
          <p:cNvSpPr/>
          <p:nvPr/>
        </p:nvSpPr>
        <p:spPr>
          <a:xfrm>
            <a:off x="6315719" y="4429380"/>
            <a:ext cx="168812" cy="281353"/>
          </a:xfrm>
          <a:prstGeom prst="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4724376" y="2563972"/>
            <a:ext cx="146494" cy="28135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4379652" y="3283348"/>
            <a:ext cx="146494" cy="28135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4685115" y="3284558"/>
            <a:ext cx="225016" cy="319916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6236552" y="2565183"/>
            <a:ext cx="146494" cy="2813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5934736" y="3286998"/>
            <a:ext cx="146494" cy="2813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3692261" y="4429379"/>
            <a:ext cx="146494" cy="281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3349260" y="5101613"/>
            <a:ext cx="146494" cy="281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5117630" y="4441649"/>
            <a:ext cx="146494" cy="2813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4811964" y="5101612"/>
            <a:ext cx="146494" cy="2813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6621522" y="4429379"/>
            <a:ext cx="146494" cy="28135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6309798" y="5129726"/>
            <a:ext cx="146494" cy="28135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/>
          <p:nvPr/>
        </p:nvSpPr>
        <p:spPr>
          <a:xfrm>
            <a:off x="6197290" y="3265528"/>
            <a:ext cx="225016" cy="3199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3645933" y="5110443"/>
            <a:ext cx="225016" cy="319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5078370" y="5068622"/>
            <a:ext cx="225016" cy="3199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/>
          <p:cNvSpPr/>
          <p:nvPr/>
        </p:nvSpPr>
        <p:spPr>
          <a:xfrm>
            <a:off x="6582261" y="5149366"/>
            <a:ext cx="225016" cy="31991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4914"/>
            <a:ext cx="100607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2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YSOj2fweFDI/UaJoM1DkllI/AAAAAAAAAKg/pqKvwjbe3HM/s1600/cuaderno+de+equip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FF66"/>
              </a:clrFrom>
              <a:clrTo>
                <a:srgbClr val="99FF6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309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4914"/>
            <a:ext cx="100607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9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2A29B7FC95A140944E315FC149DD3B" ma:contentTypeVersion="2" ma:contentTypeDescription="Crear nuevo documento." ma:contentTypeScope="" ma:versionID="2b9e3334a163ce1ed33429e326a839ff">
  <xsd:schema xmlns:xsd="http://www.w3.org/2001/XMLSchema" xmlns:xs="http://www.w3.org/2001/XMLSchema" xmlns:p="http://schemas.microsoft.com/office/2006/metadata/properties" xmlns:ns2="c5acadca-55f6-4696-bb61-610d02c2c908" targetNamespace="http://schemas.microsoft.com/office/2006/metadata/properties" ma:root="true" ma:fieldsID="b4d53cff45b69ccf7d2669fc73812da5" ns2:_="">
    <xsd:import namespace="c5acadca-55f6-4696-bb61-610d02c2c9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cadca-55f6-4696-bb61-610d02c2c9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acadca-55f6-4696-bb61-610d02c2c908">
      <UserInfo>
        <DisplayName>M. ANGELES GARCIA VACAS</DisplayName>
        <AccountId>13</AccountId>
        <AccountType/>
      </UserInfo>
      <UserInfo>
        <DisplayName>Integrantes de la CURSO APRENDIZAJE COOPERATIVO ENERO 2020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6CF585-F2C7-43F3-961E-01576E248F3E}"/>
</file>

<file path=customXml/itemProps2.xml><?xml version="1.0" encoding="utf-8"?>
<ds:datastoreItem xmlns:ds="http://schemas.openxmlformats.org/officeDocument/2006/customXml" ds:itemID="{06E1A52E-175A-4B2B-BF89-B888F816EA85}"/>
</file>

<file path=customXml/itemProps3.xml><?xml version="1.0" encoding="utf-8"?>
<ds:datastoreItem xmlns:ds="http://schemas.openxmlformats.org/officeDocument/2006/customXml" ds:itemID="{C47308E0-5B70-4C68-8C05-54758574F945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271</Words>
  <Application>Microsoft Office PowerPoint</Application>
  <PresentationFormat>Presentación en pantalla (4:3)</PresentationFormat>
  <Paragraphs>75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AGRUPAMIENTOS</vt:lpstr>
      <vt:lpstr>NORMAS DE TRABAJO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de grupos/equipos a. ¿Van a ser Homogéneos o heterogéneos? ¿Por qué? b. ¿Cuántos miembros tendrá cada uno de los grupos? c. ¿Cuánto tiempo debe durar el agrupamiento?</dc:title>
  <dc:creator>Mª Ángeles</dc:creator>
  <cp:lastModifiedBy>Mª Ángeles</cp:lastModifiedBy>
  <cp:revision>12</cp:revision>
  <dcterms:created xsi:type="dcterms:W3CDTF">2020-01-27T18:51:13Z</dcterms:created>
  <dcterms:modified xsi:type="dcterms:W3CDTF">2020-01-28T13:37:58Z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0x010100ED2A29B7FC95A140944E315FC149DD3B</vt:lpwstr>
  </property>
</Properties>
</file>