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5"/>
  </p:notesMasterIdLst>
  <p:sldIdLst>
    <p:sldId id="256" r:id="rId2"/>
    <p:sldId id="297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81" r:id="rId17"/>
    <p:sldId id="280" r:id="rId18"/>
    <p:sldId id="282" r:id="rId19"/>
    <p:sldId id="283" r:id="rId20"/>
    <p:sldId id="287" r:id="rId21"/>
    <p:sldId id="288" r:id="rId22"/>
    <p:sldId id="289" r:id="rId23"/>
    <p:sldId id="284" r:id="rId24"/>
    <p:sldId id="285" r:id="rId25"/>
    <p:sldId id="286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304" r:id="rId34"/>
    <p:sldId id="305" r:id="rId35"/>
    <p:sldId id="318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9" r:id="rId49"/>
    <p:sldId id="320" r:id="rId50"/>
    <p:sldId id="321" r:id="rId51"/>
    <p:sldId id="322" r:id="rId52"/>
    <p:sldId id="323" r:id="rId53"/>
    <p:sldId id="324" r:id="rId54"/>
    <p:sldId id="325" r:id="rId55"/>
    <p:sldId id="326" r:id="rId56"/>
    <p:sldId id="327" r:id="rId57"/>
    <p:sldId id="328" r:id="rId58"/>
    <p:sldId id="329" r:id="rId59"/>
    <p:sldId id="330" r:id="rId60"/>
    <p:sldId id="332" r:id="rId61"/>
    <p:sldId id="333" r:id="rId62"/>
    <p:sldId id="334" r:id="rId63"/>
    <p:sldId id="335" r:id="rId64"/>
    <p:sldId id="336" r:id="rId65"/>
    <p:sldId id="337" r:id="rId66"/>
    <p:sldId id="338" r:id="rId67"/>
    <p:sldId id="339" r:id="rId68"/>
    <p:sldId id="340" r:id="rId69"/>
    <p:sldId id="341" r:id="rId70"/>
    <p:sldId id="342" r:id="rId71"/>
    <p:sldId id="343" r:id="rId72"/>
    <p:sldId id="344" r:id="rId73"/>
    <p:sldId id="345" r:id="rId74"/>
    <p:sldId id="346" r:id="rId75"/>
    <p:sldId id="347" r:id="rId76"/>
    <p:sldId id="348" r:id="rId77"/>
    <p:sldId id="349" r:id="rId78"/>
    <p:sldId id="350" r:id="rId79"/>
    <p:sldId id="351" r:id="rId80"/>
    <p:sldId id="352" r:id="rId81"/>
    <p:sldId id="353" r:id="rId82"/>
    <p:sldId id="354" r:id="rId83"/>
    <p:sldId id="355" r:id="rId84"/>
    <p:sldId id="356" r:id="rId85"/>
    <p:sldId id="357" r:id="rId86"/>
    <p:sldId id="358" r:id="rId87"/>
    <p:sldId id="359" r:id="rId88"/>
    <p:sldId id="360" r:id="rId89"/>
    <p:sldId id="298" r:id="rId90"/>
    <p:sldId id="361" r:id="rId91"/>
    <p:sldId id="362" r:id="rId92"/>
    <p:sldId id="363" r:id="rId93"/>
    <p:sldId id="364" r:id="rId94"/>
    <p:sldId id="365" r:id="rId95"/>
    <p:sldId id="366" r:id="rId96"/>
    <p:sldId id="367" r:id="rId97"/>
    <p:sldId id="368" r:id="rId98"/>
    <p:sldId id="369" r:id="rId99"/>
    <p:sldId id="370" r:id="rId100"/>
    <p:sldId id="371" r:id="rId101"/>
    <p:sldId id="372" r:id="rId102"/>
    <p:sldId id="373" r:id="rId103"/>
    <p:sldId id="374" r:id="rId104"/>
    <p:sldId id="375" r:id="rId105"/>
    <p:sldId id="376" r:id="rId106"/>
    <p:sldId id="299" r:id="rId107"/>
    <p:sldId id="300" r:id="rId108"/>
    <p:sldId id="301" r:id="rId109"/>
    <p:sldId id="302" r:id="rId110"/>
    <p:sldId id="303" r:id="rId111"/>
    <p:sldId id="377" r:id="rId112"/>
    <p:sldId id="378" r:id="rId113"/>
    <p:sldId id="379" r:id="rId114"/>
    <p:sldId id="380" r:id="rId115"/>
    <p:sldId id="381" r:id="rId116"/>
    <p:sldId id="382" r:id="rId117"/>
    <p:sldId id="383" r:id="rId118"/>
    <p:sldId id="384" r:id="rId119"/>
    <p:sldId id="385" r:id="rId120"/>
    <p:sldId id="386" r:id="rId121"/>
    <p:sldId id="387" r:id="rId122"/>
    <p:sldId id="388" r:id="rId123"/>
    <p:sldId id="389" r:id="rId124"/>
    <p:sldId id="390" r:id="rId125"/>
    <p:sldId id="391" r:id="rId126"/>
    <p:sldId id="392" r:id="rId127"/>
    <p:sldId id="393" r:id="rId128"/>
    <p:sldId id="394" r:id="rId129"/>
    <p:sldId id="395" r:id="rId130"/>
    <p:sldId id="396" r:id="rId131"/>
    <p:sldId id="397" r:id="rId132"/>
    <p:sldId id="398" r:id="rId133"/>
    <p:sldId id="399" r:id="rId134"/>
    <p:sldId id="400" r:id="rId135"/>
    <p:sldId id="401" r:id="rId136"/>
    <p:sldId id="402" r:id="rId137"/>
    <p:sldId id="403" r:id="rId138"/>
    <p:sldId id="404" r:id="rId139"/>
    <p:sldId id="405" r:id="rId140"/>
    <p:sldId id="406" r:id="rId141"/>
    <p:sldId id="409" r:id="rId142"/>
    <p:sldId id="407" r:id="rId143"/>
    <p:sldId id="408" r:id="rId14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1574F-D1F4-4974-B52A-D2BDCAD93361}" type="datetimeFigureOut">
              <a:rPr lang="es-ES" smtClean="0"/>
              <a:t>14/11/2015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5031A-7975-4C17-B872-7284FB4609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7393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7368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1676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5234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0722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96547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9612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093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63230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84119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6183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8933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5825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12908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23936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52760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23465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81568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92656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79813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84435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4735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1338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79339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56526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64727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57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15362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59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11002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60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23131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61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56205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63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6670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64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84374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67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45029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68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1273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9353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70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40424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71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42534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75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12265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76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39118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77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1317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79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73992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81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76334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82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58694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85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5131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86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9041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72939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90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609169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96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10092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97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9676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98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088136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99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261920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101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650011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102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38469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111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661720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112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661720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113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3364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146739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114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336466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115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336466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116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661720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117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336466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118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661720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119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661720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120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661720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121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661720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122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747967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123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3049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304218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124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55237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126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974599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127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159392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132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297922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133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520477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134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467045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135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467045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142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7826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362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5031A-7975-4C17-B872-7284FB460918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5034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C425-6E8E-47ED-9E76-E13FDCC4D276}" type="datetimeFigureOut">
              <a:rPr lang="es-ES" smtClean="0"/>
              <a:t>14/11/2015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BD4B-F0C6-4B36-8736-3148B98F16A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C425-6E8E-47ED-9E76-E13FDCC4D276}" type="datetimeFigureOut">
              <a:rPr lang="es-ES" smtClean="0"/>
              <a:t>14/11/2015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BD4B-F0C6-4B36-8736-3148B98F16A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C425-6E8E-47ED-9E76-E13FDCC4D276}" type="datetimeFigureOut">
              <a:rPr lang="es-ES" smtClean="0"/>
              <a:t>14/11/2015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BD4B-F0C6-4B36-8736-3148B98F16A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C425-6E8E-47ED-9E76-E13FDCC4D276}" type="datetimeFigureOut">
              <a:rPr lang="es-ES" smtClean="0"/>
              <a:t>14/11/2015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BD4B-F0C6-4B36-8736-3148B98F16A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C425-6E8E-47ED-9E76-E13FDCC4D276}" type="datetimeFigureOut">
              <a:rPr lang="es-ES" smtClean="0"/>
              <a:t>14/11/2015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BD4B-F0C6-4B36-8736-3148B98F16A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C425-6E8E-47ED-9E76-E13FDCC4D276}" type="datetimeFigureOut">
              <a:rPr lang="es-ES" smtClean="0"/>
              <a:t>14/11/2015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BD4B-F0C6-4B36-8736-3148B98F16A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C425-6E8E-47ED-9E76-E13FDCC4D276}" type="datetimeFigureOut">
              <a:rPr lang="es-ES" smtClean="0"/>
              <a:t>14/11/2015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BD4B-F0C6-4B36-8736-3148B98F16A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C425-6E8E-47ED-9E76-E13FDCC4D276}" type="datetimeFigureOut">
              <a:rPr lang="es-ES" smtClean="0"/>
              <a:t>14/11/2015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BD4B-F0C6-4B36-8736-3148B98F16A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C425-6E8E-47ED-9E76-E13FDCC4D276}" type="datetimeFigureOut">
              <a:rPr lang="es-ES" smtClean="0"/>
              <a:t>14/11/2015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BD4B-F0C6-4B36-8736-3148B98F16A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C425-6E8E-47ED-9E76-E13FDCC4D276}" type="datetimeFigureOut">
              <a:rPr lang="es-ES" smtClean="0"/>
              <a:t>14/11/2015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BD4B-F0C6-4B36-8736-3148B98F16A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C425-6E8E-47ED-9E76-E13FDCC4D276}" type="datetimeFigureOut">
              <a:rPr lang="es-ES" smtClean="0"/>
              <a:t>14/11/2015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BD4B-F0C6-4B36-8736-3148B98F16A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DC425-6E8E-47ED-9E76-E13FDCC4D276}" type="datetimeFigureOut">
              <a:rPr lang="es-ES" smtClean="0"/>
              <a:t>14/11/2015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2BD4B-F0C6-4B36-8736-3148B98F16A3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5.jp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7.jp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9.jp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2.jp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gi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8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8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8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8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8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8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6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7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8.jpeg"/><Relationship Id="rId5" Type="http://schemas.openxmlformats.org/officeDocument/2006/relationships/image" Target="../media/image3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470025"/>
          </a:xfrm>
        </p:spPr>
        <p:txBody>
          <a:bodyPr/>
          <a:lstStyle/>
          <a:p>
            <a:r>
              <a:rPr lang="es-ES" dirty="0" smtClean="0"/>
              <a:t>Arte mudéjar en Tierra de Campos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/>
          </a:p>
        </p:txBody>
      </p:sp>
      <p:pic>
        <p:nvPicPr>
          <p:cNvPr id="1027" name="Picture 3" descr="C:\Users\Jose\Desktop\iglesia_mudejares\mapapueblo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844824"/>
            <a:ext cx="5191125" cy="4233838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1907704" y="6237312"/>
            <a:ext cx="5688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  Fuente: http://www.cdrtcampos.es/tierradecampos/mapas/</a:t>
            </a:r>
            <a:endParaRPr lang="es-E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VILLALPANDO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70164"/>
          </a:xfrm>
        </p:spPr>
        <p:txBody>
          <a:bodyPr>
            <a:normAutofit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Iglesia de Santa María la Antigua:</a:t>
            </a:r>
          </a:p>
          <a:p>
            <a:endParaRPr lang="es-ES" sz="1800" b="1" dirty="0" smtClean="0"/>
          </a:p>
          <a:p>
            <a:r>
              <a:rPr lang="es-ES" sz="1600" dirty="0" smtClean="0"/>
              <a:t>-Siglo XII</a:t>
            </a:r>
          </a:p>
          <a:p>
            <a:endParaRPr lang="es-ES" sz="1600" dirty="0" smtClean="0"/>
          </a:p>
          <a:p>
            <a:r>
              <a:rPr lang="es-ES" sz="1600" dirty="0" smtClean="0"/>
              <a:t>-Impresionante conjunto de cabecera </a:t>
            </a:r>
            <a:r>
              <a:rPr lang="es-ES" sz="1600" dirty="0" err="1" smtClean="0"/>
              <a:t>triabsidal</a:t>
            </a:r>
            <a:endParaRPr lang="es-ES" sz="1600" dirty="0" smtClean="0"/>
          </a:p>
          <a:p>
            <a:endParaRPr lang="es-ES" sz="1600" dirty="0"/>
          </a:p>
          <a:p>
            <a:r>
              <a:rPr lang="es-ES" sz="1600" dirty="0" smtClean="0"/>
              <a:t>-Tiene planta basilical y tres naves separadas por arcos de medio punto.</a:t>
            </a:r>
            <a:endParaRPr lang="es-ES" sz="1600" dirty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499992" y="4869160"/>
            <a:ext cx="3276872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https://es.wikipedia.org/wiki/Villalpando</a:t>
            </a:r>
            <a:endParaRPr lang="es-ES" sz="1200" dirty="0"/>
          </a:p>
        </p:txBody>
      </p:sp>
      <p:pic>
        <p:nvPicPr>
          <p:cNvPr id="9" name="8 Marcador de contenido" descr="villalpand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25925" y="1770856"/>
            <a:ext cx="3810000" cy="2857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CEINOS DE CAMPOS</a:t>
            </a:r>
            <a:endParaRPr lang="es-ES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551906" y="1046758"/>
            <a:ext cx="4040188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Iglesia</a:t>
            </a:r>
            <a:endParaRPr lang="es-ES" sz="2000" kern="1600" dirty="0"/>
          </a:p>
        </p:txBody>
      </p:sp>
      <p:sp>
        <p:nvSpPr>
          <p:cNvPr id="11" name="14 CuadroTexto"/>
          <p:cNvSpPr txBox="1"/>
          <p:nvPr/>
        </p:nvSpPr>
        <p:spPr>
          <a:xfrm>
            <a:off x="287524" y="5527684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</a:t>
            </a:r>
            <a:r>
              <a:rPr lang="es-ES" sz="1200" dirty="0"/>
              <a:t>://www.ayuntamiento.org/ceinos-de-campos.htm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48880"/>
            <a:ext cx="3384376" cy="2880320"/>
          </a:xfrm>
        </p:spPr>
      </p:pic>
      <p:pic>
        <p:nvPicPr>
          <p:cNvPr id="9" name="Marcador de contenido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388" y="2348880"/>
            <a:ext cx="4026412" cy="3002551"/>
          </a:xfrm>
        </p:spPr>
      </p:pic>
      <p:sp>
        <p:nvSpPr>
          <p:cNvPr id="13" name="14 CuadroTexto"/>
          <p:cNvSpPr txBox="1"/>
          <p:nvPr/>
        </p:nvSpPr>
        <p:spPr>
          <a:xfrm>
            <a:off x="4585498" y="5595335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/>
              <a:t>://www.naturcampos.com/municipio.shtml?idmunicipio=10</a:t>
            </a:r>
          </a:p>
        </p:txBody>
      </p:sp>
    </p:spTree>
    <p:extLst>
      <p:ext uri="{BB962C8B-B14F-4D97-AF65-F5344CB8AC3E}">
        <p14:creationId xmlns:p14="http://schemas.microsoft.com/office/powerpoint/2010/main" val="66746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CUENCA DE CAMPOS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Iglesia de los Santos Justo y Pastor:</a:t>
            </a:r>
          </a:p>
          <a:p>
            <a:endParaRPr lang="es-ES" sz="1800" b="1" dirty="0"/>
          </a:p>
          <a:p>
            <a:r>
              <a:rPr lang="es-ES" sz="1600" dirty="0" smtClean="0"/>
              <a:t>-Siglo XVI</a:t>
            </a:r>
          </a:p>
          <a:p>
            <a:endParaRPr lang="es-ES" sz="1600" dirty="0" smtClean="0"/>
          </a:p>
          <a:p>
            <a:r>
              <a:rPr lang="es-ES" sz="1600" dirty="0" smtClean="0"/>
              <a:t>-De estilo románico-mudéjar</a:t>
            </a:r>
          </a:p>
          <a:p>
            <a:endParaRPr lang="es-ES" sz="1600" dirty="0"/>
          </a:p>
          <a:p>
            <a:r>
              <a:rPr lang="es-ES" sz="1600" dirty="0" smtClean="0"/>
              <a:t>-Dispone de tres naves</a:t>
            </a:r>
          </a:p>
          <a:p>
            <a:endParaRPr lang="es-ES" sz="1600" dirty="0"/>
          </a:p>
          <a:p>
            <a:r>
              <a:rPr lang="es-ES" sz="1600" dirty="0" smtClean="0"/>
              <a:t>-El retablo cuenta la talla de los santos Justo y Pastor.</a:t>
            </a: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3851919" y="5013176"/>
            <a:ext cx="4680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Fuente:https</a:t>
            </a:r>
            <a:r>
              <a:rPr lang="es-ES" sz="1200" dirty="0"/>
              <a:t>://es.wikipedia.org/wiki/</a:t>
            </a:r>
            <a:r>
              <a:rPr lang="es-ES" sz="1200" dirty="0" err="1"/>
              <a:t>Iglesia_de_los_Santos_Justo_y_Pastor</a:t>
            </a:r>
            <a:r>
              <a:rPr lang="es-ES" sz="1200" dirty="0"/>
              <a:t>_(</a:t>
            </a:r>
            <a:r>
              <a:rPr lang="es-ES" sz="1200" dirty="0" err="1"/>
              <a:t>Cuenca_de_Campos</a:t>
            </a:r>
            <a:r>
              <a:rPr lang="es-ES" sz="1200" dirty="0"/>
              <a:t>)</a:t>
            </a: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9" y="1700808"/>
            <a:ext cx="4437049" cy="3122191"/>
          </a:xfrm>
        </p:spPr>
      </p:pic>
    </p:spTree>
    <p:extLst>
      <p:ext uri="{BB962C8B-B14F-4D97-AF65-F5344CB8AC3E}">
        <p14:creationId xmlns:p14="http://schemas.microsoft.com/office/powerpoint/2010/main" val="133233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CUENCA DE CAMPOS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Iglesia de Santa María del Castillo:</a:t>
            </a:r>
          </a:p>
          <a:p>
            <a:endParaRPr lang="es-ES" sz="1800" b="1" dirty="0"/>
          </a:p>
          <a:p>
            <a:r>
              <a:rPr lang="es-ES" sz="1600" dirty="0" smtClean="0"/>
              <a:t>-Siglo XVI</a:t>
            </a:r>
          </a:p>
          <a:p>
            <a:endParaRPr lang="es-ES" sz="1600" dirty="0" smtClean="0"/>
          </a:p>
          <a:p>
            <a:r>
              <a:rPr lang="es-ES" sz="1600" dirty="0" smtClean="0"/>
              <a:t>-De estilo gótico-mudéjar y barroco</a:t>
            </a:r>
          </a:p>
          <a:p>
            <a:endParaRPr lang="es-ES" sz="1600" dirty="0"/>
          </a:p>
          <a:p>
            <a:r>
              <a:rPr lang="es-ES" sz="1600" dirty="0" smtClean="0"/>
              <a:t>-BIC desde el 3 de junio de 1931</a:t>
            </a: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3851918" y="5445224"/>
            <a:ext cx="4680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Fuente:https</a:t>
            </a:r>
            <a:r>
              <a:rPr lang="es-ES" sz="1200" dirty="0"/>
              <a:t>://es.wikipedia.org/wiki/Iglesia_de_Santa_Mar%C3%ADa_del_Castillo_(</a:t>
            </a:r>
            <a:r>
              <a:rPr lang="es-ES" sz="1200" dirty="0" err="1"/>
              <a:t>Cuenca_de_Campos</a:t>
            </a:r>
            <a:r>
              <a:rPr lang="es-ES" sz="1200" dirty="0"/>
              <a:t>)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303" y="1268760"/>
            <a:ext cx="5111750" cy="3833812"/>
          </a:xfrm>
        </p:spPr>
      </p:pic>
    </p:spTree>
    <p:extLst>
      <p:ext uri="{BB962C8B-B14F-4D97-AF65-F5344CB8AC3E}">
        <p14:creationId xmlns:p14="http://schemas.microsoft.com/office/powerpoint/2010/main" val="53162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FONTIHOYUELOS</a:t>
            </a:r>
            <a:endParaRPr lang="es-ES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551906" y="1046758"/>
            <a:ext cx="4040188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Iglesia</a:t>
            </a:r>
            <a:endParaRPr lang="es-ES" sz="2000" kern="1600" dirty="0"/>
          </a:p>
        </p:txBody>
      </p:sp>
      <p:sp>
        <p:nvSpPr>
          <p:cNvPr id="11" name="14 CuadroTexto"/>
          <p:cNvSpPr txBox="1"/>
          <p:nvPr/>
        </p:nvSpPr>
        <p:spPr>
          <a:xfrm>
            <a:off x="287524" y="5527684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/>
              <a:t>://es.wikiloc.com/</a:t>
            </a:r>
            <a:r>
              <a:rPr lang="es-ES" sz="1200" dirty="0" err="1"/>
              <a:t>wikiloc</a:t>
            </a:r>
            <a:r>
              <a:rPr lang="es-ES" sz="1200" dirty="0"/>
              <a:t>/</a:t>
            </a:r>
            <a:r>
              <a:rPr lang="es-ES" sz="1200" dirty="0" err="1"/>
              <a:t>imgServer.do?id</a:t>
            </a:r>
            <a:r>
              <a:rPr lang="es-ES" sz="1200" dirty="0"/>
              <a:t>=5244252</a:t>
            </a:r>
          </a:p>
        </p:txBody>
      </p:sp>
      <p:sp>
        <p:nvSpPr>
          <p:cNvPr id="13" name="14 CuadroTexto"/>
          <p:cNvSpPr txBox="1"/>
          <p:nvPr/>
        </p:nvSpPr>
        <p:spPr>
          <a:xfrm>
            <a:off x="4682270" y="5573850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/>
              <a:t>://www.pueblos-espana.org/castilla+y+leon/valladolid/fontihoyuelo/1629/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56" y="2364013"/>
            <a:ext cx="4040188" cy="3030141"/>
          </a:xfrm>
        </p:spPr>
      </p:pic>
      <p:pic>
        <p:nvPicPr>
          <p:cNvPr id="8" name="Marcador de contenido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266" y="2481661"/>
            <a:ext cx="4041775" cy="2794844"/>
          </a:xfrm>
        </p:spPr>
      </p:pic>
    </p:spTree>
    <p:extLst>
      <p:ext uri="{BB962C8B-B14F-4D97-AF65-F5344CB8AC3E}">
        <p14:creationId xmlns:p14="http://schemas.microsoft.com/office/powerpoint/2010/main" val="360692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HERRÍN DE CAMPOS</a:t>
            </a:r>
            <a:endParaRPr lang="es-ES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119016" y="925475"/>
            <a:ext cx="4616252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Iglesia de El Salvador</a:t>
            </a:r>
            <a:endParaRPr lang="es-ES" sz="2000" kern="1600" dirty="0"/>
          </a:p>
        </p:txBody>
      </p:sp>
      <p:sp>
        <p:nvSpPr>
          <p:cNvPr id="11" name="14 CuadroTexto"/>
          <p:cNvSpPr txBox="1"/>
          <p:nvPr/>
        </p:nvSpPr>
        <p:spPr>
          <a:xfrm>
            <a:off x="899592" y="5778774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/>
              <a:t>://www.pueblos-espana.org/castilla+y+leon/valladolid/herrin+de+campos/799303/</a:t>
            </a:r>
          </a:p>
        </p:txBody>
      </p:sp>
      <p:sp>
        <p:nvSpPr>
          <p:cNvPr id="13" name="14 CuadroTexto"/>
          <p:cNvSpPr txBox="1"/>
          <p:nvPr/>
        </p:nvSpPr>
        <p:spPr>
          <a:xfrm>
            <a:off x="4684471" y="5140957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/>
              <a:t>://www.pueblos-espana.org/castilla+y+leon/valladolid/herrin+de+campos/799329/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16831"/>
            <a:ext cx="3291258" cy="3688919"/>
          </a:xfrm>
        </p:spPr>
      </p:pic>
      <p:pic>
        <p:nvPicPr>
          <p:cNvPr id="9" name="Marcador de contenido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270" y="2163332"/>
            <a:ext cx="4041775" cy="2672496"/>
          </a:xfrm>
        </p:spPr>
      </p:pic>
    </p:spTree>
    <p:extLst>
      <p:ext uri="{BB962C8B-B14F-4D97-AF65-F5344CB8AC3E}">
        <p14:creationId xmlns:p14="http://schemas.microsoft.com/office/powerpoint/2010/main" val="301425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LA UNIÓN DE CAMPOS</a:t>
            </a:r>
            <a:endParaRPr lang="es-ES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119016" y="925475"/>
            <a:ext cx="4616252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Iglesia de El Salvador</a:t>
            </a:r>
            <a:endParaRPr lang="es-ES" sz="2000" kern="1600" dirty="0"/>
          </a:p>
        </p:txBody>
      </p:sp>
      <p:sp>
        <p:nvSpPr>
          <p:cNvPr id="11" name="14 CuadroTexto"/>
          <p:cNvSpPr txBox="1"/>
          <p:nvPr/>
        </p:nvSpPr>
        <p:spPr>
          <a:xfrm>
            <a:off x="539552" y="5091670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/>
              <a:t>://www.absolutvalladolid.com/la-union-de-campos-pueblos-bellos-de-valladolid/</a:t>
            </a:r>
          </a:p>
        </p:txBody>
      </p:sp>
      <p:sp>
        <p:nvSpPr>
          <p:cNvPr id="13" name="14 CuadroTexto"/>
          <p:cNvSpPr txBox="1"/>
          <p:nvPr/>
        </p:nvSpPr>
        <p:spPr>
          <a:xfrm>
            <a:off x="4647036" y="587727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/>
              <a:t>://www.pueblos-espana.org/castilla+y+leon/valladolid/herrin+de+campos/799329/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68475"/>
            <a:ext cx="3528392" cy="2810226"/>
          </a:xfrm>
        </p:spPr>
      </p:pic>
      <p:pic>
        <p:nvPicPr>
          <p:cNvPr id="8" name="Marcador de contenido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14211"/>
            <a:ext cx="2963466" cy="3951288"/>
          </a:xfrm>
        </p:spPr>
      </p:pic>
    </p:spTree>
    <p:extLst>
      <p:ext uri="{BB962C8B-B14F-4D97-AF65-F5344CB8AC3E}">
        <p14:creationId xmlns:p14="http://schemas.microsoft.com/office/powerpoint/2010/main" val="229979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MAYORGA</a:t>
            </a:r>
            <a:endParaRPr lang="es-ES" sz="2800" dirty="0"/>
          </a:p>
        </p:txBody>
      </p:sp>
      <p:pic>
        <p:nvPicPr>
          <p:cNvPr id="5" name="4 Marcador de contenido" descr="Santa Maria de Arba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461611"/>
            <a:ext cx="5111750" cy="3695582"/>
          </a:xfrm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ES" sz="1800" b="1" dirty="0" smtClean="0"/>
              <a:t>Iglesia de Santa María de </a:t>
            </a:r>
            <a:r>
              <a:rPr lang="es-ES" sz="1800" b="1" dirty="0" err="1" smtClean="0"/>
              <a:t>Arbás</a:t>
            </a:r>
            <a:r>
              <a:rPr lang="es-ES" sz="1800" b="1" dirty="0" smtClean="0"/>
              <a:t>:</a:t>
            </a:r>
          </a:p>
          <a:p>
            <a:endParaRPr lang="es-ES" sz="1800" b="1" dirty="0" smtClean="0"/>
          </a:p>
          <a:p>
            <a:r>
              <a:rPr lang="es-ES" sz="1600" dirty="0" smtClean="0"/>
              <a:t>-Uno de los mejores exponentes de mudéjar en Tierra de Campos.</a:t>
            </a:r>
          </a:p>
          <a:p>
            <a:endParaRPr lang="es-ES" sz="1600" dirty="0"/>
          </a:p>
          <a:p>
            <a:r>
              <a:rPr lang="es-ES" sz="1600" dirty="0" smtClean="0"/>
              <a:t>-Se accede por arco de herradura.</a:t>
            </a:r>
          </a:p>
          <a:p>
            <a:endParaRPr lang="es-ES" sz="1600" dirty="0"/>
          </a:p>
          <a:p>
            <a:r>
              <a:rPr lang="es-ES" sz="1600" dirty="0" smtClean="0"/>
              <a:t>-En el interior posee retablo del siglo XVIII</a:t>
            </a:r>
          </a:p>
          <a:p>
            <a:endParaRPr lang="es-ES" sz="1600" dirty="0"/>
          </a:p>
          <a:p>
            <a:r>
              <a:rPr lang="es-ES" sz="1600" dirty="0" smtClean="0"/>
              <a:t>-Conserva ábside circular en la cabecera</a:t>
            </a:r>
          </a:p>
          <a:p>
            <a:endParaRPr lang="es-ES" sz="1600" dirty="0"/>
          </a:p>
          <a:p>
            <a:r>
              <a:rPr lang="es-ES" sz="1600" dirty="0" smtClean="0"/>
              <a:t>-Declarada como BIC</a:t>
            </a:r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491880" y="5373216"/>
            <a:ext cx="5472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http://www.provinciadevalladolid.com/es/rutas/mudejar-tierra-campos</a:t>
            </a:r>
            <a:endParaRPr lang="es-E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MAYORGA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70164"/>
          </a:xfrm>
        </p:spPr>
        <p:txBody>
          <a:bodyPr>
            <a:normAutofit/>
          </a:bodyPr>
          <a:lstStyle/>
          <a:p>
            <a:r>
              <a:rPr lang="es-ES" sz="1800" b="1" dirty="0" smtClean="0"/>
              <a:t>Iglesia de Santa Marina:</a:t>
            </a:r>
          </a:p>
          <a:p>
            <a:endParaRPr lang="es-ES" sz="1800" b="1" dirty="0" smtClean="0"/>
          </a:p>
          <a:p>
            <a:r>
              <a:rPr lang="es-ES" sz="1600" dirty="0" smtClean="0"/>
              <a:t>-Actualmente utilizada para usos culturales.</a:t>
            </a:r>
          </a:p>
          <a:p>
            <a:endParaRPr lang="es-ES" sz="1600" dirty="0"/>
          </a:p>
          <a:p>
            <a:r>
              <a:rPr lang="es-ES" sz="1600" dirty="0" smtClean="0"/>
              <a:t>-Destaca la entrada y su arco túmido, es decir de herradura apuntado.</a:t>
            </a:r>
          </a:p>
          <a:p>
            <a:endParaRPr lang="es-ES" sz="1600" dirty="0"/>
          </a:p>
          <a:p>
            <a:r>
              <a:rPr lang="es-ES" sz="1600" dirty="0" smtClean="0"/>
              <a:t>-En el coro se observan tracerías caladas de estilo gótico.</a:t>
            </a:r>
          </a:p>
          <a:p>
            <a:endParaRPr lang="es-ES" sz="1600" dirty="0"/>
          </a:p>
          <a:p>
            <a:r>
              <a:rPr lang="es-ES" sz="1600" dirty="0" smtClean="0"/>
              <a:t>-Presenta nave principal , rematada con ábside semicircular</a:t>
            </a:r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419872" y="5013176"/>
            <a:ext cx="5472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 smtClean="0"/>
              <a:t>://</a:t>
            </a:r>
            <a:r>
              <a:rPr lang="es-ES" sz="1200" dirty="0" err="1" smtClean="0"/>
              <a:t>www.aragonmudejar.com</a:t>
            </a:r>
            <a:r>
              <a:rPr lang="es-ES" sz="1200" dirty="0" smtClean="0"/>
              <a:t>/</a:t>
            </a:r>
            <a:r>
              <a:rPr lang="es-ES" sz="1200" dirty="0" err="1" smtClean="0"/>
              <a:t>castillaleon</a:t>
            </a:r>
            <a:r>
              <a:rPr lang="es-ES" sz="1200" dirty="0" smtClean="0"/>
              <a:t>/</a:t>
            </a:r>
            <a:r>
              <a:rPr lang="es-ES" sz="1200" dirty="0" err="1" smtClean="0"/>
              <a:t>mayorga</a:t>
            </a:r>
            <a:r>
              <a:rPr lang="es-ES" sz="1200" dirty="0" smtClean="0"/>
              <a:t>/marina/marina1.html </a:t>
            </a:r>
            <a:endParaRPr lang="es-ES" sz="1200" dirty="0"/>
          </a:p>
        </p:txBody>
      </p:sp>
      <p:pic>
        <p:nvPicPr>
          <p:cNvPr id="8" name="7 Marcador de contenido" descr="1na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87800" y="1770856"/>
            <a:ext cx="4286250" cy="30983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MAYORGA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70164"/>
          </a:xfrm>
        </p:spPr>
        <p:txBody>
          <a:bodyPr>
            <a:normAutofit/>
          </a:bodyPr>
          <a:lstStyle/>
          <a:p>
            <a:r>
              <a:rPr lang="es-ES" sz="1800" b="1" dirty="0" smtClean="0"/>
              <a:t>Iglesia de Santa María del Mercado:</a:t>
            </a:r>
          </a:p>
          <a:p>
            <a:endParaRPr lang="es-ES" sz="1800" b="1" dirty="0" smtClean="0"/>
          </a:p>
          <a:p>
            <a:r>
              <a:rPr lang="es-ES" sz="1600" dirty="0" smtClean="0"/>
              <a:t>-Siglo XV</a:t>
            </a:r>
          </a:p>
          <a:p>
            <a:endParaRPr lang="es-ES" sz="1600" dirty="0"/>
          </a:p>
          <a:p>
            <a:r>
              <a:rPr lang="es-ES" sz="1600" dirty="0" smtClean="0"/>
              <a:t>-Presenta curiosa torre escalonada.</a:t>
            </a:r>
          </a:p>
          <a:p>
            <a:endParaRPr lang="es-ES" sz="1600" dirty="0"/>
          </a:p>
          <a:p>
            <a:r>
              <a:rPr lang="es-ES" sz="1600" dirty="0" smtClean="0"/>
              <a:t>-Presenta mal  estado de conservación</a:t>
            </a:r>
          </a:p>
          <a:p>
            <a:endParaRPr lang="es-ES" sz="1600" dirty="0"/>
          </a:p>
          <a:p>
            <a:r>
              <a:rPr lang="es-ES" sz="1600" dirty="0" smtClean="0"/>
              <a:t>-Cubierta de cerámicas vidriadas policromada en una de sus caras.</a:t>
            </a:r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923928" y="5013177"/>
            <a:ext cx="5220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 smtClean="0"/>
              <a:t>://</a:t>
            </a:r>
            <a:r>
              <a:rPr lang="es-ES" sz="1200" dirty="0" err="1" smtClean="0"/>
              <a:t>www.fundacionhabaneras-tpd.es</a:t>
            </a:r>
            <a:r>
              <a:rPr lang="es-ES" sz="1200" dirty="0" smtClean="0"/>
              <a:t>/?</a:t>
            </a:r>
            <a:r>
              <a:rPr lang="es-ES" sz="1200" dirty="0" err="1" smtClean="0"/>
              <a:t>page_id</a:t>
            </a:r>
            <a:r>
              <a:rPr lang="es-ES" sz="1200" dirty="0" smtClean="0"/>
              <a:t>=1052</a:t>
            </a:r>
            <a:endParaRPr lang="es-ES" sz="1200" dirty="0"/>
          </a:p>
        </p:txBody>
      </p:sp>
      <p:pic>
        <p:nvPicPr>
          <p:cNvPr id="9" name="8 Marcador de contenido" descr="Iglesia-de-Santa-María-del-Mercado-mudéjar-del-siglo-XV.-en-la-actualidad-en-estado-ruinoso.-Observamos-atrio-y-torre.-Fotógrafo-Roberto-García-1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6016" y="836712"/>
            <a:ext cx="2808312" cy="40324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MAYORGA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70164"/>
          </a:xfrm>
        </p:spPr>
        <p:txBody>
          <a:bodyPr>
            <a:normAutofit/>
          </a:bodyPr>
          <a:lstStyle/>
          <a:p>
            <a:r>
              <a:rPr lang="es-ES" sz="1800" b="1" dirty="0" smtClean="0"/>
              <a:t>Iglesia  parroquial de El Salvador:</a:t>
            </a:r>
          </a:p>
          <a:p>
            <a:endParaRPr lang="es-ES" sz="1800" b="1" dirty="0" smtClean="0"/>
          </a:p>
          <a:p>
            <a:r>
              <a:rPr lang="es-ES" sz="1600" dirty="0" smtClean="0"/>
              <a:t>-De reciente creación.</a:t>
            </a:r>
          </a:p>
          <a:p>
            <a:endParaRPr lang="es-ES" sz="1600" dirty="0"/>
          </a:p>
          <a:p>
            <a:r>
              <a:rPr lang="es-ES" sz="1600" dirty="0" smtClean="0"/>
              <a:t>-Presenta torre de estilo mudéjar del siglo XVIII</a:t>
            </a:r>
          </a:p>
          <a:p>
            <a:endParaRPr lang="es-ES" sz="1600" dirty="0"/>
          </a:p>
          <a:p>
            <a:r>
              <a:rPr lang="es-ES" sz="1600" dirty="0" smtClean="0"/>
              <a:t>-Conserva un  Retablo mayor con obras del taller de Gregorio Fernández</a:t>
            </a:r>
          </a:p>
          <a:p>
            <a:endParaRPr lang="es-ES" sz="1600" dirty="0"/>
          </a:p>
          <a:p>
            <a:r>
              <a:rPr lang="es-ES" sz="1600" dirty="0" smtClean="0"/>
              <a:t>-Posee una colección de 30 cálices de plata</a:t>
            </a:r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419872" y="5373216"/>
            <a:ext cx="5724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 smtClean="0"/>
              <a:t>://</a:t>
            </a:r>
            <a:r>
              <a:rPr lang="es-ES" sz="1200" dirty="0" err="1" smtClean="0"/>
              <a:t>puebloenpueblo.com</a:t>
            </a:r>
            <a:r>
              <a:rPr lang="es-ES" sz="1200" dirty="0" smtClean="0"/>
              <a:t>/2013/11/13/</a:t>
            </a:r>
            <a:r>
              <a:rPr lang="es-ES" sz="1200" dirty="0" err="1" smtClean="0"/>
              <a:t>mayorga</a:t>
            </a:r>
            <a:r>
              <a:rPr lang="es-ES" sz="1200" dirty="0" smtClean="0"/>
              <a:t>-insignia-de-tierra-de-campos/</a:t>
            </a:r>
            <a:endParaRPr lang="es-ES" sz="1200" dirty="0"/>
          </a:p>
        </p:txBody>
      </p:sp>
      <p:pic>
        <p:nvPicPr>
          <p:cNvPr id="8" name="7 Marcador de contenido" descr="salvado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35896" y="1268760"/>
            <a:ext cx="5111750" cy="38346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VILLALPANDO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70164"/>
          </a:xfrm>
        </p:spPr>
        <p:txBody>
          <a:bodyPr>
            <a:normAutofit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Puerta de San Andrés:</a:t>
            </a:r>
          </a:p>
          <a:p>
            <a:endParaRPr lang="es-ES" sz="1800" b="1" dirty="0" smtClean="0"/>
          </a:p>
          <a:p>
            <a:r>
              <a:rPr lang="es-ES" sz="1600" dirty="0" smtClean="0"/>
              <a:t>-Única puerta junto con la de Santiago que permanecen  en pie</a:t>
            </a:r>
          </a:p>
          <a:p>
            <a:endParaRPr lang="es-ES" sz="1600" dirty="0" smtClean="0"/>
          </a:p>
          <a:p>
            <a:r>
              <a:rPr lang="es-ES" sz="1600" dirty="0" smtClean="0"/>
              <a:t>-Emblema de la localidad</a:t>
            </a:r>
          </a:p>
          <a:p>
            <a:endParaRPr lang="es-ES" sz="1600" dirty="0"/>
          </a:p>
          <a:p>
            <a:r>
              <a:rPr lang="es-ES" sz="1600" dirty="0" smtClean="0"/>
              <a:t>-Estilo románico-mudéjar</a:t>
            </a:r>
          </a:p>
          <a:p>
            <a:endParaRPr lang="es-ES" sz="1600" dirty="0"/>
          </a:p>
          <a:p>
            <a:r>
              <a:rPr lang="es-ES" sz="1600" dirty="0" smtClean="0"/>
              <a:t>-Pertenecía al conjunto amurallado desaparecido</a:t>
            </a:r>
            <a:endParaRPr lang="es-ES" sz="1600" dirty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499992" y="4869160"/>
            <a:ext cx="3276872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https://es.wikipedia.org/wiki/Villalpando</a:t>
            </a:r>
            <a:endParaRPr lang="es-ES" sz="1200" dirty="0"/>
          </a:p>
        </p:txBody>
      </p:sp>
      <p:pic>
        <p:nvPicPr>
          <p:cNvPr id="8" name="7 Marcador de contenido" descr="Puerta_Villa_o_de_San_Andre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5050" y="1500221"/>
            <a:ext cx="5111750" cy="33987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MAYORGA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70164"/>
          </a:xfrm>
        </p:spPr>
        <p:txBody>
          <a:bodyPr>
            <a:normAutofit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Muralla:</a:t>
            </a:r>
          </a:p>
          <a:p>
            <a:endParaRPr lang="es-ES" sz="1800" b="1" dirty="0" smtClean="0"/>
          </a:p>
          <a:p>
            <a:endParaRPr lang="es-ES" sz="1600" dirty="0" smtClean="0"/>
          </a:p>
          <a:p>
            <a:r>
              <a:rPr lang="es-ES" sz="1600" dirty="0" smtClean="0"/>
              <a:t>-Siglo XIII</a:t>
            </a:r>
          </a:p>
          <a:p>
            <a:endParaRPr lang="es-ES" sz="1600" dirty="0"/>
          </a:p>
          <a:p>
            <a:r>
              <a:rPr lang="es-ES" sz="1600" dirty="0" smtClean="0"/>
              <a:t>-El “arco” o puerta del Sol es la única puerta que se conserva –foto-.</a:t>
            </a:r>
          </a:p>
          <a:p>
            <a:endParaRPr lang="es-ES" sz="1600" dirty="0"/>
          </a:p>
          <a:p>
            <a:r>
              <a:rPr lang="es-ES" sz="1600" dirty="0" smtClean="0"/>
              <a:t>-En la parte sur se conserva una parte de la muralla denominada “El </a:t>
            </a:r>
            <a:r>
              <a:rPr lang="es-ES" sz="1600" dirty="0" err="1" smtClean="0"/>
              <a:t>Forso</a:t>
            </a:r>
            <a:r>
              <a:rPr lang="es-ES" sz="1600" dirty="0" smtClean="0"/>
              <a:t>”</a:t>
            </a:r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031432" y="5733256"/>
            <a:ext cx="5112568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http://www.mayorga.ayuntamientosdevalladolid.es/?q=node/245</a:t>
            </a:r>
            <a:endParaRPr lang="es-ES" sz="1200" dirty="0"/>
          </a:p>
        </p:txBody>
      </p:sp>
      <p:pic>
        <p:nvPicPr>
          <p:cNvPr id="9" name="8 Marcador de contenido" descr="arc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54512" y="832644"/>
            <a:ext cx="3552825" cy="47339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MEDINA DE RIOSECO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Convento de San Francisco:</a:t>
            </a:r>
          </a:p>
          <a:p>
            <a:endParaRPr lang="es-ES" sz="1800" b="1" dirty="0"/>
          </a:p>
          <a:p>
            <a:r>
              <a:rPr lang="es-ES" sz="1600" dirty="0" smtClean="0"/>
              <a:t>-Siglo XVI</a:t>
            </a:r>
          </a:p>
          <a:p>
            <a:endParaRPr lang="es-ES" sz="1600" dirty="0" smtClean="0"/>
          </a:p>
          <a:p>
            <a:r>
              <a:rPr lang="es-ES" sz="1600" dirty="0" smtClean="0"/>
              <a:t>-Posee una nave</a:t>
            </a:r>
          </a:p>
          <a:p>
            <a:endParaRPr lang="es-ES" sz="1600" dirty="0"/>
          </a:p>
          <a:p>
            <a:r>
              <a:rPr lang="es-ES" sz="1600" dirty="0" smtClean="0"/>
              <a:t>-Destacan dos retablos platerescos.</a:t>
            </a:r>
          </a:p>
          <a:p>
            <a:endParaRPr lang="es-ES" sz="1600" dirty="0"/>
          </a:p>
          <a:p>
            <a:r>
              <a:rPr lang="es-ES" sz="1600" dirty="0" smtClean="0"/>
              <a:t>-Es de estilo gótico con precioso arco escarzano, culminada de estilo mudéjar</a:t>
            </a:r>
          </a:p>
          <a:p>
            <a:endParaRPr lang="es-ES" sz="1600" dirty="0" smtClean="0"/>
          </a:p>
          <a:p>
            <a:r>
              <a:rPr lang="es-ES" sz="1600" dirty="0" smtClean="0"/>
              <a:t>-La tribuna es de estilo mudéjar, elaborada de yeso y la techumbre con artesonado de madera</a:t>
            </a:r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4572000" y="5676055"/>
            <a:ext cx="4680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https</a:t>
            </a:r>
            <a:r>
              <a:rPr lang="es-ES" sz="1200" dirty="0"/>
              <a:t>://es.wikipedia.org/wiki/Medina_de_Rioseco</a:t>
            </a:r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92696"/>
            <a:ext cx="3371611" cy="4680521"/>
          </a:xfrm>
        </p:spPr>
      </p:pic>
    </p:spTree>
    <p:extLst>
      <p:ext uri="{BB962C8B-B14F-4D97-AF65-F5344CB8AC3E}">
        <p14:creationId xmlns:p14="http://schemas.microsoft.com/office/powerpoint/2010/main" val="104933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MEDINA DE RIOSECO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Fabrica de harinas en la dársena del Canal de Castilla:</a:t>
            </a:r>
          </a:p>
          <a:p>
            <a:endParaRPr lang="es-ES" sz="1800" b="1" dirty="0"/>
          </a:p>
          <a:p>
            <a:r>
              <a:rPr lang="es-ES" sz="1600" dirty="0" smtClean="0"/>
              <a:t>-Data del año 1852</a:t>
            </a:r>
          </a:p>
          <a:p>
            <a:endParaRPr lang="es-ES" sz="1600" dirty="0" smtClean="0"/>
          </a:p>
          <a:p>
            <a:r>
              <a:rPr lang="es-ES" sz="1600" dirty="0" smtClean="0"/>
              <a:t>-Se cerró en 1991.</a:t>
            </a:r>
          </a:p>
          <a:p>
            <a:endParaRPr lang="es-ES" sz="1600" dirty="0"/>
          </a:p>
          <a:p>
            <a:r>
              <a:rPr lang="es-ES" sz="1600" dirty="0" smtClean="0"/>
              <a:t>-BIC desde 28 de febrero de 2008</a:t>
            </a:r>
          </a:p>
          <a:p>
            <a:endParaRPr lang="es-ES" sz="1600" dirty="0"/>
          </a:p>
          <a:p>
            <a:r>
              <a:rPr lang="es-ES" sz="1600" dirty="0" smtClean="0"/>
              <a:t>-Tiene estructura de madera y ladrillo, elementos utilizados en el arte mudéjar</a:t>
            </a:r>
          </a:p>
          <a:p>
            <a:endParaRPr lang="es-ES" sz="1600" dirty="0" smtClean="0"/>
          </a:p>
          <a:p>
            <a:r>
              <a:rPr lang="es-ES" sz="1600" dirty="0" smtClean="0"/>
              <a:t>-</a:t>
            </a:r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4211960" y="5517232"/>
            <a:ext cx="4680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/>
              <a:t>://www.medinaderioseco.com/turismo/.printer?idboletin=370&amp;idarticulo=9892&amp;imp=1</a:t>
            </a:r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72816"/>
            <a:ext cx="3744416" cy="3456384"/>
          </a:xfrm>
        </p:spPr>
      </p:pic>
    </p:spTree>
    <p:extLst>
      <p:ext uri="{BB962C8B-B14F-4D97-AF65-F5344CB8AC3E}">
        <p14:creationId xmlns:p14="http://schemas.microsoft.com/office/powerpoint/2010/main" val="307963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MEDINA DE RIOSECO</a:t>
            </a:r>
            <a:endParaRPr lang="es-ES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9552" y="1340768"/>
            <a:ext cx="4040188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Muralla. Puerta de Zamora</a:t>
            </a:r>
            <a:endParaRPr lang="es-ES" sz="2000" kern="1600" dirty="0"/>
          </a:p>
        </p:txBody>
      </p:sp>
      <p:sp>
        <p:nvSpPr>
          <p:cNvPr id="11" name="14 CuadroTexto"/>
          <p:cNvSpPr txBox="1"/>
          <p:nvPr/>
        </p:nvSpPr>
        <p:spPr>
          <a:xfrm>
            <a:off x="755576" y="5954335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Fuente:https</a:t>
            </a:r>
            <a:r>
              <a:rPr lang="es-ES" sz="1200" dirty="0"/>
              <a:t>://es.wikipedia.org/wiki/</a:t>
            </a:r>
            <a:r>
              <a:rPr lang="es-ES" sz="1200" dirty="0" err="1"/>
              <a:t>Muralla_de_Medina_de_Rioseco</a:t>
            </a:r>
            <a:r>
              <a:rPr lang="es-ES" sz="1200" dirty="0"/>
              <a:t>#/media/</a:t>
            </a:r>
            <a:r>
              <a:rPr lang="es-ES" sz="1200" dirty="0" err="1"/>
              <a:t>File:Medina_de_Rioseco_Puerta_de_Zamora_ventana_exterior_ni.jpg</a:t>
            </a:r>
            <a:endParaRPr lang="es-ES" sz="1200" dirty="0"/>
          </a:p>
        </p:txBody>
      </p:sp>
      <p:sp>
        <p:nvSpPr>
          <p:cNvPr id="12" name="14 CuadroTexto"/>
          <p:cNvSpPr txBox="1"/>
          <p:nvPr/>
        </p:nvSpPr>
        <p:spPr>
          <a:xfrm>
            <a:off x="4865204" y="5815836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/>
              <a:t>://www.minube.com/rincon/el-torno--o--el-diezmo-a88989</a:t>
            </a:r>
          </a:p>
        </p:txBody>
      </p:sp>
      <p:sp>
        <p:nvSpPr>
          <p:cNvPr id="13" name="2 Marcador de texto"/>
          <p:cNvSpPr>
            <a:spLocks noGrp="1"/>
          </p:cNvSpPr>
          <p:nvPr>
            <p:ph type="body" idx="1"/>
          </p:nvPr>
        </p:nvSpPr>
        <p:spPr>
          <a:xfrm>
            <a:off x="4681314" y="1340768"/>
            <a:ext cx="4040188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Alhóndiga El Torno</a:t>
            </a:r>
            <a:endParaRPr lang="es-ES" sz="2000" kern="1600" dirty="0"/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348880"/>
            <a:ext cx="2962540" cy="3375224"/>
          </a:xfrm>
        </p:spPr>
      </p:pic>
      <p:pic>
        <p:nvPicPr>
          <p:cNvPr id="8" name="7 Marcador de contenido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42937"/>
            <a:ext cx="4041775" cy="3015164"/>
          </a:xfrm>
        </p:spPr>
      </p:pic>
    </p:spTree>
    <p:extLst>
      <p:ext uri="{BB962C8B-B14F-4D97-AF65-F5344CB8AC3E}">
        <p14:creationId xmlns:p14="http://schemas.microsoft.com/office/powerpoint/2010/main" val="376934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MELGAR DE ABAJO</a:t>
            </a:r>
            <a:endParaRPr lang="es-ES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9552" y="1340768"/>
            <a:ext cx="4040188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Iglesia de San Salvador</a:t>
            </a:r>
            <a:endParaRPr lang="es-ES" sz="2000" kern="1600" dirty="0"/>
          </a:p>
        </p:txBody>
      </p:sp>
      <p:sp>
        <p:nvSpPr>
          <p:cNvPr id="11" name="14 CuadroTexto"/>
          <p:cNvSpPr txBox="1"/>
          <p:nvPr/>
        </p:nvSpPr>
        <p:spPr>
          <a:xfrm>
            <a:off x="755576" y="5954335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</a:t>
            </a:r>
            <a:r>
              <a:rPr lang="es-ES" sz="1200" dirty="0"/>
              <a:t>://www.pueblos-espana.org/castilla+y+leon/valladolid/melgar+de+abajo/1016667/</a:t>
            </a:r>
          </a:p>
        </p:txBody>
      </p:sp>
      <p:sp>
        <p:nvSpPr>
          <p:cNvPr id="12" name="14 CuadroTexto"/>
          <p:cNvSpPr txBox="1"/>
          <p:nvPr/>
        </p:nvSpPr>
        <p:spPr>
          <a:xfrm>
            <a:off x="4716016" y="5954335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/>
              <a:t>://www.aragonmudejar.com/castillaleon/melgarabajo/sanjuan.html</a:t>
            </a:r>
          </a:p>
        </p:txBody>
      </p:sp>
      <p:sp>
        <p:nvSpPr>
          <p:cNvPr id="13" name="2 Marcador de texto"/>
          <p:cNvSpPr>
            <a:spLocks noGrp="1"/>
          </p:cNvSpPr>
          <p:nvPr>
            <p:ph type="body" idx="1"/>
          </p:nvPr>
        </p:nvSpPr>
        <p:spPr>
          <a:xfrm>
            <a:off x="4681314" y="1340768"/>
            <a:ext cx="4040188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Iglesia de San Juan</a:t>
            </a:r>
            <a:endParaRPr lang="es-ES" sz="2000" kern="1600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98798"/>
            <a:ext cx="3340332" cy="3640961"/>
          </a:xfrm>
        </p:spPr>
      </p:pic>
      <p:pic>
        <p:nvPicPr>
          <p:cNvPr id="9" name="8 Marcador de contenido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8" y="2564904"/>
            <a:ext cx="4041775" cy="2691822"/>
          </a:xfrm>
        </p:spPr>
      </p:pic>
    </p:spTree>
    <p:extLst>
      <p:ext uri="{BB962C8B-B14F-4D97-AF65-F5344CB8AC3E}">
        <p14:creationId xmlns:p14="http://schemas.microsoft.com/office/powerpoint/2010/main" val="349404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MELGAR DE ARRIBA</a:t>
            </a:r>
            <a:endParaRPr lang="es-ES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9552" y="1340768"/>
            <a:ext cx="4040188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Iglesia de San Miguel</a:t>
            </a:r>
            <a:endParaRPr lang="es-ES" sz="2000" kern="1600" dirty="0"/>
          </a:p>
        </p:txBody>
      </p:sp>
      <p:sp>
        <p:nvSpPr>
          <p:cNvPr id="11" name="14 CuadroTexto"/>
          <p:cNvSpPr txBox="1"/>
          <p:nvPr/>
        </p:nvSpPr>
        <p:spPr>
          <a:xfrm>
            <a:off x="821110" y="5805264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/>
              <a:t>://www.todopueblos.com/melgar-de-arriba-valladolid/fotos/</a:t>
            </a:r>
          </a:p>
        </p:txBody>
      </p:sp>
      <p:sp>
        <p:nvSpPr>
          <p:cNvPr id="13" name="2 Marcador de texto"/>
          <p:cNvSpPr>
            <a:spLocks noGrp="1"/>
          </p:cNvSpPr>
          <p:nvPr>
            <p:ph type="body" idx="1"/>
          </p:nvPr>
        </p:nvSpPr>
        <p:spPr>
          <a:xfrm>
            <a:off x="4681314" y="1340768"/>
            <a:ext cx="4040188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Iglesia de Santiago</a:t>
            </a:r>
            <a:endParaRPr lang="es-ES" sz="2000" kern="1600" dirty="0"/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65739"/>
            <a:ext cx="4040188" cy="2569559"/>
          </a:xfrm>
        </p:spPr>
      </p:pic>
      <p:pic>
        <p:nvPicPr>
          <p:cNvPr id="9" name="Marcador de contenido 8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76" y="2865739"/>
            <a:ext cx="3406663" cy="2569559"/>
          </a:xfrm>
        </p:spPr>
      </p:pic>
      <p:sp>
        <p:nvSpPr>
          <p:cNvPr id="10" name="CuadroTexto 9"/>
          <p:cNvSpPr txBox="1"/>
          <p:nvPr/>
        </p:nvSpPr>
        <p:spPr>
          <a:xfrm>
            <a:off x="5125776" y="5805264"/>
            <a:ext cx="3406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Fuente:https</a:t>
            </a:r>
            <a:r>
              <a:rPr lang="es-ES" sz="1200" dirty="0"/>
              <a:t>://melgardearriba.wordpress.com/page/22/</a:t>
            </a:r>
          </a:p>
        </p:txBody>
      </p:sp>
    </p:spTree>
    <p:extLst>
      <p:ext uri="{BB962C8B-B14F-4D97-AF65-F5344CB8AC3E}">
        <p14:creationId xmlns:p14="http://schemas.microsoft.com/office/powerpoint/2010/main" val="111636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MONASTERIO DE VEGA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Iglesia de San Andrés:</a:t>
            </a:r>
          </a:p>
          <a:p>
            <a:endParaRPr lang="es-ES" sz="1800" b="1" dirty="0"/>
          </a:p>
          <a:p>
            <a:r>
              <a:rPr lang="es-ES" sz="1600" dirty="0" smtClean="0"/>
              <a:t>-Siglo XII</a:t>
            </a:r>
          </a:p>
          <a:p>
            <a:endParaRPr lang="es-ES" sz="1600" dirty="0" smtClean="0"/>
          </a:p>
          <a:p>
            <a:r>
              <a:rPr lang="es-ES" sz="1600" dirty="0" smtClean="0"/>
              <a:t>-Posee una gran torre mudéjar con cuatro cuerpos</a:t>
            </a:r>
          </a:p>
          <a:p>
            <a:endParaRPr lang="es-ES" sz="1600" dirty="0"/>
          </a:p>
          <a:p>
            <a:r>
              <a:rPr lang="es-ES" sz="1600" dirty="0" smtClean="0"/>
              <a:t>-En el presbiterio del templo se conserva un crucifijo gótico del año 1300</a:t>
            </a:r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3851920" y="5301208"/>
            <a:ext cx="4680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</a:t>
            </a:r>
            <a:r>
              <a:rPr lang="es-ES" sz="1200" dirty="0"/>
              <a:t>://www.codigopostal.org/monasterio-de-vega-cp-47688/</a:t>
            </a:r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525" y="1418431"/>
            <a:ext cx="4876800" cy="3562350"/>
          </a:xfrm>
        </p:spPr>
      </p:pic>
    </p:spTree>
    <p:extLst>
      <p:ext uri="{BB962C8B-B14F-4D97-AF65-F5344CB8AC3E}">
        <p14:creationId xmlns:p14="http://schemas.microsoft.com/office/powerpoint/2010/main" val="406119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MORAL DE LA REINA</a:t>
            </a:r>
            <a:endParaRPr lang="es-ES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9552" y="1340768"/>
            <a:ext cx="4040188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Iglesia de </a:t>
            </a:r>
            <a:r>
              <a:rPr lang="es-ES" sz="2000" kern="1600" dirty="0"/>
              <a:t>S</a:t>
            </a:r>
            <a:r>
              <a:rPr lang="es-ES" sz="2000" kern="1600" dirty="0" smtClean="0"/>
              <a:t>anta María</a:t>
            </a:r>
            <a:endParaRPr lang="es-ES" sz="2000" kern="1600" dirty="0"/>
          </a:p>
        </p:txBody>
      </p:sp>
      <p:sp>
        <p:nvSpPr>
          <p:cNvPr id="11" name="14 CuadroTexto"/>
          <p:cNvSpPr txBox="1"/>
          <p:nvPr/>
        </p:nvSpPr>
        <p:spPr>
          <a:xfrm>
            <a:off x="776283" y="5661248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/>
              <a:t>://www.rutasnaturaleza.es/index.php?r=itinerarioRuta/view&amp;id=55</a:t>
            </a:r>
          </a:p>
        </p:txBody>
      </p:sp>
      <p:sp>
        <p:nvSpPr>
          <p:cNvPr id="12" name="14 CuadroTexto"/>
          <p:cNvSpPr txBox="1"/>
          <p:nvPr/>
        </p:nvSpPr>
        <p:spPr>
          <a:xfrm>
            <a:off x="4716016" y="5954335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/>
              <a:t>://www.mapasespana.net/moral-de-la-reina_valladolid.html</a:t>
            </a:r>
          </a:p>
        </p:txBody>
      </p:sp>
      <p:sp>
        <p:nvSpPr>
          <p:cNvPr id="13" name="2 Marcador de texto"/>
          <p:cNvSpPr>
            <a:spLocks noGrp="1"/>
          </p:cNvSpPr>
          <p:nvPr>
            <p:ph type="body" idx="1"/>
          </p:nvPr>
        </p:nvSpPr>
        <p:spPr>
          <a:xfrm>
            <a:off x="4681314" y="1340768"/>
            <a:ext cx="4040188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Ruinas de la Iglesia de San Juan</a:t>
            </a:r>
            <a:endParaRPr lang="es-ES" sz="2000" kern="1600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3" y="2564904"/>
            <a:ext cx="3507685" cy="2952328"/>
          </a:xfrm>
        </p:spPr>
      </p:pic>
      <p:pic>
        <p:nvPicPr>
          <p:cNvPr id="9" name="8 Marcador de contenido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564905"/>
            <a:ext cx="4041775" cy="2952328"/>
          </a:xfrm>
        </p:spPr>
      </p:pic>
    </p:spTree>
    <p:extLst>
      <p:ext uri="{BB962C8B-B14F-4D97-AF65-F5344CB8AC3E}">
        <p14:creationId xmlns:p14="http://schemas.microsoft.com/office/powerpoint/2010/main" val="415424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PALAZUELO DE VEDIJA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Nuestra Señora del </a:t>
            </a:r>
            <a:r>
              <a:rPr lang="es-ES" sz="1800" b="1" dirty="0" err="1" smtClean="0"/>
              <a:t>Barruelo</a:t>
            </a:r>
            <a:r>
              <a:rPr lang="es-ES" sz="1800" b="1" dirty="0" smtClean="0"/>
              <a:t>:</a:t>
            </a:r>
          </a:p>
          <a:p>
            <a:endParaRPr lang="es-ES" sz="1800" b="1" dirty="0"/>
          </a:p>
          <a:p>
            <a:r>
              <a:rPr lang="es-ES" sz="1600" dirty="0" smtClean="0"/>
              <a:t>-Siglo XVI y reconstruida en el XVIII</a:t>
            </a:r>
          </a:p>
          <a:p>
            <a:endParaRPr lang="es-ES" sz="1600" dirty="0" smtClean="0"/>
          </a:p>
          <a:p>
            <a:r>
              <a:rPr lang="es-ES" sz="1600" dirty="0" smtClean="0"/>
              <a:t>-Cuenta con tres naves y un ábside poligonal</a:t>
            </a:r>
            <a:endParaRPr lang="es-ES" sz="1600" dirty="0"/>
          </a:p>
          <a:p>
            <a:endParaRPr lang="es-ES" sz="1600" dirty="0" smtClean="0"/>
          </a:p>
          <a:p>
            <a:r>
              <a:rPr lang="es-ES" sz="1600" dirty="0" smtClean="0"/>
              <a:t>-Románica con torre estilo mudéjar.</a:t>
            </a:r>
          </a:p>
          <a:p>
            <a:endParaRPr lang="es-ES" sz="1600" dirty="0" smtClean="0"/>
          </a:p>
          <a:p>
            <a:r>
              <a:rPr lang="es-ES" sz="1600" dirty="0" smtClean="0"/>
              <a:t>-Altar mayor barroco</a:t>
            </a:r>
            <a:endParaRPr lang="es-ES" sz="1600" dirty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3923927" y="5013176"/>
            <a:ext cx="4680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Fuente:https</a:t>
            </a:r>
            <a:r>
              <a:rPr lang="es-ES" sz="1200" dirty="0"/>
              <a:t>://es.wikipedia.org/wiki/</a:t>
            </a:r>
            <a:r>
              <a:rPr lang="es-ES" sz="1200" dirty="0" err="1"/>
              <a:t>Palazuelo_de_Vedija</a:t>
            </a:r>
            <a:endParaRPr lang="es-ES" sz="1200" dirty="0"/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836473"/>
            <a:ext cx="5111750" cy="2726266"/>
          </a:xfrm>
        </p:spPr>
      </p:pic>
    </p:spTree>
    <p:extLst>
      <p:ext uri="{BB962C8B-B14F-4D97-AF65-F5344CB8AC3E}">
        <p14:creationId xmlns:p14="http://schemas.microsoft.com/office/powerpoint/2010/main" val="1357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PALAZUELO DE VEDIJA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r>
              <a:rPr lang="es-ES" sz="1800" b="1" dirty="0"/>
              <a:t>P</a:t>
            </a:r>
            <a:r>
              <a:rPr lang="es-ES" sz="1800" b="1" dirty="0" smtClean="0"/>
              <a:t>alacio de los Cuadrilleros:</a:t>
            </a:r>
          </a:p>
          <a:p>
            <a:endParaRPr lang="es-ES" sz="1800" b="1" dirty="0"/>
          </a:p>
          <a:p>
            <a:r>
              <a:rPr lang="es-ES" sz="1600" dirty="0" smtClean="0"/>
              <a:t>-Sede actual del Ayuntamiento.</a:t>
            </a:r>
          </a:p>
          <a:p>
            <a:endParaRPr lang="es-ES" sz="1600" dirty="0" smtClean="0"/>
          </a:p>
          <a:p>
            <a:r>
              <a:rPr lang="es-ES" sz="1600" dirty="0" smtClean="0"/>
              <a:t>-Catalogado como monumento desde 1996</a:t>
            </a:r>
            <a:endParaRPr lang="es-ES" sz="1600" dirty="0"/>
          </a:p>
          <a:p>
            <a:endParaRPr lang="es-ES" sz="1600" dirty="0" smtClean="0"/>
          </a:p>
          <a:p>
            <a:r>
              <a:rPr lang="es-ES" sz="1600" dirty="0" smtClean="0"/>
              <a:t>-Neoclásico y con segunda planta </a:t>
            </a:r>
            <a:r>
              <a:rPr lang="es-ES" sz="1600" dirty="0" err="1" smtClean="0"/>
              <a:t>neomudéjar</a:t>
            </a:r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3779912" y="4653136"/>
            <a:ext cx="4680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Fuente:https</a:t>
            </a:r>
            <a:r>
              <a:rPr lang="es-ES" sz="1200" dirty="0"/>
              <a:t>://es.wikipedia.org/wiki/</a:t>
            </a:r>
            <a:r>
              <a:rPr lang="es-ES" sz="1200" dirty="0" err="1"/>
              <a:t>Palazuelo_de_Vedija</a:t>
            </a:r>
            <a:endParaRPr lang="es-ES" sz="1200" dirty="0"/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412776"/>
            <a:ext cx="4525342" cy="3004529"/>
          </a:xfrm>
        </p:spPr>
      </p:pic>
    </p:spTree>
    <p:extLst>
      <p:ext uri="{BB962C8B-B14F-4D97-AF65-F5344CB8AC3E}">
        <p14:creationId xmlns:p14="http://schemas.microsoft.com/office/powerpoint/2010/main" val="261677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VILLALPANDO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70164"/>
          </a:xfrm>
        </p:spPr>
        <p:txBody>
          <a:bodyPr>
            <a:normAutofit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Convento de San Antonio de Padua:</a:t>
            </a:r>
          </a:p>
          <a:p>
            <a:endParaRPr lang="es-ES" sz="1800" b="1" dirty="0" smtClean="0"/>
          </a:p>
          <a:p>
            <a:r>
              <a:rPr lang="es-ES" sz="1600" dirty="0" smtClean="0"/>
              <a:t>-Perteneciente a la clarisas</a:t>
            </a:r>
          </a:p>
          <a:p>
            <a:endParaRPr lang="es-ES" sz="1600" dirty="0" smtClean="0"/>
          </a:p>
          <a:p>
            <a:r>
              <a:rPr lang="es-ES" sz="1600" dirty="0" smtClean="0"/>
              <a:t>-Fundado en siglo XVII</a:t>
            </a:r>
          </a:p>
          <a:p>
            <a:endParaRPr lang="es-ES" sz="1600" dirty="0"/>
          </a:p>
          <a:p>
            <a:r>
              <a:rPr lang="es-ES" sz="1600" dirty="0" smtClean="0"/>
              <a:t>-Estilo renacentista-mudéjar</a:t>
            </a:r>
          </a:p>
          <a:p>
            <a:endParaRPr lang="es-ES" sz="1600" dirty="0"/>
          </a:p>
          <a:p>
            <a:r>
              <a:rPr lang="es-ES" sz="1600" dirty="0" smtClean="0"/>
              <a:t>-Funcionando como monasterio desde su origen en el que entraron  cuatro monjas oriundas de Villalobos</a:t>
            </a:r>
            <a:endParaRPr lang="es-ES" sz="1600" dirty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</p:txBody>
      </p:sp>
      <p:pic>
        <p:nvPicPr>
          <p:cNvPr id="9" name="8 Marcador de contenido" descr="villalpando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499992" y="2276872"/>
            <a:ext cx="3574231" cy="2422029"/>
          </a:xfrm>
        </p:spPr>
      </p:pic>
      <p:sp>
        <p:nvSpPr>
          <p:cNvPr id="10" name="9 CuadroTexto"/>
          <p:cNvSpPr txBox="1"/>
          <p:nvPr/>
        </p:nvSpPr>
        <p:spPr>
          <a:xfrm>
            <a:off x="4499992" y="4869160"/>
            <a:ext cx="3888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http://www.villalpando.es/es/galerias/ver/7</a:t>
            </a:r>
            <a:endParaRPr lang="es-E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POZUELO DE LA ORDEN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Ermita de Santa Ana:</a:t>
            </a:r>
          </a:p>
          <a:p>
            <a:endParaRPr lang="es-ES" sz="1800" b="1" dirty="0"/>
          </a:p>
          <a:p>
            <a:r>
              <a:rPr lang="es-ES" sz="1600" dirty="0" smtClean="0"/>
              <a:t>-Siglo XVI</a:t>
            </a:r>
          </a:p>
          <a:p>
            <a:endParaRPr lang="es-ES" sz="1600" dirty="0" smtClean="0"/>
          </a:p>
          <a:p>
            <a:r>
              <a:rPr lang="es-ES" sz="1600" dirty="0" smtClean="0"/>
              <a:t>-Estilo románico y utilización de barro, madera y ladrillo </a:t>
            </a:r>
            <a:endParaRPr lang="es-ES" sz="1600" dirty="0"/>
          </a:p>
          <a:p>
            <a:endParaRPr lang="es-ES" sz="1600" dirty="0" smtClean="0"/>
          </a:p>
          <a:p>
            <a:r>
              <a:rPr lang="es-ES" sz="1600" dirty="0" smtClean="0"/>
              <a:t>-Neoclásico y con segunda planta </a:t>
            </a:r>
            <a:r>
              <a:rPr lang="es-ES" sz="1600" dirty="0" err="1" smtClean="0"/>
              <a:t>neomudéjar</a:t>
            </a:r>
            <a:endParaRPr lang="es-ES" sz="1600" dirty="0" smtClean="0"/>
          </a:p>
          <a:p>
            <a:endParaRPr lang="es-ES" sz="1600" dirty="0"/>
          </a:p>
          <a:p>
            <a:r>
              <a:rPr lang="es-ES" sz="1600" dirty="0" smtClean="0"/>
              <a:t>-El artesonado mudéjar representa secuencias del Antiguo Testamento</a:t>
            </a:r>
          </a:p>
          <a:p>
            <a:endParaRPr lang="es-ES" sz="1600" dirty="0" smtClean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4139952" y="4255559"/>
            <a:ext cx="4680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</a:t>
            </a:r>
            <a:r>
              <a:rPr lang="es-ES" sz="1200" dirty="0"/>
              <a:t>://www.cdrtcampos.es/turismo/cermitas.html</a:t>
            </a:r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675" y="1844824"/>
            <a:ext cx="4762500" cy="2216795"/>
          </a:xfrm>
        </p:spPr>
      </p:pic>
    </p:spTree>
    <p:extLst>
      <p:ext uri="{BB962C8B-B14F-4D97-AF65-F5344CB8AC3E}">
        <p14:creationId xmlns:p14="http://schemas.microsoft.com/office/powerpoint/2010/main" val="42326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ROALES DEL CAMPO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Iglesia de San Miguel Arcángel:</a:t>
            </a:r>
          </a:p>
          <a:p>
            <a:endParaRPr lang="es-ES" sz="1800" b="1" dirty="0"/>
          </a:p>
          <a:p>
            <a:r>
              <a:rPr lang="es-ES" sz="1600" dirty="0" smtClean="0"/>
              <a:t>-Siglo XVII</a:t>
            </a:r>
          </a:p>
          <a:p>
            <a:endParaRPr lang="es-ES" sz="1600" dirty="0" smtClean="0"/>
          </a:p>
          <a:p>
            <a:r>
              <a:rPr lang="es-ES" sz="1600" dirty="0" smtClean="0"/>
              <a:t>-Iglesia barroca y mudéjar</a:t>
            </a:r>
          </a:p>
          <a:p>
            <a:endParaRPr lang="es-ES" sz="1600" dirty="0"/>
          </a:p>
          <a:p>
            <a:r>
              <a:rPr lang="es-ES" sz="1600" dirty="0"/>
              <a:t>-</a:t>
            </a:r>
            <a:r>
              <a:rPr lang="es-ES" sz="1600" dirty="0" smtClean="0"/>
              <a:t>Construida sobre piedra, la mayoría realizada en tapial, mampostería, ladrillo y adobe</a:t>
            </a: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3923927" y="5301208"/>
            <a:ext cx="4680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/>
              <a:t>://www.foro-ciudad.com/valladolid/roales-de-campos/fotos/84215-iglesia-de-san-miguel-arcangel.html</a:t>
            </a: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274713"/>
            <a:ext cx="5111750" cy="3849786"/>
          </a:xfrm>
        </p:spPr>
      </p:pic>
    </p:spTree>
    <p:extLst>
      <p:ext uri="{BB962C8B-B14F-4D97-AF65-F5344CB8AC3E}">
        <p14:creationId xmlns:p14="http://schemas.microsoft.com/office/powerpoint/2010/main" val="349780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SANTERVÁS DE CAMPOS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Iglesia de San Gervasio y San </a:t>
            </a:r>
            <a:r>
              <a:rPr lang="es-ES" sz="1800" b="1" dirty="0" err="1" smtClean="0"/>
              <a:t>Protasio</a:t>
            </a:r>
            <a:r>
              <a:rPr lang="es-ES" sz="1800" b="1" dirty="0" smtClean="0"/>
              <a:t>:</a:t>
            </a:r>
          </a:p>
          <a:p>
            <a:endParaRPr lang="es-ES" sz="1800" b="1" dirty="0"/>
          </a:p>
          <a:p>
            <a:r>
              <a:rPr lang="es-ES" sz="1600" dirty="0" smtClean="0"/>
              <a:t>-Siglo XII</a:t>
            </a:r>
          </a:p>
          <a:p>
            <a:endParaRPr lang="es-ES" sz="1600" dirty="0" smtClean="0"/>
          </a:p>
          <a:p>
            <a:r>
              <a:rPr lang="es-ES" sz="1600" dirty="0" smtClean="0"/>
              <a:t>-Excelente muestra de arte mudéjar castellano</a:t>
            </a:r>
          </a:p>
          <a:p>
            <a:endParaRPr lang="es-ES" sz="1600" dirty="0"/>
          </a:p>
          <a:p>
            <a:r>
              <a:rPr lang="es-ES" sz="1600" dirty="0" smtClean="0"/>
              <a:t>-Cuenta con tres ábsides con arquillos ciegos.</a:t>
            </a:r>
          </a:p>
          <a:p>
            <a:endParaRPr lang="es-ES" sz="1600" dirty="0"/>
          </a:p>
          <a:p>
            <a:r>
              <a:rPr lang="es-ES" sz="1600" dirty="0" smtClean="0"/>
              <a:t>-</a:t>
            </a:r>
            <a:r>
              <a:rPr lang="es-ES" sz="1600" dirty="0"/>
              <a:t>S</a:t>
            </a:r>
            <a:r>
              <a:rPr lang="es-ES" sz="1600" dirty="0" smtClean="0"/>
              <a:t>e sitúa en “El Alto de la Iglesia” con unas vistas muy buenas de Tierra de Campos</a:t>
            </a: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3923927" y="5301208"/>
            <a:ext cx="4680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Fuente:https</a:t>
            </a:r>
            <a:r>
              <a:rPr lang="es-ES" sz="1200" dirty="0"/>
              <a:t>://geolocation.ws/v/P/53448677/iglesia-de-</a:t>
            </a:r>
            <a:r>
              <a:rPr lang="es-ES" sz="1200" dirty="0" err="1"/>
              <a:t>santervs</a:t>
            </a:r>
            <a:r>
              <a:rPr lang="es-ES" sz="1200" dirty="0"/>
              <a:t>-de-campos/en</a:t>
            </a:r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282700"/>
            <a:ext cx="5111750" cy="3833812"/>
          </a:xfrm>
        </p:spPr>
      </p:pic>
    </p:spTree>
    <p:extLst>
      <p:ext uri="{BB962C8B-B14F-4D97-AF65-F5344CB8AC3E}">
        <p14:creationId xmlns:p14="http://schemas.microsoft.com/office/powerpoint/2010/main" val="131986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VALDUNQUILLO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Iglesia de San Pedro:</a:t>
            </a:r>
          </a:p>
          <a:p>
            <a:endParaRPr lang="es-ES" sz="1800" b="1" dirty="0"/>
          </a:p>
          <a:p>
            <a:r>
              <a:rPr lang="es-ES" sz="1600" dirty="0" smtClean="0"/>
              <a:t>-Siglo XVII</a:t>
            </a:r>
          </a:p>
          <a:p>
            <a:endParaRPr lang="es-ES" sz="1600" dirty="0" smtClean="0"/>
          </a:p>
          <a:p>
            <a:r>
              <a:rPr lang="es-ES" sz="1600" dirty="0" smtClean="0"/>
              <a:t>-Consta de una nave con capillas laterales en los contrafuertes.</a:t>
            </a:r>
          </a:p>
          <a:p>
            <a:endParaRPr lang="es-ES" sz="1600" dirty="0"/>
          </a:p>
          <a:p>
            <a:r>
              <a:rPr lang="es-ES" sz="1600" dirty="0" smtClean="0"/>
              <a:t>-De estilo renacentista y mudéjar, utiliza en su mayoría el ladrillo</a:t>
            </a: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3575051" y="5301208"/>
            <a:ext cx="5111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Fuente:https</a:t>
            </a:r>
            <a:r>
              <a:rPr lang="es-ES" sz="1200" dirty="0"/>
              <a:t>://es.wikipedia.org/wiki/</a:t>
            </a:r>
            <a:r>
              <a:rPr lang="es-ES" sz="1200" dirty="0" err="1"/>
              <a:t>Iglesia_de_San_Pedro</a:t>
            </a:r>
            <a:r>
              <a:rPr lang="es-ES" sz="1200" dirty="0"/>
              <a:t>_(</a:t>
            </a:r>
            <a:r>
              <a:rPr lang="es-ES" sz="1200" dirty="0" err="1"/>
              <a:t>Valdunquillo</a:t>
            </a:r>
            <a:r>
              <a:rPr lang="es-ES" sz="1200" dirty="0"/>
              <a:t>)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494858"/>
            <a:ext cx="5111750" cy="3409497"/>
          </a:xfrm>
        </p:spPr>
      </p:pic>
    </p:spTree>
    <p:extLst>
      <p:ext uri="{BB962C8B-B14F-4D97-AF65-F5344CB8AC3E}">
        <p14:creationId xmlns:p14="http://schemas.microsoft.com/office/powerpoint/2010/main" val="427015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VEGA DE RUIPONCE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Iglesia de San Salvador:</a:t>
            </a:r>
          </a:p>
          <a:p>
            <a:endParaRPr lang="es-ES" sz="1800" b="1" dirty="0"/>
          </a:p>
          <a:p>
            <a:r>
              <a:rPr lang="es-ES" sz="1600" dirty="0" smtClean="0"/>
              <a:t>-Siglo XVI</a:t>
            </a:r>
          </a:p>
          <a:p>
            <a:endParaRPr lang="es-ES" sz="1600" dirty="0" smtClean="0"/>
          </a:p>
          <a:p>
            <a:r>
              <a:rPr lang="es-ES" sz="1600" dirty="0" smtClean="0"/>
              <a:t>-Posee tres naves</a:t>
            </a:r>
          </a:p>
          <a:p>
            <a:endParaRPr lang="es-ES" sz="1600" dirty="0"/>
          </a:p>
          <a:p>
            <a:r>
              <a:rPr lang="es-ES" sz="1600" dirty="0" smtClean="0"/>
              <a:t>-Destacan sus retablos</a:t>
            </a: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3995936" y="4869160"/>
            <a:ext cx="4680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/>
              <a:t>://www.pueblosdecastillayleon.com/valladolid/vega-de-ruiponce</a:t>
            </a: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435100"/>
            <a:ext cx="4032448" cy="3002012"/>
          </a:xfrm>
        </p:spPr>
      </p:pic>
    </p:spTree>
    <p:extLst>
      <p:ext uri="{BB962C8B-B14F-4D97-AF65-F5344CB8AC3E}">
        <p14:creationId xmlns:p14="http://schemas.microsoft.com/office/powerpoint/2010/main" val="236977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VILLABARUZ DE CAMPOS</a:t>
            </a:r>
            <a:endParaRPr lang="es-ES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119016" y="925475"/>
            <a:ext cx="4616252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Iglesia de Nuestra Señora de La Calle</a:t>
            </a:r>
            <a:endParaRPr lang="es-ES" sz="2000" kern="1600" dirty="0"/>
          </a:p>
        </p:txBody>
      </p:sp>
      <p:sp>
        <p:nvSpPr>
          <p:cNvPr id="11" name="14 CuadroTexto"/>
          <p:cNvSpPr txBox="1"/>
          <p:nvPr/>
        </p:nvSpPr>
        <p:spPr>
          <a:xfrm>
            <a:off x="611560" y="5732419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/>
              <a:t>://pueblos.elnortedecastilla.es/</a:t>
            </a:r>
            <a:r>
              <a:rPr lang="es-ES" sz="1200" dirty="0" err="1"/>
              <a:t>valladolid</a:t>
            </a:r>
            <a:r>
              <a:rPr lang="es-ES" sz="1200" dirty="0"/>
              <a:t>/</a:t>
            </a:r>
            <a:r>
              <a:rPr lang="es-ES" sz="1200" dirty="0" err="1"/>
              <a:t>tierra_de_campos</a:t>
            </a:r>
            <a:r>
              <a:rPr lang="es-ES" sz="1200" dirty="0"/>
              <a:t>/</a:t>
            </a:r>
            <a:r>
              <a:rPr lang="es-ES" sz="1200" dirty="0" err="1"/>
              <a:t>el_alto_sequillo</a:t>
            </a:r>
            <a:r>
              <a:rPr lang="es-ES" sz="1200" dirty="0"/>
              <a:t>/</a:t>
            </a:r>
            <a:r>
              <a:rPr lang="es-ES" sz="1200" dirty="0" err="1"/>
              <a:t>villabaruz_de_campos</a:t>
            </a:r>
            <a:r>
              <a:rPr lang="es-ES" sz="1200" dirty="0"/>
              <a:t>/datos</a:t>
            </a:r>
          </a:p>
        </p:txBody>
      </p:sp>
      <p:sp>
        <p:nvSpPr>
          <p:cNvPr id="13" name="14 CuadroTexto"/>
          <p:cNvSpPr txBox="1"/>
          <p:nvPr/>
        </p:nvSpPr>
        <p:spPr>
          <a:xfrm>
            <a:off x="4860032" y="5774752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/>
              <a:t>://panageos.com/fotos/villabaruz-de-campos_3144/iglesia-ntra-sra-de-la-calle_14516.html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57182"/>
            <a:ext cx="4040188" cy="3030141"/>
          </a:xfrm>
        </p:spPr>
      </p:pic>
      <p:pic>
        <p:nvPicPr>
          <p:cNvPr id="9" name="Marcador de contenido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318071"/>
            <a:ext cx="4041775" cy="3036677"/>
          </a:xfrm>
        </p:spPr>
      </p:pic>
    </p:spTree>
    <p:extLst>
      <p:ext uri="{BB962C8B-B14F-4D97-AF65-F5344CB8AC3E}">
        <p14:creationId xmlns:p14="http://schemas.microsoft.com/office/powerpoint/2010/main" val="414946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VILLAFRADES DE CAMPOS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Iglesia de San Juan Evangelista:</a:t>
            </a:r>
          </a:p>
          <a:p>
            <a:endParaRPr lang="es-ES" sz="1800" b="1" dirty="0"/>
          </a:p>
          <a:p>
            <a:r>
              <a:rPr lang="es-ES" sz="1600" dirty="0" smtClean="0"/>
              <a:t>-Siglo XVIII</a:t>
            </a:r>
          </a:p>
          <a:p>
            <a:endParaRPr lang="es-ES" sz="1600" dirty="0" smtClean="0"/>
          </a:p>
          <a:p>
            <a:r>
              <a:rPr lang="es-ES" sz="1600" dirty="0" smtClean="0"/>
              <a:t>-Posee tres naves</a:t>
            </a:r>
          </a:p>
          <a:p>
            <a:endParaRPr lang="es-ES" sz="1600" dirty="0"/>
          </a:p>
          <a:p>
            <a:r>
              <a:rPr lang="es-ES" sz="1600" dirty="0" smtClean="0"/>
              <a:t>-Destacan sus retablos</a:t>
            </a: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3515079" y="4869160"/>
            <a:ext cx="4680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/>
              <a:t>://www.naturcampos.com/municipio.shtml?idmunicipio=33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435100"/>
            <a:ext cx="4150857" cy="2965418"/>
          </a:xfrm>
        </p:spPr>
      </p:pic>
    </p:spTree>
    <p:extLst>
      <p:ext uri="{BB962C8B-B14F-4D97-AF65-F5344CB8AC3E}">
        <p14:creationId xmlns:p14="http://schemas.microsoft.com/office/powerpoint/2010/main" val="78330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VILLAFRECHÓS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Iglesia de San Cristóbal:</a:t>
            </a:r>
          </a:p>
          <a:p>
            <a:endParaRPr lang="es-ES" sz="1800" b="1" dirty="0"/>
          </a:p>
          <a:p>
            <a:r>
              <a:rPr lang="es-ES" sz="1600" dirty="0" smtClean="0"/>
              <a:t>-Siglo XV-XVI</a:t>
            </a:r>
          </a:p>
          <a:p>
            <a:endParaRPr lang="es-ES" sz="1600" dirty="0" smtClean="0"/>
          </a:p>
          <a:p>
            <a:r>
              <a:rPr lang="es-ES" sz="1600" dirty="0" smtClean="0"/>
              <a:t>-Posee tres naves, separadas por arcos apuntados</a:t>
            </a:r>
          </a:p>
          <a:p>
            <a:endParaRPr lang="es-ES" sz="1600" dirty="0"/>
          </a:p>
          <a:p>
            <a:r>
              <a:rPr lang="es-ES" sz="1600" dirty="0" smtClean="0"/>
              <a:t>-Se mezcla gótico, renacimiento y mudéjar en sus estilos</a:t>
            </a: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3781222" y="5301208"/>
            <a:ext cx="5089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/>
              <a:t>://www.pueblos-espana.org/castilla+y+leon/valladolid/villafrechos/218760/</a:t>
            </a: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841" y="1268760"/>
            <a:ext cx="5111750" cy="3833812"/>
          </a:xfrm>
        </p:spPr>
      </p:pic>
    </p:spTree>
    <p:extLst>
      <p:ext uri="{BB962C8B-B14F-4D97-AF65-F5344CB8AC3E}">
        <p14:creationId xmlns:p14="http://schemas.microsoft.com/office/powerpoint/2010/main" val="146848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VILLAGARCÍA DE CAMPOS</a:t>
            </a:r>
            <a:endParaRPr lang="es-ES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119016" y="925475"/>
            <a:ext cx="4616252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Iglesia de San Pedro</a:t>
            </a:r>
            <a:endParaRPr lang="es-ES" sz="2000" kern="1600" dirty="0"/>
          </a:p>
        </p:txBody>
      </p:sp>
      <p:sp>
        <p:nvSpPr>
          <p:cNvPr id="11" name="14 CuadroTexto"/>
          <p:cNvSpPr txBox="1"/>
          <p:nvPr/>
        </p:nvSpPr>
        <p:spPr>
          <a:xfrm>
            <a:off x="611560" y="5732419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/>
              <a:t>://panageos.com/fotos/villagarcia-de-campos_3144/iglesia-de-san-pedro_14448.html</a:t>
            </a:r>
          </a:p>
        </p:txBody>
      </p:sp>
      <p:sp>
        <p:nvSpPr>
          <p:cNvPr id="13" name="14 CuadroTexto"/>
          <p:cNvSpPr txBox="1"/>
          <p:nvPr/>
        </p:nvSpPr>
        <p:spPr>
          <a:xfrm>
            <a:off x="4860032" y="5774752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/>
              <a:t>://www.flickriver.com/places/Spain/Castille+and+Leon/Villagarc%C3%ADa+de+Campos/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68475"/>
            <a:ext cx="4040188" cy="3114663"/>
          </a:xfrm>
        </p:spPr>
      </p:pic>
      <p:pic>
        <p:nvPicPr>
          <p:cNvPr id="8" name="Marcador de contenido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989" y="2068475"/>
            <a:ext cx="4041775" cy="3152584"/>
          </a:xfrm>
        </p:spPr>
      </p:pic>
    </p:spTree>
    <p:extLst>
      <p:ext uri="{BB962C8B-B14F-4D97-AF65-F5344CB8AC3E}">
        <p14:creationId xmlns:p14="http://schemas.microsoft.com/office/powerpoint/2010/main" val="389399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VILLALÁN DE CAMPOS</a:t>
            </a:r>
            <a:endParaRPr lang="es-ES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119016" y="925475"/>
            <a:ext cx="4616252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Torre mudéjar exenta</a:t>
            </a:r>
            <a:endParaRPr lang="es-ES" sz="2000" kern="1600" dirty="0"/>
          </a:p>
        </p:txBody>
      </p:sp>
      <p:sp>
        <p:nvSpPr>
          <p:cNvPr id="11" name="14 CuadroTexto"/>
          <p:cNvSpPr txBox="1"/>
          <p:nvPr/>
        </p:nvSpPr>
        <p:spPr>
          <a:xfrm>
            <a:off x="941083" y="6236417"/>
            <a:ext cx="3270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Fuente:https</a:t>
            </a:r>
            <a:r>
              <a:rPr lang="es-ES" sz="1200" dirty="0"/>
              <a:t>://jesusantaroca.wordpress.com/2014/05/30/1047/</a:t>
            </a:r>
          </a:p>
        </p:txBody>
      </p:sp>
      <p:sp>
        <p:nvSpPr>
          <p:cNvPr id="13" name="14 CuadroTexto"/>
          <p:cNvSpPr txBox="1"/>
          <p:nvPr/>
        </p:nvSpPr>
        <p:spPr>
          <a:xfrm>
            <a:off x="4860032" y="577475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/>
              <a:t>://www.pueblos-espana.org/castilla+y+leon/valladolid/villalan+de+campos/41431/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61" y="2174875"/>
            <a:ext cx="2963466" cy="3951288"/>
          </a:xfrm>
        </p:spPr>
      </p:pic>
      <p:pic>
        <p:nvPicPr>
          <p:cNvPr id="9" name="Marcador de contenido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2793206"/>
            <a:ext cx="3933825" cy="2714625"/>
          </a:xfrm>
        </p:spPr>
      </p:pic>
    </p:spTree>
    <p:extLst>
      <p:ext uri="{BB962C8B-B14F-4D97-AF65-F5344CB8AC3E}">
        <p14:creationId xmlns:p14="http://schemas.microsoft.com/office/powerpoint/2010/main" val="56184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VILLALPANDO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70164"/>
          </a:xfrm>
        </p:spPr>
        <p:txBody>
          <a:bodyPr>
            <a:normAutofit lnSpcReduction="10000"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Iglesia de San Nicolás de Bari:</a:t>
            </a:r>
          </a:p>
          <a:p>
            <a:endParaRPr lang="es-ES" sz="1800" b="1" dirty="0" smtClean="0"/>
          </a:p>
          <a:p>
            <a:r>
              <a:rPr lang="es-ES" sz="1600" dirty="0" smtClean="0"/>
              <a:t>-Siglo XIII</a:t>
            </a:r>
          </a:p>
          <a:p>
            <a:endParaRPr lang="es-ES" sz="1600" dirty="0" smtClean="0"/>
          </a:p>
          <a:p>
            <a:r>
              <a:rPr lang="es-ES" sz="1600" dirty="0" smtClean="0"/>
              <a:t>-Llamada anteriormente de la Inmaculada</a:t>
            </a:r>
          </a:p>
          <a:p>
            <a:endParaRPr lang="es-ES" sz="1600" dirty="0"/>
          </a:p>
          <a:p>
            <a:r>
              <a:rPr lang="es-ES" sz="1600" dirty="0" smtClean="0"/>
              <a:t>-Planta con tres naves unidas con arcos de medio punto.</a:t>
            </a:r>
          </a:p>
          <a:p>
            <a:endParaRPr lang="es-ES" sz="1600" dirty="0"/>
          </a:p>
          <a:p>
            <a:r>
              <a:rPr lang="es-ES" sz="1600" dirty="0" smtClean="0"/>
              <a:t>-Ha sufrido muchas reformas</a:t>
            </a:r>
          </a:p>
          <a:p>
            <a:endParaRPr lang="es-ES" sz="1600" dirty="0"/>
          </a:p>
          <a:p>
            <a:r>
              <a:rPr lang="es-ES" sz="1600" dirty="0" smtClean="0"/>
              <a:t>-La cabecera plana y la torre a los pies conservan su estructura original</a:t>
            </a:r>
            <a:endParaRPr lang="es-ES" sz="1600" dirty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4499992" y="4869160"/>
            <a:ext cx="3888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http://www.villalpando.es/es/galerias/ver/7</a:t>
            </a:r>
            <a:endParaRPr lang="es-ES" sz="1200" dirty="0"/>
          </a:p>
        </p:txBody>
      </p:sp>
      <p:pic>
        <p:nvPicPr>
          <p:cNvPr id="7" name="6 Marcador de contenido" descr="villalpando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5050" y="993167"/>
            <a:ext cx="5111750" cy="4412878"/>
          </a:xfrm>
        </p:spPr>
      </p:pic>
      <p:sp>
        <p:nvSpPr>
          <p:cNvPr id="11" name="10 CuadroTexto"/>
          <p:cNvSpPr txBox="1"/>
          <p:nvPr/>
        </p:nvSpPr>
        <p:spPr>
          <a:xfrm>
            <a:off x="3563888" y="5517232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http://www.romanicozamora.es/es/monumentos/ver/iglesia-de-san-nicolas-de-bari/147</a:t>
            </a:r>
            <a:endParaRPr lang="es-E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VILLAVICENCIO</a:t>
            </a:r>
            <a:endParaRPr lang="es-ES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119016" y="925475"/>
            <a:ext cx="4616252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Torre mudéjar exenta San Pelayo</a:t>
            </a:r>
            <a:endParaRPr lang="es-ES" sz="2000" kern="1600" dirty="0"/>
          </a:p>
        </p:txBody>
      </p:sp>
      <p:sp>
        <p:nvSpPr>
          <p:cNvPr id="11" name="14 CuadroTexto"/>
          <p:cNvSpPr txBox="1"/>
          <p:nvPr/>
        </p:nvSpPr>
        <p:spPr>
          <a:xfrm>
            <a:off x="941082" y="6097917"/>
            <a:ext cx="3270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/>
              <a:t>://es.paperblog.com/la-torre-de-san-pelayo-el-faro-de-campos-villavicencio-de-los-caballeros-valladolid-1825234/</a:t>
            </a:r>
          </a:p>
        </p:txBody>
      </p:sp>
      <p:sp>
        <p:nvSpPr>
          <p:cNvPr id="13" name="14 CuadroTexto"/>
          <p:cNvSpPr txBox="1"/>
          <p:nvPr/>
        </p:nvSpPr>
        <p:spPr>
          <a:xfrm>
            <a:off x="4860032" y="577475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Fuente:https</a:t>
            </a:r>
            <a:r>
              <a:rPr lang="es-ES" sz="1200" dirty="0"/>
              <a:t>://otraiberia.wordpress.com/2013/04/24/la-torre-de-san-pelayo-el-faro-de-campos-villavicencio-de-los-caballeros-valladolid/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78" y="1851383"/>
            <a:ext cx="2965486" cy="3951288"/>
          </a:xfrm>
        </p:spPr>
      </p:pic>
      <p:pic>
        <p:nvPicPr>
          <p:cNvPr id="8" name="Marcador de contenid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96467"/>
            <a:ext cx="3672408" cy="2436374"/>
          </a:xfrm>
        </p:spPr>
      </p:pic>
    </p:spTree>
    <p:extLst>
      <p:ext uri="{BB962C8B-B14F-4D97-AF65-F5344CB8AC3E}">
        <p14:creationId xmlns:p14="http://schemas.microsoft.com/office/powerpoint/2010/main" val="335501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4968552"/>
          </a:xfrm>
        </p:spPr>
        <p:txBody>
          <a:bodyPr>
            <a:normAutofit fontScale="90000"/>
          </a:bodyPr>
          <a:lstStyle/>
          <a:p>
            <a:r>
              <a:rPr lang="es-ES" sz="8800" dirty="0" smtClean="0"/>
              <a:t>OTROS RECURSOS DE TIERRA DE CAMPOS</a:t>
            </a:r>
            <a:endParaRPr lang="es-ES" sz="8800" dirty="0"/>
          </a:p>
        </p:txBody>
      </p:sp>
    </p:spTree>
    <p:extLst>
      <p:ext uri="{BB962C8B-B14F-4D97-AF65-F5344CB8AC3E}">
        <p14:creationId xmlns:p14="http://schemas.microsoft.com/office/powerpoint/2010/main" val="8824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LAGUNAS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600" dirty="0" smtClean="0"/>
              <a:t>-Laguna de </a:t>
            </a:r>
            <a:r>
              <a:rPr lang="es-ES" sz="1600" dirty="0" err="1" smtClean="0"/>
              <a:t>Villafáfila</a:t>
            </a:r>
            <a:r>
              <a:rPr lang="es-ES" sz="1600" dirty="0" smtClean="0"/>
              <a:t> en Zamora</a:t>
            </a:r>
          </a:p>
          <a:p>
            <a:endParaRPr lang="es-ES" sz="1600" dirty="0"/>
          </a:p>
          <a:p>
            <a:r>
              <a:rPr lang="es-ES" sz="1600" dirty="0" smtClean="0"/>
              <a:t>-Laguna de Boada en Palencia</a:t>
            </a:r>
          </a:p>
          <a:p>
            <a:endParaRPr lang="es-ES" sz="1600" dirty="0"/>
          </a:p>
          <a:p>
            <a:r>
              <a:rPr lang="es-ES" sz="1600" dirty="0" smtClean="0"/>
              <a:t>-Laguna de la Nava en </a:t>
            </a:r>
            <a:r>
              <a:rPr lang="es-ES" sz="1600" dirty="0"/>
              <a:t>P</a:t>
            </a:r>
            <a:r>
              <a:rPr lang="es-ES" sz="1600" dirty="0" smtClean="0"/>
              <a:t>alencia</a:t>
            </a:r>
            <a:endParaRPr lang="es-ES" sz="1600" dirty="0"/>
          </a:p>
          <a:p>
            <a:endParaRPr lang="es-ES" sz="1600" dirty="0" smtClean="0"/>
          </a:p>
          <a:p>
            <a:r>
              <a:rPr lang="es-ES" sz="1600" dirty="0" smtClean="0"/>
              <a:t>-Lagunas del Canal de Castilla</a:t>
            </a:r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5022839" y="5415224"/>
            <a:ext cx="5089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/>
              <a:t>://villafafila.com/</a:t>
            </a: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994694"/>
            <a:ext cx="4608511" cy="3162498"/>
          </a:xfrm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5004048" y="566733"/>
            <a:ext cx="3008313" cy="11620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600" dirty="0" smtClean="0"/>
              <a:t>Laguna de </a:t>
            </a:r>
            <a:r>
              <a:rPr lang="es-ES" sz="1600" dirty="0" err="1" smtClean="0"/>
              <a:t>Villafáfila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61290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sz="2800" dirty="0" smtClean="0"/>
              <a:t>CANAL DE CASTILLA:RAMAL DE CAMPOS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600" dirty="0" smtClean="0"/>
              <a:t>-Comienza en Calahorra de Ribas en el río Carrión.</a:t>
            </a:r>
          </a:p>
          <a:p>
            <a:endParaRPr lang="es-ES" sz="1600" dirty="0"/>
          </a:p>
          <a:p>
            <a:r>
              <a:rPr lang="es-ES" sz="1600" dirty="0" smtClean="0"/>
              <a:t>-Termina en Medina de </a:t>
            </a:r>
            <a:r>
              <a:rPr lang="es-ES" sz="1600" dirty="0" err="1" smtClean="0"/>
              <a:t>Rioseco</a:t>
            </a:r>
            <a:r>
              <a:rPr lang="es-ES" sz="1600" dirty="0" smtClean="0"/>
              <a:t> en el río Sequillo.</a:t>
            </a:r>
          </a:p>
          <a:p>
            <a:endParaRPr lang="es-ES" sz="1600" dirty="0"/>
          </a:p>
          <a:p>
            <a:r>
              <a:rPr lang="es-ES" sz="1600" dirty="0" smtClean="0"/>
              <a:t>-Recorrido de 78 kilómetros</a:t>
            </a:r>
            <a:endParaRPr lang="es-ES" sz="1600" dirty="0"/>
          </a:p>
          <a:p>
            <a:endParaRPr lang="es-ES" sz="1600" dirty="0" smtClean="0"/>
          </a:p>
          <a:p>
            <a:r>
              <a:rPr lang="es-ES" sz="1600" dirty="0" smtClean="0"/>
              <a:t>-Durante este tramo se pueden contemplar siete esclusas</a:t>
            </a:r>
          </a:p>
          <a:p>
            <a:endParaRPr lang="es-ES" sz="1600" dirty="0"/>
          </a:p>
          <a:p>
            <a:r>
              <a:rPr lang="es-ES" sz="1600" dirty="0" smtClean="0"/>
              <a:t>-Posee 20 puentes de comunicación, 39 acueductos y 1 dársena en Medina de </a:t>
            </a:r>
            <a:r>
              <a:rPr lang="es-ES" sz="1600" dirty="0" err="1" smtClean="0"/>
              <a:t>Rioseco</a:t>
            </a:r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3659867" y="5410338"/>
            <a:ext cx="5089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/>
              <a:t>://www.palenciaturismo.es/contenido/c490e494-d5f4-11de-b283-fb9baaa14523?seccion=fbebba94-d5f4-11de-b283-fb9baaa14523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004048" y="566733"/>
            <a:ext cx="3008313" cy="11620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600" dirty="0" smtClean="0"/>
              <a:t>Museo del Canal de castilla. </a:t>
            </a:r>
            <a:r>
              <a:rPr lang="es-ES" sz="1600" dirty="0" err="1" smtClean="0"/>
              <a:t>Villaumbrales</a:t>
            </a:r>
            <a:endParaRPr lang="es-ES" sz="1600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248" y="1987827"/>
            <a:ext cx="5472608" cy="3168352"/>
          </a:xfrm>
        </p:spPr>
      </p:pic>
    </p:spTree>
    <p:extLst>
      <p:ext uri="{BB962C8B-B14F-4D97-AF65-F5344CB8AC3E}">
        <p14:creationId xmlns:p14="http://schemas.microsoft.com/office/powerpoint/2010/main" val="330228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sz="2800" dirty="0" smtClean="0"/>
              <a:t>PALOMARES DE TIERRA DE CAMPOS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090244"/>
          </a:xfrm>
        </p:spPr>
        <p:txBody>
          <a:bodyPr>
            <a:normAutofit lnSpcReduction="10000"/>
          </a:bodyPr>
          <a:lstStyle/>
          <a:p>
            <a:endParaRPr lang="es-ES" sz="1800" b="1" dirty="0" smtClean="0"/>
          </a:p>
          <a:p>
            <a:r>
              <a:rPr lang="es-ES" sz="1600" dirty="0" smtClean="0"/>
              <a:t>-Construcciones realizadas en adobe</a:t>
            </a:r>
          </a:p>
          <a:p>
            <a:endParaRPr lang="es-ES" sz="1600" dirty="0"/>
          </a:p>
          <a:p>
            <a:r>
              <a:rPr lang="es-ES" sz="1600" dirty="0" smtClean="0"/>
              <a:t>-Puede ser circular, cuadrado, rectangular o poligonal.</a:t>
            </a:r>
          </a:p>
          <a:p>
            <a:endParaRPr lang="es-ES" sz="1600" dirty="0"/>
          </a:p>
          <a:p>
            <a:r>
              <a:rPr lang="es-ES" sz="1600" dirty="0" smtClean="0"/>
              <a:t>-Puede disponer de un patio interior.</a:t>
            </a:r>
            <a:endParaRPr lang="es-ES" sz="1600" dirty="0"/>
          </a:p>
          <a:p>
            <a:endParaRPr lang="es-ES" sz="1600" dirty="0" smtClean="0"/>
          </a:p>
          <a:p>
            <a:r>
              <a:rPr lang="es-ES" sz="1600" dirty="0" smtClean="0"/>
              <a:t>-En la cubierta existen huecos o troneras para entrada y salida de palomas</a:t>
            </a:r>
          </a:p>
          <a:p>
            <a:endParaRPr lang="es-ES" sz="1600" dirty="0"/>
          </a:p>
          <a:p>
            <a:r>
              <a:rPr lang="es-ES" sz="1600" dirty="0" smtClean="0"/>
              <a:t>-En el interior se dispone de comederos o </a:t>
            </a:r>
            <a:r>
              <a:rPr lang="es-ES" sz="1600" dirty="0" err="1" smtClean="0"/>
              <a:t>reposadores</a:t>
            </a:r>
            <a:r>
              <a:rPr lang="es-ES" sz="1600" dirty="0" smtClean="0"/>
              <a:t> y horacas u orificios en las paredes</a:t>
            </a:r>
          </a:p>
          <a:p>
            <a:endParaRPr lang="es-ES" sz="1600" dirty="0"/>
          </a:p>
          <a:p>
            <a:r>
              <a:rPr lang="es-ES" sz="1600" dirty="0" smtClean="0"/>
              <a:t>-Se encuentran normalmente a las afueras de las poblaciones.</a:t>
            </a: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3659867" y="5410338"/>
            <a:ext cx="5089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https</a:t>
            </a:r>
            <a:r>
              <a:rPr lang="es-ES" sz="1200" dirty="0"/>
              <a:t>://www.flickr.com/photos/15200836@N02/4036775305</a:t>
            </a: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502505"/>
            <a:ext cx="5111750" cy="3394202"/>
          </a:xfrm>
        </p:spPr>
      </p:pic>
    </p:spTree>
    <p:extLst>
      <p:ext uri="{BB962C8B-B14F-4D97-AF65-F5344CB8AC3E}">
        <p14:creationId xmlns:p14="http://schemas.microsoft.com/office/powerpoint/2010/main" val="4938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sz="2800" dirty="0" smtClean="0"/>
              <a:t>ÓRGANOS BARROCOS IBÉRICOS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090244"/>
          </a:xfrm>
        </p:spPr>
        <p:txBody>
          <a:bodyPr>
            <a:normAutofit/>
          </a:bodyPr>
          <a:lstStyle/>
          <a:p>
            <a:endParaRPr lang="es-ES" sz="1800" b="1" dirty="0" smtClean="0"/>
          </a:p>
          <a:p>
            <a:r>
              <a:rPr lang="es-ES" sz="1600" dirty="0" smtClean="0"/>
              <a:t>-</a:t>
            </a:r>
            <a:r>
              <a:rPr lang="es-ES" sz="1600" b="1" dirty="0" smtClean="0"/>
              <a:t>Abarca de Campos: </a:t>
            </a:r>
            <a:r>
              <a:rPr lang="es-ES" sz="1600" dirty="0" smtClean="0"/>
              <a:t>situado en la parroquia de San Sebastián. Destaca la lengüetería de batalla.</a:t>
            </a:r>
          </a:p>
          <a:p>
            <a:endParaRPr lang="es-ES" sz="1600" b="1" dirty="0"/>
          </a:p>
          <a:p>
            <a:r>
              <a:rPr lang="es-ES" sz="1600" b="1" dirty="0"/>
              <a:t>-</a:t>
            </a:r>
            <a:r>
              <a:rPr lang="es-ES" sz="1600" b="1" dirty="0" smtClean="0"/>
              <a:t>Amusco: </a:t>
            </a:r>
            <a:r>
              <a:rPr lang="es-ES" sz="1600" dirty="0" smtClean="0"/>
              <a:t>Uno de los más grandes de la provincia de Palencia</a:t>
            </a:r>
          </a:p>
          <a:p>
            <a:endParaRPr lang="es-ES" sz="1600" dirty="0"/>
          </a:p>
          <a:p>
            <a:r>
              <a:rPr lang="es-ES" sz="1600" b="1" dirty="0" smtClean="0"/>
              <a:t>-Otros órganos en la Tierra de Campos: </a:t>
            </a:r>
            <a:r>
              <a:rPr lang="es-ES" sz="1600" dirty="0" smtClean="0"/>
              <a:t>Autillo de Campos, </a:t>
            </a:r>
            <a:r>
              <a:rPr lang="es-ES" sz="1600" dirty="0" err="1" smtClean="0"/>
              <a:t>Ampudia</a:t>
            </a:r>
            <a:r>
              <a:rPr lang="es-ES" sz="1600" dirty="0" smtClean="0"/>
              <a:t>, Capillas, </a:t>
            </a:r>
            <a:r>
              <a:rPr lang="es-ES" sz="1600" dirty="0" err="1" smtClean="0"/>
              <a:t>Castromocho</a:t>
            </a:r>
            <a:r>
              <a:rPr lang="es-ES" sz="1600" dirty="0" smtClean="0"/>
              <a:t>, Paredes de Nava…</a:t>
            </a:r>
          </a:p>
          <a:p>
            <a:endParaRPr lang="es-ES" sz="1600" dirty="0"/>
          </a:p>
          <a:p>
            <a:r>
              <a:rPr lang="es-ES" sz="1600" b="1" dirty="0" smtClean="0"/>
              <a:t>-</a:t>
            </a:r>
            <a:r>
              <a:rPr lang="es-ES" sz="1600" dirty="0" smtClean="0"/>
              <a:t>Existe un proyecto impulsado por </a:t>
            </a:r>
            <a:r>
              <a:rPr lang="es-ES" sz="1600" b="1" dirty="0" err="1" smtClean="0"/>
              <a:t>Chapelet</a:t>
            </a:r>
            <a:r>
              <a:rPr lang="es-ES" sz="1600" dirty="0" smtClean="0"/>
              <a:t> de recuperación de los órganos de Tierra de Campos</a:t>
            </a:r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3659866" y="5410338"/>
            <a:ext cx="5089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</a:t>
            </a:r>
            <a:r>
              <a:rPr lang="es-ES" sz="1200" dirty="0"/>
              <a:t>://abarcadecampos.es/index.php/2013/05/17/las-rutas-palentinas-del-organo-barroco/</a:t>
            </a:r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412776"/>
            <a:ext cx="4248472" cy="3672408"/>
          </a:xfrm>
        </p:spPr>
      </p:pic>
      <p:sp>
        <p:nvSpPr>
          <p:cNvPr id="5" name="4 CuadroTexto"/>
          <p:cNvSpPr txBox="1"/>
          <p:nvPr/>
        </p:nvSpPr>
        <p:spPr>
          <a:xfrm>
            <a:off x="4716016" y="830045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Órgano de Abarca de Campos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26565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4968552"/>
          </a:xfrm>
        </p:spPr>
        <p:txBody>
          <a:bodyPr>
            <a:normAutofit/>
          </a:bodyPr>
          <a:lstStyle/>
          <a:p>
            <a:r>
              <a:rPr lang="es-ES" dirty="0" smtClean="0"/>
              <a:t>ACTIVIDADES PARA EL ALUMNADO</a:t>
            </a:r>
            <a:br>
              <a:rPr lang="es-ES" dirty="0" smtClean="0"/>
            </a:br>
            <a:r>
              <a:rPr lang="es-ES" dirty="0" smtClean="0"/>
              <a:t>2º bachillerato asignaturas:</a:t>
            </a:r>
            <a:br>
              <a:rPr lang="es-ES" dirty="0" smtClean="0"/>
            </a:br>
            <a:r>
              <a:rPr lang="es-ES" dirty="0" smtClean="0"/>
              <a:t>Historia de España</a:t>
            </a:r>
            <a:br>
              <a:rPr lang="es-ES" dirty="0" smtClean="0"/>
            </a:br>
            <a:r>
              <a:rPr lang="es-ES" dirty="0" smtClean="0"/>
              <a:t>Historia del arte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641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79628" y="116632"/>
            <a:ext cx="799288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/>
              <a:t>1.-Actividades previas:</a:t>
            </a:r>
          </a:p>
          <a:p>
            <a:endParaRPr lang="es-ES" sz="1200" b="1" dirty="0"/>
          </a:p>
          <a:p>
            <a:r>
              <a:rPr lang="es-ES" sz="1200" b="1" dirty="0" smtClean="0"/>
              <a:t>-</a:t>
            </a:r>
            <a:r>
              <a:rPr lang="es-ES" sz="1200" dirty="0" smtClean="0"/>
              <a:t>Realizar una prueba de evaluación inicial de conocimiento previo de la Tierra de Campos. Ejemplo:</a:t>
            </a:r>
          </a:p>
          <a:p>
            <a:endParaRPr lang="es-ES" sz="1200" dirty="0" smtClean="0"/>
          </a:p>
          <a:p>
            <a:r>
              <a:rPr lang="es-ES" sz="1200" b="1" dirty="0" smtClean="0"/>
              <a:t>Contesta verdadero o falso a las siguientes:</a:t>
            </a:r>
            <a:endParaRPr lang="es-ES" sz="1200" b="1" dirty="0"/>
          </a:p>
          <a:p>
            <a:endParaRPr lang="es-ES" sz="1200" dirty="0" smtClean="0"/>
          </a:p>
          <a:p>
            <a:r>
              <a:rPr lang="es-ES" sz="1200" dirty="0" smtClean="0"/>
              <a:t>1.-Medina del Campo pertenece a la tierra de Campos</a:t>
            </a:r>
          </a:p>
          <a:p>
            <a:endParaRPr lang="es-ES" sz="1200" dirty="0"/>
          </a:p>
          <a:p>
            <a:r>
              <a:rPr lang="es-ES" sz="1200" dirty="0" smtClean="0"/>
              <a:t>2.-El Canal de Castilla pasa por la Tierra de Campos</a:t>
            </a:r>
          </a:p>
          <a:p>
            <a:endParaRPr lang="es-ES" sz="1200" dirty="0"/>
          </a:p>
          <a:p>
            <a:r>
              <a:rPr lang="es-ES" sz="1200" dirty="0" smtClean="0"/>
              <a:t>3.-La laguna </a:t>
            </a:r>
            <a:r>
              <a:rPr lang="es-ES" sz="1200" dirty="0" err="1" smtClean="0"/>
              <a:t>Villafáfila</a:t>
            </a:r>
            <a:r>
              <a:rPr lang="es-ES" sz="1200" dirty="0" smtClean="0"/>
              <a:t> se encuentra en Tierra de Campos</a:t>
            </a:r>
          </a:p>
          <a:p>
            <a:endParaRPr lang="es-ES" sz="1200" dirty="0"/>
          </a:p>
          <a:p>
            <a:r>
              <a:rPr lang="es-ES" sz="1200" dirty="0" smtClean="0"/>
              <a:t>4.-El arte mayoritario de la Tierra de Campos es mudéjar</a:t>
            </a:r>
          </a:p>
          <a:p>
            <a:endParaRPr lang="es-ES" sz="1200" dirty="0"/>
          </a:p>
          <a:p>
            <a:r>
              <a:rPr lang="es-ES" sz="1200" dirty="0" smtClean="0"/>
              <a:t>5.-Un recurso importante de la zona es el pan</a:t>
            </a:r>
          </a:p>
          <a:p>
            <a:endParaRPr lang="es-ES" sz="1200" dirty="0"/>
          </a:p>
          <a:p>
            <a:r>
              <a:rPr lang="es-ES" sz="1200" dirty="0" smtClean="0"/>
              <a:t>6.-La Tierra de Campos abarca las provincias de Zamora, </a:t>
            </a:r>
            <a:r>
              <a:rPr lang="es-ES" sz="1200" dirty="0"/>
              <a:t>V</a:t>
            </a:r>
            <a:r>
              <a:rPr lang="es-ES" sz="1200" dirty="0" smtClean="0"/>
              <a:t>alladolid y Salamanca</a:t>
            </a:r>
          </a:p>
          <a:p>
            <a:endParaRPr lang="es-ES" sz="1200" dirty="0"/>
          </a:p>
          <a:p>
            <a:r>
              <a:rPr lang="es-ES" sz="1200" dirty="0" smtClean="0"/>
              <a:t>7.-Los palomares son construcciones típicas de la comarca</a:t>
            </a:r>
          </a:p>
          <a:p>
            <a:endParaRPr lang="es-ES" sz="1200" dirty="0"/>
          </a:p>
          <a:p>
            <a:r>
              <a:rPr lang="es-ES" sz="1200" dirty="0" smtClean="0"/>
              <a:t>8.-Una de las aves que se pueden encontrar en Tierra de Campos son gaviotas</a:t>
            </a:r>
          </a:p>
          <a:p>
            <a:endParaRPr lang="es-ES" sz="1200" dirty="0"/>
          </a:p>
          <a:p>
            <a:r>
              <a:rPr lang="es-ES" sz="1200" dirty="0" smtClean="0"/>
              <a:t>9.-Aparte de la laguna de </a:t>
            </a:r>
            <a:r>
              <a:rPr lang="es-ES" sz="1200" dirty="0" err="1" smtClean="0"/>
              <a:t>Villafálila</a:t>
            </a:r>
            <a:r>
              <a:rPr lang="es-ES" sz="1200" dirty="0" smtClean="0"/>
              <a:t>, no hay ninguna más en Tierra de Campos</a:t>
            </a:r>
          </a:p>
          <a:p>
            <a:endParaRPr lang="es-ES" sz="1200" dirty="0"/>
          </a:p>
          <a:p>
            <a:r>
              <a:rPr lang="es-ES" sz="1200" dirty="0" smtClean="0"/>
              <a:t>10.-Medina de </a:t>
            </a:r>
            <a:r>
              <a:rPr lang="es-ES" sz="1200" dirty="0" err="1" smtClean="0"/>
              <a:t>Rioseco</a:t>
            </a:r>
            <a:r>
              <a:rPr lang="es-ES" sz="1200" dirty="0" smtClean="0"/>
              <a:t> pertenece a Tierra de Campos.</a:t>
            </a:r>
          </a:p>
          <a:p>
            <a:endParaRPr lang="es-ES" sz="1200" dirty="0"/>
          </a:p>
          <a:p>
            <a:r>
              <a:rPr lang="es-ES" sz="1200" dirty="0" smtClean="0"/>
              <a:t>11.-Las lentejas de la zona tiene Denominación de origen</a:t>
            </a:r>
          </a:p>
          <a:p>
            <a:endParaRPr lang="es-ES" sz="1200" dirty="0"/>
          </a:p>
          <a:p>
            <a:r>
              <a:rPr lang="es-ES" sz="1200" dirty="0" smtClean="0"/>
              <a:t>12.-El río Carrión atraviesa la Tierra de Campos</a:t>
            </a:r>
          </a:p>
          <a:p>
            <a:endParaRPr lang="es-ES" sz="1200" dirty="0"/>
          </a:p>
          <a:p>
            <a:r>
              <a:rPr lang="es-ES" sz="1200" dirty="0" smtClean="0"/>
              <a:t>13.-La parte del Canal de Castilla en Tierra de campos se llama Ramal sur.</a:t>
            </a:r>
          </a:p>
          <a:p>
            <a:endParaRPr lang="es-ES" sz="1200" dirty="0"/>
          </a:p>
          <a:p>
            <a:r>
              <a:rPr lang="es-ES" sz="1200" dirty="0" smtClean="0"/>
              <a:t>14.-En Mayorga se sitúa un museo dedicado al pan</a:t>
            </a:r>
          </a:p>
          <a:p>
            <a:endParaRPr lang="es-ES" sz="1200" dirty="0"/>
          </a:p>
          <a:p>
            <a:r>
              <a:rPr lang="es-ES" sz="1200" dirty="0" smtClean="0"/>
              <a:t>15.-La laguna de la Nava se encuentra en Zamora</a:t>
            </a:r>
          </a:p>
          <a:p>
            <a:endParaRPr lang="es-ES" sz="1400" dirty="0" smtClean="0"/>
          </a:p>
          <a:p>
            <a:endParaRPr lang="es-ES" sz="1400" dirty="0" smtClean="0"/>
          </a:p>
        </p:txBody>
      </p:sp>
    </p:spTree>
    <p:extLst>
      <p:ext uri="{BB962C8B-B14F-4D97-AF65-F5344CB8AC3E}">
        <p14:creationId xmlns:p14="http://schemas.microsoft.com/office/powerpoint/2010/main" val="251854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79628" y="116632"/>
            <a:ext cx="7992888" cy="10095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/>
              <a:t>1.-Actividades previas:</a:t>
            </a:r>
          </a:p>
          <a:p>
            <a:endParaRPr lang="es-ES" sz="1400" b="1" dirty="0" smtClean="0"/>
          </a:p>
          <a:p>
            <a:r>
              <a:rPr lang="es-ES" sz="1400" b="1" dirty="0" smtClean="0"/>
              <a:t>Conociendo  la geografía política de Tierra de Campos.</a:t>
            </a:r>
          </a:p>
          <a:p>
            <a:endParaRPr lang="es-ES" sz="1200" dirty="0" smtClean="0"/>
          </a:p>
          <a:p>
            <a:r>
              <a:rPr lang="es-ES" sz="1200" dirty="0" smtClean="0"/>
              <a:t>Relacionar las siguientes poblaciones de Tierra de campos y sus provincias:</a:t>
            </a:r>
          </a:p>
          <a:p>
            <a:endParaRPr lang="es-ES" sz="1200" dirty="0"/>
          </a:p>
          <a:p>
            <a:r>
              <a:rPr lang="es-ES" sz="1400" dirty="0" smtClean="0"/>
              <a:t> Mayorga			</a:t>
            </a:r>
          </a:p>
          <a:p>
            <a:r>
              <a:rPr lang="es-ES" sz="1400" dirty="0" smtClean="0"/>
              <a:t>Medina </a:t>
            </a:r>
            <a:r>
              <a:rPr lang="es-ES" sz="1400" dirty="0" smtClean="0"/>
              <a:t>de </a:t>
            </a:r>
            <a:r>
              <a:rPr lang="es-ES" sz="1400" dirty="0" err="1" smtClean="0"/>
              <a:t>Rioseco</a:t>
            </a:r>
            <a:r>
              <a:rPr lang="es-ES" sz="1400" dirty="0" smtClean="0"/>
              <a:t>					</a:t>
            </a:r>
            <a:r>
              <a:rPr lang="es-ES" sz="2400" b="1" dirty="0" smtClean="0"/>
              <a:t>ZAMORA</a:t>
            </a:r>
            <a:endParaRPr lang="es-ES" sz="2400" dirty="0" smtClean="0"/>
          </a:p>
          <a:p>
            <a:endParaRPr lang="es-ES" sz="1400" dirty="0" smtClean="0"/>
          </a:p>
          <a:p>
            <a:r>
              <a:rPr lang="es-ES" sz="1400" dirty="0" err="1" smtClean="0"/>
              <a:t>Villafrechós</a:t>
            </a:r>
            <a:r>
              <a:rPr lang="es-ES" sz="1400" dirty="0" smtClean="0"/>
              <a:t> 	</a:t>
            </a:r>
            <a:endParaRPr lang="es-ES" sz="1400" dirty="0" smtClean="0"/>
          </a:p>
          <a:p>
            <a:r>
              <a:rPr lang="es-ES" sz="1400" dirty="0" smtClean="0"/>
              <a:t>					</a:t>
            </a:r>
            <a:endParaRPr lang="es-ES" sz="1400" dirty="0"/>
          </a:p>
          <a:p>
            <a:r>
              <a:rPr lang="es-ES" sz="1400" dirty="0" smtClean="0"/>
              <a:t>Villalpando											</a:t>
            </a:r>
          </a:p>
          <a:p>
            <a:r>
              <a:rPr lang="es-ES" sz="1400" dirty="0" err="1" smtClean="0"/>
              <a:t>Frómista</a:t>
            </a:r>
            <a:r>
              <a:rPr lang="es-ES" sz="1400" dirty="0" smtClean="0"/>
              <a:t>						</a:t>
            </a:r>
            <a:r>
              <a:rPr lang="es-ES" sz="2400" b="1" dirty="0" smtClean="0"/>
              <a:t>VALLADOLID</a:t>
            </a:r>
            <a:endParaRPr lang="es-ES" sz="2400" dirty="0" smtClean="0"/>
          </a:p>
          <a:p>
            <a:r>
              <a:rPr lang="es-ES" sz="1400" dirty="0" smtClean="0"/>
              <a:t>					</a:t>
            </a:r>
            <a:endParaRPr lang="es-ES" sz="1400" dirty="0" smtClean="0"/>
          </a:p>
          <a:p>
            <a:r>
              <a:rPr lang="es-ES" sz="1400" dirty="0" smtClean="0"/>
              <a:t>Villalón						</a:t>
            </a:r>
            <a:endParaRPr lang="es-ES" sz="1400" dirty="0"/>
          </a:p>
          <a:p>
            <a:endParaRPr lang="es-ES" sz="1400" dirty="0" smtClean="0"/>
          </a:p>
          <a:p>
            <a:r>
              <a:rPr lang="es-ES" sz="1400" dirty="0" err="1" smtClean="0"/>
              <a:t>Santervás</a:t>
            </a:r>
            <a:r>
              <a:rPr lang="es-ES" sz="1400" dirty="0" smtClean="0"/>
              <a:t> de Campos</a:t>
            </a:r>
            <a:endParaRPr lang="es-ES" sz="1400" b="1" dirty="0" smtClean="0"/>
          </a:p>
          <a:p>
            <a:r>
              <a:rPr lang="es-ES" sz="1400" dirty="0" err="1" smtClean="0"/>
              <a:t>Roales</a:t>
            </a:r>
            <a:r>
              <a:rPr lang="es-ES" sz="1400" dirty="0" smtClean="0"/>
              <a:t> </a:t>
            </a:r>
            <a:r>
              <a:rPr lang="es-ES" sz="1400" dirty="0" smtClean="0"/>
              <a:t>del Pan  </a:t>
            </a:r>
            <a:r>
              <a:rPr lang="es-ES" sz="1400" dirty="0" smtClean="0"/>
              <a:t>					</a:t>
            </a:r>
            <a:r>
              <a:rPr lang="es-ES" sz="2400" b="1" dirty="0" smtClean="0"/>
              <a:t>LEÓN  </a:t>
            </a:r>
            <a:r>
              <a:rPr lang="es-ES" sz="1400" dirty="0" smtClean="0"/>
              <a:t>                                                                    </a:t>
            </a:r>
            <a:endParaRPr lang="es-ES" sz="1400" dirty="0" smtClean="0"/>
          </a:p>
          <a:p>
            <a:endParaRPr lang="es-ES" sz="1400" dirty="0" smtClean="0"/>
          </a:p>
          <a:p>
            <a:r>
              <a:rPr lang="es-ES" sz="1400" dirty="0" err="1" smtClean="0"/>
              <a:t>Villarramiel</a:t>
            </a:r>
            <a:r>
              <a:rPr lang="es-ES" sz="1400" dirty="0" smtClean="0"/>
              <a:t>						</a:t>
            </a:r>
            <a:endParaRPr lang="es-ES" sz="2400" b="1" dirty="0" smtClean="0"/>
          </a:p>
          <a:p>
            <a:endParaRPr lang="es-ES" sz="1400" dirty="0"/>
          </a:p>
          <a:p>
            <a:r>
              <a:rPr lang="es-ES" sz="1400" dirty="0" smtClean="0"/>
              <a:t>Abarca de Campos</a:t>
            </a:r>
          </a:p>
          <a:p>
            <a:r>
              <a:rPr lang="es-ES" sz="1400" dirty="0" smtClean="0"/>
              <a:t>Sahagún </a:t>
            </a:r>
            <a:r>
              <a:rPr lang="es-ES" sz="1400" dirty="0" smtClean="0"/>
              <a:t>de Campos	</a:t>
            </a:r>
            <a:r>
              <a:rPr lang="es-ES" sz="1400" dirty="0" smtClean="0"/>
              <a:t>				</a:t>
            </a:r>
            <a:r>
              <a:rPr lang="es-ES" sz="2400" b="1" dirty="0" smtClean="0"/>
              <a:t>PALENCIA</a:t>
            </a:r>
            <a:r>
              <a:rPr lang="es-ES" sz="1400" dirty="0" smtClean="0"/>
              <a:t>				</a:t>
            </a:r>
            <a:endParaRPr lang="es-ES" sz="1400" dirty="0" smtClean="0"/>
          </a:p>
          <a:p>
            <a:r>
              <a:rPr lang="es-ES" sz="1400" dirty="0" smtClean="0"/>
              <a:t>Paredes </a:t>
            </a:r>
            <a:r>
              <a:rPr lang="es-ES" sz="1400" dirty="0" smtClean="0"/>
              <a:t>de </a:t>
            </a:r>
            <a:r>
              <a:rPr lang="es-ES" sz="1400" dirty="0" smtClean="0"/>
              <a:t>Nava					</a:t>
            </a:r>
            <a:endParaRPr lang="es-ES" sz="1400" dirty="0" smtClean="0"/>
          </a:p>
          <a:p>
            <a:endParaRPr lang="es-ES" sz="1400" dirty="0"/>
          </a:p>
          <a:p>
            <a:r>
              <a:rPr lang="es-ES" sz="1400" dirty="0" err="1" smtClean="0"/>
              <a:t>Villafáfila</a:t>
            </a:r>
            <a:endParaRPr lang="es-ES" sz="1400" dirty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 smtClean="0"/>
          </a:p>
        </p:txBody>
      </p:sp>
    </p:spTree>
    <p:extLst>
      <p:ext uri="{BB962C8B-B14F-4D97-AF65-F5344CB8AC3E}">
        <p14:creationId xmlns:p14="http://schemas.microsoft.com/office/powerpoint/2010/main" val="25485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79628" y="61214"/>
            <a:ext cx="799288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2</a:t>
            </a:r>
            <a:r>
              <a:rPr lang="es-ES" sz="1400" b="1" dirty="0" smtClean="0"/>
              <a:t>.-Actividades durante la visita:</a:t>
            </a:r>
          </a:p>
          <a:p>
            <a:endParaRPr lang="es-ES" sz="1400" b="1" dirty="0" smtClean="0"/>
          </a:p>
          <a:p>
            <a:r>
              <a:rPr lang="es-ES" sz="1200" b="1" dirty="0" smtClean="0"/>
              <a:t>RECURSOS RESEÑABLES:</a:t>
            </a:r>
          </a:p>
          <a:p>
            <a:endParaRPr lang="es-ES" sz="1200" dirty="0"/>
          </a:p>
          <a:p>
            <a:r>
              <a:rPr lang="es-ES" sz="1400" dirty="0" smtClean="0"/>
              <a:t> </a:t>
            </a:r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/>
          </a:p>
          <a:p>
            <a:endParaRPr lang="es-ES" sz="1400" dirty="0" smtClean="0"/>
          </a:p>
          <a:p>
            <a:r>
              <a:rPr lang="es-ES" sz="1400" dirty="0" smtClean="0"/>
              <a:t> 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201376"/>
              </p:ext>
            </p:extLst>
          </p:nvPr>
        </p:nvGraphicFramePr>
        <p:xfrm>
          <a:off x="1331640" y="836710"/>
          <a:ext cx="6912768" cy="59035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val="3014221166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3169364234"/>
                    </a:ext>
                  </a:extLst>
                </a:gridCol>
              </a:tblGrid>
              <a:tr h="5868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200" dirty="0" smtClean="0"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LOCALIDAD: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52" marR="492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52" marR="49252" marT="0" marB="0"/>
                </a:tc>
                <a:extLst>
                  <a:ext uri="{0D108BD9-81ED-4DB2-BD59-A6C34878D82A}">
                    <a16:rowId xmlns:a16="http://schemas.microsoft.com/office/drawing/2014/main" val="984177964"/>
                  </a:ext>
                </a:extLst>
              </a:tr>
              <a:tr h="655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Arte (tipo de arte, edificios reseñables, características, inclusión de elementos relevantes como retablos , esculturas, custodias, órganos…)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52" marR="492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 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52" marR="49252" marT="0" marB="0"/>
                </a:tc>
                <a:extLst>
                  <a:ext uri="{0D108BD9-81ED-4DB2-BD59-A6C34878D82A}">
                    <a16:rowId xmlns:a16="http://schemas.microsoft.com/office/drawing/2014/main" val="1091552701"/>
                  </a:ext>
                </a:extLst>
              </a:tr>
              <a:tr h="5868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Otros elementos arquitectónicos reseñables. Palomares, puentes, dársenas, esclusas…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52" marR="492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52" marR="49252" marT="0" marB="0"/>
                </a:tc>
                <a:extLst>
                  <a:ext uri="{0D108BD9-81ED-4DB2-BD59-A6C34878D82A}">
                    <a16:rowId xmlns:a16="http://schemas.microsoft.com/office/drawing/2014/main" val="1084414198"/>
                  </a:ext>
                </a:extLst>
              </a:tr>
              <a:tr h="621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Naturaleza (descripción, tipo de recurso natural,  flora y fauna de la zona, especies migratorias y autóctonas…)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52" marR="492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52" marR="49252" marT="0" marB="0"/>
                </a:tc>
                <a:extLst>
                  <a:ext uri="{0D108BD9-81ED-4DB2-BD59-A6C34878D82A}">
                    <a16:rowId xmlns:a16="http://schemas.microsoft.com/office/drawing/2014/main" val="769964477"/>
                  </a:ext>
                </a:extLst>
              </a:tr>
              <a:tr h="5868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Materias primas reseñables por su calidad, incluidas o no en D.O.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52" marR="492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52" marR="49252" marT="0" marB="0"/>
                </a:tc>
                <a:extLst>
                  <a:ext uri="{0D108BD9-81ED-4DB2-BD59-A6C34878D82A}">
                    <a16:rowId xmlns:a16="http://schemas.microsoft.com/office/drawing/2014/main" val="1455840814"/>
                  </a:ext>
                </a:extLst>
              </a:tr>
              <a:tr h="621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2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Museos </a:t>
                      </a:r>
                      <a:r>
                        <a:rPr lang="es-ES" sz="1200" dirty="0">
                          <a:effectLst/>
                        </a:rPr>
                        <a:t>de las  zonas visitadas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52" marR="492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52" marR="49252" marT="0" marB="0"/>
                </a:tc>
                <a:extLst>
                  <a:ext uri="{0D108BD9-81ED-4DB2-BD59-A6C34878D82A}">
                    <a16:rowId xmlns:a16="http://schemas.microsoft.com/office/drawing/2014/main" val="1356727726"/>
                  </a:ext>
                </a:extLst>
              </a:tr>
              <a:tr h="8035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Relevancia histórica de las zonas visitas y acontecimientos históricos destacables acaecidos en la misma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52" marR="492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52" marR="49252" marT="0" marB="0"/>
                </a:tc>
                <a:extLst>
                  <a:ext uri="{0D108BD9-81ED-4DB2-BD59-A6C34878D82A}">
                    <a16:rowId xmlns:a16="http://schemas.microsoft.com/office/drawing/2014/main" val="1616379641"/>
                  </a:ext>
                </a:extLst>
              </a:tr>
              <a:tr h="621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Infraestructuras realizadas en la zona de visita (carreteras, ferrocarriles, canales…)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52" marR="492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52" marR="49252" marT="0" marB="0"/>
                </a:tc>
                <a:extLst>
                  <a:ext uri="{0D108BD9-81ED-4DB2-BD59-A6C34878D82A}">
                    <a16:rowId xmlns:a16="http://schemas.microsoft.com/office/drawing/2014/main" val="3604158058"/>
                  </a:ext>
                </a:extLst>
              </a:tr>
              <a:tr h="8191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Literatura relevante de las zonas visitadas (novelas de autores de los lugares visitados, ubicación de narraciones en los términos visitados…)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52" marR="492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52" marR="49252" marT="0" marB="0"/>
                </a:tc>
                <a:extLst>
                  <a:ext uri="{0D108BD9-81ED-4DB2-BD59-A6C34878D82A}">
                    <a16:rowId xmlns:a16="http://schemas.microsoft.com/office/drawing/2014/main" val="2478966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934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VILLALPANDO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70164"/>
          </a:xfrm>
        </p:spPr>
        <p:txBody>
          <a:bodyPr>
            <a:normAutofit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Arco de </a:t>
            </a:r>
            <a:r>
              <a:rPr lang="es-ES" sz="1800" b="1" dirty="0"/>
              <a:t>S</a:t>
            </a:r>
            <a:r>
              <a:rPr lang="es-ES" sz="1800" b="1" dirty="0" smtClean="0"/>
              <a:t>antiago:</a:t>
            </a:r>
          </a:p>
          <a:p>
            <a:endParaRPr lang="es-ES" sz="1800" b="1" dirty="0" smtClean="0"/>
          </a:p>
          <a:p>
            <a:endParaRPr lang="es-ES" sz="1600" dirty="0" smtClean="0"/>
          </a:p>
          <a:p>
            <a:r>
              <a:rPr lang="es-ES" sz="1600" dirty="0" smtClean="0"/>
              <a:t>-Siglo XI-XIII</a:t>
            </a:r>
          </a:p>
          <a:p>
            <a:endParaRPr lang="es-ES" sz="1600" dirty="0"/>
          </a:p>
          <a:p>
            <a:r>
              <a:rPr lang="es-ES" sz="1600" dirty="0" smtClean="0"/>
              <a:t>-Uno de los dos que permanecen de las murallas</a:t>
            </a:r>
          </a:p>
          <a:p>
            <a:endParaRPr lang="es-ES" sz="1600" dirty="0" smtClean="0"/>
          </a:p>
          <a:p>
            <a:r>
              <a:rPr lang="es-ES" sz="1600" dirty="0" smtClean="0"/>
              <a:t>-Flanqueado por dos torreones cuadrados rematados en estilo mudéjar</a:t>
            </a:r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3419872" y="5517232"/>
            <a:ext cx="5724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http://www.romanicozamora.es/es/monumentos/ver/arco-de-santiago/178</a:t>
            </a:r>
            <a:endParaRPr lang="es-ES" sz="1200" dirty="0"/>
          </a:p>
        </p:txBody>
      </p:sp>
      <p:pic>
        <p:nvPicPr>
          <p:cNvPr id="13" name="12 Marcador de contenido" descr="vilalpando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5050" y="993167"/>
            <a:ext cx="5111750" cy="44128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79628" y="116632"/>
            <a:ext cx="79928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2</a:t>
            </a:r>
            <a:r>
              <a:rPr lang="es-ES" sz="1400" b="1" dirty="0" smtClean="0"/>
              <a:t>.-Actividades durante la visita:</a:t>
            </a:r>
          </a:p>
          <a:p>
            <a:endParaRPr lang="es-ES" sz="1400" b="1" dirty="0"/>
          </a:p>
          <a:p>
            <a:endParaRPr lang="es-ES" sz="1400" b="1" dirty="0" smtClean="0"/>
          </a:p>
          <a:p>
            <a:endParaRPr lang="es-ES" sz="1400" b="1" dirty="0" smtClean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 smtClean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11856"/>
              </p:ext>
            </p:extLst>
          </p:nvPr>
        </p:nvGraphicFramePr>
        <p:xfrm>
          <a:off x="827584" y="764704"/>
          <a:ext cx="7200800" cy="54726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2720201870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val="3811484611"/>
                    </a:ext>
                  </a:extLst>
                </a:gridCol>
              </a:tblGrid>
              <a:tr h="6006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DESCRIPCIÓN DE UN EDIFICIO MUDÉJAR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82" marR="471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82" marR="47182" marT="0" marB="0"/>
                </a:tc>
                <a:extLst>
                  <a:ext uri="{0D108BD9-81ED-4DB2-BD59-A6C34878D82A}">
                    <a16:rowId xmlns:a16="http://schemas.microsoft.com/office/drawing/2014/main" val="2634545707"/>
                  </a:ext>
                </a:extLst>
              </a:tr>
              <a:tr h="5185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Fecha de construcción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82" marR="471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82" marR="47182" marT="0" marB="0"/>
                </a:tc>
                <a:extLst>
                  <a:ext uri="{0D108BD9-81ED-4DB2-BD59-A6C34878D82A}">
                    <a16:rowId xmlns:a16="http://schemas.microsoft.com/office/drawing/2014/main" val="1795523821"/>
                  </a:ext>
                </a:extLst>
              </a:tr>
              <a:tr h="5492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Material utilizado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82" marR="471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 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82" marR="47182" marT="0" marB="0"/>
                </a:tc>
                <a:extLst>
                  <a:ext uri="{0D108BD9-81ED-4DB2-BD59-A6C34878D82A}">
                    <a16:rowId xmlns:a16="http://schemas.microsoft.com/office/drawing/2014/main" val="1984995377"/>
                  </a:ext>
                </a:extLst>
              </a:tr>
              <a:tr h="5185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Tipo de planta y naves existentes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82" marR="471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82" marR="47182" marT="0" marB="0"/>
                </a:tc>
                <a:extLst>
                  <a:ext uri="{0D108BD9-81ED-4DB2-BD59-A6C34878D82A}">
                    <a16:rowId xmlns:a16="http://schemas.microsoft.com/office/drawing/2014/main" val="3030468078"/>
                  </a:ext>
                </a:extLst>
              </a:tr>
              <a:tr h="5492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Absides y/o absidiolos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82" marR="471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82" marR="47182" marT="0" marB="0"/>
                </a:tc>
                <a:extLst>
                  <a:ext uri="{0D108BD9-81ED-4DB2-BD59-A6C34878D82A}">
                    <a16:rowId xmlns:a16="http://schemas.microsoft.com/office/drawing/2014/main" val="3437045527"/>
                  </a:ext>
                </a:extLst>
              </a:tr>
              <a:tr h="5185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Presencia de arquería ciega y otro tipo de decoración en la fachada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82" marR="471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82" marR="47182" marT="0" marB="0"/>
                </a:tc>
                <a:extLst>
                  <a:ext uri="{0D108BD9-81ED-4DB2-BD59-A6C34878D82A}">
                    <a16:rowId xmlns:a16="http://schemas.microsoft.com/office/drawing/2014/main" val="1806972225"/>
                  </a:ext>
                </a:extLst>
              </a:tr>
              <a:tr h="5492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Tipo de arco/s utilizados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82" marR="471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82" marR="47182" marT="0" marB="0"/>
                </a:tc>
                <a:extLst>
                  <a:ext uri="{0D108BD9-81ED-4DB2-BD59-A6C34878D82A}">
                    <a16:rowId xmlns:a16="http://schemas.microsoft.com/office/drawing/2014/main" val="3730127574"/>
                  </a:ext>
                </a:extLst>
              </a:tr>
              <a:tr h="5185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Relevancia histórica 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82" marR="471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82" marR="47182" marT="0" marB="0"/>
                </a:tc>
                <a:extLst>
                  <a:ext uri="{0D108BD9-81ED-4DB2-BD59-A6C34878D82A}">
                    <a16:rowId xmlns:a16="http://schemas.microsoft.com/office/drawing/2014/main" val="3672919881"/>
                  </a:ext>
                </a:extLst>
              </a:tr>
              <a:tr h="5492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Características de la torre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82" marR="471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82" marR="47182" marT="0" marB="0"/>
                </a:tc>
                <a:extLst>
                  <a:ext uri="{0D108BD9-81ED-4DB2-BD59-A6C34878D82A}">
                    <a16:rowId xmlns:a16="http://schemas.microsoft.com/office/drawing/2014/main" val="3358112637"/>
                  </a:ext>
                </a:extLst>
              </a:tr>
              <a:tr h="6006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Elementos relevantes en su interior: Retablos, esculturas, sillería de coro, órganos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82" marR="471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82" marR="47182" marT="0" marB="0"/>
                </a:tc>
                <a:extLst>
                  <a:ext uri="{0D108BD9-81ED-4DB2-BD59-A6C34878D82A}">
                    <a16:rowId xmlns:a16="http://schemas.microsoft.com/office/drawing/2014/main" val="40408599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718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79628" y="116632"/>
            <a:ext cx="799288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2</a:t>
            </a:r>
            <a:r>
              <a:rPr lang="es-ES" sz="1400" b="1" dirty="0" smtClean="0"/>
              <a:t>.-Actividades durante la visita:</a:t>
            </a:r>
            <a:endParaRPr lang="es-ES" sz="1400" b="1" dirty="0"/>
          </a:p>
          <a:p>
            <a:endParaRPr lang="es-ES" sz="1400" b="1" dirty="0" smtClean="0"/>
          </a:p>
          <a:p>
            <a:endParaRPr lang="es-ES" sz="1400" b="1" dirty="0"/>
          </a:p>
          <a:p>
            <a:r>
              <a:rPr lang="es-ES" dirty="0" smtClean="0"/>
              <a:t>En la visita a una laguna, toma fotos de tres aves y posteriormente en clase  busca su nombre.</a:t>
            </a:r>
          </a:p>
          <a:p>
            <a:endParaRPr lang="es-ES" dirty="0"/>
          </a:p>
          <a:p>
            <a:r>
              <a:rPr lang="es-ES" dirty="0" smtClean="0"/>
              <a:t>Ejemplo. Lagunas de </a:t>
            </a:r>
            <a:r>
              <a:rPr lang="es-ES" dirty="0" err="1" smtClean="0"/>
              <a:t>Villafáfila</a:t>
            </a:r>
            <a:r>
              <a:rPr lang="es-ES" dirty="0" smtClean="0"/>
              <a:t>. Zamora</a:t>
            </a:r>
          </a:p>
          <a:p>
            <a:endParaRPr lang="es-ES" dirty="0"/>
          </a:p>
          <a:p>
            <a:endParaRPr lang="es-ES" dirty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534" y="3212976"/>
            <a:ext cx="2409056" cy="163309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93" y="3212976"/>
            <a:ext cx="2215804" cy="15999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920503"/>
            <a:ext cx="1538168" cy="221803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30203" y="512780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Avutarda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3666970" y="5154151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Ansar</a:t>
            </a:r>
            <a:r>
              <a:rPr lang="es-ES" dirty="0" smtClean="0"/>
              <a:t> común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7252526" y="5521859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Grulla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6697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79628" y="116632"/>
            <a:ext cx="7992888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3</a:t>
            </a:r>
            <a:r>
              <a:rPr lang="es-ES" sz="1400" b="1" dirty="0" smtClean="0"/>
              <a:t>.-Actividades posteriores:</a:t>
            </a:r>
          </a:p>
          <a:p>
            <a:endParaRPr lang="es-ES" sz="1400" dirty="0" smtClean="0"/>
          </a:p>
          <a:p>
            <a:endParaRPr lang="es-ES" sz="1400" dirty="0"/>
          </a:p>
          <a:p>
            <a:r>
              <a:rPr lang="es-ES" sz="3200" b="1" dirty="0" smtClean="0"/>
              <a:t>Dibuja la estructura interna de un palomar y señala sus diferentes partes</a:t>
            </a:r>
            <a:endParaRPr lang="es-ES" sz="3200" b="1" dirty="0"/>
          </a:p>
          <a:p>
            <a:endParaRPr lang="es-ES" sz="3200" b="1" dirty="0" smtClean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732733"/>
            <a:ext cx="3816424" cy="219415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555776" y="5157192"/>
            <a:ext cx="3816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https</a:t>
            </a:r>
            <a:r>
              <a:rPr lang="es-ES" sz="1200" dirty="0"/>
              <a:t>://es.wikipedia.org/wiki/Palomar_(aves)</a:t>
            </a:r>
          </a:p>
        </p:txBody>
      </p:sp>
    </p:spTree>
    <p:extLst>
      <p:ext uri="{BB962C8B-B14F-4D97-AF65-F5344CB8AC3E}">
        <p14:creationId xmlns:p14="http://schemas.microsoft.com/office/powerpoint/2010/main" val="87417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539552" y="188640"/>
            <a:ext cx="7992888" cy="907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3</a:t>
            </a:r>
            <a:r>
              <a:rPr lang="es-ES" sz="1400" b="1" dirty="0" smtClean="0"/>
              <a:t>.-Actividades posteriores:</a:t>
            </a:r>
          </a:p>
          <a:p>
            <a:endParaRPr lang="es-ES" sz="1400" b="1" dirty="0" smtClean="0"/>
          </a:p>
          <a:p>
            <a:r>
              <a:rPr lang="es-ES" sz="1400" b="1" dirty="0" smtClean="0"/>
              <a:t>Relaciona localidades y monumentos relevantes</a:t>
            </a:r>
            <a:r>
              <a:rPr lang="es-ES" sz="1200" dirty="0" smtClean="0"/>
              <a:t>:</a:t>
            </a:r>
          </a:p>
          <a:p>
            <a:endParaRPr lang="es-ES" sz="1200" dirty="0"/>
          </a:p>
          <a:p>
            <a:r>
              <a:rPr lang="es-ES" sz="1400" dirty="0" smtClean="0"/>
              <a:t>			</a:t>
            </a:r>
          </a:p>
          <a:p>
            <a:endParaRPr lang="es-ES" sz="1400" dirty="0"/>
          </a:p>
          <a:p>
            <a:r>
              <a:rPr lang="es-ES" sz="2000" dirty="0" smtClean="0"/>
              <a:t>Sahagún </a:t>
            </a:r>
          </a:p>
          <a:p>
            <a:endParaRPr lang="es-ES" sz="2000" dirty="0" smtClean="0"/>
          </a:p>
          <a:p>
            <a:endParaRPr lang="es-ES" sz="2000" dirty="0"/>
          </a:p>
          <a:p>
            <a:r>
              <a:rPr lang="es-ES" sz="2000" dirty="0" smtClean="0"/>
              <a:t>Villalpando</a:t>
            </a:r>
          </a:p>
          <a:p>
            <a:endParaRPr lang="es-ES" sz="2000" dirty="0" smtClean="0"/>
          </a:p>
          <a:p>
            <a:endParaRPr lang="es-ES" sz="2000" dirty="0" smtClean="0"/>
          </a:p>
          <a:p>
            <a:r>
              <a:rPr lang="es-ES" sz="2000" dirty="0" smtClean="0"/>
              <a:t>Amusco</a:t>
            </a:r>
          </a:p>
          <a:p>
            <a:endParaRPr lang="es-ES" sz="2000" dirty="0" smtClean="0"/>
          </a:p>
          <a:p>
            <a:endParaRPr lang="es-ES" sz="2000" dirty="0"/>
          </a:p>
          <a:p>
            <a:r>
              <a:rPr lang="es-ES" sz="2000" dirty="0" smtClean="0"/>
              <a:t>Paredes de Nava</a:t>
            </a:r>
          </a:p>
          <a:p>
            <a:endParaRPr lang="es-ES" sz="2000" dirty="0" smtClean="0"/>
          </a:p>
          <a:p>
            <a:endParaRPr lang="es-ES" sz="2000" dirty="0"/>
          </a:p>
          <a:p>
            <a:r>
              <a:rPr lang="es-ES" sz="2000" dirty="0" err="1" smtClean="0"/>
              <a:t>Santervás</a:t>
            </a:r>
            <a:r>
              <a:rPr lang="es-ES" sz="2000" dirty="0" smtClean="0"/>
              <a:t> de Campos</a:t>
            </a:r>
            <a:endParaRPr lang="es-ES" sz="2000" dirty="0"/>
          </a:p>
          <a:p>
            <a:endParaRPr lang="es-ES" sz="2000" dirty="0" smtClean="0"/>
          </a:p>
          <a:p>
            <a:endParaRPr lang="es-ES" sz="2000" dirty="0" smtClean="0"/>
          </a:p>
          <a:p>
            <a:endParaRPr lang="es-ES" sz="2000" dirty="0"/>
          </a:p>
          <a:p>
            <a:endParaRPr lang="es-ES" sz="1400" dirty="0" smtClean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 smtClean="0"/>
          </a:p>
        </p:txBody>
      </p:sp>
      <p:pic>
        <p:nvPicPr>
          <p:cNvPr id="4" name="4 Marcador de contenido" descr="800px-Sahagun_San_Lorenzo_01_lo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8304" y="188640"/>
            <a:ext cx="1008112" cy="1139725"/>
          </a:xfrm>
          <a:prstGeom prst="rect">
            <a:avLst/>
          </a:prstGeom>
        </p:spPr>
      </p:pic>
      <p:pic>
        <p:nvPicPr>
          <p:cNvPr id="5" name="8 Marcador de contenido" descr="villalpand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70415" y="1451068"/>
            <a:ext cx="1083890" cy="911324"/>
          </a:xfrm>
          <a:prstGeom prst="rect">
            <a:avLst/>
          </a:prstGeom>
        </p:spPr>
      </p:pic>
      <p:pic>
        <p:nvPicPr>
          <p:cNvPr id="6" name="4 Marcador de contenido" descr="240px-Sahagun_-_Iglesia_de_San_Tirso_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44308" y="2449381"/>
            <a:ext cx="936103" cy="936104"/>
          </a:xfrm>
          <a:prstGeom prst="rect">
            <a:avLst/>
          </a:prstGeom>
        </p:spPr>
      </p:pic>
      <p:pic>
        <p:nvPicPr>
          <p:cNvPr id="7" name="8 Marcador de contenido" descr="amusc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66947" y="3507902"/>
            <a:ext cx="729506" cy="1137767"/>
          </a:xfrm>
          <a:prstGeom prst="rect">
            <a:avLst/>
          </a:prstGeom>
        </p:spPr>
      </p:pic>
      <p:pic>
        <p:nvPicPr>
          <p:cNvPr id="8" name="6 Marcador de contenid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111" y="4768086"/>
            <a:ext cx="1378496" cy="1006319"/>
          </a:xfrm>
          <a:prstGeom prst="rect">
            <a:avLst/>
          </a:prstGeom>
        </p:spPr>
      </p:pic>
      <p:pic>
        <p:nvPicPr>
          <p:cNvPr id="9" name="Marcador de contenido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03" y="5907811"/>
            <a:ext cx="1231193" cy="75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0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VILLAMAYOR DE CAMPOS</a:t>
            </a:r>
            <a:endParaRPr lang="es-ES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ES" dirty="0" smtClean="0"/>
              <a:t>Iglesia de San Esteban</a:t>
            </a:r>
            <a:endParaRPr lang="es-ES" dirty="0"/>
          </a:p>
        </p:txBody>
      </p:sp>
      <p:pic>
        <p:nvPicPr>
          <p:cNvPr id="7" name="6 Marcador de contenido" descr="villamayor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72294" y="2874169"/>
            <a:ext cx="3810000" cy="2552700"/>
          </a:xfrm>
        </p:spPr>
      </p:pic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ES" dirty="0" smtClean="0"/>
              <a:t>Artesonado de la Iglesia</a:t>
            </a:r>
            <a:endParaRPr lang="es-ES" dirty="0"/>
          </a:p>
        </p:txBody>
      </p:sp>
      <p:pic>
        <p:nvPicPr>
          <p:cNvPr id="8" name="7 Marcador de contenido" descr="villamayor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60912" y="2721769"/>
            <a:ext cx="3810000" cy="2857500"/>
          </a:xfrm>
        </p:spPr>
      </p:pic>
      <p:sp>
        <p:nvSpPr>
          <p:cNvPr id="9" name="8 CuadroTexto"/>
          <p:cNvSpPr txBox="1"/>
          <p:nvPr/>
        </p:nvSpPr>
        <p:spPr>
          <a:xfrm>
            <a:off x="1043608" y="5877272"/>
            <a:ext cx="6984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http://epmencia.blogspot.com.es/2012/07/villamayor-de-campos-la-iglesia-de-san_30.html</a:t>
            </a:r>
            <a:endParaRPr lang="es-E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VILLANUEVA DE CAMPOS</a:t>
            </a:r>
            <a:endParaRPr lang="es-ES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ES" dirty="0" smtClean="0"/>
              <a:t>Casa del Inquisidor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ES" dirty="0" smtClean="0"/>
              <a:t>Iglesia de Santo Tomás</a:t>
            </a:r>
            <a:endParaRPr lang="es-ES" dirty="0"/>
          </a:p>
        </p:txBody>
      </p:sp>
      <p:pic>
        <p:nvPicPr>
          <p:cNvPr id="11" name="10 Marcador de contenido" descr="villanuev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87032" y="2957823"/>
            <a:ext cx="3468943" cy="2559409"/>
          </a:xfrm>
        </p:spPr>
      </p:pic>
      <p:pic>
        <p:nvPicPr>
          <p:cNvPr id="13" name="12 Marcador de contenido" descr="villanueva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076056" y="2204864"/>
            <a:ext cx="3107690" cy="3951288"/>
          </a:xfrm>
        </p:spPr>
      </p:pic>
      <p:sp>
        <p:nvSpPr>
          <p:cNvPr id="15" name="14 CuadroTexto"/>
          <p:cNvSpPr txBox="1"/>
          <p:nvPr/>
        </p:nvSpPr>
        <p:spPr>
          <a:xfrm>
            <a:off x="1475656" y="6381328"/>
            <a:ext cx="6912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 smtClean="0"/>
              <a:t>://www.pueblos-espana.org/castilla+y+leon/zamora/villanueva+del+campo/420358/</a:t>
            </a:r>
            <a:endParaRPr lang="es-E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VILLAR DE FALLAVES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70164"/>
          </a:xfrm>
        </p:spPr>
        <p:txBody>
          <a:bodyPr>
            <a:normAutofit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Iglesia de San Vicente Mártir:</a:t>
            </a:r>
          </a:p>
          <a:p>
            <a:endParaRPr lang="es-ES" sz="1800" b="1" dirty="0" smtClean="0"/>
          </a:p>
          <a:p>
            <a:endParaRPr lang="es-ES" sz="1600" dirty="0" smtClean="0"/>
          </a:p>
          <a:p>
            <a:r>
              <a:rPr lang="es-ES" sz="1600" dirty="0" smtClean="0"/>
              <a:t>-Siglo XI</a:t>
            </a:r>
          </a:p>
          <a:p>
            <a:endParaRPr lang="es-ES" sz="1600" dirty="0"/>
          </a:p>
          <a:p>
            <a:r>
              <a:rPr lang="es-ES" sz="1600" dirty="0" smtClean="0"/>
              <a:t>-Parcialmente reconstruida , quedando como  original algunos tapiales y la torre</a:t>
            </a:r>
          </a:p>
          <a:p>
            <a:endParaRPr lang="es-ES" sz="1600" dirty="0"/>
          </a:p>
          <a:p>
            <a:r>
              <a:rPr lang="es-ES" sz="1600" dirty="0" smtClean="0"/>
              <a:t>-De estilo románico-mudéjar</a:t>
            </a:r>
          </a:p>
          <a:p>
            <a:endParaRPr lang="es-ES" sz="1600" dirty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3419872" y="5085184"/>
            <a:ext cx="5724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http://www.mispueblos.es/castilla_y_leon/zamora/villar_de_fallaves/fotos/</a:t>
            </a:r>
            <a:endParaRPr lang="es-ES" sz="1200" dirty="0"/>
          </a:p>
        </p:txBody>
      </p:sp>
      <p:pic>
        <p:nvPicPr>
          <p:cNvPr id="7" name="6 Marcador de contenido" descr="villa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464050" y="1951830"/>
            <a:ext cx="3924374" cy="291732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VILLARRÍN DE CAMPOS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70164"/>
          </a:xfrm>
        </p:spPr>
        <p:txBody>
          <a:bodyPr>
            <a:normAutofit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Iglesia Nuestra Señora de la Asunción</a:t>
            </a:r>
          </a:p>
          <a:p>
            <a:endParaRPr lang="es-ES" sz="1800" b="1" dirty="0" smtClean="0"/>
          </a:p>
          <a:p>
            <a:endParaRPr lang="es-ES" sz="1600" dirty="0" smtClean="0"/>
          </a:p>
          <a:p>
            <a:r>
              <a:rPr lang="es-ES" sz="1600" dirty="0" smtClean="0"/>
              <a:t>-Estilo renacentista-mudéjar</a:t>
            </a:r>
          </a:p>
          <a:p>
            <a:endParaRPr lang="es-ES" sz="1600" dirty="0"/>
          </a:p>
          <a:p>
            <a:r>
              <a:rPr lang="es-ES" sz="1600" dirty="0" smtClean="0"/>
              <a:t>-Planta de cruz latina con torre a sus pies</a:t>
            </a:r>
          </a:p>
          <a:p>
            <a:endParaRPr lang="es-ES" sz="1600" dirty="0"/>
          </a:p>
          <a:p>
            <a:r>
              <a:rPr lang="es-ES" sz="1600" dirty="0" smtClean="0"/>
              <a:t>-Retablo de doce tablas del siglo XVI de influencia flamenca y borgoñesa y que representa la vida del Señor y la Virgen</a:t>
            </a:r>
          </a:p>
          <a:p>
            <a:endParaRPr lang="es-ES" sz="1600" dirty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067944" y="5157192"/>
            <a:ext cx="5724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http://www.mapasespana.net/villarrin-de-campos_zamora.html</a:t>
            </a:r>
            <a:endParaRPr lang="es-ES" sz="1200" dirty="0"/>
          </a:p>
        </p:txBody>
      </p:sp>
      <p:pic>
        <p:nvPicPr>
          <p:cNvPr id="8" name="7 Marcador de contenido" descr="VILLARI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749675" y="1604169"/>
            <a:ext cx="4762500" cy="31908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4968552"/>
          </a:xfrm>
        </p:spPr>
        <p:txBody>
          <a:bodyPr>
            <a:normAutofit/>
          </a:bodyPr>
          <a:lstStyle/>
          <a:p>
            <a:r>
              <a:rPr lang="es-ES" sz="8800" dirty="0" smtClean="0"/>
              <a:t>LEÓN</a:t>
            </a:r>
            <a:endParaRPr lang="es-E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4968552"/>
          </a:xfrm>
        </p:spPr>
        <p:txBody>
          <a:bodyPr>
            <a:normAutofit/>
          </a:bodyPr>
          <a:lstStyle/>
          <a:p>
            <a:r>
              <a:rPr lang="es-ES" sz="8800" dirty="0" smtClean="0"/>
              <a:t>ZAMORA</a:t>
            </a:r>
            <a:endParaRPr lang="es-E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GORDONCILLO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70164"/>
          </a:xfrm>
        </p:spPr>
        <p:txBody>
          <a:bodyPr>
            <a:normAutofit lnSpcReduction="10000"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Parroquia de San Juan Degollado:</a:t>
            </a:r>
          </a:p>
          <a:p>
            <a:endParaRPr lang="es-ES" sz="1800" b="1" dirty="0" smtClean="0"/>
          </a:p>
          <a:p>
            <a:r>
              <a:rPr lang="es-ES" sz="1600" dirty="0" smtClean="0"/>
              <a:t>-Siglo XV</a:t>
            </a:r>
          </a:p>
          <a:p>
            <a:endParaRPr lang="es-ES" sz="1600" dirty="0"/>
          </a:p>
          <a:p>
            <a:r>
              <a:rPr lang="es-ES" sz="1600" dirty="0" smtClean="0"/>
              <a:t>-Torre </a:t>
            </a:r>
            <a:r>
              <a:rPr lang="es-ES" sz="1600" dirty="0" err="1" smtClean="0"/>
              <a:t>neomudéjar</a:t>
            </a:r>
            <a:r>
              <a:rPr lang="es-ES" sz="1600" dirty="0" smtClean="0"/>
              <a:t> del siglo XX</a:t>
            </a:r>
          </a:p>
          <a:p>
            <a:endParaRPr lang="es-ES" sz="1600" dirty="0"/>
          </a:p>
          <a:p>
            <a:r>
              <a:rPr lang="es-ES" sz="1600" dirty="0" smtClean="0"/>
              <a:t>-Planta de cruz latina con tres naves separadas por arcos de medio punto.</a:t>
            </a:r>
          </a:p>
          <a:p>
            <a:endParaRPr lang="es-ES" sz="1600" dirty="0" smtClean="0"/>
          </a:p>
          <a:p>
            <a:r>
              <a:rPr lang="es-ES" sz="1600" dirty="0" smtClean="0"/>
              <a:t>-Destaca la Capilla de los Mártires de gótico hispano-flamenco con bóveda con nervios diagonales, terceletes y ligadura</a:t>
            </a:r>
            <a:endParaRPr lang="es-ES" sz="1600" dirty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067944" y="5157192"/>
            <a:ext cx="5724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https://es.wikipedia.org/wiki/Gordoncillo</a:t>
            </a:r>
            <a:endParaRPr lang="es-ES" sz="1200" dirty="0"/>
          </a:p>
        </p:txBody>
      </p:sp>
      <p:pic>
        <p:nvPicPr>
          <p:cNvPr id="7" name="6 Marcador de contenido" descr="Gordoncill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5050" y="1494607"/>
            <a:ext cx="5111750" cy="34099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GORDONCILLO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70164"/>
          </a:xfrm>
        </p:spPr>
        <p:txBody>
          <a:bodyPr>
            <a:normAutofit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Ayuntamiento:</a:t>
            </a:r>
          </a:p>
          <a:p>
            <a:endParaRPr lang="es-ES" sz="1800" b="1" dirty="0" smtClean="0"/>
          </a:p>
          <a:p>
            <a:r>
              <a:rPr lang="es-ES" sz="1600" dirty="0" smtClean="0"/>
              <a:t>-Año 1.900</a:t>
            </a:r>
          </a:p>
          <a:p>
            <a:endParaRPr lang="es-ES" sz="1600" dirty="0"/>
          </a:p>
          <a:p>
            <a:r>
              <a:rPr lang="es-ES" sz="1600" dirty="0" smtClean="0"/>
              <a:t>-Estilo </a:t>
            </a:r>
            <a:r>
              <a:rPr lang="es-ES" sz="1600" dirty="0" err="1" smtClean="0"/>
              <a:t>neomudéjar</a:t>
            </a:r>
            <a:r>
              <a:rPr lang="es-ES" sz="1600" dirty="0" smtClean="0"/>
              <a:t>.</a:t>
            </a:r>
          </a:p>
          <a:p>
            <a:endParaRPr lang="es-ES" sz="1600" dirty="0"/>
          </a:p>
          <a:p>
            <a:r>
              <a:rPr lang="es-ES" sz="1600" dirty="0" smtClean="0"/>
              <a:t>-Fachada de ladrillo con zócalo de piedra</a:t>
            </a:r>
          </a:p>
          <a:p>
            <a:endParaRPr lang="es-ES" sz="1600" dirty="0" smtClean="0"/>
          </a:p>
          <a:p>
            <a:r>
              <a:rPr lang="es-ES" sz="1600" dirty="0" smtClean="0"/>
              <a:t>-Destaca las ménsulas, resaltes, denticulados y cornisas elaboradas con ladrillo.</a:t>
            </a:r>
            <a:endParaRPr lang="es-ES" sz="1600" dirty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067944" y="5157192"/>
            <a:ext cx="5724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https://es.wikipedia.org/wiki/Gordoncillo</a:t>
            </a:r>
            <a:endParaRPr lang="es-ES" sz="1200" dirty="0"/>
          </a:p>
        </p:txBody>
      </p:sp>
      <p:pic>
        <p:nvPicPr>
          <p:cNvPr id="7" name="6 Marcador de contenido" descr="Ayuntamiento_de_Gordoncill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5050" y="1280264"/>
            <a:ext cx="5111750" cy="38386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GRAJAL DE CAMPOS</a:t>
            </a:r>
            <a:endParaRPr lang="es-ES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Iglesia de San Miguel y Palacio de los Condes de </a:t>
            </a:r>
            <a:r>
              <a:rPr lang="es-ES" sz="2000" kern="1600" dirty="0" err="1" smtClean="0"/>
              <a:t>Grajal</a:t>
            </a:r>
            <a:endParaRPr lang="es-ES" sz="2000" kern="1600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dirty="0" smtClean="0"/>
              <a:t>Ermita de la Virgen de las Puertas</a:t>
            </a:r>
            <a:endParaRPr lang="es-ES" sz="20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2267744" y="6381328"/>
            <a:ext cx="3816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Fuente:https</a:t>
            </a:r>
            <a:r>
              <a:rPr lang="es-ES" sz="1200" dirty="0" smtClean="0"/>
              <a:t>://es.wikipedia.org/wiki/Grajal_de_Campos</a:t>
            </a:r>
            <a:endParaRPr lang="es-ES" sz="1200" dirty="0"/>
          </a:p>
        </p:txBody>
      </p:sp>
      <p:pic>
        <p:nvPicPr>
          <p:cNvPr id="9" name="8 Marcador de contenido" descr="GRAJAL 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pic>
        <p:nvPicPr>
          <p:cNvPr id="12" name="11 Marcador de contenido" descr="GRAJAL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84642" y="2492895"/>
            <a:ext cx="2915750" cy="36332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SAHAGÚN DE CAMPOS</a:t>
            </a:r>
            <a:endParaRPr lang="es-ES" sz="2800" dirty="0"/>
          </a:p>
        </p:txBody>
      </p:sp>
      <p:pic>
        <p:nvPicPr>
          <p:cNvPr id="5" name="4 Marcador de contenido" descr="800px-Sahagun_San_Lorenzo_01_lo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36693" y="273050"/>
            <a:ext cx="4388463" cy="5853113"/>
          </a:xfrm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ES" sz="2000" b="1" dirty="0" smtClean="0"/>
              <a:t>Iglesia de San Lorenzo:</a:t>
            </a:r>
          </a:p>
          <a:p>
            <a:endParaRPr lang="es-ES" sz="2000" b="1" dirty="0"/>
          </a:p>
          <a:p>
            <a:r>
              <a:rPr lang="es-ES" sz="1600" dirty="0" smtClean="0"/>
              <a:t>-Siglo XIII</a:t>
            </a:r>
          </a:p>
          <a:p>
            <a:endParaRPr lang="es-ES" sz="1600" dirty="0" smtClean="0"/>
          </a:p>
          <a:p>
            <a:r>
              <a:rPr lang="es-ES" sz="1600" dirty="0" smtClean="0"/>
              <a:t>-Planta basilical de tres naves.</a:t>
            </a:r>
          </a:p>
          <a:p>
            <a:endParaRPr lang="es-ES" sz="1600" dirty="0" smtClean="0"/>
          </a:p>
          <a:p>
            <a:r>
              <a:rPr lang="es-ES" sz="1600" dirty="0" smtClean="0"/>
              <a:t>-Construida en ladrillo el 100%</a:t>
            </a:r>
          </a:p>
          <a:p>
            <a:endParaRPr lang="es-ES" sz="1600" dirty="0"/>
          </a:p>
          <a:p>
            <a:r>
              <a:rPr lang="es-ES" sz="1600" dirty="0" smtClean="0"/>
              <a:t>-Elementos romanos, góticos y musulmanes</a:t>
            </a:r>
          </a:p>
          <a:p>
            <a:endParaRPr lang="es-ES" sz="1600" dirty="0"/>
          </a:p>
          <a:p>
            <a:r>
              <a:rPr lang="es-ES" sz="1600" dirty="0" smtClean="0"/>
              <a:t>-Cabecera con tres </a:t>
            </a:r>
            <a:r>
              <a:rPr lang="es-ES" sz="1600" dirty="0"/>
              <a:t>á</a:t>
            </a:r>
            <a:r>
              <a:rPr lang="es-ES" sz="1600" dirty="0" smtClean="0"/>
              <a:t>bsides</a:t>
            </a:r>
          </a:p>
          <a:p>
            <a:endParaRPr lang="es-ES" sz="1600" dirty="0"/>
          </a:p>
          <a:p>
            <a:r>
              <a:rPr lang="es-ES" sz="1600" dirty="0" smtClean="0"/>
              <a:t>-Torre con cuatro cuerpos que decrecen en altura</a:t>
            </a:r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707904" y="6396335"/>
            <a:ext cx="5184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Fuente:https</a:t>
            </a:r>
            <a:r>
              <a:rPr lang="es-ES" sz="1200" dirty="0" smtClean="0"/>
              <a:t>://</a:t>
            </a:r>
            <a:r>
              <a:rPr lang="es-ES" sz="1200" dirty="0" err="1" smtClean="0"/>
              <a:t>es.wikipedia.org</a:t>
            </a:r>
            <a:r>
              <a:rPr lang="es-ES" sz="1200" dirty="0" smtClean="0"/>
              <a:t>/wiki/</a:t>
            </a:r>
            <a:r>
              <a:rPr lang="es-ES" sz="1200" dirty="0" err="1" smtClean="0"/>
              <a:t>Iglesia_de_San_Lorenzo</a:t>
            </a:r>
            <a:r>
              <a:rPr lang="es-ES" sz="1200" dirty="0" smtClean="0"/>
              <a:t>_(Sahag%C3%BAn)</a:t>
            </a:r>
            <a:endParaRPr lang="es-E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SAHAGÚN DE CAMPOS</a:t>
            </a:r>
            <a:endParaRPr lang="es-ES" sz="2800" dirty="0"/>
          </a:p>
        </p:txBody>
      </p:sp>
      <p:pic>
        <p:nvPicPr>
          <p:cNvPr id="5" name="4 Marcador de contenido" descr="240px-Sahagun_-_Iglesia_de_San_Tirso_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06924" y="1345406"/>
            <a:ext cx="3493467" cy="4243834"/>
          </a:xfrm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ES" sz="1800" b="1" dirty="0" smtClean="0"/>
              <a:t>Iglesia de San Tirso:</a:t>
            </a:r>
          </a:p>
          <a:p>
            <a:endParaRPr lang="es-ES" sz="1800" b="1" dirty="0"/>
          </a:p>
          <a:p>
            <a:r>
              <a:rPr lang="es-ES" sz="1600" dirty="0" smtClean="0"/>
              <a:t>-S. XII</a:t>
            </a:r>
          </a:p>
          <a:p>
            <a:endParaRPr lang="es-ES" sz="1600" dirty="0"/>
          </a:p>
          <a:p>
            <a:r>
              <a:rPr lang="es-ES" sz="1600" dirty="0" smtClean="0"/>
              <a:t>-Tres ábsides en la cabecera</a:t>
            </a:r>
          </a:p>
          <a:p>
            <a:endParaRPr lang="es-ES" sz="1600" dirty="0"/>
          </a:p>
          <a:p>
            <a:r>
              <a:rPr lang="es-ES" sz="1600" dirty="0" smtClean="0"/>
              <a:t>-Ejemplo de románico-mudéjar</a:t>
            </a:r>
          </a:p>
          <a:p>
            <a:endParaRPr lang="es-ES" sz="1600" dirty="0"/>
          </a:p>
          <a:p>
            <a:r>
              <a:rPr lang="es-ES" sz="1600" dirty="0" smtClean="0"/>
              <a:t>-Nave: cuatro tramos con cubierta de madera</a:t>
            </a:r>
          </a:p>
          <a:p>
            <a:endParaRPr lang="es-ES" sz="1600" dirty="0"/>
          </a:p>
          <a:p>
            <a:r>
              <a:rPr lang="es-ES" sz="1600" dirty="0" smtClean="0"/>
              <a:t>-Réplica en el parque temático de mudéjar en Olmedo</a:t>
            </a:r>
          </a:p>
          <a:p>
            <a:endParaRPr lang="es-ES" sz="1600" dirty="0"/>
          </a:p>
          <a:p>
            <a:r>
              <a:rPr lang="es-ES" sz="1600" dirty="0" smtClean="0"/>
              <a:t>-Sepulcro gótico caballero yacente</a:t>
            </a:r>
          </a:p>
          <a:p>
            <a:endParaRPr lang="es-ES" sz="1800" b="1" dirty="0"/>
          </a:p>
          <a:p>
            <a:endParaRPr lang="es-ES" sz="18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3923928" y="5805264"/>
            <a:ext cx="5220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Fuente:https</a:t>
            </a:r>
            <a:r>
              <a:rPr lang="es-ES" sz="1200" dirty="0" smtClean="0"/>
              <a:t>://es.wikipedia.org/wiki/Iglesia_de_San_Tirso_(Sahag%C3%BAn)</a:t>
            </a:r>
            <a:endParaRPr lang="es-E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SAHAGÚN DE CAMPOS</a:t>
            </a:r>
            <a:endParaRPr lang="es-ES" sz="2800" dirty="0"/>
          </a:p>
        </p:txBody>
      </p:sp>
      <p:pic>
        <p:nvPicPr>
          <p:cNvPr id="5" name="4 Marcador de contenido" descr="800px-Iglesia_de_la_Peregrin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98924" y="1675606"/>
            <a:ext cx="4577531" cy="3481586"/>
          </a:xfrm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s-ES" sz="1800" b="1" dirty="0" smtClean="0"/>
              <a:t>Santuario de la peregrina:</a:t>
            </a:r>
          </a:p>
          <a:p>
            <a:endParaRPr lang="es-ES" sz="1800" b="1" dirty="0"/>
          </a:p>
          <a:p>
            <a:r>
              <a:rPr lang="es-ES" sz="1600" dirty="0" smtClean="0"/>
              <a:t>-Construcción autorizada por Alfonso X el Sabio</a:t>
            </a:r>
          </a:p>
          <a:p>
            <a:endParaRPr lang="es-ES" sz="1600" dirty="0"/>
          </a:p>
          <a:p>
            <a:r>
              <a:rPr lang="es-ES" sz="1600" dirty="0" smtClean="0"/>
              <a:t>-Se conserva la iglesia y parte del claustro</a:t>
            </a:r>
          </a:p>
          <a:p>
            <a:endParaRPr lang="es-ES" sz="1600" dirty="0"/>
          </a:p>
          <a:p>
            <a:r>
              <a:rPr lang="es-ES" sz="1600" dirty="0" smtClean="0"/>
              <a:t>-Destaca la decoración del exterior de arcos </a:t>
            </a:r>
            <a:r>
              <a:rPr lang="es-ES" sz="1600" dirty="0" err="1" smtClean="0"/>
              <a:t>polilobulados</a:t>
            </a:r>
            <a:endParaRPr lang="es-ES" sz="1600" dirty="0" smtClean="0"/>
          </a:p>
          <a:p>
            <a:endParaRPr lang="es-ES" sz="1600" dirty="0"/>
          </a:p>
          <a:p>
            <a:r>
              <a:rPr lang="es-ES" sz="1600" dirty="0" smtClean="0"/>
              <a:t>-En 1835, tras la desamortización de </a:t>
            </a:r>
            <a:r>
              <a:rPr lang="es-ES" sz="1600" dirty="0"/>
              <a:t>M</a:t>
            </a:r>
            <a:r>
              <a:rPr lang="es-ES" sz="1600" dirty="0" smtClean="0"/>
              <a:t>endizábal es abandonado</a:t>
            </a:r>
          </a:p>
          <a:p>
            <a:endParaRPr lang="es-ES" sz="1600" dirty="0"/>
          </a:p>
          <a:p>
            <a:r>
              <a:rPr lang="es-ES" sz="1600" dirty="0" smtClean="0"/>
              <a:t>-Actualmente se ha recuperado como Centro de Documentación del Camino de </a:t>
            </a:r>
            <a:r>
              <a:rPr lang="es-ES" sz="1600" dirty="0"/>
              <a:t>S</a:t>
            </a:r>
            <a:r>
              <a:rPr lang="es-ES" sz="1600" dirty="0" smtClean="0"/>
              <a:t>antiago</a:t>
            </a:r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067944" y="5373216"/>
            <a:ext cx="46085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Fuente: https://es.wikipedia.org/wiki/Sahag%C3%BAn_(Espa%C3%B1a)</a:t>
            </a:r>
            <a:endParaRPr lang="es-E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SAHAGÚN DE CAMPOS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Torre del reloj:</a:t>
            </a:r>
          </a:p>
          <a:p>
            <a:endParaRPr lang="es-ES" sz="1800" b="1" dirty="0"/>
          </a:p>
          <a:p>
            <a:r>
              <a:rPr lang="es-ES" sz="1600" dirty="0" smtClean="0"/>
              <a:t>-Una de las dos torres que flanqueaban el monasterio de San Benito desaparecido</a:t>
            </a:r>
          </a:p>
          <a:p>
            <a:endParaRPr lang="es-ES" sz="1600" dirty="0"/>
          </a:p>
          <a:p>
            <a:r>
              <a:rPr lang="es-ES" sz="1600" dirty="0" smtClean="0"/>
              <a:t>-Ha sobrevivido a incendios y a saqueos</a:t>
            </a:r>
          </a:p>
          <a:p>
            <a:endParaRPr lang="es-ES" sz="1600" dirty="0"/>
          </a:p>
          <a:p>
            <a:r>
              <a:rPr lang="es-ES" sz="1600" dirty="0" smtClean="0"/>
              <a:t>-Se ha colocado el reloj más popular de villa</a:t>
            </a:r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067944" y="5373216"/>
            <a:ext cx="46085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Fuente: https://es.wikipedia.org/wiki/Sahag%C3%BAn_(Espa%C3%B1a)</a:t>
            </a:r>
            <a:endParaRPr lang="es-ES" sz="1100" dirty="0"/>
          </a:p>
        </p:txBody>
      </p:sp>
      <p:pic>
        <p:nvPicPr>
          <p:cNvPr id="8" name="7 Marcador de contenido" descr="sahagu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797425" y="1199356"/>
            <a:ext cx="2667000" cy="4000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SAHAGÚN DE CAMPOS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Iglesia de la Trinidad:</a:t>
            </a:r>
          </a:p>
          <a:p>
            <a:endParaRPr lang="es-ES" sz="1800" b="1" dirty="0"/>
          </a:p>
          <a:p>
            <a:r>
              <a:rPr lang="es-ES" sz="1600" dirty="0" smtClean="0"/>
              <a:t>-La torre es del siglo XIII y el resto de la edificación del siglo XVI y XVII.</a:t>
            </a:r>
          </a:p>
          <a:p>
            <a:endParaRPr lang="es-ES" sz="1600" dirty="0"/>
          </a:p>
          <a:p>
            <a:r>
              <a:rPr lang="es-ES" sz="1600" dirty="0" smtClean="0"/>
              <a:t>-Nave única, sin crucero y con capilla mayor elevada</a:t>
            </a:r>
          </a:p>
          <a:p>
            <a:endParaRPr lang="es-ES" sz="1600" dirty="0"/>
          </a:p>
          <a:p>
            <a:r>
              <a:rPr lang="es-ES" sz="1600" dirty="0" smtClean="0"/>
              <a:t>-Se restauró en 1993 y ha sido albergue Municipal de peregrinos, oficina de turismo y auditorio Municipal “Carmelo Gómez”</a:t>
            </a:r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067944" y="5373216"/>
            <a:ext cx="46085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Fuente: https://es.wikipedia.org/wiki/Sahag%C3%BAn_(Espa%C3%B1a)</a:t>
            </a:r>
            <a:endParaRPr lang="es-ES" sz="1100" dirty="0"/>
          </a:p>
        </p:txBody>
      </p:sp>
      <p:pic>
        <p:nvPicPr>
          <p:cNvPr id="9" name="8 Marcador de contenido" descr="sahagun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5050" y="1276310"/>
            <a:ext cx="5111750" cy="38465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SAHAGÚN DE CAMPOS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Ermita de la Virgen del puente:</a:t>
            </a:r>
          </a:p>
          <a:p>
            <a:endParaRPr lang="es-ES" sz="1800" b="1" dirty="0"/>
          </a:p>
          <a:p>
            <a:r>
              <a:rPr lang="es-ES" sz="1600" dirty="0" smtClean="0"/>
              <a:t>-Primer edificio  en el Camino de </a:t>
            </a:r>
            <a:r>
              <a:rPr lang="es-ES" sz="1600" dirty="0"/>
              <a:t>S</a:t>
            </a:r>
            <a:r>
              <a:rPr lang="es-ES" sz="1600" dirty="0" smtClean="0"/>
              <a:t>antiago francés en su entrada por la provincia de León</a:t>
            </a:r>
          </a:p>
          <a:p>
            <a:endParaRPr lang="es-ES" sz="1600" dirty="0"/>
          </a:p>
          <a:p>
            <a:r>
              <a:rPr lang="es-ES" sz="1600" dirty="0" smtClean="0"/>
              <a:t>-Estilo mudéjar, siglo XII</a:t>
            </a:r>
          </a:p>
          <a:p>
            <a:endParaRPr lang="es-ES" sz="1600" dirty="0"/>
          </a:p>
          <a:p>
            <a:r>
              <a:rPr lang="es-ES" sz="1600" dirty="0" smtClean="0"/>
              <a:t>-Se ha utilizado tanto como ermita y </a:t>
            </a:r>
            <a:r>
              <a:rPr lang="es-ES" sz="1600" dirty="0" err="1" smtClean="0"/>
              <a:t>albegue</a:t>
            </a:r>
            <a:r>
              <a:rPr lang="es-ES" sz="1600" dirty="0" smtClean="0"/>
              <a:t> de peregrinos</a:t>
            </a:r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067944" y="5373216"/>
            <a:ext cx="46085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Fuente: https://es.wikipedia.org/wiki/Sahag%C3%BAn_(Espa%C3%B1a)</a:t>
            </a:r>
            <a:endParaRPr lang="es-ES" sz="1100" dirty="0"/>
          </a:p>
        </p:txBody>
      </p:sp>
      <p:pic>
        <p:nvPicPr>
          <p:cNvPr id="8" name="7 Marcador de contenido" descr="sahagun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067944" y="1124744"/>
            <a:ext cx="4248472" cy="38080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VALDERAS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Arco de Santiago:</a:t>
            </a:r>
          </a:p>
          <a:p>
            <a:endParaRPr lang="es-ES" sz="1800" b="1" dirty="0"/>
          </a:p>
          <a:p>
            <a:r>
              <a:rPr lang="es-ES" sz="1600" dirty="0" smtClean="0"/>
              <a:t>-Uno de los dos arcos que se conservan, junto al de </a:t>
            </a:r>
            <a:r>
              <a:rPr lang="es-ES" sz="1600" dirty="0" err="1" smtClean="0"/>
              <a:t>Arrejas</a:t>
            </a:r>
            <a:endParaRPr lang="es-ES" sz="1600" dirty="0" smtClean="0"/>
          </a:p>
          <a:p>
            <a:endParaRPr lang="es-ES" sz="1600" dirty="0"/>
          </a:p>
          <a:p>
            <a:r>
              <a:rPr lang="es-ES" sz="1600" dirty="0" smtClean="0"/>
              <a:t>-Estilo mudéjar, siglo XIV</a:t>
            </a:r>
          </a:p>
          <a:p>
            <a:endParaRPr lang="es-ES" sz="1600" dirty="0"/>
          </a:p>
          <a:p>
            <a:r>
              <a:rPr lang="es-ES" sz="1600" dirty="0" smtClean="0"/>
              <a:t>-Se encuentra enmarcado por un alfiz</a:t>
            </a:r>
          </a:p>
          <a:p>
            <a:endParaRPr lang="es-ES" sz="1600" dirty="0"/>
          </a:p>
          <a:p>
            <a:r>
              <a:rPr lang="es-ES" sz="1600" dirty="0" smtClean="0"/>
              <a:t>-Formaba parte de la muralla desaparecida.</a:t>
            </a:r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995936" y="5949280"/>
            <a:ext cx="38164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Fuente: https://es.wikipedia.org/wiki/Valderas_(Le%C3%B3n)</a:t>
            </a:r>
            <a:endParaRPr lang="es-ES" sz="1100" dirty="0"/>
          </a:p>
        </p:txBody>
      </p:sp>
      <p:pic>
        <p:nvPicPr>
          <p:cNvPr id="9" name="8 Marcador de contenido" descr="valdera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95936" y="764704"/>
            <a:ext cx="4388463" cy="50281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BELVER DE LOS MONTES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70164"/>
          </a:xfrm>
        </p:spPr>
        <p:txBody>
          <a:bodyPr>
            <a:normAutofit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Iglesia  y monasterio de San Salvador:</a:t>
            </a:r>
          </a:p>
          <a:p>
            <a:endParaRPr lang="es-ES" sz="1800" b="1" dirty="0" smtClean="0"/>
          </a:p>
          <a:p>
            <a:endParaRPr lang="es-ES" sz="1600" dirty="0" smtClean="0"/>
          </a:p>
          <a:p>
            <a:r>
              <a:rPr lang="es-ES" sz="1600" dirty="0" smtClean="0"/>
              <a:t>-Siglo XI</a:t>
            </a:r>
          </a:p>
          <a:p>
            <a:endParaRPr lang="es-ES" sz="1600" dirty="0"/>
          </a:p>
          <a:p>
            <a:r>
              <a:rPr lang="es-ES" sz="1600" dirty="0" smtClean="0"/>
              <a:t>-Se ha reformado siendo actualmente la casa consistorial y el centro médico de la localidad</a:t>
            </a:r>
          </a:p>
          <a:p>
            <a:endParaRPr lang="es-ES" sz="1600" dirty="0"/>
          </a:p>
          <a:p>
            <a:r>
              <a:rPr lang="es-ES" sz="1600" dirty="0" smtClean="0"/>
              <a:t>-Es uno de los edificios mudéjares más representativos de la comarca de Toro en Zamora</a:t>
            </a:r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059832" y="5733256"/>
            <a:ext cx="6084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 smtClean="0"/>
              <a:t>://</a:t>
            </a:r>
            <a:r>
              <a:rPr lang="es-ES" sz="1200" dirty="0" err="1" smtClean="0"/>
              <a:t>patrimoniodecastillayleon.blogspot.com.es</a:t>
            </a:r>
            <a:r>
              <a:rPr lang="es-ES" sz="1200" dirty="0" smtClean="0"/>
              <a:t>/2009/09/</a:t>
            </a:r>
            <a:r>
              <a:rPr lang="es-ES" sz="1200" dirty="0" err="1" smtClean="0"/>
              <a:t>belver</a:t>
            </a:r>
            <a:r>
              <a:rPr lang="es-ES" sz="1200" dirty="0" smtClean="0"/>
              <a:t>-de-los-</a:t>
            </a:r>
            <a:r>
              <a:rPr lang="es-ES" sz="1200" dirty="0" err="1" smtClean="0"/>
              <a:t>montes.html</a:t>
            </a:r>
            <a:endParaRPr lang="es-ES" sz="1200" dirty="0"/>
          </a:p>
        </p:txBody>
      </p:sp>
      <p:pic>
        <p:nvPicPr>
          <p:cNvPr id="8" name="7 Marcador de contenido" descr="belver-igles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39952" y="2420888"/>
            <a:ext cx="3960440" cy="28041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VALDERAS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Iglesia de Santa María del Azogue:</a:t>
            </a:r>
          </a:p>
          <a:p>
            <a:endParaRPr lang="es-ES" sz="1800" b="1" dirty="0"/>
          </a:p>
          <a:p>
            <a:r>
              <a:rPr lang="es-ES" sz="1600" dirty="0" smtClean="0"/>
              <a:t>-Siglo XII</a:t>
            </a:r>
          </a:p>
          <a:p>
            <a:endParaRPr lang="es-ES" sz="1600" dirty="0"/>
          </a:p>
          <a:p>
            <a:r>
              <a:rPr lang="es-ES" sz="1600" dirty="0" smtClean="0"/>
              <a:t>-Planta basilical con tres naves y ábside cuadrado</a:t>
            </a:r>
          </a:p>
          <a:p>
            <a:endParaRPr lang="es-ES" sz="1600" dirty="0"/>
          </a:p>
          <a:p>
            <a:r>
              <a:rPr lang="es-ES" sz="1600" dirty="0" smtClean="0"/>
              <a:t>-Destacable el retablo mayor de estilo plateresco y de influencia de </a:t>
            </a:r>
            <a:r>
              <a:rPr lang="es-ES" sz="1600" dirty="0" err="1" smtClean="0"/>
              <a:t>Berruguete</a:t>
            </a:r>
            <a:endParaRPr lang="es-ES" sz="1600" dirty="0" smtClean="0"/>
          </a:p>
          <a:p>
            <a:endParaRPr lang="es-ES" sz="1600" dirty="0"/>
          </a:p>
          <a:p>
            <a:r>
              <a:rPr lang="es-ES" sz="1600" dirty="0" smtClean="0"/>
              <a:t>-Formaba parte de la muralla desaparecida.</a:t>
            </a:r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283968" y="6381328"/>
            <a:ext cx="38164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Fuente: https://es.wikipedia.org/wiki/Valderas_(Le%C3%B3n)</a:t>
            </a:r>
            <a:endParaRPr lang="es-ES" sz="1100" dirty="0"/>
          </a:p>
        </p:txBody>
      </p:sp>
      <p:pic>
        <p:nvPicPr>
          <p:cNvPr id="8" name="7 Marcador de contenido" descr="valderas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83968" y="260648"/>
            <a:ext cx="3788423" cy="58531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VALDERAS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Iglesia de San Juan:</a:t>
            </a:r>
          </a:p>
          <a:p>
            <a:endParaRPr lang="es-ES" sz="1800" b="1" dirty="0"/>
          </a:p>
          <a:p>
            <a:r>
              <a:rPr lang="es-ES" sz="1600" dirty="0" smtClean="0"/>
              <a:t>-Siglo XVI</a:t>
            </a:r>
          </a:p>
          <a:p>
            <a:endParaRPr lang="es-ES" sz="1600" dirty="0"/>
          </a:p>
          <a:p>
            <a:r>
              <a:rPr lang="es-ES" sz="1600" dirty="0" smtClean="0"/>
              <a:t>-Estilo gótico  y con torre mudéjar</a:t>
            </a:r>
          </a:p>
          <a:p>
            <a:endParaRPr lang="es-ES" sz="1600" dirty="0"/>
          </a:p>
          <a:p>
            <a:r>
              <a:rPr lang="es-ES" sz="1600" dirty="0" smtClean="0"/>
              <a:t>-Cúpula plateresca del siglo XVI</a:t>
            </a:r>
          </a:p>
          <a:p>
            <a:endParaRPr lang="es-ES" sz="1600" dirty="0"/>
          </a:p>
          <a:p>
            <a:r>
              <a:rPr lang="es-ES" sz="1600" dirty="0" smtClean="0"/>
              <a:t>-Retablo mayor del siglo XVII con imagen de San Juan Bautista vestido con pieles.</a:t>
            </a:r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283968" y="6381328"/>
            <a:ext cx="38164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Fuente: https://es.wikipedia.org/wiki/Valderas_(Le%C3%B3n)</a:t>
            </a:r>
            <a:endParaRPr lang="es-ES" sz="1100" dirty="0"/>
          </a:p>
        </p:txBody>
      </p:sp>
      <p:pic>
        <p:nvPicPr>
          <p:cNvPr id="9" name="8 Marcador de contenido" descr="valderas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36693" y="273050"/>
            <a:ext cx="4388463" cy="58531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4968552"/>
          </a:xfrm>
        </p:spPr>
        <p:txBody>
          <a:bodyPr>
            <a:normAutofit/>
          </a:bodyPr>
          <a:lstStyle/>
          <a:p>
            <a:r>
              <a:rPr lang="es-ES" sz="8800" dirty="0" smtClean="0"/>
              <a:t>PALENCIA</a:t>
            </a:r>
            <a:endParaRPr lang="es-E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ABARCA DE CAMPOS</a:t>
            </a:r>
            <a:endParaRPr lang="es-ES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483768" y="1556792"/>
            <a:ext cx="4040188" cy="741759"/>
          </a:xfrm>
        </p:spPr>
        <p:txBody>
          <a:bodyPr>
            <a:noAutofit/>
          </a:bodyPr>
          <a:lstStyle/>
          <a:p>
            <a:pPr algn="ctr"/>
            <a:r>
              <a:rPr lang="es-ES" sz="2800" kern="1600" dirty="0" smtClean="0"/>
              <a:t>Iglesia de San Sebastián</a:t>
            </a:r>
            <a:endParaRPr lang="es-ES" sz="2800" kern="16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2267744" y="6381328"/>
            <a:ext cx="4104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Fuente:https</a:t>
            </a:r>
            <a:r>
              <a:rPr lang="es-ES" sz="1200" dirty="0" smtClean="0"/>
              <a:t>://</a:t>
            </a:r>
            <a:r>
              <a:rPr lang="es-ES" sz="1200" dirty="0" err="1" smtClean="0"/>
              <a:t>an.wikipedia.org</a:t>
            </a:r>
            <a:r>
              <a:rPr lang="es-ES" sz="1200" dirty="0" smtClean="0"/>
              <a:t>/wiki/</a:t>
            </a:r>
            <a:r>
              <a:rPr lang="es-ES" sz="1200" dirty="0" err="1" smtClean="0"/>
              <a:t>Abarca_de_Campos</a:t>
            </a:r>
            <a:endParaRPr lang="es-ES" sz="1200" dirty="0"/>
          </a:p>
        </p:txBody>
      </p:sp>
      <p:pic>
        <p:nvPicPr>
          <p:cNvPr id="11" name="10 Marcador de contenido" descr="abarca_de_campos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81905"/>
            <a:ext cx="4040188" cy="2737227"/>
          </a:xfrm>
        </p:spPr>
      </p:pic>
      <p:pic>
        <p:nvPicPr>
          <p:cNvPr id="14" name="13 Marcador de contenido" descr="abarca_de_campos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436096" y="2420888"/>
            <a:ext cx="2178124" cy="33964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AMPUDIA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Convento de San Francisco:</a:t>
            </a:r>
          </a:p>
          <a:p>
            <a:endParaRPr lang="es-ES" sz="1800" b="1" dirty="0"/>
          </a:p>
          <a:p>
            <a:r>
              <a:rPr lang="es-ES" sz="1600" dirty="0" smtClean="0"/>
              <a:t>-Fundado en el siglo XVII por el Duque de Lerma, valido de Felipe III</a:t>
            </a:r>
          </a:p>
          <a:p>
            <a:endParaRPr lang="es-ES" sz="1600" dirty="0"/>
          </a:p>
          <a:p>
            <a:r>
              <a:rPr lang="es-ES" sz="1600" dirty="0" smtClean="0"/>
              <a:t>-Llegó a ostentar la cátedra de latín</a:t>
            </a:r>
          </a:p>
          <a:p>
            <a:endParaRPr lang="es-ES" sz="1600" dirty="0" smtClean="0"/>
          </a:p>
          <a:p>
            <a:r>
              <a:rPr lang="es-ES" sz="1600" dirty="0" smtClean="0"/>
              <a:t>-Tiene planta de cruz latina.</a:t>
            </a:r>
          </a:p>
          <a:p>
            <a:endParaRPr lang="es-ES" sz="1600" dirty="0"/>
          </a:p>
          <a:p>
            <a:r>
              <a:rPr lang="es-ES" sz="1600" dirty="0"/>
              <a:t>-</a:t>
            </a:r>
            <a:r>
              <a:rPr lang="es-ES" sz="1600" dirty="0" smtClean="0"/>
              <a:t>En la actualidad alberga el museo sacro.</a:t>
            </a:r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203848" y="6381328"/>
            <a:ext cx="6300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 smtClean="0"/>
              <a:t>Fuente:http</a:t>
            </a:r>
            <a:r>
              <a:rPr lang="es-ES" sz="1100" dirty="0" smtClean="0"/>
              <a:t>://www.foro-ciudad.com/palencia/ampudia/fotos/8140-convento-de-san-francisco.html</a:t>
            </a:r>
            <a:endParaRPr lang="es-ES" sz="1100" dirty="0"/>
          </a:p>
        </p:txBody>
      </p:sp>
      <p:pic>
        <p:nvPicPr>
          <p:cNvPr id="8" name="7 Marcador de contenido" descr="ampudia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5050" y="1286694"/>
            <a:ext cx="5111750" cy="3825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AMUSCO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r>
              <a:rPr lang="es-ES" sz="1800" b="1" dirty="0" err="1" smtClean="0"/>
              <a:t>Púpito</a:t>
            </a:r>
            <a:r>
              <a:rPr lang="es-ES" sz="1800" b="1" dirty="0" smtClean="0"/>
              <a:t> en la Ermita de Nuestra Señora de Las Fuentes:</a:t>
            </a:r>
          </a:p>
          <a:p>
            <a:endParaRPr lang="es-ES" sz="1800" b="1" dirty="0"/>
          </a:p>
          <a:p>
            <a:r>
              <a:rPr lang="es-ES" sz="1600" dirty="0" smtClean="0"/>
              <a:t>-Realizado en yeso</a:t>
            </a:r>
          </a:p>
          <a:p>
            <a:endParaRPr lang="es-ES" sz="1600" dirty="0"/>
          </a:p>
          <a:p>
            <a:r>
              <a:rPr lang="es-ES" sz="1600" dirty="0" smtClean="0"/>
              <a:t>-Posee como decoración tracería y elementos vegetales que se van repitiendo</a:t>
            </a:r>
          </a:p>
          <a:p>
            <a:endParaRPr lang="es-ES" sz="1600" dirty="0"/>
          </a:p>
          <a:p>
            <a:r>
              <a:rPr lang="es-ES" sz="1600" dirty="0" smtClean="0"/>
              <a:t>-Se encuentra en una iglesia de estilo románico.</a:t>
            </a:r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2123728" y="6309320"/>
            <a:ext cx="7524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Fuente: https://commons.wikimedia.org/wiki/File:Amusco_-_Ermita_de_Nuestra_Se%C3%B1ora_de_las_Fuentes_22.jpg</a:t>
            </a:r>
            <a:endParaRPr lang="es-ES" sz="1100" dirty="0"/>
          </a:p>
        </p:txBody>
      </p:sp>
      <p:pic>
        <p:nvPicPr>
          <p:cNvPr id="9" name="8 Marcador de contenido" descr="amusc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36007" y="273050"/>
            <a:ext cx="4389835" cy="58531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ARCONADA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Iglesia parroquial de Santa María:</a:t>
            </a:r>
          </a:p>
          <a:p>
            <a:endParaRPr lang="es-ES" sz="1800" b="1" dirty="0"/>
          </a:p>
          <a:p>
            <a:r>
              <a:rPr lang="es-ES" sz="1600" dirty="0" smtClean="0"/>
              <a:t>-Posee una nave con crucero</a:t>
            </a:r>
          </a:p>
          <a:p>
            <a:endParaRPr lang="es-ES" sz="1600" dirty="0"/>
          </a:p>
          <a:p>
            <a:r>
              <a:rPr lang="es-ES" sz="1600" dirty="0" smtClean="0"/>
              <a:t>-Dispone de un artesonado mudéjar.</a:t>
            </a:r>
          </a:p>
          <a:p>
            <a:endParaRPr lang="es-ES" sz="1600" dirty="0"/>
          </a:p>
          <a:p>
            <a:r>
              <a:rPr lang="es-ES" sz="1600" dirty="0" smtClean="0"/>
              <a:t>-En su interior tiene un retablo mayor barroco</a:t>
            </a:r>
          </a:p>
          <a:p>
            <a:endParaRPr lang="es-ES" sz="1600" dirty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851920" y="5517232"/>
            <a:ext cx="38164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Fuente: https://es.wikipedia.org/wiki/Arconada_(Palencia)</a:t>
            </a:r>
            <a:endParaRPr lang="es-ES" sz="1100" dirty="0"/>
          </a:p>
        </p:txBody>
      </p:sp>
      <p:pic>
        <p:nvPicPr>
          <p:cNvPr id="9" name="8 Marcador de contenido" descr="arconad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5050" y="1282700"/>
            <a:ext cx="5111750" cy="3833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ARCONADA</a:t>
            </a:r>
            <a:endParaRPr lang="es-ES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Torre de la Iglesia parroquial de Santa María </a:t>
            </a:r>
            <a:endParaRPr lang="es-ES" sz="2000" kern="1600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dirty="0" smtClean="0"/>
              <a:t>Fuente mudéjar</a:t>
            </a:r>
            <a:endParaRPr lang="es-ES" sz="20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0" y="6309320"/>
            <a:ext cx="65162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Fuente: http://www.pueblos-espana.org/castilla+y+leon/palencia/arconada/755863/</a:t>
            </a:r>
            <a:endParaRPr lang="es-ES" sz="1100" dirty="0"/>
          </a:p>
        </p:txBody>
      </p:sp>
      <p:pic>
        <p:nvPicPr>
          <p:cNvPr id="13" name="12 Marcador de contenido" descr="arconada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95561" y="2420887"/>
            <a:ext cx="2963466" cy="3705275"/>
          </a:xfrm>
        </p:spPr>
      </p:pic>
      <p:pic>
        <p:nvPicPr>
          <p:cNvPr id="16" name="15 Marcador de contenido" descr="arconada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16016" y="2564904"/>
            <a:ext cx="4041775" cy="2849562"/>
          </a:xfrm>
        </p:spPr>
      </p:pic>
      <p:sp>
        <p:nvSpPr>
          <p:cNvPr id="18" name="17 CuadroTexto"/>
          <p:cNvSpPr txBox="1"/>
          <p:nvPr/>
        </p:nvSpPr>
        <p:spPr>
          <a:xfrm>
            <a:off x="5004048" y="5589240"/>
            <a:ext cx="360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 smtClean="0"/>
              <a:t>Fuente:https</a:t>
            </a:r>
            <a:r>
              <a:rPr lang="es-ES" sz="1100" dirty="0" smtClean="0"/>
              <a:t>://</a:t>
            </a:r>
            <a:r>
              <a:rPr lang="es-ES" sz="1100" dirty="0" err="1" smtClean="0"/>
              <a:t>es.wikipedia.org</a:t>
            </a:r>
            <a:r>
              <a:rPr lang="es-ES" sz="1100" dirty="0" smtClean="0"/>
              <a:t>/wiki/</a:t>
            </a:r>
            <a:r>
              <a:rPr lang="es-ES" sz="1100" dirty="0" err="1" smtClean="0"/>
              <a:t>Arconada</a:t>
            </a:r>
            <a:r>
              <a:rPr lang="es-ES" sz="1100" dirty="0" smtClean="0"/>
              <a:t>_(Palencia)</a:t>
            </a:r>
            <a:endParaRPr lang="es-E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ASTUDILLO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Real Monasterio de Santa Clara:</a:t>
            </a:r>
          </a:p>
          <a:p>
            <a:endParaRPr lang="es-ES" sz="1800" b="1" dirty="0"/>
          </a:p>
          <a:p>
            <a:r>
              <a:rPr lang="es-ES" sz="1600" dirty="0" smtClean="0"/>
              <a:t>-Siglo XIV</a:t>
            </a:r>
          </a:p>
          <a:p>
            <a:endParaRPr lang="es-ES" sz="1600" dirty="0"/>
          </a:p>
          <a:p>
            <a:r>
              <a:rPr lang="es-ES" sz="1600" dirty="0" smtClean="0"/>
              <a:t>-Fundado por María Padilla , querida del rey Pedro I de Castilla</a:t>
            </a:r>
          </a:p>
          <a:p>
            <a:endParaRPr lang="es-ES" sz="1600" dirty="0"/>
          </a:p>
          <a:p>
            <a:r>
              <a:rPr lang="es-ES" sz="1600" dirty="0" smtClean="0"/>
              <a:t>-Es de estilo gótico mudéjar.</a:t>
            </a:r>
          </a:p>
          <a:p>
            <a:endParaRPr lang="es-ES" sz="1600" dirty="0"/>
          </a:p>
          <a:p>
            <a:r>
              <a:rPr lang="es-ES" sz="1600" dirty="0" smtClean="0"/>
              <a:t>-Destaca el artesonado y las yeserías del coro.</a:t>
            </a:r>
          </a:p>
          <a:p>
            <a:endParaRPr lang="es-ES" sz="1600" dirty="0"/>
          </a:p>
          <a:p>
            <a:r>
              <a:rPr lang="es-ES" sz="1600" dirty="0" smtClean="0"/>
              <a:t>-Alberga un interesante museo de obras mudéjares</a:t>
            </a:r>
          </a:p>
          <a:p>
            <a:endParaRPr lang="es-ES" sz="1600" dirty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851920" y="5517232"/>
            <a:ext cx="38164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Fuente: https://es.wikipedia.org/wiki/Astudillo</a:t>
            </a:r>
            <a:endParaRPr lang="es-ES" sz="1100" dirty="0"/>
          </a:p>
        </p:txBody>
      </p:sp>
      <p:pic>
        <p:nvPicPr>
          <p:cNvPr id="8" name="7 Marcador de contenido" descr="astudill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5050" y="1282700"/>
            <a:ext cx="5111750" cy="3833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ASTUDILLO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Palacio de Pedro I:</a:t>
            </a:r>
          </a:p>
          <a:p>
            <a:endParaRPr lang="es-ES" sz="1800" b="1" dirty="0"/>
          </a:p>
          <a:p>
            <a:r>
              <a:rPr lang="es-ES" sz="1600" dirty="0" smtClean="0"/>
              <a:t>-Siglo XIV</a:t>
            </a:r>
          </a:p>
          <a:p>
            <a:endParaRPr lang="es-ES" sz="1600" dirty="0"/>
          </a:p>
          <a:p>
            <a:r>
              <a:rPr lang="es-ES" sz="1600" dirty="0" smtClean="0"/>
              <a:t>-Se conoce como Monasterio de Santa Clara</a:t>
            </a:r>
          </a:p>
          <a:p>
            <a:endParaRPr lang="es-ES" sz="1600" dirty="0"/>
          </a:p>
          <a:p>
            <a:r>
              <a:rPr lang="es-ES" sz="1600" dirty="0" smtClean="0"/>
              <a:t>-Destaca por su fachada con ventanas geminadas , lobuladas y  ligeramente peraltadas</a:t>
            </a:r>
          </a:p>
          <a:p>
            <a:endParaRPr lang="es-ES" sz="1600" dirty="0"/>
          </a:p>
          <a:p>
            <a:r>
              <a:rPr lang="es-ES" sz="1600" dirty="0" smtClean="0"/>
              <a:t>-Sigue el estilo de los palacios nazaríes de la época</a:t>
            </a: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563888" y="5373216"/>
            <a:ext cx="5976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 smtClean="0"/>
              <a:t>Fuente:http</a:t>
            </a:r>
            <a:r>
              <a:rPr lang="es-ES" sz="1100" dirty="0" smtClean="0"/>
              <a:t>://</a:t>
            </a:r>
            <a:r>
              <a:rPr lang="es-ES" sz="1100" dirty="0" err="1" smtClean="0"/>
              <a:t>salondeltrono.blogspot.com.es</a:t>
            </a:r>
            <a:r>
              <a:rPr lang="es-ES" sz="1100" dirty="0" smtClean="0"/>
              <a:t>/2012/03/el-palacio-de-</a:t>
            </a:r>
            <a:r>
              <a:rPr lang="es-ES" sz="1100" dirty="0" err="1" smtClean="0"/>
              <a:t>pedro</a:t>
            </a:r>
            <a:r>
              <a:rPr lang="es-ES" sz="1100" dirty="0" smtClean="0"/>
              <a:t>-i-en-</a:t>
            </a:r>
            <a:r>
              <a:rPr lang="es-ES" sz="1100" dirty="0" err="1" smtClean="0"/>
              <a:t>astudillo.html</a:t>
            </a:r>
            <a:endParaRPr lang="es-ES" sz="1100" dirty="0"/>
          </a:p>
        </p:txBody>
      </p:sp>
      <p:pic>
        <p:nvPicPr>
          <p:cNvPr id="9" name="8 Marcador de contenido" descr="astudillo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499992" y="1052736"/>
            <a:ext cx="2736304" cy="39604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CAÑIZO DE CAMPOS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70164"/>
          </a:xfrm>
        </p:spPr>
        <p:txBody>
          <a:bodyPr>
            <a:normAutofit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Iglesia  parroquial de San Pelayo:</a:t>
            </a:r>
          </a:p>
          <a:p>
            <a:endParaRPr lang="es-ES" sz="1800" b="1" dirty="0" smtClean="0"/>
          </a:p>
          <a:p>
            <a:r>
              <a:rPr lang="es-ES" sz="1600" dirty="0" smtClean="0"/>
              <a:t>-Reformada recientemente , conserva  la espadaña un estilo mudéjar</a:t>
            </a:r>
          </a:p>
          <a:p>
            <a:endParaRPr lang="es-ES" sz="1600" dirty="0"/>
          </a:p>
          <a:p>
            <a:r>
              <a:rPr lang="es-ES" sz="1600" dirty="0" smtClean="0"/>
              <a:t>-Es el principal monumento de la localidad</a:t>
            </a:r>
          </a:p>
          <a:p>
            <a:endParaRPr lang="es-ES" sz="1600" dirty="0"/>
          </a:p>
          <a:p>
            <a:r>
              <a:rPr lang="es-ES" sz="1600" dirty="0" smtClean="0"/>
              <a:t>-Forma parte de la mancomunidad “raso de </a:t>
            </a:r>
            <a:r>
              <a:rPr lang="es-ES" sz="1600" dirty="0" err="1" smtClean="0"/>
              <a:t>Villalpando</a:t>
            </a:r>
            <a:r>
              <a:rPr lang="es-ES" sz="1600" dirty="0" smtClean="0"/>
              <a:t>”</a:t>
            </a:r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283968" y="5373216"/>
            <a:ext cx="3600400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http://www.panoramio.com/photo/64657360</a:t>
            </a:r>
            <a:endParaRPr lang="es-ES" sz="1200" dirty="0"/>
          </a:p>
        </p:txBody>
      </p:sp>
      <p:pic>
        <p:nvPicPr>
          <p:cNvPr id="9" name="8 Marcador de contenido" descr="CAÑIZ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502346"/>
            <a:ext cx="5111750" cy="33945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AUTILLO DE CAMPOS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Iglesia de Santa Eufemia:</a:t>
            </a:r>
          </a:p>
          <a:p>
            <a:endParaRPr lang="es-ES" sz="1800" b="1" dirty="0"/>
          </a:p>
          <a:p>
            <a:r>
              <a:rPr lang="es-ES" sz="1600" dirty="0" smtClean="0"/>
              <a:t>-Siglo XVI</a:t>
            </a:r>
          </a:p>
          <a:p>
            <a:endParaRPr lang="es-ES" sz="1600" dirty="0"/>
          </a:p>
          <a:p>
            <a:r>
              <a:rPr lang="es-ES" sz="1600" dirty="0" smtClean="0"/>
              <a:t>-Torre exenta</a:t>
            </a:r>
          </a:p>
          <a:p>
            <a:endParaRPr lang="es-ES" sz="1600" dirty="0"/>
          </a:p>
          <a:p>
            <a:r>
              <a:rPr lang="es-ES" sz="1600" dirty="0" smtClean="0"/>
              <a:t>-Dispone de una sola nave</a:t>
            </a:r>
          </a:p>
          <a:p>
            <a:endParaRPr lang="es-ES" sz="1600" dirty="0"/>
          </a:p>
          <a:p>
            <a:r>
              <a:rPr lang="es-ES" sz="1600" dirty="0" smtClean="0"/>
              <a:t>-Dispone de tres retablos y un púlpito barroco.</a:t>
            </a: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923928" y="5373216"/>
            <a:ext cx="44644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 smtClean="0"/>
              <a:t>Fuente:https</a:t>
            </a:r>
            <a:r>
              <a:rPr lang="es-ES" sz="1100" dirty="0" smtClean="0"/>
              <a:t>://es.wikipedia.org/wiki/Autillo_de_Campos#/media/File:AutilloDeCampos20130607225554P1170415SinNeblina.jpg</a:t>
            </a:r>
            <a:endParaRPr lang="es-ES" sz="1100" dirty="0"/>
          </a:p>
        </p:txBody>
      </p:sp>
      <p:pic>
        <p:nvPicPr>
          <p:cNvPr id="8" name="7 Marcador de contenido" descr="autillo_de_campo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5050" y="1282700"/>
            <a:ext cx="5111750" cy="3833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BECERRIL DE CAMPOS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Ayuntamiento:</a:t>
            </a:r>
          </a:p>
          <a:p>
            <a:endParaRPr lang="es-ES" sz="1800" b="1" dirty="0"/>
          </a:p>
          <a:p>
            <a:r>
              <a:rPr lang="es-ES" sz="1600" dirty="0" smtClean="0"/>
              <a:t>-Construido entre 1904-1909</a:t>
            </a:r>
          </a:p>
          <a:p>
            <a:endParaRPr lang="es-ES" sz="1600" dirty="0"/>
          </a:p>
          <a:p>
            <a:r>
              <a:rPr lang="es-ES" sz="1600" dirty="0" smtClean="0"/>
              <a:t>-Se sitúa sobre solar de antiguas escuelas y cárcel.</a:t>
            </a:r>
          </a:p>
          <a:p>
            <a:endParaRPr lang="es-ES" sz="1600" dirty="0"/>
          </a:p>
          <a:p>
            <a:r>
              <a:rPr lang="es-ES" sz="1600" dirty="0" smtClean="0"/>
              <a:t>-Estilo </a:t>
            </a:r>
            <a:r>
              <a:rPr lang="es-ES" sz="1600" dirty="0" err="1" smtClean="0"/>
              <a:t>neomudéjar</a:t>
            </a:r>
            <a:r>
              <a:rPr lang="es-ES" sz="1600" dirty="0" smtClean="0"/>
              <a:t>, de moda en el modernismo de finales de XIX y principios del XX.</a:t>
            </a:r>
            <a:endParaRPr lang="es-ES" sz="1600" b="1" u="sng" dirty="0" smtClean="0">
              <a:solidFill>
                <a:srgbClr val="FF0000"/>
              </a:solidFill>
            </a:endParaRP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</p:txBody>
      </p:sp>
      <p:pic>
        <p:nvPicPr>
          <p:cNvPr id="9" name="8 Marcador de contenido" descr="becerri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05954" y="273050"/>
            <a:ext cx="4649941" cy="5460205"/>
          </a:xfrm>
        </p:spPr>
      </p:pic>
      <p:sp>
        <p:nvSpPr>
          <p:cNvPr id="10" name="9 CuadroTexto"/>
          <p:cNvSpPr txBox="1"/>
          <p:nvPr/>
        </p:nvSpPr>
        <p:spPr>
          <a:xfrm>
            <a:off x="4499992" y="5877272"/>
            <a:ext cx="360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 smtClean="0"/>
              <a:t>Fuente:https</a:t>
            </a:r>
            <a:r>
              <a:rPr lang="es-ES" sz="1100" dirty="0" smtClean="0"/>
              <a:t>://</a:t>
            </a:r>
            <a:r>
              <a:rPr lang="es-ES" sz="1100" dirty="0" err="1" smtClean="0"/>
              <a:t>es.wikipedia.org</a:t>
            </a:r>
            <a:r>
              <a:rPr lang="es-ES" sz="1100" dirty="0" smtClean="0"/>
              <a:t>/wiki/</a:t>
            </a:r>
            <a:r>
              <a:rPr lang="es-ES" sz="1100" dirty="0" err="1" smtClean="0"/>
              <a:t>Becerril_de_Campos</a:t>
            </a:r>
            <a:endParaRPr lang="es-E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BECERRIL DE CAMPOS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Iglesia de Santa Eugenia:</a:t>
            </a:r>
          </a:p>
          <a:p>
            <a:endParaRPr lang="es-ES" sz="1800" b="1" dirty="0"/>
          </a:p>
          <a:p>
            <a:r>
              <a:rPr lang="es-ES" sz="1600" dirty="0" smtClean="0"/>
              <a:t>-Siglos XVI-XVII</a:t>
            </a:r>
          </a:p>
          <a:p>
            <a:endParaRPr lang="es-ES" sz="1600" dirty="0"/>
          </a:p>
          <a:p>
            <a:r>
              <a:rPr lang="es-ES" sz="1600" dirty="0" smtClean="0"/>
              <a:t>-De estilo renacentista, con torre mudéjar</a:t>
            </a:r>
          </a:p>
          <a:p>
            <a:endParaRPr lang="es-ES" sz="1600" dirty="0"/>
          </a:p>
          <a:p>
            <a:r>
              <a:rPr lang="es-ES" sz="1600" dirty="0" smtClean="0"/>
              <a:t>-En su sacristía se guardan varias tablas de Pedro </a:t>
            </a:r>
            <a:r>
              <a:rPr lang="es-ES" sz="1600" dirty="0" err="1" smtClean="0"/>
              <a:t>Berruguete</a:t>
            </a:r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499992" y="5301208"/>
            <a:ext cx="360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 smtClean="0"/>
              <a:t>Fuente:https</a:t>
            </a:r>
            <a:r>
              <a:rPr lang="es-ES" sz="1100" dirty="0" smtClean="0"/>
              <a:t>://</a:t>
            </a:r>
            <a:r>
              <a:rPr lang="es-ES" sz="1100" dirty="0" err="1" smtClean="0"/>
              <a:t>es.wikipedia.org</a:t>
            </a:r>
            <a:r>
              <a:rPr lang="es-ES" sz="1100" dirty="0" smtClean="0"/>
              <a:t>/wiki/</a:t>
            </a:r>
            <a:r>
              <a:rPr lang="es-ES" sz="1100" dirty="0" err="1" smtClean="0"/>
              <a:t>Becerril_de_Campos</a:t>
            </a:r>
            <a:endParaRPr lang="es-ES" sz="1100" dirty="0"/>
          </a:p>
        </p:txBody>
      </p:sp>
      <p:pic>
        <p:nvPicPr>
          <p:cNvPr id="8" name="7 Marcador de contenido" descr="becerril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5050" y="1282700"/>
            <a:ext cx="5111750" cy="3833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BECERRIL DE CAMPOS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Iglesia de Santa María</a:t>
            </a:r>
          </a:p>
          <a:p>
            <a:endParaRPr lang="es-ES" sz="1800" b="1" dirty="0"/>
          </a:p>
          <a:p>
            <a:r>
              <a:rPr lang="es-ES" sz="1600" dirty="0" smtClean="0"/>
              <a:t>-Construida en varias fases de los siglos XII al XVI.</a:t>
            </a:r>
          </a:p>
          <a:p>
            <a:endParaRPr lang="es-ES" sz="1600" dirty="0"/>
          </a:p>
          <a:p>
            <a:r>
              <a:rPr lang="es-ES" sz="1600" dirty="0" smtClean="0"/>
              <a:t>-Se compone de dos amplias naves</a:t>
            </a:r>
          </a:p>
          <a:p>
            <a:endParaRPr lang="es-ES" sz="1600" dirty="0"/>
          </a:p>
          <a:p>
            <a:r>
              <a:rPr lang="es-ES" sz="1600" dirty="0" smtClean="0"/>
              <a:t>-</a:t>
            </a:r>
            <a:r>
              <a:rPr lang="es-ES" sz="1600" dirty="0"/>
              <a:t>E</a:t>
            </a:r>
            <a:r>
              <a:rPr lang="es-ES" sz="1600" dirty="0" smtClean="0"/>
              <a:t>stilo románico-mudéjar.</a:t>
            </a:r>
          </a:p>
          <a:p>
            <a:endParaRPr lang="es-ES" sz="1600" dirty="0"/>
          </a:p>
          <a:p>
            <a:r>
              <a:rPr lang="es-ES" sz="1600" dirty="0" smtClean="0"/>
              <a:t>-En la actualidad es museo de arte sacro, con buenas obras de Pedro de </a:t>
            </a:r>
            <a:r>
              <a:rPr lang="es-ES" sz="1600" dirty="0" err="1" smtClean="0"/>
              <a:t>Berruguete</a:t>
            </a:r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779912" y="5995358"/>
            <a:ext cx="5580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Fuente: http://becerrildecampos.es/index.php/turismo/lugares-de-interes/iglesias/</a:t>
            </a:r>
            <a:endParaRPr lang="es-ES" sz="1100" dirty="0"/>
          </a:p>
        </p:txBody>
      </p:sp>
      <p:pic>
        <p:nvPicPr>
          <p:cNvPr id="9" name="8 Marcador de contenido" descr="becerril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63888" y="1556792"/>
            <a:ext cx="5111750" cy="39935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err="1" smtClean="0"/>
              <a:t>Boada</a:t>
            </a:r>
            <a:r>
              <a:rPr lang="es-ES" sz="3200" dirty="0" smtClean="0"/>
              <a:t> de campos (Iglesia de Santiago)</a:t>
            </a:r>
            <a:endParaRPr lang="es-ES" sz="3200" dirty="0"/>
          </a:p>
        </p:txBody>
      </p:sp>
      <p:pic>
        <p:nvPicPr>
          <p:cNvPr id="4" name="3 Marcador de contenido" descr="boad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9184" y="1600200"/>
            <a:ext cx="6785631" cy="4525963"/>
          </a:xfrm>
        </p:spPr>
      </p:pic>
      <p:sp>
        <p:nvSpPr>
          <p:cNvPr id="5" name="4 CuadroTexto"/>
          <p:cNvSpPr txBox="1"/>
          <p:nvPr/>
        </p:nvSpPr>
        <p:spPr>
          <a:xfrm>
            <a:off x="3131840" y="6309320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 smtClean="0"/>
              <a:t>://</a:t>
            </a:r>
            <a:r>
              <a:rPr lang="es-ES" sz="1200" dirty="0" err="1" smtClean="0"/>
              <a:t>boadadecampos.es</a:t>
            </a:r>
            <a:r>
              <a:rPr lang="es-ES" sz="1200" dirty="0" smtClean="0"/>
              <a:t>/</a:t>
            </a:r>
            <a:endParaRPr lang="es-E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BOADILLA DE RIOSECO</a:t>
            </a:r>
            <a:endParaRPr lang="es-ES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Iglesia de El Salvador</a:t>
            </a:r>
            <a:endParaRPr lang="es-ES" sz="2000" kern="1600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4008" y="1628800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es-ES" sz="2000" dirty="0" smtClean="0"/>
              <a:t>Retablo de la iglesia de El Salvador</a:t>
            </a:r>
            <a:endParaRPr lang="es-ES" sz="20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3203848" y="5661248"/>
            <a:ext cx="3528392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http://boadilladerioseco.es/</a:t>
            </a:r>
            <a:endParaRPr lang="es-ES" sz="1200" dirty="0"/>
          </a:p>
        </p:txBody>
      </p:sp>
      <p:pic>
        <p:nvPicPr>
          <p:cNvPr id="10" name="9 Marcador de contenido" descr="boadilla_de_rioseco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215231" y="2708920"/>
            <a:ext cx="2852713" cy="2346474"/>
          </a:xfrm>
        </p:spPr>
      </p:pic>
      <p:pic>
        <p:nvPicPr>
          <p:cNvPr id="13" name="12 Marcador de contenido" descr="Boadilla-Rioseco-Stº-Maria-Rtblo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652120" y="2492896"/>
            <a:ext cx="1872208" cy="28803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CAPILLAS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s-ES" sz="1800" b="1" dirty="0" smtClean="0"/>
              <a:t>Iglesia de San Agustín:</a:t>
            </a:r>
          </a:p>
          <a:p>
            <a:endParaRPr lang="es-ES" sz="1800" b="1" dirty="0" smtClean="0"/>
          </a:p>
          <a:p>
            <a:r>
              <a:rPr lang="es-ES" sz="1600" dirty="0" smtClean="0"/>
              <a:t>-Siglo XIV</a:t>
            </a:r>
          </a:p>
          <a:p>
            <a:endParaRPr lang="es-ES" sz="1600" dirty="0"/>
          </a:p>
          <a:p>
            <a:r>
              <a:rPr lang="es-ES" sz="1600" dirty="0" smtClean="0"/>
              <a:t>-La estructura actual se debe a reformas del siglo XVIII.</a:t>
            </a:r>
          </a:p>
          <a:p>
            <a:endParaRPr lang="es-ES" sz="1600" dirty="0"/>
          </a:p>
          <a:p>
            <a:r>
              <a:rPr lang="es-ES" sz="1600" dirty="0" smtClean="0"/>
              <a:t>-</a:t>
            </a:r>
            <a:r>
              <a:rPr lang="es-ES" sz="1600" dirty="0"/>
              <a:t>E</a:t>
            </a:r>
            <a:r>
              <a:rPr lang="es-ES" sz="1600" dirty="0" smtClean="0"/>
              <a:t>stilo mudéjar.</a:t>
            </a:r>
          </a:p>
          <a:p>
            <a:endParaRPr lang="es-ES" sz="1600" dirty="0"/>
          </a:p>
          <a:p>
            <a:r>
              <a:rPr lang="es-ES" sz="1600" dirty="0" smtClean="0"/>
              <a:t>-Consta de tres naves y cúpula barroca.</a:t>
            </a:r>
          </a:p>
          <a:p>
            <a:endParaRPr lang="es-ES" sz="1600" dirty="0"/>
          </a:p>
          <a:p>
            <a:r>
              <a:rPr lang="es-ES" sz="1600" dirty="0" smtClean="0"/>
              <a:t>-Tiene una escultura en alabastro de Juan de </a:t>
            </a:r>
            <a:r>
              <a:rPr lang="es-ES" sz="1600" dirty="0" err="1" smtClean="0"/>
              <a:t>Juni</a:t>
            </a:r>
            <a:r>
              <a:rPr lang="es-ES" sz="1600" dirty="0" smtClean="0"/>
              <a:t>.</a:t>
            </a:r>
          </a:p>
          <a:p>
            <a:endParaRPr lang="es-ES" sz="1600" dirty="0"/>
          </a:p>
          <a:p>
            <a:r>
              <a:rPr lang="es-ES" sz="1600" dirty="0" smtClean="0"/>
              <a:t>-Tiene el primer órgano ibérico construido por Tadeo Ortega.</a:t>
            </a: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</p:txBody>
      </p:sp>
      <p:pic>
        <p:nvPicPr>
          <p:cNvPr id="8" name="7 Marcador de contenido" descr="capilla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5050" y="1282700"/>
            <a:ext cx="5111750" cy="3833813"/>
          </a:xfrm>
        </p:spPr>
      </p:pic>
      <p:sp>
        <p:nvSpPr>
          <p:cNvPr id="10" name="9 CuadroTexto"/>
          <p:cNvSpPr txBox="1"/>
          <p:nvPr/>
        </p:nvSpPr>
        <p:spPr>
          <a:xfrm>
            <a:off x="3707904" y="5373216"/>
            <a:ext cx="5184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Fuente:https</a:t>
            </a:r>
            <a:r>
              <a:rPr lang="es-ES" sz="1200" dirty="0" smtClean="0"/>
              <a:t>://</a:t>
            </a:r>
            <a:r>
              <a:rPr lang="es-ES" sz="1200" dirty="0" err="1" smtClean="0"/>
              <a:t>es.wikipedia.org</a:t>
            </a:r>
            <a:r>
              <a:rPr lang="es-ES" sz="1200" dirty="0" smtClean="0"/>
              <a:t>/wiki/Capillas</a:t>
            </a:r>
            <a:endParaRPr lang="es-E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CARRIÓN DE LOS CONDES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/>
          </a:p>
          <a:p>
            <a:r>
              <a:rPr lang="es-ES" sz="1800" b="1" dirty="0" smtClean="0"/>
              <a:t>Puerta de la Iglesia de Santa María del Camino:</a:t>
            </a:r>
          </a:p>
          <a:p>
            <a:endParaRPr lang="es-ES" sz="1800" b="1" dirty="0" smtClean="0"/>
          </a:p>
          <a:p>
            <a:r>
              <a:rPr lang="es-ES" sz="1600" dirty="0" smtClean="0"/>
              <a:t>-Iglesia románica del siglo XII</a:t>
            </a:r>
          </a:p>
          <a:p>
            <a:endParaRPr lang="es-ES" sz="1600" dirty="0"/>
          </a:p>
          <a:p>
            <a:r>
              <a:rPr lang="es-ES" sz="1600" dirty="0" smtClean="0"/>
              <a:t>-Dispone de un bello artesonado mudéjar que cubre su portada</a:t>
            </a:r>
          </a:p>
          <a:p>
            <a:endParaRPr lang="es-ES" sz="1600" dirty="0"/>
          </a:p>
          <a:p>
            <a:r>
              <a:rPr lang="es-ES" sz="1600" dirty="0" smtClean="0"/>
              <a:t>-En la parte superior se remata con ladrillo</a:t>
            </a:r>
          </a:p>
          <a:p>
            <a:endParaRPr lang="es-ES" sz="1600" dirty="0"/>
          </a:p>
          <a:p>
            <a:r>
              <a:rPr lang="es-ES" sz="1600" dirty="0" smtClean="0"/>
              <a:t>-Presenta nave basilical con tres naves.</a:t>
            </a:r>
            <a:endParaRPr lang="es-ES" sz="1600" dirty="0"/>
          </a:p>
          <a:p>
            <a:endParaRPr lang="es-ES" sz="1600" dirty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3844416" y="6309320"/>
            <a:ext cx="4573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</a:t>
            </a:r>
            <a:r>
              <a:rPr lang="es-ES" sz="1200" dirty="0"/>
              <a:t>://dentrodemochila.blogspot.com.es/2015/03/carrion-de-los-condes-un-viaje-por-el.html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656" y="273050"/>
            <a:ext cx="3654537" cy="58531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CARRIÓN DE LOS CONDES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/>
          </a:p>
          <a:p>
            <a:r>
              <a:rPr lang="es-ES" sz="1800" b="1" dirty="0" smtClean="0"/>
              <a:t>Iglesia de Santiago El Mayor:</a:t>
            </a:r>
          </a:p>
          <a:p>
            <a:endParaRPr lang="es-ES" sz="1800" b="1" dirty="0" smtClean="0"/>
          </a:p>
          <a:p>
            <a:r>
              <a:rPr lang="es-ES" sz="1600" dirty="0" smtClean="0"/>
              <a:t>-Siglo XII</a:t>
            </a:r>
          </a:p>
          <a:p>
            <a:endParaRPr lang="es-ES" sz="1600" dirty="0"/>
          </a:p>
          <a:p>
            <a:r>
              <a:rPr lang="es-ES" sz="1600" dirty="0" smtClean="0"/>
              <a:t>-Estilo románico-mudéjar</a:t>
            </a:r>
          </a:p>
          <a:p>
            <a:endParaRPr lang="es-ES" sz="1600" dirty="0"/>
          </a:p>
          <a:p>
            <a:r>
              <a:rPr lang="es-ES" sz="1600" dirty="0"/>
              <a:t>-</a:t>
            </a:r>
            <a:r>
              <a:rPr lang="es-ES" sz="1600" dirty="0" smtClean="0"/>
              <a:t>En la portada arquivolta con columnas y friso con altorrelieve acerca de la Apocalipsis </a:t>
            </a:r>
          </a:p>
          <a:p>
            <a:endParaRPr lang="es-ES" sz="1600" dirty="0" smtClean="0"/>
          </a:p>
          <a:p>
            <a:r>
              <a:rPr lang="es-ES" sz="1600" dirty="0" smtClean="0"/>
              <a:t>-La torre de estilo mudéjar se reconstruye en el XIX</a:t>
            </a:r>
            <a:endParaRPr lang="es-ES" sz="1600" dirty="0"/>
          </a:p>
          <a:p>
            <a:endParaRPr lang="es-ES" sz="1600" dirty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3959424" y="6237312"/>
            <a:ext cx="4861048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 smtClean="0"/>
              <a:t>://</a:t>
            </a:r>
            <a:r>
              <a:rPr lang="es-ES" sz="1200" dirty="0" err="1" smtClean="0"/>
              <a:t>www.arquivoltas.com</a:t>
            </a:r>
            <a:r>
              <a:rPr lang="es-ES" sz="1200" dirty="0" smtClean="0"/>
              <a:t>/8-palencia/02-CarrionSantiago00.htm</a:t>
            </a:r>
            <a:endParaRPr lang="es-ES" sz="1200" dirty="0"/>
          </a:p>
        </p:txBody>
      </p:sp>
      <p:pic>
        <p:nvPicPr>
          <p:cNvPr id="8" name="7 Marcador de contenido" descr="carrion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95936" y="692696"/>
            <a:ext cx="4389835" cy="53161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CARRIÓN DE LOS CONDES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Iglesia de Nuestra Señora de Belén:</a:t>
            </a:r>
          </a:p>
          <a:p>
            <a:endParaRPr lang="es-ES" sz="1800" b="1" dirty="0" smtClean="0"/>
          </a:p>
          <a:p>
            <a:r>
              <a:rPr lang="es-ES" sz="1600" dirty="0" smtClean="0"/>
              <a:t>-Siglo XVI</a:t>
            </a:r>
          </a:p>
          <a:p>
            <a:endParaRPr lang="es-ES" sz="1600" dirty="0"/>
          </a:p>
          <a:p>
            <a:r>
              <a:rPr lang="es-ES" sz="1600" dirty="0" smtClean="0"/>
              <a:t>-Construida en la parte inferior con piedras y en la parte superior con ladrillo</a:t>
            </a:r>
          </a:p>
          <a:p>
            <a:endParaRPr lang="es-ES" sz="1600" dirty="0" smtClean="0"/>
          </a:p>
          <a:p>
            <a:r>
              <a:rPr lang="es-ES" sz="1600" dirty="0" smtClean="0"/>
              <a:t>-Posee una nave, aunque en sus orígenes tenía tres.</a:t>
            </a:r>
          </a:p>
          <a:p>
            <a:endParaRPr lang="es-ES" sz="1600" dirty="0"/>
          </a:p>
          <a:p>
            <a:r>
              <a:rPr lang="es-ES" sz="1600" dirty="0" smtClean="0"/>
              <a:t>-Destaca enormemente el retablo renacentista de su interior</a:t>
            </a:r>
          </a:p>
          <a:p>
            <a:endParaRPr lang="es-ES" sz="1600" dirty="0" smtClean="0"/>
          </a:p>
          <a:p>
            <a:r>
              <a:rPr lang="es-ES" sz="1600" dirty="0" smtClean="0"/>
              <a:t>-La torre de estilo mudéjar se reconstruye en el XIX</a:t>
            </a:r>
            <a:endParaRPr lang="es-ES" sz="1600" dirty="0"/>
          </a:p>
          <a:p>
            <a:endParaRPr lang="es-ES" sz="1600" dirty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3959424" y="6237312"/>
            <a:ext cx="4861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Fuente:https</a:t>
            </a:r>
            <a:r>
              <a:rPr lang="es-ES" sz="1200" dirty="0" smtClean="0"/>
              <a:t>://</a:t>
            </a:r>
            <a:r>
              <a:rPr lang="es-ES" sz="1200" dirty="0" err="1" smtClean="0"/>
              <a:t>es.wikipedia.org</a:t>
            </a:r>
            <a:r>
              <a:rPr lang="es-ES" sz="1200" dirty="0" smtClean="0"/>
              <a:t>/wiki/Iglesia_de_Nuestra_Se%C3%B1ora_de_Bel%C3%A9n_(Carri%C3%B3n_de_los_Condes)</a:t>
            </a:r>
            <a:endParaRPr lang="es-ES" sz="1200" dirty="0"/>
          </a:p>
        </p:txBody>
      </p:sp>
      <p:pic>
        <p:nvPicPr>
          <p:cNvPr id="7" name="6 Marcador de contenido" descr="carrion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82993" y="273050"/>
            <a:ext cx="4295863" cy="58531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COTANES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70164"/>
          </a:xfrm>
        </p:spPr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Iglesia de San Pedro Apóstol:</a:t>
            </a:r>
          </a:p>
          <a:p>
            <a:endParaRPr lang="es-ES" sz="1800" b="1" dirty="0" smtClean="0"/>
          </a:p>
          <a:p>
            <a:endParaRPr lang="es-ES" sz="1600" dirty="0" smtClean="0"/>
          </a:p>
          <a:p>
            <a:r>
              <a:rPr lang="es-ES" sz="1600" dirty="0" smtClean="0"/>
              <a:t>-Siglo XII</a:t>
            </a:r>
          </a:p>
          <a:p>
            <a:endParaRPr lang="es-ES" sz="1600" dirty="0"/>
          </a:p>
          <a:p>
            <a:r>
              <a:rPr lang="es-ES" sz="1600" dirty="0" smtClean="0"/>
              <a:t>-Es de estilo románico mudéjar</a:t>
            </a:r>
          </a:p>
          <a:p>
            <a:endParaRPr lang="es-ES" sz="1600" dirty="0"/>
          </a:p>
          <a:p>
            <a:r>
              <a:rPr lang="es-ES" sz="1600" dirty="0" smtClean="0"/>
              <a:t>-Destaca su retablo mayor barroco fechado en el siglo XVIII</a:t>
            </a:r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563888" y="5373216"/>
            <a:ext cx="5112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 smtClean="0"/>
              <a:t>://</a:t>
            </a:r>
            <a:r>
              <a:rPr lang="es-ES" sz="1200" dirty="0" err="1" smtClean="0"/>
              <a:t>www.inforural.com</a:t>
            </a:r>
            <a:r>
              <a:rPr lang="es-ES" sz="1200" dirty="0" smtClean="0"/>
              <a:t>/</a:t>
            </a:r>
            <a:r>
              <a:rPr lang="es-ES" sz="1200" dirty="0" err="1" smtClean="0"/>
              <a:t>vermunicipio</a:t>
            </a:r>
            <a:r>
              <a:rPr lang="es-ES" sz="1200" dirty="0" smtClean="0"/>
              <a:t>/</a:t>
            </a:r>
            <a:r>
              <a:rPr lang="es-ES" sz="1200" dirty="0" err="1" smtClean="0"/>
              <a:t>zamora</a:t>
            </a:r>
            <a:r>
              <a:rPr lang="es-ES" sz="1200" dirty="0" smtClean="0"/>
              <a:t>/</a:t>
            </a:r>
            <a:r>
              <a:rPr lang="es-ES" sz="1200" dirty="0" err="1" smtClean="0"/>
              <a:t>cotanesdelmonte</a:t>
            </a:r>
            <a:endParaRPr lang="es-ES" sz="1200" dirty="0"/>
          </a:p>
        </p:txBody>
      </p:sp>
      <p:pic>
        <p:nvPicPr>
          <p:cNvPr id="8" name="7 Marcador de contenido" descr="ctan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7984" y="1772816"/>
            <a:ext cx="3260973" cy="29820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CASTIL DE VELA</a:t>
            </a:r>
            <a:endParaRPr lang="es-ES" sz="3600" b="1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2699792" y="1412776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es-ES" dirty="0" smtClean="0"/>
              <a:t>Iglesia de San Miguel</a:t>
            </a:r>
            <a:endParaRPr lang="es-ES" dirty="0"/>
          </a:p>
        </p:txBody>
      </p:sp>
      <p:pic>
        <p:nvPicPr>
          <p:cNvPr id="11" name="10 Marcador de contenido" descr="castil_de_vel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95561" y="2174875"/>
            <a:ext cx="2963466" cy="3951288"/>
          </a:xfrm>
        </p:spPr>
      </p:pic>
      <p:pic>
        <p:nvPicPr>
          <p:cNvPr id="14" name="13 Marcador de contenido" descr="Castil_de_vela_iglesia_san_miguel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88024" y="2492896"/>
            <a:ext cx="3771652" cy="3136453"/>
          </a:xfrm>
        </p:spPr>
      </p:pic>
      <p:sp>
        <p:nvSpPr>
          <p:cNvPr id="16" name="15 CuadroTexto"/>
          <p:cNvSpPr txBox="1"/>
          <p:nvPr/>
        </p:nvSpPr>
        <p:spPr>
          <a:xfrm>
            <a:off x="4644008" y="5877272"/>
            <a:ext cx="38884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 smtClean="0"/>
              <a:t>Fuente:https</a:t>
            </a:r>
            <a:r>
              <a:rPr lang="es-ES" sz="1100" dirty="0" smtClean="0"/>
              <a:t>://</a:t>
            </a:r>
            <a:r>
              <a:rPr lang="es-ES" sz="1100" dirty="0" err="1" smtClean="0"/>
              <a:t>es.wikipedia.org</a:t>
            </a:r>
            <a:r>
              <a:rPr lang="es-ES" sz="1100" dirty="0" smtClean="0"/>
              <a:t>/wiki/</a:t>
            </a:r>
            <a:r>
              <a:rPr lang="es-ES" sz="1100" dirty="0" err="1" smtClean="0"/>
              <a:t>Castil_de_Vela</a:t>
            </a:r>
            <a:r>
              <a:rPr lang="es-ES" sz="1100" dirty="0" smtClean="0"/>
              <a:t>#/media/File:Castil_de_vela_iglesia_san_miguel.jpg</a:t>
            </a:r>
            <a:endParaRPr lang="es-ES" sz="1100" dirty="0"/>
          </a:p>
        </p:txBody>
      </p:sp>
      <p:sp>
        <p:nvSpPr>
          <p:cNvPr id="17" name="16 CuadroTexto"/>
          <p:cNvSpPr txBox="1"/>
          <p:nvPr/>
        </p:nvSpPr>
        <p:spPr>
          <a:xfrm>
            <a:off x="899592" y="6237312"/>
            <a:ext cx="35283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Fuente: http://www.todopueblos.com/castil-de-vela-palencia/fotos/</a:t>
            </a:r>
            <a:endParaRPr lang="es-E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CASTROMOCHO DE CAMPOS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Iglesia de Santa María de Colaña:</a:t>
            </a:r>
          </a:p>
          <a:p>
            <a:endParaRPr lang="es-ES" sz="1800" b="1" dirty="0" smtClean="0"/>
          </a:p>
          <a:p>
            <a:r>
              <a:rPr lang="es-ES" sz="1600" dirty="0" smtClean="0"/>
              <a:t>-Siglo XV</a:t>
            </a:r>
          </a:p>
          <a:p>
            <a:endParaRPr lang="es-ES" sz="1600" dirty="0"/>
          </a:p>
          <a:p>
            <a:r>
              <a:rPr lang="es-ES" sz="1600" dirty="0" smtClean="0"/>
              <a:t>-Se pueden encontrar estilos desde mudéjar a bizantino, gótico y barroco</a:t>
            </a:r>
          </a:p>
          <a:p>
            <a:endParaRPr lang="es-ES" sz="1600" dirty="0" smtClean="0"/>
          </a:p>
          <a:p>
            <a:r>
              <a:rPr lang="es-ES" sz="1600" dirty="0" smtClean="0"/>
              <a:t>-Escultura “La Roldana” de Luisa Roldán que representa a la patrona de la localidad, Nuestra Señora de los Ángeles.</a:t>
            </a:r>
            <a:endParaRPr lang="es-ES" sz="1600" dirty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3851920" y="5373216"/>
            <a:ext cx="4861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https://es.wikipedia.org/wiki/Castromocho</a:t>
            </a:r>
            <a:endParaRPr lang="es-ES" sz="1200" dirty="0"/>
          </a:p>
        </p:txBody>
      </p:sp>
      <p:pic>
        <p:nvPicPr>
          <p:cNvPr id="8" name="7 Marcador de contenido" descr="castromoch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5050" y="1282700"/>
            <a:ext cx="5111750" cy="3833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CISNEROS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Iglesia de San Facundo y </a:t>
            </a:r>
            <a:r>
              <a:rPr lang="es-ES" sz="1800" b="1" dirty="0"/>
              <a:t>S</a:t>
            </a:r>
            <a:r>
              <a:rPr lang="es-ES" sz="1800" b="1" dirty="0" smtClean="0"/>
              <a:t>an Primitivo:</a:t>
            </a:r>
          </a:p>
          <a:p>
            <a:endParaRPr lang="es-ES" sz="1800" b="1" dirty="0" smtClean="0"/>
          </a:p>
          <a:p>
            <a:r>
              <a:rPr lang="es-ES" sz="1600" dirty="0" smtClean="0"/>
              <a:t>-Siglo XVI</a:t>
            </a:r>
          </a:p>
          <a:p>
            <a:endParaRPr lang="es-ES" sz="1600" dirty="0"/>
          </a:p>
          <a:p>
            <a:r>
              <a:rPr lang="es-ES" sz="1600" dirty="0" smtClean="0"/>
              <a:t>-Posee un magnífico retablo renacentista</a:t>
            </a:r>
          </a:p>
          <a:p>
            <a:endParaRPr lang="es-ES" sz="1600" dirty="0" smtClean="0"/>
          </a:p>
          <a:p>
            <a:r>
              <a:rPr lang="es-ES" sz="1600" dirty="0" smtClean="0"/>
              <a:t>-Dispone de un espectacular artesonado como se apreciará en la siguiente diapositiva</a:t>
            </a:r>
            <a:endParaRPr lang="es-ES" sz="1600" dirty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3851920" y="5373216"/>
            <a:ext cx="4861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https://es.wikipedia.org/wiki/Cisneros_(Palencia)</a:t>
            </a:r>
            <a:endParaRPr lang="es-ES" sz="1200" dirty="0"/>
          </a:p>
        </p:txBody>
      </p:sp>
      <p:pic>
        <p:nvPicPr>
          <p:cNvPr id="7" name="6 Marcador de contenido" descr="cisnero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5050" y="1489866"/>
            <a:ext cx="5111750" cy="34194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CISNEROS</a:t>
            </a:r>
            <a:endParaRPr lang="es-ES" sz="3600" b="1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1115616" y="1268760"/>
            <a:ext cx="7056784" cy="639762"/>
          </a:xfrm>
        </p:spPr>
        <p:txBody>
          <a:bodyPr>
            <a:normAutofit fontScale="92500"/>
          </a:bodyPr>
          <a:lstStyle/>
          <a:p>
            <a:pPr algn="ctr"/>
            <a:r>
              <a:rPr lang="es-ES" dirty="0" smtClean="0"/>
              <a:t>Artesonado de la Iglesia de San Facundo y san Primitivo</a:t>
            </a:r>
            <a:endParaRPr lang="es-ES" dirty="0"/>
          </a:p>
        </p:txBody>
      </p:sp>
      <p:sp>
        <p:nvSpPr>
          <p:cNvPr id="16" name="15 CuadroTexto"/>
          <p:cNvSpPr txBox="1"/>
          <p:nvPr/>
        </p:nvSpPr>
        <p:spPr>
          <a:xfrm>
            <a:off x="4644008" y="6021288"/>
            <a:ext cx="38884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Fuente: http://cisneros.es/index.php/multimedia/fotos-iglesia-de-san-facundo-y-san-primitivo/</a:t>
            </a:r>
            <a:endParaRPr lang="es-ES" sz="1100" dirty="0"/>
          </a:p>
        </p:txBody>
      </p:sp>
      <p:sp>
        <p:nvSpPr>
          <p:cNvPr id="17" name="16 CuadroTexto"/>
          <p:cNvSpPr txBox="1"/>
          <p:nvPr/>
        </p:nvSpPr>
        <p:spPr>
          <a:xfrm>
            <a:off x="899592" y="6237312"/>
            <a:ext cx="35283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 smtClean="0"/>
              <a:t>Fuente:http</a:t>
            </a:r>
            <a:r>
              <a:rPr lang="es-ES" sz="1100" dirty="0" smtClean="0"/>
              <a:t>://</a:t>
            </a:r>
            <a:r>
              <a:rPr lang="es-ES" sz="1100" dirty="0" err="1" smtClean="0"/>
              <a:t>www.fundacionpatrimoniocyl.es</a:t>
            </a:r>
            <a:r>
              <a:rPr lang="es-ES" sz="1100" dirty="0" smtClean="0"/>
              <a:t>/textos01.asp?id=549&amp;bmbi=BM</a:t>
            </a:r>
            <a:endParaRPr lang="es-ES" sz="1100" dirty="0"/>
          </a:p>
        </p:txBody>
      </p:sp>
      <p:pic>
        <p:nvPicPr>
          <p:cNvPr id="9" name="8 Marcador de contenido" descr="cisneros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160198" y="2174875"/>
            <a:ext cx="2634192" cy="3951288"/>
          </a:xfrm>
        </p:spPr>
      </p:pic>
      <p:pic>
        <p:nvPicPr>
          <p:cNvPr id="12" name="11 Marcador de contenido" descr="cisneros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932040" y="2276872"/>
            <a:ext cx="3024335" cy="35283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FRECHILLA</a:t>
            </a:r>
            <a:endParaRPr lang="es-ES" sz="3600" b="1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2699792" y="1196752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es-ES" dirty="0" smtClean="0"/>
              <a:t>Iglesia de Santa María</a:t>
            </a:r>
            <a:endParaRPr lang="es-ES" dirty="0"/>
          </a:p>
        </p:txBody>
      </p:sp>
      <p:sp>
        <p:nvSpPr>
          <p:cNvPr id="16" name="15 CuadroTexto"/>
          <p:cNvSpPr txBox="1"/>
          <p:nvPr/>
        </p:nvSpPr>
        <p:spPr>
          <a:xfrm>
            <a:off x="4572000" y="6093296"/>
            <a:ext cx="38884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 smtClean="0"/>
              <a:t>Fuente:https</a:t>
            </a:r>
            <a:r>
              <a:rPr lang="es-ES" sz="1100" dirty="0" smtClean="0"/>
              <a:t>://</a:t>
            </a:r>
            <a:r>
              <a:rPr lang="es-ES" sz="1100" dirty="0" err="1" smtClean="0"/>
              <a:t>es.wikipedia.org</a:t>
            </a:r>
            <a:r>
              <a:rPr lang="es-ES" sz="1100" dirty="0" smtClean="0"/>
              <a:t>/wiki/Iglesia_de_Santa_Mar%C3%ADa_(</a:t>
            </a:r>
            <a:r>
              <a:rPr lang="es-ES" sz="1100" dirty="0" err="1" smtClean="0"/>
              <a:t>Frechilla</a:t>
            </a:r>
            <a:r>
              <a:rPr lang="es-ES" sz="1100" dirty="0" smtClean="0"/>
              <a:t>)#/media/File:Iglesia_de_Santa_Mar%C3%ADa_-_Frechilla_3.jpg</a:t>
            </a:r>
            <a:endParaRPr lang="es-ES" sz="1100" dirty="0"/>
          </a:p>
        </p:txBody>
      </p:sp>
      <p:sp>
        <p:nvSpPr>
          <p:cNvPr id="17" name="16 CuadroTexto"/>
          <p:cNvSpPr txBox="1"/>
          <p:nvPr/>
        </p:nvSpPr>
        <p:spPr>
          <a:xfrm>
            <a:off x="755576" y="5949280"/>
            <a:ext cx="35283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 smtClean="0"/>
              <a:t>Fuente:https</a:t>
            </a:r>
            <a:r>
              <a:rPr lang="es-ES" sz="1100" dirty="0" smtClean="0"/>
              <a:t>://</a:t>
            </a:r>
            <a:r>
              <a:rPr lang="es-ES" sz="1100" dirty="0" err="1" smtClean="0"/>
              <a:t>es.wikipedia.org</a:t>
            </a:r>
            <a:r>
              <a:rPr lang="es-ES" sz="1100" dirty="0" smtClean="0"/>
              <a:t>/wiki/</a:t>
            </a:r>
            <a:r>
              <a:rPr lang="es-ES" sz="1100" dirty="0" err="1" smtClean="0"/>
              <a:t>Frechilla</a:t>
            </a:r>
            <a:r>
              <a:rPr lang="es-ES" sz="1100" dirty="0" smtClean="0"/>
              <a:t>#/media/File:Iglesia_de_Santa_Mar%C3%ADa_-_Frechilla_1.jpg</a:t>
            </a:r>
            <a:endParaRPr lang="es-ES" sz="1100" dirty="0"/>
          </a:p>
        </p:txBody>
      </p:sp>
      <p:pic>
        <p:nvPicPr>
          <p:cNvPr id="12" name="11 Marcador de contenido" descr="frechilla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64904"/>
            <a:ext cx="4258816" cy="2936947"/>
          </a:xfrm>
        </p:spPr>
      </p:pic>
      <p:pic>
        <p:nvPicPr>
          <p:cNvPr id="15" name="14 Marcador de contenido" descr="Iglesia_de_Santa_María_-_Frechilla_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292080" y="2060848"/>
            <a:ext cx="2644988" cy="395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GUAZA DE CAMPOS</a:t>
            </a:r>
            <a:endParaRPr lang="es-ES" sz="3600" b="1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1619672" y="1196752"/>
            <a:ext cx="5400600" cy="639762"/>
          </a:xfrm>
        </p:spPr>
        <p:txBody>
          <a:bodyPr>
            <a:normAutofit/>
          </a:bodyPr>
          <a:lstStyle/>
          <a:p>
            <a:pPr algn="ctr"/>
            <a:r>
              <a:rPr lang="es-ES" dirty="0" smtClean="0"/>
              <a:t>Iglesia de Nuestra Señora de La Asunción</a:t>
            </a:r>
            <a:endParaRPr lang="es-ES" dirty="0"/>
          </a:p>
        </p:txBody>
      </p:sp>
      <p:sp>
        <p:nvSpPr>
          <p:cNvPr id="17" name="16 CuadroTexto"/>
          <p:cNvSpPr txBox="1"/>
          <p:nvPr/>
        </p:nvSpPr>
        <p:spPr>
          <a:xfrm>
            <a:off x="827584" y="5733256"/>
            <a:ext cx="72728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Fuente: http://www.carrascal.comze.com/pueblos/otros_pueblos/palencia/tierra_de_campos/guaza_de_campos.htm</a:t>
            </a:r>
            <a:endParaRPr lang="es-ES" sz="1100" dirty="0"/>
          </a:p>
        </p:txBody>
      </p:sp>
      <p:pic>
        <p:nvPicPr>
          <p:cNvPr id="9" name="8 Marcador de contenido" descr="guaza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43608" y="2348880"/>
            <a:ext cx="3222476" cy="3064272"/>
          </a:xfrm>
        </p:spPr>
      </p:pic>
      <p:pic>
        <p:nvPicPr>
          <p:cNvPr id="11" name="10 Marcador de contenido" descr="guaza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004048" y="2348880"/>
            <a:ext cx="3090614" cy="29922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LOMAS DE CAMPOS</a:t>
            </a:r>
            <a:endParaRPr lang="es-ES" sz="3600" b="1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1619672" y="1196752"/>
            <a:ext cx="5400600" cy="639762"/>
          </a:xfrm>
        </p:spPr>
        <p:txBody>
          <a:bodyPr>
            <a:normAutofit/>
          </a:bodyPr>
          <a:lstStyle/>
          <a:p>
            <a:pPr algn="ctr"/>
            <a:r>
              <a:rPr lang="es-ES" dirty="0" smtClean="0"/>
              <a:t>Iglesia de San Cristóbal</a:t>
            </a:r>
            <a:endParaRPr lang="es-ES" dirty="0"/>
          </a:p>
        </p:txBody>
      </p:sp>
      <p:sp>
        <p:nvSpPr>
          <p:cNvPr id="17" name="16 CuadroTexto"/>
          <p:cNvSpPr txBox="1"/>
          <p:nvPr/>
        </p:nvSpPr>
        <p:spPr>
          <a:xfrm>
            <a:off x="827584" y="5733256"/>
            <a:ext cx="72728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Fuente: http://lomasdecampos.es/index.php/multimedia/fotos-de-la-rehabilitacion-de-la-iglesia-de-san-cristobal-de-lomas/</a:t>
            </a:r>
            <a:endParaRPr lang="es-ES" sz="1100" dirty="0"/>
          </a:p>
        </p:txBody>
      </p:sp>
      <p:pic>
        <p:nvPicPr>
          <p:cNvPr id="8" name="7 Marcador de contenido" descr="lomas-de-campos-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1560" y="2060849"/>
            <a:ext cx="3240360" cy="2880320"/>
          </a:xfrm>
        </p:spPr>
      </p:pic>
      <p:pic>
        <p:nvPicPr>
          <p:cNvPr id="12" name="11 Marcador de contenido" descr="lomas-de-campos-1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60032" y="2276872"/>
            <a:ext cx="3096344" cy="26642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MAZARIEGOS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Iglesia de Nuestra Señora de la Asunción:</a:t>
            </a:r>
          </a:p>
          <a:p>
            <a:endParaRPr lang="es-ES" sz="1800" b="1" dirty="0" smtClean="0"/>
          </a:p>
          <a:p>
            <a:r>
              <a:rPr lang="es-ES" sz="1600" dirty="0" smtClean="0"/>
              <a:t>-Siglo XIII</a:t>
            </a:r>
          </a:p>
          <a:p>
            <a:endParaRPr lang="es-ES" sz="1600" dirty="0"/>
          </a:p>
          <a:p>
            <a:endParaRPr lang="es-ES" sz="1600" dirty="0" smtClean="0"/>
          </a:p>
          <a:p>
            <a:r>
              <a:rPr lang="es-ES" sz="1600" dirty="0" smtClean="0"/>
              <a:t>-Es una iglesia románica que dispone de elementos mudéjares variados de reconstrucción</a:t>
            </a:r>
            <a:endParaRPr lang="es-ES" sz="1600" dirty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132856"/>
            <a:ext cx="3528392" cy="2592288"/>
          </a:xfrm>
        </p:spPr>
      </p:pic>
      <p:sp>
        <p:nvSpPr>
          <p:cNvPr id="6" name="5 CuadroTexto"/>
          <p:cNvSpPr txBox="1"/>
          <p:nvPr/>
        </p:nvSpPr>
        <p:spPr>
          <a:xfrm>
            <a:off x="4139952" y="5157192"/>
            <a:ext cx="43924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 smtClean="0"/>
              <a:t>Fuemte</a:t>
            </a:r>
            <a:r>
              <a:rPr lang="es-ES" sz="1100" dirty="0" smtClean="0"/>
              <a:t>: http</a:t>
            </a:r>
            <a:r>
              <a:rPr lang="es-ES" sz="1100" dirty="0"/>
              <a:t>://mazariegos.es/index.php/turismo/lugares-de-interes/</a:t>
            </a:r>
          </a:p>
        </p:txBody>
      </p:sp>
    </p:spTree>
    <p:extLst>
      <p:ext uri="{BB962C8B-B14F-4D97-AF65-F5344CB8AC3E}">
        <p14:creationId xmlns:p14="http://schemas.microsoft.com/office/powerpoint/2010/main" val="39961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MAZUECOS DE VALDEGINATE</a:t>
            </a:r>
            <a:endParaRPr lang="es-ES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Iglesia de San Miguel</a:t>
            </a:r>
            <a:endParaRPr lang="es-ES" sz="2000" kern="1600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4008" y="1628800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es-ES" sz="2000" dirty="0" smtClean="0"/>
              <a:t>Ermita del Cristo de Arenillas</a:t>
            </a:r>
            <a:endParaRPr lang="es-ES" sz="20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467544" y="5661248"/>
            <a:ext cx="8496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</a:t>
            </a:r>
            <a:r>
              <a:rPr lang="es-ES" sz="1200" dirty="0"/>
              <a:t>://www.carrascal.comze.com/pueblos/otros_pueblos/palencia/tierra_de_campos/mazuecos_de_valdeginate.htm</a:t>
            </a:r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106" y="2708920"/>
            <a:ext cx="1968798" cy="2632224"/>
          </a:xfrm>
        </p:spPr>
      </p:pic>
      <p:pic>
        <p:nvPicPr>
          <p:cNvPr id="8" name="7 Marcador de contenido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780928"/>
            <a:ext cx="2857500" cy="2381250"/>
          </a:xfrm>
        </p:spPr>
      </p:pic>
    </p:spTree>
    <p:extLst>
      <p:ext uri="{BB962C8B-B14F-4D97-AF65-F5344CB8AC3E}">
        <p14:creationId xmlns:p14="http://schemas.microsoft.com/office/powerpoint/2010/main" val="84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PAREDES DE NAVA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Iglesia de Santa Eulalia:</a:t>
            </a:r>
          </a:p>
          <a:p>
            <a:endParaRPr lang="es-ES" sz="1800" b="1" dirty="0" smtClean="0"/>
          </a:p>
          <a:p>
            <a:r>
              <a:rPr lang="es-ES" sz="1600" dirty="0" smtClean="0"/>
              <a:t>-Siglo XIII</a:t>
            </a:r>
          </a:p>
          <a:p>
            <a:endParaRPr lang="es-ES" sz="1600" dirty="0" smtClean="0"/>
          </a:p>
          <a:p>
            <a:r>
              <a:rPr lang="es-ES" sz="1600" dirty="0" smtClean="0"/>
              <a:t>-Original torre en la que se suceden los estilos románico, gótico y mudéjar</a:t>
            </a:r>
          </a:p>
          <a:p>
            <a:endParaRPr lang="es-ES" sz="1600" dirty="0"/>
          </a:p>
          <a:p>
            <a:r>
              <a:rPr lang="es-ES" sz="1600" dirty="0" smtClean="0"/>
              <a:t>-Alberga en su interior el museo parroquial con 300 obras de arte del Siglo de Oro</a:t>
            </a:r>
          </a:p>
          <a:p>
            <a:endParaRPr lang="es-ES" sz="1600" dirty="0"/>
          </a:p>
          <a:p>
            <a:r>
              <a:rPr lang="es-ES" sz="1600" dirty="0" smtClean="0"/>
              <a:t>-Destaca el retablo con obras de Pedro de </a:t>
            </a:r>
            <a:r>
              <a:rPr lang="es-ES" sz="1600" dirty="0" err="1" smtClean="0"/>
              <a:t>Berruguete</a:t>
            </a:r>
            <a:endParaRPr lang="es-ES" sz="1600" dirty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123183" y="5157192"/>
            <a:ext cx="43924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Fuente: https</a:t>
            </a:r>
            <a:r>
              <a:rPr lang="es-ES" sz="1100" dirty="0"/>
              <a:t>://www.flickr.com/photos/majovimo/7520200006</a:t>
            </a:r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747869"/>
            <a:ext cx="5111750" cy="2903474"/>
          </a:xfrm>
        </p:spPr>
      </p:pic>
    </p:spTree>
    <p:extLst>
      <p:ext uri="{BB962C8B-B14F-4D97-AF65-F5344CB8AC3E}">
        <p14:creationId xmlns:p14="http://schemas.microsoft.com/office/powerpoint/2010/main" val="64397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TAPIOLES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70164"/>
          </a:xfrm>
        </p:spPr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Iglesia de San Andrés y San Pablo</a:t>
            </a:r>
          </a:p>
          <a:p>
            <a:endParaRPr lang="es-ES" sz="1800" b="1" dirty="0" smtClean="0"/>
          </a:p>
          <a:p>
            <a:r>
              <a:rPr lang="es-ES" sz="1600" dirty="0" smtClean="0"/>
              <a:t>-De nueva planta, ya  que la iglesia medieval fue derruida en los 70</a:t>
            </a:r>
          </a:p>
          <a:p>
            <a:endParaRPr lang="es-ES" sz="1600" dirty="0"/>
          </a:p>
          <a:p>
            <a:r>
              <a:rPr lang="es-ES" sz="1600" dirty="0" smtClean="0"/>
              <a:t>-De estilo </a:t>
            </a:r>
            <a:r>
              <a:rPr lang="es-ES" sz="1600" dirty="0" err="1" smtClean="0"/>
              <a:t>neomudéjar</a:t>
            </a:r>
            <a:r>
              <a:rPr lang="es-ES" sz="1600" dirty="0" smtClean="0"/>
              <a:t>, mantiene el ladrillo como elemento principal en la construcción</a:t>
            </a:r>
          </a:p>
          <a:p>
            <a:endParaRPr lang="es-ES" sz="1600" dirty="0"/>
          </a:p>
          <a:p>
            <a:r>
              <a:rPr lang="es-ES" sz="1600" dirty="0" smtClean="0"/>
              <a:t>-Levantada sobre la anterior derruida</a:t>
            </a:r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563888" y="5301208"/>
            <a:ext cx="54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 smtClean="0"/>
              <a:t>://</a:t>
            </a:r>
            <a:r>
              <a:rPr lang="es-ES" sz="1200" dirty="0" err="1" smtClean="0"/>
              <a:t>www.pueblos-espana.org</a:t>
            </a:r>
            <a:r>
              <a:rPr lang="es-ES" sz="1200" dirty="0" smtClean="0"/>
              <a:t>/</a:t>
            </a:r>
            <a:r>
              <a:rPr lang="es-ES" sz="1200" dirty="0" err="1" smtClean="0"/>
              <a:t>castilla+y+leon</a:t>
            </a:r>
            <a:r>
              <a:rPr lang="es-ES" sz="1200" dirty="0" smtClean="0"/>
              <a:t>/</a:t>
            </a:r>
            <a:r>
              <a:rPr lang="es-ES" sz="1200" dirty="0" err="1" smtClean="0"/>
              <a:t>zamora</a:t>
            </a:r>
            <a:r>
              <a:rPr lang="es-ES" sz="1200" dirty="0" smtClean="0"/>
              <a:t>/</a:t>
            </a:r>
            <a:r>
              <a:rPr lang="es-ES" sz="1200" dirty="0" err="1" smtClean="0"/>
              <a:t>tapioles</a:t>
            </a:r>
            <a:r>
              <a:rPr lang="es-ES" sz="1200" dirty="0" smtClean="0"/>
              <a:t>/375868/</a:t>
            </a:r>
            <a:endParaRPr lang="es-ES" sz="1200" dirty="0"/>
          </a:p>
        </p:txBody>
      </p:sp>
      <p:pic>
        <p:nvPicPr>
          <p:cNvPr id="9" name="8 Marcador de contenido" descr="TAPIOL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282700"/>
            <a:ext cx="5111750" cy="3833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PAREDES DE NAVA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Iglesia de San Juan:</a:t>
            </a:r>
          </a:p>
          <a:p>
            <a:endParaRPr lang="es-ES" sz="1800" b="1" dirty="0" smtClean="0"/>
          </a:p>
          <a:p>
            <a:r>
              <a:rPr lang="es-ES" sz="1600" dirty="0" smtClean="0"/>
              <a:t>-Siglo VX, con restos del siglo XIII y reformada en el XVII. </a:t>
            </a:r>
          </a:p>
          <a:p>
            <a:endParaRPr lang="es-ES" sz="1600" dirty="0" smtClean="0"/>
          </a:p>
          <a:p>
            <a:r>
              <a:rPr lang="es-ES" sz="1600" dirty="0" smtClean="0"/>
              <a:t>-Esbelta torre de piedra con el último cuerpo de ladrillo mudéjar</a:t>
            </a:r>
          </a:p>
          <a:p>
            <a:endParaRPr lang="es-ES" sz="1600" dirty="0"/>
          </a:p>
          <a:p>
            <a:r>
              <a:rPr lang="es-ES" sz="1600" dirty="0" smtClean="0"/>
              <a:t>-Amplio pórtico con tres arcos que resguardan la portada gótica</a:t>
            </a:r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887435" y="5517232"/>
            <a:ext cx="51125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Fuente: http</a:t>
            </a:r>
            <a:r>
              <a:rPr lang="es-ES" sz="1100" dirty="0"/>
              <a:t>://www.panoramio.com/user/1534734/tags/Paredes%20de%20Nava</a:t>
            </a:r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24744"/>
            <a:ext cx="3571875" cy="4194820"/>
          </a:xfrm>
        </p:spPr>
      </p:pic>
    </p:spTree>
    <p:extLst>
      <p:ext uri="{BB962C8B-B14F-4D97-AF65-F5344CB8AC3E}">
        <p14:creationId xmlns:p14="http://schemas.microsoft.com/office/powerpoint/2010/main" val="162611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PAREDES DE NAVA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Iglesia de Santa María:</a:t>
            </a:r>
          </a:p>
          <a:p>
            <a:endParaRPr lang="es-ES" sz="1800" b="1" dirty="0" smtClean="0"/>
          </a:p>
          <a:p>
            <a:r>
              <a:rPr lang="es-ES" sz="1600" dirty="0" smtClean="0"/>
              <a:t>-Siglo XV</a:t>
            </a:r>
          </a:p>
          <a:p>
            <a:endParaRPr lang="es-ES" sz="1600" dirty="0" smtClean="0"/>
          </a:p>
          <a:p>
            <a:r>
              <a:rPr lang="es-ES" sz="1600" dirty="0" smtClean="0"/>
              <a:t>-Se sitúa sobre una aljama judía o judería.</a:t>
            </a:r>
          </a:p>
          <a:p>
            <a:endParaRPr lang="es-ES" sz="1600" dirty="0"/>
          </a:p>
          <a:p>
            <a:r>
              <a:rPr lang="es-ES" sz="1600" dirty="0" smtClean="0"/>
              <a:t>-Tiene en su interior un órgano ibérico</a:t>
            </a:r>
          </a:p>
          <a:p>
            <a:endParaRPr lang="es-ES" sz="1600" dirty="0"/>
          </a:p>
          <a:p>
            <a:r>
              <a:rPr lang="es-ES" sz="1600" dirty="0" smtClean="0"/>
              <a:t>-El ábside es muy llamativo ya que posee contrafuertes</a:t>
            </a:r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718656" y="5373216"/>
            <a:ext cx="48245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 smtClean="0"/>
              <a:t>Fuente:http</a:t>
            </a:r>
            <a:r>
              <a:rPr lang="es-ES" sz="1100" dirty="0"/>
              <a:t>://paredesdenava.es/</a:t>
            </a:r>
            <a:r>
              <a:rPr lang="es-ES" sz="1100" dirty="0" err="1"/>
              <a:t>index.php</a:t>
            </a:r>
            <a:r>
              <a:rPr lang="es-ES" sz="1100" dirty="0"/>
              <a:t>/turismo/lugares-de-</a:t>
            </a:r>
            <a:r>
              <a:rPr lang="es-ES" sz="1100" dirty="0" err="1"/>
              <a:t>interes</a:t>
            </a:r>
            <a:r>
              <a:rPr lang="es-ES" sz="1100" dirty="0"/>
              <a:t>/iglesia-de-santa-</a:t>
            </a:r>
            <a:r>
              <a:rPr lang="es-ES" sz="1100" dirty="0" err="1"/>
              <a:t>maria</a:t>
            </a:r>
            <a:r>
              <a:rPr lang="es-ES" sz="1100" dirty="0"/>
              <a:t>/</a:t>
            </a: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326767"/>
            <a:ext cx="5111750" cy="3745678"/>
          </a:xfrm>
        </p:spPr>
      </p:pic>
    </p:spTree>
    <p:extLst>
      <p:ext uri="{BB962C8B-B14F-4D97-AF65-F5344CB8AC3E}">
        <p14:creationId xmlns:p14="http://schemas.microsoft.com/office/powerpoint/2010/main" val="53532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PAREDES DE NAVA</a:t>
            </a:r>
            <a:endParaRPr lang="es-ES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Convento de </a:t>
            </a:r>
            <a:r>
              <a:rPr lang="es-ES" sz="2000" kern="1600" dirty="0"/>
              <a:t>S</a:t>
            </a:r>
            <a:r>
              <a:rPr lang="es-ES" sz="2000" kern="1600" dirty="0" smtClean="0"/>
              <a:t>anta Brígida</a:t>
            </a:r>
            <a:endParaRPr lang="es-ES" sz="2000" kern="1600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4008" y="1628800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es-ES" sz="2000" dirty="0" smtClean="0"/>
              <a:t>Ermita del Cristo de la Veracruz</a:t>
            </a:r>
            <a:endParaRPr lang="es-ES" sz="20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475655" y="5661248"/>
            <a:ext cx="7210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</a:t>
            </a:r>
            <a:r>
              <a:rPr lang="es-ES" sz="1200" dirty="0"/>
              <a:t>://paredesdenava.es/index.php/turismo/rutas-por-paredes-de-nava/arquitectura-religiosa/</a:t>
            </a:r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80928"/>
            <a:ext cx="4041775" cy="2378323"/>
          </a:xfrm>
        </p:spPr>
      </p:pic>
      <p:pic>
        <p:nvPicPr>
          <p:cNvPr id="10" name="9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02738"/>
            <a:ext cx="3754760" cy="2426462"/>
          </a:xfrm>
        </p:spPr>
      </p:pic>
    </p:spTree>
    <p:extLst>
      <p:ext uri="{BB962C8B-B14F-4D97-AF65-F5344CB8AC3E}">
        <p14:creationId xmlns:p14="http://schemas.microsoft.com/office/powerpoint/2010/main" val="386923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PERALES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Iglesia de San Pedro:</a:t>
            </a:r>
          </a:p>
          <a:p>
            <a:endParaRPr lang="es-ES" sz="1800" b="1" dirty="0" smtClean="0"/>
          </a:p>
          <a:p>
            <a:r>
              <a:rPr lang="es-ES" sz="1600" dirty="0" smtClean="0"/>
              <a:t>-Siglo XVI</a:t>
            </a:r>
          </a:p>
          <a:p>
            <a:endParaRPr lang="es-ES" sz="1600" dirty="0" smtClean="0"/>
          </a:p>
          <a:p>
            <a:r>
              <a:rPr lang="es-ES" sz="1600" dirty="0" smtClean="0"/>
              <a:t>-Con una nave y torre mudéjar a los pies</a:t>
            </a:r>
          </a:p>
          <a:p>
            <a:endParaRPr lang="es-ES" sz="1600" dirty="0"/>
          </a:p>
          <a:p>
            <a:r>
              <a:rPr lang="es-ES" sz="1600" dirty="0" smtClean="0"/>
              <a:t>-Dispone en su interior de cuatro tablas muy bien pintadas</a:t>
            </a:r>
          </a:p>
          <a:p>
            <a:endParaRPr lang="es-ES" sz="1600" dirty="0"/>
          </a:p>
          <a:p>
            <a:r>
              <a:rPr lang="es-ES" sz="1600" dirty="0" smtClean="0"/>
              <a:t>-Tuvo una reforma en el siglo XVIII</a:t>
            </a:r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211961" y="5733256"/>
            <a:ext cx="38884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/>
              <a:t>Fuente:http</a:t>
            </a:r>
            <a:r>
              <a:rPr lang="es-ES" sz="1100" dirty="0"/>
              <a:t>://www.escapadarural.com/casas-rurales/perales</a:t>
            </a: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282700"/>
            <a:ext cx="5111750" cy="3833812"/>
          </a:xfrm>
        </p:spPr>
      </p:pic>
    </p:spTree>
    <p:extLst>
      <p:ext uri="{BB962C8B-B14F-4D97-AF65-F5344CB8AC3E}">
        <p14:creationId xmlns:p14="http://schemas.microsoft.com/office/powerpoint/2010/main" val="79524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PIÑA DE CAMPOS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Arco de la Plaza Mayor:</a:t>
            </a:r>
          </a:p>
          <a:p>
            <a:endParaRPr lang="es-ES" sz="1800" b="1" dirty="0"/>
          </a:p>
          <a:p>
            <a:r>
              <a:rPr lang="es-ES" sz="1600" dirty="0" smtClean="0"/>
              <a:t>-Siglo XVI</a:t>
            </a:r>
          </a:p>
          <a:p>
            <a:endParaRPr lang="es-ES" sz="1800" b="1" dirty="0" smtClean="0"/>
          </a:p>
          <a:p>
            <a:r>
              <a:rPr lang="es-ES" sz="1600" dirty="0" smtClean="0"/>
              <a:t>-Antigua puerta de la muralla</a:t>
            </a:r>
          </a:p>
          <a:p>
            <a:endParaRPr lang="es-ES" sz="1600" dirty="0" smtClean="0"/>
          </a:p>
          <a:p>
            <a:r>
              <a:rPr lang="es-ES" sz="1600" dirty="0" smtClean="0"/>
              <a:t>-Junto al arco se encuentra el Ayuntamiento de Piña de Campos.</a:t>
            </a: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211960" y="5995358"/>
            <a:ext cx="42484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 smtClean="0"/>
              <a:t>Fuente:http</a:t>
            </a:r>
            <a:r>
              <a:rPr lang="es-ES" sz="1100" dirty="0"/>
              <a:t>://pinadecampos.es/</a:t>
            </a:r>
            <a:r>
              <a:rPr lang="es-ES" sz="1100" dirty="0" err="1"/>
              <a:t>index.php</a:t>
            </a:r>
            <a:r>
              <a:rPr lang="es-ES" sz="1100" dirty="0"/>
              <a:t>/turismo/lugares-de-</a:t>
            </a:r>
            <a:r>
              <a:rPr lang="es-ES" sz="1100" dirty="0" err="1"/>
              <a:t>interes</a:t>
            </a:r>
            <a:r>
              <a:rPr lang="es-ES" sz="1100" dirty="0"/>
              <a:t>/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617" y="548680"/>
            <a:ext cx="4403120" cy="5172174"/>
          </a:xfrm>
        </p:spPr>
      </p:pic>
    </p:spTree>
    <p:extLst>
      <p:ext uri="{BB962C8B-B14F-4D97-AF65-F5344CB8AC3E}">
        <p14:creationId xmlns:p14="http://schemas.microsoft.com/office/powerpoint/2010/main" val="48984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POZO DE URAMA</a:t>
            </a:r>
            <a:endParaRPr lang="es-ES" sz="3600" b="1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1619672" y="1196752"/>
            <a:ext cx="5400600" cy="639762"/>
          </a:xfrm>
        </p:spPr>
        <p:txBody>
          <a:bodyPr>
            <a:normAutofit/>
          </a:bodyPr>
          <a:lstStyle/>
          <a:p>
            <a:pPr algn="ctr"/>
            <a:r>
              <a:rPr lang="es-ES" dirty="0" smtClean="0"/>
              <a:t>Iglesia de Nuestra Señora del Castillo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pic>
        <p:nvPicPr>
          <p:cNvPr id="7" name="Marcador de contenido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037" y="2635448"/>
            <a:ext cx="3333750" cy="3030141"/>
          </a:xfrm>
        </p:spPr>
      </p:pic>
      <p:sp>
        <p:nvSpPr>
          <p:cNvPr id="8" name="CuadroTexto 7"/>
          <p:cNvSpPr txBox="1"/>
          <p:nvPr/>
        </p:nvSpPr>
        <p:spPr>
          <a:xfrm>
            <a:off x="457200" y="5949280"/>
            <a:ext cx="3898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Fuente:https</a:t>
            </a:r>
            <a:r>
              <a:rPr lang="es-ES" sz="1200" dirty="0"/>
              <a:t>://es.wikipedia.org/wiki/</a:t>
            </a:r>
            <a:r>
              <a:rPr lang="es-ES" sz="1200" dirty="0" err="1"/>
              <a:t>Pozo_de_Urama</a:t>
            </a:r>
            <a:endParaRPr lang="es-ES" sz="12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788024" y="5949280"/>
            <a:ext cx="3898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/>
              <a:t>http://www.mispueblos.es/castilla_y_leon/palencia/pozo_de_urama/fotos/formulario/#form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60512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REVENGA DE CAMPOS</a:t>
            </a:r>
            <a:endParaRPr lang="es-ES" sz="3600" b="1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1619672" y="1196752"/>
            <a:ext cx="5400600" cy="639762"/>
          </a:xfrm>
        </p:spPr>
        <p:txBody>
          <a:bodyPr>
            <a:normAutofit/>
          </a:bodyPr>
          <a:lstStyle/>
          <a:p>
            <a:pPr algn="ctr"/>
            <a:r>
              <a:rPr lang="es-ES" dirty="0" smtClean="0"/>
              <a:t>Iglesia de San Lorenzo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1789509" y="5949280"/>
            <a:ext cx="6419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</a:t>
            </a:r>
            <a:r>
              <a:rPr lang="es-ES" sz="1200" dirty="0"/>
              <a:t>://revengadecampos.es/index.php/turismo/lugares-de-interes/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9394"/>
            <a:ext cx="4040188" cy="3022250"/>
          </a:xfrm>
        </p:spPr>
      </p:pic>
      <p:pic>
        <p:nvPicPr>
          <p:cNvPr id="13" name="Marcador de contenido 12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639394"/>
            <a:ext cx="4041775" cy="3022250"/>
          </a:xfrm>
        </p:spPr>
      </p:pic>
    </p:spTree>
    <p:extLst>
      <p:ext uri="{BB962C8B-B14F-4D97-AF65-F5344CB8AC3E}">
        <p14:creationId xmlns:p14="http://schemas.microsoft.com/office/powerpoint/2010/main" val="78363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RIBAS DE CAMPOS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Monasterio de Santa Cruz La Zarza:</a:t>
            </a:r>
          </a:p>
          <a:p>
            <a:endParaRPr lang="es-ES" sz="1800" b="1" dirty="0"/>
          </a:p>
          <a:p>
            <a:r>
              <a:rPr lang="es-ES" sz="1600" dirty="0" smtClean="0"/>
              <a:t>-Siglo XII</a:t>
            </a:r>
          </a:p>
          <a:p>
            <a:endParaRPr lang="es-ES" sz="1800" b="1" dirty="0" smtClean="0"/>
          </a:p>
          <a:p>
            <a:r>
              <a:rPr lang="es-ES" sz="1600" dirty="0" smtClean="0"/>
              <a:t>-Fundado por monjes de la orden premostratense</a:t>
            </a:r>
          </a:p>
          <a:p>
            <a:endParaRPr lang="es-ES" sz="1600" dirty="0" smtClean="0"/>
          </a:p>
          <a:p>
            <a:r>
              <a:rPr lang="es-ES" sz="1600" dirty="0" smtClean="0"/>
              <a:t>-Estilo románico y torre mudéjar</a:t>
            </a: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719065" y="5301208"/>
            <a:ext cx="42484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Fuente: http</a:t>
            </a:r>
            <a:r>
              <a:rPr lang="es-ES" sz="1100" dirty="0"/>
              <a:t>://www.arquivoltas.com/8-palencia/02-Ribas00.htm</a:t>
            </a: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065" y="2204864"/>
            <a:ext cx="4741366" cy="2664296"/>
          </a:xfrm>
        </p:spPr>
      </p:pic>
    </p:spTree>
    <p:extLst>
      <p:ext uri="{BB962C8B-B14F-4D97-AF65-F5344CB8AC3E}">
        <p14:creationId xmlns:p14="http://schemas.microsoft.com/office/powerpoint/2010/main" val="93609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SAN CEBRIÁN DE CAMPOS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Iglesia de San Cornelio y San Cipriano:</a:t>
            </a:r>
          </a:p>
          <a:p>
            <a:endParaRPr lang="es-ES" sz="1800" b="1" dirty="0"/>
          </a:p>
          <a:p>
            <a:r>
              <a:rPr lang="es-ES" sz="1600" dirty="0" smtClean="0"/>
              <a:t>-Siglo XIII</a:t>
            </a:r>
          </a:p>
          <a:p>
            <a:endParaRPr lang="es-ES" sz="1800" b="1" dirty="0" smtClean="0"/>
          </a:p>
          <a:p>
            <a:r>
              <a:rPr lang="es-ES" sz="1600" dirty="0" smtClean="0"/>
              <a:t>-Dispone de una sola nave</a:t>
            </a:r>
          </a:p>
          <a:p>
            <a:endParaRPr lang="es-ES" sz="1600" dirty="0" smtClean="0"/>
          </a:p>
          <a:p>
            <a:r>
              <a:rPr lang="es-ES" sz="1600" dirty="0" smtClean="0"/>
              <a:t>-Destaca el gran retablo renacentista obra de Juan de Balsameda con obras de Gregorio Fernández.</a:t>
            </a: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995936" y="5157192"/>
            <a:ext cx="42484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 smtClean="0"/>
              <a:t>Fuente:http</a:t>
            </a:r>
            <a:r>
              <a:rPr lang="es-ES" sz="1100" dirty="0"/>
              <a:t>://www.carrascal.comze.com/pueblos/otros_pueblos/palencia/tierra_de_campos/san_cebrian_de_campos.htm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628800"/>
            <a:ext cx="3960440" cy="3096343"/>
          </a:xfrm>
        </p:spPr>
      </p:pic>
    </p:spTree>
    <p:extLst>
      <p:ext uri="{BB962C8B-B14F-4D97-AF65-F5344CB8AC3E}">
        <p14:creationId xmlns:p14="http://schemas.microsoft.com/office/powerpoint/2010/main" val="215306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SAN MAMÉS DE CAMPOS</a:t>
            </a:r>
            <a:endParaRPr lang="es-ES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Iglesia de San </a:t>
            </a:r>
            <a:r>
              <a:rPr lang="es-ES" sz="2000" kern="1600" dirty="0" err="1" smtClean="0"/>
              <a:t>Mamés</a:t>
            </a:r>
            <a:r>
              <a:rPr lang="es-ES" sz="2000" kern="1600" dirty="0" smtClean="0"/>
              <a:t> de Campos</a:t>
            </a:r>
            <a:endParaRPr lang="es-ES" sz="2000" kern="1600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4008" y="1628800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es-ES" sz="2000" dirty="0" smtClean="0"/>
              <a:t>Ermita de San Juan</a:t>
            </a:r>
            <a:endParaRPr lang="es-ES" sz="20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78643" y="5648654"/>
            <a:ext cx="3465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/>
              <a:t>://www.mispueblos.es/castilla_y_leon/palencia/san_mames_de_campos/fotos/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53115"/>
            <a:ext cx="4041775" cy="3031331"/>
          </a:xfrm>
        </p:spPr>
      </p:pic>
      <p:pic>
        <p:nvPicPr>
          <p:cNvPr id="9" name="Marcador de contenido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19" y="2564904"/>
            <a:ext cx="3333750" cy="2833390"/>
          </a:xfrm>
        </p:spPr>
      </p:pic>
      <p:sp>
        <p:nvSpPr>
          <p:cNvPr id="11" name="CuadroTexto 10"/>
          <p:cNvSpPr txBox="1"/>
          <p:nvPr/>
        </p:nvSpPr>
        <p:spPr>
          <a:xfrm>
            <a:off x="4644007" y="5648654"/>
            <a:ext cx="4176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/>
              <a:t>://www.todopueblos.com/san-mames-de-campos-palencia/fotos/</a:t>
            </a:r>
          </a:p>
        </p:txBody>
      </p:sp>
    </p:spTree>
    <p:extLst>
      <p:ext uri="{BB962C8B-B14F-4D97-AF65-F5344CB8AC3E}">
        <p14:creationId xmlns:p14="http://schemas.microsoft.com/office/powerpoint/2010/main" val="340458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VALDESCORRIEL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70164"/>
          </a:xfrm>
        </p:spPr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Iglesia de San  Salvador:</a:t>
            </a:r>
          </a:p>
          <a:p>
            <a:endParaRPr lang="es-ES" sz="1800" b="1" dirty="0" smtClean="0"/>
          </a:p>
          <a:p>
            <a:endParaRPr lang="es-ES" sz="1600" dirty="0" smtClean="0"/>
          </a:p>
          <a:p>
            <a:r>
              <a:rPr lang="es-ES" sz="1600" dirty="0" smtClean="0"/>
              <a:t>-Torre mudéjar de 24 metros restaurada en 1987</a:t>
            </a:r>
          </a:p>
          <a:p>
            <a:endParaRPr lang="es-ES" sz="1600" dirty="0"/>
          </a:p>
          <a:p>
            <a:endParaRPr lang="es-ES" sz="1600" dirty="0" smtClean="0"/>
          </a:p>
          <a:p>
            <a:r>
              <a:rPr lang="es-ES" sz="1600" dirty="0" smtClean="0"/>
              <a:t>-Posee retablo de los siglos XV-XVI de gran calidad</a:t>
            </a:r>
          </a:p>
          <a:p>
            <a:endParaRPr lang="es-ES" sz="1600" dirty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347864" y="5301208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 smtClean="0"/>
              <a:t>://</a:t>
            </a:r>
            <a:r>
              <a:rPr lang="es-ES" sz="1200" dirty="0" err="1" smtClean="0"/>
              <a:t>www.valdecea.com</a:t>
            </a:r>
            <a:r>
              <a:rPr lang="es-ES" sz="1200" dirty="0" smtClean="0"/>
              <a:t>/marcos%20guia/marcos%20municipios/marco%20de%20valdescorriel/marco%20de%20valdescorriel.htm</a:t>
            </a:r>
            <a:endParaRPr lang="es-ES" sz="1200" dirty="0"/>
          </a:p>
        </p:txBody>
      </p:sp>
      <p:pic>
        <p:nvPicPr>
          <p:cNvPr id="8" name="7 Marcador de contenido" descr="valdescorrie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427662"/>
            <a:ext cx="5111750" cy="3543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SAN ROMÁN DE LA CUBA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Iglesia de San Juan Bautista:</a:t>
            </a:r>
          </a:p>
          <a:p>
            <a:endParaRPr lang="es-ES" sz="1800" b="1" dirty="0"/>
          </a:p>
          <a:p>
            <a:r>
              <a:rPr lang="es-ES" sz="1600" dirty="0" smtClean="0"/>
              <a:t>-Siglo XVII</a:t>
            </a:r>
          </a:p>
          <a:p>
            <a:endParaRPr lang="es-ES" sz="1800" b="1" dirty="0" smtClean="0"/>
          </a:p>
          <a:p>
            <a:r>
              <a:rPr lang="es-ES" sz="1600" dirty="0" smtClean="0"/>
              <a:t>-Presenta una sola nave</a:t>
            </a:r>
          </a:p>
          <a:p>
            <a:endParaRPr lang="es-ES" sz="1600" dirty="0" smtClean="0"/>
          </a:p>
          <a:p>
            <a:r>
              <a:rPr lang="es-ES" sz="1600" dirty="0" smtClean="0"/>
              <a:t>-En el interior se encuentran tres retablos barrocos, el mayor y dos laterales</a:t>
            </a: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206379" y="4941168"/>
            <a:ext cx="42484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 smtClean="0"/>
              <a:t>Fuente:https</a:t>
            </a:r>
            <a:r>
              <a:rPr lang="es-ES" sz="1100" dirty="0"/>
              <a:t>://es.wikipedia.org/wiki/San_Rom%C3%A1n_de_la_Cuba#Patrimonio_hist.C3.B3rico-art.C3.ADstico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379" y="1435100"/>
            <a:ext cx="4470077" cy="3218035"/>
          </a:xfrm>
        </p:spPr>
      </p:pic>
    </p:spTree>
    <p:extLst>
      <p:ext uri="{BB962C8B-B14F-4D97-AF65-F5344CB8AC3E}">
        <p14:creationId xmlns:p14="http://schemas.microsoft.com/office/powerpoint/2010/main" val="279230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SAN ROMÁN DE LA CUBA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Iglesia de San Juan Bautista:</a:t>
            </a:r>
          </a:p>
          <a:p>
            <a:endParaRPr lang="es-ES" sz="1800" b="1" dirty="0"/>
          </a:p>
          <a:p>
            <a:r>
              <a:rPr lang="es-ES" sz="1600" dirty="0" smtClean="0"/>
              <a:t>-Detalle de la torre de la Iglesia</a:t>
            </a:r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211960" y="5910719"/>
            <a:ext cx="42484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 smtClean="0"/>
              <a:t>Fuente:https</a:t>
            </a:r>
            <a:r>
              <a:rPr lang="es-ES" sz="1100" dirty="0"/>
              <a:t>://es.wikipedia.org/wiki/San_Rom%C3%A1n_de_la_Cuba#Patrimonio_hist.C3.B3rico-art.C3.ADstico</a:t>
            </a: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600" y="854075"/>
            <a:ext cx="3290314" cy="4739666"/>
          </a:xfrm>
        </p:spPr>
      </p:pic>
    </p:spTree>
    <p:extLst>
      <p:ext uri="{BB962C8B-B14F-4D97-AF65-F5344CB8AC3E}">
        <p14:creationId xmlns:p14="http://schemas.microsoft.com/office/powerpoint/2010/main" val="79088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TORREMORMOJÓN</a:t>
            </a:r>
            <a:endParaRPr lang="es-ES" sz="3600" b="1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1619672" y="1196752"/>
            <a:ext cx="5400600" cy="639762"/>
          </a:xfrm>
        </p:spPr>
        <p:txBody>
          <a:bodyPr>
            <a:normAutofit/>
          </a:bodyPr>
          <a:lstStyle/>
          <a:p>
            <a:pPr algn="ctr"/>
            <a:r>
              <a:rPr lang="es-ES" dirty="0" smtClean="0"/>
              <a:t>Ayuntamiento 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457201" y="5949280"/>
            <a:ext cx="382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</a:t>
            </a:r>
            <a:r>
              <a:rPr lang="es-ES" sz="1200" dirty="0"/>
              <a:t>://www.libertaddigital.com/fotos/banderas-1000090/torremormojon.jpg.html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9394"/>
            <a:ext cx="3682752" cy="3022251"/>
          </a:xfrm>
        </p:spPr>
      </p:pic>
      <p:pic>
        <p:nvPicPr>
          <p:cNvPr id="9" name="Marcador de contenido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639393"/>
            <a:ext cx="3306638" cy="2805831"/>
          </a:xfrm>
        </p:spPr>
      </p:pic>
      <p:sp>
        <p:nvSpPr>
          <p:cNvPr id="10" name="CuadroTexto 9"/>
          <p:cNvSpPr txBox="1"/>
          <p:nvPr/>
        </p:nvSpPr>
        <p:spPr>
          <a:xfrm>
            <a:off x="4788024" y="5764614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/>
              <a:t>://www.carrascal.comze.com/pueblos/otros_pueblos/palencia/tierra_de_campos/torremormojon.htm</a:t>
            </a:r>
          </a:p>
        </p:txBody>
      </p:sp>
    </p:spTree>
    <p:extLst>
      <p:ext uri="{BB962C8B-B14F-4D97-AF65-F5344CB8AC3E}">
        <p14:creationId xmlns:p14="http://schemas.microsoft.com/office/powerpoint/2010/main" val="326008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225" y="231606"/>
            <a:ext cx="8229600" cy="1143000"/>
          </a:xfrm>
        </p:spPr>
        <p:txBody>
          <a:bodyPr>
            <a:normAutofit/>
          </a:bodyPr>
          <a:lstStyle/>
          <a:p>
            <a:r>
              <a:rPr lang="es-ES" sz="3600" b="1" dirty="0" smtClean="0"/>
              <a:t>VALLE DEL RETORTILLO</a:t>
            </a:r>
            <a:endParaRPr lang="es-ES" sz="3600" b="1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76056" y="1452748"/>
            <a:ext cx="2952328" cy="639762"/>
          </a:xfrm>
        </p:spPr>
        <p:txBody>
          <a:bodyPr>
            <a:noAutofit/>
          </a:bodyPr>
          <a:lstStyle/>
          <a:p>
            <a:pPr algn="ctr"/>
            <a:r>
              <a:rPr lang="es-ES" sz="2000" dirty="0" smtClean="0"/>
              <a:t>Iglesia de San Miguel. </a:t>
            </a:r>
            <a:r>
              <a:rPr lang="es-ES" sz="2000" dirty="0" err="1" smtClean="0"/>
              <a:t>Villalumbroso</a:t>
            </a:r>
            <a:r>
              <a:rPr lang="es-ES" sz="2000" dirty="0" smtClean="0"/>
              <a:t>.</a:t>
            </a:r>
            <a:endParaRPr lang="es-ES" sz="2000" dirty="0"/>
          </a:p>
        </p:txBody>
      </p:sp>
      <p:sp>
        <p:nvSpPr>
          <p:cNvPr id="8" name="CuadroTexto 7"/>
          <p:cNvSpPr txBox="1"/>
          <p:nvPr/>
        </p:nvSpPr>
        <p:spPr>
          <a:xfrm>
            <a:off x="899592" y="5708872"/>
            <a:ext cx="3538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</a:t>
            </a:r>
            <a:r>
              <a:rPr lang="es-ES" sz="1200" dirty="0"/>
              <a:t>://www.mapasespana.net/valle-del-retortillo_palencia.html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788024" y="5764614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</a:t>
            </a:r>
            <a:r>
              <a:rPr lang="es-ES" sz="1200" dirty="0"/>
              <a:t>://www.ayuntamiento.org/valle-del-retortillo.htm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339753"/>
            <a:ext cx="2736304" cy="3120454"/>
          </a:xfrm>
        </p:spPr>
      </p:pic>
      <p:pic>
        <p:nvPicPr>
          <p:cNvPr id="11" name="Marcador de contenido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339753"/>
            <a:ext cx="4041775" cy="3326432"/>
          </a:xfrm>
        </p:spPr>
      </p:pic>
      <p:sp>
        <p:nvSpPr>
          <p:cNvPr id="9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899592" y="1451326"/>
            <a:ext cx="2952328" cy="63976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s-ES" dirty="0" smtClean="0"/>
              <a:t>Iglesia de Nuestra Señora de la Asunción. </a:t>
            </a:r>
            <a:r>
              <a:rPr lang="es-ES" dirty="0" err="1" smtClean="0"/>
              <a:t>Añoza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1271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VILLACIDALER</a:t>
            </a:r>
            <a:endParaRPr lang="es-ES" sz="3600" b="1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1080914" y="1670048"/>
            <a:ext cx="2952328" cy="639762"/>
          </a:xfrm>
        </p:spPr>
        <p:txBody>
          <a:bodyPr>
            <a:normAutofit/>
          </a:bodyPr>
          <a:lstStyle/>
          <a:p>
            <a:pPr algn="ctr"/>
            <a:r>
              <a:rPr lang="es-ES" dirty="0" smtClean="0"/>
              <a:t>Iglesia de San Adrián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457200" y="5917999"/>
            <a:ext cx="3576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</a:t>
            </a:r>
            <a:r>
              <a:rPr lang="es-ES" sz="1200" dirty="0"/>
              <a:t>://www.ayuntamiento.org/villacidaler.htm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978477" y="5906253"/>
            <a:ext cx="4140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</a:t>
            </a:r>
            <a:r>
              <a:rPr lang="es-ES" sz="1200" dirty="0"/>
              <a:t>://www.elnortedecastilla.es/20090416/palencia/pozos-agua-bodegas-vino-20090416.html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pic>
        <p:nvPicPr>
          <p:cNvPr id="9" name="Marcador de contenido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635447"/>
            <a:ext cx="3096344" cy="3030141"/>
          </a:xfrm>
        </p:spPr>
      </p:pic>
      <p:sp>
        <p:nvSpPr>
          <p:cNvPr id="12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995423" y="1557641"/>
            <a:ext cx="2952328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dirty="0" smtClean="0"/>
              <a:t>Ermita de la Virgen de la Carrera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0652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VILLADA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Iglesia de San Fructuoso:</a:t>
            </a:r>
          </a:p>
          <a:p>
            <a:endParaRPr lang="es-ES" sz="1800" b="1" dirty="0"/>
          </a:p>
          <a:p>
            <a:r>
              <a:rPr lang="es-ES" sz="1600" dirty="0" smtClean="0"/>
              <a:t>-Siglo XVIII.</a:t>
            </a:r>
          </a:p>
          <a:p>
            <a:endParaRPr lang="es-ES" sz="1600" dirty="0"/>
          </a:p>
          <a:p>
            <a:r>
              <a:rPr lang="es-ES" sz="1600" dirty="0" smtClean="0"/>
              <a:t>-De estilo gótico-mudéjar</a:t>
            </a:r>
          </a:p>
          <a:p>
            <a:endParaRPr lang="es-ES" sz="1600" dirty="0"/>
          </a:p>
          <a:p>
            <a:r>
              <a:rPr lang="es-ES" sz="1600" dirty="0" smtClean="0"/>
              <a:t>-Conjunto histórico-artístico desde 1983</a:t>
            </a:r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690247" y="5157192"/>
            <a:ext cx="52829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Fuente: https</a:t>
            </a:r>
            <a:r>
              <a:rPr lang="es-ES" sz="1100" dirty="0"/>
              <a:t>://es.wikipedia.org/wiki/Villada_(Espa%C3%B1a)#/media/File:Iglesia_de_San_Fructuoso,_Villada.jpg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247" y="1524691"/>
            <a:ext cx="4881356" cy="3349830"/>
          </a:xfrm>
        </p:spPr>
      </p:pic>
    </p:spTree>
    <p:extLst>
      <p:ext uri="{BB962C8B-B14F-4D97-AF65-F5344CB8AC3E}">
        <p14:creationId xmlns:p14="http://schemas.microsoft.com/office/powerpoint/2010/main" val="216801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VILLADA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Ermita del Santo Cristo de la Hera:</a:t>
            </a:r>
          </a:p>
          <a:p>
            <a:endParaRPr lang="es-ES" sz="1800" b="1" dirty="0"/>
          </a:p>
          <a:p>
            <a:r>
              <a:rPr lang="es-ES" sz="1600" dirty="0" smtClean="0"/>
              <a:t>-Destaca una talla gótica del siglo XVI.</a:t>
            </a:r>
          </a:p>
          <a:p>
            <a:endParaRPr lang="es-ES" sz="1600" dirty="0"/>
          </a:p>
          <a:p>
            <a:r>
              <a:rPr lang="es-ES" sz="1600" dirty="0" smtClean="0"/>
              <a:t>-Se encuentra la imagen de la Virgen del Río.</a:t>
            </a:r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690247" y="5157192"/>
            <a:ext cx="52829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Fuente: https</a:t>
            </a:r>
            <a:r>
              <a:rPr lang="es-ES" sz="1100" dirty="0"/>
              <a:t>://es.wikipedia.org/wiki/Villada_(Espa%C3%B1a)#/media/File:Iglesia_de_San_Fructuoso,_Villada.jpg</a:t>
            </a: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628800"/>
            <a:ext cx="4176464" cy="3168351"/>
          </a:xfrm>
        </p:spPr>
      </p:pic>
    </p:spTree>
    <p:extLst>
      <p:ext uri="{BB962C8B-B14F-4D97-AF65-F5344CB8AC3E}">
        <p14:creationId xmlns:p14="http://schemas.microsoft.com/office/powerpoint/2010/main" val="241223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VILLADA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Iglesia Santa María:</a:t>
            </a:r>
          </a:p>
          <a:p>
            <a:endParaRPr lang="es-ES" sz="1800" b="1" dirty="0"/>
          </a:p>
          <a:p>
            <a:r>
              <a:rPr lang="es-ES" sz="1600" dirty="0" smtClean="0"/>
              <a:t>-Siglo XVIII.</a:t>
            </a:r>
          </a:p>
          <a:p>
            <a:endParaRPr lang="es-ES" sz="1600" dirty="0"/>
          </a:p>
          <a:p>
            <a:r>
              <a:rPr lang="es-ES" sz="1600" dirty="0" smtClean="0"/>
              <a:t>-Tres naves</a:t>
            </a:r>
          </a:p>
          <a:p>
            <a:endParaRPr lang="es-ES" sz="1600" dirty="0"/>
          </a:p>
          <a:p>
            <a:r>
              <a:rPr lang="es-ES" sz="1600" dirty="0" smtClean="0"/>
              <a:t>-Pórtico pagado por José Casado del Alisal en 1889</a:t>
            </a:r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283968" y="4869160"/>
            <a:ext cx="3402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 smtClean="0"/>
              <a:t>Fuente:http</a:t>
            </a:r>
            <a:r>
              <a:rPr lang="es-ES" sz="1100" dirty="0"/>
              <a:t>://www.panoramio.com/photo/91084266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764423"/>
            <a:ext cx="5111750" cy="2870367"/>
          </a:xfrm>
        </p:spPr>
      </p:pic>
    </p:spTree>
    <p:extLst>
      <p:ext uri="{BB962C8B-B14F-4D97-AF65-F5344CB8AC3E}">
        <p14:creationId xmlns:p14="http://schemas.microsoft.com/office/powerpoint/2010/main" val="190028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VILLAHERREROS</a:t>
            </a:r>
            <a:endParaRPr lang="es-ES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056992" y="1111332"/>
            <a:ext cx="4040188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Iglesia de San Román</a:t>
            </a:r>
            <a:endParaRPr lang="es-ES" sz="2000" kern="16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744531" y="6265061"/>
            <a:ext cx="3465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</a:t>
            </a:r>
            <a:r>
              <a:rPr lang="es-ES" sz="1200" dirty="0"/>
              <a:t>://es.db-city.com/Espa%C3%B1a--Castilla-y-Le%C3%B3n--Palencia--Villaherreros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202971" y="5803396"/>
            <a:ext cx="3113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</a:t>
            </a:r>
            <a:r>
              <a:rPr lang="es-ES" sz="1200" dirty="0"/>
              <a:t>://mw2.google.com/mw-panoramio/photos/medium/9862426.jpg</a:t>
            </a:r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79" y="2174875"/>
            <a:ext cx="2963466" cy="3473779"/>
          </a:xfrm>
        </p:spPr>
      </p:pic>
      <p:pic>
        <p:nvPicPr>
          <p:cNvPr id="14" name="Marcador de contenido 1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61" y="2174875"/>
            <a:ext cx="2963466" cy="3951288"/>
          </a:xfrm>
        </p:spPr>
      </p:pic>
    </p:spTree>
    <p:extLst>
      <p:ext uri="{BB962C8B-B14F-4D97-AF65-F5344CB8AC3E}">
        <p14:creationId xmlns:p14="http://schemas.microsoft.com/office/powerpoint/2010/main" val="120744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VILLALCÁZAR DE SIRGA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s-ES" sz="1800" b="1" dirty="0" smtClean="0"/>
              <a:t>Iglesia Santa María:</a:t>
            </a:r>
          </a:p>
          <a:p>
            <a:endParaRPr lang="es-ES" sz="1800" b="1" dirty="0"/>
          </a:p>
          <a:p>
            <a:r>
              <a:rPr lang="es-ES" sz="1600" dirty="0" smtClean="0"/>
              <a:t>-Siglo XII.</a:t>
            </a:r>
          </a:p>
          <a:p>
            <a:endParaRPr lang="es-ES" sz="1600" dirty="0"/>
          </a:p>
          <a:p>
            <a:r>
              <a:rPr lang="es-ES" sz="1600" dirty="0" smtClean="0"/>
              <a:t>-Estilo transición románico a gótico y torre rematada en estilo mudéjar</a:t>
            </a:r>
          </a:p>
          <a:p>
            <a:endParaRPr lang="es-ES" sz="1600" dirty="0"/>
          </a:p>
          <a:p>
            <a:r>
              <a:rPr lang="es-ES" sz="1600" dirty="0" smtClean="0"/>
              <a:t>-Contiene tres naves</a:t>
            </a:r>
          </a:p>
          <a:p>
            <a:endParaRPr lang="es-ES" sz="1600" dirty="0"/>
          </a:p>
          <a:p>
            <a:r>
              <a:rPr lang="es-ES" sz="1600" dirty="0" smtClean="0"/>
              <a:t>-Alfonso X el Sabio compuso “Las Cántigas de Santa María” inspirándose con una imagen del templo</a:t>
            </a:r>
          </a:p>
          <a:p>
            <a:endParaRPr lang="es-ES" sz="1600" dirty="0"/>
          </a:p>
          <a:p>
            <a:r>
              <a:rPr lang="es-ES" sz="1600" dirty="0" smtClean="0"/>
              <a:t>-Se encuentra el panteón del infante don Felipe, hermano de Alfonso X el Sabio</a:t>
            </a:r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339518" y="5229200"/>
            <a:ext cx="340203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Fuente: http</a:t>
            </a:r>
            <a:r>
              <a:rPr lang="es-ES" sz="1100" dirty="0"/>
              <a:t>://panageos.com/fotos/villalcazar-de-sirga_3155/iglesia-de-santa-maria-villalcazar-de-sirga-2_63981.html</a:t>
            </a: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660" y="1052736"/>
            <a:ext cx="5111750" cy="3840574"/>
          </a:xfrm>
        </p:spPr>
      </p:pic>
    </p:spTree>
    <p:extLst>
      <p:ext uri="{BB962C8B-B14F-4D97-AF65-F5344CB8AC3E}">
        <p14:creationId xmlns:p14="http://schemas.microsoft.com/office/powerpoint/2010/main" val="320209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VILLAFÁFILA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70164"/>
          </a:xfrm>
        </p:spPr>
        <p:txBody>
          <a:bodyPr>
            <a:normAutofit lnSpcReduction="10000"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Iglesia de Santa María del Moral:</a:t>
            </a:r>
          </a:p>
          <a:p>
            <a:endParaRPr lang="es-ES" sz="1800" b="1" dirty="0" smtClean="0"/>
          </a:p>
          <a:p>
            <a:r>
              <a:rPr lang="es-ES" sz="1600" dirty="0" smtClean="0"/>
              <a:t>-Única existente en la actualidad de otras muchas iglesias y ermitas de estilo mudéjar que tuvo la localidad</a:t>
            </a:r>
          </a:p>
          <a:p>
            <a:endParaRPr lang="es-ES" sz="1600" dirty="0" smtClean="0"/>
          </a:p>
          <a:p>
            <a:r>
              <a:rPr lang="es-ES" sz="1600" dirty="0" smtClean="0"/>
              <a:t>-Posee dos partes, una  primitiva y otra perteneciente a una ampliación a principios del siglo XX.</a:t>
            </a:r>
          </a:p>
          <a:p>
            <a:endParaRPr lang="es-ES" sz="1600" dirty="0"/>
          </a:p>
          <a:p>
            <a:r>
              <a:rPr lang="es-ES" sz="1600" dirty="0" smtClean="0"/>
              <a:t>-Es de estilo gótico florido mudéjar, no frecuente en la Tierra de Campos</a:t>
            </a:r>
          </a:p>
          <a:p>
            <a:endParaRPr lang="es-ES" sz="1600" dirty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347864" y="5301208"/>
            <a:ext cx="5796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http://villafafila.net/iglesiasantamariadelmoral/iglesiasantamariadelmoral.htm</a:t>
            </a:r>
            <a:endParaRPr lang="es-ES" sz="1200" dirty="0"/>
          </a:p>
        </p:txBody>
      </p:sp>
      <p:pic>
        <p:nvPicPr>
          <p:cNvPr id="9" name="8 Marcador de contenido" descr="villafáfil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63938" y="1270000"/>
            <a:ext cx="5111750" cy="3833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VILLALCÓN</a:t>
            </a:r>
            <a:endParaRPr lang="es-ES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056992" y="1111332"/>
            <a:ext cx="4040188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Iglesia de Nuestra Señora del Castillo</a:t>
            </a:r>
            <a:endParaRPr lang="es-ES" sz="2000" kern="16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2839237" y="6217114"/>
            <a:ext cx="396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</a:t>
            </a:r>
            <a:r>
              <a:rPr lang="es-ES" sz="1200" dirty="0"/>
              <a:t>://campaners.com/php/textos.php?text=6174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314167"/>
            <a:ext cx="2800325" cy="3420187"/>
          </a:xfrm>
        </p:spPr>
      </p:pic>
      <p:pic>
        <p:nvPicPr>
          <p:cNvPr id="7" name="Marcador de contenido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689786"/>
            <a:ext cx="3528392" cy="2899454"/>
          </a:xfrm>
        </p:spPr>
      </p:pic>
    </p:spTree>
    <p:extLst>
      <p:ext uri="{BB962C8B-B14F-4D97-AF65-F5344CB8AC3E}">
        <p14:creationId xmlns:p14="http://schemas.microsoft.com/office/powerpoint/2010/main" val="416950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VILLALOBÓN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/>
          </a:p>
          <a:p>
            <a:r>
              <a:rPr lang="es-ES" sz="1800" b="1" dirty="0" smtClean="0"/>
              <a:t>Ayuntamiento:</a:t>
            </a:r>
          </a:p>
          <a:p>
            <a:endParaRPr lang="es-ES" sz="1800" b="1" dirty="0"/>
          </a:p>
          <a:p>
            <a:r>
              <a:rPr lang="es-ES" sz="1600" dirty="0" smtClean="0"/>
              <a:t>-Siglo XX</a:t>
            </a:r>
          </a:p>
          <a:p>
            <a:endParaRPr lang="es-ES" sz="1600" dirty="0"/>
          </a:p>
          <a:p>
            <a:r>
              <a:rPr lang="es-ES" sz="1600" dirty="0" smtClean="0"/>
              <a:t>-Estilo </a:t>
            </a:r>
            <a:r>
              <a:rPr lang="es-ES" sz="1600" dirty="0" err="1" smtClean="0"/>
              <a:t>neomudéjar</a:t>
            </a:r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1475656" y="5157192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Fuente: http</a:t>
            </a:r>
            <a:r>
              <a:rPr lang="es-ES" dirty="0"/>
              <a:t>://www.ayuntamiento.es/villalobon</a:t>
            </a: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675" y="1613694"/>
            <a:ext cx="4762500" cy="3171825"/>
          </a:xfrm>
        </p:spPr>
      </p:pic>
    </p:spTree>
    <p:extLst>
      <p:ext uri="{BB962C8B-B14F-4D97-AF65-F5344CB8AC3E}">
        <p14:creationId xmlns:p14="http://schemas.microsoft.com/office/powerpoint/2010/main" val="316381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VILLAMARTÍN DE CAMPOS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Iglesia de El Salvador:</a:t>
            </a:r>
          </a:p>
          <a:p>
            <a:endParaRPr lang="es-ES" sz="1800" b="1" dirty="0"/>
          </a:p>
          <a:p>
            <a:r>
              <a:rPr lang="es-ES" sz="1600" dirty="0" smtClean="0"/>
              <a:t>-Siglo XV, se derruyó en el XVIII</a:t>
            </a:r>
          </a:p>
          <a:p>
            <a:endParaRPr lang="es-ES" sz="1600" dirty="0"/>
          </a:p>
          <a:p>
            <a:r>
              <a:rPr lang="es-ES" sz="1600" dirty="0" smtClean="0"/>
              <a:t>-De estilo románico con partes que incorpora el estilo mudéjar</a:t>
            </a:r>
          </a:p>
          <a:p>
            <a:endParaRPr lang="es-ES" sz="1600" dirty="0"/>
          </a:p>
          <a:p>
            <a:r>
              <a:rPr lang="es-ES" sz="1600" dirty="0" smtClean="0"/>
              <a:t>-Posee una nave</a:t>
            </a:r>
          </a:p>
          <a:p>
            <a:endParaRPr lang="es-ES" sz="1600" dirty="0"/>
          </a:p>
          <a:p>
            <a:r>
              <a:rPr lang="es-ES" sz="1600" dirty="0" smtClean="0"/>
              <a:t>-Tiene un notable retablo neoclásico</a:t>
            </a: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3763173" y="5229200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https</a:t>
            </a:r>
            <a:r>
              <a:rPr lang="es-ES" sz="1200" dirty="0"/>
              <a:t>://es.wikipedia.org/wiki/Villamart%C3%ADn_de_Campos#/media/File:Villamartin_de_Campos-PM_18068.jpg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113375"/>
            <a:ext cx="4669358" cy="3827794"/>
          </a:xfrm>
        </p:spPr>
      </p:pic>
    </p:spTree>
    <p:extLst>
      <p:ext uri="{BB962C8B-B14F-4D97-AF65-F5344CB8AC3E}">
        <p14:creationId xmlns:p14="http://schemas.microsoft.com/office/powerpoint/2010/main" val="226679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VILLAMUERA DE LA CUEZA</a:t>
            </a:r>
            <a:endParaRPr lang="es-ES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403648" y="1274682"/>
            <a:ext cx="6768752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Antigua torre de la Iglesia de Nuestra Señora de las Nieves, derruida y en proceso de construcción</a:t>
            </a:r>
            <a:endParaRPr lang="es-ES" sz="2000" kern="16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899592" y="5668981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</a:t>
            </a:r>
            <a:r>
              <a:rPr lang="es-ES" sz="1200" dirty="0"/>
              <a:t>://www.pueblos-espana.org/castilla+y+leon/palencia/villamuera+de+la+cueza/134759/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06" y="2293608"/>
            <a:ext cx="3484786" cy="2952286"/>
          </a:xfrm>
        </p:spPr>
      </p:pic>
      <p:pic>
        <p:nvPicPr>
          <p:cNvPr id="9" name="Marcador de contenido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162" y="2293608"/>
            <a:ext cx="3449638" cy="3047536"/>
          </a:xfrm>
        </p:spPr>
      </p:pic>
      <p:sp>
        <p:nvSpPr>
          <p:cNvPr id="11" name="14 CuadroTexto"/>
          <p:cNvSpPr txBox="1"/>
          <p:nvPr/>
        </p:nvSpPr>
        <p:spPr>
          <a:xfrm>
            <a:off x="4979475" y="5547389"/>
            <a:ext cx="3840997" cy="669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/>
              <a:t>://www.carrascal.comze.com/pueblos/otros_pueblos/palencia/tierra_de_campos/villamuera_de_la_cueza.htm</a:t>
            </a:r>
          </a:p>
        </p:txBody>
      </p:sp>
    </p:spTree>
    <p:extLst>
      <p:ext uri="{BB962C8B-B14F-4D97-AF65-F5344CB8AC3E}">
        <p14:creationId xmlns:p14="http://schemas.microsoft.com/office/powerpoint/2010/main" val="263559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VILLANUEVA DEL REBOLLAR</a:t>
            </a:r>
            <a:endParaRPr lang="es-ES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056992" y="1111332"/>
            <a:ext cx="4040188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Iglesia de Santiago Apóstol</a:t>
            </a:r>
            <a:endParaRPr lang="es-ES" sz="2000" kern="16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89992" y="5668981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</a:t>
            </a:r>
            <a:r>
              <a:rPr lang="es-ES" sz="1200" dirty="0"/>
              <a:t>://pueblos.elnortedecastilla.es/palencia/camino_de_santiago/zona_oeste/villanueva_del_rebollar/datos</a:t>
            </a:r>
          </a:p>
        </p:txBody>
      </p:sp>
      <p:sp>
        <p:nvSpPr>
          <p:cNvPr id="11" name="14 CuadroTexto"/>
          <p:cNvSpPr txBox="1"/>
          <p:nvPr/>
        </p:nvSpPr>
        <p:spPr>
          <a:xfrm>
            <a:off x="4979475" y="5547389"/>
            <a:ext cx="29769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</a:t>
            </a:r>
            <a:r>
              <a:rPr lang="es-ES" sz="1200" dirty="0"/>
              <a:t>://www.mapio.cz/a/15655791/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92" y="2483644"/>
            <a:ext cx="3810000" cy="2857500"/>
          </a:xfrm>
        </p:spPr>
      </p:pic>
      <p:pic>
        <p:nvPicPr>
          <p:cNvPr id="8" name="Marcador de contenid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714" y="2483644"/>
            <a:ext cx="4041775" cy="2905025"/>
          </a:xfrm>
        </p:spPr>
      </p:pic>
    </p:spTree>
    <p:extLst>
      <p:ext uri="{BB962C8B-B14F-4D97-AF65-F5344CB8AC3E}">
        <p14:creationId xmlns:p14="http://schemas.microsoft.com/office/powerpoint/2010/main" val="92864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VILLARRAMIEL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Iglesia de Santa María:</a:t>
            </a:r>
          </a:p>
          <a:p>
            <a:endParaRPr lang="es-ES" sz="1800" b="1" dirty="0"/>
          </a:p>
          <a:p>
            <a:r>
              <a:rPr lang="es-ES" sz="1600" dirty="0" smtClean="0"/>
              <a:t>-Mestizaje de estilos, base gótica, torre mudéjar y portada renacentista.</a:t>
            </a:r>
            <a:endParaRPr lang="es-ES" sz="1600" dirty="0"/>
          </a:p>
          <a:p>
            <a:endParaRPr lang="es-ES" sz="1600" dirty="0" smtClean="0"/>
          </a:p>
          <a:p>
            <a:r>
              <a:rPr lang="es-ES" sz="1600" dirty="0" smtClean="0"/>
              <a:t>-Posee un retablo barroco del siglo XVI</a:t>
            </a: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4283968" y="5229200"/>
            <a:ext cx="4553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</a:t>
            </a:r>
            <a:r>
              <a:rPr lang="es-ES" sz="1200" dirty="0"/>
              <a:t>://80.25.124.173/cgi-vel/WebMensapaz/DETALLE-WEB.BUS?MENU=8</a:t>
            </a:r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916832"/>
            <a:ext cx="4536504" cy="2952328"/>
          </a:xfrm>
        </p:spPr>
      </p:pic>
    </p:spTree>
    <p:extLst>
      <p:ext uri="{BB962C8B-B14F-4D97-AF65-F5344CB8AC3E}">
        <p14:creationId xmlns:p14="http://schemas.microsoft.com/office/powerpoint/2010/main" val="206848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VILLAUMBRALES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Museo del Canal de Castilla:</a:t>
            </a:r>
          </a:p>
          <a:p>
            <a:endParaRPr lang="es-ES" sz="1800" b="1" dirty="0"/>
          </a:p>
          <a:p>
            <a:r>
              <a:rPr lang="es-ES" sz="1600" dirty="0" smtClean="0"/>
              <a:t>-Es denominado también “Casa del Rey”</a:t>
            </a:r>
            <a:endParaRPr lang="es-ES" sz="1600" dirty="0"/>
          </a:p>
          <a:p>
            <a:endParaRPr lang="es-ES" sz="1600" dirty="0" smtClean="0"/>
          </a:p>
          <a:p>
            <a:r>
              <a:rPr lang="es-ES" sz="1600" dirty="0" smtClean="0"/>
              <a:t>-Edificio de sillería, madera y ladrillo del siglo XVIII</a:t>
            </a:r>
          </a:p>
          <a:p>
            <a:endParaRPr lang="es-ES" sz="1600" dirty="0"/>
          </a:p>
          <a:p>
            <a:r>
              <a:rPr lang="es-ES" sz="1600" dirty="0" smtClean="0"/>
              <a:t>-Se inauguró el 10 de junio de 2008</a:t>
            </a: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3851920" y="5229200"/>
            <a:ext cx="4985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</a:t>
            </a:r>
            <a:r>
              <a:rPr lang="es-ES" sz="1200" dirty="0"/>
              <a:t>://www.canaldecastilla.org/index.php?option=com_content&amp;view=article&amp;id=154&amp;Itemid=130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24744"/>
            <a:ext cx="4860031" cy="3744416"/>
          </a:xfrm>
        </p:spPr>
      </p:pic>
    </p:spTree>
    <p:extLst>
      <p:ext uri="{BB962C8B-B14F-4D97-AF65-F5344CB8AC3E}">
        <p14:creationId xmlns:p14="http://schemas.microsoft.com/office/powerpoint/2010/main" val="340278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VILLOLDO</a:t>
            </a:r>
            <a:endParaRPr lang="es-ES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056992" y="1111332"/>
            <a:ext cx="4040188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Iglesia de San Esteban</a:t>
            </a:r>
            <a:endParaRPr lang="es-ES" sz="2000" kern="16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572294" y="5934632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Fuente:https</a:t>
            </a:r>
            <a:r>
              <a:rPr lang="es-ES" sz="1200" dirty="0"/>
              <a:t>://es.wikipedia.org/wiki/</a:t>
            </a:r>
            <a:r>
              <a:rPr lang="es-ES" sz="1200" dirty="0" err="1"/>
              <a:t>Villoldo</a:t>
            </a:r>
            <a:r>
              <a:rPr lang="es-ES" sz="1200" dirty="0"/>
              <a:t>#/media/</a:t>
            </a:r>
            <a:r>
              <a:rPr lang="es-ES" sz="1200" dirty="0" err="1"/>
              <a:t>File:Iglesia_de_San_Esteban_de_Villoldo.JPG</a:t>
            </a:r>
            <a:endParaRPr lang="es-ES" sz="1200" dirty="0"/>
          </a:p>
        </p:txBody>
      </p:sp>
      <p:sp>
        <p:nvSpPr>
          <p:cNvPr id="11" name="14 CuadroTexto"/>
          <p:cNvSpPr txBox="1"/>
          <p:nvPr/>
        </p:nvSpPr>
        <p:spPr>
          <a:xfrm>
            <a:off x="5566588" y="5796132"/>
            <a:ext cx="3120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</a:t>
            </a:r>
            <a:r>
              <a:rPr lang="es-ES" sz="1200" dirty="0"/>
              <a:t>://www.ayuntamiento.es/villoldo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pic>
        <p:nvPicPr>
          <p:cNvPr id="9" name="Marcador de contenido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912" y="2689784"/>
            <a:ext cx="3290888" cy="2809395"/>
          </a:xfrm>
        </p:spPr>
      </p:pic>
    </p:spTree>
    <p:extLst>
      <p:ext uri="{BB962C8B-B14F-4D97-AF65-F5344CB8AC3E}">
        <p14:creationId xmlns:p14="http://schemas.microsoft.com/office/powerpoint/2010/main" val="300723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VILLOVIECO</a:t>
            </a:r>
            <a:endParaRPr lang="es-ES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551906" y="1532218"/>
            <a:ext cx="4040188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Iglesia de Santa María</a:t>
            </a:r>
            <a:endParaRPr lang="es-ES" sz="2000" kern="16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5292080" y="5365938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Fuente:https</a:t>
            </a:r>
            <a:r>
              <a:rPr lang="es-ES" sz="1200" dirty="0"/>
              <a:t>://es.wikipedia.org/wiki/</a:t>
            </a:r>
            <a:r>
              <a:rPr lang="es-ES" sz="1200" dirty="0" err="1"/>
              <a:t>Villovieco</a:t>
            </a:r>
            <a:r>
              <a:rPr lang="es-ES" sz="1200" dirty="0"/>
              <a:t>#/media/</a:t>
            </a:r>
            <a:r>
              <a:rPr lang="es-ES" sz="1200" dirty="0" err="1"/>
              <a:t>File:Iglesia_de_Villovieco.jpg</a:t>
            </a:r>
            <a:endParaRPr lang="es-ES" sz="1200" dirty="0"/>
          </a:p>
        </p:txBody>
      </p:sp>
      <p:sp>
        <p:nvSpPr>
          <p:cNvPr id="11" name="14 CuadroTexto"/>
          <p:cNvSpPr txBox="1"/>
          <p:nvPr/>
        </p:nvSpPr>
        <p:spPr>
          <a:xfrm>
            <a:off x="831567" y="5380326"/>
            <a:ext cx="3120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</a:t>
            </a:r>
            <a:r>
              <a:rPr lang="es-ES" sz="1200" dirty="0"/>
              <a:t>://www.ayuntamiento.org/villovieco.htm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89784"/>
            <a:ext cx="3666712" cy="2413235"/>
          </a:xfrm>
        </p:spPr>
      </p:pic>
      <p:pic>
        <p:nvPicPr>
          <p:cNvPr id="8" name="Marcador de contenido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760624"/>
            <a:ext cx="2794000" cy="2349500"/>
          </a:xfrm>
        </p:spPr>
      </p:pic>
    </p:spTree>
    <p:extLst>
      <p:ext uri="{BB962C8B-B14F-4D97-AF65-F5344CB8AC3E}">
        <p14:creationId xmlns:p14="http://schemas.microsoft.com/office/powerpoint/2010/main" val="359175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4968552"/>
          </a:xfrm>
        </p:spPr>
        <p:txBody>
          <a:bodyPr>
            <a:normAutofit/>
          </a:bodyPr>
          <a:lstStyle/>
          <a:p>
            <a:r>
              <a:rPr lang="es-ES" sz="8800" dirty="0" smtClean="0"/>
              <a:t>VALLADOLID</a:t>
            </a:r>
            <a:endParaRPr lang="es-ES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VILLALOBOS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70164"/>
          </a:xfrm>
        </p:spPr>
        <p:txBody>
          <a:bodyPr>
            <a:normAutofit/>
          </a:bodyPr>
          <a:lstStyle/>
          <a:p>
            <a:endParaRPr lang="es-ES" sz="1800" b="1" dirty="0" smtClean="0"/>
          </a:p>
          <a:p>
            <a:r>
              <a:rPr lang="es-ES" sz="1800" b="1" dirty="0" smtClean="0"/>
              <a:t>Iglesia parroquial de San Pedro:</a:t>
            </a:r>
          </a:p>
          <a:p>
            <a:endParaRPr lang="es-ES" sz="1800" b="1" dirty="0" smtClean="0"/>
          </a:p>
          <a:p>
            <a:r>
              <a:rPr lang="es-ES" sz="1600" dirty="0" smtClean="0"/>
              <a:t>-Destaca por su austeridad y gran tamaño</a:t>
            </a:r>
          </a:p>
          <a:p>
            <a:endParaRPr lang="es-ES" sz="1600" dirty="0" smtClean="0"/>
          </a:p>
          <a:p>
            <a:r>
              <a:rPr lang="es-ES" sz="1600" dirty="0" smtClean="0"/>
              <a:t>-Torre cuadrada junto a la espadaña</a:t>
            </a:r>
          </a:p>
          <a:p>
            <a:endParaRPr lang="es-ES" sz="1600" dirty="0"/>
          </a:p>
          <a:p>
            <a:r>
              <a:rPr lang="es-ES" sz="1600" dirty="0" smtClean="0"/>
              <a:t>-Es la única que queda en pie de un total de tres</a:t>
            </a:r>
          </a:p>
          <a:p>
            <a:endParaRPr lang="es-ES" sz="1600" dirty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527376" y="5013176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http://www.turismoenzamora.es/index.php/es/municipios/item/590-villalobos</a:t>
            </a:r>
            <a:endParaRPr lang="es-ES" sz="1200" dirty="0"/>
          </a:p>
        </p:txBody>
      </p:sp>
      <p:pic>
        <p:nvPicPr>
          <p:cNvPr id="8" name="7 Marcador de contenido" descr="l_l_municipios-villalobos-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11960" y="2060848"/>
            <a:ext cx="3899421" cy="27357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AGUILAR DE CAMPOS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Parroquia de San Andrés:</a:t>
            </a:r>
          </a:p>
          <a:p>
            <a:endParaRPr lang="es-ES" sz="1800" b="1" dirty="0"/>
          </a:p>
          <a:p>
            <a:r>
              <a:rPr lang="es-ES" sz="1600" dirty="0" smtClean="0"/>
              <a:t>-Siglo XIV</a:t>
            </a:r>
          </a:p>
          <a:p>
            <a:endParaRPr lang="es-ES" sz="1600" dirty="0" smtClean="0"/>
          </a:p>
          <a:p>
            <a:r>
              <a:rPr lang="es-ES" sz="1600" dirty="0" smtClean="0"/>
              <a:t>-Estilo gótico-mudéjar</a:t>
            </a:r>
          </a:p>
          <a:p>
            <a:endParaRPr lang="es-ES" sz="1600" dirty="0"/>
          </a:p>
          <a:p>
            <a:r>
              <a:rPr lang="es-ES" sz="1600" dirty="0" smtClean="0"/>
              <a:t>-Consta de tres naves</a:t>
            </a:r>
          </a:p>
          <a:p>
            <a:endParaRPr lang="es-ES" sz="1600" dirty="0"/>
          </a:p>
          <a:p>
            <a:r>
              <a:rPr lang="es-ES" sz="1600" dirty="0" smtClean="0"/>
              <a:t>-BIC desde el 5 de octubre de 1979</a:t>
            </a: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3575050" y="5229200"/>
            <a:ext cx="5262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Fuente:https</a:t>
            </a:r>
            <a:r>
              <a:rPr lang="es-ES" sz="1200" dirty="0"/>
              <a:t>://es.wikipedia.org/wiki/Iglesia_de_San_Andr%C3%A9s_(</a:t>
            </a:r>
            <a:r>
              <a:rPr lang="es-ES" sz="1200" dirty="0" err="1"/>
              <a:t>Aguilar_de_Campos</a:t>
            </a:r>
            <a:r>
              <a:rPr lang="es-ES" sz="1200" dirty="0"/>
              <a:t>)#/media/</a:t>
            </a:r>
            <a:r>
              <a:rPr lang="es-ES" sz="1200" dirty="0" err="1"/>
              <a:t>File:Aguilar_de_Campos_Iglesia_de_San_Andres_ni.jpg</a:t>
            </a:r>
            <a:endParaRPr lang="es-ES" sz="1200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282700"/>
            <a:ext cx="5111750" cy="3833812"/>
          </a:xfrm>
        </p:spPr>
      </p:pic>
    </p:spTree>
    <p:extLst>
      <p:ext uri="{BB962C8B-B14F-4D97-AF65-F5344CB8AC3E}">
        <p14:creationId xmlns:p14="http://schemas.microsoft.com/office/powerpoint/2010/main" val="313023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AGUILAR DE CAMPOS</a:t>
            </a:r>
            <a:endParaRPr lang="es-ES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551906" y="1046758"/>
            <a:ext cx="4040188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Molino de viento</a:t>
            </a:r>
            <a:endParaRPr lang="es-ES" sz="2000" kern="16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5636894" y="5611158"/>
            <a:ext cx="2723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/>
              <a:t>http://www.mispueblos.es/castilla_y_leon/valladolid/aguilar_de_campos/fotos/</a:t>
            </a:r>
            <a:endParaRPr lang="es-ES" sz="1200" dirty="0"/>
          </a:p>
        </p:txBody>
      </p:sp>
      <p:sp>
        <p:nvSpPr>
          <p:cNvPr id="11" name="14 CuadroTexto"/>
          <p:cNvSpPr txBox="1"/>
          <p:nvPr/>
        </p:nvSpPr>
        <p:spPr>
          <a:xfrm>
            <a:off x="864768" y="5472658"/>
            <a:ext cx="3668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</a:t>
            </a:r>
            <a:r>
              <a:rPr lang="es-ES" sz="1200" dirty="0"/>
              <a:t>://www.ayuntamiento.org/villovieco.htm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47" y="2636912"/>
            <a:ext cx="4034069" cy="2614790"/>
          </a:xfrm>
        </p:spPr>
      </p:pic>
      <p:pic>
        <p:nvPicPr>
          <p:cNvPr id="9" name="Marcador de contenido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895" y="2046576"/>
            <a:ext cx="2495550" cy="3333750"/>
          </a:xfrm>
        </p:spPr>
      </p:pic>
    </p:spTree>
    <p:extLst>
      <p:ext uri="{BB962C8B-B14F-4D97-AF65-F5344CB8AC3E}">
        <p14:creationId xmlns:p14="http://schemas.microsoft.com/office/powerpoint/2010/main" val="331124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BARCIAL DE LAS LOMAS</a:t>
            </a:r>
            <a:endParaRPr lang="es-ES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551906" y="1046758"/>
            <a:ext cx="4040188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Iglesia de San Pelayo</a:t>
            </a:r>
            <a:endParaRPr lang="es-ES" sz="2000" kern="16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5095508" y="6098568"/>
            <a:ext cx="3476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/>
              <a:t>://www.pueblos-espana.org/castilla+y+leon/valladolid/barcial+de+la+loma/531761/</a:t>
            </a:r>
          </a:p>
        </p:txBody>
      </p:sp>
      <p:sp>
        <p:nvSpPr>
          <p:cNvPr id="11" name="14 CuadroTexto"/>
          <p:cNvSpPr txBox="1"/>
          <p:nvPr/>
        </p:nvSpPr>
        <p:spPr>
          <a:xfrm>
            <a:off x="864766" y="5664498"/>
            <a:ext cx="3668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</a:t>
            </a:r>
            <a:r>
              <a:rPr lang="es-ES" sz="1200" dirty="0"/>
              <a:t>://www.ayuntamiento.org/barcial-de-la-loma.htm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85" y="2046576"/>
            <a:ext cx="4040188" cy="3333750"/>
          </a:xfrm>
        </p:spPr>
      </p:pic>
      <p:pic>
        <p:nvPicPr>
          <p:cNvPr id="8" name="Marcador de contenido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508" y="1944042"/>
            <a:ext cx="3364924" cy="3951288"/>
          </a:xfrm>
        </p:spPr>
      </p:pic>
    </p:spTree>
    <p:extLst>
      <p:ext uri="{BB962C8B-B14F-4D97-AF65-F5344CB8AC3E}">
        <p14:creationId xmlns:p14="http://schemas.microsoft.com/office/powerpoint/2010/main" val="381040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BECILLA DE VALDERADUEY</a:t>
            </a:r>
            <a:endParaRPr lang="es-ES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551906" y="1046758"/>
            <a:ext cx="4040188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Iglesia de San Miguel , siglo XVI</a:t>
            </a:r>
            <a:endParaRPr lang="es-ES" sz="2000" kern="1600" dirty="0"/>
          </a:p>
        </p:txBody>
      </p:sp>
      <p:sp>
        <p:nvSpPr>
          <p:cNvPr id="11" name="14 CuadroTexto"/>
          <p:cNvSpPr txBox="1"/>
          <p:nvPr/>
        </p:nvSpPr>
        <p:spPr>
          <a:xfrm>
            <a:off x="1619672" y="6390896"/>
            <a:ext cx="5976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</a:t>
            </a:r>
            <a:r>
              <a:rPr lang="es-ES" sz="1200" dirty="0"/>
              <a:t>://fotolaguna2000.blogspot.com.es/2015_01_01_archive.html</a:t>
            </a:r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79" y="2174875"/>
            <a:ext cx="2963466" cy="3951288"/>
          </a:xfrm>
        </p:spPr>
      </p:pic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</p:spTree>
    <p:extLst>
      <p:ext uri="{BB962C8B-B14F-4D97-AF65-F5344CB8AC3E}">
        <p14:creationId xmlns:p14="http://schemas.microsoft.com/office/powerpoint/2010/main" val="49909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BECILLA DE VALDERADUEY</a:t>
            </a:r>
            <a:endParaRPr lang="es-ES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551906" y="1046758"/>
            <a:ext cx="4040188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Iglesia de Santa María de la Asunción , siglo XVIII</a:t>
            </a:r>
            <a:endParaRPr lang="es-ES" sz="2000" kern="1600" dirty="0"/>
          </a:p>
        </p:txBody>
      </p:sp>
      <p:sp>
        <p:nvSpPr>
          <p:cNvPr id="11" name="14 CuadroTexto"/>
          <p:cNvSpPr txBox="1"/>
          <p:nvPr/>
        </p:nvSpPr>
        <p:spPr>
          <a:xfrm>
            <a:off x="1619672" y="6390896"/>
            <a:ext cx="5976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</a:t>
            </a:r>
            <a:r>
              <a:rPr lang="es-ES" sz="1200" dirty="0"/>
              <a:t>://fotolaguna2000.blogspot.com.es/2015_01_01_archive.html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61" y="2174875"/>
            <a:ext cx="2963466" cy="3951288"/>
          </a:xfrm>
        </p:spPr>
      </p:pic>
      <p:pic>
        <p:nvPicPr>
          <p:cNvPr id="8" name="Marcador de contenid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259187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BUSTILLO DE CHAVES</a:t>
            </a:r>
            <a:endParaRPr lang="es-ES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737574"/>
            <a:ext cx="4040188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Iglesia de San Nicolás</a:t>
            </a:r>
            <a:endParaRPr lang="es-ES" sz="2000" kern="1600" dirty="0"/>
          </a:p>
        </p:txBody>
      </p:sp>
      <p:sp>
        <p:nvSpPr>
          <p:cNvPr id="11" name="14 CuadroTexto"/>
          <p:cNvSpPr txBox="1"/>
          <p:nvPr/>
        </p:nvSpPr>
        <p:spPr>
          <a:xfrm>
            <a:off x="323528" y="5815837"/>
            <a:ext cx="41738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</a:t>
            </a:r>
            <a:r>
              <a:rPr lang="es-ES" sz="1200" dirty="0"/>
              <a:t>://www.ayuntamiento.org/bustillo-de-chaves.htm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4854"/>
            <a:ext cx="3826768" cy="2861048"/>
          </a:xfrm>
        </p:spPr>
      </p:pic>
      <p:pic>
        <p:nvPicPr>
          <p:cNvPr id="9" name="Marcador de contenido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34853"/>
            <a:ext cx="3970784" cy="2861049"/>
          </a:xfrm>
        </p:spPr>
      </p:pic>
      <p:sp>
        <p:nvSpPr>
          <p:cNvPr id="12" name="14 CuadroTexto"/>
          <p:cNvSpPr txBox="1"/>
          <p:nvPr/>
        </p:nvSpPr>
        <p:spPr>
          <a:xfrm>
            <a:off x="4865204" y="5815836"/>
            <a:ext cx="3672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</a:t>
            </a:r>
            <a:r>
              <a:rPr lang="es-ES" sz="1200" dirty="0"/>
              <a:t>://www.panoramio.com/photo/11724662</a:t>
            </a:r>
          </a:p>
        </p:txBody>
      </p:sp>
      <p:sp>
        <p:nvSpPr>
          <p:cNvPr id="13" name="2 Marcador de texto"/>
          <p:cNvSpPr>
            <a:spLocks noGrp="1"/>
          </p:cNvSpPr>
          <p:nvPr>
            <p:ph type="body" idx="1"/>
          </p:nvPr>
        </p:nvSpPr>
        <p:spPr>
          <a:xfrm>
            <a:off x="4681314" y="1712034"/>
            <a:ext cx="4040188" cy="741759"/>
          </a:xfrm>
        </p:spPr>
        <p:txBody>
          <a:bodyPr>
            <a:noAutofit/>
          </a:bodyPr>
          <a:lstStyle/>
          <a:p>
            <a:pPr algn="ctr"/>
            <a:r>
              <a:rPr lang="es-ES" sz="2000" kern="1600" dirty="0" smtClean="0"/>
              <a:t>Iglesia de Nuestra Señora de las Eras</a:t>
            </a:r>
            <a:endParaRPr lang="es-ES" sz="2000" kern="1600" dirty="0"/>
          </a:p>
        </p:txBody>
      </p:sp>
    </p:spTree>
    <p:extLst>
      <p:ext uri="{BB962C8B-B14F-4D97-AF65-F5344CB8AC3E}">
        <p14:creationId xmlns:p14="http://schemas.microsoft.com/office/powerpoint/2010/main" val="8099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CABEZÓN DE VALDERADUEY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Parroquia de La Asunción :</a:t>
            </a:r>
          </a:p>
          <a:p>
            <a:endParaRPr lang="es-ES" sz="1800" b="1" dirty="0"/>
          </a:p>
          <a:p>
            <a:r>
              <a:rPr lang="es-ES" sz="1600" dirty="0" smtClean="0"/>
              <a:t>-Consta de tres naves</a:t>
            </a:r>
          </a:p>
          <a:p>
            <a:endParaRPr lang="es-ES" sz="1600" dirty="0" smtClean="0"/>
          </a:p>
          <a:p>
            <a:r>
              <a:rPr lang="es-ES" sz="1600" dirty="0" smtClean="0"/>
              <a:t>-En su interior se encuentra una armadura de cubierta mudéjar con decoración de lazo y una piña de mocárabes en su zona central</a:t>
            </a: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3575050" y="5229200"/>
            <a:ext cx="5262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/>
              <a:t>://pueblos.elnortedecastilla.es/</a:t>
            </a:r>
            <a:r>
              <a:rPr lang="es-ES" sz="1200" dirty="0" err="1"/>
              <a:t>valladolid</a:t>
            </a:r>
            <a:r>
              <a:rPr lang="es-ES" sz="1200" dirty="0"/>
              <a:t>/</a:t>
            </a:r>
            <a:r>
              <a:rPr lang="es-ES" sz="1200" dirty="0" err="1"/>
              <a:t>tierra_de_campos</a:t>
            </a:r>
            <a:r>
              <a:rPr lang="es-ES" sz="1200" dirty="0"/>
              <a:t>/</a:t>
            </a:r>
            <a:r>
              <a:rPr lang="es-ES" sz="1200" dirty="0" err="1"/>
              <a:t>ribera_del_cea</a:t>
            </a:r>
            <a:r>
              <a:rPr lang="es-ES" sz="1200" dirty="0"/>
              <a:t>/</a:t>
            </a:r>
            <a:r>
              <a:rPr lang="es-ES" sz="1200" dirty="0" err="1"/>
              <a:t>cabezon_de_valderaduey</a:t>
            </a:r>
            <a:r>
              <a:rPr lang="es-ES" sz="1200" dirty="0"/>
              <a:t>/datos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916832"/>
            <a:ext cx="4248472" cy="2785988"/>
          </a:xfrm>
        </p:spPr>
      </p:pic>
    </p:spTree>
    <p:extLst>
      <p:ext uri="{BB962C8B-B14F-4D97-AF65-F5344CB8AC3E}">
        <p14:creationId xmlns:p14="http://schemas.microsoft.com/office/powerpoint/2010/main" val="145706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CABREROS DEL MONTE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Iglesia de San Juan Bautista:</a:t>
            </a:r>
          </a:p>
          <a:p>
            <a:endParaRPr lang="es-ES" sz="1800" b="1" dirty="0"/>
          </a:p>
          <a:p>
            <a:r>
              <a:rPr lang="es-ES" sz="1600" dirty="0" smtClean="0"/>
              <a:t>-Consta de tres naves</a:t>
            </a:r>
          </a:p>
          <a:p>
            <a:endParaRPr lang="es-ES" sz="1600" dirty="0" smtClean="0"/>
          </a:p>
          <a:p>
            <a:r>
              <a:rPr lang="es-ES" sz="1600" dirty="0" smtClean="0"/>
              <a:t>-Retablo del siglo XVII</a:t>
            </a:r>
          </a:p>
          <a:p>
            <a:endParaRPr lang="es-ES" sz="1600" dirty="0"/>
          </a:p>
          <a:p>
            <a:r>
              <a:rPr lang="es-ES" sz="1600" dirty="0"/>
              <a:t>-</a:t>
            </a:r>
            <a:r>
              <a:rPr lang="es-ES" sz="1600" dirty="0" smtClean="0"/>
              <a:t>Portada principal en arco apuntado y otra portada ciega de medio punto</a:t>
            </a: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0" y="1532731"/>
            <a:ext cx="4438650" cy="3333750"/>
          </a:xfrm>
        </p:spPr>
      </p:pic>
      <p:sp>
        <p:nvSpPr>
          <p:cNvPr id="8" name="CuadroTexto 7"/>
          <p:cNvSpPr txBox="1"/>
          <p:nvPr/>
        </p:nvSpPr>
        <p:spPr>
          <a:xfrm>
            <a:off x="3707904" y="5157192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/>
              <a:t>://www.pueblos-espana.org/castilla+y+leon/valladolid/cabreros+del+monte/77329/</a:t>
            </a:r>
          </a:p>
        </p:txBody>
      </p:sp>
    </p:spTree>
    <p:extLst>
      <p:ext uri="{BB962C8B-B14F-4D97-AF65-F5344CB8AC3E}">
        <p14:creationId xmlns:p14="http://schemas.microsoft.com/office/powerpoint/2010/main" val="368891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CASTROBOL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Iglesia de San Salvador:</a:t>
            </a:r>
          </a:p>
          <a:p>
            <a:endParaRPr lang="es-ES" sz="1800" b="1" dirty="0"/>
          </a:p>
          <a:p>
            <a:r>
              <a:rPr lang="es-ES" sz="1600" dirty="0" smtClean="0"/>
              <a:t>-Edificio mudéjar de tapial de una sola nave.</a:t>
            </a:r>
          </a:p>
          <a:p>
            <a:endParaRPr lang="es-ES" sz="1600" dirty="0" smtClean="0"/>
          </a:p>
          <a:p>
            <a:r>
              <a:rPr lang="es-ES" sz="1600" dirty="0" smtClean="0"/>
              <a:t>-Posee retablo rococó.</a:t>
            </a:r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3851920" y="5013176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http</a:t>
            </a:r>
            <a:r>
              <a:rPr lang="es-ES" sz="1200" dirty="0"/>
              <a:t>://pueblos.elnortedecastilla.es/valladolid/tierra_de_campos/noroeste/castrobol/datos</a:t>
            </a:r>
          </a:p>
        </p:txBody>
      </p:sp>
      <p:pic>
        <p:nvPicPr>
          <p:cNvPr id="11" name="Marcador de contenido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772816"/>
            <a:ext cx="4412647" cy="3024336"/>
          </a:xfrm>
        </p:spPr>
      </p:pic>
    </p:spTree>
    <p:extLst>
      <p:ext uri="{BB962C8B-B14F-4D97-AF65-F5344CB8AC3E}">
        <p14:creationId xmlns:p14="http://schemas.microsoft.com/office/powerpoint/2010/main" val="206062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CASTROPONCE</a:t>
            </a:r>
            <a:endParaRPr lang="es-ES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1800" b="1" dirty="0" smtClean="0"/>
          </a:p>
          <a:p>
            <a:endParaRPr lang="es-ES" sz="1800" b="1" dirty="0" smtClean="0"/>
          </a:p>
          <a:p>
            <a:endParaRPr lang="es-ES" sz="1800" b="1" dirty="0" smtClean="0"/>
          </a:p>
          <a:p>
            <a:r>
              <a:rPr lang="es-ES" sz="1800" b="1" dirty="0" smtClean="0"/>
              <a:t>Iglesia de Santa María:</a:t>
            </a:r>
          </a:p>
          <a:p>
            <a:endParaRPr lang="es-ES" sz="1800" b="1" dirty="0"/>
          </a:p>
          <a:p>
            <a:r>
              <a:rPr lang="es-ES" sz="1600" dirty="0" smtClean="0"/>
              <a:t>-Edificio construido con material típico de la zona, barro crudo o adobe y barro cocido o ladrillo</a:t>
            </a:r>
          </a:p>
          <a:p>
            <a:endParaRPr lang="es-ES" sz="1600" dirty="0" smtClean="0"/>
          </a:p>
          <a:p>
            <a:r>
              <a:rPr lang="es-ES" sz="1600" dirty="0" smtClean="0"/>
              <a:t>-Tiene tres naves.</a:t>
            </a:r>
          </a:p>
          <a:p>
            <a:endParaRPr lang="es-ES" sz="1600" dirty="0"/>
          </a:p>
          <a:p>
            <a:r>
              <a:rPr lang="es-ES" sz="1600" dirty="0" smtClean="0"/>
              <a:t>-En el coro se localiza una pintura de San Judas Tadeo y una imagen de la Virgen con el Niño de influencia de Alonso </a:t>
            </a:r>
            <a:r>
              <a:rPr lang="es-ES" sz="1600" dirty="0" err="1" smtClean="0"/>
              <a:t>Berruguete</a:t>
            </a:r>
            <a:endParaRPr lang="es-ES" sz="1600" dirty="0" smtClean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3851919" y="5013176"/>
            <a:ext cx="4680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/>
              <a:t>Fuente:http</a:t>
            </a:r>
            <a:r>
              <a:rPr lang="es-ES" sz="1200" dirty="0"/>
              <a:t>://www.naturcampos.com/municipio.shtml?idmunicipio=9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556792"/>
            <a:ext cx="4680519" cy="3168352"/>
          </a:xfrm>
        </p:spPr>
      </p:pic>
    </p:spTree>
    <p:extLst>
      <p:ext uri="{BB962C8B-B14F-4D97-AF65-F5344CB8AC3E}">
        <p14:creationId xmlns:p14="http://schemas.microsoft.com/office/powerpoint/2010/main" val="254049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2264</TotalTime>
  <Words>5087</Words>
  <Application>Microsoft Office PowerPoint</Application>
  <PresentationFormat>Presentación en pantalla (4:3)</PresentationFormat>
  <Paragraphs>1681</Paragraphs>
  <Slides>143</Slides>
  <Notes>77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143</vt:i4>
      </vt:variant>
    </vt:vector>
  </HeadingPairs>
  <TitlesOfParts>
    <vt:vector size="147" baseType="lpstr">
      <vt:lpstr>Arial</vt:lpstr>
      <vt:lpstr>Calibri</vt:lpstr>
      <vt:lpstr>Times New Roman</vt:lpstr>
      <vt:lpstr>Tema de Office</vt:lpstr>
      <vt:lpstr>Arte mudéjar en Tierra de Campos</vt:lpstr>
      <vt:lpstr>ZAMORA</vt:lpstr>
      <vt:lpstr>BELVER DE LOS MONTES</vt:lpstr>
      <vt:lpstr>CAÑIZO DE CAMPOS</vt:lpstr>
      <vt:lpstr>COTANES</vt:lpstr>
      <vt:lpstr>TAPIOLES</vt:lpstr>
      <vt:lpstr>VALDESCORRIEL</vt:lpstr>
      <vt:lpstr>VILLAFÁFILA</vt:lpstr>
      <vt:lpstr>VILLALOBOS</vt:lpstr>
      <vt:lpstr>VILLALPANDO</vt:lpstr>
      <vt:lpstr>VILLALPANDO</vt:lpstr>
      <vt:lpstr>VILLALPANDO</vt:lpstr>
      <vt:lpstr>VILLALPANDO</vt:lpstr>
      <vt:lpstr>VILLALPANDO</vt:lpstr>
      <vt:lpstr>VILLAMAYOR DE CAMPOS</vt:lpstr>
      <vt:lpstr>VILLANUEVA DE CAMPOS</vt:lpstr>
      <vt:lpstr>VILLAR DE FALLAVES</vt:lpstr>
      <vt:lpstr>VILLARRÍN DE CAMPOS</vt:lpstr>
      <vt:lpstr>LEÓN</vt:lpstr>
      <vt:lpstr>GORDONCILLO</vt:lpstr>
      <vt:lpstr>GORDONCILLO</vt:lpstr>
      <vt:lpstr>GRAJAL DE CAMPOS</vt:lpstr>
      <vt:lpstr>SAHAGÚN DE CAMPOS</vt:lpstr>
      <vt:lpstr>SAHAGÚN DE CAMPOS</vt:lpstr>
      <vt:lpstr>SAHAGÚN DE CAMPOS</vt:lpstr>
      <vt:lpstr>SAHAGÚN DE CAMPOS</vt:lpstr>
      <vt:lpstr>SAHAGÚN DE CAMPOS</vt:lpstr>
      <vt:lpstr>SAHAGÚN DE CAMPOS</vt:lpstr>
      <vt:lpstr>VALDERAS</vt:lpstr>
      <vt:lpstr>VALDERAS</vt:lpstr>
      <vt:lpstr>VALDERAS</vt:lpstr>
      <vt:lpstr>PALENCIA</vt:lpstr>
      <vt:lpstr>ABARCA DE CAMPOS</vt:lpstr>
      <vt:lpstr>AMPUDIA</vt:lpstr>
      <vt:lpstr>AMUSCO</vt:lpstr>
      <vt:lpstr>ARCONADA</vt:lpstr>
      <vt:lpstr>ARCONADA</vt:lpstr>
      <vt:lpstr>ASTUDILLO</vt:lpstr>
      <vt:lpstr>ASTUDILLO</vt:lpstr>
      <vt:lpstr>AUTILLO DE CAMPOS</vt:lpstr>
      <vt:lpstr>BECERRIL DE CAMPOS</vt:lpstr>
      <vt:lpstr>BECERRIL DE CAMPOS</vt:lpstr>
      <vt:lpstr>BECERRIL DE CAMPOS</vt:lpstr>
      <vt:lpstr>Boada de campos (Iglesia de Santiago)</vt:lpstr>
      <vt:lpstr>BOADILLA DE RIOSECO</vt:lpstr>
      <vt:lpstr>CAPILLAS</vt:lpstr>
      <vt:lpstr>CARRIÓN DE LOS CONDES</vt:lpstr>
      <vt:lpstr>CARRIÓN DE LOS CONDES</vt:lpstr>
      <vt:lpstr>CARRIÓN DE LOS CONDES</vt:lpstr>
      <vt:lpstr>CASTIL DE VELA</vt:lpstr>
      <vt:lpstr>CASTROMOCHO DE CAMPOS</vt:lpstr>
      <vt:lpstr>CISNEROS</vt:lpstr>
      <vt:lpstr>CISNEROS</vt:lpstr>
      <vt:lpstr>FRECHILLA</vt:lpstr>
      <vt:lpstr>GUAZA DE CAMPOS</vt:lpstr>
      <vt:lpstr>LOMAS DE CAMPOS</vt:lpstr>
      <vt:lpstr>MAZARIEGOS</vt:lpstr>
      <vt:lpstr>MAZUECOS DE VALDEGINATE</vt:lpstr>
      <vt:lpstr>PAREDES DE NAVA</vt:lpstr>
      <vt:lpstr>PAREDES DE NAVA</vt:lpstr>
      <vt:lpstr>PAREDES DE NAVA</vt:lpstr>
      <vt:lpstr>PAREDES DE NAVA</vt:lpstr>
      <vt:lpstr>PERALES</vt:lpstr>
      <vt:lpstr>PIÑA DE CAMPOS</vt:lpstr>
      <vt:lpstr>POZO DE URAMA</vt:lpstr>
      <vt:lpstr>REVENGA DE CAMPOS</vt:lpstr>
      <vt:lpstr>RIBAS DE CAMPOS</vt:lpstr>
      <vt:lpstr>SAN CEBRIÁN DE CAMPOS</vt:lpstr>
      <vt:lpstr>SAN MAMÉS DE CAMPOS</vt:lpstr>
      <vt:lpstr>SAN ROMÁN DE LA CUBA</vt:lpstr>
      <vt:lpstr>SAN ROMÁN DE LA CUBA</vt:lpstr>
      <vt:lpstr>TORREMORMOJÓN</vt:lpstr>
      <vt:lpstr>VALLE DEL RETORTILLO</vt:lpstr>
      <vt:lpstr>VILLACIDALER</vt:lpstr>
      <vt:lpstr>VILLADA</vt:lpstr>
      <vt:lpstr>VILLADA</vt:lpstr>
      <vt:lpstr>VILLADA</vt:lpstr>
      <vt:lpstr>VILLAHERREROS</vt:lpstr>
      <vt:lpstr>VILLALCÁZAR DE SIRGA</vt:lpstr>
      <vt:lpstr>VILLALCÓN</vt:lpstr>
      <vt:lpstr>VILLALOBÓN</vt:lpstr>
      <vt:lpstr>VILLAMARTÍN DE CAMPOS</vt:lpstr>
      <vt:lpstr>VILLAMUERA DE LA CUEZA</vt:lpstr>
      <vt:lpstr>VILLANUEVA DEL REBOLLAR</vt:lpstr>
      <vt:lpstr>VILLARRAMIEL</vt:lpstr>
      <vt:lpstr>VILLAUMBRALES</vt:lpstr>
      <vt:lpstr>VILLOLDO</vt:lpstr>
      <vt:lpstr>VILLOVIECO</vt:lpstr>
      <vt:lpstr>VALLADOLID</vt:lpstr>
      <vt:lpstr>AGUILAR DE CAMPOS</vt:lpstr>
      <vt:lpstr>AGUILAR DE CAMPOS</vt:lpstr>
      <vt:lpstr>BARCIAL DE LAS LOMAS</vt:lpstr>
      <vt:lpstr>BECILLA DE VALDERADUEY</vt:lpstr>
      <vt:lpstr>BECILLA DE VALDERADUEY</vt:lpstr>
      <vt:lpstr>BUSTILLO DE CHAVES</vt:lpstr>
      <vt:lpstr>CABEZÓN DE VALDERADUEY</vt:lpstr>
      <vt:lpstr>CABREROS DEL MONTE</vt:lpstr>
      <vt:lpstr>CASTROBOL</vt:lpstr>
      <vt:lpstr>CASTROPONCE</vt:lpstr>
      <vt:lpstr>CEINOS DE CAMPOS</vt:lpstr>
      <vt:lpstr>CUENCA DE CAMPOS</vt:lpstr>
      <vt:lpstr>CUENCA DE CAMPOS</vt:lpstr>
      <vt:lpstr>FONTIHOYUELOS</vt:lpstr>
      <vt:lpstr>HERRÍN DE CAMPOS</vt:lpstr>
      <vt:lpstr>LA UNIÓN DE CAMPOS</vt:lpstr>
      <vt:lpstr>MAYORGA</vt:lpstr>
      <vt:lpstr>MAYORGA</vt:lpstr>
      <vt:lpstr>MAYORGA</vt:lpstr>
      <vt:lpstr>MAYORGA</vt:lpstr>
      <vt:lpstr>MAYORGA</vt:lpstr>
      <vt:lpstr>MEDINA DE RIOSECO</vt:lpstr>
      <vt:lpstr>MEDINA DE RIOSECO</vt:lpstr>
      <vt:lpstr>MEDINA DE RIOSECO</vt:lpstr>
      <vt:lpstr>MELGAR DE ABAJO</vt:lpstr>
      <vt:lpstr>MELGAR DE ARRIBA</vt:lpstr>
      <vt:lpstr>MONASTERIO DE VEGA</vt:lpstr>
      <vt:lpstr>MORAL DE LA REINA</vt:lpstr>
      <vt:lpstr>PALAZUELO DE VEDIJA</vt:lpstr>
      <vt:lpstr>PALAZUELO DE VEDIJA</vt:lpstr>
      <vt:lpstr>POZUELO DE LA ORDEN</vt:lpstr>
      <vt:lpstr>ROALES DEL CAMPO</vt:lpstr>
      <vt:lpstr>SANTERVÁS DE CAMPOS</vt:lpstr>
      <vt:lpstr>VALDUNQUILLO</vt:lpstr>
      <vt:lpstr>VEGA DE RUIPONCE</vt:lpstr>
      <vt:lpstr>VILLABARUZ DE CAMPOS</vt:lpstr>
      <vt:lpstr>VILLAFRADES DE CAMPOS</vt:lpstr>
      <vt:lpstr>VILLAFRECHÓS</vt:lpstr>
      <vt:lpstr>VILLAGARCÍA DE CAMPOS</vt:lpstr>
      <vt:lpstr>VILLALÁN DE CAMPOS</vt:lpstr>
      <vt:lpstr>VILLAVICENCIO</vt:lpstr>
      <vt:lpstr>OTROS RECURSOS DE TIERRA DE CAMPOS</vt:lpstr>
      <vt:lpstr>LAGUNAS</vt:lpstr>
      <vt:lpstr>CANAL DE CASTILLA:RAMAL DE CAMPOS</vt:lpstr>
      <vt:lpstr>PALOMARES DE TIERRA DE CAMPOS</vt:lpstr>
      <vt:lpstr>ÓRGANOS BARROCOS IBÉRICOS</vt:lpstr>
      <vt:lpstr>ACTIVIDADES PARA EL ALUMNADO 2º bachillerato asignaturas: Historia de España Historia del arte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Canal de Castilla. Ramal de Campos</dc:title>
  <dc:creator>Jose</dc:creator>
  <cp:lastModifiedBy>José Antonio Muñoz Moreno</cp:lastModifiedBy>
  <cp:revision>168</cp:revision>
  <dcterms:created xsi:type="dcterms:W3CDTF">2015-11-01T22:57:47Z</dcterms:created>
  <dcterms:modified xsi:type="dcterms:W3CDTF">2015-11-14T19:02:14Z</dcterms:modified>
</cp:coreProperties>
</file>