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308" r:id="rId6"/>
    <p:sldId id="272" r:id="rId7"/>
    <p:sldId id="282" r:id="rId8"/>
    <p:sldId id="281" r:id="rId9"/>
    <p:sldId id="273" r:id="rId10"/>
    <p:sldId id="266" r:id="rId11"/>
    <p:sldId id="261" r:id="rId12"/>
    <p:sldId id="283" r:id="rId13"/>
    <p:sldId id="297" r:id="rId14"/>
    <p:sldId id="290" r:id="rId15"/>
    <p:sldId id="284" r:id="rId16"/>
    <p:sldId id="295" r:id="rId17"/>
    <p:sldId id="298" r:id="rId18"/>
    <p:sldId id="299" r:id="rId19"/>
    <p:sldId id="300" r:id="rId20"/>
    <p:sldId id="301" r:id="rId21"/>
    <p:sldId id="285" r:id="rId22"/>
    <p:sldId id="291" r:id="rId23"/>
    <p:sldId id="286" r:id="rId24"/>
    <p:sldId id="289" r:id="rId25"/>
    <p:sldId id="309" r:id="rId26"/>
    <p:sldId id="263" r:id="rId27"/>
    <p:sldId id="302" r:id="rId28"/>
    <p:sldId id="303" r:id="rId29"/>
    <p:sldId id="304" r:id="rId30"/>
    <p:sldId id="305" r:id="rId31"/>
    <p:sldId id="306" r:id="rId32"/>
    <p:sldId id="307" r:id="rId33"/>
    <p:sldId id="274" r:id="rId34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D60093"/>
    <a:srgbClr val="FF6600"/>
    <a:srgbClr val="660066"/>
    <a:srgbClr val="66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6D3AA-8B6B-4446-B4D4-99402ABA358E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1E48D-BD03-493D-9456-8E3A6DF313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4290-5354-4FF2-BC70-C02B66D685A9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DF39-6FD5-479A-A244-66FD26B92B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C58F3-21A9-4D23-A5B7-0AC1E126362F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4B86C-380C-44DF-BBF7-6975DB443FF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1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642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30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15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3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176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67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824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E2E2E-9313-4E35-9546-C4FC966657A2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28E65-3CA7-45BE-9698-DA672D4C31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061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864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EDCC-3C6D-4E63-86D7-2734E3753F6F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71304-4C57-49C1-8DBB-74855D852C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B34AF-F9F3-4717-B681-0951D7599BAB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715B8-65C0-4CFB-8936-867DECC6EE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8F54-7715-4CEE-BD2E-5F16A6EAD95A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F0D33-B53C-460E-96BC-E3F523C933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A47C-665E-47BB-BC97-8D331395FBC1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317FD-026E-4B9F-AEEB-C8E10504A03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9A91-1334-48A8-B1CB-70BE0215D94D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03B6-72E1-4492-A58C-B0F4F0B2FC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0CD2E-0BAF-49EE-A102-5BCA8228BD19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08B1F-C346-408E-A924-32E8B81DD5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B15A-9046-448E-A1F9-0A2FAE202D26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5D467-25BF-424B-9CDC-00B1BC17E7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DB0D8D-5173-4C00-B36A-37FF2C1F7CDB}" type="datetimeFigureOut">
              <a:rPr lang="es-ES"/>
              <a:pPr>
                <a:defRPr/>
              </a:pPr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6C2572-3466-42E1-8A25-A92F5D32DC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F6D9-99F6-4033-9B29-CB0B37C106B5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9CCDB-3910-4AF1-BC17-6AD2A46D1F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1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63638"/>
            <a:ext cx="9594850" cy="2235200"/>
          </a:xfrm>
        </p:spPr>
        <p:txBody>
          <a:bodyPr>
            <a:normAutofit fontScale="90000"/>
          </a:bodyPr>
          <a:lstStyle/>
          <a:p>
            <a:br>
              <a:rPr lang="es-ES" b="1" u="sng" dirty="0">
                <a:solidFill>
                  <a:srgbClr val="660066"/>
                </a:solidFill>
              </a:rPr>
            </a:br>
            <a:r>
              <a:rPr lang="es-ES" b="1" u="sng" dirty="0">
                <a:solidFill>
                  <a:srgbClr val="660066"/>
                </a:solidFill>
              </a:rPr>
              <a:t>La asamblea de </a:t>
            </a:r>
            <a:r>
              <a:rPr lang="es-ES" b="1" u="sng" dirty="0" err="1">
                <a:solidFill>
                  <a:srgbClr val="660066"/>
                </a:solidFill>
              </a:rPr>
              <a:t>alumn@s</a:t>
            </a:r>
            <a:br>
              <a:rPr lang="es-ES" b="1" u="sng" dirty="0">
                <a:solidFill>
                  <a:srgbClr val="660066"/>
                </a:solidFill>
              </a:rPr>
            </a:br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97013" y="4344988"/>
            <a:ext cx="9144000" cy="5238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endParaRPr lang="es-ES" sz="1200" b="1" u="sng" dirty="0">
              <a:solidFill>
                <a:srgbClr val="660066"/>
              </a:solidFill>
            </a:endParaRPr>
          </a:p>
          <a:p>
            <a:pPr algn="r">
              <a:lnSpc>
                <a:spcPct val="100000"/>
              </a:lnSpc>
            </a:pPr>
            <a:endParaRPr lang="es-ES" sz="3200" b="1" i="1" dirty="0">
              <a:solidFill>
                <a:srgbClr val="660066"/>
              </a:solidFill>
            </a:endParaRPr>
          </a:p>
          <a:p>
            <a:pPr>
              <a:lnSpc>
                <a:spcPct val="70000"/>
              </a:lnSpc>
            </a:pPr>
            <a:br>
              <a:rPr lang="es-ES" sz="1200" b="1" u="sng" dirty="0">
                <a:solidFill>
                  <a:srgbClr val="660066"/>
                </a:solidFill>
              </a:rPr>
            </a:br>
            <a:endParaRPr lang="es-ES" sz="1200" b="1" u="sng" dirty="0">
              <a:solidFill>
                <a:srgbClr val="660066"/>
              </a:solidFill>
            </a:endParaRPr>
          </a:p>
        </p:txBody>
      </p:sp>
      <p:pic>
        <p:nvPicPr>
          <p:cNvPr id="14340" name="Picture 6" descr="Logo Comunid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0"/>
            <a:ext cx="18700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177" y="4618219"/>
            <a:ext cx="314166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3048000" y="2893102"/>
            <a:ext cx="6096000" cy="103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i="1" dirty="0">
                <a:solidFill>
                  <a:srgbClr val="660066"/>
                </a:solidFill>
              </a:rPr>
              <a:t>“Aprender haciendo”</a:t>
            </a:r>
            <a:br>
              <a:rPr lang="es-ES" sz="2800" b="1" i="1" dirty="0">
                <a:solidFill>
                  <a:srgbClr val="660066"/>
                </a:solidFill>
              </a:rPr>
            </a:br>
            <a:r>
              <a:rPr lang="es-ES" b="1" dirty="0">
                <a:solidFill>
                  <a:srgbClr val="660066"/>
                </a:solidFill>
              </a:rPr>
              <a:t>CEIP MARTÍN CHICO</a:t>
            </a:r>
          </a:p>
          <a:p>
            <a:pPr algn="ctr">
              <a:lnSpc>
                <a:spcPct val="70000"/>
              </a:lnSpc>
            </a:pPr>
            <a:r>
              <a:rPr lang="es-ES" b="1" dirty="0">
                <a:solidFill>
                  <a:srgbClr val="660066"/>
                </a:solidFill>
              </a:rPr>
              <a:t>(Segovia)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u="sng">
              <a:solidFill>
                <a:srgbClr val="660066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00163"/>
            <a:ext cx="10515600" cy="4876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endParaRPr lang="es-ES" sz="4000" u="sng" dirty="0">
              <a:solidFill>
                <a:srgbClr val="660066"/>
              </a:solidFill>
            </a:endParaRPr>
          </a:p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s-ES" sz="4000" b="1" u="sng" dirty="0">
                <a:solidFill>
                  <a:srgbClr val="660066"/>
                </a:solidFill>
              </a:rPr>
              <a:t>Actividades que hemos hecho durante el curso 2018/2019:</a:t>
            </a:r>
          </a:p>
        </p:txBody>
      </p:sp>
      <p:pic>
        <p:nvPicPr>
          <p:cNvPr id="23555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 algn="ctr">
              <a:buNone/>
            </a:pPr>
            <a:r>
              <a:rPr lang="es-ES" sz="6600" b="1" u="sng" dirty="0">
                <a:solidFill>
                  <a:srgbClr val="660066"/>
                </a:solidFill>
              </a:rPr>
              <a:t>Acogida en los patios</a:t>
            </a:r>
            <a:endParaRPr lang="es-ES" sz="6600" dirty="0"/>
          </a:p>
        </p:txBody>
      </p:sp>
      <p:pic>
        <p:nvPicPr>
          <p:cNvPr id="35844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273050"/>
            <a:ext cx="6359525" cy="6061075"/>
          </a:xfrm>
          <a:prstGeom prst="rect">
            <a:avLst/>
          </a:prstGeom>
          <a:noFill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900" y="271463"/>
            <a:ext cx="5456238" cy="6080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6" name="Picture 4" descr="IMG-20170912-WA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619125"/>
            <a:ext cx="5030788" cy="5543550"/>
          </a:xfrm>
          <a:prstGeom prst="rect">
            <a:avLst/>
          </a:prstGeom>
          <a:noFill/>
        </p:spPr>
      </p:pic>
      <p:pic>
        <p:nvPicPr>
          <p:cNvPr id="44037" name="Picture 5" descr="IMG-20170912-WA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288" y="1284288"/>
            <a:ext cx="5976937" cy="448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 algn="ctr">
              <a:buNone/>
            </a:pPr>
            <a:r>
              <a:rPr lang="es-ES" sz="6600" b="1" dirty="0">
                <a:solidFill>
                  <a:srgbClr val="7030A0"/>
                </a:solidFill>
              </a:rPr>
              <a:t>Juego en los patios: </a:t>
            </a:r>
          </a:p>
          <a:p>
            <a:pPr algn="ctr">
              <a:buNone/>
            </a:pPr>
            <a:r>
              <a:rPr lang="es-ES" sz="4800" dirty="0">
                <a:solidFill>
                  <a:srgbClr val="7030A0"/>
                </a:solidFill>
              </a:rPr>
              <a:t>“Semana del juego”, “Campeonato de ping-pong”, “Patios felices”…</a:t>
            </a:r>
          </a:p>
          <a:p>
            <a:pPr algn="ctr">
              <a:buNone/>
            </a:pPr>
            <a:endParaRPr lang="es-ES" sz="6600" b="1" dirty="0">
              <a:solidFill>
                <a:srgbClr val="7030A0"/>
              </a:solidFill>
            </a:endParaRPr>
          </a:p>
        </p:txBody>
      </p:sp>
      <p:pic>
        <p:nvPicPr>
          <p:cNvPr id="36868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9156" name="Picture 4" descr="IMG-20180318-WA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813" y="206375"/>
            <a:ext cx="8521700" cy="639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75" y="182563"/>
            <a:ext cx="3783013" cy="3097212"/>
          </a:xfrm>
          <a:prstGeom prst="rect">
            <a:avLst/>
          </a:prstGeom>
          <a:noFill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788" y="212725"/>
            <a:ext cx="3519487" cy="2921000"/>
          </a:xfrm>
          <a:prstGeom prst="rect">
            <a:avLst/>
          </a:prstGeom>
          <a:noFill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1613" y="268288"/>
            <a:ext cx="4164012" cy="2843212"/>
          </a:xfrm>
          <a:prstGeom prst="rect">
            <a:avLst/>
          </a:prstGeom>
          <a:noFill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900" y="3486150"/>
            <a:ext cx="3414713" cy="2857500"/>
          </a:xfrm>
          <a:prstGeom prst="rect">
            <a:avLst/>
          </a:prstGeom>
          <a:noFill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4875" y="3465513"/>
            <a:ext cx="4621213" cy="2755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6084" name="Picture 4" descr="20180522_1147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62525" y="-16230600"/>
            <a:ext cx="3775075" cy="6711950"/>
          </a:xfrm>
          <a:prstGeom prst="rect">
            <a:avLst/>
          </a:prstGeom>
          <a:noFill/>
        </p:spPr>
      </p:pic>
      <p:pic>
        <p:nvPicPr>
          <p:cNvPr id="46085" name="Picture 5" descr="20180522_1147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62525" y="-16230600"/>
            <a:ext cx="2965450" cy="5272087"/>
          </a:xfrm>
          <a:prstGeom prst="rect">
            <a:avLst/>
          </a:prstGeom>
          <a:noFill/>
        </p:spPr>
      </p:pic>
      <p:pic>
        <p:nvPicPr>
          <p:cNvPr id="46086" name="Picture 6" descr="20180522_1147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8" y="320675"/>
            <a:ext cx="4908550" cy="5967413"/>
          </a:xfrm>
          <a:prstGeom prst="rect">
            <a:avLst/>
          </a:prstGeom>
          <a:noFill/>
        </p:spPr>
      </p:pic>
      <p:pic>
        <p:nvPicPr>
          <p:cNvPr id="46087" name="Picture 7" descr="20180522_1152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4850" y="411163"/>
            <a:ext cx="5661025" cy="614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8132" name="Picture 4" descr="20180522_1148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91263" cy="4424363"/>
          </a:xfrm>
          <a:prstGeom prst="rect">
            <a:avLst/>
          </a:prstGeom>
          <a:noFill/>
        </p:spPr>
      </p:pic>
      <p:pic>
        <p:nvPicPr>
          <p:cNvPr id="48133" name="Picture 5" descr="20180522_115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738" y="2878138"/>
            <a:ext cx="5910262" cy="3979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7108" name="Picture 4" descr="IMG-20180318-WA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963" y="390525"/>
            <a:ext cx="7705725" cy="577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s-ES" b="1" u="sng" dirty="0">
                <a:solidFill>
                  <a:srgbClr val="FF6600"/>
                </a:solidFill>
              </a:rPr>
            </a:br>
            <a:br>
              <a:rPr lang="es-ES" b="1" u="sng" dirty="0">
                <a:solidFill>
                  <a:srgbClr val="FF6600"/>
                </a:solidFill>
              </a:rPr>
            </a:br>
            <a:r>
              <a:rPr lang="es-ES" b="1" u="sng" dirty="0">
                <a:solidFill>
                  <a:srgbClr val="660066"/>
                </a:solidFill>
              </a:rPr>
              <a:t>¿Qué es la asamblea de </a:t>
            </a:r>
            <a:r>
              <a:rPr lang="es-ES" b="1" u="sng" dirty="0" err="1">
                <a:solidFill>
                  <a:srgbClr val="660066"/>
                </a:solidFill>
              </a:rPr>
              <a:t>alumn@s</a:t>
            </a:r>
            <a:r>
              <a:rPr lang="es-ES" b="1" u="sng" dirty="0">
                <a:solidFill>
                  <a:srgbClr val="660066"/>
                </a:solidFill>
              </a:rPr>
              <a:t>?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solidFill>
                <a:schemeClr val="accent5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solidFill>
                  <a:schemeClr val="accent5"/>
                </a:solidFill>
              </a:rPr>
              <a:t>Un espacio donde </a:t>
            </a:r>
            <a:r>
              <a:rPr lang="es-ES" sz="3200" dirty="0" err="1">
                <a:solidFill>
                  <a:schemeClr val="accent5"/>
                </a:solidFill>
              </a:rPr>
              <a:t>l@s</a:t>
            </a:r>
            <a:r>
              <a:rPr lang="es-ES" sz="3200" dirty="0">
                <a:solidFill>
                  <a:schemeClr val="accent5"/>
                </a:solidFill>
              </a:rPr>
              <a:t> </a:t>
            </a:r>
            <a:r>
              <a:rPr lang="es-ES" sz="3200" dirty="0" err="1">
                <a:solidFill>
                  <a:schemeClr val="accent5"/>
                </a:solidFill>
              </a:rPr>
              <a:t>delegad@s</a:t>
            </a:r>
            <a:r>
              <a:rPr lang="es-ES" sz="3200" dirty="0">
                <a:solidFill>
                  <a:schemeClr val="accent5"/>
                </a:solidFill>
              </a:rPr>
              <a:t> de convivencia de cada clase desde Ed. Infantil (5 años) hasta 6º de Ed. Primaria representamos a todos nuestros </a:t>
            </a:r>
            <a:r>
              <a:rPr lang="es-ES" sz="3200" dirty="0" err="1">
                <a:solidFill>
                  <a:schemeClr val="accent5"/>
                </a:solidFill>
              </a:rPr>
              <a:t>compañer@s</a:t>
            </a:r>
            <a:r>
              <a:rPr lang="es-ES" sz="3200" dirty="0">
                <a:solidFill>
                  <a:schemeClr val="accent5"/>
                </a:solidFill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solidFill>
                <a:schemeClr val="accent5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b="1" i="1" u="sng" dirty="0">
                <a:solidFill>
                  <a:schemeClr val="accent5"/>
                </a:solidFill>
              </a:rPr>
              <a:t>“En la asamblea hablamos y damos ideas para mejorar la convivencia en el colegio”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solidFill>
                <a:schemeClr val="accent5"/>
              </a:solidFill>
            </a:endParaRP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solidFill>
                <a:schemeClr val="accent5"/>
              </a:solidFill>
            </a:endParaRPr>
          </a:p>
        </p:txBody>
      </p:sp>
      <p:pic>
        <p:nvPicPr>
          <p:cNvPr id="15363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7675" y="228600"/>
            <a:ext cx="1700213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 algn="ctr">
              <a:buNone/>
            </a:pPr>
            <a:r>
              <a:rPr lang="es-ES" sz="4800" b="1" u="sng" dirty="0">
                <a:solidFill>
                  <a:srgbClr val="660066"/>
                </a:solidFill>
              </a:rPr>
              <a:t>Diseño de espacios en el patio de 1º a 3º</a:t>
            </a:r>
            <a:endParaRPr lang="es-ES" sz="4800" dirty="0"/>
          </a:p>
        </p:txBody>
      </p:sp>
      <p:pic>
        <p:nvPicPr>
          <p:cNvPr id="37892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5060" name="Picture 4" descr="IMG-20171124-WA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165100"/>
            <a:ext cx="5834063" cy="4375150"/>
          </a:xfrm>
          <a:prstGeom prst="rect">
            <a:avLst/>
          </a:prstGeom>
          <a:noFill/>
        </p:spPr>
      </p:pic>
      <p:pic>
        <p:nvPicPr>
          <p:cNvPr id="45061" name="Picture 5" descr="IMG-20171124-WA0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863" y="2417763"/>
            <a:ext cx="5260975" cy="3944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>
                <a:solidFill>
                  <a:srgbClr val="660066"/>
                </a:solidFill>
              </a:rPr>
              <a:t>Otras actividades: 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 algn="ctr">
              <a:buNone/>
            </a:pPr>
            <a:r>
              <a:rPr lang="es-ES" sz="4400" b="1" i="1" dirty="0" err="1">
                <a:solidFill>
                  <a:srgbClr val="660066"/>
                </a:solidFill>
              </a:rPr>
              <a:t>Alumn@s</a:t>
            </a:r>
            <a:r>
              <a:rPr lang="es-ES" sz="4400" b="1" i="1" dirty="0">
                <a:solidFill>
                  <a:srgbClr val="660066"/>
                </a:solidFill>
              </a:rPr>
              <a:t> ayudantes de 6º.</a:t>
            </a:r>
          </a:p>
          <a:p>
            <a:pPr algn="ctr">
              <a:buNone/>
            </a:pPr>
            <a:endParaRPr lang="es-ES" sz="4400" b="1" i="1" dirty="0">
              <a:solidFill>
                <a:srgbClr val="660066"/>
              </a:solidFill>
            </a:endParaRPr>
          </a:p>
          <a:p>
            <a:pPr algn="ctr">
              <a:buNone/>
            </a:pPr>
            <a:r>
              <a:rPr lang="es-ES" sz="4400" b="1" i="1" dirty="0">
                <a:solidFill>
                  <a:srgbClr val="660066"/>
                </a:solidFill>
              </a:rPr>
              <a:t>Asamblea del comedor.</a:t>
            </a:r>
            <a:endParaRPr lang="es-ES" sz="4400" i="1" dirty="0"/>
          </a:p>
        </p:txBody>
      </p:sp>
      <p:pic>
        <p:nvPicPr>
          <p:cNvPr id="38916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u="sng" dirty="0">
                <a:solidFill>
                  <a:srgbClr val="660066"/>
                </a:solidFill>
              </a:rPr>
              <a:t>Actividades de convivencia en las aulas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>
              <a:buFontTx/>
              <a:buChar char="-"/>
            </a:pPr>
            <a:r>
              <a:rPr lang="es-ES" sz="4400" i="1" dirty="0">
                <a:solidFill>
                  <a:srgbClr val="660066"/>
                </a:solidFill>
              </a:rPr>
              <a:t>Dinámicas de presentación para conocernos mejor.</a:t>
            </a:r>
          </a:p>
          <a:p>
            <a:pPr>
              <a:buFontTx/>
              <a:buChar char="-"/>
            </a:pPr>
            <a:r>
              <a:rPr lang="es-ES" sz="4400" i="1" dirty="0">
                <a:solidFill>
                  <a:srgbClr val="660066"/>
                </a:solidFill>
              </a:rPr>
              <a:t>Dinámicas de autoestima.</a:t>
            </a:r>
          </a:p>
          <a:p>
            <a:pPr>
              <a:buFontTx/>
              <a:buChar char="-"/>
            </a:pPr>
            <a:r>
              <a:rPr lang="es-ES" sz="4400" i="1" dirty="0">
                <a:solidFill>
                  <a:srgbClr val="660066"/>
                </a:solidFill>
              </a:rPr>
              <a:t>Dinámicas de </a:t>
            </a:r>
            <a:r>
              <a:rPr lang="es-ES" sz="4400" i="1">
                <a:solidFill>
                  <a:srgbClr val="660066"/>
                </a:solidFill>
              </a:rPr>
              <a:t>cohesión grupal.</a:t>
            </a:r>
            <a:endParaRPr lang="es-ES" sz="4400" i="1" dirty="0">
              <a:solidFill>
                <a:srgbClr val="660066"/>
              </a:solidFill>
            </a:endParaRPr>
          </a:p>
        </p:txBody>
      </p:sp>
      <p:pic>
        <p:nvPicPr>
          <p:cNvPr id="41988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1821"/>
            <a:ext cx="10515600" cy="1458868"/>
          </a:xfrm>
        </p:spPr>
        <p:txBody>
          <a:bodyPr>
            <a:normAutofit fontScale="90000"/>
          </a:bodyPr>
          <a:lstStyle/>
          <a:p>
            <a:br>
              <a:rPr lang="es-ES" b="1" u="sng" dirty="0">
                <a:solidFill>
                  <a:srgbClr val="D60093"/>
                </a:solidFill>
              </a:rPr>
            </a:br>
            <a:r>
              <a:rPr lang="es-ES" b="1" u="sng" dirty="0">
                <a:solidFill>
                  <a:srgbClr val="660066"/>
                </a:solidFill>
              </a:rPr>
              <a:t>¿Qué me aporta la asamblea de alumnos?</a:t>
            </a:r>
            <a:br>
              <a:rPr lang="es-ES" b="1" u="sng" dirty="0">
                <a:solidFill>
                  <a:srgbClr val="660066"/>
                </a:solidFill>
              </a:rPr>
            </a:br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87886"/>
            <a:ext cx="10515600" cy="557011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es-ES" sz="2400" dirty="0">
              <a:solidFill>
                <a:schemeClr val="accent5"/>
              </a:solidFill>
            </a:endParaRP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En la asamblea </a:t>
            </a:r>
            <a:r>
              <a:rPr lang="es-ES" sz="2400" b="1" u="sng" dirty="0">
                <a:solidFill>
                  <a:schemeClr val="accent5"/>
                </a:solidFill>
              </a:rPr>
              <a:t>el ambiente es tranquilo</a:t>
            </a:r>
            <a:r>
              <a:rPr lang="es-ES" sz="2400" dirty="0">
                <a:solidFill>
                  <a:schemeClr val="accent5"/>
                </a:solidFill>
              </a:rPr>
              <a:t>: te puedes expresar respetando turnos, nos ayudamos unos a otros, el tiempo se pasa rápido…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Me aporta una </a:t>
            </a:r>
            <a:r>
              <a:rPr lang="es-ES" sz="2400" b="1" u="sng" dirty="0">
                <a:solidFill>
                  <a:schemeClr val="accent5"/>
                </a:solidFill>
              </a:rPr>
              <a:t>responsabilidad muy grande</a:t>
            </a:r>
            <a:r>
              <a:rPr lang="es-ES" sz="2400" dirty="0">
                <a:solidFill>
                  <a:schemeClr val="accent5"/>
                </a:solidFill>
              </a:rPr>
              <a:t>: tengo que cuidar aún más lo que hay que hacer para que las cosas vayan mejor.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En la asamblea </a:t>
            </a:r>
            <a:r>
              <a:rPr lang="es-ES" sz="2400" b="1" u="sng" dirty="0">
                <a:solidFill>
                  <a:schemeClr val="accent5"/>
                </a:solidFill>
              </a:rPr>
              <a:t>me siento bien. 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Es </a:t>
            </a:r>
            <a:r>
              <a:rPr lang="es-ES" sz="2400" b="1" u="sng" dirty="0">
                <a:solidFill>
                  <a:schemeClr val="accent5"/>
                </a:solidFill>
              </a:rPr>
              <a:t>muy gratificante sentir que te han elegido </a:t>
            </a:r>
            <a:r>
              <a:rPr lang="es-ES" sz="2400" dirty="0">
                <a:solidFill>
                  <a:schemeClr val="accent5"/>
                </a:solidFill>
              </a:rPr>
              <a:t>como representante de tu clase.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Tengo la responsabilidad de </a:t>
            </a:r>
            <a:r>
              <a:rPr lang="es-ES" sz="2400" b="1" u="sng" dirty="0">
                <a:solidFill>
                  <a:schemeClr val="accent5"/>
                </a:solidFill>
              </a:rPr>
              <a:t>transmitir propuestas importantes para el centro.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En la asamblea </a:t>
            </a:r>
            <a:r>
              <a:rPr lang="es-ES" sz="2400" b="1" u="sng" dirty="0">
                <a:solidFill>
                  <a:schemeClr val="accent5"/>
                </a:solidFill>
              </a:rPr>
              <a:t>aprendes a escuchar</a:t>
            </a:r>
            <a:r>
              <a:rPr lang="es-ES" sz="2400" dirty="0">
                <a:solidFill>
                  <a:schemeClr val="accent5"/>
                </a:solidFill>
              </a:rPr>
              <a:t>, te das cuenta de que </a:t>
            </a:r>
            <a:r>
              <a:rPr lang="es-ES" sz="2400" b="1" u="sng" dirty="0">
                <a:solidFill>
                  <a:schemeClr val="accent5"/>
                </a:solidFill>
              </a:rPr>
              <a:t>hay distintos puntos de vista sobre las cosas que hablamos…</a:t>
            </a:r>
          </a:p>
          <a:p>
            <a:pPr algn="just"/>
            <a:r>
              <a:rPr lang="es-ES" sz="2400" dirty="0">
                <a:solidFill>
                  <a:schemeClr val="accent5"/>
                </a:solidFill>
              </a:rPr>
              <a:t>Te sientes bien porque </a:t>
            </a:r>
            <a:r>
              <a:rPr lang="es-ES" sz="2400" b="1" u="sng" dirty="0">
                <a:solidFill>
                  <a:schemeClr val="accent5"/>
                </a:solidFill>
              </a:rPr>
              <a:t>puedes aportar ideas</a:t>
            </a:r>
            <a:r>
              <a:rPr lang="es-ES" sz="2400" b="1" dirty="0">
                <a:solidFill>
                  <a:schemeClr val="accent5"/>
                </a:solidFill>
              </a:rPr>
              <a:t> </a:t>
            </a:r>
            <a:r>
              <a:rPr lang="es-ES" sz="2400" dirty="0">
                <a:solidFill>
                  <a:schemeClr val="accent5"/>
                </a:solidFill>
              </a:rPr>
              <a:t>para resolver conflictos y para mejorar el ambiente de convivencia del centro. </a:t>
            </a:r>
          </a:p>
          <a:p>
            <a:pPr algn="just"/>
            <a:endParaRPr lang="es-ES" sz="2400" b="1" dirty="0">
              <a:solidFill>
                <a:schemeClr val="accent5"/>
              </a:solidFill>
            </a:endParaRPr>
          </a:p>
          <a:p>
            <a:pPr algn="just">
              <a:buFontTx/>
              <a:buChar char="-"/>
            </a:pPr>
            <a:endParaRPr lang="es-ES" sz="2400" dirty="0"/>
          </a:p>
          <a:p>
            <a:pPr algn="just">
              <a:buFontTx/>
              <a:buChar char="-"/>
            </a:pPr>
            <a:endParaRPr lang="es-ES" sz="2400" dirty="0"/>
          </a:p>
        </p:txBody>
      </p:sp>
      <p:pic>
        <p:nvPicPr>
          <p:cNvPr id="4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65" y="103031"/>
            <a:ext cx="1698983" cy="10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89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4589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s-ES" b="1" u="sng">
                <a:solidFill>
                  <a:srgbClr val="D60093"/>
                </a:solidFill>
              </a:rPr>
            </a:br>
            <a:br>
              <a:rPr lang="es-ES" sz="3600" b="1" u="sng" dirty="0">
                <a:solidFill>
                  <a:srgbClr val="660066"/>
                </a:solidFill>
              </a:rPr>
            </a:br>
            <a:endParaRPr lang="es-ES" sz="3600" b="1" u="sng" dirty="0">
              <a:solidFill>
                <a:srgbClr val="660066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87463"/>
            <a:ext cx="10515600" cy="5570537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es-ES" sz="2400">
              <a:solidFill>
                <a:srgbClr val="4472C4"/>
              </a:solidFill>
            </a:endParaRPr>
          </a:p>
          <a:p>
            <a:pPr algn="just"/>
            <a:endParaRPr lang="es-ES" sz="2400" b="1">
              <a:solidFill>
                <a:srgbClr val="4472C4"/>
              </a:solidFill>
            </a:endParaRPr>
          </a:p>
          <a:p>
            <a:pPr algn="just">
              <a:buFontTx/>
              <a:buChar char="-"/>
            </a:pPr>
            <a:endParaRPr lang="es-ES" sz="2400"/>
          </a:p>
          <a:p>
            <a:pPr algn="just">
              <a:buFontTx/>
              <a:buChar char="-"/>
            </a:pPr>
            <a:endParaRPr lang="es-ES" sz="2400"/>
          </a:p>
        </p:txBody>
      </p:sp>
      <p:pic>
        <p:nvPicPr>
          <p:cNvPr id="28675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8088" y="103188"/>
            <a:ext cx="16986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138" y="1978702"/>
            <a:ext cx="7961312" cy="4083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70C32C-DDC9-4D44-816C-2D766F64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D6BED-09B2-465A-9BDA-740CCAAA7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400" dirty="0">
                <a:solidFill>
                  <a:srgbClr val="D60093"/>
                </a:solidFill>
              </a:rPr>
              <a:t> MARZO 2020: PANDEMIA, CONFINAMIENTO</a:t>
            </a:r>
          </a:p>
        </p:txBody>
      </p:sp>
    </p:spTree>
    <p:extLst>
      <p:ext uri="{BB962C8B-B14F-4D97-AF65-F5344CB8AC3E}">
        <p14:creationId xmlns:p14="http://schemas.microsoft.com/office/powerpoint/2010/main" val="1724541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A79446-09DE-44DE-ACE2-0D8258AD9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ES" sz="3100" b="1" u="sng" dirty="0">
                <a:solidFill>
                  <a:srgbClr val="D60093"/>
                </a:solidFill>
              </a:rPr>
              <a:t>Curso 2020/21: </a:t>
            </a:r>
            <a:br>
              <a:rPr lang="es-ES" sz="3100" b="1" u="sng" dirty="0">
                <a:solidFill>
                  <a:srgbClr val="D60093"/>
                </a:solidFill>
              </a:rPr>
            </a:br>
            <a:r>
              <a:rPr lang="es-ES" sz="3100" b="1" u="sng" dirty="0">
                <a:solidFill>
                  <a:srgbClr val="D60093"/>
                </a:solidFill>
              </a:rPr>
              <a:t>Nueva etapa ASAMBLEA-COVID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53BD93-C038-44F9-A2EB-4C61AC3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-De 2º a 6º</a:t>
            </a: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-Un representante por aula</a:t>
            </a:r>
          </a:p>
          <a:p>
            <a:pPr marL="0" indent="0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-Puesta en común de las inquietudes de los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alumn@s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AA3C26-1080-4102-9C5A-36619BD2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r="1489" b="-2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39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5513AA-386E-42C2-B7C8-73817AD3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D60093"/>
                </a:solidFill>
              </a:rPr>
              <a:t>Propuestas de actividades (2020/21)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D3CEA57-AEE5-4688-A678-3EA21759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045013"/>
            <a:ext cx="4777381" cy="459822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667591-6E0A-42E2-B0F5-E99477440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>
                <a:solidFill>
                  <a:srgbClr val="92D050"/>
                </a:solidFill>
              </a:rPr>
              <a:t>Carteles con frases para una mejor convivencia: cada aula, un cartel: “exposición </a:t>
            </a:r>
            <a:r>
              <a:rPr lang="es-ES" dirty="0" err="1">
                <a:solidFill>
                  <a:srgbClr val="92D050"/>
                </a:solidFill>
              </a:rPr>
              <a:t>Martinsajes</a:t>
            </a:r>
            <a:r>
              <a:rPr lang="es-ES" dirty="0">
                <a:solidFill>
                  <a:srgbClr val="92D050"/>
                </a:solidFill>
              </a:rPr>
              <a:t>”.</a:t>
            </a:r>
          </a:p>
          <a:p>
            <a:r>
              <a:rPr lang="es-ES" dirty="0">
                <a:solidFill>
                  <a:srgbClr val="92D050"/>
                </a:solidFill>
              </a:rPr>
              <a:t>Frases de ánimo entre clases: </a:t>
            </a:r>
            <a:r>
              <a:rPr lang="es-ES" b="1" dirty="0">
                <a:solidFill>
                  <a:srgbClr val="92D050"/>
                </a:solidFill>
              </a:rPr>
              <a:t>contagio colectivo. </a:t>
            </a:r>
          </a:p>
          <a:p>
            <a:r>
              <a:rPr lang="es-ES" dirty="0">
                <a:solidFill>
                  <a:srgbClr val="92D050"/>
                </a:solidFill>
              </a:rPr>
              <a:t>Semana del juego a finales de curso.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087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C83A47-44E6-4B5E-9446-24D39FCE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D60093"/>
                </a:solidFill>
              </a:rPr>
              <a:t>Asamblea 2021/22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903E3C-9A72-4C7B-A501-E6FF8B01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FF6600"/>
                </a:solidFill>
              </a:rPr>
              <a:t>A partir del cuestionario inicial realizado por los profesores, la asamblea valora el clima de convivencia del centro</a:t>
            </a:r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63B51D5-6544-4393-AB3C-BB61341D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r="1564" b="4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2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b="1" u="sng">
                <a:solidFill>
                  <a:srgbClr val="FF6600"/>
                </a:solidFill>
              </a:rPr>
            </a:br>
            <a:r>
              <a:rPr lang="es-ES" b="1" u="sng">
                <a:solidFill>
                  <a:srgbClr val="660066"/>
                </a:solidFill>
              </a:rPr>
              <a:t>¿Quién la formamos?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65250"/>
            <a:ext cx="10515600" cy="5280025"/>
          </a:xfrm>
        </p:spPr>
        <p:txBody>
          <a:bodyPr rtlCol="0">
            <a:normAutofit fontScale="70000" lnSpcReduction="20000"/>
          </a:bodyPr>
          <a:lstStyle/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>
              <a:solidFill>
                <a:schemeClr val="accent5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600" dirty="0">
              <a:solidFill>
                <a:schemeClr val="accent5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500" dirty="0">
                <a:solidFill>
                  <a:schemeClr val="accent5"/>
                </a:solidFill>
              </a:rPr>
              <a:t>En total somos 26 </a:t>
            </a:r>
            <a:r>
              <a:rPr lang="es-ES" sz="4500" dirty="0" err="1">
                <a:solidFill>
                  <a:schemeClr val="accent5"/>
                </a:solidFill>
              </a:rPr>
              <a:t>alumn@s</a:t>
            </a:r>
            <a:r>
              <a:rPr lang="es-ES" sz="4500" dirty="0">
                <a:solidFill>
                  <a:schemeClr val="accent5"/>
                </a:solidFill>
              </a:rPr>
              <a:t> los que componemos la asamblea: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500" dirty="0">
                <a:solidFill>
                  <a:schemeClr val="accent5"/>
                </a:solidFill>
              </a:rPr>
              <a:t>dos alumnos de Ed. Infantil (5 años)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4500" dirty="0">
                <a:solidFill>
                  <a:schemeClr val="accent5"/>
                </a:solidFill>
              </a:rPr>
              <a:t>dos alumnos de cada clase desde 1º a 6º de Ed. Primaria. </a:t>
            </a:r>
          </a:p>
          <a:p>
            <a:pPr algn="just" fontAlgn="auto">
              <a:spcAft>
                <a:spcPts val="0"/>
              </a:spcAft>
              <a:buFontTx/>
              <a:buChar char="-"/>
              <a:defRPr/>
            </a:pPr>
            <a:endParaRPr lang="es-ES" sz="4500" dirty="0">
              <a:solidFill>
                <a:schemeClr val="accent5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500" dirty="0">
                <a:solidFill>
                  <a:schemeClr val="accent5"/>
                </a:solidFill>
              </a:rPr>
              <a:t>A todos nos han elegido nuestros compañeros durante las primeras semanas del curso como </a:t>
            </a:r>
            <a:r>
              <a:rPr lang="es-ES" sz="4500" b="1" i="1" u="sng" dirty="0">
                <a:solidFill>
                  <a:schemeClr val="accent5"/>
                </a:solidFill>
              </a:rPr>
              <a:t>“delegados de convivencia”. </a:t>
            </a:r>
            <a:r>
              <a:rPr lang="es-ES" sz="4500" dirty="0">
                <a:solidFill>
                  <a:schemeClr val="accent5"/>
                </a:solidFill>
              </a:rPr>
              <a:t>En algunas clases los delegados de convivencia van rotando para que varios tengan la oportunidad de participar en la asamblea.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4500" dirty="0">
              <a:solidFill>
                <a:schemeClr val="accent5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4500" dirty="0">
                <a:solidFill>
                  <a:schemeClr val="accent5"/>
                </a:solidFill>
              </a:rPr>
              <a:t>Además de los </a:t>
            </a:r>
            <a:r>
              <a:rPr lang="es-ES" sz="4500" dirty="0" err="1">
                <a:solidFill>
                  <a:schemeClr val="accent5"/>
                </a:solidFill>
              </a:rPr>
              <a:t>alumn@s</a:t>
            </a:r>
            <a:r>
              <a:rPr lang="es-ES" sz="4500" dirty="0">
                <a:solidFill>
                  <a:schemeClr val="accent5"/>
                </a:solidFill>
              </a:rPr>
              <a:t>, hay dos profesoras en las reuniones: la coordinadora de convivencia del colegio y la orientadora.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>
              <a:solidFill>
                <a:schemeClr val="accent5"/>
              </a:solidFill>
            </a:endParaRPr>
          </a:p>
        </p:txBody>
      </p:sp>
      <p:pic>
        <p:nvPicPr>
          <p:cNvPr id="16387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7113" y="182563"/>
            <a:ext cx="17002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7F0F40-B3D1-4C67-90E2-9017C9D9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D60093"/>
                </a:solidFill>
              </a:rPr>
              <a:t>Se acuerda trabajar: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8B7F00-F65B-467E-8BF5-F790E26AD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ES" sz="2600" dirty="0">
                <a:solidFill>
                  <a:srgbClr val="0099CC"/>
                </a:solidFill>
              </a:rPr>
              <a:t>Resolución de conflictos en cada aula:</a:t>
            </a:r>
          </a:p>
          <a:p>
            <a:pPr marL="0" indent="0">
              <a:buNone/>
            </a:pPr>
            <a:r>
              <a:rPr lang="es-ES" sz="2600" dirty="0">
                <a:solidFill>
                  <a:srgbClr val="0099CC"/>
                </a:solidFill>
              </a:rPr>
              <a:t>       </a:t>
            </a:r>
            <a:r>
              <a:rPr lang="es-ES" sz="2600" i="1" dirty="0">
                <a:solidFill>
                  <a:srgbClr val="0099CC"/>
                </a:solidFill>
              </a:rPr>
              <a:t>-“Hablar hasta entenderse”</a:t>
            </a:r>
          </a:p>
          <a:p>
            <a:pPr marL="0" indent="0">
              <a:buNone/>
            </a:pPr>
            <a:r>
              <a:rPr lang="es-ES" sz="2600" dirty="0">
                <a:solidFill>
                  <a:srgbClr val="0099CC"/>
                </a:solidFill>
              </a:rPr>
              <a:t>       - Encargados de convivencia</a:t>
            </a:r>
          </a:p>
          <a:p>
            <a:pPr marL="0" indent="0">
              <a:buNone/>
            </a:pPr>
            <a:endParaRPr lang="es-ES" sz="2600" dirty="0">
              <a:solidFill>
                <a:srgbClr val="0099CC"/>
              </a:solidFill>
            </a:endParaRPr>
          </a:p>
          <a:p>
            <a:pPr marL="0" indent="0">
              <a:buNone/>
            </a:pPr>
            <a:r>
              <a:rPr lang="es-ES" sz="2600" dirty="0">
                <a:solidFill>
                  <a:srgbClr val="0099CC"/>
                </a:solidFill>
              </a:rPr>
              <a:t>2. Se recogen las propuestas de actividades dadas por los profesores y se propone consensuar en cada grupo cuales nos gustaría hacer.</a:t>
            </a:r>
          </a:p>
          <a:p>
            <a:pPr marL="0" indent="0">
              <a:buNone/>
            </a:pPr>
            <a:endParaRPr lang="es-ES" sz="2600" dirty="0">
              <a:solidFill>
                <a:srgbClr val="0099CC"/>
              </a:solidFill>
            </a:endParaRPr>
          </a:p>
          <a:p>
            <a:pPr marL="0" indent="0">
              <a:buNone/>
            </a:pPr>
            <a:endParaRPr lang="es-ES" sz="2600" dirty="0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A35DF96-374C-4344-8010-33480BF1C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r="1489" b="-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2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80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5F1976-CAAD-44E8-8F36-E1F4AE9A6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578201-E635-4E77-9914-F5D17273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65125"/>
            <a:ext cx="3816096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r>
              <a:rPr lang="es-ES" sz="4400" b="1" dirty="0">
                <a:solidFill>
                  <a:schemeClr val="accent6"/>
                </a:solidFill>
              </a:rPr>
              <a:t>Próxima asamblea: 8 de febrero, a segunda hora en la biblioteca.</a:t>
            </a:r>
          </a:p>
          <a:p>
            <a:pPr marL="0" indent="0">
              <a:buNone/>
            </a:pPr>
            <a:endParaRPr lang="es-ES" sz="4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endParaRPr lang="es-ES" sz="2000" b="1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6" name="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C25AB00-3FD5-45F8-AA51-F3E0F3B8A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r="-1" b="2658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Imagen 3" descr="Calendario&#10;&#10;Descripción generada automáticamente">
            <a:extLst>
              <a:ext uri="{FF2B5EF4-FFF2-40B4-BE49-F238E27FC236}">
                <a16:creationId xmlns:a16="http://schemas.microsoft.com/office/drawing/2014/main" id="{24E72139-02A1-47B6-A1A6-88E354A56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5" b="17075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34534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677988"/>
            <a:ext cx="9144000" cy="1420812"/>
          </a:xfrm>
        </p:spPr>
        <p:txBody>
          <a:bodyPr>
            <a:normAutofit fontScale="90000"/>
          </a:bodyPr>
          <a:lstStyle/>
          <a:p>
            <a:pPr algn="r"/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br>
              <a:rPr lang="es-ES" sz="2000" i="1"/>
            </a:br>
            <a:r>
              <a:rPr lang="es-ES" sz="3200" b="1" i="1">
                <a:solidFill>
                  <a:srgbClr val="660066"/>
                </a:solidFill>
              </a:rPr>
              <a:t>“La primera tarea de la educación es agitar la vida, </a:t>
            </a:r>
            <a:br>
              <a:rPr lang="es-ES" sz="3200" b="1" i="1">
                <a:solidFill>
                  <a:srgbClr val="660066"/>
                </a:solidFill>
              </a:rPr>
            </a:br>
            <a:r>
              <a:rPr lang="es-ES" sz="3200" b="1" i="1">
                <a:solidFill>
                  <a:srgbClr val="660066"/>
                </a:solidFill>
              </a:rPr>
              <a:t>pero dejarla libre para que se desarrolle”</a:t>
            </a:r>
            <a:br>
              <a:rPr lang="es-ES" sz="4000" b="1" i="1">
                <a:solidFill>
                  <a:srgbClr val="660066"/>
                </a:solidFill>
              </a:rPr>
            </a:br>
            <a:r>
              <a:rPr lang="es-ES" sz="4000" b="1" i="1">
                <a:solidFill>
                  <a:srgbClr val="660066"/>
                </a:solidFill>
              </a:rPr>
              <a:t> </a:t>
            </a:r>
            <a:r>
              <a:rPr lang="es-ES" sz="2000" i="1">
                <a:solidFill>
                  <a:srgbClr val="660066"/>
                </a:solidFill>
              </a:rPr>
              <a:t>Mahatma Gandhi</a:t>
            </a:r>
          </a:p>
        </p:txBody>
      </p:sp>
      <p:sp>
        <p:nvSpPr>
          <p:cNvPr id="29698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9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963" y="3124200"/>
            <a:ext cx="31162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149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b="1" u="sng" dirty="0">
                <a:solidFill>
                  <a:srgbClr val="FF6600"/>
                </a:solidFill>
              </a:rPr>
            </a:br>
            <a:r>
              <a:rPr lang="es-ES" b="1" u="sng" dirty="0">
                <a:solidFill>
                  <a:srgbClr val="660066"/>
                </a:solidFill>
              </a:rPr>
              <a:t>¿Cómo nos organizamos?</a:t>
            </a:r>
            <a:br>
              <a:rPr lang="es-ES" b="1" u="sng" dirty="0">
                <a:solidFill>
                  <a:srgbClr val="660066"/>
                </a:solidFill>
              </a:rPr>
            </a:br>
            <a:endParaRPr lang="es-ES" b="1" u="sng" dirty="0">
              <a:solidFill>
                <a:srgbClr val="660066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68192"/>
            <a:ext cx="10515600" cy="5389807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chemeClr val="accent5"/>
                </a:solidFill>
              </a:rPr>
              <a:t>Tenemos reuniones cada dos meses. </a:t>
            </a:r>
          </a:p>
          <a:p>
            <a:pPr algn="just"/>
            <a:r>
              <a:rPr lang="es-ES" dirty="0">
                <a:solidFill>
                  <a:schemeClr val="accent5"/>
                </a:solidFill>
              </a:rPr>
              <a:t>Antes de cada asamblea hablamos en cada clase de los temas a tratar.</a:t>
            </a:r>
          </a:p>
          <a:p>
            <a:pPr algn="just"/>
            <a:r>
              <a:rPr lang="es-ES" dirty="0">
                <a:solidFill>
                  <a:schemeClr val="accent5"/>
                </a:solidFill>
              </a:rPr>
              <a:t>El día de la asamblea nos organizamos para que los mayores acompañen a los pequeños a la clase donde nos juntamos.</a:t>
            </a:r>
          </a:p>
          <a:p>
            <a:pPr algn="just"/>
            <a:r>
              <a:rPr lang="es-ES" dirty="0">
                <a:solidFill>
                  <a:schemeClr val="accent5"/>
                </a:solidFill>
              </a:rPr>
              <a:t>En cada asamblea hablamos de temas para mejorar la convivencia: </a:t>
            </a:r>
            <a:r>
              <a:rPr lang="es-ES" b="1" i="1" u="sng" dirty="0">
                <a:solidFill>
                  <a:schemeClr val="accent5"/>
                </a:solidFill>
              </a:rPr>
              <a:t>cómo resolver conflictos</a:t>
            </a:r>
            <a:r>
              <a:rPr lang="es-ES" i="1" dirty="0">
                <a:solidFill>
                  <a:schemeClr val="accent5"/>
                </a:solidFill>
              </a:rPr>
              <a:t>, </a:t>
            </a:r>
            <a:r>
              <a:rPr lang="es-ES" b="1" i="1" u="sng" dirty="0">
                <a:solidFill>
                  <a:schemeClr val="accent5"/>
                </a:solidFill>
              </a:rPr>
              <a:t>qué actividades se nos ocurren para mejorar el ambiente en los patios</a:t>
            </a:r>
            <a:r>
              <a:rPr lang="es-ES" i="1" dirty="0">
                <a:solidFill>
                  <a:schemeClr val="accent5"/>
                </a:solidFill>
              </a:rPr>
              <a:t>, </a:t>
            </a:r>
            <a:r>
              <a:rPr lang="es-ES" b="1" i="1" u="sng" dirty="0">
                <a:solidFill>
                  <a:schemeClr val="accent5"/>
                </a:solidFill>
              </a:rPr>
              <a:t>cómo valoramos las cosas que se van haciendo; etc.</a:t>
            </a:r>
          </a:p>
          <a:p>
            <a:pPr algn="just"/>
            <a:r>
              <a:rPr lang="es-ES" dirty="0">
                <a:solidFill>
                  <a:schemeClr val="accent5"/>
                </a:solidFill>
              </a:rPr>
              <a:t>Todo lo que hablamos lo apuntamos en un cuaderno para poder contarlo en cada clase. Los mayores ayudamos a los pequeños que no saben escribir bien del todo.</a:t>
            </a: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4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118" y="399246"/>
            <a:ext cx="1698983" cy="10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2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49363" y="0"/>
            <a:ext cx="9151937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es-ES" b="1" u="sng">
                <a:solidFill>
                  <a:srgbClr val="FF6600"/>
                </a:solidFill>
              </a:rPr>
            </a:br>
            <a:r>
              <a:rPr lang="es-ES" b="1" u="sng">
                <a:solidFill>
                  <a:srgbClr val="660066"/>
                </a:solidFill>
              </a:rPr>
              <a:t>El cuaderno de clase: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es-ES" dirty="0">
                <a:solidFill>
                  <a:srgbClr val="4472C4"/>
                </a:solidFill>
              </a:rPr>
              <a:t>En cada clase tenemos un cuaderno para la </a:t>
            </a:r>
            <a:r>
              <a:rPr lang="es-ES" i="1" dirty="0">
                <a:solidFill>
                  <a:srgbClr val="4472C4"/>
                </a:solidFill>
              </a:rPr>
              <a:t>asamblea de alumnos</a:t>
            </a:r>
            <a:r>
              <a:rPr lang="es-ES" dirty="0">
                <a:solidFill>
                  <a:srgbClr val="4472C4"/>
                </a:solidFill>
              </a:rPr>
              <a:t>.</a:t>
            </a:r>
          </a:p>
          <a:p>
            <a:pPr marL="0" indent="0" algn="just">
              <a:buFont typeface="Arial" charset="0"/>
              <a:buNone/>
            </a:pPr>
            <a:r>
              <a:rPr lang="es-ES" dirty="0">
                <a:solidFill>
                  <a:srgbClr val="4472C4"/>
                </a:solidFill>
              </a:rPr>
              <a:t>Cada cuaderno tiene una portada que hemos hecho nosotros mismos.</a:t>
            </a:r>
          </a:p>
          <a:p>
            <a:pPr marL="0" indent="0" algn="just">
              <a:buFont typeface="Arial" charset="0"/>
              <a:buNone/>
            </a:pPr>
            <a:r>
              <a:rPr lang="es-ES" dirty="0">
                <a:solidFill>
                  <a:srgbClr val="4472C4"/>
                </a:solidFill>
              </a:rPr>
              <a:t>Los cuadernos son importantes porque nos sirven para ir viendo la evolución de lo que se va haciendo y así damos continuidad a las propuestas entre una asamblea y otra.</a:t>
            </a:r>
          </a:p>
          <a:p>
            <a:pPr marL="0" indent="0" algn="just">
              <a:buFont typeface="Arial" charset="0"/>
              <a:buNone/>
            </a:pPr>
            <a:r>
              <a:rPr lang="es-ES" dirty="0">
                <a:solidFill>
                  <a:srgbClr val="4472C4"/>
                </a:solidFill>
              </a:rPr>
              <a:t>Cuando cambiamos de curso, seguimos escribiendo en el cuaderno del curso anterior.</a:t>
            </a:r>
          </a:p>
        </p:txBody>
      </p:sp>
      <p:pic>
        <p:nvPicPr>
          <p:cNvPr id="34820" name="Picture 4" descr="http://sr.photos3.fotosearch.com/bthumb/CSP/CSP210/k2108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5900" y="365125"/>
            <a:ext cx="1700213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u="sng">
                <a:solidFill>
                  <a:srgbClr val="660066"/>
                </a:solidFill>
              </a:rPr>
              <a:t>En cada cuaderno escribimos:</a:t>
            </a:r>
            <a:r>
              <a:rPr lang="es-ES" sz="4000"/>
              <a:t> 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33400" algn="just">
              <a:buFont typeface="Arial" charset="0"/>
              <a:buNone/>
            </a:pPr>
            <a:endParaRPr lang="es-ES">
              <a:solidFill>
                <a:srgbClr val="4472C4"/>
              </a:solidFill>
            </a:endParaRPr>
          </a:p>
          <a:p>
            <a:pPr marL="533400" indent="-533400" algn="just">
              <a:buFontTx/>
              <a:buAutoNum type="arabicPeriod"/>
            </a:pPr>
            <a:r>
              <a:rPr lang="es-ES">
                <a:solidFill>
                  <a:srgbClr val="4472C4"/>
                </a:solidFill>
              </a:rPr>
              <a:t>Lo que hay que hacer para la siguiente asamblea.</a:t>
            </a:r>
          </a:p>
          <a:p>
            <a:pPr marL="533400" indent="-533400" algn="just">
              <a:buFontTx/>
              <a:buAutoNum type="arabicPeriod"/>
            </a:pPr>
            <a:r>
              <a:rPr lang="es-ES">
                <a:solidFill>
                  <a:srgbClr val="4472C4"/>
                </a:solidFill>
              </a:rPr>
              <a:t>Propuestas de actividades.</a:t>
            </a:r>
          </a:p>
          <a:p>
            <a:pPr marL="533400" indent="-533400" algn="just">
              <a:buFontTx/>
              <a:buAutoNum type="arabicPeriod"/>
            </a:pPr>
            <a:r>
              <a:rPr lang="es-ES">
                <a:solidFill>
                  <a:srgbClr val="4472C4"/>
                </a:solidFill>
              </a:rPr>
              <a:t>Conflictos que han surgido y cómo los hemos resuelto.</a:t>
            </a:r>
          </a:p>
          <a:p>
            <a:pPr marL="533400" indent="-533400" algn="just">
              <a:buFontTx/>
              <a:buAutoNum type="arabicPeriod"/>
            </a:pPr>
            <a:r>
              <a:rPr lang="es-ES">
                <a:solidFill>
                  <a:srgbClr val="4472C4"/>
                </a:solidFill>
              </a:rPr>
              <a:t>Valoración de las actividades realizadas.</a:t>
            </a:r>
          </a:p>
          <a:p>
            <a:pPr marL="533400" indent="-533400">
              <a:buFont typeface="Arial" charset="0"/>
              <a:buNone/>
            </a:pPr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06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65125"/>
            <a:ext cx="12192000" cy="64928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828</Words>
  <Application>Microsoft Office PowerPoint</Application>
  <PresentationFormat>Panorámica</PresentationFormat>
  <Paragraphs>103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1_Tema de Office</vt:lpstr>
      <vt:lpstr> La asamblea de alumn@s </vt:lpstr>
      <vt:lpstr>  ¿Qué es la asamblea de alumn@s? </vt:lpstr>
      <vt:lpstr> ¿Quién la formamos?</vt:lpstr>
      <vt:lpstr> ¿Cómo nos organizamos? </vt:lpstr>
      <vt:lpstr>Presentación de PowerPoint</vt:lpstr>
      <vt:lpstr> El cuaderno de clase:</vt:lpstr>
      <vt:lpstr>En cada cuaderno escribimos: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Otras actividades: </vt:lpstr>
      <vt:lpstr>Actividades de convivencia en las aulas</vt:lpstr>
      <vt:lpstr> ¿Qué me aporta la asamblea de alumnos? </vt:lpstr>
      <vt:lpstr>  </vt:lpstr>
      <vt:lpstr>Presentación de PowerPoint</vt:lpstr>
      <vt:lpstr>Curso 2020/21:  Nueva etapa ASAMBLEA-COVID </vt:lpstr>
      <vt:lpstr>Propuestas de actividades (2020/21)</vt:lpstr>
      <vt:lpstr>Asamblea 2021/22</vt:lpstr>
      <vt:lpstr>Se acuerda trabajar:</vt:lpstr>
      <vt:lpstr>Presentación de PowerPoint</vt:lpstr>
      <vt:lpstr>           “La primera tarea de la educación es agitar la vida,  pero dejarla libre para que se desarrolle”  Mahatma Gandhi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asamblea de alumn@s</dc:title>
  <dc:creator>Portatil2</dc:creator>
  <cp:lastModifiedBy>M. SOLEDAD CUESTA ALBERTOS</cp:lastModifiedBy>
  <cp:revision>71</cp:revision>
  <dcterms:created xsi:type="dcterms:W3CDTF">2017-05-03T11:11:32Z</dcterms:created>
  <dcterms:modified xsi:type="dcterms:W3CDTF">2022-02-01T20:30:15Z</dcterms:modified>
</cp:coreProperties>
</file>