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00" r:id="rId2"/>
    <p:sldMasterId id="2147483720" r:id="rId3"/>
    <p:sldMasterId id="2147483740" r:id="rId4"/>
    <p:sldMasterId id="2147483760" r:id="rId5"/>
    <p:sldMasterId id="2147483780" r:id="rId6"/>
    <p:sldMasterId id="2147483800" r:id="rId7"/>
    <p:sldMasterId id="2147483820" r:id="rId8"/>
    <p:sldMasterId id="2147483840" r:id="rId9"/>
  </p:sldMasterIdLst>
  <p:notesMasterIdLst>
    <p:notesMasterId r:id="rId66"/>
  </p:notesMasterIdLst>
  <p:sldIdLst>
    <p:sldId id="27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9" r:id="rId19"/>
    <p:sldId id="256" r:id="rId20"/>
    <p:sldId id="257" r:id="rId21"/>
    <p:sldId id="265" r:id="rId22"/>
    <p:sldId id="260" r:id="rId23"/>
    <p:sldId id="278" r:id="rId24"/>
    <p:sldId id="258" r:id="rId25"/>
    <p:sldId id="261" r:id="rId26"/>
    <p:sldId id="262" r:id="rId27"/>
    <p:sldId id="263" r:id="rId28"/>
    <p:sldId id="264" r:id="rId29"/>
    <p:sldId id="280" r:id="rId30"/>
    <p:sldId id="281" r:id="rId31"/>
    <p:sldId id="306" r:id="rId32"/>
    <p:sldId id="307" r:id="rId33"/>
    <p:sldId id="308" r:id="rId34"/>
    <p:sldId id="309" r:id="rId35"/>
    <p:sldId id="310" r:id="rId36"/>
    <p:sldId id="31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312" r:id="rId45"/>
    <p:sldId id="313" r:id="rId46"/>
    <p:sldId id="314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277" r:id="rId6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4660"/>
  </p:normalViewPr>
  <p:slideViewPr>
    <p:cSldViewPr>
      <p:cViewPr varScale="1">
        <p:scale>
          <a:sx n="72" d="100"/>
          <a:sy n="72" d="100"/>
        </p:scale>
        <p:origin x="3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3DBCC-5C6C-4E0E-B88A-7E73E77F2B25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BE95E1-E6DC-40C2-9BEC-AE631F5E05E8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S" i="1" dirty="0"/>
            <a:t>Desregulación emocional</a:t>
          </a:r>
        </a:p>
      </dgm:t>
    </dgm:pt>
    <dgm:pt modelId="{ED918EE1-6EB9-4D2C-9081-87E38E3A456A}" type="parTrans" cxnId="{365F39A3-4C1C-41C5-9A98-C1D0A565A9B8}">
      <dgm:prSet/>
      <dgm:spPr/>
      <dgm:t>
        <a:bodyPr/>
        <a:lstStyle/>
        <a:p>
          <a:endParaRPr lang="es-ES"/>
        </a:p>
      </dgm:t>
    </dgm:pt>
    <dgm:pt modelId="{A40B32DF-BCA7-4B11-B127-318B9149E921}" type="sibTrans" cxnId="{365F39A3-4C1C-41C5-9A98-C1D0A565A9B8}">
      <dgm:prSet/>
      <dgm:spPr/>
      <dgm:t>
        <a:bodyPr/>
        <a:lstStyle/>
        <a:p>
          <a:endParaRPr lang="es-ES"/>
        </a:p>
      </dgm:t>
    </dgm:pt>
    <dgm:pt modelId="{E97D1662-ED0A-4456-8C67-848E8D7A86C8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 anchor="ctr"/>
        <a:lstStyle/>
        <a:p>
          <a:r>
            <a:rPr lang="es-ES" sz="1700" b="1" dirty="0"/>
            <a:t>Vulnerabilidad emocional</a:t>
          </a:r>
        </a:p>
        <a:p>
          <a:r>
            <a:rPr lang="es-ES" sz="1700" dirty="0"/>
            <a:t>Las reaccionar son rápidas,  de forma desproporcionada y con dificultades para  volver a la calma. </a:t>
          </a:r>
        </a:p>
        <a:p>
          <a:r>
            <a:rPr lang="es-ES" sz="1400" i="1" dirty="0"/>
            <a:t>“Las emociones se disparan ante pequeñas cosas” </a:t>
          </a:r>
        </a:p>
        <a:p>
          <a:r>
            <a:rPr lang="es-ES" sz="1400" i="1" dirty="0"/>
            <a:t>“Tardo bastante en volver a tranquilizarme”.</a:t>
          </a:r>
        </a:p>
      </dgm:t>
    </dgm:pt>
    <dgm:pt modelId="{37F29832-CDCF-4DF7-B0CA-60B6A559FAA9}" type="parTrans" cxnId="{6FE24CD0-0EEE-4F7A-A9AA-ABFA8857F7ED}">
      <dgm:prSet/>
      <dgm:spPr/>
      <dgm:t>
        <a:bodyPr/>
        <a:lstStyle/>
        <a:p>
          <a:endParaRPr lang="es-ES"/>
        </a:p>
      </dgm:t>
    </dgm:pt>
    <dgm:pt modelId="{96D93981-63CB-40ED-9AED-BB3666CD2702}" type="sibTrans" cxnId="{6FE24CD0-0EEE-4F7A-A9AA-ABFA8857F7ED}">
      <dgm:prSet/>
      <dgm:spPr/>
      <dgm:t>
        <a:bodyPr/>
        <a:lstStyle/>
        <a:p>
          <a:endParaRPr lang="es-ES"/>
        </a:p>
      </dgm:t>
    </dgm:pt>
    <dgm:pt modelId="{4B28F990-3F80-4591-95D6-033AB53D340A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Base biológica</a:t>
          </a:r>
        </a:p>
      </dgm:t>
    </dgm:pt>
    <dgm:pt modelId="{715457EA-DB15-4A64-8CBA-FF19DBC5CB8A}" type="parTrans" cxnId="{D52BB94C-B6A9-4ED4-911A-19B0ED0B86C0}">
      <dgm:prSet/>
      <dgm:spPr/>
      <dgm:t>
        <a:bodyPr/>
        <a:lstStyle/>
        <a:p>
          <a:endParaRPr lang="es-ES"/>
        </a:p>
      </dgm:t>
    </dgm:pt>
    <dgm:pt modelId="{326A7826-1E5D-4B83-969F-FFE5E3532C45}" type="sibTrans" cxnId="{D52BB94C-B6A9-4ED4-911A-19B0ED0B86C0}">
      <dgm:prSet/>
      <dgm:spPr/>
      <dgm:t>
        <a:bodyPr/>
        <a:lstStyle/>
        <a:p>
          <a:endParaRPr lang="es-ES"/>
        </a:p>
      </dgm:t>
    </dgm:pt>
    <dgm:pt modelId="{346A8F7C-D06D-4938-8FA8-F933AAA3B55A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sz="1600" b="1" i="0" dirty="0"/>
            <a:t>Impulsividad</a:t>
          </a:r>
          <a:r>
            <a:rPr lang="es-ES" sz="1600" b="1" i="1" dirty="0"/>
            <a:t>. </a:t>
          </a:r>
        </a:p>
        <a:p>
          <a:pPr algn="ctr"/>
          <a:r>
            <a:rPr lang="es-ES" sz="1400" i="1" dirty="0"/>
            <a:t>“No puedo pensar antes de actuar”. </a:t>
          </a:r>
        </a:p>
        <a:p>
          <a:pPr algn="ctr"/>
          <a:r>
            <a:rPr lang="es-ES" sz="1400" i="1" dirty="0"/>
            <a:t>“Cuando me doy cuenta, ya lo he hecho”.</a:t>
          </a:r>
        </a:p>
      </dgm:t>
    </dgm:pt>
    <dgm:pt modelId="{0555A038-56C1-498F-82BC-8C2BC8C7A417}" type="parTrans" cxnId="{0382E22E-F0A3-4D58-9336-12C32ACC8033}">
      <dgm:prSet/>
      <dgm:spPr/>
      <dgm:t>
        <a:bodyPr/>
        <a:lstStyle/>
        <a:p>
          <a:endParaRPr lang="es-ES"/>
        </a:p>
      </dgm:t>
    </dgm:pt>
    <dgm:pt modelId="{00CCD59D-0D07-4ED0-83A4-B6D143834BB2}" type="sibTrans" cxnId="{0382E22E-F0A3-4D58-9336-12C32ACC8033}">
      <dgm:prSet/>
      <dgm:spPr/>
      <dgm:t>
        <a:bodyPr/>
        <a:lstStyle/>
        <a:p>
          <a:endParaRPr lang="es-ES"/>
        </a:p>
      </dgm:t>
    </dgm:pt>
    <dgm:pt modelId="{CC39C089-2796-4464-9632-7408AF81A146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700" b="1" dirty="0"/>
            <a:t>Modulación emocional.</a:t>
          </a:r>
          <a:r>
            <a:rPr lang="es-ES" sz="1700" dirty="0"/>
            <a:t> </a:t>
          </a:r>
        </a:p>
        <a:p>
          <a:r>
            <a:rPr lang="es-ES" sz="1700" dirty="0"/>
            <a:t>Dificultades de control en las  reacciones y para guiarse de forma más reflexiva. </a:t>
          </a:r>
        </a:p>
        <a:p>
          <a:r>
            <a:rPr lang="es-ES" sz="1700" dirty="0"/>
            <a:t>“</a:t>
          </a:r>
          <a:r>
            <a:rPr lang="es-ES" sz="1400" dirty="0"/>
            <a:t>Me es difícil controlar mis reacciones” </a:t>
          </a:r>
        </a:p>
        <a:p>
          <a:r>
            <a:rPr lang="es-ES" sz="1400" dirty="0"/>
            <a:t>“Mi cuerpo también se dispara”</a:t>
          </a:r>
        </a:p>
        <a:p>
          <a:r>
            <a:rPr lang="es-ES" sz="1400" dirty="0"/>
            <a:t> “Parece que pierdo el control y no consigo centrarme en nada”. </a:t>
          </a:r>
        </a:p>
      </dgm:t>
    </dgm:pt>
    <dgm:pt modelId="{F186FDF1-E981-41DF-80E1-735C71C18952}" type="parTrans" cxnId="{C4997242-5868-4860-B222-DA68BFE0354D}">
      <dgm:prSet/>
      <dgm:spPr/>
      <dgm:t>
        <a:bodyPr/>
        <a:lstStyle/>
        <a:p>
          <a:endParaRPr lang="es-ES"/>
        </a:p>
      </dgm:t>
    </dgm:pt>
    <dgm:pt modelId="{AEB54E15-5DD9-4414-A329-E7F2A3DA1FA2}" type="sibTrans" cxnId="{C4997242-5868-4860-B222-DA68BFE0354D}">
      <dgm:prSet/>
      <dgm:spPr/>
      <dgm:t>
        <a:bodyPr/>
        <a:lstStyle/>
        <a:p>
          <a:endParaRPr lang="es-ES"/>
        </a:p>
      </dgm:t>
    </dgm:pt>
    <dgm:pt modelId="{34571B8A-CE98-421B-B3F5-C52DA3B14C1E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Ambiente invalidante</a:t>
          </a:r>
        </a:p>
      </dgm:t>
    </dgm:pt>
    <dgm:pt modelId="{CE457C69-76EF-498A-99DD-85A04B013E54}" type="parTrans" cxnId="{82C48DD5-8A9F-4677-9361-06E256248F15}">
      <dgm:prSet/>
      <dgm:spPr/>
      <dgm:t>
        <a:bodyPr/>
        <a:lstStyle/>
        <a:p>
          <a:endParaRPr lang="es-ES"/>
        </a:p>
      </dgm:t>
    </dgm:pt>
    <dgm:pt modelId="{DE1255BA-9122-43D9-9F4F-94B4A8CB2343}" type="sibTrans" cxnId="{82C48DD5-8A9F-4677-9361-06E256248F15}">
      <dgm:prSet/>
      <dgm:spPr/>
      <dgm:t>
        <a:bodyPr/>
        <a:lstStyle/>
        <a:p>
          <a:endParaRPr lang="es-ES"/>
        </a:p>
      </dgm:t>
    </dgm:pt>
    <dgm:pt modelId="{CD8B5546-F4B2-4CDF-91FC-5225A8536663}" type="pres">
      <dgm:prSet presAssocID="{B953DBCC-5C6C-4E0E-B88A-7E73E77F2B2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06B647-32C3-4B25-BFED-0CE46F21A9AF}" type="pres">
      <dgm:prSet presAssocID="{96BE95E1-E6DC-40C2-9BEC-AE631F5E05E8}" presName="vertOne" presStyleCnt="0"/>
      <dgm:spPr/>
    </dgm:pt>
    <dgm:pt modelId="{AD8E051A-B922-4FF6-82CB-DBB31D6B21A2}" type="pres">
      <dgm:prSet presAssocID="{96BE95E1-E6DC-40C2-9BEC-AE631F5E05E8}" presName="txOne" presStyleLbl="node0" presStyleIdx="0" presStyleCnt="1" custScaleX="40381" custScaleY="10730" custLinFactNeighborX="3800" custLinFactNeighborY="-69307">
        <dgm:presLayoutVars>
          <dgm:chPref val="3"/>
        </dgm:presLayoutVars>
      </dgm:prSet>
      <dgm:spPr/>
    </dgm:pt>
    <dgm:pt modelId="{F0E6B72D-1D39-4BDB-A99E-ED07E96FED6F}" type="pres">
      <dgm:prSet presAssocID="{96BE95E1-E6DC-40C2-9BEC-AE631F5E05E8}" presName="parTransOne" presStyleCnt="0"/>
      <dgm:spPr/>
    </dgm:pt>
    <dgm:pt modelId="{8D92F37C-25DF-44C4-B4C7-7524798063BF}" type="pres">
      <dgm:prSet presAssocID="{96BE95E1-E6DC-40C2-9BEC-AE631F5E05E8}" presName="horzOne" presStyleCnt="0"/>
      <dgm:spPr/>
    </dgm:pt>
    <dgm:pt modelId="{B08AE6A6-F62A-4D9C-BB00-9FEF04C7B6EF}" type="pres">
      <dgm:prSet presAssocID="{E97D1662-ED0A-4456-8C67-848E8D7A86C8}" presName="vertTwo" presStyleCnt="0"/>
      <dgm:spPr/>
    </dgm:pt>
    <dgm:pt modelId="{3AC7EA39-AF29-4D29-A9D4-6903B83D85ED}" type="pres">
      <dgm:prSet presAssocID="{E97D1662-ED0A-4456-8C67-848E8D7A86C8}" presName="txTwo" presStyleLbl="node2" presStyleIdx="0" presStyleCnt="2" custScaleX="80649" custScaleY="43692" custLinFactY="9166" custLinFactNeighborX="-9729" custLinFactNeighborY="100000">
        <dgm:presLayoutVars>
          <dgm:chPref val="3"/>
        </dgm:presLayoutVars>
      </dgm:prSet>
      <dgm:spPr/>
    </dgm:pt>
    <dgm:pt modelId="{AB40B37A-7814-41F1-BE76-BC97BC51104C}" type="pres">
      <dgm:prSet presAssocID="{E97D1662-ED0A-4456-8C67-848E8D7A86C8}" presName="parTransTwo" presStyleCnt="0"/>
      <dgm:spPr/>
    </dgm:pt>
    <dgm:pt modelId="{93572CDB-3428-4E7C-B0F2-C6526532425C}" type="pres">
      <dgm:prSet presAssocID="{E97D1662-ED0A-4456-8C67-848E8D7A86C8}" presName="horzTwo" presStyleCnt="0"/>
      <dgm:spPr/>
    </dgm:pt>
    <dgm:pt modelId="{75C463F5-538C-4B04-A778-BB9654BF355E}" type="pres">
      <dgm:prSet presAssocID="{4B28F990-3F80-4591-95D6-033AB53D340A}" presName="vertThree" presStyleCnt="0"/>
      <dgm:spPr/>
    </dgm:pt>
    <dgm:pt modelId="{4F9EEB87-F571-4084-8B8C-0BC308DDA027}" type="pres">
      <dgm:prSet presAssocID="{4B28F990-3F80-4591-95D6-033AB53D340A}" presName="txThree" presStyleLbl="node3" presStyleIdx="0" presStyleCnt="3" custScaleX="186785" custScaleY="7979" custLinFactNeighborX="64279" custLinFactNeighborY="14862">
        <dgm:presLayoutVars>
          <dgm:chPref val="3"/>
        </dgm:presLayoutVars>
      </dgm:prSet>
      <dgm:spPr/>
    </dgm:pt>
    <dgm:pt modelId="{95F55AB9-5CC7-45D5-8207-02DF3D2CFEC8}" type="pres">
      <dgm:prSet presAssocID="{4B28F990-3F80-4591-95D6-033AB53D340A}" presName="horzThree" presStyleCnt="0"/>
      <dgm:spPr/>
    </dgm:pt>
    <dgm:pt modelId="{0629B3F1-84E7-4F35-A072-026BF7541592}" type="pres">
      <dgm:prSet presAssocID="{326A7826-1E5D-4B83-969F-FFE5E3532C45}" presName="sibSpaceThree" presStyleCnt="0"/>
      <dgm:spPr/>
    </dgm:pt>
    <dgm:pt modelId="{557F17B4-4564-4E23-9BA5-19A47E505A2E}" type="pres">
      <dgm:prSet presAssocID="{346A8F7C-D06D-4938-8FA8-F933AAA3B55A}" presName="vertThree" presStyleCnt="0"/>
      <dgm:spPr/>
    </dgm:pt>
    <dgm:pt modelId="{AC133755-2D65-45E8-A2B3-9A227FD1E48C}" type="pres">
      <dgm:prSet presAssocID="{346A8F7C-D06D-4938-8FA8-F933AAA3B55A}" presName="txThree" presStyleLbl="node3" presStyleIdx="1" presStyleCnt="3" custScaleX="524377" custScaleY="14257" custLinFactX="77088" custLinFactNeighborX="100000" custLinFactNeighborY="-58632">
        <dgm:presLayoutVars>
          <dgm:chPref val="3"/>
        </dgm:presLayoutVars>
      </dgm:prSet>
      <dgm:spPr/>
    </dgm:pt>
    <dgm:pt modelId="{C60B3521-C042-4468-B1F1-FB270DAB7E9A}" type="pres">
      <dgm:prSet presAssocID="{346A8F7C-D06D-4938-8FA8-F933AAA3B55A}" presName="horzThree" presStyleCnt="0"/>
      <dgm:spPr/>
    </dgm:pt>
    <dgm:pt modelId="{751E89BC-C796-4C87-A731-1A24B026A3A3}" type="pres">
      <dgm:prSet presAssocID="{96D93981-63CB-40ED-9AED-BB3666CD2702}" presName="sibSpaceTwo" presStyleCnt="0"/>
      <dgm:spPr/>
    </dgm:pt>
    <dgm:pt modelId="{7A8673C8-8988-4ECE-A004-226EFAB9A66E}" type="pres">
      <dgm:prSet presAssocID="{CC39C089-2796-4464-9632-7408AF81A146}" presName="vertTwo" presStyleCnt="0"/>
      <dgm:spPr/>
    </dgm:pt>
    <dgm:pt modelId="{B11B4AA9-82DC-4FEA-98F5-9CEE57FF69B0}" type="pres">
      <dgm:prSet presAssocID="{CC39C089-2796-4464-9632-7408AF81A146}" presName="txTwo" presStyleLbl="node2" presStyleIdx="1" presStyleCnt="2" custScaleX="196948" custScaleY="45088" custLinFactY="9156" custLinFactNeighborX="-1987" custLinFactNeighborY="100000">
        <dgm:presLayoutVars>
          <dgm:chPref val="3"/>
        </dgm:presLayoutVars>
      </dgm:prSet>
      <dgm:spPr/>
    </dgm:pt>
    <dgm:pt modelId="{FDEAC2BE-CA9C-474D-9813-9C157E1A2632}" type="pres">
      <dgm:prSet presAssocID="{CC39C089-2796-4464-9632-7408AF81A146}" presName="parTransTwo" presStyleCnt="0"/>
      <dgm:spPr/>
    </dgm:pt>
    <dgm:pt modelId="{62659DFB-D575-4D78-8658-7DA964F72CA3}" type="pres">
      <dgm:prSet presAssocID="{CC39C089-2796-4464-9632-7408AF81A146}" presName="horzTwo" presStyleCnt="0"/>
      <dgm:spPr/>
    </dgm:pt>
    <dgm:pt modelId="{D9FFB8A4-3C7D-416B-8553-504A7B97D9EE}" type="pres">
      <dgm:prSet presAssocID="{34571B8A-CE98-421B-B3F5-C52DA3B14C1E}" presName="vertThree" presStyleCnt="0"/>
      <dgm:spPr/>
    </dgm:pt>
    <dgm:pt modelId="{370DFCCE-63D2-42F2-B97E-7A79B74B3869}" type="pres">
      <dgm:prSet presAssocID="{34571B8A-CE98-421B-B3F5-C52DA3B14C1E}" presName="txThree" presStyleLbl="node3" presStyleIdx="2" presStyleCnt="3" custScaleX="248153" custScaleY="6517" custLinFactNeighborX="28303" custLinFactNeighborY="14328">
        <dgm:presLayoutVars>
          <dgm:chPref val="3"/>
        </dgm:presLayoutVars>
      </dgm:prSet>
      <dgm:spPr/>
    </dgm:pt>
    <dgm:pt modelId="{4B0A8D7D-4BE2-49F2-9B13-8515F8C702BC}" type="pres">
      <dgm:prSet presAssocID="{34571B8A-CE98-421B-B3F5-C52DA3B14C1E}" presName="horzThree" presStyleCnt="0"/>
      <dgm:spPr/>
    </dgm:pt>
  </dgm:ptLst>
  <dgm:cxnLst>
    <dgm:cxn modelId="{AD15F80C-9FC4-4272-83B4-F820D8301FCA}" type="presOf" srcId="{4B28F990-3F80-4591-95D6-033AB53D340A}" destId="{4F9EEB87-F571-4084-8B8C-0BC308DDA027}" srcOrd="0" destOrd="0" presId="urn:microsoft.com/office/officeart/2005/8/layout/hierarchy4"/>
    <dgm:cxn modelId="{0382E22E-F0A3-4D58-9336-12C32ACC8033}" srcId="{E97D1662-ED0A-4456-8C67-848E8D7A86C8}" destId="{346A8F7C-D06D-4938-8FA8-F933AAA3B55A}" srcOrd="1" destOrd="0" parTransId="{0555A038-56C1-498F-82BC-8C2BC8C7A417}" sibTransId="{00CCD59D-0D07-4ED0-83A4-B6D143834BB2}"/>
    <dgm:cxn modelId="{C4997242-5868-4860-B222-DA68BFE0354D}" srcId="{96BE95E1-E6DC-40C2-9BEC-AE631F5E05E8}" destId="{CC39C089-2796-4464-9632-7408AF81A146}" srcOrd="1" destOrd="0" parTransId="{F186FDF1-E981-41DF-80E1-735C71C18952}" sibTransId="{AEB54E15-5DD9-4414-A329-E7F2A3DA1FA2}"/>
    <dgm:cxn modelId="{D00E9E4B-7B8D-43DE-A743-E7A88828A9B8}" type="presOf" srcId="{96BE95E1-E6DC-40C2-9BEC-AE631F5E05E8}" destId="{AD8E051A-B922-4FF6-82CB-DBB31D6B21A2}" srcOrd="0" destOrd="0" presId="urn:microsoft.com/office/officeart/2005/8/layout/hierarchy4"/>
    <dgm:cxn modelId="{D52BB94C-B6A9-4ED4-911A-19B0ED0B86C0}" srcId="{E97D1662-ED0A-4456-8C67-848E8D7A86C8}" destId="{4B28F990-3F80-4591-95D6-033AB53D340A}" srcOrd="0" destOrd="0" parTransId="{715457EA-DB15-4A64-8CBA-FF19DBC5CB8A}" sibTransId="{326A7826-1E5D-4B83-969F-FFE5E3532C45}"/>
    <dgm:cxn modelId="{10D29276-8055-47FA-97DB-039B5AF73BF9}" type="presOf" srcId="{B953DBCC-5C6C-4E0E-B88A-7E73E77F2B25}" destId="{CD8B5546-F4B2-4CDF-91FC-5225A8536663}" srcOrd="0" destOrd="0" presId="urn:microsoft.com/office/officeart/2005/8/layout/hierarchy4"/>
    <dgm:cxn modelId="{EB8E7579-48FE-49DA-834D-45F8D6346EEC}" type="presOf" srcId="{CC39C089-2796-4464-9632-7408AF81A146}" destId="{B11B4AA9-82DC-4FEA-98F5-9CEE57FF69B0}" srcOrd="0" destOrd="0" presId="urn:microsoft.com/office/officeart/2005/8/layout/hierarchy4"/>
    <dgm:cxn modelId="{D7E51C80-61EC-4CF2-BE32-FC43A71EA30B}" type="presOf" srcId="{34571B8A-CE98-421B-B3F5-C52DA3B14C1E}" destId="{370DFCCE-63D2-42F2-B97E-7A79B74B3869}" srcOrd="0" destOrd="0" presId="urn:microsoft.com/office/officeart/2005/8/layout/hierarchy4"/>
    <dgm:cxn modelId="{C66B6694-97C6-468D-B0A4-02A1A54B9752}" type="presOf" srcId="{346A8F7C-D06D-4938-8FA8-F933AAA3B55A}" destId="{AC133755-2D65-45E8-A2B3-9A227FD1E48C}" srcOrd="0" destOrd="0" presId="urn:microsoft.com/office/officeart/2005/8/layout/hierarchy4"/>
    <dgm:cxn modelId="{365F39A3-4C1C-41C5-9A98-C1D0A565A9B8}" srcId="{B953DBCC-5C6C-4E0E-B88A-7E73E77F2B25}" destId="{96BE95E1-E6DC-40C2-9BEC-AE631F5E05E8}" srcOrd="0" destOrd="0" parTransId="{ED918EE1-6EB9-4D2C-9081-87E38E3A456A}" sibTransId="{A40B32DF-BCA7-4B11-B127-318B9149E921}"/>
    <dgm:cxn modelId="{6FE24CD0-0EEE-4F7A-A9AA-ABFA8857F7ED}" srcId="{96BE95E1-E6DC-40C2-9BEC-AE631F5E05E8}" destId="{E97D1662-ED0A-4456-8C67-848E8D7A86C8}" srcOrd="0" destOrd="0" parTransId="{37F29832-CDCF-4DF7-B0CA-60B6A559FAA9}" sibTransId="{96D93981-63CB-40ED-9AED-BB3666CD2702}"/>
    <dgm:cxn modelId="{82C48DD5-8A9F-4677-9361-06E256248F15}" srcId="{CC39C089-2796-4464-9632-7408AF81A146}" destId="{34571B8A-CE98-421B-B3F5-C52DA3B14C1E}" srcOrd="0" destOrd="0" parTransId="{CE457C69-76EF-498A-99DD-85A04B013E54}" sibTransId="{DE1255BA-9122-43D9-9F4F-94B4A8CB2343}"/>
    <dgm:cxn modelId="{AC17C7DE-DB68-4ED2-8E3C-B679FCFFC805}" type="presOf" srcId="{E97D1662-ED0A-4456-8C67-848E8D7A86C8}" destId="{3AC7EA39-AF29-4D29-A9D4-6903B83D85ED}" srcOrd="0" destOrd="0" presId="urn:microsoft.com/office/officeart/2005/8/layout/hierarchy4"/>
    <dgm:cxn modelId="{834FDF2E-7BAD-4AAB-9196-E5704C7F32EC}" type="presParOf" srcId="{CD8B5546-F4B2-4CDF-91FC-5225A8536663}" destId="{E106B647-32C3-4B25-BFED-0CE46F21A9AF}" srcOrd="0" destOrd="0" presId="urn:microsoft.com/office/officeart/2005/8/layout/hierarchy4"/>
    <dgm:cxn modelId="{2D6332DE-2CCC-4C5C-A032-936B5BC2D115}" type="presParOf" srcId="{E106B647-32C3-4B25-BFED-0CE46F21A9AF}" destId="{AD8E051A-B922-4FF6-82CB-DBB31D6B21A2}" srcOrd="0" destOrd="0" presId="urn:microsoft.com/office/officeart/2005/8/layout/hierarchy4"/>
    <dgm:cxn modelId="{366A8653-6A88-4C00-9279-3E26EC7800B1}" type="presParOf" srcId="{E106B647-32C3-4B25-BFED-0CE46F21A9AF}" destId="{F0E6B72D-1D39-4BDB-A99E-ED07E96FED6F}" srcOrd="1" destOrd="0" presId="urn:microsoft.com/office/officeart/2005/8/layout/hierarchy4"/>
    <dgm:cxn modelId="{54BC24CB-F8FF-4A7A-91ED-F2A2FC1C7EE3}" type="presParOf" srcId="{E106B647-32C3-4B25-BFED-0CE46F21A9AF}" destId="{8D92F37C-25DF-44C4-B4C7-7524798063BF}" srcOrd="2" destOrd="0" presId="urn:microsoft.com/office/officeart/2005/8/layout/hierarchy4"/>
    <dgm:cxn modelId="{C84A9E8B-046F-4834-8DF8-8DD7E5553CBD}" type="presParOf" srcId="{8D92F37C-25DF-44C4-B4C7-7524798063BF}" destId="{B08AE6A6-F62A-4D9C-BB00-9FEF04C7B6EF}" srcOrd="0" destOrd="0" presId="urn:microsoft.com/office/officeart/2005/8/layout/hierarchy4"/>
    <dgm:cxn modelId="{977E1DB9-CCEB-4621-A0C6-5117F688475A}" type="presParOf" srcId="{B08AE6A6-F62A-4D9C-BB00-9FEF04C7B6EF}" destId="{3AC7EA39-AF29-4D29-A9D4-6903B83D85ED}" srcOrd="0" destOrd="0" presId="urn:microsoft.com/office/officeart/2005/8/layout/hierarchy4"/>
    <dgm:cxn modelId="{034250F3-C3D9-4351-8C21-0672FDB9630C}" type="presParOf" srcId="{B08AE6A6-F62A-4D9C-BB00-9FEF04C7B6EF}" destId="{AB40B37A-7814-41F1-BE76-BC97BC51104C}" srcOrd="1" destOrd="0" presId="urn:microsoft.com/office/officeart/2005/8/layout/hierarchy4"/>
    <dgm:cxn modelId="{60DAD17A-6A7D-43AA-A298-D1E2BC74292E}" type="presParOf" srcId="{B08AE6A6-F62A-4D9C-BB00-9FEF04C7B6EF}" destId="{93572CDB-3428-4E7C-B0F2-C6526532425C}" srcOrd="2" destOrd="0" presId="urn:microsoft.com/office/officeart/2005/8/layout/hierarchy4"/>
    <dgm:cxn modelId="{C1E13BA6-6883-450D-A114-CE562F647955}" type="presParOf" srcId="{93572CDB-3428-4E7C-B0F2-C6526532425C}" destId="{75C463F5-538C-4B04-A778-BB9654BF355E}" srcOrd="0" destOrd="0" presId="urn:microsoft.com/office/officeart/2005/8/layout/hierarchy4"/>
    <dgm:cxn modelId="{CE84699B-B726-4792-8072-D527243FE6B9}" type="presParOf" srcId="{75C463F5-538C-4B04-A778-BB9654BF355E}" destId="{4F9EEB87-F571-4084-8B8C-0BC308DDA027}" srcOrd="0" destOrd="0" presId="urn:microsoft.com/office/officeart/2005/8/layout/hierarchy4"/>
    <dgm:cxn modelId="{392497FA-B98B-4CC1-8F99-576B12EB01DD}" type="presParOf" srcId="{75C463F5-538C-4B04-A778-BB9654BF355E}" destId="{95F55AB9-5CC7-45D5-8207-02DF3D2CFEC8}" srcOrd="1" destOrd="0" presId="urn:microsoft.com/office/officeart/2005/8/layout/hierarchy4"/>
    <dgm:cxn modelId="{81BFB6FA-99C8-433C-BBA3-4B30482EAF4D}" type="presParOf" srcId="{93572CDB-3428-4E7C-B0F2-C6526532425C}" destId="{0629B3F1-84E7-4F35-A072-026BF7541592}" srcOrd="1" destOrd="0" presId="urn:microsoft.com/office/officeart/2005/8/layout/hierarchy4"/>
    <dgm:cxn modelId="{CD2A6CC9-C04C-4BF4-8F08-AC7D3B2C12DF}" type="presParOf" srcId="{93572CDB-3428-4E7C-B0F2-C6526532425C}" destId="{557F17B4-4564-4E23-9BA5-19A47E505A2E}" srcOrd="2" destOrd="0" presId="urn:microsoft.com/office/officeart/2005/8/layout/hierarchy4"/>
    <dgm:cxn modelId="{433DD8EA-BF03-470E-A4E9-CDACAD7AA83F}" type="presParOf" srcId="{557F17B4-4564-4E23-9BA5-19A47E505A2E}" destId="{AC133755-2D65-45E8-A2B3-9A227FD1E48C}" srcOrd="0" destOrd="0" presId="urn:microsoft.com/office/officeart/2005/8/layout/hierarchy4"/>
    <dgm:cxn modelId="{D0B919B4-B474-4044-BB00-D9D8AB79DBC1}" type="presParOf" srcId="{557F17B4-4564-4E23-9BA5-19A47E505A2E}" destId="{C60B3521-C042-4468-B1F1-FB270DAB7E9A}" srcOrd="1" destOrd="0" presId="urn:microsoft.com/office/officeart/2005/8/layout/hierarchy4"/>
    <dgm:cxn modelId="{87756C24-2972-4B56-A574-4798B8521287}" type="presParOf" srcId="{8D92F37C-25DF-44C4-B4C7-7524798063BF}" destId="{751E89BC-C796-4C87-A731-1A24B026A3A3}" srcOrd="1" destOrd="0" presId="urn:microsoft.com/office/officeart/2005/8/layout/hierarchy4"/>
    <dgm:cxn modelId="{C07C4CB0-7D73-4241-9EBC-D1C154B6F102}" type="presParOf" srcId="{8D92F37C-25DF-44C4-B4C7-7524798063BF}" destId="{7A8673C8-8988-4ECE-A004-226EFAB9A66E}" srcOrd="2" destOrd="0" presId="urn:microsoft.com/office/officeart/2005/8/layout/hierarchy4"/>
    <dgm:cxn modelId="{4DF68099-9294-4007-B126-5248E0B63893}" type="presParOf" srcId="{7A8673C8-8988-4ECE-A004-226EFAB9A66E}" destId="{B11B4AA9-82DC-4FEA-98F5-9CEE57FF69B0}" srcOrd="0" destOrd="0" presId="urn:microsoft.com/office/officeart/2005/8/layout/hierarchy4"/>
    <dgm:cxn modelId="{C75F78AC-8148-4AC3-8408-594024C72EF0}" type="presParOf" srcId="{7A8673C8-8988-4ECE-A004-226EFAB9A66E}" destId="{FDEAC2BE-CA9C-474D-9813-9C157E1A2632}" srcOrd="1" destOrd="0" presId="urn:microsoft.com/office/officeart/2005/8/layout/hierarchy4"/>
    <dgm:cxn modelId="{9CF5BCCF-703B-479C-9AFD-95A8EF0DF3A0}" type="presParOf" srcId="{7A8673C8-8988-4ECE-A004-226EFAB9A66E}" destId="{62659DFB-D575-4D78-8658-7DA964F72CA3}" srcOrd="2" destOrd="0" presId="urn:microsoft.com/office/officeart/2005/8/layout/hierarchy4"/>
    <dgm:cxn modelId="{DCD64049-70B5-4877-98B9-BF25DD78B990}" type="presParOf" srcId="{62659DFB-D575-4D78-8658-7DA964F72CA3}" destId="{D9FFB8A4-3C7D-416B-8553-504A7B97D9EE}" srcOrd="0" destOrd="0" presId="urn:microsoft.com/office/officeart/2005/8/layout/hierarchy4"/>
    <dgm:cxn modelId="{550DBE63-0F9D-48A3-B78A-7B0D2395DEF0}" type="presParOf" srcId="{D9FFB8A4-3C7D-416B-8553-504A7B97D9EE}" destId="{370DFCCE-63D2-42F2-B97E-7A79B74B3869}" srcOrd="0" destOrd="0" presId="urn:microsoft.com/office/officeart/2005/8/layout/hierarchy4"/>
    <dgm:cxn modelId="{72775572-1B03-455E-A95E-B99B5E0436F1}" type="presParOf" srcId="{D9FFB8A4-3C7D-416B-8553-504A7B97D9EE}" destId="{4B0A8D7D-4BE2-49F2-9B13-8515F8C702B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628E5-BD48-4D3C-B71B-4BDE2E5A374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7D9F21A-285E-4078-82F1-373E87D9A648}">
      <dgm:prSet phldrT="[Texto]"/>
      <dgm:spPr/>
      <dgm:t>
        <a:bodyPr/>
        <a:lstStyle/>
        <a:p>
          <a:r>
            <a:rPr lang="es-ES" dirty="0"/>
            <a:t>HOMBRES </a:t>
          </a:r>
        </a:p>
        <a:p>
          <a:r>
            <a:rPr lang="es-ES" dirty="0"/>
            <a:t>2.982</a:t>
          </a:r>
        </a:p>
      </dgm:t>
    </dgm:pt>
    <dgm:pt modelId="{BD7E9BEB-2FEA-4FDB-B064-6546C565C43E}" type="parTrans" cxnId="{06765756-6173-4466-A1A1-B8387877B859}">
      <dgm:prSet/>
      <dgm:spPr/>
      <dgm:t>
        <a:bodyPr/>
        <a:lstStyle/>
        <a:p>
          <a:endParaRPr lang="es-ES"/>
        </a:p>
      </dgm:t>
    </dgm:pt>
    <dgm:pt modelId="{F24403A2-D2B4-48CE-98D6-1F7E150224B7}" type="sibTrans" cxnId="{06765756-6173-4466-A1A1-B8387877B859}">
      <dgm:prSet/>
      <dgm:spPr/>
      <dgm:t>
        <a:bodyPr/>
        <a:lstStyle/>
        <a:p>
          <a:endParaRPr lang="es-ES"/>
        </a:p>
      </dgm:t>
    </dgm:pt>
    <dgm:pt modelId="{4247FDD2-A5A4-4A9D-8249-2DABEECD36A7}">
      <dgm:prSet phldrT="[Texto]"/>
      <dgm:spPr/>
      <dgm:t>
        <a:bodyPr/>
        <a:lstStyle/>
        <a:p>
          <a:r>
            <a:rPr lang="es-ES" dirty="0"/>
            <a:t>MUJERES</a:t>
          </a:r>
        </a:p>
        <a:p>
          <a:r>
            <a:rPr lang="es-ES" dirty="0"/>
            <a:t>1.021</a:t>
          </a:r>
        </a:p>
      </dgm:t>
    </dgm:pt>
    <dgm:pt modelId="{7B47E32E-EBB9-4911-8836-001E6B7A0573}" type="parTrans" cxnId="{F064B1E2-735F-4A52-8699-0F00022104A4}">
      <dgm:prSet/>
      <dgm:spPr/>
      <dgm:t>
        <a:bodyPr/>
        <a:lstStyle/>
        <a:p>
          <a:endParaRPr lang="es-ES"/>
        </a:p>
      </dgm:t>
    </dgm:pt>
    <dgm:pt modelId="{6D4982A7-3DE9-49AD-8EC2-87BE19F681CC}" type="sibTrans" cxnId="{F064B1E2-735F-4A52-8699-0F00022104A4}">
      <dgm:prSet/>
      <dgm:spPr/>
      <dgm:t>
        <a:bodyPr/>
        <a:lstStyle/>
        <a:p>
          <a:endParaRPr lang="es-ES"/>
        </a:p>
      </dgm:t>
    </dgm:pt>
    <dgm:pt modelId="{3DDEA121-0EEE-4AC9-A2D2-23E8D5179E54}">
      <dgm:prSet phldrT="[Texto]"/>
      <dgm:spPr/>
      <dgm:t>
        <a:bodyPr/>
        <a:lstStyle/>
        <a:p>
          <a:r>
            <a:rPr lang="es-ES" dirty="0"/>
            <a:t>4.003 SUICIDIOS CONSUMADOS EN ESPAÑA 2021 (INE).</a:t>
          </a:r>
        </a:p>
      </dgm:t>
    </dgm:pt>
    <dgm:pt modelId="{C962BACD-448A-4B88-BDEA-4AAA1C067A6B}" type="parTrans" cxnId="{9647A99B-6757-4FD1-8C36-654DD2DDA99A}">
      <dgm:prSet/>
      <dgm:spPr/>
      <dgm:t>
        <a:bodyPr/>
        <a:lstStyle/>
        <a:p>
          <a:endParaRPr lang="es-ES"/>
        </a:p>
      </dgm:t>
    </dgm:pt>
    <dgm:pt modelId="{E525E9DA-F855-42CB-A1AA-4DA60ACCB33A}" type="sibTrans" cxnId="{9647A99B-6757-4FD1-8C36-654DD2DDA99A}">
      <dgm:prSet/>
      <dgm:spPr/>
      <dgm:t>
        <a:bodyPr/>
        <a:lstStyle/>
        <a:p>
          <a:endParaRPr lang="es-ES"/>
        </a:p>
      </dgm:t>
    </dgm:pt>
    <dgm:pt modelId="{75E54B1A-CE6C-4A6F-B68F-C4AB71BF7605}" type="pres">
      <dgm:prSet presAssocID="{FEB628E5-BD48-4D3C-B71B-4BDE2E5A3742}" presName="Name0" presStyleCnt="0">
        <dgm:presLayoutVars>
          <dgm:dir/>
          <dgm:resizeHandles val="exact"/>
        </dgm:presLayoutVars>
      </dgm:prSet>
      <dgm:spPr/>
    </dgm:pt>
    <dgm:pt modelId="{8B7A26FB-898C-4195-A422-039D76C870B4}" type="pres">
      <dgm:prSet presAssocID="{FEB628E5-BD48-4D3C-B71B-4BDE2E5A3742}" presName="vNodes" presStyleCnt="0"/>
      <dgm:spPr/>
    </dgm:pt>
    <dgm:pt modelId="{7D77499F-1C5D-4CAB-911A-47F5B5B65B4C}" type="pres">
      <dgm:prSet presAssocID="{37D9F21A-285E-4078-82F1-373E87D9A648}" presName="node" presStyleLbl="node1" presStyleIdx="0" presStyleCnt="3">
        <dgm:presLayoutVars>
          <dgm:bulletEnabled val="1"/>
        </dgm:presLayoutVars>
      </dgm:prSet>
      <dgm:spPr/>
    </dgm:pt>
    <dgm:pt modelId="{4FA0EF55-B9A1-43C8-A5A4-9D91C67DB86F}" type="pres">
      <dgm:prSet presAssocID="{F24403A2-D2B4-48CE-98D6-1F7E150224B7}" presName="spacerT" presStyleCnt="0"/>
      <dgm:spPr/>
    </dgm:pt>
    <dgm:pt modelId="{EA21AA03-BC80-448C-B12F-AE96FC7B9953}" type="pres">
      <dgm:prSet presAssocID="{F24403A2-D2B4-48CE-98D6-1F7E150224B7}" presName="sibTrans" presStyleLbl="sibTrans2D1" presStyleIdx="0" presStyleCnt="2"/>
      <dgm:spPr/>
    </dgm:pt>
    <dgm:pt modelId="{081C9675-5D0D-4449-BB47-BBCEC9E3298E}" type="pres">
      <dgm:prSet presAssocID="{F24403A2-D2B4-48CE-98D6-1F7E150224B7}" presName="spacerB" presStyleCnt="0"/>
      <dgm:spPr/>
    </dgm:pt>
    <dgm:pt modelId="{0F3F1A18-A78C-4B2C-BB18-050FDB55AA16}" type="pres">
      <dgm:prSet presAssocID="{4247FDD2-A5A4-4A9D-8249-2DABEECD36A7}" presName="node" presStyleLbl="node1" presStyleIdx="1" presStyleCnt="3">
        <dgm:presLayoutVars>
          <dgm:bulletEnabled val="1"/>
        </dgm:presLayoutVars>
      </dgm:prSet>
      <dgm:spPr/>
    </dgm:pt>
    <dgm:pt modelId="{F9D5A580-7FCC-48AB-A356-90C4CED7E918}" type="pres">
      <dgm:prSet presAssocID="{FEB628E5-BD48-4D3C-B71B-4BDE2E5A3742}" presName="sibTransLast" presStyleLbl="sibTrans2D1" presStyleIdx="1" presStyleCnt="2"/>
      <dgm:spPr/>
    </dgm:pt>
    <dgm:pt modelId="{7BB9FA81-0834-465A-AA78-83B2AF9A2BDA}" type="pres">
      <dgm:prSet presAssocID="{FEB628E5-BD48-4D3C-B71B-4BDE2E5A3742}" presName="connectorText" presStyleLbl="sibTrans2D1" presStyleIdx="1" presStyleCnt="2"/>
      <dgm:spPr/>
    </dgm:pt>
    <dgm:pt modelId="{6403E45E-DA91-4768-873C-A7BCFF5514BE}" type="pres">
      <dgm:prSet presAssocID="{FEB628E5-BD48-4D3C-B71B-4BDE2E5A3742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BE795F3A-90C9-4390-9195-98FBAADF2359}" type="presOf" srcId="{3DDEA121-0EEE-4AC9-A2D2-23E8D5179E54}" destId="{6403E45E-DA91-4768-873C-A7BCFF5514BE}" srcOrd="0" destOrd="0" presId="urn:microsoft.com/office/officeart/2005/8/layout/equation2"/>
    <dgm:cxn modelId="{A629CD5D-8926-47FC-A376-68919C219AED}" type="presOf" srcId="{FEB628E5-BD48-4D3C-B71B-4BDE2E5A3742}" destId="{75E54B1A-CE6C-4A6F-B68F-C4AB71BF7605}" srcOrd="0" destOrd="0" presId="urn:microsoft.com/office/officeart/2005/8/layout/equation2"/>
    <dgm:cxn modelId="{D6C3655E-6381-4691-BE76-D42B088CBEE7}" type="presOf" srcId="{6D4982A7-3DE9-49AD-8EC2-87BE19F681CC}" destId="{7BB9FA81-0834-465A-AA78-83B2AF9A2BDA}" srcOrd="1" destOrd="0" presId="urn:microsoft.com/office/officeart/2005/8/layout/equation2"/>
    <dgm:cxn modelId="{06765756-6173-4466-A1A1-B8387877B859}" srcId="{FEB628E5-BD48-4D3C-B71B-4BDE2E5A3742}" destId="{37D9F21A-285E-4078-82F1-373E87D9A648}" srcOrd="0" destOrd="0" parTransId="{BD7E9BEB-2FEA-4FDB-B064-6546C565C43E}" sibTransId="{F24403A2-D2B4-48CE-98D6-1F7E150224B7}"/>
    <dgm:cxn modelId="{F42B189A-D002-4069-A2EE-8B92B7291377}" type="presOf" srcId="{6D4982A7-3DE9-49AD-8EC2-87BE19F681CC}" destId="{F9D5A580-7FCC-48AB-A356-90C4CED7E918}" srcOrd="0" destOrd="0" presId="urn:microsoft.com/office/officeart/2005/8/layout/equation2"/>
    <dgm:cxn modelId="{9647A99B-6757-4FD1-8C36-654DD2DDA99A}" srcId="{FEB628E5-BD48-4D3C-B71B-4BDE2E5A3742}" destId="{3DDEA121-0EEE-4AC9-A2D2-23E8D5179E54}" srcOrd="2" destOrd="0" parTransId="{C962BACD-448A-4B88-BDEA-4AAA1C067A6B}" sibTransId="{E525E9DA-F855-42CB-A1AA-4DA60ACCB33A}"/>
    <dgm:cxn modelId="{6195F5A9-E22E-4399-A85C-A2DFB987D1EB}" type="presOf" srcId="{4247FDD2-A5A4-4A9D-8249-2DABEECD36A7}" destId="{0F3F1A18-A78C-4B2C-BB18-050FDB55AA16}" srcOrd="0" destOrd="0" presId="urn:microsoft.com/office/officeart/2005/8/layout/equation2"/>
    <dgm:cxn modelId="{0A30C6C2-8C58-4368-A662-2A7AFD0AEC39}" type="presOf" srcId="{37D9F21A-285E-4078-82F1-373E87D9A648}" destId="{7D77499F-1C5D-4CAB-911A-47F5B5B65B4C}" srcOrd="0" destOrd="0" presId="urn:microsoft.com/office/officeart/2005/8/layout/equation2"/>
    <dgm:cxn modelId="{FCC0A0DF-2379-4D36-8224-0CF81DBC34D3}" type="presOf" srcId="{F24403A2-D2B4-48CE-98D6-1F7E150224B7}" destId="{EA21AA03-BC80-448C-B12F-AE96FC7B9953}" srcOrd="0" destOrd="0" presId="urn:microsoft.com/office/officeart/2005/8/layout/equation2"/>
    <dgm:cxn modelId="{F064B1E2-735F-4A52-8699-0F00022104A4}" srcId="{FEB628E5-BD48-4D3C-B71B-4BDE2E5A3742}" destId="{4247FDD2-A5A4-4A9D-8249-2DABEECD36A7}" srcOrd="1" destOrd="0" parTransId="{7B47E32E-EBB9-4911-8836-001E6B7A0573}" sibTransId="{6D4982A7-3DE9-49AD-8EC2-87BE19F681CC}"/>
    <dgm:cxn modelId="{55691C13-D5AC-4D0A-A927-2FA3EE40BFCC}" type="presParOf" srcId="{75E54B1A-CE6C-4A6F-B68F-C4AB71BF7605}" destId="{8B7A26FB-898C-4195-A422-039D76C870B4}" srcOrd="0" destOrd="0" presId="urn:microsoft.com/office/officeart/2005/8/layout/equation2"/>
    <dgm:cxn modelId="{52EBABF9-D55E-4590-A687-CAB27F5059D2}" type="presParOf" srcId="{8B7A26FB-898C-4195-A422-039D76C870B4}" destId="{7D77499F-1C5D-4CAB-911A-47F5B5B65B4C}" srcOrd="0" destOrd="0" presId="urn:microsoft.com/office/officeart/2005/8/layout/equation2"/>
    <dgm:cxn modelId="{323365BB-E2F3-4F67-B266-257FDBF444DB}" type="presParOf" srcId="{8B7A26FB-898C-4195-A422-039D76C870B4}" destId="{4FA0EF55-B9A1-43C8-A5A4-9D91C67DB86F}" srcOrd="1" destOrd="0" presId="urn:microsoft.com/office/officeart/2005/8/layout/equation2"/>
    <dgm:cxn modelId="{8D407D99-F2D4-4F96-AA73-BFDFB9A387C4}" type="presParOf" srcId="{8B7A26FB-898C-4195-A422-039D76C870B4}" destId="{EA21AA03-BC80-448C-B12F-AE96FC7B9953}" srcOrd="2" destOrd="0" presId="urn:microsoft.com/office/officeart/2005/8/layout/equation2"/>
    <dgm:cxn modelId="{0EA53BC0-E67B-445B-8372-7EC399468FCF}" type="presParOf" srcId="{8B7A26FB-898C-4195-A422-039D76C870B4}" destId="{081C9675-5D0D-4449-BB47-BBCEC9E3298E}" srcOrd="3" destOrd="0" presId="urn:microsoft.com/office/officeart/2005/8/layout/equation2"/>
    <dgm:cxn modelId="{6174E3AB-FBFE-48A4-8678-399686A1D74C}" type="presParOf" srcId="{8B7A26FB-898C-4195-A422-039D76C870B4}" destId="{0F3F1A18-A78C-4B2C-BB18-050FDB55AA16}" srcOrd="4" destOrd="0" presId="urn:microsoft.com/office/officeart/2005/8/layout/equation2"/>
    <dgm:cxn modelId="{DBDE1954-6795-48D0-A557-8403A89113F0}" type="presParOf" srcId="{75E54B1A-CE6C-4A6F-B68F-C4AB71BF7605}" destId="{F9D5A580-7FCC-48AB-A356-90C4CED7E918}" srcOrd="1" destOrd="0" presId="urn:microsoft.com/office/officeart/2005/8/layout/equation2"/>
    <dgm:cxn modelId="{7C2F3263-CA53-47FE-9217-CA2B53987456}" type="presParOf" srcId="{F9D5A580-7FCC-48AB-A356-90C4CED7E918}" destId="{7BB9FA81-0834-465A-AA78-83B2AF9A2BDA}" srcOrd="0" destOrd="0" presId="urn:microsoft.com/office/officeart/2005/8/layout/equation2"/>
    <dgm:cxn modelId="{9C6BB79A-F9F3-4B21-9EB4-00F38370BF2E}" type="presParOf" srcId="{75E54B1A-CE6C-4A6F-B68F-C4AB71BF7605}" destId="{6403E45E-DA91-4768-873C-A7BCFF5514B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E051A-B922-4FF6-82CB-DBB31D6B21A2}">
      <dsp:nvSpPr>
        <dsp:cNvPr id="0" name=""/>
        <dsp:cNvSpPr/>
      </dsp:nvSpPr>
      <dsp:spPr>
        <a:xfrm>
          <a:off x="2808658" y="144018"/>
          <a:ext cx="3369840" cy="64129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i="1" kern="1200" dirty="0"/>
            <a:t>Desregulación emocional</a:t>
          </a:r>
        </a:p>
      </dsp:txBody>
      <dsp:txXfrm>
        <a:off x="2827441" y="162801"/>
        <a:ext cx="3332274" cy="603730"/>
      </dsp:txXfrm>
    </dsp:sp>
    <dsp:sp modelId="{3AC7EA39-AF29-4D29-A9D4-6903B83D85ED}">
      <dsp:nvSpPr>
        <dsp:cNvPr id="0" name=""/>
        <dsp:cNvSpPr/>
      </dsp:nvSpPr>
      <dsp:spPr>
        <a:xfrm>
          <a:off x="1272" y="2592856"/>
          <a:ext cx="3970794" cy="261132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Vulnerabilidad emocional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Las reaccionar son rápidas,  de forma desproporcionada y con dificultades para  volver a la calma.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1" kern="1200" dirty="0"/>
            <a:t>“Las emociones se disparan ante pequeñas cosas”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1" kern="1200" dirty="0"/>
            <a:t>“Tardo bastante en volver a tranquilizarme”.</a:t>
          </a:r>
        </a:p>
      </dsp:txBody>
      <dsp:txXfrm>
        <a:off x="77755" y="2669339"/>
        <a:ext cx="3817828" cy="2458358"/>
      </dsp:txXfrm>
    </dsp:sp>
    <dsp:sp modelId="{4F9EEB87-F571-4084-8B8C-0BC308DDA027}">
      <dsp:nvSpPr>
        <dsp:cNvPr id="0" name=""/>
        <dsp:cNvSpPr/>
      </dsp:nvSpPr>
      <dsp:spPr>
        <a:xfrm>
          <a:off x="446313" y="5499785"/>
          <a:ext cx="1285566" cy="47687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Base biológica</a:t>
          </a:r>
        </a:p>
      </dsp:txBody>
      <dsp:txXfrm>
        <a:off x="460280" y="5513752"/>
        <a:ext cx="1257632" cy="448944"/>
      </dsp:txXfrm>
    </dsp:sp>
    <dsp:sp modelId="{AC133755-2D65-45E8-A2B3-9A227FD1E48C}">
      <dsp:nvSpPr>
        <dsp:cNvPr id="0" name=""/>
        <dsp:cNvSpPr/>
      </dsp:nvSpPr>
      <dsp:spPr>
        <a:xfrm>
          <a:off x="2537206" y="1152121"/>
          <a:ext cx="3609077" cy="85209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/>
            <a:t>Impulsividad</a:t>
          </a:r>
          <a:r>
            <a:rPr lang="es-ES" sz="1600" b="1" i="1" kern="1200" dirty="0"/>
            <a:t>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1" kern="1200" dirty="0"/>
            <a:t>“No puedo pensar antes de actuar”.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1" kern="1200" dirty="0"/>
            <a:t>“Cuando me doy cuenta, ya lo he hecho”.</a:t>
          </a:r>
        </a:p>
      </dsp:txBody>
      <dsp:txXfrm>
        <a:off x="2562163" y="1177078"/>
        <a:ext cx="3559163" cy="802178"/>
      </dsp:txXfrm>
    </dsp:sp>
    <dsp:sp modelId="{B11B4AA9-82DC-4FEA-98F5-9CEE57FF69B0}">
      <dsp:nvSpPr>
        <dsp:cNvPr id="0" name=""/>
        <dsp:cNvSpPr/>
      </dsp:nvSpPr>
      <dsp:spPr>
        <a:xfrm>
          <a:off x="4951334" y="2592258"/>
          <a:ext cx="3363749" cy="269475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Modulación emocional.</a:t>
          </a:r>
          <a:r>
            <a:rPr lang="es-ES" sz="1700" kern="1200" dirty="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Dificultades de control en las  reacciones y para guiarse de forma más reflexiva.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“</a:t>
          </a:r>
          <a:r>
            <a:rPr lang="es-ES" sz="1400" kern="1200" dirty="0"/>
            <a:t>Me es difícil controlar mis reacciones”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“Mi cuerpo también se dispara”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 “Parece que pierdo el control y no consigo centrarme en nada”. </a:t>
          </a:r>
        </a:p>
      </dsp:txBody>
      <dsp:txXfrm>
        <a:off x="5030261" y="2671185"/>
        <a:ext cx="3205895" cy="2536904"/>
      </dsp:txXfrm>
    </dsp:sp>
    <dsp:sp modelId="{370DFCCE-63D2-42F2-B97E-7A79B74B3869}">
      <dsp:nvSpPr>
        <dsp:cNvPr id="0" name=""/>
        <dsp:cNvSpPr/>
      </dsp:nvSpPr>
      <dsp:spPr>
        <a:xfrm>
          <a:off x="6007975" y="5587164"/>
          <a:ext cx="1707937" cy="38949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Ambiente invalidante</a:t>
          </a:r>
        </a:p>
      </dsp:txBody>
      <dsp:txXfrm>
        <a:off x="6019383" y="5598572"/>
        <a:ext cx="1685121" cy="366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7499F-1C5D-4CAB-911A-47F5B5B65B4C}">
      <dsp:nvSpPr>
        <dsp:cNvPr id="0" name=""/>
        <dsp:cNvSpPr/>
      </dsp:nvSpPr>
      <dsp:spPr>
        <a:xfrm>
          <a:off x="1638731" y="47"/>
          <a:ext cx="1248593" cy="124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HOMBRES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2.982</a:t>
          </a:r>
        </a:p>
      </dsp:txBody>
      <dsp:txXfrm>
        <a:off x="1821583" y="182899"/>
        <a:ext cx="882889" cy="882889"/>
      </dsp:txXfrm>
    </dsp:sp>
    <dsp:sp modelId="{EA21AA03-BC80-448C-B12F-AE96FC7B9953}">
      <dsp:nvSpPr>
        <dsp:cNvPr id="0" name=""/>
        <dsp:cNvSpPr/>
      </dsp:nvSpPr>
      <dsp:spPr>
        <a:xfrm>
          <a:off x="1900936" y="1350026"/>
          <a:ext cx="724184" cy="72418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1996927" y="1626954"/>
        <a:ext cx="532202" cy="170328"/>
      </dsp:txXfrm>
    </dsp:sp>
    <dsp:sp modelId="{0F3F1A18-A78C-4B2C-BB18-050FDB55AA16}">
      <dsp:nvSpPr>
        <dsp:cNvPr id="0" name=""/>
        <dsp:cNvSpPr/>
      </dsp:nvSpPr>
      <dsp:spPr>
        <a:xfrm>
          <a:off x="1638731" y="2175596"/>
          <a:ext cx="1248593" cy="1248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MUJERES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1.021</a:t>
          </a:r>
        </a:p>
      </dsp:txBody>
      <dsp:txXfrm>
        <a:off x="1821583" y="2358448"/>
        <a:ext cx="882889" cy="882889"/>
      </dsp:txXfrm>
    </dsp:sp>
    <dsp:sp modelId="{F9D5A580-7FCC-48AB-A356-90C4CED7E918}">
      <dsp:nvSpPr>
        <dsp:cNvPr id="0" name=""/>
        <dsp:cNvSpPr/>
      </dsp:nvSpPr>
      <dsp:spPr>
        <a:xfrm>
          <a:off x="3074614" y="1479880"/>
          <a:ext cx="397052" cy="464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3074614" y="1572775"/>
        <a:ext cx="277936" cy="278686"/>
      </dsp:txXfrm>
    </dsp:sp>
    <dsp:sp modelId="{6403E45E-DA91-4768-873C-A7BCFF5514BE}">
      <dsp:nvSpPr>
        <dsp:cNvPr id="0" name=""/>
        <dsp:cNvSpPr/>
      </dsp:nvSpPr>
      <dsp:spPr>
        <a:xfrm>
          <a:off x="3636481" y="463524"/>
          <a:ext cx="2497187" cy="2497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4.003 SUICIDIOS CONSUMADOS EN ESPAÑA 2021 (INE).</a:t>
          </a:r>
        </a:p>
      </dsp:txBody>
      <dsp:txXfrm>
        <a:off x="4002186" y="829229"/>
        <a:ext cx="1765777" cy="1765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E58A3-18B9-4C8D-A360-4B55455B0B4D}" type="datetimeFigureOut">
              <a:rPr lang="es-ES" smtClean="0"/>
              <a:t>16/05/2023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658C6-FEE3-4913-8E63-7BD188000B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26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658C6-FEE3-4913-8E63-7BD188000BB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89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055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80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308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71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927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482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801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08718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984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9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79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726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131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876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345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422432"/>
            <a:ext cx="8058150" cy="107588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DD2819"/>
                </a:solidFill>
              </a:rPr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198" y="1498313"/>
            <a:ext cx="3950747" cy="90210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1pPr>
            <a:lvl2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2pPr>
            <a:lvl3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3pPr>
            <a:lvl4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4pPr>
            <a:lvl5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1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2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3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4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4087194402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45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570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404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309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97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3838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650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352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394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294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558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374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87656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920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580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112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34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300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020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422432"/>
            <a:ext cx="8058150" cy="107588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DD2819"/>
                </a:solidFill>
              </a:rPr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198" y="1498313"/>
            <a:ext cx="3950747" cy="90210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1pPr>
            <a:lvl2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2pPr>
            <a:lvl3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3pPr>
            <a:lvl4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4pPr>
            <a:lvl5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1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2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3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4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1335989207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806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529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985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127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810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8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629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670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091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791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26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4451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3244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522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444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35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717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903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303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422432"/>
            <a:ext cx="8058150" cy="107588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DD2819"/>
                </a:solidFill>
              </a:rPr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198" y="1498313"/>
            <a:ext cx="3950747" cy="90210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1pPr>
            <a:lvl2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2pPr>
            <a:lvl3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3pPr>
            <a:lvl4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4pPr>
            <a:lvl5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1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2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3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4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534859186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966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33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952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277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137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585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66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93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151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452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236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756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91193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174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4211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4392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600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1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753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581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422432"/>
            <a:ext cx="8058150" cy="107588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DD2819"/>
                </a:solidFill>
              </a:rPr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198" y="1498313"/>
            <a:ext cx="3950747" cy="90210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1pPr>
            <a:lvl2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2pPr>
            <a:lvl3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3pPr>
            <a:lvl4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4pPr>
            <a:lvl5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1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2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3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4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9574677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71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422432"/>
            <a:ext cx="8058150" cy="107588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DD2819"/>
                </a:solidFill>
              </a:rPr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198" y="1498313"/>
            <a:ext cx="3950747" cy="90210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1pPr>
            <a:lvl2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2pPr>
            <a:lvl3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3pPr>
            <a:lvl4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4pPr>
            <a:lvl5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1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2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3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4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7910781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99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1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84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82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97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98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48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72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59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23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37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578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87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4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55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40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21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50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422432"/>
            <a:ext cx="8058150" cy="107588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DD2819"/>
                </a:solidFill>
              </a:rPr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198" y="1498313"/>
            <a:ext cx="3950747" cy="90210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1pPr>
            <a:lvl2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2pPr>
            <a:lvl3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3pPr>
            <a:lvl4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4pPr>
            <a:lvl5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1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2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3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4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191796852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0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32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00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60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97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74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9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17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44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450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83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2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116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185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78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06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87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6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412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877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422432"/>
            <a:ext cx="8058150" cy="107588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DD2819"/>
                </a:solidFill>
              </a:rPr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198" y="1498313"/>
            <a:ext cx="3950747" cy="90210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1pPr>
            <a:lvl2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2pPr>
            <a:lvl3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3pPr>
            <a:lvl4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4pPr>
            <a:lvl5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1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2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3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4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95664841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611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6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99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017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440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205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8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373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34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026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44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99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33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163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195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94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551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52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864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354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422432"/>
            <a:ext cx="8058150" cy="107588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DD2819"/>
                </a:solidFill>
              </a:rPr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198" y="1498313"/>
            <a:ext cx="3950747" cy="90210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1pPr>
            <a:lvl2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2pPr>
            <a:lvl3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3pPr>
            <a:lvl4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4pPr>
            <a:lvl5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1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2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3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4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969023586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866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754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14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44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465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11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83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047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378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585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468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7169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81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192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975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119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391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947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422432"/>
            <a:ext cx="8058150" cy="107588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DD2819"/>
                </a:solidFill>
              </a:rPr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198" y="1498313"/>
            <a:ext cx="3950747" cy="90210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1pPr>
            <a:lvl2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2pPr>
            <a:lvl3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3pPr>
            <a:lvl4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4pPr>
            <a:lvl5pPr marL="0" indent="0">
              <a:buClrTx/>
              <a:buSzTx/>
              <a:buFontTx/>
              <a:buNone/>
              <a:defRPr b="1">
                <a:solidFill>
                  <a:srgbClr val="606467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1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2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3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4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1800" b="1">
                <a:solidFill>
                  <a:srgbClr val="606467"/>
                </a:solid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1630690865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678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721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866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FE74-E468-46B5-ACA9-BB21486F9FE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3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5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 defTabSz="457200"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372CFE74-E468-46B5-ACA9-BB21486F9FED}" type="slidenum">
              <a:rPr lang="es-ES" smtClean="0">
                <a:solidFill>
                  <a:prstClr val="black"/>
                </a:solidFill>
              </a:rPr>
              <a:pPr defTabSz="4572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4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 defTabSz="457200"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372CFE74-E468-46B5-ACA9-BB21486F9FED}" type="slidenum">
              <a:rPr lang="es-ES" smtClean="0">
                <a:solidFill>
                  <a:prstClr val="black"/>
                </a:solidFill>
              </a:rPr>
              <a:pPr defTabSz="4572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 defTabSz="457200"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372CFE74-E468-46B5-ACA9-BB21486F9FED}" type="slidenum">
              <a:rPr lang="es-ES" smtClean="0">
                <a:solidFill>
                  <a:prstClr val="black"/>
                </a:solidFill>
              </a:rPr>
              <a:pPr defTabSz="4572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7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 defTabSz="457200"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372CFE74-E468-46B5-ACA9-BB21486F9FED}" type="slidenum">
              <a:rPr lang="es-ES" smtClean="0">
                <a:solidFill>
                  <a:prstClr val="black"/>
                </a:solidFill>
              </a:rPr>
              <a:pPr defTabSz="4572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2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 defTabSz="457200"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372CFE74-E468-46B5-ACA9-BB21486F9FED}" type="slidenum">
              <a:rPr lang="es-ES" smtClean="0">
                <a:solidFill>
                  <a:prstClr val="black"/>
                </a:solidFill>
              </a:rPr>
              <a:pPr defTabSz="4572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8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 defTabSz="457200"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372CFE74-E468-46B5-ACA9-BB21486F9FED}" type="slidenum">
              <a:rPr lang="es-ES" smtClean="0">
                <a:solidFill>
                  <a:prstClr val="black"/>
                </a:solidFill>
              </a:rPr>
              <a:pPr defTabSz="4572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0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 defTabSz="457200"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372CFE74-E468-46B5-ACA9-BB21486F9FED}" type="slidenum">
              <a:rPr lang="es-ES" smtClean="0">
                <a:solidFill>
                  <a:prstClr val="black"/>
                </a:solidFill>
              </a:rPr>
              <a:pPr defTabSz="4572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2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 defTabSz="457200"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372CFE74-E468-46B5-ACA9-BB21486F9FED}" type="slidenum">
              <a:rPr lang="es-ES" smtClean="0">
                <a:solidFill>
                  <a:prstClr val="black"/>
                </a:solidFill>
              </a:rPr>
              <a:pPr defTabSz="4572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1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105B61EC-7266-4A5C-8F00-4FAECE709ADA}" type="datetimeFigureOut">
              <a:rPr lang="es-ES" smtClean="0">
                <a:solidFill>
                  <a:prstClr val="black"/>
                </a:solidFill>
              </a:rPr>
              <a:pPr defTabSz="457200"/>
              <a:t>16/05/2023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372CFE74-E468-46B5-ACA9-BB21486F9FED}" type="slidenum">
              <a:rPr lang="es-ES" smtClean="0">
                <a:solidFill>
                  <a:prstClr val="black"/>
                </a:solidFill>
              </a:rPr>
              <a:pPr defTabSz="457200"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0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57920207-27FC-4056-938F-C59B6179C03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me.es/" TargetMode="External"/><Relationship Id="rId2" Type="http://schemas.openxmlformats.org/officeDocument/2006/relationships/hyperlink" Target="http://papageno.es/" TargetMode="Externa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431540" y="1213679"/>
            <a:ext cx="8280920" cy="1872208"/>
          </a:xfrm>
          <a:ln w="9528">
            <a:noFill/>
            <a:prstDash val="solid"/>
          </a:ln>
        </p:spPr>
        <p:txBody>
          <a:bodyPr>
            <a:normAutofit fontScale="90000"/>
          </a:bodyPr>
          <a:lstStyle/>
          <a:p>
            <a:pPr lvl="0"/>
            <a:br>
              <a:rPr lang="es-ES" dirty="0">
                <a:solidFill>
                  <a:srgbClr val="0070C0"/>
                </a:solidFill>
              </a:rPr>
            </a:br>
            <a:r>
              <a:rPr lang="es-ES" dirty="0">
                <a:solidFill>
                  <a:srgbClr val="0070C0"/>
                </a:solidFill>
              </a:rPr>
              <a:t> “RED DE ENLACE PARA LA PREVENCIÓN DE LA CONDUCTA SUICIDA”</a:t>
            </a:r>
            <a:br>
              <a:rPr lang="es-ES" dirty="0">
                <a:solidFill>
                  <a:srgbClr val="0070C0"/>
                </a:solidFill>
              </a:rPr>
            </a:br>
            <a:r>
              <a:rPr lang="es-ES" sz="1600" dirty="0">
                <a:solidFill>
                  <a:srgbClr val="0070C0"/>
                </a:solidFill>
              </a:rPr>
              <a:t>MORIR ANTES DEL SUICIDIO: PREVENCION EN LA ADOLESCENCIA</a:t>
            </a:r>
            <a:br>
              <a:rPr lang="es-ES" sz="1600" dirty="0">
                <a:solidFill>
                  <a:srgbClr val="0070C0"/>
                </a:solidFill>
              </a:rPr>
            </a:br>
            <a:r>
              <a:rPr lang="es-ES" sz="1600" dirty="0">
                <a:solidFill>
                  <a:srgbClr val="0070C0"/>
                </a:solidFill>
              </a:rPr>
              <a:t>FRANCISCO VILLAR CABEZA</a:t>
            </a:r>
            <a:br>
              <a:rPr lang="es-ES" sz="1600" dirty="0">
                <a:solidFill>
                  <a:srgbClr val="0070C0"/>
                </a:solidFill>
              </a:rPr>
            </a:br>
            <a:r>
              <a:rPr lang="es-ES" sz="1600" dirty="0">
                <a:solidFill>
                  <a:srgbClr val="0070C0"/>
                </a:solidFill>
              </a:rPr>
              <a:t>HERDER - 9788425447891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subTitle" idx="1"/>
          </p:nvPr>
        </p:nvSpPr>
        <p:spPr>
          <a:xfrm>
            <a:off x="2005249" y="3760019"/>
            <a:ext cx="7135412" cy="1371600"/>
          </a:xfrm>
        </p:spPr>
        <p:txBody>
          <a:bodyPr anchorCtr="0">
            <a:normAutofit fontScale="77500" lnSpcReduction="20000"/>
          </a:bodyPr>
          <a:lstStyle/>
          <a:p>
            <a:pPr lvl="0" algn="r">
              <a:lnSpc>
                <a:spcPct val="110000"/>
              </a:lnSpc>
            </a:pPr>
            <a:r>
              <a:rPr lang="es-ES" sz="2000" dirty="0">
                <a:solidFill>
                  <a:srgbClr val="ED661B"/>
                </a:solidFill>
              </a:rPr>
              <a:t>NURIA AMARA  PEREZ BARROCAL</a:t>
            </a:r>
          </a:p>
          <a:p>
            <a:pPr lvl="0" algn="r">
              <a:lnSpc>
                <a:spcPct val="110000"/>
              </a:lnSpc>
            </a:pPr>
            <a:r>
              <a:rPr lang="es-ES" sz="2000" dirty="0">
                <a:solidFill>
                  <a:srgbClr val="ED661B"/>
                </a:solidFill>
              </a:rPr>
              <a:t>Ruth Gonzalez Collantes </a:t>
            </a:r>
          </a:p>
          <a:p>
            <a:pPr lvl="0" algn="r">
              <a:lnSpc>
                <a:spcPct val="110000"/>
              </a:lnSpc>
            </a:pPr>
            <a:r>
              <a:rPr lang="es-ES" sz="2000" dirty="0">
                <a:solidFill>
                  <a:srgbClr val="ED661B"/>
                </a:solidFill>
              </a:rPr>
              <a:t>Unidad de consultas externas PSQIJ</a:t>
            </a:r>
          </a:p>
          <a:p>
            <a:pPr lvl="0" algn="r">
              <a:lnSpc>
                <a:spcPct val="110000"/>
              </a:lnSpc>
            </a:pPr>
            <a:r>
              <a:rPr lang="es-ES" sz="2000" dirty="0">
                <a:solidFill>
                  <a:srgbClr val="ED661B"/>
                </a:solidFill>
              </a:rPr>
              <a:t>Hospital Clínico Universitario Valladolid </a:t>
            </a:r>
          </a:p>
        </p:txBody>
      </p:sp>
      <p:pic>
        <p:nvPicPr>
          <p:cNvPr id="4" name="image56.jpeg">
            <a:extLst>
              <a:ext uri="{FF2B5EF4-FFF2-40B4-BE49-F238E27FC236}">
                <a16:creationId xmlns:a16="http://schemas.microsoft.com/office/drawing/2014/main" id="{54F965D9-C5B4-46D7-967C-385F35C547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8837" y="3201913"/>
            <a:ext cx="3581075" cy="2442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Resultado de imagen de sacyl logotipo">
            <a:extLst>
              <a:ext uri="{FF2B5EF4-FFF2-40B4-BE49-F238E27FC236}">
                <a16:creationId xmlns:a16="http://schemas.microsoft.com/office/drawing/2014/main" id="{FBA23489-45C2-D147-FB5A-59346FC7D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71347"/>
            <a:ext cx="28860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cfie valladolid LOGOTIPO">
            <a:extLst>
              <a:ext uri="{FF2B5EF4-FFF2-40B4-BE49-F238E27FC236}">
                <a16:creationId xmlns:a16="http://schemas.microsoft.com/office/drawing/2014/main" id="{8860BD94-2E97-9491-9A0C-72C545E53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1" y="5547497"/>
            <a:ext cx="188399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3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332" y="620687"/>
            <a:ext cx="7773338" cy="877809"/>
          </a:xfrm>
        </p:spPr>
        <p:txBody>
          <a:bodyPr>
            <a:normAutofit/>
          </a:bodyPr>
          <a:lstStyle/>
          <a:p>
            <a:r>
              <a:rPr lang="es-ES" sz="2400" i="1" dirty="0"/>
              <a:t>Algunas señales DE ALARMA a las que hay que atender…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8262405"/>
              </p:ext>
            </p:extLst>
          </p:nvPr>
        </p:nvGraphicFramePr>
        <p:xfrm>
          <a:off x="1043608" y="1498496"/>
          <a:ext cx="7272808" cy="49471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5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3319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Físicas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Cicatrices</a:t>
                      </a:r>
                      <a:r>
                        <a:rPr lang="es-ES" sz="1600" b="0" baseline="0" dirty="0">
                          <a:solidFill>
                            <a:schemeClr val="tx1"/>
                          </a:solidFill>
                        </a:rPr>
                        <a:t> o marcas de quemaduras en brazos, piernas y abdomen.</a:t>
                      </a:r>
                    </a:p>
                    <a:p>
                      <a:r>
                        <a:rPr lang="es-ES" sz="1600" b="0" baseline="0" dirty="0">
                          <a:solidFill>
                            <a:schemeClr val="tx1"/>
                          </a:solidFill>
                        </a:rPr>
                        <a:t>Cortes o quemaduras frescas.</a:t>
                      </a:r>
                    </a:p>
                    <a:p>
                      <a:r>
                        <a:rPr lang="es-ES" sz="1600" b="0" baseline="0" dirty="0">
                          <a:solidFill>
                            <a:schemeClr val="tx1"/>
                          </a:solidFill>
                        </a:rPr>
                        <a:t>Informes frecuentes de daño accidental.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9463">
                <a:tc>
                  <a:txBody>
                    <a:bodyPr/>
                    <a:lstStyle/>
                    <a:p>
                      <a:r>
                        <a:rPr lang="es-ES" sz="1600" b="1" dirty="0"/>
                        <a:t>Conductuales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Ropa</a:t>
                      </a:r>
                      <a:r>
                        <a:rPr lang="es-ES" sz="1600" baseline="0" dirty="0"/>
                        <a:t> inadecuada para el tiempo que hace. </a:t>
                      </a:r>
                    </a:p>
                    <a:p>
                      <a:r>
                        <a:rPr lang="es-ES" sz="1600" baseline="0" dirty="0"/>
                        <a:t>Muchas pulseras para esconder los cortes. </a:t>
                      </a:r>
                    </a:p>
                    <a:p>
                      <a:r>
                        <a:rPr lang="es-ES" sz="1600" baseline="0" dirty="0"/>
                        <a:t>Impulsividad con comportamiento impredecible.</a:t>
                      </a:r>
                    </a:p>
                    <a:p>
                      <a:r>
                        <a:rPr lang="es-ES" sz="1600" baseline="0" dirty="0"/>
                        <a:t>Cambios en el comportamiento habitual (más reservado/a o más hablador que normalmente).</a:t>
                      </a:r>
                    </a:p>
                    <a:p>
                      <a:r>
                        <a:rPr lang="es-ES" sz="1600" baseline="0" dirty="0"/>
                        <a:t>Abandono de actividades regulares.</a:t>
                      </a:r>
                    </a:p>
                    <a:p>
                      <a:r>
                        <a:rPr lang="es-ES" sz="1600" baseline="0" dirty="0"/>
                        <a:t>Más tiempo solo/a de lo habitual.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319">
                <a:tc>
                  <a:txBody>
                    <a:bodyPr/>
                    <a:lstStyle/>
                    <a:p>
                      <a:r>
                        <a:rPr lang="es-ES" sz="1600" b="1" dirty="0"/>
                        <a:t>Emocionales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Dificultades</a:t>
                      </a:r>
                      <a:r>
                        <a:rPr lang="es-ES" sz="1600" baseline="0" dirty="0"/>
                        <a:t> para regular sus emociones. </a:t>
                      </a:r>
                    </a:p>
                    <a:p>
                      <a:r>
                        <a:rPr lang="es-ES" sz="1600" baseline="0" dirty="0"/>
                        <a:t>Cambios bruscos del estado de ánimo.</a:t>
                      </a:r>
                    </a:p>
                    <a:p>
                      <a:r>
                        <a:rPr lang="es-ES" sz="1600" baseline="0" dirty="0"/>
                        <a:t>Sentimientos de desesperanza, impotencia e inutilidad.</a:t>
                      </a:r>
                    </a:p>
                    <a:p>
                      <a:r>
                        <a:rPr lang="es-ES" sz="1600" baseline="0" dirty="0"/>
                        <a:t>Expresión de ideas de suicidio.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700">
                <a:tc>
                  <a:txBody>
                    <a:bodyPr/>
                    <a:lstStyle/>
                    <a:p>
                      <a:r>
                        <a:rPr lang="es-ES" sz="1600" b="1" dirty="0"/>
                        <a:t>Contextuales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Eventos</a:t>
                      </a:r>
                      <a:r>
                        <a:rPr lang="es-ES" sz="1600" baseline="0" dirty="0"/>
                        <a:t> vitales significativos (rupturas de pareja, discusiones familiares, enfados con amigos, etc.,..)</a:t>
                      </a:r>
                    </a:p>
                    <a:p>
                      <a:r>
                        <a:rPr lang="es-ES" sz="1600" baseline="0" dirty="0"/>
                        <a:t>Cambios de rendimiento académico.</a:t>
                      </a:r>
                    </a:p>
                    <a:p>
                      <a:r>
                        <a:rPr lang="es-ES" sz="1600" baseline="0" dirty="0"/>
                        <a:t>Dificultades en las relaciones interpersonales o signos de </a:t>
                      </a:r>
                      <a:r>
                        <a:rPr lang="es-ES" sz="1600" baseline="0" dirty="0" err="1"/>
                        <a:t>bullyng</a:t>
                      </a:r>
                      <a:r>
                        <a:rPr lang="es-ES" sz="1600" baseline="0" dirty="0"/>
                        <a:t>.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74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 de flecha"/>
          <p:cNvCxnSpPr/>
          <p:nvPr/>
        </p:nvCxnSpPr>
        <p:spPr>
          <a:xfrm>
            <a:off x="4427984" y="3717032"/>
            <a:ext cx="720080" cy="0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>
            <a:off x="4788024" y="4005064"/>
            <a:ext cx="72008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 flipV="1">
            <a:off x="7378574" y="5432079"/>
            <a:ext cx="1738" cy="30117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angular"/>
          <p:cNvCxnSpPr/>
          <p:nvPr/>
        </p:nvCxnSpPr>
        <p:spPr>
          <a:xfrm rot="5400000" flipH="1" flipV="1">
            <a:off x="1871700" y="1304764"/>
            <a:ext cx="2088232" cy="864096"/>
          </a:xfrm>
          <a:prstGeom prst="bentConnector3">
            <a:avLst>
              <a:gd name="adj1" fmla="val 100851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7956376" y="692696"/>
            <a:ext cx="0" cy="208823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40586601"/>
              </p:ext>
            </p:extLst>
          </p:nvPr>
        </p:nvGraphicFramePr>
        <p:xfrm>
          <a:off x="539552" y="116632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12 Conector recto de flecha"/>
          <p:cNvCxnSpPr/>
          <p:nvPr/>
        </p:nvCxnSpPr>
        <p:spPr>
          <a:xfrm flipV="1">
            <a:off x="1691680" y="5301208"/>
            <a:ext cx="0" cy="2880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2483768" y="69269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6876256" y="692696"/>
            <a:ext cx="108012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V="1">
            <a:off x="5004048" y="908720"/>
            <a:ext cx="0" cy="36004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Elipse"/>
          <p:cNvSpPr/>
          <p:nvPr/>
        </p:nvSpPr>
        <p:spPr>
          <a:xfrm>
            <a:off x="539552" y="908720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u="sng" dirty="0"/>
              <a:t>TEORIA BIOSOCIAL</a:t>
            </a:r>
          </a:p>
        </p:txBody>
      </p:sp>
      <p:sp>
        <p:nvSpPr>
          <p:cNvPr id="4" name="AutoShape 2" descr="https://euc-powerpoint.officeapps.live.com/pods/GetClipboardImage.ashx?Id=4e07410d-04fa-4d7c-b29e-5c7bada42af9&amp;DC=GEU8&amp;pkey=016e7fd7-91df-4321-b3fa-4c9fcb95673e&amp;wdwaccluster=GEU8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https://euc-powerpoint.officeapps.live.com/pods/GetClipboardImage.ashx?Id=4e07410d-04fa-4d7c-b29e-5c7bada42af9&amp;DC=GEU8&amp;pkey=016e7fd7-91df-4321-b3fa-4c9fcb95673e&amp;wdwaccluster=GEU8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https://euc-powerpoint.officeapps.live.com/pods/GetClipboardImage.ashx?Id=eae82689-467d-4671-bf95-a4c24722990e&amp;DC=GEU8&amp;pkey=1e94afb6-9db9-485c-9e24-e2d4e0f61299&amp;wdwaccluster=GEU8"/>
          <p:cNvSpPr>
            <a:spLocks noChangeAspect="1" noChangeArrowheads="1"/>
          </p:cNvSpPr>
          <p:nvPr/>
        </p:nvSpPr>
        <p:spPr bwMode="auto">
          <a:xfrm>
            <a:off x="5238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08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b="1" u="sng" dirty="0">
                <a:solidFill>
                  <a:schemeClr val="bg1"/>
                </a:solidFill>
              </a:rPr>
              <a:t>MODELO DEL CLICO DE AUTOLESIÓN </a:t>
            </a:r>
            <a:br>
              <a:rPr lang="es-ES" sz="2000" b="1" u="sng" dirty="0">
                <a:solidFill>
                  <a:schemeClr val="bg1"/>
                </a:solidFill>
              </a:rPr>
            </a:br>
            <a:r>
              <a:rPr lang="es-ES" sz="2000" b="1" u="sng" dirty="0">
                <a:solidFill>
                  <a:schemeClr val="bg1"/>
                </a:solidFill>
              </a:rPr>
              <a:t>COMO AUTORREGULACIÓN</a:t>
            </a:r>
            <a:endParaRPr lang="es-ES" sz="4000" b="1" u="sng" dirty="0">
              <a:solidFill>
                <a:schemeClr val="bg1"/>
              </a:solidFill>
            </a:endParaRPr>
          </a:p>
        </p:txBody>
      </p:sp>
      <p:pic>
        <p:nvPicPr>
          <p:cNvPr id="4" name="57920207-27FC-4056-938F-C59B6179C032">
            <a:extLst>
              <a:ext uri="{FF2B5EF4-FFF2-40B4-BE49-F238E27FC236}">
                <a16:creationId xmlns:a16="http://schemas.microsoft.com/office/drawing/2014/main" id="{C9D541F6-10A3-7BCD-9194-DD4981C9A0AD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795282"/>
            <a:ext cx="7632848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Elipse"/>
          <p:cNvSpPr/>
          <p:nvPr/>
        </p:nvSpPr>
        <p:spPr>
          <a:xfrm>
            <a:off x="685332" y="457974"/>
            <a:ext cx="6912768" cy="936104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u="sng" dirty="0"/>
              <a:t>MODELO DEL CICLO DE AUTOLESIÓN COMO AUTORREGULACIÓN.</a:t>
            </a:r>
          </a:p>
        </p:txBody>
      </p:sp>
    </p:spTree>
    <p:extLst>
      <p:ext uri="{BB962C8B-B14F-4D97-AF65-F5344CB8AC3E}">
        <p14:creationId xmlns:p14="http://schemas.microsoft.com/office/powerpoint/2010/main" val="138383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624735" cy="50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934715" y="620688"/>
            <a:ext cx="47525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u="sng" dirty="0"/>
              <a:t>TEORÍA COGNITIVA </a:t>
            </a:r>
            <a:r>
              <a:rPr lang="es-ES" sz="2000" b="1" u="sng" dirty="0">
                <a:solidFill>
                  <a:schemeClr val="bg1"/>
                </a:solidFill>
              </a:rPr>
              <a:t>CONDUCTUAL</a:t>
            </a:r>
            <a:r>
              <a:rPr lang="es-ES" u="sng" dirty="0"/>
              <a:t>.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323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499176" cy="580926"/>
          </a:xfrm>
        </p:spPr>
        <p:txBody>
          <a:bodyPr>
            <a:noAutofit/>
          </a:bodyPr>
          <a:lstStyle/>
          <a:p>
            <a:r>
              <a:rPr lang="es-ES" sz="2400" b="1" i="1" dirty="0"/>
              <a:t>Funciones de la conducta </a:t>
            </a:r>
            <a:r>
              <a:rPr lang="es-ES" sz="2400" b="1" i="1" dirty="0" err="1"/>
              <a:t>autolesiva</a:t>
            </a:r>
            <a:r>
              <a:rPr lang="es-ES" sz="2400" b="1" i="1" dirty="0"/>
              <a:t>: </a:t>
            </a:r>
            <a:br>
              <a:rPr lang="es-ES" sz="2400" b="1" i="1" dirty="0"/>
            </a:br>
            <a:r>
              <a:rPr lang="es-ES" sz="2400" b="1" i="1" dirty="0"/>
              <a:t>intentos de auto-regulación.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5330" y="1988841"/>
            <a:ext cx="7772870" cy="3802360"/>
          </a:xfrm>
        </p:spPr>
        <p:txBody>
          <a:bodyPr>
            <a:noAutofit/>
          </a:bodyPr>
          <a:lstStyle/>
          <a:p>
            <a:r>
              <a:rPr lang="es-ES" sz="1600" b="1" i="1" dirty="0"/>
              <a:t>Sentimientos de bienestar</a:t>
            </a:r>
            <a:r>
              <a:rPr lang="es-ES" sz="1600" dirty="0"/>
              <a:t>: a veces se busca </a:t>
            </a:r>
            <a:r>
              <a:rPr lang="es-ES" sz="1600" u="sng" dirty="0"/>
              <a:t>liberar o manejar emociones intolerables</a:t>
            </a:r>
            <a:r>
              <a:rPr lang="es-ES" sz="1600" dirty="0"/>
              <a:t>. Pueden utilizarse como un </a:t>
            </a:r>
            <a:r>
              <a:rPr lang="es-ES" sz="1600" u="sng" dirty="0"/>
              <a:t>intento de parar pensamientos y sentimientos</a:t>
            </a:r>
            <a:r>
              <a:rPr lang="es-ES" sz="1600" dirty="0"/>
              <a:t> más desagradables o pueden tener un componente de </a:t>
            </a:r>
            <a:r>
              <a:rPr lang="es-ES" sz="1600" u="sng" dirty="0"/>
              <a:t>activar el sistema de cuidado</a:t>
            </a:r>
            <a:r>
              <a:rPr lang="es-ES" sz="1600" dirty="0"/>
              <a:t>. </a:t>
            </a:r>
          </a:p>
          <a:p>
            <a:pPr marL="400050" lvl="1" indent="0">
              <a:buNone/>
            </a:pPr>
            <a:r>
              <a:rPr lang="es-ES" sz="1600" dirty="0"/>
              <a:t>A corto plazo parece que funciona, pero a medio plazo: sentimientos de culpa, vergüenza, enfado, miedo/tolerancia al dolor. </a:t>
            </a:r>
          </a:p>
          <a:p>
            <a:pPr marL="400050" lvl="1" indent="0">
              <a:buNone/>
            </a:pPr>
            <a:endParaRPr lang="es-ES" sz="1600" dirty="0"/>
          </a:p>
          <a:p>
            <a:r>
              <a:rPr lang="es-ES" sz="1600" b="1" i="1" dirty="0"/>
              <a:t>Sensación de control: </a:t>
            </a:r>
            <a:r>
              <a:rPr lang="es-ES" sz="1600" dirty="0"/>
              <a:t>ante la imposibilidad de controlar el entorno, las autolesiones pueden parecer una forma de control, al menos tienen la sensación de control sobre el dolor.</a:t>
            </a:r>
          </a:p>
          <a:p>
            <a:endParaRPr lang="es-ES" sz="16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043608" y="620688"/>
            <a:ext cx="7416824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09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18518"/>
            <a:ext cx="8208912" cy="1596177"/>
          </a:xfrm>
        </p:spPr>
        <p:txBody>
          <a:bodyPr>
            <a:normAutofit/>
          </a:bodyPr>
          <a:lstStyle/>
          <a:p>
            <a:r>
              <a:rPr lang="es-ES" sz="2400" b="1" dirty="0"/>
              <a:t>Funciones de la conducta </a:t>
            </a:r>
            <a:r>
              <a:rPr lang="es-ES" sz="2400" b="1" dirty="0" err="1"/>
              <a:t>autolesiva</a:t>
            </a:r>
            <a:r>
              <a:rPr lang="es-ES" sz="2400" b="1" dirty="0"/>
              <a:t>: </a:t>
            </a:r>
            <a:br>
              <a:rPr lang="es-ES" sz="2400" b="1" dirty="0"/>
            </a:br>
            <a:r>
              <a:rPr lang="es-ES" sz="2400" b="1" dirty="0"/>
              <a:t>intentos De auto-regulación.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prstClr val="black"/>
              </a:buClr>
            </a:pPr>
            <a:r>
              <a:rPr lang="es-ES" sz="1600" b="1" i="1" dirty="0">
                <a:solidFill>
                  <a:prstClr val="black"/>
                </a:solidFill>
              </a:rPr>
              <a:t>Castigo</a:t>
            </a:r>
            <a:r>
              <a:rPr lang="es-ES" sz="1600" dirty="0">
                <a:solidFill>
                  <a:prstClr val="black"/>
                </a:solidFill>
              </a:rPr>
              <a:t>: cuando existe una baja autoestima y sentimientos de culpa, las autolesiones cumplen una función de castigo.</a:t>
            </a:r>
          </a:p>
          <a:p>
            <a:pPr lvl="0">
              <a:buClr>
                <a:prstClr val="black"/>
              </a:buClr>
            </a:pPr>
            <a:endParaRPr lang="es-ES" sz="1600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es-ES" sz="1600" b="1" i="1" dirty="0">
                <a:solidFill>
                  <a:prstClr val="black"/>
                </a:solidFill>
              </a:rPr>
              <a:t>En respuesta a sentimientos de vacío o entumecimiento emocional</a:t>
            </a:r>
            <a:r>
              <a:rPr lang="es-ES" sz="1600" dirty="0">
                <a:solidFill>
                  <a:prstClr val="black"/>
                </a:solidFill>
              </a:rPr>
              <a:t>: cuando hay una desconexión de las propias emociones, las autolesiones ayudan a reconectar sensaciones propias. Forma de regulación ascendente. Es una forma de manejar recuerdos </a:t>
            </a:r>
            <a:r>
              <a:rPr lang="es-ES" sz="1600" dirty="0" err="1">
                <a:solidFill>
                  <a:prstClr val="black"/>
                </a:solidFill>
              </a:rPr>
              <a:t>disociativos</a:t>
            </a:r>
            <a:r>
              <a:rPr lang="es-ES" sz="1600" dirty="0">
                <a:solidFill>
                  <a:prstClr val="black"/>
                </a:solidFill>
              </a:rPr>
              <a:t> para situarme en el presente.</a:t>
            </a:r>
          </a:p>
          <a:p>
            <a:pPr marL="0" lvl="0" indent="0">
              <a:buClr>
                <a:prstClr val="black"/>
              </a:buClr>
              <a:buNone/>
            </a:pPr>
            <a:endParaRPr lang="es-ES" sz="1600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es-ES" sz="1600" b="1" dirty="0">
                <a:solidFill>
                  <a:prstClr val="black"/>
                </a:solidFill>
              </a:rPr>
              <a:t>Escapar o evitar el dolor emocional</a:t>
            </a:r>
            <a:r>
              <a:rPr lang="es-ES" sz="1600" dirty="0">
                <a:solidFill>
                  <a:prstClr val="black"/>
                </a:solidFill>
              </a:rPr>
              <a:t>. Sustituye el dolor emocional por el dolor físico.</a:t>
            </a:r>
          </a:p>
          <a:p>
            <a:endParaRPr lang="es-ES" sz="16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755576" y="959406"/>
            <a:ext cx="770262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801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50242"/>
          </a:xfrm>
        </p:spPr>
        <p:txBody>
          <a:bodyPr>
            <a:normAutofit/>
          </a:bodyPr>
          <a:lstStyle/>
          <a:p>
            <a:r>
              <a:rPr lang="es-ES" sz="2400" b="1" dirty="0"/>
              <a:t>Tratamiento de la conducta </a:t>
            </a:r>
            <a:r>
              <a:rPr lang="es-ES" sz="2400" b="1" dirty="0" err="1"/>
              <a:t>autolesiva</a:t>
            </a:r>
            <a:r>
              <a:rPr lang="es-ES" sz="2400" b="1" dirty="0"/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s-ES" sz="1800" i="1" u="sng" dirty="0"/>
              <a:t>Tratamiento psicológico.</a:t>
            </a:r>
          </a:p>
          <a:p>
            <a:pPr lvl="1"/>
            <a:r>
              <a:rPr lang="es-ES" dirty="0"/>
              <a:t>terapia cognitivo-conductual </a:t>
            </a:r>
          </a:p>
          <a:p>
            <a:pPr lvl="1"/>
            <a:r>
              <a:rPr lang="es-ES" dirty="0"/>
              <a:t>terapia dialéctico-conductual </a:t>
            </a:r>
          </a:p>
          <a:p>
            <a:pPr lvl="1"/>
            <a:r>
              <a:rPr lang="es-ES" dirty="0"/>
              <a:t>terapia de mentalización</a:t>
            </a:r>
          </a:p>
          <a:p>
            <a:pPr lvl="1"/>
            <a:r>
              <a:rPr lang="es-ES" dirty="0"/>
              <a:t>terapia familiar</a:t>
            </a:r>
          </a:p>
          <a:p>
            <a:pPr lvl="1"/>
            <a:r>
              <a:rPr lang="es-ES" dirty="0"/>
              <a:t>terapia de RP</a:t>
            </a:r>
          </a:p>
          <a:p>
            <a:pPr marL="457200" lvl="1" indent="0">
              <a:buNone/>
            </a:pPr>
            <a:endParaRPr lang="es-ES" dirty="0"/>
          </a:p>
          <a:p>
            <a:r>
              <a:rPr lang="es-ES" sz="1800" i="1" u="sng" dirty="0"/>
              <a:t>Tratamiento farmacológico.</a:t>
            </a:r>
          </a:p>
          <a:p>
            <a:pPr lvl="1"/>
            <a:r>
              <a:rPr lang="es-ES" dirty="0"/>
              <a:t>Si sintomatología </a:t>
            </a:r>
            <a:r>
              <a:rPr lang="es-ES" dirty="0" err="1"/>
              <a:t>comórbida</a:t>
            </a:r>
            <a:r>
              <a:rPr lang="es-ES" dirty="0"/>
              <a:t>.</a:t>
            </a:r>
          </a:p>
          <a:p>
            <a:pPr marL="514350" indent="-457200"/>
            <a:endParaRPr lang="es-ES" sz="1800" dirty="0"/>
          </a:p>
          <a:p>
            <a:pPr marL="342900" indent="-285750"/>
            <a:r>
              <a:rPr lang="es-ES" sz="1800" i="1" u="sng" dirty="0"/>
              <a:t>Tratamiento combinado.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716016" y="1556792"/>
            <a:ext cx="4176464" cy="31683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u="sng" dirty="0"/>
              <a:t>Objetivos generales de la intervención: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/>
              <a:t>Identificar desencadenantes.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/>
              <a:t>Búsqueda de actividades alternativas para distraer la atención.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/>
              <a:t>Mejorar las estrategias de resolución de problemas.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/>
              <a:t>Adquirir herramientas para controlar y gestionar emociones.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/>
              <a:t>Modificación de pensamientos negativos por otros más realistas.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/>
              <a:t>Aceptación del dolor emocional como parte del proceso vital.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043608" y="548680"/>
            <a:ext cx="7272808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841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8274"/>
          </a:xfrm>
        </p:spPr>
        <p:txBody>
          <a:bodyPr>
            <a:normAutofit/>
          </a:bodyPr>
          <a:lstStyle/>
          <a:p>
            <a:r>
              <a:rPr lang="es-ES" sz="2400" b="1" i="1" dirty="0"/>
              <a:t>Algunas ideas importantes a tener en cuenta desde el ámbito educativo…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5330" y="1772817"/>
            <a:ext cx="7772870" cy="4018383"/>
          </a:xfrm>
        </p:spPr>
        <p:txBody>
          <a:bodyPr>
            <a:normAutofit fontScale="85000" lnSpcReduction="20000"/>
          </a:bodyPr>
          <a:lstStyle/>
          <a:p>
            <a:r>
              <a:rPr lang="es-ES" sz="2000" dirty="0"/>
              <a:t>Trata de mantener la </a:t>
            </a:r>
            <a:r>
              <a:rPr lang="es-ES" sz="2000" u="sng" dirty="0"/>
              <a:t>calma</a:t>
            </a:r>
            <a:r>
              <a:rPr lang="es-ES" sz="2000" dirty="0"/>
              <a:t>, toma una </a:t>
            </a:r>
            <a:r>
              <a:rPr lang="es-ES" sz="2000" u="sng" dirty="0"/>
              <a:t>actitud de apoyo </a:t>
            </a:r>
            <a:r>
              <a:rPr lang="es-ES" sz="2000" dirty="0"/>
              <a:t>transmitiendo la gravedad de la situación. </a:t>
            </a:r>
            <a:r>
              <a:rPr lang="es-ES" sz="2000" b="1" dirty="0"/>
              <a:t>Objetivo: </a:t>
            </a:r>
            <a:r>
              <a:rPr lang="es-ES" sz="2000" dirty="0"/>
              <a:t>el alumno debe percibir que puede hablar de ello y desahogarse, para ello es importante no mostrar enfado o decepción.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/>
              <a:t>Actitud de escucha, diálogo, comprensión y apoyo. </a:t>
            </a:r>
            <a:r>
              <a:rPr lang="es-ES" sz="2000" b="1" dirty="0"/>
              <a:t>Evita juicios. </a:t>
            </a:r>
            <a:r>
              <a:rPr lang="es-ES" sz="2000" dirty="0"/>
              <a:t>Empatiza con sus emociones. Ten en cuenta que ha podido sentirse enjuiciado o estigmatizado por el hecho de autolesionarse.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/>
              <a:t>Favorecer una </a:t>
            </a:r>
            <a:r>
              <a:rPr lang="es-ES" sz="2000" b="1" u="sng" dirty="0"/>
              <a:t>conversación: </a:t>
            </a:r>
            <a:r>
              <a:rPr lang="es-ES" sz="2000" dirty="0"/>
              <a:t>con tiempo, si la situación no es crítica no menciones las autolesiones de inmediato. Si no quiere hablar proponle que se exprese por otro medio.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5536" y="4509120"/>
            <a:ext cx="8280920" cy="1490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95536" y="3300936"/>
            <a:ext cx="8280920" cy="992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95536" y="1556792"/>
            <a:ext cx="828092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085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i="1" dirty="0"/>
              <a:t>Algunas ideas importantes a tener en cuenta desde el ámbito educativo…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95983" y="2005964"/>
            <a:ext cx="8229600" cy="4148799"/>
          </a:xfrm>
        </p:spPr>
        <p:txBody>
          <a:bodyPr>
            <a:normAutofit fontScale="85000" lnSpcReduction="10000"/>
          </a:bodyPr>
          <a:lstStyle/>
          <a:p>
            <a:r>
              <a:rPr lang="es-ES" sz="2000" u="sng" dirty="0"/>
              <a:t>Qué decir</a:t>
            </a:r>
            <a:r>
              <a:rPr lang="es-ES" sz="2000" dirty="0"/>
              <a:t>: pregúntale acerca de </a:t>
            </a:r>
            <a:r>
              <a:rPr lang="es-ES" sz="2000" i="1" dirty="0"/>
              <a:t>preocupaciones y sentimientos </a:t>
            </a:r>
            <a:r>
              <a:rPr lang="es-ES" sz="2000" dirty="0"/>
              <a:t>con interés genuino. Insístele en que sus </a:t>
            </a:r>
            <a:r>
              <a:rPr lang="es-ES" sz="2000" i="1" dirty="0"/>
              <a:t>emociones</a:t>
            </a:r>
            <a:r>
              <a:rPr lang="es-ES" sz="2000" dirty="0"/>
              <a:t> son importantes y responden a situaciones reales. Transmítele </a:t>
            </a:r>
            <a:r>
              <a:rPr lang="es-ES" sz="2000" b="1" dirty="0"/>
              <a:t>confianza</a:t>
            </a:r>
            <a:r>
              <a:rPr lang="es-ES" sz="2000" dirty="0"/>
              <a:t> en que podrá solucionar la situación y cuenta con tu apoyo.</a:t>
            </a:r>
          </a:p>
          <a:p>
            <a:pPr marL="0" indent="0">
              <a:buNone/>
            </a:pPr>
            <a:endParaRPr lang="es-ES" sz="2000" dirty="0"/>
          </a:p>
          <a:p>
            <a:endParaRPr lang="es-ES" sz="2000" dirty="0"/>
          </a:p>
          <a:p>
            <a:r>
              <a:rPr lang="es-ES" sz="2000" u="sng" dirty="0"/>
              <a:t>Qué hacer</a:t>
            </a:r>
            <a:r>
              <a:rPr lang="es-ES" sz="2000" dirty="0"/>
              <a:t>: transmitirle que es importante buscar la </a:t>
            </a:r>
            <a:r>
              <a:rPr lang="es-ES" sz="2000" i="1" dirty="0"/>
              <a:t>ayuda de un profesional</a:t>
            </a:r>
            <a:r>
              <a:rPr lang="es-ES" sz="2000" dirty="0"/>
              <a:t>. Evitar juicios. Ayúdale a</a:t>
            </a:r>
            <a:r>
              <a:rPr lang="es-ES" sz="2000" b="1" dirty="0"/>
              <a:t> entender </a:t>
            </a:r>
            <a:r>
              <a:rPr lang="es-ES" sz="2000" dirty="0"/>
              <a:t>qué cosas han pasado para precipitar la autolesión. Búsqueda de </a:t>
            </a:r>
            <a:r>
              <a:rPr lang="es-ES" sz="2000" b="1" dirty="0"/>
              <a:t>actividades alternativas</a:t>
            </a:r>
            <a:r>
              <a:rPr lang="es-ES" sz="2000" dirty="0"/>
              <a:t>. Se recomienda informar a los padres debido a los riesgos reales y potenciales de la autolesión para la salud de el/la adolescente.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844824"/>
            <a:ext cx="8496944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82137" y="3789040"/>
            <a:ext cx="8496944" cy="20882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525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i="1" dirty="0"/>
              <a:t>Algunas ideas importantes a tener en cuenta desde el ámbito educativo…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63885" y="2420888"/>
            <a:ext cx="7772870" cy="3424107"/>
          </a:xfrm>
        </p:spPr>
        <p:txBody>
          <a:bodyPr>
            <a:normAutofit fontScale="70000" lnSpcReduction="20000"/>
          </a:bodyPr>
          <a:lstStyle/>
          <a:p>
            <a:r>
              <a:rPr lang="es-ES" sz="2000" b="1" dirty="0"/>
              <a:t>Qué no hacer</a:t>
            </a:r>
            <a:r>
              <a:rPr lang="es-ES" sz="2000" dirty="0"/>
              <a:t>: </a:t>
            </a:r>
          </a:p>
          <a:p>
            <a:pPr lvl="1"/>
            <a:r>
              <a:rPr lang="es-ES" sz="2000" dirty="0"/>
              <a:t>Hablar sobre la autolesión del estudiante </a:t>
            </a:r>
            <a:r>
              <a:rPr lang="es-ES" sz="2000" i="1" dirty="0"/>
              <a:t>delante de sus compañeros</a:t>
            </a:r>
            <a:r>
              <a:rPr lang="es-ES" sz="2000" dirty="0"/>
              <a:t>.</a:t>
            </a:r>
          </a:p>
          <a:p>
            <a:pPr lvl="1"/>
            <a:r>
              <a:rPr lang="es-ES" sz="2000" dirty="0"/>
              <a:t>Hacer un </a:t>
            </a:r>
            <a:r>
              <a:rPr lang="es-ES" sz="2000" i="1" dirty="0"/>
              <a:t>debate en clase </a:t>
            </a:r>
            <a:r>
              <a:rPr lang="es-ES" sz="2000" dirty="0"/>
              <a:t>partiendo del caso de una persona afectada. </a:t>
            </a:r>
          </a:p>
          <a:p>
            <a:pPr lvl="1"/>
            <a:r>
              <a:rPr lang="es-ES" sz="2000" i="1" dirty="0"/>
              <a:t>Comprometerse</a:t>
            </a:r>
            <a:r>
              <a:rPr lang="es-ES" sz="2000" dirty="0"/>
              <a:t> con el/ella que no le comunicará a nadie su problema con las autolesiones. </a:t>
            </a:r>
          </a:p>
          <a:p>
            <a:pPr lvl="1"/>
            <a:r>
              <a:rPr lang="es-ES" sz="2000" dirty="0"/>
              <a:t>Mostrarte </a:t>
            </a:r>
            <a:r>
              <a:rPr lang="es-ES" sz="2000" i="1" dirty="0"/>
              <a:t>nervioso/inseguro.</a:t>
            </a:r>
          </a:p>
          <a:p>
            <a:pPr lvl="1"/>
            <a:r>
              <a:rPr lang="es-ES" sz="2000" dirty="0"/>
              <a:t>Exigirle que enseñe las heridas o cicatrices, se debe respetar puesto que para algunas personas es algo muy privado.</a:t>
            </a:r>
          </a:p>
          <a:p>
            <a:pPr lvl="1"/>
            <a:r>
              <a:rPr lang="es-ES" sz="2000" dirty="0"/>
              <a:t>Castigarle, darle ultimátum o prohibir la conducta para que deje la autolesión.</a:t>
            </a:r>
          </a:p>
          <a:p>
            <a:pPr lvl="1"/>
            <a:r>
              <a:rPr lang="es-ES" sz="2000" dirty="0"/>
              <a:t>Hacerle prometer que no volverá a autolesionarse.</a:t>
            </a:r>
          </a:p>
          <a:p>
            <a:pPr lvl="1"/>
            <a:r>
              <a:rPr lang="es-ES" sz="2000" dirty="0"/>
              <a:t>Culparle o decirle que lo está haciendo para llamar la atención.</a:t>
            </a:r>
          </a:p>
          <a:p>
            <a:pPr marL="457200" lvl="1" indent="0">
              <a:buNone/>
            </a:pPr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395536" y="2132856"/>
            <a:ext cx="8424936" cy="352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37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55C2E-BB08-8A98-E96D-52FFBB9A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260648"/>
            <a:ext cx="7773338" cy="1596177"/>
          </a:xfrm>
        </p:spPr>
        <p:txBody>
          <a:bodyPr>
            <a:normAutofit fontScale="90000"/>
          </a:bodyPr>
          <a:lstStyle/>
          <a:p>
            <a:br>
              <a:rPr kumimoji="0" lang="es-ES" sz="43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lang="es-ES" sz="4300" dirty="0">
                <a:solidFill>
                  <a:srgbClr val="0070C0"/>
                </a:solidFill>
                <a:latin typeface="Tw Cen MT" panose="020B0602020104020603"/>
              </a:rPr>
              <a:t>Conductas autolesivas no suicidas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9044E-EDA3-6B00-D1BB-A2C75F6693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421" y="2241204"/>
            <a:ext cx="8279158" cy="34241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TODAS AQUELAS CONDUCTAS </a:t>
            </a:r>
            <a:r>
              <a:rPr lang="es-ES" b="1" dirty="0"/>
              <a:t>DELIBERADAS, INTENCIONADAS Y AUTOINFLIGIDAS DE AUTODESTRUCCIÓN </a:t>
            </a:r>
            <a:r>
              <a:rPr lang="es-ES" dirty="0"/>
              <a:t>DE ALGUN TEJIDO CORPORAL SIN INTENCION SUICIDA (DSM-5)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r>
              <a:rPr lang="es-ES" dirty="0"/>
              <a:t>Cortes </a:t>
            </a:r>
          </a:p>
          <a:p>
            <a:pPr marL="0" indent="0" algn="just">
              <a:buNone/>
            </a:pPr>
            <a:r>
              <a:rPr lang="es-ES" dirty="0"/>
              <a:t>Quemaduras                               heridas superficiales </a:t>
            </a:r>
          </a:p>
          <a:p>
            <a:pPr marL="0" indent="0" algn="just">
              <a:buNone/>
            </a:pPr>
            <a:r>
              <a:rPr lang="es-ES" dirty="0"/>
              <a:t>Rascado                                      mutilaciones severas y permanentes</a:t>
            </a:r>
          </a:p>
          <a:p>
            <a:pPr marL="0" indent="0" algn="just">
              <a:buNone/>
            </a:pPr>
            <a:r>
              <a:rPr lang="es-ES" dirty="0"/>
              <a:t>Autogolpes 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C46F568-C158-2136-BDDE-F8DFEBE157BB}"/>
              </a:ext>
            </a:extLst>
          </p:cNvPr>
          <p:cNvCxnSpPr>
            <a:cxnSpLocks/>
          </p:cNvCxnSpPr>
          <p:nvPr/>
        </p:nvCxnSpPr>
        <p:spPr>
          <a:xfrm>
            <a:off x="2411760" y="4797152"/>
            <a:ext cx="140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052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400" cap="none" dirty="0"/>
              <a:t>Bibliografía.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sz="1200" cap="none" dirty="0"/>
              <a:t>Evaluación y manejo clínico de las autolesiones en la adolescencia: protocolo basado en la evidencia. Madrid: Ministerio de Sanidad; Santiago de Compostela: Agencia Gallega para la Gestión del Conocimiento en Salud, ACIS, Unidad de asesoramiento científico-técnico, </a:t>
            </a:r>
            <a:r>
              <a:rPr lang="es-ES" sz="1200" cap="none" dirty="0" err="1"/>
              <a:t>Avalia</a:t>
            </a:r>
            <a:r>
              <a:rPr lang="es-ES" sz="1200" cap="none" dirty="0"/>
              <a:t>-t; 2022. </a:t>
            </a:r>
          </a:p>
        </p:txBody>
      </p:sp>
    </p:spTree>
    <p:extLst>
      <p:ext uri="{BB962C8B-B14F-4D97-AF65-F5344CB8AC3E}">
        <p14:creationId xmlns:p14="http://schemas.microsoft.com/office/powerpoint/2010/main" val="237325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Un acercamiento a la REALIDAD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90000"/>
              </a:lnSpc>
            </a:pPr>
            <a:r>
              <a:rPr lang="es-ES" cap="none" dirty="0"/>
              <a:t>Según la OMS el suicidio constituye un grave problema de Salud Pública a nivel mundial, ya que supone un impacto personal, familiar, social y económico reseñable en las sociedades afectadas</a:t>
            </a:r>
          </a:p>
          <a:p>
            <a:pPr lvl="0" algn="just">
              <a:lnSpc>
                <a:spcPct val="90000"/>
              </a:lnSpc>
            </a:pPr>
            <a:r>
              <a:rPr lang="es-ES" cap="none" dirty="0"/>
              <a:t>Se estima que 700.000 personas fallecen anualmente en el mundo a causa de suicidio. </a:t>
            </a:r>
          </a:p>
          <a:p>
            <a:pPr lvl="0" algn="just">
              <a:lnSpc>
                <a:spcPct val="90000"/>
              </a:lnSpc>
            </a:pPr>
            <a:r>
              <a:rPr lang="es-ES" cap="none" dirty="0"/>
              <a:t>El numero de intentos de suicidio realizado por mujeres es muy superior al de los hombres, el suicidio consumado es mas alto en los hombres que en las mujeres.</a:t>
            </a:r>
          </a:p>
          <a:p>
            <a:pPr lvl="0" algn="just">
              <a:lnSpc>
                <a:spcPct val="90000"/>
              </a:lnSpc>
            </a:pPr>
            <a:r>
              <a:rPr lang="es-ES" cap="none" dirty="0"/>
              <a:t>Por cada persona que se suicida hay mas de 20 que han hecho uno o mas intentos de suicidio.</a:t>
            </a:r>
          </a:p>
          <a:p>
            <a:pPr lvl="0" algn="just">
              <a:lnSpc>
                <a:spcPct val="90000"/>
              </a:lnSpc>
            </a:pPr>
            <a:r>
              <a:rPr lang="es-ES" cap="none" dirty="0"/>
              <a:t>Primera causa de muerte no natural.</a:t>
            </a:r>
          </a:p>
          <a:p>
            <a:pPr lvl="0" algn="just">
              <a:lnSpc>
                <a:spcPct val="90000"/>
              </a:lnSpc>
            </a:pPr>
            <a:endParaRPr lang="es-ES" cap="none" dirty="0"/>
          </a:p>
          <a:p>
            <a:endParaRPr lang="es-ES" cap="none" dirty="0"/>
          </a:p>
        </p:txBody>
      </p:sp>
    </p:spTree>
    <p:extLst>
      <p:ext uri="{BB962C8B-B14F-4D97-AF65-F5344CB8AC3E}">
        <p14:creationId xmlns:p14="http://schemas.microsoft.com/office/powerpoint/2010/main" val="179486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581128"/>
            <a:ext cx="7773338" cy="1596177"/>
          </a:xfrm>
        </p:spPr>
        <p:txBody>
          <a:bodyPr>
            <a:normAutofit/>
          </a:bodyPr>
          <a:lstStyle/>
          <a:p>
            <a:r>
              <a:rPr lang="es-ES" sz="1800" cap="none" dirty="0"/>
              <a:t>Es mas del doble del número de fallecidos por accidente de tráfico, 1.599 fallecidos en AT en España 2021 (INE).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46468640"/>
              </p:ext>
            </p:extLst>
          </p:nvPr>
        </p:nvGraphicFramePr>
        <p:xfrm>
          <a:off x="611560" y="1556792"/>
          <a:ext cx="77724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51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i="1" dirty="0"/>
              <a:t>Algunos mitos acerca del suicidio…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i="1" cap="none" dirty="0"/>
              <a:t>La persona suicida desea morir </a:t>
            </a:r>
            <a:r>
              <a:rPr lang="es-ES" cap="none" dirty="0">
                <a:solidFill>
                  <a:srgbClr val="FF0000"/>
                </a:solidFill>
              </a:rPr>
              <a:t>vs</a:t>
            </a:r>
            <a:r>
              <a:rPr lang="es-ES" cap="none" dirty="0"/>
              <a:t> su principal deseo es poner fin a su dolor, que les resulta insoportable e interminable.</a:t>
            </a:r>
          </a:p>
          <a:p>
            <a:r>
              <a:rPr lang="es-ES" sz="2000" cap="none" dirty="0"/>
              <a:t>es evitación experiencial en grado máximo.</a:t>
            </a:r>
          </a:p>
          <a:p>
            <a:r>
              <a:rPr lang="es-ES" i="1" cap="none" dirty="0"/>
              <a:t>El que verdaderamente lo quiere hacer no lo dice </a:t>
            </a:r>
            <a:r>
              <a:rPr lang="es-ES" cap="none" dirty="0">
                <a:solidFill>
                  <a:srgbClr val="FF0000"/>
                </a:solidFill>
              </a:rPr>
              <a:t>vs</a:t>
            </a:r>
            <a:r>
              <a:rPr lang="es-ES" cap="none" dirty="0"/>
              <a:t> de cada 10 personas que se suicidan, 8 lo verbalizan directamente o dan algún indicio de lo que quieren hacer.</a:t>
            </a:r>
          </a:p>
        </p:txBody>
      </p:sp>
    </p:spTree>
    <p:extLst>
      <p:ext uri="{BB962C8B-B14F-4D97-AF65-F5344CB8AC3E}">
        <p14:creationId xmlns:p14="http://schemas.microsoft.com/office/powerpoint/2010/main" val="2194587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i="1" dirty="0"/>
              <a:t>Algunos mitos acerca del suicidio…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i="1" cap="none" dirty="0"/>
              <a:t>Preguntar a una persona si está pensando en suicidarse, o hablar del tema, puede provocar que lo haga </a:t>
            </a:r>
            <a:r>
              <a:rPr lang="es-ES" cap="none" dirty="0">
                <a:solidFill>
                  <a:srgbClr val="FF0000"/>
                </a:solidFill>
              </a:rPr>
              <a:t>vs </a:t>
            </a:r>
            <a:r>
              <a:rPr lang="es-ES" cap="none" dirty="0"/>
              <a:t>efecto </a:t>
            </a:r>
            <a:r>
              <a:rPr lang="es-ES" cap="none" dirty="0" err="1"/>
              <a:t>papageno</a:t>
            </a:r>
            <a:r>
              <a:rPr lang="es-ES" cap="none" dirty="0"/>
              <a:t>, hablar del suicidio salva vidas. </a:t>
            </a:r>
          </a:p>
          <a:p>
            <a:r>
              <a:rPr lang="es-ES" dirty="0"/>
              <a:t>PAPAGENO. PLATAFORMA DE PREVENCIÓN DEL SUICIDIO: </a:t>
            </a:r>
            <a:r>
              <a:rPr lang="es-ES" dirty="0">
                <a:hlinkClick r:id="rId2"/>
              </a:rPr>
              <a:t>HTTP://PAPAGENO.ES</a:t>
            </a:r>
            <a:endParaRPr lang="es-ES" dirty="0"/>
          </a:p>
          <a:p>
            <a:r>
              <a:rPr lang="es-ES" dirty="0"/>
              <a:t>FUNDACIÓN ESPAÑOLA PARA LA PREVENCIÓN DELSUICIDIO: </a:t>
            </a:r>
            <a:r>
              <a:rPr lang="es-ES" dirty="0">
                <a:hlinkClick r:id="rId3"/>
              </a:rPr>
              <a:t>WWW.FSME.ES</a:t>
            </a:r>
            <a:endParaRPr lang="es-ES" dirty="0"/>
          </a:p>
          <a:p>
            <a:r>
              <a:rPr lang="es-ES" dirty="0"/>
              <a:t>APLICACIONES MOVILES: PREVENSUIC.</a:t>
            </a:r>
          </a:p>
        </p:txBody>
      </p:sp>
    </p:spTree>
    <p:extLst>
      <p:ext uri="{BB962C8B-B14F-4D97-AF65-F5344CB8AC3E}">
        <p14:creationId xmlns:p14="http://schemas.microsoft.com/office/powerpoint/2010/main" val="119069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i="1" dirty="0"/>
              <a:t>ALGUNOS MITOS ACERCA DEL SUICIDIO…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i="1" cap="none" dirty="0"/>
              <a:t>Solo las personas con problemas de salud mental y/o problemas graves se suicidan </a:t>
            </a:r>
            <a:r>
              <a:rPr lang="es-ES" cap="none" dirty="0">
                <a:solidFill>
                  <a:srgbClr val="FF0000"/>
                </a:solidFill>
              </a:rPr>
              <a:t>vs</a:t>
            </a:r>
            <a:r>
              <a:rPr lang="es-ES" cap="none" dirty="0"/>
              <a:t> el suicidio es multicausal (suceso, problemas, experiencias, etc.). aunque hay estudios que dicen que hay “prevalencia de un 90% de patología mental” (diagnosticada o no) en suicidas, no existe una única causa… y no se sabe si es antes la causa o lo “diagnosticable”.  El concepto de “problema grave” depende de la situación vital de la persona en el momento.</a:t>
            </a:r>
          </a:p>
        </p:txBody>
      </p:sp>
    </p:spTree>
    <p:extLst>
      <p:ext uri="{BB962C8B-B14F-4D97-AF65-F5344CB8AC3E}">
        <p14:creationId xmlns:p14="http://schemas.microsoft.com/office/powerpoint/2010/main" val="4214395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i="1" dirty="0">
                <a:solidFill>
                  <a:prstClr val="black"/>
                </a:solidFill>
              </a:rPr>
              <a:t>Algunos mitos acerca del suicidio…</a:t>
            </a:r>
            <a:endParaRPr lang="es-ES" sz="24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i="1" cap="none" dirty="0"/>
              <a:t>Los intentos de suicidio son una llamada de atención </a:t>
            </a:r>
            <a:r>
              <a:rPr lang="es-ES" cap="none" dirty="0">
                <a:solidFill>
                  <a:srgbClr val="FF0000"/>
                </a:solidFill>
              </a:rPr>
              <a:t>vs </a:t>
            </a:r>
            <a:r>
              <a:rPr lang="es-ES" cap="none" dirty="0"/>
              <a:t>un intento de suicidio es una manifestación del sufrimiento de la persona.</a:t>
            </a:r>
          </a:p>
          <a:p>
            <a:r>
              <a:rPr lang="es-ES" i="1" cap="none" dirty="0"/>
              <a:t>Cuando se mejora inmediatamente después de una tentativa, no hay riesgo </a:t>
            </a:r>
            <a:r>
              <a:rPr lang="es-ES" cap="none" dirty="0">
                <a:solidFill>
                  <a:srgbClr val="FF0000"/>
                </a:solidFill>
              </a:rPr>
              <a:t>vs</a:t>
            </a:r>
            <a:r>
              <a:rPr lang="es-ES" cap="none" dirty="0"/>
              <a:t> o ya se ha tomado la decisión.</a:t>
            </a:r>
          </a:p>
          <a:p>
            <a:r>
              <a:rPr lang="es-ES" i="1" cap="none" dirty="0"/>
              <a:t>El suicidio no se puede prevenir </a:t>
            </a:r>
            <a:r>
              <a:rPr lang="es-ES" cap="none" dirty="0">
                <a:solidFill>
                  <a:srgbClr val="FF0000"/>
                </a:solidFill>
              </a:rPr>
              <a:t>vs</a:t>
            </a:r>
            <a:r>
              <a:rPr lang="es-ES" cap="none" dirty="0"/>
              <a:t> depende, sí se pueden disminuir las cifras, depende del tipo y de las circunstancias. </a:t>
            </a:r>
          </a:p>
        </p:txBody>
      </p:sp>
    </p:spTree>
    <p:extLst>
      <p:ext uri="{BB962C8B-B14F-4D97-AF65-F5344CB8AC3E}">
        <p14:creationId xmlns:p14="http://schemas.microsoft.com/office/powerpoint/2010/main" val="1757430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298314"/>
          </a:xfrm>
        </p:spPr>
        <p:txBody>
          <a:bodyPr>
            <a:normAutofit/>
          </a:bodyPr>
          <a:lstStyle/>
          <a:p>
            <a:r>
              <a:rPr lang="es-ES" sz="2400" dirty="0"/>
              <a:t>MODELO EXPLICATIVO DEL SUICIDIO.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427984" y="5861094"/>
            <a:ext cx="4318948" cy="482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dirty="0"/>
              <a:t>Teoría de  los 3 pasos de </a:t>
            </a:r>
            <a:r>
              <a:rPr lang="es-ES" sz="1400" dirty="0" err="1"/>
              <a:t>klonsky</a:t>
            </a:r>
            <a:r>
              <a:rPr lang="es-ES" sz="1400" dirty="0"/>
              <a:t> y </a:t>
            </a:r>
            <a:r>
              <a:rPr lang="es-ES" sz="1400" dirty="0" err="1"/>
              <a:t>may</a:t>
            </a:r>
            <a:r>
              <a:rPr lang="es-ES" sz="1400" dirty="0"/>
              <a:t> (2015)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23528" y="1628800"/>
            <a:ext cx="2160240" cy="25922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TRASTORNOS PSICOLÓGICOS.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PROBLEMAS MÉDICOS.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AISLAMIENTOS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PERDIDAS/DUELOS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AUTOCONCEPTO NEGATIVO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ESTADO MENTAL AVERSIVO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SENTIMIENTOS DE CARGA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699792" y="3040174"/>
            <a:ext cx="2520280" cy="184461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INDEFENSIÓN APRENDIDA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RECURSOS GESTIÓN EMOCIONAL APRENDIDOS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ATRAPAMIENTO INT/EXT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100" dirty="0"/>
              <a:t>INTERMINABLE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100" dirty="0"/>
              <a:t>INMODIFICABLE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100" dirty="0"/>
              <a:t>INSUPERABLE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100" dirty="0"/>
              <a:t>SIN SENTIDO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5364088" y="2248086"/>
            <a:ext cx="2138536" cy="15841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SENTIDO DE PERTENENCIA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VIDA SIGNIFICATIVA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CONEXIÓN CON OTROS VS SOLEDAD PERCIBIDA.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35104" y="4102644"/>
            <a:ext cx="1922512" cy="7044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SUFRIMIENTO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987824" y="2377444"/>
            <a:ext cx="2016224" cy="7703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DESESPERANZA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652120" y="3706600"/>
            <a:ext cx="1695636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DES-CONEXIÓN CON LA VIDA</a:t>
            </a:r>
          </a:p>
        </p:txBody>
      </p:sp>
      <p:sp>
        <p:nvSpPr>
          <p:cNvPr id="10" name="9 Flecha curvada hacia arriba"/>
          <p:cNvSpPr/>
          <p:nvPr/>
        </p:nvSpPr>
        <p:spPr>
          <a:xfrm>
            <a:off x="1443644" y="4884791"/>
            <a:ext cx="2080248" cy="947544"/>
          </a:xfrm>
          <a:prstGeom prst="curved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Flecha curvada hacia abajo"/>
          <p:cNvSpPr/>
          <p:nvPr/>
        </p:nvSpPr>
        <p:spPr>
          <a:xfrm>
            <a:off x="4211960" y="1628800"/>
            <a:ext cx="2008240" cy="731520"/>
          </a:xfrm>
          <a:prstGeom prst="curved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Flecha circular"/>
          <p:cNvSpPr/>
          <p:nvPr/>
        </p:nvSpPr>
        <p:spPr>
          <a:xfrm>
            <a:off x="7502624" y="2853854"/>
            <a:ext cx="978408" cy="978408"/>
          </a:xfrm>
          <a:prstGeom prst="circular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668344" y="3375062"/>
            <a:ext cx="1224136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CONDUCTA SUICIDA</a:t>
            </a:r>
          </a:p>
        </p:txBody>
      </p:sp>
      <p:sp>
        <p:nvSpPr>
          <p:cNvPr id="14" name="13 Cruz"/>
          <p:cNvSpPr/>
          <p:nvPr/>
        </p:nvSpPr>
        <p:spPr>
          <a:xfrm>
            <a:off x="539552" y="4884791"/>
            <a:ext cx="576064" cy="713029"/>
          </a:xfrm>
          <a:prstGeom prst="plus">
            <a:avLst>
              <a:gd name="adj" fmla="val 3992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ruz"/>
          <p:cNvSpPr/>
          <p:nvPr/>
        </p:nvSpPr>
        <p:spPr>
          <a:xfrm>
            <a:off x="2987824" y="1772816"/>
            <a:ext cx="792088" cy="678944"/>
          </a:xfrm>
          <a:prstGeom prst="plus">
            <a:avLst>
              <a:gd name="adj" fmla="val 3694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ruz"/>
          <p:cNvSpPr/>
          <p:nvPr/>
        </p:nvSpPr>
        <p:spPr>
          <a:xfrm>
            <a:off x="5817840" y="4454868"/>
            <a:ext cx="914400" cy="914400"/>
          </a:xfrm>
          <a:prstGeom prst="plus">
            <a:avLst>
              <a:gd name="adj" fmla="val 3395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638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2" y="618519"/>
            <a:ext cx="4318716" cy="506225"/>
          </a:xfrm>
        </p:spPr>
        <p:txBody>
          <a:bodyPr>
            <a:normAutofit/>
          </a:bodyPr>
          <a:lstStyle/>
          <a:p>
            <a:r>
              <a:rPr lang="es-ES" sz="2400" b="1" dirty="0"/>
              <a:t>¿Qué PODEMOS HACER?.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2348880"/>
            <a:ext cx="7772870" cy="342410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323528" y="1628800"/>
            <a:ext cx="2160240" cy="25922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TRASTORNOS PSICOLÓGICOS.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PROBLEMAS MÉDICOS.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AISLAMIENTOS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PERDIDAS/DUELOS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AUTOCONCEPTO NEGATIVO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ESTADO MENTAL AVERSIVO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SENTIMIENTOS DE CARGA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699792" y="3040174"/>
            <a:ext cx="2520280" cy="184461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INDEFENSIÓN APRENDIDA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RECURSOS GESTIÓN EMOCIONAL APRENDIDOS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ATRAPAMIENTO INT/EXT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100" dirty="0"/>
              <a:t>INTERMINABLE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100" dirty="0"/>
              <a:t>INMODIFICABLE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100" dirty="0"/>
              <a:t>INSUPERABLE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100" dirty="0"/>
              <a:t>SIN SENTIDO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5364088" y="2248086"/>
            <a:ext cx="2138536" cy="15841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SENTIDO DE PERTENENCIA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VIDA SIGNIFICATIVA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/>
              <a:t>CONEXIÓN CON OTROS VS SOLEDAD PERCIBIDA.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35104" y="4102644"/>
            <a:ext cx="1922512" cy="7044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SUFRIMIENTO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987824" y="2377444"/>
            <a:ext cx="2016224" cy="77038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DESESPERANZA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652120" y="3706600"/>
            <a:ext cx="1695636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DES-CONEXIÓN CON LA VIDA</a:t>
            </a:r>
          </a:p>
        </p:txBody>
      </p:sp>
      <p:sp>
        <p:nvSpPr>
          <p:cNvPr id="10" name="9 Flecha curvada hacia arriba"/>
          <p:cNvSpPr/>
          <p:nvPr/>
        </p:nvSpPr>
        <p:spPr>
          <a:xfrm>
            <a:off x="1443644" y="4884791"/>
            <a:ext cx="2080248" cy="947544"/>
          </a:xfrm>
          <a:prstGeom prst="curved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Flecha curvada hacia abajo"/>
          <p:cNvSpPr/>
          <p:nvPr/>
        </p:nvSpPr>
        <p:spPr>
          <a:xfrm>
            <a:off x="4211960" y="1628800"/>
            <a:ext cx="2008240" cy="731520"/>
          </a:xfrm>
          <a:prstGeom prst="curved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Flecha circular"/>
          <p:cNvSpPr/>
          <p:nvPr/>
        </p:nvSpPr>
        <p:spPr>
          <a:xfrm>
            <a:off x="7502624" y="2853854"/>
            <a:ext cx="978408" cy="978408"/>
          </a:xfrm>
          <a:prstGeom prst="circular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668344" y="3375062"/>
            <a:ext cx="1224136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CONDUCTA SUICIDA</a:t>
            </a:r>
          </a:p>
        </p:txBody>
      </p:sp>
      <p:sp>
        <p:nvSpPr>
          <p:cNvPr id="14" name="13 Cruz"/>
          <p:cNvSpPr/>
          <p:nvPr/>
        </p:nvSpPr>
        <p:spPr>
          <a:xfrm>
            <a:off x="539552" y="4884791"/>
            <a:ext cx="576064" cy="713029"/>
          </a:xfrm>
          <a:prstGeom prst="plus">
            <a:avLst>
              <a:gd name="adj" fmla="val 3992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ruz"/>
          <p:cNvSpPr/>
          <p:nvPr/>
        </p:nvSpPr>
        <p:spPr>
          <a:xfrm>
            <a:off x="2987824" y="1772816"/>
            <a:ext cx="792088" cy="678944"/>
          </a:xfrm>
          <a:prstGeom prst="plus">
            <a:avLst>
              <a:gd name="adj" fmla="val 3694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ruz"/>
          <p:cNvSpPr/>
          <p:nvPr/>
        </p:nvSpPr>
        <p:spPr>
          <a:xfrm>
            <a:off x="5817840" y="4454868"/>
            <a:ext cx="914400" cy="914400"/>
          </a:xfrm>
          <a:prstGeom prst="plus">
            <a:avLst>
              <a:gd name="adj" fmla="val 3395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Llamada de flecha hacia arriba"/>
          <p:cNvSpPr/>
          <p:nvPr/>
        </p:nvSpPr>
        <p:spPr>
          <a:xfrm>
            <a:off x="82175" y="4944122"/>
            <a:ext cx="2952328" cy="1725237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AYUDANDO A BUSCAR SOLUCIONES/FOMENTANDO ACEPTACIÓN PARA LO QUE NO PODAMOS CAMBIAR.</a:t>
            </a:r>
          </a:p>
        </p:txBody>
      </p:sp>
      <p:sp>
        <p:nvSpPr>
          <p:cNvPr id="19" name="18 Llamada de flecha hacia arriba"/>
          <p:cNvSpPr/>
          <p:nvPr/>
        </p:nvSpPr>
        <p:spPr>
          <a:xfrm>
            <a:off x="3597748" y="4807093"/>
            <a:ext cx="2220092" cy="1479835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DOTANDO DE RECURSOS DE GESTIÓN EMOCIONAL Y CON LOS PENSAMIENTOS.</a:t>
            </a:r>
          </a:p>
          <a:p>
            <a:pPr algn="ctr"/>
            <a:r>
              <a:rPr lang="es-ES" sz="1100" dirty="0">
                <a:solidFill>
                  <a:schemeClr val="tx1"/>
                </a:solidFill>
              </a:rPr>
              <a:t>HH DE SOLUCIÓN DE PROBLEMAS</a:t>
            </a:r>
          </a:p>
        </p:txBody>
      </p:sp>
      <p:sp>
        <p:nvSpPr>
          <p:cNvPr id="20" name="19 Llamada de flecha hacia abajo"/>
          <p:cNvSpPr/>
          <p:nvPr/>
        </p:nvSpPr>
        <p:spPr>
          <a:xfrm>
            <a:off x="5216080" y="548680"/>
            <a:ext cx="2775748" cy="156360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CULTIVAR UNA VIDA VALIOSA Y CONECTADA CON OTRAS PERSONAS. </a:t>
            </a:r>
          </a:p>
          <a:p>
            <a:pPr algn="ctr"/>
            <a:r>
              <a:rPr lang="es-ES" sz="1100" dirty="0">
                <a:solidFill>
                  <a:schemeClr val="tx1"/>
                </a:solidFill>
              </a:rPr>
              <a:t>ACOMPAÑAR PARA CREAR UNA VIDA DE LA QUE NO NECESITEN HUIR.</a:t>
            </a:r>
          </a:p>
        </p:txBody>
      </p:sp>
    </p:spTree>
    <p:extLst>
      <p:ext uri="{BB962C8B-B14F-4D97-AF65-F5344CB8AC3E}">
        <p14:creationId xmlns:p14="http://schemas.microsoft.com/office/powerpoint/2010/main" val="3618507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2" y="618518"/>
            <a:ext cx="5476478" cy="1596177"/>
          </a:xfrm>
        </p:spPr>
        <p:txBody>
          <a:bodyPr>
            <a:normAutofit/>
          </a:bodyPr>
          <a:lstStyle/>
          <a:p>
            <a:r>
              <a:rPr lang="es-ES" sz="2400" dirty="0"/>
              <a:t>SUICIDIO Y CONDUCTA SUICIDA.</a:t>
            </a:r>
          </a:p>
        </p:txBody>
      </p:sp>
      <p:pic>
        <p:nvPicPr>
          <p:cNvPr id="4" name="9F937E44-281B-4D14-B8FC-2789EC3B63B6">
            <a:extLst>
              <a:ext uri="{FF2B5EF4-FFF2-40B4-BE49-F238E27FC236}">
                <a16:creationId xmlns:a16="http://schemas.microsoft.com/office/drawing/2014/main" id="{C0358A99-2B5D-D62A-9C3A-FE8A06EF62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61810" y="857250"/>
            <a:ext cx="1884976" cy="25717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16561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1560" y="211722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/>
              <a:t>Un proceso que conlleva un conjunto de acciones que indican que la persona busca quitarse la vida.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Puede establecerse varias etapas: ideación suicida pasiva, contemplación activa del propio suicido, planificación y preparación, ejecución del intento suicida, y suicidio consumado.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Pueden ser secuenciales o no.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Cada una de ellas comportan un gran riesgo hacia la conducta suicida.</a:t>
            </a:r>
          </a:p>
        </p:txBody>
      </p:sp>
    </p:spTree>
    <p:extLst>
      <p:ext uri="{BB962C8B-B14F-4D97-AF65-F5344CB8AC3E}">
        <p14:creationId xmlns:p14="http://schemas.microsoft.com/office/powerpoint/2010/main" val="155328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1D14E-9ACF-D9B2-AC69-1AFE8DB4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39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Conductas autolesivas no suicidas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FBBC31-4612-04DF-1102-234DC3965C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2367093"/>
            <a:ext cx="8784976" cy="3424107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 pueden estar asociadas a pensamientos y conductas suicidas  </a:t>
            </a:r>
          </a:p>
          <a:p>
            <a:pPr marL="0" indent="0">
              <a:buNone/>
            </a:pPr>
            <a:r>
              <a:rPr lang="es-ES" dirty="0"/>
              <a:t> 55-85% de los pacientes con </a:t>
            </a:r>
            <a:r>
              <a:rPr lang="es-ES" dirty="0" err="1"/>
              <a:t>hª</a:t>
            </a:r>
            <a:r>
              <a:rPr lang="es-ES" dirty="0"/>
              <a:t> de Cond autolesivas informan de conductas suicidas </a:t>
            </a:r>
          </a:p>
          <a:p>
            <a:pPr marL="0" indent="0">
              <a:buNone/>
            </a:pPr>
            <a:r>
              <a:rPr lang="es-ES" dirty="0"/>
              <a:t>Las autolesiones se asocian a un aumento del riesgo de intentos suicidas (</a:t>
            </a:r>
            <a:r>
              <a:rPr lang="es-ES" dirty="0" err="1"/>
              <a:t>fr</a:t>
            </a:r>
            <a:r>
              <a:rPr lang="es-ES" dirty="0"/>
              <a:t>)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1126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6628345-DF19-E0AF-4181-0288486963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333" y="1196752"/>
            <a:ext cx="7773338" cy="1596177"/>
          </a:xfrm>
        </p:spPr>
        <p:txBody>
          <a:bodyPr>
            <a:noAutofit/>
          </a:bodyPr>
          <a:lstStyle/>
          <a:p>
            <a:pPr lvl="0" algn="just"/>
            <a:r>
              <a:rPr lang="es-ES" sz="1800" dirty="0"/>
              <a:t>EL IMPACTO DEL SUICICIO NO SE REDUCE A LAS TASAS DE SUICIDIO CONSUMADO, SINO TAMBIÉN A LA IDEACIÓN SUICIDA O A LAS TENTATIVAS DE SUICIDIO LAS CUALES SON PRECEDENTES FRECUENTES DEL HECHO CONSUMADO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A78EA3B-7317-9640-EEBF-BA826FB8C47F}"/>
              </a:ext>
            </a:extLst>
          </p:cNvPr>
          <p:cNvSpPr txBox="1">
            <a:spLocks/>
          </p:cNvSpPr>
          <p:nvPr/>
        </p:nvSpPr>
        <p:spPr>
          <a:xfrm>
            <a:off x="3730663" y="3540271"/>
            <a:ext cx="1682672" cy="574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350">
                <a:solidFill>
                  <a:srgbClr val="8FAADC"/>
                </a:solidFill>
              </a:rPr>
              <a:t>Amenaza suicida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350">
                <a:solidFill>
                  <a:srgbClr val="8FAADC"/>
                </a:solidFill>
              </a:rPr>
              <a:t>Expresión verbal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1350">
              <a:solidFill>
                <a:srgbClr val="8FAADC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1350" dirty="0">
              <a:solidFill>
                <a:srgbClr val="8FAADC"/>
              </a:solidFill>
            </a:endParaRP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4B535A08-E5B1-8ABF-25A5-C94D0D53821B}"/>
              </a:ext>
            </a:extLst>
          </p:cNvPr>
          <p:cNvSpPr txBox="1"/>
          <p:nvPr/>
        </p:nvSpPr>
        <p:spPr>
          <a:xfrm>
            <a:off x="872838" y="4538665"/>
            <a:ext cx="1496292" cy="276999"/>
          </a:xfrm>
          <a:prstGeom prst="rect">
            <a:avLst/>
          </a:prstGeom>
          <a:solidFill>
            <a:srgbClr val="8FAADC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50">
                <a:solidFill>
                  <a:srgbClr val="000000"/>
                </a:solidFill>
                <a:latin typeface="Avenir Next LT Pro"/>
              </a:rPr>
              <a:t>Ideación suicida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DB428E-C4D6-7A09-98B3-BD18C380AE7D}"/>
              </a:ext>
            </a:extLst>
          </p:cNvPr>
          <p:cNvSpPr txBox="1"/>
          <p:nvPr/>
        </p:nvSpPr>
        <p:spPr>
          <a:xfrm>
            <a:off x="3553692" y="4514072"/>
            <a:ext cx="2036620" cy="276999"/>
          </a:xfrm>
          <a:prstGeom prst="rect">
            <a:avLst/>
          </a:prstGeom>
          <a:solidFill>
            <a:srgbClr val="8FAADC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50">
                <a:solidFill>
                  <a:srgbClr val="000000"/>
                </a:solidFill>
                <a:latin typeface="Avenir Next LT Pro"/>
              </a:rPr>
              <a:t>Comunicación suicida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3F3C5A-D4EB-41FE-D326-CE639D7BEE72}"/>
              </a:ext>
            </a:extLst>
          </p:cNvPr>
          <p:cNvSpPr txBox="1"/>
          <p:nvPr/>
        </p:nvSpPr>
        <p:spPr>
          <a:xfrm>
            <a:off x="6307282" y="4514072"/>
            <a:ext cx="1496292" cy="276999"/>
          </a:xfrm>
          <a:prstGeom prst="rect">
            <a:avLst/>
          </a:prstGeom>
          <a:solidFill>
            <a:srgbClr val="8FAADC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50">
                <a:solidFill>
                  <a:srgbClr val="000000"/>
                </a:solidFill>
                <a:latin typeface="Avenir Next LT Pro"/>
              </a:rPr>
              <a:t>Acto suicida</a:t>
            </a:r>
          </a:p>
        </p:txBody>
      </p:sp>
      <p:sp>
        <p:nvSpPr>
          <p:cNvPr id="9" name="Corchetes 8">
            <a:extLst>
              <a:ext uri="{FF2B5EF4-FFF2-40B4-BE49-F238E27FC236}">
                <a16:creationId xmlns:a16="http://schemas.microsoft.com/office/drawing/2014/main" id="{571AB1D8-9E75-100F-84B1-5E4EC03F4BC1}"/>
              </a:ext>
            </a:extLst>
          </p:cNvPr>
          <p:cNvSpPr/>
          <p:nvPr/>
        </p:nvSpPr>
        <p:spPr>
          <a:xfrm>
            <a:off x="779644" y="3429000"/>
            <a:ext cx="1682672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9 1 100000"/>
              <a:gd name="f31" fmla="+- f21 0 f30"/>
              <a:gd name="f32" fmla="+- f22 0 f30"/>
              <a:gd name="f33" fmla="*/ f30 29289 1"/>
              <a:gd name="f34" fmla="*/ f30 f18 1"/>
              <a:gd name="f35" fmla="*/ f33 1 100000"/>
              <a:gd name="f36" fmla="*/ f31 f18 1"/>
              <a:gd name="f37" fmla="*/ f32 f18 1"/>
              <a:gd name="f38" fmla="+- f21 0 f35"/>
              <a:gd name="f39" fmla="+- f22 0 f35"/>
              <a:gd name="f40" fmla="*/ f35 f18 1"/>
              <a:gd name="f41" fmla="*/ f38 f18 1"/>
              <a:gd name="f42" fmla="*/ f3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1" b="f42"/>
            <a:pathLst>
              <a:path stroke="0">
                <a:moveTo>
                  <a:pt x="f23" y="f34"/>
                </a:moveTo>
                <a:arcTo wR="f34" hR="f34" stAng="f0" swAng="f1"/>
                <a:lnTo>
                  <a:pt x="f36" y="f23"/>
                </a:lnTo>
                <a:arcTo wR="f34" hR="f34" stAng="f2" swAng="f1"/>
                <a:lnTo>
                  <a:pt x="f26" y="f37"/>
                </a:lnTo>
                <a:arcTo wR="f34" hR="f34" stAng="f6" swAng="f1"/>
                <a:lnTo>
                  <a:pt x="f34" y="f27"/>
                </a:lnTo>
                <a:arcTo wR="f34" hR="f34" stAng="f1" swAng="f1"/>
                <a:close/>
              </a:path>
              <a:path fill="none">
                <a:moveTo>
                  <a:pt x="f34" y="f27"/>
                </a:moveTo>
                <a:arcTo wR="f34" hR="f34" stAng="f1" swAng="f1"/>
                <a:lnTo>
                  <a:pt x="f23" y="f34"/>
                </a:lnTo>
                <a:arcTo wR="f34" hR="f34" stAng="f0" swAng="f1"/>
                <a:moveTo>
                  <a:pt x="f36" y="f23"/>
                </a:moveTo>
                <a:arcTo wR="f34" hR="f34" stAng="f2" swAng="f1"/>
                <a:lnTo>
                  <a:pt x="f26" y="f37"/>
                </a:lnTo>
                <a:arcTo wR="f34" hR="f34" stAng="f6" swAng="f1"/>
              </a:path>
            </a:pathLst>
          </a:custGeom>
          <a:noFill/>
          <a:ln w="6345" cap="flat">
            <a:solidFill>
              <a:srgbClr val="4472C4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350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" name="Corchetes 9">
            <a:extLst>
              <a:ext uri="{FF2B5EF4-FFF2-40B4-BE49-F238E27FC236}">
                <a16:creationId xmlns:a16="http://schemas.microsoft.com/office/drawing/2014/main" id="{3522BAC4-6163-1EAD-681C-840CA891653D}"/>
              </a:ext>
            </a:extLst>
          </p:cNvPr>
          <p:cNvSpPr/>
          <p:nvPr/>
        </p:nvSpPr>
        <p:spPr>
          <a:xfrm>
            <a:off x="3553692" y="3448168"/>
            <a:ext cx="2036620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9 1 100000"/>
              <a:gd name="f31" fmla="+- f21 0 f30"/>
              <a:gd name="f32" fmla="+- f22 0 f30"/>
              <a:gd name="f33" fmla="*/ f30 29289 1"/>
              <a:gd name="f34" fmla="*/ f30 f18 1"/>
              <a:gd name="f35" fmla="*/ f33 1 100000"/>
              <a:gd name="f36" fmla="*/ f31 f18 1"/>
              <a:gd name="f37" fmla="*/ f32 f18 1"/>
              <a:gd name="f38" fmla="+- f21 0 f35"/>
              <a:gd name="f39" fmla="+- f22 0 f35"/>
              <a:gd name="f40" fmla="*/ f35 f18 1"/>
              <a:gd name="f41" fmla="*/ f38 f18 1"/>
              <a:gd name="f42" fmla="*/ f3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1" b="f42"/>
            <a:pathLst>
              <a:path stroke="0">
                <a:moveTo>
                  <a:pt x="f23" y="f34"/>
                </a:moveTo>
                <a:arcTo wR="f34" hR="f34" stAng="f0" swAng="f1"/>
                <a:lnTo>
                  <a:pt x="f36" y="f23"/>
                </a:lnTo>
                <a:arcTo wR="f34" hR="f34" stAng="f2" swAng="f1"/>
                <a:lnTo>
                  <a:pt x="f26" y="f37"/>
                </a:lnTo>
                <a:arcTo wR="f34" hR="f34" stAng="f6" swAng="f1"/>
                <a:lnTo>
                  <a:pt x="f34" y="f27"/>
                </a:lnTo>
                <a:arcTo wR="f34" hR="f34" stAng="f1" swAng="f1"/>
                <a:close/>
              </a:path>
              <a:path fill="none">
                <a:moveTo>
                  <a:pt x="f34" y="f27"/>
                </a:moveTo>
                <a:arcTo wR="f34" hR="f34" stAng="f1" swAng="f1"/>
                <a:lnTo>
                  <a:pt x="f23" y="f34"/>
                </a:lnTo>
                <a:arcTo wR="f34" hR="f34" stAng="f0" swAng="f1"/>
                <a:moveTo>
                  <a:pt x="f36" y="f23"/>
                </a:moveTo>
                <a:arcTo wR="f34" hR="f34" stAng="f2" swAng="f1"/>
                <a:lnTo>
                  <a:pt x="f26" y="f37"/>
                </a:lnTo>
                <a:arcTo wR="f34" hR="f34" stAng="f6" swAng="f1"/>
              </a:path>
            </a:pathLst>
          </a:custGeom>
          <a:noFill/>
          <a:ln w="6345" cap="flat">
            <a:solidFill>
              <a:srgbClr val="4472C4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350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C713ED5E-4C78-8619-9174-FFF1A23AFFA2}"/>
              </a:ext>
            </a:extLst>
          </p:cNvPr>
          <p:cNvSpPr/>
          <p:nvPr/>
        </p:nvSpPr>
        <p:spPr>
          <a:xfrm>
            <a:off x="6307282" y="3429000"/>
            <a:ext cx="1745909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9 1 100000"/>
              <a:gd name="f31" fmla="+- f21 0 f30"/>
              <a:gd name="f32" fmla="+- f22 0 f30"/>
              <a:gd name="f33" fmla="*/ f30 29289 1"/>
              <a:gd name="f34" fmla="*/ f30 f18 1"/>
              <a:gd name="f35" fmla="*/ f33 1 100000"/>
              <a:gd name="f36" fmla="*/ f31 f18 1"/>
              <a:gd name="f37" fmla="*/ f32 f18 1"/>
              <a:gd name="f38" fmla="+- f21 0 f35"/>
              <a:gd name="f39" fmla="+- f22 0 f35"/>
              <a:gd name="f40" fmla="*/ f35 f18 1"/>
              <a:gd name="f41" fmla="*/ f38 f18 1"/>
              <a:gd name="f42" fmla="*/ f3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0" r="f41" b="f42"/>
            <a:pathLst>
              <a:path stroke="0">
                <a:moveTo>
                  <a:pt x="f23" y="f34"/>
                </a:moveTo>
                <a:arcTo wR="f34" hR="f34" stAng="f0" swAng="f1"/>
                <a:lnTo>
                  <a:pt x="f36" y="f23"/>
                </a:lnTo>
                <a:arcTo wR="f34" hR="f34" stAng="f2" swAng="f1"/>
                <a:lnTo>
                  <a:pt x="f26" y="f37"/>
                </a:lnTo>
                <a:arcTo wR="f34" hR="f34" stAng="f6" swAng="f1"/>
                <a:lnTo>
                  <a:pt x="f34" y="f27"/>
                </a:lnTo>
                <a:arcTo wR="f34" hR="f34" stAng="f1" swAng="f1"/>
                <a:close/>
              </a:path>
              <a:path fill="none">
                <a:moveTo>
                  <a:pt x="f34" y="f27"/>
                </a:moveTo>
                <a:arcTo wR="f34" hR="f34" stAng="f1" swAng="f1"/>
                <a:lnTo>
                  <a:pt x="f23" y="f34"/>
                </a:lnTo>
                <a:arcTo wR="f34" hR="f34" stAng="f0" swAng="f1"/>
                <a:moveTo>
                  <a:pt x="f36" y="f23"/>
                </a:moveTo>
                <a:arcTo wR="f34" hR="f34" stAng="f2" swAng="f1"/>
                <a:lnTo>
                  <a:pt x="f26" y="f37"/>
                </a:lnTo>
                <a:arcTo wR="f34" hR="f34" stAng="f6" swAng="f1"/>
              </a:path>
            </a:pathLst>
          </a:custGeom>
          <a:noFill/>
          <a:ln w="6345" cap="flat">
            <a:solidFill>
              <a:srgbClr val="4472C4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350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830F3D-F06F-0269-1A86-7901602D00BD}"/>
              </a:ext>
            </a:extLst>
          </p:cNvPr>
          <p:cNvSpPr txBox="1"/>
          <p:nvPr/>
        </p:nvSpPr>
        <p:spPr>
          <a:xfrm>
            <a:off x="863241" y="3377413"/>
            <a:ext cx="1515479" cy="90024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50">
                <a:solidFill>
                  <a:srgbClr val="8FAADC"/>
                </a:solidFill>
                <a:latin typeface="Avenir Next LT Pro"/>
              </a:rPr>
              <a:t>Ideación de muerte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50">
                <a:solidFill>
                  <a:srgbClr val="8FAADC"/>
                </a:solidFill>
                <a:latin typeface="Avenir Next LT Pro"/>
              </a:rPr>
              <a:t>Deseo de muerte 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50">
                <a:solidFill>
                  <a:srgbClr val="8FAADC"/>
                </a:solidFill>
                <a:latin typeface="Avenir Next LT Pro"/>
              </a:rPr>
              <a:t>Ideación suicida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50">
                <a:solidFill>
                  <a:srgbClr val="8FAADC"/>
                </a:solidFill>
                <a:latin typeface="Avenir Next LT Pro"/>
              </a:rPr>
              <a:t>Plan suicida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8EC74B-9E4B-3299-AFCA-A26A5A56ECFD}"/>
              </a:ext>
            </a:extLst>
          </p:cNvPr>
          <p:cNvSpPr txBox="1"/>
          <p:nvPr/>
        </p:nvSpPr>
        <p:spPr>
          <a:xfrm>
            <a:off x="6307282" y="3569164"/>
            <a:ext cx="1544334" cy="48474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50">
                <a:solidFill>
                  <a:srgbClr val="8FAADC"/>
                </a:solidFill>
                <a:latin typeface="Avenir Next LT Pro"/>
              </a:rPr>
              <a:t>Intento suicida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350">
                <a:solidFill>
                  <a:srgbClr val="8FAADC"/>
                </a:solidFill>
                <a:latin typeface="Avenir Next LT Pro"/>
              </a:rPr>
              <a:t>Suicidio consumado</a:t>
            </a:r>
          </a:p>
        </p:txBody>
      </p:sp>
      <p:sp>
        <p:nvSpPr>
          <p:cNvPr id="14" name="Flecha: curvada hacia arriba 13">
            <a:extLst>
              <a:ext uri="{FF2B5EF4-FFF2-40B4-BE49-F238E27FC236}">
                <a16:creationId xmlns:a16="http://schemas.microsoft.com/office/drawing/2014/main" id="{E0504E46-95BC-1409-4169-4DCDB86DAC7A}"/>
              </a:ext>
            </a:extLst>
          </p:cNvPr>
          <p:cNvSpPr/>
          <p:nvPr/>
        </p:nvSpPr>
        <p:spPr>
          <a:xfrm>
            <a:off x="1776846" y="4972050"/>
            <a:ext cx="2608118" cy="548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5400000"/>
              <a:gd name="f9" fmla="val 25000"/>
              <a:gd name="f10" fmla="val 50000"/>
              <a:gd name="f11" fmla="+- 0 0 -360"/>
              <a:gd name="f12" fmla="+- 0 0 -180"/>
              <a:gd name="f13" fmla="+- 0 0 -90"/>
              <a:gd name="f14" fmla="abs f3"/>
              <a:gd name="f15" fmla="abs f4"/>
              <a:gd name="f16" fmla="abs f5"/>
              <a:gd name="f17" fmla="*/ f11 f0 1"/>
              <a:gd name="f18" fmla="*/ f12 f0 1"/>
              <a:gd name="f19" fmla="*/ f13 f0 1"/>
              <a:gd name="f20" fmla="?: f14 f3 1"/>
              <a:gd name="f21" fmla="?: f15 f4 1"/>
              <a:gd name="f22" fmla="?: f16 f5 1"/>
              <a:gd name="f23" fmla="*/ f17 1 f2"/>
              <a:gd name="f24" fmla="*/ f18 1 f2"/>
              <a:gd name="f25" fmla="*/ f19 1 f2"/>
              <a:gd name="f26" fmla="*/ f20 1 21600"/>
              <a:gd name="f27" fmla="*/ f21 1 21600"/>
              <a:gd name="f28" fmla="*/ 21600 f20 1"/>
              <a:gd name="f29" fmla="*/ 21600 f21 1"/>
              <a:gd name="f30" fmla="+- f23 0 f1"/>
              <a:gd name="f31" fmla="+- f24 0 f1"/>
              <a:gd name="f32" fmla="+- f25 0 f1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6 f33 1"/>
              <a:gd name="f39" fmla="+- f37 0 f6"/>
              <a:gd name="f40" fmla="+- f36 0 f6"/>
              <a:gd name="f41" fmla="*/ f36 f33 1"/>
              <a:gd name="f42" fmla="*/ f37 f33 1"/>
              <a:gd name="f43" fmla="*/ f40 1 2"/>
              <a:gd name="f44" fmla="min f40 f39"/>
              <a:gd name="f45" fmla="*/ f39 f39 1"/>
              <a:gd name="f46" fmla="*/ f39 f33 1"/>
              <a:gd name="f47" fmla="*/ f44 f9 1"/>
              <a:gd name="f48" fmla="*/ f44 f10 1"/>
              <a:gd name="f49" fmla="*/ f47 1 100000"/>
              <a:gd name="f50" fmla="*/ f48 1 100000"/>
              <a:gd name="f51" fmla="+- f49 f50 0"/>
              <a:gd name="f52" fmla="*/ f49 f49 1"/>
              <a:gd name="f53" fmla="+- f50 0 f49"/>
              <a:gd name="f54" fmla="*/ f50 1 2"/>
              <a:gd name="f55" fmla="+- f6 f49 0"/>
              <a:gd name="f56" fmla="+- 0 0 f49"/>
              <a:gd name="f57" fmla="*/ f49 1 2"/>
              <a:gd name="f58" fmla="*/ f49 f33 1"/>
              <a:gd name="f59" fmla="*/ f51 1 4"/>
              <a:gd name="f60" fmla="+- f45 0 f52"/>
              <a:gd name="f61" fmla="*/ f53 1 2"/>
              <a:gd name="f62" fmla="+- f36 0 f54"/>
              <a:gd name="f63" fmla="+- 0 0 f57"/>
              <a:gd name="f64" fmla="+- 0 0 f56"/>
              <a:gd name="f65" fmla="*/ f55 f33 1"/>
              <a:gd name="f66" fmla="*/ f57 f33 1"/>
              <a:gd name="f67" fmla="+- f43 0 f59"/>
              <a:gd name="f68" fmla="sqrt f60"/>
              <a:gd name="f69" fmla="+- 0 0 f63"/>
              <a:gd name="f70" fmla="*/ f62 f33 1"/>
              <a:gd name="f71" fmla="*/ f67 2 1"/>
              <a:gd name="f72" fmla="+- f67 f49 0"/>
              <a:gd name="f73" fmla="*/ f68 f67 1"/>
              <a:gd name="f74" fmla="*/ f67 f33 1"/>
              <a:gd name="f75" fmla="*/ f71 f71 1"/>
              <a:gd name="f76" fmla="*/ f73 1 f39"/>
              <a:gd name="f77" fmla="+- f67 f72 0"/>
              <a:gd name="f78" fmla="+- f75 0 f52"/>
              <a:gd name="f79" fmla="+- f67 f76 0"/>
              <a:gd name="f80" fmla="+- f72 f76 0"/>
              <a:gd name="f81" fmla="+- 0 0 f76"/>
              <a:gd name="f82" fmla="*/ f77 1 2"/>
              <a:gd name="f83" fmla="sqrt f78"/>
              <a:gd name="f84" fmla="+- f79 0 f61"/>
              <a:gd name="f85" fmla="+- f80 f61 0"/>
              <a:gd name="f86" fmla="+- 0 0 f81"/>
              <a:gd name="f87" fmla="*/ f80 f33 1"/>
              <a:gd name="f88" fmla="*/ f82 f33 1"/>
              <a:gd name="f89" fmla="*/ f83 f39 1"/>
              <a:gd name="f90" fmla="at2 f64 f86"/>
              <a:gd name="f91" fmla="*/ f85 f33 1"/>
              <a:gd name="f92" fmla="*/ f84 f33 1"/>
              <a:gd name="f93" fmla="+- f90 f1 0"/>
              <a:gd name="f94" fmla="*/ f89 1 f71"/>
              <a:gd name="f95" fmla="*/ f93 f7 1"/>
              <a:gd name="f96" fmla="+- f6 f94 0"/>
              <a:gd name="f97" fmla="+- 0 0 f94"/>
              <a:gd name="f98" fmla="*/ f95 1 f0"/>
              <a:gd name="f99" fmla="+- 0 0 f97"/>
              <a:gd name="f100" fmla="*/ f96 f33 1"/>
              <a:gd name="f101" fmla="+- 0 0 f98"/>
              <a:gd name="f102" fmla="at2 f99 f69"/>
              <a:gd name="f103" fmla="val f101"/>
              <a:gd name="f104" fmla="+- f102 f1 0"/>
              <a:gd name="f105" fmla="+- 0 0 f103"/>
              <a:gd name="f106" fmla="*/ f104 f7 1"/>
              <a:gd name="f107" fmla="*/ f105 f0 1"/>
              <a:gd name="f108" fmla="*/ f106 1 f0"/>
              <a:gd name="f109" fmla="*/ f107 1 f7"/>
              <a:gd name="f110" fmla="+- 0 0 f108"/>
              <a:gd name="f111" fmla="+- f109 0 f1"/>
              <a:gd name="f112" fmla="val f110"/>
              <a:gd name="f113" fmla="+- 0 0 f112"/>
              <a:gd name="f114" fmla="+- f1 0 f111"/>
              <a:gd name="f115" fmla="*/ f113 f0 1"/>
              <a:gd name="f116" fmla="*/ f115 1 f7"/>
              <a:gd name="f117" fmla="+- f116 0 f1"/>
              <a:gd name="f118" fmla="+- f117 0 f111"/>
              <a:gd name="f119" fmla="+- f111 f117 0"/>
              <a:gd name="f120" fmla="+- f1 0 f11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0" y="f38"/>
              </a:cxn>
              <a:cxn ang="f30">
                <a:pos x="f92" y="f65"/>
              </a:cxn>
              <a:cxn ang="f30">
                <a:pos x="f66" y="f38"/>
              </a:cxn>
              <a:cxn ang="f31">
                <a:pos x="f88" y="f42"/>
              </a:cxn>
              <a:cxn ang="f32">
                <a:pos x="f91" y="f65"/>
              </a:cxn>
            </a:cxnLst>
            <a:rect l="f38" t="f38" r="f41" b="f42"/>
            <a:pathLst>
              <a:path stroke="0">
                <a:moveTo>
                  <a:pt x="f70" y="f38"/>
                </a:moveTo>
                <a:lnTo>
                  <a:pt x="f91" y="f65"/>
                </a:lnTo>
                <a:lnTo>
                  <a:pt x="f87" y="f65"/>
                </a:lnTo>
                <a:arcTo wR="f74" hR="f46" stAng="f114" swAng="f119"/>
                <a:arcTo wR="f74" hR="f46" stAng="f120" swAng="f118"/>
                <a:lnTo>
                  <a:pt x="f92" y="f65"/>
                </a:lnTo>
                <a:close/>
              </a:path>
              <a:path stroke="0">
                <a:moveTo>
                  <a:pt x="f74" y="f42"/>
                </a:moveTo>
                <a:arcTo wR="f74" hR="f46" stAng="f1" swAng="f1"/>
                <a:lnTo>
                  <a:pt x="f58" y="f38"/>
                </a:lnTo>
                <a:arcTo wR="f74" hR="f46" stAng="f0" swAng="f8"/>
                <a:close/>
              </a:path>
              <a:path fill="none">
                <a:moveTo>
                  <a:pt x="f88" y="f100"/>
                </a:moveTo>
                <a:arcTo wR="f74" hR="f46" stAng="f120" swAng="f118"/>
                <a:lnTo>
                  <a:pt x="f92" y="f65"/>
                </a:lnTo>
                <a:lnTo>
                  <a:pt x="f70" y="f38"/>
                </a:lnTo>
                <a:lnTo>
                  <a:pt x="f91" y="f65"/>
                </a:lnTo>
                <a:lnTo>
                  <a:pt x="f87" y="f65"/>
                </a:lnTo>
                <a:arcTo wR="f74" hR="f46" stAng="f114" swAng="f111"/>
                <a:lnTo>
                  <a:pt x="f74" y="f42"/>
                </a:lnTo>
                <a:arcTo wR="f74" hR="f46" stAng="f1" swAng="f1"/>
                <a:lnTo>
                  <a:pt x="f58" y="f38"/>
                </a:lnTo>
                <a:arcTo wR="f74" hR="f46" stAng="f0" swAng="f8"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350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" name="Flecha: curvada hacia arriba 14">
            <a:extLst>
              <a:ext uri="{FF2B5EF4-FFF2-40B4-BE49-F238E27FC236}">
                <a16:creationId xmlns:a16="http://schemas.microsoft.com/office/drawing/2014/main" id="{EA8DF810-FA5B-5129-39EC-DD567CF96E9E}"/>
              </a:ext>
            </a:extLst>
          </p:cNvPr>
          <p:cNvSpPr/>
          <p:nvPr/>
        </p:nvSpPr>
        <p:spPr>
          <a:xfrm>
            <a:off x="4759040" y="5009584"/>
            <a:ext cx="2608118" cy="548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5400000"/>
              <a:gd name="f9" fmla="val 25000"/>
              <a:gd name="f10" fmla="val 50000"/>
              <a:gd name="f11" fmla="+- 0 0 -360"/>
              <a:gd name="f12" fmla="+- 0 0 -180"/>
              <a:gd name="f13" fmla="+- 0 0 -90"/>
              <a:gd name="f14" fmla="abs f3"/>
              <a:gd name="f15" fmla="abs f4"/>
              <a:gd name="f16" fmla="abs f5"/>
              <a:gd name="f17" fmla="*/ f11 f0 1"/>
              <a:gd name="f18" fmla="*/ f12 f0 1"/>
              <a:gd name="f19" fmla="*/ f13 f0 1"/>
              <a:gd name="f20" fmla="?: f14 f3 1"/>
              <a:gd name="f21" fmla="?: f15 f4 1"/>
              <a:gd name="f22" fmla="?: f16 f5 1"/>
              <a:gd name="f23" fmla="*/ f17 1 f2"/>
              <a:gd name="f24" fmla="*/ f18 1 f2"/>
              <a:gd name="f25" fmla="*/ f19 1 f2"/>
              <a:gd name="f26" fmla="*/ f20 1 21600"/>
              <a:gd name="f27" fmla="*/ f21 1 21600"/>
              <a:gd name="f28" fmla="*/ 21600 f20 1"/>
              <a:gd name="f29" fmla="*/ 21600 f21 1"/>
              <a:gd name="f30" fmla="+- f23 0 f1"/>
              <a:gd name="f31" fmla="+- f24 0 f1"/>
              <a:gd name="f32" fmla="+- f25 0 f1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6 f33 1"/>
              <a:gd name="f39" fmla="+- f37 0 f6"/>
              <a:gd name="f40" fmla="+- f36 0 f6"/>
              <a:gd name="f41" fmla="*/ f36 f33 1"/>
              <a:gd name="f42" fmla="*/ f37 f33 1"/>
              <a:gd name="f43" fmla="*/ f40 1 2"/>
              <a:gd name="f44" fmla="min f40 f39"/>
              <a:gd name="f45" fmla="*/ f39 f39 1"/>
              <a:gd name="f46" fmla="*/ f39 f33 1"/>
              <a:gd name="f47" fmla="*/ f44 f9 1"/>
              <a:gd name="f48" fmla="*/ f44 f10 1"/>
              <a:gd name="f49" fmla="*/ f47 1 100000"/>
              <a:gd name="f50" fmla="*/ f48 1 100000"/>
              <a:gd name="f51" fmla="+- f49 f50 0"/>
              <a:gd name="f52" fmla="*/ f49 f49 1"/>
              <a:gd name="f53" fmla="+- f50 0 f49"/>
              <a:gd name="f54" fmla="*/ f50 1 2"/>
              <a:gd name="f55" fmla="+- f6 f49 0"/>
              <a:gd name="f56" fmla="+- 0 0 f49"/>
              <a:gd name="f57" fmla="*/ f49 1 2"/>
              <a:gd name="f58" fmla="*/ f49 f33 1"/>
              <a:gd name="f59" fmla="*/ f51 1 4"/>
              <a:gd name="f60" fmla="+- f45 0 f52"/>
              <a:gd name="f61" fmla="*/ f53 1 2"/>
              <a:gd name="f62" fmla="+- f36 0 f54"/>
              <a:gd name="f63" fmla="+- 0 0 f57"/>
              <a:gd name="f64" fmla="+- 0 0 f56"/>
              <a:gd name="f65" fmla="*/ f55 f33 1"/>
              <a:gd name="f66" fmla="*/ f57 f33 1"/>
              <a:gd name="f67" fmla="+- f43 0 f59"/>
              <a:gd name="f68" fmla="sqrt f60"/>
              <a:gd name="f69" fmla="+- 0 0 f63"/>
              <a:gd name="f70" fmla="*/ f62 f33 1"/>
              <a:gd name="f71" fmla="*/ f67 2 1"/>
              <a:gd name="f72" fmla="+- f67 f49 0"/>
              <a:gd name="f73" fmla="*/ f68 f67 1"/>
              <a:gd name="f74" fmla="*/ f67 f33 1"/>
              <a:gd name="f75" fmla="*/ f71 f71 1"/>
              <a:gd name="f76" fmla="*/ f73 1 f39"/>
              <a:gd name="f77" fmla="+- f67 f72 0"/>
              <a:gd name="f78" fmla="+- f75 0 f52"/>
              <a:gd name="f79" fmla="+- f67 f76 0"/>
              <a:gd name="f80" fmla="+- f72 f76 0"/>
              <a:gd name="f81" fmla="+- 0 0 f76"/>
              <a:gd name="f82" fmla="*/ f77 1 2"/>
              <a:gd name="f83" fmla="sqrt f78"/>
              <a:gd name="f84" fmla="+- f79 0 f61"/>
              <a:gd name="f85" fmla="+- f80 f61 0"/>
              <a:gd name="f86" fmla="+- 0 0 f81"/>
              <a:gd name="f87" fmla="*/ f80 f33 1"/>
              <a:gd name="f88" fmla="*/ f82 f33 1"/>
              <a:gd name="f89" fmla="*/ f83 f39 1"/>
              <a:gd name="f90" fmla="at2 f64 f86"/>
              <a:gd name="f91" fmla="*/ f85 f33 1"/>
              <a:gd name="f92" fmla="*/ f84 f33 1"/>
              <a:gd name="f93" fmla="+- f90 f1 0"/>
              <a:gd name="f94" fmla="*/ f89 1 f71"/>
              <a:gd name="f95" fmla="*/ f93 f7 1"/>
              <a:gd name="f96" fmla="+- f6 f94 0"/>
              <a:gd name="f97" fmla="+- 0 0 f94"/>
              <a:gd name="f98" fmla="*/ f95 1 f0"/>
              <a:gd name="f99" fmla="+- 0 0 f97"/>
              <a:gd name="f100" fmla="*/ f96 f33 1"/>
              <a:gd name="f101" fmla="+- 0 0 f98"/>
              <a:gd name="f102" fmla="at2 f99 f69"/>
              <a:gd name="f103" fmla="val f101"/>
              <a:gd name="f104" fmla="+- f102 f1 0"/>
              <a:gd name="f105" fmla="+- 0 0 f103"/>
              <a:gd name="f106" fmla="*/ f104 f7 1"/>
              <a:gd name="f107" fmla="*/ f105 f0 1"/>
              <a:gd name="f108" fmla="*/ f106 1 f0"/>
              <a:gd name="f109" fmla="*/ f107 1 f7"/>
              <a:gd name="f110" fmla="+- 0 0 f108"/>
              <a:gd name="f111" fmla="+- f109 0 f1"/>
              <a:gd name="f112" fmla="val f110"/>
              <a:gd name="f113" fmla="+- 0 0 f112"/>
              <a:gd name="f114" fmla="+- f1 0 f111"/>
              <a:gd name="f115" fmla="*/ f113 f0 1"/>
              <a:gd name="f116" fmla="*/ f115 1 f7"/>
              <a:gd name="f117" fmla="+- f116 0 f1"/>
              <a:gd name="f118" fmla="+- f117 0 f111"/>
              <a:gd name="f119" fmla="+- f111 f117 0"/>
              <a:gd name="f120" fmla="+- f1 0 f11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70" y="f38"/>
              </a:cxn>
              <a:cxn ang="f30">
                <a:pos x="f92" y="f65"/>
              </a:cxn>
              <a:cxn ang="f30">
                <a:pos x="f66" y="f38"/>
              </a:cxn>
              <a:cxn ang="f31">
                <a:pos x="f88" y="f42"/>
              </a:cxn>
              <a:cxn ang="f32">
                <a:pos x="f91" y="f65"/>
              </a:cxn>
            </a:cxnLst>
            <a:rect l="f38" t="f38" r="f41" b="f42"/>
            <a:pathLst>
              <a:path stroke="0">
                <a:moveTo>
                  <a:pt x="f70" y="f38"/>
                </a:moveTo>
                <a:lnTo>
                  <a:pt x="f91" y="f65"/>
                </a:lnTo>
                <a:lnTo>
                  <a:pt x="f87" y="f65"/>
                </a:lnTo>
                <a:arcTo wR="f74" hR="f46" stAng="f114" swAng="f119"/>
                <a:arcTo wR="f74" hR="f46" stAng="f120" swAng="f118"/>
                <a:lnTo>
                  <a:pt x="f92" y="f65"/>
                </a:lnTo>
                <a:close/>
              </a:path>
              <a:path stroke="0">
                <a:moveTo>
                  <a:pt x="f74" y="f42"/>
                </a:moveTo>
                <a:arcTo wR="f74" hR="f46" stAng="f1" swAng="f1"/>
                <a:lnTo>
                  <a:pt x="f58" y="f38"/>
                </a:lnTo>
                <a:arcTo wR="f74" hR="f46" stAng="f0" swAng="f8"/>
                <a:close/>
              </a:path>
              <a:path fill="none">
                <a:moveTo>
                  <a:pt x="f88" y="f100"/>
                </a:moveTo>
                <a:arcTo wR="f74" hR="f46" stAng="f120" swAng="f118"/>
                <a:lnTo>
                  <a:pt x="f92" y="f65"/>
                </a:lnTo>
                <a:lnTo>
                  <a:pt x="f70" y="f38"/>
                </a:lnTo>
                <a:lnTo>
                  <a:pt x="f91" y="f65"/>
                </a:lnTo>
                <a:lnTo>
                  <a:pt x="f87" y="f65"/>
                </a:lnTo>
                <a:arcTo wR="f74" hR="f46" stAng="f114" swAng="f111"/>
                <a:lnTo>
                  <a:pt x="f74" y="f42"/>
                </a:lnTo>
                <a:arcTo wR="f74" hR="f46" stAng="f1" swAng="f1"/>
                <a:lnTo>
                  <a:pt x="f58" y="f38"/>
                </a:lnTo>
                <a:arcTo wR="f74" hR="f46" stAng="f0" swAng="f8"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350">
              <a:solidFill>
                <a:srgbClr val="000000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716211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Identificación de alumnos vulnerables.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9E23DC7-275D-52C0-63E8-F4D5D9455C7D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3779912" y="2367093"/>
            <a:ext cx="4678288" cy="342410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s-ES" dirty="0"/>
              <a:t>Aunque existen perfiles que puedan ser mas propensos a tener una conducta suicida, </a:t>
            </a:r>
            <a:r>
              <a:rPr lang="es-ES" dirty="0">
                <a:effectLst>
                  <a:outerShdw dist="38096" dir="2700000">
                    <a:srgbClr val="000000"/>
                  </a:outerShdw>
                </a:effectLst>
              </a:rPr>
              <a:t>cualquier persona podría llegar a tener un riesgo de suicidio en determinadas circunstancias.</a:t>
            </a:r>
          </a:p>
        </p:txBody>
      </p:sp>
      <p:pic>
        <p:nvPicPr>
          <p:cNvPr id="5" name="BE167C6D-1F25-423F-BE92-D81514A0A953">
            <a:extLst>
              <a:ext uri="{FF2B5EF4-FFF2-40B4-BE49-F238E27FC236}">
                <a16:creationId xmlns:a16="http://schemas.microsoft.com/office/drawing/2014/main" id="{9B15AFA2-6426-FAB6-52D4-0A8EB3F012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576" y="1898293"/>
            <a:ext cx="2267744" cy="41024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02251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Identificación de alumnos vulnerables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3B5EF25-EE37-083E-E134-87E7E8327F3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79512" y="2481285"/>
            <a:ext cx="2772120" cy="274791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s-ES" sz="1400" b="1" dirty="0">
                <a:solidFill>
                  <a:srgbClr val="2F5597"/>
                </a:solidFill>
              </a:rPr>
              <a:t>Factores de Riesgo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400" dirty="0">
                <a:solidFill>
                  <a:srgbClr val="2F5597"/>
                </a:solidFill>
              </a:rPr>
              <a:t>Entre los FR destacan los factores personales, sociales y contextuales en los que se incluyen los escolares (académico y </a:t>
            </a:r>
            <a:r>
              <a:rPr lang="es-ES" sz="1400" dirty="0">
                <a:solidFill>
                  <a:srgbClr val="FF0000"/>
                </a:solidFill>
              </a:rPr>
              <a:t>ambiental</a:t>
            </a:r>
            <a:r>
              <a:rPr lang="es-ES" sz="1400" dirty="0">
                <a:solidFill>
                  <a:srgbClr val="2F5597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400" dirty="0">
                <a:solidFill>
                  <a:srgbClr val="2F5597"/>
                </a:solidFill>
              </a:rPr>
              <a:t>El riesgo de conducta suicida aumenta en función del nº FR y la presencia de acontecimientos estresantes específicos 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6DE8BE-6DEC-24ED-FD96-25834939B283}"/>
              </a:ext>
            </a:extLst>
          </p:cNvPr>
          <p:cNvSpPr/>
          <p:nvPr/>
        </p:nvSpPr>
        <p:spPr>
          <a:xfrm>
            <a:off x="6084168" y="2504268"/>
            <a:ext cx="2880320" cy="288130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lnSpc>
                <a:spcPct val="11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kern="0" dirty="0">
                <a:solidFill>
                  <a:srgbClr val="597155"/>
                </a:solidFill>
                <a:latin typeface="+mj-lt"/>
              </a:rPr>
              <a:t>FACTORES DE PROTECCIÓN </a:t>
            </a:r>
          </a:p>
          <a:p>
            <a:pPr defTabSz="685800">
              <a:lnSpc>
                <a:spcPct val="11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597155"/>
                </a:solidFill>
                <a:latin typeface="+mj-lt"/>
              </a:rPr>
              <a:t>SON AQUELLOS QUE HACEN A LAS PERSONAS RESISTENTES A LOS ACONTECIMIENTOS ESTRESANTES QUE PUEDAN ACOMPAÑAR A SU HISTORIAL PERSONAL, SOCIAL O  ACADEMICA.</a:t>
            </a:r>
          </a:p>
          <a:p>
            <a:pPr defTabSz="685800">
              <a:lnSpc>
                <a:spcPct val="110000"/>
              </a:lnSpc>
              <a:spcBef>
                <a:spcPts val="7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kern="0" dirty="0">
                <a:solidFill>
                  <a:srgbClr val="597155"/>
                </a:solidFill>
                <a:latin typeface="+mj-lt"/>
              </a:rPr>
              <a:t>DISMINUYEN SU VULNERABILIDAD A LOS PROBLEMAS DE SALUD MENTAL </a:t>
            </a:r>
          </a:p>
        </p:txBody>
      </p:sp>
      <p:pic>
        <p:nvPicPr>
          <p:cNvPr id="6" name="7B647985-3561-4AE0-A14C-5AD9079A3639">
            <a:extLst>
              <a:ext uri="{FF2B5EF4-FFF2-40B4-BE49-F238E27FC236}">
                <a16:creationId xmlns:a16="http://schemas.microsoft.com/office/drawing/2014/main" id="{2104B9BC-30C8-47FC-5C75-1360A99CBD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59832" y="2132856"/>
            <a:ext cx="2906834" cy="402678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65163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50242"/>
          </a:xfrm>
        </p:spPr>
        <p:txBody>
          <a:bodyPr>
            <a:normAutofit/>
          </a:bodyPr>
          <a:lstStyle/>
          <a:p>
            <a:r>
              <a:rPr lang="es-ES" sz="2400" dirty="0"/>
              <a:t>Identificación de los alumnos vulnerables.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5330" y="1700809"/>
            <a:ext cx="7772870" cy="4090392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4" name="7B647985-3561-4AE0-A14C-5AD9079A3639">
            <a:extLst>
              <a:ext uri="{FF2B5EF4-FFF2-40B4-BE49-F238E27FC236}">
                <a16:creationId xmlns:a16="http://schemas.microsoft.com/office/drawing/2014/main" id="{34A8BBFD-D43E-89D0-EF6B-A0028DAC14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8184" y="2348880"/>
            <a:ext cx="2223495" cy="33794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6048672" cy="539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215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66265"/>
          </a:xfrm>
        </p:spPr>
        <p:txBody>
          <a:bodyPr>
            <a:normAutofit/>
          </a:bodyPr>
          <a:lstStyle/>
          <a:p>
            <a:r>
              <a:rPr lang="es-ES" sz="2400" dirty="0"/>
              <a:t>Identificación de alumnos vulnerables.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7B647985-3561-4AE0-A14C-5AD9079A3639">
            <a:extLst>
              <a:ext uri="{FF2B5EF4-FFF2-40B4-BE49-F238E27FC236}">
                <a16:creationId xmlns:a16="http://schemas.microsoft.com/office/drawing/2014/main" id="{5A26AE59-9F37-AF7D-C45D-AF094A66E8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416" y="2348880"/>
            <a:ext cx="2514571" cy="3483390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9AF7FD9B-8156-B76D-4F45-1CACEEDD0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810828"/>
              </p:ext>
            </p:extLst>
          </p:nvPr>
        </p:nvGraphicFramePr>
        <p:xfrm>
          <a:off x="2555776" y="1340764"/>
          <a:ext cx="6366159" cy="4896547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6366159">
                  <a:extLst>
                    <a:ext uri="{9D8B030D-6E8A-4147-A177-3AD203B41FA5}">
                      <a16:colId xmlns:a16="http://schemas.microsoft.com/office/drawing/2014/main" val="148136844"/>
                    </a:ext>
                  </a:extLst>
                </a:gridCol>
              </a:tblGrid>
              <a:tr h="273821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s-ES" sz="1100" b="0" i="0" u="none" strike="noStrike" kern="1200" cap="none" spc="0" baseline="0" dirty="0">
                          <a:solidFill>
                            <a:srgbClr val="597155"/>
                          </a:solidFill>
                          <a:uFillTx/>
                          <a:latin typeface="Avenir Next LT Pro"/>
                        </a:rPr>
                        <a:t>Factores de Protección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9030974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marL="171450" marR="0" lvl="0" indent="-1714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</a:pPr>
                      <a:r>
                        <a:rPr lang="es-ES" sz="1100" b="0" i="0" u="none" strike="noStrike" kern="1200" cap="none" spc="0" baseline="0">
                          <a:solidFill>
                            <a:srgbClr val="597155"/>
                          </a:solidFill>
                          <a:uFillTx/>
                          <a:latin typeface="Calibri"/>
                        </a:rPr>
                        <a:t>Tener un buen respaldo y apoyo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11591815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s-ES" sz="1100">
                          <a:solidFill>
                            <a:srgbClr val="597155"/>
                          </a:solidFill>
                        </a:rPr>
                        <a:t>Estabilidad social y familiar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7106539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s-ES" sz="1100">
                          <a:solidFill>
                            <a:srgbClr val="597155"/>
                          </a:solidFill>
                        </a:rPr>
                        <a:t>Relaciones personales cercanas y satisfactorias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2590732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s-ES" sz="1100">
                          <a:solidFill>
                            <a:srgbClr val="597155"/>
                          </a:solidFill>
                        </a:rPr>
                        <a:t>Habilidades sociales y en resolución de</a:t>
                      </a:r>
                      <a:r>
                        <a:rPr lang="es-ES" sz="1100" baseline="0">
                          <a:solidFill>
                            <a:srgbClr val="597155"/>
                          </a:solidFill>
                        </a:rPr>
                        <a:t> problemas</a:t>
                      </a:r>
                      <a:endParaRPr lang="es-ES" sz="1100">
                        <a:solidFill>
                          <a:srgbClr val="597155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0517595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s-ES" sz="1100">
                          <a:solidFill>
                            <a:srgbClr val="597155"/>
                          </a:solidFill>
                        </a:rPr>
                        <a:t>Inteligencia emocional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0076145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s-ES" sz="1100">
                          <a:solidFill>
                            <a:srgbClr val="597155"/>
                          </a:solidFill>
                        </a:rPr>
                        <a:t>Percepción de control de la vida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6375766"/>
                  </a:ext>
                </a:extLst>
              </a:tr>
              <a:tr h="427167"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s-ES" sz="1100">
                          <a:solidFill>
                            <a:srgbClr val="597155"/>
                          </a:solidFill>
                        </a:rPr>
                        <a:t>Adecuada</a:t>
                      </a:r>
                      <a:r>
                        <a:rPr lang="es-ES" sz="1100" baseline="0">
                          <a:solidFill>
                            <a:srgbClr val="597155"/>
                          </a:solidFill>
                        </a:rPr>
                        <a:t> autoestima: buen concepto de uno mismo y saber sus limitaciones</a:t>
                      </a:r>
                      <a:endParaRPr lang="es-ES" sz="1100">
                        <a:solidFill>
                          <a:srgbClr val="597155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8711933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s-ES" sz="1100">
                          <a:solidFill>
                            <a:srgbClr val="597155"/>
                          </a:solidFill>
                        </a:rPr>
                        <a:t>Habilidades de comunicación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7107112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s-ES" sz="1100">
                          <a:solidFill>
                            <a:srgbClr val="597155"/>
                          </a:solidFill>
                        </a:rPr>
                        <a:t>Estrategias de afrontamiento positivas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5671315"/>
                  </a:ext>
                </a:extLst>
              </a:tr>
              <a:tr h="437123"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s-ES" sz="1100">
                          <a:solidFill>
                            <a:srgbClr val="597155"/>
                          </a:solidFill>
                        </a:rPr>
                        <a:t>Receptividad y confianza en experiencias</a:t>
                      </a:r>
                      <a:r>
                        <a:rPr lang="es-ES" sz="1100" baseline="0">
                          <a:solidFill>
                            <a:srgbClr val="597155"/>
                          </a:solidFill>
                        </a:rPr>
                        <a:t> nuevas y soluciones aportadas por otras personas</a:t>
                      </a:r>
                      <a:endParaRPr lang="es-ES" sz="1100">
                        <a:solidFill>
                          <a:srgbClr val="597155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4352597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s-ES" sz="1100">
                          <a:solidFill>
                            <a:srgbClr val="597155"/>
                          </a:solidFill>
                        </a:rPr>
                        <a:t>Buen nivel educativo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5412766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s-ES" sz="1100">
                          <a:solidFill>
                            <a:srgbClr val="597155"/>
                          </a:solidFill>
                        </a:rPr>
                        <a:t>Actitudes y valores positivos: respeto:</a:t>
                      </a:r>
                      <a:r>
                        <a:rPr lang="es-ES" sz="1100" baseline="0">
                          <a:solidFill>
                            <a:srgbClr val="597155"/>
                          </a:solidFill>
                        </a:rPr>
                        <a:t> cooperación…</a:t>
                      </a:r>
                      <a:endParaRPr lang="es-ES" sz="1100">
                        <a:solidFill>
                          <a:srgbClr val="597155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0239718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s-ES" sz="1100">
                          <a:solidFill>
                            <a:srgbClr val="597155"/>
                          </a:solidFill>
                        </a:rPr>
                        <a:t>Buena distribución de los pilares vitales:</a:t>
                      </a:r>
                      <a:r>
                        <a:rPr lang="es-ES" sz="1100" baseline="0">
                          <a:solidFill>
                            <a:srgbClr val="597155"/>
                          </a:solidFill>
                        </a:rPr>
                        <a:t> salud, ocio, familia y amigos…</a:t>
                      </a:r>
                      <a:endParaRPr lang="es-ES" sz="1100">
                        <a:solidFill>
                          <a:srgbClr val="597155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00654376"/>
                  </a:ext>
                </a:extLst>
              </a:tr>
              <a:tr h="313203">
                <a:tc>
                  <a:txBody>
                    <a:bodyPr/>
                    <a:lstStyle/>
                    <a:p>
                      <a:pPr marL="171450" lvl="0" indent="-171450">
                        <a:buSzPct val="100000"/>
                        <a:buFont typeface="Arial" pitchFamily="34"/>
                        <a:buChar char="•"/>
                      </a:pPr>
                      <a:r>
                        <a:rPr lang="es-ES" sz="1100" dirty="0">
                          <a:solidFill>
                            <a:srgbClr val="597155"/>
                          </a:solidFill>
                        </a:rPr>
                        <a:t>Estilo de vida equilibrada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9239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586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Síntomas que deben considerarse como indicadores de tendencia</a:t>
            </a:r>
            <a:r>
              <a:rPr lang="es-ES" dirty="0"/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064896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038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¿Cuándo EVALUAR?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dirty="0"/>
              <a:t>Ante señales de elevado sufrimiento, de cualquier tipo. </a:t>
            </a:r>
          </a:p>
          <a:p>
            <a:r>
              <a:rPr lang="es-ES" dirty="0"/>
              <a:t>mas, si se detectan señales de desesperanza y/o soledad. </a:t>
            </a:r>
          </a:p>
          <a:p>
            <a:r>
              <a:rPr lang="es-ES" dirty="0"/>
              <a:t>Si intentos </a:t>
            </a:r>
            <a:r>
              <a:rPr lang="es-ES" dirty="0" err="1"/>
              <a:t>autolíticos</a:t>
            </a:r>
            <a:r>
              <a:rPr lang="es-ES" dirty="0"/>
              <a:t> previos, y más si eventos vitales estresantes próximos.</a:t>
            </a:r>
          </a:p>
          <a:p>
            <a:r>
              <a:rPr lang="es-ES" dirty="0"/>
              <a:t>Si acaban de empezar a tomar medicación psicoactiva.</a:t>
            </a:r>
          </a:p>
          <a:p>
            <a:r>
              <a:rPr lang="es-ES" dirty="0"/>
              <a:t>Ante la duda, siempre evalúa.</a:t>
            </a:r>
          </a:p>
        </p:txBody>
      </p:sp>
    </p:spTree>
    <p:extLst>
      <p:ext uri="{BB962C8B-B14F-4D97-AF65-F5344CB8AC3E}">
        <p14:creationId xmlns:p14="http://schemas.microsoft.com/office/powerpoint/2010/main" val="3039842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La probabilidad de que la conducta suicida se consume aumenta…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5330" y="1988841"/>
            <a:ext cx="7772870" cy="3802360"/>
          </a:xfrm>
        </p:spPr>
        <p:txBody>
          <a:bodyPr>
            <a:noAutofit/>
          </a:bodyPr>
          <a:lstStyle/>
          <a:p>
            <a:r>
              <a:rPr lang="es-ES" sz="1600" dirty="0"/>
              <a:t>Edad: mayor de 45 años o menor de 19.</a:t>
            </a:r>
          </a:p>
          <a:p>
            <a:r>
              <a:rPr lang="es-ES" sz="1600" dirty="0"/>
              <a:t>Varón.</a:t>
            </a:r>
          </a:p>
          <a:p>
            <a:r>
              <a:rPr lang="es-ES" sz="1600" dirty="0"/>
              <a:t>Intentos </a:t>
            </a:r>
            <a:r>
              <a:rPr lang="es-ES" sz="1600" dirty="0" err="1"/>
              <a:t>autolíticos</a:t>
            </a:r>
            <a:r>
              <a:rPr lang="es-ES" sz="1600" dirty="0"/>
              <a:t> anteriores, y si ha ido incrementando letalidad.</a:t>
            </a:r>
          </a:p>
          <a:p>
            <a:r>
              <a:rPr lang="es-ES" sz="1600" dirty="0"/>
              <a:t>Patología psiquiátrica, especialmente </a:t>
            </a:r>
            <a:r>
              <a:rPr lang="es-ES" sz="1600" dirty="0" err="1"/>
              <a:t>tlp</a:t>
            </a:r>
            <a:r>
              <a:rPr lang="es-ES" sz="1600" dirty="0"/>
              <a:t>, depresión, t. bipolar.</a:t>
            </a:r>
          </a:p>
          <a:p>
            <a:r>
              <a:rPr lang="es-ES" sz="1600" dirty="0"/>
              <a:t>Si hace poco tiempo que toma ad.</a:t>
            </a:r>
          </a:p>
          <a:p>
            <a:r>
              <a:rPr lang="es-ES" sz="1600" dirty="0"/>
              <a:t>Consumo de oh y/o tóxicos.</a:t>
            </a:r>
          </a:p>
          <a:p>
            <a:r>
              <a:rPr lang="es-ES" sz="1600" dirty="0"/>
              <a:t>Elevada impulsividad y desesperanza, y más si hay ambas.</a:t>
            </a:r>
          </a:p>
          <a:p>
            <a:r>
              <a:rPr lang="es-ES" sz="1600" dirty="0"/>
              <a:t>Antecedentes familiares de suicidio o patología psiquiátrica.</a:t>
            </a:r>
          </a:p>
          <a:p>
            <a:r>
              <a:rPr lang="es-ES" sz="1600" dirty="0"/>
              <a:t>Precipitantes o predisponentes: pérdida importante, ser víctima de acoso, pertenecer a colectivo desfavorecidos, otras causas de elevado sufrimiento.</a:t>
            </a:r>
          </a:p>
        </p:txBody>
      </p:sp>
    </p:spTree>
    <p:extLst>
      <p:ext uri="{BB962C8B-B14F-4D97-AF65-F5344CB8AC3E}">
        <p14:creationId xmlns:p14="http://schemas.microsoft.com/office/powerpoint/2010/main" val="167371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Evaluación de inmediatez del suicidio</a:t>
            </a:r>
            <a:br>
              <a:rPr lang="es-ES" sz="2400" dirty="0"/>
            </a:br>
            <a:r>
              <a:rPr lang="es-ES" sz="2400" dirty="0"/>
              <a:t>señales de alarma.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Mejoría súbita del estado de ánimo.</a:t>
            </a:r>
          </a:p>
          <a:p>
            <a:r>
              <a:rPr lang="es-ES" dirty="0"/>
              <a:t>Aniversario de fallecimiento de personas cercanas.</a:t>
            </a:r>
          </a:p>
          <a:p>
            <a:r>
              <a:rPr lang="es-ES" dirty="0"/>
              <a:t>Despreocupación por la imagen personal, falta de higiene.</a:t>
            </a:r>
          </a:p>
          <a:p>
            <a:r>
              <a:rPr lang="es-ES" dirty="0"/>
              <a:t>Expresiones indirectas, verbales o no verbales, sobre la falta de sentido de la vida.</a:t>
            </a:r>
          </a:p>
          <a:p>
            <a:r>
              <a:rPr lang="es-ES" dirty="0" err="1"/>
              <a:t>Anhedonia</a:t>
            </a:r>
            <a:r>
              <a:rPr lang="es-ES" dirty="0"/>
              <a:t>.</a:t>
            </a:r>
          </a:p>
          <a:p>
            <a:r>
              <a:rPr lang="es-ES" dirty="0"/>
              <a:t>Insomnio.</a:t>
            </a:r>
          </a:p>
          <a:p>
            <a:r>
              <a:rPr lang="es-ES" dirty="0"/>
              <a:t>Desprendimiento de objetos de gran valor sentimental.</a:t>
            </a:r>
          </a:p>
          <a:p>
            <a:r>
              <a:rPr lang="es-ES" dirty="0"/>
              <a:t>Notas de despedida.</a:t>
            </a:r>
          </a:p>
          <a:p>
            <a:r>
              <a:rPr lang="es-ES" dirty="0"/>
              <a:t>Declaraciones afectuosas-</a:t>
            </a:r>
          </a:p>
          <a:p>
            <a:r>
              <a:rPr lang="es-ES" dirty="0"/>
              <a:t>Cerrar perfiles en redes sociales.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0802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/>
              <a:t>Contexto escolar como agente protector</a:t>
            </a:r>
            <a:r>
              <a:rPr lang="es-ES" dirty="0"/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5330" y="1916832"/>
            <a:ext cx="8207150" cy="446449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dirty="0">
                <a:solidFill>
                  <a:srgbClr val="757D67"/>
                </a:solidFill>
                <a:latin typeface="Avenir Next LT Pro"/>
              </a:rPr>
              <a:t>FACTORES DE PROTECCION EN EL AMBITO escolar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cap="none" dirty="0">
                <a:solidFill>
                  <a:srgbClr val="757D67"/>
                </a:solidFill>
                <a:effectLst>
                  <a:outerShdw dist="38096" dir="2700000">
                    <a:srgbClr val="000000"/>
                  </a:outerShdw>
                </a:effectLst>
                <a:latin typeface="Avenir Next LT Pro"/>
              </a:rPr>
              <a:t>Existencia de un protocolo de actuación </a:t>
            </a:r>
            <a:r>
              <a:rPr lang="es-ES" cap="none" dirty="0">
                <a:solidFill>
                  <a:srgbClr val="757D67"/>
                </a:solidFill>
                <a:latin typeface="Avenir Next LT Pro"/>
              </a:rPr>
              <a:t>para casos de intento de suicidio o ideación suicida, que debe incluir estrategias de prevención, actuación y </a:t>
            </a:r>
            <a:r>
              <a:rPr lang="es-ES" cap="none" dirty="0" err="1">
                <a:solidFill>
                  <a:srgbClr val="757D67"/>
                </a:solidFill>
                <a:latin typeface="Avenir Next LT Pro"/>
              </a:rPr>
              <a:t>postvención</a:t>
            </a:r>
            <a:r>
              <a:rPr lang="es-ES" cap="none" dirty="0">
                <a:solidFill>
                  <a:srgbClr val="757D67"/>
                </a:solidFill>
                <a:latin typeface="Avenir Next LT Pro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cap="none" dirty="0">
                <a:solidFill>
                  <a:srgbClr val="757D67"/>
                </a:solidFill>
                <a:effectLst>
                  <a:outerShdw dist="38096" dir="2700000">
                    <a:srgbClr val="000000"/>
                  </a:outerShdw>
                </a:effectLst>
                <a:latin typeface="Avenir Next LT Pro"/>
              </a:rPr>
              <a:t>Conocimiento de dicho protocolo </a:t>
            </a:r>
            <a:r>
              <a:rPr lang="es-ES" cap="none" dirty="0">
                <a:solidFill>
                  <a:srgbClr val="757D67"/>
                </a:solidFill>
                <a:latin typeface="Avenir Next LT Pro"/>
              </a:rPr>
              <a:t>por el alumnado y el claustro y revisión periódica de recuerdo.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cap="none" dirty="0">
                <a:solidFill>
                  <a:srgbClr val="757D67"/>
                </a:solidFill>
                <a:effectLst>
                  <a:outerShdw dist="38096" dir="2700000">
                    <a:srgbClr val="000000"/>
                  </a:outerShdw>
                </a:effectLst>
                <a:latin typeface="Avenir Next LT Pro"/>
              </a:rPr>
              <a:t>Campañas de sensibilización y orientación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cap="none" dirty="0">
                <a:solidFill>
                  <a:srgbClr val="757D67"/>
                </a:solidFill>
                <a:effectLst>
                  <a:outerShdw dist="38096" dir="2700000">
                    <a:srgbClr val="000000"/>
                  </a:outerShdw>
                </a:effectLst>
                <a:latin typeface="Avenir Next LT Pro"/>
              </a:rPr>
              <a:t>Cursos de capacitación </a:t>
            </a:r>
            <a:r>
              <a:rPr lang="es-ES" cap="none" dirty="0">
                <a:solidFill>
                  <a:srgbClr val="757D67"/>
                </a:solidFill>
                <a:latin typeface="Avenir Next LT Pro"/>
              </a:rPr>
              <a:t>de mejoría en la comunicación entre los alumnos y personal docente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cap="none" dirty="0">
                <a:solidFill>
                  <a:srgbClr val="757D67"/>
                </a:solidFill>
                <a:effectLst>
                  <a:outerShdw dist="38096" dir="2700000">
                    <a:srgbClr val="000000"/>
                  </a:outerShdw>
                </a:effectLst>
                <a:latin typeface="Avenir Next LT Pro"/>
              </a:rPr>
              <a:t>Líneas de apoyo accesibles </a:t>
            </a:r>
            <a:r>
              <a:rPr lang="es-ES" cap="none" dirty="0">
                <a:solidFill>
                  <a:srgbClr val="757D67"/>
                </a:solidFill>
                <a:latin typeface="Avenir Next LT Pro"/>
              </a:rPr>
              <a:t>para crisis y emergencias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cap="none" dirty="0">
                <a:solidFill>
                  <a:srgbClr val="757D67"/>
                </a:solidFill>
                <a:effectLst>
                  <a:outerShdw dist="38096" dir="2700000">
                    <a:srgbClr val="000000"/>
                  </a:outerShdw>
                </a:effectLst>
                <a:latin typeface="Avenir Next LT Pro"/>
              </a:rPr>
              <a:t>No ocultar la realidad </a:t>
            </a:r>
            <a:r>
              <a:rPr lang="es-ES" cap="none" dirty="0">
                <a:solidFill>
                  <a:srgbClr val="757D67"/>
                </a:solidFill>
                <a:latin typeface="Avenir Next LT Pro"/>
              </a:rPr>
              <a:t>si en el centro se ha producido algún caso de muerte por suicidio, no ocultar la realidad y permitir las manifestaciones de duelo espontaneas, coordinadas por los servicios de orientación.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cap="none" dirty="0">
                <a:solidFill>
                  <a:srgbClr val="757D67"/>
                </a:solidFill>
                <a:effectLst>
                  <a:outerShdw dist="38096" dir="2700000">
                    <a:srgbClr val="000000"/>
                  </a:outerShdw>
                </a:effectLst>
                <a:latin typeface="Avenir Next LT Pro"/>
              </a:rPr>
              <a:t>Formación</a:t>
            </a:r>
            <a:r>
              <a:rPr lang="es-ES" cap="none" dirty="0">
                <a:solidFill>
                  <a:srgbClr val="757D67"/>
                </a:solidFill>
                <a:latin typeface="Avenir Next LT Pro"/>
              </a:rPr>
              <a:t> adecuada a los profesionales de educación.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cap="none" dirty="0">
                <a:solidFill>
                  <a:srgbClr val="757D67"/>
                </a:solidFill>
                <a:effectLst>
                  <a:outerShdw dist="38096" dir="2700000">
                    <a:srgbClr val="000000"/>
                  </a:outerShdw>
                </a:effectLst>
                <a:latin typeface="Avenir Next LT Pro"/>
              </a:rPr>
              <a:t>Limitar el acceso a métodos letales </a:t>
            </a:r>
            <a:r>
              <a:rPr lang="es-ES" cap="none" dirty="0">
                <a:solidFill>
                  <a:srgbClr val="757D67"/>
                </a:solidFill>
                <a:latin typeface="Avenir Next LT Pro"/>
              </a:rPr>
              <a:t>químicos y físicos. adecuar el centro con medidas arquitectónicas seguras.</a:t>
            </a:r>
          </a:p>
          <a:p>
            <a:pPr marL="0" indent="0">
              <a:lnSpc>
                <a:spcPct val="90000"/>
              </a:lnSpc>
              <a:buNone/>
            </a:pPr>
            <a:endParaRPr lang="es-ES" cap="none" dirty="0">
              <a:solidFill>
                <a:srgbClr val="757D67"/>
              </a:solidFill>
              <a:latin typeface="Avenir Next LT Pro"/>
            </a:endParaRPr>
          </a:p>
          <a:p>
            <a:endParaRPr lang="es-ES" dirty="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98449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3F3C4-700C-F3EA-069E-43DFA4F8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76" y="980728"/>
            <a:ext cx="7773338" cy="159617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Diferencias entre autolesiones no suicidas y autolesiones con intento suicidad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39EABC-A936-A84F-507A-68E36CB9CA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176" y="3054601"/>
            <a:ext cx="3707808" cy="2276213"/>
          </a:xfrm>
        </p:spPr>
        <p:txBody>
          <a:bodyPr/>
          <a:lstStyle/>
          <a:p>
            <a:r>
              <a:rPr lang="es-ES" dirty="0"/>
              <a:t>Intencionalidad</a:t>
            </a:r>
          </a:p>
          <a:p>
            <a:r>
              <a:rPr lang="es-ES" dirty="0"/>
              <a:t>La frecuencia</a:t>
            </a:r>
          </a:p>
          <a:p>
            <a:r>
              <a:rPr lang="es-ES" dirty="0"/>
              <a:t>La severidad médica </a:t>
            </a:r>
          </a:p>
          <a:p>
            <a:r>
              <a:rPr lang="es-ES" dirty="0"/>
              <a:t>Métodos utilizados</a:t>
            </a:r>
          </a:p>
        </p:txBody>
      </p:sp>
    </p:spTree>
    <p:extLst>
      <p:ext uri="{BB962C8B-B14F-4D97-AF65-F5344CB8AC3E}">
        <p14:creationId xmlns:p14="http://schemas.microsoft.com/office/powerpoint/2010/main" val="3551810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cap="none" dirty="0">
                <a:solidFill>
                  <a:srgbClr val="000000"/>
                </a:solidFill>
                <a:latin typeface="Sabon Next LT"/>
              </a:rPr>
              <a:t>COMO MANEJAR DISTINTAS SITUACIONES  DENTRO DEL ÁMBITO ESCOLAR 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defTabSz="685800">
              <a:lnSpc>
                <a:spcPct val="11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2100" cap="none" dirty="0">
                <a:solidFill>
                  <a:srgbClr val="2E75B6"/>
                </a:solidFill>
                <a:latin typeface="Avenir Next LT Pro"/>
              </a:rPr>
              <a:t>El suicidio es un fenómeno complejo que requiere estrategias de actuación en función del momento o de la necesidad que se presente en el contexto escolar.. </a:t>
            </a:r>
          </a:p>
          <a:p>
            <a:pPr marL="0" lvl="0" indent="0" defTabSz="685800">
              <a:lnSpc>
                <a:spcPct val="11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2100" cap="none" dirty="0">
              <a:solidFill>
                <a:srgbClr val="2E75B6"/>
              </a:solidFill>
              <a:latin typeface="Avenir Next LT Pro"/>
            </a:endParaRPr>
          </a:p>
          <a:p>
            <a:pPr marL="0" lvl="0" indent="0" defTabSz="685800">
              <a:lnSpc>
                <a:spcPct val="11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2100" cap="none" dirty="0">
                <a:solidFill>
                  <a:srgbClr val="2E75B6"/>
                </a:solidFill>
                <a:latin typeface="Avenir Next LT Pro"/>
              </a:rPr>
              <a:t>La intervención puede dividirse en tres momentos diferentes, que requieren de estrategias de actuación e intervención diferentes.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8963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cap="none" dirty="0">
                <a:solidFill>
                  <a:srgbClr val="000000"/>
                </a:solidFill>
                <a:latin typeface="Sabon Next LT"/>
              </a:rPr>
              <a:t>COMO MANEJAR DISTINTAS SITUACIONES  DENTRO DEL AMBITO ESCOLAR 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u="sng" cap="none" dirty="0">
                <a:solidFill>
                  <a:srgbClr val="2E75B6"/>
                </a:solidFill>
                <a:latin typeface="Avenir Next LT Pro"/>
              </a:rPr>
              <a:t>1 ANTERIOR A LA CONDUCTA </a:t>
            </a:r>
          </a:p>
          <a:p>
            <a:pPr marL="0" lvl="0" indent="0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cap="none" dirty="0">
                <a:solidFill>
                  <a:srgbClr val="00B050"/>
                </a:solidFill>
                <a:latin typeface="Avenir Next LT Pro"/>
              </a:rPr>
              <a:t>PREVENCIÓN PRIMARIA</a:t>
            </a:r>
            <a:r>
              <a:rPr lang="es-ES" sz="1950" cap="none" dirty="0">
                <a:solidFill>
                  <a:srgbClr val="A9D18E"/>
                </a:solidFill>
                <a:latin typeface="Avenir Next LT Pro"/>
              </a:rPr>
              <a:t>. RIESGO BAJO </a:t>
            </a:r>
          </a:p>
          <a:p>
            <a:pPr marL="0" lvl="0" indent="0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cap="none" dirty="0">
                <a:solidFill>
                  <a:srgbClr val="000000"/>
                </a:solidFill>
                <a:latin typeface="Avenir Next LT Pro"/>
              </a:rPr>
              <a:t>Precoz: buen ambiente escolar</a:t>
            </a:r>
          </a:p>
          <a:p>
            <a:pPr marL="0" lvl="0" indent="0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cap="none" dirty="0">
                <a:solidFill>
                  <a:srgbClr val="000000"/>
                </a:solidFill>
                <a:latin typeface="Avenir Next LT Pro"/>
              </a:rPr>
              <a:t>PREVENCIÓN</a:t>
            </a:r>
          </a:p>
          <a:p>
            <a:pPr marL="0" lvl="0" indent="0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cap="none" dirty="0">
                <a:solidFill>
                  <a:srgbClr val="000000"/>
                </a:solidFill>
                <a:latin typeface="Avenir Next LT Pro"/>
              </a:rPr>
              <a:t>Entrevistas donde analizar FR/FP permitirá obtener una información basal que pueda guiar actuaciones futuras.</a:t>
            </a:r>
          </a:p>
          <a:p>
            <a:pPr marL="0" lvl="0" indent="0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cap="none" dirty="0">
                <a:solidFill>
                  <a:srgbClr val="000000"/>
                </a:solidFill>
                <a:latin typeface="Avenir Next LT Pro"/>
              </a:rPr>
              <a:t>Reuniones afectivas del orientador y los alumnos en riesgo:</a:t>
            </a:r>
          </a:p>
          <a:p>
            <a:pPr marL="0" lvl="0" indent="0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cap="none" dirty="0">
                <a:solidFill>
                  <a:srgbClr val="000000"/>
                </a:solidFill>
                <a:latin typeface="Avenir Next LT Pro"/>
              </a:rPr>
              <a:t>                         en espacio seguro de comunicación </a:t>
            </a:r>
          </a:p>
          <a:p>
            <a:pPr marL="0" lvl="0" indent="0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cap="none" dirty="0">
                <a:solidFill>
                  <a:srgbClr val="000000"/>
                </a:solidFill>
                <a:latin typeface="Avenir Next LT Pro"/>
              </a:rPr>
              <a:t>                         transmitiendo disponibilidad</a:t>
            </a:r>
          </a:p>
          <a:p>
            <a:pPr marL="0" lvl="0" indent="0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cap="none" dirty="0">
                <a:solidFill>
                  <a:srgbClr val="000000"/>
                </a:solidFill>
                <a:latin typeface="Avenir Next LT Pro"/>
              </a:rPr>
              <a:t>                         respeto y confidencialidad.</a:t>
            </a:r>
          </a:p>
        </p:txBody>
      </p:sp>
    </p:spTree>
    <p:extLst>
      <p:ext uri="{BB962C8B-B14F-4D97-AF65-F5344CB8AC3E}">
        <p14:creationId xmlns:p14="http://schemas.microsoft.com/office/powerpoint/2010/main" val="2730931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COMO MANEJAR DISTINTAS SITUACIONES  DENTRO DEL AMBITO ESCOLAR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5330" y="1844824"/>
            <a:ext cx="7772870" cy="4104455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7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2E75B6"/>
                </a:solidFill>
                <a:latin typeface="Avenir Next LT Pro"/>
              </a:rPr>
              <a:t>ANTERIOR A LA CONDUCTA </a:t>
            </a:r>
          </a:p>
          <a:p>
            <a:pPr marL="0" lvl="0" indent="0" defTabSz="685800">
              <a:lnSpc>
                <a:spcPct val="7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B050"/>
                </a:solidFill>
                <a:latin typeface="Avenir Next LT Pro"/>
              </a:rPr>
              <a:t>PREVENCIÓN PRIMARIA</a:t>
            </a:r>
            <a:r>
              <a:rPr lang="es-ES" sz="1800" cap="none" dirty="0">
                <a:solidFill>
                  <a:srgbClr val="A9D18E"/>
                </a:solidFill>
                <a:latin typeface="Avenir Next LT Pro"/>
              </a:rPr>
              <a:t>. RIESGO BAJO </a:t>
            </a:r>
          </a:p>
          <a:p>
            <a:pPr marL="0" lvl="0" indent="0" defTabSz="685800">
              <a:lnSpc>
                <a:spcPct val="7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1800" cap="none" dirty="0">
              <a:solidFill>
                <a:srgbClr val="A9D18E"/>
              </a:solidFill>
              <a:latin typeface="Avenir Next LT Pro"/>
            </a:endParaRPr>
          </a:p>
          <a:p>
            <a:pPr marL="0" lvl="0" indent="0" defTabSz="685800">
              <a:lnSpc>
                <a:spcPct val="7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Organización </a:t>
            </a:r>
            <a:r>
              <a:rPr lang="es-ES" sz="1800" cap="none" dirty="0">
                <a:solidFill>
                  <a:srgbClr val="FF0000"/>
                </a:solidFill>
                <a:latin typeface="Avenir Next LT Pro"/>
              </a:rPr>
              <a:t>grupos </a:t>
            </a: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con los alumnos</a:t>
            </a:r>
          </a:p>
          <a:p>
            <a:pPr marL="0" lvl="0" indent="0" defTabSz="685800">
              <a:lnSpc>
                <a:spcPct val="7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                    para consensuar normas de convivencia, </a:t>
            </a:r>
          </a:p>
          <a:p>
            <a:pPr marL="0" lvl="0" indent="0" defTabSz="685800">
              <a:lnSpc>
                <a:spcPct val="7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                    fomentar competencias como la escucha activa</a:t>
            </a:r>
          </a:p>
          <a:p>
            <a:pPr marL="0" lvl="0" indent="0" defTabSz="685800">
              <a:lnSpc>
                <a:spcPct val="7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                    la expresión de los sentimientos y emociones. </a:t>
            </a:r>
          </a:p>
          <a:p>
            <a:pPr marL="0" lvl="0" indent="0" defTabSz="685800">
              <a:lnSpc>
                <a:spcPct val="7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1800" cap="none" dirty="0">
              <a:solidFill>
                <a:srgbClr val="000000"/>
              </a:solidFill>
              <a:latin typeface="Avenir Next LT Pro"/>
            </a:endParaRPr>
          </a:p>
          <a:p>
            <a:pPr marL="0" lvl="0" indent="0" defTabSz="685800">
              <a:lnSpc>
                <a:spcPct val="7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FF0000"/>
                </a:solidFill>
                <a:latin typeface="Avenir Next LT Pro"/>
              </a:rPr>
              <a:t>Exposición</a:t>
            </a: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en lugares visibles del centro de asociaciones y teléfonos de ayuda.</a:t>
            </a:r>
          </a:p>
          <a:p>
            <a:pPr marL="0" lvl="0" indent="0" defTabSz="685800">
              <a:lnSpc>
                <a:spcPct val="7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Instaurar en el horario semanal laboral de </a:t>
            </a:r>
            <a:r>
              <a:rPr lang="es-ES" sz="1800" cap="none" dirty="0">
                <a:solidFill>
                  <a:srgbClr val="FF0000"/>
                </a:solidFill>
                <a:latin typeface="Avenir Next LT Pro"/>
              </a:rPr>
              <a:t>espacios para la comunicación</a:t>
            </a:r>
          </a:p>
          <a:p>
            <a:pPr marL="0" lvl="0" indent="0" defTabSz="685800">
              <a:lnSpc>
                <a:spcPct val="7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1800" cap="none" dirty="0">
              <a:solidFill>
                <a:srgbClr val="000000"/>
              </a:solidFill>
              <a:latin typeface="Avenir Next LT Pro"/>
            </a:endParaRPr>
          </a:p>
          <a:p>
            <a:pPr marL="0" lvl="0" indent="0" defTabSz="685800">
              <a:lnSpc>
                <a:spcPct val="7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Proporcionar </a:t>
            </a:r>
            <a:r>
              <a:rPr lang="es-ES" sz="1800" cap="none" dirty="0">
                <a:solidFill>
                  <a:srgbClr val="FF0000"/>
                </a:solidFill>
                <a:latin typeface="Avenir Next LT Pro"/>
              </a:rPr>
              <a:t>un enlace email </a:t>
            </a: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manteniendo el anonimato del compañero/a que detecte un caso de conductas / FR o para que el propio </a:t>
            </a:r>
            <a:r>
              <a:rPr lang="es-ES" sz="1800" cap="none" dirty="0" err="1">
                <a:solidFill>
                  <a:srgbClr val="000000"/>
                </a:solidFill>
                <a:latin typeface="Avenir Next LT Pro"/>
              </a:rPr>
              <a:t>aulmno</a:t>
            </a: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pueda expresarse.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0041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COMO MANEJAR DISTINTAS SITUACIONES DENTRO DEL ÁMBITO ESCOLAR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rgbClr val="2E75B6"/>
                </a:solidFill>
              </a:rPr>
              <a:t>ANTERIOR A LA CONDUCTA </a:t>
            </a:r>
          </a:p>
          <a:p>
            <a:pPr marL="0" indent="0">
              <a:buNone/>
            </a:pPr>
            <a:r>
              <a:rPr lang="es-ES" dirty="0">
                <a:solidFill>
                  <a:srgbClr val="00B050"/>
                </a:solidFill>
              </a:rPr>
              <a:t>PREVENCIÓN PRIMARIA</a:t>
            </a:r>
            <a:r>
              <a:rPr lang="es-ES" dirty="0">
                <a:solidFill>
                  <a:srgbClr val="A9D18E"/>
                </a:solidFill>
              </a:rPr>
              <a:t>. RIESGO BAJO </a:t>
            </a:r>
          </a:p>
          <a:p>
            <a:pPr marL="0" indent="0">
              <a:buNone/>
            </a:pPr>
            <a:r>
              <a:rPr lang="es-ES" dirty="0">
                <a:effectLst>
                  <a:outerShdw dist="38096" dir="2700000">
                    <a:srgbClr val="000000"/>
                  </a:outerShdw>
                </a:effectLst>
              </a:rPr>
              <a:t>Figuras de referencia: </a:t>
            </a:r>
          </a:p>
          <a:p>
            <a:pPr marL="0" indent="0" algn="just">
              <a:buNone/>
            </a:pPr>
            <a:r>
              <a:rPr lang="es-ES" dirty="0"/>
              <a:t>Designar entre los miembros del CLAUSTRO una figura referente de ayuda, que actúe como enlace  y al que se le proporcione formación en el tema de suicidio. </a:t>
            </a:r>
          </a:p>
          <a:p>
            <a:pPr marL="0" indent="0" algn="just">
              <a:buNone/>
            </a:pPr>
            <a:r>
              <a:rPr lang="es-ES" dirty="0"/>
              <a:t>Localizar entre los ALUMNOS que voluntariamente puedan actuar como enlace con el profesorado para  detectar posibles casos de riesgo suicida</a:t>
            </a:r>
          </a:p>
        </p:txBody>
      </p:sp>
    </p:spTree>
    <p:extLst>
      <p:ext uri="{BB962C8B-B14F-4D97-AF65-F5344CB8AC3E}">
        <p14:creationId xmlns:p14="http://schemas.microsoft.com/office/powerpoint/2010/main" val="3250603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COMO MANEJAR DISTINTAS SITUACIONES DENTRO DEL ÁMBITO ESCOLAR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685800">
              <a:lnSpc>
                <a:spcPct val="11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2100" cap="none" dirty="0">
                <a:solidFill>
                  <a:srgbClr val="2E75B6"/>
                </a:solidFill>
                <a:latin typeface="Avenir Next LT Pro"/>
              </a:rPr>
              <a:t>ANTERIOR A LA CONDUCTA </a:t>
            </a:r>
          </a:p>
          <a:p>
            <a:pPr marL="0" lvl="0" indent="0" defTabSz="685800">
              <a:lnSpc>
                <a:spcPct val="11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2100" cap="none" dirty="0">
                <a:solidFill>
                  <a:srgbClr val="A9D18E"/>
                </a:solidFill>
                <a:latin typeface="Avenir Next LT Pro"/>
              </a:rPr>
              <a:t>PREVENCIÓN PRIMARIA. RIESGO BAJO </a:t>
            </a:r>
          </a:p>
          <a:p>
            <a:pPr marL="0" lvl="0" indent="0" defTabSz="685800">
              <a:lnSpc>
                <a:spcPct val="11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2100" cap="none" dirty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latin typeface="Avenir Next LT Pro"/>
              </a:rPr>
              <a:t>Donde mirar: </a:t>
            </a:r>
          </a:p>
          <a:p>
            <a:pPr marL="0" lvl="0" indent="0" algn="just" defTabSz="685800">
              <a:lnSpc>
                <a:spcPct val="11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2100" cap="none" dirty="0">
                <a:solidFill>
                  <a:srgbClr val="000000"/>
                </a:solidFill>
                <a:latin typeface="Avenir Next LT Pro"/>
              </a:rPr>
              <a:t>Observar con atención señales relacionadas con los FR. Aislamiento social, dificultades relacionales disminución del rendimiento académico a lo largo del año…</a:t>
            </a:r>
          </a:p>
          <a:p>
            <a:pPr marL="0" lvl="0" indent="0" algn="just" defTabSz="685800">
              <a:lnSpc>
                <a:spcPct val="11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2100" cap="none" dirty="0">
                <a:solidFill>
                  <a:srgbClr val="000000"/>
                </a:solidFill>
                <a:latin typeface="Avenir Next LT Pro"/>
              </a:rPr>
              <a:t>Los grupos vulnerables: alumnos que han realizado un intento </a:t>
            </a:r>
            <a:r>
              <a:rPr lang="es-ES" sz="2100" cap="none" dirty="0" err="1">
                <a:solidFill>
                  <a:srgbClr val="000000"/>
                </a:solidFill>
                <a:latin typeface="Avenir Next LT Pro"/>
              </a:rPr>
              <a:t>autolítico</a:t>
            </a:r>
            <a:r>
              <a:rPr lang="es-ES" sz="2100" cap="none" dirty="0">
                <a:solidFill>
                  <a:srgbClr val="000000"/>
                </a:solidFill>
                <a:latin typeface="Avenir Next LT Pro"/>
              </a:rPr>
              <a:t> previo, que sufran algún tipo de T Mental, que hayan perdido a un ser querido por suicidio, o que pertenezcan a alguna minoría social o étnicas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0574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COMO MANEJAR DISTINTAS SITUACIONES DENTRO DEL ÁMBITO ESCOALAR.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lvl="0" indent="0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u="sng" cap="none" dirty="0">
                <a:solidFill>
                  <a:srgbClr val="2E75B6"/>
                </a:solidFill>
                <a:latin typeface="Avenir Next LT Pro"/>
              </a:rPr>
              <a:t> 2 DURANTE LA CONDUCTA </a:t>
            </a:r>
          </a:p>
          <a:p>
            <a:pPr marL="0" lvl="0" indent="0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cap="none" dirty="0">
                <a:solidFill>
                  <a:srgbClr val="A9D18E"/>
                </a:solidFill>
                <a:latin typeface="Avenir Next LT Pro"/>
              </a:rPr>
              <a:t>PREVENCIÓN SECUNDARIA. RIESGO MEDIO </a:t>
            </a:r>
          </a:p>
          <a:p>
            <a:pPr marL="0" lvl="0" indent="0" algn="just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cap="none" dirty="0">
                <a:solidFill>
                  <a:srgbClr val="000000"/>
                </a:solidFill>
                <a:latin typeface="Avenir Next LT Pro"/>
              </a:rPr>
              <a:t>En el momento que se detecta algún tipo de riesgo o amenaza suicida de cualquier tipo, es primordial</a:t>
            </a:r>
          </a:p>
          <a:p>
            <a:pPr marL="0" lvl="0" indent="0" algn="just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cap="none" dirty="0">
                <a:solidFill>
                  <a:srgbClr val="000000"/>
                </a:solidFill>
                <a:latin typeface="Avenir Next LT Pro"/>
              </a:rPr>
              <a:t>                        una rápida </a:t>
            </a:r>
          </a:p>
          <a:p>
            <a:pPr marL="0" lvl="0" indent="0" algn="just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cap="none" dirty="0">
                <a:solidFill>
                  <a:srgbClr val="000000"/>
                </a:solidFill>
                <a:latin typeface="Avenir Next LT Pro"/>
              </a:rPr>
              <a:t>                        efectiva actuación </a:t>
            </a:r>
          </a:p>
          <a:p>
            <a:pPr marL="0" lvl="0" indent="0" algn="just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cap="none" dirty="0">
                <a:solidFill>
                  <a:srgbClr val="000000"/>
                </a:solidFill>
                <a:latin typeface="Avenir Next LT Pro"/>
              </a:rPr>
              <a:t>por parte de cualquiera de los agentes implicados.</a:t>
            </a:r>
          </a:p>
          <a:p>
            <a:pPr marL="0" lvl="0" indent="0" algn="just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1950" cap="none" dirty="0">
              <a:solidFill>
                <a:srgbClr val="000000"/>
              </a:solidFill>
              <a:latin typeface="Avenir Next LT Pro"/>
            </a:endParaRPr>
          </a:p>
          <a:p>
            <a:pPr marL="0" lvl="0" indent="0" algn="just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950" cap="none" dirty="0">
                <a:solidFill>
                  <a:srgbClr val="000000"/>
                </a:solidFill>
                <a:latin typeface="Avenir Next LT Pro"/>
              </a:rPr>
              <a:t>Lo primero es </a:t>
            </a:r>
            <a:r>
              <a:rPr lang="es-ES" sz="1950" cap="none" dirty="0">
                <a:solidFill>
                  <a:srgbClr val="FF0000"/>
                </a:solidFill>
                <a:latin typeface="Avenir Next LT Pro"/>
              </a:rPr>
              <a:t>tomar en serio cualquier amenaza de suicidio </a:t>
            </a:r>
          </a:p>
          <a:p>
            <a:pPr marL="0" lvl="0" indent="0" algn="just" defTabSz="685800">
              <a:lnSpc>
                <a:spcPct val="10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1950" cap="none" dirty="0">
              <a:solidFill>
                <a:srgbClr val="FF0000"/>
              </a:solidFill>
              <a:latin typeface="Avenir Next LT Pro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05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5102" cy="1521999"/>
          </a:xfrm>
        </p:spPr>
        <p:txBody>
          <a:bodyPr>
            <a:normAutofit/>
          </a:bodyPr>
          <a:lstStyle/>
          <a:p>
            <a:r>
              <a:rPr lang="es-ES" sz="2400" dirty="0"/>
              <a:t>COMO MANEJAR DISTINTAS SITUACIONES DENTRO DEL ÁMBITO ESCOALAR.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60648"/>
            <a:ext cx="7772400" cy="263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219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5330" y="1844825"/>
            <a:ext cx="7772870" cy="4536504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2E75B6"/>
                </a:solidFill>
                <a:latin typeface="Avenir Next LT Pro"/>
              </a:rPr>
              <a:t>DURANTE LA CONDUCTA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B050"/>
                </a:solidFill>
                <a:latin typeface="Avenir Next LT Pro"/>
              </a:rPr>
              <a:t>PREVENCIÓN SECUNDARIA</a:t>
            </a:r>
            <a:r>
              <a:rPr lang="es-ES" sz="1800" cap="none" dirty="0">
                <a:solidFill>
                  <a:srgbClr val="A9D18E"/>
                </a:solidFill>
                <a:latin typeface="Avenir Next LT Pro"/>
              </a:rPr>
              <a:t>. RIESGO MEDIO </a:t>
            </a:r>
          </a:p>
          <a:p>
            <a:pPr marL="0" lvl="0" indent="0" algn="just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Detección del Riesgo Suicida: </a:t>
            </a:r>
          </a:p>
          <a:p>
            <a:pPr marL="0" lvl="0" indent="0" algn="just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Si se identifica el riesgo: la actuación inmediata en el centro escolar se centrará  en la escucha, </a:t>
            </a:r>
          </a:p>
          <a:p>
            <a:pPr marL="0" lvl="0" indent="0" algn="just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la comunicación aplicación de un “plan especifico de suicidio” </a:t>
            </a:r>
          </a:p>
          <a:p>
            <a:pPr marL="0" lvl="0" indent="0" algn="just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e incluirá las siguientes acciones:</a:t>
            </a:r>
          </a:p>
          <a:p>
            <a:pPr marL="0" lvl="0" indent="0" algn="just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- Comunicación de las sospechas por parte de cualquier miembro de  la  centro a la </a:t>
            </a:r>
            <a:r>
              <a:rPr lang="es-ES" sz="1800" cap="none" dirty="0" err="1">
                <a:solidFill>
                  <a:srgbClr val="000000"/>
                </a:solidFill>
                <a:latin typeface="Avenir Next LT Pro"/>
              </a:rPr>
              <a:t>fig</a:t>
            </a: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de referencia </a:t>
            </a:r>
          </a:p>
          <a:p>
            <a:pPr marL="171450" lvl="0" indent="-171450" algn="just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-"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Se procederá a la evaluación del riesgo</a:t>
            </a:r>
          </a:p>
          <a:p>
            <a:pPr marL="171450" lvl="0" indent="-171450" algn="just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-"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Si identifica el riesgo lo comunicara a la Dirección del centro.</a:t>
            </a:r>
          </a:p>
          <a:p>
            <a:pPr marL="171450" lvl="0" indent="-171450" algn="just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-"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Se activaran las estructuras dentro de colegio que han de asumir actuaciones dentro del plan de prevención de conductas e intervención en conductas suicidas dentro del centro. 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COMO MANEJAR DISTINTAS SITUACIONES DENTRO DEL ÁMBITO ESCOALAR.</a:t>
            </a:r>
          </a:p>
        </p:txBody>
      </p:sp>
    </p:spTree>
    <p:extLst>
      <p:ext uri="{BB962C8B-B14F-4D97-AF65-F5344CB8AC3E}">
        <p14:creationId xmlns:p14="http://schemas.microsoft.com/office/powerpoint/2010/main" val="2739493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5330" y="2132857"/>
            <a:ext cx="7772870" cy="3658344"/>
          </a:xfrm>
        </p:spPr>
        <p:txBody>
          <a:bodyPr>
            <a:normAutofit fontScale="92500" lnSpcReduction="20000"/>
          </a:bodyPr>
          <a:lstStyle/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1800" cap="none" dirty="0">
              <a:solidFill>
                <a:srgbClr val="2E75B6"/>
              </a:solidFill>
              <a:latin typeface="Avenir Next LT Pro"/>
            </a:endParaRP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2E75B6"/>
                </a:solidFill>
                <a:latin typeface="Avenir Next LT Pro"/>
              </a:rPr>
              <a:t>DURANTE LA CONDUCTA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B050"/>
                </a:solidFill>
                <a:latin typeface="Avenir Next LT Pro"/>
              </a:rPr>
              <a:t>PREVENCIÓN SECUNDARIA</a:t>
            </a:r>
            <a:r>
              <a:rPr lang="es-ES" sz="1800" cap="none" dirty="0">
                <a:solidFill>
                  <a:srgbClr val="A9D18E"/>
                </a:solidFill>
                <a:latin typeface="Avenir Next LT Pro"/>
              </a:rPr>
              <a:t>. RIESGO ALTO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b="1" cap="none" dirty="0">
                <a:solidFill>
                  <a:srgbClr val="000000"/>
                </a:solidFill>
                <a:latin typeface="Avenir Next LT Pro"/>
              </a:rPr>
              <a:t>Verbalización de la intención suicida.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1800" cap="none" dirty="0">
              <a:solidFill>
                <a:srgbClr val="000000"/>
              </a:solidFill>
              <a:latin typeface="Avenir Next LT Pro"/>
            </a:endParaRP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¿Qué hacer en estos momentos?</a:t>
            </a:r>
            <a:endParaRPr lang="es-ES" sz="1800" b="1" cap="none" dirty="0">
              <a:solidFill>
                <a:srgbClr val="000000"/>
              </a:solidFill>
              <a:latin typeface="Avenir Next LT Pro"/>
            </a:endParaRP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                             Se busca un lugar tranquilo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                             Preguntar sobre esa ideación suicida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                             Mostrando empatía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                             Disponibilidad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                             Calma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                             Sensibilidad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                             Preocupación (por él)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                   </a:t>
            </a:r>
            <a:r>
              <a:rPr lang="es-ES" sz="1800" i="1" cap="none" dirty="0">
                <a:solidFill>
                  <a:srgbClr val="FF0000"/>
                </a:solidFill>
                <a:latin typeface="Avenir Next LT Pro"/>
              </a:rPr>
              <a:t>Tomarse en serio toda amenaza de suicidio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COMO MANEJAR DISTINTAS SITUACIONES DENTRO DEL ÁMBITO ESCOALAR.</a:t>
            </a:r>
          </a:p>
        </p:txBody>
      </p:sp>
    </p:spTree>
    <p:extLst>
      <p:ext uri="{BB962C8B-B14F-4D97-AF65-F5344CB8AC3E}">
        <p14:creationId xmlns:p14="http://schemas.microsoft.com/office/powerpoint/2010/main" val="418611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COMO MANEJAR DISTINTAS SITUACIONES DENTRO DEL AMBITO ESCOLAR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5330" y="2060849"/>
            <a:ext cx="7772870" cy="3730352"/>
          </a:xfrm>
        </p:spPr>
        <p:txBody>
          <a:bodyPr>
            <a:normAutofit lnSpcReduction="10000"/>
          </a:bodyPr>
          <a:lstStyle/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2E75B6"/>
                </a:solidFill>
                <a:latin typeface="Avenir Next LT Pro"/>
              </a:rPr>
              <a:t>DURANTE LA CONDUCTA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B050"/>
                </a:solidFill>
                <a:latin typeface="Avenir Next LT Pro"/>
              </a:rPr>
              <a:t>PREVENCIÓN SECUNDARIA</a:t>
            </a:r>
            <a:r>
              <a:rPr lang="es-ES" sz="1800" cap="none" dirty="0">
                <a:solidFill>
                  <a:srgbClr val="A9D18E"/>
                </a:solidFill>
                <a:latin typeface="Avenir Next LT Pro"/>
              </a:rPr>
              <a:t>. RIESGO ALTO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1800" cap="none" dirty="0">
              <a:solidFill>
                <a:srgbClr val="A9D18E"/>
              </a:solidFill>
              <a:latin typeface="Avenir Next LT Pro"/>
            </a:endParaRP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Informar de la ideación a sus familiares directos, no se puede prometer confidencialidad </a:t>
            </a: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endParaRPr lang="es-ES" sz="1800" cap="none" dirty="0">
              <a:solidFill>
                <a:srgbClr val="000000"/>
              </a:solidFill>
              <a:latin typeface="Avenir Next LT Pro"/>
            </a:endParaRP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Tener disponible el telf. de emergencias 112 y avisar en caso de amenaza de alto riesgo, agitación…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1800" cap="none" dirty="0">
              <a:solidFill>
                <a:srgbClr val="000000"/>
              </a:solidFill>
              <a:latin typeface="Avenir Next LT Pro"/>
            </a:endParaRP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Tratar de no dejar sola a la persona en riesgo , proporcionándole calma.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1800" cap="none" dirty="0">
              <a:solidFill>
                <a:srgbClr val="000000"/>
              </a:solidFill>
              <a:latin typeface="Avenir Next LT Pro"/>
            </a:endParaRP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Realizar un acompañamiento en el que se sienta apoyado, sin exceso de vigilancia o control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805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1D14E-9ACF-D9B2-AC69-1AFE8DB4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39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Conductas autolesivas no suicidas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FBBC31-4612-04DF-1102-234DC3965C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2367093"/>
            <a:ext cx="8784976" cy="3424107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F5FFB29-DBCE-55DE-D261-FCA877660F40}"/>
              </a:ext>
            </a:extLst>
          </p:cNvPr>
          <p:cNvSpPr/>
          <p:nvPr/>
        </p:nvSpPr>
        <p:spPr>
          <a:xfrm>
            <a:off x="2737553" y="3103516"/>
            <a:ext cx="172819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9A63346-A073-B022-9F59-9298CB519101}"/>
              </a:ext>
            </a:extLst>
          </p:cNvPr>
          <p:cNvSpPr/>
          <p:nvPr/>
        </p:nvSpPr>
        <p:spPr>
          <a:xfrm>
            <a:off x="4560505" y="3141503"/>
            <a:ext cx="1800200" cy="1800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075334-EEBE-B24E-BAB1-45A3E02F9D00}"/>
              </a:ext>
            </a:extLst>
          </p:cNvPr>
          <p:cNvSpPr txBox="1"/>
          <p:nvPr/>
        </p:nvSpPr>
        <p:spPr>
          <a:xfrm>
            <a:off x="4809842" y="3856937"/>
            <a:ext cx="13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dirty="0">
                <a:solidFill>
                  <a:prstClr val="black"/>
                </a:solidFill>
              </a:rPr>
              <a:t>Impulsividad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B4B010-0E6D-EF09-982C-DAF6BB547795}"/>
              </a:ext>
            </a:extLst>
          </p:cNvPr>
          <p:cNvSpPr txBox="1"/>
          <p:nvPr/>
        </p:nvSpPr>
        <p:spPr>
          <a:xfrm>
            <a:off x="2555776" y="3718437"/>
            <a:ext cx="200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dirty="0">
                <a:solidFill>
                  <a:prstClr val="black"/>
                </a:solidFill>
              </a:rPr>
              <a:t>Desregularización emocional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DE0474-3DB9-47A9-1922-B7E087C72C68}"/>
              </a:ext>
            </a:extLst>
          </p:cNvPr>
          <p:cNvSpPr txBox="1"/>
          <p:nvPr/>
        </p:nvSpPr>
        <p:spPr>
          <a:xfrm>
            <a:off x="2384032" y="5397941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dirty="0">
                <a:solidFill>
                  <a:prstClr val="black"/>
                </a:solidFill>
              </a:rPr>
              <a:t>TLP, TDAH, TUS : aumentan FR de autolesiones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975AD1-155D-59D1-310D-A7B437928B44}"/>
              </a:ext>
            </a:extLst>
          </p:cNvPr>
          <p:cNvSpPr txBox="1"/>
          <p:nvPr/>
        </p:nvSpPr>
        <p:spPr>
          <a:xfrm>
            <a:off x="3338509" y="2339588"/>
            <a:ext cx="2167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s-ES" dirty="0">
                <a:solidFill>
                  <a:prstClr val="black"/>
                </a:solidFill>
              </a:rPr>
              <a:t>TD, T Ansiedad, TEPT </a:t>
            </a:r>
          </a:p>
        </p:txBody>
      </p:sp>
    </p:spTree>
    <p:extLst>
      <p:ext uri="{BB962C8B-B14F-4D97-AF65-F5344CB8AC3E}">
        <p14:creationId xmlns:p14="http://schemas.microsoft.com/office/powerpoint/2010/main" val="2209166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COMO MANEJAR DISTINTAS SITUACIONES  DENTRO DEL AMBITO ESCOLAR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5330" y="1988841"/>
            <a:ext cx="7772870" cy="4320480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2E75B6"/>
                </a:solidFill>
                <a:latin typeface="Avenir Next LT Pro"/>
              </a:rPr>
              <a:t>DURANTE LA CONDUCTA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B050"/>
                </a:solidFill>
                <a:latin typeface="Avenir Next LT Pro"/>
              </a:rPr>
              <a:t>PREVENCIÓN SECUNDARIA. </a:t>
            </a:r>
            <a:r>
              <a:rPr lang="es-ES" sz="1800" cap="none" dirty="0">
                <a:solidFill>
                  <a:srgbClr val="A9D18E"/>
                </a:solidFill>
                <a:latin typeface="Avenir Next LT Pro"/>
              </a:rPr>
              <a:t>RIESGO ALTO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1800" cap="none" dirty="0">
              <a:solidFill>
                <a:srgbClr val="A9D18E"/>
              </a:solidFill>
              <a:latin typeface="Avenir Next LT Pro"/>
            </a:endParaRP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Si la amenaza es inminente , la actuación va encaminada a ganar tiempo, hasta que llegue el personal cualificado.  Animarle a que se exprese para aliviar la tensión en ese momento, escucharle.</a:t>
            </a: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Si no se sabe qué decir, una supervisión adecuada puede ser en sí la mejor prevención posible.</a:t>
            </a: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Garantizar la limitación de acceso a métodos de riesgo ya que podría dañarse en el centro laboral</a:t>
            </a: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Respetar al máximo la privacidad, evitando dar difusión innecesaria de la ideación suicida entre los compañeros. </a:t>
            </a: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La vigilancia y las pautas de actuación se ajustaran en coordinación con los profesionales implicados y los familiares en situación.</a:t>
            </a:r>
          </a:p>
        </p:txBody>
      </p:sp>
    </p:spTree>
    <p:extLst>
      <p:ext uri="{BB962C8B-B14F-4D97-AF65-F5344CB8AC3E}">
        <p14:creationId xmlns:p14="http://schemas.microsoft.com/office/powerpoint/2010/main" val="34747907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cap="none" dirty="0">
                <a:solidFill>
                  <a:srgbClr val="000000"/>
                </a:solidFill>
                <a:latin typeface="Sabon Next LT"/>
              </a:rPr>
              <a:t>COMO MANEJAR DISTINTAS SITUACIONES  DENTRO DEL AMBITO ESCOLAR 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u="sng" cap="none" dirty="0">
                <a:solidFill>
                  <a:srgbClr val="2E75B6"/>
                </a:solidFill>
                <a:latin typeface="Avenir Next LT Pro"/>
              </a:rPr>
              <a:t>3 DESPUÉS DE LA CONDUCTA SUICIDA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A9D18E"/>
                </a:solidFill>
                <a:latin typeface="Avenir Next LT Pro"/>
              </a:rPr>
              <a:t>PRENCIÓN TERCIARIA. 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1800" cap="none" dirty="0">
              <a:solidFill>
                <a:srgbClr val="A9D18E"/>
              </a:solidFill>
              <a:latin typeface="Avenir Next LT Pro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Un acto suicida implica la realización voluntaria de maniobras encaminadas a quitarse la vida , la estrategia a seguir será diferente si :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1800" cap="none" dirty="0">
              <a:solidFill>
                <a:srgbClr val="000000"/>
              </a:solidFill>
              <a:latin typeface="Avenir Next LT Pro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 1) Un suicidio </a:t>
            </a:r>
            <a:r>
              <a:rPr lang="es-ES" sz="1800" cap="none" dirty="0">
                <a:solidFill>
                  <a:srgbClr val="FF0000"/>
                </a:solidFill>
                <a:latin typeface="Avenir Next LT Pro"/>
              </a:rPr>
              <a:t>no consumado</a:t>
            </a: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. Como hablar a los compañeros cuando ha ocurrido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1800" cap="none" dirty="0">
              <a:solidFill>
                <a:srgbClr val="000000"/>
              </a:solidFill>
              <a:latin typeface="Avenir Next LT Pro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  2) Un suicidio </a:t>
            </a:r>
            <a:r>
              <a:rPr lang="es-ES" sz="1800" cap="none" dirty="0">
                <a:solidFill>
                  <a:srgbClr val="FF0000"/>
                </a:solidFill>
                <a:latin typeface="Avenir Next LT Pro"/>
              </a:rPr>
              <a:t>consumado</a:t>
            </a: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. Coordinar la crisis, elaboración del duelo en el centro.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51788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298314"/>
          </a:xfrm>
        </p:spPr>
        <p:txBody>
          <a:bodyPr>
            <a:normAutofit/>
          </a:bodyPr>
          <a:lstStyle/>
          <a:p>
            <a:r>
              <a:rPr lang="es-ES" sz="2400" dirty="0"/>
              <a:t>COMO MANEJAR DISTINTAS SITUACIONES DENTRO DEL AMBITO ESCOLAR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5330" y="1628800"/>
            <a:ext cx="7772870" cy="4536503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2E75B6"/>
                </a:solidFill>
                <a:latin typeface="Avenir Next LT Pro"/>
              </a:rPr>
              <a:t>DESPUÉS DE LA CONDUCTA SUICIDA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A9D18E"/>
                </a:solidFill>
                <a:latin typeface="Avenir Next LT Pro"/>
              </a:rPr>
              <a:t>PRENCIÓN TERCIARIA.  </a:t>
            </a:r>
            <a:endParaRPr lang="es-ES" sz="1650" cap="none" dirty="0">
              <a:solidFill>
                <a:srgbClr val="000000"/>
              </a:solidFill>
              <a:latin typeface="Avenir Next LT Pro"/>
            </a:endParaRP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  1) Un suicidio </a:t>
            </a:r>
            <a:r>
              <a:rPr lang="es-ES" sz="1650" cap="none" dirty="0">
                <a:solidFill>
                  <a:srgbClr val="FF0000"/>
                </a:solidFill>
                <a:latin typeface="Avenir Next LT Pro"/>
              </a:rPr>
              <a:t>no consumado</a:t>
            </a: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.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Si ha trascendido la noticio entre los compañeros, no esconderlo. Seria aconsejable una conversación educativa sobre suicidio y enfermedad mental, haciendo hincapié en el respeto hacia el alumno que lo ha hecho, evitando dramatizar, así como minimizar el acto. </a:t>
            </a: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Aclarar que el centro </a:t>
            </a:r>
            <a:r>
              <a:rPr lang="es-ES" sz="1650" i="1" cap="none" dirty="0">
                <a:solidFill>
                  <a:srgbClr val="000000"/>
                </a:solidFill>
                <a:latin typeface="Avenir Next LT Pro"/>
              </a:rPr>
              <a:t>no va a permitir ninguna muestra de ridiculización, acto vergonzante o felicitación por ello.</a:t>
            </a: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Nunca dar detalles explícitos del acto, lugar… siempre la información debe reforzar los factores de protección </a:t>
            </a: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Aclarar con los familiares los puntos que el centro puede asumir y no puede asumir</a:t>
            </a: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Hacer entrevistas de seguimiento de la evolución del alumno.</a:t>
            </a: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Ofrecer a la familia las explicaciones pertinente, la información solicitada y el apoyo necesario para elaborar su propio duelo.</a:t>
            </a:r>
          </a:p>
          <a:p>
            <a:pPr marL="171450" lvl="0" indent="-17145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Font typeface="Arial" pitchFamily="34"/>
              <a:buChar char="•"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Mejoras en torno al ambiente escolar o el aula si fueron la causa</a:t>
            </a:r>
          </a:p>
        </p:txBody>
      </p:sp>
    </p:spTree>
    <p:extLst>
      <p:ext uri="{BB962C8B-B14F-4D97-AF65-F5344CB8AC3E}">
        <p14:creationId xmlns:p14="http://schemas.microsoft.com/office/powerpoint/2010/main" val="3549580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cap="none" dirty="0">
                <a:solidFill>
                  <a:srgbClr val="000000"/>
                </a:solidFill>
                <a:latin typeface="Sabon Next LT"/>
              </a:rPr>
              <a:t>COMO MANEJAR DISTINTAS SITUACIONES  DENTRO DEL AMBITO ESCOLAR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5330" y="2060849"/>
            <a:ext cx="7772870" cy="4248472"/>
          </a:xfrm>
        </p:spPr>
        <p:txBody>
          <a:bodyPr>
            <a:normAutofit lnSpcReduction="10000"/>
          </a:bodyPr>
          <a:lstStyle/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2E75B6"/>
                </a:solidFill>
                <a:latin typeface="Avenir Next LT Pro"/>
              </a:rPr>
              <a:t>DESPUÉS DE LA CONDUCTA SUICIDA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A9D18E"/>
                </a:solidFill>
                <a:latin typeface="Avenir Next LT Pro"/>
              </a:rPr>
              <a:t>PRENCIÓN TERCIARIA.  </a:t>
            </a:r>
            <a:endParaRPr lang="es-ES" sz="1650" cap="none" dirty="0">
              <a:solidFill>
                <a:srgbClr val="000000"/>
              </a:solidFill>
              <a:latin typeface="Avenir Next LT Pro"/>
            </a:endParaRP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   2) Un suicidio consumado delante de los compañeros: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endParaRPr lang="es-ES" sz="1650" cap="none" dirty="0">
              <a:solidFill>
                <a:srgbClr val="000000"/>
              </a:solidFill>
              <a:latin typeface="Avenir Next LT Pro"/>
            </a:endParaRP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Avisar al 112,  la policía y a comitiva judicial acudirán al lugar.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Jamás deben facilitarse datos a los periodistas por riesgo de vulnerar derechos fundamentales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Separar a los demás compañeros del lugar donde esta el cuerpo del fallecido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No tocar el cuerpo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En cuanto se pueda los tutores de cada curso deben comunicar a sus alumnos lo sucedido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Ayudar a manifestar lo que están sintiendo y ofrecerles ayuda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Rebajar la tensión emocional atender aquellos compañeros con crisis de ansiedad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Evitar que se sientan culpables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Solicitar ayuda a personal experto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2633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cap="none" dirty="0">
                <a:solidFill>
                  <a:srgbClr val="000000"/>
                </a:solidFill>
                <a:latin typeface="Sabon Next LT"/>
              </a:rPr>
              <a:t>COMO MANEJAR DISTINTAS SITUACIONES DENTRO DEL AMBITO ESCOLAR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4014235"/>
          </a:xfrm>
        </p:spPr>
        <p:txBody>
          <a:bodyPr>
            <a:normAutofit lnSpcReduction="10000"/>
          </a:bodyPr>
          <a:lstStyle/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2E75B6"/>
                </a:solidFill>
                <a:latin typeface="Avenir Next LT Pro"/>
              </a:rPr>
              <a:t>DESPUÉS DE LA CONDUCTA SUICIDA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A9D18E"/>
                </a:solidFill>
                <a:latin typeface="Avenir Next LT Pro"/>
              </a:rPr>
              <a:t>PRENCIÓN TERCIARIA.  </a:t>
            </a:r>
            <a:endParaRPr lang="es-ES" sz="1650" cap="none" dirty="0">
              <a:solidFill>
                <a:srgbClr val="000000"/>
              </a:solidFill>
              <a:latin typeface="Avenir Next LT Pro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   2) Un suicidio </a:t>
            </a:r>
            <a:r>
              <a:rPr lang="es-ES" sz="1650" cap="none" dirty="0">
                <a:solidFill>
                  <a:srgbClr val="FF0000"/>
                </a:solidFill>
                <a:latin typeface="Avenir Next LT Pro"/>
              </a:rPr>
              <a:t>consumado</a:t>
            </a: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.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Coordinar la crisis (inmediatamente) hacer una reunión con el equipo de crisis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Informarse de lo sucedido y consultar con los familiares (24 horas después) y encargarse de los tramites administrativos.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Atender a los compañeros (durante los 7 días posteriores) tan pronto como sea posible hablar con los compañeros y se aclaren dudas y se hablen las cosas con claridad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Atender a los medios de comunicación se es preciso. Es importante que se elabore un comunicado y designe un portavoz.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El funeral ( semanas después) dependiendo de los deseos de los familiares, se puede ayudar a la difusión del funeral entre los alumnos.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650" cap="none" dirty="0">
                <a:solidFill>
                  <a:srgbClr val="000000"/>
                </a:solidFill>
                <a:latin typeface="Avenir Next LT Pro"/>
              </a:rPr>
              <a:t>Seguimiento por el equipo de crisis de los alumnos que mas se relacionaban con el suicida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75991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cap="none" dirty="0">
                <a:solidFill>
                  <a:srgbClr val="000000"/>
                </a:solidFill>
                <a:latin typeface="Sabon Next LT"/>
              </a:rPr>
              <a:t>COMO MANEJAR DISTINTAS SITUACIONES DENTRO DEL AMBITO ESCOLAR 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772870" cy="4634923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2E75B6"/>
                </a:solidFill>
                <a:latin typeface="Avenir Next LT Pro"/>
              </a:rPr>
              <a:t>DESPUÉS DE LA CONDUCTA SUICIDA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A9D18E"/>
                </a:solidFill>
                <a:latin typeface="Avenir Next LT Pro"/>
              </a:rPr>
              <a:t>PRENCIÓN TERCIARIA.  </a:t>
            </a:r>
            <a:endParaRPr lang="es-ES" sz="1800" cap="none" dirty="0">
              <a:solidFill>
                <a:srgbClr val="000000"/>
              </a:solidFill>
              <a:latin typeface="Avenir Next LT Pro"/>
            </a:endParaRP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  3) como ayudar a elaborar el duelo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Una de las situaciones mas difíciles a las que se enfrenta los alumnos es afrontar la muerte de un compañero, y aun mas que la causa sea un suicido.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Silenciar el hecho es un </a:t>
            </a:r>
            <a:r>
              <a:rPr lang="es-ES" sz="1800" i="1" cap="none" dirty="0">
                <a:solidFill>
                  <a:srgbClr val="FF0000"/>
                </a:solidFill>
                <a:latin typeface="Avenir Next LT Pro"/>
              </a:rPr>
              <a:t>grave error. </a:t>
            </a: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Ayudar a los compañeros a expresar los sentimientos es el primer paso para elaborar el duelo de manera sana 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Intentar </a:t>
            </a:r>
            <a:r>
              <a:rPr lang="es-ES" sz="1800" cap="none" dirty="0" err="1">
                <a:solidFill>
                  <a:srgbClr val="000000"/>
                </a:solidFill>
                <a:latin typeface="Avenir Next LT Pro"/>
              </a:rPr>
              <a:t>desculpabilizar</a:t>
            </a: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, es lo mas importante.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La sinceridad comunicar a los compañeros la realidad de lo que ha sucedido, eliminando la morbosidad.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No dar detalles escabrosos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Dedicar un tiempo para reflexionar sobre lo sucedido durante la 1ª </a:t>
            </a:r>
            <a:r>
              <a:rPr lang="es-ES" sz="1800" cap="none" dirty="0" err="1">
                <a:solidFill>
                  <a:srgbClr val="000000"/>
                </a:solidFill>
                <a:latin typeface="Avenir Next LT Pro"/>
              </a:rPr>
              <a:t>sem</a:t>
            </a: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 es fundamental hablar del tema</a:t>
            </a:r>
          </a:p>
          <a:p>
            <a:pPr marL="0" lvl="0" indent="0" defTabSz="685800">
              <a:lnSpc>
                <a:spcPct val="80000"/>
              </a:lnSpc>
              <a:spcBef>
                <a:spcPts val="750"/>
              </a:spcBef>
              <a:buClr>
                <a:srgbClr val="4472C4"/>
              </a:buClr>
              <a:buSzPct val="100000"/>
              <a:buNone/>
            </a:pPr>
            <a:r>
              <a:rPr lang="es-ES" sz="1800" cap="none" dirty="0">
                <a:solidFill>
                  <a:srgbClr val="000000"/>
                </a:solidFill>
                <a:latin typeface="Avenir Next LT Pro"/>
              </a:rPr>
              <a:t>Permitir actos y muestras de respeto espontaneas: como poner flores.</a:t>
            </a:r>
          </a:p>
        </p:txBody>
      </p:sp>
    </p:spTree>
    <p:extLst>
      <p:ext uri="{BB962C8B-B14F-4D97-AF65-F5344CB8AC3E}">
        <p14:creationId xmlns:p14="http://schemas.microsoft.com/office/powerpoint/2010/main" val="3966861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image70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1614431" y="1328738"/>
            <a:ext cx="6063966" cy="3604022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/>
          <p:nvPr/>
        </p:nvSpPr>
        <p:spPr>
          <a:xfrm>
            <a:off x="3563759" y="5085397"/>
            <a:ext cx="1730729" cy="652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>
              <a:lnSpc>
                <a:spcPct val="102000"/>
              </a:lnSpc>
              <a:spcBef>
                <a:spcPts val="5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5400" b="1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defTabSz="457200">
              <a:defRPr sz="1800" b="0">
                <a:solidFill>
                  <a:srgbClr val="000000"/>
                </a:solidFill>
              </a:defRPr>
            </a:pPr>
            <a:r>
              <a:rPr sz="4050" b="0">
                <a:solidFill>
                  <a:srgbClr val="000000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198521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47272" y="1012004"/>
            <a:ext cx="3074397" cy="67096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FFC000"/>
                </a:solidFill>
              </a:rPr>
              <a:t> 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3" name="Content Placeholder 3"/>
          <p:cNvGrpSpPr/>
          <p:nvPr/>
        </p:nvGrpSpPr>
        <p:grpSpPr>
          <a:xfrm>
            <a:off x="4155240" y="487005"/>
            <a:ext cx="4790166" cy="5883990"/>
            <a:chOff x="5085709" y="274694"/>
            <a:chExt cx="5972916" cy="5883990"/>
          </a:xfrm>
        </p:grpSpPr>
        <p:sp>
          <p:nvSpPr>
            <p:cNvPr id="4" name="Forma libre: forma 3"/>
            <p:cNvSpPr/>
            <p:nvPr/>
          </p:nvSpPr>
          <p:spPr>
            <a:xfrm>
              <a:off x="7719766" y="274694"/>
              <a:ext cx="1726176" cy="16591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9145"/>
                <a:gd name="f7" fmla="val 1443456"/>
                <a:gd name="f8" fmla="val 829572"/>
                <a:gd name="f9" fmla="val 1659144"/>
                <a:gd name="f10" fmla="val 313952"/>
                <a:gd name="f11" fmla="val 1129504"/>
                <a:gd name="f12" fmla="val 829573"/>
                <a:gd name="f13" fmla="val 1"/>
                <a:gd name="f14" fmla="+- 0 0 -90"/>
                <a:gd name="f15" fmla="*/ f3 1 1659145"/>
                <a:gd name="f16" fmla="*/ f4 1 1443456"/>
                <a:gd name="f17" fmla="+- f7 0 f5"/>
                <a:gd name="f18" fmla="+- f6 0 f5"/>
                <a:gd name="f19" fmla="*/ f14 f0 1"/>
                <a:gd name="f20" fmla="*/ f18 1 1659145"/>
                <a:gd name="f21" fmla="*/ f17 1 1443456"/>
                <a:gd name="f22" fmla="*/ 0 f18 1"/>
                <a:gd name="f23" fmla="*/ 721728 f17 1"/>
                <a:gd name="f24" fmla="*/ 360864 f18 1"/>
                <a:gd name="f25" fmla="*/ 0 f17 1"/>
                <a:gd name="f26" fmla="*/ 1298281 f18 1"/>
                <a:gd name="f27" fmla="*/ 1659145 f18 1"/>
                <a:gd name="f28" fmla="*/ 1443456 f17 1"/>
                <a:gd name="f29" fmla="*/ f19 1 f2"/>
                <a:gd name="f30" fmla="*/ f22 1 1659145"/>
                <a:gd name="f31" fmla="*/ f23 1 1443456"/>
                <a:gd name="f32" fmla="*/ f24 1 1659145"/>
                <a:gd name="f33" fmla="*/ f25 1 1443456"/>
                <a:gd name="f34" fmla="*/ f26 1 1659145"/>
                <a:gd name="f35" fmla="*/ f27 1 1659145"/>
                <a:gd name="f36" fmla="*/ f28 1 1443456"/>
                <a:gd name="f37" fmla="*/ f5 1 f20"/>
                <a:gd name="f38" fmla="*/ f6 1 f20"/>
                <a:gd name="f39" fmla="*/ f5 1 f21"/>
                <a:gd name="f40" fmla="*/ f7 1 f21"/>
                <a:gd name="f41" fmla="+- f29 0 f1"/>
                <a:gd name="f42" fmla="*/ f30 1 f20"/>
                <a:gd name="f43" fmla="*/ f31 1 f21"/>
                <a:gd name="f44" fmla="*/ f32 1 f20"/>
                <a:gd name="f45" fmla="*/ f33 1 f21"/>
                <a:gd name="f46" fmla="*/ f34 1 f20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5 1"/>
                <a:gd name="f59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6"/>
                </a:cxn>
                <a:cxn ang="f41">
                  <a:pos x="f58" y="f54"/>
                </a:cxn>
                <a:cxn ang="f41">
                  <a:pos x="f57" y="f59"/>
                </a:cxn>
                <a:cxn ang="f41">
                  <a:pos x="f55" y="f59"/>
                </a:cxn>
                <a:cxn ang="f41">
                  <a:pos x="f53" y="f54"/>
                </a:cxn>
              </a:cxnLst>
              <a:rect l="f49" t="f52" r="f50" b="f51"/>
              <a:pathLst>
                <a:path w="1659145" h="1443456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12" y="f7"/>
                  </a:lnTo>
                  <a:lnTo>
                    <a:pt x="f13" y="f11"/>
                  </a:lnTo>
                  <a:lnTo>
                    <a:pt x="f13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0B0F0"/>
            </a:solidFill>
            <a:ln w="19046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78279" tIns="311892" rIns="278279" bIns="311892" anchor="ctr" anchorCtr="1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 err="1">
                  <a:solidFill>
                    <a:srgbClr val="FFFFFF"/>
                  </a:solidFill>
                  <a:latin typeface="Calibri"/>
                </a:rPr>
                <a:t>Sexo</a:t>
              </a:r>
              <a:r>
                <a:rPr lang="en-US" sz="1400" kern="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1400" kern="0" dirty="0" err="1">
                  <a:solidFill>
                    <a:srgbClr val="FFFFFF"/>
                  </a:solidFill>
                  <a:latin typeface="Calibri"/>
                </a:rPr>
                <a:t>femenino</a:t>
              </a:r>
              <a:endParaRPr lang="en-US" sz="1400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" name="Forma libre: forma 4"/>
            <p:cNvSpPr/>
            <p:nvPr/>
          </p:nvSpPr>
          <p:spPr>
            <a:xfrm>
              <a:off x="9207020" y="606521"/>
              <a:ext cx="1851605" cy="9954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1606"/>
                <a:gd name="f7" fmla="val 995487"/>
                <a:gd name="f8" fmla="+- 0 0 -90"/>
                <a:gd name="f9" fmla="*/ f3 1 1851606"/>
                <a:gd name="f10" fmla="*/ f4 1 995487"/>
                <a:gd name="f11" fmla="+- f7 0 f5"/>
                <a:gd name="f12" fmla="+- f6 0 f5"/>
                <a:gd name="f13" fmla="*/ f8 f0 1"/>
                <a:gd name="f14" fmla="*/ f12 1 1851606"/>
                <a:gd name="f15" fmla="*/ f11 1 995487"/>
                <a:gd name="f16" fmla="*/ 0 f12 1"/>
                <a:gd name="f17" fmla="*/ 0 f11 1"/>
                <a:gd name="f18" fmla="*/ 1851606 f12 1"/>
                <a:gd name="f19" fmla="*/ 995487 f11 1"/>
                <a:gd name="f20" fmla="*/ f13 1 f2"/>
                <a:gd name="f21" fmla="*/ f16 1 1851606"/>
                <a:gd name="f22" fmla="*/ f17 1 995487"/>
                <a:gd name="f23" fmla="*/ f18 1 1851606"/>
                <a:gd name="f24" fmla="*/ f19 1 995487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851606" h="99548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38103" tIns="38103" rIns="38103" bIns="38103" anchor="ctr" anchorCtr="0" compatLnSpc="1"/>
            <a:lstStyle/>
            <a:p>
              <a:pPr defTabSz="444498">
                <a:lnSpc>
                  <a:spcPct val="90000"/>
                </a:lnSpc>
                <a:spcAft>
                  <a:spcPts val="4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00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" name="Forma libre: forma 5"/>
            <p:cNvSpPr/>
            <p:nvPr/>
          </p:nvSpPr>
          <p:spPr>
            <a:xfrm>
              <a:off x="5851395" y="274694"/>
              <a:ext cx="1791876" cy="16591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9145"/>
                <a:gd name="f7" fmla="val 1443456"/>
                <a:gd name="f8" fmla="val 829572"/>
                <a:gd name="f9" fmla="val 1659144"/>
                <a:gd name="f10" fmla="val 313952"/>
                <a:gd name="f11" fmla="val 1129504"/>
                <a:gd name="f12" fmla="val 829573"/>
                <a:gd name="f13" fmla="val 1"/>
                <a:gd name="f14" fmla="+- 0 0 -90"/>
                <a:gd name="f15" fmla="*/ f3 1 1659145"/>
                <a:gd name="f16" fmla="*/ f4 1 1443456"/>
                <a:gd name="f17" fmla="+- f7 0 f5"/>
                <a:gd name="f18" fmla="+- f6 0 f5"/>
                <a:gd name="f19" fmla="*/ f14 f0 1"/>
                <a:gd name="f20" fmla="*/ f18 1 1659145"/>
                <a:gd name="f21" fmla="*/ f17 1 1443456"/>
                <a:gd name="f22" fmla="*/ 0 f18 1"/>
                <a:gd name="f23" fmla="*/ 721728 f17 1"/>
                <a:gd name="f24" fmla="*/ 360864 f18 1"/>
                <a:gd name="f25" fmla="*/ 0 f17 1"/>
                <a:gd name="f26" fmla="*/ 1298281 f18 1"/>
                <a:gd name="f27" fmla="*/ 1659145 f18 1"/>
                <a:gd name="f28" fmla="*/ 1443456 f17 1"/>
                <a:gd name="f29" fmla="*/ f19 1 f2"/>
                <a:gd name="f30" fmla="*/ f22 1 1659145"/>
                <a:gd name="f31" fmla="*/ f23 1 1443456"/>
                <a:gd name="f32" fmla="*/ f24 1 1659145"/>
                <a:gd name="f33" fmla="*/ f25 1 1443456"/>
                <a:gd name="f34" fmla="*/ f26 1 1659145"/>
                <a:gd name="f35" fmla="*/ f27 1 1659145"/>
                <a:gd name="f36" fmla="*/ f28 1 1443456"/>
                <a:gd name="f37" fmla="*/ f5 1 f20"/>
                <a:gd name="f38" fmla="*/ f6 1 f20"/>
                <a:gd name="f39" fmla="*/ f5 1 f21"/>
                <a:gd name="f40" fmla="*/ f7 1 f21"/>
                <a:gd name="f41" fmla="+- f29 0 f1"/>
                <a:gd name="f42" fmla="*/ f30 1 f20"/>
                <a:gd name="f43" fmla="*/ f31 1 f21"/>
                <a:gd name="f44" fmla="*/ f32 1 f20"/>
                <a:gd name="f45" fmla="*/ f33 1 f21"/>
                <a:gd name="f46" fmla="*/ f34 1 f20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5 1"/>
                <a:gd name="f59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6"/>
                </a:cxn>
                <a:cxn ang="f41">
                  <a:pos x="f58" y="f54"/>
                </a:cxn>
                <a:cxn ang="f41">
                  <a:pos x="f57" y="f59"/>
                </a:cxn>
                <a:cxn ang="f41">
                  <a:pos x="f55" y="f59"/>
                </a:cxn>
                <a:cxn ang="f41">
                  <a:pos x="f53" y="f54"/>
                </a:cxn>
              </a:cxnLst>
              <a:rect l="f49" t="f52" r="f50" b="f51"/>
              <a:pathLst>
                <a:path w="1659145" h="1443456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12" y="f7"/>
                  </a:lnTo>
                  <a:lnTo>
                    <a:pt x="f13" y="f11"/>
                  </a:lnTo>
                  <a:lnTo>
                    <a:pt x="f13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070C0"/>
            </a:solidFill>
            <a:ln w="19046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24942" tIns="258546" rIns="224942" bIns="258546" anchor="ctr" anchorCtr="1" compatLnSpc="1"/>
            <a:lstStyle/>
            <a:p>
              <a:pPr algn="ctr" defTabSz="1600200">
                <a:lnSpc>
                  <a:spcPct val="90000"/>
                </a:lnSpc>
                <a:spcAft>
                  <a:spcPts val="15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 err="1">
                  <a:solidFill>
                    <a:srgbClr val="FFFFFF"/>
                  </a:solidFill>
                  <a:latin typeface="Calibri"/>
                </a:rPr>
                <a:t>Autolesiones</a:t>
              </a:r>
              <a:r>
                <a:rPr lang="en-US" sz="1400" kern="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1400" kern="0" dirty="0" err="1">
                  <a:solidFill>
                    <a:srgbClr val="FFFFFF"/>
                  </a:solidFill>
                  <a:latin typeface="Calibri"/>
                </a:rPr>
                <a:t>previas</a:t>
              </a:r>
              <a:endParaRPr lang="en-US" sz="1400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" name="Forma libre: forma 6"/>
            <p:cNvSpPr/>
            <p:nvPr/>
          </p:nvSpPr>
          <p:spPr>
            <a:xfrm>
              <a:off x="6682151" y="1682971"/>
              <a:ext cx="1987312" cy="16591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9145"/>
                <a:gd name="f7" fmla="val 1443456"/>
                <a:gd name="f8" fmla="val 829572"/>
                <a:gd name="f9" fmla="val 1659144"/>
                <a:gd name="f10" fmla="val 313952"/>
                <a:gd name="f11" fmla="val 1129504"/>
                <a:gd name="f12" fmla="val 829573"/>
                <a:gd name="f13" fmla="val 1"/>
                <a:gd name="f14" fmla="+- 0 0 -90"/>
                <a:gd name="f15" fmla="*/ f3 1 1659145"/>
                <a:gd name="f16" fmla="*/ f4 1 1443456"/>
                <a:gd name="f17" fmla="+- f7 0 f5"/>
                <a:gd name="f18" fmla="+- f6 0 f5"/>
                <a:gd name="f19" fmla="*/ f14 f0 1"/>
                <a:gd name="f20" fmla="*/ f18 1 1659145"/>
                <a:gd name="f21" fmla="*/ f17 1 1443456"/>
                <a:gd name="f22" fmla="*/ 0 f18 1"/>
                <a:gd name="f23" fmla="*/ 721728 f17 1"/>
                <a:gd name="f24" fmla="*/ 360864 f18 1"/>
                <a:gd name="f25" fmla="*/ 0 f17 1"/>
                <a:gd name="f26" fmla="*/ 1298281 f18 1"/>
                <a:gd name="f27" fmla="*/ 1659145 f18 1"/>
                <a:gd name="f28" fmla="*/ 1443456 f17 1"/>
                <a:gd name="f29" fmla="*/ f19 1 f2"/>
                <a:gd name="f30" fmla="*/ f22 1 1659145"/>
                <a:gd name="f31" fmla="*/ f23 1 1443456"/>
                <a:gd name="f32" fmla="*/ f24 1 1659145"/>
                <a:gd name="f33" fmla="*/ f25 1 1443456"/>
                <a:gd name="f34" fmla="*/ f26 1 1659145"/>
                <a:gd name="f35" fmla="*/ f27 1 1659145"/>
                <a:gd name="f36" fmla="*/ f28 1 1443456"/>
                <a:gd name="f37" fmla="*/ f5 1 f20"/>
                <a:gd name="f38" fmla="*/ f6 1 f20"/>
                <a:gd name="f39" fmla="*/ f5 1 f21"/>
                <a:gd name="f40" fmla="*/ f7 1 f21"/>
                <a:gd name="f41" fmla="+- f29 0 f1"/>
                <a:gd name="f42" fmla="*/ f30 1 f20"/>
                <a:gd name="f43" fmla="*/ f31 1 f21"/>
                <a:gd name="f44" fmla="*/ f32 1 f20"/>
                <a:gd name="f45" fmla="*/ f33 1 f21"/>
                <a:gd name="f46" fmla="*/ f34 1 f20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5 1"/>
                <a:gd name="f59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6"/>
                </a:cxn>
                <a:cxn ang="f41">
                  <a:pos x="f58" y="f54"/>
                </a:cxn>
                <a:cxn ang="f41">
                  <a:pos x="f57" y="f59"/>
                </a:cxn>
                <a:cxn ang="f41">
                  <a:pos x="f55" y="f59"/>
                </a:cxn>
                <a:cxn ang="f41">
                  <a:pos x="f53" y="f54"/>
                </a:cxn>
              </a:cxnLst>
              <a:rect l="f49" t="f52" r="f50" b="f51"/>
              <a:pathLst>
                <a:path w="1659145" h="1443456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12" y="f7"/>
                  </a:lnTo>
                  <a:lnTo>
                    <a:pt x="f13" y="f11"/>
                  </a:lnTo>
                  <a:lnTo>
                    <a:pt x="f13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7030A0"/>
            </a:solidFill>
            <a:ln w="19046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78279" tIns="311892" rIns="278279" bIns="311892" anchor="ctr" anchorCtr="1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FFFFFF"/>
                  </a:solidFill>
                  <a:latin typeface="Calibri"/>
                </a:rPr>
                <a:t>Hª </a:t>
              </a:r>
              <a:r>
                <a:rPr lang="en-US" sz="1400" kern="0" dirty="0" err="1">
                  <a:solidFill>
                    <a:srgbClr val="FFFFFF"/>
                  </a:solidFill>
                  <a:latin typeface="Calibri"/>
                </a:rPr>
                <a:t>intentos</a:t>
              </a:r>
              <a:r>
                <a:rPr lang="en-US" sz="1400" kern="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1400" kern="0" dirty="0" err="1">
                  <a:solidFill>
                    <a:srgbClr val="FFFFFF"/>
                  </a:solidFill>
                  <a:latin typeface="Calibri"/>
                </a:rPr>
                <a:t>suicidios</a:t>
              </a:r>
              <a:r>
                <a:rPr lang="en-US" sz="1400" kern="0" dirty="0">
                  <a:solidFill>
                    <a:srgbClr val="FFFFFF"/>
                  </a:solidFill>
                  <a:latin typeface="Calibri"/>
                </a:rPr>
                <a:t> </a:t>
              </a:r>
            </a:p>
          </p:txBody>
        </p:sp>
        <p:sp>
          <p:nvSpPr>
            <p:cNvPr id="8" name="Forma libre: forma 7"/>
            <p:cNvSpPr/>
            <p:nvPr/>
          </p:nvSpPr>
          <p:spPr>
            <a:xfrm>
              <a:off x="5085709" y="2014807"/>
              <a:ext cx="1791876" cy="9954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1877"/>
                <a:gd name="f7" fmla="val 995487"/>
                <a:gd name="f8" fmla="+- 0 0 -90"/>
                <a:gd name="f9" fmla="*/ f3 1 1791877"/>
                <a:gd name="f10" fmla="*/ f4 1 995487"/>
                <a:gd name="f11" fmla="+- f7 0 f5"/>
                <a:gd name="f12" fmla="+- f6 0 f5"/>
                <a:gd name="f13" fmla="*/ f8 f0 1"/>
                <a:gd name="f14" fmla="*/ f12 1 1791877"/>
                <a:gd name="f15" fmla="*/ f11 1 995487"/>
                <a:gd name="f16" fmla="*/ 0 f12 1"/>
                <a:gd name="f17" fmla="*/ 0 f11 1"/>
                <a:gd name="f18" fmla="*/ 1791877 f12 1"/>
                <a:gd name="f19" fmla="*/ 995487 f11 1"/>
                <a:gd name="f20" fmla="*/ f13 1 f2"/>
                <a:gd name="f21" fmla="*/ f16 1 1791877"/>
                <a:gd name="f22" fmla="*/ f17 1 995487"/>
                <a:gd name="f23" fmla="*/ f18 1 1791877"/>
                <a:gd name="f24" fmla="*/ f19 1 995487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791877" h="99548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38103" tIns="38103" rIns="38103" bIns="38103" anchor="ctr" anchorCtr="0" compatLnSpc="1"/>
            <a:lstStyle/>
            <a:p>
              <a:pPr algn="r" defTabSz="444498">
                <a:lnSpc>
                  <a:spcPct val="90000"/>
                </a:lnSpc>
                <a:spcAft>
                  <a:spcPts val="4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00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" name="Forma libre: forma 8"/>
            <p:cNvSpPr/>
            <p:nvPr/>
          </p:nvSpPr>
          <p:spPr>
            <a:xfrm>
              <a:off x="8754557" y="1682970"/>
              <a:ext cx="1851603" cy="16591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9145"/>
                <a:gd name="f7" fmla="val 1443456"/>
                <a:gd name="f8" fmla="val 829572"/>
                <a:gd name="f9" fmla="val 1659144"/>
                <a:gd name="f10" fmla="val 313952"/>
                <a:gd name="f11" fmla="val 1129504"/>
                <a:gd name="f12" fmla="val 829573"/>
                <a:gd name="f13" fmla="val 1"/>
                <a:gd name="f14" fmla="+- 0 0 -90"/>
                <a:gd name="f15" fmla="*/ f3 1 1659145"/>
                <a:gd name="f16" fmla="*/ f4 1 1443456"/>
                <a:gd name="f17" fmla="+- f7 0 f5"/>
                <a:gd name="f18" fmla="+- f6 0 f5"/>
                <a:gd name="f19" fmla="*/ f14 f0 1"/>
                <a:gd name="f20" fmla="*/ f18 1 1659145"/>
                <a:gd name="f21" fmla="*/ f17 1 1443456"/>
                <a:gd name="f22" fmla="*/ 0 f18 1"/>
                <a:gd name="f23" fmla="*/ 721728 f17 1"/>
                <a:gd name="f24" fmla="*/ 360864 f18 1"/>
                <a:gd name="f25" fmla="*/ 0 f17 1"/>
                <a:gd name="f26" fmla="*/ 1298281 f18 1"/>
                <a:gd name="f27" fmla="*/ 1659145 f18 1"/>
                <a:gd name="f28" fmla="*/ 1443456 f17 1"/>
                <a:gd name="f29" fmla="*/ f19 1 f2"/>
                <a:gd name="f30" fmla="*/ f22 1 1659145"/>
                <a:gd name="f31" fmla="*/ f23 1 1443456"/>
                <a:gd name="f32" fmla="*/ f24 1 1659145"/>
                <a:gd name="f33" fmla="*/ f25 1 1443456"/>
                <a:gd name="f34" fmla="*/ f26 1 1659145"/>
                <a:gd name="f35" fmla="*/ f27 1 1659145"/>
                <a:gd name="f36" fmla="*/ f28 1 1443456"/>
                <a:gd name="f37" fmla="*/ f5 1 f20"/>
                <a:gd name="f38" fmla="*/ f6 1 f20"/>
                <a:gd name="f39" fmla="*/ f5 1 f21"/>
                <a:gd name="f40" fmla="*/ f7 1 f21"/>
                <a:gd name="f41" fmla="+- f29 0 f1"/>
                <a:gd name="f42" fmla="*/ f30 1 f20"/>
                <a:gd name="f43" fmla="*/ f31 1 f21"/>
                <a:gd name="f44" fmla="*/ f32 1 f20"/>
                <a:gd name="f45" fmla="*/ f33 1 f21"/>
                <a:gd name="f46" fmla="*/ f34 1 f20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5 1"/>
                <a:gd name="f59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6"/>
                </a:cxn>
                <a:cxn ang="f41">
                  <a:pos x="f58" y="f54"/>
                </a:cxn>
                <a:cxn ang="f41">
                  <a:pos x="f57" y="f59"/>
                </a:cxn>
                <a:cxn ang="f41">
                  <a:pos x="f55" y="f59"/>
                </a:cxn>
                <a:cxn ang="f41">
                  <a:pos x="f53" y="f54"/>
                </a:cxn>
              </a:cxnLst>
              <a:rect l="f49" t="f52" r="f50" b="f51"/>
              <a:pathLst>
                <a:path w="1659145" h="1443456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12" y="f7"/>
                  </a:lnTo>
                  <a:lnTo>
                    <a:pt x="f13" y="f11"/>
                  </a:lnTo>
                  <a:lnTo>
                    <a:pt x="f13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DEEBF7"/>
            </a:solidFill>
            <a:ln w="19046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24942" tIns="258546" rIns="224942" bIns="258546" anchor="ctr" anchorCtr="1" compatLnSpc="1"/>
            <a:lstStyle/>
            <a:p>
              <a:pPr algn="ctr" defTabSz="1600200">
                <a:lnSpc>
                  <a:spcPct val="90000"/>
                </a:lnSpc>
                <a:spcAft>
                  <a:spcPts val="15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Desesperanza</a:t>
              </a:r>
              <a:endParaRPr lang="en-US" sz="14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0" name="Forma libre: forma 9"/>
            <p:cNvSpPr/>
            <p:nvPr/>
          </p:nvSpPr>
          <p:spPr>
            <a:xfrm>
              <a:off x="7719767" y="3091257"/>
              <a:ext cx="1780451" cy="16591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9145"/>
                <a:gd name="f7" fmla="val 1443456"/>
                <a:gd name="f8" fmla="val 829572"/>
                <a:gd name="f9" fmla="val 1659144"/>
                <a:gd name="f10" fmla="val 313952"/>
                <a:gd name="f11" fmla="val 1129504"/>
                <a:gd name="f12" fmla="val 829573"/>
                <a:gd name="f13" fmla="val 1"/>
                <a:gd name="f14" fmla="+- 0 0 -90"/>
                <a:gd name="f15" fmla="*/ f3 1 1659145"/>
                <a:gd name="f16" fmla="*/ f4 1 1443456"/>
                <a:gd name="f17" fmla="+- f7 0 f5"/>
                <a:gd name="f18" fmla="+- f6 0 f5"/>
                <a:gd name="f19" fmla="*/ f14 f0 1"/>
                <a:gd name="f20" fmla="*/ f18 1 1659145"/>
                <a:gd name="f21" fmla="*/ f17 1 1443456"/>
                <a:gd name="f22" fmla="*/ 0 f18 1"/>
                <a:gd name="f23" fmla="*/ 721728 f17 1"/>
                <a:gd name="f24" fmla="*/ 360864 f18 1"/>
                <a:gd name="f25" fmla="*/ 0 f17 1"/>
                <a:gd name="f26" fmla="*/ 1298281 f18 1"/>
                <a:gd name="f27" fmla="*/ 1659145 f18 1"/>
                <a:gd name="f28" fmla="*/ 1443456 f17 1"/>
                <a:gd name="f29" fmla="*/ f19 1 f2"/>
                <a:gd name="f30" fmla="*/ f22 1 1659145"/>
                <a:gd name="f31" fmla="*/ f23 1 1443456"/>
                <a:gd name="f32" fmla="*/ f24 1 1659145"/>
                <a:gd name="f33" fmla="*/ f25 1 1443456"/>
                <a:gd name="f34" fmla="*/ f26 1 1659145"/>
                <a:gd name="f35" fmla="*/ f27 1 1659145"/>
                <a:gd name="f36" fmla="*/ f28 1 1443456"/>
                <a:gd name="f37" fmla="*/ f5 1 f20"/>
                <a:gd name="f38" fmla="*/ f6 1 f20"/>
                <a:gd name="f39" fmla="*/ f5 1 f21"/>
                <a:gd name="f40" fmla="*/ f7 1 f21"/>
                <a:gd name="f41" fmla="+- f29 0 f1"/>
                <a:gd name="f42" fmla="*/ f30 1 f20"/>
                <a:gd name="f43" fmla="*/ f31 1 f21"/>
                <a:gd name="f44" fmla="*/ f32 1 f20"/>
                <a:gd name="f45" fmla="*/ f33 1 f21"/>
                <a:gd name="f46" fmla="*/ f34 1 f20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5 1"/>
                <a:gd name="f59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6"/>
                </a:cxn>
                <a:cxn ang="f41">
                  <a:pos x="f58" y="f54"/>
                </a:cxn>
                <a:cxn ang="f41">
                  <a:pos x="f57" y="f59"/>
                </a:cxn>
                <a:cxn ang="f41">
                  <a:pos x="f55" y="f59"/>
                </a:cxn>
                <a:cxn ang="f41">
                  <a:pos x="f53" y="f54"/>
                </a:cxn>
              </a:cxnLst>
              <a:rect l="f49" t="f52" r="f50" b="f51"/>
              <a:pathLst>
                <a:path w="1659145" h="1443456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12" y="f7"/>
                  </a:lnTo>
                  <a:lnTo>
                    <a:pt x="f13" y="f11"/>
                  </a:lnTo>
                  <a:lnTo>
                    <a:pt x="f13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FF00"/>
            </a:solidFill>
            <a:ln w="19046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78279" tIns="311892" rIns="278279" bIns="311892" anchor="ctr" anchorCtr="1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Situaciones</a:t>
              </a:r>
              <a:r>
                <a:rPr lang="en-US" sz="14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 </a:t>
              </a:r>
              <a:r>
                <a:rPr lang="en-US" sz="1400" kern="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vitales</a:t>
              </a:r>
              <a:r>
                <a:rPr lang="en-US" sz="14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 </a:t>
              </a:r>
              <a:r>
                <a:rPr lang="en-US" sz="1400" kern="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estresantes</a:t>
              </a:r>
              <a:endParaRPr lang="en-US" sz="14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" name="Forma libre: forma 10"/>
            <p:cNvSpPr/>
            <p:nvPr/>
          </p:nvSpPr>
          <p:spPr>
            <a:xfrm>
              <a:off x="9207020" y="3423083"/>
              <a:ext cx="1851605" cy="9954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1606"/>
                <a:gd name="f7" fmla="val 995487"/>
                <a:gd name="f8" fmla="+- 0 0 -90"/>
                <a:gd name="f9" fmla="*/ f3 1 1851606"/>
                <a:gd name="f10" fmla="*/ f4 1 995487"/>
                <a:gd name="f11" fmla="+- f7 0 f5"/>
                <a:gd name="f12" fmla="+- f6 0 f5"/>
                <a:gd name="f13" fmla="*/ f8 f0 1"/>
                <a:gd name="f14" fmla="*/ f12 1 1851606"/>
                <a:gd name="f15" fmla="*/ f11 1 995487"/>
                <a:gd name="f16" fmla="*/ 0 f12 1"/>
                <a:gd name="f17" fmla="*/ 0 f11 1"/>
                <a:gd name="f18" fmla="*/ 1851606 f12 1"/>
                <a:gd name="f19" fmla="*/ 995487 f11 1"/>
                <a:gd name="f20" fmla="*/ f13 1 f2"/>
                <a:gd name="f21" fmla="*/ f16 1 1851606"/>
                <a:gd name="f22" fmla="*/ f17 1 995487"/>
                <a:gd name="f23" fmla="*/ f18 1 1851606"/>
                <a:gd name="f24" fmla="*/ f19 1 995487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851606" h="99548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38103" tIns="38103" rIns="38103" bIns="38103" anchor="ctr" anchorCtr="0" compatLnSpc="1"/>
            <a:lstStyle/>
            <a:p>
              <a:pPr defTabSz="444498">
                <a:lnSpc>
                  <a:spcPct val="90000"/>
                </a:lnSpc>
                <a:spcAft>
                  <a:spcPts val="4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00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Forma libre: forma 11"/>
            <p:cNvSpPr/>
            <p:nvPr/>
          </p:nvSpPr>
          <p:spPr>
            <a:xfrm>
              <a:off x="6060146" y="3010295"/>
              <a:ext cx="1443453" cy="16591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9145"/>
                <a:gd name="f7" fmla="val 1443456"/>
                <a:gd name="f8" fmla="val 829572"/>
                <a:gd name="f9" fmla="val 1659144"/>
                <a:gd name="f10" fmla="val 313952"/>
                <a:gd name="f11" fmla="val 1129504"/>
                <a:gd name="f12" fmla="val 829573"/>
                <a:gd name="f13" fmla="val 1"/>
                <a:gd name="f14" fmla="+- 0 0 -90"/>
                <a:gd name="f15" fmla="*/ f3 1 1659145"/>
                <a:gd name="f16" fmla="*/ f4 1 1443456"/>
                <a:gd name="f17" fmla="+- f7 0 f5"/>
                <a:gd name="f18" fmla="+- f6 0 f5"/>
                <a:gd name="f19" fmla="*/ f14 f0 1"/>
                <a:gd name="f20" fmla="*/ f18 1 1659145"/>
                <a:gd name="f21" fmla="*/ f17 1 1443456"/>
                <a:gd name="f22" fmla="*/ 0 f18 1"/>
                <a:gd name="f23" fmla="*/ 721728 f17 1"/>
                <a:gd name="f24" fmla="*/ 360864 f18 1"/>
                <a:gd name="f25" fmla="*/ 0 f17 1"/>
                <a:gd name="f26" fmla="*/ 1298281 f18 1"/>
                <a:gd name="f27" fmla="*/ 1659145 f18 1"/>
                <a:gd name="f28" fmla="*/ 1443456 f17 1"/>
                <a:gd name="f29" fmla="*/ f19 1 f2"/>
                <a:gd name="f30" fmla="*/ f22 1 1659145"/>
                <a:gd name="f31" fmla="*/ f23 1 1443456"/>
                <a:gd name="f32" fmla="*/ f24 1 1659145"/>
                <a:gd name="f33" fmla="*/ f25 1 1443456"/>
                <a:gd name="f34" fmla="*/ f26 1 1659145"/>
                <a:gd name="f35" fmla="*/ f27 1 1659145"/>
                <a:gd name="f36" fmla="*/ f28 1 1443456"/>
                <a:gd name="f37" fmla="*/ f5 1 f20"/>
                <a:gd name="f38" fmla="*/ f6 1 f20"/>
                <a:gd name="f39" fmla="*/ f5 1 f21"/>
                <a:gd name="f40" fmla="*/ f7 1 f21"/>
                <a:gd name="f41" fmla="+- f29 0 f1"/>
                <a:gd name="f42" fmla="*/ f30 1 f20"/>
                <a:gd name="f43" fmla="*/ f31 1 f21"/>
                <a:gd name="f44" fmla="*/ f32 1 f20"/>
                <a:gd name="f45" fmla="*/ f33 1 f21"/>
                <a:gd name="f46" fmla="*/ f34 1 f20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5 1"/>
                <a:gd name="f59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6"/>
                </a:cxn>
                <a:cxn ang="f41">
                  <a:pos x="f58" y="f54"/>
                </a:cxn>
                <a:cxn ang="f41">
                  <a:pos x="f57" y="f59"/>
                </a:cxn>
                <a:cxn ang="f41">
                  <a:pos x="f55" y="f59"/>
                </a:cxn>
                <a:cxn ang="f41">
                  <a:pos x="f53" y="f54"/>
                </a:cxn>
              </a:cxnLst>
              <a:rect l="f49" t="f52" r="f50" b="f51"/>
              <a:pathLst>
                <a:path w="1659145" h="1443456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12" y="f7"/>
                  </a:lnTo>
                  <a:lnTo>
                    <a:pt x="f13" y="f11"/>
                  </a:lnTo>
                  <a:lnTo>
                    <a:pt x="f13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E699"/>
            </a:solidFill>
            <a:ln w="19046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24942" tIns="258546" rIns="224942" bIns="258546" anchor="ctr" anchorCtr="1" compatLnSpc="1"/>
            <a:lstStyle/>
            <a:p>
              <a:pPr algn="ctr" defTabSz="1600200">
                <a:lnSpc>
                  <a:spcPct val="90000"/>
                </a:lnSpc>
                <a:spcAft>
                  <a:spcPts val="15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T. PSQ</a:t>
              </a:r>
            </a:p>
          </p:txBody>
        </p:sp>
        <p:sp>
          <p:nvSpPr>
            <p:cNvPr id="13" name="Forma libre: forma 12"/>
            <p:cNvSpPr/>
            <p:nvPr/>
          </p:nvSpPr>
          <p:spPr>
            <a:xfrm>
              <a:off x="6393455" y="4499542"/>
              <a:ext cx="1987312" cy="16591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9145"/>
                <a:gd name="f7" fmla="val 1443456"/>
                <a:gd name="f8" fmla="val 829572"/>
                <a:gd name="f9" fmla="val 1659144"/>
                <a:gd name="f10" fmla="val 313952"/>
                <a:gd name="f11" fmla="val 1129504"/>
                <a:gd name="f12" fmla="val 829573"/>
                <a:gd name="f13" fmla="val 1"/>
                <a:gd name="f14" fmla="+- 0 0 -90"/>
                <a:gd name="f15" fmla="*/ f3 1 1659145"/>
                <a:gd name="f16" fmla="*/ f4 1 1443456"/>
                <a:gd name="f17" fmla="+- f7 0 f5"/>
                <a:gd name="f18" fmla="+- f6 0 f5"/>
                <a:gd name="f19" fmla="*/ f14 f0 1"/>
                <a:gd name="f20" fmla="*/ f18 1 1659145"/>
                <a:gd name="f21" fmla="*/ f17 1 1443456"/>
                <a:gd name="f22" fmla="*/ 0 f18 1"/>
                <a:gd name="f23" fmla="*/ 721728 f17 1"/>
                <a:gd name="f24" fmla="*/ 360864 f18 1"/>
                <a:gd name="f25" fmla="*/ 0 f17 1"/>
                <a:gd name="f26" fmla="*/ 1298281 f18 1"/>
                <a:gd name="f27" fmla="*/ 1659145 f18 1"/>
                <a:gd name="f28" fmla="*/ 1443456 f17 1"/>
                <a:gd name="f29" fmla="*/ f19 1 f2"/>
                <a:gd name="f30" fmla="*/ f22 1 1659145"/>
                <a:gd name="f31" fmla="*/ f23 1 1443456"/>
                <a:gd name="f32" fmla="*/ f24 1 1659145"/>
                <a:gd name="f33" fmla="*/ f25 1 1443456"/>
                <a:gd name="f34" fmla="*/ f26 1 1659145"/>
                <a:gd name="f35" fmla="*/ f27 1 1659145"/>
                <a:gd name="f36" fmla="*/ f28 1 1443456"/>
                <a:gd name="f37" fmla="*/ f5 1 f20"/>
                <a:gd name="f38" fmla="*/ f6 1 f20"/>
                <a:gd name="f39" fmla="*/ f5 1 f21"/>
                <a:gd name="f40" fmla="*/ f7 1 f21"/>
                <a:gd name="f41" fmla="+- f29 0 f1"/>
                <a:gd name="f42" fmla="*/ f30 1 f20"/>
                <a:gd name="f43" fmla="*/ f31 1 f21"/>
                <a:gd name="f44" fmla="*/ f32 1 f20"/>
                <a:gd name="f45" fmla="*/ f33 1 f21"/>
                <a:gd name="f46" fmla="*/ f34 1 f20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5 1"/>
                <a:gd name="f59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6"/>
                </a:cxn>
                <a:cxn ang="f41">
                  <a:pos x="f58" y="f54"/>
                </a:cxn>
                <a:cxn ang="f41">
                  <a:pos x="f57" y="f59"/>
                </a:cxn>
                <a:cxn ang="f41">
                  <a:pos x="f55" y="f59"/>
                </a:cxn>
                <a:cxn ang="f41">
                  <a:pos x="f53" y="f54"/>
                </a:cxn>
              </a:cxnLst>
              <a:rect l="f49" t="f52" r="f50" b="f51"/>
              <a:pathLst>
                <a:path w="1659145" h="1443456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12" y="f7"/>
                  </a:lnTo>
                  <a:lnTo>
                    <a:pt x="f13" y="f11"/>
                  </a:lnTo>
                  <a:lnTo>
                    <a:pt x="f13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C000"/>
            </a:solidFill>
            <a:ln w="19046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78279" tIns="311892" rIns="278279" bIns="311892" anchor="ctr" anchorCtr="1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 err="1">
                  <a:solidFill>
                    <a:srgbClr val="FFFFFF"/>
                  </a:solidFill>
                  <a:latin typeface="Calibri"/>
                </a:rPr>
                <a:t>Adultos</a:t>
              </a:r>
              <a:r>
                <a:rPr lang="en-US" sz="1400" kern="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1400" kern="0" dirty="0" err="1">
                  <a:solidFill>
                    <a:srgbClr val="FFFFFF"/>
                  </a:solidFill>
                  <a:latin typeface="Calibri"/>
                </a:rPr>
                <a:t>jóvenes</a:t>
              </a:r>
              <a:endParaRPr lang="en-US" sz="1400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" name="Forma libre: forma 13"/>
            <p:cNvSpPr/>
            <p:nvPr/>
          </p:nvSpPr>
          <p:spPr>
            <a:xfrm>
              <a:off x="5085709" y="4831369"/>
              <a:ext cx="1596441" cy="9954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1877"/>
                <a:gd name="f7" fmla="val 995487"/>
                <a:gd name="f8" fmla="+- 0 0 -90"/>
                <a:gd name="f9" fmla="*/ f3 1 1791877"/>
                <a:gd name="f10" fmla="*/ f4 1 995487"/>
                <a:gd name="f11" fmla="+- f7 0 f5"/>
                <a:gd name="f12" fmla="+- f6 0 f5"/>
                <a:gd name="f13" fmla="*/ f8 f0 1"/>
                <a:gd name="f14" fmla="*/ f12 1 1791877"/>
                <a:gd name="f15" fmla="*/ f11 1 995487"/>
                <a:gd name="f16" fmla="*/ 0 f12 1"/>
                <a:gd name="f17" fmla="*/ 0 f11 1"/>
                <a:gd name="f18" fmla="*/ 1791877 f12 1"/>
                <a:gd name="f19" fmla="*/ 995487 f11 1"/>
                <a:gd name="f20" fmla="*/ f13 1 f2"/>
                <a:gd name="f21" fmla="*/ f16 1 1791877"/>
                <a:gd name="f22" fmla="*/ f17 1 995487"/>
                <a:gd name="f23" fmla="*/ f18 1 1791877"/>
                <a:gd name="f24" fmla="*/ f19 1 995487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791877" h="99548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38103" tIns="38103" rIns="38103" bIns="38103" anchor="ctr" anchorCtr="0" compatLnSpc="1"/>
            <a:lstStyle/>
            <a:p>
              <a:pPr algn="r" defTabSz="444498">
                <a:lnSpc>
                  <a:spcPct val="90000"/>
                </a:lnSpc>
                <a:spcAft>
                  <a:spcPts val="4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00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Forma libre: forma 14"/>
            <p:cNvSpPr/>
            <p:nvPr/>
          </p:nvSpPr>
          <p:spPr>
            <a:xfrm>
              <a:off x="8380768" y="4499542"/>
              <a:ext cx="1893562" cy="16591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9145"/>
                <a:gd name="f7" fmla="val 1443456"/>
                <a:gd name="f8" fmla="val 829572"/>
                <a:gd name="f9" fmla="val 1659144"/>
                <a:gd name="f10" fmla="val 313952"/>
                <a:gd name="f11" fmla="val 1129504"/>
                <a:gd name="f12" fmla="val 829573"/>
                <a:gd name="f13" fmla="val 1"/>
                <a:gd name="f14" fmla="+- 0 0 -90"/>
                <a:gd name="f15" fmla="*/ f3 1 1659145"/>
                <a:gd name="f16" fmla="*/ f4 1 1443456"/>
                <a:gd name="f17" fmla="+- f7 0 f5"/>
                <a:gd name="f18" fmla="+- f6 0 f5"/>
                <a:gd name="f19" fmla="*/ f14 f0 1"/>
                <a:gd name="f20" fmla="*/ f18 1 1659145"/>
                <a:gd name="f21" fmla="*/ f17 1 1443456"/>
                <a:gd name="f22" fmla="*/ 0 f18 1"/>
                <a:gd name="f23" fmla="*/ 721728 f17 1"/>
                <a:gd name="f24" fmla="*/ 360864 f18 1"/>
                <a:gd name="f25" fmla="*/ 0 f17 1"/>
                <a:gd name="f26" fmla="*/ 1298281 f18 1"/>
                <a:gd name="f27" fmla="*/ 1659145 f18 1"/>
                <a:gd name="f28" fmla="*/ 1443456 f17 1"/>
                <a:gd name="f29" fmla="*/ f19 1 f2"/>
                <a:gd name="f30" fmla="*/ f22 1 1659145"/>
                <a:gd name="f31" fmla="*/ f23 1 1443456"/>
                <a:gd name="f32" fmla="*/ f24 1 1659145"/>
                <a:gd name="f33" fmla="*/ f25 1 1443456"/>
                <a:gd name="f34" fmla="*/ f26 1 1659145"/>
                <a:gd name="f35" fmla="*/ f27 1 1659145"/>
                <a:gd name="f36" fmla="*/ f28 1 1443456"/>
                <a:gd name="f37" fmla="*/ f5 1 f20"/>
                <a:gd name="f38" fmla="*/ f6 1 f20"/>
                <a:gd name="f39" fmla="*/ f5 1 f21"/>
                <a:gd name="f40" fmla="*/ f7 1 f21"/>
                <a:gd name="f41" fmla="+- f29 0 f1"/>
                <a:gd name="f42" fmla="*/ f30 1 f20"/>
                <a:gd name="f43" fmla="*/ f31 1 f21"/>
                <a:gd name="f44" fmla="*/ f32 1 f20"/>
                <a:gd name="f45" fmla="*/ f33 1 f21"/>
                <a:gd name="f46" fmla="*/ f34 1 f20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5 1"/>
                <a:gd name="f59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6"/>
                </a:cxn>
                <a:cxn ang="f41">
                  <a:pos x="f58" y="f54"/>
                </a:cxn>
                <a:cxn ang="f41">
                  <a:pos x="f57" y="f59"/>
                </a:cxn>
                <a:cxn ang="f41">
                  <a:pos x="f55" y="f59"/>
                </a:cxn>
                <a:cxn ang="f41">
                  <a:pos x="f53" y="f54"/>
                </a:cxn>
              </a:cxnLst>
              <a:rect l="f49" t="f52" r="f50" b="f51"/>
              <a:pathLst>
                <a:path w="1659145" h="1443456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12" y="f7"/>
                  </a:lnTo>
                  <a:lnTo>
                    <a:pt x="f13" y="f11"/>
                  </a:lnTo>
                  <a:lnTo>
                    <a:pt x="f13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55A11"/>
            </a:solidFill>
            <a:ln w="19046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24942" tIns="258546" rIns="224942" bIns="258546" anchor="ctr" anchorCtr="1" compatLnSpc="1"/>
            <a:lstStyle/>
            <a:p>
              <a:pPr algn="ctr" defTabSz="1600200">
                <a:lnSpc>
                  <a:spcPct val="90000"/>
                </a:lnSpc>
                <a:spcAft>
                  <a:spcPts val="15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 err="1">
                  <a:solidFill>
                    <a:srgbClr val="FFFFFF"/>
                  </a:solidFill>
                  <a:latin typeface="Calibri"/>
                </a:rPr>
                <a:t>Adolescentes</a:t>
              </a:r>
              <a:r>
                <a:rPr lang="en-US" sz="1400" kern="0" dirty="0">
                  <a:solidFill>
                    <a:srgbClr val="FFFFFF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49C04C3F-730E-79AD-9834-8BDE473A427E}"/>
              </a:ext>
            </a:extLst>
          </p:cNvPr>
          <p:cNvSpPr txBox="1">
            <a:spLocks/>
          </p:cNvSpPr>
          <p:nvPr/>
        </p:nvSpPr>
        <p:spPr>
          <a:xfrm>
            <a:off x="198594" y="2512542"/>
            <a:ext cx="4299630" cy="159617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>
                <a:solidFill>
                  <a:srgbClr val="FFFF00"/>
                </a:solidFill>
              </a:rPr>
              <a:t>Factores de riego asociados a las autolesiones no suicidas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5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3F3C4-700C-F3EA-069E-43DFA4F8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76" y="980728"/>
            <a:ext cx="7773338" cy="159617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Epidemiologia de  las conductas autolesiones no suicidas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39EABC-A936-A84F-507A-68E36CB9CA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552" y="3054601"/>
            <a:ext cx="8280920" cy="3254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17-18% de los adolescentes de todo el mundo </a:t>
            </a:r>
          </a:p>
          <a:p>
            <a:pPr marL="0" indent="0">
              <a:buNone/>
            </a:pPr>
            <a:r>
              <a:rPr lang="es-ES" dirty="0"/>
              <a:t>40-60% de los pacientes de </a:t>
            </a:r>
            <a:r>
              <a:rPr lang="es-ES" dirty="0" err="1"/>
              <a:t>psq</a:t>
            </a:r>
            <a:r>
              <a:rPr lang="es-ES" dirty="0"/>
              <a:t> adolescentes </a:t>
            </a:r>
          </a:p>
          <a:p>
            <a:pPr marL="0" indent="0">
              <a:buNone/>
            </a:pPr>
            <a:r>
              <a:rPr lang="es-ES" dirty="0"/>
              <a:t>Estudios en España </a:t>
            </a:r>
            <a:r>
              <a:rPr lang="es-ES" dirty="0" err="1"/>
              <a:t>maRcan</a:t>
            </a:r>
            <a:r>
              <a:rPr lang="es-ES" dirty="0"/>
              <a:t> los 12 como la edad de inicio </a:t>
            </a:r>
          </a:p>
          <a:p>
            <a:pPr marL="0" indent="0">
              <a:buNone/>
            </a:pPr>
            <a:r>
              <a:rPr lang="es-ES" u="sng" dirty="0"/>
              <a:t>La prevalencia es mas elevada en las edades entre los 15-25 años</a:t>
            </a:r>
          </a:p>
          <a:p>
            <a:pPr marL="0" indent="0" algn="ctr">
              <a:buNone/>
            </a:pPr>
            <a:endParaRPr lang="es-ES" u="sng" dirty="0"/>
          </a:p>
          <a:p>
            <a:pPr marL="0" indent="0" algn="ctr">
              <a:buNone/>
            </a:pPr>
            <a:r>
              <a:rPr lang="es-ES" u="sng" dirty="0"/>
              <a:t>Etapa de desarrollo de la madurez individual </a:t>
            </a:r>
            <a:endParaRPr lang="es-ES" dirty="0"/>
          </a:p>
          <a:p>
            <a:pPr marL="0" indent="0">
              <a:buNone/>
            </a:pPr>
            <a:endParaRPr lang="es-ES" u="sng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9C0717BD-B985-0E8F-1C74-E36B4DEEFA15}"/>
              </a:ext>
            </a:extLst>
          </p:cNvPr>
          <p:cNvSpPr/>
          <p:nvPr/>
        </p:nvSpPr>
        <p:spPr>
          <a:xfrm>
            <a:off x="4364529" y="4941168"/>
            <a:ext cx="484632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98CEB-9EB0-3CCF-C3F7-D98F4CA9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2" y="764704"/>
            <a:ext cx="7773338" cy="936105"/>
          </a:xfrm>
          <a:solidFill>
            <a:srgbClr val="00B0F0"/>
          </a:solidFill>
        </p:spPr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Causa</a:t>
            </a:r>
            <a:r>
              <a:rPr lang="es-E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994FC-174F-2221-13C2-F1108A2EC4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367092"/>
            <a:ext cx="7772870" cy="3564000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Etapa de desarrollo de la madurez individual </a:t>
            </a:r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F63829EF-4806-F978-9E31-852A3B8013CF}"/>
              </a:ext>
            </a:extLst>
          </p:cNvPr>
          <p:cNvSpPr/>
          <p:nvPr/>
        </p:nvSpPr>
        <p:spPr>
          <a:xfrm>
            <a:off x="25088" y="4012077"/>
            <a:ext cx="2605975" cy="226923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prstClr val="white"/>
                </a:solidFill>
              </a:rPr>
              <a:t>Maduración cerebral cambios neurovegetativos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id="{FC95BA06-5B88-879D-4642-8FC965117708}"/>
              </a:ext>
            </a:extLst>
          </p:cNvPr>
          <p:cNvSpPr/>
          <p:nvPr/>
        </p:nvSpPr>
        <p:spPr>
          <a:xfrm>
            <a:off x="3106121" y="3980992"/>
            <a:ext cx="3047961" cy="22563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prstClr val="white"/>
                </a:solidFill>
              </a:rPr>
              <a:t>Autogestión  a estresores</a:t>
            </a:r>
          </a:p>
          <a:p>
            <a:pPr algn="ctr" defTabSz="457200"/>
            <a:r>
              <a:rPr lang="es-ES" dirty="0">
                <a:solidFill>
                  <a:prstClr val="white"/>
                </a:solidFill>
              </a:rPr>
              <a:t>Desarrollo la </a:t>
            </a:r>
            <a:r>
              <a:rPr lang="es-ES" dirty="0" err="1">
                <a:solidFill>
                  <a:prstClr val="white"/>
                </a:solidFill>
              </a:rPr>
              <a:t>regul</a:t>
            </a:r>
            <a:r>
              <a:rPr lang="es-ES" dirty="0">
                <a:solidFill>
                  <a:prstClr val="white"/>
                </a:solidFill>
              </a:rPr>
              <a:t>. emocional y afectiva</a:t>
            </a:r>
          </a:p>
          <a:p>
            <a:pPr algn="ctr" defTabSz="457200"/>
            <a:r>
              <a:rPr lang="es-ES" dirty="0">
                <a:solidFill>
                  <a:prstClr val="white"/>
                </a:solidFill>
              </a:rPr>
              <a:t>Control impulsividad </a:t>
            </a:r>
          </a:p>
          <a:p>
            <a:pPr algn="ctr" defTabSz="457200"/>
            <a:r>
              <a:rPr lang="es-ES" dirty="0" err="1">
                <a:solidFill>
                  <a:prstClr val="white"/>
                </a:solidFill>
              </a:rPr>
              <a:t>Form</a:t>
            </a:r>
            <a:r>
              <a:rPr lang="es-ES" dirty="0">
                <a:solidFill>
                  <a:prstClr val="white"/>
                </a:solidFill>
              </a:rPr>
              <a:t>. de la identidad</a:t>
            </a:r>
          </a:p>
          <a:p>
            <a:pPr algn="ctr" defTabSz="45720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571BCF9D-5AA2-CF59-7F5D-D79698222E10}"/>
              </a:ext>
            </a:extLst>
          </p:cNvPr>
          <p:cNvSpPr/>
          <p:nvPr/>
        </p:nvSpPr>
        <p:spPr>
          <a:xfrm>
            <a:off x="6538024" y="4024991"/>
            <a:ext cx="2605975" cy="22563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ES" dirty="0">
                <a:solidFill>
                  <a:prstClr val="white"/>
                </a:solidFill>
              </a:rPr>
              <a:t>Proceso de autonomía </a:t>
            </a:r>
          </a:p>
          <a:p>
            <a:pPr algn="ctr" defTabSz="457200"/>
            <a:r>
              <a:rPr lang="es-ES" dirty="0" err="1">
                <a:solidFill>
                  <a:prstClr val="white"/>
                </a:solidFill>
              </a:rPr>
              <a:t>Relac</a:t>
            </a:r>
            <a:r>
              <a:rPr lang="es-ES" dirty="0">
                <a:solidFill>
                  <a:prstClr val="white"/>
                </a:solidFill>
              </a:rPr>
              <a:t>. interpersonales con sus iguales </a:t>
            </a:r>
          </a:p>
          <a:p>
            <a:pPr algn="ctr" defTabSz="457200"/>
            <a:r>
              <a:rPr lang="es-ES" dirty="0">
                <a:solidFill>
                  <a:prstClr val="white"/>
                </a:solidFill>
              </a:rPr>
              <a:t>Independencia socio-económica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451E98-6CBD-3069-F996-1D3AFD6A2D10}"/>
              </a:ext>
            </a:extLst>
          </p:cNvPr>
          <p:cNvSpPr txBox="1"/>
          <p:nvPr/>
        </p:nvSpPr>
        <p:spPr>
          <a:xfrm>
            <a:off x="294016" y="336859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dirty="0">
                <a:solidFill>
                  <a:prstClr val="black"/>
                </a:solidFill>
              </a:rPr>
              <a:t>Cambio biológicos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EAA10B-28F0-747D-A18F-8A2BB2803DC0}"/>
              </a:ext>
            </a:extLst>
          </p:cNvPr>
          <p:cNvSpPr txBox="1"/>
          <p:nvPr/>
        </p:nvSpPr>
        <p:spPr>
          <a:xfrm>
            <a:off x="3607224" y="3354064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dirty="0">
                <a:solidFill>
                  <a:prstClr val="black"/>
                </a:solidFill>
              </a:rPr>
              <a:t>Cambio psicológicos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082E2B-EFBA-019D-6189-051594D475EA}"/>
              </a:ext>
            </a:extLst>
          </p:cNvPr>
          <p:cNvSpPr txBox="1"/>
          <p:nvPr/>
        </p:nvSpPr>
        <p:spPr>
          <a:xfrm>
            <a:off x="7008892" y="3349439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dirty="0">
                <a:solidFill>
                  <a:prstClr val="black"/>
                </a:solidFill>
              </a:rPr>
              <a:t>Cambio sociales</a:t>
            </a:r>
          </a:p>
        </p:txBody>
      </p:sp>
    </p:spTree>
    <p:extLst>
      <p:ext uri="{BB962C8B-B14F-4D97-AF65-F5344CB8AC3E}">
        <p14:creationId xmlns:p14="http://schemas.microsoft.com/office/powerpoint/2010/main" val="397369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92DE323-8AC2-BE6C-70F0-BF87FFE3986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827584" y="2009140"/>
          <a:ext cx="7772398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016">
                  <a:extLst>
                    <a:ext uri="{9D8B030D-6E8A-4147-A177-3AD203B41FA5}">
                      <a16:colId xmlns:a16="http://schemas.microsoft.com/office/drawing/2014/main" val="1906347468"/>
                    </a:ext>
                  </a:extLst>
                </a:gridCol>
                <a:gridCol w="5542382">
                  <a:extLst>
                    <a:ext uri="{9D8B030D-6E8A-4147-A177-3AD203B41FA5}">
                      <a16:colId xmlns:a16="http://schemas.microsoft.com/office/drawing/2014/main" val="33892004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/>
                        <a:t>Principios básicos para un desarrollo sano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842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Reducir los factores estresores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Pobreza económica, violencia, traumas , uso de sustancias  y enfermedades mentales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583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Desarrollar relaciones interpersonales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Ayuda a promover un neurodesarrollo saludable, proporciona apoyo, protege del estrés tóxico  o amortiguarlo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99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Habilidades sociales para la vida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Capacidad para enfocar, planificar y alcanzar metas, adaptarse a situaciones cambiantes y resistir las conductas impulsivas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274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921687"/>
      </p:ext>
    </p:extLst>
  </p:cSld>
  <p:clrMapOvr>
    <a:masterClrMapping/>
  </p:clrMapOvr>
</p:sld>
</file>

<file path=ppt/theme/theme1.xml><?xml version="1.0" encoding="utf-8"?>
<a:theme xmlns:a="http://schemas.openxmlformats.org/drawingml/2006/main" name="1_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3_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4_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5_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6_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7_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8.xml><?xml version="1.0" encoding="utf-8"?>
<a:theme xmlns:a="http://schemas.openxmlformats.org/drawingml/2006/main" name="8_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9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4190</Words>
  <Application>Microsoft Office PowerPoint</Application>
  <PresentationFormat>Presentación en pantalla (4:3)</PresentationFormat>
  <Paragraphs>470</Paragraphs>
  <Slides>56</Slides>
  <Notes>1</Notes>
  <HiddenSlides>20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56</vt:i4>
      </vt:variant>
    </vt:vector>
  </HeadingPairs>
  <TitlesOfParts>
    <vt:vector size="72" baseType="lpstr">
      <vt:lpstr>Arial</vt:lpstr>
      <vt:lpstr>Avenir Next LT Pro</vt:lpstr>
      <vt:lpstr>Calibri</vt:lpstr>
      <vt:lpstr>Sabon Next LT</vt:lpstr>
      <vt:lpstr>Tahoma</vt:lpstr>
      <vt:lpstr>Tw Cen MT</vt:lpstr>
      <vt:lpstr>Wingdings</vt:lpstr>
      <vt:lpstr>1_Gota</vt:lpstr>
      <vt:lpstr>2_Gota</vt:lpstr>
      <vt:lpstr>3_Gota</vt:lpstr>
      <vt:lpstr>4_Gota</vt:lpstr>
      <vt:lpstr>5_Gota</vt:lpstr>
      <vt:lpstr>6_Gota</vt:lpstr>
      <vt:lpstr>7_Gota</vt:lpstr>
      <vt:lpstr>8_Gota</vt:lpstr>
      <vt:lpstr>Gota</vt:lpstr>
      <vt:lpstr>  “RED DE ENLACE PARA LA PREVENCIÓN DE LA CONDUCTA SUICIDA” MORIR ANTES DEL SUICIDIO: PREVENCION EN LA ADOLESCENCIA FRANCISCO VILLAR CABEZA HERDER - 9788425447891</vt:lpstr>
      <vt:lpstr> Conductas autolesivas no suicidas</vt:lpstr>
      <vt:lpstr>Conductas autolesivas no suicidas</vt:lpstr>
      <vt:lpstr>Diferencias entre autolesiones no suicidas y autolesiones con intento suicidad</vt:lpstr>
      <vt:lpstr>Conductas autolesivas no suicidas</vt:lpstr>
      <vt:lpstr>  </vt:lpstr>
      <vt:lpstr>Epidemiologia de  las conductas autolesiones no suicidas</vt:lpstr>
      <vt:lpstr>Causa </vt:lpstr>
      <vt:lpstr>Presentación de PowerPoint</vt:lpstr>
      <vt:lpstr>Algunas señales DE ALARMA a las que hay que atender…</vt:lpstr>
      <vt:lpstr>Presentación de PowerPoint</vt:lpstr>
      <vt:lpstr>MODELO DEL CLICO DE AUTOLESIÓN  COMO AUTORREGULACIÓN</vt:lpstr>
      <vt:lpstr>Presentación de PowerPoint</vt:lpstr>
      <vt:lpstr>Funciones de la conducta autolesiva:  intentos de auto-regulación.</vt:lpstr>
      <vt:lpstr>Funciones de la conducta autolesiva:  intentos De auto-regulación.</vt:lpstr>
      <vt:lpstr>Tratamiento de la conducta autolesiva.</vt:lpstr>
      <vt:lpstr>Algunas ideas importantes a tener en cuenta desde el ámbito educativo…</vt:lpstr>
      <vt:lpstr>Algunas ideas importantes a tener en cuenta desde el ámbito educativo…</vt:lpstr>
      <vt:lpstr>Algunas ideas importantes a tener en cuenta desde el ámbito educativo…</vt:lpstr>
      <vt:lpstr>Bibliografía.</vt:lpstr>
      <vt:lpstr>Un acercamiento a la REALIDAD </vt:lpstr>
      <vt:lpstr>Es mas del doble del número de fallecidos por accidente de tráfico, 1.599 fallecidos en AT en España 2021 (INE).</vt:lpstr>
      <vt:lpstr>Algunos mitos acerca del suicidio…</vt:lpstr>
      <vt:lpstr>Algunos mitos acerca del suicidio…</vt:lpstr>
      <vt:lpstr>ALGUNOS MITOS ACERCA DEL SUICIDIO…</vt:lpstr>
      <vt:lpstr>Algunos mitos acerca del suicidio…</vt:lpstr>
      <vt:lpstr>MODELO EXPLICATIVO DEL SUICIDIO.</vt:lpstr>
      <vt:lpstr>¿Qué PODEMOS HACER?.</vt:lpstr>
      <vt:lpstr>SUICIDIO Y CONDUCTA SUICIDA.</vt:lpstr>
      <vt:lpstr>EL IMPACTO DEL SUICICIO NO SE REDUCE A LAS TASAS DE SUICIDIO CONSUMADO, SINO TAMBIÉN A LA IDEACIÓN SUICIDA O A LAS TENTATIVAS DE SUICIDIO LAS CUALES SON PRECEDENTES FRECUENTES DEL HECHO CONSUMADO </vt:lpstr>
      <vt:lpstr>Identificación de alumnos vulnerables.</vt:lpstr>
      <vt:lpstr>Identificación de alumnos vulnerables</vt:lpstr>
      <vt:lpstr>Identificación de los alumnos vulnerables.</vt:lpstr>
      <vt:lpstr>Identificación de alumnos vulnerables.</vt:lpstr>
      <vt:lpstr>Síntomas que deben considerarse como indicadores de tendencia.</vt:lpstr>
      <vt:lpstr>¿Cuándo EVALUAR?</vt:lpstr>
      <vt:lpstr>La probabilidad de que la conducta suicida se consume aumenta…</vt:lpstr>
      <vt:lpstr>Evaluación de inmediatez del suicidio señales de alarma.</vt:lpstr>
      <vt:lpstr>Contexto escolar como agente protector.</vt:lpstr>
      <vt:lpstr>COMO MANEJAR DISTINTAS SITUACIONES  DENTRO DEL ÁMBITO ESCOLAR </vt:lpstr>
      <vt:lpstr>COMO MANEJAR DISTINTAS SITUACIONES  DENTRO DEL AMBITO ESCOLAR </vt:lpstr>
      <vt:lpstr>COMO MANEJAR DISTINTAS SITUACIONES  DENTRO DEL AMBITO ESCOLAR </vt:lpstr>
      <vt:lpstr>COMO MANEJAR DISTINTAS SITUACIONES DENTRO DEL ÁMBITO ESCOLAR</vt:lpstr>
      <vt:lpstr>COMO MANEJAR DISTINTAS SITUACIONES DENTRO DEL ÁMBITO ESCOLAR</vt:lpstr>
      <vt:lpstr>COMO MANEJAR DISTINTAS SITUACIONES DENTRO DEL ÁMBITO ESCOALAR.</vt:lpstr>
      <vt:lpstr>COMO MANEJAR DISTINTAS SITUACIONES DENTRO DEL ÁMBITO ESCOALAR.</vt:lpstr>
      <vt:lpstr>COMO MANEJAR DISTINTAS SITUACIONES DENTRO DEL ÁMBITO ESCOALAR.</vt:lpstr>
      <vt:lpstr>COMO MANEJAR DISTINTAS SITUACIONES DENTRO DEL ÁMBITO ESCOALAR.</vt:lpstr>
      <vt:lpstr>COMO MANEJAR DISTINTAS SITUACIONES DENTRO DEL AMBITO ESCOLAR</vt:lpstr>
      <vt:lpstr>COMO MANEJAR DISTINTAS SITUACIONES  DENTRO DEL AMBITO ESCOLAR </vt:lpstr>
      <vt:lpstr>COMO MANEJAR DISTINTAS SITUACIONES  DENTRO DEL AMBITO ESCOLAR </vt:lpstr>
      <vt:lpstr>COMO MANEJAR DISTINTAS SITUACIONES DENTRO DEL AMBITO ESCOLAR</vt:lpstr>
      <vt:lpstr>COMO MANEJAR DISTINTAS SITUACIONES  DENTRO DEL AMBITO ESCOLAR</vt:lpstr>
      <vt:lpstr>COMO MANEJAR DISTINTAS SITUACIONES DENTRO DEL AMBITO ESCOLAR</vt:lpstr>
      <vt:lpstr>COMO MANEJAR DISTINTAS SITUACIONES DENTRO DEL AMBITO ESCOLAR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Amara</dc:creator>
  <cp:lastModifiedBy>MARIA LUISA MINGUELA MERINO</cp:lastModifiedBy>
  <cp:revision>52</cp:revision>
  <dcterms:created xsi:type="dcterms:W3CDTF">2023-05-08T14:39:02Z</dcterms:created>
  <dcterms:modified xsi:type="dcterms:W3CDTF">2023-05-16T07:52:34Z</dcterms:modified>
</cp:coreProperties>
</file>