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0" r:id="rId6"/>
    <p:sldId id="262" r:id="rId7"/>
    <p:sldId id="263" r:id="rId8"/>
    <p:sldId id="264"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53" d="100"/>
          <a:sy n="53" d="100"/>
        </p:scale>
        <p:origin x="14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a María Esteban Cuesta" userId="6fdf1817d2d1f2d4" providerId="LiveId" clId="{B8B9F8D4-7832-42BE-9060-869A8A8F6ADF}"/>
    <pc:docChg chg="addSld delSld modSld">
      <pc:chgData name="Rosa María Esteban Cuesta" userId="6fdf1817d2d1f2d4" providerId="LiveId" clId="{B8B9F8D4-7832-42BE-9060-869A8A8F6ADF}" dt="2022-04-18T19:18:14.374" v="41" actId="47"/>
      <pc:docMkLst>
        <pc:docMk/>
      </pc:docMkLst>
      <pc:sldChg chg="modSp new del mod">
        <pc:chgData name="Rosa María Esteban Cuesta" userId="6fdf1817d2d1f2d4" providerId="LiveId" clId="{B8B9F8D4-7832-42BE-9060-869A8A8F6ADF}" dt="2022-04-18T19:18:14.374" v="41" actId="47"/>
        <pc:sldMkLst>
          <pc:docMk/>
          <pc:sldMk cId="812440389" sldId="265"/>
        </pc:sldMkLst>
        <pc:spChg chg="mod">
          <ac:chgData name="Rosa María Esteban Cuesta" userId="6fdf1817d2d1f2d4" providerId="LiveId" clId="{B8B9F8D4-7832-42BE-9060-869A8A8F6ADF}" dt="2022-04-18T19:18:10.501" v="40" actId="20577"/>
          <ac:spMkLst>
            <pc:docMk/>
            <pc:sldMk cId="812440389" sldId="265"/>
            <ac:spMk id="2" creationId="{6EC844E9-AECA-4B32-BC3C-19758EDA91D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4/18/2022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4/18/2022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4/18/2022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4/18/2022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4/18/2022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63F392-C11F-4917-8BBF-06BD52D4F118}"/>
              </a:ext>
            </a:extLst>
          </p:cNvPr>
          <p:cNvSpPr>
            <a:spLocks noGrp="1"/>
          </p:cNvSpPr>
          <p:nvPr>
            <p:ph type="ctrTitle"/>
          </p:nvPr>
        </p:nvSpPr>
        <p:spPr/>
        <p:txBody>
          <a:bodyPr/>
          <a:lstStyle/>
          <a:p>
            <a:r>
              <a:rPr lang="es-ES" dirty="0"/>
              <a:t>invertebrados</a:t>
            </a:r>
          </a:p>
        </p:txBody>
      </p:sp>
      <p:sp>
        <p:nvSpPr>
          <p:cNvPr id="3" name="Subtítulo 2">
            <a:extLst>
              <a:ext uri="{FF2B5EF4-FFF2-40B4-BE49-F238E27FC236}">
                <a16:creationId xmlns:a16="http://schemas.microsoft.com/office/drawing/2014/main" id="{13A76774-E2DD-4517-9FFF-A5DE6D0C3F0A}"/>
              </a:ext>
            </a:extLst>
          </p:cNvPr>
          <p:cNvSpPr>
            <a:spLocks noGrp="1"/>
          </p:cNvSpPr>
          <p:nvPr>
            <p:ph type="subTitle" idx="1"/>
          </p:nvPr>
        </p:nvSpPr>
        <p:spPr/>
        <p:txBody>
          <a:bodyPr/>
          <a:lstStyle/>
          <a:p>
            <a:r>
              <a:rPr lang="es-ES" dirty="0"/>
              <a:t>Cómo realizar una colección de invertebrados</a:t>
            </a:r>
          </a:p>
        </p:txBody>
      </p:sp>
    </p:spTree>
    <p:extLst>
      <p:ext uri="{BB962C8B-B14F-4D97-AF65-F5344CB8AC3E}">
        <p14:creationId xmlns:p14="http://schemas.microsoft.com/office/powerpoint/2010/main" val="3441935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A1AC4-B8BE-4434-9544-411564E02CFD}"/>
              </a:ext>
            </a:extLst>
          </p:cNvPr>
          <p:cNvSpPr>
            <a:spLocks noGrp="1"/>
          </p:cNvSpPr>
          <p:nvPr>
            <p:ph type="title"/>
          </p:nvPr>
        </p:nvSpPr>
        <p:spPr/>
        <p:txBody>
          <a:bodyPr/>
          <a:lstStyle/>
          <a:p>
            <a:r>
              <a:rPr lang="es-ES" dirty="0"/>
              <a:t>Objetivo del experimento</a:t>
            </a:r>
          </a:p>
        </p:txBody>
      </p:sp>
      <p:sp>
        <p:nvSpPr>
          <p:cNvPr id="3" name="Marcador de contenido 2">
            <a:extLst>
              <a:ext uri="{FF2B5EF4-FFF2-40B4-BE49-F238E27FC236}">
                <a16:creationId xmlns:a16="http://schemas.microsoft.com/office/drawing/2014/main" id="{5784D50E-9EFC-4445-BC45-3F558ED28296}"/>
              </a:ext>
            </a:extLst>
          </p:cNvPr>
          <p:cNvSpPr>
            <a:spLocks noGrp="1"/>
          </p:cNvSpPr>
          <p:nvPr>
            <p:ph idx="1"/>
          </p:nvPr>
        </p:nvSpPr>
        <p:spPr/>
        <p:txBody>
          <a:bodyPr/>
          <a:lstStyle/>
          <a:p>
            <a:r>
              <a:rPr lang="es-ES" dirty="0"/>
              <a:t>El objetivo de este experimento/tarea es que los alumnos conozcan los diferentes tipos de invertebrados a través de la manipulación de los mismos. Se trata de dar a conocer al alumnado que los invertebrados podemos encontrarlos fácilmente si nos lo proponemos.</a:t>
            </a:r>
          </a:p>
          <a:p>
            <a:r>
              <a:rPr lang="es-ES" dirty="0"/>
              <a:t>Mediante la manipulación de los organismos invertebrados de nuestra colección podremos apreciar las características morfológicas y hábitat de los distintos grupos de invertebrados</a:t>
            </a:r>
          </a:p>
        </p:txBody>
      </p:sp>
    </p:spTree>
    <p:extLst>
      <p:ext uri="{BB962C8B-B14F-4D97-AF65-F5344CB8AC3E}">
        <p14:creationId xmlns:p14="http://schemas.microsoft.com/office/powerpoint/2010/main" val="17942833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A474FA-8513-4FD4-B751-346ADD70532E}"/>
              </a:ext>
            </a:extLst>
          </p:cNvPr>
          <p:cNvSpPr>
            <a:spLocks noGrp="1"/>
          </p:cNvSpPr>
          <p:nvPr>
            <p:ph type="title"/>
          </p:nvPr>
        </p:nvSpPr>
        <p:spPr/>
        <p:txBody>
          <a:bodyPr/>
          <a:lstStyle/>
          <a:p>
            <a:r>
              <a:rPr lang="es-ES" dirty="0"/>
              <a:t>Nivel del alumnado al que va dirigido</a:t>
            </a:r>
          </a:p>
        </p:txBody>
      </p:sp>
      <p:sp>
        <p:nvSpPr>
          <p:cNvPr id="3" name="Marcador de contenido 2">
            <a:extLst>
              <a:ext uri="{FF2B5EF4-FFF2-40B4-BE49-F238E27FC236}">
                <a16:creationId xmlns:a16="http://schemas.microsoft.com/office/drawing/2014/main" id="{6F822F1D-B0B0-4781-A7EF-AAFE645AABC4}"/>
              </a:ext>
            </a:extLst>
          </p:cNvPr>
          <p:cNvSpPr>
            <a:spLocks noGrp="1"/>
          </p:cNvSpPr>
          <p:nvPr>
            <p:ph idx="1"/>
          </p:nvPr>
        </p:nvSpPr>
        <p:spPr/>
        <p:txBody>
          <a:bodyPr/>
          <a:lstStyle/>
          <a:p>
            <a:r>
              <a:rPr lang="es-ES" dirty="0"/>
              <a:t>La elaboración de una colección de animales invertebrados puede ir dirigida a alumnos de Primaria y ESO . En mi caso la  actividad estará orientada hacia alumnos de 1º de ESO  ya que yo imparto este nivel educativo y los alumnos de 1º ESO tienen dentro de los contenidos del currículo del curso varios temas dedicados a estos animales.</a:t>
            </a:r>
          </a:p>
        </p:txBody>
      </p:sp>
    </p:spTree>
    <p:extLst>
      <p:ext uri="{BB962C8B-B14F-4D97-AF65-F5344CB8AC3E}">
        <p14:creationId xmlns:p14="http://schemas.microsoft.com/office/powerpoint/2010/main" val="15590557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87D9197-4A85-4276-8FC4-67873E207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3" name="Freeform 10">
            <a:extLst>
              <a:ext uri="{FF2B5EF4-FFF2-40B4-BE49-F238E27FC236}">
                <a16:creationId xmlns:a16="http://schemas.microsoft.com/office/drawing/2014/main" id="{01B5B487-A1DE-47E1-B06D-F13BBCCA7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ítulo 1">
            <a:extLst>
              <a:ext uri="{FF2B5EF4-FFF2-40B4-BE49-F238E27FC236}">
                <a16:creationId xmlns:a16="http://schemas.microsoft.com/office/drawing/2014/main" id="{84278977-F82F-4838-A2EA-C0EFFF348833}"/>
              </a:ext>
            </a:extLst>
          </p:cNvPr>
          <p:cNvSpPr>
            <a:spLocks noGrp="1"/>
          </p:cNvSpPr>
          <p:nvPr>
            <p:ph type="title"/>
          </p:nvPr>
        </p:nvSpPr>
        <p:spPr>
          <a:xfrm>
            <a:off x="754144" y="484631"/>
            <a:ext cx="6340519" cy="1638469"/>
          </a:xfrm>
        </p:spPr>
        <p:txBody>
          <a:bodyPr>
            <a:normAutofit/>
          </a:bodyPr>
          <a:lstStyle/>
          <a:p>
            <a:r>
              <a:rPr lang="es-ES" dirty="0"/>
              <a:t>materiales</a:t>
            </a:r>
          </a:p>
        </p:txBody>
      </p:sp>
      <p:sp>
        <p:nvSpPr>
          <p:cNvPr id="194" name="Rectangle 193">
            <a:extLst>
              <a:ext uri="{FF2B5EF4-FFF2-40B4-BE49-F238E27FC236}">
                <a16:creationId xmlns:a16="http://schemas.microsoft.com/office/drawing/2014/main" id="{2E45AF6B-4F42-45F1-A22C-AF0FCA898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CE60D2A1-DF7B-4407-AEB2-9FAE58731C85}"/>
              </a:ext>
            </a:extLst>
          </p:cNvPr>
          <p:cNvSpPr>
            <a:spLocks noGrp="1"/>
          </p:cNvSpPr>
          <p:nvPr>
            <p:ph idx="1"/>
          </p:nvPr>
        </p:nvSpPr>
        <p:spPr>
          <a:xfrm>
            <a:off x="765051" y="2443140"/>
            <a:ext cx="6306309" cy="3930227"/>
          </a:xfrm>
        </p:spPr>
        <p:txBody>
          <a:bodyPr>
            <a:normAutofit/>
          </a:bodyPr>
          <a:lstStyle/>
          <a:p>
            <a:r>
              <a:rPr lang="es-ES" dirty="0">
                <a:solidFill>
                  <a:srgbClr val="000000"/>
                </a:solidFill>
              </a:rPr>
              <a:t>Una caja de cartón</a:t>
            </a:r>
          </a:p>
          <a:p>
            <a:r>
              <a:rPr lang="es-ES" dirty="0">
                <a:solidFill>
                  <a:srgbClr val="000000"/>
                </a:solidFill>
              </a:rPr>
              <a:t>Cartón duro para hacer divisiones interiores en la caja</a:t>
            </a:r>
          </a:p>
          <a:p>
            <a:r>
              <a:rPr lang="es-ES" dirty="0">
                <a:solidFill>
                  <a:srgbClr val="000000"/>
                </a:solidFill>
              </a:rPr>
              <a:t>Invertebrados o restos de invertebrados conservados que se podrán obtener de la manera que indicaré en cada uno  de los grupos de animales.</a:t>
            </a:r>
          </a:p>
          <a:p>
            <a:r>
              <a:rPr lang="es-ES" dirty="0">
                <a:solidFill>
                  <a:srgbClr val="000000"/>
                </a:solidFill>
              </a:rPr>
              <a:t>Etiquetas para pegar en cada una de las divisiones con el nombre del animal.</a:t>
            </a:r>
          </a:p>
        </p:txBody>
      </p:sp>
      <p:pic>
        <p:nvPicPr>
          <p:cNvPr id="1028" name="Picture 4" descr="Separadores para cajas |Embalaje industrial| Smurfit Kappa">
            <a:extLst>
              <a:ext uri="{FF2B5EF4-FFF2-40B4-BE49-F238E27FC236}">
                <a16:creationId xmlns:a16="http://schemas.microsoft.com/office/drawing/2014/main" id="{C555627F-A421-4929-A50B-D31D5F51C14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80647" y="482321"/>
            <a:ext cx="2785952" cy="278595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hina Caja acanalada del vino, empaquetando para 24 botellas, con las  divisiones, hechas del papel acanalado encendido Global Sources,caja  acanalada del vino,24 cajas de las botellas,caja de la botella de vino">
            <a:extLst>
              <a:ext uri="{FF2B5EF4-FFF2-40B4-BE49-F238E27FC236}">
                <a16:creationId xmlns:a16="http://schemas.microsoft.com/office/drawing/2014/main" id="{9A852EF7-BF22-4456-AE60-8C4FFF59EA1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01440" y="3429000"/>
            <a:ext cx="2944367" cy="2944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06018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91888BC-97D9-4DE8-9060-0ACCE3B04E78}"/>
              </a:ext>
            </a:extLst>
          </p:cNvPr>
          <p:cNvSpPr>
            <a:spLocks noGrp="1"/>
          </p:cNvSpPr>
          <p:nvPr>
            <p:ph type="body" idx="1"/>
          </p:nvPr>
        </p:nvSpPr>
        <p:spPr>
          <a:xfrm>
            <a:off x="1251678" y="384049"/>
            <a:ext cx="4800600" cy="841247"/>
          </a:xfrm>
        </p:spPr>
        <p:txBody>
          <a:bodyPr/>
          <a:lstStyle/>
          <a:p>
            <a:r>
              <a:rPr lang="es-ES" dirty="0" err="1"/>
              <a:t>Poriferos</a:t>
            </a:r>
            <a:r>
              <a:rPr lang="es-ES" dirty="0"/>
              <a:t> o esponjas</a:t>
            </a:r>
          </a:p>
        </p:txBody>
      </p:sp>
      <p:sp>
        <p:nvSpPr>
          <p:cNvPr id="4" name="Marcador de contenido 3">
            <a:extLst>
              <a:ext uri="{FF2B5EF4-FFF2-40B4-BE49-F238E27FC236}">
                <a16:creationId xmlns:a16="http://schemas.microsoft.com/office/drawing/2014/main" id="{218C23FC-7B39-4700-A11D-9C7243C0A55E}"/>
              </a:ext>
            </a:extLst>
          </p:cNvPr>
          <p:cNvSpPr>
            <a:spLocks noGrp="1"/>
          </p:cNvSpPr>
          <p:nvPr>
            <p:ph sz="half" idx="2"/>
          </p:nvPr>
        </p:nvSpPr>
        <p:spPr>
          <a:xfrm>
            <a:off x="1251678" y="1444752"/>
            <a:ext cx="4806222" cy="4460748"/>
          </a:xfrm>
        </p:spPr>
        <p:txBody>
          <a:bodyPr/>
          <a:lstStyle/>
          <a:p>
            <a:r>
              <a:rPr lang="es-ES" dirty="0"/>
              <a:t>Se tomará un pedazo de esponja de las que se utilizan para los bebés que se podrá adquirir en una farmacia u otro establecimiento. Un mismo ejemplar podrá utilizarse para varios alumnos ya que se podrá dividir en trozos.</a:t>
            </a:r>
          </a:p>
        </p:txBody>
      </p:sp>
      <p:sp>
        <p:nvSpPr>
          <p:cNvPr id="5" name="Marcador de texto 4">
            <a:extLst>
              <a:ext uri="{FF2B5EF4-FFF2-40B4-BE49-F238E27FC236}">
                <a16:creationId xmlns:a16="http://schemas.microsoft.com/office/drawing/2014/main" id="{39E28BFD-7360-4C8E-BDDD-6FD9DE74732D}"/>
              </a:ext>
            </a:extLst>
          </p:cNvPr>
          <p:cNvSpPr>
            <a:spLocks noGrp="1"/>
          </p:cNvSpPr>
          <p:nvPr>
            <p:ph type="body" sz="quarter" idx="3"/>
          </p:nvPr>
        </p:nvSpPr>
        <p:spPr>
          <a:xfrm>
            <a:off x="6419088" y="384049"/>
            <a:ext cx="5015376" cy="841247"/>
          </a:xfrm>
        </p:spPr>
        <p:txBody>
          <a:bodyPr/>
          <a:lstStyle/>
          <a:p>
            <a:r>
              <a:rPr lang="es-ES" dirty="0"/>
              <a:t>Cnidarios </a:t>
            </a:r>
          </a:p>
        </p:txBody>
      </p:sp>
      <p:sp>
        <p:nvSpPr>
          <p:cNvPr id="6" name="Marcador de contenido 5">
            <a:extLst>
              <a:ext uri="{FF2B5EF4-FFF2-40B4-BE49-F238E27FC236}">
                <a16:creationId xmlns:a16="http://schemas.microsoft.com/office/drawing/2014/main" id="{FF6FE7DE-A5FF-4586-B006-EFDCD3CC0D8C}"/>
              </a:ext>
            </a:extLst>
          </p:cNvPr>
          <p:cNvSpPr>
            <a:spLocks noGrp="1"/>
          </p:cNvSpPr>
          <p:nvPr>
            <p:ph sz="quarter" idx="4"/>
          </p:nvPr>
        </p:nvSpPr>
        <p:spPr>
          <a:xfrm>
            <a:off x="6628242" y="1444752"/>
            <a:ext cx="4806222" cy="4460748"/>
          </a:xfrm>
        </p:spPr>
        <p:txBody>
          <a:bodyPr/>
          <a:lstStyle/>
          <a:p>
            <a:r>
              <a:rPr lang="es-ES" dirty="0"/>
              <a:t>Se pondrá en la casilla correspondiente un trozo de coral.</a:t>
            </a:r>
          </a:p>
          <a:p>
            <a:r>
              <a:rPr lang="es-ES" dirty="0"/>
              <a:t>El coral se puede encontrar fácilmente en algunos almacenes de todo a cien o en tiendas de souvenirs en lugares costeros.</a:t>
            </a:r>
          </a:p>
        </p:txBody>
      </p:sp>
      <p:pic>
        <p:nvPicPr>
          <p:cNvPr id="2050" name="Picture 2" descr="Nueva Esponja Natural Bébé Confort : Opiniones">
            <a:extLst>
              <a:ext uri="{FF2B5EF4-FFF2-40B4-BE49-F238E27FC236}">
                <a16:creationId xmlns:a16="http://schemas.microsoft.com/office/drawing/2014/main" id="{21328196-D2DF-4226-AEB3-111C7C06C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515" y="3915156"/>
            <a:ext cx="2066925" cy="2209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rozo de coral blanco - Comprar Malacología en todocoleccion - 149961582">
            <a:extLst>
              <a:ext uri="{FF2B5EF4-FFF2-40B4-BE49-F238E27FC236}">
                <a16:creationId xmlns:a16="http://schemas.microsoft.com/office/drawing/2014/main" id="{6539FEBE-BAF4-431D-B600-83983526E5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950" y="3675126"/>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48782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61DF86BD-967C-4B34-B259-E876F3F9DDD4}"/>
              </a:ext>
            </a:extLst>
          </p:cNvPr>
          <p:cNvSpPr>
            <a:spLocks noGrp="1"/>
          </p:cNvSpPr>
          <p:nvPr>
            <p:ph type="body" idx="1"/>
          </p:nvPr>
        </p:nvSpPr>
        <p:spPr>
          <a:xfrm>
            <a:off x="1251678" y="384049"/>
            <a:ext cx="4800600" cy="859535"/>
          </a:xfrm>
        </p:spPr>
        <p:txBody>
          <a:bodyPr/>
          <a:lstStyle/>
          <a:p>
            <a:r>
              <a:rPr lang="es-ES" dirty="0"/>
              <a:t>anélidos</a:t>
            </a:r>
          </a:p>
        </p:txBody>
      </p:sp>
      <p:sp>
        <p:nvSpPr>
          <p:cNvPr id="4" name="Marcador de contenido 3">
            <a:extLst>
              <a:ext uri="{FF2B5EF4-FFF2-40B4-BE49-F238E27FC236}">
                <a16:creationId xmlns:a16="http://schemas.microsoft.com/office/drawing/2014/main" id="{16B43443-C939-457A-92AA-1293A4B5950A}"/>
              </a:ext>
            </a:extLst>
          </p:cNvPr>
          <p:cNvSpPr>
            <a:spLocks noGrp="1"/>
          </p:cNvSpPr>
          <p:nvPr>
            <p:ph sz="half" idx="2"/>
          </p:nvPr>
        </p:nvSpPr>
        <p:spPr>
          <a:xfrm>
            <a:off x="693121" y="1243584"/>
            <a:ext cx="5033772" cy="4186428"/>
          </a:xfrm>
        </p:spPr>
        <p:txBody>
          <a:bodyPr/>
          <a:lstStyle/>
          <a:p>
            <a:r>
              <a:rPr lang="es-ES" dirty="0"/>
              <a:t>Se podrán observar anélidos a partir de una bolsa adquirida en tiendas especializadas en cebos de pesca. Las lombrices de tierra vivas no son idóneas para la colección, por razones evidentes. Pero hay un tipo de cebo de lombrices artificiales que son idénticas a las reales.</a:t>
            </a:r>
          </a:p>
        </p:txBody>
      </p:sp>
      <p:sp>
        <p:nvSpPr>
          <p:cNvPr id="5" name="Marcador de texto 4">
            <a:extLst>
              <a:ext uri="{FF2B5EF4-FFF2-40B4-BE49-F238E27FC236}">
                <a16:creationId xmlns:a16="http://schemas.microsoft.com/office/drawing/2014/main" id="{5BB61135-7449-4CB3-8473-C6B761FF1D4E}"/>
              </a:ext>
            </a:extLst>
          </p:cNvPr>
          <p:cNvSpPr>
            <a:spLocks noGrp="1"/>
          </p:cNvSpPr>
          <p:nvPr>
            <p:ph type="body" sz="quarter" idx="3"/>
          </p:nvPr>
        </p:nvSpPr>
        <p:spPr>
          <a:xfrm>
            <a:off x="6633864" y="384049"/>
            <a:ext cx="4800600" cy="859535"/>
          </a:xfrm>
        </p:spPr>
        <p:txBody>
          <a:bodyPr/>
          <a:lstStyle/>
          <a:p>
            <a:r>
              <a:rPr lang="es-ES" dirty="0"/>
              <a:t>Moluscos gasterópodos</a:t>
            </a:r>
          </a:p>
        </p:txBody>
      </p:sp>
      <p:sp>
        <p:nvSpPr>
          <p:cNvPr id="6" name="Marcador de contenido 5">
            <a:extLst>
              <a:ext uri="{FF2B5EF4-FFF2-40B4-BE49-F238E27FC236}">
                <a16:creationId xmlns:a16="http://schemas.microsoft.com/office/drawing/2014/main" id="{2406D35C-1B7A-4061-9063-27ADC22F5E9A}"/>
              </a:ext>
            </a:extLst>
          </p:cNvPr>
          <p:cNvSpPr>
            <a:spLocks noGrp="1"/>
          </p:cNvSpPr>
          <p:nvPr>
            <p:ph sz="quarter" idx="4"/>
          </p:nvPr>
        </p:nvSpPr>
        <p:spPr>
          <a:xfrm>
            <a:off x="6633864" y="1719072"/>
            <a:ext cx="4800600" cy="4186428"/>
          </a:xfrm>
        </p:spPr>
        <p:txBody>
          <a:bodyPr/>
          <a:lstStyle/>
          <a:p>
            <a:r>
              <a:rPr lang="es-ES" dirty="0"/>
              <a:t>Las conchas de moluscos gasterópodos son fáciles de obtener en cualquier excursión a la playa ,  bien en un jardín o bien en una pescadería. Hay diversidad de caracolas y caracoles que pueden entrar a formar parte de nuestra colección.</a:t>
            </a:r>
          </a:p>
        </p:txBody>
      </p:sp>
      <p:pic>
        <p:nvPicPr>
          <p:cNvPr id="3074" name="Picture 2" descr="LVEDU 20 unids/pack de gusanos de mar artificiales de 135 mm lombriz de  tierra suave señuelos de pesca suave cebo suave realista olor a pescado  señuelos : Amazon.es: Deportes y aire libre">
            <a:extLst>
              <a:ext uri="{FF2B5EF4-FFF2-40B4-BE49-F238E27FC236}">
                <a16:creationId xmlns:a16="http://schemas.microsoft.com/office/drawing/2014/main" id="{CE14B33B-12DD-4423-A7E8-59A9E41656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8444" y="3762375"/>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lase Gasterópodos">
            <a:extLst>
              <a:ext uri="{FF2B5EF4-FFF2-40B4-BE49-F238E27FC236}">
                <a16:creationId xmlns:a16="http://schemas.microsoft.com/office/drawing/2014/main" id="{B2E0F226-A8AF-4D0A-B2C3-C0AD11F8E3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8312" y="4085082"/>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4189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D1A709B2-E8F1-4BA8-B444-7BF4D3A68440}"/>
              </a:ext>
            </a:extLst>
          </p:cNvPr>
          <p:cNvSpPr>
            <a:spLocks noGrp="1"/>
          </p:cNvSpPr>
          <p:nvPr>
            <p:ph type="body" idx="1"/>
          </p:nvPr>
        </p:nvSpPr>
        <p:spPr/>
        <p:txBody>
          <a:bodyPr/>
          <a:lstStyle/>
          <a:p>
            <a:r>
              <a:rPr lang="es-ES" dirty="0"/>
              <a:t>Moluscos bivalvos</a:t>
            </a:r>
          </a:p>
        </p:txBody>
      </p:sp>
      <p:sp>
        <p:nvSpPr>
          <p:cNvPr id="4" name="Marcador de contenido 3">
            <a:extLst>
              <a:ext uri="{FF2B5EF4-FFF2-40B4-BE49-F238E27FC236}">
                <a16:creationId xmlns:a16="http://schemas.microsoft.com/office/drawing/2014/main" id="{DB7D6175-DCC7-4E16-8FF7-3A25344DFCB5}"/>
              </a:ext>
            </a:extLst>
          </p:cNvPr>
          <p:cNvSpPr>
            <a:spLocks noGrp="1"/>
          </p:cNvSpPr>
          <p:nvPr>
            <p:ph sz="half" idx="2"/>
          </p:nvPr>
        </p:nvSpPr>
        <p:spPr/>
        <p:txBody>
          <a:bodyPr/>
          <a:lstStyle/>
          <a:p>
            <a:r>
              <a:rPr lang="es-ES" dirty="0"/>
              <a:t>Lo mismo que sucede con los gasterópodos, los bivalvos son fáciles de obtener en una visita a la playa. Además también se pueden conseguir en una pescadería, después del consumo del animal, la concha puede ser fácilmente higienizada y conservada y utilizado el </a:t>
            </a:r>
          </a:p>
        </p:txBody>
      </p:sp>
      <p:sp>
        <p:nvSpPr>
          <p:cNvPr id="5" name="Marcador de texto 4">
            <a:extLst>
              <a:ext uri="{FF2B5EF4-FFF2-40B4-BE49-F238E27FC236}">
                <a16:creationId xmlns:a16="http://schemas.microsoft.com/office/drawing/2014/main" id="{3618C586-929E-4E40-BC1C-A6C466418E90}"/>
              </a:ext>
            </a:extLst>
          </p:cNvPr>
          <p:cNvSpPr>
            <a:spLocks noGrp="1"/>
          </p:cNvSpPr>
          <p:nvPr>
            <p:ph type="body" sz="quarter" idx="3"/>
          </p:nvPr>
        </p:nvSpPr>
        <p:spPr/>
        <p:txBody>
          <a:bodyPr/>
          <a:lstStyle/>
          <a:p>
            <a:r>
              <a:rPr lang="es-ES" dirty="0"/>
              <a:t>Moluscos cefalópodos</a:t>
            </a:r>
          </a:p>
        </p:txBody>
      </p:sp>
      <p:sp>
        <p:nvSpPr>
          <p:cNvPr id="6" name="Marcador de contenido 5">
            <a:extLst>
              <a:ext uri="{FF2B5EF4-FFF2-40B4-BE49-F238E27FC236}">
                <a16:creationId xmlns:a16="http://schemas.microsoft.com/office/drawing/2014/main" id="{05CD5332-60A2-4464-8C63-0471DDA60163}"/>
              </a:ext>
            </a:extLst>
          </p:cNvPr>
          <p:cNvSpPr>
            <a:spLocks noGrp="1"/>
          </p:cNvSpPr>
          <p:nvPr>
            <p:ph sz="quarter" idx="4"/>
          </p:nvPr>
        </p:nvSpPr>
        <p:spPr/>
        <p:txBody>
          <a:bodyPr/>
          <a:lstStyle/>
          <a:p>
            <a:r>
              <a:rPr lang="es-ES" dirty="0"/>
              <a:t>Este tipo de moluscos lleva su caparazón o concha interna, es lo que se conoce como pluma. Se puede conseguir en una pescadería y guardar después del consumo del animal.</a:t>
            </a:r>
          </a:p>
        </p:txBody>
      </p:sp>
      <p:pic>
        <p:nvPicPr>
          <p:cNvPr id="4098" name="Picture 2" descr="MOLUSCOS BIVALVOS COMO BIOINDICADORES DE CONTAMINACIÓN: EL CASO DE LA BAHÍA  DE AMUAY - Issuu">
            <a:extLst>
              <a:ext uri="{FF2B5EF4-FFF2-40B4-BE49-F238E27FC236}">
                <a16:creationId xmlns:a16="http://schemas.microsoft.com/office/drawing/2014/main" id="{7C6F4471-4BE8-44B0-88F0-6334041BEB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1297" y="371595"/>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El rincón de Mundín: LOS CEFALÓPODOS: EL CALAMAR, LA JIBIA Y EL PULPO">
            <a:extLst>
              <a:ext uri="{FF2B5EF4-FFF2-40B4-BE49-F238E27FC236}">
                <a16:creationId xmlns:a16="http://schemas.microsoft.com/office/drawing/2014/main" id="{3C5F0E3E-CCE5-4E35-95A1-DED841BA7D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1393" y="35082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162669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79D85ED-1678-401E-9228-29FC3B291FE5}"/>
              </a:ext>
            </a:extLst>
          </p:cNvPr>
          <p:cNvSpPr>
            <a:spLocks noGrp="1"/>
          </p:cNvSpPr>
          <p:nvPr>
            <p:ph type="body" idx="1"/>
          </p:nvPr>
        </p:nvSpPr>
        <p:spPr/>
        <p:txBody>
          <a:bodyPr/>
          <a:lstStyle/>
          <a:p>
            <a:r>
              <a:rPr lang="es-ES" dirty="0"/>
              <a:t>artrópodos</a:t>
            </a:r>
          </a:p>
        </p:txBody>
      </p:sp>
      <p:sp>
        <p:nvSpPr>
          <p:cNvPr id="4" name="Marcador de contenido 3">
            <a:extLst>
              <a:ext uri="{FF2B5EF4-FFF2-40B4-BE49-F238E27FC236}">
                <a16:creationId xmlns:a16="http://schemas.microsoft.com/office/drawing/2014/main" id="{837560A6-B556-46F8-A6A3-DEB1546C4EE3}"/>
              </a:ext>
            </a:extLst>
          </p:cNvPr>
          <p:cNvSpPr>
            <a:spLocks noGrp="1"/>
          </p:cNvSpPr>
          <p:nvPr>
            <p:ph sz="half" idx="2"/>
          </p:nvPr>
        </p:nvSpPr>
        <p:spPr/>
        <p:txBody>
          <a:bodyPr/>
          <a:lstStyle/>
          <a:p>
            <a:r>
              <a:rPr lang="es-ES" dirty="0"/>
              <a:t>Existen en el mercado y de fácil adquisición ejemplares de todos los grupos de artrópodos dentro de ámbar o metacrilato.</a:t>
            </a:r>
          </a:p>
          <a:p>
            <a:r>
              <a:rPr lang="es-ES" dirty="0"/>
              <a:t>Sería interesante disponer de varios ejemplares que pertenezcan a distintos grupos </a:t>
            </a:r>
          </a:p>
        </p:txBody>
      </p:sp>
      <p:sp>
        <p:nvSpPr>
          <p:cNvPr id="5" name="Marcador de texto 4">
            <a:extLst>
              <a:ext uri="{FF2B5EF4-FFF2-40B4-BE49-F238E27FC236}">
                <a16:creationId xmlns:a16="http://schemas.microsoft.com/office/drawing/2014/main" id="{839588D1-49BF-4897-B092-756C0E7FB785}"/>
              </a:ext>
            </a:extLst>
          </p:cNvPr>
          <p:cNvSpPr>
            <a:spLocks noGrp="1"/>
          </p:cNvSpPr>
          <p:nvPr>
            <p:ph type="body" sz="quarter" idx="3"/>
          </p:nvPr>
        </p:nvSpPr>
        <p:spPr/>
        <p:txBody>
          <a:bodyPr/>
          <a:lstStyle/>
          <a:p>
            <a:r>
              <a:rPr lang="es-ES" dirty="0"/>
              <a:t>equinodermos</a:t>
            </a:r>
          </a:p>
        </p:txBody>
      </p:sp>
      <p:sp>
        <p:nvSpPr>
          <p:cNvPr id="6" name="Marcador de contenido 5">
            <a:extLst>
              <a:ext uri="{FF2B5EF4-FFF2-40B4-BE49-F238E27FC236}">
                <a16:creationId xmlns:a16="http://schemas.microsoft.com/office/drawing/2014/main" id="{8D8B24EB-15C9-4624-8F28-F23CFF3C3489}"/>
              </a:ext>
            </a:extLst>
          </p:cNvPr>
          <p:cNvSpPr>
            <a:spLocks noGrp="1"/>
          </p:cNvSpPr>
          <p:nvPr>
            <p:ph sz="quarter" idx="4"/>
          </p:nvPr>
        </p:nvSpPr>
        <p:spPr/>
        <p:txBody>
          <a:bodyPr/>
          <a:lstStyle/>
          <a:p>
            <a:r>
              <a:rPr lang="es-ES" dirty="0"/>
              <a:t>Ejemplares de estrellas  o erizos de mar se pueden encontrar en zonas de </a:t>
            </a:r>
            <a:r>
              <a:rPr lang="es-ES" dirty="0" err="1"/>
              <a:t>playa,los</a:t>
            </a:r>
            <a:r>
              <a:rPr lang="es-ES" dirty="0"/>
              <a:t> erizos además se utilizan en alimentación por lo que se pueden encontrar en tiendas de pescados y mariscos. </a:t>
            </a:r>
          </a:p>
        </p:txBody>
      </p:sp>
      <p:pic>
        <p:nvPicPr>
          <p:cNvPr id="5122" name="Picture 2" descr="EQUINODERMOS - Definición, características, tipos y ejemplos">
            <a:extLst>
              <a:ext uri="{FF2B5EF4-FFF2-40B4-BE49-F238E27FC236}">
                <a16:creationId xmlns:a16="http://schemas.microsoft.com/office/drawing/2014/main" id="{3AD83CBF-ADB1-4A97-81E7-506136F5B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1009" y="351783"/>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Pescados Equinodermos | Pescaderías Coruñesas">
            <a:extLst>
              <a:ext uri="{FF2B5EF4-FFF2-40B4-BE49-F238E27FC236}">
                <a16:creationId xmlns:a16="http://schemas.microsoft.com/office/drawing/2014/main" id="{6DF44BCC-E343-49FE-8E81-F1490F650D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6952" y="39237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Descubierto un nuevo orden de insectos atrapado en ámbar">
            <a:extLst>
              <a:ext uri="{FF2B5EF4-FFF2-40B4-BE49-F238E27FC236}">
                <a16:creationId xmlns:a16="http://schemas.microsoft.com/office/drawing/2014/main" id="{D0905DBA-C582-46D1-864C-58581780EA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0350" y="392370"/>
            <a:ext cx="1800225"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57908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A77D789-9DE0-43A3-B196-F13CFECFA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F49CAB0-EF49-4B45-8D4A-E6DCA6D2EF2A}"/>
              </a:ext>
            </a:extLst>
          </p:cNvPr>
          <p:cNvSpPr>
            <a:spLocks noGrp="1"/>
          </p:cNvSpPr>
          <p:nvPr>
            <p:ph type="title"/>
          </p:nvPr>
        </p:nvSpPr>
        <p:spPr>
          <a:xfrm>
            <a:off x="765051" y="382385"/>
            <a:ext cx="6015897" cy="1492132"/>
          </a:xfrm>
        </p:spPr>
        <p:txBody>
          <a:bodyPr>
            <a:normAutofit/>
          </a:bodyPr>
          <a:lstStyle/>
          <a:p>
            <a:r>
              <a:rPr lang="es-ES" dirty="0"/>
              <a:t>conclusiones</a:t>
            </a:r>
          </a:p>
        </p:txBody>
      </p:sp>
      <p:sp>
        <p:nvSpPr>
          <p:cNvPr id="11" name="Rectangle 10">
            <a:extLst>
              <a:ext uri="{FF2B5EF4-FFF2-40B4-BE49-F238E27FC236}">
                <a16:creationId xmlns:a16="http://schemas.microsoft.com/office/drawing/2014/main" id="{F9BC648B-BC3C-4674-B1FD-2F9F1C6D7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54B50B00-F55B-476B-8C04-EF3D71B1D1A8}"/>
              </a:ext>
            </a:extLst>
          </p:cNvPr>
          <p:cNvSpPr>
            <a:spLocks noGrp="1"/>
          </p:cNvSpPr>
          <p:nvPr>
            <p:ph idx="1"/>
          </p:nvPr>
        </p:nvSpPr>
        <p:spPr>
          <a:xfrm>
            <a:off x="765051" y="2286001"/>
            <a:ext cx="6015897" cy="3593591"/>
          </a:xfrm>
        </p:spPr>
        <p:txBody>
          <a:bodyPr>
            <a:normAutofit/>
          </a:bodyPr>
          <a:lstStyle/>
          <a:p>
            <a:r>
              <a:rPr lang="es-ES" dirty="0"/>
              <a:t>Obtener una colección de invertebrados es algo sencillo y entretenido a la vez que didáctico.</a:t>
            </a:r>
          </a:p>
        </p:txBody>
      </p:sp>
      <p:pic>
        <p:nvPicPr>
          <p:cNvPr id="5" name="Picture 4" descr="Libélulas en una planta">
            <a:extLst>
              <a:ext uri="{FF2B5EF4-FFF2-40B4-BE49-F238E27FC236}">
                <a16:creationId xmlns:a16="http://schemas.microsoft.com/office/drawing/2014/main" id="{C862B434-AE2B-A29A-799A-FC1CC3BD2712}"/>
              </a:ext>
            </a:extLst>
          </p:cNvPr>
          <p:cNvPicPr>
            <a:picLocks noChangeAspect="1"/>
          </p:cNvPicPr>
          <p:nvPr/>
        </p:nvPicPr>
        <p:blipFill rotWithShape="1">
          <a:blip r:embed="rId2"/>
          <a:srcRect l="32132" r="21127" b="-1"/>
          <a:stretch/>
        </p:blipFill>
        <p:spPr>
          <a:xfrm>
            <a:off x="7389812" y="10"/>
            <a:ext cx="4802188" cy="6857990"/>
          </a:xfrm>
          <a:custGeom>
            <a:avLst/>
            <a:gdLst/>
            <a:ahLst/>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p:spPr>
      </p:pic>
    </p:spTree>
    <p:extLst>
      <p:ext uri="{BB962C8B-B14F-4D97-AF65-F5344CB8AC3E}">
        <p14:creationId xmlns:p14="http://schemas.microsoft.com/office/powerpoint/2010/main" val="392154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istintivo">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582891E15DC2C43B85357AB48B68025" ma:contentTypeVersion="7" ma:contentTypeDescription="Crear nuevo documento." ma:contentTypeScope="" ma:versionID="6c33b79602e5eecd7db0bf082c807c0f">
  <xsd:schema xmlns:xsd="http://www.w3.org/2001/XMLSchema" xmlns:xs="http://www.w3.org/2001/XMLSchema" xmlns:p="http://schemas.microsoft.com/office/2006/metadata/properties" xmlns:ns2="5388ee68-e8a8-4842-b50a-600881921a03" targetNamespace="http://schemas.microsoft.com/office/2006/metadata/properties" ma:root="true" ma:fieldsID="e8e08266a21662e2c89595008ec4bbd1" ns2:_="">
    <xsd:import namespace="5388ee68-e8a8-4842-b50a-600881921a03"/>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88ee68-e8a8-4842-b50a-600881921a03"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ferenceId xmlns="5388ee68-e8a8-4842-b50a-600881921a03" xsi:nil="true"/>
  </documentManagement>
</p:properties>
</file>

<file path=customXml/itemProps1.xml><?xml version="1.0" encoding="utf-8"?>
<ds:datastoreItem xmlns:ds="http://schemas.openxmlformats.org/officeDocument/2006/customXml" ds:itemID="{CC6CE831-4A86-4A01-B99A-B408AEB8FE59}"/>
</file>

<file path=customXml/itemProps2.xml><?xml version="1.0" encoding="utf-8"?>
<ds:datastoreItem xmlns:ds="http://schemas.openxmlformats.org/officeDocument/2006/customXml" ds:itemID="{C4432BF4-59B9-4D3F-B823-70BBEB5C5A92}"/>
</file>

<file path=customXml/itemProps3.xml><?xml version="1.0" encoding="utf-8"?>
<ds:datastoreItem xmlns:ds="http://schemas.openxmlformats.org/officeDocument/2006/customXml" ds:itemID="{A0B74A48-81F9-4178-A17A-4AED45F05100}"/>
</file>

<file path=docProps/app.xml><?xml version="1.0" encoding="utf-8"?>
<Properties xmlns="http://schemas.openxmlformats.org/officeDocument/2006/extended-properties" xmlns:vt="http://schemas.openxmlformats.org/officeDocument/2006/docPropsVTypes">
  <Template>TM10001106[[fn=Distintivo]]</Template>
  <TotalTime>62</TotalTime>
  <Words>541</Words>
  <Application>Microsoft Office PowerPoint</Application>
  <PresentationFormat>Panorámica</PresentationFormat>
  <Paragraphs>32</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Gill Sans MT</vt:lpstr>
      <vt:lpstr>Impact</vt:lpstr>
      <vt:lpstr>Distintivo</vt:lpstr>
      <vt:lpstr>invertebrados</vt:lpstr>
      <vt:lpstr>Objetivo del experimento</vt:lpstr>
      <vt:lpstr>Nivel del alumnado al que va dirigido</vt:lpstr>
      <vt:lpstr>materiales</vt:lpstr>
      <vt:lpstr>Presentación de PowerPoint</vt:lpstr>
      <vt:lpstr>Presentación de PowerPoint</vt:lpstr>
      <vt:lpstr>Presentación de PowerPoint</vt:lpstr>
      <vt:lpstr>Presentación de PowerPoint</vt:lpstr>
      <vt:lpstr>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invertebrados</dc:title>
  <dc:creator>Rosa María Esteban Cuesta</dc:creator>
  <cp:lastModifiedBy>Rosa María Esteban Cuesta</cp:lastModifiedBy>
  <cp:revision>1</cp:revision>
  <dcterms:created xsi:type="dcterms:W3CDTF">2022-04-18T18:16:05Z</dcterms:created>
  <dcterms:modified xsi:type="dcterms:W3CDTF">2022-04-18T19:18:15Z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0x0101000582891E15DC2C43B85357AB48B68025</vt:lpwstr>
  </property>
</Properties>
</file>