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58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82052-6B9A-4449-B7A2-E701CABB5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67AD24-140D-4049-B56B-B771716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FAD6-51F9-453E-A712-5C0CAE15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28FB6-0767-404C-B250-697D86E2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947BFB-54B9-4CEF-AAA4-B4D3B511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2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F0F11-C9DE-4591-8EED-A9824986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01709A-9811-4A7A-BE9B-96BF30CBA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CC098-56DF-4B20-BACC-B4C01F58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537F3-BC99-4961-AA36-3F60D43D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79AC9-27D5-4279-90AE-125EDAD6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8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B64D69-2887-4474-8BE3-5958D8B64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82C53C-9110-4AD9-8967-C3F1359FF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F27FD-C676-48E7-A200-A87577A8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6B448-0EB8-40D3-81B2-BEBFE3B3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7610DD-3B4F-4269-8227-1C8A1BE6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82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9B68E-2C16-4A60-BEC7-0C90B9C9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BFCF66-08FC-49AD-B163-69C29296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28F2E-E4DD-454E-9732-9E43BD00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625BC-B950-40F3-9A9E-DFC7A988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6544C5-7AA9-4C3C-A707-E8F4A89E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5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4EFE2-C0D5-465B-B04D-62C8094F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EF558F-A13C-4185-961A-695D7004F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AE8E1-93E9-4BE1-9F68-AA6C7715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3F968-5452-4112-8EBB-F84630C5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5DA90-83C2-4F86-966D-791AAB96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9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E5428-532C-4CA9-89D2-9C5D0E32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CFA935-EB58-406E-906E-CD33A56DC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94972D-1D9D-4160-A312-45E865CAD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47AF67-5864-43FE-BFF7-5A1B7458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178868-AC75-4431-B058-1896F7D3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5154D-0E2A-4897-97DF-4A6FF54B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8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4D8B-9E77-41D5-9372-481CA336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72A751-A873-4143-A519-C4EFEBA2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0729C-33CB-4A57-A6B6-4B4E8341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3FE3A3-415B-4F52-90F0-ADDE568AC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2DF634-A8EA-4C66-BC6C-39E244E8E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965FA8-59EB-44E3-AB80-BCF69720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019B5-55AD-49BA-B706-BBC7DE3B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A4E987-4811-4831-9C9A-C023BB1D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6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94BD3-95E9-4C6B-94CB-137467F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3696E1-3C9E-42D9-B14F-F69A0F1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383014-AF16-432E-8A5A-B0F188A2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CD38B9-E34E-458F-9E7B-CE5FFBD2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11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405996-029A-4E47-BA96-B2D54A4E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A044CB-569E-4C5D-B6A9-B29B7E3E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713CA-D2FE-4D06-991C-E3AA9975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1C998-F09D-4DB3-BD63-02FC9212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29B9B-6A45-4CD5-B67D-77CE92EA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1F801A-B71D-4EB0-91C3-FE9F5AB4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F21213-257A-4558-BFE0-34E577B2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EBBE43-B034-4F58-9CF7-CD0ACCA1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F9E1D-4EF3-49B4-8E4D-33875BF7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C280B-774E-45E6-B7ED-5F5669C4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676C43-EE17-400E-8AC2-7A28DB2DA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B941E9-3D74-41DF-BDD6-A4CA431E3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FC909-F176-4BE6-B71D-A1B06AD0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911DAA-076E-4E64-A8AF-9B6E24EA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72EDA-D57A-4D69-95E8-3F5C63D1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66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83AD6E-7E01-4DD1-A62A-A940D432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EDF336-AC63-4CF2-9772-B0865C98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AF888D-0239-4823-AB0D-E8F3E06FB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7A6D-E837-4EC4-8EE8-11469F82F663}" type="datetimeFigureOut">
              <a:rPr lang="es-ES" smtClean="0"/>
              <a:t>18/01/2020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6B58F-A598-4C76-B14B-3CBCC4C35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F60AB-F85B-41D9-8CC2-584AAAD0B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E00-E4C7-4B38-981C-3F98C9FEE7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2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s/view-image.php?image=131590&amp;picture=bokeh-de-fondo-morad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s/view-image.php?image=131590&amp;picture=bokeh-de-fondo-morad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s/view-image.php?image=131590&amp;picture=bokeh-de-fondo-morad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s/view-image.php?image=131590&amp;picture=bokeh-de-fondo-morad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nza.com/es/2017/04/impoluto-dedo-acusador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ommons.m.wikimedia.org/wiki/Circ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BE703C-6EA9-4AA6-982C-8CA5D500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E4EE4B8-4459-46BE-ADCD-1330EF6C0F99}"/>
              </a:ext>
            </a:extLst>
          </p:cNvPr>
          <p:cNvSpPr txBox="1"/>
          <p:nvPr/>
        </p:nvSpPr>
        <p:spPr>
          <a:xfrm>
            <a:off x="4492486" y="2716695"/>
            <a:ext cx="657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RULETA DE LA CONCIENCIA SILÁBICA</a:t>
            </a:r>
          </a:p>
        </p:txBody>
      </p:sp>
    </p:spTree>
    <p:extLst>
      <p:ext uri="{BB962C8B-B14F-4D97-AF65-F5344CB8AC3E}">
        <p14:creationId xmlns:p14="http://schemas.microsoft.com/office/powerpoint/2010/main" val="290689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ME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3A1343DB-241F-40D2-9836-5773E2BF3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68" y="283927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BB02F3FA-8E24-497C-8C6F-2D92479D5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94" y="283927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46FFE399-0553-4B1B-9D7B-35C62E1BC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1" y="471940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D3B82F64-A420-4A1C-A9E9-62034D4AC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59" y="474259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97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1796355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MU</a:t>
            </a:r>
          </a:p>
        </p:txBody>
      </p:sp>
    </p:spTree>
    <p:extLst>
      <p:ext uri="{BB962C8B-B14F-4D97-AF65-F5344CB8AC3E}">
        <p14:creationId xmlns:p14="http://schemas.microsoft.com/office/powerpoint/2010/main" val="32912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MU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0D4EFD18-4144-422E-98D1-99045B4B6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02" y="4612189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18D77BF5-10E8-4EEC-94E6-A2D765A85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74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D2D7447B-1458-4B74-BA81-7FEAFEEEB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5" y="4612189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6722E2DB-15D7-4DF9-8C27-E826D45E9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36" y="2666997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48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1582397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err="1">
                <a:latin typeface="Escolar1" panose="00000400000000000000" pitchFamily="2" charset="0"/>
              </a:rPr>
              <a:t>ma</a:t>
            </a:r>
            <a:endParaRPr lang="es-ES" sz="6600" b="1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2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 err="1">
                <a:latin typeface="Escolar1" panose="00000400000000000000" pitchFamily="2" charset="0"/>
              </a:rPr>
              <a:t>ma</a:t>
            </a:r>
            <a:endParaRPr lang="es-ES" sz="10000" b="1" dirty="0">
              <a:latin typeface="Escolar1" panose="00000400000000000000" pitchFamily="2" charset="0"/>
            </a:endParaRP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5D6B957C-65C8-4A92-8B3E-E384654B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28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14316339-002A-4A1F-8471-2AEE09DB9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11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CAF1B26A-7F41-4514-9853-D232A9A0C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51" y="461218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4AE9425B-C298-4E85-B488-7C8E2D1EF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2" y="4612189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42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2004417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99821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40243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MI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D5326575-ED0F-45CB-9E61-FF8073BA1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5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349AD0E-42A4-482B-A13B-81F787BB6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90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13F85658-CC94-4A72-A3A7-14D0D9DF2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11" y="4664762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8B171487-6686-4D53-9990-96C223064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9" y="471940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04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1796355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mu</a:t>
            </a:r>
          </a:p>
        </p:txBody>
      </p:sp>
    </p:spTree>
    <p:extLst>
      <p:ext uri="{BB962C8B-B14F-4D97-AF65-F5344CB8AC3E}">
        <p14:creationId xmlns:p14="http://schemas.microsoft.com/office/powerpoint/2010/main" val="30302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mu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0D4EFD18-4144-422E-98D1-99045B4B6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02" y="4612189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18D77BF5-10E8-4EEC-94E6-A2D765A85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74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D2D7447B-1458-4B74-BA81-7FEAFEEEB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5" y="4612189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6722E2DB-15D7-4DF9-8C27-E826D45E9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36" y="2666997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89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1826853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3795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BE703C-6EA9-4AA6-982C-8CA5D500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E4EE4B8-4459-46BE-ADCD-1330EF6C0F99}"/>
              </a:ext>
            </a:extLst>
          </p:cNvPr>
          <p:cNvSpPr txBox="1"/>
          <p:nvPr/>
        </p:nvSpPr>
        <p:spPr>
          <a:xfrm>
            <a:off x="4293703" y="371761"/>
            <a:ext cx="767301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JUSTIFICACIÓN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trabajo que he realizado para la tarea 1 consiste en una rueda dividida en 10 sectores para las sílabas </a:t>
            </a:r>
            <a:r>
              <a:rPr lang="es-E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me, mi, </a:t>
            </a:r>
            <a:r>
              <a:rPr lang="es-E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</a:t>
            </a: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mu en mayúsculas y en minúsculas.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objetivo es trabajar la conciencia silábica de los alumnos y las alumnas con </a:t>
            </a:r>
            <a:r>
              <a:rPr lang="es-ES" sz="2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dificultades lectoescritora.</a:t>
            </a: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Como maestro PT, debo proporcionar una respuesta adecuada a la diversidad y las necesidades del alumnado. En este sentido, el afianzamiento de la lectoescritura es la base para el resto de aprendizajes por lo que adquiere prioridad máxima.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 ello he elaborado esta rueda que ayuda a pensar sobre el propio lenguaje –habilidad metalingüística-, necesaria para la adquisición de la lectura. La actividad se ha realizado a modo de juego promoviendo las competencias lingüística y digital. Sin embargo y a pesar de su carácter lúdico (ruega giratoria, sonidos que denotan el error o el acierto, </a:t>
            </a:r>
            <a:r>
              <a:rPr lang="es-E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…), se ha procurado no incluir elementos de diseño puedan distraer al alumno o a la alumna, que, precisamente por ser de necesidades educativas especiales, requiere la menor presencia de elementos distractores.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me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3A1343DB-241F-40D2-9836-5773E2BF3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68" y="283927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BB02F3FA-8E24-497C-8C6F-2D92479D5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94" y="283927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46FFE399-0553-4B1B-9D7B-35C62E1BC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1" y="471940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D3B82F64-A420-4A1C-A9E9-62034D4AC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59" y="474259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283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2004417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99821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7583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MA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5D6B957C-65C8-4A92-8B3E-E384654B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28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14316339-002A-4A1F-8471-2AEE09DB9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11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CAF1B26A-7F41-4514-9853-D232A9A0C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51" y="461218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4AE9425B-C298-4E85-B488-7C8E2D1EF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2" y="4612189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07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2004417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99821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36076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MI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D5326575-ED0F-45CB-9E61-FF8073BA1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5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349AD0E-42A4-482B-A13B-81F787BB6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90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13F85658-CC94-4A72-A3A7-14D0D9DF2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11" y="4664762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8B171487-6686-4D53-9990-96C223064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9" y="471940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543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13A2EE-15AE-4A43-9FF8-592649DE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EB384E3-9FA0-4CDD-BD65-3E97DB9DB442}"/>
              </a:ext>
            </a:extLst>
          </p:cNvPr>
          <p:cNvSpPr txBox="1"/>
          <p:nvPr/>
        </p:nvSpPr>
        <p:spPr>
          <a:xfrm>
            <a:off x="4412973" y="3207726"/>
            <a:ext cx="76730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¡Gracias por participar!</a:t>
            </a:r>
          </a:p>
          <a:p>
            <a:pPr algn="just"/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¡Nos vemos pronto!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s-E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BE703C-6EA9-4AA6-982C-8CA5D500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E4EE4B8-4459-46BE-ADCD-1330EF6C0F99}"/>
              </a:ext>
            </a:extLst>
          </p:cNvPr>
          <p:cNvSpPr txBox="1"/>
          <p:nvPr/>
        </p:nvSpPr>
        <p:spPr>
          <a:xfrm>
            <a:off x="4293703" y="371761"/>
            <a:ext cx="76730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ADVERTENCIA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sonidos de este juego se han extraído del banco de imágenes y sonidos del Instituto de Tecnologías Educativas del Ministerio de Educación, bajo licencia </a:t>
            </a:r>
            <a:r>
              <a:rPr lang="es-E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Creative</a:t>
            </a:r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Commons</a:t>
            </a:r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(CC BY-NC-SA 3.0)</a:t>
            </a:r>
          </a:p>
          <a:p>
            <a:endParaRPr lang="es-E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E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imágenes de este juego se han extraído de la página web ARASAAC. </a:t>
            </a:r>
            <a:r>
              <a:rPr lang="es-ES" sz="2800" b="1" dirty="0">
                <a:solidFill>
                  <a:schemeClr val="bg1"/>
                </a:solidFill>
              </a:rPr>
              <a:t>Autor pictogramas:</a:t>
            </a:r>
            <a:r>
              <a:rPr lang="es-ES" sz="2800" dirty="0">
                <a:solidFill>
                  <a:schemeClr val="bg1"/>
                </a:solidFill>
              </a:rPr>
              <a:t> Sergio Palao </a:t>
            </a:r>
            <a:r>
              <a:rPr lang="es-ES" sz="2800" b="1" dirty="0">
                <a:solidFill>
                  <a:schemeClr val="bg1"/>
                </a:solidFill>
              </a:rPr>
              <a:t>Procedencia:</a:t>
            </a:r>
            <a:r>
              <a:rPr lang="es-ES" sz="2800" dirty="0">
                <a:solidFill>
                  <a:schemeClr val="bg1"/>
                </a:solidFill>
              </a:rPr>
              <a:t> ARASAAC (http://arasaac.org) </a:t>
            </a:r>
            <a:r>
              <a:rPr lang="es-ES" sz="2800" b="1" dirty="0">
                <a:solidFill>
                  <a:schemeClr val="bg1"/>
                </a:solidFill>
              </a:rPr>
              <a:t>Licencia:</a:t>
            </a:r>
            <a:r>
              <a:rPr lang="es-ES" sz="2800" dirty="0">
                <a:solidFill>
                  <a:schemeClr val="bg1"/>
                </a:solidFill>
              </a:rPr>
              <a:t> CC (BY-NC-SA) </a:t>
            </a:r>
            <a:r>
              <a:rPr lang="es-ES" sz="2800" b="1" dirty="0">
                <a:solidFill>
                  <a:schemeClr val="bg1"/>
                </a:solidFill>
              </a:rPr>
              <a:t>Propiedad:</a:t>
            </a:r>
            <a:r>
              <a:rPr lang="es-ES" sz="2800" dirty="0">
                <a:solidFill>
                  <a:schemeClr val="bg1"/>
                </a:solidFill>
              </a:rPr>
              <a:t> Gobierno de </a:t>
            </a:r>
            <a:r>
              <a:rPr lang="es-ES" sz="2800" dirty="0" err="1">
                <a:solidFill>
                  <a:schemeClr val="bg1"/>
                </a:solidFill>
              </a:rPr>
              <a:t>Aragon</a:t>
            </a:r>
            <a:endParaRPr lang="es-ES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3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BE703C-6EA9-4AA6-982C-8CA5D500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A93DBA-A4DC-49F2-91E5-0771A4A86362}"/>
              </a:ext>
            </a:extLst>
          </p:cNvPr>
          <p:cNvSpPr txBox="1"/>
          <p:nvPr/>
        </p:nvSpPr>
        <p:spPr>
          <a:xfrm>
            <a:off x="4293703" y="371761"/>
            <a:ext cx="76730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REGLAS DEL JUEGO</a:t>
            </a:r>
          </a:p>
          <a:p>
            <a:pPr algn="ctr"/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Haz clic para pasar hacer girar la ruleta.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Cuando haya parado en una sílaba, haz clic para pasar a la siguiente pantalla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Busca dos elementos que empiezan por la sílaba elegida. Si aciertas, escucharás aplausos… ¡Enhorabuena! Puedes volver a hacer girar la rueda haciendo clic sobre la pantalla.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cualquier momento puedes parar el juego haciendo clic en el cuadro azul que aparece en la esquina inferior derecha.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¿Estás preparado?...</a:t>
            </a:r>
          </a:p>
          <a:p>
            <a:pPr algn="just"/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¡Qué comience el juego!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s-E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1564726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err="1">
                <a:latin typeface="Escolar1" panose="00000400000000000000" pitchFamily="2" charset="0"/>
              </a:rPr>
              <a:t>mo</a:t>
            </a:r>
            <a:endParaRPr lang="es-ES" sz="6600" b="1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 err="1">
                <a:latin typeface="Escolar1" panose="00000400000000000000" pitchFamily="2" charset="0"/>
              </a:rPr>
              <a:t>mo</a:t>
            </a:r>
            <a:endParaRPr lang="es-ES" sz="10000" b="1" dirty="0">
              <a:latin typeface="Escolar1" panose="00000400000000000000" pitchFamily="2" charset="0"/>
            </a:endParaRP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B170C338-D94C-4664-B742-A767DD3DE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99" y="2958545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D9BB745-7E5D-415F-9320-9067EB61F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3" y="4769097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B612E797-8BC6-43FA-B3F2-B2E1C3F51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6" y="4769097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9011FF07-A557-49CF-97BE-754303FCCD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42" y="296185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026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2004417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33960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CE7AAA-4BC5-4AD4-8AF3-A2A17E054F74}"/>
              </a:ext>
            </a:extLst>
          </p:cNvPr>
          <p:cNvSpPr txBox="1"/>
          <p:nvPr/>
        </p:nvSpPr>
        <p:spPr>
          <a:xfrm>
            <a:off x="5231566" y="614596"/>
            <a:ext cx="230848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0" b="1" dirty="0">
                <a:latin typeface="Escolar1" panose="00000400000000000000" pitchFamily="2" charset="0"/>
              </a:rPr>
              <a:t>mi</a:t>
            </a:r>
          </a:p>
        </p:txBody>
      </p:sp>
      <p:pic>
        <p:nvPicPr>
          <p:cNvPr id="6" name="Imagen 5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D5326575-ED0F-45CB-9E61-FF8073BA1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55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349AD0E-42A4-482B-A13B-81F787BB6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90" y="2666998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13F85658-CC94-4A72-A3A7-14D0D9DF2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11" y="4664762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hlinkClick r:id="" action="ppaction://noaction" highlightClick="1">
              <a:snd r:embed="rId3" name="error.wav"/>
            </a:hlinkClick>
            <a:extLst>
              <a:ext uri="{FF2B5EF4-FFF2-40B4-BE49-F238E27FC236}">
                <a16:creationId xmlns:a16="http://schemas.microsoft.com/office/drawing/2014/main" id="{8B171487-6686-4D53-9990-96C223064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9" y="4719401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036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EC58FF4-8B27-4D81-B987-79A17291F108}"/>
              </a:ext>
            </a:extLst>
          </p:cNvPr>
          <p:cNvSpPr/>
          <p:nvPr/>
        </p:nvSpPr>
        <p:spPr>
          <a:xfrm>
            <a:off x="10668000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2D9F2201-3DBA-46DC-823B-D47346CA7C60}"/>
              </a:ext>
            </a:extLst>
          </p:cNvPr>
          <p:cNvSpPr/>
          <p:nvPr/>
        </p:nvSpPr>
        <p:spPr>
          <a:xfrm>
            <a:off x="10667999" y="6188765"/>
            <a:ext cx="1298713" cy="51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PARAR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C747463-CF39-44E3-8C86-2731C62A8409}"/>
              </a:ext>
            </a:extLst>
          </p:cNvPr>
          <p:cNvGrpSpPr/>
          <p:nvPr/>
        </p:nvGrpSpPr>
        <p:grpSpPr>
          <a:xfrm>
            <a:off x="2630556" y="225287"/>
            <a:ext cx="6480313" cy="6480313"/>
            <a:chOff x="2643808" y="0"/>
            <a:chExt cx="6480313" cy="64803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DF5F407A-EE13-4BED-9EC6-655B8B39847E}"/>
                </a:ext>
              </a:extLst>
            </p:cNvPr>
            <p:cNvGrpSpPr/>
            <p:nvPr/>
          </p:nvGrpSpPr>
          <p:grpSpPr>
            <a:xfrm>
              <a:off x="2643808" y="0"/>
              <a:ext cx="6480313" cy="6480313"/>
              <a:chOff x="2643808" y="0"/>
              <a:chExt cx="6480313" cy="6480313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A5498BF-1310-48AF-B430-0122B2D3A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43808" y="0"/>
                <a:ext cx="6480313" cy="6480313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9AF22AD-F1D9-4EE3-9838-B95654AC5191}"/>
                  </a:ext>
                </a:extLst>
              </p:cNvPr>
              <p:cNvCxnSpPr/>
              <p:nvPr/>
            </p:nvCxnSpPr>
            <p:spPr>
              <a:xfrm>
                <a:off x="5883965" y="516835"/>
                <a:ext cx="0" cy="54466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F09E5A2-D3DE-4E62-B116-1E26EEF04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6112" y="2339008"/>
                <a:ext cx="5102087" cy="1908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DD2E1FB-C6B4-4F56-93A8-1EFFA3F3D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217" y="1007165"/>
                <a:ext cx="3074506" cy="446598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2F785AB-D7CA-493D-841A-4969B6AC6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9235" y="894522"/>
                <a:ext cx="2835966" cy="46713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D2A80A8F-5224-43FE-B354-60042694B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6112" y="2199945"/>
                <a:ext cx="5006010" cy="20672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7097264-C057-41E5-874B-5579679DA92B}"/>
                </a:ext>
              </a:extLst>
            </p:cNvPr>
            <p:cNvSpPr txBox="1"/>
            <p:nvPr/>
          </p:nvSpPr>
          <p:spPr>
            <a:xfrm rot="10128559">
              <a:off x="4930606" y="688705"/>
              <a:ext cx="833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48E7079-74AE-4895-9865-71F8F3B6CF57}"/>
                </a:ext>
              </a:extLst>
            </p:cNvPr>
            <p:cNvSpPr txBox="1"/>
            <p:nvPr/>
          </p:nvSpPr>
          <p:spPr>
            <a:xfrm rot="1469982">
              <a:off x="4799150" y="4929075"/>
              <a:ext cx="854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28633AE2-8776-424B-BC80-D44F38DA8D48}"/>
                </a:ext>
              </a:extLst>
            </p:cNvPr>
            <p:cNvSpPr txBox="1"/>
            <p:nvPr/>
          </p:nvSpPr>
          <p:spPr>
            <a:xfrm rot="18456647">
              <a:off x="7264582" y="4306573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323A02C-B1D9-47AE-95E5-D3028DFB5B46}"/>
                </a:ext>
              </a:extLst>
            </p:cNvPr>
            <p:cNvSpPr txBox="1"/>
            <p:nvPr/>
          </p:nvSpPr>
          <p:spPr>
            <a:xfrm rot="14055179">
              <a:off x="7302539" y="1497089"/>
              <a:ext cx="768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F83809C-EF83-4B33-94F2-8583DC70B7C6}"/>
                </a:ext>
              </a:extLst>
            </p:cNvPr>
            <p:cNvSpPr txBox="1"/>
            <p:nvPr/>
          </p:nvSpPr>
          <p:spPr>
            <a:xfrm rot="5400000">
              <a:off x="3356112" y="2908444"/>
              <a:ext cx="8178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F1B024D-9EB1-4337-8142-F212EE11ECA8}"/>
                </a:ext>
              </a:extLst>
            </p:cNvPr>
            <p:cNvSpPr txBox="1"/>
            <p:nvPr/>
          </p:nvSpPr>
          <p:spPr>
            <a:xfrm rot="11826853">
              <a:off x="6164481" y="640667"/>
              <a:ext cx="899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ma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9250105-1625-4072-B952-A45D1907425A}"/>
                </a:ext>
              </a:extLst>
            </p:cNvPr>
            <p:cNvSpPr txBox="1"/>
            <p:nvPr/>
          </p:nvSpPr>
          <p:spPr>
            <a:xfrm rot="16484168">
              <a:off x="7617199" y="29281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me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E0CEA37-7C0D-4163-9E54-A71D24F8A55B}"/>
                </a:ext>
              </a:extLst>
            </p:cNvPr>
            <p:cNvSpPr txBox="1"/>
            <p:nvPr/>
          </p:nvSpPr>
          <p:spPr>
            <a:xfrm rot="2729834">
              <a:off x="3798910" y="4153651"/>
              <a:ext cx="8819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 err="1">
                  <a:latin typeface="Escolar1" panose="00000400000000000000" pitchFamily="2" charset="0"/>
                </a:rPr>
                <a:t>mo</a:t>
              </a:r>
              <a:endParaRPr lang="es-ES" sz="4400" b="1" dirty="0">
                <a:latin typeface="Escolar1" panose="00000400000000000000" pitchFamily="2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29002B-A935-475D-AB6E-F5CEB0ABF169}"/>
                </a:ext>
              </a:extLst>
            </p:cNvPr>
            <p:cNvSpPr txBox="1"/>
            <p:nvPr/>
          </p:nvSpPr>
          <p:spPr>
            <a:xfrm rot="19872847">
              <a:off x="6037939" y="4899202"/>
              <a:ext cx="780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mi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5539EF-D590-445B-828A-4B6F155AF454}"/>
                </a:ext>
              </a:extLst>
            </p:cNvPr>
            <p:cNvSpPr txBox="1"/>
            <p:nvPr/>
          </p:nvSpPr>
          <p:spPr>
            <a:xfrm rot="8070353">
              <a:off x="3811470" y="1410108"/>
              <a:ext cx="909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dirty="0">
                  <a:latin typeface="Escolar1" panose="00000400000000000000" pitchFamily="2" charset="0"/>
                </a:rPr>
                <a:t>mu</a:t>
              </a:r>
            </a:p>
          </p:txBody>
        </p:sp>
      </p:grpSp>
      <p:pic>
        <p:nvPicPr>
          <p:cNvPr id="60" name="Imagen 59">
            <a:extLst>
              <a:ext uri="{FF2B5EF4-FFF2-40B4-BE49-F238E27FC236}">
                <a16:creationId xmlns:a16="http://schemas.microsoft.com/office/drawing/2014/main" id="{901DA624-A45D-4EEB-8299-736724F33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933466"/>
            <a:ext cx="3097911" cy="19878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898308-0EF5-4191-B001-34E015234D21}"/>
              </a:ext>
            </a:extLst>
          </p:cNvPr>
          <p:cNvSpPr txBox="1"/>
          <p:nvPr/>
        </p:nvSpPr>
        <p:spPr>
          <a:xfrm>
            <a:off x="1527989" y="2107096"/>
            <a:ext cx="1463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latin typeface="Escolar1" panose="00000400000000000000" pitchFamily="2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4744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536</Words>
  <Application>Microsoft Office PowerPoint</Application>
  <PresentationFormat>Panorámica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Escolar1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NIETO GONZÁLEZ</dc:creator>
  <cp:lastModifiedBy>PABLO NIETO GONZÁLEZ</cp:lastModifiedBy>
  <cp:revision>28</cp:revision>
  <dcterms:created xsi:type="dcterms:W3CDTF">2019-12-01T13:54:42Z</dcterms:created>
  <dcterms:modified xsi:type="dcterms:W3CDTF">2020-01-18T15:23:09Z</dcterms:modified>
</cp:coreProperties>
</file>