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64255-7961-4A17-9688-EF906F7605ED}" type="datetimeFigureOut">
              <a:rPr lang="es-ES" smtClean="0"/>
              <a:pPr/>
              <a:t>30/11/2015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3533A-D2F3-4F74-AC1D-23E4E315419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“Manual de la Fauna Ibérica y Europea y especies protegidas”. </a:t>
            </a:r>
          </a:p>
          <a:p>
            <a:endParaRPr lang="es-ES" dirty="0"/>
          </a:p>
        </p:txBody>
      </p:sp>
      <p:sp>
        <p:nvSpPr>
          <p:cNvPr id="4" name="3 Marcador de número de diapositiva"/>
          <p:cNvSpPr>
            <a:spLocks noGrp="1"/>
          </p:cNvSpPr>
          <p:nvPr>
            <p:ph type="sldNum" sz="quarter" idx="10"/>
          </p:nvPr>
        </p:nvSpPr>
        <p:spPr/>
        <p:txBody>
          <a:bodyPr/>
          <a:lstStyle/>
          <a:p>
            <a:fld id="{E3D3533A-D2F3-4F74-AC1D-23E4E315419A}"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“Manual de la Fauna Ibérica y Europea y especies protegidas”. </a:t>
            </a:r>
            <a:endParaRPr lang="es-ES" dirty="0"/>
          </a:p>
        </p:txBody>
      </p:sp>
      <p:sp>
        <p:nvSpPr>
          <p:cNvPr id="4" name="3 Marcador de número de diapositiva"/>
          <p:cNvSpPr>
            <a:spLocks noGrp="1"/>
          </p:cNvSpPr>
          <p:nvPr>
            <p:ph type="sldNum" sz="quarter" idx="10"/>
          </p:nvPr>
        </p:nvSpPr>
        <p:spPr/>
        <p:txBody>
          <a:bodyPr/>
          <a:lstStyle/>
          <a:p>
            <a:fld id="{E3D3533A-D2F3-4F74-AC1D-23E4E315419A}" type="slidenum">
              <a:rPr lang="es-ES" smtClean="0"/>
              <a:pPr/>
              <a:t>23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F7879B-F85B-46B5-8859-57A0B4D3BD7C}" type="datetimeFigureOut">
              <a:rPr lang="es-ES" smtClean="0"/>
              <a:pPr/>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BA2D0D-DC94-49A8-8DA2-97DFCBFD808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7879B-F85B-46B5-8859-57A0B4D3BD7C}" type="datetimeFigureOut">
              <a:rPr lang="es-ES" smtClean="0"/>
              <a:pPr/>
              <a:t>30/11/2015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A2D0D-DC94-49A8-8DA2-97DFCBFD808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illafafila.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TIERRA DE CAMPOS: ESPACIO NATURAL Y CULTURAL.</a:t>
            </a:r>
            <a:endParaRPr lang="es-ES" dirty="0"/>
          </a:p>
        </p:txBody>
      </p:sp>
      <p:sp>
        <p:nvSpPr>
          <p:cNvPr id="3" name="2 Marcador de contenido"/>
          <p:cNvSpPr>
            <a:spLocks noGrp="1"/>
          </p:cNvSpPr>
          <p:nvPr>
            <p:ph idx="1"/>
          </p:nvPr>
        </p:nvSpPr>
        <p:spPr/>
        <p:txBody>
          <a:bodyPr>
            <a:normAutofit/>
          </a:bodyPr>
          <a:lstStyle/>
          <a:p>
            <a:r>
              <a:rPr lang="es-ES" sz="2400" dirty="0" smtClean="0"/>
              <a:t>TRABAJO REALIZADO POR: BEATRIZ INÉS GONZÁLEZ.</a:t>
            </a:r>
            <a:endParaRPr lang="es-E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PRIMERA ACTIVIDAD PREVIA</a:t>
            </a:r>
            <a:endParaRPr lang="es-ES" dirty="0"/>
          </a:p>
        </p:txBody>
      </p:sp>
      <p:sp>
        <p:nvSpPr>
          <p:cNvPr id="3" name="2 Marcador de contenido"/>
          <p:cNvSpPr>
            <a:spLocks noGrp="1"/>
          </p:cNvSpPr>
          <p:nvPr>
            <p:ph idx="1"/>
          </p:nvPr>
        </p:nvSpPr>
        <p:spPr>
          <a:xfrm>
            <a:off x="457200" y="1196752"/>
            <a:ext cx="8229600" cy="4929411"/>
          </a:xfrm>
        </p:spPr>
        <p:txBody>
          <a:bodyPr/>
          <a:lstStyle/>
          <a:p>
            <a:r>
              <a:rPr lang="es-ES" dirty="0" smtClean="0"/>
              <a:t>Antes de realizar la visita al parque, en el aula veremos el reportaje “Espacios Naturales: </a:t>
            </a:r>
            <a:r>
              <a:rPr lang="es-ES" dirty="0" err="1" smtClean="0"/>
              <a:t>Villafáfila</a:t>
            </a:r>
            <a:r>
              <a:rPr lang="es-ES" dirty="0" smtClean="0"/>
              <a:t>” dividido en dos partes de 7:53m y 8:24m. A continuación, entregaremos a los alumnos una batería de preguntas para comprobar que realmente han atendido y anotado algunos conceptos importantes.</a:t>
            </a:r>
          </a:p>
          <a:p>
            <a:r>
              <a:rPr lang="es-ES" dirty="0" smtClean="0"/>
              <a:t>Vídeo obtenido en la página: http://www.patrimonionatural.org/</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BATERÍA DE PREGUNTAS</a:t>
            </a:r>
            <a:endParaRPr lang="es-ES" dirty="0"/>
          </a:p>
        </p:txBody>
      </p:sp>
      <p:sp>
        <p:nvSpPr>
          <p:cNvPr id="3" name="2 Marcador de contenido"/>
          <p:cNvSpPr>
            <a:spLocks noGrp="1"/>
          </p:cNvSpPr>
          <p:nvPr>
            <p:ph idx="1"/>
          </p:nvPr>
        </p:nvSpPr>
        <p:spPr>
          <a:xfrm>
            <a:off x="457200" y="1052736"/>
            <a:ext cx="8229600" cy="5073427"/>
          </a:xfrm>
        </p:spPr>
        <p:txBody>
          <a:bodyPr>
            <a:normAutofit/>
          </a:bodyPr>
          <a:lstStyle/>
          <a:p>
            <a:r>
              <a:rPr lang="es-ES" sz="2000" dirty="0" smtClean="0"/>
              <a:t>1. ¿Cuál es la especie que se considera emblemática en el parque?</a:t>
            </a:r>
          </a:p>
          <a:p>
            <a:r>
              <a:rPr lang="es-ES" sz="2000" dirty="0" smtClean="0"/>
              <a:t>2. Indica el peso aproximado que pueden alcanzar los machos y el tipo de alimentación que posee está especie.</a:t>
            </a:r>
          </a:p>
          <a:p>
            <a:r>
              <a:rPr lang="es-ES" sz="2000" dirty="0" smtClean="0"/>
              <a:t>3. ¿Las lagunas son de agua dulce o salada?</a:t>
            </a:r>
          </a:p>
          <a:p>
            <a:r>
              <a:rPr lang="es-ES" sz="2000" dirty="0" smtClean="0"/>
              <a:t>4. ¿Por qué motivo el número de aves que venían a pasar el invierno ha disminuido en los últimos años?</a:t>
            </a:r>
          </a:p>
          <a:p>
            <a:r>
              <a:rPr lang="es-ES" sz="2000" dirty="0" smtClean="0"/>
              <a:t>5. ¿Cuántos núcleos urbanos forman parte de la Reserva?</a:t>
            </a:r>
          </a:p>
          <a:p>
            <a:r>
              <a:rPr lang="es-ES" sz="2000" dirty="0" smtClean="0"/>
              <a:t>6. ¿Cuál es la especie más abundante del parque?</a:t>
            </a:r>
          </a:p>
          <a:p>
            <a:r>
              <a:rPr lang="es-ES" sz="2000" dirty="0" smtClean="0"/>
              <a:t>7. ¿Cuál es la mejor época del año para visitar el Parque?</a:t>
            </a:r>
          </a:p>
          <a:p>
            <a:r>
              <a:rPr lang="es-ES" sz="2000" dirty="0" smtClean="0"/>
              <a:t>8. ¿Qué porcentaje de aves acuáticas de Castilla y León se encuentran en el parque?</a:t>
            </a:r>
          </a:p>
          <a:p>
            <a:r>
              <a:rPr lang="es-ES" sz="2000" dirty="0" smtClean="0"/>
              <a:t>9. ¿Qué tipo de construcción aparece en el punto más elevado?</a:t>
            </a:r>
          </a:p>
          <a:p>
            <a:r>
              <a:rPr lang="es-ES" sz="2000" dirty="0" smtClean="0"/>
              <a:t>10. ¿Para qué se utilizaban antiguamente las fresqueras?</a:t>
            </a:r>
          </a:p>
          <a:p>
            <a:endParaRPr lang="es-ES" sz="2000" dirty="0" smtClean="0"/>
          </a:p>
          <a:p>
            <a:endParaRPr lang="es-E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777875"/>
          </a:xfrm>
        </p:spPr>
        <p:txBody>
          <a:bodyPr/>
          <a:lstStyle/>
          <a:p>
            <a:r>
              <a:rPr lang="es-ES" dirty="0" smtClean="0"/>
              <a:t>SEGUNDA ACTIVIDAD PREVIA</a:t>
            </a:r>
            <a:endParaRPr lang="es-ES" dirty="0"/>
          </a:p>
        </p:txBody>
      </p:sp>
      <p:sp>
        <p:nvSpPr>
          <p:cNvPr id="3" name="2 Marcador de contenido"/>
          <p:cNvSpPr>
            <a:spLocks noGrp="1"/>
          </p:cNvSpPr>
          <p:nvPr>
            <p:ph idx="4294967295"/>
          </p:nvPr>
        </p:nvSpPr>
        <p:spPr>
          <a:xfrm>
            <a:off x="0" y="1052513"/>
            <a:ext cx="8642350" cy="5218112"/>
          </a:xfrm>
        </p:spPr>
        <p:txBody>
          <a:bodyPr/>
          <a:lstStyle/>
          <a:p>
            <a:pPr algn="ctr">
              <a:buNone/>
            </a:pPr>
            <a:r>
              <a:rPr lang="es-ES" dirty="0" smtClean="0"/>
              <a:t> “Reconocimiento de las especies más abundantes en el parque”</a:t>
            </a:r>
          </a:p>
          <a:p>
            <a:pPr>
              <a:buNone/>
            </a:pPr>
            <a:r>
              <a:rPr lang="es-ES" dirty="0" smtClean="0"/>
              <a:t>    Los alumnos entrarán en el siguiente enlace </a:t>
            </a:r>
            <a:r>
              <a:rPr lang="es-ES" dirty="0" smtClean="0">
                <a:hlinkClick r:id="rId2"/>
              </a:rPr>
              <a:t>http://villafafila.com/</a:t>
            </a:r>
            <a:r>
              <a:rPr lang="es-ES" dirty="0" smtClean="0"/>
              <a:t>. En el apartado, avistamientos de fauna, seleccionarán cinco especies diferentes, anotando el número de avistamientos y de individuos. Posteriormente, realizarán por parejas, una ficha para cada especie indicando las siguientes características: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067944" y="476672"/>
            <a:ext cx="3816424" cy="4392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Elipse"/>
          <p:cNvSpPr/>
          <p:nvPr/>
        </p:nvSpPr>
        <p:spPr>
          <a:xfrm>
            <a:off x="539552" y="2780928"/>
            <a:ext cx="4226768" cy="329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788024" y="3429000"/>
            <a:ext cx="4032448"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1475656" y="548680"/>
            <a:ext cx="324036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2411760" y="620688"/>
            <a:ext cx="2160240" cy="1200329"/>
          </a:xfrm>
          <a:prstGeom prst="rect">
            <a:avLst/>
          </a:prstGeom>
          <a:noFill/>
        </p:spPr>
        <p:txBody>
          <a:bodyPr wrap="square" rtlCol="0">
            <a:spAutoFit/>
          </a:bodyPr>
          <a:lstStyle/>
          <a:p>
            <a:r>
              <a:rPr lang="es-ES" sz="2400" dirty="0" smtClean="0"/>
              <a:t>Nombre científico y nombre común.</a:t>
            </a:r>
            <a:endParaRPr lang="es-ES" sz="2400" dirty="0"/>
          </a:p>
        </p:txBody>
      </p:sp>
      <p:sp>
        <p:nvSpPr>
          <p:cNvPr id="8" name="7 CuadroTexto"/>
          <p:cNvSpPr txBox="1"/>
          <p:nvPr/>
        </p:nvSpPr>
        <p:spPr>
          <a:xfrm>
            <a:off x="5076056" y="1916832"/>
            <a:ext cx="1872208" cy="1200329"/>
          </a:xfrm>
          <a:prstGeom prst="rect">
            <a:avLst/>
          </a:prstGeom>
          <a:noFill/>
        </p:spPr>
        <p:txBody>
          <a:bodyPr wrap="square" rtlCol="0">
            <a:spAutoFit/>
          </a:bodyPr>
          <a:lstStyle/>
          <a:p>
            <a:pPr algn="ctr"/>
            <a:r>
              <a:rPr lang="es-ES" sz="2400" dirty="0" smtClean="0"/>
              <a:t>Distribución e Identificación</a:t>
            </a:r>
            <a:endParaRPr lang="es-ES" sz="2400" dirty="0"/>
          </a:p>
        </p:txBody>
      </p:sp>
      <p:sp>
        <p:nvSpPr>
          <p:cNvPr id="9" name="8 CuadroTexto"/>
          <p:cNvSpPr txBox="1"/>
          <p:nvPr/>
        </p:nvSpPr>
        <p:spPr>
          <a:xfrm>
            <a:off x="1763688" y="3573016"/>
            <a:ext cx="1728192" cy="830997"/>
          </a:xfrm>
          <a:prstGeom prst="rect">
            <a:avLst/>
          </a:prstGeom>
          <a:noFill/>
        </p:spPr>
        <p:txBody>
          <a:bodyPr wrap="square" rtlCol="0">
            <a:spAutoFit/>
          </a:bodyPr>
          <a:lstStyle/>
          <a:p>
            <a:r>
              <a:rPr lang="es-ES" sz="2400" dirty="0" smtClean="0"/>
              <a:t>Hábitat, voz y nutrición.</a:t>
            </a:r>
            <a:endParaRPr lang="es-ES" sz="2400" dirty="0"/>
          </a:p>
        </p:txBody>
      </p:sp>
      <p:sp>
        <p:nvSpPr>
          <p:cNvPr id="10" name="9 CuadroTexto"/>
          <p:cNvSpPr txBox="1"/>
          <p:nvPr/>
        </p:nvSpPr>
        <p:spPr>
          <a:xfrm>
            <a:off x="5580112" y="4221088"/>
            <a:ext cx="2376264" cy="461665"/>
          </a:xfrm>
          <a:prstGeom prst="rect">
            <a:avLst/>
          </a:prstGeom>
          <a:noFill/>
        </p:spPr>
        <p:txBody>
          <a:bodyPr wrap="square" rtlCol="0">
            <a:spAutoFit/>
          </a:bodyPr>
          <a:lstStyle/>
          <a:p>
            <a:pPr algn="ctr"/>
            <a:r>
              <a:rPr lang="es-ES" sz="2400" dirty="0" smtClean="0"/>
              <a:t>Costumbres</a:t>
            </a:r>
            <a:endParaRPr lang="es-E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1988840"/>
            <a:ext cx="8229600" cy="3154362"/>
          </a:xfrm>
        </p:spPr>
        <p:txBody>
          <a:bodyPr>
            <a:normAutofit fontScale="90000"/>
          </a:bodyPr>
          <a:lstStyle/>
          <a:p>
            <a:pPr algn="l"/>
            <a:r>
              <a:rPr lang="es-ES" dirty="0" smtClean="0"/>
              <a:t>Para que los alumnos puedan elaborar las fichas fácilmente, se utilizará en el aula el “Manual de la Fauna Ibérica y Europea y especies protegidas”. </a:t>
            </a:r>
            <a:br>
              <a:rPr lang="es-ES" dirty="0" smtClean="0"/>
            </a:br>
            <a:r>
              <a:rPr lang="es-ES" dirty="0" err="1" smtClean="0"/>
              <a:t>TomoI</a:t>
            </a:r>
            <a:r>
              <a:rPr lang="es-ES" dirty="0" smtClean="0"/>
              <a:t> y II (Aves). ISBN; 84-404-5742-1</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50106"/>
          </a:xfrm>
        </p:spPr>
        <p:txBody>
          <a:bodyPr/>
          <a:lstStyle/>
          <a:p>
            <a:r>
              <a:rPr lang="es-ES" dirty="0" smtClean="0"/>
              <a:t>ACTIVIDADES DURANTE LA VISITA</a:t>
            </a:r>
            <a:endParaRPr lang="es-ES" dirty="0"/>
          </a:p>
        </p:txBody>
      </p:sp>
      <p:sp>
        <p:nvSpPr>
          <p:cNvPr id="4" name="3 Marcador de contenido"/>
          <p:cNvSpPr>
            <a:spLocks noGrp="1"/>
          </p:cNvSpPr>
          <p:nvPr>
            <p:ph idx="1"/>
          </p:nvPr>
        </p:nvSpPr>
        <p:spPr>
          <a:xfrm>
            <a:off x="179512" y="1052736"/>
            <a:ext cx="8712968" cy="5073427"/>
          </a:xfrm>
        </p:spPr>
        <p:txBody>
          <a:bodyPr/>
          <a:lstStyle/>
          <a:p>
            <a:pPr algn="ctr">
              <a:buNone/>
            </a:pPr>
            <a:r>
              <a:rPr lang="es-ES" dirty="0" smtClean="0"/>
              <a:t>1. “Elaboración de un cuaderno de campo”</a:t>
            </a:r>
          </a:p>
          <a:p>
            <a:pPr algn="ctr">
              <a:buNone/>
            </a:pPr>
            <a:r>
              <a:rPr lang="es-ES" dirty="0" smtClean="0"/>
              <a:t>La visita al parque, tendrá una duración </a:t>
            </a:r>
          </a:p>
          <a:p>
            <a:pPr algn="ctr">
              <a:buNone/>
            </a:pPr>
            <a:r>
              <a:rPr lang="es-ES" dirty="0" smtClean="0"/>
              <a:t>aproximada de tres horas. </a:t>
            </a:r>
          </a:p>
          <a:p>
            <a:pPr algn="ctr">
              <a:buNone/>
            </a:pPr>
            <a:r>
              <a:rPr lang="es-ES" dirty="0" smtClean="0"/>
              <a:t>En la casa del parque, se hará una introducción y los alumnos tendrán que empezar su cuaderno. En la primera hoja, realizarán un dibujo esquemático de una pluma y de un ave indicando cada una de las partes.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smtClean="0"/>
              <a:t>MORFOLOGÍA DE UN AVE</a:t>
            </a:r>
            <a:endParaRPr lang="es-ES" dirty="0"/>
          </a:p>
        </p:txBody>
      </p:sp>
      <p:pic>
        <p:nvPicPr>
          <p:cNvPr id="7" name="Picture 2"/>
          <p:cNvPicPr>
            <a:picLocks noGrp="1" noChangeAspect="1" noChangeArrowheads="1"/>
          </p:cNvPicPr>
          <p:nvPr>
            <p:ph idx="1"/>
          </p:nvPr>
        </p:nvPicPr>
        <p:blipFill>
          <a:blip r:embed="rId3" cstate="print"/>
          <a:stretch>
            <a:fillRect/>
          </a:stretch>
        </p:blipFill>
        <p:spPr bwMode="auto">
          <a:xfrm rot="16200000">
            <a:off x="2397599" y="1590674"/>
            <a:ext cx="4894131" cy="5071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COMPONENTES DE UNA PLUMA</a:t>
            </a:r>
            <a:endParaRPr lang="es-ES" dirty="0"/>
          </a:p>
        </p:txBody>
      </p:sp>
      <p:pic>
        <p:nvPicPr>
          <p:cNvPr id="4" name="3 Marcador de contenido" descr="C:\Documents and Settings\BEATRIZ\Configuración local\Archivos temporales de Internet\Content.IE5\RDBK8DG3\Pluma[1].jpg"/>
          <p:cNvPicPr>
            <a:picLocks noGrp="1"/>
          </p:cNvPicPr>
          <p:nvPr>
            <p:ph idx="1"/>
          </p:nvPr>
        </p:nvPicPr>
        <p:blipFill>
          <a:blip r:embed="rId2" cstate="print"/>
          <a:srcRect/>
          <a:stretch>
            <a:fillRect/>
          </a:stretch>
        </p:blipFill>
        <p:spPr bwMode="auto">
          <a:xfrm rot="722896">
            <a:off x="2498281" y="1536753"/>
            <a:ext cx="3783392" cy="4981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 IDENTIFICACIÓN DE UN AVE</a:t>
            </a:r>
            <a:endParaRPr lang="es-ES" dirty="0"/>
          </a:p>
        </p:txBody>
      </p:sp>
      <p:sp>
        <p:nvSpPr>
          <p:cNvPr id="3" name="2 Marcador de contenido"/>
          <p:cNvSpPr>
            <a:spLocks noGrp="1"/>
          </p:cNvSpPr>
          <p:nvPr>
            <p:ph idx="1"/>
          </p:nvPr>
        </p:nvSpPr>
        <p:spPr>
          <a:xfrm>
            <a:off x="457200" y="1124744"/>
            <a:ext cx="8229600" cy="5001419"/>
          </a:xfrm>
        </p:spPr>
        <p:txBody>
          <a:bodyPr/>
          <a:lstStyle/>
          <a:p>
            <a:endParaRPr lang="es-ES" dirty="0" smtClean="0"/>
          </a:p>
          <a:p>
            <a:r>
              <a:rPr lang="es-ES" dirty="0" smtClean="0"/>
              <a:t>De manera anónima, cada alumno seleccionará una especie que haya visto durante el itinerario I (caminando).</a:t>
            </a:r>
          </a:p>
          <a:p>
            <a:r>
              <a:rPr lang="es-ES" dirty="0" smtClean="0"/>
              <a:t>Realizará dibujos que ayuden a identificar al ave sin indicar el nombre. Debe aparecer en el cuaderno, por orden, las siguientes características:</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683568" y="548680"/>
            <a:ext cx="7848872" cy="58052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p:txBody>
      </p:sp>
      <p:sp>
        <p:nvSpPr>
          <p:cNvPr id="6" name="5 CuadroTexto"/>
          <p:cNvSpPr txBox="1"/>
          <p:nvPr/>
        </p:nvSpPr>
        <p:spPr>
          <a:xfrm>
            <a:off x="2915816" y="1124744"/>
            <a:ext cx="4248472" cy="4431983"/>
          </a:xfrm>
          <a:prstGeom prst="rect">
            <a:avLst/>
          </a:prstGeom>
          <a:noFill/>
        </p:spPr>
        <p:txBody>
          <a:bodyPr wrap="square" rtlCol="0">
            <a:spAutoFit/>
          </a:bodyPr>
          <a:lstStyle/>
          <a:p>
            <a:pPr marL="342900" indent="-342900">
              <a:buAutoNum type="arabicPeriod"/>
            </a:pPr>
            <a:r>
              <a:rPr lang="es-ES" sz="2400" dirty="0" smtClean="0"/>
              <a:t>Dibujo de la forma de su pico.</a:t>
            </a:r>
          </a:p>
          <a:p>
            <a:pPr marL="342900" indent="-342900">
              <a:buAutoNum type="arabicPeriod"/>
            </a:pPr>
            <a:r>
              <a:rPr lang="es-ES" sz="2400" dirty="0" smtClean="0"/>
              <a:t>Esquema de la forma de sus patas.</a:t>
            </a:r>
          </a:p>
          <a:p>
            <a:pPr marL="342900" indent="-342900">
              <a:buAutoNum type="arabicPeriod"/>
            </a:pPr>
            <a:r>
              <a:rPr lang="es-ES" sz="2400" dirty="0" smtClean="0"/>
              <a:t>Indicar si existe dimorfismo sexual.</a:t>
            </a:r>
          </a:p>
          <a:p>
            <a:pPr marL="342900" indent="-342900">
              <a:buAutoNum type="arabicPeriod"/>
            </a:pPr>
            <a:r>
              <a:rPr lang="es-ES" sz="2400" dirty="0" smtClean="0"/>
              <a:t>Anotar las coordenadas de la ubicación en la que se realizó la observación.</a:t>
            </a:r>
          </a:p>
          <a:p>
            <a:pPr marL="342900" indent="-342900">
              <a:buAutoNum type="arabicPeriod"/>
            </a:pPr>
            <a:r>
              <a:rPr lang="es-ES" sz="2400" dirty="0" smtClean="0"/>
              <a:t>Dibujo representativo con el color del plumaje predominante.</a:t>
            </a:r>
          </a:p>
          <a:p>
            <a:pPr marL="342900" indent="-342900">
              <a:buAutoNum type="arabicPeriod"/>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“CONOCIENDO NUESTRO ENTORNO”</a:t>
            </a:r>
            <a:endParaRPr lang="es-ES" dirty="0"/>
          </a:p>
        </p:txBody>
      </p:sp>
      <p:sp>
        <p:nvSpPr>
          <p:cNvPr id="3" name="2 Subtítulo"/>
          <p:cNvSpPr>
            <a:spLocks noGrp="1"/>
          </p:cNvSpPr>
          <p:nvPr>
            <p:ph type="subTitle" idx="1"/>
          </p:nvPr>
        </p:nvSpPr>
        <p:spPr/>
        <p:txBody>
          <a:bodyPr/>
          <a:lstStyle/>
          <a:p>
            <a:r>
              <a:rPr lang="es-ES" dirty="0" smtClean="0"/>
              <a:t>RESERVA NATURAL DE LAS LAGUNAS DE VILLAFÁFILA, ECOSISTEMA LAGUNAR.</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 “El arte de la colombofilia”</a:t>
            </a:r>
            <a:endParaRPr lang="es-ES" dirty="0"/>
          </a:p>
        </p:txBody>
      </p:sp>
      <p:sp>
        <p:nvSpPr>
          <p:cNvPr id="3" name="2 Marcador de contenido"/>
          <p:cNvSpPr>
            <a:spLocks noGrp="1"/>
          </p:cNvSpPr>
          <p:nvPr>
            <p:ph idx="1"/>
          </p:nvPr>
        </p:nvSpPr>
        <p:spPr>
          <a:xfrm>
            <a:off x="457200" y="1340768"/>
            <a:ext cx="8229600" cy="4785395"/>
          </a:xfrm>
        </p:spPr>
        <p:txBody>
          <a:bodyPr/>
          <a:lstStyle/>
          <a:p>
            <a:r>
              <a:rPr lang="es-ES" dirty="0" smtClean="0"/>
              <a:t>En el trayecto, antes de llegar a la casa del parque donde comenzaremos la visita, se realizarán dos paradas próximas a las construcciones típicas de </a:t>
            </a:r>
            <a:r>
              <a:rPr lang="es-ES" dirty="0" err="1" smtClean="0"/>
              <a:t>Villafáfila</a:t>
            </a:r>
            <a:r>
              <a:rPr lang="es-ES" dirty="0" smtClean="0"/>
              <a:t> “Los palomares”. Los alumnos completarán las fichas que les hemos entregando respondiendo a las siguientes preguntas:</a:t>
            </a:r>
          </a:p>
          <a:p>
            <a:pPr>
              <a:buNone/>
            </a:pP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PALOMARES</a:t>
            </a:r>
            <a:endParaRPr lang="es-ES" dirty="0"/>
          </a:p>
        </p:txBody>
      </p:sp>
      <p:sp>
        <p:nvSpPr>
          <p:cNvPr id="3" name="2 Marcador de contenido"/>
          <p:cNvSpPr>
            <a:spLocks noGrp="1"/>
          </p:cNvSpPr>
          <p:nvPr>
            <p:ph idx="1"/>
          </p:nvPr>
        </p:nvSpPr>
        <p:spPr>
          <a:xfrm>
            <a:off x="457200" y="1484784"/>
            <a:ext cx="8229600" cy="4641379"/>
          </a:xfrm>
        </p:spPr>
        <p:txBody>
          <a:bodyPr>
            <a:normAutofit lnSpcReduction="10000"/>
          </a:bodyPr>
          <a:lstStyle/>
          <a:p>
            <a:r>
              <a:rPr lang="es-ES" dirty="0" smtClean="0"/>
              <a:t>1. ¿Qué tipo de material predomina: barro, piedra o ladrillo?</a:t>
            </a:r>
          </a:p>
          <a:p>
            <a:r>
              <a:rPr lang="es-ES" dirty="0" smtClean="0"/>
              <a:t>2. ¿Qué forma geométrica presenta el palomar; redonda, cuadrada o rectangular?</a:t>
            </a:r>
          </a:p>
          <a:p>
            <a:r>
              <a:rPr lang="es-ES" dirty="0" smtClean="0"/>
              <a:t>3. ¿Cuál es su estado de conservación?</a:t>
            </a:r>
          </a:p>
          <a:p>
            <a:r>
              <a:rPr lang="es-ES" dirty="0" smtClean="0"/>
              <a:t>4. ¿Cuántos niveles puedes encontrar?</a:t>
            </a:r>
          </a:p>
          <a:p>
            <a:r>
              <a:rPr lang="es-ES" dirty="0" smtClean="0"/>
              <a:t>5. ¿Existe algún río o arroyo próximo?</a:t>
            </a:r>
          </a:p>
          <a:p>
            <a:pPr>
              <a:buNone/>
            </a:pPr>
            <a:r>
              <a:rPr lang="es-ES" dirty="0" smtClean="0"/>
              <a:t>    Se realizarán múltiples fotografías </a:t>
            </a:r>
            <a:r>
              <a:rPr lang="es-ES" smtClean="0"/>
              <a:t>para hacer </a:t>
            </a:r>
            <a:r>
              <a:rPr lang="es-ES" dirty="0" smtClean="0"/>
              <a:t>posteriormente un collage en </a:t>
            </a:r>
            <a:r>
              <a:rPr lang="es-ES" smtClean="0"/>
              <a:t>el aula.</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ACTIVIDADES POSTERIORES</a:t>
            </a:r>
            <a:endParaRPr lang="es-ES" dirty="0"/>
          </a:p>
        </p:txBody>
      </p:sp>
      <p:sp>
        <p:nvSpPr>
          <p:cNvPr id="3" name="2 Marcador de contenido"/>
          <p:cNvSpPr>
            <a:spLocks noGrp="1"/>
          </p:cNvSpPr>
          <p:nvPr>
            <p:ph idx="1"/>
          </p:nvPr>
        </p:nvSpPr>
        <p:spPr>
          <a:xfrm>
            <a:off x="457200" y="1196752"/>
            <a:ext cx="8229600" cy="4929411"/>
          </a:xfrm>
        </p:spPr>
        <p:txBody>
          <a:bodyPr>
            <a:normAutofit lnSpcReduction="10000"/>
          </a:bodyPr>
          <a:lstStyle/>
          <a:p>
            <a:pPr algn="ctr">
              <a:buNone/>
            </a:pPr>
            <a:r>
              <a:rPr lang="es-ES" dirty="0" smtClean="0"/>
              <a:t>1.  “ADIVINA-ADIVINANZA”</a:t>
            </a:r>
          </a:p>
          <a:p>
            <a:r>
              <a:rPr lang="es-ES" dirty="0" smtClean="0"/>
              <a:t>Cada uno de los alumnos, expondrá en el aula el ave seleccionada en su cuaderno, mostrando a sus compañeros las fichas realizadas pero sin identificarla.</a:t>
            </a:r>
          </a:p>
          <a:p>
            <a:r>
              <a:rPr lang="es-ES" dirty="0" smtClean="0"/>
              <a:t> A través de sus imágenes y respondiendo a las preguntas con solo dos opciones de respuesta SI-NO, los compañeros deben adivinar el ave elegida por cada uno de sus compañeros.</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 UN LARGO VIAJE</a:t>
            </a:r>
            <a:endParaRPr lang="es-ES" dirty="0"/>
          </a:p>
        </p:txBody>
      </p:sp>
      <p:pic>
        <p:nvPicPr>
          <p:cNvPr id="4" name="Picture 2"/>
          <p:cNvPicPr>
            <a:picLocks noGrp="1" noChangeAspect="1" noChangeArrowheads="1"/>
          </p:cNvPicPr>
          <p:nvPr>
            <p:ph idx="1"/>
          </p:nvPr>
        </p:nvPicPr>
        <p:blipFill>
          <a:blip r:embed="rId3" cstate="print"/>
          <a:srcRect/>
          <a:stretch>
            <a:fillRect/>
          </a:stretch>
        </p:blipFill>
        <p:spPr bwMode="auto">
          <a:xfrm rot="16200000">
            <a:off x="1983995" y="190774"/>
            <a:ext cx="5176012" cy="734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“OTEANDO EL HORIZONTE”</a:t>
            </a:r>
            <a:endParaRPr lang="es-ES" dirty="0"/>
          </a:p>
        </p:txBody>
      </p:sp>
      <p:sp>
        <p:nvSpPr>
          <p:cNvPr id="3" name="2 Marcador de contenido"/>
          <p:cNvSpPr>
            <a:spLocks noGrp="1"/>
          </p:cNvSpPr>
          <p:nvPr>
            <p:ph sz="half" idx="1"/>
          </p:nvPr>
        </p:nvSpPr>
        <p:spPr>
          <a:xfrm>
            <a:off x="457200" y="1268760"/>
            <a:ext cx="4038600" cy="4857403"/>
          </a:xfrm>
        </p:spPr>
        <p:txBody>
          <a:bodyPr>
            <a:normAutofit fontScale="92500" lnSpcReduction="10000"/>
          </a:bodyPr>
          <a:lstStyle/>
          <a:p>
            <a:r>
              <a:rPr lang="es-ES" dirty="0" smtClean="0"/>
              <a:t>Dividiremos a la clase en grupos de cuatro personas, entre los componentes del grupo, tienen que narrar la historia de un trayecto imaginario en el que son un ave migratoria, que llega de Noruega y describe lo que ve en el trayecto final de su viaje, cuando llega al Parque Natural de </a:t>
            </a:r>
            <a:r>
              <a:rPr lang="es-ES" dirty="0" err="1" smtClean="0"/>
              <a:t>Villafáfila</a:t>
            </a:r>
            <a:r>
              <a:rPr lang="es-ES" dirty="0" smtClean="0"/>
              <a:t>. </a:t>
            </a:r>
            <a:endParaRPr lang="es-E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60032" y="1628800"/>
            <a:ext cx="3670746" cy="3600400"/>
          </a:xfrm>
          <a:prstGeom prst="rect">
            <a:avLst/>
          </a:prstGeom>
          <a:noFill/>
          <a:ln w="9525">
            <a:noFill/>
            <a:miter lim="800000"/>
            <a:headEnd/>
            <a:tailEnd/>
          </a:ln>
        </p:spPr>
      </p:pic>
      <p:sp>
        <p:nvSpPr>
          <p:cNvPr id="6" name="5 Rectángulo"/>
          <p:cNvSpPr/>
          <p:nvPr/>
        </p:nvSpPr>
        <p:spPr>
          <a:xfrm>
            <a:off x="5580112" y="5373216"/>
            <a:ext cx="2202783" cy="369332"/>
          </a:xfrm>
          <a:prstGeom prst="rect">
            <a:avLst/>
          </a:prstGeom>
        </p:spPr>
        <p:txBody>
          <a:bodyPr wrap="none">
            <a:spAutoFit/>
          </a:bodyPr>
          <a:lstStyle/>
          <a:p>
            <a:r>
              <a:rPr lang="es-ES" dirty="0" smtClean="0"/>
              <a:t>http://villafafila.com/</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“OTEANDO EL HORIZONTE”</a:t>
            </a:r>
            <a:endParaRPr lang="es-ES" dirty="0"/>
          </a:p>
        </p:txBody>
      </p:sp>
      <p:sp>
        <p:nvSpPr>
          <p:cNvPr id="5" name="4 Marcador de contenido"/>
          <p:cNvSpPr>
            <a:spLocks noGrp="1"/>
          </p:cNvSpPr>
          <p:nvPr>
            <p:ph sz="half" idx="1"/>
          </p:nvPr>
        </p:nvSpPr>
        <p:spPr>
          <a:xfrm>
            <a:off x="457200" y="1484784"/>
            <a:ext cx="4038600" cy="4641379"/>
          </a:xfrm>
        </p:spPr>
        <p:txBody>
          <a:bodyPr>
            <a:normAutofit fontScale="92500" lnSpcReduction="10000"/>
          </a:bodyPr>
          <a:lstStyle/>
          <a:p>
            <a:r>
              <a:rPr lang="es-ES" dirty="0" smtClean="0"/>
              <a:t>Describirán la biocenosis y biotopo del ecosistema, los usos del suelo, elementos introducidos en el paisaje por la especie humana y propondrán tres medidas correctivas para los posibles impactos medioambientales observados durante su trayecto migratorio.</a:t>
            </a:r>
            <a:endParaRPr lang="es-E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572000" y="1772816"/>
            <a:ext cx="4038600" cy="3600400"/>
          </a:xfrm>
          <a:prstGeom prst="rect">
            <a:avLst/>
          </a:prstGeom>
          <a:noFill/>
          <a:ln w="9525">
            <a:noFill/>
            <a:miter lim="800000"/>
            <a:headEnd/>
            <a:tailEnd/>
          </a:ln>
        </p:spPr>
      </p:pic>
      <p:sp>
        <p:nvSpPr>
          <p:cNvPr id="10" name="9 Rectángulo"/>
          <p:cNvSpPr/>
          <p:nvPr/>
        </p:nvSpPr>
        <p:spPr>
          <a:xfrm>
            <a:off x="4499992" y="5373216"/>
            <a:ext cx="3809504" cy="369332"/>
          </a:xfrm>
          <a:prstGeom prst="rect">
            <a:avLst/>
          </a:prstGeom>
        </p:spPr>
        <p:txBody>
          <a:bodyPr wrap="none">
            <a:spAutoFit/>
          </a:bodyPr>
          <a:lstStyle/>
          <a:p>
            <a:r>
              <a:rPr lang="es-ES" dirty="0" smtClean="0"/>
              <a:t>http://www3.gobiernodecanarias.org/</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Las lagunas de </a:t>
            </a:r>
            <a:r>
              <a:rPr lang="es-ES" dirty="0" err="1" smtClean="0"/>
              <a:t>Villafáfila</a:t>
            </a:r>
            <a:r>
              <a:rPr lang="es-ES" dirty="0" smtClean="0"/>
              <a:t>, son un ecosistema lagunar de gran importancia debido a la abundante diversidad ornitológica, principalmente de aves migratorias.</a:t>
            </a:r>
          </a:p>
          <a:p>
            <a:r>
              <a:rPr lang="es-ES" dirty="0" smtClean="0"/>
              <a:t>Poseen la distinción internacional de humedal RAMSAR, zona ZEPA y LIC.</a:t>
            </a:r>
          </a:p>
          <a:p>
            <a:r>
              <a:rPr lang="es-ES" dirty="0" smtClean="0"/>
              <a:t>Visitaremos la casa del parque, ubicada a 1,5 km de la localidad de </a:t>
            </a:r>
            <a:r>
              <a:rPr lang="es-ES" dirty="0" err="1" smtClean="0"/>
              <a:t>Villafáfila</a:t>
            </a:r>
            <a:r>
              <a:rPr lang="es-ES" dirty="0" smtClean="0"/>
              <a:t> (Zamora) y diferentes observatorios fauna, donde iremos completando nuestro “</a:t>
            </a:r>
            <a:r>
              <a:rPr lang="es-ES" b="1" dirty="0" smtClean="0"/>
              <a:t>cuaderno de campo</a:t>
            </a:r>
            <a:r>
              <a:rPr lang="es-ES" dirty="0" smtClean="0"/>
              <a:t>”.</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UBICACIÓN</a:t>
            </a:r>
            <a:endParaRPr lang="es-ES" b="0" dirty="0"/>
          </a:p>
        </p:txBody>
      </p:sp>
      <p:pic>
        <p:nvPicPr>
          <p:cNvPr id="7" name="Picture 3"/>
          <p:cNvPicPr>
            <a:picLocks noGrp="1" noChangeAspect="1" noChangeArrowheads="1"/>
          </p:cNvPicPr>
          <p:nvPr>
            <p:ph idx="1"/>
          </p:nvPr>
        </p:nvPicPr>
        <p:blipFill>
          <a:blip r:embed="rId2" cstate="print"/>
          <a:stretch>
            <a:fillRect/>
          </a:stretch>
        </p:blipFill>
        <p:spPr bwMode="auto">
          <a:xfrm>
            <a:off x="1691680" y="1484784"/>
            <a:ext cx="5867400" cy="3219450"/>
          </a:xfrm>
          <a:prstGeom prst="rect">
            <a:avLst/>
          </a:prstGeom>
          <a:noFill/>
          <a:ln w="9525">
            <a:noFill/>
            <a:miter lim="800000"/>
            <a:headEnd/>
            <a:tailEnd/>
          </a:ln>
        </p:spPr>
      </p:pic>
      <p:sp>
        <p:nvSpPr>
          <p:cNvPr id="8" name="7 Rectángulo"/>
          <p:cNvSpPr/>
          <p:nvPr/>
        </p:nvSpPr>
        <p:spPr>
          <a:xfrm>
            <a:off x="1403648" y="4941168"/>
            <a:ext cx="6732240" cy="369332"/>
          </a:xfrm>
          <a:prstGeom prst="rect">
            <a:avLst/>
          </a:prstGeom>
        </p:spPr>
        <p:txBody>
          <a:bodyPr wrap="square">
            <a:spAutoFit/>
          </a:bodyPr>
          <a:lstStyle/>
          <a:p>
            <a:pPr algn="ctr"/>
            <a:r>
              <a:rPr lang="es-ES" dirty="0" smtClean="0"/>
              <a:t>https://www.google.com/maps/@41.704445,-4.9738867,9z?hl=es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b="0" dirty="0" smtClean="0"/>
              <a:t>¿CÓMO LLEGAR?</a:t>
            </a:r>
            <a:endParaRPr lang="es-ES" dirty="0"/>
          </a:p>
        </p:txBody>
      </p:sp>
      <p:sp>
        <p:nvSpPr>
          <p:cNvPr id="9" name="8 Marcador de contenido"/>
          <p:cNvSpPr>
            <a:spLocks noGrp="1"/>
          </p:cNvSpPr>
          <p:nvPr>
            <p:ph idx="1"/>
          </p:nvPr>
        </p:nvSpPr>
        <p:spPr/>
        <p:txBody>
          <a:bodyPr>
            <a:normAutofit fontScale="92500"/>
          </a:bodyPr>
          <a:lstStyle/>
          <a:p>
            <a:r>
              <a:rPr lang="es-ES" dirty="0"/>
              <a:t>Los núcleos urbanos próximos de mayor densidad poblacional son Zamora, Benavente y </a:t>
            </a:r>
            <a:r>
              <a:rPr lang="es-ES" dirty="0" err="1"/>
              <a:t>Tordesillas</a:t>
            </a:r>
            <a:r>
              <a:rPr lang="es-ES" dirty="0"/>
              <a:t>. El parque está ubicado en </a:t>
            </a:r>
            <a:r>
              <a:rPr lang="es-ES" dirty="0" err="1"/>
              <a:t>Villafáfila</a:t>
            </a:r>
            <a:r>
              <a:rPr lang="es-ES" dirty="0" smtClean="0"/>
              <a:t>.</a:t>
            </a:r>
          </a:p>
          <a:p>
            <a:r>
              <a:rPr lang="es-ES" dirty="0" smtClean="0"/>
              <a:t>El </a:t>
            </a:r>
            <a:r>
              <a:rPr lang="es-ES" dirty="0"/>
              <a:t>acceso tiene lugar a través de la carretera N-620 sentido </a:t>
            </a:r>
            <a:r>
              <a:rPr lang="es-ES" dirty="0" smtClean="0"/>
              <a:t>Benavente, tomando el desvío por la carretera Za-701 o a través de la autovía </a:t>
            </a:r>
            <a:r>
              <a:rPr lang="es-ES" dirty="0"/>
              <a:t>N-VI desde </a:t>
            </a:r>
            <a:r>
              <a:rPr lang="es-ES" dirty="0" err="1" smtClean="0"/>
              <a:t>Tordesillas</a:t>
            </a:r>
            <a:r>
              <a:rPr lang="es-ES" dirty="0" smtClean="0"/>
              <a:t> en dirección a Benavente.</a:t>
            </a:r>
          </a:p>
          <a:p>
            <a:r>
              <a:rPr lang="pt-BR" dirty="0"/>
              <a:t>Coordenadas GPS aprox. 41º 51′ 13.33″ N – 5º 35′ 33.18″ </a:t>
            </a:r>
            <a:r>
              <a:rPr lang="pt-BR" dirty="0" smtClean="0"/>
              <a:t>W.</a:t>
            </a:r>
            <a:endParaRPr lang="es-ES" dirty="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DESCRIPCIÓN DE LA RESERVA</a:t>
            </a:r>
            <a:endParaRPr lang="es-ES" dirty="0"/>
          </a:p>
        </p:txBody>
      </p:sp>
      <p:sp>
        <p:nvSpPr>
          <p:cNvPr id="3" name="2 Marcador de contenido"/>
          <p:cNvSpPr>
            <a:spLocks noGrp="1"/>
          </p:cNvSpPr>
          <p:nvPr>
            <p:ph idx="1"/>
          </p:nvPr>
        </p:nvSpPr>
        <p:spPr/>
        <p:txBody>
          <a:bodyPr>
            <a:normAutofit fontScale="92500"/>
          </a:bodyPr>
          <a:lstStyle/>
          <a:p>
            <a:pPr>
              <a:buNone/>
            </a:pPr>
            <a:r>
              <a:rPr lang="es-ES" dirty="0" smtClean="0"/>
              <a:t>    La</a:t>
            </a:r>
            <a:r>
              <a:rPr lang="es-ES" dirty="0"/>
              <a:t> Reserva Natural de las Lagunas de </a:t>
            </a:r>
            <a:r>
              <a:rPr lang="es-ES" dirty="0" err="1" smtClean="0"/>
              <a:t>Villafáfila</a:t>
            </a:r>
            <a:r>
              <a:rPr lang="es-ES" dirty="0"/>
              <a:t>, </a:t>
            </a:r>
            <a:r>
              <a:rPr lang="es-ES" dirty="0" smtClean="0"/>
              <a:t>fue creada en el 2002 y forma un </a:t>
            </a:r>
            <a:r>
              <a:rPr lang="es-ES" dirty="0"/>
              <a:t>complejo salino de 32.682 hectáreas de </a:t>
            </a:r>
            <a:r>
              <a:rPr lang="es-ES" dirty="0" smtClean="0"/>
              <a:t>extensión.</a:t>
            </a:r>
            <a:endParaRPr lang="es-ES" dirty="0"/>
          </a:p>
          <a:p>
            <a:r>
              <a:rPr lang="es-ES" dirty="0" smtClean="0"/>
              <a:t>Está formada </a:t>
            </a:r>
            <a:r>
              <a:rPr lang="es-ES" dirty="0"/>
              <a:t>por tres lagunas principales (la Grande, la de </a:t>
            </a:r>
            <a:r>
              <a:rPr lang="es-ES" dirty="0" err="1"/>
              <a:t>Barillos</a:t>
            </a:r>
            <a:r>
              <a:rPr lang="es-ES" dirty="0"/>
              <a:t> y la de Las Salinas) y </a:t>
            </a:r>
            <a:r>
              <a:rPr lang="es-ES" dirty="0" smtClean="0"/>
              <a:t>otras de menor superficie. La reserva, se encuentra rodeada de zonas esteparias, destacando los cultivos de trigo, cebada y alfalfa.</a:t>
            </a:r>
            <a:r>
              <a:rPr lang="es-ES" dirty="0"/>
              <a:t> </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srcRect/>
          <a:stretch>
            <a:fillRect/>
          </a:stretch>
        </p:blipFill>
        <p:spPr bwMode="auto">
          <a:xfrm>
            <a:off x="323528" y="332656"/>
            <a:ext cx="4086225" cy="3409950"/>
          </a:xfrm>
          <a:prstGeom prst="rect">
            <a:avLst/>
          </a:prstGeom>
          <a:noFill/>
          <a:ln w="9525">
            <a:noFill/>
            <a:miter lim="800000"/>
            <a:headEnd/>
            <a:tailEnd/>
          </a:ln>
        </p:spPr>
      </p:pic>
      <p:sp>
        <p:nvSpPr>
          <p:cNvPr id="5" name="4 Rectángulo"/>
          <p:cNvSpPr/>
          <p:nvPr/>
        </p:nvSpPr>
        <p:spPr>
          <a:xfrm>
            <a:off x="755576" y="4005064"/>
            <a:ext cx="2753254" cy="369332"/>
          </a:xfrm>
          <a:prstGeom prst="rect">
            <a:avLst/>
          </a:prstGeom>
        </p:spPr>
        <p:txBody>
          <a:bodyPr wrap="none">
            <a:spAutoFit/>
          </a:bodyPr>
          <a:lstStyle/>
          <a:p>
            <a:r>
              <a:rPr lang="es-ES" dirty="0" smtClean="0"/>
              <a:t>http://es.dreamstime.com/</a:t>
            </a:r>
            <a:endParaRPr lang="es-ES" dirty="0"/>
          </a:p>
        </p:txBody>
      </p:sp>
      <p:pic>
        <p:nvPicPr>
          <p:cNvPr id="4099" name="Picture 3"/>
          <p:cNvPicPr>
            <a:picLocks noChangeAspect="1" noChangeArrowheads="1"/>
          </p:cNvPicPr>
          <p:nvPr/>
        </p:nvPicPr>
        <p:blipFill>
          <a:blip r:embed="rId3" cstate="print"/>
          <a:srcRect/>
          <a:stretch>
            <a:fillRect/>
          </a:stretch>
        </p:blipFill>
        <p:spPr bwMode="auto">
          <a:xfrm>
            <a:off x="5220072" y="332656"/>
            <a:ext cx="3225958" cy="2880320"/>
          </a:xfrm>
          <a:prstGeom prst="rect">
            <a:avLst/>
          </a:prstGeom>
          <a:noFill/>
          <a:ln w="9525">
            <a:noFill/>
            <a:miter lim="800000"/>
            <a:headEnd/>
            <a:tailEnd/>
          </a:ln>
        </p:spPr>
      </p:pic>
      <p:sp>
        <p:nvSpPr>
          <p:cNvPr id="7" name="6 Rectángulo"/>
          <p:cNvSpPr/>
          <p:nvPr/>
        </p:nvSpPr>
        <p:spPr>
          <a:xfrm>
            <a:off x="5940152" y="5157192"/>
            <a:ext cx="3016018" cy="369332"/>
          </a:xfrm>
          <a:prstGeom prst="rect">
            <a:avLst/>
          </a:prstGeom>
        </p:spPr>
        <p:txBody>
          <a:bodyPr wrap="none">
            <a:spAutoFit/>
          </a:bodyPr>
          <a:lstStyle/>
          <a:p>
            <a:r>
              <a:rPr lang="es-ES" dirty="0" smtClean="0"/>
              <a:t>http://www.innovaticias.com/</a:t>
            </a:r>
            <a:endParaRPr lang="es-ES" dirty="0"/>
          </a:p>
        </p:txBody>
      </p:sp>
      <p:pic>
        <p:nvPicPr>
          <p:cNvPr id="4100" name="Picture 4"/>
          <p:cNvPicPr>
            <a:picLocks noChangeAspect="1" noChangeArrowheads="1"/>
          </p:cNvPicPr>
          <p:nvPr/>
        </p:nvPicPr>
        <p:blipFill>
          <a:blip r:embed="rId4" cstate="print"/>
          <a:srcRect/>
          <a:stretch>
            <a:fillRect/>
          </a:stretch>
        </p:blipFill>
        <p:spPr bwMode="auto">
          <a:xfrm>
            <a:off x="3445692" y="3933056"/>
            <a:ext cx="2553545" cy="2750815"/>
          </a:xfrm>
          <a:prstGeom prst="rect">
            <a:avLst/>
          </a:prstGeom>
          <a:noFill/>
          <a:ln w="9525">
            <a:noFill/>
            <a:miter lim="800000"/>
            <a:headEnd/>
            <a:tailEnd/>
          </a:ln>
        </p:spPr>
      </p:pic>
      <p:sp>
        <p:nvSpPr>
          <p:cNvPr id="10" name="9 Rectángulo"/>
          <p:cNvSpPr/>
          <p:nvPr/>
        </p:nvSpPr>
        <p:spPr>
          <a:xfrm>
            <a:off x="2768686" y="3244334"/>
            <a:ext cx="3606628" cy="369332"/>
          </a:xfrm>
          <a:prstGeom prst="rect">
            <a:avLst/>
          </a:prstGeom>
        </p:spPr>
        <p:txBody>
          <a:bodyPr wrap="none">
            <a:spAutoFit/>
          </a:bodyPr>
          <a:lstStyle/>
          <a:p>
            <a:r>
              <a:rPr lang="es-ES" dirty="0" smtClean="0"/>
              <a:t>http://www.heirloom-organics.com/</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lstStyle/>
          <a:p>
            <a:r>
              <a:rPr lang="es-ES" dirty="0" smtClean="0"/>
              <a:t>ESPECIES CARACTERÍSTICAS. FLORA</a:t>
            </a:r>
            <a:endParaRPr lang="es-ES" dirty="0"/>
          </a:p>
        </p:txBody>
      </p:sp>
      <p:graphicFrame>
        <p:nvGraphicFramePr>
          <p:cNvPr id="4" name="3 Tabla"/>
          <p:cNvGraphicFramePr>
            <a:graphicFrameLocks noGrp="1"/>
          </p:cNvGraphicFramePr>
          <p:nvPr/>
        </p:nvGraphicFramePr>
        <p:xfrm>
          <a:off x="611560" y="1628793"/>
          <a:ext cx="7200800" cy="3312374"/>
        </p:xfrm>
        <a:graphic>
          <a:graphicData uri="http://schemas.openxmlformats.org/drawingml/2006/table">
            <a:tbl>
              <a:tblPr/>
              <a:tblGrid>
                <a:gridCol w="3600400"/>
                <a:gridCol w="3600400"/>
              </a:tblGrid>
              <a:tr h="254798">
                <a:tc>
                  <a:txBody>
                    <a:bodyPr/>
                    <a:lstStyle/>
                    <a:p>
                      <a:pPr algn="ctr">
                        <a:lnSpc>
                          <a:spcPct val="115000"/>
                        </a:lnSpc>
                        <a:spcAft>
                          <a:spcPts val="0"/>
                        </a:spcAft>
                      </a:pPr>
                      <a:r>
                        <a:rPr lang="es-ES" sz="1100" b="1" dirty="0">
                          <a:latin typeface="Calibri"/>
                          <a:ea typeface="Calibri"/>
                          <a:cs typeface="Times New Roman"/>
                        </a:rPr>
                        <a:t>NOMBRE COMÚN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latin typeface="Calibri"/>
                          <a:ea typeface="Calibri"/>
                          <a:cs typeface="Times New Roman"/>
                        </a:rPr>
                        <a:t>NOMBRE CIENTÍFICO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ÁLAMO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Populus alba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PINO PIÑONERO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Pinus pinea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CEBADA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Hordeum vulgare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TRIGO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Triticum vulgare</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ALFALFA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Medicago sativa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JUNCIA O CASTAÑUELA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Scirpus maritimus, S. litoralis y S. lacustris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GRAMÓN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Stenotaphrum secundatum</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dirty="0">
                          <a:latin typeface="Calibri"/>
                          <a:ea typeface="Calibri"/>
                          <a:cs typeface="Times New Roman"/>
                        </a:rPr>
                        <a:t>ESCORZONERA ENANA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Scorzonera humilis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HINOJILLO DE CONEJO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Bupleurum tenuissimum</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ARRASTRADERA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Tribulus terrestris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CORREJUELO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Convolvulus arvensis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798">
                <a:tc>
                  <a:txBody>
                    <a:bodyPr/>
                    <a:lstStyle/>
                    <a:p>
                      <a:pPr algn="ctr">
                        <a:lnSpc>
                          <a:spcPct val="115000"/>
                        </a:lnSpc>
                        <a:spcAft>
                          <a:spcPts val="0"/>
                        </a:spcAft>
                      </a:pPr>
                      <a:r>
                        <a:rPr lang="es-ES" sz="1100">
                          <a:latin typeface="Calibri"/>
                          <a:ea typeface="Calibri"/>
                          <a:cs typeface="Times New Roman"/>
                        </a:rPr>
                        <a:t>GRAMA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dirty="0" err="1">
                          <a:latin typeface="Calibri"/>
                          <a:ea typeface="Calibri"/>
                          <a:cs typeface="Arial"/>
                        </a:rPr>
                        <a:t>Cynodon</a:t>
                      </a:r>
                      <a:r>
                        <a:rPr lang="es-ES" sz="1100" i="1" dirty="0">
                          <a:latin typeface="Calibri"/>
                          <a:ea typeface="Calibri"/>
                          <a:cs typeface="Arial"/>
                        </a:rPr>
                        <a:t> </a:t>
                      </a:r>
                      <a:r>
                        <a:rPr lang="es-ES" sz="1100" i="1" dirty="0" err="1">
                          <a:latin typeface="Calibri"/>
                          <a:ea typeface="Calibri"/>
                          <a:cs typeface="Arial"/>
                        </a:rPr>
                        <a:t>dactylon</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8371972" cy="769441"/>
          </a:xfrm>
          <a:prstGeom prst="rect">
            <a:avLst/>
          </a:prstGeom>
        </p:spPr>
        <p:txBody>
          <a:bodyPr wrap="none">
            <a:spAutoFit/>
          </a:bodyPr>
          <a:lstStyle/>
          <a:p>
            <a:r>
              <a:rPr lang="es-ES" sz="4400" dirty="0" smtClean="0"/>
              <a:t>ESPECIES CARACTERÍSTICAS. FAUNA</a:t>
            </a:r>
            <a:endParaRPr lang="es-ES" sz="4400" dirty="0"/>
          </a:p>
        </p:txBody>
      </p:sp>
      <p:graphicFrame>
        <p:nvGraphicFramePr>
          <p:cNvPr id="3" name="2 Tabla"/>
          <p:cNvGraphicFramePr>
            <a:graphicFrameLocks noGrp="1"/>
          </p:cNvGraphicFramePr>
          <p:nvPr/>
        </p:nvGraphicFramePr>
        <p:xfrm>
          <a:off x="971600" y="1340761"/>
          <a:ext cx="7272808" cy="4968558"/>
        </p:xfrm>
        <a:graphic>
          <a:graphicData uri="http://schemas.openxmlformats.org/drawingml/2006/table">
            <a:tbl>
              <a:tblPr/>
              <a:tblGrid>
                <a:gridCol w="3636404"/>
                <a:gridCol w="3636404"/>
              </a:tblGrid>
              <a:tr h="236598">
                <a:tc>
                  <a:txBody>
                    <a:bodyPr/>
                    <a:lstStyle/>
                    <a:p>
                      <a:pPr algn="ctr">
                        <a:lnSpc>
                          <a:spcPct val="115000"/>
                        </a:lnSpc>
                        <a:spcAft>
                          <a:spcPts val="0"/>
                        </a:spcAft>
                      </a:pPr>
                      <a:r>
                        <a:rPr lang="es-ES" sz="1100" b="1" dirty="0">
                          <a:latin typeface="Calibri"/>
                          <a:ea typeface="Calibri"/>
                          <a:cs typeface="Times New Roman"/>
                        </a:rPr>
                        <a:t>NOMBRE COMÚN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latin typeface="Calibri"/>
                          <a:ea typeface="Calibri"/>
                          <a:cs typeface="Times New Roman"/>
                        </a:rPr>
                        <a:t>NOMBRE CIENTÍFICO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AVUTARDA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Otis tarda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solidFill>
                            <a:srgbClr val="333333"/>
                          </a:solidFill>
                          <a:latin typeface="Calibri"/>
                          <a:ea typeface="Calibri"/>
                          <a:cs typeface="Times New Roman"/>
                        </a:rPr>
                        <a:t>CERNÍCALO PRIMILLA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Falco naumanni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AGUILUCHO CENIZO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Circus pygargus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SISÓN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dirty="0">
                          <a:latin typeface="Calibri"/>
                          <a:ea typeface="Calibri"/>
                          <a:cs typeface="Times New Roman"/>
                        </a:rPr>
                        <a:t>Otis </a:t>
                      </a:r>
                      <a:r>
                        <a:rPr lang="es-ES" sz="1100" i="1" dirty="0" err="1">
                          <a:latin typeface="Calibri"/>
                          <a:ea typeface="Calibri"/>
                          <a:cs typeface="Times New Roman"/>
                        </a:rPr>
                        <a:t>tetrax</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ORTEGA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Pterocles orientalis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CIGUEÑUELA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Himantopus himantopus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AVOCETA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Recurvirostra avosetta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AGUILUCHO LAGUNERO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Circus aeruginosus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PAGAZA PICONEGRA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Gelochelidon nilotica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AVEFRÍA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Vanellus vanellus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AZULÓN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Anas platyrhynchos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ZAMPULLÍN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Tachybaptus ruficollis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CIGÜEÑA BLANCA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Ciconia ciconia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PATO CUCHARA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Anas clypeata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CHORLITEJO CHICO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Charadrius dubius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ÁNSAR COMÚN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Anser anser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GRULLA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Grus grus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ÁNADE FRISO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Times New Roman"/>
                        </a:rPr>
                        <a:t>Anas strepera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CERCETA COMÚN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latin typeface="Calibri"/>
                          <a:ea typeface="Calibri"/>
                          <a:cs typeface="Arial"/>
                        </a:rPr>
                        <a:t>Anas crecca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8">
                <a:tc>
                  <a:txBody>
                    <a:bodyPr/>
                    <a:lstStyle/>
                    <a:p>
                      <a:pPr algn="ctr">
                        <a:lnSpc>
                          <a:spcPct val="115000"/>
                        </a:lnSpc>
                        <a:spcAft>
                          <a:spcPts val="0"/>
                        </a:spcAft>
                      </a:pPr>
                      <a:r>
                        <a:rPr lang="es-ES" sz="1100">
                          <a:latin typeface="Calibri"/>
                          <a:ea typeface="Calibri"/>
                          <a:cs typeface="Times New Roman"/>
                        </a:rPr>
                        <a:t>ESPÁTULA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dirty="0">
                          <a:latin typeface="Calibri"/>
                          <a:ea typeface="Calibri"/>
                          <a:cs typeface="Arial"/>
                        </a:rPr>
                        <a:t>Platalea </a:t>
                      </a:r>
                      <a:r>
                        <a:rPr lang="es-ES" sz="1100" i="1" dirty="0" err="1">
                          <a:latin typeface="Calibri"/>
                          <a:ea typeface="Calibri"/>
                          <a:cs typeface="Arial"/>
                        </a:rPr>
                        <a:t>leucorodia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1190</Words>
  <Application>Microsoft Office PowerPoint</Application>
  <PresentationFormat>Presentación en pantalla (4:3)</PresentationFormat>
  <Paragraphs>152</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TIERRA DE CAMPOS: ESPACIO NATURAL Y CULTURAL.</vt:lpstr>
      <vt:lpstr>“CONOCIENDO NUESTRO ENTORNO”</vt:lpstr>
      <vt:lpstr>INTRODUCCIÓN</vt:lpstr>
      <vt:lpstr>UBICACIÓN</vt:lpstr>
      <vt:lpstr>¿CÓMO LLEGAR?</vt:lpstr>
      <vt:lpstr>DESCRIPCIÓN DE LA RESERVA</vt:lpstr>
      <vt:lpstr>Diapositiva 7</vt:lpstr>
      <vt:lpstr>ESPECIES CARACTERÍSTICAS. FLORA</vt:lpstr>
      <vt:lpstr>Diapositiva 9</vt:lpstr>
      <vt:lpstr>PRIMERA ACTIVIDAD PREVIA</vt:lpstr>
      <vt:lpstr>BATERÍA DE PREGUNTAS</vt:lpstr>
      <vt:lpstr>SEGUNDA ACTIVIDAD PREVIA</vt:lpstr>
      <vt:lpstr>Diapositiva 13</vt:lpstr>
      <vt:lpstr>Para que los alumnos puedan elaborar las fichas fácilmente, se utilizará en el aula el “Manual de la Fauna Ibérica y Europea y especies protegidas”.  TomoI y II (Aves). ISBN; 84-404-5742-1</vt:lpstr>
      <vt:lpstr>ACTIVIDADES DURANTE LA VISITA</vt:lpstr>
      <vt:lpstr>MORFOLOGÍA DE UN AVE</vt:lpstr>
      <vt:lpstr>COMPONENTES DE UNA PLUMA</vt:lpstr>
      <vt:lpstr>2. IDENTIFICACIÓN DE UN AVE</vt:lpstr>
      <vt:lpstr>Diapositiva 19</vt:lpstr>
      <vt:lpstr>3. “El arte de la colombofilia”</vt:lpstr>
      <vt:lpstr>LOS PALOMARES</vt:lpstr>
      <vt:lpstr>ACTIVIDADES POSTERIORES</vt:lpstr>
      <vt:lpstr>2. UN LARGO VIAJE</vt:lpstr>
      <vt:lpstr>“OTEANDO EL HORIZONTE”</vt:lpstr>
      <vt:lpstr>“OTEANDO EL HORIZONTE”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49</cp:revision>
  <dcterms:created xsi:type="dcterms:W3CDTF">2015-11-24T16:07:52Z</dcterms:created>
  <dcterms:modified xsi:type="dcterms:W3CDTF">2015-11-30T18:50:15Z</dcterms:modified>
</cp:coreProperties>
</file>