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7" r:id="rId2"/>
    <p:sldId id="264" r:id="rId3"/>
    <p:sldId id="269" r:id="rId4"/>
    <p:sldId id="268" r:id="rId5"/>
    <p:sldId id="270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horeus Cherokee" panose="020B0604020202020204" charset="0"/>
      <p:regular r:id="rId29"/>
      <p:bold r:id="rId30"/>
      <p:italic r:id="rId31"/>
      <p:boldItalic r:id="rId32"/>
    </p:embeddedFont>
    <p:embeddedFont>
      <p:font typeface="Proxima Nova Lt" panose="02000506030000020004" charset="0"/>
      <p:regular r:id="rId33"/>
      <p:italic r:id="rId3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2A8B5"/>
    <a:srgbClr val="E7E7E7"/>
    <a:srgbClr val="000000"/>
    <a:srgbClr val="D0D0D0"/>
    <a:srgbClr val="FFFFFF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70" autoAdjust="0"/>
  </p:normalViewPr>
  <p:slideViewPr>
    <p:cSldViewPr snapToGrid="0">
      <p:cViewPr varScale="1">
        <p:scale>
          <a:sx n="80" d="100"/>
          <a:sy n="80" d="100"/>
        </p:scale>
        <p:origin x="6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005BE8DA-DB25-4131-B152-024C41FC658E}"/>
    <pc:docChg chg="modMainMaster">
      <pc:chgData name="Jorge Sanchez" userId="42335d978692b9ba" providerId="LiveId" clId="{005BE8DA-DB25-4131-B152-024C41FC658E}" dt="2019-09-09T14:05:36.619" v="3" actId="20577"/>
      <pc:docMkLst>
        <pc:docMk/>
      </pc:docMkLst>
      <pc:sldMasterChg chg="modSldLayout">
        <pc:chgData name="Jorge Sanchez" userId="42335d978692b9ba" providerId="LiveId" clId="{005BE8DA-DB25-4131-B152-024C41FC658E}" dt="2019-09-09T14:05:36.619" v="3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005BE8DA-DB25-4131-B152-024C41FC658E}" dt="2019-09-09T14:05:32.274" v="1" actId="20577"/>
          <pc:sldLayoutMkLst>
            <pc:docMk/>
            <pc:sldMasterMk cId="0" sldId="2147483648"/>
            <pc:sldLayoutMk cId="734654903" sldId="2147484331"/>
          </pc:sldLayoutMkLst>
          <pc:spChg chg="mod">
            <ac:chgData name="Jorge Sanchez" userId="42335d978692b9ba" providerId="LiveId" clId="{005BE8DA-DB25-4131-B152-024C41FC658E}" dt="2019-09-09T14:05:32.274" v="1" actId="20577"/>
            <ac:spMkLst>
              <pc:docMk/>
              <pc:sldMasterMk cId="0" sldId="2147483648"/>
              <pc:sldLayoutMk cId="734654903" sldId="2147484331"/>
              <ac:spMk id="9" creationId="{E7B2A8EC-5946-453C-B721-AD4B99CF7B88}"/>
            </ac:spMkLst>
          </pc:spChg>
        </pc:sldLayoutChg>
        <pc:sldLayoutChg chg="modSp">
          <pc:chgData name="Jorge Sanchez" userId="42335d978692b9ba" providerId="LiveId" clId="{005BE8DA-DB25-4131-B152-024C41FC658E}" dt="2019-09-09T14:05:36.619" v="3" actId="20577"/>
          <pc:sldLayoutMkLst>
            <pc:docMk/>
            <pc:sldMasterMk cId="0" sldId="2147483648"/>
            <pc:sldLayoutMk cId="2276092779" sldId="2147484332"/>
          </pc:sldLayoutMkLst>
          <pc:spChg chg="mod">
            <ac:chgData name="Jorge Sanchez" userId="42335d978692b9ba" providerId="LiveId" clId="{005BE8DA-DB25-4131-B152-024C41FC658E}" dt="2019-09-09T14:05:36.619" v="3" actId="20577"/>
            <ac:spMkLst>
              <pc:docMk/>
              <pc:sldMasterMk cId="0" sldId="2147483648"/>
              <pc:sldLayoutMk cId="2276092779" sldId="2147484332"/>
              <ac:spMk id="9" creationId="{1BA01B67-A90A-4654-9CDC-5074C105F945}"/>
            </ac:spMkLst>
          </pc:spChg>
        </pc:sldLayoutChg>
      </pc:sldMasterChg>
    </pc:docChg>
  </pc:docChgLst>
  <pc:docChgLst>
    <pc:chgData name="Jorge Sanchez" userId="42335d978692b9ba" providerId="LiveId" clId="{21F9F662-30EA-48F2-A254-7D0316290A64}"/>
    <pc:docChg chg="modSld modMainMaster">
      <pc:chgData name="Jorge Sanchez" userId="42335d978692b9ba" providerId="LiveId" clId="{21F9F662-30EA-48F2-A254-7D0316290A64}" dt="2018-10-22T14:06:11.022" v="15" actId="20577"/>
      <pc:docMkLst>
        <pc:docMk/>
      </pc:docMkLst>
      <pc:sldChg chg="modSp">
        <pc:chgData name="Jorge Sanchez" userId="42335d978692b9ba" providerId="LiveId" clId="{21F9F662-30EA-48F2-A254-7D0316290A64}" dt="2018-10-22T14:05:46.864" v="13" actId="20577"/>
        <pc:sldMkLst>
          <pc:docMk/>
          <pc:sldMk cId="0" sldId="257"/>
        </pc:sldMkLst>
        <pc:spChg chg="mod">
          <ac:chgData name="Jorge Sanchez" userId="42335d978692b9ba" providerId="LiveId" clId="{21F9F662-30EA-48F2-A254-7D0316290A64}" dt="2018-10-22T14:05:46.864" v="13" actId="20577"/>
          <ac:spMkLst>
            <pc:docMk/>
            <pc:sldMk cId="0" sldId="257"/>
            <ac:spMk id="14338" creationId="{CF95DD79-0E9E-44B2-A763-22C25F6B7203}"/>
          </ac:spMkLst>
        </pc:spChg>
      </pc:sldChg>
      <pc:sldMasterChg chg="modSldLayout">
        <pc:chgData name="Jorge Sanchez" userId="42335d978692b9ba" providerId="LiveId" clId="{21F9F662-30EA-48F2-A254-7D0316290A64}" dt="2018-10-22T14:06:11.022" v="15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21F9F662-30EA-48F2-A254-7D0316290A64}" dt="2018-10-22T14:06:11.022" v="15" actId="20577"/>
          <pc:sldLayoutMkLst>
            <pc:docMk/>
            <pc:sldMasterMk cId="0" sldId="2147483648"/>
            <pc:sldLayoutMk cId="734654903" sldId="2147484331"/>
          </pc:sldLayoutMkLst>
          <pc:spChg chg="mod">
            <ac:chgData name="Jorge Sanchez" userId="42335d978692b9ba" providerId="LiveId" clId="{21F9F662-30EA-48F2-A254-7D0316290A64}" dt="2018-10-22T14:06:11.022" v="15" actId="20577"/>
            <ac:spMkLst>
              <pc:docMk/>
              <pc:sldMasterMk cId="0" sldId="2147483648"/>
              <pc:sldLayoutMk cId="734654903" sldId="2147484331"/>
              <ac:spMk id="9" creationId="{E7B2A8EC-5946-453C-B721-AD4B99CF7B8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D83274-2A28-4911-86DD-B038EBD97441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17099A-6DF3-4529-8340-C2D7EF5DB0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460DAF-30D1-4274-A2D5-A7664ABAEDBD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E7E656-F35D-4B1B-A219-B1C2B037C1C9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6A33C-2AF6-4E0E-80A9-2FF7963AF6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EBE613-7886-4325-A692-06071C840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C25D24-CB06-43AB-BA0D-B064753DE5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7B2A8EC-5946-453C-B721-AD4B99CF7B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2019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87C395-C4C8-4059-AE56-6B3C80EEB8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465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02B7B-C615-4DF2-AF28-7E78E679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E5F0C5-2188-4D0E-AB8C-C47B9870F530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1E41F-1ADD-4CFA-9E22-BB132599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8056F-0F15-4142-A797-10C19431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439968-C1F2-49A9-88A8-6F68A94A99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61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4CC0E-45BB-4871-A034-A43E6E4D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E67FCB-F717-4716-BD38-53BBF6713396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BF7FA-8330-406E-A22F-2E9CD936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CADD6-B946-46A0-A85A-6156352D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385135-52B8-4645-B44E-A645457444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5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3739A7-F92C-4280-8636-40B022805A3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73771D-2069-4BC9-93B4-68ECAB0AE1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A0B8B7-6DDA-40D6-BFB3-2E32B4A6B6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A812D5-7D20-4503-91F4-C63A04AB9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55481C-B09C-4BC9-89DA-1A960D5C3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BA01B67-A90A-4654-9CDC-5074C105F9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Asenjo,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2EDE8F-2D08-429B-909A-DC53BE08C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2FBD7EA-9106-48BB-ADB1-A64162DD3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4FA6D77-A22C-4A55-9783-36EE26E3A784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760927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2F7DA-12E4-4015-A3A1-08694483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24E82A-D7F0-4A73-920F-61F1BBF792A5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ABD4C-7B5B-4005-9B08-830DF6F8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0D1E-AA3B-4F93-BC6E-2D0560D0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C823C0-9F7F-440D-88F1-4C2B94954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45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C99133F-7AE7-4E0F-A0F9-AC9F9EB1C6A5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4AF4F6-D745-4E14-B96A-BD0ACBB8B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43080F-63A3-442B-9183-CA32A1AFBF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4254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521E7-1459-47D5-91AE-D62003C8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1FE304-75EB-4D23-A010-BB696A5B2D04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06C509-EA32-47E0-9D7B-F08EDAE2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B27A3-EEB5-4C39-B0F8-514D67E0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549809-A6ED-44FF-864A-72F9943A9C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70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797049E-77AA-42D8-B37C-CA518F44E22E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DE9F08-D804-4871-8DE9-2C7A8715AB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33F3F4-C0BC-42C2-925A-EABEF40CB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587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23C35A-FB2B-41E3-8529-EC26462EA0D1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EF4322-A96B-4455-A29A-2187CB5274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D71E96-F2E8-4DDA-BB72-1B7279ECF0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</p:txBody>
      </p:sp>
    </p:spTree>
    <p:extLst>
      <p:ext uri="{BB962C8B-B14F-4D97-AF65-F5344CB8AC3E}">
        <p14:creationId xmlns:p14="http://schemas.microsoft.com/office/powerpoint/2010/main" val="139340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A15101-9C56-4E6B-9A58-8F92A12A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EE488-AE12-47F7-9C77-6994B7BEEF31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FD4EAC-5460-4EF5-9B72-BF8D644E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0219C-8138-4B7A-8F23-547BB503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929F77-C219-4AC5-9421-E2F1BC68E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82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265F7D-2A03-433C-ABA8-EB2671E6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0D6148-CC4C-49D8-B5DF-92276560A907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EF337-0FAF-4EAE-B47C-22B9B0D4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5482B0-A2DB-47A9-90EB-B542F719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0CA436-CF84-491C-9912-9CC33B0926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96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FCB181F-5AB3-43BA-B9EC-D4F16E626C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453726B9-F716-4DD3-A762-075B70681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CF95DD79-0E9E-44B2-A763-22C25F6B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 dirty="0"/>
              <a:t>Creación de recursos en Moodle</a:t>
            </a:r>
          </a:p>
        </p:txBody>
      </p:sp>
      <p:sp>
        <p:nvSpPr>
          <p:cNvPr id="14339" name="Subtítulo 2">
            <a:extLst>
              <a:ext uri="{FF2B5EF4-FFF2-40B4-BE49-F238E27FC236}">
                <a16:creationId xmlns:a16="http://schemas.microsoft.com/office/drawing/2014/main" id="{D2573275-9075-4EF6-B687-07403814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r>
              <a:rPr lang="es-ES" altLang="es-ES"/>
              <a:t>Profesor: Jorge Sánchez Asenjo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035CA1AF-C01F-4D1C-928B-9C0F6CB4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Detalles comunes al añadir actividades o en los ajustes.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A8FE2-3893-4842-9B8B-09504F64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Marcas</a:t>
            </a:r>
            <a:r>
              <a:rPr lang="es-ES" dirty="0"/>
              <a:t>. Palabras clave para buscar el recurso o la actividad en base a esas palabras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8B70D6D9-271A-4E2D-93EB-4995C3D0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ru-RU"/>
              <a:t>Recursos estáticos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E75054-8A2A-4BB3-AD35-6FBCC049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DB48DB55-783D-4648-B1E5-A77EF82F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¿Qué son los recursos?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Son material que colgamos en las secciones del curso para el aprendizaje del tema por parte del alumno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2D0FC56B-8911-438F-B819-B0D77EDA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Archivo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dirty="0"/>
              <a:t>Permite añadir un archivo del tipo que sea al curso</a:t>
            </a:r>
          </a:p>
          <a:p>
            <a:pPr>
              <a:defRPr/>
            </a:pPr>
            <a:r>
              <a:rPr lang="es-ES" dirty="0"/>
              <a:t>Los alumnos podrán descargar el mismo</a:t>
            </a:r>
          </a:p>
          <a:p>
            <a:pPr>
              <a:defRPr/>
            </a:pPr>
            <a:r>
              <a:rPr lang="es-ES" dirty="0"/>
              <a:t>Para subir el archivo desde Chrome basta con arrastrar</a:t>
            </a:r>
          </a:p>
          <a:p>
            <a:pPr>
              <a:defRPr/>
            </a:pPr>
            <a:r>
              <a:rPr lang="es-ES" dirty="0"/>
              <a:t>En otros navegadores hay que hacer </a:t>
            </a:r>
            <a:r>
              <a:rPr lang="es-ES" dirty="0" err="1"/>
              <a:t>click</a:t>
            </a:r>
            <a:r>
              <a:rPr lang="es-ES" dirty="0"/>
              <a:t> en</a:t>
            </a:r>
          </a:p>
        </p:txBody>
      </p:sp>
      <p:pic>
        <p:nvPicPr>
          <p:cNvPr id="26628" name="Imagen 3">
            <a:extLst>
              <a:ext uri="{FF2B5EF4-FFF2-40B4-BE49-F238E27FC236}">
                <a16:creationId xmlns:a16="http://schemas.microsoft.com/office/drawing/2014/main" id="{4316CC58-BA5C-4A44-B649-10814333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112838" y="1547813"/>
            <a:ext cx="2452687" cy="509587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F74058-C3FF-431E-89CD-7C97FB10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7"/>
          <a:stretch>
            <a:fillRect/>
          </a:stretch>
        </p:blipFill>
        <p:spPr bwMode="auto">
          <a:xfrm>
            <a:off x="7969250" y="5173663"/>
            <a:ext cx="74771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1D5855F2-0586-4428-93DC-EC8494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Carpeta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colocar una carpeta en la que podemos colocar más carpetas y recursos en ellas</a:t>
            </a:r>
          </a:p>
          <a:p>
            <a:pPr>
              <a:defRPr/>
            </a:pPr>
            <a:r>
              <a:rPr lang="es-ES" dirty="0"/>
              <a:t>Facilita aglutinar en un solo recurso mucho material, que además podemos organizar por carpetas</a:t>
            </a:r>
          </a:p>
        </p:txBody>
      </p:sp>
      <p:pic>
        <p:nvPicPr>
          <p:cNvPr id="27652" name="Imagen 3">
            <a:extLst>
              <a:ext uri="{FF2B5EF4-FFF2-40B4-BE49-F238E27FC236}">
                <a16:creationId xmlns:a16="http://schemas.microsoft.com/office/drawing/2014/main" id="{8366C23C-6A86-4EF6-941F-8F0AD98E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112838" y="2125663"/>
            <a:ext cx="2452687" cy="511175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86A0A532-D9EE-408B-8DDC-55D0A1F3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Carpeta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No podemos arrastrar carpetas desde nuestro ordenador</a:t>
            </a:r>
          </a:p>
          <a:p>
            <a:pPr>
              <a:defRPr/>
            </a:pPr>
            <a:r>
              <a:rPr lang="es-ES" dirty="0"/>
              <a:t>Hay que crearlas con el </a:t>
            </a:r>
            <a:br>
              <a:rPr lang="es-ES" dirty="0"/>
            </a:br>
            <a:r>
              <a:rPr lang="es-ES" dirty="0"/>
              <a:t>botón: </a:t>
            </a:r>
          </a:p>
        </p:txBody>
      </p:sp>
      <p:pic>
        <p:nvPicPr>
          <p:cNvPr id="28676" name="Imagen 3">
            <a:extLst>
              <a:ext uri="{FF2B5EF4-FFF2-40B4-BE49-F238E27FC236}">
                <a16:creationId xmlns:a16="http://schemas.microsoft.com/office/drawing/2014/main" id="{CFF635A6-9382-4E7C-BF01-4286F4BA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112838" y="2125663"/>
            <a:ext cx="2452687" cy="511175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A19565-B22C-4A4B-8419-2AA4C7E8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233738"/>
            <a:ext cx="8286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1834AF79-217F-4DD0-9C09-57A23A8C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Carpeta. Ejemplo</a:t>
            </a:r>
          </a:p>
        </p:txBody>
      </p:sp>
      <p:pic>
        <p:nvPicPr>
          <p:cNvPr id="29699" name="Imagen 8">
            <a:extLst>
              <a:ext uri="{FF2B5EF4-FFF2-40B4-BE49-F238E27FC236}">
                <a16:creationId xmlns:a16="http://schemas.microsoft.com/office/drawing/2014/main" id="{2CA47AB7-32D3-4755-8150-60FE2E70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98638"/>
            <a:ext cx="766603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3923916-3AB4-4DE9-9A0B-BDF0ABAA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URL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Enlace a una dirección de Internet </a:t>
            </a:r>
          </a:p>
          <a:p>
            <a:pPr>
              <a:defRPr/>
            </a:pPr>
            <a:r>
              <a:rPr lang="es-ES" dirty="0"/>
              <a:t>Por defecto al hacer </a:t>
            </a:r>
            <a:r>
              <a:rPr lang="es-ES" dirty="0" err="1"/>
              <a:t>click</a:t>
            </a:r>
            <a:r>
              <a:rPr lang="es-ES" dirty="0"/>
              <a:t> tapa la propia página</a:t>
            </a:r>
          </a:p>
          <a:p>
            <a:pPr>
              <a:defRPr/>
            </a:pPr>
            <a:r>
              <a:rPr lang="es-ES" dirty="0"/>
              <a:t>En “Apariencia” podemos elegir si queremos que la apertura sea dentro de la propia página (incrustar) o en una ventanita (del tamaño que indiquemos)</a:t>
            </a:r>
          </a:p>
        </p:txBody>
      </p:sp>
      <p:pic>
        <p:nvPicPr>
          <p:cNvPr id="30724" name="Imagen 3">
            <a:extLst>
              <a:ext uri="{FF2B5EF4-FFF2-40B4-BE49-F238E27FC236}">
                <a16:creationId xmlns:a16="http://schemas.microsoft.com/office/drawing/2014/main" id="{3078244F-C073-4D68-AB59-34FAFE17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096963" y="5327650"/>
            <a:ext cx="2454275" cy="509588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4EB583FC-555E-4E50-AA75-7B945254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Página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Facilita crear recursos en forma de página web</a:t>
            </a:r>
          </a:p>
          <a:p>
            <a:pPr>
              <a:defRPr/>
            </a:pPr>
            <a:r>
              <a:rPr lang="es-ES" dirty="0"/>
              <a:t>Tendremos capacidad de dar formato (colores, tamaño, alineación)</a:t>
            </a:r>
          </a:p>
          <a:p>
            <a:pPr>
              <a:defRPr/>
            </a:pPr>
            <a:r>
              <a:rPr lang="es-ES" dirty="0"/>
              <a:t>Podremos añadir enlaces, imágenes, vídeos, etc.</a:t>
            </a:r>
          </a:p>
        </p:txBody>
      </p:sp>
      <p:pic>
        <p:nvPicPr>
          <p:cNvPr id="31748" name="Imagen 3">
            <a:extLst>
              <a:ext uri="{FF2B5EF4-FFF2-40B4-BE49-F238E27FC236}">
                <a16:creationId xmlns:a16="http://schemas.microsoft.com/office/drawing/2014/main" id="{E9248805-A3A4-4D7C-A846-E72BA925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096963" y="3956050"/>
            <a:ext cx="2454275" cy="509588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1326D61A-523A-427C-B9FE-88157773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Página. </a:t>
            </a:r>
            <a:br>
              <a:rPr lang="es-ES" altLang="ru-RU"/>
            </a:br>
            <a:r>
              <a:rPr lang="es-ES" altLang="ru-RU"/>
              <a:t>Ejemplo de contenido</a:t>
            </a:r>
          </a:p>
        </p:txBody>
      </p:sp>
      <p:pic>
        <p:nvPicPr>
          <p:cNvPr id="32771" name="Imagen 2">
            <a:extLst>
              <a:ext uri="{FF2B5EF4-FFF2-40B4-BE49-F238E27FC236}">
                <a16:creationId xmlns:a16="http://schemas.microsoft.com/office/drawing/2014/main" id="{60B4C926-0F2D-4E00-BFD7-9476E705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581150"/>
            <a:ext cx="100520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573AECAD-F53E-436C-BDCB-7543366B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¿Qué son las actividades y recursos?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62519-2C24-449C-8844-A4F16C29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Son los materiales educativos que incorporamos al curso</a:t>
            </a:r>
          </a:p>
          <a:p>
            <a:pPr>
              <a:defRPr/>
            </a:pPr>
            <a:r>
              <a:rPr lang="es-ES" dirty="0"/>
              <a:t>Les podemos asignar a secciones del curso o a la zona global del mismo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5E236D20-1852-44D7-97DA-A03B78AF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Libro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crear un conjunto de páginas agrupadas por capítulos al estilo de un libro</a:t>
            </a:r>
          </a:p>
        </p:txBody>
      </p:sp>
      <p:pic>
        <p:nvPicPr>
          <p:cNvPr id="33796" name="Imagen 3">
            <a:extLst>
              <a:ext uri="{FF2B5EF4-FFF2-40B4-BE49-F238E27FC236}">
                <a16:creationId xmlns:a16="http://schemas.microsoft.com/office/drawing/2014/main" id="{8EC8EB2D-9ED5-4E59-89A3-652FCFC2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096963" y="3351213"/>
            <a:ext cx="2454275" cy="511175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26A695F4-A727-440E-A32A-E8FB7A44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Libro. </a:t>
            </a:r>
            <a:br>
              <a:rPr lang="es-ES" altLang="ru-RU"/>
            </a:br>
            <a:r>
              <a:rPr lang="es-ES" altLang="ru-RU"/>
              <a:t>Ejemplo de contenido</a:t>
            </a:r>
          </a:p>
        </p:txBody>
      </p:sp>
      <p:pic>
        <p:nvPicPr>
          <p:cNvPr id="34819" name="Imagen 4">
            <a:extLst>
              <a:ext uri="{FF2B5EF4-FFF2-40B4-BE49-F238E27FC236}">
                <a16:creationId xmlns:a16="http://schemas.microsoft.com/office/drawing/2014/main" id="{EC23F639-8998-43AB-A92F-7CE327A2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81138"/>
            <a:ext cx="1033303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1CA16CBB-A569-4B4E-A7A3-30469080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Recursos disponibles. Etiqueta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D3E1B-59C3-42D8-926B-25780325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63" y="1547813"/>
            <a:ext cx="7329487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escribir directamente un texto, imagen, etc.</a:t>
            </a:r>
          </a:p>
          <a:p>
            <a:pPr>
              <a:defRPr/>
            </a:pPr>
            <a:r>
              <a:rPr lang="es-ES" dirty="0"/>
              <a:t>Se suele usar para separar y organizar el contenido</a:t>
            </a:r>
          </a:p>
        </p:txBody>
      </p:sp>
      <p:pic>
        <p:nvPicPr>
          <p:cNvPr id="35844" name="Imagen 3">
            <a:extLst>
              <a:ext uri="{FF2B5EF4-FFF2-40B4-BE49-F238E27FC236}">
                <a16:creationId xmlns:a16="http://schemas.microsoft.com/office/drawing/2014/main" id="{CEB6FF18-7121-4FA1-9C79-922488D7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6850"/>
            <a:ext cx="2825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1EBF3E-9090-4E03-993D-03FD5BC596A9}"/>
              </a:ext>
            </a:extLst>
          </p:cNvPr>
          <p:cNvSpPr/>
          <p:nvPr/>
        </p:nvSpPr>
        <p:spPr>
          <a:xfrm>
            <a:off x="1096963" y="2757488"/>
            <a:ext cx="2454275" cy="509587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3FE187BB-27AB-4946-8281-D2732A81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Modo de edición de los 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8AAF60-2EE8-410F-862B-33F85965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Este modo permite modificar el contenido de los cursos</a:t>
            </a:r>
          </a:p>
          <a:p>
            <a:pPr>
              <a:defRPr/>
            </a:pPr>
            <a:r>
              <a:rPr lang="es-ES" dirty="0"/>
              <a:t> Es el modo que permite añadir, modificar y eliminar Temas y Recursos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BD81EAA-CFCE-48C5-830D-D4F3C97F7095}"/>
              </a:ext>
            </a:extLst>
          </p:cNvPr>
          <p:cNvSpPr/>
          <p:nvPr/>
        </p:nvSpPr>
        <p:spPr>
          <a:xfrm>
            <a:off x="0" y="6084888"/>
            <a:ext cx="12192000" cy="77311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411" name="Imagen 1">
            <a:extLst>
              <a:ext uri="{FF2B5EF4-FFF2-40B4-BE49-F238E27FC236}">
                <a16:creationId xmlns:a16="http://schemas.microsoft.com/office/drawing/2014/main" id="{C948BB09-8FAF-4498-A575-ADD03C47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231900"/>
            <a:ext cx="11006137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C341BA6-233D-4E2A-B06E-108B2C2FF47B}"/>
              </a:ext>
            </a:extLst>
          </p:cNvPr>
          <p:cNvSpPr/>
          <p:nvPr/>
        </p:nvSpPr>
        <p:spPr>
          <a:xfrm>
            <a:off x="10831513" y="1231900"/>
            <a:ext cx="844550" cy="830263"/>
          </a:xfrm>
          <a:prstGeom prst="ellipse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3" name="CuadroTexto 2">
            <a:extLst>
              <a:ext uri="{FF2B5EF4-FFF2-40B4-BE49-F238E27FC236}">
                <a16:creationId xmlns:a16="http://schemas.microsoft.com/office/drawing/2014/main" id="{39F5C14D-B9B0-41C7-A063-AF5DC1D8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1277938"/>
            <a:ext cx="32400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  <a:latin typeface="Phoreus Cherokee" pitchFamily="18" charset="0"/>
              </a:rPr>
              <a:t>1) Pulsar el menú de Ajustes</a:t>
            </a:r>
          </a:p>
        </p:txBody>
      </p:sp>
      <p:sp>
        <p:nvSpPr>
          <p:cNvPr id="17414" name="CuadroTexto 4">
            <a:extLst>
              <a:ext uri="{FF2B5EF4-FFF2-40B4-BE49-F238E27FC236}">
                <a16:creationId xmlns:a16="http://schemas.microsoft.com/office/drawing/2014/main" id="{BB332C9D-797C-4A9D-8ADE-A269E17A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273300"/>
            <a:ext cx="31019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  <a:latin typeface="Phoreus Cherokee" pitchFamily="18" charset="0"/>
              </a:rPr>
              <a:t>2) Click en Activar Edición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448653-1DAF-43E5-94C9-9D6D0987B89D}"/>
              </a:ext>
            </a:extLst>
          </p:cNvPr>
          <p:cNvSpPr/>
          <p:nvPr/>
        </p:nvSpPr>
        <p:spPr>
          <a:xfrm>
            <a:off x="8639175" y="2284413"/>
            <a:ext cx="2638425" cy="369887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8095FC5-59E7-41F7-BEC9-A18AC3FEB2B5}"/>
              </a:ext>
            </a:extLst>
          </p:cNvPr>
          <p:cNvSpPr txBox="1">
            <a:spLocks/>
          </p:cNvSpPr>
          <p:nvPr/>
        </p:nvSpPr>
        <p:spPr>
          <a:xfrm>
            <a:off x="4763" y="0"/>
            <a:ext cx="12244387" cy="8620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Phoreus Cherokee" panose="020605020200000204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9pPr>
          </a:lstStyle>
          <a:p>
            <a:pPr>
              <a:defRPr/>
            </a:pPr>
            <a:r>
              <a:rPr lang="es-ES" altLang="es-ES" dirty="0"/>
              <a:t>Activar el modo de edición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13" grpId="0" animBg="1"/>
      <p:bldP spid="1741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">
            <a:extLst>
              <a:ext uri="{FF2B5EF4-FFF2-40B4-BE49-F238E27FC236}">
                <a16:creationId xmlns:a16="http://schemas.microsoft.com/office/drawing/2014/main" id="{9637E821-7E31-4024-89F1-C8435CAB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646238"/>
            <a:ext cx="1129347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BD81EAA-CFCE-48C5-830D-D4F3C97F7095}"/>
              </a:ext>
            </a:extLst>
          </p:cNvPr>
          <p:cNvSpPr/>
          <p:nvPr/>
        </p:nvSpPr>
        <p:spPr>
          <a:xfrm>
            <a:off x="0" y="6084888"/>
            <a:ext cx="12192000" cy="77311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C341BA6-233D-4E2A-B06E-108B2C2FF47B}"/>
              </a:ext>
            </a:extLst>
          </p:cNvPr>
          <p:cNvSpPr/>
          <p:nvPr/>
        </p:nvSpPr>
        <p:spPr>
          <a:xfrm>
            <a:off x="611188" y="2273300"/>
            <a:ext cx="844550" cy="3421063"/>
          </a:xfrm>
          <a:prstGeom prst="ellipse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3" name="CuadroTexto 2">
            <a:extLst>
              <a:ext uri="{FF2B5EF4-FFF2-40B4-BE49-F238E27FC236}">
                <a16:creationId xmlns:a16="http://schemas.microsoft.com/office/drawing/2014/main" id="{03629AC0-A8DD-4F03-A490-0A185380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724025"/>
            <a:ext cx="2938462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  <a:latin typeface="Phoreus Cherokee" pitchFamily="18" charset="0"/>
              </a:rPr>
              <a:t>Mover elementos de sitio</a:t>
            </a:r>
          </a:p>
        </p:txBody>
      </p:sp>
      <p:sp>
        <p:nvSpPr>
          <p:cNvPr id="17414" name="CuadroTexto 4">
            <a:extLst>
              <a:ext uri="{FF2B5EF4-FFF2-40B4-BE49-F238E27FC236}">
                <a16:creationId xmlns:a16="http://schemas.microsoft.com/office/drawing/2014/main" id="{1B77192F-1E2D-4AF5-91D8-3E0C5BB4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2960688"/>
            <a:ext cx="21542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  <a:latin typeface="Phoreus Cherokee" pitchFamily="18" charset="0"/>
              </a:rPr>
              <a:t>Añadir elementos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448653-1DAF-43E5-94C9-9D6D0987B89D}"/>
              </a:ext>
            </a:extLst>
          </p:cNvPr>
          <p:cNvSpPr/>
          <p:nvPr/>
        </p:nvSpPr>
        <p:spPr>
          <a:xfrm>
            <a:off x="8493125" y="2976563"/>
            <a:ext cx="3182938" cy="369887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8095FC5-59E7-41F7-BEC9-A18AC3FEB2B5}"/>
              </a:ext>
            </a:extLst>
          </p:cNvPr>
          <p:cNvSpPr txBox="1">
            <a:spLocks/>
          </p:cNvSpPr>
          <p:nvPr/>
        </p:nvSpPr>
        <p:spPr>
          <a:xfrm>
            <a:off x="4763" y="0"/>
            <a:ext cx="12244387" cy="8620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Phoreus Cherokee" panose="020605020200000204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Phoreus Cherokee" panose="02060502020000020403" pitchFamily="18" charset="0"/>
              </a:defRPr>
            </a:lvl9pPr>
          </a:lstStyle>
          <a:p>
            <a:pPr>
              <a:defRPr/>
            </a:pPr>
            <a:r>
              <a:rPr lang="es-ES" altLang="es-ES" dirty="0"/>
              <a:t>Activar el modo de edición 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841CA3B7-62F0-481D-9F7C-288A8EF7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3833813"/>
            <a:ext cx="24701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tx1"/>
                </a:solidFill>
                <a:latin typeface="Phoreus Cherokee" pitchFamily="18" charset="0"/>
              </a:rPr>
              <a:t>Modificar elementos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0386B7-EA69-43B2-9170-140C35F706BA}"/>
              </a:ext>
            </a:extLst>
          </p:cNvPr>
          <p:cNvSpPr/>
          <p:nvPr/>
        </p:nvSpPr>
        <p:spPr>
          <a:xfrm>
            <a:off x="9794875" y="4295775"/>
            <a:ext cx="1116013" cy="1168400"/>
          </a:xfrm>
          <a:prstGeom prst="rect">
            <a:avLst/>
          </a:prstGeom>
          <a:solidFill>
            <a:srgbClr val="FFFF00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03F3221-EBD7-461E-B158-32DB05D93F59}"/>
              </a:ext>
            </a:extLst>
          </p:cNvPr>
          <p:cNvGrpSpPr>
            <a:grpSpLocks/>
          </p:cNvGrpSpPr>
          <p:nvPr/>
        </p:nvGrpSpPr>
        <p:grpSpPr bwMode="auto">
          <a:xfrm>
            <a:off x="3522663" y="3059113"/>
            <a:ext cx="1897062" cy="2478087"/>
            <a:chOff x="3522860" y="3059668"/>
            <a:chExt cx="1897314" cy="2476836"/>
          </a:xfrm>
        </p:grpSpPr>
        <p:sp>
          <p:nvSpPr>
            <p:cNvPr id="18444" name="CuadroTexto 4">
              <a:extLst>
                <a:ext uri="{FF2B5EF4-FFF2-40B4-BE49-F238E27FC236}">
                  <a16:creationId xmlns:a16="http://schemas.microsoft.com/office/drawing/2014/main" id="{C804EBD3-CC9A-41A8-BEF4-4D1AAEBD1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860" y="3059668"/>
              <a:ext cx="1897314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bg2"/>
                  </a:solidFill>
                  <a:latin typeface="Proxima Nova Lt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Proxima Nova Lt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2"/>
                  </a:solidFill>
                  <a:latin typeface="Proxima Nova Lt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Proxima Nova Lt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800" b="1">
                  <a:solidFill>
                    <a:schemeClr val="tx1"/>
                  </a:solidFill>
                  <a:latin typeface="Phoreus Cherokee" pitchFamily="18" charset="0"/>
                </a:rPr>
                <a:t>Modificar texto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3D034729-9263-4010-98E8-720B20948A3C}"/>
                </a:ext>
              </a:extLst>
            </p:cNvPr>
            <p:cNvSpPr/>
            <p:nvPr/>
          </p:nvSpPr>
          <p:spPr>
            <a:xfrm>
              <a:off x="3732438" y="3695934"/>
              <a:ext cx="1365431" cy="1840570"/>
            </a:xfrm>
            <a:custGeom>
              <a:avLst/>
              <a:gdLst>
                <a:gd name="connsiteX0" fmla="*/ 939452 w 1365337"/>
                <a:gd name="connsiteY0" fmla="*/ 50104 h 1841326"/>
                <a:gd name="connsiteX1" fmla="*/ 914400 w 1365337"/>
                <a:gd name="connsiteY1" fmla="*/ 475989 h 1841326"/>
                <a:gd name="connsiteX2" fmla="*/ 12526 w 1365337"/>
                <a:gd name="connsiteY2" fmla="*/ 626301 h 1841326"/>
                <a:gd name="connsiteX3" fmla="*/ 0 w 1365337"/>
                <a:gd name="connsiteY3" fmla="*/ 826718 h 1841326"/>
                <a:gd name="connsiteX4" fmla="*/ 538619 w 1365337"/>
                <a:gd name="connsiteY4" fmla="*/ 1841326 h 1841326"/>
                <a:gd name="connsiteX5" fmla="*/ 889348 w 1365337"/>
                <a:gd name="connsiteY5" fmla="*/ 1803748 h 1841326"/>
                <a:gd name="connsiteX6" fmla="*/ 989556 w 1365337"/>
                <a:gd name="connsiteY6" fmla="*/ 1578280 h 1841326"/>
                <a:gd name="connsiteX7" fmla="*/ 526093 w 1365337"/>
                <a:gd name="connsiteY7" fmla="*/ 688932 h 1841326"/>
                <a:gd name="connsiteX8" fmla="*/ 1365337 w 1365337"/>
                <a:gd name="connsiteY8" fmla="*/ 463463 h 1841326"/>
                <a:gd name="connsiteX9" fmla="*/ 1365337 w 1365337"/>
                <a:gd name="connsiteY9" fmla="*/ 0 h 1841326"/>
                <a:gd name="connsiteX10" fmla="*/ 939452 w 1365337"/>
                <a:gd name="connsiteY10" fmla="*/ 50104 h 184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337" h="1841326">
                  <a:moveTo>
                    <a:pt x="939452" y="50104"/>
                  </a:moveTo>
                  <a:lnTo>
                    <a:pt x="914400" y="475989"/>
                  </a:lnTo>
                  <a:lnTo>
                    <a:pt x="12526" y="626301"/>
                  </a:lnTo>
                  <a:lnTo>
                    <a:pt x="0" y="826718"/>
                  </a:lnTo>
                  <a:lnTo>
                    <a:pt x="538619" y="1841326"/>
                  </a:lnTo>
                  <a:lnTo>
                    <a:pt x="889348" y="1803748"/>
                  </a:lnTo>
                  <a:lnTo>
                    <a:pt x="989556" y="1578280"/>
                  </a:lnTo>
                  <a:lnTo>
                    <a:pt x="526093" y="688932"/>
                  </a:lnTo>
                  <a:lnTo>
                    <a:pt x="1365337" y="463463"/>
                  </a:lnTo>
                  <a:lnTo>
                    <a:pt x="1365337" y="0"/>
                  </a:lnTo>
                  <a:lnTo>
                    <a:pt x="939452" y="50104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13" grpId="0" animBg="1"/>
      <p:bldP spid="17414" grpId="0" animBg="1"/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C1F028E9-FD14-4592-BD05-DB9B3829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Detalles comunes al añadir actividades o en los ajustes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A8FE2-3893-4842-9B8B-09504F64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Nombre</a:t>
            </a:r>
            <a:r>
              <a:rPr lang="es-ES" dirty="0"/>
              <a:t> (distingue a la actividad en sí)</a:t>
            </a:r>
          </a:p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Descripción</a:t>
            </a:r>
            <a:r>
              <a:rPr lang="es-ES" dirty="0"/>
              <a:t>. </a:t>
            </a:r>
          </a:p>
          <a:p>
            <a:pPr lvl="1">
              <a:defRPr/>
            </a:pPr>
            <a:r>
              <a:rPr lang="es-ES" dirty="0"/>
              <a:t>Texto más largo para indicar de qué va la actividad. </a:t>
            </a:r>
          </a:p>
          <a:p>
            <a:pPr lvl="1">
              <a:defRPr/>
            </a:pPr>
            <a:r>
              <a:rPr lang="es-ES" dirty="0"/>
              <a:t>Solo se ve si se activa “Muestra la descripción en los contenidos del curso”</a:t>
            </a:r>
          </a:p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id recurso</a:t>
            </a:r>
          </a:p>
          <a:p>
            <a:pPr lvl="1">
              <a:defRPr/>
            </a:pPr>
            <a:r>
              <a:rPr lang="es-ES" dirty="0"/>
              <a:t>No es obligatoria, pero se usa para que la actividad sea evaluable y aparezca en el libro de calificaciones</a:t>
            </a:r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AE5739E5-59D3-4B3B-83A1-E6E7273D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Detalles comunes al añadir actividades o en los ajustes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A8FE2-3893-4842-9B8B-09504F64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Restricciones de acceso</a:t>
            </a:r>
            <a:r>
              <a:rPr lang="es-ES" dirty="0"/>
              <a:t>. Establece reglas para que la actividad solo se pueda usar si se cumplen unas determinadas circunstancias. </a:t>
            </a:r>
          </a:p>
          <a:p>
            <a:pPr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4C4FE414-06A8-47A7-B579-30CF9548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Detalles comunes al añadir actividades o en los ajustes. Restricciones de acceso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A8FE2-3893-4842-9B8B-09504F64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Posibles restricciones de acceso:</a:t>
            </a:r>
          </a:p>
          <a:p>
            <a:pPr lvl="1">
              <a:defRPr/>
            </a:pPr>
            <a:r>
              <a:rPr lang="es-ES" dirty="0"/>
              <a:t>Si se ha finalizado una o más actividades anteriores</a:t>
            </a:r>
          </a:p>
          <a:p>
            <a:pPr lvl="1">
              <a:defRPr/>
            </a:pPr>
            <a:r>
              <a:rPr lang="es-ES" dirty="0"/>
              <a:t>Acceso en base a una fecha determinada</a:t>
            </a:r>
          </a:p>
          <a:p>
            <a:pPr lvl="1">
              <a:defRPr/>
            </a:pPr>
            <a:r>
              <a:rPr lang="es-ES" dirty="0"/>
              <a:t>Acceso si el alumno/a ha conseguido una determinada nota</a:t>
            </a:r>
          </a:p>
          <a:p>
            <a:pPr lvl="1">
              <a:defRPr/>
            </a:pPr>
            <a:r>
              <a:rPr lang="es-ES" dirty="0"/>
              <a:t>Acceso por propiedades de perfil (por nombre, ciudad, país, etc.)</a:t>
            </a:r>
          </a:p>
          <a:p>
            <a:pPr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319F1EE4-C4AB-4119-AE3D-D9D1487D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Detalles comunes al añadir actividades o en los ajustes.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DA8FE2-3893-4842-9B8B-09504F64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FFFF00"/>
                </a:solidFill>
              </a:rPr>
              <a:t>Finalización de actividad</a:t>
            </a:r>
            <a:r>
              <a:rPr lang="es-ES" dirty="0"/>
              <a:t>. Permite aclarar cuando se puede dar por terminada la actividad. Posibilidades:</a:t>
            </a:r>
          </a:p>
          <a:p>
            <a:pPr lvl="1">
              <a:defRPr/>
            </a:pPr>
            <a:r>
              <a:rPr lang="es-ES" dirty="0"/>
              <a:t>No se puede marcar por finalizada</a:t>
            </a:r>
          </a:p>
          <a:p>
            <a:pPr lvl="1">
              <a:defRPr/>
            </a:pPr>
            <a:r>
              <a:rPr lang="es-ES" dirty="0"/>
              <a:t>Es el alumno o alumna quien la marca como finalizada</a:t>
            </a:r>
          </a:p>
          <a:p>
            <a:pPr lvl="1">
              <a:defRPr/>
            </a:pPr>
            <a:r>
              <a:rPr lang="es-ES" dirty="0"/>
              <a:t>El alumno no puede marcarla como finalizada, pero cuando hace la actividad o ve el recurso se marca como finalizada automáticamente</a:t>
            </a:r>
          </a:p>
          <a:p>
            <a:pPr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</TotalTime>
  <Words>605</Words>
  <Application>Microsoft Office PowerPoint</Application>
  <PresentationFormat>Panorámica</PresentationFormat>
  <Paragraphs>73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Proxima Nova Lt</vt:lpstr>
      <vt:lpstr>Calibri</vt:lpstr>
      <vt:lpstr>Phoreus Cherokee</vt:lpstr>
      <vt:lpstr>Tema de Office</vt:lpstr>
      <vt:lpstr>Creación de recursos en Moodle</vt:lpstr>
      <vt:lpstr>¿Qué son las actividades y recursos?</vt:lpstr>
      <vt:lpstr>Modo de edición de los cursos</vt:lpstr>
      <vt:lpstr>Presentación de PowerPoint</vt:lpstr>
      <vt:lpstr>Presentación de PowerPoint</vt:lpstr>
      <vt:lpstr>Detalles comunes al añadir actividades o en los ajustes</vt:lpstr>
      <vt:lpstr>Detalles comunes al añadir actividades o en los ajustes</vt:lpstr>
      <vt:lpstr>Detalles comunes al añadir actividades o en los ajustes. Restricciones de acceso</vt:lpstr>
      <vt:lpstr>Detalles comunes al añadir actividades o en los ajustes. </vt:lpstr>
      <vt:lpstr>Detalles comunes al añadir actividades o en los ajustes. </vt:lpstr>
      <vt:lpstr>Recursos estáticos</vt:lpstr>
      <vt:lpstr>¿Qué son los recursos?</vt:lpstr>
      <vt:lpstr>Recursos disponibles. Archivo</vt:lpstr>
      <vt:lpstr>Recursos disponibles. Carpeta</vt:lpstr>
      <vt:lpstr>Recursos disponibles. Carpeta</vt:lpstr>
      <vt:lpstr>Recursos disponibles. Carpeta. Ejemplo</vt:lpstr>
      <vt:lpstr>Recursos disponibles. URL</vt:lpstr>
      <vt:lpstr>Recursos disponibles. Página</vt:lpstr>
      <vt:lpstr>Recursos disponibles. Página.  Ejemplo de contenido</vt:lpstr>
      <vt:lpstr>Recursos disponibles. Libro</vt:lpstr>
      <vt:lpstr>Recursos disponibles. Libro.  Ejemplo de contenido</vt:lpstr>
      <vt:lpstr>Recursos disponibles. Etiqueta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328</cp:revision>
  <dcterms:created xsi:type="dcterms:W3CDTF">2014-09-13T12:31:38Z</dcterms:created>
  <dcterms:modified xsi:type="dcterms:W3CDTF">2019-09-09T14:05:40Z</dcterms:modified>
</cp:coreProperties>
</file>