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3060B-BD2F-4682-BCB7-7322606F75B5}" type="datetimeFigureOut">
              <a:rPr lang="es-ES" smtClean="0"/>
              <a:pPr/>
              <a:t>02/05/2017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ED35A-3DE3-43D5-BA42-C96FA29851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ED35A-3DE3-43D5-BA42-C96FA298512D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8575179-8BA4-4311-A99D-FDA3F7DD0EC3}" type="datetimeFigureOut">
              <a:rPr lang="es-ES" smtClean="0"/>
              <a:pPr/>
              <a:t>02/05/2017</a:t>
            </a:fld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F71FF88-088A-446E-A68B-109F1A47781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575179-8BA4-4311-A99D-FDA3F7DD0EC3}" type="datetimeFigureOut">
              <a:rPr lang="es-ES" smtClean="0"/>
              <a:pPr/>
              <a:t>02/05/2017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71FF88-088A-446E-A68B-109F1A4778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575179-8BA4-4311-A99D-FDA3F7DD0EC3}" type="datetimeFigureOut">
              <a:rPr lang="es-ES" smtClean="0"/>
              <a:pPr/>
              <a:t>02/05/2017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71FF88-088A-446E-A68B-109F1A4778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575179-8BA4-4311-A99D-FDA3F7DD0EC3}" type="datetimeFigureOut">
              <a:rPr lang="es-ES" smtClean="0"/>
              <a:pPr/>
              <a:t>02/05/2017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71FF88-088A-446E-A68B-109F1A4778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8575179-8BA4-4311-A99D-FDA3F7DD0EC3}" type="datetimeFigureOut">
              <a:rPr lang="es-ES" smtClean="0"/>
              <a:pPr/>
              <a:t>02/05/2017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F71FF88-088A-446E-A68B-109F1A47781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575179-8BA4-4311-A99D-FDA3F7DD0EC3}" type="datetimeFigureOut">
              <a:rPr lang="es-ES" smtClean="0"/>
              <a:pPr/>
              <a:t>02/05/2017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F71FF88-088A-446E-A68B-109F1A47781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575179-8BA4-4311-A99D-FDA3F7DD0EC3}" type="datetimeFigureOut">
              <a:rPr lang="es-ES" smtClean="0"/>
              <a:pPr/>
              <a:t>02/05/2017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F71FF88-088A-446E-A68B-109F1A4778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575179-8BA4-4311-A99D-FDA3F7DD0EC3}" type="datetimeFigureOut">
              <a:rPr lang="es-ES" smtClean="0"/>
              <a:pPr/>
              <a:t>02/05/2017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71FF88-088A-446E-A68B-109F1A47781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575179-8BA4-4311-A99D-FDA3F7DD0EC3}" type="datetimeFigureOut">
              <a:rPr lang="es-ES" smtClean="0"/>
              <a:pPr/>
              <a:t>02/05/2017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71FF88-088A-446E-A68B-109F1A4778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8575179-8BA4-4311-A99D-FDA3F7DD0EC3}" type="datetimeFigureOut">
              <a:rPr lang="es-ES" smtClean="0"/>
              <a:pPr/>
              <a:t>02/05/2017</a:t>
            </a:fld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F71FF88-088A-446E-A68B-109F1A47781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8575179-8BA4-4311-A99D-FDA3F7DD0EC3}" type="datetimeFigureOut">
              <a:rPr lang="es-ES" smtClean="0"/>
              <a:pPr/>
              <a:t>02/05/2017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F71FF88-088A-446E-A68B-109F1A47781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8575179-8BA4-4311-A99D-FDA3F7DD0EC3}" type="datetimeFigureOut">
              <a:rPr lang="es-ES" smtClean="0"/>
              <a:pPr/>
              <a:t>02/05/2017</a:t>
            </a:fld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F71FF88-088A-446E-A68B-109F1A47781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s.wikipedia.org/wiki/Derecho_de_auto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g6znYkNuUQ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Nueva imag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420888"/>
            <a:ext cx="6410137" cy="354560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latin typeface="Century Gothic" pitchFamily="34" charset="0"/>
              </a:rPr>
              <a:t>CREATIVE COMMONS</a:t>
            </a:r>
            <a:endParaRPr lang="es-ES" b="1" dirty="0">
              <a:latin typeface="Century Gothic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2800" dirty="0" smtClean="0"/>
              <a:t>Licencia para publicar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6280"/>
          </a:xfrm>
        </p:spPr>
        <p:txBody>
          <a:bodyPr>
            <a:noAutofit/>
          </a:bodyPr>
          <a:lstStyle/>
          <a:p>
            <a:r>
              <a:rPr lang="es-ES" sz="2000" dirty="0" smtClean="0"/>
              <a:t>Cuando un docente decide producir materiales educativos con la intención de mejorar su tarea educativa, está creando una obra sujeta a la normativa sobre propiedad intelectual y derechos de autor. Automáticamente esta obra genera unos derechos de copia cuyo titular es el autor de la misma y entre otras cosas prohíbe la reproducción y distribución de la totalidad o parte de la misma sin autorización expresa de los propietarios del citado </a:t>
            </a:r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Copyright</a:t>
            </a:r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dirty="0" smtClean="0"/>
              <a:t>en el caso que el autor decida poner a disposición del público en general la citada obra, esta deberá autorizarse explícitamente para cada uso que vaya a hacerse de ella o se estará contraviniendo la ley. Para evitar tener que andar licitando cada uso que vaya a hacerse y facilitar la divulgación de obras de propiedad intelectual de carácter libre, se creó el proyecto </a:t>
            </a:r>
            <a:r>
              <a:rPr lang="es-ES" sz="2000" dirty="0" err="1" smtClean="0">
                <a:solidFill>
                  <a:schemeClr val="accent6">
                    <a:lumMod val="75000"/>
                  </a:schemeClr>
                </a:solidFill>
              </a:rPr>
              <a:t>Creative</a:t>
            </a:r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accent6">
                    <a:lumMod val="75000"/>
                  </a:schemeClr>
                </a:solidFill>
              </a:rPr>
              <a:t>Commons</a:t>
            </a:r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dirty="0" smtClean="0"/>
              <a:t>en 2001.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/>
              <a:t>¿Qué son las licencias </a:t>
            </a:r>
            <a:r>
              <a:rPr lang="es-ES" b="1" dirty="0" err="1" smtClean="0"/>
              <a:t>Creative</a:t>
            </a:r>
            <a:r>
              <a:rPr lang="es-ES" b="1" dirty="0" smtClean="0"/>
              <a:t> </a:t>
            </a:r>
            <a:r>
              <a:rPr lang="es-ES" b="1" dirty="0" err="1" smtClean="0"/>
              <a:t>Commons</a:t>
            </a:r>
            <a:r>
              <a:rPr lang="es-ES" b="1" dirty="0" smtClean="0"/>
              <a:t>?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sz="2800" b="1" dirty="0" err="1" smtClean="0"/>
              <a:t>Creative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Commons</a:t>
            </a:r>
            <a:r>
              <a:rPr lang="es-ES" sz="2800" b="1" dirty="0" smtClean="0"/>
              <a:t> es una ONG sin ánimo de lucro fundada por Lawrence </a:t>
            </a:r>
            <a:r>
              <a:rPr lang="es-ES" sz="2800" b="1" dirty="0" err="1" smtClean="0"/>
              <a:t>Lessig</a:t>
            </a:r>
            <a:r>
              <a:rPr lang="es-ES" sz="2800" b="1" dirty="0" smtClean="0"/>
              <a:t>, experto en </a:t>
            </a:r>
            <a:r>
              <a:rPr lang="es-ES" sz="2800" b="1" dirty="0" err="1" smtClean="0"/>
              <a:t>ciberderecho</a:t>
            </a:r>
            <a:r>
              <a:rPr lang="es-ES" sz="2800" b="1" dirty="0" smtClean="0"/>
              <a:t> de la Universidad de </a:t>
            </a:r>
            <a:r>
              <a:rPr lang="es-ES" sz="2800" b="1" dirty="0" err="1" smtClean="0"/>
              <a:t>Stanford</a:t>
            </a:r>
            <a:r>
              <a:rPr lang="es-ES" sz="2800" b="1" dirty="0" smtClean="0"/>
              <a:t>. </a:t>
            </a:r>
          </a:p>
          <a:p>
            <a:pPr>
              <a:buNone/>
            </a:pPr>
            <a:endParaRPr lang="es-ES" sz="2800" b="1" dirty="0" smtClean="0"/>
          </a:p>
          <a:p>
            <a:r>
              <a:rPr lang="es-ES" sz="2800" dirty="0" smtClean="0"/>
              <a:t>Las licencias </a:t>
            </a:r>
            <a:r>
              <a:rPr lang="es-ES" sz="2800" b="1" dirty="0" smtClean="0"/>
              <a:t>CC se basan en el hecho de que el autor siempre tiene los derechos sobre su obra, por lo que puede decidir ceder algunos derechos en favor de terceros. 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b="1" dirty="0" smtClean="0"/>
              <a:t>¿Qué diferencia hay entre Copyright y </a:t>
            </a:r>
            <a:r>
              <a:rPr lang="es-ES" sz="2800" b="1" dirty="0" err="1" smtClean="0"/>
              <a:t>Creative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Commons</a:t>
            </a:r>
            <a:r>
              <a:rPr lang="es-ES" sz="2800" b="1" dirty="0" smtClean="0"/>
              <a:t> ? 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sz="2000" dirty="0" smtClean="0"/>
              <a:t>El 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copyright </a:t>
            </a:r>
            <a:r>
              <a:rPr lang="es-ES" sz="2000" b="1" dirty="0" smtClean="0"/>
              <a:t>implica que todos los derechos están reservados. No se puede hacer ningún uso de la obra sin permiso expreso del autor. </a:t>
            </a:r>
          </a:p>
          <a:p>
            <a:endParaRPr lang="es-ES" sz="2800" dirty="0" smtClean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sz="2000" dirty="0" smtClean="0"/>
              <a:t>Las licencias 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CC </a:t>
            </a:r>
            <a:r>
              <a:rPr lang="es-ES" sz="2000" b="1" dirty="0" smtClean="0"/>
              <a:t>implican que algunos derechos están reservados, pero otros tienen el permiso de uso concedido a priori por el autor. </a:t>
            </a:r>
            <a:endParaRPr lang="es-ES" sz="2000" dirty="0" smtClean="0"/>
          </a:p>
          <a:p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9" name="8 Imagen" descr="Nueva imag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4149080"/>
            <a:ext cx="1944216" cy="1944216"/>
          </a:xfrm>
          <a:prstGeom prst="rect">
            <a:avLst/>
          </a:prstGeom>
        </p:spPr>
      </p:pic>
      <p:pic>
        <p:nvPicPr>
          <p:cNvPr id="10" name="9 Imagen" descr="Nueva imag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149080"/>
            <a:ext cx="1944216" cy="1947258"/>
          </a:xfrm>
          <a:prstGeom prst="rect">
            <a:avLst/>
          </a:prstGeom>
        </p:spPr>
      </p:pic>
      <p:pic>
        <p:nvPicPr>
          <p:cNvPr id="11" name="10 Imagen" descr="Nueva imag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24744" y="3717032"/>
            <a:ext cx="1916832" cy="191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323528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Las licencias </a:t>
            </a:r>
            <a:r>
              <a:rPr lang="es-ES" dirty="0" err="1" smtClean="0"/>
              <a:t>Creative</a:t>
            </a:r>
            <a:r>
              <a:rPr lang="es-ES" dirty="0" smtClean="0"/>
              <a:t> </a:t>
            </a:r>
            <a:r>
              <a:rPr lang="es-ES" dirty="0" err="1" smtClean="0"/>
              <a:t>Commons</a:t>
            </a:r>
            <a:r>
              <a:rPr lang="es-ES" dirty="0" smtClean="0"/>
              <a:t> garantizan cuatro libertades; atribución de la obra, no comercial, sin derivados y compartir igual.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755576" y="47251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>
                <a:hlinkClick r:id="rId2"/>
              </a:rPr>
              <a:t>Ver video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es-ES" dirty="0" smtClean="0"/>
              <a:t>Condiciones  básicas</a:t>
            </a:r>
            <a:endParaRPr lang="es-E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51012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708920"/>
            <a:ext cx="504056" cy="51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789040"/>
            <a:ext cx="51012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4568" y="3501008"/>
            <a:ext cx="8001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5229200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2339752" y="1268760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 smtClean="0"/>
          </a:p>
          <a:p>
            <a:r>
              <a:rPr lang="es-ES" b="1" dirty="0" smtClean="0"/>
              <a:t>BY- Reconocimiento. Obligación de reconocimiento de autoría (derecho de cita). </a:t>
            </a:r>
          </a:p>
          <a:p>
            <a:endParaRPr lang="es-ES" b="1" dirty="0" smtClean="0"/>
          </a:p>
          <a:p>
            <a:r>
              <a:rPr lang="es-ES" b="1" dirty="0" smtClean="0"/>
              <a:t>NC- No comercial. No está permitido el uso de la obra con fines comerciales. </a:t>
            </a:r>
          </a:p>
          <a:p>
            <a:endParaRPr lang="es-ES" b="1" dirty="0" smtClean="0"/>
          </a:p>
          <a:p>
            <a:r>
              <a:rPr lang="es-ES" b="1" dirty="0" smtClean="0"/>
              <a:t>SA-Compartir igual. Se permiten obras derivadas siempre que éstas se divulguen bajo la misma licencia que la original. </a:t>
            </a:r>
          </a:p>
          <a:p>
            <a:endParaRPr lang="es-ES" b="1" dirty="0" smtClean="0"/>
          </a:p>
          <a:p>
            <a:r>
              <a:rPr lang="es-ES" b="1" dirty="0" smtClean="0"/>
              <a:t>ND-Sin obra derivada. No está permitido usar la obra para crear otras obras.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nfografí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92696" y="0"/>
            <a:ext cx="1450661" cy="6858000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Tipos de licencia CC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5" name="4 Imagen" descr="creative-common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204864"/>
            <a:ext cx="5400040" cy="377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Imágenes : </a:t>
            </a:r>
            <a:r>
              <a:rPr lang="es-ES" dirty="0" err="1" smtClean="0"/>
              <a:t>Pixabay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Fuentes: </a:t>
            </a:r>
            <a:r>
              <a:rPr lang="es-ES" dirty="0" err="1" smtClean="0"/>
              <a:t>Creative</a:t>
            </a:r>
            <a:r>
              <a:rPr lang="es-ES" dirty="0" smtClean="0"/>
              <a:t> </a:t>
            </a:r>
            <a:r>
              <a:rPr lang="es-ES" dirty="0" err="1" smtClean="0"/>
              <a:t>Commons</a:t>
            </a:r>
            <a:r>
              <a:rPr lang="es-ES" dirty="0" smtClean="0"/>
              <a:t>. </a:t>
            </a:r>
            <a:r>
              <a:rPr lang="es-ES" dirty="0" err="1" smtClean="0"/>
              <a:t>Creative</a:t>
            </a:r>
            <a:r>
              <a:rPr lang="es-ES" dirty="0" smtClean="0"/>
              <a:t> </a:t>
            </a:r>
            <a:r>
              <a:rPr lang="es-ES" dirty="0" err="1" smtClean="0"/>
              <a:t>Commons</a:t>
            </a:r>
            <a:r>
              <a:rPr lang="es-ES" dirty="0" smtClean="0"/>
              <a:t> España</a:t>
            </a:r>
            <a:endParaRPr lang="es-ES" dirty="0"/>
          </a:p>
        </p:txBody>
      </p:sp>
      <p:sp>
        <p:nvSpPr>
          <p:cNvPr id="12" name="11 Marcador de texto"/>
          <p:cNvSpPr>
            <a:spLocks noGrp="1"/>
          </p:cNvSpPr>
          <p:nvPr>
            <p:ph type="body" sz="half" idx="2"/>
          </p:nvPr>
        </p:nvSpPr>
        <p:spPr>
          <a:xfrm>
            <a:off x="4716016" y="2492896"/>
            <a:ext cx="4051837" cy="567935"/>
          </a:xfrm>
        </p:spPr>
        <p:txBody>
          <a:bodyPr/>
          <a:lstStyle/>
          <a:p>
            <a:r>
              <a:rPr lang="es-ES" dirty="0" smtClean="0"/>
              <a:t>Esther Miguel Gómez</a:t>
            </a:r>
            <a:endParaRPr lang="es-ES" dirty="0"/>
          </a:p>
        </p:txBody>
      </p:sp>
      <p:pic>
        <p:nvPicPr>
          <p:cNvPr id="13" name="12 Marcador de posición de imagen" descr="Nueva imagen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8365" b="38365"/>
          <a:stretch>
            <a:fillRect/>
          </a:stretch>
        </p:blipFill>
        <p:spPr>
          <a:xfrm>
            <a:off x="323850" y="476250"/>
            <a:ext cx="8534400" cy="1989138"/>
          </a:xfrm>
        </p:spPr>
      </p:pic>
      <p:pic>
        <p:nvPicPr>
          <p:cNvPr id="9" name="8 Imagen" descr="licenc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5373216"/>
            <a:ext cx="1355204" cy="477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ción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undición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undició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171</TotalTime>
  <Words>358</Words>
  <Application>Microsoft Office PowerPoint</Application>
  <PresentationFormat>Presentación en pantalla (4:3)</PresentationFormat>
  <Paragraphs>29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Fundición</vt:lpstr>
      <vt:lpstr>CREATIVE COMMONS</vt:lpstr>
      <vt:lpstr>Diapositiva 2</vt:lpstr>
      <vt:lpstr> ¿Qué son las licencias Creative Commons? </vt:lpstr>
      <vt:lpstr> ¿Qué diferencia hay entre Copyright y Creative Commons ? </vt:lpstr>
      <vt:lpstr>Las licencias Creative Commons garantizan cuatro libertades; atribución de la obra, no comercial, sin derivados y compartir igual.</vt:lpstr>
      <vt:lpstr>Condiciones  básicas</vt:lpstr>
      <vt:lpstr>Tipos de licencia CC</vt:lpstr>
      <vt:lpstr>Imágenes : Pixabay Fuentes: Creative Commons. Creative Commons España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LICENCIAS CREATIVE COMMONS</dc:title>
  <dc:creator>asesormusica</dc:creator>
  <cp:lastModifiedBy>asesormusica</cp:lastModifiedBy>
  <cp:revision>23</cp:revision>
  <dcterms:created xsi:type="dcterms:W3CDTF">2017-05-02T08:22:53Z</dcterms:created>
  <dcterms:modified xsi:type="dcterms:W3CDTF">2017-05-02T11:42:47Z</dcterms:modified>
</cp:coreProperties>
</file>