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53"/>
  </p:notesMasterIdLst>
  <p:sldIdLst>
    <p:sldId id="320" r:id="rId2"/>
    <p:sldId id="375" r:id="rId3"/>
    <p:sldId id="371" r:id="rId4"/>
    <p:sldId id="372" r:id="rId5"/>
    <p:sldId id="373" r:id="rId6"/>
    <p:sldId id="374" r:id="rId7"/>
    <p:sldId id="318" r:id="rId8"/>
    <p:sldId id="333" r:id="rId9"/>
    <p:sldId id="334" r:id="rId10"/>
    <p:sldId id="335" r:id="rId11"/>
    <p:sldId id="367" r:id="rId12"/>
    <p:sldId id="368" r:id="rId13"/>
    <p:sldId id="277" r:id="rId14"/>
    <p:sldId id="337" r:id="rId15"/>
    <p:sldId id="338" r:id="rId16"/>
    <p:sldId id="339" r:id="rId17"/>
    <p:sldId id="340" r:id="rId18"/>
    <p:sldId id="342" r:id="rId19"/>
    <p:sldId id="343" r:id="rId20"/>
    <p:sldId id="344" r:id="rId21"/>
    <p:sldId id="341" r:id="rId22"/>
    <p:sldId id="346" r:id="rId23"/>
    <p:sldId id="345" r:id="rId24"/>
    <p:sldId id="347" r:id="rId25"/>
    <p:sldId id="348" r:id="rId26"/>
    <p:sldId id="349" r:id="rId27"/>
    <p:sldId id="350" r:id="rId28"/>
    <p:sldId id="351" r:id="rId29"/>
    <p:sldId id="352" r:id="rId30"/>
    <p:sldId id="336" r:id="rId31"/>
    <p:sldId id="353" r:id="rId32"/>
    <p:sldId id="354" r:id="rId33"/>
    <p:sldId id="355" r:id="rId34"/>
    <p:sldId id="356" r:id="rId35"/>
    <p:sldId id="357" r:id="rId36"/>
    <p:sldId id="358" r:id="rId37"/>
    <p:sldId id="359" r:id="rId38"/>
    <p:sldId id="369" r:id="rId39"/>
    <p:sldId id="360" r:id="rId40"/>
    <p:sldId id="361" r:id="rId41"/>
    <p:sldId id="362" r:id="rId42"/>
    <p:sldId id="370" r:id="rId43"/>
    <p:sldId id="363" r:id="rId44"/>
    <p:sldId id="364" r:id="rId45"/>
    <p:sldId id="365" r:id="rId46"/>
    <p:sldId id="366" r:id="rId47"/>
    <p:sldId id="376" r:id="rId48"/>
    <p:sldId id="377" r:id="rId49"/>
    <p:sldId id="378" r:id="rId50"/>
    <p:sldId id="379" r:id="rId51"/>
    <p:sldId id="301" r:id="rId52"/>
  </p:sldIdLst>
  <p:sldSz cx="7561263" cy="5346700"/>
  <p:notesSz cx="6858000" cy="9144000"/>
  <p:defaultTextStyle>
    <a:defPPr>
      <a:defRPr lang="es-ES"/>
    </a:defPPr>
    <a:lvl1pPr marL="0" algn="l" defTabSz="737555" rtl="0" eaLnBrk="1" latinLnBrk="0" hangingPunct="1">
      <a:defRPr sz="1500" kern="1200">
        <a:solidFill>
          <a:schemeClr val="tx1"/>
        </a:solidFill>
        <a:latin typeface="+mn-lt"/>
        <a:ea typeface="+mn-ea"/>
        <a:cs typeface="+mn-cs"/>
      </a:defRPr>
    </a:lvl1pPr>
    <a:lvl2pPr marL="368778" algn="l" defTabSz="737555" rtl="0" eaLnBrk="1" latinLnBrk="0" hangingPunct="1">
      <a:defRPr sz="1500" kern="1200">
        <a:solidFill>
          <a:schemeClr val="tx1"/>
        </a:solidFill>
        <a:latin typeface="+mn-lt"/>
        <a:ea typeface="+mn-ea"/>
        <a:cs typeface="+mn-cs"/>
      </a:defRPr>
    </a:lvl2pPr>
    <a:lvl3pPr marL="737555" algn="l" defTabSz="737555" rtl="0" eaLnBrk="1" latinLnBrk="0" hangingPunct="1">
      <a:defRPr sz="1500" kern="1200">
        <a:solidFill>
          <a:schemeClr val="tx1"/>
        </a:solidFill>
        <a:latin typeface="+mn-lt"/>
        <a:ea typeface="+mn-ea"/>
        <a:cs typeface="+mn-cs"/>
      </a:defRPr>
    </a:lvl3pPr>
    <a:lvl4pPr marL="1106333" algn="l" defTabSz="737555" rtl="0" eaLnBrk="1" latinLnBrk="0" hangingPunct="1">
      <a:defRPr sz="1500" kern="1200">
        <a:solidFill>
          <a:schemeClr val="tx1"/>
        </a:solidFill>
        <a:latin typeface="+mn-lt"/>
        <a:ea typeface="+mn-ea"/>
        <a:cs typeface="+mn-cs"/>
      </a:defRPr>
    </a:lvl4pPr>
    <a:lvl5pPr marL="1475110" algn="l" defTabSz="737555" rtl="0" eaLnBrk="1" latinLnBrk="0" hangingPunct="1">
      <a:defRPr sz="1500" kern="1200">
        <a:solidFill>
          <a:schemeClr val="tx1"/>
        </a:solidFill>
        <a:latin typeface="+mn-lt"/>
        <a:ea typeface="+mn-ea"/>
        <a:cs typeface="+mn-cs"/>
      </a:defRPr>
    </a:lvl5pPr>
    <a:lvl6pPr marL="1843888" algn="l" defTabSz="737555" rtl="0" eaLnBrk="1" latinLnBrk="0" hangingPunct="1">
      <a:defRPr sz="1500" kern="1200">
        <a:solidFill>
          <a:schemeClr val="tx1"/>
        </a:solidFill>
        <a:latin typeface="+mn-lt"/>
        <a:ea typeface="+mn-ea"/>
        <a:cs typeface="+mn-cs"/>
      </a:defRPr>
    </a:lvl6pPr>
    <a:lvl7pPr marL="2212665" algn="l" defTabSz="737555" rtl="0" eaLnBrk="1" latinLnBrk="0" hangingPunct="1">
      <a:defRPr sz="1500" kern="1200">
        <a:solidFill>
          <a:schemeClr val="tx1"/>
        </a:solidFill>
        <a:latin typeface="+mn-lt"/>
        <a:ea typeface="+mn-ea"/>
        <a:cs typeface="+mn-cs"/>
      </a:defRPr>
    </a:lvl7pPr>
    <a:lvl8pPr marL="2581443" algn="l" defTabSz="737555" rtl="0" eaLnBrk="1" latinLnBrk="0" hangingPunct="1">
      <a:defRPr sz="1500" kern="1200">
        <a:solidFill>
          <a:schemeClr val="tx1"/>
        </a:solidFill>
        <a:latin typeface="+mn-lt"/>
        <a:ea typeface="+mn-ea"/>
        <a:cs typeface="+mn-cs"/>
      </a:defRPr>
    </a:lvl8pPr>
    <a:lvl9pPr marL="2950220" algn="l" defTabSz="737555" rtl="0" eaLnBrk="1" latinLnBrk="0" hangingPunct="1">
      <a:defRPr sz="15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84">
          <p15:clr>
            <a:srgbClr val="A4A3A4"/>
          </p15:clr>
        </p15:guide>
        <p15:guide id="2" pos="23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EA36"/>
    <a:srgbClr val="596450"/>
    <a:srgbClr val="66584C"/>
    <a:srgbClr val="4F6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7" autoAdjust="0"/>
    <p:restoredTop sz="64057" autoAdjust="0"/>
  </p:normalViewPr>
  <p:slideViewPr>
    <p:cSldViewPr>
      <p:cViewPr>
        <p:scale>
          <a:sx n="70" d="100"/>
          <a:sy n="70" d="100"/>
        </p:scale>
        <p:origin x="-1710" y="-72"/>
      </p:cViewPr>
      <p:guideLst>
        <p:guide orient="horz" pos="1684"/>
        <p:guide pos="2382"/>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3C36B5-0A43-458F-A700-B78FE5BD6620}" type="datetimeFigureOut">
              <a:rPr lang="es-ES" smtClean="0"/>
              <a:pPr/>
              <a:t>03/10/2018</a:t>
            </a:fld>
            <a:endParaRPr lang="es-ES"/>
          </a:p>
        </p:txBody>
      </p:sp>
      <p:sp>
        <p:nvSpPr>
          <p:cNvPr id="4" name="3 Marcador de imagen de diapositiva"/>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CA1665-53D9-4CE2-AB65-3912C27FE2E1}" type="slidenum">
              <a:rPr lang="es-ES" smtClean="0"/>
              <a:pPr/>
              <a:t>‹Nº›</a:t>
            </a:fld>
            <a:endParaRPr lang="es-ES"/>
          </a:p>
        </p:txBody>
      </p:sp>
    </p:spTree>
    <p:extLst>
      <p:ext uri="{BB962C8B-B14F-4D97-AF65-F5344CB8AC3E}">
        <p14:creationId xmlns:p14="http://schemas.microsoft.com/office/powerpoint/2010/main" val="608015003"/>
      </p:ext>
    </p:extLst>
  </p:cSld>
  <p:clrMap bg1="lt1" tx1="dk1" bg2="lt2" tx2="dk2" accent1="accent1" accent2="accent2" accent3="accent3" accent4="accent4" accent5="accent5" accent6="accent6" hlink="hlink" folHlink="folHlink"/>
  <p:notesStyle>
    <a:lvl1pPr marL="0" algn="l" defTabSz="737555" rtl="0" eaLnBrk="1" latinLnBrk="0" hangingPunct="1">
      <a:defRPr sz="1000" kern="1200">
        <a:solidFill>
          <a:schemeClr val="tx1"/>
        </a:solidFill>
        <a:latin typeface="+mn-lt"/>
        <a:ea typeface="+mn-ea"/>
        <a:cs typeface="+mn-cs"/>
      </a:defRPr>
    </a:lvl1pPr>
    <a:lvl2pPr marL="368778" algn="l" defTabSz="737555" rtl="0" eaLnBrk="1" latinLnBrk="0" hangingPunct="1">
      <a:defRPr sz="1000" kern="1200">
        <a:solidFill>
          <a:schemeClr val="tx1"/>
        </a:solidFill>
        <a:latin typeface="+mn-lt"/>
        <a:ea typeface="+mn-ea"/>
        <a:cs typeface="+mn-cs"/>
      </a:defRPr>
    </a:lvl2pPr>
    <a:lvl3pPr marL="737555" algn="l" defTabSz="737555" rtl="0" eaLnBrk="1" latinLnBrk="0" hangingPunct="1">
      <a:defRPr sz="1000" kern="1200">
        <a:solidFill>
          <a:schemeClr val="tx1"/>
        </a:solidFill>
        <a:latin typeface="+mn-lt"/>
        <a:ea typeface="+mn-ea"/>
        <a:cs typeface="+mn-cs"/>
      </a:defRPr>
    </a:lvl3pPr>
    <a:lvl4pPr marL="1106333" algn="l" defTabSz="737555" rtl="0" eaLnBrk="1" latinLnBrk="0" hangingPunct="1">
      <a:defRPr sz="1000" kern="1200">
        <a:solidFill>
          <a:schemeClr val="tx1"/>
        </a:solidFill>
        <a:latin typeface="+mn-lt"/>
        <a:ea typeface="+mn-ea"/>
        <a:cs typeface="+mn-cs"/>
      </a:defRPr>
    </a:lvl4pPr>
    <a:lvl5pPr marL="1475110" algn="l" defTabSz="737555" rtl="0" eaLnBrk="1" latinLnBrk="0" hangingPunct="1">
      <a:defRPr sz="1000" kern="1200">
        <a:solidFill>
          <a:schemeClr val="tx1"/>
        </a:solidFill>
        <a:latin typeface="+mn-lt"/>
        <a:ea typeface="+mn-ea"/>
        <a:cs typeface="+mn-cs"/>
      </a:defRPr>
    </a:lvl5pPr>
    <a:lvl6pPr marL="1843888" algn="l" defTabSz="737555" rtl="0" eaLnBrk="1" latinLnBrk="0" hangingPunct="1">
      <a:defRPr sz="1000" kern="1200">
        <a:solidFill>
          <a:schemeClr val="tx1"/>
        </a:solidFill>
        <a:latin typeface="+mn-lt"/>
        <a:ea typeface="+mn-ea"/>
        <a:cs typeface="+mn-cs"/>
      </a:defRPr>
    </a:lvl6pPr>
    <a:lvl7pPr marL="2212665" algn="l" defTabSz="737555" rtl="0" eaLnBrk="1" latinLnBrk="0" hangingPunct="1">
      <a:defRPr sz="1000" kern="1200">
        <a:solidFill>
          <a:schemeClr val="tx1"/>
        </a:solidFill>
        <a:latin typeface="+mn-lt"/>
        <a:ea typeface="+mn-ea"/>
        <a:cs typeface="+mn-cs"/>
      </a:defRPr>
    </a:lvl7pPr>
    <a:lvl8pPr marL="2581443" algn="l" defTabSz="737555" rtl="0" eaLnBrk="1" latinLnBrk="0" hangingPunct="1">
      <a:defRPr sz="1000" kern="1200">
        <a:solidFill>
          <a:schemeClr val="tx1"/>
        </a:solidFill>
        <a:latin typeface="+mn-lt"/>
        <a:ea typeface="+mn-ea"/>
        <a:cs typeface="+mn-cs"/>
      </a:defRPr>
    </a:lvl8pPr>
    <a:lvl9pPr marL="2950220" algn="l" defTabSz="737555"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es.wikipedia.org/wiki/Nomenclatura_(biolog%C3%ADa)" TargetMode="External"/><Relationship Id="rId3" Type="http://schemas.openxmlformats.org/officeDocument/2006/relationships/hyperlink" Target="http://es.wikipedia.org/wiki/%C3%81rbol_(teor%C3%ADa_de_grafos)" TargetMode="External"/><Relationship Id="rId7" Type="http://schemas.openxmlformats.org/officeDocument/2006/relationships/hyperlink" Target="http://es.wikipedia.org/wiki/Taxonom%C3%ADa"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es.wikipedia.org/wiki/Tax%C3%B3n" TargetMode="External"/><Relationship Id="rId5" Type="http://schemas.openxmlformats.org/officeDocument/2006/relationships/hyperlink" Target="http://es.wikipedia.org/wiki/Especies" TargetMode="External"/><Relationship Id="rId10" Type="http://schemas.openxmlformats.org/officeDocument/2006/relationships/hyperlink" Target="http://es.wikipedia.org/wiki/C%C3%B3digo_Internacional_de_Nomenclatura_Zool%C3%B3gica" TargetMode="External"/><Relationship Id="rId4" Type="http://schemas.openxmlformats.org/officeDocument/2006/relationships/hyperlink" Target="http://es.wikipedia.org/wiki/Evoluci%C3%B3n" TargetMode="External"/><Relationship Id="rId9" Type="http://schemas.openxmlformats.org/officeDocument/2006/relationships/hyperlink" Target="http://es.wikipedia.org/wiki/C%C3%B3digo_Internacional_de_Nomenclatura_Bot%C3%A1nica"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000" b="1" i="0" u="none" strike="noStrike" kern="1200" baseline="0" dirty="0" smtClean="0">
                <a:solidFill>
                  <a:schemeClr val="tx1"/>
                </a:solidFill>
                <a:latin typeface="+mn-lt"/>
                <a:ea typeface="+mn-ea"/>
                <a:cs typeface="+mn-cs"/>
              </a:rPr>
              <a:t>OBJETIVOS GENERALES</a:t>
            </a:r>
          </a:p>
          <a:p>
            <a:r>
              <a:rPr lang="es-ES" sz="1000" b="0" i="0" u="none" strike="noStrike" kern="1200" baseline="0" dirty="0" smtClean="0">
                <a:solidFill>
                  <a:schemeClr val="tx1"/>
                </a:solidFill>
                <a:latin typeface="+mn-lt"/>
                <a:ea typeface="+mn-ea"/>
                <a:cs typeface="+mn-cs"/>
              </a:rPr>
              <a:t>1. Describir las características de cultivos hortícolas</a:t>
            </a:r>
          </a:p>
          <a:p>
            <a:r>
              <a:rPr lang="es-ES" sz="1000" b="0" i="0" u="none" strike="noStrike" kern="1200" baseline="0" dirty="0" smtClean="0">
                <a:solidFill>
                  <a:schemeClr val="tx1"/>
                </a:solidFill>
                <a:latin typeface="+mn-lt"/>
                <a:ea typeface="+mn-ea"/>
                <a:cs typeface="+mn-cs"/>
              </a:rPr>
              <a:t>2. Conocer las exigencias de cada cultivo hortícola.</a:t>
            </a:r>
          </a:p>
          <a:p>
            <a:r>
              <a:rPr lang="es-ES" sz="1000" b="0" i="0" u="none" strike="noStrike" kern="1200" baseline="0" dirty="0" smtClean="0">
                <a:solidFill>
                  <a:schemeClr val="tx1"/>
                </a:solidFill>
                <a:latin typeface="+mn-lt"/>
                <a:ea typeface="+mn-ea"/>
                <a:cs typeface="+mn-cs"/>
              </a:rPr>
              <a:t>3. Conocer los problemas derivados por enfermedades y plagas para cada cultivo.</a:t>
            </a:r>
          </a:p>
          <a:p>
            <a:r>
              <a:rPr lang="es-ES" sz="1000" b="0" i="0" u="none" strike="noStrike" kern="1200" baseline="0" dirty="0" smtClean="0">
                <a:solidFill>
                  <a:schemeClr val="tx1"/>
                </a:solidFill>
                <a:latin typeface="+mn-lt"/>
                <a:ea typeface="+mn-ea"/>
                <a:cs typeface="+mn-cs"/>
              </a:rPr>
              <a:t>4. Dar recomendaciones de cultivo para cada cultivo hortícola</a:t>
            </a:r>
          </a:p>
          <a:p>
            <a:r>
              <a:rPr lang="es-ES" sz="1000" b="0" i="0" u="none" strike="noStrike" kern="1200" baseline="0" dirty="0" smtClean="0">
                <a:solidFill>
                  <a:schemeClr val="tx1"/>
                </a:solidFill>
                <a:latin typeface="+mn-lt"/>
                <a:ea typeface="+mn-ea"/>
                <a:cs typeface="+mn-cs"/>
              </a:rPr>
              <a:t>5. Clasificar los cultivos hortícolas según su aprovechamiento</a:t>
            </a:r>
          </a:p>
          <a:p>
            <a:r>
              <a:rPr lang="es-ES" sz="1000" b="0" i="0" u="none" strike="noStrike" kern="1200" baseline="0" dirty="0" smtClean="0">
                <a:solidFill>
                  <a:schemeClr val="tx1"/>
                </a:solidFill>
                <a:latin typeface="+mn-lt"/>
                <a:ea typeface="+mn-ea"/>
                <a:cs typeface="+mn-cs"/>
              </a:rPr>
              <a:t>6. Conocer las plantas adventicias que crecen junto a los cultivos hortícolas y su aprovechamiento</a:t>
            </a:r>
          </a:p>
          <a:p>
            <a:r>
              <a:rPr lang="es-ES" sz="1000" b="0" i="0" u="none" strike="noStrike" kern="1200" baseline="0" dirty="0" smtClean="0">
                <a:solidFill>
                  <a:schemeClr val="tx1"/>
                </a:solidFill>
                <a:latin typeface="+mn-lt"/>
                <a:ea typeface="+mn-ea"/>
                <a:cs typeface="+mn-cs"/>
              </a:rPr>
              <a:t>7. Conocer frutales y otras plantas aprovechables del huerto</a:t>
            </a:r>
            <a:endParaRPr lang="es-ES_tradnl" dirty="0"/>
          </a:p>
        </p:txBody>
      </p:sp>
      <p:sp>
        <p:nvSpPr>
          <p:cNvPr id="4" name="3 Marcador de número de diapositiva"/>
          <p:cNvSpPr>
            <a:spLocks noGrp="1"/>
          </p:cNvSpPr>
          <p:nvPr>
            <p:ph type="sldNum" sz="quarter" idx="10"/>
          </p:nvPr>
        </p:nvSpPr>
        <p:spPr/>
        <p:txBody>
          <a:bodyPr/>
          <a:lstStyle/>
          <a:p>
            <a:fld id="{930211E7-E06C-4C92-840E-2A5F38EFDC46}" type="slidenum">
              <a:rPr lang="es-ES" smtClean="0"/>
              <a:pPr/>
              <a:t>1</a:t>
            </a:fld>
            <a:endParaRPr lang="es-ES"/>
          </a:p>
        </p:txBody>
      </p:sp>
    </p:spTree>
    <p:extLst>
      <p:ext uri="{BB962C8B-B14F-4D97-AF65-F5344CB8AC3E}">
        <p14:creationId xmlns:p14="http://schemas.microsoft.com/office/powerpoint/2010/main" val="3536998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004888" y="685800"/>
            <a:ext cx="4848225" cy="3429000"/>
          </a:xfrm>
        </p:spPr>
      </p:sp>
      <p:sp>
        <p:nvSpPr>
          <p:cNvPr id="3" name="2 Marcador de notas"/>
          <p:cNvSpPr>
            <a:spLocks noGrp="1"/>
          </p:cNvSpPr>
          <p:nvPr>
            <p:ph type="body" idx="1"/>
          </p:nvPr>
        </p:nvSpPr>
        <p:spPr/>
        <p:txBody>
          <a:bodyPr>
            <a:normAutofit fontScale="77500" lnSpcReduction="20000"/>
          </a:bodyPr>
          <a:lstStyle/>
          <a:p>
            <a:endParaRPr lang="es-ES_tradnl" dirty="0" smtClean="0"/>
          </a:p>
          <a:p>
            <a:endParaRPr lang="es-ES_tradnl" dirty="0" smtClean="0"/>
          </a:p>
          <a:p>
            <a:endParaRPr lang="es-ES_tradnl" dirty="0"/>
          </a:p>
        </p:txBody>
      </p:sp>
      <p:sp>
        <p:nvSpPr>
          <p:cNvPr id="4" name="3 Marcador de número de diapositiva"/>
          <p:cNvSpPr>
            <a:spLocks noGrp="1"/>
          </p:cNvSpPr>
          <p:nvPr>
            <p:ph type="sldNum" sz="quarter" idx="10"/>
          </p:nvPr>
        </p:nvSpPr>
        <p:spPr/>
        <p:txBody>
          <a:bodyPr/>
          <a:lstStyle/>
          <a:p>
            <a:fld id="{930211E7-E06C-4C92-840E-2A5F38EFDC46}" type="slidenum">
              <a:rPr lang="es-ES" smtClean="0"/>
              <a:pPr/>
              <a:t>10</a:t>
            </a:fld>
            <a:endParaRPr lang="es-ES"/>
          </a:p>
        </p:txBody>
      </p:sp>
    </p:spTree>
    <p:extLst>
      <p:ext uri="{BB962C8B-B14F-4D97-AF65-F5344CB8AC3E}">
        <p14:creationId xmlns:p14="http://schemas.microsoft.com/office/powerpoint/2010/main" val="3083637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004888" y="685800"/>
            <a:ext cx="4848225" cy="3429000"/>
          </a:xfrm>
        </p:spPr>
      </p:sp>
      <p:sp>
        <p:nvSpPr>
          <p:cNvPr id="3" name="2 Marcador de notas"/>
          <p:cNvSpPr>
            <a:spLocks noGrp="1"/>
          </p:cNvSpPr>
          <p:nvPr>
            <p:ph type="body" idx="1"/>
          </p:nvPr>
        </p:nvSpPr>
        <p:spPr/>
        <p:txBody>
          <a:bodyPr>
            <a:normAutofit fontScale="77500" lnSpcReduction="20000"/>
          </a:bodyPr>
          <a:lstStyle/>
          <a:p>
            <a:endParaRPr lang="es-ES_tradnl" dirty="0" smtClean="0"/>
          </a:p>
          <a:p>
            <a:endParaRPr lang="es-ES_tradnl" dirty="0" smtClean="0"/>
          </a:p>
          <a:p>
            <a:endParaRPr lang="es-ES_tradnl" dirty="0"/>
          </a:p>
        </p:txBody>
      </p:sp>
      <p:sp>
        <p:nvSpPr>
          <p:cNvPr id="4" name="3 Marcador de número de diapositiva"/>
          <p:cNvSpPr>
            <a:spLocks noGrp="1"/>
          </p:cNvSpPr>
          <p:nvPr>
            <p:ph type="sldNum" sz="quarter" idx="10"/>
          </p:nvPr>
        </p:nvSpPr>
        <p:spPr/>
        <p:txBody>
          <a:bodyPr/>
          <a:lstStyle/>
          <a:p>
            <a:fld id="{930211E7-E06C-4C92-840E-2A5F38EFDC46}" type="slidenum">
              <a:rPr lang="es-ES" smtClean="0"/>
              <a:pPr/>
              <a:t>11</a:t>
            </a:fld>
            <a:endParaRPr lang="es-ES"/>
          </a:p>
        </p:txBody>
      </p:sp>
    </p:spTree>
    <p:extLst>
      <p:ext uri="{BB962C8B-B14F-4D97-AF65-F5344CB8AC3E}">
        <p14:creationId xmlns:p14="http://schemas.microsoft.com/office/powerpoint/2010/main" val="3083637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004888" y="685800"/>
            <a:ext cx="4848225" cy="3429000"/>
          </a:xfrm>
        </p:spPr>
      </p:sp>
      <p:sp>
        <p:nvSpPr>
          <p:cNvPr id="3" name="2 Marcador de notas"/>
          <p:cNvSpPr>
            <a:spLocks noGrp="1"/>
          </p:cNvSpPr>
          <p:nvPr>
            <p:ph type="body" idx="1"/>
          </p:nvPr>
        </p:nvSpPr>
        <p:spPr/>
        <p:txBody>
          <a:bodyPr>
            <a:normAutofit fontScale="77500" lnSpcReduction="20000"/>
          </a:bodyPr>
          <a:lstStyle/>
          <a:p>
            <a:endParaRPr lang="es-ES_tradnl" dirty="0" smtClean="0"/>
          </a:p>
          <a:p>
            <a:endParaRPr lang="es-ES_tradnl" dirty="0" smtClean="0"/>
          </a:p>
          <a:p>
            <a:endParaRPr lang="es-ES_tradnl" dirty="0"/>
          </a:p>
        </p:txBody>
      </p:sp>
      <p:sp>
        <p:nvSpPr>
          <p:cNvPr id="4" name="3 Marcador de número de diapositiva"/>
          <p:cNvSpPr>
            <a:spLocks noGrp="1"/>
          </p:cNvSpPr>
          <p:nvPr>
            <p:ph type="sldNum" sz="quarter" idx="10"/>
          </p:nvPr>
        </p:nvSpPr>
        <p:spPr/>
        <p:txBody>
          <a:bodyPr/>
          <a:lstStyle/>
          <a:p>
            <a:fld id="{930211E7-E06C-4C92-840E-2A5F38EFDC46}" type="slidenum">
              <a:rPr lang="es-ES" smtClean="0"/>
              <a:pPr/>
              <a:t>12</a:t>
            </a:fld>
            <a:endParaRPr lang="es-ES"/>
          </a:p>
        </p:txBody>
      </p:sp>
    </p:spTree>
    <p:extLst>
      <p:ext uri="{BB962C8B-B14F-4D97-AF65-F5344CB8AC3E}">
        <p14:creationId xmlns:p14="http://schemas.microsoft.com/office/powerpoint/2010/main" val="3083637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004888" y="685800"/>
            <a:ext cx="4848225" cy="3429000"/>
          </a:xfrm>
        </p:spPr>
      </p:sp>
      <p:sp>
        <p:nvSpPr>
          <p:cNvPr id="3" name="2 Marcador de notas"/>
          <p:cNvSpPr>
            <a:spLocks noGrp="1"/>
          </p:cNvSpPr>
          <p:nvPr>
            <p:ph type="body" idx="1"/>
          </p:nvPr>
        </p:nvSpPr>
        <p:spPr/>
        <p:txBody>
          <a:bodyPr>
            <a:normAutofit/>
          </a:bodyPr>
          <a:lstStyle/>
          <a:p>
            <a:endParaRPr lang="es-ES_tradnl" dirty="0"/>
          </a:p>
        </p:txBody>
      </p:sp>
      <p:sp>
        <p:nvSpPr>
          <p:cNvPr id="4" name="3 Marcador de número de diapositiva"/>
          <p:cNvSpPr>
            <a:spLocks noGrp="1"/>
          </p:cNvSpPr>
          <p:nvPr>
            <p:ph type="sldNum" sz="quarter" idx="10"/>
          </p:nvPr>
        </p:nvSpPr>
        <p:spPr/>
        <p:txBody>
          <a:bodyPr/>
          <a:lstStyle/>
          <a:p>
            <a:fld id="{930211E7-E06C-4C92-840E-2A5F38EFDC46}" type="slidenum">
              <a:rPr lang="es-ES" smtClean="0"/>
              <a:pPr/>
              <a:t>13</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004888" y="685800"/>
            <a:ext cx="4848225" cy="3429000"/>
          </a:xfrm>
        </p:spPr>
      </p:sp>
      <p:sp>
        <p:nvSpPr>
          <p:cNvPr id="3" name="2 Marcador de notas"/>
          <p:cNvSpPr>
            <a:spLocks noGrp="1"/>
          </p:cNvSpPr>
          <p:nvPr>
            <p:ph type="body" idx="1"/>
          </p:nvPr>
        </p:nvSpPr>
        <p:spPr/>
        <p:txBody>
          <a:bodyPr>
            <a:normAutofit/>
          </a:bodyPr>
          <a:lstStyle/>
          <a:p>
            <a:r>
              <a:rPr lang="es-ES" sz="1000" b="1" i="0" u="none" strike="noStrike" kern="1200" baseline="0" dirty="0" smtClean="0">
                <a:solidFill>
                  <a:schemeClr val="tx1"/>
                </a:solidFill>
                <a:latin typeface="+mn-lt"/>
                <a:ea typeface="+mn-ea"/>
                <a:cs typeface="+mn-cs"/>
              </a:rPr>
              <a:t>4. Fecha de cultivo: </a:t>
            </a:r>
            <a:r>
              <a:rPr lang="es-ES" sz="1000" b="0" i="0" u="none" strike="noStrike" kern="1200" baseline="0" dirty="0" smtClean="0">
                <a:solidFill>
                  <a:schemeClr val="tx1"/>
                </a:solidFill>
                <a:latin typeface="+mn-lt"/>
                <a:ea typeface="+mn-ea"/>
                <a:cs typeface="+mn-cs"/>
              </a:rPr>
              <a:t>De septiembre hasta Abril. En épocas de calor se espiga muy</a:t>
            </a:r>
          </a:p>
          <a:p>
            <a:r>
              <a:rPr lang="es-ES" sz="1000" b="0" i="0" u="none" strike="noStrike" kern="1200" baseline="0" dirty="0" smtClean="0">
                <a:solidFill>
                  <a:schemeClr val="tx1"/>
                </a:solidFill>
                <a:latin typeface="+mn-lt"/>
                <a:ea typeface="+mn-ea"/>
                <a:cs typeface="+mn-cs"/>
              </a:rPr>
              <a:t>pronto. También si se planta en épocas frías es más probable que se espiguen antes por</a:t>
            </a:r>
          </a:p>
          <a:p>
            <a:r>
              <a:rPr lang="es-ES" sz="1000" b="0" i="0" u="none" strike="noStrike" kern="1200" baseline="0" dirty="0" smtClean="0">
                <a:solidFill>
                  <a:schemeClr val="tx1"/>
                </a:solidFill>
                <a:latin typeface="+mn-lt"/>
                <a:ea typeface="+mn-ea"/>
                <a:cs typeface="+mn-cs"/>
              </a:rPr>
              <a:t>ese período de frío durante su fase inicial. Mejor época: septiembre, octubre y marzo.</a:t>
            </a:r>
          </a:p>
          <a:p>
            <a:r>
              <a:rPr lang="es-ES" sz="1000" b="1" i="0" u="none" strike="noStrike" kern="1200" baseline="0" dirty="0" smtClean="0">
                <a:solidFill>
                  <a:schemeClr val="tx1"/>
                </a:solidFill>
                <a:latin typeface="+mn-lt"/>
                <a:ea typeface="+mn-ea"/>
                <a:cs typeface="+mn-cs"/>
              </a:rPr>
              <a:t>5. Fecha de semilleros: </a:t>
            </a:r>
            <a:r>
              <a:rPr lang="es-ES" sz="1000" b="0" i="0" u="none" strike="noStrike" kern="1200" baseline="0" dirty="0" smtClean="0">
                <a:solidFill>
                  <a:schemeClr val="tx1"/>
                </a:solidFill>
                <a:latin typeface="+mn-lt"/>
                <a:ea typeface="+mn-ea"/>
                <a:cs typeface="+mn-cs"/>
              </a:rPr>
              <a:t>Septiembre, octubre, marzo y abril.</a:t>
            </a:r>
          </a:p>
          <a:p>
            <a:r>
              <a:rPr lang="es-ES" sz="1000" b="1" i="0" u="none" strike="noStrike" kern="1200" baseline="0" dirty="0" smtClean="0">
                <a:solidFill>
                  <a:schemeClr val="tx1"/>
                </a:solidFill>
                <a:latin typeface="+mn-lt"/>
                <a:ea typeface="+mn-ea"/>
                <a:cs typeface="+mn-cs"/>
              </a:rPr>
              <a:t>Tiempo para germinar: </a:t>
            </a:r>
            <a:r>
              <a:rPr lang="es-ES" sz="1000" b="0" i="0" u="none" strike="noStrike" kern="1200" baseline="0" dirty="0" smtClean="0">
                <a:solidFill>
                  <a:schemeClr val="tx1"/>
                </a:solidFill>
                <a:latin typeface="+mn-lt"/>
                <a:ea typeface="+mn-ea"/>
                <a:cs typeface="+mn-cs"/>
              </a:rPr>
              <a:t>10-15 días.</a:t>
            </a:r>
          </a:p>
          <a:p>
            <a:r>
              <a:rPr lang="es-ES" sz="1000" b="1" i="0" u="none" strike="noStrike" kern="1200" baseline="0" dirty="0" smtClean="0">
                <a:solidFill>
                  <a:schemeClr val="tx1"/>
                </a:solidFill>
                <a:latin typeface="+mn-lt"/>
                <a:ea typeface="+mn-ea"/>
                <a:cs typeface="+mn-cs"/>
              </a:rPr>
              <a:t>6. Marco de plantación: </a:t>
            </a:r>
            <a:r>
              <a:rPr lang="es-ES" sz="1000" b="0" i="0" u="none" strike="noStrike" kern="1200" baseline="0" dirty="0" smtClean="0">
                <a:solidFill>
                  <a:schemeClr val="tx1"/>
                </a:solidFill>
                <a:latin typeface="+mn-lt"/>
                <a:ea typeface="+mn-ea"/>
                <a:cs typeface="+mn-cs"/>
              </a:rPr>
              <a:t>30 x 40 cm</a:t>
            </a:r>
          </a:p>
          <a:p>
            <a:r>
              <a:rPr lang="es-ES" sz="1000" b="1" i="0" u="none" strike="noStrike" kern="1200" baseline="0" dirty="0" smtClean="0">
                <a:solidFill>
                  <a:schemeClr val="tx1"/>
                </a:solidFill>
                <a:latin typeface="+mn-lt"/>
                <a:ea typeface="+mn-ea"/>
                <a:cs typeface="+mn-cs"/>
              </a:rPr>
              <a:t>7. Fecha de recolección: </a:t>
            </a:r>
            <a:r>
              <a:rPr lang="es-ES" sz="1000" b="0" i="0" u="none" strike="noStrike" kern="1200" baseline="0" dirty="0" smtClean="0">
                <a:solidFill>
                  <a:schemeClr val="tx1"/>
                </a:solidFill>
                <a:latin typeface="+mn-lt"/>
                <a:ea typeface="+mn-ea"/>
                <a:cs typeface="+mn-cs"/>
              </a:rPr>
              <a:t>A partir del mes del </a:t>
            </a:r>
            <a:r>
              <a:rPr lang="es-ES" sz="1000" b="0" i="0" u="none" strike="noStrike" kern="1200" baseline="0" dirty="0" err="1" smtClean="0">
                <a:solidFill>
                  <a:schemeClr val="tx1"/>
                </a:solidFill>
                <a:latin typeface="+mn-lt"/>
                <a:ea typeface="+mn-ea"/>
                <a:cs typeface="+mn-cs"/>
              </a:rPr>
              <a:t>transplante</a:t>
            </a:r>
            <a:r>
              <a:rPr lang="es-ES" sz="1000" b="0" i="0" u="none" strike="noStrike" kern="1200" baseline="0" dirty="0" smtClean="0">
                <a:solidFill>
                  <a:schemeClr val="tx1"/>
                </a:solidFill>
                <a:latin typeface="+mn-lt"/>
                <a:ea typeface="+mn-ea"/>
                <a:cs typeface="+mn-cs"/>
              </a:rPr>
              <a:t> de la misma se pueden</a:t>
            </a:r>
          </a:p>
          <a:p>
            <a:r>
              <a:rPr lang="es-ES" sz="1000" b="0" i="0" u="none" strike="noStrike" kern="1200" baseline="0" dirty="0" smtClean="0">
                <a:solidFill>
                  <a:schemeClr val="tx1"/>
                </a:solidFill>
                <a:latin typeface="+mn-lt"/>
                <a:ea typeface="+mn-ea"/>
                <a:cs typeface="+mn-cs"/>
              </a:rPr>
              <a:t>empezar a recolectar sus hojas. (Algo más en épocas frías)</a:t>
            </a:r>
          </a:p>
          <a:p>
            <a:r>
              <a:rPr lang="es-ES" sz="1000" b="1" i="0" u="none" strike="noStrike" kern="1200" baseline="0" dirty="0" smtClean="0">
                <a:solidFill>
                  <a:schemeClr val="tx1"/>
                </a:solidFill>
                <a:latin typeface="+mn-lt"/>
                <a:ea typeface="+mn-ea"/>
                <a:cs typeface="+mn-cs"/>
              </a:rPr>
              <a:t>8. Preferencia de suelo</a:t>
            </a:r>
            <a:r>
              <a:rPr lang="es-ES" sz="1000" b="0" i="0" u="none" strike="noStrike" kern="1200" baseline="0" dirty="0" smtClean="0">
                <a:solidFill>
                  <a:schemeClr val="tx1"/>
                </a:solidFill>
                <a:latin typeface="+mn-lt"/>
                <a:ea typeface="+mn-ea"/>
                <a:cs typeface="+mn-cs"/>
              </a:rPr>
              <a:t>: Se adapta bien a cualquier tipo de suelo.</a:t>
            </a:r>
          </a:p>
          <a:p>
            <a:r>
              <a:rPr lang="es-ES" sz="1000" b="0" i="0" u="none" strike="noStrike" kern="1200" baseline="0" dirty="0" smtClean="0">
                <a:solidFill>
                  <a:schemeClr val="tx1"/>
                </a:solidFill>
                <a:latin typeface="+mn-lt"/>
                <a:ea typeface="+mn-ea"/>
                <a:cs typeface="+mn-cs"/>
              </a:rPr>
              <a:t>Prefiere aquellos que estén mullidos en profundidad y rico en humus.</a:t>
            </a:r>
          </a:p>
          <a:p>
            <a:r>
              <a:rPr lang="es-ES" sz="1000" b="1" i="0" u="none" strike="noStrike" kern="1200" baseline="0" dirty="0" smtClean="0">
                <a:solidFill>
                  <a:schemeClr val="tx1"/>
                </a:solidFill>
                <a:latin typeface="+mn-lt"/>
                <a:ea typeface="+mn-ea"/>
                <a:cs typeface="+mn-cs"/>
              </a:rPr>
              <a:t>9. Preferencias climáticas</a:t>
            </a:r>
            <a:r>
              <a:rPr lang="es-ES" sz="1000" b="0" i="0" u="none" strike="noStrike" kern="1200" baseline="0" dirty="0" smtClean="0">
                <a:solidFill>
                  <a:schemeClr val="tx1"/>
                </a:solidFill>
                <a:latin typeface="+mn-lt"/>
                <a:ea typeface="+mn-ea"/>
                <a:cs typeface="+mn-cs"/>
              </a:rPr>
              <a:t>: Es un cultivo bastante resistente.</a:t>
            </a:r>
          </a:p>
          <a:p>
            <a:r>
              <a:rPr lang="es-ES" sz="1000" b="0" i="0" u="none" strike="noStrike" kern="1200" baseline="0" dirty="0" smtClean="0">
                <a:solidFill>
                  <a:schemeClr val="tx1"/>
                </a:solidFill>
                <a:latin typeface="+mn-lt"/>
                <a:ea typeface="+mn-ea"/>
                <a:cs typeface="+mn-cs"/>
              </a:rPr>
              <a:t>Sufre bastante con las sequías y con las heladas.</a:t>
            </a:r>
          </a:p>
          <a:p>
            <a:r>
              <a:rPr lang="es-ES" sz="1000" b="0" i="0" u="none" strike="noStrike" kern="1200" baseline="0" dirty="0" smtClean="0">
                <a:solidFill>
                  <a:schemeClr val="tx1"/>
                </a:solidFill>
                <a:latin typeface="+mn-lt"/>
                <a:ea typeface="+mn-ea"/>
                <a:cs typeface="+mn-cs"/>
              </a:rPr>
              <a:t>Prefiere estar en zonas soleadas, pero va bien en zonas con </a:t>
            </a:r>
            <a:r>
              <a:rPr lang="es-ES" sz="1000" b="0" i="0" u="none" strike="noStrike" kern="1200" baseline="0" dirty="0" err="1" smtClean="0">
                <a:solidFill>
                  <a:schemeClr val="tx1"/>
                </a:solidFill>
                <a:latin typeface="+mn-lt"/>
                <a:ea typeface="+mn-ea"/>
                <a:cs typeface="+mn-cs"/>
              </a:rPr>
              <a:t>semisombra</a:t>
            </a:r>
            <a:r>
              <a:rPr lang="es-ES" sz="1000" b="0" i="0" u="none" strike="noStrike" kern="1200" baseline="0" dirty="0" smtClean="0">
                <a:solidFill>
                  <a:schemeClr val="tx1"/>
                </a:solidFill>
                <a:latin typeface="+mn-lt"/>
                <a:ea typeface="+mn-ea"/>
                <a:cs typeface="+mn-cs"/>
              </a:rPr>
              <a:t>.</a:t>
            </a:r>
          </a:p>
          <a:p>
            <a:r>
              <a:rPr lang="es-ES" sz="1000" b="1" i="0" u="none" strike="noStrike" kern="1200" baseline="0" dirty="0" smtClean="0">
                <a:solidFill>
                  <a:schemeClr val="tx1"/>
                </a:solidFill>
                <a:latin typeface="+mn-lt"/>
                <a:ea typeface="+mn-ea"/>
                <a:cs typeface="+mn-cs"/>
              </a:rPr>
              <a:t>10. Riego: </a:t>
            </a:r>
            <a:r>
              <a:rPr lang="es-ES" sz="1000" b="0" i="0" u="none" strike="noStrike" kern="1200" baseline="0" dirty="0" smtClean="0">
                <a:solidFill>
                  <a:schemeClr val="tx1"/>
                </a:solidFill>
                <a:latin typeface="+mn-lt"/>
                <a:ea typeface="+mn-ea"/>
                <a:cs typeface="+mn-cs"/>
              </a:rPr>
              <a:t>Requiere una humedad constante, siendo el acolchado una técnica muy</a:t>
            </a:r>
          </a:p>
          <a:p>
            <a:r>
              <a:rPr lang="es-ES" sz="1000" b="0" i="0" u="none" strike="noStrike" kern="1200" baseline="0" dirty="0" smtClean="0">
                <a:solidFill>
                  <a:schemeClr val="tx1"/>
                </a:solidFill>
                <a:latin typeface="+mn-lt"/>
                <a:ea typeface="+mn-ea"/>
                <a:cs typeface="+mn-cs"/>
              </a:rPr>
              <a:t>aconsejable para su cultivo.</a:t>
            </a:r>
          </a:p>
          <a:p>
            <a:r>
              <a:rPr lang="es-ES" sz="1000" b="1" i="0" u="none" strike="noStrike" kern="1200" baseline="0" dirty="0" smtClean="0">
                <a:solidFill>
                  <a:schemeClr val="tx1"/>
                </a:solidFill>
                <a:latin typeface="+mn-lt"/>
                <a:ea typeface="+mn-ea"/>
                <a:cs typeface="+mn-cs"/>
              </a:rPr>
              <a:t>11. Abonado: </a:t>
            </a:r>
            <a:r>
              <a:rPr lang="es-ES" sz="1000" b="0" i="0" u="none" strike="noStrike" kern="1200" baseline="0" dirty="0" smtClean="0">
                <a:solidFill>
                  <a:schemeClr val="tx1"/>
                </a:solidFill>
                <a:latin typeface="+mn-lt"/>
                <a:ea typeface="+mn-ea"/>
                <a:cs typeface="+mn-cs"/>
              </a:rPr>
              <a:t>Es medianamente exigente en abono. Como la planta podemos tenerla</a:t>
            </a:r>
          </a:p>
          <a:p>
            <a:r>
              <a:rPr lang="es-ES" sz="1000" b="0" i="0" u="none" strike="noStrike" kern="1200" baseline="0" dirty="0" smtClean="0">
                <a:solidFill>
                  <a:schemeClr val="tx1"/>
                </a:solidFill>
                <a:latin typeface="+mn-lt"/>
                <a:ea typeface="+mn-ea"/>
                <a:cs typeface="+mn-cs"/>
              </a:rPr>
              <a:t>durante bastante tiempo mientras vamos recolectando sus hojas (sobre 4 meses), es</a:t>
            </a:r>
          </a:p>
          <a:p>
            <a:r>
              <a:rPr lang="es-ES" sz="1000" b="0" i="0" u="none" strike="noStrike" kern="1200" baseline="0" dirty="0" smtClean="0">
                <a:solidFill>
                  <a:schemeClr val="tx1"/>
                </a:solidFill>
                <a:latin typeface="+mn-lt"/>
                <a:ea typeface="+mn-ea"/>
                <a:cs typeface="+mn-cs"/>
              </a:rPr>
              <a:t>aconsejable que cada cierto tiempo(cada 50 días) le apliquemos un puñado de abono</a:t>
            </a:r>
          </a:p>
          <a:p>
            <a:r>
              <a:rPr lang="es-ES" sz="1000" b="0" i="0" u="none" strike="noStrike" kern="1200" baseline="0" dirty="0" smtClean="0">
                <a:solidFill>
                  <a:schemeClr val="tx1"/>
                </a:solidFill>
                <a:latin typeface="+mn-lt"/>
                <a:ea typeface="+mn-ea"/>
                <a:cs typeface="+mn-cs"/>
              </a:rPr>
              <a:t>superficial (siempre bien descompuesto) para que produzca unas buenas hojas.</a:t>
            </a:r>
          </a:p>
          <a:p>
            <a:r>
              <a:rPr lang="es-ES" sz="1000" b="0" i="0" u="none" strike="noStrike" kern="1200" baseline="0" dirty="0" smtClean="0">
                <a:solidFill>
                  <a:schemeClr val="tx1"/>
                </a:solidFill>
                <a:latin typeface="+mn-lt"/>
                <a:ea typeface="+mn-ea"/>
                <a:cs typeface="+mn-cs"/>
              </a:rPr>
              <a:t>Cuidado con no excedernos con el aporte de materia orgánica rica en nitrógeno.</a:t>
            </a:r>
          </a:p>
          <a:p>
            <a:r>
              <a:rPr lang="es-ES" sz="1000" b="0" i="0" u="none" strike="noStrike" kern="1200" baseline="0" dirty="0" smtClean="0">
                <a:solidFill>
                  <a:schemeClr val="tx1"/>
                </a:solidFill>
                <a:latin typeface="+mn-lt"/>
                <a:ea typeface="+mn-ea"/>
                <a:cs typeface="+mn-cs"/>
              </a:rPr>
              <a:t>Dosis de abono orgánico normal: 20-25 t/ha ó 2-2’5 kg/m2.</a:t>
            </a:r>
          </a:p>
          <a:p>
            <a:r>
              <a:rPr lang="es-ES" sz="1000" b="1" i="0" u="none" strike="noStrike" kern="1200" baseline="0" dirty="0" smtClean="0">
                <a:solidFill>
                  <a:schemeClr val="tx1"/>
                </a:solidFill>
                <a:latin typeface="+mn-lt"/>
                <a:ea typeface="+mn-ea"/>
                <a:cs typeface="+mn-cs"/>
              </a:rPr>
              <a:t>12. Asociaciones favorables: </a:t>
            </a:r>
            <a:r>
              <a:rPr lang="es-ES" sz="1000" b="0" i="0" u="none" strike="noStrike" kern="1200" baseline="0" dirty="0" smtClean="0">
                <a:solidFill>
                  <a:schemeClr val="tx1"/>
                </a:solidFill>
                <a:latin typeface="+mn-lt"/>
                <a:ea typeface="+mn-ea"/>
                <a:cs typeface="+mn-cs"/>
              </a:rPr>
              <a:t>Judías, zanahorias, nabos y rábanos.</a:t>
            </a:r>
          </a:p>
          <a:p>
            <a:r>
              <a:rPr lang="es-ES" sz="1000" b="1" i="0" u="none" strike="noStrike" kern="1200" baseline="0" dirty="0" smtClean="0">
                <a:solidFill>
                  <a:schemeClr val="tx1"/>
                </a:solidFill>
                <a:latin typeface="+mn-lt"/>
                <a:ea typeface="+mn-ea"/>
                <a:cs typeface="+mn-cs"/>
              </a:rPr>
              <a:t>13. Asociaciones desfavorables: </a:t>
            </a:r>
            <a:r>
              <a:rPr lang="es-ES" sz="1000" b="0" i="0" u="none" strike="noStrike" kern="1200" baseline="0" dirty="0" smtClean="0">
                <a:solidFill>
                  <a:schemeClr val="tx1"/>
                </a:solidFill>
                <a:latin typeface="+mn-lt"/>
                <a:ea typeface="+mn-ea"/>
                <a:cs typeface="+mn-cs"/>
              </a:rPr>
              <a:t>Quenopodiáceas.</a:t>
            </a:r>
          </a:p>
          <a:p>
            <a:r>
              <a:rPr lang="es-ES" sz="1000" b="1" i="0" u="none" strike="noStrike" kern="1200" baseline="0" dirty="0" smtClean="0">
                <a:solidFill>
                  <a:schemeClr val="tx1"/>
                </a:solidFill>
                <a:latin typeface="+mn-lt"/>
                <a:ea typeface="+mn-ea"/>
                <a:cs typeface="+mn-cs"/>
              </a:rPr>
              <a:t>14. Rotaciones</a:t>
            </a:r>
            <a:r>
              <a:rPr lang="es-ES" sz="1000" b="0" i="0" u="none" strike="noStrike" kern="1200" baseline="0" dirty="0" smtClean="0">
                <a:solidFill>
                  <a:schemeClr val="tx1"/>
                </a:solidFill>
                <a:latin typeface="+mn-lt"/>
                <a:ea typeface="+mn-ea"/>
                <a:cs typeface="+mn-cs"/>
              </a:rPr>
              <a:t>: No acelgas, no quenopodiáceas, preferible cultivo que no sea de hoja.</a:t>
            </a:r>
          </a:p>
          <a:p>
            <a:r>
              <a:rPr lang="es-ES" sz="1000" b="0" i="0" u="none" strike="noStrike" kern="1200" baseline="0" dirty="0" smtClean="0">
                <a:solidFill>
                  <a:schemeClr val="tx1"/>
                </a:solidFill>
                <a:latin typeface="+mn-lt"/>
                <a:ea typeface="+mn-ea"/>
                <a:cs typeface="+mn-cs"/>
              </a:rPr>
              <a:t>No repetir en 2 años.</a:t>
            </a:r>
          </a:p>
          <a:p>
            <a:r>
              <a:rPr lang="es-ES" sz="1000" b="1" i="0" u="none" strike="noStrike" kern="1200" baseline="0" dirty="0" smtClean="0">
                <a:solidFill>
                  <a:schemeClr val="tx1"/>
                </a:solidFill>
                <a:latin typeface="+mn-lt"/>
                <a:ea typeface="+mn-ea"/>
                <a:cs typeface="+mn-cs"/>
              </a:rPr>
              <a:t>15. Cuidados</a:t>
            </a:r>
            <a:r>
              <a:rPr lang="es-ES" sz="1000" b="0" i="0" u="none" strike="noStrike" kern="1200" baseline="0" dirty="0" smtClean="0">
                <a:solidFill>
                  <a:schemeClr val="tx1"/>
                </a:solidFill>
                <a:latin typeface="+mn-lt"/>
                <a:ea typeface="+mn-ea"/>
                <a:cs typeface="+mn-cs"/>
              </a:rPr>
              <a:t>: Es conveniente regularmente cortar las hojas que estén desarrolladas para</a:t>
            </a:r>
          </a:p>
          <a:p>
            <a:r>
              <a:rPr lang="es-ES" sz="1000" b="0" i="0" u="none" strike="noStrike" kern="1200" baseline="0" dirty="0" smtClean="0">
                <a:solidFill>
                  <a:schemeClr val="tx1"/>
                </a:solidFill>
                <a:latin typeface="+mn-lt"/>
                <a:ea typeface="+mn-ea"/>
                <a:cs typeface="+mn-cs"/>
              </a:rPr>
              <a:t>que vaya rebrotando con vigor. Podemos mantener la planta hasta que se espigue</a:t>
            </a:r>
          </a:p>
          <a:p>
            <a:r>
              <a:rPr lang="es-ES" sz="1000" b="0" i="0" u="none" strike="noStrike" kern="1200" baseline="0" dirty="0" smtClean="0">
                <a:solidFill>
                  <a:schemeClr val="tx1"/>
                </a:solidFill>
                <a:latin typeface="+mn-lt"/>
                <a:ea typeface="+mn-ea"/>
                <a:cs typeface="+mn-cs"/>
              </a:rPr>
              <a:t>produciendo buenas hojas, prolongándose mucho su estancia en el huerto.</a:t>
            </a:r>
          </a:p>
          <a:p>
            <a:r>
              <a:rPr lang="es-ES" sz="1000" b="0" i="0" u="none" strike="noStrike" kern="1200" baseline="0" dirty="0" smtClean="0">
                <a:solidFill>
                  <a:schemeClr val="tx1"/>
                </a:solidFill>
                <a:latin typeface="+mn-lt"/>
                <a:ea typeface="+mn-ea"/>
                <a:cs typeface="+mn-cs"/>
              </a:rPr>
              <a:t>Debido a la humedad que requiere el cultivo hay que estar atentos a los problemas que</a:t>
            </a:r>
          </a:p>
          <a:p>
            <a:r>
              <a:rPr lang="es-ES" sz="1000" b="0" i="0" u="none" strike="noStrike" kern="1200" baseline="0" dirty="0" smtClean="0">
                <a:solidFill>
                  <a:schemeClr val="tx1"/>
                </a:solidFill>
                <a:latin typeface="+mn-lt"/>
                <a:ea typeface="+mn-ea"/>
                <a:cs typeface="+mn-cs"/>
              </a:rPr>
              <a:t>ello puede suponer, como caracoles y hongos También podemos tener algún problema</a:t>
            </a:r>
          </a:p>
          <a:p>
            <a:r>
              <a:rPr lang="es-ES" sz="1000" b="0" i="0" u="none" strike="noStrike" kern="1200" baseline="0" dirty="0" smtClean="0">
                <a:solidFill>
                  <a:schemeClr val="tx1"/>
                </a:solidFill>
                <a:latin typeface="+mn-lt"/>
                <a:ea typeface="+mn-ea"/>
                <a:cs typeface="+mn-cs"/>
              </a:rPr>
              <a:t>con los pulgones</a:t>
            </a:r>
            <a:endParaRPr lang="es-ES_tradnl" dirty="0"/>
          </a:p>
        </p:txBody>
      </p:sp>
      <p:sp>
        <p:nvSpPr>
          <p:cNvPr id="4" name="3 Marcador de número de diapositiva"/>
          <p:cNvSpPr>
            <a:spLocks noGrp="1"/>
          </p:cNvSpPr>
          <p:nvPr>
            <p:ph type="sldNum" sz="quarter" idx="10"/>
          </p:nvPr>
        </p:nvSpPr>
        <p:spPr/>
        <p:txBody>
          <a:bodyPr/>
          <a:lstStyle/>
          <a:p>
            <a:fld id="{930211E7-E06C-4C92-840E-2A5F38EFDC46}" type="slidenum">
              <a:rPr lang="es-ES" smtClean="0"/>
              <a:pPr/>
              <a:t>14</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004888" y="685800"/>
            <a:ext cx="4848225" cy="3429000"/>
          </a:xfrm>
        </p:spPr>
      </p:sp>
      <p:sp>
        <p:nvSpPr>
          <p:cNvPr id="3" name="2 Marcador de notas"/>
          <p:cNvSpPr>
            <a:spLocks noGrp="1"/>
          </p:cNvSpPr>
          <p:nvPr>
            <p:ph type="body" idx="1"/>
          </p:nvPr>
        </p:nvSpPr>
        <p:spPr/>
        <p:txBody>
          <a:bodyPr>
            <a:normAutofit/>
          </a:bodyPr>
          <a:lstStyle/>
          <a:p>
            <a:endParaRPr lang="es-ES_tradnl" dirty="0"/>
          </a:p>
        </p:txBody>
      </p:sp>
      <p:sp>
        <p:nvSpPr>
          <p:cNvPr id="4" name="3 Marcador de número de diapositiva"/>
          <p:cNvSpPr>
            <a:spLocks noGrp="1"/>
          </p:cNvSpPr>
          <p:nvPr>
            <p:ph type="sldNum" sz="quarter" idx="10"/>
          </p:nvPr>
        </p:nvSpPr>
        <p:spPr/>
        <p:txBody>
          <a:bodyPr/>
          <a:lstStyle/>
          <a:p>
            <a:fld id="{930211E7-E06C-4C92-840E-2A5F38EFDC46}" type="slidenum">
              <a:rPr lang="es-ES" smtClean="0"/>
              <a:pPr/>
              <a:t>15</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004888" y="685800"/>
            <a:ext cx="4848225" cy="3429000"/>
          </a:xfrm>
        </p:spPr>
      </p:sp>
      <p:sp>
        <p:nvSpPr>
          <p:cNvPr id="3" name="2 Marcador de notas"/>
          <p:cNvSpPr>
            <a:spLocks noGrp="1"/>
          </p:cNvSpPr>
          <p:nvPr>
            <p:ph type="body" idx="1"/>
          </p:nvPr>
        </p:nvSpPr>
        <p:spPr/>
        <p:txBody>
          <a:bodyPr>
            <a:normAutofit/>
          </a:bodyPr>
          <a:lstStyle/>
          <a:p>
            <a:endParaRPr lang="es-ES_tradnl" dirty="0"/>
          </a:p>
        </p:txBody>
      </p:sp>
      <p:sp>
        <p:nvSpPr>
          <p:cNvPr id="4" name="3 Marcador de número de diapositiva"/>
          <p:cNvSpPr>
            <a:spLocks noGrp="1"/>
          </p:cNvSpPr>
          <p:nvPr>
            <p:ph type="sldNum" sz="quarter" idx="10"/>
          </p:nvPr>
        </p:nvSpPr>
        <p:spPr/>
        <p:txBody>
          <a:bodyPr/>
          <a:lstStyle/>
          <a:p>
            <a:fld id="{930211E7-E06C-4C92-840E-2A5F38EFDC46}" type="slidenum">
              <a:rPr lang="es-ES" smtClean="0"/>
              <a:pPr/>
              <a:t>16</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004888" y="685800"/>
            <a:ext cx="4848225" cy="3429000"/>
          </a:xfrm>
        </p:spPr>
      </p:sp>
      <p:sp>
        <p:nvSpPr>
          <p:cNvPr id="3" name="2 Marcador de notas"/>
          <p:cNvSpPr>
            <a:spLocks noGrp="1"/>
          </p:cNvSpPr>
          <p:nvPr>
            <p:ph type="body" idx="1"/>
          </p:nvPr>
        </p:nvSpPr>
        <p:spPr/>
        <p:txBody>
          <a:bodyPr>
            <a:normAutofit/>
          </a:bodyPr>
          <a:lstStyle/>
          <a:p>
            <a:r>
              <a:rPr lang="es-ES" sz="1000" b="1" i="0" u="none" strike="noStrike" kern="1200" baseline="0" dirty="0" smtClean="0">
                <a:solidFill>
                  <a:schemeClr val="tx1"/>
                </a:solidFill>
                <a:latin typeface="+mn-lt"/>
                <a:ea typeface="+mn-ea"/>
                <a:cs typeface="+mn-cs"/>
              </a:rPr>
              <a:t>Nombre común: </a:t>
            </a:r>
            <a:r>
              <a:rPr lang="es-ES" sz="1000" b="0" i="0" u="none" strike="noStrike" kern="1200" baseline="0" dirty="0" smtClean="0">
                <a:solidFill>
                  <a:schemeClr val="tx1"/>
                </a:solidFill>
                <a:latin typeface="+mn-lt"/>
                <a:ea typeface="+mn-ea"/>
                <a:cs typeface="+mn-cs"/>
              </a:rPr>
              <a:t>AJO</a:t>
            </a:r>
          </a:p>
          <a:p>
            <a:r>
              <a:rPr lang="es-ES" sz="1000" b="1" i="0" u="none" strike="noStrike" kern="1200" baseline="0" dirty="0" smtClean="0">
                <a:solidFill>
                  <a:schemeClr val="tx1"/>
                </a:solidFill>
                <a:latin typeface="+mn-lt"/>
                <a:ea typeface="+mn-ea"/>
                <a:cs typeface="+mn-cs"/>
              </a:rPr>
              <a:t>2. Nombre científico: </a:t>
            </a:r>
            <a:r>
              <a:rPr lang="es-ES" sz="1000" b="0" i="1" u="none" strike="noStrike" kern="1200" baseline="0" dirty="0" err="1" smtClean="0">
                <a:solidFill>
                  <a:schemeClr val="tx1"/>
                </a:solidFill>
                <a:latin typeface="+mn-lt"/>
                <a:ea typeface="+mn-ea"/>
                <a:cs typeface="+mn-cs"/>
              </a:rPr>
              <a:t>Allium</a:t>
            </a:r>
            <a:r>
              <a:rPr lang="es-ES" sz="1000" b="0" i="1" u="none" strike="noStrike" kern="1200" baseline="0" dirty="0" smtClean="0">
                <a:solidFill>
                  <a:schemeClr val="tx1"/>
                </a:solidFill>
                <a:latin typeface="+mn-lt"/>
                <a:ea typeface="+mn-ea"/>
                <a:cs typeface="+mn-cs"/>
              </a:rPr>
              <a:t> </a:t>
            </a:r>
            <a:r>
              <a:rPr lang="es-ES" sz="1000" b="0" i="1" u="none" strike="noStrike" kern="1200" baseline="0" dirty="0" err="1" smtClean="0">
                <a:solidFill>
                  <a:schemeClr val="tx1"/>
                </a:solidFill>
                <a:latin typeface="+mn-lt"/>
                <a:ea typeface="+mn-ea"/>
                <a:cs typeface="+mn-cs"/>
              </a:rPr>
              <a:t>sativum</a:t>
            </a:r>
            <a:endParaRPr lang="es-ES" sz="1000" b="0" i="1" u="none" strike="noStrike" kern="1200" baseline="0" dirty="0" smtClean="0">
              <a:solidFill>
                <a:schemeClr val="tx1"/>
              </a:solidFill>
              <a:latin typeface="+mn-lt"/>
              <a:ea typeface="+mn-ea"/>
              <a:cs typeface="+mn-cs"/>
            </a:endParaRPr>
          </a:p>
          <a:p>
            <a:r>
              <a:rPr lang="es-ES" sz="1000" b="1" i="0" u="none" strike="noStrike" kern="1200" baseline="0" dirty="0" smtClean="0">
                <a:solidFill>
                  <a:schemeClr val="tx1"/>
                </a:solidFill>
                <a:latin typeface="+mn-lt"/>
                <a:ea typeface="+mn-ea"/>
                <a:cs typeface="+mn-cs"/>
              </a:rPr>
              <a:t>3. Familia: </a:t>
            </a:r>
            <a:r>
              <a:rPr lang="es-ES" sz="1000" b="0" i="0" u="none" strike="noStrike" kern="1200" baseline="0" dirty="0" smtClean="0">
                <a:solidFill>
                  <a:schemeClr val="tx1"/>
                </a:solidFill>
                <a:latin typeface="+mn-lt"/>
                <a:ea typeface="+mn-ea"/>
                <a:cs typeface="+mn-cs"/>
              </a:rPr>
              <a:t>Liliáceas</a:t>
            </a:r>
          </a:p>
          <a:p>
            <a:r>
              <a:rPr lang="es-ES" sz="1000" b="1" i="0" u="none" strike="noStrike" kern="1200" baseline="0" dirty="0" smtClean="0">
                <a:solidFill>
                  <a:schemeClr val="tx1"/>
                </a:solidFill>
                <a:latin typeface="+mn-lt"/>
                <a:ea typeface="+mn-ea"/>
                <a:cs typeface="+mn-cs"/>
              </a:rPr>
              <a:t>4. Fecha de cultivo: </a:t>
            </a:r>
            <a:r>
              <a:rPr lang="es-ES" sz="1000" b="0" i="0" u="none" strike="noStrike" kern="1200" baseline="0" dirty="0" smtClean="0">
                <a:solidFill>
                  <a:schemeClr val="tx1"/>
                </a:solidFill>
                <a:latin typeface="+mn-lt"/>
                <a:ea typeface="+mn-ea"/>
                <a:cs typeface="+mn-cs"/>
              </a:rPr>
              <a:t>De octubre a diciembre y de enero a marzo</a:t>
            </a:r>
          </a:p>
          <a:p>
            <a:r>
              <a:rPr lang="es-ES" sz="1000" b="1" i="0" u="none" strike="noStrike" kern="1200" baseline="0" dirty="0" smtClean="0">
                <a:solidFill>
                  <a:schemeClr val="tx1"/>
                </a:solidFill>
                <a:latin typeface="+mn-lt"/>
                <a:ea typeface="+mn-ea"/>
                <a:cs typeface="+mn-cs"/>
              </a:rPr>
              <a:t>5. Fecha de semilleros</a:t>
            </a:r>
            <a:r>
              <a:rPr lang="es-ES" sz="1000" b="0" i="0" u="none" strike="noStrike" kern="1200" baseline="0" dirty="0" smtClean="0">
                <a:solidFill>
                  <a:schemeClr val="tx1"/>
                </a:solidFill>
                <a:latin typeface="+mn-lt"/>
                <a:ea typeface="+mn-ea"/>
                <a:cs typeface="+mn-cs"/>
              </a:rPr>
              <a:t>: Siembra directa. Tiempo de germinación: 10 días.</a:t>
            </a:r>
          </a:p>
          <a:p>
            <a:r>
              <a:rPr lang="es-ES" sz="1000" b="1" i="0" u="none" strike="noStrike" kern="1200" baseline="0" dirty="0" smtClean="0">
                <a:solidFill>
                  <a:schemeClr val="tx1"/>
                </a:solidFill>
                <a:latin typeface="+mn-lt"/>
                <a:ea typeface="+mn-ea"/>
                <a:cs typeface="+mn-cs"/>
              </a:rPr>
              <a:t>6. Marco de plantación: </a:t>
            </a:r>
            <a:r>
              <a:rPr lang="es-ES" sz="1000" b="0" i="0" u="none" strike="noStrike" kern="1200" baseline="0" dirty="0" smtClean="0">
                <a:solidFill>
                  <a:schemeClr val="tx1"/>
                </a:solidFill>
                <a:latin typeface="+mn-lt"/>
                <a:ea typeface="+mn-ea"/>
                <a:cs typeface="+mn-cs"/>
              </a:rPr>
              <a:t>Depende: si los vamos a recoger tiernos 10 x 30 (podemos</a:t>
            </a:r>
          </a:p>
          <a:p>
            <a:r>
              <a:rPr lang="es-ES" sz="1000" b="0" i="0" u="none" strike="noStrike" kern="1200" baseline="0" dirty="0" smtClean="0">
                <a:solidFill>
                  <a:schemeClr val="tx1"/>
                </a:solidFill>
                <a:latin typeface="+mn-lt"/>
                <a:ea typeface="+mn-ea"/>
                <a:cs typeface="+mn-cs"/>
              </a:rPr>
              <a:t>plantarlos en zigzag o doble línea para aprovechar mucho más el espacio), o si los vamos</a:t>
            </a:r>
          </a:p>
          <a:p>
            <a:r>
              <a:rPr lang="es-ES" sz="1000" b="0" i="0" u="none" strike="noStrike" kern="1200" baseline="0" dirty="0" smtClean="0">
                <a:solidFill>
                  <a:schemeClr val="tx1"/>
                </a:solidFill>
                <a:latin typeface="+mn-lt"/>
                <a:ea typeface="+mn-ea"/>
                <a:cs typeface="+mn-cs"/>
              </a:rPr>
              <a:t>a dejar para secos (cabezas de ajo) 20 x 30 cm.</a:t>
            </a:r>
          </a:p>
          <a:p>
            <a:r>
              <a:rPr lang="es-ES" sz="1000" b="1" i="0" u="none" strike="noStrike" kern="1200" baseline="0" dirty="0" smtClean="0">
                <a:solidFill>
                  <a:schemeClr val="tx1"/>
                </a:solidFill>
                <a:latin typeface="+mn-lt"/>
                <a:ea typeface="+mn-ea"/>
                <a:cs typeface="+mn-cs"/>
              </a:rPr>
              <a:t>7. Fecha de recolección: </a:t>
            </a:r>
            <a:r>
              <a:rPr lang="es-ES" sz="1000" b="0" i="0" u="none" strike="noStrike" kern="1200" baseline="0" dirty="0" smtClean="0">
                <a:solidFill>
                  <a:schemeClr val="tx1"/>
                </a:solidFill>
                <a:latin typeface="+mn-lt"/>
                <a:ea typeface="+mn-ea"/>
                <a:cs typeface="+mn-cs"/>
              </a:rPr>
              <a:t>A los 2 meses los ajos tiernos y a partir de 4 meses los secos.</a:t>
            </a:r>
          </a:p>
          <a:p>
            <a:r>
              <a:rPr lang="es-ES" sz="1000" b="1" i="0" u="none" strike="noStrike" kern="1200" baseline="0" dirty="0" smtClean="0">
                <a:solidFill>
                  <a:schemeClr val="tx1"/>
                </a:solidFill>
                <a:latin typeface="+mn-lt"/>
                <a:ea typeface="+mn-ea"/>
                <a:cs typeface="+mn-cs"/>
              </a:rPr>
              <a:t>8. Preferencia de suelo: </a:t>
            </a:r>
            <a:r>
              <a:rPr lang="es-ES" sz="1000" b="0" i="0" u="none" strike="noStrike" kern="1200" baseline="0" dirty="0" smtClean="0">
                <a:solidFill>
                  <a:schemeClr val="tx1"/>
                </a:solidFill>
                <a:latin typeface="+mn-lt"/>
                <a:ea typeface="+mn-ea"/>
                <a:cs typeface="+mn-cs"/>
              </a:rPr>
              <a:t>Se adapta bien a distintos tipos de suelo, aunque prefiere los</a:t>
            </a:r>
          </a:p>
          <a:p>
            <a:r>
              <a:rPr lang="es-ES" sz="1000" b="0" i="0" u="none" strike="noStrike" kern="1200" baseline="0" dirty="0" smtClean="0">
                <a:solidFill>
                  <a:schemeClr val="tx1"/>
                </a:solidFill>
                <a:latin typeface="+mn-lt"/>
                <a:ea typeface="+mn-ea"/>
                <a:cs typeface="+mn-cs"/>
              </a:rPr>
              <a:t>sueltos y aireados. Los suelos pesados no son los mejores.</a:t>
            </a:r>
          </a:p>
          <a:p>
            <a:r>
              <a:rPr lang="es-ES" sz="1000" b="1" i="0" u="none" strike="noStrike" kern="1200" baseline="0" dirty="0" smtClean="0">
                <a:solidFill>
                  <a:schemeClr val="tx1"/>
                </a:solidFill>
                <a:latin typeface="+mn-lt"/>
                <a:ea typeface="+mn-ea"/>
                <a:cs typeface="+mn-cs"/>
              </a:rPr>
              <a:t>9. Preferencias climáticas: </a:t>
            </a:r>
            <a:r>
              <a:rPr lang="es-ES" sz="1000" b="0" i="0" u="none" strike="noStrike" kern="1200" baseline="0" dirty="0" smtClean="0">
                <a:solidFill>
                  <a:schemeClr val="tx1"/>
                </a:solidFill>
                <a:latin typeface="+mn-lt"/>
                <a:ea typeface="+mn-ea"/>
                <a:cs typeface="+mn-cs"/>
              </a:rPr>
              <a:t>Prefiere los climas templados aunque resiste muy bien el frío.</a:t>
            </a:r>
          </a:p>
          <a:p>
            <a:r>
              <a:rPr lang="es-ES" sz="1000" b="0" i="0" u="none" strike="noStrike" kern="1200" baseline="0" dirty="0" smtClean="0">
                <a:solidFill>
                  <a:schemeClr val="tx1"/>
                </a:solidFill>
                <a:latin typeface="+mn-lt"/>
                <a:ea typeface="+mn-ea"/>
                <a:cs typeface="+mn-cs"/>
              </a:rPr>
              <a:t>Crece vigorosamente con temperaturas entre 8 -20 </a:t>
            </a:r>
            <a:r>
              <a:rPr lang="es-ES" sz="1000" b="0" i="0" u="none" strike="noStrike" kern="1200" baseline="0" dirty="0" err="1" smtClean="0">
                <a:solidFill>
                  <a:schemeClr val="tx1"/>
                </a:solidFill>
                <a:latin typeface="+mn-lt"/>
                <a:ea typeface="+mn-ea"/>
                <a:cs typeface="+mn-cs"/>
              </a:rPr>
              <a:t>ºC</a:t>
            </a:r>
            <a:r>
              <a:rPr lang="es-ES" sz="1000" b="0" i="0" u="none" strike="noStrike" kern="1200" baseline="0" dirty="0" smtClean="0">
                <a:solidFill>
                  <a:schemeClr val="tx1"/>
                </a:solidFill>
                <a:latin typeface="+mn-lt"/>
                <a:ea typeface="+mn-ea"/>
                <a:cs typeface="+mn-cs"/>
              </a:rPr>
              <a:t>. Por debajo de 16 </a:t>
            </a:r>
            <a:r>
              <a:rPr lang="es-ES" sz="1000" b="0" i="0" u="none" strike="noStrike" kern="1200" baseline="0" dirty="0" err="1" smtClean="0">
                <a:solidFill>
                  <a:schemeClr val="tx1"/>
                </a:solidFill>
                <a:latin typeface="+mn-lt"/>
                <a:ea typeface="+mn-ea"/>
                <a:cs typeface="+mn-cs"/>
              </a:rPr>
              <a:t>ºC</a:t>
            </a:r>
            <a:r>
              <a:rPr lang="es-ES" sz="1000" b="0" i="0" u="none" strike="noStrike" kern="1200" baseline="0" dirty="0" smtClean="0">
                <a:solidFill>
                  <a:schemeClr val="tx1"/>
                </a:solidFill>
                <a:latin typeface="+mn-lt"/>
                <a:ea typeface="+mn-ea"/>
                <a:cs typeface="+mn-cs"/>
              </a:rPr>
              <a:t> nocturnos</a:t>
            </a:r>
          </a:p>
          <a:p>
            <a:r>
              <a:rPr lang="es-ES" sz="1000" b="0" i="0" u="none" strike="noStrike" kern="1200" baseline="0" dirty="0" smtClean="0">
                <a:solidFill>
                  <a:schemeClr val="tx1"/>
                </a:solidFill>
                <a:latin typeface="+mn-lt"/>
                <a:ea typeface="+mn-ea"/>
                <a:cs typeface="+mn-cs"/>
              </a:rPr>
              <a:t>detiene su desarrollo pero no muere.</a:t>
            </a:r>
          </a:p>
          <a:p>
            <a:r>
              <a:rPr lang="es-ES" sz="1000" b="1" i="0" u="none" strike="noStrike" kern="1200" baseline="0" dirty="0" smtClean="0">
                <a:solidFill>
                  <a:schemeClr val="tx1"/>
                </a:solidFill>
                <a:latin typeface="+mn-lt"/>
                <a:ea typeface="+mn-ea"/>
                <a:cs typeface="+mn-cs"/>
              </a:rPr>
              <a:t>10. Riego: </a:t>
            </a:r>
            <a:r>
              <a:rPr lang="es-ES" sz="1000" b="0" i="0" u="none" strike="noStrike" kern="1200" baseline="0" dirty="0" smtClean="0">
                <a:solidFill>
                  <a:schemeClr val="tx1"/>
                </a:solidFill>
                <a:latin typeface="+mn-lt"/>
                <a:ea typeface="+mn-ea"/>
                <a:cs typeface="+mn-cs"/>
              </a:rPr>
              <a:t>Cultivo que necesita de poco agua. Riegos cortos y espaciados, incluso si</a:t>
            </a:r>
          </a:p>
          <a:p>
            <a:r>
              <a:rPr lang="es-ES" sz="1000" b="0" i="0" u="none" strike="noStrike" kern="1200" baseline="0" dirty="0" smtClean="0">
                <a:solidFill>
                  <a:schemeClr val="tx1"/>
                </a:solidFill>
                <a:latin typeface="+mn-lt"/>
                <a:ea typeface="+mn-ea"/>
                <a:cs typeface="+mn-cs"/>
              </a:rPr>
              <a:t>llueve podemos dejar un tiempo el riego hasta que el suelo pierda casi completamente su</a:t>
            </a:r>
          </a:p>
          <a:p>
            <a:r>
              <a:rPr lang="es-ES" sz="1000" b="0" i="0" u="none" strike="noStrike" kern="1200" baseline="0" dirty="0" smtClean="0">
                <a:solidFill>
                  <a:schemeClr val="tx1"/>
                </a:solidFill>
                <a:latin typeface="+mn-lt"/>
                <a:ea typeface="+mn-ea"/>
                <a:cs typeface="+mn-cs"/>
              </a:rPr>
              <a:t>humedad.</a:t>
            </a:r>
          </a:p>
          <a:p>
            <a:r>
              <a:rPr lang="es-ES" sz="1000" b="1" i="0" u="none" strike="noStrike" kern="1200" baseline="0" dirty="0" smtClean="0">
                <a:solidFill>
                  <a:schemeClr val="tx1"/>
                </a:solidFill>
                <a:latin typeface="+mn-lt"/>
                <a:ea typeface="+mn-ea"/>
                <a:cs typeface="+mn-cs"/>
              </a:rPr>
              <a:t>11. Abonado: </a:t>
            </a:r>
            <a:r>
              <a:rPr lang="es-ES" sz="1000" b="0" i="0" u="none" strike="noStrike" kern="1200" baseline="0" dirty="0" smtClean="0">
                <a:solidFill>
                  <a:schemeClr val="tx1"/>
                </a:solidFill>
                <a:latin typeface="+mn-lt"/>
                <a:ea typeface="+mn-ea"/>
                <a:cs typeface="+mn-cs"/>
              </a:rPr>
              <a:t>Cultivo de bajo consumo de nutrientes, de hecho no hace falta abonar si</a:t>
            </a:r>
          </a:p>
          <a:p>
            <a:r>
              <a:rPr lang="es-ES" sz="1000" b="0" i="0" u="none" strike="noStrike" kern="1200" baseline="0" dirty="0" smtClean="0">
                <a:solidFill>
                  <a:schemeClr val="tx1"/>
                </a:solidFill>
                <a:latin typeface="+mn-lt"/>
                <a:ea typeface="+mn-ea"/>
                <a:cs typeface="+mn-cs"/>
              </a:rPr>
              <a:t>sigue a un cultivo medianamente exigente. Cuidado con no aportar demasiada materia</a:t>
            </a:r>
          </a:p>
          <a:p>
            <a:r>
              <a:rPr lang="es-ES" sz="1000" b="0" i="0" u="none" strike="noStrike" kern="1200" baseline="0" dirty="0" smtClean="0">
                <a:solidFill>
                  <a:schemeClr val="tx1"/>
                </a:solidFill>
                <a:latin typeface="+mn-lt"/>
                <a:ea typeface="+mn-ea"/>
                <a:cs typeface="+mn-cs"/>
              </a:rPr>
              <a:t>orgánica rica en nitrógeno ya que desarrollará mas la parte foliar en detrimento de los</a:t>
            </a:r>
          </a:p>
          <a:p>
            <a:r>
              <a:rPr lang="es-ES" sz="1000" b="0" i="0" u="none" strike="noStrike" kern="1200" baseline="0" dirty="0" smtClean="0">
                <a:solidFill>
                  <a:schemeClr val="tx1"/>
                </a:solidFill>
                <a:latin typeface="+mn-lt"/>
                <a:ea typeface="+mn-ea"/>
                <a:cs typeface="+mn-cs"/>
              </a:rPr>
              <a:t>bulbos. En caso de aportar materia orgánica esta debe estar muy descompuesta.</a:t>
            </a:r>
          </a:p>
          <a:p>
            <a:r>
              <a:rPr lang="es-ES" sz="1000" b="1" i="0" u="none" strike="noStrike" kern="1200" baseline="0" dirty="0" smtClean="0">
                <a:solidFill>
                  <a:schemeClr val="tx1"/>
                </a:solidFill>
                <a:latin typeface="+mn-lt"/>
                <a:ea typeface="+mn-ea"/>
                <a:cs typeface="+mn-cs"/>
              </a:rPr>
              <a:t>12. Asociaciones favorables: </a:t>
            </a:r>
            <a:r>
              <a:rPr lang="es-ES" sz="1000" b="0" i="0" u="none" strike="noStrike" kern="1200" baseline="0" dirty="0" smtClean="0">
                <a:solidFill>
                  <a:schemeClr val="tx1"/>
                </a:solidFill>
                <a:latin typeface="+mn-lt"/>
                <a:ea typeface="+mn-ea"/>
                <a:cs typeface="+mn-cs"/>
              </a:rPr>
              <a:t>Fresas, remolacha, patata, lechuga, tomate e hinojo.</a:t>
            </a:r>
          </a:p>
          <a:p>
            <a:r>
              <a:rPr lang="es-ES" sz="1000" b="1" i="0" u="none" strike="noStrike" kern="1200" baseline="0" dirty="0" smtClean="0">
                <a:solidFill>
                  <a:schemeClr val="tx1"/>
                </a:solidFill>
                <a:latin typeface="+mn-lt"/>
                <a:ea typeface="+mn-ea"/>
                <a:cs typeface="+mn-cs"/>
              </a:rPr>
              <a:t>13. Asociaciones desfavorables: </a:t>
            </a:r>
            <a:r>
              <a:rPr lang="es-ES" sz="1000" b="0" i="0" u="none" strike="noStrike" kern="1200" baseline="0" dirty="0" smtClean="0">
                <a:solidFill>
                  <a:schemeClr val="tx1"/>
                </a:solidFill>
                <a:latin typeface="+mn-lt"/>
                <a:ea typeface="+mn-ea"/>
                <a:cs typeface="+mn-cs"/>
              </a:rPr>
              <a:t>Leguminosas.</a:t>
            </a:r>
          </a:p>
          <a:p>
            <a:r>
              <a:rPr lang="es-ES" sz="1000" b="1" i="0" u="none" strike="noStrike" kern="1200" baseline="0" dirty="0" smtClean="0">
                <a:solidFill>
                  <a:schemeClr val="tx1"/>
                </a:solidFill>
                <a:latin typeface="+mn-lt"/>
                <a:ea typeface="+mn-ea"/>
                <a:cs typeface="+mn-cs"/>
              </a:rPr>
              <a:t>14. Rotaciones: </a:t>
            </a:r>
            <a:r>
              <a:rPr lang="es-ES" sz="1000" b="0" i="0" u="none" strike="noStrike" kern="1200" baseline="0" dirty="0" smtClean="0">
                <a:solidFill>
                  <a:schemeClr val="tx1"/>
                </a:solidFill>
                <a:latin typeface="+mn-lt"/>
                <a:ea typeface="+mn-ea"/>
                <a:cs typeface="+mn-cs"/>
              </a:rPr>
              <a:t>No ajos, no liliáceas, preferible no plantas de raíz, indiferencia del cultiva</a:t>
            </a:r>
          </a:p>
          <a:p>
            <a:r>
              <a:rPr lang="es-ES" sz="1000" b="0" i="0" u="none" strike="noStrike" kern="1200" baseline="0" dirty="0" smtClean="0">
                <a:solidFill>
                  <a:schemeClr val="tx1"/>
                </a:solidFill>
                <a:latin typeface="+mn-lt"/>
                <a:ea typeface="+mn-ea"/>
                <a:cs typeface="+mn-cs"/>
              </a:rPr>
              <a:t>anterior en cuanto a necesidades de abonado ya que el ajo es muy poco exigente. No</a:t>
            </a:r>
          </a:p>
          <a:p>
            <a:r>
              <a:rPr lang="es-ES" sz="1000" b="0" i="0" u="none" strike="noStrike" kern="1200" baseline="0" dirty="0" smtClean="0">
                <a:solidFill>
                  <a:schemeClr val="tx1"/>
                </a:solidFill>
                <a:latin typeface="+mn-lt"/>
                <a:ea typeface="+mn-ea"/>
                <a:cs typeface="+mn-cs"/>
              </a:rPr>
              <a:t>repetir en 2 años.</a:t>
            </a:r>
          </a:p>
          <a:p>
            <a:r>
              <a:rPr lang="es-ES" sz="1000" b="1" i="0" u="none" strike="noStrike" kern="1200" baseline="0" dirty="0" smtClean="0">
                <a:solidFill>
                  <a:schemeClr val="tx1"/>
                </a:solidFill>
                <a:latin typeface="+mn-lt"/>
                <a:ea typeface="+mn-ea"/>
                <a:cs typeface="+mn-cs"/>
              </a:rPr>
              <a:t>15. Cuidados: </a:t>
            </a:r>
            <a:r>
              <a:rPr lang="es-ES" sz="1000" b="0" i="0" u="none" strike="noStrike" kern="1200" baseline="0" dirty="0" smtClean="0">
                <a:solidFill>
                  <a:schemeClr val="tx1"/>
                </a:solidFill>
                <a:latin typeface="+mn-lt"/>
                <a:ea typeface="+mn-ea"/>
                <a:cs typeface="+mn-cs"/>
              </a:rPr>
              <a:t>Cuidado en la plantación con el control de la humedad en suelo ya que</a:t>
            </a:r>
          </a:p>
          <a:p>
            <a:r>
              <a:rPr lang="es-ES" sz="1000" b="0" i="0" u="none" strike="noStrike" kern="1200" baseline="0" dirty="0" smtClean="0">
                <a:solidFill>
                  <a:schemeClr val="tx1"/>
                </a:solidFill>
                <a:latin typeface="+mn-lt"/>
                <a:ea typeface="+mn-ea"/>
                <a:cs typeface="+mn-cs"/>
              </a:rPr>
              <a:t>esta puede ocasionar problemas de hongos. Podemos tener algún problema con </a:t>
            </a:r>
            <a:r>
              <a:rPr lang="es-ES" sz="1000" b="0" i="0" u="none" strike="noStrike" kern="1200" baseline="0" dirty="0" err="1" smtClean="0">
                <a:solidFill>
                  <a:schemeClr val="tx1"/>
                </a:solidFill>
                <a:latin typeface="+mn-lt"/>
                <a:ea typeface="+mn-ea"/>
                <a:cs typeface="+mn-cs"/>
              </a:rPr>
              <a:t>royay</a:t>
            </a:r>
            <a:endParaRPr lang="es-ES" sz="1000" b="0" i="0" u="none" strike="noStrike" kern="1200" baseline="0" dirty="0" smtClean="0">
              <a:solidFill>
                <a:schemeClr val="tx1"/>
              </a:solidFill>
              <a:latin typeface="+mn-lt"/>
              <a:ea typeface="+mn-ea"/>
              <a:cs typeface="+mn-cs"/>
            </a:endParaRPr>
          </a:p>
          <a:p>
            <a:r>
              <a:rPr lang="es-ES" sz="1000" b="0" i="0" u="none" strike="noStrike" kern="1200" baseline="0" dirty="0" err="1" smtClean="0">
                <a:solidFill>
                  <a:schemeClr val="tx1"/>
                </a:solidFill>
                <a:latin typeface="+mn-lt"/>
                <a:ea typeface="+mn-ea"/>
                <a:cs typeface="+mn-cs"/>
              </a:rPr>
              <a:t>Nemátodos</a:t>
            </a:r>
            <a:endParaRPr lang="es-ES" sz="1000" b="0" i="0" u="none" strike="noStrike" kern="1200" baseline="0" dirty="0" smtClean="0">
              <a:solidFill>
                <a:schemeClr val="tx1"/>
              </a:solidFill>
              <a:latin typeface="+mn-lt"/>
              <a:ea typeface="+mn-ea"/>
              <a:cs typeface="+mn-cs"/>
            </a:endParaRPr>
          </a:p>
          <a:p>
            <a:endParaRPr lang="es-ES" sz="1000" b="0" i="0" u="none" strike="noStrike" kern="1200" baseline="0" dirty="0" smtClean="0">
              <a:solidFill>
                <a:schemeClr val="tx1"/>
              </a:solidFill>
              <a:latin typeface="+mn-lt"/>
              <a:ea typeface="+mn-ea"/>
              <a:cs typeface="+mn-cs"/>
            </a:endParaRPr>
          </a:p>
          <a:p>
            <a:r>
              <a:rPr lang="es-ES" sz="1000" b="1" kern="1200" dirty="0" smtClean="0">
                <a:solidFill>
                  <a:schemeClr val="tx1"/>
                </a:solidFill>
                <a:effectLst/>
                <a:latin typeface="+mn-lt"/>
                <a:ea typeface="+mn-ea"/>
                <a:cs typeface="+mn-cs"/>
              </a:rPr>
              <a:t>Vaporizador de hoja de tomate.</a:t>
            </a:r>
            <a:r>
              <a:rPr lang="es-ES" sz="1000" kern="1200" dirty="0" smtClean="0">
                <a:solidFill>
                  <a:schemeClr val="tx1"/>
                </a:solidFill>
                <a:effectLst/>
                <a:latin typeface="+mn-lt"/>
                <a:ea typeface="+mn-ea"/>
                <a:cs typeface="+mn-cs"/>
              </a:rPr>
              <a:t> Es eficaz para eliminar </a:t>
            </a:r>
            <a:r>
              <a:rPr lang="es-ES" sz="1000" b="1" kern="1200" dirty="0" smtClean="0">
                <a:solidFill>
                  <a:schemeClr val="tx1"/>
                </a:solidFill>
                <a:effectLst/>
                <a:latin typeface="+mn-lt"/>
                <a:ea typeface="+mn-ea"/>
                <a:cs typeface="+mn-cs"/>
              </a:rPr>
              <a:t>Vaporizador</a:t>
            </a:r>
            <a:r>
              <a:rPr lang="es-ES" sz="1000" kern="1200" dirty="0" smtClean="0">
                <a:solidFill>
                  <a:schemeClr val="tx1"/>
                </a:solidFill>
                <a:effectLst/>
                <a:latin typeface="+mn-lt"/>
                <a:ea typeface="+mn-ea"/>
                <a:cs typeface="+mn-cs"/>
              </a:rPr>
              <a:t> </a:t>
            </a:r>
            <a:r>
              <a:rPr lang="es-ES" sz="1000" b="1" kern="1200" dirty="0" smtClean="0">
                <a:solidFill>
                  <a:schemeClr val="tx1"/>
                </a:solidFill>
                <a:effectLst/>
                <a:latin typeface="+mn-lt"/>
                <a:ea typeface="+mn-ea"/>
                <a:cs typeface="+mn-cs"/>
              </a:rPr>
              <a:t>de aceite de ajo</a:t>
            </a:r>
            <a:r>
              <a:rPr lang="es-ES" sz="1000" kern="1200" dirty="0" smtClean="0">
                <a:solidFill>
                  <a:schemeClr val="tx1"/>
                </a:solidFill>
                <a:effectLst/>
                <a:latin typeface="+mn-lt"/>
                <a:ea typeface="+mn-ea"/>
                <a:cs typeface="+mn-cs"/>
              </a:rPr>
              <a:t>. Es un gran repelente de insectos. Hay que sumergir tres o cuatro dientes de ajo picado en dos cucharadas de aceite mineral. Dejar reposar la mezcla durante la noche, y luego sacar el ajo del aceite. Añadir el aceite a un litro de agua, más una cucharadita de jabón biodegradable. Guardar la mezcla en un tarro y agregar dos cucharadas por cada litro de agua para regar.</a:t>
            </a:r>
          </a:p>
          <a:p>
            <a:r>
              <a:rPr lang="es-ES" sz="1000" kern="1200" dirty="0" smtClean="0">
                <a:solidFill>
                  <a:schemeClr val="tx1"/>
                </a:solidFill>
                <a:effectLst/>
                <a:latin typeface="+mn-lt"/>
                <a:ea typeface="+mn-ea"/>
                <a:cs typeface="+mn-cs"/>
              </a:rPr>
              <a:t>Los compuestos del ajo son irritantes e incluso fatales para muchos insectos. El aceite y el jabón ayudan a que la mezcla se adhiera a las hojas de las plantas. La mosca blanca, pulgones y la mayoría de los escarabajos evitarán las plantas rociadas con el aceite de ajo. Una advertencia: no aplicar este spray en un día soleado, ya que los aceites pueden quemar la planta.</a:t>
            </a:r>
          </a:p>
          <a:p>
            <a:endParaRPr lang="es-ES_tradnl" dirty="0"/>
          </a:p>
        </p:txBody>
      </p:sp>
      <p:sp>
        <p:nvSpPr>
          <p:cNvPr id="4" name="3 Marcador de número de diapositiva"/>
          <p:cNvSpPr>
            <a:spLocks noGrp="1"/>
          </p:cNvSpPr>
          <p:nvPr>
            <p:ph type="sldNum" sz="quarter" idx="10"/>
          </p:nvPr>
        </p:nvSpPr>
        <p:spPr/>
        <p:txBody>
          <a:bodyPr/>
          <a:lstStyle/>
          <a:p>
            <a:fld id="{930211E7-E06C-4C92-840E-2A5F38EFDC46}" type="slidenum">
              <a:rPr lang="es-ES" smtClean="0"/>
              <a:pPr/>
              <a:t>17</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004888" y="685800"/>
            <a:ext cx="4848225" cy="3429000"/>
          </a:xfrm>
        </p:spPr>
      </p:sp>
      <p:sp>
        <p:nvSpPr>
          <p:cNvPr id="3" name="2 Marcador de notas"/>
          <p:cNvSpPr>
            <a:spLocks noGrp="1"/>
          </p:cNvSpPr>
          <p:nvPr>
            <p:ph type="body" idx="1"/>
          </p:nvPr>
        </p:nvSpPr>
        <p:spPr/>
        <p:txBody>
          <a:bodyPr>
            <a:normAutofit/>
          </a:bodyPr>
          <a:lstStyle/>
          <a:p>
            <a:r>
              <a:rPr lang="es-ES" sz="1000" b="1" i="0" u="none" strike="noStrike" kern="1200" baseline="0" dirty="0" smtClean="0">
                <a:solidFill>
                  <a:schemeClr val="tx1"/>
                </a:solidFill>
                <a:latin typeface="+mn-lt"/>
                <a:ea typeface="+mn-ea"/>
                <a:cs typeface="+mn-cs"/>
              </a:rPr>
              <a:t>Nombre común: </a:t>
            </a:r>
            <a:r>
              <a:rPr lang="es-ES" sz="1000" b="0" i="0" u="none" strike="noStrike" kern="1200" baseline="0" dirty="0" smtClean="0">
                <a:solidFill>
                  <a:schemeClr val="tx1"/>
                </a:solidFill>
                <a:latin typeface="+mn-lt"/>
                <a:ea typeface="+mn-ea"/>
                <a:cs typeface="+mn-cs"/>
              </a:rPr>
              <a:t>CEBOLLA</a:t>
            </a:r>
          </a:p>
          <a:p>
            <a:r>
              <a:rPr lang="es-ES" sz="1000" b="1" i="0" u="none" strike="noStrike" kern="1200" baseline="0" dirty="0" smtClean="0">
                <a:solidFill>
                  <a:schemeClr val="tx1"/>
                </a:solidFill>
                <a:latin typeface="+mn-lt"/>
                <a:ea typeface="+mn-ea"/>
                <a:cs typeface="+mn-cs"/>
              </a:rPr>
              <a:t>2. Nombre científico: </a:t>
            </a:r>
            <a:r>
              <a:rPr lang="es-ES" sz="1000" b="0" i="0" u="none" strike="noStrike" kern="1200" baseline="0" dirty="0" err="1" smtClean="0">
                <a:solidFill>
                  <a:schemeClr val="tx1"/>
                </a:solidFill>
                <a:latin typeface="+mn-lt"/>
                <a:ea typeface="+mn-ea"/>
                <a:cs typeface="+mn-cs"/>
              </a:rPr>
              <a:t>Allium</a:t>
            </a:r>
            <a:r>
              <a:rPr lang="es-ES" sz="1000" b="0" i="0" u="none" strike="noStrike" kern="1200" baseline="0" dirty="0" smtClean="0">
                <a:solidFill>
                  <a:schemeClr val="tx1"/>
                </a:solidFill>
                <a:latin typeface="+mn-lt"/>
                <a:ea typeface="+mn-ea"/>
                <a:cs typeface="+mn-cs"/>
              </a:rPr>
              <a:t> cepa</a:t>
            </a:r>
          </a:p>
          <a:p>
            <a:r>
              <a:rPr lang="es-ES" sz="1000" b="1" i="0" u="none" strike="noStrike" kern="1200" baseline="0" dirty="0" smtClean="0">
                <a:solidFill>
                  <a:schemeClr val="tx1"/>
                </a:solidFill>
                <a:latin typeface="+mn-lt"/>
                <a:ea typeface="+mn-ea"/>
                <a:cs typeface="+mn-cs"/>
              </a:rPr>
              <a:t>3. Familia: </a:t>
            </a:r>
            <a:r>
              <a:rPr lang="es-ES" sz="1000" b="0" i="0" u="none" strike="noStrike" kern="1200" baseline="0" dirty="0" smtClean="0">
                <a:solidFill>
                  <a:schemeClr val="tx1"/>
                </a:solidFill>
                <a:latin typeface="+mn-lt"/>
                <a:ea typeface="+mn-ea"/>
                <a:cs typeface="+mn-cs"/>
              </a:rPr>
              <a:t>Liliáceas.</a:t>
            </a:r>
          </a:p>
          <a:p>
            <a:r>
              <a:rPr lang="es-ES" sz="1000" b="1" i="0" u="none" strike="noStrike" kern="1200" baseline="0" dirty="0" smtClean="0">
                <a:solidFill>
                  <a:schemeClr val="tx1"/>
                </a:solidFill>
                <a:latin typeface="+mn-lt"/>
                <a:ea typeface="+mn-ea"/>
                <a:cs typeface="+mn-cs"/>
              </a:rPr>
              <a:t>4. Fecha de cultivo: </a:t>
            </a:r>
            <a:r>
              <a:rPr lang="es-ES" sz="1000" b="0" i="0" u="none" strike="noStrike" kern="1200" baseline="0" dirty="0" smtClean="0">
                <a:solidFill>
                  <a:schemeClr val="tx1"/>
                </a:solidFill>
                <a:latin typeface="+mn-lt"/>
                <a:ea typeface="+mn-ea"/>
                <a:cs typeface="+mn-cs"/>
              </a:rPr>
              <a:t>Tres ciclos: Diciembre (Var. Babosa)- Febrero/marzo (Var.</a:t>
            </a:r>
          </a:p>
          <a:p>
            <a:r>
              <a:rPr lang="es-ES" sz="1000" b="0" i="0" u="none" strike="noStrike" kern="1200" baseline="0" dirty="0" smtClean="0">
                <a:solidFill>
                  <a:schemeClr val="tx1"/>
                </a:solidFill>
                <a:latin typeface="+mn-lt"/>
                <a:ea typeface="+mn-ea"/>
                <a:cs typeface="+mn-cs"/>
              </a:rPr>
              <a:t>Liria)- Abril (Var Valenciana de grano).</a:t>
            </a:r>
          </a:p>
          <a:p>
            <a:r>
              <a:rPr lang="es-ES" sz="1000" b="1" i="0" u="none" strike="noStrike" kern="1200" baseline="0" dirty="0" smtClean="0">
                <a:solidFill>
                  <a:schemeClr val="tx1"/>
                </a:solidFill>
                <a:latin typeface="+mn-lt"/>
                <a:ea typeface="+mn-ea"/>
                <a:cs typeface="+mn-cs"/>
              </a:rPr>
              <a:t>5. Fecha de semilleros: </a:t>
            </a:r>
            <a:r>
              <a:rPr lang="es-ES" sz="1000" b="0" i="0" u="none" strike="noStrike" kern="1200" baseline="0" dirty="0" smtClean="0">
                <a:solidFill>
                  <a:schemeClr val="tx1"/>
                </a:solidFill>
                <a:latin typeface="+mn-lt"/>
                <a:ea typeface="+mn-ea"/>
                <a:cs typeface="+mn-cs"/>
              </a:rPr>
              <a:t>Tres ciclos: Septiembre (Var. Babosa)- Noviembre/diciembre</a:t>
            </a:r>
          </a:p>
          <a:p>
            <a:r>
              <a:rPr lang="es-ES" sz="1000" b="0" i="0" u="none" strike="noStrike" kern="1200" baseline="0" dirty="0" smtClean="0">
                <a:solidFill>
                  <a:schemeClr val="tx1"/>
                </a:solidFill>
                <a:latin typeface="+mn-lt"/>
                <a:ea typeface="+mn-ea"/>
                <a:cs typeface="+mn-cs"/>
              </a:rPr>
              <a:t>(Var. Liria)- Enero (Var Valenciana de grano). Tiempo de germinación: 10 días.</a:t>
            </a:r>
          </a:p>
          <a:p>
            <a:r>
              <a:rPr lang="es-ES" sz="1000" b="1" i="0" u="none" strike="noStrike" kern="1200" baseline="0" dirty="0" smtClean="0">
                <a:solidFill>
                  <a:schemeClr val="tx1"/>
                </a:solidFill>
                <a:latin typeface="+mn-lt"/>
                <a:ea typeface="+mn-ea"/>
                <a:cs typeface="+mn-cs"/>
              </a:rPr>
              <a:t>6. Marco de plantación: </a:t>
            </a:r>
            <a:r>
              <a:rPr lang="es-ES" sz="1000" b="0" i="0" u="none" strike="noStrike" kern="1200" baseline="0" dirty="0" smtClean="0">
                <a:solidFill>
                  <a:schemeClr val="tx1"/>
                </a:solidFill>
                <a:latin typeface="+mn-lt"/>
                <a:ea typeface="+mn-ea"/>
                <a:cs typeface="+mn-cs"/>
              </a:rPr>
              <a:t>Podemos cultivarlas para cebollas tiernas o secas; Para</a:t>
            </a:r>
          </a:p>
          <a:p>
            <a:r>
              <a:rPr lang="es-ES" sz="1000" b="0" i="0" u="none" strike="noStrike" kern="1200" baseline="0" dirty="0" smtClean="0">
                <a:solidFill>
                  <a:schemeClr val="tx1"/>
                </a:solidFill>
                <a:latin typeface="+mn-lt"/>
                <a:ea typeface="+mn-ea"/>
                <a:cs typeface="+mn-cs"/>
              </a:rPr>
              <a:t>tiernas:1o x 20 (podemos plantarlas en zigzag o doble línea para aprovechar mejor el</a:t>
            </a:r>
          </a:p>
          <a:p>
            <a:r>
              <a:rPr lang="es-ES" sz="1000" b="0" i="0" u="none" strike="noStrike" kern="1200" baseline="0" dirty="0" smtClean="0">
                <a:solidFill>
                  <a:schemeClr val="tx1"/>
                </a:solidFill>
                <a:latin typeface="+mn-lt"/>
                <a:ea typeface="+mn-ea"/>
                <a:cs typeface="+mn-cs"/>
              </a:rPr>
              <a:t>espacio). Para secas: 15 x 25.</a:t>
            </a:r>
          </a:p>
          <a:p>
            <a:r>
              <a:rPr lang="es-ES" sz="1000" b="1" i="0" u="none" strike="noStrike" kern="1200" baseline="0" dirty="0" smtClean="0">
                <a:solidFill>
                  <a:schemeClr val="tx1"/>
                </a:solidFill>
                <a:latin typeface="+mn-lt"/>
                <a:ea typeface="+mn-ea"/>
                <a:cs typeface="+mn-cs"/>
              </a:rPr>
              <a:t>7. Fecha de recolección: </a:t>
            </a:r>
            <a:r>
              <a:rPr lang="es-ES" sz="1000" b="0" i="0" u="none" strike="noStrike" kern="1200" baseline="0" dirty="0" smtClean="0">
                <a:solidFill>
                  <a:schemeClr val="tx1"/>
                </a:solidFill>
                <a:latin typeface="+mn-lt"/>
                <a:ea typeface="+mn-ea"/>
                <a:cs typeface="+mn-cs"/>
              </a:rPr>
              <a:t>A partir de los 3 meses de su plantación.</a:t>
            </a:r>
          </a:p>
          <a:p>
            <a:r>
              <a:rPr lang="es-ES" sz="1000" b="1" i="0" u="none" strike="noStrike" kern="1200" baseline="0" dirty="0" smtClean="0">
                <a:solidFill>
                  <a:schemeClr val="tx1"/>
                </a:solidFill>
                <a:latin typeface="+mn-lt"/>
                <a:ea typeface="+mn-ea"/>
                <a:cs typeface="+mn-cs"/>
              </a:rPr>
              <a:t>8. Preferencia de suelo</a:t>
            </a:r>
            <a:r>
              <a:rPr lang="es-ES" sz="1000" b="0" i="0" u="none" strike="noStrike" kern="1200" baseline="0" dirty="0" smtClean="0">
                <a:solidFill>
                  <a:schemeClr val="tx1"/>
                </a:solidFill>
                <a:latin typeface="+mn-lt"/>
                <a:ea typeface="+mn-ea"/>
                <a:cs typeface="+mn-cs"/>
              </a:rPr>
              <a:t>: Prefiere suelos frescos, sueltos y bien aireados, neutros o</a:t>
            </a:r>
          </a:p>
          <a:p>
            <a:r>
              <a:rPr lang="es-ES" sz="1000" b="0" i="0" u="none" strike="noStrike" kern="1200" baseline="0" dirty="0" smtClean="0">
                <a:solidFill>
                  <a:schemeClr val="tx1"/>
                </a:solidFill>
                <a:latin typeface="+mn-lt"/>
                <a:ea typeface="+mn-ea"/>
                <a:cs typeface="+mn-cs"/>
              </a:rPr>
              <a:t>ligeramente básicos. Tampoco es necesario que esté trabajado en profundidad. Los</a:t>
            </a:r>
          </a:p>
          <a:p>
            <a:r>
              <a:rPr lang="es-ES" sz="1000" b="0" i="0" u="none" strike="noStrike" kern="1200" baseline="0" dirty="0" smtClean="0">
                <a:solidFill>
                  <a:schemeClr val="tx1"/>
                </a:solidFill>
                <a:latin typeface="+mn-lt"/>
                <a:ea typeface="+mn-ea"/>
                <a:cs typeface="+mn-cs"/>
              </a:rPr>
              <a:t>suelos ácidos no los soporta muy bien. Los suelos pesados no favorecen su correcto</a:t>
            </a:r>
          </a:p>
          <a:p>
            <a:r>
              <a:rPr lang="es-ES" sz="1000" b="0" i="0" u="none" strike="noStrike" kern="1200" baseline="0" dirty="0" smtClean="0">
                <a:solidFill>
                  <a:schemeClr val="tx1"/>
                </a:solidFill>
                <a:latin typeface="+mn-lt"/>
                <a:ea typeface="+mn-ea"/>
                <a:cs typeface="+mn-cs"/>
              </a:rPr>
              <a:t>desarrollo. Planta de tolerancia media a la salinidad.</a:t>
            </a:r>
          </a:p>
          <a:p>
            <a:r>
              <a:rPr lang="es-ES" sz="1000" b="1" i="0" u="none" strike="noStrike" kern="1200" baseline="0" dirty="0" smtClean="0">
                <a:solidFill>
                  <a:schemeClr val="tx1"/>
                </a:solidFill>
                <a:latin typeface="+mn-lt"/>
                <a:ea typeface="+mn-ea"/>
                <a:cs typeface="+mn-cs"/>
              </a:rPr>
              <a:t>9. Preferencias climáticas: </a:t>
            </a:r>
            <a:r>
              <a:rPr lang="es-ES" sz="1000" b="0" i="0" u="none" strike="noStrike" kern="1200" baseline="0" dirty="0" smtClean="0">
                <a:solidFill>
                  <a:schemeClr val="tx1"/>
                </a:solidFill>
                <a:latin typeface="+mn-lt"/>
                <a:ea typeface="+mn-ea"/>
                <a:cs typeface="+mn-cs"/>
              </a:rPr>
              <a:t>Se adapta bien a todo tipo de climas, aunque se desarrolla</a:t>
            </a:r>
          </a:p>
          <a:p>
            <a:r>
              <a:rPr lang="es-ES" sz="1000" b="0" i="0" u="none" strike="noStrike" kern="1200" baseline="0" dirty="0" smtClean="0">
                <a:solidFill>
                  <a:schemeClr val="tx1"/>
                </a:solidFill>
                <a:latin typeface="+mn-lt"/>
                <a:ea typeface="+mn-ea"/>
                <a:cs typeface="+mn-cs"/>
              </a:rPr>
              <a:t>mejor en climas cálidos. Necesita para el desarrollo del bulbo temperaturas altas y</a:t>
            </a:r>
          </a:p>
          <a:p>
            <a:r>
              <a:rPr lang="es-ES" sz="1000" b="0" i="0" u="none" strike="noStrike" kern="1200" baseline="0" dirty="0" err="1" smtClean="0">
                <a:solidFill>
                  <a:schemeClr val="tx1"/>
                </a:solidFill>
                <a:latin typeface="+mn-lt"/>
                <a:ea typeface="+mn-ea"/>
                <a:cs typeface="+mn-cs"/>
              </a:rPr>
              <a:t>fotoperíodos</a:t>
            </a:r>
            <a:r>
              <a:rPr lang="es-ES" sz="1000" b="0" i="0" u="none" strike="noStrike" kern="1200" baseline="0" dirty="0" smtClean="0">
                <a:solidFill>
                  <a:schemeClr val="tx1"/>
                </a:solidFill>
                <a:latin typeface="+mn-lt"/>
                <a:ea typeface="+mn-ea"/>
                <a:cs typeface="+mn-cs"/>
              </a:rPr>
              <a:t> largos. Con temperaturas bajas se puede producir una floración prematura.</a:t>
            </a:r>
          </a:p>
          <a:p>
            <a:r>
              <a:rPr lang="es-ES" sz="1000" b="0" i="0" u="none" strike="noStrike" kern="1200" baseline="0" dirty="0" smtClean="0">
                <a:solidFill>
                  <a:schemeClr val="tx1"/>
                </a:solidFill>
                <a:latin typeface="+mn-lt"/>
                <a:ea typeface="+mn-ea"/>
                <a:cs typeface="+mn-cs"/>
              </a:rPr>
              <a:t>La temperatura óptima es de 13- 24 </a:t>
            </a:r>
            <a:r>
              <a:rPr lang="es-ES" sz="1000" b="0" i="0" u="none" strike="noStrike" kern="1200" baseline="0" dirty="0" err="1" smtClean="0">
                <a:solidFill>
                  <a:schemeClr val="tx1"/>
                </a:solidFill>
                <a:latin typeface="+mn-lt"/>
                <a:ea typeface="+mn-ea"/>
                <a:cs typeface="+mn-cs"/>
              </a:rPr>
              <a:t>ºC</a:t>
            </a:r>
            <a:r>
              <a:rPr lang="es-ES" sz="1000" b="0" i="0" u="none" strike="noStrike" kern="1200" baseline="0" dirty="0" smtClean="0">
                <a:solidFill>
                  <a:schemeClr val="tx1"/>
                </a:solidFill>
                <a:latin typeface="+mn-lt"/>
                <a:ea typeface="+mn-ea"/>
                <a:cs typeface="+mn-cs"/>
              </a:rPr>
              <a:t>.</a:t>
            </a:r>
          </a:p>
          <a:p>
            <a:r>
              <a:rPr lang="es-ES" sz="1000" b="1" i="0" u="none" strike="noStrike" kern="1200" baseline="0" dirty="0" smtClean="0">
                <a:solidFill>
                  <a:schemeClr val="tx1"/>
                </a:solidFill>
                <a:latin typeface="+mn-lt"/>
                <a:ea typeface="+mn-ea"/>
                <a:cs typeface="+mn-cs"/>
              </a:rPr>
              <a:t>10. Riego: </a:t>
            </a:r>
            <a:r>
              <a:rPr lang="es-ES" sz="1000" b="0" i="0" u="none" strike="noStrike" kern="1200" baseline="0" dirty="0" smtClean="0">
                <a:solidFill>
                  <a:schemeClr val="tx1"/>
                </a:solidFill>
                <a:latin typeface="+mn-lt"/>
                <a:ea typeface="+mn-ea"/>
                <a:cs typeface="+mn-cs"/>
              </a:rPr>
              <a:t>Durante las primeras fases el riego debe ser continuo pero de corta</a:t>
            </a:r>
          </a:p>
          <a:p>
            <a:r>
              <a:rPr lang="es-ES" sz="1000" b="0" i="0" u="none" strike="noStrike" kern="1200" baseline="0" dirty="0" smtClean="0">
                <a:solidFill>
                  <a:schemeClr val="tx1"/>
                </a:solidFill>
                <a:latin typeface="+mn-lt"/>
                <a:ea typeface="+mn-ea"/>
                <a:cs typeface="+mn-cs"/>
              </a:rPr>
              <a:t>duración, conforme el cultivo se desarrolle podemos espaciar más los riegos hasta que</a:t>
            </a:r>
          </a:p>
          <a:p>
            <a:r>
              <a:rPr lang="es-ES" sz="1000" b="0" i="0" u="none" strike="noStrike" kern="1200" baseline="0" dirty="0" smtClean="0">
                <a:solidFill>
                  <a:schemeClr val="tx1"/>
                </a:solidFill>
                <a:latin typeface="+mn-lt"/>
                <a:ea typeface="+mn-ea"/>
                <a:cs typeface="+mn-cs"/>
              </a:rPr>
              <a:t>veamos que tiene un tamaño considerable para cortarles totalmente el riego. Las</a:t>
            </a:r>
          </a:p>
          <a:p>
            <a:r>
              <a:rPr lang="es-ES" sz="1000" b="0" i="0" u="none" strike="noStrike" kern="1200" baseline="0" dirty="0" smtClean="0">
                <a:solidFill>
                  <a:schemeClr val="tx1"/>
                </a:solidFill>
                <a:latin typeface="+mn-lt"/>
                <a:ea typeface="+mn-ea"/>
                <a:cs typeface="+mn-cs"/>
              </a:rPr>
              <a:t>variaciones bruscas de humedad durante su cultivo induce el agrietamiento de los bulbos</a:t>
            </a:r>
          </a:p>
          <a:p>
            <a:r>
              <a:rPr lang="es-ES" sz="1000" b="0" i="0" u="none" strike="noStrike" kern="1200" baseline="0" dirty="0" smtClean="0">
                <a:solidFill>
                  <a:schemeClr val="tx1"/>
                </a:solidFill>
                <a:latin typeface="+mn-lt"/>
                <a:ea typeface="+mn-ea"/>
                <a:cs typeface="+mn-cs"/>
              </a:rPr>
              <a:t>y la formación de bulbos emparejados.</a:t>
            </a:r>
          </a:p>
          <a:p>
            <a:r>
              <a:rPr lang="es-ES" sz="1000" b="1" i="0" u="none" strike="noStrike" kern="1200" baseline="0" dirty="0" smtClean="0">
                <a:solidFill>
                  <a:schemeClr val="tx1"/>
                </a:solidFill>
                <a:latin typeface="+mn-lt"/>
                <a:ea typeface="+mn-ea"/>
                <a:cs typeface="+mn-cs"/>
              </a:rPr>
              <a:t>11. Abonado: </a:t>
            </a:r>
            <a:r>
              <a:rPr lang="es-ES" sz="1000" b="0" i="0" u="none" strike="noStrike" kern="1200" baseline="0" dirty="0" smtClean="0">
                <a:solidFill>
                  <a:schemeClr val="tx1"/>
                </a:solidFill>
                <a:latin typeface="+mn-lt"/>
                <a:ea typeface="+mn-ea"/>
                <a:cs typeface="+mn-cs"/>
              </a:rPr>
              <a:t>Cultivo de bajo consumo de nutrientes, de hecho no hace falta abonar si</a:t>
            </a:r>
          </a:p>
          <a:p>
            <a:r>
              <a:rPr lang="es-ES" sz="1000" b="0" i="0" u="none" strike="noStrike" kern="1200" baseline="0" dirty="0" smtClean="0">
                <a:solidFill>
                  <a:schemeClr val="tx1"/>
                </a:solidFill>
                <a:latin typeface="+mn-lt"/>
                <a:ea typeface="+mn-ea"/>
                <a:cs typeface="+mn-cs"/>
              </a:rPr>
              <a:t>sigue a un cultivo medianamente exigente. En caso de aportar materia orgánica esta debe</a:t>
            </a:r>
          </a:p>
          <a:p>
            <a:r>
              <a:rPr lang="es-ES" sz="1000" b="0" i="0" u="none" strike="noStrike" kern="1200" baseline="0" dirty="0" smtClean="0">
                <a:solidFill>
                  <a:schemeClr val="tx1"/>
                </a:solidFill>
                <a:latin typeface="+mn-lt"/>
                <a:ea typeface="+mn-ea"/>
                <a:cs typeface="+mn-cs"/>
              </a:rPr>
              <a:t>estar muy descompuesta. Dosis de abono orgánico normal: 10-15 t/ha ó 1- 1’5 kg/m2.</a:t>
            </a:r>
          </a:p>
          <a:p>
            <a:r>
              <a:rPr lang="es-ES" sz="1000" b="1" i="0" u="none" strike="noStrike" kern="1200" baseline="0" dirty="0" smtClean="0">
                <a:solidFill>
                  <a:schemeClr val="tx1"/>
                </a:solidFill>
                <a:latin typeface="+mn-lt"/>
                <a:ea typeface="+mn-ea"/>
                <a:cs typeface="+mn-cs"/>
              </a:rPr>
              <a:t>12. Asociaciones favorables: </a:t>
            </a:r>
            <a:r>
              <a:rPr lang="es-ES" sz="1000" b="0" i="0" u="none" strike="noStrike" kern="1200" baseline="0" dirty="0" smtClean="0">
                <a:solidFill>
                  <a:schemeClr val="tx1"/>
                </a:solidFill>
                <a:latin typeface="+mn-lt"/>
                <a:ea typeface="+mn-ea"/>
                <a:cs typeface="+mn-cs"/>
              </a:rPr>
              <a:t>Zanahoria, pepino, chirivía, lechuga, fresa, remolacha, col</a:t>
            </a:r>
          </a:p>
          <a:p>
            <a:r>
              <a:rPr lang="es-ES" sz="1000" b="0" i="0" u="none" strike="noStrike" kern="1200" baseline="0" dirty="0" smtClean="0">
                <a:solidFill>
                  <a:schemeClr val="tx1"/>
                </a:solidFill>
                <a:latin typeface="+mn-lt"/>
                <a:ea typeface="+mn-ea"/>
                <a:cs typeface="+mn-cs"/>
              </a:rPr>
              <a:t>y tomate.</a:t>
            </a:r>
          </a:p>
          <a:p>
            <a:r>
              <a:rPr lang="es-ES" sz="1000" b="1" i="0" u="none" strike="noStrike" kern="1200" baseline="0" dirty="0" smtClean="0">
                <a:solidFill>
                  <a:schemeClr val="tx1"/>
                </a:solidFill>
                <a:latin typeface="+mn-lt"/>
                <a:ea typeface="+mn-ea"/>
                <a:cs typeface="+mn-cs"/>
              </a:rPr>
              <a:t>13. Asociaciones desfavorables</a:t>
            </a:r>
            <a:r>
              <a:rPr lang="es-ES" sz="1000" b="0" i="0" u="none" strike="noStrike" kern="1200" baseline="0" dirty="0" smtClean="0">
                <a:solidFill>
                  <a:schemeClr val="tx1"/>
                </a:solidFill>
                <a:latin typeface="+mn-lt"/>
                <a:ea typeface="+mn-ea"/>
                <a:cs typeface="+mn-cs"/>
              </a:rPr>
              <a:t>: Leguminosas.</a:t>
            </a:r>
          </a:p>
          <a:p>
            <a:r>
              <a:rPr lang="es-ES" sz="1000" b="0" i="0" u="none" strike="noStrike" kern="1200" baseline="0" dirty="0" smtClean="0">
                <a:solidFill>
                  <a:schemeClr val="tx1"/>
                </a:solidFill>
                <a:latin typeface="+mn-lt"/>
                <a:ea typeface="+mn-ea"/>
                <a:cs typeface="+mn-cs"/>
              </a:rPr>
              <a:t>14. </a:t>
            </a:r>
            <a:r>
              <a:rPr lang="es-ES" sz="1000" b="1" i="0" u="none" strike="noStrike" kern="1200" baseline="0" dirty="0" smtClean="0">
                <a:solidFill>
                  <a:schemeClr val="tx1"/>
                </a:solidFill>
                <a:latin typeface="+mn-lt"/>
                <a:ea typeface="+mn-ea"/>
                <a:cs typeface="+mn-cs"/>
              </a:rPr>
              <a:t>Rotaciones: </a:t>
            </a:r>
            <a:r>
              <a:rPr lang="es-ES" sz="1000" b="0" i="0" u="none" strike="noStrike" kern="1200" baseline="0" dirty="0" smtClean="0">
                <a:solidFill>
                  <a:schemeClr val="tx1"/>
                </a:solidFill>
                <a:latin typeface="+mn-lt"/>
                <a:ea typeface="+mn-ea"/>
                <a:cs typeface="+mn-cs"/>
              </a:rPr>
              <a:t>No cebollas, no liliáceas, preferible no plantas de raíz, indiferencia del</a:t>
            </a:r>
          </a:p>
          <a:p>
            <a:r>
              <a:rPr lang="es-ES" sz="1000" b="0" i="0" u="none" strike="noStrike" kern="1200" baseline="0" dirty="0" smtClean="0">
                <a:solidFill>
                  <a:schemeClr val="tx1"/>
                </a:solidFill>
                <a:latin typeface="+mn-lt"/>
                <a:ea typeface="+mn-ea"/>
                <a:cs typeface="+mn-cs"/>
              </a:rPr>
              <a:t>cultivo anterior en cuanto a necesidades de abonado ya que el ajo es muy poco exigente.</a:t>
            </a:r>
          </a:p>
          <a:p>
            <a:r>
              <a:rPr lang="es-ES" sz="1000" b="0" i="0" u="none" strike="noStrike" kern="1200" baseline="0" dirty="0" smtClean="0">
                <a:solidFill>
                  <a:schemeClr val="tx1"/>
                </a:solidFill>
                <a:latin typeface="+mn-lt"/>
                <a:ea typeface="+mn-ea"/>
                <a:cs typeface="+mn-cs"/>
              </a:rPr>
              <a:t>Le convienen después alguna planta de fruto. No repetir en 2 años.</a:t>
            </a:r>
          </a:p>
          <a:p>
            <a:r>
              <a:rPr lang="es-ES" sz="1000" b="0" i="0" u="none" strike="noStrike" kern="1200" baseline="0" dirty="0" smtClean="0">
                <a:solidFill>
                  <a:schemeClr val="tx1"/>
                </a:solidFill>
                <a:latin typeface="+mn-lt"/>
                <a:ea typeface="+mn-ea"/>
                <a:cs typeface="+mn-cs"/>
              </a:rPr>
              <a:t>15. </a:t>
            </a:r>
            <a:r>
              <a:rPr lang="es-ES" sz="1000" b="1" i="0" u="none" strike="noStrike" kern="1200" baseline="0" dirty="0" smtClean="0">
                <a:solidFill>
                  <a:schemeClr val="tx1"/>
                </a:solidFill>
                <a:latin typeface="+mn-lt"/>
                <a:ea typeface="+mn-ea"/>
                <a:cs typeface="+mn-cs"/>
              </a:rPr>
              <a:t>Cuidados</a:t>
            </a:r>
            <a:r>
              <a:rPr lang="es-ES" sz="1000" b="0" i="0" u="none" strike="noStrike" kern="1200" baseline="0" dirty="0" smtClean="0">
                <a:solidFill>
                  <a:schemeClr val="tx1"/>
                </a:solidFill>
                <a:latin typeface="+mn-lt"/>
                <a:ea typeface="+mn-ea"/>
                <a:cs typeface="+mn-cs"/>
              </a:rPr>
              <a:t>: Para cebollas secas podemos recolectar cuando las hojas externas estén</a:t>
            </a:r>
          </a:p>
          <a:p>
            <a:r>
              <a:rPr lang="es-ES" sz="1000" b="0" i="0" u="none" strike="noStrike" kern="1200" baseline="0" dirty="0" smtClean="0">
                <a:solidFill>
                  <a:schemeClr val="tx1"/>
                </a:solidFill>
                <a:latin typeface="+mn-lt"/>
                <a:ea typeface="+mn-ea"/>
                <a:cs typeface="+mn-cs"/>
              </a:rPr>
              <a:t>secas. Si vemos que comienza a formarse el tallo floral, lo arrancaremos con la punta de</a:t>
            </a:r>
          </a:p>
          <a:p>
            <a:r>
              <a:rPr lang="es-ES" sz="1000" b="0" i="0" u="none" strike="noStrike" kern="1200" baseline="0" dirty="0" smtClean="0">
                <a:solidFill>
                  <a:schemeClr val="tx1"/>
                </a:solidFill>
                <a:latin typeface="+mn-lt"/>
                <a:ea typeface="+mn-ea"/>
                <a:cs typeface="+mn-cs"/>
              </a:rPr>
              <a:t>los dedos o con una tijera. Si lo dejamos no habrá una buena formación del bulbo.</a:t>
            </a:r>
          </a:p>
          <a:p>
            <a:r>
              <a:rPr lang="es-ES" sz="1000" b="0" i="0" u="none" strike="noStrike" kern="1200" baseline="0" dirty="0" smtClean="0">
                <a:solidFill>
                  <a:schemeClr val="tx1"/>
                </a:solidFill>
                <a:latin typeface="+mn-lt"/>
                <a:ea typeface="+mn-ea"/>
                <a:cs typeface="+mn-cs"/>
              </a:rPr>
              <a:t>Problemas por excesos de humedad: pueden aparecer podredumbres mildius y royas por</a:t>
            </a:r>
          </a:p>
          <a:p>
            <a:r>
              <a:rPr lang="es-ES" sz="1000" b="0" i="0" u="none" strike="noStrike" kern="1200" baseline="0" dirty="0" smtClean="0">
                <a:solidFill>
                  <a:schemeClr val="tx1"/>
                </a:solidFill>
                <a:latin typeface="+mn-lt"/>
                <a:ea typeface="+mn-ea"/>
                <a:cs typeface="+mn-cs"/>
              </a:rPr>
              <a:t>lo que hay que cuidar el riego y el marco de plantación (no masificar innecesariamente).</a:t>
            </a:r>
          </a:p>
          <a:p>
            <a:r>
              <a:rPr lang="es-ES" sz="1000" b="0" i="0" u="none" strike="noStrike" kern="1200" baseline="0" dirty="0" smtClean="0">
                <a:solidFill>
                  <a:schemeClr val="tx1"/>
                </a:solidFill>
                <a:latin typeface="+mn-lt"/>
                <a:ea typeface="+mn-ea"/>
                <a:cs typeface="+mn-cs"/>
              </a:rPr>
              <a:t>Pueden aparecer problemas con </a:t>
            </a:r>
            <a:r>
              <a:rPr lang="es-ES" sz="1000" b="0" i="0" u="none" strike="noStrike" kern="1200" baseline="0" dirty="0" err="1" smtClean="0">
                <a:solidFill>
                  <a:schemeClr val="tx1"/>
                </a:solidFill>
                <a:latin typeface="+mn-lt"/>
                <a:ea typeface="+mn-ea"/>
                <a:cs typeface="+mn-cs"/>
              </a:rPr>
              <a:t>trips</a:t>
            </a:r>
            <a:r>
              <a:rPr lang="es-ES" sz="1000" b="0" i="0" u="none" strike="noStrike" kern="1200" baseline="0" dirty="0" smtClean="0">
                <a:solidFill>
                  <a:schemeClr val="tx1"/>
                </a:solidFill>
                <a:latin typeface="+mn-lt"/>
                <a:ea typeface="+mn-ea"/>
                <a:cs typeface="+mn-cs"/>
              </a:rPr>
              <a:t> en épocas cálidas y secas. Gusano de alambre</a:t>
            </a:r>
            <a:endParaRPr lang="es-ES_tradnl" dirty="0"/>
          </a:p>
        </p:txBody>
      </p:sp>
      <p:sp>
        <p:nvSpPr>
          <p:cNvPr id="4" name="3 Marcador de número de diapositiva"/>
          <p:cNvSpPr>
            <a:spLocks noGrp="1"/>
          </p:cNvSpPr>
          <p:nvPr>
            <p:ph type="sldNum" sz="quarter" idx="10"/>
          </p:nvPr>
        </p:nvSpPr>
        <p:spPr/>
        <p:txBody>
          <a:bodyPr/>
          <a:lstStyle/>
          <a:p>
            <a:fld id="{930211E7-E06C-4C92-840E-2A5F38EFDC46}" type="slidenum">
              <a:rPr lang="es-ES" smtClean="0"/>
              <a:pPr/>
              <a:t>18</a:t>
            </a:fld>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004888" y="685800"/>
            <a:ext cx="4848225" cy="3429000"/>
          </a:xfrm>
        </p:spPr>
      </p:sp>
      <p:sp>
        <p:nvSpPr>
          <p:cNvPr id="3" name="2 Marcador de notas"/>
          <p:cNvSpPr>
            <a:spLocks noGrp="1"/>
          </p:cNvSpPr>
          <p:nvPr>
            <p:ph type="body" idx="1"/>
          </p:nvPr>
        </p:nvSpPr>
        <p:spPr/>
        <p:txBody>
          <a:bodyPr>
            <a:normAutofit/>
          </a:bodyPr>
          <a:lstStyle/>
          <a:p>
            <a:r>
              <a:rPr lang="es-ES" sz="1000" b="1" i="0" u="none" strike="noStrike" kern="1200" baseline="0" dirty="0" smtClean="0">
                <a:solidFill>
                  <a:schemeClr val="tx1"/>
                </a:solidFill>
                <a:latin typeface="+mn-lt"/>
                <a:ea typeface="+mn-ea"/>
                <a:cs typeface="+mn-cs"/>
              </a:rPr>
              <a:t>Nombre común: </a:t>
            </a:r>
            <a:r>
              <a:rPr lang="es-ES" sz="1000" b="0" i="0" u="none" strike="noStrike" kern="1200" baseline="0" dirty="0" smtClean="0">
                <a:solidFill>
                  <a:schemeClr val="tx1"/>
                </a:solidFill>
                <a:latin typeface="+mn-lt"/>
                <a:ea typeface="+mn-ea"/>
                <a:cs typeface="+mn-cs"/>
              </a:rPr>
              <a:t>COLIFLOR</a:t>
            </a:r>
          </a:p>
          <a:p>
            <a:r>
              <a:rPr lang="es-ES" sz="1000" b="1" i="0" u="none" strike="noStrike" kern="1200" baseline="0" dirty="0" smtClean="0">
                <a:solidFill>
                  <a:schemeClr val="tx1"/>
                </a:solidFill>
                <a:latin typeface="+mn-lt"/>
                <a:ea typeface="+mn-ea"/>
                <a:cs typeface="+mn-cs"/>
              </a:rPr>
              <a:t>2. Nombre científico: </a:t>
            </a:r>
            <a:r>
              <a:rPr lang="es-ES" sz="1000" b="0" i="1" u="none" strike="noStrike" kern="1200" baseline="0" dirty="0" err="1" smtClean="0">
                <a:solidFill>
                  <a:schemeClr val="tx1"/>
                </a:solidFill>
                <a:latin typeface="+mn-lt"/>
                <a:ea typeface="+mn-ea"/>
                <a:cs typeface="+mn-cs"/>
              </a:rPr>
              <a:t>Brassica</a:t>
            </a:r>
            <a:r>
              <a:rPr lang="es-ES" sz="1000" b="0" i="1" u="none" strike="noStrike" kern="1200" baseline="0" dirty="0" smtClean="0">
                <a:solidFill>
                  <a:schemeClr val="tx1"/>
                </a:solidFill>
                <a:latin typeface="+mn-lt"/>
                <a:ea typeface="+mn-ea"/>
                <a:cs typeface="+mn-cs"/>
              </a:rPr>
              <a:t> </a:t>
            </a:r>
            <a:r>
              <a:rPr lang="es-ES" sz="1000" b="0" i="1" u="none" strike="noStrike" kern="1200" baseline="0" dirty="0" err="1" smtClean="0">
                <a:solidFill>
                  <a:schemeClr val="tx1"/>
                </a:solidFill>
                <a:latin typeface="+mn-lt"/>
                <a:ea typeface="+mn-ea"/>
                <a:cs typeface="+mn-cs"/>
              </a:rPr>
              <a:t>oleracea</a:t>
            </a:r>
            <a:r>
              <a:rPr lang="es-ES" sz="1000" b="0" i="1" u="none" strike="noStrike" kern="1200" baseline="0" dirty="0" smtClean="0">
                <a:solidFill>
                  <a:schemeClr val="tx1"/>
                </a:solidFill>
                <a:latin typeface="+mn-lt"/>
                <a:ea typeface="+mn-ea"/>
                <a:cs typeface="+mn-cs"/>
              </a:rPr>
              <a:t> </a:t>
            </a:r>
            <a:r>
              <a:rPr lang="es-ES" sz="1000" b="0" i="1" u="none" strike="noStrike" kern="1200" baseline="0" dirty="0" err="1" smtClean="0">
                <a:solidFill>
                  <a:schemeClr val="tx1"/>
                </a:solidFill>
                <a:latin typeface="+mn-lt"/>
                <a:ea typeface="+mn-ea"/>
                <a:cs typeface="+mn-cs"/>
              </a:rPr>
              <a:t>var</a:t>
            </a:r>
            <a:r>
              <a:rPr lang="es-ES" sz="1000" b="0" i="1" u="none" strike="noStrike" kern="1200" baseline="0" dirty="0" smtClean="0">
                <a:solidFill>
                  <a:schemeClr val="tx1"/>
                </a:solidFill>
                <a:latin typeface="+mn-lt"/>
                <a:ea typeface="+mn-ea"/>
                <a:cs typeface="+mn-cs"/>
              </a:rPr>
              <a:t>. </a:t>
            </a:r>
            <a:r>
              <a:rPr lang="es-ES" sz="1000" b="0" i="1" u="none" strike="noStrike" kern="1200" baseline="0" dirty="0" err="1" smtClean="0">
                <a:solidFill>
                  <a:schemeClr val="tx1"/>
                </a:solidFill>
                <a:latin typeface="+mn-lt"/>
                <a:ea typeface="+mn-ea"/>
                <a:cs typeface="+mn-cs"/>
              </a:rPr>
              <a:t>Botrytis</a:t>
            </a:r>
            <a:endParaRPr lang="es-ES" sz="1000" b="0" i="1" u="none" strike="noStrike" kern="1200" baseline="0" dirty="0" smtClean="0">
              <a:solidFill>
                <a:schemeClr val="tx1"/>
              </a:solidFill>
              <a:latin typeface="+mn-lt"/>
              <a:ea typeface="+mn-ea"/>
              <a:cs typeface="+mn-cs"/>
            </a:endParaRPr>
          </a:p>
          <a:p>
            <a:r>
              <a:rPr lang="es-ES" sz="1000" b="1" i="0" u="none" strike="noStrike" kern="1200" baseline="0" dirty="0" smtClean="0">
                <a:solidFill>
                  <a:schemeClr val="tx1"/>
                </a:solidFill>
                <a:latin typeface="+mn-lt"/>
                <a:ea typeface="+mn-ea"/>
                <a:cs typeface="+mn-cs"/>
              </a:rPr>
              <a:t>3. Familia: </a:t>
            </a:r>
            <a:r>
              <a:rPr lang="es-ES" sz="1000" b="0" i="0" u="none" strike="noStrike" kern="1200" baseline="0" dirty="0" smtClean="0">
                <a:solidFill>
                  <a:schemeClr val="tx1"/>
                </a:solidFill>
                <a:latin typeface="+mn-lt"/>
                <a:ea typeface="+mn-ea"/>
                <a:cs typeface="+mn-cs"/>
              </a:rPr>
              <a:t>Crucíferas</a:t>
            </a:r>
          </a:p>
          <a:p>
            <a:r>
              <a:rPr lang="es-ES" sz="1000" b="1" i="0" u="none" strike="noStrike" kern="1200" baseline="0" dirty="0" smtClean="0">
                <a:solidFill>
                  <a:schemeClr val="tx1"/>
                </a:solidFill>
                <a:latin typeface="+mn-lt"/>
                <a:ea typeface="+mn-ea"/>
                <a:cs typeface="+mn-cs"/>
              </a:rPr>
              <a:t>4. Fecha de cultivo: </a:t>
            </a:r>
            <a:r>
              <a:rPr lang="es-ES" sz="1000" b="0" i="0" u="none" strike="noStrike" kern="1200" baseline="0" dirty="0" smtClean="0">
                <a:solidFill>
                  <a:schemeClr val="tx1"/>
                </a:solidFill>
                <a:latin typeface="+mn-lt"/>
                <a:ea typeface="+mn-ea"/>
                <a:cs typeface="+mn-cs"/>
              </a:rPr>
              <a:t>De septiembre a abril.</a:t>
            </a:r>
          </a:p>
          <a:p>
            <a:r>
              <a:rPr lang="es-ES" sz="1000" b="1" i="0" u="none" strike="noStrike" kern="1200" baseline="0" dirty="0" smtClean="0">
                <a:solidFill>
                  <a:schemeClr val="tx1"/>
                </a:solidFill>
                <a:latin typeface="+mn-lt"/>
                <a:ea typeface="+mn-ea"/>
                <a:cs typeface="+mn-cs"/>
              </a:rPr>
              <a:t>5. Fecha de semilleros: </a:t>
            </a:r>
            <a:r>
              <a:rPr lang="es-ES" sz="1000" b="0" i="0" u="none" strike="noStrike" kern="1200" baseline="0" dirty="0" smtClean="0">
                <a:solidFill>
                  <a:schemeClr val="tx1"/>
                </a:solidFill>
                <a:latin typeface="+mn-lt"/>
                <a:ea typeface="+mn-ea"/>
                <a:cs typeface="+mn-cs"/>
              </a:rPr>
              <a:t>Otoño e invierno en semillero cubierto. Tiempo de</a:t>
            </a:r>
          </a:p>
          <a:p>
            <a:r>
              <a:rPr lang="es-ES" sz="1000" b="0" i="0" u="none" strike="noStrike" kern="1200" baseline="0" dirty="0" smtClean="0">
                <a:solidFill>
                  <a:schemeClr val="tx1"/>
                </a:solidFill>
                <a:latin typeface="+mn-lt"/>
                <a:ea typeface="+mn-ea"/>
                <a:cs typeface="+mn-cs"/>
              </a:rPr>
              <a:t>germinación: 5- 10 días.</a:t>
            </a:r>
          </a:p>
          <a:p>
            <a:r>
              <a:rPr lang="es-ES" sz="1000" b="1" i="0" u="none" strike="noStrike" kern="1200" baseline="0" dirty="0" smtClean="0">
                <a:solidFill>
                  <a:schemeClr val="tx1"/>
                </a:solidFill>
                <a:latin typeface="+mn-lt"/>
                <a:ea typeface="+mn-ea"/>
                <a:cs typeface="+mn-cs"/>
              </a:rPr>
              <a:t>6. Marco de plantación: </a:t>
            </a:r>
            <a:r>
              <a:rPr lang="es-ES" sz="1000" b="0" i="0" u="none" strike="noStrike" kern="1200" baseline="0" dirty="0" smtClean="0">
                <a:solidFill>
                  <a:schemeClr val="tx1"/>
                </a:solidFill>
                <a:latin typeface="+mn-lt"/>
                <a:ea typeface="+mn-ea"/>
                <a:cs typeface="+mn-cs"/>
              </a:rPr>
              <a:t>60 x 70 cm.</a:t>
            </a:r>
          </a:p>
          <a:p>
            <a:r>
              <a:rPr lang="es-ES" sz="1000" b="1" i="0" u="none" strike="noStrike" kern="1200" baseline="0" dirty="0" smtClean="0">
                <a:solidFill>
                  <a:schemeClr val="tx1"/>
                </a:solidFill>
                <a:latin typeface="+mn-lt"/>
                <a:ea typeface="+mn-ea"/>
                <a:cs typeface="+mn-cs"/>
              </a:rPr>
              <a:t>7. Fecha de recolección: </a:t>
            </a:r>
            <a:r>
              <a:rPr lang="es-ES" sz="1000" b="0" i="0" u="none" strike="noStrike" kern="1200" baseline="0" dirty="0" smtClean="0">
                <a:solidFill>
                  <a:schemeClr val="tx1"/>
                </a:solidFill>
                <a:latin typeface="+mn-lt"/>
                <a:ea typeface="+mn-ea"/>
                <a:cs typeface="+mn-cs"/>
              </a:rPr>
              <a:t>A partir de los 60 días desde su </a:t>
            </a:r>
            <a:r>
              <a:rPr lang="es-ES" sz="1000" b="0" i="0" u="none" strike="noStrike" kern="1200" baseline="0" dirty="0" err="1" smtClean="0">
                <a:solidFill>
                  <a:schemeClr val="tx1"/>
                </a:solidFill>
                <a:latin typeface="+mn-lt"/>
                <a:ea typeface="+mn-ea"/>
                <a:cs typeface="+mn-cs"/>
              </a:rPr>
              <a:t>transplante</a:t>
            </a:r>
            <a:r>
              <a:rPr lang="es-ES" sz="1000" b="0" i="0" u="none" strike="noStrike" kern="1200" baseline="0" dirty="0" smtClean="0">
                <a:solidFill>
                  <a:schemeClr val="tx1"/>
                </a:solidFill>
                <a:latin typeface="+mn-lt"/>
                <a:ea typeface="+mn-ea"/>
                <a:cs typeface="+mn-cs"/>
              </a:rPr>
              <a:t>.</a:t>
            </a:r>
          </a:p>
          <a:p>
            <a:r>
              <a:rPr lang="es-ES" sz="1000" b="1" i="0" u="none" strike="noStrike" kern="1200" baseline="0" dirty="0" smtClean="0">
                <a:solidFill>
                  <a:schemeClr val="tx1"/>
                </a:solidFill>
                <a:latin typeface="+mn-lt"/>
                <a:ea typeface="+mn-ea"/>
                <a:cs typeface="+mn-cs"/>
              </a:rPr>
              <a:t>8. Preferencia de suelo: </a:t>
            </a:r>
            <a:r>
              <a:rPr lang="es-ES" sz="1000" b="0" i="0" u="none" strike="noStrike" kern="1200" baseline="0" dirty="0" smtClean="0">
                <a:solidFill>
                  <a:schemeClr val="tx1"/>
                </a:solidFill>
                <a:latin typeface="+mn-lt"/>
                <a:ea typeface="+mn-ea"/>
                <a:cs typeface="+mn-cs"/>
              </a:rPr>
              <a:t>Se adaptan bien a todo tipo de suelos, aunque los suelos</a:t>
            </a:r>
          </a:p>
          <a:p>
            <a:r>
              <a:rPr lang="es-ES" sz="1000" b="0" i="0" u="none" strike="noStrike" kern="1200" baseline="0" dirty="0" smtClean="0">
                <a:solidFill>
                  <a:schemeClr val="tx1"/>
                </a:solidFill>
                <a:latin typeface="+mn-lt"/>
                <a:ea typeface="+mn-ea"/>
                <a:cs typeface="+mn-cs"/>
              </a:rPr>
              <a:t>calizos y básicos no son los mejores para su cultivo, tampoco los muy ácidos que</a:t>
            </a:r>
          </a:p>
          <a:p>
            <a:r>
              <a:rPr lang="es-ES" sz="1000" b="0" i="0" u="none" strike="noStrike" kern="1200" baseline="0" dirty="0" smtClean="0">
                <a:solidFill>
                  <a:schemeClr val="tx1"/>
                </a:solidFill>
                <a:latin typeface="+mn-lt"/>
                <a:ea typeface="+mn-ea"/>
                <a:cs typeface="+mn-cs"/>
              </a:rPr>
              <a:t>potencian la aparición de la hernia de la col. Prefiere los suelos sueltos pero que tengan</a:t>
            </a:r>
          </a:p>
          <a:p>
            <a:r>
              <a:rPr lang="es-ES" sz="1000" b="0" i="0" u="none" strike="noStrike" kern="1200" baseline="0" dirty="0" smtClean="0">
                <a:solidFill>
                  <a:schemeClr val="tx1"/>
                </a:solidFill>
                <a:latin typeface="+mn-lt"/>
                <a:ea typeface="+mn-ea"/>
                <a:cs typeface="+mn-cs"/>
              </a:rPr>
              <a:t>capacidad de retención de agua. Soporta bastante bien cierta salinidad en el suelo.</a:t>
            </a:r>
          </a:p>
          <a:p>
            <a:r>
              <a:rPr lang="es-ES" sz="1000" b="0" i="0" u="none" strike="noStrike" kern="1200" baseline="0" dirty="0" smtClean="0">
                <a:solidFill>
                  <a:schemeClr val="tx1"/>
                </a:solidFill>
                <a:latin typeface="+mn-lt"/>
                <a:ea typeface="+mn-ea"/>
                <a:cs typeface="+mn-cs"/>
              </a:rPr>
              <a:t>Requiere suelos que estén bien mullidos.</a:t>
            </a:r>
          </a:p>
          <a:p>
            <a:r>
              <a:rPr lang="es-ES" sz="1000" b="1" i="0" u="none" strike="noStrike" kern="1200" baseline="0" dirty="0" smtClean="0">
                <a:solidFill>
                  <a:schemeClr val="tx1"/>
                </a:solidFill>
                <a:latin typeface="+mn-lt"/>
                <a:ea typeface="+mn-ea"/>
                <a:cs typeface="+mn-cs"/>
              </a:rPr>
              <a:t>9. Preferencias climáticas: </a:t>
            </a:r>
            <a:r>
              <a:rPr lang="es-ES" sz="1000" b="0" i="0" u="none" strike="noStrike" kern="1200" baseline="0" dirty="0" smtClean="0">
                <a:solidFill>
                  <a:schemeClr val="tx1"/>
                </a:solidFill>
                <a:latin typeface="+mn-lt"/>
                <a:ea typeface="+mn-ea"/>
                <a:cs typeface="+mn-cs"/>
              </a:rPr>
              <a:t>Soportan muy bien el frío y se desarrollan bien en</a:t>
            </a:r>
          </a:p>
          <a:p>
            <a:r>
              <a:rPr lang="es-ES" sz="1000" b="0" i="0" u="none" strike="noStrike" kern="1200" baseline="0" dirty="0" smtClean="0">
                <a:solidFill>
                  <a:schemeClr val="tx1"/>
                </a:solidFill>
                <a:latin typeface="+mn-lt"/>
                <a:ea typeface="+mn-ea"/>
                <a:cs typeface="+mn-cs"/>
              </a:rPr>
              <a:t>temporadas cálidas.</a:t>
            </a:r>
          </a:p>
          <a:p>
            <a:r>
              <a:rPr lang="es-ES" sz="1000" b="1" i="0" u="none" strike="noStrike" kern="1200" baseline="0" dirty="0" smtClean="0">
                <a:solidFill>
                  <a:schemeClr val="tx1"/>
                </a:solidFill>
                <a:latin typeface="+mn-lt"/>
                <a:ea typeface="+mn-ea"/>
                <a:cs typeface="+mn-cs"/>
              </a:rPr>
              <a:t>10. Riego: </a:t>
            </a:r>
            <a:r>
              <a:rPr lang="es-ES" sz="1000" b="0" i="0" u="none" strike="noStrike" kern="1200" baseline="0" dirty="0" smtClean="0">
                <a:solidFill>
                  <a:schemeClr val="tx1"/>
                </a:solidFill>
                <a:latin typeface="+mn-lt"/>
                <a:ea typeface="+mn-ea"/>
                <a:cs typeface="+mn-cs"/>
              </a:rPr>
              <a:t>Necesitan de una humedad constante pero nunca de encharcamiento ya que</a:t>
            </a:r>
          </a:p>
          <a:p>
            <a:r>
              <a:rPr lang="es-ES" sz="1000" b="0" i="0" u="none" strike="noStrike" kern="1200" baseline="0" dirty="0" smtClean="0">
                <a:solidFill>
                  <a:schemeClr val="tx1"/>
                </a:solidFill>
                <a:latin typeface="+mn-lt"/>
                <a:ea typeface="+mn-ea"/>
                <a:cs typeface="+mn-cs"/>
              </a:rPr>
              <a:t>es bastante sensible al encharcamiento y podredumbre de raíces. El acolchado es una</a:t>
            </a:r>
          </a:p>
          <a:p>
            <a:r>
              <a:rPr lang="es-ES" sz="1000" b="0" i="0" u="none" strike="noStrike" kern="1200" baseline="0" dirty="0" smtClean="0">
                <a:solidFill>
                  <a:schemeClr val="tx1"/>
                </a:solidFill>
                <a:latin typeface="+mn-lt"/>
                <a:ea typeface="+mn-ea"/>
                <a:cs typeface="+mn-cs"/>
              </a:rPr>
              <a:t>buena técnica a aplicar. No soporta periodo de sequías ni el mojado de las inflorescencias</a:t>
            </a:r>
          </a:p>
          <a:p>
            <a:r>
              <a:rPr lang="es-ES" sz="1000" b="0" i="0" u="none" strike="noStrike" kern="1200" baseline="0" dirty="0" smtClean="0">
                <a:solidFill>
                  <a:schemeClr val="tx1"/>
                </a:solidFill>
                <a:latin typeface="+mn-lt"/>
                <a:ea typeface="+mn-ea"/>
                <a:cs typeface="+mn-cs"/>
              </a:rPr>
              <a:t>cuando están formadas por problemas de hongos.</a:t>
            </a:r>
          </a:p>
          <a:p>
            <a:r>
              <a:rPr lang="es-ES" sz="1000" b="1" i="0" u="none" strike="noStrike" kern="1200" baseline="0" dirty="0" smtClean="0">
                <a:solidFill>
                  <a:schemeClr val="tx1"/>
                </a:solidFill>
                <a:latin typeface="+mn-lt"/>
                <a:ea typeface="+mn-ea"/>
                <a:cs typeface="+mn-cs"/>
              </a:rPr>
              <a:t>11. Abonado: </a:t>
            </a:r>
            <a:r>
              <a:rPr lang="es-ES" sz="1000" b="0" i="0" u="none" strike="noStrike" kern="1200" baseline="0" dirty="0" smtClean="0">
                <a:solidFill>
                  <a:schemeClr val="tx1"/>
                </a:solidFill>
                <a:latin typeface="+mn-lt"/>
                <a:ea typeface="+mn-ea"/>
                <a:cs typeface="+mn-cs"/>
              </a:rPr>
              <a:t>Planta muy exigente en abono, por lo que le aportaremos una buena</a:t>
            </a:r>
          </a:p>
          <a:p>
            <a:r>
              <a:rPr lang="es-ES" sz="1000" b="0" i="0" u="none" strike="noStrike" kern="1200" baseline="0" dirty="0" smtClean="0">
                <a:solidFill>
                  <a:schemeClr val="tx1"/>
                </a:solidFill>
                <a:latin typeface="+mn-lt"/>
                <a:ea typeface="+mn-ea"/>
                <a:cs typeface="+mn-cs"/>
              </a:rPr>
              <a:t>cantidad de abono o compost bien descompuesto, a razón de 3’5 Kg/m2. Podemos</a:t>
            </a:r>
          </a:p>
          <a:p>
            <a:r>
              <a:rPr lang="es-ES" sz="1000" b="0" i="0" u="none" strike="noStrike" kern="1200" baseline="0" dirty="0" smtClean="0">
                <a:solidFill>
                  <a:schemeClr val="tx1"/>
                </a:solidFill>
                <a:latin typeface="+mn-lt"/>
                <a:ea typeface="+mn-ea"/>
                <a:cs typeface="+mn-cs"/>
              </a:rPr>
              <a:t>aportar a mitad de cultivo abono en superficie bien descompuesto. Dosis de abono</a:t>
            </a:r>
          </a:p>
          <a:p>
            <a:r>
              <a:rPr lang="es-ES" sz="1000" b="0" i="0" u="none" strike="noStrike" kern="1200" baseline="0" dirty="0" smtClean="0">
                <a:solidFill>
                  <a:schemeClr val="tx1"/>
                </a:solidFill>
                <a:latin typeface="+mn-lt"/>
                <a:ea typeface="+mn-ea"/>
                <a:cs typeface="+mn-cs"/>
              </a:rPr>
              <a:t>orgánico normal: 30- 40 t/ha ó 3- 4 kg/m2.</a:t>
            </a:r>
          </a:p>
          <a:p>
            <a:r>
              <a:rPr lang="es-ES" sz="1000" b="1" i="0" u="none" strike="noStrike" kern="1200" baseline="0" dirty="0" smtClean="0">
                <a:solidFill>
                  <a:schemeClr val="tx1"/>
                </a:solidFill>
                <a:latin typeface="+mn-lt"/>
                <a:ea typeface="+mn-ea"/>
                <a:cs typeface="+mn-cs"/>
              </a:rPr>
              <a:t>12. Asociaciones favorables: </a:t>
            </a:r>
            <a:r>
              <a:rPr lang="es-ES" sz="1000" b="0" i="0" u="none" strike="noStrike" kern="1200" baseline="0" dirty="0" smtClean="0">
                <a:solidFill>
                  <a:schemeClr val="tx1"/>
                </a:solidFill>
                <a:latin typeface="+mn-lt"/>
                <a:ea typeface="+mn-ea"/>
                <a:cs typeface="+mn-cs"/>
              </a:rPr>
              <a:t>Patata, cebolla, lechuga, espinacas, romero y menta.</a:t>
            </a:r>
          </a:p>
          <a:p>
            <a:r>
              <a:rPr lang="es-ES" sz="1000" b="1" i="0" u="none" strike="noStrike" kern="1200" baseline="0" dirty="0" smtClean="0">
                <a:solidFill>
                  <a:schemeClr val="tx1"/>
                </a:solidFill>
                <a:latin typeface="+mn-lt"/>
                <a:ea typeface="+mn-ea"/>
                <a:cs typeface="+mn-cs"/>
              </a:rPr>
              <a:t>13. Asociaciones desfavorables</a:t>
            </a:r>
            <a:r>
              <a:rPr lang="es-ES" sz="1000" b="0" i="0" u="none" strike="noStrike" kern="1200" baseline="0" dirty="0" smtClean="0">
                <a:solidFill>
                  <a:schemeClr val="tx1"/>
                </a:solidFill>
                <a:latin typeface="+mn-lt"/>
                <a:ea typeface="+mn-ea"/>
                <a:cs typeface="+mn-cs"/>
              </a:rPr>
              <a:t>: Crucíferas.</a:t>
            </a:r>
          </a:p>
          <a:p>
            <a:r>
              <a:rPr lang="es-ES" sz="1000" b="1" i="0" u="none" strike="noStrike" kern="1200" baseline="0" dirty="0" smtClean="0">
                <a:solidFill>
                  <a:schemeClr val="tx1"/>
                </a:solidFill>
                <a:latin typeface="+mn-lt"/>
                <a:ea typeface="+mn-ea"/>
                <a:cs typeface="+mn-cs"/>
              </a:rPr>
              <a:t>14. Rotaciones: </a:t>
            </a:r>
            <a:r>
              <a:rPr lang="es-ES" sz="1000" b="0" i="0" u="none" strike="noStrike" kern="1200" baseline="0" dirty="0" smtClean="0">
                <a:solidFill>
                  <a:schemeClr val="tx1"/>
                </a:solidFill>
                <a:latin typeface="+mn-lt"/>
                <a:ea typeface="+mn-ea"/>
                <a:cs typeface="+mn-cs"/>
              </a:rPr>
              <a:t>No coliflor, no crucífera, preferible no plantas de flor, preferible plantas de</a:t>
            </a:r>
          </a:p>
          <a:p>
            <a:r>
              <a:rPr lang="es-ES" sz="1000" b="0" i="0" u="none" strike="noStrike" kern="1200" baseline="0" dirty="0" smtClean="0">
                <a:solidFill>
                  <a:schemeClr val="tx1"/>
                </a:solidFill>
                <a:latin typeface="+mn-lt"/>
                <a:ea typeface="+mn-ea"/>
                <a:cs typeface="+mn-cs"/>
              </a:rPr>
              <a:t>bajo exigencia de abonado o abonar antes del siguiente cultivo. No repetir en 3 años.</a:t>
            </a:r>
          </a:p>
          <a:p>
            <a:r>
              <a:rPr lang="es-ES" sz="1000" b="1" i="0" u="none" strike="noStrike" kern="1200" baseline="0" dirty="0" smtClean="0">
                <a:solidFill>
                  <a:schemeClr val="tx1"/>
                </a:solidFill>
                <a:latin typeface="+mn-lt"/>
                <a:ea typeface="+mn-ea"/>
                <a:cs typeface="+mn-cs"/>
              </a:rPr>
              <a:t>15. Cuidados: </a:t>
            </a:r>
            <a:r>
              <a:rPr lang="es-ES" sz="1000" b="0" i="0" u="none" strike="noStrike" kern="1200" baseline="0" dirty="0" smtClean="0">
                <a:solidFill>
                  <a:schemeClr val="tx1"/>
                </a:solidFill>
                <a:latin typeface="+mn-lt"/>
                <a:ea typeface="+mn-ea"/>
                <a:cs typeface="+mn-cs"/>
              </a:rPr>
              <a:t>Para la formación del cogollo floral necesita de bajas temperaturas. La</a:t>
            </a:r>
          </a:p>
          <a:p>
            <a:r>
              <a:rPr lang="es-ES" sz="1000" b="0" i="0" u="none" strike="noStrike" kern="1200" baseline="0" dirty="0" smtClean="0">
                <a:solidFill>
                  <a:schemeClr val="tx1"/>
                </a:solidFill>
                <a:latin typeface="+mn-lt"/>
                <a:ea typeface="+mn-ea"/>
                <a:cs typeface="+mn-cs"/>
              </a:rPr>
              <a:t>planta es algo sensible a la carencia de boro, apareciendo en le peciolo de la hoja</a:t>
            </a:r>
          </a:p>
          <a:p>
            <a:r>
              <a:rPr lang="es-ES" sz="1000" b="0" i="0" u="none" strike="noStrike" kern="1200" baseline="0" dirty="0" smtClean="0">
                <a:solidFill>
                  <a:schemeClr val="tx1"/>
                </a:solidFill>
                <a:latin typeface="+mn-lt"/>
                <a:ea typeface="+mn-ea"/>
                <a:cs typeface="+mn-cs"/>
              </a:rPr>
              <a:t>manchas corchosas, escaso desarrollo de la raíz y manchas necróticas en los cogollos Se</a:t>
            </a:r>
          </a:p>
          <a:p>
            <a:r>
              <a:rPr lang="es-ES" sz="1000" b="0" i="0" u="none" strike="noStrike" kern="1200" baseline="0" dirty="0" smtClean="0">
                <a:solidFill>
                  <a:schemeClr val="tx1"/>
                </a:solidFill>
                <a:latin typeface="+mn-lt"/>
                <a:ea typeface="+mn-ea"/>
                <a:cs typeface="+mn-cs"/>
              </a:rPr>
              <a:t>puede presentar problemas de podredumbre de tallo, hernia de la col, mildiu, roya</a:t>
            </a:r>
          </a:p>
          <a:p>
            <a:r>
              <a:rPr lang="es-ES" sz="1000" b="0" i="0" u="none" strike="noStrike" kern="1200" baseline="0" dirty="0" smtClean="0">
                <a:solidFill>
                  <a:schemeClr val="tx1"/>
                </a:solidFill>
                <a:latin typeface="+mn-lt"/>
                <a:ea typeface="+mn-ea"/>
                <a:cs typeface="+mn-cs"/>
              </a:rPr>
              <a:t>También puede aparecer la oruga de la col, Rosquillas negra, Mosca de la col, problemas</a:t>
            </a:r>
          </a:p>
          <a:p>
            <a:r>
              <a:rPr lang="es-ES" sz="1000" b="0" i="0" u="none" strike="noStrike" kern="1200" baseline="0" dirty="0" smtClean="0">
                <a:solidFill>
                  <a:schemeClr val="tx1"/>
                </a:solidFill>
                <a:latin typeface="+mn-lt"/>
                <a:ea typeface="+mn-ea"/>
                <a:cs typeface="+mn-cs"/>
              </a:rPr>
              <a:t>de pulgones, minadores de hortícolas y caracoles.</a:t>
            </a:r>
            <a:endParaRPr lang="es-ES_tradnl" dirty="0"/>
          </a:p>
        </p:txBody>
      </p:sp>
      <p:sp>
        <p:nvSpPr>
          <p:cNvPr id="4" name="3 Marcador de número de diapositiva"/>
          <p:cNvSpPr>
            <a:spLocks noGrp="1"/>
          </p:cNvSpPr>
          <p:nvPr>
            <p:ph type="sldNum" sz="quarter" idx="10"/>
          </p:nvPr>
        </p:nvSpPr>
        <p:spPr/>
        <p:txBody>
          <a:bodyPr/>
          <a:lstStyle/>
          <a:p>
            <a:fld id="{930211E7-E06C-4C92-840E-2A5F38EFDC46}" type="slidenum">
              <a:rPr lang="es-ES" smtClean="0"/>
              <a:pPr/>
              <a:t>19</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r>
              <a:rPr lang="es-ES" dirty="0" smtClean="0"/>
              <a:t>Mariposa de Manchester Esta mariposa denominada científicamente </a:t>
            </a:r>
            <a:r>
              <a:rPr lang="es-ES" dirty="0" err="1" smtClean="0"/>
              <a:t>Biston</a:t>
            </a:r>
            <a:r>
              <a:rPr lang="es-ES" dirty="0" smtClean="0"/>
              <a:t> </a:t>
            </a:r>
            <a:r>
              <a:rPr lang="es-ES" dirty="0" err="1" smtClean="0"/>
              <a:t>betularia</a:t>
            </a:r>
            <a:r>
              <a:rPr lang="es-ES" dirty="0" smtClean="0"/>
              <a:t>, es un insecto lepidóptero que se conoce igualmente como mariposa del abedul y es muy frecuente en la ciudad de Manchester, Gran Bretaña. </a:t>
            </a:r>
            <a:br>
              <a:rPr lang="es-ES" dirty="0" smtClean="0"/>
            </a:br>
            <a:r>
              <a:rPr lang="es-ES" dirty="0" smtClean="0"/>
              <a:t/>
            </a:r>
            <a:br>
              <a:rPr lang="es-ES" dirty="0" smtClean="0"/>
            </a:br>
            <a:r>
              <a:rPr lang="es-ES" dirty="0" smtClean="0"/>
              <a:t>Tiene el cuerpo grueso y las alas estilizadas, de 30 milímetros de longitud, con figura armoniosa. Se alimenta de fresnos, abedules, olmos y varias plantas herbáceas.  Es una mariposa de hábitos nocturnos que la mayor parte del día descansa sobre las ramas y troncos de los árboles.</a:t>
            </a:r>
            <a:br>
              <a:rPr lang="es-ES" dirty="0" smtClean="0"/>
            </a:br>
            <a:r>
              <a:rPr lang="es-ES" dirty="0" smtClean="0"/>
              <a:t/>
            </a:r>
            <a:br>
              <a:rPr lang="es-ES" dirty="0" smtClean="0"/>
            </a:br>
            <a:r>
              <a:rPr lang="es-ES" dirty="0" smtClean="0"/>
              <a:t>Inicialmente existían dos variaciones de esta mariposa a saber; una de color blanco y otra oscura. Antes de la Revolución Industrial las mariposas claras eran más abundantes que las negras, porque eran presa fácil de los depredadores como pájaros insectívoros y cazadores de toda índole, al destacarse sobre la blancura de los abedules. Pero con el paso del tiempo cambiaron las cosas debido a que los troncos de los árboles se tornaron oscuros, por el hollín y el humo que las fábricas despedían, y comenzaron entonces a destacarse las blancas, y por ende a ser atrapadas.</a:t>
            </a:r>
            <a:br>
              <a:rPr lang="es-ES" dirty="0" smtClean="0"/>
            </a:br>
            <a:r>
              <a:rPr lang="es-ES" dirty="0" smtClean="0"/>
              <a:t/>
            </a:r>
            <a:br>
              <a:rPr lang="es-ES" dirty="0" smtClean="0"/>
            </a:br>
            <a:r>
              <a:rPr lang="es-ES" dirty="0" smtClean="0"/>
              <a:t>Esta mariposa es el más claro ejemplo de cómo las transformaciones del entorno afectan el medio ambiente en general, y se produce el cambio evolutivo debido a la selección natural, que establece que las condiciones del medio ambiente inciden en la reproducción de los organismos vivos de acuerdo a las peculiaridades del caso.</a:t>
            </a:r>
            <a:br>
              <a:rPr lang="es-ES" dirty="0" smtClean="0"/>
            </a:br>
            <a:r>
              <a:rPr lang="es-ES" dirty="0" smtClean="0"/>
              <a:t/>
            </a:r>
            <a:br>
              <a:rPr lang="es-ES" dirty="0" smtClean="0"/>
            </a:br>
            <a:r>
              <a:rPr lang="es-ES" dirty="0" smtClean="0"/>
              <a:t>Al igual que otras especies de mariposas de zonas urbanas, la </a:t>
            </a:r>
            <a:r>
              <a:rPr lang="es-ES" dirty="0" err="1" smtClean="0"/>
              <a:t>Biston</a:t>
            </a:r>
            <a:r>
              <a:rPr lang="es-ES" dirty="0" smtClean="0"/>
              <a:t> </a:t>
            </a:r>
            <a:r>
              <a:rPr lang="es-ES" dirty="0" err="1" smtClean="0"/>
              <a:t>beturlaria</a:t>
            </a:r>
            <a:r>
              <a:rPr lang="es-ES" dirty="0" smtClean="0"/>
              <a:t> sufrió el melanismo industrial y poco a poco los ejemplares de alas claras fueron oscureciéndose y surgieron las formas carbonarias que se incrementaron a partir de mediados del siglo XIX.</a:t>
            </a:r>
            <a:br>
              <a:rPr lang="es-ES" dirty="0" smtClean="0"/>
            </a:br>
            <a:r>
              <a:rPr lang="es-ES" dirty="0" smtClean="0"/>
              <a:t/>
            </a:r>
            <a:br>
              <a:rPr lang="es-ES" dirty="0" smtClean="0"/>
            </a:br>
            <a:r>
              <a:rPr lang="es-ES" dirty="0" smtClean="0"/>
              <a:t>Este es el insecto de formas </a:t>
            </a:r>
            <a:r>
              <a:rPr lang="es-ES" dirty="0" err="1" smtClean="0"/>
              <a:t>melánicas</a:t>
            </a:r>
            <a:r>
              <a:rPr lang="es-ES" dirty="0" smtClean="0"/>
              <a:t> más estudiado por los científicos como tal, debido a que ha sido de suma importancia para la ecología evolutiva, además que ha demostrado que la selección natural puede efectuarse con gran rapidez y además es reversible, según han determinado los estudiosos después de haber realizados muchos estudios con este lepidóptero. Algunos inclusive, han llegado a afirmar que para el año 2019, la forma carbonaria podría desaparecer completamente de Gran Bretaña, quedando reducida a una mutación recurrente como sucede en cualquier especie.   </a:t>
            </a:r>
            <a:br>
              <a:rPr lang="es-ES" dirty="0" smtClean="0"/>
            </a:br>
            <a:r>
              <a:rPr lang="es-ES" dirty="0" smtClean="0"/>
              <a:t/>
            </a:r>
            <a:br>
              <a:rPr lang="es-ES" dirty="0" smtClean="0"/>
            </a:br>
            <a:r>
              <a:rPr lang="es-ES" dirty="0" smtClean="0"/>
              <a:t>Otros países donde se presenta este polimorfismo </a:t>
            </a:r>
            <a:r>
              <a:rPr lang="es-ES" dirty="0" err="1" smtClean="0"/>
              <a:t>melánico</a:t>
            </a:r>
            <a:r>
              <a:rPr lang="es-ES" dirty="0" smtClean="0"/>
              <a:t> industrial son Holanda, Bélgica, Checoeslovaquia, Suecia, Luxemburgo y Alemania entre otros.   </a:t>
            </a:r>
            <a:br>
              <a:rPr lang="es-ES" dirty="0" smtClean="0"/>
            </a:br>
            <a:r>
              <a:rPr lang="es-ES" dirty="0" smtClean="0"/>
              <a:t>Se conocen tres subespecies de esta mariposa.  La </a:t>
            </a:r>
            <a:r>
              <a:rPr lang="es-ES" dirty="0" err="1" smtClean="0"/>
              <a:t>Biston</a:t>
            </a:r>
            <a:r>
              <a:rPr lang="es-ES" dirty="0" smtClean="0"/>
              <a:t> </a:t>
            </a:r>
            <a:r>
              <a:rPr lang="es-ES" dirty="0" err="1" smtClean="0"/>
              <a:t>betularia</a:t>
            </a:r>
            <a:r>
              <a:rPr lang="es-ES" dirty="0" smtClean="0"/>
              <a:t> típica, que es de alas blancas;  </a:t>
            </a:r>
            <a:r>
              <a:rPr lang="es-ES" dirty="0" err="1" smtClean="0"/>
              <a:t>Biston</a:t>
            </a:r>
            <a:r>
              <a:rPr lang="es-ES" dirty="0" smtClean="0"/>
              <a:t> </a:t>
            </a:r>
            <a:r>
              <a:rPr lang="es-ES" dirty="0" err="1" smtClean="0"/>
              <a:t>betularia</a:t>
            </a:r>
            <a:r>
              <a:rPr lang="es-ES" dirty="0" smtClean="0"/>
              <a:t> </a:t>
            </a:r>
            <a:r>
              <a:rPr lang="es-ES" dirty="0" err="1" smtClean="0"/>
              <a:t>Insularia</a:t>
            </a:r>
            <a:r>
              <a:rPr lang="es-ES" dirty="0" smtClean="0"/>
              <a:t>, con variaciones de </a:t>
            </a:r>
            <a:r>
              <a:rPr lang="es-ES" dirty="0" err="1" smtClean="0"/>
              <a:t>grices</a:t>
            </a:r>
            <a:r>
              <a:rPr lang="es-ES" dirty="0" smtClean="0"/>
              <a:t>; y la </a:t>
            </a:r>
            <a:r>
              <a:rPr lang="es-ES" dirty="0" err="1" smtClean="0"/>
              <a:t>Biston</a:t>
            </a:r>
            <a:r>
              <a:rPr lang="es-ES" dirty="0" smtClean="0"/>
              <a:t> </a:t>
            </a:r>
            <a:r>
              <a:rPr lang="es-ES" dirty="0" err="1" smtClean="0"/>
              <a:t>betularia</a:t>
            </a:r>
            <a:r>
              <a:rPr lang="es-ES" dirty="0" smtClean="0"/>
              <a:t> Carbonaria, totalmente negra.</a:t>
            </a:r>
            <a:endParaRPr lang="es-ES" dirty="0" smtClean="0">
              <a:solidFill>
                <a:srgbClr val="CC3300"/>
              </a:solidFill>
            </a:endParaRPr>
          </a:p>
          <a:p>
            <a:endParaRPr lang="es-ES" dirty="0"/>
          </a:p>
        </p:txBody>
      </p:sp>
      <p:sp>
        <p:nvSpPr>
          <p:cNvPr id="4" name="3 Marcador de número de diapositiva"/>
          <p:cNvSpPr>
            <a:spLocks noGrp="1"/>
          </p:cNvSpPr>
          <p:nvPr>
            <p:ph type="sldNum" sz="quarter" idx="10"/>
          </p:nvPr>
        </p:nvSpPr>
        <p:spPr/>
        <p:txBody>
          <a:bodyPr/>
          <a:lstStyle/>
          <a:p>
            <a:fld id="{61B80BEC-2348-4172-99C5-9877E6377F9A}" type="slidenum">
              <a:rPr lang="es-ES" smtClean="0"/>
              <a:pPr/>
              <a:t>2</a:t>
            </a:fld>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004888" y="685800"/>
            <a:ext cx="4848225" cy="3429000"/>
          </a:xfrm>
        </p:spPr>
      </p:sp>
      <p:sp>
        <p:nvSpPr>
          <p:cNvPr id="3" name="2 Marcador de notas"/>
          <p:cNvSpPr>
            <a:spLocks noGrp="1"/>
          </p:cNvSpPr>
          <p:nvPr>
            <p:ph type="body" idx="1"/>
          </p:nvPr>
        </p:nvSpPr>
        <p:spPr/>
        <p:txBody>
          <a:bodyPr>
            <a:normAutofit/>
          </a:bodyPr>
          <a:lstStyle/>
          <a:p>
            <a:r>
              <a:rPr lang="es-ES" sz="1000" b="1" i="0" u="none" strike="noStrike" kern="1200" baseline="0" dirty="0" smtClean="0">
                <a:solidFill>
                  <a:schemeClr val="tx1"/>
                </a:solidFill>
                <a:latin typeface="+mn-lt"/>
                <a:ea typeface="+mn-ea"/>
                <a:cs typeface="+mn-cs"/>
              </a:rPr>
              <a:t>Nombre común: </a:t>
            </a:r>
            <a:r>
              <a:rPr lang="es-ES" sz="1000" b="0" i="0" u="none" strike="noStrike" kern="1200" baseline="0" dirty="0" smtClean="0">
                <a:solidFill>
                  <a:schemeClr val="tx1"/>
                </a:solidFill>
                <a:latin typeface="+mn-lt"/>
                <a:ea typeface="+mn-ea"/>
                <a:cs typeface="+mn-cs"/>
              </a:rPr>
              <a:t>BERENJENA</a:t>
            </a:r>
          </a:p>
          <a:p>
            <a:r>
              <a:rPr lang="es-ES" sz="1000" b="1" i="0" u="none" strike="noStrike" kern="1200" baseline="0" dirty="0" smtClean="0">
                <a:solidFill>
                  <a:schemeClr val="tx1"/>
                </a:solidFill>
                <a:latin typeface="+mn-lt"/>
                <a:ea typeface="+mn-ea"/>
                <a:cs typeface="+mn-cs"/>
              </a:rPr>
              <a:t>2. Nombre científico: </a:t>
            </a:r>
            <a:r>
              <a:rPr lang="es-ES" sz="1000" b="0" i="1" u="none" strike="noStrike" kern="1200" baseline="0" dirty="0" err="1" smtClean="0">
                <a:solidFill>
                  <a:schemeClr val="tx1"/>
                </a:solidFill>
                <a:latin typeface="+mn-lt"/>
                <a:ea typeface="+mn-ea"/>
                <a:cs typeface="+mn-cs"/>
              </a:rPr>
              <a:t>Solanum</a:t>
            </a:r>
            <a:r>
              <a:rPr lang="es-ES" sz="1000" b="0" i="1" u="none" strike="noStrike" kern="1200" baseline="0" dirty="0" smtClean="0">
                <a:solidFill>
                  <a:schemeClr val="tx1"/>
                </a:solidFill>
                <a:latin typeface="+mn-lt"/>
                <a:ea typeface="+mn-ea"/>
                <a:cs typeface="+mn-cs"/>
              </a:rPr>
              <a:t> </a:t>
            </a:r>
            <a:r>
              <a:rPr lang="es-ES" sz="1000" b="0" i="1" u="none" strike="noStrike" kern="1200" baseline="0" dirty="0" err="1" smtClean="0">
                <a:solidFill>
                  <a:schemeClr val="tx1"/>
                </a:solidFill>
                <a:latin typeface="+mn-lt"/>
                <a:ea typeface="+mn-ea"/>
                <a:cs typeface="+mn-cs"/>
              </a:rPr>
              <a:t>melongena</a:t>
            </a:r>
            <a:endParaRPr lang="es-ES" sz="1000" b="0" i="1" u="none" strike="noStrike" kern="1200" baseline="0" dirty="0" smtClean="0">
              <a:solidFill>
                <a:schemeClr val="tx1"/>
              </a:solidFill>
              <a:latin typeface="+mn-lt"/>
              <a:ea typeface="+mn-ea"/>
              <a:cs typeface="+mn-cs"/>
            </a:endParaRPr>
          </a:p>
          <a:p>
            <a:r>
              <a:rPr lang="es-ES" sz="1000" b="1" i="0" u="none" strike="noStrike" kern="1200" baseline="0" dirty="0" smtClean="0">
                <a:solidFill>
                  <a:schemeClr val="tx1"/>
                </a:solidFill>
                <a:latin typeface="+mn-lt"/>
                <a:ea typeface="+mn-ea"/>
                <a:cs typeface="+mn-cs"/>
              </a:rPr>
              <a:t>3. Familia: </a:t>
            </a:r>
            <a:r>
              <a:rPr lang="es-ES" sz="1000" b="0" i="0" u="none" strike="noStrike" kern="1200" baseline="0" dirty="0" smtClean="0">
                <a:solidFill>
                  <a:schemeClr val="tx1"/>
                </a:solidFill>
                <a:latin typeface="+mn-lt"/>
                <a:ea typeface="+mn-ea"/>
                <a:cs typeface="+mn-cs"/>
              </a:rPr>
              <a:t>Solanáceas</a:t>
            </a:r>
          </a:p>
          <a:p>
            <a:r>
              <a:rPr lang="es-ES" sz="1000" b="1" i="0" u="none" strike="noStrike" kern="1200" baseline="0" dirty="0" smtClean="0">
                <a:solidFill>
                  <a:schemeClr val="tx1"/>
                </a:solidFill>
                <a:latin typeface="+mn-lt"/>
                <a:ea typeface="+mn-ea"/>
                <a:cs typeface="+mn-cs"/>
              </a:rPr>
              <a:t>4. Fecha de cultivo: </a:t>
            </a:r>
            <a:r>
              <a:rPr lang="es-ES" sz="1000" b="0" i="0" u="none" strike="noStrike" kern="1200" baseline="0" dirty="0" smtClean="0">
                <a:solidFill>
                  <a:schemeClr val="tx1"/>
                </a:solidFill>
                <a:latin typeface="+mn-lt"/>
                <a:ea typeface="+mn-ea"/>
                <a:cs typeface="+mn-cs"/>
              </a:rPr>
              <a:t>De marzo a mayo</a:t>
            </a:r>
          </a:p>
          <a:p>
            <a:r>
              <a:rPr lang="es-ES" sz="1000" b="1" i="0" u="none" strike="noStrike" kern="1200" baseline="0" dirty="0" smtClean="0">
                <a:solidFill>
                  <a:schemeClr val="tx1"/>
                </a:solidFill>
                <a:latin typeface="+mn-lt"/>
                <a:ea typeface="+mn-ea"/>
                <a:cs typeface="+mn-cs"/>
              </a:rPr>
              <a:t>5. Fecha de semilleros: </a:t>
            </a:r>
            <a:r>
              <a:rPr lang="es-ES" sz="1000" b="0" i="0" u="none" strike="noStrike" kern="1200" baseline="0" dirty="0" smtClean="0">
                <a:solidFill>
                  <a:schemeClr val="tx1"/>
                </a:solidFill>
                <a:latin typeface="+mn-lt"/>
                <a:ea typeface="+mn-ea"/>
                <a:cs typeface="+mn-cs"/>
              </a:rPr>
              <a:t>Primavera. Tiempo de germinación: 10- 15 días.</a:t>
            </a:r>
          </a:p>
          <a:p>
            <a:r>
              <a:rPr lang="es-ES" sz="1000" b="1" i="0" u="none" strike="noStrike" kern="1200" baseline="0" dirty="0" smtClean="0">
                <a:solidFill>
                  <a:schemeClr val="tx1"/>
                </a:solidFill>
                <a:latin typeface="+mn-lt"/>
                <a:ea typeface="+mn-ea"/>
                <a:cs typeface="+mn-cs"/>
              </a:rPr>
              <a:t>6. Marco de plantación: </a:t>
            </a:r>
            <a:r>
              <a:rPr lang="es-ES" sz="1000" b="0" i="0" u="none" strike="noStrike" kern="1200" baseline="0" dirty="0" smtClean="0">
                <a:solidFill>
                  <a:schemeClr val="tx1"/>
                </a:solidFill>
                <a:latin typeface="+mn-lt"/>
                <a:ea typeface="+mn-ea"/>
                <a:cs typeface="+mn-cs"/>
              </a:rPr>
              <a:t>45 x 50 cm.</a:t>
            </a:r>
          </a:p>
          <a:p>
            <a:r>
              <a:rPr lang="es-ES" sz="1000" b="1" i="0" u="none" strike="noStrike" kern="1200" baseline="0" dirty="0" smtClean="0">
                <a:solidFill>
                  <a:schemeClr val="tx1"/>
                </a:solidFill>
                <a:latin typeface="+mn-lt"/>
                <a:ea typeface="+mn-ea"/>
                <a:cs typeface="+mn-cs"/>
              </a:rPr>
              <a:t>7. Fecha de recolección: </a:t>
            </a:r>
            <a:r>
              <a:rPr lang="es-ES" sz="1000" b="0" i="0" u="none" strike="noStrike" kern="1200" baseline="0" dirty="0" smtClean="0">
                <a:solidFill>
                  <a:schemeClr val="tx1"/>
                </a:solidFill>
                <a:latin typeface="+mn-lt"/>
                <a:ea typeface="+mn-ea"/>
                <a:cs typeface="+mn-cs"/>
              </a:rPr>
              <a:t>A partir de 2 meses y medio o tres meses desde su</a:t>
            </a:r>
          </a:p>
          <a:p>
            <a:r>
              <a:rPr lang="es-ES" sz="1000" b="0" i="0" u="none" strike="noStrike" kern="1200" baseline="0" dirty="0" smtClean="0">
                <a:solidFill>
                  <a:schemeClr val="tx1"/>
                </a:solidFill>
                <a:latin typeface="+mn-lt"/>
                <a:ea typeface="+mn-ea"/>
                <a:cs typeface="+mn-cs"/>
              </a:rPr>
              <a:t>plantación.</a:t>
            </a:r>
          </a:p>
          <a:p>
            <a:r>
              <a:rPr lang="es-ES" sz="1000" b="1" i="0" u="none" strike="noStrike" kern="1200" baseline="0" dirty="0" smtClean="0">
                <a:solidFill>
                  <a:schemeClr val="tx1"/>
                </a:solidFill>
                <a:latin typeface="+mn-lt"/>
                <a:ea typeface="+mn-ea"/>
                <a:cs typeface="+mn-cs"/>
              </a:rPr>
              <a:t>8. Preferencia de suelo: </a:t>
            </a:r>
            <a:r>
              <a:rPr lang="es-ES" sz="1000" b="0" i="0" u="none" strike="noStrike" kern="1200" baseline="0" dirty="0" smtClean="0">
                <a:solidFill>
                  <a:schemeClr val="tx1"/>
                </a:solidFill>
                <a:latin typeface="+mn-lt"/>
                <a:ea typeface="+mn-ea"/>
                <a:cs typeface="+mn-cs"/>
              </a:rPr>
              <a:t>Prefieren los suelos sueltos y profundos. Soporta bastante bien</a:t>
            </a:r>
          </a:p>
          <a:p>
            <a:r>
              <a:rPr lang="es-ES" sz="1000" b="0" i="0" u="none" strike="noStrike" kern="1200" baseline="0" dirty="0" smtClean="0">
                <a:solidFill>
                  <a:schemeClr val="tx1"/>
                </a:solidFill>
                <a:latin typeface="+mn-lt"/>
                <a:ea typeface="+mn-ea"/>
                <a:cs typeface="+mn-cs"/>
              </a:rPr>
              <a:t>los suelos arcillosos.</a:t>
            </a:r>
          </a:p>
          <a:p>
            <a:r>
              <a:rPr lang="es-ES" sz="1000" b="1" i="0" u="none" strike="noStrike" kern="1200" baseline="0" dirty="0" smtClean="0">
                <a:solidFill>
                  <a:schemeClr val="tx1"/>
                </a:solidFill>
                <a:latin typeface="+mn-lt"/>
                <a:ea typeface="+mn-ea"/>
                <a:cs typeface="+mn-cs"/>
              </a:rPr>
              <a:t>9. Preferencias climáticas</a:t>
            </a:r>
            <a:r>
              <a:rPr lang="es-ES" sz="1000" b="0" i="0" u="none" strike="noStrike" kern="1200" baseline="0" dirty="0" smtClean="0">
                <a:solidFill>
                  <a:schemeClr val="tx1"/>
                </a:solidFill>
                <a:latin typeface="+mn-lt"/>
                <a:ea typeface="+mn-ea"/>
                <a:cs typeface="+mn-cs"/>
              </a:rPr>
              <a:t>: Planta que necesita mucho calor y muchas horas de luz. Muy</a:t>
            </a:r>
          </a:p>
          <a:p>
            <a:r>
              <a:rPr lang="es-ES" sz="1000" b="0" i="0" u="none" strike="noStrike" kern="1200" baseline="0" dirty="0" smtClean="0">
                <a:solidFill>
                  <a:schemeClr val="tx1"/>
                </a:solidFill>
                <a:latin typeface="+mn-lt"/>
                <a:ea typeface="+mn-ea"/>
                <a:cs typeface="+mn-cs"/>
              </a:rPr>
              <a:t>sensible a las heladas. Una excesiva humedad en el ambiente puede provocar que no</a:t>
            </a:r>
          </a:p>
          <a:p>
            <a:r>
              <a:rPr lang="es-ES" sz="1000" b="0" i="0" u="none" strike="noStrike" kern="1200" baseline="0" dirty="0" smtClean="0">
                <a:solidFill>
                  <a:schemeClr val="tx1"/>
                </a:solidFill>
                <a:latin typeface="+mn-lt"/>
                <a:ea typeface="+mn-ea"/>
                <a:cs typeface="+mn-cs"/>
              </a:rPr>
              <a:t>cuajen bien las flores y que aparezcan problemas de hongos. Óptimo de crecimiento de</a:t>
            </a:r>
          </a:p>
          <a:p>
            <a:r>
              <a:rPr lang="es-ES" sz="1000" b="0" i="0" u="none" strike="noStrike" kern="1200" baseline="0" dirty="0" smtClean="0">
                <a:solidFill>
                  <a:schemeClr val="tx1"/>
                </a:solidFill>
                <a:latin typeface="+mn-lt"/>
                <a:ea typeface="+mn-ea"/>
                <a:cs typeface="+mn-cs"/>
              </a:rPr>
              <a:t>20- 30 </a:t>
            </a:r>
            <a:r>
              <a:rPr lang="es-ES" sz="1000" b="0" i="0" u="none" strike="noStrike" kern="1200" baseline="0" dirty="0" err="1" smtClean="0">
                <a:solidFill>
                  <a:schemeClr val="tx1"/>
                </a:solidFill>
                <a:latin typeface="+mn-lt"/>
                <a:ea typeface="+mn-ea"/>
                <a:cs typeface="+mn-cs"/>
              </a:rPr>
              <a:t>ºC</a:t>
            </a:r>
            <a:r>
              <a:rPr lang="es-ES" sz="1000" b="0" i="0" u="none" strike="noStrike" kern="1200" baseline="0" dirty="0" smtClean="0">
                <a:solidFill>
                  <a:schemeClr val="tx1"/>
                </a:solidFill>
                <a:latin typeface="+mn-lt"/>
                <a:ea typeface="+mn-ea"/>
                <a:cs typeface="+mn-cs"/>
              </a:rPr>
              <a:t>.</a:t>
            </a:r>
          </a:p>
          <a:p>
            <a:r>
              <a:rPr lang="es-ES" sz="1000" b="1" i="0" u="none" strike="noStrike" kern="1200" baseline="0" dirty="0" smtClean="0">
                <a:solidFill>
                  <a:schemeClr val="tx1"/>
                </a:solidFill>
                <a:latin typeface="+mn-lt"/>
                <a:ea typeface="+mn-ea"/>
                <a:cs typeface="+mn-cs"/>
              </a:rPr>
              <a:t>10. Riego: </a:t>
            </a:r>
            <a:r>
              <a:rPr lang="es-ES" sz="1000" b="0" i="0" u="none" strike="noStrike" kern="1200" baseline="0" dirty="0" smtClean="0">
                <a:solidFill>
                  <a:schemeClr val="tx1"/>
                </a:solidFill>
                <a:latin typeface="+mn-lt"/>
                <a:ea typeface="+mn-ea"/>
                <a:cs typeface="+mn-cs"/>
              </a:rPr>
              <a:t>Requieren de unas buenas dosis de riego y de forma regular. No soporta los</a:t>
            </a:r>
          </a:p>
          <a:p>
            <a:r>
              <a:rPr lang="es-ES" sz="1000" b="0" i="0" u="none" strike="noStrike" kern="1200" baseline="0" dirty="0" smtClean="0">
                <a:solidFill>
                  <a:schemeClr val="tx1"/>
                </a:solidFill>
                <a:latin typeface="+mn-lt"/>
                <a:ea typeface="+mn-ea"/>
                <a:cs typeface="+mn-cs"/>
              </a:rPr>
              <a:t>encharcamientos. Si hay falta de agua puede haber problemas de cuajado y desarrollo de</a:t>
            </a:r>
          </a:p>
          <a:p>
            <a:r>
              <a:rPr lang="es-ES" sz="1000" b="0" i="0" u="none" strike="noStrike" kern="1200" baseline="0" dirty="0" smtClean="0">
                <a:solidFill>
                  <a:schemeClr val="tx1"/>
                </a:solidFill>
                <a:latin typeface="+mn-lt"/>
                <a:ea typeface="+mn-ea"/>
                <a:cs typeface="+mn-cs"/>
              </a:rPr>
              <a:t>frutos. El acolchado es una práctica muy recomendada en este cultivo.</a:t>
            </a:r>
          </a:p>
          <a:p>
            <a:r>
              <a:rPr lang="es-ES" sz="1000" b="1" i="0" u="none" strike="noStrike" kern="1200" baseline="0" dirty="0" smtClean="0">
                <a:solidFill>
                  <a:schemeClr val="tx1"/>
                </a:solidFill>
                <a:latin typeface="+mn-lt"/>
                <a:ea typeface="+mn-ea"/>
                <a:cs typeface="+mn-cs"/>
              </a:rPr>
              <a:t>11. Abonado: </a:t>
            </a:r>
            <a:r>
              <a:rPr lang="es-ES" sz="1000" b="0" i="0" u="none" strike="noStrike" kern="1200" baseline="0" dirty="0" smtClean="0">
                <a:solidFill>
                  <a:schemeClr val="tx1"/>
                </a:solidFill>
                <a:latin typeface="+mn-lt"/>
                <a:ea typeface="+mn-ea"/>
                <a:cs typeface="+mn-cs"/>
              </a:rPr>
              <a:t>Son plantas muy exigentes en abono preferentemente bien descompuesto,</a:t>
            </a:r>
          </a:p>
          <a:p>
            <a:r>
              <a:rPr lang="es-ES" sz="1000" b="0" i="0" u="none" strike="noStrike" kern="1200" baseline="0" dirty="0" smtClean="0">
                <a:solidFill>
                  <a:schemeClr val="tx1"/>
                </a:solidFill>
                <a:latin typeface="+mn-lt"/>
                <a:ea typeface="+mn-ea"/>
                <a:cs typeface="+mn-cs"/>
              </a:rPr>
              <a:t>aunque soportan que no esté del todo hecho. Siempre que se pueda le aportaremos</a:t>
            </a:r>
          </a:p>
          <a:p>
            <a:r>
              <a:rPr lang="es-ES" sz="1000" b="0" i="0" u="none" strike="noStrike" kern="1200" baseline="0" dirty="0" smtClean="0">
                <a:solidFill>
                  <a:schemeClr val="tx1"/>
                </a:solidFill>
                <a:latin typeface="+mn-lt"/>
                <a:ea typeface="+mn-ea"/>
                <a:cs typeface="+mn-cs"/>
              </a:rPr>
              <a:t>materia orgánica descompuesta para evitarnos en la medida de lo posible sorpresas y</a:t>
            </a:r>
          </a:p>
          <a:p>
            <a:r>
              <a:rPr lang="es-ES" sz="1000" b="0" i="0" u="none" strike="noStrike" kern="1200" baseline="0" dirty="0" smtClean="0">
                <a:solidFill>
                  <a:schemeClr val="tx1"/>
                </a:solidFill>
                <a:latin typeface="+mn-lt"/>
                <a:ea typeface="+mn-ea"/>
                <a:cs typeface="+mn-cs"/>
              </a:rPr>
              <a:t>complicaciones posibles. Podemos aportar abono en superficie conforme se vaya</a:t>
            </a:r>
          </a:p>
          <a:p>
            <a:r>
              <a:rPr lang="es-ES" sz="1000" b="0" i="0" u="none" strike="noStrike" kern="1200" baseline="0" dirty="0" smtClean="0">
                <a:solidFill>
                  <a:schemeClr val="tx1"/>
                </a:solidFill>
                <a:latin typeface="+mn-lt"/>
                <a:ea typeface="+mn-ea"/>
                <a:cs typeface="+mn-cs"/>
              </a:rPr>
              <a:t>desarrollando el cultivo, preferentemente tras la aparición de las primeras flores. Dosis de</a:t>
            </a:r>
          </a:p>
          <a:p>
            <a:r>
              <a:rPr lang="es-ES" sz="1000" b="0" i="0" u="none" strike="noStrike" kern="1200" baseline="0" dirty="0" smtClean="0">
                <a:solidFill>
                  <a:schemeClr val="tx1"/>
                </a:solidFill>
                <a:latin typeface="+mn-lt"/>
                <a:ea typeface="+mn-ea"/>
                <a:cs typeface="+mn-cs"/>
              </a:rPr>
              <a:t>abono orgánico normal: 40-50 t/ha.</a:t>
            </a:r>
          </a:p>
          <a:p>
            <a:r>
              <a:rPr lang="es-ES" sz="1000" b="1" i="0" u="none" strike="noStrike" kern="1200" baseline="0" dirty="0" smtClean="0">
                <a:solidFill>
                  <a:schemeClr val="tx1"/>
                </a:solidFill>
                <a:latin typeface="+mn-lt"/>
                <a:ea typeface="+mn-ea"/>
                <a:cs typeface="+mn-cs"/>
              </a:rPr>
              <a:t>12. Asociaciones favorables: </a:t>
            </a:r>
            <a:r>
              <a:rPr lang="es-ES" sz="1000" b="0" i="0" u="none" strike="noStrike" kern="1200" baseline="0" dirty="0" smtClean="0">
                <a:solidFill>
                  <a:schemeClr val="tx1"/>
                </a:solidFill>
                <a:latin typeface="+mn-lt"/>
                <a:ea typeface="+mn-ea"/>
                <a:cs typeface="+mn-cs"/>
              </a:rPr>
              <a:t>Judías, patata, caléndula y cáñamo (para repeler el</a:t>
            </a:r>
          </a:p>
          <a:p>
            <a:r>
              <a:rPr lang="es-ES" sz="1000" b="0" i="0" u="none" strike="noStrike" kern="1200" baseline="0" dirty="0" smtClean="0">
                <a:solidFill>
                  <a:schemeClr val="tx1"/>
                </a:solidFill>
                <a:latin typeface="+mn-lt"/>
                <a:ea typeface="+mn-ea"/>
                <a:cs typeface="+mn-cs"/>
              </a:rPr>
              <a:t>escarabajo de la patata).</a:t>
            </a:r>
          </a:p>
          <a:p>
            <a:r>
              <a:rPr lang="es-ES" sz="1000" b="1" i="0" u="none" strike="noStrike" kern="1200" baseline="0" dirty="0" smtClean="0">
                <a:solidFill>
                  <a:schemeClr val="tx1"/>
                </a:solidFill>
                <a:latin typeface="+mn-lt"/>
                <a:ea typeface="+mn-ea"/>
                <a:cs typeface="+mn-cs"/>
              </a:rPr>
              <a:t>13. Asociaciones desfavorables: </a:t>
            </a:r>
            <a:r>
              <a:rPr lang="es-ES" sz="1000" b="0" i="0" u="none" strike="noStrike" kern="1200" baseline="0" dirty="0" smtClean="0">
                <a:solidFill>
                  <a:schemeClr val="tx1"/>
                </a:solidFill>
                <a:latin typeface="+mn-lt"/>
                <a:ea typeface="+mn-ea"/>
                <a:cs typeface="+mn-cs"/>
              </a:rPr>
              <a:t>Solanáceas, excepto pimiento y patata.</a:t>
            </a:r>
          </a:p>
          <a:p>
            <a:r>
              <a:rPr lang="es-ES" sz="1000" b="1" i="0" u="none" strike="noStrike" kern="1200" baseline="0" dirty="0" smtClean="0">
                <a:solidFill>
                  <a:schemeClr val="tx1"/>
                </a:solidFill>
                <a:latin typeface="+mn-lt"/>
                <a:ea typeface="+mn-ea"/>
                <a:cs typeface="+mn-cs"/>
              </a:rPr>
              <a:t>14. Rotaciones</a:t>
            </a:r>
            <a:r>
              <a:rPr lang="es-ES" sz="1000" b="0" i="0" u="none" strike="noStrike" kern="1200" baseline="0" dirty="0" smtClean="0">
                <a:solidFill>
                  <a:schemeClr val="tx1"/>
                </a:solidFill>
                <a:latin typeface="+mn-lt"/>
                <a:ea typeface="+mn-ea"/>
                <a:cs typeface="+mn-cs"/>
              </a:rPr>
              <a:t>: No berenjenas, no solanáceas, preferible no plantas de fruto.</a:t>
            </a:r>
          </a:p>
          <a:p>
            <a:r>
              <a:rPr lang="es-ES" sz="1000" b="0" i="0" u="none" strike="noStrike" kern="1200" baseline="0" dirty="0" smtClean="0">
                <a:solidFill>
                  <a:schemeClr val="tx1"/>
                </a:solidFill>
                <a:latin typeface="+mn-lt"/>
                <a:ea typeface="+mn-ea"/>
                <a:cs typeface="+mn-cs"/>
              </a:rPr>
              <a:t>No repetir en 3 años.</a:t>
            </a:r>
          </a:p>
          <a:p>
            <a:r>
              <a:rPr lang="es-ES" sz="1000" b="1" i="0" u="none" strike="noStrike" kern="1200" baseline="0" dirty="0" smtClean="0">
                <a:solidFill>
                  <a:schemeClr val="tx1"/>
                </a:solidFill>
                <a:latin typeface="+mn-lt"/>
                <a:ea typeface="+mn-ea"/>
                <a:cs typeface="+mn-cs"/>
              </a:rPr>
              <a:t>15. Cuidados</a:t>
            </a:r>
            <a:r>
              <a:rPr lang="es-ES" sz="1000" b="0" i="0" u="none" strike="noStrike" kern="1200" baseline="0" dirty="0" smtClean="0">
                <a:solidFill>
                  <a:schemeClr val="tx1"/>
                </a:solidFill>
                <a:latin typeface="+mn-lt"/>
                <a:ea typeface="+mn-ea"/>
                <a:cs typeface="+mn-cs"/>
              </a:rPr>
              <a:t>: No todas las flores son fértiles e incluso se produce un caído natural de</a:t>
            </a:r>
          </a:p>
          <a:p>
            <a:r>
              <a:rPr lang="es-ES" sz="1000" b="0" i="0" u="none" strike="noStrike" kern="1200" baseline="0" dirty="0" smtClean="0">
                <a:solidFill>
                  <a:schemeClr val="tx1"/>
                </a:solidFill>
                <a:latin typeface="+mn-lt"/>
                <a:ea typeface="+mn-ea"/>
                <a:cs typeface="+mn-cs"/>
              </a:rPr>
              <a:t>flores. Para la polinización necesita de cierto grado de humedad ambiental. Se suele</a:t>
            </a:r>
          </a:p>
          <a:p>
            <a:r>
              <a:rPr lang="es-ES" sz="1000" b="0" i="0" u="none" strike="noStrike" kern="1200" baseline="0" dirty="0" smtClean="0">
                <a:solidFill>
                  <a:schemeClr val="tx1"/>
                </a:solidFill>
                <a:latin typeface="+mn-lt"/>
                <a:ea typeface="+mn-ea"/>
                <a:cs typeface="+mn-cs"/>
              </a:rPr>
              <a:t>podar las dos primeras ramas más cercanas al suelo. Podemos podar la planta cuando su</a:t>
            </a:r>
          </a:p>
          <a:p>
            <a:r>
              <a:rPr lang="es-ES" sz="1000" b="0" i="0" u="none" strike="noStrike" kern="1200" baseline="0" dirty="0" smtClean="0">
                <a:solidFill>
                  <a:schemeClr val="tx1"/>
                </a:solidFill>
                <a:latin typeface="+mn-lt"/>
                <a:ea typeface="+mn-ea"/>
                <a:cs typeface="+mn-cs"/>
              </a:rPr>
              <a:t>producción se haya detenido para que rebrote el siguiente año, pudiendo aguantar la</a:t>
            </a:r>
          </a:p>
          <a:p>
            <a:r>
              <a:rPr lang="es-ES" sz="1000" b="0" i="0" u="none" strike="noStrike" kern="1200" baseline="0" dirty="0" smtClean="0">
                <a:solidFill>
                  <a:schemeClr val="tx1"/>
                </a:solidFill>
                <a:latin typeface="+mn-lt"/>
                <a:ea typeface="+mn-ea"/>
                <a:cs typeface="+mn-cs"/>
              </a:rPr>
              <a:t>planta dos años. Puede haber falta de cuajados de frutos por diversos motivos: exceso de</a:t>
            </a:r>
          </a:p>
          <a:p>
            <a:r>
              <a:rPr lang="es-ES" sz="1000" b="0" i="0" u="none" strike="noStrike" kern="1200" baseline="0" dirty="0" smtClean="0">
                <a:solidFill>
                  <a:schemeClr val="tx1"/>
                </a:solidFill>
                <a:latin typeface="+mn-lt"/>
                <a:ea typeface="+mn-ea"/>
                <a:cs typeface="+mn-cs"/>
              </a:rPr>
              <a:t>humedad ambiental, falta de agua y falta de fósforo en el suelo. Puede ser que le ataque</a:t>
            </a:r>
          </a:p>
          <a:p>
            <a:r>
              <a:rPr lang="es-ES" sz="1000" b="0" i="0" u="none" strike="noStrike" kern="1200" baseline="0" dirty="0" smtClean="0">
                <a:solidFill>
                  <a:schemeClr val="tx1"/>
                </a:solidFill>
                <a:latin typeface="+mn-lt"/>
                <a:ea typeface="+mn-ea"/>
                <a:cs typeface="+mn-cs"/>
              </a:rPr>
              <a:t>el escarabajo de la patata. También podemos tener problemas con caracoles, ácaros,</a:t>
            </a:r>
          </a:p>
          <a:p>
            <a:r>
              <a:rPr lang="es-ES" sz="1000" b="0" i="0" u="none" strike="noStrike" kern="1200" baseline="0" dirty="0" smtClean="0">
                <a:solidFill>
                  <a:schemeClr val="tx1"/>
                </a:solidFill>
                <a:latin typeface="+mn-lt"/>
                <a:ea typeface="+mn-ea"/>
                <a:cs typeface="+mn-cs"/>
              </a:rPr>
              <a:t>mosca blanca., pulgón, mildiu, oídio y podredumbres.</a:t>
            </a:r>
            <a:endParaRPr lang="es-ES_tradnl" dirty="0"/>
          </a:p>
        </p:txBody>
      </p:sp>
      <p:sp>
        <p:nvSpPr>
          <p:cNvPr id="4" name="3 Marcador de número de diapositiva"/>
          <p:cNvSpPr>
            <a:spLocks noGrp="1"/>
          </p:cNvSpPr>
          <p:nvPr>
            <p:ph type="sldNum" sz="quarter" idx="10"/>
          </p:nvPr>
        </p:nvSpPr>
        <p:spPr/>
        <p:txBody>
          <a:bodyPr/>
          <a:lstStyle/>
          <a:p>
            <a:fld id="{930211E7-E06C-4C92-840E-2A5F38EFDC46}" type="slidenum">
              <a:rPr lang="es-ES" smtClean="0"/>
              <a:pPr/>
              <a:t>20</a:t>
            </a:fld>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004888" y="685800"/>
            <a:ext cx="4848225" cy="3429000"/>
          </a:xfrm>
        </p:spPr>
      </p:sp>
      <p:sp>
        <p:nvSpPr>
          <p:cNvPr id="3" name="2 Marcador de notas"/>
          <p:cNvSpPr>
            <a:spLocks noGrp="1"/>
          </p:cNvSpPr>
          <p:nvPr>
            <p:ph type="body" idx="1"/>
          </p:nvPr>
        </p:nvSpPr>
        <p:spPr/>
        <p:txBody>
          <a:bodyPr>
            <a:normAutofit/>
          </a:bodyPr>
          <a:lstStyle/>
          <a:p>
            <a:r>
              <a:rPr lang="es-ES" sz="1000" b="1" i="0" u="none" strike="noStrike" kern="1200" baseline="0" dirty="0" smtClean="0">
                <a:solidFill>
                  <a:schemeClr val="tx1"/>
                </a:solidFill>
                <a:latin typeface="+mn-lt"/>
                <a:ea typeface="+mn-ea"/>
                <a:cs typeface="+mn-cs"/>
              </a:rPr>
              <a:t>Nombre común: </a:t>
            </a:r>
            <a:r>
              <a:rPr lang="es-ES" sz="1000" b="0" i="0" u="none" strike="noStrike" kern="1200" baseline="0" dirty="0" smtClean="0">
                <a:solidFill>
                  <a:schemeClr val="tx1"/>
                </a:solidFill>
                <a:latin typeface="+mn-lt"/>
                <a:ea typeface="+mn-ea"/>
                <a:cs typeface="+mn-cs"/>
              </a:rPr>
              <a:t>CALABACÍN</a:t>
            </a:r>
          </a:p>
          <a:p>
            <a:r>
              <a:rPr lang="es-ES" sz="1000" b="1" i="0" u="none" strike="noStrike" kern="1200" baseline="0" dirty="0" smtClean="0">
                <a:solidFill>
                  <a:schemeClr val="tx1"/>
                </a:solidFill>
                <a:latin typeface="+mn-lt"/>
                <a:ea typeface="+mn-ea"/>
                <a:cs typeface="+mn-cs"/>
              </a:rPr>
              <a:t>2. Nombre científico: </a:t>
            </a:r>
            <a:r>
              <a:rPr lang="es-ES" sz="1000" b="0" i="1" u="none" strike="noStrike" kern="1200" baseline="0" dirty="0" smtClean="0">
                <a:solidFill>
                  <a:schemeClr val="tx1"/>
                </a:solidFill>
                <a:latin typeface="+mn-lt"/>
                <a:ea typeface="+mn-ea"/>
                <a:cs typeface="+mn-cs"/>
              </a:rPr>
              <a:t>Cucúrbita pepo </a:t>
            </a:r>
            <a:r>
              <a:rPr lang="es-ES" sz="1000" b="0" i="0" u="none" strike="noStrike" kern="1200" baseline="0" dirty="0" err="1" smtClean="0">
                <a:solidFill>
                  <a:schemeClr val="tx1"/>
                </a:solidFill>
                <a:latin typeface="+mn-lt"/>
                <a:ea typeface="+mn-ea"/>
                <a:cs typeface="+mn-cs"/>
              </a:rPr>
              <a:t>var</a:t>
            </a:r>
            <a:r>
              <a:rPr lang="es-ES" sz="1000" b="0" i="0" u="none" strike="noStrike" kern="1200" baseline="0" dirty="0" smtClean="0">
                <a:solidFill>
                  <a:schemeClr val="tx1"/>
                </a:solidFill>
                <a:latin typeface="+mn-lt"/>
                <a:ea typeface="+mn-ea"/>
                <a:cs typeface="+mn-cs"/>
              </a:rPr>
              <a:t>. Condensa </a:t>
            </a:r>
            <a:r>
              <a:rPr lang="es-ES" sz="1000" b="0" i="0" u="none" strike="noStrike" kern="1200" baseline="0" dirty="0" err="1" smtClean="0">
                <a:solidFill>
                  <a:schemeClr val="tx1"/>
                </a:solidFill>
                <a:latin typeface="+mn-lt"/>
                <a:ea typeface="+mn-ea"/>
                <a:cs typeface="+mn-cs"/>
              </a:rPr>
              <a:t>var</a:t>
            </a:r>
            <a:r>
              <a:rPr lang="es-ES" sz="1000" b="0" i="0" u="none" strike="noStrike" kern="1200" baseline="0" dirty="0" smtClean="0">
                <a:solidFill>
                  <a:schemeClr val="tx1"/>
                </a:solidFill>
                <a:latin typeface="+mn-lt"/>
                <a:ea typeface="+mn-ea"/>
                <a:cs typeface="+mn-cs"/>
              </a:rPr>
              <a:t>. </a:t>
            </a:r>
            <a:r>
              <a:rPr lang="es-ES" sz="1000" b="0" i="1" u="none" strike="noStrike" kern="1200" baseline="0" dirty="0" err="1" smtClean="0">
                <a:solidFill>
                  <a:schemeClr val="tx1"/>
                </a:solidFill>
                <a:latin typeface="+mn-lt"/>
                <a:ea typeface="+mn-ea"/>
                <a:cs typeface="+mn-cs"/>
              </a:rPr>
              <a:t>Melopepo</a:t>
            </a:r>
            <a:r>
              <a:rPr lang="es-ES" sz="1000" b="0" i="0" u="none" strike="noStrike" kern="1200" baseline="0" dirty="0" smtClean="0">
                <a:solidFill>
                  <a:schemeClr val="tx1"/>
                </a:solidFill>
                <a:latin typeface="+mn-lt"/>
                <a:ea typeface="+mn-ea"/>
                <a:cs typeface="+mn-cs"/>
              </a:rPr>
              <a:t>.</a:t>
            </a:r>
          </a:p>
          <a:p>
            <a:r>
              <a:rPr lang="es-ES" sz="1000" b="1" i="0" u="none" strike="noStrike" kern="1200" baseline="0" dirty="0" smtClean="0">
                <a:solidFill>
                  <a:schemeClr val="tx1"/>
                </a:solidFill>
                <a:latin typeface="+mn-lt"/>
                <a:ea typeface="+mn-ea"/>
                <a:cs typeface="+mn-cs"/>
              </a:rPr>
              <a:t>3. Familia: </a:t>
            </a:r>
            <a:r>
              <a:rPr lang="es-ES" sz="1000" b="0" i="0" u="none" strike="noStrike" kern="1200" baseline="0" dirty="0" smtClean="0">
                <a:solidFill>
                  <a:schemeClr val="tx1"/>
                </a:solidFill>
                <a:latin typeface="+mn-lt"/>
                <a:ea typeface="+mn-ea"/>
                <a:cs typeface="+mn-cs"/>
              </a:rPr>
              <a:t>Cucurbitáceas</a:t>
            </a:r>
          </a:p>
          <a:p>
            <a:r>
              <a:rPr lang="es-ES" sz="1000" b="1" i="0" u="none" strike="noStrike" kern="1200" baseline="0" dirty="0" smtClean="0">
                <a:solidFill>
                  <a:schemeClr val="tx1"/>
                </a:solidFill>
                <a:latin typeface="+mn-lt"/>
                <a:ea typeface="+mn-ea"/>
                <a:cs typeface="+mn-cs"/>
              </a:rPr>
              <a:t>4. Fecha de cultivo: </a:t>
            </a:r>
            <a:r>
              <a:rPr lang="es-ES" sz="1000" b="0" i="0" u="none" strike="noStrike" kern="1200" baseline="0" dirty="0" smtClean="0">
                <a:solidFill>
                  <a:schemeClr val="tx1"/>
                </a:solidFill>
                <a:latin typeface="+mn-lt"/>
                <a:ea typeface="+mn-ea"/>
                <a:cs typeface="+mn-cs"/>
              </a:rPr>
              <a:t>Desde marzo hasta junio</a:t>
            </a:r>
          </a:p>
          <a:p>
            <a:r>
              <a:rPr lang="es-ES" sz="1000" b="1" i="0" u="none" strike="noStrike" kern="1200" baseline="0" dirty="0" smtClean="0">
                <a:solidFill>
                  <a:schemeClr val="tx1"/>
                </a:solidFill>
                <a:latin typeface="+mn-lt"/>
                <a:ea typeface="+mn-ea"/>
                <a:cs typeface="+mn-cs"/>
              </a:rPr>
              <a:t>5. Fecha de semilleros: </a:t>
            </a:r>
            <a:r>
              <a:rPr lang="es-ES" sz="1000" b="0" i="0" u="none" strike="noStrike" kern="1200" baseline="0" dirty="0" smtClean="0">
                <a:solidFill>
                  <a:schemeClr val="tx1"/>
                </a:solidFill>
                <a:latin typeface="+mn-lt"/>
                <a:ea typeface="+mn-ea"/>
                <a:cs typeface="+mn-cs"/>
              </a:rPr>
              <a:t>Primavera. Tiempo de germinación: 5- 10 días.</a:t>
            </a:r>
          </a:p>
          <a:p>
            <a:r>
              <a:rPr lang="es-ES" sz="1000" b="1" i="0" u="none" strike="noStrike" kern="1200" baseline="0" dirty="0" smtClean="0">
                <a:solidFill>
                  <a:schemeClr val="tx1"/>
                </a:solidFill>
                <a:latin typeface="+mn-lt"/>
                <a:ea typeface="+mn-ea"/>
                <a:cs typeface="+mn-cs"/>
              </a:rPr>
              <a:t>6. Marco de plantación: </a:t>
            </a:r>
            <a:r>
              <a:rPr lang="es-ES" sz="1000" b="0" i="0" u="none" strike="noStrike" kern="1200" baseline="0" dirty="0" smtClean="0">
                <a:solidFill>
                  <a:schemeClr val="tx1"/>
                </a:solidFill>
                <a:latin typeface="+mn-lt"/>
                <a:ea typeface="+mn-ea"/>
                <a:cs typeface="+mn-cs"/>
              </a:rPr>
              <a:t>100 x 100</a:t>
            </a:r>
          </a:p>
          <a:p>
            <a:r>
              <a:rPr lang="es-ES" sz="1000" b="1" i="0" u="none" strike="noStrike" kern="1200" baseline="0" dirty="0" smtClean="0">
                <a:solidFill>
                  <a:schemeClr val="tx1"/>
                </a:solidFill>
                <a:latin typeface="+mn-lt"/>
                <a:ea typeface="+mn-ea"/>
                <a:cs typeface="+mn-cs"/>
              </a:rPr>
              <a:t>7. Fecha de recolección: </a:t>
            </a:r>
            <a:r>
              <a:rPr lang="es-ES" sz="1000" b="0" i="0" u="none" strike="noStrike" kern="1200" baseline="0" dirty="0" smtClean="0">
                <a:solidFill>
                  <a:schemeClr val="tx1"/>
                </a:solidFill>
                <a:latin typeface="+mn-lt"/>
                <a:ea typeface="+mn-ea"/>
                <a:cs typeface="+mn-cs"/>
              </a:rPr>
              <a:t>A partir del mes y medio desde su plantación.</a:t>
            </a:r>
          </a:p>
          <a:p>
            <a:r>
              <a:rPr lang="es-ES" sz="1000" b="1" i="0" u="none" strike="noStrike" kern="1200" baseline="0" dirty="0" smtClean="0">
                <a:solidFill>
                  <a:schemeClr val="tx1"/>
                </a:solidFill>
                <a:latin typeface="+mn-lt"/>
                <a:ea typeface="+mn-ea"/>
                <a:cs typeface="+mn-cs"/>
              </a:rPr>
              <a:t>8. Preferencia de suelo: </a:t>
            </a:r>
            <a:r>
              <a:rPr lang="es-ES" sz="1000" b="0" i="0" u="none" strike="noStrike" kern="1200" baseline="0" dirty="0" smtClean="0">
                <a:solidFill>
                  <a:schemeClr val="tx1"/>
                </a:solidFill>
                <a:latin typeface="+mn-lt"/>
                <a:ea typeface="+mn-ea"/>
                <a:cs typeface="+mn-cs"/>
              </a:rPr>
              <a:t>Se adapta bien a todo tipo de suelos, aunque prefiere que estén</a:t>
            </a:r>
          </a:p>
          <a:p>
            <a:r>
              <a:rPr lang="es-ES" sz="1000" b="0" i="0" u="none" strike="noStrike" kern="1200" baseline="0" dirty="0" smtClean="0">
                <a:solidFill>
                  <a:schemeClr val="tx1"/>
                </a:solidFill>
                <a:latin typeface="+mn-lt"/>
                <a:ea typeface="+mn-ea"/>
                <a:cs typeface="+mn-cs"/>
              </a:rPr>
              <a:t>sueltos y cavados en profundidad y ligeramente ácidos. Le gusta de suelos ricos en</a:t>
            </a:r>
          </a:p>
          <a:p>
            <a:r>
              <a:rPr lang="es-ES" sz="1000" b="0" i="0" u="none" strike="noStrike" kern="1200" baseline="0" dirty="0" smtClean="0">
                <a:solidFill>
                  <a:schemeClr val="tx1"/>
                </a:solidFill>
                <a:latin typeface="+mn-lt"/>
                <a:ea typeface="+mn-ea"/>
                <a:cs typeface="+mn-cs"/>
              </a:rPr>
              <a:t>materia orgánica. Es una planta medianamente resistente a la salinidad. Puede soportar</a:t>
            </a:r>
          </a:p>
          <a:p>
            <a:r>
              <a:rPr lang="es-ES" sz="1000" b="0" i="0" u="none" strike="noStrike" kern="1200" baseline="0" dirty="0" smtClean="0">
                <a:solidFill>
                  <a:schemeClr val="tx1"/>
                </a:solidFill>
                <a:latin typeface="+mn-lt"/>
                <a:ea typeface="+mn-ea"/>
                <a:cs typeface="+mn-cs"/>
              </a:rPr>
              <a:t>una acidez de suelo de hasta 5’5 en la escala de pH.</a:t>
            </a:r>
          </a:p>
          <a:p>
            <a:r>
              <a:rPr lang="es-ES" sz="1000" b="1" i="0" u="none" strike="noStrike" kern="1200" baseline="0" dirty="0" smtClean="0">
                <a:solidFill>
                  <a:schemeClr val="tx1"/>
                </a:solidFill>
                <a:latin typeface="+mn-lt"/>
                <a:ea typeface="+mn-ea"/>
                <a:cs typeface="+mn-cs"/>
              </a:rPr>
              <a:t>9. Preferencias climáticas</a:t>
            </a:r>
            <a:r>
              <a:rPr lang="es-ES" sz="1000" b="0" i="0" u="none" strike="noStrike" kern="1200" baseline="0" dirty="0" smtClean="0">
                <a:solidFill>
                  <a:schemeClr val="tx1"/>
                </a:solidFill>
                <a:latin typeface="+mn-lt"/>
                <a:ea typeface="+mn-ea"/>
                <a:cs typeface="+mn-cs"/>
              </a:rPr>
              <a:t>: Es una planta de temperaturas cálidas que no soporta las</a:t>
            </a:r>
          </a:p>
          <a:p>
            <a:r>
              <a:rPr lang="es-ES" sz="1000" b="0" i="0" u="none" strike="noStrike" kern="1200" baseline="0" dirty="0" smtClean="0">
                <a:solidFill>
                  <a:schemeClr val="tx1"/>
                </a:solidFill>
                <a:latin typeface="+mn-lt"/>
                <a:ea typeface="+mn-ea"/>
                <a:cs typeface="+mn-cs"/>
              </a:rPr>
              <a:t>heladas ni las bajas temperaturas. Exigente en iluminación. Su temperatura óptima de</a:t>
            </a:r>
          </a:p>
          <a:p>
            <a:r>
              <a:rPr lang="es-ES" sz="1000" b="0" i="0" u="none" strike="noStrike" kern="1200" baseline="0" dirty="0" smtClean="0">
                <a:solidFill>
                  <a:schemeClr val="tx1"/>
                </a:solidFill>
                <a:latin typeface="+mn-lt"/>
                <a:ea typeface="+mn-ea"/>
                <a:cs typeface="+mn-cs"/>
              </a:rPr>
              <a:t>crecimiento se sitúa de 18- 24 </a:t>
            </a:r>
            <a:r>
              <a:rPr lang="es-ES" sz="1000" b="0" i="0" u="none" strike="noStrike" kern="1200" baseline="0" dirty="0" err="1" smtClean="0">
                <a:solidFill>
                  <a:schemeClr val="tx1"/>
                </a:solidFill>
                <a:latin typeface="+mn-lt"/>
                <a:ea typeface="+mn-ea"/>
                <a:cs typeface="+mn-cs"/>
              </a:rPr>
              <a:t>ºC</a:t>
            </a:r>
            <a:r>
              <a:rPr lang="es-ES" sz="1000" b="0" i="0" u="none" strike="noStrike" kern="1200" baseline="0" dirty="0" smtClean="0">
                <a:solidFill>
                  <a:schemeClr val="tx1"/>
                </a:solidFill>
                <a:latin typeface="+mn-lt"/>
                <a:ea typeface="+mn-ea"/>
                <a:cs typeface="+mn-cs"/>
              </a:rPr>
              <a:t>.</a:t>
            </a:r>
          </a:p>
          <a:p>
            <a:r>
              <a:rPr lang="es-ES" sz="1000" b="1" i="0" u="none" strike="noStrike" kern="1200" baseline="0" dirty="0" smtClean="0">
                <a:solidFill>
                  <a:schemeClr val="tx1"/>
                </a:solidFill>
                <a:latin typeface="+mn-lt"/>
                <a:ea typeface="+mn-ea"/>
                <a:cs typeface="+mn-cs"/>
              </a:rPr>
              <a:t>10. Riego: </a:t>
            </a:r>
            <a:r>
              <a:rPr lang="es-ES" sz="1000" b="0" i="0" u="none" strike="noStrike" kern="1200" baseline="0" dirty="0" smtClean="0">
                <a:solidFill>
                  <a:schemeClr val="tx1"/>
                </a:solidFill>
                <a:latin typeface="+mn-lt"/>
                <a:ea typeface="+mn-ea"/>
                <a:cs typeface="+mn-cs"/>
              </a:rPr>
              <a:t>Necesita de riegos frecuentes y en bastante cantidad, pero nunca mojando el</a:t>
            </a:r>
          </a:p>
          <a:p>
            <a:r>
              <a:rPr lang="es-ES" sz="1000" b="0" i="0" u="none" strike="noStrike" kern="1200" baseline="0" dirty="0" smtClean="0">
                <a:solidFill>
                  <a:schemeClr val="tx1"/>
                </a:solidFill>
                <a:latin typeface="+mn-lt"/>
                <a:ea typeface="+mn-ea"/>
                <a:cs typeface="+mn-cs"/>
              </a:rPr>
              <a:t>tallo ni las hojas de la planta, ya que es muy sensible a problemas de hongos y</a:t>
            </a:r>
          </a:p>
          <a:p>
            <a:r>
              <a:rPr lang="es-ES" sz="1000" b="0" i="0" u="none" strike="noStrike" kern="1200" baseline="0" dirty="0" smtClean="0">
                <a:solidFill>
                  <a:schemeClr val="tx1"/>
                </a:solidFill>
                <a:latin typeface="+mn-lt"/>
                <a:ea typeface="+mn-ea"/>
                <a:cs typeface="+mn-cs"/>
              </a:rPr>
              <a:t>pudriciones. Es aconsejable realizar acolchado.</a:t>
            </a:r>
          </a:p>
          <a:p>
            <a:r>
              <a:rPr lang="es-ES" sz="1000" b="1" i="0" u="none" strike="noStrike" kern="1200" baseline="0" dirty="0" smtClean="0">
                <a:solidFill>
                  <a:schemeClr val="tx1"/>
                </a:solidFill>
                <a:latin typeface="+mn-lt"/>
                <a:ea typeface="+mn-ea"/>
                <a:cs typeface="+mn-cs"/>
              </a:rPr>
              <a:t>11. Abonado: </a:t>
            </a:r>
            <a:r>
              <a:rPr lang="es-ES" sz="1000" b="0" i="0" u="none" strike="noStrike" kern="1200" baseline="0" dirty="0" smtClean="0">
                <a:solidFill>
                  <a:schemeClr val="tx1"/>
                </a:solidFill>
                <a:latin typeface="+mn-lt"/>
                <a:ea typeface="+mn-ea"/>
                <a:cs typeface="+mn-cs"/>
              </a:rPr>
              <a:t>Es una planta muy exigente en nutrientes y tolera la materia que no está</a:t>
            </a:r>
          </a:p>
          <a:p>
            <a:r>
              <a:rPr lang="es-ES" sz="1000" b="0" i="0" u="none" strike="noStrike" kern="1200" baseline="0" dirty="0" smtClean="0">
                <a:solidFill>
                  <a:schemeClr val="tx1"/>
                </a:solidFill>
                <a:latin typeface="+mn-lt"/>
                <a:ea typeface="+mn-ea"/>
                <a:cs typeface="+mn-cs"/>
              </a:rPr>
              <a:t>totalmente descompuesta, aunque siempre elegiremos que esté bien descompuesta.</a:t>
            </a:r>
          </a:p>
          <a:p>
            <a:r>
              <a:rPr lang="es-ES" sz="1000" b="0" i="0" u="none" strike="noStrike" kern="1200" baseline="0" dirty="0" smtClean="0">
                <a:solidFill>
                  <a:schemeClr val="tx1"/>
                </a:solidFill>
                <a:latin typeface="+mn-lt"/>
                <a:ea typeface="+mn-ea"/>
                <a:cs typeface="+mn-cs"/>
              </a:rPr>
              <a:t>Durante el ciclo de la planta podremos incorporarle abono en superficie. Dosis de abono</a:t>
            </a:r>
          </a:p>
          <a:p>
            <a:r>
              <a:rPr lang="es-ES" sz="1000" b="0" i="0" u="none" strike="noStrike" kern="1200" baseline="0" dirty="0" smtClean="0">
                <a:solidFill>
                  <a:schemeClr val="tx1"/>
                </a:solidFill>
                <a:latin typeface="+mn-lt"/>
                <a:ea typeface="+mn-ea"/>
                <a:cs typeface="+mn-cs"/>
              </a:rPr>
              <a:t>orgánico normal: 30- 40 t/ha ó 3- 4 kg/m2.</a:t>
            </a:r>
          </a:p>
          <a:p>
            <a:r>
              <a:rPr lang="es-ES" sz="1000" b="1" i="0" u="none" strike="noStrike" kern="1200" baseline="0" dirty="0" smtClean="0">
                <a:solidFill>
                  <a:schemeClr val="tx1"/>
                </a:solidFill>
                <a:latin typeface="+mn-lt"/>
                <a:ea typeface="+mn-ea"/>
                <a:cs typeface="+mn-cs"/>
              </a:rPr>
              <a:t>12. Asociaciones favorables</a:t>
            </a:r>
            <a:r>
              <a:rPr lang="es-ES" sz="1000" b="0" i="0" u="none" strike="noStrike" kern="1200" baseline="0" dirty="0" smtClean="0">
                <a:solidFill>
                  <a:schemeClr val="tx1"/>
                </a:solidFill>
                <a:latin typeface="+mn-lt"/>
                <a:ea typeface="+mn-ea"/>
                <a:cs typeface="+mn-cs"/>
              </a:rPr>
              <a:t>: Judía, maíz, calabazas, col y lechuga.</a:t>
            </a:r>
          </a:p>
          <a:p>
            <a:r>
              <a:rPr lang="es-ES" sz="1000" b="1" i="0" u="none" strike="noStrike" kern="1200" baseline="0" dirty="0" smtClean="0">
                <a:solidFill>
                  <a:schemeClr val="tx1"/>
                </a:solidFill>
                <a:latin typeface="+mn-lt"/>
                <a:ea typeface="+mn-ea"/>
                <a:cs typeface="+mn-cs"/>
              </a:rPr>
              <a:t>13. Asociaciones desfavorables</a:t>
            </a:r>
            <a:r>
              <a:rPr lang="es-ES" sz="1000" b="0" i="0" u="none" strike="noStrike" kern="1200" baseline="0" dirty="0" smtClean="0">
                <a:solidFill>
                  <a:schemeClr val="tx1"/>
                </a:solidFill>
                <a:latin typeface="+mn-lt"/>
                <a:ea typeface="+mn-ea"/>
                <a:cs typeface="+mn-cs"/>
              </a:rPr>
              <a:t>: Cucurbitáceas, patata, y tomate.</a:t>
            </a:r>
          </a:p>
          <a:p>
            <a:r>
              <a:rPr lang="es-ES" sz="1000" b="1" i="0" u="none" strike="noStrike" kern="1200" baseline="0" dirty="0" smtClean="0">
                <a:solidFill>
                  <a:schemeClr val="tx1"/>
                </a:solidFill>
                <a:latin typeface="+mn-lt"/>
                <a:ea typeface="+mn-ea"/>
                <a:cs typeface="+mn-cs"/>
              </a:rPr>
              <a:t>14. Rotaciones: </a:t>
            </a:r>
            <a:r>
              <a:rPr lang="es-ES" sz="1000" b="0" i="0" u="none" strike="noStrike" kern="1200" baseline="0" dirty="0" smtClean="0">
                <a:solidFill>
                  <a:schemeClr val="tx1"/>
                </a:solidFill>
                <a:latin typeface="+mn-lt"/>
                <a:ea typeface="+mn-ea"/>
                <a:cs typeface="+mn-cs"/>
              </a:rPr>
              <a:t>No calabacines, no cucurbitáceas, preferible no plantas de fruto. No</a:t>
            </a:r>
          </a:p>
          <a:p>
            <a:r>
              <a:rPr lang="es-ES" sz="1000" b="0" i="0" u="none" strike="noStrike" kern="1200" baseline="0" dirty="0" smtClean="0">
                <a:solidFill>
                  <a:schemeClr val="tx1"/>
                </a:solidFill>
                <a:latin typeface="+mn-lt"/>
                <a:ea typeface="+mn-ea"/>
                <a:cs typeface="+mn-cs"/>
              </a:rPr>
              <a:t>repetir en 2 años.</a:t>
            </a:r>
          </a:p>
          <a:p>
            <a:r>
              <a:rPr lang="es-ES" sz="1000" b="1" i="0" u="none" strike="noStrike" kern="1200" baseline="0" dirty="0" smtClean="0">
                <a:solidFill>
                  <a:schemeClr val="tx1"/>
                </a:solidFill>
                <a:latin typeface="+mn-lt"/>
                <a:ea typeface="+mn-ea"/>
                <a:cs typeface="+mn-cs"/>
              </a:rPr>
              <a:t>15. Cuidados: </a:t>
            </a:r>
            <a:r>
              <a:rPr lang="es-ES" sz="1000" b="0" i="0" u="none" strike="noStrike" kern="1200" baseline="0" dirty="0" smtClean="0">
                <a:solidFill>
                  <a:schemeClr val="tx1"/>
                </a:solidFill>
                <a:latin typeface="+mn-lt"/>
                <a:ea typeface="+mn-ea"/>
                <a:cs typeface="+mn-cs"/>
              </a:rPr>
              <a:t>Si la planta se desarrolla exuberantemente podemos realizar ligeras podas</a:t>
            </a:r>
          </a:p>
          <a:p>
            <a:r>
              <a:rPr lang="es-ES" sz="1000" b="0" i="0" u="none" strike="noStrike" kern="1200" baseline="0" dirty="0" smtClean="0">
                <a:solidFill>
                  <a:schemeClr val="tx1"/>
                </a:solidFill>
                <a:latin typeface="+mn-lt"/>
                <a:ea typeface="+mn-ea"/>
                <a:cs typeface="+mn-cs"/>
              </a:rPr>
              <a:t>de no más de hojas por poda. Esto favorece la aireación de la planta evitando futuros</a:t>
            </a:r>
          </a:p>
          <a:p>
            <a:r>
              <a:rPr lang="es-ES" sz="1000" b="0" i="0" u="none" strike="noStrike" kern="1200" baseline="0" dirty="0" smtClean="0">
                <a:solidFill>
                  <a:schemeClr val="tx1"/>
                </a:solidFill>
                <a:latin typeface="+mn-lt"/>
                <a:ea typeface="+mn-ea"/>
                <a:cs typeface="+mn-cs"/>
              </a:rPr>
              <a:t>problemas. Los calabacines se recogen cuando su desarrollo aún no se ha completado</a:t>
            </a:r>
          </a:p>
          <a:p>
            <a:r>
              <a:rPr lang="es-ES" sz="1000" b="0" i="0" u="none" strike="noStrike" kern="1200" baseline="0" dirty="0" smtClean="0">
                <a:solidFill>
                  <a:schemeClr val="tx1"/>
                </a:solidFill>
                <a:latin typeface="+mn-lt"/>
                <a:ea typeface="+mn-ea"/>
                <a:cs typeface="+mn-cs"/>
              </a:rPr>
              <a:t>del todo. Utilizar tijeras para la recogida del fruto para no causar daños excesivos a la</a:t>
            </a:r>
          </a:p>
          <a:p>
            <a:r>
              <a:rPr lang="es-ES" sz="1000" b="0" i="0" u="none" strike="noStrike" kern="1200" baseline="0" dirty="0" smtClean="0">
                <a:solidFill>
                  <a:schemeClr val="tx1"/>
                </a:solidFill>
                <a:latin typeface="+mn-lt"/>
                <a:ea typeface="+mn-ea"/>
                <a:cs typeface="+mn-cs"/>
              </a:rPr>
              <a:t>planta, dejando un pedúnculo de unos 2 cm en la planta. Pueden presentarse problemas</a:t>
            </a:r>
          </a:p>
          <a:p>
            <a:r>
              <a:rPr lang="es-ES" sz="1000" b="0" i="0" u="none" strike="noStrike" kern="1200" baseline="0" dirty="0" smtClean="0">
                <a:solidFill>
                  <a:schemeClr val="tx1"/>
                </a:solidFill>
                <a:latin typeface="+mn-lt"/>
                <a:ea typeface="+mn-ea"/>
                <a:cs typeface="+mn-cs"/>
              </a:rPr>
              <a:t>de pulgones, mosca blanca. También los caracoles pueden dar algún que otro problema</a:t>
            </a:r>
          </a:p>
          <a:p>
            <a:r>
              <a:rPr lang="es-ES" sz="1000" b="0" i="0" u="none" strike="noStrike" kern="1200" baseline="0" dirty="0" smtClean="0">
                <a:solidFill>
                  <a:schemeClr val="tx1"/>
                </a:solidFill>
                <a:latin typeface="+mn-lt"/>
                <a:ea typeface="+mn-ea"/>
                <a:cs typeface="+mn-cs"/>
              </a:rPr>
              <a:t>.Hongos como oídios. y podredumbres</a:t>
            </a:r>
            <a:endParaRPr lang="es-ES_tradnl" dirty="0"/>
          </a:p>
        </p:txBody>
      </p:sp>
      <p:sp>
        <p:nvSpPr>
          <p:cNvPr id="4" name="3 Marcador de número de diapositiva"/>
          <p:cNvSpPr>
            <a:spLocks noGrp="1"/>
          </p:cNvSpPr>
          <p:nvPr>
            <p:ph type="sldNum" sz="quarter" idx="10"/>
          </p:nvPr>
        </p:nvSpPr>
        <p:spPr/>
        <p:txBody>
          <a:bodyPr/>
          <a:lstStyle/>
          <a:p>
            <a:fld id="{930211E7-E06C-4C92-840E-2A5F38EFDC46}" type="slidenum">
              <a:rPr lang="es-ES" smtClean="0"/>
              <a:pPr/>
              <a:t>21</a:t>
            </a:fld>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004888" y="685800"/>
            <a:ext cx="4848225" cy="3429000"/>
          </a:xfrm>
        </p:spPr>
      </p:sp>
      <p:sp>
        <p:nvSpPr>
          <p:cNvPr id="3" name="2 Marcador de notas"/>
          <p:cNvSpPr>
            <a:spLocks noGrp="1"/>
          </p:cNvSpPr>
          <p:nvPr>
            <p:ph type="body" idx="1"/>
          </p:nvPr>
        </p:nvSpPr>
        <p:spPr/>
        <p:txBody>
          <a:bodyPr>
            <a:normAutofit/>
          </a:bodyPr>
          <a:lstStyle/>
          <a:p>
            <a:r>
              <a:rPr lang="es-ES" sz="1000" b="1" i="0" u="none" strike="noStrike" kern="1200" baseline="0" dirty="0" smtClean="0">
                <a:solidFill>
                  <a:schemeClr val="tx1"/>
                </a:solidFill>
                <a:latin typeface="+mn-lt"/>
                <a:ea typeface="+mn-ea"/>
                <a:cs typeface="+mn-cs"/>
              </a:rPr>
              <a:t>Nombre común: </a:t>
            </a:r>
            <a:r>
              <a:rPr lang="es-ES" sz="1000" b="0" i="0" u="none" strike="noStrike" kern="1200" baseline="0" dirty="0" smtClean="0">
                <a:solidFill>
                  <a:schemeClr val="tx1"/>
                </a:solidFill>
                <a:latin typeface="+mn-lt"/>
                <a:ea typeface="+mn-ea"/>
                <a:cs typeface="+mn-cs"/>
              </a:rPr>
              <a:t>GUISANTE</a:t>
            </a:r>
          </a:p>
          <a:p>
            <a:r>
              <a:rPr lang="es-ES" sz="1000" b="1" i="0" u="none" strike="noStrike" kern="1200" baseline="0" dirty="0" smtClean="0">
                <a:solidFill>
                  <a:schemeClr val="tx1"/>
                </a:solidFill>
                <a:latin typeface="+mn-lt"/>
                <a:ea typeface="+mn-ea"/>
                <a:cs typeface="+mn-cs"/>
              </a:rPr>
              <a:t>2. Nombre científico: </a:t>
            </a:r>
            <a:r>
              <a:rPr lang="es-ES" sz="1000" b="0" i="1" u="none" strike="noStrike" kern="1200" baseline="0" dirty="0" err="1" smtClean="0">
                <a:solidFill>
                  <a:schemeClr val="tx1"/>
                </a:solidFill>
                <a:latin typeface="+mn-lt"/>
                <a:ea typeface="+mn-ea"/>
                <a:cs typeface="+mn-cs"/>
              </a:rPr>
              <a:t>Pisum</a:t>
            </a:r>
            <a:r>
              <a:rPr lang="es-ES" sz="1000" b="0" i="1" u="none" strike="noStrike" kern="1200" baseline="0" dirty="0" smtClean="0">
                <a:solidFill>
                  <a:schemeClr val="tx1"/>
                </a:solidFill>
                <a:latin typeface="+mn-lt"/>
                <a:ea typeface="+mn-ea"/>
                <a:cs typeface="+mn-cs"/>
              </a:rPr>
              <a:t> </a:t>
            </a:r>
            <a:r>
              <a:rPr lang="es-ES" sz="1000" b="0" i="1" u="none" strike="noStrike" kern="1200" baseline="0" dirty="0" err="1" smtClean="0">
                <a:solidFill>
                  <a:schemeClr val="tx1"/>
                </a:solidFill>
                <a:latin typeface="+mn-lt"/>
                <a:ea typeface="+mn-ea"/>
                <a:cs typeface="+mn-cs"/>
              </a:rPr>
              <a:t>sativum</a:t>
            </a:r>
            <a:endParaRPr lang="es-ES" sz="1000" b="0" i="1" u="none" strike="noStrike" kern="1200" baseline="0" dirty="0" smtClean="0">
              <a:solidFill>
                <a:schemeClr val="tx1"/>
              </a:solidFill>
              <a:latin typeface="+mn-lt"/>
              <a:ea typeface="+mn-ea"/>
              <a:cs typeface="+mn-cs"/>
            </a:endParaRPr>
          </a:p>
          <a:p>
            <a:r>
              <a:rPr lang="es-ES" sz="1000" b="1" i="0" u="none" strike="noStrike" kern="1200" baseline="0" dirty="0" smtClean="0">
                <a:solidFill>
                  <a:schemeClr val="tx1"/>
                </a:solidFill>
                <a:latin typeface="+mn-lt"/>
                <a:ea typeface="+mn-ea"/>
                <a:cs typeface="+mn-cs"/>
              </a:rPr>
              <a:t>3. Familia: </a:t>
            </a:r>
            <a:r>
              <a:rPr lang="es-ES" sz="1000" b="0" i="0" u="none" strike="noStrike" kern="1200" baseline="0" dirty="0" smtClean="0">
                <a:solidFill>
                  <a:schemeClr val="tx1"/>
                </a:solidFill>
                <a:latin typeface="+mn-lt"/>
                <a:ea typeface="+mn-ea"/>
                <a:cs typeface="+mn-cs"/>
              </a:rPr>
              <a:t>Leguminosas</a:t>
            </a:r>
          </a:p>
          <a:p>
            <a:r>
              <a:rPr lang="es-ES" sz="1000" b="1" i="0" u="none" strike="noStrike" kern="1200" baseline="0" dirty="0" smtClean="0">
                <a:solidFill>
                  <a:schemeClr val="tx1"/>
                </a:solidFill>
                <a:latin typeface="+mn-lt"/>
                <a:ea typeface="+mn-ea"/>
                <a:cs typeface="+mn-cs"/>
              </a:rPr>
              <a:t>4. Fecha de cultivo: </a:t>
            </a:r>
            <a:r>
              <a:rPr lang="es-ES" sz="1000" b="0" i="0" u="none" strike="noStrike" kern="1200" baseline="0" dirty="0" smtClean="0">
                <a:solidFill>
                  <a:schemeClr val="tx1"/>
                </a:solidFill>
                <a:latin typeface="+mn-lt"/>
                <a:ea typeface="+mn-ea"/>
                <a:cs typeface="+mn-cs"/>
              </a:rPr>
              <a:t>A partir de octubre a diciembre y de febrero a mayo.</a:t>
            </a:r>
          </a:p>
          <a:p>
            <a:r>
              <a:rPr lang="es-ES" sz="1000" b="1" i="0" u="none" strike="noStrike" kern="1200" baseline="0" dirty="0" smtClean="0">
                <a:solidFill>
                  <a:schemeClr val="tx1"/>
                </a:solidFill>
                <a:latin typeface="+mn-lt"/>
                <a:ea typeface="+mn-ea"/>
                <a:cs typeface="+mn-cs"/>
              </a:rPr>
              <a:t>5. Fecha de semilleros: </a:t>
            </a:r>
            <a:r>
              <a:rPr lang="es-ES" sz="1000" b="0" i="0" u="none" strike="noStrike" kern="1200" baseline="0" dirty="0" smtClean="0">
                <a:solidFill>
                  <a:schemeClr val="tx1"/>
                </a:solidFill>
                <a:latin typeface="+mn-lt"/>
                <a:ea typeface="+mn-ea"/>
                <a:cs typeface="+mn-cs"/>
              </a:rPr>
              <a:t>(Siembra directa). Tiempo de germinación: 5- 10 días.</a:t>
            </a:r>
          </a:p>
          <a:p>
            <a:r>
              <a:rPr lang="es-ES" sz="1000" b="1" i="0" u="none" strike="noStrike" kern="1200" baseline="0" dirty="0" smtClean="0">
                <a:solidFill>
                  <a:schemeClr val="tx1"/>
                </a:solidFill>
                <a:latin typeface="+mn-lt"/>
                <a:ea typeface="+mn-ea"/>
                <a:cs typeface="+mn-cs"/>
              </a:rPr>
              <a:t>6. Marco de plantación: </a:t>
            </a:r>
            <a:r>
              <a:rPr lang="es-ES" sz="1000" b="0" i="0" u="none" strike="noStrike" kern="1200" baseline="0" dirty="0" smtClean="0">
                <a:solidFill>
                  <a:schemeClr val="tx1"/>
                </a:solidFill>
                <a:latin typeface="+mn-lt"/>
                <a:ea typeface="+mn-ea"/>
                <a:cs typeface="+mn-cs"/>
              </a:rPr>
              <a:t>30 x 40</a:t>
            </a:r>
          </a:p>
          <a:p>
            <a:r>
              <a:rPr lang="es-ES" sz="1000" b="1" i="0" u="none" strike="noStrike" kern="1200" baseline="0" dirty="0" smtClean="0">
                <a:solidFill>
                  <a:schemeClr val="tx1"/>
                </a:solidFill>
                <a:latin typeface="+mn-lt"/>
                <a:ea typeface="+mn-ea"/>
                <a:cs typeface="+mn-cs"/>
              </a:rPr>
              <a:t>7. Fecha de recolección: </a:t>
            </a:r>
            <a:r>
              <a:rPr lang="es-ES" sz="1000" b="0" i="0" u="none" strike="noStrike" kern="1200" baseline="0" dirty="0" smtClean="0">
                <a:solidFill>
                  <a:schemeClr val="tx1"/>
                </a:solidFill>
                <a:latin typeface="+mn-lt"/>
                <a:ea typeface="+mn-ea"/>
                <a:cs typeface="+mn-cs"/>
              </a:rPr>
              <a:t>A partir de los 2 meses de su siembra.</a:t>
            </a:r>
          </a:p>
          <a:p>
            <a:r>
              <a:rPr lang="es-ES" sz="1000" b="1" i="0" u="none" strike="noStrike" kern="1200" baseline="0" dirty="0" smtClean="0">
                <a:solidFill>
                  <a:schemeClr val="tx1"/>
                </a:solidFill>
                <a:latin typeface="+mn-lt"/>
                <a:ea typeface="+mn-ea"/>
                <a:cs typeface="+mn-cs"/>
              </a:rPr>
              <a:t>8. Preferencia de suelo: </a:t>
            </a:r>
            <a:r>
              <a:rPr lang="es-ES" sz="1000" b="0" i="0" u="none" strike="noStrike" kern="1200" baseline="0" dirty="0" smtClean="0">
                <a:solidFill>
                  <a:schemeClr val="tx1"/>
                </a:solidFill>
                <a:latin typeface="+mn-lt"/>
                <a:ea typeface="+mn-ea"/>
                <a:cs typeface="+mn-cs"/>
              </a:rPr>
              <a:t>Prefiere los suelos frescos, mullidos y cavados en profundidad,</a:t>
            </a:r>
          </a:p>
          <a:p>
            <a:r>
              <a:rPr lang="es-ES" sz="1000" b="0" i="0" u="none" strike="noStrike" kern="1200" baseline="0" dirty="0" smtClean="0">
                <a:solidFill>
                  <a:schemeClr val="tx1"/>
                </a:solidFill>
                <a:latin typeface="+mn-lt"/>
                <a:ea typeface="+mn-ea"/>
                <a:cs typeface="+mn-cs"/>
              </a:rPr>
              <a:t>aunque se adapta bastante bien a todo tipo de suelos, siempre que no tengan una acidez</a:t>
            </a:r>
          </a:p>
          <a:p>
            <a:r>
              <a:rPr lang="es-ES" sz="1000" b="0" i="0" u="none" strike="noStrike" kern="1200" baseline="0" dirty="0" smtClean="0">
                <a:solidFill>
                  <a:schemeClr val="tx1"/>
                </a:solidFill>
                <a:latin typeface="+mn-lt"/>
                <a:ea typeface="+mn-ea"/>
                <a:cs typeface="+mn-cs"/>
              </a:rPr>
              <a:t>o basicidad fuerte. Tiene una resistencia media a la salinidad.</a:t>
            </a:r>
          </a:p>
          <a:p>
            <a:r>
              <a:rPr lang="es-ES" sz="1000" b="1" i="0" u="none" strike="noStrike" kern="1200" baseline="0" dirty="0" smtClean="0">
                <a:solidFill>
                  <a:schemeClr val="tx1"/>
                </a:solidFill>
                <a:latin typeface="+mn-lt"/>
                <a:ea typeface="+mn-ea"/>
                <a:cs typeface="+mn-cs"/>
              </a:rPr>
              <a:t>9. Preferencias climáticas</a:t>
            </a:r>
            <a:r>
              <a:rPr lang="es-ES" sz="1000" b="0" i="0" u="none" strike="noStrike" kern="1200" baseline="0" dirty="0" smtClean="0">
                <a:solidFill>
                  <a:schemeClr val="tx1"/>
                </a:solidFill>
                <a:latin typeface="+mn-lt"/>
                <a:ea typeface="+mn-ea"/>
                <a:cs typeface="+mn-cs"/>
              </a:rPr>
              <a:t>: Prefiere los climas frescos y algo húmedos. La temperatura</a:t>
            </a:r>
          </a:p>
          <a:p>
            <a:r>
              <a:rPr lang="es-ES" sz="1000" b="0" i="0" u="none" strike="noStrike" kern="1200" baseline="0" dirty="0" smtClean="0">
                <a:solidFill>
                  <a:schemeClr val="tx1"/>
                </a:solidFill>
                <a:latin typeface="+mn-lt"/>
                <a:ea typeface="+mn-ea"/>
                <a:cs typeface="+mn-cs"/>
              </a:rPr>
              <a:t>óptima de crecimiento se sitúa entre 14- 26 </a:t>
            </a:r>
            <a:r>
              <a:rPr lang="es-ES" sz="1000" b="0" i="0" u="none" strike="noStrike" kern="1200" baseline="0" dirty="0" err="1" smtClean="0">
                <a:solidFill>
                  <a:schemeClr val="tx1"/>
                </a:solidFill>
                <a:latin typeface="+mn-lt"/>
                <a:ea typeface="+mn-ea"/>
                <a:cs typeface="+mn-cs"/>
              </a:rPr>
              <a:t>ºC</a:t>
            </a:r>
            <a:r>
              <a:rPr lang="es-ES" sz="1000" b="0" i="0" u="none" strike="noStrike" kern="1200" baseline="0" dirty="0" smtClean="0">
                <a:solidFill>
                  <a:schemeClr val="tx1"/>
                </a:solidFill>
                <a:latin typeface="+mn-lt"/>
                <a:ea typeface="+mn-ea"/>
                <a:cs typeface="+mn-cs"/>
              </a:rPr>
              <a:t>. A la mayoría de variedades no les</a:t>
            </a:r>
          </a:p>
          <a:p>
            <a:r>
              <a:rPr lang="es-ES" sz="1000" b="0" i="0" u="none" strike="noStrike" kern="1200" baseline="0" dirty="0" smtClean="0">
                <a:solidFill>
                  <a:schemeClr val="tx1"/>
                </a:solidFill>
                <a:latin typeface="+mn-lt"/>
                <a:ea typeface="+mn-ea"/>
                <a:cs typeface="+mn-cs"/>
              </a:rPr>
              <a:t>convienen las temperaturas superiores a 30ºC. Sensible a los períodos de vientos fuertes,</a:t>
            </a:r>
          </a:p>
          <a:p>
            <a:r>
              <a:rPr lang="es-ES" sz="1000" b="0" i="0" u="none" strike="noStrike" kern="1200" baseline="0" dirty="0" smtClean="0">
                <a:solidFill>
                  <a:schemeClr val="tx1"/>
                </a:solidFill>
                <a:latin typeface="+mn-lt"/>
                <a:ea typeface="+mn-ea"/>
                <a:cs typeface="+mn-cs"/>
              </a:rPr>
              <a:t>sobre todo en flores y vainas.</a:t>
            </a:r>
          </a:p>
          <a:p>
            <a:r>
              <a:rPr lang="es-ES" sz="1000" b="1" i="0" u="none" strike="noStrike" kern="1200" baseline="0" dirty="0" smtClean="0">
                <a:solidFill>
                  <a:schemeClr val="tx1"/>
                </a:solidFill>
                <a:latin typeface="+mn-lt"/>
                <a:ea typeface="+mn-ea"/>
                <a:cs typeface="+mn-cs"/>
              </a:rPr>
              <a:t>10. Riego: </a:t>
            </a:r>
            <a:r>
              <a:rPr lang="es-ES" sz="1000" b="0" i="0" u="none" strike="noStrike" kern="1200" baseline="0" dirty="0" smtClean="0">
                <a:solidFill>
                  <a:schemeClr val="tx1"/>
                </a:solidFill>
                <a:latin typeface="+mn-lt"/>
                <a:ea typeface="+mn-ea"/>
                <a:cs typeface="+mn-cs"/>
              </a:rPr>
              <a:t>Requieren de una humedad en el suelo, por lo que le suministraremos riegos</a:t>
            </a:r>
          </a:p>
          <a:p>
            <a:r>
              <a:rPr lang="es-ES" sz="1000" b="0" i="0" u="none" strike="noStrike" kern="1200" baseline="0" dirty="0" smtClean="0">
                <a:solidFill>
                  <a:schemeClr val="tx1"/>
                </a:solidFill>
                <a:latin typeface="+mn-lt"/>
                <a:ea typeface="+mn-ea"/>
                <a:cs typeface="+mn-cs"/>
              </a:rPr>
              <a:t>continuos y no muy intensos. El acolchado es un técnica aconsejable a aplicar.</a:t>
            </a:r>
          </a:p>
          <a:p>
            <a:r>
              <a:rPr lang="es-ES" sz="1000" b="1" i="0" u="none" strike="noStrike" kern="1200" baseline="0" dirty="0" smtClean="0">
                <a:solidFill>
                  <a:schemeClr val="tx1"/>
                </a:solidFill>
                <a:latin typeface="+mn-lt"/>
                <a:ea typeface="+mn-ea"/>
                <a:cs typeface="+mn-cs"/>
              </a:rPr>
              <a:t>11. Abonado: </a:t>
            </a:r>
            <a:r>
              <a:rPr lang="es-ES" sz="1000" b="0" i="0" u="none" strike="noStrike" kern="1200" baseline="0" dirty="0" smtClean="0">
                <a:solidFill>
                  <a:schemeClr val="tx1"/>
                </a:solidFill>
                <a:latin typeface="+mn-lt"/>
                <a:ea typeface="+mn-ea"/>
                <a:cs typeface="+mn-cs"/>
              </a:rPr>
              <a:t>No necesitan grandes dosis de abono en su cultivo, con 2 ó 3 kg/m2 de</a:t>
            </a:r>
          </a:p>
          <a:p>
            <a:r>
              <a:rPr lang="es-ES" sz="1000" b="0" i="0" u="none" strike="noStrike" kern="1200" baseline="0" dirty="0" smtClean="0">
                <a:solidFill>
                  <a:schemeClr val="tx1"/>
                </a:solidFill>
                <a:latin typeface="+mn-lt"/>
                <a:ea typeface="+mn-ea"/>
                <a:cs typeface="+mn-cs"/>
              </a:rPr>
              <a:t>abono bien descompuesto es suficiente. Además son capaces de sintetizar nitrógeno</a:t>
            </a:r>
          </a:p>
          <a:p>
            <a:r>
              <a:rPr lang="es-ES" sz="1000" b="0" i="0" u="none" strike="noStrike" kern="1200" baseline="0" dirty="0" smtClean="0">
                <a:solidFill>
                  <a:schemeClr val="tx1"/>
                </a:solidFill>
                <a:latin typeface="+mn-lt"/>
                <a:ea typeface="+mn-ea"/>
                <a:cs typeface="+mn-cs"/>
              </a:rPr>
              <a:t>atmosférico y utilizarlo.</a:t>
            </a:r>
          </a:p>
          <a:p>
            <a:r>
              <a:rPr lang="es-ES" sz="1000" b="1" i="0" u="none" strike="noStrike" kern="1200" baseline="0" dirty="0" smtClean="0">
                <a:solidFill>
                  <a:schemeClr val="tx1"/>
                </a:solidFill>
                <a:latin typeface="+mn-lt"/>
                <a:ea typeface="+mn-ea"/>
                <a:cs typeface="+mn-cs"/>
              </a:rPr>
              <a:t>12. Asociaciones favorables: </a:t>
            </a:r>
            <a:r>
              <a:rPr lang="es-ES" sz="1000" b="0" i="0" u="none" strike="noStrike" kern="1200" baseline="0" dirty="0" smtClean="0">
                <a:solidFill>
                  <a:schemeClr val="tx1"/>
                </a:solidFill>
                <a:latin typeface="+mn-lt"/>
                <a:ea typeface="+mn-ea"/>
                <a:cs typeface="+mn-cs"/>
              </a:rPr>
              <a:t>Rabanitos, nabos y lechuga.</a:t>
            </a:r>
          </a:p>
          <a:p>
            <a:r>
              <a:rPr lang="es-ES" sz="1000" b="1" i="0" u="none" strike="noStrike" kern="1200" baseline="0" dirty="0" smtClean="0">
                <a:solidFill>
                  <a:schemeClr val="tx1"/>
                </a:solidFill>
                <a:latin typeface="+mn-lt"/>
                <a:ea typeface="+mn-ea"/>
                <a:cs typeface="+mn-cs"/>
              </a:rPr>
              <a:t>13. Asociaciones desfavorables: </a:t>
            </a:r>
            <a:r>
              <a:rPr lang="es-ES" sz="1000" b="0" i="0" u="none" strike="noStrike" kern="1200" baseline="0" dirty="0" smtClean="0">
                <a:solidFill>
                  <a:schemeClr val="tx1"/>
                </a:solidFill>
                <a:latin typeface="+mn-lt"/>
                <a:ea typeface="+mn-ea"/>
                <a:cs typeface="+mn-cs"/>
              </a:rPr>
              <a:t>Ajos, cebollas y leguminosas.</a:t>
            </a:r>
          </a:p>
          <a:p>
            <a:r>
              <a:rPr lang="es-ES" sz="1000" b="1" i="0" u="none" strike="noStrike" kern="1200" baseline="0" dirty="0" smtClean="0">
                <a:solidFill>
                  <a:schemeClr val="tx1"/>
                </a:solidFill>
                <a:latin typeface="+mn-lt"/>
                <a:ea typeface="+mn-ea"/>
                <a:cs typeface="+mn-cs"/>
              </a:rPr>
              <a:t>14. Rotaciones: </a:t>
            </a:r>
            <a:r>
              <a:rPr lang="es-ES" sz="1000" b="0" i="0" u="none" strike="noStrike" kern="1200" baseline="0" dirty="0" smtClean="0">
                <a:solidFill>
                  <a:schemeClr val="tx1"/>
                </a:solidFill>
                <a:latin typeface="+mn-lt"/>
                <a:ea typeface="+mn-ea"/>
                <a:cs typeface="+mn-cs"/>
              </a:rPr>
              <a:t>No guisante, no leguminosa, preferible no planta de fruto-semillas. No</a:t>
            </a:r>
          </a:p>
          <a:p>
            <a:r>
              <a:rPr lang="es-ES" sz="1000" b="0" i="0" u="none" strike="noStrike" kern="1200" baseline="0" dirty="0" smtClean="0">
                <a:solidFill>
                  <a:schemeClr val="tx1"/>
                </a:solidFill>
                <a:latin typeface="+mn-lt"/>
                <a:ea typeface="+mn-ea"/>
                <a:cs typeface="+mn-cs"/>
              </a:rPr>
              <a:t>repetir en 2 años.</a:t>
            </a:r>
          </a:p>
          <a:p>
            <a:r>
              <a:rPr lang="es-ES" sz="1000" b="1" i="0" u="none" strike="noStrike" kern="1200" baseline="0" dirty="0" smtClean="0">
                <a:solidFill>
                  <a:schemeClr val="tx1"/>
                </a:solidFill>
                <a:latin typeface="+mn-lt"/>
                <a:ea typeface="+mn-ea"/>
                <a:cs typeface="+mn-cs"/>
              </a:rPr>
              <a:t>15. Cuidados: </a:t>
            </a:r>
            <a:r>
              <a:rPr lang="es-ES" sz="1000" b="0" i="0" u="none" strike="noStrike" kern="1200" baseline="0" dirty="0" smtClean="0">
                <a:solidFill>
                  <a:schemeClr val="tx1"/>
                </a:solidFill>
                <a:latin typeface="+mn-lt"/>
                <a:ea typeface="+mn-ea"/>
                <a:cs typeface="+mn-cs"/>
              </a:rPr>
              <a:t>Haremos en cultivo enterrando las semillas en el suelo, en grupos de 4 y a</a:t>
            </a:r>
          </a:p>
          <a:p>
            <a:r>
              <a:rPr lang="es-ES" sz="1000" b="0" i="0" u="none" strike="noStrike" kern="1200" baseline="0" dirty="0" smtClean="0">
                <a:solidFill>
                  <a:schemeClr val="tx1"/>
                </a:solidFill>
                <a:latin typeface="+mn-lt"/>
                <a:ea typeface="+mn-ea"/>
                <a:cs typeface="+mn-cs"/>
              </a:rPr>
              <a:t>una profundidad de 4 cm., a la distancia arriba aconsejada. Los guisantes son plantas</a:t>
            </a:r>
          </a:p>
          <a:p>
            <a:r>
              <a:rPr lang="es-ES" sz="1000" b="0" i="0" u="none" strike="noStrike" kern="1200" baseline="0" dirty="0" smtClean="0">
                <a:solidFill>
                  <a:schemeClr val="tx1"/>
                </a:solidFill>
                <a:latin typeface="+mn-lt"/>
                <a:ea typeface="+mn-ea"/>
                <a:cs typeface="+mn-cs"/>
              </a:rPr>
              <a:t>trepadoras y debemos acondicionar un espacio adecuado para que se enreden y que nos</a:t>
            </a:r>
          </a:p>
          <a:p>
            <a:r>
              <a:rPr lang="es-ES" sz="1000" b="0" i="0" u="none" strike="noStrike" kern="1200" baseline="0" dirty="0" smtClean="0">
                <a:solidFill>
                  <a:schemeClr val="tx1"/>
                </a:solidFill>
                <a:latin typeface="+mn-lt"/>
                <a:ea typeface="+mn-ea"/>
                <a:cs typeface="+mn-cs"/>
              </a:rPr>
              <a:t>faciliten la recogida de las mismas. Más abajo se aconsejan varios modelos para facilitar</a:t>
            </a:r>
          </a:p>
          <a:p>
            <a:r>
              <a:rPr lang="es-ES" sz="1000" b="0" i="0" u="none" strike="noStrike" kern="1200" baseline="0" dirty="0" smtClean="0">
                <a:solidFill>
                  <a:schemeClr val="tx1"/>
                </a:solidFill>
                <a:latin typeface="+mn-lt"/>
                <a:ea typeface="+mn-ea"/>
                <a:cs typeface="+mn-cs"/>
              </a:rPr>
              <a:t>el enredado. Es conveniente que entre la aparición de flores y el hinchamiento de las</a:t>
            </a:r>
          </a:p>
          <a:p>
            <a:r>
              <a:rPr lang="es-ES" sz="1000" b="0" i="0" u="none" strike="noStrike" kern="1200" baseline="0" dirty="0" smtClean="0">
                <a:solidFill>
                  <a:schemeClr val="tx1"/>
                </a:solidFill>
                <a:latin typeface="+mn-lt"/>
                <a:ea typeface="+mn-ea"/>
                <a:cs typeface="+mn-cs"/>
              </a:rPr>
              <a:t>vainas no les falte la humedad, y que incluso un ligero aumento de la misma resulta</a:t>
            </a:r>
          </a:p>
          <a:p>
            <a:r>
              <a:rPr lang="es-ES" sz="1000" b="0" i="0" u="none" strike="noStrike" kern="1200" baseline="0" dirty="0" smtClean="0">
                <a:solidFill>
                  <a:schemeClr val="tx1"/>
                </a:solidFill>
                <a:latin typeface="+mn-lt"/>
                <a:ea typeface="+mn-ea"/>
                <a:cs typeface="+mn-cs"/>
              </a:rPr>
              <a:t>favorable. Entre los problemas que podemos encontrar son los pájaros que pueden</a:t>
            </a:r>
          </a:p>
          <a:p>
            <a:r>
              <a:rPr lang="es-ES" sz="1000" b="0" i="0" u="none" strike="noStrike" kern="1200" baseline="0" dirty="0" smtClean="0">
                <a:solidFill>
                  <a:schemeClr val="tx1"/>
                </a:solidFill>
                <a:latin typeface="+mn-lt"/>
                <a:ea typeface="+mn-ea"/>
                <a:cs typeface="+mn-cs"/>
              </a:rPr>
              <a:t>comerse las plantas que están germinando, pulgones, hongos, ácaros mosca blanca y</a:t>
            </a:r>
          </a:p>
          <a:p>
            <a:r>
              <a:rPr lang="es-ES" sz="1000" b="0" i="0" u="none" strike="noStrike" kern="1200" baseline="0" dirty="0" err="1" smtClean="0">
                <a:solidFill>
                  <a:schemeClr val="tx1"/>
                </a:solidFill>
                <a:latin typeface="+mn-lt"/>
                <a:ea typeface="+mn-ea"/>
                <a:cs typeface="+mn-cs"/>
              </a:rPr>
              <a:t>trips</a:t>
            </a:r>
            <a:r>
              <a:rPr lang="es-ES" sz="1000" b="0" i="0" u="none" strike="noStrike" kern="1200" baseline="0" dirty="0" smtClean="0">
                <a:solidFill>
                  <a:schemeClr val="tx1"/>
                </a:solidFill>
                <a:latin typeface="+mn-lt"/>
                <a:ea typeface="+mn-ea"/>
                <a:cs typeface="+mn-cs"/>
              </a:rPr>
              <a:t>. Como enfermedades, puede aparecer roya, </a:t>
            </a:r>
            <a:r>
              <a:rPr lang="es-ES" sz="1000" b="0" i="0" u="none" strike="noStrike" kern="1200" baseline="0" dirty="0" err="1" smtClean="0">
                <a:solidFill>
                  <a:schemeClr val="tx1"/>
                </a:solidFill>
                <a:latin typeface="+mn-lt"/>
                <a:ea typeface="+mn-ea"/>
                <a:cs typeface="+mn-cs"/>
              </a:rPr>
              <a:t>oidio</a:t>
            </a:r>
            <a:r>
              <a:rPr lang="es-ES" sz="1000" b="0" i="0" u="none" strike="noStrike" kern="1200" baseline="0" dirty="0" smtClean="0">
                <a:solidFill>
                  <a:schemeClr val="tx1"/>
                </a:solidFill>
                <a:latin typeface="+mn-lt"/>
                <a:ea typeface="+mn-ea"/>
                <a:cs typeface="+mn-cs"/>
              </a:rPr>
              <a:t>.</a:t>
            </a:r>
            <a:endParaRPr lang="es-ES_tradnl" dirty="0"/>
          </a:p>
        </p:txBody>
      </p:sp>
      <p:sp>
        <p:nvSpPr>
          <p:cNvPr id="4" name="3 Marcador de número de diapositiva"/>
          <p:cNvSpPr>
            <a:spLocks noGrp="1"/>
          </p:cNvSpPr>
          <p:nvPr>
            <p:ph type="sldNum" sz="quarter" idx="10"/>
          </p:nvPr>
        </p:nvSpPr>
        <p:spPr/>
        <p:txBody>
          <a:bodyPr/>
          <a:lstStyle/>
          <a:p>
            <a:fld id="{930211E7-E06C-4C92-840E-2A5F38EFDC46}" type="slidenum">
              <a:rPr lang="es-ES" smtClean="0"/>
              <a:pPr/>
              <a:t>22</a:t>
            </a:fld>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004888" y="685800"/>
            <a:ext cx="4848225" cy="3429000"/>
          </a:xfrm>
        </p:spPr>
      </p:sp>
      <p:sp>
        <p:nvSpPr>
          <p:cNvPr id="3" name="2 Marcador de notas"/>
          <p:cNvSpPr>
            <a:spLocks noGrp="1"/>
          </p:cNvSpPr>
          <p:nvPr>
            <p:ph type="body" idx="1"/>
          </p:nvPr>
        </p:nvSpPr>
        <p:spPr/>
        <p:txBody>
          <a:bodyPr>
            <a:normAutofit/>
          </a:bodyPr>
          <a:lstStyle/>
          <a:p>
            <a:r>
              <a:rPr lang="es-ES" sz="1000" b="1" i="0" u="none" strike="noStrike" kern="1200" baseline="0" dirty="0" smtClean="0">
                <a:solidFill>
                  <a:schemeClr val="tx1"/>
                </a:solidFill>
                <a:latin typeface="+mn-lt"/>
                <a:ea typeface="+mn-ea"/>
                <a:cs typeface="+mn-cs"/>
              </a:rPr>
              <a:t>1. Nombre común: </a:t>
            </a:r>
            <a:r>
              <a:rPr lang="es-ES" sz="1000" b="0" i="0" u="none" strike="noStrike" kern="1200" baseline="0" dirty="0" smtClean="0">
                <a:solidFill>
                  <a:schemeClr val="tx1"/>
                </a:solidFill>
                <a:latin typeface="+mn-lt"/>
                <a:ea typeface="+mn-ea"/>
                <a:cs typeface="+mn-cs"/>
              </a:rPr>
              <a:t>PEPINO</a:t>
            </a:r>
          </a:p>
          <a:p>
            <a:r>
              <a:rPr lang="es-ES" sz="1000" b="1" i="0" u="none" strike="noStrike" kern="1200" baseline="0" dirty="0" smtClean="0">
                <a:solidFill>
                  <a:schemeClr val="tx1"/>
                </a:solidFill>
                <a:latin typeface="+mn-lt"/>
                <a:ea typeface="+mn-ea"/>
                <a:cs typeface="+mn-cs"/>
              </a:rPr>
              <a:t>2. Nombre científico: </a:t>
            </a:r>
            <a:r>
              <a:rPr lang="es-ES" sz="1000" b="0" i="1" u="none" strike="noStrike" kern="1200" baseline="0" dirty="0" err="1" smtClean="0">
                <a:solidFill>
                  <a:schemeClr val="tx1"/>
                </a:solidFill>
                <a:latin typeface="+mn-lt"/>
                <a:ea typeface="+mn-ea"/>
                <a:cs typeface="+mn-cs"/>
              </a:rPr>
              <a:t>Cucumis</a:t>
            </a:r>
            <a:r>
              <a:rPr lang="es-ES" sz="1000" b="0" i="1" u="none" strike="noStrike" kern="1200" baseline="0" dirty="0" smtClean="0">
                <a:solidFill>
                  <a:schemeClr val="tx1"/>
                </a:solidFill>
                <a:latin typeface="+mn-lt"/>
                <a:ea typeface="+mn-ea"/>
                <a:cs typeface="+mn-cs"/>
              </a:rPr>
              <a:t> </a:t>
            </a:r>
            <a:r>
              <a:rPr lang="es-ES" sz="1000" b="0" i="1" u="none" strike="noStrike" kern="1200" baseline="0" dirty="0" err="1" smtClean="0">
                <a:solidFill>
                  <a:schemeClr val="tx1"/>
                </a:solidFill>
                <a:latin typeface="+mn-lt"/>
                <a:ea typeface="+mn-ea"/>
                <a:cs typeface="+mn-cs"/>
              </a:rPr>
              <a:t>sativus</a:t>
            </a:r>
            <a:endParaRPr lang="es-ES" sz="1000" b="0" i="1" u="none" strike="noStrike" kern="1200" baseline="0" dirty="0" smtClean="0">
              <a:solidFill>
                <a:schemeClr val="tx1"/>
              </a:solidFill>
              <a:latin typeface="+mn-lt"/>
              <a:ea typeface="+mn-ea"/>
              <a:cs typeface="+mn-cs"/>
            </a:endParaRPr>
          </a:p>
          <a:p>
            <a:r>
              <a:rPr lang="es-ES" sz="1000" b="1" i="0" u="none" strike="noStrike" kern="1200" baseline="0" dirty="0" smtClean="0">
                <a:solidFill>
                  <a:schemeClr val="tx1"/>
                </a:solidFill>
                <a:latin typeface="+mn-lt"/>
                <a:ea typeface="+mn-ea"/>
                <a:cs typeface="+mn-cs"/>
              </a:rPr>
              <a:t>3. Familia: </a:t>
            </a:r>
            <a:r>
              <a:rPr lang="es-ES" sz="1000" b="0" i="0" u="none" strike="noStrike" kern="1200" baseline="0" dirty="0" smtClean="0">
                <a:solidFill>
                  <a:schemeClr val="tx1"/>
                </a:solidFill>
                <a:latin typeface="+mn-lt"/>
                <a:ea typeface="+mn-ea"/>
                <a:cs typeface="+mn-cs"/>
              </a:rPr>
              <a:t>Cucurbitáceas</a:t>
            </a:r>
          </a:p>
          <a:p>
            <a:r>
              <a:rPr lang="es-ES" sz="1000" b="1" i="0" u="none" strike="noStrike" kern="1200" baseline="0" dirty="0" smtClean="0">
                <a:solidFill>
                  <a:schemeClr val="tx1"/>
                </a:solidFill>
                <a:latin typeface="+mn-lt"/>
                <a:ea typeface="+mn-ea"/>
                <a:cs typeface="+mn-cs"/>
              </a:rPr>
              <a:t>4. Fecha de cultivo: </a:t>
            </a:r>
            <a:r>
              <a:rPr lang="es-ES" sz="1000" b="0" i="0" u="none" strike="noStrike" kern="1200" baseline="0" dirty="0" smtClean="0">
                <a:solidFill>
                  <a:schemeClr val="tx1"/>
                </a:solidFill>
                <a:latin typeface="+mn-lt"/>
                <a:ea typeface="+mn-ea"/>
                <a:cs typeface="+mn-cs"/>
              </a:rPr>
              <a:t>De mayo a junio.</a:t>
            </a:r>
          </a:p>
          <a:p>
            <a:r>
              <a:rPr lang="es-ES" sz="1000" b="1" i="0" u="none" strike="noStrike" kern="1200" baseline="0" dirty="0" smtClean="0">
                <a:solidFill>
                  <a:schemeClr val="tx1"/>
                </a:solidFill>
                <a:latin typeface="+mn-lt"/>
                <a:ea typeface="+mn-ea"/>
                <a:cs typeface="+mn-cs"/>
              </a:rPr>
              <a:t>5. Fecha de semilleros: </a:t>
            </a:r>
            <a:r>
              <a:rPr lang="es-ES" sz="1000" b="0" i="0" u="none" strike="noStrike" kern="1200" baseline="0" dirty="0" smtClean="0">
                <a:solidFill>
                  <a:schemeClr val="tx1"/>
                </a:solidFill>
                <a:latin typeface="+mn-lt"/>
                <a:ea typeface="+mn-ea"/>
                <a:cs typeface="+mn-cs"/>
              </a:rPr>
              <a:t>Primavera. Tiempo de germinación: 5- 10 días.</a:t>
            </a:r>
          </a:p>
          <a:p>
            <a:r>
              <a:rPr lang="es-ES" sz="1000" b="1" i="0" u="none" strike="noStrike" kern="1200" baseline="0" dirty="0" smtClean="0">
                <a:solidFill>
                  <a:schemeClr val="tx1"/>
                </a:solidFill>
                <a:latin typeface="+mn-lt"/>
                <a:ea typeface="+mn-ea"/>
                <a:cs typeface="+mn-cs"/>
              </a:rPr>
              <a:t>6. Marco de plantación: </a:t>
            </a:r>
            <a:r>
              <a:rPr lang="es-ES" sz="1000" b="0" i="0" u="none" strike="noStrike" kern="1200" baseline="0" dirty="0" smtClean="0">
                <a:solidFill>
                  <a:schemeClr val="tx1"/>
                </a:solidFill>
                <a:latin typeface="+mn-lt"/>
                <a:ea typeface="+mn-ea"/>
                <a:cs typeface="+mn-cs"/>
              </a:rPr>
              <a:t>60 x 100 cm.</a:t>
            </a:r>
          </a:p>
          <a:p>
            <a:r>
              <a:rPr lang="es-ES" sz="1000" b="1" i="0" u="none" strike="noStrike" kern="1200" baseline="0" dirty="0" smtClean="0">
                <a:solidFill>
                  <a:schemeClr val="tx1"/>
                </a:solidFill>
                <a:latin typeface="+mn-lt"/>
                <a:ea typeface="+mn-ea"/>
                <a:cs typeface="+mn-cs"/>
              </a:rPr>
              <a:t>7. Fecha de recolección</a:t>
            </a:r>
            <a:r>
              <a:rPr lang="es-ES" sz="1000" b="0" i="0" u="none" strike="noStrike" kern="1200" baseline="0" dirty="0" smtClean="0">
                <a:solidFill>
                  <a:schemeClr val="tx1"/>
                </a:solidFill>
                <a:latin typeface="+mn-lt"/>
                <a:ea typeface="+mn-ea"/>
                <a:cs typeface="+mn-cs"/>
              </a:rPr>
              <a:t>: A partir de los 2 meses desde su </a:t>
            </a:r>
            <a:r>
              <a:rPr lang="es-ES" sz="1000" b="0" i="0" u="none" strike="noStrike" kern="1200" baseline="0" dirty="0" err="1" smtClean="0">
                <a:solidFill>
                  <a:schemeClr val="tx1"/>
                </a:solidFill>
                <a:latin typeface="+mn-lt"/>
                <a:ea typeface="+mn-ea"/>
                <a:cs typeface="+mn-cs"/>
              </a:rPr>
              <a:t>transplante</a:t>
            </a:r>
            <a:r>
              <a:rPr lang="es-ES" sz="1000" b="0" i="0" u="none" strike="noStrike" kern="1200" baseline="0" dirty="0" smtClean="0">
                <a:solidFill>
                  <a:schemeClr val="tx1"/>
                </a:solidFill>
                <a:latin typeface="+mn-lt"/>
                <a:ea typeface="+mn-ea"/>
                <a:cs typeface="+mn-cs"/>
              </a:rPr>
              <a:t>.</a:t>
            </a:r>
          </a:p>
          <a:p>
            <a:r>
              <a:rPr lang="es-ES" sz="1000" b="1" i="0" u="none" strike="noStrike" kern="1200" baseline="0" dirty="0" smtClean="0">
                <a:solidFill>
                  <a:schemeClr val="tx1"/>
                </a:solidFill>
                <a:latin typeface="+mn-lt"/>
                <a:ea typeface="+mn-ea"/>
                <a:cs typeface="+mn-cs"/>
              </a:rPr>
              <a:t>8. Preferencia de suelo: </a:t>
            </a:r>
            <a:r>
              <a:rPr lang="es-ES" sz="1000" b="0" i="0" u="none" strike="noStrike" kern="1200" baseline="0" dirty="0" smtClean="0">
                <a:solidFill>
                  <a:schemeClr val="tx1"/>
                </a:solidFill>
                <a:latin typeface="+mn-lt"/>
                <a:ea typeface="+mn-ea"/>
                <a:cs typeface="+mn-cs"/>
              </a:rPr>
              <a:t>Se adapta bien a todo tipo de suelos pero prefiere aquellos que</a:t>
            </a:r>
          </a:p>
          <a:p>
            <a:r>
              <a:rPr lang="es-ES" sz="1000" b="0" i="0" u="none" strike="noStrike" kern="1200" baseline="0" dirty="0" smtClean="0">
                <a:solidFill>
                  <a:schemeClr val="tx1"/>
                </a:solidFill>
                <a:latin typeface="+mn-lt"/>
                <a:ea typeface="+mn-ea"/>
                <a:cs typeface="+mn-cs"/>
              </a:rPr>
              <a:t>estén bien sueltos, mullidos y bien cavados. Puede soportar terrenos con un pH de 5’5. Es</a:t>
            </a:r>
          </a:p>
          <a:p>
            <a:r>
              <a:rPr lang="es-ES" sz="1000" b="0" i="0" u="none" strike="noStrike" kern="1200" baseline="0" dirty="0" smtClean="0">
                <a:solidFill>
                  <a:schemeClr val="tx1"/>
                </a:solidFill>
                <a:latin typeface="+mn-lt"/>
                <a:ea typeface="+mn-ea"/>
                <a:cs typeface="+mn-cs"/>
              </a:rPr>
              <a:t>un </a:t>
            </a:r>
            <a:r>
              <a:rPr lang="es-ES" sz="1000" b="0" i="0" u="none" strike="noStrike" kern="1200" baseline="0" dirty="0" err="1" smtClean="0">
                <a:solidFill>
                  <a:schemeClr val="tx1"/>
                </a:solidFill>
                <a:latin typeface="+mn-lt"/>
                <a:ea typeface="+mn-ea"/>
                <a:cs typeface="+mn-cs"/>
              </a:rPr>
              <a:t>aplanta</a:t>
            </a:r>
            <a:r>
              <a:rPr lang="es-ES" sz="1000" b="0" i="0" u="none" strike="noStrike" kern="1200" baseline="0" dirty="0" smtClean="0">
                <a:solidFill>
                  <a:schemeClr val="tx1"/>
                </a:solidFill>
                <a:latin typeface="+mn-lt"/>
                <a:ea typeface="+mn-ea"/>
                <a:cs typeface="+mn-cs"/>
              </a:rPr>
              <a:t> medianamente tolerante a la salinidad.</a:t>
            </a:r>
          </a:p>
          <a:p>
            <a:r>
              <a:rPr lang="es-ES" sz="1000" b="1" i="0" u="none" strike="noStrike" kern="1200" baseline="0" dirty="0" smtClean="0">
                <a:solidFill>
                  <a:schemeClr val="tx1"/>
                </a:solidFill>
                <a:latin typeface="+mn-lt"/>
                <a:ea typeface="+mn-ea"/>
                <a:cs typeface="+mn-cs"/>
              </a:rPr>
              <a:t>9. Preferencias climáticas: </a:t>
            </a:r>
            <a:r>
              <a:rPr lang="es-ES" sz="1000" b="0" i="0" u="none" strike="noStrike" kern="1200" baseline="0" dirty="0" smtClean="0">
                <a:solidFill>
                  <a:schemeClr val="tx1"/>
                </a:solidFill>
                <a:latin typeface="+mn-lt"/>
                <a:ea typeface="+mn-ea"/>
                <a:cs typeface="+mn-cs"/>
              </a:rPr>
              <a:t>Son plantas de climas cálidos que necesitan de mucho sol y</a:t>
            </a:r>
          </a:p>
          <a:p>
            <a:r>
              <a:rPr lang="es-ES" sz="1000" b="0" i="0" u="none" strike="noStrike" kern="1200" baseline="0" dirty="0" smtClean="0">
                <a:solidFill>
                  <a:schemeClr val="tx1"/>
                </a:solidFill>
                <a:latin typeface="+mn-lt"/>
                <a:ea typeface="+mn-ea"/>
                <a:cs typeface="+mn-cs"/>
              </a:rPr>
              <a:t>calor para desarrollarse. La temperatura óptima de crecimiento se sitúa entre 18- 28 </a:t>
            </a:r>
            <a:r>
              <a:rPr lang="es-ES" sz="1000" b="0" i="0" u="none" strike="noStrike" kern="1200" baseline="0" dirty="0" err="1" smtClean="0">
                <a:solidFill>
                  <a:schemeClr val="tx1"/>
                </a:solidFill>
                <a:latin typeface="+mn-lt"/>
                <a:ea typeface="+mn-ea"/>
                <a:cs typeface="+mn-cs"/>
              </a:rPr>
              <a:t>ºC</a:t>
            </a:r>
            <a:r>
              <a:rPr lang="es-ES" sz="1000" b="0" i="0" u="none" strike="noStrike" kern="1200" baseline="0" dirty="0" smtClean="0">
                <a:solidFill>
                  <a:schemeClr val="tx1"/>
                </a:solidFill>
                <a:latin typeface="+mn-lt"/>
                <a:ea typeface="+mn-ea"/>
                <a:cs typeface="+mn-cs"/>
              </a:rPr>
              <a:t>.</a:t>
            </a:r>
          </a:p>
          <a:p>
            <a:r>
              <a:rPr lang="es-ES" sz="1000" b="1" i="0" u="none" strike="noStrike" kern="1200" baseline="0" dirty="0" smtClean="0">
                <a:solidFill>
                  <a:schemeClr val="tx1"/>
                </a:solidFill>
                <a:latin typeface="+mn-lt"/>
                <a:ea typeface="+mn-ea"/>
                <a:cs typeface="+mn-cs"/>
              </a:rPr>
              <a:t>10. Riego: </a:t>
            </a:r>
            <a:r>
              <a:rPr lang="es-ES" sz="1000" b="0" i="0" u="none" strike="noStrike" kern="1200" baseline="0" dirty="0" smtClean="0">
                <a:solidFill>
                  <a:schemeClr val="tx1"/>
                </a:solidFill>
                <a:latin typeface="+mn-lt"/>
                <a:ea typeface="+mn-ea"/>
                <a:cs typeface="+mn-cs"/>
              </a:rPr>
              <a:t>Riegos frecuentes y copiosos, pero sin mojar la parte aérea de la planta. El</a:t>
            </a:r>
          </a:p>
          <a:p>
            <a:r>
              <a:rPr lang="es-ES" sz="1000" b="0" i="0" u="none" strike="noStrike" kern="1200" baseline="0" dirty="0" smtClean="0">
                <a:solidFill>
                  <a:schemeClr val="tx1"/>
                </a:solidFill>
                <a:latin typeface="+mn-lt"/>
                <a:ea typeface="+mn-ea"/>
                <a:cs typeface="+mn-cs"/>
              </a:rPr>
              <a:t>acolchado es una técnica muy aconsejada en su cultivo.</a:t>
            </a:r>
          </a:p>
          <a:p>
            <a:r>
              <a:rPr lang="es-ES" sz="1000" b="1" i="0" u="none" strike="noStrike" kern="1200" baseline="0" dirty="0" smtClean="0">
                <a:solidFill>
                  <a:schemeClr val="tx1"/>
                </a:solidFill>
                <a:latin typeface="+mn-lt"/>
                <a:ea typeface="+mn-ea"/>
                <a:cs typeface="+mn-cs"/>
              </a:rPr>
              <a:t>11. Abonado: </a:t>
            </a:r>
            <a:r>
              <a:rPr lang="es-ES" sz="1000" b="0" i="0" u="none" strike="noStrike" kern="1200" baseline="0" dirty="0" smtClean="0">
                <a:solidFill>
                  <a:schemeClr val="tx1"/>
                </a:solidFill>
                <a:latin typeface="+mn-lt"/>
                <a:ea typeface="+mn-ea"/>
                <a:cs typeface="+mn-cs"/>
              </a:rPr>
              <a:t>Necesita un buen aporte de materia orgánica bien descompuesta, aunque</a:t>
            </a:r>
          </a:p>
          <a:p>
            <a:r>
              <a:rPr lang="es-ES" sz="1000" b="0" i="0" u="none" strike="noStrike" kern="1200" baseline="0" dirty="0" smtClean="0">
                <a:solidFill>
                  <a:schemeClr val="tx1"/>
                </a:solidFill>
                <a:latin typeface="+mn-lt"/>
                <a:ea typeface="+mn-ea"/>
                <a:cs typeface="+mn-cs"/>
              </a:rPr>
              <a:t>tolera un abono o compost no totalmente descompuesto. Dosis de abono orgánico normal:</a:t>
            </a:r>
          </a:p>
          <a:p>
            <a:r>
              <a:rPr lang="de-DE" sz="1000" b="0" i="0" u="none" strike="noStrike" kern="1200" baseline="0" dirty="0" smtClean="0">
                <a:solidFill>
                  <a:schemeClr val="tx1"/>
                </a:solidFill>
                <a:latin typeface="+mn-lt"/>
                <a:ea typeface="+mn-ea"/>
                <a:cs typeface="+mn-cs"/>
              </a:rPr>
              <a:t>30- 40t/ha ó 34 kg/m2.</a:t>
            </a:r>
          </a:p>
          <a:p>
            <a:r>
              <a:rPr lang="es-ES" sz="1000" b="1" i="0" u="none" strike="noStrike" kern="1200" baseline="0" dirty="0" smtClean="0">
                <a:solidFill>
                  <a:schemeClr val="tx1"/>
                </a:solidFill>
                <a:latin typeface="+mn-lt"/>
                <a:ea typeface="+mn-ea"/>
                <a:cs typeface="+mn-cs"/>
              </a:rPr>
              <a:t>12. Asociaciones favorables: </a:t>
            </a:r>
            <a:r>
              <a:rPr lang="es-ES" sz="1000" b="0" i="0" u="none" strike="noStrike" kern="1200" baseline="0" dirty="0" smtClean="0">
                <a:solidFill>
                  <a:schemeClr val="tx1"/>
                </a:solidFill>
                <a:latin typeface="+mn-lt"/>
                <a:ea typeface="+mn-ea"/>
                <a:cs typeface="+mn-cs"/>
              </a:rPr>
              <a:t>Apio, cebolla, col, guisante, judía, lechuga, rabanito y</a:t>
            </a:r>
          </a:p>
          <a:p>
            <a:r>
              <a:rPr lang="es-ES" sz="1000" b="0" i="0" u="none" strike="noStrike" kern="1200" baseline="0" dirty="0" smtClean="0">
                <a:solidFill>
                  <a:schemeClr val="tx1"/>
                </a:solidFill>
                <a:latin typeface="+mn-lt"/>
                <a:ea typeface="+mn-ea"/>
                <a:cs typeface="+mn-cs"/>
              </a:rPr>
              <a:t>maíz.</a:t>
            </a:r>
          </a:p>
          <a:p>
            <a:r>
              <a:rPr lang="es-ES" sz="1000" b="1" i="0" u="none" strike="noStrike" kern="1200" baseline="0" dirty="0" smtClean="0">
                <a:solidFill>
                  <a:schemeClr val="tx1"/>
                </a:solidFill>
                <a:latin typeface="+mn-lt"/>
                <a:ea typeface="+mn-ea"/>
                <a:cs typeface="+mn-cs"/>
              </a:rPr>
              <a:t>13. Asociaciones desfavorables: </a:t>
            </a:r>
            <a:r>
              <a:rPr lang="es-ES" sz="1000" b="0" i="0" u="none" strike="noStrike" kern="1200" baseline="0" dirty="0" smtClean="0">
                <a:solidFill>
                  <a:schemeClr val="tx1"/>
                </a:solidFill>
                <a:latin typeface="+mn-lt"/>
                <a:ea typeface="+mn-ea"/>
                <a:cs typeface="+mn-cs"/>
              </a:rPr>
              <a:t>Cucurbitáceas</a:t>
            </a:r>
          </a:p>
          <a:p>
            <a:r>
              <a:rPr lang="es-ES" sz="1000" b="1" i="0" u="none" strike="noStrike" kern="1200" baseline="0" dirty="0" smtClean="0">
                <a:solidFill>
                  <a:schemeClr val="tx1"/>
                </a:solidFill>
                <a:latin typeface="+mn-lt"/>
                <a:ea typeface="+mn-ea"/>
                <a:cs typeface="+mn-cs"/>
              </a:rPr>
              <a:t>14. Rotaciones: </a:t>
            </a:r>
            <a:r>
              <a:rPr lang="es-ES" sz="1000" b="0" i="0" u="none" strike="noStrike" kern="1200" baseline="0" dirty="0" smtClean="0">
                <a:solidFill>
                  <a:schemeClr val="tx1"/>
                </a:solidFill>
                <a:latin typeface="+mn-lt"/>
                <a:ea typeface="+mn-ea"/>
                <a:cs typeface="+mn-cs"/>
              </a:rPr>
              <a:t>No pepino, no cucurbitáceas, preferible no plantas de fruto. No repetir en</a:t>
            </a:r>
          </a:p>
          <a:p>
            <a:r>
              <a:rPr lang="es-ES" sz="1000" b="0" i="0" u="none" strike="noStrike" kern="1200" baseline="0" dirty="0" smtClean="0">
                <a:solidFill>
                  <a:schemeClr val="tx1"/>
                </a:solidFill>
                <a:latin typeface="+mn-lt"/>
                <a:ea typeface="+mn-ea"/>
                <a:cs typeface="+mn-cs"/>
              </a:rPr>
              <a:t>3 años.</a:t>
            </a:r>
          </a:p>
          <a:p>
            <a:r>
              <a:rPr lang="es-ES" sz="1000" b="1" i="0" u="none" strike="noStrike" kern="1200" baseline="0" dirty="0" smtClean="0">
                <a:solidFill>
                  <a:schemeClr val="tx1"/>
                </a:solidFill>
                <a:latin typeface="+mn-lt"/>
                <a:ea typeface="+mn-ea"/>
                <a:cs typeface="+mn-cs"/>
              </a:rPr>
              <a:t>15. Cuidados</a:t>
            </a:r>
            <a:r>
              <a:rPr lang="es-ES" sz="1000" b="0" i="0" u="none" strike="noStrike" kern="1200" baseline="0" dirty="0" smtClean="0">
                <a:solidFill>
                  <a:schemeClr val="tx1"/>
                </a:solidFill>
                <a:latin typeface="+mn-lt"/>
                <a:ea typeface="+mn-ea"/>
                <a:cs typeface="+mn-cs"/>
              </a:rPr>
              <a:t>: En el cultivo del pepino también se puede recurrir a la poda de la planta</a:t>
            </a:r>
          </a:p>
          <a:p>
            <a:r>
              <a:rPr lang="es-ES" sz="1000" b="0" i="0" u="none" strike="noStrike" kern="1200" baseline="0" dirty="0" smtClean="0">
                <a:solidFill>
                  <a:schemeClr val="tx1"/>
                </a:solidFill>
                <a:latin typeface="+mn-lt"/>
                <a:ea typeface="+mn-ea"/>
                <a:cs typeface="+mn-cs"/>
              </a:rPr>
              <a:t>para provocar una fructificación homogénea, cortando 1º la yema principal a partir de la</a:t>
            </a:r>
          </a:p>
          <a:p>
            <a:r>
              <a:rPr lang="es-ES" sz="1000" b="0" i="0" u="none" strike="noStrike" kern="1200" baseline="0" dirty="0" smtClean="0">
                <a:solidFill>
                  <a:schemeClr val="tx1"/>
                </a:solidFill>
                <a:latin typeface="+mn-lt"/>
                <a:ea typeface="+mn-ea"/>
                <a:cs typeface="+mn-cs"/>
              </a:rPr>
              <a:t>segunda hoja. 2º corta la yema de los dos brotes que hemos forzado a salir a la altura de</a:t>
            </a:r>
          </a:p>
          <a:p>
            <a:r>
              <a:rPr lang="es-ES" sz="1000" b="0" i="0" u="none" strike="noStrike" kern="1200" baseline="0" dirty="0" smtClean="0">
                <a:solidFill>
                  <a:schemeClr val="tx1"/>
                </a:solidFill>
                <a:latin typeface="+mn-lt"/>
                <a:ea typeface="+mn-ea"/>
                <a:cs typeface="+mn-cs"/>
              </a:rPr>
              <a:t>la séptima hoja. 3º pinzar todos los brotes que salgan a partir de la segunda hoja tras los</a:t>
            </a:r>
          </a:p>
          <a:p>
            <a:r>
              <a:rPr lang="es-ES" sz="1000" b="0" i="0" u="none" strike="noStrike" kern="1200" baseline="0" dirty="0" smtClean="0">
                <a:solidFill>
                  <a:schemeClr val="tx1"/>
                </a:solidFill>
                <a:latin typeface="+mn-lt"/>
                <a:ea typeface="+mn-ea"/>
                <a:cs typeface="+mn-cs"/>
              </a:rPr>
              <a:t>frutos. Para la recolección debemos fijarnos en su tamaño y sobre todo en su color, nunca</a:t>
            </a:r>
          </a:p>
          <a:p>
            <a:r>
              <a:rPr lang="es-ES" sz="1000" b="0" i="0" u="none" strike="noStrike" kern="1200" baseline="0" dirty="0" smtClean="0">
                <a:solidFill>
                  <a:schemeClr val="tx1"/>
                </a:solidFill>
                <a:latin typeface="+mn-lt"/>
                <a:ea typeface="+mn-ea"/>
                <a:cs typeface="+mn-cs"/>
              </a:rPr>
              <a:t>debemos dejar que amarilleen ya que obtendremos una carne dura con unas pepitas de</a:t>
            </a:r>
          </a:p>
          <a:p>
            <a:r>
              <a:rPr lang="es-ES" sz="1000" b="0" i="0" u="none" strike="noStrike" kern="1200" baseline="0" dirty="0" smtClean="0">
                <a:solidFill>
                  <a:schemeClr val="tx1"/>
                </a:solidFill>
                <a:latin typeface="+mn-lt"/>
                <a:ea typeface="+mn-ea"/>
                <a:cs typeface="+mn-cs"/>
              </a:rPr>
              <a:t>gran tamaño. Pueden aparecer frutos con coloraciones escasas debidos a un exceso de</a:t>
            </a:r>
          </a:p>
          <a:p>
            <a:r>
              <a:rPr lang="es-ES" sz="1000" b="0" i="0" u="none" strike="noStrike" kern="1200" baseline="0" dirty="0" smtClean="0">
                <a:solidFill>
                  <a:schemeClr val="tx1"/>
                </a:solidFill>
                <a:latin typeface="+mn-lt"/>
                <a:ea typeface="+mn-ea"/>
                <a:cs typeface="+mn-cs"/>
              </a:rPr>
              <a:t>riego o un defecto de manganeso. Rajado de frutos: puede deberse a cambios bruscos de</a:t>
            </a:r>
          </a:p>
          <a:p>
            <a:r>
              <a:rPr lang="es-ES" sz="1000" b="0" i="0" u="none" strike="noStrike" kern="1200" baseline="0" dirty="0" smtClean="0">
                <a:solidFill>
                  <a:schemeClr val="tx1"/>
                </a:solidFill>
                <a:latin typeface="+mn-lt"/>
                <a:ea typeface="+mn-ea"/>
                <a:cs typeface="+mn-cs"/>
              </a:rPr>
              <a:t>temperatura o en le riego. Podredumbre en la punta del pepino: debido a problemas con el</a:t>
            </a:r>
          </a:p>
          <a:p>
            <a:r>
              <a:rPr lang="es-ES" sz="1000" b="0" i="0" u="none" strike="noStrike" kern="1200" baseline="0" dirty="0" smtClean="0">
                <a:solidFill>
                  <a:schemeClr val="tx1"/>
                </a:solidFill>
                <a:latin typeface="+mn-lt"/>
                <a:ea typeface="+mn-ea"/>
                <a:cs typeface="+mn-cs"/>
              </a:rPr>
              <a:t>calcio, debido a salinidad o falta de calcio en el suelo (entre otras causas). Algunos</a:t>
            </a:r>
          </a:p>
          <a:p>
            <a:r>
              <a:rPr lang="es-ES" sz="1000" b="0" i="0" u="none" strike="noStrike" kern="1200" baseline="0" dirty="0" smtClean="0">
                <a:solidFill>
                  <a:schemeClr val="tx1"/>
                </a:solidFill>
                <a:latin typeface="+mn-lt"/>
                <a:ea typeface="+mn-ea"/>
                <a:cs typeface="+mn-cs"/>
              </a:rPr>
              <a:t>problemas con pulgones, mosca blanca y ácaros. También podemos tener algunos</a:t>
            </a:r>
          </a:p>
          <a:p>
            <a:r>
              <a:rPr lang="es-ES" sz="1000" b="0" i="0" u="none" strike="noStrike" kern="1200" baseline="0" dirty="0" smtClean="0">
                <a:solidFill>
                  <a:schemeClr val="tx1"/>
                </a:solidFill>
                <a:latin typeface="+mn-lt"/>
                <a:ea typeface="+mn-ea"/>
                <a:cs typeface="+mn-cs"/>
              </a:rPr>
              <a:t>problemas de hongos.</a:t>
            </a:r>
            <a:endParaRPr lang="es-ES_tradnl" dirty="0"/>
          </a:p>
        </p:txBody>
      </p:sp>
      <p:sp>
        <p:nvSpPr>
          <p:cNvPr id="4" name="3 Marcador de número de diapositiva"/>
          <p:cNvSpPr>
            <a:spLocks noGrp="1"/>
          </p:cNvSpPr>
          <p:nvPr>
            <p:ph type="sldNum" sz="quarter" idx="10"/>
          </p:nvPr>
        </p:nvSpPr>
        <p:spPr/>
        <p:txBody>
          <a:bodyPr/>
          <a:lstStyle/>
          <a:p>
            <a:fld id="{930211E7-E06C-4C92-840E-2A5F38EFDC46}" type="slidenum">
              <a:rPr lang="es-ES" smtClean="0"/>
              <a:pPr/>
              <a:t>23</a:t>
            </a:fld>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004888" y="685800"/>
            <a:ext cx="4848225" cy="3429000"/>
          </a:xfrm>
        </p:spPr>
      </p:sp>
      <p:sp>
        <p:nvSpPr>
          <p:cNvPr id="3" name="2 Marcador de notas"/>
          <p:cNvSpPr>
            <a:spLocks noGrp="1"/>
          </p:cNvSpPr>
          <p:nvPr>
            <p:ph type="body" idx="1"/>
          </p:nvPr>
        </p:nvSpPr>
        <p:spPr/>
        <p:txBody>
          <a:bodyPr>
            <a:normAutofit/>
          </a:bodyPr>
          <a:lstStyle/>
          <a:p>
            <a:r>
              <a:rPr lang="es-ES" sz="1000" b="1" i="0" u="none" strike="noStrike" kern="1200" baseline="0" dirty="0" smtClean="0">
                <a:solidFill>
                  <a:schemeClr val="tx1"/>
                </a:solidFill>
                <a:latin typeface="+mn-lt"/>
                <a:ea typeface="+mn-ea"/>
                <a:cs typeface="+mn-cs"/>
              </a:rPr>
              <a:t>1. Nombre común: </a:t>
            </a:r>
            <a:r>
              <a:rPr lang="es-ES" sz="1000" b="0" i="0" u="none" strike="noStrike" kern="1200" baseline="0" dirty="0" smtClean="0">
                <a:solidFill>
                  <a:schemeClr val="tx1"/>
                </a:solidFill>
                <a:latin typeface="+mn-lt"/>
                <a:ea typeface="+mn-ea"/>
                <a:cs typeface="+mn-cs"/>
              </a:rPr>
              <a:t>MELÓN</a:t>
            </a:r>
          </a:p>
          <a:p>
            <a:r>
              <a:rPr lang="es-ES" sz="1000" b="1" i="0" u="none" strike="noStrike" kern="1200" baseline="0" dirty="0" smtClean="0">
                <a:solidFill>
                  <a:schemeClr val="tx1"/>
                </a:solidFill>
                <a:latin typeface="+mn-lt"/>
                <a:ea typeface="+mn-ea"/>
                <a:cs typeface="+mn-cs"/>
              </a:rPr>
              <a:t>2. Nombre científico: </a:t>
            </a:r>
            <a:r>
              <a:rPr lang="es-ES" sz="1000" b="0" i="1" u="none" strike="noStrike" kern="1200" baseline="0" dirty="0" err="1" smtClean="0">
                <a:solidFill>
                  <a:schemeClr val="tx1"/>
                </a:solidFill>
                <a:latin typeface="+mn-lt"/>
                <a:ea typeface="+mn-ea"/>
                <a:cs typeface="+mn-cs"/>
              </a:rPr>
              <a:t>Cucumis</a:t>
            </a:r>
            <a:r>
              <a:rPr lang="es-ES" sz="1000" b="0" i="1" u="none" strike="noStrike" kern="1200" baseline="0" dirty="0" smtClean="0">
                <a:solidFill>
                  <a:schemeClr val="tx1"/>
                </a:solidFill>
                <a:latin typeface="+mn-lt"/>
                <a:ea typeface="+mn-ea"/>
                <a:cs typeface="+mn-cs"/>
              </a:rPr>
              <a:t> </a:t>
            </a:r>
            <a:r>
              <a:rPr lang="es-ES" sz="1000" b="0" i="1" u="none" strike="noStrike" kern="1200" baseline="0" dirty="0" err="1" smtClean="0">
                <a:solidFill>
                  <a:schemeClr val="tx1"/>
                </a:solidFill>
                <a:latin typeface="+mn-lt"/>
                <a:ea typeface="+mn-ea"/>
                <a:cs typeface="+mn-cs"/>
              </a:rPr>
              <a:t>melo</a:t>
            </a:r>
            <a:r>
              <a:rPr lang="es-ES" sz="1000" b="0" i="1" u="none" strike="noStrike" kern="1200" baseline="0" dirty="0" smtClean="0">
                <a:solidFill>
                  <a:schemeClr val="tx1"/>
                </a:solidFill>
                <a:latin typeface="+mn-lt"/>
                <a:ea typeface="+mn-ea"/>
                <a:cs typeface="+mn-cs"/>
              </a:rPr>
              <a:t>.</a:t>
            </a:r>
          </a:p>
          <a:p>
            <a:r>
              <a:rPr lang="es-ES" sz="1000" b="1" i="0" u="none" strike="noStrike" kern="1200" baseline="0" dirty="0" smtClean="0">
                <a:solidFill>
                  <a:schemeClr val="tx1"/>
                </a:solidFill>
                <a:latin typeface="+mn-lt"/>
                <a:ea typeface="+mn-ea"/>
                <a:cs typeface="+mn-cs"/>
              </a:rPr>
              <a:t>3. Familia: </a:t>
            </a:r>
            <a:r>
              <a:rPr lang="es-ES" sz="1000" b="0" i="0" u="none" strike="noStrike" kern="1200" baseline="0" dirty="0" smtClean="0">
                <a:solidFill>
                  <a:schemeClr val="tx1"/>
                </a:solidFill>
                <a:latin typeface="+mn-lt"/>
                <a:ea typeface="+mn-ea"/>
                <a:cs typeface="+mn-cs"/>
              </a:rPr>
              <a:t>Cucurbitáceas.</a:t>
            </a:r>
          </a:p>
          <a:p>
            <a:r>
              <a:rPr lang="es-ES" sz="1000" b="1" i="0" u="none" strike="noStrike" kern="1200" baseline="0" dirty="0" smtClean="0">
                <a:solidFill>
                  <a:schemeClr val="tx1"/>
                </a:solidFill>
                <a:latin typeface="+mn-lt"/>
                <a:ea typeface="+mn-ea"/>
                <a:cs typeface="+mn-cs"/>
              </a:rPr>
              <a:t>4. Fecha de cultivo: </a:t>
            </a:r>
            <a:r>
              <a:rPr lang="es-ES" sz="1000" b="0" i="0" u="none" strike="noStrike" kern="1200" baseline="0" dirty="0" smtClean="0">
                <a:solidFill>
                  <a:schemeClr val="tx1"/>
                </a:solidFill>
                <a:latin typeface="+mn-lt"/>
                <a:ea typeface="+mn-ea"/>
                <a:cs typeface="+mn-cs"/>
              </a:rPr>
              <a:t>De mayo a julio</a:t>
            </a:r>
          </a:p>
          <a:p>
            <a:r>
              <a:rPr lang="es-ES" sz="1000" b="1" i="0" u="none" strike="noStrike" kern="1200" baseline="0" dirty="0" smtClean="0">
                <a:solidFill>
                  <a:schemeClr val="tx1"/>
                </a:solidFill>
                <a:latin typeface="+mn-lt"/>
                <a:ea typeface="+mn-ea"/>
                <a:cs typeface="+mn-cs"/>
              </a:rPr>
              <a:t>5. Fecha de semilleros: </a:t>
            </a:r>
            <a:r>
              <a:rPr lang="es-ES" sz="1000" b="0" i="0" u="none" strike="noStrike" kern="1200" baseline="0" dirty="0" smtClean="0">
                <a:solidFill>
                  <a:schemeClr val="tx1"/>
                </a:solidFill>
                <a:latin typeface="+mn-lt"/>
                <a:ea typeface="+mn-ea"/>
                <a:cs typeface="+mn-cs"/>
              </a:rPr>
              <a:t>Primavera. Tiempo de germinación: 5- 10 días.</a:t>
            </a:r>
          </a:p>
          <a:p>
            <a:r>
              <a:rPr lang="es-ES" sz="1000" b="1" i="0" u="none" strike="noStrike" kern="1200" baseline="0" dirty="0" smtClean="0">
                <a:solidFill>
                  <a:schemeClr val="tx1"/>
                </a:solidFill>
                <a:latin typeface="+mn-lt"/>
                <a:ea typeface="+mn-ea"/>
                <a:cs typeface="+mn-cs"/>
              </a:rPr>
              <a:t>6. Marco de plantación: </a:t>
            </a:r>
            <a:r>
              <a:rPr lang="es-ES" sz="1000" b="0" i="0" u="none" strike="noStrike" kern="1200" baseline="0" dirty="0" smtClean="0">
                <a:solidFill>
                  <a:schemeClr val="tx1"/>
                </a:solidFill>
                <a:latin typeface="+mn-lt"/>
                <a:ea typeface="+mn-ea"/>
                <a:cs typeface="+mn-cs"/>
              </a:rPr>
              <a:t>100 x 100 cm</a:t>
            </a:r>
          </a:p>
          <a:p>
            <a:r>
              <a:rPr lang="es-ES" sz="1000" b="1" i="0" u="none" strike="noStrike" kern="1200" baseline="0" dirty="0" smtClean="0">
                <a:solidFill>
                  <a:schemeClr val="tx1"/>
                </a:solidFill>
                <a:latin typeface="+mn-lt"/>
                <a:ea typeface="+mn-ea"/>
                <a:cs typeface="+mn-cs"/>
              </a:rPr>
              <a:t>7. Fecha de recolección: </a:t>
            </a:r>
            <a:r>
              <a:rPr lang="es-ES" sz="1000" b="0" i="0" u="none" strike="noStrike" kern="1200" baseline="0" dirty="0" smtClean="0">
                <a:solidFill>
                  <a:schemeClr val="tx1"/>
                </a:solidFill>
                <a:latin typeface="+mn-lt"/>
                <a:ea typeface="+mn-ea"/>
                <a:cs typeface="+mn-cs"/>
              </a:rPr>
              <a:t>A partir de los tres meses de su </a:t>
            </a:r>
            <a:r>
              <a:rPr lang="es-ES" sz="1000" b="0" i="0" u="none" strike="noStrike" kern="1200" baseline="0" dirty="0" err="1" smtClean="0">
                <a:solidFill>
                  <a:schemeClr val="tx1"/>
                </a:solidFill>
                <a:latin typeface="+mn-lt"/>
                <a:ea typeface="+mn-ea"/>
                <a:cs typeface="+mn-cs"/>
              </a:rPr>
              <a:t>transplante</a:t>
            </a:r>
            <a:r>
              <a:rPr lang="es-ES" sz="1000" b="0" i="0" u="none" strike="noStrike" kern="1200" baseline="0" dirty="0" smtClean="0">
                <a:solidFill>
                  <a:schemeClr val="tx1"/>
                </a:solidFill>
                <a:latin typeface="+mn-lt"/>
                <a:ea typeface="+mn-ea"/>
                <a:cs typeface="+mn-cs"/>
              </a:rPr>
              <a:t>.</a:t>
            </a:r>
          </a:p>
          <a:p>
            <a:r>
              <a:rPr lang="es-ES" sz="1000" b="1" i="0" u="none" strike="noStrike" kern="1200" baseline="0" dirty="0" smtClean="0">
                <a:solidFill>
                  <a:schemeClr val="tx1"/>
                </a:solidFill>
                <a:latin typeface="+mn-lt"/>
                <a:ea typeface="+mn-ea"/>
                <a:cs typeface="+mn-cs"/>
              </a:rPr>
              <a:t>8. Preferencia de suelo: </a:t>
            </a:r>
            <a:r>
              <a:rPr lang="es-ES" sz="1000" b="0" i="0" u="none" strike="noStrike" kern="1200" baseline="0" dirty="0" smtClean="0">
                <a:solidFill>
                  <a:schemeClr val="tx1"/>
                </a:solidFill>
                <a:latin typeface="+mn-lt"/>
                <a:ea typeface="+mn-ea"/>
                <a:cs typeface="+mn-cs"/>
              </a:rPr>
              <a:t>Le gusta los suelos ligeramente básicos, bien sueltos y</a:t>
            </a:r>
          </a:p>
          <a:p>
            <a:r>
              <a:rPr lang="es-ES" sz="1000" b="0" i="0" u="none" strike="noStrike" kern="1200" baseline="0" dirty="0" smtClean="0">
                <a:solidFill>
                  <a:schemeClr val="tx1"/>
                </a:solidFill>
                <a:latin typeface="+mn-lt"/>
                <a:ea typeface="+mn-ea"/>
                <a:cs typeface="+mn-cs"/>
              </a:rPr>
              <a:t>trabajados. No le favorecen los suelos que se encharquen. No le convienen los suelos</a:t>
            </a:r>
          </a:p>
          <a:p>
            <a:r>
              <a:rPr lang="es-ES" sz="1000" b="0" i="0" u="none" strike="noStrike" kern="1200" baseline="0" dirty="0" smtClean="0">
                <a:solidFill>
                  <a:schemeClr val="tx1"/>
                </a:solidFill>
                <a:latin typeface="+mn-lt"/>
                <a:ea typeface="+mn-ea"/>
                <a:cs typeface="+mn-cs"/>
              </a:rPr>
              <a:t>ácidos y se desarrolla mejor en aquellos neutros o ligeramente alcalinos. Es un cultivo que</a:t>
            </a:r>
          </a:p>
          <a:p>
            <a:r>
              <a:rPr lang="es-ES" sz="1000" b="0" i="0" u="none" strike="noStrike" kern="1200" baseline="0" dirty="0" smtClean="0">
                <a:solidFill>
                  <a:schemeClr val="tx1"/>
                </a:solidFill>
                <a:latin typeface="+mn-lt"/>
                <a:ea typeface="+mn-ea"/>
                <a:cs typeface="+mn-cs"/>
              </a:rPr>
              <a:t>tolera moderadamente la salinidad. Es algo sensible a la carencia de elementos como</a:t>
            </a:r>
          </a:p>
          <a:p>
            <a:r>
              <a:rPr lang="es-ES" sz="1000" b="0" i="0" u="none" strike="noStrike" kern="1200" baseline="0" dirty="0" smtClean="0">
                <a:solidFill>
                  <a:schemeClr val="tx1"/>
                </a:solidFill>
                <a:latin typeface="+mn-lt"/>
                <a:ea typeface="+mn-ea"/>
                <a:cs typeface="+mn-cs"/>
              </a:rPr>
              <a:t>magnesio, boro, manganeso y molibdeno.</a:t>
            </a:r>
          </a:p>
          <a:p>
            <a:r>
              <a:rPr lang="es-ES" sz="1000" b="1" i="0" u="none" strike="noStrike" kern="1200" baseline="0" dirty="0" smtClean="0">
                <a:solidFill>
                  <a:schemeClr val="tx1"/>
                </a:solidFill>
                <a:latin typeface="+mn-lt"/>
                <a:ea typeface="+mn-ea"/>
                <a:cs typeface="+mn-cs"/>
              </a:rPr>
              <a:t>9. Preferencias climáticas: </a:t>
            </a:r>
            <a:r>
              <a:rPr lang="es-ES" sz="1000" b="0" i="0" u="none" strike="noStrike" kern="1200" baseline="0" dirty="0" smtClean="0">
                <a:solidFill>
                  <a:schemeClr val="tx1"/>
                </a:solidFill>
                <a:latin typeface="+mn-lt"/>
                <a:ea typeface="+mn-ea"/>
                <a:cs typeface="+mn-cs"/>
              </a:rPr>
              <a:t>Son plantas de climas cálidos que necesitan de mucho sol y</a:t>
            </a:r>
          </a:p>
          <a:p>
            <a:r>
              <a:rPr lang="es-ES" sz="1000" b="0" i="0" u="none" strike="noStrike" kern="1200" baseline="0" dirty="0" smtClean="0">
                <a:solidFill>
                  <a:schemeClr val="tx1"/>
                </a:solidFill>
                <a:latin typeface="+mn-lt"/>
                <a:ea typeface="+mn-ea"/>
                <a:cs typeface="+mn-cs"/>
              </a:rPr>
              <a:t>calor para desarrollarse. Las heladas destruyen totalmente la planta. La temperatura del</a:t>
            </a:r>
          </a:p>
          <a:p>
            <a:r>
              <a:rPr lang="es-ES" sz="1000" b="0" i="0" u="none" strike="noStrike" kern="1200" baseline="0" dirty="0" smtClean="0">
                <a:solidFill>
                  <a:schemeClr val="tx1"/>
                </a:solidFill>
                <a:latin typeface="+mn-lt"/>
                <a:ea typeface="+mn-ea"/>
                <a:cs typeface="+mn-cs"/>
              </a:rPr>
              <a:t>suelo es fundamental para el desarrollo de esta planta y debe ser superior a 18- 20ºC. La</a:t>
            </a:r>
          </a:p>
          <a:p>
            <a:r>
              <a:rPr lang="es-ES" sz="1000" b="0" i="0" u="none" strike="noStrike" kern="1200" baseline="0" dirty="0" smtClean="0">
                <a:solidFill>
                  <a:schemeClr val="tx1"/>
                </a:solidFill>
                <a:latin typeface="+mn-lt"/>
                <a:ea typeface="+mn-ea"/>
                <a:cs typeface="+mn-cs"/>
              </a:rPr>
              <a:t>polinización depende mucho de la temperatura, en este caso no debe descender de 18ºC.</a:t>
            </a:r>
          </a:p>
          <a:p>
            <a:r>
              <a:rPr lang="es-ES" sz="1000" b="1" i="0" u="none" strike="noStrike" kern="1200" baseline="0" dirty="0" smtClean="0">
                <a:solidFill>
                  <a:schemeClr val="tx1"/>
                </a:solidFill>
                <a:latin typeface="+mn-lt"/>
                <a:ea typeface="+mn-ea"/>
                <a:cs typeface="+mn-cs"/>
              </a:rPr>
              <a:t>10. Riego</a:t>
            </a:r>
            <a:r>
              <a:rPr lang="es-ES" sz="1000" b="0" i="0" u="none" strike="noStrike" kern="1200" baseline="0" dirty="0" smtClean="0">
                <a:solidFill>
                  <a:schemeClr val="tx1"/>
                </a:solidFill>
                <a:latin typeface="+mn-lt"/>
                <a:ea typeface="+mn-ea"/>
                <a:cs typeface="+mn-cs"/>
              </a:rPr>
              <a:t>: No es un cultivo de muchas necesidades de agua, incluso tolera cultivos en</a:t>
            </a:r>
          </a:p>
          <a:p>
            <a:r>
              <a:rPr lang="es-ES" sz="1000" b="0" i="0" u="none" strike="noStrike" kern="1200" baseline="0" dirty="0" smtClean="0">
                <a:solidFill>
                  <a:schemeClr val="tx1"/>
                </a:solidFill>
                <a:latin typeface="+mn-lt"/>
                <a:ea typeface="+mn-ea"/>
                <a:cs typeface="+mn-cs"/>
              </a:rPr>
              <a:t>secano con muy pocos riegos. Le daremos riegos espaciados y bastante cortos. Podemos</a:t>
            </a:r>
          </a:p>
          <a:p>
            <a:r>
              <a:rPr lang="es-ES" sz="1000" b="0" i="0" u="none" strike="noStrike" kern="1200" baseline="0" dirty="0" smtClean="0">
                <a:solidFill>
                  <a:schemeClr val="tx1"/>
                </a:solidFill>
                <a:latin typeface="+mn-lt"/>
                <a:ea typeface="+mn-ea"/>
                <a:cs typeface="+mn-cs"/>
              </a:rPr>
              <a:t>extender un acolchado para que aproveche mejor la humedad. No mojar la parte aérea de</a:t>
            </a:r>
          </a:p>
          <a:p>
            <a:r>
              <a:rPr lang="es-ES" sz="1000" b="0" i="0" u="none" strike="noStrike" kern="1200" baseline="0" dirty="0" smtClean="0">
                <a:solidFill>
                  <a:schemeClr val="tx1"/>
                </a:solidFill>
                <a:latin typeface="+mn-lt"/>
                <a:ea typeface="+mn-ea"/>
                <a:cs typeface="+mn-cs"/>
              </a:rPr>
              <a:t>la planta por que pueden surgir problemas de hongos y pudriciones.</a:t>
            </a:r>
          </a:p>
          <a:p>
            <a:r>
              <a:rPr lang="es-ES" sz="1000" b="1" i="0" u="none" strike="noStrike" kern="1200" baseline="0" dirty="0" smtClean="0">
                <a:solidFill>
                  <a:schemeClr val="tx1"/>
                </a:solidFill>
                <a:latin typeface="+mn-lt"/>
                <a:ea typeface="+mn-ea"/>
                <a:cs typeface="+mn-cs"/>
              </a:rPr>
              <a:t>11. Abonado: </a:t>
            </a:r>
            <a:r>
              <a:rPr lang="es-ES" sz="1000" b="0" i="0" u="none" strike="noStrike" kern="1200" baseline="0" dirty="0" smtClean="0">
                <a:solidFill>
                  <a:schemeClr val="tx1"/>
                </a:solidFill>
                <a:latin typeface="+mn-lt"/>
                <a:ea typeface="+mn-ea"/>
                <a:cs typeface="+mn-cs"/>
              </a:rPr>
              <a:t>Planta que requiere de un buen abonado de fondo bien descompuesto,</a:t>
            </a:r>
          </a:p>
          <a:p>
            <a:r>
              <a:rPr lang="es-ES" sz="1000" b="0" i="0" u="none" strike="noStrike" kern="1200" baseline="0" dirty="0" smtClean="0">
                <a:solidFill>
                  <a:schemeClr val="tx1"/>
                </a:solidFill>
                <a:latin typeface="+mn-lt"/>
                <a:ea typeface="+mn-ea"/>
                <a:cs typeface="+mn-cs"/>
              </a:rPr>
              <a:t>echaremos unos 4 kg/ m2. Podemos incorporar a lo largo del cultivo un abonado, bien</a:t>
            </a:r>
          </a:p>
          <a:p>
            <a:r>
              <a:rPr lang="es-ES" sz="1000" b="0" i="0" u="none" strike="noStrike" kern="1200" baseline="0" dirty="0" smtClean="0">
                <a:solidFill>
                  <a:schemeClr val="tx1"/>
                </a:solidFill>
                <a:latin typeface="+mn-lt"/>
                <a:ea typeface="+mn-ea"/>
                <a:cs typeface="+mn-cs"/>
              </a:rPr>
              <a:t>descompuesto, de superficie. Dosis de abono orgánico normal: 20- 40 T/Ha ó 2- 4 Kg/m2.</a:t>
            </a:r>
          </a:p>
          <a:p>
            <a:r>
              <a:rPr lang="es-ES" sz="1000" b="1" i="0" u="none" strike="noStrike" kern="1200" baseline="0" dirty="0" smtClean="0">
                <a:solidFill>
                  <a:schemeClr val="tx1"/>
                </a:solidFill>
                <a:latin typeface="+mn-lt"/>
                <a:ea typeface="+mn-ea"/>
                <a:cs typeface="+mn-cs"/>
              </a:rPr>
              <a:t>12. Asociaciones favorables: </a:t>
            </a:r>
            <a:r>
              <a:rPr lang="es-ES" sz="1000" b="0" i="0" u="none" strike="noStrike" kern="1200" baseline="0" dirty="0" smtClean="0">
                <a:solidFill>
                  <a:schemeClr val="tx1"/>
                </a:solidFill>
                <a:latin typeface="+mn-lt"/>
                <a:ea typeface="+mn-ea"/>
                <a:cs typeface="+mn-cs"/>
              </a:rPr>
              <a:t>Espinaca, rabanito, coles, judías, maíz, ajo, cebolla,</a:t>
            </a:r>
          </a:p>
          <a:p>
            <a:r>
              <a:rPr lang="es-ES" sz="1000" b="0" i="0" u="none" strike="noStrike" kern="1200" baseline="0" dirty="0" smtClean="0">
                <a:solidFill>
                  <a:schemeClr val="tx1"/>
                </a:solidFill>
                <a:latin typeface="+mn-lt"/>
                <a:ea typeface="+mn-ea"/>
                <a:cs typeface="+mn-cs"/>
              </a:rPr>
              <a:t>puerro, col y lechuga.</a:t>
            </a:r>
          </a:p>
          <a:p>
            <a:r>
              <a:rPr lang="es-ES" sz="1000" b="1" i="0" u="none" strike="noStrike" kern="1200" baseline="0" dirty="0" smtClean="0">
                <a:solidFill>
                  <a:schemeClr val="tx1"/>
                </a:solidFill>
                <a:latin typeface="+mn-lt"/>
                <a:ea typeface="+mn-ea"/>
                <a:cs typeface="+mn-cs"/>
              </a:rPr>
              <a:t>13. Asociaciones desfavorables: </a:t>
            </a:r>
            <a:r>
              <a:rPr lang="es-ES" sz="1000" b="0" i="0" u="none" strike="noStrike" kern="1200" baseline="0" dirty="0" smtClean="0">
                <a:solidFill>
                  <a:schemeClr val="tx1"/>
                </a:solidFill>
                <a:latin typeface="+mn-lt"/>
                <a:ea typeface="+mn-ea"/>
                <a:cs typeface="+mn-cs"/>
              </a:rPr>
              <a:t>Cucurbitáceas.</a:t>
            </a:r>
          </a:p>
          <a:p>
            <a:r>
              <a:rPr lang="es-ES" sz="1000" b="1" i="0" u="none" strike="noStrike" kern="1200" baseline="0" dirty="0" smtClean="0">
                <a:solidFill>
                  <a:schemeClr val="tx1"/>
                </a:solidFill>
                <a:latin typeface="+mn-lt"/>
                <a:ea typeface="+mn-ea"/>
                <a:cs typeface="+mn-cs"/>
              </a:rPr>
              <a:t>14. Rotaciones: </a:t>
            </a:r>
            <a:r>
              <a:rPr lang="es-ES" sz="1000" b="0" i="0" u="none" strike="noStrike" kern="1200" baseline="0" dirty="0" smtClean="0">
                <a:solidFill>
                  <a:schemeClr val="tx1"/>
                </a:solidFill>
                <a:latin typeface="+mn-lt"/>
                <a:ea typeface="+mn-ea"/>
                <a:cs typeface="+mn-cs"/>
              </a:rPr>
              <a:t>No melones, no cucurbitáceas, preferible no plantas de fruto, abonar</a:t>
            </a:r>
          </a:p>
          <a:p>
            <a:r>
              <a:rPr lang="es-ES" sz="1000" b="0" i="0" u="none" strike="noStrike" kern="1200" baseline="0" dirty="0" smtClean="0">
                <a:solidFill>
                  <a:schemeClr val="tx1"/>
                </a:solidFill>
                <a:latin typeface="+mn-lt"/>
                <a:ea typeface="+mn-ea"/>
                <a:cs typeface="+mn-cs"/>
              </a:rPr>
              <a:t>antes y después de cultivo por ser una planta muy exigente y </a:t>
            </a:r>
            <a:r>
              <a:rPr lang="es-ES" sz="1000" b="0" i="0" u="none" strike="noStrike" kern="1200" baseline="0" dirty="0" err="1" smtClean="0">
                <a:solidFill>
                  <a:schemeClr val="tx1"/>
                </a:solidFill>
                <a:latin typeface="+mn-lt"/>
                <a:ea typeface="+mn-ea"/>
                <a:cs typeface="+mn-cs"/>
              </a:rPr>
              <a:t>esquilmante</a:t>
            </a:r>
            <a:r>
              <a:rPr lang="es-ES" sz="1000" b="0" i="0" u="none" strike="noStrike" kern="1200" baseline="0" dirty="0" smtClean="0">
                <a:solidFill>
                  <a:schemeClr val="tx1"/>
                </a:solidFill>
                <a:latin typeface="+mn-lt"/>
                <a:ea typeface="+mn-ea"/>
                <a:cs typeface="+mn-cs"/>
              </a:rPr>
              <a:t> de nutrientes.</a:t>
            </a:r>
          </a:p>
          <a:p>
            <a:r>
              <a:rPr lang="es-ES" sz="1000" b="0" i="0" u="none" strike="noStrike" kern="1200" baseline="0" dirty="0" smtClean="0">
                <a:solidFill>
                  <a:schemeClr val="tx1"/>
                </a:solidFill>
                <a:latin typeface="+mn-lt"/>
                <a:ea typeface="+mn-ea"/>
                <a:cs typeface="+mn-cs"/>
              </a:rPr>
              <a:t>No repetir en 4 años.</a:t>
            </a:r>
          </a:p>
          <a:p>
            <a:r>
              <a:rPr lang="es-ES" sz="1000" b="1" i="0" u="none" strike="noStrike" kern="1200" baseline="0" dirty="0" smtClean="0">
                <a:solidFill>
                  <a:schemeClr val="tx1"/>
                </a:solidFill>
                <a:latin typeface="+mn-lt"/>
                <a:ea typeface="+mn-ea"/>
                <a:cs typeface="+mn-cs"/>
              </a:rPr>
              <a:t>15. Cuidados: </a:t>
            </a:r>
            <a:r>
              <a:rPr lang="es-ES" sz="1000" b="0" i="0" u="none" strike="noStrike" kern="1200" baseline="0" dirty="0" smtClean="0">
                <a:solidFill>
                  <a:schemeClr val="tx1"/>
                </a:solidFill>
                <a:latin typeface="+mn-lt"/>
                <a:ea typeface="+mn-ea"/>
                <a:cs typeface="+mn-cs"/>
              </a:rPr>
              <a:t>Es aconsejable que cuando estén formándose los melones los aislemos de</a:t>
            </a:r>
          </a:p>
          <a:p>
            <a:r>
              <a:rPr lang="es-ES" sz="1000" b="0" i="0" u="none" strike="noStrike" kern="1200" baseline="0" dirty="0" smtClean="0">
                <a:solidFill>
                  <a:schemeClr val="tx1"/>
                </a:solidFill>
                <a:latin typeface="+mn-lt"/>
                <a:ea typeface="+mn-ea"/>
                <a:cs typeface="+mn-cs"/>
              </a:rPr>
              <a:t>la posible humedad del suelo. Si utilizamos un acolchado podemos ayudarnos con este.</a:t>
            </a:r>
          </a:p>
          <a:p>
            <a:r>
              <a:rPr lang="es-ES" sz="1000" b="0" i="0" u="none" strike="noStrike" kern="1200" baseline="0" dirty="0" smtClean="0">
                <a:solidFill>
                  <a:schemeClr val="tx1"/>
                </a:solidFill>
                <a:latin typeface="+mn-lt"/>
                <a:ea typeface="+mn-ea"/>
                <a:cs typeface="+mn-cs"/>
              </a:rPr>
              <a:t>También es aconsejable cubrir los melones, con cartón por ejemplo, para que el sol no</a:t>
            </a:r>
          </a:p>
          <a:p>
            <a:r>
              <a:rPr lang="es-ES" sz="1000" b="0" i="0" u="none" strike="noStrike" kern="1200" baseline="0" dirty="0" smtClean="0">
                <a:solidFill>
                  <a:schemeClr val="tx1"/>
                </a:solidFill>
                <a:latin typeface="+mn-lt"/>
                <a:ea typeface="+mn-ea"/>
                <a:cs typeface="+mn-cs"/>
              </a:rPr>
              <a:t>dañe excesivamente su piel. Se suele podar la planta para obtener una producción mas</a:t>
            </a:r>
          </a:p>
          <a:p>
            <a:r>
              <a:rPr lang="es-ES" sz="1000" b="0" i="0" u="none" strike="noStrike" kern="1200" baseline="0" dirty="0" smtClean="0">
                <a:solidFill>
                  <a:schemeClr val="tx1"/>
                </a:solidFill>
                <a:latin typeface="+mn-lt"/>
                <a:ea typeface="+mn-ea"/>
                <a:cs typeface="+mn-cs"/>
              </a:rPr>
              <a:t>homogénea, en cuanto a tamaños de frutos. La poda se detalla en dibujos a continuación.</a:t>
            </a:r>
          </a:p>
          <a:p>
            <a:r>
              <a:rPr lang="es-ES" sz="1000" b="0" i="0" u="none" strike="noStrike" kern="1200" baseline="0" dirty="0" smtClean="0">
                <a:solidFill>
                  <a:schemeClr val="tx1"/>
                </a:solidFill>
                <a:latin typeface="+mn-lt"/>
                <a:ea typeface="+mn-ea"/>
                <a:cs typeface="+mn-cs"/>
              </a:rPr>
              <a:t>El momento de la recolección depende de la experiencia adquirida tras varios cultivos,</a:t>
            </a:r>
          </a:p>
          <a:p>
            <a:r>
              <a:rPr lang="es-ES" sz="1000" b="0" i="0" u="none" strike="noStrike" kern="1200" baseline="0" dirty="0" smtClean="0">
                <a:solidFill>
                  <a:schemeClr val="tx1"/>
                </a:solidFill>
                <a:latin typeface="+mn-lt"/>
                <a:ea typeface="+mn-ea"/>
                <a:cs typeface="+mn-cs"/>
              </a:rPr>
              <a:t>algunos indicadores del buen estando son: el olor a dulzón o presionando la parte opuesta</a:t>
            </a:r>
          </a:p>
          <a:p>
            <a:r>
              <a:rPr lang="es-ES" sz="1000" b="0" i="0" u="none" strike="noStrike" kern="1200" baseline="0" dirty="0" smtClean="0">
                <a:solidFill>
                  <a:schemeClr val="tx1"/>
                </a:solidFill>
                <a:latin typeface="+mn-lt"/>
                <a:ea typeface="+mn-ea"/>
                <a:cs typeface="+mn-cs"/>
              </a:rPr>
              <a:t>al de la inserción del fruto a la planta notando un ligero hundimiento. Pueden producirse</a:t>
            </a:r>
          </a:p>
          <a:p>
            <a:r>
              <a:rPr lang="es-ES" sz="1000" b="0" i="0" u="none" strike="noStrike" kern="1200" baseline="0" dirty="0" smtClean="0">
                <a:solidFill>
                  <a:schemeClr val="tx1"/>
                </a:solidFill>
                <a:latin typeface="+mn-lt"/>
                <a:ea typeface="+mn-ea"/>
                <a:cs typeface="+mn-cs"/>
              </a:rPr>
              <a:t>agrietamiento longitudinal en los frutos debido a un riego desigual. Puede aparecer en el</a:t>
            </a:r>
          </a:p>
          <a:p>
            <a:r>
              <a:rPr lang="es-ES" sz="1000" b="0" i="0" u="none" strike="noStrike" kern="1200" baseline="0" dirty="0" smtClean="0">
                <a:solidFill>
                  <a:schemeClr val="tx1"/>
                </a:solidFill>
                <a:latin typeface="+mn-lt"/>
                <a:ea typeface="+mn-ea"/>
                <a:cs typeface="+mn-cs"/>
              </a:rPr>
              <a:t>momento de engrosamiento del fruto un colapso y muerte súbita de la planta. Este</a:t>
            </a:r>
          </a:p>
          <a:p>
            <a:r>
              <a:rPr lang="es-ES" sz="1000" b="0" i="0" u="none" strike="noStrike" kern="1200" baseline="0" dirty="0" smtClean="0">
                <a:solidFill>
                  <a:schemeClr val="tx1"/>
                </a:solidFill>
                <a:latin typeface="+mn-lt"/>
                <a:ea typeface="+mn-ea"/>
                <a:cs typeface="+mn-cs"/>
              </a:rPr>
              <a:t>fenómeno no está muy estudiado y no se saben las causas del mismo, pudiendo ser</a:t>
            </a:r>
          </a:p>
          <a:p>
            <a:r>
              <a:rPr lang="es-ES" sz="1000" b="0" i="0" u="none" strike="noStrike" kern="1200" baseline="0" dirty="0" smtClean="0">
                <a:solidFill>
                  <a:schemeClr val="tx1"/>
                </a:solidFill>
                <a:latin typeface="+mn-lt"/>
                <a:ea typeface="+mn-ea"/>
                <a:cs typeface="+mn-cs"/>
              </a:rPr>
              <a:t>debido a hongos o virus. Pueden aparecer algunos problemas en su cultivo como hongos.</a:t>
            </a:r>
          </a:p>
          <a:p>
            <a:r>
              <a:rPr lang="es-ES" sz="1000" b="0" i="0" u="none" strike="noStrike" kern="1200" baseline="0" dirty="0" smtClean="0">
                <a:solidFill>
                  <a:schemeClr val="tx1"/>
                </a:solidFill>
                <a:latin typeface="+mn-lt"/>
                <a:ea typeface="+mn-ea"/>
                <a:cs typeface="+mn-cs"/>
              </a:rPr>
              <a:t>Debido a la humedad y altas temperaturas. Aparición de </a:t>
            </a:r>
            <a:r>
              <a:rPr lang="es-ES" sz="1000" b="0" i="0" u="none" strike="noStrike" kern="1200" baseline="0" dirty="0" err="1" smtClean="0">
                <a:solidFill>
                  <a:schemeClr val="tx1"/>
                </a:solidFill>
                <a:latin typeface="+mn-lt"/>
                <a:ea typeface="+mn-ea"/>
                <a:cs typeface="+mn-cs"/>
              </a:rPr>
              <a:t>trips</a:t>
            </a:r>
            <a:r>
              <a:rPr lang="es-ES" sz="1000" b="0" i="0" u="none" strike="noStrike" kern="1200" baseline="0" dirty="0" smtClean="0">
                <a:solidFill>
                  <a:schemeClr val="tx1"/>
                </a:solidFill>
                <a:latin typeface="+mn-lt"/>
                <a:ea typeface="+mn-ea"/>
                <a:cs typeface="+mn-cs"/>
              </a:rPr>
              <a:t>, ácaros mosca blanca</a:t>
            </a:r>
          </a:p>
          <a:p>
            <a:r>
              <a:rPr lang="es-ES" sz="1000" b="0" i="0" u="none" strike="noStrike" kern="1200" baseline="0" dirty="0" smtClean="0">
                <a:solidFill>
                  <a:schemeClr val="tx1"/>
                </a:solidFill>
                <a:latin typeface="+mn-lt"/>
                <a:ea typeface="+mn-ea"/>
                <a:cs typeface="+mn-cs"/>
              </a:rPr>
              <a:t>gusanos de alambre, orugas grises, y pulgones</a:t>
            </a:r>
            <a:endParaRPr lang="es-ES_tradnl" dirty="0"/>
          </a:p>
        </p:txBody>
      </p:sp>
      <p:sp>
        <p:nvSpPr>
          <p:cNvPr id="4" name="3 Marcador de número de diapositiva"/>
          <p:cNvSpPr>
            <a:spLocks noGrp="1"/>
          </p:cNvSpPr>
          <p:nvPr>
            <p:ph type="sldNum" sz="quarter" idx="10"/>
          </p:nvPr>
        </p:nvSpPr>
        <p:spPr/>
        <p:txBody>
          <a:bodyPr/>
          <a:lstStyle/>
          <a:p>
            <a:fld id="{930211E7-E06C-4C92-840E-2A5F38EFDC46}" type="slidenum">
              <a:rPr lang="es-ES" smtClean="0"/>
              <a:pPr/>
              <a:t>24</a:t>
            </a:fld>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004888" y="685800"/>
            <a:ext cx="4848225" cy="3429000"/>
          </a:xfrm>
        </p:spPr>
      </p:sp>
      <p:sp>
        <p:nvSpPr>
          <p:cNvPr id="3" name="2 Marcador de notas"/>
          <p:cNvSpPr>
            <a:spLocks noGrp="1"/>
          </p:cNvSpPr>
          <p:nvPr>
            <p:ph type="body" idx="1"/>
          </p:nvPr>
        </p:nvSpPr>
        <p:spPr/>
        <p:txBody>
          <a:bodyPr>
            <a:normAutofit/>
          </a:bodyPr>
          <a:lstStyle/>
          <a:p>
            <a:r>
              <a:rPr lang="es-ES" sz="1000" b="1" i="0" u="none" strike="noStrike" kern="1200" baseline="0" dirty="0" smtClean="0">
                <a:solidFill>
                  <a:schemeClr val="tx1"/>
                </a:solidFill>
                <a:latin typeface="+mn-lt"/>
                <a:ea typeface="+mn-ea"/>
                <a:cs typeface="+mn-cs"/>
              </a:rPr>
              <a:t>1. Nombre común: </a:t>
            </a:r>
            <a:r>
              <a:rPr lang="es-ES" sz="1000" b="0" i="0" u="none" strike="noStrike" kern="1200" baseline="0" dirty="0" smtClean="0">
                <a:solidFill>
                  <a:schemeClr val="tx1"/>
                </a:solidFill>
                <a:latin typeface="+mn-lt"/>
                <a:ea typeface="+mn-ea"/>
                <a:cs typeface="+mn-cs"/>
              </a:rPr>
              <a:t>PIMIENTO</a:t>
            </a:r>
          </a:p>
          <a:p>
            <a:r>
              <a:rPr lang="es-ES" sz="1000" b="1" i="0" u="none" strike="noStrike" kern="1200" baseline="0" dirty="0" smtClean="0">
                <a:solidFill>
                  <a:schemeClr val="tx1"/>
                </a:solidFill>
                <a:latin typeface="+mn-lt"/>
                <a:ea typeface="+mn-ea"/>
                <a:cs typeface="+mn-cs"/>
              </a:rPr>
              <a:t>2. Nombre científico</a:t>
            </a:r>
            <a:r>
              <a:rPr lang="es-ES" sz="1000" b="0" i="0" u="none" strike="noStrike" kern="1200" baseline="0" dirty="0" smtClean="0">
                <a:solidFill>
                  <a:schemeClr val="tx1"/>
                </a:solidFill>
                <a:latin typeface="+mn-lt"/>
                <a:ea typeface="+mn-ea"/>
                <a:cs typeface="+mn-cs"/>
              </a:rPr>
              <a:t>: </a:t>
            </a:r>
            <a:r>
              <a:rPr lang="es-ES" sz="1000" b="0" i="1" u="none" strike="noStrike" kern="1200" baseline="0" dirty="0" err="1" smtClean="0">
                <a:solidFill>
                  <a:schemeClr val="tx1"/>
                </a:solidFill>
                <a:latin typeface="+mn-lt"/>
                <a:ea typeface="+mn-ea"/>
                <a:cs typeface="+mn-cs"/>
              </a:rPr>
              <a:t>Capsicum</a:t>
            </a:r>
            <a:r>
              <a:rPr lang="es-ES" sz="1000" b="0" i="1" u="none" strike="noStrike" kern="1200" baseline="0" dirty="0" smtClean="0">
                <a:solidFill>
                  <a:schemeClr val="tx1"/>
                </a:solidFill>
                <a:latin typeface="+mn-lt"/>
                <a:ea typeface="+mn-ea"/>
                <a:cs typeface="+mn-cs"/>
              </a:rPr>
              <a:t> </a:t>
            </a:r>
            <a:r>
              <a:rPr lang="es-ES" sz="1000" b="0" i="1" u="none" strike="noStrike" kern="1200" baseline="0" dirty="0" err="1" smtClean="0">
                <a:solidFill>
                  <a:schemeClr val="tx1"/>
                </a:solidFill>
                <a:latin typeface="+mn-lt"/>
                <a:ea typeface="+mn-ea"/>
                <a:cs typeface="+mn-cs"/>
              </a:rPr>
              <a:t>annuum</a:t>
            </a:r>
            <a:endParaRPr lang="es-ES" sz="1000" b="0" i="1" u="none" strike="noStrike" kern="1200" baseline="0" dirty="0" smtClean="0">
              <a:solidFill>
                <a:schemeClr val="tx1"/>
              </a:solidFill>
              <a:latin typeface="+mn-lt"/>
              <a:ea typeface="+mn-ea"/>
              <a:cs typeface="+mn-cs"/>
            </a:endParaRPr>
          </a:p>
          <a:p>
            <a:r>
              <a:rPr lang="es-ES" sz="1000" b="1" i="0" u="none" strike="noStrike" kern="1200" baseline="0" dirty="0" smtClean="0">
                <a:solidFill>
                  <a:schemeClr val="tx1"/>
                </a:solidFill>
                <a:latin typeface="+mn-lt"/>
                <a:ea typeface="+mn-ea"/>
                <a:cs typeface="+mn-cs"/>
              </a:rPr>
              <a:t>3. Familia: </a:t>
            </a:r>
            <a:r>
              <a:rPr lang="es-ES" sz="1000" b="0" i="0" u="none" strike="noStrike" kern="1200" baseline="0" dirty="0" smtClean="0">
                <a:solidFill>
                  <a:schemeClr val="tx1"/>
                </a:solidFill>
                <a:latin typeface="+mn-lt"/>
                <a:ea typeface="+mn-ea"/>
                <a:cs typeface="+mn-cs"/>
              </a:rPr>
              <a:t>Solanáceas</a:t>
            </a:r>
          </a:p>
          <a:p>
            <a:r>
              <a:rPr lang="es-ES" sz="1000" b="1" i="0" u="none" strike="noStrike" kern="1200" baseline="0" dirty="0" smtClean="0">
                <a:solidFill>
                  <a:schemeClr val="tx1"/>
                </a:solidFill>
                <a:latin typeface="+mn-lt"/>
                <a:ea typeface="+mn-ea"/>
                <a:cs typeface="+mn-cs"/>
              </a:rPr>
              <a:t>4. Fecha de cultivo: </a:t>
            </a:r>
            <a:r>
              <a:rPr lang="es-ES" sz="1000" b="0" i="0" u="none" strike="noStrike" kern="1200" baseline="0" dirty="0" smtClean="0">
                <a:solidFill>
                  <a:schemeClr val="tx1"/>
                </a:solidFill>
                <a:latin typeface="+mn-lt"/>
                <a:ea typeface="+mn-ea"/>
                <a:cs typeface="+mn-cs"/>
              </a:rPr>
              <a:t>Desde abril hasta junio.</a:t>
            </a:r>
          </a:p>
          <a:p>
            <a:r>
              <a:rPr lang="es-ES" sz="1000" b="1" i="0" u="none" strike="noStrike" kern="1200" baseline="0" dirty="0" smtClean="0">
                <a:solidFill>
                  <a:schemeClr val="tx1"/>
                </a:solidFill>
                <a:latin typeface="+mn-lt"/>
                <a:ea typeface="+mn-ea"/>
                <a:cs typeface="+mn-cs"/>
              </a:rPr>
              <a:t>5. Fecha de semilleros</a:t>
            </a:r>
            <a:r>
              <a:rPr lang="es-ES" sz="1000" b="0" i="0" u="none" strike="noStrike" kern="1200" baseline="0" dirty="0" smtClean="0">
                <a:solidFill>
                  <a:schemeClr val="tx1"/>
                </a:solidFill>
                <a:latin typeface="+mn-lt"/>
                <a:ea typeface="+mn-ea"/>
                <a:cs typeface="+mn-cs"/>
              </a:rPr>
              <a:t>: Primavera. Tiempo de germinación: 10- 15 días.</a:t>
            </a:r>
          </a:p>
          <a:p>
            <a:r>
              <a:rPr lang="es-ES" sz="1000" b="1" i="0" u="none" strike="noStrike" kern="1200" baseline="0" dirty="0" smtClean="0">
                <a:solidFill>
                  <a:schemeClr val="tx1"/>
                </a:solidFill>
                <a:latin typeface="+mn-lt"/>
                <a:ea typeface="+mn-ea"/>
                <a:cs typeface="+mn-cs"/>
              </a:rPr>
              <a:t>6. Marco de plantación: </a:t>
            </a:r>
            <a:r>
              <a:rPr lang="es-ES" sz="1000" b="0" i="0" u="none" strike="noStrike" kern="1200" baseline="0" dirty="0" smtClean="0">
                <a:solidFill>
                  <a:schemeClr val="tx1"/>
                </a:solidFill>
                <a:latin typeface="+mn-lt"/>
                <a:ea typeface="+mn-ea"/>
                <a:cs typeface="+mn-cs"/>
              </a:rPr>
              <a:t>45 x 50 cm.</a:t>
            </a:r>
          </a:p>
          <a:p>
            <a:r>
              <a:rPr lang="es-ES" sz="1000" b="1" i="0" u="none" strike="noStrike" kern="1200" baseline="0" dirty="0" smtClean="0">
                <a:solidFill>
                  <a:schemeClr val="tx1"/>
                </a:solidFill>
                <a:latin typeface="+mn-lt"/>
                <a:ea typeface="+mn-ea"/>
                <a:cs typeface="+mn-cs"/>
              </a:rPr>
              <a:t>7. Fecha de recolección: </a:t>
            </a:r>
            <a:r>
              <a:rPr lang="es-ES" sz="1000" b="0" i="0" u="none" strike="noStrike" kern="1200" baseline="0" dirty="0" smtClean="0">
                <a:solidFill>
                  <a:schemeClr val="tx1"/>
                </a:solidFill>
                <a:latin typeface="+mn-lt"/>
                <a:ea typeface="+mn-ea"/>
                <a:cs typeface="+mn-cs"/>
              </a:rPr>
              <a:t>A partir de 2 meses desde el </a:t>
            </a:r>
            <a:r>
              <a:rPr lang="es-ES" sz="1000" b="0" i="0" u="none" strike="noStrike" kern="1200" baseline="0" dirty="0" err="1" smtClean="0">
                <a:solidFill>
                  <a:schemeClr val="tx1"/>
                </a:solidFill>
                <a:latin typeface="+mn-lt"/>
                <a:ea typeface="+mn-ea"/>
                <a:cs typeface="+mn-cs"/>
              </a:rPr>
              <a:t>transplante</a:t>
            </a:r>
            <a:r>
              <a:rPr lang="es-ES" sz="1000" b="0" i="0" u="none" strike="noStrike" kern="1200" baseline="0" dirty="0" smtClean="0">
                <a:solidFill>
                  <a:schemeClr val="tx1"/>
                </a:solidFill>
                <a:latin typeface="+mn-lt"/>
                <a:ea typeface="+mn-ea"/>
                <a:cs typeface="+mn-cs"/>
              </a:rPr>
              <a:t>.</a:t>
            </a:r>
          </a:p>
          <a:p>
            <a:r>
              <a:rPr lang="es-ES" sz="1000" b="1" i="0" u="none" strike="noStrike" kern="1200" baseline="0" dirty="0" smtClean="0">
                <a:solidFill>
                  <a:schemeClr val="tx1"/>
                </a:solidFill>
                <a:latin typeface="+mn-lt"/>
                <a:ea typeface="+mn-ea"/>
                <a:cs typeface="+mn-cs"/>
              </a:rPr>
              <a:t>8. Preferencia de suelo: </a:t>
            </a:r>
            <a:r>
              <a:rPr lang="es-ES" sz="1000" b="0" i="0" u="none" strike="noStrike" kern="1200" baseline="0" dirty="0" smtClean="0">
                <a:solidFill>
                  <a:schemeClr val="tx1"/>
                </a:solidFill>
                <a:latin typeface="+mn-lt"/>
                <a:ea typeface="+mn-ea"/>
                <a:cs typeface="+mn-cs"/>
              </a:rPr>
              <a:t>Prefiere suelos sueltos, cavados en profundidad y que no se</a:t>
            </a:r>
          </a:p>
          <a:p>
            <a:r>
              <a:rPr lang="es-ES" sz="1000" b="0" i="0" u="none" strike="noStrike" kern="1200" baseline="0" dirty="0" smtClean="0">
                <a:solidFill>
                  <a:schemeClr val="tx1"/>
                </a:solidFill>
                <a:latin typeface="+mn-lt"/>
                <a:ea typeface="+mn-ea"/>
                <a:cs typeface="+mn-cs"/>
              </a:rPr>
              <a:t>encharquen. Puede soportar un PH de 8 hasta 5’5. Es de tolerancia media-baja a la</a:t>
            </a:r>
          </a:p>
          <a:p>
            <a:r>
              <a:rPr lang="es-ES" sz="1000" b="0" i="0" u="none" strike="noStrike" kern="1200" baseline="0" dirty="0" smtClean="0">
                <a:solidFill>
                  <a:schemeClr val="tx1"/>
                </a:solidFill>
                <a:latin typeface="+mn-lt"/>
                <a:ea typeface="+mn-ea"/>
                <a:cs typeface="+mn-cs"/>
              </a:rPr>
              <a:t>salinidad.</a:t>
            </a:r>
          </a:p>
          <a:p>
            <a:r>
              <a:rPr lang="es-ES" sz="1000" b="1" i="0" u="none" strike="noStrike" kern="1200" baseline="0" dirty="0" smtClean="0">
                <a:solidFill>
                  <a:schemeClr val="tx1"/>
                </a:solidFill>
                <a:latin typeface="+mn-lt"/>
                <a:ea typeface="+mn-ea"/>
                <a:cs typeface="+mn-cs"/>
              </a:rPr>
              <a:t>9. Preferencias climáticas: </a:t>
            </a:r>
            <a:r>
              <a:rPr lang="es-ES" sz="1000" b="0" i="0" u="none" strike="noStrike" kern="1200" baseline="0" dirty="0" smtClean="0">
                <a:solidFill>
                  <a:schemeClr val="tx1"/>
                </a:solidFill>
                <a:latin typeface="+mn-lt"/>
                <a:ea typeface="+mn-ea"/>
                <a:cs typeface="+mn-cs"/>
              </a:rPr>
              <a:t>Son plantas de climas cálidos que necesitan de mucho sol y</a:t>
            </a:r>
          </a:p>
          <a:p>
            <a:r>
              <a:rPr lang="es-ES" sz="1000" b="0" i="0" u="none" strike="noStrike" kern="1200" baseline="0" dirty="0" smtClean="0">
                <a:solidFill>
                  <a:schemeClr val="tx1"/>
                </a:solidFill>
                <a:latin typeface="+mn-lt"/>
                <a:ea typeface="+mn-ea"/>
                <a:cs typeface="+mn-cs"/>
              </a:rPr>
              <a:t>calor para desarrollarse. El rango de temperatura óptima es de 20- 25 </a:t>
            </a:r>
            <a:r>
              <a:rPr lang="es-ES" sz="1000" b="0" i="0" u="none" strike="noStrike" kern="1200" baseline="0" dirty="0" err="1" smtClean="0">
                <a:solidFill>
                  <a:schemeClr val="tx1"/>
                </a:solidFill>
                <a:latin typeface="+mn-lt"/>
                <a:ea typeface="+mn-ea"/>
                <a:cs typeface="+mn-cs"/>
              </a:rPr>
              <a:t>ºC</a:t>
            </a:r>
            <a:r>
              <a:rPr lang="es-ES" sz="1000" b="0" i="0" u="none" strike="noStrike" kern="1200" baseline="0" dirty="0" smtClean="0">
                <a:solidFill>
                  <a:schemeClr val="tx1"/>
                </a:solidFill>
                <a:latin typeface="+mn-lt"/>
                <a:ea typeface="+mn-ea"/>
                <a:cs typeface="+mn-cs"/>
              </a:rPr>
              <a:t>. Por debajo de</a:t>
            </a:r>
          </a:p>
          <a:p>
            <a:r>
              <a:rPr lang="es-ES" sz="1000" b="0" i="0" u="none" strike="noStrike" kern="1200" baseline="0" dirty="0" smtClean="0">
                <a:solidFill>
                  <a:schemeClr val="tx1"/>
                </a:solidFill>
                <a:latin typeface="+mn-lt"/>
                <a:ea typeface="+mn-ea"/>
                <a:cs typeface="+mn-cs"/>
              </a:rPr>
              <a:t>10 </a:t>
            </a:r>
            <a:r>
              <a:rPr lang="es-ES" sz="1000" b="0" i="0" u="none" strike="noStrike" kern="1200" baseline="0" dirty="0" err="1" smtClean="0">
                <a:solidFill>
                  <a:schemeClr val="tx1"/>
                </a:solidFill>
                <a:latin typeface="+mn-lt"/>
                <a:ea typeface="+mn-ea"/>
                <a:cs typeface="+mn-cs"/>
              </a:rPr>
              <a:t>ºC</a:t>
            </a:r>
            <a:r>
              <a:rPr lang="es-ES" sz="1000" b="0" i="0" u="none" strike="noStrike" kern="1200" baseline="0" dirty="0" smtClean="0">
                <a:solidFill>
                  <a:schemeClr val="tx1"/>
                </a:solidFill>
                <a:latin typeface="+mn-lt"/>
                <a:ea typeface="+mn-ea"/>
                <a:cs typeface="+mn-cs"/>
              </a:rPr>
              <a:t> la planta deja de crecer y por encima de 35 es muy probable que se produzca una</a:t>
            </a:r>
          </a:p>
          <a:p>
            <a:r>
              <a:rPr lang="es-ES" sz="1000" b="0" i="0" u="none" strike="noStrike" kern="1200" baseline="0" dirty="0" smtClean="0">
                <a:solidFill>
                  <a:schemeClr val="tx1"/>
                </a:solidFill>
                <a:latin typeface="+mn-lt"/>
                <a:ea typeface="+mn-ea"/>
                <a:cs typeface="+mn-cs"/>
              </a:rPr>
              <a:t>caída de frutos.</a:t>
            </a:r>
          </a:p>
          <a:p>
            <a:r>
              <a:rPr lang="es-ES" sz="1000" b="1" i="0" u="none" strike="noStrike" kern="1200" baseline="0" dirty="0" smtClean="0">
                <a:solidFill>
                  <a:schemeClr val="tx1"/>
                </a:solidFill>
                <a:latin typeface="+mn-lt"/>
                <a:ea typeface="+mn-ea"/>
                <a:cs typeface="+mn-cs"/>
              </a:rPr>
              <a:t>10. Riego</a:t>
            </a:r>
            <a:r>
              <a:rPr lang="es-ES" sz="1000" b="0" i="0" u="none" strike="noStrike" kern="1200" baseline="0" dirty="0" smtClean="0">
                <a:solidFill>
                  <a:schemeClr val="tx1"/>
                </a:solidFill>
                <a:latin typeface="+mn-lt"/>
                <a:ea typeface="+mn-ea"/>
                <a:cs typeface="+mn-cs"/>
              </a:rPr>
              <a:t>: Requiere de riegos frecuentes sin llegar a ser copiosos, por lo que el</a:t>
            </a:r>
          </a:p>
          <a:p>
            <a:r>
              <a:rPr lang="es-ES" sz="1000" b="0" i="0" u="none" strike="noStrike" kern="1200" baseline="0" dirty="0" smtClean="0">
                <a:solidFill>
                  <a:schemeClr val="tx1"/>
                </a:solidFill>
                <a:latin typeface="+mn-lt"/>
                <a:ea typeface="+mn-ea"/>
                <a:cs typeface="+mn-cs"/>
              </a:rPr>
              <a:t>acolchado es una técnica muy aconsejada.</a:t>
            </a:r>
          </a:p>
          <a:p>
            <a:r>
              <a:rPr lang="es-ES" sz="1000" b="1" i="0" u="none" strike="noStrike" kern="1200" baseline="0" dirty="0" smtClean="0">
                <a:solidFill>
                  <a:schemeClr val="tx1"/>
                </a:solidFill>
                <a:latin typeface="+mn-lt"/>
                <a:ea typeface="+mn-ea"/>
                <a:cs typeface="+mn-cs"/>
              </a:rPr>
              <a:t>11. Abonado: </a:t>
            </a:r>
            <a:r>
              <a:rPr lang="es-ES" sz="1000" b="0" i="0" u="none" strike="noStrike" kern="1200" baseline="0" dirty="0" smtClean="0">
                <a:solidFill>
                  <a:schemeClr val="tx1"/>
                </a:solidFill>
                <a:latin typeface="+mn-lt"/>
                <a:ea typeface="+mn-ea"/>
                <a:cs typeface="+mn-cs"/>
              </a:rPr>
              <a:t>Son plantas bastante exigentes en abono, por lo que aportará una buena</a:t>
            </a:r>
          </a:p>
          <a:p>
            <a:r>
              <a:rPr lang="es-ES" sz="1000" b="0" i="0" u="none" strike="noStrike" kern="1200" baseline="0" dirty="0" smtClean="0">
                <a:solidFill>
                  <a:schemeClr val="tx1"/>
                </a:solidFill>
                <a:latin typeface="+mn-lt"/>
                <a:ea typeface="+mn-ea"/>
                <a:cs typeface="+mn-cs"/>
              </a:rPr>
              <a:t>cantidad de materia orgánica (de 3 a 5 kg/m2) bien descompuesta. Dosis de abono</a:t>
            </a:r>
          </a:p>
          <a:p>
            <a:r>
              <a:rPr lang="es-ES" sz="1000" b="0" i="0" u="none" strike="noStrike" kern="1200" baseline="0" dirty="0" smtClean="0">
                <a:solidFill>
                  <a:schemeClr val="tx1"/>
                </a:solidFill>
                <a:latin typeface="+mn-lt"/>
                <a:ea typeface="+mn-ea"/>
                <a:cs typeface="+mn-cs"/>
              </a:rPr>
              <a:t>orgánico normal: 35- 45 t/ha ó 3’5- 4’5 kg/m2.</a:t>
            </a:r>
          </a:p>
          <a:p>
            <a:r>
              <a:rPr lang="es-ES" sz="1000" b="1" i="0" u="none" strike="noStrike" kern="1200" baseline="0" dirty="0" smtClean="0">
                <a:solidFill>
                  <a:schemeClr val="tx1"/>
                </a:solidFill>
                <a:latin typeface="+mn-lt"/>
                <a:ea typeface="+mn-ea"/>
                <a:cs typeface="+mn-cs"/>
              </a:rPr>
              <a:t>12. Asociaciones favorables:</a:t>
            </a:r>
          </a:p>
          <a:p>
            <a:r>
              <a:rPr lang="es-ES" sz="1000" b="0" i="0" u="none" strike="noStrike" kern="1200" baseline="0" dirty="0" smtClean="0">
                <a:solidFill>
                  <a:schemeClr val="tx1"/>
                </a:solidFill>
                <a:latin typeface="+mn-lt"/>
                <a:ea typeface="+mn-ea"/>
                <a:cs typeface="+mn-cs"/>
              </a:rPr>
              <a:t>Es de las pocas plantas que en su asociación no es desaconsejable que esté plantada</a:t>
            </a:r>
          </a:p>
          <a:p>
            <a:r>
              <a:rPr lang="es-ES" sz="1000" b="0" i="0" u="none" strike="noStrike" kern="1200" baseline="0" dirty="0" smtClean="0">
                <a:solidFill>
                  <a:schemeClr val="tx1"/>
                </a:solidFill>
                <a:latin typeface="+mn-lt"/>
                <a:ea typeface="+mn-ea"/>
                <a:cs typeface="+mn-cs"/>
              </a:rPr>
              <a:t>junto a las de su misma familia (tomates, berenjenas, patatas.). Se aconseja plantar</a:t>
            </a:r>
          </a:p>
          <a:p>
            <a:r>
              <a:rPr lang="es-ES" sz="1000" b="0" i="0" u="none" strike="noStrike" kern="1200" baseline="0" dirty="0" smtClean="0">
                <a:solidFill>
                  <a:schemeClr val="tx1"/>
                </a:solidFill>
                <a:latin typeface="+mn-lt"/>
                <a:ea typeface="+mn-ea"/>
                <a:cs typeface="+mn-cs"/>
              </a:rPr>
              <a:t>alguna planta de albahaca cada 3 plantas de pimientos para repeler a pulgones, mosca</a:t>
            </a:r>
          </a:p>
          <a:p>
            <a:r>
              <a:rPr lang="es-ES" sz="1000" b="0" i="0" u="none" strike="noStrike" kern="1200" baseline="0" dirty="0" smtClean="0">
                <a:solidFill>
                  <a:schemeClr val="tx1"/>
                </a:solidFill>
                <a:latin typeface="+mn-lt"/>
                <a:ea typeface="+mn-ea"/>
                <a:cs typeface="+mn-cs"/>
              </a:rPr>
              <a:t>blanca y ácaros.</a:t>
            </a:r>
          </a:p>
          <a:p>
            <a:r>
              <a:rPr lang="es-ES" sz="1000" b="1" i="0" u="none" strike="noStrike" kern="1200" baseline="0" dirty="0" smtClean="0">
                <a:solidFill>
                  <a:schemeClr val="tx1"/>
                </a:solidFill>
                <a:latin typeface="+mn-lt"/>
                <a:ea typeface="+mn-ea"/>
                <a:cs typeface="+mn-cs"/>
              </a:rPr>
              <a:t>13. Asociaciones desfavorables: </a:t>
            </a:r>
            <a:r>
              <a:rPr lang="es-ES" sz="1000" b="0" i="0" u="none" strike="noStrike" kern="1200" baseline="0" dirty="0" smtClean="0">
                <a:solidFill>
                  <a:schemeClr val="tx1"/>
                </a:solidFill>
                <a:latin typeface="+mn-lt"/>
                <a:ea typeface="+mn-ea"/>
                <a:cs typeface="+mn-cs"/>
              </a:rPr>
              <a:t>Indiferente.</a:t>
            </a:r>
          </a:p>
          <a:p>
            <a:r>
              <a:rPr lang="es-ES" sz="1000" b="1" i="0" u="none" strike="noStrike" kern="1200" baseline="0" dirty="0" smtClean="0">
                <a:solidFill>
                  <a:schemeClr val="tx1"/>
                </a:solidFill>
                <a:latin typeface="+mn-lt"/>
                <a:ea typeface="+mn-ea"/>
                <a:cs typeface="+mn-cs"/>
              </a:rPr>
              <a:t>14. Rotaciones: </a:t>
            </a:r>
            <a:r>
              <a:rPr lang="es-ES" sz="1000" b="0" i="0" u="none" strike="noStrike" kern="1200" baseline="0" dirty="0" smtClean="0">
                <a:solidFill>
                  <a:schemeClr val="tx1"/>
                </a:solidFill>
                <a:latin typeface="+mn-lt"/>
                <a:ea typeface="+mn-ea"/>
                <a:cs typeface="+mn-cs"/>
              </a:rPr>
              <a:t>No pimientos, no solanáceas, preferible no plantas de fruto. No repetir en</a:t>
            </a:r>
          </a:p>
          <a:p>
            <a:r>
              <a:rPr lang="es-ES" sz="1000" b="0" i="0" u="none" strike="noStrike" kern="1200" baseline="0" dirty="0" smtClean="0">
                <a:solidFill>
                  <a:schemeClr val="tx1"/>
                </a:solidFill>
                <a:latin typeface="+mn-lt"/>
                <a:ea typeface="+mn-ea"/>
                <a:cs typeface="+mn-cs"/>
              </a:rPr>
              <a:t>3 años.</a:t>
            </a:r>
          </a:p>
          <a:p>
            <a:r>
              <a:rPr lang="es-ES" sz="1000" b="1" i="0" u="none" strike="noStrike" kern="1200" baseline="0" dirty="0" smtClean="0">
                <a:solidFill>
                  <a:schemeClr val="tx1"/>
                </a:solidFill>
                <a:latin typeface="+mn-lt"/>
                <a:ea typeface="+mn-ea"/>
                <a:cs typeface="+mn-cs"/>
              </a:rPr>
              <a:t>15. Cuidados: </a:t>
            </a:r>
            <a:r>
              <a:rPr lang="es-ES" sz="1000" b="0" i="0" u="none" strike="noStrike" kern="1200" baseline="0" dirty="0" smtClean="0">
                <a:solidFill>
                  <a:schemeClr val="tx1"/>
                </a:solidFill>
                <a:latin typeface="+mn-lt"/>
                <a:ea typeface="+mn-ea"/>
                <a:cs typeface="+mn-cs"/>
              </a:rPr>
              <a:t>Cuando la planta ha desarrollado algo de altura se le suele podar la yema</a:t>
            </a:r>
          </a:p>
          <a:p>
            <a:r>
              <a:rPr lang="es-ES" sz="1000" b="0" i="0" u="none" strike="noStrike" kern="1200" baseline="0" dirty="0" smtClean="0">
                <a:solidFill>
                  <a:schemeClr val="tx1"/>
                </a:solidFill>
                <a:latin typeface="+mn-lt"/>
                <a:ea typeface="+mn-ea"/>
                <a:cs typeface="+mn-cs"/>
              </a:rPr>
              <a:t>principal para que brote con más vigorosidad por las ramas laterales. Algunas variedades</a:t>
            </a:r>
          </a:p>
          <a:p>
            <a:r>
              <a:rPr lang="es-ES" sz="1000" b="0" i="0" u="none" strike="noStrike" kern="1200" baseline="0" dirty="0" smtClean="0">
                <a:solidFill>
                  <a:schemeClr val="tx1"/>
                </a:solidFill>
                <a:latin typeface="+mn-lt"/>
                <a:ea typeface="+mn-ea"/>
                <a:cs typeface="+mn-cs"/>
              </a:rPr>
              <a:t>crecen mucho en altura y con el tiempo las plantas no se aguantarán por su propio peso,</a:t>
            </a:r>
          </a:p>
          <a:p>
            <a:r>
              <a:rPr lang="es-ES" sz="1000" b="0" i="0" u="none" strike="noStrike" kern="1200" baseline="0" dirty="0" smtClean="0">
                <a:solidFill>
                  <a:schemeClr val="tx1"/>
                </a:solidFill>
                <a:latin typeface="+mn-lt"/>
                <a:ea typeface="+mn-ea"/>
                <a:cs typeface="+mn-cs"/>
              </a:rPr>
              <a:t>entonces tendremos que </a:t>
            </a:r>
            <a:r>
              <a:rPr lang="es-ES" sz="1000" b="0" i="0" u="none" strike="noStrike" kern="1200" baseline="0" dirty="0" err="1" smtClean="0">
                <a:solidFill>
                  <a:schemeClr val="tx1"/>
                </a:solidFill>
                <a:latin typeface="+mn-lt"/>
                <a:ea typeface="+mn-ea"/>
                <a:cs typeface="+mn-cs"/>
              </a:rPr>
              <a:t>entutorarlas</a:t>
            </a:r>
            <a:r>
              <a:rPr lang="es-ES" sz="1000" b="0" i="0" u="none" strike="noStrike" kern="1200" baseline="0" dirty="0" smtClean="0">
                <a:solidFill>
                  <a:schemeClr val="tx1"/>
                </a:solidFill>
                <a:latin typeface="+mn-lt"/>
                <a:ea typeface="+mn-ea"/>
                <a:cs typeface="+mn-cs"/>
              </a:rPr>
              <a:t> con ayuda de algún elemento como las cañas.</a:t>
            </a:r>
          </a:p>
          <a:p>
            <a:r>
              <a:rPr lang="es-ES" sz="1000" b="0" i="0" u="none" strike="noStrike" kern="1200" baseline="0" dirty="0" smtClean="0">
                <a:solidFill>
                  <a:schemeClr val="tx1"/>
                </a:solidFill>
                <a:latin typeface="+mn-lt"/>
                <a:ea typeface="+mn-ea"/>
                <a:cs typeface="+mn-cs"/>
              </a:rPr>
              <a:t>Se puede dar el manchado de frutos debido a problemas con el calcio debido a salinidad o</a:t>
            </a:r>
          </a:p>
          <a:p>
            <a:r>
              <a:rPr lang="es-ES" sz="1000" b="0" i="0" u="none" strike="noStrike" kern="1200" baseline="0" dirty="0" smtClean="0">
                <a:solidFill>
                  <a:schemeClr val="tx1"/>
                </a:solidFill>
                <a:latin typeface="+mn-lt"/>
                <a:ea typeface="+mn-ea"/>
                <a:cs typeface="+mn-cs"/>
              </a:rPr>
              <a:t>falta de calcio en el suelo (entre otras causas) Podemos tener algunos problemas con los</a:t>
            </a:r>
          </a:p>
          <a:p>
            <a:r>
              <a:rPr lang="es-ES" sz="1000" b="0" i="0" u="none" strike="noStrike" kern="1200" baseline="0" dirty="0" smtClean="0">
                <a:solidFill>
                  <a:schemeClr val="tx1"/>
                </a:solidFill>
                <a:latin typeface="+mn-lt"/>
                <a:ea typeface="+mn-ea"/>
                <a:cs typeface="+mn-cs"/>
              </a:rPr>
              <a:t>pulgones y los ácaros, </a:t>
            </a:r>
            <a:r>
              <a:rPr lang="es-ES" sz="1000" b="0" i="0" u="none" strike="noStrike" kern="1200" baseline="0" dirty="0" err="1" smtClean="0">
                <a:solidFill>
                  <a:schemeClr val="tx1"/>
                </a:solidFill>
                <a:latin typeface="+mn-lt"/>
                <a:ea typeface="+mn-ea"/>
                <a:cs typeface="+mn-cs"/>
              </a:rPr>
              <a:t>Heliothis</a:t>
            </a:r>
            <a:r>
              <a:rPr lang="es-ES" sz="1000" b="0" i="0" u="none" strike="noStrike" kern="1200" baseline="0" dirty="0" smtClean="0">
                <a:solidFill>
                  <a:schemeClr val="tx1"/>
                </a:solidFill>
                <a:latin typeface="+mn-lt"/>
                <a:ea typeface="+mn-ea"/>
                <a:cs typeface="+mn-cs"/>
              </a:rPr>
              <a:t>, rosquilla negra .También es posible que por exceso de</a:t>
            </a:r>
          </a:p>
          <a:p>
            <a:r>
              <a:rPr lang="es-ES" sz="1000" b="0" i="0" u="none" strike="noStrike" kern="1200" baseline="0" dirty="0" smtClean="0">
                <a:solidFill>
                  <a:schemeClr val="tx1"/>
                </a:solidFill>
                <a:latin typeface="+mn-lt"/>
                <a:ea typeface="+mn-ea"/>
                <a:cs typeface="+mn-cs"/>
              </a:rPr>
              <a:t>humedad y calor tengamos problemas de hongos.</a:t>
            </a:r>
            <a:endParaRPr lang="es-ES_tradnl" dirty="0"/>
          </a:p>
        </p:txBody>
      </p:sp>
      <p:sp>
        <p:nvSpPr>
          <p:cNvPr id="4" name="3 Marcador de número de diapositiva"/>
          <p:cNvSpPr>
            <a:spLocks noGrp="1"/>
          </p:cNvSpPr>
          <p:nvPr>
            <p:ph type="sldNum" sz="quarter" idx="10"/>
          </p:nvPr>
        </p:nvSpPr>
        <p:spPr/>
        <p:txBody>
          <a:bodyPr/>
          <a:lstStyle/>
          <a:p>
            <a:fld id="{930211E7-E06C-4C92-840E-2A5F38EFDC46}" type="slidenum">
              <a:rPr lang="es-ES" smtClean="0"/>
              <a:pPr/>
              <a:t>25</a:t>
            </a:fld>
            <a:endParaRPr 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004888" y="685800"/>
            <a:ext cx="4848225" cy="3429000"/>
          </a:xfrm>
        </p:spPr>
      </p:sp>
      <p:sp>
        <p:nvSpPr>
          <p:cNvPr id="3" name="2 Marcador de notas"/>
          <p:cNvSpPr>
            <a:spLocks noGrp="1"/>
          </p:cNvSpPr>
          <p:nvPr>
            <p:ph type="body" idx="1"/>
          </p:nvPr>
        </p:nvSpPr>
        <p:spPr/>
        <p:txBody>
          <a:bodyPr>
            <a:normAutofit/>
          </a:bodyPr>
          <a:lstStyle/>
          <a:p>
            <a:r>
              <a:rPr lang="es-ES" sz="1000" b="1" i="0" u="none" strike="noStrike" kern="1200" baseline="0" dirty="0" smtClean="0">
                <a:solidFill>
                  <a:schemeClr val="tx1"/>
                </a:solidFill>
                <a:latin typeface="+mn-lt"/>
                <a:ea typeface="+mn-ea"/>
                <a:cs typeface="+mn-cs"/>
              </a:rPr>
              <a:t>Nombre común: </a:t>
            </a:r>
            <a:r>
              <a:rPr lang="es-ES" sz="1000" b="0" i="0" u="none" strike="noStrike" kern="1200" baseline="0" dirty="0" smtClean="0">
                <a:solidFill>
                  <a:schemeClr val="tx1"/>
                </a:solidFill>
                <a:latin typeface="+mn-lt"/>
                <a:ea typeface="+mn-ea"/>
                <a:cs typeface="+mn-cs"/>
              </a:rPr>
              <a:t>TOMATE</a:t>
            </a:r>
          </a:p>
          <a:p>
            <a:r>
              <a:rPr lang="es-ES" sz="1000" b="1" i="0" u="none" strike="noStrike" kern="1200" baseline="0" dirty="0" smtClean="0">
                <a:solidFill>
                  <a:schemeClr val="tx1"/>
                </a:solidFill>
                <a:latin typeface="+mn-lt"/>
                <a:ea typeface="+mn-ea"/>
                <a:cs typeface="+mn-cs"/>
              </a:rPr>
              <a:t>2. Nombre científico: </a:t>
            </a:r>
            <a:r>
              <a:rPr lang="es-ES" sz="1000" b="0" i="1" u="none" strike="noStrike" kern="1200" baseline="0" dirty="0" err="1" smtClean="0">
                <a:solidFill>
                  <a:schemeClr val="tx1"/>
                </a:solidFill>
                <a:latin typeface="+mn-lt"/>
                <a:ea typeface="+mn-ea"/>
                <a:cs typeface="+mn-cs"/>
              </a:rPr>
              <a:t>Lycopersicum</a:t>
            </a:r>
            <a:r>
              <a:rPr lang="es-ES" sz="1000" b="0" i="1" u="none" strike="noStrike" kern="1200" baseline="0" dirty="0" smtClean="0">
                <a:solidFill>
                  <a:schemeClr val="tx1"/>
                </a:solidFill>
                <a:latin typeface="+mn-lt"/>
                <a:ea typeface="+mn-ea"/>
                <a:cs typeface="+mn-cs"/>
              </a:rPr>
              <a:t> </a:t>
            </a:r>
            <a:r>
              <a:rPr lang="es-ES" sz="1000" b="0" i="1" u="none" strike="noStrike" kern="1200" baseline="0" dirty="0" err="1" smtClean="0">
                <a:solidFill>
                  <a:schemeClr val="tx1"/>
                </a:solidFill>
                <a:latin typeface="+mn-lt"/>
                <a:ea typeface="+mn-ea"/>
                <a:cs typeface="+mn-cs"/>
              </a:rPr>
              <a:t>esculentum</a:t>
            </a:r>
            <a:endParaRPr lang="es-ES" sz="1000" b="0" i="1" u="none" strike="noStrike" kern="1200" baseline="0" dirty="0" smtClean="0">
              <a:solidFill>
                <a:schemeClr val="tx1"/>
              </a:solidFill>
              <a:latin typeface="+mn-lt"/>
              <a:ea typeface="+mn-ea"/>
              <a:cs typeface="+mn-cs"/>
            </a:endParaRPr>
          </a:p>
          <a:p>
            <a:r>
              <a:rPr lang="es-ES" sz="1000" b="1" i="0" u="none" strike="noStrike" kern="1200" baseline="0" dirty="0" smtClean="0">
                <a:solidFill>
                  <a:schemeClr val="tx1"/>
                </a:solidFill>
                <a:latin typeface="+mn-lt"/>
                <a:ea typeface="+mn-ea"/>
                <a:cs typeface="+mn-cs"/>
              </a:rPr>
              <a:t>3. Familia: </a:t>
            </a:r>
            <a:r>
              <a:rPr lang="es-ES" sz="1000" b="0" i="0" u="none" strike="noStrike" kern="1200" baseline="0" dirty="0" smtClean="0">
                <a:solidFill>
                  <a:schemeClr val="tx1"/>
                </a:solidFill>
                <a:latin typeface="+mn-lt"/>
                <a:ea typeface="+mn-ea"/>
                <a:cs typeface="+mn-cs"/>
              </a:rPr>
              <a:t>Solanáceas</a:t>
            </a:r>
          </a:p>
          <a:p>
            <a:r>
              <a:rPr lang="es-ES" sz="1000" b="1" i="0" u="none" strike="noStrike" kern="1200" baseline="0" dirty="0" smtClean="0">
                <a:solidFill>
                  <a:schemeClr val="tx1"/>
                </a:solidFill>
                <a:latin typeface="+mn-lt"/>
                <a:ea typeface="+mn-ea"/>
                <a:cs typeface="+mn-cs"/>
              </a:rPr>
              <a:t>4. Fecha de cultivo: </a:t>
            </a:r>
            <a:r>
              <a:rPr lang="es-ES" sz="1000" b="0" i="0" u="none" strike="noStrike" kern="1200" baseline="0" dirty="0" smtClean="0">
                <a:solidFill>
                  <a:schemeClr val="tx1"/>
                </a:solidFill>
                <a:latin typeface="+mn-lt"/>
                <a:ea typeface="+mn-ea"/>
                <a:cs typeface="+mn-cs"/>
              </a:rPr>
              <a:t>Desde abril hasta junio</a:t>
            </a:r>
          </a:p>
          <a:p>
            <a:r>
              <a:rPr lang="es-ES" sz="1000" b="1" i="0" u="none" strike="noStrike" kern="1200" baseline="0" dirty="0" smtClean="0">
                <a:solidFill>
                  <a:schemeClr val="tx1"/>
                </a:solidFill>
                <a:latin typeface="+mn-lt"/>
                <a:ea typeface="+mn-ea"/>
                <a:cs typeface="+mn-cs"/>
              </a:rPr>
              <a:t>5. Fecha de semilleros: </a:t>
            </a:r>
            <a:r>
              <a:rPr lang="es-ES" sz="1000" b="0" i="0" u="none" strike="noStrike" kern="1200" baseline="0" dirty="0" smtClean="0">
                <a:solidFill>
                  <a:schemeClr val="tx1"/>
                </a:solidFill>
                <a:latin typeface="+mn-lt"/>
                <a:ea typeface="+mn-ea"/>
                <a:cs typeface="+mn-cs"/>
              </a:rPr>
              <a:t>Primavera. Tiempo de germinación: 10- 15 días.</a:t>
            </a:r>
          </a:p>
          <a:p>
            <a:r>
              <a:rPr lang="es-ES" sz="1000" b="1" i="0" u="none" strike="noStrike" kern="1200" baseline="0" dirty="0" smtClean="0">
                <a:solidFill>
                  <a:schemeClr val="tx1"/>
                </a:solidFill>
                <a:latin typeface="+mn-lt"/>
                <a:ea typeface="+mn-ea"/>
                <a:cs typeface="+mn-cs"/>
              </a:rPr>
              <a:t>6. Marco de plantación: </a:t>
            </a:r>
            <a:r>
              <a:rPr lang="es-ES" sz="1000" b="0" i="0" u="none" strike="noStrike" kern="1200" baseline="0" dirty="0" smtClean="0">
                <a:solidFill>
                  <a:schemeClr val="tx1"/>
                </a:solidFill>
                <a:latin typeface="+mn-lt"/>
                <a:ea typeface="+mn-ea"/>
                <a:cs typeface="+mn-cs"/>
              </a:rPr>
              <a:t>40 x 50 cm.</a:t>
            </a:r>
          </a:p>
          <a:p>
            <a:r>
              <a:rPr lang="es-ES" sz="1000" b="1" i="0" u="none" strike="noStrike" kern="1200" baseline="0" dirty="0" smtClean="0">
                <a:solidFill>
                  <a:schemeClr val="tx1"/>
                </a:solidFill>
                <a:latin typeface="+mn-lt"/>
                <a:ea typeface="+mn-ea"/>
                <a:cs typeface="+mn-cs"/>
              </a:rPr>
              <a:t>7. Fecha de recolección: </a:t>
            </a:r>
            <a:r>
              <a:rPr lang="es-ES" sz="1000" b="0" i="0" u="none" strike="noStrike" kern="1200" baseline="0" dirty="0" smtClean="0">
                <a:solidFill>
                  <a:schemeClr val="tx1"/>
                </a:solidFill>
                <a:latin typeface="+mn-lt"/>
                <a:ea typeface="+mn-ea"/>
                <a:cs typeface="+mn-cs"/>
              </a:rPr>
              <a:t>A partir de los 2 meses desde su </a:t>
            </a:r>
            <a:r>
              <a:rPr lang="es-ES" sz="1000" b="0" i="0" u="none" strike="noStrike" kern="1200" baseline="0" dirty="0" err="1" smtClean="0">
                <a:solidFill>
                  <a:schemeClr val="tx1"/>
                </a:solidFill>
                <a:latin typeface="+mn-lt"/>
                <a:ea typeface="+mn-ea"/>
                <a:cs typeface="+mn-cs"/>
              </a:rPr>
              <a:t>transplante</a:t>
            </a:r>
            <a:r>
              <a:rPr lang="es-ES" sz="1000" b="0" i="0" u="none" strike="noStrike" kern="1200" baseline="0" dirty="0" smtClean="0">
                <a:solidFill>
                  <a:schemeClr val="tx1"/>
                </a:solidFill>
                <a:latin typeface="+mn-lt"/>
                <a:ea typeface="+mn-ea"/>
                <a:cs typeface="+mn-cs"/>
              </a:rPr>
              <a:t>.</a:t>
            </a:r>
          </a:p>
          <a:p>
            <a:r>
              <a:rPr lang="es-ES" sz="1000" b="1" i="0" u="none" strike="noStrike" kern="1200" baseline="0" dirty="0" smtClean="0">
                <a:solidFill>
                  <a:schemeClr val="tx1"/>
                </a:solidFill>
                <a:latin typeface="+mn-lt"/>
                <a:ea typeface="+mn-ea"/>
                <a:cs typeface="+mn-cs"/>
              </a:rPr>
              <a:t>8. Preferencia de suelo: </a:t>
            </a:r>
            <a:r>
              <a:rPr lang="es-ES" sz="1000" b="0" i="0" u="none" strike="noStrike" kern="1200" baseline="0" dirty="0" smtClean="0">
                <a:solidFill>
                  <a:schemeClr val="tx1"/>
                </a:solidFill>
                <a:latin typeface="+mn-lt"/>
                <a:ea typeface="+mn-ea"/>
                <a:cs typeface="+mn-cs"/>
              </a:rPr>
              <a:t>Prefiere los suelos sueltos, aireados y mullidos. Soporta cierta</a:t>
            </a:r>
          </a:p>
          <a:p>
            <a:r>
              <a:rPr lang="es-ES" sz="1000" b="0" i="0" u="none" strike="noStrike" kern="1200" baseline="0" dirty="0" smtClean="0">
                <a:solidFill>
                  <a:schemeClr val="tx1"/>
                </a:solidFill>
                <a:latin typeface="+mn-lt"/>
                <a:ea typeface="+mn-ea"/>
                <a:cs typeface="+mn-cs"/>
              </a:rPr>
              <a:t>acidez y basicidad en el suelo. Un pH de 7 es idóneo en el cultivo. Planta bastante</a:t>
            </a:r>
          </a:p>
          <a:p>
            <a:r>
              <a:rPr lang="es-ES" sz="1000" b="0" i="0" u="none" strike="noStrike" kern="1200" baseline="0" dirty="0" smtClean="0">
                <a:solidFill>
                  <a:schemeClr val="tx1"/>
                </a:solidFill>
                <a:latin typeface="+mn-lt"/>
                <a:ea typeface="+mn-ea"/>
                <a:cs typeface="+mn-cs"/>
              </a:rPr>
              <a:t>tolerable a la salinidad.</a:t>
            </a:r>
          </a:p>
          <a:p>
            <a:r>
              <a:rPr lang="es-ES" sz="1000" b="1" i="0" u="none" strike="noStrike" kern="1200" baseline="0" dirty="0" smtClean="0">
                <a:solidFill>
                  <a:schemeClr val="tx1"/>
                </a:solidFill>
                <a:latin typeface="+mn-lt"/>
                <a:ea typeface="+mn-ea"/>
                <a:cs typeface="+mn-cs"/>
              </a:rPr>
              <a:t>9. Preferencias climáticas: </a:t>
            </a:r>
            <a:r>
              <a:rPr lang="es-ES" sz="1000" b="0" i="0" u="none" strike="noStrike" kern="1200" baseline="0" dirty="0" smtClean="0">
                <a:solidFill>
                  <a:schemeClr val="tx1"/>
                </a:solidFill>
                <a:latin typeface="+mn-lt"/>
                <a:ea typeface="+mn-ea"/>
                <a:cs typeface="+mn-cs"/>
              </a:rPr>
              <a:t>Es una planta de clima cálido aunque soporta las</a:t>
            </a:r>
          </a:p>
          <a:p>
            <a:r>
              <a:rPr lang="es-ES" sz="1000" b="0" i="0" u="none" strike="noStrike" kern="1200" baseline="0" dirty="0" smtClean="0">
                <a:solidFill>
                  <a:schemeClr val="tx1"/>
                </a:solidFill>
                <a:latin typeface="+mn-lt"/>
                <a:ea typeface="+mn-ea"/>
                <a:cs typeface="+mn-cs"/>
              </a:rPr>
              <a:t>temperaturas frescas, pero no el frío intenso. Una temperatura superior a 35 </a:t>
            </a:r>
            <a:r>
              <a:rPr lang="es-ES" sz="1000" b="0" i="0" u="none" strike="noStrike" kern="1200" baseline="0" dirty="0" err="1" smtClean="0">
                <a:solidFill>
                  <a:schemeClr val="tx1"/>
                </a:solidFill>
                <a:latin typeface="+mn-lt"/>
                <a:ea typeface="+mn-ea"/>
                <a:cs typeface="+mn-cs"/>
              </a:rPr>
              <a:t>ºC</a:t>
            </a:r>
            <a:r>
              <a:rPr lang="es-ES" sz="1000" b="0" i="0" u="none" strike="noStrike" kern="1200" baseline="0" dirty="0" smtClean="0">
                <a:solidFill>
                  <a:schemeClr val="tx1"/>
                </a:solidFill>
                <a:latin typeface="+mn-lt"/>
                <a:ea typeface="+mn-ea"/>
                <a:cs typeface="+mn-cs"/>
              </a:rPr>
              <a:t> o inferior a</a:t>
            </a:r>
          </a:p>
          <a:p>
            <a:r>
              <a:rPr lang="es-ES" sz="1000" b="0" i="0" u="none" strike="noStrike" kern="1200" baseline="0" dirty="0" smtClean="0">
                <a:solidFill>
                  <a:schemeClr val="tx1"/>
                </a:solidFill>
                <a:latin typeface="+mn-lt"/>
                <a:ea typeface="+mn-ea"/>
                <a:cs typeface="+mn-cs"/>
              </a:rPr>
              <a:t>10 </a:t>
            </a:r>
            <a:r>
              <a:rPr lang="es-ES" sz="1000" b="0" i="0" u="none" strike="noStrike" kern="1200" baseline="0" dirty="0" err="1" smtClean="0">
                <a:solidFill>
                  <a:schemeClr val="tx1"/>
                </a:solidFill>
                <a:latin typeface="+mn-lt"/>
                <a:ea typeface="+mn-ea"/>
                <a:cs typeface="+mn-cs"/>
              </a:rPr>
              <a:t>ºC</a:t>
            </a:r>
            <a:r>
              <a:rPr lang="es-ES" sz="1000" b="0" i="0" u="none" strike="noStrike" kern="1200" baseline="0" dirty="0" smtClean="0">
                <a:solidFill>
                  <a:schemeClr val="tx1"/>
                </a:solidFill>
                <a:latin typeface="+mn-lt"/>
                <a:ea typeface="+mn-ea"/>
                <a:cs typeface="+mn-cs"/>
              </a:rPr>
              <a:t> puede provocar problemas de polinización. Una baja humedad en el ambiente</a:t>
            </a:r>
          </a:p>
          <a:p>
            <a:r>
              <a:rPr lang="es-ES" sz="1000" b="0" i="0" u="none" strike="noStrike" kern="1200" baseline="0" dirty="0" smtClean="0">
                <a:solidFill>
                  <a:schemeClr val="tx1"/>
                </a:solidFill>
                <a:latin typeface="+mn-lt"/>
                <a:ea typeface="+mn-ea"/>
                <a:cs typeface="+mn-cs"/>
              </a:rPr>
              <a:t>repercute también negativamente. Las heladas destruyen totalmente la planta, pero</a:t>
            </a:r>
          </a:p>
          <a:p>
            <a:r>
              <a:rPr lang="es-ES" sz="1000" b="0" i="0" u="none" strike="noStrike" kern="1200" baseline="0" dirty="0" smtClean="0">
                <a:solidFill>
                  <a:schemeClr val="tx1"/>
                </a:solidFill>
                <a:latin typeface="+mn-lt"/>
                <a:ea typeface="+mn-ea"/>
                <a:cs typeface="+mn-cs"/>
              </a:rPr>
              <a:t>temperaturas bajas pueden dañar la parte aérea de la planta que más tarde se</a:t>
            </a:r>
          </a:p>
          <a:p>
            <a:r>
              <a:rPr lang="es-ES" sz="1000" b="0" i="0" u="none" strike="noStrike" kern="1200" baseline="0" dirty="0" smtClean="0">
                <a:solidFill>
                  <a:schemeClr val="tx1"/>
                </a:solidFill>
                <a:latin typeface="+mn-lt"/>
                <a:ea typeface="+mn-ea"/>
                <a:cs typeface="+mn-cs"/>
              </a:rPr>
              <a:t>recuperará.</a:t>
            </a:r>
          </a:p>
          <a:p>
            <a:r>
              <a:rPr lang="es-ES" sz="1000" b="1" i="0" u="none" strike="noStrike" kern="1200" baseline="0" dirty="0" smtClean="0">
                <a:solidFill>
                  <a:schemeClr val="tx1"/>
                </a:solidFill>
                <a:latin typeface="+mn-lt"/>
                <a:ea typeface="+mn-ea"/>
                <a:cs typeface="+mn-cs"/>
              </a:rPr>
              <a:t>10. Riego: </a:t>
            </a:r>
            <a:r>
              <a:rPr lang="es-ES" sz="1000" b="0" i="0" u="none" strike="noStrike" kern="1200" baseline="0" dirty="0" smtClean="0">
                <a:solidFill>
                  <a:schemeClr val="tx1"/>
                </a:solidFill>
                <a:latin typeface="+mn-lt"/>
                <a:ea typeface="+mn-ea"/>
                <a:cs typeface="+mn-cs"/>
              </a:rPr>
              <a:t>Requiere de riegos regulares y copiosos, por lo que acolchado es una técnica</a:t>
            </a:r>
          </a:p>
          <a:p>
            <a:r>
              <a:rPr lang="es-ES" sz="1000" b="0" i="0" u="none" strike="noStrike" kern="1200" baseline="0" dirty="0" smtClean="0">
                <a:solidFill>
                  <a:schemeClr val="tx1"/>
                </a:solidFill>
                <a:latin typeface="+mn-lt"/>
                <a:ea typeface="+mn-ea"/>
                <a:cs typeface="+mn-cs"/>
              </a:rPr>
              <a:t>muy aconsejable. Hay que evitar ocasionarles estrés en el riego con períodos de sequía y</a:t>
            </a:r>
          </a:p>
          <a:p>
            <a:r>
              <a:rPr lang="es-ES" sz="1000" b="0" i="0" u="none" strike="noStrike" kern="1200" baseline="0" dirty="0" smtClean="0">
                <a:solidFill>
                  <a:schemeClr val="tx1"/>
                </a:solidFill>
                <a:latin typeface="+mn-lt"/>
                <a:ea typeface="+mn-ea"/>
                <a:cs typeface="+mn-cs"/>
              </a:rPr>
              <a:t>riego, ya que el fruto se agrietará. También es muy importante cuando está en floración no</a:t>
            </a:r>
          </a:p>
          <a:p>
            <a:r>
              <a:rPr lang="es-ES" sz="1000" b="0" i="0" u="none" strike="noStrike" kern="1200" baseline="0" dirty="0" smtClean="0">
                <a:solidFill>
                  <a:schemeClr val="tx1"/>
                </a:solidFill>
                <a:latin typeface="+mn-lt"/>
                <a:ea typeface="+mn-ea"/>
                <a:cs typeface="+mn-cs"/>
              </a:rPr>
              <a:t>darles un riego muy abundante, porque es posible que las flores se caigan y no se</a:t>
            </a:r>
          </a:p>
          <a:p>
            <a:r>
              <a:rPr lang="es-ES" sz="1000" b="0" i="0" u="none" strike="noStrike" kern="1200" baseline="0" dirty="0" smtClean="0">
                <a:solidFill>
                  <a:schemeClr val="tx1"/>
                </a:solidFill>
                <a:latin typeface="+mn-lt"/>
                <a:ea typeface="+mn-ea"/>
                <a:cs typeface="+mn-cs"/>
              </a:rPr>
              <a:t>polinicen, obteniendo muy pocos tomates. Nunca regaremos por aspersión o mojando la</a:t>
            </a:r>
          </a:p>
          <a:p>
            <a:r>
              <a:rPr lang="es-ES" sz="1000" b="0" i="0" u="none" strike="noStrike" kern="1200" baseline="0" dirty="0" smtClean="0">
                <a:solidFill>
                  <a:schemeClr val="tx1"/>
                </a:solidFill>
                <a:latin typeface="+mn-lt"/>
                <a:ea typeface="+mn-ea"/>
                <a:cs typeface="+mn-cs"/>
              </a:rPr>
              <a:t>parte aérea de la planta porque provocaremos problemas de hongos.</a:t>
            </a:r>
          </a:p>
          <a:p>
            <a:r>
              <a:rPr lang="es-ES" sz="1000" b="1" i="0" u="none" strike="noStrike" kern="1200" baseline="0" dirty="0" smtClean="0">
                <a:solidFill>
                  <a:schemeClr val="tx1"/>
                </a:solidFill>
                <a:latin typeface="+mn-lt"/>
                <a:ea typeface="+mn-ea"/>
                <a:cs typeface="+mn-cs"/>
              </a:rPr>
              <a:t>11. Abonado: </a:t>
            </a:r>
            <a:r>
              <a:rPr lang="es-ES" sz="1000" b="0" i="0" u="none" strike="noStrike" kern="1200" baseline="0" dirty="0" smtClean="0">
                <a:solidFill>
                  <a:schemeClr val="tx1"/>
                </a:solidFill>
                <a:latin typeface="+mn-lt"/>
                <a:ea typeface="+mn-ea"/>
                <a:cs typeface="+mn-cs"/>
              </a:rPr>
              <a:t>Requiere de una buena cantidad de abono bien descompuesto (5 kg/m2),</a:t>
            </a:r>
          </a:p>
          <a:p>
            <a:r>
              <a:rPr lang="es-ES" sz="1000" b="0" i="0" u="none" strike="noStrike" kern="1200" baseline="0" dirty="0" smtClean="0">
                <a:solidFill>
                  <a:schemeClr val="tx1"/>
                </a:solidFill>
                <a:latin typeface="+mn-lt"/>
                <a:ea typeface="+mn-ea"/>
                <a:cs typeface="+mn-cs"/>
              </a:rPr>
              <a:t>aunque tolera aquellos que no lo estén totalmente. También es aconsejable aportarle algo</a:t>
            </a:r>
          </a:p>
          <a:p>
            <a:r>
              <a:rPr lang="es-ES" sz="1000" b="0" i="0" u="none" strike="noStrike" kern="1200" baseline="0" dirty="0" smtClean="0">
                <a:solidFill>
                  <a:schemeClr val="tx1"/>
                </a:solidFill>
                <a:latin typeface="+mn-lt"/>
                <a:ea typeface="+mn-ea"/>
                <a:cs typeface="+mn-cs"/>
              </a:rPr>
              <a:t>de abono en superficie durante el cultivo. Si no utilizamos acolchado es muy aconsejable</a:t>
            </a:r>
          </a:p>
          <a:p>
            <a:r>
              <a:rPr lang="es-ES" sz="1000" b="0" i="0" u="none" strike="noStrike" kern="1200" baseline="0" dirty="0" smtClean="0">
                <a:solidFill>
                  <a:schemeClr val="tx1"/>
                </a:solidFill>
                <a:latin typeface="+mn-lt"/>
                <a:ea typeface="+mn-ea"/>
                <a:cs typeface="+mn-cs"/>
              </a:rPr>
              <a:t>el aporte de materia orgánica en superficie debido a que su color negro hará incrementar</a:t>
            </a:r>
          </a:p>
          <a:p>
            <a:r>
              <a:rPr lang="es-ES" sz="1000" b="0" i="0" u="none" strike="noStrike" kern="1200" baseline="0" dirty="0" smtClean="0">
                <a:solidFill>
                  <a:schemeClr val="tx1"/>
                </a:solidFill>
                <a:latin typeface="+mn-lt"/>
                <a:ea typeface="+mn-ea"/>
                <a:cs typeface="+mn-cs"/>
              </a:rPr>
              <a:t>la temperatura en el suelo, siendo esto muy beneficioso para el desarrollo de sus raíces,</a:t>
            </a:r>
          </a:p>
          <a:p>
            <a:r>
              <a:rPr lang="es-ES" sz="1000" b="0" i="0" u="none" strike="noStrike" kern="1200" baseline="0" dirty="0" smtClean="0">
                <a:solidFill>
                  <a:schemeClr val="tx1"/>
                </a:solidFill>
                <a:latin typeface="+mn-lt"/>
                <a:ea typeface="+mn-ea"/>
                <a:cs typeface="+mn-cs"/>
              </a:rPr>
              <a:t>que crecen mejor con un suelo caliente. Dosis de abono orgánico normal: 30-40 T/Ha ó 3-</a:t>
            </a:r>
          </a:p>
          <a:p>
            <a:r>
              <a:rPr lang="es-ES" sz="1000" b="0" i="0" u="none" strike="noStrike" kern="1200" baseline="0" dirty="0" smtClean="0">
                <a:solidFill>
                  <a:schemeClr val="tx1"/>
                </a:solidFill>
                <a:latin typeface="+mn-lt"/>
                <a:ea typeface="+mn-ea"/>
                <a:cs typeface="+mn-cs"/>
              </a:rPr>
              <a:t>4 kg/m2.</a:t>
            </a:r>
          </a:p>
          <a:p>
            <a:r>
              <a:rPr lang="es-ES" sz="1000" b="1" i="0" u="none" strike="noStrike" kern="1200" baseline="0" dirty="0" smtClean="0">
                <a:solidFill>
                  <a:schemeClr val="tx1"/>
                </a:solidFill>
                <a:latin typeface="+mn-lt"/>
                <a:ea typeface="+mn-ea"/>
                <a:cs typeface="+mn-cs"/>
              </a:rPr>
              <a:t>12. Asociaciones favorables: </a:t>
            </a:r>
            <a:r>
              <a:rPr lang="es-ES" sz="1000" b="0" i="0" u="none" strike="noStrike" kern="1200" baseline="0" dirty="0" smtClean="0">
                <a:solidFill>
                  <a:schemeClr val="tx1"/>
                </a:solidFill>
                <a:latin typeface="+mn-lt"/>
                <a:ea typeface="+mn-ea"/>
                <a:cs typeface="+mn-cs"/>
              </a:rPr>
              <a:t>Ajo, cebolla, apio, zanahoria, puerro, perejil, col, albahaca</a:t>
            </a:r>
          </a:p>
          <a:p>
            <a:r>
              <a:rPr lang="es-ES" sz="1000" b="0" i="0" u="none" strike="noStrike" kern="1200" baseline="0" dirty="0" smtClean="0">
                <a:solidFill>
                  <a:schemeClr val="tx1"/>
                </a:solidFill>
                <a:latin typeface="+mn-lt"/>
                <a:ea typeface="+mn-ea"/>
                <a:cs typeface="+mn-cs"/>
              </a:rPr>
              <a:t>y caléndula.</a:t>
            </a:r>
          </a:p>
          <a:p>
            <a:r>
              <a:rPr lang="es-ES" sz="1000" b="1" i="0" u="none" strike="noStrike" kern="1200" baseline="0" dirty="0" smtClean="0">
                <a:solidFill>
                  <a:schemeClr val="tx1"/>
                </a:solidFill>
                <a:latin typeface="+mn-lt"/>
                <a:ea typeface="+mn-ea"/>
                <a:cs typeface="+mn-cs"/>
              </a:rPr>
              <a:t>13. Asociaciones desfavorables: </a:t>
            </a:r>
            <a:r>
              <a:rPr lang="es-ES" sz="1000" b="0" i="0" u="none" strike="noStrike" kern="1200" baseline="0" dirty="0" smtClean="0">
                <a:solidFill>
                  <a:schemeClr val="tx1"/>
                </a:solidFill>
                <a:latin typeface="+mn-lt"/>
                <a:ea typeface="+mn-ea"/>
                <a:cs typeface="+mn-cs"/>
              </a:rPr>
              <a:t>Patata, pepino y colinabo.</a:t>
            </a:r>
          </a:p>
          <a:p>
            <a:r>
              <a:rPr lang="es-ES" sz="1000" b="1" i="0" u="none" strike="noStrike" kern="1200" baseline="0" dirty="0" smtClean="0">
                <a:solidFill>
                  <a:schemeClr val="tx1"/>
                </a:solidFill>
                <a:latin typeface="+mn-lt"/>
                <a:ea typeface="+mn-ea"/>
                <a:cs typeface="+mn-cs"/>
              </a:rPr>
              <a:t>14. Rotaciones: </a:t>
            </a:r>
            <a:r>
              <a:rPr lang="es-ES" sz="1000" b="0" i="0" u="none" strike="noStrike" kern="1200" baseline="0" dirty="0" smtClean="0">
                <a:solidFill>
                  <a:schemeClr val="tx1"/>
                </a:solidFill>
                <a:latin typeface="+mn-lt"/>
                <a:ea typeface="+mn-ea"/>
                <a:cs typeface="+mn-cs"/>
              </a:rPr>
              <a:t>No tomates, no solanáceas (salvo patata), preferible no plantas de fruto.</a:t>
            </a:r>
          </a:p>
          <a:p>
            <a:r>
              <a:rPr lang="es-ES" sz="1000" b="0" i="0" u="none" strike="noStrike" kern="1200" baseline="0" dirty="0" smtClean="0">
                <a:solidFill>
                  <a:schemeClr val="tx1"/>
                </a:solidFill>
                <a:latin typeface="+mn-lt"/>
                <a:ea typeface="+mn-ea"/>
                <a:cs typeface="+mn-cs"/>
              </a:rPr>
              <a:t>No repetir en 3 años.</a:t>
            </a:r>
          </a:p>
          <a:p>
            <a:r>
              <a:rPr lang="es-ES" sz="1000" b="1" i="0" u="none" strike="noStrike" kern="1200" baseline="0" dirty="0" smtClean="0">
                <a:solidFill>
                  <a:schemeClr val="tx1"/>
                </a:solidFill>
                <a:latin typeface="+mn-lt"/>
                <a:ea typeface="+mn-ea"/>
                <a:cs typeface="+mn-cs"/>
              </a:rPr>
              <a:t>15. Cuidados: </a:t>
            </a:r>
            <a:r>
              <a:rPr lang="es-ES" sz="1000" b="0" i="0" u="none" strike="noStrike" kern="1200" baseline="0" dirty="0" smtClean="0">
                <a:solidFill>
                  <a:schemeClr val="tx1"/>
                </a:solidFill>
                <a:latin typeface="+mn-lt"/>
                <a:ea typeface="+mn-ea"/>
                <a:cs typeface="+mn-cs"/>
              </a:rPr>
              <a:t>Para su cultivo se realiza el </a:t>
            </a:r>
            <a:r>
              <a:rPr lang="es-ES" sz="1000" b="0" i="0" u="none" strike="noStrike" kern="1200" baseline="0" dirty="0" err="1" smtClean="0">
                <a:solidFill>
                  <a:schemeClr val="tx1"/>
                </a:solidFill>
                <a:latin typeface="+mn-lt"/>
                <a:ea typeface="+mn-ea"/>
                <a:cs typeface="+mn-cs"/>
              </a:rPr>
              <a:t>entutorado</a:t>
            </a:r>
            <a:r>
              <a:rPr lang="es-ES" sz="1000" b="0" i="0" u="none" strike="noStrike" kern="1200" baseline="0" dirty="0" smtClean="0">
                <a:solidFill>
                  <a:schemeClr val="tx1"/>
                </a:solidFill>
                <a:latin typeface="+mn-lt"/>
                <a:ea typeface="+mn-ea"/>
                <a:cs typeface="+mn-cs"/>
              </a:rPr>
              <a:t> en barracas de cañas apara evitar</a:t>
            </a:r>
          </a:p>
          <a:p>
            <a:r>
              <a:rPr lang="es-ES" sz="1000" b="0" i="0" u="none" strike="noStrike" kern="1200" baseline="0" dirty="0" smtClean="0">
                <a:solidFill>
                  <a:schemeClr val="tx1"/>
                </a:solidFill>
                <a:latin typeface="+mn-lt"/>
                <a:ea typeface="+mn-ea"/>
                <a:cs typeface="+mn-cs"/>
              </a:rPr>
              <a:t>que la planta repose en el suelo y tenga problemas de pudriciones. Hay que ir podando la</a:t>
            </a:r>
          </a:p>
          <a:p>
            <a:r>
              <a:rPr lang="es-ES" sz="1000" b="0" i="0" u="none" strike="noStrike" kern="1200" baseline="0" dirty="0" smtClean="0">
                <a:solidFill>
                  <a:schemeClr val="tx1"/>
                </a:solidFill>
                <a:latin typeface="+mn-lt"/>
                <a:ea typeface="+mn-ea"/>
                <a:cs typeface="+mn-cs"/>
              </a:rPr>
              <a:t>tomatera para tener una buena producción y evitar que la planta crezca mucho y no haga</a:t>
            </a:r>
          </a:p>
          <a:p>
            <a:r>
              <a:rPr lang="es-ES" sz="1000" b="0" i="0" u="none" strike="noStrike" kern="1200" baseline="0" dirty="0" smtClean="0">
                <a:solidFill>
                  <a:schemeClr val="tx1"/>
                </a:solidFill>
                <a:latin typeface="+mn-lt"/>
                <a:ea typeface="+mn-ea"/>
                <a:cs typeface="+mn-cs"/>
              </a:rPr>
              <a:t>casi frutos de un tamaño considerable. Aparición de grietas en el fruto debido a un exceso</a:t>
            </a:r>
          </a:p>
          <a:p>
            <a:r>
              <a:rPr lang="es-ES" sz="1000" b="0" i="0" u="none" strike="noStrike" kern="1200" baseline="0" dirty="0" smtClean="0">
                <a:solidFill>
                  <a:schemeClr val="tx1"/>
                </a:solidFill>
                <a:latin typeface="+mn-lt"/>
                <a:ea typeface="+mn-ea"/>
                <a:cs typeface="+mn-cs"/>
              </a:rPr>
              <a:t>en el riego. Aparición en el extremo del tomate manchas circulares al principio blancas y</a:t>
            </a:r>
          </a:p>
          <a:p>
            <a:r>
              <a:rPr lang="es-ES" sz="1000" b="0" i="0" u="none" strike="noStrike" kern="1200" baseline="0" dirty="0" smtClean="0">
                <a:solidFill>
                  <a:schemeClr val="tx1"/>
                </a:solidFill>
                <a:latin typeface="+mn-lt"/>
                <a:ea typeface="+mn-ea"/>
                <a:cs typeface="+mn-cs"/>
              </a:rPr>
              <a:t>que con el tiempo se necrosan volviéndose oscuras. Esto es debido a irregularidades en</a:t>
            </a:r>
          </a:p>
          <a:p>
            <a:r>
              <a:rPr lang="es-ES" sz="1000" b="0" i="0" u="none" strike="noStrike" kern="1200" baseline="0" dirty="0" smtClean="0">
                <a:solidFill>
                  <a:schemeClr val="tx1"/>
                </a:solidFill>
                <a:latin typeface="+mn-lt"/>
                <a:ea typeface="+mn-ea"/>
                <a:cs typeface="+mn-cs"/>
              </a:rPr>
              <a:t>el riego, a un bloqueo en la absorción de calcio o a una salinidad excesiva en el riego o</a:t>
            </a:r>
          </a:p>
          <a:p>
            <a:r>
              <a:rPr lang="es-ES" sz="1000" b="0" i="0" u="none" strike="noStrike" kern="1200" baseline="0" dirty="0" smtClean="0">
                <a:solidFill>
                  <a:schemeClr val="tx1"/>
                </a:solidFill>
                <a:latin typeface="+mn-lt"/>
                <a:ea typeface="+mn-ea"/>
                <a:cs typeface="+mn-cs"/>
              </a:rPr>
              <a:t>suelo.</a:t>
            </a:r>
          </a:p>
          <a:p>
            <a:r>
              <a:rPr lang="es-ES" sz="1000" b="0" i="0" u="none" strike="noStrike" kern="1200" baseline="0" dirty="0" smtClean="0">
                <a:solidFill>
                  <a:schemeClr val="tx1"/>
                </a:solidFill>
                <a:latin typeface="+mn-lt"/>
                <a:ea typeface="+mn-ea"/>
                <a:cs typeface="+mn-cs"/>
              </a:rPr>
              <a:t>Pueden aparecer </a:t>
            </a:r>
            <a:r>
              <a:rPr lang="es-ES" sz="1000" b="0" i="0" u="none" strike="noStrike" kern="1200" baseline="0" dirty="0" err="1" smtClean="0">
                <a:solidFill>
                  <a:schemeClr val="tx1"/>
                </a:solidFill>
                <a:latin typeface="+mn-lt"/>
                <a:ea typeface="+mn-ea"/>
                <a:cs typeface="+mn-cs"/>
              </a:rPr>
              <a:t>heliothis</a:t>
            </a:r>
            <a:r>
              <a:rPr lang="es-ES" sz="1000" b="0" i="0" u="none" strike="noStrike" kern="1200" baseline="0" dirty="0" smtClean="0">
                <a:solidFill>
                  <a:schemeClr val="tx1"/>
                </a:solidFill>
                <a:latin typeface="+mn-lt"/>
                <a:ea typeface="+mn-ea"/>
                <a:cs typeface="+mn-cs"/>
              </a:rPr>
              <a:t> y rosquilla negra También pueden aparecer pulgones ácaros,</a:t>
            </a:r>
          </a:p>
          <a:p>
            <a:r>
              <a:rPr lang="es-ES" sz="1000" b="0" i="0" u="none" strike="noStrike" kern="1200" baseline="0" dirty="0" smtClean="0">
                <a:solidFill>
                  <a:schemeClr val="tx1"/>
                </a:solidFill>
                <a:latin typeface="+mn-lt"/>
                <a:ea typeface="+mn-ea"/>
                <a:cs typeface="+mn-cs"/>
              </a:rPr>
              <a:t>Minador de hortícolas, gusano de alambre mosca blanca, chinche verde, y </a:t>
            </a:r>
            <a:r>
              <a:rPr lang="es-ES" sz="1000" b="0" i="0" u="none" strike="noStrike" kern="1200" baseline="0" dirty="0" err="1" smtClean="0">
                <a:solidFill>
                  <a:schemeClr val="tx1"/>
                </a:solidFill>
                <a:latin typeface="+mn-lt"/>
                <a:ea typeface="+mn-ea"/>
                <a:cs typeface="+mn-cs"/>
              </a:rPr>
              <a:t>trips</a:t>
            </a:r>
            <a:r>
              <a:rPr lang="es-ES" sz="1000" b="0" i="0" u="none" strike="noStrike" kern="1200" baseline="0" dirty="0" smtClean="0">
                <a:solidFill>
                  <a:schemeClr val="tx1"/>
                </a:solidFill>
                <a:latin typeface="+mn-lt"/>
                <a:ea typeface="+mn-ea"/>
                <a:cs typeface="+mn-cs"/>
              </a:rPr>
              <a:t> que</a:t>
            </a:r>
          </a:p>
          <a:p>
            <a:r>
              <a:rPr lang="es-ES" sz="1000" b="0" i="0" u="none" strike="noStrike" kern="1200" baseline="0" dirty="0" smtClean="0">
                <a:solidFill>
                  <a:schemeClr val="tx1"/>
                </a:solidFill>
                <a:latin typeface="+mn-lt"/>
                <a:ea typeface="+mn-ea"/>
                <a:cs typeface="+mn-cs"/>
              </a:rPr>
              <a:t>pueden transmitir enfermedades a las plantas provocando severos daños a la misma. Hay</a:t>
            </a:r>
          </a:p>
          <a:p>
            <a:r>
              <a:rPr lang="es-ES" sz="1000" b="0" i="0" u="none" strike="noStrike" kern="1200" baseline="0" dirty="0" smtClean="0">
                <a:solidFill>
                  <a:schemeClr val="tx1"/>
                </a:solidFill>
                <a:latin typeface="+mn-lt"/>
                <a:ea typeface="+mn-ea"/>
                <a:cs typeface="+mn-cs"/>
              </a:rPr>
              <a:t>que tener cuidados con los hongos como mildiu, </a:t>
            </a:r>
            <a:r>
              <a:rPr lang="es-ES" sz="1000" b="0" i="0" u="none" strike="noStrike" kern="1200" baseline="0" dirty="0" err="1" smtClean="0">
                <a:solidFill>
                  <a:schemeClr val="tx1"/>
                </a:solidFill>
                <a:latin typeface="+mn-lt"/>
                <a:ea typeface="+mn-ea"/>
                <a:cs typeface="+mn-cs"/>
              </a:rPr>
              <a:t>Verticilium</a:t>
            </a:r>
            <a:r>
              <a:rPr lang="es-ES" sz="1000" b="0" i="0" u="none" strike="noStrike" kern="1200" baseline="0" dirty="0" smtClean="0">
                <a:solidFill>
                  <a:schemeClr val="tx1"/>
                </a:solidFill>
                <a:latin typeface="+mn-lt"/>
                <a:ea typeface="+mn-ea"/>
                <a:cs typeface="+mn-cs"/>
              </a:rPr>
              <a:t>.</a:t>
            </a:r>
          </a:p>
          <a:p>
            <a:endParaRPr lang="es-ES" sz="1000" b="0" i="0" u="none" strike="noStrike" kern="1200" baseline="0" dirty="0" smtClean="0">
              <a:solidFill>
                <a:schemeClr val="tx1"/>
              </a:solidFill>
              <a:latin typeface="+mn-lt"/>
              <a:ea typeface="+mn-ea"/>
              <a:cs typeface="+mn-cs"/>
            </a:endParaRPr>
          </a:p>
          <a:p>
            <a:pPr marL="0" marR="0" indent="0" algn="l" defTabSz="737555" rtl="0" eaLnBrk="1" fontAlgn="auto" latinLnBrk="0" hangingPunct="1">
              <a:lnSpc>
                <a:spcPct val="100000"/>
              </a:lnSpc>
              <a:spcBef>
                <a:spcPts val="0"/>
              </a:spcBef>
              <a:spcAft>
                <a:spcPts val="0"/>
              </a:spcAft>
              <a:buClrTx/>
              <a:buSzTx/>
              <a:buFontTx/>
              <a:buNone/>
              <a:tabLst/>
              <a:defRPr/>
            </a:pPr>
            <a:r>
              <a:rPr lang="es-ES" sz="1000" b="1" kern="1200" dirty="0" smtClean="0">
                <a:solidFill>
                  <a:schemeClr val="tx1"/>
                </a:solidFill>
                <a:effectLst/>
                <a:latin typeface="+mn-lt"/>
                <a:ea typeface="+mn-ea"/>
                <a:cs typeface="+mn-cs"/>
              </a:rPr>
              <a:t>Vaporizador de hoja de tomate.</a:t>
            </a:r>
            <a:r>
              <a:rPr lang="es-ES" sz="1000" kern="1200" dirty="0" smtClean="0">
                <a:solidFill>
                  <a:schemeClr val="tx1"/>
                </a:solidFill>
                <a:effectLst/>
                <a:latin typeface="+mn-lt"/>
                <a:ea typeface="+mn-ea"/>
                <a:cs typeface="+mn-cs"/>
              </a:rPr>
              <a:t> Es eficaz para eliminar pulgones y ácaros de todos los colores y que generalmente se instalan en la parte inferior de las hojas. Las hormigas también huyen de este remedio, que funciona porque los alcaloides en la hojas de tomate (y las hojas de todas las solanáceas, en realidad) son fatales para muchos insectos. Tampoco son buenos para las personas o las mascotas, así que conviene no aplicar la mezcla cuando están cerca. Se pican dos tazas de hoja de tomate en otras dos tazas de agua y se deja reposar por la noche. Se cuela y se añade otra taza de agua para diluir el mejunje que aplicaremos con el vaporizador.</a:t>
            </a:r>
            <a:r>
              <a:rPr lang="es-ES" sz="1000" b="1" kern="1200" dirty="0" smtClean="0">
                <a:solidFill>
                  <a:schemeClr val="tx1"/>
                </a:solidFill>
                <a:effectLst/>
                <a:latin typeface="+mn-lt"/>
                <a:ea typeface="+mn-ea"/>
                <a:cs typeface="+mn-cs"/>
              </a:rPr>
              <a:t> </a:t>
            </a:r>
            <a:endParaRPr lang="es-ES" sz="1000" kern="1200" dirty="0" smtClean="0">
              <a:solidFill>
                <a:schemeClr val="tx1"/>
              </a:solidFill>
              <a:effectLst/>
              <a:latin typeface="+mn-lt"/>
              <a:ea typeface="+mn-ea"/>
              <a:cs typeface="+mn-cs"/>
            </a:endParaRPr>
          </a:p>
          <a:p>
            <a:endParaRPr lang="es-ES" sz="1000" b="0" i="0" u="none" strike="noStrike" kern="1200" baseline="0" dirty="0" smtClean="0">
              <a:solidFill>
                <a:schemeClr val="tx1"/>
              </a:solidFill>
              <a:latin typeface="+mn-lt"/>
              <a:ea typeface="+mn-ea"/>
              <a:cs typeface="+mn-cs"/>
            </a:endParaRPr>
          </a:p>
          <a:p>
            <a:endParaRPr lang="es-ES_tradnl" dirty="0"/>
          </a:p>
        </p:txBody>
      </p:sp>
      <p:sp>
        <p:nvSpPr>
          <p:cNvPr id="4" name="3 Marcador de número de diapositiva"/>
          <p:cNvSpPr>
            <a:spLocks noGrp="1"/>
          </p:cNvSpPr>
          <p:nvPr>
            <p:ph type="sldNum" sz="quarter" idx="10"/>
          </p:nvPr>
        </p:nvSpPr>
        <p:spPr/>
        <p:txBody>
          <a:bodyPr/>
          <a:lstStyle/>
          <a:p>
            <a:fld id="{930211E7-E06C-4C92-840E-2A5F38EFDC46}" type="slidenum">
              <a:rPr lang="es-ES" smtClean="0"/>
              <a:pPr/>
              <a:t>26</a:t>
            </a:fld>
            <a:endParaRPr 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004888" y="685800"/>
            <a:ext cx="4848225" cy="3429000"/>
          </a:xfrm>
        </p:spPr>
      </p:sp>
      <p:sp>
        <p:nvSpPr>
          <p:cNvPr id="3" name="2 Marcador de notas"/>
          <p:cNvSpPr>
            <a:spLocks noGrp="1"/>
          </p:cNvSpPr>
          <p:nvPr>
            <p:ph type="body" idx="1"/>
          </p:nvPr>
        </p:nvSpPr>
        <p:spPr/>
        <p:txBody>
          <a:bodyPr>
            <a:normAutofit/>
          </a:bodyPr>
          <a:lstStyle/>
          <a:p>
            <a:r>
              <a:rPr lang="es-ES" sz="1000" b="1" i="0" u="none" strike="noStrike" kern="1200" baseline="0" dirty="0" smtClean="0">
                <a:solidFill>
                  <a:schemeClr val="tx1"/>
                </a:solidFill>
                <a:latin typeface="+mn-lt"/>
                <a:ea typeface="+mn-ea"/>
                <a:cs typeface="+mn-cs"/>
              </a:rPr>
              <a:t>1. Nombre común: </a:t>
            </a:r>
            <a:r>
              <a:rPr lang="es-ES" sz="1000" b="0" i="0" u="none" strike="noStrike" kern="1200" baseline="0" dirty="0" smtClean="0">
                <a:solidFill>
                  <a:schemeClr val="tx1"/>
                </a:solidFill>
                <a:latin typeface="+mn-lt"/>
                <a:ea typeface="+mn-ea"/>
                <a:cs typeface="+mn-cs"/>
              </a:rPr>
              <a:t>PATATA</a:t>
            </a:r>
          </a:p>
          <a:p>
            <a:r>
              <a:rPr lang="es-ES" sz="1000" b="1" i="0" u="none" strike="noStrike" kern="1200" baseline="0" dirty="0" smtClean="0">
                <a:solidFill>
                  <a:schemeClr val="tx1"/>
                </a:solidFill>
                <a:latin typeface="+mn-lt"/>
                <a:ea typeface="+mn-ea"/>
                <a:cs typeface="+mn-cs"/>
              </a:rPr>
              <a:t>2. Nombre científico</a:t>
            </a:r>
            <a:r>
              <a:rPr lang="es-ES" sz="1000" b="0" i="0" u="none" strike="noStrike" kern="1200" baseline="0" dirty="0" smtClean="0">
                <a:solidFill>
                  <a:schemeClr val="tx1"/>
                </a:solidFill>
                <a:latin typeface="+mn-lt"/>
                <a:ea typeface="+mn-ea"/>
                <a:cs typeface="+mn-cs"/>
              </a:rPr>
              <a:t>: </a:t>
            </a:r>
            <a:r>
              <a:rPr lang="es-ES" sz="1000" b="0" i="1" u="none" strike="noStrike" kern="1200" baseline="0" dirty="0" err="1" smtClean="0">
                <a:solidFill>
                  <a:schemeClr val="tx1"/>
                </a:solidFill>
                <a:latin typeface="+mn-lt"/>
                <a:ea typeface="+mn-ea"/>
                <a:cs typeface="+mn-cs"/>
              </a:rPr>
              <a:t>Solanum</a:t>
            </a:r>
            <a:r>
              <a:rPr lang="es-ES" sz="1000" b="0" i="1" u="none" strike="noStrike" kern="1200" baseline="0" dirty="0" smtClean="0">
                <a:solidFill>
                  <a:schemeClr val="tx1"/>
                </a:solidFill>
                <a:latin typeface="+mn-lt"/>
                <a:ea typeface="+mn-ea"/>
                <a:cs typeface="+mn-cs"/>
              </a:rPr>
              <a:t> </a:t>
            </a:r>
            <a:r>
              <a:rPr lang="es-ES" sz="1000" b="0" i="1" u="none" strike="noStrike" kern="1200" baseline="0" dirty="0" err="1" smtClean="0">
                <a:solidFill>
                  <a:schemeClr val="tx1"/>
                </a:solidFill>
                <a:latin typeface="+mn-lt"/>
                <a:ea typeface="+mn-ea"/>
                <a:cs typeface="+mn-cs"/>
              </a:rPr>
              <a:t>tuberosum</a:t>
            </a:r>
            <a:endParaRPr lang="es-ES" sz="1000" b="0" i="1" u="none" strike="noStrike" kern="1200" baseline="0" dirty="0" smtClean="0">
              <a:solidFill>
                <a:schemeClr val="tx1"/>
              </a:solidFill>
              <a:latin typeface="+mn-lt"/>
              <a:ea typeface="+mn-ea"/>
              <a:cs typeface="+mn-cs"/>
            </a:endParaRPr>
          </a:p>
          <a:p>
            <a:r>
              <a:rPr lang="es-ES" sz="1000" b="1" i="0" u="none" strike="noStrike" kern="1200" baseline="0" dirty="0" smtClean="0">
                <a:solidFill>
                  <a:schemeClr val="tx1"/>
                </a:solidFill>
                <a:latin typeface="+mn-lt"/>
                <a:ea typeface="+mn-ea"/>
                <a:cs typeface="+mn-cs"/>
              </a:rPr>
              <a:t>3. Familia: </a:t>
            </a:r>
            <a:r>
              <a:rPr lang="es-ES" sz="1000" b="0" i="0" u="none" strike="noStrike" kern="1200" baseline="0" dirty="0" smtClean="0">
                <a:solidFill>
                  <a:schemeClr val="tx1"/>
                </a:solidFill>
                <a:latin typeface="+mn-lt"/>
                <a:ea typeface="+mn-ea"/>
                <a:cs typeface="+mn-cs"/>
              </a:rPr>
              <a:t>Solanáceas</a:t>
            </a:r>
          </a:p>
          <a:p>
            <a:r>
              <a:rPr lang="es-ES" sz="1000" b="1" i="0" u="none" strike="noStrike" kern="1200" baseline="0" dirty="0" smtClean="0">
                <a:solidFill>
                  <a:schemeClr val="tx1"/>
                </a:solidFill>
                <a:latin typeface="+mn-lt"/>
                <a:ea typeface="+mn-ea"/>
                <a:cs typeface="+mn-cs"/>
              </a:rPr>
              <a:t>4. Fecha de cultivo: </a:t>
            </a:r>
            <a:r>
              <a:rPr lang="es-ES" sz="1000" b="0" i="0" u="none" strike="noStrike" kern="1200" baseline="0" dirty="0" smtClean="0">
                <a:solidFill>
                  <a:schemeClr val="tx1"/>
                </a:solidFill>
                <a:latin typeface="+mn-lt"/>
                <a:ea typeface="+mn-ea"/>
                <a:cs typeface="+mn-cs"/>
              </a:rPr>
              <a:t>De febrero a marzo y de julio a agosto.</a:t>
            </a:r>
          </a:p>
          <a:p>
            <a:r>
              <a:rPr lang="es-ES" sz="1000" b="1" i="0" u="none" strike="noStrike" kern="1200" baseline="0" dirty="0" smtClean="0">
                <a:solidFill>
                  <a:schemeClr val="tx1"/>
                </a:solidFill>
                <a:latin typeface="+mn-lt"/>
                <a:ea typeface="+mn-ea"/>
                <a:cs typeface="+mn-cs"/>
              </a:rPr>
              <a:t>5. Fecha de semilleros: </a:t>
            </a:r>
            <a:r>
              <a:rPr lang="es-ES" sz="1000" b="0" i="0" u="none" strike="noStrike" kern="1200" baseline="0" dirty="0" smtClean="0">
                <a:solidFill>
                  <a:schemeClr val="tx1"/>
                </a:solidFill>
                <a:latin typeface="+mn-lt"/>
                <a:ea typeface="+mn-ea"/>
                <a:cs typeface="+mn-cs"/>
              </a:rPr>
              <a:t>Siembra directa de patatas de siembra, no semillero.</a:t>
            </a:r>
          </a:p>
          <a:p>
            <a:r>
              <a:rPr lang="es-ES" sz="1000" b="1" i="0" u="none" strike="noStrike" kern="1200" baseline="0" dirty="0" smtClean="0">
                <a:solidFill>
                  <a:schemeClr val="tx1"/>
                </a:solidFill>
                <a:latin typeface="+mn-lt"/>
                <a:ea typeface="+mn-ea"/>
                <a:cs typeface="+mn-cs"/>
              </a:rPr>
              <a:t>6. Marco de plantación: </a:t>
            </a:r>
            <a:r>
              <a:rPr lang="es-ES" sz="1000" b="0" i="0" u="none" strike="noStrike" kern="1200" baseline="0" dirty="0" smtClean="0">
                <a:solidFill>
                  <a:schemeClr val="tx1"/>
                </a:solidFill>
                <a:latin typeface="+mn-lt"/>
                <a:ea typeface="+mn-ea"/>
                <a:cs typeface="+mn-cs"/>
              </a:rPr>
              <a:t>40 x 80 cm.</a:t>
            </a:r>
          </a:p>
          <a:p>
            <a:r>
              <a:rPr lang="es-ES" sz="1000" b="1" i="0" u="none" strike="noStrike" kern="1200" baseline="0" dirty="0" smtClean="0">
                <a:solidFill>
                  <a:schemeClr val="tx1"/>
                </a:solidFill>
                <a:latin typeface="+mn-lt"/>
                <a:ea typeface="+mn-ea"/>
                <a:cs typeface="+mn-cs"/>
              </a:rPr>
              <a:t>7. Fecha de recolección: </a:t>
            </a:r>
            <a:r>
              <a:rPr lang="es-ES" sz="1000" b="0" i="0" u="none" strike="noStrike" kern="1200" baseline="0" dirty="0" smtClean="0">
                <a:solidFill>
                  <a:schemeClr val="tx1"/>
                </a:solidFill>
                <a:latin typeface="+mn-lt"/>
                <a:ea typeface="+mn-ea"/>
                <a:cs typeface="+mn-cs"/>
              </a:rPr>
              <a:t>A partir de los tres meses desde su plantación.</a:t>
            </a:r>
          </a:p>
          <a:p>
            <a:r>
              <a:rPr lang="es-ES" sz="1000" b="1" i="0" u="none" strike="noStrike" kern="1200" baseline="0" dirty="0" smtClean="0">
                <a:solidFill>
                  <a:schemeClr val="tx1"/>
                </a:solidFill>
                <a:latin typeface="+mn-lt"/>
                <a:ea typeface="+mn-ea"/>
                <a:cs typeface="+mn-cs"/>
              </a:rPr>
              <a:t>8. Preferencia de suelo: </a:t>
            </a:r>
            <a:r>
              <a:rPr lang="es-ES" sz="1000" b="0" i="0" u="none" strike="noStrike" kern="1200" baseline="0" dirty="0" smtClean="0">
                <a:solidFill>
                  <a:schemeClr val="tx1"/>
                </a:solidFill>
                <a:latin typeface="+mn-lt"/>
                <a:ea typeface="+mn-ea"/>
                <a:cs typeface="+mn-cs"/>
              </a:rPr>
              <a:t>Prefiere suelos sueltos, bien cavados y mullidos que no</a:t>
            </a:r>
          </a:p>
          <a:p>
            <a:r>
              <a:rPr lang="es-ES" sz="1000" b="0" i="0" u="none" strike="noStrike" kern="1200" baseline="0" dirty="0" smtClean="0">
                <a:solidFill>
                  <a:schemeClr val="tx1"/>
                </a:solidFill>
                <a:latin typeface="+mn-lt"/>
                <a:ea typeface="+mn-ea"/>
                <a:cs typeface="+mn-cs"/>
              </a:rPr>
              <a:t>retengan la humedad y con un pH ligeramente ácido. En los suelos básicos puede</a:t>
            </a:r>
          </a:p>
          <a:p>
            <a:r>
              <a:rPr lang="es-ES" sz="1000" b="0" i="0" u="none" strike="noStrike" kern="1200" baseline="0" dirty="0" smtClean="0">
                <a:solidFill>
                  <a:schemeClr val="tx1"/>
                </a:solidFill>
                <a:latin typeface="+mn-lt"/>
                <a:ea typeface="+mn-ea"/>
                <a:cs typeface="+mn-cs"/>
              </a:rPr>
              <a:t>presentar algún problema el cultivo. Es una planta moderadamente a la salinidad del</a:t>
            </a:r>
          </a:p>
          <a:p>
            <a:r>
              <a:rPr lang="es-ES" sz="1000" b="0" i="0" u="none" strike="noStrike" kern="1200" baseline="0" dirty="0" smtClean="0">
                <a:solidFill>
                  <a:schemeClr val="tx1"/>
                </a:solidFill>
                <a:latin typeface="+mn-lt"/>
                <a:ea typeface="+mn-ea"/>
                <a:cs typeface="+mn-cs"/>
              </a:rPr>
              <a:t>suelo.</a:t>
            </a:r>
          </a:p>
          <a:p>
            <a:r>
              <a:rPr lang="es-ES" sz="1000" b="1" i="0" u="none" strike="noStrike" kern="1200" baseline="0" dirty="0" smtClean="0">
                <a:solidFill>
                  <a:schemeClr val="tx1"/>
                </a:solidFill>
                <a:latin typeface="+mn-lt"/>
                <a:ea typeface="+mn-ea"/>
                <a:cs typeface="+mn-cs"/>
              </a:rPr>
              <a:t>9. Preferencias climáticas: </a:t>
            </a:r>
            <a:r>
              <a:rPr lang="es-ES" sz="1000" b="0" i="0" u="none" strike="noStrike" kern="1200" baseline="0" dirty="0" smtClean="0">
                <a:solidFill>
                  <a:schemeClr val="tx1"/>
                </a:solidFill>
                <a:latin typeface="+mn-lt"/>
                <a:ea typeface="+mn-ea"/>
                <a:cs typeface="+mn-cs"/>
              </a:rPr>
              <a:t>Prefiere climas frescos pero en los cálidos también se</a:t>
            </a:r>
          </a:p>
          <a:p>
            <a:r>
              <a:rPr lang="es-ES" sz="1000" b="0" i="0" u="none" strike="noStrike" kern="1200" baseline="0" dirty="0" smtClean="0">
                <a:solidFill>
                  <a:schemeClr val="tx1"/>
                </a:solidFill>
                <a:latin typeface="+mn-lt"/>
                <a:ea typeface="+mn-ea"/>
                <a:cs typeface="+mn-cs"/>
              </a:rPr>
              <a:t>desarrolla. Le afectan las heladas. La temperatura óptima de crecimiento se sitúa en 15-</a:t>
            </a:r>
          </a:p>
          <a:p>
            <a:r>
              <a:rPr lang="es-ES" sz="1000" b="0" i="0" u="none" strike="noStrike" kern="1200" baseline="0" dirty="0" smtClean="0">
                <a:solidFill>
                  <a:schemeClr val="tx1"/>
                </a:solidFill>
                <a:latin typeface="+mn-lt"/>
                <a:ea typeface="+mn-ea"/>
                <a:cs typeface="+mn-cs"/>
              </a:rPr>
              <a:t>18 </a:t>
            </a:r>
            <a:r>
              <a:rPr lang="es-ES" sz="1000" b="0" i="0" u="none" strike="noStrike" kern="1200" baseline="0" dirty="0" err="1" smtClean="0">
                <a:solidFill>
                  <a:schemeClr val="tx1"/>
                </a:solidFill>
                <a:latin typeface="+mn-lt"/>
                <a:ea typeface="+mn-ea"/>
                <a:cs typeface="+mn-cs"/>
              </a:rPr>
              <a:t>ºC</a:t>
            </a:r>
            <a:r>
              <a:rPr lang="es-ES" sz="1000" b="0" i="0" u="none" strike="noStrike" kern="1200" baseline="0" dirty="0" smtClean="0">
                <a:solidFill>
                  <a:schemeClr val="tx1"/>
                </a:solidFill>
                <a:latin typeface="+mn-lt"/>
                <a:ea typeface="+mn-ea"/>
                <a:cs typeface="+mn-cs"/>
              </a:rPr>
              <a:t>.</a:t>
            </a:r>
          </a:p>
          <a:p>
            <a:r>
              <a:rPr lang="es-ES" sz="1000" b="1" i="0" u="none" strike="noStrike" kern="1200" baseline="0" dirty="0" smtClean="0">
                <a:solidFill>
                  <a:schemeClr val="tx1"/>
                </a:solidFill>
                <a:latin typeface="+mn-lt"/>
                <a:ea typeface="+mn-ea"/>
                <a:cs typeface="+mn-cs"/>
              </a:rPr>
              <a:t>10. Riego: </a:t>
            </a:r>
            <a:r>
              <a:rPr lang="es-ES" sz="1000" b="0" i="0" u="none" strike="noStrike" kern="1200" baseline="0" dirty="0" smtClean="0">
                <a:solidFill>
                  <a:schemeClr val="tx1"/>
                </a:solidFill>
                <a:latin typeface="+mn-lt"/>
                <a:ea typeface="+mn-ea"/>
                <a:cs typeface="+mn-cs"/>
              </a:rPr>
              <a:t>Necesita de riegos espaciados y poco copiosos. Un exceso de humedad</a:t>
            </a:r>
          </a:p>
          <a:p>
            <a:r>
              <a:rPr lang="es-ES" sz="1000" b="0" i="0" u="none" strike="noStrike" kern="1200" baseline="0" dirty="0" smtClean="0">
                <a:solidFill>
                  <a:schemeClr val="tx1"/>
                </a:solidFill>
                <a:latin typeface="+mn-lt"/>
                <a:ea typeface="+mn-ea"/>
                <a:cs typeface="+mn-cs"/>
              </a:rPr>
              <a:t>provocará la pudrición de los tubérculos.</a:t>
            </a:r>
          </a:p>
          <a:p>
            <a:r>
              <a:rPr lang="es-ES" sz="1000" b="1" i="0" u="none" strike="noStrike" kern="1200" baseline="0" dirty="0" smtClean="0">
                <a:solidFill>
                  <a:schemeClr val="tx1"/>
                </a:solidFill>
                <a:latin typeface="+mn-lt"/>
                <a:ea typeface="+mn-ea"/>
                <a:cs typeface="+mn-cs"/>
              </a:rPr>
              <a:t>11. Abonado: </a:t>
            </a:r>
            <a:r>
              <a:rPr lang="es-ES" sz="1000" b="0" i="0" u="none" strike="noStrike" kern="1200" baseline="0" dirty="0" smtClean="0">
                <a:solidFill>
                  <a:schemeClr val="tx1"/>
                </a:solidFill>
                <a:latin typeface="+mn-lt"/>
                <a:ea typeface="+mn-ea"/>
                <a:cs typeface="+mn-cs"/>
              </a:rPr>
              <a:t>Requiere un buen abonado de fondo (4 ó 5 Kg/m2) con materia orgánica</a:t>
            </a:r>
          </a:p>
          <a:p>
            <a:r>
              <a:rPr lang="es-ES" sz="1000" b="0" i="0" u="none" strike="noStrike" kern="1200" baseline="0" dirty="0" smtClean="0">
                <a:solidFill>
                  <a:schemeClr val="tx1"/>
                </a:solidFill>
                <a:latin typeface="+mn-lt"/>
                <a:ea typeface="+mn-ea"/>
                <a:cs typeface="+mn-cs"/>
              </a:rPr>
              <a:t>bien descompuesta. Dosis de abono orgánico normal: 25- 35 t/ha ó 2’5- 3’5 kg/m2.</a:t>
            </a:r>
          </a:p>
          <a:p>
            <a:r>
              <a:rPr lang="es-ES" sz="1000" b="1" i="0" u="none" strike="noStrike" kern="1200" baseline="0" dirty="0" smtClean="0">
                <a:solidFill>
                  <a:schemeClr val="tx1"/>
                </a:solidFill>
                <a:latin typeface="+mn-lt"/>
                <a:ea typeface="+mn-ea"/>
                <a:cs typeface="+mn-cs"/>
              </a:rPr>
              <a:t>12. Asociaciones favorables:</a:t>
            </a:r>
          </a:p>
          <a:p>
            <a:r>
              <a:rPr lang="es-ES" sz="1000" b="0" i="0" u="none" strike="noStrike" kern="1200" baseline="0" dirty="0" smtClean="0">
                <a:solidFill>
                  <a:schemeClr val="tx1"/>
                </a:solidFill>
                <a:latin typeface="+mn-lt"/>
                <a:ea typeface="+mn-ea"/>
                <a:cs typeface="+mn-cs"/>
              </a:rPr>
              <a:t>Guisante, haba, judía, col, espinaca, berenjena, zanahoria y cáñamo.</a:t>
            </a:r>
          </a:p>
          <a:p>
            <a:r>
              <a:rPr lang="es-ES" sz="1000" b="1" i="0" u="none" strike="noStrike" kern="1200" baseline="0" dirty="0" smtClean="0">
                <a:solidFill>
                  <a:schemeClr val="tx1"/>
                </a:solidFill>
                <a:latin typeface="+mn-lt"/>
                <a:ea typeface="+mn-ea"/>
                <a:cs typeface="+mn-cs"/>
              </a:rPr>
              <a:t>13. Asociaciones desfavorables: </a:t>
            </a:r>
            <a:r>
              <a:rPr lang="es-ES" sz="1000" b="0" i="0" u="none" strike="noStrike" kern="1200" baseline="0" dirty="0" smtClean="0">
                <a:solidFill>
                  <a:schemeClr val="tx1"/>
                </a:solidFill>
                <a:latin typeface="+mn-lt"/>
                <a:ea typeface="+mn-ea"/>
                <a:cs typeface="+mn-cs"/>
              </a:rPr>
              <a:t>Tomate, remolacha, girasol, calabaza, fresa y pepino.</a:t>
            </a:r>
          </a:p>
          <a:p>
            <a:r>
              <a:rPr lang="es-ES" sz="1000" b="1" i="0" u="none" strike="noStrike" kern="1200" baseline="0" dirty="0" smtClean="0">
                <a:solidFill>
                  <a:schemeClr val="tx1"/>
                </a:solidFill>
                <a:latin typeface="+mn-lt"/>
                <a:ea typeface="+mn-ea"/>
                <a:cs typeface="+mn-cs"/>
              </a:rPr>
              <a:t>14. Rotaciones: </a:t>
            </a:r>
            <a:r>
              <a:rPr lang="es-ES" sz="1000" b="0" i="0" u="none" strike="noStrike" kern="1200" baseline="0" dirty="0" smtClean="0">
                <a:solidFill>
                  <a:schemeClr val="tx1"/>
                </a:solidFill>
                <a:latin typeface="+mn-lt"/>
                <a:ea typeface="+mn-ea"/>
                <a:cs typeface="+mn-cs"/>
              </a:rPr>
              <a:t>No patata, no solanáceas, preferible no plantas de raíz (aunque la patata</a:t>
            </a:r>
          </a:p>
          <a:p>
            <a:r>
              <a:rPr lang="es-ES" sz="1000" b="0" i="0" u="none" strike="noStrike" kern="1200" baseline="0" dirty="0" smtClean="0">
                <a:solidFill>
                  <a:schemeClr val="tx1"/>
                </a:solidFill>
                <a:latin typeface="+mn-lt"/>
                <a:ea typeface="+mn-ea"/>
                <a:cs typeface="+mn-cs"/>
              </a:rPr>
              <a:t>sea un tubérculo) No repetir en 3 años.</a:t>
            </a:r>
          </a:p>
          <a:p>
            <a:r>
              <a:rPr lang="es-ES" sz="1000" b="1" i="0" u="none" strike="noStrike" kern="1200" baseline="0" dirty="0" smtClean="0">
                <a:solidFill>
                  <a:schemeClr val="tx1"/>
                </a:solidFill>
                <a:latin typeface="+mn-lt"/>
                <a:ea typeface="+mn-ea"/>
                <a:cs typeface="+mn-cs"/>
              </a:rPr>
              <a:t>15. Cuidados: </a:t>
            </a:r>
            <a:r>
              <a:rPr lang="es-ES" sz="1000" b="0" i="0" u="none" strike="noStrike" kern="1200" baseline="0" dirty="0" smtClean="0">
                <a:solidFill>
                  <a:schemeClr val="tx1"/>
                </a:solidFill>
                <a:latin typeface="+mn-lt"/>
                <a:ea typeface="+mn-ea"/>
                <a:cs typeface="+mn-cs"/>
              </a:rPr>
              <a:t>Para el cultivo de la patata se recomienda la formación de caballones,</a:t>
            </a:r>
          </a:p>
          <a:p>
            <a:r>
              <a:rPr lang="es-ES" sz="1000" b="0" i="0" u="none" strike="noStrike" kern="1200" baseline="0" dirty="0" smtClean="0">
                <a:solidFill>
                  <a:schemeClr val="tx1"/>
                </a:solidFill>
                <a:latin typeface="+mn-lt"/>
                <a:ea typeface="+mn-ea"/>
                <a:cs typeface="+mn-cs"/>
              </a:rPr>
              <a:t>dejando una separación considerable entre ellos, ya que tendremos que incorporar o</a:t>
            </a:r>
          </a:p>
          <a:p>
            <a:r>
              <a:rPr lang="es-ES" sz="1000" b="0" i="0" u="none" strike="noStrike" kern="1200" baseline="0" dirty="0" smtClean="0">
                <a:solidFill>
                  <a:schemeClr val="tx1"/>
                </a:solidFill>
                <a:latin typeface="+mn-lt"/>
                <a:ea typeface="+mn-ea"/>
                <a:cs typeface="+mn-cs"/>
              </a:rPr>
              <a:t>aporcar tierra a la planta, </a:t>
            </a:r>
            <a:r>
              <a:rPr lang="es-ES" sz="1000" b="0" i="0" u="none" strike="noStrike" kern="1200" baseline="0" dirty="0" err="1" smtClean="0">
                <a:solidFill>
                  <a:schemeClr val="tx1"/>
                </a:solidFill>
                <a:latin typeface="+mn-lt"/>
                <a:ea typeface="+mn-ea"/>
                <a:cs typeface="+mn-cs"/>
              </a:rPr>
              <a:t>semienterrándola</a:t>
            </a:r>
            <a:r>
              <a:rPr lang="es-ES" sz="1000" b="0" i="0" u="none" strike="noStrike" kern="1200" baseline="0" dirty="0" smtClean="0">
                <a:solidFill>
                  <a:schemeClr val="tx1"/>
                </a:solidFill>
                <a:latin typeface="+mn-lt"/>
                <a:ea typeface="+mn-ea"/>
                <a:cs typeface="+mn-cs"/>
              </a:rPr>
              <a:t> con forme vaya creciendo. Para plantar</a:t>
            </a:r>
          </a:p>
          <a:p>
            <a:r>
              <a:rPr lang="es-ES" sz="1000" b="0" i="0" u="none" strike="noStrike" kern="1200" baseline="0" dirty="0" smtClean="0">
                <a:solidFill>
                  <a:schemeClr val="tx1"/>
                </a:solidFill>
                <a:latin typeface="+mn-lt"/>
                <a:ea typeface="+mn-ea"/>
                <a:cs typeface="+mn-cs"/>
              </a:rPr>
              <a:t>debemos tener patatas de siembra y cortar éstas dejando al menos 1 ojo o brote de</a:t>
            </a:r>
          </a:p>
          <a:p>
            <a:r>
              <a:rPr lang="es-ES" sz="1000" b="0" i="0" u="none" strike="noStrike" kern="1200" baseline="0" dirty="0" smtClean="0">
                <a:solidFill>
                  <a:schemeClr val="tx1"/>
                </a:solidFill>
                <a:latin typeface="+mn-lt"/>
                <a:ea typeface="+mn-ea"/>
                <a:cs typeface="+mn-cs"/>
              </a:rPr>
              <a:t>germinación en cada trozo, el cual dejaremos cicatrizar 1 día antes de plantarlo. Este trozo</a:t>
            </a:r>
          </a:p>
          <a:p>
            <a:r>
              <a:rPr lang="es-ES" sz="1000" b="0" i="0" u="none" strike="noStrike" kern="1200" baseline="0" dirty="0" smtClean="0">
                <a:solidFill>
                  <a:schemeClr val="tx1"/>
                </a:solidFill>
                <a:latin typeface="+mn-lt"/>
                <a:ea typeface="+mn-ea"/>
                <a:cs typeface="+mn-cs"/>
              </a:rPr>
              <a:t>lo enterraremos con el brote de germinación hacia arriba, a una profundidad de 10</a:t>
            </a:r>
          </a:p>
          <a:p>
            <a:r>
              <a:rPr lang="es-ES" sz="1000" b="0" i="0" u="none" strike="noStrike" kern="1200" baseline="0" dirty="0" smtClean="0">
                <a:solidFill>
                  <a:schemeClr val="tx1"/>
                </a:solidFill>
                <a:latin typeface="+mn-lt"/>
                <a:ea typeface="+mn-ea"/>
                <a:cs typeface="+mn-cs"/>
              </a:rPr>
              <a:t>centímetros.</a:t>
            </a:r>
          </a:p>
          <a:p>
            <a:r>
              <a:rPr lang="es-ES" sz="1000" b="0" i="0" u="none" strike="noStrike" kern="1200" baseline="0" dirty="0" smtClean="0">
                <a:solidFill>
                  <a:schemeClr val="tx1"/>
                </a:solidFill>
                <a:latin typeface="+mn-lt"/>
                <a:ea typeface="+mn-ea"/>
                <a:cs typeface="+mn-cs"/>
              </a:rPr>
              <a:t>Es fundamental el estado de humedad en la tierra a la hora de hacer esta tarea, ya que se</a:t>
            </a:r>
          </a:p>
          <a:p>
            <a:r>
              <a:rPr lang="es-ES" sz="1000" b="0" i="0" u="none" strike="noStrike" kern="1200" baseline="0" dirty="0" smtClean="0">
                <a:solidFill>
                  <a:schemeClr val="tx1"/>
                </a:solidFill>
                <a:latin typeface="+mn-lt"/>
                <a:ea typeface="+mn-ea"/>
                <a:cs typeface="+mn-cs"/>
              </a:rPr>
              <a:t>debe encontrar con cierta humedad o en punto de sazón. Esta humedad es la que va a</a:t>
            </a:r>
          </a:p>
          <a:p>
            <a:r>
              <a:rPr lang="es-ES" sz="1000" b="0" i="0" u="none" strike="noStrike" kern="1200" baseline="0" dirty="0" smtClean="0">
                <a:solidFill>
                  <a:schemeClr val="tx1"/>
                </a:solidFill>
                <a:latin typeface="+mn-lt"/>
                <a:ea typeface="+mn-ea"/>
                <a:cs typeface="+mn-cs"/>
              </a:rPr>
              <a:t>hacer crecer los brotes que saldrán al exterior formando las hojas, sin recurrir al riego. Los</a:t>
            </a:r>
          </a:p>
          <a:p>
            <a:r>
              <a:rPr lang="es-ES" sz="1000" b="0" i="0" u="none" strike="noStrike" kern="1200" baseline="0" dirty="0" smtClean="0">
                <a:solidFill>
                  <a:schemeClr val="tx1"/>
                </a:solidFill>
                <a:latin typeface="+mn-lt"/>
                <a:ea typeface="+mn-ea"/>
                <a:cs typeface="+mn-cs"/>
              </a:rPr>
              <a:t>riegos los espaciaremos hasta comprobar el tiempo entre uno y otro, que será antes de</a:t>
            </a:r>
          </a:p>
          <a:p>
            <a:r>
              <a:rPr lang="es-ES" sz="1000" b="0" i="0" u="none" strike="noStrike" kern="1200" baseline="0" dirty="0" smtClean="0">
                <a:solidFill>
                  <a:schemeClr val="tx1"/>
                </a:solidFill>
                <a:latin typeface="+mn-lt"/>
                <a:ea typeface="+mn-ea"/>
                <a:cs typeface="+mn-cs"/>
              </a:rPr>
              <a:t>que aparezcan los signos de falta de agua.</a:t>
            </a:r>
          </a:p>
          <a:p>
            <a:r>
              <a:rPr lang="es-ES" sz="1000" b="0" i="0" u="none" strike="noStrike" kern="1200" baseline="0" dirty="0" smtClean="0">
                <a:solidFill>
                  <a:schemeClr val="tx1"/>
                </a:solidFill>
                <a:latin typeface="+mn-lt"/>
                <a:ea typeface="+mn-ea"/>
                <a:cs typeface="+mn-cs"/>
              </a:rPr>
              <a:t>Cada cierto tiempo hay que aportar tierra para recalzar los caballones y hacer crecer el</a:t>
            </a:r>
          </a:p>
          <a:p>
            <a:r>
              <a:rPr lang="es-ES" sz="1000" b="0" i="0" u="none" strike="noStrike" kern="1200" baseline="0" dirty="0" smtClean="0">
                <a:solidFill>
                  <a:schemeClr val="tx1"/>
                </a:solidFill>
                <a:latin typeface="+mn-lt"/>
                <a:ea typeface="+mn-ea"/>
                <a:cs typeface="+mn-cs"/>
              </a:rPr>
              <a:t>mismo, de este modo dejamos más espacio a la plantas para que crezcan mas patatas y</a:t>
            </a:r>
          </a:p>
          <a:p>
            <a:r>
              <a:rPr lang="es-ES" sz="1000" b="0" i="0" u="none" strike="noStrike" kern="1200" baseline="0" dirty="0" smtClean="0">
                <a:solidFill>
                  <a:schemeClr val="tx1"/>
                </a:solidFill>
                <a:latin typeface="+mn-lt"/>
                <a:ea typeface="+mn-ea"/>
                <a:cs typeface="+mn-cs"/>
              </a:rPr>
              <a:t>evitamos que se salgan del caballón, se pongan verdes y sean incomestibles. También</a:t>
            </a:r>
          </a:p>
          <a:p>
            <a:r>
              <a:rPr lang="es-ES" sz="1000" b="0" i="0" u="none" strike="noStrike" kern="1200" baseline="0" dirty="0" smtClean="0">
                <a:solidFill>
                  <a:schemeClr val="tx1"/>
                </a:solidFill>
                <a:latin typeface="+mn-lt"/>
                <a:ea typeface="+mn-ea"/>
                <a:cs typeface="+mn-cs"/>
              </a:rPr>
              <a:t>podemos hacer un caballón, hacer la plantación instalar el riego y cubrirlo con acolchado.</a:t>
            </a:r>
          </a:p>
          <a:p>
            <a:r>
              <a:rPr lang="es-ES" sz="1000" b="0" i="0" u="none" strike="noStrike" kern="1200" baseline="0" dirty="0" smtClean="0">
                <a:solidFill>
                  <a:schemeClr val="tx1"/>
                </a:solidFill>
                <a:latin typeface="+mn-lt"/>
                <a:ea typeface="+mn-ea"/>
                <a:cs typeface="+mn-cs"/>
              </a:rPr>
              <a:t>De esta forma podemos prescindir de recalzar con tierra el caballón. Puede ser que no</a:t>
            </a:r>
          </a:p>
          <a:p>
            <a:r>
              <a:rPr lang="es-ES" sz="1000" b="0" i="0" u="none" strike="noStrike" kern="1200" baseline="0" dirty="0" smtClean="0">
                <a:solidFill>
                  <a:schemeClr val="tx1"/>
                </a:solidFill>
                <a:latin typeface="+mn-lt"/>
                <a:ea typeface="+mn-ea"/>
                <a:cs typeface="+mn-cs"/>
              </a:rPr>
              <a:t>tengamos tantas patatas como con el otro método pero reduciremos el trabajo.</a:t>
            </a:r>
          </a:p>
          <a:p>
            <a:r>
              <a:rPr lang="es-ES" sz="1000" b="0" i="0" u="none" strike="noStrike" kern="1200" baseline="0" dirty="0" smtClean="0">
                <a:solidFill>
                  <a:schemeClr val="tx1"/>
                </a:solidFill>
                <a:latin typeface="+mn-lt"/>
                <a:ea typeface="+mn-ea"/>
                <a:cs typeface="+mn-cs"/>
              </a:rPr>
              <a:t>Es posible que aparezcan grietas o ahuecados en las patatas debido a variaciones</a:t>
            </a:r>
          </a:p>
          <a:p>
            <a:r>
              <a:rPr lang="es-ES" sz="1000" b="0" i="0" u="none" strike="noStrike" kern="1200" baseline="0" dirty="0" smtClean="0">
                <a:solidFill>
                  <a:schemeClr val="tx1"/>
                </a:solidFill>
                <a:latin typeface="+mn-lt"/>
                <a:ea typeface="+mn-ea"/>
                <a:cs typeface="+mn-cs"/>
              </a:rPr>
              <a:t>drásticas en los riegos o en las temperaturas o también por un excesivo abonado en</a:t>
            </a:r>
          </a:p>
          <a:p>
            <a:r>
              <a:rPr lang="es-ES" sz="1000" b="0" i="0" u="none" strike="noStrike" kern="1200" baseline="0" dirty="0" smtClean="0">
                <a:solidFill>
                  <a:schemeClr val="tx1"/>
                </a:solidFill>
                <a:latin typeface="+mn-lt"/>
                <a:ea typeface="+mn-ea"/>
                <a:cs typeface="+mn-cs"/>
              </a:rPr>
              <a:t>nitrógeno. El exceso de humedad también puede producir la aparición de ciertas “lentejas”</a:t>
            </a:r>
          </a:p>
          <a:p>
            <a:r>
              <a:rPr lang="es-ES" sz="1000" b="0" i="0" u="none" strike="noStrike" kern="1200" baseline="0" dirty="0" smtClean="0">
                <a:solidFill>
                  <a:schemeClr val="tx1"/>
                </a:solidFill>
                <a:latin typeface="+mn-lt"/>
                <a:ea typeface="+mn-ea"/>
                <a:cs typeface="+mn-cs"/>
              </a:rPr>
              <a:t>en la piel de las patatas. Pueden aparecer algunos problemas como el escarabajo de la</a:t>
            </a:r>
          </a:p>
          <a:p>
            <a:r>
              <a:rPr lang="es-ES" sz="1000" b="0" i="0" u="none" strike="noStrike" kern="1200" baseline="0" dirty="0" smtClean="0">
                <a:solidFill>
                  <a:schemeClr val="tx1"/>
                </a:solidFill>
                <a:latin typeface="+mn-lt"/>
                <a:ea typeface="+mn-ea"/>
                <a:cs typeface="+mn-cs"/>
              </a:rPr>
              <a:t>patata. Pulgones, mildiu, gusanos de alambre, </a:t>
            </a:r>
            <a:r>
              <a:rPr lang="es-ES" sz="1000" b="0" i="0" u="none" strike="noStrike" kern="1200" baseline="0" dirty="0" err="1" smtClean="0">
                <a:solidFill>
                  <a:schemeClr val="tx1"/>
                </a:solidFill>
                <a:latin typeface="+mn-lt"/>
                <a:ea typeface="+mn-ea"/>
                <a:cs typeface="+mn-cs"/>
              </a:rPr>
              <a:t>Plusias</a:t>
            </a:r>
            <a:r>
              <a:rPr lang="es-ES" sz="1000" b="0" i="0" u="none" strike="noStrike" kern="1200" baseline="0" dirty="0" smtClean="0">
                <a:solidFill>
                  <a:schemeClr val="tx1"/>
                </a:solidFill>
                <a:latin typeface="+mn-lt"/>
                <a:ea typeface="+mn-ea"/>
                <a:cs typeface="+mn-cs"/>
              </a:rPr>
              <a:t> y gusano gris y polilla de la patata.</a:t>
            </a:r>
          </a:p>
          <a:p>
            <a:r>
              <a:rPr lang="es-ES" sz="1000" b="0" i="0" u="none" strike="noStrike" kern="1200" baseline="0" dirty="0" smtClean="0">
                <a:solidFill>
                  <a:schemeClr val="tx1"/>
                </a:solidFill>
                <a:latin typeface="+mn-lt"/>
                <a:ea typeface="+mn-ea"/>
                <a:cs typeface="+mn-cs"/>
              </a:rPr>
              <a:t>Enfermedades como mildiu, </a:t>
            </a:r>
            <a:r>
              <a:rPr lang="es-ES" sz="1000" b="0" i="0" u="none" strike="noStrike" kern="1200" baseline="0" dirty="0" err="1" smtClean="0">
                <a:solidFill>
                  <a:schemeClr val="tx1"/>
                </a:solidFill>
                <a:latin typeface="+mn-lt"/>
                <a:ea typeface="+mn-ea"/>
                <a:cs typeface="+mn-cs"/>
              </a:rPr>
              <a:t>oidio</a:t>
            </a:r>
            <a:r>
              <a:rPr lang="es-ES" sz="1000" b="0" i="0" u="none" strike="noStrike" kern="1200" baseline="0" dirty="0" smtClean="0">
                <a:solidFill>
                  <a:schemeClr val="tx1"/>
                </a:solidFill>
                <a:latin typeface="+mn-lt"/>
                <a:ea typeface="+mn-ea"/>
                <a:cs typeface="+mn-cs"/>
              </a:rPr>
              <a:t> tizón.</a:t>
            </a:r>
          </a:p>
          <a:p>
            <a:endParaRPr lang="es-ES_tradnl" dirty="0"/>
          </a:p>
        </p:txBody>
      </p:sp>
      <p:sp>
        <p:nvSpPr>
          <p:cNvPr id="4" name="3 Marcador de número de diapositiva"/>
          <p:cNvSpPr>
            <a:spLocks noGrp="1"/>
          </p:cNvSpPr>
          <p:nvPr>
            <p:ph type="sldNum" sz="quarter" idx="10"/>
          </p:nvPr>
        </p:nvSpPr>
        <p:spPr/>
        <p:txBody>
          <a:bodyPr/>
          <a:lstStyle/>
          <a:p>
            <a:fld id="{930211E7-E06C-4C92-840E-2A5F38EFDC46}" type="slidenum">
              <a:rPr lang="es-ES" smtClean="0"/>
              <a:pPr/>
              <a:t>27</a:t>
            </a:fld>
            <a:endParaRPr lang="es-E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004888" y="685800"/>
            <a:ext cx="4848225" cy="3429000"/>
          </a:xfrm>
        </p:spPr>
      </p:sp>
      <p:sp>
        <p:nvSpPr>
          <p:cNvPr id="3" name="2 Marcador de notas"/>
          <p:cNvSpPr>
            <a:spLocks noGrp="1"/>
          </p:cNvSpPr>
          <p:nvPr>
            <p:ph type="body" idx="1"/>
          </p:nvPr>
        </p:nvSpPr>
        <p:spPr/>
        <p:txBody>
          <a:bodyPr>
            <a:normAutofit/>
          </a:bodyPr>
          <a:lstStyle/>
          <a:p>
            <a:r>
              <a:rPr lang="es-ES" sz="1000" b="1" i="0" u="none" strike="noStrike" kern="1200" baseline="0" dirty="0" smtClean="0">
                <a:solidFill>
                  <a:schemeClr val="tx1"/>
                </a:solidFill>
                <a:latin typeface="+mn-lt"/>
                <a:ea typeface="+mn-ea"/>
                <a:cs typeface="+mn-cs"/>
              </a:rPr>
              <a:t>1. Nombre común: </a:t>
            </a:r>
            <a:r>
              <a:rPr lang="es-ES" sz="1000" b="0" i="0" u="none" strike="noStrike" kern="1200" baseline="0" dirty="0" smtClean="0">
                <a:solidFill>
                  <a:schemeClr val="tx1"/>
                </a:solidFill>
                <a:latin typeface="+mn-lt"/>
                <a:ea typeface="+mn-ea"/>
                <a:cs typeface="+mn-cs"/>
              </a:rPr>
              <a:t>RABANITO</a:t>
            </a:r>
          </a:p>
          <a:p>
            <a:r>
              <a:rPr lang="es-ES" sz="1000" b="1" i="0" u="none" strike="noStrike" kern="1200" baseline="0" dirty="0" smtClean="0">
                <a:solidFill>
                  <a:schemeClr val="tx1"/>
                </a:solidFill>
                <a:latin typeface="+mn-lt"/>
                <a:ea typeface="+mn-ea"/>
                <a:cs typeface="+mn-cs"/>
              </a:rPr>
              <a:t>2. Nombre científico: </a:t>
            </a:r>
            <a:r>
              <a:rPr lang="es-ES" sz="1000" b="0" i="1" u="none" strike="noStrike" kern="1200" baseline="0" dirty="0" err="1" smtClean="0">
                <a:solidFill>
                  <a:schemeClr val="tx1"/>
                </a:solidFill>
                <a:latin typeface="+mn-lt"/>
                <a:ea typeface="+mn-ea"/>
                <a:cs typeface="+mn-cs"/>
              </a:rPr>
              <a:t>Raphanus</a:t>
            </a:r>
            <a:r>
              <a:rPr lang="es-ES" sz="1000" b="0" i="1" u="none" strike="noStrike" kern="1200" baseline="0" dirty="0" smtClean="0">
                <a:solidFill>
                  <a:schemeClr val="tx1"/>
                </a:solidFill>
                <a:latin typeface="+mn-lt"/>
                <a:ea typeface="+mn-ea"/>
                <a:cs typeface="+mn-cs"/>
              </a:rPr>
              <a:t> </a:t>
            </a:r>
            <a:r>
              <a:rPr lang="es-ES" sz="1000" b="0" i="1" u="none" strike="noStrike" kern="1200" baseline="0" dirty="0" err="1" smtClean="0">
                <a:solidFill>
                  <a:schemeClr val="tx1"/>
                </a:solidFill>
                <a:latin typeface="+mn-lt"/>
                <a:ea typeface="+mn-ea"/>
                <a:cs typeface="+mn-cs"/>
              </a:rPr>
              <a:t>sativus</a:t>
            </a:r>
            <a:endParaRPr lang="es-ES" sz="1000" b="0" i="1" u="none" strike="noStrike" kern="1200" baseline="0" dirty="0" smtClean="0">
              <a:solidFill>
                <a:schemeClr val="tx1"/>
              </a:solidFill>
              <a:latin typeface="+mn-lt"/>
              <a:ea typeface="+mn-ea"/>
              <a:cs typeface="+mn-cs"/>
            </a:endParaRPr>
          </a:p>
          <a:p>
            <a:r>
              <a:rPr lang="es-ES" sz="1000" b="1" i="0" u="none" strike="noStrike" kern="1200" baseline="0" dirty="0" smtClean="0">
                <a:solidFill>
                  <a:schemeClr val="tx1"/>
                </a:solidFill>
                <a:latin typeface="+mn-lt"/>
                <a:ea typeface="+mn-ea"/>
                <a:cs typeface="+mn-cs"/>
              </a:rPr>
              <a:t>3. Familia: </a:t>
            </a:r>
            <a:r>
              <a:rPr lang="es-ES" sz="1000" b="0" i="0" u="none" strike="noStrike" kern="1200" baseline="0" dirty="0" smtClean="0">
                <a:solidFill>
                  <a:schemeClr val="tx1"/>
                </a:solidFill>
                <a:latin typeface="+mn-lt"/>
                <a:ea typeface="+mn-ea"/>
                <a:cs typeface="+mn-cs"/>
              </a:rPr>
              <a:t>Crucíferas</a:t>
            </a:r>
          </a:p>
          <a:p>
            <a:r>
              <a:rPr lang="es-ES" sz="1000" b="1" i="0" u="none" strike="noStrike" kern="1200" baseline="0" dirty="0" smtClean="0">
                <a:solidFill>
                  <a:schemeClr val="tx1"/>
                </a:solidFill>
                <a:latin typeface="+mn-lt"/>
                <a:ea typeface="+mn-ea"/>
                <a:cs typeface="+mn-cs"/>
              </a:rPr>
              <a:t>4. Fecha de cultivo: </a:t>
            </a:r>
            <a:r>
              <a:rPr lang="es-ES" sz="1000" b="0" i="0" u="none" strike="noStrike" kern="1200" baseline="0" dirty="0" smtClean="0">
                <a:solidFill>
                  <a:schemeClr val="tx1"/>
                </a:solidFill>
                <a:latin typeface="+mn-lt"/>
                <a:ea typeface="+mn-ea"/>
                <a:cs typeface="+mn-cs"/>
              </a:rPr>
              <a:t>De septiembre a mayo</a:t>
            </a:r>
          </a:p>
          <a:p>
            <a:r>
              <a:rPr lang="es-ES" sz="1000" b="1" i="0" u="none" strike="noStrike" kern="1200" baseline="0" dirty="0" smtClean="0">
                <a:solidFill>
                  <a:schemeClr val="tx1"/>
                </a:solidFill>
                <a:latin typeface="+mn-lt"/>
                <a:ea typeface="+mn-ea"/>
                <a:cs typeface="+mn-cs"/>
              </a:rPr>
              <a:t>5. Fecha de semilleros: </a:t>
            </a:r>
            <a:r>
              <a:rPr lang="es-ES" sz="1000" b="0" i="0" u="none" strike="noStrike" kern="1200" baseline="0" dirty="0" smtClean="0">
                <a:solidFill>
                  <a:schemeClr val="tx1"/>
                </a:solidFill>
                <a:latin typeface="+mn-lt"/>
                <a:ea typeface="+mn-ea"/>
                <a:cs typeface="+mn-cs"/>
              </a:rPr>
              <a:t>Siembra directa. Tiempo de germinación: 5- 8 días.</a:t>
            </a:r>
          </a:p>
          <a:p>
            <a:r>
              <a:rPr lang="es-ES" sz="1000" b="1" i="0" u="none" strike="noStrike" kern="1200" baseline="0" dirty="0" smtClean="0">
                <a:solidFill>
                  <a:schemeClr val="tx1"/>
                </a:solidFill>
                <a:latin typeface="+mn-lt"/>
                <a:ea typeface="+mn-ea"/>
                <a:cs typeface="+mn-cs"/>
              </a:rPr>
              <a:t>6. Marco de plantación: </a:t>
            </a:r>
            <a:r>
              <a:rPr lang="es-ES" sz="1000" b="0" i="0" u="none" strike="noStrike" kern="1200" baseline="0" dirty="0" smtClean="0">
                <a:solidFill>
                  <a:schemeClr val="tx1"/>
                </a:solidFill>
                <a:latin typeface="+mn-lt"/>
                <a:ea typeface="+mn-ea"/>
                <a:cs typeface="+mn-cs"/>
              </a:rPr>
              <a:t>10 x 20 cm.</a:t>
            </a:r>
          </a:p>
          <a:p>
            <a:r>
              <a:rPr lang="es-ES" sz="1000" b="1" i="0" u="none" strike="noStrike" kern="1200" baseline="0" dirty="0" smtClean="0">
                <a:solidFill>
                  <a:schemeClr val="tx1"/>
                </a:solidFill>
                <a:latin typeface="+mn-lt"/>
                <a:ea typeface="+mn-ea"/>
                <a:cs typeface="+mn-cs"/>
              </a:rPr>
              <a:t>7. Fecha de recolección: </a:t>
            </a:r>
            <a:r>
              <a:rPr lang="es-ES" sz="1000" b="0" i="0" u="none" strike="noStrike" kern="1200" baseline="0" dirty="0" smtClean="0">
                <a:solidFill>
                  <a:schemeClr val="tx1"/>
                </a:solidFill>
                <a:latin typeface="+mn-lt"/>
                <a:ea typeface="+mn-ea"/>
                <a:cs typeface="+mn-cs"/>
              </a:rPr>
              <a:t>A partir de los 30 días.</a:t>
            </a:r>
          </a:p>
          <a:p>
            <a:r>
              <a:rPr lang="es-ES" sz="1000" b="1" i="0" u="none" strike="noStrike" kern="1200" baseline="0" dirty="0" smtClean="0">
                <a:solidFill>
                  <a:schemeClr val="tx1"/>
                </a:solidFill>
                <a:latin typeface="+mn-lt"/>
                <a:ea typeface="+mn-ea"/>
                <a:cs typeface="+mn-cs"/>
              </a:rPr>
              <a:t>8. Preferencia de suelo: </a:t>
            </a:r>
            <a:r>
              <a:rPr lang="es-ES" sz="1000" b="0" i="0" u="none" strike="noStrike" kern="1200" baseline="0" dirty="0" smtClean="0">
                <a:solidFill>
                  <a:schemeClr val="tx1"/>
                </a:solidFill>
                <a:latin typeface="+mn-lt"/>
                <a:ea typeface="+mn-ea"/>
                <a:cs typeface="+mn-cs"/>
              </a:rPr>
              <a:t>Se adapta muy bien a todo tipo de suelos, aunque crece mejor</a:t>
            </a:r>
          </a:p>
          <a:p>
            <a:r>
              <a:rPr lang="es-ES" sz="1000" b="0" i="0" u="none" strike="noStrike" kern="1200" baseline="0" dirty="0" smtClean="0">
                <a:solidFill>
                  <a:schemeClr val="tx1"/>
                </a:solidFill>
                <a:latin typeface="+mn-lt"/>
                <a:ea typeface="+mn-ea"/>
                <a:cs typeface="+mn-cs"/>
              </a:rPr>
              <a:t>en suelos sueltos y mullidos, ricos en humus. Planta poco tolerante a la salinidad.</a:t>
            </a:r>
          </a:p>
          <a:p>
            <a:r>
              <a:rPr lang="es-ES" sz="1000" b="1" i="0" u="none" strike="noStrike" kern="1200" baseline="0" dirty="0" smtClean="0">
                <a:solidFill>
                  <a:schemeClr val="tx1"/>
                </a:solidFill>
                <a:latin typeface="+mn-lt"/>
                <a:ea typeface="+mn-ea"/>
                <a:cs typeface="+mn-cs"/>
              </a:rPr>
              <a:t>9. Preferencias climáticas: </a:t>
            </a:r>
            <a:r>
              <a:rPr lang="es-ES" sz="1000" b="0" i="0" u="none" strike="noStrike" kern="1200" baseline="0" dirty="0" smtClean="0">
                <a:solidFill>
                  <a:schemeClr val="tx1"/>
                </a:solidFill>
                <a:latin typeface="+mn-lt"/>
                <a:ea typeface="+mn-ea"/>
                <a:cs typeface="+mn-cs"/>
              </a:rPr>
              <a:t>Se desarrolla mejor en climas cálidos y las bajas</a:t>
            </a:r>
          </a:p>
          <a:p>
            <a:r>
              <a:rPr lang="es-ES" sz="1000" b="0" i="0" u="none" strike="noStrike" kern="1200" baseline="0" dirty="0" smtClean="0">
                <a:solidFill>
                  <a:schemeClr val="tx1"/>
                </a:solidFill>
                <a:latin typeface="+mn-lt"/>
                <a:ea typeface="+mn-ea"/>
                <a:cs typeface="+mn-cs"/>
              </a:rPr>
              <a:t>temperaturas retrasan su crecimiento. Son bastante sensibles a las heladas. Tampoco les</a:t>
            </a:r>
          </a:p>
          <a:p>
            <a:r>
              <a:rPr lang="es-ES" sz="1000" b="0" i="0" u="none" strike="noStrike" kern="1200" baseline="0" dirty="0" smtClean="0">
                <a:solidFill>
                  <a:schemeClr val="tx1"/>
                </a:solidFill>
                <a:latin typeface="+mn-lt"/>
                <a:ea typeface="+mn-ea"/>
                <a:cs typeface="+mn-cs"/>
              </a:rPr>
              <a:t>convienen insolaciones excesivas. Con calor excesivo tiende a tener un sabor bastante</a:t>
            </a:r>
          </a:p>
          <a:p>
            <a:r>
              <a:rPr lang="es-ES" sz="1000" b="0" i="0" u="none" strike="noStrike" kern="1200" baseline="0" dirty="0" smtClean="0">
                <a:solidFill>
                  <a:schemeClr val="tx1"/>
                </a:solidFill>
                <a:latin typeface="+mn-lt"/>
                <a:ea typeface="+mn-ea"/>
                <a:cs typeface="+mn-cs"/>
              </a:rPr>
              <a:t>picante. Los golpes de calor pueden provocar la subida prematura a flor.</a:t>
            </a:r>
          </a:p>
          <a:p>
            <a:r>
              <a:rPr lang="es-ES" sz="1000" b="1" i="0" u="none" strike="noStrike" kern="1200" baseline="0" dirty="0" smtClean="0">
                <a:solidFill>
                  <a:schemeClr val="tx1"/>
                </a:solidFill>
                <a:latin typeface="+mn-lt"/>
                <a:ea typeface="+mn-ea"/>
                <a:cs typeface="+mn-cs"/>
              </a:rPr>
              <a:t>10. Riego: </a:t>
            </a:r>
            <a:r>
              <a:rPr lang="es-ES" sz="1000" b="0" i="0" u="none" strike="noStrike" kern="1200" baseline="0" dirty="0" smtClean="0">
                <a:solidFill>
                  <a:schemeClr val="tx1"/>
                </a:solidFill>
                <a:latin typeface="+mn-lt"/>
                <a:ea typeface="+mn-ea"/>
                <a:cs typeface="+mn-cs"/>
              </a:rPr>
              <a:t>No muy Frecuente y sin encharcamientos, alto grado de humedad sin</a:t>
            </a:r>
          </a:p>
          <a:p>
            <a:r>
              <a:rPr lang="es-ES" sz="1000" b="0" i="0" u="none" strike="noStrike" kern="1200" baseline="0" dirty="0" smtClean="0">
                <a:solidFill>
                  <a:schemeClr val="tx1"/>
                </a:solidFill>
                <a:latin typeface="+mn-lt"/>
                <a:ea typeface="+mn-ea"/>
                <a:cs typeface="+mn-cs"/>
              </a:rPr>
              <a:t>variaciones, si fuera mucha humedad tenderían a picar y si hay variaciones se agrietarían.</a:t>
            </a:r>
          </a:p>
          <a:p>
            <a:r>
              <a:rPr lang="es-ES" sz="1000" b="1" i="0" u="none" strike="noStrike" kern="1200" baseline="0" dirty="0" smtClean="0">
                <a:solidFill>
                  <a:schemeClr val="tx1"/>
                </a:solidFill>
                <a:latin typeface="+mn-lt"/>
                <a:ea typeface="+mn-ea"/>
                <a:cs typeface="+mn-cs"/>
              </a:rPr>
              <a:t>11. Abonado: </a:t>
            </a:r>
            <a:r>
              <a:rPr lang="es-ES" sz="1000" b="0" i="0" u="none" strike="noStrike" kern="1200" baseline="0" dirty="0" smtClean="0">
                <a:solidFill>
                  <a:schemeClr val="tx1"/>
                </a:solidFill>
                <a:latin typeface="+mn-lt"/>
                <a:ea typeface="+mn-ea"/>
                <a:cs typeface="+mn-cs"/>
              </a:rPr>
              <a:t>No son exigentes en abono pudiendo aprovechar los sobrantes de otros</a:t>
            </a:r>
          </a:p>
          <a:p>
            <a:r>
              <a:rPr lang="es-ES" sz="1000" b="0" i="0" u="none" strike="noStrike" kern="1200" baseline="0" dirty="0" smtClean="0">
                <a:solidFill>
                  <a:schemeClr val="tx1"/>
                </a:solidFill>
                <a:latin typeface="+mn-lt"/>
                <a:ea typeface="+mn-ea"/>
                <a:cs typeface="+mn-cs"/>
              </a:rPr>
              <a:t>cultivos. En caso de incorporar abono tendrá que estar muy descompuesto. Dosis de</a:t>
            </a:r>
          </a:p>
          <a:p>
            <a:r>
              <a:rPr lang="es-ES" sz="1000" b="0" i="0" u="none" strike="noStrike" kern="1200" baseline="0" dirty="0" smtClean="0">
                <a:solidFill>
                  <a:schemeClr val="tx1"/>
                </a:solidFill>
                <a:latin typeface="+mn-lt"/>
                <a:ea typeface="+mn-ea"/>
                <a:cs typeface="+mn-cs"/>
              </a:rPr>
              <a:t>abono orgánico normal: 15- 20 t/ha ó 2- 3 kg/m2. Es una planta bastante exigente en Boro.</a:t>
            </a:r>
          </a:p>
          <a:p>
            <a:r>
              <a:rPr lang="es-ES" sz="1000" b="1" i="0" u="none" strike="noStrike" kern="1200" baseline="0" dirty="0" smtClean="0">
                <a:solidFill>
                  <a:schemeClr val="tx1"/>
                </a:solidFill>
                <a:latin typeface="+mn-lt"/>
                <a:ea typeface="+mn-ea"/>
                <a:cs typeface="+mn-cs"/>
              </a:rPr>
              <a:t>12. Asociaciones favorables:</a:t>
            </a:r>
          </a:p>
          <a:p>
            <a:r>
              <a:rPr lang="es-ES" sz="1000" b="0" i="0" u="none" strike="noStrike" kern="1200" baseline="0" dirty="0" smtClean="0">
                <a:solidFill>
                  <a:schemeClr val="tx1"/>
                </a:solidFill>
                <a:latin typeface="+mn-lt"/>
                <a:ea typeface="+mn-ea"/>
                <a:cs typeface="+mn-cs"/>
              </a:rPr>
              <a:t>Zanahorias, col, lechuga, pepino, calabacín, espinaca, fresa, judía, perejil, guisante,</a:t>
            </a:r>
          </a:p>
          <a:p>
            <a:r>
              <a:rPr lang="es-ES" sz="1000" b="0" i="0" u="none" strike="noStrike" kern="1200" baseline="0" dirty="0" smtClean="0">
                <a:solidFill>
                  <a:schemeClr val="tx1"/>
                </a:solidFill>
                <a:latin typeface="+mn-lt"/>
                <a:ea typeface="+mn-ea"/>
                <a:cs typeface="+mn-cs"/>
              </a:rPr>
              <a:t>tomate, ajo, cebolla, espinaca y menta.</a:t>
            </a:r>
          </a:p>
          <a:p>
            <a:r>
              <a:rPr lang="es-ES" sz="1000" b="1" i="0" u="none" strike="noStrike" kern="1200" baseline="0" dirty="0" smtClean="0">
                <a:solidFill>
                  <a:schemeClr val="tx1"/>
                </a:solidFill>
                <a:latin typeface="+mn-lt"/>
                <a:ea typeface="+mn-ea"/>
                <a:cs typeface="+mn-cs"/>
              </a:rPr>
              <a:t>13. Asociaciones desfavorables: </a:t>
            </a:r>
            <a:r>
              <a:rPr lang="es-ES" sz="1000" b="0" i="0" u="none" strike="noStrike" kern="1200" baseline="0" dirty="0" smtClean="0">
                <a:solidFill>
                  <a:schemeClr val="tx1"/>
                </a:solidFill>
                <a:latin typeface="+mn-lt"/>
                <a:ea typeface="+mn-ea"/>
                <a:cs typeface="+mn-cs"/>
              </a:rPr>
              <a:t>Crucíferas.</a:t>
            </a:r>
          </a:p>
          <a:p>
            <a:r>
              <a:rPr lang="es-ES" sz="1000" b="1" i="0" u="none" strike="noStrike" kern="1200" baseline="0" dirty="0" smtClean="0">
                <a:solidFill>
                  <a:schemeClr val="tx1"/>
                </a:solidFill>
                <a:latin typeface="+mn-lt"/>
                <a:ea typeface="+mn-ea"/>
                <a:cs typeface="+mn-cs"/>
              </a:rPr>
              <a:t>14. Rotaciones: </a:t>
            </a:r>
            <a:r>
              <a:rPr lang="es-ES" sz="1000" b="0" i="0" u="none" strike="noStrike" kern="1200" baseline="0" dirty="0" smtClean="0">
                <a:solidFill>
                  <a:schemeClr val="tx1"/>
                </a:solidFill>
                <a:latin typeface="+mn-lt"/>
                <a:ea typeface="+mn-ea"/>
                <a:cs typeface="+mn-cs"/>
              </a:rPr>
              <a:t>No rabanito, no crucíferas, preferible no plantas de raíz, indiferencia del</a:t>
            </a:r>
          </a:p>
          <a:p>
            <a:r>
              <a:rPr lang="es-ES" sz="1000" b="0" i="0" u="none" strike="noStrike" kern="1200" baseline="0" dirty="0" smtClean="0">
                <a:solidFill>
                  <a:schemeClr val="tx1"/>
                </a:solidFill>
                <a:latin typeface="+mn-lt"/>
                <a:ea typeface="+mn-ea"/>
                <a:cs typeface="+mn-cs"/>
              </a:rPr>
              <a:t>cultivo anterior en cuanto a necesidades de abonado ya que es muy poco exigente. No</a:t>
            </a:r>
          </a:p>
          <a:p>
            <a:r>
              <a:rPr lang="es-ES" sz="1000" b="0" i="0" u="none" strike="noStrike" kern="1200" baseline="0" dirty="0" smtClean="0">
                <a:solidFill>
                  <a:schemeClr val="tx1"/>
                </a:solidFill>
                <a:latin typeface="+mn-lt"/>
                <a:ea typeface="+mn-ea"/>
                <a:cs typeface="+mn-cs"/>
              </a:rPr>
              <a:t>repetir en 2 años, </a:t>
            </a:r>
            <a:r>
              <a:rPr lang="es-ES" sz="1000" b="0" i="0" u="none" strike="noStrike" kern="1200" baseline="0" dirty="0" err="1" smtClean="0">
                <a:solidFill>
                  <a:schemeClr val="tx1"/>
                </a:solidFill>
                <a:latin typeface="+mn-lt"/>
                <a:ea typeface="+mn-ea"/>
                <a:cs typeface="+mn-cs"/>
              </a:rPr>
              <a:t>auque</a:t>
            </a:r>
            <a:r>
              <a:rPr lang="es-ES" sz="1000" b="0" i="0" u="none" strike="noStrike" kern="1200" baseline="0" dirty="0" smtClean="0">
                <a:solidFill>
                  <a:schemeClr val="tx1"/>
                </a:solidFill>
                <a:latin typeface="+mn-lt"/>
                <a:ea typeface="+mn-ea"/>
                <a:cs typeface="+mn-cs"/>
              </a:rPr>
              <a:t> en principio si lo repetimos no hay problema.</a:t>
            </a:r>
          </a:p>
          <a:p>
            <a:r>
              <a:rPr lang="es-ES" sz="1000" b="1" i="0" u="none" strike="noStrike" kern="1200" baseline="0" dirty="0" smtClean="0">
                <a:solidFill>
                  <a:schemeClr val="tx1"/>
                </a:solidFill>
                <a:latin typeface="+mn-lt"/>
                <a:ea typeface="+mn-ea"/>
                <a:cs typeface="+mn-cs"/>
              </a:rPr>
              <a:t>15. Cuidados: </a:t>
            </a:r>
            <a:r>
              <a:rPr lang="es-ES" sz="1000" b="0" i="0" u="none" strike="noStrike" kern="1200" baseline="0" dirty="0" smtClean="0">
                <a:solidFill>
                  <a:schemeClr val="tx1"/>
                </a:solidFill>
                <a:latin typeface="+mn-lt"/>
                <a:ea typeface="+mn-ea"/>
                <a:cs typeface="+mn-cs"/>
              </a:rPr>
              <a:t>Una falta de agua puede producir una subida a flor de la planta y hacerlos</a:t>
            </a:r>
          </a:p>
          <a:p>
            <a:r>
              <a:rPr lang="es-ES" sz="1000" b="0" i="0" u="none" strike="noStrike" kern="1200" baseline="0" dirty="0" smtClean="0">
                <a:solidFill>
                  <a:schemeClr val="tx1"/>
                </a:solidFill>
                <a:latin typeface="+mn-lt"/>
                <a:ea typeface="+mn-ea"/>
                <a:cs typeface="+mn-cs"/>
              </a:rPr>
              <a:t>más picantes. El frío o los cambios bruscos en le riego puede producir un ahuecado en los</a:t>
            </a:r>
          </a:p>
          <a:p>
            <a:r>
              <a:rPr lang="es-ES" sz="1000" b="0" i="0" u="none" strike="noStrike" kern="1200" baseline="0" dirty="0" smtClean="0">
                <a:solidFill>
                  <a:schemeClr val="tx1"/>
                </a:solidFill>
                <a:latin typeface="+mn-lt"/>
                <a:ea typeface="+mn-ea"/>
                <a:cs typeface="+mn-cs"/>
              </a:rPr>
              <a:t>rabanitos, así como un excesivo tiempo sin recolectar. Pueden aparecer las raíces</a:t>
            </a:r>
          </a:p>
          <a:p>
            <a:r>
              <a:rPr lang="es-ES" sz="1000" b="0" i="0" u="none" strike="noStrike" kern="1200" baseline="0" dirty="0" smtClean="0">
                <a:solidFill>
                  <a:schemeClr val="tx1"/>
                </a:solidFill>
                <a:latin typeface="+mn-lt"/>
                <a:ea typeface="+mn-ea"/>
                <a:cs typeface="+mn-cs"/>
              </a:rPr>
              <a:t>bifurcadas debido a un suelo algo pedregoso. Su cultivo no suele presentar muchos</a:t>
            </a:r>
          </a:p>
          <a:p>
            <a:r>
              <a:rPr lang="es-ES" sz="1000" b="0" i="0" u="none" strike="noStrike" kern="1200" baseline="0" dirty="0" smtClean="0">
                <a:solidFill>
                  <a:schemeClr val="tx1"/>
                </a:solidFill>
                <a:latin typeface="+mn-lt"/>
                <a:ea typeface="+mn-ea"/>
                <a:cs typeface="+mn-cs"/>
              </a:rPr>
              <a:t>problemas.</a:t>
            </a:r>
            <a:endParaRPr lang="es-ES_tradnl" dirty="0"/>
          </a:p>
        </p:txBody>
      </p:sp>
      <p:sp>
        <p:nvSpPr>
          <p:cNvPr id="4" name="3 Marcador de número de diapositiva"/>
          <p:cNvSpPr>
            <a:spLocks noGrp="1"/>
          </p:cNvSpPr>
          <p:nvPr>
            <p:ph type="sldNum" sz="quarter" idx="10"/>
          </p:nvPr>
        </p:nvSpPr>
        <p:spPr/>
        <p:txBody>
          <a:bodyPr/>
          <a:lstStyle/>
          <a:p>
            <a:fld id="{930211E7-E06C-4C92-840E-2A5F38EFDC46}" type="slidenum">
              <a:rPr lang="es-ES" smtClean="0"/>
              <a:pPr/>
              <a:t>28</a:t>
            </a:fld>
            <a:endParaRPr lang="es-E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004888" y="685800"/>
            <a:ext cx="4848225" cy="3429000"/>
          </a:xfrm>
        </p:spPr>
      </p:sp>
      <p:sp>
        <p:nvSpPr>
          <p:cNvPr id="3" name="2 Marcador de notas"/>
          <p:cNvSpPr>
            <a:spLocks noGrp="1"/>
          </p:cNvSpPr>
          <p:nvPr>
            <p:ph type="body" idx="1"/>
          </p:nvPr>
        </p:nvSpPr>
        <p:spPr/>
        <p:txBody>
          <a:bodyPr>
            <a:normAutofit/>
          </a:bodyPr>
          <a:lstStyle/>
          <a:p>
            <a:r>
              <a:rPr lang="es-ES" sz="1000" b="1" i="0" u="none" strike="noStrike" kern="1200" baseline="0" dirty="0" smtClean="0">
                <a:solidFill>
                  <a:schemeClr val="tx1"/>
                </a:solidFill>
                <a:latin typeface="+mn-lt"/>
                <a:ea typeface="+mn-ea"/>
                <a:cs typeface="+mn-cs"/>
              </a:rPr>
              <a:t>1. Nombre común: </a:t>
            </a:r>
            <a:r>
              <a:rPr lang="es-ES" sz="1000" b="0" i="0" u="none" strike="noStrike" kern="1200" baseline="0" dirty="0" smtClean="0">
                <a:solidFill>
                  <a:schemeClr val="tx1"/>
                </a:solidFill>
                <a:latin typeface="+mn-lt"/>
                <a:ea typeface="+mn-ea"/>
                <a:cs typeface="+mn-cs"/>
              </a:rPr>
              <a:t>ZANAHORIA</a:t>
            </a:r>
          </a:p>
          <a:p>
            <a:r>
              <a:rPr lang="es-ES" sz="1000" b="1" i="0" u="none" strike="noStrike" kern="1200" baseline="0" dirty="0" smtClean="0">
                <a:solidFill>
                  <a:schemeClr val="tx1"/>
                </a:solidFill>
                <a:latin typeface="+mn-lt"/>
                <a:ea typeface="+mn-ea"/>
                <a:cs typeface="+mn-cs"/>
              </a:rPr>
              <a:t>2. Nombre científico</a:t>
            </a:r>
            <a:r>
              <a:rPr lang="es-ES" sz="1000" b="0" i="0" u="none" strike="noStrike" kern="1200" baseline="0" dirty="0" smtClean="0">
                <a:solidFill>
                  <a:schemeClr val="tx1"/>
                </a:solidFill>
                <a:latin typeface="+mn-lt"/>
                <a:ea typeface="+mn-ea"/>
                <a:cs typeface="+mn-cs"/>
              </a:rPr>
              <a:t>: </a:t>
            </a:r>
            <a:r>
              <a:rPr lang="es-ES" sz="1000" b="0" i="1" u="none" strike="noStrike" kern="1200" baseline="0" dirty="0" err="1" smtClean="0">
                <a:solidFill>
                  <a:schemeClr val="tx1"/>
                </a:solidFill>
                <a:latin typeface="+mn-lt"/>
                <a:ea typeface="+mn-ea"/>
                <a:cs typeface="+mn-cs"/>
              </a:rPr>
              <a:t>Daucus</a:t>
            </a:r>
            <a:r>
              <a:rPr lang="es-ES" sz="1000" b="0" i="1" u="none" strike="noStrike" kern="1200" baseline="0" dirty="0" smtClean="0">
                <a:solidFill>
                  <a:schemeClr val="tx1"/>
                </a:solidFill>
                <a:latin typeface="+mn-lt"/>
                <a:ea typeface="+mn-ea"/>
                <a:cs typeface="+mn-cs"/>
              </a:rPr>
              <a:t> carota</a:t>
            </a:r>
          </a:p>
          <a:p>
            <a:r>
              <a:rPr lang="es-ES" sz="1000" b="1" i="0" u="none" strike="noStrike" kern="1200" baseline="0" dirty="0" smtClean="0">
                <a:solidFill>
                  <a:schemeClr val="tx1"/>
                </a:solidFill>
                <a:latin typeface="+mn-lt"/>
                <a:ea typeface="+mn-ea"/>
                <a:cs typeface="+mn-cs"/>
              </a:rPr>
              <a:t>3. Familia: </a:t>
            </a:r>
            <a:r>
              <a:rPr lang="es-ES" sz="1000" b="0" i="0" u="none" strike="noStrike" kern="1200" baseline="0" dirty="0" smtClean="0">
                <a:solidFill>
                  <a:schemeClr val="tx1"/>
                </a:solidFill>
                <a:latin typeface="+mn-lt"/>
                <a:ea typeface="+mn-ea"/>
                <a:cs typeface="+mn-cs"/>
              </a:rPr>
              <a:t>Umbelíferas</a:t>
            </a:r>
          </a:p>
          <a:p>
            <a:r>
              <a:rPr lang="es-ES" sz="1000" b="1" i="0" u="none" strike="noStrike" kern="1200" baseline="0" dirty="0" smtClean="0">
                <a:solidFill>
                  <a:schemeClr val="tx1"/>
                </a:solidFill>
                <a:latin typeface="+mn-lt"/>
                <a:ea typeface="+mn-ea"/>
                <a:cs typeface="+mn-cs"/>
              </a:rPr>
              <a:t>4. Fecha de cultivo: </a:t>
            </a:r>
            <a:r>
              <a:rPr lang="es-ES" sz="1000" b="0" i="0" u="none" strike="noStrike" kern="1200" baseline="0" dirty="0" smtClean="0">
                <a:solidFill>
                  <a:schemeClr val="tx1"/>
                </a:solidFill>
                <a:latin typeface="+mn-lt"/>
                <a:ea typeface="+mn-ea"/>
                <a:cs typeface="+mn-cs"/>
              </a:rPr>
              <a:t>De septiembre a noviembre y de enero a mayo.</a:t>
            </a:r>
          </a:p>
          <a:p>
            <a:r>
              <a:rPr lang="es-ES" sz="1000" b="1" i="0" u="none" strike="noStrike" kern="1200" baseline="0" dirty="0" smtClean="0">
                <a:solidFill>
                  <a:schemeClr val="tx1"/>
                </a:solidFill>
                <a:latin typeface="+mn-lt"/>
                <a:ea typeface="+mn-ea"/>
                <a:cs typeface="+mn-cs"/>
              </a:rPr>
              <a:t>5. Fecha de semilleros: </a:t>
            </a:r>
            <a:r>
              <a:rPr lang="es-ES" sz="1000" b="0" i="0" u="none" strike="noStrike" kern="1200" baseline="0" dirty="0" smtClean="0">
                <a:solidFill>
                  <a:schemeClr val="tx1"/>
                </a:solidFill>
                <a:latin typeface="+mn-lt"/>
                <a:ea typeface="+mn-ea"/>
                <a:cs typeface="+mn-cs"/>
              </a:rPr>
              <a:t>Se siembra las semillas a chorrillo en la misma línea</a:t>
            </a:r>
          </a:p>
          <a:p>
            <a:r>
              <a:rPr lang="es-ES" sz="1000" b="0" i="0" u="none" strike="noStrike" kern="1200" baseline="0" dirty="0" smtClean="0">
                <a:solidFill>
                  <a:schemeClr val="tx1"/>
                </a:solidFill>
                <a:latin typeface="+mn-lt"/>
                <a:ea typeface="+mn-ea"/>
                <a:cs typeface="+mn-cs"/>
              </a:rPr>
              <a:t>cubriéndolas con una fina capa de mantillo. Tiempo de germinación: 10- 15 días.</a:t>
            </a:r>
          </a:p>
          <a:p>
            <a:r>
              <a:rPr lang="es-ES" sz="1000" b="1" i="0" u="none" strike="noStrike" kern="1200" baseline="0" dirty="0" smtClean="0">
                <a:solidFill>
                  <a:schemeClr val="tx1"/>
                </a:solidFill>
                <a:latin typeface="+mn-lt"/>
                <a:ea typeface="+mn-ea"/>
                <a:cs typeface="+mn-cs"/>
              </a:rPr>
              <a:t>6. Marco de plantación: </a:t>
            </a:r>
            <a:r>
              <a:rPr lang="es-ES" sz="1000" b="0" i="0" u="none" strike="noStrike" kern="1200" baseline="0" dirty="0" smtClean="0">
                <a:solidFill>
                  <a:schemeClr val="tx1"/>
                </a:solidFill>
                <a:latin typeface="+mn-lt"/>
                <a:ea typeface="+mn-ea"/>
                <a:cs typeface="+mn-cs"/>
              </a:rPr>
              <a:t>10 x 30 cm.</a:t>
            </a:r>
          </a:p>
          <a:p>
            <a:r>
              <a:rPr lang="es-ES" sz="1000" b="1" i="0" u="none" strike="noStrike" kern="1200" baseline="0" dirty="0" smtClean="0">
                <a:solidFill>
                  <a:schemeClr val="tx1"/>
                </a:solidFill>
                <a:latin typeface="+mn-lt"/>
                <a:ea typeface="+mn-ea"/>
                <a:cs typeface="+mn-cs"/>
              </a:rPr>
              <a:t>7. Fecha de recolección: </a:t>
            </a:r>
            <a:r>
              <a:rPr lang="es-ES" sz="1000" b="0" i="0" u="none" strike="noStrike" kern="1200" baseline="0" dirty="0" smtClean="0">
                <a:solidFill>
                  <a:schemeClr val="tx1"/>
                </a:solidFill>
                <a:latin typeface="+mn-lt"/>
                <a:ea typeface="+mn-ea"/>
                <a:cs typeface="+mn-cs"/>
              </a:rPr>
              <a:t>A partir de los 2 meses.</a:t>
            </a:r>
          </a:p>
          <a:p>
            <a:r>
              <a:rPr lang="es-ES" sz="1000" b="1" i="0" u="none" strike="noStrike" kern="1200" baseline="0" dirty="0" smtClean="0">
                <a:solidFill>
                  <a:schemeClr val="tx1"/>
                </a:solidFill>
                <a:latin typeface="+mn-lt"/>
                <a:ea typeface="+mn-ea"/>
                <a:cs typeface="+mn-cs"/>
              </a:rPr>
              <a:t>8. Preferencia de suelo: </a:t>
            </a:r>
            <a:r>
              <a:rPr lang="es-ES" sz="1000" b="0" i="0" u="none" strike="noStrike" kern="1200" baseline="0" dirty="0" smtClean="0">
                <a:solidFill>
                  <a:schemeClr val="tx1"/>
                </a:solidFill>
                <a:latin typeface="+mn-lt"/>
                <a:ea typeface="+mn-ea"/>
                <a:cs typeface="+mn-cs"/>
              </a:rPr>
              <a:t>Suelos sueltos y bien mullidos cavados en profundidad, que</a:t>
            </a:r>
          </a:p>
          <a:p>
            <a:r>
              <a:rPr lang="es-ES" sz="1000" b="0" i="0" u="none" strike="noStrike" kern="1200" baseline="0" dirty="0" smtClean="0">
                <a:solidFill>
                  <a:schemeClr val="tx1"/>
                </a:solidFill>
                <a:latin typeface="+mn-lt"/>
                <a:ea typeface="+mn-ea"/>
                <a:cs typeface="+mn-cs"/>
              </a:rPr>
              <a:t>retengan bien la humedad. Los suelos pedregosos suelen provocar deformaciones en las</a:t>
            </a:r>
          </a:p>
          <a:p>
            <a:r>
              <a:rPr lang="es-ES" sz="1000" b="0" i="0" u="none" strike="noStrike" kern="1200" baseline="0" dirty="0" smtClean="0">
                <a:solidFill>
                  <a:schemeClr val="tx1"/>
                </a:solidFill>
                <a:latin typeface="+mn-lt"/>
                <a:ea typeface="+mn-ea"/>
                <a:cs typeface="+mn-cs"/>
              </a:rPr>
              <a:t>raíces. No soporta la acidez del suelo. Las carencias de boro producen manchas gomosas</a:t>
            </a:r>
          </a:p>
          <a:p>
            <a:r>
              <a:rPr lang="es-ES" sz="1000" b="0" i="0" u="none" strike="noStrike" kern="1200" baseline="0" dirty="0" smtClean="0">
                <a:solidFill>
                  <a:schemeClr val="tx1"/>
                </a:solidFill>
                <a:latin typeface="+mn-lt"/>
                <a:ea typeface="+mn-ea"/>
                <a:cs typeface="+mn-cs"/>
              </a:rPr>
              <a:t>y marrones en las raíces. Así como descamaciones.</a:t>
            </a:r>
          </a:p>
          <a:p>
            <a:r>
              <a:rPr lang="es-ES" sz="1000" b="1" i="0" u="none" strike="noStrike" kern="1200" baseline="0" dirty="0" smtClean="0">
                <a:solidFill>
                  <a:schemeClr val="tx1"/>
                </a:solidFill>
                <a:latin typeface="+mn-lt"/>
                <a:ea typeface="+mn-ea"/>
                <a:cs typeface="+mn-cs"/>
              </a:rPr>
              <a:t>9. Preferencias climáticas: </a:t>
            </a:r>
            <a:r>
              <a:rPr lang="es-ES" sz="1000" b="0" i="0" u="none" strike="noStrike" kern="1200" baseline="0" dirty="0" smtClean="0">
                <a:solidFill>
                  <a:schemeClr val="tx1"/>
                </a:solidFill>
                <a:latin typeface="+mn-lt"/>
                <a:ea typeface="+mn-ea"/>
                <a:cs typeface="+mn-cs"/>
              </a:rPr>
              <a:t>Se adapta bien a todos los climas aunque prefieren los</a:t>
            </a:r>
          </a:p>
          <a:p>
            <a:r>
              <a:rPr lang="es-ES" sz="1000" b="0" i="0" u="none" strike="noStrike" kern="1200" baseline="0" dirty="0" smtClean="0">
                <a:solidFill>
                  <a:schemeClr val="tx1"/>
                </a:solidFill>
                <a:latin typeface="+mn-lt"/>
                <a:ea typeface="+mn-ea"/>
                <a:cs typeface="+mn-cs"/>
              </a:rPr>
              <a:t>climas templados. Una temperatura alta repercute en una escasa coloración de las</a:t>
            </a:r>
          </a:p>
          <a:p>
            <a:r>
              <a:rPr lang="es-ES" sz="1000" b="0" i="0" u="none" strike="noStrike" kern="1200" baseline="0" dirty="0" smtClean="0">
                <a:solidFill>
                  <a:schemeClr val="tx1"/>
                </a:solidFill>
                <a:latin typeface="+mn-lt"/>
                <a:ea typeface="+mn-ea"/>
                <a:cs typeface="+mn-cs"/>
              </a:rPr>
              <a:t>zanahorias y un tamaño más pequeño.</a:t>
            </a:r>
          </a:p>
          <a:p>
            <a:r>
              <a:rPr lang="es-ES" sz="1000" b="1" i="0" u="none" strike="noStrike" kern="1200" baseline="0" dirty="0" smtClean="0">
                <a:solidFill>
                  <a:schemeClr val="tx1"/>
                </a:solidFill>
                <a:latin typeface="+mn-lt"/>
                <a:ea typeface="+mn-ea"/>
                <a:cs typeface="+mn-cs"/>
              </a:rPr>
              <a:t>10. Riego: </a:t>
            </a:r>
            <a:r>
              <a:rPr lang="es-ES" sz="1000" b="0" i="0" u="none" strike="noStrike" kern="1200" baseline="0" dirty="0" smtClean="0">
                <a:solidFill>
                  <a:schemeClr val="tx1"/>
                </a:solidFill>
                <a:latin typeface="+mn-lt"/>
                <a:ea typeface="+mn-ea"/>
                <a:cs typeface="+mn-cs"/>
              </a:rPr>
              <a:t>Requiere de riegos frecuentes pero cortos ya que períodos de sequía pueden</a:t>
            </a:r>
          </a:p>
          <a:p>
            <a:r>
              <a:rPr lang="es-ES" sz="1000" b="0" i="0" u="none" strike="noStrike" kern="1200" baseline="0" dirty="0" smtClean="0">
                <a:solidFill>
                  <a:schemeClr val="tx1"/>
                </a:solidFill>
                <a:latin typeface="+mn-lt"/>
                <a:ea typeface="+mn-ea"/>
                <a:cs typeface="+mn-cs"/>
              </a:rPr>
              <a:t>producir el endurecimiento y agrietamiento de las mismas.</a:t>
            </a:r>
          </a:p>
          <a:p>
            <a:r>
              <a:rPr lang="es-ES" sz="1000" b="1" i="0" u="none" strike="noStrike" kern="1200" baseline="0" dirty="0" smtClean="0">
                <a:solidFill>
                  <a:schemeClr val="tx1"/>
                </a:solidFill>
                <a:latin typeface="+mn-lt"/>
                <a:ea typeface="+mn-ea"/>
                <a:cs typeface="+mn-cs"/>
              </a:rPr>
              <a:t>11. Abonado: </a:t>
            </a:r>
            <a:r>
              <a:rPr lang="es-ES" sz="1000" b="0" i="0" u="none" strike="noStrike" kern="1200" baseline="0" dirty="0" smtClean="0">
                <a:solidFill>
                  <a:schemeClr val="tx1"/>
                </a:solidFill>
                <a:latin typeface="+mn-lt"/>
                <a:ea typeface="+mn-ea"/>
                <a:cs typeface="+mn-cs"/>
              </a:rPr>
              <a:t>Requieren un suelo rico pero en materia orgánica bien descompuesta.</a:t>
            </a:r>
          </a:p>
          <a:p>
            <a:r>
              <a:rPr lang="es-ES" sz="1000" b="1" i="0" u="none" strike="noStrike" kern="1200" baseline="0" dirty="0" smtClean="0">
                <a:solidFill>
                  <a:schemeClr val="tx1"/>
                </a:solidFill>
                <a:latin typeface="+mn-lt"/>
                <a:ea typeface="+mn-ea"/>
                <a:cs typeface="+mn-cs"/>
              </a:rPr>
              <a:t>12. Asociaciones favorables: </a:t>
            </a:r>
            <a:r>
              <a:rPr lang="es-ES" sz="1000" b="0" i="0" u="none" strike="noStrike" kern="1200" baseline="0" dirty="0" smtClean="0">
                <a:solidFill>
                  <a:schemeClr val="tx1"/>
                </a:solidFill>
                <a:latin typeface="+mn-lt"/>
                <a:ea typeface="+mn-ea"/>
                <a:cs typeface="+mn-cs"/>
              </a:rPr>
              <a:t>Puerros, cebolla, lechuga, guisante, tomate, rábanos,</a:t>
            </a:r>
          </a:p>
          <a:p>
            <a:r>
              <a:rPr lang="es-ES" sz="1000" b="0" i="0" u="none" strike="noStrike" kern="1200" baseline="0" dirty="0" smtClean="0">
                <a:solidFill>
                  <a:schemeClr val="tx1"/>
                </a:solidFill>
                <a:latin typeface="+mn-lt"/>
                <a:ea typeface="+mn-ea"/>
                <a:cs typeface="+mn-cs"/>
              </a:rPr>
              <a:t>judía, patata, salvia y romero.</a:t>
            </a:r>
          </a:p>
          <a:p>
            <a:r>
              <a:rPr lang="es-ES" sz="1000" b="1" i="0" u="none" strike="noStrike" kern="1200" baseline="0" dirty="0" smtClean="0">
                <a:solidFill>
                  <a:schemeClr val="tx1"/>
                </a:solidFill>
                <a:latin typeface="+mn-lt"/>
                <a:ea typeface="+mn-ea"/>
                <a:cs typeface="+mn-cs"/>
              </a:rPr>
              <a:t>13. Asociaciones desfavorables: </a:t>
            </a:r>
            <a:r>
              <a:rPr lang="es-ES" sz="1000" b="0" i="0" u="none" strike="noStrike" kern="1200" baseline="0" dirty="0" smtClean="0">
                <a:solidFill>
                  <a:schemeClr val="tx1"/>
                </a:solidFill>
                <a:latin typeface="+mn-lt"/>
                <a:ea typeface="+mn-ea"/>
                <a:cs typeface="+mn-cs"/>
              </a:rPr>
              <a:t>Umbelíferas.</a:t>
            </a:r>
          </a:p>
          <a:p>
            <a:r>
              <a:rPr lang="es-ES" sz="1000" b="1" i="0" u="none" strike="noStrike" kern="1200" baseline="0" dirty="0" smtClean="0">
                <a:solidFill>
                  <a:schemeClr val="tx1"/>
                </a:solidFill>
                <a:latin typeface="+mn-lt"/>
                <a:ea typeface="+mn-ea"/>
                <a:cs typeface="+mn-cs"/>
              </a:rPr>
              <a:t>14. Rotaciones: </a:t>
            </a:r>
            <a:r>
              <a:rPr lang="es-ES" sz="1000" b="0" i="0" u="none" strike="noStrike" kern="1200" baseline="0" dirty="0" smtClean="0">
                <a:solidFill>
                  <a:schemeClr val="tx1"/>
                </a:solidFill>
                <a:latin typeface="+mn-lt"/>
                <a:ea typeface="+mn-ea"/>
                <a:cs typeface="+mn-cs"/>
              </a:rPr>
              <a:t>No zanahoria, no umbelíferas, preferible no plantas de raíz. No repetir en</a:t>
            </a:r>
          </a:p>
          <a:p>
            <a:r>
              <a:rPr lang="es-ES" sz="1000" b="0" i="0" u="none" strike="noStrike" kern="1200" baseline="0" dirty="0" smtClean="0">
                <a:solidFill>
                  <a:schemeClr val="tx1"/>
                </a:solidFill>
                <a:latin typeface="+mn-lt"/>
                <a:ea typeface="+mn-ea"/>
                <a:cs typeface="+mn-cs"/>
              </a:rPr>
              <a:t>3 años.</a:t>
            </a:r>
          </a:p>
          <a:p>
            <a:r>
              <a:rPr lang="es-ES" sz="1000" b="1" i="0" u="none" strike="noStrike" kern="1200" baseline="0" dirty="0" smtClean="0">
                <a:solidFill>
                  <a:schemeClr val="tx1"/>
                </a:solidFill>
                <a:latin typeface="+mn-lt"/>
                <a:ea typeface="+mn-ea"/>
                <a:cs typeface="+mn-cs"/>
              </a:rPr>
              <a:t>15. Cuidados: </a:t>
            </a:r>
            <a:r>
              <a:rPr lang="es-ES" sz="1000" b="0" i="0" u="none" strike="noStrike" kern="1200" baseline="0" dirty="0" smtClean="0">
                <a:solidFill>
                  <a:schemeClr val="tx1"/>
                </a:solidFill>
                <a:latin typeface="+mn-lt"/>
                <a:ea typeface="+mn-ea"/>
                <a:cs typeface="+mn-cs"/>
              </a:rPr>
              <a:t>Si sembramos en tiempo demasiado frío podemos provocar una subida a</a:t>
            </a:r>
          </a:p>
          <a:p>
            <a:r>
              <a:rPr lang="es-ES" sz="1000" b="0" i="0" u="none" strike="noStrike" kern="1200" baseline="0" dirty="0" smtClean="0">
                <a:solidFill>
                  <a:schemeClr val="tx1"/>
                </a:solidFill>
                <a:latin typeface="+mn-lt"/>
                <a:ea typeface="+mn-ea"/>
                <a:cs typeface="+mn-cs"/>
              </a:rPr>
              <a:t>flor prematura. Después de la germinación de las semillas plantadas a chorrillo, debemos</a:t>
            </a:r>
          </a:p>
          <a:p>
            <a:r>
              <a:rPr lang="es-ES" sz="1000" b="0" i="0" u="none" strike="noStrike" kern="1200" baseline="0" dirty="0" smtClean="0">
                <a:solidFill>
                  <a:schemeClr val="tx1"/>
                </a:solidFill>
                <a:latin typeface="+mn-lt"/>
                <a:ea typeface="+mn-ea"/>
                <a:cs typeface="+mn-cs"/>
              </a:rPr>
              <a:t>aclarar y eliminar aquellas para dejar la distancia de cultivo aconsejada. El desherbado es</a:t>
            </a:r>
          </a:p>
          <a:p>
            <a:r>
              <a:rPr lang="es-ES" sz="1000" b="0" i="0" u="none" strike="noStrike" kern="1200" baseline="0" dirty="0" smtClean="0">
                <a:solidFill>
                  <a:schemeClr val="tx1"/>
                </a:solidFill>
                <a:latin typeface="+mn-lt"/>
                <a:ea typeface="+mn-ea"/>
                <a:cs typeface="+mn-cs"/>
              </a:rPr>
              <a:t>la tarea que mas trabajo nos va a dar. La mosca de la zanahoria puede crear algún</a:t>
            </a:r>
          </a:p>
          <a:p>
            <a:r>
              <a:rPr lang="es-ES" sz="1000" b="0" i="0" u="none" strike="noStrike" kern="1200" baseline="0" dirty="0" smtClean="0">
                <a:solidFill>
                  <a:schemeClr val="tx1"/>
                </a:solidFill>
                <a:latin typeface="+mn-lt"/>
                <a:ea typeface="+mn-ea"/>
                <a:cs typeface="+mn-cs"/>
              </a:rPr>
              <a:t>problema ya que las larvas van perforando las zanahorias. Se detecta que están</a:t>
            </a:r>
          </a:p>
          <a:p>
            <a:r>
              <a:rPr lang="es-ES" sz="1000" b="0" i="0" u="none" strike="noStrike" kern="1200" baseline="0" dirty="0" smtClean="0">
                <a:solidFill>
                  <a:schemeClr val="tx1"/>
                </a:solidFill>
                <a:latin typeface="+mn-lt"/>
                <a:ea typeface="+mn-ea"/>
                <a:cs typeface="+mn-cs"/>
              </a:rPr>
              <a:t>afectadas debido a que la planta crece muy lento y sus hojas se tornan amarillentas, para</a:t>
            </a:r>
          </a:p>
          <a:p>
            <a:r>
              <a:rPr lang="es-ES" sz="1000" b="0" i="0" u="none" strike="noStrike" kern="1200" baseline="0" dirty="0" smtClean="0">
                <a:solidFill>
                  <a:schemeClr val="tx1"/>
                </a:solidFill>
                <a:latin typeface="+mn-lt"/>
                <a:ea typeface="+mn-ea"/>
                <a:cs typeface="+mn-cs"/>
              </a:rPr>
              <a:t>evitar este problema podemos plantar en líneas paralelas puerros.</a:t>
            </a:r>
          </a:p>
          <a:p>
            <a:r>
              <a:rPr lang="es-ES" sz="1000" b="0" i="0" u="none" strike="noStrike" kern="1200" baseline="0" dirty="0" smtClean="0">
                <a:solidFill>
                  <a:schemeClr val="tx1"/>
                </a:solidFill>
                <a:latin typeface="+mn-lt"/>
                <a:ea typeface="+mn-ea"/>
                <a:cs typeface="+mn-cs"/>
              </a:rPr>
              <a:t>Pueden aparecen problemas con </a:t>
            </a:r>
            <a:r>
              <a:rPr lang="es-ES" sz="1000" b="0" i="0" u="none" strike="noStrike" kern="1200" baseline="0" dirty="0" err="1" smtClean="0">
                <a:solidFill>
                  <a:schemeClr val="tx1"/>
                </a:solidFill>
                <a:latin typeface="+mn-lt"/>
                <a:ea typeface="+mn-ea"/>
                <a:cs typeface="+mn-cs"/>
              </a:rPr>
              <a:t>nemátodos</a:t>
            </a:r>
            <a:r>
              <a:rPr lang="es-ES" sz="1000" b="0" i="0" u="none" strike="noStrike" kern="1200" baseline="0" dirty="0" smtClean="0">
                <a:solidFill>
                  <a:schemeClr val="tx1"/>
                </a:solidFill>
                <a:latin typeface="+mn-lt"/>
                <a:ea typeface="+mn-ea"/>
                <a:cs typeface="+mn-cs"/>
              </a:rPr>
              <a:t> que provocan deformaciones en las raíces,</a:t>
            </a:r>
          </a:p>
          <a:p>
            <a:r>
              <a:rPr lang="es-ES" sz="1000" b="0" i="0" u="none" strike="noStrike" kern="1200" baseline="0" dirty="0" smtClean="0">
                <a:solidFill>
                  <a:schemeClr val="tx1"/>
                </a:solidFill>
                <a:latin typeface="+mn-lt"/>
                <a:ea typeface="+mn-ea"/>
                <a:cs typeface="+mn-cs"/>
              </a:rPr>
              <a:t>así como gusano de alambre, gusanos grises y pulgones.</a:t>
            </a:r>
            <a:endParaRPr lang="es-ES_tradnl" dirty="0"/>
          </a:p>
        </p:txBody>
      </p:sp>
      <p:sp>
        <p:nvSpPr>
          <p:cNvPr id="4" name="3 Marcador de número de diapositiva"/>
          <p:cNvSpPr>
            <a:spLocks noGrp="1"/>
          </p:cNvSpPr>
          <p:nvPr>
            <p:ph type="sldNum" sz="quarter" idx="10"/>
          </p:nvPr>
        </p:nvSpPr>
        <p:spPr/>
        <p:txBody>
          <a:bodyPr/>
          <a:lstStyle/>
          <a:p>
            <a:fld id="{930211E7-E06C-4C92-840E-2A5F38EFDC46}" type="slidenum">
              <a:rPr lang="es-ES" smtClean="0"/>
              <a:pPr/>
              <a:t>29</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Existen numerosas evidencias que avalan la relación existentes entre algas verdes y plantas terrestres. Estas incluyen la similitud de los tipos de pigmentos que componen su aparato fotosintético (posesión de clorofila a y b, así como la presencia de </a:t>
            </a:r>
            <a:r>
              <a:rPr lang="es-ES" dirty="0" err="1" smtClean="0"/>
              <a:t>carotenoides</a:t>
            </a:r>
            <a:r>
              <a:rPr lang="es-ES" dirty="0" smtClean="0"/>
              <a:t> como pigmentos accesorios), el almacén de los productos de reserva como almidón en el cloroplasto y no en el citoplasma, la celulosa como principal componente de la pared celular y el tipo de división celular en la que se forma un </a:t>
            </a:r>
            <a:r>
              <a:rPr lang="es-ES" dirty="0" err="1" smtClean="0"/>
              <a:t>fragmoplasto</a:t>
            </a:r>
            <a:r>
              <a:rPr lang="es-ES" dirty="0" smtClean="0"/>
              <a:t> y una placa celular.</a:t>
            </a:r>
            <a:endParaRPr lang="es-ES" dirty="0" smtClean="0">
              <a:solidFill>
                <a:srgbClr val="CC3300"/>
              </a:solidFill>
            </a:endParaRPr>
          </a:p>
          <a:p>
            <a:endParaRPr lang="es-ES" dirty="0" smtClean="0">
              <a:solidFill>
                <a:srgbClr val="CC3300"/>
              </a:solidFill>
            </a:endParaRPr>
          </a:p>
          <a:p>
            <a:r>
              <a:rPr lang="es-ES" dirty="0" smtClean="0">
                <a:solidFill>
                  <a:srgbClr val="CC3300"/>
                </a:solidFill>
              </a:rPr>
              <a:t>Todo parece indicar que todas las plantas terrestres tuvieron origen en algún tipo de alga verde que se adaptó al medio terrestre. Los restos fósiles parecen indicar que este proceso tuvo lugar hace más de </a:t>
            </a:r>
            <a:r>
              <a:rPr lang="es-ES" b="1" dirty="0" smtClean="0">
                <a:solidFill>
                  <a:srgbClr val="CC3300"/>
                </a:solidFill>
              </a:rPr>
              <a:t>450 millones de años</a:t>
            </a:r>
            <a:r>
              <a:rPr lang="es-ES" dirty="0" smtClean="0">
                <a:solidFill>
                  <a:srgbClr val="CC3300"/>
                </a:solidFill>
              </a:rPr>
              <a:t> en el periodo Ordovícico. De lo que sabemos, el antepasado de briofitos y de plantas vasculares debió de poseer una alternancia de generaciones muy marcada y una retención del zigoto dentro del aparato reproductor femenino, aspectos que aparecen en común en todas las plantas terrestres. En cualquier caso, el grupo de los briofitos debió divergir del resto de las plantas terrestres en etapas muy tempranas</a:t>
            </a:r>
          </a:p>
          <a:p>
            <a:endParaRPr lang="es-ES" dirty="0" smtClean="0">
              <a:solidFill>
                <a:srgbClr val="CC3300"/>
              </a:solidFill>
            </a:endParaRPr>
          </a:p>
          <a:p>
            <a:r>
              <a:rPr lang="es-ES" dirty="0" smtClean="0">
                <a:solidFill>
                  <a:srgbClr val="CC3300"/>
                </a:solidFill>
              </a:rPr>
              <a:t>Los diferentes grupos de plantas terrestres tienen diferentes niveles de tolerancia a la vida en el medio terrestre. Todos comparten la retención del zigoto dentro del </a:t>
            </a:r>
            <a:r>
              <a:rPr lang="es-ES" dirty="0" err="1" smtClean="0">
                <a:solidFill>
                  <a:srgbClr val="CC3300"/>
                </a:solidFill>
              </a:rPr>
              <a:t>gametangio</a:t>
            </a:r>
            <a:r>
              <a:rPr lang="es-ES" dirty="0" smtClean="0">
                <a:solidFill>
                  <a:srgbClr val="CC3300"/>
                </a:solidFill>
              </a:rPr>
              <a:t> femenino y su desarrollo en él, lo que supone un gran avance, ya que el zigoto tendría pocas posibilidades de desarrollarse en ausencia de agua libre. En este sentido, todos las plantas terrestres poseen al menos una capa de células estériles protectoras en los órganos reproductores (</a:t>
            </a:r>
            <a:r>
              <a:rPr lang="es-ES" dirty="0" err="1" smtClean="0">
                <a:solidFill>
                  <a:srgbClr val="CC3300"/>
                </a:solidFill>
              </a:rPr>
              <a:t>gametangios</a:t>
            </a:r>
            <a:r>
              <a:rPr lang="es-ES" dirty="0" smtClean="0">
                <a:solidFill>
                  <a:srgbClr val="CC3300"/>
                </a:solidFill>
              </a:rPr>
              <a:t>: anteridios y arquegonios).</a:t>
            </a:r>
          </a:p>
          <a:p>
            <a:r>
              <a:rPr lang="es-ES" dirty="0" smtClean="0">
                <a:solidFill>
                  <a:srgbClr val="CC3300"/>
                </a:solidFill>
              </a:rPr>
              <a:t>La presencia de una cubierta cérea protectora (cutícula) que separe los tejidos de la planta del medio externo es una característica casi general en plantas terrestres. Sin embargo, no aparece en los briofitos, salvo en los esporofitos de dos de sus grupos (</a:t>
            </a:r>
            <a:r>
              <a:rPr lang="es-ES" dirty="0" err="1" smtClean="0">
                <a:solidFill>
                  <a:srgbClr val="CC3300"/>
                </a:solidFill>
              </a:rPr>
              <a:t>antocerotas</a:t>
            </a:r>
            <a:r>
              <a:rPr lang="es-ES" dirty="0" smtClean="0">
                <a:solidFill>
                  <a:srgbClr val="CC3300"/>
                </a:solidFill>
              </a:rPr>
              <a:t> y musgos). En este sentido, la aparición de estomas, que sirven como comunicación entre los tejidos bajo la cutícula y el ambiente externo, son comunes en todas las plantas terrestres, salvo briofitos, ya que en ellos sólo aparecerán y con características diferentes en esporofitos de musgos y </a:t>
            </a:r>
            <a:r>
              <a:rPr lang="es-ES" dirty="0" err="1" smtClean="0">
                <a:solidFill>
                  <a:srgbClr val="CC3300"/>
                </a:solidFill>
              </a:rPr>
              <a:t>antocerotas</a:t>
            </a:r>
            <a:r>
              <a:rPr lang="es-ES" dirty="0" smtClean="0">
                <a:solidFill>
                  <a:srgbClr val="CC3300"/>
                </a:solidFill>
              </a:rPr>
              <a:t>.</a:t>
            </a:r>
          </a:p>
          <a:p>
            <a:endParaRPr lang="es-ES" dirty="0" smtClean="0">
              <a:solidFill>
                <a:srgbClr val="CC3300"/>
              </a:solidFill>
            </a:endParaRPr>
          </a:p>
          <a:p>
            <a:r>
              <a:rPr lang="es-ES" dirty="0" smtClean="0"/>
              <a:t>Uno de los aspectos que los diferencia de las plantas vasculares va a ser la ausencia de tejidos conductores (xilema y floema), por ello, a pesar de su aspecto aparentemente complejo, los briofitos van a carecer de verdaderas hojas, tallos o raíces. Al no existir este tipo de estructuras, también van a carecer de una división de funciones como ocurre en las plantas vasculares. Sin embargo, si que pueden aparecer un tejido con funciones de transporte en los esporofitos (</a:t>
            </a:r>
            <a:r>
              <a:rPr lang="es-ES" dirty="0" err="1" smtClean="0"/>
              <a:t>hidroides</a:t>
            </a:r>
            <a:r>
              <a:rPr lang="es-ES" dirty="0" smtClean="0"/>
              <a:t>). La absorción de los nutrientes y el agua se realiza por todo el cuerpo, sin que existan unas estructuras especializadas.</a:t>
            </a:r>
          </a:p>
          <a:p>
            <a:endParaRPr lang="es-ES_tradnl" dirty="0" smtClean="0"/>
          </a:p>
          <a:p>
            <a:r>
              <a:rPr lang="es-ES" dirty="0" smtClean="0"/>
              <a:t>La siguiente diferencia va a estar relacionada con su alternancia de generaciones, en las plantas vasculares va a haber un predominio del esporofito, teniendo el gametofito un papel secundario, generalmente </a:t>
            </a:r>
            <a:r>
              <a:rPr lang="es-ES" dirty="0" err="1" smtClean="0"/>
              <a:t>dependiendet</a:t>
            </a:r>
            <a:r>
              <a:rPr lang="es-ES" dirty="0" smtClean="0"/>
              <a:t> del esporofito. Por el contrario en los briofitos, la generación independiente va a ser el gametofito, y el esporofito dependerá de él.</a:t>
            </a:r>
          </a:p>
          <a:p>
            <a:endParaRPr lang="es-ES" dirty="0" smtClean="0">
              <a:solidFill>
                <a:srgbClr val="CC3300"/>
              </a:solidFill>
            </a:endParaRPr>
          </a:p>
          <a:p>
            <a:pPr algn="ctr"/>
            <a:r>
              <a:rPr lang="es-ES_tradnl" b="1" dirty="0" smtClean="0"/>
              <a:t>El ciclo de los briofitos</a:t>
            </a:r>
            <a:r>
              <a:rPr lang="es-ES_tradnl" dirty="0" smtClean="0"/>
              <a:t> </a:t>
            </a:r>
          </a:p>
          <a:p>
            <a:pPr algn="ctr"/>
            <a:r>
              <a:rPr lang="es-ES_tradnl" dirty="0" smtClean="0"/>
              <a:t>(ejemplo con un musgo)</a:t>
            </a:r>
            <a:endParaRPr lang="es-ES" dirty="0" smtClean="0"/>
          </a:p>
          <a:p>
            <a:endParaRPr lang="es-ES" dirty="0" smtClean="0"/>
          </a:p>
          <a:p>
            <a:pPr algn="just"/>
            <a:r>
              <a:rPr lang="es-ES" dirty="0" smtClean="0"/>
              <a:t>En ambiente húmedo los anteridios se abren y liberan los espermatozoides, estos nadan en la película de agua que rodea al briofito. Si en este proceso se acercan a las inmediaciones del arquegonio, los espermatozoides son atraídos al cuello de este por las substancias químicas que secreta. El espermatozoide penetra en el arquegonio, y fecunda la ovocélula produciendo un zigoto.</a:t>
            </a:r>
          </a:p>
          <a:p>
            <a:pPr algn="just"/>
            <a:endParaRPr lang="es-ES" dirty="0" smtClean="0"/>
          </a:p>
          <a:p>
            <a:pPr algn="just"/>
            <a:r>
              <a:rPr lang="es-ES_tradnl" dirty="0" smtClean="0"/>
              <a:t>El zigoto (2n), permanece en el interior del arquegonio donde va a desarrollarse. En principio, las células del arquegonio (n) que rodean al zigoto van a desarrollarse a un ritmo semejante del proceso de división del zigoto. Sin embargo, llegado un punto el ritmo de crecimiento del joven esporofito va a ser superior al del arquegonio. De resultas el arquegonio se va a romper y una parte de él quedará sobre él esporofito, esa parte que corresponde al arquegonio engrosado se denomina </a:t>
            </a:r>
            <a:r>
              <a:rPr lang="es-ES_tradnl" dirty="0" err="1" smtClean="0"/>
              <a:t>caliptra</a:t>
            </a:r>
            <a:r>
              <a:rPr lang="es-ES_tradnl" dirty="0" smtClean="0"/>
              <a:t>.</a:t>
            </a:r>
          </a:p>
          <a:p>
            <a:pPr algn="just"/>
            <a:endParaRPr lang="es-ES_tradnl" dirty="0" smtClean="0"/>
          </a:p>
          <a:p>
            <a:pPr algn="just"/>
            <a:r>
              <a:rPr lang="es-ES_tradnl" dirty="0" smtClean="0"/>
              <a:t>Cuando alcanza su desarrollo final, los esporofitos suelen constar de tres partes, un </a:t>
            </a:r>
            <a:r>
              <a:rPr lang="es-ES_tradnl" b="1" dirty="0" smtClean="0"/>
              <a:t>pie</a:t>
            </a:r>
            <a:r>
              <a:rPr lang="es-ES_tradnl" dirty="0" smtClean="0"/>
              <a:t> que permanece unido al gametofito y del que se alimenta (al menos parcialmente), una </a:t>
            </a:r>
            <a:r>
              <a:rPr lang="es-ES_tradnl" b="1" dirty="0" smtClean="0"/>
              <a:t>seta</a:t>
            </a:r>
            <a:r>
              <a:rPr lang="es-ES_tradnl" dirty="0" smtClean="0"/>
              <a:t> de aspecto alargado y una </a:t>
            </a:r>
            <a:r>
              <a:rPr lang="es-ES_tradnl" b="1" dirty="0" smtClean="0"/>
              <a:t>cápsula o esporangio</a:t>
            </a:r>
            <a:r>
              <a:rPr lang="es-ES_tradnl" dirty="0" smtClean="0"/>
              <a:t>. En el interior del esporangio se encuentra el </a:t>
            </a:r>
            <a:r>
              <a:rPr lang="es-ES_tradnl" b="1" dirty="0" smtClean="0"/>
              <a:t>tejido </a:t>
            </a:r>
            <a:r>
              <a:rPr lang="es-ES_tradnl" b="1" dirty="0" err="1" smtClean="0"/>
              <a:t>esporógeno</a:t>
            </a:r>
            <a:r>
              <a:rPr lang="es-ES_tradnl" dirty="0" smtClean="0"/>
              <a:t>, que por un proceso de meiosis va a dar las esporas (n). Cuando las esporas han madurado y, generalmente, en ambiente seco la parte superior de la cápsula (</a:t>
            </a:r>
            <a:r>
              <a:rPr lang="es-ES_tradnl" b="1" dirty="0" smtClean="0"/>
              <a:t>opérculo</a:t>
            </a:r>
            <a:r>
              <a:rPr lang="es-ES_tradnl" dirty="0" smtClean="0"/>
              <a:t>) se va a separar, dejando libres a las esporas. La cápsula suele tener en la zona de contacto unos anillos dentados (</a:t>
            </a:r>
            <a:r>
              <a:rPr lang="es-ES_tradnl" b="1" dirty="0" err="1" smtClean="0"/>
              <a:t>peristoma</a:t>
            </a:r>
            <a:r>
              <a:rPr lang="es-ES_tradnl" dirty="0" smtClean="0"/>
              <a:t>), que regulan la salida de las esporas. Estas esporas al caer al suelo, van a germinar, produciendo una estructura filamentosa (</a:t>
            </a:r>
            <a:r>
              <a:rPr lang="es-ES_tradnl" b="1" dirty="0" smtClean="0"/>
              <a:t>protonema</a:t>
            </a:r>
            <a:r>
              <a:rPr lang="es-ES_tradnl" dirty="0" smtClean="0"/>
              <a:t>). El protonema se va a desarrollar hasta producir en un momento determinado una yema que dará lugar a un gametofito como el del inicio del ciclo.</a:t>
            </a:r>
            <a:endParaRPr lang="es-ES" b="1" dirty="0" smtClean="0"/>
          </a:p>
          <a:p>
            <a:endParaRPr lang="es-ES" dirty="0" smtClean="0">
              <a:solidFill>
                <a:srgbClr val="CC3300"/>
              </a:solidFill>
            </a:endParaRPr>
          </a:p>
          <a:p>
            <a:r>
              <a:rPr lang="es-ES" sz="1200" dirty="0" smtClean="0"/>
              <a:t>Las turberas se caracterizan porque la tasa de producción de materia orgánica es superior a su velocidad de degradación, descomposición y mineralización, lo que determina una acumulación de materia orgánica sin descomponer  que es lo que se conoce como turba. Se trata de una circunstancia sumamente original en los ecosistemas terrestres, ya que de modo generalizado la tasa de descomposición tiende a equilibrarse con la producción de la biomasa. Estas peculiares circunstancias ocurren en ambientes permanentemente encharcados, con un flujo del agua lento o prácticamente nulo y preferentemente en climas fríos. Los procesos químicos implicados en este proceso son complejos y sumamente originales. En primer lugar, debido a las temperaturas frías y al escaso movimiento del agua, los niveles de oxígeno son muy bajos, lo que dificulta la actuación de los microorganismos </a:t>
            </a:r>
            <a:r>
              <a:rPr lang="es-ES" sz="1200" dirty="0" err="1" smtClean="0"/>
              <a:t>descomponedores</a:t>
            </a:r>
            <a:r>
              <a:rPr lang="es-ES" sz="1200" dirty="0" smtClean="0"/>
              <a:t>. Al no producirse descomposición el ciclado de los nutrientes es escaso, lo que genera una baja </a:t>
            </a:r>
            <a:r>
              <a:rPr lang="es-ES" sz="1200" dirty="0" err="1" smtClean="0"/>
              <a:t>biodisponibilidad</a:t>
            </a:r>
            <a:r>
              <a:rPr lang="es-ES" sz="1200" dirty="0" smtClean="0"/>
              <a:t> de los nutrientes, limitando el desarrollo de las plantas y exigiendo una fuerte especialización de las que allí habitan. Por último, se trata de ambientes sumamente ácidos debido a diferentes procesos entre los que destaca la formación de ácidos orgánicos, aporte de taninos por parte de las plantas y a la formación de bicarbonatos. </a:t>
            </a:r>
          </a:p>
          <a:p>
            <a:endParaRPr lang="es-ES" sz="1200" dirty="0" smtClean="0"/>
          </a:p>
          <a:p>
            <a:r>
              <a:rPr lang="es-ES" sz="1200" dirty="0" smtClean="0"/>
              <a:t>Las turberas son uno de los ecosistemas más abundantes en los ambientes boreales, fríos y lluviosos, como los del norte de Europa, donde ocupan grandes extensiones. Su importancia a escala planetaria es enorme, baste indicar que se calcula que la cuarta parte de las reservas de carbono retenidas por la vegetación se encuentran en ellas. El papel de las turberas en regiones meridionales y especialmente en ambientes mediterráneos como es el caso de buena parte de nuestra comunidad es mucho más modesto. Y por supuesto el interés para la conservación muy elevado por su rareza. </a:t>
            </a:r>
            <a:endParaRPr lang="es-ES_tradnl" sz="1200" dirty="0" smtClean="0"/>
          </a:p>
          <a:p>
            <a:endParaRPr lang="es-ES" dirty="0" smtClean="0">
              <a:solidFill>
                <a:srgbClr val="CC3300"/>
              </a:solidFill>
            </a:endParaRPr>
          </a:p>
          <a:p>
            <a:endParaRPr lang="es-ES" dirty="0"/>
          </a:p>
        </p:txBody>
      </p:sp>
      <p:sp>
        <p:nvSpPr>
          <p:cNvPr id="4" name="3 Marcador de número de diapositiva"/>
          <p:cNvSpPr>
            <a:spLocks noGrp="1"/>
          </p:cNvSpPr>
          <p:nvPr>
            <p:ph type="sldNum" sz="quarter" idx="10"/>
          </p:nvPr>
        </p:nvSpPr>
        <p:spPr/>
        <p:txBody>
          <a:bodyPr/>
          <a:lstStyle/>
          <a:p>
            <a:fld id="{61B80BEC-2348-4172-99C5-9877E6377F9A}" type="slidenum">
              <a:rPr lang="es-ES" smtClean="0"/>
              <a:pPr/>
              <a:t>3</a:t>
            </a:fld>
            <a:endParaRPr lang="es-E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004888" y="685800"/>
            <a:ext cx="4848225" cy="3429000"/>
          </a:xfrm>
        </p:spPr>
      </p:sp>
      <p:sp>
        <p:nvSpPr>
          <p:cNvPr id="3" name="2 Marcador de notas"/>
          <p:cNvSpPr>
            <a:spLocks noGrp="1"/>
          </p:cNvSpPr>
          <p:nvPr>
            <p:ph type="body" idx="1"/>
          </p:nvPr>
        </p:nvSpPr>
        <p:spPr/>
        <p:txBody>
          <a:bodyPr>
            <a:normAutofit/>
          </a:bodyPr>
          <a:lstStyle/>
          <a:p>
            <a:endParaRPr lang="es-ES_tradnl" dirty="0"/>
          </a:p>
        </p:txBody>
      </p:sp>
      <p:sp>
        <p:nvSpPr>
          <p:cNvPr id="4" name="3 Marcador de número de diapositiva"/>
          <p:cNvSpPr>
            <a:spLocks noGrp="1"/>
          </p:cNvSpPr>
          <p:nvPr>
            <p:ph type="sldNum" sz="quarter" idx="10"/>
          </p:nvPr>
        </p:nvSpPr>
        <p:spPr/>
        <p:txBody>
          <a:bodyPr/>
          <a:lstStyle/>
          <a:p>
            <a:fld id="{930211E7-E06C-4C92-840E-2A5F38EFDC46}" type="slidenum">
              <a:rPr lang="es-ES" smtClean="0"/>
              <a:pPr/>
              <a:t>30</a:t>
            </a:fld>
            <a:endParaRPr lang="es-E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b="0" i="0" u="none" strike="noStrike" kern="1200" baseline="0" dirty="0" smtClean="0">
                <a:solidFill>
                  <a:schemeClr val="tx1"/>
                </a:solidFill>
                <a:latin typeface="+mn-lt"/>
                <a:ea typeface="+mn-ea"/>
                <a:cs typeface="+mn-cs"/>
              </a:rPr>
              <a:t>Tronco.</a:t>
            </a:r>
          </a:p>
          <a:p>
            <a:r>
              <a:rPr lang="es-ES" sz="1200" b="0" i="0" u="none" strike="noStrike" kern="1200" baseline="0" dirty="0" smtClean="0">
                <a:solidFill>
                  <a:schemeClr val="tx1"/>
                </a:solidFill>
                <a:latin typeface="+mn-lt"/>
                <a:ea typeface="+mn-ea"/>
                <a:cs typeface="+mn-cs"/>
              </a:rPr>
              <a:t>Si se realiza un corte perpendicular al tronco de un árbol, se distinguen dos áreas</a:t>
            </a:r>
          </a:p>
          <a:p>
            <a:r>
              <a:rPr lang="es-ES" sz="1200" b="0" i="0" u="none" strike="noStrike" kern="1200" baseline="0" dirty="0" smtClean="0">
                <a:solidFill>
                  <a:schemeClr val="tx1"/>
                </a:solidFill>
                <a:latin typeface="+mn-lt"/>
                <a:ea typeface="+mn-ea"/>
                <a:cs typeface="+mn-cs"/>
              </a:rPr>
              <a:t>concéntricas diferentes, el interior que es eminentemente leñoso y recibe el nombre</a:t>
            </a:r>
          </a:p>
          <a:p>
            <a:r>
              <a:rPr lang="es-ES" sz="1200" b="0" i="0" u="none" strike="noStrike" kern="1200" baseline="0" dirty="0" smtClean="0">
                <a:solidFill>
                  <a:schemeClr val="tx1"/>
                </a:solidFill>
                <a:latin typeface="+mn-lt"/>
                <a:ea typeface="+mn-ea"/>
                <a:cs typeface="+mn-cs"/>
              </a:rPr>
              <a:t>de leño y el exterior ó corteza.</a:t>
            </a:r>
          </a:p>
          <a:p>
            <a:r>
              <a:rPr lang="es-ES" sz="1200" b="0" i="0" u="none" strike="noStrike" kern="1200" baseline="0" dirty="0" smtClean="0">
                <a:solidFill>
                  <a:schemeClr val="tx1"/>
                </a:solidFill>
                <a:latin typeface="+mn-lt"/>
                <a:ea typeface="+mn-ea"/>
                <a:cs typeface="+mn-cs"/>
              </a:rPr>
              <a:t>El tronco está constituido por fibras duras y por canales o vasos. Se distinguen dos</a:t>
            </a:r>
          </a:p>
          <a:p>
            <a:r>
              <a:rPr lang="es-ES" sz="1200" b="0" i="0" u="none" strike="noStrike" kern="1200" baseline="0" dirty="0" smtClean="0">
                <a:solidFill>
                  <a:schemeClr val="tx1"/>
                </a:solidFill>
                <a:latin typeface="+mn-lt"/>
                <a:ea typeface="+mn-ea"/>
                <a:cs typeface="+mn-cs"/>
              </a:rPr>
              <a:t>tipos de vasos. Por los vasos leñosos, situados en el interior, circula la savia bruta</a:t>
            </a:r>
          </a:p>
          <a:p>
            <a:r>
              <a:rPr lang="es-ES" sz="1200" b="0" i="0" u="none" strike="noStrike" kern="1200" baseline="0" dirty="0" smtClean="0">
                <a:solidFill>
                  <a:schemeClr val="tx1"/>
                </a:solidFill>
                <a:latin typeface="+mn-lt"/>
                <a:ea typeface="+mn-ea"/>
                <a:cs typeface="+mn-cs"/>
              </a:rPr>
              <a:t>desde la raíz, ascendiendo por el tronco y ramas principales y secundarias hasta llegar</a:t>
            </a:r>
          </a:p>
          <a:p>
            <a:r>
              <a:rPr lang="es-ES" sz="1200" b="0" i="0" u="none" strike="noStrike" kern="1200" baseline="0" dirty="0" smtClean="0">
                <a:solidFill>
                  <a:schemeClr val="tx1"/>
                </a:solidFill>
                <a:latin typeface="+mn-lt"/>
                <a:ea typeface="+mn-ea"/>
                <a:cs typeface="+mn-cs"/>
              </a:rPr>
              <a:t>a las hojas. En las hojas la savia bruta es transformada en savia elaborada, y esta</a:t>
            </a:r>
          </a:p>
          <a:p>
            <a:r>
              <a:rPr lang="es-ES" sz="1200" b="0" i="0" u="none" strike="noStrike" kern="1200" baseline="0" dirty="0" smtClean="0">
                <a:solidFill>
                  <a:schemeClr val="tx1"/>
                </a:solidFill>
                <a:latin typeface="+mn-lt"/>
                <a:ea typeface="+mn-ea"/>
                <a:cs typeface="+mn-cs"/>
              </a:rPr>
              <a:t>reemprende el retorno hacia el resto de la planta. El sentido descendente lo posibilitan</a:t>
            </a:r>
          </a:p>
          <a:p>
            <a:r>
              <a:rPr lang="es-ES" sz="1200" b="0" i="0" u="none" strike="noStrike" kern="1200" baseline="0" dirty="0" smtClean="0">
                <a:solidFill>
                  <a:schemeClr val="tx1"/>
                </a:solidFill>
                <a:latin typeface="+mn-lt"/>
                <a:ea typeface="+mn-ea"/>
                <a:cs typeface="+mn-cs"/>
              </a:rPr>
              <a:t>los vasos liberianos, los cuales están situados junto a la corteza.</a:t>
            </a:r>
          </a:p>
          <a:p>
            <a:r>
              <a:rPr lang="es-ES" sz="1200" b="0" i="0" u="none" strike="noStrike" kern="1200" baseline="0" dirty="0" smtClean="0">
                <a:solidFill>
                  <a:schemeClr val="tx1"/>
                </a:solidFill>
                <a:latin typeface="+mn-lt"/>
                <a:ea typeface="+mn-ea"/>
                <a:cs typeface="+mn-cs"/>
              </a:rPr>
              <a:t>Los árboles frutales que actualmente se plantan tienen un tronco muy corto.</a:t>
            </a:r>
          </a:p>
          <a:p>
            <a:endParaRPr lang="es-ES" sz="1200" b="0"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Ramas.</a:t>
            </a:r>
          </a:p>
          <a:p>
            <a:r>
              <a:rPr lang="es-ES" sz="1200" b="0" i="0" u="none" strike="noStrike" kern="1200" baseline="0" dirty="0" smtClean="0">
                <a:solidFill>
                  <a:schemeClr val="tx1"/>
                </a:solidFill>
                <a:latin typeface="+mn-lt"/>
                <a:ea typeface="+mn-ea"/>
                <a:cs typeface="+mn-cs"/>
              </a:rPr>
              <a:t>Las ramas nacen del tronco en casi todas las especies frutales. De estas ramas</a:t>
            </a:r>
          </a:p>
          <a:p>
            <a:r>
              <a:rPr lang="es-ES" sz="1200" b="0" i="0" u="none" strike="noStrike" kern="1200" baseline="0" dirty="0" smtClean="0">
                <a:solidFill>
                  <a:schemeClr val="tx1"/>
                </a:solidFill>
                <a:latin typeface="+mn-lt"/>
                <a:ea typeface="+mn-ea"/>
                <a:cs typeface="+mn-cs"/>
              </a:rPr>
              <a:t>nacen los ramos, de los que a su vez nacen las hojas. Los espacios que hay entre hoja</a:t>
            </a:r>
          </a:p>
          <a:p>
            <a:r>
              <a:rPr lang="es-ES" sz="1200" b="0" i="0" u="none" strike="noStrike" kern="1200" baseline="0" dirty="0" smtClean="0">
                <a:solidFill>
                  <a:schemeClr val="tx1"/>
                </a:solidFill>
                <a:latin typeface="+mn-lt"/>
                <a:ea typeface="+mn-ea"/>
                <a:cs typeface="+mn-cs"/>
              </a:rPr>
              <a:t>y hoja se llaman entrenudos y al lado de las hojas nacen las yemas.</a:t>
            </a:r>
            <a:endParaRPr lang="es-ES" dirty="0"/>
          </a:p>
        </p:txBody>
      </p:sp>
      <p:sp>
        <p:nvSpPr>
          <p:cNvPr id="4" name="3 Marcador de número de diapositiva"/>
          <p:cNvSpPr>
            <a:spLocks noGrp="1"/>
          </p:cNvSpPr>
          <p:nvPr>
            <p:ph type="sldNum" sz="quarter" idx="10"/>
          </p:nvPr>
        </p:nvSpPr>
        <p:spPr/>
        <p:txBody>
          <a:bodyPr/>
          <a:lstStyle/>
          <a:p>
            <a:fld id="{930211E7-E06C-4C92-840E-2A5F38EFDC46}" type="slidenum">
              <a:rPr lang="es-ES" smtClean="0"/>
              <a:pPr/>
              <a:t>33</a:t>
            </a:fld>
            <a:endParaRPr lang="es-ES"/>
          </a:p>
        </p:txBody>
      </p:sp>
    </p:spTree>
    <p:extLst>
      <p:ext uri="{BB962C8B-B14F-4D97-AF65-F5344CB8AC3E}">
        <p14:creationId xmlns:p14="http://schemas.microsoft.com/office/powerpoint/2010/main" val="6789975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lnSpcReduction="10000"/>
          </a:bodyPr>
          <a:lstStyle/>
          <a:p>
            <a:r>
              <a:rPr lang="es-ES" sz="1200" b="0" i="0" u="none" strike="noStrike" kern="1200" baseline="0" dirty="0" smtClean="0">
                <a:solidFill>
                  <a:schemeClr val="tx1"/>
                </a:solidFill>
                <a:latin typeface="+mn-lt"/>
                <a:ea typeface="+mn-ea"/>
                <a:cs typeface="+mn-cs"/>
              </a:rPr>
              <a:t>Yemas.</a:t>
            </a:r>
          </a:p>
          <a:p>
            <a:r>
              <a:rPr lang="es-ES" sz="1200" b="0" i="0" u="none" strike="noStrike" kern="1200" baseline="0" dirty="0" smtClean="0">
                <a:solidFill>
                  <a:schemeClr val="tx1"/>
                </a:solidFill>
                <a:latin typeface="+mn-lt"/>
                <a:ea typeface="+mn-ea"/>
                <a:cs typeface="+mn-cs"/>
              </a:rPr>
              <a:t>Las yemas se pueden clasificar en función de la posición que ocupen en:</a:t>
            </a:r>
          </a:p>
          <a:p>
            <a:r>
              <a:rPr lang="es-ES" sz="1200" b="0" i="0" u="none" strike="noStrike" kern="1200" baseline="0" dirty="0" smtClean="0">
                <a:solidFill>
                  <a:schemeClr val="tx1"/>
                </a:solidFill>
                <a:latin typeface="+mn-lt"/>
                <a:ea typeface="+mn-ea"/>
                <a:cs typeface="+mn-cs"/>
              </a:rPr>
              <a:t>• Yemas terminales: si se encuentran al final de la rama</a:t>
            </a:r>
          </a:p>
          <a:p>
            <a:r>
              <a:rPr lang="es-ES" sz="1200" b="0" i="0" u="none" strike="noStrike" kern="1200" baseline="0" dirty="0" smtClean="0">
                <a:solidFill>
                  <a:schemeClr val="tx1"/>
                </a:solidFill>
                <a:latin typeface="+mn-lt"/>
                <a:ea typeface="+mn-ea"/>
                <a:cs typeface="+mn-cs"/>
              </a:rPr>
              <a:t>Yemas axilares: son las que se encuentran en las axilas de las hojas.</a:t>
            </a:r>
          </a:p>
          <a:p>
            <a:r>
              <a:rPr lang="es-ES" sz="1200" b="0" i="0" u="none" strike="noStrike" kern="1200" baseline="0" dirty="0" smtClean="0">
                <a:solidFill>
                  <a:schemeClr val="tx1"/>
                </a:solidFill>
                <a:latin typeface="+mn-lt"/>
                <a:ea typeface="+mn-ea"/>
                <a:cs typeface="+mn-cs"/>
              </a:rPr>
              <a:t>• Yemas estipulares: se encuentran al lado de las axilares y son las sustitutas de</a:t>
            </a:r>
          </a:p>
          <a:p>
            <a:r>
              <a:rPr lang="es-ES" sz="1200" b="0" i="0" u="none" strike="noStrike" kern="1200" baseline="0" dirty="0" smtClean="0">
                <a:solidFill>
                  <a:schemeClr val="tx1"/>
                </a:solidFill>
                <a:latin typeface="+mn-lt"/>
                <a:ea typeface="+mn-ea"/>
                <a:cs typeface="+mn-cs"/>
              </a:rPr>
              <a:t>estas en el caso de que aquellas no se desarrollaran adecuadamente.</a:t>
            </a:r>
          </a:p>
          <a:p>
            <a:r>
              <a:rPr lang="es-ES" sz="1200" b="0" i="0" u="none" strike="noStrike" kern="1200" baseline="0" dirty="0" smtClean="0">
                <a:solidFill>
                  <a:schemeClr val="tx1"/>
                </a:solidFill>
                <a:latin typeface="+mn-lt"/>
                <a:ea typeface="+mn-ea"/>
                <a:cs typeface="+mn-cs"/>
              </a:rPr>
              <a:t>• Yemas basilares: se sitúan en la base de los brotes.</a:t>
            </a:r>
          </a:p>
          <a:p>
            <a:endParaRPr lang="es-ES" sz="1200" b="0"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Según su estructura las yemas se clasifican en:</a:t>
            </a:r>
          </a:p>
          <a:p>
            <a:r>
              <a:rPr lang="es-ES" sz="1200" b="0" i="0" u="none" strike="noStrike" kern="1200" baseline="0" dirty="0" smtClean="0">
                <a:solidFill>
                  <a:schemeClr val="tx1"/>
                </a:solidFill>
                <a:latin typeface="+mn-lt"/>
                <a:ea typeface="+mn-ea"/>
                <a:cs typeface="+mn-cs"/>
              </a:rPr>
              <a:t>• Yemas vegetativas o de madera: su desarrollo da lugar a un brote</a:t>
            </a:r>
          </a:p>
          <a:p>
            <a:r>
              <a:rPr lang="es-ES" sz="1200" b="0" i="0" u="none" strike="noStrike" kern="1200" baseline="0" dirty="0" smtClean="0">
                <a:solidFill>
                  <a:schemeClr val="tx1"/>
                </a:solidFill>
                <a:latin typeface="+mn-lt"/>
                <a:ea typeface="+mn-ea"/>
                <a:cs typeface="+mn-cs"/>
              </a:rPr>
              <a:t>Yemas de flor o fructíferas: su desarrollo da lugar a flores</a:t>
            </a:r>
          </a:p>
          <a:p>
            <a:endParaRPr lang="es-ES" sz="1200" b="0"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Una yema se forma durante un ciclo vegetativo, de forma que al llegar el otoño las</a:t>
            </a:r>
          </a:p>
          <a:p>
            <a:r>
              <a:rPr lang="es-ES" sz="1200" b="0" i="0" u="none" strike="noStrike" kern="1200" baseline="0" dirty="0" smtClean="0">
                <a:solidFill>
                  <a:schemeClr val="tx1"/>
                </a:solidFill>
                <a:latin typeface="+mn-lt"/>
                <a:ea typeface="+mn-ea"/>
                <a:cs typeface="+mn-cs"/>
              </a:rPr>
              <a:t>yemas ya están desarrolladas y perfectamente diferenciadas a madera o a flor. En</a:t>
            </a:r>
          </a:p>
          <a:p>
            <a:r>
              <a:rPr lang="es-ES" sz="1200" b="0" i="0" u="none" strike="noStrike" kern="1200" baseline="0" dirty="0" smtClean="0">
                <a:solidFill>
                  <a:schemeClr val="tx1"/>
                </a:solidFill>
                <a:latin typeface="+mn-lt"/>
                <a:ea typeface="+mn-ea"/>
                <a:cs typeface="+mn-cs"/>
              </a:rPr>
              <a:t>reposo vegetativo se distinguen perfectamente las yemas de fruta de las yemas de</a:t>
            </a:r>
          </a:p>
          <a:p>
            <a:r>
              <a:rPr lang="es-ES" sz="1200" b="0" i="0" u="none" strike="noStrike" kern="1200" baseline="0" dirty="0" smtClean="0">
                <a:solidFill>
                  <a:schemeClr val="tx1"/>
                </a:solidFill>
                <a:latin typeface="+mn-lt"/>
                <a:ea typeface="+mn-ea"/>
                <a:cs typeface="+mn-cs"/>
              </a:rPr>
              <a:t>madera, por la forma y el tamaño. Las yemas de fruta son más redondas y gruesas</a:t>
            </a:r>
          </a:p>
          <a:p>
            <a:r>
              <a:rPr lang="es-ES" sz="1200" b="0" i="0" u="none" strike="noStrike" kern="1200" baseline="0" dirty="0" smtClean="0">
                <a:solidFill>
                  <a:schemeClr val="tx1"/>
                </a:solidFill>
                <a:latin typeface="+mn-lt"/>
                <a:ea typeface="+mn-ea"/>
                <a:cs typeface="+mn-cs"/>
              </a:rPr>
              <a:t>que las de madera que son más pequeñas y puntiagudas.</a:t>
            </a:r>
          </a:p>
          <a:p>
            <a:r>
              <a:rPr lang="es-ES" sz="1200" b="0" i="0" u="none" strike="noStrike" kern="1200" baseline="0" dirty="0" smtClean="0">
                <a:solidFill>
                  <a:schemeClr val="tx1"/>
                </a:solidFill>
                <a:latin typeface="+mn-lt"/>
                <a:ea typeface="+mn-ea"/>
                <a:cs typeface="+mn-cs"/>
              </a:rPr>
              <a:t>Las yemas inician su desarrollo cuando llega la siguiente primavera y las temperaturas</a:t>
            </a:r>
          </a:p>
          <a:p>
            <a:r>
              <a:rPr lang="es-ES" sz="1200" b="0" i="0" u="none" strike="noStrike" kern="1200" baseline="0" dirty="0" smtClean="0">
                <a:solidFill>
                  <a:schemeClr val="tx1"/>
                </a:solidFill>
                <a:latin typeface="+mn-lt"/>
                <a:ea typeface="+mn-ea"/>
                <a:cs typeface="+mn-cs"/>
              </a:rPr>
              <a:t>comienzan a ascender. Este desarrollo se nota porque las yemas empiezan a hincharse,</a:t>
            </a:r>
          </a:p>
          <a:p>
            <a:r>
              <a:rPr lang="es-ES" sz="1200" b="0" i="0" u="none" strike="noStrike" kern="1200" baseline="0" dirty="0" smtClean="0">
                <a:solidFill>
                  <a:schemeClr val="tx1"/>
                </a:solidFill>
                <a:latin typeface="+mn-lt"/>
                <a:ea typeface="+mn-ea"/>
                <a:cs typeface="+mn-cs"/>
              </a:rPr>
              <a:t>las escamas y brácteas comienzan a abrirse y aparece el desborre. A medida</a:t>
            </a:r>
          </a:p>
          <a:p>
            <a:r>
              <a:rPr lang="es-ES" sz="1200" b="0" i="0" u="none" strike="noStrike" kern="1200" baseline="0" dirty="0" smtClean="0">
                <a:solidFill>
                  <a:schemeClr val="tx1"/>
                </a:solidFill>
                <a:latin typeface="+mn-lt"/>
                <a:ea typeface="+mn-ea"/>
                <a:cs typeface="+mn-cs"/>
              </a:rPr>
              <a:t>que suben las temperaturas y pasan los días aparecen las primeras hojas y el brote.</a:t>
            </a:r>
          </a:p>
          <a:p>
            <a:r>
              <a:rPr lang="es-ES" sz="1200" b="0" i="0" u="none" strike="noStrike" kern="1200" baseline="0" dirty="0" smtClean="0">
                <a:solidFill>
                  <a:schemeClr val="tx1"/>
                </a:solidFill>
                <a:latin typeface="+mn-lt"/>
                <a:ea typeface="+mn-ea"/>
                <a:cs typeface="+mn-cs"/>
              </a:rPr>
              <a:t>Con la llegada del otoño, tras haber transcurrido otro ciclo vegetativo, el brote, ya</a:t>
            </a:r>
          </a:p>
          <a:p>
            <a:r>
              <a:rPr lang="es-ES" sz="1200" b="0" i="0" u="none" strike="noStrike" kern="1200" baseline="0" dirty="0" smtClean="0">
                <a:solidFill>
                  <a:schemeClr val="tx1"/>
                </a:solidFill>
                <a:latin typeface="+mn-lt"/>
                <a:ea typeface="+mn-ea"/>
                <a:cs typeface="+mn-cs"/>
              </a:rPr>
              <a:t>lignificado, pasa a denominarse ramo. En la siguiente primavera empieza nuevamente</a:t>
            </a:r>
          </a:p>
          <a:p>
            <a:r>
              <a:rPr lang="es-ES" sz="1200" b="0" i="0" u="none" strike="noStrike" kern="1200" baseline="0" dirty="0" smtClean="0">
                <a:solidFill>
                  <a:schemeClr val="tx1"/>
                </a:solidFill>
                <a:latin typeface="+mn-lt"/>
                <a:ea typeface="+mn-ea"/>
                <a:cs typeface="+mn-cs"/>
              </a:rPr>
              <a:t>la actividad, de modo que las yemas de ese ramo dan lugar a nuevos brotes, que</a:t>
            </a:r>
          </a:p>
          <a:p>
            <a:r>
              <a:rPr lang="es-ES" sz="1200" b="0" i="0" u="none" strike="noStrike" kern="1200" baseline="0" dirty="0" smtClean="0">
                <a:solidFill>
                  <a:schemeClr val="tx1"/>
                </a:solidFill>
                <a:latin typeface="+mn-lt"/>
                <a:ea typeface="+mn-ea"/>
                <a:cs typeface="+mn-cs"/>
              </a:rPr>
              <a:t>irán engrosando y lignificándose, dando lugar a nuevos ramos, mientras que el ramo</a:t>
            </a:r>
          </a:p>
          <a:p>
            <a:r>
              <a:rPr lang="es-ES" sz="1200" b="0" i="0" u="none" strike="noStrike" kern="1200" baseline="0" dirty="0" smtClean="0">
                <a:solidFill>
                  <a:schemeClr val="tx1"/>
                </a:solidFill>
                <a:latin typeface="+mn-lt"/>
                <a:ea typeface="+mn-ea"/>
                <a:cs typeface="+mn-cs"/>
              </a:rPr>
              <a:t>viejo seguirá engrosando y ramificando pasando a denominarse rama</a:t>
            </a:r>
            <a:endParaRPr lang="es-ES" dirty="0"/>
          </a:p>
        </p:txBody>
      </p:sp>
      <p:sp>
        <p:nvSpPr>
          <p:cNvPr id="4" name="3 Marcador de número de diapositiva"/>
          <p:cNvSpPr>
            <a:spLocks noGrp="1"/>
          </p:cNvSpPr>
          <p:nvPr>
            <p:ph type="sldNum" sz="quarter" idx="10"/>
          </p:nvPr>
        </p:nvSpPr>
        <p:spPr/>
        <p:txBody>
          <a:bodyPr/>
          <a:lstStyle/>
          <a:p>
            <a:fld id="{930211E7-E06C-4C92-840E-2A5F38EFDC46}" type="slidenum">
              <a:rPr lang="es-ES" smtClean="0"/>
              <a:pPr/>
              <a:t>34</a:t>
            </a:fld>
            <a:endParaRPr lang="es-ES"/>
          </a:p>
        </p:txBody>
      </p:sp>
    </p:spTree>
    <p:extLst>
      <p:ext uri="{BB962C8B-B14F-4D97-AF65-F5344CB8AC3E}">
        <p14:creationId xmlns:p14="http://schemas.microsoft.com/office/powerpoint/2010/main" val="14763570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r>
              <a:rPr lang="es-ES" sz="1200" b="0" i="0" u="none" strike="noStrike" kern="1200" baseline="0" dirty="0" smtClean="0">
                <a:solidFill>
                  <a:schemeClr val="tx1"/>
                </a:solidFill>
                <a:latin typeface="+mn-lt"/>
                <a:ea typeface="+mn-ea"/>
                <a:cs typeface="+mn-cs"/>
              </a:rPr>
              <a:t>Existen varios métodos de multiplicación en frutales:</a:t>
            </a:r>
          </a:p>
          <a:p>
            <a:r>
              <a:rPr lang="es-ES" sz="1200" b="0" i="0" u="none" strike="noStrike" kern="1200" baseline="0" dirty="0" smtClean="0">
                <a:solidFill>
                  <a:schemeClr val="tx1"/>
                </a:solidFill>
                <a:latin typeface="+mn-lt"/>
                <a:ea typeface="+mn-ea"/>
                <a:cs typeface="+mn-cs"/>
              </a:rPr>
              <a:t>• Multiplicación sexual: la multiplicación sexual consiste en obtener una planta a</a:t>
            </a:r>
          </a:p>
          <a:p>
            <a:r>
              <a:rPr lang="es-ES" sz="1200" b="0" i="0" u="none" strike="noStrike" kern="1200" baseline="0" dirty="0" smtClean="0">
                <a:solidFill>
                  <a:schemeClr val="tx1"/>
                </a:solidFill>
                <a:latin typeface="+mn-lt"/>
                <a:ea typeface="+mn-ea"/>
                <a:cs typeface="+mn-cs"/>
              </a:rPr>
              <a:t>través de una semilla. Con este tipo de multiplicación se obtienen plantas muy vigorosas,</a:t>
            </a:r>
          </a:p>
          <a:p>
            <a:r>
              <a:rPr lang="es-ES" sz="1200" b="0" i="0" u="none" strike="noStrike" kern="1200" baseline="0" dirty="0" smtClean="0">
                <a:solidFill>
                  <a:schemeClr val="tx1"/>
                </a:solidFill>
                <a:latin typeface="+mn-lt"/>
                <a:ea typeface="+mn-ea"/>
                <a:cs typeface="+mn-cs"/>
              </a:rPr>
              <a:t>formadas por un sistema radicular potente. Las plantas que surgen de una</a:t>
            </a:r>
          </a:p>
          <a:p>
            <a:r>
              <a:rPr lang="es-ES" sz="1200" b="0" i="0" u="none" strike="noStrike" kern="1200" baseline="0" dirty="0" smtClean="0">
                <a:solidFill>
                  <a:schemeClr val="tx1"/>
                </a:solidFill>
                <a:latin typeface="+mn-lt"/>
                <a:ea typeface="+mn-ea"/>
                <a:cs typeface="+mn-cs"/>
              </a:rPr>
              <a:t>semilla no van a reproducir exactamente las características de la planta madre, dado</a:t>
            </a:r>
          </a:p>
          <a:p>
            <a:r>
              <a:rPr lang="es-ES" sz="1200" b="0" i="0" u="none" strike="noStrike" kern="1200" baseline="0" dirty="0" smtClean="0">
                <a:solidFill>
                  <a:schemeClr val="tx1"/>
                </a:solidFill>
                <a:latin typeface="+mn-lt"/>
                <a:ea typeface="+mn-ea"/>
                <a:cs typeface="+mn-cs"/>
              </a:rPr>
              <a:t>que generalmente la polinización es cruzada</a:t>
            </a:r>
          </a:p>
          <a:p>
            <a:endParaRPr lang="es-ES" sz="1200" b="0"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Multiplicación vegetativa: las</a:t>
            </a:r>
          </a:p>
          <a:p>
            <a:r>
              <a:rPr lang="es-ES" sz="1200" b="0" i="0" u="none" strike="noStrike" kern="1200" baseline="0" dirty="0" smtClean="0">
                <a:solidFill>
                  <a:schemeClr val="tx1"/>
                </a:solidFill>
                <a:latin typeface="+mn-lt"/>
                <a:ea typeface="+mn-ea"/>
                <a:cs typeface="+mn-cs"/>
              </a:rPr>
              <a:t>plantas obtenidas por multiplicación</a:t>
            </a:r>
          </a:p>
          <a:p>
            <a:r>
              <a:rPr lang="es-ES" sz="1200" b="0" i="0" u="none" strike="noStrike" kern="1200" baseline="0" dirty="0" smtClean="0">
                <a:solidFill>
                  <a:schemeClr val="tx1"/>
                </a:solidFill>
                <a:latin typeface="+mn-lt"/>
                <a:ea typeface="+mn-ea"/>
                <a:cs typeface="+mn-cs"/>
              </a:rPr>
              <a:t>vegetativa o asexual reproducen</a:t>
            </a:r>
          </a:p>
          <a:p>
            <a:r>
              <a:rPr lang="es-ES" sz="1200" b="0" i="0" u="none" strike="noStrike" kern="1200" baseline="0" dirty="0" smtClean="0">
                <a:solidFill>
                  <a:schemeClr val="tx1"/>
                </a:solidFill>
                <a:latin typeface="+mn-lt"/>
                <a:ea typeface="+mn-ea"/>
                <a:cs typeface="+mn-cs"/>
              </a:rPr>
              <a:t>exactamente las características de la</a:t>
            </a:r>
          </a:p>
          <a:p>
            <a:r>
              <a:rPr lang="es-ES" sz="1200" b="0" i="0" u="none" strike="noStrike" kern="1200" baseline="0" dirty="0" smtClean="0">
                <a:solidFill>
                  <a:schemeClr val="tx1"/>
                </a:solidFill>
                <a:latin typeface="+mn-lt"/>
                <a:ea typeface="+mn-ea"/>
                <a:cs typeface="+mn-cs"/>
              </a:rPr>
              <a:t>planta madre, por lo que se utilizan</a:t>
            </a:r>
          </a:p>
          <a:p>
            <a:r>
              <a:rPr lang="es-ES" sz="1200" b="0" i="0" u="none" strike="noStrike" kern="1200" baseline="0" dirty="0" smtClean="0">
                <a:solidFill>
                  <a:schemeClr val="tx1"/>
                </a:solidFill>
                <a:latin typeface="+mn-lt"/>
                <a:ea typeface="+mn-ea"/>
                <a:cs typeface="+mn-cs"/>
              </a:rPr>
              <a:t>frecuentemente en la multiplicación</a:t>
            </a:r>
          </a:p>
          <a:p>
            <a:r>
              <a:rPr lang="es-ES" sz="1200" b="0" i="0" u="none" strike="noStrike" kern="1200" baseline="0" dirty="0" smtClean="0">
                <a:solidFill>
                  <a:schemeClr val="tx1"/>
                </a:solidFill>
                <a:latin typeface="+mn-lt"/>
                <a:ea typeface="+mn-ea"/>
                <a:cs typeface="+mn-cs"/>
              </a:rPr>
              <a:t>de frutales. Los tipos más frecuentes</a:t>
            </a:r>
          </a:p>
          <a:p>
            <a:r>
              <a:rPr lang="es-ES" sz="1200" b="0" i="0" u="none" strike="noStrike" kern="1200" baseline="0" dirty="0" smtClean="0">
                <a:solidFill>
                  <a:schemeClr val="tx1"/>
                </a:solidFill>
                <a:latin typeface="+mn-lt"/>
                <a:ea typeface="+mn-ea"/>
                <a:cs typeface="+mn-cs"/>
              </a:rPr>
              <a:t>de reproducción vegetativa son:</a:t>
            </a:r>
          </a:p>
          <a:p>
            <a:r>
              <a:rPr lang="es-ES" sz="1200" b="0" i="0" u="none" strike="noStrike" kern="1200" baseline="0" dirty="0" smtClean="0">
                <a:solidFill>
                  <a:schemeClr val="tx1"/>
                </a:solidFill>
                <a:latin typeface="+mn-lt"/>
                <a:ea typeface="+mn-ea"/>
                <a:cs typeface="+mn-cs"/>
              </a:rPr>
              <a:t>- Acodo: consiste en poner a</a:t>
            </a:r>
          </a:p>
          <a:p>
            <a:r>
              <a:rPr lang="es-ES" sz="1200" b="0" i="0" u="none" strike="noStrike" kern="1200" baseline="0" dirty="0" smtClean="0">
                <a:solidFill>
                  <a:schemeClr val="tx1"/>
                </a:solidFill>
                <a:latin typeface="+mn-lt"/>
                <a:ea typeface="+mn-ea"/>
                <a:cs typeface="+mn-cs"/>
              </a:rPr>
              <a:t>enraizar un brote cuando todavía</a:t>
            </a:r>
          </a:p>
          <a:p>
            <a:r>
              <a:rPr lang="es-ES" sz="1200" b="0" i="0" u="none" strike="noStrike" kern="1200" baseline="0" dirty="0" smtClean="0">
                <a:solidFill>
                  <a:schemeClr val="tx1"/>
                </a:solidFill>
                <a:latin typeface="+mn-lt"/>
                <a:ea typeface="+mn-ea"/>
                <a:cs typeface="+mn-cs"/>
              </a:rPr>
              <a:t>está unido a la planta madre. Una</a:t>
            </a:r>
          </a:p>
          <a:p>
            <a:r>
              <a:rPr lang="es-ES" sz="1200" b="0" i="0" u="none" strike="noStrike" kern="1200" baseline="0" dirty="0" smtClean="0">
                <a:solidFill>
                  <a:schemeClr val="tx1"/>
                </a:solidFill>
                <a:latin typeface="+mn-lt"/>
                <a:ea typeface="+mn-ea"/>
                <a:cs typeface="+mn-cs"/>
              </a:rPr>
              <a:t>vez el brote ha enraizado, se corta de</a:t>
            </a:r>
          </a:p>
          <a:p>
            <a:r>
              <a:rPr lang="es-ES" sz="1200" b="0" i="0" u="none" strike="noStrike" kern="1200" baseline="0" dirty="0" smtClean="0">
                <a:solidFill>
                  <a:schemeClr val="tx1"/>
                </a:solidFill>
                <a:latin typeface="+mn-lt"/>
                <a:ea typeface="+mn-ea"/>
                <a:cs typeface="+mn-cs"/>
              </a:rPr>
              <a:t>la planta madre.</a:t>
            </a:r>
          </a:p>
          <a:p>
            <a:endParaRPr lang="es-ES" sz="1200" b="0"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Estaca: se obtiene mediante trozos de tallo que se colocan en condiciones de</a:t>
            </a:r>
          </a:p>
          <a:p>
            <a:r>
              <a:rPr lang="es-ES" sz="1200" b="0" i="0" u="none" strike="noStrike" kern="1200" baseline="0" dirty="0" smtClean="0">
                <a:solidFill>
                  <a:schemeClr val="tx1"/>
                </a:solidFill>
                <a:latin typeface="+mn-lt"/>
                <a:ea typeface="+mn-ea"/>
                <a:cs typeface="+mn-cs"/>
              </a:rPr>
              <a:t>emitir raíces</a:t>
            </a:r>
          </a:p>
          <a:p>
            <a:endParaRPr lang="es-ES" sz="1200" b="0"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Injerto: consiste en la asociación de dos partes vivas de la planta que, una vez soldadas,</a:t>
            </a:r>
          </a:p>
          <a:p>
            <a:r>
              <a:rPr lang="es-ES" sz="1200" b="0" i="0" u="none" strike="noStrike" kern="1200" baseline="0" dirty="0" smtClean="0">
                <a:solidFill>
                  <a:schemeClr val="tx1"/>
                </a:solidFill>
                <a:latin typeface="+mn-lt"/>
                <a:ea typeface="+mn-ea"/>
                <a:cs typeface="+mn-cs"/>
              </a:rPr>
              <a:t>constituyen una nueva. Una de las partes aporta el sistema radicular y la otra,</a:t>
            </a:r>
          </a:p>
          <a:p>
            <a:r>
              <a:rPr lang="es-ES" sz="1200" b="0" i="0" u="none" strike="noStrike" kern="1200" baseline="0" dirty="0" smtClean="0">
                <a:solidFill>
                  <a:schemeClr val="tx1"/>
                </a:solidFill>
                <a:latin typeface="+mn-lt"/>
                <a:ea typeface="+mn-ea"/>
                <a:cs typeface="+mn-cs"/>
              </a:rPr>
              <a:t>la parte aérea, confiere las características exactas de la variedad que se desea cultivar</a:t>
            </a:r>
            <a:endParaRPr lang="es-ES" dirty="0"/>
          </a:p>
        </p:txBody>
      </p:sp>
      <p:sp>
        <p:nvSpPr>
          <p:cNvPr id="4" name="3 Marcador de número de diapositiva"/>
          <p:cNvSpPr>
            <a:spLocks noGrp="1"/>
          </p:cNvSpPr>
          <p:nvPr>
            <p:ph type="sldNum" sz="quarter" idx="10"/>
          </p:nvPr>
        </p:nvSpPr>
        <p:spPr/>
        <p:txBody>
          <a:bodyPr/>
          <a:lstStyle/>
          <a:p>
            <a:fld id="{930211E7-E06C-4C92-840E-2A5F38EFDC46}" type="slidenum">
              <a:rPr lang="es-ES" smtClean="0"/>
              <a:pPr/>
              <a:t>35</a:t>
            </a:fld>
            <a:endParaRPr lang="es-ES"/>
          </a:p>
        </p:txBody>
      </p:sp>
    </p:spTree>
    <p:extLst>
      <p:ext uri="{BB962C8B-B14F-4D97-AF65-F5344CB8AC3E}">
        <p14:creationId xmlns:p14="http://schemas.microsoft.com/office/powerpoint/2010/main" val="22550631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endParaRPr lang="es-ES" dirty="0"/>
          </a:p>
        </p:txBody>
      </p:sp>
      <p:sp>
        <p:nvSpPr>
          <p:cNvPr id="4" name="3 Marcador de número de diapositiva"/>
          <p:cNvSpPr>
            <a:spLocks noGrp="1"/>
          </p:cNvSpPr>
          <p:nvPr>
            <p:ph type="sldNum" sz="quarter" idx="10"/>
          </p:nvPr>
        </p:nvSpPr>
        <p:spPr/>
        <p:txBody>
          <a:bodyPr/>
          <a:lstStyle/>
          <a:p>
            <a:fld id="{930211E7-E06C-4C92-840E-2A5F38EFDC46}" type="slidenum">
              <a:rPr lang="es-ES" smtClean="0"/>
              <a:pPr/>
              <a:t>36</a:t>
            </a:fld>
            <a:endParaRPr lang="es-ES"/>
          </a:p>
        </p:txBody>
      </p:sp>
    </p:spTree>
    <p:extLst>
      <p:ext uri="{BB962C8B-B14F-4D97-AF65-F5344CB8AC3E}">
        <p14:creationId xmlns:p14="http://schemas.microsoft.com/office/powerpoint/2010/main" val="22550631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endParaRPr lang="es-ES" dirty="0"/>
          </a:p>
        </p:txBody>
      </p:sp>
      <p:sp>
        <p:nvSpPr>
          <p:cNvPr id="4" name="3 Marcador de número de diapositiva"/>
          <p:cNvSpPr>
            <a:spLocks noGrp="1"/>
          </p:cNvSpPr>
          <p:nvPr>
            <p:ph type="sldNum" sz="quarter" idx="10"/>
          </p:nvPr>
        </p:nvSpPr>
        <p:spPr/>
        <p:txBody>
          <a:bodyPr/>
          <a:lstStyle/>
          <a:p>
            <a:fld id="{930211E7-E06C-4C92-840E-2A5F38EFDC46}" type="slidenum">
              <a:rPr lang="es-ES" smtClean="0"/>
              <a:pPr/>
              <a:t>37</a:t>
            </a:fld>
            <a:endParaRPr lang="es-ES"/>
          </a:p>
        </p:txBody>
      </p:sp>
    </p:spTree>
    <p:extLst>
      <p:ext uri="{BB962C8B-B14F-4D97-AF65-F5344CB8AC3E}">
        <p14:creationId xmlns:p14="http://schemas.microsoft.com/office/powerpoint/2010/main" val="22550631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r>
              <a:rPr lang="es-ES" sz="1200" b="0" i="0" u="none" strike="noStrike" kern="1200" baseline="0" dirty="0" smtClean="0">
                <a:solidFill>
                  <a:schemeClr val="tx1"/>
                </a:solidFill>
                <a:latin typeface="+mn-lt"/>
                <a:ea typeface="+mn-ea"/>
                <a:cs typeface="+mn-cs"/>
              </a:rPr>
              <a:t>Existen muchas clases de injertos de yema, aunque sin duda, el más utilizado</a:t>
            </a:r>
          </a:p>
          <a:p>
            <a:r>
              <a:rPr lang="es-ES" sz="1200" b="0" i="0" u="none" strike="noStrike" kern="1200" baseline="0" dirty="0" smtClean="0">
                <a:solidFill>
                  <a:schemeClr val="tx1"/>
                </a:solidFill>
                <a:latin typeface="+mn-lt"/>
                <a:ea typeface="+mn-ea"/>
                <a:cs typeface="+mn-cs"/>
              </a:rPr>
              <a:t>en la mayor parte de los viveros en árboles jóvenes es el injerto de escudete.</a:t>
            </a:r>
          </a:p>
          <a:p>
            <a:r>
              <a:rPr lang="es-ES" sz="1200" b="0" i="0" u="none" strike="noStrike" kern="1200" baseline="0" dirty="0" smtClean="0">
                <a:solidFill>
                  <a:schemeClr val="tx1"/>
                </a:solidFill>
                <a:latin typeface="+mn-lt"/>
                <a:ea typeface="+mn-ea"/>
                <a:cs typeface="+mn-cs"/>
              </a:rPr>
              <a:t>Para realizar este injerto se coloca una yema vegetativa debajo de la corteza del</a:t>
            </a:r>
          </a:p>
          <a:p>
            <a:r>
              <a:rPr lang="es-ES" sz="1200" b="0" i="0" u="none" strike="noStrike" kern="1200" baseline="0" dirty="0" smtClean="0">
                <a:solidFill>
                  <a:schemeClr val="tx1"/>
                </a:solidFill>
                <a:latin typeface="+mn-lt"/>
                <a:ea typeface="+mn-ea"/>
                <a:cs typeface="+mn-cs"/>
              </a:rPr>
              <a:t>patrón. Para ello, se hacen dos cortes en forma de T en el patrón, uno horizontal</a:t>
            </a:r>
          </a:p>
          <a:p>
            <a:r>
              <a:rPr lang="es-ES" sz="1200" b="0" i="0" u="none" strike="noStrike" kern="1200" baseline="0" dirty="0" smtClean="0">
                <a:solidFill>
                  <a:schemeClr val="tx1"/>
                </a:solidFill>
                <a:latin typeface="+mn-lt"/>
                <a:ea typeface="+mn-ea"/>
                <a:cs typeface="+mn-cs"/>
              </a:rPr>
              <a:t>de 1 cm y otro vertical de 2 cm. De la variedad que se quiere injertar se saca una</a:t>
            </a:r>
          </a:p>
          <a:p>
            <a:r>
              <a:rPr lang="es-ES" sz="1200" b="0" i="0" u="none" strike="noStrike" kern="1200" baseline="0" dirty="0" smtClean="0">
                <a:solidFill>
                  <a:schemeClr val="tx1"/>
                </a:solidFill>
                <a:latin typeface="+mn-lt"/>
                <a:ea typeface="+mn-ea"/>
                <a:cs typeface="+mn-cs"/>
              </a:rPr>
              <a:t>yema en forma de escudete con el pecíolo y de la misma longitud que la T. Se</a:t>
            </a:r>
          </a:p>
          <a:p>
            <a:r>
              <a:rPr lang="es-ES" sz="1200" b="0" i="0" u="none" strike="noStrike" kern="1200" baseline="0" dirty="0" smtClean="0">
                <a:solidFill>
                  <a:schemeClr val="tx1"/>
                </a:solidFill>
                <a:latin typeface="+mn-lt"/>
                <a:ea typeface="+mn-ea"/>
                <a:cs typeface="+mn-cs"/>
              </a:rPr>
              <a:t>levanta la piel de la T en forma de solapa y, a continuación, se introduce el escudete</a:t>
            </a:r>
          </a:p>
          <a:p>
            <a:r>
              <a:rPr lang="es-ES" sz="1200" b="0" i="0" u="none" strike="noStrike" kern="1200" baseline="0" dirty="0" smtClean="0">
                <a:solidFill>
                  <a:schemeClr val="tx1"/>
                </a:solidFill>
                <a:latin typeface="+mn-lt"/>
                <a:ea typeface="+mn-ea"/>
                <a:cs typeface="+mn-cs"/>
              </a:rPr>
              <a:t>en la T del patrón. Una vez bien ajustado se le hace una atadura con una</a:t>
            </a:r>
          </a:p>
          <a:p>
            <a:r>
              <a:rPr lang="es-ES" sz="1200" b="0" i="0" u="none" strike="noStrike" kern="1200" baseline="0" dirty="0" smtClean="0">
                <a:solidFill>
                  <a:schemeClr val="tx1"/>
                </a:solidFill>
                <a:latin typeface="+mn-lt"/>
                <a:ea typeface="+mn-ea"/>
                <a:cs typeface="+mn-cs"/>
              </a:rPr>
              <a:t>cinta de plástico procurando no tapar la yema</a:t>
            </a:r>
          </a:p>
          <a:p>
            <a:endParaRPr lang="es-ES" dirty="0"/>
          </a:p>
        </p:txBody>
      </p:sp>
      <p:sp>
        <p:nvSpPr>
          <p:cNvPr id="4" name="3 Marcador de número de diapositiva"/>
          <p:cNvSpPr>
            <a:spLocks noGrp="1"/>
          </p:cNvSpPr>
          <p:nvPr>
            <p:ph type="sldNum" sz="quarter" idx="10"/>
          </p:nvPr>
        </p:nvSpPr>
        <p:spPr/>
        <p:txBody>
          <a:bodyPr/>
          <a:lstStyle/>
          <a:p>
            <a:fld id="{930211E7-E06C-4C92-840E-2A5F38EFDC46}" type="slidenum">
              <a:rPr lang="es-ES" smtClean="0"/>
              <a:pPr/>
              <a:t>38</a:t>
            </a:fld>
            <a:endParaRPr lang="es-ES"/>
          </a:p>
        </p:txBody>
      </p:sp>
    </p:spTree>
    <p:extLst>
      <p:ext uri="{BB962C8B-B14F-4D97-AF65-F5344CB8AC3E}">
        <p14:creationId xmlns:p14="http://schemas.microsoft.com/office/powerpoint/2010/main" val="22550631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r>
              <a:rPr lang="es-ES" sz="1200" b="0" i="0" u="none" strike="noStrike" kern="1200" baseline="0" dirty="0" smtClean="0">
                <a:solidFill>
                  <a:schemeClr val="tx1"/>
                </a:solidFill>
                <a:latin typeface="+mn-lt"/>
                <a:ea typeface="+mn-ea"/>
                <a:cs typeface="+mn-cs"/>
              </a:rPr>
              <a:t>El injerto de yema en T o de escudete es el más utilizado para producir árboles frutales. Se</a:t>
            </a:r>
          </a:p>
          <a:p>
            <a:r>
              <a:rPr lang="es-ES" sz="1200" b="0" i="0" u="none" strike="noStrike" kern="1200" baseline="0" dirty="0" smtClean="0">
                <a:solidFill>
                  <a:schemeClr val="tx1"/>
                </a:solidFill>
                <a:latin typeface="+mn-lt"/>
                <a:ea typeface="+mn-ea"/>
                <a:cs typeface="+mn-cs"/>
              </a:rPr>
              <a:t>injertan yemas de variedades de árboles sobre patrones obtenidos de semilla (principalmente) o</a:t>
            </a:r>
          </a:p>
          <a:p>
            <a:r>
              <a:rPr lang="es-ES" sz="1200" b="0" i="0" u="none" strike="noStrike" kern="1200" baseline="0" dirty="0" smtClean="0">
                <a:solidFill>
                  <a:schemeClr val="tx1"/>
                </a:solidFill>
                <a:latin typeface="+mn-lt"/>
                <a:ea typeface="+mn-ea"/>
                <a:cs typeface="+mn-cs"/>
              </a:rPr>
              <a:t>bien, patrones obtenidos de estacas. Por ejemplo, se emplea este método en los viveros para</a:t>
            </a:r>
          </a:p>
          <a:p>
            <a:r>
              <a:rPr lang="es-ES" sz="1200" b="0" i="0" u="none" strike="noStrike" kern="1200" baseline="0" dirty="0" smtClean="0">
                <a:solidFill>
                  <a:schemeClr val="tx1"/>
                </a:solidFill>
                <a:latin typeface="+mn-lt"/>
                <a:ea typeface="+mn-ea"/>
                <a:cs typeface="+mn-cs"/>
              </a:rPr>
              <a:t>obtener árboles de:</a:t>
            </a:r>
          </a:p>
          <a:p>
            <a:r>
              <a:rPr lang="es-ES" sz="1200" b="0" i="0" u="none" strike="noStrike" kern="1200" baseline="0" dirty="0" smtClean="0">
                <a:solidFill>
                  <a:schemeClr val="tx1"/>
                </a:solidFill>
                <a:latin typeface="+mn-lt"/>
                <a:ea typeface="+mn-ea"/>
                <a:cs typeface="+mn-cs"/>
              </a:rPr>
              <a:t>- Almendro</a:t>
            </a:r>
          </a:p>
          <a:p>
            <a:r>
              <a:rPr lang="es-ES" sz="1200" b="0" i="0" u="none" strike="noStrike" kern="1200" baseline="0" dirty="0" smtClean="0">
                <a:solidFill>
                  <a:schemeClr val="tx1"/>
                </a:solidFill>
                <a:latin typeface="+mn-lt"/>
                <a:ea typeface="+mn-ea"/>
                <a:cs typeface="+mn-cs"/>
              </a:rPr>
              <a:t>- Cerezo</a:t>
            </a:r>
          </a:p>
          <a:p>
            <a:r>
              <a:rPr lang="es-ES" sz="1200" b="0" i="0" u="none" strike="noStrike" kern="1200" baseline="0" dirty="0" smtClean="0">
                <a:solidFill>
                  <a:schemeClr val="tx1"/>
                </a:solidFill>
                <a:latin typeface="+mn-lt"/>
                <a:ea typeface="+mn-ea"/>
                <a:cs typeface="+mn-cs"/>
              </a:rPr>
              <a:t>- Naranjo, Limonero, Mandarino</a:t>
            </a:r>
          </a:p>
          <a:p>
            <a:r>
              <a:rPr lang="es-ES" sz="1200" b="0" i="0" u="none" strike="noStrike" kern="1200" baseline="0" dirty="0" smtClean="0">
                <a:solidFill>
                  <a:schemeClr val="tx1"/>
                </a:solidFill>
                <a:latin typeface="+mn-lt"/>
                <a:ea typeface="+mn-ea"/>
                <a:cs typeface="+mn-cs"/>
              </a:rPr>
              <a:t>- Melocotonero</a:t>
            </a:r>
          </a:p>
          <a:p>
            <a:r>
              <a:rPr lang="es-ES" sz="1200" b="0" i="0" u="none" strike="noStrike" kern="1200" baseline="0" dirty="0" smtClean="0">
                <a:solidFill>
                  <a:schemeClr val="tx1"/>
                </a:solidFill>
                <a:latin typeface="+mn-lt"/>
                <a:ea typeface="+mn-ea"/>
                <a:cs typeface="+mn-cs"/>
              </a:rPr>
              <a:t>- Nectarina</a:t>
            </a:r>
          </a:p>
          <a:p>
            <a:r>
              <a:rPr lang="es-ES" sz="1200" b="0" i="0" u="none" strike="noStrike" kern="1200" baseline="0" dirty="0" smtClean="0">
                <a:solidFill>
                  <a:schemeClr val="tx1"/>
                </a:solidFill>
                <a:latin typeface="+mn-lt"/>
                <a:ea typeface="+mn-ea"/>
                <a:cs typeface="+mn-cs"/>
              </a:rPr>
              <a:t>- Manzano</a:t>
            </a:r>
          </a:p>
          <a:p>
            <a:r>
              <a:rPr lang="es-ES" sz="1200" b="0" i="0" u="none" strike="noStrike" kern="1200" baseline="0" dirty="0" smtClean="0">
                <a:solidFill>
                  <a:schemeClr val="tx1"/>
                </a:solidFill>
                <a:latin typeface="+mn-lt"/>
                <a:ea typeface="+mn-ea"/>
                <a:cs typeface="+mn-cs"/>
              </a:rPr>
              <a:t>- Peral</a:t>
            </a:r>
          </a:p>
          <a:p>
            <a:r>
              <a:rPr lang="es-ES" sz="1200" b="0" i="0" u="none" strike="noStrike" kern="1200" baseline="0" dirty="0" smtClean="0">
                <a:solidFill>
                  <a:schemeClr val="tx1"/>
                </a:solidFill>
                <a:latin typeface="+mn-lt"/>
                <a:ea typeface="+mn-ea"/>
                <a:cs typeface="+mn-cs"/>
              </a:rPr>
              <a:t>• En ornamentales es el método para injertar los Rosales.</a:t>
            </a:r>
          </a:p>
          <a:p>
            <a:r>
              <a:rPr lang="es-ES" sz="1200" b="0" i="0" u="none" strike="noStrike" kern="1200" baseline="0" dirty="0" smtClean="0">
                <a:solidFill>
                  <a:schemeClr val="tx1"/>
                </a:solidFill>
                <a:latin typeface="+mn-lt"/>
                <a:ea typeface="+mn-ea"/>
                <a:cs typeface="+mn-cs"/>
              </a:rPr>
              <a:t>• Se obtienen altos porcentajes de prendimiento.</a:t>
            </a:r>
          </a:p>
          <a:p>
            <a:r>
              <a:rPr lang="es-ES" sz="1200" b="0" i="0" u="none" strike="noStrike" kern="1200" baseline="0" dirty="0" smtClean="0">
                <a:solidFill>
                  <a:schemeClr val="tx1"/>
                </a:solidFill>
                <a:latin typeface="+mn-lt"/>
                <a:ea typeface="+mn-ea"/>
                <a:cs typeface="+mn-cs"/>
              </a:rPr>
              <a:t>Se hacen desde primavera a otoño, es decir, cuando la corteza del patrón se pueda despegar</a:t>
            </a:r>
          </a:p>
          <a:p>
            <a:r>
              <a:rPr lang="es-ES" sz="1200" b="0" i="0" u="none" strike="noStrike" kern="1200" baseline="0" dirty="0" smtClean="0">
                <a:solidFill>
                  <a:schemeClr val="tx1"/>
                </a:solidFill>
                <a:latin typeface="+mn-lt"/>
                <a:ea typeface="+mn-ea"/>
                <a:cs typeface="+mn-cs"/>
              </a:rPr>
              <a:t>con facilidad y el árbol esté en crecimiento activo, fluyendo savia.</a:t>
            </a:r>
          </a:p>
          <a:p>
            <a:r>
              <a:rPr lang="es-ES" sz="1200" b="0" i="0" u="none" strike="noStrike" kern="1200" baseline="0" dirty="0" smtClean="0">
                <a:solidFill>
                  <a:schemeClr val="tx1"/>
                </a:solidFill>
                <a:latin typeface="+mn-lt"/>
                <a:ea typeface="+mn-ea"/>
                <a:cs typeface="+mn-cs"/>
              </a:rPr>
              <a:t>• El injerto de los cítricos y los rosales típico se hace entrada la primavera y la yema brota el</a:t>
            </a:r>
          </a:p>
          <a:p>
            <a:r>
              <a:rPr lang="es-ES" sz="1200" b="0" i="0" u="none" strike="noStrike" kern="1200" baseline="0" dirty="0" smtClean="0">
                <a:solidFill>
                  <a:schemeClr val="tx1"/>
                </a:solidFill>
                <a:latin typeface="+mn-lt"/>
                <a:ea typeface="+mn-ea"/>
                <a:cs typeface="+mn-cs"/>
              </a:rPr>
              <a:t>mismo año. Si se hace en verano, se llama "a ojo durmiente", es decir que el escudete agarra</a:t>
            </a:r>
          </a:p>
          <a:p>
            <a:r>
              <a:rPr lang="es-ES" sz="1200" b="0" i="0" u="none" strike="noStrike" kern="1200" baseline="0" dirty="0" smtClean="0">
                <a:solidFill>
                  <a:schemeClr val="tx1"/>
                </a:solidFill>
                <a:latin typeface="+mn-lt"/>
                <a:ea typeface="+mn-ea"/>
                <a:cs typeface="+mn-cs"/>
              </a:rPr>
              <a:t>pero la yema no brota hasta la primavera del año que viene.</a:t>
            </a:r>
          </a:p>
          <a:p>
            <a:r>
              <a:rPr lang="es-ES" sz="1200" b="0" i="0" u="none" strike="noStrike" kern="1200" baseline="0" dirty="0" smtClean="0">
                <a:solidFill>
                  <a:schemeClr val="tx1"/>
                </a:solidFill>
                <a:latin typeface="+mn-lt"/>
                <a:ea typeface="+mn-ea"/>
                <a:cs typeface="+mn-cs"/>
              </a:rPr>
              <a:t>Sobre el patrón, que puede tener de 5 a 25 cm. de diámetro, se le hace un corte vertical de 2-3</a:t>
            </a:r>
          </a:p>
          <a:p>
            <a:r>
              <a:rPr lang="es-ES" sz="1200" b="0" i="0" u="none" strike="noStrike" kern="1200" baseline="0" dirty="0" smtClean="0">
                <a:solidFill>
                  <a:schemeClr val="tx1"/>
                </a:solidFill>
                <a:latin typeface="+mn-lt"/>
                <a:ea typeface="+mn-ea"/>
                <a:cs typeface="+mn-cs"/>
              </a:rPr>
              <a:t>cm. y luego otro horizontal en forma de "T”.</a:t>
            </a:r>
          </a:p>
          <a:p>
            <a:r>
              <a:rPr lang="es-ES" sz="1200" b="0" i="0" u="none" strike="noStrike" kern="1200" baseline="0" dirty="0" smtClean="0">
                <a:solidFill>
                  <a:schemeClr val="tx1"/>
                </a:solidFill>
                <a:latin typeface="+mn-lt"/>
                <a:ea typeface="+mn-ea"/>
                <a:cs typeface="+mn-cs"/>
              </a:rPr>
              <a:t>• A la variedad se le saca la yema (ver foto superior). Para ello, se coge la rama con fuerza, se</a:t>
            </a:r>
          </a:p>
          <a:p>
            <a:r>
              <a:rPr lang="es-ES" sz="1200" b="0" i="0" u="none" strike="noStrike" kern="1200" baseline="0" dirty="0" smtClean="0">
                <a:solidFill>
                  <a:schemeClr val="tx1"/>
                </a:solidFill>
                <a:latin typeface="+mn-lt"/>
                <a:ea typeface="+mn-ea"/>
                <a:cs typeface="+mn-cs"/>
              </a:rPr>
              <a:t>pone el dedo encima de la yema, se aprieta con fuerza hacia dentro y se gira. Si lleva hoja,</a:t>
            </a:r>
          </a:p>
          <a:p>
            <a:r>
              <a:rPr lang="es-ES" sz="1200" b="0" i="0" u="none" strike="noStrike" kern="1200" baseline="0" dirty="0" smtClean="0">
                <a:solidFill>
                  <a:schemeClr val="tx1"/>
                </a:solidFill>
                <a:latin typeface="+mn-lt"/>
                <a:ea typeface="+mn-ea"/>
                <a:cs typeface="+mn-cs"/>
              </a:rPr>
              <a:t>córtala para disminuir la transpiración del escudete (ver foto superior).</a:t>
            </a:r>
          </a:p>
          <a:p>
            <a:r>
              <a:rPr lang="es-ES" sz="1200" b="0" i="0" u="none" strike="noStrike" kern="1200" baseline="0" dirty="0" smtClean="0">
                <a:solidFill>
                  <a:schemeClr val="tx1"/>
                </a:solidFill>
                <a:latin typeface="+mn-lt"/>
                <a:ea typeface="+mn-ea"/>
                <a:cs typeface="+mn-cs"/>
              </a:rPr>
              <a:t>• Luego se despega la corteza con el cuchillo y se insertar la yema hasta emparejar los 2 cortes</a:t>
            </a:r>
          </a:p>
          <a:p>
            <a:r>
              <a:rPr lang="es-ES" sz="1200" b="0" i="0" u="none" strike="noStrike" kern="1200" baseline="0" dirty="0" smtClean="0">
                <a:solidFill>
                  <a:schemeClr val="tx1"/>
                </a:solidFill>
                <a:latin typeface="+mn-lt"/>
                <a:ea typeface="+mn-ea"/>
                <a:cs typeface="+mn-cs"/>
              </a:rPr>
              <a:t>horizontales. Los cambiums respectivos se ponen en contacto en estos cortes horizontales.</a:t>
            </a:r>
          </a:p>
          <a:p>
            <a:r>
              <a:rPr lang="es-ES" sz="1200" b="0" i="0" u="none" strike="noStrike" kern="1200" baseline="0" dirty="0" smtClean="0">
                <a:solidFill>
                  <a:schemeClr val="tx1"/>
                </a:solidFill>
                <a:latin typeface="+mn-lt"/>
                <a:ea typeface="+mn-ea"/>
                <a:cs typeface="+mn-cs"/>
              </a:rPr>
              <a:t>• Por último, se ata el injerto con cinta plástica transparente o rafia, dejando que asome un poco</a:t>
            </a:r>
          </a:p>
          <a:p>
            <a:r>
              <a:rPr lang="es-ES" sz="1200" b="0" i="0" u="none" strike="noStrike" kern="1200" baseline="0" dirty="0" smtClean="0">
                <a:solidFill>
                  <a:schemeClr val="tx1"/>
                </a:solidFill>
                <a:latin typeface="+mn-lt"/>
                <a:ea typeface="+mn-ea"/>
                <a:cs typeface="+mn-cs"/>
              </a:rPr>
              <a:t>el trozo de pecíolo y la yema.</a:t>
            </a:r>
          </a:p>
          <a:p>
            <a:r>
              <a:rPr lang="es-ES" sz="1200" b="0" i="0" u="none" strike="noStrike" kern="1200" baseline="0" dirty="0" smtClean="0">
                <a:solidFill>
                  <a:schemeClr val="tx1"/>
                </a:solidFill>
                <a:latin typeface="+mn-lt"/>
                <a:ea typeface="+mn-ea"/>
                <a:cs typeface="+mn-cs"/>
              </a:rPr>
              <a:t>• No es necesario encerarlo (ni ningún injerto de yema).</a:t>
            </a:r>
          </a:p>
          <a:p>
            <a:r>
              <a:rPr lang="es-ES" sz="1200" b="0" i="0" u="none" strike="noStrike" kern="1200" baseline="0" dirty="0" smtClean="0">
                <a:solidFill>
                  <a:schemeClr val="tx1"/>
                </a:solidFill>
                <a:latin typeface="+mn-lt"/>
                <a:ea typeface="+mn-ea"/>
                <a:cs typeface="+mn-cs"/>
              </a:rPr>
              <a:t>• Se desata a los 15 ó 20 días aproximadamente si ha agarrado. Si se deja mucho tiempo</a:t>
            </a:r>
          </a:p>
          <a:p>
            <a:r>
              <a:rPr lang="es-ES" sz="1200" b="0" i="0" u="none" strike="noStrike" kern="1200" baseline="0" dirty="0" smtClean="0">
                <a:solidFill>
                  <a:schemeClr val="tx1"/>
                </a:solidFill>
                <a:latin typeface="+mn-lt"/>
                <a:ea typeface="+mn-ea"/>
                <a:cs typeface="+mn-cs"/>
              </a:rPr>
              <a:t>atado se pueden perder por quedar ahogados una vez brotados.</a:t>
            </a:r>
            <a:endParaRPr lang="es-ES" dirty="0"/>
          </a:p>
        </p:txBody>
      </p:sp>
      <p:sp>
        <p:nvSpPr>
          <p:cNvPr id="4" name="3 Marcador de número de diapositiva"/>
          <p:cNvSpPr>
            <a:spLocks noGrp="1"/>
          </p:cNvSpPr>
          <p:nvPr>
            <p:ph type="sldNum" sz="quarter" idx="10"/>
          </p:nvPr>
        </p:nvSpPr>
        <p:spPr/>
        <p:txBody>
          <a:bodyPr/>
          <a:lstStyle/>
          <a:p>
            <a:fld id="{930211E7-E06C-4C92-840E-2A5F38EFDC46}" type="slidenum">
              <a:rPr lang="es-ES" smtClean="0"/>
              <a:pPr/>
              <a:t>39</a:t>
            </a:fld>
            <a:endParaRPr lang="es-ES"/>
          </a:p>
        </p:txBody>
      </p:sp>
    </p:spTree>
    <p:extLst>
      <p:ext uri="{BB962C8B-B14F-4D97-AF65-F5344CB8AC3E}">
        <p14:creationId xmlns:p14="http://schemas.microsoft.com/office/powerpoint/2010/main" val="22550631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r>
              <a:rPr lang="es-ES" sz="1200" b="0" i="0" u="none" strike="noStrike" kern="1200" baseline="0" dirty="0" smtClean="0">
                <a:solidFill>
                  <a:schemeClr val="tx1"/>
                </a:solidFill>
                <a:latin typeface="+mn-lt"/>
                <a:ea typeface="+mn-ea"/>
                <a:cs typeface="+mn-cs"/>
              </a:rPr>
              <a:t>• Es más lento y difícil que el injerto de yema en T, pero se usa con éxito en especies de corteza</a:t>
            </a:r>
          </a:p>
          <a:p>
            <a:r>
              <a:rPr lang="es-ES" sz="1200" b="0" i="0" u="none" strike="noStrike" kern="1200" baseline="0" dirty="0" smtClean="0">
                <a:solidFill>
                  <a:schemeClr val="tx1"/>
                </a:solidFill>
                <a:latin typeface="+mn-lt"/>
                <a:ea typeface="+mn-ea"/>
                <a:cs typeface="+mn-cs"/>
              </a:rPr>
              <a:t>gruesa como el </a:t>
            </a:r>
            <a:r>
              <a:rPr lang="es-ES" sz="1200" b="1" i="0" u="none" strike="noStrike" kern="1200" baseline="0" dirty="0" smtClean="0">
                <a:solidFill>
                  <a:schemeClr val="tx1"/>
                </a:solidFill>
                <a:latin typeface="+mn-lt"/>
                <a:ea typeface="+mn-ea"/>
                <a:cs typeface="+mn-cs"/>
              </a:rPr>
              <a:t>Nogal</a:t>
            </a:r>
            <a:r>
              <a:rPr lang="es-ES" sz="1200" b="0" i="0" u="none" strike="noStrike" kern="1200" baseline="0" dirty="0" smtClean="0">
                <a:solidFill>
                  <a:schemeClr val="tx1"/>
                </a:solidFill>
                <a:latin typeface="+mn-lt"/>
                <a:ea typeface="+mn-ea"/>
                <a:cs typeface="+mn-cs"/>
              </a:rPr>
              <a:t>, en los que el de T va mal.</a:t>
            </a:r>
          </a:p>
          <a:p>
            <a:r>
              <a:rPr lang="es-ES" sz="1200" b="0" i="0" u="none" strike="noStrike" kern="1200" baseline="0" dirty="0" smtClean="0">
                <a:solidFill>
                  <a:schemeClr val="tx1"/>
                </a:solidFill>
                <a:latin typeface="+mn-lt"/>
                <a:ea typeface="+mn-ea"/>
                <a:cs typeface="+mn-cs"/>
              </a:rPr>
              <a:t>• La época mejor es a finales de verano o principios de otoño. También se puede en</a:t>
            </a:r>
          </a:p>
          <a:p>
            <a:r>
              <a:rPr lang="es-ES" sz="1200" b="0" i="0" u="none" strike="noStrike" kern="1200" baseline="0" dirty="0" smtClean="0">
                <a:solidFill>
                  <a:schemeClr val="tx1"/>
                </a:solidFill>
                <a:latin typeface="+mn-lt"/>
                <a:ea typeface="+mn-ea"/>
                <a:cs typeface="+mn-cs"/>
              </a:rPr>
              <a:t>primavera, pero no es la ideal. La corteza del patrón se pueda despegar con facilidad y el árbol</a:t>
            </a:r>
          </a:p>
          <a:p>
            <a:r>
              <a:rPr lang="es-ES" sz="1200" b="0" i="0" u="none" strike="noStrike" kern="1200" baseline="0" dirty="0" smtClean="0">
                <a:solidFill>
                  <a:schemeClr val="tx1"/>
                </a:solidFill>
                <a:latin typeface="+mn-lt"/>
                <a:ea typeface="+mn-ea"/>
                <a:cs typeface="+mn-cs"/>
              </a:rPr>
              <a:t>está en vegetación, fluyendo savia.</a:t>
            </a:r>
          </a:p>
          <a:p>
            <a:r>
              <a:rPr lang="es-ES" sz="1200" b="0" i="0" u="none" strike="noStrike" kern="1200" baseline="0" dirty="0" smtClean="0">
                <a:solidFill>
                  <a:schemeClr val="tx1"/>
                </a:solidFill>
                <a:latin typeface="+mn-lt"/>
                <a:ea typeface="+mn-ea"/>
                <a:cs typeface="+mn-cs"/>
              </a:rPr>
              <a:t>Se puede insertar con éxito en patrones de hasta 10 cm. de diámetro.</a:t>
            </a:r>
          </a:p>
          <a:p>
            <a:r>
              <a:rPr lang="es-ES" sz="1200" b="0" i="0" u="none" strike="noStrike" kern="1200" baseline="0" dirty="0" smtClean="0">
                <a:solidFill>
                  <a:schemeClr val="tx1"/>
                </a:solidFill>
                <a:latin typeface="+mn-lt"/>
                <a:ea typeface="+mn-ea"/>
                <a:cs typeface="+mn-cs"/>
              </a:rPr>
              <a:t>• Se extrae del patrón un parche rectangular de corteza de unos 2,5 cm. de ancho.</a:t>
            </a:r>
          </a:p>
          <a:p>
            <a:r>
              <a:rPr lang="es-ES" sz="1200" b="0" i="0" u="none" strike="noStrike" kern="1200" baseline="0" dirty="0" smtClean="0">
                <a:solidFill>
                  <a:schemeClr val="tx1"/>
                </a:solidFill>
                <a:latin typeface="+mn-lt"/>
                <a:ea typeface="+mn-ea"/>
                <a:cs typeface="+mn-cs"/>
              </a:rPr>
              <a:t>• Se extrae de una rama que no deberá tener mucho más de 3 cm. de diámetro.</a:t>
            </a:r>
          </a:p>
          <a:p>
            <a:r>
              <a:rPr lang="es-ES" sz="1200" b="0" i="0" u="none" strike="noStrike" kern="1200" baseline="0" dirty="0" smtClean="0">
                <a:solidFill>
                  <a:schemeClr val="tx1"/>
                </a:solidFill>
                <a:latin typeface="+mn-lt"/>
                <a:ea typeface="+mn-ea"/>
                <a:cs typeface="+mn-cs"/>
              </a:rPr>
              <a:t>• La yema en forma de parche rectangular debe tener las mismas medidas que el recuadro</a:t>
            </a:r>
          </a:p>
          <a:p>
            <a:r>
              <a:rPr lang="es-ES" sz="1200" b="0" i="0" u="none" strike="noStrike" kern="1200" baseline="0" dirty="0" smtClean="0">
                <a:solidFill>
                  <a:schemeClr val="tx1"/>
                </a:solidFill>
                <a:latin typeface="+mn-lt"/>
                <a:ea typeface="+mn-ea"/>
                <a:cs typeface="+mn-cs"/>
              </a:rPr>
              <a:t>abierto en el patrón, es decir, unos 2,5 cm. de ancho para que encaje perfectamente.</a:t>
            </a:r>
          </a:p>
          <a:p>
            <a:r>
              <a:rPr lang="es-ES" sz="1200" b="0" i="0" u="none" strike="noStrike" kern="1200" baseline="0" dirty="0" smtClean="0">
                <a:solidFill>
                  <a:schemeClr val="tx1"/>
                </a:solidFill>
                <a:latin typeface="+mn-lt"/>
                <a:ea typeface="+mn-ea"/>
                <a:cs typeface="+mn-cs"/>
              </a:rPr>
              <a:t>• Es importante sacar el parche con un pequeño núcleo de madera que debe quedar dentro de</a:t>
            </a:r>
          </a:p>
          <a:p>
            <a:r>
              <a:rPr lang="es-ES" sz="1200" b="0" i="0" u="none" strike="noStrike" kern="1200" baseline="0" dirty="0" smtClean="0">
                <a:solidFill>
                  <a:schemeClr val="tx1"/>
                </a:solidFill>
                <a:latin typeface="+mn-lt"/>
                <a:ea typeface="+mn-ea"/>
                <a:cs typeface="+mn-cs"/>
              </a:rPr>
              <a:t>ella si se quiere lograr el prendimiento.</a:t>
            </a:r>
          </a:p>
          <a:p>
            <a:r>
              <a:rPr lang="es-ES" sz="1200" b="0" i="0" u="none" strike="noStrike" kern="1200" baseline="0" dirty="0" smtClean="0">
                <a:solidFill>
                  <a:schemeClr val="tx1"/>
                </a:solidFill>
                <a:latin typeface="+mn-lt"/>
                <a:ea typeface="+mn-ea"/>
                <a:cs typeface="+mn-cs"/>
              </a:rPr>
              <a:t>• Se debe insertar de inmediato, por lo que el patrón debe estar preparado previamente.</a:t>
            </a:r>
          </a:p>
          <a:p>
            <a:r>
              <a:rPr lang="es-ES" sz="1200" b="0" i="0" u="none" strike="noStrike" kern="1200" baseline="0" dirty="0" smtClean="0">
                <a:solidFill>
                  <a:schemeClr val="tx1"/>
                </a:solidFill>
                <a:latin typeface="+mn-lt"/>
                <a:ea typeface="+mn-ea"/>
                <a:cs typeface="+mn-cs"/>
              </a:rPr>
              <a:t>• Del contacto preciso de los bordes de una y otra parte depende el prendimiento.</a:t>
            </a:r>
          </a:p>
          <a:p>
            <a:r>
              <a:rPr lang="es-ES" sz="1200" b="0" i="0" u="none" strike="noStrike" kern="1200" baseline="0" dirty="0" smtClean="0">
                <a:solidFill>
                  <a:schemeClr val="tx1"/>
                </a:solidFill>
                <a:latin typeface="+mn-lt"/>
                <a:ea typeface="+mn-ea"/>
                <a:cs typeface="+mn-cs"/>
              </a:rPr>
              <a:t>• Se ata con cinta de injertos o rafia.</a:t>
            </a:r>
          </a:p>
          <a:p>
            <a:r>
              <a:rPr lang="es-ES" sz="1200" b="0" i="0" u="none" strike="noStrike" kern="1200" baseline="0" dirty="0" smtClean="0">
                <a:solidFill>
                  <a:schemeClr val="tx1"/>
                </a:solidFill>
                <a:latin typeface="+mn-lt"/>
                <a:ea typeface="+mn-ea"/>
                <a:cs typeface="+mn-cs"/>
              </a:rPr>
              <a:t>No es necesario encerarlo (ni ningún injerto de yema).</a:t>
            </a:r>
          </a:p>
          <a:p>
            <a:r>
              <a:rPr lang="es-ES" sz="1200" b="0" i="0" u="none" strike="noStrike" kern="1200" baseline="0" dirty="0" smtClean="0">
                <a:solidFill>
                  <a:schemeClr val="tx1"/>
                </a:solidFill>
                <a:latin typeface="+mn-lt"/>
                <a:ea typeface="+mn-ea"/>
                <a:cs typeface="+mn-cs"/>
              </a:rPr>
              <a:t>• Se desata a los 15 días aproximadamente; agarran rápidamente. Si no se desatan se pueden</a:t>
            </a:r>
          </a:p>
          <a:p>
            <a:r>
              <a:rPr lang="es-ES" sz="1200" b="0" i="0" u="none" strike="noStrike" kern="1200" baseline="0" dirty="0" smtClean="0">
                <a:solidFill>
                  <a:schemeClr val="tx1"/>
                </a:solidFill>
                <a:latin typeface="+mn-lt"/>
                <a:ea typeface="+mn-ea"/>
                <a:cs typeface="+mn-cs"/>
              </a:rPr>
              <a:t>perder por quedar ahogados una vez brotados.</a:t>
            </a:r>
            <a:endParaRPr lang="es-ES" dirty="0"/>
          </a:p>
        </p:txBody>
      </p:sp>
      <p:sp>
        <p:nvSpPr>
          <p:cNvPr id="4" name="3 Marcador de número de diapositiva"/>
          <p:cNvSpPr>
            <a:spLocks noGrp="1"/>
          </p:cNvSpPr>
          <p:nvPr>
            <p:ph type="sldNum" sz="quarter" idx="10"/>
          </p:nvPr>
        </p:nvSpPr>
        <p:spPr/>
        <p:txBody>
          <a:bodyPr/>
          <a:lstStyle/>
          <a:p>
            <a:fld id="{930211E7-E06C-4C92-840E-2A5F38EFDC46}" type="slidenum">
              <a:rPr lang="es-ES" smtClean="0"/>
              <a:pPr/>
              <a:t>40</a:t>
            </a:fld>
            <a:endParaRPr lang="es-ES"/>
          </a:p>
        </p:txBody>
      </p:sp>
    </p:spTree>
    <p:extLst>
      <p:ext uri="{BB962C8B-B14F-4D97-AF65-F5344CB8AC3E}">
        <p14:creationId xmlns:p14="http://schemas.microsoft.com/office/powerpoint/2010/main" val="22550631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endParaRPr lang="es-ES" dirty="0"/>
          </a:p>
        </p:txBody>
      </p:sp>
      <p:sp>
        <p:nvSpPr>
          <p:cNvPr id="4" name="3 Marcador de número de diapositiva"/>
          <p:cNvSpPr>
            <a:spLocks noGrp="1"/>
          </p:cNvSpPr>
          <p:nvPr>
            <p:ph type="sldNum" sz="quarter" idx="10"/>
          </p:nvPr>
        </p:nvSpPr>
        <p:spPr/>
        <p:txBody>
          <a:bodyPr/>
          <a:lstStyle/>
          <a:p>
            <a:fld id="{930211E7-E06C-4C92-840E-2A5F38EFDC46}" type="slidenum">
              <a:rPr lang="es-ES" smtClean="0"/>
              <a:pPr/>
              <a:t>41</a:t>
            </a:fld>
            <a:endParaRPr lang="es-ES"/>
          </a:p>
        </p:txBody>
      </p:sp>
    </p:spTree>
    <p:extLst>
      <p:ext uri="{BB962C8B-B14F-4D97-AF65-F5344CB8AC3E}">
        <p14:creationId xmlns:p14="http://schemas.microsoft.com/office/powerpoint/2010/main" val="2255063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r>
              <a:rPr lang="es-ES" dirty="0" smtClean="0"/>
              <a:t>Los </a:t>
            </a:r>
            <a:r>
              <a:rPr lang="es-ES" b="1" dirty="0" err="1" smtClean="0"/>
              <a:t>pteridófitos</a:t>
            </a:r>
            <a:r>
              <a:rPr lang="es-ES" dirty="0" smtClean="0"/>
              <a:t> junto a los </a:t>
            </a:r>
            <a:r>
              <a:rPr lang="es-ES" b="1" dirty="0" err="1" smtClean="0"/>
              <a:t>espermatófitos</a:t>
            </a:r>
            <a:r>
              <a:rPr lang="es-ES" dirty="0" smtClean="0"/>
              <a:t> (</a:t>
            </a:r>
            <a:r>
              <a:rPr lang="es-ES" b="1" dirty="0" smtClean="0"/>
              <a:t>gimnospermas</a:t>
            </a:r>
            <a:r>
              <a:rPr lang="es-ES" dirty="0" smtClean="0"/>
              <a:t> y </a:t>
            </a:r>
            <a:r>
              <a:rPr lang="es-ES" b="1" dirty="0" smtClean="0"/>
              <a:t>angiospermas</a:t>
            </a:r>
            <a:r>
              <a:rPr lang="es-ES" dirty="0" smtClean="0"/>
              <a:t>) constituyen las </a:t>
            </a:r>
            <a:r>
              <a:rPr lang="es-ES" b="1" dirty="0" smtClean="0"/>
              <a:t>plantas vasculares</a:t>
            </a:r>
            <a:r>
              <a:rPr lang="es-ES" dirty="0" smtClean="0"/>
              <a:t> (</a:t>
            </a:r>
            <a:r>
              <a:rPr lang="es-ES" dirty="0" err="1" smtClean="0"/>
              <a:t>traqueófitos</a:t>
            </a:r>
            <a:r>
              <a:rPr lang="es-ES" dirty="0" smtClean="0"/>
              <a:t> o cormófitos), el grupo más complejo desde el punto de vista estructural del reino vegetal, complejidad que ha posibilitado el salto a la vida terrestre, lo que requiere especiales adaptaciones, fundamentalmente respecto a la conducción de agua y los tejidos de sostén. Los caracteres generales de las plantas vasculares:</a:t>
            </a:r>
          </a:p>
          <a:p>
            <a:r>
              <a:rPr lang="es-ES" dirty="0" smtClean="0"/>
              <a:t>El esporófito es la parte dominante del ciclo vital, generalmente autótrofo, suele ser perenne y producir numerosos esporangios. Está formado por verdaderos tallos, raíces y hojas (por cormos), con una alta diferenciación en tejidos y órganos vegetales. El esporófito posee células lignificadas (tejidos de sostén) y un sistema vascular: </a:t>
            </a:r>
            <a:r>
              <a:rPr lang="es-ES" i="1" dirty="0" smtClean="0"/>
              <a:t>xilema</a:t>
            </a:r>
            <a:r>
              <a:rPr lang="es-ES" dirty="0" smtClean="0"/>
              <a:t> que conduce agua y sales minerales, y </a:t>
            </a:r>
            <a:r>
              <a:rPr lang="es-ES" i="1" dirty="0" smtClean="0"/>
              <a:t>floema</a:t>
            </a:r>
            <a:r>
              <a:rPr lang="es-ES" dirty="0" smtClean="0"/>
              <a:t> que conduce agua y </a:t>
            </a:r>
            <a:r>
              <a:rPr lang="es-ES" dirty="0" err="1" smtClean="0"/>
              <a:t>metabolitos</a:t>
            </a:r>
            <a:r>
              <a:rPr lang="es-ES" dirty="0" smtClean="0"/>
              <a:t>. El gametofito es pequeño e </a:t>
            </a:r>
            <a:r>
              <a:rPr lang="es-ES" dirty="0" err="1" smtClean="0"/>
              <a:t>inconspicuo</a:t>
            </a:r>
            <a:r>
              <a:rPr lang="es-ES" dirty="0" smtClean="0"/>
              <a:t> en comparación con el esporófito, nunca es folioso y en general depende del esporófito. Suele ser anual, y generalmente de duración muy breve (en las plantas con semilla (</a:t>
            </a:r>
            <a:r>
              <a:rPr lang="es-ES" dirty="0" err="1" smtClean="0"/>
              <a:t>espermátofitos</a:t>
            </a:r>
            <a:r>
              <a:rPr lang="es-ES" dirty="0" smtClean="0"/>
              <a:t>) está reducido a unas cuantas células).</a:t>
            </a:r>
          </a:p>
          <a:p>
            <a:endParaRPr lang="es-ES" dirty="0" smtClean="0"/>
          </a:p>
          <a:p>
            <a:r>
              <a:rPr lang="es-ES" i="1" dirty="0" err="1" smtClean="0"/>
              <a:t>Rhynia</a:t>
            </a:r>
            <a:r>
              <a:rPr lang="es-ES" i="1" dirty="0" smtClean="0"/>
              <a:t> </a:t>
            </a:r>
            <a:r>
              <a:rPr lang="es-ES" i="1" dirty="0" err="1" smtClean="0"/>
              <a:t>major</a:t>
            </a:r>
            <a:r>
              <a:rPr lang="es-ES" dirty="0" smtClean="0"/>
              <a:t>, actualmente extinguida, es un ejemplo de las plantas vasculares más antiguas que se conocen y su existencia se remonta a unos 400 millones de años atrás. Su aspecto parece mucho más primitivo que el de un briofito. Sin embargo, difería de los briofitos en un punto importante: dentro de su tallo había un cilindro central de tejido vascular, especializado en la conducción de agua y sustancias disueltas hacia la parte superior del cuerpo.</a:t>
            </a:r>
          </a:p>
          <a:p>
            <a:r>
              <a:rPr lang="es-ES" dirty="0" smtClean="0"/>
              <a:t> </a:t>
            </a:r>
          </a:p>
          <a:p>
            <a:r>
              <a:rPr lang="es-ES" dirty="0" smtClean="0"/>
              <a:t>Comenzando con una planta vascular muy simple, tal como </a:t>
            </a:r>
            <a:r>
              <a:rPr lang="es-ES" i="1" dirty="0" err="1" smtClean="0"/>
              <a:t>Rhynia</a:t>
            </a:r>
            <a:r>
              <a:rPr lang="es-ES" dirty="0" smtClean="0"/>
              <a:t>, es posible seguir algunas tendencias evolutivas principales, así como diversas innovaciones fundamentales. Una innovación temprana fue la raíz, estructura especializada en la fijación de la planta y la absorción de agua y nutrientes esenciales. Otra fue la hoja, estructura especializada en la fotosíntesis. </a:t>
            </a:r>
          </a:p>
          <a:p>
            <a:r>
              <a:rPr lang="es-ES" i="1" dirty="0" err="1" smtClean="0"/>
              <a:t>Rhynia</a:t>
            </a:r>
            <a:r>
              <a:rPr lang="es-ES" i="1" dirty="0" smtClean="0"/>
              <a:t> </a:t>
            </a:r>
            <a:r>
              <a:rPr lang="es-ES" dirty="0" smtClean="0"/>
              <a:t>carecía de hojas y de raíces. Sus tallos aéreos, que eran fotosintéticos, estaban unidos a un tallo subterráneo. o rizoma. Los tallos aéreos estaban cubiertos con una cutícula y contenían estomas. Las estructuras oscuras en los ápices de los tallos son esporangios, que aparentemente liberaban sus esporas al escindirse longitudinalmente. </a:t>
            </a:r>
          </a:p>
          <a:p>
            <a:endParaRPr lang="es-ES" dirty="0" smtClean="0"/>
          </a:p>
          <a:p>
            <a:r>
              <a:rPr lang="es-ES_tradnl" dirty="0" smtClean="0"/>
              <a:t>Por tanto las hojas tienen un desarrollo posterior al origen de las plantas vasculares, en este sentido parece que se desarrollaron dos tipos de hojas diferenciadas. Los </a:t>
            </a:r>
            <a:r>
              <a:rPr lang="es-ES_tradnl" b="1" dirty="0" err="1" smtClean="0"/>
              <a:t>microfilos</a:t>
            </a:r>
            <a:r>
              <a:rPr lang="es-ES_tradnl" dirty="0" smtClean="0"/>
              <a:t> son hojas que tienen un único haz vascular en su interior, y su desarrollo tuvo lugar como resultado de la aparición de una ramificación del tejido vascular. Posteriormente se produjo un aplanamiento de tejidos para desarrollar la estructura fotosintética. Esto no quiere decir que las hojas sean necesariamente pequeñas. Este tipo de hojas aparece en la actualidad en la División </a:t>
            </a:r>
            <a:r>
              <a:rPr lang="es-ES_tradnl" dirty="0" err="1" smtClean="0"/>
              <a:t>Licopodiophyta</a:t>
            </a:r>
            <a:r>
              <a:rPr lang="es-ES_tradnl" dirty="0" smtClean="0"/>
              <a:t>, un grupo de helechos.</a:t>
            </a:r>
          </a:p>
          <a:p>
            <a:pPr>
              <a:spcBef>
                <a:spcPct val="0"/>
              </a:spcBef>
            </a:pPr>
            <a:r>
              <a:rPr lang="es-ES_tradnl" sz="2000" dirty="0" smtClean="0"/>
              <a:t>En grupos más primitivos no existen raíces y la función radical en parte subterránea del tallo, rizoma.</a:t>
            </a:r>
            <a:endParaRPr lang="es-ES_tradnl" dirty="0" smtClean="0"/>
          </a:p>
          <a:p>
            <a:endParaRPr lang="es-ES_tradnl" dirty="0" smtClean="0"/>
          </a:p>
          <a:p>
            <a:r>
              <a:rPr lang="es-ES_tradnl" dirty="0" smtClean="0"/>
              <a:t>Otro tipo de hojas se formó por la fusión de diferentes ramas y el posterior desarrollo de un tejido fotosintético entre ellas. Se denomina </a:t>
            </a:r>
            <a:r>
              <a:rPr lang="es-ES_tradnl" b="1" dirty="0" err="1" smtClean="0"/>
              <a:t>megafilo</a:t>
            </a:r>
            <a:r>
              <a:rPr lang="es-ES_tradnl" dirty="0" smtClean="0"/>
              <a:t>. Este es el tipo de hojas que predomina entre las plantas terrestres actuales.</a:t>
            </a:r>
          </a:p>
          <a:p>
            <a:endParaRPr lang="es-ES_tradnl" dirty="0" smtClean="0"/>
          </a:p>
          <a:p>
            <a:r>
              <a:rPr lang="es-ES_tradnl" dirty="0" smtClean="0"/>
              <a:t>Las plantas vasculares más primitivas carecen de raíces, ya que </a:t>
            </a:r>
            <a:r>
              <a:rPr lang="es-ES_tradnl" dirty="0" err="1" smtClean="0"/>
              <a:t>incialmente</a:t>
            </a:r>
            <a:r>
              <a:rPr lang="es-ES_tradnl" dirty="0" smtClean="0"/>
              <a:t> dicha función suele corresponder a la parte subterránea del tallo (rizoma), que desarrolla raíces adventicias.</a:t>
            </a:r>
          </a:p>
          <a:p>
            <a:endParaRPr lang="es-ES_tradnl"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_tradnl" dirty="0" smtClean="0"/>
              <a:t>Los pteridofitos constituyen un grupo tremendamente heterogéneo, que tiene en común la posesión de un sistema vascular con presencia de xilema y floema. Este carácter, junto con un ciclo vital en el que predomina el esporofito, les diferencia de los briófitos y es común al resto de las plantas terrestres. También poseen tejidos epidérmicos que impiden la pérdida de agua, estomas. Sin embargo, el carácter que les aglutina y les diferencia del resto de las plantas vasculares, es que carecen de semillas. </a:t>
            </a: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_tradnl" dirty="0" smtClean="0"/>
              <a:t>Importancia en el pasado: Constituyen nuestras reservas de carbón</a:t>
            </a:r>
          </a:p>
          <a:p>
            <a:endParaRPr lang="es-ES" dirty="0" smtClean="0"/>
          </a:p>
          <a:p>
            <a:endParaRPr lang="es-ES" baseline="0" dirty="0" smtClean="0"/>
          </a:p>
          <a:p>
            <a:endParaRPr lang="es-ES" dirty="0" smtClean="0"/>
          </a:p>
          <a:p>
            <a:endParaRPr lang="es-ES" dirty="0" smtClean="0"/>
          </a:p>
          <a:p>
            <a:endParaRPr lang="es-ES" dirty="0"/>
          </a:p>
        </p:txBody>
      </p:sp>
      <p:sp>
        <p:nvSpPr>
          <p:cNvPr id="4" name="3 Marcador de número de diapositiva"/>
          <p:cNvSpPr>
            <a:spLocks noGrp="1"/>
          </p:cNvSpPr>
          <p:nvPr>
            <p:ph type="sldNum" sz="quarter" idx="10"/>
          </p:nvPr>
        </p:nvSpPr>
        <p:spPr/>
        <p:txBody>
          <a:bodyPr/>
          <a:lstStyle/>
          <a:p>
            <a:fld id="{61B80BEC-2348-4172-99C5-9877E6377F9A}" type="slidenum">
              <a:rPr lang="es-ES" smtClean="0"/>
              <a:pPr/>
              <a:t>4</a:t>
            </a:fld>
            <a:endParaRPr lang="es-E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endParaRPr lang="es-ES" dirty="0"/>
          </a:p>
        </p:txBody>
      </p:sp>
      <p:sp>
        <p:nvSpPr>
          <p:cNvPr id="4" name="3 Marcador de número de diapositiva"/>
          <p:cNvSpPr>
            <a:spLocks noGrp="1"/>
          </p:cNvSpPr>
          <p:nvPr>
            <p:ph type="sldNum" sz="quarter" idx="10"/>
          </p:nvPr>
        </p:nvSpPr>
        <p:spPr/>
        <p:txBody>
          <a:bodyPr/>
          <a:lstStyle/>
          <a:p>
            <a:fld id="{930211E7-E06C-4C92-840E-2A5F38EFDC46}" type="slidenum">
              <a:rPr lang="es-ES" smtClean="0"/>
              <a:pPr/>
              <a:t>42</a:t>
            </a:fld>
            <a:endParaRPr lang="es-ES"/>
          </a:p>
        </p:txBody>
      </p:sp>
    </p:spTree>
    <p:extLst>
      <p:ext uri="{BB962C8B-B14F-4D97-AF65-F5344CB8AC3E}">
        <p14:creationId xmlns:p14="http://schemas.microsoft.com/office/powerpoint/2010/main" val="22550631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r>
              <a:rPr lang="es-ES" sz="1200" b="0" i="0" u="none" strike="noStrike" kern="1200" baseline="0" dirty="0" smtClean="0">
                <a:solidFill>
                  <a:schemeClr val="tx1"/>
                </a:solidFill>
                <a:latin typeface="+mn-lt"/>
                <a:ea typeface="+mn-ea"/>
                <a:cs typeface="+mn-cs"/>
              </a:rPr>
              <a:t>Injerto de hendidura simple</a:t>
            </a:r>
          </a:p>
          <a:p>
            <a:r>
              <a:rPr lang="es-ES" sz="1200" b="0" i="0" u="none" strike="noStrike" kern="1200" baseline="0" dirty="0" smtClean="0">
                <a:solidFill>
                  <a:schemeClr val="tx1"/>
                </a:solidFill>
                <a:latin typeface="+mn-lt"/>
                <a:ea typeface="+mn-ea"/>
                <a:cs typeface="+mn-cs"/>
              </a:rPr>
              <a:t>• Este tipo de injerto es el más recomendable cuando el patrón y la púa tienen el mismo</a:t>
            </a:r>
          </a:p>
          <a:p>
            <a:r>
              <a:rPr lang="es-ES" sz="1200" b="0" i="0" u="none" strike="noStrike" kern="1200" baseline="0" dirty="0" smtClean="0">
                <a:solidFill>
                  <a:schemeClr val="tx1"/>
                </a:solidFill>
                <a:latin typeface="+mn-lt"/>
                <a:ea typeface="+mn-ea"/>
                <a:cs typeface="+mn-cs"/>
              </a:rPr>
              <a:t>diámetro, por ejemplo, entre 0,5 y 1,5 cm.</a:t>
            </a:r>
          </a:p>
          <a:p>
            <a:r>
              <a:rPr lang="es-ES" sz="1200" b="0" i="0" u="none" strike="noStrike" kern="1200" baseline="0" dirty="0" smtClean="0">
                <a:solidFill>
                  <a:schemeClr val="tx1"/>
                </a:solidFill>
                <a:latin typeface="+mn-lt"/>
                <a:ea typeface="+mn-ea"/>
                <a:cs typeface="+mn-cs"/>
              </a:rPr>
              <a:t>• Se corta con unas tijeras de podar el patrón a la altura deseada y se le hace un corte a lo largo</a:t>
            </a:r>
          </a:p>
          <a:p>
            <a:r>
              <a:rPr lang="es-ES" sz="1200" b="0" i="0" u="none" strike="noStrike" kern="1200" baseline="0" dirty="0" smtClean="0">
                <a:solidFill>
                  <a:schemeClr val="tx1"/>
                </a:solidFill>
                <a:latin typeface="+mn-lt"/>
                <a:ea typeface="+mn-ea"/>
                <a:cs typeface="+mn-cs"/>
              </a:rPr>
              <a:t>por el centro de unos 6 cm de longitud.</a:t>
            </a:r>
          </a:p>
          <a:p>
            <a:r>
              <a:rPr lang="es-ES" sz="1200" b="0" i="0" u="none" strike="noStrike" kern="1200" baseline="0" dirty="0" smtClean="0">
                <a:solidFill>
                  <a:schemeClr val="tx1"/>
                </a:solidFill>
                <a:latin typeface="+mn-lt"/>
                <a:ea typeface="+mn-ea"/>
                <a:cs typeface="+mn-cs"/>
              </a:rPr>
              <a:t>• La púa debe tener al menos un año, el mismo tamaño que el patrón, y 2 ó 3 yemas. Si el patrón</a:t>
            </a:r>
          </a:p>
          <a:p>
            <a:r>
              <a:rPr lang="es-ES" sz="1200" b="0" i="0" u="none" strike="noStrike" kern="1200" baseline="0" dirty="0" smtClean="0">
                <a:solidFill>
                  <a:schemeClr val="tx1"/>
                </a:solidFill>
                <a:latin typeface="+mn-lt"/>
                <a:ea typeface="+mn-ea"/>
                <a:cs typeface="+mn-cs"/>
              </a:rPr>
              <a:t>es de mayor diámetro que la púa, sólo pueden estar en contacto por un lado. • A la púa se le</a:t>
            </a:r>
          </a:p>
          <a:p>
            <a:r>
              <a:rPr lang="es-ES" sz="1200" b="0" i="0" u="none" strike="noStrike" kern="1200" baseline="0" dirty="0" smtClean="0">
                <a:solidFill>
                  <a:schemeClr val="tx1"/>
                </a:solidFill>
                <a:latin typeface="+mn-lt"/>
                <a:ea typeface="+mn-ea"/>
                <a:cs typeface="+mn-cs"/>
              </a:rPr>
              <a:t>corta un bisel por ambos lados</a:t>
            </a:r>
          </a:p>
          <a:p>
            <a:r>
              <a:rPr lang="es-ES" sz="1200" b="0" i="0" u="none" strike="noStrike" kern="1200" baseline="0" dirty="0" smtClean="0">
                <a:solidFill>
                  <a:schemeClr val="tx1"/>
                </a:solidFill>
                <a:latin typeface="+mn-lt"/>
                <a:ea typeface="+mn-ea"/>
                <a:cs typeface="+mn-cs"/>
              </a:rPr>
              <a:t>• Se introduce de tal manera que la corteza del patrón y la de la estaca se toquen para que el</a:t>
            </a:r>
          </a:p>
          <a:p>
            <a:r>
              <a:rPr lang="es-ES" sz="1200" b="0" i="0" u="none" strike="noStrike" kern="1200" baseline="0" dirty="0" smtClean="0">
                <a:solidFill>
                  <a:schemeClr val="tx1"/>
                </a:solidFill>
                <a:latin typeface="+mn-lt"/>
                <a:ea typeface="+mn-ea"/>
                <a:cs typeface="+mn-cs"/>
              </a:rPr>
              <a:t>cambium de ambos elementos quede en contacto.</a:t>
            </a:r>
          </a:p>
          <a:p>
            <a:r>
              <a:rPr lang="es-ES" sz="1200" b="0" i="0" u="none" strike="noStrike" kern="1200" baseline="0" dirty="0" smtClean="0">
                <a:solidFill>
                  <a:schemeClr val="tx1"/>
                </a:solidFill>
                <a:latin typeface="+mn-lt"/>
                <a:ea typeface="+mn-ea"/>
                <a:cs typeface="+mn-cs"/>
              </a:rPr>
              <a:t>• Se ata la unión con rafia de injertar y se encera con pasta o </a:t>
            </a:r>
            <a:r>
              <a:rPr lang="es-ES" sz="1200" b="0" i="0" u="none" strike="noStrike" kern="1200" baseline="0" dirty="0" err="1" smtClean="0">
                <a:solidFill>
                  <a:schemeClr val="tx1"/>
                </a:solidFill>
                <a:latin typeface="+mn-lt"/>
                <a:ea typeface="+mn-ea"/>
                <a:cs typeface="+mn-cs"/>
              </a:rPr>
              <a:t>mástic</a:t>
            </a:r>
            <a:r>
              <a:rPr lang="es-ES" sz="1200" b="0" i="0" u="none" strike="noStrike" kern="1200" baseline="0" dirty="0" smtClean="0">
                <a:solidFill>
                  <a:schemeClr val="tx1"/>
                </a:solidFill>
                <a:latin typeface="+mn-lt"/>
                <a:ea typeface="+mn-ea"/>
                <a:cs typeface="+mn-cs"/>
              </a:rPr>
              <a:t> para injertar. Se pone</a:t>
            </a:r>
          </a:p>
          <a:p>
            <a:r>
              <a:rPr lang="es-ES" sz="1200" b="0" i="0" u="none" strike="noStrike" kern="1200" baseline="0" dirty="0" smtClean="0">
                <a:solidFill>
                  <a:schemeClr val="tx1"/>
                </a:solidFill>
                <a:latin typeface="+mn-lt"/>
                <a:ea typeface="+mn-ea"/>
                <a:cs typeface="+mn-cs"/>
              </a:rPr>
              <a:t>también cera en la punta de la púa.</a:t>
            </a:r>
          </a:p>
          <a:p>
            <a:r>
              <a:rPr lang="es-ES" sz="1200" b="0" i="0" u="none" strike="noStrike" kern="1200" baseline="0" dirty="0" smtClean="0">
                <a:solidFill>
                  <a:schemeClr val="tx1"/>
                </a:solidFill>
                <a:latin typeface="+mn-lt"/>
                <a:ea typeface="+mn-ea"/>
                <a:cs typeface="+mn-cs"/>
              </a:rPr>
              <a:t>• No se desata hasta que las yemas hayan brotado y midan unos 5-10 cm. Más tiempo tampoco</a:t>
            </a:r>
          </a:p>
          <a:p>
            <a:r>
              <a:rPr lang="es-ES" sz="1200" b="0" i="0" u="none" strike="noStrike" kern="1200" baseline="0" dirty="0" smtClean="0">
                <a:solidFill>
                  <a:schemeClr val="tx1"/>
                </a:solidFill>
                <a:latin typeface="+mn-lt"/>
                <a:ea typeface="+mn-ea"/>
                <a:cs typeface="+mn-cs"/>
              </a:rPr>
              <a:t>es bueno porque puede quedar estrangulado al dificultar el paso de savia.</a:t>
            </a:r>
          </a:p>
          <a:p>
            <a:r>
              <a:rPr lang="es-ES" sz="1200" b="0" i="0" u="none" strike="noStrike" kern="1200" baseline="0" dirty="0" smtClean="0">
                <a:solidFill>
                  <a:schemeClr val="tx1"/>
                </a:solidFill>
                <a:latin typeface="+mn-lt"/>
                <a:ea typeface="+mn-ea"/>
                <a:cs typeface="+mn-cs"/>
              </a:rPr>
              <a:t>Este tipo de injerto lo admiten muchos árboles de hoja caduca. Época de realización: desde</a:t>
            </a:r>
          </a:p>
          <a:p>
            <a:r>
              <a:rPr lang="es-ES" sz="1200" b="0" i="0" u="none" strike="noStrike" kern="1200" baseline="0" dirty="0" smtClean="0">
                <a:solidFill>
                  <a:schemeClr val="tx1"/>
                </a:solidFill>
                <a:latin typeface="+mn-lt"/>
                <a:ea typeface="+mn-ea"/>
                <a:cs typeface="+mn-cs"/>
              </a:rPr>
              <a:t>mediados hasta finales de invierno.</a:t>
            </a:r>
          </a:p>
          <a:p>
            <a:r>
              <a:rPr lang="es-ES" sz="1200" b="0" i="0" u="none" strike="noStrike" kern="1200" baseline="0" dirty="0" smtClean="0">
                <a:solidFill>
                  <a:schemeClr val="tx1"/>
                </a:solidFill>
                <a:latin typeface="+mn-lt"/>
                <a:ea typeface="+mn-ea"/>
                <a:cs typeface="+mn-cs"/>
              </a:rPr>
              <a:t>• También se puede hacer en árboles y arbustos de hoja perenne, en este caso, desde</a:t>
            </a:r>
          </a:p>
          <a:p>
            <a:r>
              <a:rPr lang="es-ES" sz="1200" b="0" i="0" u="none" strike="noStrike" kern="1200" baseline="0" dirty="0" smtClean="0">
                <a:solidFill>
                  <a:schemeClr val="tx1"/>
                </a:solidFill>
                <a:latin typeface="+mn-lt"/>
                <a:ea typeface="+mn-ea"/>
                <a:cs typeface="+mn-cs"/>
              </a:rPr>
              <a:t>finales de invierno hasta finales de primavera, usando púas con hojas y cubriendo el injerto</a:t>
            </a:r>
          </a:p>
          <a:p>
            <a:r>
              <a:rPr lang="es-ES" sz="1200" b="0" i="0" u="none" strike="noStrike" kern="1200" baseline="0" dirty="0" smtClean="0">
                <a:solidFill>
                  <a:schemeClr val="tx1"/>
                </a:solidFill>
                <a:latin typeface="+mn-lt"/>
                <a:ea typeface="+mn-ea"/>
                <a:cs typeface="+mn-cs"/>
              </a:rPr>
              <a:t>con una bolsa de plástico transparente durante varias semanas para evitar su deshidratación</a:t>
            </a:r>
          </a:p>
          <a:p>
            <a:endParaRPr lang="es-ES" sz="1200" b="0"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Injerto de hendidura doble</a:t>
            </a:r>
          </a:p>
          <a:p>
            <a:r>
              <a:rPr lang="es-ES" sz="1200" b="0" i="0" u="none" strike="noStrike" kern="1200" baseline="0" dirty="0" smtClean="0">
                <a:solidFill>
                  <a:schemeClr val="tx1"/>
                </a:solidFill>
                <a:latin typeface="+mn-lt"/>
                <a:ea typeface="+mn-ea"/>
                <a:cs typeface="+mn-cs"/>
              </a:rPr>
              <a:t>Es uno de los tipos de injerto más antiguos y de uso más amplio.</a:t>
            </a:r>
          </a:p>
          <a:p>
            <a:r>
              <a:rPr lang="es-ES" sz="1200" b="0" i="0" u="none" strike="noStrike" kern="1200" baseline="0" dirty="0" smtClean="0">
                <a:solidFill>
                  <a:schemeClr val="tx1"/>
                </a:solidFill>
                <a:latin typeface="+mn-lt"/>
                <a:ea typeface="+mn-ea"/>
                <a:cs typeface="+mn-cs"/>
              </a:rPr>
              <a:t>• Se utiliza para cambiar de variedad (olivo, vid, peral, manzano, etc.) o para rejuvenecer</a:t>
            </a:r>
          </a:p>
          <a:p>
            <a:r>
              <a:rPr lang="es-ES" sz="1200" b="0" i="0" u="none" strike="noStrike" kern="1200" baseline="0" dirty="0" smtClean="0">
                <a:solidFill>
                  <a:schemeClr val="tx1"/>
                </a:solidFill>
                <a:latin typeface="+mn-lt"/>
                <a:ea typeface="+mn-ea"/>
                <a:cs typeface="+mn-cs"/>
              </a:rPr>
              <a:t>árboles. Resulta útil en especies de larga vida, como los Manzanos, Perales, Olivos, etc., pero</a:t>
            </a:r>
          </a:p>
          <a:p>
            <a:r>
              <a:rPr lang="es-ES" sz="1200" b="0" i="0" u="none" strike="noStrike" kern="1200" baseline="0" dirty="0" smtClean="0">
                <a:solidFill>
                  <a:schemeClr val="tx1"/>
                </a:solidFill>
                <a:latin typeface="+mn-lt"/>
                <a:ea typeface="+mn-ea"/>
                <a:cs typeface="+mn-cs"/>
              </a:rPr>
              <a:t>en otras ocasiones es mejor arrancar y plantar árboles nuevos jóvenes que </a:t>
            </a:r>
            <a:r>
              <a:rPr lang="es-ES" sz="1200" b="0" i="0" u="none" strike="noStrike" kern="1200" baseline="0" dirty="0" err="1" smtClean="0">
                <a:solidFill>
                  <a:schemeClr val="tx1"/>
                </a:solidFill>
                <a:latin typeface="+mn-lt"/>
                <a:ea typeface="+mn-ea"/>
                <a:cs typeface="+mn-cs"/>
              </a:rPr>
              <a:t>reinjertar</a:t>
            </a:r>
            <a:r>
              <a:rPr lang="es-ES" sz="1200" b="0" i="0" u="none" strike="noStrike" kern="1200" baseline="0" dirty="0" smtClean="0">
                <a:solidFill>
                  <a:schemeClr val="tx1"/>
                </a:solidFill>
                <a:latin typeface="+mn-lt"/>
                <a:ea typeface="+mn-ea"/>
                <a:cs typeface="+mn-cs"/>
              </a:rPr>
              <a:t> la copa.</a:t>
            </a:r>
          </a:p>
          <a:p>
            <a:r>
              <a:rPr lang="es-ES" sz="1200" b="0" i="0" u="none" strike="noStrike" kern="1200" baseline="0" dirty="0" smtClean="0">
                <a:solidFill>
                  <a:schemeClr val="tx1"/>
                </a:solidFill>
                <a:latin typeface="+mn-lt"/>
                <a:ea typeface="+mn-ea"/>
                <a:cs typeface="+mn-cs"/>
              </a:rPr>
              <a:t>• Válido para casi todos los árboles de hoja caduca.</a:t>
            </a:r>
          </a:p>
          <a:p>
            <a:r>
              <a:rPr lang="es-ES" sz="1200" b="0" i="0" u="none" strike="noStrike" kern="1200" baseline="0" dirty="0" smtClean="0">
                <a:solidFill>
                  <a:schemeClr val="tx1"/>
                </a:solidFill>
                <a:latin typeface="+mn-lt"/>
                <a:ea typeface="+mn-ea"/>
                <a:cs typeface="+mn-cs"/>
              </a:rPr>
              <a:t>• También se puede hacer en árboles y arbustos de hoja perenne, cambiando la púa por una</a:t>
            </a:r>
          </a:p>
          <a:p>
            <a:r>
              <a:rPr lang="es-ES" sz="1200" b="0" i="0" u="none" strike="noStrike" kern="1200" baseline="0" dirty="0" smtClean="0">
                <a:solidFill>
                  <a:schemeClr val="tx1"/>
                </a:solidFill>
                <a:latin typeface="+mn-lt"/>
                <a:ea typeface="+mn-ea"/>
                <a:cs typeface="+mn-cs"/>
              </a:rPr>
              <a:t>ramita o esqueje con hojas y cubriendo el injerto con una bolsa transparente durante varias</a:t>
            </a:r>
          </a:p>
          <a:p>
            <a:r>
              <a:rPr lang="pt-BR" sz="1200" b="0" i="0" u="none" strike="noStrike" kern="1200" baseline="0" dirty="0" smtClean="0">
                <a:solidFill>
                  <a:schemeClr val="tx1"/>
                </a:solidFill>
                <a:latin typeface="+mn-lt"/>
                <a:ea typeface="+mn-ea"/>
                <a:cs typeface="+mn-cs"/>
              </a:rPr>
              <a:t>semanas para que se seque.</a:t>
            </a:r>
          </a:p>
          <a:p>
            <a:r>
              <a:rPr lang="es-ES" sz="1200" b="0" i="0" u="none" strike="noStrike" kern="1200" baseline="0" dirty="0" smtClean="0">
                <a:solidFill>
                  <a:schemeClr val="tx1"/>
                </a:solidFill>
                <a:latin typeface="+mn-lt"/>
                <a:ea typeface="+mn-ea"/>
                <a:cs typeface="+mn-cs"/>
              </a:rPr>
              <a:t>• Se practica sobre troncos de árboles pequeños de hasta 10 centímetros de diámetro, o ramas</a:t>
            </a:r>
          </a:p>
          <a:p>
            <a:r>
              <a:rPr lang="es-ES" sz="1200" b="0" i="0" u="none" strike="noStrike" kern="1200" baseline="0" dirty="0" smtClean="0">
                <a:solidFill>
                  <a:schemeClr val="tx1"/>
                </a:solidFill>
                <a:latin typeface="+mn-lt"/>
                <a:ea typeface="+mn-ea"/>
                <a:cs typeface="+mn-cs"/>
              </a:rPr>
              <a:t>de árboles grandes de hasta 10 cm. de diámetro</a:t>
            </a:r>
          </a:p>
          <a:p>
            <a:r>
              <a:rPr lang="es-ES" sz="1200" b="0" i="0" u="none" strike="noStrike" kern="1200" baseline="0" dirty="0" smtClean="0">
                <a:solidFill>
                  <a:schemeClr val="tx1"/>
                </a:solidFill>
                <a:latin typeface="+mn-lt"/>
                <a:ea typeface="+mn-ea"/>
                <a:cs typeface="+mn-cs"/>
              </a:rPr>
              <a:t>La época va desde mediados hasta finales de invierno o, incluso, en primavera.</a:t>
            </a:r>
          </a:p>
          <a:p>
            <a:r>
              <a:rPr lang="es-ES" sz="1200" b="0" i="0" u="none" strike="noStrike" kern="1200" baseline="0" dirty="0" smtClean="0">
                <a:solidFill>
                  <a:schemeClr val="tx1"/>
                </a:solidFill>
                <a:latin typeface="+mn-lt"/>
                <a:ea typeface="+mn-ea"/>
                <a:cs typeface="+mn-cs"/>
              </a:rPr>
              <a:t>• Se preparan dos púas haciéndoles un bisel por ambos lados.</a:t>
            </a:r>
          </a:p>
          <a:p>
            <a:r>
              <a:rPr lang="es-ES" sz="1200" b="0" i="0" u="none" strike="noStrike" kern="1200" baseline="0" dirty="0" smtClean="0">
                <a:solidFill>
                  <a:schemeClr val="tx1"/>
                </a:solidFill>
                <a:latin typeface="+mn-lt"/>
                <a:ea typeface="+mn-ea"/>
                <a:cs typeface="+mn-cs"/>
              </a:rPr>
              <a:t>• A la rama o tronco se le practica un corte recto y limpio y un corte longitudinal por el centro.</a:t>
            </a:r>
          </a:p>
          <a:p>
            <a:r>
              <a:rPr lang="es-ES" sz="1200" b="0" i="0" u="none" strike="noStrike" kern="1200" baseline="0" dirty="0" smtClean="0">
                <a:solidFill>
                  <a:schemeClr val="tx1"/>
                </a:solidFill>
                <a:latin typeface="+mn-lt"/>
                <a:ea typeface="+mn-ea"/>
                <a:cs typeface="+mn-cs"/>
              </a:rPr>
              <a:t>• Se insertan las dos púas en el tocón, una a cada lado de la hendidura.</a:t>
            </a:r>
          </a:p>
          <a:p>
            <a:r>
              <a:rPr lang="es-ES" sz="1200" b="0" i="0" u="none" strike="noStrike" kern="1200" baseline="0" dirty="0" smtClean="0">
                <a:solidFill>
                  <a:schemeClr val="tx1"/>
                </a:solidFill>
                <a:latin typeface="+mn-lt"/>
                <a:ea typeface="+mn-ea"/>
                <a:cs typeface="+mn-cs"/>
              </a:rPr>
              <a:t>• Las púas hay que ajustarlas bien de manera que las cortezas externas de ambas estacas</a:t>
            </a:r>
          </a:p>
          <a:p>
            <a:r>
              <a:rPr lang="es-ES" sz="1200" b="0" i="0" u="none" strike="noStrike" kern="1200" baseline="0" dirty="0" smtClean="0">
                <a:solidFill>
                  <a:schemeClr val="tx1"/>
                </a:solidFill>
                <a:latin typeface="+mn-lt"/>
                <a:ea typeface="+mn-ea"/>
                <a:cs typeface="+mn-cs"/>
              </a:rPr>
              <a:t>contacten y se alineen con la corteza del patrón, a fin de que los cambiums se fusionen. Esto es</a:t>
            </a:r>
          </a:p>
          <a:p>
            <a:r>
              <a:rPr lang="es-ES" sz="1200" b="0" i="0" u="none" strike="noStrike" kern="1200" baseline="0" dirty="0" smtClean="0">
                <a:solidFill>
                  <a:schemeClr val="tx1"/>
                </a:solidFill>
                <a:latin typeface="+mn-lt"/>
                <a:ea typeface="+mn-ea"/>
                <a:cs typeface="+mn-cs"/>
              </a:rPr>
              <a:t>vital.</a:t>
            </a:r>
          </a:p>
          <a:p>
            <a:r>
              <a:rPr lang="es-ES" sz="1200" b="0" i="0" u="none" strike="noStrike" kern="1200" baseline="0" dirty="0" smtClean="0">
                <a:solidFill>
                  <a:schemeClr val="tx1"/>
                </a:solidFill>
                <a:latin typeface="+mn-lt"/>
                <a:ea typeface="+mn-ea"/>
                <a:cs typeface="+mn-cs"/>
              </a:rPr>
              <a:t>• Se ata y encera todo con </a:t>
            </a:r>
            <a:r>
              <a:rPr lang="es-ES" sz="1200" b="0" i="0" u="none" strike="noStrike" kern="1200" baseline="0" dirty="0" err="1" smtClean="0">
                <a:solidFill>
                  <a:schemeClr val="tx1"/>
                </a:solidFill>
                <a:latin typeface="+mn-lt"/>
                <a:ea typeface="+mn-ea"/>
                <a:cs typeface="+mn-cs"/>
              </a:rPr>
              <a:t>mástic</a:t>
            </a:r>
            <a:r>
              <a:rPr lang="es-ES" sz="1200" b="0" i="0" u="none" strike="noStrike" kern="1200" baseline="0" dirty="0" smtClean="0">
                <a:solidFill>
                  <a:schemeClr val="tx1"/>
                </a:solidFill>
                <a:latin typeface="+mn-lt"/>
                <a:ea typeface="+mn-ea"/>
                <a:cs typeface="+mn-cs"/>
              </a:rPr>
              <a:t> o pasta selladora, incluyendo los extremos de ambas estacas.</a:t>
            </a:r>
          </a:p>
          <a:p>
            <a:r>
              <a:rPr lang="es-ES" sz="1200" b="0" i="0" u="none" strike="noStrike" kern="1200" baseline="0" dirty="0" smtClean="0">
                <a:solidFill>
                  <a:schemeClr val="tx1"/>
                </a:solidFill>
                <a:latin typeface="+mn-lt"/>
                <a:ea typeface="+mn-ea"/>
                <a:cs typeface="+mn-cs"/>
              </a:rPr>
              <a:t>• Si prenden las dos, se pueden conservar ambas, pero también dejar la mejor colocada o de</a:t>
            </a:r>
          </a:p>
          <a:p>
            <a:r>
              <a:rPr lang="es-ES" sz="1200" b="0" i="0" u="none" strike="noStrike" kern="1200" baseline="0" dirty="0" smtClean="0">
                <a:solidFill>
                  <a:schemeClr val="tx1"/>
                </a:solidFill>
                <a:latin typeface="+mn-lt"/>
                <a:ea typeface="+mn-ea"/>
                <a:cs typeface="+mn-cs"/>
              </a:rPr>
              <a:t>crecimiento más vigoroso, y a la otra darle una poda dura, pero manteniéndola viva para que</a:t>
            </a:r>
          </a:p>
          <a:p>
            <a:r>
              <a:rPr lang="es-ES" sz="1200" b="0" i="0" u="none" strike="noStrike" kern="1200" baseline="0" dirty="0" smtClean="0">
                <a:solidFill>
                  <a:schemeClr val="tx1"/>
                </a:solidFill>
                <a:latin typeface="+mn-lt"/>
                <a:ea typeface="+mn-ea"/>
                <a:cs typeface="+mn-cs"/>
              </a:rPr>
              <a:t>ayude a cicatrizar la zona del injerto. Más adelante se eliminará por la base la que no nos</a:t>
            </a:r>
          </a:p>
          <a:p>
            <a:r>
              <a:rPr lang="es-ES" sz="1200" b="0" i="0" u="none" strike="noStrike" kern="1200" baseline="0" dirty="0" smtClean="0">
                <a:solidFill>
                  <a:schemeClr val="tx1"/>
                </a:solidFill>
                <a:latin typeface="+mn-lt"/>
                <a:ea typeface="+mn-ea"/>
                <a:cs typeface="+mn-cs"/>
              </a:rPr>
              <a:t>interese.</a:t>
            </a:r>
          </a:p>
          <a:p>
            <a:r>
              <a:rPr lang="es-ES" sz="1200" b="0" i="0" u="none" strike="noStrike" kern="1200" baseline="0" dirty="0" smtClean="0">
                <a:solidFill>
                  <a:schemeClr val="tx1"/>
                </a:solidFill>
                <a:latin typeface="+mn-lt"/>
                <a:ea typeface="+mn-ea"/>
                <a:cs typeface="+mn-cs"/>
              </a:rPr>
              <a:t>• No se desata el injerto hasta que las yemas hayan brotado y midan unos 5-10 cm. Dejarlo más</a:t>
            </a:r>
          </a:p>
          <a:p>
            <a:r>
              <a:rPr lang="es-ES" sz="1200" b="0" i="0" u="none" strike="noStrike" kern="1200" baseline="0" dirty="0" smtClean="0">
                <a:solidFill>
                  <a:schemeClr val="tx1"/>
                </a:solidFill>
                <a:latin typeface="+mn-lt"/>
                <a:ea typeface="+mn-ea"/>
                <a:cs typeface="+mn-cs"/>
              </a:rPr>
              <a:t>tiempo tampoco es bueno, porque puede quedar estrangulado al dificultar el paso de savia.</a:t>
            </a:r>
          </a:p>
          <a:p>
            <a:r>
              <a:rPr lang="es-ES" sz="1200" b="0" i="0" u="none" strike="noStrike" kern="1200" baseline="0" dirty="0" smtClean="0">
                <a:solidFill>
                  <a:schemeClr val="tx1"/>
                </a:solidFill>
                <a:latin typeface="+mn-lt"/>
                <a:ea typeface="+mn-ea"/>
                <a:cs typeface="+mn-cs"/>
              </a:rPr>
              <a:t>• Puesto que hay que hacer una poda muy fuerte al árbol si se injerta en ramas gruesas,</a:t>
            </a:r>
          </a:p>
          <a:p>
            <a:r>
              <a:rPr lang="es-ES" sz="1200" b="0" i="0" u="none" strike="noStrike" kern="1200" baseline="0" dirty="0" smtClean="0">
                <a:solidFill>
                  <a:schemeClr val="tx1"/>
                </a:solidFill>
                <a:latin typeface="+mn-lt"/>
                <a:ea typeface="+mn-ea"/>
                <a:cs typeface="+mn-cs"/>
              </a:rPr>
              <a:t>para atenuar este efecto, un año se puede injertar en una rama y al siguiente en otra, por ejemplo</a:t>
            </a:r>
            <a:endParaRPr lang="es-ES" dirty="0"/>
          </a:p>
        </p:txBody>
      </p:sp>
      <p:sp>
        <p:nvSpPr>
          <p:cNvPr id="4" name="3 Marcador de número de diapositiva"/>
          <p:cNvSpPr>
            <a:spLocks noGrp="1"/>
          </p:cNvSpPr>
          <p:nvPr>
            <p:ph type="sldNum" sz="quarter" idx="10"/>
          </p:nvPr>
        </p:nvSpPr>
        <p:spPr/>
        <p:txBody>
          <a:bodyPr/>
          <a:lstStyle/>
          <a:p>
            <a:fld id="{930211E7-E06C-4C92-840E-2A5F38EFDC46}" type="slidenum">
              <a:rPr lang="es-ES" smtClean="0"/>
              <a:pPr/>
              <a:t>43</a:t>
            </a:fld>
            <a:endParaRPr lang="es-ES"/>
          </a:p>
        </p:txBody>
      </p:sp>
    </p:spTree>
    <p:extLst>
      <p:ext uri="{BB962C8B-B14F-4D97-AF65-F5344CB8AC3E}">
        <p14:creationId xmlns:p14="http://schemas.microsoft.com/office/powerpoint/2010/main" val="22550631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r>
              <a:rPr lang="es-ES" sz="1200" b="0" i="0" u="none" strike="noStrike" kern="1200" baseline="0" dirty="0" smtClean="0">
                <a:solidFill>
                  <a:schemeClr val="tx1"/>
                </a:solidFill>
                <a:latin typeface="+mn-lt"/>
                <a:ea typeface="+mn-ea"/>
                <a:cs typeface="+mn-cs"/>
              </a:rPr>
              <a:t>• Este tipo de injerto se hace en tallos finos, de 2 centímetros de diámetro como máximo (0,5-</a:t>
            </a:r>
          </a:p>
          <a:p>
            <a:r>
              <a:rPr lang="es-ES" sz="1200" b="0" i="0" u="none" strike="noStrike" kern="1200" baseline="0" dirty="0" smtClean="0">
                <a:solidFill>
                  <a:schemeClr val="tx1"/>
                </a:solidFill>
                <a:latin typeface="+mn-lt"/>
                <a:ea typeface="+mn-ea"/>
                <a:cs typeface="+mn-cs"/>
              </a:rPr>
              <a:t>1,5 cm. es lo normal).</a:t>
            </a:r>
          </a:p>
          <a:p>
            <a:r>
              <a:rPr lang="es-ES" sz="1200" b="0" i="0" u="none" strike="noStrike" kern="1200" baseline="0" dirty="0" smtClean="0">
                <a:solidFill>
                  <a:schemeClr val="tx1"/>
                </a:solidFill>
                <a:latin typeface="+mn-lt"/>
                <a:ea typeface="+mn-ea"/>
                <a:cs typeface="+mn-cs"/>
              </a:rPr>
              <a:t>• Es preferible que el patrón y la púa tengan el mismo diámetro. Si la púa es</a:t>
            </a:r>
          </a:p>
          <a:p>
            <a:r>
              <a:rPr lang="es-ES" sz="1200" b="0" i="0" u="none" strike="noStrike" kern="1200" baseline="0" dirty="0" smtClean="0">
                <a:solidFill>
                  <a:schemeClr val="tx1"/>
                </a:solidFill>
                <a:latin typeface="+mn-lt"/>
                <a:ea typeface="+mn-ea"/>
                <a:cs typeface="+mn-cs"/>
              </a:rPr>
              <a:t>considerablemente más delgada que el patrón, la púa hay que colocarla desplazada a un lado, no</a:t>
            </a:r>
          </a:p>
          <a:p>
            <a:r>
              <a:rPr lang="es-ES" sz="1200" b="0" i="0" u="none" strike="noStrike" kern="1200" baseline="0" dirty="0" smtClean="0">
                <a:solidFill>
                  <a:schemeClr val="tx1"/>
                </a:solidFill>
                <a:latin typeface="+mn-lt"/>
                <a:ea typeface="+mn-ea"/>
                <a:cs typeface="+mn-cs"/>
              </a:rPr>
              <a:t>en el centro, como se puede ver en el dibujo de la izquierda abajo.</a:t>
            </a:r>
          </a:p>
          <a:p>
            <a:r>
              <a:rPr lang="es-ES" sz="1200" b="0" i="0" u="none" strike="noStrike" kern="1200" baseline="0" dirty="0" smtClean="0">
                <a:solidFill>
                  <a:schemeClr val="tx1"/>
                </a:solidFill>
                <a:latin typeface="+mn-lt"/>
                <a:ea typeface="+mn-ea"/>
                <a:cs typeface="+mn-cs"/>
              </a:rPr>
              <a:t>• Se hace a mediados o finales de invierno, es decir, cuando la púa está en reposo (sin hojas).</a:t>
            </a:r>
          </a:p>
          <a:p>
            <a:r>
              <a:rPr lang="es-ES" sz="1200" b="0" i="0" u="none" strike="noStrike" kern="1200" baseline="0" dirty="0" smtClean="0">
                <a:solidFill>
                  <a:schemeClr val="tx1"/>
                </a:solidFill>
                <a:latin typeface="+mn-lt"/>
                <a:ea typeface="+mn-ea"/>
                <a:cs typeface="+mn-cs"/>
              </a:rPr>
              <a:t>• La púa se prepara a partir de una ramita de 1 año de edad, cortando un trozo de 7 a 12 cm. de</a:t>
            </a:r>
          </a:p>
          <a:p>
            <a:r>
              <a:rPr lang="es-ES" sz="1200" b="0" i="0" u="none" strike="noStrike" kern="1200" baseline="0" dirty="0" smtClean="0">
                <a:solidFill>
                  <a:schemeClr val="tx1"/>
                </a:solidFill>
                <a:latin typeface="+mn-lt"/>
                <a:ea typeface="+mn-ea"/>
                <a:cs typeface="+mn-cs"/>
              </a:rPr>
              <a:t>longitud y de un diámetro máximo de 2 centímetros. Deberá llevar 2 ó 3 yemas de madera.</a:t>
            </a:r>
          </a:p>
          <a:p>
            <a:r>
              <a:rPr lang="es-ES" sz="1200" b="0" i="0" u="none" strike="noStrike" kern="1200" baseline="0" dirty="0" smtClean="0">
                <a:solidFill>
                  <a:schemeClr val="tx1"/>
                </a:solidFill>
                <a:latin typeface="+mn-lt"/>
                <a:ea typeface="+mn-ea"/>
                <a:cs typeface="+mn-cs"/>
              </a:rPr>
              <a:t>Como si fuera una estaquilla.</a:t>
            </a:r>
          </a:p>
          <a:p>
            <a:r>
              <a:rPr lang="es-ES" sz="1200" b="0" i="0" u="none" strike="noStrike" kern="1200" baseline="0" dirty="0" smtClean="0">
                <a:solidFill>
                  <a:schemeClr val="tx1"/>
                </a:solidFill>
                <a:latin typeface="+mn-lt"/>
                <a:ea typeface="+mn-ea"/>
                <a:cs typeface="+mn-cs"/>
              </a:rPr>
              <a:t>• Se hace un corte en bisel, tanto en el patrón como en la púa, y sobre ese mismo corte, se le da</a:t>
            </a:r>
          </a:p>
          <a:p>
            <a:r>
              <a:rPr lang="es-ES" sz="1200" b="0" i="0" u="none" strike="noStrike" kern="1200" baseline="0" dirty="0" smtClean="0">
                <a:solidFill>
                  <a:schemeClr val="tx1"/>
                </a:solidFill>
                <a:latin typeface="+mn-lt"/>
                <a:ea typeface="+mn-ea"/>
                <a:cs typeface="+mn-cs"/>
              </a:rPr>
              <a:t>otro a ambos elementos, obteniéndose las lengüetas (ver dibujos).</a:t>
            </a:r>
          </a:p>
          <a:p>
            <a:r>
              <a:rPr lang="es-ES" sz="1200" b="0" i="0" u="none" strike="noStrike" kern="1200" baseline="0" dirty="0" smtClean="0">
                <a:solidFill>
                  <a:schemeClr val="tx1"/>
                </a:solidFill>
                <a:latin typeface="+mn-lt"/>
                <a:ea typeface="+mn-ea"/>
                <a:cs typeface="+mn-cs"/>
              </a:rPr>
              <a:t>• Patrón y variedad se ensamblan por las lengüetas, debiendo quedar en contacto el cambium de</a:t>
            </a:r>
          </a:p>
          <a:p>
            <a:r>
              <a:rPr lang="es-ES" sz="1200" b="0" i="0" u="none" strike="noStrike" kern="1200" baseline="0" dirty="0" smtClean="0">
                <a:solidFill>
                  <a:schemeClr val="tx1"/>
                </a:solidFill>
                <a:latin typeface="+mn-lt"/>
                <a:ea typeface="+mn-ea"/>
                <a:cs typeface="+mn-cs"/>
              </a:rPr>
              <a:t>ambos. Este es el secreto. Hay que poner en contacto los cambiums de las dos piezas, si no,</a:t>
            </a:r>
          </a:p>
          <a:p>
            <a:r>
              <a:rPr lang="es-ES" sz="1200" b="0" i="0" u="none" strike="noStrike" kern="1200" baseline="0" dirty="0" smtClean="0">
                <a:solidFill>
                  <a:schemeClr val="tx1"/>
                </a:solidFill>
                <a:latin typeface="+mn-lt"/>
                <a:ea typeface="+mn-ea"/>
                <a:cs typeface="+mn-cs"/>
              </a:rPr>
              <a:t>no prenderá. Si se pone sólo un poquito en contacto, fracasa.</a:t>
            </a:r>
          </a:p>
          <a:p>
            <a:r>
              <a:rPr lang="es-ES" sz="1200" b="0" i="0" u="none" strike="noStrike" kern="1200" baseline="0" dirty="0" smtClean="0">
                <a:solidFill>
                  <a:schemeClr val="tx1"/>
                </a:solidFill>
                <a:latin typeface="+mn-lt"/>
                <a:ea typeface="+mn-ea"/>
                <a:cs typeface="+mn-cs"/>
              </a:rPr>
              <a:t>• Se amarra bien con rafia o con cinta adhesiva especial para injertos y se encera todo para</a:t>
            </a:r>
          </a:p>
          <a:p>
            <a:r>
              <a:rPr lang="es-ES" sz="1200" b="0" i="0" u="none" strike="noStrike" kern="1200" baseline="0" dirty="0" smtClean="0">
                <a:solidFill>
                  <a:schemeClr val="tx1"/>
                </a:solidFill>
                <a:latin typeface="+mn-lt"/>
                <a:ea typeface="+mn-ea"/>
                <a:cs typeface="+mn-cs"/>
              </a:rPr>
              <a:t>protegerlo de la desecación.</a:t>
            </a:r>
          </a:p>
          <a:p>
            <a:r>
              <a:rPr lang="es-ES" sz="1200" b="0" i="0" u="none" strike="noStrike" kern="1200" baseline="0" dirty="0" smtClean="0">
                <a:solidFill>
                  <a:schemeClr val="tx1"/>
                </a:solidFill>
                <a:latin typeface="+mn-lt"/>
                <a:ea typeface="+mn-ea"/>
                <a:cs typeface="+mn-cs"/>
              </a:rPr>
              <a:t>• No se desata hasta que las yemas hayan brotado y midan unos 5-10 cm. Si los desatas</a:t>
            </a:r>
          </a:p>
          <a:p>
            <a:r>
              <a:rPr lang="es-ES" sz="1200" b="0" i="0" u="none" strike="noStrike" kern="1200" baseline="0" dirty="0" smtClean="0">
                <a:solidFill>
                  <a:schemeClr val="tx1"/>
                </a:solidFill>
                <a:latin typeface="+mn-lt"/>
                <a:ea typeface="+mn-ea"/>
                <a:cs typeface="+mn-cs"/>
              </a:rPr>
              <a:t>demasiado pronto, el tejido de unión es muy tierno y escaso y se seca cuando parecía que ya</a:t>
            </a:r>
          </a:p>
          <a:p>
            <a:r>
              <a:rPr lang="es-ES" sz="1200" b="0" i="0" u="none" strike="noStrike" kern="1200" baseline="0" dirty="0" smtClean="0">
                <a:solidFill>
                  <a:schemeClr val="tx1"/>
                </a:solidFill>
                <a:latin typeface="+mn-lt"/>
                <a:ea typeface="+mn-ea"/>
                <a:cs typeface="+mn-cs"/>
              </a:rPr>
              <a:t>estaba brotando. Mantener la atadura más tiempo del recomendado también es perjudicial, ya</a:t>
            </a:r>
          </a:p>
          <a:p>
            <a:r>
              <a:rPr lang="es-ES" sz="1200" b="0" i="0" u="none" strike="noStrike" kern="1200" baseline="0" dirty="0" smtClean="0">
                <a:solidFill>
                  <a:schemeClr val="tx1"/>
                </a:solidFill>
                <a:latin typeface="+mn-lt"/>
                <a:ea typeface="+mn-ea"/>
                <a:cs typeface="+mn-cs"/>
              </a:rPr>
              <a:t>que estrangula al injerto por dificultar el paso de la savia.</a:t>
            </a:r>
            <a:endParaRPr lang="es-ES" dirty="0"/>
          </a:p>
        </p:txBody>
      </p:sp>
      <p:sp>
        <p:nvSpPr>
          <p:cNvPr id="4" name="3 Marcador de número de diapositiva"/>
          <p:cNvSpPr>
            <a:spLocks noGrp="1"/>
          </p:cNvSpPr>
          <p:nvPr>
            <p:ph type="sldNum" sz="quarter" idx="10"/>
          </p:nvPr>
        </p:nvSpPr>
        <p:spPr/>
        <p:txBody>
          <a:bodyPr/>
          <a:lstStyle/>
          <a:p>
            <a:fld id="{930211E7-E06C-4C92-840E-2A5F38EFDC46}" type="slidenum">
              <a:rPr lang="es-ES" smtClean="0"/>
              <a:pPr/>
              <a:t>44</a:t>
            </a:fld>
            <a:endParaRPr lang="es-ES"/>
          </a:p>
        </p:txBody>
      </p:sp>
    </p:spTree>
    <p:extLst>
      <p:ext uri="{BB962C8B-B14F-4D97-AF65-F5344CB8AC3E}">
        <p14:creationId xmlns:p14="http://schemas.microsoft.com/office/powerpoint/2010/main" val="22550631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r>
              <a:rPr lang="es-ES" sz="1200" b="0" i="0" u="none" strike="noStrike" kern="1200" baseline="0" dirty="0" smtClean="0">
                <a:solidFill>
                  <a:schemeClr val="tx1"/>
                </a:solidFill>
                <a:latin typeface="+mn-lt"/>
                <a:ea typeface="+mn-ea"/>
                <a:cs typeface="+mn-cs"/>
              </a:rPr>
              <a:t>Es un tipo de injerto fácil y que tiene buen porcentaje de prendimiento.</a:t>
            </a:r>
          </a:p>
          <a:p>
            <a:r>
              <a:rPr lang="es-ES" sz="1200" b="0" i="0" u="none" strike="noStrike" kern="1200" baseline="0" dirty="0" smtClean="0">
                <a:solidFill>
                  <a:schemeClr val="tx1"/>
                </a:solidFill>
                <a:latin typeface="+mn-lt"/>
                <a:ea typeface="+mn-ea"/>
                <a:cs typeface="+mn-cs"/>
              </a:rPr>
              <a:t>• Se utiliza, entre otros posibles fines, para cambiar la variedad en olivo, cítricos, almendro,</a:t>
            </a:r>
          </a:p>
          <a:p>
            <a:r>
              <a:rPr lang="es-ES" sz="1200" b="0" i="0" u="none" strike="noStrike" kern="1200" baseline="0" dirty="0" smtClean="0">
                <a:solidFill>
                  <a:schemeClr val="tx1"/>
                </a:solidFill>
                <a:latin typeface="+mn-lt"/>
                <a:ea typeface="+mn-ea"/>
                <a:cs typeface="+mn-cs"/>
              </a:rPr>
              <a:t>etc.</a:t>
            </a:r>
          </a:p>
          <a:p>
            <a:r>
              <a:rPr lang="es-ES" sz="1200" b="0" i="0" u="none" strike="noStrike" kern="1200" baseline="0" dirty="0" smtClean="0">
                <a:solidFill>
                  <a:schemeClr val="tx1"/>
                </a:solidFill>
                <a:latin typeface="+mn-lt"/>
                <a:ea typeface="+mn-ea"/>
                <a:cs typeface="+mn-cs"/>
              </a:rPr>
              <a:t>• Sirve para cualquier árbol o arbusto de hoja perenne o caduca.</a:t>
            </a:r>
          </a:p>
          <a:p>
            <a:r>
              <a:rPr lang="es-ES" sz="1200" b="0" i="0" u="none" strike="noStrike" kern="1200" baseline="0" dirty="0" smtClean="0">
                <a:solidFill>
                  <a:schemeClr val="tx1"/>
                </a:solidFill>
                <a:latin typeface="+mn-lt"/>
                <a:ea typeface="+mn-ea"/>
                <a:cs typeface="+mn-cs"/>
              </a:rPr>
              <a:t>• El patrón puede tener de 3 a 30 cm. de diámetro o incluso más.</a:t>
            </a:r>
          </a:p>
          <a:p>
            <a:r>
              <a:rPr lang="es-ES" sz="1200" b="0" i="0" u="none" strike="noStrike" kern="1200" baseline="0" dirty="0" smtClean="0">
                <a:solidFill>
                  <a:schemeClr val="tx1"/>
                </a:solidFill>
                <a:latin typeface="+mn-lt"/>
                <a:ea typeface="+mn-ea"/>
                <a:cs typeface="+mn-cs"/>
              </a:rPr>
              <a:t>• Se hace </a:t>
            </a:r>
            <a:r>
              <a:rPr lang="es-ES" sz="1200" b="1" i="0" u="none" strike="noStrike" kern="1200" baseline="0" dirty="0" smtClean="0">
                <a:solidFill>
                  <a:schemeClr val="tx1"/>
                </a:solidFill>
                <a:latin typeface="+mn-lt"/>
                <a:ea typeface="+mn-ea"/>
                <a:cs typeface="+mn-cs"/>
              </a:rPr>
              <a:t>en primavera, cuando ya está en savia</a:t>
            </a:r>
            <a:r>
              <a:rPr lang="es-ES" sz="1200" b="0" i="0" u="none" strike="noStrike" kern="1200" baseline="0" dirty="0" smtClean="0">
                <a:solidFill>
                  <a:schemeClr val="tx1"/>
                </a:solidFill>
                <a:latin typeface="+mn-lt"/>
                <a:ea typeface="+mn-ea"/>
                <a:cs typeface="+mn-cs"/>
              </a:rPr>
              <a:t>, puesto que es necesario poder separar la</a:t>
            </a:r>
          </a:p>
          <a:p>
            <a:r>
              <a:rPr lang="es-ES" sz="1200" b="0" i="0" u="none" strike="noStrike" kern="1200" baseline="0" dirty="0" smtClean="0">
                <a:solidFill>
                  <a:schemeClr val="tx1"/>
                </a:solidFill>
                <a:latin typeface="+mn-lt"/>
                <a:ea typeface="+mn-ea"/>
                <a:cs typeface="+mn-cs"/>
              </a:rPr>
              <a:t>corteza en el patrón.</a:t>
            </a:r>
          </a:p>
          <a:p>
            <a:r>
              <a:rPr lang="es-ES" sz="1200" b="0" i="0" u="none" strike="noStrike" kern="1200" baseline="0" dirty="0" smtClean="0">
                <a:solidFill>
                  <a:schemeClr val="tx1"/>
                </a:solidFill>
                <a:latin typeface="+mn-lt"/>
                <a:ea typeface="+mn-ea"/>
                <a:cs typeface="+mn-cs"/>
              </a:rPr>
              <a:t>• La púa se recolecta en invierno y se mantienen en el frigorífico. Antes de guardarlas, se</a:t>
            </a:r>
          </a:p>
          <a:p>
            <a:r>
              <a:rPr lang="es-ES" sz="1200" b="0" i="0" u="none" strike="noStrike" kern="1200" baseline="0" dirty="0" smtClean="0">
                <a:solidFill>
                  <a:schemeClr val="tx1"/>
                </a:solidFill>
                <a:latin typeface="+mn-lt"/>
                <a:ea typeface="+mn-ea"/>
                <a:cs typeface="+mn-cs"/>
              </a:rPr>
              <a:t>deben mojar un poco, envolver en papel de cocina o de periódico y meter en una bolsa de</a:t>
            </a:r>
          </a:p>
          <a:p>
            <a:r>
              <a:rPr lang="es-ES" sz="1200" b="0" i="0" u="none" strike="noStrike" kern="1200" baseline="0" dirty="0" smtClean="0">
                <a:solidFill>
                  <a:schemeClr val="tx1"/>
                </a:solidFill>
                <a:latin typeface="+mn-lt"/>
                <a:ea typeface="+mn-ea"/>
                <a:cs typeface="+mn-cs"/>
              </a:rPr>
              <a:t>plástico para evitar que se sequen.</a:t>
            </a:r>
          </a:p>
          <a:p>
            <a:r>
              <a:rPr lang="es-ES" sz="1200" b="0" i="0" u="none" strike="noStrike" kern="1200" baseline="0" dirty="0" smtClean="0">
                <a:solidFill>
                  <a:schemeClr val="tx1"/>
                </a:solidFill>
                <a:latin typeface="+mn-lt"/>
                <a:ea typeface="+mn-ea"/>
                <a:cs typeface="+mn-cs"/>
              </a:rPr>
              <a:t>• Si es un árbol de hoja perenne, como el de la fotografía derecha, se recoge y se injerta</a:t>
            </a:r>
          </a:p>
          <a:p>
            <a:r>
              <a:rPr lang="es-ES" sz="1200" b="0" i="0" u="none" strike="noStrike" kern="1200" baseline="0" dirty="0" smtClean="0">
                <a:solidFill>
                  <a:schemeClr val="tx1"/>
                </a:solidFill>
                <a:latin typeface="+mn-lt"/>
                <a:ea typeface="+mn-ea"/>
                <a:cs typeface="+mn-cs"/>
              </a:rPr>
              <a:t>directamente, sin guardar.</a:t>
            </a:r>
          </a:p>
          <a:p>
            <a:r>
              <a:rPr lang="es-ES" sz="1200" b="0" i="0" u="none" strike="noStrike" kern="1200" baseline="0" dirty="0" smtClean="0">
                <a:solidFill>
                  <a:schemeClr val="tx1"/>
                </a:solidFill>
                <a:latin typeface="+mn-lt"/>
                <a:ea typeface="+mn-ea"/>
                <a:cs typeface="+mn-cs"/>
              </a:rPr>
              <a:t>• La púa debe tener 2 ó 3 yemas y 10-12 cm. de longitud.</a:t>
            </a:r>
          </a:p>
          <a:p>
            <a:r>
              <a:rPr lang="es-ES" sz="1200" b="0" i="0" u="none" strike="noStrike" kern="1200" baseline="0" dirty="0" smtClean="0">
                <a:solidFill>
                  <a:schemeClr val="tx1"/>
                </a:solidFill>
                <a:latin typeface="+mn-lt"/>
                <a:ea typeface="+mn-ea"/>
                <a:cs typeface="+mn-cs"/>
              </a:rPr>
              <a:t>• El patrón se corta con un serrucho y con un cuchillo se le hace un corte vertical de unos 5 cm</a:t>
            </a:r>
          </a:p>
          <a:p>
            <a:r>
              <a:rPr lang="es-ES" sz="1200" b="0" i="0" u="none" strike="noStrike" kern="1200" baseline="0" dirty="0" smtClean="0">
                <a:solidFill>
                  <a:schemeClr val="tx1"/>
                </a:solidFill>
                <a:latin typeface="+mn-lt"/>
                <a:ea typeface="+mn-ea"/>
                <a:cs typeface="+mn-cs"/>
              </a:rPr>
              <a:t>en la corteza.</a:t>
            </a:r>
          </a:p>
          <a:p>
            <a:r>
              <a:rPr lang="es-ES" sz="1200" b="0" i="0" u="none" strike="noStrike" kern="1200" baseline="0" dirty="0" smtClean="0">
                <a:solidFill>
                  <a:schemeClr val="tx1"/>
                </a:solidFill>
                <a:latin typeface="+mn-lt"/>
                <a:ea typeface="+mn-ea"/>
                <a:cs typeface="+mn-cs"/>
              </a:rPr>
              <a:t>• A la púa un corte en bisel por un lado. Si es de hoja perenne, se le cortan las hojas, excepto la</a:t>
            </a:r>
          </a:p>
          <a:p>
            <a:r>
              <a:rPr lang="es-ES" sz="1200" b="0" i="0" u="none" strike="noStrike" kern="1200" baseline="0" dirty="0" smtClean="0">
                <a:solidFill>
                  <a:schemeClr val="tx1"/>
                </a:solidFill>
                <a:latin typeface="+mn-lt"/>
                <a:ea typeface="+mn-ea"/>
                <a:cs typeface="+mn-cs"/>
              </a:rPr>
              <a:t>superior, dejando el pecíolo.</a:t>
            </a:r>
          </a:p>
          <a:p>
            <a:r>
              <a:rPr lang="es-ES" sz="1200" b="0" i="0" u="none" strike="noStrike" kern="1200" baseline="0" dirty="0" smtClean="0">
                <a:solidFill>
                  <a:schemeClr val="tx1"/>
                </a:solidFill>
                <a:latin typeface="+mn-lt"/>
                <a:ea typeface="+mn-ea"/>
                <a:cs typeface="+mn-cs"/>
              </a:rPr>
              <a:t>• Se insertan 2 púas (o más) por el lado biselado entre la corteza y la madera del patrón.</a:t>
            </a:r>
          </a:p>
          <a:p>
            <a:r>
              <a:rPr lang="es-ES" sz="1200" b="0" i="0" u="none" strike="noStrike" kern="1200" baseline="0" dirty="0" smtClean="0">
                <a:solidFill>
                  <a:schemeClr val="tx1"/>
                </a:solidFill>
                <a:latin typeface="+mn-lt"/>
                <a:ea typeface="+mn-ea"/>
                <a:cs typeface="+mn-cs"/>
              </a:rPr>
              <a:t>• Se ata y encera todo el injerto con </a:t>
            </a:r>
            <a:r>
              <a:rPr lang="es-ES" sz="1200" b="0" i="0" u="none" strike="noStrike" kern="1200" baseline="0" dirty="0" err="1" smtClean="0">
                <a:solidFill>
                  <a:schemeClr val="tx1"/>
                </a:solidFill>
                <a:latin typeface="+mn-lt"/>
                <a:ea typeface="+mn-ea"/>
                <a:cs typeface="+mn-cs"/>
              </a:rPr>
              <a:t>mastic</a:t>
            </a:r>
            <a:r>
              <a:rPr lang="es-ES" sz="1200" b="0" i="0" u="none" strike="noStrike" kern="1200" baseline="0" dirty="0" smtClean="0">
                <a:solidFill>
                  <a:schemeClr val="tx1"/>
                </a:solidFill>
                <a:latin typeface="+mn-lt"/>
                <a:ea typeface="+mn-ea"/>
                <a:cs typeface="+mn-cs"/>
              </a:rPr>
              <a:t> de injertar, incluyendo la parte superior de la</a:t>
            </a:r>
          </a:p>
          <a:p>
            <a:r>
              <a:rPr lang="es-ES" sz="1200" b="0" i="0" u="none" strike="noStrike" kern="1200" baseline="0" dirty="0" smtClean="0">
                <a:solidFill>
                  <a:schemeClr val="tx1"/>
                </a:solidFill>
                <a:latin typeface="+mn-lt"/>
                <a:ea typeface="+mn-ea"/>
                <a:cs typeface="+mn-cs"/>
              </a:rPr>
              <a:t>estaquita.</a:t>
            </a:r>
          </a:p>
          <a:p>
            <a:r>
              <a:rPr lang="es-ES" sz="1200" b="0" i="0" u="none" strike="noStrike" kern="1200" baseline="0" dirty="0" smtClean="0">
                <a:solidFill>
                  <a:schemeClr val="tx1"/>
                </a:solidFill>
                <a:latin typeface="+mn-lt"/>
                <a:ea typeface="+mn-ea"/>
                <a:cs typeface="+mn-cs"/>
              </a:rPr>
              <a:t>• Si es un árbol de hoja perenne, se moja con agua limpia la púa y se cubre con una bolsa de</a:t>
            </a:r>
          </a:p>
          <a:p>
            <a:r>
              <a:rPr lang="es-ES" sz="1200" b="0" i="0" u="none" strike="noStrike" kern="1200" baseline="0" dirty="0" smtClean="0">
                <a:solidFill>
                  <a:schemeClr val="tx1"/>
                </a:solidFill>
                <a:latin typeface="+mn-lt"/>
                <a:ea typeface="+mn-ea"/>
                <a:cs typeface="+mn-cs"/>
              </a:rPr>
              <a:t>plástico transparente. Esto mantiene el aire de alrededor húmedo. De no poner una bolsa, la</a:t>
            </a:r>
          </a:p>
          <a:p>
            <a:r>
              <a:rPr lang="es-ES" sz="1200" b="0" i="0" u="none" strike="noStrike" kern="1200" baseline="0" dirty="0" smtClean="0">
                <a:solidFill>
                  <a:schemeClr val="tx1"/>
                </a:solidFill>
                <a:latin typeface="+mn-lt"/>
                <a:ea typeface="+mn-ea"/>
                <a:cs typeface="+mn-cs"/>
              </a:rPr>
              <a:t>ramita se secaría antes de que se hubiera formado la unión con el patrón. Pasados unos 15 ó 20</a:t>
            </a:r>
          </a:p>
          <a:p>
            <a:r>
              <a:rPr lang="es-ES" sz="1200" b="0" i="0" u="none" strike="noStrike" kern="1200" baseline="0" dirty="0" smtClean="0">
                <a:solidFill>
                  <a:schemeClr val="tx1"/>
                </a:solidFill>
                <a:latin typeface="+mn-lt"/>
                <a:ea typeface="+mn-ea"/>
                <a:cs typeface="+mn-cs"/>
              </a:rPr>
              <a:t>días, ya se puede retirar la bolsa porque la unión se habrá verificado.</a:t>
            </a:r>
          </a:p>
          <a:p>
            <a:r>
              <a:rPr lang="es-ES" sz="1200" b="0" i="0" u="none" strike="noStrike" kern="1200" baseline="0" dirty="0" smtClean="0">
                <a:solidFill>
                  <a:schemeClr val="tx1"/>
                </a:solidFill>
                <a:latin typeface="+mn-lt"/>
                <a:ea typeface="+mn-ea"/>
                <a:cs typeface="+mn-cs"/>
              </a:rPr>
              <a:t>• Se espera a que los brotes de las yemas del injerto tengan unos 10 ó 15 cm y luego se desata la</a:t>
            </a:r>
          </a:p>
          <a:p>
            <a:r>
              <a:rPr lang="es-ES" sz="1200" b="0" i="0" u="none" strike="noStrike" kern="1200" baseline="0" dirty="0" smtClean="0">
                <a:solidFill>
                  <a:schemeClr val="tx1"/>
                </a:solidFill>
                <a:latin typeface="+mn-lt"/>
                <a:ea typeface="+mn-ea"/>
                <a:cs typeface="+mn-cs"/>
              </a:rPr>
              <a:t>rafia para que no se ahogue por dificultar el paso de savia.</a:t>
            </a:r>
          </a:p>
          <a:p>
            <a:r>
              <a:rPr lang="es-ES" sz="1200" b="0" i="0" u="none" strike="noStrike" kern="1200" baseline="0" dirty="0" smtClean="0">
                <a:solidFill>
                  <a:schemeClr val="tx1"/>
                </a:solidFill>
                <a:latin typeface="+mn-lt"/>
                <a:ea typeface="+mn-ea"/>
                <a:cs typeface="+mn-cs"/>
              </a:rPr>
              <a:t>• Si el injerto falla, se puede cortar la rama más abajo, si todavía es tiempo para injertar, y</a:t>
            </a:r>
          </a:p>
          <a:p>
            <a:r>
              <a:rPr lang="es-ES" sz="1200" b="0" i="0" u="none" strike="noStrike" kern="1200" baseline="0" dirty="0" smtClean="0">
                <a:solidFill>
                  <a:schemeClr val="tx1"/>
                </a:solidFill>
                <a:latin typeface="+mn-lt"/>
                <a:ea typeface="+mn-ea"/>
                <a:cs typeface="+mn-cs"/>
              </a:rPr>
              <a:t>repetir.</a:t>
            </a:r>
            <a:endParaRPr lang="es-ES" dirty="0"/>
          </a:p>
        </p:txBody>
      </p:sp>
      <p:sp>
        <p:nvSpPr>
          <p:cNvPr id="4" name="3 Marcador de número de diapositiva"/>
          <p:cNvSpPr>
            <a:spLocks noGrp="1"/>
          </p:cNvSpPr>
          <p:nvPr>
            <p:ph type="sldNum" sz="quarter" idx="10"/>
          </p:nvPr>
        </p:nvSpPr>
        <p:spPr/>
        <p:txBody>
          <a:bodyPr/>
          <a:lstStyle/>
          <a:p>
            <a:fld id="{930211E7-E06C-4C92-840E-2A5F38EFDC46}" type="slidenum">
              <a:rPr lang="es-ES" smtClean="0"/>
              <a:pPr/>
              <a:t>45</a:t>
            </a:fld>
            <a:endParaRPr lang="es-ES"/>
          </a:p>
        </p:txBody>
      </p:sp>
    </p:spTree>
    <p:extLst>
      <p:ext uri="{BB962C8B-B14F-4D97-AF65-F5344CB8AC3E}">
        <p14:creationId xmlns:p14="http://schemas.microsoft.com/office/powerpoint/2010/main" val="22550631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r>
              <a:rPr lang="es-ES" sz="1200" b="0" i="0" u="none" strike="noStrike" kern="1200" baseline="0" dirty="0" smtClean="0">
                <a:solidFill>
                  <a:schemeClr val="tx1"/>
                </a:solidFill>
                <a:latin typeface="+mn-lt"/>
                <a:ea typeface="+mn-ea"/>
                <a:cs typeface="+mn-cs"/>
              </a:rPr>
              <a:t>Consiste en soldar 2 ramas.</a:t>
            </a:r>
          </a:p>
          <a:p>
            <a:r>
              <a:rPr lang="es-ES" sz="1200" b="0" i="0" u="none" strike="noStrike" kern="1200" baseline="0" dirty="0" smtClean="0">
                <a:solidFill>
                  <a:schemeClr val="tx1"/>
                </a:solidFill>
                <a:latin typeface="+mn-lt"/>
                <a:ea typeface="+mn-ea"/>
                <a:cs typeface="+mn-cs"/>
              </a:rPr>
              <a:t>• Se hace a partir de dos plantas enteras.</a:t>
            </a:r>
          </a:p>
          <a:p>
            <a:r>
              <a:rPr lang="es-ES" sz="1200" b="0" i="0" u="none" strike="noStrike" kern="1200" baseline="0" dirty="0" smtClean="0">
                <a:solidFill>
                  <a:schemeClr val="tx1"/>
                </a:solidFill>
                <a:latin typeface="+mn-lt"/>
                <a:ea typeface="+mn-ea"/>
                <a:cs typeface="+mn-cs"/>
              </a:rPr>
              <a:t>• Tienen que estar plantadas cerca una de otra, o bien, juntarlas si es que están en macetas; o una</a:t>
            </a:r>
          </a:p>
          <a:p>
            <a:r>
              <a:rPr lang="es-ES" sz="1200" b="0" i="0" u="none" strike="noStrike" kern="1200" baseline="0" dirty="0" smtClean="0">
                <a:solidFill>
                  <a:schemeClr val="tx1"/>
                </a:solidFill>
                <a:latin typeface="+mn-lt"/>
                <a:ea typeface="+mn-ea"/>
                <a:cs typeface="+mn-cs"/>
              </a:rPr>
              <a:t>plantada en tierra y otra en maceta.</a:t>
            </a:r>
          </a:p>
          <a:p>
            <a:r>
              <a:rPr lang="es-ES" sz="1200" b="0" i="0" u="none" strike="noStrike" kern="1200" baseline="0" dirty="0" smtClean="0">
                <a:solidFill>
                  <a:schemeClr val="tx1"/>
                </a:solidFill>
                <a:latin typeface="+mn-lt"/>
                <a:ea typeface="+mn-ea"/>
                <a:cs typeface="+mn-cs"/>
              </a:rPr>
              <a:t>• Se practica un rebaje en cada rama quitando unos centímetros de corteza con un poco de</a:t>
            </a:r>
          </a:p>
          <a:p>
            <a:r>
              <a:rPr lang="es-ES" sz="1200" b="0" i="0" u="none" strike="noStrike" kern="1200" baseline="0" dirty="0" smtClean="0">
                <a:solidFill>
                  <a:schemeClr val="tx1"/>
                </a:solidFill>
                <a:latin typeface="+mn-lt"/>
                <a:ea typeface="+mn-ea"/>
                <a:cs typeface="+mn-cs"/>
              </a:rPr>
              <a:t>madera. Las partes quitadas deben ser iguales y a la misma altura.</a:t>
            </a:r>
          </a:p>
          <a:p>
            <a:r>
              <a:rPr lang="es-ES" sz="1200" b="0" i="0" u="none" strike="noStrike" kern="1200" baseline="0" dirty="0" smtClean="0">
                <a:solidFill>
                  <a:schemeClr val="tx1"/>
                </a:solidFill>
                <a:latin typeface="+mn-lt"/>
                <a:ea typeface="+mn-ea"/>
                <a:cs typeface="+mn-cs"/>
              </a:rPr>
              <a:t>• Luego se unen encajando perfectamente. La clave de los injertos es que queden en contacto</a:t>
            </a:r>
          </a:p>
          <a:p>
            <a:r>
              <a:rPr lang="es-ES" sz="1200" b="0" i="0" u="none" strike="noStrike" kern="1200" baseline="0" dirty="0" smtClean="0">
                <a:solidFill>
                  <a:schemeClr val="tx1"/>
                </a:solidFill>
                <a:latin typeface="+mn-lt"/>
                <a:ea typeface="+mn-ea"/>
                <a:cs typeface="+mn-cs"/>
              </a:rPr>
              <a:t>el cambium del patrón y el cambium de la variedad. Si se pone sólo un poquito en contacto,</a:t>
            </a:r>
          </a:p>
          <a:p>
            <a:r>
              <a:rPr lang="es-ES" sz="1200" b="0" i="0" u="none" strike="noStrike" kern="1200" baseline="0" dirty="0" smtClean="0">
                <a:solidFill>
                  <a:schemeClr val="tx1"/>
                </a:solidFill>
                <a:latin typeface="+mn-lt"/>
                <a:ea typeface="+mn-ea"/>
                <a:cs typeface="+mn-cs"/>
              </a:rPr>
              <a:t>el injerto fracasa.</a:t>
            </a:r>
          </a:p>
          <a:p>
            <a:r>
              <a:rPr lang="es-ES" sz="1200" b="0" i="0" u="none" strike="noStrike" kern="1200" baseline="0" dirty="0" smtClean="0">
                <a:solidFill>
                  <a:schemeClr val="tx1"/>
                </a:solidFill>
                <a:latin typeface="+mn-lt"/>
                <a:ea typeface="+mn-ea"/>
                <a:cs typeface="+mn-cs"/>
              </a:rPr>
              <a:t>• Se ata y se cubre todo con </a:t>
            </a:r>
            <a:r>
              <a:rPr lang="es-ES" sz="1200" b="0" i="0" u="none" strike="noStrike" kern="1200" baseline="0" dirty="0" err="1" smtClean="0">
                <a:solidFill>
                  <a:schemeClr val="tx1"/>
                </a:solidFill>
                <a:latin typeface="+mn-lt"/>
                <a:ea typeface="+mn-ea"/>
                <a:cs typeface="+mn-cs"/>
              </a:rPr>
              <a:t>mástic</a:t>
            </a:r>
            <a:r>
              <a:rPr lang="es-ES" sz="1200" b="0" i="0" u="none" strike="noStrike" kern="1200" baseline="0" dirty="0" smtClean="0">
                <a:solidFill>
                  <a:schemeClr val="tx1"/>
                </a:solidFill>
                <a:latin typeface="+mn-lt"/>
                <a:ea typeface="+mn-ea"/>
                <a:cs typeface="+mn-cs"/>
              </a:rPr>
              <a:t> o cera de injertar.</a:t>
            </a:r>
          </a:p>
          <a:p>
            <a:r>
              <a:rPr lang="es-ES" sz="1200" b="0" i="0" u="none" strike="noStrike" kern="1200" baseline="0" dirty="0" smtClean="0">
                <a:solidFill>
                  <a:schemeClr val="tx1"/>
                </a:solidFill>
                <a:latin typeface="+mn-lt"/>
                <a:ea typeface="+mn-ea"/>
                <a:cs typeface="+mn-cs"/>
              </a:rPr>
              <a:t>• Una vez se ha producido la unión entre las dos plantas, se corta por encima de la unión la</a:t>
            </a:r>
          </a:p>
          <a:p>
            <a:r>
              <a:rPr lang="es-ES" sz="1200" b="0" i="0" u="none" strike="noStrike" kern="1200" baseline="0" dirty="0" smtClean="0">
                <a:solidFill>
                  <a:schemeClr val="tx1"/>
                </a:solidFill>
                <a:latin typeface="+mn-lt"/>
                <a:ea typeface="+mn-ea"/>
                <a:cs typeface="+mn-cs"/>
              </a:rPr>
              <a:t>planta que NO queremos que forme el tronco y las ramas, sino que aporte únicamente sus raíces.</a:t>
            </a:r>
          </a:p>
          <a:p>
            <a:r>
              <a:rPr lang="es-ES" sz="1200" b="0" i="0" u="none" strike="noStrike" kern="1200" baseline="0" dirty="0" smtClean="0">
                <a:solidFill>
                  <a:schemeClr val="tx1"/>
                </a:solidFill>
                <a:latin typeface="+mn-lt"/>
                <a:ea typeface="+mn-ea"/>
                <a:cs typeface="+mn-cs"/>
              </a:rPr>
              <a:t>• Se puede dejar con dos pies (dos sistemas radicales) para dar más vigor al injerto, o se puede</a:t>
            </a:r>
          </a:p>
          <a:p>
            <a:r>
              <a:rPr lang="es-ES" sz="1200" b="0" i="0" u="none" strike="noStrike" kern="1200" baseline="0" dirty="0" smtClean="0">
                <a:solidFill>
                  <a:schemeClr val="tx1"/>
                </a:solidFill>
                <a:latin typeface="+mn-lt"/>
                <a:ea typeface="+mn-ea"/>
                <a:cs typeface="+mn-cs"/>
              </a:rPr>
              <a:t>cortar el pié de la planta injertada por debajo del injerto. Este pié puede volver a brotar y servir</a:t>
            </a:r>
          </a:p>
          <a:p>
            <a:r>
              <a:rPr lang="es-ES" sz="1200" b="0" i="0" u="none" strike="noStrike" kern="1200" baseline="0" dirty="0" smtClean="0">
                <a:solidFill>
                  <a:schemeClr val="tx1"/>
                </a:solidFill>
                <a:latin typeface="+mn-lt"/>
                <a:ea typeface="+mn-ea"/>
                <a:cs typeface="+mn-cs"/>
              </a:rPr>
              <a:t>para injertarle otra púa.</a:t>
            </a:r>
          </a:p>
          <a:p>
            <a:r>
              <a:rPr lang="es-ES" sz="1200" b="0" i="0" u="none" strike="noStrike" kern="1200" baseline="0" dirty="0" smtClean="0">
                <a:solidFill>
                  <a:schemeClr val="tx1"/>
                </a:solidFill>
                <a:latin typeface="+mn-lt"/>
                <a:ea typeface="+mn-ea"/>
                <a:cs typeface="+mn-cs"/>
              </a:rPr>
              <a:t>• Ejemplos para hacer injerto de aproximación: Mimosa (Acacia </a:t>
            </a:r>
            <a:r>
              <a:rPr lang="es-ES" sz="1200" b="0" i="0" u="none" strike="noStrike" kern="1200" baseline="0" dirty="0" err="1" smtClean="0">
                <a:solidFill>
                  <a:schemeClr val="tx1"/>
                </a:solidFill>
                <a:latin typeface="+mn-lt"/>
                <a:ea typeface="+mn-ea"/>
                <a:cs typeface="+mn-cs"/>
              </a:rPr>
              <a:t>dealbata</a:t>
            </a:r>
            <a:r>
              <a:rPr lang="es-ES" sz="1200" b="0" i="0" u="none" strike="noStrike" kern="1200" baseline="0" dirty="0" smtClean="0">
                <a:solidFill>
                  <a:schemeClr val="tx1"/>
                </a:solidFill>
                <a:latin typeface="+mn-lt"/>
                <a:ea typeface="+mn-ea"/>
                <a:cs typeface="+mn-cs"/>
              </a:rPr>
              <a:t>) con otra Acacia que</a:t>
            </a:r>
          </a:p>
          <a:p>
            <a:r>
              <a:rPr lang="es-ES" sz="1200" b="0" i="0" u="none" strike="noStrike" kern="1200" baseline="0" dirty="0" smtClean="0">
                <a:solidFill>
                  <a:schemeClr val="tx1"/>
                </a:solidFill>
                <a:latin typeface="+mn-lt"/>
                <a:ea typeface="+mn-ea"/>
                <a:cs typeface="+mn-cs"/>
              </a:rPr>
              <a:t>sea resistente a la caliza; </a:t>
            </a:r>
            <a:r>
              <a:rPr lang="es-ES" sz="1200" b="1" i="0" u="none" strike="noStrike" kern="1200" baseline="0" dirty="0" smtClean="0">
                <a:solidFill>
                  <a:schemeClr val="tx1"/>
                </a:solidFill>
                <a:latin typeface="+mn-lt"/>
                <a:ea typeface="+mn-ea"/>
                <a:cs typeface="+mn-cs"/>
              </a:rPr>
              <a:t>Pino piñonero sobre Pino carrasco</a:t>
            </a:r>
            <a:r>
              <a:rPr lang="es-ES" sz="1200" b="0" i="0" u="none" strike="noStrike" kern="1200" baseline="0" dirty="0" smtClean="0">
                <a:solidFill>
                  <a:schemeClr val="tx1"/>
                </a:solidFill>
                <a:latin typeface="+mn-lt"/>
                <a:ea typeface="+mn-ea"/>
                <a:cs typeface="+mn-cs"/>
              </a:rPr>
              <a:t>, etc..</a:t>
            </a:r>
          </a:p>
          <a:p>
            <a:r>
              <a:rPr lang="es-ES" sz="1200" b="0" i="0" u="none" strike="noStrike" kern="1200" baseline="0" dirty="0" smtClean="0">
                <a:solidFill>
                  <a:schemeClr val="tx1"/>
                </a:solidFill>
                <a:latin typeface="+mn-lt"/>
                <a:ea typeface="+mn-ea"/>
                <a:cs typeface="+mn-cs"/>
              </a:rPr>
              <a:t>Injerto por Aproximación: Debes hacer una incisión en cada una de las partes. La incisión</a:t>
            </a:r>
          </a:p>
          <a:p>
            <a:r>
              <a:rPr lang="es-ES" sz="1200" b="0" i="0" u="none" strike="noStrike" kern="1200" baseline="0" dirty="0" smtClean="0">
                <a:solidFill>
                  <a:schemeClr val="tx1"/>
                </a:solidFill>
                <a:latin typeface="+mn-lt"/>
                <a:ea typeface="+mn-ea"/>
                <a:cs typeface="+mn-cs"/>
              </a:rPr>
              <a:t>debe ser lisa y tan profunda como para que los tejidos interiores de ambas partes entren en</a:t>
            </a:r>
          </a:p>
          <a:p>
            <a:r>
              <a:rPr lang="es-ES" sz="1200" b="0" i="0" u="none" strike="noStrike" kern="1200" baseline="0" dirty="0" smtClean="0">
                <a:solidFill>
                  <a:schemeClr val="tx1"/>
                </a:solidFill>
                <a:latin typeface="+mn-lt"/>
                <a:ea typeface="+mn-ea"/>
                <a:cs typeface="+mn-cs"/>
              </a:rPr>
              <a:t>contacto directo.</a:t>
            </a:r>
          </a:p>
          <a:p>
            <a:r>
              <a:rPr lang="es-ES" sz="1200" b="0" i="0" u="none" strike="noStrike" kern="1200" baseline="0" dirty="0" smtClean="0">
                <a:solidFill>
                  <a:schemeClr val="tx1"/>
                </a:solidFill>
                <a:latin typeface="+mn-lt"/>
                <a:ea typeface="+mn-ea"/>
                <a:cs typeface="+mn-cs"/>
              </a:rPr>
              <a:t>Es importante que los tejidos vasculares, que son los vasos conductores de la savia, se mezclen</a:t>
            </a:r>
          </a:p>
          <a:p>
            <a:r>
              <a:rPr lang="es-ES" sz="1200" b="0" i="0" u="none" strike="noStrike" kern="1200" baseline="0" dirty="0" smtClean="0">
                <a:solidFill>
                  <a:schemeClr val="tx1"/>
                </a:solidFill>
                <a:latin typeface="+mn-lt"/>
                <a:ea typeface="+mn-ea"/>
                <a:cs typeface="+mn-cs"/>
              </a:rPr>
              <a:t>o entrelacen. Ambas partes deben quedar unidas incisión contra incisión y atadas firmemente.</a:t>
            </a:r>
            <a:endParaRPr lang="es-ES" dirty="0"/>
          </a:p>
        </p:txBody>
      </p:sp>
      <p:sp>
        <p:nvSpPr>
          <p:cNvPr id="4" name="3 Marcador de número de diapositiva"/>
          <p:cNvSpPr>
            <a:spLocks noGrp="1"/>
          </p:cNvSpPr>
          <p:nvPr>
            <p:ph type="sldNum" sz="quarter" idx="10"/>
          </p:nvPr>
        </p:nvSpPr>
        <p:spPr/>
        <p:txBody>
          <a:bodyPr/>
          <a:lstStyle/>
          <a:p>
            <a:fld id="{930211E7-E06C-4C92-840E-2A5F38EFDC46}" type="slidenum">
              <a:rPr lang="es-ES" smtClean="0"/>
              <a:pPr/>
              <a:t>46</a:t>
            </a:fld>
            <a:endParaRPr lang="es-ES"/>
          </a:p>
        </p:txBody>
      </p:sp>
    </p:spTree>
    <p:extLst>
      <p:ext uri="{BB962C8B-B14F-4D97-AF65-F5344CB8AC3E}">
        <p14:creationId xmlns:p14="http://schemas.microsoft.com/office/powerpoint/2010/main" val="22550631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endParaRPr lang="es-ES" dirty="0"/>
          </a:p>
        </p:txBody>
      </p:sp>
      <p:sp>
        <p:nvSpPr>
          <p:cNvPr id="4" name="3 Marcador de número de diapositiva"/>
          <p:cNvSpPr>
            <a:spLocks noGrp="1"/>
          </p:cNvSpPr>
          <p:nvPr>
            <p:ph type="sldNum" sz="quarter" idx="10"/>
          </p:nvPr>
        </p:nvSpPr>
        <p:spPr/>
        <p:txBody>
          <a:bodyPr/>
          <a:lstStyle/>
          <a:p>
            <a:fld id="{930211E7-E06C-4C92-840E-2A5F38EFDC46}" type="slidenum">
              <a:rPr lang="es-ES" smtClean="0"/>
              <a:pPr/>
              <a:t>47</a:t>
            </a:fld>
            <a:endParaRPr lang="es-ES"/>
          </a:p>
        </p:txBody>
      </p:sp>
    </p:spTree>
    <p:extLst>
      <p:ext uri="{BB962C8B-B14F-4D97-AF65-F5344CB8AC3E}">
        <p14:creationId xmlns:p14="http://schemas.microsoft.com/office/powerpoint/2010/main" val="22550631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endParaRPr lang="es-ES" dirty="0"/>
          </a:p>
        </p:txBody>
      </p:sp>
      <p:sp>
        <p:nvSpPr>
          <p:cNvPr id="4" name="3 Marcador de número de diapositiva"/>
          <p:cNvSpPr>
            <a:spLocks noGrp="1"/>
          </p:cNvSpPr>
          <p:nvPr>
            <p:ph type="sldNum" sz="quarter" idx="10"/>
          </p:nvPr>
        </p:nvSpPr>
        <p:spPr/>
        <p:txBody>
          <a:bodyPr/>
          <a:lstStyle/>
          <a:p>
            <a:fld id="{930211E7-E06C-4C92-840E-2A5F38EFDC46}" type="slidenum">
              <a:rPr lang="es-ES" smtClean="0"/>
              <a:pPr/>
              <a:t>48</a:t>
            </a:fld>
            <a:endParaRPr lang="es-ES"/>
          </a:p>
        </p:txBody>
      </p:sp>
    </p:spTree>
    <p:extLst>
      <p:ext uri="{BB962C8B-B14F-4D97-AF65-F5344CB8AC3E}">
        <p14:creationId xmlns:p14="http://schemas.microsoft.com/office/powerpoint/2010/main" val="22550631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endParaRPr lang="es-ES" dirty="0"/>
          </a:p>
        </p:txBody>
      </p:sp>
      <p:sp>
        <p:nvSpPr>
          <p:cNvPr id="4" name="3 Marcador de número de diapositiva"/>
          <p:cNvSpPr>
            <a:spLocks noGrp="1"/>
          </p:cNvSpPr>
          <p:nvPr>
            <p:ph type="sldNum" sz="quarter" idx="10"/>
          </p:nvPr>
        </p:nvSpPr>
        <p:spPr/>
        <p:txBody>
          <a:bodyPr/>
          <a:lstStyle/>
          <a:p>
            <a:fld id="{930211E7-E06C-4C92-840E-2A5F38EFDC46}" type="slidenum">
              <a:rPr lang="es-ES" smtClean="0"/>
              <a:pPr/>
              <a:t>49</a:t>
            </a:fld>
            <a:endParaRPr lang="es-ES"/>
          </a:p>
        </p:txBody>
      </p:sp>
    </p:spTree>
    <p:extLst>
      <p:ext uri="{BB962C8B-B14F-4D97-AF65-F5344CB8AC3E}">
        <p14:creationId xmlns:p14="http://schemas.microsoft.com/office/powerpoint/2010/main" val="22550631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endParaRPr lang="es-ES" dirty="0"/>
          </a:p>
        </p:txBody>
      </p:sp>
      <p:sp>
        <p:nvSpPr>
          <p:cNvPr id="4" name="3 Marcador de número de diapositiva"/>
          <p:cNvSpPr>
            <a:spLocks noGrp="1"/>
          </p:cNvSpPr>
          <p:nvPr>
            <p:ph type="sldNum" sz="quarter" idx="10"/>
          </p:nvPr>
        </p:nvSpPr>
        <p:spPr/>
        <p:txBody>
          <a:bodyPr/>
          <a:lstStyle/>
          <a:p>
            <a:fld id="{930211E7-E06C-4C92-840E-2A5F38EFDC46}" type="slidenum">
              <a:rPr lang="es-ES" smtClean="0"/>
              <a:pPr/>
              <a:t>50</a:t>
            </a:fld>
            <a:endParaRPr lang="es-ES"/>
          </a:p>
        </p:txBody>
      </p:sp>
    </p:spTree>
    <p:extLst>
      <p:ext uri="{BB962C8B-B14F-4D97-AF65-F5344CB8AC3E}">
        <p14:creationId xmlns:p14="http://schemas.microsoft.com/office/powerpoint/2010/main" val="22550631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004888" y="685800"/>
            <a:ext cx="4848225" cy="3429000"/>
          </a:xfrm>
        </p:spPr>
      </p:sp>
      <p:sp>
        <p:nvSpPr>
          <p:cNvPr id="3" name="2 Marcador de notas"/>
          <p:cNvSpPr>
            <a:spLocks noGrp="1"/>
          </p:cNvSpPr>
          <p:nvPr>
            <p:ph type="body" idx="1"/>
          </p:nvPr>
        </p:nvSpPr>
        <p:spPr/>
        <p:txBody>
          <a:bodyPr>
            <a:normAutofit/>
          </a:bodyPr>
          <a:lstStyle/>
          <a:p>
            <a:endParaRPr lang="es-ES_tradnl" dirty="0"/>
          </a:p>
        </p:txBody>
      </p:sp>
      <p:sp>
        <p:nvSpPr>
          <p:cNvPr id="4" name="3 Marcador de número de diapositiva"/>
          <p:cNvSpPr>
            <a:spLocks noGrp="1"/>
          </p:cNvSpPr>
          <p:nvPr>
            <p:ph type="sldNum" sz="quarter" idx="10"/>
          </p:nvPr>
        </p:nvSpPr>
        <p:spPr/>
        <p:txBody>
          <a:bodyPr/>
          <a:lstStyle/>
          <a:p>
            <a:fld id="{930211E7-E06C-4C92-840E-2A5F38EFDC46}" type="slidenum">
              <a:rPr lang="es-ES" smtClean="0"/>
              <a:pPr/>
              <a:t>51</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algn="just"/>
            <a:r>
              <a:rPr lang="es-ES" b="1" dirty="0" smtClean="0">
                <a:latin typeface="Bookman Old Style" pitchFamily="18" charset="0"/>
                <a:cs typeface="Times New Roman" charset="0"/>
              </a:rPr>
              <a:t>Origen de las gimnospermas</a:t>
            </a:r>
            <a:r>
              <a:rPr lang="es-ES" dirty="0" smtClean="0">
                <a:latin typeface="Bookman Old Style" pitchFamily="18" charset="0"/>
                <a:cs typeface="Times New Roman" charset="0"/>
              </a:rPr>
              <a:t>: </a:t>
            </a:r>
            <a:r>
              <a:rPr lang="en-GB" dirty="0" smtClean="0">
                <a:latin typeface="Bookman Old Style" pitchFamily="18" charset="0"/>
                <a:cs typeface="Times New Roman" charset="0"/>
              </a:rPr>
              <a:t>Los </a:t>
            </a:r>
            <a:r>
              <a:rPr lang="en-GB" dirty="0" err="1" smtClean="0">
                <a:latin typeface="Bookman Old Style" pitchFamily="18" charset="0"/>
                <a:cs typeface="Times New Roman" charset="0"/>
              </a:rPr>
              <a:t>helechos</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tuvieron</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su</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auge</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durante</a:t>
            </a:r>
            <a:r>
              <a:rPr lang="en-GB" dirty="0" smtClean="0">
                <a:latin typeface="Bookman Old Style" pitchFamily="18" charset="0"/>
                <a:cs typeface="Times New Roman" charset="0"/>
              </a:rPr>
              <a:t> el </a:t>
            </a:r>
            <a:r>
              <a:rPr lang="en-GB" dirty="0" err="1" smtClean="0">
                <a:latin typeface="Bookman Old Style" pitchFamily="18" charset="0"/>
                <a:cs typeface="Times New Roman" charset="0"/>
              </a:rPr>
              <a:t>periodo</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Carbonífero</a:t>
            </a:r>
            <a:r>
              <a:rPr lang="en-GB" dirty="0" smtClean="0">
                <a:latin typeface="Bookman Old Style" pitchFamily="18" charset="0"/>
                <a:cs typeface="Times New Roman" charset="0"/>
              </a:rPr>
              <a:t>. En </a:t>
            </a:r>
            <a:r>
              <a:rPr lang="en-GB" dirty="0" err="1" smtClean="0">
                <a:latin typeface="Bookman Old Style" pitchFamily="18" charset="0"/>
                <a:cs typeface="Times New Roman" charset="0"/>
              </a:rPr>
              <a:t>ese</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periodo</a:t>
            </a:r>
            <a:r>
              <a:rPr lang="en-GB" dirty="0" smtClean="0">
                <a:latin typeface="Bookman Old Style" pitchFamily="18" charset="0"/>
                <a:cs typeface="Times New Roman" charset="0"/>
              </a:rPr>
              <a:t> el </a:t>
            </a:r>
            <a:r>
              <a:rPr lang="en-GB" dirty="0" err="1" smtClean="0">
                <a:latin typeface="Bookman Old Style" pitchFamily="18" charset="0"/>
                <a:cs typeface="Times New Roman" charset="0"/>
              </a:rPr>
              <a:t>clima</a:t>
            </a:r>
            <a:r>
              <a:rPr lang="en-GB" dirty="0" smtClean="0">
                <a:latin typeface="Bookman Old Style" pitchFamily="18" charset="0"/>
                <a:cs typeface="Times New Roman" charset="0"/>
              </a:rPr>
              <a:t> de la Tierra era </a:t>
            </a:r>
            <a:r>
              <a:rPr lang="en-GB" dirty="0" err="1" smtClean="0">
                <a:latin typeface="Bookman Old Style" pitchFamily="18" charset="0"/>
                <a:cs typeface="Times New Roman" charset="0"/>
              </a:rPr>
              <a:t>húmedo</a:t>
            </a:r>
            <a:r>
              <a:rPr lang="en-GB" dirty="0" smtClean="0">
                <a:latin typeface="Bookman Old Style" pitchFamily="18" charset="0"/>
                <a:cs typeface="Times New Roman" charset="0"/>
              </a:rPr>
              <a:t> y </a:t>
            </a:r>
            <a:r>
              <a:rPr lang="en-GB" dirty="0" err="1" smtClean="0">
                <a:latin typeface="Bookman Old Style" pitchFamily="18" charset="0"/>
                <a:cs typeface="Times New Roman" charset="0"/>
              </a:rPr>
              <a:t>cálido</a:t>
            </a:r>
            <a:r>
              <a:rPr lang="en-GB" dirty="0" smtClean="0">
                <a:latin typeface="Bookman Old Style" pitchFamily="18" charset="0"/>
                <a:cs typeface="Times New Roman" charset="0"/>
              </a:rPr>
              <a:t> y </a:t>
            </a:r>
            <a:r>
              <a:rPr lang="en-GB" dirty="0" err="1" smtClean="0">
                <a:latin typeface="Bookman Old Style" pitchFamily="18" charset="0"/>
                <a:cs typeface="Times New Roman" charset="0"/>
              </a:rPr>
              <a:t>abundaban</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las</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zonas</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pantanosas</a:t>
            </a:r>
            <a:r>
              <a:rPr lang="en-GB" dirty="0" smtClean="0">
                <a:latin typeface="Bookman Old Style" pitchFamily="18" charset="0"/>
                <a:cs typeface="Times New Roman" charset="0"/>
              </a:rPr>
              <a:t>. Al final de </a:t>
            </a:r>
            <a:r>
              <a:rPr lang="en-GB" dirty="0" err="1" smtClean="0">
                <a:latin typeface="Bookman Old Style" pitchFamily="18" charset="0"/>
                <a:cs typeface="Times New Roman" charset="0"/>
              </a:rPr>
              <a:t>dicho</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periodo</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hace</a:t>
            </a:r>
            <a:r>
              <a:rPr lang="en-GB" dirty="0" smtClean="0">
                <a:latin typeface="Bookman Old Style" pitchFamily="18" charset="0"/>
                <a:cs typeface="Times New Roman" charset="0"/>
              </a:rPr>
              <a:t> 286 </a:t>
            </a:r>
            <a:r>
              <a:rPr lang="en-GB" dirty="0" err="1" smtClean="0">
                <a:latin typeface="Bookman Old Style" pitchFamily="18" charset="0"/>
                <a:cs typeface="Times New Roman" charset="0"/>
              </a:rPr>
              <a:t>millones</a:t>
            </a:r>
            <a:r>
              <a:rPr lang="en-GB" dirty="0" smtClean="0">
                <a:latin typeface="Bookman Old Style" pitchFamily="18" charset="0"/>
                <a:cs typeface="Times New Roman" charset="0"/>
              </a:rPr>
              <a:t> de </a:t>
            </a:r>
            <a:r>
              <a:rPr lang="en-GB" dirty="0" err="1" smtClean="0">
                <a:latin typeface="Bookman Old Style" pitchFamily="18" charset="0"/>
                <a:cs typeface="Times New Roman" charset="0"/>
              </a:rPr>
              <a:t>años</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las</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condiciones</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climáticas</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cambiaron</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drásticamente</a:t>
            </a:r>
            <a:r>
              <a:rPr lang="en-GB" dirty="0" smtClean="0">
                <a:latin typeface="Bookman Old Style" pitchFamily="18" charset="0"/>
                <a:cs typeface="Times New Roman" charset="0"/>
              </a:rPr>
              <a:t> y </a:t>
            </a:r>
            <a:r>
              <a:rPr lang="en-GB" dirty="0" err="1" smtClean="0">
                <a:latin typeface="Bookman Old Style" pitchFamily="18" charset="0"/>
                <a:cs typeface="Times New Roman" charset="0"/>
              </a:rPr>
              <a:t>comenzó</a:t>
            </a:r>
            <a:r>
              <a:rPr lang="en-GB" dirty="0" smtClean="0">
                <a:latin typeface="Bookman Old Style" pitchFamily="18" charset="0"/>
                <a:cs typeface="Times New Roman" charset="0"/>
              </a:rPr>
              <a:t> el </a:t>
            </a:r>
            <a:r>
              <a:rPr lang="en-GB" dirty="0" err="1" smtClean="0">
                <a:latin typeface="Bookman Old Style" pitchFamily="18" charset="0"/>
                <a:cs typeface="Times New Roman" charset="0"/>
              </a:rPr>
              <a:t>Pérmico</a:t>
            </a:r>
            <a:r>
              <a:rPr lang="en-GB" dirty="0" smtClean="0">
                <a:latin typeface="Bookman Old Style" pitchFamily="18" charset="0"/>
                <a:cs typeface="Times New Roman" charset="0"/>
              </a:rPr>
              <a:t> (286 a 248 </a:t>
            </a:r>
            <a:r>
              <a:rPr lang="en-GB" dirty="0" err="1" smtClean="0">
                <a:latin typeface="Bookman Old Style" pitchFamily="18" charset="0"/>
                <a:cs typeface="Times New Roman" charset="0"/>
              </a:rPr>
              <a:t>millones</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donde</a:t>
            </a:r>
            <a:r>
              <a:rPr lang="en-GB" dirty="0" smtClean="0">
                <a:latin typeface="Bookman Old Style" pitchFamily="18" charset="0"/>
                <a:cs typeface="Times New Roman" charset="0"/>
              </a:rPr>
              <a:t> el </a:t>
            </a:r>
            <a:r>
              <a:rPr lang="en-GB" dirty="0" err="1" smtClean="0">
                <a:latin typeface="Bookman Old Style" pitchFamily="18" charset="0"/>
                <a:cs typeface="Times New Roman" charset="0"/>
              </a:rPr>
              <a:t>clima</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fue</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muy</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extremo</a:t>
            </a:r>
            <a:r>
              <a:rPr lang="en-GB" dirty="0" smtClean="0">
                <a:latin typeface="Bookman Old Style" pitchFamily="18" charset="0"/>
                <a:cs typeface="Times New Roman" charset="0"/>
              </a:rPr>
              <a:t>, con </a:t>
            </a:r>
            <a:r>
              <a:rPr lang="en-GB" dirty="0" err="1" smtClean="0">
                <a:latin typeface="Bookman Old Style" pitchFamily="18" charset="0"/>
                <a:cs typeface="Times New Roman" charset="0"/>
              </a:rPr>
              <a:t>glaciaciones</a:t>
            </a:r>
            <a:r>
              <a:rPr lang="en-GB" dirty="0" smtClean="0">
                <a:latin typeface="Bookman Old Style" pitchFamily="18" charset="0"/>
                <a:cs typeface="Times New Roman" charset="0"/>
              </a:rPr>
              <a:t> y </a:t>
            </a:r>
            <a:r>
              <a:rPr lang="en-GB" dirty="0" err="1" smtClean="0">
                <a:latin typeface="Bookman Old Style" pitchFamily="18" charset="0"/>
                <a:cs typeface="Times New Roman" charset="0"/>
              </a:rPr>
              <a:t>fuertes</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sequías</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periodo</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durante</a:t>
            </a:r>
            <a:r>
              <a:rPr lang="en-GB" dirty="0" smtClean="0">
                <a:latin typeface="Bookman Old Style" pitchFamily="18" charset="0"/>
                <a:cs typeface="Times New Roman" charset="0"/>
              </a:rPr>
              <a:t> el </a:t>
            </a:r>
            <a:r>
              <a:rPr lang="en-GB" dirty="0" err="1" smtClean="0">
                <a:latin typeface="Bookman Old Style" pitchFamily="18" charset="0"/>
                <a:cs typeface="Times New Roman" charset="0"/>
              </a:rPr>
              <a:t>cual</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numerosos</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grupos</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taxonómicos</a:t>
            </a:r>
            <a:r>
              <a:rPr lang="en-GB" dirty="0" smtClean="0">
                <a:latin typeface="Bookman Old Style" pitchFamily="18" charset="0"/>
                <a:cs typeface="Times New Roman" charset="0"/>
              </a:rPr>
              <a:t> se </a:t>
            </a:r>
            <a:r>
              <a:rPr lang="en-GB" dirty="0" err="1" smtClean="0">
                <a:latin typeface="Bookman Old Style" pitchFamily="18" charset="0"/>
                <a:cs typeface="Times New Roman" charset="0"/>
              </a:rPr>
              <a:t>extinguieron</a:t>
            </a:r>
            <a:r>
              <a:rPr lang="es-ES" dirty="0" smtClean="0">
                <a:latin typeface="Bookman Old Style" pitchFamily="18" charset="0"/>
                <a:cs typeface="Times New Roman" charset="0"/>
              </a:rPr>
              <a:t>.</a:t>
            </a:r>
          </a:p>
          <a:p>
            <a:pPr algn="just"/>
            <a:endParaRPr lang="en-GB" dirty="0" smtClean="0">
              <a:cs typeface="Times New Roman" charset="0"/>
            </a:endParaRPr>
          </a:p>
          <a:p>
            <a:pPr algn="just"/>
            <a:r>
              <a:rPr lang="en-GB" dirty="0" smtClean="0">
                <a:latin typeface="Bookman Old Style" pitchFamily="18" charset="0"/>
                <a:cs typeface="Times New Roman" charset="0"/>
              </a:rPr>
              <a:t>En </a:t>
            </a:r>
            <a:r>
              <a:rPr lang="en-GB" dirty="0" err="1" smtClean="0">
                <a:latin typeface="Bookman Old Style" pitchFamily="18" charset="0"/>
                <a:cs typeface="Times New Roman" charset="0"/>
              </a:rPr>
              <a:t>esta</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época</a:t>
            </a:r>
            <a:r>
              <a:rPr lang="en-GB" dirty="0" smtClean="0">
                <a:latin typeface="Bookman Old Style" pitchFamily="18" charset="0"/>
                <a:cs typeface="Times New Roman" charset="0"/>
              </a:rPr>
              <a:t>, un </a:t>
            </a:r>
            <a:r>
              <a:rPr lang="en-GB" dirty="0" err="1" smtClean="0">
                <a:latin typeface="Bookman Old Style" pitchFamily="18" charset="0"/>
                <a:cs typeface="Times New Roman" charset="0"/>
              </a:rPr>
              <a:t>grupo</a:t>
            </a:r>
            <a:r>
              <a:rPr lang="en-GB" dirty="0" smtClean="0">
                <a:latin typeface="Bookman Old Style" pitchFamily="18" charset="0"/>
                <a:cs typeface="Times New Roman" charset="0"/>
              </a:rPr>
              <a:t> de </a:t>
            </a:r>
            <a:r>
              <a:rPr lang="en-GB" dirty="0" err="1" smtClean="0">
                <a:latin typeface="Bookman Old Style" pitchFamily="18" charset="0"/>
                <a:cs typeface="Times New Roman" charset="0"/>
              </a:rPr>
              <a:t>plantas</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procedentes</a:t>
            </a:r>
            <a:r>
              <a:rPr lang="en-GB" dirty="0" smtClean="0">
                <a:latin typeface="Bookman Old Style" pitchFamily="18" charset="0"/>
                <a:cs typeface="Times New Roman" charset="0"/>
              </a:rPr>
              <a:t> de </a:t>
            </a:r>
            <a:r>
              <a:rPr lang="en-GB" dirty="0" err="1" smtClean="0">
                <a:latin typeface="Bookman Old Style" pitchFamily="18" charset="0"/>
                <a:cs typeface="Times New Roman" charset="0"/>
              </a:rPr>
              <a:t>helechos</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heterospóricos</a:t>
            </a:r>
            <a:r>
              <a:rPr lang="en-GB" dirty="0" smtClean="0">
                <a:latin typeface="Bookman Old Style" pitchFamily="18" charset="0"/>
                <a:cs typeface="Times New Roman" charset="0"/>
              </a:rPr>
              <a:t>, se </a:t>
            </a:r>
            <a:r>
              <a:rPr lang="en-GB" dirty="0" err="1" smtClean="0">
                <a:latin typeface="Bookman Old Style" pitchFamily="18" charset="0"/>
                <a:cs typeface="Times New Roman" charset="0"/>
              </a:rPr>
              <a:t>había</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adaptado</a:t>
            </a:r>
            <a:r>
              <a:rPr lang="en-GB" dirty="0" smtClean="0">
                <a:latin typeface="Bookman Old Style" pitchFamily="18" charset="0"/>
                <a:cs typeface="Times New Roman" charset="0"/>
              </a:rPr>
              <a:t> a los </a:t>
            </a:r>
            <a:r>
              <a:rPr lang="en-GB" dirty="0" err="1" smtClean="0">
                <a:latin typeface="Bookman Old Style" pitchFamily="18" charset="0"/>
                <a:cs typeface="Times New Roman" charset="0"/>
              </a:rPr>
              <a:t>ambientes</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secos</a:t>
            </a:r>
            <a:r>
              <a:rPr lang="en-GB" dirty="0" smtClean="0">
                <a:latin typeface="Bookman Old Style" pitchFamily="18" charset="0"/>
                <a:cs typeface="Times New Roman" charset="0"/>
              </a:rPr>
              <a:t>. Al </a:t>
            </a:r>
            <a:r>
              <a:rPr lang="en-GB" dirty="0" err="1" smtClean="0">
                <a:latin typeface="Bookman Old Style" pitchFamily="18" charset="0"/>
                <a:cs typeface="Times New Roman" charset="0"/>
              </a:rPr>
              <a:t>cambiar</a:t>
            </a:r>
            <a:r>
              <a:rPr lang="en-GB" dirty="0" smtClean="0">
                <a:latin typeface="Bookman Old Style" pitchFamily="18" charset="0"/>
                <a:cs typeface="Times New Roman" charset="0"/>
              </a:rPr>
              <a:t> el </a:t>
            </a:r>
            <a:r>
              <a:rPr lang="en-GB" dirty="0" err="1" smtClean="0">
                <a:latin typeface="Bookman Old Style" pitchFamily="18" charset="0"/>
                <a:cs typeface="Times New Roman" charset="0"/>
              </a:rPr>
              <a:t>clima</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este</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grupo</a:t>
            </a:r>
            <a:r>
              <a:rPr lang="en-GB" dirty="0" smtClean="0">
                <a:latin typeface="Bookman Old Style" pitchFamily="18" charset="0"/>
                <a:cs typeface="Times New Roman" charset="0"/>
              </a:rPr>
              <a:t> se </a:t>
            </a:r>
            <a:r>
              <a:rPr lang="en-GB" dirty="0" err="1" smtClean="0">
                <a:latin typeface="Bookman Old Style" pitchFamily="18" charset="0"/>
                <a:cs typeface="Times New Roman" charset="0"/>
              </a:rPr>
              <a:t>encontró</a:t>
            </a:r>
            <a:r>
              <a:rPr lang="en-GB" dirty="0" smtClean="0">
                <a:latin typeface="Bookman Old Style" pitchFamily="18" charset="0"/>
                <a:cs typeface="Times New Roman" charset="0"/>
              </a:rPr>
              <a:t> con </a:t>
            </a:r>
            <a:r>
              <a:rPr lang="en-GB" dirty="0" err="1" smtClean="0">
                <a:latin typeface="Bookman Old Style" pitchFamily="18" charset="0"/>
                <a:cs typeface="Times New Roman" charset="0"/>
              </a:rPr>
              <a:t>una</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gran</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ventaja</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adaptativa</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por</a:t>
            </a:r>
            <a:r>
              <a:rPr lang="en-GB" dirty="0" smtClean="0">
                <a:latin typeface="Bookman Old Style" pitchFamily="18" charset="0"/>
                <a:cs typeface="Times New Roman" charset="0"/>
              </a:rPr>
              <a:t> lo </a:t>
            </a:r>
            <a:r>
              <a:rPr lang="en-GB" dirty="0" err="1" smtClean="0">
                <a:latin typeface="Bookman Old Style" pitchFamily="18" charset="0"/>
                <a:cs typeface="Times New Roman" charset="0"/>
              </a:rPr>
              <a:t>que</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sufrieron</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una</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gran</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expansión</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que</a:t>
            </a:r>
            <a:r>
              <a:rPr lang="en-GB" dirty="0" smtClean="0">
                <a:latin typeface="Bookman Old Style" pitchFamily="18" charset="0"/>
                <a:cs typeface="Times New Roman" charset="0"/>
              </a:rPr>
              <a:t> les </a:t>
            </a:r>
            <a:r>
              <a:rPr lang="en-GB" dirty="0" err="1" smtClean="0">
                <a:latin typeface="Bookman Old Style" pitchFamily="18" charset="0"/>
                <a:cs typeface="Times New Roman" charset="0"/>
              </a:rPr>
              <a:t>permitió</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extenderse</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por</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toda</a:t>
            </a:r>
            <a:r>
              <a:rPr lang="en-GB" dirty="0" smtClean="0">
                <a:latin typeface="Bookman Old Style" pitchFamily="18" charset="0"/>
                <a:cs typeface="Times New Roman" charset="0"/>
              </a:rPr>
              <a:t> la </a:t>
            </a:r>
            <a:r>
              <a:rPr lang="en-GB" dirty="0" err="1" smtClean="0">
                <a:latin typeface="Bookman Old Style" pitchFamily="18" charset="0"/>
                <a:cs typeface="Times New Roman" charset="0"/>
              </a:rPr>
              <a:t>tierra</a:t>
            </a:r>
            <a:r>
              <a:rPr lang="en-GB" dirty="0" smtClean="0">
                <a:latin typeface="Bookman Old Style" pitchFamily="18" charset="0"/>
                <a:cs typeface="Times New Roman" charset="0"/>
              </a:rPr>
              <a:t>.</a:t>
            </a:r>
            <a:endParaRPr lang="es-ES" dirty="0" smtClean="0">
              <a:latin typeface="Bookman Old Style" pitchFamily="18" charset="0"/>
              <a:cs typeface="Times New Roman" charset="0"/>
            </a:endParaRPr>
          </a:p>
          <a:p>
            <a:pPr algn="just"/>
            <a:endParaRPr lang="en-GB" dirty="0" smtClean="0">
              <a:cs typeface="Times New Roman" charset="0"/>
            </a:endParaRPr>
          </a:p>
          <a:p>
            <a:r>
              <a:rPr lang="en-GB" dirty="0" smtClean="0">
                <a:cs typeface="Times New Roman" charset="0"/>
              </a:rPr>
              <a:t>Sin </a:t>
            </a:r>
            <a:r>
              <a:rPr lang="en-GB" dirty="0" err="1" smtClean="0">
                <a:cs typeface="Times New Roman" charset="0"/>
              </a:rPr>
              <a:t>duda</a:t>
            </a:r>
            <a:r>
              <a:rPr lang="en-GB" dirty="0" smtClean="0">
                <a:cs typeface="Times New Roman" charset="0"/>
              </a:rPr>
              <a:t>, el </a:t>
            </a:r>
            <a:r>
              <a:rPr lang="en-GB" dirty="0" err="1" smtClean="0">
                <a:cs typeface="Times New Roman" charset="0"/>
              </a:rPr>
              <a:t>avance</a:t>
            </a:r>
            <a:r>
              <a:rPr lang="en-GB" dirty="0" smtClean="0">
                <a:cs typeface="Times New Roman" charset="0"/>
              </a:rPr>
              <a:t> principal </a:t>
            </a:r>
            <a:r>
              <a:rPr lang="en-GB" dirty="0" err="1" smtClean="0">
                <a:cs typeface="Times New Roman" charset="0"/>
              </a:rPr>
              <a:t>frente</a:t>
            </a:r>
            <a:r>
              <a:rPr lang="en-GB" dirty="0" smtClean="0">
                <a:cs typeface="Times New Roman" charset="0"/>
              </a:rPr>
              <a:t> a los </a:t>
            </a:r>
            <a:r>
              <a:rPr lang="en-GB" dirty="0" err="1" smtClean="0">
                <a:cs typeface="Times New Roman" charset="0"/>
              </a:rPr>
              <a:t>helechos</a:t>
            </a:r>
            <a:r>
              <a:rPr lang="en-GB" dirty="0" smtClean="0">
                <a:cs typeface="Times New Roman" charset="0"/>
              </a:rPr>
              <a:t> </a:t>
            </a:r>
            <a:r>
              <a:rPr lang="en-GB" dirty="0" err="1" smtClean="0">
                <a:cs typeface="Times New Roman" charset="0"/>
              </a:rPr>
              <a:t>que</a:t>
            </a:r>
            <a:r>
              <a:rPr lang="en-GB" dirty="0" smtClean="0">
                <a:cs typeface="Times New Roman" charset="0"/>
              </a:rPr>
              <a:t> </a:t>
            </a:r>
            <a:r>
              <a:rPr lang="en-GB" dirty="0" err="1" smtClean="0">
                <a:cs typeface="Times New Roman" charset="0"/>
              </a:rPr>
              <a:t>eran</a:t>
            </a:r>
            <a:r>
              <a:rPr lang="en-GB" dirty="0" smtClean="0">
                <a:cs typeface="Times New Roman" charset="0"/>
              </a:rPr>
              <a:t> el </a:t>
            </a:r>
            <a:r>
              <a:rPr lang="en-GB" dirty="0" err="1" smtClean="0">
                <a:cs typeface="Times New Roman" charset="0"/>
              </a:rPr>
              <a:t>grupo</a:t>
            </a:r>
            <a:r>
              <a:rPr lang="en-GB" dirty="0" smtClean="0">
                <a:cs typeface="Times New Roman" charset="0"/>
              </a:rPr>
              <a:t> </a:t>
            </a:r>
            <a:r>
              <a:rPr lang="en-GB" dirty="0" err="1" smtClean="0">
                <a:cs typeface="Times New Roman" charset="0"/>
              </a:rPr>
              <a:t>dominante</a:t>
            </a:r>
            <a:r>
              <a:rPr lang="en-GB" dirty="0" smtClean="0">
                <a:cs typeface="Times New Roman" charset="0"/>
              </a:rPr>
              <a:t>, </a:t>
            </a:r>
            <a:r>
              <a:rPr lang="en-GB" dirty="0" err="1" smtClean="0">
                <a:cs typeface="Times New Roman" charset="0"/>
              </a:rPr>
              <a:t>fue</a:t>
            </a:r>
            <a:r>
              <a:rPr lang="en-GB" dirty="0" smtClean="0">
                <a:cs typeface="Times New Roman" charset="0"/>
              </a:rPr>
              <a:t> la </a:t>
            </a:r>
            <a:r>
              <a:rPr lang="en-GB" dirty="0" err="1" smtClean="0">
                <a:cs typeface="Times New Roman" charset="0"/>
              </a:rPr>
              <a:t>retención</a:t>
            </a:r>
            <a:r>
              <a:rPr lang="en-GB" dirty="0" smtClean="0">
                <a:cs typeface="Times New Roman" charset="0"/>
              </a:rPr>
              <a:t> de la </a:t>
            </a:r>
            <a:r>
              <a:rPr lang="en-GB" b="1" dirty="0" err="1" smtClean="0">
                <a:cs typeface="Times New Roman" charset="0"/>
              </a:rPr>
              <a:t>megaspora</a:t>
            </a:r>
            <a:r>
              <a:rPr lang="en-GB" dirty="0" smtClean="0">
                <a:cs typeface="Times New Roman" charset="0"/>
              </a:rPr>
              <a:t> </a:t>
            </a:r>
            <a:r>
              <a:rPr lang="en-GB" dirty="0" err="1" smtClean="0">
                <a:cs typeface="Times New Roman" charset="0"/>
              </a:rPr>
              <a:t>junto</a:t>
            </a:r>
            <a:r>
              <a:rPr lang="en-GB" dirty="0" smtClean="0">
                <a:cs typeface="Times New Roman" charset="0"/>
              </a:rPr>
              <a:t> al </a:t>
            </a:r>
            <a:r>
              <a:rPr lang="en-GB" dirty="0" err="1" smtClean="0">
                <a:cs typeface="Times New Roman" charset="0"/>
              </a:rPr>
              <a:t>megasporangio</a:t>
            </a:r>
            <a:r>
              <a:rPr lang="en-GB" dirty="0" smtClean="0">
                <a:cs typeface="Times New Roman" charset="0"/>
              </a:rPr>
              <a:t>, en la </a:t>
            </a:r>
            <a:r>
              <a:rPr lang="en-GB" dirty="0" err="1" smtClean="0">
                <a:cs typeface="Times New Roman" charset="0"/>
              </a:rPr>
              <a:t>planta</a:t>
            </a:r>
            <a:r>
              <a:rPr lang="en-GB" dirty="0" smtClean="0">
                <a:cs typeface="Times New Roman" charset="0"/>
              </a:rPr>
              <a:t> </a:t>
            </a:r>
            <a:r>
              <a:rPr lang="en-GB" dirty="0" err="1" smtClean="0">
                <a:cs typeface="Times New Roman" charset="0"/>
              </a:rPr>
              <a:t>madre</a:t>
            </a:r>
            <a:r>
              <a:rPr lang="en-GB" dirty="0" smtClean="0">
                <a:cs typeface="Times New Roman" charset="0"/>
              </a:rPr>
              <a:t> y </a:t>
            </a:r>
            <a:r>
              <a:rPr lang="en-GB" dirty="0" err="1" smtClean="0">
                <a:cs typeface="Times New Roman" charset="0"/>
              </a:rPr>
              <a:t>su</a:t>
            </a:r>
            <a:r>
              <a:rPr lang="en-GB" dirty="0" smtClean="0">
                <a:cs typeface="Times New Roman" charset="0"/>
              </a:rPr>
              <a:t> </a:t>
            </a:r>
            <a:r>
              <a:rPr lang="en-GB" dirty="0" err="1" smtClean="0">
                <a:cs typeface="Times New Roman" charset="0"/>
              </a:rPr>
              <a:t>recubrimiento</a:t>
            </a:r>
            <a:r>
              <a:rPr lang="en-GB" dirty="0" smtClean="0">
                <a:cs typeface="Times New Roman" charset="0"/>
              </a:rPr>
              <a:t> </a:t>
            </a:r>
            <a:r>
              <a:rPr lang="en-GB" dirty="0" err="1" smtClean="0">
                <a:cs typeface="Times New Roman" charset="0"/>
              </a:rPr>
              <a:t>por</a:t>
            </a:r>
            <a:r>
              <a:rPr lang="en-GB" dirty="0" smtClean="0">
                <a:cs typeface="Times New Roman" charset="0"/>
              </a:rPr>
              <a:t> </a:t>
            </a:r>
            <a:r>
              <a:rPr lang="en-GB" dirty="0" err="1" smtClean="0">
                <a:cs typeface="Times New Roman" charset="0"/>
              </a:rPr>
              <a:t>una</a:t>
            </a:r>
            <a:r>
              <a:rPr lang="en-GB" dirty="0" smtClean="0">
                <a:cs typeface="Times New Roman" charset="0"/>
              </a:rPr>
              <a:t> </a:t>
            </a:r>
            <a:r>
              <a:rPr lang="en-GB" dirty="0" err="1" smtClean="0">
                <a:cs typeface="Times New Roman" charset="0"/>
              </a:rPr>
              <a:t>serie</a:t>
            </a:r>
            <a:r>
              <a:rPr lang="en-GB" dirty="0" smtClean="0">
                <a:cs typeface="Times New Roman" charset="0"/>
              </a:rPr>
              <a:t> de </a:t>
            </a:r>
            <a:r>
              <a:rPr lang="en-GB" dirty="0" err="1" smtClean="0">
                <a:cs typeface="Times New Roman" charset="0"/>
              </a:rPr>
              <a:t>tegumentos</a:t>
            </a:r>
            <a:r>
              <a:rPr lang="en-GB" dirty="0" smtClean="0">
                <a:cs typeface="Times New Roman" charset="0"/>
              </a:rPr>
              <a:t> </a:t>
            </a:r>
            <a:r>
              <a:rPr lang="en-GB" dirty="0" err="1" smtClean="0">
                <a:cs typeface="Times New Roman" charset="0"/>
              </a:rPr>
              <a:t>que</a:t>
            </a:r>
            <a:r>
              <a:rPr lang="en-GB" dirty="0" smtClean="0">
                <a:cs typeface="Times New Roman" charset="0"/>
              </a:rPr>
              <a:t> le </a:t>
            </a:r>
            <a:r>
              <a:rPr lang="en-GB" dirty="0" err="1" smtClean="0">
                <a:cs typeface="Times New Roman" charset="0"/>
              </a:rPr>
              <a:t>daban</a:t>
            </a:r>
            <a:r>
              <a:rPr lang="en-GB" dirty="0" smtClean="0">
                <a:cs typeface="Times New Roman" charset="0"/>
              </a:rPr>
              <a:t> </a:t>
            </a:r>
            <a:r>
              <a:rPr lang="en-GB" dirty="0" err="1" smtClean="0">
                <a:cs typeface="Times New Roman" charset="0"/>
              </a:rPr>
              <a:t>protección</a:t>
            </a:r>
            <a:r>
              <a:rPr lang="en-GB" dirty="0" smtClean="0">
                <a:cs typeface="Times New Roman" charset="0"/>
              </a:rPr>
              <a:t>. </a:t>
            </a:r>
            <a:r>
              <a:rPr lang="en-GB" dirty="0" err="1" smtClean="0">
                <a:cs typeface="Times New Roman" charset="0"/>
              </a:rPr>
              <a:t>Esta</a:t>
            </a:r>
            <a:r>
              <a:rPr lang="en-GB" dirty="0" smtClean="0">
                <a:cs typeface="Times New Roman" charset="0"/>
              </a:rPr>
              <a:t> </a:t>
            </a:r>
            <a:r>
              <a:rPr lang="en-GB" dirty="0" err="1" smtClean="0">
                <a:cs typeface="Times New Roman" charset="0"/>
              </a:rPr>
              <a:t>estructura</a:t>
            </a:r>
            <a:r>
              <a:rPr lang="en-GB" dirty="0" smtClean="0">
                <a:cs typeface="Times New Roman" charset="0"/>
              </a:rPr>
              <a:t> </a:t>
            </a:r>
            <a:r>
              <a:rPr lang="en-GB" dirty="0" err="1" smtClean="0">
                <a:cs typeface="Times New Roman" charset="0"/>
              </a:rPr>
              <a:t>es</a:t>
            </a:r>
            <a:r>
              <a:rPr lang="en-GB" dirty="0" smtClean="0">
                <a:cs typeface="Times New Roman" charset="0"/>
              </a:rPr>
              <a:t> lo </a:t>
            </a:r>
            <a:r>
              <a:rPr lang="en-GB" dirty="0" err="1" smtClean="0">
                <a:cs typeface="Times New Roman" charset="0"/>
              </a:rPr>
              <a:t>que</a:t>
            </a:r>
            <a:r>
              <a:rPr lang="en-GB" dirty="0" smtClean="0">
                <a:cs typeface="Times New Roman" charset="0"/>
              </a:rPr>
              <a:t> se </a:t>
            </a:r>
            <a:r>
              <a:rPr lang="en-GB" dirty="0" err="1" smtClean="0">
                <a:cs typeface="Times New Roman" charset="0"/>
              </a:rPr>
              <a:t>conoce</a:t>
            </a:r>
            <a:r>
              <a:rPr lang="en-GB" dirty="0" smtClean="0">
                <a:cs typeface="Times New Roman" charset="0"/>
              </a:rPr>
              <a:t> </a:t>
            </a:r>
            <a:r>
              <a:rPr lang="en-GB" dirty="0" err="1" smtClean="0">
                <a:cs typeface="Times New Roman" charset="0"/>
              </a:rPr>
              <a:t>como</a:t>
            </a:r>
            <a:r>
              <a:rPr lang="en-GB" dirty="0" smtClean="0">
                <a:cs typeface="Times New Roman" charset="0"/>
              </a:rPr>
              <a:t> </a:t>
            </a:r>
            <a:r>
              <a:rPr lang="en-GB" b="1" dirty="0" err="1" smtClean="0">
                <a:cs typeface="Times New Roman" charset="0"/>
              </a:rPr>
              <a:t>primordio</a:t>
            </a:r>
            <a:r>
              <a:rPr lang="en-GB" b="1" dirty="0" smtClean="0">
                <a:cs typeface="Times New Roman" charset="0"/>
              </a:rPr>
              <a:t> seminal</a:t>
            </a:r>
            <a:r>
              <a:rPr lang="en-GB" dirty="0" smtClean="0">
                <a:cs typeface="Times New Roman" charset="0"/>
              </a:rPr>
              <a:t>. Al </a:t>
            </a:r>
            <a:r>
              <a:rPr lang="en-GB" dirty="0" err="1" smtClean="0">
                <a:cs typeface="Times New Roman" charset="0"/>
              </a:rPr>
              <a:t>estar</a:t>
            </a:r>
            <a:r>
              <a:rPr lang="en-GB" dirty="0" smtClean="0">
                <a:cs typeface="Times New Roman" charset="0"/>
              </a:rPr>
              <a:t> </a:t>
            </a:r>
            <a:r>
              <a:rPr lang="en-GB" dirty="0" err="1" smtClean="0">
                <a:cs typeface="Times New Roman" charset="0"/>
              </a:rPr>
              <a:t>vinculada</a:t>
            </a:r>
            <a:r>
              <a:rPr lang="en-GB" dirty="0" smtClean="0">
                <a:cs typeface="Times New Roman" charset="0"/>
              </a:rPr>
              <a:t> a la </a:t>
            </a:r>
            <a:r>
              <a:rPr lang="en-GB" dirty="0" err="1" smtClean="0">
                <a:cs typeface="Times New Roman" charset="0"/>
              </a:rPr>
              <a:t>planta</a:t>
            </a:r>
            <a:r>
              <a:rPr lang="en-GB" dirty="0" smtClean="0">
                <a:cs typeface="Times New Roman" charset="0"/>
              </a:rPr>
              <a:t> </a:t>
            </a:r>
            <a:r>
              <a:rPr lang="en-GB" dirty="0" err="1" smtClean="0">
                <a:cs typeface="Times New Roman" charset="0"/>
              </a:rPr>
              <a:t>madre</a:t>
            </a:r>
            <a:r>
              <a:rPr lang="en-GB" dirty="0" smtClean="0">
                <a:cs typeface="Times New Roman" charset="0"/>
              </a:rPr>
              <a:t> (</a:t>
            </a:r>
            <a:r>
              <a:rPr lang="en-GB" i="1" dirty="0" err="1" smtClean="0">
                <a:cs typeface="Times New Roman" charset="0"/>
              </a:rPr>
              <a:t>esporofito</a:t>
            </a:r>
            <a:r>
              <a:rPr lang="en-GB" dirty="0" smtClean="0">
                <a:cs typeface="Times New Roman" charset="0"/>
              </a:rPr>
              <a:t>), el </a:t>
            </a:r>
            <a:r>
              <a:rPr lang="en-GB" b="1" dirty="0" err="1" smtClean="0">
                <a:cs typeface="Times New Roman" charset="0"/>
              </a:rPr>
              <a:t>megagametófito</a:t>
            </a:r>
            <a:r>
              <a:rPr lang="en-GB" dirty="0" smtClean="0">
                <a:cs typeface="Times New Roman" charset="0"/>
              </a:rPr>
              <a:t> </a:t>
            </a:r>
            <a:r>
              <a:rPr lang="en-GB" dirty="0" err="1" smtClean="0">
                <a:cs typeface="Times New Roman" charset="0"/>
              </a:rPr>
              <a:t>podía</a:t>
            </a:r>
            <a:r>
              <a:rPr lang="en-GB" dirty="0" smtClean="0">
                <a:cs typeface="Times New Roman" charset="0"/>
              </a:rPr>
              <a:t> </a:t>
            </a:r>
            <a:r>
              <a:rPr lang="en-GB" dirty="0" err="1" smtClean="0">
                <a:cs typeface="Times New Roman" charset="0"/>
              </a:rPr>
              <a:t>alimentarse</a:t>
            </a:r>
            <a:r>
              <a:rPr lang="en-GB" dirty="0" smtClean="0">
                <a:cs typeface="Times New Roman" charset="0"/>
              </a:rPr>
              <a:t> con los </a:t>
            </a:r>
            <a:r>
              <a:rPr lang="en-GB" dirty="0" err="1" smtClean="0">
                <a:cs typeface="Times New Roman" charset="0"/>
              </a:rPr>
              <a:t>recursos</a:t>
            </a:r>
            <a:r>
              <a:rPr lang="en-GB" dirty="0" smtClean="0">
                <a:cs typeface="Times New Roman" charset="0"/>
              </a:rPr>
              <a:t> de </a:t>
            </a:r>
            <a:r>
              <a:rPr lang="en-GB" dirty="0" err="1" smtClean="0">
                <a:cs typeface="Times New Roman" charset="0"/>
              </a:rPr>
              <a:t>ésta</a:t>
            </a:r>
            <a:r>
              <a:rPr lang="en-GB" dirty="0" smtClean="0">
                <a:cs typeface="Times New Roman" charset="0"/>
              </a:rPr>
              <a:t>. </a:t>
            </a:r>
            <a:r>
              <a:rPr lang="en-GB" dirty="0" err="1" smtClean="0">
                <a:cs typeface="Times New Roman" charset="0"/>
              </a:rPr>
              <a:t>Además</a:t>
            </a:r>
            <a:r>
              <a:rPr lang="en-GB" dirty="0" smtClean="0">
                <a:cs typeface="Times New Roman" charset="0"/>
              </a:rPr>
              <a:t>, en el </a:t>
            </a:r>
            <a:r>
              <a:rPr lang="en-GB" dirty="0" err="1" smtClean="0">
                <a:cs typeface="Times New Roman" charset="0"/>
              </a:rPr>
              <a:t>caso</a:t>
            </a:r>
            <a:r>
              <a:rPr lang="en-GB" dirty="0" smtClean="0">
                <a:cs typeface="Times New Roman" charset="0"/>
              </a:rPr>
              <a:t> de </a:t>
            </a:r>
            <a:r>
              <a:rPr lang="en-GB" dirty="0" err="1" smtClean="0">
                <a:cs typeface="Times New Roman" charset="0"/>
              </a:rPr>
              <a:t>que</a:t>
            </a:r>
            <a:r>
              <a:rPr lang="en-GB" dirty="0" smtClean="0">
                <a:cs typeface="Times New Roman" charset="0"/>
              </a:rPr>
              <a:t> se </a:t>
            </a:r>
            <a:r>
              <a:rPr lang="en-GB" dirty="0" err="1" smtClean="0">
                <a:cs typeface="Times New Roman" charset="0"/>
              </a:rPr>
              <a:t>produjera</a:t>
            </a:r>
            <a:r>
              <a:rPr lang="en-GB" dirty="0" smtClean="0">
                <a:cs typeface="Times New Roman" charset="0"/>
              </a:rPr>
              <a:t> la </a:t>
            </a:r>
            <a:r>
              <a:rPr lang="en-GB" dirty="0" err="1" smtClean="0">
                <a:cs typeface="Times New Roman" charset="0"/>
              </a:rPr>
              <a:t>fecundación</a:t>
            </a:r>
            <a:r>
              <a:rPr lang="en-GB" dirty="0" smtClean="0">
                <a:cs typeface="Times New Roman" charset="0"/>
              </a:rPr>
              <a:t>, </a:t>
            </a:r>
            <a:r>
              <a:rPr lang="en-GB" dirty="0" err="1" smtClean="0">
                <a:cs typeface="Times New Roman" charset="0"/>
              </a:rPr>
              <a:t>podría</a:t>
            </a:r>
            <a:r>
              <a:rPr lang="en-GB" dirty="0" smtClean="0">
                <a:cs typeface="Times New Roman" charset="0"/>
              </a:rPr>
              <a:t> </a:t>
            </a:r>
            <a:r>
              <a:rPr lang="en-GB" dirty="0" err="1" smtClean="0">
                <a:cs typeface="Times New Roman" charset="0"/>
              </a:rPr>
              <a:t>contribuir</a:t>
            </a:r>
            <a:r>
              <a:rPr lang="en-GB" dirty="0" smtClean="0">
                <a:cs typeface="Times New Roman" charset="0"/>
              </a:rPr>
              <a:t> con </a:t>
            </a:r>
            <a:r>
              <a:rPr lang="en-GB" dirty="0" err="1" smtClean="0">
                <a:cs typeface="Times New Roman" charset="0"/>
              </a:rPr>
              <a:t>sus</a:t>
            </a:r>
            <a:r>
              <a:rPr lang="en-GB" dirty="0" smtClean="0">
                <a:cs typeface="Times New Roman" charset="0"/>
              </a:rPr>
              <a:t> </a:t>
            </a:r>
            <a:r>
              <a:rPr lang="en-GB" dirty="0" err="1" smtClean="0">
                <a:cs typeface="Times New Roman" charset="0"/>
              </a:rPr>
              <a:t>recursos</a:t>
            </a:r>
            <a:r>
              <a:rPr lang="en-GB" dirty="0" smtClean="0">
                <a:cs typeface="Times New Roman" charset="0"/>
              </a:rPr>
              <a:t> a la </a:t>
            </a:r>
            <a:r>
              <a:rPr lang="en-GB" dirty="0" err="1" smtClean="0">
                <a:cs typeface="Times New Roman" charset="0"/>
              </a:rPr>
              <a:t>formación</a:t>
            </a:r>
            <a:r>
              <a:rPr lang="en-GB" dirty="0" smtClean="0">
                <a:cs typeface="Times New Roman" charset="0"/>
              </a:rPr>
              <a:t> del </a:t>
            </a:r>
            <a:r>
              <a:rPr lang="en-GB" dirty="0" err="1" smtClean="0">
                <a:cs typeface="Times New Roman" charset="0"/>
              </a:rPr>
              <a:t>embrión</a:t>
            </a:r>
            <a:r>
              <a:rPr lang="en-GB" dirty="0" smtClean="0">
                <a:cs typeface="Times New Roman" charset="0"/>
              </a:rPr>
              <a:t> y </a:t>
            </a:r>
            <a:r>
              <a:rPr lang="en-GB" dirty="0" err="1" smtClean="0">
                <a:cs typeface="Times New Roman" charset="0"/>
              </a:rPr>
              <a:t>aportarle</a:t>
            </a:r>
            <a:r>
              <a:rPr lang="en-GB" dirty="0" smtClean="0">
                <a:cs typeface="Times New Roman" charset="0"/>
              </a:rPr>
              <a:t> </a:t>
            </a:r>
            <a:r>
              <a:rPr lang="en-GB" dirty="0" err="1" smtClean="0">
                <a:cs typeface="Times New Roman" charset="0"/>
              </a:rPr>
              <a:t>alimento</a:t>
            </a:r>
            <a:r>
              <a:rPr lang="en-GB" dirty="0" smtClean="0">
                <a:cs typeface="Times New Roman" charset="0"/>
              </a:rPr>
              <a:t> de </a:t>
            </a:r>
            <a:r>
              <a:rPr lang="en-GB" dirty="0" err="1" smtClean="0">
                <a:cs typeface="Times New Roman" charset="0"/>
              </a:rPr>
              <a:t>reserva</a:t>
            </a:r>
            <a:r>
              <a:rPr lang="en-GB" dirty="0" smtClean="0">
                <a:cs typeface="Times New Roman" charset="0"/>
              </a:rPr>
              <a:t>. </a:t>
            </a:r>
            <a:r>
              <a:rPr lang="en-GB" dirty="0" err="1" smtClean="0">
                <a:cs typeface="Times New Roman" charset="0"/>
              </a:rPr>
              <a:t>Todo</a:t>
            </a:r>
            <a:r>
              <a:rPr lang="en-GB" dirty="0" smtClean="0">
                <a:cs typeface="Times New Roman" charset="0"/>
              </a:rPr>
              <a:t> </a:t>
            </a:r>
            <a:r>
              <a:rPr lang="en-GB" dirty="0" err="1" smtClean="0">
                <a:cs typeface="Times New Roman" charset="0"/>
              </a:rPr>
              <a:t>este</a:t>
            </a:r>
            <a:r>
              <a:rPr lang="en-GB" dirty="0" smtClean="0">
                <a:cs typeface="Times New Roman" charset="0"/>
              </a:rPr>
              <a:t> </a:t>
            </a:r>
            <a:r>
              <a:rPr lang="en-GB" dirty="0" err="1" smtClean="0">
                <a:cs typeface="Times New Roman" charset="0"/>
              </a:rPr>
              <a:t>proceso</a:t>
            </a:r>
            <a:r>
              <a:rPr lang="en-GB" dirty="0" smtClean="0">
                <a:cs typeface="Times New Roman" charset="0"/>
              </a:rPr>
              <a:t> </a:t>
            </a:r>
            <a:r>
              <a:rPr lang="en-GB" dirty="0" err="1" smtClean="0">
                <a:cs typeface="Times New Roman" charset="0"/>
              </a:rPr>
              <a:t>condujo</a:t>
            </a:r>
            <a:r>
              <a:rPr lang="en-GB" dirty="0" smtClean="0">
                <a:cs typeface="Times New Roman" charset="0"/>
              </a:rPr>
              <a:t> a la </a:t>
            </a:r>
            <a:r>
              <a:rPr lang="en-GB" dirty="0" err="1" smtClean="0">
                <a:cs typeface="Times New Roman" charset="0"/>
              </a:rPr>
              <a:t>aparición</a:t>
            </a:r>
            <a:r>
              <a:rPr lang="en-GB" dirty="0" smtClean="0">
                <a:cs typeface="Times New Roman" charset="0"/>
              </a:rPr>
              <a:t> de la </a:t>
            </a:r>
            <a:r>
              <a:rPr lang="en-GB" dirty="0" err="1" smtClean="0">
                <a:cs typeface="Times New Roman" charset="0"/>
              </a:rPr>
              <a:t>semilla</a:t>
            </a:r>
            <a:r>
              <a:rPr lang="en-GB" dirty="0" smtClean="0">
                <a:cs typeface="Times New Roman" charset="0"/>
              </a:rPr>
              <a:t> </a:t>
            </a:r>
            <a:r>
              <a:rPr lang="en-GB" dirty="0" err="1" smtClean="0">
                <a:cs typeface="Times New Roman" charset="0"/>
              </a:rPr>
              <a:t>que</a:t>
            </a:r>
            <a:r>
              <a:rPr lang="en-GB" dirty="0" smtClean="0">
                <a:cs typeface="Times New Roman" charset="0"/>
              </a:rPr>
              <a:t> </a:t>
            </a:r>
            <a:r>
              <a:rPr lang="en-GB" dirty="0" err="1" smtClean="0">
                <a:cs typeface="Times New Roman" charset="0"/>
              </a:rPr>
              <a:t>dio</a:t>
            </a:r>
            <a:r>
              <a:rPr lang="en-GB" dirty="0" smtClean="0">
                <a:cs typeface="Times New Roman" charset="0"/>
              </a:rPr>
              <a:t> </a:t>
            </a:r>
            <a:r>
              <a:rPr lang="en-GB" dirty="0" err="1" smtClean="0">
                <a:cs typeface="Times New Roman" charset="0"/>
              </a:rPr>
              <a:t>lugar</a:t>
            </a:r>
            <a:r>
              <a:rPr lang="en-GB" dirty="0" smtClean="0">
                <a:cs typeface="Times New Roman" charset="0"/>
              </a:rPr>
              <a:t> a </a:t>
            </a:r>
            <a:r>
              <a:rPr lang="en-GB" dirty="0" err="1" smtClean="0">
                <a:cs typeface="Times New Roman" charset="0"/>
              </a:rPr>
              <a:t>una</a:t>
            </a:r>
            <a:r>
              <a:rPr lang="en-GB" dirty="0" smtClean="0">
                <a:cs typeface="Times New Roman" charset="0"/>
              </a:rPr>
              <a:t> </a:t>
            </a:r>
            <a:r>
              <a:rPr lang="en-GB" dirty="0" err="1" smtClean="0">
                <a:cs typeface="Times New Roman" charset="0"/>
              </a:rPr>
              <a:t>nueva</a:t>
            </a:r>
            <a:r>
              <a:rPr lang="en-GB" dirty="0" smtClean="0">
                <a:cs typeface="Times New Roman" charset="0"/>
              </a:rPr>
              <a:t> </a:t>
            </a:r>
            <a:r>
              <a:rPr lang="en-GB" dirty="0" err="1" smtClean="0">
                <a:cs typeface="Times New Roman" charset="0"/>
              </a:rPr>
              <a:t>línea</a:t>
            </a:r>
            <a:r>
              <a:rPr lang="en-GB" dirty="0" smtClean="0">
                <a:cs typeface="Times New Roman" charset="0"/>
              </a:rPr>
              <a:t> </a:t>
            </a:r>
            <a:r>
              <a:rPr lang="en-GB" dirty="0" err="1" smtClean="0">
                <a:cs typeface="Times New Roman" charset="0"/>
              </a:rPr>
              <a:t>evolutiva</a:t>
            </a:r>
            <a:r>
              <a:rPr lang="en-GB" dirty="0" smtClean="0">
                <a:cs typeface="Times New Roman" charset="0"/>
              </a:rPr>
              <a:t>.</a:t>
            </a:r>
            <a:endParaRPr lang="es-ES" dirty="0" smtClean="0">
              <a:cs typeface="Times New Roman" charset="0"/>
            </a:endParaRPr>
          </a:p>
          <a:p>
            <a:endParaRPr lang="es-ES" dirty="0" smtClean="0">
              <a:cs typeface="Times New Roman" charset="0"/>
            </a:endParaRPr>
          </a:p>
          <a:p>
            <a:r>
              <a:rPr lang="en-GB" dirty="0" smtClean="0">
                <a:cs typeface="Times New Roman" charset="0"/>
              </a:rPr>
              <a:t>La </a:t>
            </a:r>
            <a:r>
              <a:rPr lang="en-GB" b="1" dirty="0" err="1" smtClean="0">
                <a:cs typeface="Times New Roman" charset="0"/>
              </a:rPr>
              <a:t>semilla</a:t>
            </a:r>
            <a:r>
              <a:rPr lang="en-GB" dirty="0" smtClean="0">
                <a:cs typeface="Times New Roman" charset="0"/>
              </a:rPr>
              <a:t> </a:t>
            </a:r>
            <a:r>
              <a:rPr lang="en-GB" dirty="0" err="1" smtClean="0">
                <a:cs typeface="Times New Roman" charset="0"/>
              </a:rPr>
              <a:t>es</a:t>
            </a:r>
            <a:r>
              <a:rPr lang="en-GB" dirty="0" smtClean="0">
                <a:cs typeface="Times New Roman" charset="0"/>
              </a:rPr>
              <a:t> </a:t>
            </a:r>
            <a:r>
              <a:rPr lang="en-GB" dirty="0" err="1" smtClean="0">
                <a:cs typeface="Times New Roman" charset="0"/>
              </a:rPr>
              <a:t>una</a:t>
            </a:r>
            <a:r>
              <a:rPr lang="en-GB" dirty="0" smtClean="0">
                <a:cs typeface="Times New Roman" charset="0"/>
              </a:rPr>
              <a:t> </a:t>
            </a:r>
            <a:r>
              <a:rPr lang="en-GB" dirty="0" err="1" smtClean="0">
                <a:cs typeface="Times New Roman" charset="0"/>
              </a:rPr>
              <a:t>estructura</a:t>
            </a:r>
            <a:r>
              <a:rPr lang="en-GB" dirty="0" smtClean="0">
                <a:cs typeface="Times New Roman" charset="0"/>
              </a:rPr>
              <a:t> </a:t>
            </a:r>
            <a:r>
              <a:rPr lang="en-GB" dirty="0" err="1" smtClean="0">
                <a:cs typeface="Times New Roman" charset="0"/>
              </a:rPr>
              <a:t>protectora</a:t>
            </a:r>
            <a:r>
              <a:rPr lang="en-GB" dirty="0" smtClean="0">
                <a:cs typeface="Times New Roman" charset="0"/>
              </a:rPr>
              <a:t> </a:t>
            </a:r>
            <a:r>
              <a:rPr lang="en-GB" dirty="0" err="1" smtClean="0">
                <a:cs typeface="Times New Roman" charset="0"/>
              </a:rPr>
              <a:t>por</a:t>
            </a:r>
            <a:r>
              <a:rPr lang="en-GB" dirty="0" smtClean="0">
                <a:cs typeface="Times New Roman" charset="0"/>
              </a:rPr>
              <a:t> </a:t>
            </a:r>
            <a:r>
              <a:rPr lang="en-GB" dirty="0" err="1" smtClean="0">
                <a:cs typeface="Times New Roman" charset="0"/>
              </a:rPr>
              <a:t>medio</a:t>
            </a:r>
            <a:r>
              <a:rPr lang="en-GB" dirty="0" smtClean="0">
                <a:cs typeface="Times New Roman" charset="0"/>
              </a:rPr>
              <a:t> de la </a:t>
            </a:r>
            <a:r>
              <a:rPr lang="en-GB" dirty="0" err="1" smtClean="0">
                <a:cs typeface="Times New Roman" charset="0"/>
              </a:rPr>
              <a:t>cual</a:t>
            </a:r>
            <a:r>
              <a:rPr lang="en-GB" dirty="0" smtClean="0">
                <a:cs typeface="Times New Roman" charset="0"/>
              </a:rPr>
              <a:t> lo</a:t>
            </a:r>
            <a:r>
              <a:rPr lang="es-ES" dirty="0" smtClean="0">
                <a:cs typeface="Times New Roman" charset="0"/>
              </a:rPr>
              <a:t>s embriones </a:t>
            </a:r>
            <a:r>
              <a:rPr lang="en-GB" dirty="0" err="1" smtClean="0">
                <a:cs typeface="Times New Roman" charset="0"/>
              </a:rPr>
              <a:t>pueden</a:t>
            </a:r>
            <a:r>
              <a:rPr lang="en-GB" dirty="0" smtClean="0">
                <a:cs typeface="Times New Roman" charset="0"/>
              </a:rPr>
              <a:t> </a:t>
            </a:r>
            <a:r>
              <a:rPr lang="en-GB" dirty="0" err="1" smtClean="0">
                <a:cs typeface="Times New Roman" charset="0"/>
              </a:rPr>
              <a:t>dispersarse</a:t>
            </a:r>
            <a:r>
              <a:rPr lang="en-GB" dirty="0" smtClean="0">
                <a:cs typeface="Times New Roman" charset="0"/>
              </a:rPr>
              <a:t> y </a:t>
            </a:r>
            <a:r>
              <a:rPr lang="en-GB" dirty="0" err="1" smtClean="0">
                <a:cs typeface="Times New Roman" charset="0"/>
              </a:rPr>
              <a:t>permanecer</a:t>
            </a:r>
            <a:r>
              <a:rPr lang="en-GB" dirty="0" smtClean="0">
                <a:cs typeface="Times New Roman" charset="0"/>
              </a:rPr>
              <a:t> </a:t>
            </a:r>
            <a:r>
              <a:rPr lang="en-GB" dirty="0" err="1" smtClean="0">
                <a:cs typeface="Times New Roman" charset="0"/>
              </a:rPr>
              <a:t>latentes</a:t>
            </a:r>
            <a:r>
              <a:rPr lang="en-GB" dirty="0" smtClean="0">
                <a:cs typeface="Times New Roman" charset="0"/>
              </a:rPr>
              <a:t> </a:t>
            </a:r>
            <a:r>
              <a:rPr lang="en-GB" dirty="0" err="1" smtClean="0">
                <a:cs typeface="Times New Roman" charset="0"/>
              </a:rPr>
              <a:t>hasta</a:t>
            </a:r>
            <a:r>
              <a:rPr lang="en-GB" dirty="0" smtClean="0">
                <a:cs typeface="Times New Roman" charset="0"/>
              </a:rPr>
              <a:t> </a:t>
            </a:r>
            <a:r>
              <a:rPr lang="en-GB" dirty="0" err="1" smtClean="0">
                <a:cs typeface="Times New Roman" charset="0"/>
              </a:rPr>
              <a:t>que</a:t>
            </a:r>
            <a:r>
              <a:rPr lang="en-GB" dirty="0" smtClean="0">
                <a:cs typeface="Times New Roman" charset="0"/>
              </a:rPr>
              <a:t> </a:t>
            </a:r>
            <a:r>
              <a:rPr lang="en-GB" dirty="0" err="1" smtClean="0">
                <a:cs typeface="Times New Roman" charset="0"/>
              </a:rPr>
              <a:t>las</a:t>
            </a:r>
            <a:r>
              <a:rPr lang="en-GB" dirty="0" smtClean="0">
                <a:cs typeface="Times New Roman" charset="0"/>
              </a:rPr>
              <a:t> </a:t>
            </a:r>
            <a:r>
              <a:rPr lang="en-GB" dirty="0" err="1" smtClean="0">
                <a:cs typeface="Times New Roman" charset="0"/>
              </a:rPr>
              <a:t>condiciones</a:t>
            </a:r>
            <a:r>
              <a:rPr lang="en-GB" dirty="0" smtClean="0">
                <a:cs typeface="Times New Roman" charset="0"/>
              </a:rPr>
              <a:t> se </a:t>
            </a:r>
            <a:r>
              <a:rPr lang="en-GB" dirty="0" err="1" smtClean="0">
                <a:cs typeface="Times New Roman" charset="0"/>
              </a:rPr>
              <a:t>tornen</a:t>
            </a:r>
            <a:r>
              <a:rPr lang="en-GB" dirty="0" smtClean="0">
                <a:cs typeface="Times New Roman" charset="0"/>
              </a:rPr>
              <a:t> </a:t>
            </a:r>
            <a:r>
              <a:rPr lang="en-GB" dirty="0" err="1" smtClean="0">
                <a:cs typeface="Times New Roman" charset="0"/>
              </a:rPr>
              <a:t>favorables</a:t>
            </a:r>
            <a:r>
              <a:rPr lang="en-GB" dirty="0" smtClean="0">
                <a:cs typeface="Times New Roman" charset="0"/>
              </a:rPr>
              <a:t> </a:t>
            </a:r>
            <a:r>
              <a:rPr lang="en-GB" dirty="0" err="1" smtClean="0">
                <a:cs typeface="Times New Roman" charset="0"/>
              </a:rPr>
              <a:t>para</a:t>
            </a:r>
            <a:r>
              <a:rPr lang="en-GB" dirty="0" smtClean="0">
                <a:cs typeface="Times New Roman" charset="0"/>
              </a:rPr>
              <a:t> </a:t>
            </a:r>
            <a:r>
              <a:rPr lang="en-GB" dirty="0" err="1" smtClean="0">
                <a:cs typeface="Times New Roman" charset="0"/>
              </a:rPr>
              <a:t>su</a:t>
            </a:r>
            <a:r>
              <a:rPr lang="en-GB" dirty="0" smtClean="0">
                <a:cs typeface="Times New Roman" charset="0"/>
              </a:rPr>
              <a:t> </a:t>
            </a:r>
            <a:r>
              <a:rPr lang="en-GB" dirty="0" err="1" smtClean="0">
                <a:cs typeface="Times New Roman" charset="0"/>
              </a:rPr>
              <a:t>supervivencia</a:t>
            </a:r>
            <a:r>
              <a:rPr lang="en-GB" dirty="0" smtClean="0">
                <a:cs typeface="Times New Roman" charset="0"/>
              </a:rPr>
              <a:t>. </a:t>
            </a:r>
            <a:r>
              <a:rPr lang="en-GB" dirty="0" err="1" smtClean="0">
                <a:cs typeface="Times New Roman" charset="0"/>
              </a:rPr>
              <a:t>Así</a:t>
            </a:r>
            <a:r>
              <a:rPr lang="en-GB" dirty="0" smtClean="0">
                <a:cs typeface="Times New Roman" charset="0"/>
              </a:rPr>
              <a:t>, </a:t>
            </a:r>
            <a:r>
              <a:rPr lang="en-GB" dirty="0" err="1" smtClean="0">
                <a:cs typeface="Times New Roman" charset="0"/>
              </a:rPr>
              <a:t>sus</a:t>
            </a:r>
            <a:r>
              <a:rPr lang="en-GB" dirty="0" smtClean="0">
                <a:cs typeface="Times New Roman" charset="0"/>
              </a:rPr>
              <a:t> </a:t>
            </a:r>
            <a:r>
              <a:rPr lang="en-GB" dirty="0" err="1" smtClean="0">
                <a:cs typeface="Times New Roman" charset="0"/>
              </a:rPr>
              <a:t>funciones</a:t>
            </a:r>
            <a:r>
              <a:rPr lang="en-GB" dirty="0" smtClean="0">
                <a:cs typeface="Times New Roman" charset="0"/>
              </a:rPr>
              <a:t> se </a:t>
            </a:r>
            <a:r>
              <a:rPr lang="en-GB" dirty="0" err="1" smtClean="0">
                <a:cs typeface="Times New Roman" charset="0"/>
              </a:rPr>
              <a:t>asemejan</a:t>
            </a:r>
            <a:r>
              <a:rPr lang="en-GB" dirty="0" smtClean="0">
                <a:cs typeface="Times New Roman" charset="0"/>
              </a:rPr>
              <a:t> a </a:t>
            </a:r>
            <a:r>
              <a:rPr lang="en-GB" dirty="0" err="1" smtClean="0">
                <a:cs typeface="Times New Roman" charset="0"/>
              </a:rPr>
              <a:t>las</a:t>
            </a:r>
            <a:r>
              <a:rPr lang="en-GB" dirty="0" smtClean="0">
                <a:cs typeface="Times New Roman" charset="0"/>
              </a:rPr>
              <a:t> </a:t>
            </a:r>
            <a:r>
              <a:rPr lang="en-GB" dirty="0" err="1" smtClean="0">
                <a:cs typeface="Times New Roman" charset="0"/>
              </a:rPr>
              <a:t>esporas</a:t>
            </a:r>
            <a:r>
              <a:rPr lang="en-GB" dirty="0" smtClean="0">
                <a:cs typeface="Times New Roman" charset="0"/>
              </a:rPr>
              <a:t> de </a:t>
            </a:r>
            <a:r>
              <a:rPr lang="en-GB" dirty="0" err="1" smtClean="0">
                <a:cs typeface="Times New Roman" charset="0"/>
              </a:rPr>
              <a:t>las</a:t>
            </a:r>
            <a:r>
              <a:rPr lang="en-GB" dirty="0" smtClean="0">
                <a:cs typeface="Times New Roman" charset="0"/>
              </a:rPr>
              <a:t> </a:t>
            </a:r>
            <a:r>
              <a:rPr lang="en-GB" dirty="0" err="1" smtClean="0">
                <a:cs typeface="Times New Roman" charset="0"/>
              </a:rPr>
              <a:t>bacterias</a:t>
            </a:r>
            <a:r>
              <a:rPr lang="en-GB" dirty="0" smtClean="0">
                <a:cs typeface="Times New Roman" charset="0"/>
              </a:rPr>
              <a:t> o a los </a:t>
            </a:r>
            <a:r>
              <a:rPr lang="en-GB" dirty="0" err="1" smtClean="0">
                <a:cs typeface="Times New Roman" charset="0"/>
              </a:rPr>
              <a:t>cigotos</a:t>
            </a:r>
            <a:r>
              <a:rPr lang="en-GB" dirty="0" smtClean="0">
                <a:cs typeface="Times New Roman" charset="0"/>
              </a:rPr>
              <a:t> </a:t>
            </a:r>
            <a:r>
              <a:rPr lang="en-GB" dirty="0" err="1" smtClean="0">
                <a:cs typeface="Times New Roman" charset="0"/>
              </a:rPr>
              <a:t>resistentes</a:t>
            </a:r>
            <a:r>
              <a:rPr lang="en-GB" dirty="0" smtClean="0">
                <a:cs typeface="Times New Roman" charset="0"/>
              </a:rPr>
              <a:t> de </a:t>
            </a:r>
            <a:r>
              <a:rPr lang="en-GB" dirty="0" err="1" smtClean="0">
                <a:cs typeface="Times New Roman" charset="0"/>
              </a:rPr>
              <a:t>las</a:t>
            </a:r>
            <a:r>
              <a:rPr lang="en-GB" dirty="0" smtClean="0">
                <a:cs typeface="Times New Roman" charset="0"/>
              </a:rPr>
              <a:t> </a:t>
            </a:r>
            <a:r>
              <a:rPr lang="en-GB" dirty="0" err="1" smtClean="0">
                <a:cs typeface="Times New Roman" charset="0"/>
              </a:rPr>
              <a:t>algas</a:t>
            </a:r>
            <a:r>
              <a:rPr lang="en-GB" dirty="0" smtClean="0">
                <a:cs typeface="Times New Roman" charset="0"/>
              </a:rPr>
              <a:t> de </a:t>
            </a:r>
            <a:r>
              <a:rPr lang="en-GB" dirty="0" err="1" smtClean="0">
                <a:cs typeface="Times New Roman" charset="0"/>
              </a:rPr>
              <a:t>agua</a:t>
            </a:r>
            <a:r>
              <a:rPr lang="en-GB" dirty="0" smtClean="0">
                <a:cs typeface="Times New Roman" charset="0"/>
              </a:rPr>
              <a:t> </a:t>
            </a:r>
            <a:r>
              <a:rPr lang="en-GB" dirty="0" err="1" smtClean="0">
                <a:cs typeface="Times New Roman" charset="0"/>
              </a:rPr>
              <a:t>dulce</a:t>
            </a:r>
            <a:r>
              <a:rPr lang="en-GB" dirty="0" smtClean="0">
                <a:cs typeface="Times New Roman" charset="0"/>
              </a:rPr>
              <a:t>. Si </a:t>
            </a:r>
            <a:r>
              <a:rPr lang="en-GB" dirty="0" err="1" smtClean="0">
                <a:cs typeface="Times New Roman" charset="0"/>
              </a:rPr>
              <a:t>bien</a:t>
            </a:r>
            <a:r>
              <a:rPr lang="en-GB" dirty="0" smtClean="0">
                <a:cs typeface="Times New Roman" charset="0"/>
              </a:rPr>
              <a:t> </a:t>
            </a:r>
            <a:r>
              <a:rPr lang="en-GB" dirty="0" err="1" smtClean="0">
                <a:cs typeface="Times New Roman" charset="0"/>
              </a:rPr>
              <a:t>existe</a:t>
            </a:r>
            <a:r>
              <a:rPr lang="en-GB" dirty="0" smtClean="0">
                <a:cs typeface="Times New Roman" charset="0"/>
              </a:rPr>
              <a:t> </a:t>
            </a:r>
            <a:r>
              <a:rPr lang="en-GB" dirty="0" err="1" smtClean="0">
                <a:cs typeface="Times New Roman" charset="0"/>
              </a:rPr>
              <a:t>esta</a:t>
            </a:r>
            <a:r>
              <a:rPr lang="en-GB" dirty="0" smtClean="0">
                <a:cs typeface="Times New Roman" charset="0"/>
              </a:rPr>
              <a:t> superficial </a:t>
            </a:r>
            <a:r>
              <a:rPr lang="en-GB" dirty="0" err="1" smtClean="0">
                <a:cs typeface="Times New Roman" charset="0"/>
              </a:rPr>
              <a:t>similitud</a:t>
            </a:r>
            <a:r>
              <a:rPr lang="en-GB" dirty="0" smtClean="0">
                <a:cs typeface="Times New Roman" charset="0"/>
              </a:rPr>
              <a:t>, la </a:t>
            </a:r>
            <a:r>
              <a:rPr lang="en-GB" dirty="0" err="1" smtClean="0">
                <a:cs typeface="Times New Roman" charset="0"/>
              </a:rPr>
              <a:t>estructura</a:t>
            </a:r>
            <a:r>
              <a:rPr lang="en-GB" dirty="0" smtClean="0">
                <a:cs typeface="Times New Roman" charset="0"/>
              </a:rPr>
              <a:t> de </a:t>
            </a:r>
            <a:r>
              <a:rPr lang="en-GB" dirty="0" err="1" smtClean="0">
                <a:cs typeface="Times New Roman" charset="0"/>
              </a:rPr>
              <a:t>las</a:t>
            </a:r>
            <a:r>
              <a:rPr lang="en-GB" dirty="0" smtClean="0">
                <a:cs typeface="Times New Roman" charset="0"/>
              </a:rPr>
              <a:t> </a:t>
            </a:r>
            <a:r>
              <a:rPr lang="en-GB" dirty="0" err="1" smtClean="0">
                <a:cs typeface="Times New Roman" charset="0"/>
              </a:rPr>
              <a:t>semillas</a:t>
            </a:r>
            <a:r>
              <a:rPr lang="en-GB" dirty="0" smtClean="0">
                <a:cs typeface="Times New Roman" charset="0"/>
              </a:rPr>
              <a:t> </a:t>
            </a:r>
            <a:r>
              <a:rPr lang="en-GB" dirty="0" err="1" smtClean="0">
                <a:cs typeface="Times New Roman" charset="0"/>
              </a:rPr>
              <a:t>es</a:t>
            </a:r>
            <a:r>
              <a:rPr lang="en-GB" dirty="0" smtClean="0">
                <a:cs typeface="Times New Roman" charset="0"/>
              </a:rPr>
              <a:t> mucho </a:t>
            </a:r>
            <a:r>
              <a:rPr lang="en-GB" dirty="0" err="1" smtClean="0">
                <a:cs typeface="Times New Roman" charset="0"/>
              </a:rPr>
              <a:t>más</a:t>
            </a:r>
            <a:r>
              <a:rPr lang="en-GB" dirty="0" smtClean="0">
                <a:cs typeface="Times New Roman" charset="0"/>
              </a:rPr>
              <a:t> </a:t>
            </a:r>
            <a:r>
              <a:rPr lang="en-GB" dirty="0" err="1" smtClean="0">
                <a:cs typeface="Times New Roman" charset="0"/>
              </a:rPr>
              <a:t>compleja</a:t>
            </a:r>
            <a:r>
              <a:rPr lang="en-GB" dirty="0" smtClean="0">
                <a:cs typeface="Times New Roman" charset="0"/>
              </a:rPr>
              <a:t>. </a:t>
            </a:r>
            <a:r>
              <a:rPr lang="en-GB" dirty="0" err="1" smtClean="0">
                <a:cs typeface="Times New Roman" charset="0"/>
              </a:rPr>
              <a:t>Una</a:t>
            </a:r>
            <a:r>
              <a:rPr lang="en-GB" dirty="0" smtClean="0">
                <a:cs typeface="Times New Roman" charset="0"/>
              </a:rPr>
              <a:t> </a:t>
            </a:r>
            <a:r>
              <a:rPr lang="en-GB" dirty="0" err="1" smtClean="0">
                <a:cs typeface="Times New Roman" charset="0"/>
              </a:rPr>
              <a:t>semilla</a:t>
            </a:r>
            <a:r>
              <a:rPr lang="en-GB" dirty="0" smtClean="0">
                <a:cs typeface="Times New Roman" charset="0"/>
              </a:rPr>
              <a:t> </a:t>
            </a:r>
            <a:r>
              <a:rPr lang="en-GB" dirty="0" err="1" smtClean="0">
                <a:cs typeface="Times New Roman" charset="0"/>
              </a:rPr>
              <a:t>incluye</a:t>
            </a:r>
            <a:r>
              <a:rPr lang="en-GB" dirty="0" smtClean="0">
                <a:cs typeface="Times New Roman" charset="0"/>
              </a:rPr>
              <a:t> el </a:t>
            </a:r>
            <a:r>
              <a:rPr lang="en-GB" b="1" dirty="0" err="1" smtClean="0">
                <a:cs typeface="Times New Roman" charset="0"/>
              </a:rPr>
              <a:t>embrión</a:t>
            </a:r>
            <a:r>
              <a:rPr lang="en-GB" dirty="0" smtClean="0">
                <a:cs typeface="Times New Roman" charset="0"/>
              </a:rPr>
              <a:t> (el </a:t>
            </a:r>
            <a:r>
              <a:rPr lang="en-GB" b="1" dirty="0" err="1" smtClean="0">
                <a:cs typeface="Times New Roman" charset="0"/>
              </a:rPr>
              <a:t>esporofito</a:t>
            </a:r>
            <a:r>
              <a:rPr lang="en-GB" b="1" dirty="0" smtClean="0">
                <a:cs typeface="Times New Roman" charset="0"/>
              </a:rPr>
              <a:t> </a:t>
            </a:r>
            <a:r>
              <a:rPr lang="en-GB" b="1" dirty="0" err="1" smtClean="0">
                <a:cs typeface="Times New Roman" charset="0"/>
              </a:rPr>
              <a:t>latente</a:t>
            </a:r>
            <a:r>
              <a:rPr lang="en-GB" dirty="0" smtClean="0">
                <a:cs typeface="Times New Roman" charset="0"/>
              </a:rPr>
              <a:t>, </a:t>
            </a:r>
            <a:r>
              <a:rPr lang="en-GB" dirty="0" err="1" smtClean="0">
                <a:cs typeface="Times New Roman" charset="0"/>
              </a:rPr>
              <a:t>joven</a:t>
            </a:r>
            <a:r>
              <a:rPr lang="en-GB" dirty="0" smtClean="0">
                <a:cs typeface="Times New Roman" charset="0"/>
              </a:rPr>
              <a:t>), </a:t>
            </a:r>
            <a:r>
              <a:rPr lang="en-GB" dirty="0" err="1" smtClean="0">
                <a:cs typeface="Times New Roman" charset="0"/>
              </a:rPr>
              <a:t>una</a:t>
            </a:r>
            <a:r>
              <a:rPr lang="en-GB" dirty="0" smtClean="0">
                <a:cs typeface="Times New Roman" charset="0"/>
              </a:rPr>
              <a:t> </a:t>
            </a:r>
            <a:r>
              <a:rPr lang="en-GB" b="1" dirty="0" err="1" smtClean="0">
                <a:cs typeface="Times New Roman" charset="0"/>
              </a:rPr>
              <a:t>reserva</a:t>
            </a:r>
            <a:r>
              <a:rPr lang="en-GB" b="1" dirty="0" smtClean="0">
                <a:cs typeface="Times New Roman" charset="0"/>
              </a:rPr>
              <a:t> de </a:t>
            </a:r>
            <a:r>
              <a:rPr lang="en-GB" b="1" dirty="0" err="1" smtClean="0">
                <a:cs typeface="Times New Roman" charset="0"/>
              </a:rPr>
              <a:t>tejido</a:t>
            </a:r>
            <a:r>
              <a:rPr lang="en-GB" b="1" dirty="0" smtClean="0">
                <a:cs typeface="Times New Roman" charset="0"/>
              </a:rPr>
              <a:t> </a:t>
            </a:r>
            <a:r>
              <a:rPr lang="en-GB" b="1" dirty="0" err="1" smtClean="0">
                <a:cs typeface="Times New Roman" charset="0"/>
              </a:rPr>
              <a:t>nutritivo</a:t>
            </a:r>
            <a:r>
              <a:rPr lang="en-GB" dirty="0" smtClean="0">
                <a:cs typeface="Times New Roman" charset="0"/>
              </a:rPr>
              <a:t> y </a:t>
            </a:r>
            <a:r>
              <a:rPr lang="en-GB" dirty="0" err="1" smtClean="0">
                <a:cs typeface="Times New Roman" charset="0"/>
              </a:rPr>
              <a:t>una</a:t>
            </a:r>
            <a:r>
              <a:rPr lang="en-GB" dirty="0" smtClean="0">
                <a:cs typeface="Times New Roman" charset="0"/>
              </a:rPr>
              <a:t> </a:t>
            </a:r>
            <a:r>
              <a:rPr lang="en-GB" b="1" dirty="0" err="1" smtClean="0">
                <a:cs typeface="Times New Roman" charset="0"/>
              </a:rPr>
              <a:t>cubierta</a:t>
            </a:r>
            <a:r>
              <a:rPr lang="en-GB" b="1" dirty="0" smtClean="0">
                <a:cs typeface="Times New Roman" charset="0"/>
              </a:rPr>
              <a:t> </a:t>
            </a:r>
            <a:r>
              <a:rPr lang="en-GB" b="1" dirty="0" err="1" smtClean="0">
                <a:cs typeface="Times New Roman" charset="0"/>
              </a:rPr>
              <a:t>protectora</a:t>
            </a:r>
            <a:r>
              <a:rPr lang="en-GB" b="1" dirty="0" smtClean="0">
                <a:cs typeface="Times New Roman" charset="0"/>
              </a:rPr>
              <a:t> </a:t>
            </a:r>
            <a:r>
              <a:rPr lang="en-GB" b="1" dirty="0" err="1" smtClean="0">
                <a:cs typeface="Times New Roman" charset="0"/>
              </a:rPr>
              <a:t>externa</a:t>
            </a:r>
            <a:r>
              <a:rPr lang="en-GB" dirty="0" smtClean="0">
                <a:cs typeface="Times New Roman" charset="0"/>
              </a:rPr>
              <a:t>. El </a:t>
            </a:r>
            <a:r>
              <a:rPr lang="en-GB" dirty="0" err="1" smtClean="0">
                <a:cs typeface="Times New Roman" charset="0"/>
              </a:rPr>
              <a:t>problema</a:t>
            </a:r>
            <a:r>
              <a:rPr lang="en-GB" dirty="0" smtClean="0">
                <a:cs typeface="Times New Roman" charset="0"/>
              </a:rPr>
              <a:t> se </a:t>
            </a:r>
            <a:r>
              <a:rPr lang="en-GB" dirty="0" err="1" smtClean="0">
                <a:cs typeface="Times New Roman" charset="0"/>
              </a:rPr>
              <a:t>plantea</a:t>
            </a:r>
            <a:r>
              <a:rPr lang="en-GB" dirty="0" smtClean="0">
                <a:cs typeface="Times New Roman" charset="0"/>
              </a:rPr>
              <a:t> </a:t>
            </a:r>
            <a:r>
              <a:rPr lang="en-GB" dirty="0" err="1" smtClean="0">
                <a:cs typeface="Times New Roman" charset="0"/>
              </a:rPr>
              <a:t>ahora</a:t>
            </a:r>
            <a:r>
              <a:rPr lang="en-GB" dirty="0" smtClean="0">
                <a:cs typeface="Times New Roman" charset="0"/>
              </a:rPr>
              <a:t> en el </a:t>
            </a:r>
            <a:r>
              <a:rPr lang="en-GB" dirty="0" err="1" smtClean="0">
                <a:cs typeface="Times New Roman" charset="0"/>
              </a:rPr>
              <a:t>modo</a:t>
            </a:r>
            <a:r>
              <a:rPr lang="en-GB" dirty="0" smtClean="0">
                <a:cs typeface="Times New Roman" charset="0"/>
              </a:rPr>
              <a:t> en </a:t>
            </a:r>
            <a:r>
              <a:rPr lang="en-GB" dirty="0" err="1" smtClean="0">
                <a:cs typeface="Times New Roman" charset="0"/>
              </a:rPr>
              <a:t>que</a:t>
            </a:r>
            <a:r>
              <a:rPr lang="en-GB" dirty="0" smtClean="0">
                <a:cs typeface="Times New Roman" charset="0"/>
              </a:rPr>
              <a:t> el </a:t>
            </a:r>
            <a:r>
              <a:rPr lang="en-GB" dirty="0" err="1" smtClean="0">
                <a:cs typeface="Times New Roman" charset="0"/>
              </a:rPr>
              <a:t>gametófito</a:t>
            </a:r>
            <a:r>
              <a:rPr lang="en-GB" dirty="0" smtClean="0">
                <a:cs typeface="Times New Roman" charset="0"/>
              </a:rPr>
              <a:t> </a:t>
            </a:r>
            <a:r>
              <a:rPr lang="en-GB" dirty="0" err="1" smtClean="0">
                <a:cs typeface="Times New Roman" charset="0"/>
              </a:rPr>
              <a:t>masculino</a:t>
            </a:r>
            <a:r>
              <a:rPr lang="en-GB" dirty="0" smtClean="0">
                <a:cs typeface="Times New Roman" charset="0"/>
              </a:rPr>
              <a:t> se pone en </a:t>
            </a:r>
            <a:r>
              <a:rPr lang="en-GB" dirty="0" err="1" smtClean="0">
                <a:cs typeface="Times New Roman" charset="0"/>
              </a:rPr>
              <a:t>contacto</a:t>
            </a:r>
            <a:r>
              <a:rPr lang="en-GB" dirty="0" smtClean="0">
                <a:cs typeface="Times New Roman" charset="0"/>
              </a:rPr>
              <a:t> con el </a:t>
            </a:r>
            <a:r>
              <a:rPr lang="en-GB" dirty="0" err="1" smtClean="0">
                <a:cs typeface="Times New Roman" charset="0"/>
              </a:rPr>
              <a:t>gametófito</a:t>
            </a:r>
            <a:r>
              <a:rPr lang="en-GB" dirty="0" smtClean="0">
                <a:cs typeface="Times New Roman" charset="0"/>
              </a:rPr>
              <a:t> </a:t>
            </a:r>
            <a:r>
              <a:rPr lang="en-GB" dirty="0" err="1" smtClean="0">
                <a:cs typeface="Times New Roman" charset="0"/>
              </a:rPr>
              <a:t>femenino</a:t>
            </a:r>
            <a:r>
              <a:rPr lang="en-GB" dirty="0" smtClean="0">
                <a:cs typeface="Times New Roman" charset="0"/>
              </a:rPr>
              <a:t>, </a:t>
            </a:r>
            <a:r>
              <a:rPr lang="en-GB" dirty="0" err="1" smtClean="0">
                <a:cs typeface="Times New Roman" charset="0"/>
              </a:rPr>
              <a:t>para</a:t>
            </a:r>
            <a:r>
              <a:rPr lang="en-GB" dirty="0" smtClean="0">
                <a:cs typeface="Times New Roman" charset="0"/>
              </a:rPr>
              <a:t> </a:t>
            </a:r>
            <a:r>
              <a:rPr lang="en-GB" dirty="0" err="1" smtClean="0">
                <a:cs typeface="Times New Roman" charset="0"/>
              </a:rPr>
              <a:t>que</a:t>
            </a:r>
            <a:r>
              <a:rPr lang="en-GB" dirty="0" smtClean="0">
                <a:cs typeface="Times New Roman" charset="0"/>
              </a:rPr>
              <a:t> </a:t>
            </a:r>
            <a:r>
              <a:rPr lang="en-GB" dirty="0" err="1" smtClean="0">
                <a:cs typeface="Times New Roman" charset="0"/>
              </a:rPr>
              <a:t>pueda</a:t>
            </a:r>
            <a:r>
              <a:rPr lang="en-GB" dirty="0" smtClean="0">
                <a:cs typeface="Times New Roman" charset="0"/>
              </a:rPr>
              <a:t> </a:t>
            </a:r>
            <a:r>
              <a:rPr lang="en-GB" dirty="0" err="1" smtClean="0">
                <a:cs typeface="Times New Roman" charset="0"/>
              </a:rPr>
              <a:t>existir</a:t>
            </a:r>
            <a:r>
              <a:rPr lang="en-GB" dirty="0" smtClean="0">
                <a:cs typeface="Times New Roman" charset="0"/>
              </a:rPr>
              <a:t> la </a:t>
            </a:r>
            <a:r>
              <a:rPr lang="en-GB" dirty="0" err="1" smtClean="0">
                <a:cs typeface="Times New Roman" charset="0"/>
              </a:rPr>
              <a:t>fecundación</a:t>
            </a:r>
            <a:r>
              <a:rPr lang="en-GB" dirty="0" smtClean="0">
                <a:cs typeface="Times New Roman" charset="0"/>
              </a:rPr>
              <a:t>. </a:t>
            </a:r>
            <a:r>
              <a:rPr lang="en-GB" dirty="0" err="1" smtClean="0">
                <a:cs typeface="Times New Roman" charset="0"/>
              </a:rPr>
              <a:t>Esto</a:t>
            </a:r>
            <a:r>
              <a:rPr lang="en-GB" dirty="0" smtClean="0">
                <a:cs typeface="Times New Roman" charset="0"/>
              </a:rPr>
              <a:t> </a:t>
            </a:r>
            <a:r>
              <a:rPr lang="en-GB" dirty="0" err="1" smtClean="0">
                <a:cs typeface="Times New Roman" charset="0"/>
              </a:rPr>
              <a:t>condujo</a:t>
            </a:r>
            <a:r>
              <a:rPr lang="en-GB" dirty="0" smtClean="0">
                <a:cs typeface="Times New Roman" charset="0"/>
              </a:rPr>
              <a:t> al </a:t>
            </a:r>
            <a:r>
              <a:rPr lang="en-GB" dirty="0" err="1" smtClean="0">
                <a:cs typeface="Times New Roman" charset="0"/>
              </a:rPr>
              <a:t>desarrollo</a:t>
            </a:r>
            <a:r>
              <a:rPr lang="en-GB" dirty="0" smtClean="0">
                <a:cs typeface="Times New Roman" charset="0"/>
              </a:rPr>
              <a:t> del </a:t>
            </a:r>
            <a:r>
              <a:rPr lang="en-GB" dirty="0" err="1" smtClean="0">
                <a:cs typeface="Times New Roman" charset="0"/>
              </a:rPr>
              <a:t>proceso</a:t>
            </a:r>
            <a:r>
              <a:rPr lang="en-GB" dirty="0" smtClean="0">
                <a:cs typeface="Times New Roman" charset="0"/>
              </a:rPr>
              <a:t> de </a:t>
            </a:r>
            <a:r>
              <a:rPr lang="en-GB" b="1" dirty="0" err="1" smtClean="0">
                <a:cs typeface="Times New Roman" charset="0"/>
              </a:rPr>
              <a:t>polinización</a:t>
            </a:r>
            <a:r>
              <a:rPr lang="en-GB" dirty="0" smtClean="0">
                <a:cs typeface="Times New Roman" charset="0"/>
              </a:rPr>
              <a:t>, </a:t>
            </a:r>
            <a:r>
              <a:rPr lang="en-GB" dirty="0" err="1" smtClean="0">
                <a:cs typeface="Times New Roman" charset="0"/>
              </a:rPr>
              <a:t>mediante</a:t>
            </a:r>
            <a:r>
              <a:rPr lang="en-GB" dirty="0" smtClean="0">
                <a:cs typeface="Times New Roman" charset="0"/>
              </a:rPr>
              <a:t> el </a:t>
            </a:r>
            <a:r>
              <a:rPr lang="en-GB" dirty="0" err="1" smtClean="0">
                <a:cs typeface="Times New Roman" charset="0"/>
              </a:rPr>
              <a:t>que</a:t>
            </a:r>
            <a:r>
              <a:rPr lang="en-GB" dirty="0" smtClean="0">
                <a:cs typeface="Times New Roman" charset="0"/>
              </a:rPr>
              <a:t> la </a:t>
            </a:r>
            <a:r>
              <a:rPr lang="en-GB" dirty="0" err="1" smtClean="0">
                <a:cs typeface="Times New Roman" charset="0"/>
              </a:rPr>
              <a:t>micróspora</a:t>
            </a:r>
            <a:r>
              <a:rPr lang="en-GB" dirty="0" smtClean="0">
                <a:cs typeface="Times New Roman" charset="0"/>
              </a:rPr>
              <a:t> </a:t>
            </a:r>
            <a:r>
              <a:rPr lang="en-GB" dirty="0" err="1" smtClean="0">
                <a:cs typeface="Times New Roman" charset="0"/>
              </a:rPr>
              <a:t>viaja</a:t>
            </a:r>
            <a:r>
              <a:rPr lang="en-GB" dirty="0" smtClean="0">
                <a:cs typeface="Times New Roman" charset="0"/>
              </a:rPr>
              <a:t> </a:t>
            </a:r>
            <a:r>
              <a:rPr lang="en-GB" dirty="0" err="1" smtClean="0">
                <a:cs typeface="Times New Roman" charset="0"/>
              </a:rPr>
              <a:t>desde</a:t>
            </a:r>
            <a:r>
              <a:rPr lang="en-GB" dirty="0" smtClean="0">
                <a:cs typeface="Times New Roman" charset="0"/>
              </a:rPr>
              <a:t> el </a:t>
            </a:r>
            <a:r>
              <a:rPr lang="en-GB" dirty="0" err="1" smtClean="0">
                <a:cs typeface="Times New Roman" charset="0"/>
              </a:rPr>
              <a:t>esporófito</a:t>
            </a:r>
            <a:r>
              <a:rPr lang="en-GB" dirty="0" smtClean="0">
                <a:cs typeface="Times New Roman" charset="0"/>
              </a:rPr>
              <a:t> </a:t>
            </a:r>
            <a:r>
              <a:rPr lang="en-GB" dirty="0" err="1" smtClean="0">
                <a:cs typeface="Times New Roman" charset="0"/>
              </a:rPr>
              <a:t>hasta</a:t>
            </a:r>
            <a:r>
              <a:rPr lang="en-GB" dirty="0" smtClean="0">
                <a:cs typeface="Times New Roman" charset="0"/>
              </a:rPr>
              <a:t> </a:t>
            </a:r>
            <a:r>
              <a:rPr lang="en-GB" dirty="0" err="1" smtClean="0">
                <a:cs typeface="Times New Roman" charset="0"/>
              </a:rPr>
              <a:t>las</a:t>
            </a:r>
            <a:r>
              <a:rPr lang="en-GB" dirty="0" smtClean="0">
                <a:cs typeface="Times New Roman" charset="0"/>
              </a:rPr>
              <a:t> </a:t>
            </a:r>
            <a:r>
              <a:rPr lang="en-GB" dirty="0" err="1" smtClean="0">
                <a:cs typeface="Times New Roman" charset="0"/>
              </a:rPr>
              <a:t>cercanías</a:t>
            </a:r>
            <a:r>
              <a:rPr lang="en-GB" dirty="0" smtClean="0">
                <a:cs typeface="Times New Roman" charset="0"/>
              </a:rPr>
              <a:t> de la </a:t>
            </a:r>
            <a:r>
              <a:rPr lang="en-GB" dirty="0" err="1" smtClean="0">
                <a:cs typeface="Times New Roman" charset="0"/>
              </a:rPr>
              <a:t>megáspora</a:t>
            </a:r>
            <a:r>
              <a:rPr lang="en-GB" dirty="0" smtClean="0">
                <a:cs typeface="Times New Roman" charset="0"/>
              </a:rPr>
              <a:t> (</a:t>
            </a:r>
            <a:r>
              <a:rPr lang="en-GB" b="1" dirty="0" err="1" smtClean="0">
                <a:cs typeface="Times New Roman" charset="0"/>
              </a:rPr>
              <a:t>micropilo</a:t>
            </a:r>
            <a:r>
              <a:rPr lang="en-GB" dirty="0" smtClean="0">
                <a:cs typeface="Times New Roman" charset="0"/>
              </a:rPr>
              <a:t>).</a:t>
            </a:r>
            <a:r>
              <a:rPr lang="en-GB" dirty="0" smtClean="0"/>
              <a:t> </a:t>
            </a:r>
          </a:p>
          <a:p>
            <a:endParaRPr lang="en-GB" dirty="0" smtClean="0"/>
          </a:p>
          <a:p>
            <a:pPr>
              <a:spcBef>
                <a:spcPct val="0"/>
              </a:spcBef>
            </a:pPr>
            <a:r>
              <a:rPr lang="en-US" sz="1200" dirty="0" err="1" smtClean="0"/>
              <a:t>Estructura</a:t>
            </a:r>
            <a:r>
              <a:rPr lang="en-US" sz="1200" dirty="0" smtClean="0"/>
              <a:t> </a:t>
            </a:r>
            <a:r>
              <a:rPr lang="en-US" sz="1200" dirty="0" err="1" smtClean="0"/>
              <a:t>protectora</a:t>
            </a:r>
            <a:r>
              <a:rPr lang="en-US" sz="1200" dirty="0" smtClean="0"/>
              <a:t> </a:t>
            </a:r>
            <a:r>
              <a:rPr lang="en-US" sz="1200" dirty="0" err="1" smtClean="0"/>
              <a:t>que</a:t>
            </a:r>
            <a:r>
              <a:rPr lang="en-US" sz="1200" dirty="0" smtClean="0"/>
              <a:t> </a:t>
            </a:r>
            <a:r>
              <a:rPr lang="en-US" sz="1200" dirty="0" err="1" smtClean="0"/>
              <a:t>además</a:t>
            </a:r>
            <a:r>
              <a:rPr lang="en-US" sz="1200" dirty="0" smtClean="0"/>
              <a:t> </a:t>
            </a:r>
            <a:r>
              <a:rPr lang="en-US" sz="1200" dirty="0" err="1" smtClean="0"/>
              <a:t>puede</a:t>
            </a:r>
            <a:r>
              <a:rPr lang="en-US" sz="1200" dirty="0" smtClean="0"/>
              <a:t> </a:t>
            </a:r>
            <a:r>
              <a:rPr lang="en-US" sz="1200" dirty="0" err="1" smtClean="0"/>
              <a:t>servir</a:t>
            </a:r>
            <a:r>
              <a:rPr lang="en-US" sz="1200" dirty="0" smtClean="0"/>
              <a:t> </a:t>
            </a:r>
            <a:r>
              <a:rPr lang="en-US" sz="1200" dirty="0" err="1" smtClean="0"/>
              <a:t>para</a:t>
            </a:r>
            <a:r>
              <a:rPr lang="en-US" sz="1200" dirty="0" smtClean="0"/>
              <a:t> </a:t>
            </a:r>
            <a:r>
              <a:rPr lang="en-US" sz="1200" dirty="0" err="1" smtClean="0"/>
              <a:t>dispersarse</a:t>
            </a:r>
            <a:r>
              <a:rPr lang="en-US" sz="1200" dirty="0" smtClean="0"/>
              <a:t> y </a:t>
            </a:r>
            <a:r>
              <a:rPr lang="en-US" sz="1200" dirty="0" err="1" smtClean="0"/>
              <a:t>permanecer</a:t>
            </a:r>
            <a:r>
              <a:rPr lang="en-US" sz="1200" dirty="0" smtClean="0"/>
              <a:t> </a:t>
            </a:r>
            <a:r>
              <a:rPr lang="en-US" sz="1200" dirty="0" err="1" smtClean="0"/>
              <a:t>latentes</a:t>
            </a:r>
            <a:r>
              <a:rPr lang="en-US" sz="1200" dirty="0" smtClean="0"/>
              <a:t> </a:t>
            </a:r>
            <a:r>
              <a:rPr lang="en-US" sz="1200" dirty="0" err="1" smtClean="0"/>
              <a:t>hasta</a:t>
            </a:r>
            <a:r>
              <a:rPr lang="en-US" sz="1200" dirty="0" smtClean="0"/>
              <a:t> </a:t>
            </a:r>
            <a:r>
              <a:rPr lang="en-US" sz="1200" dirty="0" err="1" smtClean="0"/>
              <a:t>que</a:t>
            </a:r>
            <a:r>
              <a:rPr lang="en-US" sz="1200" dirty="0" smtClean="0"/>
              <a:t> </a:t>
            </a:r>
            <a:r>
              <a:rPr lang="en-US" sz="1200" dirty="0" err="1" smtClean="0"/>
              <a:t>las</a:t>
            </a:r>
            <a:r>
              <a:rPr lang="en-US" sz="1200" dirty="0" smtClean="0"/>
              <a:t> </a:t>
            </a:r>
            <a:r>
              <a:rPr lang="en-US" sz="1200" dirty="0" err="1" smtClean="0"/>
              <a:t>condiciones</a:t>
            </a:r>
            <a:r>
              <a:rPr lang="en-US" sz="1200" dirty="0" smtClean="0"/>
              <a:t> se </a:t>
            </a:r>
            <a:r>
              <a:rPr lang="en-US" sz="1200" dirty="0" err="1" smtClean="0"/>
              <a:t>tornen</a:t>
            </a:r>
            <a:r>
              <a:rPr lang="en-US" sz="1200" dirty="0" smtClean="0"/>
              <a:t> </a:t>
            </a:r>
            <a:r>
              <a:rPr lang="en-US" sz="1200" dirty="0" err="1" smtClean="0"/>
              <a:t>favorables</a:t>
            </a:r>
            <a:r>
              <a:rPr lang="en-US" sz="1200" dirty="0" smtClean="0"/>
              <a:t> </a:t>
            </a:r>
            <a:r>
              <a:rPr lang="en-US" sz="1200" dirty="0" err="1" smtClean="0"/>
              <a:t>para</a:t>
            </a:r>
            <a:r>
              <a:rPr lang="en-US" sz="1200" dirty="0" smtClean="0"/>
              <a:t> </a:t>
            </a:r>
            <a:r>
              <a:rPr lang="en-US" sz="1200" dirty="0" err="1" smtClean="0"/>
              <a:t>su</a:t>
            </a:r>
            <a:r>
              <a:rPr lang="en-US" sz="1200" dirty="0" smtClean="0"/>
              <a:t> </a:t>
            </a:r>
            <a:r>
              <a:rPr lang="en-US" sz="1200" dirty="0" err="1" smtClean="0"/>
              <a:t>supervivencia</a:t>
            </a:r>
            <a:r>
              <a:rPr lang="en-US" sz="1200" dirty="0" smtClean="0"/>
              <a:t>. La </a:t>
            </a:r>
            <a:r>
              <a:rPr lang="en-US" sz="1200" dirty="0" err="1" smtClean="0"/>
              <a:t>estructura</a:t>
            </a:r>
            <a:r>
              <a:rPr lang="en-US" sz="1200" dirty="0" smtClean="0"/>
              <a:t> de </a:t>
            </a:r>
            <a:r>
              <a:rPr lang="en-US" sz="1200" dirty="0" err="1" smtClean="0"/>
              <a:t>las</a:t>
            </a:r>
            <a:r>
              <a:rPr lang="en-US" sz="1200" dirty="0" smtClean="0"/>
              <a:t> </a:t>
            </a:r>
            <a:r>
              <a:rPr lang="en-US" sz="1200" dirty="0" err="1" smtClean="0"/>
              <a:t>semillas</a:t>
            </a:r>
            <a:r>
              <a:rPr lang="en-US" sz="1200" dirty="0" smtClean="0"/>
              <a:t> </a:t>
            </a:r>
            <a:r>
              <a:rPr lang="en-US" sz="1200" dirty="0" err="1" smtClean="0"/>
              <a:t>es</a:t>
            </a:r>
            <a:r>
              <a:rPr lang="en-US" sz="1200" dirty="0" smtClean="0"/>
              <a:t> </a:t>
            </a:r>
            <a:r>
              <a:rPr lang="en-US" sz="1200" dirty="0" err="1" smtClean="0"/>
              <a:t>compleja</a:t>
            </a:r>
            <a:r>
              <a:rPr lang="en-US" sz="1200" dirty="0" smtClean="0"/>
              <a:t>. </a:t>
            </a:r>
            <a:r>
              <a:rPr lang="en-US" sz="1200" dirty="0" err="1" smtClean="0"/>
              <a:t>Una</a:t>
            </a:r>
            <a:r>
              <a:rPr lang="en-US" sz="1200" dirty="0" smtClean="0"/>
              <a:t> </a:t>
            </a:r>
            <a:r>
              <a:rPr lang="en-US" sz="1200" dirty="0" err="1" smtClean="0"/>
              <a:t>semilla</a:t>
            </a:r>
            <a:r>
              <a:rPr lang="en-US" sz="1200" dirty="0" smtClean="0"/>
              <a:t> </a:t>
            </a:r>
            <a:r>
              <a:rPr lang="en-US" sz="1200" dirty="0" err="1" smtClean="0"/>
              <a:t>incluye</a:t>
            </a:r>
            <a:r>
              <a:rPr lang="en-US" sz="1200" dirty="0" smtClean="0"/>
              <a:t> el </a:t>
            </a:r>
            <a:r>
              <a:rPr lang="en-US" sz="1200" dirty="0" err="1" smtClean="0"/>
              <a:t>embrión</a:t>
            </a:r>
            <a:r>
              <a:rPr lang="en-US" sz="1200" dirty="0" smtClean="0"/>
              <a:t> (el </a:t>
            </a:r>
            <a:r>
              <a:rPr lang="en-US" sz="1200" dirty="0" err="1" smtClean="0"/>
              <a:t>esporófito</a:t>
            </a:r>
            <a:r>
              <a:rPr lang="en-US" sz="1200" dirty="0" smtClean="0"/>
              <a:t> </a:t>
            </a:r>
            <a:r>
              <a:rPr lang="en-US" sz="1200" dirty="0" err="1" smtClean="0"/>
              <a:t>latente</a:t>
            </a:r>
            <a:r>
              <a:rPr lang="en-US" sz="1200" dirty="0" smtClean="0"/>
              <a:t>, </a:t>
            </a:r>
            <a:r>
              <a:rPr lang="en-US" sz="1200" dirty="0" err="1" smtClean="0"/>
              <a:t>joven</a:t>
            </a:r>
            <a:r>
              <a:rPr lang="en-US" sz="1200" dirty="0" smtClean="0"/>
              <a:t>), </a:t>
            </a:r>
            <a:r>
              <a:rPr lang="en-US" sz="1200" dirty="0" err="1" smtClean="0"/>
              <a:t>una</a:t>
            </a:r>
            <a:r>
              <a:rPr lang="en-US" sz="1200" dirty="0" smtClean="0"/>
              <a:t> </a:t>
            </a:r>
            <a:r>
              <a:rPr lang="en-US" sz="1200" dirty="0" err="1" smtClean="0"/>
              <a:t>reserva</a:t>
            </a:r>
            <a:r>
              <a:rPr lang="en-US" sz="1200" dirty="0" smtClean="0"/>
              <a:t> de </a:t>
            </a:r>
            <a:r>
              <a:rPr lang="en-US" sz="1200" dirty="0" err="1" smtClean="0"/>
              <a:t>tejido</a:t>
            </a:r>
            <a:r>
              <a:rPr lang="en-US" sz="1200" dirty="0" smtClean="0"/>
              <a:t> </a:t>
            </a:r>
            <a:r>
              <a:rPr lang="en-US" sz="1200" dirty="0" err="1" smtClean="0"/>
              <a:t>nutritivo</a:t>
            </a:r>
            <a:r>
              <a:rPr lang="en-US" sz="1200" dirty="0" smtClean="0"/>
              <a:t> y </a:t>
            </a:r>
            <a:r>
              <a:rPr lang="en-US" sz="1200" dirty="0" err="1" smtClean="0"/>
              <a:t>una</a:t>
            </a:r>
            <a:r>
              <a:rPr lang="en-US" sz="1200" dirty="0" smtClean="0"/>
              <a:t> </a:t>
            </a:r>
            <a:r>
              <a:rPr lang="en-US" sz="1200" dirty="0" err="1" smtClean="0"/>
              <a:t>cubierta</a:t>
            </a:r>
            <a:r>
              <a:rPr lang="en-US" sz="1200" dirty="0" smtClean="0"/>
              <a:t> </a:t>
            </a:r>
            <a:r>
              <a:rPr lang="en-US" sz="1200" dirty="0" err="1" smtClean="0"/>
              <a:t>protectora</a:t>
            </a:r>
            <a:r>
              <a:rPr lang="en-US" sz="1200" dirty="0" smtClean="0"/>
              <a:t> </a:t>
            </a:r>
            <a:r>
              <a:rPr lang="en-US" sz="1200" dirty="0" err="1" smtClean="0"/>
              <a:t>externa</a:t>
            </a:r>
            <a:r>
              <a:rPr lang="en-US" sz="1200" dirty="0" smtClean="0"/>
              <a:t>.</a:t>
            </a:r>
          </a:p>
          <a:p>
            <a:pPr algn="just">
              <a:spcBef>
                <a:spcPct val="0"/>
              </a:spcBef>
            </a:pPr>
            <a:endParaRPr lang="en-US" sz="1100" dirty="0" smtClean="0">
              <a:latin typeface="Arial" charset="0"/>
              <a:cs typeface="Arial" charset="0"/>
            </a:endParaRPr>
          </a:p>
          <a:p>
            <a:pPr algn="just">
              <a:spcBef>
                <a:spcPct val="0"/>
              </a:spcBef>
            </a:pPr>
            <a:r>
              <a:rPr lang="en-US" sz="1100" dirty="0" smtClean="0">
                <a:latin typeface="Arial" charset="0"/>
                <a:cs typeface="Arial" charset="0"/>
              </a:rPr>
              <a:t>La </a:t>
            </a:r>
            <a:r>
              <a:rPr lang="en-US" sz="1100" dirty="0" err="1" smtClean="0">
                <a:latin typeface="Arial" charset="0"/>
                <a:cs typeface="Arial" charset="0"/>
              </a:rPr>
              <a:t>estructura</a:t>
            </a:r>
            <a:r>
              <a:rPr lang="en-US" sz="1100" dirty="0" smtClean="0">
                <a:latin typeface="Arial" charset="0"/>
                <a:cs typeface="Arial" charset="0"/>
              </a:rPr>
              <a:t> de </a:t>
            </a:r>
            <a:r>
              <a:rPr lang="en-US" sz="1100" dirty="0" err="1" smtClean="0">
                <a:latin typeface="Arial" charset="0"/>
                <a:cs typeface="Arial" charset="0"/>
              </a:rPr>
              <a:t>las</a:t>
            </a:r>
            <a:r>
              <a:rPr lang="en-US" sz="1100" dirty="0" smtClean="0">
                <a:latin typeface="Arial" charset="0"/>
                <a:cs typeface="Arial" charset="0"/>
              </a:rPr>
              <a:t> </a:t>
            </a:r>
            <a:r>
              <a:rPr lang="en-US" sz="1100" dirty="0" err="1" smtClean="0">
                <a:latin typeface="Arial" charset="0"/>
                <a:cs typeface="Arial" charset="0"/>
              </a:rPr>
              <a:t>semillas</a:t>
            </a:r>
            <a:r>
              <a:rPr lang="en-US" sz="1100" dirty="0" smtClean="0">
                <a:latin typeface="Arial" charset="0"/>
                <a:cs typeface="Arial" charset="0"/>
              </a:rPr>
              <a:t> </a:t>
            </a:r>
            <a:r>
              <a:rPr lang="en-US" sz="1100" dirty="0" err="1" smtClean="0">
                <a:latin typeface="Arial" charset="0"/>
                <a:cs typeface="Arial" charset="0"/>
              </a:rPr>
              <a:t>es</a:t>
            </a:r>
            <a:r>
              <a:rPr lang="en-US" sz="1100" dirty="0" smtClean="0">
                <a:latin typeface="Arial" charset="0"/>
                <a:cs typeface="Arial" charset="0"/>
              </a:rPr>
              <a:t> </a:t>
            </a:r>
            <a:r>
              <a:rPr lang="en-US" sz="1100" dirty="0" err="1" smtClean="0">
                <a:latin typeface="Arial" charset="0"/>
                <a:cs typeface="Arial" charset="0"/>
              </a:rPr>
              <a:t>compleja</a:t>
            </a:r>
            <a:r>
              <a:rPr lang="en-US" sz="1100" dirty="0" smtClean="0">
                <a:latin typeface="Arial" charset="0"/>
                <a:cs typeface="Arial" charset="0"/>
              </a:rPr>
              <a:t>. </a:t>
            </a:r>
            <a:r>
              <a:rPr lang="en-US" sz="1100" dirty="0" err="1" smtClean="0">
                <a:latin typeface="Arial" charset="0"/>
                <a:cs typeface="Arial" charset="0"/>
              </a:rPr>
              <a:t>Una</a:t>
            </a:r>
            <a:r>
              <a:rPr lang="en-US" sz="1100" dirty="0" smtClean="0">
                <a:latin typeface="Arial" charset="0"/>
                <a:cs typeface="Arial" charset="0"/>
              </a:rPr>
              <a:t> </a:t>
            </a:r>
            <a:r>
              <a:rPr lang="en-US" sz="1100" dirty="0" err="1" smtClean="0">
                <a:latin typeface="Arial" charset="0"/>
                <a:cs typeface="Arial" charset="0"/>
              </a:rPr>
              <a:t>semilla</a:t>
            </a:r>
            <a:r>
              <a:rPr lang="en-US" sz="1100" dirty="0" smtClean="0">
                <a:latin typeface="Arial" charset="0"/>
                <a:cs typeface="Arial" charset="0"/>
              </a:rPr>
              <a:t> </a:t>
            </a:r>
            <a:r>
              <a:rPr lang="en-US" sz="1100" dirty="0" err="1" smtClean="0">
                <a:latin typeface="Arial" charset="0"/>
                <a:cs typeface="Arial" charset="0"/>
              </a:rPr>
              <a:t>incluye</a:t>
            </a:r>
            <a:r>
              <a:rPr lang="en-US" sz="1100" dirty="0" smtClean="0">
                <a:latin typeface="Arial" charset="0"/>
                <a:cs typeface="Arial" charset="0"/>
              </a:rPr>
              <a:t> el </a:t>
            </a:r>
            <a:r>
              <a:rPr lang="en-US" sz="1100" dirty="0" err="1" smtClean="0">
                <a:latin typeface="Arial" charset="0"/>
                <a:cs typeface="Arial" charset="0"/>
              </a:rPr>
              <a:t>embrión</a:t>
            </a:r>
            <a:r>
              <a:rPr lang="en-US" sz="1100" dirty="0" smtClean="0">
                <a:latin typeface="Arial" charset="0"/>
                <a:cs typeface="Arial" charset="0"/>
              </a:rPr>
              <a:t> (el </a:t>
            </a:r>
            <a:r>
              <a:rPr lang="en-US" sz="1100" dirty="0" err="1" smtClean="0">
                <a:latin typeface="Arial" charset="0"/>
                <a:cs typeface="Arial" charset="0"/>
              </a:rPr>
              <a:t>esporófito</a:t>
            </a:r>
            <a:r>
              <a:rPr lang="en-US" sz="1100" dirty="0" smtClean="0">
                <a:latin typeface="Arial" charset="0"/>
                <a:cs typeface="Arial" charset="0"/>
              </a:rPr>
              <a:t> </a:t>
            </a:r>
            <a:r>
              <a:rPr lang="en-US" sz="1100" dirty="0" err="1" smtClean="0">
                <a:latin typeface="Arial" charset="0"/>
                <a:cs typeface="Arial" charset="0"/>
              </a:rPr>
              <a:t>latente</a:t>
            </a:r>
            <a:r>
              <a:rPr lang="en-US" sz="1100" dirty="0" smtClean="0">
                <a:latin typeface="Arial" charset="0"/>
                <a:cs typeface="Arial" charset="0"/>
              </a:rPr>
              <a:t>, </a:t>
            </a:r>
            <a:r>
              <a:rPr lang="en-US" sz="1100" dirty="0" err="1" smtClean="0">
                <a:latin typeface="Arial" charset="0"/>
                <a:cs typeface="Arial" charset="0"/>
              </a:rPr>
              <a:t>joven</a:t>
            </a:r>
            <a:r>
              <a:rPr lang="en-US" sz="1100" dirty="0" smtClean="0">
                <a:latin typeface="Arial" charset="0"/>
                <a:cs typeface="Arial" charset="0"/>
              </a:rPr>
              <a:t>), </a:t>
            </a:r>
            <a:r>
              <a:rPr lang="en-US" sz="1100" dirty="0" err="1" smtClean="0">
                <a:latin typeface="Arial" charset="0"/>
                <a:cs typeface="Arial" charset="0"/>
              </a:rPr>
              <a:t>una</a:t>
            </a:r>
            <a:r>
              <a:rPr lang="en-US" sz="1100" dirty="0" smtClean="0">
                <a:latin typeface="Arial" charset="0"/>
                <a:cs typeface="Arial" charset="0"/>
              </a:rPr>
              <a:t> </a:t>
            </a:r>
            <a:r>
              <a:rPr lang="en-US" sz="1100" dirty="0" err="1" smtClean="0">
                <a:latin typeface="Arial" charset="0"/>
                <a:cs typeface="Arial" charset="0"/>
              </a:rPr>
              <a:t>reserva</a:t>
            </a:r>
            <a:r>
              <a:rPr lang="en-US" sz="1100" dirty="0" smtClean="0">
                <a:latin typeface="Arial" charset="0"/>
                <a:cs typeface="Arial" charset="0"/>
              </a:rPr>
              <a:t> de </a:t>
            </a:r>
            <a:r>
              <a:rPr lang="en-US" sz="1100" dirty="0" err="1" smtClean="0">
                <a:latin typeface="Arial" charset="0"/>
                <a:cs typeface="Arial" charset="0"/>
              </a:rPr>
              <a:t>tejido</a:t>
            </a:r>
            <a:r>
              <a:rPr lang="en-US" sz="1100" dirty="0" smtClean="0">
                <a:latin typeface="Arial" charset="0"/>
                <a:cs typeface="Arial" charset="0"/>
              </a:rPr>
              <a:t> </a:t>
            </a:r>
            <a:r>
              <a:rPr lang="en-US" sz="1100" dirty="0" err="1" smtClean="0">
                <a:latin typeface="Arial" charset="0"/>
                <a:cs typeface="Arial" charset="0"/>
              </a:rPr>
              <a:t>nutritivo</a:t>
            </a:r>
            <a:r>
              <a:rPr lang="en-US" sz="1100" dirty="0" smtClean="0">
                <a:latin typeface="Arial" charset="0"/>
                <a:cs typeface="Arial" charset="0"/>
              </a:rPr>
              <a:t> y </a:t>
            </a:r>
            <a:r>
              <a:rPr lang="en-US" sz="1100" dirty="0" err="1" smtClean="0">
                <a:latin typeface="Arial" charset="0"/>
                <a:cs typeface="Arial" charset="0"/>
              </a:rPr>
              <a:t>una</a:t>
            </a:r>
            <a:r>
              <a:rPr lang="en-US" sz="1100" dirty="0" smtClean="0">
                <a:latin typeface="Arial" charset="0"/>
                <a:cs typeface="Arial" charset="0"/>
              </a:rPr>
              <a:t> </a:t>
            </a:r>
            <a:r>
              <a:rPr lang="en-US" sz="1100" dirty="0" err="1" smtClean="0">
                <a:latin typeface="Arial" charset="0"/>
                <a:cs typeface="Arial" charset="0"/>
              </a:rPr>
              <a:t>cubierta</a:t>
            </a:r>
            <a:r>
              <a:rPr lang="en-US" sz="1100" dirty="0" smtClean="0">
                <a:latin typeface="Arial" charset="0"/>
                <a:cs typeface="Arial" charset="0"/>
              </a:rPr>
              <a:t> </a:t>
            </a:r>
            <a:r>
              <a:rPr lang="en-US" sz="1100" dirty="0" err="1" smtClean="0">
                <a:latin typeface="Arial" charset="0"/>
                <a:cs typeface="Arial" charset="0"/>
              </a:rPr>
              <a:t>protectora</a:t>
            </a:r>
            <a:r>
              <a:rPr lang="en-US" sz="1100" dirty="0" smtClean="0">
                <a:latin typeface="Arial" charset="0"/>
                <a:cs typeface="Arial" charset="0"/>
              </a:rPr>
              <a:t> </a:t>
            </a:r>
            <a:r>
              <a:rPr lang="en-US" sz="1100" dirty="0" err="1" smtClean="0">
                <a:latin typeface="Arial" charset="0"/>
                <a:cs typeface="Arial" charset="0"/>
              </a:rPr>
              <a:t>externa</a:t>
            </a:r>
            <a:endParaRPr lang="en-US" sz="1100" dirty="0" smtClean="0">
              <a:latin typeface="Arial" charset="0"/>
              <a:cs typeface="Arial" charset="0"/>
            </a:endParaRPr>
          </a:p>
          <a:p>
            <a:pPr algn="just">
              <a:spcBef>
                <a:spcPct val="0"/>
              </a:spcBef>
            </a:pPr>
            <a:endParaRPr lang="en-US" sz="1100" dirty="0" smtClean="0">
              <a:latin typeface="Arial" charset="0"/>
              <a:cs typeface="Arial" charset="0"/>
            </a:endParaRPr>
          </a:p>
          <a:p>
            <a:pPr algn="just"/>
            <a:r>
              <a:rPr lang="en-GB" i="1" dirty="0" err="1" smtClean="0">
                <a:latin typeface="Bookman Old Style" pitchFamily="18" charset="0"/>
                <a:cs typeface="Times New Roman" charset="0"/>
              </a:rPr>
              <a:t>Ciclo</a:t>
            </a:r>
            <a:r>
              <a:rPr lang="en-GB" i="1" dirty="0" smtClean="0">
                <a:latin typeface="Bookman Old Style" pitchFamily="18" charset="0"/>
                <a:cs typeface="Times New Roman" charset="0"/>
              </a:rPr>
              <a:t> vital:</a:t>
            </a:r>
            <a:r>
              <a:rPr lang="en-GB" dirty="0" smtClean="0">
                <a:latin typeface="Bookman Old Style" pitchFamily="18" charset="0"/>
                <a:cs typeface="Times New Roman" charset="0"/>
              </a:rPr>
              <a:t> Para </a:t>
            </a:r>
            <a:r>
              <a:rPr lang="en-GB" dirty="0" err="1" smtClean="0">
                <a:latin typeface="Bookman Old Style" pitchFamily="18" charset="0"/>
                <a:cs typeface="Times New Roman" charset="0"/>
              </a:rPr>
              <a:t>comprender</a:t>
            </a:r>
            <a:r>
              <a:rPr lang="en-GB" dirty="0" smtClean="0">
                <a:latin typeface="Bookman Old Style" pitchFamily="18" charset="0"/>
                <a:cs typeface="Times New Roman" charset="0"/>
              </a:rPr>
              <a:t> los </a:t>
            </a:r>
            <a:r>
              <a:rPr lang="en-GB" dirty="0" err="1" smtClean="0">
                <a:latin typeface="Bookman Old Style" pitchFamily="18" charset="0"/>
                <a:cs typeface="Times New Roman" charset="0"/>
              </a:rPr>
              <a:t>avances</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evolutivos</a:t>
            </a:r>
            <a:r>
              <a:rPr lang="en-GB" dirty="0" smtClean="0">
                <a:latin typeface="Bookman Old Style" pitchFamily="18" charset="0"/>
                <a:cs typeface="Times New Roman" charset="0"/>
              </a:rPr>
              <a:t> de </a:t>
            </a:r>
            <a:r>
              <a:rPr lang="en-GB" dirty="0" err="1" smtClean="0">
                <a:latin typeface="Bookman Old Style" pitchFamily="18" charset="0"/>
                <a:cs typeface="Times New Roman" charset="0"/>
              </a:rPr>
              <a:t>las</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gimnospermas</a:t>
            </a:r>
            <a:r>
              <a:rPr lang="en-GB" dirty="0" smtClean="0">
                <a:latin typeface="Bookman Old Style" pitchFamily="18" charset="0"/>
                <a:cs typeface="Times New Roman" charset="0"/>
              </a:rPr>
              <a:t> y, </a:t>
            </a:r>
            <a:r>
              <a:rPr lang="en-GB" dirty="0" err="1" smtClean="0">
                <a:latin typeface="Bookman Old Style" pitchFamily="18" charset="0"/>
                <a:cs typeface="Times New Roman" charset="0"/>
              </a:rPr>
              <a:t>sobre</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todo</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para</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poder</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entender</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más</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adelante</a:t>
            </a:r>
            <a:r>
              <a:rPr lang="en-GB" dirty="0" smtClean="0">
                <a:latin typeface="Bookman Old Style" pitchFamily="18" charset="0"/>
                <a:cs typeface="Times New Roman" charset="0"/>
              </a:rPr>
              <a:t> a </a:t>
            </a:r>
            <a:r>
              <a:rPr lang="en-GB" dirty="0" err="1" smtClean="0">
                <a:latin typeface="Bookman Old Style" pitchFamily="18" charset="0"/>
                <a:cs typeface="Times New Roman" charset="0"/>
              </a:rPr>
              <a:t>las</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angiospermas</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es</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necesario</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entender</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su</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ciclo</a:t>
            </a:r>
            <a:r>
              <a:rPr lang="en-GB" dirty="0" smtClean="0">
                <a:latin typeface="Bookman Old Style" pitchFamily="18" charset="0"/>
                <a:cs typeface="Times New Roman" charset="0"/>
              </a:rPr>
              <a:t> vital. </a:t>
            </a:r>
            <a:r>
              <a:rPr lang="en-GB" dirty="0" err="1" smtClean="0">
                <a:latin typeface="Bookman Old Style" pitchFamily="18" charset="0"/>
                <a:cs typeface="Times New Roman" charset="0"/>
              </a:rPr>
              <a:t>Utilizaremos</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como</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modelo</a:t>
            </a:r>
            <a:r>
              <a:rPr lang="en-GB" dirty="0" smtClean="0">
                <a:latin typeface="Bookman Old Style" pitchFamily="18" charset="0"/>
                <a:cs typeface="Times New Roman" charset="0"/>
              </a:rPr>
              <a:t> el </a:t>
            </a:r>
            <a:r>
              <a:rPr lang="en-GB" dirty="0" err="1" smtClean="0">
                <a:latin typeface="Bookman Old Style" pitchFamily="18" charset="0"/>
                <a:cs typeface="Times New Roman" charset="0"/>
              </a:rPr>
              <a:t>ciclo</a:t>
            </a:r>
            <a:r>
              <a:rPr lang="en-GB" dirty="0" smtClean="0">
                <a:latin typeface="Bookman Old Style" pitchFamily="18" charset="0"/>
                <a:cs typeface="Times New Roman" charset="0"/>
              </a:rPr>
              <a:t> del </a:t>
            </a:r>
            <a:r>
              <a:rPr lang="en-GB" dirty="0" err="1" smtClean="0">
                <a:latin typeface="Bookman Old Style" pitchFamily="18" charset="0"/>
                <a:cs typeface="Times New Roman" charset="0"/>
              </a:rPr>
              <a:t>pino</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que</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es</a:t>
            </a:r>
            <a:r>
              <a:rPr lang="en-GB" dirty="0" smtClean="0">
                <a:latin typeface="Bookman Old Style" pitchFamily="18" charset="0"/>
                <a:cs typeface="Times New Roman" charset="0"/>
              </a:rPr>
              <a:t> el </a:t>
            </a:r>
            <a:r>
              <a:rPr lang="en-GB" dirty="0" err="1" smtClean="0">
                <a:latin typeface="Bookman Old Style" pitchFamily="18" charset="0"/>
                <a:cs typeface="Times New Roman" charset="0"/>
              </a:rPr>
              <a:t>tipo</a:t>
            </a:r>
            <a:r>
              <a:rPr lang="en-GB" dirty="0" smtClean="0">
                <a:latin typeface="Bookman Old Style" pitchFamily="18" charset="0"/>
                <a:cs typeface="Times New Roman" charset="0"/>
              </a:rPr>
              <a:t> de </a:t>
            </a:r>
            <a:r>
              <a:rPr lang="en-GB" dirty="0" err="1" smtClean="0">
                <a:latin typeface="Bookman Old Style" pitchFamily="18" charset="0"/>
                <a:cs typeface="Times New Roman" charset="0"/>
              </a:rPr>
              <a:t>gimnosperma</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más</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abundante</a:t>
            </a:r>
            <a:r>
              <a:rPr lang="en-GB" dirty="0" smtClean="0">
                <a:latin typeface="Bookman Old Style" pitchFamily="18" charset="0"/>
                <a:cs typeface="Times New Roman" charset="0"/>
              </a:rPr>
              <a:t> y </a:t>
            </a:r>
            <a:r>
              <a:rPr lang="en-GB" dirty="0" err="1" smtClean="0">
                <a:latin typeface="Bookman Old Style" pitchFamily="18" charset="0"/>
                <a:cs typeface="Times New Roman" charset="0"/>
              </a:rPr>
              <a:t>conocido</a:t>
            </a:r>
            <a:r>
              <a:rPr lang="en-GB" dirty="0" smtClean="0">
                <a:latin typeface="Bookman Old Style" pitchFamily="18" charset="0"/>
                <a:cs typeface="Times New Roman" charset="0"/>
              </a:rPr>
              <a:t>.</a:t>
            </a:r>
            <a:endParaRPr lang="en-GB" dirty="0" smtClean="0">
              <a:cs typeface="Times New Roman" charset="0"/>
            </a:endParaRPr>
          </a:p>
          <a:p>
            <a:pPr algn="just"/>
            <a:r>
              <a:rPr lang="en-GB" dirty="0" err="1" smtClean="0">
                <a:latin typeface="Bookman Old Style" pitchFamily="18" charset="0"/>
                <a:cs typeface="Times New Roman" charset="0"/>
              </a:rPr>
              <a:t>Sobre</a:t>
            </a:r>
            <a:r>
              <a:rPr lang="en-GB" dirty="0" smtClean="0">
                <a:latin typeface="Bookman Old Style" pitchFamily="18" charset="0"/>
                <a:cs typeface="Times New Roman" charset="0"/>
              </a:rPr>
              <a:t> los </a:t>
            </a:r>
            <a:r>
              <a:rPr lang="en-GB" dirty="0" err="1" smtClean="0">
                <a:latin typeface="Bookman Old Style" pitchFamily="18" charset="0"/>
                <a:cs typeface="Times New Roman" charset="0"/>
              </a:rPr>
              <a:t>árboles</a:t>
            </a:r>
            <a:r>
              <a:rPr lang="en-GB" dirty="0" smtClean="0">
                <a:latin typeface="Bookman Old Style" pitchFamily="18" charset="0"/>
                <a:cs typeface="Times New Roman" charset="0"/>
              </a:rPr>
              <a:t> de </a:t>
            </a:r>
            <a:r>
              <a:rPr lang="en-GB" dirty="0" err="1" smtClean="0">
                <a:latin typeface="Bookman Old Style" pitchFamily="18" charset="0"/>
                <a:cs typeface="Times New Roman" charset="0"/>
              </a:rPr>
              <a:t>pinos</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adultos</a:t>
            </a:r>
            <a:r>
              <a:rPr lang="en-GB" dirty="0" smtClean="0">
                <a:latin typeface="Bookman Old Style" pitchFamily="18" charset="0"/>
                <a:cs typeface="Times New Roman" charset="0"/>
              </a:rPr>
              <a:t> se </a:t>
            </a:r>
            <a:r>
              <a:rPr lang="en-GB" dirty="0" err="1" smtClean="0">
                <a:latin typeface="Bookman Old Style" pitchFamily="18" charset="0"/>
                <a:cs typeface="Times New Roman" charset="0"/>
              </a:rPr>
              <a:t>forman</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las</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inflorescencias</a:t>
            </a:r>
            <a:r>
              <a:rPr lang="en-GB" dirty="0" smtClean="0">
                <a:latin typeface="Bookman Old Style" pitchFamily="18" charset="0"/>
                <a:cs typeface="Times New Roman" charset="0"/>
              </a:rPr>
              <a:t>. Las </a:t>
            </a:r>
            <a:r>
              <a:rPr lang="en-GB" dirty="0" err="1" smtClean="0">
                <a:latin typeface="Bookman Old Style" pitchFamily="18" charset="0"/>
                <a:cs typeface="Times New Roman" charset="0"/>
              </a:rPr>
              <a:t>masculinas</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producen</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polen</a:t>
            </a:r>
            <a:r>
              <a:rPr lang="en-GB" dirty="0" smtClean="0">
                <a:latin typeface="Bookman Old Style" pitchFamily="18" charset="0"/>
                <a:cs typeface="Times New Roman" charset="0"/>
              </a:rPr>
              <a:t> y se </a:t>
            </a:r>
            <a:r>
              <a:rPr lang="en-GB" dirty="0" err="1" smtClean="0">
                <a:latin typeface="Bookman Old Style" pitchFamily="18" charset="0"/>
                <a:cs typeface="Times New Roman" charset="0"/>
              </a:rPr>
              <a:t>suelen</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situar</a:t>
            </a:r>
            <a:r>
              <a:rPr lang="en-GB" dirty="0" smtClean="0">
                <a:latin typeface="Bookman Old Style" pitchFamily="18" charset="0"/>
                <a:cs typeface="Times New Roman" charset="0"/>
              </a:rPr>
              <a:t> en el </a:t>
            </a:r>
            <a:r>
              <a:rPr lang="en-GB" dirty="0" err="1" smtClean="0">
                <a:latin typeface="Bookman Old Style" pitchFamily="18" charset="0"/>
                <a:cs typeface="Times New Roman" charset="0"/>
              </a:rPr>
              <a:t>ápice</a:t>
            </a:r>
            <a:r>
              <a:rPr lang="en-GB" dirty="0" smtClean="0">
                <a:latin typeface="Bookman Old Style" pitchFamily="18" charset="0"/>
                <a:cs typeface="Times New Roman" charset="0"/>
              </a:rPr>
              <a:t> de </a:t>
            </a:r>
            <a:r>
              <a:rPr lang="en-GB" dirty="0" err="1" smtClean="0">
                <a:latin typeface="Bookman Old Style" pitchFamily="18" charset="0"/>
                <a:cs typeface="Times New Roman" charset="0"/>
              </a:rPr>
              <a:t>las</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ramas</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jóvenes</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mientras</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que</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las</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femeninas</a:t>
            </a:r>
            <a:r>
              <a:rPr lang="en-GB" dirty="0" smtClean="0">
                <a:latin typeface="Bookman Old Style" pitchFamily="18" charset="0"/>
                <a:cs typeface="Times New Roman" charset="0"/>
              </a:rPr>
              <a:t> se </a:t>
            </a:r>
            <a:r>
              <a:rPr lang="en-GB" dirty="0" err="1" smtClean="0">
                <a:latin typeface="Bookman Old Style" pitchFamily="18" charset="0"/>
                <a:cs typeface="Times New Roman" charset="0"/>
              </a:rPr>
              <a:t>localizan</a:t>
            </a:r>
            <a:r>
              <a:rPr lang="en-GB" dirty="0" smtClean="0">
                <a:latin typeface="Bookman Old Style" pitchFamily="18" charset="0"/>
                <a:cs typeface="Times New Roman" charset="0"/>
              </a:rPr>
              <a:t> un </a:t>
            </a:r>
            <a:r>
              <a:rPr lang="en-GB" dirty="0" err="1" smtClean="0">
                <a:latin typeface="Bookman Old Style" pitchFamily="18" charset="0"/>
                <a:cs typeface="Times New Roman" charset="0"/>
              </a:rPr>
              <a:t>poco</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detrás</a:t>
            </a:r>
            <a:r>
              <a:rPr lang="en-GB" dirty="0" smtClean="0">
                <a:latin typeface="Bookman Old Style" pitchFamily="18" charset="0"/>
                <a:cs typeface="Times New Roman" charset="0"/>
              </a:rPr>
              <a:t>, en </a:t>
            </a:r>
            <a:r>
              <a:rPr lang="en-GB" dirty="0" err="1" smtClean="0">
                <a:latin typeface="Bookman Old Style" pitchFamily="18" charset="0"/>
                <a:cs typeface="Times New Roman" charset="0"/>
              </a:rPr>
              <a:t>las</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ramas</a:t>
            </a:r>
            <a:r>
              <a:rPr lang="en-GB" dirty="0" smtClean="0">
                <a:latin typeface="Bookman Old Style" pitchFamily="18" charset="0"/>
                <a:cs typeface="Times New Roman" charset="0"/>
              </a:rPr>
              <a:t> del </a:t>
            </a:r>
            <a:r>
              <a:rPr lang="en-GB" dirty="0" err="1" smtClean="0">
                <a:latin typeface="Bookman Old Style" pitchFamily="18" charset="0"/>
                <a:cs typeface="Times New Roman" charset="0"/>
              </a:rPr>
              <a:t>año</a:t>
            </a:r>
            <a:r>
              <a:rPr lang="en-GB" dirty="0" smtClean="0">
                <a:latin typeface="Bookman Old Style" pitchFamily="18" charset="0"/>
                <a:cs typeface="Times New Roman" charset="0"/>
              </a:rPr>
              <a:t> anterior. ¿</a:t>
            </a:r>
            <a:r>
              <a:rPr lang="en-GB" dirty="0" err="1" smtClean="0">
                <a:latin typeface="Bookman Old Style" pitchFamily="18" charset="0"/>
                <a:cs typeface="Times New Roman" charset="0"/>
              </a:rPr>
              <a:t>Qué</a:t>
            </a:r>
            <a:r>
              <a:rPr lang="en-GB" dirty="0" smtClean="0">
                <a:latin typeface="Bookman Old Style" pitchFamily="18" charset="0"/>
                <a:cs typeface="Times New Roman" charset="0"/>
              </a:rPr>
              <a:t> son </a:t>
            </a:r>
            <a:r>
              <a:rPr lang="en-GB" dirty="0" err="1" smtClean="0">
                <a:latin typeface="Bookman Old Style" pitchFamily="18" charset="0"/>
                <a:cs typeface="Times New Roman" charset="0"/>
              </a:rPr>
              <a:t>estas</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estructuras</a:t>
            </a:r>
            <a:r>
              <a:rPr lang="en-GB" dirty="0" smtClean="0">
                <a:latin typeface="Bookman Old Style" pitchFamily="18" charset="0"/>
                <a:cs typeface="Times New Roman" charset="0"/>
              </a:rPr>
              <a:t>?</a:t>
            </a:r>
            <a:endParaRPr lang="en-GB" dirty="0" smtClean="0">
              <a:cs typeface="Times New Roman" charset="0"/>
            </a:endParaRPr>
          </a:p>
          <a:p>
            <a:pPr algn="just"/>
            <a:r>
              <a:rPr lang="en-GB" dirty="0" smtClean="0">
                <a:latin typeface="Bookman Old Style" pitchFamily="18" charset="0"/>
                <a:cs typeface="Times New Roman" charset="0"/>
              </a:rPr>
              <a:t>Como </a:t>
            </a:r>
            <a:r>
              <a:rPr lang="en-GB" dirty="0" err="1" smtClean="0">
                <a:latin typeface="Bookman Old Style" pitchFamily="18" charset="0"/>
                <a:cs typeface="Times New Roman" charset="0"/>
              </a:rPr>
              <a:t>hemos</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dicho</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anteriormente</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todas</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las</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gimnospermas</a:t>
            </a:r>
            <a:r>
              <a:rPr lang="en-GB" dirty="0" smtClean="0">
                <a:latin typeface="Bookman Old Style" pitchFamily="18" charset="0"/>
                <a:cs typeface="Times New Roman" charset="0"/>
              </a:rPr>
              <a:t> son </a:t>
            </a:r>
            <a:r>
              <a:rPr lang="en-GB" dirty="0" err="1" smtClean="0">
                <a:latin typeface="Bookman Old Style" pitchFamily="18" charset="0"/>
                <a:cs typeface="Times New Roman" charset="0"/>
              </a:rPr>
              <a:t>heterospóricas</a:t>
            </a:r>
            <a:r>
              <a:rPr lang="en-GB" dirty="0" smtClean="0">
                <a:latin typeface="Bookman Old Style" pitchFamily="18" charset="0"/>
                <a:cs typeface="Times New Roman" charset="0"/>
              </a:rPr>
              <a:t> y </a:t>
            </a:r>
            <a:r>
              <a:rPr lang="en-GB" dirty="0" err="1" smtClean="0">
                <a:latin typeface="Bookman Old Style" pitchFamily="18" charset="0"/>
                <a:cs typeface="Times New Roman" charset="0"/>
              </a:rPr>
              <a:t>producen</a:t>
            </a:r>
            <a:r>
              <a:rPr lang="en-GB" dirty="0" smtClean="0">
                <a:latin typeface="Bookman Old Style" pitchFamily="18" charset="0"/>
                <a:cs typeface="Times New Roman" charset="0"/>
              </a:rPr>
              <a:t> dos </a:t>
            </a:r>
            <a:r>
              <a:rPr lang="en-GB" dirty="0" err="1" smtClean="0">
                <a:latin typeface="Bookman Old Style" pitchFamily="18" charset="0"/>
                <a:cs typeface="Times New Roman" charset="0"/>
              </a:rPr>
              <a:t>tipos</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diferentes</a:t>
            </a:r>
            <a:r>
              <a:rPr lang="en-GB" dirty="0" smtClean="0">
                <a:latin typeface="Bookman Old Style" pitchFamily="18" charset="0"/>
                <a:cs typeface="Times New Roman" charset="0"/>
              </a:rPr>
              <a:t> de</a:t>
            </a:r>
            <a:r>
              <a:rPr lang="es-ES" dirty="0" smtClean="0">
                <a:latin typeface="Bookman Old Style" pitchFamily="18" charset="0"/>
                <a:cs typeface="Times New Roman" charset="0"/>
              </a:rPr>
              <a:t> esporas</a:t>
            </a:r>
            <a:r>
              <a:rPr lang="en-GB" dirty="0" smtClean="0">
                <a:latin typeface="Bookman Old Style" pitchFamily="18" charset="0"/>
                <a:cs typeface="Times New Roman" charset="0"/>
              </a:rPr>
              <a:t> </a:t>
            </a:r>
            <a:r>
              <a:rPr lang="es-ES" dirty="0" smtClean="0">
                <a:latin typeface="Bookman Old Style" pitchFamily="18" charset="0"/>
                <a:cs typeface="Times New Roman" charset="0"/>
              </a:rPr>
              <a:t> </a:t>
            </a:r>
            <a:r>
              <a:rPr lang="en-GB" dirty="0" smtClean="0">
                <a:latin typeface="Bookman Old Style" pitchFamily="18" charset="0"/>
                <a:cs typeface="Times New Roman" charset="0"/>
              </a:rPr>
              <a:t>en dos </a:t>
            </a:r>
            <a:r>
              <a:rPr lang="en-GB" dirty="0" err="1" smtClean="0">
                <a:latin typeface="Bookman Old Style" pitchFamily="18" charset="0"/>
                <a:cs typeface="Times New Roman" charset="0"/>
              </a:rPr>
              <a:t>tipos</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diferentes</a:t>
            </a:r>
            <a:r>
              <a:rPr lang="en-GB" dirty="0" smtClean="0">
                <a:latin typeface="Bookman Old Style" pitchFamily="18" charset="0"/>
                <a:cs typeface="Times New Roman" charset="0"/>
              </a:rPr>
              <a:t> de </a:t>
            </a:r>
            <a:r>
              <a:rPr lang="en-GB" dirty="0" err="1" smtClean="0">
                <a:latin typeface="Bookman Old Style" pitchFamily="18" charset="0"/>
                <a:cs typeface="Times New Roman" charset="0"/>
              </a:rPr>
              <a:t>esporangios</a:t>
            </a:r>
            <a:r>
              <a:rPr lang="en-GB" dirty="0" smtClean="0">
                <a:latin typeface="Bookman Old Style" pitchFamily="18" charset="0"/>
                <a:cs typeface="Times New Roman" charset="0"/>
              </a:rPr>
              <a:t>. Las </a:t>
            </a:r>
            <a:r>
              <a:rPr lang="en-GB" dirty="0" err="1" smtClean="0">
                <a:latin typeface="Bookman Old Style" pitchFamily="18" charset="0"/>
                <a:cs typeface="Times New Roman" charset="0"/>
              </a:rPr>
              <a:t>esporas</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que</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originan</a:t>
            </a:r>
            <a:r>
              <a:rPr lang="en-GB" dirty="0" smtClean="0">
                <a:latin typeface="Bookman Old Style" pitchFamily="18" charset="0"/>
                <a:cs typeface="Times New Roman" charset="0"/>
              </a:rPr>
              <a:t> los </a:t>
            </a:r>
            <a:r>
              <a:rPr lang="en-GB" dirty="0" err="1" smtClean="0">
                <a:latin typeface="Bookman Old Style" pitchFamily="18" charset="0"/>
                <a:cs typeface="Times New Roman" charset="0"/>
              </a:rPr>
              <a:t>gametófitos</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masculinos</a:t>
            </a:r>
            <a:r>
              <a:rPr lang="en-GB" dirty="0" smtClean="0">
                <a:latin typeface="Bookman Old Style" pitchFamily="18" charset="0"/>
                <a:cs typeface="Times New Roman" charset="0"/>
              </a:rPr>
              <a:t> se </a:t>
            </a:r>
            <a:r>
              <a:rPr lang="en-GB" dirty="0" err="1" smtClean="0">
                <a:latin typeface="Bookman Old Style" pitchFamily="18" charset="0"/>
                <a:cs typeface="Times New Roman" charset="0"/>
              </a:rPr>
              <a:t>conocen</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como</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micrósporas</a:t>
            </a:r>
            <a:r>
              <a:rPr lang="en-GB" dirty="0" smtClean="0">
                <a:latin typeface="Bookman Old Style" pitchFamily="18" charset="0"/>
                <a:cs typeface="Times New Roman" charset="0"/>
              </a:rPr>
              <a:t> y se </a:t>
            </a:r>
            <a:r>
              <a:rPr lang="en-GB" dirty="0" err="1" smtClean="0">
                <a:latin typeface="Bookman Old Style" pitchFamily="18" charset="0"/>
                <a:cs typeface="Times New Roman" charset="0"/>
              </a:rPr>
              <a:t>forman</a:t>
            </a:r>
            <a:r>
              <a:rPr lang="en-GB" dirty="0" smtClean="0">
                <a:latin typeface="Bookman Old Style" pitchFamily="18" charset="0"/>
                <a:cs typeface="Times New Roman" charset="0"/>
              </a:rPr>
              <a:t> en </a:t>
            </a:r>
            <a:r>
              <a:rPr lang="en-GB" dirty="0" err="1" smtClean="0">
                <a:latin typeface="Bookman Old Style" pitchFamily="18" charset="0"/>
                <a:cs typeface="Times New Roman" charset="0"/>
              </a:rPr>
              <a:t>estructuras</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conocidas</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como</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microsporangios</a:t>
            </a:r>
            <a:r>
              <a:rPr lang="en-GB" dirty="0" smtClean="0">
                <a:latin typeface="Bookman Old Style" pitchFamily="18" charset="0"/>
                <a:cs typeface="Times New Roman" charset="0"/>
              </a:rPr>
              <a:t> (</a:t>
            </a:r>
            <a:r>
              <a:rPr lang="en-GB" b="1" dirty="0" err="1" smtClean="0">
                <a:latin typeface="Bookman Old Style" pitchFamily="18" charset="0"/>
                <a:cs typeface="Times New Roman" charset="0"/>
              </a:rPr>
              <a:t>sacos</a:t>
            </a:r>
            <a:r>
              <a:rPr lang="en-GB" b="1" dirty="0" smtClean="0">
                <a:latin typeface="Bookman Old Style" pitchFamily="18" charset="0"/>
                <a:cs typeface="Times New Roman" charset="0"/>
              </a:rPr>
              <a:t> </a:t>
            </a:r>
            <a:r>
              <a:rPr lang="en-GB" b="1" dirty="0" err="1" smtClean="0">
                <a:latin typeface="Bookman Old Style" pitchFamily="18" charset="0"/>
                <a:cs typeface="Times New Roman" charset="0"/>
              </a:rPr>
              <a:t>polínicos</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que</a:t>
            </a:r>
            <a:r>
              <a:rPr lang="en-GB" dirty="0" smtClean="0">
                <a:latin typeface="Bookman Old Style" pitchFamily="18" charset="0"/>
                <a:cs typeface="Times New Roman" charset="0"/>
              </a:rPr>
              <a:t> a </a:t>
            </a:r>
            <a:r>
              <a:rPr lang="en-GB" dirty="0" err="1" smtClean="0">
                <a:latin typeface="Bookman Old Style" pitchFamily="18" charset="0"/>
                <a:cs typeface="Times New Roman" charset="0"/>
              </a:rPr>
              <a:t>su</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vez</a:t>
            </a:r>
            <a:r>
              <a:rPr lang="en-GB" dirty="0" smtClean="0">
                <a:latin typeface="Bookman Old Style" pitchFamily="18" charset="0"/>
                <a:cs typeface="Times New Roman" charset="0"/>
              </a:rPr>
              <a:t> se </a:t>
            </a:r>
            <a:r>
              <a:rPr lang="en-GB" dirty="0" err="1" smtClean="0">
                <a:latin typeface="Bookman Old Style" pitchFamily="18" charset="0"/>
                <a:cs typeface="Times New Roman" charset="0"/>
              </a:rPr>
              <a:t>disponen</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sobre</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una</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escama</a:t>
            </a:r>
            <a:r>
              <a:rPr lang="en-GB" dirty="0" smtClean="0">
                <a:latin typeface="Bookman Old Style" pitchFamily="18" charset="0"/>
                <a:cs typeface="Times New Roman" charset="0"/>
              </a:rPr>
              <a:t> (</a:t>
            </a:r>
            <a:r>
              <a:rPr lang="en-GB" b="1" dirty="0" err="1" smtClean="0">
                <a:latin typeface="Bookman Old Style" pitchFamily="18" charset="0"/>
                <a:cs typeface="Times New Roman" charset="0"/>
              </a:rPr>
              <a:t>microsporófilos</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dispuestos</a:t>
            </a:r>
            <a:r>
              <a:rPr lang="en-GB" dirty="0" smtClean="0">
                <a:latin typeface="Bookman Old Style" pitchFamily="18" charset="0"/>
                <a:cs typeface="Times New Roman" charset="0"/>
              </a:rPr>
              <a:t> en </a:t>
            </a:r>
            <a:r>
              <a:rPr lang="en-GB" dirty="0" err="1" smtClean="0">
                <a:latin typeface="Bookman Old Style" pitchFamily="18" charset="0"/>
                <a:cs typeface="Times New Roman" charset="0"/>
              </a:rPr>
              <a:t>espiral</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alrededor</a:t>
            </a:r>
            <a:r>
              <a:rPr lang="en-GB" dirty="0" smtClean="0">
                <a:latin typeface="Bookman Old Style" pitchFamily="18" charset="0"/>
                <a:cs typeface="Times New Roman" charset="0"/>
              </a:rPr>
              <a:t> de un </a:t>
            </a:r>
            <a:r>
              <a:rPr lang="en-GB" dirty="0" err="1" smtClean="0">
                <a:latin typeface="Bookman Old Style" pitchFamily="18" charset="0"/>
                <a:cs typeface="Times New Roman" charset="0"/>
              </a:rPr>
              <a:t>eje</a:t>
            </a:r>
            <a:r>
              <a:rPr lang="en-GB" dirty="0" smtClean="0">
                <a:latin typeface="Bookman Old Style" pitchFamily="18" charset="0"/>
                <a:cs typeface="Times New Roman" charset="0"/>
              </a:rPr>
              <a:t> (</a:t>
            </a:r>
            <a:r>
              <a:rPr lang="en-GB" b="1" dirty="0" err="1" smtClean="0">
                <a:latin typeface="Bookman Old Style" pitchFamily="18" charset="0"/>
                <a:cs typeface="Times New Roman" charset="0"/>
              </a:rPr>
              <a:t>cono</a:t>
            </a:r>
            <a:r>
              <a:rPr lang="en-GB" dirty="0" smtClean="0">
                <a:latin typeface="Bookman Old Style" pitchFamily="18" charset="0"/>
                <a:cs typeface="Times New Roman" charset="0"/>
              </a:rPr>
              <a:t>). El </a:t>
            </a:r>
            <a:r>
              <a:rPr lang="en-GB" dirty="0" err="1" smtClean="0">
                <a:latin typeface="Bookman Old Style" pitchFamily="18" charset="0"/>
                <a:cs typeface="Times New Roman" charset="0"/>
              </a:rPr>
              <a:t>lugar</a:t>
            </a:r>
            <a:r>
              <a:rPr lang="en-GB" dirty="0" smtClean="0">
                <a:latin typeface="Bookman Old Style" pitchFamily="18" charset="0"/>
                <a:cs typeface="Times New Roman" charset="0"/>
              </a:rPr>
              <a:t> en el </a:t>
            </a:r>
            <a:r>
              <a:rPr lang="en-GB" dirty="0" err="1" smtClean="0">
                <a:latin typeface="Bookman Old Style" pitchFamily="18" charset="0"/>
                <a:cs typeface="Times New Roman" charset="0"/>
              </a:rPr>
              <a:t>que</a:t>
            </a:r>
            <a:r>
              <a:rPr lang="en-GB" dirty="0" smtClean="0">
                <a:latin typeface="Bookman Old Style" pitchFamily="18" charset="0"/>
                <a:cs typeface="Times New Roman" charset="0"/>
              </a:rPr>
              <a:t> se </a:t>
            </a:r>
            <a:r>
              <a:rPr lang="en-GB" dirty="0" err="1" smtClean="0">
                <a:latin typeface="Bookman Old Style" pitchFamily="18" charset="0"/>
                <a:cs typeface="Times New Roman" charset="0"/>
              </a:rPr>
              <a:t>producen</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las</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micrósporas</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sacos</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polínicos</a:t>
            </a:r>
            <a:r>
              <a:rPr lang="en-GB" dirty="0" smtClean="0">
                <a:latin typeface="Bookman Old Style" pitchFamily="18" charset="0"/>
                <a:cs typeface="Times New Roman" charset="0"/>
              </a:rPr>
              <a:t>, se </a:t>
            </a:r>
            <a:r>
              <a:rPr lang="en-GB" dirty="0" err="1" smtClean="0">
                <a:latin typeface="Bookman Old Style" pitchFamily="18" charset="0"/>
                <a:cs typeface="Times New Roman" charset="0"/>
              </a:rPr>
              <a:t>corresponde</a:t>
            </a:r>
            <a:r>
              <a:rPr lang="en-GB" dirty="0" smtClean="0">
                <a:latin typeface="Bookman Old Style" pitchFamily="18" charset="0"/>
                <a:cs typeface="Times New Roman" charset="0"/>
              </a:rPr>
              <a:t> con los </a:t>
            </a:r>
            <a:r>
              <a:rPr lang="en-GB" b="1" dirty="0" err="1" smtClean="0">
                <a:latin typeface="Bookman Old Style" pitchFamily="18" charset="0"/>
                <a:cs typeface="Times New Roman" charset="0"/>
              </a:rPr>
              <a:t>microsporangios</a:t>
            </a:r>
            <a:r>
              <a:rPr lang="en-GB" dirty="0" smtClean="0">
                <a:latin typeface="Bookman Old Style" pitchFamily="18" charset="0"/>
                <a:cs typeface="Times New Roman" charset="0"/>
              </a:rPr>
              <a:t>. La  </a:t>
            </a:r>
            <a:r>
              <a:rPr lang="en-GB" b="1" dirty="0" err="1" smtClean="0">
                <a:latin typeface="Bookman Old Style" pitchFamily="18" charset="0"/>
                <a:cs typeface="Times New Roman" charset="0"/>
              </a:rPr>
              <a:t>micróspora</a:t>
            </a:r>
            <a:r>
              <a:rPr lang="en-GB" dirty="0" smtClean="0">
                <a:latin typeface="Bookman Old Style" pitchFamily="18" charset="0"/>
                <a:cs typeface="Times New Roman" charset="0"/>
              </a:rPr>
              <a:t> se </a:t>
            </a:r>
            <a:r>
              <a:rPr lang="en-GB" dirty="0" err="1" smtClean="0">
                <a:latin typeface="Bookman Old Style" pitchFamily="18" charset="0"/>
                <a:cs typeface="Times New Roman" charset="0"/>
              </a:rPr>
              <a:t>desarrolla</a:t>
            </a:r>
            <a:r>
              <a:rPr lang="en-GB" dirty="0" smtClean="0">
                <a:latin typeface="Bookman Old Style" pitchFamily="18" charset="0"/>
                <a:cs typeface="Times New Roman" charset="0"/>
              </a:rPr>
              <a:t> y </a:t>
            </a:r>
            <a:r>
              <a:rPr lang="en-GB" dirty="0" err="1" smtClean="0">
                <a:latin typeface="Bookman Old Style" pitchFamily="18" charset="0"/>
                <a:cs typeface="Times New Roman" charset="0"/>
              </a:rPr>
              <a:t>da</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lugar</a:t>
            </a:r>
            <a:r>
              <a:rPr lang="en-GB" dirty="0" smtClean="0">
                <a:latin typeface="Bookman Old Style" pitchFamily="18" charset="0"/>
                <a:cs typeface="Times New Roman" charset="0"/>
              </a:rPr>
              <a:t> a un </a:t>
            </a:r>
            <a:r>
              <a:rPr lang="en-GB" b="1" dirty="0" err="1" smtClean="0">
                <a:latin typeface="Bookman Old Style" pitchFamily="18" charset="0"/>
                <a:cs typeface="Times New Roman" charset="0"/>
              </a:rPr>
              <a:t>microgametófito</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inmaduro</a:t>
            </a:r>
            <a:r>
              <a:rPr lang="en-GB" dirty="0" smtClean="0">
                <a:latin typeface="Bookman Old Style" pitchFamily="18" charset="0"/>
                <a:cs typeface="Times New Roman" charset="0"/>
              </a:rPr>
              <a:t>, con </a:t>
            </a:r>
            <a:r>
              <a:rPr lang="en-GB" dirty="0" err="1" smtClean="0">
                <a:latin typeface="Bookman Old Style" pitchFamily="18" charset="0"/>
                <a:cs typeface="Times New Roman" charset="0"/>
              </a:rPr>
              <a:t>sólo</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cuatro</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células</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éste</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es</a:t>
            </a:r>
            <a:r>
              <a:rPr lang="en-GB" dirty="0" smtClean="0">
                <a:latin typeface="Bookman Old Style" pitchFamily="18" charset="0"/>
                <a:cs typeface="Times New Roman" charset="0"/>
              </a:rPr>
              <a:t> el </a:t>
            </a:r>
            <a:r>
              <a:rPr lang="en-GB" b="1" dirty="0" err="1" smtClean="0">
                <a:latin typeface="Bookman Old Style" pitchFamily="18" charset="0"/>
                <a:cs typeface="Times New Roman" charset="0"/>
              </a:rPr>
              <a:t>grano</a:t>
            </a:r>
            <a:r>
              <a:rPr lang="en-GB" b="1" dirty="0" smtClean="0">
                <a:latin typeface="Bookman Old Style" pitchFamily="18" charset="0"/>
                <a:cs typeface="Times New Roman" charset="0"/>
              </a:rPr>
              <a:t> de </a:t>
            </a:r>
            <a:r>
              <a:rPr lang="en-GB" b="1" dirty="0" err="1" smtClean="0">
                <a:latin typeface="Bookman Old Style" pitchFamily="18" charset="0"/>
                <a:cs typeface="Times New Roman" charset="0"/>
              </a:rPr>
              <a:t>polen</a:t>
            </a:r>
            <a:r>
              <a:rPr lang="en-GB" dirty="0" smtClean="0">
                <a:latin typeface="Bookman Old Style" pitchFamily="18" charset="0"/>
                <a:cs typeface="Times New Roman" charset="0"/>
              </a:rPr>
              <a:t>. Durante el </a:t>
            </a:r>
            <a:r>
              <a:rPr lang="en-GB" dirty="0" err="1" smtClean="0">
                <a:latin typeface="Bookman Old Style" pitchFamily="18" charset="0"/>
                <a:cs typeface="Times New Roman" charset="0"/>
              </a:rPr>
              <a:t>inicio</a:t>
            </a:r>
            <a:r>
              <a:rPr lang="en-GB" dirty="0" smtClean="0">
                <a:latin typeface="Bookman Old Style" pitchFamily="18" charset="0"/>
                <a:cs typeface="Times New Roman" charset="0"/>
              </a:rPr>
              <a:t> de la primavera los </a:t>
            </a:r>
            <a:r>
              <a:rPr lang="en-GB" dirty="0" err="1" smtClean="0">
                <a:latin typeface="Bookman Old Style" pitchFamily="18" charset="0"/>
                <a:cs typeface="Times New Roman" charset="0"/>
              </a:rPr>
              <a:t>granos</a:t>
            </a:r>
            <a:r>
              <a:rPr lang="en-GB" dirty="0" smtClean="0">
                <a:latin typeface="Bookman Old Style" pitchFamily="18" charset="0"/>
                <a:cs typeface="Times New Roman" charset="0"/>
              </a:rPr>
              <a:t> de </a:t>
            </a:r>
            <a:r>
              <a:rPr lang="en-GB" dirty="0" err="1" smtClean="0">
                <a:latin typeface="Bookman Old Style" pitchFamily="18" charset="0"/>
                <a:cs typeface="Times New Roman" charset="0"/>
              </a:rPr>
              <a:t>polen</a:t>
            </a:r>
            <a:r>
              <a:rPr lang="en-GB" dirty="0" smtClean="0">
                <a:latin typeface="Bookman Old Style" pitchFamily="18" charset="0"/>
                <a:cs typeface="Times New Roman" charset="0"/>
              </a:rPr>
              <a:t> son </a:t>
            </a:r>
            <a:r>
              <a:rPr lang="en-GB" dirty="0" err="1" smtClean="0">
                <a:latin typeface="Bookman Old Style" pitchFamily="18" charset="0"/>
                <a:cs typeface="Times New Roman" charset="0"/>
              </a:rPr>
              <a:t>liberados</a:t>
            </a:r>
            <a:r>
              <a:rPr lang="en-GB" dirty="0" smtClean="0">
                <a:latin typeface="Bookman Old Style" pitchFamily="18" charset="0"/>
                <a:cs typeface="Times New Roman" charset="0"/>
              </a:rPr>
              <a:t> en </a:t>
            </a:r>
            <a:r>
              <a:rPr lang="en-GB" dirty="0" err="1" smtClean="0">
                <a:latin typeface="Bookman Old Style" pitchFamily="18" charset="0"/>
                <a:cs typeface="Times New Roman" charset="0"/>
              </a:rPr>
              <a:t>grandes</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cantidades</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por</a:t>
            </a:r>
            <a:r>
              <a:rPr lang="en-GB" dirty="0" smtClean="0">
                <a:latin typeface="Bookman Old Style" pitchFamily="18" charset="0"/>
                <a:cs typeface="Times New Roman" charset="0"/>
              </a:rPr>
              <a:t> los </a:t>
            </a:r>
            <a:r>
              <a:rPr lang="en-GB" dirty="0" err="1" smtClean="0">
                <a:latin typeface="Bookman Old Style" pitchFamily="18" charset="0"/>
                <a:cs typeface="Times New Roman" charset="0"/>
              </a:rPr>
              <a:t>microsporangios</a:t>
            </a:r>
            <a:r>
              <a:rPr lang="en-GB" dirty="0" smtClean="0">
                <a:latin typeface="Bookman Old Style" pitchFamily="18" charset="0"/>
                <a:cs typeface="Times New Roman" charset="0"/>
              </a:rPr>
              <a:t>. En el </a:t>
            </a:r>
            <a:r>
              <a:rPr lang="en-GB" dirty="0" err="1" smtClean="0">
                <a:latin typeface="Bookman Old Style" pitchFamily="18" charset="0"/>
                <a:cs typeface="Times New Roman" charset="0"/>
              </a:rPr>
              <a:t>caso</a:t>
            </a:r>
            <a:r>
              <a:rPr lang="en-GB" dirty="0" smtClean="0">
                <a:latin typeface="Bookman Old Style" pitchFamily="18" charset="0"/>
                <a:cs typeface="Times New Roman" charset="0"/>
              </a:rPr>
              <a:t> de los </a:t>
            </a:r>
            <a:r>
              <a:rPr lang="en-GB" dirty="0" err="1" smtClean="0">
                <a:latin typeface="Bookman Old Style" pitchFamily="18" charset="0"/>
                <a:cs typeface="Times New Roman" charset="0"/>
              </a:rPr>
              <a:t>pinos</a:t>
            </a:r>
            <a:r>
              <a:rPr lang="en-GB" dirty="0" smtClean="0">
                <a:latin typeface="Bookman Old Style" pitchFamily="18" charset="0"/>
                <a:cs typeface="Times New Roman" charset="0"/>
              </a:rPr>
              <a:t> los </a:t>
            </a:r>
            <a:r>
              <a:rPr lang="en-GB" dirty="0" err="1" smtClean="0">
                <a:latin typeface="Bookman Old Style" pitchFamily="18" charset="0"/>
                <a:cs typeface="Times New Roman" charset="0"/>
              </a:rPr>
              <a:t>granos</a:t>
            </a:r>
            <a:r>
              <a:rPr lang="en-GB" dirty="0" smtClean="0">
                <a:latin typeface="Bookman Old Style" pitchFamily="18" charset="0"/>
                <a:cs typeface="Times New Roman" charset="0"/>
              </a:rPr>
              <a:t> de </a:t>
            </a:r>
            <a:r>
              <a:rPr lang="en-GB" dirty="0" err="1" smtClean="0">
                <a:latin typeface="Bookman Old Style" pitchFamily="18" charset="0"/>
                <a:cs typeface="Times New Roman" charset="0"/>
              </a:rPr>
              <a:t>polen</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cuentan</a:t>
            </a:r>
            <a:r>
              <a:rPr lang="en-GB" dirty="0" smtClean="0">
                <a:latin typeface="Bookman Old Style" pitchFamily="18" charset="0"/>
                <a:cs typeface="Times New Roman" charset="0"/>
              </a:rPr>
              <a:t> con </a:t>
            </a:r>
            <a:r>
              <a:rPr lang="en-GB" dirty="0" err="1" smtClean="0">
                <a:latin typeface="Bookman Old Style" pitchFamily="18" charset="0"/>
                <a:cs typeface="Times New Roman" charset="0"/>
              </a:rPr>
              <a:t>unas</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expansiones</a:t>
            </a:r>
            <a:r>
              <a:rPr lang="en-GB" dirty="0" smtClean="0">
                <a:latin typeface="Bookman Old Style" pitchFamily="18" charset="0"/>
                <a:cs typeface="Times New Roman" charset="0"/>
              </a:rPr>
              <a:t> (</a:t>
            </a:r>
            <a:r>
              <a:rPr lang="en-GB" b="1" dirty="0" err="1" smtClean="0">
                <a:latin typeface="Bookman Old Style" pitchFamily="18" charset="0"/>
                <a:cs typeface="Times New Roman" charset="0"/>
              </a:rPr>
              <a:t>sacos</a:t>
            </a:r>
            <a:r>
              <a:rPr lang="en-GB" b="1" dirty="0" smtClean="0">
                <a:latin typeface="Bookman Old Style" pitchFamily="18" charset="0"/>
                <a:cs typeface="Times New Roman" charset="0"/>
              </a:rPr>
              <a:t> </a:t>
            </a:r>
            <a:r>
              <a:rPr lang="en-GB" b="1" dirty="0" err="1" smtClean="0">
                <a:latin typeface="Bookman Old Style" pitchFamily="18" charset="0"/>
                <a:cs typeface="Times New Roman" charset="0"/>
              </a:rPr>
              <a:t>aeríferos</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que</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sirven</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para</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aumentar</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su</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flotabilidad</a:t>
            </a:r>
            <a:r>
              <a:rPr lang="en-GB" dirty="0" smtClean="0">
                <a:latin typeface="Bookman Old Style" pitchFamily="18" charset="0"/>
                <a:cs typeface="Times New Roman" charset="0"/>
              </a:rPr>
              <a:t>.</a:t>
            </a:r>
          </a:p>
          <a:p>
            <a:pPr algn="just"/>
            <a:r>
              <a:rPr lang="en-GB" dirty="0" smtClean="0">
                <a:latin typeface="Bookman Old Style" pitchFamily="18" charset="0"/>
                <a:cs typeface="Times New Roman" charset="0"/>
              </a:rPr>
              <a:t>La </a:t>
            </a:r>
            <a:r>
              <a:rPr lang="en-GB" dirty="0" err="1" smtClean="0">
                <a:latin typeface="Bookman Old Style" pitchFamily="18" charset="0"/>
                <a:cs typeface="Times New Roman" charset="0"/>
              </a:rPr>
              <a:t>relación</a:t>
            </a:r>
            <a:r>
              <a:rPr lang="en-GB" dirty="0" smtClean="0">
                <a:latin typeface="Bookman Old Style" pitchFamily="18" charset="0"/>
                <a:cs typeface="Times New Roman" charset="0"/>
              </a:rPr>
              <a:t> de </a:t>
            </a:r>
            <a:r>
              <a:rPr lang="en-GB" dirty="0" err="1" smtClean="0">
                <a:latin typeface="Bookman Old Style" pitchFamily="18" charset="0"/>
                <a:cs typeface="Times New Roman" charset="0"/>
              </a:rPr>
              <a:t>megasporangio</a:t>
            </a:r>
            <a:r>
              <a:rPr lang="en-GB" dirty="0" smtClean="0">
                <a:latin typeface="Bookman Old Style" pitchFamily="18" charset="0"/>
                <a:cs typeface="Times New Roman" charset="0"/>
              </a:rPr>
              <a:t> y </a:t>
            </a:r>
            <a:r>
              <a:rPr lang="en-GB" dirty="0" err="1" smtClean="0">
                <a:latin typeface="Bookman Old Style" pitchFamily="18" charset="0"/>
                <a:cs typeface="Times New Roman" charset="0"/>
              </a:rPr>
              <a:t>megásporas</a:t>
            </a:r>
            <a:r>
              <a:rPr lang="en-GB" dirty="0" smtClean="0">
                <a:latin typeface="Bookman Old Style" pitchFamily="18" charset="0"/>
                <a:cs typeface="Times New Roman" charset="0"/>
              </a:rPr>
              <a:t> con </a:t>
            </a:r>
            <a:r>
              <a:rPr lang="en-GB" dirty="0" err="1" smtClean="0">
                <a:latin typeface="Bookman Old Style" pitchFamily="18" charset="0"/>
                <a:cs typeface="Times New Roman" charset="0"/>
              </a:rPr>
              <a:t>esta</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estructura</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es</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algo</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más</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complicada</a:t>
            </a:r>
            <a:r>
              <a:rPr lang="en-GB" dirty="0" smtClean="0">
                <a:latin typeface="Bookman Old Style" pitchFamily="18" charset="0"/>
                <a:cs typeface="Times New Roman" charset="0"/>
              </a:rPr>
              <a:t>. El </a:t>
            </a:r>
            <a:r>
              <a:rPr lang="en-GB" b="1" dirty="0" err="1" smtClean="0">
                <a:latin typeface="Bookman Old Style" pitchFamily="18" charset="0"/>
                <a:cs typeface="Times New Roman" charset="0"/>
              </a:rPr>
              <a:t>primordio</a:t>
            </a:r>
            <a:r>
              <a:rPr lang="en-GB" b="1" dirty="0" smtClean="0">
                <a:latin typeface="Bookman Old Style" pitchFamily="18" charset="0"/>
                <a:cs typeface="Times New Roman" charset="0"/>
              </a:rPr>
              <a:t> seminal</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incluye</a:t>
            </a:r>
            <a:r>
              <a:rPr lang="en-GB" dirty="0" smtClean="0">
                <a:latin typeface="Bookman Old Style" pitchFamily="18" charset="0"/>
                <a:cs typeface="Times New Roman" charset="0"/>
              </a:rPr>
              <a:t> el </a:t>
            </a:r>
            <a:r>
              <a:rPr lang="en-GB" b="1" dirty="0" err="1" smtClean="0">
                <a:latin typeface="Bookman Old Style" pitchFamily="18" charset="0"/>
                <a:cs typeface="Times New Roman" charset="0"/>
              </a:rPr>
              <a:t>megasporangio</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que</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por</a:t>
            </a:r>
            <a:r>
              <a:rPr lang="en-GB" dirty="0" smtClean="0">
                <a:latin typeface="Bookman Old Style" pitchFamily="18" charset="0"/>
                <a:cs typeface="Times New Roman" charset="0"/>
              </a:rPr>
              <a:t> meiosis </a:t>
            </a:r>
            <a:r>
              <a:rPr lang="en-GB" dirty="0" err="1" smtClean="0">
                <a:latin typeface="Bookman Old Style" pitchFamily="18" charset="0"/>
                <a:cs typeface="Times New Roman" charset="0"/>
              </a:rPr>
              <a:t>dará</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lugar</a:t>
            </a:r>
            <a:r>
              <a:rPr lang="en-GB" dirty="0" smtClean="0">
                <a:latin typeface="Bookman Old Style" pitchFamily="18" charset="0"/>
                <a:cs typeface="Times New Roman" charset="0"/>
              </a:rPr>
              <a:t> a </a:t>
            </a:r>
            <a:r>
              <a:rPr lang="en-GB" dirty="0" err="1" smtClean="0">
                <a:latin typeface="Bookman Old Style" pitchFamily="18" charset="0"/>
                <a:cs typeface="Times New Roman" charset="0"/>
              </a:rPr>
              <a:t>cuatro</a:t>
            </a:r>
            <a:r>
              <a:rPr lang="en-GB" dirty="0" smtClean="0">
                <a:latin typeface="Bookman Old Style" pitchFamily="18" charset="0"/>
                <a:cs typeface="Times New Roman" charset="0"/>
              </a:rPr>
              <a:t> </a:t>
            </a:r>
            <a:r>
              <a:rPr lang="en-GB" b="1" dirty="0" err="1" smtClean="0">
                <a:latin typeface="Bookman Old Style" pitchFamily="18" charset="0"/>
                <a:cs typeface="Times New Roman" charset="0"/>
              </a:rPr>
              <a:t>megásporas</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pero</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sólo</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una</a:t>
            </a:r>
            <a:r>
              <a:rPr lang="en-GB" dirty="0" smtClean="0">
                <a:latin typeface="Bookman Old Style" pitchFamily="18" charset="0"/>
                <a:cs typeface="Times New Roman" charset="0"/>
              </a:rPr>
              <a:t> de </a:t>
            </a:r>
            <a:r>
              <a:rPr lang="en-GB" dirty="0" err="1" smtClean="0">
                <a:latin typeface="Bookman Old Style" pitchFamily="18" charset="0"/>
                <a:cs typeface="Times New Roman" charset="0"/>
              </a:rPr>
              <a:t>ella</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será</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funcional</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habiendo</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únicamente</a:t>
            </a:r>
            <a:r>
              <a:rPr lang="en-GB" dirty="0" smtClean="0">
                <a:latin typeface="Bookman Old Style" pitchFamily="18" charset="0"/>
                <a:cs typeface="Times New Roman" charset="0"/>
              </a:rPr>
              <a:t> un </a:t>
            </a:r>
            <a:r>
              <a:rPr lang="en-GB" dirty="0" err="1" smtClean="0">
                <a:latin typeface="Bookman Old Style" pitchFamily="18" charset="0"/>
                <a:cs typeface="Times New Roman" charset="0"/>
              </a:rPr>
              <a:t>megagametófito</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por</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primordio</a:t>
            </a:r>
            <a:r>
              <a:rPr lang="en-GB" dirty="0" smtClean="0">
                <a:latin typeface="Bookman Old Style" pitchFamily="18" charset="0"/>
                <a:cs typeface="Times New Roman" charset="0"/>
              </a:rPr>
              <a:t> seminal. Los </a:t>
            </a:r>
            <a:r>
              <a:rPr lang="en-GB" dirty="0" err="1" smtClean="0">
                <a:latin typeface="Bookman Old Style" pitchFamily="18" charset="0"/>
                <a:cs typeface="Times New Roman" charset="0"/>
              </a:rPr>
              <a:t>megasporangios</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están</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dispuestos</a:t>
            </a:r>
            <a:r>
              <a:rPr lang="en-GB" dirty="0" smtClean="0">
                <a:latin typeface="Bookman Old Style" pitchFamily="18" charset="0"/>
                <a:cs typeface="Times New Roman" charset="0"/>
              </a:rPr>
              <a:t> de un </a:t>
            </a:r>
            <a:r>
              <a:rPr lang="en-GB" dirty="0" err="1" smtClean="0">
                <a:latin typeface="Bookman Old Style" pitchFamily="18" charset="0"/>
                <a:cs typeface="Times New Roman" charset="0"/>
              </a:rPr>
              <a:t>modo</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algo</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más</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complejo</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que</a:t>
            </a:r>
            <a:r>
              <a:rPr lang="en-GB" dirty="0" smtClean="0">
                <a:latin typeface="Bookman Old Style" pitchFamily="18" charset="0"/>
                <a:cs typeface="Times New Roman" charset="0"/>
              </a:rPr>
              <a:t> en el </a:t>
            </a:r>
            <a:r>
              <a:rPr lang="en-GB" dirty="0" err="1" smtClean="0">
                <a:latin typeface="Bookman Old Style" pitchFamily="18" charset="0"/>
                <a:cs typeface="Times New Roman" charset="0"/>
              </a:rPr>
              <a:t>caso</a:t>
            </a:r>
            <a:r>
              <a:rPr lang="en-GB" dirty="0" smtClean="0">
                <a:latin typeface="Bookman Old Style" pitchFamily="18" charset="0"/>
                <a:cs typeface="Times New Roman" charset="0"/>
              </a:rPr>
              <a:t> de los </a:t>
            </a:r>
            <a:r>
              <a:rPr lang="en-GB" dirty="0" err="1" smtClean="0">
                <a:latin typeface="Bookman Old Style" pitchFamily="18" charset="0"/>
                <a:cs typeface="Times New Roman" charset="0"/>
              </a:rPr>
              <a:t>microsporangios</a:t>
            </a:r>
            <a:r>
              <a:rPr lang="en-GB" dirty="0" smtClean="0">
                <a:latin typeface="Bookman Old Style" pitchFamily="18" charset="0"/>
                <a:cs typeface="Times New Roman" charset="0"/>
              </a:rPr>
              <a:t>, al </a:t>
            </a:r>
            <a:r>
              <a:rPr lang="en-GB" dirty="0" err="1" smtClean="0">
                <a:latin typeface="Bookman Old Style" pitchFamily="18" charset="0"/>
                <a:cs typeface="Times New Roman" charset="0"/>
              </a:rPr>
              <a:t>igual</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que</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éstos</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están</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dispuestos</a:t>
            </a:r>
            <a:r>
              <a:rPr lang="en-GB" dirty="0" smtClean="0">
                <a:latin typeface="Bookman Old Style" pitchFamily="18" charset="0"/>
                <a:cs typeface="Times New Roman" charset="0"/>
              </a:rPr>
              <a:t> en </a:t>
            </a:r>
            <a:r>
              <a:rPr lang="en-GB" dirty="0" err="1" smtClean="0">
                <a:latin typeface="Bookman Old Style" pitchFamily="18" charset="0"/>
                <a:cs typeface="Times New Roman" charset="0"/>
              </a:rPr>
              <a:t>grupos</a:t>
            </a:r>
            <a:r>
              <a:rPr lang="en-GB" dirty="0" smtClean="0">
                <a:latin typeface="Bookman Old Style" pitchFamily="18" charset="0"/>
                <a:cs typeface="Times New Roman" charset="0"/>
              </a:rPr>
              <a:t> (de dos en el </a:t>
            </a:r>
            <a:r>
              <a:rPr lang="en-GB" dirty="0" err="1" smtClean="0">
                <a:latin typeface="Bookman Old Style" pitchFamily="18" charset="0"/>
                <a:cs typeface="Times New Roman" charset="0"/>
              </a:rPr>
              <a:t>caso</a:t>
            </a:r>
            <a:r>
              <a:rPr lang="en-GB" dirty="0" smtClean="0">
                <a:latin typeface="Bookman Old Style" pitchFamily="18" charset="0"/>
                <a:cs typeface="Times New Roman" charset="0"/>
              </a:rPr>
              <a:t> de los </a:t>
            </a:r>
            <a:r>
              <a:rPr lang="en-GB" dirty="0" err="1" smtClean="0">
                <a:latin typeface="Bookman Old Style" pitchFamily="18" charset="0"/>
                <a:cs typeface="Times New Roman" charset="0"/>
              </a:rPr>
              <a:t>pinos</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sobre</a:t>
            </a:r>
            <a:r>
              <a:rPr lang="en-GB" dirty="0" smtClean="0">
                <a:latin typeface="Bookman Old Style" pitchFamily="18" charset="0"/>
                <a:cs typeface="Times New Roman" charset="0"/>
              </a:rPr>
              <a:t> dos </a:t>
            </a:r>
            <a:r>
              <a:rPr lang="en-GB" dirty="0" err="1" smtClean="0">
                <a:latin typeface="Bookman Old Style" pitchFamily="18" charset="0"/>
                <a:cs typeface="Times New Roman" charset="0"/>
              </a:rPr>
              <a:t>escamas</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una</a:t>
            </a:r>
            <a:r>
              <a:rPr lang="en-GB" dirty="0" smtClean="0">
                <a:latin typeface="Bookman Old Style" pitchFamily="18" charset="0"/>
                <a:cs typeface="Times New Roman" charset="0"/>
              </a:rPr>
              <a:t> </a:t>
            </a:r>
            <a:r>
              <a:rPr lang="en-GB" b="1" dirty="0" err="1" smtClean="0">
                <a:latin typeface="Bookman Old Style" pitchFamily="18" charset="0"/>
                <a:cs typeface="Times New Roman" charset="0"/>
              </a:rPr>
              <a:t>escama</a:t>
            </a:r>
            <a:r>
              <a:rPr lang="en-GB" b="1" dirty="0" smtClean="0">
                <a:latin typeface="Bookman Old Style" pitchFamily="18" charset="0"/>
                <a:cs typeface="Times New Roman" charset="0"/>
              </a:rPr>
              <a:t> </a:t>
            </a:r>
            <a:r>
              <a:rPr lang="en-GB" b="1" dirty="0" err="1" smtClean="0">
                <a:latin typeface="Bookman Old Style" pitchFamily="18" charset="0"/>
                <a:cs typeface="Times New Roman" charset="0"/>
              </a:rPr>
              <a:t>seminífera</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que</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sostiene</a:t>
            </a:r>
            <a:r>
              <a:rPr lang="en-GB" dirty="0" smtClean="0">
                <a:latin typeface="Bookman Old Style" pitchFamily="18" charset="0"/>
                <a:cs typeface="Times New Roman" charset="0"/>
              </a:rPr>
              <a:t> los </a:t>
            </a:r>
            <a:r>
              <a:rPr lang="en-GB" dirty="0" err="1" smtClean="0">
                <a:latin typeface="Bookman Old Style" pitchFamily="18" charset="0"/>
                <a:cs typeface="Times New Roman" charset="0"/>
              </a:rPr>
              <a:t>primordios</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seminales</a:t>
            </a:r>
            <a:r>
              <a:rPr lang="en-GB" dirty="0" smtClean="0">
                <a:latin typeface="Bookman Old Style" pitchFamily="18" charset="0"/>
                <a:cs typeface="Times New Roman" charset="0"/>
              </a:rPr>
              <a:t> y </a:t>
            </a:r>
            <a:r>
              <a:rPr lang="en-GB" dirty="0" err="1" smtClean="0">
                <a:latin typeface="Bookman Old Style" pitchFamily="18" charset="0"/>
                <a:cs typeface="Times New Roman" charset="0"/>
              </a:rPr>
              <a:t>una</a:t>
            </a:r>
            <a:r>
              <a:rPr lang="en-GB" dirty="0" smtClean="0">
                <a:latin typeface="Bookman Old Style" pitchFamily="18" charset="0"/>
                <a:cs typeface="Times New Roman" charset="0"/>
              </a:rPr>
              <a:t> </a:t>
            </a:r>
            <a:r>
              <a:rPr lang="en-GB" b="1" dirty="0" err="1" smtClean="0">
                <a:latin typeface="Bookman Old Style" pitchFamily="18" charset="0"/>
                <a:cs typeface="Times New Roman" charset="0"/>
              </a:rPr>
              <a:t>escama</a:t>
            </a:r>
            <a:r>
              <a:rPr lang="en-GB" b="1" dirty="0" smtClean="0">
                <a:latin typeface="Bookman Old Style" pitchFamily="18" charset="0"/>
                <a:cs typeface="Times New Roman" charset="0"/>
              </a:rPr>
              <a:t> </a:t>
            </a:r>
            <a:r>
              <a:rPr lang="en-GB" b="1" dirty="0" err="1" smtClean="0">
                <a:latin typeface="Bookman Old Style" pitchFamily="18" charset="0"/>
                <a:cs typeface="Times New Roman" charset="0"/>
              </a:rPr>
              <a:t>tectriz</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que</a:t>
            </a:r>
            <a:r>
              <a:rPr lang="en-GB" dirty="0" smtClean="0">
                <a:latin typeface="Bookman Old Style" pitchFamily="18" charset="0"/>
                <a:cs typeface="Times New Roman" charset="0"/>
              </a:rPr>
              <a:t> sale de la </a:t>
            </a:r>
            <a:r>
              <a:rPr lang="en-GB" dirty="0" err="1" smtClean="0">
                <a:latin typeface="Bookman Old Style" pitchFamily="18" charset="0"/>
                <a:cs typeface="Times New Roman" charset="0"/>
              </a:rPr>
              <a:t>axila</a:t>
            </a:r>
            <a:r>
              <a:rPr lang="en-GB" dirty="0" smtClean="0">
                <a:latin typeface="Bookman Old Style" pitchFamily="18" charset="0"/>
                <a:cs typeface="Times New Roman" charset="0"/>
              </a:rPr>
              <a:t> de </a:t>
            </a:r>
            <a:r>
              <a:rPr lang="en-GB" dirty="0" err="1" smtClean="0">
                <a:latin typeface="Bookman Old Style" pitchFamily="18" charset="0"/>
                <a:cs typeface="Times New Roman" charset="0"/>
              </a:rPr>
              <a:t>ésta</a:t>
            </a:r>
            <a:r>
              <a:rPr lang="en-GB" dirty="0" smtClean="0">
                <a:latin typeface="Bookman Old Style" pitchFamily="18" charset="0"/>
                <a:cs typeface="Times New Roman" charset="0"/>
              </a:rPr>
              <a:t>. Y </a:t>
            </a:r>
            <a:r>
              <a:rPr lang="en-GB" dirty="0" err="1" smtClean="0">
                <a:latin typeface="Bookman Old Style" pitchFamily="18" charset="0"/>
                <a:cs typeface="Times New Roman" charset="0"/>
              </a:rPr>
              <a:t>ambas</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dispuestas</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sobre</a:t>
            </a:r>
            <a:r>
              <a:rPr lang="en-GB" dirty="0" smtClean="0">
                <a:latin typeface="Bookman Old Style" pitchFamily="18" charset="0"/>
                <a:cs typeface="Times New Roman" charset="0"/>
              </a:rPr>
              <a:t> un </a:t>
            </a:r>
            <a:r>
              <a:rPr lang="en-GB" dirty="0" err="1" smtClean="0">
                <a:latin typeface="Bookman Old Style" pitchFamily="18" charset="0"/>
                <a:cs typeface="Times New Roman" charset="0"/>
              </a:rPr>
              <a:t>eje</a:t>
            </a:r>
            <a:r>
              <a:rPr lang="en-GB" dirty="0" smtClean="0">
                <a:latin typeface="Bookman Old Style" pitchFamily="18" charset="0"/>
                <a:cs typeface="Times New Roman" charset="0"/>
              </a:rPr>
              <a:t> central, </a:t>
            </a:r>
            <a:r>
              <a:rPr lang="es-ES" dirty="0" smtClean="0">
                <a:latin typeface="Bookman Old Style" pitchFamily="18" charset="0"/>
                <a:cs typeface="Times New Roman" charset="0"/>
              </a:rPr>
              <a:t>dando una estructura d</a:t>
            </a:r>
            <a:r>
              <a:rPr lang="en-GB" dirty="0" err="1" smtClean="0">
                <a:latin typeface="Bookman Old Style" pitchFamily="18" charset="0"/>
                <a:cs typeface="Times New Roman" charset="0"/>
              </a:rPr>
              <a:t>enominad</a:t>
            </a:r>
            <a:r>
              <a:rPr lang="es-ES" dirty="0" smtClean="0">
                <a:latin typeface="Bookman Old Style" pitchFamily="18" charset="0"/>
                <a:cs typeface="Times New Roman" charset="0"/>
              </a:rPr>
              <a:t>a</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también</a:t>
            </a:r>
            <a:r>
              <a:rPr lang="en-GB" dirty="0" smtClean="0">
                <a:latin typeface="Bookman Old Style" pitchFamily="18" charset="0"/>
                <a:cs typeface="Times New Roman" charset="0"/>
              </a:rPr>
              <a:t> </a:t>
            </a:r>
            <a:r>
              <a:rPr lang="en-GB" b="1" dirty="0" err="1" smtClean="0">
                <a:latin typeface="Bookman Old Style" pitchFamily="18" charset="0"/>
                <a:cs typeface="Times New Roman" charset="0"/>
              </a:rPr>
              <a:t>cono</a:t>
            </a:r>
            <a:r>
              <a:rPr lang="en-GB" dirty="0" smtClean="0">
                <a:latin typeface="Bookman Old Style" pitchFamily="18" charset="0"/>
                <a:cs typeface="Times New Roman" charset="0"/>
              </a:rPr>
              <a:t>. </a:t>
            </a:r>
          </a:p>
          <a:p>
            <a:pPr algn="just"/>
            <a:r>
              <a:rPr lang="en-GB" dirty="0" err="1" smtClean="0">
                <a:latin typeface="Bookman Old Style" pitchFamily="18" charset="0"/>
                <a:cs typeface="Times New Roman" charset="0"/>
              </a:rPr>
              <a:t>Algunos</a:t>
            </a:r>
            <a:r>
              <a:rPr lang="en-GB" dirty="0" smtClean="0">
                <a:latin typeface="Bookman Old Style" pitchFamily="18" charset="0"/>
                <a:cs typeface="Times New Roman" charset="0"/>
              </a:rPr>
              <a:t> de los </a:t>
            </a:r>
            <a:r>
              <a:rPr lang="en-GB" dirty="0" err="1" smtClean="0">
                <a:latin typeface="Bookman Old Style" pitchFamily="18" charset="0"/>
                <a:cs typeface="Times New Roman" charset="0"/>
              </a:rPr>
              <a:t>granos</a:t>
            </a:r>
            <a:r>
              <a:rPr lang="en-GB" dirty="0" smtClean="0">
                <a:latin typeface="Bookman Old Style" pitchFamily="18" charset="0"/>
                <a:cs typeface="Times New Roman" charset="0"/>
              </a:rPr>
              <a:t> de </a:t>
            </a:r>
            <a:r>
              <a:rPr lang="en-GB" dirty="0" err="1" smtClean="0">
                <a:latin typeface="Bookman Old Style" pitchFamily="18" charset="0"/>
                <a:cs typeface="Times New Roman" charset="0"/>
              </a:rPr>
              <a:t>polen</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que</a:t>
            </a:r>
            <a:r>
              <a:rPr lang="en-GB" dirty="0" smtClean="0">
                <a:latin typeface="Bookman Old Style" pitchFamily="18" charset="0"/>
                <a:cs typeface="Times New Roman" charset="0"/>
              </a:rPr>
              <a:t> se </a:t>
            </a:r>
            <a:r>
              <a:rPr lang="en-GB" dirty="0" err="1" smtClean="0">
                <a:latin typeface="Bookman Old Style" pitchFamily="18" charset="0"/>
                <a:cs typeface="Times New Roman" charset="0"/>
              </a:rPr>
              <a:t>desplaza</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por</a:t>
            </a:r>
            <a:r>
              <a:rPr lang="en-GB" dirty="0" smtClean="0">
                <a:latin typeface="Bookman Old Style" pitchFamily="18" charset="0"/>
                <a:cs typeface="Times New Roman" charset="0"/>
              </a:rPr>
              <a:t> el </a:t>
            </a:r>
            <a:r>
              <a:rPr lang="en-GB" dirty="0" err="1" smtClean="0">
                <a:latin typeface="Bookman Old Style" pitchFamily="18" charset="0"/>
                <a:cs typeface="Times New Roman" charset="0"/>
              </a:rPr>
              <a:t>aire</a:t>
            </a:r>
            <a:r>
              <a:rPr lang="en-GB" dirty="0" smtClean="0">
                <a:latin typeface="Bookman Old Style" pitchFamily="18" charset="0"/>
                <a:cs typeface="Times New Roman" charset="0"/>
              </a:rPr>
              <a:t>, </a:t>
            </a:r>
            <a:r>
              <a:rPr lang="es-ES" dirty="0" smtClean="0">
                <a:latin typeface="Bookman Old Style" pitchFamily="18" charset="0"/>
                <a:cs typeface="Times New Roman" charset="0"/>
              </a:rPr>
              <a:t>llegan a</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alcanza</a:t>
            </a:r>
            <a:r>
              <a:rPr lang="es-ES" dirty="0" smtClean="0">
                <a:latin typeface="Bookman Old Style" pitchFamily="18" charset="0"/>
                <a:cs typeface="Times New Roman" charset="0"/>
              </a:rPr>
              <a:t>r</a:t>
            </a:r>
            <a:r>
              <a:rPr lang="en-GB" dirty="0" smtClean="0">
                <a:latin typeface="Bookman Old Style" pitchFamily="18" charset="0"/>
                <a:cs typeface="Times New Roman" charset="0"/>
              </a:rPr>
              <a:t> los </a:t>
            </a:r>
            <a:r>
              <a:rPr lang="en-GB" dirty="0" err="1" smtClean="0">
                <a:latin typeface="Bookman Old Style" pitchFamily="18" charset="0"/>
                <a:cs typeface="Times New Roman" charset="0"/>
              </a:rPr>
              <a:t>primordios</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seminales</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quedando</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unidos</a:t>
            </a:r>
            <a:r>
              <a:rPr lang="en-GB" dirty="0" smtClean="0">
                <a:latin typeface="Bookman Old Style" pitchFamily="18" charset="0"/>
                <a:cs typeface="Times New Roman" charset="0"/>
              </a:rPr>
              <a:t> a </a:t>
            </a:r>
            <a:r>
              <a:rPr lang="en-GB" dirty="0" err="1" smtClean="0">
                <a:latin typeface="Bookman Old Style" pitchFamily="18" charset="0"/>
                <a:cs typeface="Times New Roman" charset="0"/>
              </a:rPr>
              <a:t>una</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gota</a:t>
            </a:r>
            <a:r>
              <a:rPr lang="en-GB" dirty="0" smtClean="0">
                <a:latin typeface="Bookman Old Style" pitchFamily="18" charset="0"/>
                <a:cs typeface="Times New Roman" charset="0"/>
              </a:rPr>
              <a:t> de </a:t>
            </a:r>
            <a:r>
              <a:rPr lang="en-GB" dirty="0" err="1" smtClean="0">
                <a:latin typeface="Bookman Old Style" pitchFamily="18" charset="0"/>
                <a:cs typeface="Times New Roman" charset="0"/>
              </a:rPr>
              <a:t>líquido</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pegajoso</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que</a:t>
            </a:r>
            <a:r>
              <a:rPr lang="en-GB" dirty="0" smtClean="0">
                <a:latin typeface="Bookman Old Style" pitchFamily="18" charset="0"/>
                <a:cs typeface="Times New Roman" charset="0"/>
              </a:rPr>
              <a:t> sale </a:t>
            </a:r>
            <a:r>
              <a:rPr lang="en-GB" dirty="0" err="1" smtClean="0">
                <a:latin typeface="Bookman Old Style" pitchFamily="18" charset="0"/>
                <a:cs typeface="Times New Roman" charset="0"/>
              </a:rPr>
              <a:t>por</a:t>
            </a:r>
            <a:r>
              <a:rPr lang="en-GB" dirty="0" smtClean="0">
                <a:latin typeface="Bookman Old Style" pitchFamily="18" charset="0"/>
                <a:cs typeface="Times New Roman" charset="0"/>
              </a:rPr>
              <a:t> la </a:t>
            </a:r>
            <a:r>
              <a:rPr lang="en-GB" dirty="0" err="1" smtClean="0">
                <a:latin typeface="Bookman Old Style" pitchFamily="18" charset="0"/>
                <a:cs typeface="Times New Roman" charset="0"/>
              </a:rPr>
              <a:t>apertura</a:t>
            </a:r>
            <a:r>
              <a:rPr lang="en-GB" dirty="0" smtClean="0">
                <a:latin typeface="Bookman Old Style" pitchFamily="18" charset="0"/>
                <a:cs typeface="Times New Roman" charset="0"/>
              </a:rPr>
              <a:t> del </a:t>
            </a:r>
            <a:r>
              <a:rPr lang="en-GB" dirty="0" err="1" smtClean="0">
                <a:latin typeface="Bookman Old Style" pitchFamily="18" charset="0"/>
                <a:cs typeface="Times New Roman" charset="0"/>
              </a:rPr>
              <a:t>primordio</a:t>
            </a:r>
            <a:r>
              <a:rPr lang="en-GB" dirty="0" smtClean="0">
                <a:latin typeface="Bookman Old Style" pitchFamily="18" charset="0"/>
                <a:cs typeface="Times New Roman" charset="0"/>
              </a:rPr>
              <a:t> seminal (</a:t>
            </a:r>
            <a:r>
              <a:rPr lang="en-GB" b="1" dirty="0" err="1" smtClean="0">
                <a:latin typeface="Bookman Old Style" pitchFamily="18" charset="0"/>
                <a:cs typeface="Times New Roman" charset="0"/>
              </a:rPr>
              <a:t>micropilo</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Cuando</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dicha</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gota</a:t>
            </a:r>
            <a:r>
              <a:rPr lang="en-GB" dirty="0" smtClean="0">
                <a:latin typeface="Bookman Old Style" pitchFamily="18" charset="0"/>
                <a:cs typeface="Times New Roman" charset="0"/>
              </a:rPr>
              <a:t> se </a:t>
            </a:r>
            <a:r>
              <a:rPr lang="en-GB" dirty="0" err="1" smtClean="0">
                <a:latin typeface="Bookman Old Style" pitchFamily="18" charset="0"/>
                <a:cs typeface="Times New Roman" charset="0"/>
              </a:rPr>
              <a:t>seque</a:t>
            </a:r>
            <a:r>
              <a:rPr lang="en-GB" dirty="0" smtClean="0">
                <a:latin typeface="Bookman Old Style" pitchFamily="18" charset="0"/>
                <a:cs typeface="Times New Roman" charset="0"/>
              </a:rPr>
              <a:t> el </a:t>
            </a:r>
            <a:r>
              <a:rPr lang="en-GB" dirty="0" err="1" smtClean="0">
                <a:latin typeface="Bookman Old Style" pitchFamily="18" charset="0"/>
                <a:cs typeface="Times New Roman" charset="0"/>
              </a:rPr>
              <a:t>grano</a:t>
            </a:r>
            <a:r>
              <a:rPr lang="en-GB" dirty="0" smtClean="0">
                <a:latin typeface="Bookman Old Style" pitchFamily="18" charset="0"/>
                <a:cs typeface="Times New Roman" charset="0"/>
              </a:rPr>
              <a:t> de </a:t>
            </a:r>
            <a:r>
              <a:rPr lang="en-GB" dirty="0" err="1" smtClean="0">
                <a:latin typeface="Bookman Old Style" pitchFamily="18" charset="0"/>
                <a:cs typeface="Times New Roman" charset="0"/>
              </a:rPr>
              <a:t>polen</a:t>
            </a:r>
            <a:r>
              <a:rPr lang="en-GB" dirty="0" smtClean="0">
                <a:latin typeface="Bookman Old Style" pitchFamily="18" charset="0"/>
                <a:cs typeface="Times New Roman" charset="0"/>
              </a:rPr>
              <a:t> se </a:t>
            </a:r>
            <a:r>
              <a:rPr lang="en-GB" dirty="0" err="1" smtClean="0">
                <a:latin typeface="Bookman Old Style" pitchFamily="18" charset="0"/>
                <a:cs typeface="Times New Roman" charset="0"/>
              </a:rPr>
              <a:t>pondrá</a:t>
            </a:r>
            <a:r>
              <a:rPr lang="en-GB" dirty="0" smtClean="0">
                <a:latin typeface="Bookman Old Style" pitchFamily="18" charset="0"/>
                <a:cs typeface="Times New Roman" charset="0"/>
              </a:rPr>
              <a:t> en </a:t>
            </a:r>
            <a:r>
              <a:rPr lang="en-GB" dirty="0" err="1" smtClean="0">
                <a:latin typeface="Bookman Old Style" pitchFamily="18" charset="0"/>
                <a:cs typeface="Times New Roman" charset="0"/>
              </a:rPr>
              <a:t>contacto</a:t>
            </a:r>
            <a:r>
              <a:rPr lang="en-GB" dirty="0" smtClean="0">
                <a:latin typeface="Bookman Old Style" pitchFamily="18" charset="0"/>
                <a:cs typeface="Times New Roman" charset="0"/>
              </a:rPr>
              <a:t> con el </a:t>
            </a:r>
            <a:r>
              <a:rPr lang="en-GB" dirty="0" err="1" smtClean="0">
                <a:latin typeface="Bookman Old Style" pitchFamily="18" charset="0"/>
                <a:cs typeface="Times New Roman" charset="0"/>
              </a:rPr>
              <a:t>tejido</a:t>
            </a:r>
            <a:r>
              <a:rPr lang="en-GB" dirty="0" smtClean="0">
                <a:latin typeface="Bookman Old Style" pitchFamily="18" charset="0"/>
                <a:cs typeface="Times New Roman" charset="0"/>
              </a:rPr>
              <a:t> de </a:t>
            </a:r>
            <a:r>
              <a:rPr lang="en-GB" dirty="0" err="1" smtClean="0">
                <a:latin typeface="Bookman Old Style" pitchFamily="18" charset="0"/>
                <a:cs typeface="Times New Roman" charset="0"/>
              </a:rPr>
              <a:t>reserva</a:t>
            </a:r>
            <a:r>
              <a:rPr lang="en-GB" dirty="0" smtClean="0">
                <a:latin typeface="Bookman Old Style" pitchFamily="18" charset="0"/>
                <a:cs typeface="Times New Roman" charset="0"/>
              </a:rPr>
              <a:t> del </a:t>
            </a:r>
            <a:r>
              <a:rPr lang="en-GB" dirty="0" err="1" smtClean="0">
                <a:latin typeface="Bookman Old Style" pitchFamily="18" charset="0"/>
                <a:cs typeface="Times New Roman" charset="0"/>
              </a:rPr>
              <a:t>primordio</a:t>
            </a:r>
            <a:r>
              <a:rPr lang="en-GB" dirty="0" smtClean="0">
                <a:latin typeface="Bookman Old Style" pitchFamily="18" charset="0"/>
                <a:cs typeface="Times New Roman" charset="0"/>
              </a:rPr>
              <a:t> seminal (</a:t>
            </a:r>
            <a:r>
              <a:rPr lang="en-GB" b="1" dirty="0" err="1" smtClean="0">
                <a:latin typeface="Bookman Old Style" pitchFamily="18" charset="0"/>
                <a:cs typeface="Times New Roman" charset="0"/>
              </a:rPr>
              <a:t>nucela</a:t>
            </a:r>
            <a:r>
              <a:rPr lang="en-GB" dirty="0" smtClean="0">
                <a:latin typeface="Bookman Old Style" pitchFamily="18" charset="0"/>
                <a:cs typeface="Times New Roman" charset="0"/>
              </a:rPr>
              <a:t>).</a:t>
            </a:r>
          </a:p>
          <a:p>
            <a:pPr algn="just"/>
            <a:r>
              <a:rPr lang="en-GB" dirty="0" smtClean="0">
                <a:latin typeface="Bookman Old Style" pitchFamily="18" charset="0"/>
                <a:cs typeface="Times New Roman" charset="0"/>
              </a:rPr>
              <a:t>La </a:t>
            </a:r>
            <a:r>
              <a:rPr lang="en-GB" dirty="0" err="1" smtClean="0">
                <a:latin typeface="Bookman Old Style" pitchFamily="18" charset="0"/>
                <a:cs typeface="Times New Roman" charset="0"/>
              </a:rPr>
              <a:t>fecundación</a:t>
            </a:r>
            <a:r>
              <a:rPr lang="en-GB" dirty="0" smtClean="0">
                <a:latin typeface="Bookman Old Style" pitchFamily="18" charset="0"/>
                <a:cs typeface="Times New Roman" charset="0"/>
              </a:rPr>
              <a:t> no </a:t>
            </a:r>
            <a:r>
              <a:rPr lang="en-GB" dirty="0" err="1" smtClean="0">
                <a:latin typeface="Bookman Old Style" pitchFamily="18" charset="0"/>
                <a:cs typeface="Times New Roman" charset="0"/>
              </a:rPr>
              <a:t>es</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inmediata</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sino</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que</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tanto</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microgametófito</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como</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megagametófito</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deben</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completar</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su</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desarrollo</a:t>
            </a:r>
            <a:r>
              <a:rPr lang="en-GB" dirty="0" smtClean="0">
                <a:latin typeface="Bookman Old Style" pitchFamily="18" charset="0"/>
                <a:cs typeface="Times New Roman" charset="0"/>
              </a:rPr>
              <a:t> antes de </a:t>
            </a:r>
            <a:r>
              <a:rPr lang="en-GB" dirty="0" err="1" smtClean="0">
                <a:latin typeface="Bookman Old Style" pitchFamily="18" charset="0"/>
                <a:cs typeface="Times New Roman" charset="0"/>
              </a:rPr>
              <a:t>que</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ocurra</a:t>
            </a:r>
            <a:r>
              <a:rPr lang="en-GB" dirty="0" smtClean="0">
                <a:latin typeface="Bookman Old Style" pitchFamily="18" charset="0"/>
                <a:cs typeface="Times New Roman" charset="0"/>
              </a:rPr>
              <a:t>. De </a:t>
            </a:r>
            <a:r>
              <a:rPr lang="en-GB" dirty="0" err="1" smtClean="0">
                <a:latin typeface="Bookman Old Style" pitchFamily="18" charset="0"/>
                <a:cs typeface="Times New Roman" charset="0"/>
              </a:rPr>
              <a:t>hecho</a:t>
            </a:r>
            <a:r>
              <a:rPr lang="en-GB" dirty="0" smtClean="0">
                <a:latin typeface="Bookman Old Style" pitchFamily="18" charset="0"/>
                <a:cs typeface="Times New Roman" charset="0"/>
              </a:rPr>
              <a:t>, en el </a:t>
            </a:r>
            <a:r>
              <a:rPr lang="en-GB" dirty="0" err="1" smtClean="0">
                <a:latin typeface="Bookman Old Style" pitchFamily="18" charset="0"/>
                <a:cs typeface="Times New Roman" charset="0"/>
              </a:rPr>
              <a:t>momento</a:t>
            </a:r>
            <a:r>
              <a:rPr lang="en-GB" dirty="0" smtClean="0">
                <a:latin typeface="Bookman Old Style" pitchFamily="18" charset="0"/>
                <a:cs typeface="Times New Roman" charset="0"/>
              </a:rPr>
              <a:t> de la </a:t>
            </a:r>
            <a:r>
              <a:rPr lang="es-ES" b="1" dirty="0" smtClean="0">
                <a:latin typeface="Bookman Old Style" pitchFamily="18" charset="0"/>
                <a:cs typeface="Times New Roman" charset="0"/>
              </a:rPr>
              <a:t>polinización</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aún</a:t>
            </a:r>
            <a:r>
              <a:rPr lang="en-GB" dirty="0" smtClean="0">
                <a:latin typeface="Bookman Old Style" pitchFamily="18" charset="0"/>
                <a:cs typeface="Times New Roman" charset="0"/>
              </a:rPr>
              <a:t> no </a:t>
            </a:r>
            <a:r>
              <a:rPr lang="en-GB" dirty="0" err="1" smtClean="0">
                <a:latin typeface="Bookman Old Style" pitchFamily="18" charset="0"/>
                <a:cs typeface="Times New Roman" charset="0"/>
              </a:rPr>
              <a:t>han</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llegado</a:t>
            </a:r>
            <a:r>
              <a:rPr lang="en-GB" dirty="0" smtClean="0">
                <a:latin typeface="Bookman Old Style" pitchFamily="18" charset="0"/>
                <a:cs typeface="Times New Roman" charset="0"/>
              </a:rPr>
              <a:t> a </a:t>
            </a:r>
            <a:r>
              <a:rPr lang="en-GB" dirty="0" err="1" smtClean="0">
                <a:latin typeface="Bookman Old Style" pitchFamily="18" charset="0"/>
                <a:cs typeface="Times New Roman" charset="0"/>
              </a:rPr>
              <a:t>desarrollarse</a:t>
            </a:r>
            <a:r>
              <a:rPr lang="en-GB" dirty="0" smtClean="0">
                <a:latin typeface="Bookman Old Style" pitchFamily="18" charset="0"/>
                <a:cs typeface="Times New Roman" charset="0"/>
              </a:rPr>
              <a:t> la </a:t>
            </a:r>
            <a:r>
              <a:rPr lang="en-GB" dirty="0" err="1" smtClean="0">
                <a:latin typeface="Bookman Old Style" pitchFamily="18" charset="0"/>
                <a:cs typeface="Times New Roman" charset="0"/>
              </a:rPr>
              <a:t>megásporas</a:t>
            </a:r>
            <a:r>
              <a:rPr lang="en-GB" dirty="0" smtClean="0">
                <a:latin typeface="Bookman Old Style" pitchFamily="18" charset="0"/>
                <a:cs typeface="Times New Roman" charset="0"/>
              </a:rPr>
              <a:t>. </a:t>
            </a:r>
          </a:p>
          <a:p>
            <a:pPr algn="just"/>
            <a:r>
              <a:rPr lang="en-GB" dirty="0" err="1" smtClean="0">
                <a:latin typeface="Bookman Old Style" pitchFamily="18" charset="0"/>
                <a:cs typeface="Times New Roman" charset="0"/>
              </a:rPr>
              <a:t>Dentro</a:t>
            </a:r>
            <a:r>
              <a:rPr lang="en-GB" dirty="0" smtClean="0">
                <a:latin typeface="Bookman Old Style" pitchFamily="18" charset="0"/>
                <a:cs typeface="Times New Roman" charset="0"/>
              </a:rPr>
              <a:t> del </a:t>
            </a:r>
            <a:r>
              <a:rPr lang="en-GB" dirty="0" err="1" smtClean="0">
                <a:latin typeface="Bookman Old Style" pitchFamily="18" charset="0"/>
                <a:cs typeface="Times New Roman" charset="0"/>
              </a:rPr>
              <a:t>primordio</a:t>
            </a:r>
            <a:r>
              <a:rPr lang="en-GB" dirty="0" smtClean="0">
                <a:latin typeface="Bookman Old Style" pitchFamily="18" charset="0"/>
                <a:cs typeface="Times New Roman" charset="0"/>
              </a:rPr>
              <a:t> seminal, la </a:t>
            </a:r>
            <a:r>
              <a:rPr lang="en-GB" dirty="0" err="1" smtClean="0">
                <a:latin typeface="Bookman Old Style" pitchFamily="18" charset="0"/>
                <a:cs typeface="Times New Roman" charset="0"/>
              </a:rPr>
              <a:t>megáspora</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funcional</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desarrolla</a:t>
            </a:r>
            <a:r>
              <a:rPr lang="en-GB" dirty="0" smtClean="0">
                <a:latin typeface="Bookman Old Style" pitchFamily="18" charset="0"/>
                <a:cs typeface="Times New Roman" charset="0"/>
              </a:rPr>
              <a:t> un </a:t>
            </a:r>
            <a:r>
              <a:rPr lang="en-GB" dirty="0" err="1" smtClean="0">
                <a:latin typeface="Bookman Old Style" pitchFamily="18" charset="0"/>
                <a:cs typeface="Times New Roman" charset="0"/>
              </a:rPr>
              <a:t>gametófito</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femenino</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cada</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gametófito</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femenino</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contiene</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varios</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arquegonios</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cada</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uno</a:t>
            </a:r>
            <a:r>
              <a:rPr lang="en-GB" dirty="0" smtClean="0">
                <a:latin typeface="Bookman Old Style" pitchFamily="18" charset="0"/>
                <a:cs typeface="Times New Roman" charset="0"/>
              </a:rPr>
              <a:t> con </a:t>
            </a:r>
            <a:r>
              <a:rPr lang="en-GB" dirty="0" err="1" smtClean="0">
                <a:latin typeface="Bookman Old Style" pitchFamily="18" charset="0"/>
                <a:cs typeface="Times New Roman" charset="0"/>
              </a:rPr>
              <a:t>una</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ovocélula</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Aunque</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más</a:t>
            </a:r>
            <a:r>
              <a:rPr lang="en-GB" dirty="0" smtClean="0">
                <a:latin typeface="Bookman Old Style" pitchFamily="18" charset="0"/>
                <a:cs typeface="Times New Roman" charset="0"/>
              </a:rPr>
              <a:t> de </a:t>
            </a:r>
            <a:r>
              <a:rPr lang="en-GB" dirty="0" err="1" smtClean="0">
                <a:latin typeface="Bookman Old Style" pitchFamily="18" charset="0"/>
                <a:cs typeface="Times New Roman" charset="0"/>
              </a:rPr>
              <a:t>una</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ovocélula</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pueda</a:t>
            </a:r>
            <a:r>
              <a:rPr lang="en-GB" dirty="0" smtClean="0">
                <a:latin typeface="Bookman Old Style" pitchFamily="18" charset="0"/>
                <a:cs typeface="Times New Roman" charset="0"/>
              </a:rPr>
              <a:t> ser </a:t>
            </a:r>
            <a:r>
              <a:rPr lang="en-GB" dirty="0" err="1" smtClean="0">
                <a:latin typeface="Bookman Old Style" pitchFamily="18" charset="0"/>
                <a:cs typeface="Times New Roman" charset="0"/>
              </a:rPr>
              <a:t>fecundada</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habitualmente</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sólo</a:t>
            </a:r>
            <a:r>
              <a:rPr lang="en-GB" dirty="0" smtClean="0">
                <a:latin typeface="Bookman Old Style" pitchFamily="18" charset="0"/>
                <a:cs typeface="Times New Roman" charset="0"/>
              </a:rPr>
              <a:t> se </a:t>
            </a:r>
            <a:r>
              <a:rPr lang="en-GB" dirty="0" err="1" smtClean="0">
                <a:latin typeface="Bookman Old Style" pitchFamily="18" charset="0"/>
                <a:cs typeface="Times New Roman" charset="0"/>
              </a:rPr>
              <a:t>desarrolla</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completamente</a:t>
            </a:r>
            <a:r>
              <a:rPr lang="en-GB" dirty="0" smtClean="0">
                <a:latin typeface="Bookman Old Style" pitchFamily="18" charset="0"/>
                <a:cs typeface="Times New Roman" charset="0"/>
              </a:rPr>
              <a:t> un </a:t>
            </a:r>
            <a:r>
              <a:rPr lang="en-GB" dirty="0" err="1" smtClean="0">
                <a:latin typeface="Bookman Old Style" pitchFamily="18" charset="0"/>
                <a:cs typeface="Times New Roman" charset="0"/>
              </a:rPr>
              <a:t>embrión</a:t>
            </a:r>
            <a:r>
              <a:rPr lang="en-GB" dirty="0" smtClean="0">
                <a:latin typeface="Bookman Old Style" pitchFamily="18" charset="0"/>
                <a:cs typeface="Times New Roman" charset="0"/>
              </a:rPr>
              <a:t> en </a:t>
            </a:r>
            <a:r>
              <a:rPr lang="en-GB" dirty="0" err="1" smtClean="0">
                <a:latin typeface="Bookman Old Style" pitchFamily="18" charset="0"/>
                <a:cs typeface="Times New Roman" charset="0"/>
              </a:rPr>
              <a:t>cada</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gametófito</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femenino</a:t>
            </a:r>
            <a:r>
              <a:rPr lang="en-GB" dirty="0" smtClean="0">
                <a:latin typeface="Bookman Old Style" pitchFamily="18" charset="0"/>
                <a:cs typeface="Times New Roman" charset="0"/>
              </a:rPr>
              <a:t>. El </a:t>
            </a:r>
            <a:r>
              <a:rPr lang="en-GB" dirty="0" err="1" smtClean="0">
                <a:latin typeface="Bookman Old Style" pitchFamily="18" charset="0"/>
                <a:cs typeface="Times New Roman" charset="0"/>
              </a:rPr>
              <a:t>proceso</a:t>
            </a:r>
            <a:r>
              <a:rPr lang="en-GB" dirty="0" smtClean="0">
                <a:latin typeface="Bookman Old Style" pitchFamily="18" charset="0"/>
                <a:cs typeface="Times New Roman" charset="0"/>
              </a:rPr>
              <a:t> de </a:t>
            </a:r>
            <a:r>
              <a:rPr lang="en-GB" dirty="0" err="1" smtClean="0">
                <a:latin typeface="Bookman Old Style" pitchFamily="18" charset="0"/>
                <a:cs typeface="Times New Roman" charset="0"/>
              </a:rPr>
              <a:t>maduración</a:t>
            </a:r>
            <a:r>
              <a:rPr lang="en-GB" dirty="0" smtClean="0">
                <a:latin typeface="Bookman Old Style" pitchFamily="18" charset="0"/>
                <a:cs typeface="Times New Roman" charset="0"/>
              </a:rPr>
              <a:t> del </a:t>
            </a:r>
            <a:r>
              <a:rPr lang="en-GB" dirty="0" err="1" smtClean="0">
                <a:latin typeface="Bookman Old Style" pitchFamily="18" charset="0"/>
                <a:cs typeface="Times New Roman" charset="0"/>
              </a:rPr>
              <a:t>megagametófito</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puede</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prolongarse</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varios</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meses</a:t>
            </a:r>
            <a:r>
              <a:rPr lang="en-GB" dirty="0" smtClean="0">
                <a:latin typeface="Bookman Old Style" pitchFamily="18" charset="0"/>
                <a:cs typeface="Times New Roman" charset="0"/>
              </a:rPr>
              <a:t> y la </a:t>
            </a:r>
            <a:r>
              <a:rPr lang="en-GB" dirty="0" err="1" smtClean="0">
                <a:latin typeface="Bookman Old Style" pitchFamily="18" charset="0"/>
                <a:cs typeface="Times New Roman" charset="0"/>
              </a:rPr>
              <a:t>fecundación</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puede</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tardar</a:t>
            </a:r>
            <a:r>
              <a:rPr lang="en-GB" dirty="0" smtClean="0">
                <a:latin typeface="Bookman Old Style" pitchFamily="18" charset="0"/>
                <a:cs typeface="Times New Roman" charset="0"/>
              </a:rPr>
              <a:t> en </a:t>
            </a:r>
            <a:r>
              <a:rPr lang="en-GB" dirty="0" err="1" smtClean="0">
                <a:latin typeface="Bookman Old Style" pitchFamily="18" charset="0"/>
                <a:cs typeface="Times New Roman" charset="0"/>
              </a:rPr>
              <a:t>producirse</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hasta</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más</a:t>
            </a:r>
            <a:r>
              <a:rPr lang="en-GB" dirty="0" smtClean="0">
                <a:latin typeface="Bookman Old Style" pitchFamily="18" charset="0"/>
                <a:cs typeface="Times New Roman" charset="0"/>
              </a:rPr>
              <a:t> de un </a:t>
            </a:r>
            <a:r>
              <a:rPr lang="en-GB" dirty="0" err="1" smtClean="0">
                <a:latin typeface="Bookman Old Style" pitchFamily="18" charset="0"/>
                <a:cs typeface="Times New Roman" charset="0"/>
              </a:rPr>
              <a:t>año</a:t>
            </a:r>
            <a:r>
              <a:rPr lang="en-GB" dirty="0" smtClean="0">
                <a:latin typeface="Bookman Old Style" pitchFamily="18" charset="0"/>
                <a:cs typeface="Times New Roman" charset="0"/>
              </a:rPr>
              <a:t>. </a:t>
            </a:r>
          </a:p>
          <a:p>
            <a:r>
              <a:rPr lang="en-GB" dirty="0" smtClean="0">
                <a:cs typeface="Times New Roman" charset="0"/>
              </a:rPr>
              <a:t>Al </a:t>
            </a:r>
            <a:r>
              <a:rPr lang="en-GB" dirty="0" err="1" smtClean="0">
                <a:cs typeface="Times New Roman" charset="0"/>
              </a:rPr>
              <a:t>mismo</a:t>
            </a:r>
            <a:r>
              <a:rPr lang="en-GB" dirty="0" smtClean="0">
                <a:cs typeface="Times New Roman" charset="0"/>
              </a:rPr>
              <a:t> </a:t>
            </a:r>
            <a:r>
              <a:rPr lang="en-GB" dirty="0" err="1" smtClean="0">
                <a:cs typeface="Times New Roman" charset="0"/>
              </a:rPr>
              <a:t>tiempo</a:t>
            </a:r>
            <a:r>
              <a:rPr lang="en-GB" dirty="0" smtClean="0">
                <a:cs typeface="Times New Roman" charset="0"/>
              </a:rPr>
              <a:t>, el </a:t>
            </a:r>
            <a:r>
              <a:rPr lang="en-GB" dirty="0" err="1" smtClean="0">
                <a:cs typeface="Times New Roman" charset="0"/>
              </a:rPr>
              <a:t>microgametófito</a:t>
            </a:r>
            <a:r>
              <a:rPr lang="en-GB" dirty="0" smtClean="0">
                <a:cs typeface="Times New Roman" charset="0"/>
              </a:rPr>
              <a:t> ha </a:t>
            </a:r>
            <a:r>
              <a:rPr lang="en-GB" dirty="0" err="1" smtClean="0">
                <a:cs typeface="Times New Roman" charset="0"/>
              </a:rPr>
              <a:t>ido</a:t>
            </a:r>
            <a:r>
              <a:rPr lang="en-GB" dirty="0" smtClean="0">
                <a:cs typeface="Times New Roman" charset="0"/>
              </a:rPr>
              <a:t> </a:t>
            </a:r>
            <a:r>
              <a:rPr lang="en-GB" dirty="0" err="1" smtClean="0">
                <a:cs typeface="Times New Roman" charset="0"/>
              </a:rPr>
              <a:t>madurando</a:t>
            </a:r>
            <a:r>
              <a:rPr lang="en-GB" dirty="0" smtClean="0">
                <a:cs typeface="Times New Roman" charset="0"/>
              </a:rPr>
              <a:t> y ha </a:t>
            </a:r>
            <a:r>
              <a:rPr lang="en-GB" dirty="0" err="1" smtClean="0">
                <a:cs typeface="Times New Roman" charset="0"/>
              </a:rPr>
              <a:t>producido</a:t>
            </a:r>
            <a:r>
              <a:rPr lang="en-GB" dirty="0" smtClean="0">
                <a:cs typeface="Times New Roman" charset="0"/>
              </a:rPr>
              <a:t> un </a:t>
            </a:r>
            <a:r>
              <a:rPr lang="en-GB" b="1" dirty="0" err="1" smtClean="0">
                <a:cs typeface="Times New Roman" charset="0"/>
              </a:rPr>
              <a:t>tubo</a:t>
            </a:r>
            <a:r>
              <a:rPr lang="en-GB" b="1" dirty="0" smtClean="0">
                <a:cs typeface="Times New Roman" charset="0"/>
              </a:rPr>
              <a:t> </a:t>
            </a:r>
            <a:r>
              <a:rPr lang="en-GB" b="1" dirty="0" err="1" smtClean="0">
                <a:cs typeface="Times New Roman" charset="0"/>
              </a:rPr>
              <a:t>polínico</a:t>
            </a:r>
            <a:r>
              <a:rPr lang="en-GB" dirty="0" smtClean="0">
                <a:cs typeface="Times New Roman" charset="0"/>
              </a:rPr>
              <a:t> </a:t>
            </a:r>
            <a:r>
              <a:rPr lang="en-GB" dirty="0" err="1" smtClean="0">
                <a:cs typeface="Times New Roman" charset="0"/>
              </a:rPr>
              <a:t>que</a:t>
            </a:r>
            <a:r>
              <a:rPr lang="en-GB" dirty="0" smtClean="0">
                <a:cs typeface="Times New Roman" charset="0"/>
              </a:rPr>
              <a:t> se </a:t>
            </a:r>
            <a:r>
              <a:rPr lang="en-GB" dirty="0" err="1" smtClean="0">
                <a:cs typeface="Times New Roman" charset="0"/>
              </a:rPr>
              <a:t>dirige</a:t>
            </a:r>
            <a:r>
              <a:rPr lang="en-GB" dirty="0" smtClean="0">
                <a:cs typeface="Times New Roman" charset="0"/>
              </a:rPr>
              <a:t> </a:t>
            </a:r>
            <a:r>
              <a:rPr lang="en-GB" dirty="0" err="1" smtClean="0">
                <a:cs typeface="Times New Roman" charset="0"/>
              </a:rPr>
              <a:t>hacia</a:t>
            </a:r>
            <a:r>
              <a:rPr lang="en-GB" dirty="0" smtClean="0">
                <a:cs typeface="Times New Roman" charset="0"/>
              </a:rPr>
              <a:t> la </a:t>
            </a:r>
            <a:r>
              <a:rPr lang="en-GB" dirty="0" err="1" smtClean="0">
                <a:cs typeface="Times New Roman" charset="0"/>
              </a:rPr>
              <a:t>ovocélula</a:t>
            </a:r>
            <a:r>
              <a:rPr lang="en-GB" dirty="0" smtClean="0">
                <a:cs typeface="Times New Roman" charset="0"/>
              </a:rPr>
              <a:t>. </a:t>
            </a:r>
            <a:r>
              <a:rPr lang="en-GB" dirty="0" err="1" smtClean="0">
                <a:cs typeface="Times New Roman" charset="0"/>
              </a:rPr>
              <a:t>Más</a:t>
            </a:r>
            <a:r>
              <a:rPr lang="en-GB" dirty="0" smtClean="0">
                <a:cs typeface="Times New Roman" charset="0"/>
              </a:rPr>
              <a:t> de un </a:t>
            </a:r>
            <a:r>
              <a:rPr lang="en-GB" dirty="0" err="1" smtClean="0">
                <a:cs typeface="Times New Roman" charset="0"/>
              </a:rPr>
              <a:t>año</a:t>
            </a:r>
            <a:r>
              <a:rPr lang="en-GB" dirty="0" smtClean="0">
                <a:cs typeface="Times New Roman" charset="0"/>
              </a:rPr>
              <a:t> </a:t>
            </a:r>
            <a:r>
              <a:rPr lang="en-GB" dirty="0" err="1" smtClean="0">
                <a:cs typeface="Times New Roman" charset="0"/>
              </a:rPr>
              <a:t>después</a:t>
            </a:r>
            <a:r>
              <a:rPr lang="en-GB" dirty="0" smtClean="0">
                <a:cs typeface="Times New Roman" charset="0"/>
              </a:rPr>
              <a:t> de la </a:t>
            </a:r>
            <a:r>
              <a:rPr lang="en-GB" dirty="0" err="1" smtClean="0">
                <a:cs typeface="Times New Roman" charset="0"/>
              </a:rPr>
              <a:t>polinización</a:t>
            </a:r>
            <a:r>
              <a:rPr lang="en-GB" dirty="0" smtClean="0">
                <a:cs typeface="Times New Roman" charset="0"/>
              </a:rPr>
              <a:t>, la </a:t>
            </a:r>
            <a:r>
              <a:rPr lang="en-GB" dirty="0" err="1" smtClean="0">
                <a:cs typeface="Times New Roman" charset="0"/>
              </a:rPr>
              <a:t>alcanza</a:t>
            </a:r>
            <a:r>
              <a:rPr lang="en-GB" dirty="0" smtClean="0">
                <a:cs typeface="Times New Roman" charset="0"/>
              </a:rPr>
              <a:t> y </a:t>
            </a:r>
            <a:r>
              <a:rPr lang="en-GB" dirty="0" err="1" smtClean="0">
                <a:cs typeface="Times New Roman" charset="0"/>
              </a:rPr>
              <a:t>una</a:t>
            </a:r>
            <a:r>
              <a:rPr lang="en-GB" dirty="0" smtClean="0">
                <a:cs typeface="Times New Roman" charset="0"/>
              </a:rPr>
              <a:t> </a:t>
            </a:r>
            <a:r>
              <a:rPr lang="en-GB" dirty="0" err="1" smtClean="0">
                <a:cs typeface="Times New Roman" charset="0"/>
              </a:rPr>
              <a:t>célula</a:t>
            </a:r>
            <a:r>
              <a:rPr lang="en-GB" dirty="0" smtClean="0">
                <a:cs typeface="Times New Roman" charset="0"/>
              </a:rPr>
              <a:t> especial </a:t>
            </a:r>
            <a:r>
              <a:rPr lang="en-GB" dirty="0" err="1" smtClean="0">
                <a:cs typeface="Times New Roman" charset="0"/>
              </a:rPr>
              <a:t>producida</a:t>
            </a:r>
            <a:r>
              <a:rPr lang="en-GB" dirty="0" smtClean="0">
                <a:cs typeface="Times New Roman" charset="0"/>
              </a:rPr>
              <a:t> a </a:t>
            </a:r>
            <a:r>
              <a:rPr lang="en-GB" dirty="0" err="1" smtClean="0">
                <a:cs typeface="Times New Roman" charset="0"/>
              </a:rPr>
              <a:t>partir</a:t>
            </a:r>
            <a:r>
              <a:rPr lang="en-GB" dirty="0" smtClean="0">
                <a:cs typeface="Times New Roman" charset="0"/>
              </a:rPr>
              <a:t> de la </a:t>
            </a:r>
            <a:r>
              <a:rPr lang="en-GB" dirty="0" err="1" smtClean="0">
                <a:cs typeface="Times New Roman" charset="0"/>
              </a:rPr>
              <a:t>célula</a:t>
            </a:r>
            <a:r>
              <a:rPr lang="en-GB" dirty="0" smtClean="0">
                <a:cs typeface="Times New Roman" charset="0"/>
              </a:rPr>
              <a:t> </a:t>
            </a:r>
            <a:r>
              <a:rPr lang="en-GB" dirty="0" err="1" smtClean="0">
                <a:cs typeface="Times New Roman" charset="0"/>
              </a:rPr>
              <a:t>generativa</a:t>
            </a:r>
            <a:r>
              <a:rPr lang="en-GB" dirty="0" smtClean="0">
                <a:cs typeface="Times New Roman" charset="0"/>
              </a:rPr>
              <a:t>, </a:t>
            </a:r>
            <a:r>
              <a:rPr lang="en-GB" dirty="0" err="1" smtClean="0">
                <a:cs typeface="Times New Roman" charset="0"/>
              </a:rPr>
              <a:t>célula</a:t>
            </a:r>
            <a:r>
              <a:rPr lang="en-GB" dirty="0" smtClean="0">
                <a:cs typeface="Times New Roman" charset="0"/>
              </a:rPr>
              <a:t> </a:t>
            </a:r>
            <a:r>
              <a:rPr lang="en-GB" dirty="0" err="1" smtClean="0">
                <a:cs typeface="Times New Roman" charset="0"/>
              </a:rPr>
              <a:t>espermatógena</a:t>
            </a:r>
            <a:r>
              <a:rPr lang="en-GB" dirty="0" smtClean="0">
                <a:cs typeface="Times New Roman" charset="0"/>
              </a:rPr>
              <a:t>, </a:t>
            </a:r>
            <a:r>
              <a:rPr lang="en-GB" dirty="0" err="1" smtClean="0">
                <a:cs typeface="Times New Roman" charset="0"/>
              </a:rPr>
              <a:t>que</a:t>
            </a:r>
            <a:r>
              <a:rPr lang="en-GB" dirty="0" smtClean="0">
                <a:cs typeface="Times New Roman" charset="0"/>
              </a:rPr>
              <a:t> se </a:t>
            </a:r>
            <a:r>
              <a:rPr lang="en-GB" dirty="0" err="1" smtClean="0">
                <a:cs typeface="Times New Roman" charset="0"/>
              </a:rPr>
              <a:t>va</a:t>
            </a:r>
            <a:r>
              <a:rPr lang="en-GB" dirty="0" smtClean="0">
                <a:cs typeface="Times New Roman" charset="0"/>
              </a:rPr>
              <a:t> a </a:t>
            </a:r>
            <a:r>
              <a:rPr lang="en-GB" dirty="0" err="1" smtClean="0">
                <a:cs typeface="Times New Roman" charset="0"/>
              </a:rPr>
              <a:t>dividir</a:t>
            </a:r>
            <a:r>
              <a:rPr lang="en-GB" dirty="0" smtClean="0">
                <a:cs typeface="Times New Roman" charset="0"/>
              </a:rPr>
              <a:t> </a:t>
            </a:r>
            <a:r>
              <a:rPr lang="en-GB" dirty="0" err="1" smtClean="0">
                <a:cs typeface="Times New Roman" charset="0"/>
              </a:rPr>
              <a:t>produciendo</a:t>
            </a:r>
            <a:r>
              <a:rPr lang="en-GB" dirty="0" smtClean="0">
                <a:cs typeface="Times New Roman" charset="0"/>
              </a:rPr>
              <a:t> dos </a:t>
            </a:r>
            <a:r>
              <a:rPr lang="en-GB" dirty="0" err="1" smtClean="0">
                <a:cs typeface="Times New Roman" charset="0"/>
              </a:rPr>
              <a:t>gametos</a:t>
            </a:r>
            <a:r>
              <a:rPr lang="en-GB" dirty="0" smtClean="0">
                <a:cs typeface="Times New Roman" charset="0"/>
              </a:rPr>
              <a:t> </a:t>
            </a:r>
            <a:r>
              <a:rPr lang="en-GB" dirty="0" err="1" smtClean="0">
                <a:cs typeface="Times New Roman" charset="0"/>
              </a:rPr>
              <a:t>masculinos</a:t>
            </a:r>
            <a:r>
              <a:rPr lang="en-GB" dirty="0" smtClean="0">
                <a:cs typeface="Times New Roman" charset="0"/>
              </a:rPr>
              <a:t>. </a:t>
            </a:r>
            <a:r>
              <a:rPr lang="en-GB" dirty="0" err="1" smtClean="0">
                <a:cs typeface="Times New Roman" charset="0"/>
              </a:rPr>
              <a:t>Desplazándose</a:t>
            </a:r>
            <a:r>
              <a:rPr lang="en-GB" dirty="0" smtClean="0">
                <a:cs typeface="Times New Roman" charset="0"/>
              </a:rPr>
              <a:t> </a:t>
            </a:r>
            <a:r>
              <a:rPr lang="en-GB" dirty="0" err="1" smtClean="0">
                <a:cs typeface="Times New Roman" charset="0"/>
              </a:rPr>
              <a:t>por</a:t>
            </a:r>
            <a:r>
              <a:rPr lang="en-GB" dirty="0" smtClean="0">
                <a:cs typeface="Times New Roman" charset="0"/>
              </a:rPr>
              <a:t> la </a:t>
            </a:r>
            <a:r>
              <a:rPr lang="en-GB" dirty="0" err="1" smtClean="0">
                <a:cs typeface="Times New Roman" charset="0"/>
              </a:rPr>
              <a:t>ovocélula</a:t>
            </a:r>
            <a:r>
              <a:rPr lang="en-GB" dirty="0" smtClean="0">
                <a:cs typeface="Times New Roman" charset="0"/>
              </a:rPr>
              <a:t>, </a:t>
            </a:r>
            <a:r>
              <a:rPr lang="en-GB" dirty="0" err="1" smtClean="0">
                <a:cs typeface="Times New Roman" charset="0"/>
              </a:rPr>
              <a:t>uno</a:t>
            </a:r>
            <a:r>
              <a:rPr lang="en-GB" dirty="0" smtClean="0">
                <a:cs typeface="Times New Roman" charset="0"/>
              </a:rPr>
              <a:t> de los </a:t>
            </a:r>
            <a:r>
              <a:rPr lang="en-GB" dirty="0" err="1" smtClean="0">
                <a:cs typeface="Times New Roman" charset="0"/>
              </a:rPr>
              <a:t>gametos</a:t>
            </a:r>
            <a:r>
              <a:rPr lang="en-GB" dirty="0" smtClean="0">
                <a:cs typeface="Times New Roman" charset="0"/>
              </a:rPr>
              <a:t> </a:t>
            </a:r>
            <a:r>
              <a:rPr lang="en-GB" dirty="0" err="1" smtClean="0">
                <a:cs typeface="Times New Roman" charset="0"/>
              </a:rPr>
              <a:t>va</a:t>
            </a:r>
            <a:r>
              <a:rPr lang="en-GB" dirty="0" smtClean="0">
                <a:cs typeface="Times New Roman" charset="0"/>
              </a:rPr>
              <a:t> a </a:t>
            </a:r>
            <a:r>
              <a:rPr lang="en-GB" dirty="0" err="1" smtClean="0">
                <a:cs typeface="Times New Roman" charset="0"/>
              </a:rPr>
              <a:t>unirse</a:t>
            </a:r>
            <a:r>
              <a:rPr lang="en-GB" dirty="0" smtClean="0">
                <a:cs typeface="Times New Roman" charset="0"/>
              </a:rPr>
              <a:t> a la </a:t>
            </a:r>
            <a:r>
              <a:rPr lang="en-GB" b="1" dirty="0" err="1" smtClean="0">
                <a:cs typeface="Times New Roman" charset="0"/>
              </a:rPr>
              <a:t>ovocélula</a:t>
            </a:r>
            <a:r>
              <a:rPr lang="en-GB" dirty="0" smtClean="0">
                <a:cs typeface="Times New Roman" charset="0"/>
              </a:rPr>
              <a:t>, </a:t>
            </a:r>
            <a:r>
              <a:rPr lang="en-GB" dirty="0" err="1" smtClean="0">
                <a:cs typeface="Times New Roman" charset="0"/>
              </a:rPr>
              <a:t>produciendo</a:t>
            </a:r>
            <a:r>
              <a:rPr lang="en-GB" dirty="0" smtClean="0">
                <a:cs typeface="Times New Roman" charset="0"/>
              </a:rPr>
              <a:t> el </a:t>
            </a:r>
            <a:r>
              <a:rPr lang="es-ES" dirty="0" smtClean="0">
                <a:cs typeface="Times New Roman" charset="0"/>
              </a:rPr>
              <a:t>z</a:t>
            </a:r>
            <a:r>
              <a:rPr lang="en-GB" dirty="0" err="1" smtClean="0">
                <a:cs typeface="Times New Roman" charset="0"/>
              </a:rPr>
              <a:t>igoto</a:t>
            </a:r>
            <a:r>
              <a:rPr lang="en-GB" dirty="0" smtClean="0">
                <a:cs typeface="Times New Roman" charset="0"/>
              </a:rPr>
              <a:t>, el </a:t>
            </a:r>
            <a:r>
              <a:rPr lang="en-GB" dirty="0" err="1" smtClean="0">
                <a:cs typeface="Times New Roman" charset="0"/>
              </a:rPr>
              <a:t>otro</a:t>
            </a:r>
            <a:r>
              <a:rPr lang="en-GB" dirty="0" smtClean="0">
                <a:cs typeface="Times New Roman" charset="0"/>
              </a:rPr>
              <a:t> </a:t>
            </a:r>
            <a:r>
              <a:rPr lang="en-GB" dirty="0" err="1" smtClean="0">
                <a:cs typeface="Times New Roman" charset="0"/>
              </a:rPr>
              <a:t>degenerará</a:t>
            </a:r>
            <a:r>
              <a:rPr lang="en-GB" dirty="0" smtClean="0">
                <a:cs typeface="Times New Roman" charset="0"/>
              </a:rPr>
              <a:t>. </a:t>
            </a:r>
            <a:r>
              <a:rPr lang="en-GB" dirty="0" err="1" smtClean="0">
                <a:cs typeface="Times New Roman" charset="0"/>
              </a:rPr>
              <a:t>Después</a:t>
            </a:r>
            <a:r>
              <a:rPr lang="en-GB" dirty="0" smtClean="0">
                <a:cs typeface="Times New Roman" charset="0"/>
              </a:rPr>
              <a:t> de la </a:t>
            </a:r>
            <a:r>
              <a:rPr lang="en-GB" dirty="0" err="1" smtClean="0">
                <a:cs typeface="Times New Roman" charset="0"/>
              </a:rPr>
              <a:t>fecundación</a:t>
            </a:r>
            <a:r>
              <a:rPr lang="en-GB" dirty="0" smtClean="0">
                <a:cs typeface="Times New Roman" charset="0"/>
              </a:rPr>
              <a:t>, el </a:t>
            </a:r>
            <a:r>
              <a:rPr lang="en-GB" dirty="0" err="1" smtClean="0">
                <a:cs typeface="Times New Roman" charset="0"/>
              </a:rPr>
              <a:t>primordio</a:t>
            </a:r>
            <a:r>
              <a:rPr lang="en-GB" dirty="0" smtClean="0">
                <a:cs typeface="Times New Roman" charset="0"/>
              </a:rPr>
              <a:t> seminal </a:t>
            </a:r>
            <a:r>
              <a:rPr lang="en-GB" dirty="0" err="1" smtClean="0">
                <a:cs typeface="Times New Roman" charset="0"/>
              </a:rPr>
              <a:t>madura</a:t>
            </a:r>
            <a:r>
              <a:rPr lang="en-GB" dirty="0" smtClean="0">
                <a:cs typeface="Times New Roman" charset="0"/>
              </a:rPr>
              <a:t> </a:t>
            </a:r>
            <a:r>
              <a:rPr lang="en-GB" dirty="0" err="1" smtClean="0">
                <a:cs typeface="Times New Roman" charset="0"/>
              </a:rPr>
              <a:t>formando</a:t>
            </a:r>
            <a:r>
              <a:rPr lang="en-GB" dirty="0" smtClean="0">
                <a:cs typeface="Times New Roman" charset="0"/>
              </a:rPr>
              <a:t> la </a:t>
            </a:r>
            <a:r>
              <a:rPr lang="en-GB" b="1" dirty="0" err="1" smtClean="0">
                <a:cs typeface="Times New Roman" charset="0"/>
              </a:rPr>
              <a:t>semilla</a:t>
            </a:r>
            <a:r>
              <a:rPr lang="en-GB" dirty="0" smtClean="0">
                <a:cs typeface="Times New Roman" charset="0"/>
              </a:rPr>
              <a:t>; la </a:t>
            </a:r>
            <a:r>
              <a:rPr lang="en-GB" dirty="0" err="1" smtClean="0">
                <a:cs typeface="Times New Roman" charset="0"/>
              </a:rPr>
              <a:t>semilla</a:t>
            </a:r>
            <a:r>
              <a:rPr lang="en-GB" dirty="0" smtClean="0">
                <a:cs typeface="Times New Roman" charset="0"/>
              </a:rPr>
              <a:t> </a:t>
            </a:r>
            <a:r>
              <a:rPr lang="en-GB" dirty="0" err="1" smtClean="0">
                <a:cs typeface="Times New Roman" charset="0"/>
              </a:rPr>
              <a:t>consiste</a:t>
            </a:r>
            <a:r>
              <a:rPr lang="en-GB" dirty="0" smtClean="0">
                <a:cs typeface="Times New Roman" charset="0"/>
              </a:rPr>
              <a:t> en el </a:t>
            </a:r>
            <a:r>
              <a:rPr lang="en-GB" dirty="0" err="1" smtClean="0">
                <a:cs typeface="Times New Roman" charset="0"/>
              </a:rPr>
              <a:t>esporofito</a:t>
            </a:r>
            <a:r>
              <a:rPr lang="en-GB" dirty="0" smtClean="0">
                <a:cs typeface="Times New Roman" charset="0"/>
              </a:rPr>
              <a:t> </a:t>
            </a:r>
            <a:r>
              <a:rPr lang="en-GB" dirty="0" err="1" smtClean="0">
                <a:cs typeface="Times New Roman" charset="0"/>
              </a:rPr>
              <a:t>embrionario</a:t>
            </a:r>
            <a:r>
              <a:rPr lang="en-GB" dirty="0" smtClean="0">
                <a:cs typeface="Times New Roman" charset="0"/>
              </a:rPr>
              <a:t>, </a:t>
            </a:r>
            <a:r>
              <a:rPr lang="en-GB" dirty="0" err="1" smtClean="0">
                <a:cs typeface="Times New Roman" charset="0"/>
              </a:rPr>
              <a:t>que</a:t>
            </a:r>
            <a:r>
              <a:rPr lang="en-GB" dirty="0" smtClean="0">
                <a:cs typeface="Times New Roman" charset="0"/>
              </a:rPr>
              <a:t> </a:t>
            </a:r>
            <a:r>
              <a:rPr lang="en-GB" dirty="0" err="1" smtClean="0">
                <a:cs typeface="Times New Roman" charset="0"/>
              </a:rPr>
              <a:t>ahora</a:t>
            </a:r>
            <a:r>
              <a:rPr lang="en-GB" dirty="0" smtClean="0">
                <a:cs typeface="Times New Roman" charset="0"/>
              </a:rPr>
              <a:t> </a:t>
            </a:r>
            <a:r>
              <a:rPr lang="en-GB" dirty="0" err="1" smtClean="0">
                <a:cs typeface="Times New Roman" charset="0"/>
              </a:rPr>
              <a:t>consiste</a:t>
            </a:r>
            <a:r>
              <a:rPr lang="en-GB" dirty="0" smtClean="0">
                <a:cs typeface="Times New Roman" charset="0"/>
              </a:rPr>
              <a:t> en </a:t>
            </a:r>
            <a:r>
              <a:rPr lang="en-GB" dirty="0" err="1" smtClean="0">
                <a:cs typeface="Times New Roman" charset="0"/>
              </a:rPr>
              <a:t>una</a:t>
            </a:r>
            <a:r>
              <a:rPr lang="en-GB" dirty="0" smtClean="0">
                <a:cs typeface="Times New Roman" charset="0"/>
              </a:rPr>
              <a:t> </a:t>
            </a:r>
            <a:r>
              <a:rPr lang="en-GB" dirty="0" err="1" smtClean="0">
                <a:cs typeface="Times New Roman" charset="0"/>
              </a:rPr>
              <a:t>raíz</a:t>
            </a:r>
            <a:r>
              <a:rPr lang="en-GB" dirty="0" smtClean="0">
                <a:cs typeface="Times New Roman" charset="0"/>
              </a:rPr>
              <a:t> </a:t>
            </a:r>
            <a:r>
              <a:rPr lang="en-GB" dirty="0" err="1" smtClean="0">
                <a:cs typeface="Times New Roman" charset="0"/>
              </a:rPr>
              <a:t>embrionaria</a:t>
            </a:r>
            <a:r>
              <a:rPr lang="en-GB" dirty="0" smtClean="0">
                <a:cs typeface="Times New Roman" charset="0"/>
              </a:rPr>
              <a:t> y </a:t>
            </a:r>
            <a:r>
              <a:rPr lang="en-GB" dirty="0" err="1" smtClean="0">
                <a:cs typeface="Times New Roman" charset="0"/>
              </a:rPr>
              <a:t>varias</a:t>
            </a:r>
            <a:r>
              <a:rPr lang="en-GB" dirty="0" smtClean="0">
                <a:cs typeface="Times New Roman" charset="0"/>
              </a:rPr>
              <a:t> </a:t>
            </a:r>
            <a:r>
              <a:rPr lang="en-GB" dirty="0" err="1" smtClean="0">
                <a:cs typeface="Times New Roman" charset="0"/>
              </a:rPr>
              <a:t>hojas</a:t>
            </a:r>
            <a:r>
              <a:rPr lang="en-GB" dirty="0" smtClean="0">
                <a:cs typeface="Times New Roman" charset="0"/>
              </a:rPr>
              <a:t> </a:t>
            </a:r>
            <a:r>
              <a:rPr lang="en-GB" dirty="0" err="1" smtClean="0">
                <a:cs typeface="Times New Roman" charset="0"/>
              </a:rPr>
              <a:t>embrionarias</a:t>
            </a:r>
            <a:r>
              <a:rPr lang="en-GB" dirty="0" smtClean="0">
                <a:cs typeface="Times New Roman" charset="0"/>
              </a:rPr>
              <a:t>, los </a:t>
            </a:r>
            <a:r>
              <a:rPr lang="en-GB" b="1" dirty="0" err="1" smtClean="0">
                <a:cs typeface="Times New Roman" charset="0"/>
              </a:rPr>
              <a:t>cotiledones</a:t>
            </a:r>
            <a:r>
              <a:rPr lang="en-GB" dirty="0" smtClean="0">
                <a:cs typeface="Times New Roman" charset="0"/>
              </a:rPr>
              <a:t>,  </a:t>
            </a:r>
            <a:r>
              <a:rPr lang="en-GB" dirty="0" err="1" smtClean="0">
                <a:cs typeface="Times New Roman" charset="0"/>
              </a:rPr>
              <a:t>rodeado</a:t>
            </a:r>
            <a:r>
              <a:rPr lang="en-GB" dirty="0" smtClean="0">
                <a:cs typeface="Times New Roman" charset="0"/>
              </a:rPr>
              <a:t>  </a:t>
            </a:r>
            <a:r>
              <a:rPr lang="en-GB" dirty="0" err="1" smtClean="0">
                <a:cs typeface="Times New Roman" charset="0"/>
              </a:rPr>
              <a:t>por</a:t>
            </a:r>
            <a:r>
              <a:rPr lang="en-GB" dirty="0" smtClean="0">
                <a:cs typeface="Times New Roman" charset="0"/>
              </a:rPr>
              <a:t> el </a:t>
            </a:r>
            <a:r>
              <a:rPr lang="en-GB" dirty="0" err="1" smtClean="0">
                <a:cs typeface="Times New Roman" charset="0"/>
              </a:rPr>
              <a:t>tejido</a:t>
            </a:r>
            <a:r>
              <a:rPr lang="en-GB" dirty="0" smtClean="0">
                <a:cs typeface="Times New Roman" charset="0"/>
              </a:rPr>
              <a:t> </a:t>
            </a:r>
            <a:r>
              <a:rPr lang="en-GB" dirty="0" err="1" smtClean="0">
                <a:cs typeface="Times New Roman" charset="0"/>
              </a:rPr>
              <a:t>nutritivo</a:t>
            </a:r>
            <a:r>
              <a:rPr lang="en-GB" dirty="0" smtClean="0">
                <a:cs typeface="Times New Roman" charset="0"/>
              </a:rPr>
              <a:t> del </a:t>
            </a:r>
            <a:r>
              <a:rPr lang="en-GB" dirty="0" err="1" smtClean="0">
                <a:cs typeface="Times New Roman" charset="0"/>
              </a:rPr>
              <a:t>gametófito</a:t>
            </a:r>
            <a:r>
              <a:rPr lang="en-GB" dirty="0" smtClean="0">
                <a:cs typeface="Times New Roman" charset="0"/>
              </a:rPr>
              <a:t> </a:t>
            </a:r>
            <a:r>
              <a:rPr lang="en-GB" dirty="0" err="1" smtClean="0">
                <a:cs typeface="Times New Roman" charset="0"/>
              </a:rPr>
              <a:t>femenino</a:t>
            </a:r>
            <a:r>
              <a:rPr lang="en-GB" dirty="0" smtClean="0">
                <a:cs typeface="Times New Roman" charset="0"/>
              </a:rPr>
              <a:t>, </a:t>
            </a:r>
            <a:r>
              <a:rPr lang="en-GB" dirty="0" err="1" smtClean="0">
                <a:cs typeface="Times New Roman" charset="0"/>
              </a:rPr>
              <a:t>restos</a:t>
            </a:r>
            <a:r>
              <a:rPr lang="en-GB" dirty="0" smtClean="0">
                <a:cs typeface="Times New Roman" charset="0"/>
              </a:rPr>
              <a:t> de la </a:t>
            </a:r>
            <a:r>
              <a:rPr lang="en-GB" dirty="0" err="1" smtClean="0">
                <a:cs typeface="Times New Roman" charset="0"/>
              </a:rPr>
              <a:t>nucela</a:t>
            </a:r>
            <a:r>
              <a:rPr lang="en-GB" dirty="0" smtClean="0">
                <a:cs typeface="Times New Roman" charset="0"/>
              </a:rPr>
              <a:t> y </a:t>
            </a:r>
            <a:r>
              <a:rPr lang="en-GB" dirty="0" err="1" smtClean="0">
                <a:cs typeface="Times New Roman" charset="0"/>
              </a:rPr>
              <a:t>una</a:t>
            </a:r>
            <a:r>
              <a:rPr lang="en-GB" dirty="0" smtClean="0">
                <a:cs typeface="Times New Roman" charset="0"/>
              </a:rPr>
              <a:t> </a:t>
            </a:r>
            <a:r>
              <a:rPr lang="en-GB" dirty="0" err="1" smtClean="0">
                <a:cs typeface="Times New Roman" charset="0"/>
              </a:rPr>
              <a:t>cubierta</a:t>
            </a:r>
            <a:r>
              <a:rPr lang="en-GB" dirty="0" smtClean="0">
                <a:cs typeface="Times New Roman" charset="0"/>
              </a:rPr>
              <a:t> </a:t>
            </a:r>
            <a:r>
              <a:rPr lang="en-GB" dirty="0" err="1" smtClean="0">
                <a:cs typeface="Times New Roman" charset="0"/>
              </a:rPr>
              <a:t>externa</a:t>
            </a:r>
            <a:r>
              <a:rPr lang="en-GB" dirty="0" smtClean="0">
                <a:cs typeface="Times New Roman" charset="0"/>
              </a:rPr>
              <a:t> </a:t>
            </a:r>
            <a:r>
              <a:rPr lang="en-GB" dirty="0" err="1" smtClean="0">
                <a:cs typeface="Times New Roman" charset="0"/>
              </a:rPr>
              <a:t>derivada</a:t>
            </a:r>
            <a:r>
              <a:rPr lang="en-GB" dirty="0" smtClean="0">
                <a:cs typeface="Times New Roman" charset="0"/>
              </a:rPr>
              <a:t> de </a:t>
            </a:r>
            <a:r>
              <a:rPr lang="en-GB" dirty="0" err="1" smtClean="0">
                <a:cs typeface="Times New Roman" charset="0"/>
              </a:rPr>
              <a:t>las</a:t>
            </a:r>
            <a:r>
              <a:rPr lang="en-GB" dirty="0" smtClean="0">
                <a:cs typeface="Times New Roman" charset="0"/>
              </a:rPr>
              <a:t> </a:t>
            </a:r>
            <a:r>
              <a:rPr lang="en-GB" dirty="0" err="1" smtClean="0">
                <a:cs typeface="Times New Roman" charset="0"/>
              </a:rPr>
              <a:t>capas</a:t>
            </a:r>
            <a:r>
              <a:rPr lang="en-GB" dirty="0" smtClean="0">
                <a:cs typeface="Times New Roman" charset="0"/>
              </a:rPr>
              <a:t> </a:t>
            </a:r>
            <a:r>
              <a:rPr lang="en-GB" dirty="0" err="1" smtClean="0">
                <a:cs typeface="Times New Roman" charset="0"/>
              </a:rPr>
              <a:t>protectoras</a:t>
            </a:r>
            <a:r>
              <a:rPr lang="en-GB" dirty="0" smtClean="0">
                <a:cs typeface="Times New Roman" charset="0"/>
              </a:rPr>
              <a:t> (</a:t>
            </a:r>
            <a:r>
              <a:rPr lang="en-GB" b="1" dirty="0" err="1" smtClean="0">
                <a:cs typeface="Times New Roman" charset="0"/>
              </a:rPr>
              <a:t>tegumento</a:t>
            </a:r>
            <a:r>
              <a:rPr lang="en-GB" dirty="0" smtClean="0">
                <a:cs typeface="Times New Roman" charset="0"/>
              </a:rPr>
              <a:t>) del </a:t>
            </a:r>
            <a:r>
              <a:rPr lang="en-GB" dirty="0" err="1" smtClean="0">
                <a:cs typeface="Times New Roman" charset="0"/>
              </a:rPr>
              <a:t>óvulo</a:t>
            </a:r>
            <a:r>
              <a:rPr lang="en-GB" dirty="0" smtClean="0">
                <a:cs typeface="Times New Roman" charset="0"/>
              </a:rPr>
              <a:t>, </a:t>
            </a:r>
            <a:r>
              <a:rPr lang="en-GB" dirty="0" err="1" smtClean="0">
                <a:cs typeface="Times New Roman" charset="0"/>
              </a:rPr>
              <a:t>estas</a:t>
            </a:r>
            <a:r>
              <a:rPr lang="en-GB" dirty="0" smtClean="0">
                <a:cs typeface="Times New Roman" charset="0"/>
              </a:rPr>
              <a:t> </a:t>
            </a:r>
            <a:r>
              <a:rPr lang="en-GB" dirty="0" err="1" smtClean="0">
                <a:cs typeface="Times New Roman" charset="0"/>
              </a:rPr>
              <a:t>capas</a:t>
            </a:r>
            <a:r>
              <a:rPr lang="en-GB" dirty="0" smtClean="0">
                <a:cs typeface="Times New Roman" charset="0"/>
              </a:rPr>
              <a:t> </a:t>
            </a:r>
            <a:r>
              <a:rPr lang="en-GB" dirty="0" err="1" smtClean="0">
                <a:cs typeface="Times New Roman" charset="0"/>
              </a:rPr>
              <a:t>externas</a:t>
            </a:r>
            <a:r>
              <a:rPr lang="en-GB" dirty="0" smtClean="0">
                <a:cs typeface="Times New Roman" charset="0"/>
              </a:rPr>
              <a:t> se </a:t>
            </a:r>
            <a:r>
              <a:rPr lang="en-GB" dirty="0" err="1" smtClean="0">
                <a:cs typeface="Times New Roman" charset="0"/>
              </a:rPr>
              <a:t>han</a:t>
            </a:r>
            <a:r>
              <a:rPr lang="en-GB" dirty="0" smtClean="0">
                <a:cs typeface="Times New Roman" charset="0"/>
              </a:rPr>
              <a:t> </a:t>
            </a:r>
            <a:r>
              <a:rPr lang="en-GB" dirty="0" err="1" smtClean="0">
                <a:cs typeface="Times New Roman" charset="0"/>
              </a:rPr>
              <a:t>endurecido</a:t>
            </a:r>
            <a:r>
              <a:rPr lang="en-GB" dirty="0" smtClean="0">
                <a:cs typeface="Times New Roman" charset="0"/>
              </a:rPr>
              <a:t> y </a:t>
            </a:r>
            <a:r>
              <a:rPr lang="en-GB" dirty="0" err="1" smtClean="0">
                <a:cs typeface="Times New Roman" charset="0"/>
              </a:rPr>
              <a:t>forman</a:t>
            </a:r>
            <a:r>
              <a:rPr lang="en-GB" dirty="0" smtClean="0">
                <a:cs typeface="Times New Roman" charset="0"/>
              </a:rPr>
              <a:t> </a:t>
            </a:r>
            <a:r>
              <a:rPr lang="en-GB" dirty="0" err="1" smtClean="0">
                <a:cs typeface="Times New Roman" charset="0"/>
              </a:rPr>
              <a:t>una</a:t>
            </a:r>
            <a:r>
              <a:rPr lang="en-GB" dirty="0" smtClean="0">
                <a:cs typeface="Times New Roman" charset="0"/>
              </a:rPr>
              <a:t> </a:t>
            </a:r>
            <a:r>
              <a:rPr lang="en-GB" dirty="0" err="1" smtClean="0">
                <a:cs typeface="Times New Roman" charset="0"/>
              </a:rPr>
              <a:t>cubierta</a:t>
            </a:r>
            <a:r>
              <a:rPr lang="en-GB" dirty="0" smtClean="0">
                <a:cs typeface="Times New Roman" charset="0"/>
              </a:rPr>
              <a:t> seminal. </a:t>
            </a:r>
            <a:r>
              <a:rPr lang="en-GB" dirty="0" err="1" smtClean="0">
                <a:cs typeface="Times New Roman" charset="0"/>
              </a:rPr>
              <a:t>Todo</a:t>
            </a:r>
            <a:r>
              <a:rPr lang="en-GB" dirty="0" smtClean="0">
                <a:cs typeface="Times New Roman" charset="0"/>
              </a:rPr>
              <a:t> </a:t>
            </a:r>
            <a:r>
              <a:rPr lang="en-GB" dirty="0" err="1" smtClean="0">
                <a:cs typeface="Times New Roman" charset="0"/>
              </a:rPr>
              <a:t>este</a:t>
            </a:r>
            <a:r>
              <a:rPr lang="en-GB" dirty="0" smtClean="0">
                <a:cs typeface="Times New Roman" charset="0"/>
              </a:rPr>
              <a:t> </a:t>
            </a:r>
            <a:r>
              <a:rPr lang="en-GB" dirty="0" err="1" smtClean="0">
                <a:cs typeface="Times New Roman" charset="0"/>
              </a:rPr>
              <a:t>proceso</a:t>
            </a:r>
            <a:r>
              <a:rPr lang="en-GB" dirty="0" smtClean="0">
                <a:cs typeface="Times New Roman" charset="0"/>
              </a:rPr>
              <a:t> </a:t>
            </a:r>
            <a:r>
              <a:rPr lang="en-GB" dirty="0" err="1" smtClean="0">
                <a:cs typeface="Times New Roman" charset="0"/>
              </a:rPr>
              <a:t>viene</a:t>
            </a:r>
            <a:r>
              <a:rPr lang="en-GB" dirty="0" smtClean="0">
                <a:cs typeface="Times New Roman" charset="0"/>
              </a:rPr>
              <a:t> a </a:t>
            </a:r>
            <a:r>
              <a:rPr lang="en-GB" dirty="0" err="1" smtClean="0">
                <a:cs typeface="Times New Roman" charset="0"/>
              </a:rPr>
              <a:t>durar</a:t>
            </a:r>
            <a:r>
              <a:rPr lang="en-GB" dirty="0" smtClean="0">
                <a:cs typeface="Times New Roman" charset="0"/>
              </a:rPr>
              <a:t> un par de </a:t>
            </a:r>
            <a:r>
              <a:rPr lang="en-GB" dirty="0" err="1" smtClean="0">
                <a:cs typeface="Times New Roman" charset="0"/>
              </a:rPr>
              <a:t>años</a:t>
            </a:r>
            <a:r>
              <a:rPr lang="en-GB" dirty="0" smtClean="0">
                <a:cs typeface="Times New Roman" charset="0"/>
              </a:rPr>
              <a:t>.</a:t>
            </a:r>
          </a:p>
          <a:p>
            <a:endParaRPr lang="en-GB" dirty="0" smtClean="0">
              <a:cs typeface="Times New Roman" charset="0"/>
            </a:endParaRPr>
          </a:p>
          <a:p>
            <a:pPr algn="just"/>
            <a:r>
              <a:rPr lang="en-GB" i="1" dirty="0" err="1" smtClean="0">
                <a:latin typeface="Bookman Old Style" pitchFamily="18" charset="0"/>
                <a:cs typeface="Times New Roman" charset="0"/>
              </a:rPr>
              <a:t>Características</a:t>
            </a:r>
            <a:r>
              <a:rPr lang="en-GB" i="1" dirty="0" smtClean="0">
                <a:latin typeface="Bookman Old Style" pitchFamily="18" charset="0"/>
                <a:cs typeface="Times New Roman" charset="0"/>
              </a:rPr>
              <a:t> de </a:t>
            </a:r>
            <a:r>
              <a:rPr lang="en-GB" i="1" dirty="0" err="1" smtClean="0">
                <a:latin typeface="Bookman Old Style" pitchFamily="18" charset="0"/>
                <a:cs typeface="Times New Roman" charset="0"/>
              </a:rPr>
              <a:t>las</a:t>
            </a:r>
            <a:r>
              <a:rPr lang="en-GB" i="1" dirty="0" smtClean="0">
                <a:latin typeface="Bookman Old Style" pitchFamily="18" charset="0"/>
                <a:cs typeface="Times New Roman" charset="0"/>
              </a:rPr>
              <a:t> </a:t>
            </a:r>
            <a:r>
              <a:rPr lang="en-GB" i="1" dirty="0" err="1" smtClean="0">
                <a:latin typeface="Bookman Old Style" pitchFamily="18" charset="0"/>
                <a:cs typeface="Times New Roman" charset="0"/>
              </a:rPr>
              <a:t>gimnospermas</a:t>
            </a:r>
            <a:r>
              <a:rPr lang="en-GB" i="1" dirty="0" smtClean="0">
                <a:latin typeface="Bookman Old Style" pitchFamily="18" charset="0"/>
                <a:cs typeface="Times New Roman" charset="0"/>
              </a:rPr>
              <a:t>:</a:t>
            </a:r>
            <a:r>
              <a:rPr lang="en-GB" dirty="0" smtClean="0">
                <a:latin typeface="Bookman Old Style" pitchFamily="18" charset="0"/>
                <a:cs typeface="Times New Roman" charset="0"/>
              </a:rPr>
              <a:t> Al </a:t>
            </a:r>
            <a:r>
              <a:rPr lang="en-GB" dirty="0" err="1" smtClean="0">
                <a:latin typeface="Bookman Old Style" pitchFamily="18" charset="0"/>
                <a:cs typeface="Times New Roman" charset="0"/>
              </a:rPr>
              <a:t>poseer</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semillas</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las</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plantas</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gimnospermas</a:t>
            </a:r>
            <a:r>
              <a:rPr lang="en-GB" dirty="0" smtClean="0">
                <a:latin typeface="Bookman Old Style" pitchFamily="18" charset="0"/>
                <a:cs typeface="Times New Roman" charset="0"/>
              </a:rPr>
              <a:t> se </a:t>
            </a:r>
            <a:r>
              <a:rPr lang="en-GB" dirty="0" err="1" smtClean="0">
                <a:latin typeface="Bookman Old Style" pitchFamily="18" charset="0"/>
                <a:cs typeface="Times New Roman" charset="0"/>
              </a:rPr>
              <a:t>integran</a:t>
            </a:r>
            <a:r>
              <a:rPr lang="en-GB" dirty="0" smtClean="0">
                <a:latin typeface="Bookman Old Style" pitchFamily="18" charset="0"/>
                <a:cs typeface="Times New Roman" charset="0"/>
              </a:rPr>
              <a:t> en el </a:t>
            </a:r>
            <a:r>
              <a:rPr lang="en-GB" dirty="0" err="1" smtClean="0">
                <a:latin typeface="Bookman Old Style" pitchFamily="18" charset="0"/>
                <a:cs typeface="Times New Roman" charset="0"/>
              </a:rPr>
              <a:t>grupo</a:t>
            </a:r>
            <a:r>
              <a:rPr lang="en-GB" dirty="0" smtClean="0">
                <a:latin typeface="Bookman Old Style" pitchFamily="18" charset="0"/>
                <a:cs typeface="Times New Roman" charset="0"/>
              </a:rPr>
              <a:t> de los </a:t>
            </a:r>
            <a:r>
              <a:rPr lang="en-GB" dirty="0" err="1" smtClean="0">
                <a:latin typeface="Bookman Old Style" pitchFamily="18" charset="0"/>
                <a:cs typeface="Times New Roman" charset="0"/>
              </a:rPr>
              <a:t>espermatófitos</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plantas</a:t>
            </a:r>
            <a:r>
              <a:rPr lang="en-GB" dirty="0" smtClean="0">
                <a:latin typeface="Bookman Old Style" pitchFamily="18" charset="0"/>
                <a:cs typeface="Times New Roman" charset="0"/>
              </a:rPr>
              <a:t> con </a:t>
            </a:r>
            <a:r>
              <a:rPr lang="en-GB" dirty="0" err="1" smtClean="0">
                <a:latin typeface="Bookman Old Style" pitchFamily="18" charset="0"/>
                <a:cs typeface="Times New Roman" charset="0"/>
              </a:rPr>
              <a:t>semilla</a:t>
            </a:r>
            <a:r>
              <a:rPr lang="en-GB" dirty="0" smtClean="0">
                <a:latin typeface="Bookman Old Style" pitchFamily="18" charset="0"/>
                <a:cs typeface="Times New Roman" charset="0"/>
              </a:rPr>
              <a:t>). No </a:t>
            </a:r>
            <a:r>
              <a:rPr lang="en-GB" dirty="0" err="1" smtClean="0">
                <a:latin typeface="Bookman Old Style" pitchFamily="18" charset="0"/>
                <a:cs typeface="Times New Roman" charset="0"/>
              </a:rPr>
              <a:t>está</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claro</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que</a:t>
            </a:r>
            <a:r>
              <a:rPr lang="en-GB" dirty="0" smtClean="0">
                <a:latin typeface="Bookman Old Style" pitchFamily="18" charset="0"/>
                <a:cs typeface="Times New Roman" charset="0"/>
              </a:rPr>
              <a:t> los </a:t>
            </a:r>
            <a:r>
              <a:rPr lang="en-GB" dirty="0" err="1" smtClean="0">
                <a:latin typeface="Bookman Old Style" pitchFamily="18" charset="0"/>
                <a:cs typeface="Times New Roman" charset="0"/>
              </a:rPr>
              <a:t>diferentes</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grupos</a:t>
            </a:r>
            <a:r>
              <a:rPr lang="en-GB" dirty="0" smtClean="0">
                <a:latin typeface="Bookman Old Style" pitchFamily="18" charset="0"/>
                <a:cs typeface="Times New Roman" charset="0"/>
              </a:rPr>
              <a:t> de </a:t>
            </a:r>
            <a:r>
              <a:rPr lang="en-GB" dirty="0" err="1" smtClean="0">
                <a:latin typeface="Bookman Old Style" pitchFamily="18" charset="0"/>
                <a:cs typeface="Times New Roman" charset="0"/>
              </a:rPr>
              <a:t>gimnospermas</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existentes</a:t>
            </a:r>
            <a:r>
              <a:rPr lang="en-GB" dirty="0" smtClean="0">
                <a:latin typeface="Bookman Old Style" pitchFamily="18" charset="0"/>
                <a:cs typeface="Times New Roman" charset="0"/>
              </a:rPr>
              <a:t> en la </a:t>
            </a:r>
            <a:r>
              <a:rPr lang="en-GB" dirty="0" err="1" smtClean="0">
                <a:latin typeface="Bookman Old Style" pitchFamily="18" charset="0"/>
                <a:cs typeface="Times New Roman" charset="0"/>
              </a:rPr>
              <a:t>actualidad</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sean</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monofiléticos</a:t>
            </a:r>
            <a:r>
              <a:rPr lang="en-GB" dirty="0" smtClean="0">
                <a:latin typeface="Bookman Old Style" pitchFamily="18" charset="0"/>
                <a:cs typeface="Times New Roman" charset="0"/>
              </a:rPr>
              <a:t>, o </a:t>
            </a:r>
            <a:r>
              <a:rPr lang="en-GB" dirty="0" err="1" smtClean="0">
                <a:latin typeface="Bookman Old Style" pitchFamily="18" charset="0"/>
                <a:cs typeface="Times New Roman" charset="0"/>
              </a:rPr>
              <a:t>bien</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provengan</a:t>
            </a:r>
            <a:r>
              <a:rPr lang="en-GB" dirty="0" smtClean="0">
                <a:latin typeface="Bookman Old Style" pitchFamily="18" charset="0"/>
                <a:cs typeface="Times New Roman" charset="0"/>
              </a:rPr>
              <a:t> de </a:t>
            </a:r>
            <a:r>
              <a:rPr lang="en-GB" dirty="0" err="1" smtClean="0">
                <a:latin typeface="Bookman Old Style" pitchFamily="18" charset="0"/>
                <a:cs typeface="Times New Roman" charset="0"/>
              </a:rPr>
              <a:t>procesos</a:t>
            </a:r>
            <a:r>
              <a:rPr lang="en-GB" dirty="0" smtClean="0">
                <a:latin typeface="Bookman Old Style" pitchFamily="18" charset="0"/>
                <a:cs typeface="Times New Roman" charset="0"/>
              </a:rPr>
              <a:t> de </a:t>
            </a:r>
            <a:r>
              <a:rPr lang="en-GB" dirty="0" err="1" smtClean="0">
                <a:latin typeface="Bookman Old Style" pitchFamily="18" charset="0"/>
                <a:cs typeface="Times New Roman" charset="0"/>
              </a:rPr>
              <a:t>formación</a:t>
            </a:r>
            <a:r>
              <a:rPr lang="en-GB" dirty="0" smtClean="0">
                <a:latin typeface="Bookman Old Style" pitchFamily="18" charset="0"/>
                <a:cs typeface="Times New Roman" charset="0"/>
              </a:rPr>
              <a:t> de </a:t>
            </a:r>
            <a:r>
              <a:rPr lang="en-GB" dirty="0" err="1" smtClean="0">
                <a:latin typeface="Bookman Old Style" pitchFamily="18" charset="0"/>
                <a:cs typeface="Times New Roman" charset="0"/>
              </a:rPr>
              <a:t>semilla</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independientes</a:t>
            </a:r>
            <a:r>
              <a:rPr lang="es-ES" dirty="0" smtClean="0">
                <a:latin typeface="Bookman Old Style" pitchFamily="18" charset="0"/>
                <a:cs typeface="Times New Roman" charset="0"/>
              </a:rPr>
              <a:t>.</a:t>
            </a:r>
            <a:r>
              <a:rPr lang="en-GB" dirty="0" smtClean="0">
                <a:latin typeface="Bookman Old Style" pitchFamily="18" charset="0"/>
                <a:cs typeface="Times New Roman" charset="0"/>
              </a:rPr>
              <a:t> </a:t>
            </a:r>
            <a:endParaRPr lang="en-GB" dirty="0" smtClean="0">
              <a:cs typeface="Times New Roman" charset="0"/>
            </a:endParaRPr>
          </a:p>
          <a:p>
            <a:pPr algn="just"/>
            <a:r>
              <a:rPr lang="en-GB" dirty="0" smtClean="0">
                <a:latin typeface="Bookman Old Style" pitchFamily="18" charset="0"/>
                <a:cs typeface="Times New Roman" charset="0"/>
              </a:rPr>
              <a:t> </a:t>
            </a:r>
            <a:endParaRPr lang="en-GB" dirty="0" smtClean="0">
              <a:cs typeface="Times New Roman" charset="0"/>
            </a:endParaRPr>
          </a:p>
          <a:p>
            <a:pPr algn="just"/>
            <a:r>
              <a:rPr lang="en-GB" dirty="0" smtClean="0">
                <a:cs typeface="Times New Roman" charset="0"/>
              </a:rPr>
              <a:t> </a:t>
            </a:r>
            <a:r>
              <a:rPr lang="en-GB" dirty="0" smtClean="0">
                <a:latin typeface="Bookman Old Style" pitchFamily="18" charset="0"/>
                <a:cs typeface="Times New Roman" charset="0"/>
              </a:rPr>
              <a:t>Las </a:t>
            </a:r>
            <a:r>
              <a:rPr lang="en-GB" dirty="0" err="1" smtClean="0">
                <a:latin typeface="Bookman Old Style" pitchFamily="18" charset="0"/>
                <a:cs typeface="Times New Roman" charset="0"/>
              </a:rPr>
              <a:t>flores</a:t>
            </a:r>
            <a:r>
              <a:rPr lang="en-GB" dirty="0" smtClean="0">
                <a:latin typeface="Bookman Old Style" pitchFamily="18" charset="0"/>
                <a:cs typeface="Times New Roman" charset="0"/>
              </a:rPr>
              <a:t> son </a:t>
            </a:r>
            <a:r>
              <a:rPr lang="en-GB" dirty="0" err="1" smtClean="0">
                <a:latin typeface="Bookman Old Style" pitchFamily="18" charset="0"/>
                <a:cs typeface="Times New Roman" charset="0"/>
              </a:rPr>
              <a:t>siempre</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unisexuales</a:t>
            </a:r>
            <a:r>
              <a:rPr lang="en-GB" dirty="0" smtClean="0">
                <a:latin typeface="Bookman Old Style" pitchFamily="18" charset="0"/>
                <a:cs typeface="Times New Roman" charset="0"/>
              </a:rPr>
              <a:t> y </a:t>
            </a:r>
            <a:r>
              <a:rPr lang="en-GB" dirty="0" err="1" smtClean="0">
                <a:latin typeface="Bookman Old Style" pitchFamily="18" charset="0"/>
                <a:cs typeface="Times New Roman" charset="0"/>
              </a:rPr>
              <a:t>falta</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una</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envuelta</a:t>
            </a:r>
            <a:r>
              <a:rPr lang="en-GB" dirty="0" smtClean="0">
                <a:latin typeface="Bookman Old Style" pitchFamily="18" charset="0"/>
                <a:cs typeface="Times New Roman" charset="0"/>
              </a:rPr>
              <a:t> de </a:t>
            </a:r>
            <a:r>
              <a:rPr lang="en-GB" dirty="0" err="1" smtClean="0">
                <a:latin typeface="Bookman Old Style" pitchFamily="18" charset="0"/>
                <a:cs typeface="Times New Roman" charset="0"/>
              </a:rPr>
              <a:t>periantio</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claramente</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diferenciado</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por</a:t>
            </a:r>
            <a:r>
              <a:rPr lang="en-GB" dirty="0" smtClean="0">
                <a:latin typeface="Bookman Old Style" pitchFamily="18" charset="0"/>
                <a:cs typeface="Times New Roman" charset="0"/>
              </a:rPr>
              <a:t> lo </a:t>
            </a:r>
            <a:r>
              <a:rPr lang="en-GB" dirty="0" err="1" smtClean="0">
                <a:latin typeface="Bookman Old Style" pitchFamily="18" charset="0"/>
                <a:cs typeface="Times New Roman" charset="0"/>
              </a:rPr>
              <a:t>que</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su</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estructura</a:t>
            </a:r>
            <a:r>
              <a:rPr lang="en-GB" dirty="0" smtClean="0">
                <a:latin typeface="Bookman Old Style" pitchFamily="18" charset="0"/>
                <a:cs typeface="Times New Roman" charset="0"/>
              </a:rPr>
              <a:t>, en general, </a:t>
            </a:r>
            <a:r>
              <a:rPr lang="en-GB" dirty="0" err="1" smtClean="0">
                <a:latin typeface="Bookman Old Style" pitchFamily="18" charset="0"/>
                <a:cs typeface="Times New Roman" charset="0"/>
              </a:rPr>
              <a:t>es</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sencilla</a:t>
            </a:r>
            <a:r>
              <a:rPr lang="en-GB" dirty="0" smtClean="0">
                <a:latin typeface="Bookman Old Style" pitchFamily="18" charset="0"/>
                <a:cs typeface="Times New Roman" charset="0"/>
              </a:rPr>
              <a:t>. </a:t>
            </a:r>
            <a:endParaRPr lang="en-GB" dirty="0" smtClean="0">
              <a:cs typeface="Times New Roman" charset="0"/>
            </a:endParaRPr>
          </a:p>
          <a:p>
            <a:pPr algn="just"/>
            <a:r>
              <a:rPr lang="en-GB" dirty="0" smtClean="0">
                <a:latin typeface="Bookman Old Style" pitchFamily="18" charset="0"/>
                <a:cs typeface="Times New Roman" charset="0"/>
              </a:rPr>
              <a:t>Los </a:t>
            </a:r>
            <a:r>
              <a:rPr lang="en-GB" dirty="0" err="1" smtClean="0">
                <a:latin typeface="Bookman Old Style" pitchFamily="18" charset="0"/>
                <a:cs typeface="Times New Roman" charset="0"/>
              </a:rPr>
              <a:t>primordios</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seminales</a:t>
            </a:r>
            <a:r>
              <a:rPr lang="en-GB" dirty="0" smtClean="0">
                <a:latin typeface="Bookman Old Style" pitchFamily="18" charset="0"/>
                <a:cs typeface="Times New Roman" charset="0"/>
              </a:rPr>
              <a:t> son </a:t>
            </a:r>
            <a:r>
              <a:rPr lang="en-GB" dirty="0" err="1" smtClean="0">
                <a:latin typeface="Bookman Old Style" pitchFamily="18" charset="0"/>
                <a:cs typeface="Times New Roman" charset="0"/>
              </a:rPr>
              <a:t>libres</a:t>
            </a:r>
            <a:r>
              <a:rPr lang="en-GB" dirty="0" smtClean="0">
                <a:latin typeface="Bookman Old Style" pitchFamily="18" charset="0"/>
                <a:cs typeface="Times New Roman" charset="0"/>
              </a:rPr>
              <a:t> y se </a:t>
            </a:r>
            <a:r>
              <a:rPr lang="en-GB" dirty="0" err="1" smtClean="0">
                <a:latin typeface="Bookman Old Style" pitchFamily="18" charset="0"/>
                <a:cs typeface="Times New Roman" charset="0"/>
              </a:rPr>
              <a:t>sitúan</a:t>
            </a:r>
            <a:r>
              <a:rPr lang="en-GB" dirty="0" smtClean="0">
                <a:latin typeface="Bookman Old Style" pitchFamily="18" charset="0"/>
                <a:cs typeface="Times New Roman" charset="0"/>
              </a:rPr>
              <a:t> en el </a:t>
            </a:r>
            <a:r>
              <a:rPr lang="en-GB" dirty="0" err="1" smtClean="0">
                <a:latin typeface="Bookman Old Style" pitchFamily="18" charset="0"/>
                <a:cs typeface="Times New Roman" charset="0"/>
              </a:rPr>
              <a:t>borde</a:t>
            </a:r>
            <a:r>
              <a:rPr lang="en-GB" dirty="0" smtClean="0">
                <a:latin typeface="Bookman Old Style" pitchFamily="18" charset="0"/>
                <a:cs typeface="Times New Roman" charset="0"/>
              </a:rPr>
              <a:t> del </a:t>
            </a:r>
            <a:r>
              <a:rPr lang="en-GB" dirty="0" err="1" smtClean="0">
                <a:latin typeface="Bookman Old Style" pitchFamily="18" charset="0"/>
                <a:cs typeface="Times New Roman" charset="0"/>
              </a:rPr>
              <a:t>carpelo</a:t>
            </a:r>
            <a:r>
              <a:rPr lang="en-GB" dirty="0" smtClean="0">
                <a:latin typeface="Bookman Old Style" pitchFamily="18" charset="0"/>
                <a:cs typeface="Times New Roman" charset="0"/>
              </a:rPr>
              <a:t> o </a:t>
            </a:r>
            <a:r>
              <a:rPr lang="en-GB" dirty="0" err="1" smtClean="0">
                <a:latin typeface="Bookman Old Style" pitchFamily="18" charset="0"/>
                <a:cs typeface="Times New Roman" charset="0"/>
              </a:rPr>
              <a:t>macroesporófilo</a:t>
            </a:r>
            <a:r>
              <a:rPr lang="en-GB" dirty="0" smtClean="0">
                <a:latin typeface="Bookman Old Style" pitchFamily="18" charset="0"/>
                <a:cs typeface="Times New Roman" charset="0"/>
              </a:rPr>
              <a:t> (no </a:t>
            </a:r>
            <a:r>
              <a:rPr lang="en-GB" dirty="0" err="1" smtClean="0">
                <a:latin typeface="Bookman Old Style" pitchFamily="18" charset="0"/>
                <a:cs typeface="Times New Roman" charset="0"/>
              </a:rPr>
              <a:t>están</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rodeados</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por</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éste</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como</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sucede</a:t>
            </a:r>
            <a:r>
              <a:rPr lang="en-GB" dirty="0" smtClean="0">
                <a:latin typeface="Bookman Old Style" pitchFamily="18" charset="0"/>
                <a:cs typeface="Times New Roman" charset="0"/>
              </a:rPr>
              <a:t> en </a:t>
            </a:r>
            <a:r>
              <a:rPr lang="en-GB" dirty="0" err="1" smtClean="0">
                <a:latin typeface="Bookman Old Style" pitchFamily="18" charset="0"/>
                <a:cs typeface="Times New Roman" charset="0"/>
              </a:rPr>
              <a:t>las</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angiospermas</a:t>
            </a:r>
            <a:r>
              <a:rPr lang="en-GB" dirty="0" smtClean="0">
                <a:latin typeface="Bookman Old Style" pitchFamily="18" charset="0"/>
                <a:cs typeface="Times New Roman" charset="0"/>
              </a:rPr>
              <a:t>).</a:t>
            </a:r>
            <a:endParaRPr lang="en-GB" dirty="0" smtClean="0">
              <a:cs typeface="Times New Roman" charset="0"/>
            </a:endParaRPr>
          </a:p>
          <a:p>
            <a:pPr algn="just"/>
            <a:r>
              <a:rPr lang="en-GB" dirty="0" err="1" smtClean="0">
                <a:latin typeface="Bookman Old Style" pitchFamily="18" charset="0"/>
                <a:cs typeface="Times New Roman" charset="0"/>
              </a:rPr>
              <a:t>Por</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ello</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las</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semillas</a:t>
            </a:r>
            <a:r>
              <a:rPr lang="en-GB" dirty="0" smtClean="0">
                <a:latin typeface="Bookman Old Style" pitchFamily="18" charset="0"/>
                <a:cs typeface="Times New Roman" charset="0"/>
              </a:rPr>
              <a:t> son </a:t>
            </a:r>
            <a:r>
              <a:rPr lang="en-GB" dirty="0" err="1" smtClean="0">
                <a:latin typeface="Bookman Old Style" pitchFamily="18" charset="0"/>
                <a:cs typeface="Times New Roman" charset="0"/>
              </a:rPr>
              <a:t>desnudas</a:t>
            </a:r>
            <a:r>
              <a:rPr lang="en-GB" dirty="0" smtClean="0">
                <a:latin typeface="Bookman Old Style" pitchFamily="18" charset="0"/>
                <a:cs typeface="Times New Roman" charset="0"/>
              </a:rPr>
              <a:t> (</a:t>
            </a:r>
            <a:r>
              <a:rPr lang="en-GB" i="1" dirty="0" err="1" smtClean="0">
                <a:latin typeface="Bookman Old Style" pitchFamily="18" charset="0"/>
                <a:cs typeface="Times New Roman" charset="0"/>
              </a:rPr>
              <a:t>gymnós</a:t>
            </a:r>
            <a:r>
              <a:rPr lang="en-GB" dirty="0" smtClean="0">
                <a:latin typeface="Bookman Old Style" pitchFamily="18" charset="0"/>
                <a:cs typeface="Times New Roman" charset="0"/>
              </a:rPr>
              <a:t> = </a:t>
            </a:r>
            <a:r>
              <a:rPr lang="en-GB" dirty="0" err="1" smtClean="0">
                <a:latin typeface="Bookman Old Style" pitchFamily="18" charset="0"/>
                <a:cs typeface="Times New Roman" charset="0"/>
              </a:rPr>
              <a:t>desnudo</a:t>
            </a:r>
            <a:r>
              <a:rPr lang="en-GB" dirty="0" smtClean="0">
                <a:latin typeface="Bookman Old Style" pitchFamily="18" charset="0"/>
                <a:cs typeface="Times New Roman" charset="0"/>
              </a:rPr>
              <a:t>, </a:t>
            </a:r>
            <a:r>
              <a:rPr lang="en-GB" i="1" dirty="0" err="1" smtClean="0">
                <a:latin typeface="Bookman Old Style" pitchFamily="18" charset="0"/>
                <a:cs typeface="Times New Roman" charset="0"/>
              </a:rPr>
              <a:t>sperma</a:t>
            </a:r>
            <a:r>
              <a:rPr lang="en-GB" dirty="0" smtClean="0">
                <a:latin typeface="Bookman Old Style" pitchFamily="18" charset="0"/>
                <a:cs typeface="Times New Roman" charset="0"/>
              </a:rPr>
              <a:t> = </a:t>
            </a:r>
            <a:r>
              <a:rPr lang="en-GB" dirty="0" err="1" smtClean="0">
                <a:latin typeface="Bookman Old Style" pitchFamily="18" charset="0"/>
                <a:cs typeface="Times New Roman" charset="0"/>
              </a:rPr>
              <a:t>semilla</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nacen</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más</a:t>
            </a:r>
            <a:r>
              <a:rPr lang="en-GB" dirty="0" smtClean="0">
                <a:latin typeface="Bookman Old Style" pitchFamily="18" charset="0"/>
                <a:cs typeface="Times New Roman" charset="0"/>
              </a:rPr>
              <a:t> o </a:t>
            </a:r>
            <a:r>
              <a:rPr lang="en-GB" dirty="0" err="1" smtClean="0">
                <a:latin typeface="Bookman Old Style" pitchFamily="18" charset="0"/>
                <a:cs typeface="Times New Roman" charset="0"/>
              </a:rPr>
              <a:t>menos</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expuestas</a:t>
            </a:r>
            <a:r>
              <a:rPr lang="en-GB" dirty="0" smtClean="0">
                <a:latin typeface="Bookman Old Style" pitchFamily="18" charset="0"/>
                <a:cs typeface="Times New Roman" charset="0"/>
              </a:rPr>
              <a:t> al </a:t>
            </a:r>
            <a:r>
              <a:rPr lang="en-GB" dirty="0" err="1" smtClean="0">
                <a:latin typeface="Bookman Old Style" pitchFamily="18" charset="0"/>
                <a:cs typeface="Times New Roman" charset="0"/>
              </a:rPr>
              <a:t>aire</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sobre</a:t>
            </a:r>
            <a:r>
              <a:rPr lang="en-GB" dirty="0" smtClean="0">
                <a:latin typeface="Bookman Old Style" pitchFamily="18" charset="0"/>
                <a:cs typeface="Times New Roman" charset="0"/>
              </a:rPr>
              <a:t> la </a:t>
            </a:r>
            <a:r>
              <a:rPr lang="en-GB" dirty="0" err="1" smtClean="0">
                <a:latin typeface="Bookman Old Style" pitchFamily="18" charset="0"/>
                <a:cs typeface="Times New Roman" charset="0"/>
              </a:rPr>
              <a:t>superficie</a:t>
            </a:r>
            <a:r>
              <a:rPr lang="en-GB" dirty="0" smtClean="0">
                <a:latin typeface="Bookman Old Style" pitchFamily="18" charset="0"/>
                <a:cs typeface="Times New Roman" charset="0"/>
              </a:rPr>
              <a:t> de </a:t>
            </a:r>
            <a:r>
              <a:rPr lang="en-GB" dirty="0" err="1" smtClean="0">
                <a:latin typeface="Bookman Old Style" pitchFamily="18" charset="0"/>
                <a:cs typeface="Times New Roman" charset="0"/>
              </a:rPr>
              <a:t>escamas</a:t>
            </a:r>
            <a:r>
              <a:rPr lang="en-GB" dirty="0" smtClean="0">
                <a:latin typeface="Bookman Old Style" pitchFamily="18" charset="0"/>
                <a:cs typeface="Times New Roman" charset="0"/>
              </a:rPr>
              <a:t> o </a:t>
            </a:r>
            <a:r>
              <a:rPr lang="en-GB" dirty="0" err="1" smtClean="0">
                <a:latin typeface="Bookman Old Style" pitchFamily="18" charset="0"/>
                <a:cs typeface="Times New Roman" charset="0"/>
              </a:rPr>
              <a:t>sobre</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pedúnculos</a:t>
            </a:r>
            <a:r>
              <a:rPr lang="en-GB" dirty="0" smtClean="0">
                <a:latin typeface="Bookman Old Style" pitchFamily="18" charset="0"/>
                <a:cs typeface="Times New Roman" charset="0"/>
              </a:rPr>
              <a:t> entre </a:t>
            </a:r>
            <a:r>
              <a:rPr lang="en-GB" dirty="0" err="1" smtClean="0">
                <a:latin typeface="Bookman Old Style" pitchFamily="18" charset="0"/>
                <a:cs typeface="Times New Roman" charset="0"/>
              </a:rPr>
              <a:t>las</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hojas</a:t>
            </a:r>
            <a:r>
              <a:rPr lang="en-GB" dirty="0" smtClean="0">
                <a:latin typeface="Bookman Old Style" pitchFamily="18" charset="0"/>
                <a:cs typeface="Times New Roman" charset="0"/>
              </a:rPr>
              <a:t>.</a:t>
            </a:r>
            <a:endParaRPr lang="en-GB" dirty="0" smtClean="0">
              <a:cs typeface="Times New Roman" charset="0"/>
            </a:endParaRPr>
          </a:p>
          <a:p>
            <a:pPr algn="just"/>
            <a:r>
              <a:rPr lang="en-GB" dirty="0" smtClean="0">
                <a:latin typeface="Bookman Old Style" pitchFamily="18" charset="0"/>
                <a:cs typeface="Times New Roman" charset="0"/>
              </a:rPr>
              <a:t>La </a:t>
            </a:r>
            <a:r>
              <a:rPr lang="en-GB" dirty="0" err="1" smtClean="0">
                <a:latin typeface="Bookman Old Style" pitchFamily="18" charset="0"/>
                <a:cs typeface="Times New Roman" charset="0"/>
              </a:rPr>
              <a:t>presencia</a:t>
            </a:r>
            <a:r>
              <a:rPr lang="en-GB" dirty="0" smtClean="0">
                <a:latin typeface="Bookman Old Style" pitchFamily="18" charset="0"/>
                <a:cs typeface="Times New Roman" charset="0"/>
              </a:rPr>
              <a:t> de </a:t>
            </a:r>
            <a:r>
              <a:rPr lang="en-GB" dirty="0" err="1" smtClean="0">
                <a:latin typeface="Bookman Old Style" pitchFamily="18" charset="0"/>
                <a:cs typeface="Times New Roman" charset="0"/>
              </a:rPr>
              <a:t>traqueidas</a:t>
            </a:r>
            <a:r>
              <a:rPr lang="en-GB" dirty="0" smtClean="0">
                <a:latin typeface="Bookman Old Style" pitchFamily="18" charset="0"/>
                <a:cs typeface="Times New Roman" charset="0"/>
              </a:rPr>
              <a:t> en el </a:t>
            </a:r>
            <a:r>
              <a:rPr lang="en-GB" dirty="0" err="1" smtClean="0">
                <a:latin typeface="Bookman Old Style" pitchFamily="18" charset="0"/>
                <a:cs typeface="Times New Roman" charset="0"/>
              </a:rPr>
              <a:t>xilema</a:t>
            </a:r>
            <a:r>
              <a:rPr lang="en-GB" dirty="0" smtClean="0">
                <a:latin typeface="Bookman Old Style" pitchFamily="18" charset="0"/>
                <a:cs typeface="Times New Roman" charset="0"/>
              </a:rPr>
              <a:t> y la </a:t>
            </a:r>
            <a:r>
              <a:rPr lang="en-GB" dirty="0" err="1" smtClean="0">
                <a:latin typeface="Bookman Old Style" pitchFamily="18" charset="0"/>
                <a:cs typeface="Times New Roman" charset="0"/>
              </a:rPr>
              <a:t>falta</a:t>
            </a:r>
            <a:r>
              <a:rPr lang="en-GB" dirty="0" smtClean="0">
                <a:latin typeface="Bookman Old Style" pitchFamily="18" charset="0"/>
                <a:cs typeface="Times New Roman" charset="0"/>
              </a:rPr>
              <a:t> de </a:t>
            </a:r>
            <a:r>
              <a:rPr lang="en-GB" dirty="0" err="1" smtClean="0">
                <a:latin typeface="Bookman Old Style" pitchFamily="18" charset="0"/>
                <a:cs typeface="Times New Roman" charset="0"/>
              </a:rPr>
              <a:t>células</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accesorias</a:t>
            </a:r>
            <a:r>
              <a:rPr lang="en-GB" dirty="0" smtClean="0">
                <a:latin typeface="Bookman Old Style" pitchFamily="18" charset="0"/>
                <a:cs typeface="Times New Roman" charset="0"/>
              </a:rPr>
              <a:t> del </a:t>
            </a:r>
            <a:r>
              <a:rPr lang="en-GB" dirty="0" err="1" smtClean="0">
                <a:latin typeface="Bookman Old Style" pitchFamily="18" charset="0"/>
                <a:cs typeface="Times New Roman" charset="0"/>
              </a:rPr>
              <a:t>floema</a:t>
            </a:r>
            <a:r>
              <a:rPr lang="en-GB" dirty="0" smtClean="0">
                <a:latin typeface="Bookman Old Style" pitchFamily="18" charset="0"/>
                <a:cs typeface="Times New Roman" charset="0"/>
              </a:rPr>
              <a:t>. El </a:t>
            </a:r>
            <a:r>
              <a:rPr lang="en-GB" dirty="0" err="1" smtClean="0">
                <a:latin typeface="Bookman Old Style" pitchFamily="18" charset="0"/>
                <a:cs typeface="Times New Roman" charset="0"/>
              </a:rPr>
              <a:t>sistema</a:t>
            </a:r>
            <a:r>
              <a:rPr lang="en-GB" dirty="0" smtClean="0">
                <a:latin typeface="Bookman Old Style" pitchFamily="18" charset="0"/>
                <a:cs typeface="Times New Roman" charset="0"/>
              </a:rPr>
              <a:t> vascular (</a:t>
            </a:r>
            <a:r>
              <a:rPr lang="en-GB" dirty="0" err="1" smtClean="0">
                <a:latin typeface="Bookman Old Style" pitchFamily="18" charset="0"/>
                <a:cs typeface="Times New Roman" charset="0"/>
              </a:rPr>
              <a:t>floema</a:t>
            </a:r>
            <a:r>
              <a:rPr lang="en-GB" dirty="0" smtClean="0">
                <a:latin typeface="Bookman Old Style" pitchFamily="18" charset="0"/>
                <a:cs typeface="Times New Roman" charset="0"/>
              </a:rPr>
              <a:t> y </a:t>
            </a:r>
            <a:r>
              <a:rPr lang="en-GB" dirty="0" err="1" smtClean="0">
                <a:latin typeface="Bookman Old Style" pitchFamily="18" charset="0"/>
                <a:cs typeface="Times New Roman" charset="0"/>
              </a:rPr>
              <a:t>xilema</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es</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relativamente</a:t>
            </a:r>
            <a:r>
              <a:rPr lang="en-GB" dirty="0" smtClean="0">
                <a:latin typeface="Bookman Old Style" pitchFamily="18" charset="0"/>
                <a:cs typeface="Times New Roman" charset="0"/>
              </a:rPr>
              <a:t> </a:t>
            </a:r>
            <a:r>
              <a:rPr lang="en-GB" dirty="0" err="1" smtClean="0">
                <a:latin typeface="Bookman Old Style" pitchFamily="18" charset="0"/>
                <a:cs typeface="Times New Roman" charset="0"/>
              </a:rPr>
              <a:t>arcaico</a:t>
            </a:r>
            <a:r>
              <a:rPr lang="en-GB" dirty="0" smtClean="0">
                <a:latin typeface="Bookman Old Style" pitchFamily="18" charset="0"/>
                <a:cs typeface="Times New Roman" charset="0"/>
              </a:rPr>
              <a:t>.</a:t>
            </a:r>
          </a:p>
          <a:p>
            <a:pPr algn="just"/>
            <a:endParaRPr lang="en-GB" dirty="0" smtClean="0">
              <a:latin typeface="Bookman Old Style" pitchFamily="18" charset="0"/>
              <a:cs typeface="Times New Roman" charset="0"/>
            </a:endParaRPr>
          </a:p>
          <a:p>
            <a:pPr algn="just"/>
            <a:endParaRPr lang="es-ES" dirty="0"/>
          </a:p>
        </p:txBody>
      </p:sp>
      <p:sp>
        <p:nvSpPr>
          <p:cNvPr id="4" name="3 Marcador de número de diapositiva"/>
          <p:cNvSpPr>
            <a:spLocks noGrp="1"/>
          </p:cNvSpPr>
          <p:nvPr>
            <p:ph type="sldNum" sz="quarter" idx="10"/>
          </p:nvPr>
        </p:nvSpPr>
        <p:spPr/>
        <p:txBody>
          <a:bodyPr/>
          <a:lstStyle/>
          <a:p>
            <a:fld id="{61B80BEC-2348-4172-99C5-9877E6377F9A}" type="slidenum">
              <a:rPr lang="es-ES" smtClean="0"/>
              <a:pPr/>
              <a:t>5</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Existen numerosas evidencias que avalan la relación existentes entre algas verdes y plantas terrestres. Estas incluyen la similitud de los tipos de pigmentos que componen su aparato fotosintético (posesión de clorofila a y b, así como la presencia de </a:t>
            </a:r>
            <a:r>
              <a:rPr lang="es-ES" dirty="0" err="1" smtClean="0"/>
              <a:t>carotenoides</a:t>
            </a:r>
            <a:r>
              <a:rPr lang="es-ES" dirty="0" smtClean="0"/>
              <a:t> como pigmentos accesorios), el almacén de los productos de reserva como almidón en el cloroplasto y no en el citoplasma, la celulosa como principal componente de la pared celular y el tipo de división celular en la que se forma un </a:t>
            </a:r>
            <a:r>
              <a:rPr lang="es-ES" dirty="0" err="1" smtClean="0"/>
              <a:t>fragmoplasto</a:t>
            </a:r>
            <a:r>
              <a:rPr lang="es-ES" dirty="0" smtClean="0"/>
              <a:t> y una placa celular.</a:t>
            </a:r>
            <a:endParaRPr lang="es-ES" dirty="0" smtClean="0">
              <a:solidFill>
                <a:srgbClr val="CC3300"/>
              </a:solidFill>
            </a:endParaRPr>
          </a:p>
          <a:p>
            <a:endParaRPr lang="es-ES" dirty="0" smtClean="0">
              <a:solidFill>
                <a:srgbClr val="CC3300"/>
              </a:solidFill>
            </a:endParaRPr>
          </a:p>
          <a:p>
            <a:r>
              <a:rPr lang="es-ES" dirty="0" smtClean="0">
                <a:solidFill>
                  <a:srgbClr val="CC3300"/>
                </a:solidFill>
              </a:rPr>
              <a:t>Todo parece indicar que todas las plantas terrestres tuvieron origen en algún tipo de alga verde que se adaptó al medio terrestre. Los restos fósiles parecen indicar que este proceso tuvo lugar hace más de </a:t>
            </a:r>
            <a:r>
              <a:rPr lang="es-ES" b="1" dirty="0" smtClean="0">
                <a:solidFill>
                  <a:srgbClr val="CC3300"/>
                </a:solidFill>
              </a:rPr>
              <a:t>450 millones de años</a:t>
            </a:r>
            <a:r>
              <a:rPr lang="es-ES" dirty="0" smtClean="0">
                <a:solidFill>
                  <a:srgbClr val="CC3300"/>
                </a:solidFill>
              </a:rPr>
              <a:t> en el periodo Ordovícico. De lo que sabemos, el antepasado de briofitos y de plantas vasculares debió de poseer una alternancia de generaciones muy marcada y una retención del zigoto dentro del aparato reproductor femenino, aspectos que aparecen en común en todas las plantas terrestres. En cualquier caso, el grupo de los briofitos debió divergir del resto de las plantas terrestres en etapas muy tempranas</a:t>
            </a:r>
            <a:endParaRPr lang="es-ES" dirty="0"/>
          </a:p>
        </p:txBody>
      </p:sp>
      <p:sp>
        <p:nvSpPr>
          <p:cNvPr id="4" name="3 Marcador de número de diapositiva"/>
          <p:cNvSpPr>
            <a:spLocks noGrp="1"/>
          </p:cNvSpPr>
          <p:nvPr>
            <p:ph type="sldNum" sz="quarter" idx="10"/>
          </p:nvPr>
        </p:nvSpPr>
        <p:spPr/>
        <p:txBody>
          <a:bodyPr/>
          <a:lstStyle/>
          <a:p>
            <a:fld id="{61B80BEC-2348-4172-99C5-9877E6377F9A}" type="slidenum">
              <a:rPr lang="es-ES" smtClean="0"/>
              <a:pPr/>
              <a:t>6</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004888" y="685800"/>
            <a:ext cx="4848225" cy="3429000"/>
          </a:xfrm>
        </p:spPr>
      </p:sp>
      <p:sp>
        <p:nvSpPr>
          <p:cNvPr id="3" name="2 Marcador de notas"/>
          <p:cNvSpPr>
            <a:spLocks noGrp="1"/>
          </p:cNvSpPr>
          <p:nvPr>
            <p:ph type="body" idx="1"/>
          </p:nvPr>
        </p:nvSpPr>
        <p:spPr/>
        <p:txBody>
          <a:bodyPr>
            <a:normAutofit fontScale="77500" lnSpcReduction="20000"/>
          </a:bodyPr>
          <a:lstStyle/>
          <a:p>
            <a:r>
              <a:rPr lang="es-ES_tradnl" dirty="0" smtClean="0"/>
              <a:t>Un </a:t>
            </a:r>
            <a:r>
              <a:rPr lang="es-ES_tradnl" b="1" dirty="0" smtClean="0"/>
              <a:t>árbol filogenético</a:t>
            </a:r>
            <a:r>
              <a:rPr lang="es-ES_tradnl" dirty="0" smtClean="0"/>
              <a:t> es un </a:t>
            </a:r>
            <a:r>
              <a:rPr lang="es-ES_tradnl" dirty="0" smtClean="0">
                <a:hlinkClick r:id="rId3" tooltip="Árbol (teoría de grafos)"/>
              </a:rPr>
              <a:t>árbol</a:t>
            </a:r>
            <a:r>
              <a:rPr lang="es-ES_tradnl" dirty="0" smtClean="0"/>
              <a:t> que muestra las relaciones </a:t>
            </a:r>
            <a:r>
              <a:rPr lang="es-ES_tradnl" dirty="0" smtClean="0">
                <a:hlinkClick r:id="rId4" tooltip="Evolución"/>
              </a:rPr>
              <a:t>evolutivas</a:t>
            </a:r>
            <a:r>
              <a:rPr lang="es-ES_tradnl" dirty="0" smtClean="0"/>
              <a:t> entre varias </a:t>
            </a:r>
            <a:r>
              <a:rPr lang="es-ES_tradnl" dirty="0" smtClean="0">
                <a:hlinkClick r:id="rId5" tooltip="Especies"/>
              </a:rPr>
              <a:t>especies</a:t>
            </a:r>
            <a:r>
              <a:rPr lang="es-ES_tradnl" dirty="0" smtClean="0"/>
              <a:t> u otras entidades que se cree que tienen una ascendencia común. </a:t>
            </a:r>
          </a:p>
          <a:p>
            <a:endParaRPr lang="es-ES_tradnl" dirty="0" smtClean="0"/>
          </a:p>
          <a:p>
            <a:r>
              <a:rPr lang="es-ES_tradnl" dirty="0" smtClean="0"/>
              <a:t>Los biólogos usan </a:t>
            </a:r>
            <a:r>
              <a:rPr lang="es-ES_tradnl" b="1" dirty="0" smtClean="0"/>
              <a:t>nombres científicos</a:t>
            </a:r>
            <a:r>
              <a:rPr lang="es-ES_tradnl" dirty="0" smtClean="0"/>
              <a:t> para referirse a los </a:t>
            </a:r>
            <a:r>
              <a:rPr lang="es-ES_tradnl" dirty="0" smtClean="0">
                <a:hlinkClick r:id="rId6" tooltip="Taxón"/>
              </a:rPr>
              <a:t>taxones</a:t>
            </a:r>
            <a:r>
              <a:rPr lang="es-ES_tradnl" dirty="0" smtClean="0"/>
              <a:t> creados por la ciencia de la </a:t>
            </a:r>
            <a:r>
              <a:rPr lang="es-ES_tradnl" dirty="0" smtClean="0">
                <a:hlinkClick r:id="rId7" tooltip="Taxonomía"/>
              </a:rPr>
              <a:t>Taxonomía</a:t>
            </a:r>
            <a:r>
              <a:rPr lang="es-ES_tradnl" dirty="0" smtClean="0"/>
              <a:t>. Una subdivisión de la Taxonomía, la </a:t>
            </a:r>
            <a:r>
              <a:rPr lang="es-ES_tradnl" dirty="0" smtClean="0">
                <a:hlinkClick r:id="rId8" tooltip="Nomenclatura (biología)"/>
              </a:rPr>
              <a:t>Nomenclatura</a:t>
            </a:r>
            <a:r>
              <a:rPr lang="es-ES_tradnl" dirty="0" smtClean="0"/>
              <a:t>, es la que se ocupa de reglar los nombres de los taxones. Las reglas para crear nombres científicos están escritas en los Códigos Internacionales de Nomenclatura, y hay uno para cada disciplina (</a:t>
            </a:r>
            <a:r>
              <a:rPr lang="es-ES_tradnl" dirty="0" smtClean="0">
                <a:hlinkClick r:id="rId9" tooltip="Código Internacional de Nomenclatura Botánica"/>
              </a:rPr>
              <a:t>Botánica</a:t>
            </a:r>
            <a:r>
              <a:rPr lang="es-ES_tradnl" dirty="0" smtClean="0"/>
              <a:t>, </a:t>
            </a:r>
            <a:r>
              <a:rPr lang="es-ES_tradnl" dirty="0" smtClean="0">
                <a:hlinkClick r:id="rId10" tooltip="Código Internacional de Nomenclatura Zoológica"/>
              </a:rPr>
              <a:t>Zoología</a:t>
            </a:r>
            <a:r>
              <a:rPr lang="es-ES_tradnl" dirty="0" smtClean="0"/>
              <a:t>, bacterias, y virus).</a:t>
            </a:r>
          </a:p>
          <a:p>
            <a:r>
              <a:rPr lang="es-ES_tradnl" dirty="0" smtClean="0"/>
              <a:t>El objetivo del nombre científico es el de poseer un único nombre que deba ser utilizado en todo el mundo, en cualquier lengua, para referirse a un único taxón. De esta forma se evitan las ambigüedades y las circunscripciones poco claras de los nombres vulgares. Para leer las razones por las que los nombres científicos tienen esa forma, ver </a:t>
            </a:r>
            <a:r>
              <a:rPr lang="es-ES_tradnl" dirty="0" smtClean="0">
                <a:hlinkClick r:id="rId7" tooltip="Taxonomía"/>
              </a:rPr>
              <a:t>Taxonomía</a:t>
            </a:r>
            <a:r>
              <a:rPr lang="es-ES_tradnl" dirty="0" smtClean="0"/>
              <a:t>.</a:t>
            </a:r>
          </a:p>
          <a:p>
            <a:endParaRPr lang="es-ES_tradnl" dirty="0" smtClean="0"/>
          </a:p>
          <a:p>
            <a:pPr algn="ctr"/>
            <a:r>
              <a:rPr lang="es-ES_tradnl" sz="1200" b="1" dirty="0" smtClean="0"/>
              <a:t>¿Qué es la taxonomía?</a:t>
            </a:r>
          </a:p>
          <a:p>
            <a:r>
              <a:rPr lang="es-ES_tradnl" sz="1050" b="1" dirty="0" smtClean="0"/>
              <a:t>Taxón: </a:t>
            </a:r>
            <a:r>
              <a:rPr lang="es-ES_tradnl" sz="900" dirty="0" smtClean="0"/>
              <a:t>Especie de cajón imaginario en el cual se colocan ejemplares lo bastante semejantes entre sí para ser reconocidos como idénticos y como diferentes de otros ejemplares que deben ser colocados en otros “cajones”.</a:t>
            </a:r>
          </a:p>
          <a:p>
            <a:endParaRPr lang="es-ES_tradnl" dirty="0" smtClean="0"/>
          </a:p>
          <a:p>
            <a:pPr marL="273050" indent="-273050" algn="ctr">
              <a:tabLst>
                <a:tab pos="273050" algn="l"/>
              </a:tabLst>
            </a:pPr>
            <a:r>
              <a:rPr lang="es-ES_tradnl" sz="1000" b="1" dirty="0" smtClean="0"/>
              <a:t>CONCEPTOS SUBYACENTES</a:t>
            </a:r>
          </a:p>
          <a:p>
            <a:pPr marL="273050" indent="-273050">
              <a:buFont typeface="Arial" pitchFamily="34" charset="0"/>
              <a:buChar char="•"/>
              <a:tabLst>
                <a:tab pos="273050" algn="l"/>
              </a:tabLst>
            </a:pPr>
            <a:r>
              <a:rPr lang="es-ES_tradnl" sz="1000" dirty="0" smtClean="0"/>
              <a:t>Los seres vivos parecidos están más relacionados entre sí (se agrupan en la misma categoría) que los que no se parecen.</a:t>
            </a:r>
          </a:p>
          <a:p>
            <a:pPr marL="273050" indent="-273050">
              <a:buFont typeface="Arial" pitchFamily="34" charset="0"/>
              <a:buChar char="•"/>
              <a:tabLst>
                <a:tab pos="273050" algn="l"/>
              </a:tabLst>
            </a:pPr>
            <a:endParaRPr lang="es-ES_tradnl" sz="1000" dirty="0" smtClean="0"/>
          </a:p>
          <a:p>
            <a:pPr marL="273050" indent="-273050">
              <a:buFont typeface="Arial" pitchFamily="34" charset="0"/>
              <a:buChar char="•"/>
              <a:tabLst>
                <a:tab pos="273050" algn="l"/>
              </a:tabLst>
            </a:pPr>
            <a:r>
              <a:rPr lang="es-ES_tradnl" sz="1000" dirty="0" smtClean="0"/>
              <a:t>Las distintas características que se pueden observar tienen distinto valor taxonómico.</a:t>
            </a:r>
          </a:p>
          <a:p>
            <a:pPr marL="273050" indent="-273050">
              <a:buFont typeface="Arial" pitchFamily="34" charset="0"/>
              <a:buChar char="•"/>
              <a:tabLst>
                <a:tab pos="273050" algn="l"/>
              </a:tabLst>
            </a:pPr>
            <a:endParaRPr lang="es-ES_tradnl" sz="1000" dirty="0" smtClean="0"/>
          </a:p>
          <a:p>
            <a:pPr marL="273050" indent="-273050">
              <a:buFont typeface="Arial" pitchFamily="34" charset="0"/>
              <a:buChar char="•"/>
              <a:tabLst>
                <a:tab pos="273050" algn="l"/>
              </a:tabLst>
            </a:pPr>
            <a:r>
              <a:rPr lang="es-ES_tradnl" sz="1000" dirty="0" smtClean="0"/>
              <a:t>Las clasificaciones taxonómicas son aproximaciones que varían según la importancia (ponderación) que le demos a las características.</a:t>
            </a:r>
          </a:p>
          <a:p>
            <a:endParaRPr lang="es-ES_tradnl" dirty="0" smtClean="0"/>
          </a:p>
          <a:p>
            <a:endParaRPr lang="es-ES_tradnl" dirty="0" smtClean="0"/>
          </a:p>
          <a:p>
            <a:endParaRPr lang="es-ES_tradnl" dirty="0" smtClean="0"/>
          </a:p>
          <a:p>
            <a:endParaRPr lang="es-ES_tradnl" dirty="0"/>
          </a:p>
        </p:txBody>
      </p:sp>
      <p:sp>
        <p:nvSpPr>
          <p:cNvPr id="4" name="3 Marcador de número de diapositiva"/>
          <p:cNvSpPr>
            <a:spLocks noGrp="1"/>
          </p:cNvSpPr>
          <p:nvPr>
            <p:ph type="sldNum" sz="quarter" idx="10"/>
          </p:nvPr>
        </p:nvSpPr>
        <p:spPr/>
        <p:txBody>
          <a:bodyPr/>
          <a:lstStyle/>
          <a:p>
            <a:fld id="{930211E7-E06C-4C92-840E-2A5F38EFDC46}" type="slidenum">
              <a:rPr lang="es-ES" smtClean="0"/>
              <a:pPr/>
              <a:t>7</a:t>
            </a:fld>
            <a:endParaRPr lang="es-ES"/>
          </a:p>
        </p:txBody>
      </p:sp>
    </p:spTree>
    <p:extLst>
      <p:ext uri="{BB962C8B-B14F-4D97-AF65-F5344CB8AC3E}">
        <p14:creationId xmlns:p14="http://schemas.microsoft.com/office/powerpoint/2010/main" val="3083637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004888" y="685800"/>
            <a:ext cx="4848225" cy="3429000"/>
          </a:xfrm>
        </p:spPr>
      </p:sp>
      <p:sp>
        <p:nvSpPr>
          <p:cNvPr id="3" name="2 Marcador de notas"/>
          <p:cNvSpPr>
            <a:spLocks noGrp="1"/>
          </p:cNvSpPr>
          <p:nvPr>
            <p:ph type="body" idx="1"/>
          </p:nvPr>
        </p:nvSpPr>
        <p:spPr/>
        <p:txBody>
          <a:bodyPr>
            <a:normAutofit fontScale="77500" lnSpcReduction="20000"/>
          </a:bodyPr>
          <a:lstStyle/>
          <a:p>
            <a:endParaRPr lang="es-ES_tradnl" dirty="0" smtClean="0"/>
          </a:p>
          <a:p>
            <a:endParaRPr lang="es-ES_tradnl" dirty="0" smtClean="0"/>
          </a:p>
          <a:p>
            <a:endParaRPr lang="es-ES_tradnl" dirty="0"/>
          </a:p>
        </p:txBody>
      </p:sp>
      <p:sp>
        <p:nvSpPr>
          <p:cNvPr id="4" name="3 Marcador de número de diapositiva"/>
          <p:cNvSpPr>
            <a:spLocks noGrp="1"/>
          </p:cNvSpPr>
          <p:nvPr>
            <p:ph type="sldNum" sz="quarter" idx="10"/>
          </p:nvPr>
        </p:nvSpPr>
        <p:spPr/>
        <p:txBody>
          <a:bodyPr/>
          <a:lstStyle/>
          <a:p>
            <a:fld id="{930211E7-E06C-4C92-840E-2A5F38EFDC46}" type="slidenum">
              <a:rPr lang="es-ES" smtClean="0"/>
              <a:pPr/>
              <a:t>8</a:t>
            </a:fld>
            <a:endParaRPr lang="es-ES"/>
          </a:p>
        </p:txBody>
      </p:sp>
    </p:spTree>
    <p:extLst>
      <p:ext uri="{BB962C8B-B14F-4D97-AF65-F5344CB8AC3E}">
        <p14:creationId xmlns:p14="http://schemas.microsoft.com/office/powerpoint/2010/main" val="3083637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004888" y="685800"/>
            <a:ext cx="4848225" cy="3429000"/>
          </a:xfrm>
        </p:spPr>
      </p:sp>
      <p:sp>
        <p:nvSpPr>
          <p:cNvPr id="3" name="2 Marcador de notas"/>
          <p:cNvSpPr>
            <a:spLocks noGrp="1"/>
          </p:cNvSpPr>
          <p:nvPr>
            <p:ph type="body" idx="1"/>
          </p:nvPr>
        </p:nvSpPr>
        <p:spPr/>
        <p:txBody>
          <a:bodyPr>
            <a:normAutofit fontScale="77500" lnSpcReduction="20000"/>
          </a:bodyPr>
          <a:lstStyle/>
          <a:p>
            <a:endParaRPr lang="es-ES_tradnl" dirty="0" smtClean="0"/>
          </a:p>
          <a:p>
            <a:endParaRPr lang="es-ES_tradnl" dirty="0" smtClean="0"/>
          </a:p>
          <a:p>
            <a:endParaRPr lang="es-ES_tradnl" dirty="0"/>
          </a:p>
        </p:txBody>
      </p:sp>
      <p:sp>
        <p:nvSpPr>
          <p:cNvPr id="4" name="3 Marcador de número de diapositiva"/>
          <p:cNvSpPr>
            <a:spLocks noGrp="1"/>
          </p:cNvSpPr>
          <p:nvPr>
            <p:ph type="sldNum" sz="quarter" idx="10"/>
          </p:nvPr>
        </p:nvSpPr>
        <p:spPr/>
        <p:txBody>
          <a:bodyPr/>
          <a:lstStyle/>
          <a:p>
            <a:fld id="{930211E7-E06C-4C92-840E-2A5F38EFDC46}" type="slidenum">
              <a:rPr lang="es-ES" smtClean="0"/>
              <a:pPr/>
              <a:t>9</a:t>
            </a:fld>
            <a:endParaRPr lang="es-ES"/>
          </a:p>
        </p:txBody>
      </p:sp>
    </p:spTree>
    <p:extLst>
      <p:ext uri="{BB962C8B-B14F-4D97-AF65-F5344CB8AC3E}">
        <p14:creationId xmlns:p14="http://schemas.microsoft.com/office/powerpoint/2010/main" val="3083637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67097" y="1660946"/>
            <a:ext cx="6427074" cy="1146075"/>
          </a:xfrm>
        </p:spPr>
        <p:txBody>
          <a:bodyPr/>
          <a:lstStyle/>
          <a:p>
            <a:r>
              <a:rPr lang="es-ES"/>
              <a:t>Haga clic para modificar el estilo de título del patrón</a:t>
            </a:r>
          </a:p>
        </p:txBody>
      </p:sp>
      <p:sp>
        <p:nvSpPr>
          <p:cNvPr id="3" name="2 Subtítulo"/>
          <p:cNvSpPr>
            <a:spLocks noGrp="1"/>
          </p:cNvSpPr>
          <p:nvPr>
            <p:ph type="subTitle" idx="1"/>
          </p:nvPr>
        </p:nvSpPr>
        <p:spPr>
          <a:xfrm>
            <a:off x="1134190" y="3029800"/>
            <a:ext cx="5292884" cy="1366379"/>
          </a:xfrm>
        </p:spPr>
        <p:txBody>
          <a:bodyPr/>
          <a:lstStyle>
            <a:lvl1pPr marL="0" indent="0" algn="ctr">
              <a:buNone/>
              <a:defRPr>
                <a:solidFill>
                  <a:schemeClr val="tx1">
                    <a:tint val="75000"/>
                  </a:schemeClr>
                </a:solidFill>
              </a:defRPr>
            </a:lvl1pPr>
            <a:lvl2pPr marL="368778" indent="0" algn="ctr">
              <a:buNone/>
              <a:defRPr>
                <a:solidFill>
                  <a:schemeClr val="tx1">
                    <a:tint val="75000"/>
                  </a:schemeClr>
                </a:solidFill>
              </a:defRPr>
            </a:lvl2pPr>
            <a:lvl3pPr marL="737555" indent="0" algn="ctr">
              <a:buNone/>
              <a:defRPr>
                <a:solidFill>
                  <a:schemeClr val="tx1">
                    <a:tint val="75000"/>
                  </a:schemeClr>
                </a:solidFill>
              </a:defRPr>
            </a:lvl3pPr>
            <a:lvl4pPr marL="1106333" indent="0" algn="ctr">
              <a:buNone/>
              <a:defRPr>
                <a:solidFill>
                  <a:schemeClr val="tx1">
                    <a:tint val="75000"/>
                  </a:schemeClr>
                </a:solidFill>
              </a:defRPr>
            </a:lvl4pPr>
            <a:lvl5pPr marL="1475110" indent="0" algn="ctr">
              <a:buNone/>
              <a:defRPr>
                <a:solidFill>
                  <a:schemeClr val="tx1">
                    <a:tint val="75000"/>
                  </a:schemeClr>
                </a:solidFill>
              </a:defRPr>
            </a:lvl5pPr>
            <a:lvl6pPr marL="1843888" indent="0" algn="ctr">
              <a:buNone/>
              <a:defRPr>
                <a:solidFill>
                  <a:schemeClr val="tx1">
                    <a:tint val="75000"/>
                  </a:schemeClr>
                </a:solidFill>
              </a:defRPr>
            </a:lvl6pPr>
            <a:lvl7pPr marL="2212665" indent="0" algn="ctr">
              <a:buNone/>
              <a:defRPr>
                <a:solidFill>
                  <a:schemeClr val="tx1">
                    <a:tint val="75000"/>
                  </a:schemeClr>
                </a:solidFill>
              </a:defRPr>
            </a:lvl7pPr>
            <a:lvl8pPr marL="2581443" indent="0" algn="ctr">
              <a:buNone/>
              <a:defRPr>
                <a:solidFill>
                  <a:schemeClr val="tx1">
                    <a:tint val="75000"/>
                  </a:schemeClr>
                </a:solidFill>
              </a:defRPr>
            </a:lvl8pPr>
            <a:lvl9pPr marL="295022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03/10/2018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pPr/>
              <a:t>03/10/2018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5481920" y="214116"/>
            <a:ext cx="1701283" cy="4562022"/>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378063" y="214116"/>
            <a:ext cx="4977830" cy="4562022"/>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pPr/>
              <a:t>03/10/2018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pPr/>
              <a:t>03/10/2018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97290" y="3435751"/>
            <a:ext cx="6427074" cy="1061914"/>
          </a:xfrm>
        </p:spPr>
        <p:txBody>
          <a:bodyPr anchor="t"/>
          <a:lstStyle>
            <a:lvl1pPr algn="l">
              <a:defRPr sz="3200" b="1" cap="all"/>
            </a:lvl1pPr>
          </a:lstStyle>
          <a:p>
            <a:r>
              <a:rPr lang="es-ES"/>
              <a:t>Haga clic para modificar el estilo de título del patrón</a:t>
            </a:r>
          </a:p>
        </p:txBody>
      </p:sp>
      <p:sp>
        <p:nvSpPr>
          <p:cNvPr id="3" name="2 Marcador de texto"/>
          <p:cNvSpPr>
            <a:spLocks noGrp="1"/>
          </p:cNvSpPr>
          <p:nvPr>
            <p:ph type="body" idx="1"/>
          </p:nvPr>
        </p:nvSpPr>
        <p:spPr>
          <a:xfrm>
            <a:off x="597290" y="2266161"/>
            <a:ext cx="6427074" cy="1169590"/>
          </a:xfrm>
        </p:spPr>
        <p:txBody>
          <a:bodyPr anchor="b"/>
          <a:lstStyle>
            <a:lvl1pPr marL="0" indent="0">
              <a:buNone/>
              <a:defRPr sz="1600">
                <a:solidFill>
                  <a:schemeClr val="tx1">
                    <a:tint val="75000"/>
                  </a:schemeClr>
                </a:solidFill>
              </a:defRPr>
            </a:lvl1pPr>
            <a:lvl2pPr marL="368778" indent="0">
              <a:buNone/>
              <a:defRPr sz="1500">
                <a:solidFill>
                  <a:schemeClr val="tx1">
                    <a:tint val="75000"/>
                  </a:schemeClr>
                </a:solidFill>
              </a:defRPr>
            </a:lvl2pPr>
            <a:lvl3pPr marL="737555" indent="0">
              <a:buNone/>
              <a:defRPr sz="1300">
                <a:solidFill>
                  <a:schemeClr val="tx1">
                    <a:tint val="75000"/>
                  </a:schemeClr>
                </a:solidFill>
              </a:defRPr>
            </a:lvl3pPr>
            <a:lvl4pPr marL="1106333" indent="0">
              <a:buNone/>
              <a:defRPr sz="1100">
                <a:solidFill>
                  <a:schemeClr val="tx1">
                    <a:tint val="75000"/>
                  </a:schemeClr>
                </a:solidFill>
              </a:defRPr>
            </a:lvl4pPr>
            <a:lvl5pPr marL="1475110" indent="0">
              <a:buNone/>
              <a:defRPr sz="1100">
                <a:solidFill>
                  <a:schemeClr val="tx1">
                    <a:tint val="75000"/>
                  </a:schemeClr>
                </a:solidFill>
              </a:defRPr>
            </a:lvl5pPr>
            <a:lvl6pPr marL="1843888" indent="0">
              <a:buNone/>
              <a:defRPr sz="1100">
                <a:solidFill>
                  <a:schemeClr val="tx1">
                    <a:tint val="75000"/>
                  </a:schemeClr>
                </a:solidFill>
              </a:defRPr>
            </a:lvl6pPr>
            <a:lvl7pPr marL="2212665" indent="0">
              <a:buNone/>
              <a:defRPr sz="1100">
                <a:solidFill>
                  <a:schemeClr val="tx1">
                    <a:tint val="75000"/>
                  </a:schemeClr>
                </a:solidFill>
              </a:defRPr>
            </a:lvl7pPr>
            <a:lvl8pPr marL="2581443" indent="0">
              <a:buNone/>
              <a:defRPr sz="1100">
                <a:solidFill>
                  <a:schemeClr val="tx1">
                    <a:tint val="75000"/>
                  </a:schemeClr>
                </a:solidFill>
              </a:defRPr>
            </a:lvl8pPr>
            <a:lvl9pPr marL="2950220" indent="0">
              <a:buNone/>
              <a:defRPr sz="11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03/10/2018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378065" y="1247564"/>
            <a:ext cx="3339558" cy="3528575"/>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3843644" y="1247564"/>
            <a:ext cx="3339558" cy="3528575"/>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7A847CFC-816F-41D0-AAC0-9BF4FEBC753E}" type="datetimeFigureOut">
              <a:rPr lang="es-ES" smtClean="0"/>
              <a:pPr/>
              <a:t>03/10/2018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378063" y="1196823"/>
            <a:ext cx="3340871" cy="498777"/>
          </a:xfrm>
        </p:spPr>
        <p:txBody>
          <a:bodyPr anchor="b"/>
          <a:lstStyle>
            <a:lvl1pPr marL="0" indent="0">
              <a:buNone/>
              <a:defRPr sz="1900" b="1"/>
            </a:lvl1pPr>
            <a:lvl2pPr marL="368778" indent="0">
              <a:buNone/>
              <a:defRPr sz="1600" b="1"/>
            </a:lvl2pPr>
            <a:lvl3pPr marL="737555" indent="0">
              <a:buNone/>
              <a:defRPr sz="1500" b="1"/>
            </a:lvl3pPr>
            <a:lvl4pPr marL="1106333" indent="0">
              <a:buNone/>
              <a:defRPr sz="1300" b="1"/>
            </a:lvl4pPr>
            <a:lvl5pPr marL="1475110" indent="0">
              <a:buNone/>
              <a:defRPr sz="1300" b="1"/>
            </a:lvl5pPr>
            <a:lvl6pPr marL="1843888" indent="0">
              <a:buNone/>
              <a:defRPr sz="1300" b="1"/>
            </a:lvl6pPr>
            <a:lvl7pPr marL="2212665" indent="0">
              <a:buNone/>
              <a:defRPr sz="1300" b="1"/>
            </a:lvl7pPr>
            <a:lvl8pPr marL="2581443" indent="0">
              <a:buNone/>
              <a:defRPr sz="1300" b="1"/>
            </a:lvl8pPr>
            <a:lvl9pPr marL="2950220" indent="0">
              <a:buNone/>
              <a:defRPr sz="1300" b="1"/>
            </a:lvl9pPr>
          </a:lstStyle>
          <a:p>
            <a:pPr lvl="0"/>
            <a:r>
              <a:rPr lang="es-ES"/>
              <a:t>Haga clic para modificar el estilo de texto del patrón</a:t>
            </a:r>
          </a:p>
        </p:txBody>
      </p:sp>
      <p:sp>
        <p:nvSpPr>
          <p:cNvPr id="4" name="3 Marcador de contenido"/>
          <p:cNvSpPr>
            <a:spLocks noGrp="1"/>
          </p:cNvSpPr>
          <p:nvPr>
            <p:ph sz="half" idx="2"/>
          </p:nvPr>
        </p:nvSpPr>
        <p:spPr>
          <a:xfrm>
            <a:off x="378063" y="1695597"/>
            <a:ext cx="3340871" cy="3080541"/>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3841018" y="1196823"/>
            <a:ext cx="3342182" cy="498777"/>
          </a:xfrm>
        </p:spPr>
        <p:txBody>
          <a:bodyPr anchor="b"/>
          <a:lstStyle>
            <a:lvl1pPr marL="0" indent="0">
              <a:buNone/>
              <a:defRPr sz="1900" b="1"/>
            </a:lvl1pPr>
            <a:lvl2pPr marL="368778" indent="0">
              <a:buNone/>
              <a:defRPr sz="1600" b="1"/>
            </a:lvl2pPr>
            <a:lvl3pPr marL="737555" indent="0">
              <a:buNone/>
              <a:defRPr sz="1500" b="1"/>
            </a:lvl3pPr>
            <a:lvl4pPr marL="1106333" indent="0">
              <a:buNone/>
              <a:defRPr sz="1300" b="1"/>
            </a:lvl4pPr>
            <a:lvl5pPr marL="1475110" indent="0">
              <a:buNone/>
              <a:defRPr sz="1300" b="1"/>
            </a:lvl5pPr>
            <a:lvl6pPr marL="1843888" indent="0">
              <a:buNone/>
              <a:defRPr sz="1300" b="1"/>
            </a:lvl6pPr>
            <a:lvl7pPr marL="2212665" indent="0">
              <a:buNone/>
              <a:defRPr sz="1300" b="1"/>
            </a:lvl7pPr>
            <a:lvl8pPr marL="2581443" indent="0">
              <a:buNone/>
              <a:defRPr sz="1300" b="1"/>
            </a:lvl8pPr>
            <a:lvl9pPr marL="2950220" indent="0">
              <a:buNone/>
              <a:defRPr sz="1300" b="1"/>
            </a:lvl9pPr>
          </a:lstStyle>
          <a:p>
            <a:pPr lvl="0"/>
            <a:r>
              <a:rPr lang="es-ES"/>
              <a:t>Haga clic para modificar el estilo de texto del patrón</a:t>
            </a:r>
          </a:p>
        </p:txBody>
      </p:sp>
      <p:sp>
        <p:nvSpPr>
          <p:cNvPr id="6" name="5 Marcador de contenido"/>
          <p:cNvSpPr>
            <a:spLocks noGrp="1"/>
          </p:cNvSpPr>
          <p:nvPr>
            <p:ph sz="quarter" idx="4"/>
          </p:nvPr>
        </p:nvSpPr>
        <p:spPr>
          <a:xfrm>
            <a:off x="3841018" y="1695597"/>
            <a:ext cx="3342182" cy="3080541"/>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7A847CFC-816F-41D0-AAC0-9BF4FEBC753E}" type="datetimeFigureOut">
              <a:rPr lang="es-ES" smtClean="0"/>
              <a:pPr/>
              <a:t>03/10/2018</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7A847CFC-816F-41D0-AAC0-9BF4FEBC753E}" type="datetimeFigureOut">
              <a:rPr lang="es-ES" smtClean="0"/>
              <a:pPr/>
              <a:t>03/10/2018</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03/10/2018</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78068" y="212881"/>
            <a:ext cx="2487603" cy="905969"/>
          </a:xfrm>
        </p:spPr>
        <p:txBody>
          <a:bodyPr anchor="b"/>
          <a:lstStyle>
            <a:lvl1pPr algn="l">
              <a:defRPr sz="1600" b="1"/>
            </a:lvl1pPr>
          </a:lstStyle>
          <a:p>
            <a:r>
              <a:rPr lang="es-ES"/>
              <a:t>Haga clic para modificar el estilo de título del patrón</a:t>
            </a:r>
          </a:p>
        </p:txBody>
      </p:sp>
      <p:sp>
        <p:nvSpPr>
          <p:cNvPr id="3" name="2 Marcador de contenido"/>
          <p:cNvSpPr>
            <a:spLocks noGrp="1"/>
          </p:cNvSpPr>
          <p:nvPr>
            <p:ph idx="1"/>
          </p:nvPr>
        </p:nvSpPr>
        <p:spPr>
          <a:xfrm>
            <a:off x="2956244" y="212878"/>
            <a:ext cx="4226956" cy="4563260"/>
          </a:xfrm>
        </p:spPr>
        <p:txBody>
          <a:bodyPr/>
          <a:lstStyle>
            <a:lvl1pPr>
              <a:defRPr sz="2600"/>
            </a:lvl1pPr>
            <a:lvl2pPr>
              <a:defRPr sz="2300"/>
            </a:lvl2pPr>
            <a:lvl3pPr>
              <a:defRPr sz="19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378068" y="1118847"/>
            <a:ext cx="2487603" cy="3657292"/>
          </a:xfrm>
        </p:spPr>
        <p:txBody>
          <a:bodyPr/>
          <a:lstStyle>
            <a:lvl1pPr marL="0" indent="0">
              <a:buNone/>
              <a:defRPr sz="1100"/>
            </a:lvl1pPr>
            <a:lvl2pPr marL="368778" indent="0">
              <a:buNone/>
              <a:defRPr sz="1000"/>
            </a:lvl2pPr>
            <a:lvl3pPr marL="737555" indent="0">
              <a:buNone/>
              <a:defRPr sz="800"/>
            </a:lvl3pPr>
            <a:lvl4pPr marL="1106333" indent="0">
              <a:buNone/>
              <a:defRPr sz="700"/>
            </a:lvl4pPr>
            <a:lvl5pPr marL="1475110" indent="0">
              <a:buNone/>
              <a:defRPr sz="700"/>
            </a:lvl5pPr>
            <a:lvl6pPr marL="1843888" indent="0">
              <a:buNone/>
              <a:defRPr sz="700"/>
            </a:lvl6pPr>
            <a:lvl7pPr marL="2212665" indent="0">
              <a:buNone/>
              <a:defRPr sz="700"/>
            </a:lvl7pPr>
            <a:lvl8pPr marL="2581443" indent="0">
              <a:buNone/>
              <a:defRPr sz="700"/>
            </a:lvl8pPr>
            <a:lvl9pPr marL="2950220" indent="0">
              <a:buNone/>
              <a:defRPr sz="7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03/10/2018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82059" y="3742690"/>
            <a:ext cx="4536758" cy="441846"/>
          </a:xfrm>
        </p:spPr>
        <p:txBody>
          <a:bodyPr anchor="b"/>
          <a:lstStyle>
            <a:lvl1pPr algn="l">
              <a:defRPr sz="1600" b="1"/>
            </a:lvl1pPr>
          </a:lstStyle>
          <a:p>
            <a:r>
              <a:rPr lang="es-ES"/>
              <a:t>Haga clic para modificar el estilo de título del patrón</a:t>
            </a:r>
          </a:p>
        </p:txBody>
      </p:sp>
      <p:sp>
        <p:nvSpPr>
          <p:cNvPr id="3" name="2 Marcador de posición de imagen"/>
          <p:cNvSpPr>
            <a:spLocks noGrp="1"/>
          </p:cNvSpPr>
          <p:nvPr>
            <p:ph type="pic" idx="1"/>
          </p:nvPr>
        </p:nvSpPr>
        <p:spPr>
          <a:xfrm>
            <a:off x="1482059" y="477738"/>
            <a:ext cx="4536758" cy="3208020"/>
          </a:xfrm>
        </p:spPr>
        <p:txBody>
          <a:bodyPr/>
          <a:lstStyle>
            <a:lvl1pPr marL="0" indent="0">
              <a:buNone/>
              <a:defRPr sz="2600"/>
            </a:lvl1pPr>
            <a:lvl2pPr marL="368778" indent="0">
              <a:buNone/>
              <a:defRPr sz="2300"/>
            </a:lvl2pPr>
            <a:lvl3pPr marL="737555" indent="0">
              <a:buNone/>
              <a:defRPr sz="1900"/>
            </a:lvl3pPr>
            <a:lvl4pPr marL="1106333" indent="0">
              <a:buNone/>
              <a:defRPr sz="1600"/>
            </a:lvl4pPr>
            <a:lvl5pPr marL="1475110" indent="0">
              <a:buNone/>
              <a:defRPr sz="1600"/>
            </a:lvl5pPr>
            <a:lvl6pPr marL="1843888" indent="0">
              <a:buNone/>
              <a:defRPr sz="1600"/>
            </a:lvl6pPr>
            <a:lvl7pPr marL="2212665" indent="0">
              <a:buNone/>
              <a:defRPr sz="1600"/>
            </a:lvl7pPr>
            <a:lvl8pPr marL="2581443" indent="0">
              <a:buNone/>
              <a:defRPr sz="1600"/>
            </a:lvl8pPr>
            <a:lvl9pPr marL="2950220" indent="0">
              <a:buNone/>
              <a:defRPr sz="1600"/>
            </a:lvl9pPr>
          </a:lstStyle>
          <a:p>
            <a:endParaRPr lang="es-ES"/>
          </a:p>
        </p:txBody>
      </p:sp>
      <p:sp>
        <p:nvSpPr>
          <p:cNvPr id="4" name="3 Marcador de texto"/>
          <p:cNvSpPr>
            <a:spLocks noGrp="1"/>
          </p:cNvSpPr>
          <p:nvPr>
            <p:ph type="body" sz="half" idx="2"/>
          </p:nvPr>
        </p:nvSpPr>
        <p:spPr>
          <a:xfrm>
            <a:off x="1482059" y="4184537"/>
            <a:ext cx="4536758" cy="627494"/>
          </a:xfrm>
        </p:spPr>
        <p:txBody>
          <a:bodyPr/>
          <a:lstStyle>
            <a:lvl1pPr marL="0" indent="0">
              <a:buNone/>
              <a:defRPr sz="1100"/>
            </a:lvl1pPr>
            <a:lvl2pPr marL="368778" indent="0">
              <a:buNone/>
              <a:defRPr sz="1000"/>
            </a:lvl2pPr>
            <a:lvl3pPr marL="737555" indent="0">
              <a:buNone/>
              <a:defRPr sz="800"/>
            </a:lvl3pPr>
            <a:lvl4pPr marL="1106333" indent="0">
              <a:buNone/>
              <a:defRPr sz="700"/>
            </a:lvl4pPr>
            <a:lvl5pPr marL="1475110" indent="0">
              <a:buNone/>
              <a:defRPr sz="700"/>
            </a:lvl5pPr>
            <a:lvl6pPr marL="1843888" indent="0">
              <a:buNone/>
              <a:defRPr sz="700"/>
            </a:lvl6pPr>
            <a:lvl7pPr marL="2212665" indent="0">
              <a:buNone/>
              <a:defRPr sz="700"/>
            </a:lvl7pPr>
            <a:lvl8pPr marL="2581443" indent="0">
              <a:buNone/>
              <a:defRPr sz="700"/>
            </a:lvl8pPr>
            <a:lvl9pPr marL="2950220" indent="0">
              <a:buNone/>
              <a:defRPr sz="7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03/10/2018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78063" y="214119"/>
            <a:ext cx="6805137" cy="891117"/>
          </a:xfrm>
          <a:prstGeom prst="rect">
            <a:avLst/>
          </a:prstGeom>
        </p:spPr>
        <p:txBody>
          <a:bodyPr vert="horz" lIns="73756" tIns="36878" rIns="73756" bIns="36878"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378063" y="1247564"/>
            <a:ext cx="6805137" cy="3528575"/>
          </a:xfrm>
          <a:prstGeom prst="rect">
            <a:avLst/>
          </a:prstGeom>
        </p:spPr>
        <p:txBody>
          <a:bodyPr vert="horz" lIns="73756" tIns="36878" rIns="73756" bIns="36878"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378063" y="4955599"/>
            <a:ext cx="1764296" cy="284662"/>
          </a:xfrm>
          <a:prstGeom prst="rect">
            <a:avLst/>
          </a:prstGeom>
        </p:spPr>
        <p:txBody>
          <a:bodyPr vert="horz" lIns="73756" tIns="36878" rIns="73756" bIns="36878" rtlCol="0" anchor="ctr"/>
          <a:lstStyle>
            <a:lvl1pPr algn="l">
              <a:defRPr sz="1000">
                <a:solidFill>
                  <a:schemeClr val="tx1">
                    <a:tint val="75000"/>
                  </a:schemeClr>
                </a:solidFill>
              </a:defRPr>
            </a:lvl1pPr>
          </a:lstStyle>
          <a:p>
            <a:fld id="{7A847CFC-816F-41D0-AAC0-9BF4FEBC753E}" type="datetimeFigureOut">
              <a:rPr lang="es-ES" smtClean="0"/>
              <a:pPr/>
              <a:t>03/10/2018</a:t>
            </a:fld>
            <a:endParaRPr lang="es-ES"/>
          </a:p>
        </p:txBody>
      </p:sp>
      <p:sp>
        <p:nvSpPr>
          <p:cNvPr id="5" name="4 Marcador de pie de página"/>
          <p:cNvSpPr>
            <a:spLocks noGrp="1"/>
          </p:cNvSpPr>
          <p:nvPr>
            <p:ph type="ftr" sz="quarter" idx="3"/>
          </p:nvPr>
        </p:nvSpPr>
        <p:spPr>
          <a:xfrm>
            <a:off x="2583432" y="4955599"/>
            <a:ext cx="2394400" cy="284662"/>
          </a:xfrm>
          <a:prstGeom prst="rect">
            <a:avLst/>
          </a:prstGeom>
        </p:spPr>
        <p:txBody>
          <a:bodyPr vert="horz" lIns="73756" tIns="36878" rIns="73756" bIns="36878" rtlCol="0" anchor="ctr"/>
          <a:lstStyle>
            <a:lvl1pPr algn="ctr">
              <a:defRPr sz="10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5418905" y="4955599"/>
            <a:ext cx="1764296" cy="284662"/>
          </a:xfrm>
          <a:prstGeom prst="rect">
            <a:avLst/>
          </a:prstGeom>
        </p:spPr>
        <p:txBody>
          <a:bodyPr vert="horz" lIns="73756" tIns="36878" rIns="73756" bIns="36878" rtlCol="0" anchor="ctr"/>
          <a:lstStyle>
            <a:lvl1pPr algn="r">
              <a:defRPr sz="1000">
                <a:solidFill>
                  <a:schemeClr val="tx1">
                    <a:tint val="75000"/>
                  </a:schemeClr>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737555" rtl="0" eaLnBrk="1" latinLnBrk="0" hangingPunct="1">
        <a:spcBef>
          <a:spcPct val="0"/>
        </a:spcBef>
        <a:buNone/>
        <a:defRPr sz="3500" kern="1200">
          <a:solidFill>
            <a:schemeClr val="tx1"/>
          </a:solidFill>
          <a:latin typeface="+mj-lt"/>
          <a:ea typeface="+mj-ea"/>
          <a:cs typeface="+mj-cs"/>
        </a:defRPr>
      </a:lvl1pPr>
    </p:titleStyle>
    <p:bodyStyle>
      <a:lvl1pPr marL="276583" indent="-276583" algn="l" defTabSz="737555" rtl="0" eaLnBrk="1" latinLnBrk="0" hangingPunct="1">
        <a:spcBef>
          <a:spcPct val="20000"/>
        </a:spcBef>
        <a:buFont typeface="Arial" pitchFamily="34" charset="0"/>
        <a:buChar char="•"/>
        <a:defRPr sz="2600" kern="1200">
          <a:solidFill>
            <a:schemeClr val="tx1"/>
          </a:solidFill>
          <a:latin typeface="+mn-lt"/>
          <a:ea typeface="+mn-ea"/>
          <a:cs typeface="+mn-cs"/>
        </a:defRPr>
      </a:lvl1pPr>
      <a:lvl2pPr marL="599263" indent="-230486" algn="l" defTabSz="737555" rtl="0" eaLnBrk="1" latinLnBrk="0" hangingPunct="1">
        <a:spcBef>
          <a:spcPct val="20000"/>
        </a:spcBef>
        <a:buFont typeface="Arial" pitchFamily="34" charset="0"/>
        <a:buChar char="–"/>
        <a:defRPr sz="2300" kern="1200">
          <a:solidFill>
            <a:schemeClr val="tx1"/>
          </a:solidFill>
          <a:latin typeface="+mn-lt"/>
          <a:ea typeface="+mn-ea"/>
          <a:cs typeface="+mn-cs"/>
        </a:defRPr>
      </a:lvl2pPr>
      <a:lvl3pPr marL="921944" indent="-184389" algn="l" defTabSz="737555" rtl="0" eaLnBrk="1" latinLnBrk="0" hangingPunct="1">
        <a:spcBef>
          <a:spcPct val="20000"/>
        </a:spcBef>
        <a:buFont typeface="Arial" pitchFamily="34" charset="0"/>
        <a:buChar char="•"/>
        <a:defRPr sz="1900" kern="1200">
          <a:solidFill>
            <a:schemeClr val="tx1"/>
          </a:solidFill>
          <a:latin typeface="+mn-lt"/>
          <a:ea typeface="+mn-ea"/>
          <a:cs typeface="+mn-cs"/>
        </a:defRPr>
      </a:lvl3pPr>
      <a:lvl4pPr marL="1290721" indent="-184389" algn="l" defTabSz="737555"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659499" indent="-184389" algn="l" defTabSz="737555"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028276" indent="-184389" algn="l" defTabSz="737555"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97054" indent="-184389" algn="l" defTabSz="737555"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765831" indent="-184389" algn="l" defTabSz="737555"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134609" indent="-184389" algn="l" defTabSz="737555"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s-ES"/>
      </a:defPPr>
      <a:lvl1pPr marL="0" algn="l" defTabSz="737555" rtl="0" eaLnBrk="1" latinLnBrk="0" hangingPunct="1">
        <a:defRPr sz="1500" kern="1200">
          <a:solidFill>
            <a:schemeClr val="tx1"/>
          </a:solidFill>
          <a:latin typeface="+mn-lt"/>
          <a:ea typeface="+mn-ea"/>
          <a:cs typeface="+mn-cs"/>
        </a:defRPr>
      </a:lvl1pPr>
      <a:lvl2pPr marL="368778" algn="l" defTabSz="737555" rtl="0" eaLnBrk="1" latinLnBrk="0" hangingPunct="1">
        <a:defRPr sz="1500" kern="1200">
          <a:solidFill>
            <a:schemeClr val="tx1"/>
          </a:solidFill>
          <a:latin typeface="+mn-lt"/>
          <a:ea typeface="+mn-ea"/>
          <a:cs typeface="+mn-cs"/>
        </a:defRPr>
      </a:lvl2pPr>
      <a:lvl3pPr marL="737555" algn="l" defTabSz="737555" rtl="0" eaLnBrk="1" latinLnBrk="0" hangingPunct="1">
        <a:defRPr sz="1500" kern="1200">
          <a:solidFill>
            <a:schemeClr val="tx1"/>
          </a:solidFill>
          <a:latin typeface="+mn-lt"/>
          <a:ea typeface="+mn-ea"/>
          <a:cs typeface="+mn-cs"/>
        </a:defRPr>
      </a:lvl3pPr>
      <a:lvl4pPr marL="1106333" algn="l" defTabSz="737555" rtl="0" eaLnBrk="1" latinLnBrk="0" hangingPunct="1">
        <a:defRPr sz="1500" kern="1200">
          <a:solidFill>
            <a:schemeClr val="tx1"/>
          </a:solidFill>
          <a:latin typeface="+mn-lt"/>
          <a:ea typeface="+mn-ea"/>
          <a:cs typeface="+mn-cs"/>
        </a:defRPr>
      </a:lvl4pPr>
      <a:lvl5pPr marL="1475110" algn="l" defTabSz="737555" rtl="0" eaLnBrk="1" latinLnBrk="0" hangingPunct="1">
        <a:defRPr sz="1500" kern="1200">
          <a:solidFill>
            <a:schemeClr val="tx1"/>
          </a:solidFill>
          <a:latin typeface="+mn-lt"/>
          <a:ea typeface="+mn-ea"/>
          <a:cs typeface="+mn-cs"/>
        </a:defRPr>
      </a:lvl5pPr>
      <a:lvl6pPr marL="1843888" algn="l" defTabSz="737555" rtl="0" eaLnBrk="1" latinLnBrk="0" hangingPunct="1">
        <a:defRPr sz="1500" kern="1200">
          <a:solidFill>
            <a:schemeClr val="tx1"/>
          </a:solidFill>
          <a:latin typeface="+mn-lt"/>
          <a:ea typeface="+mn-ea"/>
          <a:cs typeface="+mn-cs"/>
        </a:defRPr>
      </a:lvl6pPr>
      <a:lvl7pPr marL="2212665" algn="l" defTabSz="737555" rtl="0" eaLnBrk="1" latinLnBrk="0" hangingPunct="1">
        <a:defRPr sz="1500" kern="1200">
          <a:solidFill>
            <a:schemeClr val="tx1"/>
          </a:solidFill>
          <a:latin typeface="+mn-lt"/>
          <a:ea typeface="+mn-ea"/>
          <a:cs typeface="+mn-cs"/>
        </a:defRPr>
      </a:lvl7pPr>
      <a:lvl8pPr marL="2581443" algn="l" defTabSz="737555" rtl="0" eaLnBrk="1" latinLnBrk="0" hangingPunct="1">
        <a:defRPr sz="1500" kern="1200">
          <a:solidFill>
            <a:schemeClr val="tx1"/>
          </a:solidFill>
          <a:latin typeface="+mn-lt"/>
          <a:ea typeface="+mn-ea"/>
          <a:cs typeface="+mn-cs"/>
        </a:defRPr>
      </a:lvl8pPr>
      <a:lvl9pPr marL="2950220" algn="l" defTabSz="737555"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png"/><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png"/><Relationship Id="rId4" Type="http://schemas.openxmlformats.org/officeDocument/2006/relationships/image" Target="../media/image51.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10.jpe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3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34.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1.jpeg"/><Relationship Id="rId7" Type="http://schemas.openxmlformats.org/officeDocument/2006/relationships/image" Target="../media/image68.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 Id="rId9" Type="http://schemas.openxmlformats.org/officeDocument/2006/relationships/image" Target="../media/image70.jpeg"/></Relationships>
</file>

<file path=ppt/slides/_rels/slide35.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1.jpeg"/><Relationship Id="rId7" Type="http://schemas.openxmlformats.org/officeDocument/2006/relationships/image" Target="../media/image74.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image" Target="../media/image76.pn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78.jpe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jpeg"/><Relationship Id="rId5" Type="http://schemas.openxmlformats.org/officeDocument/2006/relationships/image" Target="../media/image13.jpeg"/><Relationship Id="rId10" Type="http://schemas.openxmlformats.org/officeDocument/2006/relationships/image" Target="../media/image8.png"/><Relationship Id="rId4" Type="http://schemas.openxmlformats.org/officeDocument/2006/relationships/image" Target="../media/image12.jpeg"/><Relationship Id="rId9" Type="http://schemas.openxmlformats.org/officeDocument/2006/relationships/image" Target="../media/image17.jpeg"/></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82.jpeg"/></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90.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94.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98.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png"/></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jpeg"/><Relationship Id="rId7"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1.jpeg"/><Relationship Id="rId5" Type="http://schemas.openxmlformats.org/officeDocument/2006/relationships/image" Target="../media/image8.png"/><Relationship Id="rId10" Type="http://schemas.openxmlformats.org/officeDocument/2006/relationships/image" Target="../media/image24.jpeg"/><Relationship Id="rId4" Type="http://schemas.openxmlformats.org/officeDocument/2006/relationships/image" Target="../media/image19.jpeg"/><Relationship Id="rId9" Type="http://schemas.openxmlformats.org/officeDocument/2006/relationships/image" Target="../media/image23.jpeg"/></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2.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51.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6.gif"/></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lvl="0" algn="ctr">
              <a:buNone/>
            </a:pPr>
            <a:endParaRPr lang="es-ES" sz="1871" dirty="0">
              <a:solidFill>
                <a:prstClr val="black"/>
              </a:solidFill>
            </a:endParaRPr>
          </a:p>
          <a:p>
            <a:endParaRPr lang="es-ES" dirty="0"/>
          </a:p>
        </p:txBody>
      </p:sp>
      <p:sp>
        <p:nvSpPr>
          <p:cNvPr id="8" name="7 Rectángulo"/>
          <p:cNvSpPr/>
          <p:nvPr/>
        </p:nvSpPr>
        <p:spPr>
          <a:xfrm>
            <a:off x="1" y="-21349"/>
            <a:ext cx="7561262" cy="476284"/>
          </a:xfrm>
          <a:prstGeom prst="rect">
            <a:avLst/>
          </a:prstGeom>
          <a:solidFill>
            <a:srgbClr val="DAED51"/>
          </a:solidFill>
        </p:spPr>
        <p:txBody>
          <a:bodyPr wrap="square">
            <a:spAutoFit/>
          </a:bodyPr>
          <a:lstStyle/>
          <a:p>
            <a:pPr algn="ctr"/>
            <a:r>
              <a:rPr lang="es-ES_tradnl" sz="2495" b="1" dirty="0" smtClean="0"/>
              <a:t>CULTIVOS HORTÍCOLAS (y no tanto…)</a:t>
            </a:r>
            <a:endParaRPr lang="es-ES_tradnl" sz="2495" b="1" dirty="0"/>
          </a:p>
        </p:txBody>
      </p:sp>
      <p:pic>
        <p:nvPicPr>
          <p:cNvPr id="13" name="12 Imagen" descr="pie página paint.jpg"/>
          <p:cNvPicPr>
            <a:picLocks noChangeAspect="1"/>
          </p:cNvPicPr>
          <p:nvPr/>
        </p:nvPicPr>
        <p:blipFill>
          <a:blip r:embed="rId3" cstate="print"/>
          <a:srcRect b="18126"/>
          <a:stretch>
            <a:fillRect/>
          </a:stretch>
        </p:blipFill>
        <p:spPr>
          <a:xfrm>
            <a:off x="187699" y="3964560"/>
            <a:ext cx="7157399" cy="1782205"/>
          </a:xfrm>
          <a:prstGeom prst="rect">
            <a:avLst/>
          </a:prstGeom>
        </p:spPr>
      </p:pic>
      <p:pic>
        <p:nvPicPr>
          <p:cNvPr id="6" name="Picture 2" descr="C:\Users\Celta\Dropbox\ERDE\0 - ERDE\IMAGEN CORPORATIVA\LOGO2.png"/>
          <p:cNvPicPr>
            <a:picLocks noChangeAspect="1" noChangeArrowheads="1"/>
          </p:cNvPicPr>
          <p:nvPr/>
        </p:nvPicPr>
        <p:blipFill>
          <a:blip r:embed="rId4" cstate="print"/>
          <a:srcRect/>
          <a:stretch>
            <a:fillRect/>
          </a:stretch>
        </p:blipFill>
        <p:spPr bwMode="auto">
          <a:xfrm>
            <a:off x="384583" y="3964560"/>
            <a:ext cx="2018325" cy="711920"/>
          </a:xfrm>
          <a:prstGeom prst="rect">
            <a:avLst/>
          </a:prstGeom>
          <a:noFill/>
        </p:spPr>
      </p:pic>
      <p:sp>
        <p:nvSpPr>
          <p:cNvPr id="11" name="10 Rectángulo"/>
          <p:cNvSpPr/>
          <p:nvPr/>
        </p:nvSpPr>
        <p:spPr>
          <a:xfrm>
            <a:off x="580675" y="4890792"/>
            <a:ext cx="3171490" cy="476284"/>
          </a:xfrm>
          <a:prstGeom prst="rect">
            <a:avLst/>
          </a:prstGeom>
          <a:noFill/>
        </p:spPr>
        <p:txBody>
          <a:bodyPr wrap="square">
            <a:spAutoFit/>
          </a:bodyPr>
          <a:lstStyle/>
          <a:p>
            <a:pPr algn="ctr"/>
            <a:r>
              <a:rPr lang="es-ES_tradnl" sz="2495" b="1" dirty="0" smtClean="0">
                <a:solidFill>
                  <a:srgbClr val="596450"/>
                </a:solidFill>
              </a:rPr>
              <a:t>David Tutor</a:t>
            </a:r>
            <a:endParaRPr lang="es-ES_tradnl" sz="2495" b="1" dirty="0">
              <a:solidFill>
                <a:srgbClr val="596450"/>
              </a:solidFill>
            </a:endParaRPr>
          </a:p>
        </p:txBody>
      </p:sp>
      <p:sp>
        <p:nvSpPr>
          <p:cNvPr id="9" name="8 CuadroTexto"/>
          <p:cNvSpPr txBox="1"/>
          <p:nvPr/>
        </p:nvSpPr>
        <p:spPr>
          <a:xfrm>
            <a:off x="5661703" y="4918933"/>
            <a:ext cx="1711861" cy="416268"/>
          </a:xfrm>
          <a:prstGeom prst="rect">
            <a:avLst/>
          </a:prstGeom>
          <a:noFill/>
          <a:ln w="38100">
            <a:noFill/>
          </a:ln>
        </p:spPr>
        <p:txBody>
          <a:bodyPr wrap="square" rtlCol="0">
            <a:spAutoFit/>
          </a:bodyPr>
          <a:lstStyle/>
          <a:p>
            <a:pPr algn="ctr"/>
            <a:r>
              <a:rPr lang="es-ES_tradnl" sz="2105" b="1" dirty="0">
                <a:solidFill>
                  <a:srgbClr val="596450"/>
                </a:solidFill>
              </a:rPr>
              <a:t>www.erde.es</a:t>
            </a:r>
          </a:p>
        </p:txBody>
      </p:sp>
      <p:pic>
        <p:nvPicPr>
          <p:cNvPr id="10" name="Picture 4" descr="http://iesantoniotovar.centros.educa.jcyl.es/aula/archivos/repositorio//750/794/html/HUERTO_ESCOLAR13-14/images/_dsc0738.jpg"/>
          <p:cNvPicPr>
            <a:picLocks noChangeAspect="1" noChangeArrowheads="1"/>
          </p:cNvPicPr>
          <p:nvPr/>
        </p:nvPicPr>
        <p:blipFill rotWithShape="1">
          <a:blip r:embed="rId5" cstate="print"/>
          <a:srcRect t="16210" b="12269"/>
          <a:stretch/>
        </p:blipFill>
        <p:spPr bwMode="auto">
          <a:xfrm>
            <a:off x="158727" y="441351"/>
            <a:ext cx="7411906" cy="3536793"/>
          </a:xfrm>
          <a:prstGeom prst="rect">
            <a:avLst/>
          </a:prstGeom>
          <a:noFill/>
        </p:spPr>
      </p:pic>
    </p:spTree>
    <p:extLst>
      <p:ext uri="{BB962C8B-B14F-4D97-AF65-F5344CB8AC3E}">
        <p14:creationId xmlns:p14="http://schemas.microsoft.com/office/powerpoint/2010/main" val="10492074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magen" descr="pie página paint.jpg"/>
          <p:cNvPicPr>
            <a:picLocks noChangeAspect="1"/>
          </p:cNvPicPr>
          <p:nvPr/>
        </p:nvPicPr>
        <p:blipFill>
          <a:blip r:embed="rId3" cstate="print"/>
          <a:srcRect b="18126"/>
          <a:stretch>
            <a:fillRect/>
          </a:stretch>
        </p:blipFill>
        <p:spPr>
          <a:xfrm>
            <a:off x="0" y="4189121"/>
            <a:ext cx="7561263" cy="1775117"/>
          </a:xfrm>
          <a:prstGeom prst="rect">
            <a:avLst/>
          </a:prstGeom>
        </p:spPr>
      </p:pic>
      <p:sp>
        <p:nvSpPr>
          <p:cNvPr id="8" name="7 Rectángulo"/>
          <p:cNvSpPr/>
          <p:nvPr/>
        </p:nvSpPr>
        <p:spPr>
          <a:xfrm>
            <a:off x="2351575" y="252557"/>
            <a:ext cx="5001706" cy="474586"/>
          </a:xfrm>
          <a:prstGeom prst="rect">
            <a:avLst/>
          </a:prstGeom>
          <a:solidFill>
            <a:srgbClr val="C3EA36"/>
          </a:solidFill>
        </p:spPr>
        <p:txBody>
          <a:bodyPr wrap="square" lIns="73756" tIns="36878" rIns="73756" bIns="36878">
            <a:spAutoFit/>
          </a:bodyPr>
          <a:lstStyle/>
          <a:p>
            <a:pPr algn="ctr"/>
            <a:r>
              <a:rPr lang="es-ES_tradnl" sz="2600" b="1" dirty="0" smtClean="0"/>
              <a:t>Taxonomía</a:t>
            </a:r>
            <a:endParaRPr lang="es-ES_tradnl" sz="2600" b="1" dirty="0"/>
          </a:p>
        </p:txBody>
      </p:sp>
      <p:sp>
        <p:nvSpPr>
          <p:cNvPr id="41987" name="AutoShape 3" descr="Resultado de imagen para ies antonio tovar"/>
          <p:cNvSpPr>
            <a:spLocks noChangeAspect="1" noChangeArrowheads="1"/>
          </p:cNvSpPr>
          <p:nvPr/>
        </p:nvSpPr>
        <p:spPr bwMode="auto">
          <a:xfrm>
            <a:off x="128648" y="-112627"/>
            <a:ext cx="252042" cy="237632"/>
          </a:xfrm>
          <a:prstGeom prst="rect">
            <a:avLst/>
          </a:prstGeom>
          <a:noFill/>
        </p:spPr>
        <p:txBody>
          <a:bodyPr vert="horz" wrap="square" lIns="73756" tIns="36878" rIns="73756" bIns="36878" numCol="1" anchor="t" anchorCtr="0" compatLnSpc="1">
            <a:prstTxWarp prst="textNoShape">
              <a:avLst/>
            </a:prstTxWarp>
          </a:bodyPr>
          <a:lstStyle/>
          <a:p>
            <a:endParaRPr lang="es-ES_tradnl"/>
          </a:p>
        </p:txBody>
      </p:sp>
      <p:sp>
        <p:nvSpPr>
          <p:cNvPr id="6" name="2 Marcador de contenido"/>
          <p:cNvSpPr txBox="1">
            <a:spLocks/>
          </p:cNvSpPr>
          <p:nvPr/>
        </p:nvSpPr>
        <p:spPr>
          <a:xfrm>
            <a:off x="228406" y="865463"/>
            <a:ext cx="7224633" cy="5112568"/>
          </a:xfrm>
          <a:prstGeom prst="rect">
            <a:avLst/>
          </a:prstGeom>
        </p:spPr>
        <p:txBody>
          <a:bodyPr vert="horz" lIns="91440" tIns="45720" rIns="91440" bIns="45720" rtlCol="0">
            <a:noAutofit/>
          </a:bodyPr>
          <a:lstStyle/>
          <a:p>
            <a:pPr algn="ctr"/>
            <a:r>
              <a:rPr lang="es-ES_tradnl" sz="2400" b="1" dirty="0" smtClean="0"/>
              <a:t>¿Cómo podemos identificarlas?</a:t>
            </a:r>
          </a:p>
          <a:p>
            <a:pPr algn="ctr"/>
            <a:endParaRPr lang="es-ES_tradnl" sz="1100" b="1" dirty="0" smtClean="0"/>
          </a:p>
          <a:p>
            <a:endParaRPr lang="es-ES_tradnl" sz="1800" b="1" dirty="0" smtClean="0"/>
          </a:p>
          <a:p>
            <a:endParaRPr lang="es-ES_tradnl" sz="1800" b="1" dirty="0" smtClean="0"/>
          </a:p>
          <a:p>
            <a:endParaRPr lang="es-ES_tradnl" sz="1800" b="1" dirty="0" smtClean="0"/>
          </a:p>
          <a:p>
            <a:endParaRPr kumimoji="0" lang="es-E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643" t="2499" r="1377" b="5436"/>
          <a:stretch/>
        </p:blipFill>
        <p:spPr bwMode="auto">
          <a:xfrm>
            <a:off x="1166163" y="1383527"/>
            <a:ext cx="5278764" cy="3162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4740" y="1373603"/>
            <a:ext cx="2828157" cy="2883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82254" y="1430562"/>
            <a:ext cx="2762673" cy="2754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1063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magen" descr="pie página paint.jpg"/>
          <p:cNvPicPr>
            <a:picLocks noChangeAspect="1"/>
          </p:cNvPicPr>
          <p:nvPr/>
        </p:nvPicPr>
        <p:blipFill>
          <a:blip r:embed="rId3" cstate="print"/>
          <a:srcRect b="18126"/>
          <a:stretch>
            <a:fillRect/>
          </a:stretch>
        </p:blipFill>
        <p:spPr>
          <a:xfrm>
            <a:off x="0" y="4189121"/>
            <a:ext cx="7561263" cy="1775117"/>
          </a:xfrm>
          <a:prstGeom prst="rect">
            <a:avLst/>
          </a:prstGeom>
        </p:spPr>
      </p:pic>
      <p:sp>
        <p:nvSpPr>
          <p:cNvPr id="8" name="7 Rectángulo"/>
          <p:cNvSpPr/>
          <p:nvPr/>
        </p:nvSpPr>
        <p:spPr>
          <a:xfrm>
            <a:off x="2351575" y="252557"/>
            <a:ext cx="5001706" cy="474586"/>
          </a:xfrm>
          <a:prstGeom prst="rect">
            <a:avLst/>
          </a:prstGeom>
          <a:solidFill>
            <a:srgbClr val="C3EA36"/>
          </a:solidFill>
        </p:spPr>
        <p:txBody>
          <a:bodyPr wrap="square" lIns="73756" tIns="36878" rIns="73756" bIns="36878">
            <a:spAutoFit/>
          </a:bodyPr>
          <a:lstStyle/>
          <a:p>
            <a:pPr algn="ctr"/>
            <a:r>
              <a:rPr lang="es-ES_tradnl" sz="2600" b="1" dirty="0" smtClean="0"/>
              <a:t>El reino de las plantas</a:t>
            </a:r>
            <a:endParaRPr lang="es-ES_tradnl" sz="2600" b="1" dirty="0"/>
          </a:p>
        </p:txBody>
      </p:sp>
      <p:sp>
        <p:nvSpPr>
          <p:cNvPr id="41987" name="AutoShape 3" descr="Resultado de imagen para ies antonio tovar"/>
          <p:cNvSpPr>
            <a:spLocks noChangeAspect="1" noChangeArrowheads="1"/>
          </p:cNvSpPr>
          <p:nvPr/>
        </p:nvSpPr>
        <p:spPr bwMode="auto">
          <a:xfrm>
            <a:off x="128648" y="-112627"/>
            <a:ext cx="252042" cy="237632"/>
          </a:xfrm>
          <a:prstGeom prst="rect">
            <a:avLst/>
          </a:prstGeom>
          <a:noFill/>
        </p:spPr>
        <p:txBody>
          <a:bodyPr vert="horz" wrap="square" lIns="73756" tIns="36878" rIns="73756" bIns="36878" numCol="1" anchor="t" anchorCtr="0" compatLnSpc="1">
            <a:prstTxWarp prst="textNoShape">
              <a:avLst/>
            </a:prstTxWarp>
          </a:bodyPr>
          <a:lstStyle/>
          <a:p>
            <a:endParaRPr lang="es-ES_tradnl"/>
          </a:p>
        </p:txBody>
      </p:sp>
      <p:sp>
        <p:nvSpPr>
          <p:cNvPr id="6" name="2 Marcador de contenido"/>
          <p:cNvSpPr txBox="1">
            <a:spLocks/>
          </p:cNvSpPr>
          <p:nvPr/>
        </p:nvSpPr>
        <p:spPr>
          <a:xfrm>
            <a:off x="228406" y="865463"/>
            <a:ext cx="7224633" cy="5112568"/>
          </a:xfrm>
          <a:prstGeom prst="rect">
            <a:avLst/>
          </a:prstGeom>
        </p:spPr>
        <p:txBody>
          <a:bodyPr vert="horz" lIns="91440" tIns="45720" rIns="91440" bIns="45720" rtlCol="0">
            <a:noAutofit/>
          </a:bodyPr>
          <a:lstStyle/>
          <a:p>
            <a:pPr algn="ctr"/>
            <a:r>
              <a:rPr lang="es-ES_tradnl" sz="2400" b="1" dirty="0" smtClean="0"/>
              <a:t>Claves para la identificación de árboles y arbustos</a:t>
            </a:r>
          </a:p>
          <a:p>
            <a:pPr algn="ctr"/>
            <a:r>
              <a:rPr lang="es-ES_tradnl" sz="2400" b="1" dirty="0" smtClean="0"/>
              <a:t>Claves </a:t>
            </a:r>
            <a:r>
              <a:rPr lang="es-ES_tradnl" sz="2400" b="1" dirty="0" err="1" smtClean="0"/>
              <a:t>dicotónomicas</a:t>
            </a:r>
            <a:endParaRPr lang="es-ES_tradnl" sz="2400" b="1" dirty="0" smtClean="0"/>
          </a:p>
          <a:p>
            <a:pPr algn="ctr"/>
            <a:endParaRPr lang="es-ES_tradnl" sz="1100" b="1" dirty="0" smtClean="0"/>
          </a:p>
          <a:p>
            <a:endParaRPr lang="es-ES_tradnl" sz="1800" b="1" dirty="0" smtClean="0"/>
          </a:p>
          <a:p>
            <a:endParaRPr lang="es-ES_tradnl" sz="1800" b="1" dirty="0" smtClean="0"/>
          </a:p>
          <a:p>
            <a:endParaRPr lang="es-ES_tradnl" sz="1800" b="1" dirty="0" smtClean="0"/>
          </a:p>
          <a:p>
            <a:endParaRPr kumimoji="0" lang="es-E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 name="1 CuadroTexto"/>
          <p:cNvSpPr txBox="1"/>
          <p:nvPr/>
        </p:nvSpPr>
        <p:spPr>
          <a:xfrm>
            <a:off x="2430720" y="2490237"/>
            <a:ext cx="2820003" cy="646331"/>
          </a:xfrm>
          <a:prstGeom prst="rect">
            <a:avLst/>
          </a:prstGeom>
          <a:noFill/>
        </p:spPr>
        <p:txBody>
          <a:bodyPr wrap="none" rtlCol="0">
            <a:spAutoFit/>
          </a:bodyPr>
          <a:lstStyle/>
          <a:p>
            <a:r>
              <a:rPr lang="es-ES" sz="3600" b="1" dirty="0" smtClean="0">
                <a:latin typeface="AR CENA" pitchFamily="2" charset="0"/>
              </a:rPr>
              <a:t>¡A IDENTIFICAR!</a:t>
            </a:r>
            <a:endParaRPr lang="es-ES" sz="3600" b="1" dirty="0">
              <a:latin typeface="AR CENA" pitchFamily="2" charset="0"/>
            </a:endParaRPr>
          </a:p>
        </p:txBody>
      </p:sp>
    </p:spTree>
    <p:extLst>
      <p:ext uri="{BB962C8B-B14F-4D97-AF65-F5344CB8AC3E}">
        <p14:creationId xmlns:p14="http://schemas.microsoft.com/office/powerpoint/2010/main" val="3835696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magen" descr="pie página paint.jpg"/>
          <p:cNvPicPr>
            <a:picLocks noChangeAspect="1"/>
          </p:cNvPicPr>
          <p:nvPr/>
        </p:nvPicPr>
        <p:blipFill>
          <a:blip r:embed="rId3" cstate="print"/>
          <a:srcRect b="18126"/>
          <a:stretch>
            <a:fillRect/>
          </a:stretch>
        </p:blipFill>
        <p:spPr>
          <a:xfrm>
            <a:off x="0" y="4189121"/>
            <a:ext cx="7561263" cy="1775117"/>
          </a:xfrm>
          <a:prstGeom prst="rect">
            <a:avLst/>
          </a:prstGeom>
        </p:spPr>
      </p:pic>
      <p:sp>
        <p:nvSpPr>
          <p:cNvPr id="8" name="7 Rectángulo"/>
          <p:cNvSpPr/>
          <p:nvPr/>
        </p:nvSpPr>
        <p:spPr>
          <a:xfrm>
            <a:off x="2351575" y="252557"/>
            <a:ext cx="5001706" cy="474586"/>
          </a:xfrm>
          <a:prstGeom prst="rect">
            <a:avLst/>
          </a:prstGeom>
          <a:solidFill>
            <a:srgbClr val="C3EA36"/>
          </a:solidFill>
        </p:spPr>
        <p:txBody>
          <a:bodyPr wrap="square" lIns="73756" tIns="36878" rIns="73756" bIns="36878">
            <a:spAutoFit/>
          </a:bodyPr>
          <a:lstStyle/>
          <a:p>
            <a:pPr algn="ctr"/>
            <a:r>
              <a:rPr lang="es-ES_tradnl" sz="2600" b="1" dirty="0" smtClean="0"/>
              <a:t>El reino de las plantas</a:t>
            </a:r>
            <a:endParaRPr lang="es-ES_tradnl" sz="2600" b="1" dirty="0"/>
          </a:p>
        </p:txBody>
      </p:sp>
      <p:sp>
        <p:nvSpPr>
          <p:cNvPr id="41987" name="AutoShape 3" descr="Resultado de imagen para ies antonio tovar"/>
          <p:cNvSpPr>
            <a:spLocks noChangeAspect="1" noChangeArrowheads="1"/>
          </p:cNvSpPr>
          <p:nvPr/>
        </p:nvSpPr>
        <p:spPr bwMode="auto">
          <a:xfrm>
            <a:off x="128648" y="-112627"/>
            <a:ext cx="252042" cy="237632"/>
          </a:xfrm>
          <a:prstGeom prst="rect">
            <a:avLst/>
          </a:prstGeom>
          <a:noFill/>
        </p:spPr>
        <p:txBody>
          <a:bodyPr vert="horz" wrap="square" lIns="73756" tIns="36878" rIns="73756" bIns="36878" numCol="1" anchor="t" anchorCtr="0" compatLnSpc="1">
            <a:prstTxWarp prst="textNoShape">
              <a:avLst/>
            </a:prstTxWarp>
          </a:bodyPr>
          <a:lstStyle/>
          <a:p>
            <a:endParaRPr lang="es-ES_tradnl"/>
          </a:p>
        </p:txBody>
      </p:sp>
      <p:sp>
        <p:nvSpPr>
          <p:cNvPr id="6" name="2 Marcador de contenido"/>
          <p:cNvSpPr txBox="1">
            <a:spLocks/>
          </p:cNvSpPr>
          <p:nvPr/>
        </p:nvSpPr>
        <p:spPr>
          <a:xfrm>
            <a:off x="228406" y="865463"/>
            <a:ext cx="7224633" cy="5112568"/>
          </a:xfrm>
          <a:prstGeom prst="rect">
            <a:avLst/>
          </a:prstGeom>
        </p:spPr>
        <p:txBody>
          <a:bodyPr vert="horz" lIns="91440" tIns="45720" rIns="91440" bIns="45720" rtlCol="0">
            <a:noAutofit/>
          </a:bodyPr>
          <a:lstStyle/>
          <a:p>
            <a:pPr algn="ctr"/>
            <a:r>
              <a:rPr lang="es-ES_tradnl" sz="2400" b="1" dirty="0" smtClean="0"/>
              <a:t>El herbario </a:t>
            </a:r>
            <a:r>
              <a:rPr lang="es-ES_tradnl" sz="2400" b="1" dirty="0" err="1" smtClean="0"/>
              <a:t>etnobotánico</a:t>
            </a:r>
            <a:endParaRPr lang="es-ES_tradnl" sz="2400" b="1" dirty="0" smtClean="0"/>
          </a:p>
          <a:p>
            <a:pPr algn="ctr"/>
            <a:endParaRPr lang="es-ES_tradnl" sz="1100" b="1" dirty="0" smtClean="0"/>
          </a:p>
          <a:p>
            <a:endParaRPr lang="es-ES_tradnl" sz="1800" b="1" dirty="0" smtClean="0"/>
          </a:p>
          <a:p>
            <a:endParaRPr lang="es-ES_tradnl" sz="1800" b="1" dirty="0" smtClean="0"/>
          </a:p>
          <a:p>
            <a:endParaRPr lang="es-ES_tradnl" sz="1800" b="1" dirty="0" smtClean="0"/>
          </a:p>
          <a:p>
            <a:endParaRPr kumimoji="0" lang="es-E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139" y="1665238"/>
            <a:ext cx="4843413" cy="2841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21535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magen" descr="pie página paint.jpg"/>
          <p:cNvPicPr>
            <a:picLocks noChangeAspect="1"/>
          </p:cNvPicPr>
          <p:nvPr/>
        </p:nvPicPr>
        <p:blipFill>
          <a:blip r:embed="rId3" cstate="print"/>
          <a:srcRect b="18126"/>
          <a:stretch>
            <a:fillRect/>
          </a:stretch>
        </p:blipFill>
        <p:spPr>
          <a:xfrm>
            <a:off x="0" y="4255819"/>
            <a:ext cx="7561263" cy="1775117"/>
          </a:xfrm>
          <a:prstGeom prst="rect">
            <a:avLst/>
          </a:prstGeom>
        </p:spPr>
      </p:pic>
      <p:sp>
        <p:nvSpPr>
          <p:cNvPr id="8" name="7 Rectángulo"/>
          <p:cNvSpPr/>
          <p:nvPr/>
        </p:nvSpPr>
        <p:spPr>
          <a:xfrm>
            <a:off x="923111" y="252557"/>
            <a:ext cx="6430170" cy="474586"/>
          </a:xfrm>
          <a:prstGeom prst="rect">
            <a:avLst/>
          </a:prstGeom>
          <a:solidFill>
            <a:srgbClr val="C3EA36"/>
          </a:solidFill>
        </p:spPr>
        <p:txBody>
          <a:bodyPr wrap="square" lIns="73756" tIns="36878" rIns="73756" bIns="36878">
            <a:spAutoFit/>
          </a:bodyPr>
          <a:lstStyle/>
          <a:p>
            <a:pPr algn="ctr"/>
            <a:r>
              <a:rPr lang="es-ES_tradnl" sz="2600" b="1" dirty="0" smtClean="0"/>
              <a:t>Cultivos hortícolas</a:t>
            </a:r>
            <a:endParaRPr lang="es-ES_tradnl" sz="2600" b="1" dirty="0"/>
          </a:p>
        </p:txBody>
      </p:sp>
      <p:sp>
        <p:nvSpPr>
          <p:cNvPr id="2" name="1 CuadroTexto"/>
          <p:cNvSpPr txBox="1"/>
          <p:nvPr/>
        </p:nvSpPr>
        <p:spPr>
          <a:xfrm>
            <a:off x="1476375" y="1521222"/>
            <a:ext cx="4535344" cy="1938992"/>
          </a:xfrm>
          <a:prstGeom prst="rect">
            <a:avLst/>
          </a:prstGeom>
          <a:noFill/>
        </p:spPr>
        <p:txBody>
          <a:bodyPr wrap="none" rtlCol="0">
            <a:spAutoFit/>
          </a:bodyPr>
          <a:lstStyle/>
          <a:p>
            <a:r>
              <a:rPr lang="es-ES" sz="2400" b="1" dirty="0"/>
              <a:t>Aprovechables por </a:t>
            </a:r>
            <a:r>
              <a:rPr lang="es-ES" sz="2400" b="1" dirty="0" smtClean="0"/>
              <a:t>hojas</a:t>
            </a:r>
            <a:endParaRPr lang="es-ES" sz="2400" b="1" dirty="0"/>
          </a:p>
          <a:p>
            <a:r>
              <a:rPr lang="es-ES" sz="2400" b="1" dirty="0" smtClean="0"/>
              <a:t>Aprovechables </a:t>
            </a:r>
            <a:r>
              <a:rPr lang="es-ES" sz="2400" b="1" dirty="0"/>
              <a:t>por </a:t>
            </a:r>
            <a:r>
              <a:rPr lang="es-ES" sz="2400" b="1" dirty="0" smtClean="0"/>
              <a:t>bulbos</a:t>
            </a:r>
            <a:endParaRPr lang="es-ES" sz="2400" b="1" dirty="0"/>
          </a:p>
          <a:p>
            <a:r>
              <a:rPr lang="es-ES" sz="2400" b="1" dirty="0" smtClean="0"/>
              <a:t>Aprovechables </a:t>
            </a:r>
            <a:r>
              <a:rPr lang="es-ES" sz="2400" b="1" dirty="0"/>
              <a:t>por inflorescencias</a:t>
            </a:r>
          </a:p>
          <a:p>
            <a:r>
              <a:rPr lang="es-ES" sz="2400" b="1" dirty="0" smtClean="0"/>
              <a:t>Aprovechables </a:t>
            </a:r>
            <a:r>
              <a:rPr lang="es-ES" sz="2400" b="1" dirty="0"/>
              <a:t>por </a:t>
            </a:r>
            <a:r>
              <a:rPr lang="es-ES" sz="2400" b="1" dirty="0" smtClean="0"/>
              <a:t>fruto</a:t>
            </a:r>
            <a:endParaRPr lang="es-ES" sz="2400" b="1" dirty="0"/>
          </a:p>
          <a:p>
            <a:r>
              <a:rPr lang="es-ES" sz="2400" b="1" dirty="0" smtClean="0"/>
              <a:t>Aprovechables </a:t>
            </a:r>
            <a:r>
              <a:rPr lang="es-ES" sz="2400" b="1" dirty="0"/>
              <a:t>por </a:t>
            </a:r>
            <a:r>
              <a:rPr lang="es-ES" sz="2400" b="1" dirty="0" smtClean="0"/>
              <a:t>raíz/tubérculo</a:t>
            </a:r>
            <a:endParaRPr lang="es-ES" sz="24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magen" descr="pie página paint.jpg"/>
          <p:cNvPicPr>
            <a:picLocks noChangeAspect="1"/>
          </p:cNvPicPr>
          <p:nvPr/>
        </p:nvPicPr>
        <p:blipFill>
          <a:blip r:embed="rId3" cstate="print"/>
          <a:srcRect b="18126"/>
          <a:stretch>
            <a:fillRect/>
          </a:stretch>
        </p:blipFill>
        <p:spPr>
          <a:xfrm>
            <a:off x="0" y="4255819"/>
            <a:ext cx="7561263" cy="1775117"/>
          </a:xfrm>
          <a:prstGeom prst="rect">
            <a:avLst/>
          </a:prstGeom>
        </p:spPr>
      </p:pic>
      <p:sp>
        <p:nvSpPr>
          <p:cNvPr id="8" name="7 Rectángulo"/>
          <p:cNvSpPr/>
          <p:nvPr/>
        </p:nvSpPr>
        <p:spPr>
          <a:xfrm>
            <a:off x="923111" y="252557"/>
            <a:ext cx="6430170" cy="474586"/>
          </a:xfrm>
          <a:prstGeom prst="rect">
            <a:avLst/>
          </a:prstGeom>
          <a:solidFill>
            <a:srgbClr val="C3EA36"/>
          </a:solidFill>
        </p:spPr>
        <p:txBody>
          <a:bodyPr wrap="square" lIns="73756" tIns="36878" rIns="73756" bIns="36878">
            <a:spAutoFit/>
          </a:bodyPr>
          <a:lstStyle/>
          <a:p>
            <a:pPr algn="r"/>
            <a:r>
              <a:rPr lang="es-ES_tradnl" sz="2600" b="1" dirty="0"/>
              <a:t>Aprovechables por hojas</a:t>
            </a:r>
          </a:p>
        </p:txBody>
      </p:sp>
      <p:grpSp>
        <p:nvGrpSpPr>
          <p:cNvPr id="5" name="4 Grupo"/>
          <p:cNvGrpSpPr/>
          <p:nvPr/>
        </p:nvGrpSpPr>
        <p:grpSpPr>
          <a:xfrm>
            <a:off x="923111" y="1305198"/>
            <a:ext cx="6025872" cy="3096344"/>
            <a:chOff x="548680" y="632520"/>
            <a:chExt cx="5760640" cy="2520280"/>
          </a:xfrm>
        </p:grpSpPr>
        <p:sp>
          <p:nvSpPr>
            <p:cNvPr id="6" name="5 CuadroTexto"/>
            <p:cNvSpPr txBox="1"/>
            <p:nvPr/>
          </p:nvSpPr>
          <p:spPr>
            <a:xfrm>
              <a:off x="548680" y="632520"/>
              <a:ext cx="2160240" cy="2520280"/>
            </a:xfrm>
            <a:prstGeom prst="rect">
              <a:avLst/>
            </a:prstGeom>
            <a:ln w="381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wrap="square" rtlCol="0">
              <a:noAutofit/>
            </a:bodyPr>
            <a:lstStyle/>
            <a:p>
              <a:pPr>
                <a:spcBef>
                  <a:spcPts val="600"/>
                </a:spcBef>
              </a:pPr>
              <a:r>
                <a:rPr lang="es-ES_tradnl" dirty="0">
                  <a:solidFill>
                    <a:srgbClr val="596450"/>
                  </a:solidFill>
                  <a:latin typeface="Futura Std Light" panose="020B0402020204020303" pitchFamily="34" charset="0"/>
                </a:rPr>
                <a:t>ACELGA </a:t>
              </a:r>
            </a:p>
            <a:p>
              <a:pPr>
                <a:spcBef>
                  <a:spcPts val="600"/>
                </a:spcBef>
              </a:pPr>
              <a:r>
                <a:rPr lang="es-ES_tradnl" sz="1200" dirty="0">
                  <a:solidFill>
                    <a:srgbClr val="596450"/>
                  </a:solidFill>
                  <a:latin typeface="Futura Std Light" panose="020B0402020204020303" pitchFamily="34" charset="0"/>
                </a:rPr>
                <a:t>(</a:t>
              </a:r>
              <a:r>
                <a:rPr lang="es-ES_tradnl" sz="1200" i="1" dirty="0">
                  <a:solidFill>
                    <a:srgbClr val="596450"/>
                  </a:solidFill>
                  <a:latin typeface="Futura Std Light" panose="020B0402020204020303" pitchFamily="34" charset="0"/>
                </a:rPr>
                <a:t>Beta </a:t>
              </a:r>
              <a:r>
                <a:rPr lang="es-ES_tradnl" sz="1200" i="1" dirty="0" err="1">
                  <a:solidFill>
                    <a:srgbClr val="596450"/>
                  </a:solidFill>
                  <a:latin typeface="Futura Std Light" panose="020B0402020204020303" pitchFamily="34" charset="0"/>
                </a:rPr>
                <a:t>vulgaris</a:t>
              </a:r>
              <a:r>
                <a:rPr lang="es-ES_tradnl" sz="1200" i="1" dirty="0">
                  <a:solidFill>
                    <a:srgbClr val="596450"/>
                  </a:solidFill>
                  <a:latin typeface="Futura Std Light" panose="020B0402020204020303" pitchFamily="34" charset="0"/>
                </a:rPr>
                <a:t> </a:t>
              </a:r>
              <a:r>
                <a:rPr lang="es-ES_tradnl" sz="1200" dirty="0" err="1">
                  <a:solidFill>
                    <a:srgbClr val="596450"/>
                  </a:solidFill>
                  <a:latin typeface="Futura Std Light" panose="020B0402020204020303" pitchFamily="34" charset="0"/>
                </a:rPr>
                <a:t>var</a:t>
              </a:r>
              <a:r>
                <a:rPr lang="es-ES_tradnl" sz="1200" dirty="0">
                  <a:solidFill>
                    <a:srgbClr val="596450"/>
                  </a:solidFill>
                  <a:latin typeface="Futura Std Light" panose="020B0402020204020303" pitchFamily="34" charset="0"/>
                </a:rPr>
                <a:t> </a:t>
              </a:r>
              <a:r>
                <a:rPr lang="es-ES_tradnl" sz="1200" i="1" dirty="0" err="1">
                  <a:solidFill>
                    <a:srgbClr val="596450"/>
                  </a:solidFill>
                  <a:latin typeface="Futura Std Light" panose="020B0402020204020303" pitchFamily="34" charset="0"/>
                </a:rPr>
                <a:t>clicla</a:t>
              </a:r>
              <a:r>
                <a:rPr lang="es-ES_tradnl" sz="1200" i="1" dirty="0">
                  <a:solidFill>
                    <a:srgbClr val="596450"/>
                  </a:solidFill>
                  <a:latin typeface="Futura Std Light" panose="020B0402020204020303" pitchFamily="34" charset="0"/>
                </a:rPr>
                <a:t>)</a:t>
              </a:r>
              <a:endParaRPr lang="es-ES_tradnl" sz="1200" dirty="0">
                <a:solidFill>
                  <a:srgbClr val="596450"/>
                </a:solidFill>
                <a:latin typeface="Futura Std Light" panose="020B0402020204020303" pitchFamily="34" charset="0"/>
              </a:endParaRPr>
            </a:p>
            <a:p>
              <a:endParaRPr lang="es-ES_tradnl" dirty="0">
                <a:solidFill>
                  <a:srgbClr val="596450"/>
                </a:solidFill>
                <a:latin typeface="Futura Std Light" panose="020B0402020204020303" pitchFamily="34" charset="0"/>
              </a:endParaRPr>
            </a:p>
            <a:p>
              <a:endParaRPr lang="es-ES_tradnl" dirty="0">
                <a:latin typeface="Futura Std Light" panose="020B0402020204020303" pitchFamily="34" charset="0"/>
              </a:endParaRPr>
            </a:p>
            <a:p>
              <a:endParaRPr lang="es-ES_tradnl" dirty="0">
                <a:latin typeface="Futura Std Light" panose="020B0402020204020303" pitchFamily="34" charset="0"/>
              </a:endParaRPr>
            </a:p>
            <a:p>
              <a:endParaRPr lang="es-ES_tradnl" dirty="0">
                <a:latin typeface="Futura Std Light" panose="020B0402020204020303" pitchFamily="34" charset="0"/>
              </a:endParaRPr>
            </a:p>
            <a:p>
              <a:endParaRPr lang="es-ES_tradnl" sz="500" dirty="0">
                <a:latin typeface="Futura Std Light" panose="020B0402020204020303" pitchFamily="34" charset="0"/>
              </a:endParaRPr>
            </a:p>
            <a:p>
              <a:endParaRPr lang="es-ES_tradnl" sz="500" dirty="0">
                <a:latin typeface="Futura Std Light" panose="020B0402020204020303" pitchFamily="34" charset="0"/>
              </a:endParaRPr>
            </a:p>
            <a:p>
              <a:endParaRPr lang="es-ES_tradnl" sz="500" dirty="0">
                <a:latin typeface="Futura Std Light" panose="020B0402020204020303" pitchFamily="34" charset="0"/>
              </a:endParaRPr>
            </a:p>
            <a:p>
              <a:endParaRPr lang="es-ES_tradnl" sz="500" dirty="0">
                <a:latin typeface="Futura Std Light" panose="020B0402020204020303" pitchFamily="34" charset="0"/>
              </a:endParaRPr>
            </a:p>
            <a:p>
              <a:endParaRPr lang="es-ES_tradnl" sz="500" dirty="0">
                <a:latin typeface="Futura Std Light" panose="020B0402020204020303" pitchFamily="34" charset="0"/>
              </a:endParaRPr>
            </a:p>
            <a:p>
              <a:endParaRPr lang="es-ES_tradnl" sz="500" dirty="0">
                <a:latin typeface="Futura Std Light" panose="020B0402020204020303" pitchFamily="34" charset="0"/>
              </a:endParaRPr>
            </a:p>
            <a:p>
              <a:pPr>
                <a:spcBef>
                  <a:spcPts val="600"/>
                </a:spcBef>
                <a:spcAft>
                  <a:spcPts val="1200"/>
                </a:spcAft>
              </a:pPr>
              <a:endParaRPr lang="es-ES_tradnl" sz="1200" b="1" dirty="0" smtClean="0">
                <a:solidFill>
                  <a:srgbClr val="596450"/>
                </a:solidFill>
                <a:latin typeface="Futura Std Light" panose="020B0402020204020303" pitchFamily="34" charset="0"/>
              </a:endParaRPr>
            </a:p>
            <a:p>
              <a:pPr>
                <a:spcBef>
                  <a:spcPts val="600"/>
                </a:spcBef>
                <a:spcAft>
                  <a:spcPts val="1200"/>
                </a:spcAft>
              </a:pPr>
              <a:endParaRPr lang="es-ES_tradnl" sz="1200" b="1" dirty="0">
                <a:solidFill>
                  <a:srgbClr val="596450"/>
                </a:solidFill>
                <a:latin typeface="Futura Std Light" panose="020B0402020204020303" pitchFamily="34" charset="0"/>
              </a:endParaRPr>
            </a:p>
            <a:p>
              <a:pPr>
                <a:spcBef>
                  <a:spcPts val="600"/>
                </a:spcBef>
                <a:spcAft>
                  <a:spcPts val="1200"/>
                </a:spcAft>
              </a:pPr>
              <a:r>
                <a:rPr lang="es-ES_tradnl" sz="1200" b="1" dirty="0" smtClean="0">
                  <a:solidFill>
                    <a:srgbClr val="596450"/>
                  </a:solidFill>
                  <a:latin typeface="Futura Std Light" panose="020B0402020204020303" pitchFamily="34" charset="0"/>
                </a:rPr>
                <a:t>Familia</a:t>
              </a:r>
              <a:r>
                <a:rPr lang="es-ES_tradnl" sz="1200" b="1" dirty="0">
                  <a:solidFill>
                    <a:srgbClr val="596450"/>
                  </a:solidFill>
                  <a:latin typeface="Futura Std Light" panose="020B0402020204020303" pitchFamily="34" charset="0"/>
                </a:rPr>
                <a:t>: </a:t>
              </a:r>
              <a:r>
                <a:rPr lang="es-ES_tradnl" sz="1200" dirty="0">
                  <a:latin typeface="Futura Std Light" panose="020B0402020204020303" pitchFamily="34" charset="0"/>
                </a:rPr>
                <a:t>Quenopodiáceas</a:t>
              </a:r>
            </a:p>
          </p:txBody>
        </p:sp>
        <p:sp>
          <p:nvSpPr>
            <p:cNvPr id="7" name="6 CuadroTexto"/>
            <p:cNvSpPr txBox="1"/>
            <p:nvPr/>
          </p:nvSpPr>
          <p:spPr>
            <a:xfrm>
              <a:off x="2708920" y="632520"/>
              <a:ext cx="3600400" cy="2520280"/>
            </a:xfrm>
            <a:prstGeom prst="rect">
              <a:avLst/>
            </a:prstGeom>
            <a:ln w="381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wrap="square" lIns="72000" rIns="72000" rtlCol="0">
              <a:noAutofit/>
            </a:bodyPr>
            <a:lstStyle/>
            <a:p>
              <a:pPr>
                <a:spcBef>
                  <a:spcPts val="600"/>
                </a:spcBef>
              </a:pPr>
              <a:r>
                <a:rPr lang="es-ES_tradnl" sz="1200" b="1" dirty="0">
                  <a:solidFill>
                    <a:srgbClr val="596450"/>
                  </a:solidFill>
                  <a:latin typeface="Futura Std Light"/>
                </a:rPr>
                <a:t>MULTIPLICACIÓN: </a:t>
              </a:r>
              <a:r>
                <a:rPr lang="es-ES_tradnl" sz="1200" dirty="0">
                  <a:latin typeface="Futura Std Light"/>
                </a:rPr>
                <a:t>con semilla</a:t>
              </a:r>
            </a:p>
            <a:p>
              <a:pPr>
                <a:spcBef>
                  <a:spcPts val="600"/>
                </a:spcBef>
              </a:pPr>
              <a:r>
                <a:rPr lang="es-ES_tradnl" sz="1200" b="1" dirty="0">
                  <a:solidFill>
                    <a:srgbClr val="596450"/>
                  </a:solidFill>
                  <a:latin typeface="Futura Std Light"/>
                </a:rPr>
                <a:t>OBSERVACIONES: </a:t>
              </a:r>
              <a:r>
                <a:rPr lang="es-ES_tradnl" sz="1200" dirty="0">
                  <a:latin typeface="Futura Std Light"/>
                </a:rPr>
                <a:t>Siembra directa </a:t>
              </a:r>
            </a:p>
            <a:p>
              <a:pPr>
                <a:spcBef>
                  <a:spcPts val="600"/>
                </a:spcBef>
              </a:pPr>
              <a:r>
                <a:rPr lang="es-ES_tradnl" sz="1200" b="1" dirty="0">
                  <a:solidFill>
                    <a:srgbClr val="596450"/>
                  </a:solidFill>
                  <a:latin typeface="Futura Std Light"/>
                </a:rPr>
                <a:t>DISTANCIA ENTRE PLANTAS: </a:t>
              </a:r>
              <a:r>
                <a:rPr lang="es-ES_tradnl" sz="1200" dirty="0">
                  <a:latin typeface="Futura Std Light"/>
                </a:rPr>
                <a:t>30 cm</a:t>
              </a:r>
            </a:p>
            <a:p>
              <a:pPr>
                <a:spcBef>
                  <a:spcPts val="600"/>
                </a:spcBef>
              </a:pPr>
              <a:r>
                <a:rPr lang="es-ES_tradnl" sz="1200" b="1" dirty="0">
                  <a:solidFill>
                    <a:srgbClr val="596450"/>
                  </a:solidFill>
                  <a:latin typeface="Futura Std Light"/>
                </a:rPr>
                <a:t>ÉPOCA DE SIEMBRA: </a:t>
              </a:r>
              <a:r>
                <a:rPr lang="es-ES_tradnl" sz="1200" dirty="0">
                  <a:latin typeface="Futura Std Light"/>
                </a:rPr>
                <a:t>marzo-octubre</a:t>
              </a:r>
            </a:p>
            <a:p>
              <a:pPr>
                <a:spcBef>
                  <a:spcPts val="600"/>
                </a:spcBef>
              </a:pPr>
              <a:r>
                <a:rPr lang="es-ES_tradnl" sz="1200" b="1" dirty="0">
                  <a:solidFill>
                    <a:srgbClr val="596450"/>
                  </a:solidFill>
                  <a:latin typeface="Futura Std Light"/>
                </a:rPr>
                <a:t>RECOLECIÓN</a:t>
              </a:r>
              <a:r>
                <a:rPr lang="es-ES_tradnl" sz="1200" b="1" dirty="0">
                  <a:solidFill>
                    <a:srgbClr val="596450"/>
                  </a:solidFill>
                  <a:latin typeface="Futura Std Light" panose="020B0402020204020303" pitchFamily="34" charset="0"/>
                </a:rPr>
                <a:t>: </a:t>
              </a:r>
              <a:r>
                <a:rPr lang="es-ES_tradnl" sz="1200" dirty="0">
                  <a:latin typeface="Futura Std Light" panose="020B0402020204020303" pitchFamily="34" charset="0"/>
                </a:rPr>
                <a:t>a los 70 días, o cosecha de hojas a medida que se desarrollan.</a:t>
              </a:r>
            </a:p>
            <a:p>
              <a:pPr>
                <a:spcBef>
                  <a:spcPts val="600"/>
                </a:spcBef>
              </a:pPr>
              <a:r>
                <a:rPr lang="es-ES_tradnl" sz="1200" b="1" dirty="0">
                  <a:solidFill>
                    <a:srgbClr val="596450"/>
                  </a:solidFill>
                  <a:latin typeface="Futura Std Light" panose="020B0402020204020303" pitchFamily="34" charset="0"/>
                </a:rPr>
                <a:t>CUIDADOS:</a:t>
              </a:r>
              <a:r>
                <a:rPr lang="es-ES_tradnl" sz="1200" dirty="0">
                  <a:latin typeface="Futura Std Light" panose="020B0402020204020303" pitchFamily="34" charset="0"/>
                </a:rPr>
                <a:t> escardas frecuentes</a:t>
              </a:r>
            </a:p>
            <a:p>
              <a:pPr>
                <a:spcBef>
                  <a:spcPts val="600"/>
                </a:spcBef>
              </a:pPr>
              <a:r>
                <a:rPr lang="es-ES_tradnl" sz="1200" b="1" dirty="0">
                  <a:solidFill>
                    <a:srgbClr val="596450"/>
                  </a:solidFill>
                  <a:latin typeface="Futura Std Light" panose="020B0402020204020303" pitchFamily="34" charset="0"/>
                </a:rPr>
                <a:t>EXPOSICIÓN SOLAR: </a:t>
              </a:r>
              <a:r>
                <a:rPr lang="es-ES_tradnl" sz="1200" dirty="0">
                  <a:latin typeface="Futura Std Light" panose="020B0402020204020303" pitchFamily="34" charset="0"/>
                </a:rPr>
                <a:t>pleno sol y tolera sombra</a:t>
              </a:r>
            </a:p>
            <a:p>
              <a:pPr>
                <a:spcBef>
                  <a:spcPts val="600"/>
                </a:spcBef>
              </a:pPr>
              <a:r>
                <a:rPr lang="es-ES_tradnl" sz="1200" b="1" dirty="0">
                  <a:solidFill>
                    <a:srgbClr val="596450"/>
                  </a:solidFill>
                  <a:latin typeface="Futura Std Light" panose="020B0402020204020303" pitchFamily="34" charset="0"/>
                </a:rPr>
                <a:t>RIEGO: </a:t>
              </a:r>
              <a:r>
                <a:rPr lang="es-ES_tradnl" sz="1200" dirty="0">
                  <a:latin typeface="Futura Std Light" panose="020B0402020204020303" pitchFamily="34" charset="0"/>
                </a:rPr>
                <a:t>regular</a:t>
              </a:r>
            </a:p>
            <a:p>
              <a:pPr>
                <a:spcBef>
                  <a:spcPts val="600"/>
                </a:spcBef>
              </a:pPr>
              <a:endParaRPr lang="es-ES_tradnl" sz="1200" dirty="0">
                <a:latin typeface="Corbel" pitchFamily="34" charset="0"/>
              </a:endParaRPr>
            </a:p>
          </p:txBody>
        </p:sp>
      </p:grpSp>
      <p:sp>
        <p:nvSpPr>
          <p:cNvPr id="2" name="AutoShape 2" descr="Resultado de imagen de ACELG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3076" name="Picture 4" descr="Resultado de imagen de ACELG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3719" y="2003807"/>
            <a:ext cx="2138486" cy="169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40097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magen" descr="pie página paint.jpg"/>
          <p:cNvPicPr>
            <a:picLocks noChangeAspect="1"/>
          </p:cNvPicPr>
          <p:nvPr/>
        </p:nvPicPr>
        <p:blipFill>
          <a:blip r:embed="rId3" cstate="print"/>
          <a:srcRect b="18126"/>
          <a:stretch>
            <a:fillRect/>
          </a:stretch>
        </p:blipFill>
        <p:spPr>
          <a:xfrm>
            <a:off x="0" y="4255819"/>
            <a:ext cx="7561263" cy="1775117"/>
          </a:xfrm>
          <a:prstGeom prst="rect">
            <a:avLst/>
          </a:prstGeom>
        </p:spPr>
      </p:pic>
      <p:sp>
        <p:nvSpPr>
          <p:cNvPr id="8" name="7 Rectángulo"/>
          <p:cNvSpPr/>
          <p:nvPr/>
        </p:nvSpPr>
        <p:spPr>
          <a:xfrm>
            <a:off x="923111" y="252557"/>
            <a:ext cx="6430170" cy="474586"/>
          </a:xfrm>
          <a:prstGeom prst="rect">
            <a:avLst/>
          </a:prstGeom>
          <a:solidFill>
            <a:srgbClr val="C3EA36"/>
          </a:solidFill>
        </p:spPr>
        <p:txBody>
          <a:bodyPr wrap="square" lIns="73756" tIns="36878" rIns="73756" bIns="36878">
            <a:spAutoFit/>
          </a:bodyPr>
          <a:lstStyle/>
          <a:p>
            <a:pPr algn="r"/>
            <a:r>
              <a:rPr lang="es-ES_tradnl" sz="2600" b="1" dirty="0"/>
              <a:t>Aprovechables por hojas</a:t>
            </a:r>
          </a:p>
        </p:txBody>
      </p:sp>
      <p:grpSp>
        <p:nvGrpSpPr>
          <p:cNvPr id="9" name="21 Grupo"/>
          <p:cNvGrpSpPr/>
          <p:nvPr/>
        </p:nvGrpSpPr>
        <p:grpSpPr>
          <a:xfrm>
            <a:off x="684287" y="1233190"/>
            <a:ext cx="6192688" cy="3168352"/>
            <a:chOff x="548680" y="632520"/>
            <a:chExt cx="5760640" cy="2520280"/>
          </a:xfrm>
        </p:grpSpPr>
        <p:sp>
          <p:nvSpPr>
            <p:cNvPr id="10" name="9 CuadroTexto"/>
            <p:cNvSpPr txBox="1"/>
            <p:nvPr/>
          </p:nvSpPr>
          <p:spPr>
            <a:xfrm>
              <a:off x="548680" y="632520"/>
              <a:ext cx="2160240" cy="2520280"/>
            </a:xfrm>
            <a:prstGeom prst="rect">
              <a:avLst/>
            </a:prstGeom>
            <a:ln w="381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wrap="square" rtlCol="0">
              <a:noAutofit/>
            </a:bodyPr>
            <a:lstStyle/>
            <a:p>
              <a:pPr>
                <a:spcBef>
                  <a:spcPts val="600"/>
                </a:spcBef>
              </a:pPr>
              <a:r>
                <a:rPr lang="es-ES_tradnl" dirty="0">
                  <a:solidFill>
                    <a:srgbClr val="596450"/>
                  </a:solidFill>
                  <a:latin typeface="Futura Std Light" panose="020B0402020204020303" pitchFamily="34" charset="0"/>
                </a:rPr>
                <a:t>ESPINACA</a:t>
              </a:r>
            </a:p>
            <a:p>
              <a:pPr>
                <a:spcBef>
                  <a:spcPts val="600"/>
                </a:spcBef>
              </a:pPr>
              <a:r>
                <a:rPr lang="es-ES_tradnl" sz="1200" dirty="0">
                  <a:solidFill>
                    <a:srgbClr val="596450"/>
                  </a:solidFill>
                  <a:latin typeface="Futura Std Light" panose="020B0402020204020303" pitchFamily="34" charset="0"/>
                </a:rPr>
                <a:t>(</a:t>
              </a:r>
              <a:r>
                <a:rPr lang="es-ES_tradnl" sz="1200" i="1" dirty="0" err="1">
                  <a:solidFill>
                    <a:srgbClr val="596450"/>
                  </a:solidFill>
                  <a:latin typeface="Futura Std Light" panose="020B0402020204020303" pitchFamily="34" charset="0"/>
                </a:rPr>
                <a:t>Spinacia</a:t>
              </a:r>
              <a:r>
                <a:rPr lang="es-ES_tradnl" sz="1200" i="1" dirty="0">
                  <a:solidFill>
                    <a:srgbClr val="596450"/>
                  </a:solidFill>
                  <a:latin typeface="Futura Std Light" panose="020B0402020204020303" pitchFamily="34" charset="0"/>
                </a:rPr>
                <a:t> </a:t>
              </a:r>
              <a:r>
                <a:rPr lang="es-ES_tradnl" sz="1200" i="1" dirty="0" err="1">
                  <a:solidFill>
                    <a:srgbClr val="596450"/>
                  </a:solidFill>
                  <a:latin typeface="Futura Std Light" panose="020B0402020204020303" pitchFamily="34" charset="0"/>
                </a:rPr>
                <a:t>oleraceae</a:t>
              </a:r>
              <a:r>
                <a:rPr lang="es-ES_tradnl" sz="1200" i="1" dirty="0">
                  <a:solidFill>
                    <a:srgbClr val="596450"/>
                  </a:solidFill>
                  <a:latin typeface="Futura Std Light" panose="020B0402020204020303" pitchFamily="34" charset="0"/>
                </a:rPr>
                <a:t>)</a:t>
              </a:r>
              <a:endParaRPr lang="es-ES_tradnl" sz="1200" dirty="0">
                <a:solidFill>
                  <a:srgbClr val="596450"/>
                </a:solidFill>
                <a:latin typeface="Futura Std Light" panose="020B0402020204020303" pitchFamily="34" charset="0"/>
              </a:endParaRPr>
            </a:p>
            <a:p>
              <a:endParaRPr lang="es-ES_tradnl" dirty="0">
                <a:solidFill>
                  <a:srgbClr val="596450"/>
                </a:solidFill>
                <a:latin typeface="Futura Std Light" panose="020B0402020204020303" pitchFamily="34" charset="0"/>
              </a:endParaRPr>
            </a:p>
            <a:p>
              <a:endParaRPr lang="es-ES_tradnl" dirty="0">
                <a:latin typeface="Futura Std Light" panose="020B0402020204020303" pitchFamily="34" charset="0"/>
              </a:endParaRPr>
            </a:p>
            <a:p>
              <a:endParaRPr lang="es-ES_tradnl" dirty="0">
                <a:latin typeface="Futura Std Light" panose="020B0402020204020303" pitchFamily="34" charset="0"/>
              </a:endParaRPr>
            </a:p>
            <a:p>
              <a:endParaRPr lang="es-ES_tradnl" dirty="0">
                <a:latin typeface="Futura Std Light" panose="020B0402020204020303" pitchFamily="34" charset="0"/>
              </a:endParaRPr>
            </a:p>
            <a:p>
              <a:endParaRPr lang="es-ES_tradnl" sz="1200" dirty="0">
                <a:latin typeface="Futura Std Light" panose="020B0402020204020303" pitchFamily="34" charset="0"/>
              </a:endParaRPr>
            </a:p>
            <a:p>
              <a:endParaRPr lang="es-ES_tradnl" sz="500" dirty="0">
                <a:latin typeface="Futura Std Light" panose="020B0402020204020303" pitchFamily="34" charset="0"/>
              </a:endParaRPr>
            </a:p>
            <a:p>
              <a:endParaRPr lang="es-ES_tradnl" sz="500" dirty="0">
                <a:latin typeface="Futura Std Light" panose="020B0402020204020303" pitchFamily="34" charset="0"/>
              </a:endParaRPr>
            </a:p>
            <a:p>
              <a:endParaRPr lang="es-ES_tradnl" sz="500" dirty="0">
                <a:latin typeface="Futura Std Light" panose="020B0402020204020303" pitchFamily="34" charset="0"/>
              </a:endParaRPr>
            </a:p>
            <a:p>
              <a:endParaRPr lang="es-ES_tradnl" sz="500" dirty="0">
                <a:latin typeface="Futura Std Light" panose="020B0402020204020303" pitchFamily="34" charset="0"/>
              </a:endParaRPr>
            </a:p>
            <a:p>
              <a:pPr>
                <a:spcBef>
                  <a:spcPts val="600"/>
                </a:spcBef>
                <a:spcAft>
                  <a:spcPts val="1200"/>
                </a:spcAft>
              </a:pPr>
              <a:endParaRPr lang="es-ES_tradnl" sz="1200" b="1" dirty="0" smtClean="0">
                <a:solidFill>
                  <a:srgbClr val="596450"/>
                </a:solidFill>
                <a:latin typeface="Futura Std Light" panose="020B0402020204020303" pitchFamily="34" charset="0"/>
              </a:endParaRPr>
            </a:p>
            <a:p>
              <a:pPr>
                <a:spcBef>
                  <a:spcPts val="600"/>
                </a:spcBef>
                <a:spcAft>
                  <a:spcPts val="1200"/>
                </a:spcAft>
              </a:pPr>
              <a:endParaRPr lang="es-ES_tradnl" sz="1200" b="1" dirty="0">
                <a:solidFill>
                  <a:srgbClr val="596450"/>
                </a:solidFill>
                <a:latin typeface="Futura Std Light" panose="020B0402020204020303" pitchFamily="34" charset="0"/>
              </a:endParaRPr>
            </a:p>
            <a:p>
              <a:pPr>
                <a:spcBef>
                  <a:spcPts val="600"/>
                </a:spcBef>
                <a:spcAft>
                  <a:spcPts val="1200"/>
                </a:spcAft>
              </a:pPr>
              <a:r>
                <a:rPr lang="es-ES_tradnl" sz="1200" b="1" dirty="0" smtClean="0">
                  <a:solidFill>
                    <a:srgbClr val="596450"/>
                  </a:solidFill>
                  <a:latin typeface="Futura Std Light" panose="020B0402020204020303" pitchFamily="34" charset="0"/>
                </a:rPr>
                <a:t>Familia</a:t>
              </a:r>
              <a:r>
                <a:rPr lang="es-ES_tradnl" sz="1200" b="1" dirty="0">
                  <a:solidFill>
                    <a:srgbClr val="596450"/>
                  </a:solidFill>
                  <a:latin typeface="Futura Std Light" panose="020B0402020204020303" pitchFamily="34" charset="0"/>
                </a:rPr>
                <a:t>: </a:t>
              </a:r>
              <a:r>
                <a:rPr lang="es-ES_tradnl" sz="1200" dirty="0">
                  <a:latin typeface="Futura Std Light" panose="020B0402020204020303" pitchFamily="34" charset="0"/>
                </a:rPr>
                <a:t>Quenopodiáceas</a:t>
              </a:r>
            </a:p>
          </p:txBody>
        </p:sp>
        <p:sp>
          <p:nvSpPr>
            <p:cNvPr id="11" name="10 CuadroTexto"/>
            <p:cNvSpPr txBox="1"/>
            <p:nvPr/>
          </p:nvSpPr>
          <p:spPr>
            <a:xfrm>
              <a:off x="2708920" y="632520"/>
              <a:ext cx="3600400" cy="2520280"/>
            </a:xfrm>
            <a:prstGeom prst="rect">
              <a:avLst/>
            </a:prstGeom>
            <a:ln w="381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wrap="square" lIns="72000" rIns="72000" rtlCol="0">
              <a:noAutofit/>
            </a:bodyPr>
            <a:lstStyle/>
            <a:p>
              <a:pPr>
                <a:spcBef>
                  <a:spcPts val="600"/>
                </a:spcBef>
              </a:pPr>
              <a:r>
                <a:rPr lang="es-ES_tradnl" sz="1200" b="1" dirty="0">
                  <a:solidFill>
                    <a:srgbClr val="596450"/>
                  </a:solidFill>
                  <a:latin typeface="Futura Std Light"/>
                </a:rPr>
                <a:t>MULTIPLICACIÓN: </a:t>
              </a:r>
              <a:r>
                <a:rPr lang="es-ES_tradnl" sz="1200" dirty="0">
                  <a:latin typeface="Futura Std Light"/>
                </a:rPr>
                <a:t>con semilla</a:t>
              </a:r>
            </a:p>
            <a:p>
              <a:pPr>
                <a:spcBef>
                  <a:spcPts val="600"/>
                </a:spcBef>
              </a:pPr>
              <a:r>
                <a:rPr lang="es-ES_tradnl" sz="1200" b="1" dirty="0">
                  <a:solidFill>
                    <a:srgbClr val="596450"/>
                  </a:solidFill>
                  <a:latin typeface="Futura Std Light"/>
                </a:rPr>
                <a:t>OBSERVACIONES: </a:t>
              </a:r>
              <a:r>
                <a:rPr lang="es-ES_tradnl" sz="1200" dirty="0">
                  <a:latin typeface="Futura Std Light"/>
                </a:rPr>
                <a:t>siembra directa a voleo y aclareo posterior</a:t>
              </a:r>
            </a:p>
            <a:p>
              <a:pPr>
                <a:spcBef>
                  <a:spcPts val="600"/>
                </a:spcBef>
              </a:pPr>
              <a:r>
                <a:rPr lang="es-ES_tradnl" sz="1200" b="1" dirty="0">
                  <a:solidFill>
                    <a:srgbClr val="596450"/>
                  </a:solidFill>
                  <a:latin typeface="Futura Std Light"/>
                </a:rPr>
                <a:t>DISTANCIA ENTRE PLANTAS: </a:t>
              </a:r>
              <a:r>
                <a:rPr lang="es-ES_tradnl" sz="1200" dirty="0">
                  <a:latin typeface="Futura Std Light"/>
                </a:rPr>
                <a:t>15 x 15 cm</a:t>
              </a:r>
            </a:p>
            <a:p>
              <a:pPr>
                <a:spcBef>
                  <a:spcPts val="600"/>
                </a:spcBef>
              </a:pPr>
              <a:r>
                <a:rPr lang="es-ES_tradnl" sz="1200" b="1" dirty="0">
                  <a:solidFill>
                    <a:srgbClr val="596450"/>
                  </a:solidFill>
                  <a:latin typeface="Futura Std Light"/>
                </a:rPr>
                <a:t>ÉPOCA DE SIEMBRA: </a:t>
              </a:r>
              <a:r>
                <a:rPr lang="es-ES_tradnl" sz="1200" dirty="0">
                  <a:latin typeface="Futura Std Light"/>
                </a:rPr>
                <a:t>octubre – enero</a:t>
              </a:r>
            </a:p>
            <a:p>
              <a:pPr>
                <a:spcBef>
                  <a:spcPts val="600"/>
                </a:spcBef>
              </a:pPr>
              <a:r>
                <a:rPr lang="es-ES_tradnl" sz="1200" b="1" dirty="0">
                  <a:solidFill>
                    <a:srgbClr val="596450"/>
                  </a:solidFill>
                  <a:latin typeface="Futura Std Light"/>
                </a:rPr>
                <a:t>RECOLECIÓN</a:t>
              </a:r>
              <a:r>
                <a:rPr lang="es-ES_tradnl" sz="1200" b="1" dirty="0">
                  <a:solidFill>
                    <a:srgbClr val="596450"/>
                  </a:solidFill>
                  <a:latin typeface="Futura Std Light" panose="020B0402020204020303" pitchFamily="34" charset="0"/>
                </a:rPr>
                <a:t>: </a:t>
              </a:r>
              <a:r>
                <a:rPr lang="es-ES_tradnl" sz="1200" dirty="0">
                  <a:latin typeface="Futura Std Light" panose="020B0402020204020303" pitchFamily="34" charset="0"/>
                </a:rPr>
                <a:t>a los 2 – 3 meses</a:t>
              </a:r>
            </a:p>
            <a:p>
              <a:pPr>
                <a:spcBef>
                  <a:spcPts val="600"/>
                </a:spcBef>
              </a:pPr>
              <a:r>
                <a:rPr lang="es-ES_tradnl" sz="1200" b="1" dirty="0">
                  <a:solidFill>
                    <a:srgbClr val="596450"/>
                  </a:solidFill>
                  <a:latin typeface="Futura Std Light" panose="020B0402020204020303" pitchFamily="34" charset="0"/>
                </a:rPr>
                <a:t>CUIDADOS:</a:t>
              </a:r>
              <a:r>
                <a:rPr lang="es-ES_tradnl" sz="1200" dirty="0">
                  <a:latin typeface="Futura Std Light" panose="020B0402020204020303" pitchFamily="34" charset="0"/>
                </a:rPr>
                <a:t> escardas y aclareos frecuentes</a:t>
              </a:r>
            </a:p>
            <a:p>
              <a:pPr>
                <a:spcBef>
                  <a:spcPts val="600"/>
                </a:spcBef>
              </a:pPr>
              <a:r>
                <a:rPr lang="es-ES_tradnl" sz="1200" b="1" dirty="0">
                  <a:solidFill>
                    <a:srgbClr val="596450"/>
                  </a:solidFill>
                  <a:latin typeface="Futura Std Light" panose="020B0402020204020303" pitchFamily="34" charset="0"/>
                </a:rPr>
                <a:t>EXPOSICIÓN SOLAR: </a:t>
              </a:r>
              <a:r>
                <a:rPr lang="es-ES_tradnl" sz="1200" dirty="0">
                  <a:latin typeface="Futura Std Light" panose="020B0402020204020303" pitchFamily="34" charset="0"/>
                </a:rPr>
                <a:t>tolera sombra y humedad. Con altas temperaturas espigan.</a:t>
              </a:r>
            </a:p>
            <a:p>
              <a:pPr>
                <a:spcBef>
                  <a:spcPts val="600"/>
                </a:spcBef>
              </a:pPr>
              <a:r>
                <a:rPr lang="es-ES_tradnl" sz="1200" b="1" dirty="0">
                  <a:solidFill>
                    <a:srgbClr val="596450"/>
                  </a:solidFill>
                  <a:latin typeface="Futura Std Light" panose="020B0402020204020303" pitchFamily="34" charset="0"/>
                </a:rPr>
                <a:t>RIEGO: </a:t>
              </a:r>
              <a:r>
                <a:rPr lang="es-ES_tradnl" sz="1200" dirty="0">
                  <a:latin typeface="Futura Std Light" panose="020B0402020204020303" pitchFamily="34" charset="0"/>
                </a:rPr>
                <a:t>frecuente y regular</a:t>
              </a:r>
            </a:p>
            <a:p>
              <a:pPr>
                <a:spcBef>
                  <a:spcPts val="600"/>
                </a:spcBef>
              </a:pPr>
              <a:endParaRPr lang="es-ES_tradnl" sz="1200" dirty="0">
                <a:latin typeface="Corbel" pitchFamily="34" charset="0"/>
              </a:endParaRPr>
            </a:p>
          </p:txBody>
        </p:sp>
      </p:grpSp>
      <p:pic>
        <p:nvPicPr>
          <p:cNvPr id="4098" name="Picture 2" descr="Resultado de imagen de ESPINAC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3482" y="2122917"/>
            <a:ext cx="2083867" cy="1388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79999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magen" descr="pie página paint.jpg"/>
          <p:cNvPicPr>
            <a:picLocks noChangeAspect="1"/>
          </p:cNvPicPr>
          <p:nvPr/>
        </p:nvPicPr>
        <p:blipFill>
          <a:blip r:embed="rId3" cstate="print"/>
          <a:srcRect b="18126"/>
          <a:stretch>
            <a:fillRect/>
          </a:stretch>
        </p:blipFill>
        <p:spPr>
          <a:xfrm>
            <a:off x="0" y="4255819"/>
            <a:ext cx="7561263" cy="1775117"/>
          </a:xfrm>
          <a:prstGeom prst="rect">
            <a:avLst/>
          </a:prstGeom>
        </p:spPr>
      </p:pic>
      <p:sp>
        <p:nvSpPr>
          <p:cNvPr id="8" name="7 Rectángulo"/>
          <p:cNvSpPr/>
          <p:nvPr/>
        </p:nvSpPr>
        <p:spPr>
          <a:xfrm>
            <a:off x="923111" y="252557"/>
            <a:ext cx="6430170" cy="474586"/>
          </a:xfrm>
          <a:prstGeom prst="rect">
            <a:avLst/>
          </a:prstGeom>
          <a:solidFill>
            <a:srgbClr val="C3EA36"/>
          </a:solidFill>
        </p:spPr>
        <p:txBody>
          <a:bodyPr wrap="square" lIns="73756" tIns="36878" rIns="73756" bIns="36878">
            <a:spAutoFit/>
          </a:bodyPr>
          <a:lstStyle/>
          <a:p>
            <a:pPr algn="r"/>
            <a:r>
              <a:rPr lang="es-ES_tradnl" sz="2600" b="1" dirty="0"/>
              <a:t>Aprovechables por hojas</a:t>
            </a:r>
          </a:p>
        </p:txBody>
      </p:sp>
      <p:grpSp>
        <p:nvGrpSpPr>
          <p:cNvPr id="4" name="17 Grupo"/>
          <p:cNvGrpSpPr/>
          <p:nvPr/>
        </p:nvGrpSpPr>
        <p:grpSpPr>
          <a:xfrm>
            <a:off x="828303" y="1302598"/>
            <a:ext cx="6048672" cy="2993052"/>
            <a:chOff x="548680" y="632520"/>
            <a:chExt cx="5760640" cy="2520280"/>
          </a:xfrm>
        </p:grpSpPr>
        <p:sp>
          <p:nvSpPr>
            <p:cNvPr id="5" name="4 CuadroTexto"/>
            <p:cNvSpPr txBox="1"/>
            <p:nvPr/>
          </p:nvSpPr>
          <p:spPr>
            <a:xfrm>
              <a:off x="548680" y="632520"/>
              <a:ext cx="2160240" cy="2520280"/>
            </a:xfrm>
            <a:prstGeom prst="rect">
              <a:avLst/>
            </a:prstGeom>
            <a:ln w="381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wrap="square" rtlCol="0">
              <a:noAutofit/>
            </a:bodyPr>
            <a:lstStyle/>
            <a:p>
              <a:pPr>
                <a:spcBef>
                  <a:spcPts val="600"/>
                </a:spcBef>
              </a:pPr>
              <a:r>
                <a:rPr lang="es-ES_tradnl" dirty="0">
                  <a:solidFill>
                    <a:srgbClr val="596450"/>
                  </a:solidFill>
                  <a:latin typeface="Futura Std Light" panose="020B0402020204020303" pitchFamily="34" charset="0"/>
                </a:rPr>
                <a:t>LECHUGA</a:t>
              </a:r>
            </a:p>
            <a:p>
              <a:pPr>
                <a:spcBef>
                  <a:spcPts val="600"/>
                </a:spcBef>
              </a:pPr>
              <a:r>
                <a:rPr lang="es-ES_tradnl" sz="1200" dirty="0">
                  <a:solidFill>
                    <a:srgbClr val="596450"/>
                  </a:solidFill>
                  <a:latin typeface="Futura Std Light" panose="020B0402020204020303" pitchFamily="34" charset="0"/>
                </a:rPr>
                <a:t>(</a:t>
              </a:r>
              <a:r>
                <a:rPr lang="es-ES_tradnl" sz="1200" i="1" dirty="0" err="1">
                  <a:solidFill>
                    <a:srgbClr val="596450"/>
                  </a:solidFill>
                  <a:latin typeface="Futura Std Light" panose="020B0402020204020303" pitchFamily="34" charset="0"/>
                </a:rPr>
                <a:t>Lactuca</a:t>
              </a:r>
              <a:r>
                <a:rPr lang="es-ES_tradnl" sz="1200" i="1" dirty="0">
                  <a:solidFill>
                    <a:srgbClr val="596450"/>
                  </a:solidFill>
                  <a:latin typeface="Futura Std Light" panose="020B0402020204020303" pitchFamily="34" charset="0"/>
                </a:rPr>
                <a:t> sativa</a:t>
              </a:r>
              <a:r>
                <a:rPr lang="es-ES_tradnl" sz="1200" dirty="0">
                  <a:solidFill>
                    <a:srgbClr val="596450"/>
                  </a:solidFill>
                  <a:latin typeface="Futura Std Light" panose="020B0402020204020303" pitchFamily="34" charset="0"/>
                </a:rPr>
                <a:t>)</a:t>
              </a:r>
            </a:p>
            <a:p>
              <a:endParaRPr lang="es-ES_tradnl" dirty="0">
                <a:latin typeface="Futura Std Light" panose="020B0402020204020303" pitchFamily="34" charset="0"/>
              </a:endParaRPr>
            </a:p>
            <a:p>
              <a:endParaRPr lang="es-ES_tradnl" dirty="0">
                <a:latin typeface="Futura Std Light" panose="020B0402020204020303" pitchFamily="34" charset="0"/>
              </a:endParaRPr>
            </a:p>
            <a:p>
              <a:endParaRPr lang="es-ES_tradnl" dirty="0">
                <a:latin typeface="Futura Std Light" panose="020B0402020204020303" pitchFamily="34" charset="0"/>
              </a:endParaRPr>
            </a:p>
            <a:p>
              <a:endParaRPr lang="es-ES_tradnl" dirty="0">
                <a:latin typeface="Futura Std Light" panose="020B0402020204020303" pitchFamily="34" charset="0"/>
              </a:endParaRPr>
            </a:p>
            <a:p>
              <a:endParaRPr lang="es-ES_tradnl" sz="500" dirty="0">
                <a:latin typeface="Futura Std Light" panose="020B0402020204020303" pitchFamily="34" charset="0"/>
              </a:endParaRPr>
            </a:p>
            <a:p>
              <a:endParaRPr lang="es-ES_tradnl" sz="500" dirty="0">
                <a:latin typeface="Futura Std Light" panose="020B0402020204020303" pitchFamily="34" charset="0"/>
              </a:endParaRPr>
            </a:p>
            <a:p>
              <a:endParaRPr lang="es-ES_tradnl" sz="500" dirty="0">
                <a:latin typeface="Futura Std Light" panose="020B0402020204020303" pitchFamily="34" charset="0"/>
              </a:endParaRPr>
            </a:p>
            <a:p>
              <a:endParaRPr lang="es-ES_tradnl" sz="500" dirty="0">
                <a:latin typeface="Futura Std Light" panose="020B0402020204020303" pitchFamily="34" charset="0"/>
              </a:endParaRPr>
            </a:p>
            <a:p>
              <a:endParaRPr lang="es-ES_tradnl" sz="500" dirty="0">
                <a:latin typeface="Futura Std Light" panose="020B0402020204020303" pitchFamily="34" charset="0"/>
              </a:endParaRPr>
            </a:p>
            <a:p>
              <a:endParaRPr lang="es-ES_tradnl" sz="500" dirty="0">
                <a:latin typeface="Futura Std Light" panose="020B0402020204020303" pitchFamily="34" charset="0"/>
              </a:endParaRPr>
            </a:p>
            <a:p>
              <a:pPr>
                <a:spcBef>
                  <a:spcPts val="600"/>
                </a:spcBef>
                <a:spcAft>
                  <a:spcPts val="1200"/>
                </a:spcAft>
              </a:pPr>
              <a:endParaRPr lang="es-ES_tradnl" sz="1200" b="1" dirty="0" smtClean="0">
                <a:solidFill>
                  <a:srgbClr val="596450"/>
                </a:solidFill>
                <a:latin typeface="Futura Std Light" panose="020B0402020204020303" pitchFamily="34" charset="0"/>
              </a:endParaRPr>
            </a:p>
            <a:p>
              <a:pPr>
                <a:spcBef>
                  <a:spcPts val="600"/>
                </a:spcBef>
                <a:spcAft>
                  <a:spcPts val="1200"/>
                </a:spcAft>
              </a:pPr>
              <a:r>
                <a:rPr lang="es-ES_tradnl" sz="1200" b="1" dirty="0" smtClean="0">
                  <a:solidFill>
                    <a:srgbClr val="596450"/>
                  </a:solidFill>
                  <a:latin typeface="Futura Std Light" panose="020B0402020204020303" pitchFamily="34" charset="0"/>
                </a:rPr>
                <a:t>Familia</a:t>
              </a:r>
              <a:r>
                <a:rPr lang="es-ES_tradnl" sz="1200" b="1" dirty="0">
                  <a:solidFill>
                    <a:srgbClr val="596450"/>
                  </a:solidFill>
                  <a:latin typeface="Futura Std Light" panose="020B0402020204020303" pitchFamily="34" charset="0"/>
                </a:rPr>
                <a:t>: </a:t>
              </a:r>
              <a:r>
                <a:rPr lang="es-ES_tradnl" sz="1200" dirty="0">
                  <a:latin typeface="Futura Std Light" panose="020B0402020204020303" pitchFamily="34" charset="0"/>
                </a:rPr>
                <a:t>Compuestas</a:t>
              </a:r>
            </a:p>
          </p:txBody>
        </p:sp>
        <p:sp>
          <p:nvSpPr>
            <p:cNvPr id="6" name="5 CuadroTexto"/>
            <p:cNvSpPr txBox="1"/>
            <p:nvPr/>
          </p:nvSpPr>
          <p:spPr>
            <a:xfrm>
              <a:off x="2708920" y="632520"/>
              <a:ext cx="3600400" cy="2520280"/>
            </a:xfrm>
            <a:prstGeom prst="rect">
              <a:avLst/>
            </a:prstGeom>
            <a:ln w="381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wrap="square" lIns="72000" rIns="72000" rtlCol="0">
              <a:noAutofit/>
            </a:bodyPr>
            <a:lstStyle/>
            <a:p>
              <a:pPr>
                <a:spcBef>
                  <a:spcPts val="600"/>
                </a:spcBef>
              </a:pPr>
              <a:r>
                <a:rPr lang="es-ES_tradnl" sz="1200" b="1" dirty="0">
                  <a:solidFill>
                    <a:srgbClr val="596450"/>
                  </a:solidFill>
                  <a:latin typeface="Futura Std Light"/>
                </a:rPr>
                <a:t>MULTIPLICACIÓN: </a:t>
              </a:r>
              <a:r>
                <a:rPr lang="es-ES_tradnl" sz="1200" dirty="0">
                  <a:latin typeface="Futura Std Light"/>
                </a:rPr>
                <a:t>con semilla</a:t>
              </a:r>
            </a:p>
            <a:p>
              <a:pPr>
                <a:spcBef>
                  <a:spcPts val="600"/>
                </a:spcBef>
              </a:pPr>
              <a:r>
                <a:rPr lang="es-ES_tradnl" sz="1200" b="1" dirty="0">
                  <a:solidFill>
                    <a:srgbClr val="596450"/>
                  </a:solidFill>
                  <a:latin typeface="Futura Std Light"/>
                </a:rPr>
                <a:t>OBSERVACIONES: </a:t>
              </a:r>
              <a:r>
                <a:rPr lang="es-ES_tradnl" sz="1200" dirty="0">
                  <a:latin typeface="Futura Std Light"/>
                </a:rPr>
                <a:t>siembra directa y clareo o en semillero y trasplante</a:t>
              </a:r>
            </a:p>
            <a:p>
              <a:pPr>
                <a:spcBef>
                  <a:spcPts val="600"/>
                </a:spcBef>
              </a:pPr>
              <a:r>
                <a:rPr lang="es-ES_tradnl" sz="1200" b="1" dirty="0">
                  <a:solidFill>
                    <a:srgbClr val="596450"/>
                  </a:solidFill>
                  <a:latin typeface="Futura Std Light"/>
                </a:rPr>
                <a:t>DISTANCIA ENTRE PLANTAS: </a:t>
              </a:r>
              <a:r>
                <a:rPr lang="es-ES_tradnl" sz="1200" dirty="0">
                  <a:latin typeface="Futura Std Light"/>
                </a:rPr>
                <a:t>25 x 35 cm</a:t>
              </a:r>
            </a:p>
            <a:p>
              <a:pPr>
                <a:spcBef>
                  <a:spcPts val="600"/>
                </a:spcBef>
              </a:pPr>
              <a:r>
                <a:rPr lang="es-ES_tradnl" sz="1200" b="1" dirty="0">
                  <a:solidFill>
                    <a:srgbClr val="596450"/>
                  </a:solidFill>
                  <a:latin typeface="Futura Std Light"/>
                </a:rPr>
                <a:t>ÉPOCA DE SIEMBRA: </a:t>
              </a:r>
              <a:r>
                <a:rPr lang="es-ES_tradnl" sz="1200" dirty="0">
                  <a:latin typeface="Futura Std Light"/>
                </a:rPr>
                <a:t>febrero - noviembre</a:t>
              </a:r>
            </a:p>
            <a:p>
              <a:pPr>
                <a:spcBef>
                  <a:spcPts val="600"/>
                </a:spcBef>
              </a:pPr>
              <a:r>
                <a:rPr lang="es-ES_tradnl" sz="1200" b="1" dirty="0">
                  <a:solidFill>
                    <a:srgbClr val="596450"/>
                  </a:solidFill>
                  <a:latin typeface="Futura Std Light"/>
                </a:rPr>
                <a:t>RECOLECIÓN</a:t>
              </a:r>
              <a:r>
                <a:rPr lang="es-ES_tradnl" sz="1200" b="1" dirty="0">
                  <a:solidFill>
                    <a:srgbClr val="596450"/>
                  </a:solidFill>
                  <a:latin typeface="Futura Std Light" panose="020B0402020204020303" pitchFamily="34" charset="0"/>
                </a:rPr>
                <a:t>: </a:t>
              </a:r>
              <a:r>
                <a:rPr lang="es-ES_tradnl" sz="1200" dirty="0">
                  <a:solidFill>
                    <a:schemeClr val="tx1"/>
                  </a:solidFill>
                  <a:latin typeface="Futura Std Light" panose="020B0402020204020303" pitchFamily="34" charset="0"/>
                </a:rPr>
                <a:t>a los 2 – 3 meses</a:t>
              </a:r>
            </a:p>
            <a:p>
              <a:pPr>
                <a:spcBef>
                  <a:spcPts val="600"/>
                </a:spcBef>
              </a:pPr>
              <a:r>
                <a:rPr lang="es-ES_tradnl" sz="1200" b="1" dirty="0">
                  <a:solidFill>
                    <a:srgbClr val="596450"/>
                  </a:solidFill>
                  <a:latin typeface="Futura Std Light" panose="020B0402020204020303" pitchFamily="34" charset="0"/>
                </a:rPr>
                <a:t>CUIDADOS::</a:t>
              </a:r>
              <a:r>
                <a:rPr lang="es-ES_tradnl" sz="1200" dirty="0">
                  <a:latin typeface="Futura Std Light" panose="020B0402020204020303" pitchFamily="34" charset="0"/>
                </a:rPr>
                <a:t> escardas abundantes</a:t>
              </a:r>
            </a:p>
            <a:p>
              <a:pPr>
                <a:spcBef>
                  <a:spcPts val="600"/>
                </a:spcBef>
              </a:pPr>
              <a:r>
                <a:rPr lang="es-ES_tradnl" sz="1200" b="1" dirty="0">
                  <a:solidFill>
                    <a:srgbClr val="596450"/>
                  </a:solidFill>
                  <a:latin typeface="Futura Std Light" panose="020B0402020204020303" pitchFamily="34" charset="0"/>
                </a:rPr>
                <a:t>PLAGAS: </a:t>
              </a:r>
              <a:r>
                <a:rPr lang="es-ES_tradnl" sz="1200" dirty="0">
                  <a:solidFill>
                    <a:schemeClr val="tx1"/>
                  </a:solidFill>
                  <a:latin typeface="Futura Std Light" panose="020B0402020204020303" pitchFamily="34" charset="0"/>
                </a:rPr>
                <a:t>tijeretas, babosas y caracoles</a:t>
              </a:r>
            </a:p>
            <a:p>
              <a:pPr>
                <a:spcBef>
                  <a:spcPts val="600"/>
                </a:spcBef>
              </a:pPr>
              <a:r>
                <a:rPr lang="es-ES_tradnl" sz="1200" b="1" dirty="0">
                  <a:solidFill>
                    <a:srgbClr val="596450"/>
                  </a:solidFill>
                  <a:latin typeface="Futura Std Light" panose="020B0402020204020303" pitchFamily="34" charset="0"/>
                </a:rPr>
                <a:t>EXPOSICIÓN SOLAR: </a:t>
              </a:r>
              <a:r>
                <a:rPr lang="es-ES_tradnl" sz="1200" dirty="0">
                  <a:latin typeface="Futura Std Light" panose="020B0402020204020303" pitchFamily="34" charset="0"/>
                </a:rPr>
                <a:t>adaptable</a:t>
              </a:r>
            </a:p>
            <a:p>
              <a:pPr>
                <a:spcBef>
                  <a:spcPts val="600"/>
                </a:spcBef>
              </a:pPr>
              <a:r>
                <a:rPr lang="es-ES_tradnl" sz="1200" b="1" dirty="0">
                  <a:solidFill>
                    <a:srgbClr val="596450"/>
                  </a:solidFill>
                  <a:latin typeface="Futura Std Light" panose="020B0402020204020303" pitchFamily="34" charset="0"/>
                </a:rPr>
                <a:t>RIEGO: </a:t>
              </a:r>
              <a:r>
                <a:rPr lang="es-ES_tradnl" sz="1200" dirty="0">
                  <a:latin typeface="Futura Std Light" panose="020B0402020204020303" pitchFamily="34" charset="0"/>
                </a:rPr>
                <a:t>frecuente y regular</a:t>
              </a:r>
            </a:p>
            <a:p>
              <a:pPr>
                <a:spcBef>
                  <a:spcPts val="600"/>
                </a:spcBef>
              </a:pPr>
              <a:endParaRPr lang="es-ES_tradnl" sz="1200" dirty="0">
                <a:latin typeface="Corbel" pitchFamily="34" charset="0"/>
              </a:endParaRPr>
            </a:p>
          </p:txBody>
        </p:sp>
      </p:grpSp>
      <p:pic>
        <p:nvPicPr>
          <p:cNvPr id="5122" name="Picture 2" descr="Resultado de imagen de LECHUG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3111" y="1953270"/>
            <a:ext cx="1957816" cy="1487940"/>
          </a:xfrm>
          <a:prstGeom prst="rect">
            <a:avLst/>
          </a:prstGeom>
          <a:noFill/>
          <a:extLst>
            <a:ext uri="{909E8E84-426E-40DD-AFC4-6F175D3DCCD1}">
              <a14:hiddenFill xmlns:a14="http://schemas.microsoft.com/office/drawing/2010/main">
                <a:solidFill>
                  <a:srgbClr val="FFFFFF"/>
                </a:solidFill>
              </a14:hiddenFill>
            </a:ext>
          </a:extLst>
        </p:spPr>
      </p:pic>
      <p:sp>
        <p:nvSpPr>
          <p:cNvPr id="9" name="8 Explosión 1"/>
          <p:cNvSpPr/>
          <p:nvPr/>
        </p:nvSpPr>
        <p:spPr>
          <a:xfrm rot="20643037">
            <a:off x="5549594" y="3557862"/>
            <a:ext cx="1872208" cy="1080120"/>
          </a:xfrm>
          <a:prstGeom prst="irregularSeal1">
            <a:avLst/>
          </a:prstGeom>
          <a:solidFill>
            <a:srgbClr val="C3EA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Amaranto</a:t>
            </a:r>
            <a:endParaRPr lang="es-ES" dirty="0">
              <a:solidFill>
                <a:schemeClr val="tx1"/>
              </a:solidFill>
            </a:endParaRPr>
          </a:p>
        </p:txBody>
      </p:sp>
    </p:spTree>
    <p:extLst>
      <p:ext uri="{BB962C8B-B14F-4D97-AF65-F5344CB8AC3E}">
        <p14:creationId xmlns:p14="http://schemas.microsoft.com/office/powerpoint/2010/main" val="3991752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magen" descr="pie página paint.jpg"/>
          <p:cNvPicPr>
            <a:picLocks noChangeAspect="1"/>
          </p:cNvPicPr>
          <p:nvPr/>
        </p:nvPicPr>
        <p:blipFill>
          <a:blip r:embed="rId3" cstate="print"/>
          <a:srcRect b="18126"/>
          <a:stretch>
            <a:fillRect/>
          </a:stretch>
        </p:blipFill>
        <p:spPr>
          <a:xfrm>
            <a:off x="0" y="4255819"/>
            <a:ext cx="7561263" cy="1775117"/>
          </a:xfrm>
          <a:prstGeom prst="rect">
            <a:avLst/>
          </a:prstGeom>
        </p:spPr>
      </p:pic>
      <p:sp>
        <p:nvSpPr>
          <p:cNvPr id="8" name="7 Rectángulo"/>
          <p:cNvSpPr/>
          <p:nvPr/>
        </p:nvSpPr>
        <p:spPr>
          <a:xfrm>
            <a:off x="923111" y="252557"/>
            <a:ext cx="6430170" cy="474586"/>
          </a:xfrm>
          <a:prstGeom prst="rect">
            <a:avLst/>
          </a:prstGeom>
          <a:solidFill>
            <a:srgbClr val="C3EA36"/>
          </a:solidFill>
        </p:spPr>
        <p:txBody>
          <a:bodyPr wrap="square" lIns="73756" tIns="36878" rIns="73756" bIns="36878">
            <a:spAutoFit/>
          </a:bodyPr>
          <a:lstStyle/>
          <a:p>
            <a:pPr algn="r"/>
            <a:r>
              <a:rPr lang="es-ES_tradnl" sz="2600" b="1" dirty="0"/>
              <a:t>Aprovechables por bulbos</a:t>
            </a:r>
          </a:p>
        </p:txBody>
      </p:sp>
      <p:grpSp>
        <p:nvGrpSpPr>
          <p:cNvPr id="4" name="3 Grupo"/>
          <p:cNvGrpSpPr/>
          <p:nvPr/>
        </p:nvGrpSpPr>
        <p:grpSpPr>
          <a:xfrm>
            <a:off x="612279" y="1377206"/>
            <a:ext cx="6264696" cy="3024336"/>
            <a:chOff x="548680" y="632520"/>
            <a:chExt cx="5760640" cy="2520280"/>
          </a:xfrm>
        </p:grpSpPr>
        <p:sp>
          <p:nvSpPr>
            <p:cNvPr id="5" name="4 CuadroTexto"/>
            <p:cNvSpPr txBox="1"/>
            <p:nvPr/>
          </p:nvSpPr>
          <p:spPr>
            <a:xfrm>
              <a:off x="548680" y="632520"/>
              <a:ext cx="2160240" cy="2520280"/>
            </a:xfrm>
            <a:prstGeom prst="rect">
              <a:avLst/>
            </a:prstGeom>
            <a:ln w="381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wrap="square" rtlCol="0">
              <a:noAutofit/>
            </a:bodyPr>
            <a:lstStyle/>
            <a:p>
              <a:pPr>
                <a:spcBef>
                  <a:spcPts val="600"/>
                </a:spcBef>
              </a:pPr>
              <a:r>
                <a:rPr lang="es-ES_tradnl" dirty="0">
                  <a:solidFill>
                    <a:srgbClr val="596450"/>
                  </a:solidFill>
                  <a:latin typeface="Futura Std Light" panose="020B0402020204020303" pitchFamily="34" charset="0"/>
                </a:rPr>
                <a:t>AJO </a:t>
              </a:r>
            </a:p>
            <a:p>
              <a:pPr>
                <a:spcBef>
                  <a:spcPts val="600"/>
                </a:spcBef>
              </a:pPr>
              <a:r>
                <a:rPr lang="es-ES_tradnl" sz="1200" dirty="0">
                  <a:solidFill>
                    <a:srgbClr val="596450"/>
                  </a:solidFill>
                  <a:latin typeface="Futura Std Light" panose="020B0402020204020303" pitchFamily="34" charset="0"/>
                </a:rPr>
                <a:t>(</a:t>
              </a:r>
              <a:r>
                <a:rPr lang="es-ES_tradnl" sz="1200" i="1" dirty="0" err="1">
                  <a:solidFill>
                    <a:srgbClr val="596450"/>
                  </a:solidFill>
                  <a:latin typeface="Futura Std Light" panose="020B0402020204020303" pitchFamily="34" charset="0"/>
                </a:rPr>
                <a:t>Allium</a:t>
              </a:r>
              <a:r>
                <a:rPr lang="es-ES_tradnl" sz="1200" i="1" dirty="0">
                  <a:solidFill>
                    <a:srgbClr val="596450"/>
                  </a:solidFill>
                  <a:latin typeface="Futura Std Light" panose="020B0402020204020303" pitchFamily="34" charset="0"/>
                </a:rPr>
                <a:t> </a:t>
              </a:r>
              <a:r>
                <a:rPr lang="es-ES_tradnl" sz="1200" i="1" dirty="0" err="1">
                  <a:solidFill>
                    <a:srgbClr val="596450"/>
                  </a:solidFill>
                  <a:latin typeface="Futura Std Light" panose="020B0402020204020303" pitchFamily="34" charset="0"/>
                </a:rPr>
                <a:t>sativum</a:t>
              </a:r>
              <a:r>
                <a:rPr lang="es-ES_tradnl" sz="1200" i="1" dirty="0">
                  <a:solidFill>
                    <a:srgbClr val="596450"/>
                  </a:solidFill>
                  <a:latin typeface="Futura Std Light" panose="020B0402020204020303" pitchFamily="34" charset="0"/>
                </a:rPr>
                <a:t>)</a:t>
              </a:r>
              <a:endParaRPr lang="es-ES_tradnl" sz="1200" dirty="0">
                <a:solidFill>
                  <a:srgbClr val="596450"/>
                </a:solidFill>
                <a:latin typeface="Futura Std Light" panose="020B0402020204020303" pitchFamily="34" charset="0"/>
              </a:endParaRPr>
            </a:p>
            <a:p>
              <a:endParaRPr lang="es-ES_tradnl" dirty="0">
                <a:solidFill>
                  <a:srgbClr val="596450"/>
                </a:solidFill>
                <a:latin typeface="Futura Std Light" panose="020B0402020204020303" pitchFamily="34" charset="0"/>
              </a:endParaRPr>
            </a:p>
            <a:p>
              <a:endParaRPr lang="es-ES_tradnl" dirty="0">
                <a:latin typeface="Futura Std Light" panose="020B0402020204020303" pitchFamily="34" charset="0"/>
              </a:endParaRPr>
            </a:p>
            <a:p>
              <a:endParaRPr lang="es-ES_tradnl" dirty="0">
                <a:latin typeface="Futura Std Light" panose="020B0402020204020303" pitchFamily="34" charset="0"/>
              </a:endParaRPr>
            </a:p>
            <a:p>
              <a:endParaRPr lang="es-ES_tradnl" dirty="0">
                <a:latin typeface="Futura Std Light" panose="020B0402020204020303" pitchFamily="34" charset="0"/>
              </a:endParaRPr>
            </a:p>
            <a:p>
              <a:endParaRPr lang="es-ES_tradnl" dirty="0">
                <a:latin typeface="Futura Std Light" panose="020B0402020204020303" pitchFamily="34" charset="0"/>
              </a:endParaRPr>
            </a:p>
            <a:p>
              <a:endParaRPr lang="es-ES_tradnl" sz="1200" dirty="0">
                <a:latin typeface="Futura Std Light" panose="020B0402020204020303" pitchFamily="34" charset="0"/>
              </a:endParaRPr>
            </a:p>
            <a:p>
              <a:endParaRPr lang="es-ES_tradnl" sz="500" dirty="0">
                <a:latin typeface="Futura Std Light" panose="020B0402020204020303" pitchFamily="34" charset="0"/>
              </a:endParaRPr>
            </a:p>
            <a:p>
              <a:pPr>
                <a:spcBef>
                  <a:spcPts val="600"/>
                </a:spcBef>
                <a:spcAft>
                  <a:spcPts val="1200"/>
                </a:spcAft>
              </a:pPr>
              <a:endParaRPr lang="es-ES_tradnl" sz="1200" b="1" dirty="0" smtClean="0">
                <a:solidFill>
                  <a:srgbClr val="596450"/>
                </a:solidFill>
                <a:latin typeface="Futura Std Light" panose="020B0402020204020303" pitchFamily="34" charset="0"/>
              </a:endParaRPr>
            </a:p>
            <a:p>
              <a:pPr>
                <a:spcBef>
                  <a:spcPts val="600"/>
                </a:spcBef>
                <a:spcAft>
                  <a:spcPts val="1200"/>
                </a:spcAft>
              </a:pPr>
              <a:r>
                <a:rPr lang="es-ES_tradnl" sz="1200" b="1" dirty="0" smtClean="0">
                  <a:solidFill>
                    <a:srgbClr val="596450"/>
                  </a:solidFill>
                  <a:latin typeface="Futura Std Light" panose="020B0402020204020303" pitchFamily="34" charset="0"/>
                </a:rPr>
                <a:t>Familia</a:t>
              </a:r>
              <a:r>
                <a:rPr lang="es-ES_tradnl" sz="1200" b="1" dirty="0">
                  <a:solidFill>
                    <a:srgbClr val="596450"/>
                  </a:solidFill>
                  <a:latin typeface="Futura Std Light" panose="020B0402020204020303" pitchFamily="34" charset="0"/>
                </a:rPr>
                <a:t>: </a:t>
              </a:r>
              <a:r>
                <a:rPr lang="es-ES_tradnl" sz="1200" dirty="0">
                  <a:latin typeface="Futura Std Light" panose="020B0402020204020303" pitchFamily="34" charset="0"/>
                </a:rPr>
                <a:t>Liliáceas</a:t>
              </a:r>
            </a:p>
          </p:txBody>
        </p:sp>
        <p:sp>
          <p:nvSpPr>
            <p:cNvPr id="6" name="5 CuadroTexto"/>
            <p:cNvSpPr txBox="1"/>
            <p:nvPr/>
          </p:nvSpPr>
          <p:spPr>
            <a:xfrm>
              <a:off x="2708920" y="632520"/>
              <a:ext cx="3600400" cy="2520280"/>
            </a:xfrm>
            <a:prstGeom prst="rect">
              <a:avLst/>
            </a:prstGeom>
            <a:ln w="381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wrap="square" lIns="72000" rIns="72000" rtlCol="0">
              <a:noAutofit/>
            </a:bodyPr>
            <a:lstStyle/>
            <a:p>
              <a:pPr>
                <a:spcBef>
                  <a:spcPts val="600"/>
                </a:spcBef>
              </a:pPr>
              <a:r>
                <a:rPr lang="es-ES_tradnl" sz="1200" b="1" dirty="0">
                  <a:solidFill>
                    <a:srgbClr val="596450"/>
                  </a:solidFill>
                  <a:latin typeface="Futura Std Light"/>
                </a:rPr>
                <a:t>MULTIPLICACIÓN: </a:t>
              </a:r>
              <a:r>
                <a:rPr lang="es-ES_tradnl" sz="1200" dirty="0">
                  <a:latin typeface="Futura Std Light"/>
                </a:rPr>
                <a:t>con bulbos (dientes)</a:t>
              </a:r>
            </a:p>
            <a:p>
              <a:pPr>
                <a:spcBef>
                  <a:spcPts val="600"/>
                </a:spcBef>
              </a:pPr>
              <a:r>
                <a:rPr lang="es-ES_tradnl" sz="1200" b="1" dirty="0">
                  <a:solidFill>
                    <a:srgbClr val="596450"/>
                  </a:solidFill>
                  <a:latin typeface="Futura Std Light"/>
                </a:rPr>
                <a:t>OBSERVACIONES: </a:t>
              </a:r>
              <a:r>
                <a:rPr lang="es-ES_tradnl" sz="1200" dirty="0">
                  <a:latin typeface="Futura Std Light"/>
                </a:rPr>
                <a:t>Siembra directa con ápice hacia arriba</a:t>
              </a:r>
            </a:p>
            <a:p>
              <a:pPr>
                <a:spcBef>
                  <a:spcPts val="600"/>
                </a:spcBef>
              </a:pPr>
              <a:r>
                <a:rPr lang="es-ES_tradnl" sz="1200" b="1" dirty="0">
                  <a:solidFill>
                    <a:srgbClr val="596450"/>
                  </a:solidFill>
                  <a:latin typeface="Futura Std Light"/>
                </a:rPr>
                <a:t>DISTANCIA ENTRE PLANTAS: </a:t>
              </a:r>
              <a:r>
                <a:rPr lang="es-ES_tradnl" sz="1200" dirty="0">
                  <a:latin typeface="Futura Std Light"/>
                </a:rPr>
                <a:t>10-15 cm</a:t>
              </a:r>
            </a:p>
            <a:p>
              <a:pPr>
                <a:spcBef>
                  <a:spcPts val="600"/>
                </a:spcBef>
              </a:pPr>
              <a:r>
                <a:rPr lang="es-ES_tradnl" sz="1200" b="1" dirty="0">
                  <a:solidFill>
                    <a:srgbClr val="596450"/>
                  </a:solidFill>
                  <a:latin typeface="Futura Std Light"/>
                </a:rPr>
                <a:t>ÉPOCA DE SIEMBRA: </a:t>
              </a:r>
              <a:r>
                <a:rPr lang="es-ES_tradnl" sz="1200" dirty="0">
                  <a:latin typeface="Futura Std Light"/>
                </a:rPr>
                <a:t>octubre – enero</a:t>
              </a:r>
            </a:p>
            <a:p>
              <a:pPr>
                <a:spcBef>
                  <a:spcPts val="600"/>
                </a:spcBef>
              </a:pPr>
              <a:r>
                <a:rPr lang="es-ES_tradnl" sz="1200" b="1" dirty="0">
                  <a:solidFill>
                    <a:srgbClr val="596450"/>
                  </a:solidFill>
                  <a:latin typeface="Futura Std Light"/>
                </a:rPr>
                <a:t>RECOLECIÓN</a:t>
              </a:r>
              <a:r>
                <a:rPr lang="es-ES_tradnl" sz="1200" b="1" dirty="0">
                  <a:solidFill>
                    <a:srgbClr val="596450"/>
                  </a:solidFill>
                  <a:latin typeface="Futura Std Light" panose="020B0402020204020303" pitchFamily="34" charset="0"/>
                </a:rPr>
                <a:t>: </a:t>
              </a:r>
              <a:r>
                <a:rPr lang="es-ES_tradnl" sz="1200" dirty="0">
                  <a:latin typeface="Futura Std Light" panose="020B0402020204020303" pitchFamily="34" charset="0"/>
                </a:rPr>
                <a:t>junio – julio</a:t>
              </a:r>
            </a:p>
            <a:p>
              <a:pPr>
                <a:spcBef>
                  <a:spcPts val="600"/>
                </a:spcBef>
              </a:pPr>
              <a:r>
                <a:rPr lang="es-ES_tradnl" sz="1200" b="1" dirty="0">
                  <a:solidFill>
                    <a:srgbClr val="596450"/>
                  </a:solidFill>
                  <a:latin typeface="Futura Std Light" panose="020B0402020204020303" pitchFamily="34" charset="0"/>
                </a:rPr>
                <a:t>CUIDADOS::</a:t>
              </a:r>
              <a:r>
                <a:rPr lang="es-ES_tradnl" sz="1200" dirty="0">
                  <a:latin typeface="Futura Std Light" panose="020B0402020204020303" pitchFamily="34" charset="0"/>
                </a:rPr>
                <a:t> escardar</a:t>
              </a:r>
            </a:p>
            <a:p>
              <a:pPr>
                <a:spcBef>
                  <a:spcPts val="600"/>
                </a:spcBef>
              </a:pPr>
              <a:r>
                <a:rPr lang="es-ES_tradnl" sz="1200" b="1" dirty="0">
                  <a:solidFill>
                    <a:srgbClr val="596450"/>
                  </a:solidFill>
                  <a:latin typeface="Futura Std Light" panose="020B0402020204020303" pitchFamily="34" charset="0"/>
                </a:rPr>
                <a:t>PLAGAS: </a:t>
              </a:r>
              <a:endParaRPr lang="es-ES_tradnl" sz="1200" dirty="0">
                <a:latin typeface="Futura Std Light" panose="020B0402020204020303" pitchFamily="34" charset="0"/>
              </a:endParaRPr>
            </a:p>
            <a:p>
              <a:pPr>
                <a:spcBef>
                  <a:spcPts val="600"/>
                </a:spcBef>
              </a:pPr>
              <a:r>
                <a:rPr lang="es-ES_tradnl" sz="1200" b="1" dirty="0">
                  <a:solidFill>
                    <a:srgbClr val="596450"/>
                  </a:solidFill>
                  <a:latin typeface="Futura Std Light" panose="020B0402020204020303" pitchFamily="34" charset="0"/>
                </a:rPr>
                <a:t>EXPOSICIÓN SOLAR: </a:t>
              </a:r>
              <a:r>
                <a:rPr lang="es-ES_tradnl" sz="1200" dirty="0">
                  <a:latin typeface="Futura Std Light" panose="020B0402020204020303" pitchFamily="34" charset="0"/>
                </a:rPr>
                <a:t>pleno sol</a:t>
              </a:r>
            </a:p>
            <a:p>
              <a:pPr>
                <a:spcBef>
                  <a:spcPts val="600"/>
                </a:spcBef>
              </a:pPr>
              <a:r>
                <a:rPr lang="es-ES_tradnl" sz="1200" b="1" dirty="0">
                  <a:solidFill>
                    <a:srgbClr val="596450"/>
                  </a:solidFill>
                  <a:latin typeface="Futura Std Light" panose="020B0402020204020303" pitchFamily="34" charset="0"/>
                </a:rPr>
                <a:t>RIEGO: </a:t>
              </a:r>
              <a:r>
                <a:rPr lang="es-ES_tradnl" sz="1200" dirty="0">
                  <a:latin typeface="Futura Std Light" panose="020B0402020204020303" pitchFamily="34" charset="0"/>
                </a:rPr>
                <a:t>escaso</a:t>
              </a:r>
            </a:p>
            <a:p>
              <a:pPr>
                <a:spcBef>
                  <a:spcPts val="600"/>
                </a:spcBef>
              </a:pPr>
              <a:endParaRPr lang="es-ES_tradnl" sz="1200" dirty="0">
                <a:latin typeface="Corbel" pitchFamily="34" charset="0"/>
              </a:endParaRPr>
            </a:p>
          </p:txBody>
        </p:sp>
      </p:grpSp>
      <p:pic>
        <p:nvPicPr>
          <p:cNvPr id="6146" name="Picture 2" descr="Resultado de imagen de AJ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3479" y="2097286"/>
            <a:ext cx="2166860" cy="1444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5811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magen" descr="pie página paint.jpg"/>
          <p:cNvPicPr>
            <a:picLocks noChangeAspect="1"/>
          </p:cNvPicPr>
          <p:nvPr/>
        </p:nvPicPr>
        <p:blipFill>
          <a:blip r:embed="rId3" cstate="print"/>
          <a:srcRect b="18126"/>
          <a:stretch>
            <a:fillRect/>
          </a:stretch>
        </p:blipFill>
        <p:spPr>
          <a:xfrm>
            <a:off x="0" y="4255819"/>
            <a:ext cx="7561263" cy="1775117"/>
          </a:xfrm>
          <a:prstGeom prst="rect">
            <a:avLst/>
          </a:prstGeom>
        </p:spPr>
      </p:pic>
      <p:sp>
        <p:nvSpPr>
          <p:cNvPr id="8" name="7 Rectángulo"/>
          <p:cNvSpPr/>
          <p:nvPr/>
        </p:nvSpPr>
        <p:spPr>
          <a:xfrm>
            <a:off x="923111" y="252557"/>
            <a:ext cx="6430170" cy="474586"/>
          </a:xfrm>
          <a:prstGeom prst="rect">
            <a:avLst/>
          </a:prstGeom>
          <a:solidFill>
            <a:srgbClr val="C3EA36"/>
          </a:solidFill>
        </p:spPr>
        <p:txBody>
          <a:bodyPr wrap="square" lIns="73756" tIns="36878" rIns="73756" bIns="36878">
            <a:spAutoFit/>
          </a:bodyPr>
          <a:lstStyle/>
          <a:p>
            <a:pPr algn="r"/>
            <a:r>
              <a:rPr lang="es-ES_tradnl" sz="2600" b="1" dirty="0"/>
              <a:t>Aprovechables por bulbos</a:t>
            </a:r>
          </a:p>
        </p:txBody>
      </p:sp>
      <p:grpSp>
        <p:nvGrpSpPr>
          <p:cNvPr id="7" name="16 Grupo"/>
          <p:cNvGrpSpPr/>
          <p:nvPr/>
        </p:nvGrpSpPr>
        <p:grpSpPr>
          <a:xfrm>
            <a:off x="612279" y="1033998"/>
            <a:ext cx="6336704" cy="3312368"/>
            <a:chOff x="548680" y="632520"/>
            <a:chExt cx="5760640" cy="2520280"/>
          </a:xfrm>
        </p:grpSpPr>
        <p:sp>
          <p:nvSpPr>
            <p:cNvPr id="9" name="8 CuadroTexto"/>
            <p:cNvSpPr txBox="1"/>
            <p:nvPr/>
          </p:nvSpPr>
          <p:spPr>
            <a:xfrm>
              <a:off x="548680" y="632520"/>
              <a:ext cx="2160240" cy="2520280"/>
            </a:xfrm>
            <a:prstGeom prst="rect">
              <a:avLst/>
            </a:prstGeom>
            <a:ln w="381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wrap="square" rtlCol="0">
              <a:noAutofit/>
            </a:bodyPr>
            <a:lstStyle/>
            <a:p>
              <a:pPr>
                <a:spcBef>
                  <a:spcPts val="600"/>
                </a:spcBef>
              </a:pPr>
              <a:r>
                <a:rPr lang="es-ES_tradnl" dirty="0">
                  <a:solidFill>
                    <a:srgbClr val="596450"/>
                  </a:solidFill>
                  <a:latin typeface="Futura Std Light" panose="020B0402020204020303" pitchFamily="34" charset="0"/>
                </a:rPr>
                <a:t>CEBOLLA</a:t>
              </a:r>
            </a:p>
            <a:p>
              <a:pPr>
                <a:spcBef>
                  <a:spcPts val="600"/>
                </a:spcBef>
              </a:pPr>
              <a:r>
                <a:rPr lang="es-ES_tradnl" sz="1200" dirty="0">
                  <a:solidFill>
                    <a:srgbClr val="596450"/>
                  </a:solidFill>
                  <a:latin typeface="Futura Std Light" panose="020B0402020204020303" pitchFamily="34" charset="0"/>
                </a:rPr>
                <a:t>(</a:t>
              </a:r>
              <a:r>
                <a:rPr lang="es-ES_tradnl" sz="1200" i="1" dirty="0" err="1">
                  <a:solidFill>
                    <a:srgbClr val="596450"/>
                  </a:solidFill>
                  <a:latin typeface="Futura Std Light" panose="020B0402020204020303" pitchFamily="34" charset="0"/>
                </a:rPr>
                <a:t>Allium</a:t>
              </a:r>
              <a:r>
                <a:rPr lang="es-ES_tradnl" sz="1200" i="1" dirty="0">
                  <a:solidFill>
                    <a:srgbClr val="596450"/>
                  </a:solidFill>
                  <a:latin typeface="Futura Std Light" panose="020B0402020204020303" pitchFamily="34" charset="0"/>
                </a:rPr>
                <a:t> cepa</a:t>
              </a:r>
              <a:r>
                <a:rPr lang="es-ES_tradnl" sz="1200" dirty="0">
                  <a:solidFill>
                    <a:srgbClr val="596450"/>
                  </a:solidFill>
                  <a:latin typeface="Futura Std Light" panose="020B0402020204020303" pitchFamily="34" charset="0"/>
                </a:rPr>
                <a:t>)</a:t>
              </a:r>
            </a:p>
            <a:p>
              <a:endParaRPr lang="es-ES_tradnl" dirty="0">
                <a:solidFill>
                  <a:srgbClr val="596450"/>
                </a:solidFill>
                <a:latin typeface="Futura Std Light" panose="020B0402020204020303" pitchFamily="34" charset="0"/>
              </a:endParaRPr>
            </a:p>
            <a:p>
              <a:endParaRPr lang="es-ES_tradnl" dirty="0">
                <a:latin typeface="Futura Std Light" panose="020B0402020204020303" pitchFamily="34" charset="0"/>
              </a:endParaRPr>
            </a:p>
            <a:p>
              <a:endParaRPr lang="es-ES_tradnl" dirty="0">
                <a:latin typeface="Futura Std Light" panose="020B0402020204020303" pitchFamily="34" charset="0"/>
              </a:endParaRPr>
            </a:p>
            <a:p>
              <a:endParaRPr lang="es-ES_tradnl" dirty="0">
                <a:latin typeface="Futura Std Light" panose="020B0402020204020303" pitchFamily="34" charset="0"/>
              </a:endParaRPr>
            </a:p>
            <a:p>
              <a:endParaRPr lang="es-ES_tradnl" dirty="0">
                <a:latin typeface="Futura Std Light" panose="020B0402020204020303" pitchFamily="34" charset="0"/>
              </a:endParaRPr>
            </a:p>
            <a:p>
              <a:endParaRPr lang="es-ES_tradnl" sz="500" dirty="0">
                <a:latin typeface="Futura Std Light" panose="020B0402020204020303" pitchFamily="34" charset="0"/>
              </a:endParaRPr>
            </a:p>
            <a:p>
              <a:endParaRPr lang="es-ES_tradnl" sz="500" dirty="0">
                <a:latin typeface="Futura Std Light" panose="020B0402020204020303" pitchFamily="34" charset="0"/>
              </a:endParaRPr>
            </a:p>
            <a:p>
              <a:endParaRPr lang="es-ES_tradnl" sz="500" dirty="0">
                <a:latin typeface="Futura Std Light" panose="020B0402020204020303" pitchFamily="34" charset="0"/>
              </a:endParaRPr>
            </a:p>
            <a:p>
              <a:pPr>
                <a:spcBef>
                  <a:spcPts val="600"/>
                </a:spcBef>
                <a:spcAft>
                  <a:spcPts val="1200"/>
                </a:spcAft>
              </a:pPr>
              <a:endParaRPr lang="es-ES_tradnl" sz="1200" b="1" dirty="0" smtClean="0">
                <a:solidFill>
                  <a:srgbClr val="596450"/>
                </a:solidFill>
                <a:latin typeface="Futura Std Light" panose="020B0402020204020303" pitchFamily="34" charset="0"/>
              </a:endParaRPr>
            </a:p>
            <a:p>
              <a:pPr>
                <a:spcBef>
                  <a:spcPts val="600"/>
                </a:spcBef>
                <a:spcAft>
                  <a:spcPts val="1200"/>
                </a:spcAft>
              </a:pPr>
              <a:endParaRPr lang="es-ES_tradnl" sz="1200" b="1" dirty="0">
                <a:solidFill>
                  <a:srgbClr val="596450"/>
                </a:solidFill>
                <a:latin typeface="Futura Std Light" panose="020B0402020204020303" pitchFamily="34" charset="0"/>
              </a:endParaRPr>
            </a:p>
            <a:p>
              <a:pPr>
                <a:spcBef>
                  <a:spcPts val="600"/>
                </a:spcBef>
                <a:spcAft>
                  <a:spcPts val="1200"/>
                </a:spcAft>
              </a:pPr>
              <a:r>
                <a:rPr lang="es-ES_tradnl" sz="1200" b="1" dirty="0" smtClean="0">
                  <a:solidFill>
                    <a:srgbClr val="596450"/>
                  </a:solidFill>
                  <a:latin typeface="Futura Std Light" panose="020B0402020204020303" pitchFamily="34" charset="0"/>
                </a:rPr>
                <a:t>Familia</a:t>
              </a:r>
              <a:r>
                <a:rPr lang="es-ES_tradnl" sz="1200" b="1" dirty="0">
                  <a:solidFill>
                    <a:srgbClr val="596450"/>
                  </a:solidFill>
                  <a:latin typeface="Futura Std Light" panose="020B0402020204020303" pitchFamily="34" charset="0"/>
                </a:rPr>
                <a:t>: </a:t>
              </a:r>
              <a:r>
                <a:rPr lang="es-ES_tradnl" sz="1200" dirty="0" err="1">
                  <a:latin typeface="Futura Std Light" panose="020B0402020204020303" pitchFamily="34" charset="0"/>
                </a:rPr>
                <a:t>Liliiáceas</a:t>
              </a:r>
              <a:endParaRPr lang="es-ES_tradnl" sz="1200" dirty="0">
                <a:latin typeface="Futura Std Light" panose="020B0402020204020303" pitchFamily="34" charset="0"/>
              </a:endParaRPr>
            </a:p>
          </p:txBody>
        </p:sp>
        <p:sp>
          <p:nvSpPr>
            <p:cNvPr id="10" name="9 CuadroTexto"/>
            <p:cNvSpPr txBox="1"/>
            <p:nvPr/>
          </p:nvSpPr>
          <p:spPr>
            <a:xfrm>
              <a:off x="2708920" y="632520"/>
              <a:ext cx="3600400" cy="2520280"/>
            </a:xfrm>
            <a:prstGeom prst="rect">
              <a:avLst/>
            </a:prstGeom>
            <a:ln w="381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wrap="square" lIns="72000" rIns="72000" rtlCol="0">
              <a:noAutofit/>
            </a:bodyPr>
            <a:lstStyle/>
            <a:p>
              <a:pPr>
                <a:spcBef>
                  <a:spcPts val="600"/>
                </a:spcBef>
              </a:pPr>
              <a:r>
                <a:rPr lang="es-ES_tradnl" sz="1200" b="1" dirty="0">
                  <a:solidFill>
                    <a:srgbClr val="596450"/>
                  </a:solidFill>
                  <a:latin typeface="Futura Std Light"/>
                </a:rPr>
                <a:t>MULTIPLICACIÓN: </a:t>
              </a:r>
              <a:r>
                <a:rPr lang="es-ES_tradnl" sz="1200" dirty="0">
                  <a:latin typeface="Futura Std Light"/>
                </a:rPr>
                <a:t>con semilla</a:t>
              </a:r>
            </a:p>
            <a:p>
              <a:pPr>
                <a:spcBef>
                  <a:spcPts val="600"/>
                </a:spcBef>
              </a:pPr>
              <a:r>
                <a:rPr lang="es-ES_tradnl" sz="1200" b="1" dirty="0">
                  <a:solidFill>
                    <a:srgbClr val="596450"/>
                  </a:solidFill>
                  <a:latin typeface="Futura Std Light"/>
                </a:rPr>
                <a:t>OBSERVACIONES: </a:t>
              </a:r>
              <a:r>
                <a:rPr lang="es-ES_tradnl" sz="1200" dirty="0">
                  <a:latin typeface="Futura Std Light"/>
                </a:rPr>
                <a:t>en semillero, trasplante a los 3  -4 meses</a:t>
              </a:r>
            </a:p>
            <a:p>
              <a:pPr>
                <a:spcBef>
                  <a:spcPts val="600"/>
                </a:spcBef>
              </a:pPr>
              <a:r>
                <a:rPr lang="es-ES_tradnl" sz="1200" b="1" dirty="0">
                  <a:solidFill>
                    <a:srgbClr val="596450"/>
                  </a:solidFill>
                  <a:latin typeface="Futura Std Light"/>
                </a:rPr>
                <a:t>DISTANCIA ENTRE PLANTAS: </a:t>
              </a:r>
              <a:r>
                <a:rPr lang="es-ES_tradnl" sz="1200" dirty="0">
                  <a:latin typeface="Futura Std Light"/>
                </a:rPr>
                <a:t>20 cm</a:t>
              </a:r>
            </a:p>
            <a:p>
              <a:pPr>
                <a:spcBef>
                  <a:spcPts val="600"/>
                </a:spcBef>
              </a:pPr>
              <a:r>
                <a:rPr lang="es-ES_tradnl" sz="1200" b="1" dirty="0">
                  <a:solidFill>
                    <a:srgbClr val="596450"/>
                  </a:solidFill>
                  <a:latin typeface="Futura Std Light"/>
                </a:rPr>
                <a:t>ÉPOCA DE SIEMBRA: </a:t>
              </a:r>
              <a:r>
                <a:rPr lang="es-ES_tradnl" sz="1200" dirty="0">
                  <a:latin typeface="Futura Std Light"/>
                </a:rPr>
                <a:t>enero – marzo y/o agosto - septiembre</a:t>
              </a:r>
            </a:p>
            <a:p>
              <a:pPr>
                <a:spcBef>
                  <a:spcPts val="600"/>
                </a:spcBef>
              </a:pPr>
              <a:r>
                <a:rPr lang="es-ES_tradnl" sz="1200" b="1" dirty="0">
                  <a:solidFill>
                    <a:srgbClr val="596450"/>
                  </a:solidFill>
                  <a:latin typeface="Futura Std Light"/>
                </a:rPr>
                <a:t>RECOLECIÓN</a:t>
              </a:r>
              <a:r>
                <a:rPr lang="es-ES_tradnl" sz="1200" b="1" dirty="0">
                  <a:solidFill>
                    <a:srgbClr val="596450"/>
                  </a:solidFill>
                  <a:latin typeface="Futura Std Light" panose="020B0402020204020303" pitchFamily="34" charset="0"/>
                </a:rPr>
                <a:t>: </a:t>
              </a:r>
              <a:r>
                <a:rPr lang="es-ES_tradnl" sz="1200" dirty="0">
                  <a:latin typeface="Futura Std Light" panose="020B0402020204020303" pitchFamily="34" charset="0"/>
                </a:rPr>
                <a:t>a los 3 – 4 meses del trasplante</a:t>
              </a:r>
            </a:p>
            <a:p>
              <a:pPr>
                <a:spcBef>
                  <a:spcPts val="600"/>
                </a:spcBef>
              </a:pPr>
              <a:r>
                <a:rPr lang="es-ES_tradnl" sz="1200" b="1" dirty="0">
                  <a:solidFill>
                    <a:srgbClr val="596450"/>
                  </a:solidFill>
                  <a:latin typeface="Futura Std Light" panose="020B0402020204020303" pitchFamily="34" charset="0"/>
                </a:rPr>
                <a:t>CUIDADOS:</a:t>
              </a:r>
              <a:r>
                <a:rPr lang="es-ES_tradnl" sz="1200" dirty="0">
                  <a:latin typeface="Futura Std Light" panose="020B0402020204020303" pitchFamily="34" charset="0"/>
                </a:rPr>
                <a:t> escardas frecuentes</a:t>
              </a:r>
            </a:p>
            <a:p>
              <a:pPr>
                <a:spcBef>
                  <a:spcPts val="600"/>
                </a:spcBef>
              </a:pPr>
              <a:r>
                <a:rPr lang="es-ES_tradnl" sz="1200" b="1" dirty="0">
                  <a:solidFill>
                    <a:srgbClr val="596450"/>
                  </a:solidFill>
                  <a:latin typeface="Futura Std Light" panose="020B0402020204020303" pitchFamily="34" charset="0"/>
                </a:rPr>
                <a:t>EXPOSICIÓN SOLAR: </a:t>
              </a:r>
              <a:r>
                <a:rPr lang="es-ES_tradnl" sz="1200" dirty="0">
                  <a:latin typeface="Futura Std Light" panose="020B0402020204020303" pitchFamily="34" charset="0"/>
                </a:rPr>
                <a:t>pleno sol. Tolera la sombra</a:t>
              </a:r>
            </a:p>
            <a:p>
              <a:pPr>
                <a:spcBef>
                  <a:spcPts val="600"/>
                </a:spcBef>
              </a:pPr>
              <a:r>
                <a:rPr lang="es-ES_tradnl" sz="1200" b="1" dirty="0">
                  <a:solidFill>
                    <a:srgbClr val="596450"/>
                  </a:solidFill>
                  <a:latin typeface="Futura Std Light" panose="020B0402020204020303" pitchFamily="34" charset="0"/>
                </a:rPr>
                <a:t>RIEGO: </a:t>
              </a:r>
              <a:r>
                <a:rPr lang="es-ES_tradnl" sz="1200" dirty="0">
                  <a:latin typeface="Futura Std Light" panose="020B0402020204020303" pitchFamily="34" charset="0"/>
                </a:rPr>
                <a:t>regular</a:t>
              </a:r>
            </a:p>
            <a:p>
              <a:pPr>
                <a:spcBef>
                  <a:spcPts val="600"/>
                </a:spcBef>
              </a:pPr>
              <a:endParaRPr lang="es-ES_tradnl" sz="1200" dirty="0">
                <a:latin typeface="Corbel" pitchFamily="34" charset="0"/>
              </a:endParaRPr>
            </a:p>
          </p:txBody>
        </p:sp>
      </p:grpSp>
      <p:pic>
        <p:nvPicPr>
          <p:cNvPr id="7170" name="Picture 2" descr="Resultado de imagen de CEBOLL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1490" y="1809254"/>
            <a:ext cx="1706373" cy="1456105"/>
          </a:xfrm>
          <a:prstGeom prst="rect">
            <a:avLst/>
          </a:prstGeom>
          <a:noFill/>
          <a:extLst>
            <a:ext uri="{909E8E84-426E-40DD-AFC4-6F175D3DCCD1}">
              <a14:hiddenFill xmlns:a14="http://schemas.microsoft.com/office/drawing/2010/main">
                <a:solidFill>
                  <a:srgbClr val="FFFFFF"/>
                </a:solidFill>
              </a14:hiddenFill>
            </a:ext>
          </a:extLst>
        </p:spPr>
      </p:pic>
      <p:sp>
        <p:nvSpPr>
          <p:cNvPr id="11" name="10 Explosión 1"/>
          <p:cNvSpPr/>
          <p:nvPr/>
        </p:nvSpPr>
        <p:spPr>
          <a:xfrm rot="20643037">
            <a:off x="5549594" y="3557862"/>
            <a:ext cx="1872208" cy="1080120"/>
          </a:xfrm>
          <a:prstGeom prst="irregularSeal1">
            <a:avLst/>
          </a:prstGeom>
          <a:solidFill>
            <a:srgbClr val="C3EA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Gordolobo</a:t>
            </a:r>
            <a:endParaRPr lang="es-ES" dirty="0">
              <a:solidFill>
                <a:schemeClr val="tx1"/>
              </a:solidFill>
            </a:endParaRPr>
          </a:p>
        </p:txBody>
      </p:sp>
    </p:spTree>
    <p:extLst>
      <p:ext uri="{BB962C8B-B14F-4D97-AF65-F5344CB8AC3E}">
        <p14:creationId xmlns:p14="http://schemas.microsoft.com/office/powerpoint/2010/main" val="571376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magen" descr="pie página paint.jpg"/>
          <p:cNvPicPr>
            <a:picLocks noChangeAspect="1"/>
          </p:cNvPicPr>
          <p:nvPr/>
        </p:nvPicPr>
        <p:blipFill>
          <a:blip r:embed="rId3" cstate="print"/>
          <a:srcRect b="18126"/>
          <a:stretch>
            <a:fillRect/>
          </a:stretch>
        </p:blipFill>
        <p:spPr>
          <a:xfrm>
            <a:off x="0" y="4255819"/>
            <a:ext cx="7561263" cy="1775117"/>
          </a:xfrm>
          <a:prstGeom prst="rect">
            <a:avLst/>
          </a:prstGeom>
        </p:spPr>
      </p:pic>
      <p:sp>
        <p:nvSpPr>
          <p:cNvPr id="8" name="7 Rectángulo"/>
          <p:cNvSpPr/>
          <p:nvPr/>
        </p:nvSpPr>
        <p:spPr>
          <a:xfrm>
            <a:off x="923111" y="252557"/>
            <a:ext cx="6430170" cy="474586"/>
          </a:xfrm>
          <a:prstGeom prst="rect">
            <a:avLst/>
          </a:prstGeom>
          <a:solidFill>
            <a:srgbClr val="C3EA36"/>
          </a:solidFill>
        </p:spPr>
        <p:txBody>
          <a:bodyPr wrap="square" lIns="73756" tIns="36878" rIns="73756" bIns="36878">
            <a:spAutoFit/>
          </a:bodyPr>
          <a:lstStyle/>
          <a:p>
            <a:pPr algn="r"/>
            <a:r>
              <a:rPr lang="es-ES_tradnl" sz="2600" b="1" dirty="0"/>
              <a:t>Aprovechables por </a:t>
            </a:r>
            <a:r>
              <a:rPr lang="es-ES_tradnl" sz="2600" b="1" dirty="0" smtClean="0"/>
              <a:t>inflorescencia</a:t>
            </a:r>
            <a:endParaRPr lang="es-ES_tradnl" sz="2600" b="1" dirty="0"/>
          </a:p>
        </p:txBody>
      </p:sp>
      <p:grpSp>
        <p:nvGrpSpPr>
          <p:cNvPr id="4" name="17 Grupo"/>
          <p:cNvGrpSpPr/>
          <p:nvPr/>
        </p:nvGrpSpPr>
        <p:grpSpPr>
          <a:xfrm>
            <a:off x="1126217" y="1089174"/>
            <a:ext cx="6227063" cy="2806468"/>
            <a:chOff x="548680" y="632520"/>
            <a:chExt cx="5760640" cy="2520280"/>
          </a:xfrm>
        </p:grpSpPr>
        <p:sp>
          <p:nvSpPr>
            <p:cNvPr id="5" name="4 CuadroTexto"/>
            <p:cNvSpPr txBox="1"/>
            <p:nvPr/>
          </p:nvSpPr>
          <p:spPr>
            <a:xfrm>
              <a:off x="548680" y="632520"/>
              <a:ext cx="2160240" cy="2520280"/>
            </a:xfrm>
            <a:prstGeom prst="rect">
              <a:avLst/>
            </a:prstGeom>
            <a:ln w="381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wrap="square" rtlCol="0">
              <a:noAutofit/>
            </a:bodyPr>
            <a:lstStyle/>
            <a:p>
              <a:pPr>
                <a:spcBef>
                  <a:spcPts val="600"/>
                </a:spcBef>
              </a:pPr>
              <a:r>
                <a:rPr lang="es-ES_tradnl" dirty="0">
                  <a:solidFill>
                    <a:srgbClr val="596450"/>
                  </a:solidFill>
                  <a:latin typeface="Futura Std Light" panose="020B0402020204020303" pitchFamily="34" charset="0"/>
                </a:rPr>
                <a:t>COLIFLOR</a:t>
              </a:r>
            </a:p>
            <a:p>
              <a:pPr>
                <a:spcBef>
                  <a:spcPts val="600"/>
                </a:spcBef>
              </a:pPr>
              <a:r>
                <a:rPr lang="es-ES_tradnl" sz="1200" dirty="0">
                  <a:solidFill>
                    <a:srgbClr val="596450"/>
                  </a:solidFill>
                  <a:latin typeface="Futura Std Light" panose="020B0402020204020303" pitchFamily="34" charset="0"/>
                </a:rPr>
                <a:t>(</a:t>
              </a:r>
              <a:r>
                <a:rPr lang="es-ES_tradnl" sz="1200" i="1" dirty="0" err="1">
                  <a:solidFill>
                    <a:srgbClr val="596450"/>
                  </a:solidFill>
                  <a:latin typeface="Futura Std Light" panose="020B0402020204020303" pitchFamily="34" charset="0"/>
                </a:rPr>
                <a:t>Brassica</a:t>
              </a:r>
              <a:r>
                <a:rPr lang="es-ES_tradnl" sz="1200" i="1" dirty="0">
                  <a:solidFill>
                    <a:srgbClr val="596450"/>
                  </a:solidFill>
                  <a:latin typeface="Futura Std Light" panose="020B0402020204020303" pitchFamily="34" charset="0"/>
                </a:rPr>
                <a:t> </a:t>
              </a:r>
              <a:r>
                <a:rPr lang="es-ES_tradnl" sz="1200" i="1" dirty="0" err="1">
                  <a:solidFill>
                    <a:srgbClr val="596450"/>
                  </a:solidFill>
                  <a:latin typeface="Futura Std Light" panose="020B0402020204020303" pitchFamily="34" charset="0"/>
                </a:rPr>
                <a:t>oleracea</a:t>
              </a:r>
              <a:r>
                <a:rPr lang="es-ES_tradnl" sz="1200" i="1" dirty="0">
                  <a:solidFill>
                    <a:srgbClr val="596450"/>
                  </a:solidFill>
                  <a:latin typeface="Futura Std Light" panose="020B0402020204020303" pitchFamily="34" charset="0"/>
                </a:rPr>
                <a:t> </a:t>
              </a:r>
              <a:r>
                <a:rPr lang="es-ES_tradnl" sz="1200" dirty="0" err="1">
                  <a:solidFill>
                    <a:srgbClr val="596450"/>
                  </a:solidFill>
                  <a:latin typeface="Futura Std Light" panose="020B0402020204020303" pitchFamily="34" charset="0"/>
                </a:rPr>
                <a:t>var</a:t>
              </a:r>
              <a:r>
                <a:rPr lang="es-ES_tradnl" sz="1200" dirty="0">
                  <a:solidFill>
                    <a:srgbClr val="596450"/>
                  </a:solidFill>
                  <a:latin typeface="Futura Std Light" panose="020B0402020204020303" pitchFamily="34" charset="0"/>
                </a:rPr>
                <a:t>. </a:t>
              </a:r>
              <a:r>
                <a:rPr lang="es-ES_tradnl" sz="1200" i="1" dirty="0" err="1">
                  <a:solidFill>
                    <a:srgbClr val="596450"/>
                  </a:solidFill>
                  <a:latin typeface="Futura Std Light" panose="020B0402020204020303" pitchFamily="34" charset="0"/>
                </a:rPr>
                <a:t>botrytis</a:t>
              </a:r>
              <a:r>
                <a:rPr lang="es-ES_tradnl" sz="1200" i="1" dirty="0">
                  <a:solidFill>
                    <a:srgbClr val="596450"/>
                  </a:solidFill>
                  <a:latin typeface="Futura Std Light" panose="020B0402020204020303" pitchFamily="34" charset="0"/>
                </a:rPr>
                <a:t>)</a:t>
              </a:r>
              <a:endParaRPr lang="es-ES_tradnl" sz="1200" dirty="0">
                <a:solidFill>
                  <a:srgbClr val="596450"/>
                </a:solidFill>
                <a:latin typeface="Futura Std Light" panose="020B0402020204020303" pitchFamily="34" charset="0"/>
              </a:endParaRPr>
            </a:p>
            <a:p>
              <a:endParaRPr lang="es-ES_tradnl" dirty="0">
                <a:latin typeface="Futura Std Light" panose="020B0402020204020303" pitchFamily="34" charset="0"/>
              </a:endParaRPr>
            </a:p>
            <a:p>
              <a:endParaRPr lang="es-ES_tradnl" dirty="0">
                <a:latin typeface="Futura Std Light" panose="020B0402020204020303" pitchFamily="34" charset="0"/>
              </a:endParaRPr>
            </a:p>
            <a:p>
              <a:endParaRPr lang="es-ES_tradnl" dirty="0">
                <a:latin typeface="Futura Std Light" panose="020B0402020204020303" pitchFamily="34" charset="0"/>
              </a:endParaRPr>
            </a:p>
            <a:p>
              <a:endParaRPr lang="es-ES_tradnl" dirty="0">
                <a:latin typeface="Futura Std Light" panose="020B0402020204020303" pitchFamily="34" charset="0"/>
              </a:endParaRPr>
            </a:p>
            <a:p>
              <a:endParaRPr lang="es-ES_tradnl" sz="500" dirty="0">
                <a:latin typeface="Futura Std Light" panose="020B0402020204020303" pitchFamily="34" charset="0"/>
              </a:endParaRPr>
            </a:p>
            <a:p>
              <a:endParaRPr lang="es-ES_tradnl" sz="500" dirty="0">
                <a:latin typeface="Futura Std Light" panose="020B0402020204020303" pitchFamily="34" charset="0"/>
              </a:endParaRPr>
            </a:p>
            <a:p>
              <a:endParaRPr lang="es-ES_tradnl" sz="500" dirty="0">
                <a:latin typeface="Futura Std Light" panose="020B0402020204020303" pitchFamily="34" charset="0"/>
              </a:endParaRPr>
            </a:p>
            <a:p>
              <a:endParaRPr lang="es-ES_tradnl" sz="500" dirty="0" smtClean="0">
                <a:latin typeface="Futura Std Light" panose="020B0402020204020303" pitchFamily="34" charset="0"/>
              </a:endParaRPr>
            </a:p>
            <a:p>
              <a:endParaRPr lang="es-ES_tradnl" sz="500" dirty="0">
                <a:latin typeface="Futura Std Light" panose="020B0402020204020303" pitchFamily="34" charset="0"/>
              </a:endParaRPr>
            </a:p>
            <a:p>
              <a:endParaRPr lang="es-ES_tradnl" sz="500" dirty="0" smtClean="0">
                <a:latin typeface="Futura Std Light" panose="020B0402020204020303" pitchFamily="34" charset="0"/>
              </a:endParaRPr>
            </a:p>
            <a:p>
              <a:endParaRPr lang="es-ES_tradnl" sz="500" dirty="0">
                <a:latin typeface="Futura Std Light" panose="020B0402020204020303" pitchFamily="34" charset="0"/>
              </a:endParaRPr>
            </a:p>
            <a:p>
              <a:pPr>
                <a:spcBef>
                  <a:spcPts val="600"/>
                </a:spcBef>
                <a:spcAft>
                  <a:spcPts val="1200"/>
                </a:spcAft>
              </a:pPr>
              <a:r>
                <a:rPr lang="es-ES_tradnl" sz="1200" b="1" dirty="0">
                  <a:solidFill>
                    <a:srgbClr val="596450"/>
                  </a:solidFill>
                  <a:latin typeface="Futura Std Light" panose="020B0402020204020303" pitchFamily="34" charset="0"/>
                </a:rPr>
                <a:t>Familia: </a:t>
              </a:r>
              <a:r>
                <a:rPr lang="es-ES_tradnl" sz="1200" dirty="0">
                  <a:latin typeface="Futura Std Light" panose="020B0402020204020303" pitchFamily="34" charset="0"/>
                </a:rPr>
                <a:t>Crucíferas</a:t>
              </a:r>
            </a:p>
          </p:txBody>
        </p:sp>
        <p:sp>
          <p:nvSpPr>
            <p:cNvPr id="6" name="5 CuadroTexto"/>
            <p:cNvSpPr txBox="1"/>
            <p:nvPr/>
          </p:nvSpPr>
          <p:spPr>
            <a:xfrm>
              <a:off x="2708920" y="632520"/>
              <a:ext cx="3600400" cy="2520280"/>
            </a:xfrm>
            <a:prstGeom prst="rect">
              <a:avLst/>
            </a:prstGeom>
            <a:ln w="381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wrap="square" lIns="72000" rIns="72000" rtlCol="0">
              <a:noAutofit/>
            </a:bodyPr>
            <a:lstStyle/>
            <a:p>
              <a:pPr>
                <a:spcBef>
                  <a:spcPts val="600"/>
                </a:spcBef>
              </a:pPr>
              <a:r>
                <a:rPr lang="es-ES_tradnl" sz="1200" b="1" dirty="0">
                  <a:solidFill>
                    <a:srgbClr val="596450"/>
                  </a:solidFill>
                  <a:latin typeface="Futura Std Light"/>
                </a:rPr>
                <a:t>MULTIPLICACIÓN: </a:t>
              </a:r>
              <a:r>
                <a:rPr lang="es-ES_tradnl" sz="1200" dirty="0">
                  <a:latin typeface="Futura Std Light"/>
                </a:rPr>
                <a:t>con semilla</a:t>
              </a:r>
            </a:p>
            <a:p>
              <a:pPr>
                <a:spcBef>
                  <a:spcPts val="600"/>
                </a:spcBef>
              </a:pPr>
              <a:r>
                <a:rPr lang="es-ES_tradnl" sz="1200" b="1" dirty="0">
                  <a:solidFill>
                    <a:srgbClr val="596450"/>
                  </a:solidFill>
                  <a:latin typeface="Futura Std Light"/>
                </a:rPr>
                <a:t>OBSERVACIONES: </a:t>
              </a:r>
              <a:r>
                <a:rPr lang="es-ES_tradnl" sz="1200" dirty="0">
                  <a:latin typeface="Futura Std Light"/>
                </a:rPr>
                <a:t>Siembra directa o en semillero</a:t>
              </a:r>
            </a:p>
            <a:p>
              <a:pPr>
                <a:spcBef>
                  <a:spcPts val="600"/>
                </a:spcBef>
              </a:pPr>
              <a:r>
                <a:rPr lang="es-ES_tradnl" sz="1200" b="1" dirty="0">
                  <a:solidFill>
                    <a:srgbClr val="596450"/>
                  </a:solidFill>
                  <a:latin typeface="Futura Std Light"/>
                </a:rPr>
                <a:t>DISTANCIA ENTRE PLANTAS: </a:t>
              </a:r>
              <a:r>
                <a:rPr lang="es-ES_tradnl" sz="1200" dirty="0">
                  <a:latin typeface="Futura Std Light"/>
                </a:rPr>
                <a:t>50 x 50 cm</a:t>
              </a:r>
            </a:p>
            <a:p>
              <a:pPr>
                <a:spcBef>
                  <a:spcPts val="600"/>
                </a:spcBef>
              </a:pPr>
              <a:r>
                <a:rPr lang="es-ES_tradnl" sz="1200" b="1" dirty="0">
                  <a:solidFill>
                    <a:srgbClr val="596450"/>
                  </a:solidFill>
                  <a:latin typeface="Futura Std Light"/>
                </a:rPr>
                <a:t>ÉPOCA DE SIEMBRA: </a:t>
              </a:r>
              <a:r>
                <a:rPr lang="es-ES_tradnl" sz="1200" dirty="0">
                  <a:solidFill>
                    <a:schemeClr val="tx1"/>
                  </a:solidFill>
                  <a:latin typeface="Futura Std Light"/>
                </a:rPr>
                <a:t>agosto</a:t>
              </a:r>
              <a:r>
                <a:rPr lang="es-ES_tradnl" sz="1200" b="1" dirty="0">
                  <a:solidFill>
                    <a:srgbClr val="596450"/>
                  </a:solidFill>
                  <a:latin typeface="Futura Std Light"/>
                </a:rPr>
                <a:t> </a:t>
              </a:r>
              <a:r>
                <a:rPr lang="es-ES_tradnl" sz="1200" dirty="0">
                  <a:latin typeface="Futura Std Light"/>
                </a:rPr>
                <a:t>– septiembre</a:t>
              </a:r>
            </a:p>
            <a:p>
              <a:pPr>
                <a:spcBef>
                  <a:spcPts val="600"/>
                </a:spcBef>
              </a:pPr>
              <a:r>
                <a:rPr lang="es-ES_tradnl" sz="1200" b="1" dirty="0">
                  <a:solidFill>
                    <a:srgbClr val="596450"/>
                  </a:solidFill>
                  <a:latin typeface="Futura Std Light"/>
                </a:rPr>
                <a:t>RECOLECIÓN</a:t>
              </a:r>
              <a:r>
                <a:rPr lang="es-ES_tradnl" sz="1200" b="1" dirty="0">
                  <a:solidFill>
                    <a:srgbClr val="596450"/>
                  </a:solidFill>
                  <a:latin typeface="Futura Std Light" panose="020B0402020204020303" pitchFamily="34" charset="0"/>
                </a:rPr>
                <a:t>: </a:t>
              </a:r>
              <a:r>
                <a:rPr lang="es-ES_tradnl" sz="1200" dirty="0">
                  <a:latin typeface="Futura Std Light" panose="020B0402020204020303" pitchFamily="34" charset="0"/>
                </a:rPr>
                <a:t>a los 3 – 4  meses</a:t>
              </a:r>
            </a:p>
            <a:p>
              <a:pPr>
                <a:spcBef>
                  <a:spcPts val="600"/>
                </a:spcBef>
              </a:pPr>
              <a:r>
                <a:rPr lang="es-ES_tradnl" sz="1200" b="1" dirty="0">
                  <a:solidFill>
                    <a:srgbClr val="596450"/>
                  </a:solidFill>
                  <a:latin typeface="Futura Std Light" panose="020B0402020204020303" pitchFamily="34" charset="0"/>
                </a:rPr>
                <a:t>PLAGAS: </a:t>
              </a:r>
              <a:r>
                <a:rPr lang="es-ES_tradnl" sz="1200" dirty="0">
                  <a:solidFill>
                    <a:schemeClr val="tx1"/>
                  </a:solidFill>
                  <a:latin typeface="Futura Std Light" panose="020B0402020204020303" pitchFamily="34" charset="0"/>
                </a:rPr>
                <a:t>pulgón y orugas</a:t>
              </a:r>
            </a:p>
            <a:p>
              <a:pPr>
                <a:spcBef>
                  <a:spcPts val="600"/>
                </a:spcBef>
              </a:pPr>
              <a:r>
                <a:rPr lang="es-ES_tradnl" sz="1200" b="1" dirty="0">
                  <a:solidFill>
                    <a:srgbClr val="596450"/>
                  </a:solidFill>
                  <a:latin typeface="Futura Std Light" panose="020B0402020204020303" pitchFamily="34" charset="0"/>
                </a:rPr>
                <a:t>EXPOSICIÓN SOLAR: </a:t>
              </a:r>
              <a:r>
                <a:rPr lang="es-ES_tradnl" sz="1200" dirty="0">
                  <a:latin typeface="Futura Std Light" panose="020B0402020204020303" pitchFamily="34" charset="0"/>
                </a:rPr>
                <a:t>pleno sol. Tolera la sombra y la humedad</a:t>
              </a:r>
            </a:p>
            <a:p>
              <a:pPr>
                <a:spcBef>
                  <a:spcPts val="600"/>
                </a:spcBef>
              </a:pPr>
              <a:r>
                <a:rPr lang="es-ES_tradnl" sz="1200" b="1" dirty="0">
                  <a:solidFill>
                    <a:srgbClr val="596450"/>
                  </a:solidFill>
                  <a:latin typeface="Futura Std Light" panose="020B0402020204020303" pitchFamily="34" charset="0"/>
                </a:rPr>
                <a:t>RIEGO: </a:t>
              </a:r>
              <a:r>
                <a:rPr lang="es-ES_tradnl" sz="1200" dirty="0">
                  <a:latin typeface="Futura Std Light" panose="020B0402020204020303" pitchFamily="34" charset="0"/>
                </a:rPr>
                <a:t>frecuente y regular</a:t>
              </a:r>
            </a:p>
            <a:p>
              <a:pPr>
                <a:spcBef>
                  <a:spcPts val="600"/>
                </a:spcBef>
              </a:pPr>
              <a:endParaRPr lang="es-ES_tradnl" sz="1200" dirty="0">
                <a:latin typeface="Corbel" pitchFamily="34" charset="0"/>
              </a:endParaRPr>
            </a:p>
          </p:txBody>
        </p:sp>
      </p:grpSp>
      <p:pic>
        <p:nvPicPr>
          <p:cNvPr id="12289"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848" y="2919329"/>
            <a:ext cx="1152525" cy="1952625"/>
          </a:xfrm>
          <a:prstGeom prst="ellipse">
            <a:avLst/>
          </a:prstGeom>
          <a:ln w="0">
            <a:no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2399" y="3969494"/>
            <a:ext cx="4686300"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descr="Resultado de imagen de COLIFLO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1138" y="1665238"/>
            <a:ext cx="1485306" cy="1485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201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a:xfrm>
            <a:off x="327072" y="157976"/>
            <a:ext cx="6805137" cy="662768"/>
          </a:xfrm>
        </p:spPr>
        <p:txBody>
          <a:bodyPr/>
          <a:lstStyle/>
          <a:p>
            <a:endParaRPr lang="es-ES" dirty="0">
              <a:solidFill>
                <a:srgbClr val="D95215"/>
              </a:solidFill>
              <a:latin typeface="Garamond" pitchFamily="18" charset="0"/>
            </a:endParaRPr>
          </a:p>
        </p:txBody>
      </p:sp>
      <p:pic>
        <p:nvPicPr>
          <p:cNvPr id="3074" name="Picture 2" descr="http://www.escuelapedia.com/wp-content/uploads/Mariposa-del-abedul.jpg"/>
          <p:cNvPicPr>
            <a:picLocks noChangeAspect="1" noChangeArrowheads="1"/>
          </p:cNvPicPr>
          <p:nvPr/>
        </p:nvPicPr>
        <p:blipFill>
          <a:blip r:embed="rId3" cstate="print"/>
          <a:srcRect/>
          <a:stretch>
            <a:fillRect/>
          </a:stretch>
        </p:blipFill>
        <p:spPr bwMode="auto">
          <a:xfrm>
            <a:off x="3990595" y="2347741"/>
            <a:ext cx="2821474" cy="1729098"/>
          </a:xfrm>
          <a:prstGeom prst="rect">
            <a:avLst/>
          </a:prstGeom>
          <a:noFill/>
        </p:spPr>
      </p:pic>
      <p:pic>
        <p:nvPicPr>
          <p:cNvPr id="3075" name="Picture 3"/>
          <p:cNvPicPr>
            <a:picLocks noChangeAspect="1" noChangeArrowheads="1"/>
          </p:cNvPicPr>
          <p:nvPr/>
        </p:nvPicPr>
        <p:blipFill>
          <a:blip r:embed="rId4" cstate="print"/>
          <a:srcRect/>
          <a:stretch>
            <a:fillRect/>
          </a:stretch>
        </p:blipFill>
        <p:spPr bwMode="auto">
          <a:xfrm>
            <a:off x="1696588" y="1060154"/>
            <a:ext cx="1726779" cy="1124343"/>
          </a:xfrm>
          <a:prstGeom prst="rect">
            <a:avLst/>
          </a:prstGeom>
          <a:noFill/>
          <a:ln w="9525">
            <a:noFill/>
            <a:miter lim="800000"/>
            <a:headEnd/>
            <a:tailEnd/>
          </a:ln>
        </p:spPr>
      </p:pic>
      <p:pic>
        <p:nvPicPr>
          <p:cNvPr id="3076" name="Picture 4"/>
          <p:cNvPicPr>
            <a:picLocks noChangeAspect="1" noChangeArrowheads="1"/>
          </p:cNvPicPr>
          <p:nvPr/>
        </p:nvPicPr>
        <p:blipFill>
          <a:blip r:embed="rId5" cstate="print"/>
          <a:srcRect/>
          <a:stretch>
            <a:fillRect/>
          </a:stretch>
        </p:blipFill>
        <p:spPr bwMode="auto">
          <a:xfrm>
            <a:off x="4018808" y="1033112"/>
            <a:ext cx="1607691" cy="1186630"/>
          </a:xfrm>
          <a:prstGeom prst="rect">
            <a:avLst/>
          </a:prstGeom>
          <a:noFill/>
          <a:ln w="9525">
            <a:noFill/>
            <a:miter lim="800000"/>
            <a:headEnd/>
            <a:tailEnd/>
          </a:ln>
        </p:spPr>
      </p:pic>
      <p:pic>
        <p:nvPicPr>
          <p:cNvPr id="3080" name="Picture 8" descr="https://encrypted-tbn1.gstatic.com/images?q=tbn:ANd9GcQIGVL4yNjNkZ1_YwW-DEDlW7TROlyDWEV5he55jb1nTBmcRlsS"/>
          <p:cNvPicPr>
            <a:picLocks noChangeAspect="1" noChangeArrowheads="1"/>
          </p:cNvPicPr>
          <p:nvPr/>
        </p:nvPicPr>
        <p:blipFill>
          <a:blip r:embed="rId6" cstate="print"/>
          <a:srcRect/>
          <a:stretch>
            <a:fillRect/>
          </a:stretch>
        </p:blipFill>
        <p:spPr bwMode="auto">
          <a:xfrm>
            <a:off x="684337" y="2336513"/>
            <a:ext cx="2718922" cy="1775117"/>
          </a:xfrm>
          <a:prstGeom prst="rect">
            <a:avLst/>
          </a:prstGeom>
          <a:noFill/>
        </p:spPr>
      </p:pic>
      <p:pic>
        <p:nvPicPr>
          <p:cNvPr id="10" name="9 Imagen" descr="pie página paint.jpg"/>
          <p:cNvPicPr>
            <a:picLocks noChangeAspect="1"/>
          </p:cNvPicPr>
          <p:nvPr/>
        </p:nvPicPr>
        <p:blipFill>
          <a:blip r:embed="rId7" cstate="print"/>
          <a:srcRect b="18126"/>
          <a:stretch>
            <a:fillRect/>
          </a:stretch>
        </p:blipFill>
        <p:spPr>
          <a:xfrm>
            <a:off x="0" y="4189121"/>
            <a:ext cx="7561263" cy="1775117"/>
          </a:xfrm>
          <a:prstGeom prst="rect">
            <a:avLst/>
          </a:prstGeom>
        </p:spPr>
      </p:pic>
      <p:sp>
        <p:nvSpPr>
          <p:cNvPr id="11" name="10 Rectángulo"/>
          <p:cNvSpPr/>
          <p:nvPr/>
        </p:nvSpPr>
        <p:spPr>
          <a:xfrm>
            <a:off x="2351575" y="252557"/>
            <a:ext cx="5001706" cy="474586"/>
          </a:xfrm>
          <a:prstGeom prst="rect">
            <a:avLst/>
          </a:prstGeom>
          <a:solidFill>
            <a:srgbClr val="C3EA36"/>
          </a:solidFill>
        </p:spPr>
        <p:txBody>
          <a:bodyPr wrap="square" lIns="73756" tIns="36878" rIns="73756" bIns="36878">
            <a:spAutoFit/>
          </a:bodyPr>
          <a:lstStyle/>
          <a:p>
            <a:pPr algn="ctr"/>
            <a:r>
              <a:rPr lang="es-ES_tradnl" sz="2600" b="1" dirty="0"/>
              <a:t>Un caso de evolución</a:t>
            </a:r>
          </a:p>
        </p:txBody>
      </p:sp>
    </p:spTree>
    <p:extLst>
      <p:ext uri="{BB962C8B-B14F-4D97-AF65-F5344CB8AC3E}">
        <p14:creationId xmlns:p14="http://schemas.microsoft.com/office/powerpoint/2010/main" val="11523942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box(in)">
                                      <p:cBhvr>
                                        <p:cTn id="7" dur="500"/>
                                        <p:tgtEl>
                                          <p:spTgt spid="308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box(in)">
                                      <p:cBhvr>
                                        <p:cTn id="1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magen" descr="pie página paint.jpg"/>
          <p:cNvPicPr>
            <a:picLocks noChangeAspect="1"/>
          </p:cNvPicPr>
          <p:nvPr/>
        </p:nvPicPr>
        <p:blipFill>
          <a:blip r:embed="rId3" cstate="print"/>
          <a:srcRect b="18126"/>
          <a:stretch>
            <a:fillRect/>
          </a:stretch>
        </p:blipFill>
        <p:spPr>
          <a:xfrm>
            <a:off x="0" y="4255819"/>
            <a:ext cx="7561263" cy="1775117"/>
          </a:xfrm>
          <a:prstGeom prst="rect">
            <a:avLst/>
          </a:prstGeom>
        </p:spPr>
      </p:pic>
      <p:sp>
        <p:nvSpPr>
          <p:cNvPr id="8" name="7 Rectángulo"/>
          <p:cNvSpPr/>
          <p:nvPr/>
        </p:nvSpPr>
        <p:spPr>
          <a:xfrm>
            <a:off x="923111" y="252557"/>
            <a:ext cx="6430170" cy="474586"/>
          </a:xfrm>
          <a:prstGeom prst="rect">
            <a:avLst/>
          </a:prstGeom>
          <a:solidFill>
            <a:srgbClr val="C3EA36"/>
          </a:solidFill>
        </p:spPr>
        <p:txBody>
          <a:bodyPr wrap="square" lIns="73756" tIns="36878" rIns="73756" bIns="36878">
            <a:spAutoFit/>
          </a:bodyPr>
          <a:lstStyle/>
          <a:p>
            <a:pPr algn="r"/>
            <a:r>
              <a:rPr lang="es-ES_tradnl" sz="2600" b="1" dirty="0"/>
              <a:t>Aprovechables por </a:t>
            </a:r>
            <a:r>
              <a:rPr lang="es-ES_tradnl" sz="2600" b="1" dirty="0" smtClean="0"/>
              <a:t>fruto</a:t>
            </a:r>
            <a:endParaRPr lang="es-ES_tradnl" sz="2600" b="1" dirty="0"/>
          </a:p>
        </p:txBody>
      </p:sp>
      <p:grpSp>
        <p:nvGrpSpPr>
          <p:cNvPr id="7" name="6 Grupo"/>
          <p:cNvGrpSpPr/>
          <p:nvPr/>
        </p:nvGrpSpPr>
        <p:grpSpPr>
          <a:xfrm>
            <a:off x="684287" y="1017165"/>
            <a:ext cx="6408712" cy="3238653"/>
            <a:chOff x="548680" y="632520"/>
            <a:chExt cx="5760640" cy="2520280"/>
          </a:xfrm>
        </p:grpSpPr>
        <p:sp>
          <p:nvSpPr>
            <p:cNvPr id="9" name="8 CuadroTexto"/>
            <p:cNvSpPr txBox="1"/>
            <p:nvPr/>
          </p:nvSpPr>
          <p:spPr>
            <a:xfrm>
              <a:off x="548680" y="632520"/>
              <a:ext cx="2160240" cy="2520280"/>
            </a:xfrm>
            <a:prstGeom prst="rect">
              <a:avLst/>
            </a:prstGeom>
            <a:ln w="381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wrap="square" rtlCol="0">
              <a:noAutofit/>
            </a:bodyPr>
            <a:lstStyle/>
            <a:p>
              <a:pPr>
                <a:spcBef>
                  <a:spcPts val="600"/>
                </a:spcBef>
              </a:pPr>
              <a:r>
                <a:rPr lang="es-ES_tradnl" dirty="0">
                  <a:solidFill>
                    <a:srgbClr val="596450"/>
                  </a:solidFill>
                  <a:latin typeface="Futura Std Light" panose="020B0402020204020303" pitchFamily="34" charset="0"/>
                </a:rPr>
                <a:t>BERENJENA </a:t>
              </a:r>
            </a:p>
            <a:p>
              <a:pPr>
                <a:spcBef>
                  <a:spcPts val="600"/>
                </a:spcBef>
              </a:pPr>
              <a:r>
                <a:rPr lang="es-ES_tradnl" sz="1200" dirty="0">
                  <a:solidFill>
                    <a:srgbClr val="596450"/>
                  </a:solidFill>
                  <a:latin typeface="Futura Std Light" panose="020B0402020204020303" pitchFamily="34" charset="0"/>
                </a:rPr>
                <a:t>(</a:t>
              </a:r>
              <a:r>
                <a:rPr lang="es-ES_tradnl" sz="1200" i="1" dirty="0" err="1">
                  <a:solidFill>
                    <a:srgbClr val="596450"/>
                  </a:solidFill>
                  <a:latin typeface="Futura Std Light" panose="020B0402020204020303" pitchFamily="34" charset="0"/>
                </a:rPr>
                <a:t>Solanum</a:t>
              </a:r>
              <a:r>
                <a:rPr lang="es-ES_tradnl" sz="1200" i="1" dirty="0">
                  <a:solidFill>
                    <a:srgbClr val="596450"/>
                  </a:solidFill>
                  <a:latin typeface="Futura Std Light" panose="020B0402020204020303" pitchFamily="34" charset="0"/>
                </a:rPr>
                <a:t> </a:t>
              </a:r>
              <a:r>
                <a:rPr lang="es-ES_tradnl" sz="1200" i="1" dirty="0" err="1">
                  <a:solidFill>
                    <a:srgbClr val="596450"/>
                  </a:solidFill>
                  <a:latin typeface="Futura Std Light" panose="020B0402020204020303" pitchFamily="34" charset="0"/>
                </a:rPr>
                <a:t>melongena</a:t>
              </a:r>
              <a:r>
                <a:rPr lang="es-ES_tradnl" sz="1200" i="1" dirty="0">
                  <a:solidFill>
                    <a:srgbClr val="596450"/>
                  </a:solidFill>
                  <a:latin typeface="Futura Std Light" panose="020B0402020204020303" pitchFamily="34" charset="0"/>
                </a:rPr>
                <a:t>)</a:t>
              </a:r>
              <a:endParaRPr lang="es-ES_tradnl" sz="1200" dirty="0">
                <a:solidFill>
                  <a:srgbClr val="596450"/>
                </a:solidFill>
                <a:latin typeface="Futura Std Light" panose="020B0402020204020303" pitchFamily="34" charset="0"/>
              </a:endParaRPr>
            </a:p>
            <a:p>
              <a:endParaRPr lang="es-ES_tradnl" dirty="0">
                <a:solidFill>
                  <a:srgbClr val="596450"/>
                </a:solidFill>
                <a:latin typeface="Futura Std Light" panose="020B0402020204020303" pitchFamily="34" charset="0"/>
              </a:endParaRPr>
            </a:p>
            <a:p>
              <a:endParaRPr lang="es-ES_tradnl" dirty="0">
                <a:latin typeface="Futura Std Light" panose="020B0402020204020303" pitchFamily="34" charset="0"/>
              </a:endParaRPr>
            </a:p>
            <a:p>
              <a:endParaRPr lang="es-ES_tradnl" dirty="0">
                <a:latin typeface="Futura Std Light" panose="020B0402020204020303" pitchFamily="34" charset="0"/>
              </a:endParaRPr>
            </a:p>
            <a:p>
              <a:endParaRPr lang="es-ES_tradnl" dirty="0">
                <a:latin typeface="Futura Std Light" panose="020B0402020204020303" pitchFamily="34" charset="0"/>
              </a:endParaRPr>
            </a:p>
            <a:p>
              <a:endParaRPr lang="es-ES_tradnl" sz="1200" dirty="0">
                <a:latin typeface="Futura Std Light" panose="020B0402020204020303" pitchFamily="34" charset="0"/>
              </a:endParaRPr>
            </a:p>
            <a:p>
              <a:endParaRPr lang="es-ES_tradnl" sz="500" dirty="0">
                <a:latin typeface="Futura Std Light" panose="020B0402020204020303" pitchFamily="34" charset="0"/>
              </a:endParaRPr>
            </a:p>
            <a:p>
              <a:endParaRPr lang="es-ES_tradnl" sz="500" dirty="0">
                <a:latin typeface="Futura Std Light" panose="020B0402020204020303" pitchFamily="34" charset="0"/>
              </a:endParaRPr>
            </a:p>
            <a:p>
              <a:endParaRPr lang="es-ES_tradnl" sz="500" dirty="0">
                <a:latin typeface="Futura Std Light" panose="020B0402020204020303" pitchFamily="34" charset="0"/>
              </a:endParaRPr>
            </a:p>
            <a:p>
              <a:endParaRPr lang="es-ES_tradnl" sz="500" dirty="0">
                <a:latin typeface="Futura Std Light" panose="020B0402020204020303" pitchFamily="34" charset="0"/>
              </a:endParaRPr>
            </a:p>
            <a:p>
              <a:pPr>
                <a:spcBef>
                  <a:spcPts val="600"/>
                </a:spcBef>
                <a:spcAft>
                  <a:spcPts val="1200"/>
                </a:spcAft>
              </a:pPr>
              <a:endParaRPr lang="es-ES_tradnl" sz="1200" b="1" dirty="0" smtClean="0">
                <a:solidFill>
                  <a:srgbClr val="596450"/>
                </a:solidFill>
                <a:latin typeface="Futura Std Light" panose="020B0402020204020303" pitchFamily="34" charset="0"/>
              </a:endParaRPr>
            </a:p>
            <a:p>
              <a:pPr>
                <a:spcBef>
                  <a:spcPts val="600"/>
                </a:spcBef>
                <a:spcAft>
                  <a:spcPts val="1200"/>
                </a:spcAft>
              </a:pPr>
              <a:endParaRPr lang="es-ES_tradnl" sz="1200" b="1" dirty="0">
                <a:solidFill>
                  <a:srgbClr val="596450"/>
                </a:solidFill>
                <a:latin typeface="Futura Std Light" panose="020B0402020204020303" pitchFamily="34" charset="0"/>
              </a:endParaRPr>
            </a:p>
            <a:p>
              <a:pPr>
                <a:spcBef>
                  <a:spcPts val="600"/>
                </a:spcBef>
                <a:spcAft>
                  <a:spcPts val="1200"/>
                </a:spcAft>
              </a:pPr>
              <a:r>
                <a:rPr lang="es-ES_tradnl" sz="1200" b="1" dirty="0" smtClean="0">
                  <a:solidFill>
                    <a:srgbClr val="596450"/>
                  </a:solidFill>
                  <a:latin typeface="Futura Std Light" panose="020B0402020204020303" pitchFamily="34" charset="0"/>
                </a:rPr>
                <a:t>Familia</a:t>
              </a:r>
              <a:r>
                <a:rPr lang="es-ES_tradnl" sz="1200" b="1" dirty="0">
                  <a:solidFill>
                    <a:srgbClr val="596450"/>
                  </a:solidFill>
                  <a:latin typeface="Futura Std Light" panose="020B0402020204020303" pitchFamily="34" charset="0"/>
                </a:rPr>
                <a:t>: </a:t>
              </a:r>
              <a:r>
                <a:rPr lang="es-ES_tradnl" sz="1200" dirty="0">
                  <a:latin typeface="Futura Std Light" panose="020B0402020204020303" pitchFamily="34" charset="0"/>
                </a:rPr>
                <a:t>Solanáceas</a:t>
              </a:r>
            </a:p>
          </p:txBody>
        </p:sp>
        <p:sp>
          <p:nvSpPr>
            <p:cNvPr id="10" name="9 CuadroTexto"/>
            <p:cNvSpPr txBox="1"/>
            <p:nvPr/>
          </p:nvSpPr>
          <p:spPr>
            <a:xfrm>
              <a:off x="2708920" y="632520"/>
              <a:ext cx="3600400" cy="2520280"/>
            </a:xfrm>
            <a:prstGeom prst="rect">
              <a:avLst/>
            </a:prstGeom>
            <a:ln w="381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wrap="square" lIns="72000" rIns="72000" rtlCol="0">
              <a:noAutofit/>
            </a:bodyPr>
            <a:lstStyle/>
            <a:p>
              <a:pPr>
                <a:spcBef>
                  <a:spcPts val="600"/>
                </a:spcBef>
              </a:pPr>
              <a:r>
                <a:rPr lang="es-ES_tradnl" sz="1200" b="1" dirty="0">
                  <a:solidFill>
                    <a:srgbClr val="596450"/>
                  </a:solidFill>
                  <a:latin typeface="Futura Std Light"/>
                </a:rPr>
                <a:t>MULTIPLICACIÓN: </a:t>
              </a:r>
              <a:r>
                <a:rPr lang="es-ES_tradnl" sz="1200" dirty="0">
                  <a:latin typeface="Futura Std Light"/>
                </a:rPr>
                <a:t>son semilla.</a:t>
              </a:r>
            </a:p>
            <a:p>
              <a:pPr>
                <a:spcBef>
                  <a:spcPts val="600"/>
                </a:spcBef>
              </a:pPr>
              <a:r>
                <a:rPr lang="es-ES_tradnl" sz="1200" b="1" dirty="0">
                  <a:solidFill>
                    <a:srgbClr val="596450"/>
                  </a:solidFill>
                  <a:latin typeface="Futura Std Light"/>
                </a:rPr>
                <a:t>OBSERVACIONES: </a:t>
              </a:r>
              <a:r>
                <a:rPr lang="es-ES_tradnl" sz="1200" dirty="0">
                  <a:latin typeface="Futura Std Light"/>
                </a:rPr>
                <a:t>siembra en semillero. Trasplante en abril - mayo</a:t>
              </a:r>
            </a:p>
            <a:p>
              <a:pPr>
                <a:spcBef>
                  <a:spcPts val="600"/>
                </a:spcBef>
              </a:pPr>
              <a:r>
                <a:rPr lang="es-ES_tradnl" sz="1200" b="1" dirty="0">
                  <a:solidFill>
                    <a:srgbClr val="596450"/>
                  </a:solidFill>
                  <a:latin typeface="Futura Std Light"/>
                </a:rPr>
                <a:t>DISTANCIA ENTRE PLANTAS: </a:t>
              </a:r>
              <a:r>
                <a:rPr lang="es-ES_tradnl" sz="1200" dirty="0">
                  <a:latin typeface="Futura Std Light"/>
                </a:rPr>
                <a:t>50 - 60 cm</a:t>
              </a:r>
            </a:p>
            <a:p>
              <a:pPr>
                <a:spcBef>
                  <a:spcPts val="600"/>
                </a:spcBef>
              </a:pPr>
              <a:r>
                <a:rPr lang="es-ES_tradnl" sz="1200" b="1" dirty="0">
                  <a:solidFill>
                    <a:srgbClr val="596450"/>
                  </a:solidFill>
                  <a:latin typeface="Futura Std Light"/>
                </a:rPr>
                <a:t>ÉPOCA DE SIEMBRA: </a:t>
              </a:r>
              <a:r>
                <a:rPr lang="es-ES_tradnl" sz="1200" dirty="0">
                  <a:latin typeface="Futura Std Light"/>
                </a:rPr>
                <a:t>febrero - marzo</a:t>
              </a:r>
            </a:p>
            <a:p>
              <a:pPr>
                <a:spcBef>
                  <a:spcPts val="600"/>
                </a:spcBef>
              </a:pPr>
              <a:r>
                <a:rPr lang="es-ES_tradnl" sz="1200" b="1" dirty="0">
                  <a:solidFill>
                    <a:srgbClr val="596450"/>
                  </a:solidFill>
                  <a:latin typeface="Futura Std Light"/>
                </a:rPr>
                <a:t>RECOLECIÓN</a:t>
              </a:r>
              <a:r>
                <a:rPr lang="es-ES_tradnl" sz="1200" b="1" dirty="0">
                  <a:solidFill>
                    <a:srgbClr val="596450"/>
                  </a:solidFill>
                  <a:latin typeface="Futura Std Light" panose="020B0402020204020303" pitchFamily="34" charset="0"/>
                </a:rPr>
                <a:t>: </a:t>
              </a:r>
              <a:r>
                <a:rPr lang="es-ES_tradnl" sz="1200" dirty="0">
                  <a:solidFill>
                    <a:schemeClr val="tx1"/>
                  </a:solidFill>
                  <a:latin typeface="Futura Std Light" panose="020B0402020204020303" pitchFamily="34" charset="0"/>
                </a:rPr>
                <a:t>a los 5 meses</a:t>
              </a:r>
            </a:p>
            <a:p>
              <a:pPr>
                <a:spcBef>
                  <a:spcPts val="600"/>
                </a:spcBef>
              </a:pPr>
              <a:r>
                <a:rPr lang="es-ES_tradnl" sz="1200" b="1" dirty="0">
                  <a:solidFill>
                    <a:srgbClr val="596450"/>
                  </a:solidFill>
                  <a:latin typeface="Futura Std Light" panose="020B0402020204020303" pitchFamily="34" charset="0"/>
                </a:rPr>
                <a:t>PLAGAS: </a:t>
              </a:r>
              <a:r>
                <a:rPr lang="es-ES_tradnl" sz="1200" dirty="0">
                  <a:latin typeface="Futura Std Light" panose="020B0402020204020303" pitchFamily="34" charset="0"/>
                </a:rPr>
                <a:t>escarabajo de la patata</a:t>
              </a:r>
            </a:p>
            <a:p>
              <a:pPr>
                <a:spcBef>
                  <a:spcPts val="600"/>
                </a:spcBef>
              </a:pPr>
              <a:r>
                <a:rPr lang="es-ES_tradnl" sz="1200" b="1" dirty="0">
                  <a:solidFill>
                    <a:srgbClr val="596450"/>
                  </a:solidFill>
                  <a:latin typeface="Futura Std Light" panose="020B0402020204020303" pitchFamily="34" charset="0"/>
                </a:rPr>
                <a:t>EXPOSICIÓN SOLAR: </a:t>
              </a:r>
              <a:r>
                <a:rPr lang="es-ES_tradnl" sz="1200" dirty="0">
                  <a:latin typeface="Futura Std Light" panose="020B0402020204020303" pitchFamily="34" charset="0"/>
                </a:rPr>
                <a:t>pleno sol</a:t>
              </a:r>
            </a:p>
            <a:p>
              <a:pPr>
                <a:spcBef>
                  <a:spcPts val="600"/>
                </a:spcBef>
              </a:pPr>
              <a:r>
                <a:rPr lang="es-ES_tradnl" sz="1200" b="1" dirty="0">
                  <a:solidFill>
                    <a:srgbClr val="596450"/>
                  </a:solidFill>
                  <a:latin typeface="Futura Std Light" panose="020B0402020204020303" pitchFamily="34" charset="0"/>
                </a:rPr>
                <a:t>RIEGO: </a:t>
              </a:r>
              <a:r>
                <a:rPr lang="es-ES_tradnl" sz="1200" dirty="0">
                  <a:latin typeface="Futura Std Light" panose="020B0402020204020303" pitchFamily="34" charset="0"/>
                </a:rPr>
                <a:t>abundante y regular</a:t>
              </a:r>
            </a:p>
            <a:p>
              <a:pPr>
                <a:spcBef>
                  <a:spcPts val="600"/>
                </a:spcBef>
              </a:pPr>
              <a:endParaRPr lang="es-ES_tradnl" sz="1200" dirty="0">
                <a:latin typeface="Corbel" pitchFamily="34" charset="0"/>
              </a:endParaRPr>
            </a:p>
          </p:txBody>
        </p:sp>
      </p:grpSp>
      <p:pic>
        <p:nvPicPr>
          <p:cNvPr id="9218" name="Picture 2" descr="Resultado de imagen de BERENJENA"/>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132" r="6269"/>
          <a:stretch/>
        </p:blipFill>
        <p:spPr bwMode="auto">
          <a:xfrm>
            <a:off x="807746" y="1952415"/>
            <a:ext cx="2156347" cy="13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63611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magen" descr="pie página paint.jpg"/>
          <p:cNvPicPr>
            <a:picLocks noChangeAspect="1"/>
          </p:cNvPicPr>
          <p:nvPr/>
        </p:nvPicPr>
        <p:blipFill>
          <a:blip r:embed="rId3" cstate="print"/>
          <a:srcRect b="18126"/>
          <a:stretch>
            <a:fillRect/>
          </a:stretch>
        </p:blipFill>
        <p:spPr>
          <a:xfrm>
            <a:off x="0" y="4255819"/>
            <a:ext cx="7561263" cy="1775117"/>
          </a:xfrm>
          <a:prstGeom prst="rect">
            <a:avLst/>
          </a:prstGeom>
        </p:spPr>
      </p:pic>
      <p:sp>
        <p:nvSpPr>
          <p:cNvPr id="8" name="7 Rectángulo"/>
          <p:cNvSpPr/>
          <p:nvPr/>
        </p:nvSpPr>
        <p:spPr>
          <a:xfrm>
            <a:off x="923111" y="252557"/>
            <a:ext cx="6430170" cy="474586"/>
          </a:xfrm>
          <a:prstGeom prst="rect">
            <a:avLst/>
          </a:prstGeom>
          <a:solidFill>
            <a:srgbClr val="C3EA36"/>
          </a:solidFill>
        </p:spPr>
        <p:txBody>
          <a:bodyPr wrap="square" lIns="73756" tIns="36878" rIns="73756" bIns="36878">
            <a:spAutoFit/>
          </a:bodyPr>
          <a:lstStyle/>
          <a:p>
            <a:pPr algn="r"/>
            <a:r>
              <a:rPr lang="es-ES_tradnl" sz="2600" b="1" dirty="0"/>
              <a:t>Aprovechables por </a:t>
            </a:r>
            <a:r>
              <a:rPr lang="es-ES_tradnl" sz="2600" b="1" dirty="0" smtClean="0"/>
              <a:t>fruto</a:t>
            </a:r>
            <a:endParaRPr lang="es-ES_tradnl" sz="2600" b="1" dirty="0"/>
          </a:p>
        </p:txBody>
      </p:sp>
      <p:grpSp>
        <p:nvGrpSpPr>
          <p:cNvPr id="4" name="17 Grupo"/>
          <p:cNvGrpSpPr/>
          <p:nvPr/>
        </p:nvGrpSpPr>
        <p:grpSpPr>
          <a:xfrm>
            <a:off x="540271" y="1089174"/>
            <a:ext cx="6264696" cy="2808312"/>
            <a:chOff x="548680" y="632520"/>
            <a:chExt cx="5760640" cy="2520280"/>
          </a:xfrm>
        </p:grpSpPr>
        <p:sp>
          <p:nvSpPr>
            <p:cNvPr id="5" name="4 CuadroTexto"/>
            <p:cNvSpPr txBox="1"/>
            <p:nvPr/>
          </p:nvSpPr>
          <p:spPr>
            <a:xfrm>
              <a:off x="548680" y="632520"/>
              <a:ext cx="2160240" cy="2520280"/>
            </a:xfrm>
            <a:prstGeom prst="rect">
              <a:avLst/>
            </a:prstGeom>
            <a:ln w="381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wrap="square" rtlCol="0">
              <a:noAutofit/>
            </a:bodyPr>
            <a:lstStyle/>
            <a:p>
              <a:pPr>
                <a:spcBef>
                  <a:spcPts val="600"/>
                </a:spcBef>
              </a:pPr>
              <a:r>
                <a:rPr lang="es-ES_tradnl" dirty="0">
                  <a:solidFill>
                    <a:srgbClr val="596450"/>
                  </a:solidFill>
                  <a:latin typeface="Futura Std Light" panose="020B0402020204020303" pitchFamily="34" charset="0"/>
                </a:rPr>
                <a:t>CALABACINES</a:t>
              </a:r>
            </a:p>
            <a:p>
              <a:pPr>
                <a:spcBef>
                  <a:spcPts val="600"/>
                </a:spcBef>
              </a:pPr>
              <a:r>
                <a:rPr lang="es-ES_tradnl" sz="1200" dirty="0">
                  <a:solidFill>
                    <a:srgbClr val="596450"/>
                  </a:solidFill>
                  <a:latin typeface="Futura Std Light" panose="020B0402020204020303" pitchFamily="34" charset="0"/>
                </a:rPr>
                <a:t>(</a:t>
              </a:r>
              <a:r>
                <a:rPr lang="es-ES_tradnl" sz="1200" i="1" dirty="0" err="1">
                  <a:solidFill>
                    <a:srgbClr val="596450"/>
                  </a:solidFill>
                  <a:latin typeface="Futura Std Light" panose="020B0402020204020303" pitchFamily="34" charset="0"/>
                </a:rPr>
                <a:t>Cucurbita</a:t>
              </a:r>
              <a:r>
                <a:rPr lang="es-ES_tradnl" sz="1200" i="1" dirty="0">
                  <a:solidFill>
                    <a:srgbClr val="596450"/>
                  </a:solidFill>
                  <a:latin typeface="Futura Std Light" panose="020B0402020204020303" pitchFamily="34" charset="0"/>
                </a:rPr>
                <a:t> pepo)</a:t>
              </a:r>
              <a:endParaRPr lang="es-ES_tradnl" sz="1200" dirty="0">
                <a:solidFill>
                  <a:srgbClr val="596450"/>
                </a:solidFill>
                <a:latin typeface="Futura Std Light" panose="020B0402020204020303" pitchFamily="34" charset="0"/>
              </a:endParaRPr>
            </a:p>
            <a:p>
              <a:endParaRPr lang="es-ES_tradnl" dirty="0">
                <a:solidFill>
                  <a:srgbClr val="596450"/>
                </a:solidFill>
                <a:latin typeface="Futura Std Light" panose="020B0402020204020303" pitchFamily="34" charset="0"/>
              </a:endParaRPr>
            </a:p>
            <a:p>
              <a:endParaRPr lang="es-ES_tradnl" dirty="0">
                <a:latin typeface="Futura Std Light" panose="020B0402020204020303" pitchFamily="34" charset="0"/>
              </a:endParaRPr>
            </a:p>
            <a:p>
              <a:endParaRPr lang="es-ES_tradnl" dirty="0">
                <a:latin typeface="Futura Std Light" panose="020B0402020204020303" pitchFamily="34" charset="0"/>
              </a:endParaRPr>
            </a:p>
            <a:p>
              <a:endParaRPr lang="es-ES_tradnl" dirty="0">
                <a:latin typeface="Futura Std Light" panose="020B0402020204020303" pitchFamily="34" charset="0"/>
              </a:endParaRPr>
            </a:p>
            <a:p>
              <a:endParaRPr lang="es-ES_tradnl" dirty="0" smtClean="0">
                <a:latin typeface="Futura Std Light" panose="020B0402020204020303" pitchFamily="34" charset="0"/>
              </a:endParaRPr>
            </a:p>
            <a:p>
              <a:endParaRPr lang="es-ES_tradnl" dirty="0">
                <a:latin typeface="Futura Std Light" panose="020B0402020204020303" pitchFamily="34" charset="0"/>
              </a:endParaRPr>
            </a:p>
            <a:p>
              <a:endParaRPr lang="es-ES_tradnl" sz="500" dirty="0">
                <a:latin typeface="Futura Std Light" panose="020B0402020204020303" pitchFamily="34" charset="0"/>
              </a:endParaRPr>
            </a:p>
            <a:p>
              <a:endParaRPr lang="es-ES_tradnl" sz="500" dirty="0">
                <a:latin typeface="Futura Std Light" panose="020B0402020204020303" pitchFamily="34" charset="0"/>
              </a:endParaRPr>
            </a:p>
            <a:p>
              <a:endParaRPr lang="es-ES_tradnl" sz="500" dirty="0">
                <a:latin typeface="Futura Std Light" panose="020B0402020204020303" pitchFamily="34" charset="0"/>
              </a:endParaRPr>
            </a:p>
            <a:p>
              <a:pPr>
                <a:spcBef>
                  <a:spcPts val="600"/>
                </a:spcBef>
                <a:spcAft>
                  <a:spcPts val="1200"/>
                </a:spcAft>
              </a:pPr>
              <a:r>
                <a:rPr lang="es-ES_tradnl" sz="1200" b="1" dirty="0">
                  <a:solidFill>
                    <a:srgbClr val="596450"/>
                  </a:solidFill>
                  <a:latin typeface="Futura Std Light" panose="020B0402020204020303" pitchFamily="34" charset="0"/>
                </a:rPr>
                <a:t>Familia: </a:t>
              </a:r>
              <a:r>
                <a:rPr lang="es-ES_tradnl" sz="1200" dirty="0">
                  <a:latin typeface="Futura Std Light" panose="020B0402020204020303" pitchFamily="34" charset="0"/>
                </a:rPr>
                <a:t>Cucurbitáceas</a:t>
              </a:r>
            </a:p>
          </p:txBody>
        </p:sp>
        <p:sp>
          <p:nvSpPr>
            <p:cNvPr id="6" name="5 CuadroTexto"/>
            <p:cNvSpPr txBox="1"/>
            <p:nvPr/>
          </p:nvSpPr>
          <p:spPr>
            <a:xfrm>
              <a:off x="2708920" y="632520"/>
              <a:ext cx="3600400" cy="2520280"/>
            </a:xfrm>
            <a:prstGeom prst="rect">
              <a:avLst/>
            </a:prstGeom>
            <a:ln w="381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wrap="square" lIns="72000" rIns="72000" rtlCol="0">
              <a:noAutofit/>
            </a:bodyPr>
            <a:lstStyle/>
            <a:p>
              <a:pPr>
                <a:spcBef>
                  <a:spcPts val="600"/>
                </a:spcBef>
              </a:pPr>
              <a:r>
                <a:rPr lang="es-ES_tradnl" sz="1200" b="1" dirty="0">
                  <a:solidFill>
                    <a:srgbClr val="596450"/>
                  </a:solidFill>
                  <a:latin typeface="Futura Std Light"/>
                </a:rPr>
                <a:t>MULTIPLICACIÓN: </a:t>
              </a:r>
              <a:r>
                <a:rPr lang="es-ES_tradnl" sz="1200" dirty="0">
                  <a:latin typeface="Futura Std Light"/>
                </a:rPr>
                <a:t>con semilla</a:t>
              </a:r>
            </a:p>
            <a:p>
              <a:pPr>
                <a:spcBef>
                  <a:spcPts val="600"/>
                </a:spcBef>
              </a:pPr>
              <a:r>
                <a:rPr lang="es-ES_tradnl" sz="1200" b="1" dirty="0">
                  <a:solidFill>
                    <a:srgbClr val="596450"/>
                  </a:solidFill>
                  <a:latin typeface="Futura Std Light"/>
                </a:rPr>
                <a:t>OBSERVACIONES: </a:t>
              </a:r>
              <a:r>
                <a:rPr lang="es-ES_tradnl" sz="1200" dirty="0">
                  <a:latin typeface="Futura Std Light"/>
                </a:rPr>
                <a:t>preferible siembra en semillero y trasplante posterior</a:t>
              </a:r>
            </a:p>
            <a:p>
              <a:pPr>
                <a:spcBef>
                  <a:spcPts val="600"/>
                </a:spcBef>
              </a:pPr>
              <a:r>
                <a:rPr lang="es-ES_tradnl" sz="1200" b="1" dirty="0">
                  <a:solidFill>
                    <a:srgbClr val="596450"/>
                  </a:solidFill>
                  <a:latin typeface="Futura Std Light"/>
                </a:rPr>
                <a:t>DISTANCIA ENTRE PLANTAS: </a:t>
              </a:r>
              <a:r>
                <a:rPr lang="es-ES_tradnl" sz="1200" dirty="0">
                  <a:latin typeface="Futura Std Light"/>
                </a:rPr>
                <a:t>90 x 90 cm</a:t>
              </a:r>
            </a:p>
            <a:p>
              <a:pPr>
                <a:spcBef>
                  <a:spcPts val="600"/>
                </a:spcBef>
              </a:pPr>
              <a:r>
                <a:rPr lang="es-ES_tradnl" sz="1200" b="1" dirty="0">
                  <a:solidFill>
                    <a:srgbClr val="596450"/>
                  </a:solidFill>
                  <a:latin typeface="Futura Std Light"/>
                </a:rPr>
                <a:t>ÉPOCA DE SIEMBRA: </a:t>
              </a:r>
              <a:r>
                <a:rPr lang="es-ES_tradnl" sz="1200" dirty="0">
                  <a:latin typeface="Futura Std Light"/>
                </a:rPr>
                <a:t>marzo - abril</a:t>
              </a:r>
            </a:p>
            <a:p>
              <a:pPr>
                <a:spcBef>
                  <a:spcPts val="600"/>
                </a:spcBef>
              </a:pPr>
              <a:r>
                <a:rPr lang="es-ES_tradnl" sz="1200" b="1" dirty="0">
                  <a:solidFill>
                    <a:srgbClr val="596450"/>
                  </a:solidFill>
                  <a:latin typeface="Futura Std Light"/>
                </a:rPr>
                <a:t>RECOLECIÓN</a:t>
              </a:r>
              <a:r>
                <a:rPr lang="es-ES_tradnl" sz="1200" b="1" dirty="0">
                  <a:solidFill>
                    <a:srgbClr val="596450"/>
                  </a:solidFill>
                  <a:latin typeface="Futura Std Light" panose="020B0402020204020303" pitchFamily="34" charset="0"/>
                </a:rPr>
                <a:t>: </a:t>
              </a:r>
              <a:r>
                <a:rPr lang="es-ES_tradnl" sz="1200" dirty="0">
                  <a:solidFill>
                    <a:schemeClr val="tx1"/>
                  </a:solidFill>
                  <a:latin typeface="Futura Std Light" panose="020B0402020204020303" pitchFamily="34" charset="0"/>
                </a:rPr>
                <a:t>desde los 90 días</a:t>
              </a:r>
            </a:p>
            <a:p>
              <a:pPr>
                <a:spcBef>
                  <a:spcPts val="600"/>
                </a:spcBef>
              </a:pPr>
              <a:r>
                <a:rPr lang="es-ES_tradnl" sz="1200" b="1" dirty="0">
                  <a:solidFill>
                    <a:srgbClr val="596450"/>
                  </a:solidFill>
                  <a:latin typeface="Futura Std Light" panose="020B0402020204020303" pitchFamily="34" charset="0"/>
                </a:rPr>
                <a:t>CUIDADOS:</a:t>
              </a:r>
              <a:r>
                <a:rPr lang="es-ES_tradnl" sz="1200" dirty="0">
                  <a:latin typeface="Futura Std Light" panose="020B0402020204020303" pitchFamily="34" charset="0"/>
                </a:rPr>
                <a:t> </a:t>
              </a:r>
              <a:r>
                <a:rPr lang="es-ES_tradnl" sz="1100" dirty="0">
                  <a:latin typeface="Futura Std Light" panose="020B0402020204020303" pitchFamily="34" charset="0"/>
                </a:rPr>
                <a:t>podas de hojas para favorecer aireación</a:t>
              </a:r>
            </a:p>
            <a:p>
              <a:pPr>
                <a:spcBef>
                  <a:spcPts val="600"/>
                </a:spcBef>
              </a:pPr>
              <a:r>
                <a:rPr lang="es-ES_tradnl" sz="1200" b="1" dirty="0">
                  <a:solidFill>
                    <a:srgbClr val="596450"/>
                  </a:solidFill>
                  <a:latin typeface="Futura Std Light" panose="020B0402020204020303" pitchFamily="34" charset="0"/>
                </a:rPr>
                <a:t>PLAGAS: </a:t>
              </a:r>
              <a:r>
                <a:rPr lang="es-ES_tradnl" sz="1200" dirty="0">
                  <a:solidFill>
                    <a:schemeClr val="tx1"/>
                  </a:solidFill>
                  <a:latin typeface="Futura Std Light" panose="020B0402020204020303" pitchFamily="34" charset="0"/>
                </a:rPr>
                <a:t>babosas y caracoles</a:t>
              </a:r>
            </a:p>
            <a:p>
              <a:pPr>
                <a:spcBef>
                  <a:spcPts val="600"/>
                </a:spcBef>
              </a:pPr>
              <a:r>
                <a:rPr lang="es-ES_tradnl" sz="1200" b="1" dirty="0">
                  <a:solidFill>
                    <a:srgbClr val="596450"/>
                  </a:solidFill>
                  <a:latin typeface="Futura Std Light" panose="020B0402020204020303" pitchFamily="34" charset="0"/>
                </a:rPr>
                <a:t>EXPOSICIÓN SOLAR: </a:t>
              </a:r>
              <a:r>
                <a:rPr lang="es-ES_tradnl" sz="1200" dirty="0">
                  <a:latin typeface="Futura Std Light" panose="020B0402020204020303" pitchFamily="34" charset="0"/>
                </a:rPr>
                <a:t>pleno sol</a:t>
              </a:r>
            </a:p>
            <a:p>
              <a:pPr>
                <a:spcBef>
                  <a:spcPts val="600"/>
                </a:spcBef>
              </a:pPr>
              <a:r>
                <a:rPr lang="es-ES_tradnl" sz="1200" b="1" dirty="0">
                  <a:solidFill>
                    <a:srgbClr val="596450"/>
                  </a:solidFill>
                  <a:latin typeface="Futura Std Light" panose="020B0402020204020303" pitchFamily="34" charset="0"/>
                </a:rPr>
                <a:t>RIEGO: </a:t>
              </a:r>
              <a:r>
                <a:rPr lang="es-ES_tradnl" sz="1200" dirty="0">
                  <a:latin typeface="Futura Std Light" panose="020B0402020204020303" pitchFamily="34" charset="0"/>
                </a:rPr>
                <a:t>frecuente y abundante</a:t>
              </a:r>
            </a:p>
            <a:p>
              <a:pPr>
                <a:spcBef>
                  <a:spcPts val="600"/>
                </a:spcBef>
              </a:pPr>
              <a:endParaRPr lang="es-ES_tradnl" sz="1200" dirty="0">
                <a:latin typeface="Corbel" pitchFamily="34" charset="0"/>
              </a:endParaRPr>
            </a:p>
          </p:txBody>
        </p:sp>
      </p:grpSp>
      <p:pic>
        <p:nvPicPr>
          <p:cNvPr id="14338" name="Picture 2" descr="Resultado de imagen de cervez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117" y="3033390"/>
            <a:ext cx="1464816" cy="1955605"/>
          </a:xfrm>
          <a:prstGeom prst="ellipse">
            <a:avLst/>
          </a:prstGeom>
          <a:ln w="0">
            <a:no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42" name="Picture 2" descr="Resultado de imagen de calabaci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5309" y="1788636"/>
            <a:ext cx="1879183" cy="1409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6009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magen" descr="pie página paint.jpg"/>
          <p:cNvPicPr>
            <a:picLocks noChangeAspect="1"/>
          </p:cNvPicPr>
          <p:nvPr/>
        </p:nvPicPr>
        <p:blipFill>
          <a:blip r:embed="rId3" cstate="print"/>
          <a:srcRect b="18126"/>
          <a:stretch>
            <a:fillRect/>
          </a:stretch>
        </p:blipFill>
        <p:spPr>
          <a:xfrm>
            <a:off x="0" y="4255819"/>
            <a:ext cx="7561263" cy="1775117"/>
          </a:xfrm>
          <a:prstGeom prst="rect">
            <a:avLst/>
          </a:prstGeom>
        </p:spPr>
      </p:pic>
      <p:sp>
        <p:nvSpPr>
          <p:cNvPr id="8" name="7 Rectángulo"/>
          <p:cNvSpPr/>
          <p:nvPr/>
        </p:nvSpPr>
        <p:spPr>
          <a:xfrm>
            <a:off x="923111" y="252557"/>
            <a:ext cx="6430170" cy="474586"/>
          </a:xfrm>
          <a:prstGeom prst="rect">
            <a:avLst/>
          </a:prstGeom>
          <a:solidFill>
            <a:srgbClr val="C3EA36"/>
          </a:solidFill>
        </p:spPr>
        <p:txBody>
          <a:bodyPr wrap="square" lIns="73756" tIns="36878" rIns="73756" bIns="36878">
            <a:spAutoFit/>
          </a:bodyPr>
          <a:lstStyle/>
          <a:p>
            <a:pPr algn="r"/>
            <a:r>
              <a:rPr lang="es-ES_tradnl" sz="2600" b="1" dirty="0"/>
              <a:t>Aprovechables por </a:t>
            </a:r>
            <a:r>
              <a:rPr lang="es-ES_tradnl" sz="2600" b="1" dirty="0" smtClean="0"/>
              <a:t>fruto</a:t>
            </a:r>
            <a:endParaRPr lang="es-ES_tradnl" sz="2600" b="1" dirty="0"/>
          </a:p>
        </p:txBody>
      </p:sp>
      <p:grpSp>
        <p:nvGrpSpPr>
          <p:cNvPr id="4" name="17 Grupo"/>
          <p:cNvGrpSpPr/>
          <p:nvPr/>
        </p:nvGrpSpPr>
        <p:grpSpPr>
          <a:xfrm>
            <a:off x="684287" y="945158"/>
            <a:ext cx="6408712" cy="2880320"/>
            <a:chOff x="548680" y="632520"/>
            <a:chExt cx="5760640" cy="2520280"/>
          </a:xfrm>
        </p:grpSpPr>
        <p:sp>
          <p:nvSpPr>
            <p:cNvPr id="5" name="4 CuadroTexto"/>
            <p:cNvSpPr txBox="1"/>
            <p:nvPr/>
          </p:nvSpPr>
          <p:spPr>
            <a:xfrm>
              <a:off x="548680" y="632520"/>
              <a:ext cx="2160240" cy="2520280"/>
            </a:xfrm>
            <a:prstGeom prst="rect">
              <a:avLst/>
            </a:prstGeom>
            <a:ln w="381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wrap="square" rtlCol="0">
              <a:noAutofit/>
            </a:bodyPr>
            <a:lstStyle/>
            <a:p>
              <a:pPr>
                <a:spcBef>
                  <a:spcPts val="600"/>
                </a:spcBef>
              </a:pPr>
              <a:r>
                <a:rPr lang="es-ES_tradnl" dirty="0">
                  <a:solidFill>
                    <a:srgbClr val="596450"/>
                  </a:solidFill>
                  <a:latin typeface="Futura Std Light" panose="020B0402020204020303" pitchFamily="34" charset="0"/>
                </a:rPr>
                <a:t>GUISANTES</a:t>
              </a:r>
            </a:p>
            <a:p>
              <a:pPr>
                <a:spcBef>
                  <a:spcPts val="600"/>
                </a:spcBef>
              </a:pPr>
              <a:r>
                <a:rPr lang="es-ES_tradnl" sz="1200" dirty="0">
                  <a:solidFill>
                    <a:srgbClr val="596450"/>
                  </a:solidFill>
                  <a:latin typeface="Futura Std Light" panose="020B0402020204020303" pitchFamily="34" charset="0"/>
                </a:rPr>
                <a:t>(</a:t>
              </a:r>
              <a:r>
                <a:rPr lang="es-ES_tradnl" sz="1200" i="1" dirty="0" err="1">
                  <a:solidFill>
                    <a:srgbClr val="596450"/>
                  </a:solidFill>
                  <a:latin typeface="Futura Std Light" panose="020B0402020204020303" pitchFamily="34" charset="0"/>
                </a:rPr>
                <a:t>Pisum</a:t>
              </a:r>
              <a:r>
                <a:rPr lang="es-ES_tradnl" sz="1200" i="1" dirty="0">
                  <a:solidFill>
                    <a:srgbClr val="596450"/>
                  </a:solidFill>
                  <a:latin typeface="Futura Std Light" panose="020B0402020204020303" pitchFamily="34" charset="0"/>
                </a:rPr>
                <a:t> </a:t>
              </a:r>
              <a:r>
                <a:rPr lang="es-ES_tradnl" sz="1200" i="1" dirty="0" err="1">
                  <a:solidFill>
                    <a:srgbClr val="596450"/>
                  </a:solidFill>
                  <a:latin typeface="Futura Std Light" panose="020B0402020204020303" pitchFamily="34" charset="0"/>
                </a:rPr>
                <a:t>sativum</a:t>
              </a:r>
              <a:r>
                <a:rPr lang="es-ES_tradnl" sz="1200" dirty="0">
                  <a:solidFill>
                    <a:srgbClr val="596450"/>
                  </a:solidFill>
                  <a:latin typeface="Futura Std Light" panose="020B0402020204020303" pitchFamily="34" charset="0"/>
                </a:rPr>
                <a:t>)</a:t>
              </a:r>
            </a:p>
            <a:p>
              <a:endParaRPr lang="es-ES_tradnl" dirty="0">
                <a:latin typeface="Futura Std Light" panose="020B0402020204020303" pitchFamily="34" charset="0"/>
              </a:endParaRPr>
            </a:p>
            <a:p>
              <a:endParaRPr lang="es-ES_tradnl" dirty="0">
                <a:latin typeface="Futura Std Light" panose="020B0402020204020303" pitchFamily="34" charset="0"/>
              </a:endParaRPr>
            </a:p>
            <a:p>
              <a:endParaRPr lang="es-ES_tradnl" dirty="0">
                <a:latin typeface="Futura Std Light" panose="020B0402020204020303" pitchFamily="34" charset="0"/>
              </a:endParaRPr>
            </a:p>
            <a:p>
              <a:endParaRPr lang="es-ES_tradnl" dirty="0">
                <a:latin typeface="Futura Std Light" panose="020B0402020204020303" pitchFamily="34" charset="0"/>
              </a:endParaRPr>
            </a:p>
            <a:p>
              <a:endParaRPr lang="es-ES_tradnl" sz="500" dirty="0">
                <a:latin typeface="Futura Std Light" panose="020B0402020204020303" pitchFamily="34" charset="0"/>
              </a:endParaRPr>
            </a:p>
            <a:p>
              <a:endParaRPr lang="es-ES_tradnl" sz="500" dirty="0">
                <a:latin typeface="Futura Std Light" panose="020B0402020204020303" pitchFamily="34" charset="0"/>
              </a:endParaRPr>
            </a:p>
            <a:p>
              <a:endParaRPr lang="es-ES_tradnl" sz="500" dirty="0" smtClean="0">
                <a:latin typeface="Futura Std Light" panose="020B0402020204020303" pitchFamily="34" charset="0"/>
              </a:endParaRPr>
            </a:p>
            <a:p>
              <a:endParaRPr lang="es-ES_tradnl" sz="500" dirty="0">
                <a:latin typeface="Futura Std Light" panose="020B0402020204020303" pitchFamily="34" charset="0"/>
              </a:endParaRPr>
            </a:p>
            <a:p>
              <a:endParaRPr lang="es-ES_tradnl" sz="500" dirty="0">
                <a:latin typeface="Futura Std Light" panose="020B0402020204020303" pitchFamily="34" charset="0"/>
              </a:endParaRPr>
            </a:p>
            <a:p>
              <a:endParaRPr lang="es-ES_tradnl" sz="500" dirty="0">
                <a:latin typeface="Futura Std Light" panose="020B0402020204020303" pitchFamily="34" charset="0"/>
              </a:endParaRPr>
            </a:p>
            <a:p>
              <a:endParaRPr lang="es-ES_tradnl" sz="500" dirty="0">
                <a:latin typeface="Futura Std Light" panose="020B0402020204020303" pitchFamily="34" charset="0"/>
              </a:endParaRPr>
            </a:p>
            <a:p>
              <a:endParaRPr lang="es-ES_tradnl" sz="500" dirty="0">
                <a:latin typeface="Futura Std Light" panose="020B0402020204020303" pitchFamily="34" charset="0"/>
              </a:endParaRPr>
            </a:p>
            <a:p>
              <a:pPr>
                <a:spcBef>
                  <a:spcPts val="600"/>
                </a:spcBef>
                <a:spcAft>
                  <a:spcPts val="1200"/>
                </a:spcAft>
              </a:pPr>
              <a:r>
                <a:rPr lang="es-ES_tradnl" sz="1200" b="1" dirty="0">
                  <a:solidFill>
                    <a:srgbClr val="596450"/>
                  </a:solidFill>
                  <a:latin typeface="Futura Std Light" panose="020B0402020204020303" pitchFamily="34" charset="0"/>
                </a:rPr>
                <a:t>Familia: </a:t>
              </a:r>
              <a:r>
                <a:rPr lang="es-ES_tradnl" sz="1200" dirty="0">
                  <a:latin typeface="Futura Std Light" panose="020B0402020204020303" pitchFamily="34" charset="0"/>
                </a:rPr>
                <a:t>Leguminosas</a:t>
              </a:r>
            </a:p>
          </p:txBody>
        </p:sp>
        <p:sp>
          <p:nvSpPr>
            <p:cNvPr id="6" name="5 CuadroTexto"/>
            <p:cNvSpPr txBox="1"/>
            <p:nvPr/>
          </p:nvSpPr>
          <p:spPr>
            <a:xfrm>
              <a:off x="2708920" y="632520"/>
              <a:ext cx="3600400" cy="2520280"/>
            </a:xfrm>
            <a:prstGeom prst="rect">
              <a:avLst/>
            </a:prstGeom>
            <a:ln w="381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wrap="square" lIns="72000" rIns="72000" rtlCol="0">
              <a:noAutofit/>
            </a:bodyPr>
            <a:lstStyle/>
            <a:p>
              <a:pPr>
                <a:spcBef>
                  <a:spcPts val="600"/>
                </a:spcBef>
              </a:pPr>
              <a:r>
                <a:rPr lang="es-ES_tradnl" sz="1200" b="1" dirty="0">
                  <a:solidFill>
                    <a:srgbClr val="596450"/>
                  </a:solidFill>
                  <a:latin typeface="Futura Std Light"/>
                </a:rPr>
                <a:t>MULTIPLICACIÓN: </a:t>
              </a:r>
              <a:r>
                <a:rPr lang="es-ES_tradnl" sz="1200" dirty="0">
                  <a:latin typeface="Futura Std Light"/>
                </a:rPr>
                <a:t>con semilla (3 o 4 por hoyo)</a:t>
              </a:r>
            </a:p>
            <a:p>
              <a:pPr>
                <a:spcBef>
                  <a:spcPts val="600"/>
                </a:spcBef>
              </a:pPr>
              <a:r>
                <a:rPr lang="es-ES_tradnl" sz="1200" b="1" dirty="0">
                  <a:solidFill>
                    <a:srgbClr val="596450"/>
                  </a:solidFill>
                  <a:latin typeface="Futura Std Light"/>
                </a:rPr>
                <a:t>OBSERVACIONES: </a:t>
              </a:r>
              <a:r>
                <a:rPr lang="es-ES_tradnl" sz="1200" dirty="0">
                  <a:latin typeface="Futura Std Light"/>
                </a:rPr>
                <a:t>siembra directa</a:t>
              </a:r>
            </a:p>
            <a:p>
              <a:pPr>
                <a:spcBef>
                  <a:spcPts val="600"/>
                </a:spcBef>
              </a:pPr>
              <a:r>
                <a:rPr lang="es-ES_tradnl" sz="1200" b="1" dirty="0">
                  <a:solidFill>
                    <a:srgbClr val="596450"/>
                  </a:solidFill>
                  <a:latin typeface="Futura Std Light"/>
                </a:rPr>
                <a:t>DISTANCIA ENTRE PLANTAS: </a:t>
              </a:r>
              <a:r>
                <a:rPr lang="es-ES_tradnl" sz="1200" dirty="0">
                  <a:latin typeface="Futura Std Light"/>
                </a:rPr>
                <a:t>30 x 40 cm</a:t>
              </a:r>
            </a:p>
            <a:p>
              <a:pPr>
                <a:spcBef>
                  <a:spcPts val="600"/>
                </a:spcBef>
              </a:pPr>
              <a:r>
                <a:rPr lang="es-ES_tradnl" sz="1200" b="1" dirty="0">
                  <a:solidFill>
                    <a:srgbClr val="596450"/>
                  </a:solidFill>
                  <a:latin typeface="Futura Std Light"/>
                </a:rPr>
                <a:t>ÉPOCA DE SIEMBRA: </a:t>
              </a:r>
              <a:r>
                <a:rPr lang="es-ES_tradnl" sz="1200" dirty="0">
                  <a:latin typeface="Futura Std Light"/>
                </a:rPr>
                <a:t>octubre – diciembre</a:t>
              </a:r>
            </a:p>
            <a:p>
              <a:pPr>
                <a:spcBef>
                  <a:spcPts val="600"/>
                </a:spcBef>
              </a:pPr>
              <a:r>
                <a:rPr lang="es-ES_tradnl" sz="1200" b="1" dirty="0">
                  <a:solidFill>
                    <a:srgbClr val="596450"/>
                  </a:solidFill>
                  <a:latin typeface="Futura Std Light"/>
                </a:rPr>
                <a:t>RECOLECIÓN</a:t>
              </a:r>
              <a:r>
                <a:rPr lang="es-ES_tradnl" sz="1200" b="1" dirty="0">
                  <a:solidFill>
                    <a:srgbClr val="596450"/>
                  </a:solidFill>
                  <a:latin typeface="Futura Std Light" panose="020B0402020204020303" pitchFamily="34" charset="0"/>
                </a:rPr>
                <a:t>: </a:t>
              </a:r>
              <a:r>
                <a:rPr lang="es-ES_tradnl" sz="1200" dirty="0">
                  <a:latin typeface="Futura Std Light" panose="020B0402020204020303" pitchFamily="34" charset="0"/>
                </a:rPr>
                <a:t>a partir de los 2 meses</a:t>
              </a:r>
            </a:p>
            <a:p>
              <a:pPr>
                <a:spcBef>
                  <a:spcPts val="600"/>
                </a:spcBef>
              </a:pPr>
              <a:r>
                <a:rPr lang="es-ES_tradnl" sz="1200" b="1" dirty="0">
                  <a:solidFill>
                    <a:srgbClr val="596450"/>
                  </a:solidFill>
                  <a:latin typeface="Futura Std Light" panose="020B0402020204020303" pitchFamily="34" charset="0"/>
                </a:rPr>
                <a:t>CUIDADOS:</a:t>
              </a:r>
              <a:r>
                <a:rPr lang="es-ES_tradnl" sz="1200" dirty="0">
                  <a:latin typeface="Futura Std Light" panose="020B0402020204020303" pitchFamily="34" charset="0"/>
                </a:rPr>
                <a:t> escardar y tutorizar</a:t>
              </a:r>
            </a:p>
            <a:p>
              <a:pPr>
                <a:spcBef>
                  <a:spcPts val="600"/>
                </a:spcBef>
              </a:pPr>
              <a:r>
                <a:rPr lang="es-ES_tradnl" sz="1200" b="1" dirty="0">
                  <a:solidFill>
                    <a:srgbClr val="596450"/>
                  </a:solidFill>
                  <a:latin typeface="Futura Std Light" panose="020B0402020204020303" pitchFamily="34" charset="0"/>
                </a:rPr>
                <a:t>PLAGAS:  </a:t>
              </a:r>
              <a:r>
                <a:rPr lang="es-ES_tradnl" sz="1200" dirty="0">
                  <a:solidFill>
                    <a:schemeClr val="tx1"/>
                  </a:solidFill>
                  <a:latin typeface="Futura Std Light" panose="020B0402020204020303" pitchFamily="34" charset="0"/>
                </a:rPr>
                <a:t>pulgón</a:t>
              </a:r>
            </a:p>
            <a:p>
              <a:pPr>
                <a:spcBef>
                  <a:spcPts val="600"/>
                </a:spcBef>
              </a:pPr>
              <a:r>
                <a:rPr lang="es-ES_tradnl" sz="1200" b="1" dirty="0">
                  <a:solidFill>
                    <a:srgbClr val="596450"/>
                  </a:solidFill>
                  <a:latin typeface="Futura Std Light" panose="020B0402020204020303" pitchFamily="34" charset="0"/>
                </a:rPr>
                <a:t>EXPOSICIÓN SOLAR: </a:t>
              </a:r>
              <a:r>
                <a:rPr lang="es-ES_tradnl" sz="1200" dirty="0">
                  <a:latin typeface="Futura Std Light" panose="020B0402020204020303" pitchFamily="34" charset="0"/>
                </a:rPr>
                <a:t>se desarrolla mejor en zonas húmedas</a:t>
              </a:r>
            </a:p>
            <a:p>
              <a:pPr>
                <a:spcBef>
                  <a:spcPts val="600"/>
                </a:spcBef>
              </a:pPr>
              <a:r>
                <a:rPr lang="es-ES_tradnl" sz="1200" b="1" dirty="0">
                  <a:solidFill>
                    <a:srgbClr val="596450"/>
                  </a:solidFill>
                  <a:latin typeface="Futura Std Light" panose="020B0402020204020303" pitchFamily="34" charset="0"/>
                </a:rPr>
                <a:t>RIEGO: </a:t>
              </a:r>
              <a:r>
                <a:rPr lang="es-ES_tradnl" sz="1200" dirty="0">
                  <a:latin typeface="Futura Std Light" panose="020B0402020204020303" pitchFamily="34" charset="0"/>
                </a:rPr>
                <a:t>regular y no muy intenso</a:t>
              </a:r>
            </a:p>
            <a:p>
              <a:pPr>
                <a:spcBef>
                  <a:spcPts val="600"/>
                </a:spcBef>
              </a:pPr>
              <a:endParaRPr lang="es-ES_tradnl" sz="1200" dirty="0">
                <a:latin typeface="Corbel" pitchFamily="34" charset="0"/>
              </a:endParaRPr>
            </a:p>
          </p:txBody>
        </p:sp>
      </p:gr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260" y="3472086"/>
            <a:ext cx="1962150" cy="1400175"/>
          </a:xfrm>
          <a:prstGeom prst="ellipse">
            <a:avLst/>
          </a:prstGeom>
          <a:ln w="0">
            <a:no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1525" y="4172173"/>
            <a:ext cx="4600575"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descr="Resultado de imagen de GUISANTE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2798" y="1665238"/>
            <a:ext cx="2166243" cy="1297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597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magen" descr="pie página paint.jpg"/>
          <p:cNvPicPr>
            <a:picLocks noChangeAspect="1"/>
          </p:cNvPicPr>
          <p:nvPr/>
        </p:nvPicPr>
        <p:blipFill>
          <a:blip r:embed="rId3" cstate="print"/>
          <a:srcRect b="18126"/>
          <a:stretch>
            <a:fillRect/>
          </a:stretch>
        </p:blipFill>
        <p:spPr>
          <a:xfrm>
            <a:off x="0" y="4255819"/>
            <a:ext cx="7561263" cy="1775117"/>
          </a:xfrm>
          <a:prstGeom prst="rect">
            <a:avLst/>
          </a:prstGeom>
        </p:spPr>
      </p:pic>
      <p:sp>
        <p:nvSpPr>
          <p:cNvPr id="8" name="7 Rectángulo"/>
          <p:cNvSpPr/>
          <p:nvPr/>
        </p:nvSpPr>
        <p:spPr>
          <a:xfrm>
            <a:off x="923111" y="252557"/>
            <a:ext cx="6430170" cy="474586"/>
          </a:xfrm>
          <a:prstGeom prst="rect">
            <a:avLst/>
          </a:prstGeom>
          <a:solidFill>
            <a:srgbClr val="C3EA36"/>
          </a:solidFill>
        </p:spPr>
        <p:txBody>
          <a:bodyPr wrap="square" lIns="73756" tIns="36878" rIns="73756" bIns="36878">
            <a:spAutoFit/>
          </a:bodyPr>
          <a:lstStyle/>
          <a:p>
            <a:pPr algn="r"/>
            <a:r>
              <a:rPr lang="es-ES_tradnl" sz="2600" b="1" dirty="0"/>
              <a:t>Aprovechables por </a:t>
            </a:r>
            <a:r>
              <a:rPr lang="es-ES_tradnl" sz="2600" b="1" dirty="0" smtClean="0"/>
              <a:t>fruto</a:t>
            </a:r>
            <a:endParaRPr lang="es-ES_tradnl" sz="2600" b="1" dirty="0"/>
          </a:p>
        </p:txBody>
      </p:sp>
      <p:grpSp>
        <p:nvGrpSpPr>
          <p:cNvPr id="4" name="21 Grupo"/>
          <p:cNvGrpSpPr/>
          <p:nvPr/>
        </p:nvGrpSpPr>
        <p:grpSpPr>
          <a:xfrm>
            <a:off x="576275" y="1154339"/>
            <a:ext cx="6408712" cy="3113910"/>
            <a:chOff x="548680" y="632520"/>
            <a:chExt cx="5760640" cy="2520280"/>
          </a:xfrm>
        </p:grpSpPr>
        <p:sp>
          <p:nvSpPr>
            <p:cNvPr id="5" name="4 CuadroTexto"/>
            <p:cNvSpPr txBox="1"/>
            <p:nvPr/>
          </p:nvSpPr>
          <p:spPr>
            <a:xfrm>
              <a:off x="548680" y="632520"/>
              <a:ext cx="2160240" cy="2520280"/>
            </a:xfrm>
            <a:prstGeom prst="rect">
              <a:avLst/>
            </a:prstGeom>
            <a:ln w="381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wrap="square" rtlCol="0">
              <a:noAutofit/>
            </a:bodyPr>
            <a:lstStyle/>
            <a:p>
              <a:pPr>
                <a:spcBef>
                  <a:spcPts val="600"/>
                </a:spcBef>
              </a:pPr>
              <a:r>
                <a:rPr lang="es-ES_tradnl" dirty="0">
                  <a:solidFill>
                    <a:srgbClr val="596450"/>
                  </a:solidFill>
                  <a:latin typeface="Futura Std Light" panose="020B0402020204020303" pitchFamily="34" charset="0"/>
                </a:rPr>
                <a:t>PEPINO</a:t>
              </a:r>
            </a:p>
            <a:p>
              <a:pPr>
                <a:spcBef>
                  <a:spcPts val="600"/>
                </a:spcBef>
              </a:pPr>
              <a:r>
                <a:rPr lang="es-ES_tradnl" sz="1200" dirty="0">
                  <a:solidFill>
                    <a:srgbClr val="596450"/>
                  </a:solidFill>
                  <a:latin typeface="Futura Std Light" panose="020B0402020204020303" pitchFamily="34" charset="0"/>
                </a:rPr>
                <a:t>(</a:t>
              </a:r>
              <a:r>
                <a:rPr lang="es-ES_tradnl" sz="1200" i="1" dirty="0">
                  <a:solidFill>
                    <a:srgbClr val="596450"/>
                  </a:solidFill>
                  <a:latin typeface="Futura Std Light" panose="020B0402020204020303" pitchFamily="34" charset="0"/>
                </a:rPr>
                <a:t> </a:t>
              </a:r>
              <a:r>
                <a:rPr lang="es-ES_tradnl" sz="1200" i="1" dirty="0" err="1">
                  <a:solidFill>
                    <a:srgbClr val="596450"/>
                  </a:solidFill>
                  <a:latin typeface="Futura Std Light" panose="020B0402020204020303" pitchFamily="34" charset="0"/>
                </a:rPr>
                <a:t>Cucumis</a:t>
              </a:r>
              <a:r>
                <a:rPr lang="es-ES_tradnl" sz="1200" i="1" dirty="0">
                  <a:solidFill>
                    <a:srgbClr val="596450"/>
                  </a:solidFill>
                  <a:latin typeface="Futura Std Light" panose="020B0402020204020303" pitchFamily="34" charset="0"/>
                </a:rPr>
                <a:t> </a:t>
              </a:r>
              <a:r>
                <a:rPr lang="es-ES_tradnl" sz="1200" i="1" dirty="0" err="1">
                  <a:solidFill>
                    <a:srgbClr val="596450"/>
                  </a:solidFill>
                  <a:latin typeface="Futura Std Light" panose="020B0402020204020303" pitchFamily="34" charset="0"/>
                </a:rPr>
                <a:t>sativus</a:t>
              </a:r>
              <a:r>
                <a:rPr lang="es-ES_tradnl" sz="1200" i="1" dirty="0">
                  <a:solidFill>
                    <a:srgbClr val="596450"/>
                  </a:solidFill>
                  <a:latin typeface="Futura Std Light" panose="020B0402020204020303" pitchFamily="34" charset="0"/>
                </a:rPr>
                <a:t>)</a:t>
              </a:r>
              <a:endParaRPr lang="es-ES_tradnl" sz="1200" dirty="0">
                <a:solidFill>
                  <a:srgbClr val="596450"/>
                </a:solidFill>
                <a:latin typeface="Futura Std Light" panose="020B0402020204020303" pitchFamily="34" charset="0"/>
              </a:endParaRPr>
            </a:p>
            <a:p>
              <a:endParaRPr lang="es-ES_tradnl" dirty="0">
                <a:solidFill>
                  <a:srgbClr val="596450"/>
                </a:solidFill>
                <a:latin typeface="Futura Std Light" panose="020B0402020204020303" pitchFamily="34" charset="0"/>
              </a:endParaRPr>
            </a:p>
            <a:p>
              <a:endParaRPr lang="es-ES_tradnl" dirty="0">
                <a:latin typeface="Futura Std Light" panose="020B0402020204020303" pitchFamily="34" charset="0"/>
              </a:endParaRPr>
            </a:p>
            <a:p>
              <a:endParaRPr lang="es-ES_tradnl" dirty="0">
                <a:latin typeface="Futura Std Light" panose="020B0402020204020303" pitchFamily="34" charset="0"/>
              </a:endParaRPr>
            </a:p>
            <a:p>
              <a:endParaRPr lang="es-ES_tradnl" dirty="0">
                <a:latin typeface="Futura Std Light" panose="020B0402020204020303" pitchFamily="34" charset="0"/>
              </a:endParaRPr>
            </a:p>
            <a:p>
              <a:endParaRPr lang="es-ES_tradnl" sz="1200" dirty="0">
                <a:latin typeface="Futura Std Light" panose="020B0402020204020303" pitchFamily="34" charset="0"/>
              </a:endParaRPr>
            </a:p>
            <a:p>
              <a:endParaRPr lang="es-ES_tradnl" sz="500" dirty="0" smtClean="0">
                <a:latin typeface="Futura Std Light" panose="020B0402020204020303" pitchFamily="34" charset="0"/>
              </a:endParaRPr>
            </a:p>
            <a:p>
              <a:endParaRPr lang="es-ES_tradnl" sz="500" dirty="0">
                <a:latin typeface="Futura Std Light" panose="020B0402020204020303" pitchFamily="34" charset="0"/>
              </a:endParaRPr>
            </a:p>
            <a:p>
              <a:endParaRPr lang="es-ES_tradnl" sz="500" dirty="0" smtClean="0">
                <a:latin typeface="Futura Std Light" panose="020B0402020204020303" pitchFamily="34" charset="0"/>
              </a:endParaRPr>
            </a:p>
            <a:p>
              <a:endParaRPr lang="es-ES_tradnl" sz="500" dirty="0">
                <a:latin typeface="Futura Std Light" panose="020B0402020204020303" pitchFamily="34" charset="0"/>
              </a:endParaRPr>
            </a:p>
            <a:p>
              <a:endParaRPr lang="es-ES_tradnl" sz="500" dirty="0">
                <a:latin typeface="Futura Std Light" panose="020B0402020204020303" pitchFamily="34" charset="0"/>
              </a:endParaRPr>
            </a:p>
            <a:p>
              <a:endParaRPr lang="es-ES_tradnl" sz="500" dirty="0">
                <a:latin typeface="Futura Std Light" panose="020B0402020204020303" pitchFamily="34" charset="0"/>
              </a:endParaRPr>
            </a:p>
            <a:p>
              <a:endParaRPr lang="es-ES_tradnl" sz="500" dirty="0">
                <a:latin typeface="Futura Std Light" panose="020B0402020204020303" pitchFamily="34" charset="0"/>
              </a:endParaRPr>
            </a:p>
            <a:p>
              <a:endParaRPr lang="es-ES_tradnl" sz="500" dirty="0">
                <a:latin typeface="Futura Std Light" panose="020B0402020204020303" pitchFamily="34" charset="0"/>
              </a:endParaRPr>
            </a:p>
            <a:p>
              <a:pPr>
                <a:spcBef>
                  <a:spcPts val="600"/>
                </a:spcBef>
                <a:spcAft>
                  <a:spcPts val="1200"/>
                </a:spcAft>
              </a:pPr>
              <a:r>
                <a:rPr lang="es-ES_tradnl" sz="1200" b="1" dirty="0">
                  <a:solidFill>
                    <a:srgbClr val="596450"/>
                  </a:solidFill>
                  <a:latin typeface="Futura Std Light" panose="020B0402020204020303" pitchFamily="34" charset="0"/>
                </a:rPr>
                <a:t>Familia: </a:t>
              </a:r>
              <a:r>
                <a:rPr lang="es-ES_tradnl" sz="1200" dirty="0">
                  <a:latin typeface="Futura Std Light" panose="020B0402020204020303" pitchFamily="34" charset="0"/>
                </a:rPr>
                <a:t>Cucurbitáceas</a:t>
              </a:r>
            </a:p>
          </p:txBody>
        </p:sp>
        <p:sp>
          <p:nvSpPr>
            <p:cNvPr id="6" name="5 CuadroTexto"/>
            <p:cNvSpPr txBox="1"/>
            <p:nvPr/>
          </p:nvSpPr>
          <p:spPr>
            <a:xfrm>
              <a:off x="2708920" y="632520"/>
              <a:ext cx="3600400" cy="2520280"/>
            </a:xfrm>
            <a:prstGeom prst="rect">
              <a:avLst/>
            </a:prstGeom>
            <a:ln w="381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wrap="square" lIns="72000" rIns="72000" rtlCol="0">
              <a:noAutofit/>
            </a:bodyPr>
            <a:lstStyle/>
            <a:p>
              <a:pPr>
                <a:spcBef>
                  <a:spcPts val="600"/>
                </a:spcBef>
              </a:pPr>
              <a:r>
                <a:rPr lang="es-ES_tradnl" sz="1200" b="1" dirty="0">
                  <a:solidFill>
                    <a:srgbClr val="596450"/>
                  </a:solidFill>
                  <a:latin typeface="Futura Std Light"/>
                </a:rPr>
                <a:t>MULTIPLICACIÓN: </a:t>
              </a:r>
              <a:r>
                <a:rPr lang="es-ES_tradnl" sz="1200" dirty="0">
                  <a:latin typeface="Futura Std Light"/>
                </a:rPr>
                <a:t>con semilla. (4 o 5 por hoyo)</a:t>
              </a:r>
            </a:p>
            <a:p>
              <a:pPr>
                <a:spcBef>
                  <a:spcPts val="600"/>
                </a:spcBef>
              </a:pPr>
              <a:r>
                <a:rPr lang="es-ES_tradnl" sz="1200" b="1" dirty="0">
                  <a:solidFill>
                    <a:srgbClr val="596450"/>
                  </a:solidFill>
                  <a:latin typeface="Futura Std Light"/>
                </a:rPr>
                <a:t>OBSERVACIONES: </a:t>
              </a:r>
              <a:r>
                <a:rPr lang="es-ES_tradnl" sz="1200" dirty="0">
                  <a:latin typeface="Futura Std Light"/>
                </a:rPr>
                <a:t>siembra directa </a:t>
              </a:r>
            </a:p>
            <a:p>
              <a:pPr>
                <a:spcBef>
                  <a:spcPts val="600"/>
                </a:spcBef>
              </a:pPr>
              <a:r>
                <a:rPr lang="es-ES_tradnl" sz="1200" b="1" dirty="0">
                  <a:solidFill>
                    <a:srgbClr val="596450"/>
                  </a:solidFill>
                  <a:latin typeface="Futura Std Light"/>
                </a:rPr>
                <a:t>DISTANCIA ENTRE PLANTAS: </a:t>
              </a:r>
              <a:r>
                <a:rPr lang="es-ES_tradnl" sz="1200" dirty="0">
                  <a:latin typeface="Futura Std Light"/>
                </a:rPr>
                <a:t>50 x 80 cm</a:t>
              </a:r>
            </a:p>
            <a:p>
              <a:pPr>
                <a:spcBef>
                  <a:spcPts val="600"/>
                </a:spcBef>
              </a:pPr>
              <a:r>
                <a:rPr lang="es-ES_tradnl" sz="1200" b="1" dirty="0">
                  <a:solidFill>
                    <a:srgbClr val="596450"/>
                  </a:solidFill>
                  <a:latin typeface="Futura Std Light"/>
                </a:rPr>
                <a:t>ÉPOCA DE SIEMBRA: </a:t>
              </a:r>
              <a:r>
                <a:rPr lang="es-ES_tradnl" sz="1200" dirty="0">
                  <a:latin typeface="Futura Std Light"/>
                </a:rPr>
                <a:t>marzo - mayo</a:t>
              </a:r>
            </a:p>
            <a:p>
              <a:pPr>
                <a:spcBef>
                  <a:spcPts val="600"/>
                </a:spcBef>
              </a:pPr>
              <a:r>
                <a:rPr lang="es-ES_tradnl" sz="1200" b="1" dirty="0">
                  <a:solidFill>
                    <a:srgbClr val="596450"/>
                  </a:solidFill>
                  <a:latin typeface="Futura Std Light"/>
                </a:rPr>
                <a:t>RECOLECIÓN</a:t>
              </a:r>
              <a:r>
                <a:rPr lang="es-ES_tradnl" sz="1200" b="1" dirty="0">
                  <a:solidFill>
                    <a:srgbClr val="596450"/>
                  </a:solidFill>
                  <a:latin typeface="Futura Std Light" panose="020B0402020204020303" pitchFamily="34" charset="0"/>
                </a:rPr>
                <a:t>: </a:t>
              </a:r>
              <a:r>
                <a:rPr lang="es-ES_tradnl" sz="1200" dirty="0">
                  <a:latin typeface="Futura Std Light" panose="020B0402020204020303" pitchFamily="34" charset="0"/>
                </a:rPr>
                <a:t>a los 3 - 4 meses</a:t>
              </a:r>
            </a:p>
            <a:p>
              <a:pPr>
                <a:spcBef>
                  <a:spcPts val="600"/>
                </a:spcBef>
              </a:pPr>
              <a:r>
                <a:rPr lang="es-ES_tradnl" sz="1200" b="1" dirty="0">
                  <a:solidFill>
                    <a:srgbClr val="596450"/>
                  </a:solidFill>
                  <a:latin typeface="Futura Std Light" panose="020B0402020204020303" pitchFamily="34" charset="0"/>
                </a:rPr>
                <a:t>CUIDADOS: </a:t>
              </a:r>
              <a:r>
                <a:rPr lang="es-ES_tradnl" sz="1200" dirty="0">
                  <a:latin typeface="Futura Std Light" panose="020B0402020204020303" pitchFamily="34" charset="0"/>
                </a:rPr>
                <a:t>despunte de los tallos</a:t>
              </a:r>
            </a:p>
            <a:p>
              <a:pPr>
                <a:spcBef>
                  <a:spcPts val="600"/>
                </a:spcBef>
              </a:pPr>
              <a:r>
                <a:rPr lang="es-ES_tradnl" sz="1200" b="1" dirty="0">
                  <a:solidFill>
                    <a:srgbClr val="596450"/>
                  </a:solidFill>
                  <a:latin typeface="Futura Std Light" panose="020B0402020204020303" pitchFamily="34" charset="0"/>
                </a:rPr>
                <a:t>EXPOSICIÓN SOLAR: </a:t>
              </a:r>
              <a:r>
                <a:rPr lang="es-ES_tradnl" sz="1200" dirty="0">
                  <a:latin typeface="Futura Std Light" panose="020B0402020204020303" pitchFamily="34" charset="0"/>
                </a:rPr>
                <a:t>pleno sol</a:t>
              </a:r>
            </a:p>
            <a:p>
              <a:pPr>
                <a:spcBef>
                  <a:spcPts val="600"/>
                </a:spcBef>
              </a:pPr>
              <a:r>
                <a:rPr lang="es-ES_tradnl" sz="1200" b="1" dirty="0">
                  <a:solidFill>
                    <a:srgbClr val="596450"/>
                  </a:solidFill>
                  <a:latin typeface="Futura Std Light" panose="020B0402020204020303" pitchFamily="34" charset="0"/>
                </a:rPr>
                <a:t>RIEGO: </a:t>
              </a:r>
              <a:r>
                <a:rPr lang="es-ES_tradnl" sz="1200" dirty="0">
                  <a:latin typeface="Futura Std Light" panose="020B0402020204020303" pitchFamily="34" charset="0"/>
                </a:rPr>
                <a:t>abundante y regular</a:t>
              </a:r>
            </a:p>
            <a:p>
              <a:pPr>
                <a:spcBef>
                  <a:spcPts val="600"/>
                </a:spcBef>
              </a:pPr>
              <a:endParaRPr lang="es-ES_tradnl" sz="1200" dirty="0">
                <a:latin typeface="Corbel" pitchFamily="34" charset="0"/>
              </a:endParaRPr>
            </a:p>
          </p:txBody>
        </p:sp>
      </p:grpSp>
      <p:pic>
        <p:nvPicPr>
          <p:cNvPr id="12290" name="Picture 2" descr="Resultado de imagen de PEPIN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396" y="2087617"/>
            <a:ext cx="2277146" cy="1247354"/>
          </a:xfrm>
          <a:prstGeom prst="rect">
            <a:avLst/>
          </a:prstGeom>
          <a:noFill/>
          <a:extLst>
            <a:ext uri="{909E8E84-426E-40DD-AFC4-6F175D3DCCD1}">
              <a14:hiddenFill xmlns:a14="http://schemas.microsoft.com/office/drawing/2010/main">
                <a:solidFill>
                  <a:srgbClr val="FFFFFF"/>
                </a:solidFill>
              </a14:hiddenFill>
            </a:ext>
          </a:extLst>
        </p:spPr>
      </p:pic>
      <p:sp>
        <p:nvSpPr>
          <p:cNvPr id="9" name="8 Explosión 1"/>
          <p:cNvSpPr/>
          <p:nvPr/>
        </p:nvSpPr>
        <p:spPr>
          <a:xfrm rot="20643037">
            <a:off x="5549594" y="3557862"/>
            <a:ext cx="1872208" cy="1080120"/>
          </a:xfrm>
          <a:prstGeom prst="irregularSeal1">
            <a:avLst/>
          </a:prstGeom>
          <a:solidFill>
            <a:srgbClr val="C3EA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Mielga</a:t>
            </a:r>
            <a:endParaRPr lang="es-ES" dirty="0">
              <a:solidFill>
                <a:schemeClr val="tx1"/>
              </a:solidFill>
            </a:endParaRPr>
          </a:p>
        </p:txBody>
      </p:sp>
    </p:spTree>
    <p:extLst>
      <p:ext uri="{BB962C8B-B14F-4D97-AF65-F5344CB8AC3E}">
        <p14:creationId xmlns:p14="http://schemas.microsoft.com/office/powerpoint/2010/main" val="2374963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magen" descr="pie página paint.jpg"/>
          <p:cNvPicPr>
            <a:picLocks noChangeAspect="1"/>
          </p:cNvPicPr>
          <p:nvPr/>
        </p:nvPicPr>
        <p:blipFill>
          <a:blip r:embed="rId3" cstate="print"/>
          <a:srcRect b="18126"/>
          <a:stretch>
            <a:fillRect/>
          </a:stretch>
        </p:blipFill>
        <p:spPr>
          <a:xfrm>
            <a:off x="0" y="4255819"/>
            <a:ext cx="7561263" cy="1775117"/>
          </a:xfrm>
          <a:prstGeom prst="rect">
            <a:avLst/>
          </a:prstGeom>
        </p:spPr>
      </p:pic>
      <p:sp>
        <p:nvSpPr>
          <p:cNvPr id="8" name="7 Rectángulo"/>
          <p:cNvSpPr/>
          <p:nvPr/>
        </p:nvSpPr>
        <p:spPr>
          <a:xfrm>
            <a:off x="923111" y="252557"/>
            <a:ext cx="6430170" cy="474586"/>
          </a:xfrm>
          <a:prstGeom prst="rect">
            <a:avLst/>
          </a:prstGeom>
          <a:solidFill>
            <a:srgbClr val="C3EA36"/>
          </a:solidFill>
        </p:spPr>
        <p:txBody>
          <a:bodyPr wrap="square" lIns="73756" tIns="36878" rIns="73756" bIns="36878">
            <a:spAutoFit/>
          </a:bodyPr>
          <a:lstStyle/>
          <a:p>
            <a:pPr algn="r"/>
            <a:r>
              <a:rPr lang="es-ES_tradnl" sz="2600" b="1" dirty="0"/>
              <a:t>Aprovechables por </a:t>
            </a:r>
            <a:r>
              <a:rPr lang="es-ES_tradnl" sz="2600" b="1" dirty="0" smtClean="0"/>
              <a:t>fruto</a:t>
            </a:r>
            <a:endParaRPr lang="es-ES_tradnl" sz="2600" b="1" dirty="0"/>
          </a:p>
        </p:txBody>
      </p:sp>
      <p:grpSp>
        <p:nvGrpSpPr>
          <p:cNvPr id="4" name="16 Grupo"/>
          <p:cNvGrpSpPr/>
          <p:nvPr/>
        </p:nvGrpSpPr>
        <p:grpSpPr>
          <a:xfrm>
            <a:off x="684287" y="1017166"/>
            <a:ext cx="6192688" cy="2808312"/>
            <a:chOff x="548680" y="632520"/>
            <a:chExt cx="5760640" cy="2520280"/>
          </a:xfrm>
        </p:grpSpPr>
        <p:sp>
          <p:nvSpPr>
            <p:cNvPr id="5" name="4 CuadroTexto"/>
            <p:cNvSpPr txBox="1"/>
            <p:nvPr/>
          </p:nvSpPr>
          <p:spPr>
            <a:xfrm>
              <a:off x="548680" y="632520"/>
              <a:ext cx="2160240" cy="2520280"/>
            </a:xfrm>
            <a:prstGeom prst="rect">
              <a:avLst/>
            </a:prstGeom>
            <a:ln w="381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wrap="square" rtlCol="0">
              <a:noAutofit/>
            </a:bodyPr>
            <a:lstStyle/>
            <a:p>
              <a:pPr>
                <a:spcBef>
                  <a:spcPts val="600"/>
                </a:spcBef>
              </a:pPr>
              <a:r>
                <a:rPr lang="es-ES_tradnl" dirty="0">
                  <a:solidFill>
                    <a:srgbClr val="596450"/>
                  </a:solidFill>
                  <a:latin typeface="Futura Std Light" panose="020B0402020204020303" pitchFamily="34" charset="0"/>
                </a:rPr>
                <a:t>MELÓN</a:t>
              </a:r>
            </a:p>
            <a:p>
              <a:pPr>
                <a:spcBef>
                  <a:spcPts val="600"/>
                </a:spcBef>
              </a:pPr>
              <a:r>
                <a:rPr lang="es-ES_tradnl" sz="1200" dirty="0">
                  <a:solidFill>
                    <a:srgbClr val="596450"/>
                  </a:solidFill>
                  <a:latin typeface="Futura Std Light" panose="020B0402020204020303" pitchFamily="34" charset="0"/>
                </a:rPr>
                <a:t>(</a:t>
              </a:r>
              <a:r>
                <a:rPr lang="es-ES_tradnl" sz="1200" i="1" dirty="0" err="1">
                  <a:solidFill>
                    <a:srgbClr val="596450"/>
                  </a:solidFill>
                  <a:latin typeface="Futura Std Light" panose="020B0402020204020303" pitchFamily="34" charset="0"/>
                </a:rPr>
                <a:t>Cucumis</a:t>
              </a:r>
              <a:r>
                <a:rPr lang="es-ES_tradnl" sz="1200" i="1" dirty="0">
                  <a:solidFill>
                    <a:srgbClr val="596450"/>
                  </a:solidFill>
                  <a:latin typeface="Futura Std Light" panose="020B0402020204020303" pitchFamily="34" charset="0"/>
                </a:rPr>
                <a:t> </a:t>
              </a:r>
              <a:r>
                <a:rPr lang="es-ES_tradnl" sz="1200" i="1" dirty="0" err="1">
                  <a:solidFill>
                    <a:srgbClr val="596450"/>
                  </a:solidFill>
                  <a:latin typeface="Futura Std Light" panose="020B0402020204020303" pitchFamily="34" charset="0"/>
                </a:rPr>
                <a:t>melo</a:t>
              </a:r>
              <a:r>
                <a:rPr lang="es-ES_tradnl" sz="1200" dirty="0">
                  <a:solidFill>
                    <a:srgbClr val="596450"/>
                  </a:solidFill>
                  <a:latin typeface="Futura Std Light" panose="020B0402020204020303" pitchFamily="34" charset="0"/>
                </a:rPr>
                <a:t>)</a:t>
              </a:r>
            </a:p>
            <a:p>
              <a:endParaRPr lang="es-ES_tradnl" dirty="0">
                <a:solidFill>
                  <a:srgbClr val="596450"/>
                </a:solidFill>
                <a:latin typeface="Futura Std Light" panose="020B0402020204020303" pitchFamily="34" charset="0"/>
              </a:endParaRPr>
            </a:p>
            <a:p>
              <a:endParaRPr lang="es-ES_tradnl" dirty="0">
                <a:latin typeface="Futura Std Light" panose="020B0402020204020303" pitchFamily="34" charset="0"/>
              </a:endParaRPr>
            </a:p>
            <a:p>
              <a:endParaRPr lang="es-ES_tradnl" dirty="0">
                <a:latin typeface="Futura Std Light" panose="020B0402020204020303" pitchFamily="34" charset="0"/>
              </a:endParaRPr>
            </a:p>
            <a:p>
              <a:endParaRPr lang="es-ES_tradnl" dirty="0">
                <a:latin typeface="Futura Std Light" panose="020B0402020204020303" pitchFamily="34" charset="0"/>
              </a:endParaRPr>
            </a:p>
            <a:p>
              <a:endParaRPr lang="es-ES_tradnl" dirty="0">
                <a:latin typeface="Futura Std Light" panose="020B0402020204020303" pitchFamily="34" charset="0"/>
              </a:endParaRPr>
            </a:p>
            <a:p>
              <a:endParaRPr lang="es-ES_tradnl" sz="500" dirty="0">
                <a:latin typeface="Futura Std Light" panose="020B0402020204020303" pitchFamily="34" charset="0"/>
              </a:endParaRPr>
            </a:p>
            <a:p>
              <a:endParaRPr lang="es-ES_tradnl" sz="500" dirty="0" smtClean="0">
                <a:latin typeface="Futura Std Light" panose="020B0402020204020303" pitchFamily="34" charset="0"/>
              </a:endParaRPr>
            </a:p>
            <a:p>
              <a:endParaRPr lang="es-ES_tradnl" sz="500" dirty="0">
                <a:latin typeface="Futura Std Light" panose="020B0402020204020303" pitchFamily="34" charset="0"/>
              </a:endParaRPr>
            </a:p>
            <a:p>
              <a:endParaRPr lang="es-ES_tradnl" sz="500" dirty="0" smtClean="0">
                <a:latin typeface="Futura Std Light" panose="020B0402020204020303" pitchFamily="34" charset="0"/>
              </a:endParaRPr>
            </a:p>
            <a:p>
              <a:endParaRPr lang="es-ES_tradnl" sz="500" dirty="0">
                <a:latin typeface="Futura Std Light" panose="020B0402020204020303" pitchFamily="34" charset="0"/>
              </a:endParaRPr>
            </a:p>
            <a:p>
              <a:endParaRPr lang="es-ES_tradnl" sz="500" dirty="0">
                <a:latin typeface="Futura Std Light" panose="020B0402020204020303" pitchFamily="34" charset="0"/>
              </a:endParaRPr>
            </a:p>
            <a:p>
              <a:pPr>
                <a:spcBef>
                  <a:spcPts val="600"/>
                </a:spcBef>
                <a:spcAft>
                  <a:spcPts val="1200"/>
                </a:spcAft>
              </a:pPr>
              <a:r>
                <a:rPr lang="es-ES_tradnl" sz="1200" b="1" dirty="0">
                  <a:solidFill>
                    <a:srgbClr val="596450"/>
                  </a:solidFill>
                  <a:latin typeface="Futura Std Light" panose="020B0402020204020303" pitchFamily="34" charset="0"/>
                </a:rPr>
                <a:t>Familia: </a:t>
              </a:r>
              <a:r>
                <a:rPr lang="es-ES_tradnl" sz="1200" dirty="0">
                  <a:latin typeface="Futura Std Light" panose="020B0402020204020303" pitchFamily="34" charset="0"/>
                </a:rPr>
                <a:t>Cucurbitáceas</a:t>
              </a:r>
            </a:p>
          </p:txBody>
        </p:sp>
        <p:sp>
          <p:nvSpPr>
            <p:cNvPr id="6" name="5 CuadroTexto"/>
            <p:cNvSpPr txBox="1"/>
            <p:nvPr/>
          </p:nvSpPr>
          <p:spPr>
            <a:xfrm>
              <a:off x="2708920" y="632520"/>
              <a:ext cx="3600400" cy="2520280"/>
            </a:xfrm>
            <a:prstGeom prst="rect">
              <a:avLst/>
            </a:prstGeom>
            <a:ln w="381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wrap="square" lIns="72000" rIns="72000" rtlCol="0">
              <a:noAutofit/>
            </a:bodyPr>
            <a:lstStyle/>
            <a:p>
              <a:pPr>
                <a:spcBef>
                  <a:spcPts val="600"/>
                </a:spcBef>
              </a:pPr>
              <a:r>
                <a:rPr lang="es-ES_tradnl" sz="1200" b="1" dirty="0">
                  <a:solidFill>
                    <a:srgbClr val="596450"/>
                  </a:solidFill>
                  <a:latin typeface="Futura Std Light"/>
                </a:rPr>
                <a:t>MULTIPLICACIÓN: </a:t>
              </a:r>
              <a:r>
                <a:rPr lang="es-ES_tradnl" sz="1200" dirty="0">
                  <a:latin typeface="Futura Std Light"/>
                </a:rPr>
                <a:t>con semilla</a:t>
              </a:r>
            </a:p>
            <a:p>
              <a:pPr>
                <a:spcBef>
                  <a:spcPts val="600"/>
                </a:spcBef>
              </a:pPr>
              <a:r>
                <a:rPr lang="es-ES_tradnl" sz="1200" b="1" dirty="0">
                  <a:solidFill>
                    <a:srgbClr val="596450"/>
                  </a:solidFill>
                  <a:latin typeface="Futura Std Light"/>
                </a:rPr>
                <a:t>OBSERVACIONES: </a:t>
              </a:r>
              <a:r>
                <a:rPr lang="es-ES_tradnl" sz="1200" dirty="0">
                  <a:latin typeface="Futura Std Light"/>
                </a:rPr>
                <a:t>Siembra directa o en semillero y trasplante</a:t>
              </a:r>
            </a:p>
            <a:p>
              <a:pPr>
                <a:spcBef>
                  <a:spcPts val="600"/>
                </a:spcBef>
              </a:pPr>
              <a:r>
                <a:rPr lang="es-ES_tradnl" sz="1200" b="1" dirty="0">
                  <a:solidFill>
                    <a:srgbClr val="596450"/>
                  </a:solidFill>
                  <a:latin typeface="Futura Std Light"/>
                </a:rPr>
                <a:t>DISTANCIA ENTRE PLANTAS: </a:t>
              </a:r>
              <a:r>
                <a:rPr lang="es-ES_tradnl" sz="1200" dirty="0">
                  <a:latin typeface="Futura Std Light"/>
                </a:rPr>
                <a:t>70 x 100 cm</a:t>
              </a:r>
            </a:p>
            <a:p>
              <a:pPr>
                <a:spcBef>
                  <a:spcPts val="600"/>
                </a:spcBef>
              </a:pPr>
              <a:r>
                <a:rPr lang="es-ES_tradnl" sz="1200" b="1" dirty="0">
                  <a:solidFill>
                    <a:srgbClr val="596450"/>
                  </a:solidFill>
                  <a:latin typeface="Futura Std Light"/>
                </a:rPr>
                <a:t>ÉPOCA DE SIEMBRA: </a:t>
              </a:r>
              <a:r>
                <a:rPr lang="es-ES_tradnl" sz="1200" dirty="0">
                  <a:latin typeface="Futura Std Light"/>
                </a:rPr>
                <a:t>abril - mayo</a:t>
              </a:r>
            </a:p>
            <a:p>
              <a:pPr>
                <a:spcBef>
                  <a:spcPts val="600"/>
                </a:spcBef>
              </a:pPr>
              <a:r>
                <a:rPr lang="es-ES_tradnl" sz="1200" b="1" dirty="0">
                  <a:solidFill>
                    <a:srgbClr val="596450"/>
                  </a:solidFill>
                  <a:latin typeface="Futura Std Light"/>
                </a:rPr>
                <a:t>RECOLECIÓN</a:t>
              </a:r>
              <a:r>
                <a:rPr lang="es-ES_tradnl" sz="1200" b="1" dirty="0">
                  <a:solidFill>
                    <a:srgbClr val="596450"/>
                  </a:solidFill>
                  <a:latin typeface="Futura Std Light" panose="020B0402020204020303" pitchFamily="34" charset="0"/>
                </a:rPr>
                <a:t>: </a:t>
              </a:r>
              <a:r>
                <a:rPr lang="es-ES_tradnl" sz="1200" dirty="0">
                  <a:latin typeface="Futura Std Light" panose="020B0402020204020303" pitchFamily="34" charset="0"/>
                </a:rPr>
                <a:t>a los 4 meses</a:t>
              </a:r>
            </a:p>
            <a:p>
              <a:pPr>
                <a:spcBef>
                  <a:spcPts val="600"/>
                </a:spcBef>
              </a:pPr>
              <a:r>
                <a:rPr lang="es-ES_tradnl" sz="1200" b="1" dirty="0">
                  <a:solidFill>
                    <a:srgbClr val="596450"/>
                  </a:solidFill>
                  <a:latin typeface="Futura Std Light" panose="020B0402020204020303" pitchFamily="34" charset="0"/>
                </a:rPr>
                <a:t>CUIDADOS:</a:t>
              </a:r>
              <a:r>
                <a:rPr lang="es-ES_tradnl" sz="1200" dirty="0">
                  <a:latin typeface="Futura Std Light" panose="020B0402020204020303" pitchFamily="34" charset="0"/>
                </a:rPr>
                <a:t> escardas frecuentes y despuntado</a:t>
              </a:r>
            </a:p>
            <a:p>
              <a:pPr>
                <a:spcBef>
                  <a:spcPts val="600"/>
                </a:spcBef>
              </a:pPr>
              <a:r>
                <a:rPr lang="es-ES_tradnl" sz="1200" b="1" dirty="0">
                  <a:solidFill>
                    <a:srgbClr val="596450"/>
                  </a:solidFill>
                  <a:latin typeface="Futura Std Light" panose="020B0402020204020303" pitchFamily="34" charset="0"/>
                </a:rPr>
                <a:t>EXPOSICIÓN SOLAR: </a:t>
              </a:r>
              <a:r>
                <a:rPr lang="es-ES_tradnl" sz="1200" dirty="0">
                  <a:latin typeface="Futura Std Light" panose="020B0402020204020303" pitchFamily="34" charset="0"/>
                </a:rPr>
                <a:t>pleno sol</a:t>
              </a:r>
            </a:p>
            <a:p>
              <a:pPr>
                <a:spcBef>
                  <a:spcPts val="600"/>
                </a:spcBef>
              </a:pPr>
              <a:r>
                <a:rPr lang="es-ES_tradnl" sz="1200" b="1" dirty="0">
                  <a:solidFill>
                    <a:srgbClr val="596450"/>
                  </a:solidFill>
                  <a:latin typeface="Futura Std Light" panose="020B0402020204020303" pitchFamily="34" charset="0"/>
                </a:rPr>
                <a:t>RIEGO: </a:t>
              </a:r>
              <a:r>
                <a:rPr lang="es-ES_tradnl" sz="1200" dirty="0">
                  <a:latin typeface="Futura Std Light" panose="020B0402020204020303" pitchFamily="34" charset="0"/>
                </a:rPr>
                <a:t>escaso, no demasiados</a:t>
              </a:r>
            </a:p>
            <a:p>
              <a:pPr>
                <a:spcBef>
                  <a:spcPts val="600"/>
                </a:spcBef>
              </a:pPr>
              <a:endParaRPr lang="es-ES_tradnl" sz="1200" dirty="0">
                <a:latin typeface="Corbel" pitchFamily="34" charset="0"/>
              </a:endParaRPr>
            </a:p>
          </p:txBody>
        </p:sp>
      </p:grpSp>
      <p:pic>
        <p:nvPicPr>
          <p:cNvPr id="9217"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756" y="3262900"/>
            <a:ext cx="1601142" cy="1566523"/>
          </a:xfrm>
          <a:prstGeom prst="ellipse">
            <a:avLst/>
          </a:prstGeom>
          <a:ln w="0">
            <a:no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0431" y="4000062"/>
            <a:ext cx="4619625"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descr="Resultado de imagen de MELÓ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8303" y="1786719"/>
            <a:ext cx="1904999" cy="1269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503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magen" descr="pie página paint.jpg"/>
          <p:cNvPicPr>
            <a:picLocks noChangeAspect="1"/>
          </p:cNvPicPr>
          <p:nvPr/>
        </p:nvPicPr>
        <p:blipFill>
          <a:blip r:embed="rId3" cstate="print"/>
          <a:srcRect b="18126"/>
          <a:stretch>
            <a:fillRect/>
          </a:stretch>
        </p:blipFill>
        <p:spPr>
          <a:xfrm>
            <a:off x="0" y="4255819"/>
            <a:ext cx="7561263" cy="1775117"/>
          </a:xfrm>
          <a:prstGeom prst="rect">
            <a:avLst/>
          </a:prstGeom>
        </p:spPr>
      </p:pic>
      <p:sp>
        <p:nvSpPr>
          <p:cNvPr id="8" name="7 Rectángulo"/>
          <p:cNvSpPr/>
          <p:nvPr/>
        </p:nvSpPr>
        <p:spPr>
          <a:xfrm>
            <a:off x="923111" y="252557"/>
            <a:ext cx="6430170" cy="474586"/>
          </a:xfrm>
          <a:prstGeom prst="rect">
            <a:avLst/>
          </a:prstGeom>
          <a:solidFill>
            <a:srgbClr val="C3EA36"/>
          </a:solidFill>
        </p:spPr>
        <p:txBody>
          <a:bodyPr wrap="square" lIns="73756" tIns="36878" rIns="73756" bIns="36878">
            <a:spAutoFit/>
          </a:bodyPr>
          <a:lstStyle/>
          <a:p>
            <a:pPr algn="r"/>
            <a:r>
              <a:rPr lang="es-ES_tradnl" sz="2600" b="1" dirty="0"/>
              <a:t>Aprovechables por </a:t>
            </a:r>
            <a:r>
              <a:rPr lang="es-ES_tradnl" sz="2600" b="1" dirty="0" smtClean="0"/>
              <a:t>fruto</a:t>
            </a:r>
            <a:endParaRPr lang="es-ES_tradnl" sz="2600" b="1" dirty="0"/>
          </a:p>
        </p:txBody>
      </p:sp>
      <p:grpSp>
        <p:nvGrpSpPr>
          <p:cNvPr id="4" name="16 Grupo"/>
          <p:cNvGrpSpPr/>
          <p:nvPr/>
        </p:nvGrpSpPr>
        <p:grpSpPr>
          <a:xfrm>
            <a:off x="612279" y="1161181"/>
            <a:ext cx="6192688" cy="3094637"/>
            <a:chOff x="548680" y="632520"/>
            <a:chExt cx="5760640" cy="2520280"/>
          </a:xfrm>
        </p:grpSpPr>
        <p:sp>
          <p:nvSpPr>
            <p:cNvPr id="5" name="4 CuadroTexto"/>
            <p:cNvSpPr txBox="1"/>
            <p:nvPr/>
          </p:nvSpPr>
          <p:spPr>
            <a:xfrm>
              <a:off x="548680" y="632520"/>
              <a:ext cx="2160240" cy="2520280"/>
            </a:xfrm>
            <a:prstGeom prst="rect">
              <a:avLst/>
            </a:prstGeom>
            <a:ln w="381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wrap="square" rtlCol="0">
              <a:noAutofit/>
            </a:bodyPr>
            <a:lstStyle/>
            <a:p>
              <a:pPr>
                <a:spcBef>
                  <a:spcPts val="600"/>
                </a:spcBef>
              </a:pPr>
              <a:r>
                <a:rPr lang="es-ES_tradnl" dirty="0">
                  <a:solidFill>
                    <a:srgbClr val="596450"/>
                  </a:solidFill>
                  <a:latin typeface="Futura Std Light" panose="020B0402020204020303" pitchFamily="34" charset="0"/>
                </a:rPr>
                <a:t>PIMIENTOS</a:t>
              </a:r>
            </a:p>
            <a:p>
              <a:pPr>
                <a:spcBef>
                  <a:spcPts val="600"/>
                </a:spcBef>
              </a:pPr>
              <a:r>
                <a:rPr lang="es-ES_tradnl" sz="1200" dirty="0">
                  <a:solidFill>
                    <a:srgbClr val="596450"/>
                  </a:solidFill>
                  <a:latin typeface="Futura Std Light" panose="020B0402020204020303" pitchFamily="34" charset="0"/>
                </a:rPr>
                <a:t>(</a:t>
              </a:r>
              <a:r>
                <a:rPr lang="es-ES_tradnl" sz="1200" i="1" dirty="0" err="1">
                  <a:solidFill>
                    <a:srgbClr val="596450"/>
                  </a:solidFill>
                  <a:latin typeface="Futura Std Light" panose="020B0402020204020303" pitchFamily="34" charset="0"/>
                </a:rPr>
                <a:t>Cupsicum</a:t>
              </a:r>
              <a:r>
                <a:rPr lang="es-ES_tradnl" sz="1200" i="1" dirty="0">
                  <a:solidFill>
                    <a:srgbClr val="596450"/>
                  </a:solidFill>
                  <a:latin typeface="Futura Std Light" panose="020B0402020204020303" pitchFamily="34" charset="0"/>
                </a:rPr>
                <a:t> </a:t>
              </a:r>
              <a:r>
                <a:rPr lang="es-ES_tradnl" sz="1200" dirty="0" err="1">
                  <a:solidFill>
                    <a:srgbClr val="596450"/>
                  </a:solidFill>
                  <a:latin typeface="Futura Std Light" panose="020B0402020204020303" pitchFamily="34" charset="0"/>
                </a:rPr>
                <a:t>sp.</a:t>
              </a:r>
              <a:r>
                <a:rPr lang="es-ES_tradnl" sz="1200" dirty="0">
                  <a:solidFill>
                    <a:srgbClr val="596450"/>
                  </a:solidFill>
                  <a:latin typeface="Futura Std Light" panose="020B0402020204020303" pitchFamily="34" charset="0"/>
                </a:rPr>
                <a:t>)</a:t>
              </a:r>
            </a:p>
            <a:p>
              <a:endParaRPr lang="es-ES_tradnl" dirty="0">
                <a:solidFill>
                  <a:srgbClr val="596450"/>
                </a:solidFill>
                <a:latin typeface="Futura Std Light" panose="020B0402020204020303" pitchFamily="34" charset="0"/>
              </a:endParaRPr>
            </a:p>
            <a:p>
              <a:endParaRPr lang="es-ES_tradnl" dirty="0">
                <a:latin typeface="Futura Std Light" panose="020B0402020204020303" pitchFamily="34" charset="0"/>
              </a:endParaRPr>
            </a:p>
            <a:p>
              <a:endParaRPr lang="es-ES_tradnl" dirty="0">
                <a:latin typeface="Futura Std Light" panose="020B0402020204020303" pitchFamily="34" charset="0"/>
              </a:endParaRPr>
            </a:p>
            <a:p>
              <a:endParaRPr lang="es-ES_tradnl" dirty="0">
                <a:latin typeface="Futura Std Light" panose="020B0402020204020303" pitchFamily="34" charset="0"/>
              </a:endParaRPr>
            </a:p>
            <a:p>
              <a:endParaRPr lang="es-ES_tradnl" dirty="0">
                <a:latin typeface="Futura Std Light" panose="020B0402020204020303" pitchFamily="34" charset="0"/>
              </a:endParaRPr>
            </a:p>
            <a:p>
              <a:endParaRPr lang="es-ES_tradnl" sz="500" dirty="0" smtClean="0">
                <a:latin typeface="Futura Std Light" panose="020B0402020204020303" pitchFamily="34" charset="0"/>
              </a:endParaRPr>
            </a:p>
            <a:p>
              <a:endParaRPr lang="es-ES_tradnl" sz="500" dirty="0">
                <a:latin typeface="Futura Std Light" panose="020B0402020204020303" pitchFamily="34" charset="0"/>
              </a:endParaRPr>
            </a:p>
            <a:p>
              <a:endParaRPr lang="es-ES_tradnl" sz="500" dirty="0" smtClean="0">
                <a:latin typeface="Futura Std Light" panose="020B0402020204020303" pitchFamily="34" charset="0"/>
              </a:endParaRPr>
            </a:p>
            <a:p>
              <a:endParaRPr lang="es-ES_tradnl" sz="500" dirty="0">
                <a:latin typeface="Futura Std Light" panose="020B0402020204020303" pitchFamily="34" charset="0"/>
              </a:endParaRPr>
            </a:p>
            <a:p>
              <a:endParaRPr lang="es-ES_tradnl" sz="500" dirty="0" smtClean="0">
                <a:latin typeface="Futura Std Light" panose="020B0402020204020303" pitchFamily="34" charset="0"/>
              </a:endParaRPr>
            </a:p>
            <a:p>
              <a:endParaRPr lang="es-ES_tradnl" sz="500" dirty="0">
                <a:latin typeface="Futura Std Light" panose="020B0402020204020303" pitchFamily="34" charset="0"/>
              </a:endParaRPr>
            </a:p>
            <a:p>
              <a:endParaRPr lang="es-ES_tradnl" sz="500" dirty="0" smtClean="0">
                <a:latin typeface="Futura Std Light" panose="020B0402020204020303" pitchFamily="34" charset="0"/>
              </a:endParaRPr>
            </a:p>
            <a:p>
              <a:endParaRPr lang="es-ES_tradnl" sz="500" dirty="0">
                <a:latin typeface="Futura Std Light" panose="020B0402020204020303" pitchFamily="34" charset="0"/>
              </a:endParaRPr>
            </a:p>
            <a:p>
              <a:endParaRPr lang="es-ES_tradnl" sz="500" dirty="0">
                <a:latin typeface="Futura Std Light" panose="020B0402020204020303" pitchFamily="34" charset="0"/>
              </a:endParaRPr>
            </a:p>
            <a:p>
              <a:endParaRPr lang="es-ES_tradnl" sz="500" dirty="0">
                <a:latin typeface="Futura Std Light" panose="020B0402020204020303" pitchFamily="34" charset="0"/>
              </a:endParaRPr>
            </a:p>
            <a:p>
              <a:pPr>
                <a:spcBef>
                  <a:spcPts val="600"/>
                </a:spcBef>
                <a:spcAft>
                  <a:spcPts val="1200"/>
                </a:spcAft>
              </a:pPr>
              <a:r>
                <a:rPr lang="es-ES_tradnl" sz="1200" b="1" dirty="0">
                  <a:solidFill>
                    <a:srgbClr val="596450"/>
                  </a:solidFill>
                  <a:latin typeface="Futura Std Light" panose="020B0402020204020303" pitchFamily="34" charset="0"/>
                </a:rPr>
                <a:t>Familia: </a:t>
              </a:r>
              <a:r>
                <a:rPr lang="es-ES_tradnl" sz="1200" dirty="0">
                  <a:latin typeface="Futura Std Light" panose="020B0402020204020303" pitchFamily="34" charset="0"/>
                </a:rPr>
                <a:t>Solanáceas</a:t>
              </a:r>
            </a:p>
          </p:txBody>
        </p:sp>
        <p:sp>
          <p:nvSpPr>
            <p:cNvPr id="6" name="5 CuadroTexto"/>
            <p:cNvSpPr txBox="1"/>
            <p:nvPr/>
          </p:nvSpPr>
          <p:spPr>
            <a:xfrm>
              <a:off x="2708920" y="632520"/>
              <a:ext cx="3600400" cy="2520280"/>
            </a:xfrm>
            <a:prstGeom prst="rect">
              <a:avLst/>
            </a:prstGeom>
            <a:ln w="381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wrap="square" lIns="72000" rIns="72000" rtlCol="0">
              <a:noAutofit/>
            </a:bodyPr>
            <a:lstStyle/>
            <a:p>
              <a:pPr>
                <a:spcBef>
                  <a:spcPts val="600"/>
                </a:spcBef>
              </a:pPr>
              <a:r>
                <a:rPr lang="es-ES_tradnl" sz="1200" b="1" dirty="0">
                  <a:solidFill>
                    <a:srgbClr val="596450"/>
                  </a:solidFill>
                  <a:latin typeface="Futura Std Light"/>
                </a:rPr>
                <a:t>MULTIPLICACIÓN: </a:t>
              </a:r>
              <a:r>
                <a:rPr lang="es-ES_tradnl" sz="1200" dirty="0">
                  <a:latin typeface="Futura Std Light"/>
                </a:rPr>
                <a:t>con semilla</a:t>
              </a:r>
            </a:p>
            <a:p>
              <a:pPr>
                <a:spcBef>
                  <a:spcPts val="600"/>
                </a:spcBef>
              </a:pPr>
              <a:r>
                <a:rPr lang="es-ES_tradnl" sz="1200" b="1" dirty="0">
                  <a:solidFill>
                    <a:srgbClr val="596450"/>
                  </a:solidFill>
                  <a:latin typeface="Futura Std Light"/>
                </a:rPr>
                <a:t>OBSERVACIONES: </a:t>
              </a:r>
              <a:r>
                <a:rPr lang="es-ES_tradnl" sz="1200" dirty="0">
                  <a:latin typeface="Futura Std Light"/>
                </a:rPr>
                <a:t>siembra en semillero protegido y trasplantes</a:t>
              </a:r>
            </a:p>
            <a:p>
              <a:pPr>
                <a:spcBef>
                  <a:spcPts val="600"/>
                </a:spcBef>
              </a:pPr>
              <a:r>
                <a:rPr lang="es-ES_tradnl" sz="1200" b="1" dirty="0">
                  <a:solidFill>
                    <a:srgbClr val="596450"/>
                  </a:solidFill>
                  <a:latin typeface="Futura Std Light"/>
                </a:rPr>
                <a:t>DISTANCIA ENTRE PLANTAS: </a:t>
              </a:r>
              <a:r>
                <a:rPr lang="es-ES_tradnl" sz="1200" dirty="0">
                  <a:latin typeface="Futura Std Light"/>
                </a:rPr>
                <a:t>30 x 40 cm</a:t>
              </a:r>
            </a:p>
            <a:p>
              <a:pPr>
                <a:spcBef>
                  <a:spcPts val="600"/>
                </a:spcBef>
              </a:pPr>
              <a:r>
                <a:rPr lang="es-ES_tradnl" sz="1200" b="1" dirty="0">
                  <a:solidFill>
                    <a:srgbClr val="596450"/>
                  </a:solidFill>
                  <a:latin typeface="Futura Std Light"/>
                </a:rPr>
                <a:t>ÉPOCA DE SIEMBRA: </a:t>
              </a:r>
              <a:r>
                <a:rPr lang="es-ES_tradnl" sz="1200" dirty="0">
                  <a:latin typeface="Futura Std Light"/>
                </a:rPr>
                <a:t>marzo - mayo</a:t>
              </a:r>
            </a:p>
            <a:p>
              <a:pPr>
                <a:spcBef>
                  <a:spcPts val="600"/>
                </a:spcBef>
              </a:pPr>
              <a:r>
                <a:rPr lang="es-ES_tradnl" sz="1200" b="1" dirty="0">
                  <a:solidFill>
                    <a:srgbClr val="596450"/>
                  </a:solidFill>
                  <a:latin typeface="Futura Std Light"/>
                </a:rPr>
                <a:t>RECOLECIÓN</a:t>
              </a:r>
              <a:r>
                <a:rPr lang="es-ES_tradnl" sz="1200" b="1" dirty="0">
                  <a:solidFill>
                    <a:srgbClr val="596450"/>
                  </a:solidFill>
                  <a:latin typeface="Futura Std Light" panose="020B0402020204020303" pitchFamily="34" charset="0"/>
                </a:rPr>
                <a:t>: </a:t>
              </a:r>
              <a:r>
                <a:rPr lang="es-ES_tradnl" sz="1200" dirty="0">
                  <a:latin typeface="Futura Std Light" panose="020B0402020204020303" pitchFamily="34" charset="0"/>
                </a:rPr>
                <a:t>a los 4 – 5 meses</a:t>
              </a:r>
            </a:p>
            <a:p>
              <a:pPr>
                <a:spcBef>
                  <a:spcPts val="600"/>
                </a:spcBef>
              </a:pPr>
              <a:r>
                <a:rPr lang="es-ES_tradnl" sz="1200" b="1" dirty="0">
                  <a:solidFill>
                    <a:srgbClr val="596450"/>
                  </a:solidFill>
                  <a:latin typeface="Futura Std Light" panose="020B0402020204020303" pitchFamily="34" charset="0"/>
                </a:rPr>
                <a:t>CUIDADOS:</a:t>
              </a:r>
              <a:r>
                <a:rPr lang="es-ES_tradnl" sz="1200" dirty="0">
                  <a:latin typeface="Futura Std Light" panose="020B0402020204020303" pitchFamily="34" charset="0"/>
                </a:rPr>
                <a:t> escardas y esquejado de yemas </a:t>
              </a:r>
              <a:r>
                <a:rPr lang="es-ES_tradnl" sz="1200" dirty="0" err="1">
                  <a:latin typeface="Futura Std Light" panose="020B0402020204020303" pitchFamily="34" charset="0"/>
                </a:rPr>
                <a:t>aux</a:t>
              </a:r>
              <a:r>
                <a:rPr lang="es-ES_tradnl" sz="1200" dirty="0">
                  <a:latin typeface="Futura Std Light" panose="020B0402020204020303" pitchFamily="34" charset="0"/>
                </a:rPr>
                <a:t>.</a:t>
              </a:r>
            </a:p>
            <a:p>
              <a:pPr>
                <a:spcBef>
                  <a:spcPts val="600"/>
                </a:spcBef>
              </a:pPr>
              <a:r>
                <a:rPr lang="es-ES_tradnl" sz="1200" b="1" dirty="0">
                  <a:solidFill>
                    <a:srgbClr val="596450"/>
                  </a:solidFill>
                  <a:latin typeface="Futura Std Light" panose="020B0402020204020303" pitchFamily="34" charset="0"/>
                </a:rPr>
                <a:t>EXPOSICIÓN SOLAR: </a:t>
              </a:r>
              <a:r>
                <a:rPr lang="es-ES_tradnl" sz="1200" dirty="0">
                  <a:latin typeface="Futura Std Light" panose="020B0402020204020303" pitchFamily="34" charset="0"/>
                </a:rPr>
                <a:t>pleno sol, les favorece el calor</a:t>
              </a:r>
            </a:p>
            <a:p>
              <a:pPr>
                <a:spcBef>
                  <a:spcPts val="600"/>
                </a:spcBef>
              </a:pPr>
              <a:r>
                <a:rPr lang="es-ES_tradnl" sz="1200" b="1" dirty="0">
                  <a:solidFill>
                    <a:srgbClr val="596450"/>
                  </a:solidFill>
                  <a:latin typeface="Futura Std Light" panose="020B0402020204020303" pitchFamily="34" charset="0"/>
                </a:rPr>
                <a:t>RIEGO: </a:t>
              </a:r>
              <a:r>
                <a:rPr lang="es-ES_tradnl" sz="1200" dirty="0">
                  <a:latin typeface="Futura Std Light" panose="020B0402020204020303" pitchFamily="34" charset="0"/>
                </a:rPr>
                <a:t>regular y abundante</a:t>
              </a:r>
            </a:p>
            <a:p>
              <a:pPr>
                <a:spcBef>
                  <a:spcPts val="600"/>
                </a:spcBef>
              </a:pPr>
              <a:endParaRPr lang="es-ES_tradnl" sz="1200" dirty="0">
                <a:latin typeface="Corbel" pitchFamily="34" charset="0"/>
              </a:endParaRPr>
            </a:p>
          </p:txBody>
        </p:sp>
      </p:grpSp>
      <p:pic>
        <p:nvPicPr>
          <p:cNvPr id="14338" name="Picture 2" descr="Resultado de imagen de PIMIENT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150" y="1880407"/>
            <a:ext cx="2142516" cy="1441015"/>
          </a:xfrm>
          <a:prstGeom prst="rect">
            <a:avLst/>
          </a:prstGeom>
          <a:noFill/>
          <a:extLst>
            <a:ext uri="{909E8E84-426E-40DD-AFC4-6F175D3DCCD1}">
              <a14:hiddenFill xmlns:a14="http://schemas.microsoft.com/office/drawing/2010/main">
                <a:solidFill>
                  <a:srgbClr val="FFFFFF"/>
                </a:solidFill>
              </a14:hiddenFill>
            </a:ext>
          </a:extLst>
        </p:spPr>
      </p:pic>
      <p:sp>
        <p:nvSpPr>
          <p:cNvPr id="9" name="8 Explosión 1"/>
          <p:cNvSpPr/>
          <p:nvPr/>
        </p:nvSpPr>
        <p:spPr>
          <a:xfrm rot="20643037">
            <a:off x="5549594" y="3557862"/>
            <a:ext cx="1872208" cy="1080120"/>
          </a:xfrm>
          <a:prstGeom prst="irregularSeal1">
            <a:avLst/>
          </a:prstGeom>
          <a:solidFill>
            <a:srgbClr val="C3EA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solidFill>
                  <a:schemeClr val="tx1"/>
                </a:solidFill>
              </a:rPr>
              <a:t>Ceñilgo</a:t>
            </a:r>
            <a:endParaRPr lang="es-ES" dirty="0">
              <a:solidFill>
                <a:schemeClr val="tx1"/>
              </a:solidFill>
            </a:endParaRPr>
          </a:p>
        </p:txBody>
      </p:sp>
    </p:spTree>
    <p:extLst>
      <p:ext uri="{BB962C8B-B14F-4D97-AF65-F5344CB8AC3E}">
        <p14:creationId xmlns:p14="http://schemas.microsoft.com/office/powerpoint/2010/main" val="370923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magen" descr="pie página paint.jpg"/>
          <p:cNvPicPr>
            <a:picLocks noChangeAspect="1"/>
          </p:cNvPicPr>
          <p:nvPr/>
        </p:nvPicPr>
        <p:blipFill>
          <a:blip r:embed="rId3" cstate="print"/>
          <a:srcRect b="18126"/>
          <a:stretch>
            <a:fillRect/>
          </a:stretch>
        </p:blipFill>
        <p:spPr>
          <a:xfrm>
            <a:off x="0" y="4255819"/>
            <a:ext cx="7561263" cy="1775117"/>
          </a:xfrm>
          <a:prstGeom prst="rect">
            <a:avLst/>
          </a:prstGeom>
        </p:spPr>
      </p:pic>
      <p:sp>
        <p:nvSpPr>
          <p:cNvPr id="8" name="7 Rectángulo"/>
          <p:cNvSpPr/>
          <p:nvPr/>
        </p:nvSpPr>
        <p:spPr>
          <a:xfrm>
            <a:off x="923111" y="252557"/>
            <a:ext cx="6430170" cy="474586"/>
          </a:xfrm>
          <a:prstGeom prst="rect">
            <a:avLst/>
          </a:prstGeom>
          <a:solidFill>
            <a:srgbClr val="C3EA36"/>
          </a:solidFill>
        </p:spPr>
        <p:txBody>
          <a:bodyPr wrap="square" lIns="73756" tIns="36878" rIns="73756" bIns="36878">
            <a:spAutoFit/>
          </a:bodyPr>
          <a:lstStyle/>
          <a:p>
            <a:pPr algn="r"/>
            <a:r>
              <a:rPr lang="es-ES_tradnl" sz="2600" b="1" dirty="0"/>
              <a:t>Aprovechables por </a:t>
            </a:r>
            <a:r>
              <a:rPr lang="es-ES_tradnl" sz="2600" b="1" dirty="0" smtClean="0"/>
              <a:t>fruto</a:t>
            </a:r>
            <a:endParaRPr lang="es-ES_tradnl" sz="2600" b="1" dirty="0"/>
          </a:p>
        </p:txBody>
      </p:sp>
      <p:grpSp>
        <p:nvGrpSpPr>
          <p:cNvPr id="4" name="21 Grupo"/>
          <p:cNvGrpSpPr/>
          <p:nvPr/>
        </p:nvGrpSpPr>
        <p:grpSpPr>
          <a:xfrm>
            <a:off x="923110" y="1089174"/>
            <a:ext cx="6091361" cy="2818344"/>
            <a:chOff x="548680" y="632520"/>
            <a:chExt cx="5760640" cy="2520280"/>
          </a:xfrm>
        </p:grpSpPr>
        <p:sp>
          <p:nvSpPr>
            <p:cNvPr id="5" name="4 CuadroTexto"/>
            <p:cNvSpPr txBox="1"/>
            <p:nvPr/>
          </p:nvSpPr>
          <p:spPr>
            <a:xfrm>
              <a:off x="548680" y="632520"/>
              <a:ext cx="2160240" cy="2520280"/>
            </a:xfrm>
            <a:prstGeom prst="rect">
              <a:avLst/>
            </a:prstGeom>
            <a:ln w="381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wrap="square" rtlCol="0">
              <a:noAutofit/>
            </a:bodyPr>
            <a:lstStyle/>
            <a:p>
              <a:pPr>
                <a:spcBef>
                  <a:spcPts val="600"/>
                </a:spcBef>
              </a:pPr>
              <a:r>
                <a:rPr lang="es-ES_tradnl" dirty="0">
                  <a:solidFill>
                    <a:srgbClr val="596450"/>
                  </a:solidFill>
                  <a:latin typeface="Futura Std Light" panose="020B0402020204020303" pitchFamily="34" charset="0"/>
                </a:rPr>
                <a:t>TOMATE</a:t>
              </a:r>
            </a:p>
            <a:p>
              <a:pPr>
                <a:spcBef>
                  <a:spcPts val="600"/>
                </a:spcBef>
              </a:pPr>
              <a:r>
                <a:rPr lang="es-ES_tradnl" sz="1200" dirty="0">
                  <a:solidFill>
                    <a:srgbClr val="596450"/>
                  </a:solidFill>
                  <a:latin typeface="Futura Std Light" panose="020B0402020204020303" pitchFamily="34" charset="0"/>
                </a:rPr>
                <a:t>(</a:t>
              </a:r>
              <a:r>
                <a:rPr lang="es-ES_tradnl" sz="1200" i="1" dirty="0" err="1">
                  <a:solidFill>
                    <a:srgbClr val="596450"/>
                  </a:solidFill>
                  <a:latin typeface="Futura Std Light" panose="020B0402020204020303" pitchFamily="34" charset="0"/>
                </a:rPr>
                <a:t>Solanum</a:t>
              </a:r>
              <a:r>
                <a:rPr lang="es-ES_tradnl" sz="1200" i="1" dirty="0">
                  <a:solidFill>
                    <a:srgbClr val="596450"/>
                  </a:solidFill>
                  <a:latin typeface="Futura Std Light" panose="020B0402020204020303" pitchFamily="34" charset="0"/>
                </a:rPr>
                <a:t> </a:t>
              </a:r>
              <a:r>
                <a:rPr lang="es-ES_tradnl" sz="1200" i="1" dirty="0" err="1">
                  <a:solidFill>
                    <a:srgbClr val="596450"/>
                  </a:solidFill>
                  <a:latin typeface="Futura Std Light" panose="020B0402020204020303" pitchFamily="34" charset="0"/>
                </a:rPr>
                <a:t>lycopersicum</a:t>
              </a:r>
              <a:r>
                <a:rPr lang="es-ES_tradnl" sz="1200" dirty="0">
                  <a:solidFill>
                    <a:srgbClr val="596450"/>
                  </a:solidFill>
                  <a:latin typeface="Futura Std Light" panose="020B0402020204020303" pitchFamily="34" charset="0"/>
                </a:rPr>
                <a:t>)</a:t>
              </a:r>
            </a:p>
            <a:p>
              <a:endParaRPr lang="es-ES_tradnl" dirty="0">
                <a:solidFill>
                  <a:srgbClr val="596450"/>
                </a:solidFill>
                <a:latin typeface="Futura Std Light" panose="020B0402020204020303" pitchFamily="34" charset="0"/>
              </a:endParaRPr>
            </a:p>
            <a:p>
              <a:endParaRPr lang="es-ES_tradnl" dirty="0">
                <a:latin typeface="Futura Std Light" panose="020B0402020204020303" pitchFamily="34" charset="0"/>
              </a:endParaRPr>
            </a:p>
            <a:p>
              <a:endParaRPr lang="es-ES_tradnl" dirty="0">
                <a:latin typeface="Futura Std Light" panose="020B0402020204020303" pitchFamily="34" charset="0"/>
              </a:endParaRPr>
            </a:p>
            <a:p>
              <a:endParaRPr lang="es-ES_tradnl" sz="1200" dirty="0">
                <a:latin typeface="Futura Std Light" panose="020B0402020204020303" pitchFamily="34" charset="0"/>
              </a:endParaRPr>
            </a:p>
            <a:p>
              <a:endParaRPr lang="es-ES_tradnl" sz="500" dirty="0">
                <a:latin typeface="Futura Std Light" panose="020B0402020204020303" pitchFamily="34" charset="0"/>
              </a:endParaRPr>
            </a:p>
            <a:p>
              <a:endParaRPr lang="es-ES_tradnl" sz="500" dirty="0">
                <a:latin typeface="Futura Std Light" panose="020B0402020204020303" pitchFamily="34" charset="0"/>
              </a:endParaRPr>
            </a:p>
            <a:p>
              <a:endParaRPr lang="es-ES_tradnl" sz="500" dirty="0" smtClean="0">
                <a:latin typeface="Futura Std Light" panose="020B0402020204020303" pitchFamily="34" charset="0"/>
              </a:endParaRPr>
            </a:p>
            <a:p>
              <a:endParaRPr lang="es-ES_tradnl" sz="500" dirty="0">
                <a:latin typeface="Futura Std Light" panose="020B0402020204020303" pitchFamily="34" charset="0"/>
              </a:endParaRPr>
            </a:p>
            <a:p>
              <a:endParaRPr lang="es-ES_tradnl" sz="500" dirty="0" smtClean="0">
                <a:latin typeface="Futura Std Light" panose="020B0402020204020303" pitchFamily="34" charset="0"/>
              </a:endParaRPr>
            </a:p>
            <a:p>
              <a:endParaRPr lang="es-ES_tradnl" sz="500" dirty="0">
                <a:latin typeface="Futura Std Light" panose="020B0402020204020303" pitchFamily="34" charset="0"/>
              </a:endParaRPr>
            </a:p>
            <a:p>
              <a:endParaRPr lang="es-ES_tradnl" sz="500" dirty="0">
                <a:latin typeface="Futura Std Light" panose="020B0402020204020303" pitchFamily="34" charset="0"/>
              </a:endParaRPr>
            </a:p>
            <a:p>
              <a:endParaRPr lang="es-ES_tradnl" sz="500" dirty="0">
                <a:latin typeface="Futura Std Light" panose="020B0402020204020303" pitchFamily="34" charset="0"/>
              </a:endParaRPr>
            </a:p>
            <a:p>
              <a:endParaRPr lang="es-ES_tradnl" sz="500" dirty="0">
                <a:latin typeface="Futura Std Light" panose="020B0402020204020303" pitchFamily="34" charset="0"/>
              </a:endParaRPr>
            </a:p>
            <a:p>
              <a:endParaRPr lang="es-ES_tradnl" sz="500" dirty="0">
                <a:latin typeface="Futura Std Light" panose="020B0402020204020303" pitchFamily="34" charset="0"/>
              </a:endParaRPr>
            </a:p>
            <a:p>
              <a:endParaRPr lang="es-ES_tradnl" sz="500" dirty="0">
                <a:latin typeface="Futura Std Light" panose="020B0402020204020303" pitchFamily="34" charset="0"/>
              </a:endParaRPr>
            </a:p>
            <a:p>
              <a:pPr>
                <a:spcBef>
                  <a:spcPts val="600"/>
                </a:spcBef>
                <a:spcAft>
                  <a:spcPts val="1200"/>
                </a:spcAft>
              </a:pPr>
              <a:r>
                <a:rPr lang="es-ES_tradnl" sz="1200" b="1" dirty="0">
                  <a:solidFill>
                    <a:srgbClr val="596450"/>
                  </a:solidFill>
                  <a:latin typeface="Futura Std Light" panose="020B0402020204020303" pitchFamily="34" charset="0"/>
                </a:rPr>
                <a:t>Familia: </a:t>
              </a:r>
              <a:r>
                <a:rPr lang="es-ES_tradnl" sz="1200" dirty="0">
                  <a:latin typeface="Futura Std Light" panose="020B0402020204020303" pitchFamily="34" charset="0"/>
                </a:rPr>
                <a:t>Solanáceas</a:t>
              </a:r>
            </a:p>
          </p:txBody>
        </p:sp>
        <p:sp>
          <p:nvSpPr>
            <p:cNvPr id="6" name="5 CuadroTexto"/>
            <p:cNvSpPr txBox="1"/>
            <p:nvPr/>
          </p:nvSpPr>
          <p:spPr>
            <a:xfrm>
              <a:off x="2708920" y="632520"/>
              <a:ext cx="3600400" cy="2520280"/>
            </a:xfrm>
            <a:prstGeom prst="rect">
              <a:avLst/>
            </a:prstGeom>
            <a:ln w="381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wrap="square" lIns="72000" rIns="72000" rtlCol="0">
              <a:noAutofit/>
            </a:bodyPr>
            <a:lstStyle/>
            <a:p>
              <a:pPr>
                <a:spcBef>
                  <a:spcPts val="600"/>
                </a:spcBef>
              </a:pPr>
              <a:r>
                <a:rPr lang="es-ES_tradnl" sz="1200" b="1" dirty="0">
                  <a:solidFill>
                    <a:srgbClr val="596450"/>
                  </a:solidFill>
                  <a:latin typeface="Futura Std Light"/>
                </a:rPr>
                <a:t>MULTIPLICACIÓN: </a:t>
              </a:r>
              <a:r>
                <a:rPr lang="es-ES_tradnl" sz="1200" dirty="0">
                  <a:latin typeface="Futura Std Light"/>
                </a:rPr>
                <a:t>con semilla</a:t>
              </a:r>
            </a:p>
            <a:p>
              <a:pPr>
                <a:spcBef>
                  <a:spcPts val="600"/>
                </a:spcBef>
              </a:pPr>
              <a:r>
                <a:rPr lang="es-ES_tradnl" sz="1200" b="1" dirty="0">
                  <a:solidFill>
                    <a:srgbClr val="596450"/>
                  </a:solidFill>
                  <a:latin typeface="Futura Std Light"/>
                </a:rPr>
                <a:t>OBSERVACIONES: </a:t>
              </a:r>
              <a:r>
                <a:rPr lang="es-ES_tradnl" sz="1200" dirty="0">
                  <a:latin typeface="Futura Std Light"/>
                </a:rPr>
                <a:t>siembra en semillero protegido y trasplantes</a:t>
              </a:r>
            </a:p>
            <a:p>
              <a:pPr>
                <a:spcBef>
                  <a:spcPts val="600"/>
                </a:spcBef>
              </a:pPr>
              <a:r>
                <a:rPr lang="es-ES_tradnl" sz="1200" b="1" dirty="0">
                  <a:solidFill>
                    <a:srgbClr val="596450"/>
                  </a:solidFill>
                  <a:latin typeface="Futura Std Light"/>
                </a:rPr>
                <a:t>DISTANCIA ENTRE PLANTAS: </a:t>
              </a:r>
              <a:r>
                <a:rPr lang="es-ES_tradnl" sz="1200" dirty="0">
                  <a:latin typeface="Futura Std Light"/>
                </a:rPr>
                <a:t>40 x 60 cm</a:t>
              </a:r>
            </a:p>
            <a:p>
              <a:pPr>
                <a:spcBef>
                  <a:spcPts val="600"/>
                </a:spcBef>
              </a:pPr>
              <a:r>
                <a:rPr lang="es-ES_tradnl" sz="1200" b="1" dirty="0">
                  <a:solidFill>
                    <a:srgbClr val="596450"/>
                  </a:solidFill>
                  <a:latin typeface="Futura Std Light"/>
                </a:rPr>
                <a:t>ÉPOCA DE SIEMBRA: </a:t>
              </a:r>
              <a:r>
                <a:rPr lang="es-ES_tradnl" sz="1200" dirty="0">
                  <a:latin typeface="Futura Std Light"/>
                </a:rPr>
                <a:t>marzo - mayo</a:t>
              </a:r>
            </a:p>
            <a:p>
              <a:pPr>
                <a:spcBef>
                  <a:spcPts val="600"/>
                </a:spcBef>
              </a:pPr>
              <a:r>
                <a:rPr lang="es-ES_tradnl" sz="1200" b="1" dirty="0">
                  <a:solidFill>
                    <a:srgbClr val="596450"/>
                  </a:solidFill>
                  <a:latin typeface="Futura Std Light"/>
                </a:rPr>
                <a:t>RECOLECIÓN</a:t>
              </a:r>
              <a:r>
                <a:rPr lang="es-ES_tradnl" sz="1200" b="1" dirty="0">
                  <a:solidFill>
                    <a:srgbClr val="596450"/>
                  </a:solidFill>
                  <a:latin typeface="Futura Std Light" panose="020B0402020204020303" pitchFamily="34" charset="0"/>
                </a:rPr>
                <a:t>: </a:t>
              </a:r>
              <a:r>
                <a:rPr lang="es-ES_tradnl" sz="1200" dirty="0">
                  <a:latin typeface="Futura Std Light" panose="020B0402020204020303" pitchFamily="34" charset="0"/>
                </a:rPr>
                <a:t>a los 4 – 5 meses</a:t>
              </a:r>
            </a:p>
            <a:p>
              <a:pPr>
                <a:spcBef>
                  <a:spcPts val="600"/>
                </a:spcBef>
              </a:pPr>
              <a:r>
                <a:rPr lang="es-ES_tradnl" sz="1200" b="1" dirty="0">
                  <a:solidFill>
                    <a:srgbClr val="596450"/>
                  </a:solidFill>
                  <a:latin typeface="Futura Std Light" panose="020B0402020204020303" pitchFamily="34" charset="0"/>
                </a:rPr>
                <a:t>CUIDADOS:</a:t>
              </a:r>
              <a:r>
                <a:rPr lang="es-ES_tradnl" sz="1200" dirty="0">
                  <a:latin typeface="Futura Std Light" panose="020B0402020204020303" pitchFamily="34" charset="0"/>
                </a:rPr>
                <a:t> escardas y esquejado.</a:t>
              </a:r>
            </a:p>
            <a:p>
              <a:pPr>
                <a:spcBef>
                  <a:spcPts val="600"/>
                </a:spcBef>
              </a:pPr>
              <a:r>
                <a:rPr lang="es-ES_tradnl" sz="1200" b="1" dirty="0">
                  <a:solidFill>
                    <a:srgbClr val="596450"/>
                  </a:solidFill>
                  <a:latin typeface="Futura Std Light" panose="020B0402020204020303" pitchFamily="34" charset="0"/>
                </a:rPr>
                <a:t>EXPOSICIÓN SOLAR: </a:t>
              </a:r>
              <a:r>
                <a:rPr lang="es-ES_tradnl" sz="1200" dirty="0">
                  <a:latin typeface="Futura Std Light" panose="020B0402020204020303" pitchFamily="34" charset="0"/>
                </a:rPr>
                <a:t>pleno sol, les favorece el calor</a:t>
              </a:r>
            </a:p>
            <a:p>
              <a:pPr>
                <a:spcBef>
                  <a:spcPts val="600"/>
                </a:spcBef>
              </a:pPr>
              <a:r>
                <a:rPr lang="es-ES_tradnl" sz="1200" b="1" dirty="0">
                  <a:solidFill>
                    <a:srgbClr val="596450"/>
                  </a:solidFill>
                  <a:latin typeface="Futura Std Light" panose="020B0402020204020303" pitchFamily="34" charset="0"/>
                </a:rPr>
                <a:t>RIEGO: </a:t>
              </a:r>
              <a:r>
                <a:rPr lang="es-ES_tradnl" sz="1200" dirty="0">
                  <a:latin typeface="Futura Std Light" panose="020B0402020204020303" pitchFamily="34" charset="0"/>
                </a:rPr>
                <a:t>regular y abundante</a:t>
              </a:r>
            </a:p>
            <a:p>
              <a:pPr>
                <a:spcBef>
                  <a:spcPts val="600"/>
                </a:spcBef>
              </a:pPr>
              <a:endParaRPr lang="es-ES_tradnl" sz="1200" dirty="0">
                <a:latin typeface="Corbel" pitchFamily="34" charset="0"/>
              </a:endParaRPr>
            </a:p>
          </p:txBody>
        </p:sp>
      </p:gr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073" y="2916918"/>
            <a:ext cx="1362075" cy="1981200"/>
          </a:xfrm>
          <a:prstGeom prst="ellipse">
            <a:avLst/>
          </a:prstGeom>
          <a:ln w="0">
            <a:no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7908" y="4060556"/>
            <a:ext cx="460057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2" name="Picture 2" descr="Resultado de imagen de TOMAT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4047" y="1723283"/>
            <a:ext cx="1627721" cy="1450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154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magen" descr="pie página paint.jpg"/>
          <p:cNvPicPr>
            <a:picLocks noChangeAspect="1"/>
          </p:cNvPicPr>
          <p:nvPr/>
        </p:nvPicPr>
        <p:blipFill>
          <a:blip r:embed="rId3" cstate="print"/>
          <a:srcRect b="18126"/>
          <a:stretch>
            <a:fillRect/>
          </a:stretch>
        </p:blipFill>
        <p:spPr>
          <a:xfrm>
            <a:off x="0" y="4255819"/>
            <a:ext cx="7561263" cy="1775117"/>
          </a:xfrm>
          <a:prstGeom prst="rect">
            <a:avLst/>
          </a:prstGeom>
        </p:spPr>
      </p:pic>
      <p:sp>
        <p:nvSpPr>
          <p:cNvPr id="8" name="7 Rectángulo"/>
          <p:cNvSpPr/>
          <p:nvPr/>
        </p:nvSpPr>
        <p:spPr>
          <a:xfrm>
            <a:off x="923111" y="252557"/>
            <a:ext cx="6430170" cy="474586"/>
          </a:xfrm>
          <a:prstGeom prst="rect">
            <a:avLst/>
          </a:prstGeom>
          <a:solidFill>
            <a:srgbClr val="C3EA36"/>
          </a:solidFill>
        </p:spPr>
        <p:txBody>
          <a:bodyPr wrap="square" lIns="73756" tIns="36878" rIns="73756" bIns="36878">
            <a:spAutoFit/>
          </a:bodyPr>
          <a:lstStyle/>
          <a:p>
            <a:pPr algn="r"/>
            <a:r>
              <a:rPr lang="es-ES_tradnl" sz="2600" b="1" dirty="0"/>
              <a:t>Aprovechables por </a:t>
            </a:r>
            <a:r>
              <a:rPr lang="es-ES_tradnl" sz="2600" b="1" dirty="0" smtClean="0"/>
              <a:t>raíz/tubérculo</a:t>
            </a:r>
            <a:endParaRPr lang="es-ES_tradnl" sz="2600" b="1" dirty="0"/>
          </a:p>
        </p:txBody>
      </p:sp>
      <p:grpSp>
        <p:nvGrpSpPr>
          <p:cNvPr id="4" name="17 Grupo"/>
          <p:cNvGrpSpPr/>
          <p:nvPr/>
        </p:nvGrpSpPr>
        <p:grpSpPr>
          <a:xfrm>
            <a:off x="756295" y="982033"/>
            <a:ext cx="6408712" cy="3273786"/>
            <a:chOff x="548680" y="632520"/>
            <a:chExt cx="5760640" cy="2520280"/>
          </a:xfrm>
        </p:grpSpPr>
        <p:sp>
          <p:nvSpPr>
            <p:cNvPr id="5" name="4 CuadroTexto"/>
            <p:cNvSpPr txBox="1"/>
            <p:nvPr/>
          </p:nvSpPr>
          <p:spPr>
            <a:xfrm>
              <a:off x="548680" y="632520"/>
              <a:ext cx="2160240" cy="2520280"/>
            </a:xfrm>
            <a:prstGeom prst="rect">
              <a:avLst/>
            </a:prstGeom>
            <a:ln w="381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wrap="square" rtlCol="0">
              <a:noAutofit/>
            </a:bodyPr>
            <a:lstStyle/>
            <a:p>
              <a:pPr>
                <a:spcBef>
                  <a:spcPts val="600"/>
                </a:spcBef>
              </a:pPr>
              <a:r>
                <a:rPr lang="es-ES_tradnl" dirty="0">
                  <a:solidFill>
                    <a:srgbClr val="596450"/>
                  </a:solidFill>
                  <a:latin typeface="Futura Std Light" panose="020B0402020204020303" pitchFamily="34" charset="0"/>
                </a:rPr>
                <a:t>PATATAS</a:t>
              </a:r>
            </a:p>
            <a:p>
              <a:pPr>
                <a:spcBef>
                  <a:spcPts val="600"/>
                </a:spcBef>
              </a:pPr>
              <a:r>
                <a:rPr lang="es-ES_tradnl" sz="1200" dirty="0">
                  <a:solidFill>
                    <a:srgbClr val="596450"/>
                  </a:solidFill>
                  <a:latin typeface="Futura Std Light" panose="020B0402020204020303" pitchFamily="34" charset="0"/>
                </a:rPr>
                <a:t>(</a:t>
              </a:r>
              <a:r>
                <a:rPr lang="es-ES_tradnl" sz="1200" i="1" dirty="0" err="1">
                  <a:solidFill>
                    <a:srgbClr val="596450"/>
                  </a:solidFill>
                  <a:latin typeface="Futura Std Light" panose="020B0402020204020303" pitchFamily="34" charset="0"/>
                </a:rPr>
                <a:t>Solanum</a:t>
              </a:r>
              <a:r>
                <a:rPr lang="es-ES_tradnl" sz="1200" i="1" dirty="0">
                  <a:solidFill>
                    <a:srgbClr val="596450"/>
                  </a:solidFill>
                  <a:latin typeface="Futura Std Light" panose="020B0402020204020303" pitchFamily="34" charset="0"/>
                </a:rPr>
                <a:t> </a:t>
              </a:r>
              <a:r>
                <a:rPr lang="es-ES_tradnl" sz="1200" i="1" dirty="0" err="1">
                  <a:solidFill>
                    <a:srgbClr val="596450"/>
                  </a:solidFill>
                  <a:latin typeface="Futura Std Light" panose="020B0402020204020303" pitchFamily="34" charset="0"/>
                </a:rPr>
                <a:t>tuberosum</a:t>
              </a:r>
              <a:r>
                <a:rPr lang="es-ES_tradnl" sz="1200" dirty="0">
                  <a:solidFill>
                    <a:srgbClr val="596450"/>
                  </a:solidFill>
                  <a:latin typeface="Futura Std Light" panose="020B0402020204020303" pitchFamily="34" charset="0"/>
                </a:rPr>
                <a:t>)</a:t>
              </a:r>
            </a:p>
            <a:p>
              <a:endParaRPr lang="es-ES_tradnl" dirty="0">
                <a:latin typeface="Futura Std Light" panose="020B0402020204020303" pitchFamily="34" charset="0"/>
              </a:endParaRPr>
            </a:p>
            <a:p>
              <a:endParaRPr lang="es-ES_tradnl" dirty="0">
                <a:latin typeface="Futura Std Light" panose="020B0402020204020303" pitchFamily="34" charset="0"/>
              </a:endParaRPr>
            </a:p>
            <a:p>
              <a:endParaRPr lang="es-ES_tradnl" dirty="0">
                <a:latin typeface="Futura Std Light" panose="020B0402020204020303" pitchFamily="34" charset="0"/>
              </a:endParaRPr>
            </a:p>
            <a:p>
              <a:endParaRPr lang="es-ES_tradnl" dirty="0">
                <a:latin typeface="Futura Std Light" panose="020B0402020204020303" pitchFamily="34" charset="0"/>
              </a:endParaRPr>
            </a:p>
            <a:p>
              <a:endParaRPr lang="es-ES_tradnl" sz="500" dirty="0">
                <a:latin typeface="Futura Std Light" panose="020B0402020204020303" pitchFamily="34" charset="0"/>
              </a:endParaRPr>
            </a:p>
            <a:p>
              <a:endParaRPr lang="es-ES_tradnl" sz="500" dirty="0">
                <a:latin typeface="Futura Std Light" panose="020B0402020204020303" pitchFamily="34" charset="0"/>
              </a:endParaRPr>
            </a:p>
            <a:p>
              <a:endParaRPr lang="es-ES_tradnl" sz="500" dirty="0" smtClean="0">
                <a:latin typeface="Futura Std Light" panose="020B0402020204020303" pitchFamily="34" charset="0"/>
              </a:endParaRPr>
            </a:p>
            <a:p>
              <a:endParaRPr lang="es-ES_tradnl" sz="500" dirty="0">
                <a:latin typeface="Futura Std Light" panose="020B0402020204020303" pitchFamily="34" charset="0"/>
              </a:endParaRPr>
            </a:p>
            <a:p>
              <a:endParaRPr lang="es-ES_tradnl" sz="500" dirty="0" smtClean="0">
                <a:latin typeface="Futura Std Light" panose="020B0402020204020303" pitchFamily="34" charset="0"/>
              </a:endParaRPr>
            </a:p>
            <a:p>
              <a:endParaRPr lang="es-ES_tradnl" sz="500" dirty="0">
                <a:latin typeface="Futura Std Light" panose="020B0402020204020303" pitchFamily="34" charset="0"/>
              </a:endParaRPr>
            </a:p>
            <a:p>
              <a:endParaRPr lang="es-ES_tradnl" sz="500" dirty="0" smtClean="0">
                <a:latin typeface="Futura Std Light" panose="020B0402020204020303" pitchFamily="34" charset="0"/>
              </a:endParaRPr>
            </a:p>
            <a:p>
              <a:endParaRPr lang="es-ES_tradnl" sz="500" dirty="0">
                <a:latin typeface="Futura Std Light" panose="020B0402020204020303" pitchFamily="34" charset="0"/>
              </a:endParaRPr>
            </a:p>
            <a:p>
              <a:endParaRPr lang="es-ES_tradnl" sz="500" dirty="0" smtClean="0">
                <a:latin typeface="Futura Std Light" panose="020B0402020204020303" pitchFamily="34" charset="0"/>
              </a:endParaRPr>
            </a:p>
            <a:p>
              <a:endParaRPr lang="es-ES_tradnl" sz="500" dirty="0">
                <a:latin typeface="Futura Std Light" panose="020B0402020204020303" pitchFamily="34" charset="0"/>
              </a:endParaRPr>
            </a:p>
            <a:p>
              <a:endParaRPr lang="es-ES_tradnl" sz="500" dirty="0">
                <a:latin typeface="Futura Std Light" panose="020B0402020204020303" pitchFamily="34" charset="0"/>
              </a:endParaRPr>
            </a:p>
            <a:p>
              <a:endParaRPr lang="es-ES_tradnl" sz="500" dirty="0">
                <a:latin typeface="Futura Std Light" panose="020B0402020204020303" pitchFamily="34" charset="0"/>
              </a:endParaRPr>
            </a:p>
            <a:p>
              <a:endParaRPr lang="es-ES_tradnl" sz="500" dirty="0">
                <a:latin typeface="Futura Std Light" panose="020B0402020204020303" pitchFamily="34" charset="0"/>
              </a:endParaRPr>
            </a:p>
            <a:p>
              <a:endParaRPr lang="es-ES_tradnl" sz="500" dirty="0">
                <a:latin typeface="Futura Std Light" panose="020B0402020204020303" pitchFamily="34" charset="0"/>
              </a:endParaRPr>
            </a:p>
            <a:p>
              <a:pPr>
                <a:spcBef>
                  <a:spcPts val="600"/>
                </a:spcBef>
                <a:spcAft>
                  <a:spcPts val="1200"/>
                </a:spcAft>
              </a:pPr>
              <a:r>
                <a:rPr lang="es-ES_tradnl" sz="1200" b="1" dirty="0">
                  <a:solidFill>
                    <a:srgbClr val="596450"/>
                  </a:solidFill>
                  <a:latin typeface="Futura Std Light" panose="020B0402020204020303" pitchFamily="34" charset="0"/>
                </a:rPr>
                <a:t>Familia: </a:t>
              </a:r>
              <a:r>
                <a:rPr lang="es-ES_tradnl" sz="1200" dirty="0">
                  <a:latin typeface="Futura Std Light" panose="020B0402020204020303" pitchFamily="34" charset="0"/>
                </a:rPr>
                <a:t>Leguminosas</a:t>
              </a:r>
            </a:p>
          </p:txBody>
        </p:sp>
        <p:sp>
          <p:nvSpPr>
            <p:cNvPr id="6" name="5 CuadroTexto"/>
            <p:cNvSpPr txBox="1"/>
            <p:nvPr/>
          </p:nvSpPr>
          <p:spPr>
            <a:xfrm>
              <a:off x="2708920" y="632520"/>
              <a:ext cx="3600400" cy="2520280"/>
            </a:xfrm>
            <a:prstGeom prst="rect">
              <a:avLst/>
            </a:prstGeom>
            <a:ln w="381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wrap="square" lIns="72000" rIns="72000" rtlCol="0">
              <a:noAutofit/>
            </a:bodyPr>
            <a:lstStyle/>
            <a:p>
              <a:pPr>
                <a:spcBef>
                  <a:spcPts val="600"/>
                </a:spcBef>
              </a:pPr>
              <a:r>
                <a:rPr lang="es-ES_tradnl" sz="1200" b="1" dirty="0">
                  <a:solidFill>
                    <a:srgbClr val="596450"/>
                  </a:solidFill>
                  <a:latin typeface="Futura Std Light"/>
                </a:rPr>
                <a:t>MULTIPLICACIÓN: </a:t>
              </a:r>
              <a:r>
                <a:rPr lang="es-ES_tradnl" sz="1200" dirty="0">
                  <a:latin typeface="Futura Std Light"/>
                </a:rPr>
                <a:t>con tubérculos provistos de yema</a:t>
              </a:r>
            </a:p>
            <a:p>
              <a:pPr>
                <a:spcBef>
                  <a:spcPts val="600"/>
                </a:spcBef>
              </a:pPr>
              <a:r>
                <a:rPr lang="es-ES_tradnl" sz="1200" b="1" dirty="0">
                  <a:solidFill>
                    <a:srgbClr val="596450"/>
                  </a:solidFill>
                  <a:latin typeface="Futura Std Light"/>
                </a:rPr>
                <a:t>OBSERVACIONES: </a:t>
              </a:r>
              <a:r>
                <a:rPr lang="es-ES_tradnl" sz="1200" dirty="0">
                  <a:latin typeface="Futura Std Light"/>
                </a:rPr>
                <a:t>Siembra directa</a:t>
              </a:r>
            </a:p>
            <a:p>
              <a:pPr>
                <a:spcBef>
                  <a:spcPts val="600"/>
                </a:spcBef>
              </a:pPr>
              <a:r>
                <a:rPr lang="es-ES_tradnl" sz="1200" b="1" dirty="0">
                  <a:solidFill>
                    <a:srgbClr val="596450"/>
                  </a:solidFill>
                  <a:latin typeface="Futura Std Light"/>
                </a:rPr>
                <a:t>DISTANCIA ENTRE PLANTAS: </a:t>
              </a:r>
              <a:r>
                <a:rPr lang="es-ES_tradnl" sz="1200" dirty="0">
                  <a:latin typeface="Futura Std Light"/>
                </a:rPr>
                <a:t>30 x 50 cm</a:t>
              </a:r>
            </a:p>
            <a:p>
              <a:pPr>
                <a:spcBef>
                  <a:spcPts val="600"/>
                </a:spcBef>
              </a:pPr>
              <a:r>
                <a:rPr lang="es-ES_tradnl" sz="1200" b="1" dirty="0">
                  <a:solidFill>
                    <a:srgbClr val="596450"/>
                  </a:solidFill>
                  <a:latin typeface="Futura Std Light"/>
                </a:rPr>
                <a:t>ÉPOCA DE SIEMBRA: </a:t>
              </a:r>
              <a:r>
                <a:rPr lang="es-ES_tradnl" sz="1200" dirty="0">
                  <a:latin typeface="Futura Std Light"/>
                </a:rPr>
                <a:t>marzo - mayo</a:t>
              </a:r>
            </a:p>
            <a:p>
              <a:pPr>
                <a:spcBef>
                  <a:spcPts val="600"/>
                </a:spcBef>
              </a:pPr>
              <a:r>
                <a:rPr lang="es-ES_tradnl" sz="1200" b="1" dirty="0">
                  <a:solidFill>
                    <a:srgbClr val="596450"/>
                  </a:solidFill>
                  <a:latin typeface="Futura Std Light"/>
                </a:rPr>
                <a:t>RECOLECIÓN</a:t>
              </a:r>
              <a:r>
                <a:rPr lang="es-ES_tradnl" sz="1200" b="1" dirty="0">
                  <a:solidFill>
                    <a:srgbClr val="596450"/>
                  </a:solidFill>
                  <a:latin typeface="Futura Std Light" panose="020B0402020204020303" pitchFamily="34" charset="0"/>
                </a:rPr>
                <a:t>: </a:t>
              </a:r>
              <a:r>
                <a:rPr lang="es-ES_tradnl" sz="1200" dirty="0">
                  <a:latin typeface="Futura Std Light" panose="020B0402020204020303" pitchFamily="34" charset="0"/>
                </a:rPr>
                <a:t>a los 3 – 4 meses</a:t>
              </a:r>
            </a:p>
            <a:p>
              <a:pPr>
                <a:spcBef>
                  <a:spcPts val="600"/>
                </a:spcBef>
              </a:pPr>
              <a:r>
                <a:rPr lang="es-ES_tradnl" sz="1200" b="1" dirty="0">
                  <a:solidFill>
                    <a:srgbClr val="596450"/>
                  </a:solidFill>
                  <a:latin typeface="Futura Std Light" panose="020B0402020204020303" pitchFamily="34" charset="0"/>
                </a:rPr>
                <a:t>CUIDADOS:</a:t>
              </a:r>
              <a:r>
                <a:rPr lang="es-ES_tradnl" sz="1200" dirty="0">
                  <a:latin typeface="Futura Std Light" panose="020B0402020204020303" pitchFamily="34" charset="0"/>
                </a:rPr>
                <a:t> escardar y aporcar</a:t>
              </a:r>
            </a:p>
            <a:p>
              <a:pPr>
                <a:spcBef>
                  <a:spcPts val="600"/>
                </a:spcBef>
              </a:pPr>
              <a:r>
                <a:rPr lang="es-ES_tradnl" sz="1200" b="1" dirty="0">
                  <a:solidFill>
                    <a:srgbClr val="596450"/>
                  </a:solidFill>
                  <a:latin typeface="Futura Std Light" panose="020B0402020204020303" pitchFamily="34" charset="0"/>
                </a:rPr>
                <a:t>PLAGAS: </a:t>
              </a:r>
              <a:r>
                <a:rPr lang="es-ES_tradnl" sz="1200" dirty="0">
                  <a:solidFill>
                    <a:schemeClr val="tx1"/>
                  </a:solidFill>
                  <a:latin typeface="Futura Std Light" panose="020B0402020204020303" pitchFamily="34" charset="0"/>
                </a:rPr>
                <a:t>escarabajo de la patata</a:t>
              </a:r>
              <a:endParaRPr lang="es-ES_tradnl" sz="1200" dirty="0">
                <a:latin typeface="Futura Std Light" panose="020B0402020204020303" pitchFamily="34" charset="0"/>
              </a:endParaRPr>
            </a:p>
            <a:p>
              <a:pPr>
                <a:spcBef>
                  <a:spcPts val="600"/>
                </a:spcBef>
              </a:pPr>
              <a:r>
                <a:rPr lang="es-ES_tradnl" sz="1200" b="1" dirty="0">
                  <a:solidFill>
                    <a:srgbClr val="596450"/>
                  </a:solidFill>
                  <a:latin typeface="Futura Std Light" panose="020B0402020204020303" pitchFamily="34" charset="0"/>
                </a:rPr>
                <a:t>EXPOSICIÓN SOLAR: </a:t>
              </a:r>
              <a:r>
                <a:rPr lang="es-ES_tradnl" sz="1200" dirty="0">
                  <a:latin typeface="Futura Std Light" panose="020B0402020204020303" pitchFamily="34" charset="0"/>
                </a:rPr>
                <a:t>pleno sol</a:t>
              </a:r>
            </a:p>
            <a:p>
              <a:pPr>
                <a:spcBef>
                  <a:spcPts val="600"/>
                </a:spcBef>
              </a:pPr>
              <a:r>
                <a:rPr lang="es-ES_tradnl" sz="1200" b="1" dirty="0">
                  <a:solidFill>
                    <a:srgbClr val="596450"/>
                  </a:solidFill>
                  <a:latin typeface="Futura Std Light" panose="020B0402020204020303" pitchFamily="34" charset="0"/>
                </a:rPr>
                <a:t>RIEGO: </a:t>
              </a:r>
              <a:r>
                <a:rPr lang="es-ES_tradnl" sz="1200" dirty="0">
                  <a:latin typeface="Futura Std Light" panose="020B0402020204020303" pitchFamily="34" charset="0"/>
                </a:rPr>
                <a:t>regular</a:t>
              </a:r>
            </a:p>
            <a:p>
              <a:pPr>
                <a:spcBef>
                  <a:spcPts val="600"/>
                </a:spcBef>
              </a:pPr>
              <a:endParaRPr lang="es-ES_tradnl" sz="1200" dirty="0">
                <a:latin typeface="Corbel" pitchFamily="34" charset="0"/>
              </a:endParaRPr>
            </a:p>
          </p:txBody>
        </p:sp>
      </p:grpSp>
      <p:pic>
        <p:nvPicPr>
          <p:cNvPr id="16386" name="Picture 2" descr="Resultado de imagen de PATA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7872" y="1826838"/>
            <a:ext cx="1965905" cy="1584176"/>
          </a:xfrm>
          <a:prstGeom prst="rect">
            <a:avLst/>
          </a:prstGeom>
          <a:noFill/>
          <a:extLst>
            <a:ext uri="{909E8E84-426E-40DD-AFC4-6F175D3DCCD1}">
              <a14:hiddenFill xmlns:a14="http://schemas.microsoft.com/office/drawing/2010/main">
                <a:solidFill>
                  <a:srgbClr val="FFFFFF"/>
                </a:solidFill>
              </a14:hiddenFill>
            </a:ext>
          </a:extLst>
        </p:spPr>
      </p:pic>
      <p:sp>
        <p:nvSpPr>
          <p:cNvPr id="9" name="8 Explosión 1"/>
          <p:cNvSpPr/>
          <p:nvPr/>
        </p:nvSpPr>
        <p:spPr>
          <a:xfrm rot="20643037">
            <a:off x="5549594" y="3557862"/>
            <a:ext cx="1872208" cy="1080120"/>
          </a:xfrm>
          <a:prstGeom prst="irregularSeal1">
            <a:avLst/>
          </a:prstGeom>
          <a:solidFill>
            <a:srgbClr val="C3EA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Malva</a:t>
            </a:r>
            <a:endParaRPr lang="es-ES" dirty="0">
              <a:solidFill>
                <a:schemeClr val="tx1"/>
              </a:solidFill>
            </a:endParaRPr>
          </a:p>
        </p:txBody>
      </p:sp>
    </p:spTree>
    <p:extLst>
      <p:ext uri="{BB962C8B-B14F-4D97-AF65-F5344CB8AC3E}">
        <p14:creationId xmlns:p14="http://schemas.microsoft.com/office/powerpoint/2010/main" val="4284265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magen" descr="pie página paint.jpg"/>
          <p:cNvPicPr>
            <a:picLocks noChangeAspect="1"/>
          </p:cNvPicPr>
          <p:nvPr/>
        </p:nvPicPr>
        <p:blipFill>
          <a:blip r:embed="rId3" cstate="print"/>
          <a:srcRect b="18126"/>
          <a:stretch>
            <a:fillRect/>
          </a:stretch>
        </p:blipFill>
        <p:spPr>
          <a:xfrm>
            <a:off x="0" y="4255819"/>
            <a:ext cx="7561263" cy="1775117"/>
          </a:xfrm>
          <a:prstGeom prst="rect">
            <a:avLst/>
          </a:prstGeom>
        </p:spPr>
      </p:pic>
      <p:sp>
        <p:nvSpPr>
          <p:cNvPr id="8" name="7 Rectángulo"/>
          <p:cNvSpPr/>
          <p:nvPr/>
        </p:nvSpPr>
        <p:spPr>
          <a:xfrm>
            <a:off x="923111" y="252557"/>
            <a:ext cx="6430170" cy="474586"/>
          </a:xfrm>
          <a:prstGeom prst="rect">
            <a:avLst/>
          </a:prstGeom>
          <a:solidFill>
            <a:srgbClr val="C3EA36"/>
          </a:solidFill>
        </p:spPr>
        <p:txBody>
          <a:bodyPr wrap="square" lIns="73756" tIns="36878" rIns="73756" bIns="36878">
            <a:spAutoFit/>
          </a:bodyPr>
          <a:lstStyle/>
          <a:p>
            <a:pPr algn="r"/>
            <a:r>
              <a:rPr lang="es-ES_tradnl" sz="2600" b="1" dirty="0"/>
              <a:t>Aprovechables por </a:t>
            </a:r>
            <a:r>
              <a:rPr lang="es-ES_tradnl" sz="2600" b="1" dirty="0" smtClean="0"/>
              <a:t>raíz/tubérculo</a:t>
            </a:r>
            <a:endParaRPr lang="es-ES_tradnl" sz="2600" b="1" dirty="0"/>
          </a:p>
        </p:txBody>
      </p:sp>
      <p:grpSp>
        <p:nvGrpSpPr>
          <p:cNvPr id="4" name="21 Grupo"/>
          <p:cNvGrpSpPr/>
          <p:nvPr/>
        </p:nvGrpSpPr>
        <p:grpSpPr>
          <a:xfrm>
            <a:off x="468263" y="1194808"/>
            <a:ext cx="6480720" cy="3206734"/>
            <a:chOff x="548680" y="632520"/>
            <a:chExt cx="5760640" cy="2520280"/>
          </a:xfrm>
        </p:grpSpPr>
        <p:sp>
          <p:nvSpPr>
            <p:cNvPr id="5" name="4 CuadroTexto"/>
            <p:cNvSpPr txBox="1"/>
            <p:nvPr/>
          </p:nvSpPr>
          <p:spPr>
            <a:xfrm>
              <a:off x="548680" y="632520"/>
              <a:ext cx="2160240" cy="2520280"/>
            </a:xfrm>
            <a:prstGeom prst="rect">
              <a:avLst/>
            </a:prstGeom>
            <a:ln w="381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wrap="square" rtlCol="0">
              <a:noAutofit/>
            </a:bodyPr>
            <a:lstStyle/>
            <a:p>
              <a:pPr>
                <a:spcBef>
                  <a:spcPts val="600"/>
                </a:spcBef>
              </a:pPr>
              <a:r>
                <a:rPr lang="es-ES_tradnl" dirty="0">
                  <a:solidFill>
                    <a:srgbClr val="596450"/>
                  </a:solidFill>
                  <a:latin typeface="Futura Std Light" panose="020B0402020204020303" pitchFamily="34" charset="0"/>
                </a:rPr>
                <a:t>RABANITOS</a:t>
              </a:r>
            </a:p>
            <a:p>
              <a:pPr>
                <a:spcBef>
                  <a:spcPts val="600"/>
                </a:spcBef>
              </a:pPr>
              <a:r>
                <a:rPr lang="es-ES_tradnl" sz="1200" dirty="0">
                  <a:solidFill>
                    <a:srgbClr val="596450"/>
                  </a:solidFill>
                  <a:latin typeface="Futura Std Light" panose="020B0402020204020303" pitchFamily="34" charset="0"/>
                </a:rPr>
                <a:t>(</a:t>
              </a:r>
              <a:r>
                <a:rPr lang="es-ES_tradnl" sz="1200" i="1" dirty="0" err="1">
                  <a:solidFill>
                    <a:srgbClr val="596450"/>
                  </a:solidFill>
                  <a:latin typeface="Futura Std Light" panose="020B0402020204020303" pitchFamily="34" charset="0"/>
                </a:rPr>
                <a:t>Raphanus</a:t>
              </a:r>
              <a:r>
                <a:rPr lang="es-ES_tradnl" sz="1200" i="1" dirty="0">
                  <a:solidFill>
                    <a:srgbClr val="596450"/>
                  </a:solidFill>
                  <a:latin typeface="Futura Std Light" panose="020B0402020204020303" pitchFamily="34" charset="0"/>
                </a:rPr>
                <a:t> </a:t>
              </a:r>
              <a:r>
                <a:rPr lang="es-ES_tradnl" sz="1200" i="1" dirty="0" err="1">
                  <a:solidFill>
                    <a:srgbClr val="596450"/>
                  </a:solidFill>
                  <a:latin typeface="Futura Std Light" panose="020B0402020204020303" pitchFamily="34" charset="0"/>
                </a:rPr>
                <a:t>sativus</a:t>
              </a:r>
              <a:r>
                <a:rPr lang="es-ES_tradnl" sz="1200" i="1" dirty="0">
                  <a:solidFill>
                    <a:srgbClr val="596450"/>
                  </a:solidFill>
                  <a:latin typeface="Futura Std Light" panose="020B0402020204020303" pitchFamily="34" charset="0"/>
                </a:rPr>
                <a:t> </a:t>
              </a:r>
              <a:r>
                <a:rPr lang="es-ES_tradnl" sz="1200" dirty="0" err="1">
                  <a:solidFill>
                    <a:srgbClr val="596450"/>
                  </a:solidFill>
                  <a:latin typeface="Futura Std Light" panose="020B0402020204020303" pitchFamily="34" charset="0"/>
                </a:rPr>
                <a:t>var</a:t>
              </a:r>
              <a:r>
                <a:rPr lang="es-ES_tradnl" sz="1200" dirty="0">
                  <a:solidFill>
                    <a:srgbClr val="596450"/>
                  </a:solidFill>
                  <a:latin typeface="Futura Std Light" panose="020B0402020204020303" pitchFamily="34" charset="0"/>
                </a:rPr>
                <a:t>. </a:t>
              </a:r>
              <a:r>
                <a:rPr lang="es-ES_tradnl" sz="1200" i="1" dirty="0" err="1">
                  <a:solidFill>
                    <a:srgbClr val="596450"/>
                  </a:solidFill>
                  <a:latin typeface="Futura Std Light" panose="020B0402020204020303" pitchFamily="34" charset="0"/>
                </a:rPr>
                <a:t>longipinnatus</a:t>
              </a:r>
              <a:r>
                <a:rPr lang="es-ES_tradnl" sz="1200" i="1" dirty="0">
                  <a:solidFill>
                    <a:srgbClr val="596450"/>
                  </a:solidFill>
                  <a:latin typeface="Futura Std Light" panose="020B0402020204020303" pitchFamily="34" charset="0"/>
                </a:rPr>
                <a:t>)</a:t>
              </a:r>
              <a:endParaRPr lang="es-ES_tradnl" sz="1200" dirty="0">
                <a:solidFill>
                  <a:srgbClr val="596450"/>
                </a:solidFill>
                <a:latin typeface="Futura Std Light" panose="020B0402020204020303" pitchFamily="34" charset="0"/>
              </a:endParaRPr>
            </a:p>
            <a:p>
              <a:endParaRPr lang="es-ES_tradnl" dirty="0">
                <a:solidFill>
                  <a:srgbClr val="596450"/>
                </a:solidFill>
                <a:latin typeface="Futura Std Light" panose="020B0402020204020303" pitchFamily="34" charset="0"/>
              </a:endParaRPr>
            </a:p>
            <a:p>
              <a:endParaRPr lang="es-ES_tradnl" dirty="0">
                <a:latin typeface="Futura Std Light" panose="020B0402020204020303" pitchFamily="34" charset="0"/>
              </a:endParaRPr>
            </a:p>
            <a:p>
              <a:endParaRPr lang="es-ES_tradnl" sz="1200" dirty="0">
                <a:latin typeface="Futura Std Light" panose="020B0402020204020303" pitchFamily="34" charset="0"/>
              </a:endParaRPr>
            </a:p>
            <a:p>
              <a:endParaRPr lang="es-ES_tradnl" sz="500" dirty="0">
                <a:latin typeface="Futura Std Light" panose="020B0402020204020303" pitchFamily="34" charset="0"/>
              </a:endParaRPr>
            </a:p>
            <a:p>
              <a:endParaRPr lang="es-ES_tradnl" sz="500" dirty="0">
                <a:latin typeface="Futura Std Light" panose="020B0402020204020303" pitchFamily="34" charset="0"/>
              </a:endParaRPr>
            </a:p>
            <a:p>
              <a:endParaRPr lang="es-ES_tradnl" sz="500" dirty="0">
                <a:latin typeface="Futura Std Light" panose="020B0402020204020303" pitchFamily="34" charset="0"/>
              </a:endParaRPr>
            </a:p>
            <a:p>
              <a:endParaRPr lang="es-ES_tradnl" sz="500" dirty="0">
                <a:latin typeface="Futura Std Light" panose="020B0402020204020303" pitchFamily="34" charset="0"/>
              </a:endParaRPr>
            </a:p>
            <a:p>
              <a:endParaRPr lang="es-ES_tradnl" sz="500" dirty="0">
                <a:latin typeface="Futura Std Light" panose="020B0402020204020303" pitchFamily="34" charset="0"/>
              </a:endParaRPr>
            </a:p>
            <a:p>
              <a:endParaRPr lang="es-ES_tradnl" sz="500" dirty="0">
                <a:latin typeface="Futura Std Light" panose="020B0402020204020303" pitchFamily="34" charset="0"/>
              </a:endParaRPr>
            </a:p>
            <a:p>
              <a:endParaRPr lang="es-ES_tradnl" sz="500" dirty="0" smtClean="0">
                <a:latin typeface="Futura Std Light" panose="020B0402020204020303" pitchFamily="34" charset="0"/>
              </a:endParaRPr>
            </a:p>
            <a:p>
              <a:endParaRPr lang="es-ES_tradnl" sz="500" dirty="0">
                <a:latin typeface="Futura Std Light" panose="020B0402020204020303" pitchFamily="34" charset="0"/>
              </a:endParaRPr>
            </a:p>
            <a:p>
              <a:endParaRPr lang="es-ES_tradnl" sz="500" dirty="0" smtClean="0">
                <a:latin typeface="Futura Std Light" panose="020B0402020204020303" pitchFamily="34" charset="0"/>
              </a:endParaRPr>
            </a:p>
            <a:p>
              <a:endParaRPr lang="es-ES_tradnl" sz="500" dirty="0">
                <a:latin typeface="Futura Std Light" panose="020B0402020204020303" pitchFamily="34" charset="0"/>
              </a:endParaRPr>
            </a:p>
            <a:p>
              <a:endParaRPr lang="es-ES_tradnl" sz="500" dirty="0" smtClean="0">
                <a:latin typeface="Futura Std Light" panose="020B0402020204020303" pitchFamily="34" charset="0"/>
              </a:endParaRPr>
            </a:p>
            <a:p>
              <a:endParaRPr lang="es-ES_tradnl" sz="500" dirty="0">
                <a:latin typeface="Futura Std Light" panose="020B0402020204020303" pitchFamily="34" charset="0"/>
              </a:endParaRPr>
            </a:p>
            <a:p>
              <a:endParaRPr lang="es-ES_tradnl" sz="500" dirty="0" smtClean="0">
                <a:latin typeface="Futura Std Light" panose="020B0402020204020303" pitchFamily="34" charset="0"/>
              </a:endParaRPr>
            </a:p>
            <a:p>
              <a:endParaRPr lang="es-ES_tradnl" sz="500" dirty="0">
                <a:latin typeface="Futura Std Light" panose="020B0402020204020303" pitchFamily="34" charset="0"/>
              </a:endParaRPr>
            </a:p>
            <a:p>
              <a:endParaRPr lang="es-ES_tradnl" sz="500" dirty="0">
                <a:latin typeface="Futura Std Light" panose="020B0402020204020303" pitchFamily="34" charset="0"/>
              </a:endParaRPr>
            </a:p>
            <a:p>
              <a:endParaRPr lang="es-ES_tradnl" sz="500" dirty="0">
                <a:latin typeface="Futura Std Light" panose="020B0402020204020303" pitchFamily="34" charset="0"/>
              </a:endParaRPr>
            </a:p>
            <a:p>
              <a:pPr>
                <a:spcBef>
                  <a:spcPts val="600"/>
                </a:spcBef>
                <a:spcAft>
                  <a:spcPts val="1200"/>
                </a:spcAft>
              </a:pPr>
              <a:r>
                <a:rPr lang="es-ES_tradnl" sz="1200" b="1" dirty="0">
                  <a:solidFill>
                    <a:srgbClr val="596450"/>
                  </a:solidFill>
                  <a:latin typeface="Futura Std Light" panose="020B0402020204020303" pitchFamily="34" charset="0"/>
                </a:rPr>
                <a:t>Familia: </a:t>
              </a:r>
              <a:r>
                <a:rPr lang="es-ES_tradnl" sz="1200" dirty="0">
                  <a:latin typeface="Futura Std Light" panose="020B0402020204020303" pitchFamily="34" charset="0"/>
                </a:rPr>
                <a:t>Crucífera</a:t>
              </a:r>
            </a:p>
          </p:txBody>
        </p:sp>
        <p:sp>
          <p:nvSpPr>
            <p:cNvPr id="6" name="5 CuadroTexto"/>
            <p:cNvSpPr txBox="1"/>
            <p:nvPr/>
          </p:nvSpPr>
          <p:spPr>
            <a:xfrm>
              <a:off x="2708920" y="632520"/>
              <a:ext cx="3600400" cy="2520280"/>
            </a:xfrm>
            <a:prstGeom prst="rect">
              <a:avLst/>
            </a:prstGeom>
            <a:ln w="381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wrap="square" lIns="72000" rIns="72000" rtlCol="0">
              <a:noAutofit/>
            </a:bodyPr>
            <a:lstStyle/>
            <a:p>
              <a:pPr>
                <a:spcBef>
                  <a:spcPts val="600"/>
                </a:spcBef>
              </a:pPr>
              <a:r>
                <a:rPr lang="es-ES_tradnl" sz="1200" b="1" dirty="0">
                  <a:solidFill>
                    <a:srgbClr val="596450"/>
                  </a:solidFill>
                  <a:latin typeface="Futura Std Light"/>
                </a:rPr>
                <a:t>MULTIPLICACIÓN: </a:t>
              </a:r>
              <a:r>
                <a:rPr lang="es-ES_tradnl" sz="1200" dirty="0">
                  <a:latin typeface="Futura Std Light"/>
                </a:rPr>
                <a:t>con semilla.</a:t>
              </a:r>
            </a:p>
            <a:p>
              <a:pPr>
                <a:spcBef>
                  <a:spcPts val="600"/>
                </a:spcBef>
              </a:pPr>
              <a:r>
                <a:rPr lang="es-ES_tradnl" sz="1200" b="1" dirty="0">
                  <a:solidFill>
                    <a:srgbClr val="596450"/>
                  </a:solidFill>
                  <a:latin typeface="Futura Std Light"/>
                </a:rPr>
                <a:t>OBSERVACIONES: </a:t>
              </a:r>
              <a:r>
                <a:rPr lang="es-ES_tradnl" sz="1200" dirty="0">
                  <a:latin typeface="Futura Std Light"/>
                </a:rPr>
                <a:t>siembra directa</a:t>
              </a:r>
            </a:p>
            <a:p>
              <a:pPr>
                <a:spcBef>
                  <a:spcPts val="600"/>
                </a:spcBef>
              </a:pPr>
              <a:r>
                <a:rPr lang="es-ES_tradnl" sz="1200" b="1" dirty="0">
                  <a:solidFill>
                    <a:srgbClr val="596450"/>
                  </a:solidFill>
                  <a:latin typeface="Futura Std Light"/>
                </a:rPr>
                <a:t>DISTANCIA ENTRE PLANTAS: </a:t>
              </a:r>
              <a:r>
                <a:rPr lang="es-ES_tradnl" sz="1200" dirty="0">
                  <a:latin typeface="Futura Std Light"/>
                </a:rPr>
                <a:t>5 cm</a:t>
              </a:r>
            </a:p>
            <a:p>
              <a:pPr>
                <a:spcBef>
                  <a:spcPts val="600"/>
                </a:spcBef>
              </a:pPr>
              <a:r>
                <a:rPr lang="es-ES_tradnl" sz="1200" b="1" dirty="0">
                  <a:solidFill>
                    <a:srgbClr val="596450"/>
                  </a:solidFill>
                  <a:latin typeface="Futura Std Light"/>
                </a:rPr>
                <a:t>ÉPOCA DE SIEMBRA: </a:t>
              </a:r>
              <a:r>
                <a:rPr lang="es-ES_tradnl" sz="1200" dirty="0">
                  <a:latin typeface="Futura Std Light"/>
                </a:rPr>
                <a:t>todo el año, menos verano</a:t>
              </a:r>
            </a:p>
            <a:p>
              <a:pPr>
                <a:spcBef>
                  <a:spcPts val="600"/>
                </a:spcBef>
              </a:pPr>
              <a:r>
                <a:rPr lang="es-ES_tradnl" sz="1200" b="1" dirty="0">
                  <a:solidFill>
                    <a:srgbClr val="596450"/>
                  </a:solidFill>
                  <a:latin typeface="Futura Std Light"/>
                </a:rPr>
                <a:t>RECOLECIÓN</a:t>
              </a:r>
              <a:r>
                <a:rPr lang="es-ES_tradnl" sz="1200" b="1" dirty="0">
                  <a:solidFill>
                    <a:srgbClr val="596450"/>
                  </a:solidFill>
                  <a:latin typeface="Futura Std Light" panose="020B0402020204020303" pitchFamily="34" charset="0"/>
                </a:rPr>
                <a:t>: </a:t>
              </a:r>
              <a:r>
                <a:rPr lang="es-ES_tradnl" sz="1200" dirty="0">
                  <a:latin typeface="Futura Std Light" panose="020B0402020204020303" pitchFamily="34" charset="0"/>
                </a:rPr>
                <a:t>al mes y medio</a:t>
              </a:r>
            </a:p>
            <a:p>
              <a:pPr>
                <a:spcBef>
                  <a:spcPts val="600"/>
                </a:spcBef>
              </a:pPr>
              <a:r>
                <a:rPr lang="es-ES_tradnl" sz="1200" b="1" dirty="0">
                  <a:solidFill>
                    <a:srgbClr val="596450"/>
                  </a:solidFill>
                  <a:latin typeface="Futura Std Light" panose="020B0402020204020303" pitchFamily="34" charset="0"/>
                </a:rPr>
                <a:t>EXPOSICIÓN SOLAR: </a:t>
              </a:r>
              <a:r>
                <a:rPr lang="es-ES_tradnl" sz="1200" dirty="0">
                  <a:latin typeface="Futura Std Light" panose="020B0402020204020303" pitchFamily="34" charset="0"/>
                </a:rPr>
                <a:t>adaptable a diferentes ubicaciones</a:t>
              </a:r>
            </a:p>
            <a:p>
              <a:pPr>
                <a:spcBef>
                  <a:spcPts val="600"/>
                </a:spcBef>
              </a:pPr>
              <a:r>
                <a:rPr lang="es-ES_tradnl" sz="1200" b="1" dirty="0">
                  <a:solidFill>
                    <a:srgbClr val="596450"/>
                  </a:solidFill>
                  <a:latin typeface="Futura Std Light" panose="020B0402020204020303" pitchFamily="34" charset="0"/>
                </a:rPr>
                <a:t>RIEGO: </a:t>
              </a:r>
              <a:r>
                <a:rPr lang="es-ES_tradnl" sz="1200" dirty="0">
                  <a:latin typeface="Futura Std Light" panose="020B0402020204020303" pitchFamily="34" charset="0"/>
                </a:rPr>
                <a:t>frecuente y regular</a:t>
              </a:r>
            </a:p>
            <a:p>
              <a:pPr>
                <a:spcBef>
                  <a:spcPts val="600"/>
                </a:spcBef>
              </a:pPr>
              <a:endParaRPr lang="es-ES_tradnl" sz="1200" dirty="0">
                <a:latin typeface="Corbel" pitchFamily="34" charset="0"/>
              </a:endParaRPr>
            </a:p>
          </p:txBody>
        </p:sp>
      </p:grpSp>
      <p:sp>
        <p:nvSpPr>
          <p:cNvPr id="3" name="AutoShape 2" descr="Resultado de imagen de RABANIT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4" descr="Resultado de imagen de RABANIT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7414" name="Picture 6" descr="Resultado de imagen de RABANIT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2619" y="2167461"/>
            <a:ext cx="2021558" cy="1347705"/>
          </a:xfrm>
          <a:prstGeom prst="rect">
            <a:avLst/>
          </a:prstGeom>
          <a:noFill/>
          <a:extLst>
            <a:ext uri="{909E8E84-426E-40DD-AFC4-6F175D3DCCD1}">
              <a14:hiddenFill xmlns:a14="http://schemas.microsoft.com/office/drawing/2010/main">
                <a:solidFill>
                  <a:srgbClr val="FFFFFF"/>
                </a:solidFill>
              </a14:hiddenFill>
            </a:ext>
          </a:extLst>
        </p:spPr>
      </p:pic>
      <p:sp>
        <p:nvSpPr>
          <p:cNvPr id="11" name="10 Explosión 1"/>
          <p:cNvSpPr/>
          <p:nvPr/>
        </p:nvSpPr>
        <p:spPr>
          <a:xfrm rot="20643037">
            <a:off x="5549594" y="3557862"/>
            <a:ext cx="1872208" cy="1080120"/>
          </a:xfrm>
          <a:prstGeom prst="irregularSeal1">
            <a:avLst/>
          </a:prstGeom>
          <a:solidFill>
            <a:srgbClr val="C3EA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solidFill>
                  <a:schemeClr val="tx1"/>
                </a:solidFill>
              </a:rPr>
              <a:t>Ciennudos</a:t>
            </a:r>
            <a:endParaRPr lang="es-ES" dirty="0">
              <a:solidFill>
                <a:schemeClr val="tx1"/>
              </a:solidFill>
            </a:endParaRPr>
          </a:p>
        </p:txBody>
      </p:sp>
    </p:spTree>
    <p:extLst>
      <p:ext uri="{BB962C8B-B14F-4D97-AF65-F5344CB8AC3E}">
        <p14:creationId xmlns:p14="http://schemas.microsoft.com/office/powerpoint/2010/main" val="53712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magen" descr="pie página paint.jpg"/>
          <p:cNvPicPr>
            <a:picLocks noChangeAspect="1"/>
          </p:cNvPicPr>
          <p:nvPr/>
        </p:nvPicPr>
        <p:blipFill>
          <a:blip r:embed="rId3" cstate="print"/>
          <a:srcRect b="18126"/>
          <a:stretch>
            <a:fillRect/>
          </a:stretch>
        </p:blipFill>
        <p:spPr>
          <a:xfrm>
            <a:off x="0" y="4255819"/>
            <a:ext cx="7561263" cy="1775117"/>
          </a:xfrm>
          <a:prstGeom prst="rect">
            <a:avLst/>
          </a:prstGeom>
        </p:spPr>
      </p:pic>
      <p:sp>
        <p:nvSpPr>
          <p:cNvPr id="8" name="7 Rectángulo"/>
          <p:cNvSpPr/>
          <p:nvPr/>
        </p:nvSpPr>
        <p:spPr>
          <a:xfrm>
            <a:off x="923111" y="252557"/>
            <a:ext cx="6430170" cy="474586"/>
          </a:xfrm>
          <a:prstGeom prst="rect">
            <a:avLst/>
          </a:prstGeom>
          <a:solidFill>
            <a:srgbClr val="C3EA36"/>
          </a:solidFill>
        </p:spPr>
        <p:txBody>
          <a:bodyPr wrap="square" lIns="73756" tIns="36878" rIns="73756" bIns="36878">
            <a:spAutoFit/>
          </a:bodyPr>
          <a:lstStyle/>
          <a:p>
            <a:pPr algn="r"/>
            <a:r>
              <a:rPr lang="es-ES_tradnl" sz="2600" b="1" dirty="0"/>
              <a:t>Aprovechables por </a:t>
            </a:r>
            <a:r>
              <a:rPr lang="es-ES_tradnl" sz="2600" b="1" dirty="0" smtClean="0"/>
              <a:t>raíz/tubérculo</a:t>
            </a:r>
            <a:endParaRPr lang="es-ES_tradnl" sz="2600" b="1" dirty="0"/>
          </a:p>
        </p:txBody>
      </p:sp>
      <p:grpSp>
        <p:nvGrpSpPr>
          <p:cNvPr id="4" name="16 Grupo"/>
          <p:cNvGrpSpPr/>
          <p:nvPr/>
        </p:nvGrpSpPr>
        <p:grpSpPr>
          <a:xfrm>
            <a:off x="1077856" y="1161819"/>
            <a:ext cx="6120680" cy="2865089"/>
            <a:chOff x="548680" y="632520"/>
            <a:chExt cx="5760640" cy="2520280"/>
          </a:xfrm>
        </p:grpSpPr>
        <p:sp>
          <p:nvSpPr>
            <p:cNvPr id="5" name="4 CuadroTexto"/>
            <p:cNvSpPr txBox="1"/>
            <p:nvPr/>
          </p:nvSpPr>
          <p:spPr>
            <a:xfrm>
              <a:off x="548680" y="632520"/>
              <a:ext cx="2160240" cy="2520280"/>
            </a:xfrm>
            <a:prstGeom prst="rect">
              <a:avLst/>
            </a:prstGeom>
            <a:ln w="381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wrap="square" rtlCol="0">
              <a:noAutofit/>
            </a:bodyPr>
            <a:lstStyle/>
            <a:p>
              <a:pPr>
                <a:spcBef>
                  <a:spcPts val="600"/>
                </a:spcBef>
              </a:pPr>
              <a:r>
                <a:rPr lang="es-ES_tradnl" dirty="0">
                  <a:solidFill>
                    <a:srgbClr val="596450"/>
                  </a:solidFill>
                  <a:latin typeface="Futura Std Light" panose="020B0402020204020303" pitchFamily="34" charset="0"/>
                </a:rPr>
                <a:t>ZANAHORIA</a:t>
              </a:r>
            </a:p>
            <a:p>
              <a:pPr>
                <a:spcBef>
                  <a:spcPts val="600"/>
                </a:spcBef>
              </a:pPr>
              <a:r>
                <a:rPr lang="es-ES_tradnl" sz="1200" dirty="0">
                  <a:solidFill>
                    <a:srgbClr val="596450"/>
                  </a:solidFill>
                  <a:latin typeface="Futura Std Light" panose="020B0402020204020303" pitchFamily="34" charset="0"/>
                </a:rPr>
                <a:t>(</a:t>
              </a:r>
              <a:r>
                <a:rPr lang="es-ES_tradnl" sz="1200" i="1" dirty="0" err="1">
                  <a:solidFill>
                    <a:srgbClr val="596450"/>
                  </a:solidFill>
                  <a:latin typeface="Futura Std Light" panose="020B0402020204020303" pitchFamily="34" charset="0"/>
                </a:rPr>
                <a:t>Daucus</a:t>
              </a:r>
              <a:r>
                <a:rPr lang="es-ES_tradnl" sz="1200" i="1" dirty="0">
                  <a:solidFill>
                    <a:srgbClr val="596450"/>
                  </a:solidFill>
                  <a:latin typeface="Futura Std Light" panose="020B0402020204020303" pitchFamily="34" charset="0"/>
                </a:rPr>
                <a:t> carota</a:t>
              </a:r>
              <a:r>
                <a:rPr lang="es-ES_tradnl" sz="1200" dirty="0">
                  <a:solidFill>
                    <a:srgbClr val="596450"/>
                  </a:solidFill>
                  <a:latin typeface="Futura Std Light" panose="020B0402020204020303" pitchFamily="34" charset="0"/>
                </a:rPr>
                <a:t>)</a:t>
              </a:r>
            </a:p>
            <a:p>
              <a:endParaRPr lang="es-ES_tradnl" dirty="0">
                <a:solidFill>
                  <a:srgbClr val="596450"/>
                </a:solidFill>
                <a:latin typeface="Futura Std Light" panose="020B0402020204020303" pitchFamily="34" charset="0"/>
              </a:endParaRPr>
            </a:p>
            <a:p>
              <a:endParaRPr lang="es-ES_tradnl" dirty="0">
                <a:latin typeface="Futura Std Light" panose="020B0402020204020303" pitchFamily="34" charset="0"/>
              </a:endParaRPr>
            </a:p>
            <a:p>
              <a:endParaRPr lang="es-ES_tradnl" dirty="0">
                <a:latin typeface="Futura Std Light" panose="020B0402020204020303" pitchFamily="34" charset="0"/>
              </a:endParaRPr>
            </a:p>
            <a:p>
              <a:endParaRPr lang="es-ES_tradnl" dirty="0">
                <a:latin typeface="Futura Std Light" panose="020B0402020204020303" pitchFamily="34" charset="0"/>
              </a:endParaRPr>
            </a:p>
            <a:p>
              <a:endParaRPr lang="es-ES_tradnl" dirty="0">
                <a:latin typeface="Futura Std Light" panose="020B0402020204020303" pitchFamily="34" charset="0"/>
              </a:endParaRPr>
            </a:p>
            <a:p>
              <a:endParaRPr lang="es-ES_tradnl" sz="500" dirty="0" smtClean="0">
                <a:latin typeface="Futura Std Light" panose="020B0402020204020303" pitchFamily="34" charset="0"/>
              </a:endParaRPr>
            </a:p>
            <a:p>
              <a:endParaRPr lang="es-ES_tradnl" sz="500" dirty="0">
                <a:latin typeface="Futura Std Light" panose="020B0402020204020303" pitchFamily="34" charset="0"/>
              </a:endParaRPr>
            </a:p>
            <a:p>
              <a:endParaRPr lang="es-ES_tradnl" sz="500" dirty="0" smtClean="0">
                <a:latin typeface="Futura Std Light" panose="020B0402020204020303" pitchFamily="34" charset="0"/>
              </a:endParaRPr>
            </a:p>
            <a:p>
              <a:endParaRPr lang="es-ES_tradnl" sz="500" dirty="0">
                <a:latin typeface="Futura Std Light" panose="020B0402020204020303" pitchFamily="34" charset="0"/>
              </a:endParaRPr>
            </a:p>
            <a:p>
              <a:endParaRPr lang="es-ES_tradnl" sz="500" dirty="0">
                <a:latin typeface="Futura Std Light" panose="020B0402020204020303" pitchFamily="34" charset="0"/>
              </a:endParaRPr>
            </a:p>
            <a:p>
              <a:endParaRPr lang="es-ES_tradnl" sz="500" dirty="0">
                <a:latin typeface="Futura Std Light" panose="020B0402020204020303" pitchFamily="34" charset="0"/>
              </a:endParaRPr>
            </a:p>
            <a:p>
              <a:endParaRPr lang="es-ES_tradnl" sz="500" dirty="0">
                <a:latin typeface="Futura Std Light" panose="020B0402020204020303" pitchFamily="34" charset="0"/>
              </a:endParaRPr>
            </a:p>
            <a:p>
              <a:pPr>
                <a:spcBef>
                  <a:spcPts val="600"/>
                </a:spcBef>
                <a:spcAft>
                  <a:spcPts val="1200"/>
                </a:spcAft>
              </a:pPr>
              <a:r>
                <a:rPr lang="es-ES_tradnl" sz="1200" b="1" dirty="0">
                  <a:solidFill>
                    <a:srgbClr val="596450"/>
                  </a:solidFill>
                  <a:latin typeface="Futura Std Light" panose="020B0402020204020303" pitchFamily="34" charset="0"/>
                </a:rPr>
                <a:t>Familia: </a:t>
              </a:r>
              <a:r>
                <a:rPr lang="es-ES_tradnl" sz="1200" dirty="0">
                  <a:latin typeface="Futura Std Light" panose="020B0402020204020303" pitchFamily="34" charset="0"/>
                </a:rPr>
                <a:t>Umbelíferas</a:t>
              </a:r>
            </a:p>
          </p:txBody>
        </p:sp>
        <p:sp>
          <p:nvSpPr>
            <p:cNvPr id="6" name="5 CuadroTexto"/>
            <p:cNvSpPr txBox="1"/>
            <p:nvPr/>
          </p:nvSpPr>
          <p:spPr>
            <a:xfrm>
              <a:off x="2708920" y="632520"/>
              <a:ext cx="3600400" cy="2520280"/>
            </a:xfrm>
            <a:prstGeom prst="rect">
              <a:avLst/>
            </a:prstGeom>
            <a:ln w="381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wrap="square" lIns="72000" rIns="72000" rtlCol="0">
              <a:noAutofit/>
            </a:bodyPr>
            <a:lstStyle/>
            <a:p>
              <a:pPr>
                <a:spcBef>
                  <a:spcPts val="600"/>
                </a:spcBef>
              </a:pPr>
              <a:r>
                <a:rPr lang="es-ES_tradnl" sz="1200" b="1" dirty="0">
                  <a:solidFill>
                    <a:srgbClr val="596450"/>
                  </a:solidFill>
                  <a:latin typeface="Futura Std Light"/>
                </a:rPr>
                <a:t>MULTIPLICACIÓN: </a:t>
              </a:r>
              <a:r>
                <a:rPr lang="es-ES_tradnl" sz="1200" dirty="0">
                  <a:latin typeface="Futura Std Light"/>
                </a:rPr>
                <a:t>con semilla</a:t>
              </a:r>
            </a:p>
            <a:p>
              <a:pPr>
                <a:spcBef>
                  <a:spcPts val="600"/>
                </a:spcBef>
              </a:pPr>
              <a:r>
                <a:rPr lang="es-ES_tradnl" sz="1200" b="1" dirty="0">
                  <a:solidFill>
                    <a:srgbClr val="596450"/>
                  </a:solidFill>
                  <a:latin typeface="Futura Std Light"/>
                </a:rPr>
                <a:t>OBSERVACIONES: </a:t>
              </a:r>
              <a:r>
                <a:rPr lang="es-ES_tradnl" sz="1200" dirty="0">
                  <a:latin typeface="Futura Std Light"/>
                </a:rPr>
                <a:t>Siembra directa a voleo o en líneas </a:t>
              </a:r>
            </a:p>
            <a:p>
              <a:pPr>
                <a:spcBef>
                  <a:spcPts val="600"/>
                </a:spcBef>
              </a:pPr>
              <a:r>
                <a:rPr lang="es-ES_tradnl" sz="1200" b="1" dirty="0">
                  <a:solidFill>
                    <a:srgbClr val="596450"/>
                  </a:solidFill>
                  <a:latin typeface="Futura Std Light"/>
                </a:rPr>
                <a:t>DISTANCIA ENTRE PLANTAS: </a:t>
              </a:r>
              <a:r>
                <a:rPr lang="es-ES_tradnl" sz="1200" dirty="0">
                  <a:latin typeface="Futura Std Light"/>
                </a:rPr>
                <a:t>5 x 10 cm</a:t>
              </a:r>
            </a:p>
            <a:p>
              <a:pPr>
                <a:spcBef>
                  <a:spcPts val="600"/>
                </a:spcBef>
              </a:pPr>
              <a:r>
                <a:rPr lang="es-ES_tradnl" sz="1200" b="1" dirty="0">
                  <a:solidFill>
                    <a:srgbClr val="596450"/>
                  </a:solidFill>
                  <a:latin typeface="Futura Std Light"/>
                </a:rPr>
                <a:t>ÉPOCA DE SIEMBRA: </a:t>
              </a:r>
              <a:r>
                <a:rPr lang="es-ES_tradnl" sz="1200" dirty="0">
                  <a:latin typeface="Futura Std Light"/>
                </a:rPr>
                <a:t>febrero -  octubre</a:t>
              </a:r>
            </a:p>
            <a:p>
              <a:pPr>
                <a:spcBef>
                  <a:spcPts val="600"/>
                </a:spcBef>
              </a:pPr>
              <a:r>
                <a:rPr lang="es-ES_tradnl" sz="1200" b="1" dirty="0">
                  <a:solidFill>
                    <a:srgbClr val="596450"/>
                  </a:solidFill>
                  <a:latin typeface="Futura Std Light"/>
                </a:rPr>
                <a:t>RECOLECIÓN</a:t>
              </a:r>
              <a:r>
                <a:rPr lang="es-ES_tradnl" sz="1200" b="1" dirty="0">
                  <a:solidFill>
                    <a:srgbClr val="596450"/>
                  </a:solidFill>
                  <a:latin typeface="Futura Std Light" panose="020B0402020204020303" pitchFamily="34" charset="0"/>
                </a:rPr>
                <a:t>: </a:t>
              </a:r>
              <a:r>
                <a:rPr lang="es-ES_tradnl" sz="1200" dirty="0">
                  <a:latin typeface="Futura Std Light" panose="020B0402020204020303" pitchFamily="34" charset="0"/>
                </a:rPr>
                <a:t>a 4 – 5 meses</a:t>
              </a:r>
            </a:p>
            <a:p>
              <a:pPr>
                <a:spcBef>
                  <a:spcPts val="600"/>
                </a:spcBef>
              </a:pPr>
              <a:r>
                <a:rPr lang="es-ES_tradnl" sz="1200" b="1" dirty="0">
                  <a:solidFill>
                    <a:srgbClr val="596450"/>
                  </a:solidFill>
                  <a:latin typeface="Futura Std Light" panose="020B0402020204020303" pitchFamily="34" charset="0"/>
                </a:rPr>
                <a:t>CUIDADOS:</a:t>
              </a:r>
              <a:r>
                <a:rPr lang="es-ES_tradnl" sz="1200" dirty="0">
                  <a:latin typeface="Futura Std Light" panose="020B0402020204020303" pitchFamily="34" charset="0"/>
                </a:rPr>
                <a:t> escardas y repicados frecuentes</a:t>
              </a:r>
            </a:p>
            <a:p>
              <a:pPr>
                <a:spcBef>
                  <a:spcPts val="600"/>
                </a:spcBef>
              </a:pPr>
              <a:r>
                <a:rPr lang="es-ES_tradnl" sz="1200" b="1" dirty="0">
                  <a:solidFill>
                    <a:srgbClr val="596450"/>
                  </a:solidFill>
                  <a:latin typeface="Futura Std Light" panose="020B0402020204020303" pitchFamily="34" charset="0"/>
                </a:rPr>
                <a:t>EXPOSICIÓN SOLAR: </a:t>
              </a:r>
              <a:r>
                <a:rPr lang="es-ES_tradnl" sz="1200" dirty="0">
                  <a:latin typeface="Futura Std Light" panose="020B0402020204020303" pitchFamily="34" charset="0"/>
                </a:rPr>
                <a:t>adaptable</a:t>
              </a:r>
            </a:p>
            <a:p>
              <a:pPr>
                <a:spcBef>
                  <a:spcPts val="600"/>
                </a:spcBef>
              </a:pPr>
              <a:r>
                <a:rPr lang="es-ES_tradnl" sz="1200" b="1" dirty="0">
                  <a:solidFill>
                    <a:srgbClr val="596450"/>
                  </a:solidFill>
                  <a:latin typeface="Futura Std Light" panose="020B0402020204020303" pitchFamily="34" charset="0"/>
                </a:rPr>
                <a:t>RIEGO: </a:t>
              </a:r>
              <a:r>
                <a:rPr lang="es-ES_tradnl" sz="1200" dirty="0">
                  <a:latin typeface="Futura Std Light" panose="020B0402020204020303" pitchFamily="34" charset="0"/>
                </a:rPr>
                <a:t>regular y frecuente</a:t>
              </a:r>
            </a:p>
            <a:p>
              <a:pPr>
                <a:spcBef>
                  <a:spcPts val="600"/>
                </a:spcBef>
              </a:pPr>
              <a:endParaRPr lang="es-ES_tradnl" sz="1200" dirty="0">
                <a:latin typeface="Corbel" pitchFamily="34" charset="0"/>
              </a:endParaRPr>
            </a:p>
          </p:txBody>
        </p:sp>
      </p:grpSp>
      <p:pic>
        <p:nvPicPr>
          <p:cNvPr id="7"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205" y="3321422"/>
            <a:ext cx="1575918" cy="1532384"/>
          </a:xfrm>
          <a:prstGeom prst="ellipse">
            <a:avLst/>
          </a:prstGeom>
          <a:ln w="0">
            <a:no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4096" y="4036744"/>
            <a:ext cx="4648200"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4" name="Picture 2" descr="Resultado de imagen de zanahori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8343" y="1737246"/>
            <a:ext cx="2063606" cy="165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07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a:xfrm>
            <a:off x="327072" y="157976"/>
            <a:ext cx="6805137" cy="662768"/>
          </a:xfrm>
        </p:spPr>
        <p:txBody>
          <a:bodyPr/>
          <a:lstStyle/>
          <a:p>
            <a:endParaRPr lang="es-ES" dirty="0">
              <a:solidFill>
                <a:srgbClr val="D95215"/>
              </a:solidFill>
              <a:latin typeface="Garamond" pitchFamily="18" charset="0"/>
            </a:endParaRPr>
          </a:p>
        </p:txBody>
      </p:sp>
      <p:pic>
        <p:nvPicPr>
          <p:cNvPr id="6" name="Picture 2"/>
          <p:cNvPicPr>
            <a:picLocks noChangeAspect="1" noChangeArrowheads="1"/>
          </p:cNvPicPr>
          <p:nvPr/>
        </p:nvPicPr>
        <p:blipFill>
          <a:blip r:embed="rId3" cstate="print"/>
          <a:srcRect/>
          <a:stretch>
            <a:fillRect/>
          </a:stretch>
        </p:blipFill>
        <p:spPr bwMode="auto">
          <a:xfrm>
            <a:off x="267528" y="876884"/>
            <a:ext cx="3899720" cy="2421056"/>
          </a:xfrm>
          <a:prstGeom prst="rect">
            <a:avLst/>
          </a:prstGeom>
          <a:noFill/>
          <a:ln w="12700">
            <a:solidFill>
              <a:srgbClr val="C3EA36"/>
            </a:solidFill>
            <a:miter lim="800000"/>
            <a:headEnd/>
            <a:tailEnd/>
          </a:ln>
        </p:spPr>
      </p:pic>
      <p:sp>
        <p:nvSpPr>
          <p:cNvPr id="8" name="Text Box 4"/>
          <p:cNvSpPr txBox="1">
            <a:spLocks noChangeArrowheads="1"/>
          </p:cNvSpPr>
          <p:nvPr/>
        </p:nvSpPr>
        <p:spPr bwMode="auto">
          <a:xfrm>
            <a:off x="4673793" y="867480"/>
            <a:ext cx="2441309" cy="738664"/>
          </a:xfrm>
          <a:prstGeom prst="rect">
            <a:avLst/>
          </a:prstGeom>
          <a:solidFill>
            <a:schemeClr val="bg1"/>
          </a:solidFill>
          <a:ln w="9525">
            <a:solidFill>
              <a:srgbClr val="C3EA36"/>
            </a:solidFill>
            <a:miter lim="800000"/>
            <a:headEnd/>
            <a:tailEnd/>
          </a:ln>
          <a:effectLst/>
        </p:spPr>
        <p:txBody>
          <a:bodyPr wrap="square" lIns="0" tIns="0" rIns="0" bIns="0" anchor="ctr" anchorCtr="1">
            <a:spAutoFit/>
          </a:bodyPr>
          <a:lstStyle/>
          <a:p>
            <a:pPr algn="ctr"/>
            <a:r>
              <a:rPr lang="es-ES_tradnl" sz="1600" b="1" dirty="0">
                <a:latin typeface="Garamond" pitchFamily="18" charset="0"/>
              </a:rPr>
              <a:t>¿Cuándo?</a:t>
            </a:r>
          </a:p>
          <a:p>
            <a:pPr algn="ctr"/>
            <a:r>
              <a:rPr lang="es-ES_tradnl" sz="1600" dirty="0">
                <a:latin typeface="Garamond" pitchFamily="18" charset="0"/>
              </a:rPr>
              <a:t>Probablemente más de 450 millones de años</a:t>
            </a:r>
            <a:endParaRPr lang="en-GB" sz="1600" dirty="0">
              <a:latin typeface="Garamond" pitchFamily="18" charset="0"/>
            </a:endParaRPr>
          </a:p>
        </p:txBody>
      </p:sp>
      <p:sp>
        <p:nvSpPr>
          <p:cNvPr id="9" name="8 CuadroTexto"/>
          <p:cNvSpPr txBox="1"/>
          <p:nvPr/>
        </p:nvSpPr>
        <p:spPr>
          <a:xfrm>
            <a:off x="1943841" y="1872002"/>
            <a:ext cx="625045" cy="228365"/>
          </a:xfrm>
          <a:prstGeom prst="rect">
            <a:avLst/>
          </a:prstGeom>
          <a:solidFill>
            <a:schemeClr val="bg1"/>
          </a:solidFill>
        </p:spPr>
        <p:txBody>
          <a:bodyPr wrap="none" lIns="73756" tIns="36878" rIns="73756" bIns="36878" rtlCol="0">
            <a:spAutoFit/>
          </a:bodyPr>
          <a:lstStyle/>
          <a:p>
            <a:r>
              <a:rPr lang="es-ES" sz="1000" dirty="0"/>
              <a:t>Helechos</a:t>
            </a:r>
          </a:p>
        </p:txBody>
      </p:sp>
      <p:sp>
        <p:nvSpPr>
          <p:cNvPr id="10" name="9 CuadroTexto"/>
          <p:cNvSpPr txBox="1"/>
          <p:nvPr/>
        </p:nvSpPr>
        <p:spPr>
          <a:xfrm>
            <a:off x="1220235" y="1844218"/>
            <a:ext cx="758064" cy="382253"/>
          </a:xfrm>
          <a:prstGeom prst="rect">
            <a:avLst/>
          </a:prstGeom>
          <a:solidFill>
            <a:schemeClr val="bg1"/>
          </a:solidFill>
        </p:spPr>
        <p:txBody>
          <a:bodyPr wrap="square" lIns="73756" tIns="36878" rIns="73756" bIns="36878" rtlCol="0">
            <a:spAutoFit/>
          </a:bodyPr>
          <a:lstStyle/>
          <a:p>
            <a:r>
              <a:rPr lang="es-ES" sz="1000" dirty="0"/>
              <a:t>Musgos y hepáticas</a:t>
            </a:r>
          </a:p>
        </p:txBody>
      </p:sp>
      <p:sp>
        <p:nvSpPr>
          <p:cNvPr id="11" name="10 CuadroTexto"/>
          <p:cNvSpPr txBox="1"/>
          <p:nvPr/>
        </p:nvSpPr>
        <p:spPr>
          <a:xfrm>
            <a:off x="386617" y="1695887"/>
            <a:ext cx="654985" cy="382253"/>
          </a:xfrm>
          <a:prstGeom prst="rect">
            <a:avLst/>
          </a:prstGeom>
          <a:solidFill>
            <a:schemeClr val="bg1"/>
          </a:solidFill>
        </p:spPr>
        <p:txBody>
          <a:bodyPr wrap="square" lIns="73756" tIns="36878" rIns="73756" bIns="36878" rtlCol="0">
            <a:spAutoFit/>
          </a:bodyPr>
          <a:lstStyle/>
          <a:p>
            <a:r>
              <a:rPr lang="es-ES" sz="1000" dirty="0"/>
              <a:t>Algas marinas</a:t>
            </a:r>
          </a:p>
        </p:txBody>
      </p:sp>
      <p:sp>
        <p:nvSpPr>
          <p:cNvPr id="12" name="11 CuadroTexto"/>
          <p:cNvSpPr txBox="1"/>
          <p:nvPr/>
        </p:nvSpPr>
        <p:spPr>
          <a:xfrm>
            <a:off x="2560081" y="2617211"/>
            <a:ext cx="1041919" cy="382253"/>
          </a:xfrm>
          <a:prstGeom prst="rect">
            <a:avLst/>
          </a:prstGeom>
          <a:solidFill>
            <a:schemeClr val="bg1"/>
          </a:solidFill>
        </p:spPr>
        <p:txBody>
          <a:bodyPr wrap="square" lIns="73756" tIns="36878" rIns="73756" bIns="36878" rtlCol="0">
            <a:spAutoFit/>
          </a:bodyPr>
          <a:lstStyle/>
          <a:p>
            <a:r>
              <a:rPr lang="es-ES" sz="1000" dirty="0"/>
              <a:t>Primeras plantas con semillas</a:t>
            </a:r>
          </a:p>
        </p:txBody>
      </p:sp>
      <p:sp>
        <p:nvSpPr>
          <p:cNvPr id="13" name="12 CuadroTexto"/>
          <p:cNvSpPr txBox="1"/>
          <p:nvPr/>
        </p:nvSpPr>
        <p:spPr>
          <a:xfrm>
            <a:off x="3363822" y="1930574"/>
            <a:ext cx="774074" cy="382253"/>
          </a:xfrm>
          <a:prstGeom prst="rect">
            <a:avLst/>
          </a:prstGeom>
          <a:solidFill>
            <a:schemeClr val="bg1"/>
          </a:solidFill>
        </p:spPr>
        <p:txBody>
          <a:bodyPr wrap="square" lIns="73756" tIns="36878" rIns="73756" bIns="36878" rtlCol="0">
            <a:spAutoFit/>
          </a:bodyPr>
          <a:lstStyle/>
          <a:p>
            <a:r>
              <a:rPr lang="es-ES" sz="1000" dirty="0"/>
              <a:t>Plantas con flores</a:t>
            </a:r>
          </a:p>
        </p:txBody>
      </p:sp>
      <p:sp>
        <p:nvSpPr>
          <p:cNvPr id="14" name="13 CuadroTexto"/>
          <p:cNvSpPr txBox="1"/>
          <p:nvPr/>
        </p:nvSpPr>
        <p:spPr>
          <a:xfrm>
            <a:off x="2530205" y="1831257"/>
            <a:ext cx="639471" cy="228365"/>
          </a:xfrm>
          <a:prstGeom prst="rect">
            <a:avLst/>
          </a:prstGeom>
          <a:solidFill>
            <a:schemeClr val="bg1"/>
          </a:solidFill>
        </p:spPr>
        <p:txBody>
          <a:bodyPr wrap="none" lIns="73756" tIns="36878" rIns="73756" bIns="36878" rtlCol="0">
            <a:spAutoFit/>
          </a:bodyPr>
          <a:lstStyle/>
          <a:p>
            <a:r>
              <a:rPr lang="es-ES" sz="1000" dirty="0"/>
              <a:t>Coníferas</a:t>
            </a:r>
          </a:p>
        </p:txBody>
      </p:sp>
      <p:sp>
        <p:nvSpPr>
          <p:cNvPr id="15" name="14 CuadroTexto"/>
          <p:cNvSpPr txBox="1"/>
          <p:nvPr/>
        </p:nvSpPr>
        <p:spPr>
          <a:xfrm>
            <a:off x="1756132" y="3036110"/>
            <a:ext cx="1667235" cy="228365"/>
          </a:xfrm>
          <a:prstGeom prst="rect">
            <a:avLst/>
          </a:prstGeom>
          <a:solidFill>
            <a:schemeClr val="bg1"/>
          </a:solidFill>
        </p:spPr>
        <p:txBody>
          <a:bodyPr wrap="square" lIns="73756" tIns="36878" rIns="73756" bIns="36878" rtlCol="0">
            <a:spAutoFit/>
          </a:bodyPr>
          <a:lstStyle/>
          <a:p>
            <a:r>
              <a:rPr lang="es-ES" sz="1000" dirty="0"/>
              <a:t>Primeras plantas vasculares</a:t>
            </a:r>
          </a:p>
        </p:txBody>
      </p:sp>
      <p:sp>
        <p:nvSpPr>
          <p:cNvPr id="16" name="15 CuadroTexto"/>
          <p:cNvSpPr txBox="1"/>
          <p:nvPr/>
        </p:nvSpPr>
        <p:spPr>
          <a:xfrm>
            <a:off x="1907269" y="1183504"/>
            <a:ext cx="774074" cy="228365"/>
          </a:xfrm>
          <a:prstGeom prst="rect">
            <a:avLst/>
          </a:prstGeom>
          <a:solidFill>
            <a:schemeClr val="bg1"/>
          </a:solidFill>
        </p:spPr>
        <p:txBody>
          <a:bodyPr wrap="square" lIns="73756" tIns="36878" rIns="73756" bIns="36878" rtlCol="0">
            <a:spAutoFit/>
          </a:bodyPr>
          <a:lstStyle/>
          <a:p>
            <a:r>
              <a:rPr lang="es-ES" sz="1000" dirty="0"/>
              <a:t>Sin semillas</a:t>
            </a:r>
          </a:p>
        </p:txBody>
      </p:sp>
      <p:sp>
        <p:nvSpPr>
          <p:cNvPr id="17" name="16 CuadroTexto"/>
          <p:cNvSpPr txBox="1"/>
          <p:nvPr/>
        </p:nvSpPr>
        <p:spPr>
          <a:xfrm>
            <a:off x="2470661" y="820744"/>
            <a:ext cx="1093122" cy="228365"/>
          </a:xfrm>
          <a:prstGeom prst="rect">
            <a:avLst/>
          </a:prstGeom>
          <a:solidFill>
            <a:schemeClr val="bg1"/>
          </a:solidFill>
        </p:spPr>
        <p:txBody>
          <a:bodyPr wrap="none" lIns="73756" tIns="36878" rIns="73756" bIns="36878" rtlCol="0">
            <a:spAutoFit/>
          </a:bodyPr>
          <a:lstStyle/>
          <a:p>
            <a:r>
              <a:rPr lang="es-ES" sz="1000" dirty="0"/>
              <a:t>Plantas vasculares</a:t>
            </a:r>
          </a:p>
        </p:txBody>
      </p:sp>
      <p:sp>
        <p:nvSpPr>
          <p:cNvPr id="18" name="17 CuadroTexto"/>
          <p:cNvSpPr txBox="1"/>
          <p:nvPr/>
        </p:nvSpPr>
        <p:spPr>
          <a:xfrm>
            <a:off x="1160690" y="805804"/>
            <a:ext cx="893162" cy="382253"/>
          </a:xfrm>
          <a:prstGeom prst="rect">
            <a:avLst/>
          </a:prstGeom>
          <a:solidFill>
            <a:schemeClr val="bg1"/>
          </a:solidFill>
        </p:spPr>
        <p:txBody>
          <a:bodyPr wrap="square" lIns="73756" tIns="36878" rIns="73756" bIns="36878" rtlCol="0">
            <a:spAutoFit/>
          </a:bodyPr>
          <a:lstStyle/>
          <a:p>
            <a:r>
              <a:rPr lang="es-ES" sz="1000" dirty="0"/>
              <a:t>Plantas no vasculares</a:t>
            </a:r>
          </a:p>
        </p:txBody>
      </p:sp>
      <p:sp>
        <p:nvSpPr>
          <p:cNvPr id="19" name="18 CuadroTexto"/>
          <p:cNvSpPr txBox="1"/>
          <p:nvPr/>
        </p:nvSpPr>
        <p:spPr>
          <a:xfrm>
            <a:off x="3006558" y="1140326"/>
            <a:ext cx="833618" cy="228365"/>
          </a:xfrm>
          <a:prstGeom prst="rect">
            <a:avLst/>
          </a:prstGeom>
          <a:solidFill>
            <a:schemeClr val="bg1"/>
          </a:solidFill>
        </p:spPr>
        <p:txBody>
          <a:bodyPr wrap="square" lIns="73756" tIns="36878" rIns="73756" bIns="36878" rtlCol="0">
            <a:spAutoFit/>
          </a:bodyPr>
          <a:lstStyle/>
          <a:p>
            <a:r>
              <a:rPr lang="es-ES" sz="1000" dirty="0"/>
              <a:t>Con semillas</a:t>
            </a:r>
          </a:p>
        </p:txBody>
      </p:sp>
      <p:pic>
        <p:nvPicPr>
          <p:cNvPr id="6146" name="Picture 2" descr="http://m1.paperblog.com/i/136/1365589/flora-peligro-extincion-venezuela-musgos-bryo-L-iwM3m4.jpeg"/>
          <p:cNvPicPr>
            <a:picLocks noChangeAspect="1" noChangeArrowheads="1"/>
          </p:cNvPicPr>
          <p:nvPr/>
        </p:nvPicPr>
        <p:blipFill>
          <a:blip r:embed="rId4" cstate="print"/>
          <a:srcRect/>
          <a:stretch>
            <a:fillRect/>
          </a:stretch>
        </p:blipFill>
        <p:spPr bwMode="auto">
          <a:xfrm>
            <a:off x="4376073" y="2125696"/>
            <a:ext cx="2794094" cy="1978508"/>
          </a:xfrm>
          <a:prstGeom prst="rect">
            <a:avLst/>
          </a:prstGeom>
          <a:noFill/>
        </p:spPr>
      </p:pic>
      <p:sp>
        <p:nvSpPr>
          <p:cNvPr id="20" name="19 Elipse"/>
          <p:cNvSpPr/>
          <p:nvPr/>
        </p:nvSpPr>
        <p:spPr>
          <a:xfrm>
            <a:off x="1160690" y="1269861"/>
            <a:ext cx="774074" cy="954373"/>
          </a:xfrm>
          <a:prstGeom prst="ellipse">
            <a:avLst/>
          </a:prstGeom>
          <a:noFill/>
          <a:ln w="41275">
            <a:solidFill>
              <a:srgbClr val="D95215"/>
            </a:solidFill>
          </a:ln>
        </p:spPr>
        <p:style>
          <a:lnRef idx="2">
            <a:schemeClr val="accent1">
              <a:shade val="50000"/>
            </a:schemeClr>
          </a:lnRef>
          <a:fillRef idx="1">
            <a:schemeClr val="accent1"/>
          </a:fillRef>
          <a:effectRef idx="0">
            <a:schemeClr val="accent1"/>
          </a:effectRef>
          <a:fontRef idx="minor">
            <a:schemeClr val="lt1"/>
          </a:fontRef>
        </p:style>
        <p:txBody>
          <a:bodyPr lIns="73756" tIns="36878" rIns="73756" bIns="36878" rtlCol="0" anchor="ctr"/>
          <a:lstStyle/>
          <a:p>
            <a:pPr algn="ctr"/>
            <a:endParaRPr lang="es-ES"/>
          </a:p>
        </p:txBody>
      </p:sp>
      <p:pic>
        <p:nvPicPr>
          <p:cNvPr id="47106" name="Picture 2" descr="http://www.ecologiaverde.com/wp-content/2013/06/Medir-la-contaminacion-con-musgo.jpg"/>
          <p:cNvPicPr>
            <a:picLocks noChangeAspect="1" noChangeArrowheads="1"/>
          </p:cNvPicPr>
          <p:nvPr/>
        </p:nvPicPr>
        <p:blipFill>
          <a:blip r:embed="rId5" cstate="print"/>
          <a:srcRect/>
          <a:stretch>
            <a:fillRect/>
          </a:stretch>
        </p:blipFill>
        <p:spPr bwMode="auto">
          <a:xfrm>
            <a:off x="4256984" y="2504931"/>
            <a:ext cx="3006558" cy="1429187"/>
          </a:xfrm>
          <a:prstGeom prst="rect">
            <a:avLst/>
          </a:prstGeom>
          <a:noFill/>
        </p:spPr>
      </p:pic>
      <p:pic>
        <p:nvPicPr>
          <p:cNvPr id="22" name="21 Imagen" descr="pie página paint.jpg"/>
          <p:cNvPicPr>
            <a:picLocks noChangeAspect="1"/>
          </p:cNvPicPr>
          <p:nvPr/>
        </p:nvPicPr>
        <p:blipFill>
          <a:blip r:embed="rId6" cstate="print"/>
          <a:srcRect b="18126"/>
          <a:stretch>
            <a:fillRect/>
          </a:stretch>
        </p:blipFill>
        <p:spPr>
          <a:xfrm>
            <a:off x="0" y="4189121"/>
            <a:ext cx="7561263" cy="1775117"/>
          </a:xfrm>
          <a:prstGeom prst="rect">
            <a:avLst/>
          </a:prstGeom>
        </p:spPr>
      </p:pic>
      <p:sp>
        <p:nvSpPr>
          <p:cNvPr id="23" name="22 Rectángulo"/>
          <p:cNvSpPr/>
          <p:nvPr/>
        </p:nvSpPr>
        <p:spPr>
          <a:xfrm>
            <a:off x="2351575" y="252557"/>
            <a:ext cx="5001706" cy="474586"/>
          </a:xfrm>
          <a:prstGeom prst="rect">
            <a:avLst/>
          </a:prstGeom>
          <a:solidFill>
            <a:srgbClr val="C3EA36"/>
          </a:solidFill>
        </p:spPr>
        <p:txBody>
          <a:bodyPr wrap="square" lIns="73756" tIns="36878" rIns="73756" bIns="36878">
            <a:spAutoFit/>
          </a:bodyPr>
          <a:lstStyle/>
          <a:p>
            <a:pPr algn="ctr"/>
            <a:r>
              <a:rPr lang="es-ES_tradnl" sz="2600" b="1" dirty="0"/>
              <a:t>Las primeras plantas</a:t>
            </a:r>
          </a:p>
        </p:txBody>
      </p:sp>
    </p:spTree>
    <p:extLst>
      <p:ext uri="{BB962C8B-B14F-4D97-AF65-F5344CB8AC3E}">
        <p14:creationId xmlns:p14="http://schemas.microsoft.com/office/powerpoint/2010/main" val="28773741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box(in)">
                                      <p:cBhvr>
                                        <p:cTn id="7" dur="500"/>
                                        <p:tgtEl>
                                          <p:spTgt spid="47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magen" descr="pie página paint.jpg"/>
          <p:cNvPicPr>
            <a:picLocks noChangeAspect="1"/>
          </p:cNvPicPr>
          <p:nvPr/>
        </p:nvPicPr>
        <p:blipFill>
          <a:blip r:embed="rId3" cstate="print"/>
          <a:srcRect b="18126"/>
          <a:stretch>
            <a:fillRect/>
          </a:stretch>
        </p:blipFill>
        <p:spPr>
          <a:xfrm>
            <a:off x="0" y="4255819"/>
            <a:ext cx="7561263" cy="1775117"/>
          </a:xfrm>
          <a:prstGeom prst="rect">
            <a:avLst/>
          </a:prstGeom>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12" y="4410620"/>
            <a:ext cx="6380838" cy="855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Rectángulo"/>
          <p:cNvSpPr/>
          <p:nvPr/>
        </p:nvSpPr>
        <p:spPr>
          <a:xfrm>
            <a:off x="923111" y="252557"/>
            <a:ext cx="6430170" cy="474586"/>
          </a:xfrm>
          <a:prstGeom prst="rect">
            <a:avLst/>
          </a:prstGeom>
          <a:solidFill>
            <a:srgbClr val="C3EA36"/>
          </a:solidFill>
        </p:spPr>
        <p:txBody>
          <a:bodyPr wrap="square" lIns="73756" tIns="36878" rIns="73756" bIns="36878">
            <a:spAutoFit/>
          </a:bodyPr>
          <a:lstStyle/>
          <a:p>
            <a:pPr algn="ctr"/>
            <a:r>
              <a:rPr lang="es-ES_tradnl" sz="2600" b="1" dirty="0" smtClean="0"/>
              <a:t>Cultivos hortícolas</a:t>
            </a:r>
            <a:endParaRPr lang="es-ES_tradnl" sz="2600" b="1"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87" y="765925"/>
            <a:ext cx="6380838" cy="3663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4067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pic>
        <p:nvPicPr>
          <p:cNvPr id="24" name="Picture 1"/>
          <p:cNvPicPr>
            <a:picLocks noChangeAspect="1" noChangeArrowheads="1"/>
          </p:cNvPicPr>
          <p:nvPr/>
        </p:nvPicPr>
        <p:blipFill>
          <a:blip r:embed="rId2" cstate="print"/>
          <a:srcRect/>
          <a:stretch>
            <a:fillRect/>
          </a:stretch>
        </p:blipFill>
        <p:spPr bwMode="auto">
          <a:xfrm>
            <a:off x="2113396" y="1662838"/>
            <a:ext cx="3284424" cy="3208020"/>
          </a:xfrm>
          <a:prstGeom prst="rect">
            <a:avLst/>
          </a:prstGeom>
          <a:noFill/>
          <a:ln w="9525">
            <a:noFill/>
            <a:miter lim="800000"/>
            <a:headEnd/>
            <a:tailEnd/>
          </a:ln>
        </p:spPr>
      </p:pic>
      <p:pic>
        <p:nvPicPr>
          <p:cNvPr id="15" name="14 Imagen" descr="pie página paint.jpg"/>
          <p:cNvPicPr>
            <a:picLocks noChangeAspect="1"/>
          </p:cNvPicPr>
          <p:nvPr/>
        </p:nvPicPr>
        <p:blipFill>
          <a:blip r:embed="rId3" cstate="print"/>
          <a:srcRect b="18126"/>
          <a:stretch>
            <a:fillRect/>
          </a:stretch>
        </p:blipFill>
        <p:spPr>
          <a:xfrm>
            <a:off x="0" y="4255819"/>
            <a:ext cx="7561263" cy="1775117"/>
          </a:xfrm>
          <a:prstGeom prst="rect">
            <a:avLst/>
          </a:prstGeom>
        </p:spPr>
      </p:pic>
      <p:pic>
        <p:nvPicPr>
          <p:cNvPr id="28685" name="Picture 13"/>
          <p:cNvPicPr>
            <a:picLocks noChangeAspect="1" noChangeArrowheads="1"/>
          </p:cNvPicPr>
          <p:nvPr/>
        </p:nvPicPr>
        <p:blipFill>
          <a:blip r:embed="rId4" cstate="print"/>
          <a:srcRect/>
          <a:stretch>
            <a:fillRect/>
          </a:stretch>
        </p:blipFill>
        <p:spPr bwMode="auto">
          <a:xfrm>
            <a:off x="894433" y="1284938"/>
            <a:ext cx="5684772" cy="3188612"/>
          </a:xfrm>
          <a:prstGeom prst="rect">
            <a:avLst/>
          </a:prstGeom>
          <a:noFill/>
          <a:ln w="9525">
            <a:noFill/>
            <a:miter lim="800000"/>
            <a:headEnd/>
            <a:tailEnd/>
          </a:ln>
        </p:spPr>
      </p:pic>
      <p:sp>
        <p:nvSpPr>
          <p:cNvPr id="14" name="13 Rectángulo"/>
          <p:cNvSpPr/>
          <p:nvPr/>
        </p:nvSpPr>
        <p:spPr>
          <a:xfrm>
            <a:off x="923111" y="252557"/>
            <a:ext cx="6430170" cy="474586"/>
          </a:xfrm>
          <a:prstGeom prst="rect">
            <a:avLst/>
          </a:prstGeom>
          <a:solidFill>
            <a:srgbClr val="C3EA36"/>
          </a:solidFill>
        </p:spPr>
        <p:txBody>
          <a:bodyPr wrap="square" lIns="73756" tIns="36878" rIns="73756" bIns="36878">
            <a:spAutoFit/>
          </a:bodyPr>
          <a:lstStyle/>
          <a:p>
            <a:pPr algn="ctr"/>
            <a:r>
              <a:rPr lang="es-ES_tradnl" sz="2600" b="1" dirty="0" smtClean="0"/>
              <a:t>Árboles frutales</a:t>
            </a:r>
            <a:endParaRPr lang="es-ES_tradnl" sz="2600" b="1" dirty="0"/>
          </a:p>
        </p:txBody>
      </p:sp>
      <p:sp>
        <p:nvSpPr>
          <p:cNvPr id="4" name="3 Marcador de contenido"/>
          <p:cNvSpPr>
            <a:spLocks noGrp="1"/>
          </p:cNvSpPr>
          <p:nvPr>
            <p:ph idx="1"/>
          </p:nvPr>
        </p:nvSpPr>
        <p:spPr/>
        <p:txBody>
          <a:bodyPr/>
          <a:lstStyle/>
          <a:p>
            <a:endParaRPr lang="es-ES"/>
          </a:p>
        </p:txBody>
      </p:sp>
    </p:spTree>
    <p:extLst>
      <p:ext uri="{BB962C8B-B14F-4D97-AF65-F5344CB8AC3E}">
        <p14:creationId xmlns:p14="http://schemas.microsoft.com/office/powerpoint/2010/main" val="3078783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8685"/>
                                        </p:tgtEl>
                                        <p:attrNameLst>
                                          <p:attrName>style.visibility</p:attrName>
                                        </p:attrNameLst>
                                      </p:cBhvr>
                                      <p:to>
                                        <p:strVal val="visible"/>
                                      </p:to>
                                    </p:set>
                                    <p:animEffect transition="in" filter="box(in)">
                                      <p:cBhvr>
                                        <p:cTn id="7" dur="500"/>
                                        <p:tgtEl>
                                          <p:spTgt spid="28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a:xfrm>
            <a:off x="378063" y="1017166"/>
            <a:ext cx="6805137" cy="3528575"/>
          </a:xfrm>
        </p:spPr>
        <p:txBody>
          <a:bodyPr/>
          <a:lstStyle/>
          <a:p>
            <a:pPr marL="0" lvl="0" algn="ctr">
              <a:buNone/>
            </a:pPr>
            <a:r>
              <a:rPr lang="es-ES" sz="2800" b="1" dirty="0"/>
              <a:t>Sistema radicular</a:t>
            </a:r>
          </a:p>
          <a:p>
            <a:endParaRPr lang="es-ES" dirty="0"/>
          </a:p>
        </p:txBody>
      </p:sp>
      <p:sp>
        <p:nvSpPr>
          <p:cNvPr id="10" name="9 CuadroTexto"/>
          <p:cNvSpPr txBox="1"/>
          <p:nvPr/>
        </p:nvSpPr>
        <p:spPr>
          <a:xfrm>
            <a:off x="267528" y="1521222"/>
            <a:ext cx="6907118" cy="1485119"/>
          </a:xfrm>
          <a:prstGeom prst="rect">
            <a:avLst/>
          </a:prstGeom>
          <a:noFill/>
        </p:spPr>
        <p:txBody>
          <a:bodyPr wrap="square" lIns="73756" tIns="36878" rIns="73756" bIns="36878" rtlCol="0">
            <a:spAutoFit/>
          </a:bodyPr>
          <a:lstStyle/>
          <a:p>
            <a:pPr algn="just">
              <a:spcBef>
                <a:spcPts val="484"/>
              </a:spcBef>
            </a:pPr>
            <a:r>
              <a:rPr lang="es-ES" u="sng" dirty="0" smtClean="0"/>
              <a:t>Funciones:</a:t>
            </a:r>
          </a:p>
          <a:p>
            <a:pPr>
              <a:spcBef>
                <a:spcPts val="484"/>
              </a:spcBef>
            </a:pPr>
            <a:r>
              <a:rPr lang="es-ES" dirty="0" smtClean="0"/>
              <a:t>Anclar o sujetar el árbol al suelo.</a:t>
            </a:r>
          </a:p>
          <a:p>
            <a:pPr>
              <a:spcBef>
                <a:spcPts val="484"/>
              </a:spcBef>
            </a:pPr>
            <a:r>
              <a:rPr lang="es-ES" dirty="0" smtClean="0"/>
              <a:t>Absorber del suelo las soluciones de sales minerales y agua, y transportar la</a:t>
            </a:r>
          </a:p>
          <a:p>
            <a:pPr>
              <a:spcBef>
                <a:spcPts val="484"/>
              </a:spcBef>
            </a:pPr>
            <a:r>
              <a:rPr lang="es-ES" dirty="0" smtClean="0"/>
              <a:t>savia a través de canales o vasos al resto del árbol.</a:t>
            </a:r>
          </a:p>
          <a:p>
            <a:pPr>
              <a:spcBef>
                <a:spcPts val="484"/>
              </a:spcBef>
            </a:pPr>
            <a:r>
              <a:rPr lang="es-ES" dirty="0" smtClean="0"/>
              <a:t>Almacenar sustancias nutritivas</a:t>
            </a:r>
          </a:p>
        </p:txBody>
      </p:sp>
      <p:sp>
        <p:nvSpPr>
          <p:cNvPr id="22" name="21 Rectángulo"/>
          <p:cNvSpPr/>
          <p:nvPr/>
        </p:nvSpPr>
        <p:spPr>
          <a:xfrm>
            <a:off x="923111" y="252557"/>
            <a:ext cx="6430170" cy="474586"/>
          </a:xfrm>
          <a:prstGeom prst="rect">
            <a:avLst/>
          </a:prstGeom>
          <a:solidFill>
            <a:srgbClr val="C3EA36"/>
          </a:solidFill>
        </p:spPr>
        <p:txBody>
          <a:bodyPr wrap="square" lIns="73756" tIns="36878" rIns="73756" bIns="36878">
            <a:spAutoFit/>
          </a:bodyPr>
          <a:lstStyle/>
          <a:p>
            <a:pPr algn="ctr"/>
            <a:r>
              <a:rPr lang="es-ES_tradnl" sz="2600" b="1" dirty="0" smtClean="0"/>
              <a:t>Árboles frutales</a:t>
            </a:r>
            <a:endParaRPr lang="es-ES_tradnl" sz="2600" b="1" dirty="0"/>
          </a:p>
        </p:txBody>
      </p:sp>
      <p:pic>
        <p:nvPicPr>
          <p:cNvPr id="19" name="18 Imagen" descr="pie página paint.jpg"/>
          <p:cNvPicPr>
            <a:picLocks noChangeAspect="1"/>
          </p:cNvPicPr>
          <p:nvPr/>
        </p:nvPicPr>
        <p:blipFill>
          <a:blip r:embed="rId2" cstate="print"/>
          <a:srcRect b="18126"/>
          <a:stretch>
            <a:fillRect/>
          </a:stretch>
        </p:blipFill>
        <p:spPr>
          <a:xfrm>
            <a:off x="0" y="4255819"/>
            <a:ext cx="7561263" cy="1775117"/>
          </a:xfrm>
          <a:prstGeom prst="rect">
            <a:avLst/>
          </a:prstGeom>
        </p:spPr>
      </p:pic>
      <p:pic>
        <p:nvPicPr>
          <p:cNvPr id="44034" name="Picture 2"/>
          <p:cNvPicPr>
            <a:picLocks noChangeAspect="1" noChangeArrowheads="1"/>
          </p:cNvPicPr>
          <p:nvPr/>
        </p:nvPicPr>
        <p:blipFill rotWithShape="1">
          <a:blip r:embed="rId3" cstate="print"/>
          <a:srcRect r="50000"/>
          <a:stretch/>
        </p:blipFill>
        <p:spPr bwMode="auto">
          <a:xfrm>
            <a:off x="4428703" y="3105398"/>
            <a:ext cx="1363782" cy="1717185"/>
          </a:xfrm>
          <a:prstGeom prst="rect">
            <a:avLst/>
          </a:prstGeom>
          <a:noFill/>
          <a:ln w="9525">
            <a:noFill/>
            <a:miter lim="800000"/>
            <a:headEnd/>
            <a:tailEnd/>
          </a:ln>
        </p:spPr>
      </p:pic>
      <p:sp>
        <p:nvSpPr>
          <p:cNvPr id="12" name="11 CuadroTexto"/>
          <p:cNvSpPr txBox="1"/>
          <p:nvPr/>
        </p:nvSpPr>
        <p:spPr>
          <a:xfrm>
            <a:off x="267528" y="3105398"/>
            <a:ext cx="4344012" cy="1780071"/>
          </a:xfrm>
          <a:prstGeom prst="rect">
            <a:avLst/>
          </a:prstGeom>
          <a:noFill/>
        </p:spPr>
        <p:txBody>
          <a:bodyPr wrap="none" lIns="73756" tIns="36878" rIns="73756" bIns="36878" rtlCol="0">
            <a:spAutoFit/>
          </a:bodyPr>
          <a:lstStyle/>
          <a:p>
            <a:pPr>
              <a:spcBef>
                <a:spcPts val="484"/>
              </a:spcBef>
            </a:pPr>
            <a:r>
              <a:rPr lang="es-ES" u="sng" dirty="0" smtClean="0"/>
              <a:t>Desarrollo:</a:t>
            </a:r>
          </a:p>
          <a:p>
            <a:pPr>
              <a:spcBef>
                <a:spcPts val="484"/>
              </a:spcBef>
            </a:pPr>
            <a:r>
              <a:rPr lang="es-ES" dirty="0" smtClean="0"/>
              <a:t>Procede de un patrón (</a:t>
            </a:r>
            <a:r>
              <a:rPr lang="es-ES" dirty="0" err="1" smtClean="0"/>
              <a:t>clonal</a:t>
            </a:r>
            <a:r>
              <a:rPr lang="es-ES" dirty="0" smtClean="0"/>
              <a:t> o franco)</a:t>
            </a:r>
          </a:p>
          <a:p>
            <a:pPr>
              <a:spcBef>
                <a:spcPts val="484"/>
              </a:spcBef>
            </a:pPr>
            <a:r>
              <a:rPr lang="es-ES" dirty="0" smtClean="0"/>
              <a:t>Crece en primavera y en otoño (poco reposo)</a:t>
            </a:r>
          </a:p>
          <a:p>
            <a:pPr>
              <a:spcBef>
                <a:spcPts val="484"/>
              </a:spcBef>
            </a:pPr>
            <a:r>
              <a:rPr lang="es-ES" dirty="0" smtClean="0"/>
              <a:t>Inducido por genotipo y por la parte aérea (auxinas)</a:t>
            </a:r>
          </a:p>
          <a:p>
            <a:pPr>
              <a:spcBef>
                <a:spcPts val="484"/>
              </a:spcBef>
            </a:pPr>
            <a:r>
              <a:rPr lang="es-ES" dirty="0" smtClean="0"/>
              <a:t>Afectado por las características edáficas y labores</a:t>
            </a:r>
          </a:p>
          <a:p>
            <a:pPr>
              <a:spcBef>
                <a:spcPts val="484"/>
              </a:spcBef>
            </a:pPr>
            <a:r>
              <a:rPr lang="es-ES" dirty="0" smtClean="0"/>
              <a:t>Fundamentalmente superficial (90 % &lt;=&gt; 60 – 40 cm )</a:t>
            </a:r>
            <a:endParaRPr lang="es-ES" dirty="0"/>
          </a:p>
        </p:txBody>
      </p:sp>
      <p:pic>
        <p:nvPicPr>
          <p:cNvPr id="23" name="Picture 2"/>
          <p:cNvPicPr>
            <a:picLocks noChangeAspect="1" noChangeArrowheads="1"/>
          </p:cNvPicPr>
          <p:nvPr/>
        </p:nvPicPr>
        <p:blipFill rotWithShape="1">
          <a:blip r:embed="rId3" cstate="print"/>
          <a:srcRect l="46155" b="35005"/>
          <a:stretch/>
        </p:blipFill>
        <p:spPr bwMode="auto">
          <a:xfrm>
            <a:off x="5744817" y="3136840"/>
            <a:ext cx="1468651" cy="1116089"/>
          </a:xfrm>
          <a:prstGeom prst="rect">
            <a:avLst/>
          </a:prstGeom>
          <a:noFill/>
          <a:ln w="9525">
            <a:noFill/>
            <a:miter lim="800000"/>
            <a:headEnd/>
            <a:tailEnd/>
          </a:ln>
        </p:spPr>
      </p:pic>
    </p:spTree>
    <p:extLst>
      <p:ext uri="{BB962C8B-B14F-4D97-AF65-F5344CB8AC3E}">
        <p14:creationId xmlns:p14="http://schemas.microsoft.com/office/powerpoint/2010/main" val="1635315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a:xfrm>
            <a:off x="378063" y="800959"/>
            <a:ext cx="6805137" cy="3528575"/>
          </a:xfrm>
        </p:spPr>
        <p:txBody>
          <a:bodyPr/>
          <a:lstStyle/>
          <a:p>
            <a:pPr marL="0" algn="ctr">
              <a:buNone/>
            </a:pPr>
            <a:r>
              <a:rPr lang="es-ES" sz="2800" b="1" dirty="0"/>
              <a:t>Parte aérea</a:t>
            </a:r>
          </a:p>
          <a:p>
            <a:endParaRPr lang="es-ES" dirty="0"/>
          </a:p>
        </p:txBody>
      </p:sp>
      <p:sp>
        <p:nvSpPr>
          <p:cNvPr id="10" name="9 CuadroTexto"/>
          <p:cNvSpPr txBox="1"/>
          <p:nvPr/>
        </p:nvSpPr>
        <p:spPr>
          <a:xfrm>
            <a:off x="267528" y="1108335"/>
            <a:ext cx="6907118" cy="1420999"/>
          </a:xfrm>
          <a:prstGeom prst="rect">
            <a:avLst/>
          </a:prstGeom>
          <a:noFill/>
        </p:spPr>
        <p:txBody>
          <a:bodyPr wrap="square" lIns="73756" tIns="36878" rIns="73756" bIns="36878" rtlCol="0">
            <a:spAutoFit/>
          </a:bodyPr>
          <a:lstStyle/>
          <a:p>
            <a:pPr algn="just">
              <a:spcBef>
                <a:spcPts val="484"/>
              </a:spcBef>
            </a:pPr>
            <a:r>
              <a:rPr lang="es-ES" u="sng" dirty="0" smtClean="0"/>
              <a:t>Funciones:</a:t>
            </a:r>
          </a:p>
          <a:p>
            <a:pPr>
              <a:spcBef>
                <a:spcPts val="484"/>
              </a:spcBef>
            </a:pPr>
            <a:r>
              <a:rPr lang="es-ES" dirty="0" smtClean="0"/>
              <a:t>Circulación de la savia.</a:t>
            </a:r>
          </a:p>
          <a:p>
            <a:pPr>
              <a:spcBef>
                <a:spcPts val="484"/>
              </a:spcBef>
            </a:pPr>
            <a:r>
              <a:rPr lang="es-ES" dirty="0" smtClean="0"/>
              <a:t>Servir de reserva de nutrientes.</a:t>
            </a:r>
          </a:p>
          <a:p>
            <a:pPr>
              <a:spcBef>
                <a:spcPts val="484"/>
              </a:spcBef>
            </a:pPr>
            <a:r>
              <a:rPr lang="es-ES" dirty="0" smtClean="0"/>
              <a:t>Es el armazón o soporte del frutal. En la parte aérea se encuentra el tronco, las ramas y sobre ellas las hojas, yemas, flores y frutos.</a:t>
            </a:r>
          </a:p>
        </p:txBody>
      </p:sp>
      <p:pic>
        <p:nvPicPr>
          <p:cNvPr id="13" name="12 Imagen" descr="pie página paint.jpg"/>
          <p:cNvPicPr>
            <a:picLocks noChangeAspect="1"/>
          </p:cNvPicPr>
          <p:nvPr/>
        </p:nvPicPr>
        <p:blipFill>
          <a:blip r:embed="rId3" cstate="print"/>
          <a:srcRect b="18126"/>
          <a:stretch>
            <a:fillRect/>
          </a:stretch>
        </p:blipFill>
        <p:spPr>
          <a:xfrm>
            <a:off x="0" y="4255819"/>
            <a:ext cx="7561263" cy="1775117"/>
          </a:xfrm>
          <a:prstGeom prst="rect">
            <a:avLst/>
          </a:prstGeom>
        </p:spPr>
      </p:pic>
      <p:sp>
        <p:nvSpPr>
          <p:cNvPr id="12" name="11 CuadroTexto"/>
          <p:cNvSpPr txBox="1"/>
          <p:nvPr/>
        </p:nvSpPr>
        <p:spPr>
          <a:xfrm>
            <a:off x="267529" y="2686558"/>
            <a:ext cx="4235712" cy="2075024"/>
          </a:xfrm>
          <a:prstGeom prst="rect">
            <a:avLst/>
          </a:prstGeom>
          <a:noFill/>
        </p:spPr>
        <p:txBody>
          <a:bodyPr wrap="none" lIns="73756" tIns="36878" rIns="73756" bIns="36878" rtlCol="0">
            <a:spAutoFit/>
          </a:bodyPr>
          <a:lstStyle/>
          <a:p>
            <a:pPr>
              <a:spcBef>
                <a:spcPts val="484"/>
              </a:spcBef>
            </a:pPr>
            <a:r>
              <a:rPr lang="es-ES" u="sng" dirty="0" smtClean="0"/>
              <a:t>Desarrollo:</a:t>
            </a:r>
          </a:p>
          <a:p>
            <a:pPr>
              <a:spcBef>
                <a:spcPts val="484"/>
              </a:spcBef>
            </a:pPr>
            <a:r>
              <a:rPr lang="es-ES" dirty="0" smtClean="0"/>
              <a:t>Normalmente procede de una yema de la variedad x</a:t>
            </a:r>
          </a:p>
          <a:p>
            <a:pPr>
              <a:spcBef>
                <a:spcPts val="484"/>
              </a:spcBef>
            </a:pPr>
            <a:r>
              <a:rPr lang="es-ES" dirty="0" smtClean="0"/>
              <a:t>Inducido por genotipo y por el sistema radicular</a:t>
            </a:r>
          </a:p>
          <a:p>
            <a:pPr>
              <a:spcBef>
                <a:spcPts val="484"/>
              </a:spcBef>
            </a:pPr>
            <a:r>
              <a:rPr lang="es-ES" dirty="0" smtClean="0"/>
              <a:t>Afectado por las características climáticas</a:t>
            </a:r>
          </a:p>
          <a:p>
            <a:pPr>
              <a:spcBef>
                <a:spcPts val="484"/>
              </a:spcBef>
            </a:pPr>
            <a:r>
              <a:rPr lang="es-ES" dirty="0" smtClean="0"/>
              <a:t>En los procesos vitales utiliza CO2 y desprende O2</a:t>
            </a:r>
          </a:p>
          <a:p>
            <a:pPr>
              <a:spcBef>
                <a:spcPts val="484"/>
              </a:spcBef>
            </a:pPr>
            <a:r>
              <a:rPr lang="es-ES" dirty="0" smtClean="0"/>
              <a:t>Crece en primavera y otoño</a:t>
            </a:r>
          </a:p>
          <a:p>
            <a:pPr>
              <a:spcBef>
                <a:spcPts val="484"/>
              </a:spcBef>
            </a:pPr>
            <a:r>
              <a:rPr lang="es-ES" dirty="0" smtClean="0"/>
              <a:t>Tiene reposo en INVIERNO y en VERANO</a:t>
            </a:r>
            <a:endParaRPr lang="es-ES" dirty="0"/>
          </a:p>
        </p:txBody>
      </p:sp>
      <p:pic>
        <p:nvPicPr>
          <p:cNvPr id="22" name="Picture 7" descr="https://misteriosaldescubierto.wordpress.com/files/2009/02/dibujo1.jpg"/>
          <p:cNvPicPr>
            <a:picLocks noChangeAspect="1" noChangeArrowheads="1"/>
          </p:cNvPicPr>
          <p:nvPr/>
        </p:nvPicPr>
        <p:blipFill>
          <a:blip r:embed="rId4" cstate="print"/>
          <a:srcRect/>
          <a:stretch>
            <a:fillRect/>
          </a:stretch>
        </p:blipFill>
        <p:spPr bwMode="auto">
          <a:xfrm>
            <a:off x="5220791" y="2313310"/>
            <a:ext cx="2046449" cy="1941689"/>
          </a:xfrm>
          <a:prstGeom prst="rect">
            <a:avLst/>
          </a:prstGeom>
          <a:noFill/>
        </p:spPr>
      </p:pic>
      <p:sp>
        <p:nvSpPr>
          <p:cNvPr id="14" name="13 Rectángulo"/>
          <p:cNvSpPr/>
          <p:nvPr/>
        </p:nvSpPr>
        <p:spPr>
          <a:xfrm>
            <a:off x="923111" y="252557"/>
            <a:ext cx="6430170" cy="474586"/>
          </a:xfrm>
          <a:prstGeom prst="rect">
            <a:avLst/>
          </a:prstGeom>
          <a:solidFill>
            <a:srgbClr val="C3EA36"/>
          </a:solidFill>
        </p:spPr>
        <p:txBody>
          <a:bodyPr wrap="square" lIns="73756" tIns="36878" rIns="73756" bIns="36878">
            <a:spAutoFit/>
          </a:bodyPr>
          <a:lstStyle/>
          <a:p>
            <a:pPr algn="ctr"/>
            <a:r>
              <a:rPr lang="es-ES_tradnl" sz="2600" b="1" dirty="0" smtClean="0"/>
              <a:t>Árboles frutales</a:t>
            </a:r>
            <a:endParaRPr lang="es-ES_tradnl" sz="2600" b="1" dirty="0"/>
          </a:p>
        </p:txBody>
      </p:sp>
    </p:spTree>
    <p:extLst>
      <p:ext uri="{BB962C8B-B14F-4D97-AF65-F5344CB8AC3E}">
        <p14:creationId xmlns:p14="http://schemas.microsoft.com/office/powerpoint/2010/main" val="3865509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pic>
        <p:nvPicPr>
          <p:cNvPr id="24" name="23 Imagen" descr="pie página paint.jpg"/>
          <p:cNvPicPr>
            <a:picLocks noChangeAspect="1"/>
          </p:cNvPicPr>
          <p:nvPr/>
        </p:nvPicPr>
        <p:blipFill>
          <a:blip r:embed="rId3" cstate="print"/>
          <a:srcRect b="18126"/>
          <a:stretch>
            <a:fillRect/>
          </a:stretch>
        </p:blipFill>
        <p:spPr>
          <a:xfrm>
            <a:off x="0" y="4255819"/>
            <a:ext cx="7561263" cy="1775117"/>
          </a:xfrm>
          <a:prstGeom prst="rect">
            <a:avLst/>
          </a:prstGeom>
        </p:spPr>
      </p:pic>
      <p:sp>
        <p:nvSpPr>
          <p:cNvPr id="3" name="2 Marcador de contenido"/>
          <p:cNvSpPr>
            <a:spLocks noGrp="1"/>
          </p:cNvSpPr>
          <p:nvPr>
            <p:ph idx="1"/>
          </p:nvPr>
        </p:nvSpPr>
        <p:spPr>
          <a:xfrm>
            <a:off x="378063" y="800959"/>
            <a:ext cx="6805137" cy="3528575"/>
          </a:xfrm>
        </p:spPr>
        <p:txBody>
          <a:bodyPr/>
          <a:lstStyle/>
          <a:p>
            <a:pPr marL="0" algn="ctr">
              <a:buNone/>
            </a:pPr>
            <a:r>
              <a:rPr lang="es-ES" sz="2800" b="1" dirty="0"/>
              <a:t>Parte aérea</a:t>
            </a:r>
          </a:p>
          <a:p>
            <a:pPr>
              <a:spcBef>
                <a:spcPts val="484"/>
              </a:spcBef>
            </a:pPr>
            <a:r>
              <a:rPr lang="es-ES" sz="1500" dirty="0">
                <a:solidFill>
                  <a:prstClr val="black"/>
                </a:solidFill>
              </a:rPr>
              <a:t>Yemas</a:t>
            </a:r>
          </a:p>
          <a:p>
            <a:pPr lvl="1">
              <a:spcBef>
                <a:spcPts val="484"/>
              </a:spcBef>
            </a:pPr>
            <a:r>
              <a:rPr lang="es-ES" sz="1100" dirty="0"/>
              <a:t>Yemas terminales</a:t>
            </a:r>
          </a:p>
          <a:p>
            <a:pPr lvl="1">
              <a:spcBef>
                <a:spcPts val="484"/>
              </a:spcBef>
            </a:pPr>
            <a:r>
              <a:rPr lang="es-ES" sz="1100" dirty="0"/>
              <a:t>Yemas axilares</a:t>
            </a:r>
          </a:p>
          <a:p>
            <a:pPr lvl="1">
              <a:spcBef>
                <a:spcPts val="484"/>
              </a:spcBef>
            </a:pPr>
            <a:r>
              <a:rPr lang="es-ES" sz="1100" dirty="0"/>
              <a:t>Yemas estipulares</a:t>
            </a:r>
          </a:p>
          <a:p>
            <a:pPr lvl="1">
              <a:spcBef>
                <a:spcPts val="484"/>
              </a:spcBef>
            </a:pPr>
            <a:r>
              <a:rPr lang="es-ES" sz="1100" dirty="0"/>
              <a:t>Yemas basilares</a:t>
            </a:r>
          </a:p>
          <a:p>
            <a:pPr lvl="1">
              <a:spcBef>
                <a:spcPts val="484"/>
              </a:spcBef>
            </a:pPr>
            <a:r>
              <a:rPr lang="pt-BR" sz="1100" dirty="0" err="1"/>
              <a:t>Yemas</a:t>
            </a:r>
            <a:r>
              <a:rPr lang="pt-BR" sz="1100" dirty="0"/>
              <a:t> vegetativas o de </a:t>
            </a:r>
            <a:r>
              <a:rPr lang="pt-BR" sz="1100" dirty="0" err="1"/>
              <a:t>madera</a:t>
            </a:r>
            <a:endParaRPr lang="pt-BR" sz="1100" dirty="0"/>
          </a:p>
          <a:p>
            <a:pPr lvl="1">
              <a:spcBef>
                <a:spcPts val="484"/>
              </a:spcBef>
            </a:pPr>
            <a:r>
              <a:rPr lang="es-ES" sz="1100" dirty="0"/>
              <a:t>Yemas de flor o fructíferas</a:t>
            </a:r>
          </a:p>
          <a:p>
            <a:pPr lvl="2">
              <a:spcBef>
                <a:spcPts val="484"/>
              </a:spcBef>
            </a:pPr>
            <a:endParaRPr lang="es-ES" sz="800" dirty="0">
              <a:solidFill>
                <a:prstClr val="black"/>
              </a:solidFill>
            </a:endParaRPr>
          </a:p>
          <a:p>
            <a:pPr lvl="1">
              <a:spcBef>
                <a:spcPts val="484"/>
              </a:spcBef>
            </a:pPr>
            <a:endParaRPr lang="es-ES" sz="1100" dirty="0">
              <a:solidFill>
                <a:prstClr val="black"/>
              </a:solidFill>
            </a:endParaRPr>
          </a:p>
          <a:p>
            <a:pPr>
              <a:spcBef>
                <a:spcPts val="484"/>
              </a:spcBef>
            </a:pPr>
            <a:endParaRPr lang="es-ES" sz="1500" dirty="0">
              <a:solidFill>
                <a:prstClr val="black"/>
              </a:solidFill>
            </a:endParaRPr>
          </a:p>
          <a:p>
            <a:endParaRPr lang="es-ES" dirty="0"/>
          </a:p>
        </p:txBody>
      </p:sp>
      <p:pic>
        <p:nvPicPr>
          <p:cNvPr id="45058" name="Picture 2"/>
          <p:cNvPicPr>
            <a:picLocks noChangeAspect="1" noChangeArrowheads="1"/>
          </p:cNvPicPr>
          <p:nvPr/>
        </p:nvPicPr>
        <p:blipFill>
          <a:blip r:embed="rId4" cstate="print"/>
          <a:srcRect/>
          <a:stretch>
            <a:fillRect/>
          </a:stretch>
        </p:blipFill>
        <p:spPr bwMode="auto">
          <a:xfrm>
            <a:off x="3144743" y="3857114"/>
            <a:ext cx="2185870" cy="760452"/>
          </a:xfrm>
          <a:prstGeom prst="rect">
            <a:avLst/>
          </a:prstGeom>
          <a:noFill/>
          <a:ln w="9525">
            <a:noFill/>
            <a:miter lim="800000"/>
            <a:headEnd/>
            <a:tailEnd/>
          </a:ln>
        </p:spPr>
      </p:pic>
      <p:pic>
        <p:nvPicPr>
          <p:cNvPr id="45059" name="Picture 3"/>
          <p:cNvPicPr>
            <a:picLocks noChangeAspect="1" noChangeArrowheads="1"/>
          </p:cNvPicPr>
          <p:nvPr/>
        </p:nvPicPr>
        <p:blipFill>
          <a:blip r:embed="rId5" cstate="print"/>
          <a:srcRect/>
          <a:stretch>
            <a:fillRect/>
          </a:stretch>
        </p:blipFill>
        <p:spPr bwMode="auto">
          <a:xfrm>
            <a:off x="446161" y="3140382"/>
            <a:ext cx="2464712" cy="1549192"/>
          </a:xfrm>
          <a:prstGeom prst="rect">
            <a:avLst/>
          </a:prstGeom>
          <a:noFill/>
          <a:ln w="9525">
            <a:noFill/>
            <a:miter lim="800000"/>
            <a:headEnd/>
            <a:tailEnd/>
          </a:ln>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56319" y="1348083"/>
            <a:ext cx="2036480" cy="1181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86043" y="1171214"/>
            <a:ext cx="1510956" cy="1430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96605" y="2656516"/>
            <a:ext cx="2315045" cy="1024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84426" y="2889374"/>
            <a:ext cx="1314190" cy="1331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24 Rectángulo"/>
          <p:cNvSpPr/>
          <p:nvPr/>
        </p:nvSpPr>
        <p:spPr>
          <a:xfrm>
            <a:off x="923111" y="252557"/>
            <a:ext cx="6430170" cy="474586"/>
          </a:xfrm>
          <a:prstGeom prst="rect">
            <a:avLst/>
          </a:prstGeom>
          <a:solidFill>
            <a:srgbClr val="C3EA36"/>
          </a:solidFill>
        </p:spPr>
        <p:txBody>
          <a:bodyPr wrap="square" lIns="73756" tIns="36878" rIns="73756" bIns="36878">
            <a:spAutoFit/>
          </a:bodyPr>
          <a:lstStyle/>
          <a:p>
            <a:pPr algn="ctr"/>
            <a:r>
              <a:rPr lang="es-ES_tradnl" sz="2600" b="1" dirty="0" smtClean="0"/>
              <a:t>Árboles frutales</a:t>
            </a:r>
            <a:endParaRPr lang="es-ES_tradnl" sz="2600" b="1" dirty="0"/>
          </a:p>
        </p:txBody>
      </p:sp>
    </p:spTree>
    <p:extLst>
      <p:ext uri="{BB962C8B-B14F-4D97-AF65-F5344CB8AC3E}">
        <p14:creationId xmlns:p14="http://schemas.microsoft.com/office/powerpoint/2010/main" val="262187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0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50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a:xfrm>
            <a:off x="378063" y="1089174"/>
            <a:ext cx="6805137" cy="3528575"/>
          </a:xfrm>
        </p:spPr>
        <p:txBody>
          <a:bodyPr/>
          <a:lstStyle/>
          <a:p>
            <a:endParaRPr lang="es-ES" sz="2900" dirty="0"/>
          </a:p>
        </p:txBody>
      </p:sp>
      <p:pic>
        <p:nvPicPr>
          <p:cNvPr id="23" name="22 Imagen" descr="pie página paint.jpg"/>
          <p:cNvPicPr>
            <a:picLocks noChangeAspect="1"/>
          </p:cNvPicPr>
          <p:nvPr/>
        </p:nvPicPr>
        <p:blipFill>
          <a:blip r:embed="rId3" cstate="print"/>
          <a:srcRect b="18126"/>
          <a:stretch>
            <a:fillRect/>
          </a:stretch>
        </p:blipFill>
        <p:spPr>
          <a:xfrm>
            <a:off x="0" y="4255819"/>
            <a:ext cx="7561263" cy="1775117"/>
          </a:xfrm>
          <a:prstGeom prst="rect">
            <a:avLst/>
          </a:prstGeom>
        </p:spPr>
      </p:pic>
      <p:sp>
        <p:nvSpPr>
          <p:cNvPr id="10" name="9 CuadroTexto"/>
          <p:cNvSpPr txBox="1"/>
          <p:nvPr/>
        </p:nvSpPr>
        <p:spPr>
          <a:xfrm>
            <a:off x="795095" y="1075429"/>
            <a:ext cx="2286204" cy="661817"/>
          </a:xfrm>
          <a:prstGeom prst="rect">
            <a:avLst/>
          </a:prstGeom>
          <a:noFill/>
        </p:spPr>
        <p:txBody>
          <a:bodyPr wrap="none" lIns="73756" tIns="36878" rIns="73756" bIns="36878" rtlCol="0">
            <a:spAutoFit/>
          </a:bodyPr>
          <a:lstStyle/>
          <a:p>
            <a:pPr algn="ctr">
              <a:spcBef>
                <a:spcPts val="484"/>
              </a:spcBef>
            </a:pPr>
            <a:r>
              <a:rPr lang="es-ES" sz="1900" b="1" u="sng" dirty="0"/>
              <a:t>Multiplicación sexual</a:t>
            </a:r>
          </a:p>
          <a:p>
            <a:pPr algn="ctr">
              <a:spcBef>
                <a:spcPts val="484"/>
              </a:spcBef>
            </a:pPr>
            <a:r>
              <a:rPr lang="es-ES" dirty="0" smtClean="0"/>
              <a:t>Semilla</a:t>
            </a:r>
            <a:endParaRPr lang="es-ES" dirty="0"/>
          </a:p>
        </p:txBody>
      </p:sp>
      <p:sp>
        <p:nvSpPr>
          <p:cNvPr id="12" name="11 CuadroTexto"/>
          <p:cNvSpPr txBox="1"/>
          <p:nvPr/>
        </p:nvSpPr>
        <p:spPr>
          <a:xfrm>
            <a:off x="4193306" y="1089174"/>
            <a:ext cx="2695995" cy="1251722"/>
          </a:xfrm>
          <a:prstGeom prst="rect">
            <a:avLst/>
          </a:prstGeom>
          <a:noFill/>
        </p:spPr>
        <p:txBody>
          <a:bodyPr wrap="none" lIns="73756" tIns="36878" rIns="73756" bIns="36878" rtlCol="0">
            <a:spAutoFit/>
          </a:bodyPr>
          <a:lstStyle/>
          <a:p>
            <a:pPr algn="ctr">
              <a:spcBef>
                <a:spcPts val="484"/>
              </a:spcBef>
            </a:pPr>
            <a:r>
              <a:rPr lang="es-ES" sz="1900" b="1" u="sng" dirty="0"/>
              <a:t>Multiplicación vegetativa</a:t>
            </a:r>
          </a:p>
          <a:p>
            <a:pPr algn="ctr">
              <a:spcBef>
                <a:spcPts val="484"/>
              </a:spcBef>
            </a:pPr>
            <a:r>
              <a:rPr lang="es-ES" dirty="0" smtClean="0"/>
              <a:t>Acodo</a:t>
            </a:r>
          </a:p>
          <a:p>
            <a:pPr algn="ctr">
              <a:spcBef>
                <a:spcPts val="484"/>
              </a:spcBef>
            </a:pPr>
            <a:r>
              <a:rPr lang="es-ES" dirty="0" smtClean="0"/>
              <a:t>Estaca</a:t>
            </a:r>
          </a:p>
          <a:p>
            <a:pPr algn="ctr">
              <a:spcBef>
                <a:spcPts val="484"/>
              </a:spcBef>
            </a:pPr>
            <a:r>
              <a:rPr lang="es-ES" dirty="0" smtClean="0"/>
              <a:t>Injerto</a:t>
            </a:r>
            <a:endParaRPr lang="es-ES" dirty="0"/>
          </a:p>
        </p:txBody>
      </p:sp>
      <p:pic>
        <p:nvPicPr>
          <p:cNvPr id="48130" name="Picture 2"/>
          <p:cNvPicPr>
            <a:picLocks noChangeAspect="1" noChangeArrowheads="1"/>
          </p:cNvPicPr>
          <p:nvPr/>
        </p:nvPicPr>
        <p:blipFill>
          <a:blip r:embed="rId4" cstate="print"/>
          <a:srcRect/>
          <a:stretch>
            <a:fillRect/>
          </a:stretch>
        </p:blipFill>
        <p:spPr bwMode="auto">
          <a:xfrm>
            <a:off x="803425" y="2673350"/>
            <a:ext cx="2441309" cy="1730078"/>
          </a:xfrm>
          <a:prstGeom prst="rect">
            <a:avLst/>
          </a:prstGeom>
          <a:noFill/>
          <a:ln w="9525">
            <a:noFill/>
            <a:miter lim="800000"/>
            <a:headEnd/>
            <a:tailEnd/>
          </a:ln>
        </p:spPr>
      </p:pic>
      <p:pic>
        <p:nvPicPr>
          <p:cNvPr id="48131" name="Picture 3"/>
          <p:cNvPicPr>
            <a:picLocks noChangeAspect="1" noChangeArrowheads="1"/>
          </p:cNvPicPr>
          <p:nvPr/>
        </p:nvPicPr>
        <p:blipFill>
          <a:blip r:embed="rId5" cstate="print"/>
          <a:srcRect/>
          <a:stretch>
            <a:fillRect/>
          </a:stretch>
        </p:blipFill>
        <p:spPr bwMode="auto">
          <a:xfrm>
            <a:off x="4216926" y="2549786"/>
            <a:ext cx="2600456" cy="1743231"/>
          </a:xfrm>
          <a:prstGeom prst="rect">
            <a:avLst/>
          </a:prstGeom>
          <a:noFill/>
          <a:ln w="9525">
            <a:noFill/>
            <a:miter lim="800000"/>
            <a:headEnd/>
            <a:tailEnd/>
          </a:ln>
        </p:spPr>
      </p:pic>
      <p:sp>
        <p:nvSpPr>
          <p:cNvPr id="15" name="14 CuadroTexto"/>
          <p:cNvSpPr txBox="1"/>
          <p:nvPr/>
        </p:nvSpPr>
        <p:spPr>
          <a:xfrm>
            <a:off x="1190736" y="4473550"/>
            <a:ext cx="1437767" cy="197587"/>
          </a:xfrm>
          <a:prstGeom prst="rect">
            <a:avLst/>
          </a:prstGeom>
          <a:noFill/>
        </p:spPr>
        <p:txBody>
          <a:bodyPr wrap="none" lIns="73756" tIns="36878" rIns="73756" bIns="36878" rtlCol="0">
            <a:spAutoFit/>
          </a:bodyPr>
          <a:lstStyle/>
          <a:p>
            <a:pPr marL="0" lvl="2"/>
            <a:r>
              <a:rPr lang="es-ES" sz="800" dirty="0"/>
              <a:t>Castaño procedente de semilla</a:t>
            </a:r>
            <a:endParaRPr lang="es-ES" sz="900" dirty="0"/>
          </a:p>
        </p:txBody>
      </p:sp>
      <p:sp>
        <p:nvSpPr>
          <p:cNvPr id="16" name="15 CuadroTexto"/>
          <p:cNvSpPr txBox="1"/>
          <p:nvPr/>
        </p:nvSpPr>
        <p:spPr>
          <a:xfrm>
            <a:off x="4854835" y="4582096"/>
            <a:ext cx="1383265" cy="197587"/>
          </a:xfrm>
          <a:prstGeom prst="rect">
            <a:avLst/>
          </a:prstGeom>
          <a:noFill/>
        </p:spPr>
        <p:txBody>
          <a:bodyPr wrap="none" lIns="73756" tIns="36878" rIns="73756" bIns="36878" rtlCol="0">
            <a:spAutoFit/>
          </a:bodyPr>
          <a:lstStyle/>
          <a:p>
            <a:pPr marL="0" lvl="2"/>
            <a:r>
              <a:rPr lang="es-ES" sz="800" dirty="0"/>
              <a:t>Acodo de patrón de manzano</a:t>
            </a:r>
            <a:endParaRPr lang="es-ES" sz="900" dirty="0"/>
          </a:p>
        </p:txBody>
      </p:sp>
      <p:pic>
        <p:nvPicPr>
          <p:cNvPr id="48132" name="Picture 4"/>
          <p:cNvPicPr>
            <a:picLocks noChangeAspect="1" noChangeArrowheads="1"/>
          </p:cNvPicPr>
          <p:nvPr/>
        </p:nvPicPr>
        <p:blipFill>
          <a:blip r:embed="rId6" cstate="print"/>
          <a:srcRect/>
          <a:stretch>
            <a:fillRect/>
          </a:stretch>
        </p:blipFill>
        <p:spPr bwMode="auto">
          <a:xfrm>
            <a:off x="4614249" y="2437507"/>
            <a:ext cx="1883854" cy="2145316"/>
          </a:xfrm>
          <a:prstGeom prst="rect">
            <a:avLst/>
          </a:prstGeom>
          <a:noFill/>
          <a:ln w="9525">
            <a:noFill/>
            <a:miter lim="800000"/>
            <a:headEnd/>
            <a:tailEnd/>
          </a:ln>
        </p:spPr>
      </p:pic>
      <p:sp>
        <p:nvSpPr>
          <p:cNvPr id="18" name="17 CuadroTexto"/>
          <p:cNvSpPr txBox="1"/>
          <p:nvPr/>
        </p:nvSpPr>
        <p:spPr>
          <a:xfrm>
            <a:off x="4990354" y="4862793"/>
            <a:ext cx="1093122" cy="197587"/>
          </a:xfrm>
          <a:prstGeom prst="rect">
            <a:avLst/>
          </a:prstGeom>
          <a:noFill/>
        </p:spPr>
        <p:txBody>
          <a:bodyPr wrap="none" lIns="73756" tIns="36878" rIns="73756" bIns="36878" rtlCol="0">
            <a:spAutoFit/>
          </a:bodyPr>
          <a:lstStyle/>
          <a:p>
            <a:pPr marL="0" lvl="2"/>
            <a:r>
              <a:rPr lang="es-ES" sz="800" dirty="0"/>
              <a:t>Acodo aéreo Manzano</a:t>
            </a:r>
            <a:endParaRPr lang="es-ES" sz="900" dirty="0"/>
          </a:p>
        </p:txBody>
      </p:sp>
      <p:pic>
        <p:nvPicPr>
          <p:cNvPr id="48133" name="Picture 5"/>
          <p:cNvPicPr>
            <a:picLocks noChangeAspect="1" noChangeArrowheads="1"/>
          </p:cNvPicPr>
          <p:nvPr/>
        </p:nvPicPr>
        <p:blipFill>
          <a:blip r:embed="rId7" cstate="print"/>
          <a:srcRect/>
          <a:stretch>
            <a:fillRect/>
          </a:stretch>
        </p:blipFill>
        <p:spPr bwMode="auto">
          <a:xfrm>
            <a:off x="4276624" y="3033390"/>
            <a:ext cx="2457410" cy="1923327"/>
          </a:xfrm>
          <a:prstGeom prst="rect">
            <a:avLst/>
          </a:prstGeom>
          <a:noFill/>
          <a:ln w="9525">
            <a:noFill/>
            <a:miter lim="800000"/>
            <a:headEnd/>
            <a:tailEnd/>
          </a:ln>
        </p:spPr>
      </p:pic>
      <p:sp>
        <p:nvSpPr>
          <p:cNvPr id="20" name="19 CuadroTexto"/>
          <p:cNvSpPr txBox="1"/>
          <p:nvPr/>
        </p:nvSpPr>
        <p:spPr>
          <a:xfrm>
            <a:off x="4769078" y="5031212"/>
            <a:ext cx="1461812" cy="197587"/>
          </a:xfrm>
          <a:prstGeom prst="rect">
            <a:avLst/>
          </a:prstGeom>
          <a:noFill/>
        </p:spPr>
        <p:txBody>
          <a:bodyPr wrap="none" lIns="73756" tIns="36878" rIns="73756" bIns="36878" rtlCol="0">
            <a:spAutoFit/>
          </a:bodyPr>
          <a:lstStyle/>
          <a:p>
            <a:pPr marL="0" lvl="2"/>
            <a:r>
              <a:rPr lang="es-ES" sz="800" dirty="0"/>
              <a:t>Estacas de manzano enraizadas</a:t>
            </a:r>
            <a:endParaRPr lang="es-ES" sz="900" dirty="0"/>
          </a:p>
        </p:txBody>
      </p:sp>
      <p:pic>
        <p:nvPicPr>
          <p:cNvPr id="48134" name="Picture 6"/>
          <p:cNvPicPr>
            <a:picLocks noChangeAspect="1" noChangeArrowheads="1"/>
          </p:cNvPicPr>
          <p:nvPr/>
        </p:nvPicPr>
        <p:blipFill>
          <a:blip r:embed="rId8" cstate="print"/>
          <a:srcRect/>
          <a:stretch>
            <a:fillRect/>
          </a:stretch>
        </p:blipFill>
        <p:spPr bwMode="auto">
          <a:xfrm>
            <a:off x="4018808" y="2774344"/>
            <a:ext cx="3016629" cy="2131254"/>
          </a:xfrm>
          <a:prstGeom prst="rect">
            <a:avLst/>
          </a:prstGeom>
          <a:noFill/>
          <a:ln w="9525">
            <a:noFill/>
            <a:miter lim="800000"/>
            <a:headEnd/>
            <a:tailEnd/>
          </a:ln>
        </p:spPr>
      </p:pic>
      <p:sp>
        <p:nvSpPr>
          <p:cNvPr id="22" name="21 CuadroTexto"/>
          <p:cNvSpPr txBox="1"/>
          <p:nvPr/>
        </p:nvSpPr>
        <p:spPr>
          <a:xfrm>
            <a:off x="5328779" y="5148740"/>
            <a:ext cx="427875" cy="197587"/>
          </a:xfrm>
          <a:prstGeom prst="rect">
            <a:avLst/>
          </a:prstGeom>
          <a:noFill/>
        </p:spPr>
        <p:txBody>
          <a:bodyPr wrap="none" lIns="73756" tIns="36878" rIns="73756" bIns="36878" rtlCol="0">
            <a:spAutoFit/>
          </a:bodyPr>
          <a:lstStyle/>
          <a:p>
            <a:pPr marL="0" lvl="2"/>
            <a:r>
              <a:rPr lang="es-ES" sz="800" dirty="0"/>
              <a:t>Injerto</a:t>
            </a:r>
            <a:endParaRPr lang="es-ES" sz="900" dirty="0"/>
          </a:p>
        </p:txBody>
      </p:sp>
      <p:sp>
        <p:nvSpPr>
          <p:cNvPr id="24" name="23 Rectángulo"/>
          <p:cNvSpPr/>
          <p:nvPr/>
        </p:nvSpPr>
        <p:spPr>
          <a:xfrm>
            <a:off x="923111" y="252557"/>
            <a:ext cx="6430170" cy="474586"/>
          </a:xfrm>
          <a:prstGeom prst="rect">
            <a:avLst/>
          </a:prstGeom>
          <a:solidFill>
            <a:srgbClr val="C3EA36"/>
          </a:solidFill>
        </p:spPr>
        <p:txBody>
          <a:bodyPr wrap="square" lIns="73756" tIns="36878" rIns="73756" bIns="36878">
            <a:spAutoFit/>
          </a:bodyPr>
          <a:lstStyle/>
          <a:p>
            <a:pPr algn="ctr"/>
            <a:r>
              <a:rPr lang="es-ES_tradnl" sz="2600" b="1" dirty="0" smtClean="0"/>
              <a:t>Árboles frutales</a:t>
            </a:r>
            <a:endParaRPr lang="es-ES_tradnl" sz="2600" b="1" dirty="0"/>
          </a:p>
        </p:txBody>
      </p:sp>
    </p:spTree>
    <p:extLst>
      <p:ext uri="{BB962C8B-B14F-4D97-AF65-F5344CB8AC3E}">
        <p14:creationId xmlns:p14="http://schemas.microsoft.com/office/powerpoint/2010/main" val="365227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box(in)">
                                      <p:cBhvr>
                                        <p:cTn id="7" dur="500"/>
                                        <p:tgtEl>
                                          <p:spTgt spid="4813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par>
                                <p:cTn id="12" presetID="4" presetClass="entr" presetSubtype="16"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ox(in)">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48131"/>
                                        </p:tgtEl>
                                        <p:attrNameLst>
                                          <p:attrName>style.visibility</p:attrName>
                                        </p:attrNameLst>
                                      </p:cBhvr>
                                      <p:to>
                                        <p:strVal val="visible"/>
                                      </p:to>
                                    </p:set>
                                    <p:animEffect transition="in" filter="box(in)">
                                      <p:cBhvr>
                                        <p:cTn id="19" dur="500"/>
                                        <p:tgtEl>
                                          <p:spTgt spid="48131"/>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ox(i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48132"/>
                                        </p:tgtEl>
                                        <p:attrNameLst>
                                          <p:attrName>style.visibility</p:attrName>
                                        </p:attrNameLst>
                                      </p:cBhvr>
                                      <p:to>
                                        <p:strVal val="visible"/>
                                      </p:to>
                                    </p:set>
                                    <p:animEffect transition="in" filter="box(in)">
                                      <p:cBhvr>
                                        <p:cTn id="27" dur="500"/>
                                        <p:tgtEl>
                                          <p:spTgt spid="48132"/>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box(in)">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nodeType="clickEffect">
                                  <p:stCondLst>
                                    <p:cond delay="0"/>
                                  </p:stCondLst>
                                  <p:childTnLst>
                                    <p:set>
                                      <p:cBhvr>
                                        <p:cTn id="34" dur="1" fill="hold">
                                          <p:stCondLst>
                                            <p:cond delay="0"/>
                                          </p:stCondLst>
                                        </p:cTn>
                                        <p:tgtEl>
                                          <p:spTgt spid="48133"/>
                                        </p:tgtEl>
                                        <p:attrNameLst>
                                          <p:attrName>style.visibility</p:attrName>
                                        </p:attrNameLst>
                                      </p:cBhvr>
                                      <p:to>
                                        <p:strVal val="visible"/>
                                      </p:to>
                                    </p:set>
                                    <p:animEffect transition="in" filter="box(in)">
                                      <p:cBhvr>
                                        <p:cTn id="35" dur="500"/>
                                        <p:tgtEl>
                                          <p:spTgt spid="48133"/>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box(in)">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nodeType="clickEffect">
                                  <p:stCondLst>
                                    <p:cond delay="0"/>
                                  </p:stCondLst>
                                  <p:childTnLst>
                                    <p:set>
                                      <p:cBhvr>
                                        <p:cTn id="42" dur="1" fill="hold">
                                          <p:stCondLst>
                                            <p:cond delay="0"/>
                                          </p:stCondLst>
                                        </p:cTn>
                                        <p:tgtEl>
                                          <p:spTgt spid="48134"/>
                                        </p:tgtEl>
                                        <p:attrNameLst>
                                          <p:attrName>style.visibility</p:attrName>
                                        </p:attrNameLst>
                                      </p:cBhvr>
                                      <p:to>
                                        <p:strVal val="visible"/>
                                      </p:to>
                                    </p:set>
                                    <p:animEffect transition="in" filter="box(in)">
                                      <p:cBhvr>
                                        <p:cTn id="43" dur="500"/>
                                        <p:tgtEl>
                                          <p:spTgt spid="48134"/>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box(in)">
                                      <p:cBhvr>
                                        <p:cTn id="4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6" grpId="0"/>
      <p:bldP spid="18" grpId="0"/>
      <p:bldP spid="20" grpId="0"/>
      <p:bldP spid="2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descr="pie página paint.jpg"/>
          <p:cNvPicPr>
            <a:picLocks noChangeAspect="1"/>
          </p:cNvPicPr>
          <p:nvPr/>
        </p:nvPicPr>
        <p:blipFill>
          <a:blip r:embed="rId3" cstate="print"/>
          <a:srcRect b="18126"/>
          <a:stretch>
            <a:fillRect/>
          </a:stretch>
        </p:blipFill>
        <p:spPr>
          <a:xfrm>
            <a:off x="0" y="4255819"/>
            <a:ext cx="7561263" cy="1775117"/>
          </a:xfrm>
          <a:prstGeom prst="rect">
            <a:avLst/>
          </a:prstGeom>
        </p:spPr>
      </p:pic>
      <p:sp>
        <p:nvSpPr>
          <p:cNvPr id="15" name="14 Rectángulo"/>
          <p:cNvSpPr/>
          <p:nvPr/>
        </p:nvSpPr>
        <p:spPr>
          <a:xfrm>
            <a:off x="923111" y="252557"/>
            <a:ext cx="6430170" cy="474586"/>
          </a:xfrm>
          <a:prstGeom prst="rect">
            <a:avLst/>
          </a:prstGeom>
          <a:solidFill>
            <a:srgbClr val="C3EA36"/>
          </a:solidFill>
        </p:spPr>
        <p:txBody>
          <a:bodyPr wrap="square" lIns="73756" tIns="36878" rIns="73756" bIns="36878">
            <a:spAutoFit/>
          </a:bodyPr>
          <a:lstStyle/>
          <a:p>
            <a:pPr algn="ctr"/>
            <a:r>
              <a:rPr lang="es-ES_tradnl" sz="2600" b="1" dirty="0" smtClean="0"/>
              <a:t>Árboles frutales</a:t>
            </a:r>
            <a:endParaRPr lang="es-ES_tradnl" sz="2600" b="1" dirty="0"/>
          </a:p>
        </p:txBody>
      </p:sp>
      <p:sp>
        <p:nvSpPr>
          <p:cNvPr id="2" name="1 Título"/>
          <p:cNvSpPr>
            <a:spLocks noGrp="1"/>
          </p:cNvSpPr>
          <p:nvPr>
            <p:ph type="title"/>
          </p:nvPr>
        </p:nvSpPr>
        <p:spPr/>
        <p:txBody>
          <a:bodyPr/>
          <a:lstStyle/>
          <a:p>
            <a:endParaRPr lang="es-ES" dirty="0"/>
          </a:p>
        </p:txBody>
      </p:sp>
      <p:sp>
        <p:nvSpPr>
          <p:cNvPr id="23" name="2 Marcador de contenido"/>
          <p:cNvSpPr>
            <a:spLocks noGrp="1"/>
          </p:cNvSpPr>
          <p:nvPr>
            <p:ph idx="1"/>
          </p:nvPr>
        </p:nvSpPr>
        <p:spPr>
          <a:xfrm>
            <a:off x="386617" y="1101442"/>
            <a:ext cx="6805137" cy="3528575"/>
          </a:xfrm>
        </p:spPr>
        <p:txBody>
          <a:bodyPr/>
          <a:lstStyle/>
          <a:p>
            <a:pPr algn="ctr">
              <a:spcBef>
                <a:spcPts val="484"/>
              </a:spcBef>
              <a:buNone/>
            </a:pPr>
            <a:r>
              <a:rPr lang="es-ES" sz="1900" b="1" dirty="0">
                <a:solidFill>
                  <a:prstClr val="black"/>
                </a:solidFill>
              </a:rPr>
              <a:t>¿Aspectos básicos?</a:t>
            </a:r>
          </a:p>
          <a:p>
            <a:pPr lvl="2">
              <a:spcBef>
                <a:spcPts val="484"/>
              </a:spcBef>
            </a:pPr>
            <a:endParaRPr lang="es-ES" sz="800" dirty="0">
              <a:solidFill>
                <a:prstClr val="black"/>
              </a:solidFill>
            </a:endParaRPr>
          </a:p>
          <a:p>
            <a:pPr lvl="1">
              <a:spcBef>
                <a:spcPts val="484"/>
              </a:spcBef>
            </a:pPr>
            <a:endParaRPr lang="es-ES" sz="1100" dirty="0">
              <a:solidFill>
                <a:prstClr val="black"/>
              </a:solidFill>
            </a:endParaRPr>
          </a:p>
          <a:p>
            <a:pPr>
              <a:spcBef>
                <a:spcPts val="484"/>
              </a:spcBef>
            </a:pPr>
            <a:endParaRPr lang="es-ES" sz="1500" dirty="0">
              <a:solidFill>
                <a:prstClr val="black"/>
              </a:solidFill>
            </a:endParaRPr>
          </a:p>
          <a:p>
            <a:endParaRPr lang="es-ES" dirty="0"/>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54795"/>
          <a:stretch/>
        </p:blipFill>
        <p:spPr bwMode="auto">
          <a:xfrm>
            <a:off x="2626074" y="1438279"/>
            <a:ext cx="4528748" cy="1646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775" y="3290885"/>
            <a:ext cx="4957389" cy="1852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753593" y="1968878"/>
            <a:ext cx="1494385" cy="320698"/>
          </a:xfrm>
          <a:prstGeom prst="rect">
            <a:avLst/>
          </a:prstGeom>
          <a:noFill/>
        </p:spPr>
        <p:txBody>
          <a:bodyPr wrap="none" lIns="73756" tIns="36878" rIns="73756" bIns="36878" rtlCol="0">
            <a:spAutoFit/>
          </a:bodyPr>
          <a:lstStyle/>
          <a:p>
            <a:r>
              <a:rPr lang="es-ES" sz="1600" b="1" dirty="0"/>
              <a:t>Injerto de yema</a:t>
            </a:r>
          </a:p>
        </p:txBody>
      </p:sp>
      <p:sp>
        <p:nvSpPr>
          <p:cNvPr id="31" name="30 CuadroTexto"/>
          <p:cNvSpPr txBox="1"/>
          <p:nvPr/>
        </p:nvSpPr>
        <p:spPr>
          <a:xfrm>
            <a:off x="5447867" y="4061219"/>
            <a:ext cx="1350820" cy="320698"/>
          </a:xfrm>
          <a:prstGeom prst="rect">
            <a:avLst/>
          </a:prstGeom>
          <a:noFill/>
        </p:spPr>
        <p:txBody>
          <a:bodyPr wrap="none" lIns="73756" tIns="36878" rIns="73756" bIns="36878" rtlCol="0">
            <a:spAutoFit/>
          </a:bodyPr>
          <a:lstStyle/>
          <a:p>
            <a:r>
              <a:rPr lang="es-ES" sz="1600" b="1" dirty="0"/>
              <a:t>Injerto de </a:t>
            </a:r>
            <a:r>
              <a:rPr lang="es-ES" sz="1600" b="1" dirty="0" err="1"/>
              <a:t>pua</a:t>
            </a:r>
            <a:endParaRPr lang="es-ES" sz="1600" b="1" dirty="0"/>
          </a:p>
        </p:txBody>
      </p:sp>
    </p:spTree>
    <p:extLst>
      <p:ext uri="{BB962C8B-B14F-4D97-AF65-F5344CB8AC3E}">
        <p14:creationId xmlns:p14="http://schemas.microsoft.com/office/powerpoint/2010/main" val="2435466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magen" descr="pie página paint.jpg"/>
          <p:cNvPicPr>
            <a:picLocks noChangeAspect="1"/>
          </p:cNvPicPr>
          <p:nvPr/>
        </p:nvPicPr>
        <p:blipFill>
          <a:blip r:embed="rId3" cstate="print"/>
          <a:srcRect b="18126"/>
          <a:stretch>
            <a:fillRect/>
          </a:stretch>
        </p:blipFill>
        <p:spPr>
          <a:xfrm>
            <a:off x="0" y="4255819"/>
            <a:ext cx="7561263" cy="1775117"/>
          </a:xfrm>
          <a:prstGeom prst="rect">
            <a:avLst/>
          </a:prstGeom>
        </p:spPr>
      </p:pic>
      <p:sp>
        <p:nvSpPr>
          <p:cNvPr id="2" name="1 Título"/>
          <p:cNvSpPr>
            <a:spLocks noGrp="1"/>
          </p:cNvSpPr>
          <p:nvPr>
            <p:ph type="title"/>
          </p:nvPr>
        </p:nvSpPr>
        <p:spPr/>
        <p:txBody>
          <a:bodyPr/>
          <a:lstStyle/>
          <a:p>
            <a:endParaRPr lang="es-ES" dirty="0"/>
          </a:p>
        </p:txBody>
      </p:sp>
      <p:sp>
        <p:nvSpPr>
          <p:cNvPr id="23" name="2 Marcador de contenido"/>
          <p:cNvSpPr>
            <a:spLocks noGrp="1"/>
          </p:cNvSpPr>
          <p:nvPr>
            <p:ph idx="1"/>
          </p:nvPr>
        </p:nvSpPr>
        <p:spPr>
          <a:xfrm>
            <a:off x="386617" y="801142"/>
            <a:ext cx="6805137" cy="4154328"/>
          </a:xfrm>
        </p:spPr>
        <p:txBody>
          <a:bodyPr>
            <a:normAutofit/>
          </a:bodyPr>
          <a:lstStyle/>
          <a:p>
            <a:pPr algn="ctr">
              <a:spcBef>
                <a:spcPts val="484"/>
              </a:spcBef>
              <a:buNone/>
            </a:pPr>
            <a:r>
              <a:rPr lang="es-ES" sz="1900" b="1" dirty="0">
                <a:solidFill>
                  <a:prstClr val="black"/>
                </a:solidFill>
              </a:rPr>
              <a:t>Afinidad entre familias</a:t>
            </a:r>
          </a:p>
          <a:p>
            <a:pPr marL="0" indent="0">
              <a:buNone/>
            </a:pPr>
            <a:r>
              <a:rPr lang="es-ES" sz="1600" dirty="0"/>
              <a:t>1. Entre clones y variedades de la misma especie</a:t>
            </a:r>
          </a:p>
          <a:p>
            <a:pPr marL="368778" lvl="1" indent="0">
              <a:buNone/>
            </a:pPr>
            <a:r>
              <a:rPr lang="es-ES" sz="1300" dirty="0"/>
              <a:t>Normalmente total afinidad</a:t>
            </a:r>
          </a:p>
          <a:p>
            <a:pPr marL="368778" lvl="1" indent="0">
              <a:buNone/>
            </a:pPr>
            <a:r>
              <a:rPr lang="es-ES" sz="1300" dirty="0"/>
              <a:t>Algunos problemas de desarrollo</a:t>
            </a:r>
          </a:p>
          <a:p>
            <a:pPr marL="368778" lvl="1" indent="0">
              <a:buNone/>
            </a:pPr>
            <a:r>
              <a:rPr lang="es-ES" sz="1300" dirty="0"/>
              <a:t>Hiperplasias encima de la unión - peanas</a:t>
            </a:r>
          </a:p>
          <a:p>
            <a:pPr marL="0" indent="0">
              <a:buNone/>
            </a:pPr>
            <a:r>
              <a:rPr lang="es-ES" sz="1600" dirty="0"/>
              <a:t>2. Entre especies del mismo género</a:t>
            </a:r>
          </a:p>
          <a:p>
            <a:pPr marL="368778" lvl="1" indent="0">
              <a:buNone/>
            </a:pPr>
            <a:r>
              <a:rPr lang="es-ES" sz="1300" dirty="0"/>
              <a:t>Hay casos en los que no hay afinidad</a:t>
            </a:r>
          </a:p>
          <a:p>
            <a:pPr marL="368778" lvl="1" indent="0">
              <a:buNone/>
            </a:pPr>
            <a:r>
              <a:rPr lang="es-ES" sz="1300" dirty="0"/>
              <a:t>Injerto usual en </a:t>
            </a:r>
            <a:r>
              <a:rPr lang="es-ES" sz="1300" dirty="0" err="1"/>
              <a:t>Prunus</a:t>
            </a:r>
            <a:r>
              <a:rPr lang="es-ES" sz="1300" dirty="0"/>
              <a:t> y Citrus</a:t>
            </a:r>
          </a:p>
          <a:p>
            <a:pPr marL="368778" lvl="1" indent="0">
              <a:buNone/>
            </a:pPr>
            <a:r>
              <a:rPr lang="es-ES" sz="1300" dirty="0"/>
              <a:t>Problemas de desarrollo</a:t>
            </a:r>
          </a:p>
          <a:p>
            <a:pPr marL="0" indent="0">
              <a:buNone/>
            </a:pPr>
            <a:r>
              <a:rPr lang="es-ES" sz="1600" dirty="0"/>
              <a:t>3. Entre géneros de la misma familia</a:t>
            </a:r>
          </a:p>
          <a:p>
            <a:pPr marL="368778" lvl="1" indent="0">
              <a:buNone/>
            </a:pPr>
            <a:r>
              <a:rPr lang="es-ES" sz="1300" dirty="0"/>
              <a:t>En general no suele haber afinidad</a:t>
            </a:r>
          </a:p>
          <a:p>
            <a:pPr marL="368778" lvl="1" indent="0">
              <a:buNone/>
            </a:pPr>
            <a:r>
              <a:rPr lang="es-ES" sz="1300" dirty="0"/>
              <a:t>Hay casos en los que funciona el injerto:</a:t>
            </a:r>
          </a:p>
          <a:p>
            <a:pPr marL="368778" lvl="1" indent="0">
              <a:buNone/>
            </a:pPr>
            <a:r>
              <a:rPr lang="es-ES" sz="1300" dirty="0"/>
              <a:t>peral/membrillero, níspero/membrillero, etc.</a:t>
            </a:r>
          </a:p>
          <a:p>
            <a:pPr marL="0" indent="0">
              <a:buNone/>
            </a:pPr>
            <a:r>
              <a:rPr lang="es-ES" sz="1600" dirty="0"/>
              <a:t>4. Entre familias</a:t>
            </a:r>
          </a:p>
          <a:p>
            <a:pPr marL="368778" lvl="1" indent="0">
              <a:buNone/>
            </a:pPr>
            <a:r>
              <a:rPr lang="es-ES" sz="1300" dirty="0"/>
              <a:t>Se considera imposible</a:t>
            </a:r>
            <a:endParaRPr lang="es-ES" sz="800" dirty="0">
              <a:solidFill>
                <a:prstClr val="black"/>
              </a:solidFill>
            </a:endParaRPr>
          </a:p>
          <a:p>
            <a:pPr>
              <a:spcBef>
                <a:spcPts val="484"/>
              </a:spcBef>
            </a:pPr>
            <a:endParaRPr lang="es-ES" sz="1500" dirty="0">
              <a:solidFill>
                <a:prstClr val="black"/>
              </a:solidFill>
            </a:endParaRPr>
          </a:p>
          <a:p>
            <a:endParaRPr lang="es-ES" dirty="0"/>
          </a:p>
        </p:txBody>
      </p:sp>
      <p:sp>
        <p:nvSpPr>
          <p:cNvPr id="11" name="10 Rectángulo"/>
          <p:cNvSpPr/>
          <p:nvPr/>
        </p:nvSpPr>
        <p:spPr>
          <a:xfrm>
            <a:off x="923111" y="252557"/>
            <a:ext cx="6430170" cy="474586"/>
          </a:xfrm>
          <a:prstGeom prst="rect">
            <a:avLst/>
          </a:prstGeom>
          <a:solidFill>
            <a:srgbClr val="C3EA36"/>
          </a:solidFill>
        </p:spPr>
        <p:txBody>
          <a:bodyPr wrap="square" lIns="73756" tIns="36878" rIns="73756" bIns="36878">
            <a:spAutoFit/>
          </a:bodyPr>
          <a:lstStyle/>
          <a:p>
            <a:pPr algn="ctr"/>
            <a:r>
              <a:rPr lang="es-ES_tradnl" sz="2600" b="1" dirty="0" smtClean="0"/>
              <a:t>Árboles frutales</a:t>
            </a:r>
            <a:endParaRPr lang="es-ES_tradnl" sz="2600" b="1" dirty="0"/>
          </a:p>
        </p:txBody>
      </p:sp>
    </p:spTree>
    <p:extLst>
      <p:ext uri="{BB962C8B-B14F-4D97-AF65-F5344CB8AC3E}">
        <p14:creationId xmlns:p14="http://schemas.microsoft.com/office/powerpoint/2010/main" val="24602640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23" name="2 Marcador de contenido"/>
          <p:cNvSpPr>
            <a:spLocks noGrp="1"/>
          </p:cNvSpPr>
          <p:nvPr>
            <p:ph idx="1"/>
          </p:nvPr>
        </p:nvSpPr>
        <p:spPr>
          <a:xfrm>
            <a:off x="386617" y="873150"/>
            <a:ext cx="6805137" cy="4154328"/>
          </a:xfrm>
        </p:spPr>
        <p:txBody>
          <a:bodyPr>
            <a:normAutofit/>
          </a:bodyPr>
          <a:lstStyle/>
          <a:p>
            <a:pPr algn="ctr">
              <a:spcBef>
                <a:spcPts val="484"/>
              </a:spcBef>
              <a:buNone/>
            </a:pPr>
            <a:r>
              <a:rPr lang="es-ES" sz="1900" b="1" dirty="0">
                <a:solidFill>
                  <a:prstClr val="black"/>
                </a:solidFill>
              </a:rPr>
              <a:t>Tipos de injerto</a:t>
            </a:r>
          </a:p>
          <a:p>
            <a:pPr marL="0" indent="0">
              <a:buNone/>
            </a:pPr>
            <a:endParaRPr lang="es-ES" sz="1500" dirty="0"/>
          </a:p>
          <a:p>
            <a:pPr marL="0" indent="0">
              <a:buNone/>
            </a:pPr>
            <a:endParaRPr lang="es-ES" sz="1500" dirty="0"/>
          </a:p>
          <a:p>
            <a:pPr marL="0" indent="0">
              <a:spcBef>
                <a:spcPts val="484"/>
              </a:spcBef>
              <a:buNone/>
            </a:pPr>
            <a:r>
              <a:rPr lang="es-ES" sz="1600" dirty="0"/>
              <a:t>1. Principio de primavera</a:t>
            </a:r>
          </a:p>
          <a:p>
            <a:pPr marL="0" indent="0">
              <a:spcBef>
                <a:spcPts val="484"/>
              </a:spcBef>
              <a:buNone/>
            </a:pPr>
            <a:r>
              <a:rPr lang="es-ES" sz="1600" dirty="0"/>
              <a:t>Marzo – abril (yema con astilla)</a:t>
            </a:r>
          </a:p>
          <a:p>
            <a:pPr marL="0" indent="0">
              <a:spcBef>
                <a:spcPts val="1452"/>
              </a:spcBef>
              <a:buNone/>
            </a:pPr>
            <a:r>
              <a:rPr lang="es-ES" sz="1600" dirty="0"/>
              <a:t>2. Final de primavera - principio de verano (injertos de junio)</a:t>
            </a:r>
          </a:p>
          <a:p>
            <a:pPr marL="0" indent="0">
              <a:spcBef>
                <a:spcPts val="484"/>
              </a:spcBef>
              <a:buNone/>
            </a:pPr>
            <a:r>
              <a:rPr lang="es-ES" sz="1600" dirty="0"/>
              <a:t>junio - principio de julio (yemas recién formadas)</a:t>
            </a:r>
          </a:p>
          <a:p>
            <a:pPr marL="0" indent="0">
              <a:spcBef>
                <a:spcPts val="1452"/>
              </a:spcBef>
              <a:buNone/>
            </a:pPr>
            <a:r>
              <a:rPr lang="es-ES" sz="1600" dirty="0"/>
              <a:t>3. Mediados de verano - principio de otoño</a:t>
            </a:r>
          </a:p>
          <a:p>
            <a:pPr marL="0" indent="0">
              <a:spcBef>
                <a:spcPts val="484"/>
              </a:spcBef>
              <a:buNone/>
            </a:pPr>
            <a:r>
              <a:rPr lang="es-ES" sz="1600" dirty="0"/>
              <a:t>Agosto – septiembre (yema con y sin astilla)</a:t>
            </a:r>
            <a:endParaRPr lang="es-ES" sz="1600" dirty="0">
              <a:solidFill>
                <a:prstClr val="black"/>
              </a:solidFill>
            </a:endParaRPr>
          </a:p>
          <a:p>
            <a:endParaRPr lang="es-ES" dirty="0"/>
          </a:p>
        </p:txBody>
      </p:sp>
      <p:sp>
        <p:nvSpPr>
          <p:cNvPr id="11" name="10 CuadroTexto"/>
          <p:cNvSpPr txBox="1"/>
          <p:nvPr/>
        </p:nvSpPr>
        <p:spPr>
          <a:xfrm>
            <a:off x="5686044" y="873150"/>
            <a:ext cx="1494385" cy="320698"/>
          </a:xfrm>
          <a:prstGeom prst="rect">
            <a:avLst/>
          </a:prstGeom>
          <a:noFill/>
        </p:spPr>
        <p:txBody>
          <a:bodyPr wrap="none" lIns="73756" tIns="36878" rIns="73756" bIns="36878" rtlCol="0">
            <a:spAutoFit/>
          </a:bodyPr>
          <a:lstStyle/>
          <a:p>
            <a:r>
              <a:rPr lang="es-ES" sz="1600" b="1" dirty="0"/>
              <a:t>Injerto de yema</a:t>
            </a:r>
          </a:p>
        </p:txBody>
      </p:sp>
      <p:pic>
        <p:nvPicPr>
          <p:cNvPr id="13" name="12 Imagen" descr="pie página paint.jpg"/>
          <p:cNvPicPr>
            <a:picLocks noChangeAspect="1"/>
          </p:cNvPicPr>
          <p:nvPr/>
        </p:nvPicPr>
        <p:blipFill>
          <a:blip r:embed="rId3" cstate="print"/>
          <a:srcRect b="18126"/>
          <a:stretch>
            <a:fillRect/>
          </a:stretch>
        </p:blipFill>
        <p:spPr>
          <a:xfrm>
            <a:off x="0" y="4255819"/>
            <a:ext cx="7561263" cy="1775117"/>
          </a:xfrm>
          <a:prstGeom prst="rect">
            <a:avLst/>
          </a:prstGeom>
        </p:spPr>
      </p:pic>
      <p:sp>
        <p:nvSpPr>
          <p:cNvPr id="14" name="13 Rectángulo"/>
          <p:cNvSpPr/>
          <p:nvPr/>
        </p:nvSpPr>
        <p:spPr>
          <a:xfrm>
            <a:off x="923111" y="252557"/>
            <a:ext cx="6430170" cy="474586"/>
          </a:xfrm>
          <a:prstGeom prst="rect">
            <a:avLst/>
          </a:prstGeom>
          <a:solidFill>
            <a:srgbClr val="C3EA36"/>
          </a:solidFill>
        </p:spPr>
        <p:txBody>
          <a:bodyPr wrap="square" lIns="73756" tIns="36878" rIns="73756" bIns="36878">
            <a:spAutoFit/>
          </a:bodyPr>
          <a:lstStyle/>
          <a:p>
            <a:pPr algn="ctr"/>
            <a:r>
              <a:rPr lang="es-ES_tradnl" sz="2600" b="1" dirty="0" smtClean="0"/>
              <a:t>Árboles frutales</a:t>
            </a:r>
            <a:endParaRPr lang="es-ES_tradnl" sz="2600" b="1" dirty="0"/>
          </a:p>
        </p:txBody>
      </p:sp>
      <p:pic>
        <p:nvPicPr>
          <p:cNvPr id="12" name="Picture 4" descr="https://elhuerto20.files.wordpress.com/2012/09/yema.jpg"/>
          <p:cNvPicPr>
            <a:picLocks noChangeAspect="1" noChangeArrowheads="1"/>
          </p:cNvPicPr>
          <p:nvPr/>
        </p:nvPicPr>
        <p:blipFill rotWithShape="1">
          <a:blip r:embed="rId4">
            <a:extLst>
              <a:ext uri="{28A0092B-C50C-407E-A947-70E740481C1C}">
                <a14:useLocalDpi xmlns:a14="http://schemas.microsoft.com/office/drawing/2010/main" val="0"/>
              </a:ext>
            </a:extLst>
          </a:blip>
          <a:srcRect t="5060" b="6413"/>
          <a:stretch/>
        </p:blipFill>
        <p:spPr bwMode="auto">
          <a:xfrm>
            <a:off x="5686043" y="1321190"/>
            <a:ext cx="1634768" cy="2927810"/>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267529" y="3969494"/>
            <a:ext cx="5261734" cy="582308"/>
          </a:xfrm>
          <a:prstGeom prst="rect">
            <a:avLst/>
          </a:prstGeom>
          <a:noFill/>
        </p:spPr>
        <p:txBody>
          <a:bodyPr wrap="square" lIns="73756" tIns="36878" rIns="73756" bIns="36878" rtlCol="0">
            <a:spAutoFit/>
          </a:bodyPr>
          <a:lstStyle/>
          <a:p>
            <a:r>
              <a:rPr lang="es-ES" sz="1100" dirty="0"/>
              <a:t>La mayoría de los injertos de yema se practican cuando circula la savia. En este momento la corteza se separa fácilmente de la madera resultando por ello muy fácil la ejecución y prendimiento</a:t>
            </a:r>
          </a:p>
        </p:txBody>
      </p:sp>
    </p:spTree>
    <p:extLst>
      <p:ext uri="{BB962C8B-B14F-4D97-AF65-F5344CB8AC3E}">
        <p14:creationId xmlns:p14="http://schemas.microsoft.com/office/powerpoint/2010/main" val="36023401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23" name="2 Marcador de contenido"/>
          <p:cNvSpPr>
            <a:spLocks noGrp="1"/>
          </p:cNvSpPr>
          <p:nvPr>
            <p:ph idx="1"/>
          </p:nvPr>
        </p:nvSpPr>
        <p:spPr>
          <a:xfrm>
            <a:off x="386617" y="1101442"/>
            <a:ext cx="6805137" cy="4154328"/>
          </a:xfrm>
        </p:spPr>
        <p:txBody>
          <a:bodyPr>
            <a:normAutofit/>
          </a:bodyPr>
          <a:lstStyle/>
          <a:p>
            <a:pPr algn="ctr">
              <a:spcBef>
                <a:spcPts val="484"/>
              </a:spcBef>
              <a:buNone/>
            </a:pPr>
            <a:r>
              <a:rPr lang="es-ES" sz="1900" b="1" dirty="0">
                <a:solidFill>
                  <a:prstClr val="black"/>
                </a:solidFill>
              </a:rPr>
              <a:t>Injerto de yema</a:t>
            </a:r>
          </a:p>
          <a:p>
            <a:pPr marL="0" indent="0">
              <a:buNone/>
            </a:pPr>
            <a:endParaRPr lang="es-ES" sz="1500" dirty="0"/>
          </a:p>
          <a:p>
            <a:pPr marL="0" indent="0">
              <a:buNone/>
            </a:pPr>
            <a:endParaRPr lang="es-ES" sz="1500" dirty="0"/>
          </a:p>
        </p:txBody>
      </p:sp>
      <p:sp>
        <p:nvSpPr>
          <p:cNvPr id="11" name="10 CuadroTexto"/>
          <p:cNvSpPr txBox="1"/>
          <p:nvPr/>
        </p:nvSpPr>
        <p:spPr>
          <a:xfrm>
            <a:off x="2868381" y="1451807"/>
            <a:ext cx="1733617" cy="320698"/>
          </a:xfrm>
          <a:prstGeom prst="rect">
            <a:avLst/>
          </a:prstGeom>
          <a:noFill/>
        </p:spPr>
        <p:txBody>
          <a:bodyPr wrap="none" lIns="73756" tIns="36878" rIns="73756" bIns="36878" rtlCol="0">
            <a:spAutoFit/>
          </a:bodyPr>
          <a:lstStyle/>
          <a:p>
            <a:r>
              <a:rPr lang="es-ES" sz="1600" b="1" dirty="0"/>
              <a:t>En T o de escudete</a:t>
            </a:r>
          </a:p>
        </p:txBody>
      </p:sp>
      <p:pic>
        <p:nvPicPr>
          <p:cNvPr id="12" name="11 Imagen" descr="pie página paint.jpg"/>
          <p:cNvPicPr>
            <a:picLocks noChangeAspect="1"/>
          </p:cNvPicPr>
          <p:nvPr/>
        </p:nvPicPr>
        <p:blipFill>
          <a:blip r:embed="rId3" cstate="print"/>
          <a:srcRect b="18126"/>
          <a:stretch>
            <a:fillRect/>
          </a:stretch>
        </p:blipFill>
        <p:spPr>
          <a:xfrm>
            <a:off x="0" y="4255819"/>
            <a:ext cx="7561263" cy="1775117"/>
          </a:xfrm>
          <a:prstGeom prst="rect">
            <a:avLst/>
          </a:prstGeom>
        </p:spPr>
      </p:pic>
      <p:sp>
        <p:nvSpPr>
          <p:cNvPr id="13" name="12 Rectángulo"/>
          <p:cNvSpPr/>
          <p:nvPr/>
        </p:nvSpPr>
        <p:spPr>
          <a:xfrm>
            <a:off x="923111" y="252557"/>
            <a:ext cx="6430170" cy="474586"/>
          </a:xfrm>
          <a:prstGeom prst="rect">
            <a:avLst/>
          </a:prstGeom>
          <a:solidFill>
            <a:srgbClr val="C3EA36"/>
          </a:solidFill>
        </p:spPr>
        <p:txBody>
          <a:bodyPr wrap="square" lIns="73756" tIns="36878" rIns="73756" bIns="36878">
            <a:spAutoFit/>
          </a:bodyPr>
          <a:lstStyle/>
          <a:p>
            <a:pPr algn="ctr"/>
            <a:r>
              <a:rPr lang="es-ES_tradnl" sz="2600" b="1" dirty="0" smtClean="0"/>
              <a:t>Árboles frutales</a:t>
            </a:r>
            <a:endParaRPr lang="es-ES_tradnl" sz="2600" b="1"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655" y="1951812"/>
            <a:ext cx="6072639" cy="2910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87717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a:xfrm>
            <a:off x="327072" y="157976"/>
            <a:ext cx="6805137" cy="662768"/>
          </a:xfrm>
        </p:spPr>
        <p:txBody>
          <a:bodyPr/>
          <a:lstStyle/>
          <a:p>
            <a:endParaRPr lang="es-ES" dirty="0">
              <a:solidFill>
                <a:srgbClr val="D95215"/>
              </a:solidFill>
              <a:latin typeface="Garamond" pitchFamily="18" charset="0"/>
            </a:endParaRPr>
          </a:p>
        </p:txBody>
      </p:sp>
      <p:pic>
        <p:nvPicPr>
          <p:cNvPr id="6" name="Picture 16" descr="DSCN2687 copia"/>
          <p:cNvPicPr>
            <a:picLocks noChangeAspect="1" noChangeArrowheads="1"/>
          </p:cNvPicPr>
          <p:nvPr/>
        </p:nvPicPr>
        <p:blipFill>
          <a:blip r:embed="rId3" cstate="print"/>
          <a:srcRect/>
          <a:stretch>
            <a:fillRect/>
          </a:stretch>
        </p:blipFill>
        <p:spPr bwMode="auto">
          <a:xfrm>
            <a:off x="4792881" y="1887396"/>
            <a:ext cx="2072107" cy="2179286"/>
          </a:xfrm>
          <a:prstGeom prst="rect">
            <a:avLst/>
          </a:prstGeom>
          <a:noFill/>
          <a:ln w="12700">
            <a:solidFill>
              <a:srgbClr val="C3EA36"/>
            </a:solidFill>
            <a:miter lim="800000"/>
            <a:headEnd/>
            <a:tailEnd/>
          </a:ln>
        </p:spPr>
      </p:pic>
      <p:pic>
        <p:nvPicPr>
          <p:cNvPr id="4098" name="Picture 2" descr="http://www.comercializo.com/yahoo_site_admin/assets/images/pvcsanitariopluvial.66122250.jpg"/>
          <p:cNvPicPr>
            <a:picLocks noChangeAspect="1" noChangeArrowheads="1"/>
          </p:cNvPicPr>
          <p:nvPr/>
        </p:nvPicPr>
        <p:blipFill>
          <a:blip r:embed="rId4" cstate="print"/>
          <a:srcRect/>
          <a:stretch>
            <a:fillRect/>
          </a:stretch>
        </p:blipFill>
        <p:spPr bwMode="auto">
          <a:xfrm>
            <a:off x="2232485" y="3459304"/>
            <a:ext cx="1190882" cy="830865"/>
          </a:xfrm>
          <a:prstGeom prst="rect">
            <a:avLst/>
          </a:prstGeom>
          <a:noFill/>
        </p:spPr>
      </p:pic>
      <p:pic>
        <p:nvPicPr>
          <p:cNvPr id="4100" name="Picture 4" descr="http://www.kz.all.biz/img/kz/catalog/96249.jpeg"/>
          <p:cNvPicPr>
            <a:picLocks noChangeAspect="1" noChangeArrowheads="1"/>
          </p:cNvPicPr>
          <p:nvPr/>
        </p:nvPicPr>
        <p:blipFill>
          <a:blip r:embed="rId5" cstate="print"/>
          <a:srcRect/>
          <a:stretch>
            <a:fillRect/>
          </a:stretch>
        </p:blipFill>
        <p:spPr bwMode="auto">
          <a:xfrm>
            <a:off x="1101146" y="3403164"/>
            <a:ext cx="775585" cy="976639"/>
          </a:xfrm>
          <a:prstGeom prst="rect">
            <a:avLst/>
          </a:prstGeom>
          <a:noFill/>
        </p:spPr>
      </p:pic>
      <p:sp>
        <p:nvSpPr>
          <p:cNvPr id="9" name="Text Box 4"/>
          <p:cNvSpPr txBox="1">
            <a:spLocks noChangeArrowheads="1"/>
          </p:cNvSpPr>
          <p:nvPr/>
        </p:nvSpPr>
        <p:spPr bwMode="auto">
          <a:xfrm>
            <a:off x="4673793" y="1113701"/>
            <a:ext cx="2441309" cy="246221"/>
          </a:xfrm>
          <a:prstGeom prst="rect">
            <a:avLst/>
          </a:prstGeom>
          <a:solidFill>
            <a:schemeClr val="bg1"/>
          </a:solidFill>
          <a:ln w="9525">
            <a:solidFill>
              <a:srgbClr val="D95215"/>
            </a:solidFill>
            <a:miter lim="800000"/>
            <a:headEnd/>
            <a:tailEnd/>
          </a:ln>
          <a:effectLst/>
        </p:spPr>
        <p:txBody>
          <a:bodyPr wrap="square" lIns="0" tIns="0" rIns="0" bIns="0" anchor="ctr" anchorCtr="1">
            <a:spAutoFit/>
          </a:bodyPr>
          <a:lstStyle/>
          <a:p>
            <a:pPr algn="ctr"/>
            <a:r>
              <a:rPr lang="es-ES_tradnl" sz="1600" dirty="0">
                <a:latin typeface="Garamond" pitchFamily="18" charset="0"/>
              </a:rPr>
              <a:t>El clima era cálido y húmedo...</a:t>
            </a:r>
            <a:endParaRPr lang="en-GB" sz="1600" dirty="0">
              <a:latin typeface="Garamond" pitchFamily="18" charset="0"/>
            </a:endParaRPr>
          </a:p>
        </p:txBody>
      </p:sp>
      <p:pic>
        <p:nvPicPr>
          <p:cNvPr id="11" name="Picture 17" descr="rhynia3"/>
          <p:cNvPicPr>
            <a:picLocks noChangeAspect="1" noChangeArrowheads="1"/>
          </p:cNvPicPr>
          <p:nvPr/>
        </p:nvPicPr>
        <p:blipFill>
          <a:blip r:embed="rId6" cstate="print"/>
          <a:srcRect/>
          <a:stretch>
            <a:fillRect/>
          </a:stretch>
        </p:blipFill>
        <p:spPr bwMode="auto">
          <a:xfrm>
            <a:off x="1696587" y="3403165"/>
            <a:ext cx="1071794" cy="980632"/>
          </a:xfrm>
          <a:prstGeom prst="rect">
            <a:avLst/>
          </a:prstGeom>
          <a:noFill/>
          <a:ln w="12700">
            <a:solidFill>
              <a:srgbClr val="C3EA36"/>
            </a:solidFill>
            <a:miter lim="800000"/>
            <a:headEnd/>
            <a:tailEnd/>
          </a:ln>
        </p:spPr>
      </p:pic>
      <p:sp>
        <p:nvSpPr>
          <p:cNvPr id="12" name="Text Box 4"/>
          <p:cNvSpPr txBox="1">
            <a:spLocks noChangeArrowheads="1"/>
          </p:cNvSpPr>
          <p:nvPr/>
        </p:nvSpPr>
        <p:spPr bwMode="auto">
          <a:xfrm>
            <a:off x="4673793" y="716413"/>
            <a:ext cx="2441309" cy="984885"/>
          </a:xfrm>
          <a:prstGeom prst="rect">
            <a:avLst/>
          </a:prstGeom>
          <a:solidFill>
            <a:schemeClr val="bg1"/>
          </a:solidFill>
          <a:ln w="9525">
            <a:solidFill>
              <a:srgbClr val="C3EA36"/>
            </a:solidFill>
            <a:miter lim="800000"/>
            <a:headEnd/>
            <a:tailEnd/>
          </a:ln>
          <a:effectLst/>
        </p:spPr>
        <p:txBody>
          <a:bodyPr wrap="square" lIns="0" tIns="0" rIns="0" bIns="0" anchor="ctr" anchorCtr="1">
            <a:spAutoFit/>
          </a:bodyPr>
          <a:lstStyle/>
          <a:p>
            <a:pPr algn="ctr"/>
            <a:r>
              <a:rPr lang="es-ES_tradnl" sz="1600" b="1" dirty="0">
                <a:latin typeface="Garamond" pitchFamily="18" charset="0"/>
              </a:rPr>
              <a:t>¿Cuándo?</a:t>
            </a:r>
          </a:p>
          <a:p>
            <a:pPr algn="ctr"/>
            <a:r>
              <a:rPr lang="es-ES_tradnl" sz="1600" dirty="0">
                <a:latin typeface="Garamond" pitchFamily="18" charset="0"/>
              </a:rPr>
              <a:t>Probablemente 400 millones de años.</a:t>
            </a:r>
          </a:p>
          <a:p>
            <a:pPr algn="ctr"/>
            <a:r>
              <a:rPr lang="es-ES_tradnl" sz="1600" dirty="0">
                <a:latin typeface="Garamond" pitchFamily="18" charset="0"/>
              </a:rPr>
              <a:t>Clima cálido y húmedo</a:t>
            </a:r>
            <a:endParaRPr lang="en-GB" sz="1600" dirty="0">
              <a:latin typeface="Garamond" pitchFamily="18" charset="0"/>
            </a:endParaRPr>
          </a:p>
        </p:txBody>
      </p:sp>
      <p:pic>
        <p:nvPicPr>
          <p:cNvPr id="15" name="Picture 5" descr="Equisetum"/>
          <p:cNvPicPr>
            <a:picLocks noChangeAspect="1" noChangeArrowheads="1"/>
          </p:cNvPicPr>
          <p:nvPr/>
        </p:nvPicPr>
        <p:blipFill>
          <a:blip r:embed="rId7" cstate="print"/>
          <a:srcRect/>
          <a:stretch>
            <a:fillRect/>
          </a:stretch>
        </p:blipFill>
        <p:spPr bwMode="auto">
          <a:xfrm>
            <a:off x="4495161" y="1775117"/>
            <a:ext cx="1334990" cy="1740908"/>
          </a:xfrm>
          <a:prstGeom prst="rect">
            <a:avLst/>
          </a:prstGeom>
          <a:noFill/>
          <a:ln w="12700">
            <a:solidFill>
              <a:srgbClr val="C3EA36"/>
            </a:solidFill>
            <a:miter lim="800000"/>
            <a:headEnd/>
            <a:tailEnd/>
          </a:ln>
        </p:spPr>
      </p:pic>
      <p:pic>
        <p:nvPicPr>
          <p:cNvPr id="16" name="Picture 35" descr="Adiantum capillus-veneris"/>
          <p:cNvPicPr>
            <a:picLocks noChangeAspect="1" noChangeArrowheads="1"/>
          </p:cNvPicPr>
          <p:nvPr/>
        </p:nvPicPr>
        <p:blipFill>
          <a:blip r:embed="rId8" cstate="print"/>
          <a:srcRect/>
          <a:stretch>
            <a:fillRect/>
          </a:stretch>
        </p:blipFill>
        <p:spPr bwMode="auto">
          <a:xfrm>
            <a:off x="6043308" y="2448792"/>
            <a:ext cx="962490" cy="1837433"/>
          </a:xfrm>
          <a:prstGeom prst="rect">
            <a:avLst/>
          </a:prstGeom>
          <a:noFill/>
          <a:ln w="12700">
            <a:solidFill>
              <a:srgbClr val="C3EA36"/>
            </a:solidFill>
            <a:miter lim="800000"/>
            <a:headEnd/>
            <a:tailEnd/>
          </a:ln>
        </p:spPr>
      </p:pic>
      <p:pic>
        <p:nvPicPr>
          <p:cNvPr id="13" name="Picture 2" descr="Polystichum aculeatum, so copia"/>
          <p:cNvPicPr>
            <a:picLocks noChangeAspect="1" noChangeArrowheads="1"/>
          </p:cNvPicPr>
          <p:nvPr/>
        </p:nvPicPr>
        <p:blipFill>
          <a:blip r:embed="rId9" cstate="print"/>
          <a:srcRect/>
          <a:stretch>
            <a:fillRect/>
          </a:stretch>
        </p:blipFill>
        <p:spPr bwMode="auto">
          <a:xfrm>
            <a:off x="4554705" y="2168094"/>
            <a:ext cx="2381765" cy="1683775"/>
          </a:xfrm>
          <a:prstGeom prst="rect">
            <a:avLst/>
          </a:prstGeom>
          <a:noFill/>
          <a:ln w="12700">
            <a:solidFill>
              <a:srgbClr val="C3EA36"/>
            </a:solidFill>
            <a:miter lim="800000"/>
            <a:headEnd/>
            <a:tailEnd/>
          </a:ln>
        </p:spPr>
      </p:pic>
      <p:pic>
        <p:nvPicPr>
          <p:cNvPr id="17" name="Picture 2"/>
          <p:cNvPicPr>
            <a:picLocks noChangeAspect="1" noChangeArrowheads="1"/>
          </p:cNvPicPr>
          <p:nvPr/>
        </p:nvPicPr>
        <p:blipFill>
          <a:blip r:embed="rId10" cstate="print"/>
          <a:srcRect/>
          <a:stretch>
            <a:fillRect/>
          </a:stretch>
        </p:blipFill>
        <p:spPr bwMode="auto">
          <a:xfrm>
            <a:off x="267528" y="876884"/>
            <a:ext cx="3899720" cy="2421056"/>
          </a:xfrm>
          <a:prstGeom prst="rect">
            <a:avLst/>
          </a:prstGeom>
          <a:noFill/>
          <a:ln w="12700">
            <a:solidFill>
              <a:srgbClr val="C3EA36"/>
            </a:solidFill>
            <a:miter lim="800000"/>
            <a:headEnd/>
            <a:tailEnd/>
          </a:ln>
        </p:spPr>
      </p:pic>
      <p:sp>
        <p:nvSpPr>
          <p:cNvPr id="18" name="17 CuadroTexto"/>
          <p:cNvSpPr txBox="1"/>
          <p:nvPr/>
        </p:nvSpPr>
        <p:spPr>
          <a:xfrm>
            <a:off x="1943841" y="1872002"/>
            <a:ext cx="625045" cy="228365"/>
          </a:xfrm>
          <a:prstGeom prst="rect">
            <a:avLst/>
          </a:prstGeom>
          <a:solidFill>
            <a:schemeClr val="bg1"/>
          </a:solidFill>
        </p:spPr>
        <p:txBody>
          <a:bodyPr wrap="none" lIns="73756" tIns="36878" rIns="73756" bIns="36878" rtlCol="0">
            <a:spAutoFit/>
          </a:bodyPr>
          <a:lstStyle/>
          <a:p>
            <a:r>
              <a:rPr lang="es-ES" sz="1000" dirty="0"/>
              <a:t>Helechos</a:t>
            </a:r>
          </a:p>
        </p:txBody>
      </p:sp>
      <p:sp>
        <p:nvSpPr>
          <p:cNvPr id="19" name="18 CuadroTexto"/>
          <p:cNvSpPr txBox="1"/>
          <p:nvPr/>
        </p:nvSpPr>
        <p:spPr>
          <a:xfrm>
            <a:off x="1220235" y="1844218"/>
            <a:ext cx="758064" cy="382253"/>
          </a:xfrm>
          <a:prstGeom prst="rect">
            <a:avLst/>
          </a:prstGeom>
          <a:solidFill>
            <a:schemeClr val="bg1"/>
          </a:solidFill>
        </p:spPr>
        <p:txBody>
          <a:bodyPr wrap="square" lIns="73756" tIns="36878" rIns="73756" bIns="36878" rtlCol="0">
            <a:spAutoFit/>
          </a:bodyPr>
          <a:lstStyle/>
          <a:p>
            <a:r>
              <a:rPr lang="es-ES" sz="1000" dirty="0"/>
              <a:t>Musgos y hepáticas</a:t>
            </a:r>
          </a:p>
        </p:txBody>
      </p:sp>
      <p:sp>
        <p:nvSpPr>
          <p:cNvPr id="20" name="19 CuadroTexto"/>
          <p:cNvSpPr txBox="1"/>
          <p:nvPr/>
        </p:nvSpPr>
        <p:spPr>
          <a:xfrm>
            <a:off x="386617" y="1695887"/>
            <a:ext cx="654985" cy="382253"/>
          </a:xfrm>
          <a:prstGeom prst="rect">
            <a:avLst/>
          </a:prstGeom>
          <a:solidFill>
            <a:schemeClr val="bg1"/>
          </a:solidFill>
        </p:spPr>
        <p:txBody>
          <a:bodyPr wrap="square" lIns="73756" tIns="36878" rIns="73756" bIns="36878" rtlCol="0">
            <a:spAutoFit/>
          </a:bodyPr>
          <a:lstStyle/>
          <a:p>
            <a:r>
              <a:rPr lang="es-ES" sz="1000" dirty="0"/>
              <a:t>Algas marinas</a:t>
            </a:r>
          </a:p>
        </p:txBody>
      </p:sp>
      <p:sp>
        <p:nvSpPr>
          <p:cNvPr id="21" name="20 CuadroTexto"/>
          <p:cNvSpPr txBox="1"/>
          <p:nvPr/>
        </p:nvSpPr>
        <p:spPr>
          <a:xfrm>
            <a:off x="2560081" y="2617211"/>
            <a:ext cx="1041919" cy="382253"/>
          </a:xfrm>
          <a:prstGeom prst="rect">
            <a:avLst/>
          </a:prstGeom>
          <a:solidFill>
            <a:schemeClr val="bg1"/>
          </a:solidFill>
        </p:spPr>
        <p:txBody>
          <a:bodyPr wrap="square" lIns="73756" tIns="36878" rIns="73756" bIns="36878" rtlCol="0">
            <a:spAutoFit/>
          </a:bodyPr>
          <a:lstStyle/>
          <a:p>
            <a:r>
              <a:rPr lang="es-ES" sz="1000" dirty="0"/>
              <a:t>Primeras plantas con semillas</a:t>
            </a:r>
          </a:p>
        </p:txBody>
      </p:sp>
      <p:sp>
        <p:nvSpPr>
          <p:cNvPr id="22" name="21 CuadroTexto"/>
          <p:cNvSpPr txBox="1"/>
          <p:nvPr/>
        </p:nvSpPr>
        <p:spPr>
          <a:xfrm>
            <a:off x="3363822" y="1930574"/>
            <a:ext cx="774074" cy="382253"/>
          </a:xfrm>
          <a:prstGeom prst="rect">
            <a:avLst/>
          </a:prstGeom>
          <a:solidFill>
            <a:schemeClr val="bg1"/>
          </a:solidFill>
        </p:spPr>
        <p:txBody>
          <a:bodyPr wrap="square" lIns="73756" tIns="36878" rIns="73756" bIns="36878" rtlCol="0">
            <a:spAutoFit/>
          </a:bodyPr>
          <a:lstStyle/>
          <a:p>
            <a:r>
              <a:rPr lang="es-ES" sz="1000" dirty="0"/>
              <a:t>Plantas con flores</a:t>
            </a:r>
          </a:p>
        </p:txBody>
      </p:sp>
      <p:sp>
        <p:nvSpPr>
          <p:cNvPr id="23" name="22 CuadroTexto"/>
          <p:cNvSpPr txBox="1"/>
          <p:nvPr/>
        </p:nvSpPr>
        <p:spPr>
          <a:xfrm>
            <a:off x="2530205" y="1831257"/>
            <a:ext cx="639471" cy="228365"/>
          </a:xfrm>
          <a:prstGeom prst="rect">
            <a:avLst/>
          </a:prstGeom>
          <a:solidFill>
            <a:schemeClr val="bg1"/>
          </a:solidFill>
        </p:spPr>
        <p:txBody>
          <a:bodyPr wrap="none" lIns="73756" tIns="36878" rIns="73756" bIns="36878" rtlCol="0">
            <a:spAutoFit/>
          </a:bodyPr>
          <a:lstStyle/>
          <a:p>
            <a:r>
              <a:rPr lang="es-ES" sz="1000" dirty="0"/>
              <a:t>Coníferas</a:t>
            </a:r>
          </a:p>
        </p:txBody>
      </p:sp>
      <p:sp>
        <p:nvSpPr>
          <p:cNvPr id="24" name="23 CuadroTexto"/>
          <p:cNvSpPr txBox="1"/>
          <p:nvPr/>
        </p:nvSpPr>
        <p:spPr>
          <a:xfrm>
            <a:off x="1756132" y="3036110"/>
            <a:ext cx="1667235" cy="228365"/>
          </a:xfrm>
          <a:prstGeom prst="rect">
            <a:avLst/>
          </a:prstGeom>
          <a:solidFill>
            <a:schemeClr val="bg1"/>
          </a:solidFill>
        </p:spPr>
        <p:txBody>
          <a:bodyPr wrap="square" lIns="73756" tIns="36878" rIns="73756" bIns="36878" rtlCol="0">
            <a:spAutoFit/>
          </a:bodyPr>
          <a:lstStyle/>
          <a:p>
            <a:r>
              <a:rPr lang="es-ES" sz="1000" dirty="0"/>
              <a:t>Primeras plantas vasculares</a:t>
            </a:r>
          </a:p>
        </p:txBody>
      </p:sp>
      <p:sp>
        <p:nvSpPr>
          <p:cNvPr id="25" name="24 CuadroTexto"/>
          <p:cNvSpPr txBox="1"/>
          <p:nvPr/>
        </p:nvSpPr>
        <p:spPr>
          <a:xfrm>
            <a:off x="1907269" y="1183504"/>
            <a:ext cx="774074" cy="228365"/>
          </a:xfrm>
          <a:prstGeom prst="rect">
            <a:avLst/>
          </a:prstGeom>
          <a:solidFill>
            <a:schemeClr val="bg1"/>
          </a:solidFill>
        </p:spPr>
        <p:txBody>
          <a:bodyPr wrap="square" lIns="73756" tIns="36878" rIns="73756" bIns="36878" rtlCol="0">
            <a:spAutoFit/>
          </a:bodyPr>
          <a:lstStyle/>
          <a:p>
            <a:r>
              <a:rPr lang="es-ES" sz="1000" dirty="0"/>
              <a:t>Sin semillas</a:t>
            </a:r>
          </a:p>
        </p:txBody>
      </p:sp>
      <p:sp>
        <p:nvSpPr>
          <p:cNvPr id="26" name="25 CuadroTexto"/>
          <p:cNvSpPr txBox="1"/>
          <p:nvPr/>
        </p:nvSpPr>
        <p:spPr>
          <a:xfrm>
            <a:off x="2470661" y="820744"/>
            <a:ext cx="1093122" cy="228365"/>
          </a:xfrm>
          <a:prstGeom prst="rect">
            <a:avLst/>
          </a:prstGeom>
          <a:solidFill>
            <a:schemeClr val="bg1"/>
          </a:solidFill>
        </p:spPr>
        <p:txBody>
          <a:bodyPr wrap="none" lIns="73756" tIns="36878" rIns="73756" bIns="36878" rtlCol="0">
            <a:spAutoFit/>
          </a:bodyPr>
          <a:lstStyle/>
          <a:p>
            <a:r>
              <a:rPr lang="es-ES" sz="1000" dirty="0"/>
              <a:t>Plantas vasculares</a:t>
            </a:r>
          </a:p>
        </p:txBody>
      </p:sp>
      <p:sp>
        <p:nvSpPr>
          <p:cNvPr id="27" name="26 CuadroTexto"/>
          <p:cNvSpPr txBox="1"/>
          <p:nvPr/>
        </p:nvSpPr>
        <p:spPr>
          <a:xfrm>
            <a:off x="1160690" y="805804"/>
            <a:ext cx="893162" cy="382253"/>
          </a:xfrm>
          <a:prstGeom prst="rect">
            <a:avLst/>
          </a:prstGeom>
          <a:solidFill>
            <a:schemeClr val="bg1"/>
          </a:solidFill>
        </p:spPr>
        <p:txBody>
          <a:bodyPr wrap="square" lIns="73756" tIns="36878" rIns="73756" bIns="36878" rtlCol="0">
            <a:spAutoFit/>
          </a:bodyPr>
          <a:lstStyle/>
          <a:p>
            <a:r>
              <a:rPr lang="es-ES" sz="1000" dirty="0"/>
              <a:t>Plantas no vasculares</a:t>
            </a:r>
          </a:p>
        </p:txBody>
      </p:sp>
      <p:sp>
        <p:nvSpPr>
          <p:cNvPr id="28" name="27 CuadroTexto"/>
          <p:cNvSpPr txBox="1"/>
          <p:nvPr/>
        </p:nvSpPr>
        <p:spPr>
          <a:xfrm>
            <a:off x="3006558" y="1140326"/>
            <a:ext cx="833618" cy="228365"/>
          </a:xfrm>
          <a:prstGeom prst="rect">
            <a:avLst/>
          </a:prstGeom>
          <a:solidFill>
            <a:schemeClr val="bg1"/>
          </a:solidFill>
        </p:spPr>
        <p:txBody>
          <a:bodyPr wrap="square" lIns="73756" tIns="36878" rIns="73756" bIns="36878" rtlCol="0">
            <a:spAutoFit/>
          </a:bodyPr>
          <a:lstStyle/>
          <a:p>
            <a:r>
              <a:rPr lang="es-ES" sz="1000" dirty="0"/>
              <a:t>Con semillas</a:t>
            </a:r>
          </a:p>
        </p:txBody>
      </p:sp>
      <p:sp>
        <p:nvSpPr>
          <p:cNvPr id="29" name="28 Elipse"/>
          <p:cNvSpPr/>
          <p:nvPr/>
        </p:nvSpPr>
        <p:spPr>
          <a:xfrm>
            <a:off x="1875219" y="1326000"/>
            <a:ext cx="774074" cy="954373"/>
          </a:xfrm>
          <a:prstGeom prst="ellipse">
            <a:avLst/>
          </a:prstGeom>
          <a:noFill/>
          <a:ln w="41275">
            <a:solidFill>
              <a:srgbClr val="D95215"/>
            </a:solidFill>
          </a:ln>
        </p:spPr>
        <p:style>
          <a:lnRef idx="2">
            <a:schemeClr val="accent1">
              <a:shade val="50000"/>
            </a:schemeClr>
          </a:lnRef>
          <a:fillRef idx="1">
            <a:schemeClr val="accent1"/>
          </a:fillRef>
          <a:effectRef idx="0">
            <a:schemeClr val="accent1"/>
          </a:effectRef>
          <a:fontRef idx="minor">
            <a:schemeClr val="lt1"/>
          </a:fontRef>
        </p:style>
        <p:txBody>
          <a:bodyPr lIns="73756" tIns="36878" rIns="73756" bIns="36878" rtlCol="0" anchor="ctr"/>
          <a:lstStyle/>
          <a:p>
            <a:pPr algn="ctr"/>
            <a:endParaRPr lang="es-ES"/>
          </a:p>
        </p:txBody>
      </p:sp>
      <p:pic>
        <p:nvPicPr>
          <p:cNvPr id="30" name="29 Imagen" descr="pie página paint.jpg"/>
          <p:cNvPicPr>
            <a:picLocks noChangeAspect="1"/>
          </p:cNvPicPr>
          <p:nvPr/>
        </p:nvPicPr>
        <p:blipFill>
          <a:blip r:embed="rId11" cstate="print"/>
          <a:srcRect b="18126"/>
          <a:stretch>
            <a:fillRect/>
          </a:stretch>
        </p:blipFill>
        <p:spPr>
          <a:xfrm>
            <a:off x="0" y="4189121"/>
            <a:ext cx="7561263" cy="1775117"/>
          </a:xfrm>
          <a:prstGeom prst="rect">
            <a:avLst/>
          </a:prstGeom>
        </p:spPr>
      </p:pic>
      <p:sp>
        <p:nvSpPr>
          <p:cNvPr id="31" name="30 Rectángulo"/>
          <p:cNvSpPr/>
          <p:nvPr/>
        </p:nvSpPr>
        <p:spPr>
          <a:xfrm>
            <a:off x="2351575" y="252557"/>
            <a:ext cx="5001706" cy="474586"/>
          </a:xfrm>
          <a:prstGeom prst="rect">
            <a:avLst/>
          </a:prstGeom>
          <a:solidFill>
            <a:srgbClr val="C3EA36"/>
          </a:solidFill>
        </p:spPr>
        <p:txBody>
          <a:bodyPr wrap="square" lIns="73756" tIns="36878" rIns="73756" bIns="36878">
            <a:spAutoFit/>
          </a:bodyPr>
          <a:lstStyle/>
          <a:p>
            <a:pPr algn="ctr"/>
            <a:r>
              <a:rPr lang="es-ES_tradnl" sz="2600" b="1" dirty="0"/>
              <a:t>Las primeras plantas</a:t>
            </a:r>
          </a:p>
        </p:txBody>
      </p:sp>
    </p:spTree>
    <p:extLst>
      <p:ext uri="{BB962C8B-B14F-4D97-AF65-F5344CB8AC3E}">
        <p14:creationId xmlns:p14="http://schemas.microsoft.com/office/powerpoint/2010/main" val="1603226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ox(in)">
                                      <p:cBhvr>
                                        <p:cTn id="12" dur="500"/>
                                        <p:tgtEl>
                                          <p:spTgt spid="15"/>
                                        </p:tgtEl>
                                      </p:cBhvr>
                                    </p:animEffect>
                                  </p:childTnLst>
                                </p:cTn>
                              </p:par>
                              <p:par>
                                <p:cTn id="13" presetID="4" presetClass="entr" presetSubtype="16"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ox(in)">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ox(in)">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23" name="2 Marcador de contenido"/>
          <p:cNvSpPr>
            <a:spLocks noGrp="1"/>
          </p:cNvSpPr>
          <p:nvPr>
            <p:ph idx="1"/>
          </p:nvPr>
        </p:nvSpPr>
        <p:spPr>
          <a:xfrm>
            <a:off x="386617" y="1101442"/>
            <a:ext cx="6805137" cy="4154328"/>
          </a:xfrm>
        </p:spPr>
        <p:txBody>
          <a:bodyPr>
            <a:normAutofit/>
          </a:bodyPr>
          <a:lstStyle/>
          <a:p>
            <a:pPr algn="ctr">
              <a:spcBef>
                <a:spcPts val="484"/>
              </a:spcBef>
              <a:buNone/>
            </a:pPr>
            <a:r>
              <a:rPr lang="es-ES" sz="1900" b="1" dirty="0">
                <a:solidFill>
                  <a:prstClr val="black"/>
                </a:solidFill>
              </a:rPr>
              <a:t>Injerto de yema</a:t>
            </a:r>
          </a:p>
          <a:p>
            <a:pPr marL="0" indent="0">
              <a:buNone/>
            </a:pPr>
            <a:endParaRPr lang="es-ES" sz="1500" dirty="0"/>
          </a:p>
          <a:p>
            <a:pPr marL="0" indent="0">
              <a:buNone/>
            </a:pPr>
            <a:endParaRPr lang="es-ES" sz="1500" dirty="0"/>
          </a:p>
        </p:txBody>
      </p:sp>
      <p:pic>
        <p:nvPicPr>
          <p:cNvPr id="12" name="11 Imagen" descr="pie página paint.jpg"/>
          <p:cNvPicPr>
            <a:picLocks noChangeAspect="1"/>
          </p:cNvPicPr>
          <p:nvPr/>
        </p:nvPicPr>
        <p:blipFill>
          <a:blip r:embed="rId3" cstate="print"/>
          <a:srcRect b="18126"/>
          <a:stretch>
            <a:fillRect/>
          </a:stretch>
        </p:blipFill>
        <p:spPr>
          <a:xfrm>
            <a:off x="0" y="4255819"/>
            <a:ext cx="7561263" cy="1775117"/>
          </a:xfrm>
          <a:prstGeom prst="rect">
            <a:avLst/>
          </a:prstGeom>
        </p:spPr>
      </p:pic>
      <p:sp>
        <p:nvSpPr>
          <p:cNvPr id="13" name="12 Rectángulo"/>
          <p:cNvSpPr/>
          <p:nvPr/>
        </p:nvSpPr>
        <p:spPr>
          <a:xfrm>
            <a:off x="923111" y="252557"/>
            <a:ext cx="6430170" cy="474586"/>
          </a:xfrm>
          <a:prstGeom prst="rect">
            <a:avLst/>
          </a:prstGeom>
          <a:solidFill>
            <a:srgbClr val="C3EA36"/>
          </a:solidFill>
        </p:spPr>
        <p:txBody>
          <a:bodyPr wrap="square" lIns="73756" tIns="36878" rIns="73756" bIns="36878">
            <a:spAutoFit/>
          </a:bodyPr>
          <a:lstStyle/>
          <a:p>
            <a:pPr algn="ctr"/>
            <a:r>
              <a:rPr lang="es-ES_tradnl" sz="2600" b="1" dirty="0" smtClean="0"/>
              <a:t>Árboles frutales</a:t>
            </a:r>
            <a:endParaRPr lang="es-ES_tradnl" sz="2600" b="1" dirty="0"/>
          </a:p>
        </p:txBody>
      </p:sp>
      <p:sp>
        <p:nvSpPr>
          <p:cNvPr id="11" name="10 CuadroTexto"/>
          <p:cNvSpPr txBox="1"/>
          <p:nvPr/>
        </p:nvSpPr>
        <p:spPr>
          <a:xfrm>
            <a:off x="2768382" y="1451807"/>
            <a:ext cx="1920976" cy="320698"/>
          </a:xfrm>
          <a:prstGeom prst="rect">
            <a:avLst/>
          </a:prstGeom>
          <a:noFill/>
        </p:spPr>
        <p:txBody>
          <a:bodyPr wrap="none" lIns="73756" tIns="36878" rIns="73756" bIns="36878" rtlCol="0">
            <a:spAutoFit/>
          </a:bodyPr>
          <a:lstStyle/>
          <a:p>
            <a:r>
              <a:rPr lang="es-ES" sz="1600" b="1" dirty="0"/>
              <a:t>De placa o de parche</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560" y="2034988"/>
            <a:ext cx="5332266" cy="254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5917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pic>
        <p:nvPicPr>
          <p:cNvPr id="12" name="11 Imagen" descr="pie página paint.jpg"/>
          <p:cNvPicPr>
            <a:picLocks noChangeAspect="1"/>
          </p:cNvPicPr>
          <p:nvPr/>
        </p:nvPicPr>
        <p:blipFill>
          <a:blip r:embed="rId3" cstate="print"/>
          <a:srcRect b="18126"/>
          <a:stretch>
            <a:fillRect/>
          </a:stretch>
        </p:blipFill>
        <p:spPr>
          <a:xfrm>
            <a:off x="0" y="4255819"/>
            <a:ext cx="7561263" cy="1775117"/>
          </a:xfrm>
          <a:prstGeom prst="rect">
            <a:avLst/>
          </a:prstGeom>
        </p:spPr>
      </p:pic>
      <p:sp>
        <p:nvSpPr>
          <p:cNvPr id="13" name="12 Rectángulo"/>
          <p:cNvSpPr/>
          <p:nvPr/>
        </p:nvSpPr>
        <p:spPr>
          <a:xfrm>
            <a:off x="923111" y="252557"/>
            <a:ext cx="6430170" cy="474586"/>
          </a:xfrm>
          <a:prstGeom prst="rect">
            <a:avLst/>
          </a:prstGeom>
          <a:solidFill>
            <a:srgbClr val="C3EA36"/>
          </a:solidFill>
        </p:spPr>
        <p:txBody>
          <a:bodyPr wrap="square" lIns="73756" tIns="36878" rIns="73756" bIns="36878">
            <a:spAutoFit/>
          </a:bodyPr>
          <a:lstStyle/>
          <a:p>
            <a:pPr algn="ctr"/>
            <a:r>
              <a:rPr lang="es-ES_tradnl" sz="2600" b="1" dirty="0" smtClean="0"/>
              <a:t>Árboles frutales</a:t>
            </a:r>
            <a:endParaRPr lang="es-ES_tradnl" sz="2600" b="1" dirty="0"/>
          </a:p>
        </p:txBody>
      </p:sp>
      <p:sp>
        <p:nvSpPr>
          <p:cNvPr id="23" name="2 Marcador de contenido"/>
          <p:cNvSpPr>
            <a:spLocks noGrp="1"/>
          </p:cNvSpPr>
          <p:nvPr>
            <p:ph idx="1"/>
          </p:nvPr>
        </p:nvSpPr>
        <p:spPr>
          <a:xfrm>
            <a:off x="386617" y="1101442"/>
            <a:ext cx="6805137" cy="4154328"/>
          </a:xfrm>
        </p:spPr>
        <p:txBody>
          <a:bodyPr>
            <a:normAutofit/>
          </a:bodyPr>
          <a:lstStyle/>
          <a:p>
            <a:pPr algn="ctr">
              <a:spcBef>
                <a:spcPts val="484"/>
              </a:spcBef>
              <a:buNone/>
            </a:pPr>
            <a:r>
              <a:rPr lang="es-ES" sz="1900" b="1" dirty="0">
                <a:solidFill>
                  <a:prstClr val="black"/>
                </a:solidFill>
              </a:rPr>
              <a:t>Injerto de yema</a:t>
            </a:r>
          </a:p>
          <a:p>
            <a:pPr marL="0" indent="0">
              <a:buNone/>
            </a:pPr>
            <a:endParaRPr lang="es-ES" sz="1500" dirty="0"/>
          </a:p>
          <a:p>
            <a:pPr marL="0" indent="0">
              <a:buNone/>
            </a:pPr>
            <a:endParaRPr lang="es-ES" sz="1500" dirty="0"/>
          </a:p>
        </p:txBody>
      </p:sp>
      <p:sp>
        <p:nvSpPr>
          <p:cNvPr id="11" name="10 CuadroTexto"/>
          <p:cNvSpPr txBox="1"/>
          <p:nvPr/>
        </p:nvSpPr>
        <p:spPr>
          <a:xfrm>
            <a:off x="3112568" y="1433318"/>
            <a:ext cx="1165641" cy="320698"/>
          </a:xfrm>
          <a:prstGeom prst="rect">
            <a:avLst/>
          </a:prstGeom>
          <a:noFill/>
        </p:spPr>
        <p:txBody>
          <a:bodyPr wrap="none" lIns="73756" tIns="36878" rIns="73756" bIns="36878" rtlCol="0">
            <a:spAutoFit/>
          </a:bodyPr>
          <a:lstStyle/>
          <a:p>
            <a:r>
              <a:rPr lang="es-ES" sz="1600" b="1" dirty="0"/>
              <a:t>De canutillo</a:t>
            </a:r>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570" y="1943536"/>
            <a:ext cx="5978124" cy="2487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11176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23" name="2 Marcador de contenido"/>
          <p:cNvSpPr>
            <a:spLocks noGrp="1"/>
          </p:cNvSpPr>
          <p:nvPr>
            <p:ph idx="1"/>
          </p:nvPr>
        </p:nvSpPr>
        <p:spPr>
          <a:xfrm>
            <a:off x="386617" y="895286"/>
            <a:ext cx="6805137" cy="4154328"/>
          </a:xfrm>
        </p:spPr>
        <p:txBody>
          <a:bodyPr>
            <a:normAutofit/>
          </a:bodyPr>
          <a:lstStyle/>
          <a:p>
            <a:pPr algn="ctr">
              <a:spcBef>
                <a:spcPts val="484"/>
              </a:spcBef>
              <a:buNone/>
            </a:pPr>
            <a:r>
              <a:rPr lang="es-ES" sz="1900" b="1" dirty="0">
                <a:solidFill>
                  <a:prstClr val="black"/>
                </a:solidFill>
              </a:rPr>
              <a:t>Tipos de injerto</a:t>
            </a:r>
          </a:p>
          <a:p>
            <a:pPr marL="0" indent="0">
              <a:buNone/>
            </a:pPr>
            <a:endParaRPr lang="es-ES" sz="1500" dirty="0"/>
          </a:p>
          <a:p>
            <a:pPr marL="0" indent="0">
              <a:buNone/>
            </a:pPr>
            <a:endParaRPr lang="es-ES" sz="1500" dirty="0"/>
          </a:p>
          <a:p>
            <a:pPr marL="0" indent="0">
              <a:spcBef>
                <a:spcPts val="484"/>
              </a:spcBef>
              <a:buNone/>
            </a:pPr>
            <a:r>
              <a:rPr lang="es-ES" sz="1600" dirty="0"/>
              <a:t>1. Salida invierno- principio de primavera</a:t>
            </a:r>
          </a:p>
          <a:p>
            <a:pPr marL="0" indent="0">
              <a:spcBef>
                <a:spcPts val="484"/>
              </a:spcBef>
              <a:buNone/>
            </a:pPr>
            <a:r>
              <a:rPr lang="es-ES" sz="1600" dirty="0"/>
              <a:t>Febrero - marzo – abril</a:t>
            </a:r>
          </a:p>
          <a:p>
            <a:pPr marL="0" indent="0">
              <a:spcBef>
                <a:spcPts val="1452"/>
              </a:spcBef>
              <a:buNone/>
            </a:pPr>
            <a:r>
              <a:rPr lang="es-ES" sz="1600" dirty="0"/>
              <a:t>2. Entrada de otoño (poco usual)</a:t>
            </a:r>
          </a:p>
          <a:p>
            <a:pPr marL="0" indent="0">
              <a:spcBef>
                <a:spcPts val="484"/>
              </a:spcBef>
              <a:buNone/>
            </a:pPr>
            <a:r>
              <a:rPr lang="es-ES" sz="1600" dirty="0"/>
              <a:t>Septiembre – principio de octubre)</a:t>
            </a:r>
            <a:endParaRPr lang="es-ES" sz="1600" dirty="0">
              <a:solidFill>
                <a:prstClr val="black"/>
              </a:solidFill>
            </a:endParaRPr>
          </a:p>
          <a:p>
            <a:endParaRPr lang="es-ES" dirty="0"/>
          </a:p>
        </p:txBody>
      </p:sp>
      <p:pic>
        <p:nvPicPr>
          <p:cNvPr id="13" name="12 Imagen" descr="pie página paint.jpg"/>
          <p:cNvPicPr>
            <a:picLocks noChangeAspect="1"/>
          </p:cNvPicPr>
          <p:nvPr/>
        </p:nvPicPr>
        <p:blipFill>
          <a:blip r:embed="rId3" cstate="print"/>
          <a:srcRect b="18126"/>
          <a:stretch>
            <a:fillRect/>
          </a:stretch>
        </p:blipFill>
        <p:spPr>
          <a:xfrm>
            <a:off x="0" y="4255819"/>
            <a:ext cx="7561263" cy="1775117"/>
          </a:xfrm>
          <a:prstGeom prst="rect">
            <a:avLst/>
          </a:prstGeom>
        </p:spPr>
      </p:pic>
      <p:sp>
        <p:nvSpPr>
          <p:cNvPr id="14" name="13 Rectángulo"/>
          <p:cNvSpPr/>
          <p:nvPr/>
        </p:nvSpPr>
        <p:spPr>
          <a:xfrm>
            <a:off x="923111" y="252557"/>
            <a:ext cx="6430170" cy="474586"/>
          </a:xfrm>
          <a:prstGeom prst="rect">
            <a:avLst/>
          </a:prstGeom>
          <a:solidFill>
            <a:srgbClr val="C3EA36"/>
          </a:solidFill>
        </p:spPr>
        <p:txBody>
          <a:bodyPr wrap="square" lIns="73756" tIns="36878" rIns="73756" bIns="36878">
            <a:spAutoFit/>
          </a:bodyPr>
          <a:lstStyle/>
          <a:p>
            <a:pPr algn="ctr"/>
            <a:r>
              <a:rPr lang="es-ES_tradnl" sz="2600" b="1" dirty="0" smtClean="0"/>
              <a:t>Árboles frutales</a:t>
            </a:r>
            <a:endParaRPr lang="es-ES_tradnl" sz="2600" b="1" dirty="0"/>
          </a:p>
        </p:txBody>
      </p:sp>
      <p:sp>
        <p:nvSpPr>
          <p:cNvPr id="11" name="10 CuadroTexto"/>
          <p:cNvSpPr txBox="1"/>
          <p:nvPr/>
        </p:nvSpPr>
        <p:spPr>
          <a:xfrm>
            <a:off x="5686044" y="1607775"/>
            <a:ext cx="1350820" cy="320698"/>
          </a:xfrm>
          <a:prstGeom prst="rect">
            <a:avLst/>
          </a:prstGeom>
          <a:noFill/>
        </p:spPr>
        <p:txBody>
          <a:bodyPr wrap="none" lIns="73756" tIns="36878" rIns="73756" bIns="36878" rtlCol="0">
            <a:spAutoFit/>
          </a:bodyPr>
          <a:lstStyle/>
          <a:p>
            <a:r>
              <a:rPr lang="es-ES" sz="1600" b="1" dirty="0"/>
              <a:t>Injerto de púa</a:t>
            </a:r>
          </a:p>
        </p:txBody>
      </p:sp>
      <p:sp>
        <p:nvSpPr>
          <p:cNvPr id="4" name="3 CuadroTexto"/>
          <p:cNvSpPr txBox="1"/>
          <p:nvPr/>
        </p:nvSpPr>
        <p:spPr>
          <a:xfrm>
            <a:off x="267529" y="3753470"/>
            <a:ext cx="5261734" cy="582308"/>
          </a:xfrm>
          <a:prstGeom prst="rect">
            <a:avLst/>
          </a:prstGeom>
          <a:noFill/>
        </p:spPr>
        <p:txBody>
          <a:bodyPr wrap="square" lIns="73756" tIns="36878" rIns="73756" bIns="36878" rtlCol="0">
            <a:spAutoFit/>
          </a:bodyPr>
          <a:lstStyle/>
          <a:p>
            <a:r>
              <a:rPr lang="es-ES" sz="1100" dirty="0"/>
              <a:t>La época más adecuada para hacerlo es cuando empieza a moverse la savia (febrero-marzo). Es conveniente que en el momento de injertar, el patrón esté en una situación vegetativa más avanzada que la púa</a:t>
            </a:r>
          </a:p>
        </p:txBody>
      </p:sp>
      <p:pic>
        <p:nvPicPr>
          <p:cNvPr id="7170" name="Picture 2" descr="https://encrypted-tbn1.gstatic.com/images?q=tbn:ANd9GcRCsEnsOMxUsFP6GFMdTlTkCXhOlz99q7aN1j7dKwRhuVcsLV0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6043" y="2111955"/>
            <a:ext cx="1528005" cy="1923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04054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23" name="2 Marcador de contenido"/>
          <p:cNvSpPr>
            <a:spLocks noGrp="1"/>
          </p:cNvSpPr>
          <p:nvPr>
            <p:ph idx="1"/>
          </p:nvPr>
        </p:nvSpPr>
        <p:spPr>
          <a:xfrm>
            <a:off x="386617" y="1101442"/>
            <a:ext cx="6805137" cy="4154328"/>
          </a:xfrm>
        </p:spPr>
        <p:txBody>
          <a:bodyPr>
            <a:normAutofit/>
          </a:bodyPr>
          <a:lstStyle/>
          <a:p>
            <a:pPr algn="ctr">
              <a:spcBef>
                <a:spcPts val="484"/>
              </a:spcBef>
              <a:buNone/>
            </a:pPr>
            <a:r>
              <a:rPr lang="es-ES" sz="1900" b="1" dirty="0">
                <a:solidFill>
                  <a:prstClr val="black"/>
                </a:solidFill>
              </a:rPr>
              <a:t>Injerto de púa</a:t>
            </a:r>
          </a:p>
          <a:p>
            <a:pPr marL="0" indent="0">
              <a:buNone/>
            </a:pPr>
            <a:endParaRPr lang="es-ES" sz="1500" dirty="0"/>
          </a:p>
          <a:p>
            <a:pPr marL="0" indent="0">
              <a:buNone/>
            </a:pPr>
            <a:endParaRPr lang="es-ES" sz="1500" dirty="0"/>
          </a:p>
        </p:txBody>
      </p:sp>
      <p:sp>
        <p:nvSpPr>
          <p:cNvPr id="11" name="10 CuadroTexto"/>
          <p:cNvSpPr txBox="1"/>
          <p:nvPr/>
        </p:nvSpPr>
        <p:spPr>
          <a:xfrm>
            <a:off x="922389" y="1485736"/>
            <a:ext cx="5316073" cy="320698"/>
          </a:xfrm>
          <a:prstGeom prst="rect">
            <a:avLst/>
          </a:prstGeom>
          <a:noFill/>
        </p:spPr>
        <p:txBody>
          <a:bodyPr wrap="none" lIns="73756" tIns="36878" rIns="73756" bIns="36878" rtlCol="0">
            <a:spAutoFit/>
          </a:bodyPr>
          <a:lstStyle/>
          <a:p>
            <a:r>
              <a:rPr lang="es-ES" sz="1600" b="1" dirty="0"/>
              <a:t>De hendidura simple                                     De hendidura doble</a:t>
            </a:r>
          </a:p>
        </p:txBody>
      </p:sp>
      <p:pic>
        <p:nvPicPr>
          <p:cNvPr id="12" name="11 Imagen" descr="pie página paint.jpg"/>
          <p:cNvPicPr>
            <a:picLocks noChangeAspect="1"/>
          </p:cNvPicPr>
          <p:nvPr/>
        </p:nvPicPr>
        <p:blipFill>
          <a:blip r:embed="rId3" cstate="print"/>
          <a:srcRect b="18126"/>
          <a:stretch>
            <a:fillRect/>
          </a:stretch>
        </p:blipFill>
        <p:spPr>
          <a:xfrm>
            <a:off x="0" y="4255819"/>
            <a:ext cx="7561263" cy="1775117"/>
          </a:xfrm>
          <a:prstGeom prst="rect">
            <a:avLst/>
          </a:prstGeom>
        </p:spPr>
      </p:pic>
      <p:sp>
        <p:nvSpPr>
          <p:cNvPr id="13" name="12 Rectángulo"/>
          <p:cNvSpPr/>
          <p:nvPr/>
        </p:nvSpPr>
        <p:spPr>
          <a:xfrm>
            <a:off x="923111" y="252557"/>
            <a:ext cx="6430170" cy="474586"/>
          </a:xfrm>
          <a:prstGeom prst="rect">
            <a:avLst/>
          </a:prstGeom>
          <a:solidFill>
            <a:srgbClr val="C3EA36"/>
          </a:solidFill>
        </p:spPr>
        <p:txBody>
          <a:bodyPr wrap="square" lIns="73756" tIns="36878" rIns="73756" bIns="36878">
            <a:spAutoFit/>
          </a:bodyPr>
          <a:lstStyle/>
          <a:p>
            <a:pPr algn="ctr"/>
            <a:r>
              <a:rPr lang="es-ES_tradnl" sz="2600" b="1" dirty="0" smtClean="0"/>
              <a:t>Árboles frutales</a:t>
            </a:r>
            <a:endParaRPr lang="es-ES_tradnl" sz="2600" b="1" dirty="0"/>
          </a:p>
        </p:txBody>
      </p:sp>
      <p:pic>
        <p:nvPicPr>
          <p:cNvPr id="8193"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882" y="1806061"/>
            <a:ext cx="6214413" cy="3163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34866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23" name="2 Marcador de contenido"/>
          <p:cNvSpPr>
            <a:spLocks noGrp="1"/>
          </p:cNvSpPr>
          <p:nvPr>
            <p:ph idx="1"/>
          </p:nvPr>
        </p:nvSpPr>
        <p:spPr>
          <a:xfrm>
            <a:off x="386617" y="1101442"/>
            <a:ext cx="6805137" cy="4154328"/>
          </a:xfrm>
        </p:spPr>
        <p:txBody>
          <a:bodyPr>
            <a:normAutofit/>
          </a:bodyPr>
          <a:lstStyle/>
          <a:p>
            <a:pPr algn="ctr">
              <a:spcBef>
                <a:spcPts val="484"/>
              </a:spcBef>
              <a:buNone/>
            </a:pPr>
            <a:r>
              <a:rPr lang="es-ES" sz="1900" b="1" dirty="0">
                <a:solidFill>
                  <a:prstClr val="black"/>
                </a:solidFill>
              </a:rPr>
              <a:t>Injerto de púa</a:t>
            </a:r>
          </a:p>
          <a:p>
            <a:pPr marL="0" indent="0">
              <a:buNone/>
            </a:pPr>
            <a:endParaRPr lang="es-ES" sz="1500" dirty="0"/>
          </a:p>
          <a:p>
            <a:pPr marL="0" indent="0">
              <a:buNone/>
            </a:pPr>
            <a:endParaRPr lang="es-ES" sz="1500" dirty="0"/>
          </a:p>
        </p:txBody>
      </p:sp>
      <p:sp>
        <p:nvSpPr>
          <p:cNvPr id="11" name="10 CuadroTexto"/>
          <p:cNvSpPr txBox="1"/>
          <p:nvPr/>
        </p:nvSpPr>
        <p:spPr>
          <a:xfrm>
            <a:off x="2827926" y="1451807"/>
            <a:ext cx="1851150" cy="320698"/>
          </a:xfrm>
          <a:prstGeom prst="rect">
            <a:avLst/>
          </a:prstGeom>
          <a:noFill/>
        </p:spPr>
        <p:txBody>
          <a:bodyPr wrap="none" lIns="73756" tIns="36878" rIns="73756" bIns="36878" rtlCol="0">
            <a:spAutoFit/>
          </a:bodyPr>
          <a:lstStyle/>
          <a:p>
            <a:r>
              <a:rPr lang="es-ES" sz="1600" b="1" dirty="0"/>
              <a:t>Inglés o de lengüeta</a:t>
            </a:r>
          </a:p>
        </p:txBody>
      </p:sp>
      <p:pic>
        <p:nvPicPr>
          <p:cNvPr id="12" name="11 Imagen" descr="pie página paint.jpg"/>
          <p:cNvPicPr>
            <a:picLocks noChangeAspect="1"/>
          </p:cNvPicPr>
          <p:nvPr/>
        </p:nvPicPr>
        <p:blipFill>
          <a:blip r:embed="rId3" cstate="print"/>
          <a:srcRect b="18126"/>
          <a:stretch>
            <a:fillRect/>
          </a:stretch>
        </p:blipFill>
        <p:spPr>
          <a:xfrm>
            <a:off x="0" y="4255819"/>
            <a:ext cx="7561263" cy="1775117"/>
          </a:xfrm>
          <a:prstGeom prst="rect">
            <a:avLst/>
          </a:prstGeom>
        </p:spPr>
      </p:pic>
      <p:sp>
        <p:nvSpPr>
          <p:cNvPr id="13" name="12 Rectángulo"/>
          <p:cNvSpPr/>
          <p:nvPr/>
        </p:nvSpPr>
        <p:spPr>
          <a:xfrm>
            <a:off x="923111" y="252557"/>
            <a:ext cx="6430170" cy="474586"/>
          </a:xfrm>
          <a:prstGeom prst="rect">
            <a:avLst/>
          </a:prstGeom>
          <a:solidFill>
            <a:srgbClr val="C3EA36"/>
          </a:solidFill>
        </p:spPr>
        <p:txBody>
          <a:bodyPr wrap="square" lIns="73756" tIns="36878" rIns="73756" bIns="36878">
            <a:spAutoFit/>
          </a:bodyPr>
          <a:lstStyle/>
          <a:p>
            <a:pPr algn="ctr"/>
            <a:r>
              <a:rPr lang="es-ES_tradnl" sz="2600" b="1" dirty="0" smtClean="0"/>
              <a:t>Árboles frutales</a:t>
            </a:r>
            <a:endParaRPr lang="es-ES_tradnl" sz="2600" b="1" dirty="0"/>
          </a:p>
        </p:txBody>
      </p:sp>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475" y="1887397"/>
            <a:ext cx="4348994" cy="3094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47435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23" name="2 Marcador de contenido"/>
          <p:cNvSpPr>
            <a:spLocks noGrp="1"/>
          </p:cNvSpPr>
          <p:nvPr>
            <p:ph idx="1"/>
          </p:nvPr>
        </p:nvSpPr>
        <p:spPr>
          <a:xfrm>
            <a:off x="386617" y="1101442"/>
            <a:ext cx="6805137" cy="4154328"/>
          </a:xfrm>
        </p:spPr>
        <p:txBody>
          <a:bodyPr>
            <a:normAutofit/>
          </a:bodyPr>
          <a:lstStyle/>
          <a:p>
            <a:pPr algn="ctr">
              <a:spcBef>
                <a:spcPts val="484"/>
              </a:spcBef>
              <a:buNone/>
            </a:pPr>
            <a:r>
              <a:rPr lang="es-ES" sz="1900" b="1" dirty="0">
                <a:solidFill>
                  <a:prstClr val="black"/>
                </a:solidFill>
              </a:rPr>
              <a:t>Injerto de púa</a:t>
            </a:r>
          </a:p>
          <a:p>
            <a:pPr marL="0" indent="0">
              <a:buNone/>
            </a:pPr>
            <a:endParaRPr lang="es-ES" sz="1500" dirty="0"/>
          </a:p>
          <a:p>
            <a:pPr marL="0" indent="0">
              <a:buNone/>
            </a:pPr>
            <a:endParaRPr lang="es-ES" sz="1500" dirty="0"/>
          </a:p>
        </p:txBody>
      </p:sp>
      <p:sp>
        <p:nvSpPr>
          <p:cNvPr id="11" name="10 CuadroTexto"/>
          <p:cNvSpPr txBox="1"/>
          <p:nvPr/>
        </p:nvSpPr>
        <p:spPr>
          <a:xfrm>
            <a:off x="3313722" y="1451807"/>
            <a:ext cx="1017460" cy="320698"/>
          </a:xfrm>
          <a:prstGeom prst="rect">
            <a:avLst/>
          </a:prstGeom>
          <a:noFill/>
        </p:spPr>
        <p:txBody>
          <a:bodyPr wrap="none" lIns="73756" tIns="36878" rIns="73756" bIns="36878" rtlCol="0">
            <a:spAutoFit/>
          </a:bodyPr>
          <a:lstStyle/>
          <a:p>
            <a:r>
              <a:rPr lang="es-ES" sz="1600" b="1" dirty="0"/>
              <a:t>De corona</a:t>
            </a:r>
          </a:p>
        </p:txBody>
      </p:sp>
      <p:pic>
        <p:nvPicPr>
          <p:cNvPr id="12" name="11 Imagen" descr="pie página paint.jpg"/>
          <p:cNvPicPr>
            <a:picLocks noChangeAspect="1"/>
          </p:cNvPicPr>
          <p:nvPr/>
        </p:nvPicPr>
        <p:blipFill>
          <a:blip r:embed="rId3" cstate="print"/>
          <a:srcRect b="18126"/>
          <a:stretch>
            <a:fillRect/>
          </a:stretch>
        </p:blipFill>
        <p:spPr>
          <a:xfrm>
            <a:off x="0" y="4255819"/>
            <a:ext cx="7561263" cy="1775117"/>
          </a:xfrm>
          <a:prstGeom prst="rect">
            <a:avLst/>
          </a:prstGeom>
        </p:spPr>
      </p:pic>
      <p:sp>
        <p:nvSpPr>
          <p:cNvPr id="13" name="12 Rectángulo"/>
          <p:cNvSpPr/>
          <p:nvPr/>
        </p:nvSpPr>
        <p:spPr>
          <a:xfrm>
            <a:off x="923111" y="252557"/>
            <a:ext cx="6430170" cy="474586"/>
          </a:xfrm>
          <a:prstGeom prst="rect">
            <a:avLst/>
          </a:prstGeom>
          <a:solidFill>
            <a:srgbClr val="C3EA36"/>
          </a:solidFill>
        </p:spPr>
        <p:txBody>
          <a:bodyPr wrap="square" lIns="73756" tIns="36878" rIns="73756" bIns="36878">
            <a:spAutoFit/>
          </a:bodyPr>
          <a:lstStyle/>
          <a:p>
            <a:pPr algn="ctr"/>
            <a:r>
              <a:rPr lang="es-ES_tradnl" sz="2600" b="1" dirty="0" smtClean="0"/>
              <a:t>Árboles frutales</a:t>
            </a:r>
            <a:endParaRPr lang="es-ES_tradnl" sz="2600" b="1" dirty="0"/>
          </a:p>
        </p:txBody>
      </p:sp>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8437" y="1737246"/>
            <a:ext cx="5663071" cy="324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48816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23" name="2 Marcador de contenido"/>
          <p:cNvSpPr>
            <a:spLocks noGrp="1"/>
          </p:cNvSpPr>
          <p:nvPr>
            <p:ph idx="1"/>
          </p:nvPr>
        </p:nvSpPr>
        <p:spPr>
          <a:xfrm>
            <a:off x="386617" y="1101442"/>
            <a:ext cx="6805137" cy="4154328"/>
          </a:xfrm>
        </p:spPr>
        <p:txBody>
          <a:bodyPr>
            <a:normAutofit/>
          </a:bodyPr>
          <a:lstStyle/>
          <a:p>
            <a:pPr algn="ctr">
              <a:spcBef>
                <a:spcPts val="484"/>
              </a:spcBef>
              <a:buNone/>
            </a:pPr>
            <a:r>
              <a:rPr lang="es-ES" sz="1900" b="1" dirty="0">
                <a:solidFill>
                  <a:prstClr val="black"/>
                </a:solidFill>
              </a:rPr>
              <a:t>Injerto de púa</a:t>
            </a:r>
          </a:p>
          <a:p>
            <a:pPr marL="0" indent="0">
              <a:buNone/>
            </a:pPr>
            <a:endParaRPr lang="es-ES" sz="1500" dirty="0"/>
          </a:p>
          <a:p>
            <a:pPr marL="0" indent="0">
              <a:buNone/>
            </a:pPr>
            <a:endParaRPr lang="es-ES" sz="1500" dirty="0"/>
          </a:p>
        </p:txBody>
      </p:sp>
      <p:sp>
        <p:nvSpPr>
          <p:cNvPr id="11" name="10 CuadroTexto"/>
          <p:cNvSpPr txBox="1"/>
          <p:nvPr/>
        </p:nvSpPr>
        <p:spPr>
          <a:xfrm>
            <a:off x="2947014" y="1451807"/>
            <a:ext cx="1586654" cy="320698"/>
          </a:xfrm>
          <a:prstGeom prst="rect">
            <a:avLst/>
          </a:prstGeom>
          <a:noFill/>
        </p:spPr>
        <p:txBody>
          <a:bodyPr wrap="none" lIns="73756" tIns="36878" rIns="73756" bIns="36878" rtlCol="0">
            <a:spAutoFit/>
          </a:bodyPr>
          <a:lstStyle/>
          <a:p>
            <a:r>
              <a:rPr lang="es-ES" sz="1600" b="1" dirty="0"/>
              <a:t>De aproximación</a:t>
            </a:r>
          </a:p>
        </p:txBody>
      </p:sp>
      <p:pic>
        <p:nvPicPr>
          <p:cNvPr id="12" name="11 Imagen" descr="pie página paint.jpg"/>
          <p:cNvPicPr>
            <a:picLocks noChangeAspect="1"/>
          </p:cNvPicPr>
          <p:nvPr/>
        </p:nvPicPr>
        <p:blipFill>
          <a:blip r:embed="rId3" cstate="print"/>
          <a:srcRect b="18126"/>
          <a:stretch>
            <a:fillRect/>
          </a:stretch>
        </p:blipFill>
        <p:spPr>
          <a:xfrm>
            <a:off x="0" y="4255819"/>
            <a:ext cx="7561263" cy="1775117"/>
          </a:xfrm>
          <a:prstGeom prst="rect">
            <a:avLst/>
          </a:prstGeom>
        </p:spPr>
      </p:pic>
      <p:sp>
        <p:nvSpPr>
          <p:cNvPr id="13" name="12 Rectángulo"/>
          <p:cNvSpPr/>
          <p:nvPr/>
        </p:nvSpPr>
        <p:spPr>
          <a:xfrm>
            <a:off x="923111" y="252557"/>
            <a:ext cx="6430170" cy="474586"/>
          </a:xfrm>
          <a:prstGeom prst="rect">
            <a:avLst/>
          </a:prstGeom>
          <a:solidFill>
            <a:srgbClr val="C3EA36"/>
          </a:solidFill>
        </p:spPr>
        <p:txBody>
          <a:bodyPr wrap="square" lIns="73756" tIns="36878" rIns="73756" bIns="36878">
            <a:spAutoFit/>
          </a:bodyPr>
          <a:lstStyle/>
          <a:p>
            <a:pPr algn="ctr"/>
            <a:r>
              <a:rPr lang="es-ES_tradnl" sz="2600" b="1" dirty="0" smtClean="0"/>
              <a:t>Árboles frutales</a:t>
            </a:r>
            <a:endParaRPr lang="es-ES_tradnl" sz="2600" b="1" dirty="0"/>
          </a:p>
        </p:txBody>
      </p:sp>
      <p:pic>
        <p:nvPicPr>
          <p:cNvPr id="174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4550" y="1999675"/>
            <a:ext cx="6017505" cy="2509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10752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11" name="10 CuadroTexto"/>
          <p:cNvSpPr txBox="1"/>
          <p:nvPr/>
        </p:nvSpPr>
        <p:spPr>
          <a:xfrm>
            <a:off x="2947014" y="1451807"/>
            <a:ext cx="1586654" cy="320698"/>
          </a:xfrm>
          <a:prstGeom prst="rect">
            <a:avLst/>
          </a:prstGeom>
          <a:noFill/>
        </p:spPr>
        <p:txBody>
          <a:bodyPr wrap="none" lIns="73756" tIns="36878" rIns="73756" bIns="36878" rtlCol="0">
            <a:spAutoFit/>
          </a:bodyPr>
          <a:lstStyle/>
          <a:p>
            <a:r>
              <a:rPr lang="es-ES" sz="1600" b="1" dirty="0"/>
              <a:t>De aproximación</a:t>
            </a:r>
          </a:p>
        </p:txBody>
      </p:sp>
      <p:pic>
        <p:nvPicPr>
          <p:cNvPr id="12" name="11 Imagen" descr="pie página paint.jpg"/>
          <p:cNvPicPr>
            <a:picLocks noChangeAspect="1"/>
          </p:cNvPicPr>
          <p:nvPr/>
        </p:nvPicPr>
        <p:blipFill>
          <a:blip r:embed="rId3" cstate="print"/>
          <a:srcRect b="18126"/>
          <a:stretch>
            <a:fillRect/>
          </a:stretch>
        </p:blipFill>
        <p:spPr>
          <a:xfrm>
            <a:off x="0" y="4255819"/>
            <a:ext cx="7561263" cy="1775117"/>
          </a:xfrm>
          <a:prstGeom prst="rect">
            <a:avLst/>
          </a:prstGeom>
        </p:spPr>
      </p:pic>
      <p:sp>
        <p:nvSpPr>
          <p:cNvPr id="13" name="12 Rectángulo"/>
          <p:cNvSpPr/>
          <p:nvPr/>
        </p:nvSpPr>
        <p:spPr>
          <a:xfrm>
            <a:off x="923111" y="252557"/>
            <a:ext cx="6430170" cy="474586"/>
          </a:xfrm>
          <a:prstGeom prst="rect">
            <a:avLst/>
          </a:prstGeom>
          <a:solidFill>
            <a:srgbClr val="C3EA36"/>
          </a:solidFill>
        </p:spPr>
        <p:txBody>
          <a:bodyPr wrap="square" lIns="73756" tIns="36878" rIns="73756" bIns="36878">
            <a:spAutoFit/>
          </a:bodyPr>
          <a:lstStyle/>
          <a:p>
            <a:pPr algn="r"/>
            <a:r>
              <a:rPr lang="es-ES_tradnl" sz="2600" b="1" dirty="0" smtClean="0"/>
              <a:t>Las propiedades </a:t>
            </a:r>
            <a:r>
              <a:rPr lang="es-ES_tradnl" sz="2600" b="1" dirty="0" err="1" smtClean="0"/>
              <a:t>fisico</a:t>
            </a:r>
            <a:r>
              <a:rPr lang="es-ES_tradnl" sz="2600" b="1" dirty="0" smtClean="0"/>
              <a:t>-químicas del suelo</a:t>
            </a:r>
            <a:endParaRPr lang="es-ES_tradnl" sz="2600" b="1" dirty="0"/>
          </a:p>
        </p:txBody>
      </p:sp>
      <p:sp>
        <p:nvSpPr>
          <p:cNvPr id="3" name="2 Marcador de contenido"/>
          <p:cNvSpPr>
            <a:spLocks noGrp="1"/>
          </p:cNvSpPr>
          <p:nvPr>
            <p:ph idx="1"/>
          </p:nvPr>
        </p:nvSpPr>
        <p:spPr/>
        <p:txBody>
          <a:bodyPr/>
          <a:lstStyle/>
          <a:p>
            <a:endParaRPr lang="es-ES"/>
          </a:p>
        </p:txBody>
      </p:sp>
      <p:pic>
        <p:nvPicPr>
          <p:cNvPr id="204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314" y="1242257"/>
            <a:ext cx="33909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8864" y="1772505"/>
            <a:ext cx="1447800"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7338" y="3810855"/>
            <a:ext cx="33337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5"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84826" y="1698155"/>
            <a:ext cx="9144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0643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11" name="10 CuadroTexto"/>
          <p:cNvSpPr txBox="1"/>
          <p:nvPr/>
        </p:nvSpPr>
        <p:spPr>
          <a:xfrm>
            <a:off x="2947014" y="1451807"/>
            <a:ext cx="1586654" cy="320698"/>
          </a:xfrm>
          <a:prstGeom prst="rect">
            <a:avLst/>
          </a:prstGeom>
          <a:noFill/>
        </p:spPr>
        <p:txBody>
          <a:bodyPr wrap="none" lIns="73756" tIns="36878" rIns="73756" bIns="36878" rtlCol="0">
            <a:spAutoFit/>
          </a:bodyPr>
          <a:lstStyle/>
          <a:p>
            <a:r>
              <a:rPr lang="es-ES" sz="1600" b="1" dirty="0"/>
              <a:t>De aproximación</a:t>
            </a:r>
          </a:p>
        </p:txBody>
      </p:sp>
      <p:pic>
        <p:nvPicPr>
          <p:cNvPr id="12" name="11 Imagen" descr="pie página paint.jpg"/>
          <p:cNvPicPr>
            <a:picLocks noChangeAspect="1"/>
          </p:cNvPicPr>
          <p:nvPr/>
        </p:nvPicPr>
        <p:blipFill>
          <a:blip r:embed="rId3" cstate="print"/>
          <a:srcRect b="18126"/>
          <a:stretch>
            <a:fillRect/>
          </a:stretch>
        </p:blipFill>
        <p:spPr>
          <a:xfrm>
            <a:off x="0" y="4255819"/>
            <a:ext cx="7561263" cy="1775117"/>
          </a:xfrm>
          <a:prstGeom prst="rect">
            <a:avLst/>
          </a:prstGeom>
        </p:spPr>
      </p:pic>
      <p:sp>
        <p:nvSpPr>
          <p:cNvPr id="13" name="12 Rectángulo"/>
          <p:cNvSpPr/>
          <p:nvPr/>
        </p:nvSpPr>
        <p:spPr>
          <a:xfrm>
            <a:off x="923111" y="252557"/>
            <a:ext cx="6430170" cy="474586"/>
          </a:xfrm>
          <a:prstGeom prst="rect">
            <a:avLst/>
          </a:prstGeom>
          <a:solidFill>
            <a:srgbClr val="C3EA36"/>
          </a:solidFill>
        </p:spPr>
        <p:txBody>
          <a:bodyPr wrap="square" lIns="73756" tIns="36878" rIns="73756" bIns="36878">
            <a:spAutoFit/>
          </a:bodyPr>
          <a:lstStyle/>
          <a:p>
            <a:pPr algn="r"/>
            <a:r>
              <a:rPr lang="es-ES_tradnl" sz="2600" b="1" dirty="0" smtClean="0"/>
              <a:t>Las propiedades </a:t>
            </a:r>
            <a:r>
              <a:rPr lang="es-ES_tradnl" sz="2600" b="1" dirty="0" err="1" smtClean="0"/>
              <a:t>fisico</a:t>
            </a:r>
            <a:r>
              <a:rPr lang="es-ES_tradnl" sz="2600" b="1" dirty="0" smtClean="0"/>
              <a:t>-químicas del suelo</a:t>
            </a:r>
            <a:endParaRPr lang="es-ES_tradnl" sz="2600" b="1" dirty="0"/>
          </a:p>
        </p:txBody>
      </p:sp>
      <p:sp>
        <p:nvSpPr>
          <p:cNvPr id="3" name="2 Marcador de contenido"/>
          <p:cNvSpPr>
            <a:spLocks noGrp="1"/>
          </p:cNvSpPr>
          <p:nvPr>
            <p:ph idx="1"/>
          </p:nvPr>
        </p:nvSpPr>
        <p:spPr/>
        <p:txBody>
          <a:bodyPr/>
          <a:lstStyle/>
          <a:p>
            <a:endParaRPr lang="es-ES"/>
          </a:p>
        </p:txBody>
      </p:sp>
      <p:pic>
        <p:nvPicPr>
          <p:cNvPr id="215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731" y="1314973"/>
            <a:ext cx="3390900"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641" y="2025278"/>
            <a:ext cx="2933700"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81431" y="3754785"/>
            <a:ext cx="337185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8627" y="2244353"/>
            <a:ext cx="3305175"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6170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11" name="10 CuadroTexto"/>
          <p:cNvSpPr txBox="1"/>
          <p:nvPr/>
        </p:nvSpPr>
        <p:spPr>
          <a:xfrm>
            <a:off x="2947014" y="1451807"/>
            <a:ext cx="1586654" cy="320698"/>
          </a:xfrm>
          <a:prstGeom prst="rect">
            <a:avLst/>
          </a:prstGeom>
          <a:noFill/>
        </p:spPr>
        <p:txBody>
          <a:bodyPr wrap="none" lIns="73756" tIns="36878" rIns="73756" bIns="36878" rtlCol="0">
            <a:spAutoFit/>
          </a:bodyPr>
          <a:lstStyle/>
          <a:p>
            <a:r>
              <a:rPr lang="es-ES" sz="1600" b="1" dirty="0"/>
              <a:t>De aproximación</a:t>
            </a:r>
          </a:p>
        </p:txBody>
      </p:sp>
      <p:pic>
        <p:nvPicPr>
          <p:cNvPr id="12" name="11 Imagen" descr="pie página paint.jpg"/>
          <p:cNvPicPr>
            <a:picLocks noChangeAspect="1"/>
          </p:cNvPicPr>
          <p:nvPr/>
        </p:nvPicPr>
        <p:blipFill>
          <a:blip r:embed="rId3" cstate="print"/>
          <a:srcRect b="18126"/>
          <a:stretch>
            <a:fillRect/>
          </a:stretch>
        </p:blipFill>
        <p:spPr>
          <a:xfrm>
            <a:off x="0" y="4255819"/>
            <a:ext cx="7561263" cy="1775117"/>
          </a:xfrm>
          <a:prstGeom prst="rect">
            <a:avLst/>
          </a:prstGeom>
        </p:spPr>
      </p:pic>
      <p:sp>
        <p:nvSpPr>
          <p:cNvPr id="13" name="12 Rectángulo"/>
          <p:cNvSpPr/>
          <p:nvPr/>
        </p:nvSpPr>
        <p:spPr>
          <a:xfrm>
            <a:off x="923111" y="252557"/>
            <a:ext cx="6430170" cy="474586"/>
          </a:xfrm>
          <a:prstGeom prst="rect">
            <a:avLst/>
          </a:prstGeom>
          <a:solidFill>
            <a:srgbClr val="C3EA36"/>
          </a:solidFill>
        </p:spPr>
        <p:txBody>
          <a:bodyPr wrap="square" lIns="73756" tIns="36878" rIns="73756" bIns="36878">
            <a:spAutoFit/>
          </a:bodyPr>
          <a:lstStyle/>
          <a:p>
            <a:pPr algn="r"/>
            <a:r>
              <a:rPr lang="es-ES_tradnl" sz="2600" b="1" dirty="0" smtClean="0"/>
              <a:t>Las propiedades </a:t>
            </a:r>
            <a:r>
              <a:rPr lang="es-ES_tradnl" sz="2600" b="1" dirty="0" err="1" smtClean="0"/>
              <a:t>fisico</a:t>
            </a:r>
            <a:r>
              <a:rPr lang="es-ES_tradnl" sz="2600" b="1" dirty="0" smtClean="0"/>
              <a:t>-químicas del suelo</a:t>
            </a:r>
            <a:endParaRPr lang="es-ES_tradnl" sz="2600" b="1" dirty="0"/>
          </a:p>
        </p:txBody>
      </p:sp>
      <p:sp>
        <p:nvSpPr>
          <p:cNvPr id="3" name="2 Marcador de contenido"/>
          <p:cNvSpPr>
            <a:spLocks noGrp="1"/>
          </p:cNvSpPr>
          <p:nvPr>
            <p:ph idx="1"/>
          </p:nvPr>
        </p:nvSpPr>
        <p:spPr/>
        <p:txBody>
          <a:bodyPr/>
          <a:lstStyle/>
          <a:p>
            <a:endParaRPr lang="es-ES"/>
          </a:p>
        </p:txBody>
      </p:sp>
      <p:pic>
        <p:nvPicPr>
          <p:cNvPr id="225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271" y="1324830"/>
            <a:ext cx="335280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346" y="2025650"/>
            <a:ext cx="3514725"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93071" y="3681462"/>
            <a:ext cx="337185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93071" y="1945920"/>
            <a:ext cx="3362325"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6419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http://deportesenvideos.com/wp-content/uploads/2013/02/gimnasio-griego.jpg"/>
          <p:cNvPicPr>
            <a:picLocks noChangeAspect="1" noChangeArrowheads="1"/>
          </p:cNvPicPr>
          <p:nvPr/>
        </p:nvPicPr>
        <p:blipFill>
          <a:blip r:embed="rId3" cstate="print"/>
          <a:srcRect/>
          <a:stretch>
            <a:fillRect/>
          </a:stretch>
        </p:blipFill>
        <p:spPr bwMode="auto">
          <a:xfrm>
            <a:off x="4911970" y="1887396"/>
            <a:ext cx="1858810" cy="2376312"/>
          </a:xfrm>
          <a:prstGeom prst="rect">
            <a:avLst/>
          </a:prstGeom>
          <a:noFill/>
        </p:spPr>
      </p:pic>
      <p:pic>
        <p:nvPicPr>
          <p:cNvPr id="22" name="Picture 6" descr="AAAJuniperus communis gábulo copia"/>
          <p:cNvPicPr>
            <a:picLocks noChangeAspect="1" noChangeArrowheads="1"/>
          </p:cNvPicPr>
          <p:nvPr/>
        </p:nvPicPr>
        <p:blipFill>
          <a:blip r:embed="rId4" cstate="print"/>
          <a:srcRect/>
          <a:stretch>
            <a:fillRect/>
          </a:stretch>
        </p:blipFill>
        <p:spPr bwMode="auto">
          <a:xfrm>
            <a:off x="5983764" y="3253512"/>
            <a:ext cx="1250427" cy="1046679"/>
          </a:xfrm>
          <a:prstGeom prst="rect">
            <a:avLst/>
          </a:prstGeom>
          <a:noFill/>
          <a:ln w="12700">
            <a:solidFill>
              <a:srgbClr val="C3EA36"/>
            </a:solidFill>
            <a:miter lim="800000"/>
            <a:headEnd/>
            <a:tailEnd/>
          </a:ln>
        </p:spPr>
      </p:pic>
      <p:sp>
        <p:nvSpPr>
          <p:cNvPr id="2" name="1 Título"/>
          <p:cNvSpPr>
            <a:spLocks noGrp="1"/>
          </p:cNvSpPr>
          <p:nvPr>
            <p:ph type="title"/>
          </p:nvPr>
        </p:nvSpPr>
        <p:spPr>
          <a:xfrm>
            <a:off x="327072" y="157976"/>
            <a:ext cx="6805137" cy="662768"/>
          </a:xfrm>
        </p:spPr>
        <p:txBody>
          <a:bodyPr/>
          <a:lstStyle/>
          <a:p>
            <a:endParaRPr lang="es-ES" dirty="0">
              <a:solidFill>
                <a:srgbClr val="D95215"/>
              </a:solidFill>
              <a:latin typeface="Garamond" pitchFamily="18" charset="0"/>
            </a:endParaRPr>
          </a:p>
        </p:txBody>
      </p:sp>
      <p:pic>
        <p:nvPicPr>
          <p:cNvPr id="6" name="Picture 2"/>
          <p:cNvPicPr>
            <a:picLocks noChangeAspect="1" noChangeArrowheads="1"/>
          </p:cNvPicPr>
          <p:nvPr/>
        </p:nvPicPr>
        <p:blipFill>
          <a:blip r:embed="rId5" cstate="print"/>
          <a:srcRect/>
          <a:stretch>
            <a:fillRect/>
          </a:stretch>
        </p:blipFill>
        <p:spPr bwMode="auto">
          <a:xfrm>
            <a:off x="267528" y="876884"/>
            <a:ext cx="3899720" cy="2421056"/>
          </a:xfrm>
          <a:prstGeom prst="rect">
            <a:avLst/>
          </a:prstGeom>
          <a:noFill/>
          <a:ln w="12700">
            <a:solidFill>
              <a:srgbClr val="C3EA36"/>
            </a:solidFill>
            <a:miter lim="800000"/>
            <a:headEnd/>
            <a:tailEnd/>
          </a:ln>
        </p:spPr>
      </p:pic>
      <p:sp>
        <p:nvSpPr>
          <p:cNvPr id="8" name="Text Box 4"/>
          <p:cNvSpPr txBox="1">
            <a:spLocks noChangeArrowheads="1"/>
          </p:cNvSpPr>
          <p:nvPr/>
        </p:nvSpPr>
        <p:spPr bwMode="auto">
          <a:xfrm>
            <a:off x="4673793" y="744369"/>
            <a:ext cx="2441309" cy="984885"/>
          </a:xfrm>
          <a:prstGeom prst="rect">
            <a:avLst/>
          </a:prstGeom>
          <a:solidFill>
            <a:schemeClr val="bg1"/>
          </a:solidFill>
          <a:ln w="9525">
            <a:solidFill>
              <a:srgbClr val="C3EA36"/>
            </a:solidFill>
            <a:miter lim="800000"/>
            <a:headEnd/>
            <a:tailEnd/>
          </a:ln>
          <a:effectLst/>
        </p:spPr>
        <p:txBody>
          <a:bodyPr wrap="square" lIns="0" tIns="0" rIns="0" bIns="0" anchor="ctr" anchorCtr="1">
            <a:spAutoFit/>
          </a:bodyPr>
          <a:lstStyle/>
          <a:p>
            <a:pPr algn="ctr"/>
            <a:r>
              <a:rPr lang="es-ES_tradnl" sz="1600" b="1" dirty="0">
                <a:latin typeface="Garamond" pitchFamily="18" charset="0"/>
              </a:rPr>
              <a:t>¿Cuándo?</a:t>
            </a:r>
          </a:p>
          <a:p>
            <a:pPr algn="ctr"/>
            <a:r>
              <a:rPr lang="es-ES_tradnl" sz="1600" dirty="0">
                <a:latin typeface="Garamond" pitchFamily="18" charset="0"/>
              </a:rPr>
              <a:t>Aprox. 300 millones de años</a:t>
            </a:r>
          </a:p>
          <a:p>
            <a:pPr algn="ctr"/>
            <a:r>
              <a:rPr lang="es-ES_tradnl" sz="1600" dirty="0">
                <a:latin typeface="Garamond" pitchFamily="18" charset="0"/>
              </a:rPr>
              <a:t>Cambio climático. Clima más frio y seco.</a:t>
            </a:r>
            <a:endParaRPr lang="en-GB" sz="1600" dirty="0">
              <a:latin typeface="Garamond" pitchFamily="18" charset="0"/>
            </a:endParaRPr>
          </a:p>
        </p:txBody>
      </p:sp>
      <p:sp>
        <p:nvSpPr>
          <p:cNvPr id="9" name="8 CuadroTexto"/>
          <p:cNvSpPr txBox="1"/>
          <p:nvPr/>
        </p:nvSpPr>
        <p:spPr>
          <a:xfrm>
            <a:off x="1943841" y="1872002"/>
            <a:ext cx="625045" cy="228365"/>
          </a:xfrm>
          <a:prstGeom prst="rect">
            <a:avLst/>
          </a:prstGeom>
          <a:solidFill>
            <a:schemeClr val="bg1"/>
          </a:solidFill>
        </p:spPr>
        <p:txBody>
          <a:bodyPr wrap="none" lIns="73756" tIns="36878" rIns="73756" bIns="36878" rtlCol="0">
            <a:spAutoFit/>
          </a:bodyPr>
          <a:lstStyle/>
          <a:p>
            <a:r>
              <a:rPr lang="es-ES" sz="1000" dirty="0"/>
              <a:t>Helechos</a:t>
            </a:r>
          </a:p>
        </p:txBody>
      </p:sp>
      <p:sp>
        <p:nvSpPr>
          <p:cNvPr id="10" name="9 CuadroTexto"/>
          <p:cNvSpPr txBox="1"/>
          <p:nvPr/>
        </p:nvSpPr>
        <p:spPr>
          <a:xfrm>
            <a:off x="1220235" y="1844218"/>
            <a:ext cx="758064" cy="382253"/>
          </a:xfrm>
          <a:prstGeom prst="rect">
            <a:avLst/>
          </a:prstGeom>
          <a:solidFill>
            <a:schemeClr val="bg1"/>
          </a:solidFill>
        </p:spPr>
        <p:txBody>
          <a:bodyPr wrap="square" lIns="73756" tIns="36878" rIns="73756" bIns="36878" rtlCol="0">
            <a:spAutoFit/>
          </a:bodyPr>
          <a:lstStyle/>
          <a:p>
            <a:r>
              <a:rPr lang="es-ES" sz="1000" dirty="0"/>
              <a:t>Musgos y hepáticas</a:t>
            </a:r>
          </a:p>
        </p:txBody>
      </p:sp>
      <p:sp>
        <p:nvSpPr>
          <p:cNvPr id="11" name="10 CuadroTexto"/>
          <p:cNvSpPr txBox="1"/>
          <p:nvPr/>
        </p:nvSpPr>
        <p:spPr>
          <a:xfrm>
            <a:off x="386617" y="1695887"/>
            <a:ext cx="654985" cy="382253"/>
          </a:xfrm>
          <a:prstGeom prst="rect">
            <a:avLst/>
          </a:prstGeom>
          <a:solidFill>
            <a:schemeClr val="bg1"/>
          </a:solidFill>
        </p:spPr>
        <p:txBody>
          <a:bodyPr wrap="square" lIns="73756" tIns="36878" rIns="73756" bIns="36878" rtlCol="0">
            <a:spAutoFit/>
          </a:bodyPr>
          <a:lstStyle/>
          <a:p>
            <a:r>
              <a:rPr lang="es-ES" sz="1000" dirty="0"/>
              <a:t>Algas marinas</a:t>
            </a:r>
          </a:p>
        </p:txBody>
      </p:sp>
      <p:sp>
        <p:nvSpPr>
          <p:cNvPr id="12" name="11 CuadroTexto"/>
          <p:cNvSpPr txBox="1"/>
          <p:nvPr/>
        </p:nvSpPr>
        <p:spPr>
          <a:xfrm>
            <a:off x="2560081" y="2617211"/>
            <a:ext cx="1041919" cy="382253"/>
          </a:xfrm>
          <a:prstGeom prst="rect">
            <a:avLst/>
          </a:prstGeom>
          <a:solidFill>
            <a:schemeClr val="bg1"/>
          </a:solidFill>
        </p:spPr>
        <p:txBody>
          <a:bodyPr wrap="square" lIns="73756" tIns="36878" rIns="73756" bIns="36878" rtlCol="0">
            <a:spAutoFit/>
          </a:bodyPr>
          <a:lstStyle/>
          <a:p>
            <a:r>
              <a:rPr lang="es-ES" sz="1000" dirty="0"/>
              <a:t>Primeras plantas con semillas</a:t>
            </a:r>
          </a:p>
        </p:txBody>
      </p:sp>
      <p:sp>
        <p:nvSpPr>
          <p:cNvPr id="13" name="12 CuadroTexto"/>
          <p:cNvSpPr txBox="1"/>
          <p:nvPr/>
        </p:nvSpPr>
        <p:spPr>
          <a:xfrm>
            <a:off x="3363822" y="1930574"/>
            <a:ext cx="774074" cy="382253"/>
          </a:xfrm>
          <a:prstGeom prst="rect">
            <a:avLst/>
          </a:prstGeom>
          <a:solidFill>
            <a:schemeClr val="bg1"/>
          </a:solidFill>
        </p:spPr>
        <p:txBody>
          <a:bodyPr wrap="square" lIns="73756" tIns="36878" rIns="73756" bIns="36878" rtlCol="0">
            <a:spAutoFit/>
          </a:bodyPr>
          <a:lstStyle/>
          <a:p>
            <a:r>
              <a:rPr lang="es-ES" sz="1000" dirty="0"/>
              <a:t>Plantas con flores</a:t>
            </a:r>
          </a:p>
        </p:txBody>
      </p:sp>
      <p:sp>
        <p:nvSpPr>
          <p:cNvPr id="14" name="13 CuadroTexto"/>
          <p:cNvSpPr txBox="1"/>
          <p:nvPr/>
        </p:nvSpPr>
        <p:spPr>
          <a:xfrm>
            <a:off x="2530205" y="1831257"/>
            <a:ext cx="639471" cy="228365"/>
          </a:xfrm>
          <a:prstGeom prst="rect">
            <a:avLst/>
          </a:prstGeom>
          <a:solidFill>
            <a:schemeClr val="bg1"/>
          </a:solidFill>
        </p:spPr>
        <p:txBody>
          <a:bodyPr wrap="none" lIns="73756" tIns="36878" rIns="73756" bIns="36878" rtlCol="0">
            <a:spAutoFit/>
          </a:bodyPr>
          <a:lstStyle/>
          <a:p>
            <a:r>
              <a:rPr lang="es-ES" sz="1000" dirty="0"/>
              <a:t>Coníferas</a:t>
            </a:r>
          </a:p>
        </p:txBody>
      </p:sp>
      <p:sp>
        <p:nvSpPr>
          <p:cNvPr id="15" name="14 CuadroTexto"/>
          <p:cNvSpPr txBox="1"/>
          <p:nvPr/>
        </p:nvSpPr>
        <p:spPr>
          <a:xfrm>
            <a:off x="1756132" y="3036110"/>
            <a:ext cx="1667235" cy="228365"/>
          </a:xfrm>
          <a:prstGeom prst="rect">
            <a:avLst/>
          </a:prstGeom>
          <a:solidFill>
            <a:schemeClr val="bg1"/>
          </a:solidFill>
        </p:spPr>
        <p:txBody>
          <a:bodyPr wrap="square" lIns="73756" tIns="36878" rIns="73756" bIns="36878" rtlCol="0">
            <a:spAutoFit/>
          </a:bodyPr>
          <a:lstStyle/>
          <a:p>
            <a:r>
              <a:rPr lang="es-ES" sz="1000" dirty="0"/>
              <a:t>Primeras plantas vasculares</a:t>
            </a:r>
          </a:p>
        </p:txBody>
      </p:sp>
      <p:sp>
        <p:nvSpPr>
          <p:cNvPr id="16" name="15 CuadroTexto"/>
          <p:cNvSpPr txBox="1"/>
          <p:nvPr/>
        </p:nvSpPr>
        <p:spPr>
          <a:xfrm>
            <a:off x="1907269" y="1183504"/>
            <a:ext cx="774074" cy="228365"/>
          </a:xfrm>
          <a:prstGeom prst="rect">
            <a:avLst/>
          </a:prstGeom>
          <a:solidFill>
            <a:schemeClr val="bg1"/>
          </a:solidFill>
        </p:spPr>
        <p:txBody>
          <a:bodyPr wrap="square" lIns="73756" tIns="36878" rIns="73756" bIns="36878" rtlCol="0">
            <a:spAutoFit/>
          </a:bodyPr>
          <a:lstStyle/>
          <a:p>
            <a:r>
              <a:rPr lang="es-ES" sz="1000" dirty="0"/>
              <a:t>Sin semillas</a:t>
            </a:r>
          </a:p>
        </p:txBody>
      </p:sp>
      <p:sp>
        <p:nvSpPr>
          <p:cNvPr id="17" name="16 CuadroTexto"/>
          <p:cNvSpPr txBox="1"/>
          <p:nvPr/>
        </p:nvSpPr>
        <p:spPr>
          <a:xfrm>
            <a:off x="2470661" y="820744"/>
            <a:ext cx="1093122" cy="228365"/>
          </a:xfrm>
          <a:prstGeom prst="rect">
            <a:avLst/>
          </a:prstGeom>
          <a:solidFill>
            <a:schemeClr val="bg1"/>
          </a:solidFill>
        </p:spPr>
        <p:txBody>
          <a:bodyPr wrap="none" lIns="73756" tIns="36878" rIns="73756" bIns="36878" rtlCol="0">
            <a:spAutoFit/>
          </a:bodyPr>
          <a:lstStyle/>
          <a:p>
            <a:r>
              <a:rPr lang="es-ES" sz="1000" dirty="0"/>
              <a:t>Plantas vasculares</a:t>
            </a:r>
          </a:p>
        </p:txBody>
      </p:sp>
      <p:sp>
        <p:nvSpPr>
          <p:cNvPr id="18" name="17 CuadroTexto"/>
          <p:cNvSpPr txBox="1"/>
          <p:nvPr/>
        </p:nvSpPr>
        <p:spPr>
          <a:xfrm>
            <a:off x="1160690" y="805804"/>
            <a:ext cx="893162" cy="382253"/>
          </a:xfrm>
          <a:prstGeom prst="rect">
            <a:avLst/>
          </a:prstGeom>
          <a:solidFill>
            <a:schemeClr val="bg1"/>
          </a:solidFill>
        </p:spPr>
        <p:txBody>
          <a:bodyPr wrap="square" lIns="73756" tIns="36878" rIns="73756" bIns="36878" rtlCol="0">
            <a:spAutoFit/>
          </a:bodyPr>
          <a:lstStyle/>
          <a:p>
            <a:r>
              <a:rPr lang="es-ES" sz="1000" dirty="0"/>
              <a:t>Plantas no vasculares</a:t>
            </a:r>
          </a:p>
        </p:txBody>
      </p:sp>
      <p:sp>
        <p:nvSpPr>
          <p:cNvPr id="19" name="18 CuadroTexto"/>
          <p:cNvSpPr txBox="1"/>
          <p:nvPr/>
        </p:nvSpPr>
        <p:spPr>
          <a:xfrm>
            <a:off x="3006558" y="1140326"/>
            <a:ext cx="833618" cy="228365"/>
          </a:xfrm>
          <a:prstGeom prst="rect">
            <a:avLst/>
          </a:prstGeom>
          <a:solidFill>
            <a:schemeClr val="bg1"/>
          </a:solidFill>
        </p:spPr>
        <p:txBody>
          <a:bodyPr wrap="square" lIns="73756" tIns="36878" rIns="73756" bIns="36878" rtlCol="0">
            <a:spAutoFit/>
          </a:bodyPr>
          <a:lstStyle/>
          <a:p>
            <a:r>
              <a:rPr lang="es-ES" sz="1000" dirty="0"/>
              <a:t>Con semillas</a:t>
            </a:r>
          </a:p>
        </p:txBody>
      </p:sp>
      <p:pic>
        <p:nvPicPr>
          <p:cNvPr id="21" name="Picture 12" descr="Tejo"/>
          <p:cNvPicPr>
            <a:picLocks noChangeAspect="1" noChangeArrowheads="1"/>
          </p:cNvPicPr>
          <p:nvPr/>
        </p:nvPicPr>
        <p:blipFill>
          <a:blip r:embed="rId6" cstate="print"/>
          <a:srcRect/>
          <a:stretch>
            <a:fillRect/>
          </a:stretch>
        </p:blipFill>
        <p:spPr bwMode="auto">
          <a:xfrm>
            <a:off x="5150146" y="2448792"/>
            <a:ext cx="1260763" cy="1276935"/>
          </a:xfrm>
          <a:prstGeom prst="rect">
            <a:avLst/>
          </a:prstGeom>
          <a:noFill/>
          <a:ln w="12700">
            <a:solidFill>
              <a:schemeClr val="accent2"/>
            </a:solidFill>
            <a:miter lim="800000"/>
            <a:headEnd/>
            <a:tailEnd/>
          </a:ln>
        </p:spPr>
      </p:pic>
      <p:pic>
        <p:nvPicPr>
          <p:cNvPr id="20" name="Picture 14" descr="Pinus pinaster"/>
          <p:cNvPicPr>
            <a:picLocks noChangeAspect="1" noChangeArrowheads="1"/>
          </p:cNvPicPr>
          <p:nvPr/>
        </p:nvPicPr>
        <p:blipFill>
          <a:blip r:embed="rId7" cstate="print"/>
          <a:srcRect/>
          <a:stretch>
            <a:fillRect/>
          </a:stretch>
        </p:blipFill>
        <p:spPr bwMode="auto">
          <a:xfrm>
            <a:off x="4435617" y="1887396"/>
            <a:ext cx="1131338" cy="1281986"/>
          </a:xfrm>
          <a:prstGeom prst="rect">
            <a:avLst/>
          </a:prstGeom>
          <a:noFill/>
          <a:ln w="12700">
            <a:solidFill>
              <a:srgbClr val="C3EA36"/>
            </a:solidFill>
            <a:miter lim="800000"/>
            <a:headEnd/>
            <a:tailEnd/>
          </a:ln>
        </p:spPr>
      </p:pic>
      <p:pic>
        <p:nvPicPr>
          <p:cNvPr id="43010" name="Picture 2" descr="https://encrypted-tbn1.gstatic.com/images?q=tbn:ANd9GcRSO7EVuOvfFqmGe1k92zpiZYy8qqSuNVGMWvZfYejxzBWdeSL0"/>
          <p:cNvPicPr>
            <a:picLocks noChangeAspect="1" noChangeArrowheads="1"/>
          </p:cNvPicPr>
          <p:nvPr/>
        </p:nvPicPr>
        <p:blipFill>
          <a:blip r:embed="rId8" cstate="print"/>
          <a:srcRect/>
          <a:stretch>
            <a:fillRect/>
          </a:stretch>
        </p:blipFill>
        <p:spPr bwMode="auto">
          <a:xfrm>
            <a:off x="580075" y="3374981"/>
            <a:ext cx="1369515" cy="969759"/>
          </a:xfrm>
          <a:prstGeom prst="rect">
            <a:avLst/>
          </a:prstGeom>
          <a:noFill/>
        </p:spPr>
      </p:pic>
      <p:pic>
        <p:nvPicPr>
          <p:cNvPr id="23" name="Picture 10" descr="Pinus pinaster, infloresc copia"/>
          <p:cNvPicPr>
            <a:picLocks noChangeAspect="1" noChangeArrowheads="1"/>
          </p:cNvPicPr>
          <p:nvPr/>
        </p:nvPicPr>
        <p:blipFill>
          <a:blip r:embed="rId9" cstate="print"/>
          <a:srcRect/>
          <a:stretch>
            <a:fillRect/>
          </a:stretch>
        </p:blipFill>
        <p:spPr bwMode="auto">
          <a:xfrm>
            <a:off x="3125646" y="2954048"/>
            <a:ext cx="1118314" cy="1405300"/>
          </a:xfrm>
          <a:prstGeom prst="rect">
            <a:avLst/>
          </a:prstGeom>
          <a:noFill/>
          <a:ln w="9525">
            <a:noFill/>
            <a:miter lim="800000"/>
            <a:headEnd/>
            <a:tailEnd/>
          </a:ln>
        </p:spPr>
      </p:pic>
      <p:sp>
        <p:nvSpPr>
          <p:cNvPr id="24" name="23 Elipse"/>
          <p:cNvSpPr/>
          <p:nvPr/>
        </p:nvSpPr>
        <p:spPr>
          <a:xfrm>
            <a:off x="2470661" y="1269861"/>
            <a:ext cx="774074" cy="954373"/>
          </a:xfrm>
          <a:prstGeom prst="ellipse">
            <a:avLst/>
          </a:prstGeom>
          <a:noFill/>
          <a:ln w="41275">
            <a:solidFill>
              <a:srgbClr val="D95215"/>
            </a:solidFill>
          </a:ln>
        </p:spPr>
        <p:style>
          <a:lnRef idx="2">
            <a:schemeClr val="accent1">
              <a:shade val="50000"/>
            </a:schemeClr>
          </a:lnRef>
          <a:fillRef idx="1">
            <a:schemeClr val="accent1"/>
          </a:fillRef>
          <a:effectRef idx="0">
            <a:schemeClr val="accent1"/>
          </a:effectRef>
          <a:fontRef idx="minor">
            <a:schemeClr val="lt1"/>
          </a:fontRef>
        </p:style>
        <p:txBody>
          <a:bodyPr lIns="73756" tIns="36878" rIns="73756" bIns="36878" rtlCol="0" anchor="ctr"/>
          <a:lstStyle/>
          <a:p>
            <a:pPr algn="ctr"/>
            <a:endParaRPr lang="es-ES"/>
          </a:p>
        </p:txBody>
      </p:sp>
      <p:pic>
        <p:nvPicPr>
          <p:cNvPr id="43012" name="Picture 4" descr="http://www.biologia.edu.ar/images/La750.jpg"/>
          <p:cNvPicPr>
            <a:picLocks noChangeAspect="1" noChangeArrowheads="1"/>
          </p:cNvPicPr>
          <p:nvPr/>
        </p:nvPicPr>
        <p:blipFill>
          <a:blip r:embed="rId10" cstate="print"/>
          <a:srcRect/>
          <a:stretch>
            <a:fillRect/>
          </a:stretch>
        </p:blipFill>
        <p:spPr bwMode="auto">
          <a:xfrm>
            <a:off x="1517956" y="3376729"/>
            <a:ext cx="1357821" cy="963308"/>
          </a:xfrm>
          <a:prstGeom prst="rect">
            <a:avLst/>
          </a:prstGeom>
          <a:noFill/>
        </p:spPr>
      </p:pic>
      <p:pic>
        <p:nvPicPr>
          <p:cNvPr id="27" name="26 Imagen" descr="pie página paint.jpg"/>
          <p:cNvPicPr>
            <a:picLocks noChangeAspect="1"/>
          </p:cNvPicPr>
          <p:nvPr/>
        </p:nvPicPr>
        <p:blipFill>
          <a:blip r:embed="rId11" cstate="print"/>
          <a:srcRect b="18126"/>
          <a:stretch>
            <a:fillRect/>
          </a:stretch>
        </p:blipFill>
        <p:spPr>
          <a:xfrm>
            <a:off x="0" y="4189121"/>
            <a:ext cx="7561263" cy="1775117"/>
          </a:xfrm>
          <a:prstGeom prst="rect">
            <a:avLst/>
          </a:prstGeom>
        </p:spPr>
      </p:pic>
      <p:sp>
        <p:nvSpPr>
          <p:cNvPr id="28" name="27 Rectángulo"/>
          <p:cNvSpPr/>
          <p:nvPr/>
        </p:nvSpPr>
        <p:spPr>
          <a:xfrm>
            <a:off x="2351575" y="252557"/>
            <a:ext cx="5001706" cy="474586"/>
          </a:xfrm>
          <a:prstGeom prst="rect">
            <a:avLst/>
          </a:prstGeom>
          <a:solidFill>
            <a:srgbClr val="C3EA36"/>
          </a:solidFill>
        </p:spPr>
        <p:txBody>
          <a:bodyPr wrap="square" lIns="73756" tIns="36878" rIns="73756" bIns="36878">
            <a:spAutoFit/>
          </a:bodyPr>
          <a:lstStyle/>
          <a:p>
            <a:pPr algn="ctr"/>
            <a:r>
              <a:rPr lang="es-ES_tradnl" sz="2600" b="1" dirty="0"/>
              <a:t>Llegan las semillas...</a:t>
            </a:r>
          </a:p>
        </p:txBody>
      </p:sp>
    </p:spTree>
    <p:extLst>
      <p:ext uri="{BB962C8B-B14F-4D97-AF65-F5344CB8AC3E}">
        <p14:creationId xmlns:p14="http://schemas.microsoft.com/office/powerpoint/2010/main" val="27679076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ox(i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ox(i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ox(in)">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3010"/>
                                        </p:tgtEl>
                                        <p:attrNameLst>
                                          <p:attrName>style.visibility</p:attrName>
                                        </p:attrNameLst>
                                      </p:cBhvr>
                                      <p:to>
                                        <p:strVal val="visible"/>
                                      </p:to>
                                    </p:set>
                                    <p:animEffect transition="in" filter="box(in)">
                                      <p:cBhvr>
                                        <p:cTn id="22" dur="500"/>
                                        <p:tgtEl>
                                          <p:spTgt spid="43010"/>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43012"/>
                                        </p:tgtEl>
                                        <p:attrNameLst>
                                          <p:attrName>style.visibility</p:attrName>
                                        </p:attrNameLst>
                                      </p:cBhvr>
                                      <p:to>
                                        <p:strVal val="visible"/>
                                      </p:to>
                                    </p:set>
                                    <p:animEffect transition="in" filter="wheel(4)">
                                      <p:cBhvr>
                                        <p:cTn id="27" dur="2000"/>
                                        <p:tgtEl>
                                          <p:spTgt spid="43012"/>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ox(in)">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11" name="10 CuadroTexto"/>
          <p:cNvSpPr txBox="1"/>
          <p:nvPr/>
        </p:nvSpPr>
        <p:spPr>
          <a:xfrm>
            <a:off x="2947014" y="1451807"/>
            <a:ext cx="1586654" cy="320698"/>
          </a:xfrm>
          <a:prstGeom prst="rect">
            <a:avLst/>
          </a:prstGeom>
          <a:noFill/>
        </p:spPr>
        <p:txBody>
          <a:bodyPr wrap="none" lIns="73756" tIns="36878" rIns="73756" bIns="36878" rtlCol="0">
            <a:spAutoFit/>
          </a:bodyPr>
          <a:lstStyle/>
          <a:p>
            <a:r>
              <a:rPr lang="es-ES" sz="1600" b="1" dirty="0"/>
              <a:t>De aproximación</a:t>
            </a:r>
          </a:p>
        </p:txBody>
      </p:sp>
      <p:pic>
        <p:nvPicPr>
          <p:cNvPr id="12" name="11 Imagen" descr="pie página paint.jpg"/>
          <p:cNvPicPr>
            <a:picLocks noChangeAspect="1"/>
          </p:cNvPicPr>
          <p:nvPr/>
        </p:nvPicPr>
        <p:blipFill>
          <a:blip r:embed="rId3" cstate="print"/>
          <a:srcRect b="18126"/>
          <a:stretch>
            <a:fillRect/>
          </a:stretch>
        </p:blipFill>
        <p:spPr>
          <a:xfrm>
            <a:off x="0" y="4255819"/>
            <a:ext cx="7561263" cy="1775117"/>
          </a:xfrm>
          <a:prstGeom prst="rect">
            <a:avLst/>
          </a:prstGeom>
        </p:spPr>
      </p:pic>
      <p:sp>
        <p:nvSpPr>
          <p:cNvPr id="13" name="12 Rectángulo"/>
          <p:cNvSpPr/>
          <p:nvPr/>
        </p:nvSpPr>
        <p:spPr>
          <a:xfrm>
            <a:off x="923111" y="252557"/>
            <a:ext cx="6430170" cy="474586"/>
          </a:xfrm>
          <a:prstGeom prst="rect">
            <a:avLst/>
          </a:prstGeom>
          <a:solidFill>
            <a:srgbClr val="C3EA36"/>
          </a:solidFill>
        </p:spPr>
        <p:txBody>
          <a:bodyPr wrap="square" lIns="73756" tIns="36878" rIns="73756" bIns="36878">
            <a:spAutoFit/>
          </a:bodyPr>
          <a:lstStyle/>
          <a:p>
            <a:pPr algn="r"/>
            <a:r>
              <a:rPr lang="es-ES_tradnl" sz="2600" b="1" dirty="0" smtClean="0"/>
              <a:t>Las propiedades </a:t>
            </a:r>
            <a:r>
              <a:rPr lang="es-ES_tradnl" sz="2600" b="1" dirty="0" err="1" smtClean="0"/>
              <a:t>fisico</a:t>
            </a:r>
            <a:r>
              <a:rPr lang="es-ES_tradnl" sz="2600" b="1" dirty="0" smtClean="0"/>
              <a:t>-químicas del suelo</a:t>
            </a:r>
            <a:endParaRPr lang="es-ES_tradnl" sz="2600" b="1" dirty="0"/>
          </a:p>
        </p:txBody>
      </p:sp>
      <p:sp>
        <p:nvSpPr>
          <p:cNvPr id="3" name="2 Marcador de contenido"/>
          <p:cNvSpPr>
            <a:spLocks noGrp="1"/>
          </p:cNvSpPr>
          <p:nvPr>
            <p:ph idx="1"/>
          </p:nvPr>
        </p:nvSpPr>
        <p:spPr/>
        <p:txBody>
          <a:bodyPr/>
          <a:lstStyle/>
          <a:p>
            <a:endParaRPr lang="es-ES"/>
          </a:p>
        </p:txBody>
      </p:sp>
      <p:pic>
        <p:nvPicPr>
          <p:cNvPr id="235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681" y="1218444"/>
            <a:ext cx="340995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731" y="1887189"/>
            <a:ext cx="33909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80631" y="3681462"/>
            <a:ext cx="3343275"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94930" y="1899155"/>
            <a:ext cx="3114675"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8602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descr="C:\Users\Celta\Pictures\ERDE-FOTOS\02 - HUERTOS\2014_3_25 - IES A. TOVAR - Realización de semilleros\IMG_1165.JPG"/>
          <p:cNvPicPr>
            <a:picLocks noChangeAspect="1" noChangeArrowheads="1"/>
          </p:cNvPicPr>
          <p:nvPr/>
        </p:nvPicPr>
        <p:blipFill>
          <a:blip r:embed="rId3" cstate="print"/>
          <a:srcRect l="21367" r="3833"/>
          <a:stretch>
            <a:fillRect/>
          </a:stretch>
        </p:blipFill>
        <p:spPr bwMode="auto">
          <a:xfrm>
            <a:off x="0" y="0"/>
            <a:ext cx="7561263" cy="5350578"/>
          </a:xfrm>
          <a:prstGeom prst="rect">
            <a:avLst/>
          </a:prstGeom>
          <a:noFill/>
        </p:spPr>
      </p:pic>
      <p:sp>
        <p:nvSpPr>
          <p:cNvPr id="3" name="2 Marcador de contenido"/>
          <p:cNvSpPr>
            <a:spLocks noGrp="1"/>
          </p:cNvSpPr>
          <p:nvPr>
            <p:ph idx="1"/>
          </p:nvPr>
        </p:nvSpPr>
        <p:spPr/>
        <p:txBody>
          <a:bodyPr/>
          <a:lstStyle/>
          <a:p>
            <a:pPr lvl="0" algn="ctr">
              <a:buNone/>
            </a:pPr>
            <a:endParaRPr lang="es-ES" sz="1900" dirty="0">
              <a:solidFill>
                <a:prstClr val="black"/>
              </a:solidFill>
            </a:endParaRPr>
          </a:p>
          <a:p>
            <a:endParaRPr lang="es-ES" dirty="0"/>
          </a:p>
        </p:txBody>
      </p:sp>
      <p:pic>
        <p:nvPicPr>
          <p:cNvPr id="6" name="Picture 2" descr="C:\Users\Celta\Dropbox\ERDE\0 - ERDE\IMAGEN CORPORATIVA\LOGO2.png"/>
          <p:cNvPicPr>
            <a:picLocks noChangeAspect="1" noChangeArrowheads="1"/>
          </p:cNvPicPr>
          <p:nvPr/>
        </p:nvPicPr>
        <p:blipFill>
          <a:blip r:embed="rId4" cstate="print"/>
          <a:srcRect/>
          <a:stretch>
            <a:fillRect/>
          </a:stretch>
        </p:blipFill>
        <p:spPr bwMode="auto">
          <a:xfrm>
            <a:off x="160363" y="90931"/>
            <a:ext cx="1833949" cy="609898"/>
          </a:xfrm>
          <a:prstGeom prst="rect">
            <a:avLst/>
          </a:prstGeom>
          <a:noFill/>
        </p:spPr>
      </p:pic>
      <p:sp>
        <p:nvSpPr>
          <p:cNvPr id="11" name="10 CuadroTexto"/>
          <p:cNvSpPr txBox="1"/>
          <p:nvPr/>
        </p:nvSpPr>
        <p:spPr>
          <a:xfrm>
            <a:off x="0" y="3547062"/>
            <a:ext cx="7561263" cy="1859580"/>
          </a:xfrm>
          <a:prstGeom prst="rect">
            <a:avLst/>
          </a:prstGeom>
          <a:solidFill>
            <a:srgbClr val="C3EA36"/>
          </a:solidFill>
          <a:ln>
            <a:solidFill>
              <a:srgbClr val="C3EA36"/>
            </a:solidFill>
          </a:ln>
        </p:spPr>
        <p:txBody>
          <a:bodyPr wrap="square" lIns="73756" tIns="36878" rIns="73756" bIns="36878" rtlCol="0">
            <a:spAutoFit/>
          </a:bodyPr>
          <a:lstStyle/>
          <a:p>
            <a:pPr algn="ctr"/>
            <a:r>
              <a:rPr lang="es-ES" sz="5800" b="1" dirty="0">
                <a:effectLst>
                  <a:outerShdw blurRad="38100" dist="38100" dir="2700000" algn="tl">
                    <a:srgbClr val="000000">
                      <a:alpha val="43137"/>
                    </a:srgbClr>
                  </a:outerShdw>
                </a:effectLst>
              </a:rPr>
              <a:t>GRACIAS POR SU ATENCIÓN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267528" y="876884"/>
            <a:ext cx="3899720" cy="2421056"/>
          </a:xfrm>
          <a:prstGeom prst="rect">
            <a:avLst/>
          </a:prstGeom>
          <a:noFill/>
          <a:ln w="12700">
            <a:solidFill>
              <a:srgbClr val="C3EA36"/>
            </a:solidFill>
            <a:miter lim="800000"/>
            <a:headEnd/>
            <a:tailEnd/>
          </a:ln>
        </p:spPr>
      </p:pic>
      <p:sp>
        <p:nvSpPr>
          <p:cNvPr id="9" name="8 CuadroTexto"/>
          <p:cNvSpPr txBox="1"/>
          <p:nvPr/>
        </p:nvSpPr>
        <p:spPr>
          <a:xfrm>
            <a:off x="1943841" y="1872002"/>
            <a:ext cx="625045" cy="228365"/>
          </a:xfrm>
          <a:prstGeom prst="rect">
            <a:avLst/>
          </a:prstGeom>
          <a:solidFill>
            <a:schemeClr val="bg1"/>
          </a:solidFill>
        </p:spPr>
        <p:txBody>
          <a:bodyPr wrap="none" lIns="73756" tIns="36878" rIns="73756" bIns="36878" rtlCol="0">
            <a:spAutoFit/>
          </a:bodyPr>
          <a:lstStyle/>
          <a:p>
            <a:r>
              <a:rPr lang="es-ES" sz="1000" dirty="0"/>
              <a:t>Helechos</a:t>
            </a:r>
          </a:p>
        </p:txBody>
      </p:sp>
      <p:sp>
        <p:nvSpPr>
          <p:cNvPr id="10" name="9 CuadroTexto"/>
          <p:cNvSpPr txBox="1"/>
          <p:nvPr/>
        </p:nvSpPr>
        <p:spPr>
          <a:xfrm>
            <a:off x="1220235" y="1844218"/>
            <a:ext cx="758064" cy="382253"/>
          </a:xfrm>
          <a:prstGeom prst="rect">
            <a:avLst/>
          </a:prstGeom>
          <a:solidFill>
            <a:schemeClr val="bg1"/>
          </a:solidFill>
        </p:spPr>
        <p:txBody>
          <a:bodyPr wrap="square" lIns="73756" tIns="36878" rIns="73756" bIns="36878" rtlCol="0">
            <a:spAutoFit/>
          </a:bodyPr>
          <a:lstStyle/>
          <a:p>
            <a:r>
              <a:rPr lang="es-ES" sz="1000" dirty="0"/>
              <a:t>Musgos y hepáticas</a:t>
            </a:r>
          </a:p>
        </p:txBody>
      </p:sp>
      <p:sp>
        <p:nvSpPr>
          <p:cNvPr id="11" name="10 CuadroTexto"/>
          <p:cNvSpPr txBox="1"/>
          <p:nvPr/>
        </p:nvSpPr>
        <p:spPr>
          <a:xfrm>
            <a:off x="386617" y="1695887"/>
            <a:ext cx="654985" cy="382253"/>
          </a:xfrm>
          <a:prstGeom prst="rect">
            <a:avLst/>
          </a:prstGeom>
          <a:solidFill>
            <a:schemeClr val="bg1"/>
          </a:solidFill>
        </p:spPr>
        <p:txBody>
          <a:bodyPr wrap="square" lIns="73756" tIns="36878" rIns="73756" bIns="36878" rtlCol="0">
            <a:spAutoFit/>
          </a:bodyPr>
          <a:lstStyle/>
          <a:p>
            <a:r>
              <a:rPr lang="es-ES" sz="1000" dirty="0"/>
              <a:t>Algas marinas</a:t>
            </a:r>
          </a:p>
        </p:txBody>
      </p:sp>
      <p:sp>
        <p:nvSpPr>
          <p:cNvPr id="12" name="11 CuadroTexto"/>
          <p:cNvSpPr txBox="1"/>
          <p:nvPr/>
        </p:nvSpPr>
        <p:spPr>
          <a:xfrm>
            <a:off x="2560081" y="2617211"/>
            <a:ext cx="1041919" cy="382253"/>
          </a:xfrm>
          <a:prstGeom prst="rect">
            <a:avLst/>
          </a:prstGeom>
          <a:solidFill>
            <a:schemeClr val="bg1"/>
          </a:solidFill>
        </p:spPr>
        <p:txBody>
          <a:bodyPr wrap="square" lIns="73756" tIns="36878" rIns="73756" bIns="36878" rtlCol="0">
            <a:spAutoFit/>
          </a:bodyPr>
          <a:lstStyle/>
          <a:p>
            <a:r>
              <a:rPr lang="es-ES" sz="1000" dirty="0"/>
              <a:t>Primeras plantas con semillas</a:t>
            </a:r>
          </a:p>
        </p:txBody>
      </p:sp>
      <p:sp>
        <p:nvSpPr>
          <p:cNvPr id="13" name="12 CuadroTexto"/>
          <p:cNvSpPr txBox="1"/>
          <p:nvPr/>
        </p:nvSpPr>
        <p:spPr>
          <a:xfrm>
            <a:off x="3363822" y="1930574"/>
            <a:ext cx="774074" cy="382253"/>
          </a:xfrm>
          <a:prstGeom prst="rect">
            <a:avLst/>
          </a:prstGeom>
          <a:solidFill>
            <a:schemeClr val="bg1"/>
          </a:solidFill>
        </p:spPr>
        <p:txBody>
          <a:bodyPr wrap="square" lIns="73756" tIns="36878" rIns="73756" bIns="36878" rtlCol="0">
            <a:spAutoFit/>
          </a:bodyPr>
          <a:lstStyle/>
          <a:p>
            <a:r>
              <a:rPr lang="es-ES" sz="1000" dirty="0"/>
              <a:t>Plantas con flores</a:t>
            </a:r>
          </a:p>
        </p:txBody>
      </p:sp>
      <p:sp>
        <p:nvSpPr>
          <p:cNvPr id="14" name="13 CuadroTexto"/>
          <p:cNvSpPr txBox="1"/>
          <p:nvPr/>
        </p:nvSpPr>
        <p:spPr>
          <a:xfrm>
            <a:off x="2530205" y="1831257"/>
            <a:ext cx="639471" cy="228365"/>
          </a:xfrm>
          <a:prstGeom prst="rect">
            <a:avLst/>
          </a:prstGeom>
          <a:solidFill>
            <a:schemeClr val="bg1"/>
          </a:solidFill>
        </p:spPr>
        <p:txBody>
          <a:bodyPr wrap="none" lIns="73756" tIns="36878" rIns="73756" bIns="36878" rtlCol="0">
            <a:spAutoFit/>
          </a:bodyPr>
          <a:lstStyle/>
          <a:p>
            <a:r>
              <a:rPr lang="es-ES" sz="1000" dirty="0"/>
              <a:t>Coníferas</a:t>
            </a:r>
          </a:p>
        </p:txBody>
      </p:sp>
      <p:sp>
        <p:nvSpPr>
          <p:cNvPr id="15" name="14 CuadroTexto"/>
          <p:cNvSpPr txBox="1"/>
          <p:nvPr/>
        </p:nvSpPr>
        <p:spPr>
          <a:xfrm>
            <a:off x="1756132" y="3036110"/>
            <a:ext cx="1667235" cy="228365"/>
          </a:xfrm>
          <a:prstGeom prst="rect">
            <a:avLst/>
          </a:prstGeom>
          <a:solidFill>
            <a:schemeClr val="bg1"/>
          </a:solidFill>
        </p:spPr>
        <p:txBody>
          <a:bodyPr wrap="square" lIns="73756" tIns="36878" rIns="73756" bIns="36878" rtlCol="0">
            <a:spAutoFit/>
          </a:bodyPr>
          <a:lstStyle/>
          <a:p>
            <a:r>
              <a:rPr lang="es-ES" sz="1000" dirty="0"/>
              <a:t>Primeras plantas vasculares</a:t>
            </a:r>
          </a:p>
        </p:txBody>
      </p:sp>
      <p:sp>
        <p:nvSpPr>
          <p:cNvPr id="16" name="15 CuadroTexto"/>
          <p:cNvSpPr txBox="1"/>
          <p:nvPr/>
        </p:nvSpPr>
        <p:spPr>
          <a:xfrm>
            <a:off x="1907269" y="1183504"/>
            <a:ext cx="774074" cy="228365"/>
          </a:xfrm>
          <a:prstGeom prst="rect">
            <a:avLst/>
          </a:prstGeom>
          <a:solidFill>
            <a:schemeClr val="bg1"/>
          </a:solidFill>
        </p:spPr>
        <p:txBody>
          <a:bodyPr wrap="square" lIns="73756" tIns="36878" rIns="73756" bIns="36878" rtlCol="0">
            <a:spAutoFit/>
          </a:bodyPr>
          <a:lstStyle/>
          <a:p>
            <a:r>
              <a:rPr lang="es-ES" sz="1000" dirty="0"/>
              <a:t>Sin semillas</a:t>
            </a:r>
          </a:p>
        </p:txBody>
      </p:sp>
      <p:sp>
        <p:nvSpPr>
          <p:cNvPr id="17" name="16 CuadroTexto"/>
          <p:cNvSpPr txBox="1"/>
          <p:nvPr/>
        </p:nvSpPr>
        <p:spPr>
          <a:xfrm>
            <a:off x="2470661" y="820744"/>
            <a:ext cx="1093122" cy="228365"/>
          </a:xfrm>
          <a:prstGeom prst="rect">
            <a:avLst/>
          </a:prstGeom>
          <a:solidFill>
            <a:schemeClr val="bg1"/>
          </a:solidFill>
        </p:spPr>
        <p:txBody>
          <a:bodyPr wrap="none" lIns="73756" tIns="36878" rIns="73756" bIns="36878" rtlCol="0">
            <a:spAutoFit/>
          </a:bodyPr>
          <a:lstStyle/>
          <a:p>
            <a:r>
              <a:rPr lang="es-ES" sz="1000" dirty="0"/>
              <a:t>Plantas vasculares</a:t>
            </a:r>
          </a:p>
        </p:txBody>
      </p:sp>
      <p:sp>
        <p:nvSpPr>
          <p:cNvPr id="18" name="17 CuadroTexto"/>
          <p:cNvSpPr txBox="1"/>
          <p:nvPr/>
        </p:nvSpPr>
        <p:spPr>
          <a:xfrm>
            <a:off x="1160690" y="805804"/>
            <a:ext cx="893162" cy="382253"/>
          </a:xfrm>
          <a:prstGeom prst="rect">
            <a:avLst/>
          </a:prstGeom>
          <a:solidFill>
            <a:schemeClr val="bg1"/>
          </a:solidFill>
        </p:spPr>
        <p:txBody>
          <a:bodyPr wrap="square" lIns="73756" tIns="36878" rIns="73756" bIns="36878" rtlCol="0">
            <a:spAutoFit/>
          </a:bodyPr>
          <a:lstStyle/>
          <a:p>
            <a:r>
              <a:rPr lang="es-ES" sz="1000" dirty="0"/>
              <a:t>Plantas no vasculares</a:t>
            </a:r>
          </a:p>
        </p:txBody>
      </p:sp>
      <p:sp>
        <p:nvSpPr>
          <p:cNvPr id="19" name="18 CuadroTexto"/>
          <p:cNvSpPr txBox="1"/>
          <p:nvPr/>
        </p:nvSpPr>
        <p:spPr>
          <a:xfrm>
            <a:off x="3006558" y="1140326"/>
            <a:ext cx="833618" cy="228365"/>
          </a:xfrm>
          <a:prstGeom prst="rect">
            <a:avLst/>
          </a:prstGeom>
          <a:solidFill>
            <a:schemeClr val="bg1"/>
          </a:solidFill>
        </p:spPr>
        <p:txBody>
          <a:bodyPr wrap="square" lIns="73756" tIns="36878" rIns="73756" bIns="36878" rtlCol="0">
            <a:spAutoFit/>
          </a:bodyPr>
          <a:lstStyle/>
          <a:p>
            <a:r>
              <a:rPr lang="es-ES" sz="1000" dirty="0"/>
              <a:t>Con semillas</a:t>
            </a:r>
          </a:p>
        </p:txBody>
      </p:sp>
      <p:pic>
        <p:nvPicPr>
          <p:cNvPr id="28" name="Picture 12" descr="Crataegus con polinizador"/>
          <p:cNvPicPr>
            <a:picLocks noChangeAspect="1" noChangeArrowheads="1"/>
          </p:cNvPicPr>
          <p:nvPr/>
        </p:nvPicPr>
        <p:blipFill>
          <a:blip r:embed="rId4" cstate="print"/>
          <a:srcRect/>
          <a:stretch>
            <a:fillRect/>
          </a:stretch>
        </p:blipFill>
        <p:spPr bwMode="auto">
          <a:xfrm>
            <a:off x="4614249" y="2168094"/>
            <a:ext cx="2437842" cy="2111602"/>
          </a:xfrm>
          <a:prstGeom prst="rect">
            <a:avLst/>
          </a:prstGeom>
          <a:noFill/>
          <a:ln w="9525">
            <a:noFill/>
            <a:miter lim="800000"/>
            <a:headEnd/>
            <a:tailEnd/>
          </a:ln>
        </p:spPr>
      </p:pic>
      <p:sp>
        <p:nvSpPr>
          <p:cNvPr id="29" name="28 Elipse"/>
          <p:cNvSpPr/>
          <p:nvPr/>
        </p:nvSpPr>
        <p:spPr>
          <a:xfrm>
            <a:off x="3304278" y="1382140"/>
            <a:ext cx="774074" cy="954373"/>
          </a:xfrm>
          <a:prstGeom prst="ellipse">
            <a:avLst/>
          </a:prstGeom>
          <a:noFill/>
          <a:ln w="41275">
            <a:solidFill>
              <a:srgbClr val="D95215"/>
            </a:solidFill>
          </a:ln>
        </p:spPr>
        <p:style>
          <a:lnRef idx="2">
            <a:schemeClr val="accent1">
              <a:shade val="50000"/>
            </a:schemeClr>
          </a:lnRef>
          <a:fillRef idx="1">
            <a:schemeClr val="accent1"/>
          </a:fillRef>
          <a:effectRef idx="0">
            <a:schemeClr val="accent1"/>
          </a:effectRef>
          <a:fontRef idx="minor">
            <a:schemeClr val="lt1"/>
          </a:fontRef>
        </p:style>
        <p:txBody>
          <a:bodyPr lIns="73756" tIns="36878" rIns="73756" bIns="36878" rtlCol="0" anchor="ctr"/>
          <a:lstStyle/>
          <a:p>
            <a:pPr algn="ctr"/>
            <a:endParaRPr lang="es-ES"/>
          </a:p>
        </p:txBody>
      </p:sp>
      <p:sp>
        <p:nvSpPr>
          <p:cNvPr id="30" name="Text Box 3"/>
          <p:cNvSpPr txBox="1">
            <a:spLocks noChangeArrowheads="1"/>
          </p:cNvSpPr>
          <p:nvPr/>
        </p:nvSpPr>
        <p:spPr bwMode="auto">
          <a:xfrm>
            <a:off x="4554705" y="820744"/>
            <a:ext cx="2417907" cy="274531"/>
          </a:xfrm>
          <a:prstGeom prst="rect">
            <a:avLst/>
          </a:prstGeom>
          <a:noFill/>
          <a:ln w="9525">
            <a:noFill/>
            <a:miter lim="800000"/>
            <a:headEnd/>
            <a:tailEnd/>
          </a:ln>
        </p:spPr>
        <p:txBody>
          <a:bodyPr wrap="none" lIns="73756" tIns="36878" rIns="73756" bIns="36878">
            <a:spAutoFit/>
          </a:bodyPr>
          <a:lstStyle/>
          <a:p>
            <a:pPr>
              <a:spcBef>
                <a:spcPct val="50000"/>
              </a:spcBef>
            </a:pPr>
            <a:r>
              <a:rPr lang="es-ES" sz="1300" dirty="0">
                <a:latin typeface="Garamond" pitchFamily="18" charset="0"/>
              </a:rPr>
              <a:t>No es un comportamiento altruista</a:t>
            </a:r>
          </a:p>
        </p:txBody>
      </p:sp>
      <p:sp>
        <p:nvSpPr>
          <p:cNvPr id="31" name="Text Box 4"/>
          <p:cNvSpPr txBox="1">
            <a:spLocks noChangeArrowheads="1"/>
          </p:cNvSpPr>
          <p:nvPr/>
        </p:nvSpPr>
        <p:spPr bwMode="auto">
          <a:xfrm>
            <a:off x="4733338" y="1494419"/>
            <a:ext cx="1613136" cy="274531"/>
          </a:xfrm>
          <a:prstGeom prst="rect">
            <a:avLst/>
          </a:prstGeom>
          <a:noFill/>
          <a:ln w="9525">
            <a:noFill/>
            <a:miter lim="800000"/>
            <a:headEnd/>
            <a:tailEnd/>
          </a:ln>
        </p:spPr>
        <p:txBody>
          <a:bodyPr wrap="none" lIns="73756" tIns="36878" rIns="73756" bIns="36878">
            <a:spAutoFit/>
          </a:bodyPr>
          <a:lstStyle/>
          <a:p>
            <a:pPr>
              <a:spcBef>
                <a:spcPct val="50000"/>
              </a:spcBef>
            </a:pPr>
            <a:r>
              <a:rPr lang="es-ES" sz="1300" dirty="0">
                <a:latin typeface="Garamond" pitchFamily="18" charset="0"/>
              </a:rPr>
              <a:t>Reclamo para atraerlos</a:t>
            </a:r>
          </a:p>
        </p:txBody>
      </p:sp>
      <p:sp>
        <p:nvSpPr>
          <p:cNvPr id="32" name="Text Box 5"/>
          <p:cNvSpPr txBox="1">
            <a:spLocks noChangeArrowheads="1"/>
          </p:cNvSpPr>
          <p:nvPr/>
        </p:nvSpPr>
        <p:spPr bwMode="auto">
          <a:xfrm>
            <a:off x="4733338" y="1718977"/>
            <a:ext cx="2095639" cy="274531"/>
          </a:xfrm>
          <a:prstGeom prst="rect">
            <a:avLst/>
          </a:prstGeom>
          <a:noFill/>
          <a:ln w="9525">
            <a:noFill/>
            <a:miter lim="800000"/>
            <a:headEnd/>
            <a:tailEnd/>
          </a:ln>
        </p:spPr>
        <p:txBody>
          <a:bodyPr wrap="none" lIns="73756" tIns="36878" rIns="73756" bIns="36878">
            <a:spAutoFit/>
          </a:bodyPr>
          <a:lstStyle/>
          <a:p>
            <a:pPr>
              <a:spcBef>
                <a:spcPct val="50000"/>
              </a:spcBef>
            </a:pPr>
            <a:r>
              <a:rPr lang="es-ES" sz="1300" dirty="0">
                <a:latin typeface="Garamond" pitchFamily="18" charset="0"/>
              </a:rPr>
              <a:t>Recompensa para que vuelvan</a:t>
            </a:r>
          </a:p>
        </p:txBody>
      </p:sp>
      <p:sp>
        <p:nvSpPr>
          <p:cNvPr id="33" name="Text Box 6"/>
          <p:cNvSpPr txBox="1">
            <a:spLocks noChangeArrowheads="1"/>
          </p:cNvSpPr>
          <p:nvPr/>
        </p:nvSpPr>
        <p:spPr bwMode="auto">
          <a:xfrm>
            <a:off x="4554705" y="1045302"/>
            <a:ext cx="2555702" cy="274531"/>
          </a:xfrm>
          <a:prstGeom prst="rect">
            <a:avLst/>
          </a:prstGeom>
          <a:noFill/>
          <a:ln w="9525">
            <a:noFill/>
            <a:miter lim="800000"/>
            <a:headEnd/>
            <a:tailEnd/>
          </a:ln>
        </p:spPr>
        <p:txBody>
          <a:bodyPr wrap="none" lIns="73756" tIns="36878" rIns="73756" bIns="36878">
            <a:spAutoFit/>
          </a:bodyPr>
          <a:lstStyle/>
          <a:p>
            <a:pPr>
              <a:spcBef>
                <a:spcPct val="50000"/>
              </a:spcBef>
            </a:pPr>
            <a:r>
              <a:rPr lang="es-ES" sz="1300" dirty="0">
                <a:latin typeface="Garamond" pitchFamily="18" charset="0"/>
              </a:rPr>
              <a:t>Relación basado en el coste-beneficio</a:t>
            </a:r>
          </a:p>
        </p:txBody>
      </p:sp>
      <p:sp>
        <p:nvSpPr>
          <p:cNvPr id="34" name="Text Box 7"/>
          <p:cNvSpPr txBox="1">
            <a:spLocks noChangeArrowheads="1"/>
          </p:cNvSpPr>
          <p:nvPr/>
        </p:nvSpPr>
        <p:spPr bwMode="auto">
          <a:xfrm>
            <a:off x="4554706" y="1269861"/>
            <a:ext cx="1676615" cy="274531"/>
          </a:xfrm>
          <a:prstGeom prst="rect">
            <a:avLst/>
          </a:prstGeom>
          <a:noFill/>
          <a:ln w="9525">
            <a:noFill/>
            <a:miter lim="800000"/>
            <a:headEnd/>
            <a:tailEnd/>
          </a:ln>
        </p:spPr>
        <p:txBody>
          <a:bodyPr wrap="none" lIns="73756" tIns="36878" rIns="73756" bIns="36878">
            <a:spAutoFit/>
          </a:bodyPr>
          <a:lstStyle/>
          <a:p>
            <a:pPr>
              <a:spcBef>
                <a:spcPct val="50000"/>
              </a:spcBef>
            </a:pPr>
            <a:r>
              <a:rPr lang="es-ES" sz="1300" dirty="0">
                <a:latin typeface="Garamond" pitchFamily="18" charset="0"/>
              </a:rPr>
              <a:t>¿Cómo atraer animales?</a:t>
            </a:r>
          </a:p>
        </p:txBody>
      </p:sp>
      <p:pic>
        <p:nvPicPr>
          <p:cNvPr id="25" name="24 Imagen" descr="pie página paint.jpg"/>
          <p:cNvPicPr>
            <a:picLocks noChangeAspect="1"/>
          </p:cNvPicPr>
          <p:nvPr/>
        </p:nvPicPr>
        <p:blipFill>
          <a:blip r:embed="rId5" cstate="print"/>
          <a:srcRect b="18126"/>
          <a:stretch>
            <a:fillRect/>
          </a:stretch>
        </p:blipFill>
        <p:spPr>
          <a:xfrm>
            <a:off x="0" y="4189121"/>
            <a:ext cx="7561263" cy="1775117"/>
          </a:xfrm>
          <a:prstGeom prst="rect">
            <a:avLst/>
          </a:prstGeom>
        </p:spPr>
      </p:pic>
      <p:sp>
        <p:nvSpPr>
          <p:cNvPr id="26" name="25 Rectángulo"/>
          <p:cNvSpPr/>
          <p:nvPr/>
        </p:nvSpPr>
        <p:spPr>
          <a:xfrm>
            <a:off x="2351575" y="252557"/>
            <a:ext cx="5001706" cy="474586"/>
          </a:xfrm>
          <a:prstGeom prst="rect">
            <a:avLst/>
          </a:prstGeom>
          <a:solidFill>
            <a:srgbClr val="C3EA36"/>
          </a:solidFill>
        </p:spPr>
        <p:txBody>
          <a:bodyPr wrap="square" lIns="73756" tIns="36878" rIns="73756" bIns="36878">
            <a:spAutoFit/>
          </a:bodyPr>
          <a:lstStyle/>
          <a:p>
            <a:pPr algn="ctr"/>
            <a:r>
              <a:rPr lang="es-ES_tradnl" sz="2600" b="1" dirty="0"/>
              <a:t>Aparecen los insectos</a:t>
            </a:r>
          </a:p>
        </p:txBody>
      </p:sp>
    </p:spTree>
    <p:extLst>
      <p:ext uri="{BB962C8B-B14F-4D97-AF65-F5344CB8AC3E}">
        <p14:creationId xmlns:p14="http://schemas.microsoft.com/office/powerpoint/2010/main" val="26130339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magen" descr="pie página paint.jpg"/>
          <p:cNvPicPr>
            <a:picLocks noChangeAspect="1"/>
          </p:cNvPicPr>
          <p:nvPr/>
        </p:nvPicPr>
        <p:blipFill>
          <a:blip r:embed="rId3" cstate="print"/>
          <a:srcRect b="18126"/>
          <a:stretch>
            <a:fillRect/>
          </a:stretch>
        </p:blipFill>
        <p:spPr>
          <a:xfrm>
            <a:off x="0" y="4189121"/>
            <a:ext cx="7561263" cy="1775117"/>
          </a:xfrm>
          <a:prstGeom prst="rect">
            <a:avLst/>
          </a:prstGeom>
        </p:spPr>
      </p:pic>
      <p:pic>
        <p:nvPicPr>
          <p:cNvPr id="6" name="Picture 2" descr="http://img4.wikia.nocookie.net/__cb20071107152538/herbolaria/images/e/e5/Taxonomia-y-filogenia.gif"/>
          <p:cNvPicPr>
            <a:picLocks noChangeAspect="1" noChangeArrowheads="1"/>
          </p:cNvPicPr>
          <p:nvPr/>
        </p:nvPicPr>
        <p:blipFill>
          <a:blip r:embed="rId4" cstate="print"/>
          <a:srcRect/>
          <a:stretch>
            <a:fillRect/>
          </a:stretch>
        </p:blipFill>
        <p:spPr bwMode="auto">
          <a:xfrm>
            <a:off x="180231" y="690881"/>
            <a:ext cx="4532264" cy="4214717"/>
          </a:xfrm>
          <a:prstGeom prst="rect">
            <a:avLst/>
          </a:prstGeom>
          <a:noFill/>
        </p:spPr>
      </p:pic>
      <p:sp>
        <p:nvSpPr>
          <p:cNvPr id="8" name="7 Rectángulo"/>
          <p:cNvSpPr/>
          <p:nvPr/>
        </p:nvSpPr>
        <p:spPr>
          <a:xfrm>
            <a:off x="2351575" y="252557"/>
            <a:ext cx="5001706" cy="474586"/>
          </a:xfrm>
          <a:prstGeom prst="rect">
            <a:avLst/>
          </a:prstGeom>
          <a:solidFill>
            <a:srgbClr val="C3EA36"/>
          </a:solidFill>
        </p:spPr>
        <p:txBody>
          <a:bodyPr wrap="square" lIns="73756" tIns="36878" rIns="73756" bIns="36878">
            <a:spAutoFit/>
          </a:bodyPr>
          <a:lstStyle/>
          <a:p>
            <a:pPr algn="ctr"/>
            <a:r>
              <a:rPr lang="es-ES_tradnl" sz="2600" b="1" dirty="0" smtClean="0"/>
              <a:t>Taxonomía</a:t>
            </a:r>
            <a:endParaRPr lang="es-ES_tradnl" sz="2600" b="1" dirty="0"/>
          </a:p>
        </p:txBody>
      </p:sp>
      <p:sp>
        <p:nvSpPr>
          <p:cNvPr id="41987" name="AutoShape 3" descr="Resultado de imagen para ies antonio tovar"/>
          <p:cNvSpPr>
            <a:spLocks noChangeAspect="1" noChangeArrowheads="1"/>
          </p:cNvSpPr>
          <p:nvPr/>
        </p:nvSpPr>
        <p:spPr bwMode="auto">
          <a:xfrm>
            <a:off x="128648" y="-112627"/>
            <a:ext cx="252042" cy="237632"/>
          </a:xfrm>
          <a:prstGeom prst="rect">
            <a:avLst/>
          </a:prstGeom>
          <a:noFill/>
        </p:spPr>
        <p:txBody>
          <a:bodyPr vert="horz" wrap="square" lIns="73756" tIns="36878" rIns="73756" bIns="36878" numCol="1" anchor="t" anchorCtr="0" compatLnSpc="1">
            <a:prstTxWarp prst="textNoShape">
              <a:avLst/>
            </a:prstTxWarp>
          </a:bodyPr>
          <a:lstStyle/>
          <a:p>
            <a:endParaRPr lang="es-ES_tradnl"/>
          </a:p>
        </p:txBody>
      </p:sp>
      <p:sp>
        <p:nvSpPr>
          <p:cNvPr id="7" name="6 Rectángulo"/>
          <p:cNvSpPr/>
          <p:nvPr/>
        </p:nvSpPr>
        <p:spPr>
          <a:xfrm>
            <a:off x="4685087" y="827646"/>
            <a:ext cx="2876176" cy="3693319"/>
          </a:xfrm>
          <a:prstGeom prst="rect">
            <a:avLst/>
          </a:prstGeom>
        </p:spPr>
        <p:txBody>
          <a:bodyPr wrap="square">
            <a:spAutoFit/>
          </a:bodyPr>
          <a:lstStyle/>
          <a:p>
            <a:pPr>
              <a:spcBef>
                <a:spcPts val="600"/>
              </a:spcBef>
            </a:pPr>
            <a:r>
              <a:rPr lang="es-ES_tradnl" sz="1800" dirty="0" smtClean="0"/>
              <a:t>La taxonomía en plantas mantiene categorías, niveles o jerarquías, las cuales agrupan a los especímenes desde grupos que comparten características desde muy generales a nivel de </a:t>
            </a:r>
            <a:r>
              <a:rPr lang="es-ES_tradnl" sz="1800" b="1" dirty="0" smtClean="0"/>
              <a:t>Reino</a:t>
            </a:r>
            <a:r>
              <a:rPr lang="es-ES_tradnl" sz="1800" dirty="0" smtClean="0"/>
              <a:t>, hasta aquellos que comparten características muy específicas, las cuales suben hasta el nivel de </a:t>
            </a:r>
            <a:r>
              <a:rPr lang="es-ES_tradnl" sz="1800" b="1" dirty="0" smtClean="0"/>
              <a:t>género</a:t>
            </a:r>
            <a:r>
              <a:rPr lang="es-ES_tradnl" sz="1800" dirty="0" smtClean="0"/>
              <a:t>, </a:t>
            </a:r>
            <a:r>
              <a:rPr lang="es-ES_tradnl" sz="1800" b="1" dirty="0" smtClean="0"/>
              <a:t>especie</a:t>
            </a:r>
            <a:r>
              <a:rPr lang="es-ES_tradnl" sz="1800" dirty="0" smtClean="0"/>
              <a:t>,</a:t>
            </a:r>
            <a:r>
              <a:rPr lang="es-ES_tradnl" sz="1800" b="1" dirty="0" smtClean="0"/>
              <a:t> variedad</a:t>
            </a:r>
            <a:r>
              <a:rPr lang="es-ES_tradnl" sz="1800" dirty="0" smtClean="0"/>
              <a:t>, etc.</a:t>
            </a:r>
          </a:p>
        </p:txBody>
      </p:sp>
    </p:spTree>
    <p:extLst>
      <p:ext uri="{BB962C8B-B14F-4D97-AF65-F5344CB8AC3E}">
        <p14:creationId xmlns:p14="http://schemas.microsoft.com/office/powerpoint/2010/main" val="3239234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magen" descr="pie página paint.jpg"/>
          <p:cNvPicPr>
            <a:picLocks noChangeAspect="1"/>
          </p:cNvPicPr>
          <p:nvPr/>
        </p:nvPicPr>
        <p:blipFill>
          <a:blip r:embed="rId3" cstate="print"/>
          <a:srcRect b="18126"/>
          <a:stretch>
            <a:fillRect/>
          </a:stretch>
        </p:blipFill>
        <p:spPr>
          <a:xfrm>
            <a:off x="0" y="4189121"/>
            <a:ext cx="7561263" cy="1775117"/>
          </a:xfrm>
          <a:prstGeom prst="rect">
            <a:avLst/>
          </a:prstGeom>
        </p:spPr>
      </p:pic>
      <p:sp>
        <p:nvSpPr>
          <p:cNvPr id="8" name="7 Rectángulo"/>
          <p:cNvSpPr/>
          <p:nvPr/>
        </p:nvSpPr>
        <p:spPr>
          <a:xfrm>
            <a:off x="2351575" y="252557"/>
            <a:ext cx="5001706" cy="474586"/>
          </a:xfrm>
          <a:prstGeom prst="rect">
            <a:avLst/>
          </a:prstGeom>
          <a:solidFill>
            <a:srgbClr val="C3EA36"/>
          </a:solidFill>
        </p:spPr>
        <p:txBody>
          <a:bodyPr wrap="square" lIns="73756" tIns="36878" rIns="73756" bIns="36878">
            <a:spAutoFit/>
          </a:bodyPr>
          <a:lstStyle/>
          <a:p>
            <a:pPr algn="ctr"/>
            <a:r>
              <a:rPr lang="es-ES_tradnl" sz="2600" b="1" dirty="0" smtClean="0"/>
              <a:t>Taxonomía</a:t>
            </a:r>
            <a:endParaRPr lang="es-ES_tradnl" sz="2600" b="1" dirty="0"/>
          </a:p>
        </p:txBody>
      </p:sp>
      <p:sp>
        <p:nvSpPr>
          <p:cNvPr id="41987" name="AutoShape 3" descr="Resultado de imagen para ies antonio tovar"/>
          <p:cNvSpPr>
            <a:spLocks noChangeAspect="1" noChangeArrowheads="1"/>
          </p:cNvSpPr>
          <p:nvPr/>
        </p:nvSpPr>
        <p:spPr bwMode="auto">
          <a:xfrm>
            <a:off x="128648" y="-112627"/>
            <a:ext cx="252042" cy="237632"/>
          </a:xfrm>
          <a:prstGeom prst="rect">
            <a:avLst/>
          </a:prstGeom>
          <a:noFill/>
        </p:spPr>
        <p:txBody>
          <a:bodyPr vert="horz" wrap="square" lIns="73756" tIns="36878" rIns="73756" bIns="36878" numCol="1" anchor="t" anchorCtr="0" compatLnSpc="1">
            <a:prstTxWarp prst="textNoShape">
              <a:avLst/>
            </a:prstTxWarp>
          </a:bodyPr>
          <a:lstStyle/>
          <a:p>
            <a:endParaRPr lang="es-ES_tradnl"/>
          </a:p>
        </p:txBody>
      </p:sp>
      <p:sp>
        <p:nvSpPr>
          <p:cNvPr id="9" name="2 Marcador de contenido"/>
          <p:cNvSpPr txBox="1">
            <a:spLocks/>
          </p:cNvSpPr>
          <p:nvPr/>
        </p:nvSpPr>
        <p:spPr>
          <a:xfrm>
            <a:off x="0" y="727684"/>
            <a:ext cx="7561264" cy="5112568"/>
          </a:xfrm>
          <a:prstGeom prst="rect">
            <a:avLst/>
          </a:prstGeom>
        </p:spPr>
        <p:txBody>
          <a:bodyPr vert="horz" lIns="91440" tIns="45720" rIns="91440" bIns="45720" rtlCol="0">
            <a:noAutofit/>
          </a:bodyPr>
          <a:lstStyle/>
          <a:p>
            <a:endParaRPr lang="es-ES_tradnl" sz="800" dirty="0" smtClean="0"/>
          </a:p>
          <a:p>
            <a:pPr algn="ctr"/>
            <a:r>
              <a:rPr lang="es-ES_tradnl" sz="2800" b="1" dirty="0" smtClean="0"/>
              <a:t>¿Cómo nombrar?</a:t>
            </a:r>
          </a:p>
          <a:p>
            <a:pPr algn="ctr"/>
            <a:endParaRPr lang="es-ES_tradnl" sz="1200" b="1" dirty="0" smtClean="0"/>
          </a:p>
          <a:p>
            <a:r>
              <a:rPr lang="es-ES_tradnl" sz="2000" dirty="0" smtClean="0"/>
              <a:t>El </a:t>
            </a:r>
            <a:r>
              <a:rPr lang="es-ES_tradnl" sz="2000" b="1" dirty="0" smtClean="0"/>
              <a:t>nombre científico </a:t>
            </a:r>
            <a:r>
              <a:rPr lang="es-ES_tradnl" sz="2000" dirty="0" smtClean="0"/>
              <a:t>está formado por un binomio (Sistema </a:t>
            </a:r>
            <a:r>
              <a:rPr lang="es-ES_tradnl" sz="2000" dirty="0" err="1" smtClean="0"/>
              <a:t>binomial</a:t>
            </a:r>
            <a:r>
              <a:rPr lang="es-ES_tradnl" sz="2000" dirty="0" smtClean="0"/>
              <a:t> de </a:t>
            </a:r>
            <a:r>
              <a:rPr lang="es-ES_tradnl" sz="2000" dirty="0" err="1" smtClean="0"/>
              <a:t>Linneo</a:t>
            </a:r>
            <a:r>
              <a:rPr lang="es-ES_tradnl" sz="2000" dirty="0" smtClean="0"/>
              <a:t>), o sea por dos nombres: género y especie.</a:t>
            </a:r>
          </a:p>
          <a:p>
            <a:pPr marL="357188" indent="-271463" algn="ctr"/>
            <a:endParaRPr lang="es-ES_tradnl" sz="600" dirty="0" smtClean="0"/>
          </a:p>
          <a:p>
            <a:pPr marL="357188" indent="-271463" algn="ctr"/>
            <a:endParaRPr lang="es-ES_tradnl" sz="600" b="1" i="1" dirty="0" smtClean="0"/>
          </a:p>
          <a:p>
            <a:pPr marL="357188" indent="-271463">
              <a:buFont typeface="Arial" pitchFamily="34" charset="0"/>
              <a:buChar char="•"/>
            </a:pPr>
            <a:endParaRPr lang="es-ES_tradnl" sz="1600" dirty="0" smtClean="0"/>
          </a:p>
          <a:p>
            <a:pPr marL="357188" indent="-271463">
              <a:buFont typeface="Arial" pitchFamily="34" charset="0"/>
              <a:buChar char="•"/>
            </a:pPr>
            <a:r>
              <a:rPr lang="es-ES_tradnl" sz="1600" dirty="0" smtClean="0"/>
              <a:t>Van siempre en latín, se escriben con letra cursiva o negrita o con ambos, para diferenciarlo como tal, por ejemplo:</a:t>
            </a:r>
          </a:p>
          <a:p>
            <a:pPr marL="357188" indent="-271463">
              <a:buFont typeface="Arial" pitchFamily="34" charset="0"/>
              <a:buChar char="•"/>
            </a:pPr>
            <a:r>
              <a:rPr lang="es-ES_tradnl" sz="1600" dirty="0" smtClean="0"/>
              <a:t>El género se escribe siempre con la primera letra en mayúscula y la especie con minúscula. </a:t>
            </a:r>
          </a:p>
          <a:p>
            <a:pPr marL="357188" indent="-271463">
              <a:buFont typeface="Arial" pitchFamily="34" charset="0"/>
              <a:buChar char="•"/>
            </a:pPr>
            <a:r>
              <a:rPr lang="es-ES_tradnl" sz="1600" dirty="0" smtClean="0"/>
              <a:t>Cuando la muestra está identificada solo a nivel de género y no se conoce la especie, generalmente se usa:</a:t>
            </a:r>
          </a:p>
          <a:p>
            <a:pPr marL="85725"/>
            <a:r>
              <a:rPr lang="es-ES_tradnl" sz="1600" i="1" dirty="0" smtClean="0">
                <a:solidFill>
                  <a:srgbClr val="FF0000"/>
                </a:solidFill>
              </a:rPr>
              <a:t>	</a:t>
            </a:r>
            <a:r>
              <a:rPr lang="es-ES_tradnl" sz="1600" b="1" i="1" dirty="0" err="1" smtClean="0"/>
              <a:t>Quercus</a:t>
            </a:r>
            <a:r>
              <a:rPr lang="es-ES_tradnl" sz="1600" b="1" i="1" dirty="0" smtClean="0"/>
              <a:t> </a:t>
            </a:r>
            <a:r>
              <a:rPr lang="es-ES_tradnl" sz="1600" b="1" i="1" dirty="0" err="1" smtClean="0"/>
              <a:t>sp</a:t>
            </a:r>
            <a:r>
              <a:rPr lang="es-ES_tradnl" sz="1600" b="1" i="1" dirty="0" smtClean="0"/>
              <a:t>.</a:t>
            </a:r>
            <a:endParaRPr lang="es-ES_tradnl" sz="1600" b="1" dirty="0" smtClean="0"/>
          </a:p>
          <a:p>
            <a:endParaRPr lang="es-ES_tradnl" sz="2000" b="1" dirty="0" smtClean="0"/>
          </a:p>
          <a:p>
            <a:endParaRPr lang="es-ES_tradnl" sz="2000" b="1" dirty="0" smtClean="0"/>
          </a:p>
          <a:p>
            <a:endParaRPr lang="es-ES_tradnl" sz="2000" b="1" dirty="0" smtClean="0"/>
          </a:p>
          <a:p>
            <a:endParaRPr lang="es-ES" sz="2000" dirty="0" smtClean="0"/>
          </a:p>
          <a:p>
            <a:endParaRPr lang="es-ES_tradnl" sz="2000" b="1" dirty="0" smtClean="0"/>
          </a:p>
          <a:p>
            <a:endParaRPr lang="es-ES_tradnl" sz="2000" b="1" dirty="0" smtClean="0"/>
          </a:p>
          <a:p>
            <a:endParaRPr lang="es-ES_tradnl" sz="2000" b="1" dirty="0" smtClean="0"/>
          </a:p>
          <a:p>
            <a:endParaRPr kumimoji="0" lang="es-E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4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845046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magen" descr="pie página paint.jpg"/>
          <p:cNvPicPr>
            <a:picLocks noChangeAspect="1"/>
          </p:cNvPicPr>
          <p:nvPr/>
        </p:nvPicPr>
        <p:blipFill>
          <a:blip r:embed="rId3" cstate="print"/>
          <a:srcRect b="18126"/>
          <a:stretch>
            <a:fillRect/>
          </a:stretch>
        </p:blipFill>
        <p:spPr>
          <a:xfrm>
            <a:off x="0" y="4189121"/>
            <a:ext cx="7561263" cy="1775117"/>
          </a:xfrm>
          <a:prstGeom prst="rect">
            <a:avLst/>
          </a:prstGeom>
        </p:spPr>
      </p:pic>
      <p:sp>
        <p:nvSpPr>
          <p:cNvPr id="8" name="7 Rectángulo"/>
          <p:cNvSpPr/>
          <p:nvPr/>
        </p:nvSpPr>
        <p:spPr>
          <a:xfrm>
            <a:off x="2351575" y="252557"/>
            <a:ext cx="5001706" cy="474586"/>
          </a:xfrm>
          <a:prstGeom prst="rect">
            <a:avLst/>
          </a:prstGeom>
          <a:solidFill>
            <a:srgbClr val="C3EA36"/>
          </a:solidFill>
        </p:spPr>
        <p:txBody>
          <a:bodyPr wrap="square" lIns="73756" tIns="36878" rIns="73756" bIns="36878">
            <a:spAutoFit/>
          </a:bodyPr>
          <a:lstStyle/>
          <a:p>
            <a:pPr algn="ctr"/>
            <a:r>
              <a:rPr lang="es-ES_tradnl" sz="2600" b="1" dirty="0" smtClean="0"/>
              <a:t>Taxonomía</a:t>
            </a:r>
            <a:endParaRPr lang="es-ES_tradnl" sz="2600" b="1" dirty="0"/>
          </a:p>
        </p:txBody>
      </p:sp>
      <p:sp>
        <p:nvSpPr>
          <p:cNvPr id="41987" name="AutoShape 3" descr="Resultado de imagen para ies antonio tovar"/>
          <p:cNvSpPr>
            <a:spLocks noChangeAspect="1" noChangeArrowheads="1"/>
          </p:cNvSpPr>
          <p:nvPr/>
        </p:nvSpPr>
        <p:spPr bwMode="auto">
          <a:xfrm>
            <a:off x="128648" y="-112627"/>
            <a:ext cx="252042" cy="237632"/>
          </a:xfrm>
          <a:prstGeom prst="rect">
            <a:avLst/>
          </a:prstGeom>
          <a:noFill/>
        </p:spPr>
        <p:txBody>
          <a:bodyPr vert="horz" wrap="square" lIns="73756" tIns="36878" rIns="73756" bIns="36878" numCol="1" anchor="t" anchorCtr="0" compatLnSpc="1">
            <a:prstTxWarp prst="textNoShape">
              <a:avLst/>
            </a:prstTxWarp>
          </a:bodyPr>
          <a:lstStyle/>
          <a:p>
            <a:endParaRPr lang="es-ES_tradnl"/>
          </a:p>
        </p:txBody>
      </p:sp>
      <p:sp>
        <p:nvSpPr>
          <p:cNvPr id="9" name="2 Marcador de contenido"/>
          <p:cNvSpPr txBox="1">
            <a:spLocks/>
          </p:cNvSpPr>
          <p:nvPr/>
        </p:nvSpPr>
        <p:spPr>
          <a:xfrm>
            <a:off x="0" y="727684"/>
            <a:ext cx="7561264" cy="5112568"/>
          </a:xfrm>
          <a:prstGeom prst="rect">
            <a:avLst/>
          </a:prstGeom>
        </p:spPr>
        <p:txBody>
          <a:bodyPr vert="horz" lIns="91440" tIns="45720" rIns="91440" bIns="45720" rtlCol="0">
            <a:noAutofit/>
          </a:bodyPr>
          <a:lstStyle/>
          <a:p>
            <a:endParaRPr lang="es-ES_tradnl" sz="800" dirty="0" smtClean="0"/>
          </a:p>
          <a:p>
            <a:pPr algn="ctr"/>
            <a:r>
              <a:rPr lang="es-ES_tradnl" sz="2800" b="1" dirty="0" smtClean="0"/>
              <a:t>Un ejemplo</a:t>
            </a:r>
          </a:p>
          <a:p>
            <a:pPr algn="ctr"/>
            <a:endParaRPr lang="es-ES_tradnl" sz="1200" b="1" dirty="0" smtClean="0"/>
          </a:p>
          <a:p>
            <a:r>
              <a:rPr lang="es-ES_tradnl" sz="2000" b="1" dirty="0" err="1" smtClean="0"/>
              <a:t>Esqueno</a:t>
            </a:r>
            <a:r>
              <a:rPr lang="es-ES_tradnl" sz="2000" b="1" dirty="0" smtClean="0"/>
              <a:t>, Esquena </a:t>
            </a:r>
            <a:r>
              <a:rPr lang="es-ES_tradnl" sz="2000" dirty="0" smtClean="0"/>
              <a:t>(Valladolid), </a:t>
            </a:r>
            <a:r>
              <a:rPr lang="es-ES_tradnl" sz="2000" b="1" dirty="0" smtClean="0"/>
              <a:t>Jabino </a:t>
            </a:r>
            <a:r>
              <a:rPr lang="es-ES_tradnl" sz="2000" dirty="0" smtClean="0"/>
              <a:t>(Soria), </a:t>
            </a:r>
            <a:r>
              <a:rPr lang="es-ES_tradnl" sz="2000" b="1" dirty="0" smtClean="0"/>
              <a:t>Sabino </a:t>
            </a:r>
            <a:r>
              <a:rPr lang="es-ES_tradnl" sz="2000" dirty="0" smtClean="0"/>
              <a:t>(Segovia)</a:t>
            </a:r>
            <a:r>
              <a:rPr lang="es-ES_tradnl" sz="2000" b="1" dirty="0" smtClean="0"/>
              <a:t>, Sabina </a:t>
            </a:r>
            <a:r>
              <a:rPr lang="es-ES_tradnl" sz="2000" dirty="0" smtClean="0"/>
              <a:t>(Soria, Salamanca, Ávila), </a:t>
            </a:r>
            <a:r>
              <a:rPr lang="es-ES_tradnl" sz="2000" b="1" dirty="0" smtClean="0"/>
              <a:t>Churro </a:t>
            </a:r>
            <a:r>
              <a:rPr lang="es-ES_tradnl" sz="2000" dirty="0" smtClean="0"/>
              <a:t>(Burgos), </a:t>
            </a:r>
            <a:r>
              <a:rPr lang="es-ES_tradnl" sz="2000" b="1" dirty="0" err="1" smtClean="0"/>
              <a:t>Zainu</a:t>
            </a:r>
            <a:r>
              <a:rPr lang="es-ES_tradnl" sz="2000" b="1" dirty="0" smtClean="0"/>
              <a:t> </a:t>
            </a:r>
            <a:r>
              <a:rPr lang="es-ES_tradnl" sz="2000" dirty="0" smtClean="0"/>
              <a:t>(Burgos), </a:t>
            </a:r>
            <a:r>
              <a:rPr lang="es-ES_tradnl" sz="2000" b="1" dirty="0" smtClean="0"/>
              <a:t>Grojo </a:t>
            </a:r>
            <a:r>
              <a:rPr lang="es-ES_tradnl" sz="2000" dirty="0" smtClean="0"/>
              <a:t>(La Rioja)</a:t>
            </a:r>
            <a:r>
              <a:rPr lang="es-ES_tradnl" sz="2000" b="1" dirty="0" smtClean="0"/>
              <a:t>, Jinebro </a:t>
            </a:r>
            <a:r>
              <a:rPr lang="es-ES_tradnl" sz="2000" dirty="0" smtClean="0"/>
              <a:t>(Valle de Mena), </a:t>
            </a:r>
            <a:r>
              <a:rPr lang="es-ES_tradnl" sz="2000" b="1" dirty="0" smtClean="0"/>
              <a:t>Enebro </a:t>
            </a:r>
            <a:r>
              <a:rPr lang="es-ES_tradnl" sz="2000" dirty="0" smtClean="0"/>
              <a:t>(Soria, Burgos), </a:t>
            </a:r>
            <a:r>
              <a:rPr lang="es-ES_tradnl" sz="2000" b="1" dirty="0" err="1" smtClean="0"/>
              <a:t>Chirrinchin</a:t>
            </a:r>
            <a:r>
              <a:rPr lang="es-ES_tradnl" sz="2000" b="1" dirty="0" smtClean="0"/>
              <a:t> </a:t>
            </a:r>
            <a:r>
              <a:rPr lang="es-ES_tradnl" sz="2000" dirty="0" smtClean="0"/>
              <a:t>(La Rioja), </a:t>
            </a:r>
            <a:r>
              <a:rPr lang="es-ES_tradnl" sz="2000" b="1" dirty="0" err="1" smtClean="0"/>
              <a:t>Nebreira</a:t>
            </a:r>
            <a:r>
              <a:rPr lang="es-ES_tradnl" sz="2000" b="1" dirty="0" smtClean="0"/>
              <a:t> </a:t>
            </a:r>
            <a:r>
              <a:rPr lang="es-ES_tradnl" sz="2000" dirty="0" smtClean="0"/>
              <a:t>(León), </a:t>
            </a:r>
            <a:r>
              <a:rPr lang="es-ES_tradnl" sz="2000" b="1" dirty="0" err="1" smtClean="0"/>
              <a:t>Jiiebra</a:t>
            </a:r>
            <a:r>
              <a:rPr lang="es-ES_tradnl" sz="2000" b="1" dirty="0" smtClean="0"/>
              <a:t> </a:t>
            </a:r>
            <a:r>
              <a:rPr lang="es-ES_tradnl" sz="2000" dirty="0" smtClean="0"/>
              <a:t>(Sanabria), </a:t>
            </a:r>
            <a:r>
              <a:rPr lang="es-ES_tradnl" sz="2000" b="1" dirty="0" err="1" smtClean="0"/>
              <a:t>Fuseira</a:t>
            </a:r>
            <a:r>
              <a:rPr lang="es-ES_tradnl" sz="2000" b="1" dirty="0" smtClean="0"/>
              <a:t> </a:t>
            </a:r>
            <a:r>
              <a:rPr lang="es-ES_tradnl" sz="2000" dirty="0" smtClean="0"/>
              <a:t>(</a:t>
            </a:r>
            <a:r>
              <a:rPr lang="es-ES_tradnl" sz="2000" dirty="0" err="1" smtClean="0"/>
              <a:t>Carballeda</a:t>
            </a:r>
            <a:r>
              <a:rPr lang="es-ES_tradnl" sz="2000" dirty="0" smtClean="0"/>
              <a:t>)</a:t>
            </a:r>
          </a:p>
          <a:p>
            <a:endParaRPr lang="es-ES_tradnl" sz="2000" b="1" dirty="0" smtClean="0"/>
          </a:p>
          <a:p>
            <a:endParaRPr lang="es-ES_tradnl" sz="2000" b="1" dirty="0" smtClean="0"/>
          </a:p>
          <a:p>
            <a:endParaRPr lang="es-ES" sz="2000" dirty="0" smtClean="0"/>
          </a:p>
          <a:p>
            <a:endParaRPr lang="es-ES_tradnl" sz="2000" b="1" dirty="0" smtClean="0"/>
          </a:p>
          <a:p>
            <a:endParaRPr lang="es-ES_tradnl" sz="2000" b="1" dirty="0" smtClean="0"/>
          </a:p>
          <a:p>
            <a:endParaRPr lang="es-ES_tradnl" sz="2000" b="1" dirty="0" smtClean="0"/>
          </a:p>
          <a:p>
            <a:endParaRPr kumimoji="0" lang="es-E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4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9458" name="Picture 2" descr="Resultado de imagen de enebr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9436" y="2889374"/>
            <a:ext cx="2491221" cy="1659787"/>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772519" y="4571201"/>
            <a:ext cx="1441741" cy="276999"/>
          </a:xfrm>
          <a:prstGeom prst="rect">
            <a:avLst/>
          </a:prstGeom>
          <a:noFill/>
        </p:spPr>
        <p:txBody>
          <a:bodyPr wrap="none" rtlCol="0">
            <a:spAutoFit/>
          </a:bodyPr>
          <a:lstStyle/>
          <a:p>
            <a:r>
              <a:rPr lang="es-ES" sz="1200" i="1" dirty="0" err="1" smtClean="0"/>
              <a:t>Juniperus</a:t>
            </a:r>
            <a:r>
              <a:rPr lang="es-ES" sz="1200" i="1" dirty="0" smtClean="0"/>
              <a:t> </a:t>
            </a:r>
            <a:r>
              <a:rPr lang="es-ES" sz="1200" i="1" dirty="0" err="1" smtClean="0"/>
              <a:t>communis</a:t>
            </a:r>
            <a:endParaRPr lang="es-ES" sz="1200" i="1" dirty="0"/>
          </a:p>
        </p:txBody>
      </p:sp>
    </p:spTree>
    <p:extLst>
      <p:ext uri="{BB962C8B-B14F-4D97-AF65-F5344CB8AC3E}">
        <p14:creationId xmlns:p14="http://schemas.microsoft.com/office/powerpoint/2010/main" val="1362074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4379</TotalTime>
  <Words>15810</Words>
  <Application>Microsoft Office PowerPoint</Application>
  <PresentationFormat>Personalizado</PresentationFormat>
  <Paragraphs>1555</Paragraphs>
  <Slides>51</Slides>
  <Notes>49</Notes>
  <HiddenSlides>9</HiddenSlides>
  <MMClips>0</MMClips>
  <ScaleCrop>false</ScaleCrop>
  <HeadingPairs>
    <vt:vector size="4" baseType="variant">
      <vt:variant>
        <vt:lpstr>Tema</vt:lpstr>
      </vt:variant>
      <vt:variant>
        <vt:i4>1</vt:i4>
      </vt:variant>
      <vt:variant>
        <vt:lpstr>Títulos de diapositiva</vt:lpstr>
      </vt:variant>
      <vt:variant>
        <vt:i4>51</vt:i4>
      </vt:variant>
    </vt:vector>
  </HeadingPairs>
  <TitlesOfParts>
    <vt:vector size="52"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Celta</dc:creator>
  <cp:lastModifiedBy>USUARO1</cp:lastModifiedBy>
  <cp:revision>198</cp:revision>
  <dcterms:modified xsi:type="dcterms:W3CDTF">2018-10-04T09:15:20Z</dcterms:modified>
</cp:coreProperties>
</file>