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90" r:id="rId3"/>
    <p:sldId id="259" r:id="rId4"/>
    <p:sldId id="260" r:id="rId5"/>
    <p:sldId id="261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4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62" r:id="rId25"/>
    <p:sldId id="282" r:id="rId26"/>
    <p:sldId id="263" r:id="rId27"/>
    <p:sldId id="283" r:id="rId28"/>
    <p:sldId id="284" r:id="rId29"/>
    <p:sldId id="285" r:id="rId30"/>
    <p:sldId id="286" r:id="rId31"/>
    <p:sldId id="289" r:id="rId32"/>
    <p:sldId id="288" r:id="rId33"/>
    <p:sldId id="287" r:id="rId3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747" autoAdjust="0"/>
  </p:normalViewPr>
  <p:slideViewPr>
    <p:cSldViewPr snapToGrid="0" snapToObjects="1">
      <p:cViewPr varScale="1">
        <p:scale>
          <a:sx n="70" d="100"/>
          <a:sy n="70" d="100"/>
        </p:scale>
        <p:origin x="138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774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04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1038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4491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995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5153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2231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9210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3208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347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446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5006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8610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791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728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0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451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2D6EAC3-FBFD-6D42-855A-D7742BA7199A}" type="datetimeFigureOut">
              <a:rPr lang="es-ES" smtClean="0"/>
              <a:t>16/01/2018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BDC1D-50EC-B047-AE1C-6419538E30A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62613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4k.es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nis.org" TargetMode="External"/><Relationship Id="rId2" Type="http://schemas.openxmlformats.org/officeDocument/2006/relationships/hyperlink" Target="http://www.educa.jcyl.es" TargetMode="Externa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si.es/" TargetMode="External"/><Relationship Id="rId2" Type="http://schemas.openxmlformats.org/officeDocument/2006/relationships/hyperlink" Target="http://www.maldita.es/" TargetMode="Externa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cibe.es" TargetMode="External"/><Relationship Id="rId2" Type="http://schemas.openxmlformats.org/officeDocument/2006/relationships/hyperlink" Target="http://www.educa.jcyl.es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is4k.e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799" y="1555845"/>
            <a:ext cx="8308075" cy="3835021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7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s-ES" sz="7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s-E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s-ES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endParaRPr lang="es-ES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4651" y="1555844"/>
            <a:ext cx="6660107" cy="3835021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Pautas</a:t>
            </a:r>
          </a:p>
          <a:p>
            <a:r>
              <a:rPr lang="es-ES" sz="7200" b="1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De seguridad</a:t>
            </a:r>
          </a:p>
          <a:p>
            <a:r>
              <a:rPr lang="es-ES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En la web</a:t>
            </a:r>
            <a:endParaRPr lang="es-ES" sz="7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970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703951"/>
            <a:ext cx="720265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0090"/>
                </a:solidFill>
              </a:rPr>
              <a:t>8</a:t>
            </a:r>
          </a:p>
          <a:p>
            <a:pPr algn="ctr"/>
            <a:endParaRPr lang="es-ES" sz="5400" b="1" dirty="0" smtClean="0">
              <a:solidFill>
                <a:srgbClr val="000090"/>
              </a:solidFill>
            </a:endParaRPr>
          </a:p>
          <a:p>
            <a:pPr algn="ctr"/>
            <a:r>
              <a:rPr lang="es-ES" sz="2000" b="1" dirty="0">
                <a:solidFill>
                  <a:srgbClr val="002060"/>
                </a:solidFill>
              </a:rPr>
              <a:t>DESCARGA APLICACIONES.  </a:t>
            </a:r>
            <a:endParaRPr lang="es-ES" sz="2000" b="1" dirty="0" smtClean="0">
              <a:solidFill>
                <a:srgbClr val="002060"/>
              </a:solidFill>
            </a:endParaRPr>
          </a:p>
          <a:p>
            <a:pPr algn="just"/>
            <a:endParaRPr lang="es-ES" sz="2000" b="1" dirty="0">
              <a:solidFill>
                <a:srgbClr val="002060"/>
              </a:solidFill>
            </a:endParaRPr>
          </a:p>
          <a:p>
            <a:pPr algn="just"/>
            <a:r>
              <a:rPr lang="es-ES" sz="2000" b="1" dirty="0" smtClean="0">
                <a:solidFill>
                  <a:srgbClr val="002060"/>
                </a:solidFill>
              </a:rPr>
              <a:t>Para </a:t>
            </a:r>
            <a:r>
              <a:rPr lang="es-ES" sz="2000" b="1" dirty="0">
                <a:solidFill>
                  <a:srgbClr val="002060"/>
                </a:solidFill>
              </a:rPr>
              <a:t>descargar aplicaciones de todo tipo recuerda que es prioritario hacerlo desde una página oficial.</a:t>
            </a:r>
          </a:p>
        </p:txBody>
      </p:sp>
    </p:spTree>
    <p:extLst>
      <p:ext uri="{BB962C8B-B14F-4D97-AF65-F5344CB8AC3E}">
        <p14:creationId xmlns:p14="http://schemas.microsoft.com/office/powerpoint/2010/main" val="188824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703951"/>
            <a:ext cx="720265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0090"/>
                </a:solidFill>
              </a:rPr>
              <a:t>9</a:t>
            </a:r>
          </a:p>
          <a:p>
            <a:pPr algn="ctr"/>
            <a:endParaRPr lang="es-ES" sz="5400" b="1" dirty="0" smtClean="0">
              <a:solidFill>
                <a:srgbClr val="000090"/>
              </a:solidFill>
            </a:endParaRPr>
          </a:p>
          <a:p>
            <a:pPr algn="just"/>
            <a:r>
              <a:rPr lang="es-ES" sz="2000" b="1" dirty="0">
                <a:solidFill>
                  <a:srgbClr val="002060"/>
                </a:solidFill>
              </a:rPr>
              <a:t>FOMENTA EL USO DE BUENAS PRÁCTICAS EN INTERNET.</a:t>
            </a:r>
          </a:p>
          <a:p>
            <a:pPr algn="just"/>
            <a:r>
              <a:rPr lang="es-ES" sz="2000" b="1" dirty="0">
                <a:solidFill>
                  <a:srgbClr val="002060"/>
                </a:solidFill>
              </a:rPr>
              <a:t> </a:t>
            </a:r>
          </a:p>
          <a:p>
            <a:pPr algn="just"/>
            <a:r>
              <a:rPr lang="es-ES" sz="2000" b="1" dirty="0">
                <a:solidFill>
                  <a:srgbClr val="002060"/>
                </a:solidFill>
              </a:rPr>
              <a:t>Hazlo con tus compañeros de clase y amigos. No olvides nunca respetar el derecho de los demás.</a:t>
            </a:r>
          </a:p>
        </p:txBody>
      </p:sp>
    </p:spTree>
    <p:extLst>
      <p:ext uri="{BB962C8B-B14F-4D97-AF65-F5344CB8AC3E}">
        <p14:creationId xmlns:p14="http://schemas.microsoft.com/office/powerpoint/2010/main" val="17510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703951"/>
            <a:ext cx="720265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0090"/>
                </a:solidFill>
              </a:rPr>
              <a:t>10</a:t>
            </a:r>
          </a:p>
          <a:p>
            <a:pPr algn="ctr"/>
            <a:endParaRPr lang="es-ES" sz="5400" b="1" dirty="0" smtClean="0">
              <a:solidFill>
                <a:srgbClr val="000090"/>
              </a:solidFill>
            </a:endParaRPr>
          </a:p>
          <a:p>
            <a:pPr algn="ctr"/>
            <a:r>
              <a:rPr lang="es-ES" sz="2000" b="1" dirty="0">
                <a:solidFill>
                  <a:srgbClr val="002060"/>
                </a:solidFill>
              </a:rPr>
              <a:t>GENERA CONCIENCIA RESPONSABLE PARA NAVEGAR DE FORMA SEGURA.   </a:t>
            </a:r>
            <a:endParaRPr lang="es-ES" sz="2000" b="1" dirty="0" smtClean="0">
              <a:solidFill>
                <a:srgbClr val="002060"/>
              </a:solidFill>
            </a:endParaRPr>
          </a:p>
          <a:p>
            <a:pPr algn="just"/>
            <a:endParaRPr lang="es-ES" sz="2000" b="1" dirty="0">
              <a:solidFill>
                <a:srgbClr val="002060"/>
              </a:solidFill>
            </a:endParaRPr>
          </a:p>
          <a:p>
            <a:pPr algn="just"/>
            <a:r>
              <a:rPr lang="es-ES" sz="2000" b="1" dirty="0" smtClean="0">
                <a:solidFill>
                  <a:srgbClr val="002060"/>
                </a:solidFill>
              </a:rPr>
              <a:t>No </a:t>
            </a:r>
            <a:r>
              <a:rPr lang="es-ES" sz="2000" b="1" dirty="0">
                <a:solidFill>
                  <a:srgbClr val="002060"/>
                </a:solidFill>
              </a:rPr>
              <a:t>olvides nunca cerrar tu sesión siempre que termines y tampoco te conectes desde cualquier dispositivo y desde cualquier lugar. </a:t>
            </a:r>
            <a:r>
              <a:rPr lang="es-ES" sz="2000" b="1" dirty="0">
                <a:solidFill>
                  <a:srgbClr val="002060"/>
                </a:solidFill>
              </a:rPr>
              <a:t>Seguridad ante todo.</a:t>
            </a:r>
          </a:p>
        </p:txBody>
      </p:sp>
    </p:spTree>
    <p:extLst>
      <p:ext uri="{BB962C8B-B14F-4D97-AF65-F5344CB8AC3E}">
        <p14:creationId xmlns:p14="http://schemas.microsoft.com/office/powerpoint/2010/main" val="141751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59558" y="2130425"/>
            <a:ext cx="7898642" cy="3028429"/>
          </a:xfrm>
        </p:spPr>
        <p:txBody>
          <a:bodyPr>
            <a:normAutofit/>
          </a:bodyPr>
          <a:lstStyle/>
          <a:p>
            <a:r>
              <a:rPr lang="es-ES" b="1" dirty="0" smtClean="0">
                <a:solidFill>
                  <a:srgbClr val="FF0000"/>
                </a:solidFill>
              </a:rPr>
              <a:t/>
            </a:r>
            <a:br>
              <a:rPr lang="es-ES" b="1" dirty="0" smtClean="0">
                <a:solidFill>
                  <a:srgbClr val="FF0000"/>
                </a:solidFill>
              </a:rPr>
            </a:br>
            <a:endParaRPr lang="es-ES" b="1" dirty="0">
              <a:solidFill>
                <a:srgbClr val="FF0000"/>
              </a:solidFill>
            </a:endParaRPr>
          </a:p>
        </p:txBody>
      </p:sp>
      <p:sp useBgFill="1">
        <p:nvSpPr>
          <p:cNvPr id="3" name="Rectángulo 2"/>
          <p:cNvSpPr/>
          <p:nvPr/>
        </p:nvSpPr>
        <p:spPr>
          <a:xfrm>
            <a:off x="1665027" y="2688609"/>
            <a:ext cx="610054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2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PELIGROS DE INTERNET</a:t>
            </a:r>
          </a:p>
        </p:txBody>
      </p:sp>
    </p:spTree>
    <p:extLst>
      <p:ext uri="{BB962C8B-B14F-4D97-AF65-F5344CB8AC3E}">
        <p14:creationId xmlns:p14="http://schemas.microsoft.com/office/powerpoint/2010/main" val="17480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82639" y="1471939"/>
            <a:ext cx="7553150" cy="3877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800000"/>
                </a:solidFill>
              </a:rPr>
              <a:t>SEXTING</a:t>
            </a:r>
          </a:p>
          <a:p>
            <a:pPr algn="ctr"/>
            <a:endParaRPr lang="es-ES" sz="3200" dirty="0"/>
          </a:p>
          <a:p>
            <a:pPr algn="just"/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</a:rPr>
              <a:t>Es el envío de contenido de tipo sexual (principalmente fotografía o video), producido por el propio remitente, a través del móvil o de otros medios digitales</a:t>
            </a:r>
          </a:p>
        </p:txBody>
      </p:sp>
    </p:spTree>
    <p:extLst>
      <p:ext uri="{BB962C8B-B14F-4D97-AF65-F5344CB8AC3E}">
        <p14:creationId xmlns:p14="http://schemas.microsoft.com/office/powerpoint/2010/main" val="14089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703951"/>
            <a:ext cx="720265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660066"/>
                </a:solidFill>
              </a:rPr>
              <a:t>FORMAS DE PREVENCIÓN</a:t>
            </a:r>
          </a:p>
          <a:p>
            <a:pPr algn="just"/>
            <a:endParaRPr lang="es-ES" sz="3200" dirty="0">
              <a:solidFill>
                <a:schemeClr val="accent1">
                  <a:lumMod val="50000"/>
                </a:schemeClr>
              </a:solidFill>
            </a:endParaRPr>
          </a:p>
          <a:p>
            <a:pPr indent="-514350" algn="just">
              <a:buFont typeface="+mj-lt"/>
              <a:buAutoNum type="arabicPeriod"/>
            </a:pP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No producir ese tipo de material</a:t>
            </a:r>
          </a:p>
          <a:p>
            <a:pPr indent="-514350" algn="just">
              <a:buFont typeface="+mj-lt"/>
              <a:buAutoNum type="arabicPeriod"/>
            </a:pPr>
            <a:endParaRPr lang="es-ES" sz="3200" dirty="0">
              <a:solidFill>
                <a:schemeClr val="accent6">
                  <a:lumMod val="50000"/>
                </a:schemeClr>
              </a:solidFill>
            </a:endParaRPr>
          </a:p>
          <a:p>
            <a:pPr indent="-514350" algn="just">
              <a:buFont typeface="+mj-lt"/>
              <a:buAutoNum type="arabicPeriod"/>
            </a:pP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Si se ha producido, no </a:t>
            </a:r>
            <a:r>
              <a:rPr lang="es-ES" sz="3200" dirty="0" smtClean="0">
                <a:solidFill>
                  <a:schemeClr val="accent6">
                    <a:lumMod val="50000"/>
                  </a:schemeClr>
                </a:solidFill>
              </a:rPr>
              <a:t>compartirlo</a:t>
            </a:r>
          </a:p>
          <a:p>
            <a:pPr indent="-514350" algn="just">
              <a:buFont typeface="+mj-lt"/>
              <a:buAutoNum type="arabicPeriod"/>
            </a:pPr>
            <a:endParaRPr lang="es-ES" sz="32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3200" dirty="0" smtClean="0">
                <a:solidFill>
                  <a:schemeClr val="accent6">
                    <a:lumMod val="50000"/>
                  </a:schemeClr>
                </a:solidFill>
              </a:rPr>
              <a:t>3. No </a:t>
            </a: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promoverlo</a:t>
            </a:r>
          </a:p>
        </p:txBody>
      </p:sp>
    </p:spTree>
    <p:extLst>
      <p:ext uri="{BB962C8B-B14F-4D97-AF65-F5344CB8AC3E}">
        <p14:creationId xmlns:p14="http://schemas.microsoft.com/office/powerpoint/2010/main" val="31134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09935" y="1692322"/>
            <a:ext cx="7689628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800000"/>
                </a:solidFill>
              </a:rPr>
              <a:t>CIBERBULLYING</a:t>
            </a:r>
          </a:p>
          <a:p>
            <a:pPr algn="ctr"/>
            <a:endParaRPr lang="es-ES" sz="3200" dirty="0"/>
          </a:p>
          <a:p>
            <a:pPr algn="just"/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Daño intencional y repetido </a:t>
            </a:r>
            <a:r>
              <a:rPr lang="es-ES" sz="3200" dirty="0" err="1" smtClean="0">
                <a:solidFill>
                  <a:schemeClr val="accent1">
                    <a:lumMod val="50000"/>
                  </a:schemeClr>
                </a:solidFill>
              </a:rPr>
              <a:t>inflingido</a:t>
            </a:r>
            <a:r>
              <a:rPr lang="es-ES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por parte de un menor o de un grupo de menores hacia otro menor a través de medios digitales.</a:t>
            </a:r>
          </a:p>
        </p:txBody>
      </p:sp>
    </p:spTree>
    <p:extLst>
      <p:ext uri="{BB962C8B-B14F-4D97-AF65-F5344CB8AC3E}">
        <p14:creationId xmlns:p14="http://schemas.microsoft.com/office/powerpoint/2010/main" val="159923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526530"/>
            <a:ext cx="720265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660066"/>
                </a:solidFill>
              </a:rPr>
              <a:t>FORMAS DE PREVENCIÓN</a:t>
            </a:r>
          </a:p>
          <a:p>
            <a:pPr algn="ctr"/>
            <a:endParaRPr lang="es-ES" sz="2800" b="1" dirty="0">
              <a:solidFill>
                <a:srgbClr val="800000"/>
              </a:solidFill>
            </a:endParaRPr>
          </a:p>
          <a:p>
            <a:pPr algn="just"/>
            <a:endParaRPr lang="es-ES" sz="3200" dirty="0">
              <a:solidFill>
                <a:schemeClr val="accent6">
                  <a:lumMod val="50000"/>
                </a:schemeClr>
              </a:solidFill>
            </a:endParaRPr>
          </a:p>
          <a:p>
            <a:pPr indent="-514350" algn="just">
              <a:buFont typeface="+mj-lt"/>
              <a:buAutoNum type="arabicPeriod"/>
            </a:pP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Cuida tu privacidad. Piensa antes de publicar</a:t>
            </a:r>
          </a:p>
          <a:p>
            <a:pPr indent="-514350" algn="just">
              <a:buFont typeface="+mj-lt"/>
              <a:buAutoNum type="arabicPeriod"/>
            </a:pPr>
            <a:endParaRPr lang="es-ES" sz="3200" dirty="0">
              <a:solidFill>
                <a:schemeClr val="accent6">
                  <a:lumMod val="50000"/>
                </a:schemeClr>
              </a:solidFill>
            </a:endParaRPr>
          </a:p>
          <a:p>
            <a:pPr indent="-514350" algn="just">
              <a:buFont typeface="+mj-lt"/>
              <a:buAutoNum type="arabicPeriod"/>
            </a:pP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Internet no olvida nunca</a:t>
            </a:r>
          </a:p>
          <a:p>
            <a:pPr indent="-514350" algn="just">
              <a:buFont typeface="+mj-lt"/>
              <a:buAutoNum type="arabicPeriod"/>
            </a:pPr>
            <a:endParaRPr lang="es-ES" sz="3200" dirty="0">
              <a:solidFill>
                <a:schemeClr val="accent6">
                  <a:lumMod val="50000"/>
                </a:schemeClr>
              </a:solidFill>
            </a:endParaRPr>
          </a:p>
          <a:p>
            <a:pPr indent="-514350" algn="just">
              <a:buFont typeface="+mj-lt"/>
              <a:buAutoNum type="arabicPeriod"/>
            </a:pP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Cierra la sesión</a:t>
            </a:r>
          </a:p>
        </p:txBody>
      </p:sp>
    </p:spTree>
    <p:extLst>
      <p:ext uri="{BB962C8B-B14F-4D97-AF65-F5344CB8AC3E}">
        <p14:creationId xmlns:p14="http://schemas.microsoft.com/office/powerpoint/2010/main" val="319524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69107" y="1076154"/>
            <a:ext cx="720265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ES" sz="3200" dirty="0">
              <a:solidFill>
                <a:schemeClr val="accent6">
                  <a:lumMod val="50000"/>
                </a:schemeClr>
              </a:solidFill>
            </a:endParaRPr>
          </a:p>
          <a:p>
            <a:pPr indent="-514350" algn="just">
              <a:buFont typeface="+mj-lt"/>
              <a:buAutoNum type="arabicPeriod" startAt="4"/>
            </a:pP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En Internet no todo el mundo es quien dice ser</a:t>
            </a:r>
          </a:p>
          <a:p>
            <a:pPr algn="just"/>
            <a:endParaRPr lang="es-ES" sz="3200" dirty="0">
              <a:solidFill>
                <a:schemeClr val="accent6">
                  <a:lumMod val="50000"/>
                </a:schemeClr>
              </a:solidFill>
            </a:endParaRPr>
          </a:p>
          <a:p>
            <a:pPr indent="-514350" algn="just">
              <a:buFont typeface="+mj-lt"/>
              <a:buAutoNum type="arabicPeriod" startAt="5"/>
            </a:pP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Vigila tus pertenencias</a:t>
            </a:r>
          </a:p>
          <a:p>
            <a:pPr indent="-514350" algn="just">
              <a:buFont typeface="+mj-lt"/>
              <a:buAutoNum type="arabicPeriod" startAt="5"/>
            </a:pPr>
            <a:endParaRPr lang="es-ES" sz="3200" dirty="0">
              <a:solidFill>
                <a:schemeClr val="accent6">
                  <a:lumMod val="50000"/>
                </a:schemeClr>
              </a:solidFill>
            </a:endParaRPr>
          </a:p>
          <a:p>
            <a:pPr indent="-514350" algn="just">
              <a:buFont typeface="+mj-lt"/>
              <a:buAutoNum type="arabicPeriod" startAt="5"/>
            </a:pP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Piensa antes de aceptar amistades</a:t>
            </a:r>
          </a:p>
          <a:p>
            <a:pPr indent="-514350" algn="just">
              <a:buFont typeface="+mj-lt"/>
              <a:buAutoNum type="arabicPeriod" startAt="5"/>
            </a:pPr>
            <a:endParaRPr lang="es-ES" sz="3200" dirty="0">
              <a:solidFill>
                <a:schemeClr val="accent6">
                  <a:lumMod val="50000"/>
                </a:schemeClr>
              </a:solidFill>
            </a:endParaRPr>
          </a:p>
          <a:p>
            <a:pPr indent="-514350" algn="just">
              <a:buFont typeface="+mj-lt"/>
              <a:buAutoNum type="arabicPeriod" startAt="5"/>
            </a:pP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Chequea tu identidad personal</a:t>
            </a:r>
          </a:p>
        </p:txBody>
      </p:sp>
    </p:spTree>
    <p:extLst>
      <p:ext uri="{BB962C8B-B14F-4D97-AF65-F5344CB8AC3E}">
        <p14:creationId xmlns:p14="http://schemas.microsoft.com/office/powerpoint/2010/main" val="395713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703951"/>
            <a:ext cx="720265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800000"/>
                </a:solidFill>
              </a:rPr>
              <a:t>GROOMING</a:t>
            </a:r>
          </a:p>
          <a:p>
            <a:pPr algn="ctr"/>
            <a:endParaRPr lang="es-ES" sz="3200" dirty="0"/>
          </a:p>
          <a:p>
            <a:pPr algn="just"/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Acercamiento a menores por un adulto con finalidad sexual.</a:t>
            </a:r>
          </a:p>
        </p:txBody>
      </p:sp>
    </p:spTree>
    <p:extLst>
      <p:ext uri="{BB962C8B-B14F-4D97-AF65-F5344CB8AC3E}">
        <p14:creationId xmlns:p14="http://schemas.microsoft.com/office/powerpoint/2010/main" val="42305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7540" y="1721960"/>
            <a:ext cx="7055380" cy="1400530"/>
          </a:xfrm>
        </p:spPr>
        <p:txBody>
          <a:bodyPr/>
          <a:lstStyle/>
          <a:p>
            <a:pPr algn="ctr" defTabSz="457200"/>
            <a:r>
              <a:rPr lang="es-ES" sz="18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8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r>
              <a:rPr lang="es-ES"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8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r>
              <a:rPr lang="es-ES" sz="18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/>
            </a:r>
            <a:br>
              <a:rPr lang="es-ES" sz="18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</a:br>
            <a:r>
              <a:rPr lang="es-ES" sz="4000" b="1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DECÁLOGO </a:t>
            </a:r>
            <a:r>
              <a:rPr lang="es-ES" sz="4000" b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DE NORMAS</a:t>
            </a:r>
            <a:endParaRPr lang="es-ES" sz="4000" b="1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4289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280870"/>
            <a:ext cx="72026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660066"/>
                </a:solidFill>
              </a:rPr>
              <a:t>FORMAS DE </a:t>
            </a:r>
            <a:r>
              <a:rPr lang="es-ES" sz="3200" b="1" dirty="0" smtClean="0">
                <a:solidFill>
                  <a:srgbClr val="660066"/>
                </a:solidFill>
              </a:rPr>
              <a:t>PREVENCIÓN</a:t>
            </a:r>
            <a:endParaRPr lang="es-ES" sz="2800" b="1" dirty="0">
              <a:solidFill>
                <a:srgbClr val="800000"/>
              </a:solidFill>
            </a:endParaRPr>
          </a:p>
          <a:p>
            <a:pPr algn="just"/>
            <a:endParaRPr lang="es-ES" sz="3200" dirty="0">
              <a:solidFill>
                <a:schemeClr val="accent6">
                  <a:lumMod val="50000"/>
                </a:schemeClr>
              </a:solidFill>
            </a:endParaRPr>
          </a:p>
          <a:p>
            <a:pPr indent="-514350" algn="just">
              <a:buFont typeface="+mj-lt"/>
              <a:buAutoNum type="arabicPeriod"/>
            </a:pP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Configuración segura de dispositivos y servicios</a:t>
            </a:r>
          </a:p>
          <a:p>
            <a:pPr indent="-514350" algn="just">
              <a:buFont typeface="+mj-lt"/>
              <a:buAutoNum type="arabicPeriod"/>
            </a:pP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Extrema las precauciones al conversar on line</a:t>
            </a:r>
          </a:p>
          <a:p>
            <a:pPr indent="-514350" algn="just">
              <a:buFont typeface="+mj-lt"/>
              <a:buAutoNum type="arabicPeriod"/>
            </a:pP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Trabaja la autoestima y la asertividad</a:t>
            </a:r>
          </a:p>
          <a:p>
            <a:pPr indent="-514350" algn="just">
              <a:buFont typeface="+mj-lt"/>
              <a:buAutoNum type="arabicPeriod"/>
            </a:pPr>
            <a:r>
              <a:rPr lang="es-ES" sz="3200" dirty="0">
                <a:solidFill>
                  <a:schemeClr val="accent6">
                    <a:lumMod val="50000"/>
                  </a:schemeClr>
                </a:solidFill>
              </a:rPr>
              <a:t>Pensar antes de compartir</a:t>
            </a:r>
          </a:p>
        </p:txBody>
      </p:sp>
    </p:spTree>
    <p:extLst>
      <p:ext uri="{BB962C8B-B14F-4D97-AF65-F5344CB8AC3E}">
        <p14:creationId xmlns:p14="http://schemas.microsoft.com/office/powerpoint/2010/main" val="117304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130745"/>
            <a:ext cx="720265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800000"/>
                </a:solidFill>
              </a:rPr>
              <a:t>SUPLANTACIÓN DE PERSONALIDAD</a:t>
            </a:r>
          </a:p>
          <a:p>
            <a:pPr algn="ctr"/>
            <a:endParaRPr lang="es-ES" sz="3200" dirty="0"/>
          </a:p>
          <a:p>
            <a:pPr algn="just"/>
            <a:r>
              <a:rPr lang="es-ES" sz="3200" dirty="0">
                <a:solidFill>
                  <a:schemeClr val="accent1">
                    <a:lumMod val="50000"/>
                  </a:schemeClr>
                </a:solidFill>
              </a:rPr>
              <a:t>Hacerse pasar por otra persona a través de perfiles o cuentas falsas en cualquier tipo de servicio, utilización de cuentas y perfiles por otras personas e incluso el mero acceso a ellas.</a:t>
            </a:r>
          </a:p>
        </p:txBody>
      </p:sp>
    </p:spTree>
    <p:extLst>
      <p:ext uri="{BB962C8B-B14F-4D97-AF65-F5344CB8AC3E}">
        <p14:creationId xmlns:p14="http://schemas.microsoft.com/office/powerpoint/2010/main" val="363973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994267"/>
            <a:ext cx="720265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smtClean="0">
                <a:solidFill>
                  <a:srgbClr val="660066"/>
                </a:solidFill>
              </a:rPr>
              <a:t>FORMAS DE PREVENCIÓN</a:t>
            </a:r>
          </a:p>
          <a:p>
            <a:pPr algn="ctr"/>
            <a:endParaRPr lang="es-ES" sz="2800" b="1" dirty="0">
              <a:solidFill>
                <a:srgbClr val="800000"/>
              </a:solidFill>
            </a:endParaRPr>
          </a:p>
          <a:p>
            <a:pPr algn="just"/>
            <a:endParaRPr lang="es-E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indent="-514350" algn="just">
              <a:buFont typeface="+mj-lt"/>
              <a:buAutoNum type="arabicPeriod"/>
            </a:pPr>
            <a:r>
              <a:rPr lang="es-ES" sz="2800" dirty="0">
                <a:solidFill>
                  <a:schemeClr val="accent6">
                    <a:lumMod val="50000"/>
                  </a:schemeClr>
                </a:solidFill>
              </a:rPr>
              <a:t>Minimiza la difusión de datos personales</a:t>
            </a:r>
          </a:p>
          <a:p>
            <a:pPr algn="just"/>
            <a:endParaRPr lang="es-ES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2800" dirty="0">
                <a:solidFill>
                  <a:schemeClr val="accent6">
                    <a:lumMod val="50000"/>
                  </a:schemeClr>
                </a:solidFill>
              </a:rPr>
              <a:t>2. Configura </a:t>
            </a:r>
            <a:r>
              <a:rPr lang="es-ES" sz="2800" dirty="0">
                <a:solidFill>
                  <a:schemeClr val="accent6">
                    <a:lumMod val="50000"/>
                  </a:schemeClr>
                </a:solidFill>
              </a:rPr>
              <a:t>adecuadamente las opciones de seguridad</a:t>
            </a:r>
          </a:p>
          <a:p>
            <a:pPr algn="just"/>
            <a:endParaRPr lang="es-ES" sz="2800" dirty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es-ES" sz="2800" dirty="0">
                <a:solidFill>
                  <a:schemeClr val="accent6">
                    <a:lumMod val="50000"/>
                  </a:schemeClr>
                </a:solidFill>
              </a:rPr>
              <a:t>3. Ser </a:t>
            </a:r>
            <a:r>
              <a:rPr lang="es-ES" sz="2800" dirty="0">
                <a:solidFill>
                  <a:schemeClr val="accent6">
                    <a:lumMod val="50000"/>
                  </a:schemeClr>
                </a:solidFill>
              </a:rPr>
              <a:t>selectivos a la hora de aceptar contactos on line</a:t>
            </a:r>
          </a:p>
        </p:txBody>
      </p:sp>
    </p:spTree>
    <p:extLst>
      <p:ext uri="{BB962C8B-B14F-4D97-AF65-F5344CB8AC3E}">
        <p14:creationId xmlns:p14="http://schemas.microsoft.com/office/powerpoint/2010/main" val="2390931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430996"/>
            <a:ext cx="720265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 algn="just">
              <a:buFont typeface="+mj-lt"/>
              <a:buAutoNum type="arabicPeriod" startAt="4"/>
            </a:pPr>
            <a:r>
              <a:rPr lang="es-ES" sz="2800" dirty="0" smtClean="0">
                <a:solidFill>
                  <a:schemeClr val="accent6">
                    <a:lumMod val="50000"/>
                  </a:schemeClr>
                </a:solidFill>
              </a:rPr>
              <a:t>Piensa antes de publicar</a:t>
            </a:r>
          </a:p>
          <a:p>
            <a:pPr algn="just"/>
            <a:endParaRPr lang="es-E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 algn="just">
              <a:buFont typeface="+mj-lt"/>
              <a:buAutoNum type="arabicPeriod" startAt="5"/>
            </a:pPr>
            <a:r>
              <a:rPr lang="es-ES" sz="2800" dirty="0" smtClean="0">
                <a:solidFill>
                  <a:schemeClr val="accent6">
                    <a:lumMod val="50000"/>
                  </a:schemeClr>
                </a:solidFill>
              </a:rPr>
              <a:t>Importancia de la seguridad en dispositivos:</a:t>
            </a:r>
          </a:p>
          <a:p>
            <a:pPr algn="just"/>
            <a:endParaRPr lang="es-ES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1428750" lvl="2" indent="-514350" algn="just">
              <a:buFont typeface="+mj-lt"/>
              <a:buAutoNum type="alphaLcPeriod"/>
            </a:pPr>
            <a:r>
              <a:rPr lang="es-ES" sz="2800" dirty="0" smtClean="0">
                <a:solidFill>
                  <a:schemeClr val="accent6">
                    <a:lumMod val="50000"/>
                  </a:schemeClr>
                </a:solidFill>
              </a:rPr>
              <a:t>Bloqueo de terminales</a:t>
            </a:r>
          </a:p>
          <a:p>
            <a:pPr marL="1428750" lvl="2" indent="-514350" algn="just">
              <a:buFont typeface="+mj-lt"/>
              <a:buAutoNum type="alphaLcPeriod"/>
            </a:pPr>
            <a:r>
              <a:rPr lang="es-ES" sz="2800" dirty="0" smtClean="0">
                <a:solidFill>
                  <a:schemeClr val="accent6">
                    <a:lumMod val="50000"/>
                  </a:schemeClr>
                </a:solidFill>
              </a:rPr>
              <a:t>Usuario limitado</a:t>
            </a:r>
          </a:p>
          <a:p>
            <a:pPr marL="1428750" lvl="2" indent="-514350" algn="just">
              <a:buFont typeface="+mj-lt"/>
              <a:buAutoNum type="alphaLcPeriod"/>
            </a:pPr>
            <a:r>
              <a:rPr lang="es-ES" sz="2800" dirty="0" smtClean="0">
                <a:solidFill>
                  <a:schemeClr val="accent6">
                    <a:lumMod val="50000"/>
                  </a:schemeClr>
                </a:solidFill>
              </a:rPr>
              <a:t>Actualización del sistema operativo y programas</a:t>
            </a:r>
          </a:p>
          <a:p>
            <a:pPr lvl="1" algn="just"/>
            <a:endParaRPr lang="es-ES" sz="2800" dirty="0" smtClean="0"/>
          </a:p>
        </p:txBody>
      </p:sp>
    </p:spTree>
    <p:extLst>
      <p:ext uri="{BB962C8B-B14F-4D97-AF65-F5344CB8AC3E}">
        <p14:creationId xmlns:p14="http://schemas.microsoft.com/office/powerpoint/2010/main" val="2168117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16335" y="875954"/>
            <a:ext cx="72016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dirty="0" smtClean="0">
                <a:solidFill>
                  <a:schemeClr val="accent4">
                    <a:lumMod val="75000"/>
                  </a:schemeClr>
                </a:solidFill>
              </a:rPr>
              <a:t>Pero en caso de que se produzca alguna de estas situaciones no olvides que tienes que </a:t>
            </a:r>
            <a:r>
              <a:rPr lang="es-ES" sz="32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PEDIR AYUDA</a:t>
            </a:r>
            <a:r>
              <a:rPr lang="es-ES" sz="3200" b="1" dirty="0" smtClean="0">
                <a:solidFill>
                  <a:schemeClr val="accent4">
                    <a:lumMod val="75000"/>
                  </a:schemeClr>
                </a:solidFill>
              </a:rPr>
              <a:t> a</a:t>
            </a:r>
            <a:endParaRPr lang="es-ES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9881" y="4138705"/>
            <a:ext cx="2076824" cy="207682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7871" y="3275327"/>
            <a:ext cx="2424953" cy="219889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14706" y="2779058"/>
            <a:ext cx="3451412" cy="161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8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815152"/>
            <a:ext cx="7772400" cy="2951083"/>
          </a:xfrm>
        </p:spPr>
        <p:txBody>
          <a:bodyPr>
            <a:normAutofit fontScale="90000"/>
          </a:bodyPr>
          <a:lstStyle/>
          <a:p>
            <a:r>
              <a:rPr lang="es-ES" b="1" dirty="0" smtClean="0">
                <a:solidFill>
                  <a:srgbClr val="C00000"/>
                </a:solidFill>
              </a:rPr>
              <a:t>Pero… INTERNET </a:t>
            </a:r>
            <a:r>
              <a:rPr lang="es-ES" b="1" dirty="0" smtClean="0">
                <a:solidFill>
                  <a:srgbClr val="C00000"/>
                </a:solidFill>
              </a:rPr>
              <a:t>NOS AYUDA EN EL INSTITUTO</a:t>
            </a:r>
            <a:endParaRPr lang="es-E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926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866588"/>
            <a:ext cx="8229600" cy="55105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HERRAMIENTAS GRATUITAS.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627529" y="1608707"/>
            <a:ext cx="8059271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u="sng" dirty="0" smtClean="0">
                <a:solidFill>
                  <a:schemeClr val="bg2"/>
                </a:solidFill>
              </a:rPr>
              <a:t>VÍDEO</a:t>
            </a:r>
            <a:endParaRPr lang="es-ES" sz="2800" b="1" u="sng" dirty="0" smtClean="0">
              <a:solidFill>
                <a:schemeClr val="bg2"/>
              </a:solidFill>
            </a:endParaRPr>
          </a:p>
          <a:p>
            <a:endParaRPr lang="es-ES" sz="2000" dirty="0">
              <a:solidFill>
                <a:schemeClr val="bg2"/>
              </a:solidFill>
            </a:endParaRPr>
          </a:p>
          <a:p>
            <a:r>
              <a:rPr lang="es-ES" sz="2000" b="1" dirty="0" smtClean="0">
                <a:solidFill>
                  <a:schemeClr val="bg2"/>
                </a:solidFill>
              </a:rPr>
              <a:t>WEWIDEO</a:t>
            </a:r>
            <a:r>
              <a:rPr lang="es-ES" sz="2000" dirty="0" smtClean="0">
                <a:solidFill>
                  <a:schemeClr val="bg2"/>
                </a:solidFill>
              </a:rPr>
              <a:t>: editor y creador de video </a:t>
            </a:r>
            <a:r>
              <a:rPr lang="es-ES" sz="2000" i="1" dirty="0" err="1" smtClean="0">
                <a:solidFill>
                  <a:schemeClr val="bg2"/>
                </a:solidFill>
              </a:rPr>
              <a:t>on</a:t>
            </a:r>
            <a:r>
              <a:rPr lang="es-ES" sz="2000" i="1" dirty="0" smtClean="0">
                <a:solidFill>
                  <a:schemeClr val="bg2"/>
                </a:solidFill>
              </a:rPr>
              <a:t> line</a:t>
            </a:r>
            <a:r>
              <a:rPr lang="es-ES" sz="2000" dirty="0" smtClean="0">
                <a:solidFill>
                  <a:schemeClr val="bg2"/>
                </a:solidFill>
              </a:rPr>
              <a:t>. Se puede conectar a </a:t>
            </a:r>
            <a:r>
              <a:rPr lang="es-ES" sz="2000" dirty="0">
                <a:solidFill>
                  <a:schemeClr val="bg2"/>
                </a:solidFill>
              </a:rPr>
              <a:t>G</a:t>
            </a:r>
            <a:r>
              <a:rPr lang="es-ES" sz="2000" dirty="0" smtClean="0">
                <a:solidFill>
                  <a:schemeClr val="bg2"/>
                </a:solidFill>
              </a:rPr>
              <a:t>oogle </a:t>
            </a:r>
            <a:r>
              <a:rPr lang="es-ES" sz="2000" dirty="0" smtClean="0">
                <a:solidFill>
                  <a:schemeClr val="bg2"/>
                </a:solidFill>
              </a:rPr>
              <a:t>Drive</a:t>
            </a:r>
            <a:endParaRPr lang="es-ES" sz="2000" dirty="0" smtClean="0">
              <a:solidFill>
                <a:schemeClr val="bg2"/>
              </a:solidFill>
            </a:endParaRPr>
          </a:p>
          <a:p>
            <a:r>
              <a:rPr lang="es-ES" sz="2000" b="1" dirty="0" smtClean="0">
                <a:solidFill>
                  <a:schemeClr val="bg2"/>
                </a:solidFill>
              </a:rPr>
              <a:t>OPENSHOOT</a:t>
            </a:r>
            <a:r>
              <a:rPr lang="es-ES" sz="2000" dirty="0" smtClean="0">
                <a:solidFill>
                  <a:schemeClr val="bg2"/>
                </a:solidFill>
              </a:rPr>
              <a:t>: editor y creador de  video </a:t>
            </a:r>
            <a:r>
              <a:rPr lang="es-ES" sz="2000" i="1" dirty="0" err="1" smtClean="0">
                <a:solidFill>
                  <a:schemeClr val="bg2"/>
                </a:solidFill>
              </a:rPr>
              <a:t>on</a:t>
            </a:r>
            <a:r>
              <a:rPr lang="es-ES" sz="2000" i="1" dirty="0" smtClean="0">
                <a:solidFill>
                  <a:schemeClr val="bg2"/>
                </a:solidFill>
              </a:rPr>
              <a:t> line</a:t>
            </a:r>
          </a:p>
          <a:p>
            <a:r>
              <a:rPr lang="es-ES" sz="2000" b="1" dirty="0" smtClean="0">
                <a:solidFill>
                  <a:schemeClr val="bg2"/>
                </a:solidFill>
              </a:rPr>
              <a:t>YOUTUBE EDUCATION</a:t>
            </a:r>
            <a:r>
              <a:rPr lang="es-ES" sz="2000" dirty="0" smtClean="0">
                <a:solidFill>
                  <a:schemeClr val="bg2"/>
                </a:solidFill>
              </a:rPr>
              <a:t>: acceso a videos educativos</a:t>
            </a:r>
          </a:p>
          <a:p>
            <a:endParaRPr lang="es-ES" sz="2000" dirty="0">
              <a:solidFill>
                <a:schemeClr val="bg2"/>
              </a:solidFill>
            </a:endParaRPr>
          </a:p>
          <a:p>
            <a:pPr algn="ctr"/>
            <a:r>
              <a:rPr lang="es-ES" sz="2800" b="1" u="sng" dirty="0" smtClean="0">
                <a:solidFill>
                  <a:schemeClr val="bg2"/>
                </a:solidFill>
              </a:rPr>
              <a:t>AUDIO</a:t>
            </a:r>
          </a:p>
          <a:p>
            <a:endParaRPr lang="es-ES" sz="2000" dirty="0" smtClean="0">
              <a:solidFill>
                <a:schemeClr val="bg2"/>
              </a:solidFill>
            </a:endParaRPr>
          </a:p>
          <a:p>
            <a:r>
              <a:rPr lang="es-ES" sz="2000" b="1" dirty="0" smtClean="0">
                <a:solidFill>
                  <a:schemeClr val="bg2"/>
                </a:solidFill>
              </a:rPr>
              <a:t>AUDACITY</a:t>
            </a:r>
            <a:r>
              <a:rPr lang="es-ES" sz="2000" dirty="0" smtClean="0">
                <a:solidFill>
                  <a:schemeClr val="bg2"/>
                </a:solidFill>
              </a:rPr>
              <a:t>: editor de audio libre</a:t>
            </a:r>
          </a:p>
          <a:p>
            <a:r>
              <a:rPr lang="es-ES" sz="2000" b="1" dirty="0" smtClean="0">
                <a:solidFill>
                  <a:schemeClr val="bg2"/>
                </a:solidFill>
              </a:rPr>
              <a:t>SPREAKER</a:t>
            </a:r>
            <a:r>
              <a:rPr lang="es-ES" sz="2000" dirty="0" smtClean="0">
                <a:solidFill>
                  <a:schemeClr val="bg2"/>
                </a:solidFill>
              </a:rPr>
              <a:t>: radio y </a:t>
            </a:r>
            <a:r>
              <a:rPr lang="es-ES" sz="2000" dirty="0" err="1" smtClean="0">
                <a:solidFill>
                  <a:schemeClr val="bg2"/>
                </a:solidFill>
              </a:rPr>
              <a:t>podcast</a:t>
            </a:r>
            <a:r>
              <a:rPr lang="es-ES" sz="2000" dirty="0" smtClean="0">
                <a:solidFill>
                  <a:schemeClr val="bg2"/>
                </a:solidFill>
              </a:rPr>
              <a:t>. Disponible en </a:t>
            </a:r>
            <a:r>
              <a:rPr lang="es-ES" sz="2000" i="1" dirty="0" smtClean="0">
                <a:solidFill>
                  <a:schemeClr val="bg2"/>
                </a:solidFill>
              </a:rPr>
              <a:t>web</a:t>
            </a:r>
            <a:r>
              <a:rPr lang="es-ES" sz="2000" dirty="0" smtClean="0">
                <a:solidFill>
                  <a:schemeClr val="bg2"/>
                </a:solidFill>
              </a:rPr>
              <a:t> y </a:t>
            </a:r>
            <a:r>
              <a:rPr lang="es-ES" sz="2000" i="1" dirty="0" err="1" smtClean="0">
                <a:solidFill>
                  <a:schemeClr val="bg2"/>
                </a:solidFill>
              </a:rPr>
              <a:t>app</a:t>
            </a:r>
            <a:r>
              <a:rPr lang="es-ES" sz="2000" dirty="0" smtClean="0">
                <a:solidFill>
                  <a:schemeClr val="bg2"/>
                </a:solidFill>
              </a:rPr>
              <a:t>, permite crear programas de radio en directo y a través de </a:t>
            </a:r>
            <a:r>
              <a:rPr lang="es-ES" sz="2000" dirty="0" err="1" smtClean="0">
                <a:solidFill>
                  <a:schemeClr val="bg2"/>
                </a:solidFill>
              </a:rPr>
              <a:t>podcast</a:t>
            </a:r>
            <a:endParaRPr lang="es-ES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2351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716463"/>
            <a:ext cx="8229600" cy="55105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HERRAMIENTAS GRATUITAS. </a:t>
            </a:r>
            <a:br>
              <a:rPr lang="es-ES" dirty="0" smtClean="0">
                <a:solidFill>
                  <a:schemeClr val="bg2"/>
                </a:solidFill>
              </a:rPr>
            </a:br>
            <a:endParaRPr lang="es-ES" dirty="0">
              <a:solidFill>
                <a:schemeClr val="bg2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57200" y="1417638"/>
            <a:ext cx="805927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u="sng" dirty="0" smtClean="0">
              <a:solidFill>
                <a:schemeClr val="bg2"/>
              </a:solidFill>
            </a:endParaRPr>
          </a:p>
          <a:p>
            <a:pPr algn="ctr"/>
            <a:r>
              <a:rPr lang="es-ES" sz="2800" b="1" u="sng" dirty="0" smtClean="0">
                <a:solidFill>
                  <a:schemeClr val="bg2"/>
                </a:solidFill>
              </a:rPr>
              <a:t>IMÁGENES</a:t>
            </a:r>
            <a:endParaRPr lang="es-ES" sz="2800" b="1" u="sng" dirty="0" smtClean="0">
              <a:solidFill>
                <a:schemeClr val="bg2"/>
              </a:solidFill>
            </a:endParaRPr>
          </a:p>
          <a:p>
            <a:endParaRPr lang="es-ES" sz="2800" dirty="0">
              <a:solidFill>
                <a:schemeClr val="bg2"/>
              </a:solidFill>
            </a:endParaRPr>
          </a:p>
          <a:p>
            <a:r>
              <a:rPr lang="es-ES" sz="2000" b="1" dirty="0">
                <a:solidFill>
                  <a:schemeClr val="bg2"/>
                </a:solidFill>
              </a:rPr>
              <a:t>PICASA: </a:t>
            </a:r>
            <a:r>
              <a:rPr lang="es-ES" sz="2000" dirty="0">
                <a:solidFill>
                  <a:schemeClr val="bg2"/>
                </a:solidFill>
              </a:rPr>
              <a:t>edición y gestión de fotos</a:t>
            </a:r>
          </a:p>
          <a:p>
            <a:r>
              <a:rPr lang="es-ES" sz="2000" b="1" dirty="0">
                <a:solidFill>
                  <a:schemeClr val="bg2"/>
                </a:solidFill>
              </a:rPr>
              <a:t>PIXRL: </a:t>
            </a:r>
            <a:r>
              <a:rPr lang="es-ES" sz="2000" dirty="0">
                <a:solidFill>
                  <a:schemeClr val="bg2"/>
                </a:solidFill>
              </a:rPr>
              <a:t>editor fotográfico</a:t>
            </a:r>
          </a:p>
          <a:p>
            <a:endParaRPr lang="es-ES" sz="2800" dirty="0">
              <a:solidFill>
                <a:schemeClr val="bg2"/>
              </a:solidFill>
            </a:endParaRPr>
          </a:p>
          <a:p>
            <a:pPr algn="ctr"/>
            <a:r>
              <a:rPr lang="es-ES" sz="2800" b="1" u="sng" dirty="0" smtClean="0">
                <a:solidFill>
                  <a:schemeClr val="bg2"/>
                </a:solidFill>
              </a:rPr>
              <a:t>PRESENTACIONES</a:t>
            </a:r>
          </a:p>
          <a:p>
            <a:endParaRPr lang="es-ES" sz="2800" dirty="0" smtClean="0">
              <a:solidFill>
                <a:schemeClr val="bg2"/>
              </a:solidFill>
            </a:endParaRPr>
          </a:p>
          <a:p>
            <a:r>
              <a:rPr lang="es-ES" sz="2000" b="1" dirty="0">
                <a:solidFill>
                  <a:schemeClr val="bg2"/>
                </a:solidFill>
              </a:rPr>
              <a:t>POWTOON:</a:t>
            </a:r>
            <a:r>
              <a:rPr lang="es-ES" sz="2000" dirty="0">
                <a:solidFill>
                  <a:schemeClr val="bg2"/>
                </a:solidFill>
              </a:rPr>
              <a:t> editor de presentaciones y </a:t>
            </a:r>
            <a:r>
              <a:rPr lang="es-ES" sz="2000" dirty="0" smtClean="0">
                <a:solidFill>
                  <a:schemeClr val="bg2"/>
                </a:solidFill>
              </a:rPr>
              <a:t>vídeos </a:t>
            </a:r>
            <a:r>
              <a:rPr lang="es-ES" sz="2000" dirty="0">
                <a:solidFill>
                  <a:schemeClr val="bg2"/>
                </a:solidFill>
              </a:rPr>
              <a:t>animados</a:t>
            </a:r>
          </a:p>
          <a:p>
            <a:r>
              <a:rPr lang="es-ES" sz="2000" b="1" dirty="0">
                <a:solidFill>
                  <a:schemeClr val="bg2"/>
                </a:solidFill>
              </a:rPr>
              <a:t>GOANIMATE: </a:t>
            </a:r>
            <a:r>
              <a:rPr lang="es-ES" sz="2000" dirty="0">
                <a:solidFill>
                  <a:schemeClr val="bg2"/>
                </a:solidFill>
              </a:rPr>
              <a:t>presentación en </a:t>
            </a:r>
            <a:r>
              <a:rPr lang="es-ES" sz="2000" dirty="0" smtClean="0">
                <a:solidFill>
                  <a:schemeClr val="bg2"/>
                </a:solidFill>
              </a:rPr>
              <a:t>vídeos</a:t>
            </a:r>
            <a:endParaRPr lang="es-ES" sz="2000" dirty="0">
              <a:solidFill>
                <a:schemeClr val="bg2"/>
              </a:solidFill>
            </a:endParaRPr>
          </a:p>
          <a:p>
            <a:r>
              <a:rPr lang="es-ES" sz="2000" b="1" dirty="0">
                <a:solidFill>
                  <a:schemeClr val="bg2"/>
                </a:solidFill>
              </a:rPr>
              <a:t>PIXTON: </a:t>
            </a:r>
            <a:r>
              <a:rPr lang="es-ES" sz="2000" dirty="0">
                <a:solidFill>
                  <a:schemeClr val="bg2"/>
                </a:solidFill>
              </a:rPr>
              <a:t>editor de cómics</a:t>
            </a:r>
            <a:endParaRPr lang="es-ES" sz="2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5844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372035" y="743759"/>
            <a:ext cx="8229600" cy="55105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HERRAMIENTAS GRATUITAS. </a:t>
            </a:r>
            <a:r>
              <a:rPr lang="es-ES" dirty="0" smtClean="0">
                <a:solidFill>
                  <a:srgbClr val="948A54"/>
                </a:solidFill>
              </a:rPr>
              <a:t/>
            </a:r>
            <a:br>
              <a:rPr lang="es-ES" dirty="0" smtClean="0">
                <a:solidFill>
                  <a:srgbClr val="948A54"/>
                </a:solidFill>
              </a:rPr>
            </a:br>
            <a:endParaRPr lang="es-ES" dirty="0">
              <a:solidFill>
                <a:srgbClr val="948A54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57200" y="1417638"/>
            <a:ext cx="8059271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sz="2800" b="1" u="sng" dirty="0" smtClean="0">
              <a:solidFill>
                <a:schemeClr val="bg2"/>
              </a:solidFill>
            </a:endParaRPr>
          </a:p>
          <a:p>
            <a:pPr algn="ctr"/>
            <a:r>
              <a:rPr lang="es-ES" sz="2800" b="1" u="sng" dirty="0" smtClean="0">
                <a:solidFill>
                  <a:schemeClr val="bg2"/>
                </a:solidFill>
              </a:rPr>
              <a:t>TRATAMIENTO </a:t>
            </a:r>
            <a:r>
              <a:rPr lang="es-ES" sz="2800" b="1" u="sng" dirty="0" smtClean="0">
                <a:solidFill>
                  <a:schemeClr val="bg2"/>
                </a:solidFill>
              </a:rPr>
              <a:t>DE LA </a:t>
            </a:r>
            <a:r>
              <a:rPr lang="es-ES" sz="2800" b="1" u="sng" dirty="0" smtClean="0">
                <a:solidFill>
                  <a:schemeClr val="bg2"/>
                </a:solidFill>
              </a:rPr>
              <a:t>INFORMACIÓN</a:t>
            </a:r>
          </a:p>
          <a:p>
            <a:pPr algn="ctr"/>
            <a:endParaRPr lang="es-ES" sz="2800" dirty="0">
              <a:solidFill>
                <a:schemeClr val="bg2"/>
              </a:solidFill>
            </a:endParaRPr>
          </a:p>
          <a:p>
            <a:r>
              <a:rPr lang="es-ES" sz="2000" b="1" dirty="0">
                <a:solidFill>
                  <a:schemeClr val="bg2"/>
                </a:solidFill>
              </a:rPr>
              <a:t>SOCREATIVE: </a:t>
            </a:r>
            <a:r>
              <a:rPr lang="es-ES" sz="2000" dirty="0">
                <a:solidFill>
                  <a:schemeClr val="bg2"/>
                </a:solidFill>
              </a:rPr>
              <a:t>plataforma colaborativa que se puede utilizar en dispositivos móviles</a:t>
            </a:r>
          </a:p>
          <a:p>
            <a:r>
              <a:rPr lang="es-ES" sz="2000" b="1" dirty="0">
                <a:solidFill>
                  <a:schemeClr val="bg2"/>
                </a:solidFill>
              </a:rPr>
              <a:t>MINDMEISTER: </a:t>
            </a:r>
            <a:r>
              <a:rPr lang="es-ES" sz="2000" dirty="0">
                <a:solidFill>
                  <a:schemeClr val="bg2"/>
                </a:solidFill>
              </a:rPr>
              <a:t>generador de mapas mentales</a:t>
            </a:r>
          </a:p>
          <a:p>
            <a:r>
              <a:rPr lang="es-ES" sz="2000" b="1" dirty="0">
                <a:solidFill>
                  <a:schemeClr val="bg2"/>
                </a:solidFill>
              </a:rPr>
              <a:t>ANKIDROID: </a:t>
            </a:r>
            <a:r>
              <a:rPr lang="es-ES" sz="2000" dirty="0">
                <a:solidFill>
                  <a:schemeClr val="bg2"/>
                </a:solidFill>
              </a:rPr>
              <a:t>editor de tarjetas de memoria (</a:t>
            </a:r>
            <a:r>
              <a:rPr lang="es-ES" sz="2000" i="1" dirty="0">
                <a:solidFill>
                  <a:schemeClr val="bg2"/>
                </a:solidFill>
              </a:rPr>
              <a:t>flash </a:t>
            </a:r>
            <a:r>
              <a:rPr lang="es-ES" sz="2000" i="1" dirty="0" err="1">
                <a:solidFill>
                  <a:schemeClr val="bg2"/>
                </a:solidFill>
              </a:rPr>
              <a:t>cards</a:t>
            </a:r>
            <a:r>
              <a:rPr lang="es-ES" sz="2000" dirty="0">
                <a:solidFill>
                  <a:schemeClr val="bg2"/>
                </a:solidFill>
              </a:rPr>
              <a:t>) útiles para el trabajo de vocabulario…</a:t>
            </a:r>
          </a:p>
          <a:p>
            <a:endParaRPr lang="es-ES" sz="2800" dirty="0">
              <a:solidFill>
                <a:schemeClr val="bg2"/>
              </a:solidFill>
            </a:endParaRPr>
          </a:p>
          <a:p>
            <a:pPr algn="ctr"/>
            <a:r>
              <a:rPr lang="es-ES" sz="2800" b="1" u="sng" dirty="0" smtClean="0">
                <a:solidFill>
                  <a:schemeClr val="bg2"/>
                </a:solidFill>
              </a:rPr>
              <a:t>HERRAMIENTAS DE GOOGLE</a:t>
            </a:r>
          </a:p>
          <a:p>
            <a:endParaRPr lang="es-ES" sz="2800" dirty="0" smtClean="0">
              <a:solidFill>
                <a:schemeClr val="bg2"/>
              </a:solidFill>
            </a:endParaRPr>
          </a:p>
          <a:p>
            <a:r>
              <a:rPr lang="es-ES" sz="2000" dirty="0">
                <a:solidFill>
                  <a:schemeClr val="bg2"/>
                </a:solidFill>
              </a:rPr>
              <a:t>Google </a:t>
            </a:r>
            <a:r>
              <a:rPr lang="es-ES" sz="2000" dirty="0" smtClean="0">
                <a:solidFill>
                  <a:schemeClr val="bg2"/>
                </a:solidFill>
              </a:rPr>
              <a:t>Drive</a:t>
            </a:r>
            <a:r>
              <a:rPr lang="es-ES" sz="2000" dirty="0">
                <a:solidFill>
                  <a:schemeClr val="bg2"/>
                </a:solidFill>
              </a:rPr>
              <a:t>, escáner de Google, dibujos y formularios, presentaciones, documentos…</a:t>
            </a:r>
          </a:p>
          <a:p>
            <a:endParaRPr lang="es-ES" sz="2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7211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866588"/>
            <a:ext cx="8229600" cy="55105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/>
            </a:r>
            <a:br>
              <a:rPr lang="es-ES" dirty="0" smtClean="0">
                <a:solidFill>
                  <a:schemeClr val="bg2"/>
                </a:solidFill>
              </a:rPr>
            </a:br>
            <a:r>
              <a:rPr lang="es-ES" dirty="0" smtClean="0">
                <a:solidFill>
                  <a:schemeClr val="bg2"/>
                </a:solidFill>
              </a:rPr>
              <a:t>HERRAMIENTAS </a:t>
            </a:r>
            <a:r>
              <a:rPr lang="es-ES" dirty="0" smtClean="0">
                <a:solidFill>
                  <a:schemeClr val="bg2"/>
                </a:solidFill>
              </a:rPr>
              <a:t>GRATUITAS.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457200" y="1417638"/>
            <a:ext cx="805927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b="1" dirty="0" smtClean="0">
              <a:solidFill>
                <a:schemeClr val="bg2"/>
              </a:solidFill>
            </a:endParaRPr>
          </a:p>
          <a:p>
            <a:endParaRPr lang="es-ES" sz="2000" b="1" dirty="0" smtClean="0">
              <a:solidFill>
                <a:schemeClr val="bg2"/>
              </a:solidFill>
            </a:endParaRPr>
          </a:p>
          <a:p>
            <a:endParaRPr lang="es-ES" sz="2000" b="1" dirty="0">
              <a:solidFill>
                <a:schemeClr val="bg2"/>
              </a:solidFill>
            </a:endParaRPr>
          </a:p>
          <a:p>
            <a:r>
              <a:rPr lang="es-ES" sz="2000" b="1" dirty="0" smtClean="0">
                <a:solidFill>
                  <a:schemeClr val="bg2"/>
                </a:solidFill>
              </a:rPr>
              <a:t>Además </a:t>
            </a:r>
            <a:r>
              <a:rPr lang="es-ES" sz="2000" b="1" dirty="0">
                <a:solidFill>
                  <a:schemeClr val="bg2"/>
                </a:solidFill>
              </a:rPr>
              <a:t>existen multitud de páginas gratuitas y seguras que te pueden ayudar</a:t>
            </a:r>
            <a:endParaRPr lang="es-ES" sz="2000" b="1" dirty="0">
              <a:solidFill>
                <a:schemeClr val="bg2"/>
              </a:solidFill>
            </a:endParaRPr>
          </a:p>
          <a:p>
            <a:endParaRPr lang="es-ES" sz="2000" b="1" dirty="0">
              <a:solidFill>
                <a:schemeClr val="bg2"/>
              </a:solidFill>
            </a:endParaRPr>
          </a:p>
          <a:p>
            <a:r>
              <a:rPr lang="es-ES" sz="2000" b="1" dirty="0">
                <a:solidFill>
                  <a:schemeClr val="bg2"/>
                </a:solidFill>
                <a:hlinkClick r:id="rId2"/>
              </a:rPr>
              <a:t>www.is4k.es</a:t>
            </a:r>
            <a:r>
              <a:rPr lang="es-ES" sz="2000" b="1" dirty="0">
                <a:solidFill>
                  <a:schemeClr val="bg2"/>
                </a:solidFill>
              </a:rPr>
              <a:t> IS4K es el Centro de Seguridad en Internet para menores en España. Su objetivo es promover un uso seguro y responsable de Internet, entre los menores, sus familias y la comunidad educativa.</a:t>
            </a:r>
            <a:endParaRPr lang="es-ES" sz="2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60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6722" y="780264"/>
            <a:ext cx="7055380" cy="1400530"/>
          </a:xfrm>
        </p:spPr>
        <p:txBody>
          <a:bodyPr/>
          <a:lstStyle/>
          <a:p>
            <a:r>
              <a:rPr lang="es-ES" b="1" dirty="0" smtClean="0">
                <a:solidFill>
                  <a:srgbClr val="FF0000"/>
                </a:solidFill>
              </a:rPr>
              <a:t/>
            </a:r>
            <a:br>
              <a:rPr lang="es-ES" b="1" dirty="0" smtClean="0">
                <a:solidFill>
                  <a:srgbClr val="FF0000"/>
                </a:solidFill>
              </a:rPr>
            </a:br>
            <a:r>
              <a:rPr lang="es-ES" b="1" dirty="0" smtClean="0">
                <a:solidFill>
                  <a:srgbClr val="FF0000"/>
                </a:solidFill>
              </a:rPr>
              <a:t>   </a:t>
            </a:r>
            <a:endParaRPr lang="es-ES" b="1" dirty="0">
              <a:solidFill>
                <a:srgbClr val="C00000"/>
              </a:solidFill>
            </a:endParaRP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 rot="16200000">
            <a:off x="2596782" y="-24649"/>
            <a:ext cx="3906225" cy="72991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9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es-ES" b="1" dirty="0" smtClean="0"/>
          </a:p>
          <a:p>
            <a:pPr marL="0" indent="0" algn="just">
              <a:buNone/>
            </a:pPr>
            <a:endParaRPr lang="es-ES" b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es-ES" b="1" dirty="0" smtClean="0">
                <a:solidFill>
                  <a:srgbClr val="002060"/>
                </a:solidFill>
              </a:rPr>
              <a:t>TEN </a:t>
            </a:r>
            <a:r>
              <a:rPr lang="es-ES" b="1" dirty="0" smtClean="0">
                <a:solidFill>
                  <a:srgbClr val="002060"/>
                </a:solidFill>
              </a:rPr>
              <a:t>CUIDADO CON TUS DATOS PERSONALES</a:t>
            </a:r>
            <a:r>
              <a:rPr lang="es-ES" dirty="0" smtClean="0">
                <a:solidFill>
                  <a:srgbClr val="002060"/>
                </a:solidFill>
              </a:rPr>
              <a:t>. </a:t>
            </a:r>
            <a:endParaRPr lang="es-ES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s-ES" dirty="0" smtClean="0">
                <a:solidFill>
                  <a:srgbClr val="002060"/>
                </a:solidFill>
              </a:rPr>
              <a:t>Evitar </a:t>
            </a:r>
            <a:r>
              <a:rPr lang="es-ES" dirty="0" smtClean="0">
                <a:solidFill>
                  <a:srgbClr val="002060"/>
                </a:solidFill>
              </a:rPr>
              <a:t>dar cualquier tipo de datos de carácter personal a través de Internet.</a:t>
            </a:r>
          </a:p>
        </p:txBody>
      </p:sp>
    </p:spTree>
    <p:extLst>
      <p:ext uri="{BB962C8B-B14F-4D97-AF65-F5344CB8AC3E}">
        <p14:creationId xmlns:p14="http://schemas.microsoft.com/office/powerpoint/2010/main" val="292078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866588"/>
            <a:ext cx="8229600" cy="55105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bg2"/>
                </a:solidFill>
              </a:rPr>
              <a:t>HERRAMIENTAS GRATUITAS. 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7" name="CuadroTexto 6"/>
          <p:cNvSpPr txBox="1"/>
          <p:nvPr/>
        </p:nvSpPr>
        <p:spPr>
          <a:xfrm>
            <a:off x="457200" y="1417638"/>
            <a:ext cx="80592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000" b="1" dirty="0" smtClean="0">
              <a:solidFill>
                <a:schemeClr val="bg2"/>
              </a:solidFill>
              <a:hlinkClick r:id="rId2"/>
            </a:endParaRPr>
          </a:p>
          <a:p>
            <a:endParaRPr lang="es-ES" sz="2000" b="1" dirty="0">
              <a:solidFill>
                <a:schemeClr val="bg2"/>
              </a:solidFill>
              <a:hlinkClick r:id="rId2"/>
            </a:endParaRPr>
          </a:p>
          <a:p>
            <a:r>
              <a:rPr lang="es-ES" sz="2000" b="1" dirty="0" smtClean="0">
                <a:solidFill>
                  <a:schemeClr val="bg2"/>
                </a:solidFill>
                <a:hlinkClick r:id="rId2"/>
              </a:rPr>
              <a:t>www.educa.jcyl.es</a:t>
            </a:r>
            <a:r>
              <a:rPr lang="es-ES" sz="2000" b="1" dirty="0" smtClean="0">
                <a:solidFill>
                  <a:schemeClr val="bg2"/>
                </a:solidFill>
              </a:rPr>
              <a:t> </a:t>
            </a:r>
            <a:r>
              <a:rPr lang="es-ES" sz="2000" b="1" dirty="0">
                <a:solidFill>
                  <a:schemeClr val="bg2"/>
                </a:solidFill>
              </a:rPr>
              <a:t>Es el portal de la Junta de Castilla y León en materia educativa y podrás encontrar materiales que te pueden servir mucho y bien.</a:t>
            </a:r>
          </a:p>
          <a:p>
            <a:endParaRPr lang="es-ES" sz="2000" b="1" dirty="0">
              <a:solidFill>
                <a:schemeClr val="bg2"/>
              </a:solidFill>
            </a:endParaRPr>
          </a:p>
          <a:p>
            <a:r>
              <a:rPr lang="es-ES" sz="2000" b="1" dirty="0">
                <a:solidFill>
                  <a:schemeClr val="bg2"/>
                </a:solidFill>
                <a:hlinkClick r:id="rId3"/>
              </a:rPr>
              <a:t>www.bunis.org</a:t>
            </a:r>
            <a:r>
              <a:rPr lang="es-ES" sz="2000" b="1" dirty="0">
                <a:solidFill>
                  <a:schemeClr val="bg2"/>
                </a:solidFill>
              </a:rPr>
              <a:t> Es el buscador de Google para los niños y jóvenes</a:t>
            </a:r>
            <a:endParaRPr lang="es-ES" sz="2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6717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785" y="1146412"/>
            <a:ext cx="7451677" cy="2019870"/>
          </a:xfrm>
        </p:spPr>
        <p:txBody>
          <a:bodyPr/>
          <a:lstStyle/>
          <a:p>
            <a:r>
              <a:rPr lang="es-ES" sz="6000" b="1" dirty="0" smtClean="0">
                <a:solidFill>
                  <a:schemeClr val="bg2"/>
                </a:solidFill>
              </a:rPr>
              <a:t>DETECTOR DE </a:t>
            </a:r>
            <a:r>
              <a:rPr lang="es-ES" sz="6000" b="1" dirty="0" smtClean="0">
                <a:solidFill>
                  <a:schemeClr val="bg2"/>
                </a:solidFill>
              </a:rPr>
              <a:t>MENTIRAS </a:t>
            </a:r>
            <a:r>
              <a:rPr lang="es-ES" sz="6000" b="1" dirty="0" smtClean="0">
                <a:solidFill>
                  <a:schemeClr val="bg2"/>
                </a:solidFill>
              </a:rPr>
              <a:t>EN LA RED</a:t>
            </a:r>
            <a:endParaRPr lang="es-ES" sz="6000" b="1" dirty="0">
              <a:solidFill>
                <a:schemeClr val="bg2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95785" y="3357349"/>
            <a:ext cx="8011236" cy="2934269"/>
          </a:xfrm>
        </p:spPr>
        <p:txBody>
          <a:bodyPr>
            <a:normAutofit/>
          </a:bodyPr>
          <a:lstStyle/>
          <a:p>
            <a:pPr algn="just"/>
            <a:r>
              <a:rPr lang="es-ES" cap="none" dirty="0">
                <a:solidFill>
                  <a:schemeClr val="bg2"/>
                </a:solidFill>
              </a:rPr>
              <a:t>H</a:t>
            </a:r>
            <a:r>
              <a:rPr lang="es-ES" cap="none" dirty="0" smtClean="0">
                <a:solidFill>
                  <a:schemeClr val="bg2"/>
                </a:solidFill>
              </a:rPr>
              <a:t>ay diferentes páginas que nos pueden ayudar a distinguir los bulos que circulan por la red con la realidad. te ponemos algunos ejemplos para que puedas investigar:</a:t>
            </a:r>
          </a:p>
          <a:p>
            <a:pPr algn="just"/>
            <a:endParaRPr lang="es-ES" cap="none" dirty="0" smtClean="0">
              <a:solidFill>
                <a:schemeClr val="bg2"/>
              </a:solidFill>
            </a:endParaRPr>
          </a:p>
          <a:p>
            <a:pPr algn="just"/>
            <a:r>
              <a:rPr lang="es-ES" cap="none" dirty="0" smtClean="0">
                <a:solidFill>
                  <a:schemeClr val="bg2"/>
                </a:solidFill>
                <a:hlinkClick r:id="rId2"/>
              </a:rPr>
              <a:t>www.maldita.es</a:t>
            </a:r>
            <a:endParaRPr lang="es-ES" cap="none" dirty="0" smtClean="0">
              <a:solidFill>
                <a:schemeClr val="bg2"/>
              </a:solidFill>
            </a:endParaRPr>
          </a:p>
          <a:p>
            <a:pPr algn="just"/>
            <a:endParaRPr lang="es-ES" cap="none" dirty="0" smtClean="0">
              <a:solidFill>
                <a:schemeClr val="bg2"/>
              </a:solidFill>
            </a:endParaRPr>
          </a:p>
          <a:p>
            <a:pPr algn="just"/>
            <a:r>
              <a:rPr lang="es-ES" cap="none" dirty="0" smtClean="0">
                <a:solidFill>
                  <a:schemeClr val="bg2"/>
                </a:solidFill>
                <a:hlinkClick r:id="rId3"/>
              </a:rPr>
              <a:t>www.osi.es</a:t>
            </a:r>
            <a:r>
              <a:rPr lang="es-ES" cap="none" dirty="0" smtClean="0">
                <a:solidFill>
                  <a:schemeClr val="bg2"/>
                </a:solidFill>
              </a:rPr>
              <a:t> (es la oficina de atención al internauta)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76229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200" b="1" dirty="0" smtClean="0">
                <a:solidFill>
                  <a:schemeClr val="bg2"/>
                </a:solidFill>
              </a:rPr>
              <a:t>CONSEJOS PARA FACILITAR LA DELIMITAR LA BÚSQUEDA EN INTERNET</a:t>
            </a:r>
            <a:endParaRPr lang="es-ES" sz="3200" b="1" dirty="0">
              <a:solidFill>
                <a:schemeClr val="bg2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57200" y="1743342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 smtClean="0">
                <a:solidFill>
                  <a:schemeClr val="bg2"/>
                </a:solidFill>
              </a:rPr>
              <a:t>Para facilitar la búsqueda tienes que poner </a:t>
            </a:r>
            <a:r>
              <a:rPr lang="es-ES" sz="2400" b="1" dirty="0" smtClean="0">
                <a:solidFill>
                  <a:schemeClr val="bg2"/>
                </a:solidFill>
              </a:rPr>
              <a:t>«»</a:t>
            </a:r>
            <a:r>
              <a:rPr lang="es-ES" sz="2400" dirty="0" smtClean="0">
                <a:solidFill>
                  <a:schemeClr val="bg2"/>
                </a:solidFill>
              </a:rPr>
              <a:t> al principio y final del término que estamos buscando, lo que nos lleva a información más reciente.</a:t>
            </a:r>
          </a:p>
          <a:p>
            <a:pPr algn="just"/>
            <a:endParaRPr lang="es-ES" sz="2400" dirty="0">
              <a:solidFill>
                <a:schemeClr val="bg2"/>
              </a:solidFill>
            </a:endParaRPr>
          </a:p>
          <a:p>
            <a:pPr algn="just"/>
            <a:r>
              <a:rPr lang="es-ES" sz="2400" dirty="0" smtClean="0">
                <a:solidFill>
                  <a:schemeClr val="bg2"/>
                </a:solidFill>
              </a:rPr>
              <a:t>El comando </a:t>
            </a:r>
            <a:r>
              <a:rPr lang="es-ES" sz="2400" b="1" dirty="0" smtClean="0">
                <a:solidFill>
                  <a:schemeClr val="bg2"/>
                </a:solidFill>
              </a:rPr>
              <a:t>OR</a:t>
            </a:r>
            <a:r>
              <a:rPr lang="es-ES" sz="2400" dirty="0" smtClean="0">
                <a:solidFill>
                  <a:schemeClr val="bg2"/>
                </a:solidFill>
              </a:rPr>
              <a:t> (en mayúsculas) garantiza que el contenido que se busca tenga alguna de las palabras escritas.</a:t>
            </a:r>
          </a:p>
          <a:p>
            <a:pPr algn="just"/>
            <a:endParaRPr lang="es-ES" sz="2400" dirty="0">
              <a:solidFill>
                <a:schemeClr val="bg2"/>
              </a:solidFill>
            </a:endParaRPr>
          </a:p>
          <a:p>
            <a:pPr algn="just"/>
            <a:r>
              <a:rPr lang="es-ES" sz="2400" dirty="0" smtClean="0">
                <a:solidFill>
                  <a:schemeClr val="bg2"/>
                </a:solidFill>
              </a:rPr>
              <a:t>Otra forma de acotar lo que buscas es yendo a CONFIGURACIÓN   </a:t>
            </a:r>
          </a:p>
          <a:p>
            <a:pPr algn="just"/>
            <a:r>
              <a:rPr lang="es-ES" sz="2400" dirty="0" smtClean="0">
                <a:solidFill>
                  <a:schemeClr val="bg2"/>
                </a:solidFill>
              </a:rPr>
              <a:t>        BÚSQUEDA AVANZADA. Tienes la opción de ver derechos de uso.</a:t>
            </a:r>
            <a:endParaRPr lang="es-ES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6719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CuadroTexto 1"/>
          <p:cNvSpPr txBox="1"/>
          <p:nvPr/>
        </p:nvSpPr>
        <p:spPr>
          <a:xfrm>
            <a:off x="400548" y="1165169"/>
            <a:ext cx="7888942" cy="464742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>
                <a:solidFill>
                  <a:schemeClr val="bg2"/>
                </a:solidFill>
              </a:rPr>
              <a:t>QUEREMOS POR ÚLTIMO INDICAR QUE LOS MATERIALES QUE EN ESTA </a:t>
            </a:r>
            <a:r>
              <a:rPr lang="es-ES" sz="2400" b="1" dirty="0" smtClean="0">
                <a:solidFill>
                  <a:schemeClr val="bg2"/>
                </a:solidFill>
              </a:rPr>
              <a:t>PRESENTACIÓN SE INCLUYEN HAN SIDO OBTENIDOS DE:</a:t>
            </a:r>
          </a:p>
          <a:p>
            <a:pPr algn="just"/>
            <a:endParaRPr lang="es-ES" sz="3200" dirty="0" smtClean="0">
              <a:solidFill>
                <a:schemeClr val="bg2"/>
              </a:solidFill>
            </a:endParaRPr>
          </a:p>
          <a:p>
            <a:pPr algn="just"/>
            <a:r>
              <a:rPr lang="es-ES" sz="3200" dirty="0" smtClean="0">
                <a:solidFill>
                  <a:schemeClr val="bg2"/>
                </a:solidFill>
                <a:hlinkClick r:id="rId2"/>
              </a:rPr>
              <a:t>www.educa.jcyl.es</a:t>
            </a:r>
            <a:endParaRPr lang="es-ES" sz="3200" dirty="0" smtClean="0">
              <a:solidFill>
                <a:schemeClr val="bg2"/>
              </a:solidFill>
            </a:endParaRPr>
          </a:p>
          <a:p>
            <a:pPr algn="just"/>
            <a:endParaRPr lang="es-ES" sz="3200" dirty="0">
              <a:solidFill>
                <a:schemeClr val="bg2"/>
              </a:solidFill>
            </a:endParaRPr>
          </a:p>
          <a:p>
            <a:pPr algn="just"/>
            <a:r>
              <a:rPr lang="es-ES" sz="3200" dirty="0" smtClean="0">
                <a:solidFill>
                  <a:schemeClr val="bg2"/>
                </a:solidFill>
                <a:hlinkClick r:id="rId3"/>
              </a:rPr>
              <a:t>www.incibe.es</a:t>
            </a:r>
            <a:r>
              <a:rPr lang="es-ES" sz="3200" dirty="0" smtClean="0">
                <a:solidFill>
                  <a:schemeClr val="bg2"/>
                </a:solidFill>
              </a:rPr>
              <a:t> (Instituto Nacional de Ciberseguridad), de la cual depende la página citada anteriormente </a:t>
            </a:r>
            <a:r>
              <a:rPr lang="es-ES" sz="3200" dirty="0" smtClean="0">
                <a:solidFill>
                  <a:schemeClr val="bg2"/>
                </a:solidFill>
                <a:hlinkClick r:id="rId4"/>
              </a:rPr>
              <a:t>www.is4k.es</a:t>
            </a:r>
            <a:r>
              <a:rPr lang="es-ES" sz="3200" dirty="0" smtClean="0">
                <a:solidFill>
                  <a:schemeClr val="bg2"/>
                </a:solidFill>
              </a:rPr>
              <a:t> </a:t>
            </a:r>
            <a:endParaRPr lang="es-ES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659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07405" y="1398526"/>
            <a:ext cx="7266968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0090"/>
                </a:solidFill>
              </a:rPr>
              <a:t>2</a:t>
            </a:r>
          </a:p>
          <a:p>
            <a:pPr algn="ctr"/>
            <a:endParaRPr lang="es-ES" sz="5400" b="1" dirty="0" smtClean="0">
              <a:solidFill>
                <a:srgbClr val="000090"/>
              </a:solidFill>
            </a:endParaRPr>
          </a:p>
          <a:p>
            <a:pPr algn="ctr"/>
            <a:r>
              <a:rPr lang="es-ES" sz="2000" b="1" dirty="0" smtClean="0">
                <a:solidFill>
                  <a:srgbClr val="002060"/>
                </a:solidFill>
              </a:rPr>
              <a:t>CONFÍA </a:t>
            </a:r>
            <a:r>
              <a:rPr lang="es-ES" sz="2000" b="1" dirty="0" smtClean="0">
                <a:solidFill>
                  <a:srgbClr val="002060"/>
                </a:solidFill>
              </a:rPr>
              <a:t>EN LO CONOCIDO</a:t>
            </a:r>
            <a:r>
              <a:rPr lang="es-ES" sz="2000" dirty="0" smtClean="0">
                <a:solidFill>
                  <a:srgbClr val="002060"/>
                </a:solidFill>
              </a:rPr>
              <a:t>. </a:t>
            </a:r>
            <a:endParaRPr lang="es-ES" sz="2000" dirty="0" smtClean="0">
              <a:solidFill>
                <a:srgbClr val="002060"/>
              </a:solidFill>
            </a:endParaRPr>
          </a:p>
          <a:p>
            <a:pPr algn="ctr"/>
            <a:endParaRPr lang="es-ES" sz="2000" dirty="0" smtClean="0">
              <a:solidFill>
                <a:srgbClr val="002060"/>
              </a:solidFill>
            </a:endParaRPr>
          </a:p>
          <a:p>
            <a:pPr algn="just"/>
            <a:r>
              <a:rPr lang="es-ES" sz="2000" dirty="0" smtClean="0">
                <a:solidFill>
                  <a:srgbClr val="002060"/>
                </a:solidFill>
              </a:rPr>
              <a:t>Es </a:t>
            </a:r>
            <a:r>
              <a:rPr lang="es-ES" sz="2000" dirty="0" smtClean="0">
                <a:solidFill>
                  <a:srgbClr val="002060"/>
                </a:solidFill>
              </a:rPr>
              <a:t>recomendable aceptar e interactuar solo con contactos conocidos. No agregues a tus redes a quien no conoces. Recuerda que en </a:t>
            </a:r>
            <a:r>
              <a:rPr lang="es-ES" sz="2000" dirty="0" err="1" smtClean="0">
                <a:solidFill>
                  <a:srgbClr val="002060"/>
                </a:solidFill>
              </a:rPr>
              <a:t>Twitter</a:t>
            </a:r>
            <a:r>
              <a:rPr lang="es-ES" sz="2000" dirty="0" smtClean="0">
                <a:solidFill>
                  <a:srgbClr val="002060"/>
                </a:solidFill>
              </a:rPr>
              <a:t> e </a:t>
            </a:r>
            <a:r>
              <a:rPr lang="es-ES" sz="2000" dirty="0" err="1" smtClean="0">
                <a:solidFill>
                  <a:srgbClr val="002060"/>
                </a:solidFill>
              </a:rPr>
              <a:t>Instagram</a:t>
            </a:r>
            <a:r>
              <a:rPr lang="es-ES" sz="2000" dirty="0" smtClean="0">
                <a:solidFill>
                  <a:srgbClr val="002060"/>
                </a:solidFill>
              </a:rPr>
              <a:t> tienes que buscar el </a:t>
            </a:r>
            <a:r>
              <a:rPr lang="es-ES" sz="2000" dirty="0" smtClean="0">
                <a:solidFill>
                  <a:srgbClr val="00B0F0"/>
                </a:solidFill>
              </a:rPr>
              <a:t>tic azul </a:t>
            </a:r>
            <a:r>
              <a:rPr lang="es-ES" sz="2000" dirty="0" smtClean="0">
                <a:solidFill>
                  <a:srgbClr val="002060"/>
                </a:solidFill>
              </a:rPr>
              <a:t>para asegurarte que la cuenta es real y no ha sido suplantada</a:t>
            </a:r>
          </a:p>
        </p:txBody>
      </p:sp>
    </p:spTree>
    <p:extLst>
      <p:ext uri="{BB962C8B-B14F-4D97-AF65-F5344CB8AC3E}">
        <p14:creationId xmlns:p14="http://schemas.microsoft.com/office/powerpoint/2010/main" val="367162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703951"/>
            <a:ext cx="720265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0090"/>
                </a:solidFill>
              </a:rPr>
              <a:t>3</a:t>
            </a:r>
          </a:p>
          <a:p>
            <a:pPr algn="ctr"/>
            <a:endParaRPr lang="es-ES" sz="5400" b="1" dirty="0" smtClean="0">
              <a:solidFill>
                <a:srgbClr val="000090"/>
              </a:solidFill>
            </a:endParaRPr>
          </a:p>
          <a:p>
            <a:pPr algn="ctr"/>
            <a:r>
              <a:rPr lang="es-ES" sz="2000" b="1" dirty="0" smtClean="0">
                <a:solidFill>
                  <a:srgbClr val="002060"/>
                </a:solidFill>
              </a:rPr>
              <a:t>NO INGRESES EN SITIOS DE LOS QUE DUDAS. </a:t>
            </a:r>
            <a:endParaRPr lang="es-ES" sz="2000" b="1" dirty="0" smtClean="0">
              <a:solidFill>
                <a:srgbClr val="002060"/>
              </a:solidFill>
            </a:endParaRPr>
          </a:p>
          <a:p>
            <a:pPr algn="just"/>
            <a:endParaRPr lang="es-ES" sz="2000" dirty="0" smtClean="0">
              <a:solidFill>
                <a:srgbClr val="002060"/>
              </a:solidFill>
            </a:endParaRPr>
          </a:p>
          <a:p>
            <a:pPr algn="just"/>
            <a:r>
              <a:rPr lang="es-ES" sz="2000" dirty="0" smtClean="0">
                <a:solidFill>
                  <a:srgbClr val="002060"/>
                </a:solidFill>
              </a:rPr>
              <a:t>Y </a:t>
            </a:r>
            <a:r>
              <a:rPr lang="es-ES" sz="2000" dirty="0" smtClean="0">
                <a:solidFill>
                  <a:srgbClr val="002060"/>
                </a:solidFill>
              </a:rPr>
              <a:t>es que muchos sitios web se promocionan con datos que te resulten atractivo. Y no olvides que en esas páginas </a:t>
            </a:r>
            <a:r>
              <a:rPr lang="es-ES" sz="2000" b="1" dirty="0" smtClean="0">
                <a:solidFill>
                  <a:srgbClr val="002060"/>
                </a:solidFill>
              </a:rPr>
              <a:t>TÚ ERES SU NEGOCIO.</a:t>
            </a:r>
            <a:endParaRPr lang="es-ES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6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703951"/>
            <a:ext cx="720265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0090"/>
                </a:solidFill>
              </a:rPr>
              <a:t>4</a:t>
            </a:r>
          </a:p>
          <a:p>
            <a:pPr algn="ctr"/>
            <a:endParaRPr lang="es-ES" sz="5400" b="1" dirty="0" smtClean="0">
              <a:solidFill>
                <a:srgbClr val="000090"/>
              </a:solidFill>
            </a:endParaRPr>
          </a:p>
          <a:p>
            <a:pPr algn="ctr"/>
            <a:r>
              <a:rPr lang="es-ES" sz="2000" b="1" dirty="0" smtClean="0">
                <a:solidFill>
                  <a:srgbClr val="002060"/>
                </a:solidFill>
              </a:rPr>
              <a:t>NO </a:t>
            </a:r>
            <a:r>
              <a:rPr lang="es-ES" sz="2000" b="1" dirty="0">
                <a:solidFill>
                  <a:srgbClr val="002060"/>
                </a:solidFill>
              </a:rPr>
              <a:t>TE FÍES DE LOS BUSCADORES. </a:t>
            </a:r>
            <a:endParaRPr lang="es-ES" sz="2000" b="1" dirty="0" smtClean="0">
              <a:solidFill>
                <a:srgbClr val="002060"/>
              </a:solidFill>
            </a:endParaRPr>
          </a:p>
          <a:p>
            <a:pPr algn="just"/>
            <a:endParaRPr lang="es-ES" sz="2000" b="1" dirty="0">
              <a:solidFill>
                <a:srgbClr val="002060"/>
              </a:solidFill>
            </a:endParaRPr>
          </a:p>
          <a:p>
            <a:pPr algn="just"/>
            <a:r>
              <a:rPr lang="es-ES" sz="2000" b="1" dirty="0" smtClean="0">
                <a:solidFill>
                  <a:srgbClr val="002060"/>
                </a:solidFill>
              </a:rPr>
              <a:t>Los </a:t>
            </a:r>
            <a:r>
              <a:rPr lang="es-ES" sz="2000" b="1" dirty="0">
                <a:solidFill>
                  <a:srgbClr val="002060"/>
                </a:solidFill>
              </a:rPr>
              <a:t>que buscan aprovecharse de ti colocan sus sitios web en los primeros lugares en los buscadores, sobre todo, en palabras claves que se usan con mucha frecuencia.</a:t>
            </a:r>
          </a:p>
        </p:txBody>
      </p:sp>
    </p:spTree>
    <p:extLst>
      <p:ext uri="{BB962C8B-B14F-4D97-AF65-F5344CB8AC3E}">
        <p14:creationId xmlns:p14="http://schemas.microsoft.com/office/powerpoint/2010/main" val="54394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703951"/>
            <a:ext cx="720265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0090"/>
                </a:solidFill>
              </a:rPr>
              <a:t>5</a:t>
            </a:r>
          </a:p>
          <a:p>
            <a:pPr algn="ctr"/>
            <a:endParaRPr lang="es-ES" sz="5400" b="1" dirty="0" smtClean="0">
              <a:solidFill>
                <a:srgbClr val="000090"/>
              </a:solidFill>
            </a:endParaRPr>
          </a:p>
          <a:p>
            <a:pPr algn="ctr"/>
            <a:r>
              <a:rPr lang="es-ES" sz="2000" b="1" dirty="0">
                <a:solidFill>
                  <a:srgbClr val="002060"/>
                </a:solidFill>
              </a:rPr>
              <a:t>ACTUALIZA TUS APLICACIONES.  </a:t>
            </a:r>
            <a:endParaRPr lang="es-ES" sz="2000" b="1" dirty="0" smtClean="0">
              <a:solidFill>
                <a:srgbClr val="002060"/>
              </a:solidFill>
            </a:endParaRPr>
          </a:p>
          <a:p>
            <a:pPr algn="just"/>
            <a:endParaRPr lang="es-ES" sz="2000" b="1" dirty="0">
              <a:solidFill>
                <a:srgbClr val="002060"/>
              </a:solidFill>
            </a:endParaRPr>
          </a:p>
          <a:p>
            <a:pPr algn="just"/>
            <a:r>
              <a:rPr lang="es-ES" sz="2000" b="1" dirty="0" smtClean="0">
                <a:solidFill>
                  <a:srgbClr val="002060"/>
                </a:solidFill>
              </a:rPr>
              <a:t>Es </a:t>
            </a:r>
            <a:r>
              <a:rPr lang="es-ES" sz="2000" b="1" dirty="0">
                <a:solidFill>
                  <a:srgbClr val="002060"/>
                </a:solidFill>
              </a:rPr>
              <a:t>recomendable que mantengas actualizadas tus aplicaciones y demás medidas de seguridad del sistema operativo de tu ordenador.</a:t>
            </a:r>
          </a:p>
        </p:txBody>
      </p:sp>
    </p:spTree>
    <p:extLst>
      <p:ext uri="{BB962C8B-B14F-4D97-AF65-F5344CB8AC3E}">
        <p14:creationId xmlns:p14="http://schemas.microsoft.com/office/powerpoint/2010/main" val="346695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703951"/>
            <a:ext cx="720265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0090"/>
                </a:solidFill>
              </a:rPr>
              <a:t>6</a:t>
            </a:r>
          </a:p>
          <a:p>
            <a:pPr algn="ctr"/>
            <a:endParaRPr lang="es-ES" sz="5400" b="1" dirty="0" smtClean="0">
              <a:solidFill>
                <a:srgbClr val="000090"/>
              </a:solidFill>
            </a:endParaRPr>
          </a:p>
          <a:p>
            <a:pPr algn="ctr"/>
            <a:r>
              <a:rPr lang="es-ES" sz="2000" b="1" dirty="0">
                <a:solidFill>
                  <a:srgbClr val="002060"/>
                </a:solidFill>
              </a:rPr>
              <a:t>CUIDADO CON LOS ENLACES.  </a:t>
            </a:r>
            <a:endParaRPr lang="es-ES" sz="2000" b="1" dirty="0" smtClean="0">
              <a:solidFill>
                <a:srgbClr val="002060"/>
              </a:solidFill>
            </a:endParaRPr>
          </a:p>
          <a:p>
            <a:pPr algn="just"/>
            <a:endParaRPr lang="es-ES" sz="2000" b="1" dirty="0">
              <a:solidFill>
                <a:srgbClr val="002060"/>
              </a:solidFill>
            </a:endParaRPr>
          </a:p>
          <a:p>
            <a:pPr algn="just"/>
            <a:r>
              <a:rPr lang="es-ES" sz="2000" b="1" dirty="0" smtClean="0">
                <a:solidFill>
                  <a:srgbClr val="002060"/>
                </a:solidFill>
              </a:rPr>
              <a:t>Evita </a:t>
            </a:r>
            <a:r>
              <a:rPr lang="es-ES" sz="2000" b="1" dirty="0">
                <a:solidFill>
                  <a:srgbClr val="002060"/>
                </a:solidFill>
              </a:rPr>
              <a:t>teclear en enlaces e hipervínculos de los que no estés seguro de su procedencia. </a:t>
            </a:r>
            <a:r>
              <a:rPr lang="es-ES" sz="2000" b="1" dirty="0">
                <a:solidFill>
                  <a:srgbClr val="002060"/>
                </a:solidFill>
              </a:rPr>
              <a:t>Es una manera eficaz de prevenir amenazas. Símbolo de seguridad es el candado y </a:t>
            </a:r>
            <a:r>
              <a:rPr lang="es-ES" sz="2000" b="1" i="1" dirty="0" err="1">
                <a:solidFill>
                  <a:srgbClr val="002060"/>
                </a:solidFill>
              </a:rPr>
              <a:t>https</a:t>
            </a:r>
            <a:endParaRPr lang="es-ES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4642" y="1703951"/>
            <a:ext cx="720265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5400" b="1" dirty="0" smtClean="0">
                <a:solidFill>
                  <a:srgbClr val="000090"/>
                </a:solidFill>
              </a:rPr>
              <a:t>7</a:t>
            </a:r>
          </a:p>
          <a:p>
            <a:pPr algn="ctr"/>
            <a:endParaRPr lang="es-ES" sz="5400" b="1" dirty="0" smtClean="0">
              <a:solidFill>
                <a:srgbClr val="000090"/>
              </a:solidFill>
            </a:endParaRPr>
          </a:p>
          <a:p>
            <a:pPr algn="ctr"/>
            <a:r>
              <a:rPr lang="es-ES" sz="2000" b="1" dirty="0">
                <a:solidFill>
                  <a:srgbClr val="002060"/>
                </a:solidFill>
              </a:rPr>
              <a:t>CONTRASEÑAS.  </a:t>
            </a:r>
            <a:endParaRPr lang="es-ES" sz="2000" b="1" dirty="0" smtClean="0">
              <a:solidFill>
                <a:srgbClr val="002060"/>
              </a:solidFill>
            </a:endParaRPr>
          </a:p>
          <a:p>
            <a:pPr algn="just"/>
            <a:endParaRPr lang="es-ES" sz="2000" b="1" dirty="0" smtClean="0">
              <a:solidFill>
                <a:srgbClr val="002060"/>
              </a:solidFill>
            </a:endParaRPr>
          </a:p>
          <a:p>
            <a:pPr algn="just"/>
            <a:r>
              <a:rPr lang="es-ES" sz="2000" b="1" dirty="0" smtClean="0">
                <a:solidFill>
                  <a:srgbClr val="002060"/>
                </a:solidFill>
              </a:rPr>
              <a:t>Usa </a:t>
            </a:r>
            <a:r>
              <a:rPr lang="es-ES" sz="2000" b="1" dirty="0">
                <a:solidFill>
                  <a:srgbClr val="002060"/>
                </a:solidFill>
              </a:rPr>
              <a:t>contraseñas que tengas distintos tipos de caracteres (letras, números, mayúsculas, puntos ortográficos), que tengan al menos 8 caracteres y cámbialas con frecuencia. </a:t>
            </a:r>
            <a:r>
              <a:rPr lang="es-ES" sz="2000" b="1" dirty="0">
                <a:solidFill>
                  <a:srgbClr val="002060"/>
                </a:solidFill>
              </a:rPr>
              <a:t>Y no se las des a NADIE</a:t>
            </a:r>
          </a:p>
        </p:txBody>
      </p:sp>
    </p:spTree>
    <p:extLst>
      <p:ext uri="{BB962C8B-B14F-4D97-AF65-F5344CB8AC3E}">
        <p14:creationId xmlns:p14="http://schemas.microsoft.com/office/powerpoint/2010/main" val="401260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163</TotalTime>
  <Words>1023</Words>
  <Application>Microsoft Office PowerPoint</Application>
  <PresentationFormat>Presentación en pantalla (4:3)</PresentationFormat>
  <Paragraphs>181</Paragraphs>
  <Slides>33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7" baseType="lpstr">
      <vt:lpstr>Arial</vt:lpstr>
      <vt:lpstr>Century Gothic</vt:lpstr>
      <vt:lpstr>Wingdings 3</vt:lpstr>
      <vt:lpstr>Ion</vt:lpstr>
      <vt:lpstr>  </vt:lpstr>
      <vt:lpstr>   DECÁLOGO DE NORMAS</vt:lpstr>
      <vt:lpstr>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Pero… INTERNET NOS AYUDA EN EL INSTITUTO</vt:lpstr>
      <vt:lpstr>HERRAMIENTAS GRATUITAS.  </vt:lpstr>
      <vt:lpstr>HERRAMIENTAS GRATUITAS.  </vt:lpstr>
      <vt:lpstr>HERRAMIENTAS GRATUITAS.  </vt:lpstr>
      <vt:lpstr> HERRAMIENTAS GRATUITAS.  </vt:lpstr>
      <vt:lpstr>HERRAMIENTAS GRATUITAS.  </vt:lpstr>
      <vt:lpstr>DETECTOR DE MENTIRAS EN LA RED</vt:lpstr>
      <vt:lpstr>CONSEJOS PARA FACILITAR LA DELIMITAR LA BÚSQUEDA EN INTERNET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PAUTAS DE SEGURIDAD</dc:title>
  <dc:creator>EDUARDO</dc:creator>
  <cp:lastModifiedBy>Laura</cp:lastModifiedBy>
  <cp:revision>25</cp:revision>
  <dcterms:created xsi:type="dcterms:W3CDTF">2018-01-15T14:30:14Z</dcterms:created>
  <dcterms:modified xsi:type="dcterms:W3CDTF">2018-01-16T20:21:46Z</dcterms:modified>
</cp:coreProperties>
</file>