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2" r:id="rId1"/>
  </p:sldMasterIdLst>
  <p:sldIdLst>
    <p:sldId id="30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6" r:id="rId17"/>
    <p:sldId id="277" r:id="rId18"/>
    <p:sldId id="285" r:id="rId19"/>
    <p:sldId id="286" r:id="rId20"/>
    <p:sldId id="289" r:id="rId21"/>
    <p:sldId id="290" r:id="rId22"/>
    <p:sldId id="293" r:id="rId23"/>
    <p:sldId id="294" r:id="rId24"/>
    <p:sldId id="298" r:id="rId25"/>
    <p:sldId id="299" r:id="rId26"/>
    <p:sldId id="300" r:id="rId27"/>
    <p:sldId id="303" r:id="rId28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03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028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472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708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033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933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82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647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70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574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77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184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18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D8BD707-D9CF-40AE-B4C6-C98DA3205C09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43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jp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2217C-5659-A416-E7DD-3621CE131A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Educación emocional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22AB7E-6BF5-C6A1-46EE-92F935D46B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IES SANTA CATALINA</a:t>
            </a:r>
          </a:p>
          <a:p>
            <a:r>
              <a:rPr lang="es-ES" dirty="0"/>
              <a:t>EL BURGO DE OSMA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AA98773-4EAE-68DE-6FCF-E74678D9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67640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739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273" y="587756"/>
            <a:ext cx="48494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30" dirty="0"/>
              <a:t>HOY</a:t>
            </a:r>
            <a:r>
              <a:rPr spc="175" dirty="0"/>
              <a:t> </a:t>
            </a:r>
            <a:r>
              <a:rPr spc="455" dirty="0"/>
              <a:t>SABEMOS</a:t>
            </a:r>
            <a:r>
              <a:rPr spc="145" dirty="0"/>
              <a:t> </a:t>
            </a:r>
            <a:r>
              <a:rPr spc="560" dirty="0"/>
              <a:t>QUE…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79395" y="2444013"/>
            <a:ext cx="6421120" cy="28898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1000"/>
              </a:lnSpc>
              <a:spcBef>
                <a:spcPts val="105"/>
              </a:spcBef>
            </a:pPr>
            <a:r>
              <a:rPr sz="1600" spc="390" dirty="0">
                <a:latin typeface="Cambria"/>
                <a:cs typeface="Cambria"/>
              </a:rPr>
              <a:t>… </a:t>
            </a:r>
            <a:r>
              <a:rPr sz="1600" spc="80" dirty="0">
                <a:latin typeface="Cambria"/>
                <a:cs typeface="Cambria"/>
              </a:rPr>
              <a:t>hay </a:t>
            </a:r>
            <a:r>
              <a:rPr sz="1600" spc="45" dirty="0">
                <a:latin typeface="Cambria"/>
                <a:cs typeface="Cambria"/>
              </a:rPr>
              <a:t>investigaciones </a:t>
            </a:r>
            <a:r>
              <a:rPr sz="1600" spc="35" dirty="0">
                <a:latin typeface="Cambria"/>
                <a:cs typeface="Cambria"/>
              </a:rPr>
              <a:t>que </a:t>
            </a:r>
            <a:r>
              <a:rPr sz="1600" spc="40" dirty="0">
                <a:latin typeface="Cambria"/>
                <a:cs typeface="Cambria"/>
              </a:rPr>
              <a:t>establecen </a:t>
            </a:r>
            <a:r>
              <a:rPr sz="1600" spc="30" dirty="0">
                <a:latin typeface="Cambria"/>
                <a:cs typeface="Cambria"/>
              </a:rPr>
              <a:t>correlaciones </a:t>
            </a:r>
            <a:r>
              <a:rPr sz="1600" spc="45" dirty="0">
                <a:latin typeface="Cambria"/>
                <a:cs typeface="Cambria"/>
              </a:rPr>
              <a:t>entre </a:t>
            </a:r>
            <a:r>
              <a:rPr sz="1600" spc="80" dirty="0">
                <a:latin typeface="Cambria"/>
                <a:cs typeface="Cambria"/>
              </a:rPr>
              <a:t>un </a:t>
            </a:r>
            <a:r>
              <a:rPr sz="1600" u="sng" spc="4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buen 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u="sng" spc="3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desarrollo</a:t>
            </a:r>
            <a:r>
              <a:rPr sz="1600" u="sng" spc="3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600" u="sng" spc="3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emocional</a:t>
            </a:r>
            <a:r>
              <a:rPr sz="1600" u="sng" spc="3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y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80" dirty="0">
                <a:latin typeface="Cambria"/>
                <a:cs typeface="Cambria"/>
              </a:rPr>
              <a:t>un</a:t>
            </a:r>
            <a:r>
              <a:rPr sz="1600" spc="85" dirty="0">
                <a:latin typeface="Cambria"/>
                <a:cs typeface="Cambria"/>
              </a:rPr>
              <a:t> </a:t>
            </a:r>
            <a:r>
              <a:rPr sz="1600" u="sng" spc="3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adecuado</a:t>
            </a:r>
            <a:r>
              <a:rPr sz="1600" u="sng" spc="4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600" u="sng" spc="3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desarrollo</a:t>
            </a:r>
            <a:r>
              <a:rPr sz="1600" u="sng" spc="3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600" u="sng" spc="4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académico, 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u="sng" spc="7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profesional,</a:t>
            </a:r>
            <a:r>
              <a:rPr sz="1600" spc="70" dirty="0">
                <a:latin typeface="Cambria"/>
                <a:cs typeface="Cambria"/>
              </a:rPr>
              <a:t>…</a:t>
            </a:r>
            <a:endParaRPr sz="1600">
              <a:latin typeface="Cambria"/>
              <a:cs typeface="Cambria"/>
            </a:endParaRPr>
          </a:p>
          <a:p>
            <a:pPr marR="5080" algn="r">
              <a:lnSpc>
                <a:spcPct val="100000"/>
              </a:lnSpc>
              <a:spcBef>
                <a:spcPts val="1315"/>
              </a:spcBef>
            </a:pPr>
            <a:r>
              <a:rPr sz="1400" spc="60" dirty="0">
                <a:latin typeface="Cambria"/>
                <a:cs typeface="Cambria"/>
              </a:rPr>
              <a:t>(Brackett,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55" dirty="0">
                <a:latin typeface="Cambria"/>
                <a:cs typeface="Cambria"/>
              </a:rPr>
              <a:t>Lopes, </a:t>
            </a:r>
            <a:r>
              <a:rPr sz="1400" spc="45" dirty="0">
                <a:latin typeface="Cambria"/>
                <a:cs typeface="Cambria"/>
              </a:rPr>
              <a:t>Ivcevic,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75" dirty="0">
                <a:latin typeface="Cambria"/>
                <a:cs typeface="Cambria"/>
              </a:rPr>
              <a:t>Mayer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i</a:t>
            </a:r>
            <a:r>
              <a:rPr sz="1400" spc="75" dirty="0">
                <a:latin typeface="Cambria"/>
                <a:cs typeface="Cambria"/>
              </a:rPr>
              <a:t> </a:t>
            </a:r>
            <a:r>
              <a:rPr sz="1400" spc="60" dirty="0">
                <a:latin typeface="Cambria"/>
                <a:cs typeface="Cambria"/>
              </a:rPr>
              <a:t>Salovey,</a:t>
            </a:r>
            <a:r>
              <a:rPr sz="1400" spc="40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2004)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7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Cambria"/>
              <a:cs typeface="Cambria"/>
            </a:endParaRPr>
          </a:p>
          <a:p>
            <a:pPr marL="12700" marR="5080" algn="just">
              <a:lnSpc>
                <a:spcPct val="110900"/>
              </a:lnSpc>
            </a:pPr>
            <a:r>
              <a:rPr sz="1600" spc="75" dirty="0">
                <a:latin typeface="Cambria"/>
                <a:cs typeface="Cambria"/>
              </a:rPr>
              <a:t>…contamos</a:t>
            </a:r>
            <a:r>
              <a:rPr sz="1600" spc="80" dirty="0">
                <a:latin typeface="Cambria"/>
                <a:cs typeface="Cambria"/>
              </a:rPr>
              <a:t> </a:t>
            </a:r>
            <a:r>
              <a:rPr sz="1600" spc="10" dirty="0">
                <a:latin typeface="Cambria"/>
                <a:cs typeface="Cambria"/>
              </a:rPr>
              <a:t>con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u="sng" spc="4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evidencias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respecto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eficacia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y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25" dirty="0">
                <a:latin typeface="Cambria"/>
                <a:cs typeface="Cambria"/>
              </a:rPr>
              <a:t>beneficios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de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los 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programas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de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30" dirty="0">
                <a:latin typeface="Cambria"/>
                <a:cs typeface="Cambria"/>
              </a:rPr>
              <a:t>desarrollo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competencias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emocionales.  </a:t>
            </a:r>
            <a:r>
              <a:rPr sz="1600" spc="60" dirty="0">
                <a:latin typeface="Cambria"/>
                <a:cs typeface="Cambria"/>
              </a:rPr>
              <a:t>Sabemos  </a:t>
            </a:r>
            <a:r>
              <a:rPr sz="1600" spc="35" dirty="0">
                <a:latin typeface="Cambria"/>
                <a:cs typeface="Cambria"/>
              </a:rPr>
              <a:t>que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75" dirty="0">
                <a:latin typeface="Cambria"/>
                <a:cs typeface="Cambria"/>
              </a:rPr>
              <a:t>las</a:t>
            </a:r>
            <a:r>
              <a:rPr sz="1600" spc="90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emociones</a:t>
            </a:r>
            <a:r>
              <a:rPr sz="1600" spc="90" dirty="0">
                <a:latin typeface="Cambria"/>
                <a:cs typeface="Cambria"/>
              </a:rPr>
              <a:t> </a:t>
            </a:r>
            <a:r>
              <a:rPr sz="1600" u="sng" spc="3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se</a:t>
            </a:r>
            <a:r>
              <a:rPr sz="1600" u="sng" spc="9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600" u="sng" spc="3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pueden</a:t>
            </a:r>
            <a:r>
              <a:rPr sz="1600" u="sng" spc="114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600" u="sng" spc="5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educar.</a:t>
            </a:r>
            <a:endParaRPr sz="1600">
              <a:latin typeface="Cambria"/>
              <a:cs typeface="Cambria"/>
            </a:endParaRPr>
          </a:p>
          <a:p>
            <a:pPr marR="5080" algn="r">
              <a:lnSpc>
                <a:spcPct val="100000"/>
              </a:lnSpc>
              <a:spcBef>
                <a:spcPts val="1115"/>
              </a:spcBef>
            </a:pPr>
            <a:r>
              <a:rPr sz="1400" spc="60" dirty="0">
                <a:latin typeface="Cambria"/>
                <a:cs typeface="Cambria"/>
              </a:rPr>
              <a:t>(Diekstra,</a:t>
            </a:r>
            <a:r>
              <a:rPr sz="1400" spc="4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2008;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90" dirty="0">
                <a:latin typeface="Cambria"/>
                <a:cs typeface="Cambria"/>
              </a:rPr>
              <a:t>Durlak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et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spc="90" dirty="0">
                <a:latin typeface="Cambria"/>
                <a:cs typeface="Cambria"/>
              </a:rPr>
              <a:t>al.,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2011;</a:t>
            </a:r>
            <a:r>
              <a:rPr sz="1400" spc="160" dirty="0">
                <a:latin typeface="Cambria"/>
                <a:cs typeface="Cambria"/>
              </a:rPr>
              <a:t> </a:t>
            </a:r>
            <a:r>
              <a:rPr sz="1400" spc="65" dirty="0">
                <a:latin typeface="Cambria"/>
                <a:cs typeface="Cambria"/>
              </a:rPr>
              <a:t>Zins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et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spc="90" dirty="0">
                <a:latin typeface="Cambria"/>
                <a:cs typeface="Cambria"/>
              </a:rPr>
              <a:t>al.,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2004)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4185" y="587756"/>
            <a:ext cx="33337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70" dirty="0"/>
              <a:t>¿CUÁLES</a:t>
            </a:r>
            <a:r>
              <a:rPr spc="100" dirty="0"/>
              <a:t> </a:t>
            </a:r>
            <a:r>
              <a:rPr spc="395" dirty="0"/>
              <a:t>SON?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3783" y="2276855"/>
            <a:ext cx="5760593" cy="348030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980435" y="6340855"/>
            <a:ext cx="55587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44550" marR="5080" indent="-832485">
              <a:lnSpc>
                <a:spcPct val="100000"/>
              </a:lnSpc>
              <a:spcBef>
                <a:spcPts val="100"/>
              </a:spcBef>
            </a:pPr>
            <a:r>
              <a:rPr sz="1200" b="1" spc="175" dirty="0">
                <a:latin typeface="Cambria"/>
                <a:cs typeface="Cambria"/>
              </a:rPr>
              <a:t>MARCO</a:t>
            </a:r>
            <a:r>
              <a:rPr sz="1200" b="1" spc="80" dirty="0">
                <a:latin typeface="Cambria"/>
                <a:cs typeface="Cambria"/>
              </a:rPr>
              <a:t> </a:t>
            </a:r>
            <a:r>
              <a:rPr sz="1200" b="1" spc="180" dirty="0">
                <a:latin typeface="Cambria"/>
                <a:cs typeface="Cambria"/>
              </a:rPr>
              <a:t>CONCEPTUAL</a:t>
            </a:r>
            <a:r>
              <a:rPr sz="1200" b="1" spc="90" dirty="0">
                <a:latin typeface="Cambria"/>
                <a:cs typeface="Cambria"/>
              </a:rPr>
              <a:t> </a:t>
            </a:r>
            <a:r>
              <a:rPr sz="1200" b="1" spc="190" dirty="0">
                <a:latin typeface="Cambria"/>
                <a:cs typeface="Cambria"/>
              </a:rPr>
              <a:t>DEL</a:t>
            </a:r>
            <a:r>
              <a:rPr sz="1200" b="1" spc="90" dirty="0">
                <a:latin typeface="Cambria"/>
                <a:cs typeface="Cambria"/>
              </a:rPr>
              <a:t> </a:t>
            </a:r>
            <a:r>
              <a:rPr sz="1200" b="1" spc="180" dirty="0">
                <a:latin typeface="Cambria"/>
                <a:cs typeface="Cambria"/>
              </a:rPr>
              <a:t>GROP</a:t>
            </a:r>
            <a:r>
              <a:rPr sz="1200" b="1" spc="80" dirty="0">
                <a:latin typeface="Cambria"/>
                <a:cs typeface="Cambria"/>
              </a:rPr>
              <a:t> </a:t>
            </a:r>
            <a:r>
              <a:rPr sz="1200" b="1" spc="145" dirty="0">
                <a:latin typeface="Cambria"/>
                <a:cs typeface="Cambria"/>
              </a:rPr>
              <a:t>(GRUPO</a:t>
            </a:r>
            <a:r>
              <a:rPr sz="1200" b="1" spc="80" dirty="0">
                <a:latin typeface="Cambria"/>
                <a:cs typeface="Cambria"/>
              </a:rPr>
              <a:t> </a:t>
            </a:r>
            <a:r>
              <a:rPr sz="1200" b="1" spc="185" dirty="0">
                <a:latin typeface="Cambria"/>
                <a:cs typeface="Cambria"/>
              </a:rPr>
              <a:t>DE</a:t>
            </a:r>
            <a:r>
              <a:rPr sz="1200" b="1" spc="80" dirty="0">
                <a:latin typeface="Cambria"/>
                <a:cs typeface="Cambria"/>
              </a:rPr>
              <a:t> </a:t>
            </a:r>
            <a:r>
              <a:rPr sz="1200" b="1" spc="160" dirty="0">
                <a:latin typeface="Cambria"/>
                <a:cs typeface="Cambria"/>
              </a:rPr>
              <a:t>INVESTIGACIÓN</a:t>
            </a:r>
            <a:r>
              <a:rPr sz="1200" b="1" spc="130" dirty="0">
                <a:latin typeface="Cambria"/>
                <a:cs typeface="Cambria"/>
              </a:rPr>
              <a:t> </a:t>
            </a:r>
            <a:r>
              <a:rPr sz="1200" b="1" spc="200" dirty="0">
                <a:latin typeface="Cambria"/>
                <a:cs typeface="Cambria"/>
              </a:rPr>
              <a:t>EN </a:t>
            </a:r>
            <a:r>
              <a:rPr sz="1200" b="1" spc="-250" dirty="0">
                <a:latin typeface="Cambria"/>
                <a:cs typeface="Cambria"/>
              </a:rPr>
              <a:t> </a:t>
            </a:r>
            <a:r>
              <a:rPr sz="1200" b="1" spc="160" dirty="0">
                <a:latin typeface="Cambria"/>
                <a:cs typeface="Cambria"/>
              </a:rPr>
              <a:t>ORIENTACIÓN</a:t>
            </a:r>
            <a:r>
              <a:rPr sz="1200" b="1" spc="95" dirty="0">
                <a:latin typeface="Cambria"/>
                <a:cs typeface="Cambria"/>
              </a:rPr>
              <a:t> </a:t>
            </a:r>
            <a:r>
              <a:rPr sz="1200" b="1" spc="175" dirty="0">
                <a:latin typeface="Cambria"/>
                <a:cs typeface="Cambria"/>
              </a:rPr>
              <a:t>PSICOPEDAGÓGICA</a:t>
            </a:r>
            <a:r>
              <a:rPr sz="1200" b="1" spc="125" dirty="0">
                <a:latin typeface="Cambria"/>
                <a:cs typeface="Cambria"/>
              </a:rPr>
              <a:t> </a:t>
            </a:r>
            <a:r>
              <a:rPr sz="1200" b="1" spc="180" dirty="0">
                <a:latin typeface="Cambria"/>
                <a:cs typeface="Cambria"/>
              </a:rPr>
              <a:t>DE</a:t>
            </a:r>
            <a:r>
              <a:rPr sz="1200" b="1" spc="95" dirty="0">
                <a:latin typeface="Cambria"/>
                <a:cs typeface="Cambria"/>
              </a:rPr>
              <a:t> </a:t>
            </a:r>
            <a:r>
              <a:rPr sz="1200" b="1" spc="160" dirty="0">
                <a:latin typeface="Cambria"/>
                <a:cs typeface="Cambria"/>
              </a:rPr>
              <a:t>LA</a:t>
            </a:r>
            <a:r>
              <a:rPr sz="1200" b="1" spc="70" dirty="0">
                <a:latin typeface="Cambria"/>
                <a:cs typeface="Cambria"/>
              </a:rPr>
              <a:t> </a:t>
            </a:r>
            <a:r>
              <a:rPr sz="1200" b="1" spc="105" dirty="0">
                <a:latin typeface="Cambria"/>
                <a:cs typeface="Cambria"/>
              </a:rPr>
              <a:t>UB)</a:t>
            </a:r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3211" y="568197"/>
            <a:ext cx="47320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25" dirty="0"/>
              <a:t>¿CÓMO</a:t>
            </a:r>
            <a:r>
              <a:rPr spc="165" dirty="0"/>
              <a:t> </a:t>
            </a:r>
            <a:r>
              <a:rPr spc="495" dirty="0"/>
              <a:t>LO</a:t>
            </a:r>
            <a:r>
              <a:rPr spc="180" dirty="0"/>
              <a:t> </a:t>
            </a:r>
            <a:r>
              <a:rPr spc="405" dirty="0"/>
              <a:t>HICIMOS?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82597" y="2472054"/>
            <a:ext cx="7219950" cy="2356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3825" algn="just">
              <a:lnSpc>
                <a:spcPct val="100000"/>
              </a:lnSpc>
              <a:spcBef>
                <a:spcPts val="100"/>
              </a:spcBef>
            </a:pPr>
            <a:r>
              <a:rPr sz="1800" b="1" u="sng" spc="12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Primer </a:t>
            </a:r>
            <a:r>
              <a:rPr sz="1800" b="1" u="sng" spc="10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paso</a:t>
            </a:r>
            <a:r>
              <a:rPr sz="1800" b="1" u="sng" spc="11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:</a:t>
            </a:r>
            <a:r>
              <a:rPr sz="1800" b="1" u="sng" spc="24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800" b="1" u="sng" spc="10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sensibilización</a:t>
            </a:r>
            <a:r>
              <a:rPr sz="1800" b="1" u="sng" spc="8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800" b="1" u="sng" spc="14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y</a:t>
            </a:r>
            <a:r>
              <a:rPr sz="1800" b="1" u="sng" spc="12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800" b="1" u="sng" spc="11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formación</a:t>
            </a:r>
            <a:r>
              <a:rPr sz="1800" b="1" u="sng" spc="114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800" b="1" u="sng" spc="9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del</a:t>
            </a:r>
            <a:r>
              <a:rPr sz="1800" b="1" u="sng" spc="13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800" b="1" u="sng" spc="9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profesorado.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100">
              <a:latin typeface="Cambria"/>
              <a:cs typeface="Cambria"/>
            </a:endParaRPr>
          </a:p>
          <a:p>
            <a:pPr marL="12700" marR="5080" algn="just">
              <a:lnSpc>
                <a:spcPct val="111100"/>
              </a:lnSpc>
              <a:spcBef>
                <a:spcPts val="1725"/>
              </a:spcBef>
            </a:pPr>
            <a:r>
              <a:rPr sz="1800" spc="165" dirty="0">
                <a:latin typeface="Cambria"/>
                <a:cs typeface="Cambria"/>
              </a:rPr>
              <a:t>El </a:t>
            </a:r>
            <a:r>
              <a:rPr sz="1800" spc="15" dirty="0">
                <a:latin typeface="Cambria"/>
                <a:cs typeface="Cambria"/>
              </a:rPr>
              <a:t>profesorado  </a:t>
            </a:r>
            <a:r>
              <a:rPr sz="1800" spc="10" dirty="0">
                <a:latin typeface="Cambria"/>
                <a:cs typeface="Cambria"/>
              </a:rPr>
              <a:t>con </a:t>
            </a:r>
            <a:r>
              <a:rPr sz="1800" spc="105" dirty="0">
                <a:latin typeface="Cambria"/>
                <a:cs typeface="Cambria"/>
              </a:rPr>
              <a:t>una </a:t>
            </a:r>
            <a:r>
              <a:rPr sz="1800" spc="40" dirty="0">
                <a:latin typeface="Cambria"/>
                <a:cs typeface="Cambria"/>
              </a:rPr>
              <a:t>formación </a:t>
            </a:r>
            <a:r>
              <a:rPr sz="1800" spc="90" dirty="0">
                <a:latin typeface="Cambria"/>
                <a:cs typeface="Cambria"/>
              </a:rPr>
              <a:t>mínima 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puede </a:t>
            </a:r>
            <a:r>
              <a:rPr sz="1800" spc="50" dirty="0">
                <a:latin typeface="Cambria"/>
                <a:cs typeface="Cambria"/>
              </a:rPr>
              <a:t>empezar </a:t>
            </a:r>
            <a:r>
              <a:rPr sz="1800" spc="120" dirty="0">
                <a:latin typeface="Cambria"/>
                <a:cs typeface="Cambria"/>
              </a:rPr>
              <a:t>a </a:t>
            </a:r>
            <a:r>
              <a:rPr sz="1800" spc="20" dirty="0">
                <a:latin typeface="Cambria"/>
                <a:cs typeface="Cambria"/>
              </a:rPr>
              <a:t>poner 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en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práctica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la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Educación</a:t>
            </a:r>
            <a:r>
              <a:rPr sz="1800" spc="7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Emocional</a:t>
            </a:r>
            <a:r>
              <a:rPr sz="1800" spc="70" dirty="0">
                <a:latin typeface="Cambria"/>
                <a:cs typeface="Cambria"/>
              </a:rPr>
              <a:t> </a:t>
            </a:r>
            <a:r>
              <a:rPr sz="1800" spc="120" dirty="0">
                <a:latin typeface="Cambria"/>
                <a:cs typeface="Cambria"/>
              </a:rPr>
              <a:t>a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través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la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tutoría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(de 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proyectos </a:t>
            </a:r>
            <a:r>
              <a:rPr sz="1800" spc="25" dirty="0">
                <a:latin typeface="Cambria"/>
                <a:cs typeface="Cambria"/>
              </a:rPr>
              <a:t>de </a:t>
            </a:r>
            <a:r>
              <a:rPr sz="1800" spc="45" dirty="0">
                <a:latin typeface="Cambria"/>
                <a:cs typeface="Cambria"/>
              </a:rPr>
              <a:t>convivencia </a:t>
            </a:r>
            <a:r>
              <a:rPr sz="1800" spc="-60" dirty="0">
                <a:latin typeface="Cambria"/>
                <a:cs typeface="Cambria"/>
              </a:rPr>
              <a:t>o </a:t>
            </a:r>
            <a:r>
              <a:rPr sz="1800" spc="25" dirty="0">
                <a:latin typeface="Cambria"/>
                <a:cs typeface="Cambria"/>
              </a:rPr>
              <a:t>de </a:t>
            </a:r>
            <a:r>
              <a:rPr sz="1800" spc="80" dirty="0">
                <a:latin typeface="Cambria"/>
                <a:cs typeface="Cambria"/>
              </a:rPr>
              <a:t>valores…). </a:t>
            </a:r>
            <a:r>
              <a:rPr sz="1800" spc="90" dirty="0">
                <a:latin typeface="Cambria"/>
                <a:cs typeface="Cambria"/>
              </a:rPr>
              <a:t>Son </a:t>
            </a:r>
            <a:r>
              <a:rPr sz="1800" spc="35" dirty="0">
                <a:latin typeface="Cambria"/>
                <a:cs typeface="Cambria"/>
              </a:rPr>
              <a:t>espacios </a:t>
            </a:r>
            <a:r>
              <a:rPr sz="1800" spc="20" dirty="0">
                <a:latin typeface="Cambria"/>
                <a:cs typeface="Cambria"/>
              </a:rPr>
              <a:t>idóneos </a:t>
            </a:r>
            <a:r>
              <a:rPr sz="1800" spc="80" dirty="0">
                <a:latin typeface="Cambria"/>
                <a:cs typeface="Cambria"/>
              </a:rPr>
              <a:t>para 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empezar </a:t>
            </a:r>
            <a:r>
              <a:rPr sz="1800" spc="120" dirty="0">
                <a:latin typeface="Cambria"/>
                <a:cs typeface="Cambria"/>
              </a:rPr>
              <a:t>a </a:t>
            </a:r>
            <a:r>
              <a:rPr sz="1800" spc="50" dirty="0">
                <a:latin typeface="Cambria"/>
                <a:cs typeface="Cambria"/>
              </a:rPr>
              <a:t>introducir </a:t>
            </a:r>
            <a:r>
              <a:rPr sz="1800" spc="55" dirty="0">
                <a:latin typeface="Cambria"/>
                <a:cs typeface="Cambria"/>
              </a:rPr>
              <a:t>actividades </a:t>
            </a:r>
            <a:r>
              <a:rPr sz="1800" spc="75" dirty="0">
                <a:latin typeface="Cambria"/>
                <a:cs typeface="Cambria"/>
              </a:rPr>
              <a:t>encaminadas </a:t>
            </a:r>
            <a:r>
              <a:rPr sz="1800" spc="95" dirty="0">
                <a:latin typeface="Cambria"/>
                <a:cs typeface="Cambria"/>
              </a:rPr>
              <a:t>al </a:t>
            </a:r>
            <a:r>
              <a:rPr sz="1800" spc="35" dirty="0">
                <a:latin typeface="Cambria"/>
                <a:cs typeface="Cambria"/>
              </a:rPr>
              <a:t>desarrollo </a:t>
            </a:r>
            <a:r>
              <a:rPr sz="1800" spc="25" dirty="0">
                <a:latin typeface="Cambria"/>
                <a:cs typeface="Cambria"/>
              </a:rPr>
              <a:t>de </a:t>
            </a:r>
            <a:r>
              <a:rPr sz="1800" spc="80" dirty="0">
                <a:latin typeface="Cambria"/>
                <a:cs typeface="Cambria"/>
              </a:rPr>
              <a:t>las 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competencias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emocionales.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4670" y="589280"/>
            <a:ext cx="47320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25" dirty="0"/>
              <a:t>¿CÓMO</a:t>
            </a:r>
            <a:r>
              <a:rPr spc="165" dirty="0"/>
              <a:t> </a:t>
            </a:r>
            <a:r>
              <a:rPr spc="495" dirty="0"/>
              <a:t>LO</a:t>
            </a:r>
            <a:r>
              <a:rPr spc="180" dirty="0"/>
              <a:t> </a:t>
            </a:r>
            <a:r>
              <a:rPr spc="405" dirty="0"/>
              <a:t>HICIMOS?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2680" y="2472054"/>
            <a:ext cx="7578090" cy="35293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3585">
              <a:lnSpc>
                <a:spcPct val="100000"/>
              </a:lnSpc>
              <a:spcBef>
                <a:spcPts val="100"/>
              </a:spcBef>
              <a:tabLst>
                <a:tab pos="2578735" algn="l"/>
              </a:tabLst>
            </a:pPr>
            <a:r>
              <a:rPr sz="1800" b="1" u="sng" spc="14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Segundo </a:t>
            </a:r>
            <a:r>
              <a:rPr sz="1800" b="1" u="sng" spc="8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paso:	</a:t>
            </a:r>
            <a:r>
              <a:rPr sz="1800" b="1" u="sng" spc="11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planificar,</a:t>
            </a:r>
            <a:r>
              <a:rPr sz="1800" b="1" u="sng" spc="10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sistematizar</a:t>
            </a:r>
            <a:r>
              <a:rPr sz="1800" b="1" u="sng" spc="9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800" b="1" u="sng" spc="14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y</a:t>
            </a:r>
            <a:r>
              <a:rPr sz="1800" b="1" u="sng" spc="14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800" b="1" u="sng" spc="10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dedicarse.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100">
              <a:latin typeface="Cambria"/>
              <a:cs typeface="Cambria"/>
            </a:endParaRPr>
          </a:p>
          <a:p>
            <a:pPr marL="12700" marR="6350" algn="just">
              <a:lnSpc>
                <a:spcPct val="111200"/>
              </a:lnSpc>
              <a:spcBef>
                <a:spcPts val="1725"/>
              </a:spcBef>
              <a:buChar char="-"/>
              <a:tabLst>
                <a:tab pos="231140" algn="l"/>
              </a:tabLst>
            </a:pPr>
            <a:r>
              <a:rPr sz="1800" spc="80" dirty="0">
                <a:latin typeface="Cambria"/>
                <a:cs typeface="Cambria"/>
              </a:rPr>
              <a:t>Planificar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30" dirty="0">
                <a:latin typeface="Cambria"/>
                <a:cs typeface="Cambria"/>
              </a:rPr>
              <a:t>es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determinar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unos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objetivos,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unos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spc="30" dirty="0">
                <a:latin typeface="Cambria"/>
                <a:cs typeface="Cambria"/>
              </a:rPr>
              <a:t>contenidos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unas 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actividades </a:t>
            </a:r>
            <a:r>
              <a:rPr sz="1800" spc="90" dirty="0">
                <a:latin typeface="Cambria"/>
                <a:cs typeface="Cambria"/>
              </a:rPr>
              <a:t>mínimas. </a:t>
            </a:r>
            <a:r>
              <a:rPr sz="1800" spc="170" dirty="0">
                <a:latin typeface="Cambria"/>
                <a:cs typeface="Cambria"/>
              </a:rPr>
              <a:t>Una </a:t>
            </a:r>
            <a:r>
              <a:rPr sz="1800" spc="60" dirty="0">
                <a:latin typeface="Cambria"/>
                <a:cs typeface="Cambria"/>
              </a:rPr>
              <a:t>actividad </a:t>
            </a:r>
            <a:r>
              <a:rPr sz="1800" spc="70" dirty="0">
                <a:latin typeface="Cambria"/>
                <a:cs typeface="Cambria"/>
              </a:rPr>
              <a:t>educativa </a:t>
            </a:r>
            <a:r>
              <a:rPr sz="1800" spc="40" dirty="0">
                <a:latin typeface="Cambria"/>
                <a:cs typeface="Cambria"/>
              </a:rPr>
              <a:t>emocional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sistemática 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requiere </a:t>
            </a:r>
            <a:r>
              <a:rPr sz="1800" spc="100" dirty="0">
                <a:latin typeface="Cambria"/>
                <a:cs typeface="Cambria"/>
              </a:rPr>
              <a:t>un </a:t>
            </a:r>
            <a:r>
              <a:rPr sz="1800" spc="55" dirty="0">
                <a:latin typeface="Cambria"/>
                <a:cs typeface="Cambria"/>
              </a:rPr>
              <a:t>mínimo </a:t>
            </a:r>
            <a:r>
              <a:rPr sz="1800" spc="25" dirty="0">
                <a:latin typeface="Cambria"/>
                <a:cs typeface="Cambria"/>
              </a:rPr>
              <a:t>de </a:t>
            </a:r>
            <a:r>
              <a:rPr sz="1800" spc="-5" dirty="0">
                <a:latin typeface="Cambria"/>
                <a:cs typeface="Cambria"/>
              </a:rPr>
              <a:t>10 </a:t>
            </a:r>
            <a:r>
              <a:rPr sz="1800" spc="40" dirty="0">
                <a:latin typeface="Cambria"/>
                <a:cs typeface="Cambria"/>
              </a:rPr>
              <a:t>sesiones </a:t>
            </a:r>
            <a:r>
              <a:rPr sz="1800" spc="25" dirty="0">
                <a:latin typeface="Cambria"/>
                <a:cs typeface="Cambria"/>
              </a:rPr>
              <a:t>de </a:t>
            </a:r>
            <a:r>
              <a:rPr sz="1800" spc="105" dirty="0">
                <a:latin typeface="Cambria"/>
                <a:cs typeface="Cambria"/>
              </a:rPr>
              <a:t>una </a:t>
            </a:r>
            <a:r>
              <a:rPr sz="1800" spc="55" dirty="0">
                <a:latin typeface="Cambria"/>
                <a:cs typeface="Cambria"/>
              </a:rPr>
              <a:t>hora </a:t>
            </a:r>
            <a:r>
              <a:rPr sz="1800" spc="60" dirty="0">
                <a:latin typeface="Cambria"/>
                <a:cs typeface="Cambria"/>
              </a:rPr>
              <a:t>distribuidas </a:t>
            </a:r>
            <a:r>
              <a:rPr sz="1800" spc="70" dirty="0">
                <a:latin typeface="Cambria"/>
                <a:cs typeface="Cambria"/>
              </a:rPr>
              <a:t>durante </a:t>
            </a:r>
            <a:r>
              <a:rPr sz="1800" spc="50" dirty="0">
                <a:latin typeface="Cambria"/>
                <a:cs typeface="Cambria"/>
              </a:rPr>
              <a:t>el 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curso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escolar.</a:t>
            </a:r>
            <a:endParaRPr sz="1800">
              <a:latin typeface="Cambria"/>
              <a:cs typeface="Cambria"/>
            </a:endParaRPr>
          </a:p>
          <a:p>
            <a:pPr marL="253365" indent="-241300" algn="just">
              <a:lnSpc>
                <a:spcPct val="100000"/>
              </a:lnSpc>
              <a:spcBef>
                <a:spcPts val="1140"/>
              </a:spcBef>
              <a:buChar char="-"/>
              <a:tabLst>
                <a:tab pos="254000" algn="l"/>
              </a:tabLst>
            </a:pPr>
            <a:r>
              <a:rPr sz="1800" spc="55" dirty="0">
                <a:latin typeface="Cambria"/>
                <a:cs typeface="Cambria"/>
              </a:rPr>
              <a:t>Favorecer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la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implicación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todo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el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profesorado.</a:t>
            </a:r>
            <a:endParaRPr sz="1800">
              <a:latin typeface="Cambria"/>
              <a:cs typeface="Cambria"/>
            </a:endParaRPr>
          </a:p>
          <a:p>
            <a:pPr marL="253365" marR="5080" indent="-241300" algn="just">
              <a:lnSpc>
                <a:spcPct val="111200"/>
              </a:lnSpc>
              <a:spcBef>
                <a:spcPts val="885"/>
              </a:spcBef>
              <a:buChar char="-"/>
              <a:tabLst>
                <a:tab pos="254000" algn="l"/>
              </a:tabLst>
            </a:pPr>
            <a:r>
              <a:rPr sz="1800" spc="70" dirty="0">
                <a:latin typeface="Cambria"/>
                <a:cs typeface="Cambria"/>
              </a:rPr>
              <a:t>Tratamiento</a:t>
            </a:r>
            <a:r>
              <a:rPr sz="1800" spc="75" dirty="0">
                <a:latin typeface="Cambria"/>
                <a:cs typeface="Cambria"/>
              </a:rPr>
              <a:t> transversal.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175" dirty="0">
                <a:latin typeface="Cambria"/>
                <a:cs typeface="Cambria"/>
              </a:rPr>
              <a:t>A </a:t>
            </a:r>
            <a:r>
              <a:rPr sz="1800" spc="60" dirty="0">
                <a:latin typeface="Cambria"/>
                <a:cs typeface="Cambria"/>
              </a:rPr>
              <a:t>cualquier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materia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15" dirty="0">
                <a:latin typeface="Cambria"/>
                <a:cs typeface="Cambria"/>
              </a:rPr>
              <a:t>podemos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darle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105" dirty="0">
                <a:latin typeface="Cambria"/>
                <a:cs typeface="Cambria"/>
              </a:rPr>
              <a:t>una 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dimensión </a:t>
            </a:r>
            <a:r>
              <a:rPr sz="1800" spc="40" dirty="0">
                <a:latin typeface="Cambria"/>
                <a:cs typeface="Cambria"/>
              </a:rPr>
              <a:t>emocional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 </a:t>
            </a:r>
            <a:r>
              <a:rPr sz="1800" spc="80" dirty="0">
                <a:latin typeface="Cambria"/>
                <a:cs typeface="Cambria"/>
              </a:rPr>
              <a:t>utilizarla </a:t>
            </a:r>
            <a:r>
              <a:rPr sz="1800" spc="75" dirty="0">
                <a:latin typeface="Cambria"/>
                <a:cs typeface="Cambria"/>
              </a:rPr>
              <a:t>para </a:t>
            </a:r>
            <a:r>
              <a:rPr sz="1800" spc="50" dirty="0">
                <a:latin typeface="Cambria"/>
                <a:cs typeface="Cambria"/>
              </a:rPr>
              <a:t>desarrollar </a:t>
            </a:r>
            <a:r>
              <a:rPr sz="1800" spc="80" dirty="0">
                <a:latin typeface="Cambria"/>
                <a:cs typeface="Cambria"/>
              </a:rPr>
              <a:t>las </a:t>
            </a:r>
            <a:r>
              <a:rPr sz="1800" spc="45" dirty="0">
                <a:latin typeface="Cambria"/>
                <a:cs typeface="Cambria"/>
              </a:rPr>
              <a:t>competencias 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emocionales</a:t>
            </a:r>
            <a:r>
              <a:rPr sz="2000" spc="45" dirty="0">
                <a:latin typeface="Cambria"/>
                <a:cs typeface="Cambria"/>
              </a:rPr>
              <a:t>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4670" y="589280"/>
            <a:ext cx="47320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25" dirty="0"/>
              <a:t>¿CÓMO</a:t>
            </a:r>
            <a:r>
              <a:rPr spc="165" dirty="0"/>
              <a:t> </a:t>
            </a:r>
            <a:r>
              <a:rPr spc="495" dirty="0"/>
              <a:t>LO</a:t>
            </a:r>
            <a:r>
              <a:rPr spc="180" dirty="0"/>
              <a:t> </a:t>
            </a:r>
            <a:r>
              <a:rPr spc="405" dirty="0"/>
              <a:t>HICIMOS?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8452" y="2472054"/>
            <a:ext cx="7362825" cy="2435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3090">
              <a:lnSpc>
                <a:spcPct val="100000"/>
              </a:lnSpc>
              <a:spcBef>
                <a:spcPts val="100"/>
              </a:spcBef>
              <a:tabLst>
                <a:tab pos="2192020" algn="l"/>
                <a:tab pos="3444240" algn="l"/>
                <a:tab pos="5234305" algn="l"/>
              </a:tabLst>
            </a:pPr>
            <a:r>
              <a:rPr sz="1800" b="1" u="sng" spc="10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Tercer</a:t>
            </a:r>
            <a:r>
              <a:rPr sz="1800" b="1" u="sng" spc="14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800" b="1" u="sng" spc="8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paso:	</a:t>
            </a:r>
            <a:r>
              <a:rPr sz="1800" b="1" u="sng" spc="114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aplicar</a:t>
            </a:r>
            <a:r>
              <a:rPr sz="1800" b="1" u="sng" spc="12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800" b="1" u="sng" spc="7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el	</a:t>
            </a:r>
            <a:r>
              <a:rPr sz="1800" b="1" u="sng" spc="12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programa </a:t>
            </a:r>
            <a:r>
              <a:rPr sz="1800" b="1" u="sng" spc="14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y</a:t>
            </a:r>
            <a:r>
              <a:rPr sz="1800" b="1" u="sng" spc="13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800" b="1" u="sng" spc="10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la	</a:t>
            </a:r>
            <a:r>
              <a:rPr sz="1800" b="1" u="sng" spc="10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metodología.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100">
              <a:latin typeface="Cambria"/>
              <a:cs typeface="Cambria"/>
            </a:endParaRPr>
          </a:p>
          <a:p>
            <a:pPr marL="12700" marR="5715" algn="just">
              <a:lnSpc>
                <a:spcPct val="111100"/>
              </a:lnSpc>
              <a:spcBef>
                <a:spcPts val="1465"/>
              </a:spcBef>
              <a:buChar char="-"/>
              <a:tabLst>
                <a:tab pos="179705" algn="l"/>
              </a:tabLst>
            </a:pPr>
            <a:r>
              <a:rPr sz="1800" spc="60" dirty="0">
                <a:latin typeface="Cambria"/>
                <a:cs typeface="Cambria"/>
              </a:rPr>
              <a:t>Aplicamos </a:t>
            </a:r>
            <a:r>
              <a:rPr sz="1800" spc="50" dirty="0">
                <a:latin typeface="Cambria"/>
                <a:cs typeface="Cambria"/>
              </a:rPr>
              <a:t>el </a:t>
            </a:r>
            <a:r>
              <a:rPr sz="1800" spc="70" dirty="0">
                <a:latin typeface="Cambria"/>
                <a:cs typeface="Cambria"/>
              </a:rPr>
              <a:t>programa, </a:t>
            </a:r>
            <a:r>
              <a:rPr sz="1800" spc="55" dirty="0">
                <a:latin typeface="Cambria"/>
                <a:cs typeface="Cambria"/>
              </a:rPr>
              <a:t>sistemático y organizado, </a:t>
            </a:r>
            <a:r>
              <a:rPr sz="1800" spc="40" dirty="0">
                <a:latin typeface="Cambria"/>
                <a:cs typeface="Cambria"/>
              </a:rPr>
              <a:t>que </a:t>
            </a:r>
            <a:r>
              <a:rPr sz="1800" spc="45" dirty="0">
                <a:latin typeface="Cambria"/>
                <a:cs typeface="Cambria"/>
              </a:rPr>
              <a:t>define </a:t>
            </a:r>
            <a:r>
              <a:rPr sz="1800" spc="95" dirty="0">
                <a:latin typeface="Cambria"/>
                <a:cs typeface="Cambria"/>
              </a:rPr>
              <a:t>unas 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metas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educativas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que</a:t>
            </a:r>
            <a:r>
              <a:rPr sz="1800" spc="16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consideramos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valiosas.</a:t>
            </a:r>
            <a:endParaRPr sz="1800">
              <a:latin typeface="Cambria"/>
              <a:cs typeface="Cambria"/>
            </a:endParaRPr>
          </a:p>
          <a:p>
            <a:pPr marL="12700" marR="5080" algn="just">
              <a:lnSpc>
                <a:spcPct val="110900"/>
              </a:lnSpc>
              <a:spcBef>
                <a:spcPts val="900"/>
              </a:spcBef>
              <a:buChar char="-"/>
              <a:tabLst>
                <a:tab pos="180975" algn="l"/>
              </a:tabLst>
            </a:pPr>
            <a:r>
              <a:rPr sz="1800" spc="175" dirty="0">
                <a:latin typeface="Cambria"/>
                <a:cs typeface="Cambria"/>
              </a:rPr>
              <a:t>La </a:t>
            </a:r>
            <a:r>
              <a:rPr sz="1800" spc="45" dirty="0">
                <a:latin typeface="Cambria"/>
                <a:cs typeface="Cambria"/>
              </a:rPr>
              <a:t>educación </a:t>
            </a:r>
            <a:r>
              <a:rPr sz="1800" spc="40" dirty="0">
                <a:latin typeface="Cambria"/>
                <a:cs typeface="Cambria"/>
              </a:rPr>
              <a:t>emocional </a:t>
            </a:r>
            <a:r>
              <a:rPr sz="1800" spc="35" dirty="0">
                <a:latin typeface="Cambria"/>
                <a:cs typeface="Cambria"/>
              </a:rPr>
              <a:t>se </a:t>
            </a:r>
            <a:r>
              <a:rPr sz="1800" spc="114" dirty="0">
                <a:latin typeface="Cambria"/>
                <a:cs typeface="Cambria"/>
              </a:rPr>
              <a:t>ha </a:t>
            </a:r>
            <a:r>
              <a:rPr sz="1800" spc="25" dirty="0">
                <a:latin typeface="Cambria"/>
                <a:cs typeface="Cambria"/>
              </a:rPr>
              <a:t>de </a:t>
            </a:r>
            <a:r>
              <a:rPr sz="1800" spc="60" dirty="0">
                <a:latin typeface="Cambria"/>
                <a:cs typeface="Cambria"/>
              </a:rPr>
              <a:t>practicar </a:t>
            </a:r>
            <a:r>
              <a:rPr sz="1800" spc="65" dirty="0">
                <a:latin typeface="Cambria"/>
                <a:cs typeface="Cambria"/>
              </a:rPr>
              <a:t>mediante </a:t>
            </a:r>
            <a:r>
              <a:rPr sz="1800" spc="35" dirty="0">
                <a:latin typeface="Cambria"/>
                <a:cs typeface="Cambria"/>
              </a:rPr>
              <a:t>metodologías 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vivenciales y </a:t>
            </a:r>
            <a:r>
              <a:rPr sz="1800" spc="70" dirty="0">
                <a:latin typeface="Cambria"/>
                <a:cs typeface="Cambria"/>
              </a:rPr>
              <a:t>participativas. </a:t>
            </a:r>
            <a:r>
              <a:rPr sz="1800" spc="175" dirty="0">
                <a:latin typeface="Cambria"/>
                <a:cs typeface="Cambria"/>
              </a:rPr>
              <a:t>La </a:t>
            </a:r>
            <a:r>
              <a:rPr sz="1800" spc="80" dirty="0">
                <a:latin typeface="Cambria"/>
                <a:cs typeface="Cambria"/>
              </a:rPr>
              <a:t>música, </a:t>
            </a:r>
            <a:r>
              <a:rPr sz="1800" spc="25" dirty="0">
                <a:latin typeface="Cambria"/>
                <a:cs typeface="Cambria"/>
              </a:rPr>
              <a:t>los </a:t>
            </a:r>
            <a:r>
              <a:rPr sz="1800" spc="60" dirty="0">
                <a:latin typeface="Cambria"/>
                <a:cs typeface="Cambria"/>
              </a:rPr>
              <a:t>títeres, </a:t>
            </a:r>
            <a:r>
              <a:rPr sz="1800" spc="25" dirty="0">
                <a:latin typeface="Cambria"/>
                <a:cs typeface="Cambria"/>
              </a:rPr>
              <a:t>los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cuentos, </a:t>
            </a:r>
            <a:r>
              <a:rPr sz="1800" spc="25" dirty="0">
                <a:latin typeface="Cambria"/>
                <a:cs typeface="Cambria"/>
              </a:rPr>
              <a:t>los 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videos,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los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juegos,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sus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propias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experiencias...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273" y="587756"/>
            <a:ext cx="59080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90" dirty="0"/>
              <a:t>CONCIENCIA</a:t>
            </a:r>
            <a:r>
              <a:rPr spc="145" dirty="0"/>
              <a:t> </a:t>
            </a:r>
            <a:r>
              <a:rPr spc="470" dirty="0"/>
              <a:t>EMOCIONAL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82597" y="2441575"/>
            <a:ext cx="7188834" cy="29190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0900"/>
              </a:lnSpc>
              <a:spcBef>
                <a:spcPts val="105"/>
              </a:spcBef>
            </a:pPr>
            <a:r>
              <a:rPr sz="1800" spc="85" dirty="0">
                <a:latin typeface="Cambria"/>
                <a:cs typeface="Cambria"/>
              </a:rPr>
              <a:t>Capacidad </a:t>
            </a:r>
            <a:r>
              <a:rPr sz="1800" spc="80" dirty="0">
                <a:latin typeface="Cambria"/>
                <a:cs typeface="Cambria"/>
              </a:rPr>
              <a:t>para </a:t>
            </a:r>
            <a:r>
              <a:rPr sz="1800" spc="55" dirty="0">
                <a:latin typeface="Cambria"/>
                <a:cs typeface="Cambria"/>
              </a:rPr>
              <a:t>tomar </a:t>
            </a:r>
            <a:r>
              <a:rPr sz="1800" spc="40" dirty="0">
                <a:latin typeface="Cambria"/>
                <a:cs typeface="Cambria"/>
              </a:rPr>
              <a:t>conciencia </a:t>
            </a:r>
            <a:r>
              <a:rPr sz="1800" spc="25" dirty="0">
                <a:latin typeface="Cambria"/>
                <a:cs typeface="Cambria"/>
              </a:rPr>
              <a:t>de </a:t>
            </a:r>
            <a:r>
              <a:rPr sz="1800" spc="80" dirty="0">
                <a:latin typeface="Cambria"/>
                <a:cs typeface="Cambria"/>
              </a:rPr>
              <a:t>las </a:t>
            </a:r>
            <a:r>
              <a:rPr sz="1800" spc="35" dirty="0">
                <a:latin typeface="Cambria"/>
                <a:cs typeface="Cambria"/>
              </a:rPr>
              <a:t>propias </a:t>
            </a:r>
            <a:r>
              <a:rPr sz="1800" spc="25" dirty="0">
                <a:latin typeface="Cambria"/>
                <a:cs typeface="Cambria"/>
              </a:rPr>
              <a:t>emociones </a:t>
            </a:r>
            <a:r>
              <a:rPr sz="1800" spc="55" dirty="0">
                <a:latin typeface="Cambria"/>
                <a:cs typeface="Cambria"/>
              </a:rPr>
              <a:t>y </a:t>
            </a:r>
            <a:r>
              <a:rPr sz="1800" spc="25" dirty="0">
                <a:latin typeface="Cambria"/>
                <a:cs typeface="Cambria"/>
              </a:rPr>
              <a:t>de </a:t>
            </a:r>
            <a:r>
              <a:rPr sz="1800" spc="80" dirty="0">
                <a:latin typeface="Cambria"/>
                <a:cs typeface="Cambria"/>
              </a:rPr>
              <a:t>las 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emociones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los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demás,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incluyendo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la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habilidad</a:t>
            </a:r>
            <a:r>
              <a:rPr sz="1800" spc="7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para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captar  </a:t>
            </a:r>
            <a:r>
              <a:rPr sz="1800" spc="50" dirty="0">
                <a:latin typeface="Cambria"/>
                <a:cs typeface="Cambria"/>
              </a:rPr>
              <a:t>el 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clima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emocional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100" dirty="0">
                <a:latin typeface="Cambria"/>
                <a:cs typeface="Cambria"/>
              </a:rPr>
              <a:t>un </a:t>
            </a:r>
            <a:r>
              <a:rPr sz="1800" spc="30" dirty="0">
                <a:latin typeface="Cambria"/>
                <a:cs typeface="Cambria"/>
              </a:rPr>
              <a:t>contexto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determinado.</a:t>
            </a:r>
            <a:endParaRPr sz="1800">
              <a:latin typeface="Cambria"/>
              <a:cs typeface="Cambria"/>
            </a:endParaRPr>
          </a:p>
          <a:p>
            <a:pPr marL="12700" marR="1722120">
              <a:lnSpc>
                <a:spcPct val="152800"/>
              </a:lnSpc>
            </a:pPr>
            <a:r>
              <a:rPr sz="1800" b="1" spc="114" dirty="0">
                <a:latin typeface="Cambria"/>
                <a:cs typeface="Cambria"/>
              </a:rPr>
              <a:t>Toma </a:t>
            </a:r>
            <a:r>
              <a:rPr sz="1800" b="1" spc="95" dirty="0">
                <a:latin typeface="Cambria"/>
                <a:cs typeface="Cambria"/>
              </a:rPr>
              <a:t>de</a:t>
            </a:r>
            <a:r>
              <a:rPr sz="1800" b="1" spc="120" dirty="0">
                <a:latin typeface="Cambria"/>
                <a:cs typeface="Cambria"/>
              </a:rPr>
              <a:t> conciencia</a:t>
            </a:r>
            <a:r>
              <a:rPr sz="1800" b="1" spc="125" dirty="0">
                <a:latin typeface="Cambria"/>
                <a:cs typeface="Cambria"/>
              </a:rPr>
              <a:t> </a:t>
            </a:r>
            <a:r>
              <a:rPr sz="1800" b="1" spc="95" dirty="0">
                <a:latin typeface="Cambria"/>
                <a:cs typeface="Cambria"/>
              </a:rPr>
              <a:t>de</a:t>
            </a:r>
            <a:r>
              <a:rPr sz="1800" b="1" spc="120" dirty="0">
                <a:latin typeface="Cambria"/>
                <a:cs typeface="Cambria"/>
              </a:rPr>
              <a:t> </a:t>
            </a:r>
            <a:r>
              <a:rPr sz="1800" b="1" spc="95" dirty="0">
                <a:latin typeface="Cambria"/>
                <a:cs typeface="Cambria"/>
              </a:rPr>
              <a:t>las</a:t>
            </a:r>
            <a:r>
              <a:rPr sz="1800" b="1" spc="105" dirty="0">
                <a:latin typeface="Cambria"/>
                <a:cs typeface="Cambria"/>
              </a:rPr>
              <a:t> propias</a:t>
            </a:r>
            <a:r>
              <a:rPr sz="1800" b="1" spc="114" dirty="0">
                <a:latin typeface="Cambria"/>
                <a:cs typeface="Cambria"/>
              </a:rPr>
              <a:t> </a:t>
            </a:r>
            <a:r>
              <a:rPr sz="1800" b="1" spc="95" dirty="0">
                <a:latin typeface="Cambria"/>
                <a:cs typeface="Cambria"/>
              </a:rPr>
              <a:t>emociones. </a:t>
            </a:r>
            <a:r>
              <a:rPr sz="1800" b="1" spc="-385" dirty="0">
                <a:latin typeface="Cambria"/>
                <a:cs typeface="Cambria"/>
              </a:rPr>
              <a:t> </a:t>
            </a:r>
            <a:r>
              <a:rPr sz="1800" b="1" spc="155" dirty="0">
                <a:latin typeface="Cambria"/>
                <a:cs typeface="Cambria"/>
              </a:rPr>
              <a:t>Dar</a:t>
            </a:r>
            <a:r>
              <a:rPr sz="1800" b="1" spc="105" dirty="0">
                <a:latin typeface="Cambria"/>
                <a:cs typeface="Cambria"/>
              </a:rPr>
              <a:t> </a:t>
            </a:r>
            <a:r>
              <a:rPr sz="1800" b="1" spc="100" dirty="0">
                <a:latin typeface="Cambria"/>
                <a:cs typeface="Cambria"/>
              </a:rPr>
              <a:t>nombre</a:t>
            </a:r>
            <a:r>
              <a:rPr sz="1800" b="1" spc="135" dirty="0">
                <a:latin typeface="Cambria"/>
                <a:cs typeface="Cambria"/>
              </a:rPr>
              <a:t> a</a:t>
            </a:r>
            <a:r>
              <a:rPr sz="1800" b="1" spc="120" dirty="0">
                <a:latin typeface="Cambria"/>
                <a:cs typeface="Cambria"/>
              </a:rPr>
              <a:t> </a:t>
            </a:r>
            <a:r>
              <a:rPr sz="1800" b="1" spc="95" dirty="0">
                <a:latin typeface="Cambria"/>
                <a:cs typeface="Cambria"/>
              </a:rPr>
              <a:t>las</a:t>
            </a:r>
            <a:r>
              <a:rPr sz="1800" b="1" spc="105" dirty="0">
                <a:latin typeface="Cambria"/>
                <a:cs typeface="Cambria"/>
              </a:rPr>
              <a:t> </a:t>
            </a:r>
            <a:r>
              <a:rPr sz="1800" b="1" spc="95" dirty="0">
                <a:latin typeface="Cambria"/>
                <a:cs typeface="Cambria"/>
              </a:rPr>
              <a:t>emociones.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800" b="1" spc="125" dirty="0">
                <a:latin typeface="Cambria"/>
                <a:cs typeface="Cambria"/>
              </a:rPr>
              <a:t>Comprensión</a:t>
            </a:r>
            <a:r>
              <a:rPr sz="1800" b="1" spc="120" dirty="0">
                <a:latin typeface="Cambria"/>
                <a:cs typeface="Cambria"/>
              </a:rPr>
              <a:t> </a:t>
            </a:r>
            <a:r>
              <a:rPr sz="1800" b="1" spc="100" dirty="0">
                <a:latin typeface="Cambria"/>
                <a:cs typeface="Cambria"/>
              </a:rPr>
              <a:t>de</a:t>
            </a:r>
            <a:r>
              <a:rPr sz="1800" b="1" spc="114" dirty="0">
                <a:latin typeface="Cambria"/>
                <a:cs typeface="Cambria"/>
              </a:rPr>
              <a:t> </a:t>
            </a:r>
            <a:r>
              <a:rPr sz="1800" b="1" spc="90" dirty="0">
                <a:latin typeface="Cambria"/>
                <a:cs typeface="Cambria"/>
              </a:rPr>
              <a:t>las</a:t>
            </a:r>
            <a:r>
              <a:rPr sz="1800" b="1" spc="105" dirty="0">
                <a:latin typeface="Cambria"/>
                <a:cs typeface="Cambria"/>
              </a:rPr>
              <a:t> </a:t>
            </a:r>
            <a:r>
              <a:rPr sz="1800" b="1" spc="100" dirty="0">
                <a:latin typeface="Cambria"/>
                <a:cs typeface="Cambria"/>
              </a:rPr>
              <a:t>emociones</a:t>
            </a:r>
            <a:r>
              <a:rPr sz="1800" b="1" spc="130" dirty="0">
                <a:latin typeface="Cambria"/>
                <a:cs typeface="Cambria"/>
              </a:rPr>
              <a:t> </a:t>
            </a:r>
            <a:r>
              <a:rPr sz="1800" b="1" spc="100" dirty="0">
                <a:latin typeface="Cambria"/>
                <a:cs typeface="Cambria"/>
              </a:rPr>
              <a:t>de</a:t>
            </a:r>
            <a:r>
              <a:rPr sz="1800" b="1" spc="110" dirty="0">
                <a:latin typeface="Cambria"/>
                <a:cs typeface="Cambria"/>
              </a:rPr>
              <a:t> </a:t>
            </a:r>
            <a:r>
              <a:rPr sz="1800" b="1" spc="70" dirty="0">
                <a:latin typeface="Cambria"/>
                <a:cs typeface="Cambria"/>
              </a:rPr>
              <a:t>los</a:t>
            </a:r>
            <a:r>
              <a:rPr sz="1800" b="1" spc="110" dirty="0">
                <a:latin typeface="Cambria"/>
                <a:cs typeface="Cambria"/>
              </a:rPr>
              <a:t> </a:t>
            </a:r>
            <a:r>
              <a:rPr sz="1800" b="1" spc="100" dirty="0">
                <a:latin typeface="Cambria"/>
                <a:cs typeface="Cambria"/>
              </a:rPr>
              <a:t>demás.</a:t>
            </a:r>
            <a:endParaRPr sz="1800">
              <a:latin typeface="Cambria"/>
              <a:cs typeface="Cambria"/>
            </a:endParaRPr>
          </a:p>
          <a:p>
            <a:pPr marL="12700" marR="6985">
              <a:lnSpc>
                <a:spcPct val="110600"/>
              </a:lnSpc>
              <a:spcBef>
                <a:spcPts val="910"/>
              </a:spcBef>
              <a:tabLst>
                <a:tab pos="1052195" algn="l"/>
                <a:tab pos="2583815" algn="l"/>
                <a:tab pos="3123565" algn="l"/>
                <a:tab pos="3599179" algn="l"/>
                <a:tab pos="5219065" algn="l"/>
                <a:tab pos="6110605" algn="l"/>
              </a:tabLst>
            </a:pPr>
            <a:r>
              <a:rPr sz="1800" b="1" spc="120" dirty="0">
                <a:latin typeface="Cambria"/>
                <a:cs typeface="Cambria"/>
              </a:rPr>
              <a:t>Toma</a:t>
            </a:r>
            <a:r>
              <a:rPr sz="1800" b="1" spc="85" dirty="0">
                <a:latin typeface="Cambria"/>
                <a:cs typeface="Cambria"/>
              </a:rPr>
              <a:t>r</a:t>
            </a:r>
            <a:r>
              <a:rPr sz="1800" b="1" dirty="0">
                <a:latin typeface="Cambria"/>
                <a:cs typeface="Cambria"/>
              </a:rPr>
              <a:t>	</a:t>
            </a:r>
            <a:r>
              <a:rPr sz="1800" b="1" spc="120" dirty="0">
                <a:latin typeface="Cambria"/>
                <a:cs typeface="Cambria"/>
              </a:rPr>
              <a:t>concienc</a:t>
            </a:r>
            <a:r>
              <a:rPr sz="1800" b="1" spc="85" dirty="0">
                <a:latin typeface="Cambria"/>
                <a:cs typeface="Cambria"/>
              </a:rPr>
              <a:t>i</a:t>
            </a:r>
            <a:r>
              <a:rPr sz="1800" b="1" spc="135" dirty="0">
                <a:latin typeface="Cambria"/>
                <a:cs typeface="Cambria"/>
              </a:rPr>
              <a:t>a</a:t>
            </a:r>
            <a:r>
              <a:rPr sz="1800" b="1" dirty="0">
                <a:latin typeface="Cambria"/>
                <a:cs typeface="Cambria"/>
              </a:rPr>
              <a:t>	</a:t>
            </a:r>
            <a:r>
              <a:rPr sz="1800" b="1" spc="100" dirty="0">
                <a:latin typeface="Cambria"/>
                <a:cs typeface="Cambria"/>
              </a:rPr>
              <a:t>d</a:t>
            </a:r>
            <a:r>
              <a:rPr sz="1800" b="1" spc="95" dirty="0">
                <a:latin typeface="Cambria"/>
                <a:cs typeface="Cambria"/>
              </a:rPr>
              <a:t>e</a:t>
            </a:r>
            <a:r>
              <a:rPr sz="1800" b="1" dirty="0">
                <a:latin typeface="Cambria"/>
                <a:cs typeface="Cambria"/>
              </a:rPr>
              <a:t>	</a:t>
            </a:r>
            <a:r>
              <a:rPr sz="1800" b="1" spc="105" dirty="0">
                <a:latin typeface="Cambria"/>
                <a:cs typeface="Cambria"/>
              </a:rPr>
              <a:t>la</a:t>
            </a:r>
            <a:r>
              <a:rPr sz="1800" b="1" dirty="0">
                <a:latin typeface="Cambria"/>
                <a:cs typeface="Cambria"/>
              </a:rPr>
              <a:t>	</a:t>
            </a:r>
            <a:r>
              <a:rPr sz="1800" b="1" spc="100" dirty="0">
                <a:latin typeface="Cambria"/>
                <a:cs typeface="Cambria"/>
              </a:rPr>
              <a:t>i</a:t>
            </a:r>
            <a:r>
              <a:rPr sz="1800" b="1" spc="114" dirty="0">
                <a:latin typeface="Cambria"/>
                <a:cs typeface="Cambria"/>
              </a:rPr>
              <a:t>ntera</a:t>
            </a:r>
            <a:r>
              <a:rPr sz="1800" b="1" spc="105" dirty="0">
                <a:latin typeface="Cambria"/>
                <a:cs typeface="Cambria"/>
              </a:rPr>
              <a:t>c</a:t>
            </a:r>
            <a:r>
              <a:rPr sz="1800" b="1" spc="90" dirty="0">
                <a:latin typeface="Cambria"/>
                <a:cs typeface="Cambria"/>
              </a:rPr>
              <a:t>ci</a:t>
            </a:r>
            <a:r>
              <a:rPr sz="1800" b="1" spc="135" dirty="0">
                <a:latin typeface="Cambria"/>
                <a:cs typeface="Cambria"/>
              </a:rPr>
              <a:t>ó</a:t>
            </a:r>
            <a:r>
              <a:rPr sz="1800" b="1" spc="145" dirty="0">
                <a:latin typeface="Cambria"/>
                <a:cs typeface="Cambria"/>
              </a:rPr>
              <a:t>n</a:t>
            </a:r>
            <a:r>
              <a:rPr sz="1800" b="1" dirty="0">
                <a:latin typeface="Cambria"/>
                <a:cs typeface="Cambria"/>
              </a:rPr>
              <a:t>	</a:t>
            </a:r>
            <a:r>
              <a:rPr sz="1800" b="1" spc="95" dirty="0">
                <a:latin typeface="Cambria"/>
                <a:cs typeface="Cambria"/>
              </a:rPr>
              <a:t>entr</a:t>
            </a:r>
            <a:r>
              <a:rPr sz="1800" b="1" spc="105" dirty="0">
                <a:latin typeface="Cambria"/>
                <a:cs typeface="Cambria"/>
              </a:rPr>
              <a:t>e</a:t>
            </a:r>
            <a:r>
              <a:rPr sz="1800" b="1" dirty="0">
                <a:latin typeface="Cambria"/>
                <a:cs typeface="Cambria"/>
              </a:rPr>
              <a:t>	</a:t>
            </a:r>
            <a:r>
              <a:rPr sz="1800" b="1" spc="70" dirty="0">
                <a:latin typeface="Cambria"/>
                <a:cs typeface="Cambria"/>
              </a:rPr>
              <a:t>e</a:t>
            </a:r>
            <a:r>
              <a:rPr sz="1800" b="1" spc="120" dirty="0">
                <a:latin typeface="Cambria"/>
                <a:cs typeface="Cambria"/>
              </a:rPr>
              <a:t>m</a:t>
            </a:r>
            <a:r>
              <a:rPr sz="1800" b="1" spc="95" dirty="0">
                <a:latin typeface="Cambria"/>
                <a:cs typeface="Cambria"/>
              </a:rPr>
              <a:t>oci</a:t>
            </a:r>
            <a:r>
              <a:rPr sz="1800" b="1" spc="125" dirty="0">
                <a:latin typeface="Cambria"/>
                <a:cs typeface="Cambria"/>
              </a:rPr>
              <a:t>ó</a:t>
            </a:r>
            <a:r>
              <a:rPr sz="1800" b="1" spc="80" dirty="0">
                <a:latin typeface="Cambria"/>
                <a:cs typeface="Cambria"/>
              </a:rPr>
              <a:t>n,  </a:t>
            </a:r>
            <a:r>
              <a:rPr sz="1800" b="1" spc="120" dirty="0">
                <a:latin typeface="Cambria"/>
                <a:cs typeface="Cambria"/>
              </a:rPr>
              <a:t>cognición</a:t>
            </a:r>
            <a:r>
              <a:rPr sz="1800" b="1" spc="100" dirty="0">
                <a:latin typeface="Cambria"/>
                <a:cs typeface="Cambria"/>
              </a:rPr>
              <a:t> </a:t>
            </a:r>
            <a:r>
              <a:rPr sz="1800" b="1" spc="140" dirty="0">
                <a:latin typeface="Cambria"/>
                <a:cs typeface="Cambria"/>
              </a:rPr>
              <a:t>y</a:t>
            </a:r>
            <a:r>
              <a:rPr sz="1800" b="1" spc="110" dirty="0">
                <a:latin typeface="Cambria"/>
                <a:cs typeface="Cambria"/>
              </a:rPr>
              <a:t> </a:t>
            </a:r>
            <a:r>
              <a:rPr sz="1800" b="1" spc="105" dirty="0">
                <a:latin typeface="Cambria"/>
                <a:cs typeface="Cambria"/>
              </a:rPr>
              <a:t>comportamiento.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00215" y="5085156"/>
            <a:ext cx="2209418" cy="158419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3254" y="587756"/>
            <a:ext cx="60591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95" dirty="0"/>
              <a:t>REGULACIÓN</a:t>
            </a:r>
            <a:r>
              <a:rPr spc="135" dirty="0"/>
              <a:t> </a:t>
            </a:r>
            <a:r>
              <a:rPr spc="470" dirty="0"/>
              <a:t>EMOCIONAL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82597" y="2472054"/>
            <a:ext cx="7219315" cy="3383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spc="85" dirty="0">
                <a:latin typeface="Cambria"/>
                <a:cs typeface="Cambria"/>
              </a:rPr>
              <a:t>Capacidad</a:t>
            </a:r>
            <a:r>
              <a:rPr sz="1800" spc="13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para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manejar</a:t>
            </a:r>
            <a:r>
              <a:rPr sz="1800" spc="13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las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emociones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forma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apropiada.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100">
              <a:latin typeface="Cambria"/>
              <a:cs typeface="Cambria"/>
            </a:endParaRPr>
          </a:p>
          <a:p>
            <a:pPr marL="12700" marR="5080" algn="just">
              <a:lnSpc>
                <a:spcPct val="111100"/>
              </a:lnSpc>
              <a:spcBef>
                <a:spcPts val="1725"/>
              </a:spcBef>
            </a:pPr>
            <a:r>
              <a:rPr sz="1800" b="1" spc="130" dirty="0">
                <a:latin typeface="Cambria"/>
                <a:cs typeface="Cambria"/>
              </a:rPr>
              <a:t>Expresión</a:t>
            </a:r>
            <a:r>
              <a:rPr sz="1800" b="1" spc="135" dirty="0">
                <a:latin typeface="Cambria"/>
                <a:cs typeface="Cambria"/>
              </a:rPr>
              <a:t> </a:t>
            </a:r>
            <a:r>
              <a:rPr sz="1800" b="1" spc="105" dirty="0">
                <a:latin typeface="Cambria"/>
                <a:cs typeface="Cambria"/>
              </a:rPr>
              <a:t>emocional</a:t>
            </a:r>
            <a:r>
              <a:rPr sz="1800" b="1" spc="110" dirty="0">
                <a:latin typeface="Cambria"/>
                <a:cs typeface="Cambria"/>
              </a:rPr>
              <a:t> </a:t>
            </a:r>
            <a:r>
              <a:rPr sz="1800" b="1" spc="100" dirty="0">
                <a:latin typeface="Cambria"/>
                <a:cs typeface="Cambria"/>
              </a:rPr>
              <a:t>apropiada:</a:t>
            </a:r>
            <a:r>
              <a:rPr sz="1800" b="1" spc="10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Habilidad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para  </a:t>
            </a:r>
            <a:r>
              <a:rPr sz="1800" spc="35" dirty="0">
                <a:latin typeface="Cambria"/>
                <a:cs typeface="Cambria"/>
              </a:rPr>
              <a:t>comprender </a:t>
            </a:r>
            <a:r>
              <a:rPr sz="1800" spc="40" dirty="0">
                <a:latin typeface="Cambria"/>
                <a:cs typeface="Cambria"/>
              </a:rPr>
              <a:t> que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el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estado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emocional</a:t>
            </a:r>
            <a:r>
              <a:rPr sz="1800" spc="45" dirty="0">
                <a:latin typeface="Cambria"/>
                <a:cs typeface="Cambria"/>
              </a:rPr>
              <a:t> interno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15" dirty="0">
                <a:latin typeface="Cambria"/>
                <a:cs typeface="Cambria"/>
              </a:rPr>
              <a:t>no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necesita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corresponder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10" dirty="0">
                <a:latin typeface="Cambria"/>
                <a:cs typeface="Cambria"/>
              </a:rPr>
              <a:t>con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la 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expresión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externa,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en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uno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mismo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en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los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demás.</a:t>
            </a:r>
            <a:endParaRPr sz="1800">
              <a:latin typeface="Cambria"/>
              <a:cs typeface="Cambria"/>
            </a:endParaRPr>
          </a:p>
          <a:p>
            <a:pPr marL="12700" marR="5080" algn="just">
              <a:lnSpc>
                <a:spcPct val="111000"/>
              </a:lnSpc>
              <a:spcBef>
                <a:spcPts val="905"/>
              </a:spcBef>
            </a:pPr>
            <a:r>
              <a:rPr sz="1800" b="1" spc="135" dirty="0">
                <a:latin typeface="Cambria"/>
                <a:cs typeface="Cambria"/>
              </a:rPr>
              <a:t>Regulación </a:t>
            </a:r>
            <a:r>
              <a:rPr sz="1800" b="1" spc="100" dirty="0">
                <a:latin typeface="Cambria"/>
                <a:cs typeface="Cambria"/>
              </a:rPr>
              <a:t>de emociones </a:t>
            </a:r>
            <a:r>
              <a:rPr sz="1800" b="1" spc="145" dirty="0">
                <a:latin typeface="Cambria"/>
                <a:cs typeface="Cambria"/>
              </a:rPr>
              <a:t>y </a:t>
            </a:r>
            <a:r>
              <a:rPr sz="1800" b="1" spc="90" dirty="0">
                <a:latin typeface="Cambria"/>
                <a:cs typeface="Cambria"/>
              </a:rPr>
              <a:t>sentimientos: </a:t>
            </a:r>
            <a:r>
              <a:rPr sz="1800" spc="70" dirty="0">
                <a:latin typeface="Cambria"/>
                <a:cs typeface="Cambria"/>
              </a:rPr>
              <a:t>Incluye </a:t>
            </a:r>
            <a:r>
              <a:rPr sz="1800" spc="95" dirty="0">
                <a:latin typeface="Cambria"/>
                <a:cs typeface="Cambria"/>
              </a:rPr>
              <a:t>la </a:t>
            </a:r>
            <a:r>
              <a:rPr sz="1800" spc="55" dirty="0">
                <a:latin typeface="Cambria"/>
                <a:cs typeface="Cambria"/>
              </a:rPr>
              <a:t>regulación 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la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impulsividad,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la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tolerancia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120" dirty="0">
                <a:latin typeface="Cambria"/>
                <a:cs typeface="Cambria"/>
              </a:rPr>
              <a:t>a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la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frustración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para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prevenir 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estados </a:t>
            </a:r>
            <a:r>
              <a:rPr sz="1800" spc="40" dirty="0">
                <a:latin typeface="Cambria"/>
                <a:cs typeface="Cambria"/>
              </a:rPr>
              <a:t>emocionales </a:t>
            </a:r>
            <a:r>
              <a:rPr sz="1800" spc="55" dirty="0">
                <a:latin typeface="Cambria"/>
                <a:cs typeface="Cambria"/>
              </a:rPr>
              <a:t>negativos </a:t>
            </a:r>
            <a:r>
              <a:rPr sz="1800" spc="130" dirty="0">
                <a:latin typeface="Cambria"/>
                <a:cs typeface="Cambria"/>
              </a:rPr>
              <a:t>, </a:t>
            </a:r>
            <a:r>
              <a:rPr sz="1800" spc="95" dirty="0">
                <a:latin typeface="Cambria"/>
                <a:cs typeface="Cambria"/>
              </a:rPr>
              <a:t>la </a:t>
            </a:r>
            <a:r>
              <a:rPr sz="1800" spc="50" dirty="0">
                <a:latin typeface="Cambria"/>
                <a:cs typeface="Cambria"/>
              </a:rPr>
              <a:t>perseverancia </a:t>
            </a:r>
            <a:r>
              <a:rPr sz="1800" spc="55" dirty="0">
                <a:latin typeface="Cambria"/>
                <a:cs typeface="Cambria"/>
              </a:rPr>
              <a:t>en </a:t>
            </a:r>
            <a:r>
              <a:rPr sz="1800" spc="50" dirty="0">
                <a:latin typeface="Cambria"/>
                <a:cs typeface="Cambria"/>
              </a:rPr>
              <a:t>el </a:t>
            </a:r>
            <a:r>
              <a:rPr sz="1800" spc="15" dirty="0">
                <a:latin typeface="Cambria"/>
                <a:cs typeface="Cambria"/>
              </a:rPr>
              <a:t>logro </a:t>
            </a:r>
            <a:r>
              <a:rPr sz="1800" spc="25" dirty="0">
                <a:latin typeface="Cambria"/>
                <a:cs typeface="Cambria"/>
              </a:rPr>
              <a:t>de los 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objetivos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120" dirty="0">
                <a:latin typeface="Cambria"/>
                <a:cs typeface="Cambria"/>
              </a:rPr>
              <a:t>a </a:t>
            </a:r>
            <a:r>
              <a:rPr sz="1800" spc="55" dirty="0">
                <a:latin typeface="Cambria"/>
                <a:cs typeface="Cambria"/>
              </a:rPr>
              <a:t>pesar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las </a:t>
            </a:r>
            <a:r>
              <a:rPr sz="1800" spc="55" dirty="0">
                <a:latin typeface="Cambria"/>
                <a:cs typeface="Cambria"/>
              </a:rPr>
              <a:t>dificultades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-60" dirty="0">
                <a:latin typeface="Cambria"/>
                <a:cs typeface="Cambria"/>
              </a:rPr>
              <a:t>o</a:t>
            </a:r>
            <a:r>
              <a:rPr sz="1800" spc="-55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la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capacidad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para </a:t>
            </a:r>
            <a:r>
              <a:rPr sz="1800" spc="45" dirty="0">
                <a:latin typeface="Cambria"/>
                <a:cs typeface="Cambria"/>
              </a:rPr>
              <a:t>diferir 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recompensas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inmediatas.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273" y="589280"/>
            <a:ext cx="60591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95" dirty="0"/>
              <a:t>REGULACIÓN</a:t>
            </a:r>
            <a:r>
              <a:rPr spc="135" dirty="0"/>
              <a:t> </a:t>
            </a:r>
            <a:r>
              <a:rPr spc="470" dirty="0"/>
              <a:t>EMOCIONAL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98751" y="2862453"/>
            <a:ext cx="7003415" cy="166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10600"/>
              </a:lnSpc>
              <a:spcBef>
                <a:spcPts val="100"/>
              </a:spcBef>
            </a:pPr>
            <a:r>
              <a:rPr sz="1800" b="1" spc="114" dirty="0">
                <a:latin typeface="Cambria"/>
                <a:cs typeface="Cambria"/>
              </a:rPr>
              <a:t>Habilidades </a:t>
            </a:r>
            <a:r>
              <a:rPr sz="1800" b="1" spc="95" dirty="0">
                <a:latin typeface="Cambria"/>
                <a:cs typeface="Cambria"/>
              </a:rPr>
              <a:t>de </a:t>
            </a:r>
            <a:r>
              <a:rPr sz="1800" b="1" spc="100" dirty="0">
                <a:latin typeface="Cambria"/>
                <a:cs typeface="Cambria"/>
              </a:rPr>
              <a:t>afrontamiento: </a:t>
            </a:r>
            <a:r>
              <a:rPr sz="1800" spc="70" dirty="0">
                <a:latin typeface="Cambria"/>
                <a:cs typeface="Cambria"/>
              </a:rPr>
              <a:t>Afrontar </a:t>
            </a:r>
            <a:r>
              <a:rPr sz="1800" spc="30" dirty="0">
                <a:latin typeface="Cambria"/>
                <a:cs typeface="Cambria"/>
              </a:rPr>
              <a:t>retos </a:t>
            </a:r>
            <a:r>
              <a:rPr sz="1800" spc="55" dirty="0">
                <a:latin typeface="Cambria"/>
                <a:cs typeface="Cambria"/>
              </a:rPr>
              <a:t>y situaciones </a:t>
            </a:r>
            <a:r>
              <a:rPr sz="1800" spc="20" dirty="0">
                <a:latin typeface="Cambria"/>
                <a:cs typeface="Cambria"/>
              </a:rPr>
              <a:t>de 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conflicto,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10" dirty="0">
                <a:latin typeface="Cambria"/>
                <a:cs typeface="Cambria"/>
              </a:rPr>
              <a:t>con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las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emociones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que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generan.</a:t>
            </a:r>
            <a:endParaRPr sz="1800">
              <a:latin typeface="Cambria"/>
              <a:cs typeface="Cambria"/>
            </a:endParaRPr>
          </a:p>
          <a:p>
            <a:pPr marL="12700" marR="5080" algn="just">
              <a:lnSpc>
                <a:spcPct val="111200"/>
              </a:lnSpc>
              <a:spcBef>
                <a:spcPts val="894"/>
              </a:spcBef>
            </a:pPr>
            <a:r>
              <a:rPr sz="1800" b="1" spc="130" dirty="0">
                <a:latin typeface="Cambria"/>
                <a:cs typeface="Cambria"/>
              </a:rPr>
              <a:t>Competencia</a:t>
            </a:r>
            <a:r>
              <a:rPr sz="1800" b="1" spc="135" dirty="0">
                <a:latin typeface="Cambria"/>
                <a:cs typeface="Cambria"/>
              </a:rPr>
              <a:t> </a:t>
            </a:r>
            <a:r>
              <a:rPr sz="1800" b="1" spc="125" dirty="0">
                <a:latin typeface="Cambria"/>
                <a:cs typeface="Cambria"/>
              </a:rPr>
              <a:t>para</a:t>
            </a:r>
            <a:r>
              <a:rPr sz="1800" b="1" spc="130" dirty="0">
                <a:latin typeface="Cambria"/>
                <a:cs typeface="Cambria"/>
              </a:rPr>
              <a:t> </a:t>
            </a:r>
            <a:r>
              <a:rPr sz="1800" b="1" spc="114" dirty="0">
                <a:latin typeface="Cambria"/>
                <a:cs typeface="Cambria"/>
              </a:rPr>
              <a:t>autogenerar</a:t>
            </a:r>
            <a:r>
              <a:rPr sz="1800" b="1" spc="120" dirty="0">
                <a:latin typeface="Cambria"/>
                <a:cs typeface="Cambria"/>
              </a:rPr>
              <a:t> </a:t>
            </a:r>
            <a:r>
              <a:rPr sz="1800" b="1" spc="100" dirty="0">
                <a:latin typeface="Cambria"/>
                <a:cs typeface="Cambria"/>
              </a:rPr>
              <a:t>emociones</a:t>
            </a:r>
            <a:r>
              <a:rPr sz="1800" b="1" spc="105" dirty="0">
                <a:latin typeface="Cambria"/>
                <a:cs typeface="Cambria"/>
              </a:rPr>
              <a:t> </a:t>
            </a:r>
            <a:r>
              <a:rPr sz="1800" b="1" spc="90" dirty="0">
                <a:latin typeface="Cambria"/>
                <a:cs typeface="Cambria"/>
              </a:rPr>
              <a:t>positivas: </a:t>
            </a:r>
            <a:r>
              <a:rPr sz="1800" b="1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Autogenerar</a:t>
            </a:r>
            <a:r>
              <a:rPr sz="1800" spc="7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</a:t>
            </a:r>
            <a:r>
              <a:rPr sz="1800" spc="60" dirty="0">
                <a:latin typeface="Cambria"/>
                <a:cs typeface="Cambria"/>
              </a:rPr>
              <a:t> experimentar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forma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voluntaria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consciente 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emociones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positivas</a:t>
            </a:r>
            <a:r>
              <a:rPr sz="1800" spc="17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y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disfrutar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la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vida.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0932" y="640207"/>
            <a:ext cx="58102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395" dirty="0"/>
              <a:t>AUTONOMÍA</a:t>
            </a:r>
            <a:r>
              <a:rPr spc="135" dirty="0"/>
              <a:t> </a:t>
            </a:r>
            <a:r>
              <a:rPr spc="470" dirty="0"/>
              <a:t>EMOCIONAL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10716" y="2384196"/>
            <a:ext cx="7404100" cy="3576320"/>
          </a:xfrm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15"/>
              </a:spcBef>
            </a:pPr>
            <a:r>
              <a:rPr sz="1600" spc="50" dirty="0">
                <a:latin typeface="Cambria"/>
                <a:cs typeface="Cambria"/>
              </a:rPr>
              <a:t>Autogestión </a:t>
            </a:r>
            <a:r>
              <a:rPr sz="1600" spc="40" dirty="0">
                <a:latin typeface="Cambria"/>
                <a:cs typeface="Cambria"/>
              </a:rPr>
              <a:t>personal</a:t>
            </a:r>
            <a:endParaRPr sz="160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1115"/>
              </a:spcBef>
            </a:pPr>
            <a:r>
              <a:rPr sz="1600" b="1" i="1" spc="95" dirty="0">
                <a:latin typeface="Cambria"/>
                <a:cs typeface="Cambria"/>
              </a:rPr>
              <a:t>Autoestima:</a:t>
            </a:r>
            <a:r>
              <a:rPr sz="1600" b="1" i="1" spc="320" dirty="0">
                <a:latin typeface="Cambria"/>
                <a:cs typeface="Cambria"/>
              </a:rPr>
              <a:t> </a:t>
            </a:r>
            <a:r>
              <a:rPr sz="1600" spc="55" dirty="0">
                <a:latin typeface="Cambria"/>
                <a:cs typeface="Cambria"/>
              </a:rPr>
              <a:t>Tener</a:t>
            </a:r>
            <a:r>
              <a:rPr sz="1600" spc="325" dirty="0">
                <a:latin typeface="Cambria"/>
                <a:cs typeface="Cambria"/>
              </a:rPr>
              <a:t> </a:t>
            </a:r>
            <a:r>
              <a:rPr sz="1600" spc="85" dirty="0">
                <a:latin typeface="Cambria"/>
                <a:cs typeface="Cambria"/>
              </a:rPr>
              <a:t>una</a:t>
            </a:r>
            <a:r>
              <a:rPr sz="1600" spc="335" dirty="0">
                <a:latin typeface="Cambria"/>
                <a:cs typeface="Cambria"/>
              </a:rPr>
              <a:t> </a:t>
            </a:r>
            <a:r>
              <a:rPr sz="1600" spc="70" dirty="0">
                <a:latin typeface="Cambria"/>
                <a:cs typeface="Cambria"/>
              </a:rPr>
              <a:t>imagen</a:t>
            </a:r>
            <a:r>
              <a:rPr sz="1600" spc="330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positiva</a:t>
            </a:r>
            <a:r>
              <a:rPr sz="1600" spc="345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de</a:t>
            </a:r>
            <a:r>
              <a:rPr sz="1600" spc="340" dirty="0">
                <a:latin typeface="Cambria"/>
                <a:cs typeface="Cambria"/>
              </a:rPr>
              <a:t> </a:t>
            </a:r>
            <a:r>
              <a:rPr sz="1600" spc="55" dirty="0">
                <a:latin typeface="Cambria"/>
                <a:cs typeface="Cambria"/>
              </a:rPr>
              <a:t>sí</a:t>
            </a:r>
            <a:r>
              <a:rPr sz="1600" spc="335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mismo;</a:t>
            </a:r>
            <a:r>
              <a:rPr sz="1600" spc="325" dirty="0">
                <a:latin typeface="Cambria"/>
                <a:cs typeface="Cambria"/>
              </a:rPr>
              <a:t> </a:t>
            </a:r>
            <a:r>
              <a:rPr sz="1600" spc="55" dirty="0">
                <a:latin typeface="Cambria"/>
                <a:cs typeface="Cambria"/>
              </a:rPr>
              <a:t>estar</a:t>
            </a:r>
            <a:r>
              <a:rPr sz="1600" spc="340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satisfecho</a:t>
            </a:r>
            <a:r>
              <a:rPr sz="1600" spc="350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de</a:t>
            </a:r>
            <a:r>
              <a:rPr sz="1600" spc="325" dirty="0">
                <a:latin typeface="Cambria"/>
                <a:cs typeface="Cambria"/>
              </a:rPr>
              <a:t> </a:t>
            </a:r>
            <a:r>
              <a:rPr sz="1600" spc="55" dirty="0">
                <a:latin typeface="Cambria"/>
                <a:cs typeface="Cambria"/>
              </a:rPr>
              <a:t>sí</a:t>
            </a:r>
            <a:endParaRPr sz="160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209"/>
              </a:spcBef>
            </a:pPr>
            <a:r>
              <a:rPr sz="1600" spc="40" dirty="0">
                <a:latin typeface="Cambria"/>
                <a:cs typeface="Cambria"/>
              </a:rPr>
              <a:t>mismo;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60" dirty="0">
                <a:latin typeface="Cambria"/>
                <a:cs typeface="Cambria"/>
              </a:rPr>
              <a:t>mantener</a:t>
            </a:r>
            <a:r>
              <a:rPr sz="1600" spc="120" dirty="0">
                <a:latin typeface="Cambria"/>
                <a:cs typeface="Cambria"/>
              </a:rPr>
              <a:t> </a:t>
            </a:r>
            <a:r>
              <a:rPr sz="1600" spc="55" dirty="0">
                <a:latin typeface="Cambria"/>
                <a:cs typeface="Cambria"/>
              </a:rPr>
              <a:t>buenas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relaciones</a:t>
            </a:r>
            <a:r>
              <a:rPr sz="1600" spc="85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consigo</a:t>
            </a:r>
            <a:r>
              <a:rPr sz="1600" spc="105" dirty="0">
                <a:latin typeface="Cambria"/>
                <a:cs typeface="Cambria"/>
              </a:rPr>
              <a:t> </a:t>
            </a:r>
            <a:r>
              <a:rPr sz="1600" spc="55" dirty="0">
                <a:latin typeface="Cambria"/>
                <a:cs typeface="Cambria"/>
              </a:rPr>
              <a:t>mismo.</a:t>
            </a:r>
            <a:endParaRPr sz="1600">
              <a:latin typeface="Cambria"/>
              <a:cs typeface="Cambria"/>
            </a:endParaRPr>
          </a:p>
          <a:p>
            <a:pPr marL="12700" marR="6350" algn="just">
              <a:lnSpc>
                <a:spcPct val="110900"/>
              </a:lnSpc>
              <a:spcBef>
                <a:spcPts val="905"/>
              </a:spcBef>
            </a:pPr>
            <a:r>
              <a:rPr sz="1600" b="1" i="1" spc="105" dirty="0">
                <a:latin typeface="Cambria"/>
                <a:cs typeface="Cambria"/>
              </a:rPr>
              <a:t>Automotivación</a:t>
            </a:r>
            <a:r>
              <a:rPr sz="1600" spc="105" dirty="0">
                <a:latin typeface="Cambria"/>
                <a:cs typeface="Cambria"/>
              </a:rPr>
              <a:t>: </a:t>
            </a:r>
            <a:r>
              <a:rPr sz="1600" spc="55" dirty="0">
                <a:latin typeface="Cambria"/>
                <a:cs typeface="Cambria"/>
              </a:rPr>
              <a:t>Automotivarse </a:t>
            </a:r>
            <a:r>
              <a:rPr sz="1600" spc="15" dirty="0">
                <a:latin typeface="Cambria"/>
                <a:cs typeface="Cambria"/>
              </a:rPr>
              <a:t>e </a:t>
            </a:r>
            <a:r>
              <a:rPr sz="1600" spc="50" dirty="0">
                <a:latin typeface="Cambria"/>
                <a:cs typeface="Cambria"/>
              </a:rPr>
              <a:t>implicarse </a:t>
            </a:r>
            <a:r>
              <a:rPr sz="1600" spc="40" dirty="0">
                <a:latin typeface="Cambria"/>
                <a:cs typeface="Cambria"/>
              </a:rPr>
              <a:t>emocionalmente </a:t>
            </a:r>
            <a:r>
              <a:rPr sz="1600" spc="50" dirty="0">
                <a:latin typeface="Cambria"/>
                <a:cs typeface="Cambria"/>
              </a:rPr>
              <a:t>en actividades 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diversas </a:t>
            </a:r>
            <a:r>
              <a:rPr sz="1600" spc="20" dirty="0">
                <a:latin typeface="Cambria"/>
                <a:cs typeface="Cambria"/>
              </a:rPr>
              <a:t>de </a:t>
            </a:r>
            <a:r>
              <a:rPr sz="1600" spc="85" dirty="0">
                <a:latin typeface="Cambria"/>
                <a:cs typeface="Cambria"/>
              </a:rPr>
              <a:t>la </a:t>
            </a:r>
            <a:r>
              <a:rPr sz="1600" spc="60" dirty="0">
                <a:latin typeface="Cambria"/>
                <a:cs typeface="Cambria"/>
              </a:rPr>
              <a:t>vida </a:t>
            </a:r>
            <a:r>
              <a:rPr sz="1600" spc="45" dirty="0">
                <a:latin typeface="Cambria"/>
                <a:cs typeface="Cambria"/>
              </a:rPr>
              <a:t>personal, </a:t>
            </a:r>
            <a:r>
              <a:rPr sz="1600" spc="50" dirty="0">
                <a:latin typeface="Cambria"/>
                <a:cs typeface="Cambria"/>
              </a:rPr>
              <a:t>social, </a:t>
            </a:r>
            <a:r>
              <a:rPr sz="1600" spc="40" dirty="0">
                <a:latin typeface="Cambria"/>
                <a:cs typeface="Cambria"/>
              </a:rPr>
              <a:t>profesional, </a:t>
            </a:r>
            <a:r>
              <a:rPr sz="1600" spc="20" dirty="0">
                <a:latin typeface="Cambria"/>
                <a:cs typeface="Cambria"/>
              </a:rPr>
              <a:t>de </a:t>
            </a:r>
            <a:r>
              <a:rPr sz="1600" spc="35" dirty="0">
                <a:latin typeface="Cambria"/>
                <a:cs typeface="Cambria"/>
              </a:rPr>
              <a:t>tiempo </a:t>
            </a:r>
            <a:r>
              <a:rPr sz="1600" spc="55" dirty="0">
                <a:latin typeface="Cambria"/>
                <a:cs typeface="Cambria"/>
              </a:rPr>
              <a:t>libre, etc. </a:t>
            </a:r>
            <a:r>
              <a:rPr sz="1600" spc="75" dirty="0">
                <a:latin typeface="Cambria"/>
                <a:cs typeface="Cambria"/>
              </a:rPr>
              <a:t>Esencial </a:t>
            </a:r>
            <a:r>
              <a:rPr sz="1600" spc="80" dirty="0">
                <a:latin typeface="Cambria"/>
                <a:cs typeface="Cambria"/>
              </a:rPr>
              <a:t> </a:t>
            </a:r>
            <a:r>
              <a:rPr sz="1600" spc="65" dirty="0">
                <a:latin typeface="Cambria"/>
                <a:cs typeface="Cambria"/>
              </a:rPr>
              <a:t>para</a:t>
            </a:r>
            <a:r>
              <a:rPr sz="1600" spc="105" dirty="0">
                <a:latin typeface="Cambria"/>
                <a:cs typeface="Cambria"/>
              </a:rPr>
              <a:t> </a:t>
            </a:r>
            <a:r>
              <a:rPr sz="1600" spc="55" dirty="0">
                <a:latin typeface="Cambria"/>
                <a:cs typeface="Cambria"/>
              </a:rPr>
              <a:t>dar</a:t>
            </a:r>
            <a:r>
              <a:rPr sz="1600" spc="110" dirty="0">
                <a:latin typeface="Cambria"/>
                <a:cs typeface="Cambria"/>
              </a:rPr>
              <a:t> </a:t>
            </a:r>
            <a:r>
              <a:rPr sz="1600" spc="80" dirty="0">
                <a:latin typeface="Cambria"/>
                <a:cs typeface="Cambria"/>
              </a:rPr>
              <a:t>un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sentido</a:t>
            </a:r>
            <a:r>
              <a:rPr sz="1600" spc="95" dirty="0">
                <a:latin typeface="Cambria"/>
                <a:cs typeface="Cambria"/>
              </a:rPr>
              <a:t> </a:t>
            </a:r>
            <a:r>
              <a:rPr sz="1600" spc="105" dirty="0">
                <a:latin typeface="Cambria"/>
                <a:cs typeface="Cambria"/>
              </a:rPr>
              <a:t>a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85" dirty="0">
                <a:latin typeface="Cambria"/>
                <a:cs typeface="Cambria"/>
              </a:rPr>
              <a:t>la</a:t>
            </a:r>
            <a:r>
              <a:rPr sz="1600" spc="90" dirty="0">
                <a:latin typeface="Cambria"/>
                <a:cs typeface="Cambria"/>
              </a:rPr>
              <a:t> </a:t>
            </a:r>
            <a:r>
              <a:rPr sz="1600" spc="65" dirty="0">
                <a:latin typeface="Cambria"/>
                <a:cs typeface="Cambria"/>
              </a:rPr>
              <a:t>vida.</a:t>
            </a:r>
            <a:endParaRPr sz="1600">
              <a:latin typeface="Cambria"/>
              <a:cs typeface="Cambria"/>
            </a:endParaRPr>
          </a:p>
          <a:p>
            <a:pPr marL="12700" marR="5080" algn="just">
              <a:lnSpc>
                <a:spcPct val="110900"/>
              </a:lnSpc>
              <a:spcBef>
                <a:spcPts val="910"/>
              </a:spcBef>
            </a:pPr>
            <a:r>
              <a:rPr sz="1600" b="1" i="1" spc="120" dirty="0">
                <a:latin typeface="Cambria"/>
                <a:cs typeface="Cambria"/>
              </a:rPr>
              <a:t>Autoeficacia</a:t>
            </a:r>
            <a:r>
              <a:rPr sz="1600" b="1" i="1" spc="125" dirty="0">
                <a:latin typeface="Cambria"/>
                <a:cs typeface="Cambria"/>
              </a:rPr>
              <a:t> </a:t>
            </a:r>
            <a:r>
              <a:rPr sz="1600" b="1" i="1" spc="100" dirty="0">
                <a:latin typeface="Cambria"/>
                <a:cs typeface="Cambria"/>
              </a:rPr>
              <a:t>emocional</a:t>
            </a:r>
            <a:r>
              <a:rPr sz="1600" b="1" spc="100" dirty="0">
                <a:latin typeface="Cambria"/>
                <a:cs typeface="Cambria"/>
              </a:rPr>
              <a:t>:</a:t>
            </a:r>
            <a:r>
              <a:rPr sz="1600" b="1" spc="105" dirty="0">
                <a:latin typeface="Cambria"/>
                <a:cs typeface="Cambria"/>
              </a:rPr>
              <a:t> </a:t>
            </a:r>
            <a:r>
              <a:rPr sz="1600" spc="30" dirty="0">
                <a:latin typeface="Cambria"/>
                <a:cs typeface="Cambria"/>
              </a:rPr>
              <a:t>Percepción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de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que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i="1" spc="30" dirty="0">
                <a:latin typeface="Cambria"/>
                <a:cs typeface="Cambria"/>
              </a:rPr>
              <a:t>se</a:t>
            </a:r>
            <a:r>
              <a:rPr sz="1600" i="1" spc="35" dirty="0">
                <a:latin typeface="Cambria"/>
                <a:cs typeface="Cambria"/>
              </a:rPr>
              <a:t> </a:t>
            </a:r>
            <a:r>
              <a:rPr sz="1600" i="1" spc="30" dirty="0">
                <a:latin typeface="Cambria"/>
                <a:cs typeface="Cambria"/>
              </a:rPr>
              <a:t>es</a:t>
            </a:r>
            <a:r>
              <a:rPr sz="1600" i="1" spc="35" dirty="0">
                <a:latin typeface="Cambria"/>
                <a:cs typeface="Cambria"/>
              </a:rPr>
              <a:t> </a:t>
            </a:r>
            <a:r>
              <a:rPr sz="1600" i="1" spc="50" dirty="0">
                <a:latin typeface="Cambria"/>
                <a:cs typeface="Cambria"/>
              </a:rPr>
              <a:t>capaz</a:t>
            </a:r>
            <a:r>
              <a:rPr sz="1600" i="1" spc="55" dirty="0">
                <a:latin typeface="Cambria"/>
                <a:cs typeface="Cambria"/>
              </a:rPr>
              <a:t> </a:t>
            </a:r>
            <a:r>
              <a:rPr sz="1600" spc="15" dirty="0">
                <a:latin typeface="Cambria"/>
                <a:cs typeface="Cambria"/>
              </a:rPr>
              <a:t>(eficaz)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en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75" dirty="0">
                <a:latin typeface="Cambria"/>
                <a:cs typeface="Cambria"/>
              </a:rPr>
              <a:t>las </a:t>
            </a:r>
            <a:r>
              <a:rPr sz="1600" spc="80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relaciones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sociales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y </a:t>
            </a:r>
            <a:r>
              <a:rPr sz="1600" spc="40" dirty="0">
                <a:latin typeface="Cambria"/>
                <a:cs typeface="Cambria"/>
              </a:rPr>
              <a:t>personales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60" dirty="0">
                <a:latin typeface="Cambria"/>
                <a:cs typeface="Cambria"/>
              </a:rPr>
              <a:t>gracias </a:t>
            </a:r>
            <a:r>
              <a:rPr sz="1600" spc="105" dirty="0">
                <a:latin typeface="Cambria"/>
                <a:cs typeface="Cambria"/>
              </a:rPr>
              <a:t>a </a:t>
            </a:r>
            <a:r>
              <a:rPr sz="1600" spc="75" dirty="0">
                <a:latin typeface="Cambria"/>
                <a:cs typeface="Cambria"/>
              </a:rPr>
              <a:t>las </a:t>
            </a:r>
            <a:r>
              <a:rPr sz="1600" spc="35" dirty="0">
                <a:latin typeface="Cambria"/>
                <a:cs typeface="Cambria"/>
              </a:rPr>
              <a:t>competencias</a:t>
            </a:r>
            <a:r>
              <a:rPr sz="1600" spc="40" dirty="0">
                <a:latin typeface="Cambria"/>
                <a:cs typeface="Cambria"/>
              </a:rPr>
              <a:t> emocionales. </a:t>
            </a:r>
            <a:r>
              <a:rPr sz="1600" spc="110" dirty="0">
                <a:latin typeface="Cambria"/>
                <a:cs typeface="Cambria"/>
              </a:rPr>
              <a:t>Se </a:t>
            </a:r>
            <a:r>
              <a:rPr sz="1600" spc="114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acepta</a:t>
            </a:r>
            <a:r>
              <a:rPr sz="1600" spc="110" dirty="0">
                <a:latin typeface="Cambria"/>
                <a:cs typeface="Cambria"/>
              </a:rPr>
              <a:t> </a:t>
            </a:r>
            <a:r>
              <a:rPr sz="1600" spc="85" dirty="0">
                <a:latin typeface="Cambria"/>
                <a:cs typeface="Cambria"/>
              </a:rPr>
              <a:t>la</a:t>
            </a:r>
            <a:r>
              <a:rPr sz="1600" spc="90" dirty="0">
                <a:latin typeface="Cambria"/>
                <a:cs typeface="Cambria"/>
              </a:rPr>
              <a:t> </a:t>
            </a:r>
            <a:r>
              <a:rPr sz="1600" spc="30" dirty="0">
                <a:latin typeface="Cambria"/>
                <a:cs typeface="Cambria"/>
              </a:rPr>
              <a:t>propia</a:t>
            </a:r>
            <a:r>
              <a:rPr sz="1600" spc="114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experiencia</a:t>
            </a:r>
            <a:r>
              <a:rPr sz="1600" spc="114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emocional.</a:t>
            </a:r>
            <a:endParaRPr sz="160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1105"/>
              </a:spcBef>
            </a:pPr>
            <a:r>
              <a:rPr sz="1600" b="1" i="1" spc="114" dirty="0">
                <a:latin typeface="Cambria"/>
                <a:cs typeface="Cambria"/>
              </a:rPr>
              <a:t>Responsabilidad</a:t>
            </a:r>
            <a:r>
              <a:rPr sz="1600" spc="114" dirty="0">
                <a:latin typeface="Cambria"/>
                <a:cs typeface="Cambria"/>
              </a:rPr>
              <a:t>:  </a:t>
            </a:r>
            <a:r>
              <a:rPr sz="1600" spc="140" dirty="0">
                <a:latin typeface="Cambria"/>
                <a:cs typeface="Cambria"/>
              </a:rPr>
              <a:t> </a:t>
            </a:r>
            <a:r>
              <a:rPr sz="1600" spc="75" dirty="0">
                <a:latin typeface="Cambria"/>
                <a:cs typeface="Cambria"/>
              </a:rPr>
              <a:t>Capacidad  </a:t>
            </a:r>
            <a:r>
              <a:rPr sz="1600" spc="240" dirty="0">
                <a:latin typeface="Cambria"/>
                <a:cs typeface="Cambria"/>
              </a:rPr>
              <a:t> </a:t>
            </a:r>
            <a:r>
              <a:rPr sz="1600" spc="65" dirty="0">
                <a:latin typeface="Cambria"/>
                <a:cs typeface="Cambria"/>
              </a:rPr>
              <a:t>para  </a:t>
            </a:r>
            <a:r>
              <a:rPr sz="1600" spc="254" dirty="0">
                <a:latin typeface="Cambria"/>
                <a:cs typeface="Cambria"/>
              </a:rPr>
              <a:t> </a:t>
            </a:r>
            <a:r>
              <a:rPr sz="1600" spc="30" dirty="0">
                <a:latin typeface="Cambria"/>
                <a:cs typeface="Cambria"/>
              </a:rPr>
              <a:t>responder  </a:t>
            </a:r>
            <a:r>
              <a:rPr sz="1600" spc="330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de  </a:t>
            </a:r>
            <a:r>
              <a:rPr sz="1600" spc="340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los  </a:t>
            </a:r>
            <a:r>
              <a:rPr sz="1600" spc="350" dirty="0">
                <a:latin typeface="Cambria"/>
                <a:cs typeface="Cambria"/>
              </a:rPr>
              <a:t> </a:t>
            </a:r>
            <a:r>
              <a:rPr sz="1600" spc="10" dirty="0">
                <a:latin typeface="Cambria"/>
                <a:cs typeface="Cambria"/>
              </a:rPr>
              <a:t>propios  </a:t>
            </a:r>
            <a:r>
              <a:rPr sz="1600" spc="365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actos  </a:t>
            </a:r>
            <a:r>
              <a:rPr sz="1600" spc="315" dirty="0">
                <a:latin typeface="Cambria"/>
                <a:cs typeface="Cambria"/>
              </a:rPr>
              <a:t> </a:t>
            </a:r>
            <a:r>
              <a:rPr sz="1600" spc="15" dirty="0">
                <a:latin typeface="Cambria"/>
                <a:cs typeface="Cambria"/>
              </a:rPr>
              <a:t>e</a:t>
            </a:r>
            <a:endParaRPr sz="160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215"/>
              </a:spcBef>
            </a:pPr>
            <a:r>
              <a:rPr sz="1600" spc="50" dirty="0">
                <a:latin typeface="Cambria"/>
                <a:cs typeface="Cambria"/>
              </a:rPr>
              <a:t>implicarse</a:t>
            </a:r>
            <a:r>
              <a:rPr sz="1600" spc="110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en</a:t>
            </a:r>
            <a:r>
              <a:rPr sz="1600" spc="105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comportamientos</a:t>
            </a:r>
            <a:r>
              <a:rPr sz="1600" spc="130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seguros,</a:t>
            </a:r>
            <a:r>
              <a:rPr sz="1600" spc="110" dirty="0">
                <a:latin typeface="Cambria"/>
                <a:cs typeface="Cambria"/>
              </a:rPr>
              <a:t> </a:t>
            </a:r>
            <a:r>
              <a:rPr sz="1600" spc="55" dirty="0">
                <a:latin typeface="Cambria"/>
                <a:cs typeface="Cambria"/>
              </a:rPr>
              <a:t>saludables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y</a:t>
            </a:r>
            <a:r>
              <a:rPr sz="1600" spc="105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éticos.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6698" y="589280"/>
            <a:ext cx="58102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395" dirty="0"/>
              <a:t>AUTONOMÍA</a:t>
            </a:r>
            <a:r>
              <a:rPr spc="135" dirty="0"/>
              <a:t> </a:t>
            </a:r>
            <a:r>
              <a:rPr spc="470" dirty="0"/>
              <a:t>EMOCIONAL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82597" y="2444013"/>
            <a:ext cx="7220584" cy="29616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985" algn="just">
              <a:lnSpc>
                <a:spcPct val="111000"/>
              </a:lnSpc>
              <a:spcBef>
                <a:spcPts val="105"/>
              </a:spcBef>
            </a:pPr>
            <a:r>
              <a:rPr sz="1600" b="1" i="1" spc="125" dirty="0">
                <a:latin typeface="Cambria"/>
                <a:cs typeface="Cambria"/>
              </a:rPr>
              <a:t>Actitud </a:t>
            </a:r>
            <a:r>
              <a:rPr sz="1600" b="1" i="1" spc="90" dirty="0">
                <a:latin typeface="Cambria"/>
                <a:cs typeface="Cambria"/>
              </a:rPr>
              <a:t>positiva</a:t>
            </a:r>
            <a:r>
              <a:rPr sz="1600" spc="90" dirty="0">
                <a:latin typeface="Cambria"/>
                <a:cs typeface="Cambria"/>
              </a:rPr>
              <a:t>: </a:t>
            </a:r>
            <a:r>
              <a:rPr sz="1600" spc="55" dirty="0">
                <a:latin typeface="Cambria"/>
                <a:cs typeface="Cambria"/>
              </a:rPr>
              <a:t>Decidir </a:t>
            </a:r>
            <a:r>
              <a:rPr sz="1600" spc="40" dirty="0">
                <a:latin typeface="Cambria"/>
                <a:cs typeface="Cambria"/>
              </a:rPr>
              <a:t>que </a:t>
            </a:r>
            <a:r>
              <a:rPr sz="1600" spc="15" dirty="0">
                <a:latin typeface="Cambria"/>
                <a:cs typeface="Cambria"/>
              </a:rPr>
              <a:t>voy </a:t>
            </a:r>
            <a:r>
              <a:rPr sz="1600" spc="105" dirty="0">
                <a:latin typeface="Cambria"/>
                <a:cs typeface="Cambria"/>
              </a:rPr>
              <a:t>a </a:t>
            </a:r>
            <a:r>
              <a:rPr sz="1600" spc="50" dirty="0">
                <a:latin typeface="Cambria"/>
                <a:cs typeface="Cambria"/>
              </a:rPr>
              <a:t>adoptar </a:t>
            </a:r>
            <a:r>
              <a:rPr sz="1600" spc="85" dirty="0">
                <a:latin typeface="Cambria"/>
                <a:cs typeface="Cambria"/>
              </a:rPr>
              <a:t>una </a:t>
            </a:r>
            <a:r>
              <a:rPr sz="1600" spc="60" dirty="0">
                <a:latin typeface="Cambria"/>
                <a:cs typeface="Cambria"/>
              </a:rPr>
              <a:t>actitud </a:t>
            </a:r>
            <a:r>
              <a:rPr sz="1600" spc="45" dirty="0">
                <a:latin typeface="Cambria"/>
                <a:cs typeface="Cambria"/>
              </a:rPr>
              <a:t>positiva </a:t>
            </a:r>
            <a:r>
              <a:rPr sz="1600" spc="65" dirty="0">
                <a:latin typeface="Cambria"/>
                <a:cs typeface="Cambria"/>
              </a:rPr>
              <a:t>ante </a:t>
            </a:r>
            <a:r>
              <a:rPr sz="1600" spc="85" dirty="0">
                <a:latin typeface="Cambria"/>
                <a:cs typeface="Cambria"/>
              </a:rPr>
              <a:t>la </a:t>
            </a:r>
            <a:r>
              <a:rPr sz="1600" spc="90" dirty="0">
                <a:latin typeface="Cambria"/>
                <a:cs typeface="Cambria"/>
              </a:rPr>
              <a:t> </a:t>
            </a:r>
            <a:r>
              <a:rPr sz="1600" spc="70" dirty="0">
                <a:latin typeface="Cambria"/>
                <a:cs typeface="Cambria"/>
              </a:rPr>
              <a:t>vida. </a:t>
            </a:r>
            <a:r>
              <a:rPr sz="1600" spc="75" dirty="0">
                <a:latin typeface="Cambria"/>
                <a:cs typeface="Cambria"/>
              </a:rPr>
              <a:t>Manifestar </a:t>
            </a:r>
            <a:r>
              <a:rPr sz="1600" spc="35" dirty="0">
                <a:latin typeface="Cambria"/>
                <a:cs typeface="Cambria"/>
              </a:rPr>
              <a:t>optimismo </a:t>
            </a:r>
            <a:r>
              <a:rPr sz="1600" spc="50" dirty="0">
                <a:latin typeface="Cambria"/>
                <a:cs typeface="Cambria"/>
              </a:rPr>
              <a:t>y </a:t>
            </a:r>
            <a:r>
              <a:rPr sz="1600" spc="60" dirty="0">
                <a:latin typeface="Cambria"/>
                <a:cs typeface="Cambria"/>
              </a:rPr>
              <a:t>mantener actitudes </a:t>
            </a:r>
            <a:r>
              <a:rPr sz="1600" spc="20" dirty="0">
                <a:latin typeface="Cambria"/>
                <a:cs typeface="Cambria"/>
              </a:rPr>
              <a:t>de </a:t>
            </a:r>
            <a:r>
              <a:rPr sz="1600" spc="60" dirty="0">
                <a:latin typeface="Cambria"/>
                <a:cs typeface="Cambria"/>
              </a:rPr>
              <a:t>amabilidad </a:t>
            </a:r>
            <a:r>
              <a:rPr sz="1600" spc="50" dirty="0">
                <a:latin typeface="Cambria"/>
                <a:cs typeface="Cambria"/>
              </a:rPr>
              <a:t>y </a:t>
            </a:r>
            <a:r>
              <a:rPr sz="1600" spc="25" dirty="0">
                <a:latin typeface="Cambria"/>
                <a:cs typeface="Cambria"/>
              </a:rPr>
              <a:t>respeto </a:t>
            </a:r>
            <a:r>
              <a:rPr sz="1600" spc="105" dirty="0">
                <a:latin typeface="Cambria"/>
                <a:cs typeface="Cambria"/>
              </a:rPr>
              <a:t>a </a:t>
            </a:r>
            <a:r>
              <a:rPr sz="1600" spc="110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los</a:t>
            </a:r>
            <a:r>
              <a:rPr sz="1600" spc="80" dirty="0">
                <a:latin typeface="Cambria"/>
                <a:cs typeface="Cambria"/>
              </a:rPr>
              <a:t> </a:t>
            </a:r>
            <a:r>
              <a:rPr sz="1600" spc="65" dirty="0">
                <a:latin typeface="Cambria"/>
                <a:cs typeface="Cambria"/>
              </a:rPr>
              <a:t>demás.</a:t>
            </a:r>
            <a:endParaRPr sz="1600">
              <a:latin typeface="Cambria"/>
              <a:cs typeface="Cambria"/>
            </a:endParaRPr>
          </a:p>
          <a:p>
            <a:pPr marL="12700" marR="5080" algn="just">
              <a:lnSpc>
                <a:spcPct val="111100"/>
              </a:lnSpc>
              <a:spcBef>
                <a:spcPts val="900"/>
              </a:spcBef>
            </a:pPr>
            <a:r>
              <a:rPr sz="1600" b="1" i="1" spc="130" dirty="0">
                <a:latin typeface="Cambria"/>
                <a:cs typeface="Cambria"/>
              </a:rPr>
              <a:t>Análisis</a:t>
            </a:r>
            <a:r>
              <a:rPr sz="1600" b="1" i="1" spc="135" dirty="0">
                <a:latin typeface="Cambria"/>
                <a:cs typeface="Cambria"/>
              </a:rPr>
              <a:t> </a:t>
            </a:r>
            <a:r>
              <a:rPr sz="1600" b="1" i="1" spc="105" dirty="0">
                <a:latin typeface="Cambria"/>
                <a:cs typeface="Cambria"/>
              </a:rPr>
              <a:t>crítico</a:t>
            </a:r>
            <a:r>
              <a:rPr sz="1600" b="1" i="1" spc="110" dirty="0">
                <a:latin typeface="Cambria"/>
                <a:cs typeface="Cambria"/>
              </a:rPr>
              <a:t> </a:t>
            </a:r>
            <a:r>
              <a:rPr sz="1600" b="1" i="1" spc="90" dirty="0">
                <a:latin typeface="Cambria"/>
                <a:cs typeface="Cambria"/>
              </a:rPr>
              <a:t>de</a:t>
            </a:r>
            <a:r>
              <a:rPr sz="1600" b="1" i="1" spc="95" dirty="0">
                <a:latin typeface="Cambria"/>
                <a:cs typeface="Cambria"/>
              </a:rPr>
              <a:t> </a:t>
            </a:r>
            <a:r>
              <a:rPr sz="1600" b="1" i="1" spc="100" dirty="0">
                <a:latin typeface="Cambria"/>
                <a:cs typeface="Cambria"/>
              </a:rPr>
              <a:t>normas</a:t>
            </a:r>
            <a:r>
              <a:rPr sz="1600" b="1" i="1" spc="105" dirty="0">
                <a:latin typeface="Cambria"/>
                <a:cs typeface="Cambria"/>
              </a:rPr>
              <a:t> </a:t>
            </a:r>
            <a:r>
              <a:rPr sz="1600" b="1" i="1" spc="85" dirty="0">
                <a:latin typeface="Cambria"/>
                <a:cs typeface="Cambria"/>
              </a:rPr>
              <a:t>sociales</a:t>
            </a:r>
            <a:r>
              <a:rPr sz="1600" spc="85" dirty="0">
                <a:latin typeface="Cambria"/>
                <a:cs typeface="Cambria"/>
              </a:rPr>
              <a:t>.-</a:t>
            </a:r>
            <a:r>
              <a:rPr sz="1600" spc="90" dirty="0">
                <a:latin typeface="Cambria"/>
                <a:cs typeface="Cambria"/>
              </a:rPr>
              <a:t> </a:t>
            </a:r>
            <a:r>
              <a:rPr sz="1600" spc="95" dirty="0">
                <a:latin typeface="Cambria"/>
                <a:cs typeface="Cambria"/>
              </a:rPr>
              <a:t>Evaluar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los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55" dirty="0">
                <a:latin typeface="Cambria"/>
                <a:cs typeface="Cambria"/>
              </a:rPr>
              <a:t>mensajes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sociales, 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65" dirty="0">
                <a:latin typeface="Cambria"/>
                <a:cs typeface="Cambria"/>
              </a:rPr>
              <a:t>culturales, </a:t>
            </a:r>
            <a:r>
              <a:rPr sz="1600" spc="45" dirty="0">
                <a:latin typeface="Cambria"/>
                <a:cs typeface="Cambria"/>
              </a:rPr>
              <a:t>relativos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105" dirty="0">
                <a:latin typeface="Cambria"/>
                <a:cs typeface="Cambria"/>
              </a:rPr>
              <a:t>a </a:t>
            </a:r>
            <a:r>
              <a:rPr sz="1600" spc="50" dirty="0">
                <a:latin typeface="Cambria"/>
                <a:cs typeface="Cambria"/>
              </a:rPr>
              <a:t>normas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sociales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y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comportamientos</a:t>
            </a:r>
            <a:r>
              <a:rPr sz="1600" spc="45" dirty="0">
                <a:latin typeface="Cambria"/>
                <a:cs typeface="Cambria"/>
              </a:rPr>
              <a:t> personales.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155" dirty="0">
                <a:latin typeface="Cambria"/>
                <a:cs typeface="Cambria"/>
              </a:rPr>
              <a:t>La </a:t>
            </a:r>
            <a:r>
              <a:rPr sz="1600" spc="160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autonomía </a:t>
            </a:r>
            <a:r>
              <a:rPr sz="1600" spc="15" dirty="0">
                <a:latin typeface="Cambria"/>
                <a:cs typeface="Cambria"/>
              </a:rPr>
              <a:t>debe </a:t>
            </a:r>
            <a:r>
              <a:rPr sz="1600" spc="70" dirty="0">
                <a:latin typeface="Cambria"/>
                <a:cs typeface="Cambria"/>
              </a:rPr>
              <a:t>ayudar </a:t>
            </a:r>
            <a:r>
              <a:rPr sz="1600" spc="105" dirty="0">
                <a:latin typeface="Cambria"/>
                <a:cs typeface="Cambria"/>
              </a:rPr>
              <a:t>a </a:t>
            </a:r>
            <a:r>
              <a:rPr sz="1600" spc="75" dirty="0">
                <a:latin typeface="Cambria"/>
                <a:cs typeface="Cambria"/>
              </a:rPr>
              <a:t>avanzar </a:t>
            </a:r>
            <a:r>
              <a:rPr sz="1600" spc="70" dirty="0">
                <a:latin typeface="Cambria"/>
                <a:cs typeface="Cambria"/>
              </a:rPr>
              <a:t>hacia </a:t>
            </a:r>
            <a:r>
              <a:rPr sz="1600" spc="90" dirty="0">
                <a:latin typeface="Cambria"/>
                <a:cs typeface="Cambria"/>
              </a:rPr>
              <a:t>una </a:t>
            </a:r>
            <a:r>
              <a:rPr sz="1600" spc="30" dirty="0">
                <a:latin typeface="Cambria"/>
                <a:cs typeface="Cambria"/>
              </a:rPr>
              <a:t>sociedad </a:t>
            </a:r>
            <a:r>
              <a:rPr sz="1600" spc="75" dirty="0">
                <a:latin typeface="Cambria"/>
                <a:cs typeface="Cambria"/>
              </a:rPr>
              <a:t>más </a:t>
            </a:r>
            <a:r>
              <a:rPr sz="1600" spc="40" dirty="0">
                <a:latin typeface="Cambria"/>
                <a:cs typeface="Cambria"/>
              </a:rPr>
              <a:t>consciente, </a:t>
            </a:r>
            <a:r>
              <a:rPr sz="1600" spc="55" dirty="0">
                <a:latin typeface="Cambria"/>
                <a:cs typeface="Cambria"/>
              </a:rPr>
              <a:t>libre, 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55" dirty="0">
                <a:latin typeface="Cambria"/>
                <a:cs typeface="Cambria"/>
              </a:rPr>
              <a:t>autónoma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y</a:t>
            </a:r>
            <a:r>
              <a:rPr sz="1600" spc="95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responsable.</a:t>
            </a:r>
            <a:endParaRPr sz="1600">
              <a:latin typeface="Cambria"/>
              <a:cs typeface="Cambria"/>
            </a:endParaRPr>
          </a:p>
          <a:p>
            <a:pPr marL="12700" marR="8255" algn="just">
              <a:lnSpc>
                <a:spcPct val="110900"/>
              </a:lnSpc>
              <a:spcBef>
                <a:spcPts val="894"/>
              </a:spcBef>
            </a:pPr>
            <a:r>
              <a:rPr sz="1600" b="1" i="1" spc="114" dirty="0">
                <a:latin typeface="Cambria"/>
                <a:cs typeface="Cambria"/>
              </a:rPr>
              <a:t>Resiliencia</a:t>
            </a:r>
            <a:r>
              <a:rPr sz="1600" spc="114" dirty="0">
                <a:latin typeface="Cambria"/>
                <a:cs typeface="Cambria"/>
              </a:rPr>
              <a:t>: </a:t>
            </a:r>
            <a:r>
              <a:rPr sz="1600" spc="75" dirty="0">
                <a:latin typeface="Cambria"/>
                <a:cs typeface="Cambria"/>
              </a:rPr>
              <a:t>Capacidad </a:t>
            </a:r>
            <a:r>
              <a:rPr sz="1600" spc="40" dirty="0">
                <a:latin typeface="Cambria"/>
                <a:cs typeface="Cambria"/>
              </a:rPr>
              <a:t>que </a:t>
            </a:r>
            <a:r>
              <a:rPr sz="1600" spc="50" dirty="0">
                <a:latin typeface="Cambria"/>
                <a:cs typeface="Cambria"/>
              </a:rPr>
              <a:t>tiene </a:t>
            </a:r>
            <a:r>
              <a:rPr sz="1600" spc="85" dirty="0">
                <a:latin typeface="Cambria"/>
                <a:cs typeface="Cambria"/>
              </a:rPr>
              <a:t>una </a:t>
            </a:r>
            <a:r>
              <a:rPr sz="1600" spc="35" dirty="0">
                <a:latin typeface="Cambria"/>
                <a:cs typeface="Cambria"/>
              </a:rPr>
              <a:t>persona </a:t>
            </a:r>
            <a:r>
              <a:rPr sz="1600" spc="65" dirty="0">
                <a:latin typeface="Cambria"/>
                <a:cs typeface="Cambria"/>
              </a:rPr>
              <a:t>para </a:t>
            </a:r>
            <a:r>
              <a:rPr sz="1600" spc="50" dirty="0">
                <a:latin typeface="Cambria"/>
                <a:cs typeface="Cambria"/>
              </a:rPr>
              <a:t>enfrentarse </a:t>
            </a:r>
            <a:r>
              <a:rPr sz="1600" spc="10" dirty="0">
                <a:latin typeface="Cambria"/>
                <a:cs typeface="Cambria"/>
              </a:rPr>
              <a:t>con </a:t>
            </a:r>
            <a:r>
              <a:rPr sz="1600" spc="35" dirty="0">
                <a:latin typeface="Cambria"/>
                <a:cs typeface="Cambria"/>
              </a:rPr>
              <a:t>éxito </a:t>
            </a:r>
            <a:r>
              <a:rPr sz="1600" spc="105" dirty="0">
                <a:latin typeface="Cambria"/>
                <a:cs typeface="Cambria"/>
              </a:rPr>
              <a:t>a </a:t>
            </a:r>
            <a:r>
              <a:rPr sz="1600" spc="110" dirty="0">
                <a:latin typeface="Cambria"/>
                <a:cs typeface="Cambria"/>
              </a:rPr>
              <a:t> </a:t>
            </a:r>
            <a:r>
              <a:rPr sz="1600" spc="75" dirty="0">
                <a:latin typeface="Cambria"/>
                <a:cs typeface="Cambria"/>
              </a:rPr>
              <a:t>unas </a:t>
            </a:r>
            <a:r>
              <a:rPr sz="1600" spc="20" dirty="0">
                <a:latin typeface="Cambria"/>
                <a:cs typeface="Cambria"/>
              </a:rPr>
              <a:t>condiciones de </a:t>
            </a:r>
            <a:r>
              <a:rPr sz="1600" spc="60" dirty="0">
                <a:latin typeface="Cambria"/>
                <a:cs typeface="Cambria"/>
              </a:rPr>
              <a:t>vida </a:t>
            </a:r>
            <a:r>
              <a:rPr sz="1600" spc="65" dirty="0">
                <a:latin typeface="Cambria"/>
                <a:cs typeface="Cambria"/>
              </a:rPr>
              <a:t>sumamente </a:t>
            </a:r>
            <a:r>
              <a:rPr sz="1600" spc="55" dirty="0">
                <a:latin typeface="Cambria"/>
                <a:cs typeface="Cambria"/>
              </a:rPr>
              <a:t>adversas </a:t>
            </a:r>
            <a:r>
              <a:rPr sz="1600" spc="20" dirty="0">
                <a:latin typeface="Cambria"/>
                <a:cs typeface="Cambria"/>
              </a:rPr>
              <a:t>(pobreza, </a:t>
            </a:r>
            <a:r>
              <a:rPr sz="1600" spc="65" dirty="0">
                <a:latin typeface="Cambria"/>
                <a:cs typeface="Cambria"/>
              </a:rPr>
              <a:t>guerras, </a:t>
            </a:r>
            <a:r>
              <a:rPr sz="1600" spc="55" dirty="0">
                <a:latin typeface="Cambria"/>
                <a:cs typeface="Cambria"/>
              </a:rPr>
              <a:t>orfandad, 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25" dirty="0">
                <a:latin typeface="Cambria"/>
                <a:cs typeface="Cambria"/>
              </a:rPr>
              <a:t>etc.)</a:t>
            </a:r>
            <a:r>
              <a:rPr sz="1600" spc="105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y</a:t>
            </a:r>
            <a:r>
              <a:rPr sz="1600" spc="95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reconstruirse.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273" y="587756"/>
            <a:ext cx="64687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45" dirty="0"/>
              <a:t>LA</a:t>
            </a:r>
            <a:r>
              <a:rPr spc="195" dirty="0"/>
              <a:t> </a:t>
            </a:r>
            <a:r>
              <a:rPr spc="484" dirty="0"/>
              <a:t>EDUCACIÓN</a:t>
            </a:r>
            <a:r>
              <a:rPr spc="155" dirty="0"/>
              <a:t> </a:t>
            </a:r>
            <a:r>
              <a:rPr spc="470" dirty="0"/>
              <a:t>EMOCIONAL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82597" y="2449195"/>
            <a:ext cx="7221220" cy="34455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53365" marR="5080" indent="-241300" algn="just">
              <a:lnSpc>
                <a:spcPct val="101000"/>
              </a:lnSpc>
              <a:spcBef>
                <a:spcPts val="80"/>
              </a:spcBef>
              <a:buFont typeface="Wingdings"/>
              <a:buChar char=""/>
              <a:tabLst>
                <a:tab pos="254000" algn="l"/>
              </a:tabLst>
            </a:pPr>
            <a:r>
              <a:rPr sz="2000" spc="60" dirty="0">
                <a:latin typeface="Cambria"/>
                <a:cs typeface="Cambria"/>
              </a:rPr>
              <a:t>Innovación </a:t>
            </a:r>
            <a:r>
              <a:rPr sz="2000" spc="40" dirty="0">
                <a:latin typeface="Cambria"/>
                <a:cs typeface="Cambria"/>
              </a:rPr>
              <a:t>psicopedagógica </a:t>
            </a:r>
            <a:r>
              <a:rPr sz="2000" spc="50" dirty="0">
                <a:latin typeface="Cambria"/>
                <a:cs typeface="Cambria"/>
              </a:rPr>
              <a:t>que </a:t>
            </a:r>
            <a:r>
              <a:rPr sz="2000" spc="35" dirty="0">
                <a:latin typeface="Cambria"/>
                <a:cs typeface="Cambria"/>
              </a:rPr>
              <a:t>responde </a:t>
            </a:r>
            <a:r>
              <a:rPr sz="2000" spc="135" dirty="0">
                <a:latin typeface="Cambria"/>
                <a:cs typeface="Cambria"/>
              </a:rPr>
              <a:t>a </a:t>
            </a:r>
            <a:r>
              <a:rPr sz="2000" spc="95" dirty="0">
                <a:latin typeface="Cambria"/>
                <a:cs typeface="Cambria"/>
              </a:rPr>
              <a:t>las </a:t>
            </a:r>
            <a:r>
              <a:rPr sz="2000" spc="50" dirty="0">
                <a:latin typeface="Cambria"/>
                <a:cs typeface="Cambria"/>
              </a:rPr>
              <a:t>necesidades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sociales </a:t>
            </a:r>
            <a:r>
              <a:rPr sz="2000" spc="50" dirty="0">
                <a:latin typeface="Cambria"/>
                <a:cs typeface="Cambria"/>
              </a:rPr>
              <a:t>que </a:t>
            </a:r>
            <a:r>
              <a:rPr sz="2000" spc="20" dirty="0">
                <a:latin typeface="Cambria"/>
                <a:cs typeface="Cambria"/>
              </a:rPr>
              <a:t>no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quedan </a:t>
            </a:r>
            <a:r>
              <a:rPr sz="2000" spc="65" dirty="0">
                <a:latin typeface="Cambria"/>
                <a:cs typeface="Cambria"/>
              </a:rPr>
              <a:t>suficientemente </a:t>
            </a:r>
            <a:r>
              <a:rPr sz="2000" spc="75" dirty="0">
                <a:latin typeface="Cambria"/>
                <a:cs typeface="Cambria"/>
              </a:rPr>
              <a:t>atendidas </a:t>
            </a:r>
            <a:r>
              <a:rPr sz="2000" spc="65" dirty="0">
                <a:latin typeface="Cambria"/>
                <a:cs typeface="Cambria"/>
              </a:rPr>
              <a:t>en </a:t>
            </a:r>
            <a:r>
              <a:rPr sz="2000" spc="95" dirty="0">
                <a:latin typeface="Cambria"/>
                <a:cs typeface="Cambria"/>
              </a:rPr>
              <a:t>las 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materias</a:t>
            </a:r>
            <a:r>
              <a:rPr sz="2000" spc="70" dirty="0">
                <a:latin typeface="Cambria"/>
                <a:cs typeface="Cambria"/>
              </a:rPr>
              <a:t> académicas</a:t>
            </a:r>
            <a:r>
              <a:rPr sz="2000" spc="75" dirty="0">
                <a:latin typeface="Cambria"/>
                <a:cs typeface="Cambria"/>
              </a:rPr>
              <a:t> ordinarias.</a:t>
            </a:r>
            <a:endParaRPr sz="2000">
              <a:latin typeface="Cambria"/>
              <a:cs typeface="Cambria"/>
            </a:endParaRPr>
          </a:p>
          <a:p>
            <a:pPr marL="253365" marR="5715" indent="-241300" algn="just">
              <a:lnSpc>
                <a:spcPct val="101000"/>
              </a:lnSpc>
              <a:spcBef>
                <a:spcPts val="900"/>
              </a:spcBef>
              <a:buFont typeface="Wingdings"/>
              <a:buChar char=""/>
              <a:tabLst>
                <a:tab pos="254000" algn="l"/>
              </a:tabLst>
            </a:pPr>
            <a:r>
              <a:rPr sz="2000" spc="30" dirty="0">
                <a:latin typeface="Cambria"/>
                <a:cs typeface="Cambria"/>
              </a:rPr>
              <a:t>Proceso</a:t>
            </a:r>
            <a:r>
              <a:rPr sz="2000" spc="3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educativo,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continuo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y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permanente,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que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pretende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potenciar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el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desarrollo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de</a:t>
            </a:r>
            <a:r>
              <a:rPr sz="2000" spc="35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las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competencias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emocionales 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como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elemento </a:t>
            </a:r>
            <a:r>
              <a:rPr sz="2000" spc="60" dirty="0">
                <a:latin typeface="Cambria"/>
                <a:cs typeface="Cambria"/>
              </a:rPr>
              <a:t>esencial </a:t>
            </a:r>
            <a:r>
              <a:rPr sz="2000" spc="40" dirty="0">
                <a:latin typeface="Cambria"/>
                <a:cs typeface="Cambria"/>
              </a:rPr>
              <a:t>del desarrollo </a:t>
            </a:r>
            <a:r>
              <a:rPr sz="2000" spc="95" dirty="0">
                <a:latin typeface="Cambria"/>
                <a:cs typeface="Cambria"/>
              </a:rPr>
              <a:t>humano, </a:t>
            </a:r>
            <a:r>
              <a:rPr sz="2000" spc="10" dirty="0">
                <a:latin typeface="Cambria"/>
                <a:cs typeface="Cambria"/>
              </a:rPr>
              <a:t>con  objeto 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de</a:t>
            </a:r>
            <a:r>
              <a:rPr sz="2000" spc="3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capacitarle </a:t>
            </a:r>
            <a:r>
              <a:rPr sz="2000" spc="90" dirty="0">
                <a:latin typeface="Cambria"/>
                <a:cs typeface="Cambria"/>
              </a:rPr>
              <a:t>para </a:t>
            </a:r>
            <a:r>
              <a:rPr sz="2000" spc="105" dirty="0">
                <a:latin typeface="Cambria"/>
                <a:cs typeface="Cambria"/>
              </a:rPr>
              <a:t>la </a:t>
            </a:r>
            <a:r>
              <a:rPr sz="2000" spc="75" dirty="0">
                <a:latin typeface="Cambria"/>
                <a:cs typeface="Cambria"/>
              </a:rPr>
              <a:t>vida </a:t>
            </a:r>
            <a:r>
              <a:rPr sz="2000" spc="65" dirty="0">
                <a:latin typeface="Cambria"/>
                <a:cs typeface="Cambria"/>
              </a:rPr>
              <a:t>y </a:t>
            </a:r>
            <a:r>
              <a:rPr sz="2000" spc="15" dirty="0">
                <a:latin typeface="Cambria"/>
                <a:cs typeface="Cambria"/>
              </a:rPr>
              <a:t>con  </a:t>
            </a:r>
            <a:r>
              <a:rPr sz="2000" spc="110" dirty="0">
                <a:latin typeface="Cambria"/>
                <a:cs typeface="Cambria"/>
              </a:rPr>
              <a:t>la </a:t>
            </a:r>
            <a:r>
              <a:rPr sz="2000" spc="80" dirty="0">
                <a:latin typeface="Cambria"/>
                <a:cs typeface="Cambria"/>
              </a:rPr>
              <a:t>finalidad </a:t>
            </a:r>
            <a:r>
              <a:rPr sz="2000" spc="30" dirty="0">
                <a:latin typeface="Cambria"/>
                <a:cs typeface="Cambria"/>
              </a:rPr>
              <a:t>de  </a:t>
            </a:r>
            <a:r>
              <a:rPr sz="2000" spc="95" dirty="0">
                <a:latin typeface="Cambria"/>
                <a:cs typeface="Cambria"/>
              </a:rPr>
              <a:t>aumentar 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el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bienestar </a:t>
            </a:r>
            <a:r>
              <a:rPr sz="2000" spc="55" dirty="0">
                <a:latin typeface="Cambria"/>
                <a:cs typeface="Cambria"/>
              </a:rPr>
              <a:t>personal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y</a:t>
            </a:r>
            <a:r>
              <a:rPr sz="2000" spc="114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social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(Bisquerra,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-15" dirty="0">
                <a:latin typeface="Cambria"/>
                <a:cs typeface="Cambria"/>
              </a:rPr>
              <a:t>2000)</a:t>
            </a:r>
            <a:endParaRPr sz="2000">
              <a:latin typeface="Cambria"/>
              <a:cs typeface="Cambria"/>
            </a:endParaRPr>
          </a:p>
          <a:p>
            <a:pPr marL="253365" indent="-241300" algn="just">
              <a:lnSpc>
                <a:spcPct val="100000"/>
              </a:lnSpc>
              <a:spcBef>
                <a:spcPts val="919"/>
              </a:spcBef>
              <a:buFont typeface="Wingdings"/>
              <a:buChar char=""/>
              <a:tabLst>
                <a:tab pos="254000" algn="l"/>
              </a:tabLst>
            </a:pPr>
            <a:r>
              <a:rPr sz="2000" spc="75" dirty="0">
                <a:latin typeface="Cambria"/>
                <a:cs typeface="Cambria"/>
              </a:rPr>
              <a:t>Tiene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110" dirty="0">
                <a:latin typeface="Cambria"/>
                <a:cs typeface="Cambria"/>
              </a:rPr>
              <a:t>un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marco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teórico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integrador.</a:t>
            </a:r>
            <a:endParaRPr sz="2000">
              <a:latin typeface="Cambria"/>
              <a:cs typeface="Cambria"/>
            </a:endParaRPr>
          </a:p>
          <a:p>
            <a:pPr marL="253365" indent="-241300" algn="just">
              <a:lnSpc>
                <a:spcPct val="100000"/>
              </a:lnSpc>
              <a:spcBef>
                <a:spcPts val="930"/>
              </a:spcBef>
              <a:buFont typeface="Wingdings"/>
              <a:buChar char=""/>
              <a:tabLst>
                <a:tab pos="254000" algn="l"/>
              </a:tabLst>
            </a:pPr>
            <a:r>
              <a:rPr sz="2000" spc="114" dirty="0">
                <a:latin typeface="Cambria"/>
                <a:cs typeface="Cambria"/>
              </a:rPr>
              <a:t>Sigue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114" dirty="0">
                <a:latin typeface="Cambria"/>
                <a:cs typeface="Cambria"/>
              </a:rPr>
              <a:t>una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metodología</a:t>
            </a:r>
            <a:r>
              <a:rPr sz="2000" spc="75" dirty="0">
                <a:latin typeface="Cambria"/>
                <a:cs typeface="Cambria"/>
              </a:rPr>
              <a:t> práctica.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7970" y="587756"/>
            <a:ext cx="52666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70" dirty="0"/>
              <a:t>COMPETENCIA</a:t>
            </a:r>
            <a:r>
              <a:rPr spc="140" dirty="0"/>
              <a:t> </a:t>
            </a:r>
            <a:r>
              <a:rPr spc="465" dirty="0"/>
              <a:t>SOCIAL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8452" y="2472054"/>
            <a:ext cx="6814184" cy="1136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85" dirty="0">
                <a:latin typeface="Cambria"/>
                <a:cs typeface="Cambria"/>
              </a:rPr>
              <a:t>Capacidad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para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mantener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buenas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relaciones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15" dirty="0">
                <a:latin typeface="Cambria"/>
                <a:cs typeface="Cambria"/>
              </a:rPr>
              <a:t>con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otras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personas.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800" b="1" i="1" spc="155" dirty="0">
                <a:latin typeface="Cambria"/>
                <a:cs typeface="Cambria"/>
              </a:rPr>
              <a:t>Dominar</a:t>
            </a:r>
            <a:r>
              <a:rPr sz="1800" b="1" i="1" spc="114" dirty="0">
                <a:latin typeface="Cambria"/>
                <a:cs typeface="Cambria"/>
              </a:rPr>
              <a:t> </a:t>
            </a:r>
            <a:r>
              <a:rPr sz="1800" b="1" i="1" spc="130" dirty="0">
                <a:latin typeface="Cambria"/>
                <a:cs typeface="Cambria"/>
              </a:rPr>
              <a:t>las</a:t>
            </a:r>
            <a:r>
              <a:rPr sz="1800" b="1" i="1" spc="114" dirty="0">
                <a:latin typeface="Cambria"/>
                <a:cs typeface="Cambria"/>
              </a:rPr>
              <a:t> </a:t>
            </a:r>
            <a:r>
              <a:rPr sz="1800" b="1" i="1" spc="135" dirty="0">
                <a:latin typeface="Cambria"/>
                <a:cs typeface="Cambria"/>
              </a:rPr>
              <a:t>habilidades</a:t>
            </a:r>
            <a:r>
              <a:rPr sz="1800" b="1" i="1" spc="125" dirty="0">
                <a:latin typeface="Cambria"/>
                <a:cs typeface="Cambria"/>
              </a:rPr>
              <a:t> </a:t>
            </a:r>
            <a:r>
              <a:rPr sz="1800" b="1" i="1" spc="105" dirty="0">
                <a:latin typeface="Cambria"/>
                <a:cs typeface="Cambria"/>
              </a:rPr>
              <a:t>sociales</a:t>
            </a:r>
            <a:r>
              <a:rPr sz="1800" b="1" i="1" spc="120" dirty="0">
                <a:latin typeface="Cambria"/>
                <a:cs typeface="Cambria"/>
              </a:rPr>
              <a:t> </a:t>
            </a:r>
            <a:r>
              <a:rPr sz="1800" b="1" i="1" spc="114" dirty="0">
                <a:latin typeface="Cambria"/>
                <a:cs typeface="Cambria"/>
              </a:rPr>
              <a:t>básicas</a:t>
            </a:r>
            <a:r>
              <a:rPr sz="1800" b="1" spc="114" dirty="0">
                <a:latin typeface="Cambria"/>
                <a:cs typeface="Cambria"/>
              </a:rPr>
              <a:t>.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8452" y="3728084"/>
            <a:ext cx="7361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6330" algn="l"/>
                <a:tab pos="1715135" algn="l"/>
                <a:tab pos="2245360" algn="l"/>
                <a:tab pos="3257550" algn="l"/>
                <a:tab pos="4286250" algn="l"/>
                <a:tab pos="4609465" algn="l"/>
                <a:tab pos="5687695" algn="l"/>
                <a:tab pos="6191885" algn="l"/>
              </a:tabLst>
            </a:pPr>
            <a:r>
              <a:rPr sz="1800" b="1" i="1" spc="100" dirty="0">
                <a:latin typeface="Cambria"/>
                <a:cs typeface="Cambria"/>
              </a:rPr>
              <a:t>Respeto	por	</a:t>
            </a:r>
            <a:r>
              <a:rPr sz="1800" b="1" i="1" spc="95" dirty="0">
                <a:latin typeface="Cambria"/>
                <a:cs typeface="Cambria"/>
              </a:rPr>
              <a:t>los	demás</a:t>
            </a:r>
            <a:r>
              <a:rPr sz="1800" b="1" spc="95" dirty="0">
                <a:latin typeface="Cambria"/>
                <a:cs typeface="Cambria"/>
              </a:rPr>
              <a:t>:	</a:t>
            </a:r>
            <a:r>
              <a:rPr sz="1800" spc="65" dirty="0">
                <a:latin typeface="Cambria"/>
                <a:cs typeface="Cambria"/>
              </a:rPr>
              <a:t>Aceptar	</a:t>
            </a:r>
            <a:r>
              <a:rPr sz="1800" spc="55" dirty="0">
                <a:latin typeface="Cambria"/>
                <a:cs typeface="Cambria"/>
              </a:rPr>
              <a:t>y	apreciar	</a:t>
            </a:r>
            <a:r>
              <a:rPr sz="1800" spc="80" dirty="0">
                <a:latin typeface="Cambria"/>
                <a:cs typeface="Cambria"/>
              </a:rPr>
              <a:t>las	</a:t>
            </a:r>
            <a:r>
              <a:rPr sz="1800" spc="50" dirty="0">
                <a:latin typeface="Cambria"/>
                <a:cs typeface="Cambria"/>
              </a:rPr>
              <a:t>diferencias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8452" y="3887723"/>
            <a:ext cx="7361555" cy="1586865"/>
          </a:xfrm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1800" spc="65" dirty="0">
                <a:latin typeface="Cambria"/>
                <a:cs typeface="Cambria"/>
              </a:rPr>
              <a:t>individuales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grupales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valorar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los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30" dirty="0">
                <a:latin typeface="Cambria"/>
                <a:cs typeface="Cambria"/>
              </a:rPr>
              <a:t>derechos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todas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las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personas.</a:t>
            </a:r>
            <a:endParaRPr sz="1800">
              <a:latin typeface="Cambria"/>
              <a:cs typeface="Cambria"/>
            </a:endParaRPr>
          </a:p>
          <a:p>
            <a:pPr marL="12700" marR="5080">
              <a:lnSpc>
                <a:spcPct val="111100"/>
              </a:lnSpc>
              <a:spcBef>
                <a:spcPts val="905"/>
              </a:spcBef>
            </a:pPr>
            <a:r>
              <a:rPr sz="1800" b="1" i="1" spc="150" dirty="0">
                <a:latin typeface="Cambria"/>
                <a:cs typeface="Cambria"/>
              </a:rPr>
              <a:t>Practicar</a:t>
            </a:r>
            <a:r>
              <a:rPr sz="1800" b="1" i="1" spc="225" dirty="0">
                <a:latin typeface="Cambria"/>
                <a:cs typeface="Cambria"/>
              </a:rPr>
              <a:t> </a:t>
            </a:r>
            <a:r>
              <a:rPr sz="1800" b="1" i="1" spc="165" dirty="0">
                <a:latin typeface="Cambria"/>
                <a:cs typeface="Cambria"/>
              </a:rPr>
              <a:t>la</a:t>
            </a:r>
            <a:r>
              <a:rPr sz="1800" b="1" i="1" spc="240" dirty="0">
                <a:latin typeface="Cambria"/>
                <a:cs typeface="Cambria"/>
              </a:rPr>
              <a:t> </a:t>
            </a:r>
            <a:r>
              <a:rPr sz="1800" b="1" i="1" spc="140" dirty="0">
                <a:latin typeface="Cambria"/>
                <a:cs typeface="Cambria"/>
              </a:rPr>
              <a:t>comunicación</a:t>
            </a:r>
            <a:r>
              <a:rPr sz="1800" b="1" i="1" spc="220" dirty="0">
                <a:latin typeface="Cambria"/>
                <a:cs typeface="Cambria"/>
              </a:rPr>
              <a:t> </a:t>
            </a:r>
            <a:r>
              <a:rPr sz="1800" b="1" i="1" spc="95" dirty="0">
                <a:latin typeface="Cambria"/>
                <a:cs typeface="Cambria"/>
              </a:rPr>
              <a:t>receptiva</a:t>
            </a:r>
            <a:r>
              <a:rPr sz="1800" b="1" spc="95" dirty="0">
                <a:latin typeface="Cambria"/>
                <a:cs typeface="Cambria"/>
              </a:rPr>
              <a:t>:</a:t>
            </a:r>
            <a:r>
              <a:rPr sz="1800" b="1" spc="24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Atender</a:t>
            </a:r>
            <a:r>
              <a:rPr sz="1800" spc="240" dirty="0">
                <a:latin typeface="Cambria"/>
                <a:cs typeface="Cambria"/>
              </a:rPr>
              <a:t> </a:t>
            </a:r>
            <a:r>
              <a:rPr sz="1800" spc="120" dirty="0">
                <a:latin typeface="Cambria"/>
                <a:cs typeface="Cambria"/>
              </a:rPr>
              <a:t>a</a:t>
            </a:r>
            <a:r>
              <a:rPr sz="1800" spc="24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los</a:t>
            </a:r>
            <a:r>
              <a:rPr sz="1800" spc="22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demás</a:t>
            </a:r>
            <a:r>
              <a:rPr sz="1800" spc="229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tanto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en</a:t>
            </a:r>
            <a:r>
              <a:rPr sz="1800" spc="95" dirty="0">
                <a:latin typeface="Cambria"/>
                <a:cs typeface="Cambria"/>
              </a:rPr>
              <a:t> la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comunicación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verbal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como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no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verbal.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1800" b="1" i="1" spc="150" dirty="0">
                <a:latin typeface="Cambria"/>
                <a:cs typeface="Cambria"/>
              </a:rPr>
              <a:t>Practicar</a:t>
            </a:r>
            <a:r>
              <a:rPr sz="1800" b="1" i="1" spc="420" dirty="0">
                <a:latin typeface="Cambria"/>
                <a:cs typeface="Cambria"/>
              </a:rPr>
              <a:t> </a:t>
            </a:r>
            <a:r>
              <a:rPr sz="1800" b="1" i="1" spc="165" dirty="0">
                <a:latin typeface="Cambria"/>
                <a:cs typeface="Cambria"/>
              </a:rPr>
              <a:t>la</a:t>
            </a:r>
            <a:r>
              <a:rPr sz="1800" b="1" i="1" spc="420" dirty="0">
                <a:latin typeface="Cambria"/>
                <a:cs typeface="Cambria"/>
              </a:rPr>
              <a:t> </a:t>
            </a:r>
            <a:r>
              <a:rPr sz="1800" b="1" i="1" spc="140" dirty="0">
                <a:latin typeface="Cambria"/>
                <a:cs typeface="Cambria"/>
              </a:rPr>
              <a:t>comunicación</a:t>
            </a:r>
            <a:r>
              <a:rPr sz="1800" b="1" i="1" spc="415" dirty="0">
                <a:latin typeface="Cambria"/>
                <a:cs typeface="Cambria"/>
              </a:rPr>
              <a:t> </a:t>
            </a:r>
            <a:r>
              <a:rPr sz="1800" b="1" i="1" spc="95" dirty="0">
                <a:latin typeface="Cambria"/>
                <a:cs typeface="Cambria"/>
              </a:rPr>
              <a:t>expresiva</a:t>
            </a:r>
            <a:r>
              <a:rPr sz="1800" b="1" spc="95" dirty="0">
                <a:latin typeface="Cambria"/>
                <a:cs typeface="Cambria"/>
              </a:rPr>
              <a:t>:</a:t>
            </a:r>
            <a:r>
              <a:rPr sz="1800" b="1" spc="425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Capacidad</a:t>
            </a:r>
            <a:r>
              <a:rPr sz="1800" spc="40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para</a:t>
            </a:r>
            <a:r>
              <a:rPr sz="1800" spc="41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iniciar</a:t>
            </a:r>
            <a:r>
              <a:rPr sz="1800" spc="3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8452" y="5449031"/>
            <a:ext cx="736473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</a:pPr>
            <a:r>
              <a:rPr sz="1800" spc="75" dirty="0">
                <a:latin typeface="Cambria"/>
                <a:cs typeface="Cambria"/>
              </a:rPr>
              <a:t>mantener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conversaciones,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expresar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los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15" dirty="0">
                <a:latin typeface="Cambria"/>
                <a:cs typeface="Cambria"/>
              </a:rPr>
              <a:t>propios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pensamientos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y 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sentimientos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15" dirty="0">
                <a:latin typeface="Cambria"/>
                <a:cs typeface="Cambria"/>
              </a:rPr>
              <a:t>con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claridad,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tanto</a:t>
            </a:r>
            <a:r>
              <a:rPr sz="1800" spc="7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en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comunicación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verbal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como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no 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verbal,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demostrar</a:t>
            </a:r>
            <a:r>
              <a:rPr sz="1800" spc="120" dirty="0">
                <a:latin typeface="Cambria"/>
                <a:cs typeface="Cambria"/>
              </a:rPr>
              <a:t> 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los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demás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que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105" dirty="0">
                <a:latin typeface="Cambria"/>
                <a:cs typeface="Cambria"/>
              </a:rPr>
              <a:t>han </a:t>
            </a:r>
            <a:r>
              <a:rPr sz="1800" spc="20" dirty="0">
                <a:latin typeface="Cambria"/>
                <a:cs typeface="Cambria"/>
              </a:rPr>
              <a:t>sido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bien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comprendidos.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7970" y="589280"/>
            <a:ext cx="52666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70" dirty="0"/>
              <a:t>COMPETENCIA</a:t>
            </a:r>
            <a:r>
              <a:rPr spc="140" dirty="0"/>
              <a:t> </a:t>
            </a:r>
            <a:r>
              <a:rPr spc="465" dirty="0"/>
              <a:t>SOCIAL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6571" y="2353183"/>
            <a:ext cx="7434580" cy="334454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05"/>
              </a:spcBef>
            </a:pPr>
            <a:r>
              <a:rPr sz="1800" b="1" i="1" spc="145" dirty="0">
                <a:latin typeface="Cambria"/>
                <a:cs typeface="Cambria"/>
              </a:rPr>
              <a:t>Compartir</a:t>
            </a:r>
            <a:r>
              <a:rPr sz="1800" b="1" i="1" spc="100" dirty="0">
                <a:latin typeface="Cambria"/>
                <a:cs typeface="Cambria"/>
              </a:rPr>
              <a:t> </a:t>
            </a:r>
            <a:r>
              <a:rPr sz="1800" b="1" i="1" spc="95" dirty="0">
                <a:latin typeface="Cambria"/>
                <a:cs typeface="Cambria"/>
              </a:rPr>
              <a:t>emociones.</a:t>
            </a:r>
            <a:endParaRPr sz="1800">
              <a:latin typeface="Cambria"/>
              <a:cs typeface="Cambria"/>
            </a:endParaRPr>
          </a:p>
          <a:p>
            <a:pPr marL="12700" marR="5080" algn="just">
              <a:lnSpc>
                <a:spcPts val="1970"/>
              </a:lnSpc>
              <a:spcBef>
                <a:spcPts val="935"/>
              </a:spcBef>
            </a:pPr>
            <a:r>
              <a:rPr sz="1800" b="1" i="1" spc="125" dirty="0">
                <a:latin typeface="Cambria"/>
                <a:cs typeface="Cambria"/>
              </a:rPr>
              <a:t>Comportamiento </a:t>
            </a:r>
            <a:r>
              <a:rPr sz="1800" b="1" i="1" spc="114" dirty="0">
                <a:latin typeface="Cambria"/>
                <a:cs typeface="Cambria"/>
              </a:rPr>
              <a:t>prosocial </a:t>
            </a:r>
            <a:r>
              <a:rPr sz="1800" b="1" i="1" spc="30" dirty="0">
                <a:latin typeface="Cambria"/>
                <a:cs typeface="Cambria"/>
              </a:rPr>
              <a:t>y</a:t>
            </a:r>
            <a:r>
              <a:rPr sz="1800" b="1" i="1" spc="35" dirty="0">
                <a:latin typeface="Cambria"/>
                <a:cs typeface="Cambria"/>
              </a:rPr>
              <a:t> </a:t>
            </a:r>
            <a:r>
              <a:rPr sz="1800" b="1" i="1" spc="100" dirty="0">
                <a:latin typeface="Cambria"/>
                <a:cs typeface="Cambria"/>
              </a:rPr>
              <a:t>cooperación</a:t>
            </a:r>
            <a:r>
              <a:rPr sz="1800" b="1" spc="100" dirty="0">
                <a:latin typeface="Cambria"/>
                <a:cs typeface="Cambria"/>
              </a:rPr>
              <a:t>:</a:t>
            </a:r>
            <a:r>
              <a:rPr sz="1800" b="1" spc="10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Realizar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acciones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en 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favor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otras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personas,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sin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que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lo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100" dirty="0">
                <a:latin typeface="Cambria"/>
                <a:cs typeface="Cambria"/>
              </a:rPr>
              <a:t>hayan </a:t>
            </a:r>
            <a:r>
              <a:rPr sz="1800" spc="45" dirty="0">
                <a:latin typeface="Cambria"/>
                <a:cs typeface="Cambria"/>
              </a:rPr>
              <a:t>solicitado.</a:t>
            </a:r>
            <a:endParaRPr sz="1800">
              <a:latin typeface="Cambria"/>
              <a:cs typeface="Cambria"/>
            </a:endParaRPr>
          </a:p>
          <a:p>
            <a:pPr marL="12700" marR="5080" algn="just">
              <a:lnSpc>
                <a:spcPts val="1980"/>
              </a:lnSpc>
              <a:spcBef>
                <a:spcPts val="875"/>
              </a:spcBef>
            </a:pPr>
            <a:r>
              <a:rPr sz="1800" b="1" i="1" spc="114" dirty="0">
                <a:latin typeface="Cambria"/>
                <a:cs typeface="Cambria"/>
              </a:rPr>
              <a:t>Asertividad</a:t>
            </a:r>
            <a:r>
              <a:rPr sz="1800" b="1" spc="114" dirty="0">
                <a:latin typeface="Cambria"/>
                <a:cs typeface="Cambria"/>
              </a:rPr>
              <a:t>: </a:t>
            </a:r>
            <a:r>
              <a:rPr sz="1800" spc="60" dirty="0">
                <a:latin typeface="Cambria"/>
                <a:cs typeface="Cambria"/>
              </a:rPr>
              <a:t>Defender </a:t>
            </a:r>
            <a:r>
              <a:rPr sz="1800" spc="55" dirty="0">
                <a:latin typeface="Cambria"/>
                <a:cs typeface="Cambria"/>
              </a:rPr>
              <a:t>y </a:t>
            </a:r>
            <a:r>
              <a:rPr sz="1800" spc="50" dirty="0">
                <a:latin typeface="Cambria"/>
                <a:cs typeface="Cambria"/>
              </a:rPr>
              <a:t>expresar </a:t>
            </a:r>
            <a:r>
              <a:rPr sz="1800" spc="25" dirty="0">
                <a:latin typeface="Cambria"/>
                <a:cs typeface="Cambria"/>
              </a:rPr>
              <a:t>los </a:t>
            </a:r>
            <a:r>
              <a:rPr sz="1800" spc="15" dirty="0">
                <a:latin typeface="Cambria"/>
                <a:cs typeface="Cambria"/>
              </a:rPr>
              <a:t>propios </a:t>
            </a:r>
            <a:r>
              <a:rPr sz="1800" spc="40" dirty="0">
                <a:latin typeface="Cambria"/>
                <a:cs typeface="Cambria"/>
              </a:rPr>
              <a:t>derechos, </a:t>
            </a:r>
            <a:r>
              <a:rPr sz="1800" spc="35" dirty="0">
                <a:latin typeface="Cambria"/>
                <a:cs typeface="Cambria"/>
              </a:rPr>
              <a:t>opiniones </a:t>
            </a:r>
            <a:r>
              <a:rPr sz="1800" spc="55" dirty="0">
                <a:latin typeface="Cambria"/>
                <a:cs typeface="Cambria"/>
              </a:rPr>
              <a:t>y </a:t>
            </a:r>
            <a:r>
              <a:rPr sz="1800" spc="60" dirty="0">
                <a:latin typeface="Cambria"/>
                <a:cs typeface="Cambria"/>
              </a:rPr>
              <a:t> sentimientos,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al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mismo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tiempo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que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se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respeta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120" dirty="0">
                <a:latin typeface="Cambria"/>
                <a:cs typeface="Cambria"/>
              </a:rPr>
              <a:t>a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los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demás.</a:t>
            </a:r>
            <a:endParaRPr sz="1800">
              <a:latin typeface="Cambria"/>
              <a:cs typeface="Cambria"/>
            </a:endParaRPr>
          </a:p>
          <a:p>
            <a:pPr marL="12700" marR="5080" algn="just">
              <a:lnSpc>
                <a:spcPct val="91200"/>
              </a:lnSpc>
              <a:spcBef>
                <a:spcPts val="850"/>
              </a:spcBef>
            </a:pPr>
            <a:r>
              <a:rPr sz="1800" b="1" i="1" spc="120" dirty="0">
                <a:latin typeface="Cambria"/>
                <a:cs typeface="Cambria"/>
              </a:rPr>
              <a:t>Prevención</a:t>
            </a:r>
            <a:r>
              <a:rPr sz="1800" b="1" i="1" spc="125" dirty="0">
                <a:latin typeface="Cambria"/>
                <a:cs typeface="Cambria"/>
              </a:rPr>
              <a:t> </a:t>
            </a:r>
            <a:r>
              <a:rPr sz="1800" b="1" i="1" spc="30" dirty="0">
                <a:latin typeface="Cambria"/>
                <a:cs typeface="Cambria"/>
              </a:rPr>
              <a:t>y</a:t>
            </a:r>
            <a:r>
              <a:rPr sz="1800" b="1" i="1" spc="35" dirty="0">
                <a:latin typeface="Cambria"/>
                <a:cs typeface="Cambria"/>
              </a:rPr>
              <a:t> </a:t>
            </a:r>
            <a:r>
              <a:rPr sz="1800" b="1" i="1" spc="125" dirty="0">
                <a:latin typeface="Cambria"/>
                <a:cs typeface="Cambria"/>
              </a:rPr>
              <a:t>solución</a:t>
            </a:r>
            <a:r>
              <a:rPr sz="1800" b="1" i="1" spc="130" dirty="0">
                <a:latin typeface="Cambria"/>
                <a:cs typeface="Cambria"/>
              </a:rPr>
              <a:t> </a:t>
            </a:r>
            <a:r>
              <a:rPr sz="1800" b="1" i="1" spc="110" dirty="0">
                <a:latin typeface="Cambria"/>
                <a:cs typeface="Cambria"/>
              </a:rPr>
              <a:t>de</a:t>
            </a:r>
            <a:r>
              <a:rPr sz="1800" b="1" i="1" spc="114" dirty="0">
                <a:latin typeface="Cambria"/>
                <a:cs typeface="Cambria"/>
              </a:rPr>
              <a:t> </a:t>
            </a:r>
            <a:r>
              <a:rPr sz="1800" b="1" i="1" spc="100" dirty="0">
                <a:latin typeface="Cambria"/>
                <a:cs typeface="Cambria"/>
              </a:rPr>
              <a:t>conflictos</a:t>
            </a:r>
            <a:r>
              <a:rPr sz="1800" b="1" spc="100" dirty="0">
                <a:latin typeface="Cambria"/>
                <a:cs typeface="Cambria"/>
              </a:rPr>
              <a:t>:</a:t>
            </a:r>
            <a:r>
              <a:rPr sz="1800" b="1" spc="10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Identificar,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anticiparse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-60" dirty="0">
                <a:latin typeface="Cambria"/>
                <a:cs typeface="Cambria"/>
              </a:rPr>
              <a:t>o </a:t>
            </a:r>
            <a:r>
              <a:rPr sz="1800" spc="-5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afrontar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resolutivamente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30" dirty="0">
                <a:latin typeface="Cambria"/>
                <a:cs typeface="Cambria"/>
              </a:rPr>
              <a:t>conflictos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sociales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problemas 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interpersonales.</a:t>
            </a:r>
            <a:endParaRPr sz="1800">
              <a:latin typeface="Cambria"/>
              <a:cs typeface="Cambria"/>
            </a:endParaRPr>
          </a:p>
          <a:p>
            <a:pPr marL="12700" marR="5715" algn="just">
              <a:lnSpc>
                <a:spcPct val="91200"/>
              </a:lnSpc>
              <a:spcBef>
                <a:spcPts val="890"/>
              </a:spcBef>
            </a:pPr>
            <a:r>
              <a:rPr sz="1800" b="1" i="1" spc="185" dirty="0">
                <a:latin typeface="Cambria"/>
                <a:cs typeface="Cambria"/>
              </a:rPr>
              <a:t>Capacidad </a:t>
            </a:r>
            <a:r>
              <a:rPr sz="1800" b="1" i="1" spc="145" dirty="0">
                <a:latin typeface="Cambria"/>
                <a:cs typeface="Cambria"/>
              </a:rPr>
              <a:t>para </a:t>
            </a:r>
            <a:r>
              <a:rPr sz="1800" b="1" i="1" spc="100" dirty="0">
                <a:latin typeface="Cambria"/>
                <a:cs typeface="Cambria"/>
              </a:rPr>
              <a:t>gestionar </a:t>
            </a:r>
            <a:r>
              <a:rPr sz="1800" b="1" i="1" spc="114" dirty="0">
                <a:latin typeface="Cambria"/>
                <a:cs typeface="Cambria"/>
              </a:rPr>
              <a:t>situaciones </a:t>
            </a:r>
            <a:r>
              <a:rPr sz="1800" b="1" i="1" spc="100" dirty="0">
                <a:latin typeface="Cambria"/>
                <a:cs typeface="Cambria"/>
              </a:rPr>
              <a:t>emocionales</a:t>
            </a:r>
            <a:r>
              <a:rPr sz="1800" b="1" spc="100" dirty="0">
                <a:latin typeface="Cambria"/>
                <a:cs typeface="Cambria"/>
              </a:rPr>
              <a:t>: </a:t>
            </a:r>
            <a:r>
              <a:rPr sz="1800" spc="45" dirty="0">
                <a:latin typeface="Cambria"/>
                <a:cs typeface="Cambria"/>
              </a:rPr>
              <a:t>Reconducir 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situaciones </a:t>
            </a:r>
            <a:r>
              <a:rPr sz="1800" spc="40" dirty="0">
                <a:latin typeface="Cambria"/>
                <a:cs typeface="Cambria"/>
              </a:rPr>
              <a:t>emocionales </a:t>
            </a:r>
            <a:r>
              <a:rPr sz="1800" spc="55" dirty="0">
                <a:latin typeface="Cambria"/>
                <a:cs typeface="Cambria"/>
              </a:rPr>
              <a:t>en </a:t>
            </a:r>
            <a:r>
              <a:rPr sz="1800" spc="35" dirty="0">
                <a:latin typeface="Cambria"/>
                <a:cs typeface="Cambria"/>
              </a:rPr>
              <a:t>contextos </a:t>
            </a:r>
            <a:r>
              <a:rPr sz="1800" spc="50" dirty="0">
                <a:latin typeface="Cambria"/>
                <a:cs typeface="Cambria"/>
              </a:rPr>
              <a:t>sociales. </a:t>
            </a:r>
            <a:r>
              <a:rPr sz="1800" spc="80" dirty="0">
                <a:latin typeface="Cambria"/>
                <a:cs typeface="Cambria"/>
              </a:rPr>
              <a:t>Activar </a:t>
            </a:r>
            <a:r>
              <a:rPr sz="1800" spc="65" dirty="0">
                <a:latin typeface="Cambria"/>
                <a:cs typeface="Cambria"/>
              </a:rPr>
              <a:t>estrategias </a:t>
            </a:r>
            <a:r>
              <a:rPr sz="1800" spc="20" dirty="0">
                <a:latin typeface="Cambria"/>
                <a:cs typeface="Cambria"/>
              </a:rPr>
              <a:t>de 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regulación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emocional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colectiva.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9745" y="587756"/>
            <a:ext cx="5803265" cy="99758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79730" marR="5080" indent="-367665">
              <a:lnSpc>
                <a:spcPts val="3810"/>
              </a:lnSpc>
              <a:spcBef>
                <a:spcPts val="229"/>
              </a:spcBef>
            </a:pPr>
            <a:r>
              <a:rPr spc="475" dirty="0"/>
              <a:t>COMPETENCIAS</a:t>
            </a:r>
            <a:r>
              <a:rPr spc="140" dirty="0"/>
              <a:t> </a:t>
            </a:r>
            <a:r>
              <a:rPr spc="415" dirty="0"/>
              <a:t>PARA</a:t>
            </a:r>
            <a:r>
              <a:rPr spc="145" dirty="0"/>
              <a:t> </a:t>
            </a:r>
            <a:r>
              <a:rPr spc="440" dirty="0"/>
              <a:t>LA </a:t>
            </a:r>
            <a:r>
              <a:rPr spc="-690" dirty="0"/>
              <a:t> </a:t>
            </a:r>
            <a:r>
              <a:rPr spc="365" dirty="0"/>
              <a:t>VIDA</a:t>
            </a:r>
            <a:r>
              <a:rPr spc="190" dirty="0"/>
              <a:t> </a:t>
            </a:r>
            <a:r>
              <a:rPr spc="375" dirty="0"/>
              <a:t>Y</a:t>
            </a:r>
            <a:r>
              <a:rPr spc="200" dirty="0"/>
              <a:t> </a:t>
            </a:r>
            <a:r>
              <a:rPr spc="570" dirty="0"/>
              <a:t>EL</a:t>
            </a:r>
            <a:r>
              <a:rPr spc="195" dirty="0"/>
              <a:t> </a:t>
            </a:r>
            <a:r>
              <a:rPr spc="440" dirty="0"/>
              <a:t>BIENESTAR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10716" y="2443098"/>
            <a:ext cx="7290434" cy="314388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6350" algn="just">
              <a:lnSpc>
                <a:spcPct val="91100"/>
              </a:lnSpc>
              <a:spcBef>
                <a:spcPts val="295"/>
              </a:spcBef>
            </a:pPr>
            <a:r>
              <a:rPr sz="1900" spc="60" dirty="0">
                <a:latin typeface="Cambria"/>
                <a:cs typeface="Cambria"/>
              </a:rPr>
              <a:t>Adoptar</a:t>
            </a:r>
            <a:r>
              <a:rPr sz="1900" spc="65" dirty="0">
                <a:latin typeface="Cambria"/>
                <a:cs typeface="Cambria"/>
              </a:rPr>
              <a:t> </a:t>
            </a:r>
            <a:r>
              <a:rPr sz="1900" spc="40" dirty="0">
                <a:latin typeface="Cambria"/>
                <a:cs typeface="Cambria"/>
              </a:rPr>
              <a:t>comportamientos</a:t>
            </a:r>
            <a:r>
              <a:rPr sz="1900" spc="45" dirty="0">
                <a:latin typeface="Cambria"/>
                <a:cs typeface="Cambria"/>
              </a:rPr>
              <a:t> </a:t>
            </a:r>
            <a:r>
              <a:rPr sz="1900" spc="40" dirty="0">
                <a:latin typeface="Cambria"/>
                <a:cs typeface="Cambria"/>
              </a:rPr>
              <a:t>apropiados</a:t>
            </a:r>
            <a:r>
              <a:rPr sz="1900" spc="45" dirty="0">
                <a:latin typeface="Cambria"/>
                <a:cs typeface="Cambria"/>
              </a:rPr>
              <a:t> </a:t>
            </a:r>
            <a:r>
              <a:rPr sz="1900" spc="60" dirty="0">
                <a:latin typeface="Cambria"/>
                <a:cs typeface="Cambria"/>
              </a:rPr>
              <a:t>y</a:t>
            </a:r>
            <a:r>
              <a:rPr sz="1900" spc="65" dirty="0">
                <a:latin typeface="Cambria"/>
                <a:cs typeface="Cambria"/>
              </a:rPr>
              <a:t> </a:t>
            </a:r>
            <a:r>
              <a:rPr sz="1900" spc="45" dirty="0">
                <a:latin typeface="Cambria"/>
                <a:cs typeface="Cambria"/>
              </a:rPr>
              <a:t>responsables</a:t>
            </a:r>
            <a:r>
              <a:rPr sz="1900" spc="50" dirty="0">
                <a:latin typeface="Cambria"/>
                <a:cs typeface="Cambria"/>
              </a:rPr>
              <a:t> </a:t>
            </a:r>
            <a:r>
              <a:rPr sz="1900" spc="85" dirty="0">
                <a:latin typeface="Cambria"/>
                <a:cs typeface="Cambria"/>
              </a:rPr>
              <a:t>para </a:t>
            </a:r>
            <a:r>
              <a:rPr sz="1900" spc="90" dirty="0">
                <a:latin typeface="Cambria"/>
                <a:cs typeface="Cambria"/>
              </a:rPr>
              <a:t> </a:t>
            </a:r>
            <a:r>
              <a:rPr sz="1900" spc="65" dirty="0">
                <a:latin typeface="Cambria"/>
                <a:cs typeface="Cambria"/>
              </a:rPr>
              <a:t>afrontar</a:t>
            </a:r>
            <a:r>
              <a:rPr sz="1900" spc="70" dirty="0">
                <a:latin typeface="Cambria"/>
                <a:cs typeface="Cambria"/>
              </a:rPr>
              <a:t> </a:t>
            </a:r>
            <a:r>
              <a:rPr sz="1900" spc="65" dirty="0">
                <a:latin typeface="Cambria"/>
                <a:cs typeface="Cambria"/>
              </a:rPr>
              <a:t>satisfactoriamente</a:t>
            </a:r>
            <a:r>
              <a:rPr sz="1900" spc="70" dirty="0">
                <a:latin typeface="Cambria"/>
                <a:cs typeface="Cambria"/>
              </a:rPr>
              <a:t> </a:t>
            </a:r>
            <a:r>
              <a:rPr sz="1900" spc="25" dirty="0">
                <a:latin typeface="Cambria"/>
                <a:cs typeface="Cambria"/>
              </a:rPr>
              <a:t>los</a:t>
            </a:r>
            <a:r>
              <a:rPr sz="1900" spc="30" dirty="0">
                <a:latin typeface="Cambria"/>
                <a:cs typeface="Cambria"/>
              </a:rPr>
              <a:t> </a:t>
            </a:r>
            <a:r>
              <a:rPr sz="1900" spc="40" dirty="0">
                <a:latin typeface="Cambria"/>
                <a:cs typeface="Cambria"/>
              </a:rPr>
              <a:t>desafíos</a:t>
            </a:r>
            <a:r>
              <a:rPr sz="1900" spc="45" dirty="0">
                <a:latin typeface="Cambria"/>
                <a:cs typeface="Cambria"/>
              </a:rPr>
              <a:t> diarios</a:t>
            </a:r>
            <a:r>
              <a:rPr sz="1900" spc="50" dirty="0">
                <a:latin typeface="Cambria"/>
                <a:cs typeface="Cambria"/>
              </a:rPr>
              <a:t> </a:t>
            </a:r>
            <a:r>
              <a:rPr sz="1900" spc="20" dirty="0">
                <a:latin typeface="Cambria"/>
                <a:cs typeface="Cambria"/>
              </a:rPr>
              <a:t>de</a:t>
            </a:r>
            <a:r>
              <a:rPr sz="1900" spc="25" dirty="0">
                <a:latin typeface="Cambria"/>
                <a:cs typeface="Cambria"/>
              </a:rPr>
              <a:t> </a:t>
            </a:r>
            <a:r>
              <a:rPr sz="1900" spc="100" dirty="0">
                <a:latin typeface="Cambria"/>
                <a:cs typeface="Cambria"/>
              </a:rPr>
              <a:t>la</a:t>
            </a:r>
            <a:r>
              <a:rPr sz="1900" spc="105" dirty="0">
                <a:latin typeface="Cambria"/>
                <a:cs typeface="Cambria"/>
              </a:rPr>
              <a:t> </a:t>
            </a:r>
            <a:r>
              <a:rPr sz="1900" spc="85" dirty="0">
                <a:latin typeface="Cambria"/>
                <a:cs typeface="Cambria"/>
              </a:rPr>
              <a:t>vida. </a:t>
            </a:r>
            <a:r>
              <a:rPr sz="1900" spc="90" dirty="0">
                <a:latin typeface="Cambria"/>
                <a:cs typeface="Cambria"/>
              </a:rPr>
              <a:t> </a:t>
            </a:r>
            <a:r>
              <a:rPr sz="1900" spc="75" dirty="0">
                <a:latin typeface="Cambria"/>
                <a:cs typeface="Cambria"/>
              </a:rPr>
              <a:t>Permiten </a:t>
            </a:r>
            <a:r>
              <a:rPr sz="1900" spc="65" dirty="0">
                <a:latin typeface="Cambria"/>
                <a:cs typeface="Cambria"/>
              </a:rPr>
              <a:t>organizar </a:t>
            </a:r>
            <a:r>
              <a:rPr sz="1900" spc="80" dirty="0">
                <a:latin typeface="Cambria"/>
                <a:cs typeface="Cambria"/>
              </a:rPr>
              <a:t>nuestra </a:t>
            </a:r>
            <a:r>
              <a:rPr sz="1900" spc="70" dirty="0">
                <a:latin typeface="Cambria"/>
                <a:cs typeface="Cambria"/>
              </a:rPr>
              <a:t>vida </a:t>
            </a:r>
            <a:r>
              <a:rPr sz="1900" spc="25" dirty="0">
                <a:latin typeface="Cambria"/>
                <a:cs typeface="Cambria"/>
              </a:rPr>
              <a:t>de</a:t>
            </a:r>
            <a:r>
              <a:rPr sz="1900" spc="30" dirty="0">
                <a:latin typeface="Cambria"/>
                <a:cs typeface="Cambria"/>
              </a:rPr>
              <a:t> </a:t>
            </a:r>
            <a:r>
              <a:rPr sz="1900" spc="55" dirty="0">
                <a:latin typeface="Cambria"/>
                <a:cs typeface="Cambria"/>
              </a:rPr>
              <a:t>forma </a:t>
            </a:r>
            <a:r>
              <a:rPr sz="1900" spc="105" dirty="0">
                <a:latin typeface="Cambria"/>
                <a:cs typeface="Cambria"/>
              </a:rPr>
              <a:t>sana </a:t>
            </a:r>
            <a:r>
              <a:rPr sz="1900" spc="60" dirty="0">
                <a:latin typeface="Cambria"/>
                <a:cs typeface="Cambria"/>
              </a:rPr>
              <a:t>y </a:t>
            </a:r>
            <a:r>
              <a:rPr sz="1900" spc="70" dirty="0">
                <a:latin typeface="Cambria"/>
                <a:cs typeface="Cambria"/>
              </a:rPr>
              <a:t>equilibrada, </a:t>
            </a:r>
            <a:r>
              <a:rPr sz="1900" spc="75" dirty="0">
                <a:latin typeface="Cambria"/>
                <a:cs typeface="Cambria"/>
              </a:rPr>
              <a:t> </a:t>
            </a:r>
            <a:r>
              <a:rPr sz="1900" spc="55" dirty="0">
                <a:latin typeface="Cambria"/>
                <a:cs typeface="Cambria"/>
              </a:rPr>
              <a:t>facilitándonos</a:t>
            </a:r>
            <a:r>
              <a:rPr sz="1900" spc="125" dirty="0">
                <a:latin typeface="Cambria"/>
                <a:cs typeface="Cambria"/>
              </a:rPr>
              <a:t> </a:t>
            </a:r>
            <a:r>
              <a:rPr sz="1900" spc="55" dirty="0">
                <a:latin typeface="Cambria"/>
                <a:cs typeface="Cambria"/>
              </a:rPr>
              <a:t>experiencias</a:t>
            </a:r>
            <a:r>
              <a:rPr sz="1900" spc="114" dirty="0">
                <a:latin typeface="Cambria"/>
                <a:cs typeface="Cambria"/>
              </a:rPr>
              <a:t> </a:t>
            </a:r>
            <a:r>
              <a:rPr sz="1900" spc="25" dirty="0">
                <a:latin typeface="Cambria"/>
                <a:cs typeface="Cambria"/>
              </a:rPr>
              <a:t>de</a:t>
            </a:r>
            <a:r>
              <a:rPr sz="1900" spc="110" dirty="0">
                <a:latin typeface="Cambria"/>
                <a:cs typeface="Cambria"/>
              </a:rPr>
              <a:t> </a:t>
            </a:r>
            <a:r>
              <a:rPr sz="1900" spc="55" dirty="0">
                <a:latin typeface="Cambria"/>
                <a:cs typeface="Cambria"/>
              </a:rPr>
              <a:t>satisfacción</a:t>
            </a:r>
            <a:r>
              <a:rPr sz="1900" spc="110" dirty="0">
                <a:latin typeface="Cambria"/>
                <a:cs typeface="Cambria"/>
              </a:rPr>
              <a:t> </a:t>
            </a:r>
            <a:r>
              <a:rPr sz="1900" spc="-65" dirty="0">
                <a:latin typeface="Cambria"/>
                <a:cs typeface="Cambria"/>
              </a:rPr>
              <a:t>o</a:t>
            </a:r>
            <a:r>
              <a:rPr sz="1900" spc="105" dirty="0">
                <a:latin typeface="Cambria"/>
                <a:cs typeface="Cambria"/>
              </a:rPr>
              <a:t> </a:t>
            </a:r>
            <a:r>
              <a:rPr sz="1900" spc="65" dirty="0">
                <a:latin typeface="Cambria"/>
                <a:cs typeface="Cambria"/>
              </a:rPr>
              <a:t>bienestar.</a:t>
            </a:r>
            <a:endParaRPr sz="19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900" b="1" i="1" spc="175" dirty="0">
                <a:latin typeface="Cambria"/>
                <a:cs typeface="Cambria"/>
              </a:rPr>
              <a:t>Fijar</a:t>
            </a:r>
            <a:r>
              <a:rPr sz="1900" b="1" i="1" spc="140" dirty="0">
                <a:latin typeface="Cambria"/>
                <a:cs typeface="Cambria"/>
              </a:rPr>
              <a:t> </a:t>
            </a:r>
            <a:r>
              <a:rPr sz="1900" b="1" i="1" spc="85" dirty="0">
                <a:latin typeface="Cambria"/>
                <a:cs typeface="Cambria"/>
              </a:rPr>
              <a:t>objetivos</a:t>
            </a:r>
            <a:r>
              <a:rPr sz="1900" b="1" i="1" spc="135" dirty="0">
                <a:latin typeface="Cambria"/>
                <a:cs typeface="Cambria"/>
              </a:rPr>
              <a:t> </a:t>
            </a:r>
            <a:r>
              <a:rPr sz="1900" b="1" i="1" spc="120" dirty="0">
                <a:latin typeface="Cambria"/>
                <a:cs typeface="Cambria"/>
              </a:rPr>
              <a:t>adaptativos</a:t>
            </a:r>
            <a:r>
              <a:rPr sz="1900" b="1" spc="120" dirty="0">
                <a:latin typeface="Cambria"/>
                <a:cs typeface="Cambria"/>
              </a:rPr>
              <a:t>.</a:t>
            </a:r>
            <a:endParaRPr sz="1900">
              <a:latin typeface="Cambria"/>
              <a:cs typeface="Cambria"/>
            </a:endParaRPr>
          </a:p>
          <a:p>
            <a:pPr marL="12700">
              <a:lnSpc>
                <a:spcPts val="2180"/>
              </a:lnSpc>
              <a:spcBef>
                <a:spcPts val="695"/>
              </a:spcBef>
            </a:pPr>
            <a:r>
              <a:rPr sz="1900" b="1" i="1" spc="150" dirty="0">
                <a:latin typeface="Cambria"/>
                <a:cs typeface="Cambria"/>
              </a:rPr>
              <a:t>Toma</a:t>
            </a:r>
            <a:r>
              <a:rPr sz="1900" b="1" i="1" spc="360" dirty="0">
                <a:latin typeface="Cambria"/>
                <a:cs typeface="Cambria"/>
              </a:rPr>
              <a:t> </a:t>
            </a:r>
            <a:r>
              <a:rPr sz="1900" b="1" i="1" spc="105" dirty="0">
                <a:latin typeface="Cambria"/>
                <a:cs typeface="Cambria"/>
              </a:rPr>
              <a:t>de</a:t>
            </a:r>
            <a:r>
              <a:rPr sz="1900" b="1" i="1" spc="380" dirty="0">
                <a:latin typeface="Cambria"/>
                <a:cs typeface="Cambria"/>
              </a:rPr>
              <a:t> </a:t>
            </a:r>
            <a:r>
              <a:rPr sz="1900" b="1" i="1" spc="100" dirty="0">
                <a:latin typeface="Cambria"/>
                <a:cs typeface="Cambria"/>
              </a:rPr>
              <a:t>decisiones</a:t>
            </a:r>
            <a:r>
              <a:rPr sz="1900" b="1" spc="100" dirty="0">
                <a:latin typeface="Cambria"/>
                <a:cs typeface="Cambria"/>
              </a:rPr>
              <a:t>:</a:t>
            </a:r>
            <a:r>
              <a:rPr sz="1900" b="1" spc="375" dirty="0">
                <a:latin typeface="Cambria"/>
                <a:cs typeface="Cambria"/>
              </a:rPr>
              <a:t> </a:t>
            </a:r>
            <a:r>
              <a:rPr sz="1900" spc="75" dirty="0">
                <a:latin typeface="Cambria"/>
                <a:cs typeface="Cambria"/>
              </a:rPr>
              <a:t>Desarrollar</a:t>
            </a:r>
            <a:r>
              <a:rPr sz="1900" spc="385" dirty="0">
                <a:latin typeface="Cambria"/>
                <a:cs typeface="Cambria"/>
              </a:rPr>
              <a:t> </a:t>
            </a:r>
            <a:r>
              <a:rPr sz="1900" spc="55" dirty="0">
                <a:latin typeface="Cambria"/>
                <a:cs typeface="Cambria"/>
              </a:rPr>
              <a:t>mecanismos</a:t>
            </a:r>
            <a:r>
              <a:rPr sz="1900" spc="375" dirty="0">
                <a:latin typeface="Cambria"/>
                <a:cs typeface="Cambria"/>
              </a:rPr>
              <a:t> </a:t>
            </a:r>
            <a:r>
              <a:rPr sz="1900" spc="45" dirty="0">
                <a:latin typeface="Cambria"/>
                <a:cs typeface="Cambria"/>
              </a:rPr>
              <a:t>personales</a:t>
            </a:r>
            <a:r>
              <a:rPr sz="1900" spc="385" dirty="0">
                <a:latin typeface="Cambria"/>
                <a:cs typeface="Cambria"/>
              </a:rPr>
              <a:t> </a:t>
            </a:r>
            <a:r>
              <a:rPr sz="1900" spc="80" dirty="0">
                <a:latin typeface="Cambria"/>
                <a:cs typeface="Cambria"/>
              </a:rPr>
              <a:t>para</a:t>
            </a:r>
            <a:endParaRPr sz="1900">
              <a:latin typeface="Cambria"/>
              <a:cs typeface="Cambria"/>
            </a:endParaRPr>
          </a:p>
          <a:p>
            <a:pPr marL="12700">
              <a:lnSpc>
                <a:spcPts val="2180"/>
              </a:lnSpc>
            </a:pPr>
            <a:r>
              <a:rPr sz="1900" spc="55" dirty="0">
                <a:latin typeface="Cambria"/>
                <a:cs typeface="Cambria"/>
              </a:rPr>
              <a:t>tomar</a:t>
            </a:r>
            <a:r>
              <a:rPr sz="1900" spc="100" dirty="0">
                <a:latin typeface="Cambria"/>
                <a:cs typeface="Cambria"/>
              </a:rPr>
              <a:t> </a:t>
            </a:r>
            <a:r>
              <a:rPr sz="1900" spc="30" dirty="0">
                <a:latin typeface="Cambria"/>
                <a:cs typeface="Cambria"/>
              </a:rPr>
              <a:t>decisiones</a:t>
            </a:r>
            <a:endParaRPr sz="1900">
              <a:latin typeface="Cambria"/>
              <a:cs typeface="Cambria"/>
            </a:endParaRPr>
          </a:p>
          <a:p>
            <a:pPr marL="12700" marR="5080">
              <a:lnSpc>
                <a:spcPts val="2080"/>
              </a:lnSpc>
              <a:spcBef>
                <a:spcPts val="935"/>
              </a:spcBef>
              <a:tabLst>
                <a:tab pos="1394460" algn="l"/>
                <a:tab pos="1795780" algn="l"/>
                <a:tab pos="2672080" algn="l"/>
                <a:tab pos="3327400" algn="l"/>
                <a:tab pos="3776979" algn="l"/>
                <a:tab pos="4180840" algn="l"/>
                <a:tab pos="4758690" algn="l"/>
                <a:tab pos="5958205" algn="l"/>
              </a:tabLst>
            </a:pPr>
            <a:r>
              <a:rPr sz="1900" b="1" i="1" spc="160" dirty="0">
                <a:latin typeface="Cambria"/>
                <a:cs typeface="Cambria"/>
              </a:rPr>
              <a:t>Buscar</a:t>
            </a:r>
            <a:r>
              <a:rPr sz="1900" b="1" i="1" spc="260" dirty="0">
                <a:latin typeface="Cambria"/>
                <a:cs typeface="Cambria"/>
              </a:rPr>
              <a:t> </a:t>
            </a:r>
            <a:r>
              <a:rPr sz="1900" b="1" i="1" spc="150" dirty="0">
                <a:latin typeface="Cambria"/>
                <a:cs typeface="Cambria"/>
              </a:rPr>
              <a:t>ayuda</a:t>
            </a:r>
            <a:r>
              <a:rPr sz="1900" b="1" i="1" spc="254" dirty="0">
                <a:latin typeface="Cambria"/>
                <a:cs typeface="Cambria"/>
              </a:rPr>
              <a:t> </a:t>
            </a:r>
            <a:r>
              <a:rPr sz="1900" b="1" i="1" spc="30" dirty="0">
                <a:latin typeface="Cambria"/>
                <a:cs typeface="Cambria"/>
              </a:rPr>
              <a:t>y</a:t>
            </a:r>
            <a:r>
              <a:rPr sz="1900" b="1" i="1" spc="270" dirty="0">
                <a:latin typeface="Cambria"/>
                <a:cs typeface="Cambria"/>
              </a:rPr>
              <a:t> </a:t>
            </a:r>
            <a:r>
              <a:rPr sz="1900" b="1" i="1" spc="90" dirty="0">
                <a:latin typeface="Cambria"/>
                <a:cs typeface="Cambria"/>
              </a:rPr>
              <a:t>recursos</a:t>
            </a:r>
            <a:r>
              <a:rPr sz="1900" b="1" spc="90" dirty="0">
                <a:latin typeface="Cambria"/>
                <a:cs typeface="Cambria"/>
              </a:rPr>
              <a:t>:	</a:t>
            </a:r>
            <a:r>
              <a:rPr sz="1900" spc="65" dirty="0">
                <a:latin typeface="Cambria"/>
                <a:cs typeface="Cambria"/>
              </a:rPr>
              <a:t>Identificar</a:t>
            </a:r>
            <a:r>
              <a:rPr sz="1900" spc="280" dirty="0">
                <a:latin typeface="Cambria"/>
                <a:cs typeface="Cambria"/>
              </a:rPr>
              <a:t> </a:t>
            </a:r>
            <a:r>
              <a:rPr sz="1900" spc="100" dirty="0">
                <a:latin typeface="Cambria"/>
                <a:cs typeface="Cambria"/>
              </a:rPr>
              <a:t>la</a:t>
            </a:r>
            <a:r>
              <a:rPr sz="1900" spc="260" dirty="0">
                <a:latin typeface="Cambria"/>
                <a:cs typeface="Cambria"/>
              </a:rPr>
              <a:t> </a:t>
            </a:r>
            <a:r>
              <a:rPr sz="1900" spc="50" dirty="0">
                <a:latin typeface="Cambria"/>
                <a:cs typeface="Cambria"/>
              </a:rPr>
              <a:t>necesidad</a:t>
            </a:r>
            <a:r>
              <a:rPr sz="1900" spc="260" dirty="0">
                <a:latin typeface="Cambria"/>
                <a:cs typeface="Cambria"/>
              </a:rPr>
              <a:t> </a:t>
            </a:r>
            <a:r>
              <a:rPr sz="1900" spc="25" dirty="0">
                <a:latin typeface="Cambria"/>
                <a:cs typeface="Cambria"/>
              </a:rPr>
              <a:t>de</a:t>
            </a:r>
            <a:r>
              <a:rPr sz="1900" spc="260" dirty="0">
                <a:latin typeface="Cambria"/>
                <a:cs typeface="Cambria"/>
              </a:rPr>
              <a:t> </a:t>
            </a:r>
            <a:r>
              <a:rPr sz="1900" spc="15" dirty="0">
                <a:latin typeface="Cambria"/>
                <a:cs typeface="Cambria"/>
              </a:rPr>
              <a:t>apoyo</a:t>
            </a:r>
            <a:r>
              <a:rPr sz="1900" spc="270" dirty="0">
                <a:latin typeface="Cambria"/>
                <a:cs typeface="Cambria"/>
              </a:rPr>
              <a:t> </a:t>
            </a:r>
            <a:r>
              <a:rPr sz="1900" spc="60" dirty="0">
                <a:latin typeface="Cambria"/>
                <a:cs typeface="Cambria"/>
              </a:rPr>
              <a:t>y </a:t>
            </a:r>
            <a:r>
              <a:rPr sz="1900" spc="-405" dirty="0">
                <a:latin typeface="Cambria"/>
                <a:cs typeface="Cambria"/>
              </a:rPr>
              <a:t> </a:t>
            </a:r>
            <a:r>
              <a:rPr sz="1900" spc="65" dirty="0">
                <a:latin typeface="Cambria"/>
                <a:cs typeface="Cambria"/>
              </a:rPr>
              <a:t>asistenci</a:t>
            </a:r>
            <a:r>
              <a:rPr sz="1900" spc="80" dirty="0">
                <a:latin typeface="Cambria"/>
                <a:cs typeface="Cambria"/>
              </a:rPr>
              <a:t>a</a:t>
            </a:r>
            <a:r>
              <a:rPr sz="1900" dirty="0">
                <a:latin typeface="Cambria"/>
                <a:cs typeface="Cambria"/>
              </a:rPr>
              <a:t>	</a:t>
            </a:r>
            <a:r>
              <a:rPr sz="1900" spc="60" dirty="0">
                <a:latin typeface="Cambria"/>
                <a:cs typeface="Cambria"/>
              </a:rPr>
              <a:t>y</a:t>
            </a:r>
            <a:r>
              <a:rPr sz="1900" dirty="0">
                <a:latin typeface="Cambria"/>
                <a:cs typeface="Cambria"/>
              </a:rPr>
              <a:t>	</a:t>
            </a:r>
            <a:r>
              <a:rPr sz="1900" spc="55" dirty="0">
                <a:latin typeface="Cambria"/>
                <a:cs typeface="Cambria"/>
              </a:rPr>
              <a:t>saber</a:t>
            </a:r>
            <a:r>
              <a:rPr sz="1900" dirty="0">
                <a:latin typeface="Cambria"/>
                <a:cs typeface="Cambria"/>
              </a:rPr>
              <a:t>	</a:t>
            </a:r>
            <a:r>
              <a:rPr sz="1900" spc="40" dirty="0">
                <a:latin typeface="Cambria"/>
                <a:cs typeface="Cambria"/>
              </a:rPr>
              <a:t>ac</a:t>
            </a:r>
            <a:r>
              <a:rPr sz="1900" spc="45" dirty="0">
                <a:latin typeface="Cambria"/>
                <a:cs typeface="Cambria"/>
              </a:rPr>
              <a:t>c</a:t>
            </a:r>
            <a:r>
              <a:rPr sz="1900" spc="30" dirty="0">
                <a:latin typeface="Cambria"/>
                <a:cs typeface="Cambria"/>
              </a:rPr>
              <a:t>eder</a:t>
            </a:r>
            <a:r>
              <a:rPr sz="1900" dirty="0">
                <a:latin typeface="Cambria"/>
                <a:cs typeface="Cambria"/>
              </a:rPr>
              <a:t>	</a:t>
            </a:r>
            <a:r>
              <a:rPr sz="1900" spc="125" dirty="0">
                <a:latin typeface="Cambria"/>
                <a:cs typeface="Cambria"/>
              </a:rPr>
              <a:t>a</a:t>
            </a:r>
            <a:r>
              <a:rPr sz="1900" dirty="0">
                <a:latin typeface="Cambria"/>
                <a:cs typeface="Cambria"/>
              </a:rPr>
              <a:t>	</a:t>
            </a:r>
            <a:r>
              <a:rPr sz="1900" spc="25" dirty="0">
                <a:latin typeface="Cambria"/>
                <a:cs typeface="Cambria"/>
              </a:rPr>
              <a:t>los</a:t>
            </a:r>
            <a:r>
              <a:rPr sz="1900" dirty="0">
                <a:latin typeface="Cambria"/>
                <a:cs typeface="Cambria"/>
              </a:rPr>
              <a:t>	</a:t>
            </a:r>
            <a:r>
              <a:rPr sz="1900" spc="35" dirty="0">
                <a:latin typeface="Cambria"/>
                <a:cs typeface="Cambria"/>
              </a:rPr>
              <a:t>recursos</a:t>
            </a:r>
            <a:r>
              <a:rPr sz="1900" dirty="0">
                <a:latin typeface="Cambria"/>
                <a:cs typeface="Cambria"/>
              </a:rPr>
              <a:t>	</a:t>
            </a:r>
            <a:r>
              <a:rPr sz="1900" spc="60" dirty="0">
                <a:latin typeface="Cambria"/>
                <a:cs typeface="Cambria"/>
              </a:rPr>
              <a:t>d</a:t>
            </a:r>
            <a:r>
              <a:rPr sz="1900" spc="30" dirty="0">
                <a:latin typeface="Cambria"/>
                <a:cs typeface="Cambria"/>
              </a:rPr>
              <a:t>ispo</a:t>
            </a:r>
            <a:r>
              <a:rPr sz="1900" spc="40" dirty="0">
                <a:latin typeface="Cambria"/>
                <a:cs typeface="Cambria"/>
              </a:rPr>
              <a:t>n</a:t>
            </a:r>
            <a:r>
              <a:rPr sz="1900" spc="60" dirty="0">
                <a:latin typeface="Cambria"/>
                <a:cs typeface="Cambria"/>
              </a:rPr>
              <a:t>ib</a:t>
            </a:r>
            <a:r>
              <a:rPr sz="1900" spc="45" dirty="0">
                <a:latin typeface="Cambria"/>
                <a:cs typeface="Cambria"/>
              </a:rPr>
              <a:t>l</a:t>
            </a:r>
            <a:r>
              <a:rPr sz="1900" spc="40" dirty="0">
                <a:latin typeface="Cambria"/>
                <a:cs typeface="Cambria"/>
              </a:rPr>
              <a:t>es</a:t>
            </a:r>
            <a:r>
              <a:rPr sz="1900" spc="135" dirty="0">
                <a:latin typeface="Cambria"/>
                <a:cs typeface="Cambria"/>
              </a:rPr>
              <a:t>.</a:t>
            </a:r>
            <a:endParaRPr sz="19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9745" y="587756"/>
            <a:ext cx="5803265" cy="99758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79730" marR="5080" indent="-367665">
              <a:lnSpc>
                <a:spcPts val="3810"/>
              </a:lnSpc>
              <a:spcBef>
                <a:spcPts val="229"/>
              </a:spcBef>
            </a:pPr>
            <a:r>
              <a:rPr spc="475" dirty="0"/>
              <a:t>COMPETENCIAS</a:t>
            </a:r>
            <a:r>
              <a:rPr spc="140" dirty="0"/>
              <a:t> </a:t>
            </a:r>
            <a:r>
              <a:rPr spc="415" dirty="0"/>
              <a:t>PARA</a:t>
            </a:r>
            <a:r>
              <a:rPr spc="145" dirty="0"/>
              <a:t> </a:t>
            </a:r>
            <a:r>
              <a:rPr spc="440" dirty="0"/>
              <a:t>LA </a:t>
            </a:r>
            <a:r>
              <a:rPr spc="-690" dirty="0"/>
              <a:t> </a:t>
            </a:r>
            <a:r>
              <a:rPr spc="365" dirty="0"/>
              <a:t>VIDA</a:t>
            </a:r>
            <a:r>
              <a:rPr spc="190" dirty="0"/>
              <a:t> </a:t>
            </a:r>
            <a:r>
              <a:rPr spc="375" dirty="0"/>
              <a:t>Y</a:t>
            </a:r>
            <a:r>
              <a:rPr spc="200" dirty="0"/>
              <a:t> </a:t>
            </a:r>
            <a:r>
              <a:rPr spc="570" dirty="0"/>
              <a:t>EL</a:t>
            </a:r>
            <a:r>
              <a:rPr spc="195" dirty="0"/>
              <a:t> </a:t>
            </a:r>
            <a:r>
              <a:rPr spc="440" dirty="0"/>
              <a:t>BIENESTAR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4607" y="2441575"/>
            <a:ext cx="7148195" cy="2386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11100"/>
              </a:lnSpc>
              <a:spcBef>
                <a:spcPts val="100"/>
              </a:spcBef>
            </a:pPr>
            <a:r>
              <a:rPr sz="1800" b="1" spc="150" dirty="0">
                <a:latin typeface="Cambria"/>
                <a:cs typeface="Cambria"/>
              </a:rPr>
              <a:t>Ciudadanía </a:t>
            </a:r>
            <a:r>
              <a:rPr sz="1800" b="1" spc="120" dirty="0">
                <a:latin typeface="Cambria"/>
                <a:cs typeface="Cambria"/>
              </a:rPr>
              <a:t>activa,</a:t>
            </a:r>
            <a:r>
              <a:rPr sz="1800" b="1" spc="125" dirty="0">
                <a:latin typeface="Cambria"/>
                <a:cs typeface="Cambria"/>
              </a:rPr>
              <a:t> </a:t>
            </a:r>
            <a:r>
              <a:rPr sz="1800" b="1" spc="110" dirty="0">
                <a:latin typeface="Cambria"/>
                <a:cs typeface="Cambria"/>
              </a:rPr>
              <a:t>participativa,</a:t>
            </a:r>
            <a:r>
              <a:rPr sz="1800" b="1" spc="114" dirty="0">
                <a:latin typeface="Cambria"/>
                <a:cs typeface="Cambria"/>
              </a:rPr>
              <a:t> </a:t>
            </a:r>
            <a:r>
              <a:rPr sz="1800" b="1" spc="110" dirty="0">
                <a:latin typeface="Cambria"/>
                <a:cs typeface="Cambria"/>
              </a:rPr>
              <a:t>crítica,</a:t>
            </a:r>
            <a:r>
              <a:rPr sz="1800" b="1" spc="114" dirty="0">
                <a:latin typeface="Cambria"/>
                <a:cs typeface="Cambria"/>
              </a:rPr>
              <a:t> </a:t>
            </a:r>
            <a:r>
              <a:rPr sz="1800" b="1" spc="90" dirty="0">
                <a:latin typeface="Cambria"/>
                <a:cs typeface="Cambria"/>
              </a:rPr>
              <a:t>responsable</a:t>
            </a:r>
            <a:r>
              <a:rPr sz="1800" b="1" spc="95" dirty="0">
                <a:latin typeface="Cambria"/>
                <a:cs typeface="Cambria"/>
              </a:rPr>
              <a:t> </a:t>
            </a:r>
            <a:r>
              <a:rPr sz="1800" b="1" spc="140" dirty="0">
                <a:latin typeface="Cambria"/>
                <a:cs typeface="Cambria"/>
              </a:rPr>
              <a:t>y </a:t>
            </a:r>
            <a:r>
              <a:rPr sz="1800" b="1" spc="145" dirty="0">
                <a:latin typeface="Cambria"/>
                <a:cs typeface="Cambria"/>
              </a:rPr>
              <a:t> </a:t>
            </a:r>
            <a:r>
              <a:rPr sz="1800" b="1" spc="105" dirty="0">
                <a:latin typeface="Cambria"/>
                <a:cs typeface="Cambria"/>
              </a:rPr>
              <a:t>comprometida.</a:t>
            </a:r>
            <a:endParaRPr sz="1800">
              <a:latin typeface="Cambria"/>
              <a:cs typeface="Cambria"/>
            </a:endParaRPr>
          </a:p>
          <a:p>
            <a:pPr marL="12700" marR="6985" algn="just">
              <a:lnSpc>
                <a:spcPct val="111100"/>
              </a:lnSpc>
              <a:spcBef>
                <a:spcPts val="890"/>
              </a:spcBef>
            </a:pPr>
            <a:r>
              <a:rPr sz="1800" b="1" i="1" spc="120" dirty="0">
                <a:latin typeface="Cambria"/>
                <a:cs typeface="Cambria"/>
              </a:rPr>
              <a:t>Bienestar </a:t>
            </a:r>
            <a:r>
              <a:rPr sz="1800" b="1" i="1" spc="110" dirty="0">
                <a:latin typeface="Cambria"/>
                <a:cs typeface="Cambria"/>
              </a:rPr>
              <a:t>emocional</a:t>
            </a:r>
            <a:r>
              <a:rPr sz="1800" b="1" spc="110" dirty="0">
                <a:latin typeface="Cambria"/>
                <a:cs typeface="Cambria"/>
              </a:rPr>
              <a:t>: </a:t>
            </a:r>
            <a:r>
              <a:rPr sz="1800" spc="85" dirty="0">
                <a:latin typeface="Cambria"/>
                <a:cs typeface="Cambria"/>
              </a:rPr>
              <a:t>Capacidad </a:t>
            </a:r>
            <a:r>
              <a:rPr sz="1800" spc="75" dirty="0">
                <a:latin typeface="Cambria"/>
                <a:cs typeface="Cambria"/>
              </a:rPr>
              <a:t>para </a:t>
            </a:r>
            <a:r>
              <a:rPr sz="1800" spc="45" dirty="0">
                <a:latin typeface="Cambria"/>
                <a:cs typeface="Cambria"/>
              </a:rPr>
              <a:t>gozar </a:t>
            </a:r>
            <a:r>
              <a:rPr sz="1800" spc="25" dirty="0">
                <a:latin typeface="Cambria"/>
                <a:cs typeface="Cambria"/>
              </a:rPr>
              <a:t>de </a:t>
            </a:r>
            <a:r>
              <a:rPr sz="1800" spc="50" dirty="0">
                <a:latin typeface="Cambria"/>
                <a:cs typeface="Cambria"/>
              </a:rPr>
              <a:t>forma </a:t>
            </a:r>
            <a:r>
              <a:rPr sz="1800" spc="35" dirty="0">
                <a:latin typeface="Cambria"/>
                <a:cs typeface="Cambria"/>
              </a:rPr>
              <a:t>consciente 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 </a:t>
            </a:r>
            <a:r>
              <a:rPr sz="1800" spc="55" dirty="0">
                <a:latin typeface="Cambria"/>
                <a:cs typeface="Cambria"/>
              </a:rPr>
              <a:t>bienestar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 </a:t>
            </a:r>
            <a:r>
              <a:rPr sz="1800" spc="45" dirty="0">
                <a:latin typeface="Cambria"/>
                <a:cs typeface="Cambria"/>
              </a:rPr>
              <a:t>procurar </a:t>
            </a:r>
            <a:r>
              <a:rPr sz="1800" spc="60" dirty="0">
                <a:latin typeface="Cambria"/>
                <a:cs typeface="Cambria"/>
              </a:rPr>
              <a:t>transmitirlo </a:t>
            </a:r>
            <a:r>
              <a:rPr sz="1800" spc="120" dirty="0">
                <a:latin typeface="Cambria"/>
                <a:cs typeface="Cambria"/>
              </a:rPr>
              <a:t>a </a:t>
            </a:r>
            <a:r>
              <a:rPr sz="1800" spc="80" dirty="0">
                <a:latin typeface="Cambria"/>
                <a:cs typeface="Cambria"/>
              </a:rPr>
              <a:t>las </a:t>
            </a:r>
            <a:r>
              <a:rPr sz="1800" spc="40" dirty="0">
                <a:latin typeface="Cambria"/>
                <a:cs typeface="Cambria"/>
              </a:rPr>
              <a:t>personas </a:t>
            </a:r>
            <a:r>
              <a:rPr sz="1800" spc="10" dirty="0">
                <a:latin typeface="Cambria"/>
                <a:cs typeface="Cambria"/>
              </a:rPr>
              <a:t>con </a:t>
            </a:r>
            <a:r>
              <a:rPr sz="1800" spc="80" dirty="0">
                <a:latin typeface="Cambria"/>
                <a:cs typeface="Cambria"/>
              </a:rPr>
              <a:t>las </a:t>
            </a:r>
            <a:r>
              <a:rPr sz="1800" spc="40" dirty="0">
                <a:latin typeface="Cambria"/>
                <a:cs typeface="Cambria"/>
              </a:rPr>
              <a:t>que </a:t>
            </a:r>
            <a:r>
              <a:rPr sz="1800" spc="30" dirty="0">
                <a:latin typeface="Cambria"/>
                <a:cs typeface="Cambria"/>
              </a:rPr>
              <a:t>se 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interactúa.</a:t>
            </a:r>
            <a:endParaRPr sz="1800">
              <a:latin typeface="Cambria"/>
              <a:cs typeface="Cambria"/>
            </a:endParaRPr>
          </a:p>
          <a:p>
            <a:pPr marL="12700" marR="5080" algn="just">
              <a:lnSpc>
                <a:spcPct val="111100"/>
              </a:lnSpc>
              <a:spcBef>
                <a:spcPts val="900"/>
              </a:spcBef>
            </a:pPr>
            <a:r>
              <a:rPr sz="1800" b="1" i="1" spc="150" dirty="0">
                <a:latin typeface="Cambria"/>
                <a:cs typeface="Cambria"/>
              </a:rPr>
              <a:t>Fluir:</a:t>
            </a:r>
            <a:r>
              <a:rPr sz="1800" b="1" i="1" spc="155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Capacidad </a:t>
            </a:r>
            <a:r>
              <a:rPr sz="1800" spc="75" dirty="0">
                <a:latin typeface="Cambria"/>
                <a:cs typeface="Cambria"/>
              </a:rPr>
              <a:t>para </a:t>
            </a:r>
            <a:r>
              <a:rPr sz="1800" spc="60" dirty="0">
                <a:latin typeface="Cambria"/>
                <a:cs typeface="Cambria"/>
              </a:rPr>
              <a:t>generar </a:t>
            </a:r>
            <a:r>
              <a:rPr sz="1800" spc="50" dirty="0">
                <a:latin typeface="Cambria"/>
                <a:cs typeface="Cambria"/>
              </a:rPr>
              <a:t>experiencias </a:t>
            </a:r>
            <a:r>
              <a:rPr sz="1800" spc="55" dirty="0">
                <a:latin typeface="Cambria"/>
                <a:cs typeface="Cambria"/>
              </a:rPr>
              <a:t>óptimas en </a:t>
            </a:r>
            <a:r>
              <a:rPr sz="1800" spc="95" dirty="0">
                <a:latin typeface="Cambria"/>
                <a:cs typeface="Cambria"/>
              </a:rPr>
              <a:t>la </a:t>
            </a:r>
            <a:r>
              <a:rPr sz="1800" spc="70" dirty="0">
                <a:latin typeface="Cambria"/>
                <a:cs typeface="Cambria"/>
              </a:rPr>
              <a:t>vida 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profesional,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personal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social.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530105"/>
            <a:ext cx="5560314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95" dirty="0"/>
              <a:t>RESUMIENDO…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4607" y="2886836"/>
            <a:ext cx="7146290" cy="2679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1675" algn="l"/>
                <a:tab pos="2420620" algn="l"/>
                <a:tab pos="4003040" algn="l"/>
                <a:tab pos="4527550" algn="l"/>
                <a:tab pos="5603240" algn="l"/>
                <a:tab pos="7008495" algn="l"/>
              </a:tabLst>
            </a:pPr>
            <a:r>
              <a:rPr sz="1800" spc="185" dirty="0">
                <a:latin typeface="Cambria"/>
                <a:cs typeface="Cambria"/>
              </a:rPr>
              <a:t>L</a:t>
            </a:r>
            <a:r>
              <a:rPr sz="1800" spc="160" dirty="0">
                <a:latin typeface="Cambria"/>
                <a:cs typeface="Cambria"/>
              </a:rPr>
              <a:t>a</a:t>
            </a:r>
            <a:r>
              <a:rPr sz="1800" spc="55" dirty="0">
                <a:latin typeface="Cambria"/>
                <a:cs typeface="Cambria"/>
              </a:rPr>
              <a:t>s</a:t>
            </a:r>
            <a:r>
              <a:rPr sz="1800" dirty="0">
                <a:latin typeface="Cambria"/>
                <a:cs typeface="Cambria"/>
              </a:rPr>
              <a:t>	</a:t>
            </a:r>
            <a:r>
              <a:rPr sz="1800" spc="30" dirty="0">
                <a:latin typeface="Cambria"/>
                <a:cs typeface="Cambria"/>
              </a:rPr>
              <a:t>compete</a:t>
            </a:r>
            <a:r>
              <a:rPr sz="1800" spc="55" dirty="0">
                <a:latin typeface="Cambria"/>
                <a:cs typeface="Cambria"/>
              </a:rPr>
              <a:t>n</a:t>
            </a:r>
            <a:r>
              <a:rPr sz="1800" spc="45" dirty="0">
                <a:latin typeface="Cambria"/>
                <a:cs typeface="Cambria"/>
              </a:rPr>
              <a:t>c</a:t>
            </a:r>
            <a:r>
              <a:rPr sz="1800" spc="65" dirty="0">
                <a:latin typeface="Cambria"/>
                <a:cs typeface="Cambria"/>
              </a:rPr>
              <a:t>i</a:t>
            </a:r>
            <a:r>
              <a:rPr sz="1800" spc="110" dirty="0">
                <a:latin typeface="Cambria"/>
                <a:cs typeface="Cambria"/>
              </a:rPr>
              <a:t>a</a:t>
            </a:r>
            <a:r>
              <a:rPr sz="1800" spc="55" dirty="0">
                <a:latin typeface="Cambria"/>
                <a:cs typeface="Cambria"/>
              </a:rPr>
              <a:t>s</a:t>
            </a:r>
            <a:r>
              <a:rPr sz="1800" dirty="0">
                <a:latin typeface="Cambria"/>
                <a:cs typeface="Cambria"/>
              </a:rPr>
              <a:t>	</a:t>
            </a:r>
            <a:r>
              <a:rPr sz="1800" spc="40" dirty="0">
                <a:latin typeface="Cambria"/>
                <a:cs typeface="Cambria"/>
              </a:rPr>
              <a:t>emociona</a:t>
            </a:r>
            <a:r>
              <a:rPr sz="1800" spc="10" dirty="0">
                <a:latin typeface="Cambria"/>
                <a:cs typeface="Cambria"/>
              </a:rPr>
              <a:t>l</a:t>
            </a:r>
            <a:r>
              <a:rPr sz="1800" spc="40" dirty="0">
                <a:latin typeface="Cambria"/>
                <a:cs typeface="Cambria"/>
              </a:rPr>
              <a:t>es</a:t>
            </a:r>
            <a:r>
              <a:rPr sz="1800" dirty="0">
                <a:latin typeface="Cambria"/>
                <a:cs typeface="Cambria"/>
              </a:rPr>
              <a:t>	</a:t>
            </a:r>
            <a:r>
              <a:rPr sz="1800" spc="25" dirty="0">
                <a:latin typeface="Cambria"/>
                <a:cs typeface="Cambria"/>
              </a:rPr>
              <a:t>s</a:t>
            </a:r>
            <a:r>
              <a:rPr sz="1800" spc="40" dirty="0">
                <a:latin typeface="Cambria"/>
                <a:cs typeface="Cambria"/>
              </a:rPr>
              <a:t>e</a:t>
            </a:r>
            <a:r>
              <a:rPr sz="1800" dirty="0">
                <a:latin typeface="Cambria"/>
                <a:cs typeface="Cambria"/>
              </a:rPr>
              <a:t>	</a:t>
            </a:r>
            <a:r>
              <a:rPr sz="1800" spc="45" dirty="0">
                <a:latin typeface="Cambria"/>
                <a:cs typeface="Cambria"/>
              </a:rPr>
              <a:t>puede</a:t>
            </a:r>
            <a:r>
              <a:rPr sz="1800" spc="50" dirty="0">
                <a:latin typeface="Cambria"/>
                <a:cs typeface="Cambria"/>
              </a:rPr>
              <a:t>n</a:t>
            </a:r>
            <a:r>
              <a:rPr sz="1800" dirty="0">
                <a:latin typeface="Cambria"/>
                <a:cs typeface="Cambria"/>
              </a:rPr>
              <a:t>	</a:t>
            </a:r>
            <a:r>
              <a:rPr sz="1800" b="1" spc="125" dirty="0">
                <a:latin typeface="Cambria"/>
                <a:cs typeface="Cambria"/>
              </a:rPr>
              <a:t>ap</a:t>
            </a:r>
            <a:r>
              <a:rPr sz="1800" b="1" spc="95" dirty="0">
                <a:latin typeface="Cambria"/>
                <a:cs typeface="Cambria"/>
              </a:rPr>
              <a:t>r</a:t>
            </a:r>
            <a:r>
              <a:rPr sz="1800" b="1" spc="105" dirty="0">
                <a:latin typeface="Cambria"/>
                <a:cs typeface="Cambria"/>
              </a:rPr>
              <a:t>ende</a:t>
            </a:r>
            <a:r>
              <a:rPr sz="1800" b="1" spc="90" dirty="0">
                <a:latin typeface="Cambria"/>
                <a:cs typeface="Cambria"/>
              </a:rPr>
              <a:t>r</a:t>
            </a:r>
            <a:r>
              <a:rPr sz="1800" b="1" dirty="0">
                <a:latin typeface="Cambria"/>
                <a:cs typeface="Cambria"/>
              </a:rPr>
              <a:t>	</a:t>
            </a:r>
            <a:r>
              <a:rPr sz="1800" spc="55" dirty="0">
                <a:latin typeface="Cambria"/>
                <a:cs typeface="Cambria"/>
              </a:rPr>
              <a:t>y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800" b="1" spc="95" dirty="0">
                <a:latin typeface="Cambria"/>
                <a:cs typeface="Cambria"/>
              </a:rPr>
              <a:t>desarrollar.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495"/>
              </a:spcBef>
            </a:pPr>
            <a:r>
              <a:rPr sz="1800" spc="175" dirty="0">
                <a:latin typeface="Cambria"/>
                <a:cs typeface="Cambria"/>
              </a:rPr>
              <a:t>La</a:t>
            </a:r>
            <a:r>
              <a:rPr sz="1800" spc="53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finalidad 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es 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b="1" spc="120" dirty="0">
                <a:latin typeface="Cambria"/>
                <a:cs typeface="Cambria"/>
              </a:rPr>
              <a:t>aumentar</a:t>
            </a:r>
            <a:r>
              <a:rPr sz="1800" b="1" spc="550" dirty="0">
                <a:latin typeface="Cambria"/>
                <a:cs typeface="Cambria"/>
              </a:rPr>
              <a:t> </a:t>
            </a:r>
            <a:r>
              <a:rPr sz="1800" b="1" spc="75" dirty="0">
                <a:latin typeface="Cambria"/>
                <a:cs typeface="Cambria"/>
              </a:rPr>
              <a:t>el  </a:t>
            </a:r>
            <a:r>
              <a:rPr sz="1800" b="1" spc="100" dirty="0">
                <a:latin typeface="Cambria"/>
                <a:cs typeface="Cambria"/>
              </a:rPr>
              <a:t>bienestar</a:t>
            </a:r>
            <a:r>
              <a:rPr sz="1800" b="1" spc="545" dirty="0">
                <a:latin typeface="Cambria"/>
                <a:cs typeface="Cambria"/>
              </a:rPr>
              <a:t> </a:t>
            </a:r>
            <a:r>
              <a:rPr sz="1800" b="1" spc="100" dirty="0">
                <a:latin typeface="Cambria"/>
                <a:cs typeface="Cambria"/>
              </a:rPr>
              <a:t>personal</a:t>
            </a:r>
            <a:r>
              <a:rPr sz="1800" b="1" spc="550" dirty="0">
                <a:latin typeface="Cambria"/>
                <a:cs typeface="Cambria"/>
              </a:rPr>
              <a:t> </a:t>
            </a:r>
            <a:r>
              <a:rPr sz="1800" b="1" spc="140" dirty="0">
                <a:latin typeface="Cambria"/>
                <a:cs typeface="Cambria"/>
              </a:rPr>
              <a:t>y</a:t>
            </a:r>
            <a:r>
              <a:rPr sz="1800" b="1" spc="535" dirty="0">
                <a:latin typeface="Cambria"/>
                <a:cs typeface="Cambria"/>
              </a:rPr>
              <a:t> </a:t>
            </a:r>
            <a:r>
              <a:rPr sz="1800" b="1" spc="100" dirty="0">
                <a:latin typeface="Cambria"/>
                <a:cs typeface="Cambria"/>
              </a:rPr>
              <a:t>social</a:t>
            </a:r>
            <a:r>
              <a:rPr sz="1800" b="1" spc="535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de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800" spc="50" dirty="0">
                <a:latin typeface="Cambria"/>
                <a:cs typeface="Cambria"/>
              </a:rPr>
              <a:t>nuestros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alumnos.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100">
              <a:latin typeface="Cambria"/>
              <a:cs typeface="Cambria"/>
            </a:endParaRPr>
          </a:p>
          <a:p>
            <a:pPr marL="12700" marR="5080">
              <a:lnSpc>
                <a:spcPct val="100600"/>
              </a:lnSpc>
              <a:spcBef>
                <a:spcPts val="1475"/>
              </a:spcBef>
              <a:tabLst>
                <a:tab pos="1099185" algn="l"/>
                <a:tab pos="2211705" algn="l"/>
                <a:tab pos="2842895" algn="l"/>
                <a:tab pos="3803015" algn="l"/>
                <a:tab pos="4367530" algn="l"/>
                <a:tab pos="5836920" algn="l"/>
                <a:tab pos="6184265" algn="l"/>
              </a:tabLst>
            </a:pPr>
            <a:r>
              <a:rPr sz="1800" spc="229" dirty="0">
                <a:latin typeface="Cambria"/>
                <a:cs typeface="Cambria"/>
              </a:rPr>
              <a:t>S</a:t>
            </a:r>
            <a:r>
              <a:rPr sz="1800" spc="45" dirty="0">
                <a:latin typeface="Cambria"/>
                <a:cs typeface="Cambria"/>
              </a:rPr>
              <a:t>ie</a:t>
            </a:r>
            <a:r>
              <a:rPr sz="1800" spc="85" dirty="0">
                <a:latin typeface="Cambria"/>
                <a:cs typeface="Cambria"/>
              </a:rPr>
              <a:t>m</a:t>
            </a:r>
            <a:r>
              <a:rPr sz="1800" spc="30" dirty="0">
                <a:latin typeface="Cambria"/>
                <a:cs typeface="Cambria"/>
              </a:rPr>
              <a:t>pr</a:t>
            </a:r>
            <a:r>
              <a:rPr sz="1800" spc="35" dirty="0">
                <a:latin typeface="Cambria"/>
                <a:cs typeface="Cambria"/>
              </a:rPr>
              <a:t>e</a:t>
            </a:r>
            <a:r>
              <a:rPr sz="1800" dirty="0">
                <a:latin typeface="Cambria"/>
                <a:cs typeface="Cambria"/>
              </a:rPr>
              <a:t>	</a:t>
            </a:r>
            <a:r>
              <a:rPr sz="1800" spc="55" dirty="0">
                <a:latin typeface="Cambria"/>
                <a:cs typeface="Cambria"/>
              </a:rPr>
              <a:t>haremos</a:t>
            </a:r>
            <a:r>
              <a:rPr sz="1800" dirty="0">
                <a:latin typeface="Cambria"/>
                <a:cs typeface="Cambria"/>
              </a:rPr>
              <a:t>	</a:t>
            </a:r>
            <a:r>
              <a:rPr sz="1800" spc="40" dirty="0">
                <a:latin typeface="Cambria"/>
                <a:cs typeface="Cambria"/>
              </a:rPr>
              <a:t>est</a:t>
            </a:r>
            <a:r>
              <a:rPr sz="1800" spc="65" dirty="0">
                <a:latin typeface="Cambria"/>
                <a:cs typeface="Cambria"/>
              </a:rPr>
              <a:t>e</a:t>
            </a:r>
            <a:r>
              <a:rPr sz="1800" dirty="0">
                <a:latin typeface="Cambria"/>
                <a:cs typeface="Cambria"/>
              </a:rPr>
              <a:t>	</a:t>
            </a:r>
            <a:r>
              <a:rPr sz="1800" spc="95" dirty="0">
                <a:latin typeface="Cambria"/>
                <a:cs typeface="Cambria"/>
              </a:rPr>
              <a:t>t</a:t>
            </a:r>
            <a:r>
              <a:rPr sz="1800" spc="75" dirty="0">
                <a:latin typeface="Cambria"/>
                <a:cs typeface="Cambria"/>
              </a:rPr>
              <a:t>rab</a:t>
            </a:r>
            <a:r>
              <a:rPr sz="1800" spc="65" dirty="0">
                <a:latin typeface="Cambria"/>
                <a:cs typeface="Cambria"/>
              </a:rPr>
              <a:t>a</a:t>
            </a:r>
            <a:r>
              <a:rPr sz="1800" spc="-5" dirty="0">
                <a:latin typeface="Cambria"/>
                <a:cs typeface="Cambria"/>
              </a:rPr>
              <a:t>jo</a:t>
            </a:r>
            <a:r>
              <a:rPr sz="1800" dirty="0">
                <a:latin typeface="Cambria"/>
                <a:cs typeface="Cambria"/>
              </a:rPr>
              <a:t>	</a:t>
            </a:r>
            <a:r>
              <a:rPr sz="1800" spc="10" dirty="0">
                <a:latin typeface="Cambria"/>
                <a:cs typeface="Cambria"/>
              </a:rPr>
              <a:t>con</a:t>
            </a:r>
            <a:r>
              <a:rPr sz="1800" dirty="0">
                <a:latin typeface="Cambria"/>
                <a:cs typeface="Cambria"/>
              </a:rPr>
              <a:t>	</a:t>
            </a:r>
            <a:r>
              <a:rPr sz="1800" b="1" spc="100" dirty="0">
                <a:latin typeface="Cambria"/>
                <a:cs typeface="Cambria"/>
              </a:rPr>
              <a:t>del</a:t>
            </a:r>
            <a:r>
              <a:rPr sz="1800" b="1" spc="70" dirty="0">
                <a:latin typeface="Cambria"/>
                <a:cs typeface="Cambria"/>
              </a:rPr>
              <a:t>i</a:t>
            </a:r>
            <a:r>
              <a:rPr sz="1800" b="1" spc="114" dirty="0">
                <a:latin typeface="Cambria"/>
                <a:cs typeface="Cambria"/>
              </a:rPr>
              <a:t>cadez</a:t>
            </a:r>
            <a:r>
              <a:rPr sz="1800" b="1" spc="125" dirty="0">
                <a:latin typeface="Cambria"/>
                <a:cs typeface="Cambria"/>
              </a:rPr>
              <a:t>a</a:t>
            </a:r>
            <a:r>
              <a:rPr sz="1800" b="1" dirty="0">
                <a:latin typeface="Cambria"/>
                <a:cs typeface="Cambria"/>
              </a:rPr>
              <a:t>	</a:t>
            </a:r>
            <a:r>
              <a:rPr sz="1800" b="1" spc="140" dirty="0">
                <a:latin typeface="Cambria"/>
                <a:cs typeface="Cambria"/>
              </a:rPr>
              <a:t>y</a:t>
            </a:r>
            <a:r>
              <a:rPr sz="1800" b="1" dirty="0">
                <a:latin typeface="Cambria"/>
                <a:cs typeface="Cambria"/>
              </a:rPr>
              <a:t>	</a:t>
            </a:r>
            <a:r>
              <a:rPr sz="1800" b="1" spc="80" dirty="0">
                <a:latin typeface="Cambria"/>
                <a:cs typeface="Cambria"/>
              </a:rPr>
              <a:t>respet</a:t>
            </a:r>
            <a:r>
              <a:rPr sz="1800" b="1" spc="100" dirty="0">
                <a:latin typeface="Cambria"/>
                <a:cs typeface="Cambria"/>
              </a:rPr>
              <a:t>o</a:t>
            </a:r>
            <a:r>
              <a:rPr sz="1800" spc="135" dirty="0">
                <a:latin typeface="Cambria"/>
                <a:cs typeface="Cambria"/>
              </a:rPr>
              <a:t>,  </a:t>
            </a:r>
            <a:r>
              <a:rPr sz="1800" spc="40" dirty="0">
                <a:latin typeface="Cambria"/>
                <a:cs typeface="Cambria"/>
              </a:rPr>
              <a:t>necesario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imprescindible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cuando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hablamos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emociones.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273" y="589280"/>
            <a:ext cx="43795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375" dirty="0"/>
              <a:t>Y</a:t>
            </a:r>
            <a:r>
              <a:rPr spc="175" dirty="0"/>
              <a:t> </a:t>
            </a:r>
            <a:r>
              <a:rPr spc="495" dirty="0"/>
              <a:t>LOS</a:t>
            </a:r>
            <a:r>
              <a:rPr spc="180" dirty="0"/>
              <a:t> </a:t>
            </a:r>
            <a:r>
              <a:rPr spc="515" dirty="0"/>
              <a:t>DOCENTES…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82597" y="2444013"/>
            <a:ext cx="7218045" cy="3347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</a:pPr>
            <a:r>
              <a:rPr sz="1600" spc="75" dirty="0">
                <a:latin typeface="Cambria"/>
                <a:cs typeface="Cambria"/>
              </a:rPr>
              <a:t>No </a:t>
            </a:r>
            <a:r>
              <a:rPr sz="1600" spc="10" dirty="0">
                <a:latin typeface="Cambria"/>
                <a:cs typeface="Cambria"/>
              </a:rPr>
              <a:t>podemos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dejar </a:t>
            </a:r>
            <a:r>
              <a:rPr sz="1600" spc="40" dirty="0">
                <a:latin typeface="Cambria"/>
                <a:cs typeface="Cambria"/>
              </a:rPr>
              <a:t>toda </a:t>
            </a:r>
            <a:r>
              <a:rPr sz="1600" spc="85" dirty="0">
                <a:latin typeface="Cambria"/>
                <a:cs typeface="Cambria"/>
              </a:rPr>
              <a:t>la </a:t>
            </a:r>
            <a:r>
              <a:rPr sz="1600" spc="45" dirty="0">
                <a:latin typeface="Cambria"/>
                <a:cs typeface="Cambria"/>
              </a:rPr>
              <a:t>responsabilidad </a:t>
            </a:r>
            <a:r>
              <a:rPr sz="1600" spc="30" dirty="0">
                <a:latin typeface="Cambria"/>
                <a:cs typeface="Cambria"/>
              </a:rPr>
              <a:t>del desarrollo </a:t>
            </a:r>
            <a:r>
              <a:rPr sz="1600" spc="20" dirty="0">
                <a:latin typeface="Cambria"/>
                <a:cs typeface="Cambria"/>
              </a:rPr>
              <a:t>socio-afectivo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30" dirty="0">
                <a:latin typeface="Cambria"/>
                <a:cs typeface="Cambria"/>
              </a:rPr>
              <a:t>del 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15" dirty="0">
                <a:latin typeface="Cambria"/>
                <a:cs typeface="Cambria"/>
              </a:rPr>
              <a:t>alumno/a </a:t>
            </a:r>
            <a:r>
              <a:rPr sz="1600" spc="50" dirty="0">
                <a:latin typeface="Cambria"/>
                <a:cs typeface="Cambria"/>
              </a:rPr>
              <a:t>en </a:t>
            </a:r>
            <a:r>
              <a:rPr sz="1600" spc="55" dirty="0">
                <a:latin typeface="Cambria"/>
                <a:cs typeface="Cambria"/>
              </a:rPr>
              <a:t>manos </a:t>
            </a:r>
            <a:r>
              <a:rPr sz="1600" spc="20" dirty="0">
                <a:latin typeface="Cambria"/>
                <a:cs typeface="Cambria"/>
              </a:rPr>
              <a:t>de los </a:t>
            </a:r>
            <a:r>
              <a:rPr sz="1600" spc="35" dirty="0">
                <a:latin typeface="Cambria"/>
                <a:cs typeface="Cambria"/>
              </a:rPr>
              <a:t>docentes, </a:t>
            </a:r>
            <a:r>
              <a:rPr sz="1600" spc="45" dirty="0">
                <a:latin typeface="Cambria"/>
                <a:cs typeface="Cambria"/>
              </a:rPr>
              <a:t>especialmente </a:t>
            </a:r>
            <a:r>
              <a:rPr sz="1600" spc="40" dirty="0">
                <a:latin typeface="Cambria"/>
                <a:cs typeface="Cambria"/>
              </a:rPr>
              <a:t>cuando </a:t>
            </a:r>
            <a:r>
              <a:rPr sz="1600" spc="85" dirty="0">
                <a:latin typeface="Cambria"/>
                <a:cs typeface="Cambria"/>
              </a:rPr>
              <a:t>la </a:t>
            </a:r>
            <a:r>
              <a:rPr sz="1600" spc="70" dirty="0">
                <a:latin typeface="Cambria"/>
                <a:cs typeface="Cambria"/>
              </a:rPr>
              <a:t>familia </a:t>
            </a:r>
            <a:r>
              <a:rPr sz="1600" spc="35" dirty="0">
                <a:latin typeface="Cambria"/>
                <a:cs typeface="Cambria"/>
              </a:rPr>
              <a:t>es </a:t>
            </a:r>
            <a:r>
              <a:rPr sz="1600" spc="80" dirty="0">
                <a:latin typeface="Cambria"/>
                <a:cs typeface="Cambria"/>
              </a:rPr>
              <a:t>un </a:t>
            </a:r>
            <a:r>
              <a:rPr sz="1600" spc="85" dirty="0">
                <a:latin typeface="Cambria"/>
                <a:cs typeface="Cambria"/>
              </a:rPr>
              <a:t> </a:t>
            </a:r>
            <a:r>
              <a:rPr sz="1600" spc="10" dirty="0">
                <a:latin typeface="Cambria"/>
                <a:cs typeface="Cambria"/>
              </a:rPr>
              <a:t>modelo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emocional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25" dirty="0">
                <a:latin typeface="Cambria"/>
                <a:cs typeface="Cambria"/>
              </a:rPr>
              <a:t>básico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y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conforma</a:t>
            </a:r>
            <a:r>
              <a:rPr sz="1600" spc="40" dirty="0">
                <a:latin typeface="Cambria"/>
                <a:cs typeface="Cambria"/>
              </a:rPr>
              <a:t> el</a:t>
            </a:r>
            <a:r>
              <a:rPr sz="1600" spc="45" dirty="0">
                <a:latin typeface="Cambria"/>
                <a:cs typeface="Cambria"/>
              </a:rPr>
              <a:t> primer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30" dirty="0">
                <a:latin typeface="Cambria"/>
                <a:cs typeface="Cambria"/>
              </a:rPr>
              <a:t>espacio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15" dirty="0">
                <a:latin typeface="Cambria"/>
                <a:cs typeface="Cambria"/>
              </a:rPr>
              <a:t>de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socialización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y 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educación</a:t>
            </a:r>
            <a:r>
              <a:rPr sz="1600" spc="110" dirty="0">
                <a:latin typeface="Cambria"/>
                <a:cs typeface="Cambria"/>
              </a:rPr>
              <a:t> </a:t>
            </a:r>
            <a:r>
              <a:rPr sz="1600" spc="30" dirty="0">
                <a:latin typeface="Cambria"/>
                <a:cs typeface="Cambria"/>
              </a:rPr>
              <a:t>emocional</a:t>
            </a:r>
            <a:r>
              <a:rPr sz="1600" spc="90" dirty="0">
                <a:latin typeface="Cambria"/>
                <a:cs typeface="Cambria"/>
              </a:rPr>
              <a:t> </a:t>
            </a:r>
            <a:r>
              <a:rPr sz="1600" spc="30" dirty="0">
                <a:latin typeface="Cambria"/>
                <a:cs typeface="Cambria"/>
              </a:rPr>
              <a:t>del</a:t>
            </a:r>
            <a:r>
              <a:rPr sz="1600" spc="105" dirty="0">
                <a:latin typeface="Cambria"/>
                <a:cs typeface="Cambria"/>
              </a:rPr>
              <a:t> </a:t>
            </a:r>
            <a:r>
              <a:rPr sz="1600" spc="55" dirty="0">
                <a:latin typeface="Cambria"/>
                <a:cs typeface="Cambria"/>
              </a:rPr>
              <a:t>niño.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900">
              <a:latin typeface="Cambria"/>
              <a:cs typeface="Cambria"/>
            </a:endParaRPr>
          </a:p>
          <a:p>
            <a:pPr marL="12700" marR="5715" algn="just">
              <a:lnSpc>
                <a:spcPct val="111400"/>
              </a:lnSpc>
              <a:spcBef>
                <a:spcPts val="1695"/>
              </a:spcBef>
            </a:pPr>
            <a:r>
              <a:rPr sz="1600" spc="145" dirty="0">
                <a:latin typeface="Cambria"/>
                <a:cs typeface="Cambria"/>
              </a:rPr>
              <a:t>El </a:t>
            </a:r>
            <a:r>
              <a:rPr sz="1600" spc="20" dirty="0">
                <a:latin typeface="Cambria"/>
                <a:cs typeface="Cambria"/>
              </a:rPr>
              <a:t>docente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es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80" dirty="0">
                <a:latin typeface="Cambria"/>
                <a:cs typeface="Cambria"/>
              </a:rPr>
              <a:t>un</a:t>
            </a:r>
            <a:r>
              <a:rPr sz="1600" spc="85" dirty="0">
                <a:latin typeface="Cambria"/>
                <a:cs typeface="Cambria"/>
              </a:rPr>
              <a:t> </a:t>
            </a:r>
            <a:r>
              <a:rPr sz="1600" spc="15" dirty="0">
                <a:latin typeface="Cambria"/>
                <a:cs typeface="Cambria"/>
              </a:rPr>
              <a:t>modelo</a:t>
            </a:r>
            <a:r>
              <a:rPr sz="1600" spc="20" dirty="0">
                <a:latin typeface="Cambria"/>
                <a:cs typeface="Cambria"/>
              </a:rPr>
              <a:t> de</a:t>
            </a:r>
            <a:r>
              <a:rPr sz="1600" spc="25" dirty="0">
                <a:latin typeface="Cambria"/>
                <a:cs typeface="Cambria"/>
              </a:rPr>
              <a:t> conocimiento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pero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60" dirty="0">
                <a:latin typeface="Cambria"/>
                <a:cs typeface="Cambria"/>
              </a:rPr>
              <a:t>también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de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55" dirty="0">
                <a:latin typeface="Cambria"/>
                <a:cs typeface="Cambria"/>
              </a:rPr>
              <a:t>ideal  </a:t>
            </a:r>
            <a:r>
              <a:rPr sz="1600" spc="20" dirty="0">
                <a:latin typeface="Cambria"/>
                <a:cs typeface="Cambria"/>
              </a:rPr>
              <a:t>de  </a:t>
            </a:r>
            <a:r>
              <a:rPr sz="1600" spc="60" dirty="0">
                <a:latin typeface="Cambria"/>
                <a:cs typeface="Cambria"/>
              </a:rPr>
              <a:t>ver, 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60" dirty="0">
                <a:latin typeface="Cambria"/>
                <a:cs typeface="Cambria"/>
              </a:rPr>
              <a:t>sentir,</a:t>
            </a:r>
            <a:r>
              <a:rPr sz="1600" spc="95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razonar</a:t>
            </a:r>
            <a:r>
              <a:rPr sz="1600" spc="114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y</a:t>
            </a:r>
            <a:r>
              <a:rPr sz="1600" spc="110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reaccionar</a:t>
            </a:r>
            <a:r>
              <a:rPr sz="1600" spc="105" dirty="0">
                <a:latin typeface="Cambria"/>
                <a:cs typeface="Cambria"/>
              </a:rPr>
              <a:t> </a:t>
            </a:r>
            <a:r>
              <a:rPr sz="1600" spc="65" dirty="0">
                <a:latin typeface="Cambria"/>
                <a:cs typeface="Cambria"/>
              </a:rPr>
              <a:t>ante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85" dirty="0">
                <a:latin typeface="Cambria"/>
                <a:cs typeface="Cambria"/>
              </a:rPr>
              <a:t>la</a:t>
            </a:r>
            <a:r>
              <a:rPr sz="1600" spc="90" dirty="0">
                <a:latin typeface="Cambria"/>
                <a:cs typeface="Cambria"/>
              </a:rPr>
              <a:t> </a:t>
            </a:r>
            <a:r>
              <a:rPr sz="1600" spc="65" dirty="0">
                <a:latin typeface="Cambria"/>
                <a:cs typeface="Cambria"/>
              </a:rPr>
              <a:t>vida.</a:t>
            </a:r>
            <a:endParaRPr sz="1600">
              <a:latin typeface="Cambria"/>
              <a:cs typeface="Cambria"/>
            </a:endParaRPr>
          </a:p>
          <a:p>
            <a:pPr marL="12700" marR="5080" algn="just">
              <a:lnSpc>
                <a:spcPct val="110900"/>
              </a:lnSpc>
              <a:spcBef>
                <a:spcPts val="894"/>
              </a:spcBef>
            </a:pPr>
            <a:r>
              <a:rPr sz="1600" spc="65" dirty="0">
                <a:latin typeface="Cambria"/>
                <a:cs typeface="Cambria"/>
              </a:rPr>
              <a:t>«El </a:t>
            </a:r>
            <a:r>
              <a:rPr sz="1600" spc="15" dirty="0">
                <a:latin typeface="Cambria"/>
                <a:cs typeface="Cambria"/>
              </a:rPr>
              <a:t>profesor </a:t>
            </a:r>
            <a:r>
              <a:rPr sz="1600" spc="35" dirty="0">
                <a:latin typeface="Cambria"/>
                <a:cs typeface="Cambria"/>
              </a:rPr>
              <a:t>que </a:t>
            </a:r>
            <a:r>
              <a:rPr sz="1600" spc="45" dirty="0">
                <a:latin typeface="Cambria"/>
                <a:cs typeface="Cambria"/>
              </a:rPr>
              <a:t>busca efectividad </a:t>
            </a:r>
            <a:r>
              <a:rPr sz="1600" spc="55" dirty="0">
                <a:latin typeface="Cambria"/>
                <a:cs typeface="Cambria"/>
              </a:rPr>
              <a:t>real </a:t>
            </a:r>
            <a:r>
              <a:rPr sz="1600" spc="15" dirty="0">
                <a:latin typeface="Cambria"/>
                <a:cs typeface="Cambria"/>
              </a:rPr>
              <a:t>debe </a:t>
            </a:r>
            <a:r>
              <a:rPr sz="1600" spc="45" dirty="0">
                <a:latin typeface="Cambria"/>
                <a:cs typeface="Cambria"/>
              </a:rPr>
              <a:t>empezar </a:t>
            </a:r>
            <a:r>
              <a:rPr sz="1600" dirty="0">
                <a:latin typeface="Cambria"/>
                <a:cs typeface="Cambria"/>
              </a:rPr>
              <a:t>por </a:t>
            </a:r>
            <a:r>
              <a:rPr sz="1600" spc="25" dirty="0">
                <a:latin typeface="Cambria"/>
                <a:cs typeface="Cambria"/>
              </a:rPr>
              <a:t>creer </a:t>
            </a:r>
            <a:r>
              <a:rPr sz="1600" spc="50" dirty="0">
                <a:latin typeface="Cambria"/>
                <a:cs typeface="Cambria"/>
              </a:rPr>
              <a:t>en </a:t>
            </a:r>
            <a:r>
              <a:rPr sz="1600" spc="55" dirty="0">
                <a:latin typeface="Cambria"/>
                <a:cs typeface="Cambria"/>
              </a:rPr>
              <a:t>sí </a:t>
            </a:r>
            <a:r>
              <a:rPr sz="1600" spc="40" dirty="0">
                <a:latin typeface="Cambria"/>
                <a:cs typeface="Cambria"/>
              </a:rPr>
              <a:t>mismo 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65" dirty="0">
                <a:latin typeface="Cambria"/>
                <a:cs typeface="Cambria"/>
              </a:rPr>
              <a:t>para</a:t>
            </a:r>
            <a:r>
              <a:rPr sz="1600" spc="70" dirty="0">
                <a:latin typeface="Cambria"/>
                <a:cs typeface="Cambria"/>
              </a:rPr>
              <a:t> </a:t>
            </a:r>
            <a:r>
              <a:rPr sz="1600" spc="10" dirty="0">
                <a:latin typeface="Cambria"/>
                <a:cs typeface="Cambria"/>
              </a:rPr>
              <a:t>poder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25" dirty="0">
                <a:latin typeface="Cambria"/>
                <a:cs typeface="Cambria"/>
              </a:rPr>
              <a:t>creer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25" dirty="0">
                <a:latin typeface="Cambria"/>
                <a:cs typeface="Cambria"/>
              </a:rPr>
              <a:t>desde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el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25" dirty="0">
                <a:latin typeface="Cambria"/>
                <a:cs typeface="Cambria"/>
              </a:rPr>
              <a:t>corazón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60" dirty="0">
                <a:latin typeface="Cambria"/>
                <a:cs typeface="Cambria"/>
              </a:rPr>
              <a:t>que,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como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maestro</a:t>
            </a:r>
            <a:r>
              <a:rPr sz="1600" spc="50" dirty="0">
                <a:latin typeface="Cambria"/>
                <a:cs typeface="Cambria"/>
              </a:rPr>
              <a:t> tiene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80" dirty="0">
                <a:latin typeface="Cambria"/>
                <a:cs typeface="Cambria"/>
              </a:rPr>
              <a:t>un </a:t>
            </a:r>
            <a:r>
              <a:rPr sz="1600" spc="45" dirty="0">
                <a:latin typeface="Cambria"/>
                <a:cs typeface="Cambria"/>
              </a:rPr>
              <a:t>papel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15" dirty="0">
                <a:latin typeface="Cambria"/>
                <a:cs typeface="Cambria"/>
              </a:rPr>
              <a:t>de 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trascendencia</a:t>
            </a:r>
            <a:r>
              <a:rPr sz="1600" spc="114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en</a:t>
            </a:r>
            <a:r>
              <a:rPr sz="1600" spc="85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el</a:t>
            </a:r>
            <a:r>
              <a:rPr sz="1600" spc="90" dirty="0">
                <a:latin typeface="Cambria"/>
                <a:cs typeface="Cambria"/>
              </a:rPr>
              <a:t> </a:t>
            </a:r>
            <a:r>
              <a:rPr sz="1600" spc="30" dirty="0">
                <a:latin typeface="Cambria"/>
                <a:cs typeface="Cambria"/>
              </a:rPr>
              <a:t>destino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de</a:t>
            </a:r>
            <a:r>
              <a:rPr sz="1600" spc="120" dirty="0">
                <a:latin typeface="Cambria"/>
                <a:cs typeface="Cambria"/>
              </a:rPr>
              <a:t> </a:t>
            </a:r>
            <a:r>
              <a:rPr sz="1600" spc="60" dirty="0">
                <a:latin typeface="Cambria"/>
                <a:cs typeface="Cambria"/>
              </a:rPr>
              <a:t>sus</a:t>
            </a:r>
            <a:r>
              <a:rPr sz="1600" spc="80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alumnos»</a:t>
            </a:r>
            <a:endParaRPr sz="1600">
              <a:latin typeface="Cambria"/>
              <a:cs typeface="Cambria"/>
            </a:endParaRPr>
          </a:p>
          <a:p>
            <a:pPr marR="193675" algn="r">
              <a:lnSpc>
                <a:spcPct val="100000"/>
              </a:lnSpc>
              <a:spcBef>
                <a:spcPts val="220"/>
              </a:spcBef>
            </a:pPr>
            <a:r>
              <a:rPr sz="1600" spc="25" dirty="0">
                <a:latin typeface="Cambria"/>
                <a:cs typeface="Cambria"/>
              </a:rPr>
              <a:t>(Céspedes,2008)</a:t>
            </a:r>
            <a:endParaRPr sz="16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36332" y="188595"/>
            <a:ext cx="1470913" cy="1872233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273" y="589280"/>
            <a:ext cx="43795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375" dirty="0"/>
              <a:t>Y</a:t>
            </a:r>
            <a:r>
              <a:rPr spc="175" dirty="0"/>
              <a:t> </a:t>
            </a:r>
            <a:r>
              <a:rPr spc="495" dirty="0"/>
              <a:t>LOS</a:t>
            </a:r>
            <a:r>
              <a:rPr spc="180" dirty="0"/>
              <a:t> </a:t>
            </a:r>
            <a:r>
              <a:rPr spc="515" dirty="0"/>
              <a:t>DOCENTES…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448044" y="2424683"/>
            <a:ext cx="2377440" cy="429895"/>
            <a:chOff x="6448044" y="2424683"/>
            <a:chExt cx="2377440" cy="4298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48044" y="2424683"/>
              <a:ext cx="1014983" cy="42976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19772" y="2424683"/>
              <a:ext cx="1505712" cy="429768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31391" y="2677667"/>
            <a:ext cx="960120" cy="429767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6499859" y="3299459"/>
            <a:ext cx="2326005" cy="429895"/>
            <a:chOff x="6499859" y="3299459"/>
            <a:chExt cx="2326005" cy="429895"/>
          </a:xfrm>
        </p:grpSpPr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99859" y="3299459"/>
              <a:ext cx="1060704" cy="42976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421879" y="3299459"/>
              <a:ext cx="1403603" cy="429768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1231391" y="3553967"/>
            <a:ext cx="3500754" cy="429895"/>
            <a:chOff x="1231391" y="3553967"/>
            <a:chExt cx="3500754" cy="429895"/>
          </a:xfrm>
        </p:grpSpPr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31391" y="3553967"/>
              <a:ext cx="1048511" cy="429767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186939" y="3553967"/>
              <a:ext cx="1240536" cy="42976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334512" y="3553967"/>
              <a:ext cx="374903" cy="42976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616452" y="3553967"/>
              <a:ext cx="1062227" cy="429767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419599" y="3553967"/>
              <a:ext cx="312420" cy="429767"/>
            </a:xfrm>
            <a:prstGeom prst="rect">
              <a:avLst/>
            </a:prstGeom>
          </p:spPr>
        </p:pic>
      </p:grpSp>
      <p:pic>
        <p:nvPicPr>
          <p:cNvPr id="16" name="object 1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540763" y="4175759"/>
            <a:ext cx="1269491" cy="429768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1338452" y="2447670"/>
            <a:ext cx="7364730" cy="32988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715" algn="just">
              <a:lnSpc>
                <a:spcPct val="111100"/>
              </a:lnSpc>
              <a:spcBef>
                <a:spcPts val="90"/>
              </a:spcBef>
            </a:pPr>
            <a:r>
              <a:rPr sz="1500" spc="55" dirty="0">
                <a:latin typeface="Cambria"/>
                <a:cs typeface="Cambria"/>
              </a:rPr>
              <a:t>Necesitamos</a:t>
            </a:r>
            <a:r>
              <a:rPr sz="1500" spc="60" dirty="0">
                <a:latin typeface="Cambria"/>
                <a:cs typeface="Cambria"/>
              </a:rPr>
              <a:t> </a:t>
            </a:r>
            <a:r>
              <a:rPr sz="1500" spc="25" dirty="0">
                <a:latin typeface="Cambria"/>
                <a:cs typeface="Cambria"/>
              </a:rPr>
              <a:t>educadores</a:t>
            </a:r>
            <a:r>
              <a:rPr sz="1500" spc="30" dirty="0">
                <a:latin typeface="Cambria"/>
                <a:cs typeface="Cambria"/>
              </a:rPr>
              <a:t> emocionales</a:t>
            </a:r>
            <a:r>
              <a:rPr sz="1500" spc="35" dirty="0">
                <a:latin typeface="Cambria"/>
                <a:cs typeface="Cambria"/>
              </a:rPr>
              <a:t> </a:t>
            </a:r>
            <a:r>
              <a:rPr sz="1500" spc="40" dirty="0">
                <a:latin typeface="Cambria"/>
                <a:cs typeface="Cambria"/>
              </a:rPr>
              <a:t>que</a:t>
            </a:r>
            <a:r>
              <a:rPr sz="1500" spc="45" dirty="0">
                <a:latin typeface="Cambria"/>
                <a:cs typeface="Cambria"/>
              </a:rPr>
              <a:t> </a:t>
            </a:r>
            <a:r>
              <a:rPr sz="1500" spc="55" dirty="0">
                <a:latin typeface="Cambria"/>
                <a:cs typeface="Cambria"/>
              </a:rPr>
              <a:t>actúen</a:t>
            </a:r>
            <a:r>
              <a:rPr sz="1500" spc="6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como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b="1" spc="90" dirty="0">
                <a:latin typeface="Cambria"/>
                <a:cs typeface="Cambria"/>
              </a:rPr>
              <a:t>agentes</a:t>
            </a:r>
            <a:r>
              <a:rPr sz="1500" b="1" spc="95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facilitadores </a:t>
            </a:r>
            <a:r>
              <a:rPr sz="1500" b="1" spc="90" dirty="0">
                <a:latin typeface="Cambria"/>
                <a:cs typeface="Cambria"/>
              </a:rPr>
              <a:t> </a:t>
            </a:r>
            <a:r>
              <a:rPr sz="1500" b="1" spc="95" dirty="0">
                <a:latin typeface="Cambria"/>
                <a:cs typeface="Cambria"/>
              </a:rPr>
              <a:t>activos</a:t>
            </a:r>
            <a:r>
              <a:rPr sz="1500" spc="95" dirty="0">
                <a:latin typeface="Cambria"/>
                <a:cs typeface="Cambria"/>
              </a:rPr>
              <a:t>. </a:t>
            </a:r>
            <a:r>
              <a:rPr sz="1500" spc="25" dirty="0">
                <a:latin typeface="Cambria"/>
                <a:cs typeface="Cambria"/>
              </a:rPr>
              <a:t>Recordemos</a:t>
            </a:r>
            <a:r>
              <a:rPr sz="1500" spc="30" dirty="0">
                <a:latin typeface="Cambria"/>
                <a:cs typeface="Cambria"/>
              </a:rPr>
              <a:t> </a:t>
            </a:r>
            <a:r>
              <a:rPr sz="1500" spc="100" dirty="0">
                <a:latin typeface="Cambria"/>
                <a:cs typeface="Cambria"/>
              </a:rPr>
              <a:t>a </a:t>
            </a:r>
            <a:r>
              <a:rPr sz="1500" spc="75" dirty="0">
                <a:latin typeface="Cambria"/>
                <a:cs typeface="Cambria"/>
              </a:rPr>
              <a:t>Quino, </a:t>
            </a:r>
            <a:r>
              <a:rPr sz="1500" spc="40" dirty="0">
                <a:latin typeface="Cambria"/>
                <a:cs typeface="Cambria"/>
              </a:rPr>
              <a:t>el</a:t>
            </a:r>
            <a:r>
              <a:rPr sz="1500" spc="45" dirty="0">
                <a:latin typeface="Cambria"/>
                <a:cs typeface="Cambria"/>
              </a:rPr>
              <a:t> </a:t>
            </a:r>
            <a:r>
              <a:rPr sz="1500" spc="25" dirty="0">
                <a:latin typeface="Cambria"/>
                <a:cs typeface="Cambria"/>
              </a:rPr>
              <a:t>creador</a:t>
            </a:r>
            <a:r>
              <a:rPr sz="1500" spc="30" dirty="0">
                <a:latin typeface="Cambria"/>
                <a:cs typeface="Cambria"/>
              </a:rPr>
              <a:t> </a:t>
            </a:r>
            <a:r>
              <a:rPr sz="1500" spc="15" dirty="0">
                <a:latin typeface="Cambria"/>
                <a:cs typeface="Cambria"/>
              </a:rPr>
              <a:t>de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spc="90" dirty="0">
                <a:latin typeface="Cambria"/>
                <a:cs typeface="Cambria"/>
              </a:rPr>
              <a:t>Mafalda, </a:t>
            </a:r>
            <a:r>
              <a:rPr sz="1500" i="1" spc="35" dirty="0">
                <a:latin typeface="Cambria"/>
                <a:cs typeface="Cambria"/>
              </a:rPr>
              <a:t>«educar</a:t>
            </a:r>
            <a:r>
              <a:rPr sz="1500" i="1" spc="40" dirty="0">
                <a:latin typeface="Cambria"/>
                <a:cs typeface="Cambria"/>
              </a:rPr>
              <a:t> </a:t>
            </a:r>
            <a:r>
              <a:rPr sz="1500" i="1" spc="30" dirty="0">
                <a:latin typeface="Cambria"/>
                <a:cs typeface="Cambria"/>
              </a:rPr>
              <a:t>es</a:t>
            </a:r>
            <a:r>
              <a:rPr sz="1500" i="1" spc="35" dirty="0">
                <a:latin typeface="Cambria"/>
                <a:cs typeface="Cambria"/>
              </a:rPr>
              <a:t> </a:t>
            </a:r>
            <a:r>
              <a:rPr sz="1500" i="1" spc="95" dirty="0">
                <a:latin typeface="Cambria"/>
                <a:cs typeface="Cambria"/>
              </a:rPr>
              <a:t>más </a:t>
            </a:r>
            <a:r>
              <a:rPr sz="1500" i="1" spc="65" dirty="0">
                <a:latin typeface="Cambria"/>
                <a:cs typeface="Cambria"/>
              </a:rPr>
              <a:t>fácil </a:t>
            </a:r>
            <a:r>
              <a:rPr sz="1500" i="1" spc="45" dirty="0">
                <a:latin typeface="Cambria"/>
                <a:cs typeface="Cambria"/>
              </a:rPr>
              <a:t>que </a:t>
            </a:r>
            <a:r>
              <a:rPr sz="1500" i="1" spc="50" dirty="0">
                <a:latin typeface="Cambria"/>
                <a:cs typeface="Cambria"/>
              </a:rPr>
              <a:t> </a:t>
            </a:r>
            <a:r>
              <a:rPr sz="1500" i="1" spc="60" dirty="0">
                <a:latin typeface="Cambria"/>
                <a:cs typeface="Cambria"/>
              </a:rPr>
              <a:t>enseñar,</a:t>
            </a:r>
            <a:r>
              <a:rPr sz="1500" i="1" spc="90" dirty="0">
                <a:latin typeface="Cambria"/>
                <a:cs typeface="Cambria"/>
              </a:rPr>
              <a:t> </a:t>
            </a:r>
            <a:r>
              <a:rPr sz="1500" i="1" spc="40" dirty="0">
                <a:latin typeface="Cambria"/>
                <a:cs typeface="Cambria"/>
              </a:rPr>
              <a:t>porque</a:t>
            </a:r>
            <a:r>
              <a:rPr sz="1500" i="1" spc="65" dirty="0">
                <a:latin typeface="Cambria"/>
                <a:cs typeface="Cambria"/>
              </a:rPr>
              <a:t> para</a:t>
            </a:r>
            <a:r>
              <a:rPr sz="1500" i="1" spc="75" dirty="0">
                <a:latin typeface="Cambria"/>
                <a:cs typeface="Cambria"/>
              </a:rPr>
              <a:t> </a:t>
            </a:r>
            <a:r>
              <a:rPr sz="1500" i="1" spc="50" dirty="0">
                <a:latin typeface="Cambria"/>
                <a:cs typeface="Cambria"/>
              </a:rPr>
              <a:t>enseñar</a:t>
            </a:r>
            <a:r>
              <a:rPr sz="1500" i="1" spc="75" dirty="0">
                <a:latin typeface="Cambria"/>
                <a:cs typeface="Cambria"/>
              </a:rPr>
              <a:t> </a:t>
            </a:r>
            <a:r>
              <a:rPr sz="1500" i="1" spc="70" dirty="0">
                <a:latin typeface="Cambria"/>
                <a:cs typeface="Cambria"/>
              </a:rPr>
              <a:t>uno</a:t>
            </a:r>
            <a:r>
              <a:rPr sz="1500" i="1" spc="80" dirty="0">
                <a:latin typeface="Cambria"/>
                <a:cs typeface="Cambria"/>
              </a:rPr>
              <a:t> </a:t>
            </a:r>
            <a:r>
              <a:rPr sz="1500" i="1" spc="50" dirty="0">
                <a:latin typeface="Cambria"/>
                <a:cs typeface="Cambria"/>
              </a:rPr>
              <a:t>precisa</a:t>
            </a:r>
            <a:r>
              <a:rPr sz="1500" i="1" spc="85" dirty="0">
                <a:latin typeface="Cambria"/>
                <a:cs typeface="Cambria"/>
              </a:rPr>
              <a:t> </a:t>
            </a:r>
            <a:r>
              <a:rPr sz="1500" i="1" spc="55" dirty="0">
                <a:latin typeface="Cambria"/>
                <a:cs typeface="Cambria"/>
              </a:rPr>
              <a:t>saber,</a:t>
            </a:r>
            <a:r>
              <a:rPr sz="1500" i="1" spc="85" dirty="0">
                <a:latin typeface="Cambria"/>
                <a:cs typeface="Cambria"/>
              </a:rPr>
              <a:t> </a:t>
            </a:r>
            <a:r>
              <a:rPr sz="1500" i="1" spc="15" dirty="0">
                <a:latin typeface="Cambria"/>
                <a:cs typeface="Cambria"/>
              </a:rPr>
              <a:t>pero</a:t>
            </a:r>
            <a:r>
              <a:rPr sz="1500" i="1" spc="80" dirty="0">
                <a:latin typeface="Cambria"/>
                <a:cs typeface="Cambria"/>
              </a:rPr>
              <a:t> </a:t>
            </a:r>
            <a:r>
              <a:rPr sz="1500" i="1" spc="65" dirty="0">
                <a:latin typeface="Cambria"/>
                <a:cs typeface="Cambria"/>
              </a:rPr>
              <a:t>para</a:t>
            </a:r>
            <a:r>
              <a:rPr sz="1500" i="1" spc="75" dirty="0">
                <a:latin typeface="Cambria"/>
                <a:cs typeface="Cambria"/>
              </a:rPr>
              <a:t> </a:t>
            </a:r>
            <a:r>
              <a:rPr sz="1500" i="1" spc="55" dirty="0">
                <a:latin typeface="Cambria"/>
                <a:cs typeface="Cambria"/>
              </a:rPr>
              <a:t>educar</a:t>
            </a:r>
            <a:r>
              <a:rPr sz="1500" i="1" spc="85" dirty="0">
                <a:latin typeface="Cambria"/>
                <a:cs typeface="Cambria"/>
              </a:rPr>
              <a:t> </a:t>
            </a:r>
            <a:r>
              <a:rPr sz="1500" i="1" spc="30" dirty="0">
                <a:latin typeface="Cambria"/>
                <a:cs typeface="Cambria"/>
              </a:rPr>
              <a:t>se</a:t>
            </a:r>
            <a:r>
              <a:rPr sz="1500" i="1" spc="80" dirty="0">
                <a:latin typeface="Cambria"/>
                <a:cs typeface="Cambria"/>
              </a:rPr>
              <a:t> </a:t>
            </a:r>
            <a:r>
              <a:rPr sz="1500" i="1" spc="50" dirty="0">
                <a:latin typeface="Cambria"/>
                <a:cs typeface="Cambria"/>
              </a:rPr>
              <a:t>precisa</a:t>
            </a:r>
            <a:r>
              <a:rPr sz="1500" i="1" spc="75" dirty="0">
                <a:latin typeface="Cambria"/>
                <a:cs typeface="Cambria"/>
              </a:rPr>
              <a:t> </a:t>
            </a:r>
            <a:r>
              <a:rPr sz="1500" i="1" spc="55" dirty="0">
                <a:latin typeface="Cambria"/>
                <a:cs typeface="Cambria"/>
              </a:rPr>
              <a:t>Ser»</a:t>
            </a:r>
            <a:endParaRPr sz="1500">
              <a:latin typeface="Cambria"/>
              <a:cs typeface="Cambria"/>
            </a:endParaRPr>
          </a:p>
          <a:p>
            <a:pPr marL="12700" marR="5715" algn="just">
              <a:lnSpc>
                <a:spcPct val="111000"/>
              </a:lnSpc>
              <a:spcBef>
                <a:spcPts val="894"/>
              </a:spcBef>
            </a:pPr>
            <a:r>
              <a:rPr sz="1500" spc="160" dirty="0">
                <a:latin typeface="Cambria"/>
                <a:cs typeface="Cambria"/>
              </a:rPr>
              <a:t>Un</a:t>
            </a:r>
            <a:r>
              <a:rPr sz="1500" spc="165" dirty="0">
                <a:latin typeface="Cambria"/>
                <a:cs typeface="Cambria"/>
              </a:rPr>
              <a:t> </a:t>
            </a:r>
            <a:r>
              <a:rPr sz="1500" spc="20" dirty="0">
                <a:latin typeface="Cambria"/>
                <a:cs typeface="Cambria"/>
              </a:rPr>
              <a:t>docente</a:t>
            </a:r>
            <a:r>
              <a:rPr sz="1500" spc="25" dirty="0">
                <a:latin typeface="Cambria"/>
                <a:cs typeface="Cambria"/>
              </a:rPr>
              <a:t> </a:t>
            </a:r>
            <a:r>
              <a:rPr sz="1500" spc="30" dirty="0">
                <a:latin typeface="Cambria"/>
                <a:cs typeface="Cambria"/>
              </a:rPr>
              <a:t>se</a:t>
            </a:r>
            <a:r>
              <a:rPr sz="1500" spc="35" dirty="0">
                <a:latin typeface="Cambria"/>
                <a:cs typeface="Cambria"/>
              </a:rPr>
              <a:t> </a:t>
            </a:r>
            <a:r>
              <a:rPr sz="1500" spc="45" dirty="0">
                <a:latin typeface="Cambria"/>
                <a:cs typeface="Cambria"/>
              </a:rPr>
              <a:t>prepara</a:t>
            </a:r>
            <a:r>
              <a:rPr sz="1500" spc="50" dirty="0">
                <a:latin typeface="Cambria"/>
                <a:cs typeface="Cambria"/>
              </a:rPr>
              <a:t> </a:t>
            </a:r>
            <a:r>
              <a:rPr sz="1500" spc="65" dirty="0">
                <a:latin typeface="Cambria"/>
                <a:cs typeface="Cambria"/>
              </a:rPr>
              <a:t>para</a:t>
            </a:r>
            <a:r>
              <a:rPr sz="1500" spc="70" dirty="0">
                <a:latin typeface="Cambria"/>
                <a:cs typeface="Cambria"/>
              </a:rPr>
              <a:t> </a:t>
            </a:r>
            <a:r>
              <a:rPr sz="1500" spc="45" dirty="0">
                <a:latin typeface="Cambria"/>
                <a:cs typeface="Cambria"/>
              </a:rPr>
              <a:t>desempeñar</a:t>
            </a:r>
            <a:r>
              <a:rPr sz="1500" spc="50" dirty="0">
                <a:latin typeface="Cambria"/>
                <a:cs typeface="Cambria"/>
              </a:rPr>
              <a:t> </a:t>
            </a:r>
            <a:r>
              <a:rPr sz="1500" spc="40" dirty="0">
                <a:latin typeface="Cambria"/>
                <a:cs typeface="Cambria"/>
              </a:rPr>
              <a:t>este</a:t>
            </a:r>
            <a:r>
              <a:rPr sz="1500" spc="45" dirty="0">
                <a:latin typeface="Cambria"/>
                <a:cs typeface="Cambria"/>
              </a:rPr>
              <a:t> </a:t>
            </a:r>
            <a:r>
              <a:rPr sz="1500" spc="10" dirty="0">
                <a:latin typeface="Cambria"/>
                <a:cs typeface="Cambria"/>
              </a:rPr>
              <a:t>rol</a:t>
            </a:r>
            <a:r>
              <a:rPr sz="1500" spc="15" dirty="0">
                <a:latin typeface="Cambria"/>
                <a:cs typeface="Cambria"/>
              </a:rPr>
              <a:t> </a:t>
            </a:r>
            <a:r>
              <a:rPr sz="1500" spc="5" dirty="0">
                <a:latin typeface="Cambria"/>
                <a:cs typeface="Cambria"/>
              </a:rPr>
              <a:t>con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energía,</a:t>
            </a:r>
            <a:r>
              <a:rPr sz="1500" b="1" spc="90" dirty="0">
                <a:latin typeface="Cambria"/>
                <a:cs typeface="Cambria"/>
              </a:rPr>
              <a:t> coherencia, </a:t>
            </a:r>
            <a:r>
              <a:rPr sz="1500" b="1" spc="95" dirty="0">
                <a:latin typeface="Cambria"/>
                <a:cs typeface="Cambria"/>
              </a:rPr>
              <a:t> </a:t>
            </a:r>
            <a:r>
              <a:rPr sz="1500" b="1" spc="75" dirty="0">
                <a:latin typeface="Cambria"/>
                <a:cs typeface="Cambria"/>
              </a:rPr>
              <a:t>respeto,</a:t>
            </a:r>
            <a:r>
              <a:rPr sz="1500" b="1" spc="8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serenidad</a:t>
            </a:r>
            <a:r>
              <a:rPr sz="1500" b="1" spc="90" dirty="0">
                <a:latin typeface="Cambria"/>
                <a:cs typeface="Cambria"/>
              </a:rPr>
              <a:t> </a:t>
            </a:r>
            <a:r>
              <a:rPr sz="1500" b="1" spc="120" dirty="0">
                <a:latin typeface="Cambria"/>
                <a:cs typeface="Cambria"/>
              </a:rPr>
              <a:t>y</a:t>
            </a:r>
            <a:r>
              <a:rPr sz="1500" b="1" spc="125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empatía.</a:t>
            </a:r>
            <a:r>
              <a:rPr sz="1500" b="1" spc="90" dirty="0">
                <a:latin typeface="Cambria"/>
                <a:cs typeface="Cambria"/>
              </a:rPr>
              <a:t> </a:t>
            </a:r>
            <a:r>
              <a:rPr sz="1500" spc="35" dirty="0">
                <a:latin typeface="Cambria"/>
                <a:cs typeface="Cambria"/>
              </a:rPr>
              <a:t>Sólo</a:t>
            </a:r>
            <a:r>
              <a:rPr sz="1500" spc="40" dirty="0">
                <a:latin typeface="Cambria"/>
                <a:cs typeface="Cambria"/>
              </a:rPr>
              <a:t> </a:t>
            </a:r>
            <a:r>
              <a:rPr sz="1500" spc="65" dirty="0">
                <a:latin typeface="Cambria"/>
                <a:cs typeface="Cambria"/>
              </a:rPr>
              <a:t>así</a:t>
            </a:r>
            <a:r>
              <a:rPr sz="1500" spc="70" dirty="0">
                <a:latin typeface="Cambria"/>
                <a:cs typeface="Cambria"/>
              </a:rPr>
              <a:t> </a:t>
            </a:r>
            <a:r>
              <a:rPr sz="1500" spc="25" dirty="0">
                <a:latin typeface="Cambria"/>
                <a:cs typeface="Cambria"/>
              </a:rPr>
              <a:t>podrá</a:t>
            </a:r>
            <a:r>
              <a:rPr sz="1500" spc="30" dirty="0">
                <a:latin typeface="Cambria"/>
                <a:cs typeface="Cambria"/>
              </a:rPr>
              <a:t> </a:t>
            </a:r>
            <a:r>
              <a:rPr sz="1500" spc="15" dirty="0">
                <a:latin typeface="Cambria"/>
                <a:cs typeface="Cambria"/>
              </a:rPr>
              <a:t>promover</a:t>
            </a:r>
            <a:r>
              <a:rPr sz="1500" spc="365" dirty="0">
                <a:latin typeface="Cambria"/>
                <a:cs typeface="Cambria"/>
              </a:rPr>
              <a:t> </a:t>
            </a:r>
            <a:r>
              <a:rPr sz="1500" spc="30" dirty="0">
                <a:latin typeface="Cambria"/>
                <a:cs typeface="Cambria"/>
              </a:rPr>
              <a:t>espacios </a:t>
            </a:r>
            <a:r>
              <a:rPr sz="1500" spc="390" dirty="0">
                <a:latin typeface="Cambria"/>
                <a:cs typeface="Cambria"/>
              </a:rPr>
              <a:t> </a:t>
            </a:r>
            <a:r>
              <a:rPr sz="1500" spc="65" dirty="0">
                <a:latin typeface="Cambria"/>
                <a:cs typeface="Cambria"/>
              </a:rPr>
              <a:t>para </a:t>
            </a:r>
            <a:r>
              <a:rPr sz="1500" spc="70" dirty="0">
                <a:latin typeface="Cambria"/>
                <a:cs typeface="Cambria"/>
              </a:rPr>
              <a:t> </a:t>
            </a:r>
            <a:r>
              <a:rPr sz="1500" spc="45" dirty="0">
                <a:latin typeface="Cambria"/>
                <a:cs typeface="Cambria"/>
              </a:rPr>
              <a:t>desarrollar</a:t>
            </a:r>
            <a:r>
              <a:rPr sz="1500" spc="85" dirty="0">
                <a:latin typeface="Cambria"/>
                <a:cs typeface="Cambria"/>
              </a:rPr>
              <a:t> </a:t>
            </a:r>
            <a:r>
              <a:rPr sz="1500" spc="70" dirty="0">
                <a:latin typeface="Cambria"/>
                <a:cs typeface="Cambria"/>
              </a:rPr>
              <a:t>las</a:t>
            </a:r>
            <a:r>
              <a:rPr sz="1500" spc="90" dirty="0">
                <a:latin typeface="Cambria"/>
                <a:cs typeface="Cambria"/>
              </a:rPr>
              <a:t> </a:t>
            </a:r>
            <a:r>
              <a:rPr sz="1500" spc="35" dirty="0">
                <a:latin typeface="Cambria"/>
                <a:cs typeface="Cambria"/>
              </a:rPr>
              <a:t>competencias</a:t>
            </a:r>
            <a:r>
              <a:rPr sz="1500" spc="80" dirty="0">
                <a:latin typeface="Cambria"/>
                <a:cs typeface="Cambria"/>
              </a:rPr>
              <a:t> </a:t>
            </a:r>
            <a:r>
              <a:rPr sz="1500" spc="40" dirty="0">
                <a:latin typeface="Cambria"/>
                <a:cs typeface="Cambria"/>
              </a:rPr>
              <a:t>emocionales.</a:t>
            </a:r>
            <a:endParaRPr sz="1500">
              <a:latin typeface="Cambria"/>
              <a:cs typeface="Cambria"/>
            </a:endParaRPr>
          </a:p>
          <a:p>
            <a:pPr marL="12700" marR="5080" algn="just">
              <a:lnSpc>
                <a:spcPct val="111000"/>
              </a:lnSpc>
              <a:spcBef>
                <a:spcPts val="910"/>
              </a:spcBef>
            </a:pPr>
            <a:r>
              <a:rPr sz="1500" spc="145" dirty="0">
                <a:latin typeface="Cambria"/>
                <a:cs typeface="Cambria"/>
              </a:rPr>
              <a:t>La </a:t>
            </a:r>
            <a:r>
              <a:rPr sz="1500" b="1" spc="90" dirty="0">
                <a:latin typeface="Cambria"/>
                <a:cs typeface="Cambria"/>
              </a:rPr>
              <a:t>formación </a:t>
            </a:r>
            <a:r>
              <a:rPr sz="1500" spc="30" dirty="0">
                <a:latin typeface="Cambria"/>
                <a:cs typeface="Cambria"/>
              </a:rPr>
              <a:t>del </a:t>
            </a:r>
            <a:r>
              <a:rPr sz="1500" spc="20" dirty="0">
                <a:latin typeface="Cambria"/>
                <a:cs typeface="Cambria"/>
              </a:rPr>
              <a:t>docente </a:t>
            </a:r>
            <a:r>
              <a:rPr sz="1500" spc="35" dirty="0">
                <a:latin typeface="Cambria"/>
                <a:cs typeface="Cambria"/>
              </a:rPr>
              <a:t>es </a:t>
            </a:r>
            <a:r>
              <a:rPr sz="1500" spc="70" dirty="0">
                <a:latin typeface="Cambria"/>
                <a:cs typeface="Cambria"/>
              </a:rPr>
              <a:t>vital. </a:t>
            </a:r>
            <a:r>
              <a:rPr sz="1500" spc="110" dirty="0">
                <a:latin typeface="Cambria"/>
                <a:cs typeface="Cambria"/>
              </a:rPr>
              <a:t>Se </a:t>
            </a:r>
            <a:r>
              <a:rPr sz="1500" spc="35" dirty="0">
                <a:latin typeface="Cambria"/>
                <a:cs typeface="Cambria"/>
              </a:rPr>
              <a:t>debería dotar </a:t>
            </a:r>
            <a:r>
              <a:rPr sz="1500" spc="15" dirty="0">
                <a:latin typeface="Cambria"/>
                <a:cs typeface="Cambria"/>
              </a:rPr>
              <a:t>de </a:t>
            </a:r>
            <a:r>
              <a:rPr sz="1500" spc="80" dirty="0">
                <a:latin typeface="Cambria"/>
                <a:cs typeface="Cambria"/>
              </a:rPr>
              <a:t>un </a:t>
            </a:r>
            <a:r>
              <a:rPr sz="1500" spc="50" dirty="0">
                <a:latin typeface="Cambria"/>
                <a:cs typeface="Cambria"/>
              </a:rPr>
              <a:t>bagaje en </a:t>
            </a:r>
            <a:r>
              <a:rPr sz="1500" spc="65" dirty="0">
                <a:latin typeface="Cambria"/>
                <a:cs typeface="Cambria"/>
              </a:rPr>
              <a:t>materia </a:t>
            </a:r>
            <a:r>
              <a:rPr sz="1500" spc="20" dirty="0">
                <a:latin typeface="Cambria"/>
                <a:cs typeface="Cambria"/>
              </a:rPr>
              <a:t>de </a:t>
            </a:r>
            <a:r>
              <a:rPr sz="1500" spc="25" dirty="0">
                <a:latin typeface="Cambria"/>
                <a:cs typeface="Cambria"/>
              </a:rPr>
              <a:t> </a:t>
            </a:r>
            <a:r>
              <a:rPr sz="1500" spc="20" dirty="0">
                <a:latin typeface="Cambria"/>
                <a:cs typeface="Cambria"/>
              </a:rPr>
              <a:t>emociones </a:t>
            </a:r>
            <a:r>
              <a:rPr sz="1500" spc="45" dirty="0">
                <a:latin typeface="Cambria"/>
                <a:cs typeface="Cambria"/>
              </a:rPr>
              <a:t>y </a:t>
            </a:r>
            <a:r>
              <a:rPr sz="1500" spc="15" dirty="0">
                <a:latin typeface="Cambria"/>
                <a:cs typeface="Cambria"/>
              </a:rPr>
              <a:t>de </a:t>
            </a:r>
            <a:r>
              <a:rPr sz="1500" spc="35" dirty="0">
                <a:latin typeface="Cambria"/>
                <a:cs typeface="Cambria"/>
              </a:rPr>
              <a:t>competencias emocionales. </a:t>
            </a:r>
            <a:r>
              <a:rPr sz="1500" spc="65" dirty="0">
                <a:latin typeface="Cambria"/>
                <a:cs typeface="Cambria"/>
              </a:rPr>
              <a:t>Los </a:t>
            </a:r>
            <a:r>
              <a:rPr sz="1500" spc="25" dirty="0">
                <a:latin typeface="Cambria"/>
                <a:cs typeface="Cambria"/>
              </a:rPr>
              <a:t>docentes </a:t>
            </a:r>
            <a:r>
              <a:rPr sz="1500" spc="5" dirty="0">
                <a:latin typeface="Cambria"/>
                <a:cs typeface="Cambria"/>
              </a:rPr>
              <a:t>con </a:t>
            </a:r>
            <a:r>
              <a:rPr sz="1500" spc="85" dirty="0">
                <a:latin typeface="Cambria"/>
                <a:cs typeface="Cambria"/>
              </a:rPr>
              <a:t>una </a:t>
            </a:r>
            <a:r>
              <a:rPr sz="1500" spc="45" dirty="0">
                <a:latin typeface="Cambria"/>
                <a:cs typeface="Cambria"/>
              </a:rPr>
              <a:t>mayor capacidad </a:t>
            </a:r>
            <a:r>
              <a:rPr sz="1500" spc="50" dirty="0">
                <a:latin typeface="Cambria"/>
                <a:cs typeface="Cambria"/>
              </a:rPr>
              <a:t> </a:t>
            </a:r>
            <a:r>
              <a:rPr sz="1500" spc="65" dirty="0">
                <a:latin typeface="Cambria"/>
                <a:cs typeface="Cambria"/>
              </a:rPr>
              <a:t>para</a:t>
            </a:r>
            <a:r>
              <a:rPr sz="1500" spc="70" dirty="0">
                <a:latin typeface="Cambria"/>
                <a:cs typeface="Cambria"/>
              </a:rPr>
              <a:t> </a:t>
            </a:r>
            <a:r>
              <a:rPr sz="1500" spc="35" dirty="0">
                <a:latin typeface="Cambria"/>
                <a:cs typeface="Cambria"/>
              </a:rPr>
              <a:t>percibir,</a:t>
            </a:r>
            <a:r>
              <a:rPr sz="1500" spc="40" dirty="0">
                <a:latin typeface="Cambria"/>
                <a:cs typeface="Cambria"/>
              </a:rPr>
              <a:t> </a:t>
            </a:r>
            <a:r>
              <a:rPr sz="1500" spc="25" dirty="0">
                <a:latin typeface="Cambria"/>
                <a:cs typeface="Cambria"/>
              </a:rPr>
              <a:t>comprender</a:t>
            </a:r>
            <a:r>
              <a:rPr sz="1500" spc="30" dirty="0">
                <a:latin typeface="Cambria"/>
                <a:cs typeface="Cambria"/>
              </a:rPr>
              <a:t> </a:t>
            </a:r>
            <a:r>
              <a:rPr sz="1500" spc="45" dirty="0">
                <a:latin typeface="Cambria"/>
                <a:cs typeface="Cambria"/>
              </a:rPr>
              <a:t>y</a:t>
            </a:r>
            <a:r>
              <a:rPr sz="1500" spc="50" dirty="0">
                <a:latin typeface="Cambria"/>
                <a:cs typeface="Cambria"/>
              </a:rPr>
              <a:t> regular</a:t>
            </a:r>
            <a:r>
              <a:rPr sz="1500" spc="55" dirty="0">
                <a:latin typeface="Cambria"/>
                <a:cs typeface="Cambria"/>
              </a:rPr>
              <a:t> </a:t>
            </a:r>
            <a:r>
              <a:rPr sz="1500" spc="70" dirty="0">
                <a:latin typeface="Cambria"/>
                <a:cs typeface="Cambria"/>
              </a:rPr>
              <a:t>las</a:t>
            </a:r>
            <a:r>
              <a:rPr sz="1500" spc="75" dirty="0">
                <a:latin typeface="Cambria"/>
                <a:cs typeface="Cambria"/>
              </a:rPr>
              <a:t> </a:t>
            </a:r>
            <a:r>
              <a:rPr sz="1500" spc="20" dirty="0">
                <a:latin typeface="Cambria"/>
                <a:cs typeface="Cambria"/>
              </a:rPr>
              <a:t>emociones</a:t>
            </a:r>
            <a:r>
              <a:rPr sz="1500" spc="25" dirty="0">
                <a:latin typeface="Cambria"/>
                <a:cs typeface="Cambria"/>
              </a:rPr>
              <a:t> </a:t>
            </a:r>
            <a:r>
              <a:rPr sz="1500" spc="30" dirty="0">
                <a:latin typeface="Cambria"/>
                <a:cs typeface="Cambria"/>
              </a:rPr>
              <a:t>propias</a:t>
            </a:r>
            <a:r>
              <a:rPr sz="1500" spc="35" dirty="0">
                <a:latin typeface="Cambria"/>
                <a:cs typeface="Cambria"/>
              </a:rPr>
              <a:t> </a:t>
            </a:r>
            <a:r>
              <a:rPr sz="1500" spc="45" dirty="0">
                <a:latin typeface="Cambria"/>
                <a:cs typeface="Cambria"/>
              </a:rPr>
              <a:t>y</a:t>
            </a:r>
            <a:r>
              <a:rPr sz="1500" spc="50" dirty="0">
                <a:latin typeface="Cambria"/>
                <a:cs typeface="Cambria"/>
              </a:rPr>
              <a:t> </a:t>
            </a:r>
            <a:r>
              <a:rPr sz="1500" spc="80" dirty="0">
                <a:latin typeface="Cambria"/>
                <a:cs typeface="Cambria"/>
              </a:rPr>
              <a:t>la</a:t>
            </a:r>
            <a:r>
              <a:rPr sz="1500" spc="85" dirty="0">
                <a:latin typeface="Cambria"/>
                <a:cs typeface="Cambria"/>
              </a:rPr>
              <a:t> </a:t>
            </a:r>
            <a:r>
              <a:rPr sz="1500" spc="20" dirty="0">
                <a:latin typeface="Cambria"/>
                <a:cs typeface="Cambria"/>
              </a:rPr>
              <a:t>de</a:t>
            </a:r>
            <a:r>
              <a:rPr sz="1500" spc="25" dirty="0">
                <a:latin typeface="Cambria"/>
                <a:cs typeface="Cambria"/>
              </a:rPr>
              <a:t> </a:t>
            </a:r>
            <a:r>
              <a:rPr sz="1500" spc="20" dirty="0">
                <a:latin typeface="Cambria"/>
                <a:cs typeface="Cambria"/>
              </a:rPr>
              <a:t>los  </a:t>
            </a:r>
            <a:r>
              <a:rPr sz="1500" spc="65" dirty="0">
                <a:latin typeface="Cambria"/>
                <a:cs typeface="Cambria"/>
              </a:rPr>
              <a:t>demás, </a:t>
            </a:r>
            <a:r>
              <a:rPr sz="1500" spc="70" dirty="0">
                <a:latin typeface="Cambria"/>
                <a:cs typeface="Cambria"/>
              </a:rPr>
              <a:t> </a:t>
            </a:r>
            <a:r>
              <a:rPr sz="1500" spc="60" dirty="0">
                <a:latin typeface="Cambria"/>
                <a:cs typeface="Cambria"/>
              </a:rPr>
              <a:t>tendrán</a:t>
            </a:r>
            <a:r>
              <a:rPr sz="1500" spc="175" dirty="0">
                <a:latin typeface="Cambria"/>
                <a:cs typeface="Cambria"/>
              </a:rPr>
              <a:t> </a:t>
            </a:r>
            <a:r>
              <a:rPr sz="1500" spc="20" dirty="0">
                <a:latin typeface="Cambria"/>
                <a:cs typeface="Cambria"/>
              </a:rPr>
              <a:t>los</a:t>
            </a:r>
            <a:r>
              <a:rPr sz="1500" spc="180" dirty="0">
                <a:latin typeface="Cambria"/>
                <a:cs typeface="Cambria"/>
              </a:rPr>
              <a:t> </a:t>
            </a:r>
            <a:r>
              <a:rPr sz="1500" spc="25" dirty="0">
                <a:latin typeface="Cambria"/>
                <a:cs typeface="Cambria"/>
              </a:rPr>
              <a:t>recursos</a:t>
            </a:r>
            <a:r>
              <a:rPr sz="1500" spc="180" dirty="0">
                <a:latin typeface="Cambria"/>
                <a:cs typeface="Cambria"/>
              </a:rPr>
              <a:t> </a:t>
            </a:r>
            <a:r>
              <a:rPr sz="1500" spc="35" dirty="0">
                <a:latin typeface="Cambria"/>
                <a:cs typeface="Cambria"/>
              </a:rPr>
              <a:t>necesarios</a:t>
            </a:r>
            <a:r>
              <a:rPr sz="1500" spc="180" dirty="0">
                <a:latin typeface="Cambria"/>
                <a:cs typeface="Cambria"/>
              </a:rPr>
              <a:t> </a:t>
            </a:r>
            <a:r>
              <a:rPr sz="1500" spc="65" dirty="0">
                <a:latin typeface="Cambria"/>
                <a:cs typeface="Cambria"/>
              </a:rPr>
              <a:t>para</a:t>
            </a:r>
            <a:r>
              <a:rPr sz="1500" spc="185" dirty="0">
                <a:latin typeface="Cambria"/>
                <a:cs typeface="Cambria"/>
              </a:rPr>
              <a:t> </a:t>
            </a:r>
            <a:r>
              <a:rPr sz="1500" spc="55" dirty="0">
                <a:latin typeface="Cambria"/>
                <a:cs typeface="Cambria"/>
              </a:rPr>
              <a:t>afrontar</a:t>
            </a:r>
            <a:r>
              <a:rPr sz="1500" spc="180" dirty="0">
                <a:latin typeface="Cambria"/>
                <a:cs typeface="Cambria"/>
              </a:rPr>
              <a:t> </a:t>
            </a:r>
            <a:r>
              <a:rPr sz="1500" spc="25" dirty="0">
                <a:latin typeface="Cambria"/>
                <a:cs typeface="Cambria"/>
              </a:rPr>
              <a:t>mejor</a:t>
            </a:r>
            <a:r>
              <a:rPr sz="1500" spc="160" dirty="0">
                <a:latin typeface="Cambria"/>
                <a:cs typeface="Cambria"/>
              </a:rPr>
              <a:t> </a:t>
            </a:r>
            <a:r>
              <a:rPr sz="1500" spc="70" dirty="0">
                <a:latin typeface="Cambria"/>
                <a:cs typeface="Cambria"/>
              </a:rPr>
              <a:t>las</a:t>
            </a:r>
            <a:r>
              <a:rPr sz="1500" spc="180" dirty="0">
                <a:latin typeface="Cambria"/>
                <a:cs typeface="Cambria"/>
              </a:rPr>
              <a:t> </a:t>
            </a:r>
            <a:r>
              <a:rPr sz="1500" spc="45" dirty="0">
                <a:latin typeface="Cambria"/>
                <a:cs typeface="Cambria"/>
              </a:rPr>
              <a:t>situaciones</a:t>
            </a:r>
            <a:r>
              <a:rPr sz="1500" spc="190" dirty="0">
                <a:latin typeface="Cambria"/>
                <a:cs typeface="Cambria"/>
              </a:rPr>
              <a:t> </a:t>
            </a:r>
            <a:r>
              <a:rPr sz="1500" spc="50" dirty="0">
                <a:latin typeface="Cambria"/>
                <a:cs typeface="Cambria"/>
              </a:rPr>
              <a:t>estresantes</a:t>
            </a:r>
            <a:r>
              <a:rPr sz="1500" spc="180" dirty="0">
                <a:latin typeface="Cambria"/>
                <a:cs typeface="Cambria"/>
              </a:rPr>
              <a:t> </a:t>
            </a:r>
            <a:r>
              <a:rPr sz="1500" spc="50" dirty="0">
                <a:latin typeface="Cambria"/>
                <a:cs typeface="Cambria"/>
              </a:rPr>
              <a:t>en </a:t>
            </a:r>
            <a:r>
              <a:rPr sz="1500" spc="-320" dirty="0">
                <a:latin typeface="Cambria"/>
                <a:cs typeface="Cambria"/>
              </a:rPr>
              <a:t> </a:t>
            </a:r>
            <a:r>
              <a:rPr sz="1500" spc="40" dirty="0">
                <a:latin typeface="Cambria"/>
                <a:cs typeface="Cambria"/>
              </a:rPr>
              <a:t>el </a:t>
            </a:r>
            <a:r>
              <a:rPr sz="1500" spc="85" dirty="0">
                <a:latin typeface="Cambria"/>
                <a:cs typeface="Cambria"/>
              </a:rPr>
              <a:t>aula</a:t>
            </a:r>
            <a:r>
              <a:rPr sz="1500" spc="90" dirty="0">
                <a:latin typeface="Cambria"/>
                <a:cs typeface="Cambria"/>
              </a:rPr>
              <a:t> </a:t>
            </a:r>
            <a:r>
              <a:rPr sz="1500" spc="45" dirty="0">
                <a:latin typeface="Cambria"/>
                <a:cs typeface="Cambria"/>
              </a:rPr>
              <a:t>y </a:t>
            </a:r>
            <a:r>
              <a:rPr sz="1500" spc="65" dirty="0">
                <a:latin typeface="Cambria"/>
                <a:cs typeface="Cambria"/>
              </a:rPr>
              <a:t>manejar </a:t>
            </a:r>
            <a:r>
              <a:rPr sz="1500" spc="75" dirty="0">
                <a:latin typeface="Cambria"/>
                <a:cs typeface="Cambria"/>
              </a:rPr>
              <a:t>más </a:t>
            </a:r>
            <a:r>
              <a:rPr sz="1500" spc="55" dirty="0">
                <a:latin typeface="Cambria"/>
                <a:cs typeface="Cambria"/>
              </a:rPr>
              <a:t>adecuadamente </a:t>
            </a:r>
            <a:r>
              <a:rPr sz="1500" spc="70" dirty="0">
                <a:latin typeface="Cambria"/>
                <a:cs typeface="Cambria"/>
              </a:rPr>
              <a:t>las </a:t>
            </a:r>
            <a:r>
              <a:rPr sz="1500" spc="50" dirty="0">
                <a:latin typeface="Cambria"/>
                <a:cs typeface="Cambria"/>
              </a:rPr>
              <a:t>respuestas </a:t>
            </a:r>
            <a:r>
              <a:rPr sz="1500" spc="30" dirty="0">
                <a:latin typeface="Cambria"/>
                <a:cs typeface="Cambria"/>
              </a:rPr>
              <a:t>emocionales </a:t>
            </a:r>
            <a:r>
              <a:rPr sz="1500" spc="65" dirty="0">
                <a:latin typeface="Cambria"/>
                <a:cs typeface="Cambria"/>
              </a:rPr>
              <a:t>negativas </a:t>
            </a:r>
            <a:r>
              <a:rPr sz="1500" spc="40" dirty="0">
                <a:latin typeface="Cambria"/>
                <a:cs typeface="Cambria"/>
              </a:rPr>
              <a:t>que </a:t>
            </a:r>
            <a:r>
              <a:rPr sz="1500" spc="45" dirty="0">
                <a:latin typeface="Cambria"/>
                <a:cs typeface="Cambria"/>
              </a:rPr>
              <a:t> frecuentemente</a:t>
            </a:r>
            <a:r>
              <a:rPr sz="1500" spc="55" dirty="0">
                <a:latin typeface="Cambria"/>
                <a:cs typeface="Cambria"/>
              </a:rPr>
              <a:t> </a:t>
            </a:r>
            <a:r>
              <a:rPr sz="1500" spc="50" dirty="0">
                <a:latin typeface="Cambria"/>
                <a:cs typeface="Cambria"/>
              </a:rPr>
              <a:t>surgen</a:t>
            </a:r>
            <a:r>
              <a:rPr sz="1500" spc="90" dirty="0">
                <a:latin typeface="Cambria"/>
                <a:cs typeface="Cambria"/>
              </a:rPr>
              <a:t> </a:t>
            </a:r>
            <a:r>
              <a:rPr sz="1500" spc="50" dirty="0">
                <a:latin typeface="Cambria"/>
                <a:cs typeface="Cambria"/>
              </a:rPr>
              <a:t>en</a:t>
            </a:r>
            <a:r>
              <a:rPr sz="1500" spc="70" dirty="0">
                <a:latin typeface="Cambria"/>
                <a:cs typeface="Cambria"/>
              </a:rPr>
              <a:t> las</a:t>
            </a:r>
            <a:r>
              <a:rPr sz="1500" spc="95" dirty="0">
                <a:latin typeface="Cambria"/>
                <a:cs typeface="Cambria"/>
              </a:rPr>
              <a:t> </a:t>
            </a:r>
            <a:r>
              <a:rPr sz="1500" spc="35" dirty="0">
                <a:latin typeface="Cambria"/>
                <a:cs typeface="Cambria"/>
              </a:rPr>
              <a:t>interacciones</a:t>
            </a:r>
            <a:r>
              <a:rPr sz="1500" spc="85" dirty="0">
                <a:latin typeface="Cambria"/>
                <a:cs typeface="Cambria"/>
              </a:rPr>
              <a:t> </a:t>
            </a:r>
            <a:r>
              <a:rPr sz="1500" spc="40" dirty="0">
                <a:latin typeface="Cambria"/>
                <a:cs typeface="Cambria"/>
              </a:rPr>
              <a:t>que</a:t>
            </a:r>
            <a:r>
              <a:rPr sz="1500" spc="75" dirty="0">
                <a:latin typeface="Cambria"/>
                <a:cs typeface="Cambria"/>
              </a:rPr>
              <a:t> </a:t>
            </a:r>
            <a:r>
              <a:rPr sz="1500" spc="60" dirty="0">
                <a:latin typeface="Cambria"/>
                <a:cs typeface="Cambria"/>
              </a:rPr>
              <a:t>mantienen</a:t>
            </a:r>
            <a:r>
              <a:rPr sz="1500" spc="75" dirty="0">
                <a:latin typeface="Cambria"/>
                <a:cs typeface="Cambria"/>
              </a:rPr>
              <a:t> </a:t>
            </a:r>
            <a:r>
              <a:rPr sz="1500" spc="10" dirty="0">
                <a:latin typeface="Cambria"/>
                <a:cs typeface="Cambria"/>
              </a:rPr>
              <a:t>con</a:t>
            </a:r>
            <a:r>
              <a:rPr sz="1500" spc="90" dirty="0">
                <a:latin typeface="Cambria"/>
                <a:cs typeface="Cambria"/>
              </a:rPr>
              <a:t> </a:t>
            </a:r>
            <a:r>
              <a:rPr sz="1500" spc="60" dirty="0">
                <a:latin typeface="Cambria"/>
                <a:cs typeface="Cambria"/>
              </a:rPr>
              <a:t>sus</a:t>
            </a:r>
            <a:r>
              <a:rPr sz="1500" spc="80" dirty="0">
                <a:latin typeface="Cambria"/>
                <a:cs typeface="Cambria"/>
              </a:rPr>
              <a:t> </a:t>
            </a:r>
            <a:r>
              <a:rPr sz="1500" spc="65" dirty="0">
                <a:latin typeface="Cambria"/>
                <a:cs typeface="Cambria"/>
              </a:rPr>
              <a:t>alumnos.</a:t>
            </a:r>
            <a:endParaRPr sz="1500">
              <a:latin typeface="Cambria"/>
              <a:cs typeface="Cambria"/>
            </a:endParaRPr>
          </a:p>
        </p:txBody>
      </p:sp>
      <p:pic>
        <p:nvPicPr>
          <p:cNvPr id="18" name="object 1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205471" y="332613"/>
            <a:ext cx="1412748" cy="1478915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530105"/>
            <a:ext cx="547293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15" dirty="0"/>
              <a:t>BIBLIOGRAFÍA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6930" marR="5715">
              <a:lnSpc>
                <a:spcPct val="110700"/>
              </a:lnSpc>
              <a:spcBef>
                <a:spcPts val="100"/>
              </a:spcBef>
            </a:pPr>
            <a:r>
              <a:rPr i="0" spc="80" dirty="0">
                <a:latin typeface="Cambria"/>
                <a:cs typeface="Cambria"/>
              </a:rPr>
              <a:t>Bach,</a:t>
            </a:r>
            <a:r>
              <a:rPr i="0" spc="225" dirty="0">
                <a:latin typeface="Cambria"/>
                <a:cs typeface="Cambria"/>
              </a:rPr>
              <a:t> </a:t>
            </a:r>
            <a:r>
              <a:rPr i="0" spc="150" dirty="0">
                <a:latin typeface="Cambria"/>
                <a:cs typeface="Cambria"/>
              </a:rPr>
              <a:t>E.</a:t>
            </a:r>
            <a:r>
              <a:rPr i="0" spc="155" dirty="0">
                <a:latin typeface="Cambria"/>
                <a:cs typeface="Cambria"/>
              </a:rPr>
              <a:t> </a:t>
            </a:r>
            <a:r>
              <a:rPr i="0" spc="-30" dirty="0">
                <a:latin typeface="Cambria"/>
                <a:cs typeface="Cambria"/>
              </a:rPr>
              <a:t>(2015)</a:t>
            </a:r>
            <a:r>
              <a:rPr i="0" spc="50" dirty="0">
                <a:latin typeface="Cambria"/>
                <a:cs typeface="Cambria"/>
              </a:rPr>
              <a:t> </a:t>
            </a:r>
            <a:r>
              <a:rPr spc="130" dirty="0"/>
              <a:t>La</a:t>
            </a:r>
            <a:r>
              <a:rPr spc="165" dirty="0"/>
              <a:t> </a:t>
            </a:r>
            <a:r>
              <a:rPr spc="45" dirty="0"/>
              <a:t>bellesa</a:t>
            </a:r>
            <a:r>
              <a:rPr spc="254" dirty="0"/>
              <a:t> </a:t>
            </a:r>
            <a:r>
              <a:rPr spc="45" dirty="0"/>
              <a:t>de</a:t>
            </a:r>
            <a:r>
              <a:rPr spc="265" dirty="0"/>
              <a:t> </a:t>
            </a:r>
            <a:r>
              <a:rPr spc="55" dirty="0"/>
              <a:t>sentir.</a:t>
            </a:r>
            <a:r>
              <a:rPr spc="250" dirty="0"/>
              <a:t> </a:t>
            </a:r>
            <a:r>
              <a:rPr spc="80" dirty="0"/>
              <a:t>De</a:t>
            </a:r>
            <a:r>
              <a:rPr spc="220" dirty="0"/>
              <a:t> </a:t>
            </a:r>
            <a:r>
              <a:rPr spc="55" dirty="0"/>
              <a:t>les</a:t>
            </a:r>
            <a:r>
              <a:rPr spc="245" dirty="0"/>
              <a:t> </a:t>
            </a:r>
            <a:r>
              <a:rPr spc="45" dirty="0"/>
              <a:t>emocions</a:t>
            </a:r>
            <a:r>
              <a:rPr spc="260" dirty="0"/>
              <a:t> </a:t>
            </a:r>
            <a:r>
              <a:rPr spc="70" dirty="0"/>
              <a:t>a</a:t>
            </a:r>
            <a:r>
              <a:rPr spc="215" dirty="0"/>
              <a:t> </a:t>
            </a:r>
            <a:r>
              <a:rPr spc="80" dirty="0"/>
              <a:t>la</a:t>
            </a:r>
            <a:r>
              <a:rPr spc="215" dirty="0"/>
              <a:t> </a:t>
            </a:r>
            <a:r>
              <a:rPr spc="60" dirty="0"/>
              <a:t>sensibilitat.</a:t>
            </a:r>
            <a:r>
              <a:rPr spc="245" dirty="0"/>
              <a:t> </a:t>
            </a:r>
            <a:r>
              <a:rPr i="0" spc="45" dirty="0">
                <a:latin typeface="Cambria"/>
                <a:cs typeface="Cambria"/>
              </a:rPr>
              <a:t>Barcelona: </a:t>
            </a:r>
            <a:r>
              <a:rPr i="0" spc="-295" dirty="0">
                <a:latin typeface="Cambria"/>
                <a:cs typeface="Cambria"/>
              </a:rPr>
              <a:t> </a:t>
            </a:r>
            <a:r>
              <a:rPr i="0" spc="65" dirty="0">
                <a:latin typeface="Cambria"/>
                <a:cs typeface="Cambria"/>
              </a:rPr>
              <a:t>Plataforma</a:t>
            </a:r>
            <a:r>
              <a:rPr i="0" spc="50" dirty="0">
                <a:latin typeface="Cambria"/>
                <a:cs typeface="Cambria"/>
              </a:rPr>
              <a:t> </a:t>
            </a:r>
            <a:r>
              <a:rPr i="0" spc="65" dirty="0">
                <a:latin typeface="Cambria"/>
                <a:cs typeface="Cambria"/>
              </a:rPr>
              <a:t>Editorial.</a:t>
            </a:r>
          </a:p>
          <a:p>
            <a:pPr marL="836930">
              <a:lnSpc>
                <a:spcPct val="100000"/>
              </a:lnSpc>
              <a:spcBef>
                <a:spcPts val="1080"/>
              </a:spcBef>
            </a:pPr>
            <a:r>
              <a:rPr i="0" spc="65" dirty="0">
                <a:latin typeface="Cambria"/>
                <a:cs typeface="Cambria"/>
              </a:rPr>
              <a:t>Bisquerra,</a:t>
            </a:r>
            <a:r>
              <a:rPr i="0" spc="60" dirty="0">
                <a:latin typeface="Cambria"/>
                <a:cs typeface="Cambria"/>
              </a:rPr>
              <a:t> </a:t>
            </a:r>
            <a:r>
              <a:rPr i="0" spc="114" dirty="0">
                <a:latin typeface="Cambria"/>
                <a:cs typeface="Cambria"/>
              </a:rPr>
              <a:t>R.</a:t>
            </a:r>
            <a:r>
              <a:rPr i="0" spc="85" dirty="0">
                <a:latin typeface="Cambria"/>
                <a:cs typeface="Cambria"/>
              </a:rPr>
              <a:t> </a:t>
            </a:r>
            <a:r>
              <a:rPr i="0" spc="-5" dirty="0">
                <a:latin typeface="Cambria"/>
                <a:cs typeface="Cambria"/>
              </a:rPr>
              <a:t>(2009).</a:t>
            </a:r>
            <a:r>
              <a:rPr i="0" spc="55" dirty="0">
                <a:latin typeface="Cambria"/>
                <a:cs typeface="Cambria"/>
              </a:rPr>
              <a:t> </a:t>
            </a:r>
            <a:r>
              <a:rPr spc="50" dirty="0"/>
              <a:t>Psicopedagogía</a:t>
            </a:r>
            <a:r>
              <a:rPr spc="45" dirty="0"/>
              <a:t> </a:t>
            </a:r>
            <a:r>
              <a:rPr spc="50" dirty="0"/>
              <a:t>de</a:t>
            </a:r>
            <a:r>
              <a:rPr spc="95" dirty="0"/>
              <a:t> </a:t>
            </a:r>
            <a:r>
              <a:rPr spc="85" dirty="0"/>
              <a:t>las</a:t>
            </a:r>
            <a:r>
              <a:rPr spc="60" dirty="0"/>
              <a:t> </a:t>
            </a:r>
            <a:r>
              <a:rPr spc="45" dirty="0"/>
              <a:t>emociones</a:t>
            </a:r>
            <a:r>
              <a:rPr i="0" spc="45" dirty="0">
                <a:latin typeface="Cambria"/>
                <a:cs typeface="Cambria"/>
              </a:rPr>
              <a:t>.</a:t>
            </a:r>
            <a:r>
              <a:rPr i="0" spc="65" dirty="0">
                <a:latin typeface="Cambria"/>
                <a:cs typeface="Cambria"/>
              </a:rPr>
              <a:t> </a:t>
            </a:r>
            <a:r>
              <a:rPr i="0" spc="60" dirty="0">
                <a:latin typeface="Cambria"/>
                <a:cs typeface="Cambria"/>
              </a:rPr>
              <a:t>Madrid:</a:t>
            </a:r>
            <a:r>
              <a:rPr i="0" spc="70" dirty="0">
                <a:latin typeface="Cambria"/>
                <a:cs typeface="Cambria"/>
              </a:rPr>
              <a:t> Síntesis.</a:t>
            </a:r>
          </a:p>
          <a:p>
            <a:pPr marL="836930">
              <a:lnSpc>
                <a:spcPct val="100000"/>
              </a:lnSpc>
              <a:spcBef>
                <a:spcPts val="1090"/>
              </a:spcBef>
            </a:pPr>
            <a:r>
              <a:rPr i="0" spc="60" dirty="0">
                <a:latin typeface="Cambria"/>
                <a:cs typeface="Cambria"/>
              </a:rPr>
              <a:t>Bisquerra, </a:t>
            </a:r>
            <a:r>
              <a:rPr i="0" spc="140" dirty="0">
                <a:latin typeface="Cambria"/>
                <a:cs typeface="Cambria"/>
              </a:rPr>
              <a:t>R</a:t>
            </a:r>
            <a:r>
              <a:rPr i="0" spc="90" dirty="0">
                <a:latin typeface="Cambria"/>
                <a:cs typeface="Cambria"/>
              </a:rPr>
              <a:t> </a:t>
            </a:r>
            <a:r>
              <a:rPr i="0" spc="45" dirty="0">
                <a:latin typeface="Cambria"/>
                <a:cs typeface="Cambria"/>
              </a:rPr>
              <a:t>y</a:t>
            </a:r>
            <a:r>
              <a:rPr i="0" spc="85" dirty="0">
                <a:latin typeface="Cambria"/>
                <a:cs typeface="Cambria"/>
              </a:rPr>
              <a:t> </a:t>
            </a:r>
            <a:r>
              <a:rPr i="0" spc="60" dirty="0">
                <a:latin typeface="Cambria"/>
                <a:cs typeface="Cambria"/>
              </a:rPr>
              <a:t>Pérez,</a:t>
            </a:r>
            <a:r>
              <a:rPr i="0" spc="65" dirty="0">
                <a:latin typeface="Cambria"/>
                <a:cs typeface="Cambria"/>
              </a:rPr>
              <a:t> </a:t>
            </a:r>
            <a:r>
              <a:rPr i="0" spc="190" dirty="0">
                <a:latin typeface="Cambria"/>
                <a:cs typeface="Cambria"/>
              </a:rPr>
              <a:t>J.C.</a:t>
            </a:r>
            <a:r>
              <a:rPr i="0" spc="75" dirty="0">
                <a:latin typeface="Cambria"/>
                <a:cs typeface="Cambria"/>
              </a:rPr>
              <a:t> </a:t>
            </a:r>
            <a:r>
              <a:rPr i="0" spc="-5" dirty="0">
                <a:latin typeface="Cambria"/>
                <a:cs typeface="Cambria"/>
              </a:rPr>
              <a:t>(2015).</a:t>
            </a:r>
            <a:r>
              <a:rPr i="0" spc="55" dirty="0">
                <a:latin typeface="Cambria"/>
                <a:cs typeface="Cambria"/>
              </a:rPr>
              <a:t> </a:t>
            </a:r>
            <a:r>
              <a:rPr spc="50" dirty="0"/>
              <a:t>Inteligencia</a:t>
            </a:r>
            <a:r>
              <a:rPr spc="55" dirty="0"/>
              <a:t> </a:t>
            </a:r>
            <a:r>
              <a:rPr spc="75" dirty="0"/>
              <a:t>Emocional</a:t>
            </a:r>
            <a:r>
              <a:rPr spc="55" dirty="0"/>
              <a:t> </a:t>
            </a:r>
            <a:r>
              <a:rPr spc="45" dirty="0"/>
              <a:t>en</a:t>
            </a:r>
            <a:r>
              <a:rPr spc="80" dirty="0"/>
              <a:t> </a:t>
            </a:r>
            <a:r>
              <a:rPr spc="55" dirty="0"/>
              <a:t>educación</a:t>
            </a:r>
            <a:r>
              <a:rPr i="0" spc="55" dirty="0">
                <a:latin typeface="Cambria"/>
                <a:cs typeface="Cambria"/>
              </a:rPr>
              <a:t>.</a:t>
            </a:r>
            <a:r>
              <a:rPr i="0" spc="65" dirty="0">
                <a:latin typeface="Cambria"/>
                <a:cs typeface="Cambria"/>
              </a:rPr>
              <a:t> </a:t>
            </a:r>
            <a:r>
              <a:rPr i="0" spc="60" dirty="0">
                <a:latin typeface="Cambria"/>
                <a:cs typeface="Cambria"/>
              </a:rPr>
              <a:t>Madrid:</a:t>
            </a:r>
            <a:r>
              <a:rPr i="0" spc="65" dirty="0">
                <a:latin typeface="Cambria"/>
                <a:cs typeface="Cambria"/>
              </a:rPr>
              <a:t> </a:t>
            </a:r>
            <a:r>
              <a:rPr i="0" spc="70" dirty="0">
                <a:latin typeface="Cambria"/>
                <a:cs typeface="Cambria"/>
              </a:rPr>
              <a:t>Síntesis.</a:t>
            </a:r>
          </a:p>
          <a:p>
            <a:pPr marL="836930" marR="5080">
              <a:lnSpc>
                <a:spcPct val="111400"/>
              </a:lnSpc>
              <a:spcBef>
                <a:spcPts val="890"/>
              </a:spcBef>
            </a:pPr>
            <a:r>
              <a:rPr i="0" spc="60" dirty="0">
                <a:latin typeface="Cambria"/>
                <a:cs typeface="Cambria"/>
              </a:rPr>
              <a:t>Bisquerra,</a:t>
            </a:r>
            <a:r>
              <a:rPr i="0" spc="240" dirty="0">
                <a:latin typeface="Cambria"/>
                <a:cs typeface="Cambria"/>
              </a:rPr>
              <a:t> </a:t>
            </a:r>
            <a:r>
              <a:rPr i="0" spc="40" dirty="0">
                <a:latin typeface="Cambria"/>
                <a:cs typeface="Cambria"/>
              </a:rPr>
              <a:t>R.(Coord.),</a:t>
            </a:r>
            <a:r>
              <a:rPr i="0" spc="240" dirty="0">
                <a:latin typeface="Cambria"/>
                <a:cs typeface="Cambria"/>
              </a:rPr>
              <a:t> </a:t>
            </a:r>
            <a:r>
              <a:rPr i="0" spc="70" dirty="0">
                <a:latin typeface="Cambria"/>
                <a:cs typeface="Cambria"/>
              </a:rPr>
              <a:t>Punset,</a:t>
            </a:r>
            <a:r>
              <a:rPr i="0" spc="245" dirty="0">
                <a:latin typeface="Cambria"/>
                <a:cs typeface="Cambria"/>
              </a:rPr>
              <a:t> </a:t>
            </a:r>
            <a:r>
              <a:rPr i="0" spc="130" dirty="0">
                <a:latin typeface="Cambria"/>
                <a:cs typeface="Cambria"/>
              </a:rPr>
              <a:t>E.,</a:t>
            </a:r>
            <a:r>
              <a:rPr i="0" spc="240" dirty="0">
                <a:latin typeface="Cambria"/>
                <a:cs typeface="Cambria"/>
              </a:rPr>
              <a:t> </a:t>
            </a:r>
            <a:r>
              <a:rPr i="0" spc="75" dirty="0">
                <a:latin typeface="Cambria"/>
                <a:cs typeface="Cambria"/>
              </a:rPr>
              <a:t>Mora,</a:t>
            </a:r>
            <a:r>
              <a:rPr i="0" spc="250" dirty="0">
                <a:latin typeface="Cambria"/>
                <a:cs typeface="Cambria"/>
              </a:rPr>
              <a:t> </a:t>
            </a:r>
            <a:r>
              <a:rPr i="0" spc="125" dirty="0">
                <a:latin typeface="Cambria"/>
                <a:cs typeface="Cambria"/>
              </a:rPr>
              <a:t>F.,</a:t>
            </a:r>
            <a:r>
              <a:rPr i="0" spc="240" dirty="0">
                <a:latin typeface="Cambria"/>
                <a:cs typeface="Cambria"/>
              </a:rPr>
              <a:t> </a:t>
            </a:r>
            <a:r>
              <a:rPr i="0" spc="85" dirty="0">
                <a:latin typeface="Cambria"/>
                <a:cs typeface="Cambria"/>
              </a:rPr>
              <a:t>García</a:t>
            </a:r>
            <a:r>
              <a:rPr i="0" spc="229" dirty="0">
                <a:latin typeface="Cambria"/>
                <a:cs typeface="Cambria"/>
              </a:rPr>
              <a:t> </a:t>
            </a:r>
            <a:r>
              <a:rPr i="0" spc="65" dirty="0">
                <a:latin typeface="Cambria"/>
                <a:cs typeface="Cambria"/>
              </a:rPr>
              <a:t>Navarro,</a:t>
            </a:r>
            <a:r>
              <a:rPr i="0" spc="254" dirty="0">
                <a:latin typeface="Cambria"/>
                <a:cs typeface="Cambria"/>
              </a:rPr>
              <a:t> </a:t>
            </a:r>
            <a:r>
              <a:rPr i="0" spc="130" dirty="0">
                <a:latin typeface="Cambria"/>
                <a:cs typeface="Cambria"/>
              </a:rPr>
              <a:t>E.,</a:t>
            </a:r>
            <a:r>
              <a:rPr i="0" spc="245" dirty="0">
                <a:latin typeface="Cambria"/>
                <a:cs typeface="Cambria"/>
              </a:rPr>
              <a:t> </a:t>
            </a:r>
            <a:r>
              <a:rPr i="0" spc="65" dirty="0">
                <a:latin typeface="Cambria"/>
                <a:cs typeface="Cambria"/>
              </a:rPr>
              <a:t>López-Cassà,</a:t>
            </a:r>
            <a:r>
              <a:rPr i="0" spc="254" dirty="0">
                <a:latin typeface="Cambria"/>
                <a:cs typeface="Cambria"/>
              </a:rPr>
              <a:t> </a:t>
            </a:r>
            <a:r>
              <a:rPr i="0" spc="125" dirty="0">
                <a:latin typeface="Cambria"/>
                <a:cs typeface="Cambria"/>
              </a:rPr>
              <a:t>E.,</a:t>
            </a:r>
            <a:r>
              <a:rPr i="0" spc="260" dirty="0">
                <a:latin typeface="Cambria"/>
                <a:cs typeface="Cambria"/>
              </a:rPr>
              <a:t> </a:t>
            </a:r>
            <a:r>
              <a:rPr i="0" spc="35" dirty="0">
                <a:latin typeface="Cambria"/>
                <a:cs typeface="Cambria"/>
              </a:rPr>
              <a:t>Pérez- </a:t>
            </a:r>
            <a:r>
              <a:rPr i="0" spc="-295" dirty="0">
                <a:latin typeface="Cambria"/>
                <a:cs typeface="Cambria"/>
              </a:rPr>
              <a:t> </a:t>
            </a:r>
            <a:r>
              <a:rPr i="0" spc="65" dirty="0">
                <a:latin typeface="Cambria"/>
                <a:cs typeface="Cambria"/>
              </a:rPr>
              <a:t>González,</a:t>
            </a:r>
            <a:r>
              <a:rPr i="0" spc="275" dirty="0">
                <a:latin typeface="Cambria"/>
                <a:cs typeface="Cambria"/>
              </a:rPr>
              <a:t> </a:t>
            </a:r>
            <a:r>
              <a:rPr i="0" spc="170" dirty="0">
                <a:latin typeface="Cambria"/>
                <a:cs typeface="Cambria"/>
              </a:rPr>
              <a:t>J.C.,</a:t>
            </a:r>
            <a:r>
              <a:rPr i="0" spc="280" dirty="0">
                <a:latin typeface="Cambria"/>
                <a:cs typeface="Cambria"/>
              </a:rPr>
              <a:t> </a:t>
            </a:r>
            <a:r>
              <a:rPr i="0" spc="70" dirty="0">
                <a:latin typeface="Cambria"/>
                <a:cs typeface="Cambria"/>
              </a:rPr>
              <a:t>Lantieri,</a:t>
            </a:r>
            <a:r>
              <a:rPr i="0" spc="280" dirty="0">
                <a:latin typeface="Cambria"/>
                <a:cs typeface="Cambria"/>
              </a:rPr>
              <a:t> </a:t>
            </a:r>
            <a:r>
              <a:rPr i="0" spc="125" dirty="0">
                <a:latin typeface="Cambria"/>
                <a:cs typeface="Cambria"/>
              </a:rPr>
              <a:t>L.,</a:t>
            </a:r>
            <a:r>
              <a:rPr i="0" spc="280" dirty="0">
                <a:latin typeface="Cambria"/>
                <a:cs typeface="Cambria"/>
              </a:rPr>
              <a:t> </a:t>
            </a:r>
            <a:r>
              <a:rPr i="0" spc="75" dirty="0">
                <a:latin typeface="Cambria"/>
                <a:cs typeface="Cambria"/>
              </a:rPr>
              <a:t>Nambiar,</a:t>
            </a:r>
            <a:r>
              <a:rPr i="0" spc="275" dirty="0">
                <a:latin typeface="Cambria"/>
                <a:cs typeface="Cambria"/>
              </a:rPr>
              <a:t> </a:t>
            </a:r>
            <a:r>
              <a:rPr i="0" spc="120" dirty="0">
                <a:latin typeface="Cambria"/>
                <a:cs typeface="Cambria"/>
              </a:rPr>
              <a:t>M.,</a:t>
            </a:r>
            <a:r>
              <a:rPr i="0" spc="290" dirty="0">
                <a:latin typeface="Cambria"/>
                <a:cs typeface="Cambria"/>
              </a:rPr>
              <a:t> </a:t>
            </a:r>
            <a:r>
              <a:rPr i="0" spc="65" dirty="0">
                <a:latin typeface="Cambria"/>
                <a:cs typeface="Cambria"/>
              </a:rPr>
              <a:t>Aguilera,</a:t>
            </a:r>
            <a:r>
              <a:rPr i="0" spc="295" dirty="0">
                <a:latin typeface="Cambria"/>
                <a:cs typeface="Cambria"/>
              </a:rPr>
              <a:t> </a:t>
            </a:r>
            <a:r>
              <a:rPr i="0" spc="105" dirty="0">
                <a:latin typeface="Cambria"/>
                <a:cs typeface="Cambria"/>
              </a:rPr>
              <a:t>P.,</a:t>
            </a:r>
            <a:r>
              <a:rPr i="0" spc="280" dirty="0">
                <a:latin typeface="Cambria"/>
                <a:cs typeface="Cambria"/>
              </a:rPr>
              <a:t> </a:t>
            </a:r>
            <a:r>
              <a:rPr i="0" spc="60" dirty="0">
                <a:latin typeface="Cambria"/>
                <a:cs typeface="Cambria"/>
              </a:rPr>
              <a:t>Segovia,</a:t>
            </a:r>
            <a:r>
              <a:rPr i="0" spc="275" dirty="0">
                <a:latin typeface="Cambria"/>
                <a:cs typeface="Cambria"/>
              </a:rPr>
              <a:t> </a:t>
            </a:r>
            <a:r>
              <a:rPr i="0" spc="125" dirty="0">
                <a:latin typeface="Cambria"/>
                <a:cs typeface="Cambria"/>
              </a:rPr>
              <a:t>N.,</a:t>
            </a:r>
            <a:r>
              <a:rPr i="0" spc="280" dirty="0">
                <a:latin typeface="Cambria"/>
                <a:cs typeface="Cambria"/>
              </a:rPr>
              <a:t> </a:t>
            </a:r>
            <a:r>
              <a:rPr i="0" spc="65" dirty="0">
                <a:latin typeface="Cambria"/>
                <a:cs typeface="Cambria"/>
              </a:rPr>
              <a:t>Planells,</a:t>
            </a:r>
            <a:r>
              <a:rPr i="0" spc="265" dirty="0">
                <a:latin typeface="Cambria"/>
                <a:cs typeface="Cambria"/>
              </a:rPr>
              <a:t> </a:t>
            </a:r>
            <a:r>
              <a:rPr i="0" spc="135" dirty="0">
                <a:latin typeface="Cambria"/>
                <a:cs typeface="Cambria"/>
              </a:rPr>
              <a:t>O.</a:t>
            </a:r>
            <a:r>
              <a:rPr i="0" spc="260" dirty="0">
                <a:latin typeface="Cambria"/>
                <a:cs typeface="Cambria"/>
              </a:rPr>
              <a:t> </a:t>
            </a:r>
            <a:r>
              <a:rPr i="0" spc="-10" dirty="0">
                <a:latin typeface="Cambria"/>
                <a:cs typeface="Cambria"/>
              </a:rPr>
              <a:t>(2012).</a:t>
            </a:r>
          </a:p>
          <a:p>
            <a:pPr marL="836930">
              <a:lnSpc>
                <a:spcPct val="100000"/>
              </a:lnSpc>
              <a:spcBef>
                <a:spcPts val="185"/>
              </a:spcBef>
            </a:pPr>
            <a:r>
              <a:rPr spc="80" dirty="0"/>
              <a:t>¿Cómo</a:t>
            </a:r>
            <a:r>
              <a:rPr spc="254" dirty="0"/>
              <a:t> </a:t>
            </a:r>
            <a:r>
              <a:rPr spc="50" dirty="0"/>
              <a:t>educar</a:t>
            </a:r>
            <a:r>
              <a:rPr spc="235" dirty="0"/>
              <a:t> </a:t>
            </a:r>
            <a:r>
              <a:rPr spc="85" dirty="0"/>
              <a:t>las</a:t>
            </a:r>
            <a:r>
              <a:rPr spc="225" dirty="0"/>
              <a:t> </a:t>
            </a:r>
            <a:r>
              <a:rPr spc="40" dirty="0"/>
              <a:t>emociones?</a:t>
            </a:r>
            <a:r>
              <a:rPr spc="254" dirty="0"/>
              <a:t> </a:t>
            </a:r>
            <a:r>
              <a:rPr spc="135" dirty="0"/>
              <a:t>La</a:t>
            </a:r>
            <a:r>
              <a:rPr spc="225" dirty="0"/>
              <a:t> </a:t>
            </a:r>
            <a:r>
              <a:rPr spc="50" dirty="0"/>
              <a:t>inteligencia</a:t>
            </a:r>
            <a:r>
              <a:rPr spc="229" dirty="0"/>
              <a:t> </a:t>
            </a:r>
            <a:r>
              <a:rPr spc="45" dirty="0"/>
              <a:t>emocional</a:t>
            </a:r>
            <a:r>
              <a:rPr spc="250" dirty="0"/>
              <a:t> </a:t>
            </a:r>
            <a:r>
              <a:rPr spc="40" dirty="0"/>
              <a:t>en</a:t>
            </a:r>
            <a:r>
              <a:rPr spc="229" dirty="0"/>
              <a:t> </a:t>
            </a:r>
            <a:r>
              <a:rPr spc="80" dirty="0"/>
              <a:t>la</a:t>
            </a:r>
            <a:r>
              <a:rPr spc="229" dirty="0"/>
              <a:t> </a:t>
            </a:r>
            <a:r>
              <a:rPr spc="70" dirty="0"/>
              <a:t>infancia</a:t>
            </a:r>
            <a:r>
              <a:rPr spc="235" dirty="0"/>
              <a:t> </a:t>
            </a:r>
            <a:r>
              <a:rPr spc="55" dirty="0"/>
              <a:t>y</a:t>
            </a:r>
            <a:r>
              <a:rPr spc="245" dirty="0"/>
              <a:t> </a:t>
            </a:r>
            <a:r>
              <a:rPr spc="80" dirty="0"/>
              <a:t>la</a:t>
            </a:r>
            <a:r>
              <a:rPr spc="229" dirty="0"/>
              <a:t> </a:t>
            </a:r>
            <a:r>
              <a:rPr spc="50" dirty="0"/>
              <a:t>adolescencia</a:t>
            </a:r>
            <a:r>
              <a:rPr i="0" spc="50" dirty="0">
                <a:latin typeface="Cambria"/>
                <a:cs typeface="Cambria"/>
              </a:rPr>
              <a:t>.</a:t>
            </a:r>
          </a:p>
          <a:p>
            <a:pPr marL="836930">
              <a:lnSpc>
                <a:spcPct val="100000"/>
              </a:lnSpc>
              <a:spcBef>
                <a:spcPts val="190"/>
              </a:spcBef>
            </a:pPr>
            <a:r>
              <a:rPr i="0" spc="65" dirty="0">
                <a:latin typeface="Cambria"/>
                <a:cs typeface="Cambria"/>
              </a:rPr>
              <a:t>Esplugues </a:t>
            </a:r>
            <a:r>
              <a:rPr i="0" spc="20" dirty="0">
                <a:latin typeface="Cambria"/>
                <a:cs typeface="Cambria"/>
              </a:rPr>
              <a:t>de</a:t>
            </a:r>
            <a:r>
              <a:rPr i="0" spc="70" dirty="0">
                <a:latin typeface="Cambria"/>
                <a:cs typeface="Cambria"/>
              </a:rPr>
              <a:t> </a:t>
            </a:r>
            <a:r>
              <a:rPr i="0" spc="55" dirty="0">
                <a:latin typeface="Cambria"/>
                <a:cs typeface="Cambria"/>
              </a:rPr>
              <a:t>Llobregat </a:t>
            </a:r>
            <a:r>
              <a:rPr i="0" spc="30" dirty="0">
                <a:latin typeface="Cambria"/>
                <a:cs typeface="Cambria"/>
              </a:rPr>
              <a:t>(Barcelona):</a:t>
            </a:r>
            <a:r>
              <a:rPr i="0" spc="35" dirty="0">
                <a:latin typeface="Cambria"/>
                <a:cs typeface="Cambria"/>
              </a:rPr>
              <a:t> </a:t>
            </a:r>
            <a:r>
              <a:rPr i="0" spc="60" dirty="0">
                <a:latin typeface="Cambria"/>
                <a:cs typeface="Cambria"/>
              </a:rPr>
              <a:t>Hospital </a:t>
            </a:r>
            <a:r>
              <a:rPr i="0" spc="105" dirty="0">
                <a:latin typeface="Cambria"/>
                <a:cs typeface="Cambria"/>
              </a:rPr>
              <a:t>Sant</a:t>
            </a:r>
            <a:r>
              <a:rPr i="0" spc="80" dirty="0">
                <a:latin typeface="Cambria"/>
                <a:cs typeface="Cambria"/>
              </a:rPr>
              <a:t> </a:t>
            </a:r>
            <a:r>
              <a:rPr i="0" spc="114" dirty="0">
                <a:latin typeface="Cambria"/>
                <a:cs typeface="Cambria"/>
              </a:rPr>
              <a:t>Joan</a:t>
            </a:r>
            <a:r>
              <a:rPr i="0" spc="50" dirty="0">
                <a:latin typeface="Cambria"/>
                <a:cs typeface="Cambria"/>
              </a:rPr>
              <a:t> </a:t>
            </a:r>
            <a:r>
              <a:rPr i="0" spc="20" dirty="0">
                <a:latin typeface="Cambria"/>
                <a:cs typeface="Cambria"/>
              </a:rPr>
              <a:t>de</a:t>
            </a:r>
            <a:r>
              <a:rPr i="0" spc="70" dirty="0">
                <a:latin typeface="Cambria"/>
                <a:cs typeface="Cambria"/>
              </a:rPr>
              <a:t> </a:t>
            </a:r>
            <a:r>
              <a:rPr i="0" spc="90" dirty="0">
                <a:latin typeface="Cambria"/>
                <a:cs typeface="Cambria"/>
              </a:rPr>
              <a:t>Déu.</a:t>
            </a:r>
          </a:p>
          <a:p>
            <a:pPr marL="836930">
              <a:lnSpc>
                <a:spcPct val="100000"/>
              </a:lnSpc>
              <a:spcBef>
                <a:spcPts val="1080"/>
              </a:spcBef>
            </a:pPr>
            <a:r>
              <a:rPr i="0" spc="60" dirty="0">
                <a:latin typeface="Cambria"/>
                <a:cs typeface="Cambria"/>
              </a:rPr>
              <a:t>Bisquerra,</a:t>
            </a:r>
            <a:r>
              <a:rPr i="0" spc="70" dirty="0">
                <a:latin typeface="Cambria"/>
                <a:cs typeface="Cambria"/>
              </a:rPr>
              <a:t> </a:t>
            </a:r>
            <a:r>
              <a:rPr i="0" spc="114" dirty="0">
                <a:latin typeface="Cambria"/>
                <a:cs typeface="Cambria"/>
              </a:rPr>
              <a:t>R.</a:t>
            </a:r>
            <a:r>
              <a:rPr i="0" spc="95" dirty="0">
                <a:latin typeface="Cambria"/>
                <a:cs typeface="Cambria"/>
              </a:rPr>
              <a:t> </a:t>
            </a:r>
            <a:r>
              <a:rPr i="0" spc="-25" dirty="0">
                <a:latin typeface="Cambria"/>
                <a:cs typeface="Cambria"/>
              </a:rPr>
              <a:t>(2015)</a:t>
            </a:r>
            <a:r>
              <a:rPr i="0" spc="65" dirty="0">
                <a:latin typeface="Cambria"/>
                <a:cs typeface="Cambria"/>
              </a:rPr>
              <a:t> </a:t>
            </a:r>
            <a:r>
              <a:rPr i="0" spc="55" dirty="0">
                <a:latin typeface="Cambria"/>
                <a:cs typeface="Cambria"/>
              </a:rPr>
              <a:t>Universo</a:t>
            </a:r>
            <a:r>
              <a:rPr i="0" spc="75" dirty="0">
                <a:latin typeface="Cambria"/>
                <a:cs typeface="Cambria"/>
              </a:rPr>
              <a:t> </a:t>
            </a:r>
            <a:r>
              <a:rPr i="0" spc="20" dirty="0">
                <a:latin typeface="Cambria"/>
                <a:cs typeface="Cambria"/>
              </a:rPr>
              <a:t>de</a:t>
            </a:r>
            <a:r>
              <a:rPr i="0" spc="85" dirty="0">
                <a:latin typeface="Cambria"/>
                <a:cs typeface="Cambria"/>
              </a:rPr>
              <a:t> </a:t>
            </a:r>
            <a:r>
              <a:rPr i="0" spc="45" dirty="0">
                <a:latin typeface="Cambria"/>
                <a:cs typeface="Cambria"/>
              </a:rPr>
              <a:t>Emociones.</a:t>
            </a:r>
            <a:r>
              <a:rPr i="0" spc="70" dirty="0">
                <a:latin typeface="Cambria"/>
                <a:cs typeface="Cambria"/>
              </a:rPr>
              <a:t> </a:t>
            </a:r>
            <a:r>
              <a:rPr i="0" spc="60" dirty="0">
                <a:latin typeface="Cambria"/>
                <a:cs typeface="Cambria"/>
              </a:rPr>
              <a:t>Valencia: </a:t>
            </a:r>
            <a:r>
              <a:rPr i="0" spc="80" dirty="0">
                <a:latin typeface="Cambria"/>
                <a:cs typeface="Cambria"/>
              </a:rPr>
              <a:t>Palaugea</a:t>
            </a:r>
          </a:p>
          <a:p>
            <a:pPr marL="836930">
              <a:lnSpc>
                <a:spcPct val="100000"/>
              </a:lnSpc>
              <a:spcBef>
                <a:spcPts val="1080"/>
              </a:spcBef>
            </a:pPr>
            <a:r>
              <a:rPr i="0" spc="70" dirty="0">
                <a:latin typeface="Cambria"/>
                <a:cs typeface="Cambria"/>
              </a:rPr>
              <a:t>Bisquerra,R. </a:t>
            </a:r>
            <a:r>
              <a:rPr i="0" spc="80" dirty="0">
                <a:latin typeface="Cambria"/>
                <a:cs typeface="Cambria"/>
              </a:rPr>
              <a:t> </a:t>
            </a:r>
            <a:r>
              <a:rPr i="0" spc="-10" dirty="0">
                <a:latin typeface="Cambria"/>
                <a:cs typeface="Cambria"/>
              </a:rPr>
              <a:t>(2018).</a:t>
            </a:r>
            <a:r>
              <a:rPr i="0" spc="465" dirty="0">
                <a:latin typeface="Cambria"/>
                <a:cs typeface="Cambria"/>
              </a:rPr>
              <a:t> </a:t>
            </a:r>
            <a:r>
              <a:rPr spc="60" dirty="0"/>
              <a:t>Competencias </a:t>
            </a:r>
            <a:r>
              <a:rPr spc="70" dirty="0"/>
              <a:t> </a:t>
            </a:r>
            <a:r>
              <a:rPr spc="65" dirty="0"/>
              <a:t>Emocionales</a:t>
            </a:r>
            <a:r>
              <a:rPr i="0" spc="65" dirty="0">
                <a:latin typeface="Cambria"/>
                <a:cs typeface="Cambria"/>
              </a:rPr>
              <a:t>. </a:t>
            </a:r>
            <a:r>
              <a:rPr i="0" spc="90" dirty="0">
                <a:latin typeface="Cambria"/>
                <a:cs typeface="Cambria"/>
              </a:rPr>
              <a:t> </a:t>
            </a:r>
            <a:r>
              <a:rPr spc="45" dirty="0"/>
              <a:t>Postgrado </a:t>
            </a:r>
            <a:r>
              <a:rPr spc="110" dirty="0"/>
              <a:t> </a:t>
            </a:r>
            <a:r>
              <a:rPr spc="45" dirty="0"/>
              <a:t>en </a:t>
            </a:r>
            <a:r>
              <a:rPr spc="95" dirty="0"/>
              <a:t> </a:t>
            </a:r>
            <a:r>
              <a:rPr spc="75" dirty="0"/>
              <a:t>Educación</a:t>
            </a:r>
            <a:r>
              <a:rPr spc="455" dirty="0"/>
              <a:t> </a:t>
            </a:r>
            <a:r>
              <a:rPr spc="70" dirty="0"/>
              <a:t>Emocional</a:t>
            </a:r>
            <a:r>
              <a:rPr spc="440" dirty="0"/>
              <a:t> </a:t>
            </a:r>
            <a:r>
              <a:rPr spc="55" dirty="0"/>
              <a:t>y</a:t>
            </a:r>
          </a:p>
          <a:p>
            <a:pPr marL="836930">
              <a:lnSpc>
                <a:spcPct val="100000"/>
              </a:lnSpc>
              <a:spcBef>
                <a:spcPts val="195"/>
              </a:spcBef>
            </a:pPr>
            <a:r>
              <a:rPr spc="70" dirty="0"/>
              <a:t>Binestar </a:t>
            </a:r>
            <a:r>
              <a:rPr i="0" spc="50" dirty="0">
                <a:latin typeface="Cambria"/>
                <a:cs typeface="Cambria"/>
              </a:rPr>
              <a:t>[Apuntes</a:t>
            </a:r>
            <a:r>
              <a:rPr i="0" spc="45" dirty="0">
                <a:latin typeface="Cambria"/>
                <a:cs typeface="Cambria"/>
              </a:rPr>
              <a:t> </a:t>
            </a:r>
            <a:r>
              <a:rPr i="0" spc="40" dirty="0">
                <a:latin typeface="Cambria"/>
                <a:cs typeface="Cambria"/>
              </a:rPr>
              <a:t>Académicos].</a:t>
            </a:r>
            <a:r>
              <a:rPr i="0" spc="55" dirty="0">
                <a:latin typeface="Cambria"/>
                <a:cs typeface="Cambria"/>
              </a:rPr>
              <a:t> </a:t>
            </a:r>
            <a:r>
              <a:rPr i="0" spc="85" dirty="0">
                <a:latin typeface="Cambria"/>
                <a:cs typeface="Cambria"/>
              </a:rPr>
              <a:t>Campus</a:t>
            </a:r>
            <a:r>
              <a:rPr i="0" spc="65" dirty="0">
                <a:latin typeface="Cambria"/>
                <a:cs typeface="Cambria"/>
              </a:rPr>
              <a:t> </a:t>
            </a:r>
            <a:r>
              <a:rPr i="0" spc="60" dirty="0">
                <a:latin typeface="Cambria"/>
                <a:cs typeface="Cambria"/>
              </a:rPr>
              <a:t>virtual</a:t>
            </a:r>
            <a:r>
              <a:rPr i="0" spc="50" dirty="0">
                <a:latin typeface="Cambria"/>
                <a:cs typeface="Cambria"/>
              </a:rPr>
              <a:t> </a:t>
            </a:r>
            <a:r>
              <a:rPr i="0" spc="160" dirty="0">
                <a:latin typeface="Cambria"/>
                <a:cs typeface="Cambria"/>
              </a:rPr>
              <a:t>UB.</a:t>
            </a:r>
          </a:p>
          <a:p>
            <a:pPr marL="836930">
              <a:lnSpc>
                <a:spcPct val="100000"/>
              </a:lnSpc>
              <a:spcBef>
                <a:spcPts val="1080"/>
              </a:spcBef>
            </a:pPr>
            <a:r>
              <a:rPr i="0" spc="55" dirty="0">
                <a:latin typeface="Cambria"/>
                <a:cs typeface="Cambria"/>
              </a:rPr>
              <a:t>Céspedes,</a:t>
            </a:r>
            <a:r>
              <a:rPr i="0" spc="60" dirty="0">
                <a:latin typeface="Cambria"/>
                <a:cs typeface="Cambria"/>
              </a:rPr>
              <a:t> </a:t>
            </a:r>
            <a:r>
              <a:rPr i="0" spc="114" dirty="0">
                <a:latin typeface="Cambria"/>
                <a:cs typeface="Cambria"/>
              </a:rPr>
              <a:t>A.</a:t>
            </a:r>
            <a:r>
              <a:rPr i="0" spc="90" dirty="0">
                <a:latin typeface="Cambria"/>
                <a:cs typeface="Cambria"/>
              </a:rPr>
              <a:t> </a:t>
            </a:r>
            <a:r>
              <a:rPr i="0" spc="-25" dirty="0">
                <a:latin typeface="Cambria"/>
                <a:cs typeface="Cambria"/>
              </a:rPr>
              <a:t>(2008)</a:t>
            </a:r>
            <a:r>
              <a:rPr i="0" spc="50" dirty="0">
                <a:latin typeface="Cambria"/>
                <a:cs typeface="Cambria"/>
              </a:rPr>
              <a:t> </a:t>
            </a:r>
            <a:r>
              <a:rPr i="0" spc="70" dirty="0">
                <a:latin typeface="Cambria"/>
                <a:cs typeface="Cambria"/>
              </a:rPr>
              <a:t>Educar</a:t>
            </a:r>
            <a:r>
              <a:rPr i="0" spc="85" dirty="0">
                <a:latin typeface="Cambria"/>
                <a:cs typeface="Cambria"/>
              </a:rPr>
              <a:t> </a:t>
            </a:r>
            <a:r>
              <a:rPr i="0" spc="65" dirty="0">
                <a:latin typeface="Cambria"/>
                <a:cs typeface="Cambria"/>
              </a:rPr>
              <a:t>las</a:t>
            </a:r>
            <a:r>
              <a:rPr i="0" spc="85" dirty="0">
                <a:latin typeface="Cambria"/>
                <a:cs typeface="Cambria"/>
              </a:rPr>
              <a:t> </a:t>
            </a:r>
            <a:r>
              <a:rPr i="0" spc="30" dirty="0">
                <a:latin typeface="Cambria"/>
                <a:cs typeface="Cambria"/>
              </a:rPr>
              <a:t>emociones,</a:t>
            </a:r>
            <a:r>
              <a:rPr i="0" spc="45" dirty="0">
                <a:latin typeface="Cambria"/>
                <a:cs typeface="Cambria"/>
              </a:rPr>
              <a:t> </a:t>
            </a:r>
            <a:r>
              <a:rPr i="0" spc="40" dirty="0">
                <a:latin typeface="Cambria"/>
                <a:cs typeface="Cambria"/>
              </a:rPr>
              <a:t>educar</a:t>
            </a:r>
            <a:r>
              <a:rPr i="0" spc="75" dirty="0">
                <a:latin typeface="Cambria"/>
                <a:cs typeface="Cambria"/>
              </a:rPr>
              <a:t> </a:t>
            </a:r>
            <a:r>
              <a:rPr i="0" spc="60" dirty="0">
                <a:latin typeface="Cambria"/>
                <a:cs typeface="Cambria"/>
              </a:rPr>
              <a:t>para</a:t>
            </a:r>
            <a:r>
              <a:rPr i="0" spc="70" dirty="0">
                <a:latin typeface="Cambria"/>
                <a:cs typeface="Cambria"/>
              </a:rPr>
              <a:t> </a:t>
            </a:r>
            <a:r>
              <a:rPr i="0" spc="75" dirty="0">
                <a:latin typeface="Cambria"/>
                <a:cs typeface="Cambria"/>
              </a:rPr>
              <a:t>la</a:t>
            </a:r>
            <a:r>
              <a:rPr i="0" spc="80" dirty="0">
                <a:latin typeface="Cambria"/>
                <a:cs typeface="Cambria"/>
              </a:rPr>
              <a:t> </a:t>
            </a:r>
            <a:r>
              <a:rPr i="0" spc="60" dirty="0">
                <a:latin typeface="Cambria"/>
                <a:cs typeface="Cambria"/>
              </a:rPr>
              <a:t>vida. </a:t>
            </a:r>
            <a:r>
              <a:rPr i="0" spc="55" dirty="0">
                <a:latin typeface="Cambria"/>
                <a:cs typeface="Cambria"/>
              </a:rPr>
              <a:t>México. </a:t>
            </a:r>
            <a:r>
              <a:rPr i="0" spc="105" dirty="0">
                <a:latin typeface="Cambria"/>
                <a:cs typeface="Cambria"/>
              </a:rPr>
              <a:t>Ed.</a:t>
            </a:r>
            <a:r>
              <a:rPr i="0" spc="90" dirty="0">
                <a:latin typeface="Cambria"/>
                <a:cs typeface="Cambria"/>
              </a:rPr>
              <a:t> </a:t>
            </a:r>
            <a:r>
              <a:rPr i="0" spc="70" dirty="0">
                <a:latin typeface="Cambria"/>
                <a:cs typeface="Cambria"/>
              </a:rPr>
              <a:t>Vergara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273" y="589280"/>
            <a:ext cx="64687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45" dirty="0"/>
              <a:t>LA</a:t>
            </a:r>
            <a:r>
              <a:rPr spc="195" dirty="0"/>
              <a:t> </a:t>
            </a:r>
            <a:r>
              <a:rPr spc="484" dirty="0"/>
              <a:t>EDUCACIÓN</a:t>
            </a:r>
            <a:r>
              <a:rPr spc="155" dirty="0"/>
              <a:t> </a:t>
            </a:r>
            <a:r>
              <a:rPr spc="470" dirty="0"/>
              <a:t>EMOCIONAL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79395" y="2324582"/>
            <a:ext cx="5457190" cy="931544"/>
          </a:xfrm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2000" spc="-20" dirty="0">
                <a:latin typeface="Calibri"/>
                <a:cs typeface="Calibri"/>
              </a:rPr>
              <a:t>Vamos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jugar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durante </a:t>
            </a:r>
            <a:r>
              <a:rPr sz="2000" dirty="0">
                <a:latin typeface="Calibri"/>
                <a:cs typeface="Calibri"/>
              </a:rPr>
              <a:t>3</a:t>
            </a:r>
            <a:r>
              <a:rPr sz="2000" spc="-5" dirty="0">
                <a:latin typeface="Calibri"/>
                <a:cs typeface="Calibri"/>
              </a:rPr>
              <a:t> minutos….</a:t>
            </a:r>
            <a:endParaRPr sz="2000">
              <a:latin typeface="Calibri"/>
              <a:cs typeface="Calibri"/>
            </a:endParaRPr>
          </a:p>
          <a:p>
            <a:pPr marL="972819">
              <a:lnSpc>
                <a:spcPct val="100000"/>
              </a:lnSpc>
              <a:spcBef>
                <a:spcPts val="1165"/>
              </a:spcBef>
            </a:pPr>
            <a:r>
              <a:rPr sz="2000" spc="-5" dirty="0">
                <a:latin typeface="Calibri"/>
                <a:cs typeface="Calibri"/>
              </a:rPr>
              <a:t>¿Haz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lista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emociones </a:t>
            </a:r>
            <a:r>
              <a:rPr sz="2000" dirty="0">
                <a:latin typeface="Calibri"/>
                <a:cs typeface="Calibri"/>
              </a:rPr>
              <a:t>que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conozcas?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07891" y="3717023"/>
            <a:ext cx="3402584" cy="225590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7514" y="458020"/>
            <a:ext cx="6469380" cy="1492250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spc="445" dirty="0"/>
              <a:t>LA</a:t>
            </a:r>
            <a:r>
              <a:rPr spc="195" dirty="0"/>
              <a:t> </a:t>
            </a:r>
            <a:r>
              <a:rPr spc="484" dirty="0"/>
              <a:t>EDUCACIÓN</a:t>
            </a:r>
            <a:r>
              <a:rPr spc="155" dirty="0"/>
              <a:t> </a:t>
            </a:r>
            <a:r>
              <a:rPr spc="470" dirty="0"/>
              <a:t>EMOCIONAL</a:t>
            </a:r>
          </a:p>
          <a:p>
            <a:pPr marL="2147570" marR="1033780" indent="-422275">
              <a:lnSpc>
                <a:spcPct val="105400"/>
              </a:lnSpc>
              <a:spcBef>
                <a:spcPts val="610"/>
              </a:spcBef>
            </a:pPr>
            <a:r>
              <a:rPr sz="2400" spc="165" dirty="0"/>
              <a:t>Universo </a:t>
            </a:r>
            <a:r>
              <a:rPr sz="2400" spc="135" dirty="0"/>
              <a:t>de </a:t>
            </a:r>
            <a:r>
              <a:rPr sz="2400" spc="165" dirty="0"/>
              <a:t>Emociones </a:t>
            </a:r>
            <a:r>
              <a:rPr sz="2400" spc="-515" dirty="0"/>
              <a:t> </a:t>
            </a:r>
            <a:r>
              <a:rPr sz="2400" spc="185" dirty="0"/>
              <a:t>Dr.</a:t>
            </a:r>
            <a:r>
              <a:rPr sz="2400" spc="145" dirty="0"/>
              <a:t> </a:t>
            </a:r>
            <a:r>
              <a:rPr sz="2400" spc="155" dirty="0"/>
              <a:t>Bisquerra</a:t>
            </a:r>
            <a:endParaRPr sz="2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7936" y="2420886"/>
            <a:ext cx="2571241" cy="36512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273" y="589280"/>
            <a:ext cx="64687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45" dirty="0"/>
              <a:t>LA</a:t>
            </a:r>
            <a:r>
              <a:rPr spc="195" dirty="0"/>
              <a:t> </a:t>
            </a:r>
            <a:r>
              <a:rPr spc="484" dirty="0"/>
              <a:t>EDUCACIÓN</a:t>
            </a:r>
            <a:r>
              <a:rPr spc="155" dirty="0"/>
              <a:t> </a:t>
            </a:r>
            <a:r>
              <a:rPr spc="470" dirty="0"/>
              <a:t>EMOCIONAL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53896" y="2759964"/>
            <a:ext cx="2182495" cy="403860"/>
            <a:chOff x="1453896" y="2759964"/>
            <a:chExt cx="2182495" cy="4038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53896" y="2759964"/>
              <a:ext cx="1246631" cy="4038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60576" y="2759964"/>
              <a:ext cx="2075688" cy="403860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554607" y="2454656"/>
            <a:ext cx="7291070" cy="3530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mbria"/>
                <a:cs typeface="Cambria"/>
              </a:rPr>
              <a:t>307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20" dirty="0">
                <a:latin typeface="Cambria"/>
                <a:cs typeface="Cambria"/>
              </a:rPr>
              <a:t>emociones</a:t>
            </a:r>
            <a:r>
              <a:rPr sz="1400" spc="40" dirty="0">
                <a:latin typeface="Cambria"/>
                <a:cs typeface="Cambria"/>
              </a:rPr>
              <a:t> </a:t>
            </a:r>
            <a:r>
              <a:rPr sz="1400" spc="35" dirty="0">
                <a:latin typeface="Cambria"/>
                <a:cs typeface="Cambria"/>
              </a:rPr>
              <a:t>conforman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35" dirty="0">
                <a:latin typeface="Cambria"/>
                <a:cs typeface="Cambria"/>
              </a:rPr>
              <a:t>este</a:t>
            </a:r>
            <a:r>
              <a:rPr sz="1400" spc="75" dirty="0">
                <a:latin typeface="Cambria"/>
                <a:cs typeface="Cambria"/>
              </a:rPr>
              <a:t> </a:t>
            </a:r>
            <a:r>
              <a:rPr sz="1400" spc="70" dirty="0">
                <a:latin typeface="Cambria"/>
                <a:cs typeface="Cambria"/>
              </a:rPr>
              <a:t>mapa</a:t>
            </a:r>
            <a:r>
              <a:rPr sz="1400" spc="75" dirty="0">
                <a:latin typeface="Cambria"/>
                <a:cs typeface="Cambria"/>
              </a:rPr>
              <a:t> </a:t>
            </a:r>
            <a:r>
              <a:rPr sz="1400" spc="30" dirty="0">
                <a:latin typeface="Cambria"/>
                <a:cs typeface="Cambria"/>
              </a:rPr>
              <a:t>emocional</a:t>
            </a:r>
            <a:endParaRPr sz="140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1400" b="1" u="sng" spc="9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Emociones</a:t>
            </a:r>
            <a:r>
              <a:rPr sz="1400" b="1" u="sng" spc="3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400" b="1" u="sng" spc="9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negativas</a:t>
            </a:r>
            <a:endParaRPr sz="140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1075"/>
              </a:spcBef>
            </a:pPr>
            <a:r>
              <a:rPr sz="1400" u="sng" spc="4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Miedo</a:t>
            </a:r>
            <a:r>
              <a:rPr sz="1400" spc="40" dirty="0">
                <a:latin typeface="Cambria"/>
                <a:cs typeface="Cambria"/>
              </a:rPr>
              <a:t>: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temor,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30" dirty="0">
                <a:latin typeface="Cambria"/>
                <a:cs typeface="Cambria"/>
              </a:rPr>
              <a:t>horror,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pánico,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pavor,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30" dirty="0">
                <a:latin typeface="Cambria"/>
                <a:cs typeface="Cambria"/>
              </a:rPr>
              <a:t>desasosiego,</a:t>
            </a:r>
            <a:r>
              <a:rPr sz="1400" spc="50" dirty="0">
                <a:latin typeface="Cambria"/>
                <a:cs typeface="Cambria"/>
              </a:rPr>
              <a:t> susto,</a:t>
            </a:r>
            <a:r>
              <a:rPr sz="1400" spc="8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fobia,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etc.</a:t>
            </a:r>
            <a:endParaRPr sz="1400">
              <a:latin typeface="Cambria"/>
              <a:cs typeface="Cambria"/>
            </a:endParaRPr>
          </a:p>
          <a:p>
            <a:pPr marL="12700" marR="5080" algn="just">
              <a:lnSpc>
                <a:spcPct val="111100"/>
              </a:lnSpc>
              <a:spcBef>
                <a:spcPts val="910"/>
              </a:spcBef>
            </a:pPr>
            <a:r>
              <a:rPr sz="1400" u="sng" spc="7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Ira</a:t>
            </a:r>
            <a:r>
              <a:rPr sz="1400" spc="70" dirty="0">
                <a:latin typeface="Cambria"/>
                <a:cs typeface="Cambria"/>
              </a:rPr>
              <a:t>: </a:t>
            </a:r>
            <a:r>
              <a:rPr sz="1400" spc="55" dirty="0">
                <a:latin typeface="Cambria"/>
                <a:cs typeface="Cambria"/>
              </a:rPr>
              <a:t>rabia, </a:t>
            </a:r>
            <a:r>
              <a:rPr sz="1400" spc="35" dirty="0">
                <a:latin typeface="Cambria"/>
                <a:cs typeface="Cambria"/>
              </a:rPr>
              <a:t>cólera, </a:t>
            </a:r>
            <a:r>
              <a:rPr sz="1400" spc="30" dirty="0">
                <a:latin typeface="Cambria"/>
                <a:cs typeface="Cambria"/>
              </a:rPr>
              <a:t>rencor, </a:t>
            </a:r>
            <a:r>
              <a:rPr sz="1400" spc="10" dirty="0">
                <a:latin typeface="Cambria"/>
                <a:cs typeface="Cambria"/>
              </a:rPr>
              <a:t>odio, </a:t>
            </a:r>
            <a:r>
              <a:rPr sz="1400" spc="60" dirty="0">
                <a:latin typeface="Cambria"/>
                <a:cs typeface="Cambria"/>
              </a:rPr>
              <a:t>furia, </a:t>
            </a:r>
            <a:r>
              <a:rPr sz="1400" spc="45" dirty="0">
                <a:latin typeface="Cambria"/>
                <a:cs typeface="Cambria"/>
              </a:rPr>
              <a:t>indignación, resentimiento, </a:t>
            </a:r>
            <a:r>
              <a:rPr sz="1400" spc="40" dirty="0">
                <a:latin typeface="Cambria"/>
                <a:cs typeface="Cambria"/>
              </a:rPr>
              <a:t>exasperación, </a:t>
            </a:r>
            <a:r>
              <a:rPr sz="1400" spc="45" dirty="0">
                <a:latin typeface="Cambria"/>
                <a:cs typeface="Cambria"/>
              </a:rPr>
              <a:t>tensión, 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excitación,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agitación,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animadversión,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animosidad,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irritabilidad,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hostilidad,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violencia, 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20" dirty="0">
                <a:latin typeface="Cambria"/>
                <a:cs typeface="Cambria"/>
              </a:rPr>
              <a:t>enojo,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30" dirty="0">
                <a:latin typeface="Cambria"/>
                <a:cs typeface="Cambria"/>
              </a:rPr>
              <a:t>celos,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55" dirty="0">
                <a:latin typeface="Cambria"/>
                <a:cs typeface="Cambria"/>
              </a:rPr>
              <a:t>envidia,</a:t>
            </a:r>
            <a:r>
              <a:rPr sz="1400" spc="45" dirty="0">
                <a:latin typeface="Cambria"/>
                <a:cs typeface="Cambria"/>
              </a:rPr>
              <a:t> impotencia,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25" dirty="0">
                <a:latin typeface="Cambria"/>
                <a:cs typeface="Cambria"/>
              </a:rPr>
              <a:t>desprecio,</a:t>
            </a:r>
            <a:r>
              <a:rPr sz="1400" spc="40" dirty="0">
                <a:latin typeface="Cambria"/>
                <a:cs typeface="Cambria"/>
              </a:rPr>
              <a:t> </a:t>
            </a:r>
            <a:r>
              <a:rPr sz="1400" spc="55" dirty="0">
                <a:latin typeface="Cambria"/>
                <a:cs typeface="Cambria"/>
              </a:rPr>
              <a:t>acritud,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spc="70" dirty="0">
                <a:latin typeface="Cambria"/>
                <a:cs typeface="Cambria"/>
              </a:rPr>
              <a:t>antipatía,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rechazo,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spc="30" dirty="0">
                <a:latin typeface="Cambria"/>
                <a:cs typeface="Cambria"/>
              </a:rPr>
              <a:t>recelo,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etc.</a:t>
            </a:r>
            <a:endParaRPr sz="1400">
              <a:latin typeface="Cambria"/>
              <a:cs typeface="Cambria"/>
            </a:endParaRPr>
          </a:p>
          <a:p>
            <a:pPr marL="12700" marR="5080" algn="just">
              <a:lnSpc>
                <a:spcPct val="111200"/>
              </a:lnSpc>
              <a:spcBef>
                <a:spcPts val="890"/>
              </a:spcBef>
            </a:pPr>
            <a:r>
              <a:rPr sz="1400" u="sng" spc="5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Tristeza</a:t>
            </a:r>
            <a:r>
              <a:rPr sz="1400" spc="50" dirty="0">
                <a:latin typeface="Cambria"/>
                <a:cs typeface="Cambria"/>
              </a:rPr>
              <a:t>: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30" dirty="0">
                <a:latin typeface="Cambria"/>
                <a:cs typeface="Cambria"/>
              </a:rPr>
              <a:t>depresión,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frustración,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20" dirty="0">
                <a:latin typeface="Cambria"/>
                <a:cs typeface="Cambria"/>
              </a:rPr>
              <a:t>decepción,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aflicción,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55" dirty="0">
                <a:latin typeface="Cambria"/>
                <a:cs typeface="Cambria"/>
              </a:rPr>
              <a:t>pena,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20" dirty="0">
                <a:latin typeface="Cambria"/>
                <a:cs typeface="Cambria"/>
              </a:rPr>
              <a:t>dolor,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pesar,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25" dirty="0">
                <a:latin typeface="Cambria"/>
                <a:cs typeface="Cambria"/>
              </a:rPr>
              <a:t>desconsuelo, 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pesimismo,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melancolía,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35" dirty="0">
                <a:latin typeface="Cambria"/>
                <a:cs typeface="Cambria"/>
              </a:rPr>
              <a:t>autocompasión,</a:t>
            </a:r>
            <a:r>
              <a:rPr sz="1400" spc="40" dirty="0">
                <a:latin typeface="Cambria"/>
                <a:cs typeface="Cambria"/>
              </a:rPr>
              <a:t> </a:t>
            </a:r>
            <a:r>
              <a:rPr sz="1400" spc="35" dirty="0">
                <a:latin typeface="Cambria"/>
                <a:cs typeface="Cambria"/>
              </a:rPr>
              <a:t>soledad,</a:t>
            </a:r>
            <a:r>
              <a:rPr sz="1400" spc="40" dirty="0">
                <a:latin typeface="Cambria"/>
                <a:cs typeface="Cambria"/>
              </a:rPr>
              <a:t> desaliento,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60" dirty="0">
                <a:latin typeface="Cambria"/>
                <a:cs typeface="Cambria"/>
              </a:rPr>
              <a:t>desgana,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morriña, </a:t>
            </a:r>
            <a:r>
              <a:rPr sz="1400" spc="55" dirty="0">
                <a:latin typeface="Cambria"/>
                <a:cs typeface="Cambria"/>
              </a:rPr>
              <a:t> abatimiento,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disgusto, </a:t>
            </a:r>
            <a:r>
              <a:rPr sz="1400" spc="30" dirty="0">
                <a:latin typeface="Cambria"/>
                <a:cs typeface="Cambria"/>
              </a:rPr>
              <a:t>preocupación,</a:t>
            </a:r>
            <a:r>
              <a:rPr sz="1400" spc="45" dirty="0">
                <a:latin typeface="Cambria"/>
                <a:cs typeface="Cambria"/>
              </a:rPr>
              <a:t> etc.</a:t>
            </a:r>
            <a:endParaRPr sz="140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1400" u="sng" spc="3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Asco</a:t>
            </a:r>
            <a:r>
              <a:rPr sz="1400" spc="30" dirty="0">
                <a:latin typeface="Cambria"/>
                <a:cs typeface="Cambria"/>
              </a:rPr>
              <a:t>:</a:t>
            </a:r>
            <a:r>
              <a:rPr sz="1400" spc="90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aversión, </a:t>
            </a:r>
            <a:r>
              <a:rPr sz="1400" spc="55" dirty="0">
                <a:latin typeface="Cambria"/>
                <a:cs typeface="Cambria"/>
              </a:rPr>
              <a:t>repugnancia,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rechazo,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25" dirty="0">
                <a:latin typeface="Cambria"/>
                <a:cs typeface="Cambria"/>
              </a:rPr>
              <a:t>desprecio.</a:t>
            </a:r>
            <a:endParaRPr sz="1400">
              <a:latin typeface="Cambria"/>
              <a:cs typeface="Cambria"/>
            </a:endParaRPr>
          </a:p>
          <a:p>
            <a:pPr marL="12700" marR="5080" algn="just">
              <a:lnSpc>
                <a:spcPct val="110700"/>
              </a:lnSpc>
              <a:spcBef>
                <a:spcPts val="915"/>
              </a:spcBef>
            </a:pPr>
            <a:r>
              <a:rPr sz="1400" u="sng" spc="5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Ansiedad</a:t>
            </a:r>
            <a:r>
              <a:rPr sz="1400" spc="50" dirty="0">
                <a:latin typeface="Cambria"/>
                <a:cs typeface="Cambria"/>
              </a:rPr>
              <a:t>: </a:t>
            </a:r>
            <a:r>
              <a:rPr sz="1400" spc="70" dirty="0">
                <a:latin typeface="Cambria"/>
                <a:cs typeface="Cambria"/>
              </a:rPr>
              <a:t>angustia, </a:t>
            </a:r>
            <a:r>
              <a:rPr sz="1400" spc="35" dirty="0">
                <a:latin typeface="Cambria"/>
                <a:cs typeface="Cambria"/>
              </a:rPr>
              <a:t>desesperación, </a:t>
            </a:r>
            <a:r>
              <a:rPr sz="1400" spc="50" dirty="0">
                <a:latin typeface="Cambria"/>
                <a:cs typeface="Cambria"/>
              </a:rPr>
              <a:t>inquietud, inseguridad, </a:t>
            </a:r>
            <a:r>
              <a:rPr sz="1400" spc="45" dirty="0">
                <a:latin typeface="Cambria"/>
                <a:cs typeface="Cambria"/>
              </a:rPr>
              <a:t>estrés, </a:t>
            </a:r>
            <a:r>
              <a:rPr sz="1400" spc="25" dirty="0">
                <a:latin typeface="Cambria"/>
                <a:cs typeface="Cambria"/>
              </a:rPr>
              <a:t>preocupación, </a:t>
            </a:r>
            <a:r>
              <a:rPr sz="1400" spc="45" dirty="0">
                <a:latin typeface="Cambria"/>
                <a:cs typeface="Cambria"/>
              </a:rPr>
              <a:t>anhelo, 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desazón,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consternación,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nerviosismo.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273" y="589280"/>
            <a:ext cx="64687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45" dirty="0"/>
              <a:t>LA</a:t>
            </a:r>
            <a:r>
              <a:rPr spc="195" dirty="0"/>
              <a:t> </a:t>
            </a:r>
            <a:r>
              <a:rPr spc="484" dirty="0"/>
              <a:t>EDUCACIÓN</a:t>
            </a:r>
            <a:r>
              <a:rPr spc="155" dirty="0"/>
              <a:t> </a:t>
            </a:r>
            <a:r>
              <a:rPr spc="470" dirty="0"/>
              <a:t>EMOCIONAL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525524" y="2427732"/>
            <a:ext cx="2124710" cy="403860"/>
            <a:chOff x="1525524" y="2427732"/>
            <a:chExt cx="2124710" cy="4038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5524" y="2427732"/>
              <a:ext cx="1246632" cy="4038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2204" y="2427732"/>
              <a:ext cx="2017775" cy="403860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626870" y="2472055"/>
            <a:ext cx="7074534" cy="24777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1400" b="1" u="sng" spc="9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Emociones</a:t>
            </a:r>
            <a:r>
              <a:rPr sz="1400" b="1" u="sng" spc="4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400" b="1" u="sng" spc="7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positivas</a:t>
            </a:r>
            <a:endParaRPr sz="1400">
              <a:latin typeface="Cambria"/>
              <a:cs typeface="Cambria"/>
            </a:endParaRPr>
          </a:p>
          <a:p>
            <a:pPr marL="12700" marR="5080" algn="just">
              <a:lnSpc>
                <a:spcPct val="111100"/>
              </a:lnSpc>
              <a:spcBef>
                <a:spcPts val="890"/>
              </a:spcBef>
            </a:pPr>
            <a:r>
              <a:rPr sz="1400" u="sng" spc="5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Alegría</a:t>
            </a:r>
            <a:r>
              <a:rPr sz="1400" spc="55" dirty="0">
                <a:latin typeface="Cambria"/>
                <a:cs typeface="Cambria"/>
              </a:rPr>
              <a:t>:</a:t>
            </a:r>
            <a:r>
              <a:rPr sz="1400" spc="420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entusiasmo,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euforia,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excitación,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30" dirty="0">
                <a:latin typeface="Cambria"/>
                <a:cs typeface="Cambria"/>
              </a:rPr>
              <a:t>contento,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deleite,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35" dirty="0">
                <a:latin typeface="Cambria"/>
                <a:cs typeface="Cambria"/>
              </a:rPr>
              <a:t>diversión,</a:t>
            </a:r>
            <a:r>
              <a:rPr sz="1400" spc="40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placer, 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estremecimiento, </a:t>
            </a:r>
            <a:r>
              <a:rPr sz="1400" spc="45" dirty="0">
                <a:latin typeface="Cambria"/>
                <a:cs typeface="Cambria"/>
              </a:rPr>
              <a:t>gratificación, satisfacción, </a:t>
            </a:r>
            <a:r>
              <a:rPr sz="1400" spc="35" dirty="0">
                <a:latin typeface="Cambria"/>
                <a:cs typeface="Cambria"/>
              </a:rPr>
              <a:t>capricho, </a:t>
            </a:r>
            <a:r>
              <a:rPr sz="1400" spc="60" dirty="0">
                <a:latin typeface="Cambria"/>
                <a:cs typeface="Cambria"/>
              </a:rPr>
              <a:t>éxtasis, </a:t>
            </a:r>
            <a:r>
              <a:rPr sz="1400" spc="45" dirty="0">
                <a:latin typeface="Cambria"/>
                <a:cs typeface="Cambria"/>
              </a:rPr>
              <a:t>alivio, </a:t>
            </a:r>
            <a:r>
              <a:rPr sz="1400" spc="20" dirty="0">
                <a:latin typeface="Cambria"/>
                <a:cs typeface="Cambria"/>
              </a:rPr>
              <a:t>regocijo, </a:t>
            </a:r>
            <a:r>
              <a:rPr sz="1400" spc="50" dirty="0">
                <a:latin typeface="Cambria"/>
                <a:cs typeface="Cambria"/>
              </a:rPr>
              <a:t>humor, 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etc.</a:t>
            </a:r>
            <a:endParaRPr sz="1400">
              <a:latin typeface="Cambria"/>
              <a:cs typeface="Cambria"/>
            </a:endParaRPr>
          </a:p>
          <a:p>
            <a:pPr marL="12700" marR="5080" algn="just">
              <a:lnSpc>
                <a:spcPct val="111100"/>
              </a:lnSpc>
              <a:spcBef>
                <a:spcPts val="894"/>
              </a:spcBef>
            </a:pPr>
            <a:r>
              <a:rPr sz="1400" u="sng" spc="4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Amor</a:t>
            </a:r>
            <a:r>
              <a:rPr sz="1400" spc="45" dirty="0">
                <a:latin typeface="Cambria"/>
                <a:cs typeface="Cambria"/>
              </a:rPr>
              <a:t>: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aceptación,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35" dirty="0">
                <a:latin typeface="Cambria"/>
                <a:cs typeface="Cambria"/>
              </a:rPr>
              <a:t>afecto,</a:t>
            </a:r>
            <a:r>
              <a:rPr sz="1400" spc="40" dirty="0">
                <a:latin typeface="Cambria"/>
                <a:cs typeface="Cambria"/>
              </a:rPr>
              <a:t> cariño,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60" dirty="0">
                <a:latin typeface="Cambria"/>
                <a:cs typeface="Cambria"/>
              </a:rPr>
              <a:t>ternura,</a:t>
            </a:r>
            <a:r>
              <a:rPr sz="1400" spc="65" dirty="0">
                <a:latin typeface="Cambria"/>
                <a:cs typeface="Cambria"/>
              </a:rPr>
              <a:t> simpatía,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60" dirty="0">
                <a:latin typeface="Cambria"/>
                <a:cs typeface="Cambria"/>
              </a:rPr>
              <a:t>empatía,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interés,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cordialidad, 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confianza,</a:t>
            </a:r>
            <a:r>
              <a:rPr sz="1400" spc="55" dirty="0">
                <a:latin typeface="Cambria"/>
                <a:cs typeface="Cambria"/>
              </a:rPr>
              <a:t> amabilidad,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55" dirty="0">
                <a:latin typeface="Cambria"/>
                <a:cs typeface="Cambria"/>
              </a:rPr>
              <a:t>afinidad,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30" dirty="0">
                <a:latin typeface="Cambria"/>
                <a:cs typeface="Cambria"/>
              </a:rPr>
              <a:t>respeto,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20" dirty="0">
                <a:latin typeface="Cambria"/>
                <a:cs typeface="Cambria"/>
              </a:rPr>
              <a:t>devoción,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atracción,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veneración, 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enamoramiento,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spc="65" dirty="0">
                <a:latin typeface="Cambria"/>
                <a:cs typeface="Cambria"/>
              </a:rPr>
              <a:t>gratitud,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55" dirty="0">
                <a:latin typeface="Cambria"/>
                <a:cs typeface="Cambria"/>
              </a:rPr>
              <a:t>interés,</a:t>
            </a:r>
            <a:r>
              <a:rPr sz="1400" spc="40" dirty="0">
                <a:latin typeface="Cambria"/>
                <a:cs typeface="Cambria"/>
              </a:rPr>
              <a:t> </a:t>
            </a:r>
            <a:r>
              <a:rPr sz="1400" spc="35" dirty="0">
                <a:latin typeface="Cambria"/>
                <a:cs typeface="Cambria"/>
              </a:rPr>
              <a:t>compasión.</a:t>
            </a:r>
            <a:endParaRPr sz="1400">
              <a:latin typeface="Cambria"/>
              <a:cs typeface="Cambria"/>
            </a:endParaRPr>
          </a:p>
          <a:p>
            <a:pPr marL="12700" marR="5080" algn="just">
              <a:lnSpc>
                <a:spcPct val="110700"/>
              </a:lnSpc>
              <a:spcBef>
                <a:spcPts val="915"/>
              </a:spcBef>
            </a:pPr>
            <a:r>
              <a:rPr sz="1400" u="sng" spc="5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Felicidad</a:t>
            </a:r>
            <a:r>
              <a:rPr sz="1400" spc="50" dirty="0">
                <a:latin typeface="Cambria"/>
                <a:cs typeface="Cambria"/>
              </a:rPr>
              <a:t>: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bienestar,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satisfacción,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55" dirty="0">
                <a:latin typeface="Cambria"/>
                <a:cs typeface="Cambria"/>
              </a:rPr>
              <a:t>armonía,</a:t>
            </a:r>
            <a:r>
              <a:rPr sz="1400" spc="420" dirty="0">
                <a:latin typeface="Cambria"/>
                <a:cs typeface="Cambria"/>
              </a:rPr>
              <a:t> </a:t>
            </a:r>
            <a:r>
              <a:rPr sz="1400" spc="35" dirty="0">
                <a:latin typeface="Cambria"/>
                <a:cs typeface="Cambria"/>
              </a:rPr>
              <a:t>equilibrio,</a:t>
            </a:r>
            <a:r>
              <a:rPr sz="1400" spc="40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plenitud,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paz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interior, 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55" dirty="0">
                <a:latin typeface="Cambria"/>
                <a:cs typeface="Cambria"/>
              </a:rPr>
              <a:t>tranquilidad,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serenidad,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20" dirty="0">
                <a:latin typeface="Cambria"/>
                <a:cs typeface="Cambria"/>
              </a:rPr>
              <a:t>gozo,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55" dirty="0">
                <a:latin typeface="Cambria"/>
                <a:cs typeface="Cambria"/>
              </a:rPr>
              <a:t>dicha,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placidez, </a:t>
            </a:r>
            <a:r>
              <a:rPr sz="1400" spc="50" dirty="0">
                <a:latin typeface="Cambria"/>
                <a:cs typeface="Cambria"/>
              </a:rPr>
              <a:t>etc.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273" y="589280"/>
            <a:ext cx="64687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45" dirty="0"/>
              <a:t>LA</a:t>
            </a:r>
            <a:r>
              <a:rPr spc="195" dirty="0"/>
              <a:t> </a:t>
            </a:r>
            <a:r>
              <a:rPr spc="484" dirty="0"/>
              <a:t>EDUCACIÓN</a:t>
            </a:r>
            <a:r>
              <a:rPr spc="155" dirty="0"/>
              <a:t> </a:t>
            </a:r>
            <a:r>
              <a:rPr spc="470" dirty="0"/>
              <a:t>EMOCIONAL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525524" y="2409444"/>
            <a:ext cx="2184400" cy="403860"/>
            <a:chOff x="1525524" y="2409444"/>
            <a:chExt cx="2184400" cy="4038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5524" y="2409444"/>
              <a:ext cx="1246632" cy="4038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2204" y="2409444"/>
              <a:ext cx="2077212" cy="403860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1525524" y="3698747"/>
            <a:ext cx="2018030" cy="756285"/>
            <a:chOff x="1525524" y="3698747"/>
            <a:chExt cx="2018030" cy="75628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5524" y="3698747"/>
              <a:ext cx="1246632" cy="40386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32204" y="3698747"/>
              <a:ext cx="1911095" cy="40386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06396" y="4050791"/>
              <a:ext cx="294131" cy="403860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1525524" y="4989576"/>
            <a:ext cx="2103120" cy="403860"/>
            <a:chOff x="1525524" y="4989576"/>
            <a:chExt cx="2103120" cy="403860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5524" y="4989576"/>
              <a:ext cx="1246632" cy="40386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32204" y="4989576"/>
              <a:ext cx="1996440" cy="403860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1626870" y="2454656"/>
            <a:ext cx="7145655" cy="3171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u="sng" spc="9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Emociones</a:t>
            </a:r>
            <a:r>
              <a:rPr sz="1400" b="1" u="sng" spc="3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400" b="1" u="sng" spc="9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ambiguas</a:t>
            </a:r>
            <a:endParaRPr sz="1400">
              <a:latin typeface="Cambria"/>
              <a:cs typeface="Cambria"/>
            </a:endParaRPr>
          </a:p>
          <a:p>
            <a:pPr marL="12700" marR="6350">
              <a:lnSpc>
                <a:spcPct val="110700"/>
              </a:lnSpc>
              <a:spcBef>
                <a:spcPts val="900"/>
              </a:spcBef>
              <a:tabLst>
                <a:tab pos="940435" algn="l"/>
                <a:tab pos="1967864" algn="l"/>
                <a:tab pos="2858135" algn="l"/>
                <a:tab pos="4065270" algn="l"/>
                <a:tab pos="5037455" algn="l"/>
                <a:tab pos="6158230" algn="l"/>
              </a:tabLst>
            </a:pPr>
            <a:r>
              <a:rPr sz="1400" u="sng" spc="7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S</a:t>
            </a:r>
            <a:r>
              <a:rPr sz="1400" u="sng" spc="8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o</a:t>
            </a:r>
            <a:r>
              <a:rPr sz="1400" u="sng" spc="4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rp</a:t>
            </a:r>
            <a:r>
              <a:rPr sz="1400" u="sng" spc="1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re</a:t>
            </a:r>
            <a:r>
              <a:rPr sz="1400" u="sng" spc="6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s</a:t>
            </a:r>
            <a:r>
              <a:rPr sz="1400" u="sng" spc="6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</a:t>
            </a:r>
            <a:r>
              <a:rPr sz="1400" spc="20" dirty="0">
                <a:latin typeface="Cambria"/>
                <a:cs typeface="Cambria"/>
              </a:rPr>
              <a:t>:</a:t>
            </a:r>
            <a:r>
              <a:rPr sz="1400" dirty="0">
                <a:latin typeface="Cambria"/>
                <a:cs typeface="Cambria"/>
              </a:rPr>
              <a:t>	s</a:t>
            </a:r>
            <a:r>
              <a:rPr sz="1400" spc="-10" dirty="0">
                <a:latin typeface="Cambria"/>
                <a:cs typeface="Cambria"/>
              </a:rPr>
              <a:t>o</a:t>
            </a:r>
            <a:r>
              <a:rPr sz="1400" spc="20" dirty="0">
                <a:latin typeface="Cambria"/>
                <a:cs typeface="Cambria"/>
              </a:rPr>
              <a:t>br</a:t>
            </a:r>
            <a:r>
              <a:rPr sz="1400" spc="25" dirty="0">
                <a:latin typeface="Cambria"/>
                <a:cs typeface="Cambria"/>
              </a:rPr>
              <a:t>e</a:t>
            </a:r>
            <a:r>
              <a:rPr sz="1400" spc="30" dirty="0">
                <a:latin typeface="Cambria"/>
                <a:cs typeface="Cambria"/>
              </a:rPr>
              <a:t>s</a:t>
            </a:r>
            <a:r>
              <a:rPr sz="1400" spc="80" dirty="0">
                <a:latin typeface="Cambria"/>
                <a:cs typeface="Cambria"/>
              </a:rPr>
              <a:t>a</a:t>
            </a:r>
            <a:r>
              <a:rPr sz="1400" spc="60" dirty="0">
                <a:latin typeface="Cambria"/>
                <a:cs typeface="Cambria"/>
              </a:rPr>
              <a:t>l</a:t>
            </a:r>
            <a:r>
              <a:rPr sz="1400" spc="75" dirty="0">
                <a:latin typeface="Cambria"/>
                <a:cs typeface="Cambria"/>
              </a:rPr>
              <a:t>t</a:t>
            </a:r>
            <a:r>
              <a:rPr sz="1400" spc="-55" dirty="0">
                <a:latin typeface="Cambria"/>
                <a:cs typeface="Cambria"/>
              </a:rPr>
              <a:t>o</a:t>
            </a:r>
            <a:r>
              <a:rPr sz="1400" spc="100" dirty="0">
                <a:latin typeface="Cambria"/>
                <a:cs typeface="Cambria"/>
              </a:rPr>
              <a:t>,</a:t>
            </a:r>
            <a:r>
              <a:rPr sz="1400" dirty="0">
                <a:latin typeface="Cambria"/>
                <a:cs typeface="Cambria"/>
              </a:rPr>
              <a:t>	</a:t>
            </a:r>
            <a:r>
              <a:rPr sz="1400" spc="30" dirty="0">
                <a:latin typeface="Cambria"/>
                <a:cs typeface="Cambria"/>
              </a:rPr>
              <a:t>aso</a:t>
            </a:r>
            <a:r>
              <a:rPr sz="1400" spc="55" dirty="0">
                <a:latin typeface="Cambria"/>
                <a:cs typeface="Cambria"/>
              </a:rPr>
              <a:t>m</a:t>
            </a:r>
            <a:r>
              <a:rPr sz="1400" dirty="0">
                <a:latin typeface="Cambria"/>
                <a:cs typeface="Cambria"/>
              </a:rPr>
              <a:t>br</a:t>
            </a:r>
            <a:r>
              <a:rPr sz="1400" spc="-5" dirty="0">
                <a:latin typeface="Cambria"/>
                <a:cs typeface="Cambria"/>
              </a:rPr>
              <a:t>o</a:t>
            </a:r>
            <a:r>
              <a:rPr sz="1400" spc="100" dirty="0">
                <a:latin typeface="Cambria"/>
                <a:cs typeface="Cambria"/>
              </a:rPr>
              <a:t>,</a:t>
            </a:r>
            <a:r>
              <a:rPr sz="1400" dirty="0">
                <a:latin typeface="Cambria"/>
                <a:cs typeface="Cambria"/>
              </a:rPr>
              <a:t>	</a:t>
            </a:r>
            <a:r>
              <a:rPr sz="1400" spc="20" dirty="0">
                <a:latin typeface="Cambria"/>
                <a:cs typeface="Cambria"/>
              </a:rPr>
              <a:t>d</a:t>
            </a:r>
            <a:r>
              <a:rPr sz="1400" spc="10" dirty="0">
                <a:latin typeface="Cambria"/>
                <a:cs typeface="Cambria"/>
              </a:rPr>
              <a:t>e</a:t>
            </a:r>
            <a:r>
              <a:rPr sz="1400" dirty="0">
                <a:latin typeface="Cambria"/>
                <a:cs typeface="Cambria"/>
              </a:rPr>
              <a:t>sco</a:t>
            </a:r>
            <a:r>
              <a:rPr sz="1400" spc="65" dirty="0">
                <a:latin typeface="Cambria"/>
                <a:cs typeface="Cambria"/>
              </a:rPr>
              <a:t>n</a:t>
            </a:r>
            <a:r>
              <a:rPr sz="1400" spc="35" dirty="0">
                <a:latin typeface="Cambria"/>
                <a:cs typeface="Cambria"/>
              </a:rPr>
              <a:t>c</a:t>
            </a:r>
            <a:r>
              <a:rPr sz="1400" spc="10" dirty="0">
                <a:latin typeface="Cambria"/>
                <a:cs typeface="Cambria"/>
              </a:rPr>
              <a:t>i</a:t>
            </a:r>
            <a:r>
              <a:rPr sz="1400" spc="15" dirty="0">
                <a:latin typeface="Cambria"/>
                <a:cs typeface="Cambria"/>
              </a:rPr>
              <a:t>e</a:t>
            </a:r>
            <a:r>
              <a:rPr sz="1400" spc="60" dirty="0">
                <a:latin typeface="Cambria"/>
                <a:cs typeface="Cambria"/>
              </a:rPr>
              <a:t>r</a:t>
            </a:r>
            <a:r>
              <a:rPr sz="1400" spc="55" dirty="0">
                <a:latin typeface="Cambria"/>
                <a:cs typeface="Cambria"/>
              </a:rPr>
              <a:t>t</a:t>
            </a:r>
            <a:r>
              <a:rPr sz="1400" spc="-55" dirty="0">
                <a:latin typeface="Cambria"/>
                <a:cs typeface="Cambria"/>
              </a:rPr>
              <a:t>o</a:t>
            </a:r>
            <a:r>
              <a:rPr sz="1400" spc="100" dirty="0">
                <a:latin typeface="Cambria"/>
                <a:cs typeface="Cambria"/>
              </a:rPr>
              <a:t>,</a:t>
            </a:r>
            <a:r>
              <a:rPr sz="1400" dirty="0">
                <a:latin typeface="Cambria"/>
                <a:cs typeface="Cambria"/>
              </a:rPr>
              <a:t>	</a:t>
            </a:r>
            <a:r>
              <a:rPr sz="1400" spc="-20" dirty="0">
                <a:latin typeface="Cambria"/>
                <a:cs typeface="Cambria"/>
              </a:rPr>
              <a:t>c</a:t>
            </a:r>
            <a:r>
              <a:rPr sz="1400" spc="-15" dirty="0">
                <a:latin typeface="Cambria"/>
                <a:cs typeface="Cambria"/>
              </a:rPr>
              <a:t>o</a:t>
            </a:r>
            <a:r>
              <a:rPr sz="1400" spc="55" dirty="0">
                <a:latin typeface="Cambria"/>
                <a:cs typeface="Cambria"/>
              </a:rPr>
              <a:t>n</a:t>
            </a:r>
            <a:r>
              <a:rPr sz="1400" spc="45" dirty="0">
                <a:latin typeface="Cambria"/>
                <a:cs typeface="Cambria"/>
              </a:rPr>
              <a:t>f</a:t>
            </a:r>
            <a:r>
              <a:rPr sz="1400" spc="70" dirty="0">
                <a:latin typeface="Cambria"/>
                <a:cs typeface="Cambria"/>
              </a:rPr>
              <a:t>u</a:t>
            </a:r>
            <a:r>
              <a:rPr sz="1400" spc="30" dirty="0">
                <a:latin typeface="Cambria"/>
                <a:cs typeface="Cambria"/>
              </a:rPr>
              <a:t>s</a:t>
            </a:r>
            <a:r>
              <a:rPr sz="1400" dirty="0">
                <a:latin typeface="Cambria"/>
                <a:cs typeface="Cambria"/>
              </a:rPr>
              <a:t>i</a:t>
            </a:r>
            <a:r>
              <a:rPr sz="1400" spc="10" dirty="0">
                <a:latin typeface="Cambria"/>
                <a:cs typeface="Cambria"/>
              </a:rPr>
              <a:t>ó</a:t>
            </a:r>
            <a:r>
              <a:rPr sz="1400" spc="55" dirty="0">
                <a:latin typeface="Cambria"/>
                <a:cs typeface="Cambria"/>
              </a:rPr>
              <a:t>n</a:t>
            </a:r>
            <a:r>
              <a:rPr sz="1400" spc="100" dirty="0">
                <a:latin typeface="Cambria"/>
                <a:cs typeface="Cambria"/>
              </a:rPr>
              <a:t>,</a:t>
            </a:r>
            <a:r>
              <a:rPr sz="1400" dirty="0">
                <a:latin typeface="Cambria"/>
                <a:cs typeface="Cambria"/>
              </a:rPr>
              <a:t>	</a:t>
            </a:r>
            <a:r>
              <a:rPr sz="1400" spc="25" dirty="0">
                <a:latin typeface="Cambria"/>
                <a:cs typeface="Cambria"/>
              </a:rPr>
              <a:t>pe</a:t>
            </a:r>
            <a:r>
              <a:rPr sz="1400" spc="15" dirty="0">
                <a:latin typeface="Cambria"/>
                <a:cs typeface="Cambria"/>
              </a:rPr>
              <a:t>r</a:t>
            </a:r>
            <a:r>
              <a:rPr sz="1400" spc="55" dirty="0">
                <a:latin typeface="Cambria"/>
                <a:cs typeface="Cambria"/>
              </a:rPr>
              <a:t>p</a:t>
            </a:r>
            <a:r>
              <a:rPr sz="1400" spc="10" dirty="0">
                <a:latin typeface="Cambria"/>
                <a:cs typeface="Cambria"/>
              </a:rPr>
              <a:t>l</a:t>
            </a:r>
            <a:r>
              <a:rPr sz="1400" spc="5" dirty="0">
                <a:latin typeface="Cambria"/>
                <a:cs typeface="Cambria"/>
              </a:rPr>
              <a:t>e</a:t>
            </a:r>
            <a:r>
              <a:rPr sz="1400" spc="40" dirty="0">
                <a:latin typeface="Cambria"/>
                <a:cs typeface="Cambria"/>
              </a:rPr>
              <a:t>j</a:t>
            </a:r>
            <a:r>
              <a:rPr sz="1400" spc="25" dirty="0">
                <a:latin typeface="Cambria"/>
                <a:cs typeface="Cambria"/>
              </a:rPr>
              <a:t>i</a:t>
            </a:r>
            <a:r>
              <a:rPr sz="1400" spc="40" dirty="0">
                <a:latin typeface="Cambria"/>
                <a:cs typeface="Cambria"/>
              </a:rPr>
              <a:t>d</a:t>
            </a:r>
            <a:r>
              <a:rPr sz="1400" spc="50" dirty="0">
                <a:latin typeface="Cambria"/>
                <a:cs typeface="Cambria"/>
              </a:rPr>
              <a:t>ad</a:t>
            </a:r>
            <a:r>
              <a:rPr sz="1400" spc="100" dirty="0">
                <a:latin typeface="Cambria"/>
                <a:cs typeface="Cambria"/>
              </a:rPr>
              <a:t>,</a:t>
            </a:r>
            <a:r>
              <a:rPr sz="1400" dirty="0">
                <a:latin typeface="Cambria"/>
                <a:cs typeface="Cambria"/>
              </a:rPr>
              <a:t>	</a:t>
            </a:r>
            <a:r>
              <a:rPr sz="1400" spc="50" dirty="0">
                <a:latin typeface="Cambria"/>
                <a:cs typeface="Cambria"/>
              </a:rPr>
              <a:t>ad</a:t>
            </a:r>
            <a:r>
              <a:rPr sz="1400" spc="75" dirty="0">
                <a:latin typeface="Cambria"/>
                <a:cs typeface="Cambria"/>
              </a:rPr>
              <a:t>m</a:t>
            </a:r>
            <a:r>
              <a:rPr sz="1400" spc="50" dirty="0">
                <a:latin typeface="Cambria"/>
                <a:cs typeface="Cambria"/>
              </a:rPr>
              <a:t>irac</a:t>
            </a:r>
            <a:r>
              <a:rPr sz="1400" spc="25" dirty="0">
                <a:latin typeface="Cambria"/>
                <a:cs typeface="Cambria"/>
              </a:rPr>
              <a:t>i</a:t>
            </a:r>
            <a:r>
              <a:rPr sz="1400" spc="-45" dirty="0">
                <a:latin typeface="Cambria"/>
                <a:cs typeface="Cambria"/>
              </a:rPr>
              <a:t>ó</a:t>
            </a:r>
            <a:r>
              <a:rPr sz="1400" spc="55" dirty="0">
                <a:latin typeface="Cambria"/>
                <a:cs typeface="Cambria"/>
              </a:rPr>
              <a:t>n</a:t>
            </a:r>
            <a:r>
              <a:rPr sz="1400" spc="105" dirty="0">
                <a:latin typeface="Cambria"/>
                <a:cs typeface="Cambria"/>
              </a:rPr>
              <a:t>,  </a:t>
            </a:r>
            <a:r>
              <a:rPr sz="1400" spc="55" dirty="0">
                <a:latin typeface="Cambria"/>
                <a:cs typeface="Cambria"/>
              </a:rPr>
              <a:t>inquietud,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spc="55" dirty="0">
                <a:latin typeface="Cambria"/>
                <a:cs typeface="Cambria"/>
              </a:rPr>
              <a:t>impaciencia.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7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400" b="1" u="sng" spc="9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Emociones</a:t>
            </a:r>
            <a:r>
              <a:rPr sz="1400" b="1" u="sng" spc="4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400" b="1" u="sng" spc="7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sociales</a:t>
            </a:r>
            <a:endParaRPr sz="1400">
              <a:latin typeface="Cambria"/>
              <a:cs typeface="Cambria"/>
            </a:endParaRPr>
          </a:p>
          <a:p>
            <a:pPr marL="12700" marR="5080">
              <a:lnSpc>
                <a:spcPct val="110700"/>
              </a:lnSpc>
              <a:spcBef>
                <a:spcPts val="915"/>
              </a:spcBef>
            </a:pPr>
            <a:r>
              <a:rPr sz="1400" u="sng" spc="5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Vergüenza</a:t>
            </a:r>
            <a:r>
              <a:rPr sz="1400" spc="55" dirty="0">
                <a:latin typeface="Cambria"/>
                <a:cs typeface="Cambria"/>
              </a:rPr>
              <a:t>:</a:t>
            </a:r>
            <a:r>
              <a:rPr sz="1400" spc="95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culpabilidad,</a:t>
            </a:r>
            <a:r>
              <a:rPr sz="1400" spc="9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timidez,</a:t>
            </a:r>
            <a:r>
              <a:rPr sz="1400" spc="75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vergüenza</a:t>
            </a:r>
            <a:r>
              <a:rPr sz="1400" spc="85" dirty="0">
                <a:latin typeface="Cambria"/>
                <a:cs typeface="Cambria"/>
              </a:rPr>
              <a:t> </a:t>
            </a:r>
            <a:r>
              <a:rPr sz="1400" spc="60" dirty="0">
                <a:latin typeface="Cambria"/>
                <a:cs typeface="Cambria"/>
              </a:rPr>
              <a:t>ajena,</a:t>
            </a:r>
            <a:r>
              <a:rPr sz="1400" spc="85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"/>
                <a:cs typeface="Cambria"/>
              </a:rPr>
              <a:t>bochorno,</a:t>
            </a:r>
            <a:r>
              <a:rPr sz="1400" spc="130" dirty="0">
                <a:latin typeface="Cambria"/>
                <a:cs typeface="Cambria"/>
              </a:rPr>
              <a:t> </a:t>
            </a:r>
            <a:r>
              <a:rPr sz="1400" spc="30" dirty="0">
                <a:latin typeface="Cambria"/>
                <a:cs typeface="Cambria"/>
              </a:rPr>
              <a:t>pudor,</a:t>
            </a:r>
            <a:r>
              <a:rPr sz="1400" spc="100" dirty="0">
                <a:latin typeface="Cambria"/>
                <a:cs typeface="Cambria"/>
              </a:rPr>
              <a:t> </a:t>
            </a:r>
            <a:r>
              <a:rPr sz="1400" spc="40" dirty="0">
                <a:latin typeface="Cambria"/>
                <a:cs typeface="Cambria"/>
              </a:rPr>
              <a:t>recato,</a:t>
            </a:r>
            <a:r>
              <a:rPr sz="1400" spc="100" dirty="0">
                <a:latin typeface="Cambria"/>
                <a:cs typeface="Cambria"/>
              </a:rPr>
              <a:t> </a:t>
            </a:r>
            <a:r>
              <a:rPr sz="1400" spc="30" dirty="0">
                <a:latin typeface="Cambria"/>
                <a:cs typeface="Cambria"/>
              </a:rPr>
              <a:t>rubor,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spc="20" dirty="0">
                <a:latin typeface="Cambria"/>
                <a:cs typeface="Cambria"/>
              </a:rPr>
              <a:t>sonrojo,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verecundia,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etc.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7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400" b="1" u="sng" spc="9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Emociones</a:t>
            </a:r>
            <a:r>
              <a:rPr sz="1400" b="1" u="sng" spc="3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400" b="1" u="sng" spc="7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estéticas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400" spc="75" dirty="0">
                <a:latin typeface="Cambria"/>
                <a:cs typeface="Cambria"/>
              </a:rPr>
              <a:t>Son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65" dirty="0">
                <a:latin typeface="Cambria"/>
                <a:cs typeface="Cambria"/>
              </a:rPr>
              <a:t>las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experimentadas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60" dirty="0">
                <a:latin typeface="Cambria"/>
                <a:cs typeface="Cambria"/>
              </a:rPr>
              <a:t>ante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65" dirty="0">
                <a:latin typeface="Cambria"/>
                <a:cs typeface="Cambria"/>
              </a:rPr>
              <a:t>las </a:t>
            </a:r>
            <a:r>
              <a:rPr sz="1400" spc="25" dirty="0">
                <a:latin typeface="Cambria"/>
                <a:cs typeface="Cambria"/>
              </a:rPr>
              <a:t>obras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20" dirty="0">
                <a:latin typeface="Cambria"/>
                <a:cs typeface="Cambria"/>
              </a:rPr>
              <a:t>de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spc="55" dirty="0">
                <a:latin typeface="Cambria"/>
                <a:cs typeface="Cambria"/>
              </a:rPr>
              <a:t>arte</a:t>
            </a:r>
            <a:r>
              <a:rPr sz="1400" spc="85" dirty="0">
                <a:latin typeface="Cambria"/>
                <a:cs typeface="Cambria"/>
              </a:rPr>
              <a:t> </a:t>
            </a:r>
            <a:r>
              <a:rPr sz="1400" spc="45" dirty="0">
                <a:latin typeface="Cambria"/>
                <a:cs typeface="Cambria"/>
              </a:rPr>
              <a:t>y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60" dirty="0">
                <a:latin typeface="Cambria"/>
                <a:cs typeface="Cambria"/>
              </a:rPr>
              <a:t>ante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75" dirty="0">
                <a:latin typeface="Cambria"/>
                <a:cs typeface="Cambria"/>
              </a:rPr>
              <a:t>la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50" dirty="0">
                <a:latin typeface="Cambria"/>
                <a:cs typeface="Cambria"/>
              </a:rPr>
              <a:t>belleza.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2277" y="577692"/>
            <a:ext cx="6602094" cy="1017713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650875" marR="5080" indent="-638810">
              <a:lnSpc>
                <a:spcPts val="3810"/>
              </a:lnSpc>
              <a:spcBef>
                <a:spcPts val="229"/>
              </a:spcBef>
            </a:pPr>
            <a:r>
              <a:rPr spc="459" dirty="0"/>
              <a:t>LAS</a:t>
            </a:r>
            <a:r>
              <a:rPr spc="125" dirty="0"/>
              <a:t> </a:t>
            </a:r>
            <a:r>
              <a:rPr spc="475" dirty="0"/>
              <a:t>COMPETENCIAS </a:t>
            </a:r>
            <a:r>
              <a:rPr spc="-690" dirty="0"/>
              <a:t> </a:t>
            </a:r>
            <a:r>
              <a:rPr spc="480" dirty="0"/>
              <a:t>EMOCIONALES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2988" y="2496058"/>
            <a:ext cx="6602095" cy="6350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1800" spc="165" dirty="0">
                <a:latin typeface="Cambria"/>
                <a:cs typeface="Cambria"/>
              </a:rPr>
              <a:t>El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desarrollo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las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competencias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emocionales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es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el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objetivo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de</a:t>
            </a:r>
            <a:endParaRPr sz="18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1800" b="1" spc="150" dirty="0">
                <a:latin typeface="Cambria"/>
                <a:cs typeface="Cambria"/>
              </a:rPr>
              <a:t>Educación</a:t>
            </a:r>
            <a:r>
              <a:rPr sz="1800" b="1" spc="85" dirty="0">
                <a:latin typeface="Cambria"/>
                <a:cs typeface="Cambria"/>
              </a:rPr>
              <a:t> </a:t>
            </a:r>
            <a:r>
              <a:rPr sz="1800" b="1" spc="135" dirty="0">
                <a:latin typeface="Cambria"/>
                <a:cs typeface="Cambria"/>
              </a:rPr>
              <a:t>Emocional</a:t>
            </a:r>
            <a:r>
              <a:rPr sz="1800" spc="135" dirty="0">
                <a:latin typeface="Cambria"/>
                <a:cs typeface="Cambria"/>
              </a:rPr>
              <a:t>.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86788" y="3668395"/>
            <a:ext cx="38404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25" dirty="0">
                <a:latin typeface="Cambria"/>
                <a:cs typeface="Cambria"/>
              </a:rPr>
              <a:t>Se</a:t>
            </a:r>
            <a:r>
              <a:rPr sz="1800" spc="30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definen</a:t>
            </a:r>
            <a:r>
              <a:rPr sz="1800" spc="3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como</a:t>
            </a:r>
            <a:r>
              <a:rPr sz="1800" spc="300" dirty="0">
                <a:latin typeface="Cambria"/>
                <a:cs typeface="Cambria"/>
              </a:rPr>
              <a:t> </a:t>
            </a:r>
            <a:r>
              <a:rPr sz="1800" i="1" spc="100" dirty="0">
                <a:latin typeface="Cambria"/>
                <a:cs typeface="Cambria"/>
              </a:rPr>
              <a:t>la</a:t>
            </a:r>
            <a:r>
              <a:rPr sz="1800" i="1" spc="300" dirty="0">
                <a:latin typeface="Cambria"/>
                <a:cs typeface="Cambria"/>
              </a:rPr>
              <a:t> </a:t>
            </a:r>
            <a:r>
              <a:rPr sz="1800" i="1" spc="85" dirty="0">
                <a:latin typeface="Cambria"/>
                <a:cs typeface="Cambria"/>
              </a:rPr>
              <a:t>capacidad</a:t>
            </a:r>
            <a:r>
              <a:rPr sz="1800" i="1" spc="315" dirty="0">
                <a:latin typeface="Cambria"/>
                <a:cs typeface="Cambria"/>
              </a:rPr>
              <a:t> </a:t>
            </a:r>
            <a:r>
              <a:rPr sz="1800" i="1" spc="75" dirty="0">
                <a:latin typeface="Cambria"/>
                <a:cs typeface="Cambria"/>
              </a:rPr>
              <a:t>para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81827" y="3668395"/>
            <a:ext cx="2759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80" dirty="0">
                <a:latin typeface="Cambria"/>
                <a:cs typeface="Cambria"/>
              </a:rPr>
              <a:t>movilizar</a:t>
            </a:r>
            <a:r>
              <a:rPr sz="1800" i="1" spc="265" dirty="0">
                <a:latin typeface="Cambria"/>
                <a:cs typeface="Cambria"/>
              </a:rPr>
              <a:t> </a:t>
            </a:r>
            <a:r>
              <a:rPr sz="1800" i="1" spc="70" dirty="0">
                <a:latin typeface="Cambria"/>
                <a:cs typeface="Cambria"/>
              </a:rPr>
              <a:t>adecuadamente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86788" y="3942715"/>
            <a:ext cx="6758305" cy="940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1200"/>
              </a:lnSpc>
              <a:spcBef>
                <a:spcPts val="95"/>
              </a:spcBef>
            </a:pPr>
            <a:r>
              <a:rPr sz="1800" i="1" spc="135" dirty="0">
                <a:latin typeface="Cambria"/>
                <a:cs typeface="Cambria"/>
              </a:rPr>
              <a:t>un</a:t>
            </a:r>
            <a:r>
              <a:rPr sz="1800" i="1" spc="140" dirty="0">
                <a:latin typeface="Cambria"/>
                <a:cs typeface="Cambria"/>
              </a:rPr>
              <a:t> </a:t>
            </a:r>
            <a:r>
              <a:rPr sz="1800" i="1" spc="60" dirty="0">
                <a:latin typeface="Cambria"/>
                <a:cs typeface="Cambria"/>
              </a:rPr>
              <a:t>conjunto</a:t>
            </a:r>
            <a:r>
              <a:rPr sz="1800" i="1" spc="65" dirty="0">
                <a:latin typeface="Cambria"/>
                <a:cs typeface="Cambria"/>
              </a:rPr>
              <a:t> de</a:t>
            </a:r>
            <a:r>
              <a:rPr sz="1800" i="1" spc="70" dirty="0">
                <a:latin typeface="Cambria"/>
                <a:cs typeface="Cambria"/>
              </a:rPr>
              <a:t> </a:t>
            </a:r>
            <a:r>
              <a:rPr sz="1800" i="1" spc="60" dirty="0">
                <a:latin typeface="Cambria"/>
                <a:cs typeface="Cambria"/>
              </a:rPr>
              <a:t>conocimientos,</a:t>
            </a:r>
            <a:r>
              <a:rPr sz="1800" i="1" spc="65" dirty="0">
                <a:latin typeface="Cambria"/>
                <a:cs typeface="Cambria"/>
              </a:rPr>
              <a:t> </a:t>
            </a:r>
            <a:r>
              <a:rPr sz="1800" i="1" spc="85" dirty="0">
                <a:latin typeface="Cambria"/>
                <a:cs typeface="Cambria"/>
              </a:rPr>
              <a:t>capacidades,</a:t>
            </a:r>
            <a:r>
              <a:rPr sz="1800" i="1" spc="90" dirty="0">
                <a:latin typeface="Cambria"/>
                <a:cs typeface="Cambria"/>
              </a:rPr>
              <a:t> </a:t>
            </a:r>
            <a:r>
              <a:rPr sz="1800" i="1" spc="100" dirty="0">
                <a:latin typeface="Cambria"/>
                <a:cs typeface="Cambria"/>
              </a:rPr>
              <a:t>habilidades</a:t>
            </a:r>
            <a:r>
              <a:rPr sz="1800" i="1" spc="105" dirty="0">
                <a:latin typeface="Cambria"/>
                <a:cs typeface="Cambria"/>
              </a:rPr>
              <a:t> </a:t>
            </a:r>
            <a:r>
              <a:rPr sz="1800" i="1" spc="70" dirty="0">
                <a:latin typeface="Cambria"/>
                <a:cs typeface="Cambria"/>
              </a:rPr>
              <a:t>y </a:t>
            </a:r>
            <a:r>
              <a:rPr sz="1800" i="1" spc="75" dirty="0">
                <a:latin typeface="Cambria"/>
                <a:cs typeface="Cambria"/>
              </a:rPr>
              <a:t> </a:t>
            </a:r>
            <a:r>
              <a:rPr sz="1800" i="1" spc="65" dirty="0">
                <a:latin typeface="Cambria"/>
                <a:cs typeface="Cambria"/>
              </a:rPr>
              <a:t>actitudes necesarias </a:t>
            </a:r>
            <a:r>
              <a:rPr sz="1800" i="1" spc="75" dirty="0">
                <a:latin typeface="Cambria"/>
                <a:cs typeface="Cambria"/>
              </a:rPr>
              <a:t>para </a:t>
            </a:r>
            <a:r>
              <a:rPr sz="1800" i="1" spc="65" dirty="0">
                <a:latin typeface="Cambria"/>
                <a:cs typeface="Cambria"/>
              </a:rPr>
              <a:t>realizar </a:t>
            </a:r>
            <a:r>
              <a:rPr sz="1800" i="1" spc="80" dirty="0">
                <a:latin typeface="Cambria"/>
                <a:cs typeface="Cambria"/>
              </a:rPr>
              <a:t>actividades </a:t>
            </a:r>
            <a:r>
              <a:rPr sz="1800" i="1" spc="90" dirty="0">
                <a:latin typeface="Cambria"/>
                <a:cs typeface="Cambria"/>
              </a:rPr>
              <a:t>diversas </a:t>
            </a:r>
            <a:r>
              <a:rPr sz="1800" i="1" spc="45" dirty="0">
                <a:latin typeface="Cambria"/>
                <a:cs typeface="Cambria"/>
              </a:rPr>
              <a:t>con </a:t>
            </a:r>
            <a:r>
              <a:rPr sz="1800" i="1" spc="135" dirty="0">
                <a:latin typeface="Cambria"/>
                <a:cs typeface="Cambria"/>
              </a:rPr>
              <a:t>un </a:t>
            </a:r>
            <a:r>
              <a:rPr sz="1800" i="1" spc="140" dirty="0">
                <a:latin typeface="Cambria"/>
                <a:cs typeface="Cambria"/>
              </a:rPr>
              <a:t> </a:t>
            </a:r>
            <a:r>
              <a:rPr sz="1800" i="1" spc="30" dirty="0">
                <a:latin typeface="Cambria"/>
                <a:cs typeface="Cambria"/>
              </a:rPr>
              <a:t>cierto</a:t>
            </a:r>
            <a:r>
              <a:rPr sz="1800" i="1" spc="90" dirty="0">
                <a:latin typeface="Cambria"/>
                <a:cs typeface="Cambria"/>
              </a:rPr>
              <a:t> nivel</a:t>
            </a:r>
            <a:r>
              <a:rPr sz="1800" i="1" spc="100" dirty="0">
                <a:latin typeface="Cambria"/>
                <a:cs typeface="Cambria"/>
              </a:rPr>
              <a:t> </a:t>
            </a:r>
            <a:r>
              <a:rPr sz="1800" i="1" spc="65" dirty="0">
                <a:latin typeface="Cambria"/>
                <a:cs typeface="Cambria"/>
              </a:rPr>
              <a:t>de</a:t>
            </a:r>
            <a:r>
              <a:rPr sz="1800" i="1" spc="100" dirty="0">
                <a:latin typeface="Cambria"/>
                <a:cs typeface="Cambria"/>
              </a:rPr>
              <a:t> </a:t>
            </a:r>
            <a:r>
              <a:rPr sz="1800" i="1" spc="105" dirty="0">
                <a:latin typeface="Cambria"/>
                <a:cs typeface="Cambria"/>
              </a:rPr>
              <a:t>calidad</a:t>
            </a:r>
            <a:r>
              <a:rPr sz="1800" i="1" spc="110" dirty="0">
                <a:latin typeface="Cambria"/>
                <a:cs typeface="Cambria"/>
              </a:rPr>
              <a:t> </a:t>
            </a:r>
            <a:r>
              <a:rPr sz="1800" i="1" spc="70" dirty="0">
                <a:latin typeface="Cambria"/>
                <a:cs typeface="Cambria"/>
              </a:rPr>
              <a:t>y</a:t>
            </a:r>
            <a:r>
              <a:rPr sz="1800" i="1" spc="90" dirty="0">
                <a:latin typeface="Cambria"/>
                <a:cs typeface="Cambria"/>
              </a:rPr>
              <a:t> </a:t>
            </a:r>
            <a:r>
              <a:rPr sz="1800" i="1" spc="60" dirty="0">
                <a:latin typeface="Cambria"/>
                <a:cs typeface="Cambria"/>
              </a:rPr>
              <a:t>eficacia</a:t>
            </a:r>
            <a:r>
              <a:rPr sz="1800" i="1" spc="11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(Bisquerra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Pérez,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2007).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577692"/>
            <a:ext cx="7356093" cy="1017713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13485" marR="5080" indent="-1201420">
              <a:lnSpc>
                <a:spcPts val="3810"/>
              </a:lnSpc>
              <a:spcBef>
                <a:spcPts val="229"/>
              </a:spcBef>
            </a:pPr>
            <a:r>
              <a:rPr spc="445" dirty="0"/>
              <a:t>CARACTERÍSTICAS</a:t>
            </a:r>
            <a:r>
              <a:rPr spc="145" dirty="0"/>
              <a:t> </a:t>
            </a:r>
            <a:r>
              <a:rPr spc="495" dirty="0"/>
              <a:t>DE</a:t>
            </a:r>
            <a:r>
              <a:rPr spc="190" dirty="0"/>
              <a:t> </a:t>
            </a:r>
            <a:r>
              <a:rPr spc="455" dirty="0"/>
              <a:t>LAS </a:t>
            </a:r>
            <a:r>
              <a:rPr spc="-690" dirty="0"/>
              <a:t> </a:t>
            </a:r>
            <a:r>
              <a:rPr spc="475" dirty="0"/>
              <a:t>COMPETENCIAS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82597" y="2329713"/>
            <a:ext cx="7218680" cy="3190240"/>
          </a:xfrm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253365" indent="-241300" algn="just">
              <a:lnSpc>
                <a:spcPct val="100000"/>
              </a:lnSpc>
              <a:spcBef>
                <a:spcPts val="1215"/>
              </a:spcBef>
              <a:buFont typeface="Wingdings"/>
              <a:buChar char=""/>
              <a:tabLst>
                <a:tab pos="254000" algn="l"/>
              </a:tabLst>
            </a:pPr>
            <a:r>
              <a:rPr sz="1600" spc="135" dirty="0">
                <a:latin typeface="Cambria"/>
                <a:cs typeface="Cambria"/>
              </a:rPr>
              <a:t>Es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aplicable</a:t>
            </a:r>
            <a:r>
              <a:rPr sz="1600" spc="105" dirty="0">
                <a:latin typeface="Cambria"/>
                <a:cs typeface="Cambria"/>
              </a:rPr>
              <a:t> a </a:t>
            </a:r>
            <a:r>
              <a:rPr sz="1600" spc="75" dirty="0">
                <a:latin typeface="Cambria"/>
                <a:cs typeface="Cambria"/>
              </a:rPr>
              <a:t>las</a:t>
            </a:r>
            <a:r>
              <a:rPr sz="1600" spc="85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personas</a:t>
            </a:r>
            <a:r>
              <a:rPr sz="1600" spc="120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(individualmente</a:t>
            </a:r>
            <a:r>
              <a:rPr sz="1600" spc="155" dirty="0">
                <a:latin typeface="Cambria"/>
                <a:cs typeface="Cambria"/>
              </a:rPr>
              <a:t> </a:t>
            </a:r>
            <a:r>
              <a:rPr sz="1600" spc="-55" dirty="0">
                <a:latin typeface="Cambria"/>
                <a:cs typeface="Cambria"/>
              </a:rPr>
              <a:t>o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de</a:t>
            </a:r>
            <a:r>
              <a:rPr sz="1600" spc="110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forma</a:t>
            </a:r>
            <a:r>
              <a:rPr sz="1600" spc="125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grupal).</a:t>
            </a:r>
            <a:endParaRPr sz="1600">
              <a:latin typeface="Cambria"/>
              <a:cs typeface="Cambria"/>
            </a:endParaRPr>
          </a:p>
          <a:p>
            <a:pPr marL="253365" marR="6350" indent="-241300" algn="just">
              <a:lnSpc>
                <a:spcPct val="111000"/>
              </a:lnSpc>
              <a:spcBef>
                <a:spcPts val="905"/>
              </a:spcBef>
              <a:buFont typeface="Wingdings"/>
              <a:buChar char=""/>
              <a:tabLst>
                <a:tab pos="254000" algn="l"/>
              </a:tabLst>
            </a:pPr>
            <a:r>
              <a:rPr sz="1600" spc="65" dirty="0">
                <a:latin typeface="Cambria"/>
                <a:cs typeface="Cambria"/>
              </a:rPr>
              <a:t>Implica </a:t>
            </a:r>
            <a:r>
              <a:rPr sz="1600" spc="40" dirty="0">
                <a:latin typeface="Cambria"/>
                <a:cs typeface="Cambria"/>
              </a:rPr>
              <a:t>unos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30" dirty="0">
                <a:latin typeface="Cambria"/>
                <a:cs typeface="Cambria"/>
              </a:rPr>
              <a:t>conocimientos  </a:t>
            </a:r>
            <a:r>
              <a:rPr sz="1600" spc="20" dirty="0">
                <a:latin typeface="Cambria"/>
                <a:cs typeface="Cambria"/>
              </a:rPr>
              <a:t>(“saberes”),  </a:t>
            </a:r>
            <a:r>
              <a:rPr sz="1600" spc="80" dirty="0">
                <a:latin typeface="Cambria"/>
                <a:cs typeface="Cambria"/>
              </a:rPr>
              <a:t>unas </a:t>
            </a:r>
            <a:r>
              <a:rPr sz="1600" spc="50" dirty="0">
                <a:latin typeface="Cambria"/>
                <a:cs typeface="Cambria"/>
              </a:rPr>
              <a:t>habilidades  </a:t>
            </a:r>
            <a:r>
              <a:rPr sz="1600" spc="25" dirty="0">
                <a:latin typeface="Cambria"/>
                <a:cs typeface="Cambria"/>
              </a:rPr>
              <a:t>(“saber-hacer”)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y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75" dirty="0">
                <a:latin typeface="Cambria"/>
                <a:cs typeface="Cambria"/>
              </a:rPr>
              <a:t>unas</a:t>
            </a:r>
            <a:r>
              <a:rPr sz="1600" spc="80" dirty="0">
                <a:latin typeface="Cambria"/>
                <a:cs typeface="Cambria"/>
              </a:rPr>
              <a:t> </a:t>
            </a:r>
            <a:r>
              <a:rPr sz="1600" spc="55" dirty="0">
                <a:latin typeface="Cambria"/>
                <a:cs typeface="Cambria"/>
              </a:rPr>
              <a:t>actitudes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y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conductas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(“saber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estar”  y  </a:t>
            </a:r>
            <a:r>
              <a:rPr sz="1600" spc="40" dirty="0">
                <a:latin typeface="Cambria"/>
                <a:cs typeface="Cambria"/>
              </a:rPr>
              <a:t>“saber  </a:t>
            </a:r>
            <a:r>
              <a:rPr sz="1600" spc="10" dirty="0">
                <a:latin typeface="Cambria"/>
                <a:cs typeface="Cambria"/>
              </a:rPr>
              <a:t>ser”) 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integrados 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entre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75" dirty="0">
                <a:latin typeface="Cambria"/>
                <a:cs typeface="Cambria"/>
              </a:rPr>
              <a:t>sí.</a:t>
            </a:r>
            <a:endParaRPr sz="1600">
              <a:latin typeface="Cambria"/>
              <a:cs typeface="Cambria"/>
            </a:endParaRPr>
          </a:p>
          <a:p>
            <a:pPr marL="253365" marR="5080" indent="-241300" algn="just">
              <a:lnSpc>
                <a:spcPct val="110600"/>
              </a:lnSpc>
              <a:spcBef>
                <a:spcPts val="915"/>
              </a:spcBef>
              <a:buFont typeface="Wingdings"/>
              <a:buChar char=""/>
              <a:tabLst>
                <a:tab pos="254000" algn="l"/>
              </a:tabLst>
            </a:pPr>
            <a:r>
              <a:rPr sz="1600" spc="110" dirty="0">
                <a:latin typeface="Cambria"/>
                <a:cs typeface="Cambria"/>
              </a:rPr>
              <a:t>Se </a:t>
            </a:r>
            <a:r>
              <a:rPr sz="1600" spc="45" dirty="0">
                <a:latin typeface="Cambria"/>
                <a:cs typeface="Cambria"/>
              </a:rPr>
              <a:t>desarrollan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105" dirty="0">
                <a:latin typeface="Cambria"/>
                <a:cs typeface="Cambria"/>
              </a:rPr>
              <a:t>a </a:t>
            </a:r>
            <a:r>
              <a:rPr sz="1600" spc="5" dirty="0">
                <a:latin typeface="Cambria"/>
                <a:cs typeface="Cambria"/>
              </a:rPr>
              <a:t>lo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largo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de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85" dirty="0">
                <a:latin typeface="Cambria"/>
                <a:cs typeface="Cambria"/>
              </a:rPr>
              <a:t>la </a:t>
            </a:r>
            <a:r>
              <a:rPr sz="1600" spc="60" dirty="0">
                <a:latin typeface="Cambria"/>
                <a:cs typeface="Cambria"/>
              </a:rPr>
              <a:t>vida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75" dirty="0">
                <a:latin typeface="Cambria"/>
                <a:cs typeface="Cambria"/>
              </a:rPr>
              <a:t>y, </a:t>
            </a:r>
            <a:r>
              <a:rPr sz="1600" spc="50" dirty="0">
                <a:latin typeface="Cambria"/>
                <a:cs typeface="Cambria"/>
              </a:rPr>
              <a:t>en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65" dirty="0">
                <a:latin typeface="Cambria"/>
                <a:cs typeface="Cambria"/>
              </a:rPr>
              <a:t>general, </a:t>
            </a:r>
            <a:r>
              <a:rPr sz="1600" spc="40" dirty="0">
                <a:latin typeface="Cambria"/>
                <a:cs typeface="Cambria"/>
              </a:rPr>
              <a:t>siempre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se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pueden </a:t>
            </a:r>
            <a:r>
              <a:rPr sz="1600" spc="45" dirty="0">
                <a:latin typeface="Cambria"/>
                <a:cs typeface="Cambria"/>
              </a:rPr>
              <a:t> mejorar.</a:t>
            </a:r>
            <a:endParaRPr sz="1600">
              <a:latin typeface="Cambria"/>
              <a:cs typeface="Cambria"/>
            </a:endParaRPr>
          </a:p>
          <a:p>
            <a:pPr marL="253365" marR="5080" indent="-241300" algn="just">
              <a:lnSpc>
                <a:spcPct val="110800"/>
              </a:lnSpc>
              <a:spcBef>
                <a:spcPts val="910"/>
              </a:spcBef>
              <a:buFont typeface="Wingdings"/>
              <a:buChar char=""/>
              <a:tabLst>
                <a:tab pos="254000" algn="l"/>
              </a:tabLst>
            </a:pPr>
            <a:r>
              <a:rPr sz="1600" spc="145" dirty="0">
                <a:latin typeface="Cambria"/>
                <a:cs typeface="Cambria"/>
              </a:rPr>
              <a:t>Una </a:t>
            </a:r>
            <a:r>
              <a:rPr sz="1600" spc="35" dirty="0">
                <a:latin typeface="Cambria"/>
                <a:cs typeface="Cambria"/>
              </a:rPr>
              <a:t>persona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puede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65" dirty="0">
                <a:latin typeface="Cambria"/>
                <a:cs typeface="Cambria"/>
              </a:rPr>
              <a:t>manifestar </a:t>
            </a:r>
            <a:r>
              <a:rPr sz="1600" spc="90" dirty="0">
                <a:latin typeface="Cambria"/>
                <a:cs typeface="Cambria"/>
              </a:rPr>
              <a:t>una </a:t>
            </a:r>
            <a:r>
              <a:rPr sz="1600" spc="35" dirty="0">
                <a:latin typeface="Cambria"/>
                <a:cs typeface="Cambria"/>
              </a:rPr>
              <a:t>competencia  </a:t>
            </a:r>
            <a:r>
              <a:rPr sz="1600" spc="50" dirty="0">
                <a:latin typeface="Cambria"/>
                <a:cs typeface="Cambria"/>
              </a:rPr>
              <a:t>en  </a:t>
            </a:r>
            <a:r>
              <a:rPr sz="1600" spc="85" dirty="0">
                <a:latin typeface="Cambria"/>
                <a:cs typeface="Cambria"/>
              </a:rPr>
              <a:t>una </a:t>
            </a:r>
            <a:r>
              <a:rPr sz="1600" spc="70" dirty="0">
                <a:latin typeface="Cambria"/>
                <a:cs typeface="Cambria"/>
              </a:rPr>
              <a:t>área </a:t>
            </a:r>
            <a:r>
              <a:rPr sz="1600" spc="35" dirty="0">
                <a:latin typeface="Cambria"/>
                <a:cs typeface="Cambria"/>
              </a:rPr>
              <a:t>concreta 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(por </a:t>
            </a:r>
            <a:r>
              <a:rPr sz="1600" spc="25" dirty="0">
                <a:latin typeface="Cambria"/>
                <a:cs typeface="Cambria"/>
              </a:rPr>
              <a:t>ejemplo </a:t>
            </a:r>
            <a:r>
              <a:rPr sz="1600" spc="40" dirty="0">
                <a:latin typeface="Cambria"/>
                <a:cs typeface="Cambria"/>
              </a:rPr>
              <a:t>competencias </a:t>
            </a:r>
            <a:r>
              <a:rPr sz="1600" spc="25" dirty="0">
                <a:latin typeface="Cambria"/>
                <a:cs typeface="Cambria"/>
              </a:rPr>
              <a:t>sociales) </a:t>
            </a:r>
            <a:r>
              <a:rPr sz="1600" spc="50" dirty="0">
                <a:latin typeface="Cambria"/>
                <a:cs typeface="Cambria"/>
              </a:rPr>
              <a:t>en </a:t>
            </a:r>
            <a:r>
              <a:rPr sz="1600" spc="80" dirty="0">
                <a:latin typeface="Cambria"/>
                <a:cs typeface="Cambria"/>
              </a:rPr>
              <a:t>un </a:t>
            </a:r>
            <a:r>
              <a:rPr sz="1600" spc="30" dirty="0">
                <a:latin typeface="Cambria"/>
                <a:cs typeface="Cambria"/>
              </a:rPr>
              <a:t>contexto </a:t>
            </a:r>
            <a:r>
              <a:rPr sz="1600" spc="25" dirty="0">
                <a:latin typeface="Cambria"/>
                <a:cs typeface="Cambria"/>
              </a:rPr>
              <a:t>dado </a:t>
            </a:r>
            <a:r>
              <a:rPr sz="1600" spc="-20" dirty="0">
                <a:latin typeface="Cambria"/>
                <a:cs typeface="Cambria"/>
              </a:rPr>
              <a:t>(por </a:t>
            </a:r>
            <a:r>
              <a:rPr sz="1600" spc="30" dirty="0">
                <a:latin typeface="Cambria"/>
                <a:cs typeface="Cambria"/>
              </a:rPr>
              <a:t>ejemplo </a:t>
            </a:r>
            <a:r>
              <a:rPr sz="1600" spc="10" dirty="0">
                <a:latin typeface="Cambria"/>
                <a:cs typeface="Cambria"/>
              </a:rPr>
              <a:t>con 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60" dirty="0">
                <a:latin typeface="Cambria"/>
                <a:cs typeface="Cambria"/>
              </a:rPr>
              <a:t>sus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compañeros)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y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50" dirty="0">
                <a:latin typeface="Cambria"/>
                <a:cs typeface="Cambria"/>
              </a:rPr>
              <a:t>en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otro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25" dirty="0">
                <a:latin typeface="Cambria"/>
                <a:cs typeface="Cambria"/>
              </a:rPr>
              <a:t>contexto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40" dirty="0">
                <a:latin typeface="Cambria"/>
                <a:cs typeface="Cambria"/>
              </a:rPr>
              <a:t>diferente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(con</a:t>
            </a:r>
            <a:r>
              <a:rPr sz="1600" spc="320" dirty="0">
                <a:latin typeface="Cambria"/>
                <a:cs typeface="Cambria"/>
              </a:rPr>
              <a:t> </a:t>
            </a:r>
            <a:r>
              <a:rPr sz="1600" spc="35" dirty="0">
                <a:latin typeface="Cambria"/>
                <a:cs typeface="Cambria"/>
              </a:rPr>
              <a:t>personas  </a:t>
            </a:r>
            <a:r>
              <a:rPr sz="1600" spc="50" dirty="0">
                <a:latin typeface="Cambria"/>
                <a:cs typeface="Cambria"/>
              </a:rPr>
              <a:t>extrañas) 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30" dirty="0">
                <a:latin typeface="Cambria"/>
                <a:cs typeface="Cambria"/>
              </a:rPr>
              <a:t>puede</a:t>
            </a:r>
            <a:r>
              <a:rPr sz="1600" spc="114" dirty="0">
                <a:latin typeface="Cambria"/>
                <a:cs typeface="Cambria"/>
              </a:rPr>
              <a:t> </a:t>
            </a:r>
            <a:r>
              <a:rPr sz="1600" spc="30" dirty="0">
                <a:latin typeface="Cambria"/>
                <a:cs typeface="Cambria"/>
              </a:rPr>
              <a:t>comportarse</a:t>
            </a:r>
            <a:r>
              <a:rPr sz="1600" spc="125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de</a:t>
            </a:r>
            <a:r>
              <a:rPr sz="1600" spc="105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forma</a:t>
            </a:r>
            <a:r>
              <a:rPr sz="1600" spc="125" dirty="0">
                <a:latin typeface="Cambria"/>
                <a:cs typeface="Cambria"/>
              </a:rPr>
              <a:t> </a:t>
            </a:r>
            <a:r>
              <a:rPr sz="1600" spc="45" dirty="0">
                <a:latin typeface="Cambria"/>
                <a:cs typeface="Cambria"/>
              </a:rPr>
              <a:t>incompetente.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</TotalTime>
  <Words>2152</Words>
  <Application>Microsoft Office PowerPoint</Application>
  <PresentationFormat>Presentación en pantalla (4:3)</PresentationFormat>
  <Paragraphs>153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4" baseType="lpstr">
      <vt:lpstr>Calibri</vt:lpstr>
      <vt:lpstr>Cambria</vt:lpstr>
      <vt:lpstr>Tw Cen MT</vt:lpstr>
      <vt:lpstr>Tw Cen MT Condensed</vt:lpstr>
      <vt:lpstr>Wingdings</vt:lpstr>
      <vt:lpstr>Wingdings 3</vt:lpstr>
      <vt:lpstr>Integral</vt:lpstr>
      <vt:lpstr>Educación emocional</vt:lpstr>
      <vt:lpstr>LA EDUCACIÓN EMOCIONAL</vt:lpstr>
      <vt:lpstr>LA EDUCACIÓN EMOCIONAL</vt:lpstr>
      <vt:lpstr>LA EDUCACIÓN EMOCIONAL Universo de Emociones  Dr. Bisquerra</vt:lpstr>
      <vt:lpstr>LA EDUCACIÓN EMOCIONAL</vt:lpstr>
      <vt:lpstr>LA EDUCACIÓN EMOCIONAL</vt:lpstr>
      <vt:lpstr>LA EDUCACIÓN EMOCIONAL</vt:lpstr>
      <vt:lpstr>LAS COMPETENCIAS  EMOCIONALES</vt:lpstr>
      <vt:lpstr>CARACTERÍSTICAS DE LAS  COMPETENCIAS</vt:lpstr>
      <vt:lpstr>HOY SABEMOS QUE…</vt:lpstr>
      <vt:lpstr>¿CUÁLES SON?</vt:lpstr>
      <vt:lpstr>¿CÓMO LO HICIMOS?</vt:lpstr>
      <vt:lpstr>¿CÓMO LO HICIMOS?</vt:lpstr>
      <vt:lpstr>¿CÓMO LO HICIMOS?</vt:lpstr>
      <vt:lpstr>CONCIENCIA EMOCIONAL</vt:lpstr>
      <vt:lpstr>REGULACIÓN EMOCIONAL</vt:lpstr>
      <vt:lpstr>REGULACIÓN EMOCIONAL</vt:lpstr>
      <vt:lpstr>AUTONOMÍA EMOCIONAL</vt:lpstr>
      <vt:lpstr>AUTONOMÍA EMOCIONAL</vt:lpstr>
      <vt:lpstr>COMPETENCIA SOCIAL</vt:lpstr>
      <vt:lpstr>COMPETENCIA SOCIAL</vt:lpstr>
      <vt:lpstr>COMPETENCIAS PARA LA  VIDA Y EL BIENESTAR</vt:lpstr>
      <vt:lpstr>COMPETENCIAS PARA LA  VIDA Y EL BIENESTAR</vt:lpstr>
      <vt:lpstr>RESUMIENDO…</vt:lpstr>
      <vt:lpstr>Y LOS DOCENTES…</vt:lpstr>
      <vt:lpstr>Y LOS DOCENTES…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CARLOS RUIZ ANTON</cp:lastModifiedBy>
  <cp:revision>1</cp:revision>
  <dcterms:created xsi:type="dcterms:W3CDTF">2022-05-24T09:38:49Z</dcterms:created>
  <dcterms:modified xsi:type="dcterms:W3CDTF">2022-05-24T09:43:47Z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2019-09-16T00:00:00Z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2022-05-24T00:00:00Z</vt:filetime>
  </property>
</Properties>
</file>