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86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5143500" type="screen16x9"/>
  <p:notesSz cx="6858000" cy="9144000"/>
  <p:embeddedFontLst>
    <p:embeddedFont>
      <p:font typeface="Impact" panose="020B0806030902050204" pitchFamily="34" charset="0"/>
      <p:regular r:id="rId33"/>
    </p:embeddedFont>
    <p:embeddedFont>
      <p:font typeface="Lato" panose="020B0604020202020204" charset="0"/>
      <p:regular r:id="rId34"/>
      <p:bold r:id="rId35"/>
      <p:italic r:id="rId36"/>
      <p:boldItalic r:id="rId37"/>
    </p:embeddedFont>
    <p:embeddedFont>
      <p:font typeface="Oswald" panose="020B0604020202020204" charset="0"/>
      <p:regular r:id="rId38"/>
      <p:bold r:id="rId39"/>
    </p:embeddedFont>
    <p:embeddedFont>
      <p:font typeface="Roboto" panose="02000000000000000000" pitchFamily="2" charset="0"/>
      <p:regular r:id="rId40"/>
      <p:bold r:id="rId41"/>
      <p:italic r:id="rId42"/>
      <p:boldItalic r:id="rId43"/>
    </p:embeddedFont>
    <p:embeddedFont>
      <p:font typeface="Source Sans Pro" panose="020B0503030403020204" pitchFamily="34" charset="0"/>
      <p:regular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572492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c6f97216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c6f97216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5c8d09c49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5c8d09c49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ba048e567_0_5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ba048e567_0_5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5ba2be27e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5ba2be27e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706d92408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706d92408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706d924086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706d924086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706d924086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706d924086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ades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06d924086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06d924086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706d924086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706d924086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706d924086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706d924086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47787ff3da_0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47787ff3da_0_3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c6f97216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c6f972163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47787ff3da_0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47787ff3da_0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6204ddd1d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6204ddd1d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47787ff3da_1_1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47787ff3da_1_1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47787ff3da_0_25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47787ff3da_0_25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47787ff3da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47787ff3da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47787ff3da_2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47787ff3da_2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47787ff3da_0_1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47787ff3da_0_1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6204ddd1d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6204ddd1d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6204ddd1d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6204ddd1d4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706d924086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706d924086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c6f972163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c6f972163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706d924086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706d924086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5ba048e567_0_5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5ba048e567_0_5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6f97216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6f972163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c6f972163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c6f972163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5c8d09c49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5c8d09c490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5ba048e567_0_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5ba048e567_0_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5ba048e567_0_5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5ba048e567_0_5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1">
  <p:cSld name="AUTOLAYOUT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3"/>
          <p:cNvSpPr/>
          <p:nvPr/>
        </p:nvSpPr>
        <p:spPr>
          <a:xfrm>
            <a:off x="0" y="0"/>
            <a:ext cx="9144000" cy="398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/>
          </p:nvPr>
        </p:nvSpPr>
        <p:spPr>
          <a:xfrm>
            <a:off x="838350" y="4094725"/>
            <a:ext cx="7467300" cy="962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">
  <p:cSld name="AUTOLAYOUT_2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4"/>
          <p:cNvSpPr/>
          <p:nvPr/>
        </p:nvSpPr>
        <p:spPr>
          <a:xfrm>
            <a:off x="449260" y="531150"/>
            <a:ext cx="638100" cy="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ctrTitle"/>
          </p:nvPr>
        </p:nvSpPr>
        <p:spPr>
          <a:xfrm>
            <a:off x="323300" y="772850"/>
            <a:ext cx="2704200" cy="314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4">
  <p:cSld name="AUTOLAYOUT_5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" name="Google Shape;75;p15"/>
          <p:cNvGrpSpPr/>
          <p:nvPr/>
        </p:nvGrpSpPr>
        <p:grpSpPr>
          <a:xfrm>
            <a:off x="2" y="4713898"/>
            <a:ext cx="3047923" cy="429600"/>
            <a:chOff x="-73" y="4713898"/>
            <a:chExt cx="3047923" cy="429600"/>
          </a:xfrm>
        </p:grpSpPr>
        <p:sp>
          <p:nvSpPr>
            <p:cNvPr id="76" name="Google Shape;76;p15"/>
            <p:cNvSpPr/>
            <p:nvPr/>
          </p:nvSpPr>
          <p:spPr>
            <a:xfrm rot="-5400000">
              <a:off x="2452050" y="4547698"/>
              <a:ext cx="429600" cy="762000"/>
            </a:xfrm>
            <a:prstGeom prst="rtTriangle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5"/>
            <p:cNvSpPr/>
            <p:nvPr/>
          </p:nvSpPr>
          <p:spPr>
            <a:xfrm rot="-5400000">
              <a:off x="928119" y="4547698"/>
              <a:ext cx="429600" cy="762000"/>
            </a:xfrm>
            <a:prstGeom prst="rtTriangle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5"/>
            <p:cNvSpPr/>
            <p:nvPr/>
          </p:nvSpPr>
          <p:spPr>
            <a:xfrm rot="5400000" flipH="1">
              <a:off x="1689952" y="4547698"/>
              <a:ext cx="429600" cy="762000"/>
            </a:xfrm>
            <a:prstGeom prst="rtTriangle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5"/>
            <p:cNvSpPr/>
            <p:nvPr/>
          </p:nvSpPr>
          <p:spPr>
            <a:xfrm rot="5400000" flipH="1">
              <a:off x="166127" y="4547698"/>
              <a:ext cx="429600" cy="762000"/>
            </a:xfrm>
            <a:prstGeom prst="rtTriangle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15"/>
          <p:cNvSpPr/>
          <p:nvPr/>
        </p:nvSpPr>
        <p:spPr>
          <a:xfrm>
            <a:off x="3047650" y="0"/>
            <a:ext cx="60963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title"/>
          </p:nvPr>
        </p:nvSpPr>
        <p:spPr>
          <a:xfrm>
            <a:off x="185350" y="352000"/>
            <a:ext cx="2683200" cy="407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21212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21212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21212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21212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21212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21212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21212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21212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212121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0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mc:AlternateContent xmlns:mc="http://schemas.openxmlformats.org/markup-compatibility/2006" xmlns:p14="http://schemas.microsoft.com/office/powerpoint/2010/main">
    <mc:Choice Requires="p14">
      <p:transition spd="slow" p14:dur="2600">
        <p14:gallery dir="l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hyperlink" Target="http://creativecommons.org/licenses/by-nc-nd/4.0/?ref=chooser-v1" TargetMode="External"/><Relationship Id="rId4" Type="http://schemas.openxmlformats.org/officeDocument/2006/relationships/image" Target="../media/image2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file:///H:\video-1562668741.mp4" TargetMode="External"/><Relationship Id="rId1" Type="http://schemas.microsoft.com/office/2007/relationships/media" Target="file:///H:\video-1562668741.mp4" TargetMode="External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6"/>
          <p:cNvPicPr preferRelativeResize="0"/>
          <p:nvPr/>
        </p:nvPicPr>
        <p:blipFill rotWithShape="1">
          <a:blip r:embed="rId3">
            <a:alphaModFix/>
          </a:blip>
          <a:srcRect l="11720" r="11727"/>
          <a:stretch/>
        </p:blipFill>
        <p:spPr>
          <a:xfrm>
            <a:off x="0" y="0"/>
            <a:ext cx="4495026" cy="40749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838350" y="4094725"/>
            <a:ext cx="7467300" cy="96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600" b="1">
                <a:solidFill>
                  <a:srgbClr val="6D9EEB"/>
                </a:solidFill>
                <a:highlight>
                  <a:srgbClr val="F3F3F3"/>
                </a:highlight>
              </a:rPr>
              <a:t>NICARAGUA</a:t>
            </a:r>
            <a:endParaRPr sz="4600" b="1">
              <a:solidFill>
                <a:srgbClr val="6D9EEB"/>
              </a:solidFill>
              <a:highlight>
                <a:srgbClr val="F3F3F3"/>
              </a:highlight>
            </a:endParaRPr>
          </a:p>
        </p:txBody>
      </p:sp>
      <p:pic>
        <p:nvPicPr>
          <p:cNvPr id="89" name="Google Shape;89;p16"/>
          <p:cNvPicPr preferRelativeResize="0"/>
          <p:nvPr/>
        </p:nvPicPr>
        <p:blipFill rotWithShape="1">
          <a:blip r:embed="rId4">
            <a:alphaModFix/>
          </a:blip>
          <a:srcRect r="40309"/>
          <a:stretch/>
        </p:blipFill>
        <p:spPr>
          <a:xfrm>
            <a:off x="4572000" y="0"/>
            <a:ext cx="4572000" cy="40749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3AF059B7-B691-41E5-99C7-39478BA19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488" y="4805641"/>
            <a:ext cx="341106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Este trabajo tiene licencia 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rgbClr val="D14500"/>
                </a:solidFill>
                <a:effectLst/>
                <a:latin typeface="Source Sans Pro" panose="020B0503030403020204" pitchFamily="34" charset="0"/>
                <a:hlinkClick r:id="rId5"/>
              </a:rPr>
              <a:t>CC BY-NC-ND 4.0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 </a:t>
            </a:r>
            <a:r>
              <a:rPr kumimoji="0" lang="es-ES" altLang="es-E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1" name="Picture 7">
            <a:hlinkClick r:id="rId5"/>
            <a:extLst>
              <a:ext uri="{FF2B5EF4-FFF2-40B4-BE49-F238E27FC236}">
                <a16:creationId xmlns:a16="http://schemas.microsoft.com/office/drawing/2014/main" id="{E1FDF944-9FC6-48C6-9021-895AC419D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463" y="4848890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45F3773-AC2D-4295-B34E-AE554B166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009" y="4864771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>
            <a:extLst>
              <a:ext uri="{FF2B5EF4-FFF2-40B4-BE49-F238E27FC236}">
                <a16:creationId xmlns:a16="http://schemas.microsoft.com/office/drawing/2014/main" id="{7F51FC68-CD9B-43CD-91E8-FCE6F2AC9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942" y="4866784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BA88B5BB-581E-4EAE-85A8-7BFFD0547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575" y="4877658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C4C9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5"/>
          <p:cNvSpPr txBox="1"/>
          <p:nvPr/>
        </p:nvSpPr>
        <p:spPr>
          <a:xfrm>
            <a:off x="210700" y="3990850"/>
            <a:ext cx="86385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 b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El departamento de Managua tiene 1,5 millones de habitantes</a:t>
            </a:r>
            <a:endParaRPr sz="2600" b="1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A5AF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4625" y="152400"/>
            <a:ext cx="5317252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6"/>
          <p:cNvSpPr txBox="1"/>
          <p:nvPr/>
        </p:nvSpPr>
        <p:spPr>
          <a:xfrm>
            <a:off x="540325" y="452400"/>
            <a:ext cx="3114300" cy="42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Y está subdividido en 9 municipios, uno de los cuales es Mateare, con más de 52.000 habitantes, una  gran parte de los cuales son niños y jóvenes</a:t>
            </a:r>
            <a:endParaRPr sz="30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7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7"/>
          <p:cNvSpPr txBox="1"/>
          <p:nvPr/>
        </p:nvSpPr>
        <p:spPr>
          <a:xfrm>
            <a:off x="260425" y="240800"/>
            <a:ext cx="8541600" cy="11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 dirty="0">
                <a:solidFill>
                  <a:srgbClr val="4285F4"/>
                </a:solidFill>
                <a:latin typeface="Oswald"/>
                <a:ea typeface="Oswald"/>
                <a:cs typeface="Oswald"/>
                <a:sym typeface="Oswald"/>
              </a:rPr>
              <a:t>A Mateare pertenece la comarca de Los Brasiles donde se encuentran los barrios de Aura Ortiz y Los Malinches </a:t>
            </a:r>
            <a:endParaRPr sz="2800" b="1" dirty="0">
              <a:solidFill>
                <a:srgbClr val="4285F4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5" name="Google Shape;165;p27"/>
          <p:cNvSpPr txBox="1"/>
          <p:nvPr/>
        </p:nvSpPr>
        <p:spPr>
          <a:xfrm>
            <a:off x="5188075" y="3141950"/>
            <a:ext cx="4328400" cy="20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solidFill>
                <a:srgbClr val="4285F4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205A7AF4-833B-4A89-B345-AC5226919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28" y="1374199"/>
            <a:ext cx="3780367" cy="297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032F457-8754-4188-8829-7725FA5DC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74199"/>
            <a:ext cx="3780367" cy="297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A5AF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8"/>
          <p:cNvSpPr txBox="1"/>
          <p:nvPr/>
        </p:nvSpPr>
        <p:spPr>
          <a:xfrm>
            <a:off x="570150" y="3767775"/>
            <a:ext cx="2788500" cy="10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73" name="Google Shape;17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8650" y="1457300"/>
            <a:ext cx="5466724" cy="3475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825" y="1487800"/>
            <a:ext cx="2445175" cy="34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8"/>
          <p:cNvSpPr txBox="1"/>
          <p:nvPr/>
        </p:nvSpPr>
        <p:spPr>
          <a:xfrm>
            <a:off x="421600" y="122025"/>
            <a:ext cx="8417700" cy="14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En estos barrios las carencias más graves que afectan especialmente a niños y jóvenes son... </a:t>
            </a:r>
            <a:endParaRPr sz="30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7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lh3.googleusercontent.com/Paackw9K-xLc6QxN0xLw19iUPYp9I1doHFQGpS3MN6wMyKs3PKSo9ITXjFv3090f2LpV7xF_yyqGmFi7LsiHzuCaPOxtz7IeQEFhmKQUlJ7Y2NofP85VZ-vuiMDeKW9DfHvug6QRN2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723" y="271270"/>
            <a:ext cx="4436452" cy="470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3.googleusercontent.com/7L2D3QdqyZxT33AQl8-aj4eqlVpyc8pJtzyNG7hOsNsY3nePxHLV6Is6cKKNbiM4ILlROfUtpDDbfgbNAtGJwPIGS3rBSsCxMflra23QRkVNtrh7OAFnodTJ_LQ8cEfOC2TpBBioMx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74" y="271270"/>
            <a:ext cx="4187873" cy="470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" name="Google Shape;182;p29"/>
          <p:cNvSpPr txBox="1"/>
          <p:nvPr/>
        </p:nvSpPr>
        <p:spPr>
          <a:xfrm>
            <a:off x="189575" y="3774750"/>
            <a:ext cx="8721600" cy="12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dirty="0">
                <a:solidFill>
                  <a:srgbClr val="F9F9F9"/>
                </a:solidFill>
                <a:latin typeface="Oswald"/>
                <a:ea typeface="Oswald"/>
                <a:cs typeface="Oswald"/>
                <a:sym typeface="Oswald"/>
              </a:rPr>
              <a:t>.</a:t>
            </a:r>
            <a:r>
              <a:rPr lang="es" sz="3600" b="1" dirty="0">
                <a:solidFill>
                  <a:srgbClr val="F9F9F9"/>
                </a:solidFill>
                <a:latin typeface="Oswald"/>
                <a:ea typeface="Oswald"/>
                <a:cs typeface="Oswald"/>
                <a:sym typeface="Oswald"/>
              </a:rPr>
              <a:t>..la falta de luz, agua corriente, techos y aseos en muchas viviendas</a:t>
            </a:r>
            <a:endParaRPr sz="3600" b="1" dirty="0">
              <a:solidFill>
                <a:srgbClr val="F9F9F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7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lh5.googleusercontent.com/rYdGjyRNdb-2kk3yqN8CMn-kGa1Kg8jDAqTXbJGA6K_QkuI_ComZOrF9nSSjvGMbE7SWfbU5WF1wFjtD_ymBhqu3Th1KQ1TWdeDXbLrtwFb_9pEwK_1BlkCh4X_o7RtYm0xD2F41h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268" y="262647"/>
            <a:ext cx="4499408" cy="472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lh5.googleusercontent.com/il2DkrfJq8AlbPoarxiLBQn3fawZbMqAcESX_reALS-2abLege2eGuUKedIE4Eo1hEu4hetq__WIFWqXrZzSjTBDKElGTDRE63KileUPLHNHqj6QbuL2iFdhfjwqDkqn2VsDeU077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95" y="262647"/>
            <a:ext cx="4114800" cy="472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30672FE-F73C-4016-BFD4-9AB8D0A05E06}"/>
              </a:ext>
            </a:extLst>
          </p:cNvPr>
          <p:cNvSpPr txBox="1"/>
          <p:nvPr/>
        </p:nvSpPr>
        <p:spPr>
          <a:xfrm>
            <a:off x="601133" y="3005667"/>
            <a:ext cx="79586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chemeClr val="accent6"/>
                </a:solidFill>
                <a:latin typeface="Roboto" panose="020B0604020202020204" charset="0"/>
                <a:ea typeface="Roboto" panose="020B0604020202020204" charset="0"/>
              </a:rPr>
              <a:t>…la ausencia de alcantarillado en las calles, que favorece la propagación de enfermedades infecciosas…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lh5.googleusercontent.com/R7od64kogdwjEUO4-joaIqgTjpyx21f3iCaJT2XP91R9RLZ_k0nxfpqOMmeq3Ud9yQqM5nUqM2-1YhUkWY-7luXl_QE5VeFqTAOB0Wvf_MbHmJ7UoVBJAx3F0ACE-FCzaEIOxFjicd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443" y="262647"/>
            <a:ext cx="4669276" cy="472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lh5.googleusercontent.com/IpiZc4ZoRA0GDPkqNvmEtAzjI2RZEEBOMNdTFw4MWkohtFOB6MLn7sSTLCmJIa9DQJsvRI14UEod_gqLd-SLS_Rgh2cz9Y8R6b8FMbDQQsXNd0FIHT_RPluIbW9C0OhPcW2BEYHdU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70" y="262647"/>
            <a:ext cx="3924201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6" name="Google Shape;196;p31"/>
          <p:cNvSpPr txBox="1">
            <a:spLocks noGrp="1"/>
          </p:cNvSpPr>
          <p:nvPr>
            <p:ph type="title"/>
          </p:nvPr>
        </p:nvSpPr>
        <p:spPr>
          <a:xfrm>
            <a:off x="112425" y="3675800"/>
            <a:ext cx="8937900" cy="123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b="1" dirty="0">
                <a:solidFill>
                  <a:srgbClr val="6D9EEB"/>
                </a:solidFill>
              </a:rPr>
              <a:t>.</a:t>
            </a:r>
            <a:r>
              <a:rPr lang="es" sz="4800" b="1" dirty="0">
                <a:solidFill>
                  <a:srgbClr val="6D9EEB"/>
                </a:solidFill>
                <a:latin typeface="Oswald"/>
                <a:ea typeface="Oswald"/>
                <a:cs typeface="Oswald"/>
                <a:sym typeface="Oswald"/>
              </a:rPr>
              <a:t>..problema que se agrava por la falta de medicamentos básicos</a:t>
            </a:r>
            <a:endParaRPr sz="4800" b="1" dirty="0">
              <a:solidFill>
                <a:srgbClr val="6D9EEB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s://lh4.googleusercontent.com/q-6D9FMMjlyRNraja-iN2qBgewfiad-mnJC3gFK4J1BfLk2g8HQFRqfNMXHlhyTpBUqcDbd2eMTiPAgHBF79gBuc93r0x9svmsOnu9lHh06jlqUrP5MRde6Ek9jeWKgYpGHy4j2Bc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889" y="178361"/>
            <a:ext cx="4491612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lh5.googleusercontent.com/e6vc0jZlGO_rffhmRpt8qgqXkfmL6ZUmx0NYWEo7rjraxOHrFf2ncKocvJ5elBN3H_JgXvuudLBTGaGRVShqPGCqJpTxzhO9ZKaWoN_5cWNLEJeG1eemcxtGwnEdFix-W5Mf9dbKC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97" y="178362"/>
            <a:ext cx="3934107" cy="472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3" name="Google Shape;203;p32"/>
          <p:cNvSpPr txBox="1">
            <a:spLocks noGrp="1"/>
          </p:cNvSpPr>
          <p:nvPr>
            <p:ph type="title"/>
          </p:nvPr>
        </p:nvSpPr>
        <p:spPr>
          <a:xfrm>
            <a:off x="632400" y="2571750"/>
            <a:ext cx="7687200" cy="21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200">
                <a:solidFill>
                  <a:srgbClr val="F6B26B"/>
                </a:solidFill>
                <a:latin typeface="Oswald"/>
                <a:ea typeface="Oswald"/>
                <a:cs typeface="Oswald"/>
                <a:sym typeface="Oswald"/>
              </a:rPr>
              <a:t>Esas míseras condiciones de vida son el resultado del desempleo y la explotación laboral </a:t>
            </a:r>
            <a:endParaRPr sz="4200">
              <a:solidFill>
                <a:srgbClr val="F6B26B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s://lh4.googleusercontent.com/q-6D9FMMjlyRNraja-iN2qBgewfiad-mnJC3gFK4J1BfLk2g8HQFRqfNMXHlhyTpBUqcDbd2eMTiPAgHBF79gBuc93r0x9svmsOnu9lHh06jlqUrP5MRde6Ek9jeWKgYpGHy4j2Bc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889" y="178361"/>
            <a:ext cx="4491612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lh5.googleusercontent.com/e6vc0jZlGO_rffhmRpt8qgqXkfmL6ZUmx0NYWEo7rjraxOHrFf2ncKocvJ5elBN3H_JgXvuudLBTGaGRVShqPGCqJpTxzhO9ZKaWoN_5cWNLEJeG1eemcxtGwnEdFix-W5Mf9dbKC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97" y="178362"/>
            <a:ext cx="3934107" cy="472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3" name="Google Shape;203;p32"/>
          <p:cNvSpPr txBox="1">
            <a:spLocks noGrp="1"/>
          </p:cNvSpPr>
          <p:nvPr>
            <p:ph type="title"/>
          </p:nvPr>
        </p:nvSpPr>
        <p:spPr>
          <a:xfrm>
            <a:off x="632400" y="2571750"/>
            <a:ext cx="7687200" cy="21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200" dirty="0">
                <a:solidFill>
                  <a:srgbClr val="F6B26B"/>
                </a:solidFill>
                <a:latin typeface="Oswald"/>
                <a:ea typeface="Oswald"/>
                <a:cs typeface="Oswald"/>
                <a:sym typeface="Oswald"/>
              </a:rPr>
              <a:t>…que favorecen el abandono escolar, la violencia de género y el abuso de menores</a:t>
            </a:r>
            <a:endParaRPr sz="4200" dirty="0">
              <a:solidFill>
                <a:srgbClr val="F6B26B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66112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4"/>
          <p:cNvSpPr txBox="1"/>
          <p:nvPr/>
        </p:nvSpPr>
        <p:spPr>
          <a:xfrm>
            <a:off x="514350" y="311300"/>
            <a:ext cx="8299200" cy="13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F9F9F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16" name="Google Shape;216;p34"/>
          <p:cNvSpPr txBox="1"/>
          <p:nvPr/>
        </p:nvSpPr>
        <p:spPr>
          <a:xfrm>
            <a:off x="558425" y="499650"/>
            <a:ext cx="8112000" cy="13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17" name="Google Shape;21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0850" y="1476400"/>
            <a:ext cx="3662700" cy="348397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4"/>
          <p:cNvSpPr txBox="1"/>
          <p:nvPr/>
        </p:nvSpPr>
        <p:spPr>
          <a:xfrm>
            <a:off x="172050" y="58350"/>
            <a:ext cx="8799900" cy="1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400" b="1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En este contexto surge el Proyecto </a:t>
            </a:r>
            <a:r>
              <a:rPr lang="es" sz="3400" b="1" i="1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Puertas Abiertas </a:t>
            </a:r>
            <a:r>
              <a:rPr lang="es" sz="3400" b="1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como iniciativa de un grupo de jóvenes de Los Brasiles...</a:t>
            </a:r>
            <a:endParaRPr sz="3400" b="1"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9" name="Google Shape;219;p34"/>
          <p:cNvSpPr txBox="1"/>
          <p:nvPr/>
        </p:nvSpPr>
        <p:spPr>
          <a:xfrm>
            <a:off x="558425" y="2197963"/>
            <a:ext cx="3420188" cy="2296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 dirty="0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…</a:t>
            </a:r>
            <a:r>
              <a:rPr lang="es" sz="3600" b="1" dirty="0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su objetivo es ayudar a los niños más necesitados</a:t>
            </a:r>
            <a:endParaRPr sz="3600" dirty="0"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0" name="Google Shape;220;p34"/>
          <p:cNvSpPr txBox="1"/>
          <p:nvPr/>
        </p:nvSpPr>
        <p:spPr>
          <a:xfrm>
            <a:off x="4107825" y="3355238"/>
            <a:ext cx="4827900" cy="3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1" name="Google Shape;221;p34"/>
          <p:cNvSpPr txBox="1"/>
          <p:nvPr/>
        </p:nvSpPr>
        <p:spPr>
          <a:xfrm>
            <a:off x="4358475" y="4854138"/>
            <a:ext cx="43266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2" name="Google Shape;222;p34"/>
          <p:cNvSpPr txBox="1"/>
          <p:nvPr/>
        </p:nvSpPr>
        <p:spPr>
          <a:xfrm>
            <a:off x="4281350" y="4567075"/>
            <a:ext cx="2798700" cy="3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7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7"/>
          <p:cNvPicPr preferRelativeResize="0"/>
          <p:nvPr/>
        </p:nvPicPr>
        <p:blipFill rotWithShape="1">
          <a:blip r:embed="rId3">
            <a:alphaModFix/>
          </a:blip>
          <a:srcRect t="5325" b="5316"/>
          <a:stretch/>
        </p:blipFill>
        <p:spPr>
          <a:xfrm>
            <a:off x="3387800" y="0"/>
            <a:ext cx="57562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 txBox="1">
            <a:spLocks noGrp="1"/>
          </p:cNvSpPr>
          <p:nvPr>
            <p:ph type="ctrTitle"/>
          </p:nvPr>
        </p:nvSpPr>
        <p:spPr>
          <a:xfrm>
            <a:off x="323300" y="772850"/>
            <a:ext cx="2704200" cy="3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latin typeface="Impact"/>
                <a:ea typeface="Impact"/>
                <a:cs typeface="Impact"/>
                <a:sym typeface="Impact"/>
              </a:rPr>
              <a:t>Nicaragua es un pequeño país de América Central  bañado por el mar Caribe y el océano Pacífico</a:t>
            </a:r>
            <a:endParaRPr sz="3000"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7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5"/>
          <p:cNvSpPr txBox="1"/>
          <p:nvPr/>
        </p:nvSpPr>
        <p:spPr>
          <a:xfrm>
            <a:off x="514350" y="311300"/>
            <a:ext cx="8299200" cy="13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F9F9F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28" name="Google Shape;228;p35"/>
          <p:cNvSpPr txBox="1"/>
          <p:nvPr/>
        </p:nvSpPr>
        <p:spPr>
          <a:xfrm>
            <a:off x="558425" y="499650"/>
            <a:ext cx="8112000" cy="13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9" name="Google Shape;229;p35"/>
          <p:cNvSpPr txBox="1"/>
          <p:nvPr/>
        </p:nvSpPr>
        <p:spPr>
          <a:xfrm>
            <a:off x="295650" y="311300"/>
            <a:ext cx="8517900" cy="1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0" name="Google Shape;230;p35"/>
          <p:cNvSpPr txBox="1"/>
          <p:nvPr/>
        </p:nvSpPr>
        <p:spPr>
          <a:xfrm>
            <a:off x="7511075" y="1712113"/>
            <a:ext cx="4765200" cy="15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1" name="Google Shape;231;p35"/>
          <p:cNvSpPr txBox="1"/>
          <p:nvPr/>
        </p:nvSpPr>
        <p:spPr>
          <a:xfrm>
            <a:off x="3026675" y="4522875"/>
            <a:ext cx="2798700" cy="3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32" name="Google Shape;23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175" y="311300"/>
            <a:ext cx="5839375" cy="4220276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5"/>
          <p:cNvSpPr txBox="1"/>
          <p:nvPr/>
        </p:nvSpPr>
        <p:spPr>
          <a:xfrm>
            <a:off x="6157075" y="311300"/>
            <a:ext cx="2798700" cy="43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Los jóvenes de </a:t>
            </a:r>
            <a:r>
              <a:rPr lang="es" sz="2400" b="1" i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Puertas Abiertas </a:t>
            </a:r>
            <a:r>
              <a:rPr lang="es" sz="24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se reúnen todas las semanas en el local de la iglesia </a:t>
            </a:r>
            <a:r>
              <a:rPr lang="es" sz="2400" b="1" i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Discípulos de Cristo</a:t>
            </a:r>
            <a:r>
              <a:rPr lang="es" sz="24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para programar las actividades. En ocasiones reciben ayuda de algunas madres del grupo</a:t>
            </a:r>
            <a:endParaRPr sz="24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8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8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70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6"/>
          <p:cNvSpPr txBox="1"/>
          <p:nvPr/>
        </p:nvSpPr>
        <p:spPr>
          <a:xfrm>
            <a:off x="514350" y="311300"/>
            <a:ext cx="8299200" cy="13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F9F9F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39" name="Google Shape;239;p36"/>
          <p:cNvSpPr txBox="1"/>
          <p:nvPr/>
        </p:nvSpPr>
        <p:spPr>
          <a:xfrm>
            <a:off x="558425" y="499650"/>
            <a:ext cx="8112000" cy="13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40" name="Google Shape;24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350" y="1571050"/>
            <a:ext cx="3257000" cy="326617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6"/>
          <p:cNvSpPr txBox="1"/>
          <p:nvPr/>
        </p:nvSpPr>
        <p:spPr>
          <a:xfrm>
            <a:off x="295650" y="311300"/>
            <a:ext cx="8517900" cy="1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2" name="Google Shape;242;p36"/>
          <p:cNvSpPr txBox="1"/>
          <p:nvPr/>
        </p:nvSpPr>
        <p:spPr>
          <a:xfrm>
            <a:off x="4063700" y="1571038"/>
            <a:ext cx="4893900" cy="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La alimentación</a:t>
            </a:r>
            <a:endParaRPr sz="3000" b="1"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3" name="Google Shape;243;p36"/>
          <p:cNvSpPr txBox="1"/>
          <p:nvPr/>
        </p:nvSpPr>
        <p:spPr>
          <a:xfrm>
            <a:off x="4063700" y="2180634"/>
            <a:ext cx="4827900" cy="7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La salud y la higiene</a:t>
            </a:r>
            <a:endParaRPr sz="3000" b="1"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4" name="Google Shape;244;p36"/>
          <p:cNvSpPr txBox="1"/>
          <p:nvPr/>
        </p:nvSpPr>
        <p:spPr>
          <a:xfrm>
            <a:off x="4063700" y="2788613"/>
            <a:ext cx="43266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El apoyo educativo</a:t>
            </a:r>
            <a:endParaRPr sz="3000" b="1"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5" name="Google Shape;245;p36"/>
          <p:cNvSpPr txBox="1"/>
          <p:nvPr/>
        </p:nvSpPr>
        <p:spPr>
          <a:xfrm>
            <a:off x="4063700" y="3361475"/>
            <a:ext cx="2798700" cy="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El deporte</a:t>
            </a:r>
            <a:endParaRPr sz="3000" b="1"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6" name="Google Shape;246;p36"/>
          <p:cNvSpPr txBox="1"/>
          <p:nvPr/>
        </p:nvSpPr>
        <p:spPr>
          <a:xfrm>
            <a:off x="558425" y="311300"/>
            <a:ext cx="3358200" cy="10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7" name="Google Shape;247;p36"/>
          <p:cNvSpPr txBox="1"/>
          <p:nvPr/>
        </p:nvSpPr>
        <p:spPr>
          <a:xfrm>
            <a:off x="554550" y="273350"/>
            <a:ext cx="8218800" cy="11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Para lograr este objetivo realizan actividades relacionadas con...</a:t>
            </a:r>
            <a:endParaRPr sz="3000" b="1"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8" name="Google Shape;248;p36"/>
          <p:cNvSpPr txBox="1"/>
          <p:nvPr/>
        </p:nvSpPr>
        <p:spPr>
          <a:xfrm>
            <a:off x="4063700" y="3962075"/>
            <a:ext cx="48279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La recaudación de fondos</a:t>
            </a:r>
            <a:endParaRPr sz="3000" b="1"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7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7"/>
          <p:cNvSpPr txBox="1">
            <a:spLocks noGrp="1"/>
          </p:cNvSpPr>
          <p:nvPr>
            <p:ph type="ctrTitle"/>
          </p:nvPr>
        </p:nvSpPr>
        <p:spPr>
          <a:xfrm>
            <a:off x="201700" y="75625"/>
            <a:ext cx="8598000" cy="7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/>
              <a:t>Algunos ejemplos...</a:t>
            </a:r>
            <a:endParaRPr sz="3000" b="1"/>
          </a:p>
        </p:txBody>
      </p:sp>
      <p:pic>
        <p:nvPicPr>
          <p:cNvPr id="254" name="Google Shape;25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637" y="1029725"/>
            <a:ext cx="3567675" cy="3721875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7"/>
          <p:cNvSpPr txBox="1">
            <a:spLocks noGrp="1"/>
          </p:cNvSpPr>
          <p:nvPr>
            <p:ph type="subTitle" idx="1"/>
          </p:nvPr>
        </p:nvSpPr>
        <p:spPr>
          <a:xfrm>
            <a:off x="3879325" y="4377575"/>
            <a:ext cx="4100700" cy="6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/>
              <a:t>La comida de los domingos</a:t>
            </a:r>
            <a:endParaRPr sz="2400" b="1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09F11E7-B8CD-495D-BA42-8AF61A33E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100" y="824750"/>
            <a:ext cx="2667000" cy="35528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16FBA61-AC62-41C4-878D-BF640C3EBF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100" y="460075"/>
            <a:ext cx="2667000" cy="3552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6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6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38"/>
          <p:cNvPicPr preferRelativeResize="0"/>
          <p:nvPr/>
        </p:nvPicPr>
        <p:blipFill rotWithShape="1">
          <a:blip r:embed="rId3">
            <a:alphaModFix/>
          </a:blip>
          <a:srcRect r="-31752"/>
          <a:stretch/>
        </p:blipFill>
        <p:spPr>
          <a:xfrm>
            <a:off x="390800" y="100875"/>
            <a:ext cx="8753126" cy="470675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8"/>
          <p:cNvSpPr txBox="1">
            <a:spLocks noGrp="1"/>
          </p:cNvSpPr>
          <p:nvPr>
            <p:ph type="title"/>
          </p:nvPr>
        </p:nvSpPr>
        <p:spPr>
          <a:xfrm>
            <a:off x="549825" y="3814250"/>
            <a:ext cx="6585600" cy="79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Atención buco-dental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64" name="Google Shape;264;p38"/>
          <p:cNvSpPr txBox="1"/>
          <p:nvPr/>
        </p:nvSpPr>
        <p:spPr>
          <a:xfrm>
            <a:off x="7135425" y="100875"/>
            <a:ext cx="1928700" cy="4706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>
                <a:solidFill>
                  <a:srgbClr val="6AA84F"/>
                </a:solidFill>
                <a:latin typeface="Roboto"/>
                <a:ea typeface="Roboto"/>
                <a:cs typeface="Roboto"/>
                <a:sym typeface="Roboto"/>
              </a:rPr>
              <a:t>Revisiones médicas</a:t>
            </a:r>
            <a:endParaRPr sz="2800" b="1">
              <a:solidFill>
                <a:srgbClr val="6AA84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6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6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6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9"/>
          <p:cNvSpPr txBox="1">
            <a:spLocks noGrp="1"/>
          </p:cNvSpPr>
          <p:nvPr>
            <p:ph type="title"/>
          </p:nvPr>
        </p:nvSpPr>
        <p:spPr>
          <a:xfrm>
            <a:off x="549825" y="3814250"/>
            <a:ext cx="6585600" cy="79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Atención buco-dental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70" name="Google Shape;270;p39"/>
          <p:cNvSpPr txBox="1"/>
          <p:nvPr/>
        </p:nvSpPr>
        <p:spPr>
          <a:xfrm>
            <a:off x="5572125" y="152400"/>
            <a:ext cx="3492000" cy="46551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>
                <a:solidFill>
                  <a:srgbClr val="6AA84F"/>
                </a:solidFill>
                <a:latin typeface="Roboto"/>
                <a:ea typeface="Roboto"/>
                <a:cs typeface="Roboto"/>
                <a:sym typeface="Roboto"/>
              </a:rPr>
              <a:t>Revisiones </a:t>
            </a:r>
            <a:endParaRPr sz="2800" b="1">
              <a:solidFill>
                <a:srgbClr val="6AA84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>
                <a:solidFill>
                  <a:srgbClr val="6AA84F"/>
                </a:solidFill>
                <a:latin typeface="Roboto"/>
                <a:ea typeface="Roboto"/>
                <a:cs typeface="Roboto"/>
                <a:sym typeface="Roboto"/>
              </a:rPr>
              <a:t>médicas</a:t>
            </a:r>
            <a:endParaRPr sz="2800" b="1">
              <a:solidFill>
                <a:srgbClr val="6AA84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1" name="Google Shape;27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419724" cy="507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9"/>
          <p:cNvPicPr preferRelativeResize="0"/>
          <p:nvPr/>
        </p:nvPicPr>
        <p:blipFill rotWithShape="1">
          <a:blip r:embed="rId4">
            <a:alphaModFix/>
          </a:blip>
          <a:srcRect b="6402"/>
          <a:stretch/>
        </p:blipFill>
        <p:spPr>
          <a:xfrm>
            <a:off x="5572125" y="1386725"/>
            <a:ext cx="3492000" cy="3845025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9"/>
          <p:cNvSpPr txBox="1"/>
          <p:nvPr/>
        </p:nvSpPr>
        <p:spPr>
          <a:xfrm>
            <a:off x="1122000" y="4135100"/>
            <a:ext cx="7387500" cy="7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Dispensa de medicamentos básicos</a:t>
            </a:r>
            <a:endParaRPr sz="3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60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6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0"/>
          <p:cNvSpPr txBox="1">
            <a:spLocks noGrp="1"/>
          </p:cNvSpPr>
          <p:nvPr>
            <p:ph type="title"/>
          </p:nvPr>
        </p:nvSpPr>
        <p:spPr>
          <a:xfrm>
            <a:off x="549825" y="3814250"/>
            <a:ext cx="6585600" cy="79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Atención buco-dental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79" name="Google Shape;279;p40"/>
          <p:cNvSpPr txBox="1"/>
          <p:nvPr/>
        </p:nvSpPr>
        <p:spPr>
          <a:xfrm>
            <a:off x="7084925" y="76200"/>
            <a:ext cx="1979100" cy="49911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Atención</a:t>
            </a:r>
            <a:endParaRPr sz="2800" b="1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2800" b="1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a  </a:t>
            </a:r>
            <a:endParaRPr sz="2800" b="1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la higiene</a:t>
            </a:r>
            <a:endParaRPr sz="2800" b="1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0" name="Google Shape;28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75" y="76200"/>
            <a:ext cx="6932526" cy="4991101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40"/>
          <p:cNvSpPr txBox="1"/>
          <p:nvPr/>
        </p:nvSpPr>
        <p:spPr>
          <a:xfrm>
            <a:off x="323200" y="226900"/>
            <a:ext cx="6585600" cy="6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4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Cortes de pelo para desparasitar</a:t>
            </a:r>
            <a:endParaRPr sz="34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6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1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8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1"/>
          <p:cNvSpPr txBox="1">
            <a:spLocks noGrp="1"/>
          </p:cNvSpPr>
          <p:nvPr>
            <p:ph type="title"/>
          </p:nvPr>
        </p:nvSpPr>
        <p:spPr>
          <a:xfrm>
            <a:off x="705325" y="436325"/>
            <a:ext cx="2683200" cy="40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6B26B"/>
                </a:solidFill>
              </a:rPr>
              <a:t>Apoyo educativo en las tareas escolares a los niños del barrio</a:t>
            </a:r>
            <a:endParaRPr sz="3600">
              <a:solidFill>
                <a:srgbClr val="F6B26B"/>
              </a:solidFill>
            </a:endParaRPr>
          </a:p>
        </p:txBody>
      </p:sp>
      <p:pic>
        <p:nvPicPr>
          <p:cNvPr id="287" name="Google Shape;28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1700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2"/>
          <p:cNvSpPr txBox="1">
            <a:spLocks noGrp="1"/>
          </p:cNvSpPr>
          <p:nvPr>
            <p:ph type="title"/>
          </p:nvPr>
        </p:nvSpPr>
        <p:spPr>
          <a:xfrm>
            <a:off x="899400" y="352000"/>
            <a:ext cx="75468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F00FF"/>
                </a:solidFill>
              </a:rPr>
              <a:t>Piñata de cumpleaños</a:t>
            </a:r>
            <a:r>
              <a:rPr lang="es" sz="3600">
                <a:solidFill>
                  <a:srgbClr val="F6B26B"/>
                </a:solidFill>
                <a:highlight>
                  <a:srgbClr val="F3F3F3"/>
                </a:highlight>
              </a:rPr>
              <a:t> </a:t>
            </a:r>
            <a:endParaRPr sz="3600">
              <a:solidFill>
                <a:srgbClr val="F6B26B"/>
              </a:solidFill>
              <a:highlight>
                <a:srgbClr val="F3F3F3"/>
              </a:highlight>
            </a:endParaRPr>
          </a:p>
        </p:txBody>
      </p:sp>
      <p:pic>
        <p:nvPicPr>
          <p:cNvPr id="3" name="video-156266874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0" y="142875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3"/>
          <p:cNvSpPr txBox="1">
            <a:spLocks noGrp="1"/>
          </p:cNvSpPr>
          <p:nvPr>
            <p:ph type="title"/>
          </p:nvPr>
        </p:nvSpPr>
        <p:spPr>
          <a:xfrm>
            <a:off x="549825" y="3814250"/>
            <a:ext cx="6585600" cy="79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Atención buco-dental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99" name="Google Shape;299;p43"/>
          <p:cNvSpPr txBox="1"/>
          <p:nvPr/>
        </p:nvSpPr>
        <p:spPr>
          <a:xfrm>
            <a:off x="56225" y="168650"/>
            <a:ext cx="9007800" cy="49185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 dirty="0">
                <a:solidFill>
                  <a:srgbClr val="6AA84F"/>
                </a:solidFill>
                <a:latin typeface="Roboto"/>
                <a:ea typeface="Roboto"/>
                <a:cs typeface="Roboto"/>
                <a:sym typeface="Roboto"/>
              </a:rPr>
              <a:t>Venta de ropa usada</a:t>
            </a:r>
            <a:endParaRPr sz="3000" b="1" dirty="0">
              <a:solidFill>
                <a:srgbClr val="6AA84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0" name="Google Shape;300;p43"/>
          <p:cNvSpPr txBox="1"/>
          <p:nvPr/>
        </p:nvSpPr>
        <p:spPr>
          <a:xfrm>
            <a:off x="489600" y="2462750"/>
            <a:ext cx="7387500" cy="7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1" name="Google Shape;30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5525" y="920450"/>
            <a:ext cx="4478301" cy="387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399" y="920438"/>
            <a:ext cx="4017375" cy="3878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6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6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4"/>
          <p:cNvSpPr txBox="1">
            <a:spLocks noGrp="1"/>
          </p:cNvSpPr>
          <p:nvPr>
            <p:ph type="ctrTitle"/>
          </p:nvPr>
        </p:nvSpPr>
        <p:spPr>
          <a:xfrm>
            <a:off x="390525" y="371825"/>
            <a:ext cx="8222100" cy="114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/>
              <a:t>Actividad 1:</a:t>
            </a:r>
            <a:endParaRPr b="1"/>
          </a:p>
        </p:txBody>
      </p:sp>
      <p:sp>
        <p:nvSpPr>
          <p:cNvPr id="308" name="Google Shape;308;p44"/>
          <p:cNvSpPr txBox="1">
            <a:spLocks noGrp="1"/>
          </p:cNvSpPr>
          <p:nvPr>
            <p:ph type="subTitle" idx="1"/>
          </p:nvPr>
        </p:nvSpPr>
        <p:spPr>
          <a:xfrm>
            <a:off x="390525" y="1673175"/>
            <a:ext cx="8508000" cy="235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 b="1"/>
              <a:t>¿Qué te sugiere la presentación que acabas de ver? Coméntala con tus compañeros en la clase.</a:t>
            </a:r>
            <a:endParaRPr sz="4000"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9138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8"/>
          <p:cNvPicPr preferRelativeResize="0"/>
          <p:nvPr/>
        </p:nvPicPr>
        <p:blipFill rotWithShape="1">
          <a:blip r:embed="rId3">
            <a:alphaModFix/>
          </a:blip>
          <a:srcRect t="10417" b="10417"/>
          <a:stretch/>
        </p:blipFill>
        <p:spPr>
          <a:xfrm>
            <a:off x="-64625" y="0"/>
            <a:ext cx="5133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8"/>
          <p:cNvSpPr txBox="1">
            <a:spLocks noGrp="1"/>
          </p:cNvSpPr>
          <p:nvPr>
            <p:ph type="ctrTitle"/>
          </p:nvPr>
        </p:nvSpPr>
        <p:spPr>
          <a:xfrm>
            <a:off x="5492650" y="255925"/>
            <a:ext cx="2704200" cy="18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rgbClr val="FBFBFB"/>
                </a:solidFill>
                <a:latin typeface="Oswald"/>
                <a:ea typeface="Oswald"/>
                <a:cs typeface="Oswald"/>
                <a:sym typeface="Oswald"/>
              </a:rPr>
              <a:t>Al norte limita con Honduras y al sur con Costa Rica </a:t>
            </a:r>
            <a:endParaRPr b="1">
              <a:solidFill>
                <a:srgbClr val="FBFBFB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02" name="Google Shape;102;p18"/>
          <p:cNvSpPr txBox="1"/>
          <p:nvPr/>
        </p:nvSpPr>
        <p:spPr>
          <a:xfrm>
            <a:off x="5492650" y="2334025"/>
            <a:ext cx="2284200" cy="2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Tiene una población de algo más de  6 millones de habitantes</a:t>
            </a:r>
            <a:endParaRPr sz="3000" b="1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5"/>
          <p:cNvSpPr txBox="1"/>
          <p:nvPr/>
        </p:nvSpPr>
        <p:spPr>
          <a:xfrm>
            <a:off x="514350" y="311300"/>
            <a:ext cx="8299200" cy="13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F9F9F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14" name="Google Shape;314;p45"/>
          <p:cNvSpPr txBox="1"/>
          <p:nvPr/>
        </p:nvSpPr>
        <p:spPr>
          <a:xfrm>
            <a:off x="558425" y="499650"/>
            <a:ext cx="8112000" cy="13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5" name="Google Shape;315;p45"/>
          <p:cNvSpPr txBox="1"/>
          <p:nvPr/>
        </p:nvSpPr>
        <p:spPr>
          <a:xfrm>
            <a:off x="385950" y="311300"/>
            <a:ext cx="8299200" cy="45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 b="1">
                <a:solidFill>
                  <a:srgbClr val="4A86E8"/>
                </a:solidFill>
                <a:latin typeface="Roboto"/>
                <a:ea typeface="Roboto"/>
                <a:cs typeface="Roboto"/>
                <a:sym typeface="Roboto"/>
              </a:rPr>
              <a:t>Actividad 2:</a:t>
            </a:r>
            <a:endParaRPr sz="4800" b="1">
              <a:solidFill>
                <a:srgbClr val="4A86E8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4A86E8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400" b="1">
                <a:solidFill>
                  <a:srgbClr val="4A86E8"/>
                </a:solidFill>
                <a:latin typeface="Roboto"/>
                <a:ea typeface="Roboto"/>
                <a:cs typeface="Roboto"/>
                <a:sym typeface="Roboto"/>
              </a:rPr>
              <a:t>En grupos de 3-4 personas proponed una actividad solidaria que podáis poner en práctica. </a:t>
            </a:r>
            <a:endParaRPr sz="3400" b="1">
              <a:solidFill>
                <a:srgbClr val="4A86E8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4A86E8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>
                <a:solidFill>
                  <a:srgbClr val="4A86E8"/>
                </a:solidFill>
                <a:latin typeface="Roboto"/>
                <a:ea typeface="Roboto"/>
                <a:cs typeface="Roboto"/>
                <a:sym typeface="Roboto"/>
              </a:rPr>
              <a:t>Ejemplo: visitar a niños en un centro de discapacitados; colaborar como voluntarios en alguna asociación, etc.</a:t>
            </a:r>
            <a:endParaRPr sz="2800" b="1">
              <a:solidFill>
                <a:srgbClr val="4A86E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6" name="Google Shape;316;p45"/>
          <p:cNvSpPr txBox="1"/>
          <p:nvPr/>
        </p:nvSpPr>
        <p:spPr>
          <a:xfrm>
            <a:off x="4358475" y="4854138"/>
            <a:ext cx="43266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7" name="Google Shape;317;p45"/>
          <p:cNvSpPr txBox="1"/>
          <p:nvPr/>
        </p:nvSpPr>
        <p:spPr>
          <a:xfrm>
            <a:off x="4281350" y="4567075"/>
            <a:ext cx="2798700" cy="3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7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9"/>
          <p:cNvPicPr preferRelativeResize="0"/>
          <p:nvPr/>
        </p:nvPicPr>
        <p:blipFill rotWithShape="1">
          <a:blip r:embed="rId3">
            <a:alphaModFix/>
          </a:blip>
          <a:srcRect l="4009" r="4019"/>
          <a:stretch/>
        </p:blipFill>
        <p:spPr>
          <a:xfrm>
            <a:off x="3047650" y="0"/>
            <a:ext cx="609635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9"/>
          <p:cNvSpPr txBox="1">
            <a:spLocks noGrp="1"/>
          </p:cNvSpPr>
          <p:nvPr>
            <p:ph type="title"/>
          </p:nvPr>
        </p:nvSpPr>
        <p:spPr>
          <a:xfrm>
            <a:off x="185350" y="262800"/>
            <a:ext cx="2683200" cy="46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E69138"/>
                </a:solidFill>
              </a:rPr>
              <a:t>Su capital es Managua, situada a orillas del lago del mismo nombre</a:t>
            </a:r>
            <a:r>
              <a:rPr lang="es" sz="3600">
                <a:solidFill>
                  <a:srgbClr val="F6B26B"/>
                </a:solidFill>
                <a:highlight>
                  <a:srgbClr val="F3F3F3"/>
                </a:highlight>
              </a:rPr>
              <a:t>  </a:t>
            </a:r>
            <a:endParaRPr sz="3600">
              <a:solidFill>
                <a:srgbClr val="F6B26B"/>
              </a:solidFill>
              <a:highlight>
                <a:srgbClr val="F3F3F3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7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101900"/>
            <a:ext cx="3263900" cy="2163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0"/>
          <p:cNvPicPr preferRelativeResize="0"/>
          <p:nvPr/>
        </p:nvPicPr>
        <p:blipFill rotWithShape="1">
          <a:blip r:embed="rId4">
            <a:alphaModFix/>
          </a:blip>
          <a:srcRect r="13284"/>
          <a:stretch/>
        </p:blipFill>
        <p:spPr>
          <a:xfrm>
            <a:off x="3407326" y="101900"/>
            <a:ext cx="5639026" cy="4794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00" y="2450013"/>
            <a:ext cx="3263900" cy="2447937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0"/>
          <p:cNvSpPr txBox="1"/>
          <p:nvPr/>
        </p:nvSpPr>
        <p:spPr>
          <a:xfrm>
            <a:off x="3683150" y="3592700"/>
            <a:ext cx="5228100" cy="8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rPr>
              <a:t>Y aunque es un país muy hermoso...</a:t>
            </a:r>
            <a:endParaRPr sz="3000">
              <a:solidFill>
                <a:srgbClr val="F3F3F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>
            <a:spLocks noGrp="1"/>
          </p:cNvSpPr>
          <p:nvPr>
            <p:ph type="body" idx="4294967295"/>
          </p:nvPr>
        </p:nvSpPr>
        <p:spPr>
          <a:xfrm>
            <a:off x="329275" y="3466600"/>
            <a:ext cx="7218000" cy="7014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latin typeface="Oswald"/>
                <a:ea typeface="Oswald"/>
                <a:cs typeface="Oswald"/>
                <a:sym typeface="Oswald"/>
              </a:rPr>
              <a:t>...es uno de los países más pobres de América 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22" name="Google Shape;12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475" y="286575"/>
            <a:ext cx="8125061" cy="4570344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1"/>
          <p:cNvSpPr txBox="1"/>
          <p:nvPr/>
        </p:nvSpPr>
        <p:spPr>
          <a:xfrm>
            <a:off x="1597625" y="3721925"/>
            <a:ext cx="5814000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FCFCFC"/>
                </a:solidFill>
                <a:latin typeface="Oswald"/>
                <a:ea typeface="Oswald"/>
                <a:cs typeface="Oswald"/>
                <a:sym typeface="Oswald"/>
              </a:rPr>
              <a:t>...es uno de los más pobres de América</a:t>
            </a:r>
            <a:endParaRPr sz="3000">
              <a:solidFill>
                <a:srgbClr val="FCFCFC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 txBox="1"/>
          <p:nvPr/>
        </p:nvSpPr>
        <p:spPr>
          <a:xfrm>
            <a:off x="5143500" y="605225"/>
            <a:ext cx="3670200" cy="13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>
                <a:solidFill>
                  <a:srgbClr val="F9F9F9"/>
                </a:solidFill>
                <a:latin typeface="Oswald"/>
                <a:ea typeface="Oswald"/>
                <a:cs typeface="Oswald"/>
                <a:sym typeface="Oswald"/>
              </a:rPr>
              <a:t>.</a:t>
            </a:r>
            <a:r>
              <a:rPr lang="es" sz="2800" b="1">
                <a:solidFill>
                  <a:srgbClr val="F9F9F9"/>
                </a:solidFill>
                <a:latin typeface="Oswald"/>
                <a:ea typeface="Oswald"/>
                <a:cs typeface="Oswald"/>
                <a:sym typeface="Oswald"/>
              </a:rPr>
              <a:t>..según muestran los principales indicadores de desarrollo como...</a:t>
            </a:r>
            <a:endParaRPr sz="2800" b="1">
              <a:solidFill>
                <a:srgbClr val="F9F9F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29" name="Google Shape;12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050" y="605225"/>
            <a:ext cx="4790249" cy="35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9361" y="2384700"/>
            <a:ext cx="3881502" cy="2270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7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/>
          <p:nvPr/>
        </p:nvSpPr>
        <p:spPr>
          <a:xfrm>
            <a:off x="4906950" y="296625"/>
            <a:ext cx="4126500" cy="22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>
                <a:solidFill>
                  <a:srgbClr val="4285F4"/>
                </a:solidFill>
                <a:latin typeface="Oswald"/>
                <a:ea typeface="Oswald"/>
                <a:cs typeface="Oswald"/>
                <a:sym typeface="Oswald"/>
              </a:rPr>
              <a:t>...el IDH, un indicador del desarrollo humano por países, elaborado por el Programa de la ONU para el Desarrollo (PNUD), que mide aspectos como:</a:t>
            </a:r>
            <a:endParaRPr sz="2400" b="1">
              <a:solidFill>
                <a:srgbClr val="4285F4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36" name="Google Shape;136;p23"/>
          <p:cNvPicPr preferRelativeResize="0"/>
          <p:nvPr/>
        </p:nvPicPr>
        <p:blipFill rotWithShape="1">
          <a:blip r:embed="rId3">
            <a:alphaModFix/>
          </a:blip>
          <a:srcRect l="18281" r="17550"/>
          <a:stretch/>
        </p:blipFill>
        <p:spPr>
          <a:xfrm>
            <a:off x="196400" y="296626"/>
            <a:ext cx="4633325" cy="455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5825" y="2764075"/>
            <a:ext cx="2784299" cy="208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4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384313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4"/>
          <p:cNvSpPr txBox="1"/>
          <p:nvPr/>
        </p:nvSpPr>
        <p:spPr>
          <a:xfrm>
            <a:off x="120450" y="3995525"/>
            <a:ext cx="8903100" cy="10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Noruega ocupaba el puesto nº 1 del mundo en el IDH de 2018, mientras República Centroafricana estaba en el último lugar (nº 188)</a:t>
            </a:r>
            <a:endParaRPr sz="2400" b="1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4" name="Google Shape;144;p24"/>
          <p:cNvSpPr txBox="1"/>
          <p:nvPr/>
        </p:nvSpPr>
        <p:spPr>
          <a:xfrm>
            <a:off x="5060375" y="951850"/>
            <a:ext cx="3850500" cy="8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 b="1">
                <a:solidFill>
                  <a:srgbClr val="F7F7F7"/>
                </a:solidFill>
                <a:highlight>
                  <a:srgbClr val="93C47D"/>
                </a:highlight>
                <a:latin typeface="Oswald"/>
                <a:ea typeface="Oswald"/>
                <a:cs typeface="Oswald"/>
                <a:sym typeface="Oswald"/>
              </a:rPr>
              <a:t>España ocupaba el puesto 26 </a:t>
            </a:r>
            <a:endParaRPr sz="2200" b="1">
              <a:solidFill>
                <a:srgbClr val="F7F7F7"/>
              </a:solidFill>
              <a:highlight>
                <a:srgbClr val="93C47D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5" name="Google Shape;145;p24"/>
          <p:cNvSpPr txBox="1"/>
          <p:nvPr/>
        </p:nvSpPr>
        <p:spPr>
          <a:xfrm>
            <a:off x="3304675" y="1806550"/>
            <a:ext cx="5423400" cy="8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 b="1">
                <a:solidFill>
                  <a:srgbClr val="F9F9F9"/>
                </a:solidFill>
                <a:highlight>
                  <a:srgbClr val="93C47D"/>
                </a:highlight>
                <a:latin typeface="Oswald"/>
                <a:ea typeface="Oswald"/>
                <a:cs typeface="Oswald"/>
                <a:sym typeface="Oswald"/>
              </a:rPr>
              <a:t>Nicaragua ocupaba el puesto 124 </a:t>
            </a:r>
            <a:endParaRPr sz="2200" b="1">
              <a:solidFill>
                <a:srgbClr val="F9F9F9"/>
              </a:solidFill>
              <a:highlight>
                <a:srgbClr val="93C47D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6" name="Google Shape;146;p24"/>
          <p:cNvSpPr/>
          <p:nvPr/>
        </p:nvSpPr>
        <p:spPr>
          <a:xfrm>
            <a:off x="4294175" y="1008675"/>
            <a:ext cx="766200" cy="560100"/>
          </a:xfrm>
          <a:prstGeom prst="leftArrow">
            <a:avLst>
              <a:gd name="adj1" fmla="val 50000"/>
              <a:gd name="adj2" fmla="val 5416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4"/>
          <p:cNvSpPr/>
          <p:nvPr/>
        </p:nvSpPr>
        <p:spPr>
          <a:xfrm>
            <a:off x="2402275" y="1793913"/>
            <a:ext cx="902400" cy="560100"/>
          </a:xfrm>
          <a:prstGeom prst="leftArrow">
            <a:avLst>
              <a:gd name="adj1" fmla="val 50000"/>
              <a:gd name="adj2" fmla="val 5332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510</Words>
  <Application>Microsoft Office PowerPoint</Application>
  <PresentationFormat>Presentación en pantalla (16:9)</PresentationFormat>
  <Paragraphs>62</Paragraphs>
  <Slides>30</Slides>
  <Notes>30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7" baseType="lpstr">
      <vt:lpstr>Oswald</vt:lpstr>
      <vt:lpstr>Arial</vt:lpstr>
      <vt:lpstr>Impact</vt:lpstr>
      <vt:lpstr>Source Sans Pro</vt:lpstr>
      <vt:lpstr>Lato</vt:lpstr>
      <vt:lpstr>Roboto</vt:lpstr>
      <vt:lpstr>Material</vt:lpstr>
      <vt:lpstr>NICARAGUA</vt:lpstr>
      <vt:lpstr>Nicaragua es un pequeño país de América Central  bañado por el mar Caribe y el océano Pacífico</vt:lpstr>
      <vt:lpstr>Al norte limita con Honduras y al sur con Costa Rica </vt:lpstr>
      <vt:lpstr>Su capital es Managua, situada a orillas del lago del mismo nombre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...problema que se agrava por la falta de medicamentos básicos</vt:lpstr>
      <vt:lpstr>Esas míseras condiciones de vida son el resultado del desempleo y la explotación laboral </vt:lpstr>
      <vt:lpstr>…que favorecen el abandono escolar, la violencia de género y el abuso de menores</vt:lpstr>
      <vt:lpstr>Presentación de PowerPoint</vt:lpstr>
      <vt:lpstr>Presentación de PowerPoint</vt:lpstr>
      <vt:lpstr>Presentación de PowerPoint</vt:lpstr>
      <vt:lpstr>Algunos ejemplos...</vt:lpstr>
      <vt:lpstr>Atención buco-dental</vt:lpstr>
      <vt:lpstr>Atención buco-dental</vt:lpstr>
      <vt:lpstr>Atención buco-dental</vt:lpstr>
      <vt:lpstr>Apoyo educativo en las tareas escolares a los niños del barrio</vt:lpstr>
      <vt:lpstr>Piñata de cumpleaños </vt:lpstr>
      <vt:lpstr>Atención buco-dental</vt:lpstr>
      <vt:lpstr>Actividad 1: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NICARAGUA</dc:title>
  <dc:creator>salaprofes1</dc:creator>
  <cp:lastModifiedBy>Raquel Bodelon Macias</cp:lastModifiedBy>
  <cp:revision>20</cp:revision>
  <dcterms:modified xsi:type="dcterms:W3CDTF">2021-05-20T17:36:58Z</dcterms:modified>
</cp:coreProperties>
</file>