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8" r:id="rId2"/>
    <p:sldId id="336" r:id="rId3"/>
    <p:sldId id="342" r:id="rId4"/>
    <p:sldId id="343" r:id="rId5"/>
    <p:sldId id="303" r:id="rId6"/>
    <p:sldId id="347" r:id="rId7"/>
    <p:sldId id="348" r:id="rId8"/>
    <p:sldId id="312" r:id="rId9"/>
    <p:sldId id="344" r:id="rId10"/>
    <p:sldId id="350" r:id="rId11"/>
    <p:sldId id="345" r:id="rId12"/>
    <p:sldId id="349" r:id="rId13"/>
    <p:sldId id="364" r:id="rId14"/>
    <p:sldId id="362" r:id="rId15"/>
    <p:sldId id="322" r:id="rId16"/>
    <p:sldId id="341" r:id="rId17"/>
    <p:sldId id="361" r:id="rId18"/>
    <p:sldId id="355" r:id="rId19"/>
    <p:sldId id="340" r:id="rId20"/>
    <p:sldId id="363" r:id="rId21"/>
    <p:sldId id="356" r:id="rId22"/>
    <p:sldId id="367" r:id="rId23"/>
    <p:sldId id="351" r:id="rId24"/>
    <p:sldId id="365" r:id="rId25"/>
    <p:sldId id="368" r:id="rId26"/>
    <p:sldId id="358" r:id="rId27"/>
    <p:sldId id="366" r:id="rId28"/>
    <p:sldId id="370" r:id="rId29"/>
    <p:sldId id="357" r:id="rId30"/>
    <p:sldId id="369" r:id="rId31"/>
    <p:sldId id="352" r:id="rId32"/>
    <p:sldId id="360" r:id="rId33"/>
    <p:sldId id="371" r:id="rId34"/>
    <p:sldId id="335" r:id="rId35"/>
  </p:sldIdLst>
  <p:sldSz cx="12192000" cy="6858000"/>
  <p:notesSz cx="6784975" cy="985678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5" userDrawn="1">
          <p15:clr>
            <a:srgbClr val="A4A3A4"/>
          </p15:clr>
        </p15:guide>
        <p15:guide id="2" pos="21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AACC"/>
    <a:srgbClr val="EEDD99"/>
    <a:srgbClr val="EEAAAA"/>
    <a:srgbClr val="0000CC"/>
    <a:srgbClr val="BB112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05C6E1-4603-420A-95ED-600299FA9189}" v="30" dt="2018-03-13T22:38:37.5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6" autoAdjust="0"/>
    <p:restoredTop sz="85080" autoAdjust="0"/>
  </p:normalViewPr>
  <p:slideViewPr>
    <p:cSldViewPr snapToGrid="0">
      <p:cViewPr varScale="1">
        <p:scale>
          <a:sx n="40" d="100"/>
          <a:sy n="40" d="100"/>
        </p:scale>
        <p:origin x="48" y="4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38" y="-84"/>
      </p:cViewPr>
      <p:guideLst>
        <p:guide orient="horz" pos="3105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52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Beelinguapp 1 estrella contenidos y    metodología</a:t>
            </a:r>
          </a:p>
        </c:rich>
      </c:tx>
      <c:layout>
        <c:manualLayout>
          <c:xMode val="edge"/>
          <c:yMode val="edge"/>
          <c:x val="2.2553424605442806E-2"/>
          <c:y val="2.41340685308272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9460947127376517"/>
          <c:y val="0.17779361562575854"/>
          <c:w val="0.55286351290275171"/>
          <c:h val="0.80091624245908988"/>
        </c:manualLayout>
      </c:layout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baseline="0">
          <a:solidFill>
            <a:schemeClr val="tx1"/>
          </a:solidFill>
        </a:defRPr>
      </a:pPr>
      <a:endParaRPr lang="es-E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3F407D-17F3-4980-895A-4EF8224A616F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97A2D76-46F9-4F75-8D1B-6E72F16A9915}">
      <dgm:prSet phldrT="[Texto]"/>
      <dgm:spPr/>
      <dgm:t>
        <a:bodyPr/>
        <a:lstStyle/>
        <a:p>
          <a:endParaRPr lang="es-ES" dirty="0" smtClean="0"/>
        </a:p>
      </dgm:t>
    </dgm:pt>
    <dgm:pt modelId="{D170BFCD-6743-4620-890B-26BA1376F2E2}" type="sibTrans" cxnId="{96F3E05F-DD12-4613-B001-704DE9CECCA3}">
      <dgm:prSet/>
      <dgm:spPr/>
      <dgm:t>
        <a:bodyPr/>
        <a:lstStyle/>
        <a:p>
          <a:endParaRPr lang="es-ES"/>
        </a:p>
      </dgm:t>
    </dgm:pt>
    <dgm:pt modelId="{00489DCF-577B-4436-AD4E-278FA940FDE1}" type="parTrans" cxnId="{96F3E05F-DD12-4613-B001-704DE9CECCA3}">
      <dgm:prSet/>
      <dgm:spPr/>
      <dgm:t>
        <a:bodyPr/>
        <a:lstStyle/>
        <a:p>
          <a:endParaRPr lang="es-ES"/>
        </a:p>
      </dgm:t>
    </dgm:pt>
    <dgm:pt modelId="{4366620E-68F8-4350-B6F5-647618B00362}" type="pres">
      <dgm:prSet presAssocID="{F63F407D-17F3-4980-895A-4EF8224A616F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2AC9B0E1-E6B1-42C1-AAC0-AD85A7205079}" type="pres">
      <dgm:prSet presAssocID="{297A2D76-46F9-4F75-8D1B-6E72F16A9915}" presName="chaos" presStyleCnt="0"/>
      <dgm:spPr/>
    </dgm:pt>
    <dgm:pt modelId="{7DE0D3A2-FF6B-4B00-9F2E-75C72924A96F}" type="pres">
      <dgm:prSet presAssocID="{297A2D76-46F9-4F75-8D1B-6E72F16A9915}" presName="parTx1" presStyleLbl="revTx" presStyleIdx="0" presStyleCnt="1" custScaleX="158532" custScaleY="182256" custLinFactNeighborX="175" custLinFactNeighborY="23040"/>
      <dgm:spPr/>
      <dgm:t>
        <a:bodyPr/>
        <a:lstStyle/>
        <a:p>
          <a:endParaRPr lang="es-ES"/>
        </a:p>
      </dgm:t>
    </dgm:pt>
    <dgm:pt modelId="{C7A84EBE-942B-4BF7-96C2-81284B709B2E}" type="pres">
      <dgm:prSet presAssocID="{297A2D76-46F9-4F75-8D1B-6E72F16A9915}" presName="c1" presStyleLbl="node1" presStyleIdx="0" presStyleCnt="18" custLinFactY="-165899" custLinFactNeighborX="16514" custLinFactNeighborY="-200000"/>
      <dgm:spPr>
        <a:solidFill>
          <a:schemeClr val="bg1">
            <a:lumMod val="65000"/>
          </a:schemeClr>
        </a:solidFill>
      </dgm:spPr>
    </dgm:pt>
    <dgm:pt modelId="{1A8EE438-5BAA-4DE2-831C-30C8B3BE539C}" type="pres">
      <dgm:prSet presAssocID="{297A2D76-46F9-4F75-8D1B-6E72F16A9915}" presName="c2" presStyleLbl="node1" presStyleIdx="1" presStyleCnt="18" custLinFactY="-200000" custLinFactNeighborX="96270" custLinFactNeighborY="-222852"/>
      <dgm:spPr>
        <a:solidFill>
          <a:srgbClr val="EEDD99"/>
        </a:solidFill>
      </dgm:spPr>
    </dgm:pt>
    <dgm:pt modelId="{68326614-6BAE-4E12-BA55-42A0D11FDDF4}" type="pres">
      <dgm:prSet presAssocID="{297A2D76-46F9-4F75-8D1B-6E72F16A9915}" presName="c3" presStyleLbl="node1" presStyleIdx="2" presStyleCnt="18" custLinFactNeighborX="-10063" custLinFactNeighborY="-75079"/>
      <dgm:spPr>
        <a:solidFill>
          <a:srgbClr val="EEAAAA"/>
        </a:solidFill>
      </dgm:spPr>
    </dgm:pt>
    <dgm:pt modelId="{AFBABDE3-9F6E-44E4-92B6-BDD12CC0C8CB}" type="pres">
      <dgm:prSet presAssocID="{297A2D76-46F9-4F75-8D1B-6E72F16A9915}" presName="c4" presStyleLbl="node1" presStyleIdx="3" presStyleCnt="18" custLinFactY="-100000" custLinFactNeighborX="-27514" custLinFactNeighborY="-141992"/>
      <dgm:spPr>
        <a:solidFill>
          <a:srgbClr val="AAAACC"/>
        </a:solidFill>
      </dgm:spPr>
    </dgm:pt>
    <dgm:pt modelId="{F7BEFA09-F2B3-4BEE-B2D2-161C55C16EBF}" type="pres">
      <dgm:prSet presAssocID="{297A2D76-46F9-4F75-8D1B-6E72F16A9915}" presName="c5" presStyleLbl="node1" presStyleIdx="4" presStyleCnt="18" custLinFactY="-100000" custLinFactNeighborX="-47892" custLinFactNeighborY="-180445"/>
      <dgm:spPr>
        <a:solidFill>
          <a:schemeClr val="bg1">
            <a:lumMod val="65000"/>
          </a:schemeClr>
        </a:solidFill>
      </dgm:spPr>
    </dgm:pt>
    <dgm:pt modelId="{01C028A7-58B3-4DA3-A9AE-A5EBD5273786}" type="pres">
      <dgm:prSet presAssocID="{297A2D76-46F9-4F75-8D1B-6E72F16A9915}" presName="c6" presStyleLbl="node1" presStyleIdx="5" presStyleCnt="18" custLinFactY="-28180" custLinFactNeighborX="-43203" custLinFactNeighborY="-100000"/>
      <dgm:spPr>
        <a:solidFill>
          <a:srgbClr val="EEAAAA"/>
        </a:solidFill>
      </dgm:spPr>
    </dgm:pt>
    <dgm:pt modelId="{84BED7F6-EF58-4C93-842C-14EF6CCE6C50}" type="pres">
      <dgm:prSet presAssocID="{297A2D76-46F9-4F75-8D1B-6E72F16A9915}" presName="c7" presStyleLbl="node1" presStyleIdx="6" presStyleCnt="18" custLinFactX="-29873" custLinFactY="-100000" custLinFactNeighborX="-100000" custLinFactNeighborY="-134099"/>
      <dgm:spPr>
        <a:solidFill>
          <a:schemeClr val="bg1">
            <a:lumMod val="65000"/>
          </a:schemeClr>
        </a:solidFill>
      </dgm:spPr>
    </dgm:pt>
    <dgm:pt modelId="{696D56BB-A869-45D7-A4EB-1D17E04D674F}" type="pres">
      <dgm:prSet presAssocID="{297A2D76-46F9-4F75-8D1B-6E72F16A9915}" presName="c8" presStyleLbl="node1" presStyleIdx="7" presStyleCnt="18" custLinFactX="-57571" custLinFactY="-103264" custLinFactNeighborX="-100000" custLinFactNeighborY="-200000"/>
      <dgm:spPr>
        <a:solidFill>
          <a:srgbClr val="EEDD99"/>
        </a:solidFill>
      </dgm:spPr>
    </dgm:pt>
    <dgm:pt modelId="{21731696-1D62-4B7E-A675-221038893D60}" type="pres">
      <dgm:prSet presAssocID="{297A2D76-46F9-4F75-8D1B-6E72F16A9915}" presName="c9" presStyleLbl="node1" presStyleIdx="8" presStyleCnt="18" custLinFactX="-31889" custLinFactY="-291833" custLinFactNeighborX="-100000" custLinFactNeighborY="-300000"/>
      <dgm:spPr>
        <a:solidFill>
          <a:schemeClr val="bg1">
            <a:lumMod val="65000"/>
          </a:schemeClr>
        </a:solidFill>
      </dgm:spPr>
    </dgm:pt>
    <dgm:pt modelId="{3EC360FF-0AF3-4C80-89A7-D0680770322E}" type="pres">
      <dgm:prSet presAssocID="{297A2D76-46F9-4F75-8D1B-6E72F16A9915}" presName="c10" presStyleLbl="node1" presStyleIdx="9" presStyleCnt="18" custLinFactY="-5556" custLinFactNeighborX="-5145" custLinFactNeighborY="-100000"/>
      <dgm:spPr>
        <a:solidFill>
          <a:srgbClr val="AAAACC"/>
        </a:solidFill>
      </dgm:spPr>
    </dgm:pt>
    <dgm:pt modelId="{824FF383-2D1D-4016-8A3F-6B4E7A554B5A}" type="pres">
      <dgm:prSet presAssocID="{297A2D76-46F9-4F75-8D1B-6E72F16A9915}" presName="c11" presStyleLbl="node1" presStyleIdx="10" presStyleCnt="18" custLinFactY="200000" custLinFactNeighborX="-29392" custLinFactNeighborY="239036"/>
      <dgm:spPr>
        <a:solidFill>
          <a:srgbClr val="EEAAAA"/>
        </a:solidFill>
      </dgm:spPr>
    </dgm:pt>
    <dgm:pt modelId="{3212A470-A58B-4399-BA9B-ED1DA5FF4868}" type="pres">
      <dgm:prSet presAssocID="{297A2D76-46F9-4F75-8D1B-6E72F16A9915}" presName="c12" presStyleLbl="node1" presStyleIdx="11" presStyleCnt="18" custLinFactY="100000" custLinFactNeighborX="33418" custLinFactNeighborY="137884"/>
      <dgm:spPr>
        <a:solidFill>
          <a:schemeClr val="bg1">
            <a:lumMod val="65000"/>
          </a:schemeClr>
        </a:solidFill>
      </dgm:spPr>
    </dgm:pt>
    <dgm:pt modelId="{B981BAD1-0482-4F82-988F-ADD888101581}" type="pres">
      <dgm:prSet presAssocID="{297A2D76-46F9-4F75-8D1B-6E72F16A9915}" presName="c13" presStyleLbl="node1" presStyleIdx="12" presStyleCnt="18" custLinFactNeighborX="26792" custLinFactNeighborY="37953"/>
      <dgm:spPr>
        <a:solidFill>
          <a:srgbClr val="AAAACC"/>
        </a:solidFill>
      </dgm:spPr>
    </dgm:pt>
    <dgm:pt modelId="{DC505058-9D29-4E8C-9998-CD6624B752EC}" type="pres">
      <dgm:prSet presAssocID="{297A2D76-46F9-4F75-8D1B-6E72F16A9915}" presName="c14" presStyleLbl="node1" presStyleIdx="13" presStyleCnt="18" custLinFactY="70371" custLinFactNeighborX="-9953" custLinFactNeighborY="100000"/>
      <dgm:spPr>
        <a:solidFill>
          <a:srgbClr val="EEDD99"/>
        </a:solidFill>
      </dgm:spPr>
    </dgm:pt>
    <dgm:pt modelId="{E0D689BB-BAD7-46A4-BD13-45ADA40F59DD}" type="pres">
      <dgm:prSet presAssocID="{297A2D76-46F9-4F75-8D1B-6E72F16A9915}" presName="c15" presStyleLbl="node1" presStyleIdx="14" presStyleCnt="18" custLinFactNeighborX="-19033" custLinFactNeighborY="44599"/>
      <dgm:spPr>
        <a:solidFill>
          <a:srgbClr val="EEDD99"/>
        </a:solidFill>
      </dgm:spPr>
    </dgm:pt>
    <dgm:pt modelId="{484FE811-4A7C-489F-9F55-B7F19BD8C897}" type="pres">
      <dgm:prSet presAssocID="{297A2D76-46F9-4F75-8D1B-6E72F16A9915}" presName="c16" presStyleLbl="node1" presStyleIdx="15" presStyleCnt="18" custLinFactNeighborX="34070" custLinFactNeighborY="79107"/>
      <dgm:spPr>
        <a:solidFill>
          <a:srgbClr val="AAAACC"/>
        </a:solidFill>
      </dgm:spPr>
      <dgm:t>
        <a:bodyPr/>
        <a:lstStyle/>
        <a:p>
          <a:endParaRPr lang="es-ES"/>
        </a:p>
      </dgm:t>
    </dgm:pt>
    <dgm:pt modelId="{E65E71E9-12F1-4743-8326-5071E78966D8}" type="pres">
      <dgm:prSet presAssocID="{297A2D76-46F9-4F75-8D1B-6E72F16A9915}" presName="c17" presStyleLbl="node1" presStyleIdx="16" presStyleCnt="18" custLinFactNeighborX="8631" custLinFactNeighborY="45980"/>
      <dgm:spPr>
        <a:solidFill>
          <a:srgbClr val="EEAAAA"/>
        </a:solidFill>
      </dgm:spPr>
    </dgm:pt>
    <dgm:pt modelId="{BFB833A6-2E16-4B31-A11D-3CDB7891AF5B}" type="pres">
      <dgm:prSet presAssocID="{297A2D76-46F9-4F75-8D1B-6E72F16A9915}" presName="c18" presStyleLbl="node1" presStyleIdx="17" presStyleCnt="18" custLinFactNeighborY="78850"/>
      <dgm:spPr>
        <a:solidFill>
          <a:schemeClr val="bg1">
            <a:lumMod val="65000"/>
          </a:schemeClr>
        </a:solidFill>
      </dgm:spPr>
    </dgm:pt>
  </dgm:ptLst>
  <dgm:cxnLst>
    <dgm:cxn modelId="{EB80E4A3-E4E7-4CEB-8E28-615FB62D9396}" type="presOf" srcId="{F63F407D-17F3-4980-895A-4EF8224A616F}" destId="{4366620E-68F8-4350-B6F5-647618B00362}" srcOrd="0" destOrd="0" presId="urn:microsoft.com/office/officeart/2009/3/layout/RandomtoResultProcess"/>
    <dgm:cxn modelId="{96F3E05F-DD12-4613-B001-704DE9CECCA3}" srcId="{F63F407D-17F3-4980-895A-4EF8224A616F}" destId="{297A2D76-46F9-4F75-8D1B-6E72F16A9915}" srcOrd="0" destOrd="0" parTransId="{00489DCF-577B-4436-AD4E-278FA940FDE1}" sibTransId="{D170BFCD-6743-4620-890B-26BA1376F2E2}"/>
    <dgm:cxn modelId="{7C517D05-408A-4F02-B055-0F07D254934C}" type="presOf" srcId="{297A2D76-46F9-4F75-8D1B-6E72F16A9915}" destId="{7DE0D3A2-FF6B-4B00-9F2E-75C72924A96F}" srcOrd="0" destOrd="0" presId="urn:microsoft.com/office/officeart/2009/3/layout/RandomtoResultProcess"/>
    <dgm:cxn modelId="{1A38934C-68CF-4DC0-96DB-CA08DEE1AF0F}" type="presParOf" srcId="{4366620E-68F8-4350-B6F5-647618B00362}" destId="{2AC9B0E1-E6B1-42C1-AAC0-AD85A7205079}" srcOrd="0" destOrd="0" presId="urn:microsoft.com/office/officeart/2009/3/layout/RandomtoResultProcess"/>
    <dgm:cxn modelId="{DD3C6026-A506-4FD2-9551-D7773BE04E79}" type="presParOf" srcId="{2AC9B0E1-E6B1-42C1-AAC0-AD85A7205079}" destId="{7DE0D3A2-FF6B-4B00-9F2E-75C72924A96F}" srcOrd="0" destOrd="0" presId="urn:microsoft.com/office/officeart/2009/3/layout/RandomtoResultProcess"/>
    <dgm:cxn modelId="{911B1C9B-283E-4EB4-A06C-B89CFE7E129B}" type="presParOf" srcId="{2AC9B0E1-E6B1-42C1-AAC0-AD85A7205079}" destId="{C7A84EBE-942B-4BF7-96C2-81284B709B2E}" srcOrd="1" destOrd="0" presId="urn:microsoft.com/office/officeart/2009/3/layout/RandomtoResultProcess"/>
    <dgm:cxn modelId="{516ABE81-5536-4192-B397-43FA65041F9C}" type="presParOf" srcId="{2AC9B0E1-E6B1-42C1-AAC0-AD85A7205079}" destId="{1A8EE438-5BAA-4DE2-831C-30C8B3BE539C}" srcOrd="2" destOrd="0" presId="urn:microsoft.com/office/officeart/2009/3/layout/RandomtoResultProcess"/>
    <dgm:cxn modelId="{81665179-FEBE-418D-BF43-B2101985F175}" type="presParOf" srcId="{2AC9B0E1-E6B1-42C1-AAC0-AD85A7205079}" destId="{68326614-6BAE-4E12-BA55-42A0D11FDDF4}" srcOrd="3" destOrd="0" presId="urn:microsoft.com/office/officeart/2009/3/layout/RandomtoResultProcess"/>
    <dgm:cxn modelId="{00D4963D-FB56-4EC8-8934-D66398F701AC}" type="presParOf" srcId="{2AC9B0E1-E6B1-42C1-AAC0-AD85A7205079}" destId="{AFBABDE3-9F6E-44E4-92B6-BDD12CC0C8CB}" srcOrd="4" destOrd="0" presId="urn:microsoft.com/office/officeart/2009/3/layout/RandomtoResultProcess"/>
    <dgm:cxn modelId="{6EB3F055-1E07-4E89-9009-39EFBA69CF60}" type="presParOf" srcId="{2AC9B0E1-E6B1-42C1-AAC0-AD85A7205079}" destId="{F7BEFA09-F2B3-4BEE-B2D2-161C55C16EBF}" srcOrd="5" destOrd="0" presId="urn:microsoft.com/office/officeart/2009/3/layout/RandomtoResultProcess"/>
    <dgm:cxn modelId="{58239D43-2706-4933-8454-81A28F661CA5}" type="presParOf" srcId="{2AC9B0E1-E6B1-42C1-AAC0-AD85A7205079}" destId="{01C028A7-58B3-4DA3-A9AE-A5EBD5273786}" srcOrd="6" destOrd="0" presId="urn:microsoft.com/office/officeart/2009/3/layout/RandomtoResultProcess"/>
    <dgm:cxn modelId="{6AF402EC-32A7-42A4-8E8B-7863CAC6D44C}" type="presParOf" srcId="{2AC9B0E1-E6B1-42C1-AAC0-AD85A7205079}" destId="{84BED7F6-EF58-4C93-842C-14EF6CCE6C50}" srcOrd="7" destOrd="0" presId="urn:microsoft.com/office/officeart/2009/3/layout/RandomtoResultProcess"/>
    <dgm:cxn modelId="{5D956B42-1B03-49BC-9B2E-51029E9277D4}" type="presParOf" srcId="{2AC9B0E1-E6B1-42C1-AAC0-AD85A7205079}" destId="{696D56BB-A869-45D7-A4EB-1D17E04D674F}" srcOrd="8" destOrd="0" presId="urn:microsoft.com/office/officeart/2009/3/layout/RandomtoResultProcess"/>
    <dgm:cxn modelId="{E1B91A6D-40F3-4E87-B688-DAAF8772CB30}" type="presParOf" srcId="{2AC9B0E1-E6B1-42C1-AAC0-AD85A7205079}" destId="{21731696-1D62-4B7E-A675-221038893D60}" srcOrd="9" destOrd="0" presId="urn:microsoft.com/office/officeart/2009/3/layout/RandomtoResultProcess"/>
    <dgm:cxn modelId="{67216EE6-19AF-4A49-B4E6-3B9BDC1B8905}" type="presParOf" srcId="{2AC9B0E1-E6B1-42C1-AAC0-AD85A7205079}" destId="{3EC360FF-0AF3-4C80-89A7-D0680770322E}" srcOrd="10" destOrd="0" presId="urn:microsoft.com/office/officeart/2009/3/layout/RandomtoResultProcess"/>
    <dgm:cxn modelId="{3F718D0E-E5D6-463B-82B9-5E45998FABB9}" type="presParOf" srcId="{2AC9B0E1-E6B1-42C1-AAC0-AD85A7205079}" destId="{824FF383-2D1D-4016-8A3F-6B4E7A554B5A}" srcOrd="11" destOrd="0" presId="urn:microsoft.com/office/officeart/2009/3/layout/RandomtoResultProcess"/>
    <dgm:cxn modelId="{9C11B690-2BD2-4E86-9655-AC1ACB3567A2}" type="presParOf" srcId="{2AC9B0E1-E6B1-42C1-AAC0-AD85A7205079}" destId="{3212A470-A58B-4399-BA9B-ED1DA5FF4868}" srcOrd="12" destOrd="0" presId="urn:microsoft.com/office/officeart/2009/3/layout/RandomtoResultProcess"/>
    <dgm:cxn modelId="{E83E656C-F6A3-4954-92DC-0BAE169D74AA}" type="presParOf" srcId="{2AC9B0E1-E6B1-42C1-AAC0-AD85A7205079}" destId="{B981BAD1-0482-4F82-988F-ADD888101581}" srcOrd="13" destOrd="0" presId="urn:microsoft.com/office/officeart/2009/3/layout/RandomtoResultProcess"/>
    <dgm:cxn modelId="{1C9D749B-1EB8-41A6-82F6-BC5F550EC482}" type="presParOf" srcId="{2AC9B0E1-E6B1-42C1-AAC0-AD85A7205079}" destId="{DC505058-9D29-4E8C-9998-CD6624B752EC}" srcOrd="14" destOrd="0" presId="urn:microsoft.com/office/officeart/2009/3/layout/RandomtoResultProcess"/>
    <dgm:cxn modelId="{100F08BD-3897-48EE-B952-A3413BEC40B0}" type="presParOf" srcId="{2AC9B0E1-E6B1-42C1-AAC0-AD85A7205079}" destId="{E0D689BB-BAD7-46A4-BD13-45ADA40F59DD}" srcOrd="15" destOrd="0" presId="urn:microsoft.com/office/officeart/2009/3/layout/RandomtoResultProcess"/>
    <dgm:cxn modelId="{CD4E4FC8-AF00-4CDA-AD5D-801869397F01}" type="presParOf" srcId="{2AC9B0E1-E6B1-42C1-AAC0-AD85A7205079}" destId="{484FE811-4A7C-489F-9F55-B7F19BD8C897}" srcOrd="16" destOrd="0" presId="urn:microsoft.com/office/officeart/2009/3/layout/RandomtoResultProcess"/>
    <dgm:cxn modelId="{6FF897D5-D206-42D2-8202-C46DABCE3CE5}" type="presParOf" srcId="{2AC9B0E1-E6B1-42C1-AAC0-AD85A7205079}" destId="{E65E71E9-12F1-4743-8326-5071E78966D8}" srcOrd="17" destOrd="0" presId="urn:microsoft.com/office/officeart/2009/3/layout/RandomtoResultProcess"/>
    <dgm:cxn modelId="{E010573A-6EEA-4C3C-BDFF-456B5FFFC277}" type="presParOf" srcId="{2AC9B0E1-E6B1-42C1-AAC0-AD85A7205079}" destId="{BFB833A6-2E16-4B31-A11D-3CDB7891AF5B}" srcOrd="18" destOrd="0" presId="urn:microsoft.com/office/officeart/2009/3/layout/RandomtoResultProcess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B14847-00B4-4DF6-A7C2-94F121B69A66}" type="doc">
      <dgm:prSet loTypeId="urn:microsoft.com/office/officeart/2009/layout/CircleArrowProcess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FE16D37A-CC95-44C2-AFEB-10B6A981EBCA}">
      <dgm:prSet phldrT="[Texto]" custT="1"/>
      <dgm:spPr/>
      <dgm:t>
        <a:bodyPr/>
        <a:lstStyle/>
        <a:p>
          <a:endParaRPr lang="es-ES" sz="2400" dirty="0"/>
        </a:p>
      </dgm:t>
    </dgm:pt>
    <dgm:pt modelId="{54367172-9929-44F3-895D-CF998D7B7016}" type="parTrans" cxnId="{52A9A245-8D04-4398-9D99-411108B08C67}">
      <dgm:prSet/>
      <dgm:spPr/>
      <dgm:t>
        <a:bodyPr/>
        <a:lstStyle/>
        <a:p>
          <a:endParaRPr lang="es-ES"/>
        </a:p>
      </dgm:t>
    </dgm:pt>
    <dgm:pt modelId="{AB6C77AA-F54B-474D-BFA6-8F6A13C951F2}" type="sibTrans" cxnId="{52A9A245-8D04-4398-9D99-411108B08C67}">
      <dgm:prSet/>
      <dgm:spPr/>
      <dgm:t>
        <a:bodyPr/>
        <a:lstStyle/>
        <a:p>
          <a:endParaRPr lang="es-ES"/>
        </a:p>
      </dgm:t>
    </dgm:pt>
    <dgm:pt modelId="{08398A80-D60F-401C-9249-33DE774169F4}">
      <dgm:prSet phldrT="[Texto]" custT="1"/>
      <dgm:spPr/>
      <dgm:t>
        <a:bodyPr/>
        <a:lstStyle/>
        <a:p>
          <a:pPr algn="r"/>
          <a:r>
            <a:rPr lang="es-ES" sz="2400" dirty="0" smtClean="0">
              <a:solidFill>
                <a:srgbClr val="0000CC"/>
              </a:solidFill>
            </a:rPr>
            <a:t>Actividades que conectan errores gramaticales con elaboración de textos.</a:t>
          </a:r>
          <a:endParaRPr lang="es-ES" sz="2400" dirty="0">
            <a:solidFill>
              <a:srgbClr val="0000CC"/>
            </a:solidFill>
          </a:endParaRPr>
        </a:p>
      </dgm:t>
    </dgm:pt>
    <dgm:pt modelId="{D6848ECB-5EB5-4344-98D2-C9BCFA28836B}" type="parTrans" cxnId="{C6376A80-98F1-4609-A054-5A408159D1D1}">
      <dgm:prSet/>
      <dgm:spPr/>
      <dgm:t>
        <a:bodyPr/>
        <a:lstStyle/>
        <a:p>
          <a:endParaRPr lang="es-ES"/>
        </a:p>
      </dgm:t>
    </dgm:pt>
    <dgm:pt modelId="{D0C85A38-AD94-4A2C-85DF-43809766EBB9}" type="sibTrans" cxnId="{C6376A80-98F1-4609-A054-5A408159D1D1}">
      <dgm:prSet/>
      <dgm:spPr/>
      <dgm:t>
        <a:bodyPr/>
        <a:lstStyle/>
        <a:p>
          <a:endParaRPr lang="es-ES"/>
        </a:p>
      </dgm:t>
    </dgm:pt>
    <dgm:pt modelId="{2D575BDA-30F8-4CD4-B1B7-2FD9FC289421}">
      <dgm:prSet phldrT="[Texto]" custT="1"/>
      <dgm:spPr/>
      <dgm:t>
        <a:bodyPr/>
        <a:lstStyle/>
        <a:p>
          <a:pPr algn="l"/>
          <a:r>
            <a:rPr lang="es-ES" sz="2400" dirty="0" smtClean="0">
              <a:solidFill>
                <a:srgbClr val="0000CC"/>
              </a:solidFill>
            </a:rPr>
            <a:t>Actividades con contextos significativos para el aprendiz</a:t>
          </a:r>
        </a:p>
      </dgm:t>
    </dgm:pt>
    <dgm:pt modelId="{5F2667B8-0041-4A36-99E9-62C43292CB4F}" type="parTrans" cxnId="{C2A7E823-A90A-439F-A268-32E4A0743D69}">
      <dgm:prSet/>
      <dgm:spPr/>
      <dgm:t>
        <a:bodyPr/>
        <a:lstStyle/>
        <a:p>
          <a:endParaRPr lang="es-ES"/>
        </a:p>
      </dgm:t>
    </dgm:pt>
    <dgm:pt modelId="{15920AD1-6698-441D-A707-2AD3A6A8ECFE}" type="sibTrans" cxnId="{C2A7E823-A90A-439F-A268-32E4A0743D69}">
      <dgm:prSet/>
      <dgm:spPr/>
      <dgm:t>
        <a:bodyPr/>
        <a:lstStyle/>
        <a:p>
          <a:endParaRPr lang="es-ES"/>
        </a:p>
      </dgm:t>
    </dgm:pt>
    <dgm:pt modelId="{11B196CC-EDE0-4C94-AC24-482DE1A1C7F4}">
      <dgm:prSet phldrT="[Texto]" custT="1"/>
      <dgm:spPr/>
      <dgm:t>
        <a:bodyPr/>
        <a:lstStyle/>
        <a:p>
          <a:pPr algn="r"/>
          <a:r>
            <a:rPr lang="es-ES" sz="2400" dirty="0" smtClean="0">
              <a:solidFill>
                <a:srgbClr val="0000CC"/>
              </a:solidFill>
            </a:rPr>
            <a:t>Actividades sin desconexión entre uso y forma. Ambos en el aula</a:t>
          </a:r>
          <a:endParaRPr lang="es-ES" sz="2400" dirty="0">
            <a:solidFill>
              <a:srgbClr val="0000CC"/>
            </a:solidFill>
          </a:endParaRPr>
        </a:p>
      </dgm:t>
    </dgm:pt>
    <dgm:pt modelId="{697782CB-6300-4DAB-A6F0-D8F7AEBD6C34}" type="parTrans" cxnId="{6DDDBCAA-A51F-4E8E-ABAB-3214E3E7BBF6}">
      <dgm:prSet/>
      <dgm:spPr/>
      <dgm:t>
        <a:bodyPr/>
        <a:lstStyle/>
        <a:p>
          <a:endParaRPr lang="es-ES"/>
        </a:p>
      </dgm:t>
    </dgm:pt>
    <dgm:pt modelId="{176998B9-055E-40AF-849A-309F728964EE}" type="sibTrans" cxnId="{6DDDBCAA-A51F-4E8E-ABAB-3214E3E7BBF6}">
      <dgm:prSet/>
      <dgm:spPr/>
      <dgm:t>
        <a:bodyPr/>
        <a:lstStyle/>
        <a:p>
          <a:endParaRPr lang="es-ES"/>
        </a:p>
      </dgm:t>
    </dgm:pt>
    <dgm:pt modelId="{A6232463-35CD-4772-8977-A9924AB21B33}" type="pres">
      <dgm:prSet presAssocID="{A8B14847-00B4-4DF6-A7C2-94F121B69A6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512BB043-B2A1-419D-B9DA-F98210570E24}" type="pres">
      <dgm:prSet presAssocID="{FE16D37A-CC95-44C2-AFEB-10B6A981EBCA}" presName="Accent1" presStyleCnt="0"/>
      <dgm:spPr/>
    </dgm:pt>
    <dgm:pt modelId="{FBBAA233-03E4-4087-9F8B-9ECF4654EE01}" type="pres">
      <dgm:prSet presAssocID="{FE16D37A-CC95-44C2-AFEB-10B6A981EBCA}" presName="Accent" presStyleLbl="node1" presStyleIdx="0" presStyleCnt="4" custAng="1025595" custScaleX="134815" custScaleY="111878" custLinFactNeighborX="20283" custLinFactNeighborY="-12369"/>
      <dgm:spPr/>
    </dgm:pt>
    <dgm:pt modelId="{AD62E5B0-E31D-4AAE-A1F5-F56EA4C6C2EB}" type="pres">
      <dgm:prSet presAssocID="{FE16D37A-CC95-44C2-AFEB-10B6A981EBCA}" presName="Parent1" presStyleLbl="revTx" presStyleIdx="0" presStyleCnt="4" custScaleX="185812" custScaleY="135762" custLinFactNeighborX="-3904" custLinFactNeighborY="-671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A149A47-E2D7-4449-AE11-94F4FF64AF2E}" type="pres">
      <dgm:prSet presAssocID="{08398A80-D60F-401C-9249-33DE774169F4}" presName="Accent2" presStyleCnt="0"/>
      <dgm:spPr/>
    </dgm:pt>
    <dgm:pt modelId="{4C52DA95-27C0-4270-9106-1716702D9C68}" type="pres">
      <dgm:prSet presAssocID="{08398A80-D60F-401C-9249-33DE774169F4}" presName="Accent" presStyleLbl="node1" presStyleIdx="1" presStyleCnt="4" custAng="20324792" custScaleX="125997" custScaleY="126879" custLinFactNeighborX="-23007" custLinFactNeighborY="22805"/>
      <dgm:spPr>
        <a:solidFill>
          <a:srgbClr val="EEAAAA"/>
        </a:solidFill>
      </dgm:spPr>
      <dgm:t>
        <a:bodyPr/>
        <a:lstStyle/>
        <a:p>
          <a:endParaRPr lang="es-ES"/>
        </a:p>
      </dgm:t>
    </dgm:pt>
    <dgm:pt modelId="{24CB431D-852D-44DA-9A9C-99D5844B57FB}" type="pres">
      <dgm:prSet presAssocID="{08398A80-D60F-401C-9249-33DE774169F4}" presName="Parent2" presStyleLbl="revTx" presStyleIdx="1" presStyleCnt="4" custScaleX="324922" custScaleY="193010" custLinFactY="173315" custLinFactNeighborX="-34788" custLinFactNeighborY="2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E4F28B7-9C64-4194-AE92-B514A95FC7A4}" type="pres">
      <dgm:prSet presAssocID="{2D575BDA-30F8-4CD4-B1B7-2FD9FC289421}" presName="Accent3" presStyleCnt="0"/>
      <dgm:spPr/>
    </dgm:pt>
    <dgm:pt modelId="{BAF78E16-0B73-4F40-85FD-F2B64EC8BB34}" type="pres">
      <dgm:prSet presAssocID="{2D575BDA-30F8-4CD4-B1B7-2FD9FC289421}" presName="Accent" presStyleLbl="node1" presStyleIdx="2" presStyleCnt="4" custAng="2282192" custLinFactNeighborX="30698" custLinFactNeighborY="43381"/>
      <dgm:spPr>
        <a:solidFill>
          <a:srgbClr val="AAAACC"/>
        </a:solidFill>
      </dgm:spPr>
      <dgm:t>
        <a:bodyPr/>
        <a:lstStyle/>
        <a:p>
          <a:endParaRPr lang="es-ES"/>
        </a:p>
      </dgm:t>
    </dgm:pt>
    <dgm:pt modelId="{644BCAC6-E01D-4B5E-AEEC-2DA010D797E0}" type="pres">
      <dgm:prSet presAssocID="{2D575BDA-30F8-4CD4-B1B7-2FD9FC289421}" presName="Parent3" presStyleLbl="revTx" presStyleIdx="2" presStyleCnt="4" custScaleX="265317" custScaleY="174812" custLinFactY="-25143" custLinFactNeighborX="-17720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7AF334-8177-45D0-A0DE-747F67C71015}" type="pres">
      <dgm:prSet presAssocID="{11B196CC-EDE0-4C94-AC24-482DE1A1C7F4}" presName="Accent4" presStyleCnt="0"/>
      <dgm:spPr/>
    </dgm:pt>
    <dgm:pt modelId="{A06A5CAD-7931-486F-81CF-E2ED205D27FF}" type="pres">
      <dgm:prSet presAssocID="{11B196CC-EDE0-4C94-AC24-482DE1A1C7F4}" presName="Accent" presStyleLbl="node1" presStyleIdx="3" presStyleCnt="4" custAng="0" custFlipVert="1" custFlipHor="0" custScaleX="4298" custScaleY="2863" custLinFactY="-100000" custLinFactNeighborX="18454" custLinFactNeighborY="-189218"/>
      <dgm:spPr>
        <a:prstGeom prst="bracePair">
          <a:avLst/>
        </a:prstGeom>
      </dgm:spPr>
      <dgm:t>
        <a:bodyPr/>
        <a:lstStyle/>
        <a:p>
          <a:endParaRPr lang="es-ES"/>
        </a:p>
      </dgm:t>
    </dgm:pt>
    <dgm:pt modelId="{ADA394FF-E8CC-4F6E-B744-A504D43EE2F6}" type="pres">
      <dgm:prSet presAssocID="{11B196CC-EDE0-4C94-AC24-482DE1A1C7F4}" presName="Parent4" presStyleLbl="revTx" presStyleIdx="3" presStyleCnt="4" custScaleX="273012" custScaleY="224584" custLinFactY="-300000" custLinFactNeighborX="14672" custLinFactNeighborY="-33216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6376A80-98F1-4609-A054-5A408159D1D1}" srcId="{A8B14847-00B4-4DF6-A7C2-94F121B69A66}" destId="{08398A80-D60F-401C-9249-33DE774169F4}" srcOrd="1" destOrd="0" parTransId="{D6848ECB-5EB5-4344-98D2-C9BCFA28836B}" sibTransId="{D0C85A38-AD94-4A2C-85DF-43809766EBB9}"/>
    <dgm:cxn modelId="{B288CCE4-9E40-4F74-979F-6786E1A9205F}" type="presOf" srcId="{11B196CC-EDE0-4C94-AC24-482DE1A1C7F4}" destId="{ADA394FF-E8CC-4F6E-B744-A504D43EE2F6}" srcOrd="0" destOrd="0" presId="urn:microsoft.com/office/officeart/2009/layout/CircleArrowProcess"/>
    <dgm:cxn modelId="{C0ED952E-A6C6-469E-AA8A-DFC8616A44FA}" type="presOf" srcId="{2D575BDA-30F8-4CD4-B1B7-2FD9FC289421}" destId="{644BCAC6-E01D-4B5E-AEEC-2DA010D797E0}" srcOrd="0" destOrd="0" presId="urn:microsoft.com/office/officeart/2009/layout/CircleArrowProcess"/>
    <dgm:cxn modelId="{C2A7E823-A90A-439F-A268-32E4A0743D69}" srcId="{A8B14847-00B4-4DF6-A7C2-94F121B69A66}" destId="{2D575BDA-30F8-4CD4-B1B7-2FD9FC289421}" srcOrd="2" destOrd="0" parTransId="{5F2667B8-0041-4A36-99E9-62C43292CB4F}" sibTransId="{15920AD1-6698-441D-A707-2AD3A6A8ECFE}"/>
    <dgm:cxn modelId="{6DDDBCAA-A51F-4E8E-ABAB-3214E3E7BBF6}" srcId="{A8B14847-00B4-4DF6-A7C2-94F121B69A66}" destId="{11B196CC-EDE0-4C94-AC24-482DE1A1C7F4}" srcOrd="3" destOrd="0" parTransId="{697782CB-6300-4DAB-A6F0-D8F7AEBD6C34}" sibTransId="{176998B9-055E-40AF-849A-309F728964EE}"/>
    <dgm:cxn modelId="{52A9A245-8D04-4398-9D99-411108B08C67}" srcId="{A8B14847-00B4-4DF6-A7C2-94F121B69A66}" destId="{FE16D37A-CC95-44C2-AFEB-10B6A981EBCA}" srcOrd="0" destOrd="0" parTransId="{54367172-9929-44F3-895D-CF998D7B7016}" sibTransId="{AB6C77AA-F54B-474D-BFA6-8F6A13C951F2}"/>
    <dgm:cxn modelId="{5EE9FB82-1B35-42B3-BFDD-B5845F4C814C}" type="presOf" srcId="{A8B14847-00B4-4DF6-A7C2-94F121B69A66}" destId="{A6232463-35CD-4772-8977-A9924AB21B33}" srcOrd="0" destOrd="0" presId="urn:microsoft.com/office/officeart/2009/layout/CircleArrowProcess"/>
    <dgm:cxn modelId="{73BADBD0-9D44-483C-B158-4D873DD69164}" type="presOf" srcId="{08398A80-D60F-401C-9249-33DE774169F4}" destId="{24CB431D-852D-44DA-9A9C-99D5844B57FB}" srcOrd="0" destOrd="0" presId="urn:microsoft.com/office/officeart/2009/layout/CircleArrowProcess"/>
    <dgm:cxn modelId="{63F17FEB-FC07-47F7-8939-A7552E89446D}" type="presOf" srcId="{FE16D37A-CC95-44C2-AFEB-10B6A981EBCA}" destId="{AD62E5B0-E31D-4AAE-A1F5-F56EA4C6C2EB}" srcOrd="0" destOrd="0" presId="urn:microsoft.com/office/officeart/2009/layout/CircleArrowProcess"/>
    <dgm:cxn modelId="{B1F8575B-CA97-4C8A-9D58-40A56A2A7D73}" type="presParOf" srcId="{A6232463-35CD-4772-8977-A9924AB21B33}" destId="{512BB043-B2A1-419D-B9DA-F98210570E24}" srcOrd="0" destOrd="0" presId="urn:microsoft.com/office/officeart/2009/layout/CircleArrowProcess"/>
    <dgm:cxn modelId="{CAFD699F-98B2-4239-BF1A-28C1845644CA}" type="presParOf" srcId="{512BB043-B2A1-419D-B9DA-F98210570E24}" destId="{FBBAA233-03E4-4087-9F8B-9ECF4654EE01}" srcOrd="0" destOrd="0" presId="urn:microsoft.com/office/officeart/2009/layout/CircleArrowProcess"/>
    <dgm:cxn modelId="{34A32427-2607-4E69-9918-0524C85C2CE3}" type="presParOf" srcId="{A6232463-35CD-4772-8977-A9924AB21B33}" destId="{AD62E5B0-E31D-4AAE-A1F5-F56EA4C6C2EB}" srcOrd="1" destOrd="0" presId="urn:microsoft.com/office/officeart/2009/layout/CircleArrowProcess"/>
    <dgm:cxn modelId="{C0BB65CE-7AA9-4FA0-B08B-68303881BFCB}" type="presParOf" srcId="{A6232463-35CD-4772-8977-A9924AB21B33}" destId="{9A149A47-E2D7-4449-AE11-94F4FF64AF2E}" srcOrd="2" destOrd="0" presId="urn:microsoft.com/office/officeart/2009/layout/CircleArrowProcess"/>
    <dgm:cxn modelId="{148CADC3-7D04-49A5-9E1C-204FA2D877D1}" type="presParOf" srcId="{9A149A47-E2D7-4449-AE11-94F4FF64AF2E}" destId="{4C52DA95-27C0-4270-9106-1716702D9C68}" srcOrd="0" destOrd="0" presId="urn:microsoft.com/office/officeart/2009/layout/CircleArrowProcess"/>
    <dgm:cxn modelId="{6678F9A1-4D04-4D30-85C4-90EDC4824819}" type="presParOf" srcId="{A6232463-35CD-4772-8977-A9924AB21B33}" destId="{24CB431D-852D-44DA-9A9C-99D5844B57FB}" srcOrd="3" destOrd="0" presId="urn:microsoft.com/office/officeart/2009/layout/CircleArrowProcess"/>
    <dgm:cxn modelId="{0405F77B-3B1B-4433-A800-C7033C50693A}" type="presParOf" srcId="{A6232463-35CD-4772-8977-A9924AB21B33}" destId="{7E4F28B7-9C64-4194-AE92-B514A95FC7A4}" srcOrd="4" destOrd="0" presId="urn:microsoft.com/office/officeart/2009/layout/CircleArrowProcess"/>
    <dgm:cxn modelId="{4CD98C2C-11A2-44D7-B926-6EE0ECF24A3A}" type="presParOf" srcId="{7E4F28B7-9C64-4194-AE92-B514A95FC7A4}" destId="{BAF78E16-0B73-4F40-85FD-F2B64EC8BB34}" srcOrd="0" destOrd="0" presId="urn:microsoft.com/office/officeart/2009/layout/CircleArrowProcess"/>
    <dgm:cxn modelId="{47CCFD5D-D685-4048-BE6F-C29AABA45679}" type="presParOf" srcId="{A6232463-35CD-4772-8977-A9924AB21B33}" destId="{644BCAC6-E01D-4B5E-AEEC-2DA010D797E0}" srcOrd="5" destOrd="0" presId="urn:microsoft.com/office/officeart/2009/layout/CircleArrowProcess"/>
    <dgm:cxn modelId="{EB5158FC-AAC7-45A9-A139-93475F5C17E6}" type="presParOf" srcId="{A6232463-35CD-4772-8977-A9924AB21B33}" destId="{867AF334-8177-45D0-A0DE-747F67C71015}" srcOrd="6" destOrd="0" presId="urn:microsoft.com/office/officeart/2009/layout/CircleArrowProcess"/>
    <dgm:cxn modelId="{9A034E37-0DF0-4EA2-8DA8-C1EA7CA33B71}" type="presParOf" srcId="{867AF334-8177-45D0-A0DE-747F67C71015}" destId="{A06A5CAD-7931-486F-81CF-E2ED205D27FF}" srcOrd="0" destOrd="0" presId="urn:microsoft.com/office/officeart/2009/layout/CircleArrowProcess"/>
    <dgm:cxn modelId="{2236C8E9-D8E2-40E4-8C41-3FB9F6322821}" type="presParOf" srcId="{A6232463-35CD-4772-8977-A9924AB21B33}" destId="{ADA394FF-E8CC-4F6E-B744-A504D43EE2F6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3F407D-17F3-4980-895A-4EF8224A616F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97A2D76-46F9-4F75-8D1B-6E72F16A9915}">
      <dgm:prSet phldrT="[Texto]" custT="1"/>
      <dgm:spPr/>
      <dgm:t>
        <a:bodyPr/>
        <a:lstStyle/>
        <a:p>
          <a:r>
            <a:rPr lang="es-ES" sz="2800" dirty="0" smtClean="0"/>
            <a:t>Actividades </a:t>
          </a:r>
        </a:p>
        <a:p>
          <a:r>
            <a:rPr lang="es-ES" sz="2800" dirty="0" smtClean="0"/>
            <a:t>Pre-comunicativas </a:t>
          </a:r>
          <a:endParaRPr lang="es-ES" sz="2800" dirty="0"/>
        </a:p>
      </dgm:t>
    </dgm:pt>
    <dgm:pt modelId="{00489DCF-577B-4436-AD4E-278FA940FDE1}" type="parTrans" cxnId="{96F3E05F-DD12-4613-B001-704DE9CECCA3}">
      <dgm:prSet/>
      <dgm:spPr/>
      <dgm:t>
        <a:bodyPr/>
        <a:lstStyle/>
        <a:p>
          <a:endParaRPr lang="es-ES"/>
        </a:p>
      </dgm:t>
    </dgm:pt>
    <dgm:pt modelId="{D170BFCD-6743-4620-890B-26BA1376F2E2}" type="sibTrans" cxnId="{96F3E05F-DD12-4613-B001-704DE9CECCA3}">
      <dgm:prSet/>
      <dgm:spPr/>
      <dgm:t>
        <a:bodyPr/>
        <a:lstStyle/>
        <a:p>
          <a:endParaRPr lang="es-ES"/>
        </a:p>
      </dgm:t>
    </dgm:pt>
    <dgm:pt modelId="{E381F37D-A502-4C0F-9D0C-FC8BB8329C0F}">
      <dgm:prSet phldrT="[Texto]" custT="1"/>
      <dgm:spPr>
        <a:solidFill>
          <a:srgbClr val="EEAAAA"/>
        </a:solidFill>
      </dgm:spPr>
      <dgm:t>
        <a:bodyPr/>
        <a:lstStyle/>
        <a:p>
          <a:r>
            <a:rPr lang="es-ES" sz="3200" dirty="0" smtClean="0"/>
            <a:t>Actividades Comunicativas </a:t>
          </a:r>
        </a:p>
      </dgm:t>
    </dgm:pt>
    <dgm:pt modelId="{394FD57C-5B63-4C6E-AA76-F118B1B23802}" type="parTrans" cxnId="{2CF20A7F-7822-4896-AFEF-F1E18FB07DB3}">
      <dgm:prSet/>
      <dgm:spPr/>
      <dgm:t>
        <a:bodyPr/>
        <a:lstStyle/>
        <a:p>
          <a:endParaRPr lang="es-ES"/>
        </a:p>
      </dgm:t>
    </dgm:pt>
    <dgm:pt modelId="{6DCCD50C-19FB-4493-9E64-483415C7168C}" type="sibTrans" cxnId="{2CF20A7F-7822-4896-AFEF-F1E18FB07DB3}">
      <dgm:prSet/>
      <dgm:spPr/>
      <dgm:t>
        <a:bodyPr/>
        <a:lstStyle/>
        <a:p>
          <a:endParaRPr lang="es-ES"/>
        </a:p>
      </dgm:t>
    </dgm:pt>
    <dgm:pt modelId="{4366620E-68F8-4350-B6F5-647618B00362}" type="pres">
      <dgm:prSet presAssocID="{F63F407D-17F3-4980-895A-4EF8224A616F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2AC9B0E1-E6B1-42C1-AAC0-AD85A7205079}" type="pres">
      <dgm:prSet presAssocID="{297A2D76-46F9-4F75-8D1B-6E72F16A9915}" presName="chaos" presStyleCnt="0"/>
      <dgm:spPr/>
    </dgm:pt>
    <dgm:pt modelId="{7DE0D3A2-FF6B-4B00-9F2E-75C72924A96F}" type="pres">
      <dgm:prSet presAssocID="{297A2D76-46F9-4F75-8D1B-6E72F16A9915}" presName="parTx1" presStyleLbl="revTx" presStyleIdx="0" presStyleCnt="1" custScaleY="119199" custLinFactNeighborY="-2101"/>
      <dgm:spPr/>
      <dgm:t>
        <a:bodyPr/>
        <a:lstStyle/>
        <a:p>
          <a:endParaRPr lang="es-ES"/>
        </a:p>
      </dgm:t>
    </dgm:pt>
    <dgm:pt modelId="{C7A84EBE-942B-4BF7-96C2-81284B709B2E}" type="pres">
      <dgm:prSet presAssocID="{297A2D76-46F9-4F75-8D1B-6E72F16A9915}" presName="c1" presStyleLbl="node1" presStyleIdx="0" presStyleCnt="19" custLinFactNeighborX="26110" custLinFactNeighborY="69795"/>
      <dgm:spPr>
        <a:solidFill>
          <a:schemeClr val="bg1">
            <a:lumMod val="50000"/>
          </a:schemeClr>
        </a:solidFill>
      </dgm:spPr>
      <dgm:t>
        <a:bodyPr/>
        <a:lstStyle/>
        <a:p>
          <a:endParaRPr lang="es-ES"/>
        </a:p>
      </dgm:t>
    </dgm:pt>
    <dgm:pt modelId="{1A8EE438-5BAA-4DE2-831C-30C8B3BE539C}" type="pres">
      <dgm:prSet presAssocID="{297A2D76-46F9-4F75-8D1B-6E72F16A9915}" presName="c2" presStyleLbl="node1" presStyleIdx="1" presStyleCnt="19" custLinFactNeighborX="45059" custLinFactNeighborY="43516"/>
      <dgm:spPr>
        <a:solidFill>
          <a:srgbClr val="EEDD99"/>
        </a:solidFill>
      </dgm:spPr>
    </dgm:pt>
    <dgm:pt modelId="{68326614-6BAE-4E12-BA55-42A0D11FDDF4}" type="pres">
      <dgm:prSet presAssocID="{297A2D76-46F9-4F75-8D1B-6E72F16A9915}" presName="c3" presStyleLbl="node1" presStyleIdx="2" presStyleCnt="19" custLinFactNeighborX="-14599" custLinFactNeighborY="38769"/>
      <dgm:spPr>
        <a:solidFill>
          <a:srgbClr val="EEAAAA"/>
        </a:solidFill>
      </dgm:spPr>
    </dgm:pt>
    <dgm:pt modelId="{AFBABDE3-9F6E-44E4-92B6-BDD12CC0C8CB}" type="pres">
      <dgm:prSet presAssocID="{297A2D76-46F9-4F75-8D1B-6E72F16A9915}" presName="c4" presStyleLbl="node1" presStyleIdx="3" presStyleCnt="19" custLinFactNeighborX="-52220" custLinFactNeighborY="56571"/>
      <dgm:spPr>
        <a:solidFill>
          <a:srgbClr val="AAAACC"/>
        </a:solidFill>
      </dgm:spPr>
    </dgm:pt>
    <dgm:pt modelId="{F7BEFA09-F2B3-4BEE-B2D2-161C55C16EBF}" type="pres">
      <dgm:prSet presAssocID="{297A2D76-46F9-4F75-8D1B-6E72F16A9915}" presName="c5" presStyleLbl="node1" presStyleIdx="4" presStyleCnt="19" custLinFactNeighborX="-1820" custLinFactNeighborY="34352"/>
      <dgm:spPr>
        <a:solidFill>
          <a:schemeClr val="bg1">
            <a:lumMod val="65000"/>
          </a:schemeClr>
        </a:solidFill>
      </dgm:spPr>
    </dgm:pt>
    <dgm:pt modelId="{01C028A7-58B3-4DA3-A9AE-A5EBD5273786}" type="pres">
      <dgm:prSet presAssocID="{297A2D76-46F9-4F75-8D1B-6E72F16A9915}" presName="c6" presStyleLbl="node1" presStyleIdx="5" presStyleCnt="19"/>
      <dgm:spPr>
        <a:solidFill>
          <a:srgbClr val="EEAAAA"/>
        </a:solidFill>
      </dgm:spPr>
    </dgm:pt>
    <dgm:pt modelId="{84BED7F6-EF58-4C93-842C-14EF6CCE6C50}" type="pres">
      <dgm:prSet presAssocID="{297A2D76-46F9-4F75-8D1B-6E72F16A9915}" presName="c7" presStyleLbl="node1" presStyleIdx="6" presStyleCnt="19"/>
      <dgm:spPr>
        <a:solidFill>
          <a:schemeClr val="bg1">
            <a:lumMod val="65000"/>
          </a:schemeClr>
        </a:solidFill>
      </dgm:spPr>
    </dgm:pt>
    <dgm:pt modelId="{696D56BB-A869-45D7-A4EB-1D17E04D674F}" type="pres">
      <dgm:prSet presAssocID="{297A2D76-46F9-4F75-8D1B-6E72F16A9915}" presName="c8" presStyleLbl="node1" presStyleIdx="7" presStyleCnt="19" custLinFactX="-105351" custLinFactNeighborX="-200000" custLinFactNeighborY="-4183"/>
      <dgm:spPr>
        <a:solidFill>
          <a:srgbClr val="EEDD99"/>
        </a:solidFill>
      </dgm:spPr>
    </dgm:pt>
    <dgm:pt modelId="{21731696-1D62-4B7E-A675-221038893D60}" type="pres">
      <dgm:prSet presAssocID="{297A2D76-46F9-4F75-8D1B-6E72F16A9915}" presName="c9" presStyleLbl="node1" presStyleIdx="8" presStyleCnt="19" custLinFactX="-88" custLinFactNeighborX="-100000" custLinFactNeighborY="-84205"/>
      <dgm:spPr>
        <a:solidFill>
          <a:schemeClr val="bg1">
            <a:lumMod val="65000"/>
          </a:schemeClr>
        </a:solidFill>
      </dgm:spPr>
    </dgm:pt>
    <dgm:pt modelId="{3EC360FF-0AF3-4C80-89A7-D0680770322E}" type="pres">
      <dgm:prSet presAssocID="{297A2D76-46F9-4F75-8D1B-6E72F16A9915}" presName="c10" presStyleLbl="node1" presStyleIdx="9" presStyleCnt="19"/>
      <dgm:spPr>
        <a:solidFill>
          <a:srgbClr val="AAAACC"/>
        </a:solidFill>
      </dgm:spPr>
    </dgm:pt>
    <dgm:pt modelId="{824FF383-2D1D-4016-8A3F-6B4E7A554B5A}" type="pres">
      <dgm:prSet presAssocID="{297A2D76-46F9-4F75-8D1B-6E72F16A9915}" presName="c11" presStyleLbl="node1" presStyleIdx="10" presStyleCnt="19" custLinFactNeighborX="69626"/>
      <dgm:spPr>
        <a:solidFill>
          <a:srgbClr val="EEAAAA"/>
        </a:solidFill>
      </dgm:spPr>
    </dgm:pt>
    <dgm:pt modelId="{3212A470-A58B-4399-BA9B-ED1DA5FF4868}" type="pres">
      <dgm:prSet presAssocID="{297A2D76-46F9-4F75-8D1B-6E72F16A9915}" presName="c12" presStyleLbl="node1" presStyleIdx="11" presStyleCnt="19" custLinFactNeighborX="77947" custLinFactNeighborY="-38769"/>
      <dgm:spPr>
        <a:solidFill>
          <a:schemeClr val="bg1">
            <a:lumMod val="65000"/>
          </a:schemeClr>
        </a:solidFill>
      </dgm:spPr>
    </dgm:pt>
    <dgm:pt modelId="{B981BAD1-0482-4F82-988F-ADD888101581}" type="pres">
      <dgm:prSet presAssocID="{297A2D76-46F9-4F75-8D1B-6E72F16A9915}" presName="c13" presStyleLbl="node1" presStyleIdx="12" presStyleCnt="19" custLinFactNeighborX="38077" custLinFactNeighborY="-39185"/>
      <dgm:spPr>
        <a:solidFill>
          <a:srgbClr val="AAAACC"/>
        </a:solidFill>
      </dgm:spPr>
    </dgm:pt>
    <dgm:pt modelId="{DC505058-9D29-4E8C-9998-CD6624B752EC}" type="pres">
      <dgm:prSet presAssocID="{297A2D76-46F9-4F75-8D1B-6E72F16A9915}" presName="c14" presStyleLbl="node1" presStyleIdx="13" presStyleCnt="19" custLinFactY="-14421" custLinFactNeighborX="-9819" custLinFactNeighborY="-100000"/>
      <dgm:spPr>
        <a:solidFill>
          <a:schemeClr val="bg1">
            <a:lumMod val="50000"/>
          </a:schemeClr>
        </a:solidFill>
      </dgm:spPr>
      <dgm:t>
        <a:bodyPr/>
        <a:lstStyle/>
        <a:p>
          <a:endParaRPr lang="es-ES"/>
        </a:p>
      </dgm:t>
    </dgm:pt>
    <dgm:pt modelId="{E0D689BB-BAD7-46A4-BD13-45ADA40F59DD}" type="pres">
      <dgm:prSet presAssocID="{297A2D76-46F9-4F75-8D1B-6E72F16A9915}" presName="c15" presStyleLbl="node1" presStyleIdx="14" presStyleCnt="19" custLinFactNeighborX="21751" custLinFactNeighborY="-84268"/>
      <dgm:spPr>
        <a:solidFill>
          <a:srgbClr val="EEDD99"/>
        </a:solidFill>
      </dgm:spPr>
    </dgm:pt>
    <dgm:pt modelId="{484FE811-4A7C-489F-9F55-B7F19BD8C897}" type="pres">
      <dgm:prSet presAssocID="{297A2D76-46F9-4F75-8D1B-6E72F16A9915}" presName="c16" presStyleLbl="node1" presStyleIdx="15" presStyleCnt="19" custLinFactY="-6004" custLinFactNeighborX="650" custLinFactNeighborY="-100000"/>
      <dgm:spPr>
        <a:solidFill>
          <a:srgbClr val="AAAACC"/>
        </a:solidFill>
      </dgm:spPr>
      <dgm:t>
        <a:bodyPr/>
        <a:lstStyle/>
        <a:p>
          <a:endParaRPr lang="es-ES"/>
        </a:p>
      </dgm:t>
    </dgm:pt>
    <dgm:pt modelId="{E65E71E9-12F1-4743-8326-5071E78966D8}" type="pres">
      <dgm:prSet presAssocID="{297A2D76-46F9-4F75-8D1B-6E72F16A9915}" presName="c17" presStyleLbl="node1" presStyleIdx="16" presStyleCnt="19" custLinFactNeighborX="-11091" custLinFactNeighborY="-37802"/>
      <dgm:spPr>
        <a:solidFill>
          <a:srgbClr val="EEAAAA"/>
        </a:solidFill>
      </dgm:spPr>
    </dgm:pt>
    <dgm:pt modelId="{BFB833A6-2E16-4B31-A11D-3CDB7891AF5B}" type="pres">
      <dgm:prSet presAssocID="{297A2D76-46F9-4F75-8D1B-6E72F16A9915}" presName="c18" presStyleLbl="node1" presStyleIdx="17" presStyleCnt="19" custLinFactNeighborX="-67246" custLinFactNeighborY="-77538"/>
      <dgm:spPr>
        <a:solidFill>
          <a:schemeClr val="bg1">
            <a:lumMod val="50000"/>
          </a:schemeClr>
        </a:solidFill>
      </dgm:spPr>
      <dgm:t>
        <a:bodyPr/>
        <a:lstStyle/>
        <a:p>
          <a:endParaRPr lang="es-ES"/>
        </a:p>
      </dgm:t>
    </dgm:pt>
    <dgm:pt modelId="{5D23D7D3-2628-47D8-8200-B5B652CF03B3}" type="pres">
      <dgm:prSet presAssocID="{D170BFCD-6743-4620-890B-26BA1376F2E2}" presName="chevronComposite1" presStyleCnt="0"/>
      <dgm:spPr/>
    </dgm:pt>
    <dgm:pt modelId="{828A754F-71E9-4205-8360-4598168F0E55}" type="pres">
      <dgm:prSet presAssocID="{D170BFCD-6743-4620-890B-26BA1376F2E2}" presName="chevron1" presStyleLbl="sibTrans2D1" presStyleIdx="0" presStyleCnt="2" custLinFactNeighborX="-11315" custLinFactNeighborY="-4729"/>
      <dgm:spPr>
        <a:solidFill>
          <a:srgbClr val="EEDD99"/>
        </a:solidFill>
      </dgm:spPr>
    </dgm:pt>
    <dgm:pt modelId="{4B6E3809-7D50-4515-9F0A-582D64274CC7}" type="pres">
      <dgm:prSet presAssocID="{D170BFCD-6743-4620-890B-26BA1376F2E2}" presName="spChevron1" presStyleCnt="0"/>
      <dgm:spPr/>
    </dgm:pt>
    <dgm:pt modelId="{5F9AD3DA-F7A5-4E65-882B-CAADF8210642}" type="pres">
      <dgm:prSet presAssocID="{D170BFCD-6743-4620-890B-26BA1376F2E2}" presName="overlap" presStyleCnt="0"/>
      <dgm:spPr/>
    </dgm:pt>
    <dgm:pt modelId="{342D7220-D291-40A0-AC4B-CE05E0735A92}" type="pres">
      <dgm:prSet presAssocID="{D170BFCD-6743-4620-890B-26BA1376F2E2}" presName="chevronComposite2" presStyleCnt="0"/>
      <dgm:spPr/>
    </dgm:pt>
    <dgm:pt modelId="{C58A507D-ADDA-47EE-94A1-2C812C10F05F}" type="pres">
      <dgm:prSet presAssocID="{D170BFCD-6743-4620-890B-26BA1376F2E2}" presName="chevron2" presStyleLbl="sibTrans2D1" presStyleIdx="1" presStyleCnt="2" custLinFactNeighborX="-10870" custLinFactNeighborY="-4729"/>
      <dgm:spPr>
        <a:solidFill>
          <a:srgbClr val="EEDD99"/>
        </a:solidFill>
      </dgm:spPr>
    </dgm:pt>
    <dgm:pt modelId="{4B70E459-CADE-4DFD-8892-33900EE25C60}" type="pres">
      <dgm:prSet presAssocID="{D170BFCD-6743-4620-890B-26BA1376F2E2}" presName="spChevron2" presStyleCnt="0"/>
      <dgm:spPr/>
    </dgm:pt>
    <dgm:pt modelId="{085FC788-5322-4BB5-AC01-D66CA68CA9C8}" type="pres">
      <dgm:prSet presAssocID="{E381F37D-A502-4C0F-9D0C-FC8BB8329C0F}" presName="last" presStyleCnt="0"/>
      <dgm:spPr/>
    </dgm:pt>
    <dgm:pt modelId="{F8498E4F-0DD1-4F90-A46B-510392062D4A}" type="pres">
      <dgm:prSet presAssocID="{E381F37D-A502-4C0F-9D0C-FC8BB8329C0F}" presName="circleTx" presStyleLbl="node1" presStyleIdx="18" presStyleCnt="19" custScaleX="115360" custScaleY="50555" custLinFactNeighborX="-1627" custLinFactNeighborY="-9067"/>
      <dgm:spPr/>
      <dgm:t>
        <a:bodyPr/>
        <a:lstStyle/>
        <a:p>
          <a:endParaRPr lang="es-ES"/>
        </a:p>
      </dgm:t>
    </dgm:pt>
    <dgm:pt modelId="{1ED208AB-AD70-4F9D-9FD4-627BDDDAE2B6}" type="pres">
      <dgm:prSet presAssocID="{E381F37D-A502-4C0F-9D0C-FC8BB8329C0F}" presName="spN" presStyleCnt="0"/>
      <dgm:spPr/>
    </dgm:pt>
  </dgm:ptLst>
  <dgm:cxnLst>
    <dgm:cxn modelId="{176344C3-EE12-42DB-8668-13510BEAC832}" type="presOf" srcId="{F63F407D-17F3-4980-895A-4EF8224A616F}" destId="{4366620E-68F8-4350-B6F5-647618B00362}" srcOrd="0" destOrd="0" presId="urn:microsoft.com/office/officeart/2009/3/layout/RandomtoResultProcess"/>
    <dgm:cxn modelId="{610B0793-6707-4DE1-82C5-037252E3114D}" type="presOf" srcId="{E381F37D-A502-4C0F-9D0C-FC8BB8329C0F}" destId="{F8498E4F-0DD1-4F90-A46B-510392062D4A}" srcOrd="0" destOrd="0" presId="urn:microsoft.com/office/officeart/2009/3/layout/RandomtoResultProcess"/>
    <dgm:cxn modelId="{2CF20A7F-7822-4896-AFEF-F1E18FB07DB3}" srcId="{F63F407D-17F3-4980-895A-4EF8224A616F}" destId="{E381F37D-A502-4C0F-9D0C-FC8BB8329C0F}" srcOrd="1" destOrd="0" parTransId="{394FD57C-5B63-4C6E-AA76-F118B1B23802}" sibTransId="{6DCCD50C-19FB-4493-9E64-483415C7168C}"/>
    <dgm:cxn modelId="{3964DDB0-05EE-4D1C-9CDD-3F211F72446E}" type="presOf" srcId="{297A2D76-46F9-4F75-8D1B-6E72F16A9915}" destId="{7DE0D3A2-FF6B-4B00-9F2E-75C72924A96F}" srcOrd="0" destOrd="0" presId="urn:microsoft.com/office/officeart/2009/3/layout/RandomtoResultProcess"/>
    <dgm:cxn modelId="{96F3E05F-DD12-4613-B001-704DE9CECCA3}" srcId="{F63F407D-17F3-4980-895A-4EF8224A616F}" destId="{297A2D76-46F9-4F75-8D1B-6E72F16A9915}" srcOrd="0" destOrd="0" parTransId="{00489DCF-577B-4436-AD4E-278FA940FDE1}" sibTransId="{D170BFCD-6743-4620-890B-26BA1376F2E2}"/>
    <dgm:cxn modelId="{04AA6851-E6C4-4E8F-BDE4-9A75D5A89487}" type="presParOf" srcId="{4366620E-68F8-4350-B6F5-647618B00362}" destId="{2AC9B0E1-E6B1-42C1-AAC0-AD85A7205079}" srcOrd="0" destOrd="0" presId="urn:microsoft.com/office/officeart/2009/3/layout/RandomtoResultProcess"/>
    <dgm:cxn modelId="{9561335F-44D1-43E3-8EB6-19AF181C8A45}" type="presParOf" srcId="{2AC9B0E1-E6B1-42C1-AAC0-AD85A7205079}" destId="{7DE0D3A2-FF6B-4B00-9F2E-75C72924A96F}" srcOrd="0" destOrd="0" presId="urn:microsoft.com/office/officeart/2009/3/layout/RandomtoResultProcess"/>
    <dgm:cxn modelId="{F9A4C978-C62D-466E-A8F4-BBA7D90DA2B6}" type="presParOf" srcId="{2AC9B0E1-E6B1-42C1-AAC0-AD85A7205079}" destId="{C7A84EBE-942B-4BF7-96C2-81284B709B2E}" srcOrd="1" destOrd="0" presId="urn:microsoft.com/office/officeart/2009/3/layout/RandomtoResultProcess"/>
    <dgm:cxn modelId="{6537BC9C-1AE3-4BE1-99C1-85AEB490CC9A}" type="presParOf" srcId="{2AC9B0E1-E6B1-42C1-AAC0-AD85A7205079}" destId="{1A8EE438-5BAA-4DE2-831C-30C8B3BE539C}" srcOrd="2" destOrd="0" presId="urn:microsoft.com/office/officeart/2009/3/layout/RandomtoResultProcess"/>
    <dgm:cxn modelId="{6B6773E4-9EF7-414E-8D02-57EAEA844606}" type="presParOf" srcId="{2AC9B0E1-E6B1-42C1-AAC0-AD85A7205079}" destId="{68326614-6BAE-4E12-BA55-42A0D11FDDF4}" srcOrd="3" destOrd="0" presId="urn:microsoft.com/office/officeart/2009/3/layout/RandomtoResultProcess"/>
    <dgm:cxn modelId="{CE7646F6-0DA7-4CF7-900D-27AF07BB7194}" type="presParOf" srcId="{2AC9B0E1-E6B1-42C1-AAC0-AD85A7205079}" destId="{AFBABDE3-9F6E-44E4-92B6-BDD12CC0C8CB}" srcOrd="4" destOrd="0" presId="urn:microsoft.com/office/officeart/2009/3/layout/RandomtoResultProcess"/>
    <dgm:cxn modelId="{C94C300D-B100-4DF7-A46A-2838B93CF982}" type="presParOf" srcId="{2AC9B0E1-E6B1-42C1-AAC0-AD85A7205079}" destId="{F7BEFA09-F2B3-4BEE-B2D2-161C55C16EBF}" srcOrd="5" destOrd="0" presId="urn:microsoft.com/office/officeart/2009/3/layout/RandomtoResultProcess"/>
    <dgm:cxn modelId="{97DF7583-8C6F-4DEB-8CC4-EDE704E3B147}" type="presParOf" srcId="{2AC9B0E1-E6B1-42C1-AAC0-AD85A7205079}" destId="{01C028A7-58B3-4DA3-A9AE-A5EBD5273786}" srcOrd="6" destOrd="0" presId="urn:microsoft.com/office/officeart/2009/3/layout/RandomtoResultProcess"/>
    <dgm:cxn modelId="{43984BF5-94A8-4A17-8D50-B71693A76906}" type="presParOf" srcId="{2AC9B0E1-E6B1-42C1-AAC0-AD85A7205079}" destId="{84BED7F6-EF58-4C93-842C-14EF6CCE6C50}" srcOrd="7" destOrd="0" presId="urn:microsoft.com/office/officeart/2009/3/layout/RandomtoResultProcess"/>
    <dgm:cxn modelId="{4599DCFA-5607-4FDC-9545-D7C92CFDC53E}" type="presParOf" srcId="{2AC9B0E1-E6B1-42C1-AAC0-AD85A7205079}" destId="{696D56BB-A869-45D7-A4EB-1D17E04D674F}" srcOrd="8" destOrd="0" presId="urn:microsoft.com/office/officeart/2009/3/layout/RandomtoResultProcess"/>
    <dgm:cxn modelId="{92E7E544-93A2-46A6-BD04-59D86F766328}" type="presParOf" srcId="{2AC9B0E1-E6B1-42C1-AAC0-AD85A7205079}" destId="{21731696-1D62-4B7E-A675-221038893D60}" srcOrd="9" destOrd="0" presId="urn:microsoft.com/office/officeart/2009/3/layout/RandomtoResultProcess"/>
    <dgm:cxn modelId="{2D4F33F8-3F14-47FE-8923-139353A8B98B}" type="presParOf" srcId="{2AC9B0E1-E6B1-42C1-AAC0-AD85A7205079}" destId="{3EC360FF-0AF3-4C80-89A7-D0680770322E}" srcOrd="10" destOrd="0" presId="urn:microsoft.com/office/officeart/2009/3/layout/RandomtoResultProcess"/>
    <dgm:cxn modelId="{26DE4FB1-2B15-4922-A492-B084A5DC5CB1}" type="presParOf" srcId="{2AC9B0E1-E6B1-42C1-AAC0-AD85A7205079}" destId="{824FF383-2D1D-4016-8A3F-6B4E7A554B5A}" srcOrd="11" destOrd="0" presId="urn:microsoft.com/office/officeart/2009/3/layout/RandomtoResultProcess"/>
    <dgm:cxn modelId="{5C259C07-C0DB-4802-B961-ADFB041525C5}" type="presParOf" srcId="{2AC9B0E1-E6B1-42C1-AAC0-AD85A7205079}" destId="{3212A470-A58B-4399-BA9B-ED1DA5FF4868}" srcOrd="12" destOrd="0" presId="urn:microsoft.com/office/officeart/2009/3/layout/RandomtoResultProcess"/>
    <dgm:cxn modelId="{54BF9603-88CE-4074-B9C7-F2F057B18D62}" type="presParOf" srcId="{2AC9B0E1-E6B1-42C1-AAC0-AD85A7205079}" destId="{B981BAD1-0482-4F82-988F-ADD888101581}" srcOrd="13" destOrd="0" presId="urn:microsoft.com/office/officeart/2009/3/layout/RandomtoResultProcess"/>
    <dgm:cxn modelId="{5E31491E-99CD-454B-8C39-60D4F54443C8}" type="presParOf" srcId="{2AC9B0E1-E6B1-42C1-AAC0-AD85A7205079}" destId="{DC505058-9D29-4E8C-9998-CD6624B752EC}" srcOrd="14" destOrd="0" presId="urn:microsoft.com/office/officeart/2009/3/layout/RandomtoResultProcess"/>
    <dgm:cxn modelId="{882A95F5-46C9-4E52-B8EE-EF24D1A736B3}" type="presParOf" srcId="{2AC9B0E1-E6B1-42C1-AAC0-AD85A7205079}" destId="{E0D689BB-BAD7-46A4-BD13-45ADA40F59DD}" srcOrd="15" destOrd="0" presId="urn:microsoft.com/office/officeart/2009/3/layout/RandomtoResultProcess"/>
    <dgm:cxn modelId="{D4C59285-9D0B-4485-9BF6-8BED7F68783E}" type="presParOf" srcId="{2AC9B0E1-E6B1-42C1-AAC0-AD85A7205079}" destId="{484FE811-4A7C-489F-9F55-B7F19BD8C897}" srcOrd="16" destOrd="0" presId="urn:microsoft.com/office/officeart/2009/3/layout/RandomtoResultProcess"/>
    <dgm:cxn modelId="{EB797F77-143F-41F2-B5C9-0A59A505E19C}" type="presParOf" srcId="{2AC9B0E1-E6B1-42C1-AAC0-AD85A7205079}" destId="{E65E71E9-12F1-4743-8326-5071E78966D8}" srcOrd="17" destOrd="0" presId="urn:microsoft.com/office/officeart/2009/3/layout/RandomtoResultProcess"/>
    <dgm:cxn modelId="{4F475BAA-C71C-4D43-8C74-EA9086E851B8}" type="presParOf" srcId="{2AC9B0E1-E6B1-42C1-AAC0-AD85A7205079}" destId="{BFB833A6-2E16-4B31-A11D-3CDB7891AF5B}" srcOrd="18" destOrd="0" presId="urn:microsoft.com/office/officeart/2009/3/layout/RandomtoResultProcess"/>
    <dgm:cxn modelId="{1A8354AA-8FA3-4560-A969-3508BFCA98D9}" type="presParOf" srcId="{4366620E-68F8-4350-B6F5-647618B00362}" destId="{5D23D7D3-2628-47D8-8200-B5B652CF03B3}" srcOrd="1" destOrd="0" presId="urn:microsoft.com/office/officeart/2009/3/layout/RandomtoResultProcess"/>
    <dgm:cxn modelId="{10922A9F-528A-4065-B224-FA2720A0FB26}" type="presParOf" srcId="{5D23D7D3-2628-47D8-8200-B5B652CF03B3}" destId="{828A754F-71E9-4205-8360-4598168F0E55}" srcOrd="0" destOrd="0" presId="urn:microsoft.com/office/officeart/2009/3/layout/RandomtoResultProcess"/>
    <dgm:cxn modelId="{55FBDAA4-F105-4653-A7AB-09747400103D}" type="presParOf" srcId="{5D23D7D3-2628-47D8-8200-B5B652CF03B3}" destId="{4B6E3809-7D50-4515-9F0A-582D64274CC7}" srcOrd="1" destOrd="0" presId="urn:microsoft.com/office/officeart/2009/3/layout/RandomtoResultProcess"/>
    <dgm:cxn modelId="{477A5674-2105-4196-BAC4-83DD37278E8D}" type="presParOf" srcId="{4366620E-68F8-4350-B6F5-647618B00362}" destId="{5F9AD3DA-F7A5-4E65-882B-CAADF8210642}" srcOrd="2" destOrd="0" presId="urn:microsoft.com/office/officeart/2009/3/layout/RandomtoResultProcess"/>
    <dgm:cxn modelId="{29038461-8A42-41D9-A5C3-33EBBDA60408}" type="presParOf" srcId="{4366620E-68F8-4350-B6F5-647618B00362}" destId="{342D7220-D291-40A0-AC4B-CE05E0735A92}" srcOrd="3" destOrd="0" presId="urn:microsoft.com/office/officeart/2009/3/layout/RandomtoResultProcess"/>
    <dgm:cxn modelId="{57204868-A7BB-4D06-9B0D-B5305D5D0C15}" type="presParOf" srcId="{342D7220-D291-40A0-AC4B-CE05E0735A92}" destId="{C58A507D-ADDA-47EE-94A1-2C812C10F05F}" srcOrd="0" destOrd="0" presId="urn:microsoft.com/office/officeart/2009/3/layout/RandomtoResultProcess"/>
    <dgm:cxn modelId="{5F4FBF5C-A3FB-408A-ABBC-BE3FEA95417E}" type="presParOf" srcId="{342D7220-D291-40A0-AC4B-CE05E0735A92}" destId="{4B70E459-CADE-4DFD-8892-33900EE25C60}" srcOrd="1" destOrd="0" presId="urn:microsoft.com/office/officeart/2009/3/layout/RandomtoResultProcess"/>
    <dgm:cxn modelId="{11B9D7A0-8A1A-4A98-8414-313E29AD5ACB}" type="presParOf" srcId="{4366620E-68F8-4350-B6F5-647618B00362}" destId="{085FC788-5322-4BB5-AC01-D66CA68CA9C8}" srcOrd="4" destOrd="0" presId="urn:microsoft.com/office/officeart/2009/3/layout/RandomtoResultProcess"/>
    <dgm:cxn modelId="{CBD1BA1B-5D61-46DA-AB64-904B8394F270}" type="presParOf" srcId="{085FC788-5322-4BB5-AC01-D66CA68CA9C8}" destId="{F8498E4F-0DD1-4F90-A46B-510392062D4A}" srcOrd="0" destOrd="0" presId="urn:microsoft.com/office/officeart/2009/3/layout/RandomtoResultProcess"/>
    <dgm:cxn modelId="{417B90F0-F5C0-4F3A-9BC0-20CE6C2322B3}" type="presParOf" srcId="{085FC788-5322-4BB5-AC01-D66CA68CA9C8}" destId="{1ED208AB-AD70-4F9D-9FD4-627BDDDAE2B6}" srcOrd="1" destOrd="0" presId="urn:microsoft.com/office/officeart/2009/3/layout/RandomtoResultProcess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0D3A2-FF6B-4B00-9F2E-75C72924A96F}">
      <dsp:nvSpPr>
        <dsp:cNvPr id="0" name=""/>
        <dsp:cNvSpPr/>
      </dsp:nvSpPr>
      <dsp:spPr>
        <a:xfrm>
          <a:off x="452277" y="1847260"/>
          <a:ext cx="9553759" cy="3619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500" kern="1200" dirty="0" smtClean="0"/>
        </a:p>
      </dsp:txBody>
      <dsp:txXfrm>
        <a:off x="452277" y="1847260"/>
        <a:ext cx="9553759" cy="3619549"/>
      </dsp:txXfrm>
    </dsp:sp>
    <dsp:sp modelId="{C7A84EBE-942B-4BF7-96C2-81284B709B2E}">
      <dsp:nvSpPr>
        <dsp:cNvPr id="0" name=""/>
        <dsp:cNvSpPr/>
      </dsp:nvSpPr>
      <dsp:spPr>
        <a:xfrm>
          <a:off x="2277730" y="0"/>
          <a:ext cx="479372" cy="479372"/>
        </a:xfrm>
        <a:prstGeom prst="ellipse">
          <a:avLst/>
        </a:prstGeom>
        <a:solidFill>
          <a:schemeClr val="bg1">
            <a:lumMod val="6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8EE438-5BAA-4DE2-831C-30C8B3BE539C}">
      <dsp:nvSpPr>
        <dsp:cNvPr id="0" name=""/>
        <dsp:cNvSpPr/>
      </dsp:nvSpPr>
      <dsp:spPr>
        <a:xfrm>
          <a:off x="2995619" y="0"/>
          <a:ext cx="479372" cy="479372"/>
        </a:xfrm>
        <a:prstGeom prst="ellipse">
          <a:avLst/>
        </a:prstGeom>
        <a:solidFill>
          <a:srgbClr val="EEDD9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326614-6BAE-4E12-BA55-42A0D11FDDF4}">
      <dsp:nvSpPr>
        <dsp:cNvPr id="0" name=""/>
        <dsp:cNvSpPr/>
      </dsp:nvSpPr>
      <dsp:spPr>
        <a:xfrm>
          <a:off x="3263668" y="500007"/>
          <a:ext cx="753299" cy="753299"/>
        </a:xfrm>
        <a:prstGeom prst="ellipse">
          <a:avLst/>
        </a:prstGeom>
        <a:solidFill>
          <a:srgbClr val="EEAAA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BABDE3-9F6E-44E4-92B6-BDD12CC0C8CB}">
      <dsp:nvSpPr>
        <dsp:cNvPr id="0" name=""/>
        <dsp:cNvSpPr/>
      </dsp:nvSpPr>
      <dsp:spPr>
        <a:xfrm>
          <a:off x="3878699" y="0"/>
          <a:ext cx="479372" cy="479372"/>
        </a:xfrm>
        <a:prstGeom prst="ellipse">
          <a:avLst/>
        </a:prstGeom>
        <a:solidFill>
          <a:srgbClr val="AAAAC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BEFA09-F2B3-4BEE-B2D2-161C55C16EBF}">
      <dsp:nvSpPr>
        <dsp:cNvPr id="0" name=""/>
        <dsp:cNvSpPr/>
      </dsp:nvSpPr>
      <dsp:spPr>
        <a:xfrm>
          <a:off x="4653470" y="0"/>
          <a:ext cx="479372" cy="479372"/>
        </a:xfrm>
        <a:prstGeom prst="ellipse">
          <a:avLst/>
        </a:prstGeom>
        <a:solidFill>
          <a:schemeClr val="bg1">
            <a:lumMod val="6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C028A7-58B3-4DA3-A9AE-A5EBD5273786}">
      <dsp:nvSpPr>
        <dsp:cNvPr id="0" name=""/>
        <dsp:cNvSpPr/>
      </dsp:nvSpPr>
      <dsp:spPr>
        <a:xfrm>
          <a:off x="5749741" y="0"/>
          <a:ext cx="479372" cy="479372"/>
        </a:xfrm>
        <a:prstGeom prst="ellipse">
          <a:avLst/>
        </a:prstGeom>
        <a:solidFill>
          <a:srgbClr val="EEAAA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BED7F6-EF58-4C93-842C-14EF6CCE6C50}">
      <dsp:nvSpPr>
        <dsp:cNvPr id="0" name=""/>
        <dsp:cNvSpPr/>
      </dsp:nvSpPr>
      <dsp:spPr>
        <a:xfrm>
          <a:off x="5649633" y="0"/>
          <a:ext cx="753299" cy="753299"/>
        </a:xfrm>
        <a:prstGeom prst="ellipse">
          <a:avLst/>
        </a:prstGeom>
        <a:solidFill>
          <a:schemeClr val="bg1">
            <a:lumMod val="6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6D56BB-A869-45D7-A4EB-1D17E04D674F}">
      <dsp:nvSpPr>
        <dsp:cNvPr id="0" name=""/>
        <dsp:cNvSpPr/>
      </dsp:nvSpPr>
      <dsp:spPr>
        <a:xfrm>
          <a:off x="6812183" y="148710"/>
          <a:ext cx="479372" cy="479372"/>
        </a:xfrm>
        <a:prstGeom prst="ellipse">
          <a:avLst/>
        </a:prstGeom>
        <a:solidFill>
          <a:srgbClr val="EEDD9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731696-1D62-4B7E-A675-221038893D60}">
      <dsp:nvSpPr>
        <dsp:cNvPr id="0" name=""/>
        <dsp:cNvSpPr/>
      </dsp:nvSpPr>
      <dsp:spPr>
        <a:xfrm>
          <a:off x="7337968" y="0"/>
          <a:ext cx="479372" cy="479372"/>
        </a:xfrm>
        <a:prstGeom prst="ellipse">
          <a:avLst/>
        </a:prstGeom>
        <a:solidFill>
          <a:schemeClr val="bg1">
            <a:lumMod val="6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C360FF-0AF3-4C80-89A7-D0680770322E}">
      <dsp:nvSpPr>
        <dsp:cNvPr id="0" name=""/>
        <dsp:cNvSpPr/>
      </dsp:nvSpPr>
      <dsp:spPr>
        <a:xfrm>
          <a:off x="4416957" y="0"/>
          <a:ext cx="1232671" cy="1232671"/>
        </a:xfrm>
        <a:prstGeom prst="ellipse">
          <a:avLst/>
        </a:prstGeom>
        <a:solidFill>
          <a:srgbClr val="AAAAC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4FF383-2D1D-4016-8A3F-6B4E7A554B5A}">
      <dsp:nvSpPr>
        <dsp:cNvPr id="0" name=""/>
        <dsp:cNvSpPr/>
      </dsp:nvSpPr>
      <dsp:spPr>
        <a:xfrm>
          <a:off x="1722109" y="5586228"/>
          <a:ext cx="479372" cy="479372"/>
        </a:xfrm>
        <a:prstGeom prst="ellipse">
          <a:avLst/>
        </a:prstGeom>
        <a:solidFill>
          <a:srgbClr val="EEAAA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12A470-A58B-4399-BA9B-ED1DA5FF4868}">
      <dsp:nvSpPr>
        <dsp:cNvPr id="0" name=""/>
        <dsp:cNvSpPr/>
      </dsp:nvSpPr>
      <dsp:spPr>
        <a:xfrm>
          <a:off x="2517416" y="5347055"/>
          <a:ext cx="753299" cy="753299"/>
        </a:xfrm>
        <a:prstGeom prst="ellipse">
          <a:avLst/>
        </a:prstGeom>
        <a:solidFill>
          <a:schemeClr val="bg1">
            <a:lumMod val="6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81BAD1-0482-4F82-988F-ADD888101581}">
      <dsp:nvSpPr>
        <dsp:cNvPr id="0" name=""/>
        <dsp:cNvSpPr/>
      </dsp:nvSpPr>
      <dsp:spPr>
        <a:xfrm>
          <a:off x="3565922" y="5004647"/>
          <a:ext cx="1095707" cy="1095707"/>
        </a:xfrm>
        <a:prstGeom prst="ellipse">
          <a:avLst/>
        </a:prstGeom>
        <a:solidFill>
          <a:srgbClr val="AAAAC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505058-9D29-4E8C-9998-CD6624B752EC}">
      <dsp:nvSpPr>
        <dsp:cNvPr id="0" name=""/>
        <dsp:cNvSpPr/>
      </dsp:nvSpPr>
      <dsp:spPr>
        <a:xfrm>
          <a:off x="4634002" y="5620982"/>
          <a:ext cx="479372" cy="479372"/>
        </a:xfrm>
        <a:prstGeom prst="ellipse">
          <a:avLst/>
        </a:prstGeom>
        <a:solidFill>
          <a:srgbClr val="EEDD9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D689BB-BAD7-46A4-BD13-45ADA40F59DD}">
      <dsp:nvSpPr>
        <dsp:cNvPr id="0" name=""/>
        <dsp:cNvSpPr/>
      </dsp:nvSpPr>
      <dsp:spPr>
        <a:xfrm>
          <a:off x="4806787" y="4958481"/>
          <a:ext cx="753299" cy="753299"/>
        </a:xfrm>
        <a:prstGeom prst="ellipse">
          <a:avLst/>
        </a:prstGeom>
        <a:solidFill>
          <a:srgbClr val="EEDD9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4FE811-4A7C-489F-9F55-B7F19BD8C897}">
      <dsp:nvSpPr>
        <dsp:cNvPr id="0" name=""/>
        <dsp:cNvSpPr/>
      </dsp:nvSpPr>
      <dsp:spPr>
        <a:xfrm>
          <a:off x="5784606" y="5620982"/>
          <a:ext cx="479372" cy="479372"/>
        </a:xfrm>
        <a:prstGeom prst="ellipse">
          <a:avLst/>
        </a:prstGeom>
        <a:solidFill>
          <a:srgbClr val="AAAAC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5E71E9-12F1-4743-8326-5071E78966D8}">
      <dsp:nvSpPr>
        <dsp:cNvPr id="0" name=""/>
        <dsp:cNvSpPr/>
      </dsp:nvSpPr>
      <dsp:spPr>
        <a:xfrm>
          <a:off x="6319863" y="4992100"/>
          <a:ext cx="1095707" cy="1095707"/>
        </a:xfrm>
        <a:prstGeom prst="ellipse">
          <a:avLst/>
        </a:prstGeom>
        <a:solidFill>
          <a:srgbClr val="EEAAA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B833A6-2E16-4B31-A11D-3CDB7891AF5B}">
      <dsp:nvSpPr>
        <dsp:cNvPr id="0" name=""/>
        <dsp:cNvSpPr/>
      </dsp:nvSpPr>
      <dsp:spPr>
        <a:xfrm>
          <a:off x="7701758" y="4813821"/>
          <a:ext cx="753299" cy="753299"/>
        </a:xfrm>
        <a:prstGeom prst="ellipse">
          <a:avLst/>
        </a:prstGeom>
        <a:solidFill>
          <a:schemeClr val="bg1">
            <a:lumMod val="6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BAA233-03E4-4087-9F8B-9ECF4654EE01}">
      <dsp:nvSpPr>
        <dsp:cNvPr id="0" name=""/>
        <dsp:cNvSpPr/>
      </dsp:nvSpPr>
      <dsp:spPr>
        <a:xfrm rot="1025595">
          <a:off x="2362753" y="-205973"/>
          <a:ext cx="2821666" cy="234183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90000">
              <a:schemeClr val="accent3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62E5B0-E31D-4AAE-A1F5-F56EA4C6C2EB}">
      <dsp:nvSpPr>
        <dsp:cNvPr id="0" name=""/>
        <dsp:cNvSpPr/>
      </dsp:nvSpPr>
      <dsp:spPr>
        <a:xfrm>
          <a:off x="2217924" y="791330"/>
          <a:ext cx="2170298" cy="792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kern="1200" dirty="0"/>
        </a:p>
      </dsp:txBody>
      <dsp:txXfrm>
        <a:off x="2217924" y="791330"/>
        <a:ext cx="2170298" cy="792773"/>
      </dsp:txXfrm>
    </dsp:sp>
    <dsp:sp modelId="{4C52DA95-27C0-4270-9106-1716702D9C68}">
      <dsp:nvSpPr>
        <dsp:cNvPr id="0" name=""/>
        <dsp:cNvSpPr/>
      </dsp:nvSpPr>
      <dsp:spPr>
        <a:xfrm rot="20324792">
          <a:off x="967525" y="1576146"/>
          <a:ext cx="2637106" cy="265583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EEAAAA"/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CB431D-852D-44DA-9A9C-99D5844B57FB}">
      <dsp:nvSpPr>
        <dsp:cNvPr id="0" name=""/>
        <dsp:cNvSpPr/>
      </dsp:nvSpPr>
      <dsp:spPr>
        <a:xfrm>
          <a:off x="460981" y="4048396"/>
          <a:ext cx="3795114" cy="1127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rgbClr val="0000CC"/>
              </a:solidFill>
            </a:rPr>
            <a:t>Actividades que conectan errores gramaticales con elaboración de textos.</a:t>
          </a:r>
          <a:endParaRPr lang="es-ES" sz="2400" kern="1200" dirty="0">
            <a:solidFill>
              <a:srgbClr val="0000CC"/>
            </a:solidFill>
          </a:endParaRPr>
        </a:p>
      </dsp:txBody>
      <dsp:txXfrm>
        <a:off x="460981" y="4048396"/>
        <a:ext cx="3795114" cy="1127069"/>
      </dsp:txXfrm>
    </dsp:sp>
    <dsp:sp modelId="{BAF78E16-0B73-4F40-85FD-F2B64EC8BB34}">
      <dsp:nvSpPr>
        <dsp:cNvPr id="0" name=""/>
        <dsp:cNvSpPr/>
      </dsp:nvSpPr>
      <dsp:spPr>
        <a:xfrm rot="2282192">
          <a:off x="2945075" y="3495457"/>
          <a:ext cx="2092991" cy="2093204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rgbClr val="AAAACC"/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4BCAC6-E01D-4B5E-AEEC-2DA010D797E0}">
      <dsp:nvSpPr>
        <dsp:cNvPr id="0" name=""/>
        <dsp:cNvSpPr/>
      </dsp:nvSpPr>
      <dsp:spPr>
        <a:xfrm>
          <a:off x="1592239" y="2395893"/>
          <a:ext cx="3098923" cy="1020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rgbClr val="0000CC"/>
              </a:solidFill>
            </a:rPr>
            <a:t>Actividades con contextos significativos para el aprendiz</a:t>
          </a:r>
        </a:p>
      </dsp:txBody>
      <dsp:txXfrm>
        <a:off x="1592239" y="2395893"/>
        <a:ext cx="3098923" cy="1020803"/>
      </dsp:txXfrm>
    </dsp:sp>
    <dsp:sp modelId="{A06A5CAD-7931-486F-81CF-E2ED205D27FF}">
      <dsp:nvSpPr>
        <dsp:cNvPr id="0" name=""/>
        <dsp:cNvSpPr/>
      </dsp:nvSpPr>
      <dsp:spPr>
        <a:xfrm flipV="1">
          <a:off x="3062567" y="-25752"/>
          <a:ext cx="77284" cy="51505"/>
        </a:xfrm>
        <a:prstGeom prst="bracePair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</a:schemeClr>
            </a:gs>
            <a:gs pos="90000">
              <a:schemeClr val="accent3">
                <a:hueOff val="2710599"/>
                <a:satOff val="100000"/>
                <a:lumOff val="-14706"/>
                <a:alphaOff val="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A394FF-E8CC-4F6E-B744-A504D43EE2F6}">
      <dsp:nvSpPr>
        <dsp:cNvPr id="0" name=""/>
        <dsp:cNvSpPr/>
      </dsp:nvSpPr>
      <dsp:spPr>
        <a:xfrm>
          <a:off x="1341834" y="494911"/>
          <a:ext cx="3188801" cy="1311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rgbClr val="0000CC"/>
              </a:solidFill>
            </a:rPr>
            <a:t>Actividades sin desconexión entre uso y forma. Ambos en el aula</a:t>
          </a:r>
          <a:endParaRPr lang="es-ES" sz="2400" kern="1200" dirty="0">
            <a:solidFill>
              <a:srgbClr val="0000CC"/>
            </a:solidFill>
          </a:endParaRPr>
        </a:p>
      </dsp:txBody>
      <dsp:txXfrm>
        <a:off x="1341834" y="494911"/>
        <a:ext cx="3188801" cy="13114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0D3A2-FF6B-4B00-9F2E-75C72924A96F}">
      <dsp:nvSpPr>
        <dsp:cNvPr id="0" name=""/>
        <dsp:cNvSpPr/>
      </dsp:nvSpPr>
      <dsp:spPr>
        <a:xfrm>
          <a:off x="257244" y="2035504"/>
          <a:ext cx="3773716" cy="1482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Actividades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Pre-comunicativas </a:t>
          </a:r>
          <a:endParaRPr lang="es-ES" sz="2800" kern="1200" dirty="0"/>
        </a:p>
      </dsp:txBody>
      <dsp:txXfrm>
        <a:off x="257244" y="2035504"/>
        <a:ext cx="3773716" cy="1482371"/>
      </dsp:txXfrm>
    </dsp:sp>
    <dsp:sp modelId="{C7A84EBE-942B-4BF7-96C2-81284B709B2E}">
      <dsp:nvSpPr>
        <dsp:cNvPr id="0" name=""/>
        <dsp:cNvSpPr/>
      </dsp:nvSpPr>
      <dsp:spPr>
        <a:xfrm>
          <a:off x="331333" y="2012295"/>
          <a:ext cx="300181" cy="300181"/>
        </a:xfrm>
        <a:prstGeom prst="ellipse">
          <a:avLst/>
        </a:prstGeom>
        <a:solidFill>
          <a:schemeClr val="bg1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8EE438-5BAA-4DE2-831C-30C8B3BE539C}">
      <dsp:nvSpPr>
        <dsp:cNvPr id="0" name=""/>
        <dsp:cNvSpPr/>
      </dsp:nvSpPr>
      <dsp:spPr>
        <a:xfrm>
          <a:off x="598342" y="1513156"/>
          <a:ext cx="300181" cy="300181"/>
        </a:xfrm>
        <a:prstGeom prst="ellipse">
          <a:avLst/>
        </a:prstGeom>
        <a:solidFill>
          <a:srgbClr val="EEDD9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326614-6BAE-4E12-BA55-42A0D11FDDF4}">
      <dsp:nvSpPr>
        <dsp:cNvPr id="0" name=""/>
        <dsp:cNvSpPr/>
      </dsp:nvSpPr>
      <dsp:spPr>
        <a:xfrm>
          <a:off x="898523" y="1649459"/>
          <a:ext cx="471714" cy="471714"/>
        </a:xfrm>
        <a:prstGeom prst="ellipse">
          <a:avLst/>
        </a:prstGeom>
        <a:solidFill>
          <a:srgbClr val="EEAAA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BABDE3-9F6E-44E4-92B6-BDD12CC0C8CB}">
      <dsp:nvSpPr>
        <dsp:cNvPr id="0" name=""/>
        <dsp:cNvSpPr/>
      </dsp:nvSpPr>
      <dsp:spPr>
        <a:xfrm>
          <a:off x="1230888" y="1174115"/>
          <a:ext cx="300181" cy="300181"/>
        </a:xfrm>
        <a:prstGeom prst="ellipse">
          <a:avLst/>
        </a:prstGeom>
        <a:solidFill>
          <a:srgbClr val="AAAAC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BEFA09-F2B3-4BEE-B2D2-161C55C16EBF}">
      <dsp:nvSpPr>
        <dsp:cNvPr id="0" name=""/>
        <dsp:cNvSpPr/>
      </dsp:nvSpPr>
      <dsp:spPr>
        <a:xfrm>
          <a:off x="1928511" y="939316"/>
          <a:ext cx="300181" cy="300181"/>
        </a:xfrm>
        <a:prstGeom prst="ellipse">
          <a:avLst/>
        </a:prstGeom>
        <a:solidFill>
          <a:schemeClr val="bg1">
            <a:lumMod val="6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C028A7-58B3-4DA3-A9AE-A5EBD5273786}">
      <dsp:nvSpPr>
        <dsp:cNvPr id="0" name=""/>
        <dsp:cNvSpPr/>
      </dsp:nvSpPr>
      <dsp:spPr>
        <a:xfrm>
          <a:off x="2606382" y="1130376"/>
          <a:ext cx="300181" cy="300181"/>
        </a:xfrm>
        <a:prstGeom prst="ellipse">
          <a:avLst/>
        </a:prstGeom>
        <a:solidFill>
          <a:srgbClr val="EEAAA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BED7F6-EF58-4C93-842C-14EF6CCE6C50}">
      <dsp:nvSpPr>
        <dsp:cNvPr id="0" name=""/>
        <dsp:cNvSpPr/>
      </dsp:nvSpPr>
      <dsp:spPr>
        <a:xfrm>
          <a:off x="3026637" y="1340503"/>
          <a:ext cx="471714" cy="471714"/>
        </a:xfrm>
        <a:prstGeom prst="ellipse">
          <a:avLst/>
        </a:prstGeom>
        <a:solidFill>
          <a:schemeClr val="bg1">
            <a:lumMod val="6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6D56BB-A869-45D7-A4EB-1D17E04D674F}">
      <dsp:nvSpPr>
        <dsp:cNvPr id="0" name=""/>
        <dsp:cNvSpPr/>
      </dsp:nvSpPr>
      <dsp:spPr>
        <a:xfrm>
          <a:off x="2698385" y="1790227"/>
          <a:ext cx="300181" cy="300181"/>
        </a:xfrm>
        <a:prstGeom prst="ellipse">
          <a:avLst/>
        </a:prstGeom>
        <a:solidFill>
          <a:srgbClr val="EEDD9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731696-1D62-4B7E-A675-221038893D60}">
      <dsp:nvSpPr>
        <dsp:cNvPr id="0" name=""/>
        <dsp:cNvSpPr/>
      </dsp:nvSpPr>
      <dsp:spPr>
        <a:xfrm>
          <a:off x="3566700" y="2012295"/>
          <a:ext cx="300181" cy="300181"/>
        </a:xfrm>
        <a:prstGeom prst="ellipse">
          <a:avLst/>
        </a:prstGeom>
        <a:solidFill>
          <a:schemeClr val="bg1">
            <a:lumMod val="6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C360FF-0AF3-4C80-89A7-D0680770322E}">
      <dsp:nvSpPr>
        <dsp:cNvPr id="0" name=""/>
        <dsp:cNvSpPr/>
      </dsp:nvSpPr>
      <dsp:spPr>
        <a:xfrm>
          <a:off x="1681822" y="1382529"/>
          <a:ext cx="771896" cy="771896"/>
        </a:xfrm>
        <a:prstGeom prst="ellipse">
          <a:avLst/>
        </a:prstGeom>
        <a:solidFill>
          <a:srgbClr val="AAAAC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4FF383-2D1D-4016-8A3F-6B4E7A554B5A}">
      <dsp:nvSpPr>
        <dsp:cNvPr id="0" name=""/>
        <dsp:cNvSpPr/>
      </dsp:nvSpPr>
      <dsp:spPr>
        <a:xfrm>
          <a:off x="251833" y="2979497"/>
          <a:ext cx="300181" cy="300181"/>
        </a:xfrm>
        <a:prstGeom prst="ellipse">
          <a:avLst/>
        </a:prstGeom>
        <a:solidFill>
          <a:srgbClr val="EEAAA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12A470-A58B-4399-BA9B-ED1DA5FF4868}">
      <dsp:nvSpPr>
        <dsp:cNvPr id="0" name=""/>
        <dsp:cNvSpPr/>
      </dsp:nvSpPr>
      <dsp:spPr>
        <a:xfrm>
          <a:off x="662668" y="3174847"/>
          <a:ext cx="471714" cy="471714"/>
        </a:xfrm>
        <a:prstGeom prst="ellipse">
          <a:avLst/>
        </a:prstGeom>
        <a:solidFill>
          <a:schemeClr val="bg1">
            <a:lumMod val="6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81BAD1-0482-4F82-988F-ADD888101581}">
      <dsp:nvSpPr>
        <dsp:cNvPr id="0" name=""/>
        <dsp:cNvSpPr/>
      </dsp:nvSpPr>
      <dsp:spPr>
        <a:xfrm>
          <a:off x="1186621" y="3425070"/>
          <a:ext cx="686130" cy="686130"/>
        </a:xfrm>
        <a:prstGeom prst="ellipse">
          <a:avLst/>
        </a:prstGeom>
        <a:solidFill>
          <a:srgbClr val="AAAAC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505058-9D29-4E8C-9998-CD6624B752EC}">
      <dsp:nvSpPr>
        <dsp:cNvPr id="0" name=""/>
        <dsp:cNvSpPr/>
      </dsp:nvSpPr>
      <dsp:spPr>
        <a:xfrm>
          <a:off x="1778423" y="3896790"/>
          <a:ext cx="300181" cy="300181"/>
        </a:xfrm>
        <a:prstGeom prst="ellipse">
          <a:avLst/>
        </a:prstGeom>
        <a:solidFill>
          <a:schemeClr val="bg1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D689BB-BAD7-46A4-BD13-45ADA40F59DD}">
      <dsp:nvSpPr>
        <dsp:cNvPr id="0" name=""/>
        <dsp:cNvSpPr/>
      </dsp:nvSpPr>
      <dsp:spPr>
        <a:xfrm>
          <a:off x="2078603" y="3296425"/>
          <a:ext cx="471714" cy="471714"/>
        </a:xfrm>
        <a:prstGeom prst="ellipse">
          <a:avLst/>
        </a:prstGeom>
        <a:solidFill>
          <a:srgbClr val="EEDD9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4FE811-4A7C-489F-9F55-B7F19BD8C897}">
      <dsp:nvSpPr>
        <dsp:cNvPr id="0" name=""/>
        <dsp:cNvSpPr/>
      </dsp:nvSpPr>
      <dsp:spPr>
        <a:xfrm>
          <a:off x="2398206" y="3964082"/>
          <a:ext cx="300181" cy="300181"/>
        </a:xfrm>
        <a:prstGeom prst="ellipse">
          <a:avLst/>
        </a:prstGeom>
        <a:solidFill>
          <a:srgbClr val="AAAAC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5E71E9-12F1-4743-8326-5071E78966D8}">
      <dsp:nvSpPr>
        <dsp:cNvPr id="0" name=""/>
        <dsp:cNvSpPr/>
      </dsp:nvSpPr>
      <dsp:spPr>
        <a:xfrm>
          <a:off x="2698386" y="3350508"/>
          <a:ext cx="686130" cy="686130"/>
        </a:xfrm>
        <a:prstGeom prst="ellipse">
          <a:avLst/>
        </a:prstGeom>
        <a:solidFill>
          <a:srgbClr val="EEAAA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B833A6-2E16-4B31-A11D-3CDB7891AF5B}">
      <dsp:nvSpPr>
        <dsp:cNvPr id="0" name=""/>
        <dsp:cNvSpPr/>
      </dsp:nvSpPr>
      <dsp:spPr>
        <a:xfrm>
          <a:off x="3381836" y="3076019"/>
          <a:ext cx="471714" cy="471714"/>
        </a:xfrm>
        <a:prstGeom prst="ellipse">
          <a:avLst/>
        </a:prstGeom>
        <a:solidFill>
          <a:schemeClr val="bg1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8A754F-71E9-4205-8360-4598168F0E55}">
      <dsp:nvSpPr>
        <dsp:cNvPr id="0" name=""/>
        <dsp:cNvSpPr/>
      </dsp:nvSpPr>
      <dsp:spPr>
        <a:xfrm>
          <a:off x="4014006" y="1340808"/>
          <a:ext cx="1385358" cy="2644800"/>
        </a:xfrm>
        <a:prstGeom prst="chevron">
          <a:avLst>
            <a:gd name="adj" fmla="val 62310"/>
          </a:avLst>
        </a:prstGeom>
        <a:solidFill>
          <a:srgbClr val="EEDD9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8A507D-ADDA-47EE-94A1-2C812C10F05F}">
      <dsp:nvSpPr>
        <dsp:cNvPr id="0" name=""/>
        <dsp:cNvSpPr/>
      </dsp:nvSpPr>
      <dsp:spPr>
        <a:xfrm>
          <a:off x="5153646" y="1340808"/>
          <a:ext cx="1385358" cy="2644800"/>
        </a:xfrm>
        <a:prstGeom prst="chevron">
          <a:avLst>
            <a:gd name="adj" fmla="val 62310"/>
          </a:avLst>
        </a:prstGeom>
        <a:solidFill>
          <a:srgbClr val="EEDD9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498E4F-0DD1-4F90-A46B-510392062D4A}">
      <dsp:nvSpPr>
        <dsp:cNvPr id="0" name=""/>
        <dsp:cNvSpPr/>
      </dsp:nvSpPr>
      <dsp:spPr>
        <a:xfrm>
          <a:off x="6637341" y="1750087"/>
          <a:ext cx="3704801" cy="1623580"/>
        </a:xfrm>
        <a:prstGeom prst="ellipse">
          <a:avLst/>
        </a:prstGeom>
        <a:solidFill>
          <a:srgbClr val="EEAAA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Actividades Comunicativas </a:t>
          </a:r>
        </a:p>
      </dsp:txBody>
      <dsp:txXfrm>
        <a:off x="7179897" y="1987855"/>
        <a:ext cx="2619689" cy="1148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45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45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2905F-CE25-4CDD-9285-9ACBE7FA16F8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1900"/>
            <a:ext cx="591502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8498" y="4743579"/>
            <a:ext cx="5427980" cy="38811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0156" cy="494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3249" y="9362238"/>
            <a:ext cx="2940156" cy="494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51DFF-E38D-4E41-A02C-CCDF595178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8109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Texto de bienvenida.</a:t>
            </a:r>
            <a:r>
              <a:rPr lang="es-ES" baseline="0" dirty="0"/>
              <a:t> Saludo del docente. Mantener la mirada hacia la cámara durante 2-3 segundos antes de comenzar la presentación.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4C11B-D679-417E-92D7-A5DAE9A7550A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48397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Hay quien considera que el enfoque comunicativo es una</a:t>
            </a:r>
            <a:r>
              <a:rPr lang="es-ES" baseline="0" dirty="0" smtClean="0"/>
              <a:t> propuesta didáctica que surge como una alternativa didáctica opuesta a la enseñanza gramatical y literaria, pero quien lo ve así es porque no entiende bien el enfoque comunicativo, es un error.</a:t>
            </a:r>
          </a:p>
          <a:p>
            <a:endParaRPr lang="es-ES" baseline="0" dirty="0" smtClean="0"/>
          </a:p>
          <a:p>
            <a:r>
              <a:rPr lang="es-ES" baseline="0" dirty="0" smtClean="0"/>
              <a:t>En su opinión No se puede…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51DFF-E38D-4E41-A02C-CCDF5951787C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92086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al hilo del enfoque comunicativo </a:t>
            </a:r>
            <a:r>
              <a:rPr lang="es-ES" dirty="0" err="1" smtClean="0"/>
              <a:t>Littlewood</a:t>
            </a:r>
            <a:r>
              <a:rPr lang="es-ES" dirty="0" smtClean="0"/>
              <a:t> propone</a:t>
            </a:r>
            <a:r>
              <a:rPr lang="es-ES" baseline="0" dirty="0" smtClean="0"/>
              <a:t> una</a:t>
            </a:r>
            <a:r>
              <a:rPr lang="es-ES" dirty="0" smtClean="0"/>
              <a:t> tipología de actividades compatibles con lo</a:t>
            </a:r>
            <a:r>
              <a:rPr lang="es-ES" baseline="0" dirty="0" smtClean="0"/>
              <a:t> dicho hasta aquí. Este autor </a:t>
            </a:r>
            <a:r>
              <a:rPr lang="es-ES" dirty="0" smtClean="0"/>
              <a:t>diferencia entre dos grandes bloques:</a:t>
            </a:r>
            <a:r>
              <a:rPr lang="es-ES" baseline="0" dirty="0" smtClean="0"/>
              <a:t> las actividades </a:t>
            </a:r>
            <a:r>
              <a:rPr lang="es-ES" baseline="0" dirty="0" err="1" smtClean="0"/>
              <a:t>precomunicativas</a:t>
            </a:r>
            <a:r>
              <a:rPr lang="es-ES" baseline="0" dirty="0" smtClean="0"/>
              <a:t>: son actividades de apoyo lingüístico, focalizan la atención en la forma, y las comunicativas: relacionadas con la comunicación y la atención al significado.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51DFF-E38D-4E41-A02C-CCDF5951787C}" type="slidenum">
              <a:rPr lang="es-ES" smtClean="0"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876333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51DFF-E38D-4E41-A02C-CCDF5951787C}" type="slidenum">
              <a:rPr lang="es-ES" smtClean="0"/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13985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1º Repaso de conceptos</a:t>
            </a:r>
            <a:r>
              <a:rPr lang="es-ES" baseline="0" dirty="0" smtClean="0"/>
              <a:t> (conocimientos previos)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51DFF-E38D-4E41-A02C-CCDF5951787C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82504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Antes de empezar les</a:t>
            </a:r>
            <a:r>
              <a:rPr lang="es-ES" baseline="0" dirty="0" smtClean="0"/>
              <a:t> preguntamos por el significado de estas tres palabras, si no lo conocen les pedimos que busquen en diccionarios ordenador… o se lo aclaramos. </a:t>
            </a:r>
            <a:r>
              <a:rPr lang="es-ES" baseline="0" dirty="0" err="1" smtClean="0"/>
              <a:t>Depués</a:t>
            </a:r>
            <a:r>
              <a:rPr lang="es-ES" baseline="0" dirty="0" smtClean="0"/>
              <a:t> llamamos la atención de los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51DFF-E38D-4E41-A02C-CCDF5951787C}" type="slidenum">
              <a:rPr lang="es-ES" smtClean="0"/>
              <a:t>23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31579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qué es un cultismo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51DFF-E38D-4E41-A02C-CCDF5951787C}" type="slidenum">
              <a:rPr lang="es-ES" smtClean="0"/>
              <a:t>31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0436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Comencemos</a:t>
            </a:r>
            <a:r>
              <a:rPr lang="es-ES" baseline="0" dirty="0" smtClean="0"/>
              <a:t> señalando que tanto la </a:t>
            </a:r>
            <a:r>
              <a:rPr lang="es-ES" baseline="0" dirty="0" err="1" smtClean="0"/>
              <a:t>asgnatura</a:t>
            </a:r>
            <a:r>
              <a:rPr lang="es-ES" baseline="0" dirty="0" smtClean="0"/>
              <a:t> de Lengua castellana y literatura como el enfoque comunicativo tienen un punto en común y es que el objetivo de ambos es el desarrollo de la C.C. Lo que traducido a la realidad de nuestros alumnos implica que éstos se expresen….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51DFF-E38D-4E41-A02C-CCDF5951787C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0037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aseline="0" dirty="0" smtClean="0"/>
              <a:t>Queda claro que el objetivo de la asignatura y la metodología que proponemos aquí, coinciden en su objetivo último, que es el desarrollo de la C.C., ahora bien ¿qué lugar ocupa la morfología dentro de ésta? Para saberlo nos vamos a remitir al MCERL, documento que nos informa de que la CC está integrada por: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51DFF-E38D-4E41-A02C-CCDF5951787C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16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nos centramos en el primero de los elementos antes citados, el de las competencias</a:t>
            </a:r>
            <a:r>
              <a:rPr lang="es-E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lingüísticas, vemos que, a su vez, este término incluye una serie de </a:t>
            </a:r>
            <a:r>
              <a:rPr lang="es-E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subcompetencias</a:t>
            </a:r>
            <a:r>
              <a:rPr lang="es-E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(las digo) y por último la C. Gramatical que podemos dividir en la C. Sintáctica y la morfológica.</a:t>
            </a:r>
          </a:p>
          <a:p>
            <a:r>
              <a:rPr lang="es-E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Siendo tantos los elementos que se incluyen sólo en unas de las </a:t>
            </a:r>
            <a:r>
              <a:rPr lang="es-E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subcompetencias</a:t>
            </a:r>
            <a:r>
              <a:rPr lang="es-E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forman la competencia comunicativa, podremos colegir que 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reducir la enseñanza de la lengua a uno solo de sus subcomponentes, no va a garantizar el desarrollo de ésta.</a:t>
            </a:r>
            <a:r>
              <a:rPr lang="es-E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Sin embargo, y al mismo tiempo, es indudable / nadie cuestiona que 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 de abordarse conocimientos gramaticales en la enseñanza reglada, tal y como se contempla en el currículum</a:t>
            </a:r>
            <a:r>
              <a:rPr lang="es-E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Secundaria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51DFF-E38D-4E41-A02C-CCDF5951787C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2634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cuestión entonces no está en la legitimidad o no de que tales contenidos, los gramaticales, y en concreto los morfológicos, que son los que nos han traído hasta aquí, se aborden en la docencia obligatoria, sino, más bien, en cómo se deben abordar.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respuesta a este interrogante está relacionada con el concepto de lengua y la idea que se tenga sobre qué implica su aprendizaje.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51DFF-E38D-4E41-A02C-CCDF5951787C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8173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aseline="0" dirty="0" smtClean="0"/>
              <a:t>Las corrientes lingüísticas que a lo largo del tiempo se han sucedido, proporcionan diferentes enfoques sobre qué es la lengua, lo que a su </a:t>
            </a:r>
            <a:r>
              <a:rPr lang="es-ES" baseline="0" dirty="0" err="1" smtClean="0"/>
              <a:t>vezz</a:t>
            </a:r>
            <a:r>
              <a:rPr lang="es-ES" baseline="0" dirty="0" smtClean="0"/>
              <a:t> repercute en la didáctica de ésta, o lo que es lo mismo, en la manera que se cree que ésta ha de enseñarse. Así, el estructuralismo consideraba que la lengua…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51DFF-E38D-4E41-A02C-CCDF5951787C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361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aseline="0" dirty="0" smtClean="0"/>
              <a:t>Por su parte la gramática </a:t>
            </a:r>
            <a:r>
              <a:rPr lang="es-ES" baseline="0" dirty="0" err="1" smtClean="0"/>
              <a:t>nocio</a:t>
            </a:r>
            <a:r>
              <a:rPr lang="es-ES" baseline="0" dirty="0" smtClean="0"/>
              <a:t> funcional entiende que la lengua es…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51DFF-E38D-4E41-A02C-CCDF5951787C}" type="slidenum">
              <a:rPr lang="es-ES" smtClean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361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51DFF-E38D-4E41-A02C-CCDF5951787C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8955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Parte</a:t>
            </a:r>
            <a:r>
              <a:rPr lang="es-ES" baseline="0" dirty="0" smtClean="0"/>
              <a:t> de la izquierda lo que dicen diferentes autores/ Parte de la derecha lo que dice el Real decreto que legisla la Secundaria (documentos oficiales)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4C11B-D679-417E-92D7-A5DAE9A7550A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1143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E998-E9FA-46D1-B3BC-14B52A392EFF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5C2-E478-473F-AFD5-B2F0ED7AB1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2678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E998-E9FA-46D1-B3BC-14B52A392EFF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5C2-E478-473F-AFD5-B2F0ED7AB1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3095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E998-E9FA-46D1-B3BC-14B52A392EFF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5C2-E478-473F-AFD5-B2F0ED7AB1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8510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E998-E9FA-46D1-B3BC-14B52A392EFF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5C2-E478-473F-AFD5-B2F0ED7AB1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001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E998-E9FA-46D1-B3BC-14B52A392EFF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5C2-E478-473F-AFD5-B2F0ED7AB1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541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E998-E9FA-46D1-B3BC-14B52A392EFF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5C2-E478-473F-AFD5-B2F0ED7AB1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0741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E998-E9FA-46D1-B3BC-14B52A392EFF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5C2-E478-473F-AFD5-B2F0ED7AB1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399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E998-E9FA-46D1-B3BC-14B52A392EFF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5C2-E478-473F-AFD5-B2F0ED7AB1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535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E998-E9FA-46D1-B3BC-14B52A392EFF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5C2-E478-473F-AFD5-B2F0ED7AB1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8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E998-E9FA-46D1-B3BC-14B52A392EFF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5C2-E478-473F-AFD5-B2F0ED7AB1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583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E998-E9FA-46D1-B3BC-14B52A392EFF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5C2-E478-473F-AFD5-B2F0ED7AB1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251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AE998-E9FA-46D1-B3BC-14B52A392EFF}" type="datetimeFigureOut">
              <a:rPr lang="es-ES" smtClean="0"/>
              <a:t>12/03/2020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825C2-E478-473F-AFD5-B2F0ED7AB1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725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Nuestro%20guiri.pdf" TargetMode="Externa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Pol&#237;glotas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Cultismos.pdf" TargetMode="Externa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Cultismos.pdf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10" Type="http://schemas.openxmlformats.org/officeDocument/2006/relationships/image" Target="../media/image2.png"/><Relationship Id="rId4" Type="http://schemas.openxmlformats.org/officeDocument/2006/relationships/chart" Target="../charts/chart1.xml"/><Relationship Id="rId9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2279650" y="4872446"/>
            <a:ext cx="7530556" cy="114506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s-ES" dirty="0">
                <a:latin typeface="Garamond" pitchFamily="18" charset="0"/>
              </a:rPr>
              <a:t>Ana María Aguilar López</a:t>
            </a:r>
          </a:p>
          <a:p>
            <a:r>
              <a:rPr lang="es-ES" dirty="0">
                <a:latin typeface="Garamond" pitchFamily="18" charset="0"/>
              </a:rPr>
              <a:t> Dpto. Didácticas específicas</a:t>
            </a:r>
          </a:p>
          <a:p>
            <a:r>
              <a:rPr lang="es-ES" dirty="0">
                <a:latin typeface="Garamond" pitchFamily="18" charset="0"/>
              </a:rPr>
              <a:t>Área de Didáctica de la Lengua y la Literatura</a:t>
            </a:r>
          </a:p>
          <a:p>
            <a:endParaRPr lang="es-ES" dirty="0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769654" y="1351818"/>
            <a:ext cx="10363200" cy="1522467"/>
          </a:xfrm>
          <a:prstGeom prst="rect">
            <a:avLst/>
          </a:prstGeom>
          <a:solidFill>
            <a:srgbClr val="EEAAAA"/>
          </a:solidFill>
          <a:ln w="12700">
            <a:solidFill>
              <a:srgbClr val="AAAACC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400" b="1" dirty="0">
                <a:solidFill>
                  <a:srgbClr val="0000CC"/>
                </a:solidFill>
              </a:rPr>
              <a:t>La enseñanza de la morfología a través del enfoque </a:t>
            </a:r>
            <a:r>
              <a:rPr lang="es-ES" sz="4400" b="1" dirty="0" smtClean="0">
                <a:solidFill>
                  <a:srgbClr val="0000CC"/>
                </a:solidFill>
              </a:rPr>
              <a:t>comunicativo</a:t>
            </a:r>
            <a:endParaRPr lang="es-ES" sz="4400" dirty="0">
              <a:solidFill>
                <a:srgbClr val="0000CC"/>
              </a:solidFill>
            </a:endParaRPr>
          </a:p>
        </p:txBody>
      </p:sp>
      <p:sp>
        <p:nvSpPr>
          <p:cNvPr id="2" name="AutoShape 2" descr="Resultado de imagen de cfie burgos"/>
          <p:cNvSpPr>
            <a:spLocks noChangeAspect="1" noChangeArrowheads="1"/>
          </p:cNvSpPr>
          <p:nvPr/>
        </p:nvSpPr>
        <p:spPr bwMode="auto">
          <a:xfrm>
            <a:off x="155575" y="-1608138"/>
            <a:ext cx="4248150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663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16 Elipse"/>
          <p:cNvSpPr/>
          <p:nvPr/>
        </p:nvSpPr>
        <p:spPr>
          <a:xfrm>
            <a:off x="197262" y="1954965"/>
            <a:ext cx="2752129" cy="2752129"/>
          </a:xfrm>
          <a:prstGeom prst="ellipse">
            <a:avLst/>
          </a:prstGeom>
          <a:solidFill>
            <a:srgbClr val="EEDD99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8 CuadroTexto"/>
          <p:cNvSpPr txBox="1"/>
          <p:nvPr/>
        </p:nvSpPr>
        <p:spPr>
          <a:xfrm>
            <a:off x="423794" y="2487396"/>
            <a:ext cx="229906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Miquel </a:t>
            </a:r>
            <a:r>
              <a:rPr lang="es-ES" sz="2800" dirty="0" err="1" smtClean="0"/>
              <a:t>Llobera</a:t>
            </a:r>
            <a:endParaRPr lang="es-ES" sz="2800" dirty="0" smtClean="0"/>
          </a:p>
          <a:p>
            <a:pPr algn="ctr"/>
            <a:r>
              <a:rPr lang="es-ES" sz="2800" dirty="0" smtClean="0"/>
              <a:t>(VV.AA., 2005, pp. 5-7)</a:t>
            </a:r>
          </a:p>
        </p:txBody>
      </p:sp>
      <p:cxnSp>
        <p:nvCxnSpPr>
          <p:cNvPr id="11" name="10 Conector recto de flecha"/>
          <p:cNvCxnSpPr/>
          <p:nvPr/>
        </p:nvCxnSpPr>
        <p:spPr>
          <a:xfrm flipV="1">
            <a:off x="2700379" y="2071876"/>
            <a:ext cx="613954" cy="4155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2642887" y="4161356"/>
            <a:ext cx="679269" cy="4702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dondear rectángulo de esquina diagonal"/>
          <p:cNvSpPr/>
          <p:nvPr/>
        </p:nvSpPr>
        <p:spPr>
          <a:xfrm>
            <a:off x="6627224" y="3259106"/>
            <a:ext cx="5103222" cy="1672823"/>
          </a:xfrm>
          <a:prstGeom prst="round2DiagRect">
            <a:avLst/>
          </a:prstGeom>
          <a:solidFill>
            <a:srgbClr val="EEAA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</a:t>
            </a:r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buen </a:t>
            </a: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conocimiento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 FORMA </a:t>
            </a: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(fonología</a:t>
            </a:r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morfología, </a:t>
            </a: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sintaxis, léxico…), asegura </a:t>
            </a:r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buen uso de la lengua</a:t>
            </a:r>
          </a:p>
        </p:txBody>
      </p:sp>
      <p:sp>
        <p:nvSpPr>
          <p:cNvPr id="16" name="15 Redondear rectángulo de esquina diagonal"/>
          <p:cNvSpPr/>
          <p:nvPr/>
        </p:nvSpPr>
        <p:spPr>
          <a:xfrm>
            <a:off x="6627224" y="5152571"/>
            <a:ext cx="5103222" cy="1465943"/>
          </a:xfrm>
          <a:prstGeom prst="round2DiagRect">
            <a:avLst/>
          </a:prstGeom>
          <a:solidFill>
            <a:srgbClr val="EEAA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</a:t>
            </a:r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aprendizaje de las formas de la lengua, de la gramática, es inútil porque lo importante es 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COMUNICAR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5801362" y="4095518"/>
            <a:ext cx="613954" cy="4155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5736047" y="5266302"/>
            <a:ext cx="679269" cy="2391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125542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" name="17 Grupo"/>
          <p:cNvGrpSpPr/>
          <p:nvPr/>
        </p:nvGrpSpPr>
        <p:grpSpPr>
          <a:xfrm>
            <a:off x="3375137" y="3944280"/>
            <a:ext cx="2535623" cy="1829797"/>
            <a:chOff x="3341918" y="60817"/>
            <a:chExt cx="2361162" cy="1829797"/>
          </a:xfrm>
          <a:scene3d>
            <a:camera prst="orthographicFront"/>
            <a:lightRig rig="flat" dir="t"/>
          </a:scene3d>
        </p:grpSpPr>
        <p:sp>
          <p:nvSpPr>
            <p:cNvPr id="19" name="18 Elipse"/>
            <p:cNvSpPr/>
            <p:nvPr/>
          </p:nvSpPr>
          <p:spPr>
            <a:xfrm>
              <a:off x="3341918" y="60817"/>
              <a:ext cx="2361162" cy="1829797"/>
            </a:xfrm>
            <a:prstGeom prst="ellipse">
              <a:avLst/>
            </a:prstGeom>
            <a:solidFill>
              <a:srgbClr val="AAAACC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-727682"/>
                <a:satOff val="-41964"/>
                <a:lumOff val="431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Elipse 4"/>
            <p:cNvSpPr/>
            <p:nvPr/>
          </p:nvSpPr>
          <p:spPr>
            <a:xfrm>
              <a:off x="3582675" y="328785"/>
              <a:ext cx="1920240" cy="14020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No se puede dar por hecho ni que:</a:t>
              </a:r>
              <a:endParaRPr lang="es-ES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3375137" y="1100654"/>
            <a:ext cx="2821013" cy="1651277"/>
            <a:chOff x="3434584" y="2551857"/>
            <a:chExt cx="2174402" cy="1651277"/>
          </a:xfrm>
          <a:scene3d>
            <a:camera prst="orthographicFront"/>
            <a:lightRig rig="flat" dir="t"/>
          </a:scene3d>
        </p:grpSpPr>
        <p:sp>
          <p:nvSpPr>
            <p:cNvPr id="22" name="21 Elipse"/>
            <p:cNvSpPr/>
            <p:nvPr/>
          </p:nvSpPr>
          <p:spPr>
            <a:xfrm>
              <a:off x="3434584" y="2551857"/>
              <a:ext cx="2174402" cy="1651277"/>
            </a:xfrm>
            <a:prstGeom prst="ellipse">
              <a:avLst/>
            </a:prstGeom>
            <a:solidFill>
              <a:srgbClr val="AAAACC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-1455363"/>
                <a:satOff val="-83928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Elipse 4"/>
            <p:cNvSpPr/>
            <p:nvPr/>
          </p:nvSpPr>
          <p:spPr>
            <a:xfrm>
              <a:off x="3578347" y="2793681"/>
              <a:ext cx="1832501" cy="11676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</a:t>
              </a:r>
              <a:r>
                <a:rPr lang="es-ES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ay quien considera:  </a:t>
              </a:r>
              <a:endParaRPr lang="es-ES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6" name="25 Redondear rectángulo de esquina diagonal"/>
          <p:cNvSpPr/>
          <p:nvPr/>
        </p:nvSpPr>
        <p:spPr>
          <a:xfrm>
            <a:off x="6627224" y="734703"/>
            <a:ext cx="3161212" cy="561703"/>
          </a:xfrm>
          <a:prstGeom prst="round2DiagRect">
            <a:avLst/>
          </a:prstGeom>
          <a:solidFill>
            <a:srgbClr val="EEAA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Enfoque comunicativo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26 Redondear rectángulo de esquina diagonal"/>
          <p:cNvSpPr/>
          <p:nvPr/>
        </p:nvSpPr>
        <p:spPr>
          <a:xfrm>
            <a:off x="7260998" y="2071876"/>
            <a:ext cx="4380413" cy="561703"/>
          </a:xfrm>
          <a:prstGeom prst="round2DiagRect">
            <a:avLst/>
          </a:prstGeom>
          <a:solidFill>
            <a:srgbClr val="EEAA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Enseñanza gramatical y literaria 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8" name="27 Conector recto de flecha"/>
          <p:cNvCxnSpPr/>
          <p:nvPr/>
        </p:nvCxnSpPr>
        <p:spPr>
          <a:xfrm flipV="1">
            <a:off x="6108339" y="1172136"/>
            <a:ext cx="448334" cy="4902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>
            <a:off x="6108339" y="2131914"/>
            <a:ext cx="879565" cy="2391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6861132" y="1417246"/>
            <a:ext cx="36529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ALTERNATIVA DIDÁCTICA </a:t>
            </a:r>
            <a:r>
              <a:rPr lang="es-ES" sz="3200" dirty="0" smtClean="0"/>
              <a:t>≠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09057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26" grpId="0" animBg="1"/>
      <p:bldP spid="27" grpId="0" animBg="1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681134896"/>
              </p:ext>
            </p:extLst>
          </p:nvPr>
        </p:nvGraphicFramePr>
        <p:xfrm>
          <a:off x="798603" y="138180"/>
          <a:ext cx="1043722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Abrir llave"/>
          <p:cNvSpPr/>
          <p:nvPr/>
        </p:nvSpPr>
        <p:spPr>
          <a:xfrm rot="16200000">
            <a:off x="5596865" y="-231451"/>
            <a:ext cx="391886" cy="947171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dondear rectángulo de esquina diagonal"/>
          <p:cNvSpPr/>
          <p:nvPr/>
        </p:nvSpPr>
        <p:spPr>
          <a:xfrm>
            <a:off x="242165" y="5869268"/>
            <a:ext cx="2290354" cy="780038"/>
          </a:xfrm>
          <a:prstGeom prst="round2DiagRect">
            <a:avLst/>
          </a:prstGeom>
          <a:solidFill>
            <a:srgbClr val="AAA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DE MENOR </a:t>
            </a:r>
            <a:endParaRPr lang="es-ES" sz="2400" dirty="0"/>
          </a:p>
        </p:txBody>
      </p:sp>
      <p:sp>
        <p:nvSpPr>
          <p:cNvPr id="18" name="17 Redondear rectángulo de esquina diagonal"/>
          <p:cNvSpPr/>
          <p:nvPr/>
        </p:nvSpPr>
        <p:spPr>
          <a:xfrm>
            <a:off x="9480889" y="5869268"/>
            <a:ext cx="2602253" cy="780038"/>
          </a:xfrm>
          <a:prstGeom prst="round2DiagRect">
            <a:avLst/>
          </a:prstGeom>
          <a:solidFill>
            <a:srgbClr val="AAA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A MAYOR</a:t>
            </a:r>
            <a:endParaRPr lang="es-ES" sz="2400" dirty="0"/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1 Título"/>
          <p:cNvSpPr>
            <a:spLocks noGrp="1"/>
          </p:cNvSpPr>
          <p:nvPr>
            <p:ph type="title"/>
          </p:nvPr>
        </p:nvSpPr>
        <p:spPr>
          <a:xfrm>
            <a:off x="222872" y="124190"/>
            <a:ext cx="10559143" cy="1094133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Tipos de actividades (</a:t>
            </a:r>
            <a:r>
              <a:rPr lang="es-ES" dirty="0" err="1" smtClean="0">
                <a:solidFill>
                  <a:srgbClr val="0000CC"/>
                </a:solidFill>
              </a:rPr>
              <a:t>Littlewood</a:t>
            </a:r>
            <a:r>
              <a:rPr lang="es-ES" dirty="0" smtClean="0">
                <a:solidFill>
                  <a:srgbClr val="0000CC"/>
                </a:solidFill>
              </a:rPr>
              <a:t>)</a:t>
            </a:r>
            <a:endParaRPr lang="es-ES" dirty="0">
              <a:solidFill>
                <a:srgbClr val="0000CC"/>
              </a:solidFill>
            </a:endParaRPr>
          </a:p>
        </p:txBody>
      </p:sp>
      <p:sp>
        <p:nvSpPr>
          <p:cNvPr id="22" name="21 Flecha derecha"/>
          <p:cNvSpPr/>
          <p:nvPr/>
        </p:nvSpPr>
        <p:spPr>
          <a:xfrm>
            <a:off x="1960970" y="4511715"/>
            <a:ext cx="7923260" cy="718457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</a:t>
            </a:r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ejerce el docente sobre las </a:t>
            </a: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respuestas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22 Flecha derecha"/>
          <p:cNvSpPr/>
          <p:nvPr/>
        </p:nvSpPr>
        <p:spPr>
          <a:xfrm>
            <a:off x="3317286" y="5865072"/>
            <a:ext cx="5210628" cy="718457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Creatividad del alumno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23 Flecha derecha"/>
          <p:cNvSpPr/>
          <p:nvPr/>
        </p:nvSpPr>
        <p:spPr>
          <a:xfrm>
            <a:off x="2859314" y="5150811"/>
            <a:ext cx="6361611" cy="718457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Dificultad y exigencia progresivas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351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8125" y="978219"/>
            <a:ext cx="10515600" cy="2852737"/>
          </a:xfrm>
        </p:spPr>
        <p:txBody>
          <a:bodyPr/>
          <a:lstStyle/>
          <a:p>
            <a:r>
              <a:rPr lang="es-ES" dirty="0" smtClean="0">
                <a:solidFill>
                  <a:srgbClr val="0000CC"/>
                </a:solidFill>
              </a:rPr>
              <a:t>ACTIVIDADES</a:t>
            </a:r>
            <a:endParaRPr lang="es-ES" dirty="0">
              <a:solidFill>
                <a:srgbClr val="0000CC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type="body" idx="1"/>
          </p:nvPr>
        </p:nvSpPr>
        <p:spPr>
          <a:xfrm>
            <a:off x="774020" y="3834727"/>
            <a:ext cx="9879693" cy="2338251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s-ES" altLang="es-ES" sz="3200" dirty="0" smtClean="0">
                <a:solidFill>
                  <a:srgbClr val="0000CC"/>
                </a:solidFill>
              </a:rPr>
              <a:t>EL TEXTO MORFO-LÓGICO</a:t>
            </a:r>
          </a:p>
          <a:p>
            <a:pPr algn="r"/>
            <a:r>
              <a:rPr lang="es-ES" altLang="es-ES" sz="3200" dirty="0" smtClean="0">
                <a:solidFill>
                  <a:srgbClr val="0000CC"/>
                </a:solidFill>
              </a:rPr>
              <a:t>DONDE DIJE “DIGO”, DIGO “DIEGO”</a:t>
            </a:r>
          </a:p>
          <a:p>
            <a:pPr algn="r"/>
            <a:r>
              <a:rPr lang="es-ES" altLang="es-ES" sz="3200" dirty="0">
                <a:solidFill>
                  <a:srgbClr val="0000CC"/>
                </a:solidFill>
              </a:rPr>
              <a:t>NUESTRO </a:t>
            </a:r>
            <a:r>
              <a:rPr lang="es-ES" altLang="es-ES" sz="3200" dirty="0" smtClean="0">
                <a:solidFill>
                  <a:srgbClr val="0000CC"/>
                </a:solidFill>
              </a:rPr>
              <a:t>GUIRI</a:t>
            </a:r>
          </a:p>
          <a:p>
            <a:pPr algn="r"/>
            <a:r>
              <a:rPr lang="es-ES" altLang="es-ES" sz="3200" dirty="0" smtClean="0">
                <a:solidFill>
                  <a:srgbClr val="0000CC"/>
                </a:solidFill>
              </a:rPr>
              <a:t>DAR Y PEDIR EXPLICACIONES</a:t>
            </a:r>
            <a:endParaRPr lang="es-ES" altLang="es-ES" sz="3200" dirty="0" smtClean="0">
              <a:solidFill>
                <a:srgbClr val="6699FF"/>
              </a:solidFill>
            </a:endParaRPr>
          </a:p>
          <a:p>
            <a:pPr algn="r"/>
            <a:r>
              <a:rPr lang="es-ES" altLang="es-ES" sz="3200" dirty="0" smtClean="0">
                <a:solidFill>
                  <a:srgbClr val="6699FF"/>
                </a:solidFill>
              </a:rPr>
              <a:t>CULTISMOS</a:t>
            </a:r>
            <a:endParaRPr lang="es-ES" altLang="es-ES" sz="3200" dirty="0">
              <a:solidFill>
                <a:srgbClr val="6699FF"/>
              </a:solidFill>
            </a:endParaRPr>
          </a:p>
          <a:p>
            <a:pPr algn="r"/>
            <a:endParaRPr lang="es-ES" altLang="es-ES" sz="3200" dirty="0">
              <a:solidFill>
                <a:schemeClr val="tx1"/>
              </a:solidFill>
            </a:endParaRPr>
          </a:p>
          <a:p>
            <a:pPr algn="r"/>
            <a:endParaRPr lang="es-ES" altLang="es-ES" sz="3200" dirty="0" smtClean="0"/>
          </a:p>
          <a:p>
            <a:pPr marL="0" indent="0">
              <a:buNone/>
            </a:pPr>
            <a:endParaRPr lang="es-ES" altLang="es-ES" dirty="0" smtClean="0"/>
          </a:p>
          <a:p>
            <a:pPr marL="457200" lvl="1" indent="0">
              <a:buNone/>
            </a:pPr>
            <a:endParaRPr lang="es-ES" altLang="es-ES" dirty="0"/>
          </a:p>
          <a:p>
            <a:pPr marL="457200" lvl="1" indent="0">
              <a:buNone/>
            </a:pPr>
            <a:endParaRPr lang="es-ES" altLang="es-E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261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96399" y="171875"/>
            <a:ext cx="10559143" cy="127049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 </a:t>
            </a:r>
            <a:endParaRPr lang="es-ES" dirty="0">
              <a:solidFill>
                <a:srgbClr val="0000CC"/>
              </a:solidFill>
            </a:endParaRPr>
          </a:p>
        </p:txBody>
      </p:sp>
      <p:sp>
        <p:nvSpPr>
          <p:cNvPr id="2" name="1 Rectángulo redondeado"/>
          <p:cNvSpPr/>
          <p:nvPr/>
        </p:nvSpPr>
        <p:spPr>
          <a:xfrm>
            <a:off x="377371" y="1218323"/>
            <a:ext cx="11190515" cy="5342134"/>
          </a:xfrm>
          <a:prstGeom prst="roundRect">
            <a:avLst/>
          </a:prstGeom>
          <a:solidFill>
            <a:srgbClr val="EEDD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400" dirty="0" smtClean="0">
                <a:solidFill>
                  <a:srgbClr val="0000CC"/>
                </a:solidFill>
              </a:rPr>
              <a:t>Contexto: Imagina </a:t>
            </a:r>
            <a:r>
              <a:rPr lang="es-ES" sz="2400" dirty="0">
                <a:solidFill>
                  <a:srgbClr val="0000CC"/>
                </a:solidFill>
              </a:rPr>
              <a:t>que </a:t>
            </a:r>
            <a:r>
              <a:rPr lang="es-ES" sz="2400" dirty="0" smtClean="0">
                <a:solidFill>
                  <a:srgbClr val="0000CC"/>
                </a:solidFill>
              </a:rPr>
              <a:t>eres el representante de un escritor famoso, pero muy excéntrico y un poquito caprichoso también. Últimamente te está poniendo a prueba, ¿es que quiere cambiar de representante?, no estás seguro, pero tú confías en ti y te has prometido que no vas a perder tu trabajo.</a:t>
            </a:r>
          </a:p>
          <a:p>
            <a:pPr algn="just"/>
            <a:endParaRPr lang="es-ES" sz="1000" dirty="0" smtClean="0">
              <a:solidFill>
                <a:srgbClr val="0000CC"/>
              </a:solidFill>
            </a:endParaRPr>
          </a:p>
          <a:p>
            <a:pPr algn="just"/>
            <a:r>
              <a:rPr lang="es-ES" sz="2400" dirty="0" smtClean="0">
                <a:solidFill>
                  <a:srgbClr val="0000CC"/>
                </a:solidFill>
              </a:rPr>
              <a:t>Hoy te tenía que entregar parte de su trabajo porque se lo tienes que llevar a los de la editorial para que lo valoren, pero al llegar a la oficina, todo lo que has recibido ha sido un sobre con un montón de palabras sueltas y un mensaje del autor:</a:t>
            </a:r>
          </a:p>
          <a:p>
            <a:pPr algn="just"/>
            <a:endParaRPr lang="es-ES" sz="2400" dirty="0">
              <a:solidFill>
                <a:srgbClr val="0000CC"/>
              </a:solidFill>
            </a:endParaRPr>
          </a:p>
          <a:p>
            <a:pPr algn="just"/>
            <a:endParaRPr lang="es-ES" sz="2400" dirty="0" smtClean="0">
              <a:solidFill>
                <a:srgbClr val="0000CC"/>
              </a:solidFill>
            </a:endParaRPr>
          </a:p>
          <a:p>
            <a:pPr algn="just"/>
            <a:endParaRPr lang="es-ES" sz="2400" dirty="0">
              <a:solidFill>
                <a:srgbClr val="0000CC"/>
              </a:solidFill>
            </a:endParaRPr>
          </a:p>
          <a:p>
            <a:pPr algn="just"/>
            <a:endParaRPr lang="es-ES" sz="2400" dirty="0" smtClean="0">
              <a:solidFill>
                <a:srgbClr val="0000CC"/>
              </a:solidFill>
            </a:endParaRPr>
          </a:p>
          <a:p>
            <a:pPr algn="just"/>
            <a:endParaRPr lang="es-ES" sz="2400" dirty="0" smtClean="0">
              <a:solidFill>
                <a:srgbClr val="0000CC"/>
              </a:solidFill>
            </a:endParaRPr>
          </a:p>
          <a:p>
            <a:pPr algn="just"/>
            <a:endParaRPr lang="es-ES" sz="2800" dirty="0">
              <a:solidFill>
                <a:srgbClr val="0000CC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96399" y="248513"/>
            <a:ext cx="10559143" cy="1117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>
                <a:solidFill>
                  <a:srgbClr val="0000CC"/>
                </a:solidFill>
              </a:rPr>
              <a:t>El texto morfo-lógico 2º ESO </a:t>
            </a:r>
            <a:endParaRPr lang="es-ES" dirty="0">
              <a:solidFill>
                <a:srgbClr val="0000CC"/>
              </a:solidFill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805485" y="4267200"/>
            <a:ext cx="10334285" cy="2293257"/>
          </a:xfrm>
          <a:prstGeom prst="roundRect">
            <a:avLst/>
          </a:prstGeom>
          <a:solidFill>
            <a:srgbClr val="AAA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Ahí tienes mi trabajo, 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quieres que te mande el texto final, clasifica las palabras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categorías gramaticales y después intenta 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escribir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historia con al menos 10 de los sustantivos, 3 de los adjetivos, 7 verbos y 4 adverbios. Sólo entonces te pasaré el texto real para que se lo lleves a los de la 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editorial.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404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96399" y="248513"/>
            <a:ext cx="10559143" cy="1117216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El texto </a:t>
            </a:r>
            <a:r>
              <a:rPr lang="es-ES" dirty="0">
                <a:solidFill>
                  <a:srgbClr val="0000CC"/>
                </a:solidFill>
              </a:rPr>
              <a:t>morfo-lógico 2º ESO 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1306832" y="3293618"/>
            <a:ext cx="9448710" cy="589485"/>
          </a:xfrm>
          <a:prstGeom prst="roundRect">
            <a:avLst/>
          </a:prstGeom>
          <a:solidFill>
            <a:srgbClr val="AAA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s-E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VERBOS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1052832" y="2691597"/>
            <a:ext cx="9448710" cy="600475"/>
          </a:xfrm>
          <a:prstGeom prst="roundRect">
            <a:avLst/>
          </a:prstGeom>
          <a:solidFill>
            <a:srgbClr val="EEAA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s-E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ADJETIVOS</a:t>
            </a:r>
            <a:endParaRPr lang="es-E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464547" y="1365729"/>
            <a:ext cx="9448710" cy="645886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s-E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ARTÍCULOS</a:t>
            </a:r>
          </a:p>
        </p:txBody>
      </p:sp>
      <p:sp>
        <p:nvSpPr>
          <p:cNvPr id="10" name="9 Rectángulo redondeado"/>
          <p:cNvSpPr/>
          <p:nvPr/>
        </p:nvSpPr>
        <p:spPr>
          <a:xfrm>
            <a:off x="769347" y="2011615"/>
            <a:ext cx="9448710" cy="658532"/>
          </a:xfrm>
          <a:prstGeom prst="roundRect">
            <a:avLst/>
          </a:prstGeom>
          <a:solidFill>
            <a:srgbClr val="EEDD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s-E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SUSTANTIVOS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1568089" y="3921045"/>
            <a:ext cx="9448710" cy="650956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s-E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PRONOMBRES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1799861" y="4572001"/>
            <a:ext cx="9448710" cy="650956"/>
          </a:xfrm>
          <a:prstGeom prst="roundRect">
            <a:avLst/>
          </a:prstGeom>
          <a:solidFill>
            <a:srgbClr val="EEDD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s-E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ADVERBIOS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2097860" y="5222957"/>
            <a:ext cx="9448710" cy="645567"/>
          </a:xfrm>
          <a:prstGeom prst="roundRect">
            <a:avLst/>
          </a:prstGeom>
          <a:solidFill>
            <a:srgbClr val="EEAA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s-E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PREPOSICIONES</a:t>
            </a:r>
            <a:endParaRPr lang="es-E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2504261" y="5868524"/>
            <a:ext cx="9448710" cy="615201"/>
          </a:xfrm>
          <a:prstGeom prst="roundRect">
            <a:avLst/>
          </a:prstGeom>
          <a:solidFill>
            <a:srgbClr val="AAA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s-E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CONJUNCIONES</a:t>
            </a:r>
          </a:p>
        </p:txBody>
      </p:sp>
    </p:spTree>
    <p:extLst>
      <p:ext uri="{BB962C8B-B14F-4D97-AF65-F5344CB8AC3E}">
        <p14:creationId xmlns:p14="http://schemas.microsoft.com/office/powerpoint/2010/main" val="294334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dondear rectángulo de esquina diagonal"/>
          <p:cNvSpPr/>
          <p:nvPr/>
        </p:nvSpPr>
        <p:spPr>
          <a:xfrm>
            <a:off x="769654" y="850128"/>
            <a:ext cx="11129553" cy="5530384"/>
          </a:xfrm>
          <a:prstGeom prst="round2Diag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b="1" dirty="0" smtClean="0"/>
              <a:t>ARTÍCULOS</a:t>
            </a:r>
            <a:r>
              <a:rPr lang="es-ES" sz="2400" b="1" dirty="0"/>
              <a:t>: el, la, los, un, </a:t>
            </a:r>
            <a:r>
              <a:rPr lang="es-ES" sz="2400" b="1" dirty="0" smtClean="0"/>
              <a:t>una, la.</a:t>
            </a:r>
            <a:endParaRPr lang="es-ES" sz="2400" b="1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b="1" dirty="0"/>
              <a:t>SUSTANTIVOS: mañana, mediodía, plataforma, autobús, </a:t>
            </a:r>
            <a:r>
              <a:rPr lang="es-ES" sz="2400" b="1" dirty="0" smtClean="0"/>
              <a:t>línea, S</a:t>
            </a:r>
            <a:r>
              <a:rPr lang="es-ES" sz="2400" b="1" dirty="0"/>
              <a:t>, </a:t>
            </a:r>
            <a:r>
              <a:rPr lang="es-ES" sz="2400" b="1" dirty="0" smtClean="0"/>
              <a:t>Parque, </a:t>
            </a:r>
            <a:r>
              <a:rPr lang="es-ES" sz="2400" b="1" dirty="0" err="1" smtClean="0"/>
              <a:t>Monceau</a:t>
            </a:r>
            <a:r>
              <a:rPr lang="es-ES" sz="2400" b="1" dirty="0"/>
              <a:t>, joven, cuello, </a:t>
            </a:r>
            <a:r>
              <a:rPr lang="es-ES" sz="2400" b="1" dirty="0" smtClean="0"/>
              <a:t>sombrero</a:t>
            </a:r>
            <a:r>
              <a:rPr lang="es-ES" sz="2400" b="1" dirty="0"/>
              <a:t>, galón, lugar, cinta, vecino, pie, viajero, discusión, sitio, hora, estación, san(to), </a:t>
            </a:r>
            <a:r>
              <a:rPr lang="es-ES" sz="2400" b="1" dirty="0" smtClean="0"/>
              <a:t>Lázaro</a:t>
            </a:r>
            <a:r>
              <a:rPr lang="es-ES" sz="2400" b="1" dirty="0"/>
              <a:t>, conversación, compañero, escote, abrigo, sastre, botón.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b="1" dirty="0"/>
              <a:t>ADJETIVOS: trasera, completo, rodeado, gran(de), libre, largo, trenzado.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b="1" dirty="0"/>
              <a:t>VERBOS: ver, llevar, interpelar, pretender, pisotear, subir, bajar, </a:t>
            </a:r>
            <a:r>
              <a:rPr lang="es-ES" sz="2400" b="1" dirty="0" smtClean="0"/>
              <a:t>abandonar, precipitar(se</a:t>
            </a:r>
            <a:r>
              <a:rPr lang="es-ES" sz="2400" b="1" dirty="0"/>
              <a:t>), </a:t>
            </a:r>
            <a:r>
              <a:rPr lang="es-ES" sz="2400" b="1" dirty="0" smtClean="0"/>
              <a:t>volver</a:t>
            </a:r>
            <a:r>
              <a:rPr lang="es-ES" sz="2400" b="1" dirty="0"/>
              <a:t>, ver, decir, disminuir, hacer, subir.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b="1" dirty="0"/>
              <a:t>PRONOMBRES: yo, él, se, - </a:t>
            </a:r>
            <a:r>
              <a:rPr lang="es-ES" sz="2400" b="1" dirty="0" smtClean="0"/>
              <a:t>le,  </a:t>
            </a:r>
            <a:r>
              <a:rPr lang="es-ES" sz="2400" b="1" dirty="0"/>
              <a:t>lo, el cual, que, éste. </a:t>
            </a:r>
            <a:endParaRPr lang="es-ES" sz="2400" b="1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b="1" dirty="0" smtClean="0"/>
              <a:t>ADVERBIOS</a:t>
            </a:r>
            <a:r>
              <a:rPr lang="es-ES" sz="2400" b="1" dirty="0"/>
              <a:t>: poco, cerca, muy, adrede, </a:t>
            </a:r>
            <a:r>
              <a:rPr lang="es-ES" sz="2400" b="1" dirty="0" smtClean="0"/>
              <a:t>rápidamente</a:t>
            </a:r>
            <a:r>
              <a:rPr lang="es-ES" sz="2400" b="1" dirty="0"/>
              <a:t>, más, tarde. </a:t>
            </a:r>
            <a:endParaRPr lang="es-ES" sz="2400" b="1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b="1" dirty="0" smtClean="0"/>
              <a:t>PREPOSICIONES</a:t>
            </a:r>
            <a:r>
              <a:rPr lang="es-ES" sz="2400" b="1" dirty="0"/>
              <a:t>: a, hacia, en, de, sobre, ante, con, por, en.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400" b="1" dirty="0"/>
              <a:t>CONJUNCIONES: que, o, pero</a:t>
            </a:r>
            <a:r>
              <a:rPr lang="es-ES" sz="2400" b="1" dirty="0" smtClean="0"/>
              <a:t>.</a:t>
            </a:r>
            <a:endParaRPr lang="es-ES" sz="2400" b="1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-48852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Redondear rectángulo de esquina diagonal"/>
          <p:cNvSpPr/>
          <p:nvPr/>
        </p:nvSpPr>
        <p:spPr>
          <a:xfrm>
            <a:off x="398419" y="6154473"/>
            <a:ext cx="11142618" cy="469018"/>
          </a:xfrm>
          <a:prstGeom prst="round2DiagRect">
            <a:avLst/>
          </a:prstGeom>
          <a:solidFill>
            <a:srgbClr val="EEAA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err="1" smtClean="0"/>
              <a:t>Queneau</a:t>
            </a:r>
            <a:r>
              <a:rPr lang="es-ES" sz="2400" b="1" dirty="0" smtClean="0"/>
              <a:t>, R. (1987). </a:t>
            </a:r>
            <a:r>
              <a:rPr lang="es-ES" sz="2400" b="1" i="1" dirty="0" smtClean="0"/>
              <a:t>Ejercicios de estilo</a:t>
            </a:r>
            <a:r>
              <a:rPr lang="es-ES" sz="2400" b="1" dirty="0" smtClean="0"/>
              <a:t>. Partes de la oración, p. 135. Cátedra. Madrid. </a:t>
            </a:r>
            <a:endParaRPr lang="es-ES" sz="2400" b="1" dirty="0"/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398419" y="4483"/>
            <a:ext cx="10559143" cy="1112737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El texto morfo-lógico </a:t>
            </a:r>
            <a:endParaRPr lang="es-E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91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dondear rectángulo de esquina diagonal"/>
          <p:cNvSpPr/>
          <p:nvPr/>
        </p:nvSpPr>
        <p:spPr>
          <a:xfrm>
            <a:off x="769654" y="1371599"/>
            <a:ext cx="10411097" cy="4650377"/>
          </a:xfrm>
          <a:prstGeom prst="round2DiagRect">
            <a:avLst/>
          </a:prstGeom>
          <a:solidFill>
            <a:srgbClr val="EEDD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1200"/>
              </a:spcAft>
            </a:pPr>
            <a:r>
              <a:rPr lang="es-ES" sz="2400" dirty="0">
                <a:solidFill>
                  <a:srgbClr val="0000CC"/>
                </a:solidFill>
              </a:rPr>
              <a:t>Una mañana a mediodía, junto al parque </a:t>
            </a:r>
            <a:r>
              <a:rPr lang="es-ES" sz="2400" dirty="0" err="1">
                <a:solidFill>
                  <a:srgbClr val="0000CC"/>
                </a:solidFill>
              </a:rPr>
              <a:t>Monceau</a:t>
            </a:r>
            <a:r>
              <a:rPr lang="es-ES" sz="2400" dirty="0">
                <a:solidFill>
                  <a:srgbClr val="0000CC"/>
                </a:solidFill>
              </a:rPr>
              <a:t>, en la plataforma trasera de un </a:t>
            </a:r>
            <a:r>
              <a:rPr lang="es-ES" sz="2400" dirty="0" smtClean="0">
                <a:solidFill>
                  <a:srgbClr val="0000CC"/>
                </a:solidFill>
              </a:rPr>
              <a:t>autobús casi </a:t>
            </a:r>
            <a:r>
              <a:rPr lang="es-ES" sz="2400" dirty="0">
                <a:solidFill>
                  <a:srgbClr val="0000CC"/>
                </a:solidFill>
              </a:rPr>
              <a:t>completo de la línea S (en la actualidad el 84), observé a un personaje con el </a:t>
            </a:r>
            <a:r>
              <a:rPr lang="es-ES" sz="2400" dirty="0" smtClean="0">
                <a:solidFill>
                  <a:srgbClr val="0000CC"/>
                </a:solidFill>
              </a:rPr>
              <a:t>cuello bastante </a:t>
            </a:r>
            <a:r>
              <a:rPr lang="es-ES" sz="2400" dirty="0">
                <a:solidFill>
                  <a:srgbClr val="0000CC"/>
                </a:solidFill>
              </a:rPr>
              <a:t>largo que llevaba un sombrero de fieltro rodeado de un cordón de fieltro en lugar </a:t>
            </a:r>
            <a:r>
              <a:rPr lang="es-ES" sz="2400" dirty="0" smtClean="0">
                <a:solidFill>
                  <a:srgbClr val="0000CC"/>
                </a:solidFill>
              </a:rPr>
              <a:t>de cinta</a:t>
            </a:r>
            <a:r>
              <a:rPr lang="es-ES" sz="2400" dirty="0">
                <a:solidFill>
                  <a:srgbClr val="0000CC"/>
                </a:solidFill>
              </a:rPr>
              <a:t>. </a:t>
            </a:r>
            <a:endParaRPr lang="es-ES" sz="2400" dirty="0" smtClean="0">
              <a:solidFill>
                <a:srgbClr val="0000CC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s-ES" sz="2400" dirty="0" smtClean="0">
                <a:solidFill>
                  <a:srgbClr val="0000CC"/>
                </a:solidFill>
              </a:rPr>
              <a:t>Este </a:t>
            </a:r>
            <a:r>
              <a:rPr lang="es-ES" sz="2400" dirty="0">
                <a:solidFill>
                  <a:srgbClr val="0000CC"/>
                </a:solidFill>
              </a:rPr>
              <a:t>individuo interpeló, de golpe y porrazo, a su vecino, pretendiendo que </a:t>
            </a:r>
            <a:r>
              <a:rPr lang="es-ES" sz="2400" dirty="0" smtClean="0">
                <a:solidFill>
                  <a:srgbClr val="0000CC"/>
                </a:solidFill>
              </a:rPr>
              <a:t>le pisoteaba </a:t>
            </a:r>
            <a:r>
              <a:rPr lang="es-ES" sz="2400" dirty="0">
                <a:solidFill>
                  <a:srgbClr val="0000CC"/>
                </a:solidFill>
              </a:rPr>
              <a:t>adrede cada vez que subían o bajaban viajeros. Pero abandonó rápidamente </a:t>
            </a:r>
            <a:r>
              <a:rPr lang="es-ES" sz="2400" dirty="0" smtClean="0">
                <a:solidFill>
                  <a:srgbClr val="0000CC"/>
                </a:solidFill>
              </a:rPr>
              <a:t>la discusión </a:t>
            </a:r>
            <a:r>
              <a:rPr lang="es-ES" sz="2400" dirty="0">
                <a:solidFill>
                  <a:srgbClr val="0000CC"/>
                </a:solidFill>
              </a:rPr>
              <a:t>para lanzarse sobre un sitio que había quedado libre</a:t>
            </a:r>
            <a:r>
              <a:rPr lang="es-ES" sz="2400" dirty="0" smtClean="0">
                <a:solidFill>
                  <a:srgbClr val="0000CC"/>
                </a:solidFill>
              </a:rPr>
              <a:t>.</a:t>
            </a:r>
            <a:endParaRPr lang="es-ES" sz="2400" dirty="0">
              <a:solidFill>
                <a:srgbClr val="0000CC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es-ES" sz="2400" dirty="0">
                <a:solidFill>
                  <a:srgbClr val="0000CC"/>
                </a:solidFill>
              </a:rPr>
              <a:t>Dos horas más tarde, volví a verlo delante de la estación de Saint Lazare, conversando </a:t>
            </a:r>
            <a:r>
              <a:rPr lang="es-ES" sz="2400" dirty="0" smtClean="0">
                <a:solidFill>
                  <a:srgbClr val="0000CC"/>
                </a:solidFill>
              </a:rPr>
              <a:t>con un </a:t>
            </a:r>
            <a:r>
              <a:rPr lang="es-ES" sz="2400" dirty="0">
                <a:solidFill>
                  <a:srgbClr val="0000CC"/>
                </a:solidFill>
              </a:rPr>
              <a:t>amigo que le aconsejaba disminuir el escote del abrigo haciéndose subir el botón </a:t>
            </a:r>
            <a:r>
              <a:rPr lang="es-ES" sz="2400" dirty="0" smtClean="0">
                <a:solidFill>
                  <a:srgbClr val="0000CC"/>
                </a:solidFill>
              </a:rPr>
              <a:t>superior por </a:t>
            </a:r>
            <a:r>
              <a:rPr lang="es-ES" sz="2400" dirty="0">
                <a:solidFill>
                  <a:srgbClr val="0000CC"/>
                </a:solidFill>
              </a:rPr>
              <a:t>algún sastre competente.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48194" y="101107"/>
            <a:ext cx="10559143" cy="127049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El texto morfo-lógico</a:t>
            </a:r>
            <a:endParaRPr lang="es-ES" dirty="0">
              <a:solidFill>
                <a:srgbClr val="0000CC"/>
              </a:solidFill>
            </a:endParaRPr>
          </a:p>
        </p:txBody>
      </p:sp>
      <p:sp>
        <p:nvSpPr>
          <p:cNvPr id="9" name="8 Redondear rectángulo de esquina diagonal"/>
          <p:cNvSpPr/>
          <p:nvPr/>
        </p:nvSpPr>
        <p:spPr>
          <a:xfrm>
            <a:off x="2717075" y="6284480"/>
            <a:ext cx="9248503" cy="469018"/>
          </a:xfrm>
          <a:prstGeom prst="round2DiagRect">
            <a:avLst/>
          </a:prstGeom>
          <a:solidFill>
            <a:srgbClr val="EEAA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err="1" smtClean="0"/>
              <a:t>Queneau</a:t>
            </a:r>
            <a:r>
              <a:rPr lang="es-ES" sz="2400" b="1" dirty="0" smtClean="0"/>
              <a:t>, R. (1987). </a:t>
            </a:r>
            <a:r>
              <a:rPr lang="es-ES" sz="2400" b="1" i="1" dirty="0" smtClean="0"/>
              <a:t>Ejercicios de estilo</a:t>
            </a:r>
            <a:r>
              <a:rPr lang="es-ES" sz="2400" b="1" dirty="0" smtClean="0"/>
              <a:t>. Relato p. 64. Cátedra. Madrid. 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23657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248194" y="101107"/>
            <a:ext cx="10559143" cy="127049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El texto morfo-lógico 2º ESO </a:t>
            </a:r>
            <a:endParaRPr lang="es-ES" dirty="0">
              <a:solidFill>
                <a:srgbClr val="0000CC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1799861" y="1640113"/>
            <a:ext cx="9448710" cy="4513944"/>
          </a:xfrm>
          <a:prstGeom prst="roundRect">
            <a:avLst/>
          </a:prstGeom>
          <a:solidFill>
            <a:srgbClr val="AAA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DOCENTES: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diferentes categorías gramaticales. </a:t>
            </a: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Reflexionar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la ambigüedad que en este sentido tienen algunas de las palabras. </a:t>
            </a: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Apreciar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relaciones entre los diferentes elementos del sistema. </a:t>
            </a: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conocimientos relacionados con la composición y las características de los textos narrativos.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952261" y="1792513"/>
            <a:ext cx="9448710" cy="4513944"/>
          </a:xfrm>
          <a:prstGeom prst="roundRect">
            <a:avLst/>
          </a:prstGeom>
          <a:solidFill>
            <a:srgbClr val="EEAA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 PARA LOS ALUMNOS: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Clasificar palabras por su categoría gramatical.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Redactar un texto que incluya un número mínimo de ellas.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Comprobar semejanzas con un original. 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104661" y="1944913"/>
            <a:ext cx="9448710" cy="4513944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 SOCIAL: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rganizamos el aula en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pequeños grupos (3-4 alumnos) aquí grupos de 5. </a:t>
            </a: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Aft>
                <a:spcPts val="1200"/>
              </a:spcAft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 ESPACIAL: 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preciso que los alumnos interactúen, por lo que necesitamos que cada grupo se siente en torno a una o varias mesas, de manera que puedan verse bien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(Mayoría de actividades).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918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219166" y="376878"/>
            <a:ext cx="10559143" cy="127049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Donde dije “digo”, digo “Diego” </a:t>
            </a:r>
            <a:endParaRPr lang="es-ES" dirty="0">
              <a:solidFill>
                <a:srgbClr val="0000CC"/>
              </a:solidFill>
            </a:endParaRPr>
          </a:p>
        </p:txBody>
      </p:sp>
      <p:sp>
        <p:nvSpPr>
          <p:cNvPr id="2" name="1 Rectángulo redondeado"/>
          <p:cNvSpPr/>
          <p:nvPr/>
        </p:nvSpPr>
        <p:spPr>
          <a:xfrm>
            <a:off x="1494971" y="2002970"/>
            <a:ext cx="9579429" cy="2830287"/>
          </a:xfrm>
          <a:prstGeom prst="roundRect">
            <a:avLst/>
          </a:prstGeom>
          <a:solidFill>
            <a:srgbClr val="EEDD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solidFill>
                  <a:srgbClr val="0000CC"/>
                </a:solidFill>
              </a:rPr>
              <a:t>Contexto: </a:t>
            </a:r>
            <a:r>
              <a:rPr lang="es-ES" sz="2800" dirty="0">
                <a:solidFill>
                  <a:srgbClr val="0000CC"/>
                </a:solidFill>
              </a:rPr>
              <a:t>Imaginad que sois profesores de lengua. Algunos de vuestros alumnos han escrito las siguientes </a:t>
            </a:r>
            <a:r>
              <a:rPr lang="es-ES" sz="2800" dirty="0" smtClean="0">
                <a:solidFill>
                  <a:srgbClr val="0000CC"/>
                </a:solidFill>
              </a:rPr>
              <a:t>oraciones. </a:t>
            </a:r>
            <a:r>
              <a:rPr lang="es-ES" sz="2800" dirty="0">
                <a:solidFill>
                  <a:srgbClr val="0000CC"/>
                </a:solidFill>
              </a:rPr>
              <a:t>Algunas de ellas son correctas y otras no. ¿Os atrevéis a corregirlas en grupo con el texto que tenéis cada uno? </a:t>
            </a:r>
          </a:p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521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 </a:t>
            </a:r>
            <a:endParaRPr lang="es-ES" dirty="0"/>
          </a:p>
          <a:p>
            <a:endParaRPr lang="es-E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48194" y="101107"/>
            <a:ext cx="10559143" cy="127049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Donde dije “digo”, digo “Diego”</a:t>
            </a:r>
            <a:endParaRPr lang="es-ES" dirty="0">
              <a:solidFill>
                <a:srgbClr val="0000CC"/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24709"/>
              </p:ext>
            </p:extLst>
          </p:nvPr>
        </p:nvGraphicFramePr>
        <p:xfrm>
          <a:off x="638743" y="1566666"/>
          <a:ext cx="10914629" cy="526907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531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050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ORACIONES: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s-ES" sz="2800" baseline="0" dirty="0" smtClean="0">
                          <a:solidFill>
                            <a:schemeClr val="tx1"/>
                          </a:solidFill>
                          <a:effectLst/>
                          <a:sym typeface="Wingdings 2"/>
                        </a:rPr>
                        <a:t></a:t>
                      </a:r>
                      <a:endParaRPr lang="es-ES" sz="2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s-ES" sz="2800" baseline="0" dirty="0" smtClean="0">
                          <a:solidFill>
                            <a:schemeClr val="tx1"/>
                          </a:solidFill>
                          <a:effectLst/>
                          <a:sym typeface="Wingdings 2"/>
                        </a:rPr>
                        <a:t></a:t>
                      </a:r>
                      <a:endParaRPr lang="es-ES" sz="2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1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  <a:buSzPts val="1200"/>
                        <a:buFont typeface="Tms Rmn"/>
                        <a:buChar char="-"/>
                        <a:tabLst>
                          <a:tab pos="114300" algn="l"/>
                        </a:tabLst>
                      </a:pP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Contra más entreno, mejor me siento.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X</a:t>
                      </a:r>
                      <a:r>
                        <a:rPr lang="es-ES" sz="28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2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1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  <a:buSzPts val="1200"/>
                        <a:buFont typeface="Tms Rmn"/>
                        <a:buChar char="-"/>
                        <a:tabLst>
                          <a:tab pos="114300" algn="l"/>
                        </a:tabLst>
                      </a:pP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Sentaros y callaros.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ES" sz="2800" baseline="0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s-ES" sz="2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1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  <a:buSzPts val="1200"/>
                        <a:buFont typeface="Tms Rmn"/>
                        <a:buChar char="-"/>
                        <a:tabLst>
                          <a:tab pos="114300" algn="l"/>
                        </a:tabLst>
                      </a:pP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Idos al parque a jugar, yo me quedo aquí esperando a Juan.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r>
                        <a:rPr lang="es-ES" sz="2800" dirty="0" smtClean="0">
                          <a:effectLst/>
                          <a:sym typeface="Wingdings"/>
                        </a:rPr>
                        <a:t></a:t>
                      </a: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2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1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  <a:buSzPts val="1200"/>
                        <a:buFont typeface="Tms Rmn"/>
                        <a:buChar char="-"/>
                        <a:tabLst>
                          <a:tab pos="114300" algn="l"/>
                        </a:tabLst>
                      </a:pP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Pienso de que es una buena idea.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ES" sz="2800" baseline="0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s-ES" sz="2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1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  <a:buSzPts val="1200"/>
                        <a:buFont typeface="Tms Rmn"/>
                        <a:buChar char="-"/>
                        <a:tabLst>
                          <a:tab pos="114300" algn="l"/>
                        </a:tabLst>
                      </a:pP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 acuerdo de </a:t>
                      </a:r>
                      <a:r>
                        <a:rPr lang="es-ES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que, </a:t>
                      </a: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aquel </a:t>
                      </a:r>
                      <a:r>
                        <a:rPr lang="es-ES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día, </a:t>
                      </a: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tú llevabas un vestido azul.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r>
                        <a:rPr lang="es-ES" sz="2800" dirty="0" smtClean="0">
                          <a:effectLst/>
                          <a:sym typeface="Wingdings"/>
                        </a:rPr>
                        <a:t></a:t>
                      </a:r>
                      <a:endParaRPr lang="es-E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1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  <a:buSzPts val="1200"/>
                        <a:buFont typeface="Tms Rmn"/>
                        <a:buChar char="-"/>
                        <a:tabLst>
                          <a:tab pos="114300" algn="l"/>
                        </a:tabLst>
                      </a:pP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Pienso de Juan que es una maravillosa persona.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r>
                        <a:rPr lang="es-ES" sz="2800" dirty="0" smtClean="0">
                          <a:effectLst/>
                          <a:sym typeface="Wingdings"/>
                        </a:rPr>
                        <a:t></a:t>
                      </a:r>
                      <a:endParaRPr lang="es-ES" sz="28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1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  <a:buSzPts val="1200"/>
                        <a:buFont typeface="Tms Rmn"/>
                        <a:buChar char="-"/>
                        <a:tabLst>
                          <a:tab pos="114300" algn="l"/>
                        </a:tabLst>
                      </a:pP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Cuando </a:t>
                      </a:r>
                      <a:r>
                        <a:rPr lang="es-ES" sz="2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estuvistes</a:t>
                      </a: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en Mallorca ¿vistes la catedral?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ES" sz="2800" baseline="0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s-ES" sz="2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1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  <a:buSzPts val="1200"/>
                        <a:buFont typeface="Tms Rmn"/>
                        <a:buChar char="-"/>
                        <a:tabLst>
                          <a:tab pos="114300" algn="l"/>
                        </a:tabLst>
                      </a:pP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Debéis de hacer los ejercicios para mañana por la mañana.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ES" sz="2800" baseline="0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s-ES" sz="2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61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  <a:buSzPts val="1200"/>
                        <a:buFont typeface="Tms Rmn"/>
                        <a:buChar char="-"/>
                        <a:tabLst>
                          <a:tab pos="114300" algn="l"/>
                        </a:tabLst>
                      </a:pP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Juan debe estar enfermo, porque no ha venido a trabajar.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ES" sz="2800" baseline="0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s-ES" sz="2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025751"/>
              </p:ext>
            </p:extLst>
          </p:nvPr>
        </p:nvGraphicFramePr>
        <p:xfrm>
          <a:off x="660514" y="1356693"/>
          <a:ext cx="10914629" cy="526907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531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050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ORACIONES: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s-ES" sz="2800" baseline="0" dirty="0" smtClean="0">
                          <a:solidFill>
                            <a:schemeClr val="tx1"/>
                          </a:solidFill>
                          <a:effectLst/>
                          <a:sym typeface="Wingdings 2"/>
                        </a:rPr>
                        <a:t></a:t>
                      </a:r>
                      <a:endParaRPr lang="es-ES" sz="2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s-ES" sz="2800" baseline="0" dirty="0" smtClean="0">
                          <a:solidFill>
                            <a:schemeClr val="tx1"/>
                          </a:solidFill>
                          <a:effectLst/>
                          <a:sym typeface="Wingdings 2"/>
                        </a:rPr>
                        <a:t></a:t>
                      </a:r>
                      <a:endParaRPr lang="es-ES" sz="2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1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  <a:buSzPts val="1200"/>
                        <a:buFont typeface="Tms Rmn"/>
                        <a:buChar char="-"/>
                        <a:tabLst>
                          <a:tab pos="114300" algn="l"/>
                        </a:tabLst>
                      </a:pP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Contra más entreno, mejor me siento.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s-ES" sz="2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1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  <a:buSzPts val="1200"/>
                        <a:buFont typeface="Tms Rmn"/>
                        <a:buChar char="-"/>
                        <a:tabLst>
                          <a:tab pos="114300" algn="l"/>
                        </a:tabLst>
                      </a:pP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Sentaros y callaros.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2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1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  <a:buSzPts val="1200"/>
                        <a:buFont typeface="Tms Rmn"/>
                        <a:buChar char="-"/>
                        <a:tabLst>
                          <a:tab pos="114300" algn="l"/>
                        </a:tabLst>
                      </a:pP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Idos al parque a jugar, yo me quedo aquí esperando a Juan.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2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1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  <a:buSzPts val="1200"/>
                        <a:buFont typeface="Tms Rmn"/>
                        <a:buChar char="-"/>
                        <a:tabLst>
                          <a:tab pos="114300" algn="l"/>
                        </a:tabLst>
                      </a:pP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Pienso de que es una buena idea.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2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1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  <a:buSzPts val="1200"/>
                        <a:buFont typeface="Tms Rmn"/>
                        <a:buChar char="-"/>
                        <a:tabLst>
                          <a:tab pos="114300" algn="l"/>
                        </a:tabLst>
                      </a:pP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 acuerdo de </a:t>
                      </a:r>
                      <a:r>
                        <a:rPr lang="es-ES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que, </a:t>
                      </a: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aquel </a:t>
                      </a:r>
                      <a:r>
                        <a:rPr lang="es-ES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día, </a:t>
                      </a: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tú llevabas un vestido azul.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1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  <a:buSzPts val="1200"/>
                        <a:buFont typeface="Tms Rmn"/>
                        <a:buChar char="-"/>
                        <a:tabLst>
                          <a:tab pos="114300" algn="l"/>
                        </a:tabLst>
                      </a:pP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Pienso de Juan que es una maravillosa persona.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1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  <a:buSzPts val="1200"/>
                        <a:buFont typeface="Tms Rmn"/>
                        <a:buChar char="-"/>
                        <a:tabLst>
                          <a:tab pos="114300" algn="l"/>
                        </a:tabLst>
                      </a:pP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Cuando </a:t>
                      </a:r>
                      <a:r>
                        <a:rPr lang="es-ES" sz="2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estuvistes</a:t>
                      </a: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en Mallorca ¿vistes la catedral?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2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1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  <a:buSzPts val="1200"/>
                        <a:buFont typeface="Tms Rmn"/>
                        <a:buChar char="-"/>
                        <a:tabLst>
                          <a:tab pos="114300" algn="l"/>
                        </a:tabLst>
                      </a:pP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Debéis de hacer los ejercicios para mañana por la mañana.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2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616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  <a:buSzPts val="1200"/>
                        <a:buFont typeface="Tms Rmn"/>
                        <a:buChar char="-"/>
                        <a:tabLst>
                          <a:tab pos="114300" algn="l"/>
                        </a:tabLst>
                      </a:pPr>
                      <a:r>
                        <a:rPr lang="es-ES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Juan debe estar enfermo, porque no ha venido a trabajar.</a:t>
                      </a:r>
                      <a:endParaRPr lang="es-E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s-ES" sz="28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2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10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ortar rectángulo de esquina sencilla"/>
          <p:cNvSpPr/>
          <p:nvPr/>
        </p:nvSpPr>
        <p:spPr>
          <a:xfrm>
            <a:off x="4668123" y="2738145"/>
            <a:ext cx="2855753" cy="1985075"/>
          </a:xfrm>
          <a:prstGeom prst="snip1Rect">
            <a:avLst/>
          </a:prstGeom>
          <a:solidFill>
            <a:srgbClr val="EEAAAA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8 CuadroTexto"/>
          <p:cNvSpPr txBox="1"/>
          <p:nvPr/>
        </p:nvSpPr>
        <p:spPr>
          <a:xfrm>
            <a:off x="4623964" y="3149707"/>
            <a:ext cx="29440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0000CC"/>
                </a:solidFill>
              </a:rPr>
              <a:t>DESARROLLO DE LA COMPETENCIA COMUNICATIVA</a:t>
            </a:r>
            <a:endParaRPr lang="es-ES" sz="2800" b="1" dirty="0">
              <a:solidFill>
                <a:srgbClr val="0000CC"/>
              </a:solidFill>
            </a:endParaRPr>
          </a:p>
        </p:txBody>
      </p:sp>
      <p:sp>
        <p:nvSpPr>
          <p:cNvPr id="6" name="5 Redondear rectángulo de esquina diagonal"/>
          <p:cNvSpPr/>
          <p:nvPr/>
        </p:nvSpPr>
        <p:spPr>
          <a:xfrm>
            <a:off x="8072847" y="3982717"/>
            <a:ext cx="3984170" cy="1424111"/>
          </a:xfrm>
          <a:prstGeom prst="round2DiagRect">
            <a:avLst/>
          </a:prstGeom>
          <a:solidFill>
            <a:srgbClr val="AAA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lumnos versátiles </a:t>
            </a:r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el uso de la </a:t>
            </a: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lengua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Flecha abajo"/>
          <p:cNvSpPr/>
          <p:nvPr/>
        </p:nvSpPr>
        <p:spPr>
          <a:xfrm>
            <a:off x="4675313" y="1458907"/>
            <a:ext cx="2570377" cy="1138893"/>
          </a:xfrm>
          <a:prstGeom prst="downArrow">
            <a:avLst>
              <a:gd name="adj1" fmla="val 62189"/>
              <a:gd name="adj2" fmla="val 47706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OBJETIVO</a:t>
            </a:r>
            <a:endParaRPr lang="es-ES" sz="2400" b="1" dirty="0"/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249693" y="161577"/>
            <a:ext cx="11942307" cy="127049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Punto de partida común  </a:t>
            </a:r>
            <a:endParaRPr lang="es-ES" dirty="0">
              <a:solidFill>
                <a:srgbClr val="0000CC"/>
              </a:solidFill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249692" y="1614819"/>
            <a:ext cx="3842754" cy="1776549"/>
            <a:chOff x="2743914" y="1565060"/>
            <a:chExt cx="5743494" cy="3010258"/>
          </a:xfrm>
          <a:scene3d>
            <a:camera prst="orthographicFront"/>
            <a:lightRig rig="flat" dir="t"/>
          </a:scene3d>
        </p:grpSpPr>
        <p:sp>
          <p:nvSpPr>
            <p:cNvPr id="14" name="13 Onda"/>
            <p:cNvSpPr/>
            <p:nvPr/>
          </p:nvSpPr>
          <p:spPr>
            <a:xfrm>
              <a:off x="2743914" y="1565060"/>
              <a:ext cx="5743493" cy="3010258"/>
            </a:xfrm>
            <a:prstGeom prst="wave">
              <a:avLst/>
            </a:prstGeom>
            <a:solidFill>
              <a:schemeClr val="bg1">
                <a:lumMod val="65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-1455363"/>
                <a:satOff val="-83928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nda 4"/>
            <p:cNvSpPr/>
            <p:nvPr/>
          </p:nvSpPr>
          <p:spPr>
            <a:xfrm>
              <a:off x="2743915" y="2265771"/>
              <a:ext cx="5743493" cy="15051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</a:t>
              </a:r>
              <a:r>
                <a:rPr lang="es-ES" sz="24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signatura de Lengua Castellana y Literatura</a:t>
              </a:r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249691" y="3773687"/>
            <a:ext cx="3842753" cy="1842172"/>
            <a:chOff x="2743915" y="1289733"/>
            <a:chExt cx="5743493" cy="3010258"/>
          </a:xfrm>
          <a:scene3d>
            <a:camera prst="orthographicFront"/>
            <a:lightRig rig="flat" dir="t"/>
          </a:scene3d>
        </p:grpSpPr>
        <p:sp>
          <p:nvSpPr>
            <p:cNvPr id="17" name="16 Onda"/>
            <p:cNvSpPr/>
            <p:nvPr/>
          </p:nvSpPr>
          <p:spPr>
            <a:xfrm>
              <a:off x="2743915" y="1289733"/>
              <a:ext cx="5743493" cy="3010258"/>
            </a:xfrm>
            <a:prstGeom prst="wave">
              <a:avLst/>
            </a:prstGeom>
            <a:solidFill>
              <a:schemeClr val="bg1">
                <a:lumMod val="65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-1455363"/>
                <a:satOff val="-83928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Onda 4"/>
            <p:cNvSpPr/>
            <p:nvPr/>
          </p:nvSpPr>
          <p:spPr>
            <a:xfrm>
              <a:off x="2743915" y="2042298"/>
              <a:ext cx="5743493" cy="15051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</a:t>
              </a:r>
              <a:r>
                <a:rPr lang="es-ES" sz="24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nfoque comunicativo de enseñanza de lenguas</a:t>
              </a:r>
            </a:p>
          </p:txBody>
        </p:sp>
      </p:grpSp>
      <p:cxnSp>
        <p:nvCxnSpPr>
          <p:cNvPr id="19" name="18 Conector recto de flecha"/>
          <p:cNvCxnSpPr/>
          <p:nvPr/>
        </p:nvCxnSpPr>
        <p:spPr>
          <a:xfrm>
            <a:off x="4092446" y="2732851"/>
            <a:ext cx="338172" cy="194366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flipV="1">
            <a:off x="4092444" y="4234230"/>
            <a:ext cx="407435" cy="36652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27 Redondear rectángulo de esquina diagonal"/>
          <p:cNvSpPr/>
          <p:nvPr/>
        </p:nvSpPr>
        <p:spPr>
          <a:xfrm>
            <a:off x="8072847" y="1500588"/>
            <a:ext cx="3984170" cy="1569346"/>
          </a:xfrm>
          <a:prstGeom prst="round2DiagRect">
            <a:avLst/>
          </a:prstGeom>
          <a:solidFill>
            <a:srgbClr val="AAA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lumnos </a:t>
            </a:r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expresan adecuadamente </a:t>
            </a:r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contextos comunicativos </a:t>
            </a: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variados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29 Redondear rectángulo de esquina diagonal"/>
          <p:cNvSpPr/>
          <p:nvPr/>
        </p:nvSpPr>
        <p:spPr>
          <a:xfrm>
            <a:off x="8072847" y="2106296"/>
            <a:ext cx="3984170" cy="3073967"/>
          </a:xfrm>
          <a:prstGeom prst="round2DiagRect">
            <a:avLst/>
          </a:prstGeom>
          <a:solidFill>
            <a:srgbClr val="AAA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lumnos progresan en el dominio </a:t>
            </a:r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los registros, conocimiento de las convenciones sociales, precisión léxica, conocimiento y práctica de la norma culta, etc</a:t>
            </a: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608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1" grpId="0" animBg="1"/>
      <p:bldP spid="28" grpId="0" animBg="1"/>
      <p:bldP spid="28" grpId="1" animBg="1"/>
      <p:bldP spid="3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 redondeado"/>
          <p:cNvSpPr/>
          <p:nvPr/>
        </p:nvSpPr>
        <p:spPr>
          <a:xfrm>
            <a:off x="1088571" y="1689275"/>
            <a:ext cx="9448710" cy="2790479"/>
          </a:xfrm>
          <a:prstGeom prst="roundRect">
            <a:avLst>
              <a:gd name="adj" fmla="val 7643"/>
            </a:avLst>
          </a:prstGeom>
          <a:solidFill>
            <a:srgbClr val="AAA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DOCENTES: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Comprender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texto expositivo con terminología 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morfológica.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Aprender algunas cuestiones de la norma lingüística española.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799861" y="1689275"/>
            <a:ext cx="9448710" cy="2808398"/>
          </a:xfrm>
          <a:prstGeom prst="roundRect">
            <a:avLst/>
          </a:prstGeom>
          <a:solidFill>
            <a:srgbClr val="EEAA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 PARA LOS ALUMNOS: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Relacionar información (tarjeta con oraciones).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errores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Corregir de acuerdo a unas indicaciones dadas.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508113" y="1218323"/>
            <a:ext cx="10914743" cy="5610649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 SOCIAL: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rganizamos el aula en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pequeños grupos (3-4 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alumnos). Aquí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grupos de 5. </a:t>
            </a: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Individualmente: leen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texto asignado, 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tratan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identificar qué oración se relaciona con esa información y 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valoran si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dicha oración es correcta o no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457200" lvl="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Después 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comunican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resto del grupo su decisión y 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argumentan,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utilizando el contenido del texto, su postura. El resto del grupo supervisa y expresa su acuerdo o desacuerdo y da explicaciones si opina de diferente modo a como miembro ha sugerido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248194" y="101107"/>
            <a:ext cx="10559143" cy="127049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Donde dije “digo”, digo “Diego” 3º ESO </a:t>
            </a:r>
            <a:endParaRPr lang="es-E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97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Variante </a:t>
            </a:r>
            <a:r>
              <a:rPr lang="es-ES" dirty="0"/>
              <a:t>2: El docente organiza a los alumnos en parejas, tríos o cuartetos. A cada uno le entrega toda la información: la tabla con las oraciones y todas las recetas de la segunda tabla. Les plantea la misma situación, pero primero han de corregir las oraciones individualmente y después discutir en grupo sus valoraciones para llegar a un consenso.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233680" y="246249"/>
            <a:ext cx="10559143" cy="127049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Donde dije “digo”, digo “Diego” Consigna</a:t>
            </a:r>
            <a:endParaRPr lang="es-E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63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 redondeado"/>
          <p:cNvSpPr/>
          <p:nvPr/>
        </p:nvSpPr>
        <p:spPr>
          <a:xfrm>
            <a:off x="435429" y="1225686"/>
            <a:ext cx="11161485" cy="3468916"/>
          </a:xfrm>
          <a:prstGeom prst="roundRect">
            <a:avLst/>
          </a:prstGeom>
          <a:solidFill>
            <a:srgbClr val="EEDD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solidFill>
                  <a:srgbClr val="0000CC"/>
                </a:solidFill>
              </a:rPr>
              <a:t>Contexto: Imaginad </a:t>
            </a:r>
            <a:r>
              <a:rPr lang="es-ES" sz="2800" dirty="0">
                <a:solidFill>
                  <a:srgbClr val="0000CC"/>
                </a:solidFill>
              </a:rPr>
              <a:t>que viene a clase un chico de otro país que sabe poco español. </a:t>
            </a:r>
            <a:r>
              <a:rPr lang="es-ES" sz="2800" dirty="0" smtClean="0">
                <a:solidFill>
                  <a:srgbClr val="0000CC"/>
                </a:solidFill>
              </a:rPr>
              <a:t>De tarea le han mandado buscar el </a:t>
            </a:r>
            <a:r>
              <a:rPr lang="es-ES" sz="2800" dirty="0">
                <a:solidFill>
                  <a:srgbClr val="0000CC"/>
                </a:solidFill>
              </a:rPr>
              <a:t>significado de </a:t>
            </a:r>
            <a:r>
              <a:rPr lang="es-ES" sz="2800" dirty="0" smtClean="0">
                <a:solidFill>
                  <a:srgbClr val="0000CC"/>
                </a:solidFill>
              </a:rPr>
              <a:t>unas </a:t>
            </a:r>
            <a:r>
              <a:rPr lang="es-ES" sz="2800" dirty="0">
                <a:solidFill>
                  <a:srgbClr val="0000CC"/>
                </a:solidFill>
              </a:rPr>
              <a:t>palabras españolas y él ha escrito las definiciones que figuran en la columna de la derecha. </a:t>
            </a:r>
            <a:r>
              <a:rPr lang="es-ES" sz="2800" dirty="0" smtClean="0">
                <a:solidFill>
                  <a:srgbClr val="0000CC"/>
                </a:solidFill>
              </a:rPr>
              <a:t>Ahora tú tienes que ayudarle a corregirlo ¿Podéis </a:t>
            </a:r>
            <a:r>
              <a:rPr lang="es-ES" sz="2800" dirty="0">
                <a:solidFill>
                  <a:srgbClr val="0000CC"/>
                </a:solidFill>
              </a:rPr>
              <a:t>dar una explicación, si es posible </a:t>
            </a:r>
            <a:r>
              <a:rPr lang="es-ES" sz="2800" dirty="0" smtClean="0">
                <a:solidFill>
                  <a:srgbClr val="0000CC"/>
                </a:solidFill>
              </a:rPr>
              <a:t>morfológica de </a:t>
            </a:r>
            <a:r>
              <a:rPr lang="es-ES" sz="2800" dirty="0">
                <a:solidFill>
                  <a:srgbClr val="0000CC"/>
                </a:solidFill>
              </a:rPr>
              <a:t>por qué ha dado tales </a:t>
            </a:r>
            <a:r>
              <a:rPr lang="es-ES" sz="2800" dirty="0" smtClean="0">
                <a:solidFill>
                  <a:srgbClr val="0000CC"/>
                </a:solidFill>
              </a:rPr>
              <a:t>definiciones y </a:t>
            </a:r>
            <a:r>
              <a:rPr lang="es-ES" sz="2800" dirty="0">
                <a:solidFill>
                  <a:srgbClr val="0000CC"/>
                </a:solidFill>
              </a:rPr>
              <a:t>que pueda explicar la ambigüedad </a:t>
            </a:r>
            <a:r>
              <a:rPr lang="es-ES" sz="2800" dirty="0" smtClean="0">
                <a:solidFill>
                  <a:srgbClr val="0000CC"/>
                </a:solidFill>
              </a:rPr>
              <a:t>sobre la que se asienta la gracia que provoca?, ¿qué </a:t>
            </a:r>
            <a:r>
              <a:rPr lang="es-ES" sz="2800" dirty="0">
                <a:solidFill>
                  <a:srgbClr val="0000CC"/>
                </a:solidFill>
              </a:rPr>
              <a:t>términos son los que ha entendido? 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25198" y="130136"/>
            <a:ext cx="10559143" cy="127049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Nuestro guiri 2º ESO</a:t>
            </a:r>
            <a:endParaRPr lang="es-ES" dirty="0">
              <a:solidFill>
                <a:srgbClr val="0000CC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1132116" y="5000278"/>
            <a:ext cx="10000342" cy="1596571"/>
          </a:xfrm>
          <a:prstGeom prst="roundRect">
            <a:avLst/>
          </a:prstGeom>
          <a:solidFill>
            <a:srgbClr val="AAA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vez de…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descripción morfológica de la palabra de la columna de la izquierda + </a:t>
            </a:r>
            <a:r>
              <a:rPr lang="es-ES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 interpretado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descripción morfológica de lo que supuestamente ha entendido nuestro guiri.</a:t>
            </a:r>
          </a:p>
        </p:txBody>
      </p:sp>
    </p:spTree>
    <p:extLst>
      <p:ext uri="{BB962C8B-B14F-4D97-AF65-F5344CB8AC3E}">
        <p14:creationId xmlns:p14="http://schemas.microsoft.com/office/powerpoint/2010/main" val="302945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48194" y="101107"/>
            <a:ext cx="10559143" cy="127049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Nuestro guiri 2º ESO</a:t>
            </a:r>
            <a:endParaRPr lang="es-ES" dirty="0">
              <a:solidFill>
                <a:srgbClr val="0000CC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870947" y="1730189"/>
            <a:ext cx="9448710" cy="876620"/>
          </a:xfrm>
          <a:prstGeom prst="roundRect">
            <a:avLst/>
          </a:prstGeom>
          <a:solidFill>
            <a:srgbClr val="EEAA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4800" b="1" dirty="0" smtClean="0"/>
              <a:t>      </a:t>
            </a:r>
            <a:r>
              <a:rPr lang="es-ES" sz="4800" b="1" dirty="0" smtClean="0">
                <a:solidFill>
                  <a:srgbClr val="0000CC"/>
                </a:solidFill>
              </a:rPr>
              <a:t>A</a:t>
            </a:r>
            <a:r>
              <a:rPr lang="es-ES" sz="2800" b="1" dirty="0" smtClean="0">
                <a:solidFill>
                  <a:srgbClr val="0000CC"/>
                </a:solidFill>
              </a:rPr>
              <a:t>cémila: mula, asno.</a:t>
            </a:r>
            <a:endParaRPr lang="es-ES" sz="4800" b="1" dirty="0" smtClean="0">
              <a:solidFill>
                <a:srgbClr val="0000CC"/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2221003" y="4971249"/>
            <a:ext cx="9448710" cy="816376"/>
          </a:xfrm>
          <a:prstGeom prst="roundRect">
            <a:avLst/>
          </a:prstGeom>
          <a:solidFill>
            <a:srgbClr val="EEAA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s-ES" sz="4800" b="1" dirty="0" smtClean="0">
                <a:solidFill>
                  <a:srgbClr val="0000CC"/>
                </a:solidFill>
              </a:rPr>
              <a:t>A</a:t>
            </a:r>
            <a:r>
              <a:rPr lang="es-ES" sz="2800" b="1" dirty="0" smtClean="0">
                <a:solidFill>
                  <a:srgbClr val="0000CC"/>
                </a:solidFill>
              </a:rPr>
              <a:t>ngosto: estrecho, reducido, escaso.</a:t>
            </a:r>
            <a:endParaRPr lang="es-ES" sz="4800" b="1" dirty="0" smtClean="0">
              <a:solidFill>
                <a:srgbClr val="0000CC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1466260" y="2946400"/>
            <a:ext cx="9448710" cy="1687820"/>
          </a:xfrm>
          <a:prstGeom prst="roundRect">
            <a:avLst/>
          </a:prstGeom>
          <a:solidFill>
            <a:srgbClr val="EEAA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s-ES" sz="4800" b="1" dirty="0" smtClean="0">
                <a:solidFill>
                  <a:srgbClr val="0000CC"/>
                </a:solidFill>
              </a:rPr>
              <a:t>A</a:t>
            </a:r>
            <a:r>
              <a:rPr lang="es-ES" sz="2800" b="1" dirty="0" smtClean="0">
                <a:solidFill>
                  <a:srgbClr val="0000CC"/>
                </a:solidFill>
              </a:rPr>
              <a:t>gnóstico: persona que considera que no es posible que los humanos entendamos los conocimientos de lo divino ni nada que no proceda de la experiencia.</a:t>
            </a:r>
            <a:endParaRPr lang="es-ES" sz="4800" b="1" dirty="0" smtClean="0">
              <a:solidFill>
                <a:srgbClr val="0000CC"/>
              </a:solidFill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9674202" y="6030792"/>
            <a:ext cx="1748654" cy="4425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1400" b="1" dirty="0" smtClean="0">
                <a:solidFill>
                  <a:srgbClr val="0000CC"/>
                </a:solidFill>
                <a:hlinkClick r:id="rId5" action="ppaction://hlinkfile"/>
              </a:rPr>
              <a:t>Nuestro guiri.pdf</a:t>
            </a:r>
            <a:endParaRPr lang="es-ES" sz="1400" b="1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6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 redondeado"/>
          <p:cNvSpPr/>
          <p:nvPr/>
        </p:nvSpPr>
        <p:spPr>
          <a:xfrm>
            <a:off x="1799861" y="1748971"/>
            <a:ext cx="9448710" cy="4310743"/>
          </a:xfrm>
          <a:prstGeom prst="roundRect">
            <a:avLst>
              <a:gd name="adj" fmla="val 7643"/>
            </a:avLst>
          </a:prstGeom>
          <a:solidFill>
            <a:srgbClr val="AAA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DOCENTES: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Repasar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categorías 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gramaticales y reparar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las coincidencias fonéticas de diferentes palabras. </a:t>
            </a: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Reflexionar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las posibilidades del lenguaje como instrumento lúdico y de humor. </a:t>
            </a: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Analizar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valorar la importancia de las ambigüedades. 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Valorar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relaciones paradigmáticas y sintagmáticas que de dan en la lengua. 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1799861" y="2354124"/>
            <a:ext cx="9448710" cy="2808398"/>
          </a:xfrm>
          <a:prstGeom prst="roundRect">
            <a:avLst/>
          </a:prstGeom>
          <a:solidFill>
            <a:srgbClr val="EEAA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 PARA LOS ALUMNOS: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Advertir cómo se relacionan los significados y la forma.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Tratar de explicar dichas relaciones con un lenguaje puramente gramatical y siguiendo una pauta prefijada.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1066844" y="1748970"/>
            <a:ext cx="10914743" cy="4310743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 SOCIAL: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rganizamos a los alumnos en parejas o tríos.</a:t>
            </a:r>
          </a:p>
          <a:p>
            <a:pPr algn="just">
              <a:spcAft>
                <a:spcPts val="1200"/>
              </a:spcAft>
            </a:pP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Aft>
                <a:spcPts val="1200"/>
              </a:spcAft>
            </a:pP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 ESPACIAL: 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preciso que los alumnos interactúen, por lo que necesitamos que cada grupo se siente en torno a una o varias mesas, de manera que puedan verse bien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248194" y="101107"/>
            <a:ext cx="10559143" cy="1270492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rgbClr val="0000CC"/>
                </a:solidFill>
              </a:rPr>
              <a:t>Nuestro guiri </a:t>
            </a:r>
            <a:r>
              <a:rPr lang="es-ES" dirty="0" smtClean="0">
                <a:solidFill>
                  <a:srgbClr val="0000CC"/>
                </a:solidFill>
              </a:rPr>
              <a:t>2º ESO </a:t>
            </a:r>
            <a:endParaRPr lang="es-E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12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 redondeado"/>
          <p:cNvSpPr/>
          <p:nvPr/>
        </p:nvSpPr>
        <p:spPr>
          <a:xfrm>
            <a:off x="1175657" y="1922371"/>
            <a:ext cx="9681030" cy="3081482"/>
          </a:xfrm>
          <a:prstGeom prst="roundRect">
            <a:avLst/>
          </a:prstGeom>
          <a:solidFill>
            <a:srgbClr val="EEDD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solidFill>
                  <a:srgbClr val="0000CC"/>
                </a:solidFill>
              </a:rPr>
              <a:t>Contexto: Imagina que </a:t>
            </a:r>
            <a:r>
              <a:rPr lang="es-ES" sz="2800" dirty="0">
                <a:solidFill>
                  <a:srgbClr val="0000CC"/>
                </a:solidFill>
              </a:rPr>
              <a:t>ese mismo chico extranjero que está aprendiendo español viene a clase y tienes que hacerle entender los siguientes juegos de palabras. Explícaselos identificando las categorías gramaticales de las palabras subrayadas.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94570" y="159164"/>
            <a:ext cx="10559143" cy="127049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Nuestro guiri </a:t>
            </a:r>
            <a:r>
              <a:rPr lang="es-ES" dirty="0">
                <a:solidFill>
                  <a:srgbClr val="0000CC"/>
                </a:solidFill>
              </a:rPr>
              <a:t>2º ESO Dar y pedir explicaciones</a:t>
            </a:r>
          </a:p>
        </p:txBody>
      </p:sp>
    </p:spTree>
    <p:extLst>
      <p:ext uri="{BB962C8B-B14F-4D97-AF65-F5344CB8AC3E}">
        <p14:creationId xmlns:p14="http://schemas.microsoft.com/office/powerpoint/2010/main" val="289097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s-ES" dirty="0" smtClean="0"/>
          </a:p>
          <a:p>
            <a:pPr lvl="0"/>
            <a:endParaRPr lang="es-E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48194" y="101107"/>
            <a:ext cx="10559143" cy="127049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Nuestro guiri 2º ESO Dar y pedir explicaciones</a:t>
            </a:r>
            <a:endParaRPr lang="es-ES" dirty="0">
              <a:solidFill>
                <a:srgbClr val="0000CC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19313" y="1225250"/>
            <a:ext cx="1133565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s-ES" sz="2200" dirty="0" smtClean="0"/>
              <a:t>_Ayer </a:t>
            </a:r>
            <a:r>
              <a:rPr lang="es-ES" sz="2200" dirty="0"/>
              <a:t>discutí con el </a:t>
            </a:r>
            <a:r>
              <a:rPr lang="es-ES" sz="2200" dirty="0" smtClean="0"/>
              <a:t>camarero</a:t>
            </a:r>
          </a:p>
          <a:p>
            <a:pPr lvl="0"/>
            <a:r>
              <a:rPr lang="es-ES" sz="2200" dirty="0" smtClean="0"/>
              <a:t>       _ ¿</a:t>
            </a:r>
            <a:r>
              <a:rPr lang="es-ES" sz="2200" u="sng" dirty="0"/>
              <a:t>Por qué</a:t>
            </a:r>
            <a:r>
              <a:rPr lang="es-ES" sz="2200" dirty="0"/>
              <a:t>?, ¿</a:t>
            </a:r>
            <a:r>
              <a:rPr lang="es-ES" sz="2200" u="sng" dirty="0"/>
              <a:t>cuándo</a:t>
            </a:r>
            <a:r>
              <a:rPr lang="es-ES" sz="2200" dirty="0"/>
              <a:t>?, ¿</a:t>
            </a:r>
            <a:r>
              <a:rPr lang="es-ES" sz="2200" u="sng" dirty="0"/>
              <a:t>cómo</a:t>
            </a:r>
            <a:r>
              <a:rPr lang="es-ES" sz="2200" dirty="0"/>
              <a:t>? </a:t>
            </a:r>
          </a:p>
          <a:p>
            <a:pPr lvl="0"/>
            <a:r>
              <a:rPr lang="es-ES" sz="2200" dirty="0" smtClean="0"/>
              <a:t>       _ </a:t>
            </a:r>
            <a:r>
              <a:rPr lang="es-ES" sz="2200" u="sng" dirty="0" smtClean="0"/>
              <a:t>Porque</a:t>
            </a:r>
            <a:r>
              <a:rPr lang="es-ES" sz="2200" dirty="0" smtClean="0"/>
              <a:t> </a:t>
            </a:r>
            <a:r>
              <a:rPr lang="es-ES" sz="2200" u="sng" dirty="0"/>
              <a:t>cuando</a:t>
            </a:r>
            <a:r>
              <a:rPr lang="es-ES" sz="2200" dirty="0"/>
              <a:t> </a:t>
            </a:r>
            <a:r>
              <a:rPr lang="es-ES" sz="2200" u="sng" dirty="0"/>
              <a:t>como,</a:t>
            </a:r>
            <a:r>
              <a:rPr lang="es-ES" sz="2200" dirty="0"/>
              <a:t> me gusta que me traten con esmero</a:t>
            </a:r>
            <a:r>
              <a:rPr lang="es-ES" sz="2200" dirty="0" smtClean="0"/>
              <a:t>.</a:t>
            </a:r>
          </a:p>
          <a:p>
            <a:pPr lvl="0"/>
            <a:endParaRPr lang="es-ES" sz="2200" dirty="0"/>
          </a:p>
          <a:p>
            <a:pPr marL="514350" lvl="0" indent="-514350">
              <a:buFont typeface="+mj-lt"/>
              <a:buAutoNum type="arabicPeriod" startAt="2"/>
            </a:pPr>
            <a:r>
              <a:rPr lang="es-ES" sz="2200" dirty="0" smtClean="0"/>
              <a:t>_He </a:t>
            </a:r>
            <a:r>
              <a:rPr lang="es-ES" sz="2200" dirty="0"/>
              <a:t>reñido a un hostelero </a:t>
            </a:r>
            <a:endParaRPr lang="es-ES" sz="2200" dirty="0" smtClean="0"/>
          </a:p>
          <a:p>
            <a:pPr lvl="0"/>
            <a:r>
              <a:rPr lang="es-ES" sz="2200" dirty="0"/>
              <a:t> </a:t>
            </a:r>
            <a:r>
              <a:rPr lang="es-ES" sz="2200" dirty="0" smtClean="0"/>
              <a:t>      _ ¿</a:t>
            </a:r>
            <a:r>
              <a:rPr lang="es-ES" sz="2200" u="sng" dirty="0"/>
              <a:t>P</a:t>
            </a:r>
            <a:r>
              <a:rPr lang="es-ES" sz="2200" u="sng" dirty="0" smtClean="0"/>
              <a:t>or </a:t>
            </a:r>
            <a:r>
              <a:rPr lang="es-ES" sz="2200" u="sng" dirty="0"/>
              <a:t>qué</a:t>
            </a:r>
            <a:r>
              <a:rPr lang="es-ES" sz="2200" dirty="0"/>
              <a:t>?, ¿</a:t>
            </a:r>
            <a:r>
              <a:rPr lang="es-ES" sz="2200" u="sng" dirty="0"/>
              <a:t>dónde</a:t>
            </a:r>
            <a:r>
              <a:rPr lang="es-ES" sz="2200" dirty="0"/>
              <a:t>?, ¿</a:t>
            </a:r>
            <a:r>
              <a:rPr lang="es-ES" sz="2200" u="sng" dirty="0"/>
              <a:t>cuándo</a:t>
            </a:r>
            <a:r>
              <a:rPr lang="es-ES" sz="2200" dirty="0"/>
              <a:t>?, ¿</a:t>
            </a:r>
            <a:r>
              <a:rPr lang="es-ES" sz="2200" u="sng" dirty="0"/>
              <a:t>cómo</a:t>
            </a:r>
            <a:r>
              <a:rPr lang="es-ES" sz="2200" dirty="0" smtClean="0"/>
              <a:t>?</a:t>
            </a:r>
          </a:p>
          <a:p>
            <a:pPr lvl="0"/>
            <a:r>
              <a:rPr lang="es-ES" sz="2200" dirty="0"/>
              <a:t> </a:t>
            </a:r>
            <a:r>
              <a:rPr lang="es-ES" sz="2200" dirty="0" smtClean="0"/>
              <a:t>      _  </a:t>
            </a:r>
            <a:r>
              <a:rPr lang="es-ES" sz="2200" u="sng" dirty="0"/>
              <a:t>Porque</a:t>
            </a:r>
            <a:r>
              <a:rPr lang="es-ES" sz="2200" dirty="0"/>
              <a:t> </a:t>
            </a:r>
            <a:r>
              <a:rPr lang="es-ES" sz="2200" u="sng" dirty="0"/>
              <a:t>donde</a:t>
            </a:r>
            <a:r>
              <a:rPr lang="es-ES" sz="2200" dirty="0"/>
              <a:t>, </a:t>
            </a:r>
            <a:r>
              <a:rPr lang="es-ES" sz="2200" u="sng" dirty="0"/>
              <a:t>cuando</a:t>
            </a:r>
            <a:r>
              <a:rPr lang="es-ES" sz="2200" dirty="0"/>
              <a:t> </a:t>
            </a:r>
            <a:r>
              <a:rPr lang="es-ES" sz="2200" u="sng" dirty="0"/>
              <a:t>como</a:t>
            </a:r>
            <a:r>
              <a:rPr lang="es-ES" sz="2200" dirty="0"/>
              <a:t>, sirven mal, me </a:t>
            </a:r>
            <a:r>
              <a:rPr lang="es-ES" sz="2200" dirty="0" smtClean="0"/>
              <a:t>desespero.</a:t>
            </a:r>
          </a:p>
          <a:p>
            <a:pPr lvl="0"/>
            <a:endParaRPr lang="es-ES" sz="2200" dirty="0" smtClean="0"/>
          </a:p>
          <a:p>
            <a:pPr marL="514350" lvl="0" indent="-514350">
              <a:buFont typeface="+mj-lt"/>
              <a:buAutoNum type="arabicPeriod" startAt="3"/>
            </a:pPr>
            <a:r>
              <a:rPr lang="es-ES" sz="2200" dirty="0" smtClean="0"/>
              <a:t>El </a:t>
            </a:r>
            <a:r>
              <a:rPr lang="es-ES" sz="2200" dirty="0"/>
              <a:t>amor es una </a:t>
            </a:r>
            <a:r>
              <a:rPr lang="es-ES" sz="2200" u="sng" dirty="0"/>
              <a:t>locura</a:t>
            </a:r>
            <a:r>
              <a:rPr lang="es-ES" sz="2200" dirty="0"/>
              <a:t> que sólo </a:t>
            </a:r>
            <a:r>
              <a:rPr lang="es-ES" sz="2200" u="sng" dirty="0"/>
              <a:t>lo cura</a:t>
            </a:r>
            <a:r>
              <a:rPr lang="es-ES" sz="2200" dirty="0"/>
              <a:t> </a:t>
            </a:r>
            <a:r>
              <a:rPr lang="es-ES" sz="2200" u="sng" dirty="0"/>
              <a:t>el cura</a:t>
            </a:r>
            <a:r>
              <a:rPr lang="es-ES" sz="2200" dirty="0"/>
              <a:t> y cuando </a:t>
            </a:r>
            <a:r>
              <a:rPr lang="es-ES" sz="2200" u="sng" dirty="0"/>
              <a:t>el cura</a:t>
            </a:r>
            <a:r>
              <a:rPr lang="es-ES" sz="2200" dirty="0"/>
              <a:t> </a:t>
            </a:r>
            <a:r>
              <a:rPr lang="es-ES" sz="2200" u="sng" dirty="0"/>
              <a:t>lo cura</a:t>
            </a:r>
            <a:r>
              <a:rPr lang="es-ES" sz="2200" dirty="0"/>
              <a:t>, comete la gran </a:t>
            </a:r>
            <a:r>
              <a:rPr lang="es-ES" sz="2200" u="sng" dirty="0"/>
              <a:t>locura</a:t>
            </a:r>
            <a:r>
              <a:rPr lang="es-ES" sz="2200" u="sng" dirty="0" smtClean="0"/>
              <a:t>.</a:t>
            </a:r>
          </a:p>
          <a:p>
            <a:pPr marL="514350" lvl="0" indent="-514350">
              <a:buFont typeface="+mj-lt"/>
              <a:buAutoNum type="arabicPeriod" startAt="3"/>
            </a:pPr>
            <a:endParaRPr lang="es-ES" sz="2200" dirty="0"/>
          </a:p>
          <a:p>
            <a:pPr marL="514350" lvl="0" indent="-514350">
              <a:buFont typeface="+mj-lt"/>
              <a:buAutoNum type="arabicPeriod" startAt="3"/>
            </a:pPr>
            <a:r>
              <a:rPr lang="es-ES" sz="2200" dirty="0" smtClean="0"/>
              <a:t>_¿</a:t>
            </a:r>
            <a:r>
              <a:rPr lang="es-ES" sz="2200" dirty="0"/>
              <a:t>Y usted cómo come</a:t>
            </a:r>
            <a:r>
              <a:rPr lang="es-ES" sz="2200" dirty="0" smtClean="0"/>
              <a:t>? </a:t>
            </a:r>
          </a:p>
          <a:p>
            <a:pPr lvl="0"/>
            <a:r>
              <a:rPr lang="es-ES" sz="2200" dirty="0"/>
              <a:t> </a:t>
            </a:r>
            <a:r>
              <a:rPr lang="es-ES" sz="2200" dirty="0" smtClean="0"/>
              <a:t>      _¿</a:t>
            </a:r>
            <a:r>
              <a:rPr lang="es-ES" sz="2200" dirty="0"/>
              <a:t>Q</a:t>
            </a:r>
            <a:r>
              <a:rPr lang="es-ES" sz="2200" dirty="0" smtClean="0"/>
              <a:t>ue </a:t>
            </a:r>
            <a:r>
              <a:rPr lang="es-ES" sz="2200" u="sng" dirty="0"/>
              <a:t>cómo</a:t>
            </a:r>
            <a:r>
              <a:rPr lang="es-ES" sz="2200" dirty="0"/>
              <a:t> </a:t>
            </a:r>
            <a:r>
              <a:rPr lang="es-ES" sz="2200" u="sng" dirty="0"/>
              <a:t>como</a:t>
            </a:r>
            <a:r>
              <a:rPr lang="es-ES" sz="2200" dirty="0"/>
              <a:t>? </a:t>
            </a:r>
            <a:r>
              <a:rPr lang="es-ES" sz="2200" u="sng" dirty="0"/>
              <a:t>Como</a:t>
            </a:r>
            <a:r>
              <a:rPr lang="es-ES" sz="2200" dirty="0"/>
              <a:t> </a:t>
            </a:r>
            <a:r>
              <a:rPr lang="es-ES" sz="2200" u="sng" dirty="0"/>
              <a:t>como</a:t>
            </a:r>
            <a:r>
              <a:rPr lang="es-ES" sz="2200" dirty="0"/>
              <a:t>, </a:t>
            </a:r>
            <a:r>
              <a:rPr lang="es-ES" sz="2200" u="sng" dirty="0"/>
              <a:t>como</a:t>
            </a:r>
            <a:r>
              <a:rPr lang="es-ES" sz="2200" dirty="0"/>
              <a:t>. </a:t>
            </a:r>
            <a:endParaRPr lang="es-ES" sz="2200" dirty="0" smtClean="0"/>
          </a:p>
          <a:p>
            <a:pPr lvl="0"/>
            <a:r>
              <a:rPr lang="es-ES" sz="2200" dirty="0"/>
              <a:t> </a:t>
            </a:r>
            <a:r>
              <a:rPr lang="es-ES" sz="2200" dirty="0" smtClean="0"/>
              <a:t>      _¿</a:t>
            </a:r>
            <a:r>
              <a:rPr lang="es-ES" sz="2200" u="sng" dirty="0"/>
              <a:t>Cómo</a:t>
            </a:r>
            <a:r>
              <a:rPr lang="es-ES" sz="2200" dirty="0"/>
              <a:t>? </a:t>
            </a:r>
            <a:endParaRPr lang="es-ES" sz="2200" dirty="0" smtClean="0"/>
          </a:p>
          <a:p>
            <a:pPr lvl="0"/>
            <a:r>
              <a:rPr lang="es-ES" sz="2200" dirty="0"/>
              <a:t> </a:t>
            </a:r>
            <a:r>
              <a:rPr lang="es-ES" sz="2200" dirty="0" smtClean="0"/>
              <a:t>      _Que</a:t>
            </a:r>
            <a:r>
              <a:rPr lang="es-ES" sz="2200" u="sng" dirty="0" smtClean="0"/>
              <a:t> </a:t>
            </a:r>
            <a:r>
              <a:rPr lang="es-ES" sz="2200" u="sng" dirty="0"/>
              <a:t>como, como como</a:t>
            </a:r>
            <a:r>
              <a:rPr lang="es-ES" sz="2200" u="sng" dirty="0" smtClean="0"/>
              <a:t>.</a:t>
            </a:r>
          </a:p>
          <a:p>
            <a:pPr lvl="0"/>
            <a:endParaRPr lang="es-ES" sz="2200" dirty="0"/>
          </a:p>
          <a:p>
            <a:pPr marL="514350" lvl="0" indent="-514350">
              <a:buFont typeface="+mj-lt"/>
              <a:buAutoNum type="arabicPeriod" startAt="5"/>
            </a:pPr>
            <a:r>
              <a:rPr lang="es-ES" sz="2200" dirty="0"/>
              <a:t>El </a:t>
            </a:r>
            <a:r>
              <a:rPr lang="es-ES" sz="2200" u="sng" dirty="0"/>
              <a:t>vino</a:t>
            </a:r>
            <a:r>
              <a:rPr lang="es-ES" sz="2200" dirty="0"/>
              <a:t> </a:t>
            </a:r>
            <a:r>
              <a:rPr lang="es-ES" sz="2200" u="sng" dirty="0" err="1"/>
              <a:t>vino</a:t>
            </a:r>
            <a:r>
              <a:rPr lang="es-ES" sz="2200" dirty="0"/>
              <a:t>, pero </a:t>
            </a:r>
            <a:r>
              <a:rPr lang="es-ES" sz="2200" u="sng" dirty="0"/>
              <a:t>el vino</a:t>
            </a:r>
            <a:r>
              <a:rPr lang="es-ES" sz="2200" dirty="0"/>
              <a:t> no </a:t>
            </a:r>
            <a:r>
              <a:rPr lang="es-ES" sz="2200" u="sng" dirty="0"/>
              <a:t>vino</a:t>
            </a:r>
            <a:r>
              <a:rPr lang="es-ES" sz="2200" dirty="0"/>
              <a:t> </a:t>
            </a:r>
            <a:r>
              <a:rPr lang="es-ES" sz="2200" u="sng" dirty="0" err="1"/>
              <a:t>vino</a:t>
            </a:r>
            <a:r>
              <a:rPr lang="es-ES" sz="2200" dirty="0"/>
              <a:t>, </a:t>
            </a:r>
            <a:r>
              <a:rPr lang="es-ES" sz="2200" u="sng" dirty="0"/>
              <a:t>el vino</a:t>
            </a:r>
            <a:r>
              <a:rPr lang="es-ES" sz="2200" dirty="0"/>
              <a:t> </a:t>
            </a:r>
            <a:r>
              <a:rPr lang="es-ES" sz="2200" u="sng" dirty="0" err="1"/>
              <a:t>vino</a:t>
            </a:r>
            <a:r>
              <a:rPr lang="es-ES" sz="2200" u="sng" dirty="0"/>
              <a:t> </a:t>
            </a:r>
            <a:r>
              <a:rPr lang="es-ES" sz="2200" dirty="0"/>
              <a:t>vinagre.</a:t>
            </a:r>
          </a:p>
        </p:txBody>
      </p:sp>
    </p:spTree>
    <p:extLst>
      <p:ext uri="{BB962C8B-B14F-4D97-AF65-F5344CB8AC3E}">
        <p14:creationId xmlns:p14="http://schemas.microsoft.com/office/powerpoint/2010/main" val="328461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 redondeado"/>
          <p:cNvSpPr/>
          <p:nvPr/>
        </p:nvSpPr>
        <p:spPr>
          <a:xfrm>
            <a:off x="958261" y="1595721"/>
            <a:ext cx="9448710" cy="4108132"/>
          </a:xfrm>
          <a:prstGeom prst="roundRect">
            <a:avLst>
              <a:gd name="adj" fmla="val 7643"/>
            </a:avLst>
          </a:prstGeom>
          <a:solidFill>
            <a:srgbClr val="AAA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DOCENTES: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Valorar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repercusiones que tienen las categorías gramaticales en la transmisión de significados. </a:t>
            </a: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Asociar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tilde ortográfica a los pronombres interrogativos. </a:t>
            </a: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Conocer y valorar las relaciones entre morfología y ortografía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Fomentar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comprensión escrita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958261" y="2245588"/>
            <a:ext cx="9448710" cy="2808398"/>
          </a:xfrm>
          <a:prstGeom prst="roundRect">
            <a:avLst/>
          </a:prstGeom>
          <a:solidFill>
            <a:srgbClr val="EEAA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 PARA LOS ALUMNOS: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Advertir cómo se relacionan los significados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Entender juegos de palabras basados en la morfología y ortografía.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Valorar la importancia de la puntuación.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958261" y="1595721"/>
            <a:ext cx="9448710" cy="410813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 SOCIAL:</a:t>
            </a:r>
          </a:p>
          <a:p>
            <a:pPr marL="457200" lvl="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realizar la actividad la profesora estructura el aula en parejas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0" algn="just">
              <a:spcAft>
                <a:spcPts val="1200"/>
              </a:spcAft>
            </a:pP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Aft>
                <a:spcPts val="1200"/>
              </a:spcAft>
            </a:pP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 ESPACIAL: 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alumnos pueden hacer esta actividad en sus mesas. 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248194" y="101107"/>
            <a:ext cx="10559143" cy="1270492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Nuestro guiri 2º ESO: Dar y pedir explicaciones</a:t>
            </a:r>
            <a:endParaRPr lang="es-E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66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 redondeado"/>
          <p:cNvSpPr/>
          <p:nvPr/>
        </p:nvSpPr>
        <p:spPr>
          <a:xfrm>
            <a:off x="1175657" y="1922371"/>
            <a:ext cx="9681030" cy="3081482"/>
          </a:xfrm>
          <a:prstGeom prst="roundRect">
            <a:avLst/>
          </a:prstGeom>
          <a:solidFill>
            <a:srgbClr val="EEDD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solidFill>
                  <a:srgbClr val="0000CC"/>
                </a:solidFill>
              </a:rPr>
              <a:t>Contexto: una </a:t>
            </a:r>
            <a:r>
              <a:rPr lang="es-ES" sz="2800" dirty="0">
                <a:solidFill>
                  <a:srgbClr val="0000CC"/>
                </a:solidFill>
              </a:rPr>
              <a:t>de las utilidades que puede tener la morfología es la de aprender y comprender otros idiomas. Vamos a ponernos en la piel de hablantes de otras lenguas y transformar la nuestra aplicando algunas de las reglas gramaticales del alemán y del inglés al español. 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46743" y="159164"/>
            <a:ext cx="10406970" cy="1270492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rgbClr val="0000CC"/>
                </a:solidFill>
              </a:rPr>
              <a:t>Políglotas</a:t>
            </a:r>
          </a:p>
        </p:txBody>
      </p:sp>
    </p:spTree>
    <p:extLst>
      <p:ext uri="{BB962C8B-B14F-4D97-AF65-F5344CB8AC3E}">
        <p14:creationId xmlns:p14="http://schemas.microsoft.com/office/powerpoint/2010/main" val="3488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248194" y="101107"/>
            <a:ext cx="10559143" cy="127049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Políglotas</a:t>
            </a:r>
            <a:endParaRPr lang="es-ES" dirty="0">
              <a:solidFill>
                <a:srgbClr val="0000CC"/>
              </a:solidFill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222195"/>
              </p:ext>
            </p:extLst>
          </p:nvPr>
        </p:nvGraphicFramePr>
        <p:xfrm>
          <a:off x="1422400" y="1814285"/>
          <a:ext cx="9231313" cy="44805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231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49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800" baseline="0" dirty="0">
                          <a:solidFill>
                            <a:srgbClr val="0000CC"/>
                          </a:solidFill>
                          <a:effectLst/>
                        </a:rPr>
                        <a:t>¿Cómo se dirían las siguientes oraciones españolas si tuvieran las reglas alemanas?</a:t>
                      </a:r>
                      <a:endParaRPr lang="es-ES" sz="2800" baseline="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4677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Tms Rmn"/>
                        <a:buChar char="-"/>
                        <a:tabLst>
                          <a:tab pos="457200" algn="l"/>
                        </a:tabLst>
                      </a:pPr>
                      <a:r>
                        <a:rPr lang="es-ES" sz="2800" dirty="0" smtClean="0">
                          <a:effectLst/>
                        </a:rPr>
                        <a:t>Nosotros</a:t>
                      </a:r>
                      <a:r>
                        <a:rPr lang="es-ES" sz="2800" baseline="0" dirty="0" smtClean="0">
                          <a:effectLst/>
                        </a:rPr>
                        <a:t> h</a:t>
                      </a:r>
                      <a:r>
                        <a:rPr lang="es-ES" sz="2800" dirty="0" smtClean="0">
                          <a:effectLst/>
                        </a:rPr>
                        <a:t>emos </a:t>
                      </a:r>
                      <a:r>
                        <a:rPr lang="es-ES" sz="2800" dirty="0">
                          <a:effectLst/>
                        </a:rPr>
                        <a:t>comprado los zapatos, la cazadora y un cinturón </a:t>
                      </a:r>
                      <a:r>
                        <a:rPr lang="es-ES" sz="2800" dirty="0" smtClean="0">
                          <a:effectLst/>
                        </a:rPr>
                        <a:t>en</a:t>
                      </a:r>
                      <a:r>
                        <a:rPr lang="es-ES" sz="2800" baseline="0" dirty="0" smtClean="0">
                          <a:effectLst/>
                        </a:rPr>
                        <a:t> unos grandes almacenes</a:t>
                      </a:r>
                      <a:r>
                        <a:rPr lang="es-ES" sz="2800" dirty="0" smtClean="0">
                          <a:effectLst/>
                        </a:rPr>
                        <a:t>.</a:t>
                      </a:r>
                      <a:endParaRPr lang="es-ES" sz="2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Tms Rmn"/>
                        <a:buChar char="-"/>
                        <a:tabLst>
                          <a:tab pos="457200" algn="l"/>
                        </a:tabLst>
                      </a:pPr>
                      <a:r>
                        <a:rPr lang="es-ES" sz="2800" dirty="0" smtClean="0">
                          <a:effectLst/>
                        </a:rPr>
                        <a:t>Los</a:t>
                      </a:r>
                      <a:r>
                        <a:rPr lang="es-ES" sz="2800" baseline="0" dirty="0" smtClean="0">
                          <a:effectLst/>
                        </a:rPr>
                        <a:t> sobrinos h</a:t>
                      </a:r>
                      <a:r>
                        <a:rPr lang="es-ES" sz="2800" dirty="0" smtClean="0">
                          <a:effectLst/>
                        </a:rPr>
                        <a:t>abían </a:t>
                      </a:r>
                      <a:r>
                        <a:rPr lang="es-ES" sz="2800" dirty="0">
                          <a:effectLst/>
                        </a:rPr>
                        <a:t>escrito una carta a su tía por su cumpleaños.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Tms Rmn"/>
                        <a:buChar char="-"/>
                        <a:tabLst>
                          <a:tab pos="457200" algn="l"/>
                        </a:tabLst>
                      </a:pPr>
                      <a:r>
                        <a:rPr lang="es-ES" sz="2800" dirty="0">
                          <a:effectLst/>
                        </a:rPr>
                        <a:t>Marta y Vanesa se fueron a las 8:30.</a:t>
                      </a:r>
                      <a:endParaRPr lang="es-ES" sz="2800" dirty="0">
                        <a:effectLst/>
                        <a:latin typeface="Times New Roman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97869"/>
              </p:ext>
            </p:extLst>
          </p:nvPr>
        </p:nvGraphicFramePr>
        <p:xfrm>
          <a:off x="1422400" y="1760417"/>
          <a:ext cx="9231313" cy="452805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231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961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800" baseline="0" dirty="0">
                          <a:solidFill>
                            <a:srgbClr val="0000CC"/>
                          </a:solidFill>
                          <a:effectLst/>
                        </a:rPr>
                        <a:t>¿Cómo se dirían las siguientes oraciones españolas si tuvieran las reglas alemanas?</a:t>
                      </a:r>
                      <a:endParaRPr lang="es-ES" sz="2800" baseline="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109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Tms Rmn"/>
                        <a:buChar char="-"/>
                        <a:tabLst>
                          <a:tab pos="457200" algn="l"/>
                        </a:tabLst>
                      </a:pPr>
                      <a:r>
                        <a:rPr lang="es-ES" sz="2800" dirty="0" smtClean="0">
                          <a:effectLst/>
                        </a:rPr>
                        <a:t>En</a:t>
                      </a:r>
                      <a:r>
                        <a:rPr lang="es-ES" sz="2800" baseline="0" dirty="0" smtClean="0">
                          <a:effectLst/>
                        </a:rPr>
                        <a:t> unos grandes Almacenes</a:t>
                      </a:r>
                      <a:r>
                        <a:rPr lang="es-ES" sz="2800" dirty="0" smtClean="0">
                          <a:effectLst/>
                        </a:rPr>
                        <a:t> hemos nosotros los Zapatos</a:t>
                      </a:r>
                      <a:r>
                        <a:rPr lang="es-ES" sz="2800" dirty="0">
                          <a:effectLst/>
                        </a:rPr>
                        <a:t>, la </a:t>
                      </a:r>
                      <a:r>
                        <a:rPr lang="es-ES" sz="2800" dirty="0" smtClean="0">
                          <a:effectLst/>
                        </a:rPr>
                        <a:t>Cazadora </a:t>
                      </a:r>
                      <a:r>
                        <a:rPr lang="es-ES" sz="2800" dirty="0">
                          <a:effectLst/>
                        </a:rPr>
                        <a:t>y un </a:t>
                      </a:r>
                      <a:r>
                        <a:rPr lang="es-ES" sz="2800" dirty="0" smtClean="0">
                          <a:effectLst/>
                        </a:rPr>
                        <a:t>Cinturón comprado.</a:t>
                      </a:r>
                      <a:endParaRPr lang="es-ES" sz="2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Tms Rmn"/>
                        <a:buChar char="-"/>
                        <a:tabLst>
                          <a:tab pos="457200" algn="l"/>
                        </a:tabLst>
                      </a:pPr>
                      <a:r>
                        <a:rPr lang="es-ES" sz="2800" dirty="0" smtClean="0">
                          <a:effectLst/>
                        </a:rPr>
                        <a:t>Por su Cumpleaños</a:t>
                      </a:r>
                      <a:r>
                        <a:rPr lang="es-ES" sz="2800" baseline="0" dirty="0" smtClean="0">
                          <a:effectLst/>
                        </a:rPr>
                        <a:t> h</a:t>
                      </a:r>
                      <a:r>
                        <a:rPr lang="es-ES" sz="2800" dirty="0" smtClean="0">
                          <a:effectLst/>
                        </a:rPr>
                        <a:t>abían los Sobrinos una Carta </a:t>
                      </a:r>
                      <a:r>
                        <a:rPr lang="es-ES" sz="2800" dirty="0">
                          <a:effectLst/>
                        </a:rPr>
                        <a:t>a su </a:t>
                      </a:r>
                      <a:r>
                        <a:rPr lang="es-ES" sz="2800" dirty="0" smtClean="0">
                          <a:effectLst/>
                        </a:rPr>
                        <a:t>Tía escrito.</a:t>
                      </a:r>
                      <a:endParaRPr lang="es-ES" sz="2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Tms Rmn"/>
                        <a:buChar char="-"/>
                        <a:tabLst>
                          <a:tab pos="457200" algn="l"/>
                        </a:tabLst>
                      </a:pPr>
                      <a:r>
                        <a:rPr lang="es-ES" sz="2800" dirty="0" smtClean="0">
                          <a:effectLst/>
                        </a:rPr>
                        <a:t>A </a:t>
                      </a:r>
                      <a:r>
                        <a:rPr lang="es-ES" sz="2800" dirty="0">
                          <a:effectLst/>
                        </a:rPr>
                        <a:t>las </a:t>
                      </a:r>
                      <a:r>
                        <a:rPr lang="es-ES" sz="2800" dirty="0" smtClean="0">
                          <a:effectLst/>
                        </a:rPr>
                        <a:t>8:30</a:t>
                      </a:r>
                      <a:r>
                        <a:rPr lang="es-ES" sz="2800" baseline="0" dirty="0" smtClean="0">
                          <a:effectLst/>
                        </a:rPr>
                        <a:t>  </a:t>
                      </a:r>
                      <a:r>
                        <a:rPr lang="es-ES" sz="2800" dirty="0" smtClean="0">
                          <a:effectLst/>
                        </a:rPr>
                        <a:t>se fueron Marta y Vanesa . </a:t>
                      </a:r>
                      <a:endParaRPr lang="es-ES" sz="2800" dirty="0">
                        <a:effectLst/>
                        <a:latin typeface="Times New Roman"/>
                        <a:ea typeface="Tms Rmn"/>
                        <a:cs typeface="Tms Rm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819723"/>
              </p:ext>
            </p:extLst>
          </p:nvPr>
        </p:nvGraphicFramePr>
        <p:xfrm>
          <a:off x="1444171" y="1825225"/>
          <a:ext cx="9209542" cy="4267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209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961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800" baseline="0" dirty="0">
                          <a:solidFill>
                            <a:srgbClr val="0000CC"/>
                          </a:solidFill>
                          <a:effectLst/>
                        </a:rPr>
                        <a:t>¿Cómo se dirían las siguientes oraciones españolas si tuvieran las reglas </a:t>
                      </a:r>
                      <a:r>
                        <a:rPr lang="es-ES" sz="2800" baseline="0" dirty="0" smtClean="0">
                          <a:solidFill>
                            <a:srgbClr val="0000CC"/>
                          </a:solidFill>
                          <a:effectLst/>
                        </a:rPr>
                        <a:t>inglesas?</a:t>
                      </a:r>
                      <a:endParaRPr lang="es-ES" sz="2800" baseline="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109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Tms Rmn"/>
                        <a:buChar char="-"/>
                        <a:tabLst>
                          <a:tab pos="457200" algn="l"/>
                        </a:tabLst>
                      </a:pPr>
                      <a:r>
                        <a:rPr lang="es-ES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perro de Lucía está enfermo.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Tms Rmn"/>
                        <a:buChar char="-"/>
                        <a:tabLst>
                          <a:tab pos="457200" algn="l"/>
                        </a:tabLst>
                      </a:pPr>
                      <a:r>
                        <a:rPr lang="es-ES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Siempre ha conducido el coche azul.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Tms Rmn"/>
                        <a:buChar char="-"/>
                        <a:tabLst>
                          <a:tab pos="457200" algn="l"/>
                        </a:tabLst>
                      </a:pPr>
                      <a:r>
                        <a:rPr lang="es-ES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Muchas veces hemos ido de vacaciones a</a:t>
                      </a:r>
                      <a:r>
                        <a:rPr lang="es-ES" sz="2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 hotel lujoso</a:t>
                      </a:r>
                      <a:r>
                        <a:rPr lang="es-ES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s-E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535182"/>
              </p:ext>
            </p:extLst>
          </p:nvPr>
        </p:nvGraphicFramePr>
        <p:xfrm>
          <a:off x="1444171" y="1799333"/>
          <a:ext cx="9209542" cy="4267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209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961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800" baseline="0" dirty="0">
                          <a:solidFill>
                            <a:srgbClr val="0000CC"/>
                          </a:solidFill>
                          <a:effectLst/>
                        </a:rPr>
                        <a:t>¿Cómo se dirían las siguientes oraciones españolas si tuvieran las reglas </a:t>
                      </a:r>
                      <a:r>
                        <a:rPr lang="es-ES" sz="2800" baseline="0" dirty="0" smtClean="0">
                          <a:solidFill>
                            <a:srgbClr val="0000CC"/>
                          </a:solidFill>
                          <a:effectLst/>
                        </a:rPr>
                        <a:t>inglesas?</a:t>
                      </a:r>
                      <a:endParaRPr lang="es-ES" sz="2800" baseline="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EDD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109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Tms Rmn"/>
                        <a:buChar char="-"/>
                        <a:tabLst>
                          <a:tab pos="457200" algn="l"/>
                        </a:tabLst>
                      </a:pPr>
                      <a:r>
                        <a:rPr lang="es-ES" sz="2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Lucía´s</a:t>
                      </a:r>
                      <a:r>
                        <a:rPr lang="es-ES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perro está enfermo.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Tms Rmn"/>
                        <a:buChar char="-"/>
                        <a:tabLst>
                          <a:tab pos="457200" algn="l"/>
                        </a:tabLst>
                      </a:pPr>
                      <a:r>
                        <a:rPr lang="es-ES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Él/</a:t>
                      </a:r>
                      <a:r>
                        <a:rPr lang="es-ES" sz="2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Ella</a:t>
                      </a:r>
                      <a:r>
                        <a:rPr lang="es-ES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 siempre</a:t>
                      </a:r>
                      <a:r>
                        <a:rPr lang="es-ES" sz="2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conducido el azul coche.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200"/>
                        <a:buFont typeface="Tms Rmn"/>
                        <a:buChar char="-"/>
                        <a:tabLst>
                          <a:tab pos="457200" algn="l"/>
                        </a:tabLst>
                      </a:pPr>
                      <a:r>
                        <a:rPr lang="es-ES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Nosotros hemos muchas veces ido de vacaciones a</a:t>
                      </a:r>
                      <a:r>
                        <a:rPr lang="es-ES" sz="2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 lujoso hotel</a:t>
                      </a:r>
                      <a:r>
                        <a:rPr lang="es-ES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s-E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10 Rectángulo redondeado"/>
          <p:cNvSpPr/>
          <p:nvPr/>
        </p:nvSpPr>
        <p:spPr>
          <a:xfrm>
            <a:off x="9906431" y="6288474"/>
            <a:ext cx="1748654" cy="4425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1400" b="1" dirty="0" smtClean="0">
                <a:solidFill>
                  <a:srgbClr val="0000CC"/>
                </a:solidFill>
                <a:hlinkClick r:id="rId4" action="ppaction://hlinkfile"/>
              </a:rPr>
              <a:t>Políglotas.pdf</a:t>
            </a:r>
            <a:endParaRPr lang="es-ES" sz="1400" b="1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01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770" y="156120"/>
            <a:ext cx="12192001" cy="1270492"/>
          </a:xfrm>
        </p:spPr>
        <p:txBody>
          <a:bodyPr>
            <a:normAutofit/>
          </a:bodyPr>
          <a:lstStyle/>
          <a:p>
            <a:r>
              <a:rPr lang="es-ES" sz="4300" dirty="0" smtClean="0">
                <a:solidFill>
                  <a:srgbClr val="0000CC"/>
                </a:solidFill>
              </a:rPr>
              <a:t>Componentes de la Competencia Comunicativa</a:t>
            </a:r>
            <a:endParaRPr lang="es-ES" sz="4300" dirty="0">
              <a:solidFill>
                <a:srgbClr val="0000CC"/>
              </a:solidFill>
            </a:endParaRPr>
          </a:p>
        </p:txBody>
      </p:sp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Redondear rectángulo de esquina diagonal"/>
          <p:cNvSpPr/>
          <p:nvPr/>
        </p:nvSpPr>
        <p:spPr>
          <a:xfrm>
            <a:off x="7550332" y="6244046"/>
            <a:ext cx="4415245" cy="470264"/>
          </a:xfrm>
          <a:prstGeom prst="round2DiagRect">
            <a:avLst/>
          </a:prstGeom>
          <a:solidFill>
            <a:srgbClr val="AAA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Consejo de Europa </a:t>
            </a:r>
            <a:r>
              <a:rPr lang="es-ES" sz="2400" dirty="0"/>
              <a:t>(</a:t>
            </a:r>
            <a:r>
              <a:rPr lang="es-ES" sz="2400" dirty="0" smtClean="0"/>
              <a:t>2002) MCERL</a:t>
            </a:r>
            <a:endParaRPr lang="es-ES" sz="2400" dirty="0"/>
          </a:p>
        </p:txBody>
      </p:sp>
      <p:grpSp>
        <p:nvGrpSpPr>
          <p:cNvPr id="9" name="8 Grupo"/>
          <p:cNvGrpSpPr/>
          <p:nvPr/>
        </p:nvGrpSpPr>
        <p:grpSpPr>
          <a:xfrm>
            <a:off x="832863" y="1663123"/>
            <a:ext cx="10526273" cy="1819157"/>
            <a:chOff x="0" y="0"/>
            <a:chExt cx="10526273" cy="1819157"/>
          </a:xfrm>
        </p:grpSpPr>
        <p:sp>
          <p:nvSpPr>
            <p:cNvPr id="10" name="9 Rectángulo redondeado"/>
            <p:cNvSpPr/>
            <p:nvPr/>
          </p:nvSpPr>
          <p:spPr>
            <a:xfrm>
              <a:off x="0" y="0"/>
              <a:ext cx="10526273" cy="1819157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rgbClr val="0000C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53281" y="53281"/>
              <a:ext cx="10419711" cy="17125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kern="1200" cap="none" normalizeH="0" baseline="0" dirty="0" smtClean="0">
                  <a:ln/>
                  <a:solidFill>
                    <a:srgbClr val="0000CC"/>
                  </a:solidFill>
                  <a:effectLst/>
                  <a:latin typeface="Arial" charset="0"/>
                </a:rPr>
                <a:t>COMPETENCIA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kern="1200" cap="none" normalizeH="0" baseline="0" dirty="0" smtClean="0">
                  <a:ln/>
                  <a:solidFill>
                    <a:srgbClr val="0000CC"/>
                  </a:solidFill>
                  <a:effectLst/>
                  <a:latin typeface="Arial" charset="0"/>
                </a:rPr>
                <a:t>COMUNICATIVA</a:t>
              </a: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832863" y="3639208"/>
            <a:ext cx="3322687" cy="2453413"/>
            <a:chOff x="3785" y="2136857"/>
            <a:chExt cx="3322687" cy="2453413"/>
          </a:xfrm>
        </p:grpSpPr>
        <p:sp>
          <p:nvSpPr>
            <p:cNvPr id="13" name="12 Rectángulo redondeado"/>
            <p:cNvSpPr/>
            <p:nvPr/>
          </p:nvSpPr>
          <p:spPr>
            <a:xfrm>
              <a:off x="3785" y="2136857"/>
              <a:ext cx="3322687" cy="2453413"/>
            </a:xfrm>
            <a:prstGeom prst="roundRect">
              <a:avLst>
                <a:gd name="adj" fmla="val 10000"/>
              </a:avLst>
            </a:prstGeom>
            <a:solidFill>
              <a:srgbClr val="AAAACC"/>
            </a:solidFill>
            <a:ln>
              <a:solidFill>
                <a:srgbClr val="0000C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13 Rectángulo"/>
            <p:cNvSpPr/>
            <p:nvPr/>
          </p:nvSpPr>
          <p:spPr>
            <a:xfrm>
              <a:off x="75643" y="2208715"/>
              <a:ext cx="3178971" cy="23096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400" b="1" i="0" u="none" strike="noStrike" kern="1200" cap="none" normalizeH="0" baseline="0" dirty="0" smtClean="0">
                  <a:ln/>
                  <a:solidFill>
                    <a:srgbClr val="0000CC"/>
                  </a:solidFill>
                  <a:effectLst/>
                  <a:latin typeface="Arial" charset="0"/>
                </a:rPr>
                <a:t>COMPETENCIAS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400" b="1" i="0" u="none" strike="noStrike" kern="1200" cap="none" normalizeH="0" baseline="0" dirty="0" smtClean="0">
                  <a:ln/>
                  <a:solidFill>
                    <a:srgbClr val="0000CC"/>
                  </a:solidFill>
                  <a:effectLst/>
                  <a:latin typeface="Arial" charset="0"/>
                </a:rPr>
                <a:t>LINGÜÍSTICAS</a:t>
              </a:r>
            </a:p>
          </p:txBody>
        </p:sp>
      </p:grpSp>
      <p:grpSp>
        <p:nvGrpSpPr>
          <p:cNvPr id="15" name="14 Grupo"/>
          <p:cNvGrpSpPr/>
          <p:nvPr/>
        </p:nvGrpSpPr>
        <p:grpSpPr>
          <a:xfrm>
            <a:off x="4434656" y="3639207"/>
            <a:ext cx="3322687" cy="2453413"/>
            <a:chOff x="3605578" y="2136857"/>
            <a:chExt cx="3322687" cy="2453413"/>
          </a:xfrm>
        </p:grpSpPr>
        <p:sp>
          <p:nvSpPr>
            <p:cNvPr id="16" name="15 Rectángulo redondeado"/>
            <p:cNvSpPr/>
            <p:nvPr/>
          </p:nvSpPr>
          <p:spPr>
            <a:xfrm>
              <a:off x="3605578" y="2136857"/>
              <a:ext cx="3322687" cy="2453413"/>
            </a:xfrm>
            <a:prstGeom prst="roundRect">
              <a:avLst>
                <a:gd name="adj" fmla="val 10000"/>
              </a:avLst>
            </a:prstGeom>
            <a:solidFill>
              <a:srgbClr val="EEDD99"/>
            </a:solidFill>
            <a:ln>
              <a:solidFill>
                <a:srgbClr val="0000C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16 Rectángulo"/>
            <p:cNvSpPr/>
            <p:nvPr/>
          </p:nvSpPr>
          <p:spPr>
            <a:xfrm>
              <a:off x="3677436" y="2208715"/>
              <a:ext cx="3178971" cy="23096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1" i="0" u="none" strike="noStrike" kern="1200" cap="none" normalizeH="0" baseline="0" dirty="0" smtClean="0">
                  <a:ln/>
                  <a:solidFill>
                    <a:srgbClr val="0000CC"/>
                  </a:solidFill>
                  <a:effectLst/>
                  <a:latin typeface="Arial" charset="0"/>
                </a:rPr>
                <a:t>COMPETENCIAS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1" i="0" u="none" strike="noStrike" kern="1200" cap="none" normalizeH="0" baseline="0" dirty="0" smtClean="0">
                  <a:ln/>
                  <a:solidFill>
                    <a:srgbClr val="0000CC"/>
                  </a:solidFill>
                  <a:effectLst/>
                  <a:latin typeface="Arial" charset="0"/>
                </a:rPr>
                <a:t>PRAGMÁTICAS</a:t>
              </a: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7983168" y="3614296"/>
            <a:ext cx="3322687" cy="2453413"/>
            <a:chOff x="7207371" y="2136857"/>
            <a:chExt cx="3322687" cy="2453413"/>
          </a:xfrm>
        </p:grpSpPr>
        <p:sp>
          <p:nvSpPr>
            <p:cNvPr id="19" name="18 Rectángulo redondeado"/>
            <p:cNvSpPr/>
            <p:nvPr/>
          </p:nvSpPr>
          <p:spPr>
            <a:xfrm>
              <a:off x="7207371" y="2136857"/>
              <a:ext cx="3322687" cy="2453413"/>
            </a:xfrm>
            <a:prstGeom prst="roundRect">
              <a:avLst>
                <a:gd name="adj" fmla="val 10000"/>
              </a:avLst>
            </a:prstGeom>
            <a:solidFill>
              <a:srgbClr val="EEAAAA"/>
            </a:solidFill>
            <a:ln>
              <a:solidFill>
                <a:srgbClr val="0000C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19 Rectángulo"/>
            <p:cNvSpPr/>
            <p:nvPr/>
          </p:nvSpPr>
          <p:spPr>
            <a:xfrm>
              <a:off x="7279229" y="2208715"/>
              <a:ext cx="3178971" cy="23096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000" b="1" i="0" u="none" strike="noStrike" kern="1200" cap="none" normalizeH="0" baseline="0" dirty="0" smtClean="0">
                  <a:ln/>
                  <a:solidFill>
                    <a:srgbClr val="0000CC"/>
                  </a:solidFill>
                  <a:effectLst/>
                  <a:latin typeface="Arial" charset="0"/>
                </a:rPr>
                <a:t>COMPETENCIA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000" b="1" i="0" u="none" strike="noStrike" kern="1200" cap="none" normalizeH="0" baseline="0" dirty="0" smtClean="0">
                  <a:ln/>
                  <a:solidFill>
                    <a:srgbClr val="0000CC"/>
                  </a:solidFill>
                  <a:effectLst/>
                  <a:latin typeface="Arial" charset="0"/>
                </a:rPr>
                <a:t>SOCIOLINGÜÍSTICA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00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 redondeado"/>
          <p:cNvSpPr/>
          <p:nvPr/>
        </p:nvSpPr>
        <p:spPr>
          <a:xfrm>
            <a:off x="798603" y="1573838"/>
            <a:ext cx="9448710" cy="4869944"/>
          </a:xfrm>
          <a:prstGeom prst="roundRect">
            <a:avLst>
              <a:gd name="adj" fmla="val 7643"/>
            </a:avLst>
          </a:prstGeom>
          <a:solidFill>
            <a:srgbClr val="AAA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DOCENTES: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Entender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relevancia que la morfología juega en el aprendizaje de idiomas. </a:t>
            </a: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lectura comprensiva de un texto técnico. </a:t>
            </a: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Reflexionar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la idiosincrasia de cada lengua y valorar las peculiaridades de las lenguas. </a:t>
            </a: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Valorar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respetar a los hablantes de otras lenguas así como a quienes aprenden español como lengua extranjera o segunda lengua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798603" y="2202156"/>
            <a:ext cx="9448710" cy="2808398"/>
          </a:xfrm>
          <a:prstGeom prst="roundRect">
            <a:avLst/>
          </a:prstGeom>
          <a:solidFill>
            <a:srgbClr val="EEAA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 PARA LOS ALUMNOS: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Leer y comprender un texto sobre lenguas.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Aplicar reglas gramaticales de otras lenguas a la lengua propia.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798603" y="1781682"/>
            <a:ext cx="9448710" cy="410813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 SOCIAL:</a:t>
            </a:r>
          </a:p>
          <a:p>
            <a:pPr marL="457200" lvl="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realizar la actividad la profesora estructura el aula en parejas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0" algn="just">
              <a:spcAft>
                <a:spcPts val="1200"/>
              </a:spcAft>
            </a:pP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Aft>
                <a:spcPts val="1200"/>
              </a:spcAft>
            </a:pP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 ESPACIAL: 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alumnos pueden hacer esta actividad en sus mesas. 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248194" y="101107"/>
            <a:ext cx="10559143" cy="127049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Políglotas 3º ESO</a:t>
            </a:r>
            <a:endParaRPr lang="es-E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66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8199" y="1349829"/>
            <a:ext cx="10802257" cy="515993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s-ES" dirty="0" smtClean="0"/>
              <a:t>Cada pareja tiene una copia de la Tabla 1 y una celda de la tabla 2. Han de </a:t>
            </a:r>
            <a:r>
              <a:rPr lang="es-ES" dirty="0"/>
              <a:t>compartir con el resto de compañeros exclusivamente la información que aparece en la celda que se les ha entregado y al mismo tiempo han de conversar con el resto de parejas para que les proporcionen la información de su correspondiente </a:t>
            </a:r>
            <a:r>
              <a:rPr lang="es-ES" dirty="0" smtClean="0"/>
              <a:t>celda</a:t>
            </a:r>
            <a:r>
              <a:rPr lang="es-ES" dirty="0"/>
              <a:t> </a:t>
            </a:r>
            <a:r>
              <a:rPr lang="es-ES" dirty="0" smtClean="0"/>
              <a:t>y puedan así </a:t>
            </a:r>
            <a:r>
              <a:rPr lang="es-ES" dirty="0"/>
              <a:t>completar la tabla 1 con la información que nos vaya ofreciendo el resto de parejas</a:t>
            </a:r>
            <a:r>
              <a:rPr lang="es-ES" dirty="0" smtClean="0"/>
              <a:t>.</a:t>
            </a:r>
          </a:p>
          <a:p>
            <a:pPr lvl="0"/>
            <a:r>
              <a:rPr lang="es-ES" dirty="0" smtClean="0"/>
              <a:t> </a:t>
            </a:r>
            <a:r>
              <a:rPr lang="es-ES" dirty="0"/>
              <a:t>H</a:t>
            </a:r>
            <a:r>
              <a:rPr lang="es-ES" dirty="0" smtClean="0"/>
              <a:t>an </a:t>
            </a:r>
            <a:r>
              <a:rPr lang="es-ES" dirty="0"/>
              <a:t>de escribir en la columna de la derecha de la tabla 1 </a:t>
            </a:r>
            <a:r>
              <a:rPr lang="es-ES" dirty="0" smtClean="0"/>
              <a:t>lo </a:t>
            </a:r>
            <a:r>
              <a:rPr lang="es-ES" dirty="0"/>
              <a:t>que aparece en las celdas del resto de compañeros, es decir, la palabra griega y / o latina y sus correspondientes significados.</a:t>
            </a:r>
          </a:p>
          <a:p>
            <a:r>
              <a:rPr lang="es-ES" dirty="0"/>
              <a:t>A medida que los discentes van acabando la actividad, se van sentando en las mesas manteniendo las mismas parejas. </a:t>
            </a:r>
          </a:p>
          <a:p>
            <a:r>
              <a:rPr lang="es-ES" dirty="0" smtClean="0"/>
              <a:t>A </a:t>
            </a:r>
            <a:r>
              <a:rPr lang="es-ES" dirty="0"/>
              <a:t>continuación la profesora les informa de que va a repartirles las definiciones que aparecen en el </a:t>
            </a:r>
            <a:r>
              <a:rPr lang="es-ES" dirty="0" smtClean="0"/>
              <a:t>DLE </a:t>
            </a:r>
            <a:r>
              <a:rPr lang="es-ES" dirty="0"/>
              <a:t>de esos mismos cultismos. Pero esas definiciones están </a:t>
            </a:r>
            <a:r>
              <a:rPr lang="es-ES" dirty="0" smtClean="0"/>
              <a:t>desordenadas. </a:t>
            </a:r>
            <a:endParaRPr lang="es-E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48194" y="101107"/>
            <a:ext cx="10559143" cy="127049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Cultismos 1º ESO</a:t>
            </a:r>
            <a:endParaRPr lang="es-ES" dirty="0">
              <a:solidFill>
                <a:srgbClr val="0000CC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9906431" y="6288474"/>
            <a:ext cx="1748654" cy="4425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1400" b="1" dirty="0" smtClean="0">
                <a:solidFill>
                  <a:srgbClr val="0000CC"/>
                </a:solidFill>
                <a:hlinkClick r:id="rId5" action="ppaction://hlinkfile"/>
              </a:rPr>
              <a:t>Cultismos.pdf</a:t>
            </a:r>
            <a:endParaRPr lang="es-ES" sz="1400" b="1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80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642687"/>
              </p:ext>
            </p:extLst>
          </p:nvPr>
        </p:nvGraphicFramePr>
        <p:xfrm>
          <a:off x="2596785" y="1218323"/>
          <a:ext cx="7577728" cy="7402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577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022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effectLst/>
                        </a:rPr>
                        <a:t>Adición patológica a los juegos electrónicos o de azar. </a:t>
                      </a:r>
                      <a:r>
                        <a:rPr lang="es-ES" sz="2400" dirty="0" smtClean="0">
                          <a:effectLst/>
                          <a:sym typeface="Wingdings 2"/>
                        </a:rPr>
                        <a:t></a:t>
                      </a:r>
                      <a:r>
                        <a:rPr lang="es-ES" sz="2400" dirty="0" smtClean="0">
                          <a:effectLst/>
                        </a:rPr>
                        <a:t>                                                                     </a:t>
                      </a:r>
                      <a:endParaRPr lang="es-E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AAA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48194" y="101107"/>
            <a:ext cx="10559143" cy="127049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Cultismos</a:t>
            </a:r>
            <a:endParaRPr lang="es-ES" dirty="0">
              <a:solidFill>
                <a:srgbClr val="0000CC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943429" y="2137239"/>
            <a:ext cx="100874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/>
              <a:t>Por </a:t>
            </a:r>
            <a:r>
              <a:rPr lang="es-ES" sz="2400" dirty="0"/>
              <a:t>último a cada pareja se le entrega una fotocopia de la tabla 4. Los alumnos han de asociar las palabras trabajadas a otras </a:t>
            </a:r>
            <a:r>
              <a:rPr lang="es-ES" sz="2400" dirty="0" smtClean="0"/>
              <a:t>nuevas, </a:t>
            </a:r>
            <a:r>
              <a:rPr lang="es-ES" sz="2400" dirty="0"/>
              <a:t>pero relacionadas entre sí de algún modo. </a:t>
            </a:r>
            <a:endParaRPr lang="es-ES" sz="2400" dirty="0" smtClean="0"/>
          </a:p>
          <a:p>
            <a:pPr algn="just"/>
            <a:endParaRPr lang="es-E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 smtClean="0"/>
              <a:t>En este punto </a:t>
            </a:r>
            <a:r>
              <a:rPr lang="es-ES" sz="2400" dirty="0"/>
              <a:t>la actividad les pide que asocien las nuevas palabras a alguna de las vistas anteriormente para ser conscientes de la derivación, de la riqueza de los campos semánticos, de las relaciones entre las palabras. </a:t>
            </a:r>
            <a:endParaRPr lang="es-ES" sz="2400" dirty="0" smtClean="0"/>
          </a:p>
          <a:p>
            <a:pPr algn="just"/>
            <a:endParaRPr lang="es-E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 smtClean="0"/>
              <a:t>Después </a:t>
            </a:r>
            <a:r>
              <a:rPr lang="es-ES" sz="2400" dirty="0"/>
              <a:t>se les propone emplear esas nuevas palabras de una forma contextualizada a través de oraciones</a:t>
            </a:r>
            <a:r>
              <a:rPr lang="es-ES" sz="2400" dirty="0" smtClean="0"/>
              <a:t>.</a:t>
            </a:r>
            <a:endParaRPr lang="es-ES" sz="24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9906431" y="6288474"/>
            <a:ext cx="1748654" cy="4425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1400" b="1" dirty="0" smtClean="0">
                <a:solidFill>
                  <a:srgbClr val="0000CC"/>
                </a:solidFill>
                <a:hlinkClick r:id="rId4" action="ppaction://hlinkfile"/>
              </a:rPr>
              <a:t>Cultismos.pdf</a:t>
            </a:r>
            <a:endParaRPr lang="es-ES" sz="1400" b="1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3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 redondeado"/>
          <p:cNvSpPr/>
          <p:nvPr/>
        </p:nvSpPr>
        <p:spPr>
          <a:xfrm>
            <a:off x="1459047" y="1399865"/>
            <a:ext cx="9448710" cy="5312107"/>
          </a:xfrm>
          <a:prstGeom prst="roundRect">
            <a:avLst>
              <a:gd name="adj" fmla="val 7643"/>
            </a:avLst>
          </a:prstGeom>
          <a:solidFill>
            <a:srgbClr val="AAA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DOCENTES: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Conocer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relaciones semánticas que se dan entre las palabras. </a:t>
            </a: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Valorar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herencia del latín y del griego en la lengua española. </a:t>
            </a: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Aprender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relacionar palabras a través de la derivación. </a:t>
            </a: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Aprender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recurrir a la derivación como posible vía para la comprensión léxico-semántica. </a:t>
            </a: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Valorar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relaciones existentes entre la derivación y el plano léxico-semántico de la lengua. 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1459047" y="1748609"/>
            <a:ext cx="9448710" cy="4158706"/>
          </a:xfrm>
          <a:prstGeom prst="roundRect">
            <a:avLst/>
          </a:prstGeom>
          <a:solidFill>
            <a:srgbClr val="EEAA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 PARA LOS ALUMNOS: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Relacionar palabras griegas o latinas con algunas españolas.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Asociar definiciones a palabras definidas que se desconocen.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Reflexionar sobre la derivación y las relaciones etimológicas entre las palabras.</a:t>
            </a:r>
          </a:p>
          <a:p>
            <a:pPr marL="914400" lvl="1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Utilizar nuevo vocabulario.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1459047" y="1748609"/>
            <a:ext cx="9448710" cy="410813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 SOCIAL:</a:t>
            </a:r>
          </a:p>
          <a:p>
            <a:pPr marL="457200" lvl="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 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realizar la actividad la profesora estructura el aula en parejas</a:t>
            </a: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0" algn="just">
              <a:spcAft>
                <a:spcPts val="1200"/>
              </a:spcAft>
            </a:pPr>
            <a:endParaRPr lang="es-E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Aft>
                <a:spcPts val="1200"/>
              </a:spcAft>
            </a:pP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 ESPACIAL: 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alumnos pueden hacer esta actividad en sus mesas. 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248194" y="101107"/>
            <a:ext cx="10559143" cy="127049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Cultismos 1º ESO</a:t>
            </a:r>
            <a:endParaRPr lang="es-E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99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244103" y="2106695"/>
            <a:ext cx="8409610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6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MUCHAS GRACIAS </a:t>
            </a:r>
          </a:p>
          <a:p>
            <a:pPr algn="ctr"/>
            <a:r>
              <a:rPr lang="es-ES" sz="6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POR SU PARTICIPACIÓN</a:t>
            </a:r>
          </a:p>
        </p:txBody>
      </p:sp>
    </p:spTree>
    <p:extLst>
      <p:ext uri="{BB962C8B-B14F-4D97-AF65-F5344CB8AC3E}">
        <p14:creationId xmlns:p14="http://schemas.microsoft.com/office/powerpoint/2010/main" val="222045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02072" y="208373"/>
            <a:ext cx="10559143" cy="127049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Lugar que ocupa la morfología</a:t>
            </a:r>
            <a:endParaRPr lang="es-ES" dirty="0">
              <a:solidFill>
                <a:srgbClr val="0000CC"/>
              </a:solidFill>
            </a:endParaRPr>
          </a:p>
        </p:txBody>
      </p:sp>
      <p:sp>
        <p:nvSpPr>
          <p:cNvPr id="9" name="8 Redondear rectángulo de esquina diagonal"/>
          <p:cNvSpPr/>
          <p:nvPr/>
        </p:nvSpPr>
        <p:spPr>
          <a:xfrm>
            <a:off x="117566" y="6244046"/>
            <a:ext cx="4415245" cy="470264"/>
          </a:xfrm>
          <a:prstGeom prst="round2DiagRect">
            <a:avLst/>
          </a:prstGeom>
          <a:solidFill>
            <a:srgbClr val="AAA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Consejo de Europa </a:t>
            </a:r>
            <a:r>
              <a:rPr lang="es-ES" sz="2400" dirty="0"/>
              <a:t>(</a:t>
            </a:r>
            <a:r>
              <a:rPr lang="es-ES" sz="2400" dirty="0" smtClean="0"/>
              <a:t>2002) MCERL</a:t>
            </a:r>
            <a:endParaRPr lang="es-ES" sz="2400" dirty="0"/>
          </a:p>
        </p:txBody>
      </p:sp>
      <p:grpSp>
        <p:nvGrpSpPr>
          <p:cNvPr id="10" name="9 Grupo"/>
          <p:cNvGrpSpPr/>
          <p:nvPr/>
        </p:nvGrpSpPr>
        <p:grpSpPr>
          <a:xfrm>
            <a:off x="3599723" y="1361559"/>
            <a:ext cx="4409135" cy="973670"/>
            <a:chOff x="2821212" y="0"/>
            <a:chExt cx="4409135" cy="973670"/>
          </a:xfrm>
        </p:grpSpPr>
        <p:sp>
          <p:nvSpPr>
            <p:cNvPr id="11" name="10 Rectángulo"/>
            <p:cNvSpPr/>
            <p:nvPr/>
          </p:nvSpPr>
          <p:spPr>
            <a:xfrm>
              <a:off x="2821212" y="0"/>
              <a:ext cx="4409135" cy="97367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C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11 Rectángulo"/>
            <p:cNvSpPr/>
            <p:nvPr/>
          </p:nvSpPr>
          <p:spPr>
            <a:xfrm>
              <a:off x="2821212" y="0"/>
              <a:ext cx="4409135" cy="9736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000" b="1" i="0" u="none" strike="noStrike" kern="1200" cap="none" normalizeH="0" baseline="0" dirty="0" smtClean="0">
                  <a:ln/>
                  <a:solidFill>
                    <a:srgbClr val="0000CC"/>
                  </a:solidFill>
                  <a:effectLst/>
                  <a:latin typeface="Verdana" pitchFamily="34" charset="0"/>
                </a:rPr>
                <a:t>COMPETENCIAS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000" b="1" i="0" u="none" strike="noStrike" kern="1200" cap="none" normalizeH="0" baseline="0" dirty="0" smtClean="0">
                  <a:ln/>
                  <a:solidFill>
                    <a:srgbClr val="0000CC"/>
                  </a:solidFill>
                  <a:effectLst/>
                  <a:latin typeface="Verdana" pitchFamily="34" charset="0"/>
                </a:rPr>
                <a:t>LINGÜÍSTICAS (MCERL)</a:t>
              </a:r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470263" y="2784939"/>
            <a:ext cx="1379945" cy="1211986"/>
            <a:chOff x="0" y="2011707"/>
            <a:chExt cx="1080554" cy="1173346"/>
          </a:xfrm>
        </p:grpSpPr>
        <p:sp>
          <p:nvSpPr>
            <p:cNvPr id="14" name="13 Rectángulo"/>
            <p:cNvSpPr/>
            <p:nvPr/>
          </p:nvSpPr>
          <p:spPr>
            <a:xfrm>
              <a:off x="0" y="2011707"/>
              <a:ext cx="1080553" cy="1173346"/>
            </a:xfrm>
            <a:prstGeom prst="rect">
              <a:avLst/>
            </a:prstGeom>
            <a:solidFill>
              <a:srgbClr val="EEDD99"/>
            </a:solidFill>
            <a:ln>
              <a:solidFill>
                <a:srgbClr val="0000C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14 Rectángulo"/>
            <p:cNvSpPr/>
            <p:nvPr/>
          </p:nvSpPr>
          <p:spPr>
            <a:xfrm>
              <a:off x="0" y="2011707"/>
              <a:ext cx="1080554" cy="11733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1" i="0" u="none" strike="noStrike" kern="1200" cap="none" normalizeH="0" dirty="0" smtClean="0">
                  <a:ln/>
                  <a:solidFill>
                    <a:schemeClr val="bg1">
                      <a:lumMod val="65000"/>
                    </a:schemeClr>
                  </a:solidFill>
                  <a:latin typeface="Verdana" pitchFamily="34" charset="0"/>
                </a:rPr>
                <a:t>C.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1" i="0" u="none" strike="noStrike" kern="1200" cap="none" normalizeH="0" dirty="0" smtClean="0">
                  <a:ln/>
                  <a:solidFill>
                    <a:schemeClr val="bg1">
                      <a:lumMod val="65000"/>
                    </a:schemeClr>
                  </a:solidFill>
                  <a:latin typeface="Verdana" pitchFamily="34" charset="0"/>
                </a:rPr>
                <a:t>LÉXICA</a:t>
              </a:r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2076690" y="2795288"/>
            <a:ext cx="1418529" cy="1201638"/>
            <a:chOff x="1313921" y="2029617"/>
            <a:chExt cx="1418529" cy="1153691"/>
          </a:xfrm>
        </p:grpSpPr>
        <p:sp>
          <p:nvSpPr>
            <p:cNvPr id="17" name="16 Rectángulo"/>
            <p:cNvSpPr/>
            <p:nvPr/>
          </p:nvSpPr>
          <p:spPr>
            <a:xfrm>
              <a:off x="1313921" y="2029617"/>
              <a:ext cx="1418529" cy="1153691"/>
            </a:xfrm>
            <a:prstGeom prst="rect">
              <a:avLst/>
            </a:prstGeom>
            <a:solidFill>
              <a:srgbClr val="EEDD99"/>
            </a:solidFill>
            <a:ln>
              <a:solidFill>
                <a:srgbClr val="0000C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17 Rectángulo"/>
            <p:cNvSpPr/>
            <p:nvPr/>
          </p:nvSpPr>
          <p:spPr>
            <a:xfrm>
              <a:off x="1313921" y="2029617"/>
              <a:ext cx="1418529" cy="11536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1" i="0" u="none" strike="noStrike" kern="1200" cap="none" normalizeH="0" dirty="0" smtClean="0">
                  <a:ln/>
                  <a:solidFill>
                    <a:schemeClr val="bg1">
                      <a:lumMod val="65000"/>
                    </a:schemeClr>
                  </a:solidFill>
                  <a:effectLst/>
                  <a:latin typeface="Verdana" pitchFamily="34" charset="0"/>
                </a:rPr>
                <a:t>C.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1" i="0" u="none" strike="noStrike" kern="1200" cap="none" normalizeH="0" dirty="0" smtClean="0">
                  <a:ln/>
                  <a:solidFill>
                    <a:schemeClr val="bg1">
                      <a:lumMod val="65000"/>
                    </a:schemeClr>
                  </a:solidFill>
                  <a:effectLst/>
                  <a:latin typeface="Verdana" pitchFamily="34" charset="0"/>
                </a:rPr>
                <a:t>SEMÁN-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1" i="0" u="none" strike="noStrike" kern="1200" cap="none" normalizeH="0" dirty="0" smtClean="0">
                  <a:ln/>
                  <a:solidFill>
                    <a:schemeClr val="bg1">
                      <a:lumMod val="65000"/>
                    </a:schemeClr>
                  </a:solidFill>
                  <a:effectLst/>
                  <a:latin typeface="Verdana" pitchFamily="34" charset="0"/>
                </a:rPr>
                <a:t>TICA</a:t>
              </a:r>
            </a:p>
          </p:txBody>
        </p:sp>
      </p:grpSp>
      <p:grpSp>
        <p:nvGrpSpPr>
          <p:cNvPr id="19" name="18 Grupo"/>
          <p:cNvGrpSpPr/>
          <p:nvPr/>
        </p:nvGrpSpPr>
        <p:grpSpPr>
          <a:xfrm>
            <a:off x="3734678" y="2798457"/>
            <a:ext cx="1489662" cy="1198469"/>
            <a:chOff x="2923254" y="2016882"/>
            <a:chExt cx="1489662" cy="1198469"/>
          </a:xfrm>
        </p:grpSpPr>
        <p:sp>
          <p:nvSpPr>
            <p:cNvPr id="20" name="19 Rectángulo"/>
            <p:cNvSpPr/>
            <p:nvPr/>
          </p:nvSpPr>
          <p:spPr>
            <a:xfrm>
              <a:off x="2923254" y="2016882"/>
              <a:ext cx="1489662" cy="1198469"/>
            </a:xfrm>
            <a:prstGeom prst="rect">
              <a:avLst/>
            </a:prstGeom>
            <a:solidFill>
              <a:srgbClr val="EEDD99"/>
            </a:solidFill>
            <a:ln>
              <a:solidFill>
                <a:srgbClr val="0000C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20 Rectángulo"/>
            <p:cNvSpPr/>
            <p:nvPr/>
          </p:nvSpPr>
          <p:spPr>
            <a:xfrm>
              <a:off x="2923254" y="2016882"/>
              <a:ext cx="1489662" cy="11984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1" i="0" u="none" strike="noStrike" kern="1200" cap="none" normalizeH="0" dirty="0" smtClean="0">
                  <a:ln/>
                  <a:solidFill>
                    <a:schemeClr val="bg1">
                      <a:lumMod val="65000"/>
                    </a:schemeClr>
                  </a:solidFill>
                  <a:effectLst/>
                  <a:latin typeface="Verdana" pitchFamily="34" charset="0"/>
                </a:rPr>
                <a:t>C. FONO-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1" i="0" u="none" strike="noStrike" kern="1200" cap="none" normalizeH="0" dirty="0" smtClean="0">
                  <a:ln/>
                  <a:solidFill>
                    <a:schemeClr val="bg1">
                      <a:lumMod val="65000"/>
                    </a:schemeClr>
                  </a:solidFill>
                  <a:effectLst/>
                  <a:latin typeface="Verdana" pitchFamily="34" charset="0"/>
                </a:rPr>
                <a:t>LÓGICA</a:t>
              </a:r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5459976" y="2798457"/>
            <a:ext cx="1415741" cy="1198469"/>
            <a:chOff x="4677707" y="1997843"/>
            <a:chExt cx="1415741" cy="1254306"/>
          </a:xfrm>
        </p:grpSpPr>
        <p:sp>
          <p:nvSpPr>
            <p:cNvPr id="23" name="22 Rectángulo"/>
            <p:cNvSpPr/>
            <p:nvPr/>
          </p:nvSpPr>
          <p:spPr>
            <a:xfrm>
              <a:off x="4677707" y="1997843"/>
              <a:ext cx="1415741" cy="1254306"/>
            </a:xfrm>
            <a:prstGeom prst="rect">
              <a:avLst/>
            </a:prstGeom>
            <a:solidFill>
              <a:srgbClr val="EEDD99"/>
            </a:solidFill>
            <a:ln>
              <a:solidFill>
                <a:srgbClr val="0000C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23 Rectángulo"/>
            <p:cNvSpPr/>
            <p:nvPr/>
          </p:nvSpPr>
          <p:spPr>
            <a:xfrm>
              <a:off x="4677707" y="1997843"/>
              <a:ext cx="1415741" cy="12543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1" i="0" u="none" strike="noStrike" kern="1200" cap="none" normalizeH="0" dirty="0" smtClean="0">
                  <a:ln/>
                  <a:solidFill>
                    <a:schemeClr val="bg1">
                      <a:lumMod val="65000"/>
                    </a:schemeClr>
                  </a:solidFill>
                  <a:effectLst/>
                  <a:latin typeface="Verdana" pitchFamily="34" charset="0"/>
                </a:rPr>
                <a:t>C.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1" i="0" u="none" strike="noStrike" kern="1200" cap="none" normalizeH="0" dirty="0" smtClean="0">
                  <a:ln/>
                  <a:solidFill>
                    <a:schemeClr val="bg1">
                      <a:lumMod val="65000"/>
                    </a:schemeClr>
                  </a:solidFill>
                  <a:effectLst/>
                  <a:latin typeface="Verdana" pitchFamily="34" charset="0"/>
                </a:rPr>
                <a:t>ORTO-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1" i="0" u="none" strike="noStrike" kern="1200" cap="none" normalizeH="0" dirty="0" smtClean="0">
                  <a:ln/>
                  <a:solidFill>
                    <a:schemeClr val="bg1">
                      <a:lumMod val="65000"/>
                    </a:schemeClr>
                  </a:solidFill>
                  <a:effectLst/>
                  <a:latin typeface="Verdana" pitchFamily="34" charset="0"/>
                </a:rPr>
                <a:t>GRÁFICA</a:t>
              </a:r>
            </a:p>
          </p:txBody>
        </p:sp>
      </p:grpSp>
      <p:grpSp>
        <p:nvGrpSpPr>
          <p:cNvPr id="25" name="24 Grupo"/>
          <p:cNvGrpSpPr/>
          <p:nvPr/>
        </p:nvGrpSpPr>
        <p:grpSpPr>
          <a:xfrm>
            <a:off x="7149547" y="2784939"/>
            <a:ext cx="1646110" cy="1211987"/>
            <a:chOff x="6481897" y="1979787"/>
            <a:chExt cx="1524380" cy="1211987"/>
          </a:xfrm>
        </p:grpSpPr>
        <p:sp>
          <p:nvSpPr>
            <p:cNvPr id="26" name="25 Rectángulo"/>
            <p:cNvSpPr/>
            <p:nvPr/>
          </p:nvSpPr>
          <p:spPr>
            <a:xfrm>
              <a:off x="6481897" y="1979787"/>
              <a:ext cx="1524380" cy="1211987"/>
            </a:xfrm>
            <a:prstGeom prst="rect">
              <a:avLst/>
            </a:prstGeom>
            <a:solidFill>
              <a:srgbClr val="EEDD99"/>
            </a:solidFill>
            <a:ln>
              <a:solidFill>
                <a:srgbClr val="0000C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26 Rectángulo"/>
            <p:cNvSpPr/>
            <p:nvPr/>
          </p:nvSpPr>
          <p:spPr>
            <a:xfrm>
              <a:off x="6481897" y="1979787"/>
              <a:ext cx="1524380" cy="12119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1" i="0" u="none" strike="noStrike" kern="1200" cap="none" normalizeH="0" dirty="0" smtClean="0">
                  <a:ln/>
                  <a:solidFill>
                    <a:schemeClr val="bg1">
                      <a:lumMod val="65000"/>
                    </a:schemeClr>
                  </a:solidFill>
                  <a:effectLst/>
                  <a:latin typeface="Verdana" pitchFamily="34" charset="0"/>
                </a:rPr>
                <a:t>C.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1" i="0" u="none" strike="noStrike" kern="1200" cap="none" normalizeH="0" dirty="0" smtClean="0">
                  <a:ln/>
                  <a:solidFill>
                    <a:schemeClr val="bg1">
                      <a:lumMod val="65000"/>
                    </a:schemeClr>
                  </a:solidFill>
                  <a:effectLst/>
                  <a:latin typeface="Verdana" pitchFamily="34" charset="0"/>
                </a:rPr>
                <a:t>ORTO-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1" i="0" u="none" strike="noStrike" kern="1200" cap="none" normalizeH="0" dirty="0" smtClean="0">
                  <a:ln/>
                  <a:solidFill>
                    <a:schemeClr val="bg1">
                      <a:lumMod val="65000"/>
                    </a:schemeClr>
                  </a:solidFill>
                  <a:effectLst/>
                  <a:latin typeface="Verdana" pitchFamily="34" charset="0"/>
                </a:rPr>
                <a:t>ÉPICA</a:t>
              </a:r>
            </a:p>
          </p:txBody>
        </p:sp>
      </p:grpSp>
      <p:grpSp>
        <p:nvGrpSpPr>
          <p:cNvPr id="28" name="27 Grupo"/>
          <p:cNvGrpSpPr/>
          <p:nvPr/>
        </p:nvGrpSpPr>
        <p:grpSpPr>
          <a:xfrm>
            <a:off x="9008948" y="2791446"/>
            <a:ext cx="1937541" cy="1198971"/>
            <a:chOff x="8529168" y="1999323"/>
            <a:chExt cx="1937541" cy="1198971"/>
          </a:xfrm>
        </p:grpSpPr>
        <p:sp>
          <p:nvSpPr>
            <p:cNvPr id="29" name="28 Rectángulo"/>
            <p:cNvSpPr/>
            <p:nvPr/>
          </p:nvSpPr>
          <p:spPr>
            <a:xfrm>
              <a:off x="8529168" y="1999323"/>
              <a:ext cx="1937541" cy="1198971"/>
            </a:xfrm>
            <a:prstGeom prst="rect">
              <a:avLst/>
            </a:prstGeom>
            <a:solidFill>
              <a:srgbClr val="EEDD99"/>
            </a:solidFill>
            <a:ln>
              <a:solidFill>
                <a:srgbClr val="0000C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29 Rectángulo"/>
            <p:cNvSpPr/>
            <p:nvPr/>
          </p:nvSpPr>
          <p:spPr>
            <a:xfrm>
              <a:off x="8529168" y="1999323"/>
              <a:ext cx="1937541" cy="11989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s-ES" altLang="es-ES" sz="1800" b="1" i="0" u="none" strike="noStrike" kern="1200" cap="none" normalizeH="0" baseline="0" dirty="0" smtClean="0">
                  <a:ln/>
                  <a:solidFill>
                    <a:srgbClr val="0000CC"/>
                  </a:solidFill>
                  <a:effectLst/>
                  <a:latin typeface="Verdana" pitchFamily="34" charset="0"/>
                </a:rPr>
                <a:t>C.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s-ES" altLang="es-ES" sz="1800" b="1" i="0" u="none" strike="noStrike" kern="1200" cap="none" normalizeH="0" baseline="0" dirty="0" smtClean="0">
                  <a:ln/>
                  <a:solidFill>
                    <a:srgbClr val="0000CC"/>
                  </a:solidFill>
                  <a:effectLst/>
                  <a:latin typeface="Verdana" pitchFamily="34" charset="0"/>
                </a:rPr>
                <a:t>GRAMATICAL</a:t>
              </a:r>
            </a:p>
          </p:txBody>
        </p:sp>
      </p:grpSp>
      <p:sp>
        <p:nvSpPr>
          <p:cNvPr id="31" name="Conector recto 3"/>
          <p:cNvSpPr/>
          <p:nvPr/>
        </p:nvSpPr>
        <p:spPr>
          <a:xfrm>
            <a:off x="8521200" y="3990417"/>
            <a:ext cx="975497" cy="42018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472022" y="0"/>
                </a:moveTo>
                <a:lnTo>
                  <a:pt x="1472022" y="306731"/>
                </a:lnTo>
                <a:lnTo>
                  <a:pt x="0" y="306731"/>
                </a:lnTo>
                <a:lnTo>
                  <a:pt x="0" y="420189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2" name="31 Grupo"/>
          <p:cNvGrpSpPr/>
          <p:nvPr/>
        </p:nvGrpSpPr>
        <p:grpSpPr>
          <a:xfrm>
            <a:off x="7672216" y="4410606"/>
            <a:ext cx="2003422" cy="1078762"/>
            <a:chOff x="7024205" y="3618485"/>
            <a:chExt cx="2003422" cy="1212365"/>
          </a:xfrm>
        </p:grpSpPr>
        <p:sp>
          <p:nvSpPr>
            <p:cNvPr id="33" name="32 Rectángulo"/>
            <p:cNvSpPr/>
            <p:nvPr/>
          </p:nvSpPr>
          <p:spPr>
            <a:xfrm>
              <a:off x="7024205" y="3618485"/>
              <a:ext cx="2003422" cy="1212365"/>
            </a:xfrm>
            <a:prstGeom prst="rect">
              <a:avLst/>
            </a:prstGeom>
            <a:solidFill>
              <a:srgbClr val="EEAAAA"/>
            </a:solidFill>
            <a:ln>
              <a:solidFill>
                <a:srgbClr val="0000C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33 Rectángulo"/>
            <p:cNvSpPr/>
            <p:nvPr/>
          </p:nvSpPr>
          <p:spPr>
            <a:xfrm>
              <a:off x="7024205" y="3618485"/>
              <a:ext cx="2003422" cy="12123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s-ES" altLang="es-ES" sz="1800" b="1" i="0" u="none" strike="noStrike" kern="1200" cap="none" normalizeH="0" baseline="0" dirty="0" smtClean="0">
                  <a:ln/>
                  <a:solidFill>
                    <a:srgbClr val="0000CC"/>
                  </a:solidFill>
                  <a:effectLst/>
                  <a:latin typeface="Arial" charset="0"/>
                </a:rPr>
                <a:t>C.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s-ES" altLang="es-ES" sz="1800" b="1" i="0" u="none" strike="noStrike" kern="1200" cap="none" normalizeH="0" baseline="0" dirty="0" smtClean="0">
                  <a:ln/>
                  <a:solidFill>
                    <a:srgbClr val="0000CC"/>
                  </a:solidFill>
                  <a:effectLst/>
                  <a:latin typeface="Arial" charset="0"/>
                </a:rPr>
                <a:t>MORFOLÓGICA</a:t>
              </a:r>
            </a:p>
          </p:txBody>
        </p:sp>
      </p:grpSp>
      <p:sp>
        <p:nvSpPr>
          <p:cNvPr id="35" name="Conector recto 3"/>
          <p:cNvSpPr/>
          <p:nvPr/>
        </p:nvSpPr>
        <p:spPr>
          <a:xfrm>
            <a:off x="9993222" y="3990417"/>
            <a:ext cx="630562" cy="42870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15251"/>
                </a:lnTo>
                <a:lnTo>
                  <a:pt x="630562" y="315251"/>
                </a:lnTo>
                <a:lnTo>
                  <a:pt x="630562" y="428709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6" name="35 Grupo"/>
          <p:cNvGrpSpPr/>
          <p:nvPr/>
        </p:nvGrpSpPr>
        <p:grpSpPr>
          <a:xfrm>
            <a:off x="10215154" y="4410606"/>
            <a:ext cx="1895463" cy="1141109"/>
            <a:chOff x="9227444" y="3627005"/>
            <a:chExt cx="1802115" cy="1248326"/>
          </a:xfrm>
        </p:grpSpPr>
        <p:sp>
          <p:nvSpPr>
            <p:cNvPr id="37" name="36 Rectángulo"/>
            <p:cNvSpPr/>
            <p:nvPr/>
          </p:nvSpPr>
          <p:spPr>
            <a:xfrm>
              <a:off x="9227444" y="3627005"/>
              <a:ext cx="1802115" cy="1248326"/>
            </a:xfrm>
            <a:prstGeom prst="rect">
              <a:avLst/>
            </a:prstGeom>
            <a:solidFill>
              <a:srgbClr val="EEAAAA"/>
            </a:solidFill>
            <a:ln>
              <a:solidFill>
                <a:srgbClr val="0000C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37 Rectángulo"/>
            <p:cNvSpPr/>
            <p:nvPr/>
          </p:nvSpPr>
          <p:spPr>
            <a:xfrm>
              <a:off x="9227444" y="3627005"/>
              <a:ext cx="1802115" cy="12483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s-ES" altLang="es-ES" sz="1800" b="1" i="0" u="none" strike="noStrike" kern="1200" cap="none" normalizeH="0" baseline="0" dirty="0" smtClean="0">
                  <a:ln/>
                  <a:solidFill>
                    <a:srgbClr val="0000CC"/>
                  </a:solidFill>
                  <a:effectLst/>
                  <a:latin typeface="Arial" charset="0"/>
                </a:rPr>
                <a:t>C.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s-ES" altLang="es-ES" sz="1800" b="1" i="0" u="none" strike="noStrike" kern="1200" cap="none" normalizeH="0" baseline="0" dirty="0" smtClean="0">
                  <a:ln/>
                  <a:solidFill>
                    <a:srgbClr val="0000CC"/>
                  </a:solidFill>
                  <a:effectLst/>
                  <a:latin typeface="Arial" charset="0"/>
                </a:rPr>
                <a:t> SINTÁCTICA</a:t>
              </a:r>
            </a:p>
          </p:txBody>
        </p:sp>
      </p:grpSp>
      <p:sp>
        <p:nvSpPr>
          <p:cNvPr id="3" name="2 Abrir llave"/>
          <p:cNvSpPr/>
          <p:nvPr/>
        </p:nvSpPr>
        <p:spPr>
          <a:xfrm rot="5400000">
            <a:off x="5501220" y="-2863919"/>
            <a:ext cx="378564" cy="10776860"/>
          </a:xfrm>
          <a:prstGeom prst="leftBrac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00CC"/>
              </a:solidFill>
            </a:endParaRPr>
          </a:p>
        </p:txBody>
      </p:sp>
      <p:grpSp>
        <p:nvGrpSpPr>
          <p:cNvPr id="39" name="38 Grupo"/>
          <p:cNvGrpSpPr/>
          <p:nvPr/>
        </p:nvGrpSpPr>
        <p:grpSpPr>
          <a:xfrm>
            <a:off x="5036458" y="4204772"/>
            <a:ext cx="7074160" cy="2509538"/>
            <a:chOff x="7024205" y="3508483"/>
            <a:chExt cx="2003422" cy="1237426"/>
          </a:xfrm>
        </p:grpSpPr>
        <p:sp>
          <p:nvSpPr>
            <p:cNvPr id="40" name="39 Rectángulo"/>
            <p:cNvSpPr/>
            <p:nvPr/>
          </p:nvSpPr>
          <p:spPr>
            <a:xfrm>
              <a:off x="7024205" y="3533544"/>
              <a:ext cx="2003422" cy="1212365"/>
            </a:xfrm>
            <a:prstGeom prst="rect">
              <a:avLst/>
            </a:prstGeom>
            <a:solidFill>
              <a:srgbClr val="EEAAAA"/>
            </a:solidFill>
            <a:ln>
              <a:solidFill>
                <a:srgbClr val="0000C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40 Rectángulo"/>
            <p:cNvSpPr/>
            <p:nvPr/>
          </p:nvSpPr>
          <p:spPr>
            <a:xfrm>
              <a:off x="7024205" y="3508483"/>
              <a:ext cx="1961230" cy="1203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285750" marR="0" lvl="0" indent="-28575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1" lang="es-ES" altLang="es-ES" sz="2400" b="1" dirty="0" smtClean="0">
                  <a:ln/>
                  <a:solidFill>
                    <a:srgbClr val="0000CC"/>
                  </a:solidFill>
                  <a:latin typeface="Arial" charset="0"/>
                </a:rPr>
                <a:t>Reducir la enseñanza de la lengua a un  subcomponente: no garantiza el desarrollo de CC.</a:t>
              </a:r>
              <a:endParaRPr kumimoji="1" lang="es-ES" altLang="es-ES" sz="2400" b="1" dirty="0">
                <a:ln/>
                <a:solidFill>
                  <a:srgbClr val="0000CC"/>
                </a:solidFill>
                <a:latin typeface="Arial" charset="0"/>
              </a:endParaRPr>
            </a:p>
            <a:p>
              <a:pPr marL="285750" marR="0" lvl="0" indent="-28575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1" lang="es-ES" altLang="es-ES" sz="2400" b="1" dirty="0">
                  <a:ln/>
                  <a:solidFill>
                    <a:srgbClr val="0000CC"/>
                  </a:solidFill>
                  <a:latin typeface="Arial" charset="0"/>
                </a:rPr>
                <a:t>H</a:t>
              </a:r>
              <a:r>
                <a:rPr kumimoji="1" lang="es-ES" altLang="es-ES" sz="2400" b="1" dirty="0" smtClean="0">
                  <a:ln/>
                  <a:solidFill>
                    <a:srgbClr val="0000CC"/>
                  </a:solidFill>
                  <a:latin typeface="Arial" charset="0"/>
                </a:rPr>
                <a:t>ay que abordar conocimientos gramaticales en enseñanza reglada (tal y como se contempla en el currículum de secundaria).</a:t>
              </a:r>
              <a:endParaRPr kumimoji="1" lang="es-ES" altLang="es-ES" sz="2400" b="1" i="0" u="none" strike="noStrike" kern="1200" cap="none" normalizeH="0" baseline="0" dirty="0">
                <a:ln/>
                <a:solidFill>
                  <a:srgbClr val="0000CC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664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Flecha curvada hacia la derecha"/>
          <p:cNvSpPr/>
          <p:nvPr/>
        </p:nvSpPr>
        <p:spPr>
          <a:xfrm rot="19888298">
            <a:off x="3689420" y="3668300"/>
            <a:ext cx="1165255" cy="2122460"/>
          </a:xfrm>
          <a:prstGeom prst="curvedRightArrow">
            <a:avLst>
              <a:gd name="adj1" fmla="val 25000"/>
              <a:gd name="adj2" fmla="val 52637"/>
              <a:gd name="adj3" fmla="val 25000"/>
            </a:avLst>
          </a:prstGeom>
          <a:solidFill>
            <a:srgbClr val="AAA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1474" y="1433282"/>
            <a:ext cx="2974681" cy="1562472"/>
          </a:xfrm>
          <a:prstGeom prst="rect">
            <a:avLst/>
          </a:prstGeom>
          <a:solidFill>
            <a:srgbClr val="AAA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GRAMÁTICA HA DE ENSEÑARSE</a:t>
            </a:r>
          </a:p>
        </p:txBody>
      </p:sp>
      <p:sp>
        <p:nvSpPr>
          <p:cNvPr id="8" name="5 Marcador de contenido"/>
          <p:cNvSpPr txBox="1">
            <a:spLocks/>
          </p:cNvSpPr>
          <p:nvPr/>
        </p:nvSpPr>
        <p:spPr>
          <a:xfrm>
            <a:off x="3723541" y="2667297"/>
            <a:ext cx="3134459" cy="1107869"/>
          </a:xfrm>
          <a:prstGeom prst="rect">
            <a:avLst/>
          </a:prstGeom>
          <a:solidFill>
            <a:srgbClr val="EEAA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ES" dirty="0" smtClean="0"/>
              <a:t>¿CÓMO?</a:t>
            </a:r>
          </a:p>
        </p:txBody>
      </p:sp>
      <p:sp>
        <p:nvSpPr>
          <p:cNvPr id="10" name="9 Marco"/>
          <p:cNvSpPr/>
          <p:nvPr/>
        </p:nvSpPr>
        <p:spPr>
          <a:xfrm>
            <a:off x="5943600" y="3990431"/>
            <a:ext cx="5355772" cy="2553731"/>
          </a:xfrm>
          <a:prstGeom prst="frame">
            <a:avLst/>
          </a:prstGeom>
          <a:solidFill>
            <a:srgbClr val="EEDD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321455" y="4330729"/>
            <a:ext cx="460006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Respuesta se relaciona con:</a:t>
            </a:r>
          </a:p>
          <a:p>
            <a:endParaRPr lang="es-ES" sz="1100" dirty="0" smtClean="0"/>
          </a:p>
          <a:p>
            <a:pPr marL="800100" lvl="1" indent="-342900">
              <a:buFontTx/>
              <a:buChar char="-"/>
            </a:pPr>
            <a:r>
              <a:rPr lang="es-ES" sz="2400" dirty="0" smtClean="0"/>
              <a:t>El concepto de lengua.</a:t>
            </a:r>
          </a:p>
          <a:p>
            <a:pPr marL="800100" lvl="1" indent="-342900">
              <a:buFontTx/>
              <a:buChar char="-"/>
            </a:pPr>
            <a:r>
              <a:rPr lang="es-ES" sz="2400" dirty="0" smtClean="0"/>
              <a:t>Idea sobre qué implica su aprendizaje.</a:t>
            </a:r>
          </a:p>
          <a:p>
            <a:endParaRPr lang="es-ES" sz="2400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1050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 Título"/>
          <p:cNvSpPr>
            <a:spLocks noGrp="1"/>
          </p:cNvSpPr>
          <p:nvPr>
            <p:ph type="title"/>
          </p:nvPr>
        </p:nvSpPr>
        <p:spPr>
          <a:xfrm>
            <a:off x="461474" y="162790"/>
            <a:ext cx="10559143" cy="127049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Metodología</a:t>
            </a:r>
            <a:endParaRPr lang="es-E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29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8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287383" y="227544"/>
            <a:ext cx="10559143" cy="962710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El concepto de la lengua</a:t>
            </a:r>
            <a:endParaRPr lang="es-ES" dirty="0">
              <a:solidFill>
                <a:srgbClr val="0000CC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-22726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12 Grupo"/>
          <p:cNvGrpSpPr/>
          <p:nvPr/>
        </p:nvGrpSpPr>
        <p:grpSpPr>
          <a:xfrm>
            <a:off x="109511" y="2687650"/>
            <a:ext cx="1732164" cy="625042"/>
            <a:chOff x="2239815" y="0"/>
            <a:chExt cx="1732164" cy="625042"/>
          </a:xfrm>
          <a:scene3d>
            <a:camera prst="orthographicFront"/>
            <a:lightRig rig="flat" dir="t"/>
          </a:scene3d>
        </p:grpSpPr>
        <p:sp>
          <p:nvSpPr>
            <p:cNvPr id="14" name="13 Rectángulo redondeado"/>
            <p:cNvSpPr/>
            <p:nvPr/>
          </p:nvSpPr>
          <p:spPr>
            <a:xfrm>
              <a:off x="2239815" y="0"/>
              <a:ext cx="1732164" cy="625042"/>
            </a:xfrm>
            <a:prstGeom prst="roundRect">
              <a:avLst>
                <a:gd name="adj" fmla="val 10000"/>
              </a:avLst>
            </a:prstGeom>
            <a:solidFill>
              <a:srgbClr val="AAAACC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14 Rectángulo"/>
            <p:cNvSpPr/>
            <p:nvPr/>
          </p:nvSpPr>
          <p:spPr>
            <a:xfrm>
              <a:off x="2258122" y="18307"/>
              <a:ext cx="1695550" cy="58842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b="1" kern="1200" dirty="0" smtClean="0"/>
                <a:t>Estructural</a:t>
              </a:r>
            </a:p>
          </p:txBody>
        </p:sp>
      </p:grpSp>
      <p:grpSp>
        <p:nvGrpSpPr>
          <p:cNvPr id="19" name="18 Grupo"/>
          <p:cNvGrpSpPr/>
          <p:nvPr/>
        </p:nvGrpSpPr>
        <p:grpSpPr>
          <a:xfrm>
            <a:off x="2129137" y="2119646"/>
            <a:ext cx="4802686" cy="2047021"/>
            <a:chOff x="4318747" y="0"/>
            <a:chExt cx="4811911" cy="1791121"/>
          </a:xfrm>
          <a:scene3d>
            <a:camera prst="orthographicFront"/>
            <a:lightRig rig="flat" dir="t"/>
          </a:scene3d>
        </p:grpSpPr>
        <p:sp>
          <p:nvSpPr>
            <p:cNvPr id="20" name="19 Rectángulo redondeado"/>
            <p:cNvSpPr/>
            <p:nvPr/>
          </p:nvSpPr>
          <p:spPr>
            <a:xfrm>
              <a:off x="4318747" y="0"/>
              <a:ext cx="4811911" cy="1791121"/>
            </a:xfrm>
            <a:prstGeom prst="roundRect">
              <a:avLst>
                <a:gd name="adj" fmla="val 10000"/>
              </a:avLst>
            </a:prstGeom>
            <a:solidFill>
              <a:srgbClr val="EEAAAA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20 Rectángulo"/>
            <p:cNvSpPr/>
            <p:nvPr/>
          </p:nvSpPr>
          <p:spPr>
            <a:xfrm>
              <a:off x="4371207" y="52460"/>
              <a:ext cx="4706991" cy="168620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kern="1200" dirty="0" smtClean="0"/>
                <a:t>Lengua = conjunto de estructuras organizadas jerárquicamente en diferentes niveles: fonético-fonológico, morfo-sintáctico y léxico-semántico</a:t>
              </a:r>
              <a:endParaRPr lang="es-ES" sz="2400" kern="12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7186246" y="1557944"/>
            <a:ext cx="4737677" cy="1123406"/>
            <a:chOff x="9517460" y="0"/>
            <a:chExt cx="2242901" cy="1945313"/>
          </a:xfrm>
          <a:scene3d>
            <a:camera prst="orthographicFront"/>
            <a:lightRig rig="flat" dir="t"/>
          </a:scene3d>
        </p:grpSpPr>
        <p:sp>
          <p:nvSpPr>
            <p:cNvPr id="23" name="22 Rectángulo redondeado"/>
            <p:cNvSpPr/>
            <p:nvPr/>
          </p:nvSpPr>
          <p:spPr>
            <a:xfrm>
              <a:off x="9517460" y="0"/>
              <a:ext cx="2242901" cy="1945313"/>
            </a:xfrm>
            <a:prstGeom prst="roundRect">
              <a:avLst>
                <a:gd name="adj" fmla="val 10000"/>
              </a:avLst>
            </a:prstGeom>
            <a:solidFill>
              <a:srgbClr val="EEDD99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23 Rectángulo"/>
            <p:cNvSpPr/>
            <p:nvPr/>
          </p:nvSpPr>
          <p:spPr>
            <a:xfrm>
              <a:off x="9574436" y="56976"/>
              <a:ext cx="2128949" cy="18313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b="1" kern="1200" dirty="0" smtClean="0">
                  <a:solidFill>
                    <a:schemeClr val="bg1">
                      <a:lumMod val="50000"/>
                    </a:schemeClr>
                  </a:solidFill>
                </a:rPr>
                <a:t>Objetivo del aprendizaje: dominio de los elementos del sistema.</a:t>
              </a:r>
              <a:endParaRPr lang="es-ES" sz="2400" b="1" kern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25" name="24 Grupo"/>
          <p:cNvGrpSpPr/>
          <p:nvPr/>
        </p:nvGrpSpPr>
        <p:grpSpPr>
          <a:xfrm>
            <a:off x="7186248" y="2939382"/>
            <a:ext cx="4737677" cy="3354648"/>
            <a:chOff x="8592011" y="1944194"/>
            <a:chExt cx="2052214" cy="3317007"/>
          </a:xfrm>
          <a:scene3d>
            <a:camera prst="orthographicFront"/>
            <a:lightRig rig="flat" dir="t"/>
          </a:scene3d>
        </p:grpSpPr>
        <p:sp>
          <p:nvSpPr>
            <p:cNvPr id="26" name="25 Rectángulo redondeado"/>
            <p:cNvSpPr/>
            <p:nvPr/>
          </p:nvSpPr>
          <p:spPr>
            <a:xfrm>
              <a:off x="8592011" y="1944194"/>
              <a:ext cx="2052214" cy="3317007"/>
            </a:xfrm>
            <a:prstGeom prst="roundRect">
              <a:avLst>
                <a:gd name="adj" fmla="val 10000"/>
              </a:avLst>
            </a:prstGeom>
            <a:solidFill>
              <a:srgbClr val="EEDD99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26 Rectángulo"/>
            <p:cNvSpPr/>
            <p:nvPr/>
          </p:nvSpPr>
          <p:spPr>
            <a:xfrm>
              <a:off x="8652118" y="2004301"/>
              <a:ext cx="1932000" cy="319679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b="1" dirty="0" smtClean="0">
                  <a:solidFill>
                    <a:schemeClr val="bg1">
                      <a:lumMod val="50000"/>
                    </a:schemeClr>
                  </a:solidFill>
                </a:rPr>
                <a:t>Contenidos gramaticales: </a:t>
              </a:r>
            </a:p>
            <a:p>
              <a:pPr marL="342900" lvl="0" indent="-3429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§"/>
              </a:pPr>
              <a:r>
                <a:rPr lang="es-ES" sz="2400" b="1" dirty="0" smtClean="0">
                  <a:solidFill>
                    <a:schemeClr val="bg1">
                      <a:lumMod val="50000"/>
                    </a:schemeClr>
                  </a:solidFill>
                </a:rPr>
                <a:t>se trabajan sin un fin práctico.</a:t>
              </a:r>
            </a:p>
            <a:p>
              <a:pPr marL="342900" lvl="0" indent="-3429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§"/>
              </a:pPr>
              <a:r>
                <a:rPr lang="es-ES" sz="2400" b="1" dirty="0" smtClean="0">
                  <a:solidFill>
                    <a:schemeClr val="bg1">
                      <a:lumMod val="50000"/>
                    </a:schemeClr>
                  </a:solidFill>
                </a:rPr>
                <a:t>De manera descontextualizada.</a:t>
              </a:r>
            </a:p>
            <a:p>
              <a:pPr marL="342900" lvl="0" indent="-3429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§"/>
              </a:pPr>
              <a:r>
                <a:rPr lang="es-ES" sz="2400" b="1" dirty="0" smtClean="0">
                  <a:solidFill>
                    <a:schemeClr val="bg1">
                      <a:lumMod val="50000"/>
                    </a:schemeClr>
                  </a:solidFill>
                </a:rPr>
                <a:t>Al margen del uso que se hace. </a:t>
              </a:r>
            </a:p>
            <a:p>
              <a:pPr marL="342900" lvl="0" indent="-3429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§"/>
              </a:pPr>
              <a:r>
                <a:rPr lang="es-ES" sz="2400" b="1" dirty="0" smtClean="0">
                  <a:solidFill>
                    <a:schemeClr val="bg1">
                      <a:lumMod val="50000"/>
                    </a:schemeClr>
                  </a:solidFill>
                </a:rPr>
                <a:t>Sin tener en cuenta las necesidades comunicativas de los alumnos ni su nivel. </a:t>
              </a:r>
              <a:r>
                <a:rPr lang="es-ES" sz="2400" b="1" kern="1200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endParaRPr lang="es-ES" sz="2400" b="1" kern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45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94570" y="172039"/>
            <a:ext cx="10559143" cy="962710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El concepto de la lengua </a:t>
            </a:r>
            <a:endParaRPr lang="es-ES" dirty="0">
              <a:solidFill>
                <a:srgbClr val="0000CC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15 Grupo"/>
          <p:cNvGrpSpPr/>
          <p:nvPr/>
        </p:nvGrpSpPr>
        <p:grpSpPr>
          <a:xfrm>
            <a:off x="378929" y="3130000"/>
            <a:ext cx="1601056" cy="672862"/>
            <a:chOff x="2486469" y="2349702"/>
            <a:chExt cx="1601056" cy="672862"/>
          </a:xfrm>
          <a:scene3d>
            <a:camera prst="orthographicFront"/>
            <a:lightRig rig="flat" dir="t"/>
          </a:scene3d>
        </p:grpSpPr>
        <p:sp>
          <p:nvSpPr>
            <p:cNvPr id="17" name="16 Rectángulo redondeado"/>
            <p:cNvSpPr/>
            <p:nvPr/>
          </p:nvSpPr>
          <p:spPr>
            <a:xfrm>
              <a:off x="2486469" y="2349702"/>
              <a:ext cx="1601056" cy="672862"/>
            </a:xfrm>
            <a:prstGeom prst="roundRect">
              <a:avLst>
                <a:gd name="adj" fmla="val 10000"/>
              </a:avLst>
            </a:prstGeom>
            <a:solidFill>
              <a:srgbClr val="AAAACC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17 Rectángulo"/>
            <p:cNvSpPr/>
            <p:nvPr/>
          </p:nvSpPr>
          <p:spPr>
            <a:xfrm>
              <a:off x="2506176" y="2369409"/>
              <a:ext cx="1561642" cy="63344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kern="1200" dirty="0" smtClean="0"/>
                <a:t>Funcional</a:t>
              </a:r>
              <a:endParaRPr lang="es-ES" sz="2400" kern="1200" dirty="0"/>
            </a:p>
          </p:txBody>
        </p:sp>
      </p:grpSp>
      <p:grpSp>
        <p:nvGrpSpPr>
          <p:cNvPr id="28" name="27 Grupo"/>
          <p:cNvGrpSpPr/>
          <p:nvPr/>
        </p:nvGrpSpPr>
        <p:grpSpPr>
          <a:xfrm>
            <a:off x="2219695" y="2792439"/>
            <a:ext cx="3490202" cy="1523189"/>
            <a:chOff x="4762964" y="1281115"/>
            <a:chExt cx="3490202" cy="1243896"/>
          </a:xfrm>
          <a:scene3d>
            <a:camera prst="orthographicFront"/>
            <a:lightRig rig="flat" dir="t"/>
          </a:scene3d>
        </p:grpSpPr>
        <p:sp>
          <p:nvSpPr>
            <p:cNvPr id="29" name="28 Rectángulo redondeado"/>
            <p:cNvSpPr/>
            <p:nvPr/>
          </p:nvSpPr>
          <p:spPr>
            <a:xfrm>
              <a:off x="4762964" y="1281115"/>
              <a:ext cx="3490202" cy="1243896"/>
            </a:xfrm>
            <a:prstGeom prst="roundRect">
              <a:avLst>
                <a:gd name="adj" fmla="val 10000"/>
              </a:avLst>
            </a:prstGeom>
            <a:solidFill>
              <a:srgbClr val="EEAAAA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29 Rectángulo"/>
            <p:cNvSpPr/>
            <p:nvPr/>
          </p:nvSpPr>
          <p:spPr>
            <a:xfrm>
              <a:off x="4799396" y="1317547"/>
              <a:ext cx="3417338" cy="11710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dirty="0"/>
                <a:t>L</a:t>
              </a:r>
              <a:r>
                <a:rPr lang="es-ES" sz="2400" kern="1200" dirty="0" smtClean="0"/>
                <a:t>engua = instrumento de comunicación e interacción. </a:t>
              </a:r>
              <a:endParaRPr lang="es-ES" sz="2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30 Grupo"/>
          <p:cNvGrpSpPr/>
          <p:nvPr/>
        </p:nvGrpSpPr>
        <p:grpSpPr>
          <a:xfrm>
            <a:off x="5943600" y="1218323"/>
            <a:ext cx="6126480" cy="1429804"/>
            <a:chOff x="9517460" y="0"/>
            <a:chExt cx="2242901" cy="1945313"/>
          </a:xfrm>
          <a:scene3d>
            <a:camera prst="orthographicFront"/>
            <a:lightRig rig="flat" dir="t"/>
          </a:scene3d>
        </p:grpSpPr>
        <p:sp>
          <p:nvSpPr>
            <p:cNvPr id="32" name="31 Rectángulo redondeado"/>
            <p:cNvSpPr/>
            <p:nvPr/>
          </p:nvSpPr>
          <p:spPr>
            <a:xfrm>
              <a:off x="9517460" y="0"/>
              <a:ext cx="2242901" cy="1945313"/>
            </a:xfrm>
            <a:prstGeom prst="roundRect">
              <a:avLst>
                <a:gd name="adj" fmla="val 10000"/>
              </a:avLst>
            </a:prstGeom>
            <a:solidFill>
              <a:srgbClr val="EEDD99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32 Rectángulo"/>
            <p:cNvSpPr/>
            <p:nvPr/>
          </p:nvSpPr>
          <p:spPr>
            <a:xfrm>
              <a:off x="9574436" y="56976"/>
              <a:ext cx="2128949" cy="18313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b="1" dirty="0" smtClean="0">
                  <a:solidFill>
                    <a:schemeClr val="bg1">
                      <a:lumMod val="50000"/>
                    </a:schemeClr>
                  </a:solidFill>
                </a:rPr>
                <a:t>Se incluye el uso de los conocimientos gramaticales, no sólo el análisis de su forma (</a:t>
              </a:r>
              <a:r>
                <a:rPr lang="es-ES" sz="2400" b="1" dirty="0">
                  <a:solidFill>
                    <a:schemeClr val="bg1">
                      <a:lumMod val="50000"/>
                    </a:schemeClr>
                  </a:solidFill>
                </a:rPr>
                <a:t>dimensión semántica y </a:t>
              </a:r>
              <a:r>
                <a:rPr lang="es-ES" sz="2400" b="1" dirty="0" smtClean="0">
                  <a:solidFill>
                    <a:schemeClr val="bg1">
                      <a:lumMod val="50000"/>
                    </a:schemeClr>
                  </a:solidFill>
                </a:rPr>
                <a:t>comunicativa</a:t>
              </a:r>
              <a:r>
                <a:rPr lang="en-US" sz="2400" b="1" dirty="0" smtClean="0">
                  <a:solidFill>
                    <a:schemeClr val="bg1">
                      <a:lumMod val="50000"/>
                    </a:schemeClr>
                  </a:solidFill>
                </a:rPr>
                <a:t>)-</a:t>
              </a:r>
              <a:endParaRPr lang="es-ES" sz="2400" b="1" kern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34" name="33 Grupo"/>
          <p:cNvGrpSpPr/>
          <p:nvPr/>
        </p:nvGrpSpPr>
        <p:grpSpPr>
          <a:xfrm>
            <a:off x="5943600" y="4702629"/>
            <a:ext cx="6126480" cy="1957385"/>
            <a:chOff x="9517460" y="0"/>
            <a:chExt cx="2242901" cy="1945313"/>
          </a:xfrm>
          <a:scene3d>
            <a:camera prst="orthographicFront"/>
            <a:lightRig rig="flat" dir="t"/>
          </a:scene3d>
        </p:grpSpPr>
        <p:sp>
          <p:nvSpPr>
            <p:cNvPr id="35" name="34 Rectángulo redondeado"/>
            <p:cNvSpPr/>
            <p:nvPr/>
          </p:nvSpPr>
          <p:spPr>
            <a:xfrm>
              <a:off x="9517460" y="0"/>
              <a:ext cx="2242901" cy="1945313"/>
            </a:xfrm>
            <a:prstGeom prst="roundRect">
              <a:avLst>
                <a:gd name="adj" fmla="val 10000"/>
              </a:avLst>
            </a:prstGeom>
            <a:solidFill>
              <a:srgbClr val="EEDD99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35 Rectángulo"/>
            <p:cNvSpPr/>
            <p:nvPr/>
          </p:nvSpPr>
          <p:spPr>
            <a:xfrm>
              <a:off x="9574436" y="56976"/>
              <a:ext cx="2128949" cy="18313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b="1" dirty="0" smtClean="0">
                  <a:solidFill>
                    <a:schemeClr val="bg1">
                      <a:lumMod val="50000"/>
                    </a:schemeClr>
                  </a:solidFill>
                </a:rPr>
                <a:t>Las actividades incorporan el contexto: ayuda a que el alumno entienda los conceptos morfológicos sin que sea necesaria tanta abstracción. Contextos significativos para el alumno.</a:t>
              </a:r>
              <a:endParaRPr lang="es-ES" sz="2400" b="1" kern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37" name="36 Grupo"/>
          <p:cNvGrpSpPr/>
          <p:nvPr/>
        </p:nvGrpSpPr>
        <p:grpSpPr>
          <a:xfrm>
            <a:off x="5943600" y="2832983"/>
            <a:ext cx="6126480" cy="1746528"/>
            <a:chOff x="9517460" y="0"/>
            <a:chExt cx="2242901" cy="1945313"/>
          </a:xfrm>
          <a:scene3d>
            <a:camera prst="orthographicFront"/>
            <a:lightRig rig="flat" dir="t"/>
          </a:scene3d>
        </p:grpSpPr>
        <p:sp>
          <p:nvSpPr>
            <p:cNvPr id="38" name="37 Rectángulo redondeado"/>
            <p:cNvSpPr/>
            <p:nvPr/>
          </p:nvSpPr>
          <p:spPr>
            <a:xfrm>
              <a:off x="9517460" y="0"/>
              <a:ext cx="2242901" cy="1945313"/>
            </a:xfrm>
            <a:prstGeom prst="roundRect">
              <a:avLst>
                <a:gd name="adj" fmla="val 10000"/>
              </a:avLst>
            </a:prstGeom>
            <a:solidFill>
              <a:srgbClr val="EEDD99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38 Rectángulo"/>
            <p:cNvSpPr/>
            <p:nvPr/>
          </p:nvSpPr>
          <p:spPr>
            <a:xfrm>
              <a:off x="9545948" y="68457"/>
              <a:ext cx="2185925" cy="18313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b="1" dirty="0" smtClean="0">
                  <a:solidFill>
                    <a:schemeClr val="bg1">
                      <a:lumMod val="50000"/>
                    </a:schemeClr>
                  </a:solidFill>
                </a:rPr>
                <a:t>El alumno es el centro del aprendizaje (ritmo, nivel, necesidades, conocimientos previos…</a:t>
              </a:r>
              <a:r>
                <a:rPr lang="en-US" sz="2400" b="1" dirty="0" smtClean="0">
                  <a:solidFill>
                    <a:schemeClr val="bg1">
                      <a:lumMod val="50000"/>
                    </a:schemeClr>
                  </a:solidFill>
                </a:rPr>
                <a:t>)</a:t>
              </a:r>
              <a:r>
                <a:rPr lang="en-US" sz="2400" b="1" kern="1200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r>
                <a:rPr lang="es-ES" sz="2400" b="1" dirty="0">
                  <a:solidFill>
                    <a:schemeClr val="bg1">
                      <a:lumMod val="50000"/>
                    </a:schemeClr>
                  </a:solidFill>
                </a:rPr>
                <a:t>Se incluyen muestras de lengua actuales, reales, cercanas a su entorno y asequibles a </a:t>
              </a:r>
              <a:r>
                <a:rPr lang="es-ES" sz="2400" b="1" dirty="0" smtClean="0">
                  <a:solidFill>
                    <a:schemeClr val="bg1">
                      <a:lumMod val="50000"/>
                    </a:schemeClr>
                  </a:solidFill>
                </a:rPr>
                <a:t>él.</a:t>
              </a:r>
              <a:endParaRPr lang="es-ES" sz="2400" b="1" kern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854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8011" y="116932"/>
            <a:ext cx="10922726" cy="967285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41151582"/>
              </p:ext>
            </p:extLst>
          </p:nvPr>
        </p:nvGraphicFramePr>
        <p:xfrm>
          <a:off x="901337" y="339633"/>
          <a:ext cx="10437223" cy="6100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0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 redondeado"/>
          <p:cNvSpPr/>
          <p:nvPr/>
        </p:nvSpPr>
        <p:spPr>
          <a:xfrm>
            <a:off x="1538798" y="1636069"/>
            <a:ext cx="8921932" cy="347228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conocimientos gramaticales </a:t>
            </a:r>
            <a:r>
              <a:rPr lang="es-E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“son estériles si no pueden aplicarse al uso cotidiano de la lengua, a la comunicación. Dominar la morfosintaxis significa mucho más que conocer las formas de las palabras y cómo se combinan: significa saber aprovechar estos conocimientos para comprender y expresarse mejor”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2400" dirty="0" err="1"/>
              <a:t>Cassany</a:t>
            </a:r>
            <a:r>
              <a:rPr lang="es-ES" sz="2400" dirty="0"/>
              <a:t> </a:t>
            </a:r>
            <a:r>
              <a:rPr lang="es-ES" sz="2400" dirty="0" smtClean="0"/>
              <a:t>(1998, p.360</a:t>
            </a:r>
            <a:r>
              <a:rPr lang="es-ES" sz="24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71246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Users\rcontreras\Documents\UBUCEV\Plantillas\UBUCEV\Fondo Romeros - esqu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9707"/>
            <a:ext cx="3599723" cy="37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1690688"/>
            <a:ext cx="10947400" cy="49810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 algn="ctr">
              <a:buNone/>
            </a:pPr>
            <a:endParaRPr lang="es-ES" sz="2000" dirty="0"/>
          </a:p>
          <a:p>
            <a:pPr marL="0" indent="0" algn="r">
              <a:buNone/>
            </a:pPr>
            <a:endParaRPr lang="es-ES" sz="2000" dirty="0"/>
          </a:p>
        </p:txBody>
      </p:sp>
      <p:graphicFrame>
        <p:nvGraphicFramePr>
          <p:cNvPr id="8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1653696"/>
              </p:ext>
            </p:extLst>
          </p:nvPr>
        </p:nvGraphicFramePr>
        <p:xfrm>
          <a:off x="7023652" y="3273287"/>
          <a:ext cx="5049078" cy="3485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1 Rectángulo"/>
          <p:cNvSpPr/>
          <p:nvPr/>
        </p:nvSpPr>
        <p:spPr>
          <a:xfrm>
            <a:off x="246743" y="152557"/>
            <a:ext cx="9005514" cy="9989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3600" dirty="0" smtClean="0">
                <a:solidFill>
                  <a:srgbClr val="0000CC"/>
                </a:solidFill>
              </a:rPr>
              <a:t>Consideraciones </a:t>
            </a:r>
            <a:endParaRPr lang="es-ES" sz="3600" dirty="0">
              <a:solidFill>
                <a:srgbClr val="0000CC"/>
              </a:solidFill>
            </a:endParaRPr>
          </a:p>
        </p:txBody>
      </p:sp>
      <p:graphicFrame>
        <p:nvGraphicFramePr>
          <p:cNvPr id="12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1174971"/>
              </p:ext>
            </p:extLst>
          </p:nvPr>
        </p:nvGraphicFramePr>
        <p:xfrm>
          <a:off x="609601" y="1094705"/>
          <a:ext cx="5765442" cy="5550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cxnSp>
        <p:nvCxnSpPr>
          <p:cNvPr id="4" name="3 Conector recto"/>
          <p:cNvCxnSpPr/>
          <p:nvPr/>
        </p:nvCxnSpPr>
        <p:spPr>
          <a:xfrm>
            <a:off x="5885645" y="1300766"/>
            <a:ext cx="38636" cy="4855335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-15498"/>
            <a:ext cx="1538287" cy="12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Forma"/>
          <p:cNvSpPr/>
          <p:nvPr/>
        </p:nvSpPr>
        <p:spPr>
          <a:xfrm rot="20324792">
            <a:off x="5873433" y="2314550"/>
            <a:ext cx="2808513" cy="2662342"/>
          </a:xfrm>
          <a:prstGeom prst="leftCircularArrow">
            <a:avLst>
              <a:gd name="adj1" fmla="val 10980"/>
              <a:gd name="adj2" fmla="val 1142322"/>
              <a:gd name="adj3" fmla="val 6300000"/>
              <a:gd name="adj4" fmla="val 18900000"/>
              <a:gd name="adj5" fmla="val 12500"/>
            </a:avLst>
          </a:prstGeom>
          <a:solidFill>
            <a:srgbClr val="EEDD99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3">
              <a:hueOff val="903533"/>
              <a:satOff val="33333"/>
              <a:lumOff val="-4902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5" name="14 Grupo"/>
          <p:cNvGrpSpPr/>
          <p:nvPr/>
        </p:nvGrpSpPr>
        <p:grpSpPr>
          <a:xfrm>
            <a:off x="6444342" y="2914124"/>
            <a:ext cx="4443201" cy="1628618"/>
            <a:chOff x="0" y="0"/>
            <a:chExt cx="4443201" cy="1628618"/>
          </a:xfrm>
        </p:grpSpPr>
        <p:sp>
          <p:nvSpPr>
            <p:cNvPr id="16" name="15 Rectángulo"/>
            <p:cNvSpPr/>
            <p:nvPr/>
          </p:nvSpPr>
          <p:spPr>
            <a:xfrm>
              <a:off x="0" y="0"/>
              <a:ext cx="4443201" cy="162861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16 Rectángulo"/>
            <p:cNvSpPr/>
            <p:nvPr/>
          </p:nvSpPr>
          <p:spPr>
            <a:xfrm>
              <a:off x="0" y="0"/>
              <a:ext cx="4443201" cy="16286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400" kern="1200" dirty="0" smtClean="0">
                  <a:solidFill>
                    <a:srgbClr val="0000CC"/>
                  </a:solidFill>
                </a:rPr>
                <a:t>Bloque de Conocimiento de la lengua ha de relacionarse con el resto de bloques</a:t>
              </a:r>
              <a:endParaRPr lang="es-ES" sz="2400" kern="1200" dirty="0">
                <a:solidFill>
                  <a:srgbClr val="0000CC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953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Cuadrícul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20980</TotalTime>
  <Words>3831</Words>
  <Application>Microsoft Office PowerPoint</Application>
  <PresentationFormat>Panorámica</PresentationFormat>
  <Paragraphs>393</Paragraphs>
  <Slides>34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4" baseType="lpstr">
      <vt:lpstr>Arial</vt:lpstr>
      <vt:lpstr>Calibri</vt:lpstr>
      <vt:lpstr>Calibri Light</vt:lpstr>
      <vt:lpstr>Garamond</vt:lpstr>
      <vt:lpstr>Times New Roman</vt:lpstr>
      <vt:lpstr>Tms Rmn</vt:lpstr>
      <vt:lpstr>Verdana</vt:lpstr>
      <vt:lpstr>Wingdings</vt:lpstr>
      <vt:lpstr>Wingdings 2</vt:lpstr>
      <vt:lpstr>Tema de Office</vt:lpstr>
      <vt:lpstr>Presentación de PowerPoint</vt:lpstr>
      <vt:lpstr>Punto de partida común  </vt:lpstr>
      <vt:lpstr>Componentes de la Competencia Comunicativa</vt:lpstr>
      <vt:lpstr>Lugar que ocupa la morfología</vt:lpstr>
      <vt:lpstr>Metodología</vt:lpstr>
      <vt:lpstr>El concepto de la lengua</vt:lpstr>
      <vt:lpstr>El concepto de la lengua </vt:lpstr>
      <vt:lpstr> </vt:lpstr>
      <vt:lpstr>Presentación de PowerPoint</vt:lpstr>
      <vt:lpstr>Presentación de PowerPoint</vt:lpstr>
      <vt:lpstr>Tipos de actividades (Littlewood)</vt:lpstr>
      <vt:lpstr>ACTIVIDADES</vt:lpstr>
      <vt:lpstr> </vt:lpstr>
      <vt:lpstr>El texto morfo-lógico 2º ESO </vt:lpstr>
      <vt:lpstr>El texto morfo-lógico </vt:lpstr>
      <vt:lpstr>El texto morfo-lógico</vt:lpstr>
      <vt:lpstr>El texto morfo-lógico 2º ESO </vt:lpstr>
      <vt:lpstr>Donde dije “digo”, digo “Diego” </vt:lpstr>
      <vt:lpstr>Donde dije “digo”, digo “Diego”</vt:lpstr>
      <vt:lpstr>Donde dije “digo”, digo “Diego” 3º ESO </vt:lpstr>
      <vt:lpstr>Donde dije “digo”, digo “Diego” Consigna</vt:lpstr>
      <vt:lpstr>Nuestro guiri 2º ESO</vt:lpstr>
      <vt:lpstr>Nuestro guiri 2º ESO</vt:lpstr>
      <vt:lpstr>Nuestro guiri 2º ESO </vt:lpstr>
      <vt:lpstr>Nuestro guiri 2º ESO Dar y pedir explicaciones</vt:lpstr>
      <vt:lpstr>Nuestro guiri 2º ESO Dar y pedir explicaciones</vt:lpstr>
      <vt:lpstr>Nuestro guiri 2º ESO: Dar y pedir explicaciones</vt:lpstr>
      <vt:lpstr>Políglotas</vt:lpstr>
      <vt:lpstr>Políglotas</vt:lpstr>
      <vt:lpstr>Políglotas 3º ESO</vt:lpstr>
      <vt:lpstr>Cultismos 1º ESO</vt:lpstr>
      <vt:lpstr>Cultismos</vt:lpstr>
      <vt:lpstr>Cultismos 1º ESO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María Aguilar López</dc:creator>
  <cp:lastModifiedBy>JESUS AURELIO AVILA SANGRADOR</cp:lastModifiedBy>
  <cp:revision>325</cp:revision>
  <cp:lastPrinted>2020-03-12T13:08:46Z</cp:lastPrinted>
  <dcterms:created xsi:type="dcterms:W3CDTF">2016-11-14T09:42:22Z</dcterms:created>
  <dcterms:modified xsi:type="dcterms:W3CDTF">2020-03-12T13:08:50Z</dcterms:modified>
</cp:coreProperties>
</file>