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9" r:id="rId3"/>
    <p:sldId id="258" r:id="rId4"/>
    <p:sldId id="260" r:id="rId5"/>
    <p:sldId id="261" r:id="rId6"/>
    <p:sldId id="265" r:id="rId7"/>
    <p:sldId id="262" r:id="rId8"/>
    <p:sldId id="263" r:id="rId9"/>
    <p:sldId id="271" r:id="rId10"/>
    <p:sldId id="264" r:id="rId11"/>
    <p:sldId id="267" r:id="rId12"/>
    <p:sldId id="268" r:id="rId13"/>
    <p:sldId id="270" r:id="rId14"/>
    <p:sldId id="272" r:id="rId15"/>
    <p:sldId id="273" r:id="rId16"/>
    <p:sldId id="274" r:id="rId17"/>
    <p:sldId id="275" r:id="rId18"/>
    <p:sldId id="269" r:id="rId19"/>
    <p:sldId id="276" r:id="rId20"/>
    <p:sldId id="277" r:id="rId21"/>
    <p:sldId id="278" r:id="rId22"/>
    <p:sldId id="279" r:id="rId23"/>
    <p:sldId id="280" r:id="rId24"/>
    <p:sldId id="281"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D8CE"/>
    <a:srgbClr val="A28E6A"/>
    <a:srgbClr val="000000"/>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p:restoredTop sz="94654"/>
  </p:normalViewPr>
  <p:slideViewPr>
    <p:cSldViewPr snapToGrid="0" snapToObjects="1">
      <p:cViewPr varScale="1">
        <p:scale>
          <a:sx n="86" d="100"/>
          <a:sy n="86" d="100"/>
        </p:scale>
        <p:origin x="232" y="9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09ADCE-3B21-1241-AF15-F4979CB84A09}" type="doc">
      <dgm:prSet loTypeId="urn:microsoft.com/office/officeart/2005/8/layout/hierarchy2" loCatId="" qsTypeId="urn:microsoft.com/office/officeart/2005/8/quickstyle/simple1" qsCatId="simple" csTypeId="urn:microsoft.com/office/officeart/2005/8/colors/accent0_2" csCatId="mainScheme" phldr="1"/>
      <dgm:spPr/>
      <dgm:t>
        <a:bodyPr/>
        <a:lstStyle/>
        <a:p>
          <a:endParaRPr lang="es-ES"/>
        </a:p>
      </dgm:t>
    </dgm:pt>
    <dgm:pt modelId="{C0D7E1A9-0F5E-B04E-80E5-4A1F71622CF0}">
      <dgm:prSet phldrT="[Texto]" phldr="1"/>
      <dgm:spPr>
        <a:ln w="38100"/>
      </dgm:spPr>
      <dgm:t>
        <a:bodyPr/>
        <a:lstStyle/>
        <a:p>
          <a:endParaRPr lang="es-ES" dirty="0"/>
        </a:p>
      </dgm:t>
    </dgm:pt>
    <dgm:pt modelId="{91A3CC1E-B6DE-C140-9716-77C19648D2C0}" type="parTrans" cxnId="{9D09A585-220F-4B4F-BA1A-EAB0301CA5DA}">
      <dgm:prSet/>
      <dgm:spPr/>
      <dgm:t>
        <a:bodyPr/>
        <a:lstStyle/>
        <a:p>
          <a:endParaRPr lang="es-ES"/>
        </a:p>
      </dgm:t>
    </dgm:pt>
    <dgm:pt modelId="{781BF1CB-A16E-DE41-A43D-0B7CFACF8574}" type="sibTrans" cxnId="{9D09A585-220F-4B4F-BA1A-EAB0301CA5DA}">
      <dgm:prSet/>
      <dgm:spPr/>
      <dgm:t>
        <a:bodyPr/>
        <a:lstStyle/>
        <a:p>
          <a:endParaRPr lang="es-ES"/>
        </a:p>
      </dgm:t>
    </dgm:pt>
    <dgm:pt modelId="{71F337E5-21AB-D74A-A2FD-87182BFBD17B}">
      <dgm:prSet phldrT="[Texto]" phldr="1"/>
      <dgm:spPr/>
      <dgm:t>
        <a:bodyPr/>
        <a:lstStyle/>
        <a:p>
          <a:endParaRPr lang="es-ES" dirty="0"/>
        </a:p>
      </dgm:t>
    </dgm:pt>
    <dgm:pt modelId="{1F40B8AE-C74B-224D-9A20-96F4780E1474}" type="parTrans" cxnId="{4AC3775E-3816-1C40-8FE6-58A6B21BB835}">
      <dgm:prSet/>
      <dgm:spPr/>
      <dgm:t>
        <a:bodyPr/>
        <a:lstStyle/>
        <a:p>
          <a:endParaRPr lang="es-ES"/>
        </a:p>
      </dgm:t>
    </dgm:pt>
    <dgm:pt modelId="{8A3F0411-294B-F14D-BE15-BB5B71D95E40}" type="sibTrans" cxnId="{4AC3775E-3816-1C40-8FE6-58A6B21BB835}">
      <dgm:prSet/>
      <dgm:spPr/>
      <dgm:t>
        <a:bodyPr/>
        <a:lstStyle/>
        <a:p>
          <a:endParaRPr lang="es-ES"/>
        </a:p>
      </dgm:t>
    </dgm:pt>
    <dgm:pt modelId="{D0AE79C9-A7D0-1541-A983-0DBFC76CC7CC}">
      <dgm:prSet phldrT="[Texto]" phldr="1"/>
      <dgm:spPr/>
      <dgm:t>
        <a:bodyPr/>
        <a:lstStyle/>
        <a:p>
          <a:endParaRPr lang="es-ES" dirty="0"/>
        </a:p>
      </dgm:t>
    </dgm:pt>
    <dgm:pt modelId="{7888E62E-DF6F-1B4B-90B9-45C08A48A45E}" type="parTrans" cxnId="{0D5C4A9C-7467-994C-9A38-33570EECDFA5}">
      <dgm:prSet/>
      <dgm:spPr/>
      <dgm:t>
        <a:bodyPr/>
        <a:lstStyle/>
        <a:p>
          <a:endParaRPr lang="es-ES"/>
        </a:p>
      </dgm:t>
    </dgm:pt>
    <dgm:pt modelId="{83B580AA-2110-A44F-ACB2-9EE93C11E720}" type="sibTrans" cxnId="{0D5C4A9C-7467-994C-9A38-33570EECDFA5}">
      <dgm:prSet/>
      <dgm:spPr/>
      <dgm:t>
        <a:bodyPr/>
        <a:lstStyle/>
        <a:p>
          <a:endParaRPr lang="es-ES"/>
        </a:p>
      </dgm:t>
    </dgm:pt>
    <dgm:pt modelId="{A995965E-0517-F141-B5F6-A7553393B153}">
      <dgm:prSet phldrT="[Texto]" phldr="1"/>
      <dgm:spPr/>
      <dgm:t>
        <a:bodyPr/>
        <a:lstStyle/>
        <a:p>
          <a:endParaRPr lang="es-ES" dirty="0"/>
        </a:p>
      </dgm:t>
    </dgm:pt>
    <dgm:pt modelId="{5EFD9CBA-8C4F-E74B-8E86-274E32634357}" type="parTrans" cxnId="{4A77B97A-C4F2-0343-B5FE-A2818EE85934}">
      <dgm:prSet/>
      <dgm:spPr/>
      <dgm:t>
        <a:bodyPr/>
        <a:lstStyle/>
        <a:p>
          <a:endParaRPr lang="es-ES"/>
        </a:p>
      </dgm:t>
    </dgm:pt>
    <dgm:pt modelId="{0F4E926C-B29E-7748-A256-7D0274C286EC}" type="sibTrans" cxnId="{4A77B97A-C4F2-0343-B5FE-A2818EE85934}">
      <dgm:prSet/>
      <dgm:spPr/>
      <dgm:t>
        <a:bodyPr/>
        <a:lstStyle/>
        <a:p>
          <a:endParaRPr lang="es-ES"/>
        </a:p>
      </dgm:t>
    </dgm:pt>
    <dgm:pt modelId="{E79AA28F-71E2-A84B-B902-925F3CA80201}">
      <dgm:prSet phldrT="[Texto]" phldr="1"/>
      <dgm:spPr/>
      <dgm:t>
        <a:bodyPr/>
        <a:lstStyle/>
        <a:p>
          <a:endParaRPr lang="es-ES"/>
        </a:p>
      </dgm:t>
    </dgm:pt>
    <dgm:pt modelId="{C5A2F9E2-B380-714E-B8ED-E4D34182E38F}" type="parTrans" cxnId="{B88FF16F-35CD-3148-BFBE-AADD2F30DB23}">
      <dgm:prSet/>
      <dgm:spPr/>
      <dgm:t>
        <a:bodyPr/>
        <a:lstStyle/>
        <a:p>
          <a:endParaRPr lang="es-ES"/>
        </a:p>
      </dgm:t>
    </dgm:pt>
    <dgm:pt modelId="{E9D50637-B268-1D44-99DB-5F43DBD22DB1}" type="sibTrans" cxnId="{B88FF16F-35CD-3148-BFBE-AADD2F30DB23}">
      <dgm:prSet/>
      <dgm:spPr/>
      <dgm:t>
        <a:bodyPr/>
        <a:lstStyle/>
        <a:p>
          <a:endParaRPr lang="es-ES"/>
        </a:p>
      </dgm:t>
    </dgm:pt>
    <dgm:pt modelId="{4DC56447-0DBF-744A-A91E-22280697DFDC}">
      <dgm:prSet phldrT="[Texto]" phldr="1"/>
      <dgm:spPr/>
      <dgm:t>
        <a:bodyPr/>
        <a:lstStyle/>
        <a:p>
          <a:endParaRPr lang="es-ES" dirty="0"/>
        </a:p>
      </dgm:t>
    </dgm:pt>
    <dgm:pt modelId="{1FB41CC3-0416-4D42-BC10-8FDC049E3CC7}" type="parTrans" cxnId="{F803E991-2B4D-5A4E-B0F4-44CCE2DF6C30}">
      <dgm:prSet/>
      <dgm:spPr/>
      <dgm:t>
        <a:bodyPr/>
        <a:lstStyle/>
        <a:p>
          <a:endParaRPr lang="es-ES"/>
        </a:p>
      </dgm:t>
    </dgm:pt>
    <dgm:pt modelId="{F165637E-10BA-F54C-8CBC-B0CA3EE61536}" type="sibTrans" cxnId="{F803E991-2B4D-5A4E-B0F4-44CCE2DF6C30}">
      <dgm:prSet/>
      <dgm:spPr/>
      <dgm:t>
        <a:bodyPr/>
        <a:lstStyle/>
        <a:p>
          <a:endParaRPr lang="es-ES"/>
        </a:p>
      </dgm:t>
    </dgm:pt>
    <dgm:pt modelId="{4E4D8CA1-8FB0-E042-8811-57B810CB40D3}" type="pres">
      <dgm:prSet presAssocID="{3C09ADCE-3B21-1241-AF15-F4979CB84A09}" presName="diagram" presStyleCnt="0">
        <dgm:presLayoutVars>
          <dgm:chPref val="1"/>
          <dgm:dir/>
          <dgm:animOne val="branch"/>
          <dgm:animLvl val="lvl"/>
          <dgm:resizeHandles val="exact"/>
        </dgm:presLayoutVars>
      </dgm:prSet>
      <dgm:spPr/>
    </dgm:pt>
    <dgm:pt modelId="{809C45AA-1428-4144-9AEA-8477AAD1FE34}" type="pres">
      <dgm:prSet presAssocID="{C0D7E1A9-0F5E-B04E-80E5-4A1F71622CF0}" presName="root1" presStyleCnt="0"/>
      <dgm:spPr/>
    </dgm:pt>
    <dgm:pt modelId="{9DFE61C4-806D-DB46-BF44-84A3D5E5E9BF}" type="pres">
      <dgm:prSet presAssocID="{C0D7E1A9-0F5E-B04E-80E5-4A1F71622CF0}" presName="LevelOneTextNode" presStyleLbl="node0" presStyleIdx="0" presStyleCnt="1" custScaleX="50984" custScaleY="57471">
        <dgm:presLayoutVars>
          <dgm:chPref val="3"/>
        </dgm:presLayoutVars>
      </dgm:prSet>
      <dgm:spPr/>
    </dgm:pt>
    <dgm:pt modelId="{4782DDEA-5AC0-8D48-A9DB-9BC1AA37E1AE}" type="pres">
      <dgm:prSet presAssocID="{C0D7E1A9-0F5E-B04E-80E5-4A1F71622CF0}" presName="level2hierChild" presStyleCnt="0"/>
      <dgm:spPr/>
    </dgm:pt>
    <dgm:pt modelId="{F2F3FA9C-AE22-7D44-825D-5733DCBA58FB}" type="pres">
      <dgm:prSet presAssocID="{1F40B8AE-C74B-224D-9A20-96F4780E1474}" presName="conn2-1" presStyleLbl="parChTrans1D2" presStyleIdx="0" presStyleCnt="2"/>
      <dgm:spPr/>
    </dgm:pt>
    <dgm:pt modelId="{C09DE0B4-6A19-9B45-B978-6B01408F0981}" type="pres">
      <dgm:prSet presAssocID="{1F40B8AE-C74B-224D-9A20-96F4780E1474}" presName="connTx" presStyleLbl="parChTrans1D2" presStyleIdx="0" presStyleCnt="2"/>
      <dgm:spPr/>
    </dgm:pt>
    <dgm:pt modelId="{A86C35CE-B0B5-5743-B5DF-3A86233DD36A}" type="pres">
      <dgm:prSet presAssocID="{71F337E5-21AB-D74A-A2FD-87182BFBD17B}" presName="root2" presStyleCnt="0"/>
      <dgm:spPr/>
    </dgm:pt>
    <dgm:pt modelId="{E4BCC1E7-933C-0D49-8D59-4C4C3D9B11D0}" type="pres">
      <dgm:prSet presAssocID="{71F337E5-21AB-D74A-A2FD-87182BFBD17B}" presName="LevelTwoTextNode" presStyleLbl="node2" presStyleIdx="0" presStyleCnt="2" custScaleX="64125" custScaleY="34583">
        <dgm:presLayoutVars>
          <dgm:chPref val="3"/>
        </dgm:presLayoutVars>
      </dgm:prSet>
      <dgm:spPr/>
    </dgm:pt>
    <dgm:pt modelId="{A7A20051-9E20-5F40-B364-2ED8714DCA3B}" type="pres">
      <dgm:prSet presAssocID="{71F337E5-21AB-D74A-A2FD-87182BFBD17B}" presName="level3hierChild" presStyleCnt="0"/>
      <dgm:spPr/>
    </dgm:pt>
    <dgm:pt modelId="{E8BAAD69-8632-9643-8347-A64F344C86B6}" type="pres">
      <dgm:prSet presAssocID="{7888E62E-DF6F-1B4B-90B9-45C08A48A45E}" presName="conn2-1" presStyleLbl="parChTrans1D3" presStyleIdx="0" presStyleCnt="3"/>
      <dgm:spPr/>
    </dgm:pt>
    <dgm:pt modelId="{DCA26A43-4564-7949-99ED-784D0A2AAFE4}" type="pres">
      <dgm:prSet presAssocID="{7888E62E-DF6F-1B4B-90B9-45C08A48A45E}" presName="connTx" presStyleLbl="parChTrans1D3" presStyleIdx="0" presStyleCnt="3"/>
      <dgm:spPr/>
    </dgm:pt>
    <dgm:pt modelId="{D0A252FD-8914-A348-92EB-B3A5BE69EE90}" type="pres">
      <dgm:prSet presAssocID="{D0AE79C9-A7D0-1541-A983-0DBFC76CC7CC}" presName="root2" presStyleCnt="0"/>
      <dgm:spPr/>
    </dgm:pt>
    <dgm:pt modelId="{6461D0BA-2319-9646-8971-C92BE1079C6F}" type="pres">
      <dgm:prSet presAssocID="{D0AE79C9-A7D0-1541-A983-0DBFC76CC7CC}" presName="LevelTwoTextNode" presStyleLbl="node3" presStyleIdx="0" presStyleCnt="3" custScaleX="39715" custScaleY="25315">
        <dgm:presLayoutVars>
          <dgm:chPref val="3"/>
        </dgm:presLayoutVars>
      </dgm:prSet>
      <dgm:spPr/>
    </dgm:pt>
    <dgm:pt modelId="{F86FA48E-4A7C-1B4B-8956-72FA2D67007D}" type="pres">
      <dgm:prSet presAssocID="{D0AE79C9-A7D0-1541-A983-0DBFC76CC7CC}" presName="level3hierChild" presStyleCnt="0"/>
      <dgm:spPr/>
    </dgm:pt>
    <dgm:pt modelId="{A7D8C142-AD80-854A-AA62-24313D4C8AFF}" type="pres">
      <dgm:prSet presAssocID="{5EFD9CBA-8C4F-E74B-8E86-274E32634357}" presName="conn2-1" presStyleLbl="parChTrans1D3" presStyleIdx="1" presStyleCnt="3"/>
      <dgm:spPr/>
    </dgm:pt>
    <dgm:pt modelId="{A1FB596D-3E6A-A048-88FD-024248796382}" type="pres">
      <dgm:prSet presAssocID="{5EFD9CBA-8C4F-E74B-8E86-274E32634357}" presName="connTx" presStyleLbl="parChTrans1D3" presStyleIdx="1" presStyleCnt="3"/>
      <dgm:spPr/>
    </dgm:pt>
    <dgm:pt modelId="{695D9741-9D84-484A-933E-16E78FFAF968}" type="pres">
      <dgm:prSet presAssocID="{A995965E-0517-F141-B5F6-A7553393B153}" presName="root2" presStyleCnt="0"/>
      <dgm:spPr/>
    </dgm:pt>
    <dgm:pt modelId="{4B51B245-7A3E-D141-B53D-799E6F21A0AA}" type="pres">
      <dgm:prSet presAssocID="{A995965E-0517-F141-B5F6-A7553393B153}" presName="LevelTwoTextNode" presStyleLbl="node3" presStyleIdx="1" presStyleCnt="3" custScaleX="39589" custScaleY="25794">
        <dgm:presLayoutVars>
          <dgm:chPref val="3"/>
        </dgm:presLayoutVars>
      </dgm:prSet>
      <dgm:spPr/>
    </dgm:pt>
    <dgm:pt modelId="{FD31D269-8DC7-6549-8B28-AB22B130B7A7}" type="pres">
      <dgm:prSet presAssocID="{A995965E-0517-F141-B5F6-A7553393B153}" presName="level3hierChild" presStyleCnt="0"/>
      <dgm:spPr/>
    </dgm:pt>
    <dgm:pt modelId="{838B9B9A-9EC7-2544-B732-0592B073E2A0}" type="pres">
      <dgm:prSet presAssocID="{C5A2F9E2-B380-714E-B8ED-E4D34182E38F}" presName="conn2-1" presStyleLbl="parChTrans1D2" presStyleIdx="1" presStyleCnt="2"/>
      <dgm:spPr/>
    </dgm:pt>
    <dgm:pt modelId="{E5D36248-992D-7F41-9F3D-2D65B8882A8A}" type="pres">
      <dgm:prSet presAssocID="{C5A2F9E2-B380-714E-B8ED-E4D34182E38F}" presName="connTx" presStyleLbl="parChTrans1D2" presStyleIdx="1" presStyleCnt="2"/>
      <dgm:spPr/>
    </dgm:pt>
    <dgm:pt modelId="{6B8C9C2B-DEA2-DD4B-BC77-17C8119F8953}" type="pres">
      <dgm:prSet presAssocID="{E79AA28F-71E2-A84B-B902-925F3CA80201}" presName="root2" presStyleCnt="0"/>
      <dgm:spPr/>
    </dgm:pt>
    <dgm:pt modelId="{F57F445E-900D-BF4F-95FC-A97F1279393D}" type="pres">
      <dgm:prSet presAssocID="{E79AA28F-71E2-A84B-B902-925F3CA80201}" presName="LevelTwoTextNode" presStyleLbl="node2" presStyleIdx="1" presStyleCnt="2" custScaleX="62220" custScaleY="34475">
        <dgm:presLayoutVars>
          <dgm:chPref val="3"/>
        </dgm:presLayoutVars>
      </dgm:prSet>
      <dgm:spPr/>
    </dgm:pt>
    <dgm:pt modelId="{E1E12025-CB14-FB49-BE49-99E50E2F3D5C}" type="pres">
      <dgm:prSet presAssocID="{E79AA28F-71E2-A84B-B902-925F3CA80201}" presName="level3hierChild" presStyleCnt="0"/>
      <dgm:spPr/>
    </dgm:pt>
    <dgm:pt modelId="{9EEC1022-C47E-B549-93E6-45FB23678983}" type="pres">
      <dgm:prSet presAssocID="{1FB41CC3-0416-4D42-BC10-8FDC049E3CC7}" presName="conn2-1" presStyleLbl="parChTrans1D3" presStyleIdx="2" presStyleCnt="3"/>
      <dgm:spPr/>
    </dgm:pt>
    <dgm:pt modelId="{373FD5D0-DA24-9A43-BC82-5C463A6F8A92}" type="pres">
      <dgm:prSet presAssocID="{1FB41CC3-0416-4D42-BC10-8FDC049E3CC7}" presName="connTx" presStyleLbl="parChTrans1D3" presStyleIdx="2" presStyleCnt="3"/>
      <dgm:spPr/>
    </dgm:pt>
    <dgm:pt modelId="{27F85981-3F29-054D-B7D0-E59AD54BFF2A}" type="pres">
      <dgm:prSet presAssocID="{4DC56447-0DBF-744A-A91E-22280697DFDC}" presName="root2" presStyleCnt="0"/>
      <dgm:spPr/>
    </dgm:pt>
    <dgm:pt modelId="{8C19B2B3-7B96-1B48-A002-C82889F73C49}" type="pres">
      <dgm:prSet presAssocID="{4DC56447-0DBF-744A-A91E-22280697DFDC}" presName="LevelTwoTextNode" presStyleLbl="node3" presStyleIdx="2" presStyleCnt="3" custScaleX="44863" custScaleY="25062">
        <dgm:presLayoutVars>
          <dgm:chPref val="3"/>
        </dgm:presLayoutVars>
      </dgm:prSet>
      <dgm:spPr/>
    </dgm:pt>
    <dgm:pt modelId="{EE291783-0835-C54F-B33B-D4D28122CBFC}" type="pres">
      <dgm:prSet presAssocID="{4DC56447-0DBF-744A-A91E-22280697DFDC}" presName="level3hierChild" presStyleCnt="0"/>
      <dgm:spPr/>
    </dgm:pt>
  </dgm:ptLst>
  <dgm:cxnLst>
    <dgm:cxn modelId="{F9175D02-1A21-E643-9383-9D67C73A4C15}" type="presOf" srcId="{1F40B8AE-C74B-224D-9A20-96F4780E1474}" destId="{C09DE0B4-6A19-9B45-B978-6B01408F0981}" srcOrd="1" destOrd="0" presId="urn:microsoft.com/office/officeart/2005/8/layout/hierarchy2"/>
    <dgm:cxn modelId="{E65B4F15-E262-6444-A38B-B7E13ABAA7C0}" type="presOf" srcId="{C5A2F9E2-B380-714E-B8ED-E4D34182E38F}" destId="{838B9B9A-9EC7-2544-B732-0592B073E2A0}" srcOrd="0" destOrd="0" presId="urn:microsoft.com/office/officeart/2005/8/layout/hierarchy2"/>
    <dgm:cxn modelId="{F66E0D1A-A0A4-EE4C-A91B-868E5592D7C1}" type="presOf" srcId="{D0AE79C9-A7D0-1541-A983-0DBFC76CC7CC}" destId="{6461D0BA-2319-9646-8971-C92BE1079C6F}" srcOrd="0" destOrd="0" presId="urn:microsoft.com/office/officeart/2005/8/layout/hierarchy2"/>
    <dgm:cxn modelId="{48CBD41F-D04C-824A-B2D4-150919E34DC9}" type="presOf" srcId="{5EFD9CBA-8C4F-E74B-8E86-274E32634357}" destId="{A7D8C142-AD80-854A-AA62-24313D4C8AFF}" srcOrd="0" destOrd="0" presId="urn:microsoft.com/office/officeart/2005/8/layout/hierarchy2"/>
    <dgm:cxn modelId="{9C026B25-669A-2342-BCBB-18235133C827}" type="presOf" srcId="{5EFD9CBA-8C4F-E74B-8E86-274E32634357}" destId="{A1FB596D-3E6A-A048-88FD-024248796382}" srcOrd="1" destOrd="0" presId="urn:microsoft.com/office/officeart/2005/8/layout/hierarchy2"/>
    <dgm:cxn modelId="{BE745444-5371-F841-9556-C8653B3DC5DB}" type="presOf" srcId="{1FB41CC3-0416-4D42-BC10-8FDC049E3CC7}" destId="{9EEC1022-C47E-B549-93E6-45FB23678983}" srcOrd="0" destOrd="0" presId="urn:microsoft.com/office/officeart/2005/8/layout/hierarchy2"/>
    <dgm:cxn modelId="{D1960C56-04F8-B745-A6BA-F3D1FAB7E98B}" type="presOf" srcId="{7888E62E-DF6F-1B4B-90B9-45C08A48A45E}" destId="{DCA26A43-4564-7949-99ED-784D0A2AAFE4}" srcOrd="1" destOrd="0" presId="urn:microsoft.com/office/officeart/2005/8/layout/hierarchy2"/>
    <dgm:cxn modelId="{4AC3775E-3816-1C40-8FE6-58A6B21BB835}" srcId="{C0D7E1A9-0F5E-B04E-80E5-4A1F71622CF0}" destId="{71F337E5-21AB-D74A-A2FD-87182BFBD17B}" srcOrd="0" destOrd="0" parTransId="{1F40B8AE-C74B-224D-9A20-96F4780E1474}" sibTransId="{8A3F0411-294B-F14D-BE15-BB5B71D95E40}"/>
    <dgm:cxn modelId="{665F7F61-0265-BF4F-87AB-8D76AE5B5488}" type="presOf" srcId="{71F337E5-21AB-D74A-A2FD-87182BFBD17B}" destId="{E4BCC1E7-933C-0D49-8D59-4C4C3D9B11D0}" srcOrd="0" destOrd="0" presId="urn:microsoft.com/office/officeart/2005/8/layout/hierarchy2"/>
    <dgm:cxn modelId="{7E8E0C6B-C544-BB42-84D3-D54AA2E9BFC8}" type="presOf" srcId="{1F40B8AE-C74B-224D-9A20-96F4780E1474}" destId="{F2F3FA9C-AE22-7D44-825D-5733DCBA58FB}" srcOrd="0" destOrd="0" presId="urn:microsoft.com/office/officeart/2005/8/layout/hierarchy2"/>
    <dgm:cxn modelId="{B88FF16F-35CD-3148-BFBE-AADD2F30DB23}" srcId="{C0D7E1A9-0F5E-B04E-80E5-4A1F71622CF0}" destId="{E79AA28F-71E2-A84B-B902-925F3CA80201}" srcOrd="1" destOrd="0" parTransId="{C5A2F9E2-B380-714E-B8ED-E4D34182E38F}" sibTransId="{E9D50637-B268-1D44-99DB-5F43DBD22DB1}"/>
    <dgm:cxn modelId="{4A77B97A-C4F2-0343-B5FE-A2818EE85934}" srcId="{71F337E5-21AB-D74A-A2FD-87182BFBD17B}" destId="{A995965E-0517-F141-B5F6-A7553393B153}" srcOrd="1" destOrd="0" parTransId="{5EFD9CBA-8C4F-E74B-8E86-274E32634357}" sibTransId="{0F4E926C-B29E-7748-A256-7D0274C286EC}"/>
    <dgm:cxn modelId="{1FB9D483-CDA3-CB4F-BF2A-2B06BD52DFF1}" type="presOf" srcId="{C0D7E1A9-0F5E-B04E-80E5-4A1F71622CF0}" destId="{9DFE61C4-806D-DB46-BF44-84A3D5E5E9BF}" srcOrd="0" destOrd="0" presId="urn:microsoft.com/office/officeart/2005/8/layout/hierarchy2"/>
    <dgm:cxn modelId="{9D09A585-220F-4B4F-BA1A-EAB0301CA5DA}" srcId="{3C09ADCE-3B21-1241-AF15-F4979CB84A09}" destId="{C0D7E1A9-0F5E-B04E-80E5-4A1F71622CF0}" srcOrd="0" destOrd="0" parTransId="{91A3CC1E-B6DE-C140-9716-77C19648D2C0}" sibTransId="{781BF1CB-A16E-DE41-A43D-0B7CFACF8574}"/>
    <dgm:cxn modelId="{F803E991-2B4D-5A4E-B0F4-44CCE2DF6C30}" srcId="{E79AA28F-71E2-A84B-B902-925F3CA80201}" destId="{4DC56447-0DBF-744A-A91E-22280697DFDC}" srcOrd="0" destOrd="0" parTransId="{1FB41CC3-0416-4D42-BC10-8FDC049E3CC7}" sibTransId="{F165637E-10BA-F54C-8CBC-B0CA3EE61536}"/>
    <dgm:cxn modelId="{0D5C4A9C-7467-994C-9A38-33570EECDFA5}" srcId="{71F337E5-21AB-D74A-A2FD-87182BFBD17B}" destId="{D0AE79C9-A7D0-1541-A983-0DBFC76CC7CC}" srcOrd="0" destOrd="0" parTransId="{7888E62E-DF6F-1B4B-90B9-45C08A48A45E}" sibTransId="{83B580AA-2110-A44F-ACB2-9EE93C11E720}"/>
    <dgm:cxn modelId="{BF5D0C9F-CD8E-4049-A891-F72259294565}" type="presOf" srcId="{3C09ADCE-3B21-1241-AF15-F4979CB84A09}" destId="{4E4D8CA1-8FB0-E042-8811-57B810CB40D3}" srcOrd="0" destOrd="0" presId="urn:microsoft.com/office/officeart/2005/8/layout/hierarchy2"/>
    <dgm:cxn modelId="{9CF85FA4-DD7D-CA4A-982E-390E451137FA}" type="presOf" srcId="{A995965E-0517-F141-B5F6-A7553393B153}" destId="{4B51B245-7A3E-D141-B53D-799E6F21A0AA}" srcOrd="0" destOrd="0" presId="urn:microsoft.com/office/officeart/2005/8/layout/hierarchy2"/>
    <dgm:cxn modelId="{176A07C4-25D0-974B-8B24-63BDF62992CB}" type="presOf" srcId="{7888E62E-DF6F-1B4B-90B9-45C08A48A45E}" destId="{E8BAAD69-8632-9643-8347-A64F344C86B6}" srcOrd="0" destOrd="0" presId="urn:microsoft.com/office/officeart/2005/8/layout/hierarchy2"/>
    <dgm:cxn modelId="{6B4D2FC6-8AF9-D44C-B95C-A63EC1F07994}" type="presOf" srcId="{E79AA28F-71E2-A84B-B902-925F3CA80201}" destId="{F57F445E-900D-BF4F-95FC-A97F1279393D}" srcOrd="0" destOrd="0" presId="urn:microsoft.com/office/officeart/2005/8/layout/hierarchy2"/>
    <dgm:cxn modelId="{663F5ECF-6D7B-3849-AA0C-8A6C05787B48}" type="presOf" srcId="{1FB41CC3-0416-4D42-BC10-8FDC049E3CC7}" destId="{373FD5D0-DA24-9A43-BC82-5C463A6F8A92}" srcOrd="1" destOrd="0" presId="urn:microsoft.com/office/officeart/2005/8/layout/hierarchy2"/>
    <dgm:cxn modelId="{8D9867DE-5444-BB44-BCE8-40C4E0AD7550}" type="presOf" srcId="{C5A2F9E2-B380-714E-B8ED-E4D34182E38F}" destId="{E5D36248-992D-7F41-9F3D-2D65B8882A8A}" srcOrd="1" destOrd="0" presId="urn:microsoft.com/office/officeart/2005/8/layout/hierarchy2"/>
    <dgm:cxn modelId="{925CB0E1-D49C-5444-BCFE-EB209FDDAAC9}" type="presOf" srcId="{4DC56447-0DBF-744A-A91E-22280697DFDC}" destId="{8C19B2B3-7B96-1B48-A002-C82889F73C49}" srcOrd="0" destOrd="0" presId="urn:microsoft.com/office/officeart/2005/8/layout/hierarchy2"/>
    <dgm:cxn modelId="{64D33D71-1FFE-2745-BF3C-E6DE2DBF2B2B}" type="presParOf" srcId="{4E4D8CA1-8FB0-E042-8811-57B810CB40D3}" destId="{809C45AA-1428-4144-9AEA-8477AAD1FE34}" srcOrd="0" destOrd="0" presId="urn:microsoft.com/office/officeart/2005/8/layout/hierarchy2"/>
    <dgm:cxn modelId="{22D824B6-0CE0-544C-9E5B-05B4C1CC8E30}" type="presParOf" srcId="{809C45AA-1428-4144-9AEA-8477AAD1FE34}" destId="{9DFE61C4-806D-DB46-BF44-84A3D5E5E9BF}" srcOrd="0" destOrd="0" presId="urn:microsoft.com/office/officeart/2005/8/layout/hierarchy2"/>
    <dgm:cxn modelId="{23080BA3-CA42-394F-8620-E3EEC19D3BBC}" type="presParOf" srcId="{809C45AA-1428-4144-9AEA-8477AAD1FE34}" destId="{4782DDEA-5AC0-8D48-A9DB-9BC1AA37E1AE}" srcOrd="1" destOrd="0" presId="urn:microsoft.com/office/officeart/2005/8/layout/hierarchy2"/>
    <dgm:cxn modelId="{6067369B-9C11-DB41-80A6-8149DD49F6EA}" type="presParOf" srcId="{4782DDEA-5AC0-8D48-A9DB-9BC1AA37E1AE}" destId="{F2F3FA9C-AE22-7D44-825D-5733DCBA58FB}" srcOrd="0" destOrd="0" presId="urn:microsoft.com/office/officeart/2005/8/layout/hierarchy2"/>
    <dgm:cxn modelId="{F025BAAD-42F3-8845-80EA-23B471BB1D77}" type="presParOf" srcId="{F2F3FA9C-AE22-7D44-825D-5733DCBA58FB}" destId="{C09DE0B4-6A19-9B45-B978-6B01408F0981}" srcOrd="0" destOrd="0" presId="urn:microsoft.com/office/officeart/2005/8/layout/hierarchy2"/>
    <dgm:cxn modelId="{C42E7E87-DCCD-9140-9F7B-A9CE3BD0457B}" type="presParOf" srcId="{4782DDEA-5AC0-8D48-A9DB-9BC1AA37E1AE}" destId="{A86C35CE-B0B5-5743-B5DF-3A86233DD36A}" srcOrd="1" destOrd="0" presId="urn:microsoft.com/office/officeart/2005/8/layout/hierarchy2"/>
    <dgm:cxn modelId="{3DA8A2C0-AD33-4B45-BA1A-039F97A4C393}" type="presParOf" srcId="{A86C35CE-B0B5-5743-B5DF-3A86233DD36A}" destId="{E4BCC1E7-933C-0D49-8D59-4C4C3D9B11D0}" srcOrd="0" destOrd="0" presId="urn:microsoft.com/office/officeart/2005/8/layout/hierarchy2"/>
    <dgm:cxn modelId="{254876EA-0C5D-F246-A7F3-AC0AAE15F43C}" type="presParOf" srcId="{A86C35CE-B0B5-5743-B5DF-3A86233DD36A}" destId="{A7A20051-9E20-5F40-B364-2ED8714DCA3B}" srcOrd="1" destOrd="0" presId="urn:microsoft.com/office/officeart/2005/8/layout/hierarchy2"/>
    <dgm:cxn modelId="{C7EE2511-2DF5-584D-82D9-62523744C448}" type="presParOf" srcId="{A7A20051-9E20-5F40-B364-2ED8714DCA3B}" destId="{E8BAAD69-8632-9643-8347-A64F344C86B6}" srcOrd="0" destOrd="0" presId="urn:microsoft.com/office/officeart/2005/8/layout/hierarchy2"/>
    <dgm:cxn modelId="{D16D3FBA-E469-1B4F-A7C9-903DBAE90413}" type="presParOf" srcId="{E8BAAD69-8632-9643-8347-A64F344C86B6}" destId="{DCA26A43-4564-7949-99ED-784D0A2AAFE4}" srcOrd="0" destOrd="0" presId="urn:microsoft.com/office/officeart/2005/8/layout/hierarchy2"/>
    <dgm:cxn modelId="{ED6E6372-4E8B-B444-B7B4-6DA0DCF806C6}" type="presParOf" srcId="{A7A20051-9E20-5F40-B364-2ED8714DCA3B}" destId="{D0A252FD-8914-A348-92EB-B3A5BE69EE90}" srcOrd="1" destOrd="0" presId="urn:microsoft.com/office/officeart/2005/8/layout/hierarchy2"/>
    <dgm:cxn modelId="{3790420C-8C2D-2947-BE9D-6D19D78BF96A}" type="presParOf" srcId="{D0A252FD-8914-A348-92EB-B3A5BE69EE90}" destId="{6461D0BA-2319-9646-8971-C92BE1079C6F}" srcOrd="0" destOrd="0" presId="urn:microsoft.com/office/officeart/2005/8/layout/hierarchy2"/>
    <dgm:cxn modelId="{257934E9-BDA1-764A-9A4D-268741081F56}" type="presParOf" srcId="{D0A252FD-8914-A348-92EB-B3A5BE69EE90}" destId="{F86FA48E-4A7C-1B4B-8956-72FA2D67007D}" srcOrd="1" destOrd="0" presId="urn:microsoft.com/office/officeart/2005/8/layout/hierarchy2"/>
    <dgm:cxn modelId="{AA7E11CF-456A-1B48-8058-74F038E38E6A}" type="presParOf" srcId="{A7A20051-9E20-5F40-B364-2ED8714DCA3B}" destId="{A7D8C142-AD80-854A-AA62-24313D4C8AFF}" srcOrd="2" destOrd="0" presId="urn:microsoft.com/office/officeart/2005/8/layout/hierarchy2"/>
    <dgm:cxn modelId="{926FB712-CBB1-8A4F-9499-3FB665344BCA}" type="presParOf" srcId="{A7D8C142-AD80-854A-AA62-24313D4C8AFF}" destId="{A1FB596D-3E6A-A048-88FD-024248796382}" srcOrd="0" destOrd="0" presId="urn:microsoft.com/office/officeart/2005/8/layout/hierarchy2"/>
    <dgm:cxn modelId="{C19DD137-7836-8847-8081-302F99B51ABD}" type="presParOf" srcId="{A7A20051-9E20-5F40-B364-2ED8714DCA3B}" destId="{695D9741-9D84-484A-933E-16E78FFAF968}" srcOrd="3" destOrd="0" presId="urn:microsoft.com/office/officeart/2005/8/layout/hierarchy2"/>
    <dgm:cxn modelId="{2084D390-CCB8-D34C-95E9-941D249396E7}" type="presParOf" srcId="{695D9741-9D84-484A-933E-16E78FFAF968}" destId="{4B51B245-7A3E-D141-B53D-799E6F21A0AA}" srcOrd="0" destOrd="0" presId="urn:microsoft.com/office/officeart/2005/8/layout/hierarchy2"/>
    <dgm:cxn modelId="{DC4950F4-F235-7B42-BE84-85DD5302C715}" type="presParOf" srcId="{695D9741-9D84-484A-933E-16E78FFAF968}" destId="{FD31D269-8DC7-6549-8B28-AB22B130B7A7}" srcOrd="1" destOrd="0" presId="urn:microsoft.com/office/officeart/2005/8/layout/hierarchy2"/>
    <dgm:cxn modelId="{250E44B5-A943-404E-B042-694CF01EC315}" type="presParOf" srcId="{4782DDEA-5AC0-8D48-A9DB-9BC1AA37E1AE}" destId="{838B9B9A-9EC7-2544-B732-0592B073E2A0}" srcOrd="2" destOrd="0" presId="urn:microsoft.com/office/officeart/2005/8/layout/hierarchy2"/>
    <dgm:cxn modelId="{4EA51351-5429-CF4D-8A00-5C8D18DC880E}" type="presParOf" srcId="{838B9B9A-9EC7-2544-B732-0592B073E2A0}" destId="{E5D36248-992D-7F41-9F3D-2D65B8882A8A}" srcOrd="0" destOrd="0" presId="urn:microsoft.com/office/officeart/2005/8/layout/hierarchy2"/>
    <dgm:cxn modelId="{58FC9B7D-F15E-DC47-93C6-3D0BA5B13BB6}" type="presParOf" srcId="{4782DDEA-5AC0-8D48-A9DB-9BC1AA37E1AE}" destId="{6B8C9C2B-DEA2-DD4B-BC77-17C8119F8953}" srcOrd="3" destOrd="0" presId="urn:microsoft.com/office/officeart/2005/8/layout/hierarchy2"/>
    <dgm:cxn modelId="{45D91059-D8AF-B44C-ABCD-6073C2A9A05B}" type="presParOf" srcId="{6B8C9C2B-DEA2-DD4B-BC77-17C8119F8953}" destId="{F57F445E-900D-BF4F-95FC-A97F1279393D}" srcOrd="0" destOrd="0" presId="urn:microsoft.com/office/officeart/2005/8/layout/hierarchy2"/>
    <dgm:cxn modelId="{AEC170DF-1E98-CF4C-A859-8725D20D048A}" type="presParOf" srcId="{6B8C9C2B-DEA2-DD4B-BC77-17C8119F8953}" destId="{E1E12025-CB14-FB49-BE49-99E50E2F3D5C}" srcOrd="1" destOrd="0" presId="urn:microsoft.com/office/officeart/2005/8/layout/hierarchy2"/>
    <dgm:cxn modelId="{683DD5F1-092A-6A40-971B-F75E139844C0}" type="presParOf" srcId="{E1E12025-CB14-FB49-BE49-99E50E2F3D5C}" destId="{9EEC1022-C47E-B549-93E6-45FB23678983}" srcOrd="0" destOrd="0" presId="urn:microsoft.com/office/officeart/2005/8/layout/hierarchy2"/>
    <dgm:cxn modelId="{2DA856B7-CD4A-2F4A-9EBC-E64348E97056}" type="presParOf" srcId="{9EEC1022-C47E-B549-93E6-45FB23678983}" destId="{373FD5D0-DA24-9A43-BC82-5C463A6F8A92}" srcOrd="0" destOrd="0" presId="urn:microsoft.com/office/officeart/2005/8/layout/hierarchy2"/>
    <dgm:cxn modelId="{CD5C5388-73AC-3043-8C55-FA2DEACCCF93}" type="presParOf" srcId="{E1E12025-CB14-FB49-BE49-99E50E2F3D5C}" destId="{27F85981-3F29-054D-B7D0-E59AD54BFF2A}" srcOrd="1" destOrd="0" presId="urn:microsoft.com/office/officeart/2005/8/layout/hierarchy2"/>
    <dgm:cxn modelId="{EB2D14FE-3376-9B43-BDE2-E2805F7138B6}" type="presParOf" srcId="{27F85981-3F29-054D-B7D0-E59AD54BFF2A}" destId="{8C19B2B3-7B96-1B48-A002-C82889F73C49}" srcOrd="0" destOrd="0" presId="urn:microsoft.com/office/officeart/2005/8/layout/hierarchy2"/>
    <dgm:cxn modelId="{4D3FCC51-5EBA-E044-A405-D8333F322FE0}" type="presParOf" srcId="{27F85981-3F29-054D-B7D0-E59AD54BFF2A}" destId="{EE291783-0835-C54F-B33B-D4D28122CBFC}" srcOrd="1" destOrd="0" presId="urn:microsoft.com/office/officeart/2005/8/layout/hierarchy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E61C4-806D-DB46-BF44-84A3D5E5E9BF}">
      <dsp:nvSpPr>
        <dsp:cNvPr id="0" name=""/>
        <dsp:cNvSpPr/>
      </dsp:nvSpPr>
      <dsp:spPr>
        <a:xfrm>
          <a:off x="7" y="631458"/>
          <a:ext cx="403069" cy="227177"/>
        </a:xfrm>
        <a:prstGeom prst="roundRect">
          <a:avLst>
            <a:gd name="adj" fmla="val 10000"/>
          </a:avLst>
        </a:prstGeom>
        <a:solidFill>
          <a:schemeClr val="lt1">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endParaRPr lang="es-ES" sz="800" kern="1200" dirty="0"/>
        </a:p>
      </dsp:txBody>
      <dsp:txXfrm>
        <a:off x="6661" y="638112"/>
        <a:ext cx="389761" cy="213869"/>
      </dsp:txXfrm>
    </dsp:sp>
    <dsp:sp modelId="{F2F3FA9C-AE22-7D44-825D-5733DCBA58FB}">
      <dsp:nvSpPr>
        <dsp:cNvPr id="0" name=""/>
        <dsp:cNvSpPr/>
      </dsp:nvSpPr>
      <dsp:spPr>
        <a:xfrm rot="20356636">
          <a:off x="392140" y="660311"/>
          <a:ext cx="338106" cy="49833"/>
        </a:xfrm>
        <a:custGeom>
          <a:avLst/>
          <a:gdLst/>
          <a:ahLst/>
          <a:cxnLst/>
          <a:rect l="0" t="0" r="0" b="0"/>
          <a:pathLst>
            <a:path>
              <a:moveTo>
                <a:pt x="0" y="24916"/>
              </a:moveTo>
              <a:lnTo>
                <a:pt x="338106" y="2491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52740" y="676775"/>
        <a:ext cx="16905" cy="16905"/>
      </dsp:txXfrm>
    </dsp:sp>
    <dsp:sp modelId="{E4BCC1E7-933C-0D49-8D59-4C4C3D9B11D0}">
      <dsp:nvSpPr>
        <dsp:cNvPr id="0" name=""/>
        <dsp:cNvSpPr/>
      </dsp:nvSpPr>
      <dsp:spPr>
        <a:xfrm>
          <a:off x="719309" y="557058"/>
          <a:ext cx="506959" cy="13670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endParaRPr lang="es-ES" sz="800" kern="1200" dirty="0"/>
        </a:p>
      </dsp:txBody>
      <dsp:txXfrm>
        <a:off x="723313" y="561062"/>
        <a:ext cx="498951" cy="128695"/>
      </dsp:txXfrm>
    </dsp:sp>
    <dsp:sp modelId="{E8BAAD69-8632-9643-8347-A64F344C86B6}">
      <dsp:nvSpPr>
        <dsp:cNvPr id="0" name=""/>
        <dsp:cNvSpPr/>
      </dsp:nvSpPr>
      <dsp:spPr>
        <a:xfrm rot="20741788">
          <a:off x="1221210" y="560179"/>
          <a:ext cx="326348" cy="49833"/>
        </a:xfrm>
        <a:custGeom>
          <a:avLst/>
          <a:gdLst/>
          <a:ahLst/>
          <a:cxnLst/>
          <a:rect l="0" t="0" r="0" b="0"/>
          <a:pathLst>
            <a:path>
              <a:moveTo>
                <a:pt x="0" y="24916"/>
              </a:moveTo>
              <a:lnTo>
                <a:pt x="326348" y="24916"/>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376226" y="576937"/>
        <a:ext cx="16317" cy="16317"/>
      </dsp:txXfrm>
    </dsp:sp>
    <dsp:sp modelId="{6461D0BA-2319-9646-8971-C92BE1079C6F}">
      <dsp:nvSpPr>
        <dsp:cNvPr id="0" name=""/>
        <dsp:cNvSpPr/>
      </dsp:nvSpPr>
      <dsp:spPr>
        <a:xfrm>
          <a:off x="1542500" y="494748"/>
          <a:ext cx="313978" cy="100067"/>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endParaRPr lang="es-ES" sz="600" kern="1200" dirty="0"/>
        </a:p>
      </dsp:txBody>
      <dsp:txXfrm>
        <a:off x="1545431" y="497679"/>
        <a:ext cx="308116" cy="94205"/>
      </dsp:txXfrm>
    </dsp:sp>
    <dsp:sp modelId="{A7D8C142-AD80-854A-AA62-24313D4C8AFF}">
      <dsp:nvSpPr>
        <dsp:cNvPr id="0" name=""/>
        <dsp:cNvSpPr/>
      </dsp:nvSpPr>
      <dsp:spPr>
        <a:xfrm rot="848542">
          <a:off x="1221326" y="640333"/>
          <a:ext cx="326116" cy="49833"/>
        </a:xfrm>
        <a:custGeom>
          <a:avLst/>
          <a:gdLst/>
          <a:ahLst/>
          <a:cxnLst/>
          <a:rect l="0" t="0" r="0" b="0"/>
          <a:pathLst>
            <a:path>
              <a:moveTo>
                <a:pt x="0" y="24916"/>
              </a:moveTo>
              <a:lnTo>
                <a:pt x="326116" y="24916"/>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376231" y="657097"/>
        <a:ext cx="16305" cy="16305"/>
      </dsp:txXfrm>
    </dsp:sp>
    <dsp:sp modelId="{4B51B245-7A3E-D141-B53D-799E6F21A0AA}">
      <dsp:nvSpPr>
        <dsp:cNvPr id="0" name=""/>
        <dsp:cNvSpPr/>
      </dsp:nvSpPr>
      <dsp:spPr>
        <a:xfrm>
          <a:off x="1542500" y="654109"/>
          <a:ext cx="312982" cy="101961"/>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endParaRPr lang="es-ES" sz="600" kern="1200" dirty="0"/>
        </a:p>
      </dsp:txBody>
      <dsp:txXfrm>
        <a:off x="1545486" y="657095"/>
        <a:ext cx="307010" cy="95989"/>
      </dsp:txXfrm>
    </dsp:sp>
    <dsp:sp modelId="{838B9B9A-9EC7-2544-B732-0592B073E2A0}">
      <dsp:nvSpPr>
        <dsp:cNvPr id="0" name=""/>
        <dsp:cNvSpPr/>
      </dsp:nvSpPr>
      <dsp:spPr>
        <a:xfrm rot="1245393">
          <a:off x="392102" y="780055"/>
          <a:ext cx="338181" cy="49833"/>
        </a:xfrm>
        <a:custGeom>
          <a:avLst/>
          <a:gdLst/>
          <a:ahLst/>
          <a:cxnLst/>
          <a:rect l="0" t="0" r="0" b="0"/>
          <a:pathLst>
            <a:path>
              <a:moveTo>
                <a:pt x="0" y="24916"/>
              </a:moveTo>
              <a:lnTo>
                <a:pt x="338181" y="24916"/>
              </a:lnTo>
            </a:path>
          </a:pathLst>
        </a:cu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552738" y="796518"/>
        <a:ext cx="16909" cy="16909"/>
      </dsp:txXfrm>
    </dsp:sp>
    <dsp:sp modelId="{F57F445E-900D-BF4F-95FC-A97F1279393D}">
      <dsp:nvSpPr>
        <dsp:cNvPr id="0" name=""/>
        <dsp:cNvSpPr/>
      </dsp:nvSpPr>
      <dsp:spPr>
        <a:xfrm>
          <a:off x="719309" y="796760"/>
          <a:ext cx="491898" cy="13627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723300" y="800751"/>
        <a:ext cx="483916" cy="128294"/>
      </dsp:txXfrm>
    </dsp:sp>
    <dsp:sp modelId="{9EEC1022-C47E-B549-93E6-45FB23678983}">
      <dsp:nvSpPr>
        <dsp:cNvPr id="0" name=""/>
        <dsp:cNvSpPr/>
      </dsp:nvSpPr>
      <dsp:spPr>
        <a:xfrm>
          <a:off x="1211208" y="839981"/>
          <a:ext cx="316232" cy="49833"/>
        </a:xfrm>
        <a:custGeom>
          <a:avLst/>
          <a:gdLst/>
          <a:ahLst/>
          <a:cxnLst/>
          <a:rect l="0" t="0" r="0" b="0"/>
          <a:pathLst>
            <a:path>
              <a:moveTo>
                <a:pt x="0" y="24916"/>
              </a:moveTo>
              <a:lnTo>
                <a:pt x="316232" y="24916"/>
              </a:lnTo>
            </a:path>
          </a:pathLst>
        </a:custGeom>
        <a:noFill/>
        <a:ln w="127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361418" y="856992"/>
        <a:ext cx="15811" cy="15811"/>
      </dsp:txXfrm>
    </dsp:sp>
    <dsp:sp modelId="{8C19B2B3-7B96-1B48-A002-C82889F73C49}">
      <dsp:nvSpPr>
        <dsp:cNvPr id="0" name=""/>
        <dsp:cNvSpPr/>
      </dsp:nvSpPr>
      <dsp:spPr>
        <a:xfrm>
          <a:off x="1527440" y="815364"/>
          <a:ext cx="354677" cy="99067"/>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endParaRPr lang="es-ES" sz="600" kern="1200" dirty="0"/>
        </a:p>
      </dsp:txBody>
      <dsp:txXfrm>
        <a:off x="1530342" y="818266"/>
        <a:ext cx="348873" cy="932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193497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87157CC2-0FC8-4686-B024-99790E0F5162}" type="datetimeFigureOut">
              <a:rPr lang="en-US" smtClean="0"/>
              <a:t>1/22/20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1940170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191362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1044295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1/22/20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066205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3797282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68015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176089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1/22/20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227318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A16AA21-1863-4931-97CB-99D0A168701B}" type="datetimeFigureOut">
              <a:rPr lang="en-US" smtClean="0"/>
              <a:t>1/22/20</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396802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772C379-9A7C-4C87-A116-CBE9F58B04C5}" type="datetimeFigureOut">
              <a:rPr lang="en-US" smtClean="0"/>
              <a:t>1/22/20</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1855301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1/22/20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57940068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3.jp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hyperlink" Target="https://www.jigsawplanet.com/?rc=play&amp;pid=235c94c5a426" TargetMode="Externa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3.jp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3.jpg"/><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3.jpg"/><Relationship Id="rId1" Type="http://schemas.openxmlformats.org/officeDocument/2006/relationships/slideLayout" Target="../slideLayouts/slideLayout2.xml"/><Relationship Id="rId6" Type="http://schemas.openxmlformats.org/officeDocument/2006/relationships/hyperlink" Target="https://play.kahoot.it/v2/lobby?quizId=49e1da98-deab-4960-a2ba-2eebe3011a8d" TargetMode="External"/><Relationship Id="rId5" Type="http://schemas.openxmlformats.org/officeDocument/2006/relationships/image" Target="../media/image53.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3.jpg"/><Relationship Id="rId1" Type="http://schemas.openxmlformats.org/officeDocument/2006/relationships/slideLayout" Target="../slideLayouts/slideLayout2.xml"/><Relationship Id="rId5" Type="http://schemas.openxmlformats.org/officeDocument/2006/relationships/image" Target="../media/image54.jp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5.png"/><Relationship Id="rId7" Type="http://schemas.openxmlformats.org/officeDocument/2006/relationships/diagramLayout" Target="../diagrams/layout1.xml"/><Relationship Id="rId2" Type="http://schemas.openxmlformats.org/officeDocument/2006/relationships/image" Target="../media/image43.jp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56.jpg"/><Relationship Id="rId10" Type="http://schemas.microsoft.com/office/2007/relationships/diagramDrawing" Target="../diagrams/drawing1.xml"/><Relationship Id="rId4" Type="http://schemas.openxmlformats.org/officeDocument/2006/relationships/image" Target="../media/image40.png"/><Relationship Id="rId9" Type="http://schemas.openxmlformats.org/officeDocument/2006/relationships/diagramColors" Target="../diagrams/colors1.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3.wdp"/><Relationship Id="rId7"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microsoft.com/office/2007/relationships/hdphoto" Target="../media/hdphoto2.wdp"/><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3" Type="http://schemas.microsoft.com/office/2007/relationships/hdphoto" Target="../media/hdphoto2.wdp"/><Relationship Id="rId7" Type="http://schemas.openxmlformats.org/officeDocument/2006/relationships/image" Target="../media/image6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0.png"/><Relationship Id="rId5" Type="http://schemas.microsoft.com/office/2007/relationships/hdphoto" Target="../media/hdphoto1.wdp"/><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escapaencasa.com/cuenta-atras" TargetMode="External"/><Relationship Id="rId4" Type="http://schemas.openxmlformats.org/officeDocument/2006/relationships/image" Target="../media/image63.jpe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5.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4.png"/><Relationship Id="rId5" Type="http://schemas.microsoft.com/office/2007/relationships/hdphoto" Target="../media/hdphoto1.wdp"/><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7.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6.png"/><Relationship Id="rId5" Type="http://schemas.microsoft.com/office/2007/relationships/hdphoto" Target="../media/hdphoto1.wdp"/><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hyperlink" Target="http://www.educacionyfp.gob.es/educacion/mc/lomce/el-curriculo/curriculo-primaria-eso-bachillerato/competencias-clave/competencias-clave.html" TargetMode="External"/><Relationship Id="rId13" Type="http://schemas.openxmlformats.org/officeDocument/2006/relationships/hyperlink" Target="https://es.qr-code-generator.com/" TargetMode="External"/><Relationship Id="rId3" Type="http://schemas.microsoft.com/office/2007/relationships/hdphoto" Target="../media/hdphoto2.wdp"/><Relationship Id="rId7" Type="http://schemas.openxmlformats.org/officeDocument/2006/relationships/hyperlink" Target="https://kahoot.com/" TargetMode="External"/><Relationship Id="rId12" Type="http://schemas.openxmlformats.org/officeDocument/2006/relationships/hyperlink" Target="https://www.codigos-qr.com/generador-de-codigos-qr/" TargetMode="External"/><Relationship Id="rId17" Type="http://schemas.openxmlformats.org/officeDocument/2006/relationships/image" Target="../media/image2.png"/><Relationship Id="rId2" Type="http://schemas.openxmlformats.org/officeDocument/2006/relationships/image" Target="../media/image4.png"/><Relationship Id="rId16" Type="http://schemas.openxmlformats.org/officeDocument/2006/relationships/hyperlink" Target="http://www.musikawa.es/mi-escaperoom-educativo-explicado-paso-a-paso-ii-musikawa/" TargetMode="External"/><Relationship Id="rId1" Type="http://schemas.openxmlformats.org/officeDocument/2006/relationships/slideLayout" Target="../slideLayouts/slideLayout2.xml"/><Relationship Id="rId6" Type="http://schemas.openxmlformats.org/officeDocument/2006/relationships/hyperlink" Target="https://pixabay.com/es/" TargetMode="External"/><Relationship Id="rId11" Type="http://schemas.openxmlformats.org/officeDocument/2006/relationships/hyperlink" Target="https://www.escapaencasa.com/cuenta-atras" TargetMode="External"/><Relationship Id="rId5" Type="http://schemas.openxmlformats.org/officeDocument/2006/relationships/hyperlink" Target="https://www.anayaeducacion.es/" TargetMode="External"/><Relationship Id="rId15" Type="http://schemas.openxmlformats.org/officeDocument/2006/relationships/hyperlink" Target="https://www.jigsawplanet.com/?rc=play&amp;pid=235c94c5a426" TargetMode="External"/><Relationship Id="rId10" Type="http://schemas.openxmlformats.org/officeDocument/2006/relationships/hyperlink" Target="https://blog.vicensvives.com/12-claves-para-crear-un-escape-room-educativo/" TargetMode="External"/><Relationship Id="rId4" Type="http://schemas.openxmlformats.org/officeDocument/2006/relationships/image" Target="../media/image68.jpeg"/><Relationship Id="rId9" Type="http://schemas.openxmlformats.org/officeDocument/2006/relationships/hyperlink" Target="https://cuaderno20.wixsite.com/aleyda-leyva/kit-gamificador" TargetMode="External"/><Relationship Id="rId14" Type="http://schemas.openxmlformats.org/officeDocument/2006/relationships/hyperlink" Target="https://www.cerotec.net/generador-codigos-de-barra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3.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emf"/><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715209-766F-9642-B0B1-71078537DC09}"/>
              </a:ext>
            </a:extLst>
          </p:cNvPr>
          <p:cNvSpPr>
            <a:spLocks noGrp="1"/>
          </p:cNvSpPr>
          <p:nvPr>
            <p:ph type="ctrTitle"/>
          </p:nvPr>
        </p:nvSpPr>
        <p:spPr>
          <a:xfrm>
            <a:off x="1112520" y="1568325"/>
            <a:ext cx="9966960" cy="2505793"/>
          </a:xfrm>
        </p:spPr>
        <p:txBody>
          <a:bodyPr/>
          <a:lstStyle/>
          <a:p>
            <a:pPr lvl="0" algn="ctr">
              <a:lnSpc>
                <a:spcPct val="90000"/>
              </a:lnSpc>
              <a:spcBef>
                <a:spcPts val="1200"/>
              </a:spcBef>
              <a:buClr>
                <a:srgbClr val="D34817">
                  <a:lumMod val="75000"/>
                </a:srgbClr>
              </a:buClr>
              <a:buSzPct val="85000"/>
            </a:pPr>
            <a:br>
              <a:rPr lang="es-ES" sz="8800" dirty="0"/>
            </a:br>
            <a:r>
              <a:rPr lang="es-ES" sz="8800" dirty="0"/>
              <a:t>Escape </a:t>
            </a:r>
            <a:r>
              <a:rPr lang="es-ES" sz="8800" dirty="0" err="1"/>
              <a:t>room</a:t>
            </a:r>
            <a:r>
              <a:rPr lang="es-ES" sz="8800" dirty="0"/>
              <a:t> educativo</a:t>
            </a:r>
            <a:br>
              <a:rPr lang="es-ES" sz="8800" dirty="0"/>
            </a:br>
            <a:r>
              <a:rPr lang="es-ES" sz="2200" b="1" cap="none" dirty="0">
                <a:solidFill>
                  <a:schemeClr val="accent1">
                    <a:lumMod val="75000"/>
                  </a:schemeClr>
                </a:solidFill>
                <a:latin typeface="Rockwell" panose="02060603020205020403"/>
                <a:ea typeface="+mn-ea"/>
                <a:cs typeface="+mn-cs"/>
              </a:rPr>
              <a:t>- El aparato circulatorio - </a:t>
            </a:r>
            <a:br>
              <a:rPr lang="es-ES" sz="2200" b="1" cap="none" dirty="0">
                <a:solidFill>
                  <a:prstClr val="white"/>
                </a:solidFill>
                <a:latin typeface="Rockwell" panose="02060603020205020403"/>
                <a:ea typeface="+mn-ea"/>
                <a:cs typeface="+mn-cs"/>
              </a:rPr>
            </a:br>
            <a:endParaRPr lang="es-ES" sz="8800" dirty="0"/>
          </a:p>
        </p:txBody>
      </p:sp>
      <p:pic>
        <p:nvPicPr>
          <p:cNvPr id="3" name="Imagen 2">
            <a:extLst>
              <a:ext uri="{FF2B5EF4-FFF2-40B4-BE49-F238E27FC236}">
                <a16:creationId xmlns:a16="http://schemas.microsoft.com/office/drawing/2014/main" id="{1FFC40FA-F301-D14E-BF6D-432EBE87EE96}"/>
              </a:ext>
            </a:extLst>
          </p:cNvPr>
          <p:cNvPicPr>
            <a:picLocks noChangeAspect="1"/>
          </p:cNvPicPr>
          <p:nvPr/>
        </p:nvPicPr>
        <p:blipFill>
          <a:blip r:embed="rId3"/>
          <a:stretch>
            <a:fillRect/>
          </a:stretch>
        </p:blipFill>
        <p:spPr>
          <a:xfrm>
            <a:off x="9217478" y="5716814"/>
            <a:ext cx="2552700" cy="889000"/>
          </a:xfrm>
          <a:prstGeom prst="rect">
            <a:avLst/>
          </a:prstGeom>
        </p:spPr>
      </p:pic>
    </p:spTree>
    <p:extLst>
      <p:ext uri="{BB962C8B-B14F-4D97-AF65-F5344CB8AC3E}">
        <p14:creationId xmlns:p14="http://schemas.microsoft.com/office/powerpoint/2010/main" val="2548552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6000" r="-6000"/>
          </a:stretch>
        </a:blipFill>
        <a:effectLst/>
      </p:bgPr>
    </p:bg>
    <p:spTree>
      <p:nvGrpSpPr>
        <p:cNvPr id="1" name=""/>
        <p:cNvGrpSpPr/>
        <p:nvPr/>
      </p:nvGrpSpPr>
      <p:grpSpPr>
        <a:xfrm>
          <a:off x="0" y="0"/>
          <a:ext cx="0" cy="0"/>
          <a:chOff x="0" y="0"/>
          <a:chExt cx="0" cy="0"/>
        </a:xfrm>
      </p:grpSpPr>
      <p:pic>
        <p:nvPicPr>
          <p:cNvPr id="4" name="Marcador de contenido 3" descr="Captura de pantalla de un celular con letras&#10;&#10;Descripción generada automáticamente">
            <a:extLst>
              <a:ext uri="{FF2B5EF4-FFF2-40B4-BE49-F238E27FC236}">
                <a16:creationId xmlns:a16="http://schemas.microsoft.com/office/drawing/2014/main" id="{9778693A-6CA4-224F-AC95-7B64461A03E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2343" y="551329"/>
            <a:ext cx="2325245" cy="3267635"/>
          </a:xfrm>
        </p:spPr>
      </p:pic>
      <p:pic>
        <p:nvPicPr>
          <p:cNvPr id="5" name="Marcador de contenido 4" descr="Imagen que contiene espejo, espejo de mano, negro, computadora&#10;&#10;Descripción generada automáticamente">
            <a:extLst>
              <a:ext uri="{FF2B5EF4-FFF2-40B4-BE49-F238E27FC236}">
                <a16:creationId xmlns:a16="http://schemas.microsoft.com/office/drawing/2014/main" id="{B9F08B6D-126E-E243-949D-096C8C140FDE}"/>
              </a:ext>
            </a:extLst>
          </p:cNvPr>
          <p:cNvPicPr>
            <a:picLocks noChangeAspect="1"/>
          </p:cNvPicPr>
          <p:nvPr/>
        </p:nvPicPr>
        <p:blipFill rotWithShape="1">
          <a:blip r:embed="rId4">
            <a:extLst>
              <a:ext uri="{28A0092B-C50C-407E-A947-70E740481C1C}">
                <a14:useLocalDpi xmlns:a14="http://schemas.microsoft.com/office/drawing/2010/main" val="0"/>
              </a:ext>
            </a:extLst>
          </a:blip>
          <a:srcRect l="9120" r="2" b="2"/>
          <a:stretch/>
        </p:blipFill>
        <p:spPr>
          <a:xfrm rot="16200000">
            <a:off x="344108" y="-344108"/>
            <a:ext cx="6858000" cy="7546216"/>
          </a:xfrm>
          <a:prstGeom prst="rect">
            <a:avLst/>
          </a:prstGeom>
        </p:spPr>
      </p:pic>
      <p:sp>
        <p:nvSpPr>
          <p:cNvPr id="6" name="CuadroTexto 5">
            <a:extLst>
              <a:ext uri="{FF2B5EF4-FFF2-40B4-BE49-F238E27FC236}">
                <a16:creationId xmlns:a16="http://schemas.microsoft.com/office/drawing/2014/main" id="{65D8BDD6-181E-9049-A5F9-A6AF936E044A}"/>
              </a:ext>
            </a:extLst>
          </p:cNvPr>
          <p:cNvSpPr txBox="1"/>
          <p:nvPr/>
        </p:nvSpPr>
        <p:spPr>
          <a:xfrm>
            <a:off x="5992906" y="1628180"/>
            <a:ext cx="5777753" cy="3693319"/>
          </a:xfrm>
          <a:prstGeom prst="rect">
            <a:avLst/>
          </a:prstGeom>
          <a:solidFill>
            <a:schemeClr val="accent1">
              <a:lumMod val="20000"/>
              <a:lumOff val="80000"/>
            </a:schemeClr>
          </a:solidFill>
          <a:effectLst>
            <a:softEdge rad="38100"/>
          </a:effectLst>
        </p:spPr>
        <p:txBody>
          <a:bodyPr wrap="square" rtlCol="0">
            <a:spAutoFit/>
          </a:bodyPr>
          <a:lstStyle/>
          <a:p>
            <a:r>
              <a:rPr lang="es-ES" dirty="0"/>
              <a:t>NIVEL: 6º</a:t>
            </a:r>
          </a:p>
          <a:p>
            <a:r>
              <a:rPr lang="es-ES" dirty="0"/>
              <a:t>ÁREA: Ciencias de la Naturaleza</a:t>
            </a:r>
          </a:p>
          <a:p>
            <a:r>
              <a:rPr lang="es-ES" dirty="0"/>
              <a:t>CONTENIDO: El aparato circulatorio</a:t>
            </a:r>
          </a:p>
          <a:p>
            <a:endParaRPr lang="es-ES" dirty="0"/>
          </a:p>
          <a:p>
            <a:r>
              <a:rPr lang="es-ES" b="1" i="1" dirty="0">
                <a:solidFill>
                  <a:schemeClr val="accent1"/>
                </a:solidFill>
              </a:rPr>
              <a:t>(Pincha en los links para ver de forma más detallada los conceptos a desarrollar dentro del contenido del aparato circulatorio) </a:t>
            </a:r>
          </a:p>
          <a:p>
            <a:endParaRPr lang="es-ES" b="1" i="1" dirty="0">
              <a:solidFill>
                <a:schemeClr val="accent1"/>
              </a:solidFill>
            </a:endParaRPr>
          </a:p>
          <a:p>
            <a:endParaRPr lang="es-ES" b="1" i="1" dirty="0">
              <a:solidFill>
                <a:schemeClr val="accent1"/>
              </a:solidFill>
            </a:endParaRPr>
          </a:p>
          <a:p>
            <a:endParaRPr lang="es-ES" b="1" i="1" dirty="0">
              <a:solidFill>
                <a:schemeClr val="accent1"/>
              </a:solidFill>
            </a:endParaRPr>
          </a:p>
          <a:p>
            <a:endParaRPr lang="es-ES" b="1" i="1" dirty="0">
              <a:solidFill>
                <a:schemeClr val="accent1"/>
              </a:solidFill>
            </a:endParaRPr>
          </a:p>
          <a:p>
            <a:endParaRPr lang="es-ES" b="1" i="1" dirty="0">
              <a:solidFill>
                <a:schemeClr val="accent1"/>
              </a:solidFill>
            </a:endParaRPr>
          </a:p>
          <a:p>
            <a:endParaRPr lang="es-ES" b="1" i="1" dirty="0">
              <a:solidFill>
                <a:schemeClr val="accent1"/>
              </a:solidFill>
            </a:endParaRPr>
          </a:p>
        </p:txBody>
      </p:sp>
      <p:sp>
        <p:nvSpPr>
          <p:cNvPr id="7" name="Flecha curvada hacia la izquierda 6">
            <a:extLst>
              <a:ext uri="{FF2B5EF4-FFF2-40B4-BE49-F238E27FC236}">
                <a16:creationId xmlns:a16="http://schemas.microsoft.com/office/drawing/2014/main" id="{3A5CD873-FCFB-6C4B-B83F-95BD4E75596A}"/>
              </a:ext>
            </a:extLst>
          </p:cNvPr>
          <p:cNvSpPr/>
          <p:nvPr/>
        </p:nvSpPr>
        <p:spPr>
          <a:xfrm>
            <a:off x="8509981" y="3688766"/>
            <a:ext cx="685800" cy="1264023"/>
          </a:xfrm>
          <a:prstGeom prst="curvedLef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pic>
        <p:nvPicPr>
          <p:cNvPr id="9" name="Imagen 8" descr="Imagen que contiene reloj&#10;&#10;Descripción generada automáticamente">
            <a:hlinkClick r:id="" action="ppaction://hlinkshowjump?jump=nextslide"/>
            <a:extLst>
              <a:ext uri="{FF2B5EF4-FFF2-40B4-BE49-F238E27FC236}">
                <a16:creationId xmlns:a16="http://schemas.microsoft.com/office/drawing/2014/main" id="{C500DCD0-8F97-9D43-905E-9F337807682A}"/>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85721" y="3888640"/>
            <a:ext cx="2820941" cy="1432859"/>
          </a:xfrm>
          <a:prstGeom prst="rect">
            <a:avLst/>
          </a:prstGeom>
        </p:spPr>
      </p:pic>
      <p:sp>
        <p:nvSpPr>
          <p:cNvPr id="8" name="Flecha curvada hacia la izquierda 7">
            <a:extLst>
              <a:ext uri="{FF2B5EF4-FFF2-40B4-BE49-F238E27FC236}">
                <a16:creationId xmlns:a16="http://schemas.microsoft.com/office/drawing/2014/main" id="{4563B1E9-70EE-2E4C-8BF1-ADC9896D2D99}"/>
              </a:ext>
            </a:extLst>
          </p:cNvPr>
          <p:cNvSpPr/>
          <p:nvPr/>
        </p:nvSpPr>
        <p:spPr>
          <a:xfrm flipH="1">
            <a:off x="9348938" y="3688765"/>
            <a:ext cx="685800" cy="1264023"/>
          </a:xfrm>
          <a:prstGeom prst="curvedLef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 name="Rectángulo redondeado 1">
            <a:extLst>
              <a:ext uri="{FF2B5EF4-FFF2-40B4-BE49-F238E27FC236}">
                <a16:creationId xmlns:a16="http://schemas.microsoft.com/office/drawing/2014/main" id="{813A5148-4F47-9D42-9659-78E880800BD6}"/>
              </a:ext>
            </a:extLst>
          </p:cNvPr>
          <p:cNvSpPr/>
          <p:nvPr/>
        </p:nvSpPr>
        <p:spPr>
          <a:xfrm>
            <a:off x="10034738" y="4320776"/>
            <a:ext cx="1500947" cy="76525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hlinkClick r:id="" action="ppaction://hlinkshowjump?jump=previousslide"/>
              </a:rPr>
              <a:t>Según</a:t>
            </a:r>
            <a:r>
              <a:rPr lang="es-ES" sz="1200" dirty="0">
                <a:solidFill>
                  <a:schemeClr val="tx1"/>
                </a:solidFill>
              </a:rPr>
              <a:t> el DECRETO 26/16</a:t>
            </a:r>
          </a:p>
        </p:txBody>
      </p:sp>
    </p:spTree>
    <p:extLst>
      <p:ext uri="{BB962C8B-B14F-4D97-AF65-F5344CB8AC3E}">
        <p14:creationId xmlns:p14="http://schemas.microsoft.com/office/powerpoint/2010/main" val="1811919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Marcador de contenido 4" descr="Captura de pantalla de un celular en la mano&#10;&#10;Descripción generada automáticamente">
            <a:extLst>
              <a:ext uri="{FF2B5EF4-FFF2-40B4-BE49-F238E27FC236}">
                <a16:creationId xmlns:a16="http://schemas.microsoft.com/office/drawing/2014/main" id="{D597702C-476D-5A49-A580-6D483991B0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436" y="83731"/>
            <a:ext cx="11769128" cy="6690537"/>
          </a:xfrm>
        </p:spPr>
      </p:pic>
    </p:spTree>
    <p:extLst>
      <p:ext uri="{BB962C8B-B14F-4D97-AF65-F5344CB8AC3E}">
        <p14:creationId xmlns:p14="http://schemas.microsoft.com/office/powerpoint/2010/main" val="2807159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6000" r="-6000"/>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17F562F-AAA0-6343-9D93-8375B4771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72" y="598146"/>
            <a:ext cx="2588796" cy="3126360"/>
          </a:xfrm>
          <a:prstGeom prst="rect">
            <a:avLst/>
          </a:prstGeom>
        </p:spPr>
      </p:pic>
      <p:pic>
        <p:nvPicPr>
          <p:cNvPr id="5" name="Marcador de contenido 4" descr="Imagen que contiene espejo, espejo de mano, negro, computadora&#10;&#10;Descripción generada automáticamente">
            <a:extLst>
              <a:ext uri="{FF2B5EF4-FFF2-40B4-BE49-F238E27FC236}">
                <a16:creationId xmlns:a16="http://schemas.microsoft.com/office/drawing/2014/main" id="{B9F08B6D-126E-E243-949D-096C8C140FDE}"/>
              </a:ext>
            </a:extLst>
          </p:cNvPr>
          <p:cNvPicPr>
            <a:picLocks noChangeAspect="1"/>
          </p:cNvPicPr>
          <p:nvPr/>
        </p:nvPicPr>
        <p:blipFill rotWithShape="1">
          <a:blip r:embed="rId4">
            <a:extLst>
              <a:ext uri="{28A0092B-C50C-407E-A947-70E740481C1C}">
                <a14:useLocalDpi xmlns:a14="http://schemas.microsoft.com/office/drawing/2010/main" val="0"/>
              </a:ext>
            </a:extLst>
          </a:blip>
          <a:srcRect l="9120" r="2" b="2"/>
          <a:stretch/>
        </p:blipFill>
        <p:spPr>
          <a:xfrm rot="16200000">
            <a:off x="344108" y="-344108"/>
            <a:ext cx="6858000" cy="7546216"/>
          </a:xfrm>
          <a:prstGeom prst="rect">
            <a:avLst/>
          </a:prstGeom>
        </p:spPr>
      </p:pic>
      <p:sp>
        <p:nvSpPr>
          <p:cNvPr id="6" name="CuadroTexto 5">
            <a:extLst>
              <a:ext uri="{FF2B5EF4-FFF2-40B4-BE49-F238E27FC236}">
                <a16:creationId xmlns:a16="http://schemas.microsoft.com/office/drawing/2014/main" id="{65D8BDD6-181E-9049-A5F9-A6AF936E044A}"/>
              </a:ext>
            </a:extLst>
          </p:cNvPr>
          <p:cNvSpPr txBox="1"/>
          <p:nvPr/>
        </p:nvSpPr>
        <p:spPr>
          <a:xfrm>
            <a:off x="4616691" y="369497"/>
            <a:ext cx="7444443" cy="5355312"/>
          </a:xfrm>
          <a:prstGeom prst="rect">
            <a:avLst/>
          </a:prstGeom>
          <a:solidFill>
            <a:schemeClr val="accent1">
              <a:lumMod val="20000"/>
              <a:lumOff val="80000"/>
            </a:schemeClr>
          </a:solidFill>
          <a:effectLst>
            <a:softEdge rad="25400"/>
          </a:effectLst>
        </p:spPr>
        <p:txBody>
          <a:bodyPr wrap="square" rtlCol="0">
            <a:spAutoFit/>
          </a:bodyPr>
          <a:lstStyle/>
          <a:p>
            <a:pPr marL="285750" indent="-285750">
              <a:buFont typeface="Wingdings" pitchFamily="2" charset="2"/>
              <a:buChar char="ü"/>
            </a:pPr>
            <a:r>
              <a:rPr lang="es-ES" b="1" i="1" dirty="0"/>
              <a:t>RESOLUCIÓN DE PUZLES. </a:t>
            </a:r>
          </a:p>
          <a:p>
            <a:pPr marL="285750" indent="-285750">
              <a:buFont typeface="Wingdings" pitchFamily="2" charset="2"/>
              <a:buChar char="ü"/>
            </a:pPr>
            <a:endParaRPr lang="es-ES" dirty="0"/>
          </a:p>
          <a:p>
            <a:r>
              <a:rPr lang="es-ES" dirty="0"/>
              <a:t>Dos opciones posibles en función de los recursos del centro:</a:t>
            </a:r>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graphicFrame>
        <p:nvGraphicFramePr>
          <p:cNvPr id="2" name="Tabla 1">
            <a:extLst>
              <a:ext uri="{FF2B5EF4-FFF2-40B4-BE49-F238E27FC236}">
                <a16:creationId xmlns:a16="http://schemas.microsoft.com/office/drawing/2014/main" id="{137A2999-6C15-174E-B695-796F6A41991D}"/>
              </a:ext>
            </a:extLst>
          </p:cNvPr>
          <p:cNvGraphicFramePr>
            <a:graphicFrameLocks noGrp="1"/>
          </p:cNvGraphicFramePr>
          <p:nvPr>
            <p:extLst>
              <p:ext uri="{D42A27DB-BD31-4B8C-83A1-F6EECF244321}">
                <p14:modId xmlns:p14="http://schemas.microsoft.com/office/powerpoint/2010/main" val="1621470438"/>
              </p:ext>
            </p:extLst>
          </p:nvPr>
        </p:nvGraphicFramePr>
        <p:xfrm>
          <a:off x="4754880" y="1554479"/>
          <a:ext cx="7193280" cy="3749040"/>
        </p:xfrm>
        <a:graphic>
          <a:graphicData uri="http://schemas.openxmlformats.org/drawingml/2006/table">
            <a:tbl>
              <a:tblPr firstRow="1" bandRow="1">
                <a:tableStyleId>{C4B1156A-380E-4F78-BDF5-A606A8083BF9}</a:tableStyleId>
              </a:tblPr>
              <a:tblGrid>
                <a:gridCol w="3706368">
                  <a:extLst>
                    <a:ext uri="{9D8B030D-6E8A-4147-A177-3AD203B41FA5}">
                      <a16:colId xmlns:a16="http://schemas.microsoft.com/office/drawing/2014/main" val="3885451086"/>
                    </a:ext>
                  </a:extLst>
                </a:gridCol>
                <a:gridCol w="3486912">
                  <a:extLst>
                    <a:ext uri="{9D8B030D-6E8A-4147-A177-3AD203B41FA5}">
                      <a16:colId xmlns:a16="http://schemas.microsoft.com/office/drawing/2014/main" val="1905889561"/>
                    </a:ext>
                  </a:extLst>
                </a:gridCol>
              </a:tblGrid>
              <a:tr h="311868">
                <a:tc>
                  <a:txBody>
                    <a:bodyPr/>
                    <a:lstStyle/>
                    <a:p>
                      <a:pPr algn="ctr"/>
                      <a:r>
                        <a:rPr lang="es-ES" dirty="0"/>
                        <a:t>Puzle recortable</a:t>
                      </a:r>
                    </a:p>
                  </a:txBody>
                  <a:tcPr/>
                </a:tc>
                <a:tc>
                  <a:txBody>
                    <a:bodyPr/>
                    <a:lstStyle/>
                    <a:p>
                      <a:pPr algn="ctr"/>
                      <a:r>
                        <a:rPr lang="es-ES" dirty="0"/>
                        <a:t>Puzle para proyectar en PDI</a:t>
                      </a:r>
                    </a:p>
                  </a:txBody>
                  <a:tcPr/>
                </a:tc>
                <a:extLst>
                  <a:ext uri="{0D108BD9-81ED-4DB2-BD59-A6C34878D82A}">
                    <a16:rowId xmlns:a16="http://schemas.microsoft.com/office/drawing/2014/main" val="1683903682"/>
                  </a:ext>
                </a:extLst>
              </a:tr>
              <a:tr h="311868">
                <a:tc>
                  <a:txBody>
                    <a:bodyPr/>
                    <a:lstStyle/>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txBody>
                  <a:tcPr/>
                </a:tc>
                <a:tc>
                  <a:txBody>
                    <a:bodyPr/>
                    <a:lstStyle/>
                    <a:p>
                      <a:r>
                        <a:rPr lang="es-ES" dirty="0"/>
                        <a:t>Hay páginas que los generan de manera gratuita.</a:t>
                      </a:r>
                    </a:p>
                    <a:p>
                      <a:endParaRPr lang="es-ES" dirty="0"/>
                    </a:p>
                    <a:p>
                      <a:r>
                        <a:rPr lang="es-ES" dirty="0"/>
                        <a:t>Ejemplo:</a:t>
                      </a:r>
                    </a:p>
                    <a:p>
                      <a:r>
                        <a:rPr lang="es-ES" dirty="0"/>
                        <a:t> </a:t>
                      </a:r>
                      <a:r>
                        <a:rPr lang="es-ES" dirty="0">
                          <a:hlinkClick r:id="rId5"/>
                        </a:rPr>
                        <a:t>https://</a:t>
                      </a:r>
                      <a:r>
                        <a:rPr lang="es-ES" dirty="0" err="1">
                          <a:hlinkClick r:id="rId5"/>
                        </a:rPr>
                        <a:t>www.jigsawplanet.com</a:t>
                      </a:r>
                      <a:r>
                        <a:rPr lang="es-ES" dirty="0">
                          <a:hlinkClick r:id="rId5"/>
                        </a:rPr>
                        <a:t>/?</a:t>
                      </a:r>
                      <a:r>
                        <a:rPr lang="es-ES" dirty="0" err="1">
                          <a:hlinkClick r:id="rId5"/>
                        </a:rPr>
                        <a:t>rc</a:t>
                      </a:r>
                      <a:r>
                        <a:rPr lang="es-ES" dirty="0">
                          <a:hlinkClick r:id="rId5"/>
                        </a:rPr>
                        <a:t>=</a:t>
                      </a:r>
                      <a:r>
                        <a:rPr lang="es-ES" dirty="0" err="1">
                          <a:hlinkClick r:id="rId5"/>
                        </a:rPr>
                        <a:t>play&amp;pid</a:t>
                      </a:r>
                      <a:r>
                        <a:rPr lang="es-ES" dirty="0">
                          <a:hlinkClick r:id="rId5"/>
                        </a:rPr>
                        <a:t>=235c94c5a426</a:t>
                      </a:r>
                      <a:endParaRPr lang="es-ES" dirty="0"/>
                    </a:p>
                  </a:txBody>
                  <a:tcPr/>
                </a:tc>
                <a:extLst>
                  <a:ext uri="{0D108BD9-81ED-4DB2-BD59-A6C34878D82A}">
                    <a16:rowId xmlns:a16="http://schemas.microsoft.com/office/drawing/2014/main" val="740662462"/>
                  </a:ext>
                </a:extLst>
              </a:tr>
            </a:tbl>
          </a:graphicData>
        </a:graphic>
      </p:graphicFrame>
      <p:pic>
        <p:nvPicPr>
          <p:cNvPr id="4" name="Imagen 3">
            <a:extLst>
              <a:ext uri="{FF2B5EF4-FFF2-40B4-BE49-F238E27FC236}">
                <a16:creationId xmlns:a16="http://schemas.microsoft.com/office/drawing/2014/main" id="{C206542A-7046-C74E-A7D8-4B7EAC02B1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9141" y="2306757"/>
            <a:ext cx="3489771" cy="2587244"/>
          </a:xfrm>
          <a:prstGeom prst="rect">
            <a:avLst/>
          </a:prstGeom>
        </p:spPr>
      </p:pic>
    </p:spTree>
    <p:extLst>
      <p:ext uri="{BB962C8B-B14F-4D97-AF65-F5344CB8AC3E}">
        <p14:creationId xmlns:p14="http://schemas.microsoft.com/office/powerpoint/2010/main" val="4056100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6000" r="-6000"/>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17F562F-AAA0-6343-9D93-8375B4771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72" y="598146"/>
            <a:ext cx="2588796" cy="3126360"/>
          </a:xfrm>
          <a:prstGeom prst="rect">
            <a:avLst/>
          </a:prstGeom>
        </p:spPr>
      </p:pic>
      <p:pic>
        <p:nvPicPr>
          <p:cNvPr id="5" name="Marcador de contenido 4" descr="Imagen que contiene espejo, espejo de mano, negro, computadora&#10;&#10;Descripción generada automáticamente">
            <a:extLst>
              <a:ext uri="{FF2B5EF4-FFF2-40B4-BE49-F238E27FC236}">
                <a16:creationId xmlns:a16="http://schemas.microsoft.com/office/drawing/2014/main" id="{B9F08B6D-126E-E243-949D-096C8C140FDE}"/>
              </a:ext>
            </a:extLst>
          </p:cNvPr>
          <p:cNvPicPr>
            <a:picLocks noChangeAspect="1"/>
          </p:cNvPicPr>
          <p:nvPr/>
        </p:nvPicPr>
        <p:blipFill rotWithShape="1">
          <a:blip r:embed="rId4">
            <a:extLst>
              <a:ext uri="{28A0092B-C50C-407E-A947-70E740481C1C}">
                <a14:useLocalDpi xmlns:a14="http://schemas.microsoft.com/office/drawing/2010/main" val="0"/>
              </a:ext>
            </a:extLst>
          </a:blip>
          <a:srcRect l="9120" r="2" b="2"/>
          <a:stretch/>
        </p:blipFill>
        <p:spPr>
          <a:xfrm rot="16200000">
            <a:off x="583099" y="-460387"/>
            <a:ext cx="6858000" cy="7546216"/>
          </a:xfrm>
          <a:prstGeom prst="rect">
            <a:avLst/>
          </a:prstGeom>
        </p:spPr>
      </p:pic>
      <p:sp>
        <p:nvSpPr>
          <p:cNvPr id="6" name="CuadroTexto 5">
            <a:extLst>
              <a:ext uri="{FF2B5EF4-FFF2-40B4-BE49-F238E27FC236}">
                <a16:creationId xmlns:a16="http://schemas.microsoft.com/office/drawing/2014/main" id="{65D8BDD6-181E-9049-A5F9-A6AF936E044A}"/>
              </a:ext>
            </a:extLst>
          </p:cNvPr>
          <p:cNvSpPr txBox="1"/>
          <p:nvPr/>
        </p:nvSpPr>
        <p:spPr>
          <a:xfrm>
            <a:off x="4973051" y="296510"/>
            <a:ext cx="7024678" cy="3447098"/>
          </a:xfrm>
          <a:prstGeom prst="rect">
            <a:avLst/>
          </a:prstGeom>
          <a:solidFill>
            <a:schemeClr val="accent1">
              <a:lumMod val="20000"/>
              <a:lumOff val="80000"/>
            </a:schemeClr>
          </a:solidFill>
          <a:effectLst>
            <a:softEdge rad="25400"/>
          </a:effectLst>
        </p:spPr>
        <p:txBody>
          <a:bodyPr wrap="square" rtlCol="0">
            <a:spAutoFit/>
          </a:bodyPr>
          <a:lstStyle/>
          <a:p>
            <a:pPr marL="285750" indent="-285750">
              <a:buFont typeface="Wingdings" pitchFamily="2" charset="2"/>
              <a:buChar char="ü"/>
            </a:pPr>
            <a:r>
              <a:rPr lang="es-ES" b="1" i="1" dirty="0"/>
              <a:t>APERTURA DE CANDADOS</a:t>
            </a:r>
          </a:p>
          <a:p>
            <a:pPr marL="285750" indent="-285750">
              <a:buFont typeface="Wingdings" pitchFamily="2" charset="2"/>
              <a:buChar char="ü"/>
            </a:pPr>
            <a:endParaRPr lang="es-ES" dirty="0"/>
          </a:p>
          <a:p>
            <a:pPr algn="ctr"/>
            <a:r>
              <a:rPr lang="es-ES" sz="1400" b="1" dirty="0"/>
              <a:t>LA COMBINACIÓN NUMÉRICA PARA PODER ABRIRLOS LA PODEMOS PRESENTAR DE VARIAS MANERAS:</a:t>
            </a:r>
          </a:p>
          <a:p>
            <a:endParaRPr lang="es-ES" sz="1400" dirty="0"/>
          </a:p>
          <a:p>
            <a:pPr marL="285750" indent="-285750">
              <a:buFont typeface="Wingdings" pitchFamily="2" charset="2"/>
              <a:buChar char="§"/>
            </a:pPr>
            <a:r>
              <a:rPr lang="es-ES" sz="1400" dirty="0">
                <a:latin typeface="Chalkduster" panose="03050602040202020205" pitchFamily="66" charset="77"/>
              </a:rPr>
              <a:t>Con preguntas tipo TRIVIAL en las que cada respuesta correcta nos desvele cada uno de esos números.</a:t>
            </a:r>
          </a:p>
          <a:p>
            <a:pPr marL="285750" indent="-285750">
              <a:buFont typeface="Wingdings" pitchFamily="2" charset="2"/>
              <a:buChar char="§"/>
            </a:pPr>
            <a:endParaRPr lang="es-ES" sz="1400" dirty="0"/>
          </a:p>
          <a:p>
            <a:endParaRPr lang="es-ES" sz="1400" dirty="0"/>
          </a:p>
          <a:p>
            <a:endParaRPr lang="es-ES" sz="1400" dirty="0"/>
          </a:p>
          <a:p>
            <a:endParaRPr lang="es-ES" sz="1400" dirty="0"/>
          </a:p>
          <a:p>
            <a:endParaRPr lang="es-ES" sz="1400" dirty="0"/>
          </a:p>
          <a:p>
            <a:endParaRPr lang="es-ES" sz="1400" dirty="0"/>
          </a:p>
          <a:p>
            <a:endParaRPr lang="es-ES" sz="1400" dirty="0"/>
          </a:p>
          <a:p>
            <a:endParaRPr lang="es-ES" sz="1400" dirty="0"/>
          </a:p>
        </p:txBody>
      </p:sp>
      <p:sp>
        <p:nvSpPr>
          <p:cNvPr id="7" name="CuadroTexto 6">
            <a:extLst>
              <a:ext uri="{FF2B5EF4-FFF2-40B4-BE49-F238E27FC236}">
                <a16:creationId xmlns:a16="http://schemas.microsoft.com/office/drawing/2014/main" id="{170891DA-05DA-CE4A-B253-AFC9F558C7D1}"/>
              </a:ext>
            </a:extLst>
          </p:cNvPr>
          <p:cNvSpPr txBox="1"/>
          <p:nvPr/>
        </p:nvSpPr>
        <p:spPr>
          <a:xfrm>
            <a:off x="4970098" y="3908309"/>
            <a:ext cx="7024679" cy="2246769"/>
          </a:xfrm>
          <a:prstGeom prst="rect">
            <a:avLst/>
          </a:prstGeom>
          <a:solidFill>
            <a:schemeClr val="accent1">
              <a:lumMod val="20000"/>
              <a:lumOff val="80000"/>
            </a:schemeClr>
          </a:solidFill>
          <a:effectLst>
            <a:softEdge rad="25400"/>
          </a:effectLst>
        </p:spPr>
        <p:txBody>
          <a:bodyPr wrap="square" rtlCol="0">
            <a:spAutoFit/>
          </a:bodyPr>
          <a:lstStyle/>
          <a:p>
            <a:pPr marL="285750" indent="-285750" algn="just">
              <a:buFont typeface="Arial" panose="020B0604020202020204" pitchFamily="34" charset="0"/>
              <a:buChar char="•"/>
            </a:pPr>
            <a:endParaRPr lang="es-ES" sz="1400" dirty="0">
              <a:latin typeface="Chalkduster" panose="03050602040202020205" pitchFamily="66" charset="77"/>
            </a:endParaRPr>
          </a:p>
          <a:p>
            <a:pPr marL="285750" indent="-285750" algn="just">
              <a:buFont typeface="Arial" panose="020B0604020202020204" pitchFamily="34" charset="0"/>
              <a:buChar char="•"/>
            </a:pPr>
            <a:r>
              <a:rPr lang="es-ES" sz="1400" dirty="0">
                <a:latin typeface="Chalkduster" panose="03050602040202020205" pitchFamily="66" charset="77"/>
              </a:rPr>
              <a:t>A través de la resolución de problemas.</a:t>
            </a:r>
          </a:p>
          <a:p>
            <a:pPr algn="just"/>
            <a:endParaRPr lang="es-ES" sz="1400" dirty="0"/>
          </a:p>
          <a:p>
            <a:endParaRPr lang="es-ES" sz="1400" dirty="0"/>
          </a:p>
          <a:p>
            <a:endParaRPr lang="es-ES" sz="1400" dirty="0"/>
          </a:p>
          <a:p>
            <a:endParaRPr lang="es-ES" sz="1400" dirty="0"/>
          </a:p>
          <a:p>
            <a:endParaRPr lang="es-ES" sz="1400" dirty="0"/>
          </a:p>
          <a:p>
            <a:endParaRPr lang="es-ES" sz="1400" dirty="0"/>
          </a:p>
          <a:p>
            <a:endParaRPr lang="es-ES" sz="1400" dirty="0"/>
          </a:p>
          <a:p>
            <a:endParaRPr lang="es-ES" sz="1400" dirty="0"/>
          </a:p>
        </p:txBody>
      </p:sp>
      <p:sp>
        <p:nvSpPr>
          <p:cNvPr id="2" name="Rectángulo redondeado 1">
            <a:extLst>
              <a:ext uri="{FF2B5EF4-FFF2-40B4-BE49-F238E27FC236}">
                <a16:creationId xmlns:a16="http://schemas.microsoft.com/office/drawing/2014/main" id="{4E91852A-D3F8-254A-A94A-F0EC96F46B99}"/>
              </a:ext>
            </a:extLst>
          </p:cNvPr>
          <p:cNvSpPr/>
          <p:nvPr/>
        </p:nvSpPr>
        <p:spPr>
          <a:xfrm>
            <a:off x="5363889" y="2115881"/>
            <a:ext cx="3792682" cy="1482863"/>
          </a:xfrm>
          <a:prstGeom prst="round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a:p>
            <a:r>
              <a:rPr lang="es-ES" sz="1400" dirty="0"/>
              <a:t>¿Cuántos litros de sangre tiene aproximadamente una persona en su cuerpo?</a:t>
            </a:r>
          </a:p>
          <a:p>
            <a:pPr marL="342900" indent="-342900">
              <a:buAutoNum type="alphaLcParenR"/>
            </a:pPr>
            <a:r>
              <a:rPr lang="es-ES" sz="1400" dirty="0"/>
              <a:t>2 litros</a:t>
            </a:r>
          </a:p>
          <a:p>
            <a:pPr marL="342900" indent="-342900">
              <a:buAutoNum type="alphaLcParenR"/>
            </a:pPr>
            <a:r>
              <a:rPr lang="es-ES" sz="1400" dirty="0"/>
              <a:t>5 litros ✅</a:t>
            </a:r>
          </a:p>
          <a:p>
            <a:pPr marL="342900" indent="-342900">
              <a:buAutoNum type="alphaLcParenR"/>
            </a:pPr>
            <a:r>
              <a:rPr lang="es-ES" sz="1400" dirty="0"/>
              <a:t>8 litros</a:t>
            </a:r>
          </a:p>
          <a:p>
            <a:pPr algn="ctr"/>
            <a:endParaRPr lang="es-ES" dirty="0"/>
          </a:p>
        </p:txBody>
      </p:sp>
      <p:sp>
        <p:nvSpPr>
          <p:cNvPr id="8" name="Rectángulo redondeado 7">
            <a:extLst>
              <a:ext uri="{FF2B5EF4-FFF2-40B4-BE49-F238E27FC236}">
                <a16:creationId xmlns:a16="http://schemas.microsoft.com/office/drawing/2014/main" id="{F820EF5B-8950-BF42-B6EC-64199E78FE60}"/>
              </a:ext>
            </a:extLst>
          </p:cNvPr>
          <p:cNvSpPr/>
          <p:nvPr/>
        </p:nvSpPr>
        <p:spPr>
          <a:xfrm>
            <a:off x="5293332" y="4439981"/>
            <a:ext cx="6521131" cy="1482863"/>
          </a:xfrm>
          <a:prstGeom prst="round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p>
          <a:p>
            <a:pPr lvl="0" algn="just"/>
            <a:r>
              <a:rPr lang="es-ES" sz="1400" dirty="0">
                <a:solidFill>
                  <a:schemeClr val="bg1"/>
                </a:solidFill>
              </a:rPr>
              <a:t>La sangre humana suele tener entre 4 y 5 millones y medio de glóbulos rojos en cada centímetro cúbico; Si una persona tiene 5 litros de sangre en su cuerpo. ¿Podrías calcular la cantidad aproximada de glóbulos rojos que tendrá en total?</a:t>
            </a:r>
          </a:p>
          <a:p>
            <a:pPr lvl="0" algn="just"/>
            <a:r>
              <a:rPr lang="es-ES" sz="1400" dirty="0">
                <a:solidFill>
                  <a:schemeClr val="bg1"/>
                </a:solidFill>
              </a:rPr>
              <a:t>Introduce en el candado las 3 primeras cifras del resultado obtenido.</a:t>
            </a:r>
          </a:p>
          <a:p>
            <a:pPr algn="ctr"/>
            <a:endParaRPr lang="es-ES" dirty="0"/>
          </a:p>
        </p:txBody>
      </p:sp>
    </p:spTree>
    <p:extLst>
      <p:ext uri="{BB962C8B-B14F-4D97-AF65-F5344CB8AC3E}">
        <p14:creationId xmlns:p14="http://schemas.microsoft.com/office/powerpoint/2010/main" val="787377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6000" r="-6000"/>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17F562F-AAA0-6343-9D93-8375B4771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72" y="598146"/>
            <a:ext cx="2588796" cy="3126360"/>
          </a:xfrm>
          <a:prstGeom prst="rect">
            <a:avLst/>
          </a:prstGeom>
        </p:spPr>
      </p:pic>
      <p:pic>
        <p:nvPicPr>
          <p:cNvPr id="5" name="Marcador de contenido 4" descr="Imagen que contiene espejo, espejo de mano, negro, computadora&#10;&#10;Descripción generada automáticamente">
            <a:extLst>
              <a:ext uri="{FF2B5EF4-FFF2-40B4-BE49-F238E27FC236}">
                <a16:creationId xmlns:a16="http://schemas.microsoft.com/office/drawing/2014/main" id="{B9F08B6D-126E-E243-949D-096C8C140FDE}"/>
              </a:ext>
            </a:extLst>
          </p:cNvPr>
          <p:cNvPicPr>
            <a:picLocks noChangeAspect="1"/>
          </p:cNvPicPr>
          <p:nvPr/>
        </p:nvPicPr>
        <p:blipFill rotWithShape="1">
          <a:blip r:embed="rId4">
            <a:extLst>
              <a:ext uri="{28A0092B-C50C-407E-A947-70E740481C1C}">
                <a14:useLocalDpi xmlns:a14="http://schemas.microsoft.com/office/drawing/2010/main" val="0"/>
              </a:ext>
            </a:extLst>
          </a:blip>
          <a:srcRect l="9120" r="2" b="2"/>
          <a:stretch/>
        </p:blipFill>
        <p:spPr>
          <a:xfrm rot="16200000">
            <a:off x="344108" y="-344108"/>
            <a:ext cx="6858000" cy="7546216"/>
          </a:xfrm>
          <a:prstGeom prst="rect">
            <a:avLst/>
          </a:prstGeom>
        </p:spPr>
      </p:pic>
      <p:sp>
        <p:nvSpPr>
          <p:cNvPr id="6" name="CuadroTexto 5">
            <a:extLst>
              <a:ext uri="{FF2B5EF4-FFF2-40B4-BE49-F238E27FC236}">
                <a16:creationId xmlns:a16="http://schemas.microsoft.com/office/drawing/2014/main" id="{65D8BDD6-181E-9049-A5F9-A6AF936E044A}"/>
              </a:ext>
            </a:extLst>
          </p:cNvPr>
          <p:cNvSpPr txBox="1"/>
          <p:nvPr/>
        </p:nvSpPr>
        <p:spPr>
          <a:xfrm>
            <a:off x="4616691" y="369497"/>
            <a:ext cx="7444443" cy="5201424"/>
          </a:xfrm>
          <a:prstGeom prst="rect">
            <a:avLst/>
          </a:prstGeom>
          <a:solidFill>
            <a:schemeClr val="accent1">
              <a:lumMod val="20000"/>
              <a:lumOff val="80000"/>
            </a:schemeClr>
          </a:solidFill>
          <a:effectLst>
            <a:softEdge rad="25400"/>
          </a:effectLst>
        </p:spPr>
        <p:txBody>
          <a:bodyPr wrap="square" rtlCol="0">
            <a:spAutoFit/>
          </a:bodyPr>
          <a:lstStyle/>
          <a:p>
            <a:pPr marL="285750" indent="-285750">
              <a:buFont typeface="Wingdings" pitchFamily="2" charset="2"/>
              <a:buChar char="ü"/>
            </a:pPr>
            <a:r>
              <a:rPr lang="es-ES" b="1" i="1" dirty="0"/>
              <a:t>LECTURA DE CÓDIGOS QR O DE BARRAS</a:t>
            </a:r>
          </a:p>
          <a:p>
            <a:pPr marL="285750" indent="-285750">
              <a:buFont typeface="Wingdings" pitchFamily="2" charset="2"/>
              <a:buChar char="ü"/>
            </a:pPr>
            <a:endParaRPr lang="es-ES" dirty="0"/>
          </a:p>
          <a:p>
            <a:pPr algn="just"/>
            <a:r>
              <a:rPr lang="es-ES" sz="1600" b="1" dirty="0">
                <a:latin typeface="Chalkduster" panose="03050602040202020205" pitchFamily="66" charset="77"/>
              </a:rPr>
              <a:t>Las pistas pueden estar ocultas en códigos QR o de barras, que el alumnado podrá leer a través de una Tablet o a través de un dispositivo móvil.</a:t>
            </a:r>
          </a:p>
          <a:p>
            <a:endParaRPr lang="es-ES" dirty="0"/>
          </a:p>
          <a:p>
            <a:r>
              <a:rPr lang="es-ES" sz="1400" dirty="0"/>
              <a:t>Algunos ejemplos de páginas que nos generan estos códigos son:</a:t>
            </a:r>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graphicFrame>
        <p:nvGraphicFramePr>
          <p:cNvPr id="2" name="Tabla 1">
            <a:extLst>
              <a:ext uri="{FF2B5EF4-FFF2-40B4-BE49-F238E27FC236}">
                <a16:creationId xmlns:a16="http://schemas.microsoft.com/office/drawing/2014/main" id="{137A2999-6C15-174E-B695-796F6A41991D}"/>
              </a:ext>
            </a:extLst>
          </p:cNvPr>
          <p:cNvGraphicFramePr>
            <a:graphicFrameLocks noGrp="1"/>
          </p:cNvGraphicFramePr>
          <p:nvPr>
            <p:extLst>
              <p:ext uri="{D42A27DB-BD31-4B8C-83A1-F6EECF244321}">
                <p14:modId xmlns:p14="http://schemas.microsoft.com/office/powerpoint/2010/main" val="33538938"/>
              </p:ext>
            </p:extLst>
          </p:nvPr>
        </p:nvGraphicFramePr>
        <p:xfrm>
          <a:off x="4754881" y="2535357"/>
          <a:ext cx="7160453" cy="2850024"/>
        </p:xfrm>
        <a:graphic>
          <a:graphicData uri="http://schemas.openxmlformats.org/drawingml/2006/table">
            <a:tbl>
              <a:tblPr firstRow="1" bandRow="1">
                <a:tableStyleId>{C4B1156A-380E-4F78-BDF5-A606A8083BF9}</a:tableStyleId>
              </a:tblPr>
              <a:tblGrid>
                <a:gridCol w="2419642">
                  <a:extLst>
                    <a:ext uri="{9D8B030D-6E8A-4147-A177-3AD203B41FA5}">
                      <a16:colId xmlns:a16="http://schemas.microsoft.com/office/drawing/2014/main" val="3885451086"/>
                    </a:ext>
                  </a:extLst>
                </a:gridCol>
                <a:gridCol w="2349305">
                  <a:extLst>
                    <a:ext uri="{9D8B030D-6E8A-4147-A177-3AD203B41FA5}">
                      <a16:colId xmlns:a16="http://schemas.microsoft.com/office/drawing/2014/main" val="2269946391"/>
                    </a:ext>
                  </a:extLst>
                </a:gridCol>
                <a:gridCol w="2391506">
                  <a:extLst>
                    <a:ext uri="{9D8B030D-6E8A-4147-A177-3AD203B41FA5}">
                      <a16:colId xmlns:a16="http://schemas.microsoft.com/office/drawing/2014/main" val="50624653"/>
                    </a:ext>
                  </a:extLst>
                </a:gridCol>
              </a:tblGrid>
              <a:tr h="628557">
                <a:tc>
                  <a:txBody>
                    <a:bodyPr/>
                    <a:lstStyle/>
                    <a:p>
                      <a:pPr algn="ctr"/>
                      <a:r>
                        <a:rPr lang="es-ES" sz="1200" dirty="0"/>
                        <a:t>https://</a:t>
                      </a:r>
                      <a:r>
                        <a:rPr lang="es-ES" sz="1200" dirty="0" err="1"/>
                        <a:t>www.codigos-qr.com</a:t>
                      </a:r>
                      <a:r>
                        <a:rPr lang="es-ES" sz="1200" dirty="0"/>
                        <a:t>/generador-de-</a:t>
                      </a:r>
                      <a:r>
                        <a:rPr lang="es-ES" sz="1200" dirty="0" err="1"/>
                        <a:t>codigos</a:t>
                      </a:r>
                      <a:r>
                        <a:rPr lang="es-ES" sz="1200" dirty="0"/>
                        <a:t>-</a:t>
                      </a:r>
                      <a:r>
                        <a:rPr lang="es-ES" sz="1200" dirty="0" err="1"/>
                        <a:t>qr</a:t>
                      </a:r>
                      <a:r>
                        <a:rPr lang="es-ES" sz="1200" dirty="0"/>
                        <a:t>/</a:t>
                      </a:r>
                    </a:p>
                  </a:txBody>
                  <a:tcPr/>
                </a:tc>
                <a:tc>
                  <a:txBody>
                    <a:bodyPr/>
                    <a:lstStyle/>
                    <a:p>
                      <a:pPr algn="ctr"/>
                      <a:r>
                        <a:rPr lang="es-ES" sz="1200" dirty="0"/>
                        <a:t>https://</a:t>
                      </a:r>
                      <a:r>
                        <a:rPr lang="es-ES" sz="1200" dirty="0" err="1"/>
                        <a:t>es.qr-code-generator.com</a:t>
                      </a:r>
                      <a:endParaRPr lang="es-ES" sz="1200" dirty="0"/>
                    </a:p>
                  </a:txBody>
                  <a:tcPr/>
                </a:tc>
                <a:tc>
                  <a:txBody>
                    <a:bodyPr/>
                    <a:lstStyle/>
                    <a:p>
                      <a:pPr algn="ctr"/>
                      <a:r>
                        <a:rPr lang="es-ES" sz="1200" dirty="0"/>
                        <a:t>https://</a:t>
                      </a:r>
                      <a:r>
                        <a:rPr lang="es-ES" sz="1200" dirty="0" err="1"/>
                        <a:t>www.cerotec.net</a:t>
                      </a:r>
                      <a:r>
                        <a:rPr lang="es-ES" sz="1200" dirty="0"/>
                        <a:t>/generador-</a:t>
                      </a:r>
                      <a:r>
                        <a:rPr lang="es-ES" sz="1200" dirty="0" err="1"/>
                        <a:t>codigos</a:t>
                      </a:r>
                      <a:r>
                        <a:rPr lang="es-ES" sz="1200" dirty="0"/>
                        <a:t>-de-barras/</a:t>
                      </a:r>
                    </a:p>
                  </a:txBody>
                  <a:tcPr/>
                </a:tc>
                <a:extLst>
                  <a:ext uri="{0D108BD9-81ED-4DB2-BD59-A6C34878D82A}">
                    <a16:rowId xmlns:a16="http://schemas.microsoft.com/office/drawing/2014/main" val="1683903682"/>
                  </a:ext>
                </a:extLst>
              </a:tr>
              <a:tr h="2209944">
                <a:tc>
                  <a:txBody>
                    <a:bodyPr/>
                    <a:lstStyle/>
                    <a:p>
                      <a:r>
                        <a:rPr lang="es-ES" sz="1400" dirty="0"/>
                        <a:t>Busca una llave como esta:</a:t>
                      </a:r>
                    </a:p>
                    <a:p>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mn-lt"/>
                          <a:ea typeface="+mn-ea"/>
                          <a:cs typeface="+mn-cs"/>
                        </a:rPr>
                        <a:t>Busca una llave como esta:</a:t>
                      </a:r>
                    </a:p>
                    <a:p>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mn-lt"/>
                          <a:ea typeface="+mn-ea"/>
                          <a:cs typeface="+mn-cs"/>
                        </a:rPr>
                        <a:t>Busca una llave: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txBody>
                  <a:tcPr/>
                </a:tc>
                <a:extLst>
                  <a:ext uri="{0D108BD9-81ED-4DB2-BD59-A6C34878D82A}">
                    <a16:rowId xmlns:a16="http://schemas.microsoft.com/office/drawing/2014/main" val="740662462"/>
                  </a:ext>
                </a:extLst>
              </a:tr>
            </a:tbl>
          </a:graphicData>
        </a:graphic>
      </p:graphicFrame>
      <p:pic>
        <p:nvPicPr>
          <p:cNvPr id="7" name="Imagen 6">
            <a:extLst>
              <a:ext uri="{FF2B5EF4-FFF2-40B4-BE49-F238E27FC236}">
                <a16:creationId xmlns:a16="http://schemas.microsoft.com/office/drawing/2014/main" id="{773CBF76-6696-7A42-8704-896BCC4469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928" y="3588113"/>
            <a:ext cx="1676144" cy="1627205"/>
          </a:xfrm>
          <a:prstGeom prst="rect">
            <a:avLst/>
          </a:prstGeom>
        </p:spPr>
      </p:pic>
      <p:pic>
        <p:nvPicPr>
          <p:cNvPr id="9" name="Imagen 8" descr="Imagen que contiene objeto, firmar, reloj&#10;&#10;Descripción generada automáticamente">
            <a:extLst>
              <a:ext uri="{FF2B5EF4-FFF2-40B4-BE49-F238E27FC236}">
                <a16:creationId xmlns:a16="http://schemas.microsoft.com/office/drawing/2014/main" id="{BAA226CA-3CD7-E646-8D73-BB53921C23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4495" y="3588113"/>
            <a:ext cx="1310545" cy="1675985"/>
          </a:xfrm>
          <a:prstGeom prst="rect">
            <a:avLst/>
          </a:prstGeom>
        </p:spPr>
      </p:pic>
      <p:pic>
        <p:nvPicPr>
          <p:cNvPr id="10" name="Imagen 9">
            <a:extLst>
              <a:ext uri="{FF2B5EF4-FFF2-40B4-BE49-F238E27FC236}">
                <a16:creationId xmlns:a16="http://schemas.microsoft.com/office/drawing/2014/main" id="{0137C8C8-BFBB-D84D-9FFF-274B31BF5AFB}"/>
              </a:ext>
            </a:extLst>
          </p:cNvPr>
          <p:cNvPicPr>
            <a:picLocks noChangeAspect="1"/>
          </p:cNvPicPr>
          <p:nvPr/>
        </p:nvPicPr>
        <p:blipFill>
          <a:blip r:embed="rId7"/>
          <a:stretch>
            <a:fillRect/>
          </a:stretch>
        </p:blipFill>
        <p:spPr>
          <a:xfrm>
            <a:off x="9608234" y="3960369"/>
            <a:ext cx="2194559" cy="616389"/>
          </a:xfrm>
          <a:prstGeom prst="rect">
            <a:avLst/>
          </a:prstGeom>
        </p:spPr>
      </p:pic>
    </p:spTree>
    <p:extLst>
      <p:ext uri="{BB962C8B-B14F-4D97-AF65-F5344CB8AC3E}">
        <p14:creationId xmlns:p14="http://schemas.microsoft.com/office/powerpoint/2010/main" val="313972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6000" r="-6000"/>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17F562F-AAA0-6343-9D93-8375B4771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72" y="598146"/>
            <a:ext cx="2588796" cy="3126360"/>
          </a:xfrm>
          <a:prstGeom prst="rect">
            <a:avLst/>
          </a:prstGeom>
        </p:spPr>
      </p:pic>
      <p:pic>
        <p:nvPicPr>
          <p:cNvPr id="5" name="Marcador de contenido 4" descr="Imagen que contiene espejo, espejo de mano, negro, computadora&#10;&#10;Descripción generada automáticamente">
            <a:extLst>
              <a:ext uri="{FF2B5EF4-FFF2-40B4-BE49-F238E27FC236}">
                <a16:creationId xmlns:a16="http://schemas.microsoft.com/office/drawing/2014/main" id="{B9F08B6D-126E-E243-949D-096C8C140FDE}"/>
              </a:ext>
            </a:extLst>
          </p:cNvPr>
          <p:cNvPicPr>
            <a:picLocks noChangeAspect="1"/>
          </p:cNvPicPr>
          <p:nvPr/>
        </p:nvPicPr>
        <p:blipFill rotWithShape="1">
          <a:blip r:embed="rId4">
            <a:extLst>
              <a:ext uri="{28A0092B-C50C-407E-A947-70E740481C1C}">
                <a14:useLocalDpi xmlns:a14="http://schemas.microsoft.com/office/drawing/2010/main" val="0"/>
              </a:ext>
            </a:extLst>
          </a:blip>
          <a:srcRect l="9120" r="2" b="2"/>
          <a:stretch/>
        </p:blipFill>
        <p:spPr>
          <a:xfrm rot="16200000">
            <a:off x="344108" y="-344108"/>
            <a:ext cx="6858000" cy="7546216"/>
          </a:xfrm>
          <a:prstGeom prst="rect">
            <a:avLst/>
          </a:prstGeom>
        </p:spPr>
      </p:pic>
      <p:sp>
        <p:nvSpPr>
          <p:cNvPr id="6" name="CuadroTexto 5">
            <a:extLst>
              <a:ext uri="{FF2B5EF4-FFF2-40B4-BE49-F238E27FC236}">
                <a16:creationId xmlns:a16="http://schemas.microsoft.com/office/drawing/2014/main" id="{65D8BDD6-181E-9049-A5F9-A6AF936E044A}"/>
              </a:ext>
            </a:extLst>
          </p:cNvPr>
          <p:cNvSpPr txBox="1"/>
          <p:nvPr/>
        </p:nvSpPr>
        <p:spPr>
          <a:xfrm>
            <a:off x="4616691" y="369497"/>
            <a:ext cx="7444443" cy="5755422"/>
          </a:xfrm>
          <a:prstGeom prst="rect">
            <a:avLst/>
          </a:prstGeom>
          <a:solidFill>
            <a:schemeClr val="accent1">
              <a:lumMod val="20000"/>
              <a:lumOff val="80000"/>
            </a:schemeClr>
          </a:solidFill>
          <a:effectLst>
            <a:softEdge rad="25400"/>
          </a:effectLst>
        </p:spPr>
        <p:txBody>
          <a:bodyPr wrap="square" rtlCol="0">
            <a:spAutoFit/>
          </a:bodyPr>
          <a:lstStyle/>
          <a:p>
            <a:pPr marL="285750" indent="-285750">
              <a:buFont typeface="Wingdings" pitchFamily="2" charset="2"/>
              <a:buChar char="ü"/>
            </a:pPr>
            <a:r>
              <a:rPr lang="es-ES" b="1" i="1" dirty="0"/>
              <a:t>USO LINTERNA ULTRAVIOLETA Y TINTA INVISIBLE PARA DESCIFRAR MENSAJES</a:t>
            </a:r>
          </a:p>
          <a:p>
            <a:pPr marL="285750" indent="-285750">
              <a:buFont typeface="Wingdings" pitchFamily="2" charset="2"/>
              <a:buChar char="ü"/>
            </a:pPr>
            <a:endParaRPr lang="es-ES" dirty="0"/>
          </a:p>
          <a:p>
            <a:pPr algn="just"/>
            <a:r>
              <a:rPr lang="es-ES" sz="1600" b="1" dirty="0">
                <a:latin typeface="Chalkduster" panose="03050602040202020205" pitchFamily="66" charset="77"/>
              </a:rPr>
              <a:t>Podemos utilizar tinta invisible para dejar algunos mensajes o pistas por la clase. Estos solo podrán ser leídos utilizando una luz ultravioleta.</a:t>
            </a:r>
          </a:p>
          <a:p>
            <a:endParaRPr lang="es-ES" dirty="0"/>
          </a:p>
          <a:p>
            <a:r>
              <a:rPr lang="es-ES" sz="1400" dirty="0"/>
              <a:t> </a:t>
            </a:r>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graphicFrame>
        <p:nvGraphicFramePr>
          <p:cNvPr id="2" name="Tabla 1">
            <a:extLst>
              <a:ext uri="{FF2B5EF4-FFF2-40B4-BE49-F238E27FC236}">
                <a16:creationId xmlns:a16="http://schemas.microsoft.com/office/drawing/2014/main" id="{137A2999-6C15-174E-B695-796F6A41991D}"/>
              </a:ext>
            </a:extLst>
          </p:cNvPr>
          <p:cNvGraphicFramePr>
            <a:graphicFrameLocks noGrp="1"/>
          </p:cNvGraphicFramePr>
          <p:nvPr>
            <p:extLst>
              <p:ext uri="{D42A27DB-BD31-4B8C-83A1-F6EECF244321}">
                <p14:modId xmlns:p14="http://schemas.microsoft.com/office/powerpoint/2010/main" val="1220167724"/>
              </p:ext>
            </p:extLst>
          </p:nvPr>
        </p:nvGraphicFramePr>
        <p:xfrm>
          <a:off x="4906395" y="2127107"/>
          <a:ext cx="6865033" cy="3875649"/>
        </p:xfrm>
        <a:graphic>
          <a:graphicData uri="http://schemas.openxmlformats.org/drawingml/2006/table">
            <a:tbl>
              <a:tblPr firstRow="1" bandRow="1">
                <a:tableStyleId>{C4B1156A-380E-4F78-BDF5-A606A8083BF9}</a:tableStyleId>
              </a:tblPr>
              <a:tblGrid>
                <a:gridCol w="3483143">
                  <a:extLst>
                    <a:ext uri="{9D8B030D-6E8A-4147-A177-3AD203B41FA5}">
                      <a16:colId xmlns:a16="http://schemas.microsoft.com/office/drawing/2014/main" val="3885451086"/>
                    </a:ext>
                  </a:extLst>
                </a:gridCol>
                <a:gridCol w="3381890">
                  <a:extLst>
                    <a:ext uri="{9D8B030D-6E8A-4147-A177-3AD203B41FA5}">
                      <a16:colId xmlns:a16="http://schemas.microsoft.com/office/drawing/2014/main" val="2269946391"/>
                    </a:ext>
                  </a:extLst>
                </a:gridCol>
              </a:tblGrid>
              <a:tr h="309489">
                <a:tc>
                  <a:txBody>
                    <a:bodyPr/>
                    <a:lstStyle/>
                    <a:p>
                      <a:pPr algn="ctr"/>
                      <a:r>
                        <a:rPr lang="es-ES" sz="1200" dirty="0"/>
                        <a:t>¿Cómo hacer tinta invisible?</a:t>
                      </a:r>
                    </a:p>
                  </a:txBody>
                  <a:tcPr/>
                </a:tc>
                <a:tc>
                  <a:txBody>
                    <a:bodyPr/>
                    <a:lstStyle/>
                    <a:p>
                      <a:pPr algn="ctr"/>
                      <a:r>
                        <a:rPr lang="es-ES" sz="1200" dirty="0"/>
                        <a:t>¿Cómo construir una linterna UV?</a:t>
                      </a:r>
                    </a:p>
                  </a:txBody>
                  <a:tcPr/>
                </a:tc>
                <a:extLst>
                  <a:ext uri="{0D108BD9-81ED-4DB2-BD59-A6C34878D82A}">
                    <a16:rowId xmlns:a16="http://schemas.microsoft.com/office/drawing/2014/main" val="1683903682"/>
                  </a:ext>
                </a:extLst>
              </a:tr>
              <a:tr h="930732">
                <a:tc>
                  <a:txBody>
                    <a:bodyPr/>
                    <a:lstStyle/>
                    <a:p>
                      <a:r>
                        <a:rPr lang="es-ES" sz="1200" dirty="0"/>
                        <a:t>Materiales:</a:t>
                      </a:r>
                    </a:p>
                    <a:p>
                      <a:pPr marL="285750" indent="-285750">
                        <a:buFontTx/>
                        <a:buChar char="-"/>
                      </a:pPr>
                      <a:r>
                        <a:rPr lang="es-ES" sz="1200" dirty="0"/>
                        <a:t>Detergente</a:t>
                      </a:r>
                    </a:p>
                    <a:p>
                      <a:pPr marL="285750" indent="-285750">
                        <a:buFontTx/>
                        <a:buChar char="-"/>
                      </a:pPr>
                      <a:r>
                        <a:rPr lang="es-ES" sz="1200" dirty="0"/>
                        <a:t>Pincel</a:t>
                      </a:r>
                    </a:p>
                    <a:p>
                      <a:pPr marL="285750" indent="-285750">
                        <a:buFontTx/>
                        <a:buChar char="-"/>
                      </a:pPr>
                      <a:r>
                        <a:rPr lang="es-ES" sz="1200" dirty="0"/>
                        <a:t>Agua</a:t>
                      </a:r>
                    </a:p>
                    <a:p>
                      <a:pPr marL="285750" indent="-285750">
                        <a:buFontTx/>
                        <a:buChar char="-"/>
                      </a:pPr>
                      <a:r>
                        <a:rPr lang="es-ES" sz="1200" dirty="0"/>
                        <a:t>Alcohol</a:t>
                      </a:r>
                    </a:p>
                    <a:p>
                      <a:pPr marL="285750" indent="-285750">
                        <a:buFontTx/>
                        <a:buChar char="-"/>
                      </a:pPr>
                      <a:r>
                        <a:rPr lang="es-ES" sz="1200" dirty="0"/>
                        <a:t>Polvo UV</a:t>
                      </a:r>
                    </a:p>
                    <a:p>
                      <a:pPr marL="285750" indent="-285750">
                        <a:buFontTx/>
                        <a:buChar char="-"/>
                      </a:pPr>
                      <a:endParaRPr lang="es-ES" sz="1200" dirty="0"/>
                    </a:p>
                    <a:p>
                      <a:pPr marL="0" indent="0">
                        <a:buFontTx/>
                        <a:buNone/>
                      </a:pPr>
                      <a:r>
                        <a:rPr lang="es-ES" sz="1200" dirty="0"/>
                        <a:t>Instrucciones: Mezclar todo a partes iguales y remover.</a:t>
                      </a:r>
                    </a:p>
                    <a:p>
                      <a:pPr marL="0" indent="0">
                        <a:buFontTx/>
                        <a:buNone/>
                      </a:pPr>
                      <a:endParaRPr lang="es-ES" sz="1200" dirty="0"/>
                    </a:p>
                    <a:p>
                      <a:pPr marL="0" indent="0">
                        <a:buFontTx/>
                        <a:buNone/>
                      </a:pPr>
                      <a:endParaRPr lang="es-ES" sz="1200" dirty="0"/>
                    </a:p>
                    <a:p>
                      <a:pPr marL="0" indent="0">
                        <a:buFontTx/>
                        <a:buNone/>
                      </a:pPr>
                      <a:endParaRPr lang="es-ES" sz="1200" dirty="0"/>
                    </a:p>
                    <a:p>
                      <a:pPr marL="0" indent="0">
                        <a:buFontTx/>
                        <a:buNone/>
                      </a:pPr>
                      <a:endParaRPr lang="es-ES" sz="1200" dirty="0"/>
                    </a:p>
                    <a:p>
                      <a:pPr marL="0" indent="0">
                        <a:buFontTx/>
                        <a:buNone/>
                      </a:pPr>
                      <a:endParaRPr lang="es-ES" sz="1200" dirty="0"/>
                    </a:p>
                    <a:p>
                      <a:pPr marL="0" indent="0">
                        <a:buFontTx/>
                        <a:buNone/>
                      </a:pPr>
                      <a:endParaRPr lang="es-ES" sz="1200" dirty="0"/>
                    </a:p>
                    <a:p>
                      <a:pPr marL="0" indent="0">
                        <a:buFontTx/>
                        <a:buNone/>
                      </a:pPr>
                      <a:endParaRPr lang="es-ES" sz="1200" dirty="0"/>
                    </a:p>
                    <a:p>
                      <a:pPr marL="0" indent="0">
                        <a:buFontTx/>
                        <a:buNone/>
                      </a:pPr>
                      <a:endParaRPr lang="es-ES" sz="1200" dirty="0"/>
                    </a:p>
                    <a:p>
                      <a:pPr marL="0" indent="0">
                        <a:buFontTx/>
                        <a:buNone/>
                      </a:pPr>
                      <a:endParaRPr lang="es-ES" sz="1200" dirty="0"/>
                    </a:p>
                    <a:p>
                      <a:pPr marL="0" indent="0">
                        <a:buFontTx/>
                        <a:buNone/>
                      </a:pPr>
                      <a:endParaRPr lang="es-ES" sz="1200" dirty="0"/>
                    </a:p>
                  </a:txBody>
                  <a:tcPr/>
                </a:tc>
                <a:tc>
                  <a:txBody>
                    <a:bodyPr/>
                    <a:lstStyle/>
                    <a:p>
                      <a:r>
                        <a:rPr lang="es-ES" sz="1200" dirty="0"/>
                        <a:t>Materiales:</a:t>
                      </a:r>
                    </a:p>
                    <a:p>
                      <a:pPr marL="285750" indent="-285750">
                        <a:buFontTx/>
                        <a:buChar char="-"/>
                      </a:pPr>
                      <a:r>
                        <a:rPr lang="es-ES" sz="1200" dirty="0"/>
                        <a:t>Lámpara</a:t>
                      </a:r>
                    </a:p>
                    <a:p>
                      <a:pPr marL="285750" indent="-285750">
                        <a:buFontTx/>
                        <a:buChar char="-"/>
                      </a:pPr>
                      <a:r>
                        <a:rPr lang="es-ES" sz="1200" dirty="0"/>
                        <a:t>Bombilla led de bajo consumo</a:t>
                      </a:r>
                    </a:p>
                    <a:p>
                      <a:pPr marL="285750" indent="-285750">
                        <a:buFontTx/>
                        <a:buChar char="-"/>
                      </a:pPr>
                      <a:r>
                        <a:rPr lang="es-ES" sz="1200" dirty="0"/>
                        <a:t>Botella </a:t>
                      </a:r>
                      <a:r>
                        <a:rPr lang="es-ES" sz="1200" dirty="0" err="1"/>
                        <a:t>Solán</a:t>
                      </a:r>
                      <a:r>
                        <a:rPr lang="es-ES" sz="1200" dirty="0"/>
                        <a:t> de Cabras (la azul)</a:t>
                      </a:r>
                    </a:p>
                    <a:p>
                      <a:pPr marL="285750" indent="-285750">
                        <a:buFontTx/>
                        <a:buChar char="-"/>
                      </a:pPr>
                      <a:r>
                        <a:rPr lang="es-ES" sz="1200" dirty="0"/>
                        <a:t>Carpeta de plástico azul.</a:t>
                      </a:r>
                    </a:p>
                    <a:p>
                      <a:pPr marL="285750" indent="-285750">
                        <a:buFontTx/>
                        <a:buChar char="-"/>
                      </a:pPr>
                      <a:endParaRPr lang="es-ES" sz="1200" dirty="0"/>
                    </a:p>
                    <a:p>
                      <a:pPr marL="0" indent="0">
                        <a:buFontTx/>
                        <a:buNone/>
                      </a:pPr>
                      <a:r>
                        <a:rPr lang="es-ES" sz="1200" dirty="0"/>
                        <a:t>Instrucciones:</a:t>
                      </a:r>
                    </a:p>
                    <a:p>
                      <a:pPr marL="0" indent="0">
                        <a:buFontTx/>
                        <a:buNone/>
                      </a:pPr>
                      <a:r>
                        <a:rPr lang="es-ES" sz="1200" dirty="0"/>
                        <a:t>1.Cortar la botella de agua por la mitad y hacerle unos cortes verticales para encajarla mejor en la lámpara.</a:t>
                      </a:r>
                    </a:p>
                    <a:p>
                      <a:pPr marL="0" indent="0">
                        <a:buFontTx/>
                        <a:buNone/>
                      </a:pPr>
                      <a:r>
                        <a:rPr lang="es-ES" sz="1200" dirty="0"/>
                        <a:t>2. Dibujar en la carpeta azul un círculo con el tamaño del diámetro de la botella y recortar varios de ellos.</a:t>
                      </a:r>
                    </a:p>
                    <a:p>
                      <a:pPr marL="0" indent="0">
                        <a:buFontTx/>
                        <a:buNone/>
                      </a:pPr>
                      <a:r>
                        <a:rPr lang="es-ES" sz="1200" dirty="0"/>
                        <a:t>3. Meter los círculos dentro de la botella y colocarlo todo en la lámpara.</a:t>
                      </a:r>
                    </a:p>
                    <a:p>
                      <a:pPr marL="0" indent="0">
                        <a:buFontTx/>
                        <a:buNone/>
                      </a:pPr>
                      <a:r>
                        <a:rPr lang="es-ES" sz="1200" dirty="0"/>
                        <a:t>4. Sujetar todo con cinta aislante.</a:t>
                      </a:r>
                    </a:p>
                  </a:txBody>
                  <a:tcPr/>
                </a:tc>
                <a:extLst>
                  <a:ext uri="{0D108BD9-81ED-4DB2-BD59-A6C34878D82A}">
                    <a16:rowId xmlns:a16="http://schemas.microsoft.com/office/drawing/2014/main" val="740662462"/>
                  </a:ext>
                </a:extLst>
              </a:tr>
            </a:tbl>
          </a:graphicData>
        </a:graphic>
      </p:graphicFrame>
      <p:pic>
        <p:nvPicPr>
          <p:cNvPr id="4" name="Imagen 3" descr="Imagen que contiene tabla, laptop, computadora, agua&#10;&#10;Descripción generada automáticamente">
            <a:extLst>
              <a:ext uri="{FF2B5EF4-FFF2-40B4-BE49-F238E27FC236}">
                <a16:creationId xmlns:a16="http://schemas.microsoft.com/office/drawing/2014/main" id="{048FEFD8-2803-C748-9E68-4692231CD2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1645" y="4185441"/>
            <a:ext cx="2254275" cy="1690706"/>
          </a:xfrm>
          <a:prstGeom prst="rect">
            <a:avLst/>
          </a:prstGeom>
        </p:spPr>
      </p:pic>
    </p:spTree>
    <p:extLst>
      <p:ext uri="{BB962C8B-B14F-4D97-AF65-F5344CB8AC3E}">
        <p14:creationId xmlns:p14="http://schemas.microsoft.com/office/powerpoint/2010/main" val="2092789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6000" r="-6000"/>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17F562F-AAA0-6343-9D93-8375B4771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72" y="598146"/>
            <a:ext cx="2588796" cy="3126360"/>
          </a:xfrm>
          <a:prstGeom prst="rect">
            <a:avLst/>
          </a:prstGeom>
        </p:spPr>
      </p:pic>
      <p:pic>
        <p:nvPicPr>
          <p:cNvPr id="5" name="Marcador de contenido 4" descr="Imagen que contiene espejo, espejo de mano, negro, computadora&#10;&#10;Descripción generada automáticamente">
            <a:extLst>
              <a:ext uri="{FF2B5EF4-FFF2-40B4-BE49-F238E27FC236}">
                <a16:creationId xmlns:a16="http://schemas.microsoft.com/office/drawing/2014/main" id="{B9F08B6D-126E-E243-949D-096C8C140FDE}"/>
              </a:ext>
            </a:extLst>
          </p:cNvPr>
          <p:cNvPicPr>
            <a:picLocks noChangeAspect="1"/>
          </p:cNvPicPr>
          <p:nvPr/>
        </p:nvPicPr>
        <p:blipFill rotWithShape="1">
          <a:blip r:embed="rId4">
            <a:extLst>
              <a:ext uri="{28A0092B-C50C-407E-A947-70E740481C1C}">
                <a14:useLocalDpi xmlns:a14="http://schemas.microsoft.com/office/drawing/2010/main" val="0"/>
              </a:ext>
            </a:extLst>
          </a:blip>
          <a:srcRect l="9120" r="2" b="2"/>
          <a:stretch/>
        </p:blipFill>
        <p:spPr>
          <a:xfrm rot="16200000">
            <a:off x="344108" y="-344108"/>
            <a:ext cx="6858000" cy="7546216"/>
          </a:xfrm>
          <a:prstGeom prst="rect">
            <a:avLst/>
          </a:prstGeom>
        </p:spPr>
      </p:pic>
      <p:sp>
        <p:nvSpPr>
          <p:cNvPr id="6" name="CuadroTexto 5">
            <a:extLst>
              <a:ext uri="{FF2B5EF4-FFF2-40B4-BE49-F238E27FC236}">
                <a16:creationId xmlns:a16="http://schemas.microsoft.com/office/drawing/2014/main" id="{65D8BDD6-181E-9049-A5F9-A6AF936E044A}"/>
              </a:ext>
            </a:extLst>
          </p:cNvPr>
          <p:cNvSpPr txBox="1"/>
          <p:nvPr/>
        </p:nvSpPr>
        <p:spPr>
          <a:xfrm>
            <a:off x="4616691" y="369497"/>
            <a:ext cx="7444443" cy="3108543"/>
          </a:xfrm>
          <a:prstGeom prst="rect">
            <a:avLst/>
          </a:prstGeom>
          <a:solidFill>
            <a:schemeClr val="accent1">
              <a:lumMod val="20000"/>
              <a:lumOff val="80000"/>
            </a:schemeClr>
          </a:solidFill>
          <a:effectLst>
            <a:softEdge rad="25400"/>
          </a:effectLst>
        </p:spPr>
        <p:txBody>
          <a:bodyPr wrap="square" rtlCol="0">
            <a:spAutoFit/>
          </a:bodyPr>
          <a:lstStyle/>
          <a:p>
            <a:pPr marL="285750" indent="-285750">
              <a:buFont typeface="Wingdings" pitchFamily="2" charset="2"/>
              <a:buChar char="ü"/>
            </a:pPr>
            <a:r>
              <a:rPr lang="es-ES" b="1" i="1" dirty="0"/>
              <a:t>PREGUNTAS TEST EN KAHOOT</a:t>
            </a:r>
          </a:p>
          <a:p>
            <a:pPr marL="285750" indent="-285750">
              <a:buFont typeface="Wingdings" pitchFamily="2" charset="2"/>
              <a:buChar char="ü"/>
            </a:pPr>
            <a:endParaRPr lang="es-ES" dirty="0"/>
          </a:p>
          <a:p>
            <a:pPr algn="just"/>
            <a:r>
              <a:rPr lang="es-ES" sz="1600" b="1" dirty="0">
                <a:latin typeface="Chalkduster" panose="03050602040202020205" pitchFamily="66" charset="77"/>
              </a:rPr>
              <a:t>Esta aplicación nos es muy útil tanto para comprobar los conocimientos previos del alumnado como para asegurarnos de que han afianzado los nuevos que se han trabajado en el escape </a:t>
            </a:r>
            <a:r>
              <a:rPr lang="es-ES" sz="1600" b="1" dirty="0" err="1">
                <a:latin typeface="Chalkduster" panose="03050602040202020205" pitchFamily="66" charset="77"/>
              </a:rPr>
              <a:t>room</a:t>
            </a:r>
            <a:r>
              <a:rPr lang="es-ES" sz="1600" b="1" dirty="0">
                <a:latin typeface="Chalkduster" panose="03050602040202020205" pitchFamily="66" charset="77"/>
              </a:rPr>
              <a:t>.</a:t>
            </a:r>
          </a:p>
          <a:p>
            <a:pPr algn="just"/>
            <a:endParaRPr lang="es-ES" sz="1600" b="1" dirty="0">
              <a:latin typeface="Chalkduster" panose="03050602040202020205" pitchFamily="66" charset="77"/>
            </a:endParaRPr>
          </a:p>
          <a:p>
            <a:pPr algn="just"/>
            <a:r>
              <a:rPr lang="es-ES" sz="1600" b="1" dirty="0">
                <a:latin typeface="Chalkduster" panose="03050602040202020205" pitchFamily="66" charset="77"/>
              </a:rPr>
              <a:t>Podemos introducirlo a modo de prueba final o para pasar de una prueba a otra.</a:t>
            </a:r>
          </a:p>
          <a:p>
            <a:pPr algn="just"/>
            <a:endParaRPr lang="es-ES" sz="1600" b="1" dirty="0">
              <a:latin typeface="Chalkduster" panose="03050602040202020205" pitchFamily="66" charset="77"/>
            </a:endParaRPr>
          </a:p>
          <a:p>
            <a:pPr algn="just"/>
            <a:r>
              <a:rPr lang="es-ES" sz="1600" b="1" dirty="0"/>
              <a:t>En el siguiente enlace se muestra un ejemplo listo para poner en práctica con el grupo de 6ºA del CEIP ALMANZOR.</a:t>
            </a:r>
          </a:p>
        </p:txBody>
      </p:sp>
      <p:pic>
        <p:nvPicPr>
          <p:cNvPr id="9" name="Imagen 8" descr="Imagen que contiene lego, pantalla, televisión&#10;&#10;Descripción generada automáticamente">
            <a:extLst>
              <a:ext uri="{FF2B5EF4-FFF2-40B4-BE49-F238E27FC236}">
                <a16:creationId xmlns:a16="http://schemas.microsoft.com/office/drawing/2014/main" id="{DFC053BC-3223-2D4C-8D1A-3B80AED470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3640" y="2331758"/>
            <a:ext cx="7771552" cy="4371498"/>
          </a:xfrm>
          <a:prstGeom prst="rect">
            <a:avLst/>
          </a:prstGeom>
        </p:spPr>
      </p:pic>
      <p:sp>
        <p:nvSpPr>
          <p:cNvPr id="10" name="CuadroTexto 9">
            <a:extLst>
              <a:ext uri="{FF2B5EF4-FFF2-40B4-BE49-F238E27FC236}">
                <a16:creationId xmlns:a16="http://schemas.microsoft.com/office/drawing/2014/main" id="{A84B545C-3B4A-7440-A4CF-7F40D487DCF6}"/>
              </a:ext>
            </a:extLst>
          </p:cNvPr>
          <p:cNvSpPr txBox="1"/>
          <p:nvPr/>
        </p:nvSpPr>
        <p:spPr>
          <a:xfrm>
            <a:off x="972799" y="5995370"/>
            <a:ext cx="10246401" cy="707886"/>
          </a:xfrm>
          <a:prstGeom prst="rect">
            <a:avLst/>
          </a:prstGeom>
          <a:solidFill>
            <a:schemeClr val="accent2">
              <a:lumMod val="20000"/>
              <a:lumOff val="80000"/>
            </a:schemeClr>
          </a:solidFill>
        </p:spPr>
        <p:txBody>
          <a:bodyPr wrap="square" rtlCol="0">
            <a:spAutoFit/>
          </a:bodyPr>
          <a:lstStyle/>
          <a:p>
            <a:pPr algn="ctr"/>
            <a:r>
              <a:rPr lang="es-ES" sz="2000" b="1" dirty="0">
                <a:hlinkClick r:id="rId6"/>
              </a:rPr>
              <a:t>https://</a:t>
            </a:r>
            <a:r>
              <a:rPr lang="es-ES" sz="2000" b="1" dirty="0" err="1">
                <a:hlinkClick r:id="rId6"/>
              </a:rPr>
              <a:t>play.kahoot.it</a:t>
            </a:r>
            <a:r>
              <a:rPr lang="es-ES" sz="2000" b="1" dirty="0">
                <a:hlinkClick r:id="rId6"/>
              </a:rPr>
              <a:t>/v2/</a:t>
            </a:r>
            <a:r>
              <a:rPr lang="es-ES" sz="2000" b="1" dirty="0" err="1">
                <a:hlinkClick r:id="rId6"/>
              </a:rPr>
              <a:t>lobby?quizId</a:t>
            </a:r>
            <a:r>
              <a:rPr lang="es-ES" sz="2000" b="1" dirty="0">
                <a:hlinkClick r:id="rId6"/>
              </a:rPr>
              <a:t>=49e1da98-deab-4960-a2ba-2eebe3011a8d</a:t>
            </a:r>
            <a:endParaRPr lang="es-ES" sz="2000" b="1" dirty="0"/>
          </a:p>
          <a:p>
            <a:pPr algn="ctr"/>
            <a:r>
              <a:rPr lang="es-ES" sz="2000" b="1" dirty="0"/>
              <a:t>	3243357</a:t>
            </a:r>
            <a:endParaRPr lang="es-ES" sz="2000" dirty="0"/>
          </a:p>
        </p:txBody>
      </p:sp>
    </p:spTree>
    <p:extLst>
      <p:ext uri="{BB962C8B-B14F-4D97-AF65-F5344CB8AC3E}">
        <p14:creationId xmlns:p14="http://schemas.microsoft.com/office/powerpoint/2010/main" val="2309386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6000" r="-6000"/>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17F562F-AAA0-6343-9D93-8375B4771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72" y="598146"/>
            <a:ext cx="2588796" cy="3126360"/>
          </a:xfrm>
          <a:prstGeom prst="rect">
            <a:avLst/>
          </a:prstGeom>
        </p:spPr>
      </p:pic>
      <p:pic>
        <p:nvPicPr>
          <p:cNvPr id="5" name="Marcador de contenido 4" descr="Imagen que contiene espejo, espejo de mano, negro, computadora&#10;&#10;Descripción generada automáticamente">
            <a:extLst>
              <a:ext uri="{FF2B5EF4-FFF2-40B4-BE49-F238E27FC236}">
                <a16:creationId xmlns:a16="http://schemas.microsoft.com/office/drawing/2014/main" id="{B9F08B6D-126E-E243-949D-096C8C140FDE}"/>
              </a:ext>
            </a:extLst>
          </p:cNvPr>
          <p:cNvPicPr>
            <a:picLocks noChangeAspect="1"/>
          </p:cNvPicPr>
          <p:nvPr/>
        </p:nvPicPr>
        <p:blipFill rotWithShape="1">
          <a:blip r:embed="rId4">
            <a:extLst>
              <a:ext uri="{28A0092B-C50C-407E-A947-70E740481C1C}">
                <a14:useLocalDpi xmlns:a14="http://schemas.microsoft.com/office/drawing/2010/main" val="0"/>
              </a:ext>
            </a:extLst>
          </a:blip>
          <a:srcRect l="9120" r="2" b="2"/>
          <a:stretch/>
        </p:blipFill>
        <p:spPr>
          <a:xfrm rot="16200000">
            <a:off x="344108" y="-344108"/>
            <a:ext cx="6858000" cy="7546216"/>
          </a:xfrm>
          <a:prstGeom prst="rect">
            <a:avLst/>
          </a:prstGeom>
        </p:spPr>
      </p:pic>
      <p:sp>
        <p:nvSpPr>
          <p:cNvPr id="6" name="CuadroTexto 5">
            <a:extLst>
              <a:ext uri="{FF2B5EF4-FFF2-40B4-BE49-F238E27FC236}">
                <a16:creationId xmlns:a16="http://schemas.microsoft.com/office/drawing/2014/main" id="{65D8BDD6-181E-9049-A5F9-A6AF936E044A}"/>
              </a:ext>
            </a:extLst>
          </p:cNvPr>
          <p:cNvSpPr txBox="1"/>
          <p:nvPr/>
        </p:nvSpPr>
        <p:spPr>
          <a:xfrm>
            <a:off x="4616691" y="369497"/>
            <a:ext cx="7444443" cy="5355312"/>
          </a:xfrm>
          <a:prstGeom prst="rect">
            <a:avLst/>
          </a:prstGeom>
          <a:solidFill>
            <a:schemeClr val="accent1">
              <a:lumMod val="20000"/>
              <a:lumOff val="80000"/>
            </a:schemeClr>
          </a:solidFill>
          <a:effectLst>
            <a:softEdge rad="25400"/>
          </a:effectLst>
        </p:spPr>
        <p:txBody>
          <a:bodyPr wrap="square" rtlCol="0">
            <a:spAutoFit/>
          </a:bodyPr>
          <a:lstStyle/>
          <a:p>
            <a:pPr marL="285750" indent="-285750">
              <a:buFont typeface="Wingdings" pitchFamily="2" charset="2"/>
              <a:buChar char="ü"/>
            </a:pPr>
            <a:r>
              <a:rPr lang="es-ES" b="1" i="1" dirty="0"/>
              <a:t>MENSAJES OCULTOS EN OBJETOS RELACIONADOS CON EL CONTENIDO A TRABAJAR.</a:t>
            </a:r>
          </a:p>
          <a:p>
            <a:pPr marL="285750" indent="-285750">
              <a:buFont typeface="Wingdings" pitchFamily="2" charset="2"/>
              <a:buChar char="ü"/>
            </a:pPr>
            <a:endParaRPr lang="es-ES" dirty="0"/>
          </a:p>
          <a:p>
            <a:pPr algn="just"/>
            <a:r>
              <a:rPr lang="es-ES" sz="1600" dirty="0">
                <a:latin typeface="Chalkduster" panose="03050602040202020205" pitchFamily="66" charset="77"/>
              </a:rPr>
              <a:t>Mensaje que solo se puede leer al microscopio ya que está colocado en el portaobjetos.</a:t>
            </a:r>
          </a:p>
          <a:p>
            <a:pPr algn="just"/>
            <a:endParaRPr lang="es-ES" sz="1600" b="1" dirty="0"/>
          </a:p>
          <a:p>
            <a:pPr algn="just"/>
            <a:r>
              <a:rPr lang="es-ES" sz="1600" b="1" dirty="0"/>
              <a:t>De esta manera familiarizamos al alumnado con los instrumentos propios de laboratorio y les convertimos en verdaderos científicos dentro de la historia del escape </a:t>
            </a:r>
            <a:r>
              <a:rPr lang="es-ES" sz="1600" b="1" dirty="0" err="1"/>
              <a:t>room</a:t>
            </a:r>
            <a:r>
              <a:rPr lang="es-ES" sz="1600" b="1" dirty="0"/>
              <a:t>.</a:t>
            </a:r>
          </a:p>
          <a:p>
            <a:pPr algn="just"/>
            <a:endParaRPr lang="es-ES" sz="1600" b="1" dirty="0"/>
          </a:p>
          <a:p>
            <a:pPr algn="just"/>
            <a:endParaRPr lang="es-ES" sz="1600" b="1" dirty="0"/>
          </a:p>
          <a:p>
            <a:pPr algn="just"/>
            <a:endParaRPr lang="es-ES" sz="1600" b="1" dirty="0"/>
          </a:p>
          <a:p>
            <a:pPr algn="just"/>
            <a:endParaRPr lang="es-ES" sz="1600" b="1" dirty="0"/>
          </a:p>
          <a:p>
            <a:pPr algn="just"/>
            <a:endParaRPr lang="es-ES" sz="1600" b="1" dirty="0"/>
          </a:p>
          <a:p>
            <a:pPr algn="just"/>
            <a:endParaRPr lang="es-ES" sz="1600" b="1" dirty="0"/>
          </a:p>
          <a:p>
            <a:pPr algn="just"/>
            <a:endParaRPr lang="es-ES" sz="1600" b="1" dirty="0"/>
          </a:p>
          <a:p>
            <a:pPr algn="just"/>
            <a:endParaRPr lang="es-ES" sz="1600" b="1" dirty="0"/>
          </a:p>
          <a:p>
            <a:pPr algn="just"/>
            <a:endParaRPr lang="es-ES" sz="1600" b="1" dirty="0"/>
          </a:p>
          <a:p>
            <a:pPr algn="just"/>
            <a:endParaRPr lang="es-ES" sz="1600" b="1" dirty="0"/>
          </a:p>
          <a:p>
            <a:pPr algn="just"/>
            <a:endParaRPr lang="es-ES" sz="1600" b="1" dirty="0"/>
          </a:p>
          <a:p>
            <a:pPr algn="just"/>
            <a:endParaRPr lang="es-ES" sz="1600" b="1" dirty="0"/>
          </a:p>
        </p:txBody>
      </p:sp>
      <p:pic>
        <p:nvPicPr>
          <p:cNvPr id="3" name="Imagen 2" descr="Imagen que contiene interior, tabla, computadora, escritorio&#10;&#10;Descripción generada automáticamente">
            <a:extLst>
              <a:ext uri="{FF2B5EF4-FFF2-40B4-BE49-F238E27FC236}">
                <a16:creationId xmlns:a16="http://schemas.microsoft.com/office/drawing/2014/main" id="{840D92D6-D682-9247-819F-F08124F009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5939" y="2914569"/>
            <a:ext cx="3898900" cy="2590800"/>
          </a:xfrm>
          <a:prstGeom prst="rect">
            <a:avLst/>
          </a:prstGeom>
        </p:spPr>
      </p:pic>
    </p:spTree>
    <p:extLst>
      <p:ext uri="{BB962C8B-B14F-4D97-AF65-F5344CB8AC3E}">
        <p14:creationId xmlns:p14="http://schemas.microsoft.com/office/powerpoint/2010/main" val="1139097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6000" r="-6000"/>
          </a:stretch>
        </a:blipFill>
        <a:effectLst/>
      </p:bgPr>
    </p:bg>
    <p:spTree>
      <p:nvGrpSpPr>
        <p:cNvPr id="1" name=""/>
        <p:cNvGrpSpPr/>
        <p:nvPr/>
      </p:nvGrpSpPr>
      <p:grpSpPr>
        <a:xfrm>
          <a:off x="0" y="0"/>
          <a:ext cx="0" cy="0"/>
          <a:chOff x="0" y="0"/>
          <a:chExt cx="0" cy="0"/>
        </a:xfrm>
      </p:grpSpPr>
      <p:pic>
        <p:nvPicPr>
          <p:cNvPr id="3" name="Imagen 2" descr="Captura de pantalla de un celular con letras&#10;&#10;Descripción generada automáticamente">
            <a:extLst>
              <a:ext uri="{FF2B5EF4-FFF2-40B4-BE49-F238E27FC236}">
                <a16:creationId xmlns:a16="http://schemas.microsoft.com/office/drawing/2014/main" id="{367EBA59-14FC-D947-AED3-E5A2B6E854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279" y="626109"/>
            <a:ext cx="2636744" cy="3184265"/>
          </a:xfrm>
          <a:prstGeom prst="rect">
            <a:avLst/>
          </a:prstGeom>
        </p:spPr>
      </p:pic>
      <p:pic>
        <p:nvPicPr>
          <p:cNvPr id="5" name="Marcador de contenido 4" descr="Imagen que contiene espejo, espejo de mano, negro, computadora&#10;&#10;Descripción generada automáticamente">
            <a:extLst>
              <a:ext uri="{FF2B5EF4-FFF2-40B4-BE49-F238E27FC236}">
                <a16:creationId xmlns:a16="http://schemas.microsoft.com/office/drawing/2014/main" id="{B9F08B6D-126E-E243-949D-096C8C140FDE}"/>
              </a:ext>
            </a:extLst>
          </p:cNvPr>
          <p:cNvPicPr>
            <a:picLocks noChangeAspect="1"/>
          </p:cNvPicPr>
          <p:nvPr/>
        </p:nvPicPr>
        <p:blipFill rotWithShape="1">
          <a:blip r:embed="rId4">
            <a:extLst>
              <a:ext uri="{28A0092B-C50C-407E-A947-70E740481C1C}">
                <a14:useLocalDpi xmlns:a14="http://schemas.microsoft.com/office/drawing/2010/main" val="0"/>
              </a:ext>
            </a:extLst>
          </a:blip>
          <a:srcRect l="9120" r="2" b="2"/>
          <a:stretch/>
        </p:blipFill>
        <p:spPr>
          <a:xfrm rot="16200000">
            <a:off x="344108" y="-344108"/>
            <a:ext cx="6858000" cy="7546216"/>
          </a:xfrm>
          <a:prstGeom prst="rect">
            <a:avLst/>
          </a:prstGeom>
        </p:spPr>
      </p:pic>
      <p:sp>
        <p:nvSpPr>
          <p:cNvPr id="6" name="CuadroTexto 5">
            <a:extLst>
              <a:ext uri="{FF2B5EF4-FFF2-40B4-BE49-F238E27FC236}">
                <a16:creationId xmlns:a16="http://schemas.microsoft.com/office/drawing/2014/main" id="{65D8BDD6-181E-9049-A5F9-A6AF936E044A}"/>
              </a:ext>
            </a:extLst>
          </p:cNvPr>
          <p:cNvSpPr txBox="1"/>
          <p:nvPr/>
        </p:nvSpPr>
        <p:spPr>
          <a:xfrm>
            <a:off x="4463303" y="278188"/>
            <a:ext cx="7569412" cy="2985433"/>
          </a:xfrm>
          <a:prstGeom prst="rect">
            <a:avLst/>
          </a:prstGeom>
          <a:solidFill>
            <a:schemeClr val="accent1">
              <a:lumMod val="20000"/>
              <a:lumOff val="80000"/>
            </a:schemeClr>
          </a:solidFill>
          <a:effectLst>
            <a:softEdge rad="25400"/>
          </a:effectLst>
        </p:spPr>
        <p:txBody>
          <a:bodyPr wrap="square" rtlCol="0">
            <a:spAutoFit/>
          </a:bodyPr>
          <a:lstStyle/>
          <a:p>
            <a:pPr algn="just"/>
            <a:r>
              <a:rPr lang="es-ES" sz="1400" b="1" dirty="0">
                <a:latin typeface="Chalkduster" panose="03050602040202020205" pitchFamily="66" charset="77"/>
              </a:rPr>
              <a:t>Como pretendemos que el alumnado no solo se divierta, sino que aprenda los contenidos propuestos, lo ideal es que la prueba final los recopile para dar al alumnado una visión global de los mismos.</a:t>
            </a:r>
          </a:p>
          <a:p>
            <a:pPr algn="just"/>
            <a:endParaRPr lang="es-ES" sz="1400" dirty="0"/>
          </a:p>
          <a:p>
            <a:pPr algn="ctr"/>
            <a:r>
              <a:rPr lang="es-ES" sz="2000" dirty="0">
                <a:latin typeface="Bradley Hand" pitchFamily="2" charset="77"/>
              </a:rPr>
              <a:t>¿Cómo?</a:t>
            </a:r>
          </a:p>
          <a:p>
            <a:pPr algn="just"/>
            <a:endParaRPr lang="es-ES" sz="1400" dirty="0"/>
          </a:p>
          <a:p>
            <a:pPr algn="just"/>
            <a:r>
              <a:rPr lang="es-ES" sz="1400" dirty="0"/>
              <a:t>A modo de </a:t>
            </a:r>
            <a:r>
              <a:rPr lang="es-ES" sz="1400" b="1" i="1" dirty="0">
                <a:solidFill>
                  <a:schemeClr val="accent2">
                    <a:lumMod val="60000"/>
                    <a:lumOff val="40000"/>
                  </a:schemeClr>
                </a:solidFill>
              </a:rPr>
              <a:t>esquema</a:t>
            </a:r>
            <a:r>
              <a:rPr lang="es-ES" sz="1400" dirty="0"/>
              <a:t>, de tal forma que estaremos iniciando de manera indirecta al alumnado en las </a:t>
            </a:r>
            <a:r>
              <a:rPr lang="es-ES" sz="1400" b="1" i="1" dirty="0">
                <a:solidFill>
                  <a:schemeClr val="accent2">
                    <a:lumMod val="60000"/>
                    <a:lumOff val="40000"/>
                  </a:schemeClr>
                </a:solidFill>
              </a:rPr>
              <a:t>técnicas de estudio</a:t>
            </a:r>
            <a:r>
              <a:rPr lang="es-ES" sz="1400" dirty="0"/>
              <a:t>.</a:t>
            </a:r>
          </a:p>
          <a:p>
            <a:pPr algn="just"/>
            <a:r>
              <a:rPr lang="es-ES" sz="1400" dirty="0"/>
              <a:t>El alumnado podrá elaborarlo gracias a las pruebas y enigmas que ha ido resolviendo, ya que cada uno de ellos le ha proporcionado una ficha con información que colocará sobre la estructura del esquema.</a:t>
            </a:r>
          </a:p>
          <a:p>
            <a:pPr algn="just"/>
            <a:endParaRPr lang="es-ES" sz="1400" dirty="0"/>
          </a:p>
          <a:p>
            <a:pPr algn="just"/>
            <a:r>
              <a:rPr lang="es-ES" sz="1400" dirty="0"/>
              <a:t>Al finalizar el escape </a:t>
            </a:r>
            <a:r>
              <a:rPr lang="es-ES" sz="1400" dirty="0" err="1"/>
              <a:t>room</a:t>
            </a:r>
            <a:r>
              <a:rPr lang="es-ES" sz="1400" dirty="0"/>
              <a:t> el alumnado será capaz de explicar el aparato circulatorio.</a:t>
            </a:r>
          </a:p>
        </p:txBody>
      </p:sp>
      <p:pic>
        <p:nvPicPr>
          <p:cNvPr id="4" name="Imagen 3" descr="Imagen que contiene muebles, tabla&#10;&#10;Descripción generada automáticamente">
            <a:extLst>
              <a:ext uri="{FF2B5EF4-FFF2-40B4-BE49-F238E27FC236}">
                <a16:creationId xmlns:a16="http://schemas.microsoft.com/office/drawing/2014/main" id="{C78E2746-1BB7-B24A-8770-9CB37E08A73C}"/>
              </a:ext>
            </a:extLst>
          </p:cNvPr>
          <p:cNvPicPr>
            <a:picLocks noChangeAspect="1"/>
          </p:cNvPicPr>
          <p:nvPr/>
        </p:nvPicPr>
        <p:blipFill rotWithShape="1">
          <a:blip r:embed="rId5">
            <a:clrChange>
              <a:clrFrom>
                <a:srgbClr val="F5F5F5"/>
              </a:clrFrom>
              <a:clrTo>
                <a:srgbClr val="F5F5F5">
                  <a:alpha val="0"/>
                </a:srgbClr>
              </a:clrTo>
            </a:clrChange>
            <a:extLst>
              <a:ext uri="{28A0092B-C50C-407E-A947-70E740481C1C}">
                <a14:useLocalDpi xmlns:a14="http://schemas.microsoft.com/office/drawing/2010/main" val="0"/>
              </a:ext>
            </a:extLst>
          </a:blip>
          <a:srcRect t="6483" b="5223"/>
          <a:stretch/>
        </p:blipFill>
        <p:spPr>
          <a:xfrm>
            <a:off x="7546216" y="3199582"/>
            <a:ext cx="2810686" cy="3722457"/>
          </a:xfrm>
          <a:prstGeom prst="rect">
            <a:avLst/>
          </a:prstGeom>
        </p:spPr>
      </p:pic>
      <p:graphicFrame>
        <p:nvGraphicFramePr>
          <p:cNvPr id="7" name="Diagrama 6">
            <a:extLst>
              <a:ext uri="{FF2B5EF4-FFF2-40B4-BE49-F238E27FC236}">
                <a16:creationId xmlns:a16="http://schemas.microsoft.com/office/drawing/2014/main" id="{29691216-4654-E643-AAE1-6345342031C4}"/>
              </a:ext>
            </a:extLst>
          </p:cNvPr>
          <p:cNvGraphicFramePr/>
          <p:nvPr>
            <p:extLst>
              <p:ext uri="{D42A27DB-BD31-4B8C-83A1-F6EECF244321}">
                <p14:modId xmlns:p14="http://schemas.microsoft.com/office/powerpoint/2010/main" val="691046219"/>
              </p:ext>
            </p:extLst>
          </p:nvPr>
        </p:nvGraphicFramePr>
        <p:xfrm>
          <a:off x="8007461" y="3810374"/>
          <a:ext cx="1882126" cy="142778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23336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6000" b="-6000"/>
          </a:stretch>
        </a:blipFill>
        <a:effectLst/>
      </p:bgPr>
    </p:bg>
    <p:spTree>
      <p:nvGrpSpPr>
        <p:cNvPr id="1" name=""/>
        <p:cNvGrpSpPr/>
        <p:nvPr/>
      </p:nvGrpSpPr>
      <p:grpSpPr>
        <a:xfrm>
          <a:off x="0" y="0"/>
          <a:ext cx="0" cy="0"/>
          <a:chOff x="0" y="0"/>
          <a:chExt cx="0" cy="0"/>
        </a:xfrm>
      </p:grpSpPr>
      <p:pic>
        <p:nvPicPr>
          <p:cNvPr id="8" name="Imagen 7" descr="Imagen que contiene transporte, aeronave&#10;&#10;Descripción generada automáticamente">
            <a:extLst>
              <a:ext uri="{FF2B5EF4-FFF2-40B4-BE49-F238E27FC236}">
                <a16:creationId xmlns:a16="http://schemas.microsoft.com/office/drawing/2014/main" id="{4B556F42-91F3-AD44-9F38-6B5C90EDFF78}"/>
              </a:ext>
            </a:extLst>
          </p:cNvPr>
          <p:cNvPicPr>
            <a:picLocks noChangeAspect="1"/>
          </p:cNvPicPr>
          <p:nvPr/>
        </p:nvPicPr>
        <p:blipFill rotWithShape="1">
          <a:blip r:embed="rId3">
            <a:extLst>
              <a:ext uri="{28A0092B-C50C-407E-A947-70E740481C1C}">
                <a14:useLocalDpi xmlns:a14="http://schemas.microsoft.com/office/drawing/2010/main" val="0"/>
              </a:ext>
            </a:extLst>
          </a:blip>
          <a:srcRect l="11739" t="13006" r="13500"/>
          <a:stretch/>
        </p:blipFill>
        <p:spPr>
          <a:xfrm>
            <a:off x="829994" y="449604"/>
            <a:ext cx="1631853" cy="1842014"/>
          </a:xfrm>
          <a:prstGeom prst="rect">
            <a:avLst/>
          </a:prstGeom>
        </p:spPr>
      </p:pic>
      <p:pic>
        <p:nvPicPr>
          <p:cNvPr id="5" name="Marcador de contenido 4" descr="Imagen que contiene espejo, espejo de mano, negro, computadora&#10;&#10;Descripción generada automáticamente">
            <a:extLst>
              <a:ext uri="{FF2B5EF4-FFF2-40B4-BE49-F238E27FC236}">
                <a16:creationId xmlns:a16="http://schemas.microsoft.com/office/drawing/2014/main" id="{B9F08B6D-126E-E243-949D-096C8C140FDE}"/>
              </a:ext>
            </a:extLst>
          </p:cNvPr>
          <p:cNvPicPr>
            <a:picLocks noChangeAspect="1"/>
          </p:cNvPicPr>
          <p:nvPr/>
        </p:nvPicPr>
        <p:blipFill rotWithShape="1">
          <a:blip r:embed="rId4">
            <a:extLst>
              <a:ext uri="{28A0092B-C50C-407E-A947-70E740481C1C}">
                <a14:useLocalDpi xmlns:a14="http://schemas.microsoft.com/office/drawing/2010/main" val="0"/>
              </a:ext>
            </a:extLst>
          </a:blip>
          <a:srcRect l="9120" r="2" b="2"/>
          <a:stretch/>
        </p:blipFill>
        <p:spPr>
          <a:xfrm rot="16200000">
            <a:off x="363802" y="-252675"/>
            <a:ext cx="4446807" cy="4893054"/>
          </a:xfrm>
          <a:prstGeom prst="rect">
            <a:avLst/>
          </a:prstGeom>
        </p:spPr>
      </p:pic>
      <p:sp>
        <p:nvSpPr>
          <p:cNvPr id="9" name="CuadroTexto 8">
            <a:extLst>
              <a:ext uri="{FF2B5EF4-FFF2-40B4-BE49-F238E27FC236}">
                <a16:creationId xmlns:a16="http://schemas.microsoft.com/office/drawing/2014/main" id="{18CCD9FB-ECAC-044D-A145-A8DA323E800C}"/>
              </a:ext>
            </a:extLst>
          </p:cNvPr>
          <p:cNvSpPr txBox="1"/>
          <p:nvPr/>
        </p:nvSpPr>
        <p:spPr>
          <a:xfrm>
            <a:off x="5132207" y="140677"/>
            <a:ext cx="6403301" cy="3693319"/>
          </a:xfrm>
          <a:prstGeom prst="rect">
            <a:avLst/>
          </a:prstGeom>
          <a:solidFill>
            <a:schemeClr val="bg1">
              <a:lumMod val="95000"/>
            </a:schemeClr>
          </a:solidFill>
        </p:spPr>
        <p:txBody>
          <a:bodyPr wrap="square" rtlCol="0">
            <a:spAutoFit/>
          </a:bodyPr>
          <a:lstStyle/>
          <a:p>
            <a:pPr algn="just"/>
            <a:r>
              <a:rPr lang="es-ES" dirty="0"/>
              <a:t>La historia para este escape </a:t>
            </a:r>
            <a:r>
              <a:rPr lang="es-ES" dirty="0" err="1"/>
              <a:t>room</a:t>
            </a:r>
            <a:r>
              <a:rPr lang="es-ES" dirty="0"/>
              <a:t> en concreto mete al alumnado en el papel de científicos y científicas.</a:t>
            </a:r>
          </a:p>
          <a:p>
            <a:pPr algn="just"/>
            <a:endParaRPr lang="es-ES" dirty="0"/>
          </a:p>
          <a:p>
            <a:pPr algn="just"/>
            <a:r>
              <a:rPr lang="es-ES" dirty="0"/>
              <a:t>Durante la hora que dura el juego se moverán dentro de la clase, la cual estará ambientada en un misterioso y secreto laboratorio en el que se han perdido valiosos documentos para el mundo de la ciencia (estos serán las fichas que servirán al alumnado para montar el esquema final).</a:t>
            </a:r>
          </a:p>
          <a:p>
            <a:pPr algn="just"/>
            <a:endParaRPr lang="es-ES" dirty="0"/>
          </a:p>
          <a:p>
            <a:pPr algn="just"/>
            <a:r>
              <a:rPr lang="es-ES" dirty="0"/>
              <a:t>El objetivo es que recuperen dichos documentos antes de que llegue Clark, el científico loco que los custodia.</a:t>
            </a:r>
          </a:p>
          <a:p>
            <a:pPr algn="just"/>
            <a:endParaRPr lang="es-ES" dirty="0"/>
          </a:p>
          <a:p>
            <a:pPr algn="ctr"/>
            <a:r>
              <a:rPr lang="es-ES" dirty="0"/>
              <a:t>¿Serán capaces de localizarlos en una hora?</a:t>
            </a:r>
          </a:p>
        </p:txBody>
      </p:sp>
    </p:spTree>
    <p:extLst>
      <p:ext uri="{BB962C8B-B14F-4D97-AF65-F5344CB8AC3E}">
        <p14:creationId xmlns:p14="http://schemas.microsoft.com/office/powerpoint/2010/main" val="2041080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9" name="Group 48">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50" name="Oval 49">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1" name="Oval 50">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ítulo 1">
            <a:extLst>
              <a:ext uri="{FF2B5EF4-FFF2-40B4-BE49-F238E27FC236}">
                <a16:creationId xmlns:a16="http://schemas.microsoft.com/office/drawing/2014/main" id="{A9D004BC-6696-D043-A14C-366C7A4F550A}"/>
              </a:ext>
            </a:extLst>
          </p:cNvPr>
          <p:cNvSpPr>
            <a:spLocks noGrp="1"/>
          </p:cNvSpPr>
          <p:nvPr>
            <p:ph type="title"/>
          </p:nvPr>
        </p:nvSpPr>
        <p:spPr>
          <a:xfrm>
            <a:off x="1490145" y="2376862"/>
            <a:ext cx="2640646" cy="2104273"/>
          </a:xfrm>
          <a:noFill/>
        </p:spPr>
        <p:txBody>
          <a:bodyPr>
            <a:normAutofit/>
          </a:bodyPr>
          <a:lstStyle/>
          <a:p>
            <a:pPr algn="ctr"/>
            <a:r>
              <a:rPr lang="es-ES" sz="3000" dirty="0">
                <a:solidFill>
                  <a:srgbClr val="FFFFFF"/>
                </a:solidFill>
              </a:rPr>
              <a:t>Fundamentación razonada de este trabajo</a:t>
            </a:r>
          </a:p>
        </p:txBody>
      </p:sp>
      <p:sp>
        <p:nvSpPr>
          <p:cNvPr id="53" name="Rectangle 52">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Marcador de contenido 2">
            <a:extLst>
              <a:ext uri="{FF2B5EF4-FFF2-40B4-BE49-F238E27FC236}">
                <a16:creationId xmlns:a16="http://schemas.microsoft.com/office/drawing/2014/main" id="{C02AF861-61D9-D24E-A127-E49EF2B9C3C2}"/>
              </a:ext>
            </a:extLst>
          </p:cNvPr>
          <p:cNvSpPr>
            <a:spLocks noGrp="1"/>
          </p:cNvSpPr>
          <p:nvPr>
            <p:ph idx="1"/>
          </p:nvPr>
        </p:nvSpPr>
        <p:spPr>
          <a:xfrm>
            <a:off x="5617886" y="1182536"/>
            <a:ext cx="5620772" cy="5407212"/>
          </a:xfrm>
        </p:spPr>
        <p:txBody>
          <a:bodyPr anchor="ctr">
            <a:normAutofit/>
          </a:bodyPr>
          <a:lstStyle/>
          <a:p>
            <a:pPr algn="just"/>
            <a:r>
              <a:rPr lang="es-ES" sz="1600" b="1" dirty="0">
                <a:latin typeface="Chalkduster" panose="03050602040202020205" pitchFamily="66" charset="77"/>
              </a:rPr>
              <a:t>¿Qué es un escape </a:t>
            </a:r>
            <a:r>
              <a:rPr lang="es-ES" sz="1600" b="1" dirty="0" err="1">
                <a:latin typeface="Chalkduster" panose="03050602040202020205" pitchFamily="66" charset="77"/>
              </a:rPr>
              <a:t>room</a:t>
            </a:r>
            <a:r>
              <a:rPr lang="es-ES" sz="1600" b="1" dirty="0">
                <a:latin typeface="Chalkduster" panose="03050602040202020205" pitchFamily="66" charset="77"/>
              </a:rPr>
              <a:t> educativo? </a:t>
            </a:r>
          </a:p>
          <a:p>
            <a:pPr marL="187325" indent="0" algn="just">
              <a:buNone/>
            </a:pPr>
            <a:r>
              <a:rPr lang="es-ES" sz="1600" dirty="0"/>
              <a:t>Es un modelo de </a:t>
            </a:r>
            <a:r>
              <a:rPr lang="es-ES" sz="1600" b="1" i="1" dirty="0">
                <a:solidFill>
                  <a:schemeClr val="accent2">
                    <a:lumMod val="60000"/>
                    <a:lumOff val="40000"/>
                  </a:schemeClr>
                </a:solidFill>
              </a:rPr>
              <a:t>metodología activa </a:t>
            </a:r>
            <a:r>
              <a:rPr lang="es-ES" sz="1600" dirty="0"/>
              <a:t>que nos permite trabajar cualquier contenido curricular, en el que el </a:t>
            </a:r>
            <a:r>
              <a:rPr lang="es-ES" sz="1600" i="1" dirty="0"/>
              <a:t>espacio de aprendizaje </a:t>
            </a:r>
            <a:r>
              <a:rPr lang="es-ES" sz="1600" dirty="0"/>
              <a:t>se llena de retos, enigmas y una cuenta atrás de 60 minutos. </a:t>
            </a:r>
          </a:p>
          <a:p>
            <a:pPr marL="0" indent="0" algn="just">
              <a:buNone/>
            </a:pPr>
            <a:endParaRPr lang="es-ES" sz="1600" dirty="0"/>
          </a:p>
          <a:p>
            <a:pPr algn="just"/>
            <a:r>
              <a:rPr lang="es-ES" sz="1600" b="1" dirty="0">
                <a:latin typeface="Chalkduster" panose="03050602040202020205" pitchFamily="66" charset="77"/>
              </a:rPr>
              <a:t>¿Qué beneficios aporta al proceso de enseñanza-aprendizaje? </a:t>
            </a:r>
            <a:endParaRPr lang="es-ES" sz="1600" dirty="0">
              <a:latin typeface="Chalkduster" panose="03050602040202020205" pitchFamily="66" charset="77"/>
            </a:endParaRPr>
          </a:p>
          <a:p>
            <a:pPr algn="just">
              <a:buFontTx/>
              <a:buChar char="-"/>
            </a:pPr>
            <a:r>
              <a:rPr lang="es-ES" sz="1600" dirty="0"/>
              <a:t>Cuenta con una inmensa carga de </a:t>
            </a:r>
            <a:r>
              <a:rPr lang="es-ES" sz="1600" b="1" i="1" dirty="0">
                <a:solidFill>
                  <a:schemeClr val="accent2">
                    <a:lumMod val="60000"/>
                    <a:lumOff val="40000"/>
                  </a:schemeClr>
                </a:solidFill>
              </a:rPr>
              <a:t>motivación</a:t>
            </a:r>
            <a:r>
              <a:rPr lang="es-ES" sz="1600" dirty="0"/>
              <a:t> para nuestro alumnado.</a:t>
            </a:r>
          </a:p>
          <a:p>
            <a:pPr algn="just">
              <a:buFontTx/>
              <a:buChar char="-"/>
            </a:pPr>
            <a:r>
              <a:rPr lang="es-ES" sz="1600" dirty="0"/>
              <a:t>Permite </a:t>
            </a:r>
            <a:r>
              <a:rPr lang="es-ES" sz="1600" b="1" i="1" dirty="0">
                <a:solidFill>
                  <a:schemeClr val="accent2">
                    <a:lumMod val="60000"/>
                    <a:lumOff val="40000"/>
                  </a:schemeClr>
                </a:solidFill>
              </a:rPr>
              <a:t>atender a la diversidad </a:t>
            </a:r>
            <a:r>
              <a:rPr lang="es-ES" sz="1600" dirty="0"/>
              <a:t>y los diferentes ritmos de aprendizaje que conviven en el aula ya que se incluyen gran variedad de pruebas, la mayoría de tipo manipulativo. </a:t>
            </a:r>
          </a:p>
          <a:p>
            <a:pPr marL="180975" indent="0" algn="just">
              <a:buNone/>
            </a:pPr>
            <a:r>
              <a:rPr lang="es-ES" sz="1600" dirty="0"/>
              <a:t>Este hecho hace que el alumnado sienta que aporta al equipo, se sienta parte de él y de su éxito y nos permite detectar y estimular talentos.</a:t>
            </a:r>
          </a:p>
          <a:p>
            <a:pPr marL="9525" indent="0" algn="just">
              <a:buNone/>
            </a:pPr>
            <a:r>
              <a:rPr lang="es-ES" sz="1600" dirty="0"/>
              <a:t>- Contribuye al desarrollo de las </a:t>
            </a:r>
            <a:r>
              <a:rPr lang="es-ES" sz="1600" b="1" i="1" dirty="0">
                <a:solidFill>
                  <a:schemeClr val="accent2">
                    <a:lumMod val="60000"/>
                    <a:lumOff val="40000"/>
                  </a:schemeClr>
                </a:solidFill>
              </a:rPr>
              <a:t>7 competencias clave</a:t>
            </a:r>
            <a:r>
              <a:rPr lang="es-ES" sz="1600" dirty="0">
                <a:solidFill>
                  <a:schemeClr val="accent2">
                    <a:lumMod val="60000"/>
                    <a:lumOff val="40000"/>
                  </a:schemeClr>
                </a:solidFill>
              </a:rPr>
              <a:t>.</a:t>
            </a:r>
          </a:p>
          <a:p>
            <a:pPr marL="9525" indent="0">
              <a:buNone/>
            </a:pPr>
            <a:endParaRPr lang="es-ES" sz="1600" dirty="0"/>
          </a:p>
          <a:p>
            <a:pPr marL="0" indent="0">
              <a:buNone/>
            </a:pPr>
            <a:endParaRPr lang="es-ES" sz="1600" dirty="0"/>
          </a:p>
        </p:txBody>
      </p:sp>
      <p:pic>
        <p:nvPicPr>
          <p:cNvPr id="40" name="Gráfico 39" descr="Lupa">
            <a:extLst>
              <a:ext uri="{FF2B5EF4-FFF2-40B4-BE49-F238E27FC236}">
                <a16:creationId xmlns:a16="http://schemas.microsoft.com/office/drawing/2014/main" id="{BCFB72C6-1605-F445-B68D-60780CA7A69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97584" y="737724"/>
            <a:ext cx="444812" cy="444812"/>
          </a:xfrm>
          <a:prstGeom prst="rect">
            <a:avLst/>
          </a:prstGeom>
        </p:spPr>
      </p:pic>
      <p:pic>
        <p:nvPicPr>
          <p:cNvPr id="42" name="Gráfico 41" descr="Flecha con giro a la derecha">
            <a:extLst>
              <a:ext uri="{FF2B5EF4-FFF2-40B4-BE49-F238E27FC236}">
                <a16:creationId xmlns:a16="http://schemas.microsoft.com/office/drawing/2014/main" id="{6469C876-2627-2443-82AD-F63C086A969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942087">
            <a:off x="10967231" y="5874641"/>
            <a:ext cx="651048" cy="651048"/>
          </a:xfrm>
          <a:prstGeom prst="rect">
            <a:avLst/>
          </a:prstGeom>
        </p:spPr>
      </p:pic>
      <p:pic>
        <p:nvPicPr>
          <p:cNvPr id="6" name="Gráfico 5" descr="Cabeza con engranajes">
            <a:extLst>
              <a:ext uri="{FF2B5EF4-FFF2-40B4-BE49-F238E27FC236}">
                <a16:creationId xmlns:a16="http://schemas.microsoft.com/office/drawing/2014/main" id="{B8A85EC4-FFAE-C44B-BE8D-AA7F573585E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331528" y="2730320"/>
            <a:ext cx="598152" cy="598152"/>
          </a:xfrm>
          <a:prstGeom prst="rect">
            <a:avLst/>
          </a:prstGeom>
        </p:spPr>
      </p:pic>
    </p:spTree>
    <p:extLst>
      <p:ext uri="{BB962C8B-B14F-4D97-AF65-F5344CB8AC3E}">
        <p14:creationId xmlns:p14="http://schemas.microsoft.com/office/powerpoint/2010/main" val="2432584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t="-9000" b="-9000"/>
          </a:stretch>
        </a:blipFill>
        <a:effectLst/>
      </p:bgPr>
    </p:bg>
    <p:spTree>
      <p:nvGrpSpPr>
        <p:cNvPr id="1" name=""/>
        <p:cNvGrpSpPr/>
        <p:nvPr/>
      </p:nvGrpSpPr>
      <p:grpSpPr>
        <a:xfrm>
          <a:off x="0" y="0"/>
          <a:ext cx="0" cy="0"/>
          <a:chOff x="0" y="0"/>
          <a:chExt cx="0" cy="0"/>
        </a:xfrm>
      </p:grpSpPr>
      <p:pic>
        <p:nvPicPr>
          <p:cNvPr id="3" name="Imagen 2" descr="Imagen que contiene tabla&#10;&#10;Descripción generada automáticamente">
            <a:extLst>
              <a:ext uri="{FF2B5EF4-FFF2-40B4-BE49-F238E27FC236}">
                <a16:creationId xmlns:a16="http://schemas.microsoft.com/office/drawing/2014/main" id="{1DD7187F-6A7B-0742-98FC-1C6A9589C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913" y="675234"/>
            <a:ext cx="2510413" cy="3031701"/>
          </a:xfrm>
          <a:prstGeom prst="rect">
            <a:avLst/>
          </a:prstGeom>
        </p:spPr>
      </p:pic>
      <p:pic>
        <p:nvPicPr>
          <p:cNvPr id="5" name="Marcador de contenido 4" descr="Imagen que contiene espejo, espejo de mano, negro, computadora&#10;&#10;Descripción generada automáticamente">
            <a:extLst>
              <a:ext uri="{FF2B5EF4-FFF2-40B4-BE49-F238E27FC236}">
                <a16:creationId xmlns:a16="http://schemas.microsoft.com/office/drawing/2014/main" id="{B9F08B6D-126E-E243-949D-096C8C140FDE}"/>
              </a:ext>
            </a:extLst>
          </p:cNvPr>
          <p:cNvPicPr>
            <a:picLocks noChangeAspect="1"/>
          </p:cNvPicPr>
          <p:nvPr/>
        </p:nvPicPr>
        <p:blipFill rotWithShape="1">
          <a:blip r:embed="rId4">
            <a:extLst>
              <a:ext uri="{28A0092B-C50C-407E-A947-70E740481C1C}">
                <a14:useLocalDpi xmlns:a14="http://schemas.microsoft.com/office/drawing/2010/main" val="0"/>
              </a:ext>
            </a:extLst>
          </a:blip>
          <a:srcRect l="9120" r="2" b="2"/>
          <a:stretch/>
        </p:blipFill>
        <p:spPr>
          <a:xfrm rot="16200000">
            <a:off x="344108" y="-344108"/>
            <a:ext cx="6858000" cy="7546216"/>
          </a:xfrm>
          <a:prstGeom prst="rect">
            <a:avLst/>
          </a:prstGeom>
        </p:spPr>
      </p:pic>
      <p:sp>
        <p:nvSpPr>
          <p:cNvPr id="9" name="CuadroTexto 8">
            <a:extLst>
              <a:ext uri="{FF2B5EF4-FFF2-40B4-BE49-F238E27FC236}">
                <a16:creationId xmlns:a16="http://schemas.microsoft.com/office/drawing/2014/main" id="{18CCD9FB-ECAC-044D-A145-A8DA323E800C}"/>
              </a:ext>
            </a:extLst>
          </p:cNvPr>
          <p:cNvSpPr txBox="1"/>
          <p:nvPr/>
        </p:nvSpPr>
        <p:spPr>
          <a:xfrm>
            <a:off x="5022167" y="253218"/>
            <a:ext cx="6909160" cy="4524315"/>
          </a:xfrm>
          <a:prstGeom prst="rect">
            <a:avLst/>
          </a:prstGeom>
          <a:solidFill>
            <a:schemeClr val="bg1">
              <a:lumMod val="95000"/>
            </a:schemeClr>
          </a:solidFill>
        </p:spPr>
        <p:txBody>
          <a:bodyPr wrap="square" rtlCol="0">
            <a:spAutoFit/>
          </a:bodyPr>
          <a:lstStyle/>
          <a:p>
            <a:pPr algn="just"/>
            <a:r>
              <a:rPr lang="es-ES" sz="1600" dirty="0">
                <a:latin typeface="Chalkduster" panose="03050602040202020205" pitchFamily="66" charset="77"/>
              </a:rPr>
              <a:t>Lo ideal es buscar o fabricar materiales reciclados en su mayor parte, que sean fácilmente reproducibles y nos sirvan para trabajar varios contenidos curriculares.</a:t>
            </a:r>
          </a:p>
          <a:p>
            <a:pPr algn="just"/>
            <a:endParaRPr lang="es-ES" sz="1600" dirty="0"/>
          </a:p>
          <a:p>
            <a:pPr algn="just"/>
            <a:r>
              <a:rPr lang="es-ES" sz="1600" dirty="0"/>
              <a:t>Para este escape </a:t>
            </a:r>
            <a:r>
              <a:rPr lang="es-ES" sz="1600" dirty="0" err="1"/>
              <a:t>room</a:t>
            </a:r>
            <a:r>
              <a:rPr lang="es-ES" sz="1600" dirty="0"/>
              <a:t>, en concreto, se necesitan:</a:t>
            </a:r>
          </a:p>
          <a:p>
            <a:pPr algn="just"/>
            <a:endParaRPr lang="es-ES" sz="1600" dirty="0"/>
          </a:p>
          <a:p>
            <a:pPr marL="285750" indent="-285750" algn="just">
              <a:buFontTx/>
              <a:buChar char="-"/>
            </a:pPr>
            <a:r>
              <a:rPr lang="es-ES" sz="1600" dirty="0"/>
              <a:t>Candados</a:t>
            </a:r>
          </a:p>
          <a:p>
            <a:pPr marL="285750" indent="-285750" algn="just">
              <a:buFontTx/>
              <a:buChar char="-"/>
            </a:pPr>
            <a:r>
              <a:rPr lang="es-ES" sz="1600" dirty="0"/>
              <a:t>Cartulinas</a:t>
            </a:r>
          </a:p>
          <a:p>
            <a:pPr marL="285750" indent="-285750" algn="just">
              <a:buFontTx/>
              <a:buChar char="-"/>
            </a:pPr>
            <a:r>
              <a:rPr lang="es-ES" sz="1600" dirty="0"/>
              <a:t>Cajas</a:t>
            </a:r>
          </a:p>
          <a:p>
            <a:pPr marL="285750" indent="-285750" algn="just">
              <a:buFontTx/>
              <a:buChar char="-"/>
            </a:pPr>
            <a:r>
              <a:rPr lang="es-ES" sz="1600" dirty="0"/>
              <a:t>Botellas</a:t>
            </a:r>
          </a:p>
          <a:p>
            <a:pPr marL="285750" indent="-285750" algn="just">
              <a:buFontTx/>
              <a:buChar char="-"/>
            </a:pPr>
            <a:r>
              <a:rPr lang="es-ES" sz="1600" dirty="0"/>
              <a:t>Probetas</a:t>
            </a:r>
          </a:p>
          <a:p>
            <a:pPr marL="285750" indent="-285750" algn="just">
              <a:buFontTx/>
              <a:buChar char="-"/>
            </a:pPr>
            <a:r>
              <a:rPr lang="es-ES" sz="1600" dirty="0"/>
              <a:t>Un teléfono móvil o Tablet</a:t>
            </a:r>
          </a:p>
          <a:p>
            <a:pPr marL="285750" indent="-285750" algn="just">
              <a:buFontTx/>
              <a:buChar char="-"/>
            </a:pPr>
            <a:r>
              <a:rPr lang="es-ES" sz="1600" dirty="0"/>
              <a:t>Elaborar las fichas de los contenidos a ordenador y plastificarlas.</a:t>
            </a:r>
          </a:p>
          <a:p>
            <a:pPr marL="285750" indent="-285750" algn="just">
              <a:buFontTx/>
              <a:buChar char="-"/>
            </a:pPr>
            <a:r>
              <a:rPr lang="es-ES" sz="1600" dirty="0"/>
              <a:t>Velcro</a:t>
            </a:r>
          </a:p>
          <a:p>
            <a:pPr marL="285750" indent="-285750" algn="just">
              <a:buFontTx/>
              <a:buChar char="-"/>
            </a:pPr>
            <a:r>
              <a:rPr lang="es-ES" sz="1600" dirty="0"/>
              <a:t>Panel para el esquema de cartón pluma o papel continuo</a:t>
            </a:r>
          </a:p>
          <a:p>
            <a:pPr marL="285750" indent="-285750" algn="just">
              <a:buFontTx/>
              <a:buChar char="-"/>
            </a:pPr>
            <a:r>
              <a:rPr lang="es-ES" sz="1600" dirty="0"/>
              <a:t>Microscopio y portaobjetos</a:t>
            </a:r>
          </a:p>
          <a:p>
            <a:pPr marL="285750" indent="-285750" algn="just">
              <a:buFontTx/>
              <a:buChar char="-"/>
            </a:pPr>
            <a:r>
              <a:rPr lang="es-ES" sz="1600" dirty="0"/>
              <a:t>Batas para el alumnado fabricadas a partir de bolsas de basura blancas</a:t>
            </a:r>
          </a:p>
        </p:txBody>
      </p:sp>
    </p:spTree>
    <p:extLst>
      <p:ext uri="{BB962C8B-B14F-4D97-AF65-F5344CB8AC3E}">
        <p14:creationId xmlns:p14="http://schemas.microsoft.com/office/powerpoint/2010/main" val="2335280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6" name="Group 25">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7" name="Oval 26">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28" name="Oval 27">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30" name="Rectangle 29">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4" descr="Imagen que contiene espejo, espejo de mano, negro, computadora&#10;&#10;Descripción generada automáticamente">
            <a:extLst>
              <a:ext uri="{FF2B5EF4-FFF2-40B4-BE49-F238E27FC236}">
                <a16:creationId xmlns:a16="http://schemas.microsoft.com/office/drawing/2014/main" id="{BA6D2895-29EC-B348-A3AF-20A699ABB035}"/>
              </a:ext>
            </a:extLst>
          </p:cNvPr>
          <p:cNvPicPr>
            <a:picLocks noChangeAspect="1"/>
          </p:cNvPicPr>
          <p:nvPr/>
        </p:nvPicPr>
        <p:blipFill rotWithShape="1">
          <a:blip r:embed="rId6">
            <a:extLst>
              <a:ext uri="{28A0092B-C50C-407E-A947-70E740481C1C}">
                <a14:useLocalDpi xmlns:a14="http://schemas.microsoft.com/office/drawing/2010/main" val="0"/>
              </a:ext>
            </a:extLst>
          </a:blip>
          <a:srcRect l="26434" r="17316"/>
          <a:stretch/>
        </p:blipFill>
        <p:spPr>
          <a:xfrm rot="16200000">
            <a:off x="2839424" y="-2667000"/>
            <a:ext cx="6857999" cy="12192000"/>
          </a:xfrm>
          <a:prstGeom prst="rect">
            <a:avLst/>
          </a:prstGeom>
        </p:spPr>
      </p:pic>
      <p:sp>
        <p:nvSpPr>
          <p:cNvPr id="32" name="Rectangle 31">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7">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7DC7AF47-4A8E-8143-9143-E879C7B4304B}"/>
              </a:ext>
            </a:extLst>
          </p:cNvPr>
          <p:cNvSpPr txBox="1"/>
          <p:nvPr/>
        </p:nvSpPr>
        <p:spPr>
          <a:xfrm>
            <a:off x="1364502" y="699940"/>
            <a:ext cx="5686865" cy="1455377"/>
          </a:xfrm>
          <a:prstGeom prst="rect">
            <a:avLst/>
          </a:prstGeom>
        </p:spPr>
        <p:txBody>
          <a:bodyPr vert="horz" lIns="91440" tIns="45720" rIns="91440" bIns="45720" rtlCol="0" anchor="b">
            <a:normAutofit/>
          </a:bodyPr>
          <a:lstStyle/>
          <a:p>
            <a:pPr>
              <a:lnSpc>
                <a:spcPct val="80000"/>
              </a:lnSpc>
              <a:spcBef>
                <a:spcPct val="0"/>
              </a:spcBef>
              <a:spcAft>
                <a:spcPts val="600"/>
              </a:spcAft>
            </a:pPr>
            <a:r>
              <a:rPr lang="en-US" sz="8000" cap="all" dirty="0">
                <a:solidFill>
                  <a:srgbClr val="FFFFFF"/>
                </a:solidFill>
                <a:latin typeface="+mj-lt"/>
                <a:ea typeface="+mj-ea"/>
                <a:cs typeface="+mj-cs"/>
              </a:rPr>
              <a:t>PISTAS EXTRA</a:t>
            </a:r>
          </a:p>
        </p:txBody>
      </p:sp>
      <p:sp>
        <p:nvSpPr>
          <p:cNvPr id="21" name="CuadroTexto 20">
            <a:extLst>
              <a:ext uri="{FF2B5EF4-FFF2-40B4-BE49-F238E27FC236}">
                <a16:creationId xmlns:a16="http://schemas.microsoft.com/office/drawing/2014/main" id="{51A696EF-BBB0-E04A-B3FC-EDCA50B9855B}"/>
              </a:ext>
            </a:extLst>
          </p:cNvPr>
          <p:cNvSpPr txBox="1"/>
          <p:nvPr/>
        </p:nvSpPr>
        <p:spPr>
          <a:xfrm>
            <a:off x="7148953" y="2371636"/>
            <a:ext cx="5686865" cy="1455377"/>
          </a:xfrm>
          <a:prstGeom prst="rect">
            <a:avLst/>
          </a:prstGeom>
        </p:spPr>
        <p:txBody>
          <a:bodyPr vert="horz" lIns="91440" tIns="45720" rIns="91440" bIns="45720" rtlCol="0" anchor="b">
            <a:normAutofit/>
          </a:bodyPr>
          <a:lstStyle/>
          <a:p>
            <a:pPr>
              <a:lnSpc>
                <a:spcPct val="80000"/>
              </a:lnSpc>
              <a:spcBef>
                <a:spcPct val="0"/>
              </a:spcBef>
              <a:spcAft>
                <a:spcPts val="600"/>
              </a:spcAft>
            </a:pPr>
            <a:endParaRPr lang="en-US" sz="1400" cap="all" dirty="0">
              <a:solidFill>
                <a:srgbClr val="FFFFFF"/>
              </a:solidFill>
              <a:latin typeface="+mj-lt"/>
              <a:ea typeface="+mj-ea"/>
              <a:cs typeface="+mj-cs"/>
            </a:endParaRPr>
          </a:p>
        </p:txBody>
      </p:sp>
      <p:sp>
        <p:nvSpPr>
          <p:cNvPr id="6" name="CuadroTexto 5">
            <a:extLst>
              <a:ext uri="{FF2B5EF4-FFF2-40B4-BE49-F238E27FC236}">
                <a16:creationId xmlns:a16="http://schemas.microsoft.com/office/drawing/2014/main" id="{025C3174-FEE8-B043-A2F0-EBDFE9EDBD74}"/>
              </a:ext>
            </a:extLst>
          </p:cNvPr>
          <p:cNvSpPr txBox="1"/>
          <p:nvPr/>
        </p:nvSpPr>
        <p:spPr>
          <a:xfrm>
            <a:off x="7495034" y="972827"/>
            <a:ext cx="4524543" cy="3416320"/>
          </a:xfrm>
          <a:prstGeom prst="rect">
            <a:avLst/>
          </a:prstGeom>
          <a:noFill/>
        </p:spPr>
        <p:txBody>
          <a:bodyPr wrap="square" rtlCol="0">
            <a:spAutoFit/>
          </a:bodyPr>
          <a:lstStyle/>
          <a:p>
            <a:pPr algn="just"/>
            <a:r>
              <a:rPr lang="es-ES" dirty="0"/>
              <a:t>Lo más habitual en los escape </a:t>
            </a:r>
            <a:r>
              <a:rPr lang="es-ES" dirty="0" err="1"/>
              <a:t>room</a:t>
            </a:r>
            <a:r>
              <a:rPr lang="es-ES" dirty="0"/>
              <a:t> es que las ”pistas extra” lleguen a través de una comunicación por </a:t>
            </a:r>
            <a:r>
              <a:rPr lang="es-ES" b="1" i="1" dirty="0" err="1">
                <a:solidFill>
                  <a:schemeClr val="accent1">
                    <a:lumMod val="20000"/>
                    <a:lumOff val="80000"/>
                  </a:schemeClr>
                </a:solidFill>
              </a:rPr>
              <a:t>walkie</a:t>
            </a:r>
            <a:r>
              <a:rPr lang="es-ES" b="1" i="1" dirty="0">
                <a:solidFill>
                  <a:schemeClr val="accent1">
                    <a:lumMod val="20000"/>
                    <a:lumOff val="80000"/>
                  </a:schemeClr>
                </a:solidFill>
              </a:rPr>
              <a:t> </a:t>
            </a:r>
            <a:r>
              <a:rPr lang="es-ES" b="1" i="1" dirty="0" err="1">
                <a:solidFill>
                  <a:schemeClr val="accent1">
                    <a:lumMod val="20000"/>
                    <a:lumOff val="80000"/>
                  </a:schemeClr>
                </a:solidFill>
              </a:rPr>
              <a:t>talkie</a:t>
            </a:r>
            <a:r>
              <a:rPr lang="es-ES" dirty="0">
                <a:solidFill>
                  <a:schemeClr val="accent1">
                    <a:lumMod val="20000"/>
                    <a:lumOff val="80000"/>
                  </a:schemeClr>
                </a:solidFill>
              </a:rPr>
              <a:t>.</a:t>
            </a:r>
          </a:p>
          <a:p>
            <a:pPr algn="just"/>
            <a:endParaRPr lang="es-ES" dirty="0"/>
          </a:p>
          <a:p>
            <a:pPr algn="just"/>
            <a:r>
              <a:rPr lang="es-ES" dirty="0"/>
              <a:t>Si tenemos la oportunidad de conseguir uno sería lo ideal, pues mete aún más al alumnado en el papel y les motiva muchísimo.</a:t>
            </a:r>
          </a:p>
          <a:p>
            <a:pPr algn="just"/>
            <a:endParaRPr lang="es-ES" dirty="0"/>
          </a:p>
          <a:p>
            <a:pPr algn="just"/>
            <a:r>
              <a:rPr lang="es-ES" dirty="0"/>
              <a:t>Si no, tenemos la opción de meter pistas extra por debajo de la puerta del aula (estas estarían impresas en un folio) </a:t>
            </a:r>
          </a:p>
        </p:txBody>
      </p:sp>
      <p:pic>
        <p:nvPicPr>
          <p:cNvPr id="8" name="Imagen 7" descr="Imagen que contiene luz, computadora, negro, tabla&#10;&#10;Descripción generada automáticamente">
            <a:extLst>
              <a:ext uri="{FF2B5EF4-FFF2-40B4-BE49-F238E27FC236}">
                <a16:creationId xmlns:a16="http://schemas.microsoft.com/office/drawing/2014/main" id="{423D86A4-DB19-2144-8BDB-8E1949667B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6093" y="1736472"/>
            <a:ext cx="3167684" cy="4850043"/>
          </a:xfrm>
          <a:prstGeom prst="rect">
            <a:avLst/>
          </a:prstGeom>
        </p:spPr>
      </p:pic>
    </p:spTree>
    <p:extLst>
      <p:ext uri="{BB962C8B-B14F-4D97-AF65-F5344CB8AC3E}">
        <p14:creationId xmlns:p14="http://schemas.microsoft.com/office/powerpoint/2010/main" val="3395135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 name="Rectangle 8">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DE50470-99EB-B44A-963C-EB7119F02819}"/>
              </a:ext>
            </a:extLst>
          </p:cNvPr>
          <p:cNvSpPr>
            <a:spLocks noGrp="1"/>
          </p:cNvSpPr>
          <p:nvPr>
            <p:ph type="title"/>
          </p:nvPr>
        </p:nvSpPr>
        <p:spPr>
          <a:xfrm>
            <a:off x="7883612" y="484632"/>
            <a:ext cx="3816774" cy="1609344"/>
          </a:xfrm>
          <a:ln>
            <a:noFill/>
          </a:ln>
        </p:spPr>
        <p:txBody>
          <a:bodyPr>
            <a:normAutofit/>
          </a:bodyPr>
          <a:lstStyle/>
          <a:p>
            <a:pPr algn="ctr"/>
            <a:r>
              <a:rPr lang="es-ES" sz="3200" dirty="0"/>
              <a:t>BUSCA UN LUGAR PARA REGISTRAR EL TIEMPO</a:t>
            </a:r>
          </a:p>
        </p:txBody>
      </p:sp>
      <p:pic>
        <p:nvPicPr>
          <p:cNvPr id="111" name="Picture 4">
            <a:extLst>
              <a:ext uri="{FF2B5EF4-FFF2-40B4-BE49-F238E27FC236}">
                <a16:creationId xmlns:a16="http://schemas.microsoft.com/office/drawing/2014/main" id="{FB4F902F-9AC0-444A-960A-CF3C6058B09E}"/>
              </a:ext>
            </a:extLst>
          </p:cNvPr>
          <p:cNvPicPr>
            <a:picLocks noChangeAspect="1"/>
          </p:cNvPicPr>
          <p:nvPr/>
        </p:nvPicPr>
        <p:blipFill rotWithShape="1">
          <a:blip r:embed="rId4"/>
          <a:srcRect l="24292" r="2232" b="-1"/>
          <a:stretch/>
        </p:blipFill>
        <p:spPr>
          <a:xfrm>
            <a:off x="3343" y="10"/>
            <a:ext cx="7548923" cy="6857990"/>
          </a:xfrm>
          <a:prstGeom prst="rect">
            <a:avLst/>
          </a:prstGeom>
        </p:spPr>
      </p:pic>
      <p:sp>
        <p:nvSpPr>
          <p:cNvPr id="3" name="Marcador de contenido 2">
            <a:extLst>
              <a:ext uri="{FF2B5EF4-FFF2-40B4-BE49-F238E27FC236}">
                <a16:creationId xmlns:a16="http://schemas.microsoft.com/office/drawing/2014/main" id="{28634194-D0E8-2143-96BE-6F71E4C52E1C}"/>
              </a:ext>
            </a:extLst>
          </p:cNvPr>
          <p:cNvSpPr>
            <a:spLocks noGrp="1"/>
          </p:cNvSpPr>
          <p:nvPr>
            <p:ph idx="1"/>
          </p:nvPr>
        </p:nvSpPr>
        <p:spPr>
          <a:xfrm>
            <a:off x="7883611" y="2121408"/>
            <a:ext cx="3816774" cy="4050792"/>
          </a:xfrm>
        </p:spPr>
        <p:txBody>
          <a:bodyPr>
            <a:normAutofit/>
          </a:bodyPr>
          <a:lstStyle/>
          <a:p>
            <a:r>
              <a:rPr lang="es-ES" sz="1600" dirty="0"/>
              <a:t>PODEMOS VISUALIZARLO EN VARIOS SOPORTES:</a:t>
            </a:r>
          </a:p>
          <a:p>
            <a:pPr marL="0" indent="0">
              <a:buNone/>
            </a:pPr>
            <a:r>
              <a:rPr lang="es-ES" sz="1600" dirty="0"/>
              <a:t>- PDI</a:t>
            </a:r>
          </a:p>
          <a:p>
            <a:pPr>
              <a:buFontTx/>
              <a:buChar char="-"/>
            </a:pPr>
            <a:r>
              <a:rPr lang="es-ES" sz="1600" dirty="0"/>
              <a:t>Tablet</a:t>
            </a:r>
          </a:p>
          <a:p>
            <a:pPr>
              <a:buFontTx/>
              <a:buChar char="-"/>
            </a:pPr>
            <a:r>
              <a:rPr lang="es-ES" sz="1600" dirty="0"/>
              <a:t>Mini portátil red XXI</a:t>
            </a:r>
          </a:p>
          <a:p>
            <a:pPr marL="0" indent="0">
              <a:buNone/>
            </a:pPr>
            <a:r>
              <a:rPr lang="es-ES" sz="1600" dirty="0"/>
              <a:t>Hay varias aplicaciones que te permiten configurar una cuenta atrás.</a:t>
            </a:r>
          </a:p>
          <a:p>
            <a:pPr marL="0" indent="0">
              <a:buNone/>
            </a:pPr>
            <a:r>
              <a:rPr lang="es-ES" sz="1600" dirty="0"/>
              <a:t>Ejemplo:</a:t>
            </a:r>
          </a:p>
          <a:p>
            <a:pPr marL="0" indent="0">
              <a:buNone/>
            </a:pPr>
            <a:r>
              <a:rPr lang="es-ES" sz="1600" dirty="0">
                <a:hlinkClick r:id="rId5"/>
              </a:rPr>
              <a:t>https://</a:t>
            </a:r>
            <a:r>
              <a:rPr lang="es-ES" sz="1600" dirty="0" err="1">
                <a:hlinkClick r:id="rId5"/>
              </a:rPr>
              <a:t>www.escapaencasa.com</a:t>
            </a:r>
            <a:r>
              <a:rPr lang="es-ES" sz="1600" dirty="0">
                <a:hlinkClick r:id="rId5"/>
              </a:rPr>
              <a:t>/cuenta-</a:t>
            </a:r>
            <a:r>
              <a:rPr lang="es-ES" sz="1600" dirty="0" err="1">
                <a:hlinkClick r:id="rId5"/>
              </a:rPr>
              <a:t>atras</a:t>
            </a:r>
            <a:endParaRPr lang="es-ES" sz="1600" dirty="0"/>
          </a:p>
        </p:txBody>
      </p:sp>
      <p:grpSp>
        <p:nvGrpSpPr>
          <p:cNvPr id="112" name="Group 10">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3" name="Oval 11">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4" name="Oval 12">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104923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7" name="Oval 16">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20" name="Rectangle 19">
            <a:extLst>
              <a:ext uri="{FF2B5EF4-FFF2-40B4-BE49-F238E27FC236}">
                <a16:creationId xmlns:a16="http://schemas.microsoft.com/office/drawing/2014/main" id="{F4664CB4-B2D2-4732-AB2C-939321E99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D03168EC-D910-4109-8158-A433124BB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2EB50A5-ED88-4DB9-A0A0-1370FEEE6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3" y="1110053"/>
            <a:ext cx="663143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84175DB-2474-B44B-8DA6-C6E3ACC078C2}"/>
              </a:ext>
            </a:extLst>
          </p:cNvPr>
          <p:cNvSpPr>
            <a:spLocks noGrp="1"/>
          </p:cNvSpPr>
          <p:nvPr>
            <p:ph type="title"/>
          </p:nvPr>
        </p:nvSpPr>
        <p:spPr>
          <a:xfrm>
            <a:off x="1248156" y="1432223"/>
            <a:ext cx="5965470" cy="3357976"/>
          </a:xfrm>
        </p:spPr>
        <p:txBody>
          <a:bodyPr vert="horz" lIns="91440" tIns="45720" rIns="91440" bIns="45720" rtlCol="0" anchor="ctr">
            <a:normAutofit/>
          </a:bodyPr>
          <a:lstStyle/>
          <a:p>
            <a:pPr algn="ctr">
              <a:lnSpc>
                <a:spcPct val="80000"/>
              </a:lnSpc>
            </a:pPr>
            <a:r>
              <a:rPr lang="en-US" sz="8000" dirty="0" err="1">
                <a:blipFill dpi="0" rotWithShape="1">
                  <a:blip r:embed="rId4"/>
                  <a:srcRect/>
                  <a:tile tx="6350" ty="-127000" sx="65000" sy="64000" flip="none" algn="tl"/>
                </a:blipFill>
              </a:rPr>
              <a:t>Prueba</a:t>
            </a:r>
            <a:r>
              <a:rPr lang="en-US" sz="8000" dirty="0">
                <a:blipFill dpi="0" rotWithShape="1">
                  <a:blip r:embed="rId4"/>
                  <a:srcRect/>
                  <a:tile tx="6350" ty="-127000" sx="65000" sy="64000" flip="none" algn="tl"/>
                </a:blipFill>
              </a:rPr>
              <a:t> el </a:t>
            </a:r>
            <a:r>
              <a:rPr lang="en-US" sz="8000" dirty="0" err="1">
                <a:blipFill dpi="0" rotWithShape="1">
                  <a:blip r:embed="rId4"/>
                  <a:srcRect/>
                  <a:tile tx="6350" ty="-127000" sx="65000" sy="64000" flip="none" algn="tl"/>
                </a:blipFill>
              </a:rPr>
              <a:t>juego</a:t>
            </a:r>
            <a:endParaRPr lang="en-US" sz="8000" dirty="0">
              <a:blipFill dpi="0" rotWithShape="1">
                <a:blip r:embed="rId4"/>
                <a:srcRect/>
                <a:tile tx="6350" ty="-127000" sx="65000" sy="64000" flip="none" algn="tl"/>
              </a:blipFill>
            </a:endParaRPr>
          </a:p>
        </p:txBody>
      </p:sp>
      <p:sp>
        <p:nvSpPr>
          <p:cNvPr id="3" name="Marcador de contenido 2">
            <a:extLst>
              <a:ext uri="{FF2B5EF4-FFF2-40B4-BE49-F238E27FC236}">
                <a16:creationId xmlns:a16="http://schemas.microsoft.com/office/drawing/2014/main" id="{AF44C49B-6089-CF4E-9FD5-30F5FADCE999}"/>
              </a:ext>
            </a:extLst>
          </p:cNvPr>
          <p:cNvSpPr>
            <a:spLocks noGrp="1"/>
          </p:cNvSpPr>
          <p:nvPr>
            <p:ph idx="1"/>
          </p:nvPr>
        </p:nvSpPr>
        <p:spPr>
          <a:xfrm>
            <a:off x="1248156" y="4790199"/>
            <a:ext cx="5965470" cy="668769"/>
          </a:xfrm>
        </p:spPr>
        <p:txBody>
          <a:bodyPr vert="horz" lIns="91440" tIns="45720" rIns="91440" bIns="45720" rtlCol="0">
            <a:normAutofit/>
          </a:bodyPr>
          <a:lstStyle/>
          <a:p>
            <a:pPr marL="0" indent="0">
              <a:buNone/>
            </a:pPr>
            <a:r>
              <a:rPr lang="en-US" dirty="0">
                <a:solidFill>
                  <a:srgbClr val="000000"/>
                </a:solidFill>
              </a:rPr>
              <a:t>Para </a:t>
            </a:r>
            <a:r>
              <a:rPr lang="en-US" dirty="0" err="1">
                <a:solidFill>
                  <a:srgbClr val="000000"/>
                </a:solidFill>
              </a:rPr>
              <a:t>detectar</a:t>
            </a:r>
            <a:r>
              <a:rPr lang="en-US" dirty="0">
                <a:solidFill>
                  <a:srgbClr val="000000"/>
                </a:solidFill>
              </a:rPr>
              <a:t> </a:t>
            </a:r>
            <a:r>
              <a:rPr lang="en-US" dirty="0" err="1">
                <a:solidFill>
                  <a:srgbClr val="000000"/>
                </a:solidFill>
              </a:rPr>
              <a:t>posibles</a:t>
            </a:r>
            <a:r>
              <a:rPr lang="en-US" dirty="0">
                <a:solidFill>
                  <a:srgbClr val="000000"/>
                </a:solidFill>
              </a:rPr>
              <a:t> </a:t>
            </a:r>
            <a:r>
              <a:rPr lang="en-US" dirty="0" err="1">
                <a:solidFill>
                  <a:srgbClr val="000000"/>
                </a:solidFill>
              </a:rPr>
              <a:t>errores</a:t>
            </a:r>
            <a:r>
              <a:rPr lang="en-US" dirty="0">
                <a:solidFill>
                  <a:srgbClr val="000000"/>
                </a:solidFill>
              </a:rPr>
              <a:t> o </a:t>
            </a:r>
            <a:r>
              <a:rPr lang="en-US" dirty="0" err="1">
                <a:solidFill>
                  <a:srgbClr val="000000"/>
                </a:solidFill>
              </a:rPr>
              <a:t>dificultades</a:t>
            </a:r>
            <a:r>
              <a:rPr lang="en-US" dirty="0">
                <a:solidFill>
                  <a:srgbClr val="000000"/>
                </a:solidFill>
              </a:rPr>
              <a:t> para el </a:t>
            </a:r>
            <a:r>
              <a:rPr lang="en-US" dirty="0" err="1">
                <a:solidFill>
                  <a:srgbClr val="000000"/>
                </a:solidFill>
              </a:rPr>
              <a:t>alumnado</a:t>
            </a:r>
            <a:r>
              <a:rPr lang="en-US" dirty="0">
                <a:solidFill>
                  <a:srgbClr val="000000"/>
                </a:solidFill>
              </a:rPr>
              <a:t> y </a:t>
            </a:r>
            <a:r>
              <a:rPr lang="en-US" dirty="0" err="1">
                <a:solidFill>
                  <a:srgbClr val="000000"/>
                </a:solidFill>
              </a:rPr>
              <a:t>corregirlos</a:t>
            </a:r>
            <a:r>
              <a:rPr lang="en-US" dirty="0">
                <a:solidFill>
                  <a:srgbClr val="000000"/>
                </a:solidFill>
              </a:rPr>
              <a:t>.</a:t>
            </a:r>
          </a:p>
        </p:txBody>
      </p:sp>
      <p:pic>
        <p:nvPicPr>
          <p:cNvPr id="7" name="Graphic 6">
            <a:extLst>
              <a:ext uri="{FF2B5EF4-FFF2-40B4-BE49-F238E27FC236}">
                <a16:creationId xmlns:a16="http://schemas.microsoft.com/office/drawing/2014/main" id="{DEE8E1A7-82EE-47A6-BAA2-37F9392AD0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55117" y="1702032"/>
            <a:ext cx="3416725" cy="3416725"/>
          </a:xfrm>
          <a:prstGeom prst="rect">
            <a:avLst/>
          </a:prstGeom>
        </p:spPr>
      </p:pic>
      <p:sp>
        <p:nvSpPr>
          <p:cNvPr id="26" name="Rectangle 25">
            <a:extLst>
              <a:ext uri="{FF2B5EF4-FFF2-40B4-BE49-F238E27FC236}">
                <a16:creationId xmlns:a16="http://schemas.microsoft.com/office/drawing/2014/main" id="{0AA47C27-8894-42A7-8D01-C902DA9B7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8B4BD81D-EAC7-4C48-A5FD-A1156EC849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9" name="Oval 28">
              <a:extLst>
                <a:ext uri="{FF2B5EF4-FFF2-40B4-BE49-F238E27FC236}">
                  <a16:creationId xmlns:a16="http://schemas.microsoft.com/office/drawing/2014/main" id="{9CAF43F4-8892-4C5D-A8ED-C423F5175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0" name="Oval 29">
              <a:extLst>
                <a:ext uri="{FF2B5EF4-FFF2-40B4-BE49-F238E27FC236}">
                  <a16:creationId xmlns:a16="http://schemas.microsoft.com/office/drawing/2014/main" id="{2D028E2F-5F35-49A4-86F5-81814931EB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788918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9">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11">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13">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76" name="Oval 16">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7" name="Oval 17">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78" name="Rectangle 19">
            <a:extLst>
              <a:ext uri="{FF2B5EF4-FFF2-40B4-BE49-F238E27FC236}">
                <a16:creationId xmlns:a16="http://schemas.microsoft.com/office/drawing/2014/main" id="{F4664CB4-B2D2-4732-AB2C-939321E99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9" name="Rectangle 21">
            <a:extLst>
              <a:ext uri="{FF2B5EF4-FFF2-40B4-BE49-F238E27FC236}">
                <a16:creationId xmlns:a16="http://schemas.microsoft.com/office/drawing/2014/main" id="{D03168EC-D910-4109-8158-A433124BB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23">
            <a:extLst>
              <a:ext uri="{FF2B5EF4-FFF2-40B4-BE49-F238E27FC236}">
                <a16:creationId xmlns:a16="http://schemas.microsoft.com/office/drawing/2014/main" id="{52EB50A5-ED88-4DB9-A0A0-1370FEEE6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3" y="1110053"/>
            <a:ext cx="663143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83EB1ED-710F-424F-9D39-54AB3F273D0A}"/>
              </a:ext>
            </a:extLst>
          </p:cNvPr>
          <p:cNvSpPr>
            <a:spLocks noGrp="1"/>
          </p:cNvSpPr>
          <p:nvPr>
            <p:ph type="title"/>
          </p:nvPr>
        </p:nvSpPr>
        <p:spPr>
          <a:xfrm>
            <a:off x="1248156" y="1432223"/>
            <a:ext cx="5965470" cy="1996777"/>
          </a:xfrm>
        </p:spPr>
        <p:txBody>
          <a:bodyPr vert="horz" lIns="91440" tIns="45720" rIns="91440" bIns="45720" rtlCol="0" anchor="ctr">
            <a:normAutofit/>
          </a:bodyPr>
          <a:lstStyle/>
          <a:p>
            <a:pPr algn="ctr">
              <a:lnSpc>
                <a:spcPct val="80000"/>
              </a:lnSpc>
            </a:pPr>
            <a:r>
              <a:rPr lang="en-US" sz="8000" dirty="0" err="1">
                <a:blipFill dpi="0" rotWithShape="1">
                  <a:blip r:embed="rId4"/>
                  <a:srcRect/>
                  <a:tile tx="6350" ty="-127000" sx="65000" sy="64000" flip="none" algn="tl"/>
                </a:blipFill>
              </a:rPr>
              <a:t>Evalúa</a:t>
            </a:r>
            <a:endParaRPr lang="en-US" sz="8000" dirty="0">
              <a:blipFill dpi="0" rotWithShape="1">
                <a:blip r:embed="rId4"/>
                <a:srcRect/>
                <a:tile tx="6350" ty="-127000" sx="65000" sy="64000" flip="none" algn="tl"/>
              </a:blipFill>
            </a:endParaRPr>
          </a:p>
        </p:txBody>
      </p:sp>
      <p:sp>
        <p:nvSpPr>
          <p:cNvPr id="3" name="Marcador de contenido 2">
            <a:extLst>
              <a:ext uri="{FF2B5EF4-FFF2-40B4-BE49-F238E27FC236}">
                <a16:creationId xmlns:a16="http://schemas.microsoft.com/office/drawing/2014/main" id="{466BBE73-7793-F54A-A062-D79723131E15}"/>
              </a:ext>
            </a:extLst>
          </p:cNvPr>
          <p:cNvSpPr>
            <a:spLocks noGrp="1"/>
          </p:cNvSpPr>
          <p:nvPr>
            <p:ph idx="1"/>
          </p:nvPr>
        </p:nvSpPr>
        <p:spPr>
          <a:xfrm>
            <a:off x="1248156" y="3151163"/>
            <a:ext cx="5965470" cy="2307806"/>
          </a:xfrm>
        </p:spPr>
        <p:txBody>
          <a:bodyPr vert="horz" lIns="91440" tIns="45720" rIns="91440" bIns="45720" rtlCol="0">
            <a:normAutofit fontScale="85000" lnSpcReduction="10000"/>
          </a:bodyPr>
          <a:lstStyle/>
          <a:p>
            <a:pPr marL="0" indent="0" algn="just">
              <a:buNone/>
            </a:pPr>
            <a:r>
              <a:rPr lang="en-US" dirty="0" err="1">
                <a:solidFill>
                  <a:srgbClr val="000000"/>
                </a:solidFill>
              </a:rPr>
              <a:t>En</a:t>
            </a:r>
            <a:r>
              <a:rPr lang="en-US" dirty="0">
                <a:solidFill>
                  <a:srgbClr val="000000"/>
                </a:solidFill>
              </a:rPr>
              <a:t> </a:t>
            </a:r>
            <a:r>
              <a:rPr lang="en-US" dirty="0" err="1">
                <a:solidFill>
                  <a:srgbClr val="000000"/>
                </a:solidFill>
              </a:rPr>
              <a:t>este</a:t>
            </a:r>
            <a:r>
              <a:rPr lang="en-US" dirty="0">
                <a:solidFill>
                  <a:srgbClr val="000000"/>
                </a:solidFill>
              </a:rPr>
              <a:t> </a:t>
            </a:r>
            <a:r>
              <a:rPr lang="en-US" dirty="0" err="1">
                <a:solidFill>
                  <a:srgbClr val="000000"/>
                </a:solidFill>
              </a:rPr>
              <a:t>caso</a:t>
            </a:r>
            <a:r>
              <a:rPr lang="en-US" dirty="0">
                <a:solidFill>
                  <a:srgbClr val="000000"/>
                </a:solidFill>
              </a:rPr>
              <a:t>, la </a:t>
            </a:r>
            <a:r>
              <a:rPr lang="en-US" dirty="0" err="1">
                <a:solidFill>
                  <a:srgbClr val="000000"/>
                </a:solidFill>
              </a:rPr>
              <a:t>evaluación</a:t>
            </a:r>
            <a:r>
              <a:rPr lang="en-US" dirty="0">
                <a:solidFill>
                  <a:srgbClr val="000000"/>
                </a:solidFill>
              </a:rPr>
              <a:t> del </a:t>
            </a:r>
            <a:r>
              <a:rPr lang="en-US" dirty="0" err="1">
                <a:solidFill>
                  <a:srgbClr val="000000"/>
                </a:solidFill>
              </a:rPr>
              <a:t>nivel</a:t>
            </a:r>
            <a:r>
              <a:rPr lang="en-US" dirty="0">
                <a:solidFill>
                  <a:srgbClr val="000000"/>
                </a:solidFill>
              </a:rPr>
              <a:t> de </a:t>
            </a:r>
            <a:r>
              <a:rPr lang="en-US" dirty="0" err="1">
                <a:solidFill>
                  <a:srgbClr val="000000"/>
                </a:solidFill>
              </a:rPr>
              <a:t>adquisición</a:t>
            </a:r>
            <a:r>
              <a:rPr lang="en-US" dirty="0">
                <a:solidFill>
                  <a:srgbClr val="000000"/>
                </a:solidFill>
              </a:rPr>
              <a:t> de los </a:t>
            </a:r>
            <a:r>
              <a:rPr lang="en-US" dirty="0" err="1">
                <a:solidFill>
                  <a:srgbClr val="000000"/>
                </a:solidFill>
              </a:rPr>
              <a:t>conocimientos</a:t>
            </a:r>
            <a:r>
              <a:rPr lang="en-US" dirty="0">
                <a:solidFill>
                  <a:srgbClr val="000000"/>
                </a:solidFill>
              </a:rPr>
              <a:t> por </a:t>
            </a:r>
            <a:r>
              <a:rPr lang="en-US" dirty="0" err="1">
                <a:solidFill>
                  <a:srgbClr val="000000"/>
                </a:solidFill>
              </a:rPr>
              <a:t>parte</a:t>
            </a:r>
            <a:r>
              <a:rPr lang="en-US" dirty="0">
                <a:solidFill>
                  <a:srgbClr val="000000"/>
                </a:solidFill>
              </a:rPr>
              <a:t> del </a:t>
            </a:r>
            <a:r>
              <a:rPr lang="en-US" dirty="0" err="1">
                <a:solidFill>
                  <a:srgbClr val="000000"/>
                </a:solidFill>
              </a:rPr>
              <a:t>alumnado</a:t>
            </a:r>
            <a:r>
              <a:rPr lang="en-US" dirty="0">
                <a:solidFill>
                  <a:srgbClr val="000000"/>
                </a:solidFill>
              </a:rPr>
              <a:t> se </a:t>
            </a:r>
            <a:r>
              <a:rPr lang="en-US" dirty="0" err="1">
                <a:solidFill>
                  <a:srgbClr val="000000"/>
                </a:solidFill>
              </a:rPr>
              <a:t>realizará</a:t>
            </a:r>
            <a:r>
              <a:rPr lang="en-US" dirty="0">
                <a:solidFill>
                  <a:srgbClr val="000000"/>
                </a:solidFill>
              </a:rPr>
              <a:t> </a:t>
            </a:r>
            <a:r>
              <a:rPr lang="en-US" dirty="0" err="1">
                <a:solidFill>
                  <a:srgbClr val="000000"/>
                </a:solidFill>
              </a:rPr>
              <a:t>mediante</a:t>
            </a:r>
            <a:r>
              <a:rPr lang="en-US" dirty="0">
                <a:solidFill>
                  <a:srgbClr val="000000"/>
                </a:solidFill>
              </a:rPr>
              <a:t> una </a:t>
            </a:r>
            <a:r>
              <a:rPr lang="en-US" b="1" i="1" dirty="0" err="1">
                <a:solidFill>
                  <a:schemeClr val="accent1">
                    <a:lumMod val="75000"/>
                  </a:schemeClr>
                </a:solidFill>
              </a:rPr>
              <a:t>prueba</a:t>
            </a:r>
            <a:r>
              <a:rPr lang="en-US" b="1" i="1" dirty="0">
                <a:solidFill>
                  <a:schemeClr val="accent1">
                    <a:lumMod val="75000"/>
                  </a:schemeClr>
                </a:solidFill>
              </a:rPr>
              <a:t> oral</a:t>
            </a:r>
            <a:r>
              <a:rPr lang="en-US" dirty="0">
                <a:solidFill>
                  <a:srgbClr val="000000"/>
                </a:solidFill>
              </a:rPr>
              <a:t>.</a:t>
            </a:r>
          </a:p>
          <a:p>
            <a:pPr marL="0" indent="0" algn="just">
              <a:buNone/>
            </a:pPr>
            <a:r>
              <a:rPr lang="en-US" dirty="0" err="1">
                <a:solidFill>
                  <a:srgbClr val="000000"/>
                </a:solidFill>
              </a:rPr>
              <a:t>Esta</a:t>
            </a:r>
            <a:r>
              <a:rPr lang="en-US" dirty="0">
                <a:solidFill>
                  <a:srgbClr val="000000"/>
                </a:solidFill>
              </a:rPr>
              <a:t> </a:t>
            </a:r>
            <a:r>
              <a:rPr lang="en-US" dirty="0" err="1">
                <a:solidFill>
                  <a:srgbClr val="000000"/>
                </a:solidFill>
              </a:rPr>
              <a:t>prueba</a:t>
            </a:r>
            <a:r>
              <a:rPr lang="en-US" dirty="0">
                <a:solidFill>
                  <a:srgbClr val="000000"/>
                </a:solidFill>
              </a:rPr>
              <a:t> oral es el </a:t>
            </a:r>
            <a:r>
              <a:rPr lang="en-US" dirty="0" err="1">
                <a:solidFill>
                  <a:srgbClr val="000000"/>
                </a:solidFill>
              </a:rPr>
              <a:t>equivalente</a:t>
            </a:r>
            <a:r>
              <a:rPr lang="en-US" dirty="0">
                <a:solidFill>
                  <a:srgbClr val="000000"/>
                </a:solidFill>
              </a:rPr>
              <a:t> a la </a:t>
            </a:r>
            <a:r>
              <a:rPr lang="en-US" dirty="0" err="1">
                <a:solidFill>
                  <a:srgbClr val="000000"/>
                </a:solidFill>
              </a:rPr>
              <a:t>última</a:t>
            </a:r>
            <a:r>
              <a:rPr lang="en-US" dirty="0">
                <a:solidFill>
                  <a:srgbClr val="000000"/>
                </a:solidFill>
              </a:rPr>
              <a:t> </a:t>
            </a:r>
            <a:r>
              <a:rPr lang="en-US" dirty="0" err="1">
                <a:solidFill>
                  <a:srgbClr val="000000"/>
                </a:solidFill>
              </a:rPr>
              <a:t>prueba</a:t>
            </a:r>
            <a:r>
              <a:rPr lang="en-US" dirty="0">
                <a:solidFill>
                  <a:srgbClr val="000000"/>
                </a:solidFill>
              </a:rPr>
              <a:t> para </a:t>
            </a:r>
            <a:r>
              <a:rPr lang="en-US" dirty="0" err="1">
                <a:solidFill>
                  <a:srgbClr val="000000"/>
                </a:solidFill>
              </a:rPr>
              <a:t>salir</a:t>
            </a:r>
            <a:r>
              <a:rPr lang="en-US" dirty="0">
                <a:solidFill>
                  <a:srgbClr val="000000"/>
                </a:solidFill>
              </a:rPr>
              <a:t> del escape room, </a:t>
            </a:r>
            <a:r>
              <a:rPr lang="en-US" dirty="0" err="1">
                <a:solidFill>
                  <a:srgbClr val="000000"/>
                </a:solidFill>
              </a:rPr>
              <a:t>donde</a:t>
            </a:r>
            <a:r>
              <a:rPr lang="en-US" dirty="0">
                <a:solidFill>
                  <a:srgbClr val="000000"/>
                </a:solidFill>
              </a:rPr>
              <a:t> los </a:t>
            </a:r>
            <a:r>
              <a:rPr lang="en-US" dirty="0" err="1">
                <a:solidFill>
                  <a:srgbClr val="000000"/>
                </a:solidFill>
              </a:rPr>
              <a:t>niños</a:t>
            </a:r>
            <a:r>
              <a:rPr lang="en-US" dirty="0">
                <a:solidFill>
                  <a:srgbClr val="000000"/>
                </a:solidFill>
              </a:rPr>
              <a:t>, con </a:t>
            </a:r>
            <a:r>
              <a:rPr lang="en-US" dirty="0" err="1">
                <a:solidFill>
                  <a:srgbClr val="000000"/>
                </a:solidFill>
              </a:rPr>
              <a:t>ayuda</a:t>
            </a:r>
            <a:r>
              <a:rPr lang="en-US" dirty="0">
                <a:solidFill>
                  <a:srgbClr val="000000"/>
                </a:solidFill>
              </a:rPr>
              <a:t> del </a:t>
            </a:r>
            <a:r>
              <a:rPr lang="en-US" dirty="0" err="1">
                <a:solidFill>
                  <a:srgbClr val="000000"/>
                </a:solidFill>
              </a:rPr>
              <a:t>esquema</a:t>
            </a:r>
            <a:r>
              <a:rPr lang="en-US" dirty="0">
                <a:solidFill>
                  <a:srgbClr val="000000"/>
                </a:solidFill>
              </a:rPr>
              <a:t> que </a:t>
            </a:r>
            <a:r>
              <a:rPr lang="en-US" dirty="0" err="1">
                <a:solidFill>
                  <a:srgbClr val="000000"/>
                </a:solidFill>
              </a:rPr>
              <a:t>han</a:t>
            </a:r>
            <a:r>
              <a:rPr lang="en-US" dirty="0">
                <a:solidFill>
                  <a:srgbClr val="000000"/>
                </a:solidFill>
              </a:rPr>
              <a:t> </a:t>
            </a:r>
            <a:r>
              <a:rPr lang="en-US" dirty="0" err="1">
                <a:solidFill>
                  <a:srgbClr val="000000"/>
                </a:solidFill>
              </a:rPr>
              <a:t>construído</a:t>
            </a:r>
            <a:r>
              <a:rPr lang="en-US" dirty="0">
                <a:solidFill>
                  <a:srgbClr val="000000"/>
                </a:solidFill>
              </a:rPr>
              <a:t>, </a:t>
            </a:r>
            <a:r>
              <a:rPr lang="en-US" dirty="0" err="1">
                <a:solidFill>
                  <a:srgbClr val="000000"/>
                </a:solidFill>
              </a:rPr>
              <a:t>explican</a:t>
            </a:r>
            <a:r>
              <a:rPr lang="en-US" dirty="0">
                <a:solidFill>
                  <a:srgbClr val="000000"/>
                </a:solidFill>
              </a:rPr>
              <a:t> la </a:t>
            </a:r>
            <a:r>
              <a:rPr lang="en-US" dirty="0" err="1">
                <a:solidFill>
                  <a:srgbClr val="000000"/>
                </a:solidFill>
              </a:rPr>
              <a:t>teoría</a:t>
            </a:r>
            <a:r>
              <a:rPr lang="en-US" dirty="0">
                <a:solidFill>
                  <a:srgbClr val="000000"/>
                </a:solidFill>
              </a:rPr>
              <a:t> </a:t>
            </a:r>
            <a:r>
              <a:rPr lang="en-US" dirty="0" err="1">
                <a:solidFill>
                  <a:srgbClr val="000000"/>
                </a:solidFill>
              </a:rPr>
              <a:t>sobre</a:t>
            </a:r>
            <a:r>
              <a:rPr lang="en-US" dirty="0">
                <a:solidFill>
                  <a:srgbClr val="000000"/>
                </a:solidFill>
              </a:rPr>
              <a:t> el </a:t>
            </a:r>
            <a:r>
              <a:rPr lang="en-US" dirty="0" err="1">
                <a:solidFill>
                  <a:srgbClr val="000000"/>
                </a:solidFill>
              </a:rPr>
              <a:t>aparato</a:t>
            </a:r>
            <a:r>
              <a:rPr lang="en-US" dirty="0">
                <a:solidFill>
                  <a:srgbClr val="000000"/>
                </a:solidFill>
              </a:rPr>
              <a:t> </a:t>
            </a:r>
            <a:r>
              <a:rPr lang="en-US" dirty="0" err="1">
                <a:solidFill>
                  <a:srgbClr val="000000"/>
                </a:solidFill>
              </a:rPr>
              <a:t>circulatorio</a:t>
            </a:r>
            <a:r>
              <a:rPr lang="en-US" dirty="0">
                <a:solidFill>
                  <a:srgbClr val="000000"/>
                </a:solidFill>
              </a:rPr>
              <a:t> al resto de sus </a:t>
            </a:r>
            <a:r>
              <a:rPr lang="en-US" dirty="0" err="1">
                <a:solidFill>
                  <a:srgbClr val="000000"/>
                </a:solidFill>
              </a:rPr>
              <a:t>compañeros</a:t>
            </a:r>
            <a:r>
              <a:rPr lang="en-US" dirty="0">
                <a:solidFill>
                  <a:srgbClr val="000000"/>
                </a:solidFill>
              </a:rPr>
              <a:t>.</a:t>
            </a:r>
          </a:p>
          <a:p>
            <a:pPr marL="0" indent="0" algn="just">
              <a:buNone/>
            </a:pPr>
            <a:r>
              <a:rPr lang="en-US" dirty="0" err="1">
                <a:solidFill>
                  <a:srgbClr val="000000"/>
                </a:solidFill>
              </a:rPr>
              <a:t>Además</a:t>
            </a:r>
            <a:r>
              <a:rPr lang="en-US" dirty="0">
                <a:solidFill>
                  <a:srgbClr val="000000"/>
                </a:solidFill>
              </a:rPr>
              <a:t> de </a:t>
            </a:r>
            <a:r>
              <a:rPr lang="en-US" dirty="0" err="1">
                <a:solidFill>
                  <a:srgbClr val="000000"/>
                </a:solidFill>
              </a:rPr>
              <a:t>poner</a:t>
            </a:r>
            <a:r>
              <a:rPr lang="en-US" dirty="0">
                <a:solidFill>
                  <a:srgbClr val="000000"/>
                </a:solidFill>
              </a:rPr>
              <a:t> a </a:t>
            </a:r>
            <a:r>
              <a:rPr lang="en-US" dirty="0" err="1">
                <a:solidFill>
                  <a:srgbClr val="000000"/>
                </a:solidFill>
              </a:rPr>
              <a:t>prueba</a:t>
            </a:r>
            <a:r>
              <a:rPr lang="en-US" dirty="0">
                <a:solidFill>
                  <a:srgbClr val="000000"/>
                </a:solidFill>
              </a:rPr>
              <a:t> sus </a:t>
            </a:r>
            <a:r>
              <a:rPr lang="en-US" dirty="0" err="1">
                <a:solidFill>
                  <a:srgbClr val="000000"/>
                </a:solidFill>
              </a:rPr>
              <a:t>conocimientos</a:t>
            </a:r>
            <a:r>
              <a:rPr lang="en-US" dirty="0">
                <a:solidFill>
                  <a:srgbClr val="000000"/>
                </a:solidFill>
              </a:rPr>
              <a:t> con </a:t>
            </a:r>
            <a:r>
              <a:rPr lang="en-US" dirty="0" err="1">
                <a:solidFill>
                  <a:srgbClr val="000000"/>
                </a:solidFill>
              </a:rPr>
              <a:t>otras</a:t>
            </a:r>
            <a:r>
              <a:rPr lang="en-US" dirty="0">
                <a:solidFill>
                  <a:srgbClr val="000000"/>
                </a:solidFill>
              </a:rPr>
              <a:t> </a:t>
            </a:r>
            <a:r>
              <a:rPr lang="en-US" dirty="0" err="1">
                <a:solidFill>
                  <a:srgbClr val="000000"/>
                </a:solidFill>
              </a:rPr>
              <a:t>pruebas</a:t>
            </a:r>
            <a:r>
              <a:rPr lang="en-US" dirty="0">
                <a:solidFill>
                  <a:srgbClr val="000000"/>
                </a:solidFill>
              </a:rPr>
              <a:t> </a:t>
            </a:r>
            <a:r>
              <a:rPr lang="en-US" dirty="0" err="1">
                <a:solidFill>
                  <a:srgbClr val="000000"/>
                </a:solidFill>
              </a:rPr>
              <a:t>como</a:t>
            </a:r>
            <a:r>
              <a:rPr lang="en-US" dirty="0">
                <a:solidFill>
                  <a:srgbClr val="000000"/>
                </a:solidFill>
              </a:rPr>
              <a:t> </a:t>
            </a:r>
            <a:r>
              <a:rPr lang="en-US" b="1" i="1" dirty="0" err="1">
                <a:solidFill>
                  <a:schemeClr val="accent1">
                    <a:lumMod val="75000"/>
                  </a:schemeClr>
                </a:solidFill>
              </a:rPr>
              <a:t>kahoot</a:t>
            </a:r>
            <a:r>
              <a:rPr lang="en-US" dirty="0">
                <a:solidFill>
                  <a:srgbClr val="000000"/>
                </a:solidFill>
              </a:rPr>
              <a:t> o el </a:t>
            </a:r>
            <a:r>
              <a:rPr lang="en-US" dirty="0" err="1">
                <a:solidFill>
                  <a:srgbClr val="000000"/>
                </a:solidFill>
              </a:rPr>
              <a:t>montaje</a:t>
            </a:r>
            <a:r>
              <a:rPr lang="en-US" dirty="0">
                <a:solidFill>
                  <a:srgbClr val="000000"/>
                </a:solidFill>
              </a:rPr>
              <a:t> de puzzles.</a:t>
            </a:r>
          </a:p>
        </p:txBody>
      </p:sp>
      <p:pic>
        <p:nvPicPr>
          <p:cNvPr id="7" name="Graphic 6">
            <a:extLst>
              <a:ext uri="{FF2B5EF4-FFF2-40B4-BE49-F238E27FC236}">
                <a16:creationId xmlns:a16="http://schemas.microsoft.com/office/drawing/2014/main" id="{8197F920-4B1C-4E74-AB90-915EBE5CC7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55117" y="1702032"/>
            <a:ext cx="3416725" cy="3416725"/>
          </a:xfrm>
          <a:prstGeom prst="rect">
            <a:avLst/>
          </a:prstGeom>
        </p:spPr>
      </p:pic>
      <p:sp>
        <p:nvSpPr>
          <p:cNvPr id="81" name="Rectangle 25">
            <a:extLst>
              <a:ext uri="{FF2B5EF4-FFF2-40B4-BE49-F238E27FC236}">
                <a16:creationId xmlns:a16="http://schemas.microsoft.com/office/drawing/2014/main" id="{0AA47C27-8894-42A7-8D01-C902DA9B7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27">
            <a:extLst>
              <a:ext uri="{FF2B5EF4-FFF2-40B4-BE49-F238E27FC236}">
                <a16:creationId xmlns:a16="http://schemas.microsoft.com/office/drawing/2014/main" id="{8B4BD81D-EAC7-4C48-A5FD-A1156EC849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83" name="Oval 28">
              <a:extLst>
                <a:ext uri="{FF2B5EF4-FFF2-40B4-BE49-F238E27FC236}">
                  <a16:creationId xmlns:a16="http://schemas.microsoft.com/office/drawing/2014/main" id="{9CAF43F4-8892-4C5D-A8ED-C423F5175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4" name="Oval 29">
              <a:extLst>
                <a:ext uri="{FF2B5EF4-FFF2-40B4-BE49-F238E27FC236}">
                  <a16:creationId xmlns:a16="http://schemas.microsoft.com/office/drawing/2014/main" id="{2D028E2F-5F35-49A4-86F5-81814931EB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716134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a:extLst>
              <a:ext uri="{FF2B5EF4-FFF2-40B4-BE49-F238E27FC236}">
                <a16:creationId xmlns:a16="http://schemas.microsoft.com/office/drawing/2014/main" id="{433CB423-D53E-B94E-B8C9-D8A18978B9C4}"/>
              </a:ext>
            </a:extLst>
          </p:cNvPr>
          <p:cNvSpPr>
            <a:spLocks noGrp="1"/>
          </p:cNvSpPr>
          <p:nvPr>
            <p:ph type="title"/>
          </p:nvPr>
        </p:nvSpPr>
        <p:spPr>
          <a:xfrm>
            <a:off x="4970109" y="484632"/>
            <a:ext cx="6730277" cy="1609344"/>
          </a:xfrm>
          <a:ln>
            <a:noFill/>
          </a:ln>
        </p:spPr>
        <p:txBody>
          <a:bodyPr>
            <a:normAutofit/>
          </a:bodyPr>
          <a:lstStyle/>
          <a:p>
            <a:r>
              <a:rPr lang="es-ES" sz="4800" dirty="0"/>
              <a:t>Bibliografía y </a:t>
            </a:r>
            <a:r>
              <a:rPr lang="es-ES" sz="4800" dirty="0" err="1"/>
              <a:t>webgrafía</a:t>
            </a:r>
            <a:endParaRPr lang="es-ES" sz="4800" dirty="0"/>
          </a:p>
        </p:txBody>
      </p:sp>
      <p:pic>
        <p:nvPicPr>
          <p:cNvPr id="7" name="Picture 6">
            <a:extLst>
              <a:ext uri="{FF2B5EF4-FFF2-40B4-BE49-F238E27FC236}">
                <a16:creationId xmlns:a16="http://schemas.microsoft.com/office/drawing/2014/main" id="{C6ABAB8E-F2ED-4788-875D-CBEC3E252556}"/>
              </a:ext>
            </a:extLst>
          </p:cNvPr>
          <p:cNvPicPr>
            <a:picLocks noChangeAspect="1"/>
          </p:cNvPicPr>
          <p:nvPr/>
        </p:nvPicPr>
        <p:blipFill rotWithShape="1">
          <a:blip r:embed="rId4"/>
          <a:srcRect l="23420" r="31352" b="-1"/>
          <a:stretch/>
        </p:blipFill>
        <p:spPr>
          <a:xfrm>
            <a:off x="3344" y="10"/>
            <a:ext cx="4646726" cy="6857990"/>
          </a:xfrm>
          <a:prstGeom prst="rect">
            <a:avLst/>
          </a:prstGeom>
        </p:spPr>
      </p:pic>
      <p:sp>
        <p:nvSpPr>
          <p:cNvPr id="3" name="Marcador de contenido 2">
            <a:extLst>
              <a:ext uri="{FF2B5EF4-FFF2-40B4-BE49-F238E27FC236}">
                <a16:creationId xmlns:a16="http://schemas.microsoft.com/office/drawing/2014/main" id="{0D756893-F124-014B-81D5-76D53207F94E}"/>
              </a:ext>
            </a:extLst>
          </p:cNvPr>
          <p:cNvSpPr>
            <a:spLocks noGrp="1"/>
          </p:cNvSpPr>
          <p:nvPr>
            <p:ph idx="1"/>
          </p:nvPr>
        </p:nvSpPr>
        <p:spPr>
          <a:xfrm>
            <a:off x="4970109" y="1828800"/>
            <a:ext cx="6730276" cy="4544568"/>
          </a:xfrm>
        </p:spPr>
        <p:txBody>
          <a:bodyPr>
            <a:normAutofit fontScale="62500" lnSpcReduction="20000"/>
          </a:bodyPr>
          <a:lstStyle/>
          <a:p>
            <a:r>
              <a:rPr lang="es-ES" sz="2100" dirty="0"/>
              <a:t>Bona, Cesar (2015). La nueva Educación: Los retos y desafíos de un maestro de hoy.</a:t>
            </a:r>
          </a:p>
          <a:p>
            <a:r>
              <a:rPr lang="es-ES" sz="2100" dirty="0"/>
              <a:t>RAUL SANTIAGO, JON BERGMAN (2018) Aprender al revés. </a:t>
            </a:r>
            <a:r>
              <a:rPr lang="es-ES" sz="2100" dirty="0" err="1"/>
              <a:t>Flipped</a:t>
            </a:r>
            <a:r>
              <a:rPr lang="es-ES" sz="2100" dirty="0"/>
              <a:t> </a:t>
            </a:r>
            <a:r>
              <a:rPr lang="es-ES" sz="2100" dirty="0" err="1"/>
              <a:t>learning</a:t>
            </a:r>
            <a:r>
              <a:rPr lang="es-ES" sz="2100" dirty="0"/>
              <a:t> 3.0 y metodologías activas en el aula.</a:t>
            </a:r>
          </a:p>
          <a:p>
            <a:r>
              <a:rPr lang="es-ES" sz="1800" dirty="0"/>
              <a:t>Decreto 26/2016 </a:t>
            </a:r>
            <a:r>
              <a:rPr lang="es-ES" dirty="0"/>
              <a:t>de 21 de julio, por el que se establece el currículo y se regula la implantación, evaluación y desarrollo de la Educación Primaria en la Comunidad de Castilla y León.</a:t>
            </a:r>
            <a:endParaRPr lang="es-ES" sz="1800" dirty="0"/>
          </a:p>
          <a:p>
            <a:r>
              <a:rPr lang="es-ES" sz="1800" dirty="0"/>
              <a:t>Anaya digital: </a:t>
            </a:r>
            <a:r>
              <a:rPr lang="es-ES" sz="1800" dirty="0">
                <a:hlinkClick r:id="rId5"/>
              </a:rPr>
              <a:t>https://www.anayaeducacion.es</a:t>
            </a:r>
            <a:endParaRPr lang="es-ES" sz="1800" dirty="0"/>
          </a:p>
          <a:p>
            <a:r>
              <a:rPr lang="es-ES" sz="1800" dirty="0"/>
              <a:t>Banco de imágenes: </a:t>
            </a:r>
            <a:r>
              <a:rPr lang="es-ES" sz="1800" dirty="0">
                <a:hlinkClick r:id="rId6"/>
              </a:rPr>
              <a:t>https://pixabay.com/es/</a:t>
            </a:r>
            <a:endParaRPr lang="es-ES" sz="1800" dirty="0"/>
          </a:p>
          <a:p>
            <a:r>
              <a:rPr lang="es-ES" sz="1800" dirty="0"/>
              <a:t>Aplicación </a:t>
            </a:r>
            <a:r>
              <a:rPr lang="es-ES" sz="1800" dirty="0" err="1"/>
              <a:t>Kahoot</a:t>
            </a:r>
            <a:r>
              <a:rPr lang="es-ES" sz="1800" dirty="0"/>
              <a:t>: </a:t>
            </a:r>
            <a:r>
              <a:rPr lang="es-ES" sz="1800" dirty="0">
                <a:hlinkClick r:id="rId7"/>
              </a:rPr>
              <a:t>https://kahoot.com</a:t>
            </a:r>
            <a:endParaRPr lang="es-ES" sz="1800" dirty="0"/>
          </a:p>
          <a:p>
            <a:r>
              <a:rPr lang="es-ES" sz="1800" dirty="0"/>
              <a:t>Competencias clave: </a:t>
            </a:r>
            <a:r>
              <a:rPr lang="es-ES" sz="1800" dirty="0">
                <a:hlinkClick r:id="rId8"/>
              </a:rPr>
              <a:t>http://www.educacionyfp.gob.es/educacion/mc/lomce/el-curriculo/curriculo-primaria-eso-bachillerato/competencias-clave/competencias-clave.html</a:t>
            </a:r>
            <a:endParaRPr lang="es-ES" sz="1800" dirty="0"/>
          </a:p>
          <a:p>
            <a:r>
              <a:rPr lang="es-ES" sz="1800" dirty="0"/>
              <a:t>La </a:t>
            </a:r>
            <a:r>
              <a:rPr lang="es-ES" sz="1800" dirty="0" err="1"/>
              <a:t>gamificación</a:t>
            </a:r>
            <a:r>
              <a:rPr lang="es-ES" sz="1800" dirty="0"/>
              <a:t> y el juego: </a:t>
            </a:r>
            <a:r>
              <a:rPr lang="es-ES" sz="1800" dirty="0">
                <a:hlinkClick r:id="rId9"/>
              </a:rPr>
              <a:t>https://cuaderno20.wixsite.com/aleyda-leyva/kit-gamificador</a:t>
            </a:r>
            <a:endParaRPr lang="es-ES" sz="1800" dirty="0"/>
          </a:p>
          <a:p>
            <a:r>
              <a:rPr lang="es-ES" sz="1800" dirty="0"/>
              <a:t>Claves para crear un Escape </a:t>
            </a:r>
            <a:r>
              <a:rPr lang="es-ES" sz="1800" dirty="0" err="1"/>
              <a:t>room</a:t>
            </a:r>
            <a:r>
              <a:rPr lang="es-ES" sz="1800" dirty="0"/>
              <a:t> educativo: </a:t>
            </a:r>
            <a:r>
              <a:rPr lang="es-ES" sz="1800" dirty="0">
                <a:hlinkClick r:id="rId10"/>
              </a:rPr>
              <a:t>https://blog.vicensvives.com/12-claves-para-crear-un-escape-room-educativo/</a:t>
            </a:r>
            <a:endParaRPr lang="es-ES" sz="1800" dirty="0"/>
          </a:p>
          <a:p>
            <a:r>
              <a:rPr lang="es-ES" sz="1800" dirty="0"/>
              <a:t>Cronómetro: </a:t>
            </a:r>
            <a:r>
              <a:rPr lang="es-ES" sz="1800" dirty="0">
                <a:hlinkClick r:id="rId11"/>
              </a:rPr>
              <a:t>https://www.escapaencasa.com/cuenta-atras</a:t>
            </a:r>
            <a:endParaRPr lang="es-ES" sz="1800" dirty="0"/>
          </a:p>
          <a:p>
            <a:r>
              <a:rPr lang="es-ES" sz="1800" dirty="0"/>
              <a:t>Generadores códigos QR y barras: </a:t>
            </a:r>
            <a:r>
              <a:rPr lang="es-ES" sz="1800" dirty="0">
                <a:hlinkClick r:id="rId12"/>
              </a:rPr>
              <a:t>https://www.codigos-qr.com/generador-de-codigos-qr/</a:t>
            </a:r>
            <a:r>
              <a:rPr lang="es-ES" sz="1800" dirty="0"/>
              <a:t>, </a:t>
            </a:r>
            <a:r>
              <a:rPr lang="es-ES" sz="1800" dirty="0">
                <a:hlinkClick r:id="rId13"/>
              </a:rPr>
              <a:t>https://es.qr-code-generator.com</a:t>
            </a:r>
            <a:r>
              <a:rPr lang="es-ES" sz="1800" dirty="0"/>
              <a:t> , </a:t>
            </a:r>
            <a:r>
              <a:rPr lang="es-ES" sz="1800" dirty="0">
                <a:hlinkClick r:id="rId14"/>
              </a:rPr>
              <a:t>https://www.cerotec.net/generador-codigos-de-barras/</a:t>
            </a:r>
            <a:endParaRPr lang="es-ES" sz="1800" dirty="0"/>
          </a:p>
          <a:p>
            <a:r>
              <a:rPr lang="es-ES" sz="1800" dirty="0"/>
              <a:t>Generador de puzles: </a:t>
            </a:r>
            <a:r>
              <a:rPr lang="es-ES" sz="1800" dirty="0">
                <a:hlinkClick r:id="rId15"/>
              </a:rPr>
              <a:t>https://www.jigsawplanet.com/?rc=play&amp;pid=235c94c5a426</a:t>
            </a:r>
            <a:endParaRPr lang="es-ES" sz="1800" dirty="0"/>
          </a:p>
          <a:p>
            <a:r>
              <a:rPr lang="es-ES" sz="1800" dirty="0"/>
              <a:t>Escape </a:t>
            </a:r>
            <a:r>
              <a:rPr lang="es-ES" sz="1800" dirty="0" err="1"/>
              <a:t>room</a:t>
            </a:r>
            <a:r>
              <a:rPr lang="es-ES" sz="1800" dirty="0"/>
              <a:t> paso a paso: </a:t>
            </a:r>
            <a:r>
              <a:rPr lang="es-ES" sz="1800" dirty="0">
                <a:hlinkClick r:id="rId16"/>
              </a:rPr>
              <a:t>http://www.musikawa.es/mi-escaperoom-educativo-explicado-paso-a-paso-ii-musikawa/</a:t>
            </a:r>
            <a:endParaRPr lang="es-ES" sz="1800" dirty="0"/>
          </a:p>
          <a:p>
            <a:pPr marL="0" indent="0">
              <a:buNone/>
            </a:pPr>
            <a:endParaRPr lang="es-ES" sz="1800" dirty="0"/>
          </a:p>
          <a:p>
            <a:endParaRPr lang="es-ES" sz="1800" dirty="0"/>
          </a:p>
          <a:p>
            <a:endParaRPr lang="es-ES" sz="1800" dirty="0"/>
          </a:p>
          <a:p>
            <a:endParaRPr lang="es-ES" sz="1800" dirty="0"/>
          </a:p>
          <a:p>
            <a:endParaRPr lang="es-ES" sz="1800" dirty="0"/>
          </a:p>
          <a:p>
            <a:endParaRPr lang="es-ES" sz="1800" dirty="0"/>
          </a:p>
          <a:p>
            <a:endParaRPr lang="es-ES" sz="1800" dirty="0"/>
          </a:p>
        </p:txBody>
      </p:sp>
      <p:grpSp>
        <p:nvGrpSpPr>
          <p:cNvPr id="13" name="Group 12">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51" name="Oval 13">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1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557131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56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0C5FC1A-9EE4-D84F-8B43-50951CC86B76}"/>
              </a:ext>
            </a:extLst>
          </p:cNvPr>
          <p:cNvSpPr>
            <a:spLocks noGrp="1"/>
          </p:cNvSpPr>
          <p:nvPr>
            <p:ph type="title"/>
          </p:nvPr>
        </p:nvSpPr>
        <p:spPr>
          <a:xfrm>
            <a:off x="854028" y="99068"/>
            <a:ext cx="10483944" cy="1609344"/>
          </a:xfrm>
        </p:spPr>
        <p:txBody>
          <a:bodyPr vert="horz" lIns="91440" tIns="45720" rIns="91440" bIns="45720" rtlCol="0" anchor="ctr">
            <a:normAutofit/>
          </a:bodyPr>
          <a:lstStyle/>
          <a:p>
            <a:r>
              <a:rPr lang="en-US" sz="5000" dirty="0" err="1"/>
              <a:t>Fundamentación</a:t>
            </a:r>
            <a:r>
              <a:rPr lang="en-US" sz="5000" dirty="0"/>
              <a:t> </a:t>
            </a:r>
            <a:r>
              <a:rPr lang="en-US" sz="5000" dirty="0" err="1"/>
              <a:t>razonada</a:t>
            </a:r>
            <a:r>
              <a:rPr lang="en-US" sz="5000" dirty="0"/>
              <a:t> de </a:t>
            </a:r>
            <a:r>
              <a:rPr lang="en-US" sz="5000" dirty="0" err="1"/>
              <a:t>este</a:t>
            </a:r>
            <a:r>
              <a:rPr lang="en-US" sz="5000" dirty="0"/>
              <a:t> </a:t>
            </a:r>
            <a:r>
              <a:rPr lang="en-US" sz="5000" dirty="0" err="1"/>
              <a:t>trabajo</a:t>
            </a:r>
            <a:endParaRPr lang="en-US" sz="5000" dirty="0"/>
          </a:p>
        </p:txBody>
      </p:sp>
      <p:sp>
        <p:nvSpPr>
          <p:cNvPr id="28" name="Marcador de contenido 5">
            <a:extLst>
              <a:ext uri="{FF2B5EF4-FFF2-40B4-BE49-F238E27FC236}">
                <a16:creationId xmlns:a16="http://schemas.microsoft.com/office/drawing/2014/main" id="{F353D3A1-D2F4-094D-AC39-6063F1CD68E1}"/>
              </a:ext>
            </a:extLst>
          </p:cNvPr>
          <p:cNvSpPr txBox="1">
            <a:spLocks/>
          </p:cNvSpPr>
          <p:nvPr/>
        </p:nvSpPr>
        <p:spPr>
          <a:xfrm>
            <a:off x="633999" y="2121408"/>
            <a:ext cx="8655143" cy="4637524"/>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endParaRPr lang="en-US" sz="1100" dirty="0"/>
          </a:p>
          <a:p>
            <a:pPr marL="0" indent="0" algn="just">
              <a:buNone/>
            </a:pPr>
            <a:r>
              <a:rPr lang="en-US" sz="1600" b="1" dirty="0">
                <a:solidFill>
                  <a:schemeClr val="accent2"/>
                </a:solidFill>
              </a:rPr>
              <a:t>1</a:t>
            </a:r>
            <a:r>
              <a:rPr lang="en-US" sz="1800" b="1" dirty="0">
                <a:solidFill>
                  <a:schemeClr val="accent2"/>
                </a:solidFill>
              </a:rPr>
              <a:t>. COMPETENCIA LINGÜÍSTICA</a:t>
            </a:r>
          </a:p>
          <a:p>
            <a:pPr algn="just"/>
            <a:r>
              <a:rPr lang="en-US" sz="1800" dirty="0" err="1"/>
              <a:t>Adquisición</a:t>
            </a:r>
            <a:r>
              <a:rPr lang="en-US" sz="1800" dirty="0"/>
              <a:t> de </a:t>
            </a:r>
            <a:r>
              <a:rPr lang="en-US" sz="1800" dirty="0" err="1"/>
              <a:t>vocabulario</a:t>
            </a:r>
            <a:r>
              <a:rPr lang="en-US" sz="1800" dirty="0"/>
              <a:t> </a:t>
            </a:r>
            <a:r>
              <a:rPr lang="en-US" sz="1800" dirty="0" err="1"/>
              <a:t>específico</a:t>
            </a:r>
            <a:r>
              <a:rPr lang="en-US" sz="1800" dirty="0"/>
              <a:t> del </a:t>
            </a:r>
            <a:r>
              <a:rPr lang="en-US" sz="1800" dirty="0" err="1"/>
              <a:t>área</a:t>
            </a:r>
            <a:r>
              <a:rPr lang="en-US" sz="1800" dirty="0"/>
              <a:t>: </a:t>
            </a:r>
            <a:r>
              <a:rPr lang="en-US" sz="1800" dirty="0" err="1"/>
              <a:t>En</a:t>
            </a:r>
            <a:r>
              <a:rPr lang="en-US" sz="1800" dirty="0"/>
              <a:t> </a:t>
            </a:r>
            <a:r>
              <a:rPr lang="en-US" sz="1800" dirty="0" err="1"/>
              <a:t>este</a:t>
            </a:r>
            <a:r>
              <a:rPr lang="en-US" sz="1800" dirty="0"/>
              <a:t> </a:t>
            </a:r>
            <a:r>
              <a:rPr lang="en-US" sz="1800" dirty="0" err="1"/>
              <a:t>caso</a:t>
            </a:r>
            <a:r>
              <a:rPr lang="en-US" sz="1800" dirty="0"/>
              <a:t>, se ha </a:t>
            </a:r>
            <a:r>
              <a:rPr lang="en-US" sz="1800" dirty="0" err="1"/>
              <a:t>diseñado</a:t>
            </a:r>
            <a:r>
              <a:rPr lang="en-US" sz="1800" dirty="0"/>
              <a:t> para el </a:t>
            </a:r>
            <a:r>
              <a:rPr lang="en-US" sz="1800" dirty="0" err="1"/>
              <a:t>área</a:t>
            </a:r>
            <a:r>
              <a:rPr lang="en-US" sz="1800" dirty="0"/>
              <a:t> de </a:t>
            </a:r>
            <a:r>
              <a:rPr lang="en-US" sz="1800" dirty="0" err="1"/>
              <a:t>Ciencias</a:t>
            </a:r>
            <a:r>
              <a:rPr lang="en-US" sz="1800" dirty="0"/>
              <a:t> de la </a:t>
            </a:r>
            <a:r>
              <a:rPr lang="en-US" sz="1800" dirty="0" err="1"/>
              <a:t>Naturaleza</a:t>
            </a:r>
            <a:r>
              <a:rPr lang="en-US" sz="1800" dirty="0"/>
              <a:t> y el </a:t>
            </a:r>
            <a:r>
              <a:rPr lang="en-US" sz="1800" dirty="0" err="1"/>
              <a:t>contenido</a:t>
            </a:r>
            <a:r>
              <a:rPr lang="en-US" sz="1800" dirty="0"/>
              <a:t> a </a:t>
            </a:r>
            <a:r>
              <a:rPr lang="en-US" sz="1800" dirty="0" err="1"/>
              <a:t>trabajar</a:t>
            </a:r>
            <a:r>
              <a:rPr lang="en-US" sz="1800" dirty="0"/>
              <a:t> es el </a:t>
            </a:r>
            <a:r>
              <a:rPr lang="en-US" sz="1800" dirty="0" err="1"/>
              <a:t>aparato</a:t>
            </a:r>
            <a:r>
              <a:rPr lang="en-US" sz="1800" dirty="0"/>
              <a:t> </a:t>
            </a:r>
            <a:r>
              <a:rPr lang="en-US" sz="1800" dirty="0" err="1"/>
              <a:t>circulatorio</a:t>
            </a:r>
            <a:r>
              <a:rPr lang="en-US" sz="1800" dirty="0"/>
              <a:t>.</a:t>
            </a:r>
          </a:p>
          <a:p>
            <a:pPr algn="just"/>
            <a:r>
              <a:rPr lang="en-US" sz="1800" dirty="0" err="1"/>
              <a:t>Utilización</a:t>
            </a:r>
            <a:r>
              <a:rPr lang="en-US" sz="1800" dirty="0"/>
              <a:t> del </a:t>
            </a:r>
            <a:r>
              <a:rPr lang="en-US" sz="1800" dirty="0" err="1"/>
              <a:t>diálogo</a:t>
            </a:r>
            <a:r>
              <a:rPr lang="en-US" sz="1800" dirty="0"/>
              <a:t> </a:t>
            </a:r>
            <a:r>
              <a:rPr lang="en-US" sz="1800" dirty="0" err="1"/>
              <a:t>como</a:t>
            </a:r>
            <a:r>
              <a:rPr lang="en-US" sz="1800" dirty="0"/>
              <a:t> </a:t>
            </a:r>
            <a:r>
              <a:rPr lang="en-US" sz="1800" dirty="0" err="1"/>
              <a:t>herramienta</a:t>
            </a:r>
            <a:r>
              <a:rPr lang="en-US" sz="1800" dirty="0"/>
              <a:t> primordial para </a:t>
            </a:r>
            <a:r>
              <a:rPr lang="en-US" sz="1800" dirty="0" err="1"/>
              <a:t>comunicarse</a:t>
            </a:r>
            <a:r>
              <a:rPr lang="en-US" sz="1800" dirty="0"/>
              <a:t> con el </a:t>
            </a:r>
            <a:r>
              <a:rPr lang="en-US" sz="1800" dirty="0" err="1"/>
              <a:t>equipo</a:t>
            </a:r>
            <a:r>
              <a:rPr lang="en-US" sz="1800" dirty="0"/>
              <a:t>.</a:t>
            </a:r>
          </a:p>
          <a:p>
            <a:pPr algn="just"/>
            <a:r>
              <a:rPr lang="en-US" sz="1800" dirty="0" err="1"/>
              <a:t>Comprensión</a:t>
            </a:r>
            <a:r>
              <a:rPr lang="en-US" sz="1800" dirty="0"/>
              <a:t> de </a:t>
            </a:r>
            <a:r>
              <a:rPr lang="en-US" sz="1800" dirty="0" err="1"/>
              <a:t>diferentes</a:t>
            </a:r>
            <a:r>
              <a:rPr lang="en-US" sz="1800" dirty="0"/>
              <a:t> </a:t>
            </a:r>
            <a:r>
              <a:rPr lang="en-US" sz="1800" dirty="0" err="1"/>
              <a:t>tipos</a:t>
            </a:r>
            <a:r>
              <a:rPr lang="en-US" sz="1800" dirty="0"/>
              <a:t> de </a:t>
            </a:r>
            <a:r>
              <a:rPr lang="en-US" sz="1800" dirty="0" err="1"/>
              <a:t>textos</a:t>
            </a:r>
            <a:r>
              <a:rPr lang="en-US" sz="1800" dirty="0"/>
              <a:t> </a:t>
            </a:r>
            <a:r>
              <a:rPr lang="en-US" sz="1800" dirty="0" err="1"/>
              <a:t>en</a:t>
            </a:r>
            <a:r>
              <a:rPr lang="en-US" sz="1800" dirty="0"/>
              <a:t> </a:t>
            </a:r>
            <a:r>
              <a:rPr lang="en-US" sz="1800" dirty="0" err="1"/>
              <a:t>diferentes</a:t>
            </a:r>
            <a:r>
              <a:rPr lang="en-US" sz="1800" dirty="0"/>
              <a:t> </a:t>
            </a:r>
            <a:r>
              <a:rPr lang="en-US" sz="1800" dirty="0" err="1"/>
              <a:t>soportes</a:t>
            </a:r>
            <a:r>
              <a:rPr lang="en-US" sz="1800" dirty="0"/>
              <a:t>.</a:t>
            </a:r>
          </a:p>
          <a:p>
            <a:pPr marL="0" algn="just"/>
            <a:endParaRPr lang="en-US" sz="1800" dirty="0"/>
          </a:p>
          <a:p>
            <a:pPr marL="0" indent="0" algn="just">
              <a:buNone/>
            </a:pPr>
            <a:r>
              <a:rPr lang="en-US" sz="1800" b="1" dirty="0">
                <a:solidFill>
                  <a:schemeClr val="accent4"/>
                </a:solidFill>
              </a:rPr>
              <a:t>2. COMPETENCIA MATEMÁTICA Y C. BÁSICAS EN CIENCIA Y TECNOLOGÍA</a:t>
            </a:r>
          </a:p>
          <a:p>
            <a:pPr algn="just"/>
            <a:r>
              <a:rPr lang="en-US" sz="1800" dirty="0"/>
              <a:t>C. </a:t>
            </a:r>
            <a:r>
              <a:rPr lang="en-US" sz="1800" dirty="0" err="1"/>
              <a:t>Matemática</a:t>
            </a:r>
            <a:r>
              <a:rPr lang="en-US" sz="1800" dirty="0"/>
              <a:t>: Para la </a:t>
            </a:r>
            <a:r>
              <a:rPr lang="en-US" sz="1800" dirty="0" err="1"/>
              <a:t>resolución</a:t>
            </a:r>
            <a:r>
              <a:rPr lang="en-US" sz="1800" dirty="0"/>
              <a:t> de los </a:t>
            </a:r>
            <a:r>
              <a:rPr lang="en-US" sz="1800" dirty="0" err="1"/>
              <a:t>diferentes</a:t>
            </a:r>
            <a:r>
              <a:rPr lang="en-US" sz="1800" dirty="0"/>
              <a:t> enigmas se </a:t>
            </a:r>
            <a:r>
              <a:rPr lang="en-US" sz="1800" dirty="0" err="1"/>
              <a:t>requieren</a:t>
            </a:r>
            <a:r>
              <a:rPr lang="en-US" sz="1800" dirty="0"/>
              <a:t> </a:t>
            </a:r>
            <a:r>
              <a:rPr lang="en-US" sz="1800" dirty="0" err="1"/>
              <a:t>conceptos</a:t>
            </a:r>
            <a:r>
              <a:rPr lang="en-US" sz="1800" dirty="0"/>
              <a:t> y </a:t>
            </a:r>
            <a:r>
              <a:rPr lang="en-US" sz="1800" dirty="0" err="1"/>
              <a:t>procedimientos</a:t>
            </a:r>
            <a:r>
              <a:rPr lang="en-US" sz="1800" dirty="0"/>
              <a:t> </a:t>
            </a:r>
            <a:r>
              <a:rPr lang="en-US" sz="1800" dirty="0" err="1"/>
              <a:t>matemáticos</a:t>
            </a:r>
            <a:r>
              <a:rPr lang="en-US" sz="1800" dirty="0"/>
              <a:t> </a:t>
            </a:r>
            <a:r>
              <a:rPr lang="en-US" sz="1800" dirty="0" err="1"/>
              <a:t>como</a:t>
            </a:r>
            <a:r>
              <a:rPr lang="en-US" sz="1800" dirty="0"/>
              <a:t> </a:t>
            </a:r>
            <a:r>
              <a:rPr lang="en-US" sz="1800" dirty="0" err="1"/>
              <a:t>números</a:t>
            </a:r>
            <a:r>
              <a:rPr lang="en-US" sz="1800" dirty="0"/>
              <a:t>, </a:t>
            </a:r>
            <a:r>
              <a:rPr lang="en-US" sz="1800" dirty="0" err="1"/>
              <a:t>operaciones</a:t>
            </a:r>
            <a:r>
              <a:rPr lang="en-US" sz="1800" dirty="0"/>
              <a:t>, </a:t>
            </a:r>
            <a:r>
              <a:rPr lang="en-US" sz="1800" dirty="0" err="1"/>
              <a:t>medidas</a:t>
            </a:r>
            <a:r>
              <a:rPr lang="en-US" sz="1800" dirty="0"/>
              <a:t>, </a:t>
            </a:r>
            <a:r>
              <a:rPr lang="en-US" sz="1800" dirty="0" err="1"/>
              <a:t>espacios</a:t>
            </a:r>
            <a:r>
              <a:rPr lang="en-US" sz="1800" dirty="0"/>
              <a:t>, </a:t>
            </a:r>
            <a:r>
              <a:rPr lang="en-US" sz="1800" dirty="0" err="1"/>
              <a:t>formas</a:t>
            </a:r>
            <a:r>
              <a:rPr lang="en-US" sz="1800" dirty="0"/>
              <a:t>…</a:t>
            </a:r>
          </a:p>
          <a:p>
            <a:pPr algn="just"/>
            <a:r>
              <a:rPr lang="en-US" sz="1800" dirty="0"/>
              <a:t>C. </a:t>
            </a:r>
            <a:r>
              <a:rPr lang="en-US" sz="1800" dirty="0" err="1"/>
              <a:t>Ciencia</a:t>
            </a:r>
            <a:r>
              <a:rPr lang="en-US" sz="1800" dirty="0"/>
              <a:t> y </a:t>
            </a:r>
            <a:r>
              <a:rPr lang="en-US" sz="1800" dirty="0" err="1"/>
              <a:t>Tecnología</a:t>
            </a:r>
            <a:r>
              <a:rPr lang="en-US" sz="1800" dirty="0"/>
              <a:t>: Por el </a:t>
            </a:r>
            <a:r>
              <a:rPr lang="en-US" sz="1800" dirty="0" err="1"/>
              <a:t>área</a:t>
            </a:r>
            <a:r>
              <a:rPr lang="en-US" sz="1800" dirty="0"/>
              <a:t> con el que se </a:t>
            </a:r>
            <a:r>
              <a:rPr lang="en-US" sz="1800" dirty="0" err="1"/>
              <a:t>relaciona</a:t>
            </a:r>
            <a:r>
              <a:rPr lang="en-US" sz="1800" dirty="0"/>
              <a:t>, </a:t>
            </a:r>
            <a:r>
              <a:rPr lang="en-US" sz="1800" dirty="0" err="1"/>
              <a:t>así</a:t>
            </a:r>
            <a:r>
              <a:rPr lang="en-US" sz="1800" dirty="0"/>
              <a:t> </a:t>
            </a:r>
            <a:r>
              <a:rPr lang="en-US" sz="1800" dirty="0" err="1"/>
              <a:t>como</a:t>
            </a:r>
            <a:r>
              <a:rPr lang="en-US" sz="1800" dirty="0"/>
              <a:t> la </a:t>
            </a:r>
            <a:r>
              <a:rPr lang="en-US" sz="1800" dirty="0" err="1"/>
              <a:t>utilización</a:t>
            </a:r>
            <a:r>
              <a:rPr lang="en-US" sz="1800" dirty="0"/>
              <a:t> de </a:t>
            </a:r>
            <a:r>
              <a:rPr lang="en-US" sz="1800" dirty="0" err="1"/>
              <a:t>datos</a:t>
            </a:r>
            <a:r>
              <a:rPr lang="en-US" sz="1800" dirty="0"/>
              <a:t> y </a:t>
            </a:r>
            <a:r>
              <a:rPr lang="en-US" sz="1800" dirty="0" err="1"/>
              <a:t>procesos</a:t>
            </a:r>
            <a:r>
              <a:rPr lang="en-US" sz="1800" dirty="0"/>
              <a:t> </a:t>
            </a:r>
            <a:r>
              <a:rPr lang="en-US" sz="1800" dirty="0" err="1"/>
              <a:t>científicos</a:t>
            </a:r>
            <a:r>
              <a:rPr lang="en-US" sz="1800" dirty="0"/>
              <a:t> para </a:t>
            </a:r>
            <a:r>
              <a:rPr lang="en-US" sz="1800" dirty="0" err="1"/>
              <a:t>alcanzar</a:t>
            </a:r>
            <a:r>
              <a:rPr lang="en-US" sz="1800" dirty="0"/>
              <a:t> un </a:t>
            </a:r>
            <a:r>
              <a:rPr lang="en-US" sz="1800" dirty="0" err="1"/>
              <a:t>objetivo</a:t>
            </a:r>
            <a:r>
              <a:rPr lang="en-US" sz="1800" dirty="0"/>
              <a:t>.</a:t>
            </a:r>
          </a:p>
        </p:txBody>
      </p:sp>
      <p:pic>
        <p:nvPicPr>
          <p:cNvPr id="8" name="Gráfico 7" descr="Marketing">
            <a:extLst>
              <a:ext uri="{FF2B5EF4-FFF2-40B4-BE49-F238E27FC236}">
                <a16:creationId xmlns:a16="http://schemas.microsoft.com/office/drawing/2014/main" id="{3D278D97-064D-2C4C-8EC8-D605C25F08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86655" y="2558769"/>
            <a:ext cx="1528629" cy="1528629"/>
          </a:xfrm>
          <a:prstGeom prst="rect">
            <a:avLst/>
          </a:prstGeom>
        </p:spPr>
      </p:pic>
      <p:pic>
        <p:nvPicPr>
          <p:cNvPr id="10" name="Gráfico 9" descr="Microscopio">
            <a:extLst>
              <a:ext uri="{FF2B5EF4-FFF2-40B4-BE49-F238E27FC236}">
                <a16:creationId xmlns:a16="http://schemas.microsoft.com/office/drawing/2014/main" id="{50673A0A-1FE7-3D4C-83BF-3A7A16D6BC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09171" y="4798823"/>
            <a:ext cx="1528629" cy="1528629"/>
          </a:xfrm>
          <a:prstGeom prst="rect">
            <a:avLst/>
          </a:prstGeom>
        </p:spPr>
      </p:pic>
      <p:sp>
        <p:nvSpPr>
          <p:cNvPr id="12" name="CuadroTexto 11">
            <a:extLst>
              <a:ext uri="{FF2B5EF4-FFF2-40B4-BE49-F238E27FC236}">
                <a16:creationId xmlns:a16="http://schemas.microsoft.com/office/drawing/2014/main" id="{378F20C9-05A1-8845-94FF-316E98B17169}"/>
              </a:ext>
            </a:extLst>
          </p:cNvPr>
          <p:cNvSpPr txBox="1"/>
          <p:nvPr/>
        </p:nvSpPr>
        <p:spPr>
          <a:xfrm>
            <a:off x="854028" y="1523746"/>
            <a:ext cx="8655143" cy="369332"/>
          </a:xfrm>
          <a:prstGeom prst="rect">
            <a:avLst/>
          </a:prstGeom>
          <a:noFill/>
        </p:spPr>
        <p:txBody>
          <a:bodyPr wrap="square" rtlCol="0">
            <a:spAutoFit/>
          </a:bodyPr>
          <a:lstStyle/>
          <a:p>
            <a:r>
              <a:rPr lang="en-US" dirty="0">
                <a:latin typeface="Chalkduster" panose="03050602040202020205" pitchFamily="66" charset="77"/>
              </a:rPr>
              <a:t>JUSTIFICACIÓN DEL DESARROLLO DE LAS COMPETENCIAS CLAVE</a:t>
            </a:r>
          </a:p>
        </p:txBody>
      </p:sp>
    </p:spTree>
    <p:extLst>
      <p:ext uri="{BB962C8B-B14F-4D97-AF65-F5344CB8AC3E}">
        <p14:creationId xmlns:p14="http://schemas.microsoft.com/office/powerpoint/2010/main" val="119391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0C5FC1A-9EE4-D84F-8B43-50951CC86B76}"/>
              </a:ext>
            </a:extLst>
          </p:cNvPr>
          <p:cNvSpPr>
            <a:spLocks noGrp="1"/>
          </p:cNvSpPr>
          <p:nvPr>
            <p:ph type="title"/>
          </p:nvPr>
        </p:nvSpPr>
        <p:spPr>
          <a:xfrm>
            <a:off x="854028" y="-85598"/>
            <a:ext cx="10483944" cy="1609344"/>
          </a:xfrm>
        </p:spPr>
        <p:txBody>
          <a:bodyPr vert="horz" lIns="91440" tIns="45720" rIns="91440" bIns="45720" rtlCol="0" anchor="ctr">
            <a:normAutofit/>
          </a:bodyPr>
          <a:lstStyle/>
          <a:p>
            <a:r>
              <a:rPr lang="en-US" sz="5000" dirty="0" err="1"/>
              <a:t>Fundamentación</a:t>
            </a:r>
            <a:r>
              <a:rPr lang="en-US" sz="5000" dirty="0"/>
              <a:t> </a:t>
            </a:r>
            <a:r>
              <a:rPr lang="en-US" sz="5000" dirty="0" err="1"/>
              <a:t>razonada</a:t>
            </a:r>
            <a:r>
              <a:rPr lang="en-US" sz="5000" dirty="0"/>
              <a:t> de </a:t>
            </a:r>
            <a:r>
              <a:rPr lang="en-US" sz="5000" dirty="0" err="1"/>
              <a:t>este</a:t>
            </a:r>
            <a:r>
              <a:rPr lang="en-US" sz="5000" dirty="0"/>
              <a:t> </a:t>
            </a:r>
            <a:r>
              <a:rPr lang="en-US" sz="5000" dirty="0" err="1"/>
              <a:t>trabajo</a:t>
            </a:r>
            <a:endParaRPr lang="en-US" sz="5000" dirty="0"/>
          </a:p>
        </p:txBody>
      </p:sp>
      <p:sp>
        <p:nvSpPr>
          <p:cNvPr id="28" name="Marcador de contenido 5">
            <a:extLst>
              <a:ext uri="{FF2B5EF4-FFF2-40B4-BE49-F238E27FC236}">
                <a16:creationId xmlns:a16="http://schemas.microsoft.com/office/drawing/2014/main" id="{F353D3A1-D2F4-094D-AC39-6063F1CD68E1}"/>
              </a:ext>
            </a:extLst>
          </p:cNvPr>
          <p:cNvSpPr txBox="1">
            <a:spLocks/>
          </p:cNvSpPr>
          <p:nvPr/>
        </p:nvSpPr>
        <p:spPr>
          <a:xfrm>
            <a:off x="633999" y="1930400"/>
            <a:ext cx="8655143" cy="482853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endParaRPr lang="en-US" sz="1100" dirty="0"/>
          </a:p>
          <a:p>
            <a:pPr marL="0" indent="0" algn="just">
              <a:buNone/>
            </a:pPr>
            <a:r>
              <a:rPr lang="en-US" sz="1800" b="1" dirty="0">
                <a:solidFill>
                  <a:schemeClr val="accent2"/>
                </a:solidFill>
              </a:rPr>
              <a:t>3. COMPETENCIA DIGITAL</a:t>
            </a:r>
          </a:p>
          <a:p>
            <a:pPr marL="0" algn="just"/>
            <a:r>
              <a:rPr lang="en-US" sz="1800" dirty="0" err="1"/>
              <a:t>Buscando</a:t>
            </a:r>
            <a:r>
              <a:rPr lang="en-US" sz="1800" dirty="0"/>
              <a:t>, </a:t>
            </a:r>
            <a:r>
              <a:rPr lang="en-US" sz="1800" dirty="0" err="1"/>
              <a:t>obteniendo</a:t>
            </a:r>
            <a:r>
              <a:rPr lang="en-US" sz="1800" dirty="0"/>
              <a:t> y </a:t>
            </a:r>
            <a:r>
              <a:rPr lang="en-US" sz="1800" dirty="0" err="1"/>
              <a:t>tratando</a:t>
            </a:r>
            <a:r>
              <a:rPr lang="en-US" sz="1800" dirty="0"/>
              <a:t> la </a:t>
            </a:r>
            <a:r>
              <a:rPr lang="en-US" sz="1800" dirty="0" err="1"/>
              <a:t>información</a:t>
            </a:r>
            <a:r>
              <a:rPr lang="en-US" sz="1800" dirty="0"/>
              <a:t>.</a:t>
            </a:r>
          </a:p>
          <a:p>
            <a:pPr marL="0" algn="just"/>
            <a:r>
              <a:rPr lang="en-US" sz="1800" dirty="0" err="1"/>
              <a:t>Utilización</a:t>
            </a:r>
            <a:r>
              <a:rPr lang="en-US" sz="1800" dirty="0"/>
              <a:t> de </a:t>
            </a:r>
            <a:r>
              <a:rPr lang="en-US" sz="1800" dirty="0" err="1"/>
              <a:t>recursos</a:t>
            </a:r>
            <a:r>
              <a:rPr lang="en-US" sz="1800" dirty="0"/>
              <a:t> </a:t>
            </a:r>
            <a:r>
              <a:rPr lang="en-US" sz="1800" dirty="0" err="1"/>
              <a:t>tecnológicos</a:t>
            </a:r>
            <a:r>
              <a:rPr lang="en-US" sz="1800" dirty="0"/>
              <a:t> para la </a:t>
            </a:r>
            <a:r>
              <a:rPr lang="en-US" sz="1800" dirty="0" err="1"/>
              <a:t>comunicación</a:t>
            </a:r>
            <a:r>
              <a:rPr lang="en-US" sz="1800" dirty="0"/>
              <a:t> y </a:t>
            </a:r>
            <a:r>
              <a:rPr lang="en-US" sz="1800" dirty="0" err="1"/>
              <a:t>resolución</a:t>
            </a:r>
            <a:r>
              <a:rPr lang="en-US" sz="1800" dirty="0"/>
              <a:t> de </a:t>
            </a:r>
            <a:r>
              <a:rPr lang="en-US" sz="1800" dirty="0" err="1"/>
              <a:t>problemas</a:t>
            </a:r>
            <a:r>
              <a:rPr lang="en-US" sz="1800" dirty="0"/>
              <a:t>.</a:t>
            </a:r>
          </a:p>
          <a:p>
            <a:pPr marL="0" indent="0" algn="just">
              <a:buNone/>
            </a:pPr>
            <a:r>
              <a:rPr lang="en-US" sz="1800" b="1" dirty="0">
                <a:solidFill>
                  <a:schemeClr val="accent4"/>
                </a:solidFill>
              </a:rPr>
              <a:t>4. APRENDER A APRENDER</a:t>
            </a:r>
          </a:p>
          <a:p>
            <a:pPr algn="just"/>
            <a:r>
              <a:rPr lang="en-US" sz="1800" dirty="0"/>
              <a:t>A </a:t>
            </a:r>
            <a:r>
              <a:rPr lang="en-US" sz="1800" dirty="0" err="1"/>
              <a:t>través</a:t>
            </a:r>
            <a:r>
              <a:rPr lang="en-US" sz="1800" dirty="0"/>
              <a:t> de la </a:t>
            </a:r>
            <a:r>
              <a:rPr lang="en-US" sz="1800" dirty="0" err="1"/>
              <a:t>elaboración</a:t>
            </a:r>
            <a:r>
              <a:rPr lang="en-US" sz="1800" dirty="0"/>
              <a:t> de </a:t>
            </a:r>
            <a:r>
              <a:rPr lang="en-US" sz="1800" dirty="0" err="1"/>
              <a:t>estrategias</a:t>
            </a:r>
            <a:r>
              <a:rPr lang="en-US" sz="1800" dirty="0"/>
              <a:t> para la </a:t>
            </a:r>
            <a:r>
              <a:rPr lang="en-US" sz="1800" dirty="0" err="1"/>
              <a:t>resolución</a:t>
            </a:r>
            <a:r>
              <a:rPr lang="en-US" sz="1800" dirty="0"/>
              <a:t> de enigmas.</a:t>
            </a:r>
          </a:p>
          <a:p>
            <a:pPr algn="just"/>
            <a:r>
              <a:rPr lang="en-US" sz="1800" dirty="0" err="1"/>
              <a:t>Siendo</a:t>
            </a:r>
            <a:r>
              <a:rPr lang="en-US" sz="1800" dirty="0"/>
              <a:t> el </a:t>
            </a:r>
            <a:r>
              <a:rPr lang="en-US" sz="1800" dirty="0" err="1"/>
              <a:t>alumnado</a:t>
            </a:r>
            <a:r>
              <a:rPr lang="en-US" sz="1800" dirty="0"/>
              <a:t> </a:t>
            </a:r>
            <a:r>
              <a:rPr lang="en-US" sz="1800" dirty="0" err="1"/>
              <a:t>protagonista</a:t>
            </a:r>
            <a:r>
              <a:rPr lang="en-US" sz="1800" dirty="0"/>
              <a:t> y </a:t>
            </a:r>
            <a:r>
              <a:rPr lang="en-US" sz="1800" dirty="0" err="1"/>
              <a:t>autor</a:t>
            </a:r>
            <a:r>
              <a:rPr lang="en-US" sz="1800" dirty="0"/>
              <a:t> de </a:t>
            </a:r>
            <a:r>
              <a:rPr lang="en-US" sz="1800" dirty="0" err="1"/>
              <a:t>su</a:t>
            </a:r>
            <a:r>
              <a:rPr lang="en-US" sz="1800" dirty="0"/>
              <a:t> </a:t>
            </a:r>
            <a:r>
              <a:rPr lang="en-US" sz="1800" dirty="0" err="1"/>
              <a:t>propio</a:t>
            </a:r>
            <a:r>
              <a:rPr lang="en-US" sz="1800" dirty="0"/>
              <a:t> </a:t>
            </a:r>
            <a:r>
              <a:rPr lang="en-US" sz="1800" dirty="0" err="1"/>
              <a:t>aprendizaje</a:t>
            </a:r>
            <a:r>
              <a:rPr lang="en-US" sz="1800" dirty="0"/>
              <a:t>.</a:t>
            </a:r>
          </a:p>
          <a:p>
            <a:pPr algn="just"/>
            <a:r>
              <a:rPr lang="en-US" sz="1800" dirty="0" err="1"/>
              <a:t>Desarrollando</a:t>
            </a:r>
            <a:r>
              <a:rPr lang="en-US" sz="1800" dirty="0"/>
              <a:t> </a:t>
            </a:r>
            <a:r>
              <a:rPr lang="en-US" sz="1800" dirty="0" err="1"/>
              <a:t>actitudes</a:t>
            </a:r>
            <a:r>
              <a:rPr lang="en-US" sz="1800" dirty="0"/>
              <a:t> de </a:t>
            </a:r>
            <a:r>
              <a:rPr lang="en-US" sz="1800" dirty="0" err="1"/>
              <a:t>confianza</a:t>
            </a:r>
            <a:r>
              <a:rPr lang="en-US" sz="1800" dirty="0"/>
              <a:t> </a:t>
            </a:r>
            <a:r>
              <a:rPr lang="en-US" sz="1800" dirty="0" err="1"/>
              <a:t>en</a:t>
            </a:r>
            <a:r>
              <a:rPr lang="en-US" sz="1800" dirty="0"/>
              <a:t> </a:t>
            </a:r>
            <a:r>
              <a:rPr lang="en-US" sz="1800" dirty="0" err="1"/>
              <a:t>uno</a:t>
            </a:r>
            <a:r>
              <a:rPr lang="en-US" sz="1800" dirty="0"/>
              <a:t> </a:t>
            </a:r>
            <a:r>
              <a:rPr lang="en-US" sz="1800" dirty="0" err="1"/>
              <a:t>mismo</a:t>
            </a:r>
            <a:r>
              <a:rPr lang="en-US" sz="1800" dirty="0"/>
              <a:t>.</a:t>
            </a:r>
          </a:p>
          <a:p>
            <a:pPr marL="0" indent="0" algn="just">
              <a:buNone/>
            </a:pPr>
            <a:r>
              <a:rPr lang="en-US" sz="1800" b="1" dirty="0">
                <a:solidFill>
                  <a:schemeClr val="accent2"/>
                </a:solidFill>
              </a:rPr>
              <a:t>5. COMPETENCIAS SOCIALES Y CÍVICAS</a:t>
            </a:r>
          </a:p>
          <a:p>
            <a:pPr algn="just"/>
            <a:r>
              <a:rPr lang="en-US" sz="1800" dirty="0"/>
              <a:t>A </a:t>
            </a:r>
            <a:r>
              <a:rPr lang="en-US" sz="1800" dirty="0" err="1"/>
              <a:t>través</a:t>
            </a:r>
            <a:r>
              <a:rPr lang="en-US" sz="1800" dirty="0"/>
              <a:t> del </a:t>
            </a:r>
            <a:r>
              <a:rPr lang="en-US" sz="1800" dirty="0" err="1"/>
              <a:t>trabajo</a:t>
            </a:r>
            <a:r>
              <a:rPr lang="en-US" sz="1800" dirty="0"/>
              <a:t> cooperative y </a:t>
            </a:r>
            <a:r>
              <a:rPr lang="en-US" sz="1800" dirty="0" err="1"/>
              <a:t>colaborativo</a:t>
            </a:r>
            <a:r>
              <a:rPr lang="en-US" sz="1800" dirty="0"/>
              <a:t>.</a:t>
            </a:r>
          </a:p>
          <a:p>
            <a:pPr algn="just"/>
            <a:r>
              <a:rPr lang="en-US" sz="1800" dirty="0" err="1"/>
              <a:t>Utilizando</a:t>
            </a:r>
            <a:r>
              <a:rPr lang="en-US" sz="1800" dirty="0"/>
              <a:t> el </a:t>
            </a:r>
            <a:r>
              <a:rPr lang="en-US" sz="1800" dirty="0" err="1"/>
              <a:t>diálogo</a:t>
            </a:r>
            <a:r>
              <a:rPr lang="en-US" sz="1800" dirty="0"/>
              <a:t> </a:t>
            </a:r>
            <a:r>
              <a:rPr lang="en-US" sz="1800" dirty="0" err="1"/>
              <a:t>como</a:t>
            </a:r>
            <a:r>
              <a:rPr lang="en-US" sz="1800" dirty="0"/>
              <a:t> </a:t>
            </a:r>
            <a:r>
              <a:rPr lang="en-US" sz="1800" dirty="0" err="1"/>
              <a:t>herramienta</a:t>
            </a:r>
            <a:r>
              <a:rPr lang="en-US" sz="1800" dirty="0"/>
              <a:t> para resolver de forma </a:t>
            </a:r>
            <a:r>
              <a:rPr lang="en-US" sz="1800" dirty="0" err="1"/>
              <a:t>pacífica</a:t>
            </a:r>
            <a:r>
              <a:rPr lang="en-US" sz="1800" dirty="0"/>
              <a:t> los </a:t>
            </a:r>
            <a:r>
              <a:rPr lang="en-US" sz="1800" dirty="0" err="1"/>
              <a:t>posibles</a:t>
            </a:r>
            <a:r>
              <a:rPr lang="en-US" sz="1800" dirty="0"/>
              <a:t> </a:t>
            </a:r>
            <a:r>
              <a:rPr lang="en-US" sz="1800" dirty="0" err="1"/>
              <a:t>conflictos</a:t>
            </a:r>
            <a:r>
              <a:rPr lang="en-US" sz="1800" dirty="0"/>
              <a:t> que </a:t>
            </a:r>
            <a:r>
              <a:rPr lang="en-US" sz="1800" dirty="0" err="1"/>
              <a:t>puedan</a:t>
            </a:r>
            <a:r>
              <a:rPr lang="en-US" sz="1800" dirty="0"/>
              <a:t> </a:t>
            </a:r>
            <a:r>
              <a:rPr lang="en-US" sz="1800" dirty="0" err="1"/>
              <a:t>surgir</a:t>
            </a:r>
            <a:r>
              <a:rPr lang="en-US" sz="1800" dirty="0"/>
              <a:t>.</a:t>
            </a:r>
          </a:p>
        </p:txBody>
      </p:sp>
      <p:sp>
        <p:nvSpPr>
          <p:cNvPr id="12" name="CuadroTexto 11">
            <a:extLst>
              <a:ext uri="{FF2B5EF4-FFF2-40B4-BE49-F238E27FC236}">
                <a16:creationId xmlns:a16="http://schemas.microsoft.com/office/drawing/2014/main" id="{378F20C9-05A1-8845-94FF-316E98B17169}"/>
              </a:ext>
            </a:extLst>
          </p:cNvPr>
          <p:cNvSpPr txBox="1"/>
          <p:nvPr/>
        </p:nvSpPr>
        <p:spPr>
          <a:xfrm>
            <a:off x="854028" y="1339080"/>
            <a:ext cx="8655143" cy="369332"/>
          </a:xfrm>
          <a:prstGeom prst="rect">
            <a:avLst/>
          </a:prstGeom>
          <a:noFill/>
        </p:spPr>
        <p:txBody>
          <a:bodyPr wrap="square" rtlCol="0">
            <a:spAutoFit/>
          </a:bodyPr>
          <a:lstStyle/>
          <a:p>
            <a:r>
              <a:rPr lang="en-US" dirty="0">
                <a:latin typeface="Chalkduster" panose="03050602040202020205" pitchFamily="66" charset="77"/>
              </a:rPr>
              <a:t>JUSTIFICACIÓN DEL DESARROLLO DE LAS COMPETENCIAS CLAVE</a:t>
            </a:r>
          </a:p>
        </p:txBody>
      </p:sp>
      <p:pic>
        <p:nvPicPr>
          <p:cNvPr id="3" name="Gráfico 2" descr="Aula">
            <a:extLst>
              <a:ext uri="{FF2B5EF4-FFF2-40B4-BE49-F238E27FC236}">
                <a16:creationId xmlns:a16="http://schemas.microsoft.com/office/drawing/2014/main" id="{2ED72F58-FD8E-1245-8D17-0B0E7CE30A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31827" y="4054789"/>
            <a:ext cx="914400" cy="914400"/>
          </a:xfrm>
          <a:prstGeom prst="rect">
            <a:avLst/>
          </a:prstGeom>
        </p:spPr>
      </p:pic>
      <p:pic>
        <p:nvPicPr>
          <p:cNvPr id="6" name="Gráfico 5" descr="Grupo">
            <a:extLst>
              <a:ext uri="{FF2B5EF4-FFF2-40B4-BE49-F238E27FC236}">
                <a16:creationId xmlns:a16="http://schemas.microsoft.com/office/drawing/2014/main" id="{7CE7FDA3-6809-EA41-8D26-39304E8E9D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31828" y="5844532"/>
            <a:ext cx="914400" cy="914400"/>
          </a:xfrm>
          <a:prstGeom prst="rect">
            <a:avLst/>
          </a:prstGeom>
        </p:spPr>
      </p:pic>
      <p:pic>
        <p:nvPicPr>
          <p:cNvPr id="9" name="Gráfico 8" descr="Equipo">
            <a:extLst>
              <a:ext uri="{FF2B5EF4-FFF2-40B4-BE49-F238E27FC236}">
                <a16:creationId xmlns:a16="http://schemas.microsoft.com/office/drawing/2014/main" id="{993C4CD6-1FE8-4F4D-A0D0-0794D312D5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31827" y="2265047"/>
            <a:ext cx="914400" cy="914400"/>
          </a:xfrm>
          <a:prstGeom prst="rect">
            <a:avLst/>
          </a:prstGeom>
        </p:spPr>
      </p:pic>
    </p:spTree>
    <p:extLst>
      <p:ext uri="{BB962C8B-B14F-4D97-AF65-F5344CB8AC3E}">
        <p14:creationId xmlns:p14="http://schemas.microsoft.com/office/powerpoint/2010/main" val="3390442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0C5FC1A-9EE4-D84F-8B43-50951CC86B76}"/>
              </a:ext>
            </a:extLst>
          </p:cNvPr>
          <p:cNvSpPr>
            <a:spLocks noGrp="1"/>
          </p:cNvSpPr>
          <p:nvPr>
            <p:ph type="title"/>
          </p:nvPr>
        </p:nvSpPr>
        <p:spPr>
          <a:xfrm>
            <a:off x="854028" y="99068"/>
            <a:ext cx="10483944" cy="1609344"/>
          </a:xfrm>
        </p:spPr>
        <p:txBody>
          <a:bodyPr vert="horz" lIns="91440" tIns="45720" rIns="91440" bIns="45720" rtlCol="0" anchor="ctr">
            <a:normAutofit/>
          </a:bodyPr>
          <a:lstStyle/>
          <a:p>
            <a:r>
              <a:rPr lang="en-US" sz="5000" dirty="0" err="1"/>
              <a:t>Fundamentación</a:t>
            </a:r>
            <a:r>
              <a:rPr lang="en-US" sz="5000" dirty="0"/>
              <a:t> </a:t>
            </a:r>
            <a:r>
              <a:rPr lang="en-US" sz="5000" dirty="0" err="1"/>
              <a:t>razonada</a:t>
            </a:r>
            <a:r>
              <a:rPr lang="en-US" sz="5000" dirty="0"/>
              <a:t> de </a:t>
            </a:r>
            <a:r>
              <a:rPr lang="en-US" sz="5000" dirty="0" err="1"/>
              <a:t>este</a:t>
            </a:r>
            <a:r>
              <a:rPr lang="en-US" sz="5000" dirty="0"/>
              <a:t> </a:t>
            </a:r>
            <a:r>
              <a:rPr lang="en-US" sz="5000" dirty="0" err="1"/>
              <a:t>trabajo</a:t>
            </a:r>
            <a:endParaRPr lang="en-US" sz="5000" dirty="0"/>
          </a:p>
        </p:txBody>
      </p:sp>
      <p:sp>
        <p:nvSpPr>
          <p:cNvPr id="28" name="Marcador de contenido 5">
            <a:extLst>
              <a:ext uri="{FF2B5EF4-FFF2-40B4-BE49-F238E27FC236}">
                <a16:creationId xmlns:a16="http://schemas.microsoft.com/office/drawing/2014/main" id="{F353D3A1-D2F4-094D-AC39-6063F1CD68E1}"/>
              </a:ext>
            </a:extLst>
          </p:cNvPr>
          <p:cNvSpPr txBox="1">
            <a:spLocks/>
          </p:cNvSpPr>
          <p:nvPr/>
        </p:nvSpPr>
        <p:spPr>
          <a:xfrm>
            <a:off x="633999" y="2121408"/>
            <a:ext cx="8655143" cy="4637524"/>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endParaRPr lang="en-US" sz="1100" dirty="0"/>
          </a:p>
          <a:p>
            <a:pPr marL="0" indent="0" algn="just">
              <a:buNone/>
            </a:pPr>
            <a:r>
              <a:rPr lang="en-US" sz="1900" b="1" dirty="0">
                <a:solidFill>
                  <a:schemeClr val="accent2"/>
                </a:solidFill>
              </a:rPr>
              <a:t>6. SENTIDO DE LA INICIATIVA Y ESPÍRITU EMPRENDEDOR</a:t>
            </a:r>
          </a:p>
          <a:p>
            <a:pPr algn="just"/>
            <a:r>
              <a:rPr lang="en-US" sz="1800" dirty="0"/>
              <a:t>A </a:t>
            </a:r>
            <a:r>
              <a:rPr lang="en-US" sz="1800" dirty="0" err="1"/>
              <a:t>través</a:t>
            </a:r>
            <a:r>
              <a:rPr lang="en-US" sz="1800" dirty="0"/>
              <a:t> de la </a:t>
            </a:r>
            <a:r>
              <a:rPr lang="en-US" sz="1800" dirty="0" err="1"/>
              <a:t>capacidad</a:t>
            </a:r>
            <a:r>
              <a:rPr lang="en-US" sz="1800" dirty="0"/>
              <a:t> de </a:t>
            </a:r>
            <a:r>
              <a:rPr lang="en-US" sz="1800" dirty="0" err="1"/>
              <a:t>análisis</a:t>
            </a:r>
            <a:r>
              <a:rPr lang="en-US" sz="1800" dirty="0"/>
              <a:t>, </a:t>
            </a:r>
            <a:r>
              <a:rPr lang="en-US" sz="1800" dirty="0" err="1"/>
              <a:t>planificación</a:t>
            </a:r>
            <a:r>
              <a:rPr lang="en-US" sz="1800" dirty="0"/>
              <a:t>, </a:t>
            </a:r>
            <a:r>
              <a:rPr lang="en-US" sz="1800" dirty="0" err="1"/>
              <a:t>organización</a:t>
            </a:r>
            <a:r>
              <a:rPr lang="en-US" sz="1800" dirty="0"/>
              <a:t> y gestion.</a:t>
            </a:r>
          </a:p>
          <a:p>
            <a:pPr algn="just"/>
            <a:r>
              <a:rPr lang="en-US" sz="1800" dirty="0" err="1"/>
              <a:t>Adaptación</a:t>
            </a:r>
            <a:r>
              <a:rPr lang="en-US" sz="1800" dirty="0"/>
              <a:t> al </a:t>
            </a:r>
            <a:r>
              <a:rPr lang="en-US" sz="1800" dirty="0" err="1"/>
              <a:t>cambio</a:t>
            </a:r>
            <a:r>
              <a:rPr lang="en-US" sz="1800" dirty="0"/>
              <a:t> y </a:t>
            </a:r>
            <a:r>
              <a:rPr lang="en-US" sz="1800" dirty="0" err="1"/>
              <a:t>resolución</a:t>
            </a:r>
            <a:r>
              <a:rPr lang="en-US" sz="1800" dirty="0"/>
              <a:t> de </a:t>
            </a:r>
            <a:r>
              <a:rPr lang="en-US" sz="1800" dirty="0" err="1"/>
              <a:t>problemas</a:t>
            </a:r>
            <a:r>
              <a:rPr lang="en-US" sz="1800" dirty="0"/>
              <a:t>.</a:t>
            </a:r>
          </a:p>
          <a:p>
            <a:pPr algn="just"/>
            <a:r>
              <a:rPr lang="en-US" sz="1800" dirty="0" err="1"/>
              <a:t>Teniendo</a:t>
            </a:r>
            <a:r>
              <a:rPr lang="en-US" sz="1800" dirty="0"/>
              <a:t> </a:t>
            </a:r>
            <a:r>
              <a:rPr lang="en-US" sz="1800" dirty="0" err="1"/>
              <a:t>iniciativa</a:t>
            </a:r>
            <a:r>
              <a:rPr lang="en-US" sz="1800" dirty="0"/>
              <a:t>, </a:t>
            </a:r>
            <a:r>
              <a:rPr lang="en-US" sz="1800" dirty="0" err="1"/>
              <a:t>proactividad</a:t>
            </a:r>
            <a:r>
              <a:rPr lang="en-US" sz="1800" dirty="0"/>
              <a:t> e </a:t>
            </a:r>
            <a:r>
              <a:rPr lang="en-US" sz="1800" dirty="0" err="1"/>
              <a:t>innovación</a:t>
            </a:r>
            <a:r>
              <a:rPr lang="en-US" sz="1800" dirty="0"/>
              <a:t>.</a:t>
            </a:r>
          </a:p>
          <a:p>
            <a:pPr marL="0" indent="0" algn="just">
              <a:buNone/>
            </a:pPr>
            <a:endParaRPr lang="en-US" sz="1800" dirty="0"/>
          </a:p>
          <a:p>
            <a:pPr marL="0" indent="0" algn="just">
              <a:buNone/>
            </a:pPr>
            <a:r>
              <a:rPr lang="en-US" sz="1800" b="1" dirty="0">
                <a:solidFill>
                  <a:schemeClr val="accent4"/>
                </a:solidFill>
              </a:rPr>
              <a:t>7. CONCIENCIA Y EXPRESIONES CULTURALES</a:t>
            </a:r>
          </a:p>
          <a:p>
            <a:pPr algn="just"/>
            <a:r>
              <a:rPr lang="en-US" sz="1800" dirty="0" err="1"/>
              <a:t>Desarrollando</a:t>
            </a:r>
            <a:r>
              <a:rPr lang="en-US" sz="1800" dirty="0"/>
              <a:t> la </a:t>
            </a:r>
            <a:r>
              <a:rPr lang="en-US" sz="1800" dirty="0" err="1"/>
              <a:t>iniciativa</a:t>
            </a:r>
            <a:r>
              <a:rPr lang="en-US" sz="1800" dirty="0"/>
              <a:t>, la </a:t>
            </a:r>
            <a:r>
              <a:rPr lang="en-US" sz="1800" dirty="0" err="1"/>
              <a:t>imaginación</a:t>
            </a:r>
            <a:r>
              <a:rPr lang="en-US" sz="1800" dirty="0"/>
              <a:t> y la </a:t>
            </a:r>
            <a:r>
              <a:rPr lang="en-US" sz="1800" dirty="0" err="1"/>
              <a:t>creatividad</a:t>
            </a:r>
            <a:endParaRPr lang="en-US" sz="1800" b="1" dirty="0">
              <a:solidFill>
                <a:schemeClr val="accent4"/>
              </a:solidFill>
            </a:endParaRPr>
          </a:p>
        </p:txBody>
      </p:sp>
      <p:sp>
        <p:nvSpPr>
          <p:cNvPr id="12" name="CuadroTexto 11">
            <a:extLst>
              <a:ext uri="{FF2B5EF4-FFF2-40B4-BE49-F238E27FC236}">
                <a16:creationId xmlns:a16="http://schemas.microsoft.com/office/drawing/2014/main" id="{378F20C9-05A1-8845-94FF-316E98B17169}"/>
              </a:ext>
            </a:extLst>
          </p:cNvPr>
          <p:cNvSpPr txBox="1"/>
          <p:nvPr/>
        </p:nvSpPr>
        <p:spPr>
          <a:xfrm>
            <a:off x="854028" y="1523746"/>
            <a:ext cx="8655143" cy="369332"/>
          </a:xfrm>
          <a:prstGeom prst="rect">
            <a:avLst/>
          </a:prstGeom>
          <a:noFill/>
        </p:spPr>
        <p:txBody>
          <a:bodyPr wrap="square" rtlCol="0">
            <a:spAutoFit/>
          </a:bodyPr>
          <a:lstStyle/>
          <a:p>
            <a:r>
              <a:rPr lang="en-US" dirty="0">
                <a:latin typeface="Chalkduster" panose="03050602040202020205" pitchFamily="66" charset="77"/>
              </a:rPr>
              <a:t>JUSTIFICACIÓN DEL DESARROLLO DE LAS COMPETENCIAS CLAVE</a:t>
            </a:r>
          </a:p>
        </p:txBody>
      </p:sp>
      <p:pic>
        <p:nvPicPr>
          <p:cNvPr id="3" name="Gráfico 2" descr="Globo aerostático">
            <a:extLst>
              <a:ext uri="{FF2B5EF4-FFF2-40B4-BE49-F238E27FC236}">
                <a16:creationId xmlns:a16="http://schemas.microsoft.com/office/drawing/2014/main" id="{EA8B45C1-D686-B54A-A5DD-11D6461300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55884" y="2558654"/>
            <a:ext cx="1609344" cy="1609344"/>
          </a:xfrm>
          <a:prstGeom prst="rect">
            <a:avLst/>
          </a:prstGeom>
        </p:spPr>
      </p:pic>
      <p:pic>
        <p:nvPicPr>
          <p:cNvPr id="6" name="Gráfico 5" descr="Piezas de rompecabezas">
            <a:extLst>
              <a:ext uri="{FF2B5EF4-FFF2-40B4-BE49-F238E27FC236}">
                <a16:creationId xmlns:a16="http://schemas.microsoft.com/office/drawing/2014/main" id="{69503665-73A6-C04D-A489-75A274992C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77670" y="4507371"/>
            <a:ext cx="1299029" cy="1299029"/>
          </a:xfrm>
          <a:prstGeom prst="rect">
            <a:avLst/>
          </a:prstGeom>
        </p:spPr>
      </p:pic>
    </p:spTree>
    <p:extLst>
      <p:ext uri="{BB962C8B-B14F-4D97-AF65-F5344CB8AC3E}">
        <p14:creationId xmlns:p14="http://schemas.microsoft.com/office/powerpoint/2010/main" val="3704375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709881-0760-E042-9DF1-E70048C36B06}"/>
              </a:ext>
            </a:extLst>
          </p:cNvPr>
          <p:cNvSpPr>
            <a:spLocks noGrp="1"/>
          </p:cNvSpPr>
          <p:nvPr>
            <p:ph type="title"/>
          </p:nvPr>
        </p:nvSpPr>
        <p:spPr>
          <a:xfrm>
            <a:off x="768096" y="484632"/>
            <a:ext cx="10546080" cy="1609344"/>
          </a:xfrm>
        </p:spPr>
        <p:txBody>
          <a:bodyPr>
            <a:normAutofit/>
          </a:bodyPr>
          <a:lstStyle/>
          <a:p>
            <a:r>
              <a:rPr lang="es-ES" sz="5000" dirty="0"/>
              <a:t>Fundamentación razonada de este trabajo</a:t>
            </a:r>
          </a:p>
        </p:txBody>
      </p:sp>
      <p:sp>
        <p:nvSpPr>
          <p:cNvPr id="5" name="Marcador de contenido 4">
            <a:extLst>
              <a:ext uri="{FF2B5EF4-FFF2-40B4-BE49-F238E27FC236}">
                <a16:creationId xmlns:a16="http://schemas.microsoft.com/office/drawing/2014/main" id="{6F8EE2D3-4A1F-BD49-88BD-49831793C575}"/>
              </a:ext>
            </a:extLst>
          </p:cNvPr>
          <p:cNvSpPr txBox="1">
            <a:spLocks noGrp="1"/>
          </p:cNvSpPr>
          <p:nvPr>
            <p:ph idx="1"/>
          </p:nvPr>
        </p:nvSpPr>
        <p:spPr>
          <a:xfrm>
            <a:off x="1069848" y="2121408"/>
            <a:ext cx="10058400" cy="369332"/>
          </a:xfrm>
          <a:prstGeom prst="rect">
            <a:avLst/>
          </a:prstGeom>
          <a:noFill/>
        </p:spPr>
        <p:txBody>
          <a:bodyPr wrap="square" rtlCol="0">
            <a:spAutoFit/>
          </a:bodyPr>
          <a:lstStyle/>
          <a:p>
            <a:r>
              <a:rPr lang="en-US">
                <a:latin typeface="Chalkduster" panose="03050602040202020205" pitchFamily="66" charset="77"/>
              </a:rPr>
              <a:t>CONEXIONES PEDAGÓGICAS</a:t>
            </a:r>
            <a:endParaRPr lang="en-US" dirty="0">
              <a:latin typeface="Chalkduster" panose="03050602040202020205" pitchFamily="66" charset="77"/>
            </a:endParaRPr>
          </a:p>
        </p:txBody>
      </p:sp>
      <p:sp>
        <p:nvSpPr>
          <p:cNvPr id="6" name="Esquina doblada 5">
            <a:extLst>
              <a:ext uri="{FF2B5EF4-FFF2-40B4-BE49-F238E27FC236}">
                <a16:creationId xmlns:a16="http://schemas.microsoft.com/office/drawing/2014/main" id="{5D7E7ECA-F034-F944-9F0D-C6A8254318BB}"/>
              </a:ext>
            </a:extLst>
          </p:cNvPr>
          <p:cNvSpPr/>
          <p:nvPr/>
        </p:nvSpPr>
        <p:spPr>
          <a:xfrm>
            <a:off x="890016" y="2913888"/>
            <a:ext cx="2889504" cy="2487168"/>
          </a:xfrm>
          <a:prstGeom prst="foldedCorner">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b="1" dirty="0">
                <a:latin typeface="Chalkduster" panose="03050602040202020205" pitchFamily="66" charset="77"/>
              </a:rPr>
              <a:t>GAMIFICACIÓN</a:t>
            </a:r>
          </a:p>
        </p:txBody>
      </p:sp>
      <p:sp>
        <p:nvSpPr>
          <p:cNvPr id="7" name="Esquina doblada 6">
            <a:extLst>
              <a:ext uri="{FF2B5EF4-FFF2-40B4-BE49-F238E27FC236}">
                <a16:creationId xmlns:a16="http://schemas.microsoft.com/office/drawing/2014/main" id="{C1AF90C1-6935-8B48-94DD-5FA0D9458A19}"/>
              </a:ext>
            </a:extLst>
          </p:cNvPr>
          <p:cNvSpPr/>
          <p:nvPr/>
        </p:nvSpPr>
        <p:spPr>
          <a:xfrm>
            <a:off x="4492931" y="2913888"/>
            <a:ext cx="2889504" cy="2487168"/>
          </a:xfrm>
          <a:prstGeom prst="foldedCorner">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b="1" dirty="0">
                <a:latin typeface="Chalkduster" panose="03050602040202020205" pitchFamily="66" charset="77"/>
              </a:rPr>
              <a:t>APRENDIZAJE BASADO EN PROYECTOS</a:t>
            </a:r>
          </a:p>
        </p:txBody>
      </p:sp>
      <p:sp>
        <p:nvSpPr>
          <p:cNvPr id="8" name="Esquina doblada 7">
            <a:extLst>
              <a:ext uri="{FF2B5EF4-FFF2-40B4-BE49-F238E27FC236}">
                <a16:creationId xmlns:a16="http://schemas.microsoft.com/office/drawing/2014/main" id="{379DEAF8-59BB-2F47-8DE2-67A246B5C5E0}"/>
              </a:ext>
            </a:extLst>
          </p:cNvPr>
          <p:cNvSpPr/>
          <p:nvPr/>
        </p:nvSpPr>
        <p:spPr>
          <a:xfrm>
            <a:off x="8095846" y="2913888"/>
            <a:ext cx="2889504" cy="2487168"/>
          </a:xfrm>
          <a:prstGeom prst="foldedCorner">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b="1" dirty="0">
                <a:latin typeface="Chalkduster" panose="03050602040202020205" pitchFamily="66" charset="77"/>
              </a:rPr>
              <a:t>APRENDIZAJE COOPERATIVO Y COLABORATIVO</a:t>
            </a:r>
          </a:p>
        </p:txBody>
      </p:sp>
    </p:spTree>
    <p:extLst>
      <p:ext uri="{BB962C8B-B14F-4D97-AF65-F5344CB8AC3E}">
        <p14:creationId xmlns:p14="http://schemas.microsoft.com/office/powerpoint/2010/main" val="3095983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FBB4EAA-300B-2343-AF11-2EFCC8CBF1B9}"/>
              </a:ext>
            </a:extLst>
          </p:cNvPr>
          <p:cNvSpPr>
            <a:spLocks noGrp="1"/>
          </p:cNvSpPr>
          <p:nvPr>
            <p:ph type="title"/>
          </p:nvPr>
        </p:nvSpPr>
        <p:spPr>
          <a:xfrm>
            <a:off x="5243274" y="360104"/>
            <a:ext cx="6803719" cy="605132"/>
          </a:xfrm>
        </p:spPr>
        <p:txBody>
          <a:bodyPr vert="horz" lIns="91440" tIns="45720" rIns="91440" bIns="45720" rtlCol="0" anchor="ctr">
            <a:noAutofit/>
          </a:bodyPr>
          <a:lstStyle/>
          <a:p>
            <a:pPr algn="ctr"/>
            <a:r>
              <a:rPr lang="en-US" sz="4000" dirty="0"/>
              <a:t>- COMPARTIENDO CONOCIMIENTO -</a:t>
            </a:r>
          </a:p>
        </p:txBody>
      </p:sp>
      <p:pic>
        <p:nvPicPr>
          <p:cNvPr id="7" name="Marcador de contenido 6" descr="Imagen que contiene alimentos, dibujo&#10;&#10;Descripción generada automáticamente">
            <a:extLst>
              <a:ext uri="{FF2B5EF4-FFF2-40B4-BE49-F238E27FC236}">
                <a16:creationId xmlns:a16="http://schemas.microsoft.com/office/drawing/2014/main" id="{8AFA59A5-1EFC-354A-90C2-6E3C08B8E0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417" y="192512"/>
            <a:ext cx="2544302" cy="1139942"/>
          </a:xfrm>
        </p:spPr>
      </p:pic>
      <p:sp>
        <p:nvSpPr>
          <p:cNvPr id="5" name="Título 1">
            <a:extLst>
              <a:ext uri="{FF2B5EF4-FFF2-40B4-BE49-F238E27FC236}">
                <a16:creationId xmlns:a16="http://schemas.microsoft.com/office/drawing/2014/main" id="{908CF539-0775-F747-B599-F03CF9A875AA}"/>
              </a:ext>
            </a:extLst>
          </p:cNvPr>
          <p:cNvSpPr txBox="1">
            <a:spLocks/>
          </p:cNvSpPr>
          <p:nvPr/>
        </p:nvSpPr>
        <p:spPr>
          <a:xfrm>
            <a:off x="1500160" y="1276575"/>
            <a:ext cx="1336559" cy="3418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2400" dirty="0">
                <a:solidFill>
                  <a:schemeClr val="accent2">
                    <a:lumMod val="60000"/>
                    <a:lumOff val="40000"/>
                  </a:schemeClr>
                </a:solidFill>
                <a:latin typeface="Agency FB" panose="020F0502020204030204" pitchFamily="34" charset="0"/>
                <a:cs typeface="Agency FB" panose="020F0502020204030204" pitchFamily="34" charset="0"/>
              </a:rPr>
              <a:t>EDUCATIVO</a:t>
            </a:r>
          </a:p>
        </p:txBody>
      </p:sp>
      <p:cxnSp>
        <p:nvCxnSpPr>
          <p:cNvPr id="9" name="Conector angular 8">
            <a:extLst>
              <a:ext uri="{FF2B5EF4-FFF2-40B4-BE49-F238E27FC236}">
                <a16:creationId xmlns:a16="http://schemas.microsoft.com/office/drawing/2014/main" id="{162B688E-3531-534F-B238-AA6FDFC2FEC1}"/>
              </a:ext>
            </a:extLst>
          </p:cNvPr>
          <p:cNvCxnSpPr>
            <a:cxnSpLocks/>
          </p:cNvCxnSpPr>
          <p:nvPr/>
        </p:nvCxnSpPr>
        <p:spPr>
          <a:xfrm>
            <a:off x="855894" y="3529240"/>
            <a:ext cx="2387971" cy="1020758"/>
          </a:xfrm>
          <a:prstGeom prst="bentConnector3">
            <a:avLst/>
          </a:prstGeom>
          <a:ln w="28575">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2" name="Conector angular 11">
            <a:extLst>
              <a:ext uri="{FF2B5EF4-FFF2-40B4-BE49-F238E27FC236}">
                <a16:creationId xmlns:a16="http://schemas.microsoft.com/office/drawing/2014/main" id="{47E0CB99-F82C-B84E-834B-FDFBEC544408}"/>
              </a:ext>
            </a:extLst>
          </p:cNvPr>
          <p:cNvCxnSpPr/>
          <p:nvPr/>
        </p:nvCxnSpPr>
        <p:spPr>
          <a:xfrm rot="16200000" flipH="1">
            <a:off x="3078909" y="4813079"/>
            <a:ext cx="1584960" cy="1188720"/>
          </a:xfrm>
          <a:prstGeom prst="bentConnector3">
            <a:avLst>
              <a:gd name="adj1" fmla="val 69012"/>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angular 13">
            <a:extLst>
              <a:ext uri="{FF2B5EF4-FFF2-40B4-BE49-F238E27FC236}">
                <a16:creationId xmlns:a16="http://schemas.microsoft.com/office/drawing/2014/main" id="{BA338AFE-3521-4041-837A-BDD6FD1941F6}"/>
              </a:ext>
            </a:extLst>
          </p:cNvPr>
          <p:cNvCxnSpPr>
            <a:cxnSpLocks/>
          </p:cNvCxnSpPr>
          <p:nvPr/>
        </p:nvCxnSpPr>
        <p:spPr>
          <a:xfrm flipV="1">
            <a:off x="4457885" y="4574183"/>
            <a:ext cx="3213071" cy="1592439"/>
          </a:xfrm>
          <a:prstGeom prst="bentConnector3">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7" name="Imagen 16" descr="Imagen que contiene muebles, asiento, silla, taburete&#10;&#10;Descripción generada automáticamente">
            <a:extLst>
              <a:ext uri="{FF2B5EF4-FFF2-40B4-BE49-F238E27FC236}">
                <a16:creationId xmlns:a16="http://schemas.microsoft.com/office/drawing/2014/main" id="{C124FBF9-8889-044A-893B-D994185197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8648" y="3000946"/>
            <a:ext cx="349264" cy="1499779"/>
          </a:xfrm>
          <a:prstGeom prst="rect">
            <a:avLst/>
          </a:prstGeom>
        </p:spPr>
      </p:pic>
      <p:sp>
        <p:nvSpPr>
          <p:cNvPr id="18" name="Elipse 17">
            <a:extLst>
              <a:ext uri="{FF2B5EF4-FFF2-40B4-BE49-F238E27FC236}">
                <a16:creationId xmlns:a16="http://schemas.microsoft.com/office/drawing/2014/main" id="{36352A4F-8DC8-284B-BE4E-4BC86779458C}"/>
              </a:ext>
            </a:extLst>
          </p:cNvPr>
          <p:cNvSpPr/>
          <p:nvPr/>
        </p:nvSpPr>
        <p:spPr>
          <a:xfrm>
            <a:off x="613194" y="3429000"/>
            <a:ext cx="242700" cy="238169"/>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Elipse 20">
            <a:extLst>
              <a:ext uri="{FF2B5EF4-FFF2-40B4-BE49-F238E27FC236}">
                <a16:creationId xmlns:a16="http://schemas.microsoft.com/office/drawing/2014/main" id="{A18E8DFA-2ADF-A844-9372-2F77603E8E71}"/>
              </a:ext>
            </a:extLst>
          </p:cNvPr>
          <p:cNvSpPr/>
          <p:nvPr/>
        </p:nvSpPr>
        <p:spPr>
          <a:xfrm>
            <a:off x="3159460" y="4404583"/>
            <a:ext cx="242700" cy="238169"/>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Elipse 21">
            <a:extLst>
              <a:ext uri="{FF2B5EF4-FFF2-40B4-BE49-F238E27FC236}">
                <a16:creationId xmlns:a16="http://schemas.microsoft.com/office/drawing/2014/main" id="{2BB02D87-D142-BD40-99FA-C39F91E75067}"/>
              </a:ext>
            </a:extLst>
          </p:cNvPr>
          <p:cNvSpPr/>
          <p:nvPr/>
        </p:nvSpPr>
        <p:spPr>
          <a:xfrm>
            <a:off x="4344400" y="5580722"/>
            <a:ext cx="242700" cy="238169"/>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Elipse 22">
            <a:extLst>
              <a:ext uri="{FF2B5EF4-FFF2-40B4-BE49-F238E27FC236}">
                <a16:creationId xmlns:a16="http://schemas.microsoft.com/office/drawing/2014/main" id="{B840A398-1601-A843-8B09-60A02CC9AA1B}"/>
              </a:ext>
            </a:extLst>
          </p:cNvPr>
          <p:cNvSpPr/>
          <p:nvPr/>
        </p:nvSpPr>
        <p:spPr>
          <a:xfrm>
            <a:off x="5930657" y="6020809"/>
            <a:ext cx="242700" cy="238169"/>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Elipse 23">
            <a:extLst>
              <a:ext uri="{FF2B5EF4-FFF2-40B4-BE49-F238E27FC236}">
                <a16:creationId xmlns:a16="http://schemas.microsoft.com/office/drawing/2014/main" id="{D6938818-13F4-BD44-9F9E-122732D6D96E}"/>
              </a:ext>
            </a:extLst>
          </p:cNvPr>
          <p:cNvSpPr/>
          <p:nvPr/>
        </p:nvSpPr>
        <p:spPr>
          <a:xfrm>
            <a:off x="5961664" y="4460402"/>
            <a:ext cx="242700" cy="238169"/>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5" name="Conector angular 24">
            <a:extLst>
              <a:ext uri="{FF2B5EF4-FFF2-40B4-BE49-F238E27FC236}">
                <a16:creationId xmlns:a16="http://schemas.microsoft.com/office/drawing/2014/main" id="{6A65AE83-E0F8-0945-A633-9FED3EFBB687}"/>
              </a:ext>
            </a:extLst>
          </p:cNvPr>
          <p:cNvCxnSpPr>
            <a:cxnSpLocks/>
          </p:cNvCxnSpPr>
          <p:nvPr/>
        </p:nvCxnSpPr>
        <p:spPr>
          <a:xfrm flipV="1">
            <a:off x="7968694" y="2184672"/>
            <a:ext cx="2900197" cy="975446"/>
          </a:xfrm>
          <a:prstGeom prst="bentConnector3">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0" name="Imagen 19">
            <a:extLst>
              <a:ext uri="{FF2B5EF4-FFF2-40B4-BE49-F238E27FC236}">
                <a16:creationId xmlns:a16="http://schemas.microsoft.com/office/drawing/2014/main" id="{B0C35588-D46E-5443-B848-B468B30B0CEA}"/>
              </a:ext>
            </a:extLst>
          </p:cNvPr>
          <p:cNvPicPr>
            <a:picLocks noChangeAspect="1"/>
          </p:cNvPicPr>
          <p:nvPr/>
        </p:nvPicPr>
        <p:blipFill>
          <a:blip r:embed="rId5"/>
          <a:stretch>
            <a:fillRect/>
          </a:stretch>
        </p:blipFill>
        <p:spPr>
          <a:xfrm>
            <a:off x="9291792" y="2992129"/>
            <a:ext cx="254000" cy="254000"/>
          </a:xfrm>
          <a:prstGeom prst="rect">
            <a:avLst/>
          </a:prstGeom>
        </p:spPr>
      </p:pic>
      <p:sp>
        <p:nvSpPr>
          <p:cNvPr id="28" name="Elipse 27">
            <a:extLst>
              <a:ext uri="{FF2B5EF4-FFF2-40B4-BE49-F238E27FC236}">
                <a16:creationId xmlns:a16="http://schemas.microsoft.com/office/drawing/2014/main" id="{B52F9061-C93C-934E-9D9A-AEA380240FF4}"/>
              </a:ext>
            </a:extLst>
          </p:cNvPr>
          <p:cNvSpPr/>
          <p:nvPr/>
        </p:nvSpPr>
        <p:spPr>
          <a:xfrm>
            <a:off x="10700133" y="2065587"/>
            <a:ext cx="242700" cy="238169"/>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Elipse 28">
            <a:extLst>
              <a:ext uri="{FF2B5EF4-FFF2-40B4-BE49-F238E27FC236}">
                <a16:creationId xmlns:a16="http://schemas.microsoft.com/office/drawing/2014/main" id="{9F966E64-AFB3-114D-A539-FA7EB7026AAF}"/>
              </a:ext>
            </a:extLst>
          </p:cNvPr>
          <p:cNvSpPr/>
          <p:nvPr/>
        </p:nvSpPr>
        <p:spPr>
          <a:xfrm>
            <a:off x="9259440" y="2083343"/>
            <a:ext cx="242700" cy="238169"/>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1" name="Conector recto 30">
            <a:extLst>
              <a:ext uri="{FF2B5EF4-FFF2-40B4-BE49-F238E27FC236}">
                <a16:creationId xmlns:a16="http://schemas.microsoft.com/office/drawing/2014/main" id="{26C68AE0-C7F3-4F47-88E8-F77E77B4EFCD}"/>
              </a:ext>
            </a:extLst>
          </p:cNvPr>
          <p:cNvCxnSpPr/>
          <p:nvPr/>
        </p:nvCxnSpPr>
        <p:spPr>
          <a:xfrm>
            <a:off x="734544" y="3796551"/>
            <a:ext cx="0" cy="1336558"/>
          </a:xfrm>
          <a:prstGeom prst="line">
            <a:avLst/>
          </a:prstGeom>
          <a:ln w="19050">
            <a:solidFill>
              <a:schemeClr val="accent5">
                <a:lumMod val="60000"/>
                <a:lumOff val="40000"/>
              </a:schemeClr>
            </a:solidFill>
            <a:prstDash val="dash"/>
          </a:ln>
        </p:spPr>
        <p:style>
          <a:lnRef idx="1">
            <a:schemeClr val="dk1"/>
          </a:lnRef>
          <a:fillRef idx="0">
            <a:schemeClr val="dk1"/>
          </a:fillRef>
          <a:effectRef idx="0">
            <a:schemeClr val="dk1"/>
          </a:effectRef>
          <a:fontRef idx="minor">
            <a:schemeClr val="tx1"/>
          </a:fontRef>
        </p:style>
      </p:cxnSp>
      <p:cxnSp>
        <p:nvCxnSpPr>
          <p:cNvPr id="32" name="Conector recto 31">
            <a:extLst>
              <a:ext uri="{FF2B5EF4-FFF2-40B4-BE49-F238E27FC236}">
                <a16:creationId xmlns:a16="http://schemas.microsoft.com/office/drawing/2014/main" id="{CF637E1F-0510-1544-A0D0-CC56ED39498B}"/>
              </a:ext>
            </a:extLst>
          </p:cNvPr>
          <p:cNvCxnSpPr>
            <a:cxnSpLocks/>
          </p:cNvCxnSpPr>
          <p:nvPr/>
        </p:nvCxnSpPr>
        <p:spPr>
          <a:xfrm flipH="1">
            <a:off x="3278675" y="3703801"/>
            <a:ext cx="1" cy="725621"/>
          </a:xfrm>
          <a:prstGeom prst="line">
            <a:avLst/>
          </a:prstGeom>
          <a:ln w="19050">
            <a:solidFill>
              <a:schemeClr val="accent5">
                <a:lumMod val="60000"/>
                <a:lumOff val="40000"/>
              </a:schemeClr>
            </a:solidFill>
            <a:prstDash val="dash"/>
          </a:ln>
        </p:spPr>
        <p:style>
          <a:lnRef idx="1">
            <a:schemeClr val="dk1"/>
          </a:lnRef>
          <a:fillRef idx="0">
            <a:schemeClr val="dk1"/>
          </a:fillRef>
          <a:effectRef idx="0">
            <a:schemeClr val="dk1"/>
          </a:effectRef>
          <a:fontRef idx="minor">
            <a:schemeClr val="tx1"/>
          </a:fontRef>
        </p:style>
      </p:cxnSp>
      <p:cxnSp>
        <p:nvCxnSpPr>
          <p:cNvPr id="34" name="Conector recto 33">
            <a:extLst>
              <a:ext uri="{FF2B5EF4-FFF2-40B4-BE49-F238E27FC236}">
                <a16:creationId xmlns:a16="http://schemas.microsoft.com/office/drawing/2014/main" id="{A48D0086-4022-6E4C-9727-9CF255488BCC}"/>
              </a:ext>
            </a:extLst>
          </p:cNvPr>
          <p:cNvCxnSpPr>
            <a:cxnSpLocks/>
          </p:cNvCxnSpPr>
          <p:nvPr/>
        </p:nvCxnSpPr>
        <p:spPr>
          <a:xfrm flipV="1">
            <a:off x="4463407" y="5087550"/>
            <a:ext cx="0" cy="408388"/>
          </a:xfrm>
          <a:prstGeom prst="line">
            <a:avLst/>
          </a:prstGeom>
          <a:ln w="19050">
            <a:solidFill>
              <a:schemeClr val="accent5">
                <a:lumMod val="60000"/>
                <a:lumOff val="40000"/>
              </a:schemeClr>
            </a:solidFill>
            <a:prstDash val="dash"/>
          </a:ln>
        </p:spPr>
        <p:style>
          <a:lnRef idx="1">
            <a:schemeClr val="dk1"/>
          </a:lnRef>
          <a:fillRef idx="0">
            <a:schemeClr val="dk1"/>
          </a:fillRef>
          <a:effectRef idx="0">
            <a:schemeClr val="dk1"/>
          </a:effectRef>
          <a:fontRef idx="minor">
            <a:schemeClr val="tx1"/>
          </a:fontRef>
        </p:style>
      </p:cxnSp>
      <p:cxnSp>
        <p:nvCxnSpPr>
          <p:cNvPr id="35" name="Conector recto 34">
            <a:extLst>
              <a:ext uri="{FF2B5EF4-FFF2-40B4-BE49-F238E27FC236}">
                <a16:creationId xmlns:a16="http://schemas.microsoft.com/office/drawing/2014/main" id="{F6CBDED9-28D8-BF46-A6B1-80BBFC441E8D}"/>
              </a:ext>
            </a:extLst>
          </p:cNvPr>
          <p:cNvCxnSpPr>
            <a:cxnSpLocks/>
          </p:cNvCxnSpPr>
          <p:nvPr/>
        </p:nvCxnSpPr>
        <p:spPr>
          <a:xfrm flipH="1">
            <a:off x="6204364" y="6181457"/>
            <a:ext cx="1524850" cy="0"/>
          </a:xfrm>
          <a:prstGeom prst="line">
            <a:avLst/>
          </a:prstGeom>
          <a:ln w="19050">
            <a:solidFill>
              <a:schemeClr val="accent5">
                <a:lumMod val="60000"/>
                <a:lumOff val="40000"/>
              </a:schemeClr>
            </a:solidFill>
            <a:prstDash val="dash"/>
          </a:ln>
        </p:spPr>
        <p:style>
          <a:lnRef idx="1">
            <a:schemeClr val="dk1"/>
          </a:lnRef>
          <a:fillRef idx="0">
            <a:schemeClr val="dk1"/>
          </a:fillRef>
          <a:effectRef idx="0">
            <a:schemeClr val="dk1"/>
          </a:effectRef>
          <a:fontRef idx="minor">
            <a:schemeClr val="tx1"/>
          </a:fontRef>
        </p:style>
      </p:cxnSp>
      <p:cxnSp>
        <p:nvCxnSpPr>
          <p:cNvPr id="38" name="Conector recto 37">
            <a:extLst>
              <a:ext uri="{FF2B5EF4-FFF2-40B4-BE49-F238E27FC236}">
                <a16:creationId xmlns:a16="http://schemas.microsoft.com/office/drawing/2014/main" id="{0B1E51B0-661D-6544-B1D9-D3AD3D8184AC}"/>
              </a:ext>
            </a:extLst>
          </p:cNvPr>
          <p:cNvCxnSpPr/>
          <p:nvPr/>
        </p:nvCxnSpPr>
        <p:spPr>
          <a:xfrm>
            <a:off x="6083014" y="3027250"/>
            <a:ext cx="0" cy="1336558"/>
          </a:xfrm>
          <a:prstGeom prst="line">
            <a:avLst/>
          </a:prstGeom>
          <a:ln w="19050">
            <a:solidFill>
              <a:schemeClr val="accent5">
                <a:lumMod val="60000"/>
                <a:lumOff val="40000"/>
              </a:schemeClr>
            </a:solidFill>
            <a:prstDash val="dash"/>
          </a:ln>
        </p:spPr>
        <p:style>
          <a:lnRef idx="1">
            <a:schemeClr val="dk1"/>
          </a:lnRef>
          <a:fillRef idx="0">
            <a:schemeClr val="dk1"/>
          </a:fillRef>
          <a:effectRef idx="0">
            <a:schemeClr val="dk1"/>
          </a:effectRef>
          <a:fontRef idx="minor">
            <a:schemeClr val="tx1"/>
          </a:fontRef>
        </p:style>
      </p:cxnSp>
      <p:cxnSp>
        <p:nvCxnSpPr>
          <p:cNvPr id="39" name="Conector recto 38">
            <a:extLst>
              <a:ext uri="{FF2B5EF4-FFF2-40B4-BE49-F238E27FC236}">
                <a16:creationId xmlns:a16="http://schemas.microsoft.com/office/drawing/2014/main" id="{A41B7A20-F8A2-3F4C-B584-739CAEEEE4E1}"/>
              </a:ext>
            </a:extLst>
          </p:cNvPr>
          <p:cNvCxnSpPr>
            <a:cxnSpLocks/>
          </p:cNvCxnSpPr>
          <p:nvPr/>
        </p:nvCxnSpPr>
        <p:spPr>
          <a:xfrm>
            <a:off x="9437337" y="3356634"/>
            <a:ext cx="0" cy="529566"/>
          </a:xfrm>
          <a:prstGeom prst="line">
            <a:avLst/>
          </a:prstGeom>
          <a:ln w="19050">
            <a:solidFill>
              <a:schemeClr val="accent5">
                <a:lumMod val="60000"/>
                <a:lumOff val="40000"/>
              </a:schemeClr>
            </a:solidFill>
            <a:prstDash val="dash"/>
          </a:ln>
        </p:spPr>
        <p:style>
          <a:lnRef idx="1">
            <a:schemeClr val="dk1"/>
          </a:lnRef>
          <a:fillRef idx="0">
            <a:schemeClr val="dk1"/>
          </a:fillRef>
          <a:effectRef idx="0">
            <a:schemeClr val="dk1"/>
          </a:effectRef>
          <a:fontRef idx="minor">
            <a:schemeClr val="tx1"/>
          </a:fontRef>
        </p:style>
      </p:cxnSp>
      <p:cxnSp>
        <p:nvCxnSpPr>
          <p:cNvPr id="40" name="Conector recto 39">
            <a:extLst>
              <a:ext uri="{FF2B5EF4-FFF2-40B4-BE49-F238E27FC236}">
                <a16:creationId xmlns:a16="http://schemas.microsoft.com/office/drawing/2014/main" id="{D33E99FE-3AE2-3546-AFC5-D02DF7F2D50F}"/>
              </a:ext>
            </a:extLst>
          </p:cNvPr>
          <p:cNvCxnSpPr>
            <a:cxnSpLocks/>
          </p:cNvCxnSpPr>
          <p:nvPr/>
        </p:nvCxnSpPr>
        <p:spPr>
          <a:xfrm>
            <a:off x="8875352" y="2202427"/>
            <a:ext cx="384088" cy="0"/>
          </a:xfrm>
          <a:prstGeom prst="line">
            <a:avLst/>
          </a:prstGeom>
          <a:ln w="19050">
            <a:solidFill>
              <a:schemeClr val="accent5">
                <a:lumMod val="60000"/>
                <a:lumOff val="40000"/>
              </a:schemeClr>
            </a:solidFill>
            <a:prstDash val="dash"/>
          </a:ln>
        </p:spPr>
        <p:style>
          <a:lnRef idx="1">
            <a:schemeClr val="dk1"/>
          </a:lnRef>
          <a:fillRef idx="0">
            <a:schemeClr val="dk1"/>
          </a:fillRef>
          <a:effectRef idx="0">
            <a:schemeClr val="dk1"/>
          </a:effectRef>
          <a:fontRef idx="minor">
            <a:schemeClr val="tx1"/>
          </a:fontRef>
        </p:style>
      </p:cxnSp>
      <p:cxnSp>
        <p:nvCxnSpPr>
          <p:cNvPr id="43" name="Conector recto 42">
            <a:extLst>
              <a:ext uri="{FF2B5EF4-FFF2-40B4-BE49-F238E27FC236}">
                <a16:creationId xmlns:a16="http://schemas.microsoft.com/office/drawing/2014/main" id="{837F5AE8-BD4F-CA44-A8DE-A0DAD63C2CB7}"/>
              </a:ext>
            </a:extLst>
          </p:cNvPr>
          <p:cNvCxnSpPr>
            <a:cxnSpLocks/>
          </p:cNvCxnSpPr>
          <p:nvPr/>
        </p:nvCxnSpPr>
        <p:spPr>
          <a:xfrm>
            <a:off x="10852656" y="2420742"/>
            <a:ext cx="0" cy="2420600"/>
          </a:xfrm>
          <a:prstGeom prst="line">
            <a:avLst/>
          </a:prstGeom>
          <a:ln w="19050">
            <a:solidFill>
              <a:schemeClr val="accent5">
                <a:lumMod val="60000"/>
                <a:lumOff val="40000"/>
              </a:schemeClr>
            </a:solidFill>
            <a:prstDash val="dash"/>
          </a:ln>
        </p:spPr>
        <p:style>
          <a:lnRef idx="1">
            <a:schemeClr val="dk1"/>
          </a:lnRef>
          <a:fillRef idx="0">
            <a:schemeClr val="dk1"/>
          </a:fillRef>
          <a:effectRef idx="0">
            <a:schemeClr val="dk1"/>
          </a:effectRef>
          <a:fontRef idx="minor">
            <a:schemeClr val="tx1"/>
          </a:fontRef>
        </p:style>
      </p:cxnSp>
      <p:pic>
        <p:nvPicPr>
          <p:cNvPr id="46" name="Imagen 45" descr="Imagen que contiene edificio, tabla&#10;&#10;Descripción generada automáticamente">
            <a:extLst>
              <a:ext uri="{FF2B5EF4-FFF2-40B4-BE49-F238E27FC236}">
                <a16:creationId xmlns:a16="http://schemas.microsoft.com/office/drawing/2014/main" id="{2245F923-5DD5-F847-909A-D7A173020CA8}"/>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028185" y="90854"/>
            <a:ext cx="1336558" cy="1336558"/>
          </a:xfrm>
          <a:prstGeom prst="rect">
            <a:avLst/>
          </a:prstGeom>
        </p:spPr>
      </p:pic>
      <p:pic>
        <p:nvPicPr>
          <p:cNvPr id="11" name="Imagen 10">
            <a:extLst>
              <a:ext uri="{FF2B5EF4-FFF2-40B4-BE49-F238E27FC236}">
                <a16:creationId xmlns:a16="http://schemas.microsoft.com/office/drawing/2014/main" id="{61AB9D2F-53E9-1E4B-AB16-FB4DB2FA7499}"/>
              </a:ext>
            </a:extLst>
          </p:cNvPr>
          <p:cNvPicPr>
            <a:picLocks noChangeAspect="1"/>
          </p:cNvPicPr>
          <p:nvPr/>
        </p:nvPicPr>
        <p:blipFill rotWithShape="1">
          <a:blip r:embed="rId7">
            <a:extLst>
              <a:ext uri="{28A0092B-C50C-407E-A947-70E740481C1C}">
                <a14:useLocalDpi xmlns:a14="http://schemas.microsoft.com/office/drawing/2010/main" val="0"/>
              </a:ext>
            </a:extLst>
          </a:blip>
          <a:srcRect l="28870" t="7235" r="35492" b="10177"/>
          <a:stretch/>
        </p:blipFill>
        <p:spPr>
          <a:xfrm>
            <a:off x="973112" y="4674798"/>
            <a:ext cx="396176" cy="717268"/>
          </a:xfrm>
          <a:prstGeom prst="rect">
            <a:avLst/>
          </a:prstGeom>
        </p:spPr>
      </p:pic>
      <p:pic>
        <p:nvPicPr>
          <p:cNvPr id="15" name="Imagen 14" descr="Imagen que contiene plato&#10;&#10;Descripción generada automáticamente">
            <a:extLst>
              <a:ext uri="{FF2B5EF4-FFF2-40B4-BE49-F238E27FC236}">
                <a16:creationId xmlns:a16="http://schemas.microsoft.com/office/drawing/2014/main" id="{2A4632D1-8958-BD46-9A90-3969C44958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32560" y="1896752"/>
            <a:ext cx="597472" cy="430367"/>
          </a:xfrm>
          <a:prstGeom prst="rect">
            <a:avLst/>
          </a:prstGeom>
        </p:spPr>
      </p:pic>
      <p:sp>
        <p:nvSpPr>
          <p:cNvPr id="16" name="CuadroTexto 15">
            <a:extLst>
              <a:ext uri="{FF2B5EF4-FFF2-40B4-BE49-F238E27FC236}">
                <a16:creationId xmlns:a16="http://schemas.microsoft.com/office/drawing/2014/main" id="{30E7B73F-AA8C-4C40-80B3-53EBB26C896C}"/>
              </a:ext>
            </a:extLst>
          </p:cNvPr>
          <p:cNvSpPr txBox="1"/>
          <p:nvPr/>
        </p:nvSpPr>
        <p:spPr>
          <a:xfrm>
            <a:off x="253596" y="5495938"/>
            <a:ext cx="1968710" cy="938719"/>
          </a:xfrm>
          <a:prstGeom prst="rect">
            <a:avLst/>
          </a:prstGeom>
          <a:noFill/>
          <a:ln>
            <a:solidFill>
              <a:schemeClr val="accent4">
                <a:lumMod val="40000"/>
                <a:lumOff val="60000"/>
              </a:schemeClr>
            </a:solidFill>
          </a:ln>
        </p:spPr>
        <p:txBody>
          <a:bodyPr wrap="square" rtlCol="0">
            <a:spAutoFit/>
          </a:bodyPr>
          <a:lstStyle/>
          <a:p>
            <a:pPr algn="ctr"/>
            <a:r>
              <a:rPr lang="es-ES" sz="1100" b="1" dirty="0">
                <a:latin typeface="Century Gothic" panose="020B0502020202020204" pitchFamily="34" charset="0"/>
              </a:rPr>
              <a:t>ELIGE EL TEMA</a:t>
            </a:r>
          </a:p>
          <a:p>
            <a:pPr algn="just"/>
            <a:r>
              <a:rPr lang="es-ES" sz="1100" dirty="0">
                <a:latin typeface="Century Gothic" panose="020B0502020202020204" pitchFamily="34" charset="0"/>
              </a:rPr>
              <a:t>Piensa en los contenidos, destrezas y habilidades que quieras trabajar con tu alumnado.</a:t>
            </a:r>
          </a:p>
        </p:txBody>
      </p:sp>
      <p:sp>
        <p:nvSpPr>
          <p:cNvPr id="41" name="CuadroTexto 40">
            <a:extLst>
              <a:ext uri="{FF2B5EF4-FFF2-40B4-BE49-F238E27FC236}">
                <a16:creationId xmlns:a16="http://schemas.microsoft.com/office/drawing/2014/main" id="{86EE780D-D85A-6B4D-AC48-81D102FF7177}"/>
              </a:ext>
            </a:extLst>
          </p:cNvPr>
          <p:cNvSpPr txBox="1"/>
          <p:nvPr/>
        </p:nvSpPr>
        <p:spPr>
          <a:xfrm>
            <a:off x="2399103" y="2400782"/>
            <a:ext cx="1689761" cy="1277273"/>
          </a:xfrm>
          <a:prstGeom prst="rect">
            <a:avLst/>
          </a:prstGeom>
          <a:noFill/>
          <a:ln>
            <a:solidFill>
              <a:schemeClr val="accent4">
                <a:lumMod val="40000"/>
                <a:lumOff val="60000"/>
              </a:schemeClr>
            </a:solidFill>
          </a:ln>
        </p:spPr>
        <p:txBody>
          <a:bodyPr wrap="square" rtlCol="0">
            <a:spAutoFit/>
          </a:bodyPr>
          <a:lstStyle/>
          <a:p>
            <a:pPr algn="ctr"/>
            <a:r>
              <a:rPr lang="es-ES" sz="1100" b="1" dirty="0">
                <a:latin typeface="Century Gothic" panose="020B0502020202020204" pitchFamily="34" charset="0"/>
              </a:rPr>
              <a:t>PIENSA EN LAS PRUEBAS</a:t>
            </a:r>
          </a:p>
          <a:p>
            <a:pPr algn="ctr"/>
            <a:r>
              <a:rPr lang="es-ES" sz="1100" dirty="0">
                <a:latin typeface="Century Gothic" panose="020B0502020202020204" pitchFamily="34" charset="0"/>
              </a:rPr>
              <a:t>Fáciles y complejas.</a:t>
            </a:r>
          </a:p>
          <a:p>
            <a:pPr algn="ctr"/>
            <a:r>
              <a:rPr lang="es-ES" sz="1100" dirty="0">
                <a:latin typeface="Century Gothic" panose="020B0502020202020204" pitchFamily="34" charset="0"/>
              </a:rPr>
              <a:t>Recuerda hacerlas lo más manipulativas posibles para atender a la diversidad.</a:t>
            </a:r>
          </a:p>
        </p:txBody>
      </p:sp>
      <p:sp>
        <p:nvSpPr>
          <p:cNvPr id="42" name="CuadroTexto 41">
            <a:extLst>
              <a:ext uri="{FF2B5EF4-FFF2-40B4-BE49-F238E27FC236}">
                <a16:creationId xmlns:a16="http://schemas.microsoft.com/office/drawing/2014/main" id="{3A10A7A2-DD2B-5C47-9DC0-9A52C328152D}"/>
              </a:ext>
            </a:extLst>
          </p:cNvPr>
          <p:cNvSpPr txBox="1"/>
          <p:nvPr/>
        </p:nvSpPr>
        <p:spPr>
          <a:xfrm>
            <a:off x="3741388" y="4089988"/>
            <a:ext cx="1636214" cy="938719"/>
          </a:xfrm>
          <a:prstGeom prst="rect">
            <a:avLst/>
          </a:prstGeom>
          <a:noFill/>
          <a:ln>
            <a:solidFill>
              <a:schemeClr val="accent4">
                <a:lumMod val="40000"/>
                <a:lumOff val="60000"/>
              </a:schemeClr>
            </a:solidFill>
          </a:ln>
        </p:spPr>
        <p:txBody>
          <a:bodyPr wrap="square" rtlCol="0">
            <a:spAutoFit/>
          </a:bodyPr>
          <a:lstStyle/>
          <a:p>
            <a:pPr algn="ctr"/>
            <a:r>
              <a:rPr lang="es-ES" sz="1100" b="1" dirty="0">
                <a:latin typeface="Century Gothic" panose="020B0502020202020204" pitchFamily="34" charset="0"/>
              </a:rPr>
              <a:t>PIENSA EN LA PRUEBA FINAL</a:t>
            </a:r>
          </a:p>
          <a:p>
            <a:pPr algn="just"/>
            <a:r>
              <a:rPr lang="es-ES" sz="1100" dirty="0">
                <a:latin typeface="Century Gothic" panose="020B0502020202020204" pitchFamily="34" charset="0"/>
              </a:rPr>
              <a:t>Donde el alumnado encuentre la llave para salir del aula.</a:t>
            </a:r>
          </a:p>
        </p:txBody>
      </p:sp>
      <p:sp>
        <p:nvSpPr>
          <p:cNvPr id="48" name="CuadroTexto 47">
            <a:extLst>
              <a:ext uri="{FF2B5EF4-FFF2-40B4-BE49-F238E27FC236}">
                <a16:creationId xmlns:a16="http://schemas.microsoft.com/office/drawing/2014/main" id="{CDD681BD-9F89-5545-90AC-FF3C5379B07F}"/>
              </a:ext>
            </a:extLst>
          </p:cNvPr>
          <p:cNvSpPr txBox="1"/>
          <p:nvPr/>
        </p:nvSpPr>
        <p:spPr>
          <a:xfrm>
            <a:off x="7801123" y="5495938"/>
            <a:ext cx="1636214" cy="1277273"/>
          </a:xfrm>
          <a:prstGeom prst="rect">
            <a:avLst/>
          </a:prstGeom>
          <a:noFill/>
          <a:ln>
            <a:solidFill>
              <a:schemeClr val="accent4">
                <a:lumMod val="40000"/>
                <a:lumOff val="60000"/>
              </a:schemeClr>
            </a:solidFill>
          </a:ln>
        </p:spPr>
        <p:txBody>
          <a:bodyPr wrap="square" rtlCol="0">
            <a:spAutoFit/>
          </a:bodyPr>
          <a:lstStyle/>
          <a:p>
            <a:pPr algn="ctr"/>
            <a:r>
              <a:rPr lang="es-ES" sz="1100" b="1" dirty="0">
                <a:latin typeface="Century Gothic" panose="020B0502020202020204" pitchFamily="34" charset="0"/>
              </a:rPr>
              <a:t>INVENTA UNA HISTORIA</a:t>
            </a:r>
          </a:p>
          <a:p>
            <a:pPr algn="ctr"/>
            <a:r>
              <a:rPr lang="es-ES" sz="1100" dirty="0">
                <a:latin typeface="Century Gothic" panose="020B0502020202020204" pitchFamily="34" charset="0"/>
              </a:rPr>
              <a:t>En torno a las pruebas para hacerlas más reales y motivadoras para el alumnado</a:t>
            </a:r>
          </a:p>
        </p:txBody>
      </p:sp>
      <p:sp>
        <p:nvSpPr>
          <p:cNvPr id="49" name="CuadroTexto 48">
            <a:extLst>
              <a:ext uri="{FF2B5EF4-FFF2-40B4-BE49-F238E27FC236}">
                <a16:creationId xmlns:a16="http://schemas.microsoft.com/office/drawing/2014/main" id="{2C20D79D-12A4-1441-84D9-1CF701AC6CA8}"/>
              </a:ext>
            </a:extLst>
          </p:cNvPr>
          <p:cNvSpPr txBox="1"/>
          <p:nvPr/>
        </p:nvSpPr>
        <p:spPr>
          <a:xfrm>
            <a:off x="5210672" y="2530686"/>
            <a:ext cx="1636214" cy="430887"/>
          </a:xfrm>
          <a:prstGeom prst="rect">
            <a:avLst/>
          </a:prstGeom>
          <a:noFill/>
          <a:ln>
            <a:solidFill>
              <a:schemeClr val="accent4">
                <a:lumMod val="40000"/>
                <a:lumOff val="60000"/>
              </a:schemeClr>
            </a:solidFill>
          </a:ln>
        </p:spPr>
        <p:txBody>
          <a:bodyPr wrap="square" rtlCol="0">
            <a:spAutoFit/>
          </a:bodyPr>
          <a:lstStyle/>
          <a:p>
            <a:pPr algn="ctr"/>
            <a:r>
              <a:rPr lang="es-ES" sz="1100" b="1" dirty="0">
                <a:latin typeface="Century Gothic" panose="020B0502020202020204" pitchFamily="34" charset="0"/>
              </a:rPr>
              <a:t>HAZTE CON LOS MATERIALES</a:t>
            </a:r>
            <a:endParaRPr lang="es-ES" sz="1100" dirty="0">
              <a:latin typeface="Century Gothic" panose="020B0502020202020204" pitchFamily="34" charset="0"/>
            </a:endParaRPr>
          </a:p>
        </p:txBody>
      </p:sp>
      <p:sp>
        <p:nvSpPr>
          <p:cNvPr id="50" name="CuadroTexto 49">
            <a:extLst>
              <a:ext uri="{FF2B5EF4-FFF2-40B4-BE49-F238E27FC236}">
                <a16:creationId xmlns:a16="http://schemas.microsoft.com/office/drawing/2014/main" id="{D0E8905D-722A-B54A-AEE5-A75DC37656DF}"/>
              </a:ext>
            </a:extLst>
          </p:cNvPr>
          <p:cNvSpPr txBox="1"/>
          <p:nvPr/>
        </p:nvSpPr>
        <p:spPr>
          <a:xfrm>
            <a:off x="8496531" y="3967575"/>
            <a:ext cx="1636214" cy="600164"/>
          </a:xfrm>
          <a:prstGeom prst="rect">
            <a:avLst/>
          </a:prstGeom>
          <a:noFill/>
          <a:ln>
            <a:solidFill>
              <a:schemeClr val="accent4">
                <a:lumMod val="40000"/>
                <a:lumOff val="60000"/>
              </a:schemeClr>
            </a:solidFill>
          </a:ln>
        </p:spPr>
        <p:txBody>
          <a:bodyPr wrap="square" rtlCol="0">
            <a:spAutoFit/>
          </a:bodyPr>
          <a:lstStyle/>
          <a:p>
            <a:pPr algn="ctr"/>
            <a:r>
              <a:rPr lang="es-ES" sz="1100" b="1" dirty="0">
                <a:latin typeface="Century Gothic" panose="020B0502020202020204" pitchFamily="34" charset="0"/>
              </a:rPr>
              <a:t>BUSCA UN LUGAR PARA REGISTRAR EL TIEMPO</a:t>
            </a:r>
            <a:endParaRPr lang="es-ES" sz="1100" dirty="0">
              <a:latin typeface="Century Gothic" panose="020B0502020202020204" pitchFamily="34" charset="0"/>
            </a:endParaRPr>
          </a:p>
        </p:txBody>
      </p:sp>
      <p:sp>
        <p:nvSpPr>
          <p:cNvPr id="52" name="CuadroTexto 51">
            <a:extLst>
              <a:ext uri="{FF2B5EF4-FFF2-40B4-BE49-F238E27FC236}">
                <a16:creationId xmlns:a16="http://schemas.microsoft.com/office/drawing/2014/main" id="{A7F5BA86-7DE1-6A40-AA31-EDF5EC90C666}"/>
              </a:ext>
            </a:extLst>
          </p:cNvPr>
          <p:cNvSpPr txBox="1"/>
          <p:nvPr/>
        </p:nvSpPr>
        <p:spPr>
          <a:xfrm>
            <a:off x="7357849" y="1937866"/>
            <a:ext cx="1490578" cy="938719"/>
          </a:xfrm>
          <a:prstGeom prst="rect">
            <a:avLst/>
          </a:prstGeom>
          <a:noFill/>
          <a:ln>
            <a:solidFill>
              <a:schemeClr val="accent4">
                <a:lumMod val="40000"/>
                <a:lumOff val="60000"/>
              </a:schemeClr>
            </a:solidFill>
          </a:ln>
        </p:spPr>
        <p:txBody>
          <a:bodyPr wrap="square" rtlCol="0">
            <a:spAutoFit/>
          </a:bodyPr>
          <a:lstStyle/>
          <a:p>
            <a:pPr algn="ctr"/>
            <a:r>
              <a:rPr lang="es-ES" sz="1100" b="1" dirty="0">
                <a:latin typeface="Century Gothic" panose="020B0502020202020204" pitchFamily="34" charset="0"/>
              </a:rPr>
              <a:t>PISTAS EXTRA</a:t>
            </a:r>
          </a:p>
          <a:p>
            <a:pPr algn="ctr"/>
            <a:r>
              <a:rPr lang="es-ES" sz="1100" dirty="0">
                <a:latin typeface="Century Gothic" panose="020B0502020202020204" pitchFamily="34" charset="0"/>
              </a:rPr>
              <a:t>Para ayudar al alumnado en caso de que se quede atascado.</a:t>
            </a:r>
          </a:p>
        </p:txBody>
      </p:sp>
      <p:sp>
        <p:nvSpPr>
          <p:cNvPr id="53" name="CuadroTexto 52">
            <a:extLst>
              <a:ext uri="{FF2B5EF4-FFF2-40B4-BE49-F238E27FC236}">
                <a16:creationId xmlns:a16="http://schemas.microsoft.com/office/drawing/2014/main" id="{ECACBFFD-B253-BB47-9C97-B81F9DBEE33A}"/>
              </a:ext>
            </a:extLst>
          </p:cNvPr>
          <p:cNvSpPr txBox="1"/>
          <p:nvPr/>
        </p:nvSpPr>
        <p:spPr>
          <a:xfrm>
            <a:off x="10165917" y="4954333"/>
            <a:ext cx="1636214" cy="769441"/>
          </a:xfrm>
          <a:prstGeom prst="rect">
            <a:avLst/>
          </a:prstGeom>
          <a:noFill/>
          <a:ln>
            <a:solidFill>
              <a:schemeClr val="accent4">
                <a:lumMod val="40000"/>
                <a:lumOff val="60000"/>
              </a:schemeClr>
            </a:solidFill>
          </a:ln>
        </p:spPr>
        <p:txBody>
          <a:bodyPr wrap="square" rtlCol="0">
            <a:spAutoFit/>
          </a:bodyPr>
          <a:lstStyle/>
          <a:p>
            <a:pPr algn="ctr"/>
            <a:r>
              <a:rPr lang="es-ES" sz="1100" b="1" dirty="0">
                <a:latin typeface="Century Gothic" panose="020B0502020202020204" pitchFamily="34" charset="0"/>
              </a:rPr>
              <a:t>PRUEBA EL JUEGO</a:t>
            </a:r>
          </a:p>
          <a:p>
            <a:pPr algn="ctr"/>
            <a:r>
              <a:rPr lang="es-ES" sz="1100" dirty="0">
                <a:latin typeface="Century Gothic" panose="020B0502020202020204" pitchFamily="34" charset="0"/>
              </a:rPr>
              <a:t>Para detectar posibles errores y garantizar el éxito.</a:t>
            </a:r>
          </a:p>
        </p:txBody>
      </p:sp>
      <p:cxnSp>
        <p:nvCxnSpPr>
          <p:cNvPr id="56" name="Conector recto 55">
            <a:extLst>
              <a:ext uri="{FF2B5EF4-FFF2-40B4-BE49-F238E27FC236}">
                <a16:creationId xmlns:a16="http://schemas.microsoft.com/office/drawing/2014/main" id="{7DD5C33A-3D53-9745-A28E-EF7803AE0F0E}"/>
              </a:ext>
            </a:extLst>
          </p:cNvPr>
          <p:cNvCxnSpPr>
            <a:cxnSpLocks/>
          </p:cNvCxnSpPr>
          <p:nvPr/>
        </p:nvCxnSpPr>
        <p:spPr>
          <a:xfrm flipH="1" flipV="1">
            <a:off x="10852656" y="1611458"/>
            <a:ext cx="1" cy="48720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Elipse 57">
            <a:extLst>
              <a:ext uri="{FF2B5EF4-FFF2-40B4-BE49-F238E27FC236}">
                <a16:creationId xmlns:a16="http://schemas.microsoft.com/office/drawing/2014/main" id="{CD7F7240-69A4-7946-B370-DC560EC64B21}"/>
              </a:ext>
            </a:extLst>
          </p:cNvPr>
          <p:cNvSpPr/>
          <p:nvPr/>
        </p:nvSpPr>
        <p:spPr>
          <a:xfrm>
            <a:off x="10714325" y="1498467"/>
            <a:ext cx="242700" cy="238169"/>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CuadroTexto 58">
            <a:extLst>
              <a:ext uri="{FF2B5EF4-FFF2-40B4-BE49-F238E27FC236}">
                <a16:creationId xmlns:a16="http://schemas.microsoft.com/office/drawing/2014/main" id="{E72B9ED5-8F2A-F84C-B728-4C58B72C479B}"/>
              </a:ext>
            </a:extLst>
          </p:cNvPr>
          <p:cNvSpPr txBox="1"/>
          <p:nvPr/>
        </p:nvSpPr>
        <p:spPr>
          <a:xfrm>
            <a:off x="10287488" y="1078227"/>
            <a:ext cx="1067990" cy="367873"/>
          </a:xfrm>
          <a:prstGeom prst="ellipse">
            <a:avLst/>
          </a:prstGeom>
          <a:noFill/>
          <a:ln w="38100">
            <a:solidFill>
              <a:srgbClr val="92D050"/>
            </a:solidFill>
          </a:ln>
        </p:spPr>
        <p:txBody>
          <a:bodyPr wrap="square" rtlCol="0">
            <a:spAutoFit/>
          </a:bodyPr>
          <a:lstStyle/>
          <a:p>
            <a:pPr algn="ctr"/>
            <a:r>
              <a:rPr lang="es-ES" sz="1100" b="1" dirty="0">
                <a:latin typeface="Century Gothic" panose="020B0502020202020204" pitchFamily="34" charset="0"/>
              </a:rPr>
              <a:t>EVALÚA</a:t>
            </a:r>
            <a:endParaRPr lang="es-ES" sz="1100" dirty="0">
              <a:latin typeface="Century Gothic" panose="020B0502020202020204" pitchFamily="34" charset="0"/>
            </a:endParaRPr>
          </a:p>
        </p:txBody>
      </p:sp>
      <p:pic>
        <p:nvPicPr>
          <p:cNvPr id="61" name="Imagen 60" descr="Imagen que contiene caja, tabla&#10;&#10;Descripción generada automáticamente">
            <a:extLst>
              <a:ext uri="{FF2B5EF4-FFF2-40B4-BE49-F238E27FC236}">
                <a16:creationId xmlns:a16="http://schemas.microsoft.com/office/drawing/2014/main" id="{FC4601C7-2383-2842-ADC4-6B83CC7D8E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9550" y="2097564"/>
            <a:ext cx="614206" cy="329176"/>
          </a:xfrm>
          <a:prstGeom prst="rect">
            <a:avLst/>
          </a:prstGeom>
        </p:spPr>
      </p:pic>
      <p:pic>
        <p:nvPicPr>
          <p:cNvPr id="63" name="Imagen 62" descr="Un reloj en el medio&#10;&#10;Descripción generada automáticamente">
            <a:extLst>
              <a:ext uri="{FF2B5EF4-FFF2-40B4-BE49-F238E27FC236}">
                <a16:creationId xmlns:a16="http://schemas.microsoft.com/office/drawing/2014/main" id="{2583739D-4CDB-5345-A7D8-976F48014552}"/>
              </a:ext>
            </a:extLst>
          </p:cNvPr>
          <p:cNvPicPr>
            <a:picLocks noChangeAspect="1"/>
          </p:cNvPicPr>
          <p:nvPr/>
        </p:nvPicPr>
        <p:blipFill rotWithShape="1">
          <a:blip r:embed="rId10">
            <a:extLst>
              <a:ext uri="{28A0092B-C50C-407E-A947-70E740481C1C}">
                <a14:useLocalDpi xmlns:a14="http://schemas.microsoft.com/office/drawing/2010/main" val="0"/>
              </a:ext>
            </a:extLst>
          </a:blip>
          <a:srcRect l="1345" t="11473" r="52395" b="8850"/>
          <a:stretch/>
        </p:blipFill>
        <p:spPr>
          <a:xfrm>
            <a:off x="8830980" y="3479014"/>
            <a:ext cx="472832" cy="437732"/>
          </a:xfrm>
          <a:prstGeom prst="rect">
            <a:avLst/>
          </a:prstGeom>
        </p:spPr>
      </p:pic>
      <p:pic>
        <p:nvPicPr>
          <p:cNvPr id="65" name="Imagen 64" descr="Imagen que contiene aeronave, transporte, globo&#10;&#10;Descripción generada automáticamente">
            <a:extLst>
              <a:ext uri="{FF2B5EF4-FFF2-40B4-BE49-F238E27FC236}">
                <a16:creationId xmlns:a16="http://schemas.microsoft.com/office/drawing/2014/main" id="{12E52730-A601-FD43-ADC7-71973A68903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22331" y="4781652"/>
            <a:ext cx="593797" cy="593797"/>
          </a:xfrm>
          <a:prstGeom prst="rect">
            <a:avLst/>
          </a:prstGeom>
        </p:spPr>
      </p:pic>
      <p:pic>
        <p:nvPicPr>
          <p:cNvPr id="67" name="Imagen 66">
            <a:extLst>
              <a:ext uri="{FF2B5EF4-FFF2-40B4-BE49-F238E27FC236}">
                <a16:creationId xmlns:a16="http://schemas.microsoft.com/office/drawing/2014/main" id="{8514C0FD-F708-AC44-AD9C-2EE19BB68582}"/>
              </a:ext>
            </a:extLst>
          </p:cNvPr>
          <p:cNvPicPr>
            <a:picLocks noChangeAspect="1"/>
          </p:cNvPicPr>
          <p:nvPr/>
        </p:nvPicPr>
        <p:blipFill rotWithShape="1">
          <a:blip r:embed="rId12">
            <a:extLst>
              <a:ext uri="{28A0092B-C50C-407E-A947-70E740481C1C}">
                <a14:useLocalDpi xmlns:a14="http://schemas.microsoft.com/office/drawing/2010/main" val="0"/>
              </a:ext>
            </a:extLst>
          </a:blip>
          <a:srcRect l="-2103" t="33301" r="2103" b="45918"/>
          <a:stretch/>
        </p:blipFill>
        <p:spPr>
          <a:xfrm>
            <a:off x="3902138" y="3748617"/>
            <a:ext cx="1106528" cy="229947"/>
          </a:xfrm>
          <a:prstGeom prst="rect">
            <a:avLst/>
          </a:prstGeom>
        </p:spPr>
      </p:pic>
      <p:pic>
        <p:nvPicPr>
          <p:cNvPr id="69" name="Imagen 68" descr="Imagen que contiene reloj, cuarto&#10;&#10;Descripción generada automáticamente">
            <a:extLst>
              <a:ext uri="{FF2B5EF4-FFF2-40B4-BE49-F238E27FC236}">
                <a16:creationId xmlns:a16="http://schemas.microsoft.com/office/drawing/2014/main" id="{22EB83F7-DC2C-E642-8349-3BE42BC792E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57025" y="4096678"/>
            <a:ext cx="723888" cy="723888"/>
          </a:xfrm>
          <a:prstGeom prst="rect">
            <a:avLst/>
          </a:prstGeom>
        </p:spPr>
      </p:pic>
      <p:pic>
        <p:nvPicPr>
          <p:cNvPr id="71" name="Imagen 70" descr="Imagen que contiene tabla, interior, taza, computadora&#10;&#10;Descripción generada automáticamente">
            <a:extLst>
              <a:ext uri="{FF2B5EF4-FFF2-40B4-BE49-F238E27FC236}">
                <a16:creationId xmlns:a16="http://schemas.microsoft.com/office/drawing/2014/main" id="{ADC9D8E7-81F8-904A-80F2-4190DA53C4E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83014" y="1987418"/>
            <a:ext cx="440068" cy="495851"/>
          </a:xfrm>
          <a:prstGeom prst="rect">
            <a:avLst/>
          </a:prstGeom>
        </p:spPr>
      </p:pic>
      <p:pic>
        <p:nvPicPr>
          <p:cNvPr id="75" name="Imagen 74" descr="Imagen que contiene espejo, espejo de mano, negro, computadora&#10;&#10;Descripción generada automáticamente">
            <a:extLst>
              <a:ext uri="{FF2B5EF4-FFF2-40B4-BE49-F238E27FC236}">
                <a16:creationId xmlns:a16="http://schemas.microsoft.com/office/drawing/2014/main" id="{681C7609-42E6-F445-84B9-4A17EB99223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67907" y="1389702"/>
            <a:ext cx="442235" cy="442235"/>
          </a:xfrm>
          <a:prstGeom prst="rect">
            <a:avLst/>
          </a:prstGeom>
        </p:spPr>
      </p:pic>
    </p:spTree>
    <p:extLst>
      <p:ext uri="{BB962C8B-B14F-4D97-AF65-F5344CB8AC3E}">
        <p14:creationId xmlns:p14="http://schemas.microsoft.com/office/powerpoint/2010/main" val="300950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DCB330-54B0-3F4A-A94C-0F4AE63BA71A}"/>
              </a:ext>
            </a:extLst>
          </p:cNvPr>
          <p:cNvSpPr>
            <a:spLocks noGrp="1"/>
          </p:cNvSpPr>
          <p:nvPr>
            <p:ph type="title"/>
          </p:nvPr>
        </p:nvSpPr>
        <p:spPr>
          <a:xfrm>
            <a:off x="1208467" y="2328114"/>
            <a:ext cx="10058400" cy="1609344"/>
          </a:xfrm>
          <a:blipFill>
            <a:blip r:embed="rId3">
              <a:duotone>
                <a:schemeClr val="accent2">
                  <a:tint val="70000"/>
                  <a:shade val="63000"/>
                </a:schemeClr>
                <a:schemeClr val="accent2">
                  <a:tint val="10000"/>
                  <a:satMod val="150000"/>
                </a:schemeClr>
              </a:duotone>
              <a:alphaModFix amt="64000"/>
            </a:blip>
            <a:tile tx="0" ty="0" sx="60000" sy="59000" flip="none" algn="tl"/>
          </a:blipFill>
        </p:spPr>
        <p:txBody>
          <a:bodyPr>
            <a:normAutofit/>
          </a:bodyPr>
          <a:lstStyle/>
          <a:p>
            <a:pPr algn="ctr"/>
            <a:r>
              <a:rPr lang="es-ES" dirty="0">
                <a:solidFill>
                  <a:schemeClr val="bg1"/>
                </a:solidFill>
              </a:rPr>
              <a:t>¡es hora de ponerlo en práctica!</a:t>
            </a:r>
          </a:p>
        </p:txBody>
      </p:sp>
    </p:spTree>
    <p:extLst>
      <p:ext uri="{BB962C8B-B14F-4D97-AF65-F5344CB8AC3E}">
        <p14:creationId xmlns:p14="http://schemas.microsoft.com/office/powerpoint/2010/main" val="145064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7A3742-ECA8-C148-876D-91769CE4672D}"/>
              </a:ext>
            </a:extLst>
          </p:cNvPr>
          <p:cNvSpPr>
            <a:spLocks noGrp="1"/>
          </p:cNvSpPr>
          <p:nvPr>
            <p:ph type="title"/>
          </p:nvPr>
        </p:nvSpPr>
        <p:spPr>
          <a:xfrm>
            <a:off x="1069848" y="484632"/>
            <a:ext cx="10058400" cy="837731"/>
          </a:xfrm>
        </p:spPr>
        <p:txBody>
          <a:bodyPr>
            <a:normAutofit/>
          </a:bodyPr>
          <a:lstStyle/>
          <a:p>
            <a:pPr algn="ctr"/>
            <a:r>
              <a:rPr lang="es-ES" sz="3200" cap="none" dirty="0"/>
              <a:t>Según el decreto 26/2016</a:t>
            </a:r>
          </a:p>
        </p:txBody>
      </p:sp>
      <p:pic>
        <p:nvPicPr>
          <p:cNvPr id="5" name="Marcador de contenido 4" descr="Captura de pantalla de un celular&#10;&#10;Descripción generada automáticamente">
            <a:extLst>
              <a:ext uri="{FF2B5EF4-FFF2-40B4-BE49-F238E27FC236}">
                <a16:creationId xmlns:a16="http://schemas.microsoft.com/office/drawing/2014/main" id="{18507904-EDFA-EA49-97D8-C4D0C818F17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784"/>
          <a:stretch/>
        </p:blipFill>
        <p:spPr>
          <a:xfrm>
            <a:off x="1863065" y="1322363"/>
            <a:ext cx="8727563" cy="5431728"/>
          </a:xfrm>
        </p:spPr>
      </p:pic>
      <p:pic>
        <p:nvPicPr>
          <p:cNvPr id="7" name="Imagen 6">
            <a:extLst>
              <a:ext uri="{FF2B5EF4-FFF2-40B4-BE49-F238E27FC236}">
                <a16:creationId xmlns:a16="http://schemas.microsoft.com/office/drawing/2014/main" id="{C891B58B-6F5F-5146-B396-D88E5D93A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145" y="103909"/>
            <a:ext cx="1769567" cy="1141924"/>
          </a:xfrm>
          <a:prstGeom prst="rect">
            <a:avLst/>
          </a:prstGeom>
        </p:spPr>
      </p:pic>
      <p:pic>
        <p:nvPicPr>
          <p:cNvPr id="8" name="Imagen 7">
            <a:extLst>
              <a:ext uri="{FF2B5EF4-FFF2-40B4-BE49-F238E27FC236}">
                <a16:creationId xmlns:a16="http://schemas.microsoft.com/office/drawing/2014/main" id="{118CD4A2-A1D2-494B-8D12-F1BFDCC63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1887" y="99198"/>
            <a:ext cx="1769567" cy="1141924"/>
          </a:xfrm>
          <a:prstGeom prst="rect">
            <a:avLst/>
          </a:prstGeom>
        </p:spPr>
      </p:pic>
    </p:spTree>
    <p:extLst>
      <p:ext uri="{BB962C8B-B14F-4D97-AF65-F5344CB8AC3E}">
        <p14:creationId xmlns:p14="http://schemas.microsoft.com/office/powerpoint/2010/main" val="35415332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tras en madera">
  <a:themeElements>
    <a:clrScheme name="Letras en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tras en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tras en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17</TotalTime>
  <Words>1968</Words>
  <Application>Microsoft Macintosh PowerPoint</Application>
  <PresentationFormat>Panorámica</PresentationFormat>
  <Paragraphs>298</Paragraphs>
  <Slides>25</Slides>
  <Notes>0</Notes>
  <HiddenSlides>2</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25</vt:i4>
      </vt:variant>
    </vt:vector>
  </HeadingPairs>
  <TitlesOfParts>
    <vt:vector size="36" baseType="lpstr">
      <vt:lpstr>Agency FB</vt:lpstr>
      <vt:lpstr>Arial</vt:lpstr>
      <vt:lpstr>Bradley Hand</vt:lpstr>
      <vt:lpstr>Calibri</vt:lpstr>
      <vt:lpstr>Century Gothic</vt:lpstr>
      <vt:lpstr>Chalkduster</vt:lpstr>
      <vt:lpstr>Rockwell</vt:lpstr>
      <vt:lpstr>Rockwell Condensed</vt:lpstr>
      <vt:lpstr>Rockwell Extra Bold</vt:lpstr>
      <vt:lpstr>Wingdings</vt:lpstr>
      <vt:lpstr>Letras en madera</vt:lpstr>
      <vt:lpstr> Escape room educativo - El aparato circulatorio -  </vt:lpstr>
      <vt:lpstr>Fundamentación razonada de este trabajo</vt:lpstr>
      <vt:lpstr>Fundamentación razonada de este trabajo</vt:lpstr>
      <vt:lpstr>Fundamentación razonada de este trabajo</vt:lpstr>
      <vt:lpstr>Fundamentación razonada de este trabajo</vt:lpstr>
      <vt:lpstr>Fundamentación razonada de este trabajo</vt:lpstr>
      <vt:lpstr>- COMPARTIENDO CONOCIMIENTO -</vt:lpstr>
      <vt:lpstr>¡es hora de ponerlo en práctica!</vt:lpstr>
      <vt:lpstr>Según el decreto 26/2016</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BUSCA UN LUGAR PARA REGISTRAR EL TIEMPO</vt:lpstr>
      <vt:lpstr>Prueba el juego</vt:lpstr>
      <vt:lpstr>Evalúa</vt:lpstr>
      <vt:lpstr>Bibliografía y webgrafía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Escape room educativo - El aparato circulatorio -  </dc:title>
  <dc:creator>Microsoft Office User</dc:creator>
  <cp:lastModifiedBy>Microsoft Office User</cp:lastModifiedBy>
  <cp:revision>5</cp:revision>
  <dcterms:created xsi:type="dcterms:W3CDTF">2020-01-03T19:35:50Z</dcterms:created>
  <dcterms:modified xsi:type="dcterms:W3CDTF">2020-01-22T19:50:10Z</dcterms:modified>
</cp:coreProperties>
</file>