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8" r:id="rId3"/>
    <p:sldId id="286" r:id="rId4"/>
    <p:sldId id="267" r:id="rId5"/>
    <p:sldId id="274" r:id="rId6"/>
    <p:sldId id="273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C8F36A3-0B10-48C5-9ABD-ADF07D035016}">
          <p14:sldIdLst>
            <p14:sldId id="259"/>
            <p14:sldId id="288"/>
            <p14:sldId id="286"/>
            <p14:sldId id="267"/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E32D2D"/>
    <a:srgbClr val="FA7A6C"/>
    <a:srgbClr val="E53F3F"/>
    <a:srgbClr val="B4C7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160F6-D4B7-4829-B18B-6794D49CD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4E0297-D0EE-42DD-98AD-0F0AEB1EB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8177E-E2F9-431C-8F02-5468F144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92B281-2437-49CD-8774-4EE513DB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CAE63F-F36B-436E-8CFB-827B2555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68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E5A3F-BF86-47FF-B078-8AED7A98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32C0D9-9CFD-4AE3-BDA4-D59B5B406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7C5FAB-1179-41ED-AB16-14079655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B7061-B390-4E96-86A8-FAFF90C9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DEE519-E5B8-420E-A4D7-25DAEFB4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602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CF725F-4F63-4710-80F4-96037ED75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7F11F-C94B-4814-8379-275D0932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169CB6-69B3-4C6A-9CB5-080681AA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6C3E6C-8612-4F6E-92D4-1E2DBD95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3E7297-F47D-4025-94E2-F4F23BEF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58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C4D3B-4F87-40B0-924D-D2FA2861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E296BB-EB4C-4247-97B6-EE4F7E865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FD94E4-A18D-42A5-8524-9D489B14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7AB25E-D3DE-428E-9AC7-814B9739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3FFA8A-A96D-467B-A73C-EFF8E80D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62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5001F-79FC-491A-A666-5BB9AEB3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101D50-21D0-40D6-B06C-45E5CDC2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9F47CF-AE71-4465-8D57-090FBFC4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F6AD0-F29A-4F4F-8E50-247E41AD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F9972E-23AE-469D-B4A0-FCFC1EE1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18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CC5B6-CAB2-4024-B25D-19FCC32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CEBE0E-FF90-4E85-98C0-106F7AA52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2EDF01-C865-449A-86CE-AFA6D8B27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E2707D-97E0-4FE0-952A-2FFF3EDE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8BC457-9B8F-4CA4-9BFF-E8761DF7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EB83E0-39A8-453B-BC5C-708031D7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3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E0905-1B65-4E92-BF5F-18DC2F7C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84F740-5BD3-4FA8-B8BF-FB8337835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91769A-2E41-4ECD-8CD1-DC0E96A3F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4F6DD8-471F-4612-85A4-B40D3725E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313E5F-5269-4CA9-86A1-6037EC9C4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F15736-CA6F-4FE9-B638-E0F3DA55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7A8DEF-671C-4167-A8FD-406431EE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7759E4-3F0E-457E-96E3-C97A59A2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12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D3098-2201-4730-82C6-E64CE1E6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1D7457-2F79-4FC6-B60E-742FD448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05F35D-3BC9-49A8-B0C1-77556B8E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309237-FDD5-40BA-A370-FF1AE020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34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E9626D-9B02-45CB-B7AF-1849D501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9427AA-B914-4E6D-A42D-61D4554C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18757B-F8E5-43F8-BAE0-4E84A4E6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3639C-CC66-494B-BA2D-F85A08A2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D4B87B-8356-411A-8115-B71B7ADF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F9835-9CDE-4510-B5BA-7CA99FA09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C2B1D7-9601-4148-89DB-5DA525D2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83744E-F4F2-487F-9A0E-500FC009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07712-3E5F-4F4B-81FC-05A95205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74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F727C-75A7-4275-95A5-820DF3D7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93E04C9-C235-427D-A0BB-A5BA28643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30F8FD-A86B-4B9E-A12C-30272123D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8547E4-BCB5-44BE-A09A-ACF8AAEC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033C09-5CA3-4857-B801-4F3DB7C2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273418-143F-41E0-8CB6-D56BF721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58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405ED4-49C2-4043-A1BC-D2133B39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80BF0F-D03D-4436-A5FB-50EECA6A8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FDC168-4622-4570-85CA-8A37C4E3C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F954-A803-4718-B164-A1453861D5A7}" type="datetimeFigureOut">
              <a:rPr lang="es-ES" smtClean="0"/>
              <a:t>11/01/2020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1ED86F-2B20-4D80-A253-9714FB9EE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2544D4-3CB3-4835-B32B-06DD97B17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1078D-AFB9-4751-B54A-76025E2435F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BD3DE56-7F83-466C-97F8-51E752BF8B0F}"/>
              </a:ext>
            </a:extLst>
          </p:cNvPr>
          <p:cNvSpPr txBox="1"/>
          <p:nvPr/>
        </p:nvSpPr>
        <p:spPr>
          <a:xfrm>
            <a:off x="483213" y="638830"/>
            <a:ext cx="11225574" cy="193899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ESTRELLAS:</a:t>
            </a:r>
          </a:p>
          <a:p>
            <a:pPr algn="ctr"/>
            <a:r>
              <a:rPr lang="es-E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Y EVOLUCIÓN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932DB9-C042-4826-8811-535B2B4470F6}"/>
              </a:ext>
            </a:extLst>
          </p:cNvPr>
          <p:cNvSpPr txBox="1"/>
          <p:nvPr/>
        </p:nvSpPr>
        <p:spPr>
          <a:xfrm>
            <a:off x="2635048" y="5432324"/>
            <a:ext cx="9424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Javier Cabero Rego</a:t>
            </a:r>
          </a:p>
          <a:p>
            <a:r>
              <a:rPr lang="es-E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(Vocal del Grupo de Observadores Astronómicos de Ávila)</a:t>
            </a:r>
          </a:p>
          <a:p>
            <a:pPr algn="r"/>
            <a:r>
              <a:rPr lang="es-E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 de fondo: Paco Gil (Vicepresidente del GOAA)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AEBDEB-67F8-49DB-B378-6F52A449F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96" y="3575653"/>
            <a:ext cx="296338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5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B743164-DB1B-4B78-927D-D0AF97D84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742437"/>
              </p:ext>
            </p:extLst>
          </p:nvPr>
        </p:nvGraphicFramePr>
        <p:xfrm>
          <a:off x="879061" y="810489"/>
          <a:ext cx="10433877" cy="5698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220">
                  <a:extLst>
                    <a:ext uri="{9D8B030D-6E8A-4147-A177-3AD203B41FA5}">
                      <a16:colId xmlns:a16="http://schemas.microsoft.com/office/drawing/2014/main" val="2424866777"/>
                    </a:ext>
                  </a:extLst>
                </a:gridCol>
                <a:gridCol w="583696">
                  <a:extLst>
                    <a:ext uri="{9D8B030D-6E8A-4147-A177-3AD203B41FA5}">
                      <a16:colId xmlns:a16="http://schemas.microsoft.com/office/drawing/2014/main" val="2456397811"/>
                    </a:ext>
                  </a:extLst>
                </a:gridCol>
                <a:gridCol w="571587">
                  <a:extLst>
                    <a:ext uri="{9D8B030D-6E8A-4147-A177-3AD203B41FA5}">
                      <a16:colId xmlns:a16="http://schemas.microsoft.com/office/drawing/2014/main" val="3999424899"/>
                    </a:ext>
                  </a:extLst>
                </a:gridCol>
                <a:gridCol w="569164">
                  <a:extLst>
                    <a:ext uri="{9D8B030D-6E8A-4147-A177-3AD203B41FA5}">
                      <a16:colId xmlns:a16="http://schemas.microsoft.com/office/drawing/2014/main" val="3943143561"/>
                    </a:ext>
                  </a:extLst>
                </a:gridCol>
                <a:gridCol w="564320">
                  <a:extLst>
                    <a:ext uri="{9D8B030D-6E8A-4147-A177-3AD203B41FA5}">
                      <a16:colId xmlns:a16="http://schemas.microsoft.com/office/drawing/2014/main" val="3918567435"/>
                    </a:ext>
                  </a:extLst>
                </a:gridCol>
                <a:gridCol w="574009">
                  <a:extLst>
                    <a:ext uri="{9D8B030D-6E8A-4147-A177-3AD203B41FA5}">
                      <a16:colId xmlns:a16="http://schemas.microsoft.com/office/drawing/2014/main" val="1684268924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3594299209"/>
                    </a:ext>
                  </a:extLst>
                </a:gridCol>
                <a:gridCol w="571587">
                  <a:extLst>
                    <a:ext uri="{9D8B030D-6E8A-4147-A177-3AD203B41FA5}">
                      <a16:colId xmlns:a16="http://schemas.microsoft.com/office/drawing/2014/main" val="4231846178"/>
                    </a:ext>
                  </a:extLst>
                </a:gridCol>
                <a:gridCol w="576430">
                  <a:extLst>
                    <a:ext uri="{9D8B030D-6E8A-4147-A177-3AD203B41FA5}">
                      <a16:colId xmlns:a16="http://schemas.microsoft.com/office/drawing/2014/main" val="2443626146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3127188056"/>
                    </a:ext>
                  </a:extLst>
                </a:gridCol>
                <a:gridCol w="575220">
                  <a:extLst>
                    <a:ext uri="{9D8B030D-6E8A-4147-A177-3AD203B41FA5}">
                      <a16:colId xmlns:a16="http://schemas.microsoft.com/office/drawing/2014/main" val="2777178859"/>
                    </a:ext>
                  </a:extLst>
                </a:gridCol>
                <a:gridCol w="575220">
                  <a:extLst>
                    <a:ext uri="{9D8B030D-6E8A-4147-A177-3AD203B41FA5}">
                      <a16:colId xmlns:a16="http://schemas.microsoft.com/office/drawing/2014/main" val="556960049"/>
                    </a:ext>
                  </a:extLst>
                </a:gridCol>
                <a:gridCol w="588540">
                  <a:extLst>
                    <a:ext uri="{9D8B030D-6E8A-4147-A177-3AD203B41FA5}">
                      <a16:colId xmlns:a16="http://schemas.microsoft.com/office/drawing/2014/main" val="2711975487"/>
                    </a:ext>
                  </a:extLst>
                </a:gridCol>
                <a:gridCol w="587329">
                  <a:extLst>
                    <a:ext uri="{9D8B030D-6E8A-4147-A177-3AD203B41FA5}">
                      <a16:colId xmlns:a16="http://schemas.microsoft.com/office/drawing/2014/main" val="3495450663"/>
                    </a:ext>
                  </a:extLst>
                </a:gridCol>
                <a:gridCol w="587329">
                  <a:extLst>
                    <a:ext uri="{9D8B030D-6E8A-4147-A177-3AD203B41FA5}">
                      <a16:colId xmlns:a16="http://schemas.microsoft.com/office/drawing/2014/main" val="2419886005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4267695399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3043170417"/>
                    </a:ext>
                  </a:extLst>
                </a:gridCol>
                <a:gridCol w="589750">
                  <a:extLst>
                    <a:ext uri="{9D8B030D-6E8A-4147-A177-3AD203B41FA5}">
                      <a16:colId xmlns:a16="http://schemas.microsoft.com/office/drawing/2014/main" val="2483213454"/>
                    </a:ext>
                  </a:extLst>
                </a:gridCol>
              </a:tblGrid>
              <a:tr h="38022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6096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68528"/>
                  </a:ext>
                </a:extLst>
              </a:tr>
              <a:tr h="186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s-ES" sz="2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65848"/>
                  </a:ext>
                </a:extLst>
              </a:tr>
              <a:tr h="380223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Li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006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s-ES" sz="18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412121"/>
                  </a:ext>
                </a:extLst>
              </a:tr>
              <a:tr h="186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88288"/>
                  </a:ext>
                </a:extLst>
              </a:tr>
              <a:tr h="36000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Na</a:t>
                      </a: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Mg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Al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Ar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5185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8894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04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724872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K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V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Mn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Fe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Co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Ni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Cu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Zn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Ga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Ge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Kr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432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550177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Y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Zr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Nb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Mo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Ru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>
                          <a:effectLst/>
                          <a:latin typeface="Book Antiqua" panose="02040602050305030304" pitchFamily="18" charset="0"/>
                        </a:rPr>
                        <a:t>Rh</a:t>
                      </a:r>
                      <a:endParaRPr lang="es-ES" sz="1800" b="1" i="1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Pd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Ag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Cd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In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Xe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3673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75418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La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Hf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W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Os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Ir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Pt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Au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Hg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Tl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Po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At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67856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37556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Fr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 Ac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9933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952754"/>
                  </a:ext>
                </a:extLst>
              </a:tr>
              <a:tr h="221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560843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Nd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Gd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Tb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Dy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Ho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Tm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Yb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Lu</a:t>
                      </a:r>
                      <a:endParaRPr lang="es-ES" b="1" dirty="0"/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34767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14476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Pa</a:t>
                      </a: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41929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3764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E1C66E4-053C-40EC-9CE5-F007EF03C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16557"/>
              </p:ext>
            </p:extLst>
          </p:nvPr>
        </p:nvGraphicFramePr>
        <p:xfrm>
          <a:off x="879061" y="810490"/>
          <a:ext cx="10433877" cy="5698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220">
                  <a:extLst>
                    <a:ext uri="{9D8B030D-6E8A-4147-A177-3AD203B41FA5}">
                      <a16:colId xmlns:a16="http://schemas.microsoft.com/office/drawing/2014/main" val="2424866777"/>
                    </a:ext>
                  </a:extLst>
                </a:gridCol>
                <a:gridCol w="583696">
                  <a:extLst>
                    <a:ext uri="{9D8B030D-6E8A-4147-A177-3AD203B41FA5}">
                      <a16:colId xmlns:a16="http://schemas.microsoft.com/office/drawing/2014/main" val="2456397811"/>
                    </a:ext>
                  </a:extLst>
                </a:gridCol>
                <a:gridCol w="571587">
                  <a:extLst>
                    <a:ext uri="{9D8B030D-6E8A-4147-A177-3AD203B41FA5}">
                      <a16:colId xmlns:a16="http://schemas.microsoft.com/office/drawing/2014/main" val="3999424899"/>
                    </a:ext>
                  </a:extLst>
                </a:gridCol>
                <a:gridCol w="569164">
                  <a:extLst>
                    <a:ext uri="{9D8B030D-6E8A-4147-A177-3AD203B41FA5}">
                      <a16:colId xmlns:a16="http://schemas.microsoft.com/office/drawing/2014/main" val="3943143561"/>
                    </a:ext>
                  </a:extLst>
                </a:gridCol>
                <a:gridCol w="564320">
                  <a:extLst>
                    <a:ext uri="{9D8B030D-6E8A-4147-A177-3AD203B41FA5}">
                      <a16:colId xmlns:a16="http://schemas.microsoft.com/office/drawing/2014/main" val="3918567435"/>
                    </a:ext>
                  </a:extLst>
                </a:gridCol>
                <a:gridCol w="574009">
                  <a:extLst>
                    <a:ext uri="{9D8B030D-6E8A-4147-A177-3AD203B41FA5}">
                      <a16:colId xmlns:a16="http://schemas.microsoft.com/office/drawing/2014/main" val="1684268924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3594299209"/>
                    </a:ext>
                  </a:extLst>
                </a:gridCol>
                <a:gridCol w="571587">
                  <a:extLst>
                    <a:ext uri="{9D8B030D-6E8A-4147-A177-3AD203B41FA5}">
                      <a16:colId xmlns:a16="http://schemas.microsoft.com/office/drawing/2014/main" val="4231846178"/>
                    </a:ext>
                  </a:extLst>
                </a:gridCol>
                <a:gridCol w="576430">
                  <a:extLst>
                    <a:ext uri="{9D8B030D-6E8A-4147-A177-3AD203B41FA5}">
                      <a16:colId xmlns:a16="http://schemas.microsoft.com/office/drawing/2014/main" val="2443626146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3127188056"/>
                    </a:ext>
                  </a:extLst>
                </a:gridCol>
                <a:gridCol w="575220">
                  <a:extLst>
                    <a:ext uri="{9D8B030D-6E8A-4147-A177-3AD203B41FA5}">
                      <a16:colId xmlns:a16="http://schemas.microsoft.com/office/drawing/2014/main" val="2777178859"/>
                    </a:ext>
                  </a:extLst>
                </a:gridCol>
                <a:gridCol w="575220">
                  <a:extLst>
                    <a:ext uri="{9D8B030D-6E8A-4147-A177-3AD203B41FA5}">
                      <a16:colId xmlns:a16="http://schemas.microsoft.com/office/drawing/2014/main" val="556960049"/>
                    </a:ext>
                  </a:extLst>
                </a:gridCol>
                <a:gridCol w="588540">
                  <a:extLst>
                    <a:ext uri="{9D8B030D-6E8A-4147-A177-3AD203B41FA5}">
                      <a16:colId xmlns:a16="http://schemas.microsoft.com/office/drawing/2014/main" val="2711975487"/>
                    </a:ext>
                  </a:extLst>
                </a:gridCol>
                <a:gridCol w="587329">
                  <a:extLst>
                    <a:ext uri="{9D8B030D-6E8A-4147-A177-3AD203B41FA5}">
                      <a16:colId xmlns:a16="http://schemas.microsoft.com/office/drawing/2014/main" val="3495450663"/>
                    </a:ext>
                  </a:extLst>
                </a:gridCol>
                <a:gridCol w="587329">
                  <a:extLst>
                    <a:ext uri="{9D8B030D-6E8A-4147-A177-3AD203B41FA5}">
                      <a16:colId xmlns:a16="http://schemas.microsoft.com/office/drawing/2014/main" val="2419886005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4267695399"/>
                    </a:ext>
                  </a:extLst>
                </a:gridCol>
                <a:gridCol w="586119">
                  <a:extLst>
                    <a:ext uri="{9D8B030D-6E8A-4147-A177-3AD203B41FA5}">
                      <a16:colId xmlns:a16="http://schemas.microsoft.com/office/drawing/2014/main" val="3043170417"/>
                    </a:ext>
                  </a:extLst>
                </a:gridCol>
                <a:gridCol w="589750">
                  <a:extLst>
                    <a:ext uri="{9D8B030D-6E8A-4147-A177-3AD203B41FA5}">
                      <a16:colId xmlns:a16="http://schemas.microsoft.com/office/drawing/2014/main" val="2483213454"/>
                    </a:ext>
                  </a:extLst>
                </a:gridCol>
              </a:tblGrid>
              <a:tr h="38022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b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6096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68528"/>
                  </a:ext>
                </a:extLst>
              </a:tr>
              <a:tr h="186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s-ES" sz="24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365848"/>
                  </a:ext>
                </a:extLst>
              </a:tr>
              <a:tr h="380223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Li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006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s-ES" sz="18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412121"/>
                  </a:ext>
                </a:extLst>
              </a:tr>
              <a:tr h="186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88288"/>
                  </a:ext>
                </a:extLst>
              </a:tr>
              <a:tr h="36000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Na</a:t>
                      </a: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Mg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S" sz="1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Al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Si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Ar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5185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8894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04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724872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K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V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Mn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Fe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Co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Ni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Cu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Zn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Ga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Ge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Kr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432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550177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Y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Zr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Nb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Mo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Ru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>
                          <a:effectLst/>
                          <a:latin typeface="Book Antiqua" panose="02040602050305030304" pitchFamily="18" charset="0"/>
                        </a:rPr>
                        <a:t>Rh</a:t>
                      </a:r>
                      <a:endParaRPr lang="es-ES" sz="1800" b="1" i="1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Pd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Ag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Cd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In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Xe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3673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75418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Cs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La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Hf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W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Re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Os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Ir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Pt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Au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Hg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Tl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Bi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Po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At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Rn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67856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37556"/>
                  </a:ext>
                </a:extLst>
              </a:tr>
              <a:tr h="380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Fr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Ra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 Ac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 Rf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r>
                        <a:rPr lang="es-ES" sz="1800" b="1" i="1" dirty="0" err="1">
                          <a:effectLst/>
                          <a:latin typeface="Book Antiqua" panose="02040602050305030304" pitchFamily="18" charset="0"/>
                        </a:rPr>
                        <a:t>Db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Sg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Bh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Hs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Mt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Ds</a:t>
                      </a: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Rg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Cn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r>
                        <a:rPr lang="es-ES" sz="1800" b="1" i="1" dirty="0" err="1">
                          <a:effectLst/>
                          <a:latin typeface="Book Antiqua" panose="02040602050305030304" pitchFamily="18" charset="0"/>
                        </a:rPr>
                        <a:t>Nh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 err="1">
                          <a:effectLst/>
                          <a:latin typeface="Book Antiqua" panose="02040602050305030304" pitchFamily="18" charset="0"/>
                        </a:rPr>
                        <a:t>Fl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>
                          <a:effectLst/>
                          <a:latin typeface="Book Antiqua" panose="02040602050305030304" pitchFamily="18" charset="0"/>
                        </a:rPr>
                        <a:t>Mc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 err="1">
                          <a:effectLst/>
                          <a:latin typeface="Book Antiqua" panose="02040602050305030304" pitchFamily="18" charset="0"/>
                        </a:rPr>
                        <a:t>Lv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 err="1">
                          <a:effectLst/>
                          <a:latin typeface="Book Antiqua" panose="02040602050305030304" pitchFamily="18" charset="0"/>
                        </a:rPr>
                        <a:t>Ts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dirty="0" err="1">
                          <a:effectLst/>
                          <a:latin typeface="Book Antiqua" panose="02040602050305030304" pitchFamily="18" charset="0"/>
                        </a:rPr>
                        <a:t>Og</a:t>
                      </a:r>
                      <a:endParaRPr lang="es-ES" sz="1800" b="1" i="1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9933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952754"/>
                  </a:ext>
                </a:extLst>
              </a:tr>
              <a:tr h="221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560843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Ce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Nd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Sm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Gd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Tb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Dy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Ho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Tm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Yb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Lu</a:t>
                      </a:r>
                      <a:endParaRPr lang="es-ES" b="1" dirty="0"/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34767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14476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Th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Pa</a:t>
                      </a:r>
                      <a:endParaRPr lang="es-ES" sz="1800" b="1" i="1" kern="1200" dirty="0">
                        <a:solidFill>
                          <a:schemeClr val="dk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Np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Pu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Am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Bk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Cf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Fm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Md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Lr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41929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376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4670F5AE-F943-4225-AD3D-E80E37C823A8}"/>
              </a:ext>
            </a:extLst>
          </p:cNvPr>
          <p:cNvSpPr txBox="1"/>
          <p:nvPr/>
        </p:nvSpPr>
        <p:spPr>
          <a:xfrm>
            <a:off x="2226095" y="448028"/>
            <a:ext cx="773981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PERO… ¿QUÉ ES LA FUSIÓN?</a:t>
            </a:r>
          </a:p>
        </p:txBody>
      </p:sp>
    </p:spTree>
    <p:extLst>
      <p:ext uri="{BB962C8B-B14F-4D97-AF65-F5344CB8AC3E}">
        <p14:creationId xmlns:p14="http://schemas.microsoft.com/office/powerpoint/2010/main" val="13044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87BEF6E-7252-4A6F-ADA5-8D0D438B7261}"/>
              </a:ext>
            </a:extLst>
          </p:cNvPr>
          <p:cNvSpPr/>
          <p:nvPr/>
        </p:nvSpPr>
        <p:spPr>
          <a:xfrm>
            <a:off x="204537" y="1900989"/>
            <a:ext cx="2586789" cy="134753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84E205F-8684-4A5D-9173-027691DD85E6}"/>
              </a:ext>
            </a:extLst>
          </p:cNvPr>
          <p:cNvSpPr/>
          <p:nvPr/>
        </p:nvSpPr>
        <p:spPr>
          <a:xfrm>
            <a:off x="442251" y="2114730"/>
            <a:ext cx="360000" cy="360000"/>
          </a:xfrm>
          <a:prstGeom prst="ellipse">
            <a:avLst/>
          </a:prstGeom>
          <a:solidFill>
            <a:srgbClr val="E53F3F"/>
          </a:solidFill>
          <a:ln>
            <a:solidFill>
              <a:srgbClr val="E53F3F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extrusionH="1270000">
            <a:bevelT w="571500" h="342900" prst="artDeco"/>
            <a:bevelB w="0" h="0" prst="artDeco"/>
            <a:contourClr>
              <a:srgbClr val="FA7A6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9DA8B57-0FB7-4495-B83D-B1F43E2D505A}"/>
              </a:ext>
            </a:extLst>
          </p:cNvPr>
          <p:cNvSpPr/>
          <p:nvPr/>
        </p:nvSpPr>
        <p:spPr>
          <a:xfrm>
            <a:off x="3936000" y="1990763"/>
            <a:ext cx="4320000" cy="43200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C341232-0C8C-4637-A419-9A406DA04A8E}"/>
              </a:ext>
            </a:extLst>
          </p:cNvPr>
          <p:cNvSpPr/>
          <p:nvPr/>
        </p:nvSpPr>
        <p:spPr>
          <a:xfrm>
            <a:off x="5466488" y="3709691"/>
            <a:ext cx="720000" cy="72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extrusionH="1270000">
            <a:bevelT w="1143000" h="685800" prst="artDeco"/>
            <a:bevelB w="0" h="0" prst="artDeco"/>
            <a:contourClr>
              <a:srgbClr val="FA7A6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193E214-6FA6-405D-BC26-24880D5FD48D}"/>
              </a:ext>
            </a:extLst>
          </p:cNvPr>
          <p:cNvSpPr/>
          <p:nvPr/>
        </p:nvSpPr>
        <p:spPr>
          <a:xfrm>
            <a:off x="5910625" y="4150763"/>
            <a:ext cx="720000" cy="720000"/>
          </a:xfrm>
          <a:prstGeom prst="ellipse">
            <a:avLst/>
          </a:prstGeom>
          <a:solidFill>
            <a:srgbClr val="E53F3F"/>
          </a:solidFill>
          <a:ln>
            <a:solidFill>
              <a:srgbClr val="E53F3F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extrusionH="1270000">
            <a:bevelT w="1143000" h="685800" prst="artDeco"/>
            <a:bevelB w="0" h="0" prst="artDeco"/>
            <a:contourClr>
              <a:srgbClr val="FA7A6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4ED5F36-32AF-4F31-886C-9660F9AE9467}"/>
              </a:ext>
            </a:extLst>
          </p:cNvPr>
          <p:cNvSpPr/>
          <p:nvPr/>
        </p:nvSpPr>
        <p:spPr>
          <a:xfrm>
            <a:off x="5826488" y="3750227"/>
            <a:ext cx="720000" cy="720000"/>
          </a:xfrm>
          <a:prstGeom prst="ellipse">
            <a:avLst/>
          </a:prstGeom>
          <a:solidFill>
            <a:srgbClr val="E53F3F"/>
          </a:solidFill>
          <a:ln>
            <a:solidFill>
              <a:srgbClr val="E53F3F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extrusionH="1270000">
            <a:bevelT w="1143000" h="685800" prst="artDeco"/>
            <a:bevelB w="0" h="0" prst="artDeco"/>
            <a:contourClr>
              <a:srgbClr val="FA7A6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612491E-34B1-4E53-99AB-5FE673EAD8B0}"/>
              </a:ext>
            </a:extLst>
          </p:cNvPr>
          <p:cNvSpPr/>
          <p:nvPr/>
        </p:nvSpPr>
        <p:spPr>
          <a:xfrm>
            <a:off x="6006488" y="3390227"/>
            <a:ext cx="720000" cy="72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extrusionH="1270000">
            <a:bevelT w="1143000" h="685800" prst="artDeco"/>
            <a:bevelB w="0" h="0" prst="artDeco"/>
            <a:contourClr>
              <a:srgbClr val="FA7A6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D1184C6-0AB7-48A5-82C6-3DBE5CDCB8C5}"/>
              </a:ext>
            </a:extLst>
          </p:cNvPr>
          <p:cNvSpPr txBox="1"/>
          <p:nvPr/>
        </p:nvSpPr>
        <p:spPr>
          <a:xfrm>
            <a:off x="1102336" y="2059992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Protón (+)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C66B32C-7C72-4778-AC53-D6573B72C2D3}"/>
              </a:ext>
            </a:extLst>
          </p:cNvPr>
          <p:cNvSpPr/>
          <p:nvPr/>
        </p:nvSpPr>
        <p:spPr>
          <a:xfrm>
            <a:off x="432603" y="2707578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extrusionH="1270000">
            <a:bevelT w="571500" h="342900" prst="artDeco"/>
            <a:bevelB w="0" h="0" prst="artDeco"/>
            <a:contourClr>
              <a:srgbClr val="FA7A6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7A2D64-7A50-4AA7-BAE0-510F2DA3ABE4}"/>
              </a:ext>
            </a:extLst>
          </p:cNvPr>
          <p:cNvSpPr txBox="1"/>
          <p:nvPr/>
        </p:nvSpPr>
        <p:spPr>
          <a:xfrm>
            <a:off x="1092688" y="2652840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Neutrón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6EF212D-92A2-4FFC-B49D-07126047FDBF}"/>
              </a:ext>
            </a:extLst>
          </p:cNvPr>
          <p:cNvSpPr txBox="1"/>
          <p:nvPr/>
        </p:nvSpPr>
        <p:spPr>
          <a:xfrm>
            <a:off x="2226095" y="448028"/>
            <a:ext cx="773981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PERO… ¿QUÉ ES LA FUSIÓN?</a:t>
            </a:r>
          </a:p>
        </p:txBody>
      </p:sp>
    </p:spTree>
    <p:extLst>
      <p:ext uri="{BB962C8B-B14F-4D97-AF65-F5344CB8AC3E}">
        <p14:creationId xmlns:p14="http://schemas.microsoft.com/office/powerpoint/2010/main" val="36357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FF6DEE4-5689-449A-B4A4-B3833571B17F}"/>
              </a:ext>
            </a:extLst>
          </p:cNvPr>
          <p:cNvSpPr txBox="1"/>
          <p:nvPr/>
        </p:nvSpPr>
        <p:spPr>
          <a:xfrm>
            <a:off x="470834" y="936555"/>
            <a:ext cx="3377183" cy="186761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en-US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SECUENCIA PRINCIPAL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627A64-8E28-4B2C-B400-30C2301D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11" y="0"/>
            <a:ext cx="51435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046BA4-660A-4AF5-B262-4D5B40E0B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66C8C66-E81F-440C-B900-418365E2C305}"/>
              </a:ext>
            </a:extLst>
          </p:cNvPr>
          <p:cNvSpPr txBox="1"/>
          <p:nvPr/>
        </p:nvSpPr>
        <p:spPr>
          <a:xfrm>
            <a:off x="228600" y="4403656"/>
            <a:ext cx="4260273" cy="186761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Diagrama Hertzsprung-Russell</a:t>
            </a:r>
          </a:p>
        </p:txBody>
      </p:sp>
    </p:spTree>
    <p:extLst>
      <p:ext uri="{BB962C8B-B14F-4D97-AF65-F5344CB8AC3E}">
        <p14:creationId xmlns:p14="http://schemas.microsoft.com/office/powerpoint/2010/main" val="9786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5E58DBA0-ECBC-4778-9584-5AF7546E9A53}"/>
              </a:ext>
            </a:extLst>
          </p:cNvPr>
          <p:cNvSpPr/>
          <p:nvPr/>
        </p:nvSpPr>
        <p:spPr>
          <a:xfrm>
            <a:off x="835224" y="4002945"/>
            <a:ext cx="1800000" cy="18000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glow rad="228600">
              <a:srgbClr val="CCECFF">
                <a:alpha val="6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2692400" h="16129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84D30C-1236-4C92-A5A8-5846A7496525}"/>
              </a:ext>
            </a:extLst>
          </p:cNvPr>
          <p:cNvSpPr txBox="1"/>
          <p:nvPr/>
        </p:nvSpPr>
        <p:spPr>
          <a:xfrm>
            <a:off x="2914096" y="4302780"/>
            <a:ext cx="2925801" cy="1200329"/>
          </a:xfrm>
          <a:prstGeom prst="rect">
            <a:avLst/>
          </a:prstGeom>
          <a:solidFill>
            <a:srgbClr val="CCECFF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≈ 20.000 K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15 Millones de años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F8FFFF7-EC40-4890-89B0-818952177A90}"/>
              </a:ext>
            </a:extLst>
          </p:cNvPr>
          <p:cNvSpPr/>
          <p:nvPr/>
        </p:nvSpPr>
        <p:spPr>
          <a:xfrm>
            <a:off x="295224" y="345125"/>
            <a:ext cx="2880000" cy="288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355600">
              <a:schemeClr val="accent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4330700" h="2597150" prst="artDeco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14AF-38CB-4DA8-8C48-DFC751ECD713}"/>
              </a:ext>
            </a:extLst>
          </p:cNvPr>
          <p:cNvSpPr txBox="1"/>
          <p:nvPr/>
        </p:nvSpPr>
        <p:spPr>
          <a:xfrm>
            <a:off x="2914096" y="1184961"/>
            <a:ext cx="3028393" cy="120032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≈ 50.000 K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2-3 Millones de años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78739B8-846D-44B3-9E5B-C80FFEEA9104}"/>
              </a:ext>
            </a:extLst>
          </p:cNvPr>
          <p:cNvSpPr/>
          <p:nvPr/>
        </p:nvSpPr>
        <p:spPr>
          <a:xfrm>
            <a:off x="6991427" y="1245125"/>
            <a:ext cx="1080000" cy="10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39700">
              <a:schemeClr val="accent4">
                <a:lumMod val="60000"/>
                <a:lumOff val="40000"/>
                <a:alpha val="60000"/>
              </a:schemeClr>
            </a:glow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38300" h="9842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87026E-A8B4-4F16-9EB6-5F7558C7E343}"/>
              </a:ext>
            </a:extLst>
          </p:cNvPr>
          <p:cNvSpPr txBox="1"/>
          <p:nvPr/>
        </p:nvSpPr>
        <p:spPr>
          <a:xfrm>
            <a:off x="8376948" y="1184961"/>
            <a:ext cx="3525324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≈ 6.000 K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10.000 Millones de años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01826B9-E4C2-4DD1-B73F-B1FA1EECA719}"/>
              </a:ext>
            </a:extLst>
          </p:cNvPr>
          <p:cNvSpPr/>
          <p:nvPr/>
        </p:nvSpPr>
        <p:spPr>
          <a:xfrm>
            <a:off x="7784047" y="4717296"/>
            <a:ext cx="360000" cy="360000"/>
          </a:xfrm>
          <a:prstGeom prst="ellipse">
            <a:avLst/>
          </a:prstGeom>
          <a:solidFill>
            <a:srgbClr val="FA7A6C"/>
          </a:solidFill>
          <a:ln>
            <a:noFill/>
          </a:ln>
          <a:effectLst>
            <a:glow rad="190500">
              <a:schemeClr val="accent2">
                <a:satMod val="175000"/>
                <a:alpha val="50000"/>
              </a:schemeClr>
            </a:glow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270000" h="762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F026C9-B9EC-4104-A136-315E7F679852}"/>
              </a:ext>
            </a:extLst>
          </p:cNvPr>
          <p:cNvSpPr txBox="1"/>
          <p:nvPr/>
        </p:nvSpPr>
        <p:spPr>
          <a:xfrm>
            <a:off x="8372936" y="4297132"/>
            <a:ext cx="2874505" cy="1200329"/>
          </a:xfrm>
          <a:prstGeom prst="rect">
            <a:avLst/>
          </a:prstGeom>
          <a:solidFill>
            <a:srgbClr val="FA7A6C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0’1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≈ 3.000 K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10 Billones de años</a:t>
            </a:r>
          </a:p>
        </p:txBody>
      </p:sp>
    </p:spTree>
    <p:extLst>
      <p:ext uri="{BB962C8B-B14F-4D97-AF65-F5344CB8AC3E}">
        <p14:creationId xmlns:p14="http://schemas.microsoft.com/office/powerpoint/2010/main" val="29265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0F50F01-327A-4A48-8D1E-683ECA9D2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 t="36231" r="36473" b="32084"/>
          <a:stretch/>
        </p:blipFill>
        <p:spPr>
          <a:xfrm>
            <a:off x="9651493" y="3987818"/>
            <a:ext cx="1440000" cy="1262824"/>
          </a:xfrm>
          <a:prstGeom prst="irregularSeal2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6CE23D-E7C3-478C-B5D6-A1266202B72B}"/>
              </a:ext>
            </a:extLst>
          </p:cNvPr>
          <p:cNvSpPr txBox="1"/>
          <p:nvPr/>
        </p:nvSpPr>
        <p:spPr>
          <a:xfrm>
            <a:off x="906117" y="48124"/>
            <a:ext cx="1037976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LOS CAMINOS DE EVOLUCIÓN ESTELAR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26BA52-7332-42E5-8FD1-79E015BB7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t="22039" r="30939" b="35650"/>
          <a:stretch/>
        </p:blipFill>
        <p:spPr>
          <a:xfrm>
            <a:off x="240632" y="2554300"/>
            <a:ext cx="1717594" cy="1260000"/>
          </a:xfrm>
          <a:prstGeom prst="cloud">
            <a:avLst/>
          </a:prstGeom>
        </p:spPr>
      </p:pic>
      <p:sp>
        <p:nvSpPr>
          <p:cNvPr id="6" name="Flecha: doblada 5">
            <a:extLst>
              <a:ext uri="{FF2B5EF4-FFF2-40B4-BE49-F238E27FC236}">
                <a16:creationId xmlns:a16="http://schemas.microsoft.com/office/drawing/2014/main" id="{D6FB64C3-5E71-44C3-9707-3E6B549F5194}"/>
              </a:ext>
            </a:extLst>
          </p:cNvPr>
          <p:cNvSpPr/>
          <p:nvPr/>
        </p:nvSpPr>
        <p:spPr>
          <a:xfrm>
            <a:off x="1017742" y="554261"/>
            <a:ext cx="938464" cy="1792705"/>
          </a:xfrm>
          <a:prstGeom prst="bentArrow">
            <a:avLst>
              <a:gd name="adj1" fmla="val 10897"/>
              <a:gd name="adj2" fmla="val 14103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48C778FC-0EB8-48DE-B520-D9FA98B4C707}"/>
              </a:ext>
            </a:extLst>
          </p:cNvPr>
          <p:cNvSpPr/>
          <p:nvPr/>
        </p:nvSpPr>
        <p:spPr>
          <a:xfrm rot="3307648">
            <a:off x="2394218" y="1186076"/>
            <a:ext cx="469232" cy="1747474"/>
          </a:xfrm>
          <a:prstGeom prst="upArrow">
            <a:avLst>
              <a:gd name="adj1" fmla="val 23612"/>
              <a:gd name="adj2" fmla="val 6249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Flecha: doblada 10">
            <a:extLst>
              <a:ext uri="{FF2B5EF4-FFF2-40B4-BE49-F238E27FC236}">
                <a16:creationId xmlns:a16="http://schemas.microsoft.com/office/drawing/2014/main" id="{567B0A4D-3F4C-47B1-B06D-06A30DDAF208}"/>
              </a:ext>
            </a:extLst>
          </p:cNvPr>
          <p:cNvSpPr/>
          <p:nvPr/>
        </p:nvSpPr>
        <p:spPr>
          <a:xfrm flipV="1">
            <a:off x="1045017" y="3992168"/>
            <a:ext cx="938464" cy="2107689"/>
          </a:xfrm>
          <a:prstGeom prst="bentArrow">
            <a:avLst>
              <a:gd name="adj1" fmla="val 13900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388EACBE-89C6-4EAE-BA7C-5FC63A9AFC99}"/>
              </a:ext>
            </a:extLst>
          </p:cNvPr>
          <p:cNvSpPr/>
          <p:nvPr/>
        </p:nvSpPr>
        <p:spPr>
          <a:xfrm rot="5400000">
            <a:off x="2686757" y="2285575"/>
            <a:ext cx="469232" cy="1649148"/>
          </a:xfrm>
          <a:prstGeom prst="upArrow">
            <a:avLst>
              <a:gd name="adj1" fmla="val 21419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E92BF0A6-7DDF-40A2-AA19-71941B70CCB4}"/>
              </a:ext>
            </a:extLst>
          </p:cNvPr>
          <p:cNvSpPr/>
          <p:nvPr/>
        </p:nvSpPr>
        <p:spPr>
          <a:xfrm rot="7502970">
            <a:off x="2292857" y="3305346"/>
            <a:ext cx="469232" cy="1649148"/>
          </a:xfrm>
          <a:prstGeom prst="upArrow">
            <a:avLst>
              <a:gd name="adj1" fmla="val 2403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36C526-0F44-4BDF-B0A6-A7B6B70AD8DA}"/>
              </a:ext>
            </a:extLst>
          </p:cNvPr>
          <p:cNvSpPr txBox="1"/>
          <p:nvPr/>
        </p:nvSpPr>
        <p:spPr>
          <a:xfrm>
            <a:off x="343340" y="1219780"/>
            <a:ext cx="14526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&lt; 0’08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3193DAE-F748-43F4-A2BD-594EF89062BE}"/>
              </a:ext>
            </a:extLst>
          </p:cNvPr>
          <p:cNvSpPr/>
          <p:nvPr/>
        </p:nvSpPr>
        <p:spPr>
          <a:xfrm>
            <a:off x="2209471" y="632655"/>
            <a:ext cx="144000" cy="144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glow rad="25400">
              <a:schemeClr val="accent2">
                <a:lumMod val="50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215900" h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A67739B-D436-45DA-B118-12A0332B64DE}"/>
              </a:ext>
            </a:extLst>
          </p:cNvPr>
          <p:cNvSpPr txBox="1"/>
          <p:nvPr/>
        </p:nvSpPr>
        <p:spPr>
          <a:xfrm>
            <a:off x="1503435" y="257715"/>
            <a:ext cx="1636987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Enana marrón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8082F58-F961-443B-86B7-4ED4C15AD29D}"/>
              </a:ext>
            </a:extLst>
          </p:cNvPr>
          <p:cNvSpPr txBox="1"/>
          <p:nvPr/>
        </p:nvSpPr>
        <p:spPr>
          <a:xfrm>
            <a:off x="1452995" y="1892400"/>
            <a:ext cx="187262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A7A6C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0’08 – 0’8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F3AB728-1E0A-49FC-87BE-2B8E72C7A0EA}"/>
              </a:ext>
            </a:extLst>
          </p:cNvPr>
          <p:cNvSpPr/>
          <p:nvPr/>
        </p:nvSpPr>
        <p:spPr>
          <a:xfrm>
            <a:off x="3643225" y="1388264"/>
            <a:ext cx="288000" cy="288000"/>
          </a:xfrm>
          <a:prstGeom prst="ellipse">
            <a:avLst/>
          </a:prstGeom>
          <a:solidFill>
            <a:srgbClr val="FA7A6C"/>
          </a:solidFill>
          <a:ln>
            <a:noFill/>
          </a:ln>
          <a:effectLst>
            <a:glow rad="63500">
              <a:srgbClr val="FA7A6C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431800" h="2603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0FAB3A4-0715-425A-BEA3-DB12CBB3F36F}"/>
              </a:ext>
            </a:extLst>
          </p:cNvPr>
          <p:cNvSpPr txBox="1"/>
          <p:nvPr/>
        </p:nvSpPr>
        <p:spPr>
          <a:xfrm>
            <a:off x="3184852" y="1006095"/>
            <a:ext cx="1319592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Enana roja</a:t>
            </a:r>
          </a:p>
        </p:txBody>
      </p:sp>
      <p:sp>
        <p:nvSpPr>
          <p:cNvPr id="22" name="Flecha: hacia arriba 21">
            <a:extLst>
              <a:ext uri="{FF2B5EF4-FFF2-40B4-BE49-F238E27FC236}">
                <a16:creationId xmlns:a16="http://schemas.microsoft.com/office/drawing/2014/main" id="{D522C117-5CE6-4E09-93C2-81C671AE082A}"/>
              </a:ext>
            </a:extLst>
          </p:cNvPr>
          <p:cNvSpPr/>
          <p:nvPr/>
        </p:nvSpPr>
        <p:spPr>
          <a:xfrm rot="5400000">
            <a:off x="4520957" y="1046717"/>
            <a:ext cx="469232" cy="953212"/>
          </a:xfrm>
          <a:prstGeom prst="upArrow">
            <a:avLst>
              <a:gd name="adj1" fmla="val 24359"/>
              <a:gd name="adj2" fmla="val 6025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483EEC3-1493-4A6C-B110-4213750FF300}"/>
              </a:ext>
            </a:extLst>
          </p:cNvPr>
          <p:cNvSpPr/>
          <p:nvPr/>
        </p:nvSpPr>
        <p:spPr>
          <a:xfrm>
            <a:off x="5558824" y="1388264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rgbClr val="CCECFF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381000" h="2286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80F9E33-E673-4E9F-99B3-CB7E0DB7F1E5}"/>
              </a:ext>
            </a:extLst>
          </p:cNvPr>
          <p:cNvSpPr/>
          <p:nvPr/>
        </p:nvSpPr>
        <p:spPr>
          <a:xfrm>
            <a:off x="7408518" y="1367116"/>
            <a:ext cx="252000" cy="252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381000" h="2286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8252519-F8D0-42A6-A363-2D72EDBBE8CF}"/>
              </a:ext>
            </a:extLst>
          </p:cNvPr>
          <p:cNvSpPr/>
          <p:nvPr/>
        </p:nvSpPr>
        <p:spPr>
          <a:xfrm>
            <a:off x="9456036" y="1397323"/>
            <a:ext cx="252000" cy="252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  <a:effectLst>
            <a:glow rad="508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381000" h="2286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168E56C-4681-4524-A4E7-F61EE0FECD1B}"/>
              </a:ext>
            </a:extLst>
          </p:cNvPr>
          <p:cNvSpPr txBox="1"/>
          <p:nvPr/>
        </p:nvSpPr>
        <p:spPr>
          <a:xfrm>
            <a:off x="5015185" y="984207"/>
            <a:ext cx="130035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Enana azul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120BC76-F05E-4B9B-80D9-892C394803C2}"/>
              </a:ext>
            </a:extLst>
          </p:cNvPr>
          <p:cNvSpPr txBox="1"/>
          <p:nvPr/>
        </p:nvSpPr>
        <p:spPr>
          <a:xfrm>
            <a:off x="6746799" y="972269"/>
            <a:ext cx="1550424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Enana blanca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1CD3866-1C98-40E5-8CDC-18329AAC8491}"/>
              </a:ext>
            </a:extLst>
          </p:cNvPr>
          <p:cNvSpPr txBox="1"/>
          <p:nvPr/>
        </p:nvSpPr>
        <p:spPr>
          <a:xfrm>
            <a:off x="8829266" y="978576"/>
            <a:ext cx="1473480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Enana negra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7872624-50B2-4DB1-9E77-E2C57BA5EE0C}"/>
              </a:ext>
            </a:extLst>
          </p:cNvPr>
          <p:cNvSpPr/>
          <p:nvPr/>
        </p:nvSpPr>
        <p:spPr>
          <a:xfrm>
            <a:off x="3994787" y="2829380"/>
            <a:ext cx="540000" cy="54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rgbClr val="FFFFCC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831850" h="495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4849384-EC61-4F21-AF31-10E81D2F1BAD}"/>
              </a:ext>
            </a:extLst>
          </p:cNvPr>
          <p:cNvSpPr txBox="1"/>
          <p:nvPr/>
        </p:nvSpPr>
        <p:spPr>
          <a:xfrm>
            <a:off x="3776798" y="2103201"/>
            <a:ext cx="1031051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Estrella</a:t>
            </a:r>
          </a:p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amarilla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6C3870B6-1EFD-48E2-B861-8F0B76B86F72}"/>
              </a:ext>
            </a:extLst>
          </p:cNvPr>
          <p:cNvSpPr/>
          <p:nvPr/>
        </p:nvSpPr>
        <p:spPr>
          <a:xfrm>
            <a:off x="6295612" y="2679420"/>
            <a:ext cx="900000" cy="900000"/>
          </a:xfrm>
          <a:prstGeom prst="ellipse">
            <a:avLst/>
          </a:prstGeom>
          <a:solidFill>
            <a:srgbClr val="FA7A6C"/>
          </a:solidFill>
          <a:ln>
            <a:solidFill>
              <a:srgbClr val="FA7A6C"/>
            </a:solidFill>
          </a:ln>
          <a:effectLst>
            <a:glow rad="152400">
              <a:srgbClr val="FA7A6C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397000" h="8382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6057D84-2A2A-437B-94B8-722576170976}"/>
              </a:ext>
            </a:extLst>
          </p:cNvPr>
          <p:cNvSpPr txBox="1"/>
          <p:nvPr/>
        </p:nvSpPr>
        <p:spPr>
          <a:xfrm>
            <a:off x="6240885" y="2794958"/>
            <a:ext cx="992579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Gigante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roja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D15F722-26B7-44CA-9525-CA764F4AA12D}"/>
              </a:ext>
            </a:extLst>
          </p:cNvPr>
          <p:cNvSpPr txBox="1"/>
          <p:nvPr/>
        </p:nvSpPr>
        <p:spPr>
          <a:xfrm>
            <a:off x="8405313" y="2311476"/>
            <a:ext cx="230864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Nebulosa planetaria</a:t>
            </a:r>
          </a:p>
        </p:txBody>
      </p:sp>
      <p:sp>
        <p:nvSpPr>
          <p:cNvPr id="41" name="Flecha: hacia arriba 40">
            <a:extLst>
              <a:ext uri="{FF2B5EF4-FFF2-40B4-BE49-F238E27FC236}">
                <a16:creationId xmlns:a16="http://schemas.microsoft.com/office/drawing/2014/main" id="{DD72BD18-1A58-4147-A58C-4A50F9876471}"/>
              </a:ext>
            </a:extLst>
          </p:cNvPr>
          <p:cNvSpPr/>
          <p:nvPr/>
        </p:nvSpPr>
        <p:spPr>
          <a:xfrm rot="19046004">
            <a:off x="7824435" y="1548879"/>
            <a:ext cx="469232" cy="1010592"/>
          </a:xfrm>
          <a:prstGeom prst="upArrow">
            <a:avLst>
              <a:gd name="adj1" fmla="val 24301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014524E-F312-40F2-8220-FF2D47E6C5A3}"/>
              </a:ext>
            </a:extLst>
          </p:cNvPr>
          <p:cNvSpPr txBox="1"/>
          <p:nvPr/>
        </p:nvSpPr>
        <p:spPr>
          <a:xfrm>
            <a:off x="2262166" y="2647799"/>
            <a:ext cx="96693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0’8 – 9</a:t>
            </a:r>
          </a:p>
          <a:p>
            <a:pPr algn="ctr"/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AFAC7BD-53F5-42AE-9C20-D87C38E3B12D}"/>
              </a:ext>
            </a:extLst>
          </p:cNvPr>
          <p:cNvSpPr txBox="1"/>
          <p:nvPr/>
        </p:nvSpPr>
        <p:spPr>
          <a:xfrm>
            <a:off x="1476185" y="3752181"/>
            <a:ext cx="144623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9 – 30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256580B-5444-4C22-A69F-DA2B458BC838}"/>
              </a:ext>
            </a:extLst>
          </p:cNvPr>
          <p:cNvSpPr txBox="1"/>
          <p:nvPr/>
        </p:nvSpPr>
        <p:spPr>
          <a:xfrm>
            <a:off x="279163" y="4657689"/>
            <a:ext cx="12394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&gt; 30 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s-E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3968CB2B-1ED0-4673-AC7B-18BA29A393FA}"/>
              </a:ext>
            </a:extLst>
          </p:cNvPr>
          <p:cNvSpPr/>
          <p:nvPr/>
        </p:nvSpPr>
        <p:spPr>
          <a:xfrm>
            <a:off x="3333890" y="4146687"/>
            <a:ext cx="900000" cy="900000"/>
          </a:xfrm>
          <a:prstGeom prst="ellipse">
            <a:avLst/>
          </a:prstGeom>
          <a:solidFill>
            <a:schemeClr val="accent1"/>
          </a:solidFill>
          <a:ln>
            <a:gradFill flip="none" rotWithShape="1"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glow rad="1524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397000" h="8382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Flecha: hacia arriba 45">
            <a:extLst>
              <a:ext uri="{FF2B5EF4-FFF2-40B4-BE49-F238E27FC236}">
                <a16:creationId xmlns:a16="http://schemas.microsoft.com/office/drawing/2014/main" id="{D29D7CFE-1385-4C49-AE8A-937E45A5C08A}"/>
              </a:ext>
            </a:extLst>
          </p:cNvPr>
          <p:cNvSpPr/>
          <p:nvPr/>
        </p:nvSpPr>
        <p:spPr>
          <a:xfrm rot="5400000">
            <a:off x="4447954" y="4302460"/>
            <a:ext cx="469232" cy="665230"/>
          </a:xfrm>
          <a:prstGeom prst="upArrow">
            <a:avLst>
              <a:gd name="adj1" fmla="val 2141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C6AB376-5FD5-43CF-9A43-6611ECA11081}"/>
              </a:ext>
            </a:extLst>
          </p:cNvPr>
          <p:cNvSpPr txBox="1"/>
          <p:nvPr/>
        </p:nvSpPr>
        <p:spPr>
          <a:xfrm>
            <a:off x="3274502" y="4250751"/>
            <a:ext cx="992579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Gigante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azul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75373498-C70C-46FA-ADB2-F1F36580B119}"/>
              </a:ext>
            </a:extLst>
          </p:cNvPr>
          <p:cNvSpPr/>
          <p:nvPr/>
        </p:nvSpPr>
        <p:spPr>
          <a:xfrm>
            <a:off x="5141222" y="3976254"/>
            <a:ext cx="1260000" cy="126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glow rad="190500">
              <a:srgbClr val="FFFFCC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0" h="1143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9" name="Flecha: hacia arriba 48">
            <a:extLst>
              <a:ext uri="{FF2B5EF4-FFF2-40B4-BE49-F238E27FC236}">
                <a16:creationId xmlns:a16="http://schemas.microsoft.com/office/drawing/2014/main" id="{A481ECD8-1C5E-4430-9EAD-9D3F672DACAF}"/>
              </a:ext>
            </a:extLst>
          </p:cNvPr>
          <p:cNvSpPr/>
          <p:nvPr/>
        </p:nvSpPr>
        <p:spPr>
          <a:xfrm rot="5400000">
            <a:off x="6671618" y="4273991"/>
            <a:ext cx="469232" cy="654460"/>
          </a:xfrm>
          <a:prstGeom prst="upArrow">
            <a:avLst>
              <a:gd name="adj1" fmla="val 21419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AB24469-3079-49B3-B3CA-E15D0901291D}"/>
              </a:ext>
            </a:extLst>
          </p:cNvPr>
          <p:cNvSpPr txBox="1"/>
          <p:nvPr/>
        </p:nvSpPr>
        <p:spPr>
          <a:xfrm>
            <a:off x="5001267" y="4213528"/>
            <a:ext cx="1608133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Supergigante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amarilla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F36B2654-492F-4C38-8092-34872A2ED07A}"/>
              </a:ext>
            </a:extLst>
          </p:cNvPr>
          <p:cNvSpPr/>
          <p:nvPr/>
        </p:nvSpPr>
        <p:spPr>
          <a:xfrm>
            <a:off x="7537040" y="3944921"/>
            <a:ext cx="1260000" cy="1260000"/>
          </a:xfrm>
          <a:prstGeom prst="ellipse">
            <a:avLst/>
          </a:prstGeom>
          <a:solidFill>
            <a:srgbClr val="FA7A6C"/>
          </a:solidFill>
          <a:ln>
            <a:gradFill flip="none" rotWithShape="1">
              <a:gsLst>
                <a:gs pos="0">
                  <a:srgbClr val="FA7A6C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glow rad="190500">
              <a:srgbClr val="FA7A6C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0" h="1143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Flecha: hacia arriba 51">
            <a:extLst>
              <a:ext uri="{FF2B5EF4-FFF2-40B4-BE49-F238E27FC236}">
                <a16:creationId xmlns:a16="http://schemas.microsoft.com/office/drawing/2014/main" id="{24E70858-B4AD-424D-A9FE-0B31D7E18545}"/>
              </a:ext>
            </a:extLst>
          </p:cNvPr>
          <p:cNvSpPr/>
          <p:nvPr/>
        </p:nvSpPr>
        <p:spPr>
          <a:xfrm rot="5400000">
            <a:off x="9114528" y="4270012"/>
            <a:ext cx="469232" cy="653350"/>
          </a:xfrm>
          <a:prstGeom prst="upArrow">
            <a:avLst>
              <a:gd name="adj1" fmla="val 26615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8C2EB53-53CC-49E3-BDE7-8124B3F28939}"/>
              </a:ext>
            </a:extLst>
          </p:cNvPr>
          <p:cNvSpPr txBox="1"/>
          <p:nvPr/>
        </p:nvSpPr>
        <p:spPr>
          <a:xfrm>
            <a:off x="7394319" y="4250371"/>
            <a:ext cx="1608133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Supergigante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roja</a:t>
            </a:r>
          </a:p>
        </p:txBody>
      </p:sp>
      <p:sp>
        <p:nvSpPr>
          <p:cNvPr id="54" name="Flecha: hacia arriba 53">
            <a:extLst>
              <a:ext uri="{FF2B5EF4-FFF2-40B4-BE49-F238E27FC236}">
                <a16:creationId xmlns:a16="http://schemas.microsoft.com/office/drawing/2014/main" id="{06EDCDC8-3B00-4C96-8A7E-0E189CEC6F7E}"/>
              </a:ext>
            </a:extLst>
          </p:cNvPr>
          <p:cNvSpPr/>
          <p:nvPr/>
        </p:nvSpPr>
        <p:spPr>
          <a:xfrm rot="5400000">
            <a:off x="6347675" y="1030249"/>
            <a:ext cx="469232" cy="953212"/>
          </a:xfrm>
          <a:prstGeom prst="upArrow">
            <a:avLst>
              <a:gd name="adj1" fmla="val 24359"/>
              <a:gd name="adj2" fmla="val 6025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Flecha: hacia arriba 54">
            <a:extLst>
              <a:ext uri="{FF2B5EF4-FFF2-40B4-BE49-F238E27FC236}">
                <a16:creationId xmlns:a16="http://schemas.microsoft.com/office/drawing/2014/main" id="{DD65AEC7-9D60-4A3B-BE09-10DBBA01CCBE}"/>
              </a:ext>
            </a:extLst>
          </p:cNvPr>
          <p:cNvSpPr/>
          <p:nvPr/>
        </p:nvSpPr>
        <p:spPr>
          <a:xfrm rot="5400000">
            <a:off x="8323285" y="1026784"/>
            <a:ext cx="469232" cy="953212"/>
          </a:xfrm>
          <a:prstGeom prst="upArrow">
            <a:avLst>
              <a:gd name="adj1" fmla="val 24359"/>
              <a:gd name="adj2" fmla="val 6025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Flecha: hacia arriba 55">
            <a:extLst>
              <a:ext uri="{FF2B5EF4-FFF2-40B4-BE49-F238E27FC236}">
                <a16:creationId xmlns:a16="http://schemas.microsoft.com/office/drawing/2014/main" id="{2250A202-BEA8-4BE8-A856-73535B2C419D}"/>
              </a:ext>
            </a:extLst>
          </p:cNvPr>
          <p:cNvSpPr/>
          <p:nvPr/>
        </p:nvSpPr>
        <p:spPr>
          <a:xfrm rot="5400000">
            <a:off x="5203401" y="2657793"/>
            <a:ext cx="469232" cy="953212"/>
          </a:xfrm>
          <a:prstGeom prst="upArrow">
            <a:avLst>
              <a:gd name="adj1" fmla="val 24359"/>
              <a:gd name="adj2" fmla="val 6025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Flecha: hacia arriba 56">
            <a:extLst>
              <a:ext uri="{FF2B5EF4-FFF2-40B4-BE49-F238E27FC236}">
                <a16:creationId xmlns:a16="http://schemas.microsoft.com/office/drawing/2014/main" id="{FD323138-D681-494B-B50E-4EAD8428CE19}"/>
              </a:ext>
            </a:extLst>
          </p:cNvPr>
          <p:cNvSpPr/>
          <p:nvPr/>
        </p:nvSpPr>
        <p:spPr>
          <a:xfrm rot="5400000">
            <a:off x="7768336" y="2633543"/>
            <a:ext cx="469232" cy="953212"/>
          </a:xfrm>
          <a:prstGeom prst="upArrow">
            <a:avLst>
              <a:gd name="adj1" fmla="val 24359"/>
              <a:gd name="adj2" fmla="val 6025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lecha: hacia arriba 58">
            <a:extLst>
              <a:ext uri="{FF2B5EF4-FFF2-40B4-BE49-F238E27FC236}">
                <a16:creationId xmlns:a16="http://schemas.microsoft.com/office/drawing/2014/main" id="{910B5383-2E28-4B74-8492-3C742665110D}"/>
              </a:ext>
            </a:extLst>
          </p:cNvPr>
          <p:cNvSpPr/>
          <p:nvPr/>
        </p:nvSpPr>
        <p:spPr>
          <a:xfrm rot="2160417">
            <a:off x="10700453" y="3487625"/>
            <a:ext cx="469232" cy="653350"/>
          </a:xfrm>
          <a:prstGeom prst="upArrow">
            <a:avLst>
              <a:gd name="adj1" fmla="val 26615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Flecha: hacia arriba 59">
            <a:extLst>
              <a:ext uri="{FF2B5EF4-FFF2-40B4-BE49-F238E27FC236}">
                <a16:creationId xmlns:a16="http://schemas.microsoft.com/office/drawing/2014/main" id="{677E9A8C-F31D-4840-96D8-E3CCD412305F}"/>
              </a:ext>
            </a:extLst>
          </p:cNvPr>
          <p:cNvSpPr/>
          <p:nvPr/>
        </p:nvSpPr>
        <p:spPr>
          <a:xfrm rot="7752633">
            <a:off x="10752433" y="4892930"/>
            <a:ext cx="469232" cy="653350"/>
          </a:xfrm>
          <a:prstGeom prst="upArrow">
            <a:avLst>
              <a:gd name="adj1" fmla="val 26615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64168DF3-1451-4669-A89E-635111C5AA87}"/>
              </a:ext>
            </a:extLst>
          </p:cNvPr>
          <p:cNvSpPr txBox="1"/>
          <p:nvPr/>
        </p:nvSpPr>
        <p:spPr>
          <a:xfrm>
            <a:off x="9689704" y="4439234"/>
            <a:ext cx="130035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Supernova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18C31D0-85DE-402C-8E37-3554ABBE9B81}"/>
              </a:ext>
            </a:extLst>
          </p:cNvPr>
          <p:cNvSpPr txBox="1"/>
          <p:nvPr/>
        </p:nvSpPr>
        <p:spPr>
          <a:xfrm>
            <a:off x="10637989" y="3156186"/>
            <a:ext cx="1523174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E. neutrones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19926DC-752C-408E-AABE-AD6B2F7A8FD9}"/>
              </a:ext>
            </a:extLst>
          </p:cNvPr>
          <p:cNvSpPr txBox="1"/>
          <p:nvPr/>
        </p:nvSpPr>
        <p:spPr>
          <a:xfrm>
            <a:off x="10935069" y="5532747"/>
            <a:ext cx="1047082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Agujero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negro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BBC8974D-A3EB-4B51-834C-FB9D4997F6BC}"/>
              </a:ext>
            </a:extLst>
          </p:cNvPr>
          <p:cNvSpPr/>
          <p:nvPr/>
        </p:nvSpPr>
        <p:spPr>
          <a:xfrm>
            <a:off x="2291373" y="5250642"/>
            <a:ext cx="1260000" cy="12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glow rad="190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0" h="1143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611CB618-3B87-4DEB-95B5-C3CC68990C50}"/>
              </a:ext>
            </a:extLst>
          </p:cNvPr>
          <p:cNvSpPr txBox="1"/>
          <p:nvPr/>
        </p:nvSpPr>
        <p:spPr>
          <a:xfrm>
            <a:off x="2156977" y="5532747"/>
            <a:ext cx="1608133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Supergigante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azul</a:t>
            </a:r>
          </a:p>
        </p:txBody>
      </p:sp>
      <p:sp>
        <p:nvSpPr>
          <p:cNvPr id="66" name="Flecha: hacia arriba 65">
            <a:extLst>
              <a:ext uri="{FF2B5EF4-FFF2-40B4-BE49-F238E27FC236}">
                <a16:creationId xmlns:a16="http://schemas.microsoft.com/office/drawing/2014/main" id="{7B509D89-CB7A-4D74-AB08-C4C499752F2E}"/>
              </a:ext>
            </a:extLst>
          </p:cNvPr>
          <p:cNvSpPr/>
          <p:nvPr/>
        </p:nvSpPr>
        <p:spPr>
          <a:xfrm rot="5400000">
            <a:off x="3817954" y="5563122"/>
            <a:ext cx="469232" cy="665230"/>
          </a:xfrm>
          <a:prstGeom prst="upArrow">
            <a:avLst>
              <a:gd name="adj1" fmla="val 2141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6A7B67E6-63C3-4E6A-8FA8-E7E90AB83FA4}"/>
              </a:ext>
            </a:extLst>
          </p:cNvPr>
          <p:cNvSpPr/>
          <p:nvPr/>
        </p:nvSpPr>
        <p:spPr>
          <a:xfrm>
            <a:off x="4569097" y="5352666"/>
            <a:ext cx="1080000" cy="108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glow rad="165100">
              <a:schemeClr val="accent1">
                <a:lumMod val="40000"/>
                <a:lumOff val="60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714500" h="10287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8" name="Flecha: hacia arriba 67">
            <a:extLst>
              <a:ext uri="{FF2B5EF4-FFF2-40B4-BE49-F238E27FC236}">
                <a16:creationId xmlns:a16="http://schemas.microsoft.com/office/drawing/2014/main" id="{C4405021-1EE0-4B03-8D54-F22F6EF68C39}"/>
              </a:ext>
            </a:extLst>
          </p:cNvPr>
          <p:cNvSpPr/>
          <p:nvPr/>
        </p:nvSpPr>
        <p:spPr>
          <a:xfrm rot="5400000">
            <a:off x="6041618" y="5534653"/>
            <a:ext cx="469232" cy="654460"/>
          </a:xfrm>
          <a:prstGeom prst="upArrow">
            <a:avLst>
              <a:gd name="adj1" fmla="val 21419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4DFF1A3-FD8D-42B2-B435-F0DA4D841302}"/>
              </a:ext>
            </a:extLst>
          </p:cNvPr>
          <p:cNvSpPr txBox="1"/>
          <p:nvPr/>
        </p:nvSpPr>
        <p:spPr>
          <a:xfrm>
            <a:off x="4568039" y="5474190"/>
            <a:ext cx="1107996" cy="92333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Variable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luminosa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azul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7BFB3688-01FE-47F4-B4DF-3D5F2E12C994}"/>
              </a:ext>
            </a:extLst>
          </p:cNvPr>
          <p:cNvSpPr/>
          <p:nvPr/>
        </p:nvSpPr>
        <p:spPr>
          <a:xfrm>
            <a:off x="6999639" y="5309758"/>
            <a:ext cx="1080000" cy="108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65100">
              <a:schemeClr val="accent1">
                <a:lumMod val="40000"/>
                <a:lumOff val="60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714500" h="10287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8A7682C7-7851-44A7-A6E5-AB87A7D87E68}"/>
              </a:ext>
            </a:extLst>
          </p:cNvPr>
          <p:cNvSpPr txBox="1"/>
          <p:nvPr/>
        </p:nvSpPr>
        <p:spPr>
          <a:xfrm>
            <a:off x="7129103" y="5548511"/>
            <a:ext cx="822661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Wolf-</a:t>
            </a:r>
          </a:p>
          <a:p>
            <a:pPr algn="ctr"/>
            <a:r>
              <a:rPr lang="es-ES" dirty="0" err="1">
                <a:latin typeface="Comic Sans MS" panose="030F0702030302020204" pitchFamily="66" charset="0"/>
                <a:cs typeface="Arial" panose="020B0604020202020204" pitchFamily="34" charset="0"/>
              </a:rPr>
              <a:t>Rayet</a:t>
            </a:r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2A63DC-4A3C-47D4-AA8F-F7A4F8F29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6" t="34932" r="33745" b="36184"/>
          <a:stretch/>
        </p:blipFill>
        <p:spPr>
          <a:xfrm>
            <a:off x="8730422" y="2678263"/>
            <a:ext cx="1080000" cy="9202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53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20" grpId="0" animBg="1"/>
      <p:bldP spid="21" grpId="0"/>
      <p:bldP spid="22" grpId="0" animBg="1"/>
      <p:bldP spid="23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/>
      <p:bldP spid="34" grpId="0" animBg="1"/>
      <p:bldP spid="37" grpId="0"/>
      <p:bldP spid="38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/>
      <p:bldP spid="62" grpId="0"/>
      <p:bldP spid="63" grpId="0"/>
      <p:bldP spid="64" grpId="0" animBg="1"/>
      <p:bldP spid="65" grpId="0"/>
      <p:bldP spid="66" grpId="0" animBg="1"/>
      <p:bldP spid="67" grpId="0" animBg="1"/>
      <p:bldP spid="68" grpId="0" animBg="1"/>
      <p:bldP spid="69" grpId="0"/>
      <p:bldP spid="70" grpId="0" animBg="1"/>
      <p:bldP spid="7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566</Words>
  <Application>Microsoft Office PowerPoint</Application>
  <PresentationFormat>Panorámica</PresentationFormat>
  <Paragraphs>569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Book Antiqua</vt:lpstr>
      <vt:lpstr>Calibri</vt:lpstr>
      <vt:lpstr>Calibri Light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CABERO REGO</dc:creator>
  <cp:lastModifiedBy>JAVIER CABERO REGO</cp:lastModifiedBy>
  <cp:revision>70</cp:revision>
  <dcterms:created xsi:type="dcterms:W3CDTF">2019-07-05T08:45:43Z</dcterms:created>
  <dcterms:modified xsi:type="dcterms:W3CDTF">2020-01-11T11:25:50Z</dcterms:modified>
</cp:coreProperties>
</file>