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F191EE-5C69-4F89-BEE5-176C8809C888}" type="datetimeFigureOut">
              <a:rPr lang="es-ES" smtClean="0"/>
              <a:t>19/02/2020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62AE61-9156-42E4-B9A3-5A766749258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600200"/>
          </a:xfrm>
        </p:spPr>
        <p:txBody>
          <a:bodyPr/>
          <a:lstStyle/>
          <a:p>
            <a:r>
              <a:rPr lang="es-ES" dirty="0" smtClean="0"/>
              <a:t>CEIP GENERACIÓN DEL 27</a:t>
            </a:r>
          </a:p>
          <a:p>
            <a:r>
              <a:rPr lang="es-ES" dirty="0" smtClean="0"/>
              <a:t>CURSO: 2019/2020</a:t>
            </a:r>
          </a:p>
          <a:p>
            <a:r>
              <a:rPr lang="es-ES" dirty="0" smtClean="0"/>
              <a:t>ABEL FALAGÁN SANTOS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056784" cy="2304256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/>
              <a:t>EVALUACIÓN DE LAS</a:t>
            </a:r>
            <a:br>
              <a:rPr lang="es-ES" sz="6000" b="1" dirty="0" smtClean="0"/>
            </a:br>
            <a:r>
              <a:rPr lang="es-ES" sz="6000" b="1" dirty="0" smtClean="0"/>
              <a:t> COMPETENCIAS CLAVE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289258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936104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000" b="1" u="sng" dirty="0" smtClean="0">
                <a:solidFill>
                  <a:prstClr val="black"/>
                </a:solidFill>
                <a:ea typeface="+mn-ea"/>
                <a:cs typeface="+mn-cs"/>
              </a:rPr>
              <a:t>2º</a:t>
            </a:r>
            <a:r>
              <a:rPr lang="es-ES" sz="2000" b="1" u="sng" dirty="0">
                <a:solidFill>
                  <a:prstClr val="black"/>
                </a:solidFill>
                <a:ea typeface="+mn-ea"/>
                <a:cs typeface="+mn-cs"/>
              </a:rPr>
              <a:t>.  </a:t>
            </a:r>
            <a:r>
              <a:rPr lang="es-ES" sz="2000" b="1" u="sng" dirty="0" smtClean="0">
                <a:solidFill>
                  <a:prstClr val="black"/>
                </a:solidFill>
                <a:ea typeface="+mn-ea"/>
                <a:cs typeface="+mn-cs"/>
              </a:rPr>
              <a:t>Vincular EAE y CCC a los diversos contextos de aplicación</a:t>
            </a:r>
            <a:endParaRPr lang="es-E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540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259632" y="2636912"/>
            <a:ext cx="26642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427984" y="2636912"/>
            <a:ext cx="117974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2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6976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000" b="1" u="sng" dirty="0">
                <a:solidFill>
                  <a:prstClr val="black"/>
                </a:solidFill>
                <a:ea typeface="+mn-ea"/>
                <a:cs typeface="+mn-cs"/>
              </a:rPr>
              <a:t>3</a:t>
            </a:r>
            <a:r>
              <a:rPr lang="es-ES" sz="2000" b="1" u="sng" dirty="0" smtClean="0">
                <a:solidFill>
                  <a:prstClr val="black"/>
                </a:solidFill>
                <a:ea typeface="+mn-ea"/>
                <a:cs typeface="+mn-cs"/>
              </a:rPr>
              <a:t>º. Establecer unos instrumentos de evaluación.</a:t>
            </a:r>
            <a:br>
              <a:rPr lang="es-ES" sz="2000" b="1" u="sng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ES" sz="2000" u="sng" dirty="0" smtClean="0">
                <a:solidFill>
                  <a:prstClr val="black"/>
                </a:solidFill>
                <a:ea typeface="+mn-ea"/>
                <a:cs typeface="+mn-cs"/>
              </a:rPr>
              <a:t>(Rúbricas, hojas de registro, etc.)  </a:t>
            </a:r>
            <a:endParaRPr lang="es-ES" u="sng" dirty="0"/>
          </a:p>
        </p:txBody>
      </p:sp>
      <p:pic>
        <p:nvPicPr>
          <p:cNvPr id="8194" name="Picture 2" descr="C:\Users\usuario\Downloads\43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18669"/>
            <a:ext cx="4656804" cy="57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0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s-ES" sz="2000" b="1" u="sng" dirty="0">
                <a:solidFill>
                  <a:prstClr val="black"/>
                </a:solidFill>
                <a:ea typeface="+mn-ea"/>
                <a:cs typeface="+mn-cs"/>
              </a:rPr>
              <a:t>4</a:t>
            </a:r>
            <a:r>
              <a:rPr lang="es-ES" sz="2000" b="1" u="sng" dirty="0" smtClean="0">
                <a:solidFill>
                  <a:prstClr val="black"/>
                </a:solidFill>
                <a:ea typeface="+mn-ea"/>
                <a:cs typeface="+mn-cs"/>
              </a:rPr>
              <a:t>º. Calificación de las Competencias Clave.</a:t>
            </a:r>
            <a:endParaRPr lang="es-ES" u="sng" dirty="0"/>
          </a:p>
        </p:txBody>
      </p:sp>
      <p:pic>
        <p:nvPicPr>
          <p:cNvPr id="9218" name="Picture 2" descr="C:\Users\usuario\Downloads\28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823033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1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32656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600" b="1" dirty="0" smtClean="0">
                <a:solidFill>
                  <a:srgbClr val="00B0F0"/>
                </a:solidFill>
                <a:ea typeface="+mj-ea"/>
                <a:cs typeface="+mj-cs"/>
              </a:rPr>
              <a:t>6. CALIFICACIÓN DE LAS CCC EN EL CENTRO EDUCATIVO.</a:t>
            </a:r>
            <a:endParaRPr lang="es-ES" sz="2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3" y="1367032"/>
            <a:ext cx="6960613" cy="240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5" y="3980937"/>
            <a:ext cx="6837241" cy="272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Marco legislativo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es un perfil competencial?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Perfil competencial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crear un perfil competencial?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evaluar las Competencias clave?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Calificación de las Competencias clave en el centro educativo.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41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pPr algn="l"/>
            <a:r>
              <a:rPr lang="es-ES" sz="2600" b="1" dirty="0" smtClean="0">
                <a:solidFill>
                  <a:srgbClr val="00B0F0"/>
                </a:solidFill>
              </a:rPr>
              <a:t>1. MARCO LEGISLATIVO</a:t>
            </a:r>
            <a:endParaRPr lang="es-ES" sz="2600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82931" y="1412776"/>
            <a:ext cx="7772400" cy="4572000"/>
          </a:xfrm>
        </p:spPr>
        <p:txBody>
          <a:bodyPr/>
          <a:lstStyle/>
          <a:p>
            <a:pPr algn="just"/>
            <a:r>
              <a:rPr lang="es-ES" dirty="0" smtClean="0"/>
              <a:t>ORDEN ECD/65/2015 </a:t>
            </a:r>
            <a:r>
              <a:rPr lang="es-ES" sz="1400" i="1" dirty="0" smtClean="0"/>
              <a:t>de 21 de enero, por la que se describen las relaciones entre las competencias, los contenidos y los criterios de evaluación de la educación primaria, la educación secundaria obligatoria y el bachillerato</a:t>
            </a:r>
            <a:endParaRPr lang="es-E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1346"/>
            <a:ext cx="7859159" cy="289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5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2600" b="1" dirty="0" smtClean="0">
                <a:solidFill>
                  <a:srgbClr val="00B0F0"/>
                </a:solidFill>
              </a:rPr>
              <a:t>2. ¿QUÉ ES EL PERFIL COMPETENCIAL?</a:t>
            </a:r>
            <a:endParaRPr lang="es-ES" sz="2600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568952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000" i="1" dirty="0" smtClean="0"/>
              <a:t>Artículo 5. Las competencias clave en el currículo.</a:t>
            </a:r>
          </a:p>
          <a:p>
            <a:pPr algn="just"/>
            <a:r>
              <a:rPr lang="es-ES" sz="2000" i="1" dirty="0" smtClean="0"/>
              <a:t>6. El conjunto de estándares de aprendizaje evaluables de un área o materia determinada dará lugar a su </a:t>
            </a:r>
            <a:r>
              <a:rPr lang="es-ES" sz="2000" b="1" i="1" u="sng" dirty="0" smtClean="0"/>
              <a:t>perfil de área o materia. </a:t>
            </a:r>
            <a:r>
              <a:rPr lang="es-ES" sz="2000" i="1" dirty="0" smtClean="0"/>
              <a:t>Dado que los estándares de aprendizaje evaluables se ponen en relación con las competencias, este perfil permitirá identificar aquellas competencias que se desarrollan a través de esa área o materia</a:t>
            </a:r>
          </a:p>
          <a:p>
            <a:pPr marL="0" indent="0" algn="just">
              <a:buNone/>
            </a:pPr>
            <a:endParaRPr lang="es-ES" sz="2000" i="1" dirty="0"/>
          </a:p>
          <a:p>
            <a:pPr marL="0" indent="0" algn="just">
              <a:buNone/>
            </a:pPr>
            <a:r>
              <a:rPr lang="es-ES" sz="2000" i="1" dirty="0" smtClean="0"/>
              <a:t>Artículo 7. La evaluación de las competencias clave</a:t>
            </a:r>
          </a:p>
          <a:p>
            <a:pPr algn="just"/>
            <a:r>
              <a:rPr lang="es-ES" sz="2000" i="1" dirty="0" smtClean="0"/>
              <a:t>2. Han de establecerse </a:t>
            </a:r>
            <a:r>
              <a:rPr lang="es-ES" sz="2000" b="1" i="1" dirty="0" smtClean="0"/>
              <a:t>las relaciones de los estándares de aprendizaje evaluables con las competencias</a:t>
            </a:r>
            <a:r>
              <a:rPr lang="es-ES" sz="2000" i="1" dirty="0" smtClean="0"/>
              <a:t> a las que contribuyen, para lograr la evaluación de los niveles de desempeño competenciales alcanzados por el alumnado. </a:t>
            </a:r>
          </a:p>
          <a:p>
            <a:pPr algn="just"/>
            <a:r>
              <a:rPr lang="es-ES" sz="2000" i="1" dirty="0" smtClean="0"/>
              <a:t>3. La </a:t>
            </a:r>
            <a:r>
              <a:rPr lang="es-ES" sz="2000" b="1" i="1" dirty="0" smtClean="0"/>
              <a:t>evaluación del grado de adquisición de las competencias debe estar integrada con la evaluación de los contenidos</a:t>
            </a:r>
            <a:r>
              <a:rPr lang="es-ES" sz="2000" i="1" dirty="0" smtClean="0"/>
              <a:t>, en la medida en que ser competente supone movilizar los conocimientos, destrezas, actitudes y valores para dar respuesta a las situaciones planteadas, dotar de funcionalidad a los aprendizajes y aplicar lo que se aprende desde un planteamiento integrador. </a:t>
            </a:r>
          </a:p>
          <a:p>
            <a:pPr algn="just"/>
            <a:r>
              <a:rPr lang="es-ES" sz="2000" i="1" dirty="0" smtClean="0"/>
              <a:t>4.  Los niveles de desempeño de las competencias se podrán medir a través de </a:t>
            </a:r>
            <a:r>
              <a:rPr lang="es-ES" sz="2000" b="1" i="1" dirty="0" smtClean="0"/>
              <a:t>indicadores de logro, tales como rúbricas o escalas de evaluación</a:t>
            </a:r>
            <a:r>
              <a:rPr lang="es-ES" sz="2000" i="1" dirty="0" smtClean="0"/>
              <a:t>. Estos indicadores de logro deben incluir rangos dirigidos a la evaluación de desempeños, que tengan en cuenta el principio de atención a la diversidad.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2051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" y="26064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2600" b="1" dirty="0" smtClean="0">
                <a:solidFill>
                  <a:srgbClr val="00B0F0"/>
                </a:solidFill>
              </a:rPr>
              <a:t>3. PERFIL COMPETENCIAL</a:t>
            </a:r>
            <a:endParaRPr lang="es-ES" sz="2600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endParaRPr lang="es-ES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1945"/>
            <a:ext cx="6552728" cy="50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7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15"/>
            <a:ext cx="5867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03340"/>
            <a:ext cx="58483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3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9188" y="0"/>
            <a:ext cx="8229600" cy="733474"/>
          </a:xfrm>
        </p:spPr>
        <p:txBody>
          <a:bodyPr>
            <a:normAutofit/>
          </a:bodyPr>
          <a:lstStyle/>
          <a:p>
            <a:pPr algn="l"/>
            <a:r>
              <a:rPr lang="es-ES" sz="2600" b="1" dirty="0" smtClean="0">
                <a:solidFill>
                  <a:srgbClr val="00B0F0"/>
                </a:solidFill>
              </a:rPr>
              <a:t>4. ¿CÓMO CREAR UN PERFIL COMPETENCIAL?</a:t>
            </a:r>
            <a:endParaRPr lang="es-ES" sz="2600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5151"/>
            <a:ext cx="6696744" cy="568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9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2888" cy="643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8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45422"/>
            <a:ext cx="8229600" cy="5424757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50"/>
                </a:solidFill>
              </a:rPr>
              <a:t>DOCUMENTO EXCEL</a:t>
            </a:r>
          </a:p>
          <a:p>
            <a:r>
              <a:rPr lang="es-ES" sz="2800" b="1" dirty="0" smtClean="0">
                <a:solidFill>
                  <a:srgbClr val="0070C0"/>
                </a:solidFill>
              </a:rPr>
              <a:t>IDOCEO</a:t>
            </a:r>
          </a:p>
          <a:p>
            <a:pPr marL="0" indent="0" algn="ctr">
              <a:buNone/>
            </a:pPr>
            <a:r>
              <a:rPr lang="es-ES" sz="2000" b="1" u="sng" dirty="0" smtClean="0"/>
              <a:t>1º.  Relacionar EAE y CCC</a:t>
            </a:r>
          </a:p>
          <a:p>
            <a:pPr marL="0" indent="0">
              <a:buNone/>
            </a:pP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350047" y="260647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srgbClr val="00B0F0"/>
                </a:solidFill>
                <a:ea typeface="+mj-ea"/>
                <a:cs typeface="+mj-cs"/>
              </a:rPr>
              <a:t>5. ¿CÓMO EVALUAR Y CALIFICAR LAS CCC?</a:t>
            </a:r>
            <a:endParaRPr lang="es-ES" sz="2600" dirty="0"/>
          </a:p>
        </p:txBody>
      </p:sp>
      <p:pic>
        <p:nvPicPr>
          <p:cNvPr id="6147" name="Picture 3" descr="C:\Users\usuario\Downloads\28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32856"/>
            <a:ext cx="6029703" cy="45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Resultado de imagen de logo idoc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7" y="2132856"/>
            <a:ext cx="833900" cy="8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99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</TotalTime>
  <Words>397</Words>
  <Application>Microsoft Office PowerPoint</Application>
  <PresentationFormat>Presentación en pantalla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Franklin Gothic Book</vt:lpstr>
      <vt:lpstr>Perpetua</vt:lpstr>
      <vt:lpstr>Wingdings 2</vt:lpstr>
      <vt:lpstr>Equidad</vt:lpstr>
      <vt:lpstr>EVALUACIÓN DE LAS  COMPETENCIAS CLAVE</vt:lpstr>
      <vt:lpstr>ÍNDICE</vt:lpstr>
      <vt:lpstr>1. MARCO LEGISLATIVO</vt:lpstr>
      <vt:lpstr>2. ¿QUÉ ES EL PERFIL COMPETENCIAL?</vt:lpstr>
      <vt:lpstr>3. PERFIL COMPETENCIAL</vt:lpstr>
      <vt:lpstr>Presentación de PowerPoint</vt:lpstr>
      <vt:lpstr>4. ¿CÓMO CREAR UN PERFIL COMPETENCIAL?</vt:lpstr>
      <vt:lpstr>Presentación de PowerPoint</vt:lpstr>
      <vt:lpstr>Presentación de PowerPoint</vt:lpstr>
      <vt:lpstr>2º.  Vincular EAE y CCC a los diversos contextos de aplicación</vt:lpstr>
      <vt:lpstr>3º. Establecer unos instrumentos de evaluación. (Rúbricas, hojas de registro, etc.)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 DE LAS  COMPETENCIAS CLAVE</dc:title>
  <dc:creator>usuario</dc:creator>
  <cp:lastModifiedBy>MARGARET MURILLO RUBIO</cp:lastModifiedBy>
  <cp:revision>10</cp:revision>
  <dcterms:created xsi:type="dcterms:W3CDTF">2020-02-18T08:18:55Z</dcterms:created>
  <dcterms:modified xsi:type="dcterms:W3CDTF">2020-02-19T17:46:39Z</dcterms:modified>
</cp:coreProperties>
</file>