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7" r:id="rId13"/>
    <p:sldId id="266" r:id="rId14"/>
    <p:sldId id="269" r:id="rId15"/>
    <p:sldId id="273" r:id="rId16"/>
    <p:sldId id="272" r:id="rId17"/>
    <p:sldId id="271" r:id="rId18"/>
    <p:sldId id="270" r:id="rId19"/>
    <p:sldId id="274" r:id="rId20"/>
    <p:sldId id="277" r:id="rId21"/>
    <p:sldId id="276" r:id="rId22"/>
    <p:sldId id="275" r:id="rId23"/>
    <p:sldId id="278" r:id="rId24"/>
    <p:sldId id="279" r:id="rId25"/>
    <p:sldId id="287" r:id="rId26"/>
    <p:sldId id="286" r:id="rId27"/>
    <p:sldId id="280" r:id="rId28"/>
    <p:sldId id="281" r:id="rId29"/>
    <p:sldId id="284" r:id="rId30"/>
    <p:sldId id="285" r:id="rId31"/>
    <p:sldId id="282" r:id="rId32"/>
    <p:sldId id="289" r:id="rId33"/>
    <p:sldId id="288" r:id="rId34"/>
    <p:sldId id="283" r:id="rId3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3671CE-4847-5C7E-64C6-26D2A47879F6}" v="16" dt="2020-01-10T13:13:39.5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-90" y="-5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25D0-E26D-47F6-9E34-58C80E0ABE72}" type="datetimeFigureOut">
              <a:rPr lang="es-ES" smtClean="0"/>
              <a:pPr/>
              <a:t>20/01/2020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B561AE5B-AC00-4D58-A273-843A5D6289B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293747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25D0-E26D-47F6-9E34-58C80E0ABE72}" type="datetimeFigureOut">
              <a:rPr lang="es-ES" smtClean="0"/>
              <a:pPr/>
              <a:t>20/01/2020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1AE5B-AC00-4D58-A273-843A5D6289B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296357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25D0-E26D-47F6-9E34-58C80E0ABE72}" type="datetimeFigureOut">
              <a:rPr lang="es-ES" smtClean="0"/>
              <a:pPr/>
              <a:t>20/01/2020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1AE5B-AC00-4D58-A273-843A5D6289B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406332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25D0-E26D-47F6-9E34-58C80E0ABE72}" type="datetimeFigureOut">
              <a:rPr lang="es-ES" smtClean="0"/>
              <a:pPr/>
              <a:t>20/01/2020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1AE5B-AC00-4D58-A273-843A5D6289B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043168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22625D0-E26D-47F6-9E34-58C80E0ABE72}" type="datetimeFigureOut">
              <a:rPr lang="es-ES" smtClean="0"/>
              <a:pPr/>
              <a:t>20/01/2020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s-E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B561AE5B-AC00-4D58-A273-843A5D6289B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410044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25D0-E26D-47F6-9E34-58C80E0ABE72}" type="datetimeFigureOut">
              <a:rPr lang="es-ES" smtClean="0"/>
              <a:pPr/>
              <a:t>20/01/2020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1AE5B-AC00-4D58-A273-843A5D6289B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275976444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25D0-E26D-47F6-9E34-58C80E0ABE72}" type="datetimeFigureOut">
              <a:rPr lang="es-ES" smtClean="0"/>
              <a:pPr/>
              <a:t>20/01/2020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1AE5B-AC00-4D58-A273-843A5D6289B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974513848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25D0-E26D-47F6-9E34-58C80E0ABE72}" type="datetimeFigureOut">
              <a:rPr lang="es-ES" smtClean="0"/>
              <a:pPr/>
              <a:t>20/01/2020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1AE5B-AC00-4D58-A273-843A5D6289B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330997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25D0-E26D-47F6-9E34-58C80E0ABE72}" type="datetimeFigureOut">
              <a:rPr lang="es-ES" smtClean="0"/>
              <a:pPr/>
              <a:t>20/01/2020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1AE5B-AC00-4D58-A273-843A5D6289B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260604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25D0-E26D-47F6-9E34-58C80E0ABE72}" type="datetimeFigureOut">
              <a:rPr lang="es-ES" smtClean="0"/>
              <a:pPr/>
              <a:t>20/01/2020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1AE5B-AC00-4D58-A273-843A5D6289B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909125426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25D0-E26D-47F6-9E34-58C80E0ABE72}" type="datetimeFigureOut">
              <a:rPr lang="es-ES" smtClean="0"/>
              <a:pPr/>
              <a:t>20/01/2020</a:t>
            </a:fld>
            <a:endParaRPr lang="es-E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1AE5B-AC00-4D58-A273-843A5D6289B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743753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22625D0-E26D-47F6-9E34-58C80E0ABE72}" type="datetimeFigureOut">
              <a:rPr lang="es-ES" smtClean="0"/>
              <a:pPr/>
              <a:t>20/01/2020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B561AE5B-AC00-4D58-A273-843A5D6289B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90856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95080" y="973776"/>
            <a:ext cx="8158688" cy="3373240"/>
          </a:xfrm>
        </p:spPr>
        <p:txBody>
          <a:bodyPr>
            <a:noAutofit/>
          </a:bodyPr>
          <a:lstStyle/>
          <a:p>
            <a:pPr algn="ctr"/>
            <a:r>
              <a:rPr lang="es-ES" dirty="0"/>
              <a:t>CÓMO FOMENTAR LA EXPRESIÓN ORAL </a:t>
            </a:r>
            <a:r>
              <a:rPr lang="es-ES" dirty="0" smtClean="0"/>
              <a:t>EN </a:t>
            </a:r>
            <a:r>
              <a:rPr lang="es-ES" dirty="0"/>
              <a:t>LOS </a:t>
            </a:r>
            <a:r>
              <a:rPr lang="es-ES" dirty="0" smtClean="0"/>
              <a:t>ALUMNOS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867204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06956" y="1045028"/>
            <a:ext cx="8158688" cy="2992582"/>
          </a:xfrm>
        </p:spPr>
        <p:txBody>
          <a:bodyPr>
            <a:noAutofit/>
          </a:bodyPr>
          <a:lstStyle/>
          <a:p>
            <a:pPr algn="ctr"/>
            <a:r>
              <a:rPr lang="es-ES" sz="6000" dirty="0"/>
              <a:t>ACTIVIDADES BASADAS EN LA INTERACCIÓN GRUPAL</a:t>
            </a:r>
          </a:p>
        </p:txBody>
      </p:sp>
    </p:spTree>
    <p:extLst>
      <p:ext uri="{BB962C8B-B14F-4D97-AF65-F5344CB8AC3E}">
        <p14:creationId xmlns:p14="http://schemas.microsoft.com/office/powerpoint/2010/main" xmlns="" val="3190303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06956" y="1045028"/>
            <a:ext cx="8158688" cy="1662546"/>
          </a:xfrm>
        </p:spPr>
        <p:txBody>
          <a:bodyPr>
            <a:noAutofit/>
          </a:bodyPr>
          <a:lstStyle/>
          <a:p>
            <a:pPr algn="ctr"/>
            <a:r>
              <a:rPr lang="es-ES" sz="6000" dirty="0"/>
              <a:t>ACTIVIDADES BASADAS EN LA INTERACCIÓN GRUPAL</a:t>
            </a:r>
          </a:p>
        </p:txBody>
      </p:sp>
      <p:sp>
        <p:nvSpPr>
          <p:cNvPr id="3" name="Rectángulo 2"/>
          <p:cNvSpPr/>
          <p:nvPr/>
        </p:nvSpPr>
        <p:spPr>
          <a:xfrm>
            <a:off x="4120738" y="196891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ES" dirty="0"/>
          </a:p>
          <a:p>
            <a:endParaRPr lang="es-ES" dirty="0"/>
          </a:p>
        </p:txBody>
      </p:sp>
      <p:sp>
        <p:nvSpPr>
          <p:cNvPr id="5" name="Rectángulo 4"/>
          <p:cNvSpPr/>
          <p:nvPr/>
        </p:nvSpPr>
        <p:spPr>
          <a:xfrm>
            <a:off x="659967" y="3936831"/>
            <a:ext cx="340991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/>
              <a:t>Espejo </a:t>
            </a:r>
          </a:p>
          <a:p>
            <a:pPr algn="ctr"/>
            <a:r>
              <a:rPr lang="es-ES" dirty="0"/>
              <a:t>(diálogo en el que un </a:t>
            </a:r>
            <a:r>
              <a:rPr lang="es-ES" dirty="0" err="1"/>
              <a:t>alumn</a:t>
            </a:r>
            <a:r>
              <a:rPr lang="es-ES" dirty="0"/>
              <a:t>@</a:t>
            </a:r>
          </a:p>
          <a:p>
            <a:pPr algn="ctr"/>
            <a:r>
              <a:rPr lang="es-ES" dirty="0"/>
              <a:t> debe interpretar la opinión del </a:t>
            </a:r>
            <a:r>
              <a:rPr lang="es-ES" dirty="0" err="1"/>
              <a:t>otr</a:t>
            </a:r>
            <a:r>
              <a:rPr lang="es-ES" dirty="0"/>
              <a:t>@) 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460339" y="3774375"/>
            <a:ext cx="3740727" cy="2042556"/>
          </a:xfrm>
          <a:prstGeom prst="round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469433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06956" y="1045028"/>
            <a:ext cx="8158688" cy="1662546"/>
          </a:xfrm>
        </p:spPr>
        <p:txBody>
          <a:bodyPr>
            <a:noAutofit/>
          </a:bodyPr>
          <a:lstStyle/>
          <a:p>
            <a:pPr algn="ctr"/>
            <a:r>
              <a:rPr lang="es-ES" sz="6000" dirty="0"/>
              <a:t>ACTIVIDADES BASADAS EN LA INTERACCIÓN GRUPAL</a:t>
            </a:r>
          </a:p>
        </p:txBody>
      </p:sp>
      <p:sp>
        <p:nvSpPr>
          <p:cNvPr id="3" name="Rectángulo 2"/>
          <p:cNvSpPr/>
          <p:nvPr/>
        </p:nvSpPr>
        <p:spPr>
          <a:xfrm>
            <a:off x="4120738" y="196891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ES" dirty="0"/>
          </a:p>
          <a:p>
            <a:endParaRPr lang="es-ES" dirty="0"/>
          </a:p>
        </p:txBody>
      </p:sp>
      <p:sp>
        <p:nvSpPr>
          <p:cNvPr id="5" name="Rectángulo 4"/>
          <p:cNvSpPr/>
          <p:nvPr/>
        </p:nvSpPr>
        <p:spPr>
          <a:xfrm>
            <a:off x="659967" y="3936831"/>
            <a:ext cx="340991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/>
              <a:t>Espejo </a:t>
            </a:r>
          </a:p>
          <a:p>
            <a:pPr algn="ctr"/>
            <a:r>
              <a:rPr lang="es-ES" dirty="0"/>
              <a:t>(diálogo en el que un </a:t>
            </a:r>
            <a:r>
              <a:rPr lang="es-ES" dirty="0" err="1"/>
              <a:t>alumn</a:t>
            </a:r>
            <a:r>
              <a:rPr lang="es-ES" dirty="0"/>
              <a:t>@</a:t>
            </a:r>
          </a:p>
          <a:p>
            <a:pPr algn="ctr"/>
            <a:r>
              <a:rPr lang="es-ES" dirty="0"/>
              <a:t> debe interpretar la opinión del </a:t>
            </a:r>
            <a:r>
              <a:rPr lang="es-ES" dirty="0" err="1"/>
              <a:t>otr</a:t>
            </a:r>
            <a:r>
              <a:rPr lang="es-ES" dirty="0"/>
              <a:t>@) 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4451549" y="4583162"/>
            <a:ext cx="3740727" cy="2042556"/>
          </a:xfrm>
          <a:prstGeom prst="round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redondeado 6"/>
          <p:cNvSpPr/>
          <p:nvPr/>
        </p:nvSpPr>
        <p:spPr>
          <a:xfrm>
            <a:off x="460339" y="3774375"/>
            <a:ext cx="3740727" cy="2042556"/>
          </a:xfrm>
          <a:prstGeom prst="round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4328258" y="4865776"/>
            <a:ext cx="406531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/>
              <a:t>Mercado </a:t>
            </a:r>
          </a:p>
          <a:p>
            <a:pPr algn="ctr"/>
            <a:r>
              <a:rPr lang="es-ES" dirty="0"/>
              <a:t>(</a:t>
            </a:r>
            <a:r>
              <a:rPr lang="es-ES" dirty="0" err="1"/>
              <a:t>l@s</a:t>
            </a:r>
            <a:r>
              <a:rPr lang="es-ES" dirty="0"/>
              <a:t> </a:t>
            </a:r>
            <a:r>
              <a:rPr lang="es-ES" dirty="0" err="1"/>
              <a:t>alumn@s</a:t>
            </a:r>
            <a:r>
              <a:rPr lang="es-ES" dirty="0"/>
              <a:t> circulan por </a:t>
            </a:r>
          </a:p>
          <a:p>
            <a:pPr algn="ctr"/>
            <a:r>
              <a:rPr lang="es-ES" dirty="0"/>
              <a:t>el aula y, a una señal, </a:t>
            </a:r>
          </a:p>
          <a:p>
            <a:pPr algn="ctr"/>
            <a:r>
              <a:rPr lang="es-ES" dirty="0"/>
              <a:t>conversan con su </a:t>
            </a:r>
          </a:p>
          <a:p>
            <a:pPr algn="ctr"/>
            <a:r>
              <a:rPr lang="es-ES" dirty="0"/>
              <a:t>compañero más próximo) </a:t>
            </a:r>
          </a:p>
        </p:txBody>
      </p:sp>
    </p:spTree>
    <p:extLst>
      <p:ext uri="{BB962C8B-B14F-4D97-AF65-F5344CB8AC3E}">
        <p14:creationId xmlns:p14="http://schemas.microsoft.com/office/powerpoint/2010/main" xmlns="" val="2006473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06956" y="1045028"/>
            <a:ext cx="8158688" cy="1662546"/>
          </a:xfrm>
        </p:spPr>
        <p:txBody>
          <a:bodyPr>
            <a:noAutofit/>
          </a:bodyPr>
          <a:lstStyle/>
          <a:p>
            <a:pPr algn="ctr"/>
            <a:r>
              <a:rPr lang="es-ES" sz="6000" dirty="0"/>
              <a:t>ACTIVIDADES BASADAS EN LA INTERACCIÓN GRUPAL</a:t>
            </a:r>
          </a:p>
        </p:txBody>
      </p:sp>
      <p:sp>
        <p:nvSpPr>
          <p:cNvPr id="3" name="Rectángulo 2"/>
          <p:cNvSpPr/>
          <p:nvPr/>
        </p:nvSpPr>
        <p:spPr>
          <a:xfrm>
            <a:off x="4120738" y="196891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ES" dirty="0"/>
          </a:p>
          <a:p>
            <a:endParaRPr lang="es-ES" dirty="0"/>
          </a:p>
        </p:txBody>
      </p:sp>
      <p:sp>
        <p:nvSpPr>
          <p:cNvPr id="4" name="Rectángulo redondeado 3"/>
          <p:cNvSpPr/>
          <p:nvPr/>
        </p:nvSpPr>
        <p:spPr>
          <a:xfrm>
            <a:off x="8362431" y="3752603"/>
            <a:ext cx="3740727" cy="2042556"/>
          </a:xfrm>
          <a:prstGeom prst="round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/>
          <p:cNvSpPr/>
          <p:nvPr/>
        </p:nvSpPr>
        <p:spPr>
          <a:xfrm>
            <a:off x="659967" y="3936831"/>
            <a:ext cx="340991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/>
              <a:t>Espejo </a:t>
            </a:r>
          </a:p>
          <a:p>
            <a:pPr algn="ctr"/>
            <a:r>
              <a:rPr lang="es-ES" dirty="0"/>
              <a:t>(diálogo en el que un </a:t>
            </a:r>
            <a:r>
              <a:rPr lang="es-ES" dirty="0" err="1"/>
              <a:t>alumn</a:t>
            </a:r>
            <a:r>
              <a:rPr lang="es-ES" dirty="0"/>
              <a:t>@</a:t>
            </a:r>
          </a:p>
          <a:p>
            <a:pPr algn="ctr"/>
            <a:r>
              <a:rPr lang="es-ES" dirty="0"/>
              <a:t> debe interpretar la opinión del </a:t>
            </a:r>
            <a:r>
              <a:rPr lang="es-ES" dirty="0" err="1"/>
              <a:t>otr</a:t>
            </a:r>
            <a:r>
              <a:rPr lang="es-ES" dirty="0"/>
              <a:t>@) 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4451549" y="4583162"/>
            <a:ext cx="3740727" cy="2042556"/>
          </a:xfrm>
          <a:prstGeom prst="round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redondeado 6"/>
          <p:cNvSpPr/>
          <p:nvPr/>
        </p:nvSpPr>
        <p:spPr>
          <a:xfrm>
            <a:off x="460339" y="3774375"/>
            <a:ext cx="3740727" cy="2042556"/>
          </a:xfrm>
          <a:prstGeom prst="round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4328258" y="4865776"/>
            <a:ext cx="406531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/>
              <a:t>Mercado </a:t>
            </a:r>
          </a:p>
          <a:p>
            <a:pPr algn="ctr"/>
            <a:r>
              <a:rPr lang="es-ES" dirty="0"/>
              <a:t>(</a:t>
            </a:r>
            <a:r>
              <a:rPr lang="es-ES" dirty="0" err="1"/>
              <a:t>l@s</a:t>
            </a:r>
            <a:r>
              <a:rPr lang="es-ES" dirty="0"/>
              <a:t> </a:t>
            </a:r>
            <a:r>
              <a:rPr lang="es-ES" dirty="0" err="1"/>
              <a:t>alumn@s</a:t>
            </a:r>
            <a:r>
              <a:rPr lang="es-ES" dirty="0"/>
              <a:t> circulan por </a:t>
            </a:r>
          </a:p>
          <a:p>
            <a:pPr algn="ctr"/>
            <a:r>
              <a:rPr lang="es-ES" dirty="0"/>
              <a:t>el aula y, a una señal, </a:t>
            </a:r>
          </a:p>
          <a:p>
            <a:pPr algn="ctr"/>
            <a:r>
              <a:rPr lang="es-ES" dirty="0"/>
              <a:t>conversan con su </a:t>
            </a:r>
          </a:p>
          <a:p>
            <a:pPr algn="ctr"/>
            <a:r>
              <a:rPr lang="es-ES" dirty="0"/>
              <a:t>compañero más próximo) </a:t>
            </a:r>
          </a:p>
        </p:txBody>
      </p:sp>
      <p:sp>
        <p:nvSpPr>
          <p:cNvPr id="9" name="Rectángulo 8"/>
          <p:cNvSpPr/>
          <p:nvPr/>
        </p:nvSpPr>
        <p:spPr>
          <a:xfrm>
            <a:off x="8252763" y="3884957"/>
            <a:ext cx="399121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/>
              <a:t>Cebolla </a:t>
            </a:r>
          </a:p>
          <a:p>
            <a:pPr algn="ctr"/>
            <a:r>
              <a:rPr lang="es-ES" dirty="0"/>
              <a:t>(El alumnado se distribuye en </a:t>
            </a:r>
          </a:p>
          <a:p>
            <a:pPr algn="ctr"/>
            <a:r>
              <a:rPr lang="es-ES" dirty="0"/>
              <a:t>dos circunferencias concéntricas </a:t>
            </a:r>
          </a:p>
          <a:p>
            <a:pPr algn="ctr"/>
            <a:r>
              <a:rPr lang="es-ES" dirty="0"/>
              <a:t>formando parejas que van rotando) </a:t>
            </a:r>
          </a:p>
        </p:txBody>
      </p:sp>
    </p:spTree>
    <p:extLst>
      <p:ext uri="{BB962C8B-B14F-4D97-AF65-F5344CB8AC3E}">
        <p14:creationId xmlns:p14="http://schemas.microsoft.com/office/powerpoint/2010/main" xmlns="" val="3621958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06956" y="1045028"/>
            <a:ext cx="8158688" cy="2992582"/>
          </a:xfrm>
        </p:spPr>
        <p:txBody>
          <a:bodyPr>
            <a:noAutofit/>
          </a:bodyPr>
          <a:lstStyle/>
          <a:p>
            <a:pPr algn="ctr"/>
            <a:r>
              <a:rPr lang="es-ES" sz="6000" dirty="0"/>
              <a:t>ACTIVIDADES BASADAS EN TEXTOS PERIODÍSTICOS</a:t>
            </a:r>
          </a:p>
        </p:txBody>
      </p:sp>
    </p:spTree>
    <p:extLst>
      <p:ext uri="{BB962C8B-B14F-4D97-AF65-F5344CB8AC3E}">
        <p14:creationId xmlns:p14="http://schemas.microsoft.com/office/powerpoint/2010/main" xmlns="" val="6378652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52347" y="-441358"/>
            <a:ext cx="8158688" cy="2992582"/>
          </a:xfrm>
        </p:spPr>
        <p:txBody>
          <a:bodyPr>
            <a:noAutofit/>
          </a:bodyPr>
          <a:lstStyle/>
          <a:p>
            <a:pPr algn="ctr"/>
            <a:r>
              <a:rPr lang="es-ES" sz="6000" dirty="0"/>
              <a:t>ACTIVIDADES BASADAS EN TEXTOS PERIODÍSTICOS</a:t>
            </a:r>
          </a:p>
        </p:txBody>
      </p:sp>
      <p:sp>
        <p:nvSpPr>
          <p:cNvPr id="7" name="Marco 6"/>
          <p:cNvSpPr/>
          <p:nvPr/>
        </p:nvSpPr>
        <p:spPr>
          <a:xfrm>
            <a:off x="2182272" y="1885101"/>
            <a:ext cx="3442855" cy="2291937"/>
          </a:xfrm>
          <a:prstGeom prst="fram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2238591" y="2413939"/>
            <a:ext cx="333021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/>
              <a:t>Entrevista </a:t>
            </a:r>
          </a:p>
          <a:p>
            <a:pPr algn="ctr"/>
            <a:r>
              <a:rPr lang="es-ES" dirty="0"/>
              <a:t>(Entre </a:t>
            </a:r>
            <a:r>
              <a:rPr lang="es-ES" dirty="0" err="1"/>
              <a:t>compañer@s</a:t>
            </a:r>
            <a:r>
              <a:rPr lang="es-ES" dirty="0"/>
              <a:t>; </a:t>
            </a:r>
          </a:p>
          <a:p>
            <a:pPr algn="ctr"/>
            <a:r>
              <a:rPr lang="es-ES" dirty="0"/>
              <a:t>a una persona externa </a:t>
            </a:r>
          </a:p>
          <a:p>
            <a:pPr algn="ctr"/>
            <a:r>
              <a:rPr lang="es-ES" dirty="0"/>
              <a:t>al </a:t>
            </a:r>
            <a:r>
              <a:rPr lang="es-ES" dirty="0" smtClean="0"/>
              <a:t>aula)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8460597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52347" y="-441358"/>
            <a:ext cx="8158688" cy="2992582"/>
          </a:xfrm>
        </p:spPr>
        <p:txBody>
          <a:bodyPr>
            <a:noAutofit/>
          </a:bodyPr>
          <a:lstStyle/>
          <a:p>
            <a:pPr algn="ctr"/>
            <a:r>
              <a:rPr lang="es-ES" sz="6000" dirty="0"/>
              <a:t>ACTIVIDADES BASADAS EN TEXTOS PERIODÍSTICOS</a:t>
            </a:r>
          </a:p>
        </p:txBody>
      </p:sp>
      <p:sp>
        <p:nvSpPr>
          <p:cNvPr id="3" name="Rectángulo 2"/>
          <p:cNvSpPr/>
          <p:nvPr/>
        </p:nvSpPr>
        <p:spPr>
          <a:xfrm>
            <a:off x="6758213" y="2384739"/>
            <a:ext cx="387531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/>
              <a:t>Cuña radiofónica </a:t>
            </a:r>
          </a:p>
          <a:p>
            <a:pPr algn="ctr"/>
            <a:r>
              <a:rPr lang="es-ES" dirty="0"/>
              <a:t>(Grabar anuncios radiofónicos </a:t>
            </a:r>
          </a:p>
          <a:p>
            <a:pPr algn="ctr"/>
            <a:r>
              <a:rPr lang="es-ES" dirty="0"/>
              <a:t>para campañas de sensibilización,</a:t>
            </a:r>
          </a:p>
          <a:p>
            <a:pPr algn="ctr"/>
            <a:r>
              <a:rPr lang="es-ES" dirty="0"/>
              <a:t> para productos inventados, …)</a:t>
            </a:r>
          </a:p>
        </p:txBody>
      </p:sp>
      <p:sp>
        <p:nvSpPr>
          <p:cNvPr id="7" name="Marco 6"/>
          <p:cNvSpPr/>
          <p:nvPr/>
        </p:nvSpPr>
        <p:spPr>
          <a:xfrm>
            <a:off x="2182272" y="1885101"/>
            <a:ext cx="3442855" cy="2291937"/>
          </a:xfrm>
          <a:prstGeom prst="fram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9" name="Marco 8"/>
          <p:cNvSpPr/>
          <p:nvPr/>
        </p:nvSpPr>
        <p:spPr>
          <a:xfrm>
            <a:off x="6397995" y="1914301"/>
            <a:ext cx="4595750" cy="2291937"/>
          </a:xfrm>
          <a:prstGeom prst="fram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2238591" y="2413939"/>
            <a:ext cx="333021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/>
              <a:t>Entrevista </a:t>
            </a:r>
          </a:p>
          <a:p>
            <a:pPr algn="ctr"/>
            <a:r>
              <a:rPr lang="es-ES" dirty="0"/>
              <a:t>(Entre </a:t>
            </a:r>
            <a:r>
              <a:rPr lang="es-ES" dirty="0" err="1"/>
              <a:t>compañer@s</a:t>
            </a:r>
            <a:r>
              <a:rPr lang="es-ES" dirty="0"/>
              <a:t>; </a:t>
            </a:r>
          </a:p>
          <a:p>
            <a:pPr algn="ctr"/>
            <a:r>
              <a:rPr lang="es-ES" dirty="0"/>
              <a:t>a una persona externa </a:t>
            </a:r>
          </a:p>
          <a:p>
            <a:pPr algn="ctr"/>
            <a:r>
              <a:rPr lang="es-ES" dirty="0"/>
              <a:t>al </a:t>
            </a:r>
            <a:r>
              <a:rPr lang="es-ES" dirty="0" smtClean="0"/>
              <a:t>aula)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1822853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52347" y="-441358"/>
            <a:ext cx="8158688" cy="2992582"/>
          </a:xfrm>
        </p:spPr>
        <p:txBody>
          <a:bodyPr>
            <a:noAutofit/>
          </a:bodyPr>
          <a:lstStyle/>
          <a:p>
            <a:pPr algn="ctr"/>
            <a:r>
              <a:rPr lang="es-ES" sz="6000" dirty="0"/>
              <a:t>ACTIVIDADES BASADAS EN TEXTOS PERIODÍSTICOS</a:t>
            </a:r>
          </a:p>
        </p:txBody>
      </p:sp>
      <p:sp>
        <p:nvSpPr>
          <p:cNvPr id="3" name="Rectángulo 2"/>
          <p:cNvSpPr/>
          <p:nvPr/>
        </p:nvSpPr>
        <p:spPr>
          <a:xfrm>
            <a:off x="6758213" y="2384739"/>
            <a:ext cx="387531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/>
              <a:t>Cuña radiofónica </a:t>
            </a:r>
          </a:p>
          <a:p>
            <a:pPr algn="ctr"/>
            <a:r>
              <a:rPr lang="es-ES" dirty="0"/>
              <a:t>(Grabar anuncios radiofónicos </a:t>
            </a:r>
          </a:p>
          <a:p>
            <a:pPr algn="ctr"/>
            <a:r>
              <a:rPr lang="es-ES" dirty="0"/>
              <a:t>para campañas de sensibilización,</a:t>
            </a:r>
          </a:p>
          <a:p>
            <a:pPr algn="ctr"/>
            <a:r>
              <a:rPr lang="es-ES" dirty="0"/>
              <a:t> para productos inventados, …)</a:t>
            </a:r>
          </a:p>
        </p:txBody>
      </p:sp>
      <p:sp>
        <p:nvSpPr>
          <p:cNvPr id="5" name="Rectángulo 4"/>
          <p:cNvSpPr/>
          <p:nvPr/>
        </p:nvSpPr>
        <p:spPr>
          <a:xfrm>
            <a:off x="974767" y="4915111"/>
            <a:ext cx="366749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/>
              <a:t>Noticiario </a:t>
            </a:r>
          </a:p>
          <a:p>
            <a:pPr algn="ctr"/>
            <a:r>
              <a:rPr lang="es-ES" dirty="0"/>
              <a:t>(por grupos, repartir </a:t>
            </a:r>
          </a:p>
          <a:p>
            <a:pPr algn="ctr"/>
            <a:r>
              <a:rPr lang="es-ES" dirty="0"/>
              <a:t>tareas para representar o </a:t>
            </a:r>
          </a:p>
          <a:p>
            <a:pPr algn="ctr"/>
            <a:r>
              <a:rPr lang="es-ES" dirty="0"/>
              <a:t>grabar un noticiario) </a:t>
            </a:r>
          </a:p>
        </p:txBody>
      </p:sp>
      <p:sp>
        <p:nvSpPr>
          <p:cNvPr id="6" name="Marco 5"/>
          <p:cNvSpPr/>
          <p:nvPr/>
        </p:nvSpPr>
        <p:spPr>
          <a:xfrm>
            <a:off x="1087088" y="4409125"/>
            <a:ext cx="3442855" cy="2291937"/>
          </a:xfrm>
          <a:prstGeom prst="fram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7" name="Marco 6"/>
          <p:cNvSpPr/>
          <p:nvPr/>
        </p:nvSpPr>
        <p:spPr>
          <a:xfrm>
            <a:off x="2182272" y="1885101"/>
            <a:ext cx="3442855" cy="2291937"/>
          </a:xfrm>
          <a:prstGeom prst="fram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9" name="Marco 8"/>
          <p:cNvSpPr/>
          <p:nvPr/>
        </p:nvSpPr>
        <p:spPr>
          <a:xfrm>
            <a:off x="6397995" y="1914301"/>
            <a:ext cx="4595750" cy="2291937"/>
          </a:xfrm>
          <a:prstGeom prst="fram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2238591" y="2413939"/>
            <a:ext cx="333021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/>
              <a:t>Entrevista </a:t>
            </a:r>
          </a:p>
          <a:p>
            <a:pPr algn="ctr"/>
            <a:r>
              <a:rPr lang="es-ES" dirty="0"/>
              <a:t>(Entre </a:t>
            </a:r>
            <a:r>
              <a:rPr lang="es-ES" dirty="0" err="1"/>
              <a:t>compañer@s</a:t>
            </a:r>
            <a:r>
              <a:rPr lang="es-ES" dirty="0"/>
              <a:t>; </a:t>
            </a:r>
          </a:p>
          <a:p>
            <a:pPr algn="ctr"/>
            <a:r>
              <a:rPr lang="es-ES" dirty="0"/>
              <a:t>a una persona externa </a:t>
            </a:r>
          </a:p>
          <a:p>
            <a:pPr algn="ctr"/>
            <a:r>
              <a:rPr lang="es-ES" dirty="0"/>
              <a:t>al aula</a:t>
            </a:r>
          </a:p>
        </p:txBody>
      </p:sp>
    </p:spTree>
    <p:extLst>
      <p:ext uri="{BB962C8B-B14F-4D97-AF65-F5344CB8AC3E}">
        <p14:creationId xmlns:p14="http://schemas.microsoft.com/office/powerpoint/2010/main" xmlns="" val="30500816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52347" y="-441358"/>
            <a:ext cx="8158688" cy="2992582"/>
          </a:xfrm>
        </p:spPr>
        <p:txBody>
          <a:bodyPr>
            <a:noAutofit/>
          </a:bodyPr>
          <a:lstStyle/>
          <a:p>
            <a:pPr algn="ctr"/>
            <a:r>
              <a:rPr lang="es-ES" sz="6000" dirty="0"/>
              <a:t>ACTIVIDADES BASADAS EN TEXTOS PERIODÍSTICOS</a:t>
            </a:r>
          </a:p>
        </p:txBody>
      </p:sp>
      <p:sp>
        <p:nvSpPr>
          <p:cNvPr id="3" name="Rectángulo 2"/>
          <p:cNvSpPr/>
          <p:nvPr/>
        </p:nvSpPr>
        <p:spPr>
          <a:xfrm>
            <a:off x="6758213" y="2384739"/>
            <a:ext cx="387531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/>
              <a:t>Cuña radiofónica </a:t>
            </a:r>
          </a:p>
          <a:p>
            <a:pPr algn="ctr"/>
            <a:r>
              <a:rPr lang="es-ES" dirty="0"/>
              <a:t>(Grabar anuncios radiofónicos </a:t>
            </a:r>
          </a:p>
          <a:p>
            <a:pPr algn="ctr"/>
            <a:r>
              <a:rPr lang="es-ES" dirty="0"/>
              <a:t>para campañas de sensibilización,</a:t>
            </a:r>
          </a:p>
          <a:p>
            <a:pPr algn="ctr"/>
            <a:r>
              <a:rPr lang="es-ES" dirty="0"/>
              <a:t> para productos inventados, …)</a:t>
            </a:r>
          </a:p>
        </p:txBody>
      </p:sp>
      <p:sp>
        <p:nvSpPr>
          <p:cNvPr id="5" name="Rectángulo 4"/>
          <p:cNvSpPr/>
          <p:nvPr/>
        </p:nvSpPr>
        <p:spPr>
          <a:xfrm>
            <a:off x="974767" y="4915111"/>
            <a:ext cx="366749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/>
              <a:t>Noticiario </a:t>
            </a:r>
          </a:p>
          <a:p>
            <a:pPr algn="ctr"/>
            <a:r>
              <a:rPr lang="es-ES" dirty="0"/>
              <a:t>(por grupos, repartir </a:t>
            </a:r>
          </a:p>
          <a:p>
            <a:pPr algn="ctr"/>
            <a:r>
              <a:rPr lang="es-ES" dirty="0"/>
              <a:t>tareas para representar o </a:t>
            </a:r>
          </a:p>
          <a:p>
            <a:pPr algn="ctr"/>
            <a:r>
              <a:rPr lang="es-ES" dirty="0"/>
              <a:t>grabar un noticiario) </a:t>
            </a:r>
          </a:p>
        </p:txBody>
      </p:sp>
      <p:sp>
        <p:nvSpPr>
          <p:cNvPr id="6" name="Marco 5"/>
          <p:cNvSpPr/>
          <p:nvPr/>
        </p:nvSpPr>
        <p:spPr>
          <a:xfrm>
            <a:off x="1087088" y="4409125"/>
            <a:ext cx="3442855" cy="2291937"/>
          </a:xfrm>
          <a:prstGeom prst="fram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7" name="Marco 6"/>
          <p:cNvSpPr/>
          <p:nvPr/>
        </p:nvSpPr>
        <p:spPr>
          <a:xfrm>
            <a:off x="2182272" y="1885101"/>
            <a:ext cx="3442855" cy="2291937"/>
          </a:xfrm>
          <a:prstGeom prst="fram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8" name="Marco 7"/>
          <p:cNvSpPr/>
          <p:nvPr/>
        </p:nvSpPr>
        <p:spPr>
          <a:xfrm>
            <a:off x="5789731" y="4409124"/>
            <a:ext cx="4248499" cy="2291937"/>
          </a:xfrm>
          <a:prstGeom prst="fram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9" name="Marco 8"/>
          <p:cNvSpPr/>
          <p:nvPr/>
        </p:nvSpPr>
        <p:spPr>
          <a:xfrm>
            <a:off x="6397995" y="1914301"/>
            <a:ext cx="4595750" cy="2291937"/>
          </a:xfrm>
          <a:prstGeom prst="fram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2238591" y="2413939"/>
            <a:ext cx="333021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/>
              <a:t>Entrevista </a:t>
            </a:r>
          </a:p>
          <a:p>
            <a:pPr algn="ctr"/>
            <a:r>
              <a:rPr lang="es-ES" dirty="0"/>
              <a:t>(Entre </a:t>
            </a:r>
            <a:r>
              <a:rPr lang="es-ES" dirty="0" err="1"/>
              <a:t>compañer@s</a:t>
            </a:r>
            <a:r>
              <a:rPr lang="es-ES" dirty="0"/>
              <a:t>; </a:t>
            </a:r>
          </a:p>
          <a:p>
            <a:pPr algn="ctr"/>
            <a:r>
              <a:rPr lang="es-ES" dirty="0"/>
              <a:t>a una persona externa </a:t>
            </a:r>
          </a:p>
          <a:p>
            <a:pPr algn="ctr"/>
            <a:r>
              <a:rPr lang="es-ES" dirty="0"/>
              <a:t>al aula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6027782" y="5055455"/>
            <a:ext cx="377239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/>
              <a:t>Tertulia </a:t>
            </a:r>
          </a:p>
          <a:p>
            <a:pPr algn="ctr"/>
            <a:r>
              <a:rPr lang="es-ES" dirty="0"/>
              <a:t>(Comentar las noticias del centro, </a:t>
            </a:r>
          </a:p>
          <a:p>
            <a:pPr algn="ctr"/>
            <a:r>
              <a:rPr lang="es-ES" dirty="0"/>
              <a:t>del barrio, del pueblo o ciudad, </a:t>
            </a:r>
          </a:p>
          <a:p>
            <a:pPr algn="ctr"/>
            <a:r>
              <a:rPr lang="es-ES" dirty="0"/>
              <a:t>la actualidad deportiva…) </a:t>
            </a:r>
          </a:p>
        </p:txBody>
      </p:sp>
    </p:spTree>
    <p:extLst>
      <p:ext uri="{BB962C8B-B14F-4D97-AF65-F5344CB8AC3E}">
        <p14:creationId xmlns:p14="http://schemas.microsoft.com/office/powerpoint/2010/main" xmlns="" val="13246614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06956" y="1045028"/>
            <a:ext cx="8158688" cy="2992582"/>
          </a:xfrm>
        </p:spPr>
        <p:txBody>
          <a:bodyPr>
            <a:noAutofit/>
          </a:bodyPr>
          <a:lstStyle/>
          <a:p>
            <a:pPr algn="ctr"/>
            <a:r>
              <a:rPr lang="es-ES" sz="6000" dirty="0"/>
              <a:t>ACTIVIDADES BASADAS EN juegos </a:t>
            </a:r>
            <a:r>
              <a:rPr lang="es-ES" sz="6000" dirty="0" err="1" smtClean="0"/>
              <a:t>lingüÍsticos</a:t>
            </a:r>
            <a:endParaRPr lang="es-ES" sz="6000" dirty="0"/>
          </a:p>
        </p:txBody>
      </p:sp>
    </p:spTree>
    <p:extLst>
      <p:ext uri="{BB962C8B-B14F-4D97-AF65-F5344CB8AC3E}">
        <p14:creationId xmlns:p14="http://schemas.microsoft.com/office/powerpoint/2010/main" xmlns="" val="2769653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06956" y="1045028"/>
            <a:ext cx="8158688" cy="3373240"/>
          </a:xfrm>
        </p:spPr>
        <p:txBody>
          <a:bodyPr>
            <a:noAutofit/>
          </a:bodyPr>
          <a:lstStyle/>
          <a:p>
            <a:pPr algn="ctr"/>
            <a:r>
              <a:rPr lang="es-ES" sz="6000" dirty="0"/>
              <a:t>ACTIVIDADES BASADAS EN PREGUNTAS Y RESPUESTAS</a:t>
            </a:r>
          </a:p>
        </p:txBody>
      </p:sp>
    </p:spTree>
    <p:extLst>
      <p:ext uri="{BB962C8B-B14F-4D97-AF65-F5344CB8AC3E}">
        <p14:creationId xmlns:p14="http://schemas.microsoft.com/office/powerpoint/2010/main" xmlns="" val="22259494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06956" y="1045028"/>
            <a:ext cx="8158688" cy="1638795"/>
          </a:xfrm>
        </p:spPr>
        <p:txBody>
          <a:bodyPr>
            <a:noAutofit/>
          </a:bodyPr>
          <a:lstStyle/>
          <a:p>
            <a:pPr algn="ctr"/>
            <a:r>
              <a:rPr lang="es-ES" sz="6000" dirty="0"/>
              <a:t>ACTIVIDADES BASADAS EN juegos </a:t>
            </a:r>
            <a:r>
              <a:rPr lang="es-ES" sz="6000" dirty="0" err="1" smtClean="0"/>
              <a:t>lingüÍsticos</a:t>
            </a:r>
            <a:endParaRPr lang="es-ES" sz="6000" dirty="0"/>
          </a:p>
        </p:txBody>
      </p:sp>
      <p:sp>
        <p:nvSpPr>
          <p:cNvPr id="4" name="Esquina doblada 3"/>
          <p:cNvSpPr/>
          <p:nvPr/>
        </p:nvSpPr>
        <p:spPr>
          <a:xfrm>
            <a:off x="572218" y="4560125"/>
            <a:ext cx="3669475" cy="1864426"/>
          </a:xfrm>
          <a:prstGeom prst="foldedCorner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/>
          <p:cNvSpPr/>
          <p:nvPr/>
        </p:nvSpPr>
        <p:spPr>
          <a:xfrm>
            <a:off x="276782" y="4560125"/>
            <a:ext cx="409333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/>
              <a:t>Enigmas </a:t>
            </a:r>
          </a:p>
          <a:p>
            <a:pPr algn="ctr"/>
            <a:r>
              <a:rPr lang="es-ES" dirty="0"/>
              <a:t>(A partir de un enigma, </a:t>
            </a:r>
          </a:p>
          <a:p>
            <a:pPr algn="ctr"/>
            <a:r>
              <a:rPr lang="es-ES" dirty="0"/>
              <a:t>los participantes formulan</a:t>
            </a:r>
          </a:p>
          <a:p>
            <a:pPr algn="ctr"/>
            <a:r>
              <a:rPr lang="es-ES" dirty="0"/>
              <a:t> preguntas para resolverlo</a:t>
            </a:r>
          </a:p>
          <a:p>
            <a:pPr algn="ctr"/>
            <a:r>
              <a:rPr lang="es-ES" dirty="0"/>
              <a:t> a las que se les responderá </a:t>
            </a:r>
          </a:p>
          <a:p>
            <a:pPr algn="ctr"/>
            <a:r>
              <a:rPr lang="es-ES" dirty="0"/>
              <a:t>SÍ o NO) </a:t>
            </a:r>
          </a:p>
        </p:txBody>
      </p:sp>
    </p:spTree>
    <p:extLst>
      <p:ext uri="{BB962C8B-B14F-4D97-AF65-F5344CB8AC3E}">
        <p14:creationId xmlns:p14="http://schemas.microsoft.com/office/powerpoint/2010/main" xmlns="" val="42626605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06956" y="1045028"/>
            <a:ext cx="8158688" cy="1638795"/>
          </a:xfrm>
        </p:spPr>
        <p:txBody>
          <a:bodyPr>
            <a:noAutofit/>
          </a:bodyPr>
          <a:lstStyle/>
          <a:p>
            <a:pPr algn="ctr"/>
            <a:r>
              <a:rPr lang="es-ES" sz="6000" dirty="0"/>
              <a:t>ACTIVIDADES BASADAS EN juegos </a:t>
            </a:r>
            <a:r>
              <a:rPr lang="es-ES" sz="6000" dirty="0" err="1" smtClean="0"/>
              <a:t>lingüÍsticos</a:t>
            </a:r>
            <a:endParaRPr lang="es-ES" sz="6000" dirty="0"/>
          </a:p>
        </p:txBody>
      </p:sp>
      <p:sp>
        <p:nvSpPr>
          <p:cNvPr id="4" name="Esquina doblada 3"/>
          <p:cNvSpPr/>
          <p:nvPr/>
        </p:nvSpPr>
        <p:spPr>
          <a:xfrm>
            <a:off x="572218" y="4560125"/>
            <a:ext cx="3669475" cy="1864426"/>
          </a:xfrm>
          <a:prstGeom prst="foldedCorner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/>
          <p:cNvSpPr/>
          <p:nvPr/>
        </p:nvSpPr>
        <p:spPr>
          <a:xfrm>
            <a:off x="276782" y="4560125"/>
            <a:ext cx="409333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/>
              <a:t>Enigmas </a:t>
            </a:r>
          </a:p>
          <a:p>
            <a:pPr algn="ctr"/>
            <a:r>
              <a:rPr lang="es-ES" dirty="0"/>
              <a:t>(A partir de un enigma, </a:t>
            </a:r>
          </a:p>
          <a:p>
            <a:pPr algn="ctr"/>
            <a:r>
              <a:rPr lang="es-ES" dirty="0"/>
              <a:t>los participantes formulan</a:t>
            </a:r>
          </a:p>
          <a:p>
            <a:pPr algn="ctr"/>
            <a:r>
              <a:rPr lang="es-ES" dirty="0"/>
              <a:t> preguntas para resolverlo</a:t>
            </a:r>
          </a:p>
          <a:p>
            <a:pPr algn="ctr"/>
            <a:r>
              <a:rPr lang="es-ES" dirty="0"/>
              <a:t> a las que se les responderá </a:t>
            </a:r>
          </a:p>
          <a:p>
            <a:pPr algn="ctr"/>
            <a:r>
              <a:rPr lang="es-ES" dirty="0"/>
              <a:t>SÍ o NO) </a:t>
            </a:r>
          </a:p>
        </p:txBody>
      </p:sp>
      <p:sp>
        <p:nvSpPr>
          <p:cNvPr id="6" name="Esquina doblada 5"/>
          <p:cNvSpPr/>
          <p:nvPr/>
        </p:nvSpPr>
        <p:spPr>
          <a:xfrm>
            <a:off x="4529824" y="3540804"/>
            <a:ext cx="3669475" cy="1864426"/>
          </a:xfrm>
          <a:prstGeom prst="foldedCorner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/>
        </p:nvSpPr>
        <p:spPr>
          <a:xfrm>
            <a:off x="5239346" y="4196834"/>
            <a:ext cx="23014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/>
              <a:t>Adivinanzas</a:t>
            </a:r>
          </a:p>
        </p:txBody>
      </p:sp>
    </p:spTree>
    <p:extLst>
      <p:ext uri="{BB962C8B-B14F-4D97-AF65-F5344CB8AC3E}">
        <p14:creationId xmlns:p14="http://schemas.microsoft.com/office/powerpoint/2010/main" xmlns="" val="31088463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06956" y="1045028"/>
            <a:ext cx="8158688" cy="1638795"/>
          </a:xfrm>
        </p:spPr>
        <p:txBody>
          <a:bodyPr>
            <a:noAutofit/>
          </a:bodyPr>
          <a:lstStyle/>
          <a:p>
            <a:pPr algn="ctr"/>
            <a:r>
              <a:rPr lang="es-ES" sz="6000" dirty="0"/>
              <a:t>ACTIVIDADES BASADAS EN juegos </a:t>
            </a:r>
            <a:r>
              <a:rPr lang="es-ES" sz="6000" dirty="0" err="1" smtClean="0"/>
              <a:t>lingüÍsticos</a:t>
            </a:r>
            <a:endParaRPr lang="es-ES" sz="6000" dirty="0"/>
          </a:p>
        </p:txBody>
      </p:sp>
      <p:sp>
        <p:nvSpPr>
          <p:cNvPr id="4" name="Esquina doblada 3"/>
          <p:cNvSpPr/>
          <p:nvPr/>
        </p:nvSpPr>
        <p:spPr>
          <a:xfrm>
            <a:off x="572218" y="4560125"/>
            <a:ext cx="3669475" cy="1864426"/>
          </a:xfrm>
          <a:prstGeom prst="foldedCorner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/>
          <p:cNvSpPr/>
          <p:nvPr/>
        </p:nvSpPr>
        <p:spPr>
          <a:xfrm>
            <a:off x="276782" y="4560125"/>
            <a:ext cx="409333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/>
              <a:t>Enigmas </a:t>
            </a:r>
          </a:p>
          <a:p>
            <a:pPr algn="ctr"/>
            <a:r>
              <a:rPr lang="es-ES" dirty="0"/>
              <a:t>(A partir de un enigma, </a:t>
            </a:r>
          </a:p>
          <a:p>
            <a:pPr algn="ctr"/>
            <a:r>
              <a:rPr lang="es-ES" dirty="0"/>
              <a:t>los participantes formulan</a:t>
            </a:r>
          </a:p>
          <a:p>
            <a:pPr algn="ctr"/>
            <a:r>
              <a:rPr lang="es-ES" dirty="0"/>
              <a:t> preguntas para resolverlo</a:t>
            </a:r>
          </a:p>
          <a:p>
            <a:pPr algn="ctr"/>
            <a:r>
              <a:rPr lang="es-ES" dirty="0"/>
              <a:t> a las que se les responderá </a:t>
            </a:r>
          </a:p>
          <a:p>
            <a:pPr algn="ctr"/>
            <a:r>
              <a:rPr lang="es-ES" dirty="0"/>
              <a:t>SÍ o NO) </a:t>
            </a:r>
          </a:p>
        </p:txBody>
      </p:sp>
      <p:sp>
        <p:nvSpPr>
          <p:cNvPr id="6" name="Esquina doblada 5"/>
          <p:cNvSpPr/>
          <p:nvPr/>
        </p:nvSpPr>
        <p:spPr>
          <a:xfrm>
            <a:off x="4529824" y="3540804"/>
            <a:ext cx="3669475" cy="1864426"/>
          </a:xfrm>
          <a:prstGeom prst="foldedCorner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Esquina doblada 7"/>
          <p:cNvSpPr/>
          <p:nvPr/>
        </p:nvSpPr>
        <p:spPr>
          <a:xfrm>
            <a:off x="8359003" y="2608591"/>
            <a:ext cx="3669475" cy="1864426"/>
          </a:xfrm>
          <a:prstGeom prst="foldedCorner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/>
        </p:nvSpPr>
        <p:spPr>
          <a:xfrm>
            <a:off x="5239346" y="4196834"/>
            <a:ext cx="23014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/>
              <a:t>Adivinanzas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9069289" y="3309971"/>
            <a:ext cx="26073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/>
              <a:t>Juegos de mesa </a:t>
            </a:r>
          </a:p>
        </p:txBody>
      </p:sp>
    </p:spTree>
    <p:extLst>
      <p:ext uri="{BB962C8B-B14F-4D97-AF65-F5344CB8AC3E}">
        <p14:creationId xmlns:p14="http://schemas.microsoft.com/office/powerpoint/2010/main" xmlns="" val="38275817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06956" y="1045028"/>
            <a:ext cx="8158688" cy="2992582"/>
          </a:xfrm>
        </p:spPr>
        <p:txBody>
          <a:bodyPr>
            <a:noAutofit/>
          </a:bodyPr>
          <a:lstStyle/>
          <a:p>
            <a:pPr algn="ctr"/>
            <a:r>
              <a:rPr lang="es-ES" sz="6000" dirty="0"/>
              <a:t>ACTIVIDADES BASADAS EN juegos </a:t>
            </a:r>
            <a:r>
              <a:rPr lang="es-ES" sz="6000" dirty="0" err="1" smtClean="0"/>
              <a:t>lingüÍsticos</a:t>
            </a:r>
            <a:endParaRPr lang="es-ES" sz="6000" dirty="0"/>
          </a:p>
        </p:txBody>
      </p:sp>
    </p:spTree>
    <p:extLst>
      <p:ext uri="{BB962C8B-B14F-4D97-AF65-F5344CB8AC3E}">
        <p14:creationId xmlns:p14="http://schemas.microsoft.com/office/powerpoint/2010/main" xmlns="" val="40695682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59455" y="332509"/>
            <a:ext cx="8158688" cy="1543793"/>
          </a:xfrm>
        </p:spPr>
        <p:txBody>
          <a:bodyPr>
            <a:noAutofit/>
          </a:bodyPr>
          <a:lstStyle/>
          <a:p>
            <a:pPr algn="ctr"/>
            <a:r>
              <a:rPr lang="es-ES" sz="6000" dirty="0"/>
              <a:t>ACTIVIDADES BASADAS EN juegos </a:t>
            </a:r>
            <a:r>
              <a:rPr lang="es-ES" sz="6000" dirty="0" err="1"/>
              <a:t>lingüÍsticos</a:t>
            </a:r>
            <a:endParaRPr lang="es-ES" sz="6000" dirty="0"/>
          </a:p>
        </p:txBody>
      </p:sp>
      <p:sp>
        <p:nvSpPr>
          <p:cNvPr id="4" name="Flecha derecha 3"/>
          <p:cNvSpPr/>
          <p:nvPr/>
        </p:nvSpPr>
        <p:spPr>
          <a:xfrm rot="20008863">
            <a:off x="60193" y="3983469"/>
            <a:ext cx="4598522" cy="2341394"/>
          </a:xfrm>
          <a:prstGeom prst="rightArrow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</a:rPr>
              <a:t>Completar</a:t>
            </a:r>
            <a:r>
              <a:rPr lang="es-ES" dirty="0">
                <a:solidFill>
                  <a:schemeClr val="tx1"/>
                </a:solidFill>
              </a:rPr>
              <a:t> (Imaginar y contar una parte de la historia previamente omitida – inicio, escena intermedia, final -) </a:t>
            </a:r>
          </a:p>
        </p:txBody>
      </p:sp>
    </p:spTree>
    <p:extLst>
      <p:ext uri="{BB962C8B-B14F-4D97-AF65-F5344CB8AC3E}">
        <p14:creationId xmlns:p14="http://schemas.microsoft.com/office/powerpoint/2010/main" xmlns="" val="31800541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59455" y="332509"/>
            <a:ext cx="8158688" cy="1543793"/>
          </a:xfrm>
        </p:spPr>
        <p:txBody>
          <a:bodyPr>
            <a:noAutofit/>
          </a:bodyPr>
          <a:lstStyle/>
          <a:p>
            <a:pPr algn="ctr"/>
            <a:r>
              <a:rPr lang="es-ES" sz="6000" dirty="0"/>
              <a:t>ACTIVIDADES BASADAS EN juegos </a:t>
            </a:r>
            <a:r>
              <a:rPr lang="es-ES" sz="6000" dirty="0" err="1"/>
              <a:t>lingüÍsticos</a:t>
            </a:r>
            <a:endParaRPr lang="es-ES" sz="6000" dirty="0"/>
          </a:p>
        </p:txBody>
      </p:sp>
      <p:sp>
        <p:nvSpPr>
          <p:cNvPr id="4" name="Flecha derecha 3"/>
          <p:cNvSpPr/>
          <p:nvPr/>
        </p:nvSpPr>
        <p:spPr>
          <a:xfrm rot="20008863">
            <a:off x="60193" y="3983469"/>
            <a:ext cx="4598522" cy="2341394"/>
          </a:xfrm>
          <a:prstGeom prst="rightArrow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</a:rPr>
              <a:t>Completar</a:t>
            </a:r>
            <a:r>
              <a:rPr lang="es-ES" dirty="0">
                <a:solidFill>
                  <a:schemeClr val="tx1"/>
                </a:solidFill>
              </a:rPr>
              <a:t> (Imaginar y contar una parte de la historia previamente omitida – inicio, escena intermedia, final -) </a:t>
            </a:r>
          </a:p>
        </p:txBody>
      </p:sp>
      <p:sp>
        <p:nvSpPr>
          <p:cNvPr id="6" name="Rectángulo 5"/>
          <p:cNvSpPr/>
          <p:nvPr/>
        </p:nvSpPr>
        <p:spPr>
          <a:xfrm rot="19977278">
            <a:off x="4650983" y="3729137"/>
            <a:ext cx="408873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/>
              <a:t>Recordar </a:t>
            </a:r>
            <a:r>
              <a:rPr lang="es-ES" sz="2400" b="1" dirty="0" smtClean="0"/>
              <a:t>anécdotas </a:t>
            </a:r>
            <a:r>
              <a:rPr lang="es-ES" dirty="0"/>
              <a:t>¿Cuál es la vez que más…? Hablar a partir de una fecha importante, un objeto apreciado, una foto curiosa… </a:t>
            </a:r>
          </a:p>
        </p:txBody>
      </p:sp>
      <p:sp>
        <p:nvSpPr>
          <p:cNvPr id="7" name="Flecha derecha 6"/>
          <p:cNvSpPr/>
          <p:nvPr/>
        </p:nvSpPr>
        <p:spPr>
          <a:xfrm rot="20008863">
            <a:off x="4370986" y="3094592"/>
            <a:ext cx="4598522" cy="2533443"/>
          </a:xfrm>
          <a:prstGeom prst="rightArrow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1537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59455" y="332509"/>
            <a:ext cx="8158688" cy="1543793"/>
          </a:xfrm>
        </p:spPr>
        <p:txBody>
          <a:bodyPr>
            <a:noAutofit/>
          </a:bodyPr>
          <a:lstStyle/>
          <a:p>
            <a:pPr algn="ctr"/>
            <a:r>
              <a:rPr lang="es-ES" sz="6000" dirty="0"/>
              <a:t>ACTIVIDADES BASADAS EN juegos </a:t>
            </a:r>
            <a:r>
              <a:rPr lang="es-ES" sz="6000" dirty="0" err="1"/>
              <a:t>lingüÍsticos</a:t>
            </a:r>
            <a:endParaRPr lang="es-ES" sz="6000" dirty="0"/>
          </a:p>
        </p:txBody>
      </p:sp>
      <p:sp>
        <p:nvSpPr>
          <p:cNvPr id="4" name="Flecha derecha 3"/>
          <p:cNvSpPr/>
          <p:nvPr/>
        </p:nvSpPr>
        <p:spPr>
          <a:xfrm rot="20008863">
            <a:off x="60193" y="3983469"/>
            <a:ext cx="4598522" cy="2341394"/>
          </a:xfrm>
          <a:prstGeom prst="rightArrow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</a:rPr>
              <a:t>Completar</a:t>
            </a:r>
            <a:r>
              <a:rPr lang="es-ES" dirty="0">
                <a:solidFill>
                  <a:schemeClr val="tx1"/>
                </a:solidFill>
              </a:rPr>
              <a:t> (Imaginar y contar una parte de la historia previamente omitida – inicio, escena intermedia, final -) </a:t>
            </a:r>
          </a:p>
        </p:txBody>
      </p:sp>
      <p:sp>
        <p:nvSpPr>
          <p:cNvPr id="5" name="Flecha derecha 4"/>
          <p:cNvSpPr/>
          <p:nvPr/>
        </p:nvSpPr>
        <p:spPr>
          <a:xfrm rot="20008863">
            <a:off x="7456542" y="4168065"/>
            <a:ext cx="4598522" cy="2341394"/>
          </a:xfrm>
          <a:prstGeom prst="rightArrow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 rot="19977278">
            <a:off x="4650983" y="3729137"/>
            <a:ext cx="408873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/>
              <a:t>Recordar </a:t>
            </a:r>
            <a:r>
              <a:rPr lang="es-ES" sz="2400" b="1" dirty="0" smtClean="0"/>
              <a:t>anécdotas </a:t>
            </a:r>
            <a:r>
              <a:rPr lang="es-ES" dirty="0"/>
              <a:t>¿Cuál es la vez que más…? Hablar a partir de una fecha importante, un objeto apreciado, una foto curiosa… </a:t>
            </a:r>
          </a:p>
        </p:txBody>
      </p:sp>
      <p:sp>
        <p:nvSpPr>
          <p:cNvPr id="7" name="Flecha derecha 6"/>
          <p:cNvSpPr/>
          <p:nvPr/>
        </p:nvSpPr>
        <p:spPr>
          <a:xfrm rot="20008863">
            <a:off x="4370986" y="3094592"/>
            <a:ext cx="4598522" cy="2533443"/>
          </a:xfrm>
          <a:prstGeom prst="rightArrow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 rot="19990110">
            <a:off x="7730133" y="4843520"/>
            <a:ext cx="398436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/>
              <a:t>Comentar </a:t>
            </a:r>
            <a:r>
              <a:rPr lang="es-ES" dirty="0"/>
              <a:t>(Hacer o responder preguntas tras la audición o lectura de una historia) </a:t>
            </a:r>
          </a:p>
        </p:txBody>
      </p:sp>
    </p:spTree>
    <p:extLst>
      <p:ext uri="{BB962C8B-B14F-4D97-AF65-F5344CB8AC3E}">
        <p14:creationId xmlns:p14="http://schemas.microsoft.com/office/powerpoint/2010/main" xmlns="" val="1380544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06956" y="1045028"/>
            <a:ext cx="8158688" cy="2992582"/>
          </a:xfrm>
        </p:spPr>
        <p:txBody>
          <a:bodyPr>
            <a:noAutofit/>
          </a:bodyPr>
          <a:lstStyle/>
          <a:p>
            <a:pPr algn="ctr"/>
            <a:r>
              <a:rPr lang="es-ES" sz="6000" dirty="0"/>
              <a:t>ACTIVIDADES BASADAS EN OBJETOS, IMÁGENES Y VÍDEOS</a:t>
            </a:r>
          </a:p>
        </p:txBody>
      </p:sp>
    </p:spTree>
    <p:extLst>
      <p:ext uri="{BB962C8B-B14F-4D97-AF65-F5344CB8AC3E}">
        <p14:creationId xmlns:p14="http://schemas.microsoft.com/office/powerpoint/2010/main" xmlns="" val="32313631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3833" y="0"/>
            <a:ext cx="8158688" cy="2992582"/>
          </a:xfrm>
        </p:spPr>
        <p:txBody>
          <a:bodyPr>
            <a:noAutofit/>
          </a:bodyPr>
          <a:lstStyle/>
          <a:p>
            <a:pPr algn="ctr"/>
            <a:r>
              <a:rPr lang="es-ES" sz="6000" dirty="0"/>
              <a:t>ACTIVIDADES BASADAS EN OBJETOS, IMÁGENES Y VÍDEOS</a:t>
            </a:r>
          </a:p>
        </p:txBody>
      </p:sp>
      <p:sp>
        <p:nvSpPr>
          <p:cNvPr id="3" name="Triángulo isósceles 2"/>
          <p:cNvSpPr/>
          <p:nvPr/>
        </p:nvSpPr>
        <p:spPr>
          <a:xfrm>
            <a:off x="493051" y="3631482"/>
            <a:ext cx="4952010" cy="3063834"/>
          </a:xfrm>
          <a:prstGeom prst="triangl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/>
          <p:cNvSpPr/>
          <p:nvPr/>
        </p:nvSpPr>
        <p:spPr>
          <a:xfrm>
            <a:off x="712744" y="4553842"/>
            <a:ext cx="4512623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/>
              <a:t>Imágenes</a:t>
            </a:r>
          </a:p>
          <a:p>
            <a:pPr algn="ctr"/>
            <a:endParaRPr lang="es-ES" dirty="0"/>
          </a:p>
          <a:p>
            <a:pPr algn="ctr"/>
            <a:r>
              <a:rPr lang="es-ES" dirty="0"/>
              <a:t>Describirlas, imaginar </a:t>
            </a:r>
          </a:p>
          <a:p>
            <a:pPr algn="ctr"/>
            <a:r>
              <a:rPr lang="es-ES" dirty="0" smtClean="0"/>
              <a:t>qué </a:t>
            </a:r>
            <a:r>
              <a:rPr lang="es-ES" dirty="0"/>
              <a:t>ocurrió antes y qué </a:t>
            </a:r>
          </a:p>
          <a:p>
            <a:pPr algn="ctr"/>
            <a:r>
              <a:rPr lang="es-ES" dirty="0"/>
              <a:t>ocurrirá después, qué relaciones</a:t>
            </a:r>
          </a:p>
          <a:p>
            <a:pPr algn="ctr"/>
            <a:r>
              <a:rPr lang="es-ES" dirty="0"/>
              <a:t> hay entre las personas que aparecen… </a:t>
            </a:r>
          </a:p>
        </p:txBody>
      </p:sp>
    </p:spTree>
    <p:extLst>
      <p:ext uri="{BB962C8B-B14F-4D97-AF65-F5344CB8AC3E}">
        <p14:creationId xmlns:p14="http://schemas.microsoft.com/office/powerpoint/2010/main" xmlns="" val="14395867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3833" y="0"/>
            <a:ext cx="8158688" cy="2992582"/>
          </a:xfrm>
        </p:spPr>
        <p:txBody>
          <a:bodyPr>
            <a:noAutofit/>
          </a:bodyPr>
          <a:lstStyle/>
          <a:p>
            <a:pPr algn="ctr"/>
            <a:r>
              <a:rPr lang="es-ES" sz="6000" dirty="0"/>
              <a:t>ACTIVIDADES BASADAS EN OBJETOS, IMÁGENES Y VÍDEOS</a:t>
            </a:r>
          </a:p>
        </p:txBody>
      </p:sp>
      <p:sp>
        <p:nvSpPr>
          <p:cNvPr id="3" name="Triángulo isósceles 2"/>
          <p:cNvSpPr/>
          <p:nvPr/>
        </p:nvSpPr>
        <p:spPr>
          <a:xfrm>
            <a:off x="493051" y="3631482"/>
            <a:ext cx="4952010" cy="3063834"/>
          </a:xfrm>
          <a:prstGeom prst="triangl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/>
          <p:cNvSpPr/>
          <p:nvPr/>
        </p:nvSpPr>
        <p:spPr>
          <a:xfrm>
            <a:off x="712744" y="4553842"/>
            <a:ext cx="4512623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/>
              <a:t>Imágenes</a:t>
            </a:r>
          </a:p>
          <a:p>
            <a:pPr algn="ctr"/>
            <a:endParaRPr lang="es-ES" dirty="0"/>
          </a:p>
          <a:p>
            <a:pPr algn="ctr"/>
            <a:r>
              <a:rPr lang="es-ES" dirty="0"/>
              <a:t>Describirlas, imaginar </a:t>
            </a:r>
          </a:p>
          <a:p>
            <a:pPr algn="ctr"/>
            <a:r>
              <a:rPr lang="es-ES" dirty="0" smtClean="0"/>
              <a:t>qué </a:t>
            </a:r>
            <a:r>
              <a:rPr lang="es-ES" dirty="0"/>
              <a:t>ocurrió antes y qué </a:t>
            </a:r>
          </a:p>
          <a:p>
            <a:pPr algn="ctr"/>
            <a:r>
              <a:rPr lang="es-ES" dirty="0" smtClean="0"/>
              <a:t>ocurrirá </a:t>
            </a:r>
            <a:r>
              <a:rPr lang="es-ES" dirty="0"/>
              <a:t>después, qué relaciones</a:t>
            </a:r>
          </a:p>
          <a:p>
            <a:pPr algn="ctr"/>
            <a:r>
              <a:rPr lang="es-ES" dirty="0"/>
              <a:t> hay entre las personas que aparecen… </a:t>
            </a:r>
          </a:p>
        </p:txBody>
      </p:sp>
      <p:sp>
        <p:nvSpPr>
          <p:cNvPr id="8" name="Triángulo isósceles 7"/>
          <p:cNvSpPr/>
          <p:nvPr/>
        </p:nvSpPr>
        <p:spPr>
          <a:xfrm>
            <a:off x="3580523" y="2170817"/>
            <a:ext cx="4952010" cy="3063834"/>
          </a:xfrm>
          <a:prstGeom prst="triangl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9"/>
          <p:cNvSpPr/>
          <p:nvPr/>
        </p:nvSpPr>
        <p:spPr>
          <a:xfrm>
            <a:off x="3048000" y="3105835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sz="2400" b="1" dirty="0"/>
              <a:t>Objetos</a:t>
            </a:r>
          </a:p>
          <a:p>
            <a:pPr algn="ctr"/>
            <a:endParaRPr lang="es-ES" sz="2400" b="1" dirty="0"/>
          </a:p>
          <a:p>
            <a:pPr algn="ctr"/>
            <a:r>
              <a:rPr lang="es-ES" dirty="0"/>
              <a:t>Describirlos, </a:t>
            </a:r>
          </a:p>
          <a:p>
            <a:pPr algn="ctr"/>
            <a:r>
              <a:rPr lang="es-ES" dirty="0"/>
              <a:t>imaginar cómo llegaron </a:t>
            </a:r>
          </a:p>
          <a:p>
            <a:pPr algn="ctr"/>
            <a:r>
              <a:rPr lang="es-ES" dirty="0"/>
              <a:t>al aula, personalizarlos, crear </a:t>
            </a:r>
          </a:p>
          <a:p>
            <a:pPr algn="ctr"/>
            <a:r>
              <a:rPr lang="es-ES" dirty="0"/>
              <a:t>diálogos entre ellos… </a:t>
            </a:r>
          </a:p>
        </p:txBody>
      </p:sp>
    </p:spTree>
    <p:extLst>
      <p:ext uri="{BB962C8B-B14F-4D97-AF65-F5344CB8AC3E}">
        <p14:creationId xmlns:p14="http://schemas.microsoft.com/office/powerpoint/2010/main" xmlns="" val="2355869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30707" y="130628"/>
            <a:ext cx="8158688" cy="1971952"/>
          </a:xfrm>
        </p:spPr>
        <p:txBody>
          <a:bodyPr>
            <a:noAutofit/>
          </a:bodyPr>
          <a:lstStyle/>
          <a:p>
            <a:pPr algn="ctr"/>
            <a:r>
              <a:rPr lang="es-ES" sz="6000" dirty="0"/>
              <a:t>ACTIVIDADES BASADAS EN PREGUNTAS Y RESPUESTAS</a:t>
            </a:r>
          </a:p>
        </p:txBody>
      </p:sp>
      <p:sp>
        <p:nvSpPr>
          <p:cNvPr id="3" name="Rectángulo 2"/>
          <p:cNvSpPr/>
          <p:nvPr/>
        </p:nvSpPr>
        <p:spPr>
          <a:xfrm rot="20097362">
            <a:off x="219869" y="3126917"/>
            <a:ext cx="66933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/>
              <a:t>La conferencia</a:t>
            </a:r>
            <a:r>
              <a:rPr lang="es-ES" dirty="0"/>
              <a:t>: Sobre un tema preparado previamente </a:t>
            </a:r>
          </a:p>
        </p:txBody>
      </p:sp>
    </p:spTree>
    <p:extLst>
      <p:ext uri="{BB962C8B-B14F-4D97-AF65-F5344CB8AC3E}">
        <p14:creationId xmlns:p14="http://schemas.microsoft.com/office/powerpoint/2010/main" xmlns="" val="25807925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3833" y="0"/>
            <a:ext cx="8158688" cy="2992582"/>
          </a:xfrm>
        </p:spPr>
        <p:txBody>
          <a:bodyPr>
            <a:noAutofit/>
          </a:bodyPr>
          <a:lstStyle/>
          <a:p>
            <a:pPr algn="ctr"/>
            <a:r>
              <a:rPr lang="es-ES" sz="6000" dirty="0"/>
              <a:t>ACTIVIDADES BASADAS EN OBJETOS, IMÁGENES Y VÍDEOS</a:t>
            </a:r>
          </a:p>
        </p:txBody>
      </p:sp>
      <p:sp>
        <p:nvSpPr>
          <p:cNvPr id="3" name="Triángulo isósceles 2"/>
          <p:cNvSpPr/>
          <p:nvPr/>
        </p:nvSpPr>
        <p:spPr>
          <a:xfrm>
            <a:off x="493051" y="3631482"/>
            <a:ext cx="4952010" cy="3063834"/>
          </a:xfrm>
          <a:prstGeom prst="triangl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/>
          <p:cNvSpPr/>
          <p:nvPr/>
        </p:nvSpPr>
        <p:spPr>
          <a:xfrm>
            <a:off x="6206836" y="4596790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sz="2400" b="1" dirty="0"/>
              <a:t>Vídeos</a:t>
            </a:r>
          </a:p>
          <a:p>
            <a:pPr algn="ctr"/>
            <a:r>
              <a:rPr lang="es-ES" dirty="0"/>
              <a:t>Comentarlos, </a:t>
            </a:r>
          </a:p>
          <a:p>
            <a:pPr algn="ctr"/>
            <a:r>
              <a:rPr lang="es-ES" dirty="0"/>
              <a:t>explicarlos, resumirlos, </a:t>
            </a:r>
          </a:p>
          <a:p>
            <a:pPr algn="ctr"/>
            <a:r>
              <a:rPr lang="es-ES" dirty="0"/>
              <a:t>continuarlos, imitarlos… </a:t>
            </a:r>
          </a:p>
          <a:p>
            <a:r>
              <a:rPr lang="es-ES" dirty="0"/>
              <a:t> </a:t>
            </a:r>
          </a:p>
        </p:txBody>
      </p:sp>
      <p:sp>
        <p:nvSpPr>
          <p:cNvPr id="7" name="Rectángulo 6"/>
          <p:cNvSpPr/>
          <p:nvPr/>
        </p:nvSpPr>
        <p:spPr>
          <a:xfrm>
            <a:off x="712744" y="4553842"/>
            <a:ext cx="4512623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/>
              <a:t>Imágenes</a:t>
            </a:r>
          </a:p>
          <a:p>
            <a:pPr algn="ctr"/>
            <a:endParaRPr lang="es-ES" dirty="0"/>
          </a:p>
          <a:p>
            <a:pPr algn="ctr"/>
            <a:r>
              <a:rPr lang="es-ES" dirty="0"/>
              <a:t>Describirlas, imaginar </a:t>
            </a:r>
          </a:p>
          <a:p>
            <a:pPr algn="ctr"/>
            <a:r>
              <a:rPr lang="es-ES" dirty="0" smtClean="0"/>
              <a:t>qué </a:t>
            </a:r>
            <a:r>
              <a:rPr lang="es-ES" dirty="0"/>
              <a:t>ocurrió antes y qué </a:t>
            </a:r>
          </a:p>
          <a:p>
            <a:pPr algn="ctr"/>
            <a:r>
              <a:rPr lang="es-ES" dirty="0"/>
              <a:t>ocurrirá después, qué relaciones</a:t>
            </a:r>
          </a:p>
          <a:p>
            <a:pPr algn="ctr"/>
            <a:r>
              <a:rPr lang="es-ES" dirty="0"/>
              <a:t> hay entre las personas que aparecen… </a:t>
            </a:r>
          </a:p>
        </p:txBody>
      </p:sp>
      <p:sp>
        <p:nvSpPr>
          <p:cNvPr id="8" name="Triángulo isósceles 7"/>
          <p:cNvSpPr/>
          <p:nvPr/>
        </p:nvSpPr>
        <p:spPr>
          <a:xfrm>
            <a:off x="3580523" y="2170817"/>
            <a:ext cx="4952010" cy="3063834"/>
          </a:xfrm>
          <a:prstGeom prst="triangl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Triángulo isósceles 8"/>
          <p:cNvSpPr/>
          <p:nvPr/>
        </p:nvSpPr>
        <p:spPr>
          <a:xfrm>
            <a:off x="6667995" y="3631482"/>
            <a:ext cx="4952010" cy="3063834"/>
          </a:xfrm>
          <a:prstGeom prst="triangl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9"/>
          <p:cNvSpPr/>
          <p:nvPr/>
        </p:nvSpPr>
        <p:spPr>
          <a:xfrm>
            <a:off x="3048000" y="3105835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sz="2400" b="1" dirty="0"/>
              <a:t>Objetos</a:t>
            </a:r>
          </a:p>
          <a:p>
            <a:pPr algn="ctr"/>
            <a:endParaRPr lang="es-ES" sz="2400" b="1" dirty="0"/>
          </a:p>
          <a:p>
            <a:pPr algn="ctr"/>
            <a:r>
              <a:rPr lang="es-ES" dirty="0"/>
              <a:t>Describirlos, </a:t>
            </a:r>
          </a:p>
          <a:p>
            <a:pPr algn="ctr"/>
            <a:r>
              <a:rPr lang="es-ES" dirty="0"/>
              <a:t>imaginar cómo llegaron </a:t>
            </a:r>
          </a:p>
          <a:p>
            <a:pPr algn="ctr"/>
            <a:r>
              <a:rPr lang="es-ES" dirty="0"/>
              <a:t>al aula, personalizarlos, crear </a:t>
            </a:r>
          </a:p>
          <a:p>
            <a:pPr algn="ctr"/>
            <a:r>
              <a:rPr lang="es-ES" dirty="0"/>
              <a:t>diálogos entre ellos… </a:t>
            </a:r>
          </a:p>
        </p:txBody>
      </p:sp>
    </p:spTree>
    <p:extLst>
      <p:ext uri="{BB962C8B-B14F-4D97-AF65-F5344CB8AC3E}">
        <p14:creationId xmlns:p14="http://schemas.microsoft.com/office/powerpoint/2010/main" xmlns="" val="10367588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06956" y="1045028"/>
            <a:ext cx="8158688" cy="2992582"/>
          </a:xfrm>
        </p:spPr>
        <p:txBody>
          <a:bodyPr>
            <a:noAutofit/>
          </a:bodyPr>
          <a:lstStyle/>
          <a:p>
            <a:pPr algn="ctr"/>
            <a:r>
              <a:rPr lang="es-ES" sz="6000" dirty="0"/>
              <a:t>ACTIVIDADES BASADAS EN TEXTOS LITERARIOS</a:t>
            </a:r>
          </a:p>
        </p:txBody>
      </p:sp>
    </p:spTree>
    <p:extLst>
      <p:ext uri="{BB962C8B-B14F-4D97-AF65-F5344CB8AC3E}">
        <p14:creationId xmlns:p14="http://schemas.microsoft.com/office/powerpoint/2010/main" xmlns="" val="24993773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06956" y="1045028"/>
            <a:ext cx="8158688" cy="2992582"/>
          </a:xfrm>
        </p:spPr>
        <p:txBody>
          <a:bodyPr>
            <a:noAutofit/>
          </a:bodyPr>
          <a:lstStyle/>
          <a:p>
            <a:pPr algn="ctr"/>
            <a:r>
              <a:rPr lang="es-ES" sz="6000" dirty="0"/>
              <a:t>ACTIVIDADES BASADAS EN TEXTOS LITERARIOS</a:t>
            </a:r>
          </a:p>
        </p:txBody>
      </p:sp>
      <p:sp>
        <p:nvSpPr>
          <p:cNvPr id="3" name="Llamada de nube 2"/>
          <p:cNvSpPr/>
          <p:nvPr/>
        </p:nvSpPr>
        <p:spPr>
          <a:xfrm>
            <a:off x="285008" y="4073237"/>
            <a:ext cx="3633849" cy="2280062"/>
          </a:xfrm>
          <a:prstGeom prst="cloudCallou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/>
          <p:cNvSpPr/>
          <p:nvPr/>
        </p:nvSpPr>
        <p:spPr>
          <a:xfrm>
            <a:off x="5019304" y="6426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426213" y="4420970"/>
            <a:ext cx="3072287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/>
              <a:t>Cuentacuentos  </a:t>
            </a:r>
          </a:p>
          <a:p>
            <a:pPr algn="ctr"/>
            <a:r>
              <a:rPr lang="es-ES" dirty="0"/>
              <a:t>(Preparar la narración </a:t>
            </a:r>
          </a:p>
          <a:p>
            <a:pPr algn="ctr"/>
            <a:r>
              <a:rPr lang="es-ES" dirty="0"/>
              <a:t>de un cuento para contarlo </a:t>
            </a:r>
          </a:p>
          <a:p>
            <a:pPr algn="ctr"/>
            <a:r>
              <a:rPr lang="es-ES" dirty="0"/>
              <a:t>ante el </a:t>
            </a:r>
            <a:r>
              <a:rPr lang="es-ES" dirty="0" smtClean="0"/>
              <a:t>público)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41474601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06956" y="1045028"/>
            <a:ext cx="8158688" cy="2992582"/>
          </a:xfrm>
        </p:spPr>
        <p:txBody>
          <a:bodyPr>
            <a:noAutofit/>
          </a:bodyPr>
          <a:lstStyle/>
          <a:p>
            <a:pPr algn="ctr"/>
            <a:r>
              <a:rPr lang="es-ES" sz="6000" dirty="0"/>
              <a:t>ACTIVIDADES BASADAS EN TEXTOS LITERARIOS</a:t>
            </a:r>
          </a:p>
        </p:txBody>
      </p:sp>
      <p:sp>
        <p:nvSpPr>
          <p:cNvPr id="3" name="Llamada de nube 2"/>
          <p:cNvSpPr/>
          <p:nvPr/>
        </p:nvSpPr>
        <p:spPr>
          <a:xfrm>
            <a:off x="285008" y="4073237"/>
            <a:ext cx="3633849" cy="2280062"/>
          </a:xfrm>
          <a:prstGeom prst="cloudCallou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Llamada de nube 4"/>
          <p:cNvSpPr/>
          <p:nvPr/>
        </p:nvSpPr>
        <p:spPr>
          <a:xfrm>
            <a:off x="4165271" y="3500666"/>
            <a:ext cx="4145477" cy="2382753"/>
          </a:xfrm>
          <a:prstGeom prst="cloudCallou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</a:rPr>
              <a:t> Recital poético </a:t>
            </a:r>
            <a:r>
              <a:rPr lang="es-ES" dirty="0">
                <a:solidFill>
                  <a:schemeClr val="tx1"/>
                </a:solidFill>
              </a:rPr>
              <a:t>(seleccionar poemas para preparar un recital que se puede presentar ante un público)</a:t>
            </a:r>
          </a:p>
        </p:txBody>
      </p:sp>
      <p:sp>
        <p:nvSpPr>
          <p:cNvPr id="6" name="Rectángulo 5"/>
          <p:cNvSpPr/>
          <p:nvPr/>
        </p:nvSpPr>
        <p:spPr>
          <a:xfrm>
            <a:off x="5019304" y="6426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426213" y="4420970"/>
            <a:ext cx="3072287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/>
              <a:t>Cuentacuentos  </a:t>
            </a:r>
          </a:p>
          <a:p>
            <a:pPr algn="ctr"/>
            <a:r>
              <a:rPr lang="es-ES" dirty="0"/>
              <a:t>(Preparar la narración </a:t>
            </a:r>
          </a:p>
          <a:p>
            <a:pPr algn="ctr"/>
            <a:r>
              <a:rPr lang="es-ES" dirty="0"/>
              <a:t>de un cuento para contarlo </a:t>
            </a:r>
          </a:p>
          <a:p>
            <a:pPr algn="ctr"/>
            <a:r>
              <a:rPr lang="es-ES" dirty="0"/>
              <a:t>ante el </a:t>
            </a:r>
            <a:r>
              <a:rPr lang="es-ES" dirty="0" smtClean="0"/>
              <a:t>público)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6866361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06956" y="1045028"/>
            <a:ext cx="8158688" cy="2992582"/>
          </a:xfrm>
        </p:spPr>
        <p:txBody>
          <a:bodyPr>
            <a:noAutofit/>
          </a:bodyPr>
          <a:lstStyle/>
          <a:p>
            <a:pPr algn="ctr"/>
            <a:r>
              <a:rPr lang="es-ES" sz="6000" dirty="0"/>
              <a:t>ACTIVIDADES BASADAS EN TEXTOS LITERARIOS</a:t>
            </a:r>
          </a:p>
        </p:txBody>
      </p:sp>
      <p:sp>
        <p:nvSpPr>
          <p:cNvPr id="3" name="Llamada de nube 2"/>
          <p:cNvSpPr/>
          <p:nvPr/>
        </p:nvSpPr>
        <p:spPr>
          <a:xfrm>
            <a:off x="285008" y="4073237"/>
            <a:ext cx="3633849" cy="2280062"/>
          </a:xfrm>
          <a:prstGeom prst="cloudCallou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Llamada de nube 3"/>
          <p:cNvSpPr/>
          <p:nvPr/>
        </p:nvSpPr>
        <p:spPr>
          <a:xfrm>
            <a:off x="8310748" y="3991101"/>
            <a:ext cx="3633849" cy="2280062"/>
          </a:xfrm>
          <a:prstGeom prst="cloudCallou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Llamada de nube 4"/>
          <p:cNvSpPr/>
          <p:nvPr/>
        </p:nvSpPr>
        <p:spPr>
          <a:xfrm>
            <a:off x="4165271" y="3500666"/>
            <a:ext cx="4145477" cy="2382753"/>
          </a:xfrm>
          <a:prstGeom prst="cloudCallou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</a:rPr>
              <a:t> Recital poético </a:t>
            </a:r>
            <a:r>
              <a:rPr lang="es-ES" dirty="0">
                <a:solidFill>
                  <a:schemeClr val="tx1"/>
                </a:solidFill>
              </a:rPr>
              <a:t>(seleccionar poemas para preparar un recital que se puede presentar ante un público)</a:t>
            </a:r>
          </a:p>
        </p:txBody>
      </p:sp>
      <p:sp>
        <p:nvSpPr>
          <p:cNvPr id="6" name="Rectángulo 5"/>
          <p:cNvSpPr/>
          <p:nvPr/>
        </p:nvSpPr>
        <p:spPr>
          <a:xfrm>
            <a:off x="5019304" y="6426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426213" y="4420970"/>
            <a:ext cx="3072287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/>
              <a:t>Cuentacuentos  </a:t>
            </a:r>
          </a:p>
          <a:p>
            <a:pPr algn="ctr"/>
            <a:r>
              <a:rPr lang="es-ES" dirty="0"/>
              <a:t>(Preparar la narración </a:t>
            </a:r>
          </a:p>
          <a:p>
            <a:pPr algn="ctr"/>
            <a:r>
              <a:rPr lang="es-ES" dirty="0"/>
              <a:t>de un cuento para contarlo </a:t>
            </a:r>
          </a:p>
          <a:p>
            <a:pPr algn="ctr"/>
            <a:r>
              <a:rPr lang="es-ES" dirty="0"/>
              <a:t>ante el </a:t>
            </a:r>
            <a:r>
              <a:rPr lang="es-ES" dirty="0" smtClean="0"/>
              <a:t>público)</a:t>
            </a:r>
            <a:endParaRPr lang="es-ES" dirty="0"/>
          </a:p>
        </p:txBody>
      </p:sp>
      <p:sp>
        <p:nvSpPr>
          <p:cNvPr id="8" name="Rectángulo 7"/>
          <p:cNvSpPr/>
          <p:nvPr/>
        </p:nvSpPr>
        <p:spPr>
          <a:xfrm>
            <a:off x="8399812" y="4484801"/>
            <a:ext cx="3455721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/>
              <a:t>Escenificación </a:t>
            </a:r>
          </a:p>
          <a:p>
            <a:pPr algn="ctr"/>
            <a:r>
              <a:rPr lang="es-ES" dirty="0"/>
              <a:t>(preparar un texto teatral </a:t>
            </a:r>
          </a:p>
          <a:p>
            <a:pPr algn="ctr"/>
            <a:r>
              <a:rPr lang="es-ES" dirty="0"/>
              <a:t>para representarlo ante un público) </a:t>
            </a:r>
          </a:p>
        </p:txBody>
      </p:sp>
    </p:spTree>
    <p:extLst>
      <p:ext uri="{BB962C8B-B14F-4D97-AF65-F5344CB8AC3E}">
        <p14:creationId xmlns:p14="http://schemas.microsoft.com/office/powerpoint/2010/main" xmlns="" val="4201278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30707" y="130628"/>
            <a:ext cx="8158688" cy="1971952"/>
          </a:xfrm>
        </p:spPr>
        <p:txBody>
          <a:bodyPr>
            <a:noAutofit/>
          </a:bodyPr>
          <a:lstStyle/>
          <a:p>
            <a:pPr algn="ctr"/>
            <a:r>
              <a:rPr lang="es-ES" sz="6000" dirty="0"/>
              <a:t>ACTIVIDADES BASADAS EN PREGUNTAS Y RESPUESTAS</a:t>
            </a:r>
          </a:p>
        </p:txBody>
      </p:sp>
      <p:sp>
        <p:nvSpPr>
          <p:cNvPr id="3" name="Rectángulo 2"/>
          <p:cNvSpPr/>
          <p:nvPr/>
        </p:nvSpPr>
        <p:spPr>
          <a:xfrm rot="20097362">
            <a:off x="219869" y="3126917"/>
            <a:ext cx="66933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/>
              <a:t>La conferencia</a:t>
            </a:r>
            <a:r>
              <a:rPr lang="es-ES" dirty="0"/>
              <a:t>: Sobre un tema preparado </a:t>
            </a:r>
            <a:r>
              <a:rPr lang="es-ES" dirty="0" smtClean="0"/>
              <a:t>previamente. </a:t>
            </a:r>
            <a:endParaRPr lang="es-ES" dirty="0"/>
          </a:p>
        </p:txBody>
      </p:sp>
      <p:sp>
        <p:nvSpPr>
          <p:cNvPr id="4" name="Rectángulo 3"/>
          <p:cNvSpPr/>
          <p:nvPr/>
        </p:nvSpPr>
        <p:spPr>
          <a:xfrm rot="19978076">
            <a:off x="1242951" y="4025574"/>
            <a:ext cx="6096000" cy="1015663"/>
          </a:xfrm>
          <a:prstGeom prst="rect">
            <a:avLst/>
          </a:prstGeom>
        </p:spPr>
        <p:txBody>
          <a:bodyPr anchor="t">
            <a:spAutoFit/>
          </a:bodyPr>
          <a:lstStyle/>
          <a:p>
            <a:r>
              <a:rPr lang="es-ES" sz="2400" b="1" dirty="0"/>
              <a:t>El debate</a:t>
            </a:r>
            <a:r>
              <a:rPr lang="es-ES" dirty="0"/>
              <a:t>: Sobre un tema previamente trabajado, con un punto de vista asignado a cada grupo que después se puede invertir. </a:t>
            </a:r>
          </a:p>
        </p:txBody>
      </p:sp>
    </p:spTree>
    <p:extLst>
      <p:ext uri="{BB962C8B-B14F-4D97-AF65-F5344CB8AC3E}">
        <p14:creationId xmlns:p14="http://schemas.microsoft.com/office/powerpoint/2010/main" xmlns="" val="1312375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30707" y="130628"/>
            <a:ext cx="8158688" cy="1971952"/>
          </a:xfrm>
        </p:spPr>
        <p:txBody>
          <a:bodyPr>
            <a:noAutofit/>
          </a:bodyPr>
          <a:lstStyle/>
          <a:p>
            <a:pPr algn="ctr"/>
            <a:r>
              <a:rPr lang="es-ES" sz="6000" dirty="0"/>
              <a:t>ACTIVIDADES BASADAS EN PREGUNTAS Y RESPUESTAS</a:t>
            </a:r>
          </a:p>
        </p:txBody>
      </p:sp>
      <p:sp>
        <p:nvSpPr>
          <p:cNvPr id="3" name="Rectángulo 2"/>
          <p:cNvSpPr/>
          <p:nvPr/>
        </p:nvSpPr>
        <p:spPr>
          <a:xfrm rot="20097362">
            <a:off x="219869" y="3126917"/>
            <a:ext cx="66933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/>
              <a:t>La conferencia</a:t>
            </a:r>
            <a:r>
              <a:rPr lang="es-ES" dirty="0"/>
              <a:t>: Sobre un tema preparado previamente </a:t>
            </a:r>
          </a:p>
        </p:txBody>
      </p:sp>
      <p:sp>
        <p:nvSpPr>
          <p:cNvPr id="4" name="Rectángulo 3"/>
          <p:cNvSpPr/>
          <p:nvPr/>
        </p:nvSpPr>
        <p:spPr>
          <a:xfrm rot="19978076">
            <a:off x="1242951" y="4025574"/>
            <a:ext cx="6096000" cy="1015663"/>
          </a:xfrm>
          <a:prstGeom prst="rect">
            <a:avLst/>
          </a:prstGeom>
        </p:spPr>
        <p:txBody>
          <a:bodyPr anchor="t">
            <a:spAutoFit/>
          </a:bodyPr>
          <a:lstStyle/>
          <a:p>
            <a:r>
              <a:rPr lang="es-ES" sz="2400" b="1" dirty="0"/>
              <a:t>El debate</a:t>
            </a:r>
            <a:r>
              <a:rPr lang="es-ES" dirty="0"/>
              <a:t>: Sobre un tema previamente trabajado, con un punto de vista asignado a cada grupo que después se puede invertir. </a:t>
            </a:r>
          </a:p>
        </p:txBody>
      </p:sp>
      <p:sp>
        <p:nvSpPr>
          <p:cNvPr id="5" name="Rectángulo 4"/>
          <p:cNvSpPr/>
          <p:nvPr/>
        </p:nvSpPr>
        <p:spPr>
          <a:xfrm rot="19892855">
            <a:off x="3648310" y="4077564"/>
            <a:ext cx="6096000" cy="1015663"/>
          </a:xfrm>
          <a:prstGeom prst="rect">
            <a:avLst/>
          </a:prstGeom>
        </p:spPr>
        <p:txBody>
          <a:bodyPr anchor="t">
            <a:spAutoFit/>
          </a:bodyPr>
          <a:lstStyle/>
          <a:p>
            <a:r>
              <a:rPr lang="es-ES" sz="2400" b="1" dirty="0"/>
              <a:t>El discurso: </a:t>
            </a:r>
            <a:r>
              <a:rPr lang="es-ES" dirty="0"/>
              <a:t>Debe proporcionar argumentos para convencer al interlocutor sobre un tema concreto. Por ejemplo, la venta de un producto. </a:t>
            </a:r>
          </a:p>
        </p:txBody>
      </p:sp>
    </p:spTree>
    <p:extLst>
      <p:ext uri="{BB962C8B-B14F-4D97-AF65-F5344CB8AC3E}">
        <p14:creationId xmlns:p14="http://schemas.microsoft.com/office/powerpoint/2010/main" xmlns="" val="1874066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30707" y="130628"/>
            <a:ext cx="8158688" cy="1971952"/>
          </a:xfrm>
        </p:spPr>
        <p:txBody>
          <a:bodyPr>
            <a:noAutofit/>
          </a:bodyPr>
          <a:lstStyle/>
          <a:p>
            <a:pPr algn="ctr"/>
            <a:r>
              <a:rPr lang="es-ES" sz="6000" dirty="0"/>
              <a:t>ACTIVIDADES BASADAS EN LA COMUNICACIÓN FORMAL</a:t>
            </a:r>
          </a:p>
        </p:txBody>
      </p:sp>
      <p:sp>
        <p:nvSpPr>
          <p:cNvPr id="3" name="Rectángulo 2"/>
          <p:cNvSpPr/>
          <p:nvPr/>
        </p:nvSpPr>
        <p:spPr>
          <a:xfrm rot="20097362">
            <a:off x="219869" y="3126917"/>
            <a:ext cx="66933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/>
              <a:t>La conferencia</a:t>
            </a:r>
            <a:r>
              <a:rPr lang="es-ES" dirty="0"/>
              <a:t>: Sobre un tema preparado previamente </a:t>
            </a:r>
          </a:p>
        </p:txBody>
      </p:sp>
      <p:sp>
        <p:nvSpPr>
          <p:cNvPr id="4" name="Rectángulo 3"/>
          <p:cNvSpPr/>
          <p:nvPr/>
        </p:nvSpPr>
        <p:spPr>
          <a:xfrm rot="19978076">
            <a:off x="1242951" y="4025574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2400" b="1" dirty="0"/>
              <a:t>El debate</a:t>
            </a:r>
            <a:r>
              <a:rPr lang="es-ES" dirty="0"/>
              <a:t>: Sobre un tema previamente trabajado, con un punto de vista asignado a cada grupo que después se puede invertir. </a:t>
            </a:r>
          </a:p>
        </p:txBody>
      </p:sp>
      <p:sp>
        <p:nvSpPr>
          <p:cNvPr id="5" name="Rectángulo 4"/>
          <p:cNvSpPr/>
          <p:nvPr/>
        </p:nvSpPr>
        <p:spPr>
          <a:xfrm rot="19892855">
            <a:off x="3648310" y="4077564"/>
            <a:ext cx="6096000" cy="1015663"/>
          </a:xfrm>
          <a:prstGeom prst="rect">
            <a:avLst/>
          </a:prstGeom>
        </p:spPr>
        <p:txBody>
          <a:bodyPr anchor="t">
            <a:spAutoFit/>
          </a:bodyPr>
          <a:lstStyle/>
          <a:p>
            <a:r>
              <a:rPr lang="es-ES" sz="2400" b="1" dirty="0"/>
              <a:t>El discurso: </a:t>
            </a:r>
            <a:r>
              <a:rPr lang="es-ES" dirty="0"/>
              <a:t>Debe proporcionar argumentos para convencer al interlocutor sobre un tema concreto. Por ejemplo, la venta de un producto. </a:t>
            </a:r>
          </a:p>
        </p:txBody>
      </p:sp>
      <p:sp>
        <p:nvSpPr>
          <p:cNvPr id="6" name="Rectángulo 5"/>
          <p:cNvSpPr/>
          <p:nvPr/>
        </p:nvSpPr>
        <p:spPr>
          <a:xfrm rot="19810079">
            <a:off x="6077698" y="4374616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2400" b="1" dirty="0"/>
              <a:t>Mesa redonda: </a:t>
            </a:r>
            <a:r>
              <a:rPr lang="es-ES" dirty="0"/>
              <a:t>Cada participante prepara el tema desde una determinada perspectiva.</a:t>
            </a:r>
          </a:p>
        </p:txBody>
      </p:sp>
    </p:spTree>
    <p:extLst>
      <p:ext uri="{BB962C8B-B14F-4D97-AF65-F5344CB8AC3E}">
        <p14:creationId xmlns:p14="http://schemas.microsoft.com/office/powerpoint/2010/main" xmlns="" val="4029737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06956" y="1045028"/>
            <a:ext cx="8158688" cy="2992582"/>
          </a:xfrm>
        </p:spPr>
        <p:txBody>
          <a:bodyPr>
            <a:noAutofit/>
          </a:bodyPr>
          <a:lstStyle/>
          <a:p>
            <a:pPr algn="ctr"/>
            <a:r>
              <a:rPr lang="es-ES" sz="6000" dirty="0"/>
              <a:t>ACTIVIDADES BASADAS EN EL JUEGO DRAMÁTICO</a:t>
            </a:r>
          </a:p>
        </p:txBody>
      </p:sp>
    </p:spTree>
    <p:extLst>
      <p:ext uri="{BB962C8B-B14F-4D97-AF65-F5344CB8AC3E}">
        <p14:creationId xmlns:p14="http://schemas.microsoft.com/office/powerpoint/2010/main" xmlns="" val="1387514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06956" y="1045028"/>
            <a:ext cx="8158688" cy="1793175"/>
          </a:xfrm>
        </p:spPr>
        <p:txBody>
          <a:bodyPr>
            <a:noAutofit/>
          </a:bodyPr>
          <a:lstStyle/>
          <a:p>
            <a:pPr algn="ctr"/>
            <a:r>
              <a:rPr lang="es-ES" sz="6000" dirty="0"/>
              <a:t>ACTIVIDADES BASADAS EN EL JUEGO DRAMÁTICO</a:t>
            </a:r>
          </a:p>
        </p:txBody>
      </p:sp>
      <p:sp>
        <p:nvSpPr>
          <p:cNvPr id="3" name="Rectángulo 2"/>
          <p:cNvSpPr/>
          <p:nvPr/>
        </p:nvSpPr>
        <p:spPr>
          <a:xfrm>
            <a:off x="3048000" y="31058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/>
              <a:t> </a:t>
            </a:r>
          </a:p>
        </p:txBody>
      </p:sp>
      <p:sp>
        <p:nvSpPr>
          <p:cNvPr id="4" name="Elipse 3"/>
          <p:cNvSpPr/>
          <p:nvPr/>
        </p:nvSpPr>
        <p:spPr>
          <a:xfrm>
            <a:off x="688770" y="3930733"/>
            <a:ext cx="4631376" cy="2707574"/>
          </a:xfrm>
          <a:prstGeom prst="ellipse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/>
          <p:cNvSpPr/>
          <p:nvPr/>
        </p:nvSpPr>
        <p:spPr>
          <a:xfrm>
            <a:off x="867683" y="4567697"/>
            <a:ext cx="427355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/>
              <a:t>Improvisación </a:t>
            </a:r>
          </a:p>
          <a:p>
            <a:pPr algn="ctr"/>
            <a:r>
              <a:rPr lang="es-ES" dirty="0"/>
              <a:t>(se reacciona ante una situación </a:t>
            </a:r>
          </a:p>
          <a:p>
            <a:pPr algn="ctr"/>
            <a:r>
              <a:rPr lang="es-ES" dirty="0"/>
              <a:t>proyectando la propia personalidad) </a:t>
            </a:r>
          </a:p>
        </p:txBody>
      </p:sp>
    </p:spTree>
    <p:extLst>
      <p:ext uri="{BB962C8B-B14F-4D97-AF65-F5344CB8AC3E}">
        <p14:creationId xmlns:p14="http://schemas.microsoft.com/office/powerpoint/2010/main" xmlns="" val="586345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06956" y="1045028"/>
            <a:ext cx="8158688" cy="1793175"/>
          </a:xfrm>
        </p:spPr>
        <p:txBody>
          <a:bodyPr>
            <a:noAutofit/>
          </a:bodyPr>
          <a:lstStyle/>
          <a:p>
            <a:pPr algn="ctr"/>
            <a:r>
              <a:rPr lang="es-ES" sz="6000" dirty="0"/>
              <a:t>ACTIVIDADES BASADAS EN EL JUEGO DRAMÁTICO</a:t>
            </a:r>
          </a:p>
        </p:txBody>
      </p:sp>
      <p:sp>
        <p:nvSpPr>
          <p:cNvPr id="3" name="Rectángulo 2"/>
          <p:cNvSpPr/>
          <p:nvPr/>
        </p:nvSpPr>
        <p:spPr>
          <a:xfrm>
            <a:off x="3048000" y="31058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/>
              <a:t> </a:t>
            </a:r>
          </a:p>
        </p:txBody>
      </p:sp>
      <p:sp>
        <p:nvSpPr>
          <p:cNvPr id="4" name="Elipse 3"/>
          <p:cNvSpPr/>
          <p:nvPr/>
        </p:nvSpPr>
        <p:spPr>
          <a:xfrm>
            <a:off x="688770" y="3930733"/>
            <a:ext cx="4631376" cy="2707574"/>
          </a:xfrm>
          <a:prstGeom prst="ellipse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/>
          <p:cNvSpPr/>
          <p:nvPr/>
        </p:nvSpPr>
        <p:spPr>
          <a:xfrm>
            <a:off x="867683" y="4567697"/>
            <a:ext cx="427355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/>
              <a:t>Improvisación </a:t>
            </a:r>
          </a:p>
          <a:p>
            <a:pPr algn="ctr"/>
            <a:r>
              <a:rPr lang="es-ES" dirty="0"/>
              <a:t>(se reacciona ante una situación </a:t>
            </a:r>
          </a:p>
          <a:p>
            <a:pPr algn="ctr"/>
            <a:r>
              <a:rPr lang="es-ES" dirty="0"/>
              <a:t>proyectando la propia personalidad) </a:t>
            </a:r>
          </a:p>
        </p:txBody>
      </p:sp>
      <p:sp>
        <p:nvSpPr>
          <p:cNvPr id="6" name="Elipse 5"/>
          <p:cNvSpPr/>
          <p:nvPr/>
        </p:nvSpPr>
        <p:spPr>
          <a:xfrm>
            <a:off x="6315694" y="3930733"/>
            <a:ext cx="4631376" cy="2707574"/>
          </a:xfrm>
          <a:prstGeom prst="ellipse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/>
          <p:cNvSpPr/>
          <p:nvPr/>
        </p:nvSpPr>
        <p:spPr>
          <a:xfrm>
            <a:off x="6991171" y="4567697"/>
            <a:ext cx="3574473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/>
              <a:t>Juego de roles </a:t>
            </a:r>
          </a:p>
          <a:p>
            <a:pPr algn="ctr"/>
            <a:r>
              <a:rPr lang="es-ES" dirty="0"/>
              <a:t>(se asume un rol y se interactúa </a:t>
            </a:r>
          </a:p>
          <a:p>
            <a:pPr algn="ctr"/>
            <a:r>
              <a:rPr lang="es-ES" dirty="0"/>
              <a:t>de forma espontánea en una </a:t>
            </a:r>
          </a:p>
          <a:p>
            <a:pPr algn="ctr"/>
            <a:r>
              <a:rPr lang="es-ES" dirty="0"/>
              <a:t>situación comunicativa) </a:t>
            </a:r>
          </a:p>
        </p:txBody>
      </p:sp>
    </p:spTree>
    <p:extLst>
      <p:ext uri="{BB962C8B-B14F-4D97-AF65-F5344CB8AC3E}">
        <p14:creationId xmlns:p14="http://schemas.microsoft.com/office/powerpoint/2010/main" xmlns="" val="37683014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ra">
  <a:themeElements>
    <a:clrScheme name="Tipo de mader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ipo de madera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ipo de mader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TM03090434[[fn=Madera]]</Template>
  <TotalTime>76</TotalTime>
  <Words>1072</Words>
  <Application>Microsoft Office PowerPoint</Application>
  <PresentationFormat>Personalizado</PresentationFormat>
  <Paragraphs>198</Paragraphs>
  <Slides>34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35" baseType="lpstr">
      <vt:lpstr>Tipo de madera</vt:lpstr>
      <vt:lpstr>CÓMO FOMENTAR LA EXPRESIÓN ORAL EN LOS ALUMNOS</vt:lpstr>
      <vt:lpstr>ACTIVIDADES BASADAS EN PREGUNTAS Y RESPUESTAS</vt:lpstr>
      <vt:lpstr>ACTIVIDADES BASADAS EN PREGUNTAS Y RESPUESTAS</vt:lpstr>
      <vt:lpstr>ACTIVIDADES BASADAS EN PREGUNTAS Y RESPUESTAS</vt:lpstr>
      <vt:lpstr>ACTIVIDADES BASADAS EN PREGUNTAS Y RESPUESTAS</vt:lpstr>
      <vt:lpstr>ACTIVIDADES BASADAS EN LA COMUNICACIÓN FORMAL</vt:lpstr>
      <vt:lpstr>ACTIVIDADES BASADAS EN EL JUEGO DRAMÁTICO</vt:lpstr>
      <vt:lpstr>ACTIVIDADES BASADAS EN EL JUEGO DRAMÁTICO</vt:lpstr>
      <vt:lpstr>ACTIVIDADES BASADAS EN EL JUEGO DRAMÁTICO</vt:lpstr>
      <vt:lpstr>ACTIVIDADES BASADAS EN LA INTERACCIÓN GRUPAL</vt:lpstr>
      <vt:lpstr>ACTIVIDADES BASADAS EN LA INTERACCIÓN GRUPAL</vt:lpstr>
      <vt:lpstr>ACTIVIDADES BASADAS EN LA INTERACCIÓN GRUPAL</vt:lpstr>
      <vt:lpstr>ACTIVIDADES BASADAS EN LA INTERACCIÓN GRUPAL</vt:lpstr>
      <vt:lpstr>ACTIVIDADES BASADAS EN TEXTOS PERIODÍSTICOS</vt:lpstr>
      <vt:lpstr>ACTIVIDADES BASADAS EN TEXTOS PERIODÍSTICOS</vt:lpstr>
      <vt:lpstr>ACTIVIDADES BASADAS EN TEXTOS PERIODÍSTICOS</vt:lpstr>
      <vt:lpstr>ACTIVIDADES BASADAS EN TEXTOS PERIODÍSTICOS</vt:lpstr>
      <vt:lpstr>ACTIVIDADES BASADAS EN TEXTOS PERIODÍSTICOS</vt:lpstr>
      <vt:lpstr>ACTIVIDADES BASADAS EN juegos lingüÍsticos</vt:lpstr>
      <vt:lpstr>ACTIVIDADES BASADAS EN juegos lingüÍsticos</vt:lpstr>
      <vt:lpstr>ACTIVIDADES BASADAS EN juegos lingüÍsticos</vt:lpstr>
      <vt:lpstr>ACTIVIDADES BASADAS EN juegos lingüÍsticos</vt:lpstr>
      <vt:lpstr>ACTIVIDADES BASADAS EN juegos lingüÍsticos</vt:lpstr>
      <vt:lpstr>ACTIVIDADES BASADAS EN juegos lingüÍsticos</vt:lpstr>
      <vt:lpstr>ACTIVIDADES BASADAS EN juegos lingüÍsticos</vt:lpstr>
      <vt:lpstr>ACTIVIDADES BASADAS EN juegos lingüÍsticos</vt:lpstr>
      <vt:lpstr>ACTIVIDADES BASADAS EN OBJETOS, IMÁGENES Y VÍDEOS</vt:lpstr>
      <vt:lpstr>ACTIVIDADES BASADAS EN OBJETOS, IMÁGENES Y VÍDEOS</vt:lpstr>
      <vt:lpstr>ACTIVIDADES BASADAS EN OBJETOS, IMÁGENES Y VÍDEOS</vt:lpstr>
      <vt:lpstr>ACTIVIDADES BASADAS EN OBJETOS, IMÁGENES Y VÍDEOS</vt:lpstr>
      <vt:lpstr>ACTIVIDADES BASADAS EN TEXTOS LITERARIOS</vt:lpstr>
      <vt:lpstr>ACTIVIDADES BASADAS EN TEXTOS LITERARIOS</vt:lpstr>
      <vt:lpstr>ACTIVIDADES BASADAS EN TEXTOS LITERARIOS</vt:lpstr>
      <vt:lpstr>ACTIVIDADES BASADAS EN TEXTOS LITERARIOS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CÓMO FOMENTAR LA EXPRESIÓN ORAL ENTRE LOS ALUMNOS DE PRIMARIA</dc:title>
  <dc:creator>Usuario de Windows</dc:creator>
  <cp:lastModifiedBy>La Inmaculada</cp:lastModifiedBy>
  <cp:revision>46</cp:revision>
  <dcterms:created xsi:type="dcterms:W3CDTF">2020-01-09T17:06:17Z</dcterms:created>
  <dcterms:modified xsi:type="dcterms:W3CDTF">2020-01-20T07:57:12Z</dcterms:modified>
</cp:coreProperties>
</file>