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5" r:id="rId3"/>
    <p:sldId id="257" r:id="rId4"/>
    <p:sldId id="258" r:id="rId5"/>
    <p:sldId id="271" r:id="rId6"/>
    <p:sldId id="259" r:id="rId7"/>
    <p:sldId id="262" r:id="rId8"/>
    <p:sldId id="274" r:id="rId9"/>
    <p:sldId id="260" r:id="rId10"/>
    <p:sldId id="261" r:id="rId11"/>
    <p:sldId id="264" r:id="rId12"/>
    <p:sldId id="275" r:id="rId13"/>
    <p:sldId id="276" r:id="rId14"/>
    <p:sldId id="263" r:id="rId15"/>
    <p:sldId id="269" r:id="rId16"/>
    <p:sldId id="266" r:id="rId17"/>
    <p:sldId id="267" r:id="rId18"/>
    <p:sldId id="268" r:id="rId19"/>
    <p:sldId id="270" r:id="rId20"/>
    <p:sldId id="272" r:id="rId21"/>
    <p:sldId id="273"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16" name="15 Marcador de número de diapositiva"/>
          <p:cNvSpPr>
            <a:spLocks noGrp="1"/>
          </p:cNvSpPr>
          <p:nvPr>
            <p:ph type="sldNum" sz="quarter" idx="11"/>
          </p:nvPr>
        </p:nvSpPr>
        <p:spPr/>
        <p:txBody>
          <a:bodyPr/>
          <a:lstStyle/>
          <a:p>
            <a:fld id="{BEB9CA0D-390D-403F-9474-38F26A5BE492}"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B9CA0D-390D-403F-9474-38F26A5BE49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B9CA0D-390D-403F-9474-38F26A5BE49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4B3A9C4A-A16E-46F5-AA15-D887A4EA77FA}" type="datetimeFigureOut">
              <a:rPr lang="es-ES" smtClean="0"/>
              <a:pPr/>
              <a:t>21/03/2015</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BEB9CA0D-390D-403F-9474-38F26A5BE492}"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EB9CA0D-390D-403F-9474-38F26A5BE492}"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EB9CA0D-390D-403F-9474-38F26A5BE492}"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BEB9CA0D-390D-403F-9474-38F26A5BE492}"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EB9CA0D-390D-403F-9474-38F26A5BE492}"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EB9CA0D-390D-403F-9474-38F26A5BE49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4B3A9C4A-A16E-46F5-AA15-D887A4EA77FA}" type="datetimeFigureOut">
              <a:rPr lang="es-ES" smtClean="0"/>
              <a:pPr/>
              <a:t>21/03/2015</a:t>
            </a:fld>
            <a:endParaRPr lang="es-ES"/>
          </a:p>
        </p:txBody>
      </p:sp>
      <p:sp>
        <p:nvSpPr>
          <p:cNvPr id="9" name="8 Marcador de número de diapositiva"/>
          <p:cNvSpPr>
            <a:spLocks noGrp="1"/>
          </p:cNvSpPr>
          <p:nvPr>
            <p:ph type="sldNum" sz="quarter" idx="15"/>
          </p:nvPr>
        </p:nvSpPr>
        <p:spPr/>
        <p:txBody>
          <a:bodyPr/>
          <a:lstStyle/>
          <a:p>
            <a:fld id="{BEB9CA0D-390D-403F-9474-38F26A5BE492}"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4B3A9C4A-A16E-46F5-AA15-D887A4EA77FA}" type="datetimeFigureOut">
              <a:rPr lang="es-ES" smtClean="0"/>
              <a:pPr/>
              <a:t>21/03/2015</a:t>
            </a:fld>
            <a:endParaRPr lang="es-ES"/>
          </a:p>
        </p:txBody>
      </p:sp>
      <p:sp>
        <p:nvSpPr>
          <p:cNvPr id="9" name="8 Marcador de número de diapositiva"/>
          <p:cNvSpPr>
            <a:spLocks noGrp="1"/>
          </p:cNvSpPr>
          <p:nvPr>
            <p:ph type="sldNum" sz="quarter" idx="11"/>
          </p:nvPr>
        </p:nvSpPr>
        <p:spPr/>
        <p:txBody>
          <a:bodyPr/>
          <a:lstStyle/>
          <a:p>
            <a:fld id="{BEB9CA0D-390D-403F-9474-38F26A5BE492}"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B3A9C4A-A16E-46F5-AA15-D887A4EA77FA}" type="datetimeFigureOut">
              <a:rPr lang="es-ES" smtClean="0"/>
              <a:pPr/>
              <a:t>21/03/2015</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EB9CA0D-390D-403F-9474-38F26A5BE492}"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0CAYQjB0&amp;url=http%3A%2F%2Fcommons.wikimedia.org%2Fwiki%2FFile%3AIglesia_de_Santa_Mar%25C3%25ADa_-_Fuentes_de_Nava_4.jpg&amp;ei=784JVb6KGYLzUtGjgtgB&amp;psig=AFQjCNFnBpP_yXV17YvST6Y" TargetMode="External"/><Relationship Id="rId7" Type="http://schemas.openxmlformats.org/officeDocument/2006/relationships/hyperlink" Target="http://en.wikipedia.org/wiki/Canal_de_Castilla" TargetMode="External"/><Relationship Id="rId2" Type="http://schemas.openxmlformats.org/officeDocument/2006/relationships/hyperlink" Target="http://commons.wikimedia.org/wiki/File:Iglesia_de_Santa_Mar%C3%ADa_-_Fuentes_de_Nava_1.jpg" TargetMode="External"/><Relationship Id="rId1" Type="http://schemas.openxmlformats.org/officeDocument/2006/relationships/slideLayout" Target="../slideLayouts/slideLayout2.xml"/><Relationship Id="rId6" Type="http://schemas.openxmlformats.org/officeDocument/2006/relationships/hyperlink" Target="http://commons.wikimedia.org/wiki/File:FuentesDeNava20100116230818SAM_2450.jpg" TargetMode="External"/><Relationship Id="rId5" Type="http://schemas.openxmlformats.org/officeDocument/2006/relationships/hyperlink" Target="http://commons.wikimedia.org/wiki/File:FuentesDeNava20130516111512P1170416.jpg" TargetMode="External"/><Relationship Id="rId4" Type="http://schemas.openxmlformats.org/officeDocument/2006/relationships/hyperlink" Target="http://commons.wikimedia.org/wiki/File:Laguna_de_la_Nava.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t>Juan Manuel </a:t>
            </a:r>
            <a:r>
              <a:rPr lang="es-ES" dirty="0" err="1" smtClean="0"/>
              <a:t>Olcese</a:t>
            </a:r>
            <a:r>
              <a:rPr lang="es-ES" dirty="0" smtClean="0"/>
              <a:t> Alvear</a:t>
            </a:r>
            <a:endParaRPr lang="es-ES" dirty="0"/>
          </a:p>
        </p:txBody>
      </p:sp>
      <p:sp>
        <p:nvSpPr>
          <p:cNvPr id="2" name="1 Título"/>
          <p:cNvSpPr>
            <a:spLocks noGrp="1"/>
          </p:cNvSpPr>
          <p:nvPr>
            <p:ph type="ctrTitle"/>
          </p:nvPr>
        </p:nvSpPr>
        <p:spPr/>
        <p:txBody>
          <a:bodyPr/>
          <a:lstStyle/>
          <a:p>
            <a:r>
              <a:rPr lang="es-ES" dirty="0" smtClean="0"/>
              <a:t>FUENTES DE NAVA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Santa María</a:t>
            </a:r>
            <a:endParaRPr lang="es-ES" dirty="0"/>
          </a:p>
        </p:txBody>
      </p:sp>
      <p:pic>
        <p:nvPicPr>
          <p:cNvPr id="5" name="4 Marcador de contenido" descr="http://upload.wikimedia.org/wikipedia/commons/6/6c/Iglesia_de_Santa_Mar%C3%ADa_-_Fuentes_de_Nava_1.jpg"/>
          <p:cNvPicPr>
            <a:picLocks noGrp="1"/>
          </p:cNvPicPr>
          <p:nvPr>
            <p:ph sz="half" idx="1"/>
          </p:nvPr>
        </p:nvPicPr>
        <p:blipFill>
          <a:blip r:embed="rId2" cstate="print"/>
          <a:stretch>
            <a:fillRect/>
          </a:stretch>
        </p:blipFill>
        <p:spPr bwMode="auto">
          <a:xfrm>
            <a:off x="457200" y="2451210"/>
            <a:ext cx="4059238" cy="2717579"/>
          </a:xfrm>
          <a:prstGeom prst="rect">
            <a:avLst/>
          </a:prstGeom>
          <a:noFill/>
          <a:ln w="9525">
            <a:noFill/>
            <a:miter lim="800000"/>
            <a:headEnd/>
            <a:tailEnd/>
          </a:ln>
        </p:spPr>
      </p:pic>
      <p:pic>
        <p:nvPicPr>
          <p:cNvPr id="9" name="8 Marcador de contenido" descr="File:Iglesia de Santa María - Fuentes de Nava 5.jpg"/>
          <p:cNvPicPr>
            <a:picLocks noGrp="1"/>
          </p:cNvPicPr>
          <p:nvPr>
            <p:ph sz="half" idx="2"/>
          </p:nvPr>
        </p:nvPicPr>
        <p:blipFill>
          <a:blip r:embed="rId3" cstate="print"/>
          <a:stretch>
            <a:fillRect/>
          </a:stretch>
        </p:blipFill>
        <p:spPr bwMode="auto">
          <a:xfrm>
            <a:off x="5147458" y="1524000"/>
            <a:ext cx="306072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Marcador de contenido" descr="http://upload.wikimedia.org/wikipedia/commons/c/ca/FuentesDeNava20130516111512P1170416.jpg"/>
          <p:cNvPicPr>
            <a:picLocks noGrp="1"/>
          </p:cNvPicPr>
          <p:nvPr>
            <p:ph idx="1"/>
          </p:nvPr>
        </p:nvPicPr>
        <p:blipFill>
          <a:blip r:embed="rId2" cstate="print"/>
          <a:stretch>
            <a:fillRect/>
          </a:stretch>
        </p:blipFill>
        <p:spPr bwMode="auto">
          <a:xfrm>
            <a:off x="1524000" y="1524000"/>
            <a:ext cx="6096000" cy="4572000"/>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San Pedro</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S" dirty="0" smtClean="0"/>
              <a:t>En los dos templos anteriormente mencionados se conservan respectivamente sendos y buenos ejemplares de </a:t>
            </a:r>
            <a:r>
              <a:rPr lang="es-ES" dirty="0" smtClean="0">
                <a:solidFill>
                  <a:schemeClr val="accent3"/>
                </a:solidFill>
              </a:rPr>
              <a:t>órganos ibéricos</a:t>
            </a:r>
            <a:r>
              <a:rPr lang="es-ES" dirty="0" smtClean="0"/>
              <a:t>. Maravillosas cajas de resonancia, especialmente construidas para la realización de música sacra. Obras ambas del maestro burgalés Tadeo Ortega, acabadas a finales del siglo XVIII que han sido restaurados recientemente y que conforman uno de los mejores muestrarios de este tipo de instrumentos musicales acústicos.</a:t>
            </a:r>
          </a:p>
          <a:p>
            <a:endParaRPr lang="es-ES" dirty="0"/>
          </a:p>
        </p:txBody>
      </p:sp>
      <p:sp>
        <p:nvSpPr>
          <p:cNvPr id="3" name="2 Título"/>
          <p:cNvSpPr>
            <a:spLocks noGrp="1"/>
          </p:cNvSpPr>
          <p:nvPr>
            <p:ph type="title"/>
          </p:nvPr>
        </p:nvSpPr>
        <p:spPr/>
        <p:txBody>
          <a:bodyPr/>
          <a:lstStyle/>
          <a:p>
            <a:r>
              <a:rPr lang="es-ES" dirty="0" smtClean="0"/>
              <a:t>Los órganos de Fuentes de Nava</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S" dirty="0" smtClean="0"/>
              <a:t>Fuentes de Nava es un municipio con calles amplias adornadas con soberbias casonas palaciales y edificios señeros modernistas. Fuentes de Nava no es un pueblo cerrado sobre sí mismo, varias plazas y plazoletas abren luz sobre el caserío.</a:t>
            </a:r>
          </a:p>
          <a:p>
            <a:pPr algn="just"/>
            <a:r>
              <a:rPr lang="es-ES" dirty="0" smtClean="0"/>
              <a:t>Fue villa murada y todavía hoy se puede admirar uno de sus postigos en el acogedor rincón del </a:t>
            </a:r>
            <a:r>
              <a:rPr lang="es-ES" dirty="0" smtClean="0">
                <a:solidFill>
                  <a:schemeClr val="tx2"/>
                </a:solidFill>
              </a:rPr>
              <a:t>"Corro del postigo", </a:t>
            </a:r>
            <a:r>
              <a:rPr lang="es-ES" dirty="0" smtClean="0"/>
              <a:t>sobre cuyo altillo interior se conserva un reducido y rústico humilladero-balconada que da cobijo a la Virgen del Postigo, a la cual se encomendaban viajeros y </a:t>
            </a:r>
            <a:r>
              <a:rPr lang="es-ES" dirty="0" err="1" smtClean="0"/>
              <a:t>peñadas</a:t>
            </a:r>
            <a:r>
              <a:rPr lang="es-ES" dirty="0" smtClean="0"/>
              <a:t>.</a:t>
            </a:r>
          </a:p>
          <a:p>
            <a:endParaRPr lang="es-ES" dirty="0"/>
          </a:p>
        </p:txBody>
      </p:sp>
      <p:sp>
        <p:nvSpPr>
          <p:cNvPr id="3" name="2 Título"/>
          <p:cNvSpPr>
            <a:spLocks noGrp="1"/>
          </p:cNvSpPr>
          <p:nvPr>
            <p:ph type="title"/>
          </p:nvPr>
        </p:nvSpPr>
        <p:spPr/>
        <p:txBody>
          <a:bodyPr/>
          <a:lstStyle/>
          <a:p>
            <a:r>
              <a:rPr lang="es-ES" dirty="0" smtClean="0"/>
              <a:t>Fisonomía de la villa</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ile:FuentesDeNava20100116230825SAM 2451.jpg"/>
          <p:cNvPicPr>
            <a:picLocks noGrp="1"/>
          </p:cNvPicPr>
          <p:nvPr>
            <p:ph idx="1"/>
          </p:nvPr>
        </p:nvPicPr>
        <p:blipFill>
          <a:blip r:embed="rId2" cstate="print"/>
          <a:stretch>
            <a:fillRect/>
          </a:stretch>
        </p:blipFill>
        <p:spPr bwMode="auto">
          <a:xfrm>
            <a:off x="1524000" y="1524000"/>
            <a:ext cx="6096000" cy="4572000"/>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Arquitectura popular</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carrascal.comze.com/pueblos/otros_pueblos/palencia/tierra_de_campos/fuentes_de_nava_5.jpg"/>
          <p:cNvPicPr>
            <a:picLocks noGrp="1"/>
          </p:cNvPicPr>
          <p:nvPr>
            <p:ph idx="1"/>
          </p:nvPr>
        </p:nvPicPr>
        <p:blipFill>
          <a:blip r:embed="rId2" cstate="print"/>
          <a:stretch>
            <a:fillRect/>
          </a:stretch>
        </p:blipFill>
        <p:spPr bwMode="auto">
          <a:xfrm>
            <a:off x="2051720" y="1772816"/>
            <a:ext cx="4824536" cy="3744415"/>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Arco de Postigo</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dirty="0" smtClean="0"/>
              <a:t>Esta actividad está pensada para realizar con los alumnos de 2º de la ESO. Se trataría de una actividad del Departamento de Geografía e Historia que podría realizarse en colaboración con el Departamento de Biología, dado que uno de los puntos de interés es la visita del humedal de La Nava. </a:t>
            </a:r>
            <a:endParaRPr lang="es-ES" dirty="0"/>
          </a:p>
        </p:txBody>
      </p:sp>
      <p:sp>
        <p:nvSpPr>
          <p:cNvPr id="2" name="1 Título"/>
          <p:cNvSpPr>
            <a:spLocks noGrp="1"/>
          </p:cNvSpPr>
          <p:nvPr>
            <p:ph type="title"/>
          </p:nvPr>
        </p:nvSpPr>
        <p:spPr/>
        <p:txBody>
          <a:bodyPr/>
          <a:lstStyle/>
          <a:p>
            <a:r>
              <a:rPr lang="es-ES" dirty="0" smtClean="0"/>
              <a:t>Guía didáctica</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smtClean="0"/>
              <a:t>Elaborar </a:t>
            </a:r>
            <a:r>
              <a:rPr lang="es-ES" dirty="0"/>
              <a:t>una pequeña memoria sobre el Ramal de Campos del Canal de Castilla donde se explique qué rey lo mandó construir, así como la época y los objetivos.</a:t>
            </a:r>
          </a:p>
          <a:p>
            <a:pPr algn="just"/>
            <a:r>
              <a:rPr lang="es-ES" dirty="0" smtClean="0"/>
              <a:t>Hacer </a:t>
            </a:r>
            <a:r>
              <a:rPr lang="es-ES" dirty="0"/>
              <a:t>un debate sobre la actuación del ser humano al construir una laguna artificial como es la Nava. El profesor introducirá el tema mostrando varias imágenes sobre los trabajos de gestión que se realizan todos los años en esta zona.</a:t>
            </a:r>
          </a:p>
          <a:p>
            <a:endParaRPr lang="es-ES" dirty="0"/>
          </a:p>
        </p:txBody>
      </p:sp>
      <p:sp>
        <p:nvSpPr>
          <p:cNvPr id="2" name="1 Título"/>
          <p:cNvSpPr>
            <a:spLocks noGrp="1"/>
          </p:cNvSpPr>
          <p:nvPr>
            <p:ph type="title"/>
          </p:nvPr>
        </p:nvSpPr>
        <p:spPr/>
        <p:txBody>
          <a:bodyPr/>
          <a:lstStyle/>
          <a:p>
            <a:r>
              <a:rPr lang="es-ES" dirty="0" smtClean="0"/>
              <a:t>Actividades previas</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algn="just"/>
            <a:r>
              <a:rPr lang="es-ES" dirty="0" smtClean="0"/>
              <a:t>Visita </a:t>
            </a:r>
            <a:r>
              <a:rPr lang="es-ES" dirty="0"/>
              <a:t>a las iglesias de San Pedro y de Santa María para observar sus respectivos órganos, y en esta última su artesonado mudéjar.</a:t>
            </a:r>
          </a:p>
          <a:p>
            <a:pPr algn="just"/>
            <a:r>
              <a:rPr lang="es-ES" dirty="0" smtClean="0"/>
              <a:t>Visitar </a:t>
            </a:r>
            <a:r>
              <a:rPr lang="es-ES" dirty="0"/>
              <a:t>la Laguna de la Nava. Esta visita se realizará en otoño, durante el primer trimestre del curso, para poder atisbar los miles de gansos y patos procedentes del norte de Europa.</a:t>
            </a:r>
          </a:p>
          <a:p>
            <a:pPr algn="just"/>
            <a:r>
              <a:rPr lang="es-ES" dirty="0" smtClean="0"/>
              <a:t>Acceder </a:t>
            </a:r>
            <a:r>
              <a:rPr lang="es-ES" dirty="0"/>
              <a:t>a la Casa del Parque prestando especial interés por la segunda sala denominada “Observación en vivo y en directo”. Allí nos ofrecen la posibilidad de poder manejar a través de control remoto, una cámara que está en la laguna,  y que nos permitirá ver en tiempo real las imágenes.</a:t>
            </a:r>
          </a:p>
          <a:p>
            <a:pPr algn="just"/>
            <a:r>
              <a:rPr lang="es-ES" dirty="0" smtClean="0"/>
              <a:t>Tomar </a:t>
            </a:r>
            <a:r>
              <a:rPr lang="es-ES" dirty="0"/>
              <a:t>fotos sobre la arquitectura popular, así como de los exteriores de las principales iglesias de esta localidad, de la ermita de San Miguel y el arco de </a:t>
            </a:r>
            <a:r>
              <a:rPr lang="es-ES" dirty="0" smtClean="0"/>
              <a:t>Postigo. </a:t>
            </a:r>
            <a:endParaRPr lang="es-ES" dirty="0"/>
          </a:p>
          <a:p>
            <a:pPr algn="just"/>
            <a:endParaRPr lang="es-ES" dirty="0"/>
          </a:p>
        </p:txBody>
      </p:sp>
      <p:sp>
        <p:nvSpPr>
          <p:cNvPr id="2" name="1 Título"/>
          <p:cNvSpPr>
            <a:spLocks noGrp="1"/>
          </p:cNvSpPr>
          <p:nvPr>
            <p:ph type="title"/>
          </p:nvPr>
        </p:nvSpPr>
        <p:spPr/>
        <p:txBody>
          <a:bodyPr>
            <a:normAutofit/>
          </a:bodyPr>
          <a:lstStyle/>
          <a:p>
            <a:r>
              <a:rPr lang="es-ES" dirty="0" smtClean="0"/>
              <a:t>Actividades durante la visita</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smtClean="0"/>
              <a:t>Hacer </a:t>
            </a:r>
            <a:r>
              <a:rPr lang="es-ES" dirty="0"/>
              <a:t>una redacción, mínimo de 100 palabras, sobre el maestro burgalés Tadeo Ortega, donde se reflejen los principales acontecimientos de su vida y su obra en lo relacionado a la fabricación de órganos.</a:t>
            </a:r>
          </a:p>
          <a:p>
            <a:pPr algn="just"/>
            <a:r>
              <a:rPr lang="es-ES" dirty="0" smtClean="0"/>
              <a:t>Hacer </a:t>
            </a:r>
            <a:r>
              <a:rPr lang="es-ES" dirty="0"/>
              <a:t>un trabajo en equipo, formados por cuatro o cinco alumnos, sobre la "Fiesta del Paloteo" para investigar el origen de la manifestación folklórica más antigua de Fuentes de Nava.</a:t>
            </a:r>
          </a:p>
          <a:p>
            <a:endParaRPr lang="es-ES" dirty="0"/>
          </a:p>
        </p:txBody>
      </p:sp>
      <p:sp>
        <p:nvSpPr>
          <p:cNvPr id="2" name="1 Título"/>
          <p:cNvSpPr>
            <a:spLocks noGrp="1"/>
          </p:cNvSpPr>
          <p:nvPr>
            <p:ph type="title"/>
          </p:nvPr>
        </p:nvSpPr>
        <p:spPr/>
        <p:txBody>
          <a:bodyPr>
            <a:normAutofit/>
          </a:bodyPr>
          <a:lstStyle/>
          <a:p>
            <a:r>
              <a:rPr lang="es-ES" dirty="0" smtClean="0"/>
              <a:t>Actividades posteriores a la visita</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upload.wikimedia.org/wikipedia/commons/1/13/FuentesDeNava20100116230232SAM_2444.jpg"/>
          <p:cNvPicPr>
            <a:picLocks noGrp="1"/>
          </p:cNvPicPr>
          <p:nvPr>
            <p:ph idx="1"/>
          </p:nvPr>
        </p:nvPicPr>
        <p:blipFill>
          <a:blip r:embed="rId2" cstate="print"/>
          <a:stretch>
            <a:fillRect/>
          </a:stretch>
        </p:blipFill>
        <p:spPr bwMode="auto">
          <a:xfrm>
            <a:off x="1524000" y="1524000"/>
            <a:ext cx="6096000" cy="4572000"/>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Fuentes de Nava (Palencia)</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dirty="0" smtClean="0">
                <a:latin typeface="Comic Sans MS" pitchFamily="66" charset="0"/>
              </a:rPr>
              <a:t>Alcalde Crespo, Gonzalo, </a:t>
            </a:r>
            <a:r>
              <a:rPr lang="es-ES" i="1" dirty="0" smtClean="0">
                <a:latin typeface="Comic Sans MS" pitchFamily="66" charset="0"/>
              </a:rPr>
              <a:t>La Tierra de Campos palentina</a:t>
            </a:r>
            <a:r>
              <a:rPr lang="es-ES" dirty="0" smtClean="0">
                <a:latin typeface="Comic Sans MS" pitchFamily="66" charset="0"/>
              </a:rPr>
              <a:t>, Palencia, Cálamo, 1998. </a:t>
            </a:r>
          </a:p>
          <a:p>
            <a:pPr algn="just"/>
            <a:r>
              <a:rPr lang="es-ES" dirty="0" smtClean="0">
                <a:latin typeface="Comic Sans MS" pitchFamily="66" charset="0"/>
              </a:rPr>
              <a:t>González Garrido, Justo, </a:t>
            </a:r>
            <a:r>
              <a:rPr lang="es-ES" i="1" dirty="0" smtClean="0">
                <a:latin typeface="Comic Sans MS" pitchFamily="66" charset="0"/>
              </a:rPr>
              <a:t>La Tierra de Campos, Región Natural</a:t>
            </a:r>
            <a:r>
              <a:rPr lang="es-ES" dirty="0" smtClean="0">
                <a:latin typeface="Comic Sans MS" pitchFamily="66" charset="0"/>
              </a:rPr>
              <a:t>, Palencia, Ámbito, 1993.</a:t>
            </a:r>
          </a:p>
          <a:p>
            <a:endParaRPr lang="es-ES" dirty="0"/>
          </a:p>
        </p:txBody>
      </p:sp>
      <p:sp>
        <p:nvSpPr>
          <p:cNvPr id="2" name="1 Título"/>
          <p:cNvSpPr>
            <a:spLocks noGrp="1"/>
          </p:cNvSpPr>
          <p:nvPr>
            <p:ph type="title"/>
          </p:nvPr>
        </p:nvSpPr>
        <p:spPr/>
        <p:txBody>
          <a:bodyPr/>
          <a:lstStyle/>
          <a:p>
            <a:r>
              <a:rPr lang="es-ES" dirty="0" smtClean="0"/>
              <a:t>Bibliografía</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0"/>
            <a:r>
              <a:rPr lang="es-ES" u="sng" dirty="0">
                <a:hlinkClick r:id="rId2"/>
              </a:rPr>
              <a:t>http://commons.wikimedia.org/wiki/File:Iglesia_de_Santa_Mar%C3%ADa_-_Fuentes_de_Nava_1.jpg</a:t>
            </a:r>
            <a:r>
              <a:rPr lang="es-ES" dirty="0"/>
              <a:t> </a:t>
            </a:r>
            <a:endParaRPr lang="es-ES" dirty="0" smtClean="0"/>
          </a:p>
          <a:p>
            <a:r>
              <a:rPr lang="es-ES" dirty="0" smtClean="0">
                <a:hlinkClick r:id="rId3"/>
              </a:rPr>
              <a:t>https://www.google.es/url?sa=i&amp;rct=j&amp;q=&amp;esrc=s&amp;source=images&amp;cd=&amp;cad=rja&amp;uact=8&amp;ved=0CAYQjB0&amp;url=http%3A%2F%2Fcommons.wikimedia.org%2Fwiki%2FFile%3AIglesia_de_Santa_Mar%25C3%25ADa_-_Fuentes_de_Nava_4.jpg&amp;ei=784JVb6KGYLzUtGjgtgB&amp;psig=AFQjCNFnBpP_yXV17YvST6YYIdtTfQP8eg&amp;ust=1426792522910219</a:t>
            </a:r>
            <a:endParaRPr lang="es-ES" dirty="0" smtClean="0"/>
          </a:p>
          <a:p>
            <a:r>
              <a:rPr lang="es-ES" dirty="0" smtClean="0">
                <a:hlinkClick r:id="rId4"/>
              </a:rPr>
              <a:t>http://commons.wikimedia.org/wiki/File:Laguna_de_la_Nava.JPG</a:t>
            </a:r>
            <a:endParaRPr lang="es-ES" dirty="0" smtClean="0"/>
          </a:p>
          <a:p>
            <a:r>
              <a:rPr lang="es-ES" dirty="0" smtClean="0">
                <a:hlinkClick r:id="rId5"/>
              </a:rPr>
              <a:t>http://commons.wikimedia.org/wiki/File:FuentesDeNava20130516111512P1170416.jpg</a:t>
            </a:r>
            <a:endParaRPr lang="es-ES" dirty="0" smtClean="0"/>
          </a:p>
          <a:p>
            <a:r>
              <a:rPr lang="es-ES" dirty="0" smtClean="0">
                <a:hlinkClick r:id="rId6"/>
              </a:rPr>
              <a:t>http://commons.wikimedia.org/wiki/File:FuentesDeNava20100116230818SAM_2450.jpg</a:t>
            </a:r>
            <a:endParaRPr lang="es-ES" dirty="0" smtClean="0"/>
          </a:p>
          <a:p>
            <a:r>
              <a:rPr lang="es-ES" dirty="0" smtClean="0">
                <a:hlinkClick r:id="rId7"/>
              </a:rPr>
              <a:t>http://en.wikipedia.org/wiki/Canal_de_Castilla</a:t>
            </a:r>
            <a:endParaRPr lang="es-ES" dirty="0" smtClean="0"/>
          </a:p>
          <a:p>
            <a:endParaRPr lang="es-ES" dirty="0" smtClean="0"/>
          </a:p>
          <a:p>
            <a:endParaRPr lang="es-ES" dirty="0"/>
          </a:p>
        </p:txBody>
      </p:sp>
      <p:sp>
        <p:nvSpPr>
          <p:cNvPr id="2" name="1 Título"/>
          <p:cNvSpPr>
            <a:spLocks noGrp="1"/>
          </p:cNvSpPr>
          <p:nvPr>
            <p:ph type="title"/>
          </p:nvPr>
        </p:nvSpPr>
        <p:spPr/>
        <p:txBody>
          <a:bodyPr/>
          <a:lstStyle/>
          <a:p>
            <a:r>
              <a:rPr lang="es-ES" dirty="0" smtClean="0"/>
              <a:t>Imágenes</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smtClean="0"/>
              <a:t>Fuentes </a:t>
            </a:r>
            <a:r>
              <a:rPr lang="es-ES" dirty="0"/>
              <a:t>de Nava es un municipio de la comarca de Tierra de Campos de la provincia de Palencia, con una altitud de 742 metros sobre el nivel del mar y una ubicación 42º04´59´´Norte y 4º46´59´´Oeste.</a:t>
            </a:r>
          </a:p>
          <a:p>
            <a:pPr algn="just"/>
            <a:r>
              <a:rPr lang="es-ES" dirty="0" smtClean="0"/>
              <a:t>Esta </a:t>
            </a:r>
            <a:r>
              <a:rPr lang="es-ES" dirty="0"/>
              <a:t>villa es un oasis en medio de la horizontalidad de Tierra de Campos. Históricamente se la reconoció con el nombre de </a:t>
            </a:r>
            <a:r>
              <a:rPr lang="es-ES" dirty="0">
                <a:solidFill>
                  <a:schemeClr val="tx2"/>
                </a:solidFill>
              </a:rPr>
              <a:t>"Fuentes de Don Bermudo"</a:t>
            </a:r>
            <a:r>
              <a:rPr lang="es-ES" dirty="0"/>
              <a:t> y ya en el Becerro de los Beneficios se dice que tenía cinco iglesias: San Pelayo, San Román, San Miguel, San Pedro y </a:t>
            </a:r>
            <a:r>
              <a:rPr lang="es-ES" dirty="0" smtClean="0"/>
              <a:t>Santa </a:t>
            </a:r>
            <a:r>
              <a:rPr lang="es-ES" dirty="0"/>
              <a:t>María. </a:t>
            </a:r>
          </a:p>
        </p:txBody>
      </p:sp>
      <p:sp>
        <p:nvSpPr>
          <p:cNvPr id="2" name="1 Título"/>
          <p:cNvSpPr>
            <a:spLocks noGrp="1"/>
          </p:cNvSpPr>
          <p:nvPr>
            <p:ph type="title"/>
          </p:nvPr>
        </p:nvSpPr>
        <p:spPr/>
        <p:txBody>
          <a:bodyPr/>
          <a:lstStyle/>
          <a:p>
            <a:r>
              <a:rPr lang="es-ES" dirty="0" smtClean="0"/>
              <a:t>Presentación</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a:t>Por Fuentes de Nava atraviesa el </a:t>
            </a:r>
            <a:r>
              <a:rPr lang="es-ES" b="1" dirty="0">
                <a:solidFill>
                  <a:schemeClr val="tx2"/>
                </a:solidFill>
              </a:rPr>
              <a:t>Ramal de Campos</a:t>
            </a:r>
            <a:r>
              <a:rPr lang="es-ES" dirty="0"/>
              <a:t>, que se extiende desde  Ribas hasta Medina de </a:t>
            </a:r>
            <a:r>
              <a:rPr lang="es-ES" dirty="0" err="1"/>
              <a:t>Rioseco</a:t>
            </a:r>
            <a:r>
              <a:rPr lang="es-ES" dirty="0"/>
              <a:t>. Se trata del recorrido más llano de los tres ramales, por lo que sólo fueron necesarios construir siete esclusas. Una de las principales funciones que actualmente tiene el Canal de Castilla a su paso por la localidad es el abastecimiento de agua a la extensa Laguna de la Nava.</a:t>
            </a:r>
          </a:p>
          <a:p>
            <a:pPr>
              <a:buNone/>
            </a:pPr>
            <a:r>
              <a:rPr lang="es-ES" dirty="0"/>
              <a:t>	</a:t>
            </a:r>
          </a:p>
        </p:txBody>
      </p:sp>
      <p:sp>
        <p:nvSpPr>
          <p:cNvPr id="2" name="1 Título"/>
          <p:cNvSpPr>
            <a:spLocks noGrp="1"/>
          </p:cNvSpPr>
          <p:nvPr>
            <p:ph type="title"/>
          </p:nvPr>
        </p:nvSpPr>
        <p:spPr/>
        <p:txBody>
          <a:bodyPr>
            <a:normAutofit fontScale="90000"/>
          </a:bodyPr>
          <a:lstStyle/>
          <a:p>
            <a:r>
              <a:rPr lang="es-ES" dirty="0" smtClean="0"/>
              <a:t>El Canal de Castilla a su paso por Fuentes de Nava</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Marcador de contenido" descr="http://upload.wikimedia.org/wikipedia/commons/6/65/Canal_de_Castilla.jpg"/>
          <p:cNvPicPr>
            <a:picLocks noGrp="1"/>
          </p:cNvPicPr>
          <p:nvPr>
            <p:ph idx="1"/>
          </p:nvPr>
        </p:nvPicPr>
        <p:blipFill>
          <a:blip r:embed="rId2" cstate="print"/>
          <a:stretch>
            <a:fillRect/>
          </a:stretch>
        </p:blipFill>
        <p:spPr bwMode="auto">
          <a:xfrm>
            <a:off x="2697480" y="2403071"/>
            <a:ext cx="3749040" cy="2813858"/>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El Canal de Castilla</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just"/>
            <a:r>
              <a:rPr lang="es-ES" dirty="0"/>
              <a:t>Muy cerca de esta localidad se encuentra uno de los </a:t>
            </a:r>
            <a:r>
              <a:rPr lang="es-ES" dirty="0">
                <a:solidFill>
                  <a:schemeClr val="accent3"/>
                </a:solidFill>
              </a:rPr>
              <a:t>humedales</a:t>
            </a:r>
            <a:r>
              <a:rPr lang="es-ES" dirty="0"/>
              <a:t> más importantes de Castilla y León, conocida como la Laguna de la Nava, una estación ornitológica donde se pueden admirar muchas de las especies de aves acuáticas que también pueblan el canal de Castilla. En la actualidad la Laguna de la Nava es uno de  humedales catalogados más importantes del territorio nacional y también del panorama  internacional como así lo acreditó en 2002 la Convención RAMSAR de Humedales incluyéndolo en su lista. Denominada en el pasado  “el Mar de Campos”, pudo llegar a ocupar algunos años alrededor de 4.000 </a:t>
            </a:r>
            <a:r>
              <a:rPr lang="es-ES" dirty="0" smtClean="0"/>
              <a:t>hectáreas. </a:t>
            </a:r>
          </a:p>
          <a:p>
            <a:pPr algn="just">
              <a:buNone/>
            </a:pPr>
            <a:endParaRPr lang="es-ES" dirty="0" smtClean="0"/>
          </a:p>
          <a:p>
            <a:pPr algn="just"/>
            <a:endParaRPr lang="es-ES" dirty="0"/>
          </a:p>
        </p:txBody>
      </p:sp>
      <p:sp>
        <p:nvSpPr>
          <p:cNvPr id="2" name="1 Título"/>
          <p:cNvSpPr>
            <a:spLocks noGrp="1"/>
          </p:cNvSpPr>
          <p:nvPr>
            <p:ph type="title"/>
          </p:nvPr>
        </p:nvSpPr>
        <p:spPr/>
        <p:txBody>
          <a:bodyPr/>
          <a:lstStyle/>
          <a:p>
            <a:r>
              <a:rPr lang="es-ES" dirty="0" smtClean="0"/>
              <a:t>La Laguna de la Nava</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upload.wikimedia.org/wikipedia/commons/3/34/Laguna_de_la_Nava.JPG"/>
          <p:cNvPicPr>
            <a:picLocks noGrp="1"/>
          </p:cNvPicPr>
          <p:nvPr>
            <p:ph idx="1"/>
          </p:nvPr>
        </p:nvPicPr>
        <p:blipFill>
          <a:blip r:embed="rId2" cstate="print"/>
          <a:stretch>
            <a:fillRect/>
          </a:stretch>
        </p:blipFill>
        <p:spPr bwMode="auto">
          <a:xfrm>
            <a:off x="1157111" y="1524000"/>
            <a:ext cx="6829778" cy="457200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ES" dirty="0" smtClean="0"/>
              <a:t>Vista de la Laguna de la Nava</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S" dirty="0" smtClean="0"/>
              <a:t>Hoy en día “la  Nava”  es una laguna  artificial  que fue recuperada hace más de una década  y que está  gestionada por la Consejería de Medio Ambiente de la Junta de Castilla y León. Los trabajos de gestión que se realizan todos los años reproducen a la perfección  el ciclo hidrológico natural; así, la laguna en octubre comienza a llenarse con agua del Canal de Castilla, interrumpiéndose estos  aportes a comienzos de primavera, lo que hará que de modo natural y debido a la evaporación la laguna se seque durante los meses de julio a septiembre.</a:t>
            </a:r>
          </a:p>
          <a:p>
            <a:endParaRPr lang="es-ES" dirty="0"/>
          </a:p>
        </p:txBody>
      </p:sp>
      <p:sp>
        <p:nvSpPr>
          <p:cNvPr id="3" name="2 Título"/>
          <p:cNvSpPr>
            <a:spLocks noGrp="1"/>
          </p:cNvSpPr>
          <p:nvPr>
            <p:ph type="title"/>
          </p:nvPr>
        </p:nvSpPr>
        <p:spPr/>
        <p:txBody>
          <a:bodyPr>
            <a:normAutofit fontScale="90000"/>
          </a:bodyPr>
          <a:lstStyle/>
          <a:p>
            <a:r>
              <a:rPr lang="es-ES" dirty="0" smtClean="0"/>
              <a:t>La Laguna de la Nava en la actualidad</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smtClean="0"/>
              <a:t>Varios </a:t>
            </a:r>
            <a:r>
              <a:rPr lang="es-ES" dirty="0"/>
              <a:t>templos conforman su patrimonio monumental, entre los que destacan la iglesia de </a:t>
            </a:r>
            <a:r>
              <a:rPr lang="es-ES" dirty="0">
                <a:solidFill>
                  <a:schemeClr val="accent3"/>
                </a:solidFill>
              </a:rPr>
              <a:t>San Pedro</a:t>
            </a:r>
            <a:r>
              <a:rPr lang="es-ES" dirty="0"/>
              <a:t>, con su reconocida torre renacentista y sobre todo la iglesia de </a:t>
            </a:r>
            <a:r>
              <a:rPr lang="es-ES" dirty="0">
                <a:solidFill>
                  <a:schemeClr val="accent3"/>
                </a:solidFill>
              </a:rPr>
              <a:t>Santa María o de Nuestra Señora del Pozo Bueno </a:t>
            </a:r>
            <a:r>
              <a:rPr lang="es-ES" dirty="0"/>
              <a:t>fechada en el siglo XVI, con aportaciones barrocas posteriores. Aparte de su bella portada gótica de estilo Reyes Católicos, ya con influencias renacentistas, conserva en su interior un magnífico retablo y un más aún magnífico artesonado mudéjar policromo en el más puro estilo castellano.</a:t>
            </a:r>
          </a:p>
          <a:p>
            <a:endParaRPr lang="es-ES" dirty="0"/>
          </a:p>
        </p:txBody>
      </p:sp>
      <p:sp>
        <p:nvSpPr>
          <p:cNvPr id="2" name="1 Título"/>
          <p:cNvSpPr>
            <a:spLocks noGrp="1"/>
          </p:cNvSpPr>
          <p:nvPr>
            <p:ph type="title"/>
          </p:nvPr>
        </p:nvSpPr>
        <p:spPr/>
        <p:txBody>
          <a:bodyPr/>
          <a:lstStyle/>
          <a:p>
            <a:r>
              <a:rPr lang="es-ES" dirty="0" smtClean="0"/>
              <a:t>Patrimonio artístico</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TotalTime>
  <Words>873</Words>
  <Application>Microsoft Office PowerPoint</Application>
  <PresentationFormat>Presentación en pantalla (4:3)</PresentationFormat>
  <Paragraphs>49</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Papel</vt:lpstr>
      <vt:lpstr>FUENTES DE NAVA</vt:lpstr>
      <vt:lpstr>Fuentes de Nava (Palencia)</vt:lpstr>
      <vt:lpstr>Presentación</vt:lpstr>
      <vt:lpstr>El Canal de Castilla a su paso por Fuentes de Nava</vt:lpstr>
      <vt:lpstr>El Canal de Castilla</vt:lpstr>
      <vt:lpstr>La Laguna de la Nava</vt:lpstr>
      <vt:lpstr>Vista de la Laguna de la Nava</vt:lpstr>
      <vt:lpstr>La Laguna de la Nava en la actualidad</vt:lpstr>
      <vt:lpstr>Patrimonio artístico</vt:lpstr>
      <vt:lpstr>Santa María</vt:lpstr>
      <vt:lpstr>San Pedro</vt:lpstr>
      <vt:lpstr>Los órganos de Fuentes de Nava</vt:lpstr>
      <vt:lpstr>Fisonomía de la villa</vt:lpstr>
      <vt:lpstr>Arquitectura popular</vt:lpstr>
      <vt:lpstr>Arco de Postigo</vt:lpstr>
      <vt:lpstr>Guía didáctica</vt:lpstr>
      <vt:lpstr>Actividades previas</vt:lpstr>
      <vt:lpstr>Actividades durante la visita</vt:lpstr>
      <vt:lpstr>Actividades posteriores a la visita</vt:lpstr>
      <vt:lpstr>Bibliografía</vt:lpstr>
      <vt:lpstr>Imágenes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FUENTES DE NAVA</dc:title>
  <dc:creator>Propietario</dc:creator>
  <cp:lastModifiedBy>Acer</cp:lastModifiedBy>
  <cp:revision>8</cp:revision>
  <dcterms:created xsi:type="dcterms:W3CDTF">2015-03-18T18:35:16Z</dcterms:created>
  <dcterms:modified xsi:type="dcterms:W3CDTF">2015-03-21T11:48:10Z</dcterms:modified>
</cp:coreProperties>
</file>