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6" r:id="rId11"/>
    <p:sldId id="264" r:id="rId12"/>
    <p:sldId id="265" r:id="rId13"/>
    <p:sldId id="267" r:id="rId14"/>
    <p:sldId id="269" r:id="rId15"/>
    <p:sldId id="270" r:id="rId16"/>
    <p:sldId id="268" r:id="rId17"/>
    <p:sldId id="271" r:id="rId18"/>
    <p:sldId id="274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898"/>
  </p:normalViewPr>
  <p:slideViewPr>
    <p:cSldViewPr snapToGrid="0" snapToObjects="1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FBE36-3169-4603-9264-38F79E0195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6195A-EBBC-48B2-B402-2A51457494C0}">
      <dgm:prSet/>
      <dgm:spPr>
        <a:solidFill>
          <a:srgbClr val="00B050"/>
        </a:solidFill>
      </dgm:spPr>
      <dgm:t>
        <a:bodyPr/>
        <a:lstStyle/>
        <a:p>
          <a:r>
            <a:rPr lang="es-ES" dirty="0"/>
            <a:t>En la ciudad, nos  desplazamos a pie.</a:t>
          </a:r>
          <a:endParaRPr lang="en-US" dirty="0"/>
        </a:p>
      </dgm:t>
    </dgm:pt>
    <dgm:pt modelId="{90E61EB0-5AD8-4D15-9EF1-315DC7AA1EB6}" type="parTrans" cxnId="{5A27240A-88D3-493D-9CF0-008D690A4E07}">
      <dgm:prSet/>
      <dgm:spPr/>
      <dgm:t>
        <a:bodyPr/>
        <a:lstStyle/>
        <a:p>
          <a:endParaRPr lang="en-US"/>
        </a:p>
      </dgm:t>
    </dgm:pt>
    <dgm:pt modelId="{07EF043F-341A-44D2-9B16-63741F7F1F36}" type="sibTrans" cxnId="{5A27240A-88D3-493D-9CF0-008D690A4E07}">
      <dgm:prSet/>
      <dgm:spPr/>
      <dgm:t>
        <a:bodyPr/>
        <a:lstStyle/>
        <a:p>
          <a:endParaRPr lang="en-US"/>
        </a:p>
      </dgm:t>
    </dgm:pt>
    <dgm:pt modelId="{4B4B1CAC-5F0E-40F3-9B46-487EDE102E49}">
      <dgm:prSet/>
      <dgm:spPr>
        <a:solidFill>
          <a:srgbClr val="00B050"/>
        </a:solidFill>
      </dgm:spPr>
      <dgm:t>
        <a:bodyPr/>
        <a:lstStyle/>
        <a:p>
          <a:r>
            <a:rPr lang="es-ES" dirty="0"/>
            <a:t>Realizamos separación de residuos.</a:t>
          </a:r>
          <a:endParaRPr lang="en-US" dirty="0"/>
        </a:p>
      </dgm:t>
    </dgm:pt>
    <dgm:pt modelId="{0851086E-FF5C-4D5F-B2D8-731C3D949AA9}" type="parTrans" cxnId="{B44EB8C1-2BF7-40E2-99D3-14870BE100F7}">
      <dgm:prSet/>
      <dgm:spPr/>
      <dgm:t>
        <a:bodyPr/>
        <a:lstStyle/>
        <a:p>
          <a:endParaRPr lang="en-US"/>
        </a:p>
      </dgm:t>
    </dgm:pt>
    <dgm:pt modelId="{C3D53DE9-1058-4070-99C1-0549A8D1AC88}" type="sibTrans" cxnId="{B44EB8C1-2BF7-40E2-99D3-14870BE100F7}">
      <dgm:prSet/>
      <dgm:spPr/>
      <dgm:t>
        <a:bodyPr/>
        <a:lstStyle/>
        <a:p>
          <a:endParaRPr lang="en-US"/>
        </a:p>
      </dgm:t>
    </dgm:pt>
    <dgm:pt modelId="{6621C563-4589-468E-8082-95A9E96BBA00}">
      <dgm:prSet/>
      <dgm:spPr>
        <a:solidFill>
          <a:srgbClr val="92D050"/>
        </a:solidFill>
      </dgm:spPr>
      <dgm:t>
        <a:bodyPr/>
        <a:lstStyle/>
        <a:p>
          <a:r>
            <a:rPr lang="es-ES" dirty="0"/>
            <a:t>Reciclamos , reutilizamos y reparamos.</a:t>
          </a:r>
          <a:endParaRPr lang="en-US" dirty="0"/>
        </a:p>
      </dgm:t>
    </dgm:pt>
    <dgm:pt modelId="{EDCCEFC1-90CF-4274-A25C-4A55362499AA}" type="parTrans" cxnId="{3F404E40-4044-46BF-8A61-194B8F7A2751}">
      <dgm:prSet/>
      <dgm:spPr/>
      <dgm:t>
        <a:bodyPr/>
        <a:lstStyle/>
        <a:p>
          <a:endParaRPr lang="en-US"/>
        </a:p>
      </dgm:t>
    </dgm:pt>
    <dgm:pt modelId="{91F0B260-F3C8-4368-9098-9F8F56567185}" type="sibTrans" cxnId="{3F404E40-4044-46BF-8A61-194B8F7A2751}">
      <dgm:prSet/>
      <dgm:spPr/>
      <dgm:t>
        <a:bodyPr/>
        <a:lstStyle/>
        <a:p>
          <a:endParaRPr lang="en-US"/>
        </a:p>
      </dgm:t>
    </dgm:pt>
    <dgm:pt modelId="{B766D62A-B425-4DF4-92FC-9F8B21BA5FAD}">
      <dgm:prSet/>
      <dgm:spPr>
        <a:solidFill>
          <a:srgbClr val="00B050"/>
        </a:solidFill>
      </dgm:spPr>
      <dgm:t>
        <a:bodyPr/>
        <a:lstStyle/>
        <a:p>
          <a:r>
            <a:rPr lang="es-ES" dirty="0"/>
            <a:t>Intentamos comprar productos locales y de temporada.</a:t>
          </a:r>
          <a:endParaRPr lang="en-US" dirty="0"/>
        </a:p>
      </dgm:t>
    </dgm:pt>
    <dgm:pt modelId="{7248A0B4-9E89-46D8-A451-D192B3108CA6}" type="parTrans" cxnId="{E25CAA47-57C9-4346-AA47-A1FF49AA2988}">
      <dgm:prSet/>
      <dgm:spPr/>
      <dgm:t>
        <a:bodyPr/>
        <a:lstStyle/>
        <a:p>
          <a:endParaRPr lang="en-US"/>
        </a:p>
      </dgm:t>
    </dgm:pt>
    <dgm:pt modelId="{279C4825-63B8-42E5-A10C-D39F6B6FCDE8}" type="sibTrans" cxnId="{E25CAA47-57C9-4346-AA47-A1FF49AA2988}">
      <dgm:prSet/>
      <dgm:spPr/>
      <dgm:t>
        <a:bodyPr/>
        <a:lstStyle/>
        <a:p>
          <a:endParaRPr lang="en-US"/>
        </a:p>
      </dgm:t>
    </dgm:pt>
    <dgm:pt modelId="{67FBBEA5-3EAF-46FA-8F0A-A6D8FECA96EB}">
      <dgm:prSet/>
      <dgm:spPr>
        <a:solidFill>
          <a:schemeClr val="accent2"/>
        </a:solidFill>
      </dgm:spPr>
      <dgm:t>
        <a:bodyPr/>
        <a:lstStyle/>
        <a:p>
          <a:r>
            <a:rPr lang="es-ES" dirty="0"/>
            <a:t>Evitamos el desperdicio de alimentos.</a:t>
          </a:r>
          <a:endParaRPr lang="en-US" dirty="0"/>
        </a:p>
      </dgm:t>
    </dgm:pt>
    <dgm:pt modelId="{7440EAC4-2166-4FB9-BC0B-BCC4AEC0B727}" type="parTrans" cxnId="{C69D8D44-7762-4F78-8E4B-6C62E92B56FC}">
      <dgm:prSet/>
      <dgm:spPr/>
      <dgm:t>
        <a:bodyPr/>
        <a:lstStyle/>
        <a:p>
          <a:endParaRPr lang="en-US"/>
        </a:p>
      </dgm:t>
    </dgm:pt>
    <dgm:pt modelId="{1BA81A6B-09CD-4DB6-A873-104ECDB6867A}" type="sibTrans" cxnId="{C69D8D44-7762-4F78-8E4B-6C62E92B56FC}">
      <dgm:prSet/>
      <dgm:spPr/>
      <dgm:t>
        <a:bodyPr/>
        <a:lstStyle/>
        <a:p>
          <a:endParaRPr lang="en-US"/>
        </a:p>
      </dgm:t>
    </dgm:pt>
    <dgm:pt modelId="{9992D0BC-9B87-4B6B-84AB-778D122D5E31}">
      <dgm:prSet/>
      <dgm:spPr>
        <a:solidFill>
          <a:srgbClr val="92D050"/>
        </a:solidFill>
      </dgm:spPr>
      <dgm:t>
        <a:bodyPr/>
        <a:lstStyle/>
        <a:p>
          <a:r>
            <a:rPr lang="es-ES" dirty="0"/>
            <a:t>Usamos bombillas led.</a:t>
          </a:r>
          <a:endParaRPr lang="en-US" dirty="0"/>
        </a:p>
      </dgm:t>
    </dgm:pt>
    <dgm:pt modelId="{53AD79D5-65E1-43CB-AA2D-52F75BB9A94D}" type="parTrans" cxnId="{40A5BB6D-191E-44C5-A532-83C106E933F0}">
      <dgm:prSet/>
      <dgm:spPr/>
      <dgm:t>
        <a:bodyPr/>
        <a:lstStyle/>
        <a:p>
          <a:endParaRPr lang="en-US"/>
        </a:p>
      </dgm:t>
    </dgm:pt>
    <dgm:pt modelId="{E4AF86BD-D176-47A0-BCC8-8B7A59E82589}" type="sibTrans" cxnId="{40A5BB6D-191E-44C5-A532-83C106E933F0}">
      <dgm:prSet/>
      <dgm:spPr/>
      <dgm:t>
        <a:bodyPr/>
        <a:lstStyle/>
        <a:p>
          <a:endParaRPr lang="en-US"/>
        </a:p>
      </dgm:t>
    </dgm:pt>
    <dgm:pt modelId="{228665A6-83C2-4870-8924-390A46B3643B}">
      <dgm:prSet/>
      <dgm:spPr>
        <a:solidFill>
          <a:srgbClr val="00B050"/>
        </a:solidFill>
      </dgm:spPr>
      <dgm:t>
        <a:bodyPr/>
        <a:lstStyle/>
        <a:p>
          <a:r>
            <a:rPr lang="es-ES" dirty="0"/>
            <a:t>Los electrodomésticos las vivienda son eficientes energéticamente.</a:t>
          </a:r>
          <a:endParaRPr lang="en-US" dirty="0"/>
        </a:p>
      </dgm:t>
    </dgm:pt>
    <dgm:pt modelId="{785F3E0E-FFCD-4E1B-9C02-D5B9A5808593}" type="parTrans" cxnId="{065CC64D-166C-4421-B8AC-35F8128381DA}">
      <dgm:prSet/>
      <dgm:spPr/>
      <dgm:t>
        <a:bodyPr/>
        <a:lstStyle/>
        <a:p>
          <a:endParaRPr lang="en-US"/>
        </a:p>
      </dgm:t>
    </dgm:pt>
    <dgm:pt modelId="{30411521-7543-4861-9ED3-EDC1346BEDA3}" type="sibTrans" cxnId="{065CC64D-166C-4421-B8AC-35F8128381DA}">
      <dgm:prSet/>
      <dgm:spPr/>
      <dgm:t>
        <a:bodyPr/>
        <a:lstStyle/>
        <a:p>
          <a:endParaRPr lang="en-US"/>
        </a:p>
      </dgm:t>
    </dgm:pt>
    <dgm:pt modelId="{E39F6022-1EB9-4CBB-9216-BC6E24E531B9}">
      <dgm:prSet/>
      <dgm:spPr>
        <a:solidFill>
          <a:srgbClr val="92D050"/>
        </a:solidFill>
      </dgm:spPr>
      <dgm:t>
        <a:bodyPr/>
        <a:lstStyle/>
        <a:p>
          <a:r>
            <a:rPr lang="es-ES" dirty="0"/>
            <a:t>En invierno, el termostato de la calefacción no supera los 20º.</a:t>
          </a:r>
          <a:endParaRPr lang="en-US" dirty="0"/>
        </a:p>
      </dgm:t>
    </dgm:pt>
    <dgm:pt modelId="{5882ADA5-117D-4A33-9B90-88C4DFEDEFB8}" type="parTrans" cxnId="{AC9BE6CF-7635-4AA2-8751-BA5E278395D0}">
      <dgm:prSet/>
      <dgm:spPr/>
      <dgm:t>
        <a:bodyPr/>
        <a:lstStyle/>
        <a:p>
          <a:endParaRPr lang="en-US"/>
        </a:p>
      </dgm:t>
    </dgm:pt>
    <dgm:pt modelId="{8AB108CA-146F-4D04-8A9A-FA6B76FDB746}" type="sibTrans" cxnId="{AC9BE6CF-7635-4AA2-8751-BA5E278395D0}">
      <dgm:prSet/>
      <dgm:spPr/>
      <dgm:t>
        <a:bodyPr/>
        <a:lstStyle/>
        <a:p>
          <a:endParaRPr lang="en-US"/>
        </a:p>
      </dgm:t>
    </dgm:pt>
    <dgm:pt modelId="{DFCB35FD-D49D-6540-9238-6628DDEEAAA0}" type="pres">
      <dgm:prSet presAssocID="{C29FBE36-3169-4603-9264-38F79E019549}" presName="diagram" presStyleCnt="0">
        <dgm:presLayoutVars>
          <dgm:dir/>
          <dgm:resizeHandles val="exact"/>
        </dgm:presLayoutVars>
      </dgm:prSet>
      <dgm:spPr/>
    </dgm:pt>
    <dgm:pt modelId="{3226AAFE-4BD6-334B-A2DA-60F936340BA5}" type="pres">
      <dgm:prSet presAssocID="{63F6195A-EBBC-48B2-B402-2A51457494C0}" presName="node" presStyleLbl="node1" presStyleIdx="0" presStyleCnt="8">
        <dgm:presLayoutVars>
          <dgm:bulletEnabled val="1"/>
        </dgm:presLayoutVars>
      </dgm:prSet>
      <dgm:spPr/>
    </dgm:pt>
    <dgm:pt modelId="{4BB21F60-2A6D-954A-84A3-D22359C26C5F}" type="pres">
      <dgm:prSet presAssocID="{07EF043F-341A-44D2-9B16-63741F7F1F36}" presName="sibTrans" presStyleCnt="0"/>
      <dgm:spPr/>
    </dgm:pt>
    <dgm:pt modelId="{903F986D-1385-2841-80B4-6D600D97DA5B}" type="pres">
      <dgm:prSet presAssocID="{4B4B1CAC-5F0E-40F3-9B46-487EDE102E49}" presName="node" presStyleLbl="node1" presStyleIdx="1" presStyleCnt="8">
        <dgm:presLayoutVars>
          <dgm:bulletEnabled val="1"/>
        </dgm:presLayoutVars>
      </dgm:prSet>
      <dgm:spPr/>
    </dgm:pt>
    <dgm:pt modelId="{81B4FD13-2F58-E643-9294-FDB7E8C4AA6F}" type="pres">
      <dgm:prSet presAssocID="{C3D53DE9-1058-4070-99C1-0549A8D1AC88}" presName="sibTrans" presStyleCnt="0"/>
      <dgm:spPr/>
    </dgm:pt>
    <dgm:pt modelId="{BD01E7DF-7F65-B44B-90CD-E424F7D7B2E7}" type="pres">
      <dgm:prSet presAssocID="{6621C563-4589-468E-8082-95A9E96BBA00}" presName="node" presStyleLbl="node1" presStyleIdx="2" presStyleCnt="8">
        <dgm:presLayoutVars>
          <dgm:bulletEnabled val="1"/>
        </dgm:presLayoutVars>
      </dgm:prSet>
      <dgm:spPr/>
    </dgm:pt>
    <dgm:pt modelId="{AB40DB62-BFB3-DB4D-BDE5-C37381C2C533}" type="pres">
      <dgm:prSet presAssocID="{91F0B260-F3C8-4368-9098-9F8F56567185}" presName="sibTrans" presStyleCnt="0"/>
      <dgm:spPr/>
    </dgm:pt>
    <dgm:pt modelId="{132B7A4C-F163-824C-B066-5B34128798F5}" type="pres">
      <dgm:prSet presAssocID="{B766D62A-B425-4DF4-92FC-9F8B21BA5FAD}" presName="node" presStyleLbl="node1" presStyleIdx="3" presStyleCnt="8">
        <dgm:presLayoutVars>
          <dgm:bulletEnabled val="1"/>
        </dgm:presLayoutVars>
      </dgm:prSet>
      <dgm:spPr/>
    </dgm:pt>
    <dgm:pt modelId="{569B5D5B-2BE1-1245-A786-4C351A7042CF}" type="pres">
      <dgm:prSet presAssocID="{279C4825-63B8-42E5-A10C-D39F6B6FCDE8}" presName="sibTrans" presStyleCnt="0"/>
      <dgm:spPr/>
    </dgm:pt>
    <dgm:pt modelId="{4DC6F9EF-4BCA-AB4E-B7A9-D38970D45CD0}" type="pres">
      <dgm:prSet presAssocID="{67FBBEA5-3EAF-46FA-8F0A-A6D8FECA96EB}" presName="node" presStyleLbl="node1" presStyleIdx="4" presStyleCnt="8">
        <dgm:presLayoutVars>
          <dgm:bulletEnabled val="1"/>
        </dgm:presLayoutVars>
      </dgm:prSet>
      <dgm:spPr/>
    </dgm:pt>
    <dgm:pt modelId="{B9E63C1F-58ED-A74A-B316-B715EBFAB8F4}" type="pres">
      <dgm:prSet presAssocID="{1BA81A6B-09CD-4DB6-A873-104ECDB6867A}" presName="sibTrans" presStyleCnt="0"/>
      <dgm:spPr/>
    </dgm:pt>
    <dgm:pt modelId="{01872310-781B-E840-8684-F1B9088EF14C}" type="pres">
      <dgm:prSet presAssocID="{9992D0BC-9B87-4B6B-84AB-778D122D5E31}" presName="node" presStyleLbl="node1" presStyleIdx="5" presStyleCnt="8">
        <dgm:presLayoutVars>
          <dgm:bulletEnabled val="1"/>
        </dgm:presLayoutVars>
      </dgm:prSet>
      <dgm:spPr/>
    </dgm:pt>
    <dgm:pt modelId="{1260A596-7CF3-144A-A3C9-F63D0EC8A11B}" type="pres">
      <dgm:prSet presAssocID="{E4AF86BD-D176-47A0-BCC8-8B7A59E82589}" presName="sibTrans" presStyleCnt="0"/>
      <dgm:spPr/>
    </dgm:pt>
    <dgm:pt modelId="{D35AE258-4EB8-7645-AFA2-B3CC25556CCC}" type="pres">
      <dgm:prSet presAssocID="{228665A6-83C2-4870-8924-390A46B3643B}" presName="node" presStyleLbl="node1" presStyleIdx="6" presStyleCnt="8">
        <dgm:presLayoutVars>
          <dgm:bulletEnabled val="1"/>
        </dgm:presLayoutVars>
      </dgm:prSet>
      <dgm:spPr/>
    </dgm:pt>
    <dgm:pt modelId="{7AFA8B73-5F5B-5145-891C-0E79F1A62DE0}" type="pres">
      <dgm:prSet presAssocID="{30411521-7543-4861-9ED3-EDC1346BEDA3}" presName="sibTrans" presStyleCnt="0"/>
      <dgm:spPr/>
    </dgm:pt>
    <dgm:pt modelId="{692B2EF0-22D8-0B4F-A148-83BB77D032F1}" type="pres">
      <dgm:prSet presAssocID="{E39F6022-1EB9-4CBB-9216-BC6E24E531B9}" presName="node" presStyleLbl="node1" presStyleIdx="7" presStyleCnt="8">
        <dgm:presLayoutVars>
          <dgm:bulletEnabled val="1"/>
        </dgm:presLayoutVars>
      </dgm:prSet>
      <dgm:spPr/>
    </dgm:pt>
  </dgm:ptLst>
  <dgm:cxnLst>
    <dgm:cxn modelId="{6EB6F701-9D3F-BA43-AAFD-47FE41AEAD05}" type="presOf" srcId="{B766D62A-B425-4DF4-92FC-9F8B21BA5FAD}" destId="{132B7A4C-F163-824C-B066-5B34128798F5}" srcOrd="0" destOrd="0" presId="urn:microsoft.com/office/officeart/2005/8/layout/default"/>
    <dgm:cxn modelId="{5A27240A-88D3-493D-9CF0-008D690A4E07}" srcId="{C29FBE36-3169-4603-9264-38F79E019549}" destId="{63F6195A-EBBC-48B2-B402-2A51457494C0}" srcOrd="0" destOrd="0" parTransId="{90E61EB0-5AD8-4D15-9EF1-315DC7AA1EB6}" sibTransId="{07EF043F-341A-44D2-9B16-63741F7F1F36}"/>
    <dgm:cxn modelId="{3F404E40-4044-46BF-8A61-194B8F7A2751}" srcId="{C29FBE36-3169-4603-9264-38F79E019549}" destId="{6621C563-4589-468E-8082-95A9E96BBA00}" srcOrd="2" destOrd="0" parTransId="{EDCCEFC1-90CF-4274-A25C-4A55362499AA}" sibTransId="{91F0B260-F3C8-4368-9098-9F8F56567185}"/>
    <dgm:cxn modelId="{C69D8D44-7762-4F78-8E4B-6C62E92B56FC}" srcId="{C29FBE36-3169-4603-9264-38F79E019549}" destId="{67FBBEA5-3EAF-46FA-8F0A-A6D8FECA96EB}" srcOrd="4" destOrd="0" parTransId="{7440EAC4-2166-4FB9-BC0B-BCC4AEC0B727}" sibTransId="{1BA81A6B-09CD-4DB6-A873-104ECDB6867A}"/>
    <dgm:cxn modelId="{E25CAA47-57C9-4346-AA47-A1FF49AA2988}" srcId="{C29FBE36-3169-4603-9264-38F79E019549}" destId="{B766D62A-B425-4DF4-92FC-9F8B21BA5FAD}" srcOrd="3" destOrd="0" parTransId="{7248A0B4-9E89-46D8-A451-D192B3108CA6}" sibTransId="{279C4825-63B8-42E5-A10C-D39F6B6FCDE8}"/>
    <dgm:cxn modelId="{26A8F74C-3623-2642-A1D9-396BEEF30AE9}" type="presOf" srcId="{6621C563-4589-468E-8082-95A9E96BBA00}" destId="{BD01E7DF-7F65-B44B-90CD-E424F7D7B2E7}" srcOrd="0" destOrd="0" presId="urn:microsoft.com/office/officeart/2005/8/layout/default"/>
    <dgm:cxn modelId="{065CC64D-166C-4421-B8AC-35F8128381DA}" srcId="{C29FBE36-3169-4603-9264-38F79E019549}" destId="{228665A6-83C2-4870-8924-390A46B3643B}" srcOrd="6" destOrd="0" parTransId="{785F3E0E-FFCD-4E1B-9C02-D5B9A5808593}" sibTransId="{30411521-7543-4861-9ED3-EDC1346BEDA3}"/>
    <dgm:cxn modelId="{5C1D514E-8CD9-AC44-816D-6C7B1BF3080C}" type="presOf" srcId="{4B4B1CAC-5F0E-40F3-9B46-487EDE102E49}" destId="{903F986D-1385-2841-80B4-6D600D97DA5B}" srcOrd="0" destOrd="0" presId="urn:microsoft.com/office/officeart/2005/8/layout/default"/>
    <dgm:cxn modelId="{B2AE7A58-C2B5-FF45-9B86-6FD9DF7B34EA}" type="presOf" srcId="{E39F6022-1EB9-4CBB-9216-BC6E24E531B9}" destId="{692B2EF0-22D8-0B4F-A148-83BB77D032F1}" srcOrd="0" destOrd="0" presId="urn:microsoft.com/office/officeart/2005/8/layout/default"/>
    <dgm:cxn modelId="{1BAF165D-CD32-9F46-91A6-A088BCB41B14}" type="presOf" srcId="{C29FBE36-3169-4603-9264-38F79E019549}" destId="{DFCB35FD-D49D-6540-9238-6628DDEEAAA0}" srcOrd="0" destOrd="0" presId="urn:microsoft.com/office/officeart/2005/8/layout/default"/>
    <dgm:cxn modelId="{40A5BB6D-191E-44C5-A532-83C106E933F0}" srcId="{C29FBE36-3169-4603-9264-38F79E019549}" destId="{9992D0BC-9B87-4B6B-84AB-778D122D5E31}" srcOrd="5" destOrd="0" parTransId="{53AD79D5-65E1-43CB-AA2D-52F75BB9A94D}" sibTransId="{E4AF86BD-D176-47A0-BCC8-8B7A59E82589}"/>
    <dgm:cxn modelId="{BCC0BC73-6C16-1843-BF4B-26F9CF5BA110}" type="presOf" srcId="{63F6195A-EBBC-48B2-B402-2A51457494C0}" destId="{3226AAFE-4BD6-334B-A2DA-60F936340BA5}" srcOrd="0" destOrd="0" presId="urn:microsoft.com/office/officeart/2005/8/layout/default"/>
    <dgm:cxn modelId="{D0089C9E-E8BF-9F42-8913-F4EB1B874816}" type="presOf" srcId="{228665A6-83C2-4870-8924-390A46B3643B}" destId="{D35AE258-4EB8-7645-AFA2-B3CC25556CCC}" srcOrd="0" destOrd="0" presId="urn:microsoft.com/office/officeart/2005/8/layout/default"/>
    <dgm:cxn modelId="{523300A0-55C7-D948-8CE7-1CAE7839B106}" type="presOf" srcId="{67FBBEA5-3EAF-46FA-8F0A-A6D8FECA96EB}" destId="{4DC6F9EF-4BCA-AB4E-B7A9-D38970D45CD0}" srcOrd="0" destOrd="0" presId="urn:microsoft.com/office/officeart/2005/8/layout/default"/>
    <dgm:cxn modelId="{B44EB8C1-2BF7-40E2-99D3-14870BE100F7}" srcId="{C29FBE36-3169-4603-9264-38F79E019549}" destId="{4B4B1CAC-5F0E-40F3-9B46-487EDE102E49}" srcOrd="1" destOrd="0" parTransId="{0851086E-FF5C-4D5F-B2D8-731C3D949AA9}" sibTransId="{C3D53DE9-1058-4070-99C1-0549A8D1AC88}"/>
    <dgm:cxn modelId="{971F38C8-BE92-A94B-861A-FDB085E1E386}" type="presOf" srcId="{9992D0BC-9B87-4B6B-84AB-778D122D5E31}" destId="{01872310-781B-E840-8684-F1B9088EF14C}" srcOrd="0" destOrd="0" presId="urn:microsoft.com/office/officeart/2005/8/layout/default"/>
    <dgm:cxn modelId="{AC9BE6CF-7635-4AA2-8751-BA5E278395D0}" srcId="{C29FBE36-3169-4603-9264-38F79E019549}" destId="{E39F6022-1EB9-4CBB-9216-BC6E24E531B9}" srcOrd="7" destOrd="0" parTransId="{5882ADA5-117D-4A33-9B90-88C4DFEDEFB8}" sibTransId="{8AB108CA-146F-4D04-8A9A-FA6B76FDB746}"/>
    <dgm:cxn modelId="{44665E2C-06D8-8A4B-90BC-149991B7687D}" type="presParOf" srcId="{DFCB35FD-D49D-6540-9238-6628DDEEAAA0}" destId="{3226AAFE-4BD6-334B-A2DA-60F936340BA5}" srcOrd="0" destOrd="0" presId="urn:microsoft.com/office/officeart/2005/8/layout/default"/>
    <dgm:cxn modelId="{6A47D6BD-B013-6D41-98F6-4D8BCB563C31}" type="presParOf" srcId="{DFCB35FD-D49D-6540-9238-6628DDEEAAA0}" destId="{4BB21F60-2A6D-954A-84A3-D22359C26C5F}" srcOrd="1" destOrd="0" presId="urn:microsoft.com/office/officeart/2005/8/layout/default"/>
    <dgm:cxn modelId="{846A057F-2EEB-2D44-BC19-CDB9832E19A9}" type="presParOf" srcId="{DFCB35FD-D49D-6540-9238-6628DDEEAAA0}" destId="{903F986D-1385-2841-80B4-6D600D97DA5B}" srcOrd="2" destOrd="0" presId="urn:microsoft.com/office/officeart/2005/8/layout/default"/>
    <dgm:cxn modelId="{60BA2420-4D0A-924D-935D-713C50616523}" type="presParOf" srcId="{DFCB35FD-D49D-6540-9238-6628DDEEAAA0}" destId="{81B4FD13-2F58-E643-9294-FDB7E8C4AA6F}" srcOrd="3" destOrd="0" presId="urn:microsoft.com/office/officeart/2005/8/layout/default"/>
    <dgm:cxn modelId="{70E8CE8F-DDC0-3147-B818-8CC0E885BCE9}" type="presParOf" srcId="{DFCB35FD-D49D-6540-9238-6628DDEEAAA0}" destId="{BD01E7DF-7F65-B44B-90CD-E424F7D7B2E7}" srcOrd="4" destOrd="0" presId="urn:microsoft.com/office/officeart/2005/8/layout/default"/>
    <dgm:cxn modelId="{EA92AC0D-2F03-F446-ACC1-86F4EA23154D}" type="presParOf" srcId="{DFCB35FD-D49D-6540-9238-6628DDEEAAA0}" destId="{AB40DB62-BFB3-DB4D-BDE5-C37381C2C533}" srcOrd="5" destOrd="0" presId="urn:microsoft.com/office/officeart/2005/8/layout/default"/>
    <dgm:cxn modelId="{D4DDC26D-3D3E-194E-BF4C-83EC9F1DE72B}" type="presParOf" srcId="{DFCB35FD-D49D-6540-9238-6628DDEEAAA0}" destId="{132B7A4C-F163-824C-B066-5B34128798F5}" srcOrd="6" destOrd="0" presId="urn:microsoft.com/office/officeart/2005/8/layout/default"/>
    <dgm:cxn modelId="{861386F8-D30C-5042-9CAB-EEA9A98F84CF}" type="presParOf" srcId="{DFCB35FD-D49D-6540-9238-6628DDEEAAA0}" destId="{569B5D5B-2BE1-1245-A786-4C351A7042CF}" srcOrd="7" destOrd="0" presId="urn:microsoft.com/office/officeart/2005/8/layout/default"/>
    <dgm:cxn modelId="{440A56DD-6761-C949-9258-8E16CDFFCE77}" type="presParOf" srcId="{DFCB35FD-D49D-6540-9238-6628DDEEAAA0}" destId="{4DC6F9EF-4BCA-AB4E-B7A9-D38970D45CD0}" srcOrd="8" destOrd="0" presId="urn:microsoft.com/office/officeart/2005/8/layout/default"/>
    <dgm:cxn modelId="{8A259C6E-605C-BA44-8A4E-24FF023FBC78}" type="presParOf" srcId="{DFCB35FD-D49D-6540-9238-6628DDEEAAA0}" destId="{B9E63C1F-58ED-A74A-B316-B715EBFAB8F4}" srcOrd="9" destOrd="0" presId="urn:microsoft.com/office/officeart/2005/8/layout/default"/>
    <dgm:cxn modelId="{1207CA51-DCCE-DB44-9A0E-AA73DA261F86}" type="presParOf" srcId="{DFCB35FD-D49D-6540-9238-6628DDEEAAA0}" destId="{01872310-781B-E840-8684-F1B9088EF14C}" srcOrd="10" destOrd="0" presId="urn:microsoft.com/office/officeart/2005/8/layout/default"/>
    <dgm:cxn modelId="{EB58D8F9-9B12-E44B-9142-0622EF748587}" type="presParOf" srcId="{DFCB35FD-D49D-6540-9238-6628DDEEAAA0}" destId="{1260A596-7CF3-144A-A3C9-F63D0EC8A11B}" srcOrd="11" destOrd="0" presId="urn:microsoft.com/office/officeart/2005/8/layout/default"/>
    <dgm:cxn modelId="{C3112E00-CCB8-F44C-A2B9-56A431A53343}" type="presParOf" srcId="{DFCB35FD-D49D-6540-9238-6628DDEEAAA0}" destId="{D35AE258-4EB8-7645-AFA2-B3CC25556CCC}" srcOrd="12" destOrd="0" presId="urn:microsoft.com/office/officeart/2005/8/layout/default"/>
    <dgm:cxn modelId="{79F209AB-C824-2D41-A317-78DF3975DE5C}" type="presParOf" srcId="{DFCB35FD-D49D-6540-9238-6628DDEEAAA0}" destId="{7AFA8B73-5F5B-5145-891C-0E79F1A62DE0}" srcOrd="13" destOrd="0" presId="urn:microsoft.com/office/officeart/2005/8/layout/default"/>
    <dgm:cxn modelId="{D86A4AB6-A139-534A-9D9A-555E14E4DABD}" type="presParOf" srcId="{DFCB35FD-D49D-6540-9238-6628DDEEAAA0}" destId="{692B2EF0-22D8-0B4F-A148-83BB77D032F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66BAF-3359-4DF5-961A-328FDD009BB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734DDA-F8A5-4977-B1C4-2AE55CA77630}">
      <dgm:prSet/>
      <dgm:spPr/>
      <dgm:t>
        <a:bodyPr/>
        <a:lstStyle/>
        <a:p>
          <a:r>
            <a:rPr lang="es-ES" b="1" i="1"/>
            <a:t>¿ QUÉ ES LA  HUELLA ECOLÓGICA?</a:t>
          </a:r>
          <a:endParaRPr lang="en-US"/>
        </a:p>
      </dgm:t>
    </dgm:pt>
    <dgm:pt modelId="{DC0FF4FC-2110-4EF8-9BF1-40037B65F047}" type="parTrans" cxnId="{4E594FAE-5DF2-4450-8D08-D7B358258756}">
      <dgm:prSet/>
      <dgm:spPr/>
      <dgm:t>
        <a:bodyPr/>
        <a:lstStyle/>
        <a:p>
          <a:endParaRPr lang="en-US"/>
        </a:p>
      </dgm:t>
    </dgm:pt>
    <dgm:pt modelId="{086ED600-7484-431F-A279-E952BD92B0B9}" type="sibTrans" cxnId="{4E594FAE-5DF2-4450-8D08-D7B358258756}">
      <dgm:prSet/>
      <dgm:spPr/>
      <dgm:t>
        <a:bodyPr/>
        <a:lstStyle/>
        <a:p>
          <a:endParaRPr lang="en-US"/>
        </a:p>
      </dgm:t>
    </dgm:pt>
    <dgm:pt modelId="{45E853C9-E305-499C-91F7-A10D8E85827D}">
      <dgm:prSet/>
      <dgm:spPr/>
      <dgm:t>
        <a:bodyPr/>
        <a:lstStyle/>
        <a:p>
          <a:r>
            <a:rPr lang="es-ES"/>
            <a:t>Es la </a:t>
          </a:r>
          <a:r>
            <a:rPr lang="es-ES" b="1"/>
            <a:t>superficie</a:t>
          </a:r>
          <a:r>
            <a:rPr lang="es-ES"/>
            <a:t> </a:t>
          </a:r>
          <a:r>
            <a:rPr lang="es-ES" b="1"/>
            <a:t>productiva </a:t>
          </a:r>
          <a:r>
            <a:rPr lang="es-ES"/>
            <a:t>de cultivos, pastos, bosques, zonas pesqueras y áreas de infraestructuras necesarias para producir los recursos que consumimos, y el área requerida para asimilar los residuos que generamos.</a:t>
          </a:r>
          <a:endParaRPr lang="en-US"/>
        </a:p>
      </dgm:t>
    </dgm:pt>
    <dgm:pt modelId="{16BDDC7C-3B2C-4108-BB0C-EA2EB1103D78}" type="parTrans" cxnId="{8219E55E-8442-4F4B-8A5A-44B2F3AC84E8}">
      <dgm:prSet/>
      <dgm:spPr/>
      <dgm:t>
        <a:bodyPr/>
        <a:lstStyle/>
        <a:p>
          <a:endParaRPr lang="en-US"/>
        </a:p>
      </dgm:t>
    </dgm:pt>
    <dgm:pt modelId="{C81334FE-20ED-4926-944B-B4812CF22401}" type="sibTrans" cxnId="{8219E55E-8442-4F4B-8A5A-44B2F3AC84E8}">
      <dgm:prSet/>
      <dgm:spPr/>
      <dgm:t>
        <a:bodyPr/>
        <a:lstStyle/>
        <a:p>
          <a:endParaRPr lang="en-US"/>
        </a:p>
      </dgm:t>
    </dgm:pt>
    <dgm:pt modelId="{AE9A9D15-C4FE-5544-AA96-55C5D343954E}" type="pres">
      <dgm:prSet presAssocID="{8C466BAF-3359-4DF5-961A-328FDD009B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F49FDE-AA0C-E148-864C-D58C4C8583B8}" type="pres">
      <dgm:prSet presAssocID="{84734DDA-F8A5-4977-B1C4-2AE55CA77630}" presName="hierRoot1" presStyleCnt="0"/>
      <dgm:spPr/>
    </dgm:pt>
    <dgm:pt modelId="{B77567B6-0EF1-6D4A-8E75-1B6D5D527853}" type="pres">
      <dgm:prSet presAssocID="{84734DDA-F8A5-4977-B1C4-2AE55CA77630}" presName="composite" presStyleCnt="0"/>
      <dgm:spPr/>
    </dgm:pt>
    <dgm:pt modelId="{A53ABD39-C589-CB47-AE14-7320E4487128}" type="pres">
      <dgm:prSet presAssocID="{84734DDA-F8A5-4977-B1C4-2AE55CA77630}" presName="background" presStyleLbl="node0" presStyleIdx="0" presStyleCnt="2"/>
      <dgm:spPr/>
    </dgm:pt>
    <dgm:pt modelId="{8DF1FD6B-72C1-3245-963C-740026E90E88}" type="pres">
      <dgm:prSet presAssocID="{84734DDA-F8A5-4977-B1C4-2AE55CA77630}" presName="text" presStyleLbl="fgAcc0" presStyleIdx="0" presStyleCnt="2">
        <dgm:presLayoutVars>
          <dgm:chPref val="3"/>
        </dgm:presLayoutVars>
      </dgm:prSet>
      <dgm:spPr/>
    </dgm:pt>
    <dgm:pt modelId="{7E8674DB-B9F7-9945-A9D4-DD8DBE0645DC}" type="pres">
      <dgm:prSet presAssocID="{84734DDA-F8A5-4977-B1C4-2AE55CA77630}" presName="hierChild2" presStyleCnt="0"/>
      <dgm:spPr/>
    </dgm:pt>
    <dgm:pt modelId="{F6C88EB0-21E7-9F45-A462-2EC0FED13154}" type="pres">
      <dgm:prSet presAssocID="{45E853C9-E305-499C-91F7-A10D8E85827D}" presName="hierRoot1" presStyleCnt="0"/>
      <dgm:spPr/>
    </dgm:pt>
    <dgm:pt modelId="{6432E84B-1822-0F4E-AD8A-B605EF30C8D1}" type="pres">
      <dgm:prSet presAssocID="{45E853C9-E305-499C-91F7-A10D8E85827D}" presName="composite" presStyleCnt="0"/>
      <dgm:spPr/>
    </dgm:pt>
    <dgm:pt modelId="{1A96EC11-5FFF-EF4F-9D09-6B4EBA537694}" type="pres">
      <dgm:prSet presAssocID="{45E853C9-E305-499C-91F7-A10D8E85827D}" presName="background" presStyleLbl="node0" presStyleIdx="1" presStyleCnt="2"/>
      <dgm:spPr/>
    </dgm:pt>
    <dgm:pt modelId="{2315AD54-8E87-664B-9EBD-7499EFFF850B}" type="pres">
      <dgm:prSet presAssocID="{45E853C9-E305-499C-91F7-A10D8E85827D}" presName="text" presStyleLbl="fgAcc0" presStyleIdx="1" presStyleCnt="2">
        <dgm:presLayoutVars>
          <dgm:chPref val="3"/>
        </dgm:presLayoutVars>
      </dgm:prSet>
      <dgm:spPr/>
    </dgm:pt>
    <dgm:pt modelId="{B35BBB27-DBB5-4445-A272-A3340D27E9E0}" type="pres">
      <dgm:prSet presAssocID="{45E853C9-E305-499C-91F7-A10D8E85827D}" presName="hierChild2" presStyleCnt="0"/>
      <dgm:spPr/>
    </dgm:pt>
  </dgm:ptLst>
  <dgm:cxnLst>
    <dgm:cxn modelId="{8219E55E-8442-4F4B-8A5A-44B2F3AC84E8}" srcId="{8C466BAF-3359-4DF5-961A-328FDD009BBB}" destId="{45E853C9-E305-499C-91F7-A10D8E85827D}" srcOrd="1" destOrd="0" parTransId="{16BDDC7C-3B2C-4108-BB0C-EA2EB1103D78}" sibTransId="{C81334FE-20ED-4926-944B-B4812CF22401}"/>
    <dgm:cxn modelId="{C45A6285-4974-5E47-BCB8-F27D2BACEA2F}" type="presOf" srcId="{45E853C9-E305-499C-91F7-A10D8E85827D}" destId="{2315AD54-8E87-664B-9EBD-7499EFFF850B}" srcOrd="0" destOrd="0" presId="urn:microsoft.com/office/officeart/2005/8/layout/hierarchy1"/>
    <dgm:cxn modelId="{47ED629E-C506-924E-959D-9B82E7CE2500}" type="presOf" srcId="{84734DDA-F8A5-4977-B1C4-2AE55CA77630}" destId="{8DF1FD6B-72C1-3245-963C-740026E90E88}" srcOrd="0" destOrd="0" presId="urn:microsoft.com/office/officeart/2005/8/layout/hierarchy1"/>
    <dgm:cxn modelId="{4E594FAE-5DF2-4450-8D08-D7B358258756}" srcId="{8C466BAF-3359-4DF5-961A-328FDD009BBB}" destId="{84734DDA-F8A5-4977-B1C4-2AE55CA77630}" srcOrd="0" destOrd="0" parTransId="{DC0FF4FC-2110-4EF8-9BF1-40037B65F047}" sibTransId="{086ED600-7484-431F-A279-E952BD92B0B9}"/>
    <dgm:cxn modelId="{C8B518E5-20ED-3F43-9DC1-B0493D0272B3}" type="presOf" srcId="{8C466BAF-3359-4DF5-961A-328FDD009BBB}" destId="{AE9A9D15-C4FE-5544-AA96-55C5D343954E}" srcOrd="0" destOrd="0" presId="urn:microsoft.com/office/officeart/2005/8/layout/hierarchy1"/>
    <dgm:cxn modelId="{2637C6CB-E791-4F40-AABE-EA75944F2794}" type="presParOf" srcId="{AE9A9D15-C4FE-5544-AA96-55C5D343954E}" destId="{D4F49FDE-AA0C-E148-864C-D58C4C8583B8}" srcOrd="0" destOrd="0" presId="urn:microsoft.com/office/officeart/2005/8/layout/hierarchy1"/>
    <dgm:cxn modelId="{6668B366-88C4-CC45-90B4-0A8FF11D8200}" type="presParOf" srcId="{D4F49FDE-AA0C-E148-864C-D58C4C8583B8}" destId="{B77567B6-0EF1-6D4A-8E75-1B6D5D527853}" srcOrd="0" destOrd="0" presId="urn:microsoft.com/office/officeart/2005/8/layout/hierarchy1"/>
    <dgm:cxn modelId="{8840B87F-B0F2-FB45-9F17-0BE5243A8616}" type="presParOf" srcId="{B77567B6-0EF1-6D4A-8E75-1B6D5D527853}" destId="{A53ABD39-C589-CB47-AE14-7320E4487128}" srcOrd="0" destOrd="0" presId="urn:microsoft.com/office/officeart/2005/8/layout/hierarchy1"/>
    <dgm:cxn modelId="{2E03C307-E034-164A-B712-B704D441FDDE}" type="presParOf" srcId="{B77567B6-0EF1-6D4A-8E75-1B6D5D527853}" destId="{8DF1FD6B-72C1-3245-963C-740026E90E88}" srcOrd="1" destOrd="0" presId="urn:microsoft.com/office/officeart/2005/8/layout/hierarchy1"/>
    <dgm:cxn modelId="{F07346A7-0F0E-944A-AA98-6CF1D92945FD}" type="presParOf" srcId="{D4F49FDE-AA0C-E148-864C-D58C4C8583B8}" destId="{7E8674DB-B9F7-9945-A9D4-DD8DBE0645DC}" srcOrd="1" destOrd="0" presId="urn:microsoft.com/office/officeart/2005/8/layout/hierarchy1"/>
    <dgm:cxn modelId="{030706FC-516A-974E-9001-616F72600A4A}" type="presParOf" srcId="{AE9A9D15-C4FE-5544-AA96-55C5D343954E}" destId="{F6C88EB0-21E7-9F45-A462-2EC0FED13154}" srcOrd="1" destOrd="0" presId="urn:microsoft.com/office/officeart/2005/8/layout/hierarchy1"/>
    <dgm:cxn modelId="{4103C16E-7BB1-F440-8CB2-1ECFFFAF6E5B}" type="presParOf" srcId="{F6C88EB0-21E7-9F45-A462-2EC0FED13154}" destId="{6432E84B-1822-0F4E-AD8A-B605EF30C8D1}" srcOrd="0" destOrd="0" presId="urn:microsoft.com/office/officeart/2005/8/layout/hierarchy1"/>
    <dgm:cxn modelId="{1E536C04-CF4F-654D-A63A-6831C7D4AEEF}" type="presParOf" srcId="{6432E84B-1822-0F4E-AD8A-B605EF30C8D1}" destId="{1A96EC11-5FFF-EF4F-9D09-6B4EBA537694}" srcOrd="0" destOrd="0" presId="urn:microsoft.com/office/officeart/2005/8/layout/hierarchy1"/>
    <dgm:cxn modelId="{4FBA2225-C512-CD45-9DAF-5D29191F60CF}" type="presParOf" srcId="{6432E84B-1822-0F4E-AD8A-B605EF30C8D1}" destId="{2315AD54-8E87-664B-9EBD-7499EFFF850B}" srcOrd="1" destOrd="0" presId="urn:microsoft.com/office/officeart/2005/8/layout/hierarchy1"/>
    <dgm:cxn modelId="{E6C2881D-42F4-4149-BF0A-6FECD59AEB9E}" type="presParOf" srcId="{F6C88EB0-21E7-9F45-A462-2EC0FED13154}" destId="{B35BBB27-DBB5-4445-A272-A3340D27E9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4641B-866E-4380-A5DF-B9EB7B2C5E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015634-33AA-4CD0-9034-D782341DB00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Estos son algunos de los recursos que se analizarán y trabajarán con el alumnado y, si es posible, con toda la comunidad educativa.</a:t>
          </a:r>
          <a:endParaRPr lang="en-US" dirty="0"/>
        </a:p>
      </dgm:t>
    </dgm:pt>
    <dgm:pt modelId="{C3FAC42A-0E4B-4C26-B2A3-31466FEBD1D2}" type="parTrans" cxnId="{D0353AB3-77E0-4455-9F1A-575CD87280B4}">
      <dgm:prSet/>
      <dgm:spPr/>
      <dgm:t>
        <a:bodyPr/>
        <a:lstStyle/>
        <a:p>
          <a:endParaRPr lang="en-US"/>
        </a:p>
      </dgm:t>
    </dgm:pt>
    <dgm:pt modelId="{931012BE-88BA-47C6-A296-FCE47F93901E}" type="sibTrans" cxnId="{D0353AB3-77E0-4455-9F1A-575CD87280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E4430B-50F1-4E8A-A1E8-67C012B77E4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 insistirá en la relación de estos temas con los ODS( hambre, pobreza, cambio climático) de la Agenda 2030 y en la importancia de mantener la biodiversidad y de hacer un uso responsable de los recursos.</a:t>
          </a:r>
          <a:endParaRPr lang="en-US" dirty="0"/>
        </a:p>
      </dgm:t>
    </dgm:pt>
    <dgm:pt modelId="{95340142-660A-42F4-9034-4A86FA4A774A}" type="parTrans" cxnId="{14D1C8C9-E75F-4705-B56E-DF83F14727CE}">
      <dgm:prSet/>
      <dgm:spPr/>
      <dgm:t>
        <a:bodyPr/>
        <a:lstStyle/>
        <a:p>
          <a:endParaRPr lang="en-US"/>
        </a:p>
      </dgm:t>
    </dgm:pt>
    <dgm:pt modelId="{8EB32F32-EB99-4AF9-97E1-4E1EE5700EE4}" type="sibTrans" cxnId="{14D1C8C9-E75F-4705-B56E-DF83F14727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BB2361-74E3-486C-A9A9-CE89E8AF19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 </a:t>
          </a:r>
          <a:r>
            <a:rPr lang="en-US" dirty="0" err="1"/>
            <a:t>utilización</a:t>
          </a:r>
          <a:r>
            <a:rPr lang="en-US" dirty="0"/>
            <a:t> de </a:t>
          </a:r>
          <a:r>
            <a:rPr lang="en-US" dirty="0" err="1"/>
            <a:t>estas</a:t>
          </a:r>
          <a:r>
            <a:rPr lang="en-US" dirty="0"/>
            <a:t> </a:t>
          </a:r>
          <a:r>
            <a:rPr lang="en-US" dirty="0" err="1"/>
            <a:t>fuentes</a:t>
          </a:r>
          <a:r>
            <a:rPr lang="en-US" dirty="0"/>
            <a:t> </a:t>
          </a:r>
          <a:r>
            <a:rPr lang="en-US" dirty="0" err="1"/>
            <a:t>posibilita</a:t>
          </a:r>
          <a:r>
            <a:rPr lang="en-US" dirty="0"/>
            <a:t>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trabajo</a:t>
          </a:r>
          <a:r>
            <a:rPr lang="en-US" dirty="0"/>
            <a:t> </a:t>
          </a:r>
          <a:r>
            <a:rPr lang="en-US" dirty="0" err="1"/>
            <a:t>interdepartamental</a:t>
          </a:r>
          <a:r>
            <a:rPr lang="en-US" dirty="0"/>
            <a:t> y la </a:t>
          </a:r>
          <a:r>
            <a:rPr lang="en-US" dirty="0" err="1"/>
            <a:t>interacción</a:t>
          </a:r>
          <a:r>
            <a:rPr lang="en-US" dirty="0"/>
            <a:t> con las </a:t>
          </a:r>
          <a:r>
            <a:rPr lang="en-US" dirty="0" err="1"/>
            <a:t>familias</a:t>
          </a:r>
          <a:r>
            <a:rPr lang="en-US" dirty="0"/>
            <a:t> y </a:t>
          </a:r>
          <a:r>
            <a:rPr lang="en-US" dirty="0" err="1"/>
            <a:t>otros</a:t>
          </a:r>
          <a:r>
            <a:rPr lang="en-US" dirty="0"/>
            <a:t> </a:t>
          </a:r>
          <a:r>
            <a:rPr lang="en-US" dirty="0" err="1"/>
            <a:t>organismos</a:t>
          </a:r>
          <a:r>
            <a:rPr lang="en-US" dirty="0"/>
            <a:t> e </a:t>
          </a:r>
          <a:r>
            <a:rPr lang="en-US" dirty="0" err="1"/>
            <a:t>instituciones</a:t>
          </a:r>
          <a:r>
            <a:rPr lang="en-US" dirty="0"/>
            <a:t>.</a:t>
          </a:r>
        </a:p>
      </dgm:t>
    </dgm:pt>
    <dgm:pt modelId="{58C975A3-2FA6-4FE2-AF31-4DA4FF6DEEAE}" type="parTrans" cxnId="{CFF580C8-0E0E-4F03-8D31-15701C9D4422}">
      <dgm:prSet/>
      <dgm:spPr/>
      <dgm:t>
        <a:bodyPr/>
        <a:lstStyle/>
        <a:p>
          <a:endParaRPr lang="en-US"/>
        </a:p>
      </dgm:t>
    </dgm:pt>
    <dgm:pt modelId="{DBBDAE11-1266-4CAB-82B9-4CAC3CC820E3}" type="sibTrans" cxnId="{CFF580C8-0E0E-4F03-8D31-15701C9D4422}">
      <dgm:prSet/>
      <dgm:spPr/>
      <dgm:t>
        <a:bodyPr/>
        <a:lstStyle/>
        <a:p>
          <a:endParaRPr lang="en-US"/>
        </a:p>
      </dgm:t>
    </dgm:pt>
    <dgm:pt modelId="{F1914C94-DD7B-B141-B411-6761BB9BA688}" type="pres">
      <dgm:prSet presAssocID="{69C4641B-866E-4380-A5DF-B9EB7B2C5E96}" presName="linear" presStyleCnt="0">
        <dgm:presLayoutVars>
          <dgm:animLvl val="lvl"/>
          <dgm:resizeHandles val="exact"/>
        </dgm:presLayoutVars>
      </dgm:prSet>
      <dgm:spPr/>
    </dgm:pt>
    <dgm:pt modelId="{ACA8FF35-DF36-6048-BB13-E5239BE77DAF}" type="pres">
      <dgm:prSet presAssocID="{F9015634-33AA-4CD0-9034-D782341DB0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CCB668-953E-374B-BA83-9B23AE84695D}" type="pres">
      <dgm:prSet presAssocID="{931012BE-88BA-47C6-A296-FCE47F93901E}" presName="spacer" presStyleCnt="0"/>
      <dgm:spPr/>
    </dgm:pt>
    <dgm:pt modelId="{9DEADAC5-C028-1F4B-B95E-46CD1EFB3A9D}" type="pres">
      <dgm:prSet presAssocID="{0FE4430B-50F1-4E8A-A1E8-67C012B77E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B5F6E9-59AF-1A48-A68E-2C3F8C25B54F}" type="pres">
      <dgm:prSet presAssocID="{8EB32F32-EB99-4AF9-97E1-4E1EE5700EE4}" presName="spacer" presStyleCnt="0"/>
      <dgm:spPr/>
    </dgm:pt>
    <dgm:pt modelId="{6484D29D-247D-464D-BC3E-F9A72EC27763}" type="pres">
      <dgm:prSet presAssocID="{34BB2361-74E3-486C-A9A9-CE89E8AF19F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DECF00C-CAB5-6943-B386-1DF0676679D1}" type="presOf" srcId="{0FE4430B-50F1-4E8A-A1E8-67C012B77E42}" destId="{9DEADAC5-C028-1F4B-B95E-46CD1EFB3A9D}" srcOrd="0" destOrd="0" presId="urn:microsoft.com/office/officeart/2005/8/layout/vList2"/>
    <dgm:cxn modelId="{D025BD9D-E6A8-E64C-A644-07429545CD5C}" type="presOf" srcId="{F9015634-33AA-4CD0-9034-D782341DB003}" destId="{ACA8FF35-DF36-6048-BB13-E5239BE77DAF}" srcOrd="0" destOrd="0" presId="urn:microsoft.com/office/officeart/2005/8/layout/vList2"/>
    <dgm:cxn modelId="{D0353AB3-77E0-4455-9F1A-575CD87280B4}" srcId="{69C4641B-866E-4380-A5DF-B9EB7B2C5E96}" destId="{F9015634-33AA-4CD0-9034-D782341DB003}" srcOrd="0" destOrd="0" parTransId="{C3FAC42A-0E4B-4C26-B2A3-31466FEBD1D2}" sibTransId="{931012BE-88BA-47C6-A296-FCE47F93901E}"/>
    <dgm:cxn modelId="{CFF580C8-0E0E-4F03-8D31-15701C9D4422}" srcId="{69C4641B-866E-4380-A5DF-B9EB7B2C5E96}" destId="{34BB2361-74E3-486C-A9A9-CE89E8AF19F8}" srcOrd="2" destOrd="0" parTransId="{58C975A3-2FA6-4FE2-AF31-4DA4FF6DEEAE}" sibTransId="{DBBDAE11-1266-4CAB-82B9-4CAC3CC820E3}"/>
    <dgm:cxn modelId="{14D1C8C9-E75F-4705-B56E-DF83F14727CE}" srcId="{69C4641B-866E-4380-A5DF-B9EB7B2C5E96}" destId="{0FE4430B-50F1-4E8A-A1E8-67C012B77E42}" srcOrd="1" destOrd="0" parTransId="{95340142-660A-42F4-9034-4A86FA4A774A}" sibTransId="{8EB32F32-EB99-4AF9-97E1-4E1EE5700EE4}"/>
    <dgm:cxn modelId="{E80B9BDA-8697-2A4F-8448-F64D37430634}" type="presOf" srcId="{69C4641B-866E-4380-A5DF-B9EB7B2C5E96}" destId="{F1914C94-DD7B-B141-B411-6761BB9BA688}" srcOrd="0" destOrd="0" presId="urn:microsoft.com/office/officeart/2005/8/layout/vList2"/>
    <dgm:cxn modelId="{D5D62BFF-EA1D-F148-9970-EC55BE61F5DA}" type="presOf" srcId="{34BB2361-74E3-486C-A9A9-CE89E8AF19F8}" destId="{6484D29D-247D-464D-BC3E-F9A72EC27763}" srcOrd="0" destOrd="0" presId="urn:microsoft.com/office/officeart/2005/8/layout/vList2"/>
    <dgm:cxn modelId="{57FDDAA0-4558-8B44-B753-6BFCAE2358C7}" type="presParOf" srcId="{F1914C94-DD7B-B141-B411-6761BB9BA688}" destId="{ACA8FF35-DF36-6048-BB13-E5239BE77DAF}" srcOrd="0" destOrd="0" presId="urn:microsoft.com/office/officeart/2005/8/layout/vList2"/>
    <dgm:cxn modelId="{8482C80C-E11B-F84A-8F64-A316905A4989}" type="presParOf" srcId="{F1914C94-DD7B-B141-B411-6761BB9BA688}" destId="{3BCCB668-953E-374B-BA83-9B23AE84695D}" srcOrd="1" destOrd="0" presId="urn:microsoft.com/office/officeart/2005/8/layout/vList2"/>
    <dgm:cxn modelId="{B744344D-5A07-2A4D-A310-04B58BC2E408}" type="presParOf" srcId="{F1914C94-DD7B-B141-B411-6761BB9BA688}" destId="{9DEADAC5-C028-1F4B-B95E-46CD1EFB3A9D}" srcOrd="2" destOrd="0" presId="urn:microsoft.com/office/officeart/2005/8/layout/vList2"/>
    <dgm:cxn modelId="{1C6BF262-0C9B-D044-B315-5682EC64CDC8}" type="presParOf" srcId="{F1914C94-DD7B-B141-B411-6761BB9BA688}" destId="{80B5F6E9-59AF-1A48-A68E-2C3F8C25B54F}" srcOrd="3" destOrd="0" presId="urn:microsoft.com/office/officeart/2005/8/layout/vList2"/>
    <dgm:cxn modelId="{BB98E0C3-AF1A-E140-9AB4-889D7128200A}" type="presParOf" srcId="{F1914C94-DD7B-B141-B411-6761BB9BA688}" destId="{6484D29D-247D-464D-BC3E-F9A72EC277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6AAFE-4BD6-334B-A2DA-60F936340BA5}">
      <dsp:nvSpPr>
        <dsp:cNvPr id="0" name=""/>
        <dsp:cNvSpPr/>
      </dsp:nvSpPr>
      <dsp:spPr>
        <a:xfrm>
          <a:off x="3080" y="537343"/>
          <a:ext cx="2444055" cy="146643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En la ciudad, nos  desplazamos a pie.</a:t>
          </a:r>
          <a:endParaRPr lang="en-US" sz="2900" kern="1200" dirty="0"/>
        </a:p>
      </dsp:txBody>
      <dsp:txXfrm>
        <a:off x="3080" y="537343"/>
        <a:ext cx="2444055" cy="1466433"/>
      </dsp:txXfrm>
    </dsp:sp>
    <dsp:sp modelId="{903F986D-1385-2841-80B4-6D600D97DA5B}">
      <dsp:nvSpPr>
        <dsp:cNvPr id="0" name=""/>
        <dsp:cNvSpPr/>
      </dsp:nvSpPr>
      <dsp:spPr>
        <a:xfrm>
          <a:off x="2691541" y="537343"/>
          <a:ext cx="2444055" cy="146643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Realizamos separación de residuos.</a:t>
          </a:r>
          <a:endParaRPr lang="en-US" sz="2900" kern="1200" dirty="0"/>
        </a:p>
      </dsp:txBody>
      <dsp:txXfrm>
        <a:off x="2691541" y="537343"/>
        <a:ext cx="2444055" cy="1466433"/>
      </dsp:txXfrm>
    </dsp:sp>
    <dsp:sp modelId="{BD01E7DF-7F65-B44B-90CD-E424F7D7B2E7}">
      <dsp:nvSpPr>
        <dsp:cNvPr id="0" name=""/>
        <dsp:cNvSpPr/>
      </dsp:nvSpPr>
      <dsp:spPr>
        <a:xfrm>
          <a:off x="5380002" y="537343"/>
          <a:ext cx="2444055" cy="146643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Reciclamos , reutilizamos y reparamos.</a:t>
          </a:r>
          <a:endParaRPr lang="en-US" sz="2900" kern="1200" dirty="0"/>
        </a:p>
      </dsp:txBody>
      <dsp:txXfrm>
        <a:off x="5380002" y="537343"/>
        <a:ext cx="2444055" cy="1466433"/>
      </dsp:txXfrm>
    </dsp:sp>
    <dsp:sp modelId="{132B7A4C-F163-824C-B066-5B34128798F5}">
      <dsp:nvSpPr>
        <dsp:cNvPr id="0" name=""/>
        <dsp:cNvSpPr/>
      </dsp:nvSpPr>
      <dsp:spPr>
        <a:xfrm>
          <a:off x="8068463" y="537343"/>
          <a:ext cx="2444055" cy="146643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Intentamos comprar productos locales y de temporada.</a:t>
          </a:r>
          <a:endParaRPr lang="en-US" sz="2900" kern="1200" dirty="0"/>
        </a:p>
      </dsp:txBody>
      <dsp:txXfrm>
        <a:off x="8068463" y="537343"/>
        <a:ext cx="2444055" cy="1466433"/>
      </dsp:txXfrm>
    </dsp:sp>
    <dsp:sp modelId="{4DC6F9EF-4BCA-AB4E-B7A9-D38970D45CD0}">
      <dsp:nvSpPr>
        <dsp:cNvPr id="0" name=""/>
        <dsp:cNvSpPr/>
      </dsp:nvSpPr>
      <dsp:spPr>
        <a:xfrm>
          <a:off x="3080" y="2248182"/>
          <a:ext cx="2444055" cy="146643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Evitamos el desperdicio de alimentos.</a:t>
          </a:r>
          <a:endParaRPr lang="en-US" sz="2900" kern="1200" dirty="0"/>
        </a:p>
      </dsp:txBody>
      <dsp:txXfrm>
        <a:off x="3080" y="2248182"/>
        <a:ext cx="2444055" cy="1466433"/>
      </dsp:txXfrm>
    </dsp:sp>
    <dsp:sp modelId="{01872310-781B-E840-8684-F1B9088EF14C}">
      <dsp:nvSpPr>
        <dsp:cNvPr id="0" name=""/>
        <dsp:cNvSpPr/>
      </dsp:nvSpPr>
      <dsp:spPr>
        <a:xfrm>
          <a:off x="2691541" y="2248182"/>
          <a:ext cx="2444055" cy="146643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Usamos bombillas led.</a:t>
          </a:r>
          <a:endParaRPr lang="en-US" sz="2900" kern="1200" dirty="0"/>
        </a:p>
      </dsp:txBody>
      <dsp:txXfrm>
        <a:off x="2691541" y="2248182"/>
        <a:ext cx="2444055" cy="1466433"/>
      </dsp:txXfrm>
    </dsp:sp>
    <dsp:sp modelId="{D35AE258-4EB8-7645-AFA2-B3CC25556CCC}">
      <dsp:nvSpPr>
        <dsp:cNvPr id="0" name=""/>
        <dsp:cNvSpPr/>
      </dsp:nvSpPr>
      <dsp:spPr>
        <a:xfrm>
          <a:off x="5380002" y="2248182"/>
          <a:ext cx="2444055" cy="146643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Los electrodomésticos las vivienda son eficientes energéticamente.</a:t>
          </a:r>
          <a:endParaRPr lang="en-US" sz="2900" kern="1200" dirty="0"/>
        </a:p>
      </dsp:txBody>
      <dsp:txXfrm>
        <a:off x="5380002" y="2248182"/>
        <a:ext cx="2444055" cy="1466433"/>
      </dsp:txXfrm>
    </dsp:sp>
    <dsp:sp modelId="{692B2EF0-22D8-0B4F-A148-83BB77D032F1}">
      <dsp:nvSpPr>
        <dsp:cNvPr id="0" name=""/>
        <dsp:cNvSpPr/>
      </dsp:nvSpPr>
      <dsp:spPr>
        <a:xfrm>
          <a:off x="8068463" y="2248182"/>
          <a:ext cx="2444055" cy="146643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En invierno, el termostato de la calefacción no supera los 20º.</a:t>
          </a:r>
          <a:endParaRPr lang="en-US" sz="2900" kern="1200" dirty="0"/>
        </a:p>
      </dsp:txBody>
      <dsp:txXfrm>
        <a:off x="8068463" y="2248182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BD39-C589-CB47-AE14-7320E4487128}">
      <dsp:nvSpPr>
        <dsp:cNvPr id="0" name=""/>
        <dsp:cNvSpPr/>
      </dsp:nvSpPr>
      <dsp:spPr>
        <a:xfrm>
          <a:off x="133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1FD6B-72C1-3245-963C-740026E90E88}">
      <dsp:nvSpPr>
        <dsp:cNvPr id="0" name=""/>
        <dsp:cNvSpPr/>
      </dsp:nvSpPr>
      <dsp:spPr>
        <a:xfrm>
          <a:off x="521008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i="1" kern="1200"/>
            <a:t>¿ QUÉ ES LA  HUELLA ECOLÓGICA?</a:t>
          </a:r>
          <a:endParaRPr lang="en-US" sz="3100" kern="1200"/>
        </a:p>
      </dsp:txBody>
      <dsp:txXfrm>
        <a:off x="607995" y="588328"/>
        <a:ext cx="4503113" cy="2795976"/>
      </dsp:txXfrm>
    </dsp:sp>
    <dsp:sp modelId="{1A96EC11-5FFF-EF4F-9D09-6B4EBA537694}">
      <dsp:nvSpPr>
        <dsp:cNvPr id="0" name=""/>
        <dsp:cNvSpPr/>
      </dsp:nvSpPr>
      <dsp:spPr>
        <a:xfrm>
          <a:off x="571777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5AD54-8E87-664B-9EBD-7499EFFF850B}">
      <dsp:nvSpPr>
        <dsp:cNvPr id="0" name=""/>
        <dsp:cNvSpPr/>
      </dsp:nvSpPr>
      <dsp:spPr>
        <a:xfrm>
          <a:off x="6237449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Es la </a:t>
          </a:r>
          <a:r>
            <a:rPr lang="es-ES" sz="3100" b="1" kern="1200"/>
            <a:t>superficie</a:t>
          </a:r>
          <a:r>
            <a:rPr lang="es-ES" sz="3100" kern="1200"/>
            <a:t> </a:t>
          </a:r>
          <a:r>
            <a:rPr lang="es-ES" sz="3100" b="1" kern="1200"/>
            <a:t>productiva </a:t>
          </a:r>
          <a:r>
            <a:rPr lang="es-ES" sz="3100" kern="1200"/>
            <a:t>de cultivos, pastos, bosques, zonas pesqueras y áreas de infraestructuras necesarias para producir los recursos que consumimos, y el área requerida para asimilar los residuos que generamos.</a:t>
          </a:r>
          <a:endParaRPr lang="en-US" sz="3100" kern="1200"/>
        </a:p>
      </dsp:txBody>
      <dsp:txXfrm>
        <a:off x="6324436" y="588328"/>
        <a:ext cx="4503113" cy="2795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8FF35-DF36-6048-BB13-E5239BE77DAF}">
      <dsp:nvSpPr>
        <dsp:cNvPr id="0" name=""/>
        <dsp:cNvSpPr/>
      </dsp:nvSpPr>
      <dsp:spPr>
        <a:xfrm>
          <a:off x="0" y="3101"/>
          <a:ext cx="6900512" cy="1785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Estos son algunos de los recursos que se analizarán y trabajarán con el alumnado y, si es posible, con toda la comunidad educativa.</a:t>
          </a:r>
          <a:endParaRPr lang="en-US" sz="3000" kern="1200" dirty="0"/>
        </a:p>
      </dsp:txBody>
      <dsp:txXfrm>
        <a:off x="87171" y="90272"/>
        <a:ext cx="6726170" cy="1611370"/>
      </dsp:txXfrm>
    </dsp:sp>
    <dsp:sp modelId="{9DEADAC5-C028-1F4B-B95E-46CD1EFB3A9D}">
      <dsp:nvSpPr>
        <dsp:cNvPr id="0" name=""/>
        <dsp:cNvSpPr/>
      </dsp:nvSpPr>
      <dsp:spPr>
        <a:xfrm>
          <a:off x="0" y="1875214"/>
          <a:ext cx="6900512" cy="1785712"/>
        </a:xfrm>
        <a:prstGeom prst="roundRect">
          <a:avLst/>
        </a:prstGeom>
        <a:solidFill>
          <a:schemeClr val="accent2">
            <a:hueOff val="-1224775"/>
            <a:satOff val="-5657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Se insistirá en la relación de estos temas con los ODS( hambre, pobreza, cambio climático) de la Agenda 2030 y en la importancia de mantener la biodiversidad y de hacer un uso responsable de los recursos.</a:t>
          </a:r>
          <a:endParaRPr lang="en-US" sz="3000" kern="1200" dirty="0"/>
        </a:p>
      </dsp:txBody>
      <dsp:txXfrm>
        <a:off x="87171" y="1962385"/>
        <a:ext cx="6726170" cy="1611370"/>
      </dsp:txXfrm>
    </dsp:sp>
    <dsp:sp modelId="{6484D29D-247D-464D-BC3E-F9A72EC27763}">
      <dsp:nvSpPr>
        <dsp:cNvPr id="0" name=""/>
        <dsp:cNvSpPr/>
      </dsp:nvSpPr>
      <dsp:spPr>
        <a:xfrm>
          <a:off x="0" y="3747326"/>
          <a:ext cx="6900512" cy="1785712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La </a:t>
          </a:r>
          <a:r>
            <a:rPr lang="en-US" sz="3000" kern="1200" dirty="0" err="1"/>
            <a:t>utilización</a:t>
          </a:r>
          <a:r>
            <a:rPr lang="en-US" sz="3000" kern="1200" dirty="0"/>
            <a:t> de </a:t>
          </a:r>
          <a:r>
            <a:rPr lang="en-US" sz="3000" kern="1200" dirty="0" err="1"/>
            <a:t>estas</a:t>
          </a:r>
          <a:r>
            <a:rPr lang="en-US" sz="3000" kern="1200" dirty="0"/>
            <a:t> </a:t>
          </a:r>
          <a:r>
            <a:rPr lang="en-US" sz="3000" kern="1200" dirty="0" err="1"/>
            <a:t>fuentes</a:t>
          </a:r>
          <a:r>
            <a:rPr lang="en-US" sz="3000" kern="1200" dirty="0"/>
            <a:t> </a:t>
          </a:r>
          <a:r>
            <a:rPr lang="en-US" sz="3000" kern="1200" dirty="0" err="1"/>
            <a:t>posibilita</a:t>
          </a:r>
          <a:r>
            <a:rPr lang="en-US" sz="3000" kern="1200" dirty="0"/>
            <a:t> </a:t>
          </a:r>
          <a:r>
            <a:rPr lang="en-US" sz="3000" kern="1200" dirty="0" err="1"/>
            <a:t>el</a:t>
          </a:r>
          <a:r>
            <a:rPr lang="en-US" sz="3000" kern="1200" dirty="0"/>
            <a:t> </a:t>
          </a:r>
          <a:r>
            <a:rPr lang="en-US" sz="3000" kern="1200" dirty="0" err="1"/>
            <a:t>trabajo</a:t>
          </a:r>
          <a:r>
            <a:rPr lang="en-US" sz="3000" kern="1200" dirty="0"/>
            <a:t> </a:t>
          </a:r>
          <a:r>
            <a:rPr lang="en-US" sz="3000" kern="1200" dirty="0" err="1"/>
            <a:t>interdepartamental</a:t>
          </a:r>
          <a:r>
            <a:rPr lang="en-US" sz="3000" kern="1200" dirty="0"/>
            <a:t> y la </a:t>
          </a:r>
          <a:r>
            <a:rPr lang="en-US" sz="3000" kern="1200" dirty="0" err="1"/>
            <a:t>interacción</a:t>
          </a:r>
          <a:r>
            <a:rPr lang="en-US" sz="3000" kern="1200" dirty="0"/>
            <a:t> con las </a:t>
          </a:r>
          <a:r>
            <a:rPr lang="en-US" sz="3000" kern="1200" dirty="0" err="1"/>
            <a:t>familias</a:t>
          </a:r>
          <a:r>
            <a:rPr lang="en-US" sz="3000" kern="1200" dirty="0"/>
            <a:t> y </a:t>
          </a:r>
          <a:r>
            <a:rPr lang="en-US" sz="3000" kern="1200" dirty="0" err="1"/>
            <a:t>otros</a:t>
          </a:r>
          <a:r>
            <a:rPr lang="en-US" sz="3000" kern="1200" dirty="0"/>
            <a:t> </a:t>
          </a:r>
          <a:r>
            <a:rPr lang="en-US" sz="3000" kern="1200" dirty="0" err="1"/>
            <a:t>organismos</a:t>
          </a:r>
          <a:r>
            <a:rPr lang="en-US" sz="3000" kern="1200" dirty="0"/>
            <a:t> e </a:t>
          </a:r>
          <a:r>
            <a:rPr lang="en-US" sz="3000" kern="1200" dirty="0" err="1"/>
            <a:t>instituciones</a:t>
          </a:r>
          <a:r>
            <a:rPr lang="en-US" sz="3000" kern="1200" dirty="0"/>
            <a:t>.</a:t>
          </a:r>
        </a:p>
      </dsp:txBody>
      <dsp:txXfrm>
        <a:off x="87171" y="3834497"/>
        <a:ext cx="6726170" cy="1611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21:52:49.1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8T22:16:17.4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DE364-DA2E-C444-8324-21CBFBA008D7}" type="datetimeFigureOut">
              <a:rPr lang="es-ES" smtClean="0"/>
              <a:t>28/3/23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10CBC-41BC-AA4E-A888-DD206C6FBC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RUTA DE LOS ALIMENTOS. https://</a:t>
            </a:r>
            <a:r>
              <a:rPr lang="es-ES" dirty="0" err="1"/>
              <a:t>www.comidacritica.org</a:t>
            </a:r>
            <a:r>
              <a:rPr lang="es-ES" dirty="0"/>
              <a:t>/2018/11/20/4-como-se-transportan-y-distribuyen-nuestros-alimentos/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10CBC-41BC-AA4E-A888-DD206C6FBCC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06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4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9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2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7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3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6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esan.gob.es/AECOSAN/docs/documentos/nutricion/RECOMENDACIONES_DIETETICAS.pdf%20Diciembre%202022" TargetMode="External"/><Relationship Id="rId3" Type="http://schemas.openxmlformats.org/officeDocument/2006/relationships/hyperlink" Target="https://www.comidacritica.org/2018/11/20/4-como-se-transportan-y-distribuyen-nuestros-alimentos/" TargetMode="External"/><Relationship Id="rId7" Type="http://schemas.openxmlformats.org/officeDocument/2006/relationships/hyperlink" Target="https://www.aesan.gob.es/AECOSAN/web/nutricion/subseccion/cesta_compra.ht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qhv-4ZkgXQ" TargetMode="External"/><Relationship Id="rId11" Type="http://schemas.openxmlformats.org/officeDocument/2006/relationships/hyperlink" Target="https://www.mapa.gob.es/es/ministerio/servicios/informacion/plataforma-de-conocimiento-para-el-medio-rural-y-pesquero/observatorio-de-buenas-practicas/buenas-practicas-sobre-alimentacion/cereales.aspx" TargetMode="External"/><Relationship Id="rId5" Type="http://schemas.openxmlformats.org/officeDocument/2006/relationships/hyperlink" Target="https://www.aesan.gob.es/AECOSAN/docs/documentos/publicaciones/seguridad_alimentaria/INFOGRAFIA_NUTRI-SCORE.pdf" TargetMode="External"/><Relationship Id="rId10" Type="http://schemas.openxmlformats.org/officeDocument/2006/relationships/hyperlink" Target="https://www.aesan.gob.es/AECOSAN/docs/documentos/publicaciones/seguridad_alimentaria/enfermedad_celiaca.pdf" TargetMode="External"/><Relationship Id="rId4" Type="http://schemas.openxmlformats.org/officeDocument/2006/relationships/hyperlink" Target="http://www.tuhuellaecologica.org/" TargetMode="External"/><Relationship Id="rId9" Type="http://schemas.openxmlformats.org/officeDocument/2006/relationships/hyperlink" Target="https://www.aesan.gob.es/AECOSAN/docs/documentos/para_consumidor/never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peYork_Icebergs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tualidades.org/brazil-la-deforestacion-alcanza-casi-un-6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th-planet-globe-space-blue-206119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sfc/13989104603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uanluisvera.blogspot.com/2011/11/el-camino-tambien-deja-huella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DDEB5-5253-4B82-B9CF-ABB3C319B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24" r="-1" b="30111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AA9790-F803-9940-826F-2BE2F1F9E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" y="4553712"/>
            <a:ext cx="10908792" cy="106984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6000" dirty="0">
                <a:solidFill>
                  <a:schemeClr val="bg1"/>
                </a:solidFill>
              </a:rPr>
              <a:t>LA HUELLA 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2E8FF94F-6482-E04D-A2E5-770C200C0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78424"/>
            <a:ext cx="10908792" cy="548640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es-ES" sz="2400" b="1" i="1" dirty="0">
                <a:solidFill>
                  <a:schemeClr val="bg1"/>
                </a:solidFill>
              </a:rPr>
              <a:t>de los alimentos que se producen, se distribuyen y se comercializan.</a:t>
            </a:r>
          </a:p>
        </p:txBody>
      </p:sp>
    </p:spTree>
    <p:extLst>
      <p:ext uri="{BB962C8B-B14F-4D97-AF65-F5344CB8AC3E}">
        <p14:creationId xmlns:p14="http://schemas.microsoft.com/office/powerpoint/2010/main" val="37342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E3BEBD-CCB0-B047-AD63-01F0B39B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s-ES" sz="7200" dirty="0"/>
              <a:t>	Aplicación en el aula. </a:t>
            </a: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Marcador de contenido 2">
            <a:extLst>
              <a:ext uri="{FF2B5EF4-FFF2-40B4-BE49-F238E27FC236}">
                <a16:creationId xmlns:a16="http://schemas.microsoft.com/office/drawing/2014/main" id="{C8CA45A5-DEDC-9F49-CF4A-CC717327D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645834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94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5B38E6-D3BB-D04D-80B9-5AA5A981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300"/>
              <a:t>Utilización en el aula.</a:t>
            </a:r>
          </a:p>
        </p:txBody>
      </p:sp>
      <p:sp>
        <p:nvSpPr>
          <p:cNvPr id="105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1A02"/>
          </a:solidFill>
          <a:ln w="38100" cap="rnd">
            <a:solidFill>
              <a:srgbClr val="FF1A0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73426-057F-5A4C-9BCB-77DE84E7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s-ES" sz="1000"/>
              <a:t>Realizar el cálculo de la huella ecológica  utilizando dos calculadoras: </a:t>
            </a:r>
          </a:p>
          <a:p>
            <a:pPr lvl="2"/>
            <a:r>
              <a:rPr lang="es-ES" sz="1000" err="1"/>
              <a:t>Footprint</a:t>
            </a:r>
            <a:r>
              <a:rPr lang="es-ES" sz="1000"/>
              <a:t>.</a:t>
            </a:r>
          </a:p>
          <a:p>
            <a:pPr lvl="2"/>
            <a:r>
              <a:rPr lang="es-ES" sz="1000" err="1"/>
              <a:t>Vidasostenible.org</a:t>
            </a:r>
            <a:r>
              <a:rPr lang="es-ES" sz="1000"/>
              <a:t>.</a:t>
            </a:r>
          </a:p>
          <a:p>
            <a:pPr lvl="2"/>
            <a:r>
              <a:rPr lang="es-ES" sz="1000" err="1"/>
              <a:t>ComidAprueba</a:t>
            </a:r>
            <a:endParaRPr lang="es-ES" sz="1000"/>
          </a:p>
          <a:p>
            <a:r>
              <a:rPr lang="es-ES" sz="1000"/>
              <a:t>Con el alumnado de 3º ESO utilizaremos esta herramienta, analizaremos los resultados y los relacionaremos con los ODS.</a:t>
            </a:r>
          </a:p>
          <a:p>
            <a:pPr lvl="1"/>
            <a:r>
              <a:rPr lang="es-ES" sz="1000"/>
              <a:t>Con los resultados </a:t>
            </a:r>
            <a:r>
              <a:rPr lang="es-ES" sz="1000" err="1"/>
              <a:t>obtemidos</a:t>
            </a:r>
            <a:r>
              <a:rPr lang="es-ES" sz="1000"/>
              <a:t>  se </a:t>
            </a:r>
            <a:r>
              <a:rPr lang="es-ES" sz="1000" err="1"/>
              <a:t>evaluarám</a:t>
            </a:r>
            <a:r>
              <a:rPr lang="es-ES" sz="1000"/>
              <a:t>:</a:t>
            </a:r>
          </a:p>
          <a:p>
            <a:pPr lvl="8"/>
            <a:r>
              <a:rPr lang="es-ES" sz="1000"/>
              <a:t>El porcentaje del alumnado recicla.</a:t>
            </a:r>
          </a:p>
          <a:p>
            <a:pPr lvl="8"/>
            <a:r>
              <a:rPr lang="es-ES" sz="1000"/>
              <a:t>Los hábitos de consumo de los hogares.</a:t>
            </a:r>
          </a:p>
          <a:p>
            <a:pPr lvl="8"/>
            <a:r>
              <a:rPr lang="es-ES" sz="1000"/>
              <a:t>Los patrones de alimentación.</a:t>
            </a:r>
          </a:p>
          <a:p>
            <a:pPr marL="3657600" lvl="8" indent="0">
              <a:buNone/>
            </a:pPr>
            <a:endParaRPr lang="es-ES" sz="1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60" name="Ink 105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1060" name="Ink 105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1025" name="Picture 1" descr="page4image62949616">
            <a:extLst>
              <a:ext uri="{FF2B5EF4-FFF2-40B4-BE49-F238E27FC236}">
                <a16:creationId xmlns:a16="http://schemas.microsoft.com/office/drawing/2014/main" id="{DA8B605B-92F2-77A0-AFAA-A9D90DED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2255322"/>
            <a:ext cx="5458968" cy="234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9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ómo se transportan y distribuyen nuestros alimentos">
            <a:extLst>
              <a:ext uri="{FF2B5EF4-FFF2-40B4-BE49-F238E27FC236}">
                <a16:creationId xmlns:a16="http://schemas.microsoft.com/office/drawing/2014/main" id="{A097ECA4-2829-0244-98A1-1CBAFFF45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r="2323" b="-1"/>
          <a:stretch/>
        </p:blipFill>
        <p:spPr bwMode="auto">
          <a:xfrm>
            <a:off x="180935" y="161954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6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Marcador de contenido 26">
            <a:extLst>
              <a:ext uri="{FF2B5EF4-FFF2-40B4-BE49-F238E27FC236}">
                <a16:creationId xmlns:a16="http://schemas.microsoft.com/office/drawing/2014/main" id="{9E0454E8-416B-C647-807F-DEE8DEA81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0" r="1" b="27387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142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8B71B615-14B5-4C0F-99E2-F17912DC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3EC0A9-0485-3441-AEDF-8627F815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1420591"/>
            <a:ext cx="6809014" cy="11028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100" b="1" dirty="0">
                <a:solidFill>
                  <a:srgbClr val="FFFFFF"/>
                </a:solidFill>
              </a:rPr>
              <a:t>¿Cómo funciona la app </a:t>
            </a:r>
            <a:r>
              <a:rPr lang="es-ES" sz="2100" b="1" dirty="0" err="1">
                <a:solidFill>
                  <a:srgbClr val="FFFFFF"/>
                </a:solidFill>
              </a:rPr>
              <a:t>ComidAprueba</a:t>
            </a:r>
            <a:r>
              <a:rPr lang="es-ES" sz="2100" b="1" dirty="0">
                <a:solidFill>
                  <a:srgbClr val="FFFFFF"/>
                </a:solidFill>
              </a:rPr>
              <a:t>?</a:t>
            </a:r>
            <a:br>
              <a:rPr lang="es-ES" sz="2100" dirty="0">
                <a:solidFill>
                  <a:srgbClr val="FFFFFF"/>
                </a:solidFill>
              </a:rPr>
            </a:br>
            <a:endParaRPr lang="es-ES" sz="21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9E3F2-771E-1A45-AFE9-15B5D601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2694219"/>
            <a:ext cx="6809014" cy="25145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600" b="1" dirty="0">
                <a:solidFill>
                  <a:srgbClr val="FFFFFF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Con </a:t>
            </a:r>
            <a:r>
              <a:rPr lang="es-ES" sz="1600" b="1" dirty="0" err="1">
                <a:solidFill>
                  <a:srgbClr val="FFFFFF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ComidAprueba</a:t>
            </a:r>
            <a:r>
              <a:rPr lang="es-ES" sz="1600" b="1" dirty="0">
                <a:solidFill>
                  <a:srgbClr val="FFFFFF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 podrás medir el impacto que tienen sobre el planeta los alimentos que consumes así como acceder a recetas que te dan ideas para reducir tu desperdicio de alimentos e información sobre los que consumes habitualmente.</a:t>
            </a:r>
          </a:p>
          <a:p>
            <a:pPr>
              <a:lnSpc>
                <a:spcPct val="100000"/>
              </a:lnSpc>
            </a:pPr>
            <a:r>
              <a:rPr lang="es-ES" sz="1600" b="1" dirty="0">
                <a:solidFill>
                  <a:srgbClr val="FFFFFF"/>
                </a:solidFill>
                <a:latin typeface="Abadi" panose="020F0502020204030204" pitchFamily="34" charset="0"/>
                <a:cs typeface="Abadi" panose="020F0502020204030204" pitchFamily="34" charset="0"/>
              </a:rPr>
              <a:t>La app te permite saber la huella de carbono, hídrica y de uso de recursos de un alimento concreto o de los diferentes ingredientes de un plato, seleccionando los alimentos, su cantidad, origen e incluso, si se quiere, forma de cocinado.</a:t>
            </a:r>
            <a:endParaRPr lang="es-ES" sz="1600" b="1" i="0" u="none" strike="noStrike" dirty="0">
              <a:solidFill>
                <a:srgbClr val="FFFFFF"/>
              </a:solidFill>
              <a:effectLst/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4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60AA6B-DBC1-CD46-9D43-5669C27C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Realiza la búsqueda de 20 alimentos que consumes cada semana y comprueba los resultados, anótalos y súbelos a la carpeta de onedrive creada a tal efecto.</a:t>
            </a:r>
          </a:p>
        </p:txBody>
      </p:sp>
      <p:sp>
        <p:nvSpPr>
          <p:cNvPr id="513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4D22"/>
          </a:solidFill>
          <a:ln w="38100" cap="rnd">
            <a:solidFill>
              <a:srgbClr val="FF4D2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DDCC6CA-FDBC-D847-A322-350230FAC3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696" y="640080"/>
            <a:ext cx="716181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6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5D2E48-4324-654B-ABA2-8E52A3900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84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887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A5A10-9D62-884D-9532-5D6C1B4F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ES" sz="2900"/>
              <a:t>Algunas consideraciones.</a:t>
            </a:r>
            <a:endParaRPr lang="es-ES" sz="2900" dirty="0"/>
          </a:p>
        </p:txBody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F62AB0E-9A85-9039-0093-AA0BB5557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228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23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95DC6D5-A7B0-4D09-A7A5-62869A0D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utas y hortalizas en bolsas">
            <a:extLst>
              <a:ext uri="{FF2B5EF4-FFF2-40B4-BE49-F238E27FC236}">
                <a16:creationId xmlns:a16="http://schemas.microsoft.com/office/drawing/2014/main" id="{4E5789F2-C70F-8D8C-49B2-6A4DC8A0ED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2E57751-BDA5-D00E-9E4F-20B85E7F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47082"/>
            <a:ext cx="3803904" cy="5123950"/>
          </a:xfrm>
        </p:spPr>
        <p:txBody>
          <a:bodyPr anchor="t">
            <a:normAutofit/>
          </a:bodyPr>
          <a:lstStyle/>
          <a:p>
            <a:r>
              <a:rPr lang="es-ES" sz="6600"/>
              <a:t>ENLACES ÚTILES</a:t>
            </a:r>
            <a:endParaRPr lang="es-ES" sz="6600" dirty="0"/>
          </a:p>
        </p:txBody>
      </p:sp>
      <p:sp>
        <p:nvSpPr>
          <p:cNvPr id="62" name="sketchy rectangle">
            <a:extLst>
              <a:ext uri="{FF2B5EF4-FFF2-40B4-BE49-F238E27FC236}">
                <a16:creationId xmlns:a16="http://schemas.microsoft.com/office/drawing/2014/main" id="{E72C4BCF-DD12-4745-97A9-F340887E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0453" y="563667"/>
            <a:ext cx="6570918" cy="5579082"/>
          </a:xfrm>
          <a:custGeom>
            <a:avLst/>
            <a:gdLst>
              <a:gd name="connsiteX0" fmla="*/ 0 w 6570918"/>
              <a:gd name="connsiteY0" fmla="*/ 0 h 5579082"/>
              <a:gd name="connsiteX1" fmla="*/ 525673 w 6570918"/>
              <a:gd name="connsiteY1" fmla="*/ 0 h 5579082"/>
              <a:gd name="connsiteX2" fmla="*/ 1182765 w 6570918"/>
              <a:gd name="connsiteY2" fmla="*/ 0 h 5579082"/>
              <a:gd name="connsiteX3" fmla="*/ 1905566 w 6570918"/>
              <a:gd name="connsiteY3" fmla="*/ 0 h 5579082"/>
              <a:gd name="connsiteX4" fmla="*/ 2365530 w 6570918"/>
              <a:gd name="connsiteY4" fmla="*/ 0 h 5579082"/>
              <a:gd name="connsiteX5" fmla="*/ 2825495 w 6570918"/>
              <a:gd name="connsiteY5" fmla="*/ 0 h 5579082"/>
              <a:gd name="connsiteX6" fmla="*/ 3614005 w 6570918"/>
              <a:gd name="connsiteY6" fmla="*/ 0 h 5579082"/>
              <a:gd name="connsiteX7" fmla="*/ 4271097 w 6570918"/>
              <a:gd name="connsiteY7" fmla="*/ 0 h 5579082"/>
              <a:gd name="connsiteX8" fmla="*/ 4731061 w 6570918"/>
              <a:gd name="connsiteY8" fmla="*/ 0 h 5579082"/>
              <a:gd name="connsiteX9" fmla="*/ 5388153 w 6570918"/>
              <a:gd name="connsiteY9" fmla="*/ 0 h 5579082"/>
              <a:gd name="connsiteX10" fmla="*/ 6570918 w 6570918"/>
              <a:gd name="connsiteY10" fmla="*/ 0 h 5579082"/>
              <a:gd name="connsiteX11" fmla="*/ 6570918 w 6570918"/>
              <a:gd name="connsiteY11" fmla="*/ 641594 h 5579082"/>
              <a:gd name="connsiteX12" fmla="*/ 6570918 w 6570918"/>
              <a:gd name="connsiteY12" fmla="*/ 1338980 h 5579082"/>
              <a:gd name="connsiteX13" fmla="*/ 6570918 w 6570918"/>
              <a:gd name="connsiteY13" fmla="*/ 1868992 h 5579082"/>
              <a:gd name="connsiteX14" fmla="*/ 6570918 w 6570918"/>
              <a:gd name="connsiteY14" fmla="*/ 2677959 h 5579082"/>
              <a:gd name="connsiteX15" fmla="*/ 6570918 w 6570918"/>
              <a:gd name="connsiteY15" fmla="*/ 3375345 h 5579082"/>
              <a:gd name="connsiteX16" fmla="*/ 6570918 w 6570918"/>
              <a:gd name="connsiteY16" fmla="*/ 4184312 h 5579082"/>
              <a:gd name="connsiteX17" fmla="*/ 6570918 w 6570918"/>
              <a:gd name="connsiteY17" fmla="*/ 4825906 h 5579082"/>
              <a:gd name="connsiteX18" fmla="*/ 6570918 w 6570918"/>
              <a:gd name="connsiteY18" fmla="*/ 5579082 h 5579082"/>
              <a:gd name="connsiteX19" fmla="*/ 5913826 w 6570918"/>
              <a:gd name="connsiteY19" fmla="*/ 5579082 h 5579082"/>
              <a:gd name="connsiteX20" fmla="*/ 5256734 w 6570918"/>
              <a:gd name="connsiteY20" fmla="*/ 5579082 h 5579082"/>
              <a:gd name="connsiteX21" fmla="*/ 4796770 w 6570918"/>
              <a:gd name="connsiteY21" fmla="*/ 5579082 h 5579082"/>
              <a:gd name="connsiteX22" fmla="*/ 4139678 w 6570918"/>
              <a:gd name="connsiteY22" fmla="*/ 5579082 h 5579082"/>
              <a:gd name="connsiteX23" fmla="*/ 3548296 w 6570918"/>
              <a:gd name="connsiteY23" fmla="*/ 5579082 h 5579082"/>
              <a:gd name="connsiteX24" fmla="*/ 2956913 w 6570918"/>
              <a:gd name="connsiteY24" fmla="*/ 5579082 h 5579082"/>
              <a:gd name="connsiteX25" fmla="*/ 2365530 w 6570918"/>
              <a:gd name="connsiteY25" fmla="*/ 5579082 h 5579082"/>
              <a:gd name="connsiteX26" fmla="*/ 1774148 w 6570918"/>
              <a:gd name="connsiteY26" fmla="*/ 5579082 h 5579082"/>
              <a:gd name="connsiteX27" fmla="*/ 1051347 w 6570918"/>
              <a:gd name="connsiteY27" fmla="*/ 5579082 h 5579082"/>
              <a:gd name="connsiteX28" fmla="*/ 0 w 6570918"/>
              <a:gd name="connsiteY28" fmla="*/ 5579082 h 5579082"/>
              <a:gd name="connsiteX29" fmla="*/ 0 w 6570918"/>
              <a:gd name="connsiteY29" fmla="*/ 5049069 h 5579082"/>
              <a:gd name="connsiteX30" fmla="*/ 0 w 6570918"/>
              <a:gd name="connsiteY30" fmla="*/ 4407475 h 5579082"/>
              <a:gd name="connsiteX31" fmla="*/ 0 w 6570918"/>
              <a:gd name="connsiteY31" fmla="*/ 3654299 h 5579082"/>
              <a:gd name="connsiteX32" fmla="*/ 0 w 6570918"/>
              <a:gd name="connsiteY32" fmla="*/ 2845332 h 5579082"/>
              <a:gd name="connsiteX33" fmla="*/ 0 w 6570918"/>
              <a:gd name="connsiteY33" fmla="*/ 2315319 h 5579082"/>
              <a:gd name="connsiteX34" fmla="*/ 0 w 6570918"/>
              <a:gd name="connsiteY34" fmla="*/ 1785306 h 5579082"/>
              <a:gd name="connsiteX35" fmla="*/ 0 w 6570918"/>
              <a:gd name="connsiteY35" fmla="*/ 976339 h 5579082"/>
              <a:gd name="connsiteX36" fmla="*/ 0 w 6570918"/>
              <a:gd name="connsiteY36" fmla="*/ 0 h 557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570918" h="5579082" fill="none" extrusionOk="0">
                <a:moveTo>
                  <a:pt x="0" y="0"/>
                </a:moveTo>
                <a:cubicBezTo>
                  <a:pt x="243958" y="-12943"/>
                  <a:pt x="320490" y="5069"/>
                  <a:pt x="525673" y="0"/>
                </a:cubicBezTo>
                <a:cubicBezTo>
                  <a:pt x="730856" y="-5069"/>
                  <a:pt x="894885" y="-31124"/>
                  <a:pt x="1182765" y="0"/>
                </a:cubicBezTo>
                <a:cubicBezTo>
                  <a:pt x="1470645" y="31124"/>
                  <a:pt x="1749273" y="-34665"/>
                  <a:pt x="1905566" y="0"/>
                </a:cubicBezTo>
                <a:cubicBezTo>
                  <a:pt x="2061859" y="34665"/>
                  <a:pt x="2197988" y="-9109"/>
                  <a:pt x="2365530" y="0"/>
                </a:cubicBezTo>
                <a:cubicBezTo>
                  <a:pt x="2533072" y="9109"/>
                  <a:pt x="2717818" y="14270"/>
                  <a:pt x="2825495" y="0"/>
                </a:cubicBezTo>
                <a:cubicBezTo>
                  <a:pt x="2933173" y="-14270"/>
                  <a:pt x="3325797" y="34931"/>
                  <a:pt x="3614005" y="0"/>
                </a:cubicBezTo>
                <a:cubicBezTo>
                  <a:pt x="3902213" y="-34931"/>
                  <a:pt x="4022668" y="20046"/>
                  <a:pt x="4271097" y="0"/>
                </a:cubicBezTo>
                <a:cubicBezTo>
                  <a:pt x="4519526" y="-20046"/>
                  <a:pt x="4513512" y="-11694"/>
                  <a:pt x="4731061" y="0"/>
                </a:cubicBezTo>
                <a:cubicBezTo>
                  <a:pt x="4948610" y="11694"/>
                  <a:pt x="5198372" y="9165"/>
                  <a:pt x="5388153" y="0"/>
                </a:cubicBezTo>
                <a:cubicBezTo>
                  <a:pt x="5577934" y="-9165"/>
                  <a:pt x="6151380" y="40199"/>
                  <a:pt x="6570918" y="0"/>
                </a:cubicBezTo>
                <a:cubicBezTo>
                  <a:pt x="6551036" y="203561"/>
                  <a:pt x="6580818" y="383315"/>
                  <a:pt x="6570918" y="641594"/>
                </a:cubicBezTo>
                <a:cubicBezTo>
                  <a:pt x="6561018" y="899873"/>
                  <a:pt x="6567176" y="1128287"/>
                  <a:pt x="6570918" y="1338980"/>
                </a:cubicBezTo>
                <a:cubicBezTo>
                  <a:pt x="6574660" y="1549673"/>
                  <a:pt x="6585356" y="1654385"/>
                  <a:pt x="6570918" y="1868992"/>
                </a:cubicBezTo>
                <a:cubicBezTo>
                  <a:pt x="6556480" y="2083599"/>
                  <a:pt x="6556432" y="2483858"/>
                  <a:pt x="6570918" y="2677959"/>
                </a:cubicBezTo>
                <a:cubicBezTo>
                  <a:pt x="6585404" y="2872060"/>
                  <a:pt x="6594779" y="3123863"/>
                  <a:pt x="6570918" y="3375345"/>
                </a:cubicBezTo>
                <a:cubicBezTo>
                  <a:pt x="6547057" y="3626827"/>
                  <a:pt x="6570936" y="3958160"/>
                  <a:pt x="6570918" y="4184312"/>
                </a:cubicBezTo>
                <a:cubicBezTo>
                  <a:pt x="6570900" y="4410464"/>
                  <a:pt x="6547287" y="4544723"/>
                  <a:pt x="6570918" y="4825906"/>
                </a:cubicBezTo>
                <a:cubicBezTo>
                  <a:pt x="6594549" y="5107089"/>
                  <a:pt x="6602036" y="5410476"/>
                  <a:pt x="6570918" y="5579082"/>
                </a:cubicBezTo>
                <a:cubicBezTo>
                  <a:pt x="6298110" y="5570936"/>
                  <a:pt x="6115328" y="5586054"/>
                  <a:pt x="5913826" y="5579082"/>
                </a:cubicBezTo>
                <a:cubicBezTo>
                  <a:pt x="5712324" y="5572110"/>
                  <a:pt x="5388485" y="5595536"/>
                  <a:pt x="5256734" y="5579082"/>
                </a:cubicBezTo>
                <a:cubicBezTo>
                  <a:pt x="5124983" y="5562628"/>
                  <a:pt x="4935790" y="5558095"/>
                  <a:pt x="4796770" y="5579082"/>
                </a:cubicBezTo>
                <a:cubicBezTo>
                  <a:pt x="4657750" y="5600069"/>
                  <a:pt x="4406133" y="5565422"/>
                  <a:pt x="4139678" y="5579082"/>
                </a:cubicBezTo>
                <a:cubicBezTo>
                  <a:pt x="3873223" y="5592742"/>
                  <a:pt x="3680595" y="5550657"/>
                  <a:pt x="3548296" y="5579082"/>
                </a:cubicBezTo>
                <a:cubicBezTo>
                  <a:pt x="3415997" y="5607507"/>
                  <a:pt x="3154943" y="5582453"/>
                  <a:pt x="2956913" y="5579082"/>
                </a:cubicBezTo>
                <a:cubicBezTo>
                  <a:pt x="2758883" y="5575711"/>
                  <a:pt x="2616161" y="5608318"/>
                  <a:pt x="2365530" y="5579082"/>
                </a:cubicBezTo>
                <a:cubicBezTo>
                  <a:pt x="2114899" y="5549846"/>
                  <a:pt x="2015415" y="5589111"/>
                  <a:pt x="1774148" y="5579082"/>
                </a:cubicBezTo>
                <a:cubicBezTo>
                  <a:pt x="1532881" y="5569053"/>
                  <a:pt x="1276772" y="5614025"/>
                  <a:pt x="1051347" y="5579082"/>
                </a:cubicBezTo>
                <a:cubicBezTo>
                  <a:pt x="825922" y="5544139"/>
                  <a:pt x="317006" y="5579887"/>
                  <a:pt x="0" y="5579082"/>
                </a:cubicBezTo>
                <a:cubicBezTo>
                  <a:pt x="647" y="5359793"/>
                  <a:pt x="-19331" y="5263540"/>
                  <a:pt x="0" y="5049069"/>
                </a:cubicBezTo>
                <a:cubicBezTo>
                  <a:pt x="19331" y="4834598"/>
                  <a:pt x="-28451" y="4599178"/>
                  <a:pt x="0" y="4407475"/>
                </a:cubicBezTo>
                <a:cubicBezTo>
                  <a:pt x="28451" y="4215772"/>
                  <a:pt x="-6879" y="3851595"/>
                  <a:pt x="0" y="3654299"/>
                </a:cubicBezTo>
                <a:cubicBezTo>
                  <a:pt x="6879" y="3457003"/>
                  <a:pt x="-13361" y="3153430"/>
                  <a:pt x="0" y="2845332"/>
                </a:cubicBezTo>
                <a:cubicBezTo>
                  <a:pt x="13361" y="2537234"/>
                  <a:pt x="-16264" y="2440224"/>
                  <a:pt x="0" y="2315319"/>
                </a:cubicBezTo>
                <a:cubicBezTo>
                  <a:pt x="16264" y="2190414"/>
                  <a:pt x="-4326" y="1972406"/>
                  <a:pt x="0" y="1785306"/>
                </a:cubicBezTo>
                <a:cubicBezTo>
                  <a:pt x="4326" y="1598206"/>
                  <a:pt x="36209" y="1149228"/>
                  <a:pt x="0" y="976339"/>
                </a:cubicBezTo>
                <a:cubicBezTo>
                  <a:pt x="-36209" y="803450"/>
                  <a:pt x="-26312" y="313518"/>
                  <a:pt x="0" y="0"/>
                </a:cubicBezTo>
                <a:close/>
              </a:path>
              <a:path w="6570918" h="5579082" stroke="0" extrusionOk="0">
                <a:moveTo>
                  <a:pt x="0" y="0"/>
                </a:moveTo>
                <a:cubicBezTo>
                  <a:pt x="278313" y="27288"/>
                  <a:pt x="431280" y="2299"/>
                  <a:pt x="591383" y="0"/>
                </a:cubicBezTo>
                <a:cubicBezTo>
                  <a:pt x="751486" y="-2299"/>
                  <a:pt x="864229" y="-10501"/>
                  <a:pt x="1051347" y="0"/>
                </a:cubicBezTo>
                <a:cubicBezTo>
                  <a:pt x="1238465" y="10501"/>
                  <a:pt x="1656622" y="-8810"/>
                  <a:pt x="1839857" y="0"/>
                </a:cubicBezTo>
                <a:cubicBezTo>
                  <a:pt x="2023092" y="8810"/>
                  <a:pt x="2169087" y="15350"/>
                  <a:pt x="2431240" y="0"/>
                </a:cubicBezTo>
                <a:cubicBezTo>
                  <a:pt x="2693393" y="-15350"/>
                  <a:pt x="2900257" y="27267"/>
                  <a:pt x="3022622" y="0"/>
                </a:cubicBezTo>
                <a:cubicBezTo>
                  <a:pt x="3144987" y="-27267"/>
                  <a:pt x="3447181" y="14689"/>
                  <a:pt x="3811132" y="0"/>
                </a:cubicBezTo>
                <a:cubicBezTo>
                  <a:pt x="4175083" y="-14689"/>
                  <a:pt x="4141184" y="1416"/>
                  <a:pt x="4336806" y="0"/>
                </a:cubicBezTo>
                <a:cubicBezTo>
                  <a:pt x="4532428" y="-1416"/>
                  <a:pt x="4953156" y="21134"/>
                  <a:pt x="5125316" y="0"/>
                </a:cubicBezTo>
                <a:cubicBezTo>
                  <a:pt x="5297476" y="-21134"/>
                  <a:pt x="5588322" y="-4504"/>
                  <a:pt x="5913826" y="0"/>
                </a:cubicBezTo>
                <a:cubicBezTo>
                  <a:pt x="6239330" y="4504"/>
                  <a:pt x="6420523" y="-5260"/>
                  <a:pt x="6570918" y="0"/>
                </a:cubicBezTo>
                <a:cubicBezTo>
                  <a:pt x="6591445" y="372376"/>
                  <a:pt x="6574842" y="632430"/>
                  <a:pt x="6570918" y="808967"/>
                </a:cubicBezTo>
                <a:cubicBezTo>
                  <a:pt x="6566994" y="985504"/>
                  <a:pt x="6590171" y="1307889"/>
                  <a:pt x="6570918" y="1562143"/>
                </a:cubicBezTo>
                <a:cubicBezTo>
                  <a:pt x="6551665" y="1816397"/>
                  <a:pt x="6555438" y="1963128"/>
                  <a:pt x="6570918" y="2092156"/>
                </a:cubicBezTo>
                <a:cubicBezTo>
                  <a:pt x="6586398" y="2221184"/>
                  <a:pt x="6566210" y="2620933"/>
                  <a:pt x="6570918" y="2789541"/>
                </a:cubicBezTo>
                <a:cubicBezTo>
                  <a:pt x="6575626" y="2958149"/>
                  <a:pt x="6544837" y="3183433"/>
                  <a:pt x="6570918" y="3486926"/>
                </a:cubicBezTo>
                <a:cubicBezTo>
                  <a:pt x="6596999" y="3790419"/>
                  <a:pt x="6605308" y="3845885"/>
                  <a:pt x="6570918" y="4184312"/>
                </a:cubicBezTo>
                <a:cubicBezTo>
                  <a:pt x="6536528" y="4522739"/>
                  <a:pt x="6608082" y="4624099"/>
                  <a:pt x="6570918" y="4937488"/>
                </a:cubicBezTo>
                <a:cubicBezTo>
                  <a:pt x="6533754" y="5250877"/>
                  <a:pt x="6586964" y="5431073"/>
                  <a:pt x="6570918" y="5579082"/>
                </a:cubicBezTo>
                <a:cubicBezTo>
                  <a:pt x="6289892" y="5586213"/>
                  <a:pt x="6205354" y="5547724"/>
                  <a:pt x="5848117" y="5579082"/>
                </a:cubicBezTo>
                <a:cubicBezTo>
                  <a:pt x="5490880" y="5610440"/>
                  <a:pt x="5430172" y="5600685"/>
                  <a:pt x="5322444" y="5579082"/>
                </a:cubicBezTo>
                <a:cubicBezTo>
                  <a:pt x="5214716" y="5557479"/>
                  <a:pt x="4791298" y="5604209"/>
                  <a:pt x="4533933" y="5579082"/>
                </a:cubicBezTo>
                <a:cubicBezTo>
                  <a:pt x="4276568" y="5553955"/>
                  <a:pt x="4194834" y="5592381"/>
                  <a:pt x="3876842" y="5579082"/>
                </a:cubicBezTo>
                <a:cubicBezTo>
                  <a:pt x="3558850" y="5565783"/>
                  <a:pt x="3592122" y="5581860"/>
                  <a:pt x="3351168" y="5579082"/>
                </a:cubicBezTo>
                <a:cubicBezTo>
                  <a:pt x="3110214" y="5576304"/>
                  <a:pt x="2934023" y="5584193"/>
                  <a:pt x="2694076" y="5579082"/>
                </a:cubicBezTo>
                <a:cubicBezTo>
                  <a:pt x="2454129" y="5573971"/>
                  <a:pt x="2428702" y="5591803"/>
                  <a:pt x="2234112" y="5579082"/>
                </a:cubicBezTo>
                <a:cubicBezTo>
                  <a:pt x="2039522" y="5566361"/>
                  <a:pt x="1981009" y="5601189"/>
                  <a:pt x="1774148" y="5579082"/>
                </a:cubicBezTo>
                <a:cubicBezTo>
                  <a:pt x="1567287" y="5556975"/>
                  <a:pt x="1275481" y="5606317"/>
                  <a:pt x="1117056" y="5579082"/>
                </a:cubicBezTo>
                <a:cubicBezTo>
                  <a:pt x="958631" y="5551847"/>
                  <a:pt x="755477" y="5572254"/>
                  <a:pt x="591383" y="5579082"/>
                </a:cubicBezTo>
                <a:cubicBezTo>
                  <a:pt x="427289" y="5585910"/>
                  <a:pt x="187330" y="5591515"/>
                  <a:pt x="0" y="5579082"/>
                </a:cubicBezTo>
                <a:cubicBezTo>
                  <a:pt x="-26479" y="5461734"/>
                  <a:pt x="-8007" y="5136203"/>
                  <a:pt x="0" y="4993278"/>
                </a:cubicBezTo>
                <a:cubicBezTo>
                  <a:pt x="8007" y="4850353"/>
                  <a:pt x="-866" y="4711104"/>
                  <a:pt x="0" y="4463266"/>
                </a:cubicBezTo>
                <a:cubicBezTo>
                  <a:pt x="866" y="4215428"/>
                  <a:pt x="32773" y="4051281"/>
                  <a:pt x="0" y="3710090"/>
                </a:cubicBezTo>
                <a:cubicBezTo>
                  <a:pt x="-32773" y="3368899"/>
                  <a:pt x="-4467" y="3247332"/>
                  <a:pt x="0" y="3124286"/>
                </a:cubicBezTo>
                <a:cubicBezTo>
                  <a:pt x="4467" y="3001240"/>
                  <a:pt x="-19954" y="2606861"/>
                  <a:pt x="0" y="2371110"/>
                </a:cubicBezTo>
                <a:cubicBezTo>
                  <a:pt x="19954" y="2135359"/>
                  <a:pt x="32823" y="1730214"/>
                  <a:pt x="0" y="1562143"/>
                </a:cubicBezTo>
                <a:cubicBezTo>
                  <a:pt x="-32823" y="1394072"/>
                  <a:pt x="31174" y="1196398"/>
                  <a:pt x="0" y="920549"/>
                </a:cubicBezTo>
                <a:cubicBezTo>
                  <a:pt x="-31174" y="644700"/>
                  <a:pt x="-12315" y="36959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952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arcador de contenido 2">
            <a:extLst>
              <a:ext uri="{FF2B5EF4-FFF2-40B4-BE49-F238E27FC236}">
                <a16:creationId xmlns:a16="http://schemas.microsoft.com/office/drawing/2014/main" id="{950DBAFC-61D8-5EE2-9350-2600C003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04" y="847082"/>
            <a:ext cx="5946648" cy="49884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</a:rPr>
              <a:t>LA RUTA DE LOS ALIMENTOS. </a:t>
            </a:r>
            <a:r>
              <a:rPr lang="es-ES" sz="1700">
                <a:solidFill>
                  <a:schemeClr val="bg1"/>
                </a:solidFill>
                <a:hlinkClick r:id="rId3"/>
              </a:rPr>
              <a:t>https://www.comidacritica.org/2018/11/20/4-como-se-transportan-y-distribuyen-nuestros-alimentos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3"/>
              </a:rPr>
              <a:t>https://www.comidacritica.org/wp-content/uploads/2021/05/Gu%C3%ADa-fvs_la-alimentación-2021.pdf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3"/>
              </a:rPr>
              <a:t>https://www.footprintcalculator.org/home/es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3"/>
              </a:rPr>
              <a:t>https://www.vidasostenible.org/proyectos/calculadora-de-huella-ecologica/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4"/>
              </a:rPr>
              <a:t>http://www.tuhuellaecologica.org</a:t>
            </a:r>
            <a:r>
              <a:rPr lang="es-ES" sz="17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5"/>
              </a:rPr>
              <a:t>https://www.aesan.gob.es/AECOSAN/docs/documentos/publicaciones/seguridad_alimentaria/INFOGRAFIA_NUTRI-SCORE.pdf</a:t>
            </a:r>
            <a:endParaRPr lang="es-ES" sz="17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6"/>
              </a:rPr>
              <a:t>https://youtu.be/Aqhv-4ZkgXQ</a:t>
            </a:r>
            <a:r>
              <a:rPr lang="es-ES" sz="1700">
                <a:solidFill>
                  <a:schemeClr val="bg1"/>
                </a:solidFill>
              </a:rPr>
              <a:t> Vídeo sobre fecha de consumo preferente y fecha de caducidad.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7"/>
              </a:rPr>
              <a:t>https://www.aesan.gob.es/AECOSAN/web/nutricion/subseccion/cesta_compra.htm</a:t>
            </a:r>
            <a:endParaRPr lang="es-ES" sz="17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8"/>
              </a:rPr>
              <a:t>https://www.aesan.gob.es/AECOSAN/docs/documentos/nutricion/RECOMENDACIONES_DIETETICAS.pdf Diciembre 2022</a:t>
            </a:r>
            <a:r>
              <a:rPr lang="es-ES" sz="17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9"/>
              </a:rPr>
              <a:t>https://www.aesan.gob.es/AECOSAN/docs/documentos/para_consumidor/nevera.pdf</a:t>
            </a:r>
            <a:r>
              <a:rPr lang="es-ES" sz="1700">
                <a:solidFill>
                  <a:schemeClr val="bg1"/>
                </a:solidFill>
              </a:rPr>
              <a:t> La importancia de ordenar limpiar y ordenar la nevera.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10"/>
              </a:rPr>
              <a:t>https://www.aesan.gob.es/AECOSAN/docs/documentos/publicaciones/seguridad_alimentaria/enfermedad_celiaca.pdf</a:t>
            </a:r>
            <a:endParaRPr lang="es-ES" sz="17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1700">
                <a:solidFill>
                  <a:schemeClr val="bg1"/>
                </a:solidFill>
                <a:hlinkClick r:id="rId11"/>
              </a:rPr>
              <a:t>https://www.mapa.gob.es/es/ministerio/servicios/informacion/plataforma-de-conocimiento-para-el-medio-rural-y-pesquero/observatorio-de-buenas-practicas/buenas-practicas-sobre-alimentacion/cereales.aspx</a:t>
            </a:r>
            <a:endParaRPr lang="es-ES" sz="17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s-ES" sz="13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s-ES" sz="13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s-ES" sz="13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s-ES" sz="130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s-ES" sz="13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s-ES" sz="13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s-ES" sz="13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s-ES" sz="13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s-E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7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558497-C033-2049-926B-5699C036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2" y="685659"/>
            <a:ext cx="3571810" cy="5540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dirty="0"/>
              <a:t> </a:t>
            </a:r>
            <a:r>
              <a:rPr lang="en-US" sz="1800" dirty="0"/>
              <a:t>Punto de </a:t>
            </a:r>
            <a:r>
              <a:rPr lang="en-US" sz="1800" dirty="0" err="1"/>
              <a:t>partida</a:t>
            </a:r>
            <a:r>
              <a:rPr lang="en-US" sz="1800" dirty="0"/>
              <a:t>.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A6742"/>
          </a:solidFill>
          <a:ln w="38100" cap="rnd">
            <a:solidFill>
              <a:srgbClr val="FA674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rbujas de conversación vacías">
            <a:extLst>
              <a:ext uri="{FF2B5EF4-FFF2-40B4-BE49-F238E27FC236}">
                <a16:creationId xmlns:a16="http://schemas.microsoft.com/office/drawing/2014/main" id="{60C1E047-4D50-4E97-A2E8-100CA8A7C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5" r="-1" b="10203"/>
          <a:stretch/>
        </p:blipFill>
        <p:spPr>
          <a:xfrm>
            <a:off x="3297481" y="1611752"/>
            <a:ext cx="7214616" cy="40592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4841AC-4F84-E08B-E115-B45742003C7E}"/>
              </a:ext>
            </a:extLst>
          </p:cNvPr>
          <p:cNvSpPr txBox="1"/>
          <p:nvPr/>
        </p:nvSpPr>
        <p:spPr>
          <a:xfrm>
            <a:off x="6096001" y="3853543"/>
            <a:ext cx="368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El impacto de nuestros hábitos.</a:t>
            </a:r>
          </a:p>
        </p:txBody>
      </p:sp>
    </p:spTree>
    <p:extLst>
      <p:ext uri="{BB962C8B-B14F-4D97-AF65-F5344CB8AC3E}">
        <p14:creationId xmlns:p14="http://schemas.microsoft.com/office/powerpoint/2010/main" val="99192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457344D1-E597-42B3-8E85-6D7036E54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a montaña con nieve&#10;&#10;Descripción generada automáticamente con confianza media">
            <a:extLst>
              <a:ext uri="{FF2B5EF4-FFF2-40B4-BE49-F238E27FC236}">
                <a16:creationId xmlns:a16="http://schemas.microsoft.com/office/drawing/2014/main" id="{4166C2C0-AE50-C04B-B229-606CBFA24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363" b="40468"/>
          <a:stretch/>
        </p:blipFill>
        <p:spPr>
          <a:xfrm>
            <a:off x="20" y="-1"/>
            <a:ext cx="12191980" cy="4408344"/>
          </a:xfrm>
          <a:custGeom>
            <a:avLst/>
            <a:gdLst/>
            <a:ahLst/>
            <a:cxnLst/>
            <a:rect l="l" t="t" r="r" b="b"/>
            <a:pathLst>
              <a:path w="12192000" h="4408344">
                <a:moveTo>
                  <a:pt x="0" y="0"/>
                </a:moveTo>
                <a:lnTo>
                  <a:pt x="12192000" y="0"/>
                </a:lnTo>
                <a:lnTo>
                  <a:pt x="12192000" y="4381821"/>
                </a:lnTo>
                <a:lnTo>
                  <a:pt x="11986461" y="4386473"/>
                </a:lnTo>
                <a:cubicBezTo>
                  <a:pt x="11912297" y="4385498"/>
                  <a:pt x="11838168" y="4381870"/>
                  <a:pt x="11764214" y="4375593"/>
                </a:cubicBezTo>
                <a:cubicBezTo>
                  <a:pt x="11656850" y="4367589"/>
                  <a:pt x="11548596" y="4356535"/>
                  <a:pt x="11441995" y="4376864"/>
                </a:cubicBezTo>
                <a:cubicBezTo>
                  <a:pt x="11324975" y="4399353"/>
                  <a:pt x="11208081" y="4399480"/>
                  <a:pt x="11090044" y="4393763"/>
                </a:cubicBezTo>
                <a:cubicBezTo>
                  <a:pt x="10989160" y="4388935"/>
                  <a:pt x="10888657" y="4363523"/>
                  <a:pt x="10787011" y="4390332"/>
                </a:cubicBezTo>
                <a:cubicBezTo>
                  <a:pt x="10776897" y="4391806"/>
                  <a:pt x="10766592" y="4391374"/>
                  <a:pt x="10756643" y="4389062"/>
                </a:cubicBezTo>
                <a:cubicBezTo>
                  <a:pt x="10645468" y="4373688"/>
                  <a:pt x="10533530" y="4386266"/>
                  <a:pt x="10421973" y="4381946"/>
                </a:cubicBezTo>
                <a:cubicBezTo>
                  <a:pt x="10370515" y="4379913"/>
                  <a:pt x="10318040" y="4381057"/>
                  <a:pt x="10267216" y="4375593"/>
                </a:cubicBezTo>
                <a:cubicBezTo>
                  <a:pt x="10150577" y="4363142"/>
                  <a:pt x="10034192" y="4356535"/>
                  <a:pt x="9918824" y="4385885"/>
                </a:cubicBezTo>
                <a:cubicBezTo>
                  <a:pt x="9885153" y="4393801"/>
                  <a:pt x="9850745" y="4398057"/>
                  <a:pt x="9816160" y="4398591"/>
                </a:cubicBezTo>
                <a:cubicBezTo>
                  <a:pt x="9703206" y="4402657"/>
                  <a:pt x="9590632" y="4394906"/>
                  <a:pt x="9478059" y="4388553"/>
                </a:cubicBezTo>
                <a:cubicBezTo>
                  <a:pt x="9399918" y="4384106"/>
                  <a:pt x="9321904" y="4374450"/>
                  <a:pt x="9243637" y="4382582"/>
                </a:cubicBezTo>
                <a:cubicBezTo>
                  <a:pt x="9198150" y="4387283"/>
                  <a:pt x="9152282" y="4387283"/>
                  <a:pt x="9106795" y="4382582"/>
                </a:cubicBezTo>
                <a:cubicBezTo>
                  <a:pt x="9022962" y="4372760"/>
                  <a:pt x="8938380" y="4370930"/>
                  <a:pt x="8854204" y="4377118"/>
                </a:cubicBezTo>
                <a:cubicBezTo>
                  <a:pt x="8728543" y="4387918"/>
                  <a:pt x="8603010" y="4396939"/>
                  <a:pt x="8476969" y="4379786"/>
                </a:cubicBezTo>
                <a:cubicBezTo>
                  <a:pt x="8405486" y="4368554"/>
                  <a:pt x="8332808" y="4367233"/>
                  <a:pt x="8260970" y="4375848"/>
                </a:cubicBezTo>
                <a:cubicBezTo>
                  <a:pt x="8089823" y="4399862"/>
                  <a:pt x="7918295" y="4392111"/>
                  <a:pt x="7746767" y="4382201"/>
                </a:cubicBezTo>
                <a:cubicBezTo>
                  <a:pt x="7632160" y="4375466"/>
                  <a:pt x="7517046" y="4363142"/>
                  <a:pt x="7402693" y="4379405"/>
                </a:cubicBezTo>
                <a:cubicBezTo>
                  <a:pt x="7256831" y="4399734"/>
                  <a:pt x="7110841" y="4393000"/>
                  <a:pt x="6964597" y="4387029"/>
                </a:cubicBezTo>
                <a:cubicBezTo>
                  <a:pt x="6857233" y="4382582"/>
                  <a:pt x="6749742" y="4369113"/>
                  <a:pt x="6642124" y="4385758"/>
                </a:cubicBezTo>
                <a:cubicBezTo>
                  <a:pt x="6631045" y="4387270"/>
                  <a:pt x="6619775" y="4386139"/>
                  <a:pt x="6609216" y="4382455"/>
                </a:cubicBezTo>
                <a:cubicBezTo>
                  <a:pt x="6568379" y="4369012"/>
                  <a:pt x="6524595" y="4367208"/>
                  <a:pt x="6482793" y="4377245"/>
                </a:cubicBezTo>
                <a:cubicBezTo>
                  <a:pt x="6405669" y="4394144"/>
                  <a:pt x="6328672" y="4401513"/>
                  <a:pt x="6250150" y="4386139"/>
                </a:cubicBezTo>
                <a:cubicBezTo>
                  <a:pt x="6217254" y="4379253"/>
                  <a:pt x="6183521" y="4377245"/>
                  <a:pt x="6150028" y="4380168"/>
                </a:cubicBezTo>
                <a:cubicBezTo>
                  <a:pt x="6020175" y="4393128"/>
                  <a:pt x="5890068" y="4388045"/>
                  <a:pt x="5760087" y="4385504"/>
                </a:cubicBezTo>
                <a:cubicBezTo>
                  <a:pt x="5521345" y="4381057"/>
                  <a:pt x="5282477" y="4385504"/>
                  <a:pt x="5044242" y="4362761"/>
                </a:cubicBezTo>
                <a:cubicBezTo>
                  <a:pt x="4979506" y="4356599"/>
                  <a:pt x="4914326" y="4352659"/>
                  <a:pt x="4849272" y="4353438"/>
                </a:cubicBezTo>
                <a:cubicBezTo>
                  <a:pt x="4784218" y="4354216"/>
                  <a:pt x="4719291" y="4359711"/>
                  <a:pt x="4655063" y="4372417"/>
                </a:cubicBezTo>
                <a:cubicBezTo>
                  <a:pt x="4447578" y="4412694"/>
                  <a:pt x="4239457" y="4415236"/>
                  <a:pt x="4029811" y="4398972"/>
                </a:cubicBezTo>
                <a:cubicBezTo>
                  <a:pt x="3943792" y="4392238"/>
                  <a:pt x="3857774" y="4381057"/>
                  <a:pt x="3771375" y="4383217"/>
                </a:cubicBezTo>
                <a:cubicBezTo>
                  <a:pt x="3623225" y="4387156"/>
                  <a:pt x="3474948" y="4379151"/>
                  <a:pt x="3326672" y="4381184"/>
                </a:cubicBezTo>
                <a:cubicBezTo>
                  <a:pt x="3322669" y="4381756"/>
                  <a:pt x="3318578" y="4381222"/>
                  <a:pt x="3314855" y="4379659"/>
                </a:cubicBezTo>
                <a:cubicBezTo>
                  <a:pt x="3278008" y="4354375"/>
                  <a:pt x="3237604" y="4364158"/>
                  <a:pt x="3199487" y="4370765"/>
                </a:cubicBezTo>
                <a:cubicBezTo>
                  <a:pt x="3072810" y="4392746"/>
                  <a:pt x="2946260" y="4403546"/>
                  <a:pt x="2817550" y="4386520"/>
                </a:cubicBezTo>
                <a:cubicBezTo>
                  <a:pt x="2694647" y="4368694"/>
                  <a:pt x="2569990" y="4366471"/>
                  <a:pt x="2446541" y="4379913"/>
                </a:cubicBezTo>
                <a:cubicBezTo>
                  <a:pt x="2276791" y="4399734"/>
                  <a:pt x="2107677" y="4395541"/>
                  <a:pt x="1938308" y="4379913"/>
                </a:cubicBezTo>
                <a:cubicBezTo>
                  <a:pt x="1869570" y="4373561"/>
                  <a:pt x="1799815" y="4362761"/>
                  <a:pt x="1731712" y="4378643"/>
                </a:cubicBezTo>
                <a:cubicBezTo>
                  <a:pt x="1647854" y="4398083"/>
                  <a:pt x="1564250" y="4391730"/>
                  <a:pt x="1480137" y="4387410"/>
                </a:cubicBezTo>
                <a:cubicBezTo>
                  <a:pt x="1373663" y="4381819"/>
                  <a:pt x="1267442" y="4365683"/>
                  <a:pt x="1160586" y="4378389"/>
                </a:cubicBezTo>
                <a:cubicBezTo>
                  <a:pt x="1111161" y="4384233"/>
                  <a:pt x="1062116" y="4393509"/>
                  <a:pt x="1012055" y="4391095"/>
                </a:cubicBezTo>
                <a:cubicBezTo>
                  <a:pt x="873562" y="4384742"/>
                  <a:pt x="735196" y="4377245"/>
                  <a:pt x="596449" y="4378389"/>
                </a:cubicBezTo>
                <a:cubicBezTo>
                  <a:pt x="538383" y="4378770"/>
                  <a:pt x="480699" y="4380676"/>
                  <a:pt x="422887" y="4384869"/>
                </a:cubicBezTo>
                <a:cubicBezTo>
                  <a:pt x="315015" y="4392746"/>
                  <a:pt x="207524" y="4382073"/>
                  <a:pt x="100033" y="4378262"/>
                </a:cubicBezTo>
                <a:lnTo>
                  <a:pt x="0" y="4382743"/>
                </a:lnTo>
                <a:close/>
              </a:path>
            </a:pathLst>
          </a:custGeom>
        </p:spPr>
      </p:pic>
      <p:sp>
        <p:nvSpPr>
          <p:cNvPr id="30" name="Rectangle 6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56733" y="5463634"/>
            <a:ext cx="1371600" cy="27432"/>
          </a:xfrm>
          <a:custGeom>
            <a:avLst/>
            <a:gdLst>
              <a:gd name="connsiteX0" fmla="*/ 0 w 1371600"/>
              <a:gd name="connsiteY0" fmla="*/ 0 h 27432"/>
              <a:gd name="connsiteX1" fmla="*/ 713232 w 1371600"/>
              <a:gd name="connsiteY1" fmla="*/ 0 h 27432"/>
              <a:gd name="connsiteX2" fmla="*/ 1371600 w 1371600"/>
              <a:gd name="connsiteY2" fmla="*/ 0 h 27432"/>
              <a:gd name="connsiteX3" fmla="*/ 1371600 w 1371600"/>
              <a:gd name="connsiteY3" fmla="*/ 27432 h 27432"/>
              <a:gd name="connsiteX4" fmla="*/ 699516 w 1371600"/>
              <a:gd name="connsiteY4" fmla="*/ 27432 h 27432"/>
              <a:gd name="connsiteX5" fmla="*/ 0 w 1371600"/>
              <a:gd name="connsiteY5" fmla="*/ 27432 h 27432"/>
              <a:gd name="connsiteX6" fmla="*/ 0 w 1371600"/>
              <a:gd name="connsiteY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27432" fill="none" extrusionOk="0">
                <a:moveTo>
                  <a:pt x="0" y="0"/>
                </a:moveTo>
                <a:cubicBezTo>
                  <a:pt x="196943" y="-1146"/>
                  <a:pt x="408267" y="-21226"/>
                  <a:pt x="713232" y="0"/>
                </a:cubicBezTo>
                <a:cubicBezTo>
                  <a:pt x="1018197" y="21226"/>
                  <a:pt x="1176465" y="-24520"/>
                  <a:pt x="1371600" y="0"/>
                </a:cubicBezTo>
                <a:cubicBezTo>
                  <a:pt x="1372004" y="8629"/>
                  <a:pt x="1371042" y="13798"/>
                  <a:pt x="1371600" y="27432"/>
                </a:cubicBezTo>
                <a:cubicBezTo>
                  <a:pt x="1106086" y="14473"/>
                  <a:pt x="951335" y="17231"/>
                  <a:pt x="699516" y="27432"/>
                </a:cubicBezTo>
                <a:cubicBezTo>
                  <a:pt x="447697" y="37633"/>
                  <a:pt x="283433" y="6518"/>
                  <a:pt x="0" y="27432"/>
                </a:cubicBezTo>
                <a:cubicBezTo>
                  <a:pt x="-583" y="21140"/>
                  <a:pt x="532" y="8001"/>
                  <a:pt x="0" y="0"/>
                </a:cubicBezTo>
                <a:close/>
              </a:path>
              <a:path w="1371600" h="27432" stroke="0" extrusionOk="0">
                <a:moveTo>
                  <a:pt x="0" y="0"/>
                </a:moveTo>
                <a:cubicBezTo>
                  <a:pt x="220136" y="-18051"/>
                  <a:pt x="430173" y="10591"/>
                  <a:pt x="672084" y="0"/>
                </a:cubicBezTo>
                <a:cubicBezTo>
                  <a:pt x="913995" y="-10591"/>
                  <a:pt x="1164723" y="30754"/>
                  <a:pt x="1371600" y="0"/>
                </a:cubicBezTo>
                <a:cubicBezTo>
                  <a:pt x="1372182" y="10360"/>
                  <a:pt x="1371123" y="21444"/>
                  <a:pt x="1371600" y="27432"/>
                </a:cubicBezTo>
                <a:cubicBezTo>
                  <a:pt x="1072365" y="46142"/>
                  <a:pt x="961528" y="35455"/>
                  <a:pt x="685800" y="27432"/>
                </a:cubicBezTo>
                <a:cubicBezTo>
                  <a:pt x="410072" y="19409"/>
                  <a:pt x="276398" y="11099"/>
                  <a:pt x="0" y="27432"/>
                </a:cubicBezTo>
                <a:cubicBezTo>
                  <a:pt x="1155" y="18353"/>
                  <a:pt x="-485" y="9869"/>
                  <a:pt x="0" y="0"/>
                </a:cubicBezTo>
                <a:close/>
              </a:path>
            </a:pathLst>
          </a:custGeom>
          <a:solidFill>
            <a:srgbClr val="09B0C5"/>
          </a:solidFill>
          <a:ln w="38100" cap="rnd">
            <a:solidFill>
              <a:srgbClr val="09B0C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4A195AC-E89B-D0FF-94D7-DE2ACD75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1371600" lvl="3" indent="0">
              <a:buNone/>
            </a:pPr>
            <a:r>
              <a:rPr lang="en-US" sz="4000" i="1" dirty="0">
                <a:latin typeface="+mj-lt"/>
              </a:rPr>
              <a:t>DESHIELO</a:t>
            </a:r>
          </a:p>
        </p:txBody>
      </p:sp>
    </p:spTree>
    <p:extLst>
      <p:ext uri="{BB962C8B-B14F-4D97-AF65-F5344CB8AC3E}">
        <p14:creationId xmlns:p14="http://schemas.microsoft.com/office/powerpoint/2010/main" val="25103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 campo con árboles&#10;&#10;Descripción generada automáticamente">
            <a:extLst>
              <a:ext uri="{FF2B5EF4-FFF2-40B4-BE49-F238E27FC236}">
                <a16:creationId xmlns:a16="http://schemas.microsoft.com/office/drawing/2014/main" id="{8054BDD1-79B2-174B-23F6-93B023AA4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73" r="-1" b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51B88C-B7DC-D838-6335-7D81EB60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DEFORESTACIÓN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274E56-D37A-267A-5033-D59EFAE58545}"/>
              </a:ext>
            </a:extLst>
          </p:cNvPr>
          <p:cNvSpPr txBox="1"/>
          <p:nvPr/>
        </p:nvSpPr>
        <p:spPr>
          <a:xfrm>
            <a:off x="10798827" y="6657944"/>
            <a:ext cx="13901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actualidades.org/brazil-la-deforestacion-alcanza-casi-un-6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1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5A44CF-3045-546C-69C7-29C6FB54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s-ES" sz="3300"/>
              <a:t>Desertificación.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21" name="Ink 12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0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609BEB"/>
          </a:solidFill>
          <a:ln w="34925">
            <a:solidFill>
              <a:srgbClr val="609BE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C6443B-5118-9F0A-F979-D45EB509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Fuente: https://</a:t>
            </a:r>
            <a:r>
              <a:rPr lang="en-US" sz="1400" dirty="0" err="1"/>
              <a:t>www.abc.es</a:t>
            </a:r>
            <a:r>
              <a:rPr lang="en-US" sz="1400" dirty="0"/>
              <a:t>/natural/</a:t>
            </a:r>
            <a:r>
              <a:rPr lang="en-US" sz="1400" dirty="0" err="1"/>
              <a:t>cambioclimatico</a:t>
            </a:r>
            <a:r>
              <a:rPr lang="en-US" sz="1400" dirty="0"/>
              <a:t>/abci-mas-tercios-espana-riesgo-desertificacion-201706171024_noticia.html</a:t>
            </a:r>
          </a:p>
        </p:txBody>
      </p:sp>
      <p:pic>
        <p:nvPicPr>
          <p:cNvPr id="4" name="Marcador de contenido 3" descr="Un campo de tierra&#10;&#10;Descripción generada automáticamente">
            <a:extLst>
              <a:ext uri="{FF2B5EF4-FFF2-40B4-BE49-F238E27FC236}">
                <a16:creationId xmlns:a16="http://schemas.microsoft.com/office/drawing/2014/main" id="{94DF8782-646D-1B72-9D19-A48B4A816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650814"/>
            <a:ext cx="6894576" cy="3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8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58C67E-78E1-4B42-A837-7D7F8D2B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Si todo el mundo viviera así… </a:t>
            </a:r>
          </a:p>
        </p:txBody>
      </p:sp>
      <p:sp>
        <p:nvSpPr>
          <p:cNvPr id="6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3CF95"/>
          </a:solidFill>
          <a:ln w="38100" cap="rnd">
            <a:solidFill>
              <a:srgbClr val="F3CF9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1C50752C-602F-4930-B57A-B956B0863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/>
              <a:t>!</a:t>
            </a:r>
          </a:p>
        </p:txBody>
      </p:sp>
      <p:pic>
        <p:nvPicPr>
          <p:cNvPr id="5" name="Marcador de contenido 4" descr="I">
            <a:extLst>
              <a:ext uri="{FF2B5EF4-FFF2-40B4-BE49-F238E27FC236}">
                <a16:creationId xmlns:a16="http://schemas.microsoft.com/office/drawing/2014/main" id="{E3919A1B-4EA6-0049-B81E-4BEC2B38D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62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6A4A7D-56DD-9A45-B3ED-396E8E3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/>
              <a:t>¡Necesitaríamos 2.6 Tierras!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29870"/>
          </a:solidFill>
          <a:ln w="38100" cap="rnd">
            <a:solidFill>
              <a:srgbClr val="B2987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234D97-88A8-BA40-B02B-B979360F3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708" r="1538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A186C8-380D-C54E-B565-9C25F9396E49}"/>
              </a:ext>
            </a:extLst>
          </p:cNvPr>
          <p:cNvSpPr txBox="1"/>
          <p:nvPr/>
        </p:nvSpPr>
        <p:spPr>
          <a:xfrm>
            <a:off x="10885232" y="6657945"/>
            <a:ext cx="13067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flickr.com/photos/gsfc/1398910460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B04DB-3CD6-C14B-9B7D-1B7FB9B2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Nos  sorprendimos mucho porque...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805A63D-F970-0B90-9921-83266BC4E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32365"/>
              </p:ext>
            </p:extLst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21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54" name="Rectangle 4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8A24B719-C0FC-1747-B0E6-95AE4CA988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" b="234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Rectangle 4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D1706A-A65C-9F4B-ABAD-97CF8CF7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 A pesar del esfuerzo…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E90FFA-11FD-4D15-B767-3EA9F419B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Nuestra  </a:t>
            </a:r>
            <a:r>
              <a:rPr lang="en-US" dirty="0" err="1">
                <a:solidFill>
                  <a:schemeClr val="bg1"/>
                </a:solidFill>
              </a:rPr>
              <a:t>huella</a:t>
            </a:r>
            <a:r>
              <a:rPr lang="en-US" dirty="0">
                <a:solidFill>
                  <a:schemeClr val="bg1"/>
                </a:solidFill>
              </a:rPr>
              <a:t> es </a:t>
            </a:r>
            <a:r>
              <a:rPr lang="en-US" dirty="0" err="1">
                <a:solidFill>
                  <a:schemeClr val="bg1"/>
                </a:solidFill>
              </a:rPr>
              <a:t>excesiva</a:t>
            </a:r>
            <a:r>
              <a:rPr lang="en-US" dirty="0">
                <a:solidFill>
                  <a:schemeClr val="bg1"/>
                </a:solidFill>
              </a:rPr>
              <a:t>, algo NO </a:t>
            </a:r>
            <a:r>
              <a:rPr lang="en-US" dirty="0" err="1">
                <a:solidFill>
                  <a:schemeClr val="bg1"/>
                </a:solidFill>
              </a:rPr>
              <a:t>estamos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haciendo</a:t>
            </a:r>
            <a:r>
              <a:rPr lang="en-US" dirty="0">
                <a:solidFill>
                  <a:schemeClr val="bg1"/>
                </a:solidFill>
              </a:rPr>
              <a:t> bien.</a:t>
            </a:r>
          </a:p>
        </p:txBody>
      </p:sp>
    </p:spTree>
    <p:extLst>
      <p:ext uri="{BB962C8B-B14F-4D97-AF65-F5344CB8AC3E}">
        <p14:creationId xmlns:p14="http://schemas.microsoft.com/office/powerpoint/2010/main" val="247510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762</Words>
  <Application>Microsoft Macintosh PowerPoint</Application>
  <PresentationFormat>Panorámica</PresentationFormat>
  <Paragraphs>67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Abadi</vt:lpstr>
      <vt:lpstr>Arial</vt:lpstr>
      <vt:lpstr>Calibri</vt:lpstr>
      <vt:lpstr>Modern Love</vt:lpstr>
      <vt:lpstr>The Hand</vt:lpstr>
      <vt:lpstr>Wingdings</vt:lpstr>
      <vt:lpstr>SketchyVTI</vt:lpstr>
      <vt:lpstr>LA HUELLA </vt:lpstr>
      <vt:lpstr> Punto de partida.</vt:lpstr>
      <vt:lpstr>Presentación de PowerPoint</vt:lpstr>
      <vt:lpstr>DEFORESTACIÓN</vt:lpstr>
      <vt:lpstr>Desertificación.</vt:lpstr>
      <vt:lpstr>Si todo el mundo viviera así… </vt:lpstr>
      <vt:lpstr>¡Necesitaríamos 2.6 Tierras!</vt:lpstr>
      <vt:lpstr>Nos  sorprendimos mucho porque...</vt:lpstr>
      <vt:lpstr> A pesar del esfuerzo…</vt:lpstr>
      <vt:lpstr> Aplicación en el aula. </vt:lpstr>
      <vt:lpstr>Utilización en el aula.</vt:lpstr>
      <vt:lpstr>Presentación de PowerPoint</vt:lpstr>
      <vt:lpstr>Presentación de PowerPoint</vt:lpstr>
      <vt:lpstr>¿Cómo funciona la app ComidAprueba? </vt:lpstr>
      <vt:lpstr>Realiza la búsqueda de 20 alimentos que consumes cada semana y comprueba los resultados, anótalos y súbelos a la carpeta de onedrive creada a tal efecto.</vt:lpstr>
      <vt:lpstr>Presentación de PowerPoint</vt:lpstr>
      <vt:lpstr>Algunas consideraciones.</vt:lpstr>
      <vt:lpstr>ENLACES ÚTILES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HUELLA ECOLÓGICA</dc:title>
  <dc:creator>MARIA JESUS FIDALGO UNZUETA</dc:creator>
  <cp:lastModifiedBy>MARIA JESUS FIDALGO UNZUETA</cp:lastModifiedBy>
  <cp:revision>12</cp:revision>
  <dcterms:created xsi:type="dcterms:W3CDTF">2021-10-09T19:05:34Z</dcterms:created>
  <dcterms:modified xsi:type="dcterms:W3CDTF">2023-03-28T22:17:38Z</dcterms:modified>
</cp:coreProperties>
</file>