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65A540-F0A4-42A2-84D9-D62E1E8A7C06}" type="datetimeFigureOut">
              <a:rPr lang="es-ES_tradnl" smtClean="0"/>
              <a:t>06/11/2021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733757-34E4-43EB-8463-AAE8479B79FE}" type="slidenum">
              <a:rPr lang="es-ES_tradnl" smtClean="0"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229600" cy="1828800"/>
          </a:xfrm>
        </p:spPr>
        <p:txBody>
          <a:bodyPr/>
          <a:lstStyle/>
          <a:p>
            <a:r>
              <a:rPr lang="es-ES_tradnl" dirty="0" smtClean="0"/>
              <a:t>1. Proyecto </a:t>
            </a:r>
            <a:r>
              <a:rPr lang="es-ES_tradnl" dirty="0" err="1" smtClean="0"/>
              <a:t>Uxama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357562"/>
            <a:ext cx="67723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s-ES_tradnl" dirty="0" smtClean="0"/>
              <a:t>Duración: aproximadamente 6 meses</a:t>
            </a:r>
          </a:p>
          <a:p>
            <a:pPr algn="l"/>
            <a:endParaRPr lang="es-ES_tradnl" dirty="0" smtClean="0"/>
          </a:p>
          <a:p>
            <a:pPr algn="l"/>
            <a:r>
              <a:rPr lang="es-ES_tradnl" dirty="0" smtClean="0"/>
              <a:t>Modelo: de corta duración, de tipo KAI122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4.1 Actividades en España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Pretendemos realizar las siguientes actividades:</a:t>
            </a:r>
          </a:p>
          <a:p>
            <a:pPr>
              <a:buNone/>
            </a:pP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smtClean="0"/>
              <a:t>Visita guiada al yacimiento de </a:t>
            </a:r>
            <a:r>
              <a:rPr lang="es-ES_tradnl" dirty="0" err="1" smtClean="0"/>
              <a:t>Atapuerca</a:t>
            </a:r>
            <a:r>
              <a:rPr lang="es-ES_tradnl" dirty="0" smtClean="0"/>
              <a:t> en Burgos, con una práctica sobre las nociones básicas de arqueología y el trabajo del arqueólogo.</a:t>
            </a:r>
          </a:p>
          <a:p>
            <a:pPr>
              <a:buNone/>
            </a:pPr>
            <a:r>
              <a:rPr lang="es-ES_tradnl" dirty="0" smtClean="0"/>
              <a:t>-	Visita y colaboración en el estudio del yacimiento arqueológico romano y medieval de </a:t>
            </a:r>
            <a:r>
              <a:rPr lang="es-ES_tradnl" dirty="0" err="1" smtClean="0"/>
              <a:t>Uxama</a:t>
            </a:r>
            <a:r>
              <a:rPr lang="es-ES_tradnl" dirty="0" smtClean="0"/>
              <a:t> en Burgo de </a:t>
            </a:r>
            <a:r>
              <a:rPr lang="es-ES_tradnl" dirty="0" err="1" smtClean="0"/>
              <a:t>Osma</a:t>
            </a:r>
            <a:r>
              <a:rPr lang="es-ES_tradnl" dirty="0" smtClean="0"/>
              <a:t>, en lo referente a la práctica de mantenimiento del yacimiento, estudio de su geografía y análisis documental.</a:t>
            </a: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_tradnl" dirty="0" smtClean="0"/>
              <a:t>	De estas actividades se hará un seguimiento al mismo tiempo que los alumnos asisten a clase de forma normal y participan en las actividades del centro y conocen sus instalaciones y la dinámica de trabajo grupal del centro, con trabajos y actividades diarias.</a:t>
            </a:r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Usuario\Desktop\IES_Bur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Usuario\Desktop\ciudades-celtibericas-uxama-6-celtiberia-sori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46598">
            <a:off x="4214018" y="304255"/>
            <a:ext cx="4636846" cy="2469923"/>
          </a:xfrm>
          <a:prstGeom prst="rect">
            <a:avLst/>
          </a:prstGeom>
          <a:noFill/>
        </p:spPr>
      </p:pic>
      <p:pic>
        <p:nvPicPr>
          <p:cNvPr id="3077" name="Picture 5" descr="C:\Users\Usuario\Desktop\Uxama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7284">
            <a:off x="-12345" y="226823"/>
            <a:ext cx="5361786" cy="328614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3074" name="Picture 2" descr="C:\Users\Usuario\Desktop\70783283_987265641622640_289964453306092748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36217">
            <a:off x="-22827" y="3156880"/>
            <a:ext cx="5000625" cy="3743326"/>
          </a:xfrm>
          <a:prstGeom prst="rect">
            <a:avLst/>
          </a:prstGeom>
          <a:noFill/>
        </p:spPr>
      </p:pic>
      <p:pic>
        <p:nvPicPr>
          <p:cNvPr id="3075" name="Picture 3" descr="C:\Users\Usuario\Desktop\atapuer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268">
            <a:off x="4021979" y="303662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4.2 Actividades en Irlanda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dirty="0" smtClean="0"/>
              <a:t>	Pretendemos colaborar en las siguientes actividades:</a:t>
            </a:r>
          </a:p>
          <a:p>
            <a:pPr>
              <a:buNone/>
            </a:pP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smtClean="0"/>
              <a:t>Visita al Museo Arqueológico Nacional, en Dublín, y trabajo y exposición sobre las instalaciones y características del edificio y los trabajos que realiza.</a:t>
            </a:r>
          </a:p>
          <a:p>
            <a:pPr>
              <a:buFontTx/>
              <a:buChar char="-"/>
            </a:pPr>
            <a:r>
              <a:rPr lang="es-ES_tradnl" dirty="0" smtClean="0"/>
              <a:t>Visita y colaboración en una práctica en el yacimiento de </a:t>
            </a:r>
            <a:r>
              <a:rPr lang="es-ES_tradnl" dirty="0" err="1" smtClean="0"/>
              <a:t>Brú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Boine</a:t>
            </a:r>
            <a:r>
              <a:rPr lang="es-ES_tradnl" dirty="0" smtClean="0"/>
              <a:t>, en el condado de Meath (norte de Dublín), donde se pretende conocer las características geográficas del lugar y la metodología de trabajo empleada en este famoso yacimiento.</a:t>
            </a:r>
          </a:p>
          <a:p>
            <a:pPr>
              <a:buNone/>
            </a:pPr>
            <a:r>
              <a:rPr lang="es-ES_tradnl" dirty="0" smtClean="0"/>
              <a:t>-	Trabajar en el mantenimiento de los especímenes y restos arqueológicos que estudia el </a:t>
            </a:r>
            <a:r>
              <a:rPr lang="es-ES_tradnl" dirty="0" err="1" smtClean="0"/>
              <a:t>Newpark</a:t>
            </a:r>
            <a:r>
              <a:rPr lang="es-ES_tradnl" dirty="0" smtClean="0"/>
              <a:t> </a:t>
            </a:r>
            <a:r>
              <a:rPr lang="es-ES_tradnl" dirty="0" err="1" smtClean="0"/>
              <a:t>Comprehensive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, realizando una práctica de mantenimiento y estudio en el instituto.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_tradnl" dirty="0" smtClean="0"/>
              <a:t>	De todas estas actividades se hará un seguimiento y los profesores irlandeses implicados realizarán pruebas orales y escritas a los alumnos y les pedirán que colaboren en otras actividades con sus compañeros irlandeses con el objetivo de desarrollar la colaboración y empatía, al mismo tiempo que el espíritu de superación y compromiso con la arqueología y otras materias afines. Todo ello unido a otras actividades académicas y culturales.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uario\Desktop\DJI_0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66591" cy="65722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4098" name="Picture 2" descr="C:\Users\Usuario\Desktop\Captur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4714">
            <a:off x="-711611" y="533867"/>
            <a:ext cx="5784851" cy="2990850"/>
          </a:xfrm>
          <a:prstGeom prst="rect">
            <a:avLst/>
          </a:prstGeom>
          <a:noFill/>
        </p:spPr>
      </p:pic>
      <p:pic>
        <p:nvPicPr>
          <p:cNvPr id="4100" name="Picture 4" descr="C:\Users\Usuario\Desktop\Captura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80566">
            <a:off x="1190033" y="3070541"/>
            <a:ext cx="2733675" cy="4419600"/>
          </a:xfrm>
          <a:prstGeom prst="rect">
            <a:avLst/>
          </a:prstGeom>
          <a:noFill/>
        </p:spPr>
      </p:pic>
      <p:pic>
        <p:nvPicPr>
          <p:cNvPr id="4102" name="Picture 6" descr="C:\Users\Usuario\Desktop\03-150821-irlanda-2974-newgran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92867">
            <a:off x="5331914" y="1185197"/>
            <a:ext cx="4016359" cy="539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DATOS DEL CENTRO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994672"/>
          </a:xfrm>
        </p:spPr>
        <p:txBody>
          <a:bodyPr/>
          <a:lstStyle/>
          <a:p>
            <a:pPr algn="just"/>
            <a:r>
              <a:rPr lang="es-ES_tradnl" dirty="0" smtClean="0"/>
              <a:t>Dividiremos esta información en 2 partes, una correspondiente a nuestro centro de referencia y otra respecto al centro con el que colaboraremos.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2.1 Nuestro centro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_tradnl" dirty="0" smtClean="0"/>
              <a:t>	Nuestro </a:t>
            </a:r>
            <a:r>
              <a:rPr lang="es-ES_tradnl" dirty="0" smtClean="0"/>
              <a:t>centro es el IES Santa Catalina, ubicado en el Burgo de </a:t>
            </a:r>
            <a:r>
              <a:rPr lang="es-ES_tradnl" dirty="0" err="1" smtClean="0"/>
              <a:t>Osma</a:t>
            </a:r>
            <a:r>
              <a:rPr lang="es-ES_tradnl" dirty="0" smtClean="0"/>
              <a:t>, en la provincia de Soria, Comunidad Autónoma de Castilla y León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r>
              <a:rPr lang="es-ES_tradnl" dirty="0" smtClean="0"/>
              <a:t>	Dentro del programa de estudios destacamos</a:t>
            </a:r>
            <a:r>
              <a:rPr lang="es-ES_tradnl" dirty="0" smtClean="0"/>
              <a:t>:</a:t>
            </a:r>
          </a:p>
          <a:p>
            <a:pPr>
              <a:buNone/>
            </a:pPr>
            <a:endParaRPr lang="es-ES_tradnl" sz="2400" dirty="0" smtClean="0"/>
          </a:p>
          <a:p>
            <a:pPr lvl="0">
              <a:buNone/>
            </a:pPr>
            <a:r>
              <a:rPr lang="es-ES_tradnl" i="1" dirty="0" smtClean="0"/>
              <a:t>Educación Secundaria Obligatoria</a:t>
            </a:r>
            <a:endParaRPr lang="es-ES_tradnl" sz="2400" dirty="0" smtClean="0"/>
          </a:p>
          <a:p>
            <a:pPr lvl="1"/>
            <a:r>
              <a:rPr lang="es-ES_tradnl" dirty="0" smtClean="0"/>
              <a:t>Educación Secundaria Obligatoria - con Programa de Mejora </a:t>
            </a:r>
            <a:r>
              <a:rPr lang="es-ES_tradnl" dirty="0" smtClean="0"/>
              <a:t> </a:t>
            </a:r>
            <a:r>
              <a:rPr lang="es-ES_tradnl" dirty="0" smtClean="0"/>
              <a:t>del Aprendizaje y Rendimiento Educativo.</a:t>
            </a:r>
            <a:endParaRPr lang="es-ES_tradnl" sz="2000" dirty="0" smtClean="0"/>
          </a:p>
          <a:p>
            <a:pPr lvl="0">
              <a:buNone/>
            </a:pPr>
            <a:r>
              <a:rPr lang="es-ES_tradnl" i="1" dirty="0" smtClean="0"/>
              <a:t>Bachillerato</a:t>
            </a:r>
            <a:endParaRPr lang="es-ES_tradnl" sz="2400" dirty="0" smtClean="0"/>
          </a:p>
          <a:p>
            <a:pPr lvl="1"/>
            <a:r>
              <a:rPr lang="es-ES_tradnl" dirty="0" smtClean="0"/>
              <a:t>Bachillerato de Ciencias - Ordinario</a:t>
            </a:r>
            <a:endParaRPr lang="es-ES_tradnl" sz="2000" dirty="0" smtClean="0"/>
          </a:p>
          <a:p>
            <a:pPr lvl="1"/>
            <a:r>
              <a:rPr lang="es-ES_tradnl" dirty="0" smtClean="0"/>
              <a:t>Bachillerato de Humanidades y Ciencias Sociales - Ordinario</a:t>
            </a:r>
            <a:endParaRPr lang="es-ES_tradnl" sz="2000" dirty="0" smtClean="0"/>
          </a:p>
          <a:p>
            <a:pPr lvl="0">
              <a:buNone/>
            </a:pPr>
            <a:r>
              <a:rPr lang="es-ES_tradnl" i="1" dirty="0" smtClean="0"/>
              <a:t>Ciclos Formativos de F.P. de Grado Medio</a:t>
            </a:r>
            <a:endParaRPr lang="es-ES_tradnl" sz="2400" dirty="0" smtClean="0"/>
          </a:p>
          <a:p>
            <a:pPr lvl="1"/>
            <a:r>
              <a:rPr lang="es-ES_tradnl" dirty="0" smtClean="0"/>
              <a:t>CFGM - Gestión Administrativa - Presencial - Nuevo Currículo</a:t>
            </a:r>
            <a:endParaRPr lang="es-ES_tradnl" sz="2000" dirty="0" smtClean="0"/>
          </a:p>
          <a:p>
            <a:pPr lvl="1"/>
            <a:r>
              <a:rPr lang="es-ES_tradnl" dirty="0" smtClean="0"/>
              <a:t>CFGM - Mantenimiento Electromecánico - Presencial</a:t>
            </a:r>
            <a:endParaRPr lang="es-ES_tradnl" sz="2000" dirty="0" smtClean="0"/>
          </a:p>
          <a:p>
            <a:pPr lvl="0">
              <a:buNone/>
            </a:pPr>
            <a:r>
              <a:rPr lang="es-ES_tradnl" i="1" dirty="0" smtClean="0"/>
              <a:t>Ciclos Formativos de F.P. de Grado Superior</a:t>
            </a:r>
            <a:endParaRPr lang="es-ES_tradnl" sz="2400" dirty="0" smtClean="0"/>
          </a:p>
          <a:p>
            <a:pPr lvl="1"/>
            <a:r>
              <a:rPr lang="es-ES_tradnl" dirty="0" smtClean="0"/>
              <a:t>CFGS - Administración y Finanzas - Presencial ( 2º)</a:t>
            </a:r>
            <a:endParaRPr lang="es-ES_tradnl" sz="2000" dirty="0" smtClean="0"/>
          </a:p>
          <a:p>
            <a:pPr lvl="1"/>
            <a:r>
              <a:rPr lang="es-ES_tradnl" dirty="0" smtClean="0"/>
              <a:t>CFGS - Transporte y Logística – </a:t>
            </a:r>
            <a:r>
              <a:rPr lang="es-ES_tradnl" dirty="0" smtClean="0"/>
              <a:t>Presencial</a:t>
            </a:r>
          </a:p>
          <a:p>
            <a:pPr lvl="1"/>
            <a:endParaRPr lang="es-ES_tradnl" sz="2000" dirty="0" smtClean="0"/>
          </a:p>
          <a:p>
            <a:pPr>
              <a:buNone/>
            </a:pPr>
            <a:r>
              <a:rPr lang="es-ES_tradnl" dirty="0" smtClean="0"/>
              <a:t>	Respecto </a:t>
            </a:r>
            <a:r>
              <a:rPr lang="es-ES_tradnl" dirty="0" smtClean="0"/>
              <a:t>a sus características internas, conforma un centro bien dotado de recursos, un total de 365 alumnos, con un claustro de 56 profesores. Los alumnos pertenecen a un estrato social de clase media/baja con padres dedicados a actividades del sector servicios y primario principalmente, con alumnado que incluye grupos de Europa del Este, América del Sur y Marruecos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r>
              <a:rPr lang="es-ES_tradnl" dirty="0" smtClean="0"/>
              <a:t>	Desde hace ya unos años el centro se ha mostrado muy interesado en desarrollar su propio proyecto para iniciar a los alumnos de diferentes cursos en la arqueología debido a la proximidad de diferentes yacimientos arqueológicos, como el de </a:t>
            </a:r>
            <a:r>
              <a:rPr lang="es-ES_tradnl" dirty="0" err="1" smtClean="0"/>
              <a:t>Uxama</a:t>
            </a:r>
            <a:r>
              <a:rPr lang="es-ES_tradnl" dirty="0" smtClean="0"/>
              <a:t> o incluso el de </a:t>
            </a:r>
            <a:r>
              <a:rPr lang="es-ES_tradnl" dirty="0" err="1" smtClean="0"/>
              <a:t>Atapuerca</a:t>
            </a:r>
            <a:r>
              <a:rPr lang="es-ES_tradnl" dirty="0" smtClean="0"/>
              <a:t>.</a:t>
            </a:r>
            <a:endParaRPr lang="es-ES_tradnl" sz="2400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2.2 Centro colaborador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ES_tradnl" dirty="0" smtClean="0"/>
              <a:t>	La </a:t>
            </a:r>
            <a:r>
              <a:rPr lang="es-ES_tradnl" dirty="0" smtClean="0"/>
              <a:t>organización con la que pensamos colaborar se ubica en Irlanda, concretamente en el área metropolitana de Dublín, en la demarcación territorial y administrativa de </a:t>
            </a:r>
            <a:r>
              <a:rPr lang="es-ES_tradnl" dirty="0" err="1" smtClean="0"/>
              <a:t>Dún</a:t>
            </a:r>
            <a:r>
              <a:rPr lang="es-ES_tradnl" dirty="0" smtClean="0"/>
              <a:t> </a:t>
            </a:r>
            <a:r>
              <a:rPr lang="es-ES_tradnl" dirty="0" err="1" smtClean="0"/>
              <a:t>Laoghaire</a:t>
            </a:r>
            <a:r>
              <a:rPr lang="es-ES_tradnl" dirty="0" smtClean="0"/>
              <a:t>. </a:t>
            </a:r>
            <a:endParaRPr lang="es-ES_tradnl" dirty="0" smtClean="0"/>
          </a:p>
          <a:p>
            <a:pPr algn="just">
              <a:buNone/>
            </a:pP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	Se llama </a:t>
            </a:r>
            <a:r>
              <a:rPr lang="es-ES_tradnl" dirty="0" err="1" smtClean="0"/>
              <a:t>Newpark</a:t>
            </a:r>
            <a:r>
              <a:rPr lang="es-ES_tradnl" dirty="0" smtClean="0"/>
              <a:t> </a:t>
            </a:r>
            <a:r>
              <a:rPr lang="es-ES_tradnl" dirty="0" err="1" smtClean="0"/>
              <a:t>Comprehensive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, siendo un instituto de educación secundaria fundado en 1972 bajo el patronazgo del arzobispado de Dublín. </a:t>
            </a:r>
            <a:r>
              <a:rPr lang="es-ES" dirty="0" smtClean="0"/>
              <a:t>La escuela tiene sus orígenes en el centro de estudios Avoca y escuela de Kingstown, que se formó en 1968 después de la fusión de dos escuelas establecidas desde hace mucho tiempo: Avoca fundada en 1891 en </a:t>
            </a:r>
            <a:r>
              <a:rPr lang="es-ES" dirty="0" err="1" smtClean="0"/>
              <a:t>Blackrock</a:t>
            </a:r>
            <a:r>
              <a:rPr lang="es-ES" dirty="0" smtClean="0"/>
              <a:t> y Kingstown </a:t>
            </a:r>
            <a:r>
              <a:rPr lang="es-ES" dirty="0" err="1" smtClean="0"/>
              <a:t>Grammar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fundada en 1894 en </a:t>
            </a:r>
            <a:r>
              <a:rPr lang="es-ES" dirty="0" err="1" smtClean="0"/>
              <a:t>Dún</a:t>
            </a:r>
            <a:r>
              <a:rPr lang="es-ES" dirty="0" smtClean="0"/>
              <a:t> </a:t>
            </a:r>
            <a:r>
              <a:rPr lang="es-ES" dirty="0" err="1" smtClean="0"/>
              <a:t>Laoghaire</a:t>
            </a:r>
            <a:r>
              <a:rPr lang="es-ES" dirty="0" smtClean="0"/>
              <a:t>.</a:t>
            </a:r>
          </a:p>
          <a:p>
            <a:pPr algn="just">
              <a:buNone/>
            </a:pP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	Contiene 863 alumnos de ambos sexos y sin distinciones étnicas, cuenta con amplias instalaciones de estudios, aulas y zonas deportivas con una extensión aproximada de 100.543 metros cuadrados, y un claustro de alrededor de 70 profesores</a:t>
            </a:r>
            <a:r>
              <a:rPr lang="es-ES_tradnl" dirty="0" smtClean="0"/>
              <a:t>.</a:t>
            </a:r>
          </a:p>
          <a:p>
            <a:pPr algn="just">
              <a:buNone/>
            </a:pPr>
            <a:r>
              <a:rPr lang="es-ES_tradnl" dirty="0" smtClean="0"/>
              <a:t>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	Este </a:t>
            </a:r>
            <a:r>
              <a:rPr lang="es-ES_tradnl" dirty="0" smtClean="0"/>
              <a:t>instituto </a:t>
            </a:r>
            <a:r>
              <a:rPr lang="es-ES" dirty="0" smtClean="0"/>
              <a:t>desarrolla programas de educación sexual y estudio de la naturaleza con especial ahínco y la apreciación musical y el arte fueron elementos permanentes en el plan de estudios desde sus inicios. De hecho, tanto la "instrucción manual" (dedicada a actividades manuales y creativas) como la "economía nacional" figuran en el plan de estudios de Avoca desde 1906</a:t>
            </a:r>
            <a:r>
              <a:rPr lang="es-ES" dirty="0" smtClean="0"/>
              <a:t>.</a:t>
            </a:r>
          </a:p>
          <a:p>
            <a:pPr algn="just">
              <a:buNone/>
            </a:pPr>
            <a:endParaRPr lang="es-ES_tradnl" dirty="0" smtClean="0"/>
          </a:p>
          <a:p>
            <a:pPr algn="just">
              <a:buNone/>
            </a:pPr>
            <a:r>
              <a:rPr lang="es-ES" dirty="0" smtClean="0"/>
              <a:t>	Con el paso del tiempo, los edificios se han ido actualizando y desde inicios del 2000 el centro buscó un nuevo alojamiento. Fue desde entonces cuando se le dio un nuevo enfoque con los actuales edificios y 2 aulas especializadas para estudios de introducción a la arqueología en relación con el Departamento de Arqueología Medieval del Trinity </a:t>
            </a:r>
            <a:r>
              <a:rPr lang="es-ES" dirty="0" err="1" smtClean="0"/>
              <a:t>College</a:t>
            </a:r>
            <a:r>
              <a:rPr lang="es-ES" dirty="0" smtClean="0"/>
              <a:t>. Y es precisamente ahí donde radica nuestro interés, ya que nuestro proyecto busca la colaboración en el área de la arqueología básica.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1026" name="Picture 2" descr="C:\Users\Usuario\Desktop\Captur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4989"/>
            <a:ext cx="8143932" cy="2465384"/>
          </a:xfrm>
          <a:prstGeom prst="rect">
            <a:avLst/>
          </a:prstGeom>
          <a:noFill/>
        </p:spPr>
      </p:pic>
      <p:pic>
        <p:nvPicPr>
          <p:cNvPr id="1027" name="Picture 3" descr="C:\Users\Usuario\Desktop\Captur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8121141" cy="320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OBJETIVOS PRINCIPALES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_tradnl" dirty="0" smtClean="0"/>
              <a:t>Nos proponemos como metas:</a:t>
            </a:r>
          </a:p>
          <a:p>
            <a:pPr algn="just">
              <a:buNone/>
            </a:pPr>
            <a:endParaRPr lang="es-ES_tradnl" dirty="0" smtClean="0"/>
          </a:p>
          <a:p>
            <a:pPr algn="just">
              <a:buFontTx/>
              <a:buChar char="-"/>
            </a:pPr>
            <a:r>
              <a:rPr lang="es-ES_tradnl" dirty="0" smtClean="0"/>
              <a:t>El desarrollo del conocimiento del idioma inglés por nuestros alumnos y del español por los alumnos que vengan de Irlanda.</a:t>
            </a:r>
          </a:p>
          <a:p>
            <a:pPr algn="just">
              <a:buFontTx/>
              <a:buChar char="-"/>
            </a:pPr>
            <a:r>
              <a:rPr lang="es-ES_tradnl" dirty="0" smtClean="0"/>
              <a:t>Establecer una relación duradera con el centro </a:t>
            </a:r>
            <a:r>
              <a:rPr lang="es-ES_tradnl" dirty="0" err="1" smtClean="0"/>
              <a:t>Newpark</a:t>
            </a:r>
            <a:r>
              <a:rPr lang="es-ES_tradnl" dirty="0" smtClean="0"/>
              <a:t> </a:t>
            </a:r>
            <a:r>
              <a:rPr lang="es-ES_tradnl" dirty="0" err="1" smtClean="0"/>
              <a:t>Comprehensive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, debido a las actividades arqueológicas que desarrolla, a través de una primera toma de contacto y el desarrollo de unas actividades </a:t>
            </a:r>
            <a:r>
              <a:rPr lang="es-ES_tradnl" dirty="0" err="1" smtClean="0"/>
              <a:t>iniciales</a:t>
            </a:r>
            <a:r>
              <a:rPr lang="es-ES_tradnl" dirty="0" smtClean="0"/>
              <a:t> no demasiado ambiciosas de entrada.</a:t>
            </a:r>
          </a:p>
          <a:p>
            <a:pPr algn="just">
              <a:buFontTx/>
              <a:buChar char="-"/>
            </a:pPr>
            <a:r>
              <a:rPr lang="es-ES_tradnl" dirty="0" smtClean="0"/>
              <a:t>Que todos los alumnos implicados se involucren en las nociones básicas de la arqueología.</a:t>
            </a:r>
            <a:endParaRPr lang="es-ES_tradnl" dirty="0" smtClean="0"/>
          </a:p>
          <a:p>
            <a:pPr algn="just">
              <a:buFontTx/>
              <a:buChar char="-"/>
            </a:pPr>
            <a:endParaRPr lang="es-ES_tradnl" dirty="0" smtClean="0"/>
          </a:p>
          <a:p>
            <a:pPr algn="just">
              <a:buFontTx/>
              <a:buChar char="-"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 PARTICIPANTES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ES_tradnl" dirty="0" smtClean="0"/>
              <a:t>	Pretendemos enfocar nuestro proyectos a </a:t>
            </a:r>
            <a:r>
              <a:rPr lang="es-ES_tradnl" dirty="0" err="1" smtClean="0"/>
              <a:t>lumnos</a:t>
            </a:r>
            <a:r>
              <a:rPr lang="es-ES_tradnl" dirty="0" smtClean="0"/>
              <a:t> de 4ºESO, ya que finalizan su etapa de educación obligatoria y puede servirles la experiencia para motivarles en un campo profesional como el de la arqueología de cara a su futuro laboral.</a:t>
            </a:r>
          </a:p>
          <a:p>
            <a:pPr algn="just">
              <a:buNone/>
            </a:pP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	Pretendemos que participen en este proyecto, desde el claustro de profesores, los Departamentos de Ciencias Sociales, en colaboración con los de Inglés, Orientación y la Dirección de los Centros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28"/>
          <p:cNvSpPr/>
          <p:nvPr/>
        </p:nvSpPr>
        <p:spPr>
          <a:xfrm>
            <a:off x="4071934" y="4143380"/>
            <a:ext cx="484632" cy="13573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Bent-Up Arrow 27"/>
          <p:cNvSpPr/>
          <p:nvPr/>
        </p:nvSpPr>
        <p:spPr>
          <a:xfrm rot="5400000">
            <a:off x="2893207" y="3250405"/>
            <a:ext cx="1571636" cy="3500462"/>
          </a:xfrm>
          <a:prstGeom prst="bentUpArrow">
            <a:avLst>
              <a:gd name="adj1" fmla="val 25000"/>
              <a:gd name="adj2" fmla="val 22246"/>
              <a:gd name="adj3" fmla="val 275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Bent-Up Arrow 25"/>
          <p:cNvSpPr/>
          <p:nvPr/>
        </p:nvSpPr>
        <p:spPr>
          <a:xfrm rot="10800000">
            <a:off x="1714480" y="857232"/>
            <a:ext cx="1279020" cy="2428892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rved Left Arrow 23"/>
          <p:cNvSpPr/>
          <p:nvPr/>
        </p:nvSpPr>
        <p:spPr>
          <a:xfrm>
            <a:off x="7072330" y="3357562"/>
            <a:ext cx="1374462" cy="235745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5" name="Oval 4"/>
          <p:cNvSpPr/>
          <p:nvPr/>
        </p:nvSpPr>
        <p:spPr>
          <a:xfrm>
            <a:off x="3071802" y="285728"/>
            <a:ext cx="2428892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DEPARTAMENTOS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72264" y="500042"/>
            <a:ext cx="1571636" cy="142876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 smtClean="0">
                <a:solidFill>
                  <a:schemeClr val="bg1"/>
                </a:solidFill>
              </a:rPr>
              <a:t>ORIENTACIÓN</a:t>
            </a:r>
            <a:endParaRPr lang="es-ES_tradnl" sz="10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71934" y="1928802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571868" y="3000372"/>
            <a:ext cx="1428760" cy="1143000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</a:rPr>
              <a:t>ACTIVIDAD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5572132" y="928670"/>
            <a:ext cx="928694" cy="34175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ight Arrow Callout 12"/>
          <p:cNvSpPr/>
          <p:nvPr/>
        </p:nvSpPr>
        <p:spPr>
          <a:xfrm>
            <a:off x="1428728" y="2857496"/>
            <a:ext cx="2143140" cy="1414466"/>
          </a:xfrm>
          <a:prstGeom prst="right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ALUMNOS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5429256" y="4786322"/>
            <a:ext cx="1500198" cy="139960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ÉXITO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 rot="2056302">
            <a:off x="5134526" y="2359682"/>
            <a:ext cx="2500330" cy="1500198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ANÁLISIS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7" name="Oval 16"/>
          <p:cNvSpPr/>
          <p:nvPr/>
        </p:nvSpPr>
        <p:spPr>
          <a:xfrm>
            <a:off x="6500826" y="2285992"/>
            <a:ext cx="214314" cy="214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Oval 17"/>
          <p:cNvSpPr/>
          <p:nvPr/>
        </p:nvSpPr>
        <p:spPr>
          <a:xfrm>
            <a:off x="6643702" y="2214554"/>
            <a:ext cx="142876" cy="2000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Oval 18"/>
          <p:cNvSpPr/>
          <p:nvPr/>
        </p:nvSpPr>
        <p:spPr>
          <a:xfrm>
            <a:off x="6715140" y="2214554"/>
            <a:ext cx="71438" cy="714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Oval 20"/>
          <p:cNvSpPr/>
          <p:nvPr/>
        </p:nvSpPr>
        <p:spPr>
          <a:xfrm>
            <a:off x="5286380" y="2143116"/>
            <a:ext cx="357190" cy="2857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Oval 21"/>
          <p:cNvSpPr/>
          <p:nvPr/>
        </p:nvSpPr>
        <p:spPr>
          <a:xfrm>
            <a:off x="5214942" y="2071678"/>
            <a:ext cx="214314" cy="214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Oval 22"/>
          <p:cNvSpPr/>
          <p:nvPr/>
        </p:nvSpPr>
        <p:spPr>
          <a:xfrm>
            <a:off x="5214942" y="1928802"/>
            <a:ext cx="142876" cy="214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52" name="Picture 4" descr="C:\Users\Usuario\Desktop\Captura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2143140" cy="1895475"/>
          </a:xfrm>
          <a:prstGeom prst="rect">
            <a:avLst/>
          </a:prstGeom>
          <a:noFill/>
        </p:spPr>
      </p:pic>
      <p:pic>
        <p:nvPicPr>
          <p:cNvPr id="2053" name="Picture 5" descr="C:\Users\Usuario\Desktop\Captura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149498" cy="188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 ACTIVIDADES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/>
          <a:lstStyle/>
          <a:p>
            <a:r>
              <a:rPr lang="es-ES_tradnl" dirty="0" smtClean="0"/>
              <a:t>Vamos a proponer un plan de actividades en Irlanda, ya que pretendemos abarcar diferentes áreas de su geografía, y en la zona del Burgo de </a:t>
            </a:r>
            <a:r>
              <a:rPr lang="es-ES_tradnl" dirty="0" err="1" smtClean="0"/>
              <a:t>Osma</a:t>
            </a:r>
            <a:r>
              <a:rPr lang="es-ES_tradnl" dirty="0" smtClean="0"/>
              <a:t> y Burgos en España.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3C67708C5C6E4EBCAB3F13810708C4" ma:contentTypeVersion="7" ma:contentTypeDescription="Crear nuevo documento." ma:contentTypeScope="" ma:versionID="7d16d562ddea9cb9e8ac7b1d12b2f03a">
  <xsd:schema xmlns:xsd="http://www.w3.org/2001/XMLSchema" xmlns:xs="http://www.w3.org/2001/XMLSchema" xmlns:p="http://schemas.microsoft.com/office/2006/metadata/properties" xmlns:ns2="bf06d00e-3590-4868-a44b-b879d5022e70" targetNamespace="http://schemas.microsoft.com/office/2006/metadata/properties" ma:root="true" ma:fieldsID="1c30c7de801c691dd1978fafef6c0a86" ns2:_="">
    <xsd:import namespace="bf06d00e-3590-4868-a44b-b879d5022e7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6d00e-3590-4868-a44b-b879d5022e7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bf06d00e-3590-4868-a44b-b879d5022e70" xsi:nil="true"/>
  </documentManagement>
</p:properties>
</file>

<file path=customXml/itemProps1.xml><?xml version="1.0" encoding="utf-8"?>
<ds:datastoreItem xmlns:ds="http://schemas.openxmlformats.org/officeDocument/2006/customXml" ds:itemID="{B1F031E9-5E57-4CC7-9B31-9EA697919BFC}"/>
</file>

<file path=customXml/itemProps2.xml><?xml version="1.0" encoding="utf-8"?>
<ds:datastoreItem xmlns:ds="http://schemas.openxmlformats.org/officeDocument/2006/customXml" ds:itemID="{C9D5EDBA-8DAC-45A2-9FD2-E8656DFF7DD3}"/>
</file>

<file path=customXml/itemProps3.xml><?xml version="1.0" encoding="utf-8"?>
<ds:datastoreItem xmlns:ds="http://schemas.openxmlformats.org/officeDocument/2006/customXml" ds:itemID="{FA83605E-7E8E-4138-87F5-F13214B8440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222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1. Proyecto Uxama</vt:lpstr>
      <vt:lpstr>2. DATOS DEL CENTRO</vt:lpstr>
      <vt:lpstr>2.1 Nuestro centro</vt:lpstr>
      <vt:lpstr>2.2 Centro colaborador</vt:lpstr>
      <vt:lpstr>Slide 5</vt:lpstr>
      <vt:lpstr>3. OBJETIVOS PRINCIPALES</vt:lpstr>
      <vt:lpstr>4. PARTICIPANTES</vt:lpstr>
      <vt:lpstr>Slide 8</vt:lpstr>
      <vt:lpstr>4. ACTIVIDADES</vt:lpstr>
      <vt:lpstr>4.1 Actividades en España</vt:lpstr>
      <vt:lpstr>Slide 11</vt:lpstr>
      <vt:lpstr>Slide 12</vt:lpstr>
      <vt:lpstr>4.2 Actividades en Irlanda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Proyecto Uxama</dc:title>
  <dc:creator>Usuario</dc:creator>
  <cp:lastModifiedBy>Usuario</cp:lastModifiedBy>
  <cp:revision>14</cp:revision>
  <dcterms:created xsi:type="dcterms:W3CDTF">2021-11-06T16:22:33Z</dcterms:created>
  <dcterms:modified xsi:type="dcterms:W3CDTF">2021-11-06T19:00:14Z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0x010100473C67708C5C6E4EBCAB3F13810708C4</vt:lpwstr>
  </property>
</Properties>
</file>