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8" r:id="rId1"/>
  </p:sldMasterIdLst>
  <p:notesMasterIdLst>
    <p:notesMasterId r:id="rId137"/>
  </p:notesMasterIdLst>
  <p:sldIdLst>
    <p:sldId id="256" r:id="rId2"/>
    <p:sldId id="472" r:id="rId3"/>
    <p:sldId id="273" r:id="rId4"/>
    <p:sldId id="293" r:id="rId5"/>
    <p:sldId id="488" r:id="rId6"/>
    <p:sldId id="319" r:id="rId7"/>
    <p:sldId id="317" r:id="rId8"/>
    <p:sldId id="320" r:id="rId9"/>
    <p:sldId id="321" r:id="rId10"/>
    <p:sldId id="322" r:id="rId11"/>
    <p:sldId id="316" r:id="rId12"/>
    <p:sldId id="505" r:id="rId13"/>
    <p:sldId id="507" r:id="rId14"/>
    <p:sldId id="508" r:id="rId15"/>
    <p:sldId id="306" r:id="rId16"/>
    <p:sldId id="307" r:id="rId17"/>
    <p:sldId id="308" r:id="rId18"/>
    <p:sldId id="318" r:id="rId19"/>
    <p:sldId id="323" r:id="rId20"/>
    <p:sldId id="309" r:id="rId21"/>
    <p:sldId id="310" r:id="rId22"/>
    <p:sldId id="331" r:id="rId23"/>
    <p:sldId id="332" r:id="rId24"/>
    <p:sldId id="333" r:id="rId25"/>
    <p:sldId id="326" r:id="rId26"/>
    <p:sldId id="327" r:id="rId27"/>
    <p:sldId id="329" r:id="rId28"/>
    <p:sldId id="330" r:id="rId29"/>
    <p:sldId id="504" r:id="rId30"/>
    <p:sldId id="476" r:id="rId31"/>
    <p:sldId id="334" r:id="rId32"/>
    <p:sldId id="335" r:id="rId33"/>
    <p:sldId id="337" r:id="rId34"/>
    <p:sldId id="338" r:id="rId35"/>
    <p:sldId id="336" r:id="rId36"/>
    <p:sldId id="341" r:id="rId37"/>
    <p:sldId id="339" r:id="rId38"/>
    <p:sldId id="342" r:id="rId39"/>
    <p:sldId id="343" r:id="rId40"/>
    <p:sldId id="344" r:id="rId41"/>
    <p:sldId id="345" r:id="rId42"/>
    <p:sldId id="346" r:id="rId43"/>
    <p:sldId id="347" r:id="rId44"/>
    <p:sldId id="348" r:id="rId45"/>
    <p:sldId id="349" r:id="rId46"/>
    <p:sldId id="351" r:id="rId47"/>
    <p:sldId id="368" r:id="rId48"/>
    <p:sldId id="352" r:id="rId49"/>
    <p:sldId id="353" r:id="rId50"/>
    <p:sldId id="354" r:id="rId51"/>
    <p:sldId id="355" r:id="rId52"/>
    <p:sldId id="356" r:id="rId53"/>
    <p:sldId id="357" r:id="rId54"/>
    <p:sldId id="358" r:id="rId55"/>
    <p:sldId id="360" r:id="rId56"/>
    <p:sldId id="359" r:id="rId57"/>
    <p:sldId id="380" r:id="rId58"/>
    <p:sldId id="350" r:id="rId59"/>
    <p:sldId id="361" r:id="rId60"/>
    <p:sldId id="363" r:id="rId61"/>
    <p:sldId id="362" r:id="rId62"/>
    <p:sldId id="364" r:id="rId63"/>
    <p:sldId id="365" r:id="rId64"/>
    <p:sldId id="366" r:id="rId65"/>
    <p:sldId id="367" r:id="rId66"/>
    <p:sldId id="477" r:id="rId67"/>
    <p:sldId id="383" r:id="rId68"/>
    <p:sldId id="386" r:id="rId69"/>
    <p:sldId id="486" r:id="rId70"/>
    <p:sldId id="487" r:id="rId71"/>
    <p:sldId id="480" r:id="rId72"/>
    <p:sldId id="482" r:id="rId73"/>
    <p:sldId id="483" r:id="rId74"/>
    <p:sldId id="473" r:id="rId75"/>
    <p:sldId id="452" r:id="rId76"/>
    <p:sldId id="453" r:id="rId77"/>
    <p:sldId id="454" r:id="rId78"/>
    <p:sldId id="455" r:id="rId79"/>
    <p:sldId id="456" r:id="rId80"/>
    <p:sldId id="415" r:id="rId81"/>
    <p:sldId id="417" r:id="rId82"/>
    <p:sldId id="416" r:id="rId83"/>
    <p:sldId id="441" r:id="rId84"/>
    <p:sldId id="442" r:id="rId85"/>
    <p:sldId id="418" r:id="rId86"/>
    <p:sldId id="443" r:id="rId87"/>
    <p:sldId id="419" r:id="rId88"/>
    <p:sldId id="444" r:id="rId89"/>
    <p:sldId id="445" r:id="rId90"/>
    <p:sldId id="447" r:id="rId91"/>
    <p:sldId id="446" r:id="rId92"/>
    <p:sldId id="448" r:id="rId93"/>
    <p:sldId id="451" r:id="rId94"/>
    <p:sldId id="449" r:id="rId95"/>
    <p:sldId id="450" r:id="rId96"/>
    <p:sldId id="513" r:id="rId97"/>
    <p:sldId id="474" r:id="rId98"/>
    <p:sldId id="429" r:id="rId99"/>
    <p:sldId id="412" r:id="rId100"/>
    <p:sldId id="413" r:id="rId101"/>
    <p:sldId id="490" r:id="rId102"/>
    <p:sldId id="491" r:id="rId103"/>
    <p:sldId id="475" r:id="rId104"/>
    <p:sldId id="388" r:id="rId105"/>
    <p:sldId id="397" r:id="rId106"/>
    <p:sldId id="389" r:id="rId107"/>
    <p:sldId id="492" r:id="rId108"/>
    <p:sldId id="489" r:id="rId109"/>
    <p:sldId id="420" r:id="rId110"/>
    <p:sldId id="460" r:id="rId111"/>
    <p:sldId id="432" r:id="rId112"/>
    <p:sldId id="431" r:id="rId113"/>
    <p:sldId id="430" r:id="rId114"/>
    <p:sldId id="433" r:id="rId115"/>
    <p:sldId id="421" r:id="rId116"/>
    <p:sldId id="422" r:id="rId117"/>
    <p:sldId id="426" r:id="rId118"/>
    <p:sldId id="494" r:id="rId119"/>
    <p:sldId id="495" r:id="rId120"/>
    <p:sldId id="434" r:id="rId121"/>
    <p:sldId id="512" r:id="rId122"/>
    <p:sldId id="511" r:id="rId123"/>
    <p:sldId id="461" r:id="rId124"/>
    <p:sldId id="435" r:id="rId125"/>
    <p:sldId id="463" r:id="rId126"/>
    <p:sldId id="462" r:id="rId127"/>
    <p:sldId id="464" r:id="rId128"/>
    <p:sldId id="470" r:id="rId129"/>
    <p:sldId id="515" r:id="rId130"/>
    <p:sldId id="496" r:id="rId131"/>
    <p:sldId id="497" r:id="rId132"/>
    <p:sldId id="498" r:id="rId133"/>
    <p:sldId id="501" r:id="rId134"/>
    <p:sldId id="499" r:id="rId135"/>
    <p:sldId id="509" r:id="rId1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7" autoAdjust="0"/>
    <p:restoredTop sz="82742" autoAdjust="0"/>
  </p:normalViewPr>
  <p:slideViewPr>
    <p:cSldViewPr>
      <p:cViewPr varScale="1">
        <p:scale>
          <a:sx n="94" d="100"/>
          <a:sy n="94" d="100"/>
        </p:scale>
        <p:origin x="221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7D1C6A-BD4F-481C-A388-20117E11AA54}" type="datetimeFigureOut">
              <a:rPr lang="es-ES" smtClean="0"/>
              <a:pPr/>
              <a:t>18/04/2022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F46F43-2643-4307-97F1-F105278619B8}"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2</a:t>
            </a:fld>
            <a:endParaRPr lang="es-ES"/>
          </a:p>
        </p:txBody>
      </p:sp>
    </p:spTree>
    <p:extLst>
      <p:ext uri="{BB962C8B-B14F-4D97-AF65-F5344CB8AC3E}">
        <p14:creationId xmlns:p14="http://schemas.microsoft.com/office/powerpoint/2010/main" val="1830026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77</a:t>
            </a:fld>
            <a:endParaRPr lang="es-ES"/>
          </a:p>
        </p:txBody>
      </p:sp>
    </p:spTree>
    <p:extLst>
      <p:ext uri="{BB962C8B-B14F-4D97-AF65-F5344CB8AC3E}">
        <p14:creationId xmlns:p14="http://schemas.microsoft.com/office/powerpoint/2010/main" val="3744697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78</a:t>
            </a:fld>
            <a:endParaRPr lang="es-ES"/>
          </a:p>
        </p:txBody>
      </p:sp>
    </p:spTree>
    <p:extLst>
      <p:ext uri="{BB962C8B-B14F-4D97-AF65-F5344CB8AC3E}">
        <p14:creationId xmlns:p14="http://schemas.microsoft.com/office/powerpoint/2010/main" val="4017412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79</a:t>
            </a:fld>
            <a:endParaRPr lang="es-ES"/>
          </a:p>
        </p:txBody>
      </p:sp>
    </p:spTree>
    <p:extLst>
      <p:ext uri="{BB962C8B-B14F-4D97-AF65-F5344CB8AC3E}">
        <p14:creationId xmlns:p14="http://schemas.microsoft.com/office/powerpoint/2010/main" val="3298747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80</a:t>
            </a:fld>
            <a:endParaRPr lang="es-ES"/>
          </a:p>
        </p:txBody>
      </p:sp>
    </p:spTree>
    <p:extLst>
      <p:ext uri="{BB962C8B-B14F-4D97-AF65-F5344CB8AC3E}">
        <p14:creationId xmlns:p14="http://schemas.microsoft.com/office/powerpoint/2010/main" val="2600006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81</a:t>
            </a:fld>
            <a:endParaRPr lang="es-ES"/>
          </a:p>
        </p:txBody>
      </p:sp>
    </p:spTree>
    <p:extLst>
      <p:ext uri="{BB962C8B-B14F-4D97-AF65-F5344CB8AC3E}">
        <p14:creationId xmlns:p14="http://schemas.microsoft.com/office/powerpoint/2010/main" val="2880512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82</a:t>
            </a:fld>
            <a:endParaRPr lang="es-ES"/>
          </a:p>
        </p:txBody>
      </p:sp>
    </p:spTree>
    <p:extLst>
      <p:ext uri="{BB962C8B-B14F-4D97-AF65-F5344CB8AC3E}">
        <p14:creationId xmlns:p14="http://schemas.microsoft.com/office/powerpoint/2010/main" val="1255521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83</a:t>
            </a:fld>
            <a:endParaRPr lang="es-ES"/>
          </a:p>
        </p:txBody>
      </p:sp>
    </p:spTree>
    <p:extLst>
      <p:ext uri="{BB962C8B-B14F-4D97-AF65-F5344CB8AC3E}">
        <p14:creationId xmlns:p14="http://schemas.microsoft.com/office/powerpoint/2010/main" val="1574949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84</a:t>
            </a:fld>
            <a:endParaRPr lang="es-ES"/>
          </a:p>
        </p:txBody>
      </p:sp>
    </p:spTree>
    <p:extLst>
      <p:ext uri="{BB962C8B-B14F-4D97-AF65-F5344CB8AC3E}">
        <p14:creationId xmlns:p14="http://schemas.microsoft.com/office/powerpoint/2010/main" val="797570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85</a:t>
            </a:fld>
            <a:endParaRPr lang="es-ES"/>
          </a:p>
        </p:txBody>
      </p:sp>
    </p:spTree>
    <p:extLst>
      <p:ext uri="{BB962C8B-B14F-4D97-AF65-F5344CB8AC3E}">
        <p14:creationId xmlns:p14="http://schemas.microsoft.com/office/powerpoint/2010/main" val="3598690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86</a:t>
            </a:fld>
            <a:endParaRPr lang="es-ES"/>
          </a:p>
        </p:txBody>
      </p:sp>
    </p:spTree>
    <p:extLst>
      <p:ext uri="{BB962C8B-B14F-4D97-AF65-F5344CB8AC3E}">
        <p14:creationId xmlns:p14="http://schemas.microsoft.com/office/powerpoint/2010/main" val="1429449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5</a:t>
            </a:fld>
            <a:endParaRPr lang="es-ES"/>
          </a:p>
        </p:txBody>
      </p:sp>
    </p:spTree>
    <p:extLst>
      <p:ext uri="{BB962C8B-B14F-4D97-AF65-F5344CB8AC3E}">
        <p14:creationId xmlns:p14="http://schemas.microsoft.com/office/powerpoint/2010/main" val="3759553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87</a:t>
            </a:fld>
            <a:endParaRPr lang="es-ES"/>
          </a:p>
        </p:txBody>
      </p:sp>
    </p:spTree>
    <p:extLst>
      <p:ext uri="{BB962C8B-B14F-4D97-AF65-F5344CB8AC3E}">
        <p14:creationId xmlns:p14="http://schemas.microsoft.com/office/powerpoint/2010/main" val="3135570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88</a:t>
            </a:fld>
            <a:endParaRPr lang="es-ES"/>
          </a:p>
        </p:txBody>
      </p:sp>
    </p:spTree>
    <p:extLst>
      <p:ext uri="{BB962C8B-B14F-4D97-AF65-F5344CB8AC3E}">
        <p14:creationId xmlns:p14="http://schemas.microsoft.com/office/powerpoint/2010/main" val="3597973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89</a:t>
            </a:fld>
            <a:endParaRPr lang="es-ES"/>
          </a:p>
        </p:txBody>
      </p:sp>
    </p:spTree>
    <p:extLst>
      <p:ext uri="{BB962C8B-B14F-4D97-AF65-F5344CB8AC3E}">
        <p14:creationId xmlns:p14="http://schemas.microsoft.com/office/powerpoint/2010/main" val="1501205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90</a:t>
            </a:fld>
            <a:endParaRPr lang="es-ES"/>
          </a:p>
        </p:txBody>
      </p:sp>
    </p:spTree>
    <p:extLst>
      <p:ext uri="{BB962C8B-B14F-4D97-AF65-F5344CB8AC3E}">
        <p14:creationId xmlns:p14="http://schemas.microsoft.com/office/powerpoint/2010/main" val="3119428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91</a:t>
            </a:fld>
            <a:endParaRPr lang="es-ES"/>
          </a:p>
        </p:txBody>
      </p:sp>
    </p:spTree>
    <p:extLst>
      <p:ext uri="{BB962C8B-B14F-4D97-AF65-F5344CB8AC3E}">
        <p14:creationId xmlns:p14="http://schemas.microsoft.com/office/powerpoint/2010/main" val="1610690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92</a:t>
            </a:fld>
            <a:endParaRPr lang="es-ES"/>
          </a:p>
        </p:txBody>
      </p:sp>
    </p:spTree>
    <p:extLst>
      <p:ext uri="{BB962C8B-B14F-4D97-AF65-F5344CB8AC3E}">
        <p14:creationId xmlns:p14="http://schemas.microsoft.com/office/powerpoint/2010/main" val="3245645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93</a:t>
            </a:fld>
            <a:endParaRPr lang="es-ES"/>
          </a:p>
        </p:txBody>
      </p:sp>
    </p:spTree>
    <p:extLst>
      <p:ext uri="{BB962C8B-B14F-4D97-AF65-F5344CB8AC3E}">
        <p14:creationId xmlns:p14="http://schemas.microsoft.com/office/powerpoint/2010/main" val="76416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94</a:t>
            </a:fld>
            <a:endParaRPr lang="es-ES"/>
          </a:p>
        </p:txBody>
      </p:sp>
    </p:spTree>
    <p:extLst>
      <p:ext uri="{BB962C8B-B14F-4D97-AF65-F5344CB8AC3E}">
        <p14:creationId xmlns:p14="http://schemas.microsoft.com/office/powerpoint/2010/main" val="2803145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95</a:t>
            </a:fld>
            <a:endParaRPr lang="es-ES"/>
          </a:p>
        </p:txBody>
      </p:sp>
    </p:spTree>
    <p:extLst>
      <p:ext uri="{BB962C8B-B14F-4D97-AF65-F5344CB8AC3E}">
        <p14:creationId xmlns:p14="http://schemas.microsoft.com/office/powerpoint/2010/main" val="55821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98</a:t>
            </a:fld>
            <a:endParaRPr lang="es-ES"/>
          </a:p>
        </p:txBody>
      </p:sp>
    </p:spTree>
    <p:extLst>
      <p:ext uri="{BB962C8B-B14F-4D97-AF65-F5344CB8AC3E}">
        <p14:creationId xmlns:p14="http://schemas.microsoft.com/office/powerpoint/2010/main" val="826626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13</a:t>
            </a:fld>
            <a:endParaRPr lang="es-ES"/>
          </a:p>
        </p:txBody>
      </p:sp>
    </p:spTree>
    <p:extLst>
      <p:ext uri="{BB962C8B-B14F-4D97-AF65-F5344CB8AC3E}">
        <p14:creationId xmlns:p14="http://schemas.microsoft.com/office/powerpoint/2010/main" val="771974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99</a:t>
            </a:fld>
            <a:endParaRPr lang="es-ES"/>
          </a:p>
        </p:txBody>
      </p:sp>
    </p:spTree>
    <p:extLst>
      <p:ext uri="{BB962C8B-B14F-4D97-AF65-F5344CB8AC3E}">
        <p14:creationId xmlns:p14="http://schemas.microsoft.com/office/powerpoint/2010/main" val="4144121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100</a:t>
            </a:fld>
            <a:endParaRPr lang="es-ES"/>
          </a:p>
        </p:txBody>
      </p:sp>
    </p:spTree>
    <p:extLst>
      <p:ext uri="{BB962C8B-B14F-4D97-AF65-F5344CB8AC3E}">
        <p14:creationId xmlns:p14="http://schemas.microsoft.com/office/powerpoint/2010/main" val="2304067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101</a:t>
            </a:fld>
            <a:endParaRPr lang="es-ES"/>
          </a:p>
        </p:txBody>
      </p:sp>
    </p:spTree>
    <p:extLst>
      <p:ext uri="{BB962C8B-B14F-4D97-AF65-F5344CB8AC3E}">
        <p14:creationId xmlns:p14="http://schemas.microsoft.com/office/powerpoint/2010/main" val="2082867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104</a:t>
            </a:fld>
            <a:endParaRPr lang="es-ES"/>
          </a:p>
        </p:txBody>
      </p:sp>
    </p:spTree>
    <p:extLst>
      <p:ext uri="{BB962C8B-B14F-4D97-AF65-F5344CB8AC3E}">
        <p14:creationId xmlns:p14="http://schemas.microsoft.com/office/powerpoint/2010/main" val="646896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105</a:t>
            </a:fld>
            <a:endParaRPr lang="es-ES"/>
          </a:p>
        </p:txBody>
      </p:sp>
    </p:spTree>
    <p:extLst>
      <p:ext uri="{BB962C8B-B14F-4D97-AF65-F5344CB8AC3E}">
        <p14:creationId xmlns:p14="http://schemas.microsoft.com/office/powerpoint/2010/main" val="563521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108</a:t>
            </a:fld>
            <a:endParaRPr lang="es-ES"/>
          </a:p>
        </p:txBody>
      </p:sp>
    </p:spTree>
    <p:extLst>
      <p:ext uri="{BB962C8B-B14F-4D97-AF65-F5344CB8AC3E}">
        <p14:creationId xmlns:p14="http://schemas.microsoft.com/office/powerpoint/2010/main" val="4017643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109</a:t>
            </a:fld>
            <a:endParaRPr lang="es-ES"/>
          </a:p>
        </p:txBody>
      </p:sp>
    </p:spTree>
    <p:extLst>
      <p:ext uri="{BB962C8B-B14F-4D97-AF65-F5344CB8AC3E}">
        <p14:creationId xmlns:p14="http://schemas.microsoft.com/office/powerpoint/2010/main" val="21413186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110</a:t>
            </a:fld>
            <a:endParaRPr lang="es-ES"/>
          </a:p>
        </p:txBody>
      </p:sp>
    </p:spTree>
    <p:extLst>
      <p:ext uri="{BB962C8B-B14F-4D97-AF65-F5344CB8AC3E}">
        <p14:creationId xmlns:p14="http://schemas.microsoft.com/office/powerpoint/2010/main" val="1204916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111</a:t>
            </a:fld>
            <a:endParaRPr lang="es-ES"/>
          </a:p>
        </p:txBody>
      </p:sp>
    </p:spTree>
    <p:extLst>
      <p:ext uri="{BB962C8B-B14F-4D97-AF65-F5344CB8AC3E}">
        <p14:creationId xmlns:p14="http://schemas.microsoft.com/office/powerpoint/2010/main" val="11089320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112</a:t>
            </a:fld>
            <a:endParaRPr lang="es-ES"/>
          </a:p>
        </p:txBody>
      </p:sp>
    </p:spTree>
    <p:extLst>
      <p:ext uri="{BB962C8B-B14F-4D97-AF65-F5344CB8AC3E}">
        <p14:creationId xmlns:p14="http://schemas.microsoft.com/office/powerpoint/2010/main" val="208398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18</a:t>
            </a:fld>
            <a:endParaRPr lang="es-ES"/>
          </a:p>
        </p:txBody>
      </p:sp>
    </p:spTree>
    <p:extLst>
      <p:ext uri="{BB962C8B-B14F-4D97-AF65-F5344CB8AC3E}">
        <p14:creationId xmlns:p14="http://schemas.microsoft.com/office/powerpoint/2010/main" val="4190817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113</a:t>
            </a:fld>
            <a:endParaRPr lang="es-ES"/>
          </a:p>
        </p:txBody>
      </p:sp>
    </p:spTree>
    <p:extLst>
      <p:ext uri="{BB962C8B-B14F-4D97-AF65-F5344CB8AC3E}">
        <p14:creationId xmlns:p14="http://schemas.microsoft.com/office/powerpoint/2010/main" val="1378024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114</a:t>
            </a:fld>
            <a:endParaRPr lang="es-ES"/>
          </a:p>
        </p:txBody>
      </p:sp>
    </p:spTree>
    <p:extLst>
      <p:ext uri="{BB962C8B-B14F-4D97-AF65-F5344CB8AC3E}">
        <p14:creationId xmlns:p14="http://schemas.microsoft.com/office/powerpoint/2010/main" val="12071799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115</a:t>
            </a:fld>
            <a:endParaRPr lang="es-ES"/>
          </a:p>
        </p:txBody>
      </p:sp>
    </p:spTree>
    <p:extLst>
      <p:ext uri="{BB962C8B-B14F-4D97-AF65-F5344CB8AC3E}">
        <p14:creationId xmlns:p14="http://schemas.microsoft.com/office/powerpoint/2010/main" val="22534337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116</a:t>
            </a:fld>
            <a:endParaRPr lang="es-ES"/>
          </a:p>
        </p:txBody>
      </p:sp>
    </p:spTree>
    <p:extLst>
      <p:ext uri="{BB962C8B-B14F-4D97-AF65-F5344CB8AC3E}">
        <p14:creationId xmlns:p14="http://schemas.microsoft.com/office/powerpoint/2010/main" val="3744894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117</a:t>
            </a:fld>
            <a:endParaRPr lang="es-ES"/>
          </a:p>
        </p:txBody>
      </p:sp>
    </p:spTree>
    <p:extLst>
      <p:ext uri="{BB962C8B-B14F-4D97-AF65-F5344CB8AC3E}">
        <p14:creationId xmlns:p14="http://schemas.microsoft.com/office/powerpoint/2010/main" val="25564132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118</a:t>
            </a:fld>
            <a:endParaRPr lang="es-ES"/>
          </a:p>
        </p:txBody>
      </p:sp>
    </p:spTree>
    <p:extLst>
      <p:ext uri="{BB962C8B-B14F-4D97-AF65-F5344CB8AC3E}">
        <p14:creationId xmlns:p14="http://schemas.microsoft.com/office/powerpoint/2010/main" val="31106331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119</a:t>
            </a:fld>
            <a:endParaRPr lang="es-ES"/>
          </a:p>
        </p:txBody>
      </p:sp>
    </p:spTree>
    <p:extLst>
      <p:ext uri="{BB962C8B-B14F-4D97-AF65-F5344CB8AC3E}">
        <p14:creationId xmlns:p14="http://schemas.microsoft.com/office/powerpoint/2010/main" val="11709335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120</a:t>
            </a:fld>
            <a:endParaRPr lang="es-ES"/>
          </a:p>
        </p:txBody>
      </p:sp>
    </p:spTree>
    <p:extLst>
      <p:ext uri="{BB962C8B-B14F-4D97-AF65-F5344CB8AC3E}">
        <p14:creationId xmlns:p14="http://schemas.microsoft.com/office/powerpoint/2010/main" val="2784076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121</a:t>
            </a:fld>
            <a:endParaRPr lang="es-ES"/>
          </a:p>
        </p:txBody>
      </p:sp>
    </p:spTree>
    <p:extLst>
      <p:ext uri="{BB962C8B-B14F-4D97-AF65-F5344CB8AC3E}">
        <p14:creationId xmlns:p14="http://schemas.microsoft.com/office/powerpoint/2010/main" val="21469994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122</a:t>
            </a:fld>
            <a:endParaRPr lang="es-ES"/>
          </a:p>
        </p:txBody>
      </p:sp>
    </p:spTree>
    <p:extLst>
      <p:ext uri="{BB962C8B-B14F-4D97-AF65-F5344CB8AC3E}">
        <p14:creationId xmlns:p14="http://schemas.microsoft.com/office/powerpoint/2010/main" val="3261076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19</a:t>
            </a:fld>
            <a:endParaRPr lang="es-ES"/>
          </a:p>
        </p:txBody>
      </p:sp>
    </p:spTree>
    <p:extLst>
      <p:ext uri="{BB962C8B-B14F-4D97-AF65-F5344CB8AC3E}">
        <p14:creationId xmlns:p14="http://schemas.microsoft.com/office/powerpoint/2010/main" val="15878588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123</a:t>
            </a:fld>
            <a:endParaRPr lang="es-ES"/>
          </a:p>
        </p:txBody>
      </p:sp>
    </p:spTree>
    <p:extLst>
      <p:ext uri="{BB962C8B-B14F-4D97-AF65-F5344CB8AC3E}">
        <p14:creationId xmlns:p14="http://schemas.microsoft.com/office/powerpoint/2010/main" val="37087102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124</a:t>
            </a:fld>
            <a:endParaRPr lang="es-ES"/>
          </a:p>
        </p:txBody>
      </p:sp>
    </p:spTree>
    <p:extLst>
      <p:ext uri="{BB962C8B-B14F-4D97-AF65-F5344CB8AC3E}">
        <p14:creationId xmlns:p14="http://schemas.microsoft.com/office/powerpoint/2010/main" val="39154299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125</a:t>
            </a:fld>
            <a:endParaRPr lang="es-ES"/>
          </a:p>
        </p:txBody>
      </p:sp>
    </p:spTree>
    <p:extLst>
      <p:ext uri="{BB962C8B-B14F-4D97-AF65-F5344CB8AC3E}">
        <p14:creationId xmlns:p14="http://schemas.microsoft.com/office/powerpoint/2010/main" val="40900406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126</a:t>
            </a:fld>
            <a:endParaRPr lang="es-ES"/>
          </a:p>
        </p:txBody>
      </p:sp>
    </p:spTree>
    <p:extLst>
      <p:ext uri="{BB962C8B-B14F-4D97-AF65-F5344CB8AC3E}">
        <p14:creationId xmlns:p14="http://schemas.microsoft.com/office/powerpoint/2010/main" val="30754985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127</a:t>
            </a:fld>
            <a:endParaRPr lang="es-ES"/>
          </a:p>
        </p:txBody>
      </p:sp>
    </p:spTree>
    <p:extLst>
      <p:ext uri="{BB962C8B-B14F-4D97-AF65-F5344CB8AC3E}">
        <p14:creationId xmlns:p14="http://schemas.microsoft.com/office/powerpoint/2010/main" val="2784955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128</a:t>
            </a:fld>
            <a:endParaRPr lang="es-ES"/>
          </a:p>
        </p:txBody>
      </p:sp>
    </p:spTree>
    <p:extLst>
      <p:ext uri="{BB962C8B-B14F-4D97-AF65-F5344CB8AC3E}">
        <p14:creationId xmlns:p14="http://schemas.microsoft.com/office/powerpoint/2010/main" val="23211213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129</a:t>
            </a:fld>
            <a:endParaRPr lang="es-ES"/>
          </a:p>
        </p:txBody>
      </p:sp>
    </p:spTree>
    <p:extLst>
      <p:ext uri="{BB962C8B-B14F-4D97-AF65-F5344CB8AC3E}">
        <p14:creationId xmlns:p14="http://schemas.microsoft.com/office/powerpoint/2010/main" val="28545314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133</a:t>
            </a:fld>
            <a:endParaRPr lang="es-ES"/>
          </a:p>
        </p:txBody>
      </p:sp>
    </p:spTree>
    <p:extLst>
      <p:ext uri="{BB962C8B-B14F-4D97-AF65-F5344CB8AC3E}">
        <p14:creationId xmlns:p14="http://schemas.microsoft.com/office/powerpoint/2010/main" val="2910594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29</a:t>
            </a:fld>
            <a:endParaRPr lang="es-ES"/>
          </a:p>
        </p:txBody>
      </p:sp>
    </p:spTree>
    <p:extLst>
      <p:ext uri="{BB962C8B-B14F-4D97-AF65-F5344CB8AC3E}">
        <p14:creationId xmlns:p14="http://schemas.microsoft.com/office/powerpoint/2010/main" val="2635444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36</a:t>
            </a:fld>
            <a:endParaRPr lang="es-ES"/>
          </a:p>
        </p:txBody>
      </p:sp>
    </p:spTree>
    <p:extLst>
      <p:ext uri="{BB962C8B-B14F-4D97-AF65-F5344CB8AC3E}">
        <p14:creationId xmlns:p14="http://schemas.microsoft.com/office/powerpoint/2010/main" val="525643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75</a:t>
            </a:fld>
            <a:endParaRPr lang="es-ES"/>
          </a:p>
        </p:txBody>
      </p:sp>
    </p:spTree>
    <p:extLst>
      <p:ext uri="{BB962C8B-B14F-4D97-AF65-F5344CB8AC3E}">
        <p14:creationId xmlns:p14="http://schemas.microsoft.com/office/powerpoint/2010/main" val="310615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8F46F43-2643-4307-97F1-F105278619B8}" type="slidenum">
              <a:rPr lang="es-ES" smtClean="0"/>
              <a:pPr/>
              <a:t>76</a:t>
            </a:fld>
            <a:endParaRPr lang="es-ES"/>
          </a:p>
        </p:txBody>
      </p:sp>
    </p:spTree>
    <p:extLst>
      <p:ext uri="{BB962C8B-B14F-4D97-AF65-F5344CB8AC3E}">
        <p14:creationId xmlns:p14="http://schemas.microsoft.com/office/powerpoint/2010/main" val="4025940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4329076-D67C-4281-9AF6-D7A2D061719D}" type="datetimeFigureOut">
              <a:rPr lang="es-ES" smtClean="0"/>
              <a:pPr/>
              <a:t>18/04/2022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DBA309-D690-4EB5-A3BD-BB4AA695651F}" type="slidenum">
              <a:rPr lang="es-ES" smtClean="0"/>
              <a:pPr/>
              <a:t>‹Nº›</a:t>
            </a:fld>
            <a:endParaRPr lang="es-ES"/>
          </a:p>
        </p:txBody>
      </p:sp>
    </p:spTree>
    <p:extLst>
      <p:ext uri="{BB962C8B-B14F-4D97-AF65-F5344CB8AC3E}">
        <p14:creationId xmlns:p14="http://schemas.microsoft.com/office/powerpoint/2010/main" val="9028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4329076-D67C-4281-9AF6-D7A2D061719D}" type="datetimeFigureOut">
              <a:rPr lang="es-ES" smtClean="0"/>
              <a:pPr/>
              <a:t>18/04/2022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DBA309-D690-4EB5-A3BD-BB4AA695651F}" type="slidenum">
              <a:rPr lang="es-ES" smtClean="0"/>
              <a:pPr/>
              <a:t>‹Nº›</a:t>
            </a:fld>
            <a:endParaRPr lang="es-ES"/>
          </a:p>
        </p:txBody>
      </p:sp>
    </p:spTree>
    <p:extLst>
      <p:ext uri="{BB962C8B-B14F-4D97-AF65-F5344CB8AC3E}">
        <p14:creationId xmlns:p14="http://schemas.microsoft.com/office/powerpoint/2010/main" val="323043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4329076-D67C-4281-9AF6-D7A2D061719D}" type="datetimeFigureOut">
              <a:rPr lang="es-ES" smtClean="0"/>
              <a:pPr/>
              <a:t>18/04/2022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DBA309-D690-4EB5-A3BD-BB4AA695651F}" type="slidenum">
              <a:rPr lang="es-ES" smtClean="0"/>
              <a:pPr/>
              <a:t>‹Nº›</a:t>
            </a:fld>
            <a:endParaRPr lang="es-E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58943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4329076-D67C-4281-9AF6-D7A2D061719D}" type="datetimeFigureOut">
              <a:rPr lang="es-ES" smtClean="0"/>
              <a:pPr/>
              <a:t>18/04/2022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DBA309-D690-4EB5-A3BD-BB4AA695651F}" type="slidenum">
              <a:rPr lang="es-ES" smtClean="0"/>
              <a:pPr/>
              <a:t>‹Nº›</a:t>
            </a:fld>
            <a:endParaRPr lang="es-ES"/>
          </a:p>
        </p:txBody>
      </p:sp>
    </p:spTree>
    <p:extLst>
      <p:ext uri="{BB962C8B-B14F-4D97-AF65-F5344CB8AC3E}">
        <p14:creationId xmlns:p14="http://schemas.microsoft.com/office/powerpoint/2010/main" val="3436333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4329076-D67C-4281-9AF6-D7A2D061719D}" type="datetimeFigureOut">
              <a:rPr lang="es-ES" smtClean="0"/>
              <a:pPr/>
              <a:t>18/04/2022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DBA309-D690-4EB5-A3BD-BB4AA695651F}" type="slidenum">
              <a:rPr lang="es-ES" smtClean="0"/>
              <a:pPr/>
              <a:t>‹Nº›</a:t>
            </a:fld>
            <a:endParaRPr lang="es-E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91312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4329076-D67C-4281-9AF6-D7A2D061719D}" type="datetimeFigureOut">
              <a:rPr lang="es-ES" smtClean="0"/>
              <a:pPr/>
              <a:t>18/04/2022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DBA309-D690-4EB5-A3BD-BB4AA695651F}" type="slidenum">
              <a:rPr lang="es-ES" smtClean="0"/>
              <a:pPr/>
              <a:t>‹Nº›</a:t>
            </a:fld>
            <a:endParaRPr lang="es-ES"/>
          </a:p>
        </p:txBody>
      </p:sp>
    </p:spTree>
    <p:extLst>
      <p:ext uri="{BB962C8B-B14F-4D97-AF65-F5344CB8AC3E}">
        <p14:creationId xmlns:p14="http://schemas.microsoft.com/office/powerpoint/2010/main" val="1499014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4329076-D67C-4281-9AF6-D7A2D061719D}" type="datetimeFigureOut">
              <a:rPr lang="es-ES" smtClean="0"/>
              <a:pPr/>
              <a:t>18/04/2022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DBA309-D690-4EB5-A3BD-BB4AA695651F}" type="slidenum">
              <a:rPr lang="es-ES" smtClean="0"/>
              <a:pPr/>
              <a:t>‹Nº›</a:t>
            </a:fld>
            <a:endParaRPr lang="es-ES"/>
          </a:p>
        </p:txBody>
      </p:sp>
    </p:spTree>
    <p:extLst>
      <p:ext uri="{BB962C8B-B14F-4D97-AF65-F5344CB8AC3E}">
        <p14:creationId xmlns:p14="http://schemas.microsoft.com/office/powerpoint/2010/main" val="2222834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4329076-D67C-4281-9AF6-D7A2D061719D}" type="datetimeFigureOut">
              <a:rPr lang="es-ES" smtClean="0"/>
              <a:pPr/>
              <a:t>18/04/2022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DBA309-D690-4EB5-A3BD-BB4AA695651F}" type="slidenum">
              <a:rPr lang="es-ES" smtClean="0"/>
              <a:pPr/>
              <a:t>‹Nº›</a:t>
            </a:fld>
            <a:endParaRPr lang="es-ES"/>
          </a:p>
        </p:txBody>
      </p:sp>
    </p:spTree>
    <p:extLst>
      <p:ext uri="{BB962C8B-B14F-4D97-AF65-F5344CB8AC3E}">
        <p14:creationId xmlns:p14="http://schemas.microsoft.com/office/powerpoint/2010/main" val="1927009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4329076-D67C-4281-9AF6-D7A2D061719D}" type="datetimeFigureOut">
              <a:rPr lang="es-ES" smtClean="0"/>
              <a:pPr/>
              <a:t>18/04/2022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DBA309-D690-4EB5-A3BD-BB4AA695651F}" type="slidenum">
              <a:rPr lang="es-ES" smtClean="0"/>
              <a:pPr/>
              <a:t>‹Nº›</a:t>
            </a:fld>
            <a:endParaRPr lang="es-ES"/>
          </a:p>
        </p:txBody>
      </p:sp>
    </p:spTree>
    <p:extLst>
      <p:ext uri="{BB962C8B-B14F-4D97-AF65-F5344CB8AC3E}">
        <p14:creationId xmlns:p14="http://schemas.microsoft.com/office/powerpoint/2010/main" val="1083941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4329076-D67C-4281-9AF6-D7A2D061719D}" type="datetimeFigureOut">
              <a:rPr lang="es-ES" smtClean="0"/>
              <a:pPr/>
              <a:t>18/04/2022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6DBA309-D690-4EB5-A3BD-BB4AA695651F}" type="slidenum">
              <a:rPr lang="es-ES" smtClean="0"/>
              <a:pPr/>
              <a:t>‹Nº›</a:t>
            </a:fld>
            <a:endParaRPr lang="es-ES"/>
          </a:p>
        </p:txBody>
      </p:sp>
    </p:spTree>
    <p:extLst>
      <p:ext uri="{BB962C8B-B14F-4D97-AF65-F5344CB8AC3E}">
        <p14:creationId xmlns:p14="http://schemas.microsoft.com/office/powerpoint/2010/main" val="1603800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4329076-D67C-4281-9AF6-D7A2D061719D}" type="datetimeFigureOut">
              <a:rPr lang="es-ES" smtClean="0"/>
              <a:pPr/>
              <a:t>18/04/2022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6DBA309-D690-4EB5-A3BD-BB4AA695651F}" type="slidenum">
              <a:rPr lang="es-ES" smtClean="0"/>
              <a:pPr/>
              <a:t>‹Nº›</a:t>
            </a:fld>
            <a:endParaRPr lang="es-ES"/>
          </a:p>
        </p:txBody>
      </p:sp>
    </p:spTree>
    <p:extLst>
      <p:ext uri="{BB962C8B-B14F-4D97-AF65-F5344CB8AC3E}">
        <p14:creationId xmlns:p14="http://schemas.microsoft.com/office/powerpoint/2010/main" val="525399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4329076-D67C-4281-9AF6-D7A2D061719D}" type="datetimeFigureOut">
              <a:rPr lang="es-ES" smtClean="0"/>
              <a:pPr/>
              <a:t>18/04/2022</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B6DBA309-D690-4EB5-A3BD-BB4AA695651F}" type="slidenum">
              <a:rPr lang="es-ES" smtClean="0"/>
              <a:pPr/>
              <a:t>‹Nº›</a:t>
            </a:fld>
            <a:endParaRPr lang="es-ES"/>
          </a:p>
        </p:txBody>
      </p:sp>
    </p:spTree>
    <p:extLst>
      <p:ext uri="{BB962C8B-B14F-4D97-AF65-F5344CB8AC3E}">
        <p14:creationId xmlns:p14="http://schemas.microsoft.com/office/powerpoint/2010/main" val="888113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4329076-D67C-4281-9AF6-D7A2D061719D}" type="datetimeFigureOut">
              <a:rPr lang="es-ES" smtClean="0"/>
              <a:pPr/>
              <a:t>18/04/2022</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B6DBA309-D690-4EB5-A3BD-BB4AA695651F}" type="slidenum">
              <a:rPr lang="es-ES" smtClean="0"/>
              <a:pPr/>
              <a:t>‹Nº›</a:t>
            </a:fld>
            <a:endParaRPr lang="es-ES"/>
          </a:p>
        </p:txBody>
      </p:sp>
    </p:spTree>
    <p:extLst>
      <p:ext uri="{BB962C8B-B14F-4D97-AF65-F5344CB8AC3E}">
        <p14:creationId xmlns:p14="http://schemas.microsoft.com/office/powerpoint/2010/main" val="4109069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329076-D67C-4281-9AF6-D7A2D061719D}" type="datetimeFigureOut">
              <a:rPr lang="es-ES" smtClean="0"/>
              <a:pPr/>
              <a:t>18/04/2022</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B6DBA309-D690-4EB5-A3BD-BB4AA695651F}" type="slidenum">
              <a:rPr lang="es-ES" smtClean="0"/>
              <a:pPr/>
              <a:t>‹Nº›</a:t>
            </a:fld>
            <a:endParaRPr lang="es-ES"/>
          </a:p>
        </p:txBody>
      </p:sp>
    </p:spTree>
    <p:extLst>
      <p:ext uri="{BB962C8B-B14F-4D97-AF65-F5344CB8AC3E}">
        <p14:creationId xmlns:p14="http://schemas.microsoft.com/office/powerpoint/2010/main" val="220661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4329076-D67C-4281-9AF6-D7A2D061719D}" type="datetimeFigureOut">
              <a:rPr lang="es-ES" smtClean="0"/>
              <a:pPr/>
              <a:t>18/04/2022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6DBA309-D690-4EB5-A3BD-BB4AA695651F}" type="slidenum">
              <a:rPr lang="es-ES" smtClean="0"/>
              <a:pPr/>
              <a:t>‹Nº›</a:t>
            </a:fld>
            <a:endParaRPr lang="es-ES"/>
          </a:p>
        </p:txBody>
      </p:sp>
    </p:spTree>
    <p:extLst>
      <p:ext uri="{BB962C8B-B14F-4D97-AF65-F5344CB8AC3E}">
        <p14:creationId xmlns:p14="http://schemas.microsoft.com/office/powerpoint/2010/main" val="282750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4329076-D67C-4281-9AF6-D7A2D061719D}" type="datetimeFigureOut">
              <a:rPr lang="es-ES" smtClean="0"/>
              <a:pPr/>
              <a:t>18/04/2022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6DBA309-D690-4EB5-A3BD-BB4AA695651F}" type="slidenum">
              <a:rPr lang="es-ES" smtClean="0"/>
              <a:pPr/>
              <a:t>‹Nº›</a:t>
            </a:fld>
            <a:endParaRPr lang="es-ES"/>
          </a:p>
        </p:txBody>
      </p:sp>
    </p:spTree>
    <p:extLst>
      <p:ext uri="{BB962C8B-B14F-4D97-AF65-F5344CB8AC3E}">
        <p14:creationId xmlns:p14="http://schemas.microsoft.com/office/powerpoint/2010/main" val="2765370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329076-D67C-4281-9AF6-D7A2D061719D}" type="datetimeFigureOut">
              <a:rPr lang="es-ES" smtClean="0"/>
              <a:pPr/>
              <a:t>18/04/2022</a:t>
            </a:fld>
            <a:endParaRPr lang="es-E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B6DBA309-D690-4EB5-A3BD-BB4AA695651F}" type="slidenum">
              <a:rPr lang="es-ES" smtClean="0"/>
              <a:pPr/>
              <a:t>‹Nº›</a:t>
            </a:fld>
            <a:endParaRPr lang="es-ES"/>
          </a:p>
        </p:txBody>
      </p:sp>
    </p:spTree>
    <p:extLst>
      <p:ext uri="{BB962C8B-B14F-4D97-AF65-F5344CB8AC3E}">
        <p14:creationId xmlns:p14="http://schemas.microsoft.com/office/powerpoint/2010/main" val="2786221836"/>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 id="2147484221" r:id="rId13"/>
    <p:sldLayoutId id="2147484222" r:id="rId14"/>
    <p:sldLayoutId id="2147484223" r:id="rId15"/>
    <p:sldLayoutId id="214748422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07.png"/></Relationships>
</file>

<file path=ppt/slides/_rels/slide10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0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15.png"/></Relationships>
</file>

<file path=ppt/slides/_rels/slide10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www.youtube.com/watch?v=_b2EdqjKTmU&amp;t=32s" TargetMode="Externa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25.png"/></Relationships>
</file>

<file path=ppt/slides/_rels/slide119.xml.rels><?xml version="1.0" encoding="UTF-8" standalone="yes"?>
<Relationships xmlns="http://schemas.openxmlformats.org/package/2006/relationships"><Relationship Id="rId3" Type="http://schemas.openxmlformats.org/officeDocument/2006/relationships/hyperlink" Target="https://www.youtube.com/watch?v=PLjp31qywq8"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hyperlink" Target="videos/Conecta-final.mp4"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hyperlink" Target="https://es.aliexpress.com/item/4000986931757.html?spm=a2g0o.productlist.0.0.27073b6arLm6mM&amp;algo_pvid=12388302-5913-4f3b-becd-2d81f7b84e61&amp;algo_exp_id=12388302-5913-4f3b-becd-2d81f7b84e61-0&amp;pdp_ext_f=%7B%22sku_id%22%3A%2212000027304320482%22%7D&amp;pdp_pi=-1%3B60.19%3B-1%3B-1%40salePrice%3BEUR%3Bsearch-mainSearch" TargetMode="External"/><Relationship Id="rId2" Type="http://schemas.openxmlformats.org/officeDocument/2006/relationships/image" Target="../media/image134.jpeg"/><Relationship Id="rId1" Type="http://schemas.openxmlformats.org/officeDocument/2006/relationships/slideLayout" Target="../slideLayouts/slideLayout4.xml"/><Relationship Id="rId4" Type="http://schemas.openxmlformats.org/officeDocument/2006/relationships/slide" Target="slide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hyperlink" Target="https://es.aliexpress.com/item/1005003134996175.html?gatewayAdapt=glo2esp&amp;spm=a2g0o.detail.1000060.3.6e89611aX5TTpW&amp;gps-id=pcDetailBottomMoreThisSeller&amp;scm=1007.13339.274681.0&amp;scm_id=1007.13339.274681.0&amp;scm-url=1007.13339.274681.0&amp;pvid=a9e3a75a-303b-4f52-a11e-4309288bbd1b&amp;_t=gps-id:pcDetailBottomMoreThisSeller,scm-url:1007.13339.274681.0,pvid:a9e3a75a-303b-4f52-a11e-4309288bbd1b,tpp_buckets:668%232846%238109%231935&amp;pdp_ext_f=%257B%2522sku_id%2522%253A%252212000027265947169%2522%252C%2522sceneId%2522%253A%25223339%2522%257D&amp;pdp_pi=-1%253B59.04%253B-1%253B-1%2540salePrice%253BEUR%253Brecommend-recommend" TargetMode="External"/><Relationship Id="rId2" Type="http://schemas.openxmlformats.org/officeDocument/2006/relationships/hyperlink" Target="https://wiki.keyestudio.com/221820_Keyestudio_Smart_Home_Kit_for_Arduino" TargetMode="External"/><Relationship Id="rId1" Type="http://schemas.openxmlformats.org/officeDocument/2006/relationships/slideLayout" Target="../slideLayouts/slideLayout4.xml"/><Relationship Id="rId4" Type="http://schemas.openxmlformats.org/officeDocument/2006/relationships/image" Target="../media/image136.png"/></Relationships>
</file>

<file path=ppt/slides/_rels/slide133.xml.rels><?xml version="1.0" encoding="UTF-8" standalone="yes"?>
<Relationships xmlns="http://schemas.openxmlformats.org/package/2006/relationships"><Relationship Id="rId3" Type="http://schemas.openxmlformats.org/officeDocument/2006/relationships/hyperlink" Target="https://drive.google.com/file/d/1PON68hYZedG5E3_ldFRpo1tvUWdoEHRY/view?usp=sharing"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hyperlink" Target="http://arduinoblocks.didactronica.com/2020/08/monitorizacion-de-co2-temperatura-y-humedad/"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www.mathworks.com/solutions/internet-of-things/" TargetMode="External"/><Relationship Id="rId2" Type="http://schemas.openxmlformats.org/officeDocument/2006/relationships/hyperlink" Target="http://www.thingspeak.com/" TargetMode="External"/><Relationship Id="rId1" Type="http://schemas.openxmlformats.org/officeDocument/2006/relationships/slideLayout" Target="../slideLayouts/slideLayout4.xml"/><Relationship Id="rId4" Type="http://schemas.openxmlformats.org/officeDocument/2006/relationships/hyperlink" Target="https://thingspeak.com/"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 Target="slide21.xml"/><Relationship Id="rId7" Type="http://schemas.openxmlformats.org/officeDocument/2006/relationships/slide" Target="slide30.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130.xml"/><Relationship Id="rId5" Type="http://schemas.openxmlformats.org/officeDocument/2006/relationships/slide" Target="slide97.xml"/><Relationship Id="rId4" Type="http://schemas.openxmlformats.org/officeDocument/2006/relationships/slide" Target="slide74.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arduino.cc/en/software" TargetMode="External"/><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www.arduinoblocks.com/web/site/abconnector"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slide" Target="slide6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platea.pntic.mec.es/vgonzale/cyr_0204/ctrl_rob/actividades.htm#basico"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hyperlink" Target="videos/Arduino%20Parking%20Lot%20(%20The%20Making%20).mp4" TargetMode="Externa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es.wikipedia.org/wiki/Led" TargetMode="External"/><Relationship Id="rId1" Type="http://schemas.openxmlformats.org/officeDocument/2006/relationships/slideLayout" Target="../slideLayouts/slideLayout4.xml"/><Relationship Id="rId5" Type="http://schemas.openxmlformats.org/officeDocument/2006/relationships/image" Target="../media/image72.jpeg"/><Relationship Id="rId4" Type="http://schemas.openxmlformats.org/officeDocument/2006/relationships/image" Target="../media/image71.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8" Type="http://schemas.openxmlformats.org/officeDocument/2006/relationships/hyperlink" Target="videos/Molinos.mp4" TargetMode="External"/><Relationship Id="rId3" Type="http://schemas.openxmlformats.org/officeDocument/2006/relationships/hyperlink" Target="Hacking%20Stem/HackingSTEM_IncreasingPower_Instructions.pdf" TargetMode="External"/><Relationship Id="rId7" Type="http://schemas.openxmlformats.org/officeDocument/2006/relationships/hyperlink" Target="Hacking%20Stem/HackingSTEM_ElectricidadParaComunicarse_Instrucciones.pdf" TargetMode="External"/><Relationship Id="rId2" Type="http://schemas.openxmlformats.org/officeDocument/2006/relationships/hyperlink" Target="https://education.microsoft.com/en-us/hackingStem" TargetMode="External"/><Relationship Id="rId1" Type="http://schemas.openxmlformats.org/officeDocument/2006/relationships/slideLayout" Target="../slideLayouts/slideLayout4.xml"/><Relationship Id="rId6" Type="http://schemas.openxmlformats.org/officeDocument/2006/relationships/hyperlink" Target="Hacking%20Stem/HackingStem_ComprenderlosTerremotos_Instrucciones.pdf" TargetMode="External"/><Relationship Id="rId5" Type="http://schemas.openxmlformats.org/officeDocument/2006/relationships/hyperlink" Target="Hacking%20Stem/HackingStem_ConstruirM&#225;quinas_Instrucciones.pdf" TargetMode="External"/><Relationship Id="rId4" Type="http://schemas.openxmlformats.org/officeDocument/2006/relationships/hyperlink" Target="Hacking%20Stem/Build%20an%20ultrasonic%20sensor-Arduino_Instructions_v02.pdf"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slide" Target="slide2.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slide" Target="slide2.xml"/></Relationships>
</file>

<file path=ppt/slides/_rels/slide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9C790AA1-C7B5-4A14-BC47-F58BAC812CCE}"/>
              </a:ext>
            </a:extLst>
          </p:cNvPr>
          <p:cNvSpPr/>
          <p:nvPr/>
        </p:nvSpPr>
        <p:spPr>
          <a:xfrm>
            <a:off x="6156177" y="4483055"/>
            <a:ext cx="2686689" cy="1224136"/>
          </a:xfrm>
          <a:prstGeom prst="roundRect">
            <a:avLst/>
          </a:prstGeom>
          <a:solidFill>
            <a:schemeClr val="bg1">
              <a:lumMod val="95000"/>
            </a:schemeClr>
          </a:solidFill>
          <a:ln w="88900">
            <a:solidFill>
              <a:schemeClr val="accent1">
                <a:alpha val="9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Rectángulo: esquinas redondeadas 3">
            <a:extLst>
              <a:ext uri="{FF2B5EF4-FFF2-40B4-BE49-F238E27FC236}">
                <a16:creationId xmlns:a16="http://schemas.microsoft.com/office/drawing/2014/main" id="{642ECE99-8B8A-4145-A2B0-820E750453F3}"/>
              </a:ext>
            </a:extLst>
          </p:cNvPr>
          <p:cNvSpPr/>
          <p:nvPr/>
        </p:nvSpPr>
        <p:spPr>
          <a:xfrm>
            <a:off x="1043608" y="1378390"/>
            <a:ext cx="5472608" cy="2160240"/>
          </a:xfrm>
          <a:prstGeom prst="roundRect">
            <a:avLst/>
          </a:prstGeom>
          <a:solidFill>
            <a:schemeClr val="accent1"/>
          </a:solidFill>
          <a:ln w="98425">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1 Título"/>
          <p:cNvSpPr>
            <a:spLocks noGrp="1"/>
          </p:cNvSpPr>
          <p:nvPr>
            <p:ph type="ctrTitle"/>
          </p:nvPr>
        </p:nvSpPr>
        <p:spPr>
          <a:xfrm>
            <a:off x="240280" y="2592755"/>
            <a:ext cx="7259241" cy="2556817"/>
          </a:xfrm>
        </p:spPr>
        <p:txBody>
          <a:bodyPr>
            <a:normAutofit fontScale="90000"/>
          </a:bodyPr>
          <a:lstStyle/>
          <a:p>
            <a:pPr algn="ctr">
              <a:lnSpc>
                <a:spcPct val="90000"/>
              </a:lnSpc>
            </a:pPr>
            <a:r>
              <a:rPr lang="es-ES" sz="2700" dirty="0">
                <a:solidFill>
                  <a:schemeClr val="tx1"/>
                </a:solidFill>
                <a:latin typeface="Abadi" panose="020B0604020104020204" pitchFamily="34" charset="0"/>
              </a:rPr>
              <a:t>KITS DE ROBÓTICA AVANZADO</a:t>
            </a:r>
            <a:br>
              <a:rPr lang="es-ES" sz="2700" dirty="0">
                <a:solidFill>
                  <a:schemeClr val="tx1"/>
                </a:solidFill>
                <a:latin typeface="Abadi" panose="020B0604020104020204" pitchFamily="34" charset="0"/>
              </a:rPr>
            </a:br>
            <a:br>
              <a:rPr lang="es-ES" sz="4000" b="1" dirty="0">
                <a:solidFill>
                  <a:schemeClr val="tx2"/>
                </a:solidFill>
              </a:rPr>
            </a:br>
            <a:br>
              <a:rPr lang="es-ES" sz="4000" b="1" dirty="0">
                <a:solidFill>
                  <a:schemeClr val="tx2"/>
                </a:solidFill>
              </a:rPr>
            </a:br>
            <a:br>
              <a:rPr lang="es-ES" sz="4000" dirty="0">
                <a:solidFill>
                  <a:schemeClr val="tx2"/>
                </a:solidFill>
              </a:rPr>
            </a:br>
            <a:r>
              <a:rPr lang="es-ES" sz="4000" b="1" dirty="0">
                <a:solidFill>
                  <a:schemeClr val="tx2"/>
                </a:solidFill>
              </a:rPr>
              <a:t> </a:t>
            </a:r>
            <a:br>
              <a:rPr lang="es-ES" sz="4000" dirty="0">
                <a:solidFill>
                  <a:schemeClr val="tx2"/>
                </a:solidFill>
              </a:rPr>
            </a:br>
            <a:endParaRPr lang="es-ES" sz="4000" dirty="0">
              <a:solidFill>
                <a:schemeClr val="tx2"/>
              </a:solidFill>
            </a:endParaRPr>
          </a:p>
        </p:txBody>
      </p:sp>
      <p:sp>
        <p:nvSpPr>
          <p:cNvPr id="3" name="2 Subtítulo"/>
          <p:cNvSpPr>
            <a:spLocks noGrp="1"/>
          </p:cNvSpPr>
          <p:nvPr>
            <p:ph type="subTitle" idx="1"/>
          </p:nvPr>
        </p:nvSpPr>
        <p:spPr>
          <a:xfrm>
            <a:off x="6273179" y="4672649"/>
            <a:ext cx="2452684" cy="844948"/>
          </a:xfrm>
          <a:ln>
            <a:noFill/>
          </a:ln>
        </p:spPr>
        <p:txBody>
          <a:bodyPr>
            <a:normAutofit/>
          </a:bodyPr>
          <a:lstStyle/>
          <a:p>
            <a:r>
              <a:rPr lang="es-ES" sz="1600" b="1" dirty="0">
                <a:solidFill>
                  <a:schemeClr val="tx1">
                    <a:alpha val="80000"/>
                  </a:schemeClr>
                </a:solidFill>
                <a:latin typeface="Abadi" panose="020B0604020104020204" pitchFamily="34" charset="0"/>
              </a:rPr>
              <a:t>NURIA FERNÁNDEZ</a:t>
            </a:r>
          </a:p>
          <a:p>
            <a:r>
              <a:rPr lang="es-ES" sz="1600" b="1" dirty="0">
                <a:solidFill>
                  <a:schemeClr val="tx1">
                    <a:alpha val="80000"/>
                  </a:schemeClr>
                </a:solidFill>
                <a:latin typeface="Abadi" panose="020B0604020104020204" pitchFamily="34" charset="0"/>
              </a:rPr>
              <a:t>CURSO 2021-2022</a:t>
            </a:r>
          </a:p>
        </p:txBody>
      </p:sp>
      <p:pic>
        <p:nvPicPr>
          <p:cNvPr id="7" name="Imagen 6">
            <a:extLst>
              <a:ext uri="{FF2B5EF4-FFF2-40B4-BE49-F238E27FC236}">
                <a16:creationId xmlns:a16="http://schemas.microsoft.com/office/drawing/2014/main" id="{7DAFD211-00F3-4020-8265-56D4647BBB38}"/>
              </a:ext>
            </a:extLst>
          </p:cNvPr>
          <p:cNvPicPr>
            <a:picLocks noChangeAspect="1"/>
          </p:cNvPicPr>
          <p:nvPr/>
        </p:nvPicPr>
        <p:blipFill rotWithShape="1">
          <a:blip r:embed="rId2"/>
          <a:srcRect l="11291" t="5577" r="4320" b="6061"/>
          <a:stretch/>
        </p:blipFill>
        <p:spPr>
          <a:xfrm>
            <a:off x="1259632" y="4454875"/>
            <a:ext cx="1728193" cy="1422398"/>
          </a:xfrm>
          <a:prstGeom prst="rect">
            <a:avLst/>
          </a:prstGeom>
        </p:spPr>
      </p:pic>
      <p:pic>
        <p:nvPicPr>
          <p:cNvPr id="10" name="Imagen 9">
            <a:extLst>
              <a:ext uri="{FF2B5EF4-FFF2-40B4-BE49-F238E27FC236}">
                <a16:creationId xmlns:a16="http://schemas.microsoft.com/office/drawing/2014/main" id="{0E912CE1-D4B2-4227-B716-18064633B79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06582" y="4483055"/>
            <a:ext cx="2530838" cy="1224136"/>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827584" y="442232"/>
            <a:ext cx="6984776" cy="754520"/>
          </a:xfrm>
        </p:spPr>
        <p:txBody>
          <a:bodyPr>
            <a:normAutofit fontScale="32500" lnSpcReduction="20000"/>
          </a:bodyPr>
          <a:lstStyle/>
          <a:p>
            <a:pPr algn="ctr">
              <a:buNone/>
            </a:pPr>
            <a:r>
              <a:rPr lang="es-ES" sz="14400" b="1" dirty="0"/>
              <a:t>Arduino NANO</a:t>
            </a:r>
          </a:p>
          <a:p>
            <a:pPr>
              <a:buNone/>
            </a:pP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763687" y="1196752"/>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Arduino Nano">
            <a:extLst>
              <a:ext uri="{FF2B5EF4-FFF2-40B4-BE49-F238E27FC236}">
                <a16:creationId xmlns:a16="http://schemas.microsoft.com/office/drawing/2014/main" id="{11FB7D29-9BC3-490A-804C-8218D0C533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3525123"/>
            <a:ext cx="3816424" cy="286334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7203B370-CDAB-4C22-8451-AAA49629F9A3}"/>
              </a:ext>
            </a:extLst>
          </p:cNvPr>
          <p:cNvSpPr txBox="1"/>
          <p:nvPr/>
        </p:nvSpPr>
        <p:spPr>
          <a:xfrm>
            <a:off x="827584" y="1700808"/>
            <a:ext cx="6840760" cy="1938992"/>
          </a:xfrm>
          <a:prstGeom prst="rect">
            <a:avLst/>
          </a:prstGeom>
          <a:noFill/>
        </p:spPr>
        <p:txBody>
          <a:bodyPr wrap="square" rtlCol="0">
            <a:spAutoFit/>
          </a:bodyPr>
          <a:lstStyle/>
          <a:p>
            <a:pPr marL="342900" indent="-342900">
              <a:buFont typeface="Wingdings" panose="05000000000000000000" pitchFamily="2" charset="2"/>
              <a:buChar char="q"/>
            </a:pPr>
            <a:r>
              <a:rPr lang="es-ES" sz="2000" dirty="0"/>
              <a:t>Su tamaño es muy inferior a Arduino UNO.</a:t>
            </a:r>
          </a:p>
          <a:p>
            <a:pPr marL="342900" indent="-342900">
              <a:buFont typeface="Wingdings" panose="05000000000000000000" pitchFamily="2" charset="2"/>
              <a:buChar char="q"/>
            </a:pPr>
            <a:r>
              <a:rPr lang="es-ES" sz="2000" dirty="0"/>
              <a:t>Utiliza el microcontrolador AT328</a:t>
            </a:r>
          </a:p>
          <a:p>
            <a:pPr marL="342900" indent="-342900">
              <a:buFont typeface="Wingdings" panose="05000000000000000000" pitchFamily="2" charset="2"/>
              <a:buChar char="q"/>
            </a:pPr>
            <a:r>
              <a:rPr lang="es-ES" sz="2000" dirty="0"/>
              <a:t>Incorpora 14 puertos digitales y 8 analógicos</a:t>
            </a:r>
          </a:p>
          <a:p>
            <a:pPr marL="342900" indent="-342900">
              <a:buFont typeface="Wingdings" panose="05000000000000000000" pitchFamily="2" charset="2"/>
              <a:buChar char="q"/>
            </a:pPr>
            <a:r>
              <a:rPr lang="es-ES" sz="2000" dirty="0"/>
              <a:t>Se utiliza en aplicaciones donde el tamaño o peso sean aspectos importantes (drones, </a:t>
            </a:r>
            <a:r>
              <a:rPr lang="es-ES" sz="2000" dirty="0" err="1"/>
              <a:t>bots</a:t>
            </a:r>
            <a:r>
              <a:rPr lang="es-ES" sz="2000" dirty="0"/>
              <a:t>)</a:t>
            </a:r>
          </a:p>
          <a:p>
            <a:pPr marL="342900" indent="-342900">
              <a:buFont typeface="Wingdings" panose="05000000000000000000" pitchFamily="2" charset="2"/>
              <a:buChar char="q"/>
            </a:pPr>
            <a:r>
              <a:rPr lang="es-ES" sz="2000" dirty="0"/>
              <a:t>Se alimenta a través de micro USB</a:t>
            </a:r>
          </a:p>
        </p:txBody>
      </p:sp>
    </p:spTree>
    <p:extLst>
      <p:ext uri="{BB962C8B-B14F-4D97-AF65-F5344CB8AC3E}">
        <p14:creationId xmlns:p14="http://schemas.microsoft.com/office/powerpoint/2010/main" val="430757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 Control de motor de corriente continua</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283A46F-1AF8-4B86-AB83-D90E962D1321}"/>
              </a:ext>
            </a:extLst>
          </p:cNvPr>
          <p:cNvSpPr txBox="1"/>
          <p:nvPr/>
        </p:nvSpPr>
        <p:spPr>
          <a:xfrm>
            <a:off x="758054" y="1265690"/>
            <a:ext cx="7200800" cy="584775"/>
          </a:xfrm>
          <a:prstGeom prst="rect">
            <a:avLst/>
          </a:prstGeom>
          <a:noFill/>
        </p:spPr>
        <p:txBody>
          <a:bodyPr wrap="square">
            <a:spAutoFit/>
          </a:bodyPr>
          <a:lstStyle/>
          <a:p>
            <a:pPr marL="285750" indent="-285750">
              <a:buFont typeface="Wingdings" panose="05000000000000000000" pitchFamily="2" charset="2"/>
              <a:buChar char="q"/>
            </a:pPr>
            <a:r>
              <a:rPr lang="es-ES" sz="1600" dirty="0"/>
              <a:t>Control de motor </a:t>
            </a:r>
            <a:r>
              <a:rPr lang="es-ES" sz="1600" dirty="0" err="1"/>
              <a:t>cc</a:t>
            </a:r>
            <a:r>
              <a:rPr lang="es-ES" sz="1600" dirty="0"/>
              <a:t> mediante drive motor. L298N  Esquema de conexión. Un motor con variación de velocidad.</a:t>
            </a:r>
          </a:p>
        </p:txBody>
      </p:sp>
      <p:pic>
        <p:nvPicPr>
          <p:cNvPr id="5" name="Imagen 4">
            <a:extLst>
              <a:ext uri="{FF2B5EF4-FFF2-40B4-BE49-F238E27FC236}">
                <a16:creationId xmlns:a16="http://schemas.microsoft.com/office/drawing/2014/main" id="{01BD26EF-2A47-4B30-8C39-100E0B76796F}"/>
              </a:ext>
            </a:extLst>
          </p:cNvPr>
          <p:cNvPicPr>
            <a:picLocks noChangeAspect="1"/>
          </p:cNvPicPr>
          <p:nvPr/>
        </p:nvPicPr>
        <p:blipFill>
          <a:blip r:embed="rId3"/>
          <a:stretch>
            <a:fillRect/>
          </a:stretch>
        </p:blipFill>
        <p:spPr>
          <a:xfrm>
            <a:off x="1475656" y="1828254"/>
            <a:ext cx="4835075" cy="4684881"/>
          </a:xfrm>
          <a:prstGeom prst="rect">
            <a:avLst/>
          </a:prstGeom>
        </p:spPr>
      </p:pic>
    </p:spTree>
    <p:extLst>
      <p:ext uri="{BB962C8B-B14F-4D97-AF65-F5344CB8AC3E}">
        <p14:creationId xmlns:p14="http://schemas.microsoft.com/office/powerpoint/2010/main" val="31511408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 Control de motor de corriente continua</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283A46F-1AF8-4B86-AB83-D90E962D1321}"/>
              </a:ext>
            </a:extLst>
          </p:cNvPr>
          <p:cNvSpPr txBox="1"/>
          <p:nvPr/>
        </p:nvSpPr>
        <p:spPr>
          <a:xfrm>
            <a:off x="758054" y="1265690"/>
            <a:ext cx="7200800" cy="584775"/>
          </a:xfrm>
          <a:prstGeom prst="rect">
            <a:avLst/>
          </a:prstGeom>
          <a:noFill/>
        </p:spPr>
        <p:txBody>
          <a:bodyPr wrap="square">
            <a:spAutoFit/>
          </a:bodyPr>
          <a:lstStyle/>
          <a:p>
            <a:pPr marL="285750" indent="-285750">
              <a:buFont typeface="Wingdings" panose="05000000000000000000" pitchFamily="2" charset="2"/>
              <a:buChar char="q"/>
            </a:pPr>
            <a:r>
              <a:rPr lang="es-ES" sz="1600" dirty="0"/>
              <a:t>Código prueba motores por teclas (necesario estar conectado y activar puerto serie)</a:t>
            </a:r>
          </a:p>
        </p:txBody>
      </p:sp>
      <p:pic>
        <p:nvPicPr>
          <p:cNvPr id="6" name="Imagen 5">
            <a:extLst>
              <a:ext uri="{FF2B5EF4-FFF2-40B4-BE49-F238E27FC236}">
                <a16:creationId xmlns:a16="http://schemas.microsoft.com/office/drawing/2014/main" id="{8F01D303-E2F8-4762-98CC-304E4048A6B3}"/>
              </a:ext>
            </a:extLst>
          </p:cNvPr>
          <p:cNvPicPr>
            <a:picLocks noChangeAspect="1"/>
          </p:cNvPicPr>
          <p:nvPr/>
        </p:nvPicPr>
        <p:blipFill rotWithShape="1">
          <a:blip r:embed="rId3"/>
          <a:srcRect l="17713" t="7941" r="61025" b="50000"/>
          <a:stretch/>
        </p:blipFill>
        <p:spPr>
          <a:xfrm>
            <a:off x="539551" y="2283604"/>
            <a:ext cx="3229711" cy="3593668"/>
          </a:xfrm>
          <a:prstGeom prst="rect">
            <a:avLst/>
          </a:prstGeom>
        </p:spPr>
      </p:pic>
      <p:pic>
        <p:nvPicPr>
          <p:cNvPr id="11" name="Imagen 10">
            <a:extLst>
              <a:ext uri="{FF2B5EF4-FFF2-40B4-BE49-F238E27FC236}">
                <a16:creationId xmlns:a16="http://schemas.microsoft.com/office/drawing/2014/main" id="{30DF8944-AE3F-41CE-BFCB-FB7E49166FC7}"/>
              </a:ext>
            </a:extLst>
          </p:cNvPr>
          <p:cNvPicPr>
            <a:picLocks noChangeAspect="1"/>
          </p:cNvPicPr>
          <p:nvPr/>
        </p:nvPicPr>
        <p:blipFill rotWithShape="1">
          <a:blip r:embed="rId4"/>
          <a:srcRect l="17661" t="13734" r="65801" b="48467"/>
          <a:stretch/>
        </p:blipFill>
        <p:spPr>
          <a:xfrm>
            <a:off x="4325414" y="2297068"/>
            <a:ext cx="3054898" cy="3927726"/>
          </a:xfrm>
          <a:prstGeom prst="rect">
            <a:avLst/>
          </a:prstGeom>
        </p:spPr>
      </p:pic>
    </p:spTree>
    <p:extLst>
      <p:ext uri="{BB962C8B-B14F-4D97-AF65-F5344CB8AC3E}">
        <p14:creationId xmlns:p14="http://schemas.microsoft.com/office/powerpoint/2010/main" val="13235596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82F97E9-B3FB-4803-8A8B-4A80A46CB2D4}"/>
              </a:ext>
            </a:extLst>
          </p:cNvPr>
          <p:cNvPicPr>
            <a:picLocks noChangeAspect="1"/>
          </p:cNvPicPr>
          <p:nvPr/>
        </p:nvPicPr>
        <p:blipFill rotWithShape="1">
          <a:blip r:embed="rId2"/>
          <a:srcRect l="17713" t="12355" r="64729" b="50000"/>
          <a:stretch/>
        </p:blipFill>
        <p:spPr>
          <a:xfrm>
            <a:off x="467544" y="1097958"/>
            <a:ext cx="3672408" cy="4428849"/>
          </a:xfrm>
          <a:prstGeom prst="rect">
            <a:avLst/>
          </a:prstGeom>
        </p:spPr>
      </p:pic>
      <p:pic>
        <p:nvPicPr>
          <p:cNvPr id="8" name="Imagen 7">
            <a:extLst>
              <a:ext uri="{FF2B5EF4-FFF2-40B4-BE49-F238E27FC236}">
                <a16:creationId xmlns:a16="http://schemas.microsoft.com/office/drawing/2014/main" id="{6E64206C-2C6C-4E5D-B5F2-F7A41DF40DF7}"/>
              </a:ext>
            </a:extLst>
          </p:cNvPr>
          <p:cNvPicPr>
            <a:picLocks noChangeAspect="1"/>
          </p:cNvPicPr>
          <p:nvPr/>
        </p:nvPicPr>
        <p:blipFill rotWithShape="1">
          <a:blip r:embed="rId2"/>
          <a:srcRect l="17713" t="48600" r="62600" b="15164"/>
          <a:stretch/>
        </p:blipFill>
        <p:spPr>
          <a:xfrm>
            <a:off x="4716016" y="1229293"/>
            <a:ext cx="4023960" cy="4166177"/>
          </a:xfrm>
          <a:prstGeom prst="rect">
            <a:avLst/>
          </a:prstGeom>
        </p:spPr>
      </p:pic>
    </p:spTree>
    <p:extLst>
      <p:ext uri="{BB962C8B-B14F-4D97-AF65-F5344CB8AC3E}">
        <p14:creationId xmlns:p14="http://schemas.microsoft.com/office/powerpoint/2010/main" val="37989695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8C7BFC-AD6E-41DB-A1BD-7BD63552EFF8}"/>
              </a:ext>
            </a:extLst>
          </p:cNvPr>
          <p:cNvSpPr>
            <a:spLocks noGrp="1"/>
          </p:cNvSpPr>
          <p:nvPr>
            <p:ph type="title"/>
          </p:nvPr>
        </p:nvSpPr>
        <p:spPr/>
        <p:txBody>
          <a:bodyPr/>
          <a:lstStyle/>
          <a:p>
            <a:r>
              <a:rPr lang="es-ES" dirty="0"/>
              <a:t>Añadiendo el sensor de ultrasonidos</a:t>
            </a:r>
          </a:p>
        </p:txBody>
      </p:sp>
      <p:sp>
        <p:nvSpPr>
          <p:cNvPr id="3" name="Marcador de contenido 2">
            <a:extLst>
              <a:ext uri="{FF2B5EF4-FFF2-40B4-BE49-F238E27FC236}">
                <a16:creationId xmlns:a16="http://schemas.microsoft.com/office/drawing/2014/main" id="{A6ABB2D9-E95D-4189-ACC9-CEF81EEC695C}"/>
              </a:ext>
            </a:extLst>
          </p:cNvPr>
          <p:cNvSpPr>
            <a:spLocks noGrp="1"/>
          </p:cNvSpPr>
          <p:nvPr>
            <p:ph sz="half" idx="1"/>
          </p:nvPr>
        </p:nvSpPr>
        <p:spPr>
          <a:xfrm>
            <a:off x="609600" y="2160589"/>
            <a:ext cx="7058744" cy="3880772"/>
          </a:xfrm>
        </p:spPr>
        <p:txBody>
          <a:bodyPr>
            <a:normAutofit/>
          </a:bodyPr>
          <a:lstStyle/>
          <a:p>
            <a:r>
              <a:rPr lang="es-ES" b="0" i="0" dirty="0">
                <a:solidFill>
                  <a:srgbClr val="222222"/>
                </a:solidFill>
                <a:effectLst/>
                <a:latin typeface="roboto" panose="02000000000000000000" pitchFamily="2" charset="0"/>
              </a:rPr>
              <a:t>Antes de hacerlo, es muy importante comprender el principio de funcionamiento de los sensores ultrasónicos, porque estos sensores juegan un papel importante en la detección de obstáculos. El principio básico del sensor ultrasónico es registrar el tiempo requerido para que el sensor transmita y reciba el haz ultrasónico después de tocar la superficie. Luego usa la fórmula para calcular la distancia. </a:t>
            </a:r>
            <a:endParaRPr lang="es-ES" dirty="0"/>
          </a:p>
        </p:txBody>
      </p:sp>
      <p:pic>
        <p:nvPicPr>
          <p:cNvPr id="5122" name="Picture 2">
            <a:extLst>
              <a:ext uri="{FF2B5EF4-FFF2-40B4-BE49-F238E27FC236}">
                <a16:creationId xmlns:a16="http://schemas.microsoft.com/office/drawing/2014/main" id="{3F8AE32B-B493-4284-A7F8-B302FCFAF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221088"/>
            <a:ext cx="5867400" cy="241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9180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31220" y="400504"/>
            <a:ext cx="8362457" cy="432048"/>
          </a:xfrm>
        </p:spPr>
        <p:txBody>
          <a:bodyPr>
            <a:noAutofit/>
          </a:bodyPr>
          <a:lstStyle/>
          <a:p>
            <a:pPr algn="ctr">
              <a:buNone/>
            </a:pPr>
            <a:r>
              <a:rPr lang="es-ES" sz="2400" b="1" dirty="0"/>
              <a:t>Práctica 12: Sensor de ultrasonidos</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35C2A915-3CE4-4847-BF44-CB0C4F5747DA}"/>
              </a:ext>
            </a:extLst>
          </p:cNvPr>
          <p:cNvSpPr txBox="1"/>
          <p:nvPr/>
        </p:nvSpPr>
        <p:spPr>
          <a:xfrm>
            <a:off x="827584" y="1268760"/>
            <a:ext cx="7200800" cy="584775"/>
          </a:xfrm>
          <a:prstGeom prst="rect">
            <a:avLst/>
          </a:prstGeom>
          <a:noFill/>
        </p:spPr>
        <p:txBody>
          <a:bodyPr wrap="square">
            <a:spAutoFit/>
          </a:bodyPr>
          <a:lstStyle/>
          <a:p>
            <a:pPr marL="285750" indent="-285750">
              <a:buFont typeface="Wingdings" panose="05000000000000000000" pitchFamily="2" charset="2"/>
              <a:buChar char="q"/>
            </a:pPr>
            <a:r>
              <a:rPr lang="es-ES" sz="1600" dirty="0"/>
              <a:t>Permite la medida de distancia mediante el envío y recepción de ondas sonoras.</a:t>
            </a:r>
          </a:p>
        </p:txBody>
      </p:sp>
      <p:pic>
        <p:nvPicPr>
          <p:cNvPr id="1026" name="Picture 2" descr="HC-SR04">
            <a:extLst>
              <a:ext uri="{FF2B5EF4-FFF2-40B4-BE49-F238E27FC236}">
                <a16:creationId xmlns:a16="http://schemas.microsoft.com/office/drawing/2014/main" id="{0BC50C06-692B-440A-BDB4-D7A0053A4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879" y="2564903"/>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nsor-ultrasonico-explicacion">
            <a:extLst>
              <a:ext uri="{FF2B5EF4-FFF2-40B4-BE49-F238E27FC236}">
                <a16:creationId xmlns:a16="http://schemas.microsoft.com/office/drawing/2014/main" id="{5854D5C5-0FB7-48AC-AE30-9A3136BB8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2021978"/>
            <a:ext cx="2924175" cy="1971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343 \frac{m}{s} \cdot{} 100 \frac{cm}{m} \cdot{} \frac{1}{1000000} \frac{s}{\mu s} = \frac{1}{29.2} \frac{cm}{\mu s}">
            <a:extLst>
              <a:ext uri="{FF2B5EF4-FFF2-40B4-BE49-F238E27FC236}">
                <a16:creationId xmlns:a16="http://schemas.microsoft.com/office/drawing/2014/main" id="{941935A4-E3FC-4795-9E68-81BB327815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4728241"/>
            <a:ext cx="2943225" cy="2762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stancia(cm)= \frac {Tiempo(\mu s)}{29.2 \cdot 2}">
            <a:extLst>
              <a:ext uri="{FF2B5EF4-FFF2-40B4-BE49-F238E27FC236}">
                <a16:creationId xmlns:a16="http://schemas.microsoft.com/office/drawing/2014/main" id="{1B0DE3EF-6095-4A86-B40D-8BCF9F22E1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984" y="5344101"/>
            <a:ext cx="2419350" cy="27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6464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31220" y="400504"/>
            <a:ext cx="8362457" cy="432048"/>
          </a:xfrm>
        </p:spPr>
        <p:txBody>
          <a:bodyPr>
            <a:noAutofit/>
          </a:bodyPr>
          <a:lstStyle/>
          <a:p>
            <a:pPr algn="ctr">
              <a:buNone/>
            </a:pPr>
            <a:r>
              <a:rPr lang="es-ES" sz="2400" b="1" dirty="0"/>
              <a:t>Práctica 12: Sensor de ultrasonidos</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35C2A915-3CE4-4847-BF44-CB0C4F5747DA}"/>
              </a:ext>
            </a:extLst>
          </p:cNvPr>
          <p:cNvSpPr txBox="1"/>
          <p:nvPr/>
        </p:nvSpPr>
        <p:spPr>
          <a:xfrm>
            <a:off x="827584" y="1268760"/>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err="1">
                <a:solidFill>
                  <a:srgbClr val="666666"/>
                </a:solidFill>
                <a:latin typeface="Open Sans" panose="020B0606030504020204" pitchFamily="34" charset="0"/>
              </a:rPr>
              <a:t>Uilizaremos</a:t>
            </a:r>
            <a:r>
              <a:rPr lang="es-ES" sz="1600" dirty="0">
                <a:solidFill>
                  <a:srgbClr val="666666"/>
                </a:solidFill>
                <a:latin typeface="Open Sans" panose="020B0606030504020204" pitchFamily="34" charset="0"/>
              </a:rPr>
              <a:t> el sensor HC-SR04</a:t>
            </a:r>
            <a:endParaRPr lang="es-ES" sz="1600" dirty="0"/>
          </a:p>
        </p:txBody>
      </p:sp>
      <p:pic>
        <p:nvPicPr>
          <p:cNvPr id="11" name="Imagen 10">
            <a:extLst>
              <a:ext uri="{FF2B5EF4-FFF2-40B4-BE49-F238E27FC236}">
                <a16:creationId xmlns:a16="http://schemas.microsoft.com/office/drawing/2014/main" id="{9270D293-C23F-4C68-A107-4BEE73C7ECCC}"/>
              </a:ext>
            </a:extLst>
          </p:cNvPr>
          <p:cNvPicPr>
            <a:picLocks noChangeAspect="1"/>
          </p:cNvPicPr>
          <p:nvPr/>
        </p:nvPicPr>
        <p:blipFill>
          <a:blip r:embed="rId3"/>
          <a:stretch>
            <a:fillRect/>
          </a:stretch>
        </p:blipFill>
        <p:spPr>
          <a:xfrm>
            <a:off x="539552" y="1823618"/>
            <a:ext cx="7698526" cy="4413693"/>
          </a:xfrm>
          <a:prstGeom prst="rect">
            <a:avLst/>
          </a:prstGeom>
        </p:spPr>
      </p:pic>
      <p:pic>
        <p:nvPicPr>
          <p:cNvPr id="2050" name="Picture 2" descr="arduino-ultrasonidos-esquema-electrico">
            <a:extLst>
              <a:ext uri="{FF2B5EF4-FFF2-40B4-BE49-F238E27FC236}">
                <a16:creationId xmlns:a16="http://schemas.microsoft.com/office/drawing/2014/main" id="{95926DC5-7262-4D2F-90E4-7E3617BD518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80112" y="1128905"/>
            <a:ext cx="3156014" cy="339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6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31220" y="400504"/>
            <a:ext cx="8362457" cy="432048"/>
          </a:xfrm>
        </p:spPr>
        <p:txBody>
          <a:bodyPr>
            <a:noAutofit/>
          </a:bodyPr>
          <a:lstStyle/>
          <a:p>
            <a:pPr algn="ctr">
              <a:buNone/>
            </a:pPr>
            <a:r>
              <a:rPr lang="es-ES" sz="2400" b="1" dirty="0"/>
              <a:t>Práctica 12: Sensor de ultrasonidos</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35C2A915-3CE4-4847-BF44-CB0C4F5747DA}"/>
              </a:ext>
            </a:extLst>
          </p:cNvPr>
          <p:cNvSpPr txBox="1"/>
          <p:nvPr/>
        </p:nvSpPr>
        <p:spPr>
          <a:xfrm>
            <a:off x="827584" y="1268760"/>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b="0" i="0" dirty="0">
                <a:solidFill>
                  <a:srgbClr val="666666"/>
                </a:solidFill>
                <a:effectLst/>
                <a:latin typeface="Open Sans" panose="020B0606030504020204" pitchFamily="34" charset="0"/>
              </a:rPr>
              <a:t>Ejemplo de código: Medida de distancia de un objeto.</a:t>
            </a:r>
            <a:endParaRPr lang="es-ES" sz="1600" dirty="0"/>
          </a:p>
        </p:txBody>
      </p:sp>
      <p:pic>
        <p:nvPicPr>
          <p:cNvPr id="5" name="Imagen 4">
            <a:extLst>
              <a:ext uri="{FF2B5EF4-FFF2-40B4-BE49-F238E27FC236}">
                <a16:creationId xmlns:a16="http://schemas.microsoft.com/office/drawing/2014/main" id="{4D38D09D-AEA7-4549-B9B1-ED7DA29BFC1C}"/>
              </a:ext>
            </a:extLst>
          </p:cNvPr>
          <p:cNvPicPr>
            <a:picLocks noChangeAspect="1"/>
          </p:cNvPicPr>
          <p:nvPr/>
        </p:nvPicPr>
        <p:blipFill>
          <a:blip r:embed="rId2"/>
          <a:stretch>
            <a:fillRect/>
          </a:stretch>
        </p:blipFill>
        <p:spPr>
          <a:xfrm>
            <a:off x="755576" y="1700808"/>
            <a:ext cx="7380312" cy="2095015"/>
          </a:xfrm>
          <a:prstGeom prst="rect">
            <a:avLst/>
          </a:prstGeom>
        </p:spPr>
      </p:pic>
      <p:pic>
        <p:nvPicPr>
          <p:cNvPr id="9" name="Imagen 8">
            <a:extLst>
              <a:ext uri="{FF2B5EF4-FFF2-40B4-BE49-F238E27FC236}">
                <a16:creationId xmlns:a16="http://schemas.microsoft.com/office/drawing/2014/main" id="{5C439D5A-8155-44FA-95BC-28536E194789}"/>
              </a:ext>
            </a:extLst>
          </p:cNvPr>
          <p:cNvPicPr>
            <a:picLocks noChangeAspect="1"/>
          </p:cNvPicPr>
          <p:nvPr/>
        </p:nvPicPr>
        <p:blipFill>
          <a:blip r:embed="rId3"/>
          <a:stretch>
            <a:fillRect/>
          </a:stretch>
        </p:blipFill>
        <p:spPr>
          <a:xfrm>
            <a:off x="1475656" y="3140968"/>
            <a:ext cx="5040560" cy="3562618"/>
          </a:xfrm>
          <a:prstGeom prst="rect">
            <a:avLst/>
          </a:prstGeom>
        </p:spPr>
      </p:pic>
    </p:spTree>
    <p:extLst>
      <p:ext uri="{BB962C8B-B14F-4D97-AF65-F5344CB8AC3E}">
        <p14:creationId xmlns:p14="http://schemas.microsoft.com/office/powerpoint/2010/main" val="6855719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20F9D2-7E22-40CF-B2DC-36BD26BCC76F}"/>
              </a:ext>
            </a:extLst>
          </p:cNvPr>
          <p:cNvSpPr>
            <a:spLocks noGrp="1"/>
          </p:cNvSpPr>
          <p:nvPr>
            <p:ph type="title"/>
          </p:nvPr>
        </p:nvSpPr>
        <p:spPr>
          <a:xfrm>
            <a:off x="609600" y="609600"/>
            <a:ext cx="7058744" cy="1320800"/>
          </a:xfrm>
        </p:spPr>
        <p:txBody>
          <a:bodyPr/>
          <a:lstStyle/>
          <a:p>
            <a:r>
              <a:rPr lang="es-ES" dirty="0"/>
              <a:t>Posibles mejoras al coche</a:t>
            </a:r>
          </a:p>
        </p:txBody>
      </p:sp>
      <p:sp>
        <p:nvSpPr>
          <p:cNvPr id="3" name="Marcador de contenido 2">
            <a:extLst>
              <a:ext uri="{FF2B5EF4-FFF2-40B4-BE49-F238E27FC236}">
                <a16:creationId xmlns:a16="http://schemas.microsoft.com/office/drawing/2014/main" id="{DEF5E87D-E67E-42F2-9EF7-3269DFE0F6F1}"/>
              </a:ext>
            </a:extLst>
          </p:cNvPr>
          <p:cNvSpPr>
            <a:spLocks noGrp="1"/>
          </p:cNvSpPr>
          <p:nvPr>
            <p:ph sz="half" idx="1"/>
          </p:nvPr>
        </p:nvSpPr>
        <p:spPr>
          <a:xfrm>
            <a:off x="539552" y="1611761"/>
            <a:ext cx="3088109" cy="3880772"/>
          </a:xfrm>
        </p:spPr>
        <p:txBody>
          <a:bodyPr/>
          <a:lstStyle/>
          <a:p>
            <a:r>
              <a:rPr lang="es-ES" dirty="0"/>
              <a:t>Añadir un servo sobre el que se coloca el sensor ultrasónico, para mejorar la detección de objetos.</a:t>
            </a:r>
          </a:p>
        </p:txBody>
      </p:sp>
      <p:sp>
        <p:nvSpPr>
          <p:cNvPr id="4" name="Marcador de contenido 3">
            <a:extLst>
              <a:ext uri="{FF2B5EF4-FFF2-40B4-BE49-F238E27FC236}">
                <a16:creationId xmlns:a16="http://schemas.microsoft.com/office/drawing/2014/main" id="{5FA506D5-ACB4-434D-A7FB-856CA27F6418}"/>
              </a:ext>
            </a:extLst>
          </p:cNvPr>
          <p:cNvSpPr>
            <a:spLocks noGrp="1"/>
          </p:cNvSpPr>
          <p:nvPr>
            <p:ph sz="half" idx="2"/>
          </p:nvPr>
        </p:nvSpPr>
        <p:spPr>
          <a:xfrm>
            <a:off x="4283968" y="1672721"/>
            <a:ext cx="3777491" cy="3068610"/>
          </a:xfrm>
        </p:spPr>
        <p:txBody>
          <a:bodyPr/>
          <a:lstStyle/>
          <a:p>
            <a:r>
              <a:rPr lang="es-ES" dirty="0"/>
              <a:t>Otra solución sería colocar 4 ruedas, con 4 motores.</a:t>
            </a:r>
          </a:p>
          <a:p>
            <a:pPr lvl="1"/>
            <a:r>
              <a:rPr lang="es-ES" dirty="0"/>
              <a:t>Precaución: con el puente H sólo se pueden controlar 2 motores, por lo que habría que “puentearlos”</a:t>
            </a:r>
          </a:p>
        </p:txBody>
      </p:sp>
      <p:sp>
        <p:nvSpPr>
          <p:cNvPr id="5" name="Elipse 4">
            <a:hlinkClick r:id="rId2"/>
            <a:extLst>
              <a:ext uri="{FF2B5EF4-FFF2-40B4-BE49-F238E27FC236}">
                <a16:creationId xmlns:a16="http://schemas.microsoft.com/office/drawing/2014/main" id="{0B783F78-5B8C-4E8C-A30F-E451C86ECE1B}"/>
              </a:ext>
            </a:extLst>
          </p:cNvPr>
          <p:cNvSpPr/>
          <p:nvPr/>
        </p:nvSpPr>
        <p:spPr>
          <a:xfrm>
            <a:off x="571531" y="3421525"/>
            <a:ext cx="144016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Video</a:t>
            </a:r>
          </a:p>
        </p:txBody>
      </p:sp>
      <p:pic>
        <p:nvPicPr>
          <p:cNvPr id="6146" name="Picture 2">
            <a:extLst>
              <a:ext uri="{FF2B5EF4-FFF2-40B4-BE49-F238E27FC236}">
                <a16:creationId xmlns:a16="http://schemas.microsoft.com/office/drawing/2014/main" id="{1A3BCA7D-A8F5-42EC-A0A8-76511B2617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3559948"/>
            <a:ext cx="5675601" cy="325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046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20: Comunicación bluetooth</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C693190F-5642-49DC-B6DE-C52134877321}"/>
              </a:ext>
            </a:extLst>
          </p:cNvPr>
          <p:cNvSpPr txBox="1"/>
          <p:nvPr/>
        </p:nvSpPr>
        <p:spPr>
          <a:xfrm>
            <a:off x="530023" y="1700808"/>
            <a:ext cx="7200800" cy="2800767"/>
          </a:xfrm>
          <a:prstGeom prst="rect">
            <a:avLst/>
          </a:prstGeom>
          <a:noFill/>
        </p:spPr>
        <p:txBody>
          <a:bodyPr wrap="square">
            <a:spAutoFit/>
          </a:bodyPr>
          <a:lstStyle/>
          <a:p>
            <a:pPr marL="285750" indent="-285750">
              <a:buFont typeface="Wingdings" panose="05000000000000000000" pitchFamily="2" charset="2"/>
              <a:buChar char="Ø"/>
            </a:pPr>
            <a:r>
              <a:rPr lang="es-ES" sz="1600" dirty="0"/>
              <a:t>La tecnología Bluetooth permite la comunicación inalámbrica entre dispositivos digitales.</a:t>
            </a:r>
          </a:p>
          <a:p>
            <a:pPr marL="285750" indent="-285750">
              <a:buFont typeface="Wingdings" panose="05000000000000000000" pitchFamily="2" charset="2"/>
              <a:buChar char="Ø"/>
            </a:pPr>
            <a:r>
              <a:rPr lang="es-ES" sz="1600" dirty="0"/>
              <a:t>Está especializada en transferencias de datos en distancias cortas.</a:t>
            </a:r>
          </a:p>
          <a:p>
            <a:pPr marL="285750" indent="-285750">
              <a:buFont typeface="Wingdings" panose="05000000000000000000" pitchFamily="2" charset="2"/>
              <a:buChar char="Ø"/>
            </a:pPr>
            <a:r>
              <a:rPr lang="es-ES" sz="1600" dirty="0"/>
              <a:t>Destaca por un bajo consumo y por la sencillez de conexión.</a:t>
            </a:r>
          </a:p>
          <a:p>
            <a:pPr marL="285750" indent="-285750">
              <a:buFont typeface="Wingdings" panose="05000000000000000000" pitchFamily="2" charset="2"/>
              <a:buChar char="Ø"/>
            </a:pPr>
            <a:r>
              <a:rPr lang="es-ES" sz="1600" dirty="0"/>
              <a:t>Posee velocidades de transferencias de datos inferiores a otras tecnologías como WI-FI.</a:t>
            </a:r>
          </a:p>
          <a:p>
            <a:pPr marL="285750" indent="-285750">
              <a:buFont typeface="Wingdings" panose="05000000000000000000" pitchFamily="2" charset="2"/>
              <a:buChar char="Ø"/>
            </a:pPr>
            <a:r>
              <a:rPr lang="es-ES" sz="1600" dirty="0"/>
              <a:t>No necesita que los dispositivos estén “encarados” para efectuar la comunicación.</a:t>
            </a:r>
          </a:p>
          <a:p>
            <a:pPr marL="285750" indent="-285750">
              <a:buFont typeface="Wingdings" panose="05000000000000000000" pitchFamily="2" charset="2"/>
              <a:buChar char="Ø"/>
            </a:pPr>
            <a:r>
              <a:rPr lang="es-ES" sz="1600" dirty="0"/>
              <a:t>Para comunicar el Arduino con un dispositivo móvil necesitaremos una aplicación de Terminal bluetooth.</a:t>
            </a:r>
          </a:p>
          <a:p>
            <a:endParaRPr lang="es-ES" sz="1600" dirty="0"/>
          </a:p>
        </p:txBody>
      </p:sp>
      <p:sp>
        <p:nvSpPr>
          <p:cNvPr id="8" name="CuadroTexto 7">
            <a:extLst>
              <a:ext uri="{FF2B5EF4-FFF2-40B4-BE49-F238E27FC236}">
                <a16:creationId xmlns:a16="http://schemas.microsoft.com/office/drawing/2014/main" id="{18426732-6D5F-4E89-BFED-46188CACFBEE}"/>
              </a:ext>
            </a:extLst>
          </p:cNvPr>
          <p:cNvSpPr txBox="1"/>
          <p:nvPr/>
        </p:nvSpPr>
        <p:spPr>
          <a:xfrm>
            <a:off x="580828" y="1320712"/>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Características básicas.</a:t>
            </a:r>
          </a:p>
        </p:txBody>
      </p:sp>
      <p:pic>
        <p:nvPicPr>
          <p:cNvPr id="3074" name="Picture 2" descr="Qué Es y Para Qué Sirve La Tecnología Bluetooth - PulsómetroSinBanda.com">
            <a:extLst>
              <a:ext uri="{FF2B5EF4-FFF2-40B4-BE49-F238E27FC236}">
                <a16:creationId xmlns:a16="http://schemas.microsoft.com/office/drawing/2014/main" id="{8D508877-875C-4519-870A-87A634694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4443856"/>
            <a:ext cx="3238500"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9804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20: Comunicación bluetooth</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C693190F-5642-49DC-B6DE-C52134877321}"/>
              </a:ext>
            </a:extLst>
          </p:cNvPr>
          <p:cNvSpPr txBox="1"/>
          <p:nvPr/>
        </p:nvSpPr>
        <p:spPr>
          <a:xfrm>
            <a:off x="683568" y="1122539"/>
            <a:ext cx="7200800" cy="1323439"/>
          </a:xfrm>
          <a:prstGeom prst="rect">
            <a:avLst/>
          </a:prstGeom>
          <a:noFill/>
        </p:spPr>
        <p:txBody>
          <a:bodyPr wrap="square">
            <a:spAutoFit/>
          </a:bodyPr>
          <a:lstStyle/>
          <a:p>
            <a:pPr marL="285750" indent="-285750">
              <a:buFont typeface="Wingdings" panose="05000000000000000000" pitchFamily="2" charset="2"/>
              <a:buChar char="q"/>
            </a:pPr>
            <a:r>
              <a:rPr lang="es-ES" sz="1600" dirty="0"/>
              <a:t>Para comunicarnos con Arduino utilizando el protocolo bluetooth utilizaremos los módulos HC-05 o HC-06.</a:t>
            </a:r>
          </a:p>
          <a:p>
            <a:pPr marL="285750" indent="-285750">
              <a:buFont typeface="Wingdings" panose="05000000000000000000" pitchFamily="2" charset="2"/>
              <a:buChar char="q"/>
            </a:pPr>
            <a:r>
              <a:rPr lang="es-ES" sz="1600" dirty="0"/>
              <a:t>El hardware de ambos chips es el mismo pero presentan algunas diferencias en cuanto a funcionalidades siendo en este aspecto el HC-05 algo superior.</a:t>
            </a:r>
          </a:p>
        </p:txBody>
      </p:sp>
      <p:pic>
        <p:nvPicPr>
          <p:cNvPr id="13314" name="Picture 2" descr="Dispositivos bluetooth">
            <a:extLst>
              <a:ext uri="{FF2B5EF4-FFF2-40B4-BE49-F238E27FC236}">
                <a16:creationId xmlns:a16="http://schemas.microsoft.com/office/drawing/2014/main" id="{3D7BAF60-A81E-4E2B-B1F9-43670A6AF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675532"/>
            <a:ext cx="5642544" cy="3768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766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0"/>
            <a:ext cx="7056784" cy="427484"/>
          </a:xfrm>
        </p:spPr>
        <p:txBody>
          <a:bodyPr>
            <a:normAutofit fontScale="25000" lnSpcReduction="20000"/>
          </a:bodyPr>
          <a:lstStyle/>
          <a:p>
            <a:pPr algn="ctr">
              <a:buNone/>
            </a:pPr>
            <a:endParaRPr lang="es-ES" sz="14400" b="1" dirty="0"/>
          </a:p>
          <a:p>
            <a:pPr algn="ctr">
              <a:buNone/>
            </a:pPr>
            <a:r>
              <a:rPr lang="es-ES" sz="14400" b="1" dirty="0"/>
              <a:t>Arduino UNO: Especificaciones</a:t>
            </a:r>
          </a:p>
          <a:p>
            <a:pPr algn="ctr">
              <a:buNone/>
            </a:pPr>
            <a:endParaRPr lang="es-ES" sz="9600" dirty="0"/>
          </a:p>
          <a:p>
            <a:pPr>
              <a:buNone/>
            </a:pPr>
            <a:r>
              <a:rPr lang="es-ES" sz="4500" dirty="0"/>
              <a:t> </a:t>
            </a:r>
            <a:r>
              <a:rPr lang="es-ES" sz="4300" i="1" dirty="0"/>
              <a:t>		</a:t>
            </a:r>
          </a:p>
          <a:p>
            <a:pPr>
              <a:buNone/>
            </a:pP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827584" y="1196752"/>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tabla-arduinos">
            <a:extLst>
              <a:ext uri="{FF2B5EF4-FFF2-40B4-BE49-F238E27FC236}">
                <a16:creationId xmlns:a16="http://schemas.microsoft.com/office/drawing/2014/main" id="{1E058622-642E-4E06-93D4-626F947DC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238108"/>
            <a:ext cx="3864719" cy="5160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407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295410" y="414077"/>
            <a:ext cx="8362457" cy="432048"/>
          </a:xfrm>
        </p:spPr>
        <p:txBody>
          <a:bodyPr>
            <a:noAutofit/>
          </a:bodyPr>
          <a:lstStyle/>
          <a:p>
            <a:pPr algn="ctr">
              <a:buNone/>
            </a:pPr>
            <a:r>
              <a:rPr lang="es-ES" sz="2400" b="1" dirty="0"/>
              <a:t>Práctica 20: Comunicación bluetooth – Configuración (0)</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C693190F-5642-49DC-B6DE-C52134877321}"/>
              </a:ext>
            </a:extLst>
          </p:cNvPr>
          <p:cNvSpPr txBox="1"/>
          <p:nvPr/>
        </p:nvSpPr>
        <p:spPr>
          <a:xfrm>
            <a:off x="388636" y="548680"/>
            <a:ext cx="8176003" cy="830997"/>
          </a:xfrm>
          <a:prstGeom prst="rect">
            <a:avLst/>
          </a:prstGeom>
          <a:noFill/>
        </p:spPr>
        <p:txBody>
          <a:bodyPr wrap="square">
            <a:spAutoFit/>
          </a:bodyPr>
          <a:lstStyle/>
          <a:p>
            <a:endParaRPr lang="es-ES" sz="1600" dirty="0"/>
          </a:p>
          <a:p>
            <a:pPr marL="285750" indent="-285750">
              <a:buFont typeface="Wingdings" panose="05000000000000000000" pitchFamily="2" charset="2"/>
              <a:buChar char="q"/>
            </a:pPr>
            <a:endParaRPr lang="es-ES" sz="1600" dirty="0"/>
          </a:p>
          <a:p>
            <a:pPr marL="285750" indent="-285750">
              <a:buFont typeface="Wingdings" panose="05000000000000000000" pitchFamily="2" charset="2"/>
              <a:buChar char="q"/>
            </a:pPr>
            <a:r>
              <a:rPr lang="es-ES" sz="1600" dirty="0"/>
              <a:t>CÓDIGO PARA PODER CONFIGURAR:</a:t>
            </a:r>
          </a:p>
        </p:txBody>
      </p:sp>
      <p:pic>
        <p:nvPicPr>
          <p:cNvPr id="5" name="Imagen 4">
            <a:extLst>
              <a:ext uri="{FF2B5EF4-FFF2-40B4-BE49-F238E27FC236}">
                <a16:creationId xmlns:a16="http://schemas.microsoft.com/office/drawing/2014/main" id="{03AF01F2-D27C-4DB2-8635-4E2F902C45F1}"/>
              </a:ext>
            </a:extLst>
          </p:cNvPr>
          <p:cNvPicPr>
            <a:picLocks noChangeAspect="1"/>
          </p:cNvPicPr>
          <p:nvPr/>
        </p:nvPicPr>
        <p:blipFill>
          <a:blip r:embed="rId3"/>
          <a:stretch>
            <a:fillRect/>
          </a:stretch>
        </p:blipFill>
        <p:spPr>
          <a:xfrm>
            <a:off x="202182" y="1433671"/>
            <a:ext cx="8564639" cy="4443601"/>
          </a:xfrm>
          <a:prstGeom prst="rect">
            <a:avLst/>
          </a:prstGeom>
        </p:spPr>
      </p:pic>
    </p:spTree>
    <p:extLst>
      <p:ext uri="{BB962C8B-B14F-4D97-AF65-F5344CB8AC3E}">
        <p14:creationId xmlns:p14="http://schemas.microsoft.com/office/powerpoint/2010/main" val="30868133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20: Comunicación bluetooth – Configuración (1)</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C693190F-5642-49DC-B6DE-C52134877321}"/>
              </a:ext>
            </a:extLst>
          </p:cNvPr>
          <p:cNvSpPr txBox="1"/>
          <p:nvPr/>
        </p:nvSpPr>
        <p:spPr>
          <a:xfrm>
            <a:off x="515078" y="989458"/>
            <a:ext cx="7848872" cy="1569660"/>
          </a:xfrm>
          <a:prstGeom prst="rect">
            <a:avLst/>
          </a:prstGeom>
          <a:noFill/>
        </p:spPr>
        <p:txBody>
          <a:bodyPr wrap="square">
            <a:spAutoFit/>
          </a:bodyPr>
          <a:lstStyle/>
          <a:p>
            <a:pPr marL="285750" indent="-285750">
              <a:buFont typeface="Wingdings" panose="05000000000000000000" pitchFamily="2" charset="2"/>
              <a:buChar char="q"/>
            </a:pPr>
            <a:endParaRPr lang="es-ES" sz="1600" dirty="0"/>
          </a:p>
          <a:p>
            <a:r>
              <a:rPr lang="es-ES" sz="1600" dirty="0"/>
              <a:t>El módulo de comunicación bluetooth puede presentar 4 modos de funcionamiento dependiendo del modelo.</a:t>
            </a:r>
          </a:p>
          <a:p>
            <a:endParaRPr lang="es-ES" sz="1600" dirty="0">
              <a:solidFill>
                <a:srgbClr val="000000"/>
              </a:solidFill>
              <a:latin typeface="Roboto" panose="02000000000000000000" pitchFamily="2" charset="0"/>
            </a:endParaRPr>
          </a:p>
          <a:p>
            <a:pPr algn="just"/>
            <a:endParaRPr lang="es-ES" sz="1600" b="0" i="0" dirty="0">
              <a:solidFill>
                <a:srgbClr val="000000"/>
              </a:solidFill>
              <a:effectLst/>
              <a:latin typeface="Roboto" panose="02000000000000000000" pitchFamily="2" charset="0"/>
            </a:endParaRPr>
          </a:p>
          <a:p>
            <a:r>
              <a:rPr lang="es-ES" sz="1600" dirty="0"/>
              <a:t>	</a:t>
            </a:r>
          </a:p>
        </p:txBody>
      </p:sp>
      <p:sp>
        <p:nvSpPr>
          <p:cNvPr id="5" name="CuadroTexto 4">
            <a:extLst>
              <a:ext uri="{FF2B5EF4-FFF2-40B4-BE49-F238E27FC236}">
                <a16:creationId xmlns:a16="http://schemas.microsoft.com/office/drawing/2014/main" id="{FBC77383-F129-4968-8932-FCEFA420BDB2}"/>
              </a:ext>
            </a:extLst>
          </p:cNvPr>
          <p:cNvSpPr txBox="1"/>
          <p:nvPr/>
        </p:nvSpPr>
        <p:spPr>
          <a:xfrm>
            <a:off x="515078" y="2146638"/>
            <a:ext cx="3768890" cy="3908762"/>
          </a:xfrm>
          <a:prstGeom prst="rect">
            <a:avLst/>
          </a:prstGeom>
          <a:solidFill>
            <a:schemeClr val="accent1">
              <a:lumMod val="20000"/>
              <a:lumOff val="80000"/>
            </a:schemeClr>
          </a:solidFill>
          <a:ln w="57150">
            <a:solidFill>
              <a:srgbClr val="FFC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q"/>
            </a:pPr>
            <a:endParaRPr lang="es-ES" sz="1600" dirty="0"/>
          </a:p>
          <a:p>
            <a:pPr algn="ctr"/>
            <a:r>
              <a:rPr lang="es-ES" sz="2000" b="1" dirty="0">
                <a:solidFill>
                  <a:srgbClr val="000000"/>
                </a:solidFill>
                <a:latin typeface="Roboto" panose="02000000000000000000" pitchFamily="2" charset="0"/>
              </a:rPr>
              <a:t>HC-05</a:t>
            </a:r>
          </a:p>
          <a:p>
            <a:pPr algn="ctr"/>
            <a:endParaRPr lang="es-ES" sz="2000" b="1" dirty="0">
              <a:solidFill>
                <a:srgbClr val="000000"/>
              </a:solidFill>
              <a:latin typeface="Roboto" panose="02000000000000000000" pitchFamily="2" charset="0"/>
            </a:endParaRPr>
          </a:p>
          <a:p>
            <a:pPr marL="342900" indent="-342900">
              <a:buFont typeface="Wingdings" panose="05000000000000000000" pitchFamily="2" charset="2"/>
              <a:buChar char="§"/>
            </a:pPr>
            <a:r>
              <a:rPr lang="es-ES" sz="2000" b="1" dirty="0">
                <a:solidFill>
                  <a:srgbClr val="000000"/>
                </a:solidFill>
                <a:latin typeface="Roboto" panose="02000000000000000000" pitchFamily="2" charset="0"/>
              </a:rPr>
              <a:t>Posee los 4 modos de funcionamiento.</a:t>
            </a:r>
          </a:p>
          <a:p>
            <a:pPr marL="342900" indent="-342900">
              <a:buFont typeface="Wingdings" panose="05000000000000000000" pitchFamily="2" charset="2"/>
              <a:buChar char="§"/>
            </a:pPr>
            <a:r>
              <a:rPr lang="es-ES" sz="2000" b="1" dirty="0">
                <a:solidFill>
                  <a:srgbClr val="000000"/>
                </a:solidFill>
                <a:latin typeface="Roboto" panose="02000000000000000000" pitchFamily="2" charset="0"/>
              </a:rPr>
              <a:t>Nombre por defecto: HC-05</a:t>
            </a:r>
          </a:p>
          <a:p>
            <a:pPr marL="342900" indent="-342900">
              <a:buFont typeface="Wingdings" panose="05000000000000000000" pitchFamily="2" charset="2"/>
              <a:buChar char="§"/>
            </a:pPr>
            <a:r>
              <a:rPr lang="es-ES" sz="2000" b="1" dirty="0">
                <a:solidFill>
                  <a:srgbClr val="000000"/>
                </a:solidFill>
                <a:latin typeface="Roboto" panose="02000000000000000000" pitchFamily="2" charset="0"/>
              </a:rPr>
              <a:t>Contraseña: 1234</a:t>
            </a:r>
          </a:p>
          <a:p>
            <a:pPr marL="342900" indent="-342900">
              <a:buFont typeface="Wingdings" panose="05000000000000000000" pitchFamily="2" charset="2"/>
              <a:buChar char="§"/>
            </a:pPr>
            <a:r>
              <a:rPr lang="es-ES" sz="2000" b="1" dirty="0">
                <a:solidFill>
                  <a:srgbClr val="000000"/>
                </a:solidFill>
                <a:latin typeface="Roboto" panose="02000000000000000000" pitchFamily="2" charset="0"/>
              </a:rPr>
              <a:t>Velocidad por defecto (</a:t>
            </a:r>
            <a:r>
              <a:rPr lang="es-ES" sz="2000" b="1" dirty="0" err="1">
                <a:solidFill>
                  <a:srgbClr val="000000"/>
                </a:solidFill>
                <a:latin typeface="Roboto" panose="02000000000000000000" pitchFamily="2" charset="0"/>
              </a:rPr>
              <a:t>baud</a:t>
            </a:r>
            <a:r>
              <a:rPr lang="es-ES" sz="2000" b="1" dirty="0">
                <a:solidFill>
                  <a:srgbClr val="000000"/>
                </a:solidFill>
                <a:latin typeface="Roboto" panose="02000000000000000000" pitchFamily="2" charset="0"/>
              </a:rPr>
              <a:t> </a:t>
            </a:r>
            <a:r>
              <a:rPr lang="es-ES" sz="2000" b="1" dirty="0" err="1">
                <a:solidFill>
                  <a:srgbClr val="000000"/>
                </a:solidFill>
                <a:latin typeface="Roboto" panose="02000000000000000000" pitchFamily="2" charset="0"/>
              </a:rPr>
              <a:t>rate</a:t>
            </a:r>
            <a:r>
              <a:rPr lang="es-ES" sz="2000" b="1" dirty="0">
                <a:solidFill>
                  <a:srgbClr val="000000"/>
                </a:solidFill>
                <a:latin typeface="Roboto" panose="02000000000000000000" pitchFamily="2" charset="0"/>
              </a:rPr>
              <a:t>): :9600</a:t>
            </a:r>
          </a:p>
          <a:p>
            <a:pPr algn="just"/>
            <a:endParaRPr lang="es-ES" sz="2000" b="1" i="0" dirty="0">
              <a:solidFill>
                <a:srgbClr val="000000"/>
              </a:solidFill>
              <a:effectLst/>
              <a:latin typeface="Roboto" panose="02000000000000000000" pitchFamily="2" charset="0"/>
            </a:endParaRPr>
          </a:p>
          <a:p>
            <a:pPr algn="just"/>
            <a:endParaRPr lang="es-ES" sz="2000" b="1" dirty="0">
              <a:solidFill>
                <a:srgbClr val="000000"/>
              </a:solidFill>
              <a:latin typeface="Roboto" panose="02000000000000000000" pitchFamily="2" charset="0"/>
            </a:endParaRPr>
          </a:p>
          <a:p>
            <a:pPr algn="ctr"/>
            <a:endParaRPr lang="es-ES" sz="1600" b="0" i="0" dirty="0">
              <a:solidFill>
                <a:srgbClr val="000000"/>
              </a:solidFill>
              <a:effectLst/>
              <a:latin typeface="Roboto" panose="02000000000000000000" pitchFamily="2" charset="0"/>
            </a:endParaRPr>
          </a:p>
          <a:p>
            <a:r>
              <a:rPr lang="es-ES" sz="1600" dirty="0"/>
              <a:t>	</a:t>
            </a:r>
          </a:p>
        </p:txBody>
      </p:sp>
      <p:sp>
        <p:nvSpPr>
          <p:cNvPr id="8" name="CuadroTexto 7">
            <a:extLst>
              <a:ext uri="{FF2B5EF4-FFF2-40B4-BE49-F238E27FC236}">
                <a16:creationId xmlns:a16="http://schemas.microsoft.com/office/drawing/2014/main" id="{983B8E66-CB00-4F07-881E-34E160420573}"/>
              </a:ext>
            </a:extLst>
          </p:cNvPr>
          <p:cNvSpPr txBox="1"/>
          <p:nvPr/>
        </p:nvSpPr>
        <p:spPr>
          <a:xfrm>
            <a:off x="4716016" y="2146638"/>
            <a:ext cx="3768890" cy="4216539"/>
          </a:xfrm>
          <a:prstGeom prst="rect">
            <a:avLst/>
          </a:prstGeom>
          <a:solidFill>
            <a:schemeClr val="accent4">
              <a:lumMod val="20000"/>
              <a:lumOff val="80000"/>
            </a:schemeClr>
          </a:solidFill>
          <a:ln w="57150">
            <a:solidFill>
              <a:srgbClr val="FFC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q"/>
            </a:pPr>
            <a:endParaRPr lang="es-ES" sz="1600" dirty="0"/>
          </a:p>
          <a:p>
            <a:pPr algn="ctr"/>
            <a:r>
              <a:rPr lang="es-ES" sz="2000" b="1" dirty="0">
                <a:solidFill>
                  <a:srgbClr val="000000"/>
                </a:solidFill>
                <a:latin typeface="Roboto" panose="02000000000000000000" pitchFamily="2" charset="0"/>
              </a:rPr>
              <a:t>HC-06</a:t>
            </a:r>
          </a:p>
          <a:p>
            <a:pPr algn="ctr"/>
            <a:endParaRPr lang="es-ES" sz="2000" b="1" dirty="0">
              <a:solidFill>
                <a:srgbClr val="000000"/>
              </a:solidFill>
              <a:latin typeface="Roboto" panose="02000000000000000000" pitchFamily="2" charset="0"/>
            </a:endParaRPr>
          </a:p>
          <a:p>
            <a:pPr marL="342900" indent="-342900">
              <a:buFont typeface="Wingdings" panose="05000000000000000000" pitchFamily="2" charset="2"/>
              <a:buChar char="§"/>
            </a:pPr>
            <a:r>
              <a:rPr lang="es-ES" sz="2000" b="1" dirty="0">
                <a:solidFill>
                  <a:srgbClr val="000000"/>
                </a:solidFill>
                <a:latin typeface="Roboto" panose="02000000000000000000" pitchFamily="2" charset="0"/>
              </a:rPr>
              <a:t>Posee  sólo los modos de funcionamiento  desconectado y conectado.</a:t>
            </a:r>
          </a:p>
          <a:p>
            <a:pPr marL="342900" indent="-342900">
              <a:buFont typeface="Wingdings" panose="05000000000000000000" pitchFamily="2" charset="2"/>
              <a:buChar char="§"/>
            </a:pPr>
            <a:r>
              <a:rPr lang="es-ES" sz="2000" b="1" dirty="0">
                <a:solidFill>
                  <a:srgbClr val="000000"/>
                </a:solidFill>
                <a:latin typeface="Roboto" panose="02000000000000000000" pitchFamily="2" charset="0"/>
              </a:rPr>
              <a:t>Nombre por defecto: HC-06</a:t>
            </a:r>
          </a:p>
          <a:p>
            <a:pPr marL="342900" indent="-342900">
              <a:buFont typeface="Wingdings" panose="05000000000000000000" pitchFamily="2" charset="2"/>
              <a:buChar char="§"/>
            </a:pPr>
            <a:r>
              <a:rPr lang="es-ES" sz="2000" b="1" dirty="0">
                <a:solidFill>
                  <a:srgbClr val="000000"/>
                </a:solidFill>
                <a:latin typeface="Roboto" panose="02000000000000000000" pitchFamily="2" charset="0"/>
              </a:rPr>
              <a:t>Contraseña: 1234</a:t>
            </a:r>
          </a:p>
          <a:p>
            <a:pPr marL="342900" indent="-342900">
              <a:buFont typeface="Wingdings" panose="05000000000000000000" pitchFamily="2" charset="2"/>
              <a:buChar char="§"/>
            </a:pPr>
            <a:r>
              <a:rPr lang="es-ES" sz="2000" b="1" dirty="0">
                <a:solidFill>
                  <a:srgbClr val="000000"/>
                </a:solidFill>
                <a:latin typeface="Roboto" panose="02000000000000000000" pitchFamily="2" charset="0"/>
              </a:rPr>
              <a:t>Velocidad por defecto (</a:t>
            </a:r>
            <a:r>
              <a:rPr lang="es-ES" sz="2000" b="1" dirty="0" err="1">
                <a:solidFill>
                  <a:srgbClr val="000000"/>
                </a:solidFill>
                <a:latin typeface="Roboto" panose="02000000000000000000" pitchFamily="2" charset="0"/>
              </a:rPr>
              <a:t>baud</a:t>
            </a:r>
            <a:r>
              <a:rPr lang="es-ES" sz="2000" b="1" dirty="0">
                <a:solidFill>
                  <a:srgbClr val="000000"/>
                </a:solidFill>
                <a:latin typeface="Roboto" panose="02000000000000000000" pitchFamily="2" charset="0"/>
              </a:rPr>
              <a:t> </a:t>
            </a:r>
            <a:r>
              <a:rPr lang="es-ES" sz="2000" b="1" dirty="0" err="1">
                <a:solidFill>
                  <a:srgbClr val="000000"/>
                </a:solidFill>
                <a:latin typeface="Roboto" panose="02000000000000000000" pitchFamily="2" charset="0"/>
              </a:rPr>
              <a:t>rate</a:t>
            </a:r>
            <a:r>
              <a:rPr lang="es-ES" sz="2000" b="1" dirty="0">
                <a:solidFill>
                  <a:srgbClr val="000000"/>
                </a:solidFill>
                <a:latin typeface="Roboto" panose="02000000000000000000" pitchFamily="2" charset="0"/>
              </a:rPr>
              <a:t>): :9600</a:t>
            </a:r>
          </a:p>
          <a:p>
            <a:pPr algn="just"/>
            <a:endParaRPr lang="es-ES" sz="2000" b="1" i="0" dirty="0">
              <a:solidFill>
                <a:srgbClr val="000000"/>
              </a:solidFill>
              <a:effectLst/>
              <a:latin typeface="Roboto" panose="02000000000000000000" pitchFamily="2" charset="0"/>
            </a:endParaRPr>
          </a:p>
          <a:p>
            <a:pPr algn="just"/>
            <a:endParaRPr lang="es-ES" sz="2000" b="1" dirty="0">
              <a:solidFill>
                <a:srgbClr val="000000"/>
              </a:solidFill>
              <a:latin typeface="Roboto" panose="02000000000000000000" pitchFamily="2" charset="0"/>
            </a:endParaRPr>
          </a:p>
          <a:p>
            <a:pPr algn="ctr"/>
            <a:endParaRPr lang="es-ES" sz="1600" b="0" i="0" dirty="0">
              <a:solidFill>
                <a:srgbClr val="000000"/>
              </a:solidFill>
              <a:effectLst/>
              <a:latin typeface="Roboto" panose="02000000000000000000" pitchFamily="2" charset="0"/>
            </a:endParaRPr>
          </a:p>
          <a:p>
            <a:r>
              <a:rPr lang="es-ES" sz="1600" dirty="0"/>
              <a:t>	</a:t>
            </a:r>
          </a:p>
        </p:txBody>
      </p:sp>
    </p:spTree>
    <p:extLst>
      <p:ext uri="{BB962C8B-B14F-4D97-AF65-F5344CB8AC3E}">
        <p14:creationId xmlns:p14="http://schemas.microsoft.com/office/powerpoint/2010/main" val="26724304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20: Comunicación bluetooth – Configuración (2)</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C693190F-5642-49DC-B6DE-C52134877321}"/>
              </a:ext>
            </a:extLst>
          </p:cNvPr>
          <p:cNvSpPr txBox="1"/>
          <p:nvPr/>
        </p:nvSpPr>
        <p:spPr>
          <a:xfrm>
            <a:off x="513584" y="985954"/>
            <a:ext cx="8162871" cy="5509200"/>
          </a:xfrm>
          <a:prstGeom prst="rect">
            <a:avLst/>
          </a:prstGeom>
          <a:noFill/>
        </p:spPr>
        <p:txBody>
          <a:bodyPr wrap="square">
            <a:spAutoFit/>
          </a:bodyPr>
          <a:lstStyle/>
          <a:p>
            <a:pPr marL="285750" indent="-285750">
              <a:buFont typeface="Wingdings" panose="05000000000000000000" pitchFamily="2" charset="2"/>
              <a:buChar char="q"/>
            </a:pPr>
            <a:endParaRPr lang="es-ES" sz="1600" dirty="0"/>
          </a:p>
          <a:p>
            <a:r>
              <a:rPr lang="es-ES" sz="1600" dirty="0"/>
              <a:t>El módulo de comunicación bluetooth posee 4 modos de funcionamiento</a:t>
            </a:r>
          </a:p>
          <a:p>
            <a:endParaRPr lang="es-ES" sz="1600" dirty="0"/>
          </a:p>
          <a:p>
            <a:pPr marL="285750" indent="-285750">
              <a:buFont typeface="Wingdings" panose="05000000000000000000" pitchFamily="2" charset="2"/>
              <a:buChar char="Ø"/>
            </a:pPr>
            <a:r>
              <a:rPr lang="es-ES" sz="1600" dirty="0"/>
              <a:t>	</a:t>
            </a:r>
            <a:r>
              <a:rPr lang="es-ES" sz="1600" b="1" dirty="0"/>
              <a:t>MODO DESCONECTADO: </a:t>
            </a:r>
          </a:p>
          <a:p>
            <a:pPr algn="just"/>
            <a:r>
              <a:rPr lang="es-ES" sz="1600" b="0" i="0" dirty="0">
                <a:solidFill>
                  <a:srgbClr val="000000"/>
                </a:solidFill>
                <a:effectLst/>
                <a:latin typeface="Roboto" panose="02000000000000000000" pitchFamily="2" charset="0"/>
              </a:rPr>
              <a:t>	- Entra a este estado tan pronto alimentas el modulo, y cuando </a:t>
            </a:r>
            <a:r>
              <a:rPr lang="es-ES" sz="1600" b="1" i="0" dirty="0">
                <a:solidFill>
                  <a:srgbClr val="000000"/>
                </a:solidFill>
                <a:effectLst/>
                <a:latin typeface="Roboto" panose="02000000000000000000" pitchFamily="2" charset="0"/>
              </a:rPr>
              <a:t>no se ha 	establecido una conexión</a:t>
            </a:r>
            <a:r>
              <a:rPr lang="es-ES" sz="1600" b="0" i="0" dirty="0">
                <a:solidFill>
                  <a:srgbClr val="000000"/>
                </a:solidFill>
                <a:effectLst/>
                <a:latin typeface="Roboto" panose="02000000000000000000" pitchFamily="2" charset="0"/>
              </a:rPr>
              <a:t> bluetooth con ningún otro dispositivo</a:t>
            </a:r>
            <a:br>
              <a:rPr lang="es-ES" sz="1600" b="0" i="0" dirty="0">
                <a:solidFill>
                  <a:srgbClr val="000000"/>
                </a:solidFill>
                <a:effectLst/>
                <a:latin typeface="Roboto" panose="02000000000000000000" pitchFamily="2" charset="0"/>
              </a:rPr>
            </a:br>
            <a:r>
              <a:rPr lang="es-ES" sz="1600" b="0" i="0" dirty="0">
                <a:solidFill>
                  <a:srgbClr val="000000"/>
                </a:solidFill>
                <a:effectLst/>
                <a:latin typeface="Roboto" panose="02000000000000000000" pitchFamily="2" charset="0"/>
              </a:rPr>
              <a:t>	- EL LED del módulo en este estado </a:t>
            </a:r>
            <a:r>
              <a:rPr lang="es-ES" sz="1600" b="1" i="0" dirty="0">
                <a:solidFill>
                  <a:srgbClr val="000000"/>
                </a:solidFill>
                <a:effectLst/>
                <a:latin typeface="Roboto" panose="02000000000000000000" pitchFamily="2" charset="0"/>
              </a:rPr>
              <a:t>parpadea rápidamente</a:t>
            </a:r>
          </a:p>
          <a:p>
            <a:pPr algn="just"/>
            <a:r>
              <a:rPr lang="es-ES" sz="1600" b="0" i="0" dirty="0">
                <a:solidFill>
                  <a:srgbClr val="000000"/>
                </a:solidFill>
                <a:effectLst/>
                <a:latin typeface="Roboto" panose="02000000000000000000" pitchFamily="2" charset="0"/>
              </a:rPr>
              <a:t>	- En este estado a diferencia del HC-06, el HC-05 no puede interpretar los 	comandos AT</a:t>
            </a:r>
          </a:p>
          <a:p>
            <a:endParaRPr lang="es-ES" sz="1600" b="1" dirty="0"/>
          </a:p>
          <a:p>
            <a:endParaRPr lang="es-ES" sz="1600" b="1" dirty="0"/>
          </a:p>
          <a:p>
            <a:pPr marL="285750" indent="-285750">
              <a:buFont typeface="Wingdings" panose="05000000000000000000" pitchFamily="2" charset="2"/>
              <a:buChar char="Ø"/>
            </a:pPr>
            <a:r>
              <a:rPr lang="es-ES" sz="1600" b="1" dirty="0"/>
              <a:t>	MODO CONECTADO</a:t>
            </a:r>
          </a:p>
          <a:p>
            <a:pPr algn="just"/>
            <a:r>
              <a:rPr lang="es-ES" sz="1600" b="0" i="0" dirty="0">
                <a:solidFill>
                  <a:srgbClr val="000000"/>
                </a:solidFill>
                <a:effectLst/>
                <a:latin typeface="Roboto" panose="02000000000000000000" pitchFamily="2" charset="0"/>
              </a:rPr>
              <a:t>	- Entra a este estado cuando </a:t>
            </a:r>
            <a:r>
              <a:rPr lang="es-ES" sz="1600" b="1" i="0" dirty="0">
                <a:solidFill>
                  <a:srgbClr val="000000"/>
                </a:solidFill>
                <a:effectLst/>
                <a:latin typeface="Roboto" panose="02000000000000000000" pitchFamily="2" charset="0"/>
              </a:rPr>
              <a:t>se establece una c</a:t>
            </a:r>
            <a:r>
              <a:rPr lang="es-ES" sz="1600" b="0" i="0" dirty="0">
                <a:solidFill>
                  <a:srgbClr val="000000"/>
                </a:solidFill>
                <a:effectLst/>
                <a:latin typeface="Roboto" panose="02000000000000000000" pitchFamily="2" charset="0"/>
              </a:rPr>
              <a:t>onexión con otro dispositivo 	bluetooth.</a:t>
            </a:r>
          </a:p>
          <a:p>
            <a:pPr algn="just"/>
            <a:r>
              <a:rPr lang="es-ES" sz="1600" b="0" i="0" dirty="0">
                <a:solidFill>
                  <a:srgbClr val="000000"/>
                </a:solidFill>
                <a:effectLst/>
                <a:latin typeface="Roboto" panose="02000000000000000000" pitchFamily="2" charset="0"/>
              </a:rPr>
              <a:t>	- El LED hace un </a:t>
            </a:r>
            <a:r>
              <a:rPr lang="es-ES" sz="1600" b="1" i="0" dirty="0">
                <a:solidFill>
                  <a:srgbClr val="000000"/>
                </a:solidFill>
                <a:effectLst/>
                <a:latin typeface="Roboto" panose="02000000000000000000" pitchFamily="2" charset="0"/>
              </a:rPr>
              <a:t>doble parpadeo</a:t>
            </a:r>
            <a:r>
              <a:rPr lang="es-ES" sz="1600" dirty="0">
                <a:solidFill>
                  <a:srgbClr val="000000"/>
                </a:solidFill>
                <a:latin typeface="Roboto" panose="02000000000000000000" pitchFamily="2" charset="0"/>
              </a:rPr>
              <a:t> en el caso del Hc_05 y permanece fijo en el HC -06</a:t>
            </a:r>
            <a:endParaRPr lang="es-ES" sz="1600" b="0" i="0" dirty="0">
              <a:solidFill>
                <a:srgbClr val="000000"/>
              </a:solidFill>
              <a:effectLst/>
              <a:latin typeface="Roboto" panose="02000000000000000000" pitchFamily="2" charset="0"/>
            </a:endParaRPr>
          </a:p>
          <a:p>
            <a:pPr algn="just"/>
            <a:r>
              <a:rPr lang="es-ES" sz="1600" b="0" i="0" dirty="0">
                <a:solidFill>
                  <a:srgbClr val="000000"/>
                </a:solidFill>
                <a:effectLst/>
                <a:latin typeface="Roboto" panose="02000000000000000000" pitchFamily="2" charset="0"/>
              </a:rPr>
              <a:t>	- Todos los datos que se ingresen al HC-05 por el Pin RX se trasmiten por 	bluetooth al dispositivo conectado, y los datos recibidos se devuelven por el pin 	TX. La comunicación es transparente</a:t>
            </a:r>
          </a:p>
          <a:p>
            <a:pPr algn="just"/>
            <a:endParaRPr lang="es-ES" sz="1600" b="0" i="0" dirty="0">
              <a:solidFill>
                <a:srgbClr val="000000"/>
              </a:solidFill>
              <a:effectLst/>
              <a:latin typeface="Roboto" panose="02000000000000000000" pitchFamily="2" charset="0"/>
            </a:endParaRPr>
          </a:p>
          <a:p>
            <a:pPr algn="just"/>
            <a:endParaRPr lang="es-ES" sz="1600" dirty="0">
              <a:solidFill>
                <a:srgbClr val="000000"/>
              </a:solidFill>
              <a:latin typeface="Roboto" panose="02000000000000000000" pitchFamily="2" charset="0"/>
            </a:endParaRPr>
          </a:p>
          <a:p>
            <a:pPr algn="just"/>
            <a:endParaRPr lang="es-ES" sz="1600" b="0" i="0" dirty="0">
              <a:solidFill>
                <a:srgbClr val="000000"/>
              </a:solidFill>
              <a:effectLst/>
              <a:latin typeface="Roboto" panose="02000000000000000000" pitchFamily="2" charset="0"/>
            </a:endParaRPr>
          </a:p>
          <a:p>
            <a:r>
              <a:rPr lang="es-ES" sz="1600" dirty="0"/>
              <a:t>	</a:t>
            </a:r>
          </a:p>
        </p:txBody>
      </p:sp>
    </p:spTree>
    <p:extLst>
      <p:ext uri="{BB962C8B-B14F-4D97-AF65-F5344CB8AC3E}">
        <p14:creationId xmlns:p14="http://schemas.microsoft.com/office/powerpoint/2010/main" val="27948422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295410" y="414077"/>
            <a:ext cx="8362457" cy="432048"/>
          </a:xfrm>
        </p:spPr>
        <p:txBody>
          <a:bodyPr>
            <a:noAutofit/>
          </a:bodyPr>
          <a:lstStyle/>
          <a:p>
            <a:pPr algn="ctr">
              <a:buNone/>
            </a:pPr>
            <a:r>
              <a:rPr lang="es-ES" sz="2400" b="1" dirty="0"/>
              <a:t>Práctica 20: Comunicación bluetooth – Configuración (3)</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C693190F-5642-49DC-B6DE-C52134877321}"/>
              </a:ext>
            </a:extLst>
          </p:cNvPr>
          <p:cNvSpPr txBox="1"/>
          <p:nvPr/>
        </p:nvSpPr>
        <p:spPr>
          <a:xfrm>
            <a:off x="481864" y="846125"/>
            <a:ext cx="7848872" cy="6494085"/>
          </a:xfrm>
          <a:prstGeom prst="rect">
            <a:avLst/>
          </a:prstGeom>
          <a:noFill/>
        </p:spPr>
        <p:txBody>
          <a:bodyPr wrap="square">
            <a:spAutoFit/>
          </a:bodyPr>
          <a:lstStyle/>
          <a:p>
            <a:endParaRPr lang="es-ES" sz="1600" dirty="0"/>
          </a:p>
          <a:p>
            <a:pPr marL="285750" indent="-285750">
              <a:buFont typeface="Wingdings" panose="05000000000000000000" pitchFamily="2" charset="2"/>
              <a:buChar char="q"/>
            </a:pPr>
            <a:endParaRPr lang="es-ES" sz="1600" dirty="0"/>
          </a:p>
          <a:p>
            <a:r>
              <a:rPr lang="es-ES" sz="1600" dirty="0"/>
              <a:t>El módulo de comunicación bluetooth posee 4 modos de funcionamiento</a:t>
            </a:r>
          </a:p>
          <a:p>
            <a:endParaRPr lang="es-ES" sz="1600" dirty="0"/>
          </a:p>
          <a:p>
            <a:pPr marL="285750" indent="-285750">
              <a:buFont typeface="Wingdings" panose="05000000000000000000" pitchFamily="2" charset="2"/>
              <a:buChar char="Ø"/>
            </a:pPr>
            <a:r>
              <a:rPr lang="es-ES" sz="1600" dirty="0"/>
              <a:t>	</a:t>
            </a:r>
            <a:r>
              <a:rPr lang="es-ES" sz="1600" b="1" dirty="0"/>
              <a:t>MODO AT1 </a:t>
            </a:r>
          </a:p>
          <a:p>
            <a:pPr algn="just"/>
            <a:r>
              <a:rPr lang="es-ES" sz="1600" b="0" i="0" dirty="0">
                <a:solidFill>
                  <a:srgbClr val="000000"/>
                </a:solidFill>
                <a:effectLst/>
                <a:latin typeface="Roboto" panose="02000000000000000000" pitchFamily="2" charset="0"/>
              </a:rPr>
              <a:t>	- Para entrar a este estado </a:t>
            </a:r>
            <a:r>
              <a:rPr lang="es-ES" sz="1600" b="1" i="0" dirty="0">
                <a:solidFill>
                  <a:srgbClr val="000000"/>
                </a:solidFill>
                <a:effectLst/>
                <a:latin typeface="Roboto" panose="02000000000000000000" pitchFamily="2" charset="0"/>
              </a:rPr>
              <a:t>después de conectar y alimentar el modulo es 	necesario presionar el botón del HC-05.</a:t>
            </a:r>
          </a:p>
          <a:p>
            <a:pPr algn="just"/>
            <a:r>
              <a:rPr lang="es-ES" sz="1600" b="0" i="0" dirty="0">
                <a:solidFill>
                  <a:srgbClr val="000000"/>
                </a:solidFill>
                <a:effectLst/>
                <a:latin typeface="Roboto" panose="02000000000000000000" pitchFamily="2" charset="0"/>
              </a:rPr>
              <a:t>	- En este estado, </a:t>
            </a:r>
            <a:r>
              <a:rPr lang="es-ES" sz="1600" b="1" i="0" dirty="0">
                <a:solidFill>
                  <a:srgbClr val="000000"/>
                </a:solidFill>
                <a:effectLst/>
                <a:latin typeface="Roboto" panose="02000000000000000000" pitchFamily="2" charset="0"/>
              </a:rPr>
              <a:t>podemos enviar comandos AT</a:t>
            </a:r>
            <a:r>
              <a:rPr lang="es-ES" sz="1600" b="0" i="0" dirty="0">
                <a:solidFill>
                  <a:srgbClr val="000000"/>
                </a:solidFill>
                <a:effectLst/>
                <a:latin typeface="Roboto" panose="02000000000000000000" pitchFamily="2" charset="0"/>
              </a:rPr>
              <a:t>, pero a la misma velocidad con 	el que está configurado.</a:t>
            </a:r>
          </a:p>
          <a:p>
            <a:pPr algn="just"/>
            <a:r>
              <a:rPr lang="es-ES" sz="1600" b="0" i="0" dirty="0">
                <a:solidFill>
                  <a:srgbClr val="000000"/>
                </a:solidFill>
                <a:effectLst/>
                <a:latin typeface="Roboto" panose="02000000000000000000" pitchFamily="2" charset="0"/>
              </a:rPr>
              <a:t>	- EL LED del módulo en este estado </a:t>
            </a:r>
            <a:r>
              <a:rPr lang="es-ES" sz="1600" b="1" i="0" dirty="0">
                <a:solidFill>
                  <a:srgbClr val="000000"/>
                </a:solidFill>
                <a:effectLst/>
                <a:latin typeface="Roboto" panose="02000000000000000000" pitchFamily="2" charset="0"/>
              </a:rPr>
              <a:t>parpadea rápidamente igual que en el 	estado desconectado.</a:t>
            </a:r>
          </a:p>
          <a:p>
            <a:pPr algn="just"/>
            <a:endParaRPr lang="es-ES" sz="1600" dirty="0">
              <a:solidFill>
                <a:srgbClr val="000000"/>
              </a:solidFill>
              <a:latin typeface="Roboto" panose="02000000000000000000" pitchFamily="2" charset="0"/>
            </a:endParaRPr>
          </a:p>
          <a:p>
            <a:pPr algn="just"/>
            <a:endParaRPr lang="es-ES" sz="1600" dirty="0"/>
          </a:p>
          <a:p>
            <a:pPr marL="285750" indent="-285750">
              <a:buFont typeface="Wingdings" panose="05000000000000000000" pitchFamily="2" charset="2"/>
              <a:buChar char="Ø"/>
            </a:pPr>
            <a:r>
              <a:rPr lang="es-ES" sz="1600" dirty="0"/>
              <a:t>	</a:t>
            </a:r>
            <a:r>
              <a:rPr lang="es-ES" sz="1600" b="1" dirty="0"/>
              <a:t>MODO AT2</a:t>
            </a:r>
          </a:p>
          <a:p>
            <a:pPr algn="just"/>
            <a:r>
              <a:rPr lang="es-ES" sz="1600" b="0" i="0" dirty="0">
                <a:solidFill>
                  <a:srgbClr val="000000"/>
                </a:solidFill>
                <a:effectLst/>
                <a:latin typeface="Roboto" panose="02000000000000000000" pitchFamily="2" charset="0"/>
              </a:rPr>
              <a:t>	- Para entrar a este estado es necesario tener </a:t>
            </a:r>
            <a:r>
              <a:rPr lang="es-ES" sz="1600" b="1" i="0" dirty="0">
                <a:solidFill>
                  <a:srgbClr val="000000"/>
                </a:solidFill>
                <a:effectLst/>
                <a:latin typeface="Roboto" panose="02000000000000000000" pitchFamily="2" charset="0"/>
              </a:rPr>
              <a:t>presionado el botón al momento 	de alimentar el modulo</a:t>
            </a:r>
            <a:r>
              <a:rPr lang="es-ES" sz="1600" b="0" i="0" dirty="0">
                <a:solidFill>
                  <a:srgbClr val="000000"/>
                </a:solidFill>
                <a:effectLst/>
                <a:latin typeface="Roboto" panose="02000000000000000000" pitchFamily="2" charset="0"/>
              </a:rPr>
              <a:t>, es decir el modulo debe encender con el botón 	presionado, después de haber encendido se puede soltar y permanecerá en 	este estado.</a:t>
            </a:r>
          </a:p>
          <a:p>
            <a:pPr algn="just"/>
            <a:r>
              <a:rPr lang="es-ES" sz="1600" b="0" i="0" dirty="0">
                <a:solidFill>
                  <a:srgbClr val="000000"/>
                </a:solidFill>
                <a:effectLst/>
                <a:latin typeface="Roboto" panose="02000000000000000000" pitchFamily="2" charset="0"/>
              </a:rPr>
              <a:t>- 	En este estado, para enviar comandos AT es necesario hacerlo a la velocidad 	de 38400 baudios, esto es muy útil cuando nos olvidamos la velocidad con la 	que hemos dejado configurado nuestro modulo.</a:t>
            </a:r>
          </a:p>
          <a:p>
            <a:pPr algn="just"/>
            <a:r>
              <a:rPr lang="es-ES" sz="1600" b="0" i="0" dirty="0">
                <a:solidFill>
                  <a:srgbClr val="000000"/>
                </a:solidFill>
                <a:effectLst/>
                <a:latin typeface="Roboto" panose="02000000000000000000" pitchFamily="2" charset="0"/>
              </a:rPr>
              <a:t>	- EL LED del módulo en este estado </a:t>
            </a:r>
            <a:r>
              <a:rPr lang="es-ES" sz="1600" b="1" i="0" dirty="0">
                <a:solidFill>
                  <a:srgbClr val="000000"/>
                </a:solidFill>
                <a:effectLst/>
                <a:latin typeface="Roboto" panose="02000000000000000000" pitchFamily="2" charset="0"/>
              </a:rPr>
              <a:t>parpadea lentamente</a:t>
            </a:r>
            <a:r>
              <a:rPr lang="es-ES" sz="1600" b="0" i="0" dirty="0">
                <a:solidFill>
                  <a:srgbClr val="000000"/>
                </a:solidFill>
                <a:effectLst/>
                <a:latin typeface="Roboto" panose="02000000000000000000" pitchFamily="2" charset="0"/>
              </a:rPr>
              <a:t>.</a:t>
            </a:r>
          </a:p>
          <a:p>
            <a:pPr algn="just"/>
            <a:endParaRPr lang="es-ES" sz="1600" b="0" i="0" dirty="0">
              <a:solidFill>
                <a:srgbClr val="000000"/>
              </a:solidFill>
              <a:effectLst/>
              <a:latin typeface="Roboto" panose="02000000000000000000" pitchFamily="2" charset="0"/>
            </a:endParaRPr>
          </a:p>
          <a:p>
            <a:pPr algn="just"/>
            <a:endParaRPr lang="es-ES" sz="1600" dirty="0">
              <a:solidFill>
                <a:srgbClr val="000000"/>
              </a:solidFill>
              <a:latin typeface="Roboto" panose="02000000000000000000" pitchFamily="2" charset="0"/>
            </a:endParaRPr>
          </a:p>
          <a:p>
            <a:pPr algn="just"/>
            <a:endParaRPr lang="es-ES" sz="1600" b="0" i="0" dirty="0">
              <a:solidFill>
                <a:srgbClr val="000000"/>
              </a:solidFill>
              <a:effectLst/>
              <a:latin typeface="Roboto" panose="02000000000000000000" pitchFamily="2" charset="0"/>
            </a:endParaRPr>
          </a:p>
          <a:p>
            <a:r>
              <a:rPr lang="es-ES" sz="1600" dirty="0"/>
              <a:t>	</a:t>
            </a:r>
          </a:p>
        </p:txBody>
      </p:sp>
    </p:spTree>
    <p:extLst>
      <p:ext uri="{BB962C8B-B14F-4D97-AF65-F5344CB8AC3E}">
        <p14:creationId xmlns:p14="http://schemas.microsoft.com/office/powerpoint/2010/main" val="34837774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295410" y="414077"/>
            <a:ext cx="8362457" cy="432048"/>
          </a:xfrm>
        </p:spPr>
        <p:txBody>
          <a:bodyPr>
            <a:noAutofit/>
          </a:bodyPr>
          <a:lstStyle/>
          <a:p>
            <a:pPr algn="ctr">
              <a:buNone/>
            </a:pPr>
            <a:r>
              <a:rPr lang="es-ES" sz="2400" b="1" dirty="0"/>
              <a:t>Práctica 20: Comunicación bluetooth – Configuración (4)</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C693190F-5642-49DC-B6DE-C52134877321}"/>
              </a:ext>
            </a:extLst>
          </p:cNvPr>
          <p:cNvSpPr txBox="1"/>
          <p:nvPr/>
        </p:nvSpPr>
        <p:spPr>
          <a:xfrm>
            <a:off x="388636" y="548680"/>
            <a:ext cx="8176003" cy="7571303"/>
          </a:xfrm>
          <a:prstGeom prst="rect">
            <a:avLst/>
          </a:prstGeom>
          <a:noFill/>
        </p:spPr>
        <p:txBody>
          <a:bodyPr wrap="square">
            <a:spAutoFit/>
          </a:bodyPr>
          <a:lstStyle/>
          <a:p>
            <a:endParaRPr lang="es-ES" sz="1600" dirty="0"/>
          </a:p>
          <a:p>
            <a:pPr marL="285750" indent="-285750">
              <a:buFont typeface="Wingdings" panose="05000000000000000000" pitchFamily="2" charset="2"/>
              <a:buChar char="q"/>
            </a:pPr>
            <a:endParaRPr lang="es-ES" sz="1600" dirty="0"/>
          </a:p>
          <a:p>
            <a:pPr marL="285750" indent="-285750">
              <a:buFont typeface="Wingdings" panose="05000000000000000000" pitchFamily="2" charset="2"/>
              <a:buChar char="q"/>
            </a:pPr>
            <a:r>
              <a:rPr lang="es-ES" sz="1600" dirty="0"/>
              <a:t>COMANDOS BÁSICOS DE CONFIGURACIÓN:</a:t>
            </a:r>
          </a:p>
          <a:p>
            <a:pPr algn="just"/>
            <a:endParaRPr lang="es-ES" sz="1600" b="0" i="0" dirty="0">
              <a:solidFill>
                <a:srgbClr val="000000"/>
              </a:solidFill>
              <a:effectLst/>
              <a:latin typeface="Roboto" panose="02000000000000000000" pitchFamily="2" charset="0"/>
            </a:endParaRPr>
          </a:p>
          <a:p>
            <a:pPr algn="just"/>
            <a:endParaRPr lang="es-ES" sz="1600" dirty="0">
              <a:solidFill>
                <a:srgbClr val="000000"/>
              </a:solidFill>
              <a:latin typeface="Roboto" panose="02000000000000000000" pitchFamily="2" charset="0"/>
            </a:endParaRPr>
          </a:p>
          <a:p>
            <a:pPr marL="285750" indent="-285750" algn="just">
              <a:buFont typeface="Wingdings" panose="05000000000000000000" pitchFamily="2" charset="2"/>
              <a:buChar char="Ø"/>
            </a:pPr>
            <a:r>
              <a:rPr lang="es-ES" b="0" i="0" dirty="0">
                <a:solidFill>
                  <a:srgbClr val="000000"/>
                </a:solidFill>
                <a:effectLst/>
                <a:latin typeface="Roboto" panose="02000000000000000000" pitchFamily="2" charset="0"/>
              </a:rPr>
              <a:t>	</a:t>
            </a:r>
            <a:r>
              <a:rPr lang="es-ES" b="1" i="0" dirty="0">
                <a:solidFill>
                  <a:srgbClr val="000000"/>
                </a:solidFill>
                <a:effectLst/>
                <a:latin typeface="Roboto" panose="02000000000000000000" pitchFamily="2" charset="0"/>
              </a:rPr>
              <a:t>Test de comunicación. </a:t>
            </a:r>
            <a:endParaRPr lang="es-ES" b="1" dirty="0">
              <a:solidFill>
                <a:srgbClr val="000000"/>
              </a:solidFill>
              <a:latin typeface="Roboto" panose="02000000000000000000" pitchFamily="2" charset="0"/>
            </a:endParaRPr>
          </a:p>
          <a:p>
            <a:pPr marL="285750" indent="-285750" algn="just">
              <a:buFont typeface="Wingdings" panose="05000000000000000000" pitchFamily="2" charset="2"/>
              <a:buChar char="Ø"/>
            </a:pPr>
            <a:endParaRPr lang="es-ES" sz="1600" b="0" i="0" dirty="0">
              <a:solidFill>
                <a:srgbClr val="000000"/>
              </a:solidFill>
              <a:effectLst/>
              <a:latin typeface="Roboto" panose="02000000000000000000" pitchFamily="2" charset="0"/>
            </a:endParaRPr>
          </a:p>
          <a:p>
            <a:pPr algn="just"/>
            <a:r>
              <a:rPr lang="es-ES" sz="1600" b="1" i="0" dirty="0">
                <a:solidFill>
                  <a:srgbClr val="000000"/>
                </a:solidFill>
                <a:effectLst/>
                <a:latin typeface="Roboto" panose="02000000000000000000" pitchFamily="2" charset="0"/>
              </a:rPr>
              <a:t>		Enviar:</a:t>
            </a:r>
            <a:r>
              <a:rPr lang="es-ES" sz="1600" b="0" i="0" dirty="0">
                <a:solidFill>
                  <a:srgbClr val="000000"/>
                </a:solidFill>
                <a:effectLst/>
                <a:latin typeface="Roboto" panose="02000000000000000000" pitchFamily="2" charset="0"/>
              </a:rPr>
              <a:t> AT</a:t>
            </a:r>
          </a:p>
          <a:p>
            <a:pPr algn="just"/>
            <a:r>
              <a:rPr lang="es-ES" sz="1600" b="1" i="0" dirty="0">
                <a:solidFill>
                  <a:srgbClr val="000000"/>
                </a:solidFill>
                <a:effectLst/>
                <a:latin typeface="Roboto" panose="02000000000000000000" pitchFamily="2" charset="0"/>
              </a:rPr>
              <a:t>		Recibe:</a:t>
            </a:r>
            <a:r>
              <a:rPr lang="es-ES" sz="1600" b="0" i="0" dirty="0">
                <a:solidFill>
                  <a:srgbClr val="000000"/>
                </a:solidFill>
                <a:effectLst/>
                <a:latin typeface="Roboto" panose="02000000000000000000" pitchFamily="2" charset="0"/>
              </a:rPr>
              <a:t> OK</a:t>
            </a:r>
          </a:p>
          <a:p>
            <a:pPr marL="285750" indent="-285750" algn="just">
              <a:buFont typeface="Wingdings" panose="05000000000000000000" pitchFamily="2" charset="2"/>
              <a:buChar char="Ø"/>
            </a:pPr>
            <a:endParaRPr lang="es-ES" sz="1600" b="0" i="0" dirty="0">
              <a:solidFill>
                <a:srgbClr val="000000"/>
              </a:solidFill>
              <a:effectLst/>
              <a:latin typeface="Roboto" panose="02000000000000000000" pitchFamily="2" charset="0"/>
            </a:endParaRPr>
          </a:p>
          <a:p>
            <a:pPr marL="285750" indent="-285750" algn="just">
              <a:buFont typeface="Wingdings" panose="05000000000000000000" pitchFamily="2" charset="2"/>
              <a:buChar char="Ø"/>
            </a:pPr>
            <a:r>
              <a:rPr lang="es-ES" b="1" dirty="0">
                <a:solidFill>
                  <a:srgbClr val="000000"/>
                </a:solidFill>
                <a:latin typeface="Roboto" panose="02000000000000000000" pitchFamily="2" charset="0"/>
              </a:rPr>
              <a:t>Cambio de nombre del dispositivo:</a:t>
            </a:r>
          </a:p>
          <a:p>
            <a:pPr marL="285750" indent="-285750" algn="just">
              <a:buFont typeface="Wingdings" panose="05000000000000000000" pitchFamily="2" charset="2"/>
              <a:buChar char="Ø"/>
            </a:pPr>
            <a:endParaRPr lang="es-ES" sz="1600" b="0" i="0" dirty="0">
              <a:solidFill>
                <a:srgbClr val="000000"/>
              </a:solidFill>
              <a:effectLst/>
              <a:latin typeface="Roboto" panose="02000000000000000000" pitchFamily="2" charset="0"/>
            </a:endParaRPr>
          </a:p>
          <a:p>
            <a:pPr algn="just"/>
            <a:r>
              <a:rPr lang="es-ES" sz="1600" b="1" i="0" dirty="0">
                <a:solidFill>
                  <a:srgbClr val="000000"/>
                </a:solidFill>
                <a:effectLst/>
                <a:latin typeface="Roboto" panose="02000000000000000000" pitchFamily="2" charset="0"/>
              </a:rPr>
              <a:t>		Enviar:</a:t>
            </a:r>
            <a:r>
              <a:rPr lang="es-ES" sz="1600" b="0" i="0" dirty="0">
                <a:solidFill>
                  <a:srgbClr val="000000"/>
                </a:solidFill>
                <a:effectLst/>
                <a:latin typeface="Roboto" panose="02000000000000000000" pitchFamily="2" charset="0"/>
              </a:rPr>
              <a:t> </a:t>
            </a:r>
            <a:r>
              <a:rPr lang="es-ES" sz="1600" b="0" i="0" dirty="0" err="1">
                <a:solidFill>
                  <a:srgbClr val="000000"/>
                </a:solidFill>
                <a:effectLst/>
                <a:latin typeface="Roboto" panose="02000000000000000000" pitchFamily="2" charset="0"/>
              </a:rPr>
              <a:t>AT+NAMEnombre</a:t>
            </a:r>
            <a:r>
              <a:rPr lang="es-ES" sz="1600" b="0" i="0" dirty="0">
                <a:solidFill>
                  <a:srgbClr val="000000"/>
                </a:solidFill>
                <a:effectLst/>
                <a:latin typeface="Roboto" panose="02000000000000000000" pitchFamily="2" charset="0"/>
              </a:rPr>
              <a:t>	Ejemplo: AT+NAMEgrupo1</a:t>
            </a:r>
          </a:p>
          <a:p>
            <a:pPr algn="just"/>
            <a:r>
              <a:rPr lang="es-ES" sz="1600" b="1" i="0" dirty="0">
                <a:solidFill>
                  <a:srgbClr val="000000"/>
                </a:solidFill>
                <a:effectLst/>
                <a:latin typeface="Roboto" panose="02000000000000000000" pitchFamily="2" charset="0"/>
              </a:rPr>
              <a:t>		Recibe:</a:t>
            </a:r>
            <a:r>
              <a:rPr lang="es-ES" sz="1600" b="0" i="0" dirty="0">
                <a:solidFill>
                  <a:srgbClr val="000000"/>
                </a:solidFill>
                <a:effectLst/>
                <a:latin typeface="Roboto" panose="02000000000000000000" pitchFamily="2" charset="0"/>
              </a:rPr>
              <a:t> </a:t>
            </a:r>
            <a:r>
              <a:rPr lang="es-ES" sz="1600" b="0" i="0" dirty="0" err="1">
                <a:solidFill>
                  <a:srgbClr val="000000"/>
                </a:solidFill>
                <a:effectLst/>
                <a:latin typeface="Roboto" panose="02000000000000000000" pitchFamily="2" charset="0"/>
              </a:rPr>
              <a:t>Oksetname</a:t>
            </a:r>
            <a:endParaRPr lang="es-ES" sz="1600" b="0" i="0" dirty="0">
              <a:solidFill>
                <a:srgbClr val="000000"/>
              </a:solidFill>
              <a:effectLst/>
              <a:latin typeface="Roboto" panose="02000000000000000000" pitchFamily="2" charset="0"/>
            </a:endParaRPr>
          </a:p>
          <a:p>
            <a:pPr algn="just"/>
            <a:endParaRPr lang="es-ES" sz="1600" dirty="0">
              <a:solidFill>
                <a:srgbClr val="000000"/>
              </a:solidFill>
              <a:latin typeface="Roboto" panose="02000000000000000000" pitchFamily="2" charset="0"/>
            </a:endParaRPr>
          </a:p>
          <a:p>
            <a:pPr marL="285750" indent="-285750" algn="just">
              <a:buFont typeface="Wingdings" panose="05000000000000000000" pitchFamily="2" charset="2"/>
              <a:buChar char="Ø"/>
            </a:pPr>
            <a:r>
              <a:rPr lang="es-ES" b="1" dirty="0">
                <a:solidFill>
                  <a:srgbClr val="000000"/>
                </a:solidFill>
                <a:latin typeface="Roboto" panose="02000000000000000000" pitchFamily="2" charset="0"/>
              </a:rPr>
              <a:t>Cambio de código de vinculación:</a:t>
            </a:r>
          </a:p>
          <a:p>
            <a:pPr algn="just"/>
            <a:endParaRPr lang="es-ES" sz="1600" b="0" i="0" dirty="0">
              <a:solidFill>
                <a:srgbClr val="000000"/>
              </a:solidFill>
              <a:effectLst/>
              <a:latin typeface="Roboto" panose="02000000000000000000" pitchFamily="2" charset="0"/>
            </a:endParaRPr>
          </a:p>
          <a:p>
            <a:pPr algn="just"/>
            <a:r>
              <a:rPr lang="es-ES" sz="1600" b="1" i="0" dirty="0">
                <a:solidFill>
                  <a:srgbClr val="000000"/>
                </a:solidFill>
                <a:effectLst/>
                <a:latin typeface="Roboto" panose="02000000000000000000" pitchFamily="2" charset="0"/>
              </a:rPr>
              <a:t>		Enviar:</a:t>
            </a:r>
            <a:r>
              <a:rPr lang="es-ES" sz="1600" b="0" i="0" dirty="0">
                <a:solidFill>
                  <a:srgbClr val="000000"/>
                </a:solidFill>
                <a:effectLst/>
                <a:latin typeface="Roboto" panose="02000000000000000000" pitchFamily="2" charset="0"/>
              </a:rPr>
              <a:t> </a:t>
            </a:r>
            <a:r>
              <a:rPr lang="es-ES" sz="1600" b="0" i="0" dirty="0" err="1">
                <a:solidFill>
                  <a:srgbClr val="000000"/>
                </a:solidFill>
                <a:effectLst/>
                <a:latin typeface="Roboto" panose="02000000000000000000" pitchFamily="2" charset="0"/>
              </a:rPr>
              <a:t>AT+</a:t>
            </a:r>
            <a:r>
              <a:rPr lang="es-ES" sz="1600" dirty="0" err="1">
                <a:solidFill>
                  <a:srgbClr val="000000"/>
                </a:solidFill>
                <a:latin typeface="Roboto" panose="02000000000000000000" pitchFamily="2" charset="0"/>
              </a:rPr>
              <a:t>PINpin</a:t>
            </a:r>
            <a:r>
              <a:rPr lang="es-ES" sz="1600" b="0" i="0" dirty="0">
                <a:solidFill>
                  <a:srgbClr val="000000"/>
                </a:solidFill>
                <a:effectLst/>
                <a:latin typeface="Roboto" panose="02000000000000000000" pitchFamily="2" charset="0"/>
              </a:rPr>
              <a:t>	Ejemplo: AT+PIN584</a:t>
            </a:r>
          </a:p>
          <a:p>
            <a:pPr algn="just"/>
            <a:r>
              <a:rPr lang="es-ES" sz="1600" b="1" i="0" dirty="0">
                <a:solidFill>
                  <a:srgbClr val="000000"/>
                </a:solidFill>
                <a:effectLst/>
                <a:latin typeface="Roboto" panose="02000000000000000000" pitchFamily="2" charset="0"/>
              </a:rPr>
              <a:t>		Recibe:</a:t>
            </a:r>
            <a:r>
              <a:rPr lang="es-ES" sz="1600" b="0" i="0" dirty="0">
                <a:solidFill>
                  <a:srgbClr val="000000"/>
                </a:solidFill>
                <a:effectLst/>
                <a:latin typeface="Roboto" panose="02000000000000000000" pitchFamily="2" charset="0"/>
              </a:rPr>
              <a:t> </a:t>
            </a:r>
            <a:r>
              <a:rPr lang="es-ES" sz="1600" b="0" i="0" dirty="0" err="1">
                <a:solidFill>
                  <a:srgbClr val="000000"/>
                </a:solidFill>
                <a:effectLst/>
                <a:latin typeface="Roboto" panose="02000000000000000000" pitchFamily="2" charset="0"/>
              </a:rPr>
              <a:t>Oksetpin</a:t>
            </a:r>
            <a:endParaRPr lang="es-ES" sz="1600" b="0" i="0" dirty="0">
              <a:solidFill>
                <a:srgbClr val="000000"/>
              </a:solidFill>
              <a:effectLst/>
              <a:latin typeface="Roboto" panose="02000000000000000000" pitchFamily="2" charset="0"/>
            </a:endParaRPr>
          </a:p>
          <a:p>
            <a:pPr algn="just"/>
            <a:endParaRPr lang="es-ES" b="1" i="0" dirty="0">
              <a:solidFill>
                <a:srgbClr val="000000"/>
              </a:solidFill>
              <a:effectLst/>
              <a:latin typeface="Roboto" panose="02000000000000000000" pitchFamily="2" charset="0"/>
            </a:endParaRPr>
          </a:p>
          <a:p>
            <a:pPr marL="285750" indent="-285750" algn="just">
              <a:buFont typeface="Wingdings" panose="05000000000000000000" pitchFamily="2" charset="2"/>
              <a:buChar char="Ø"/>
            </a:pPr>
            <a:r>
              <a:rPr lang="es-ES" b="1" dirty="0">
                <a:solidFill>
                  <a:srgbClr val="000000"/>
                </a:solidFill>
                <a:latin typeface="Roboto" panose="02000000000000000000" pitchFamily="2" charset="0"/>
              </a:rPr>
              <a:t>Cambio de  velocidad de comunicación</a:t>
            </a:r>
          </a:p>
          <a:p>
            <a:pPr marL="285750" indent="-285750" algn="just">
              <a:buFont typeface="Wingdings" panose="05000000000000000000" pitchFamily="2" charset="2"/>
              <a:buChar char="Ø"/>
            </a:pPr>
            <a:endParaRPr lang="es-ES" sz="1600" b="0" i="0" dirty="0">
              <a:solidFill>
                <a:srgbClr val="000000"/>
              </a:solidFill>
              <a:effectLst/>
              <a:latin typeface="Roboto" panose="02000000000000000000" pitchFamily="2" charset="0"/>
            </a:endParaRPr>
          </a:p>
          <a:p>
            <a:pPr algn="just"/>
            <a:r>
              <a:rPr lang="es-ES" sz="1600" b="1" i="0" dirty="0">
                <a:solidFill>
                  <a:srgbClr val="000000"/>
                </a:solidFill>
                <a:effectLst/>
                <a:latin typeface="Roboto" panose="02000000000000000000" pitchFamily="2" charset="0"/>
              </a:rPr>
              <a:t>		Enviar:</a:t>
            </a:r>
            <a:r>
              <a:rPr lang="es-ES" sz="1600" b="0" i="0" dirty="0">
                <a:solidFill>
                  <a:srgbClr val="000000"/>
                </a:solidFill>
                <a:effectLst/>
                <a:latin typeface="Roboto" panose="02000000000000000000" pitchFamily="2" charset="0"/>
              </a:rPr>
              <a:t> </a:t>
            </a:r>
            <a:r>
              <a:rPr lang="es-ES" sz="1600" b="0" i="0" dirty="0" err="1">
                <a:solidFill>
                  <a:srgbClr val="000000"/>
                </a:solidFill>
                <a:effectLst/>
                <a:latin typeface="Roboto" panose="02000000000000000000" pitchFamily="2" charset="0"/>
              </a:rPr>
              <a:t>AT+</a:t>
            </a:r>
            <a:r>
              <a:rPr lang="es-ES" sz="1600" dirty="0" err="1">
                <a:solidFill>
                  <a:srgbClr val="000000"/>
                </a:solidFill>
                <a:latin typeface="Roboto" panose="02000000000000000000" pitchFamily="2" charset="0"/>
              </a:rPr>
              <a:t>BAUDvelocidad</a:t>
            </a:r>
            <a:r>
              <a:rPr lang="es-ES" sz="1600" b="0" i="0" dirty="0">
                <a:solidFill>
                  <a:srgbClr val="000000"/>
                </a:solidFill>
                <a:effectLst/>
                <a:latin typeface="Roboto" panose="02000000000000000000" pitchFamily="2" charset="0"/>
              </a:rPr>
              <a:t>	Ejemplo: AT+BAUD38400</a:t>
            </a:r>
            <a:r>
              <a:rPr lang="es-ES" sz="1600" b="1" i="0" dirty="0">
                <a:solidFill>
                  <a:srgbClr val="000000"/>
                </a:solidFill>
                <a:effectLst/>
                <a:latin typeface="Roboto" panose="02000000000000000000" pitchFamily="2" charset="0"/>
              </a:rPr>
              <a:t>		</a:t>
            </a:r>
          </a:p>
          <a:p>
            <a:pPr algn="just"/>
            <a:r>
              <a:rPr lang="es-ES" sz="1600" b="1" dirty="0">
                <a:solidFill>
                  <a:srgbClr val="000000"/>
                </a:solidFill>
                <a:latin typeface="Roboto" panose="02000000000000000000" pitchFamily="2" charset="0"/>
              </a:rPr>
              <a:t>		</a:t>
            </a:r>
            <a:r>
              <a:rPr lang="es-ES" sz="1600" b="1" i="0" dirty="0">
                <a:solidFill>
                  <a:srgbClr val="000000"/>
                </a:solidFill>
                <a:effectLst/>
                <a:latin typeface="Roboto" panose="02000000000000000000" pitchFamily="2" charset="0"/>
              </a:rPr>
              <a:t>Recibe:</a:t>
            </a:r>
            <a:r>
              <a:rPr lang="es-ES" sz="1600" b="0" i="0" dirty="0">
                <a:solidFill>
                  <a:srgbClr val="000000"/>
                </a:solidFill>
                <a:effectLst/>
                <a:latin typeface="Roboto" panose="02000000000000000000" pitchFamily="2" charset="0"/>
              </a:rPr>
              <a:t> </a:t>
            </a:r>
            <a:r>
              <a:rPr lang="es-ES" sz="1600" b="0" i="0" dirty="0" err="1">
                <a:solidFill>
                  <a:srgbClr val="000000"/>
                </a:solidFill>
                <a:effectLst/>
                <a:latin typeface="Roboto" panose="02000000000000000000" pitchFamily="2" charset="0"/>
              </a:rPr>
              <a:t>Okvelocidad</a:t>
            </a:r>
            <a:endParaRPr lang="es-ES" sz="1600" b="0" i="0" dirty="0">
              <a:solidFill>
                <a:srgbClr val="000000"/>
              </a:solidFill>
              <a:effectLst/>
              <a:latin typeface="Roboto" panose="02000000000000000000" pitchFamily="2" charset="0"/>
            </a:endParaRPr>
          </a:p>
          <a:p>
            <a:pPr algn="just"/>
            <a:endParaRPr lang="es-ES" sz="1600" b="0" i="0" dirty="0">
              <a:solidFill>
                <a:srgbClr val="000000"/>
              </a:solidFill>
              <a:effectLst/>
              <a:latin typeface="Roboto" panose="02000000000000000000" pitchFamily="2" charset="0"/>
            </a:endParaRPr>
          </a:p>
          <a:p>
            <a:pPr algn="just"/>
            <a:endParaRPr lang="es-ES" sz="1600" b="0" i="0" dirty="0">
              <a:solidFill>
                <a:srgbClr val="000000"/>
              </a:solidFill>
              <a:effectLst/>
              <a:latin typeface="Roboto" panose="02000000000000000000" pitchFamily="2" charset="0"/>
            </a:endParaRPr>
          </a:p>
          <a:p>
            <a:pPr marL="285750" indent="-285750" algn="just">
              <a:buFont typeface="Wingdings" panose="05000000000000000000" pitchFamily="2" charset="2"/>
              <a:buChar char="Ø"/>
            </a:pPr>
            <a:endParaRPr lang="es-ES" sz="1600" b="0" i="0" dirty="0">
              <a:solidFill>
                <a:srgbClr val="000000"/>
              </a:solidFill>
              <a:effectLst/>
              <a:latin typeface="Roboto" panose="02000000000000000000" pitchFamily="2" charset="0"/>
            </a:endParaRPr>
          </a:p>
          <a:p>
            <a:pPr algn="just"/>
            <a:endParaRPr lang="es-ES" sz="1600" dirty="0">
              <a:solidFill>
                <a:srgbClr val="000000"/>
              </a:solidFill>
              <a:latin typeface="Roboto" panose="02000000000000000000" pitchFamily="2" charset="0"/>
            </a:endParaRPr>
          </a:p>
          <a:p>
            <a:pPr algn="just"/>
            <a:endParaRPr lang="es-ES" sz="1600" b="0" i="0" dirty="0">
              <a:solidFill>
                <a:srgbClr val="000000"/>
              </a:solidFill>
              <a:effectLst/>
              <a:latin typeface="Roboto" panose="02000000000000000000" pitchFamily="2" charset="0"/>
            </a:endParaRPr>
          </a:p>
          <a:p>
            <a:r>
              <a:rPr lang="es-ES" sz="1600" dirty="0"/>
              <a:t>	</a:t>
            </a:r>
          </a:p>
        </p:txBody>
      </p:sp>
    </p:spTree>
    <p:extLst>
      <p:ext uri="{BB962C8B-B14F-4D97-AF65-F5344CB8AC3E}">
        <p14:creationId xmlns:p14="http://schemas.microsoft.com/office/powerpoint/2010/main" val="30411200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20: Comunicación bluetooth</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C693190F-5642-49DC-B6DE-C52134877321}"/>
              </a:ext>
            </a:extLst>
          </p:cNvPr>
          <p:cNvSpPr txBox="1"/>
          <p:nvPr/>
        </p:nvSpPr>
        <p:spPr>
          <a:xfrm>
            <a:off x="683568" y="1122539"/>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Esquema de conexión HC-05</a:t>
            </a:r>
          </a:p>
        </p:txBody>
      </p:sp>
      <p:pic>
        <p:nvPicPr>
          <p:cNvPr id="14338" name="Picture 2">
            <a:extLst>
              <a:ext uri="{FF2B5EF4-FFF2-40B4-BE49-F238E27FC236}">
                <a16:creationId xmlns:a16="http://schemas.microsoft.com/office/drawing/2014/main" id="{9FC2BAB0-3C6E-4A00-B660-5F624A89419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178" y="1772816"/>
            <a:ext cx="8453644" cy="4408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1688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20: Comunicación bluetooth</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C693190F-5642-49DC-B6DE-C52134877321}"/>
              </a:ext>
            </a:extLst>
          </p:cNvPr>
          <p:cNvSpPr txBox="1"/>
          <p:nvPr/>
        </p:nvSpPr>
        <p:spPr>
          <a:xfrm>
            <a:off x="683568" y="1122539"/>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Esquema de conexión HC-06</a:t>
            </a:r>
          </a:p>
        </p:txBody>
      </p:sp>
      <p:pic>
        <p:nvPicPr>
          <p:cNvPr id="4098" name="Picture 2" descr="Comandos AT HC-06 con Arduino">
            <a:extLst>
              <a:ext uri="{FF2B5EF4-FFF2-40B4-BE49-F238E27FC236}">
                <a16:creationId xmlns:a16="http://schemas.microsoft.com/office/drawing/2014/main" id="{9E4D1ADA-E7FA-4AE1-98FC-C5C41FBE8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602903"/>
            <a:ext cx="6448197" cy="476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8636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20: Comunicación bluetooth para nuestro coche</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167E7455-5F1B-46DD-BBEB-042AE3F0AE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993004"/>
            <a:ext cx="7794932" cy="4464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5375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20: Comunicación bluetooth para nuestro coche</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0281BDDE-D591-4380-86FF-98C657729A62}"/>
              </a:ext>
            </a:extLst>
          </p:cNvPr>
          <p:cNvPicPr>
            <a:picLocks noChangeAspect="1"/>
          </p:cNvPicPr>
          <p:nvPr/>
        </p:nvPicPr>
        <p:blipFill rotWithShape="1">
          <a:blip r:embed="rId3"/>
          <a:srcRect l="35825" t="23400" r="42125" b="24800"/>
          <a:stretch/>
        </p:blipFill>
        <p:spPr>
          <a:xfrm>
            <a:off x="611560" y="2276872"/>
            <a:ext cx="2016224" cy="2664296"/>
          </a:xfrm>
          <a:prstGeom prst="rect">
            <a:avLst/>
          </a:prstGeom>
        </p:spPr>
      </p:pic>
      <p:pic>
        <p:nvPicPr>
          <p:cNvPr id="6" name="Imagen 5">
            <a:extLst>
              <a:ext uri="{FF2B5EF4-FFF2-40B4-BE49-F238E27FC236}">
                <a16:creationId xmlns:a16="http://schemas.microsoft.com/office/drawing/2014/main" id="{5AB92CDB-013C-49EF-80DB-45E1A57B053C}"/>
              </a:ext>
            </a:extLst>
          </p:cNvPr>
          <p:cNvPicPr>
            <a:picLocks noChangeAspect="1"/>
          </p:cNvPicPr>
          <p:nvPr/>
        </p:nvPicPr>
        <p:blipFill rotWithShape="1">
          <a:blip r:embed="rId4"/>
          <a:srcRect l="27951" t="22001" r="15350" b="23401"/>
          <a:stretch/>
        </p:blipFill>
        <p:spPr>
          <a:xfrm>
            <a:off x="2555775" y="1988839"/>
            <a:ext cx="6513957" cy="3528391"/>
          </a:xfrm>
          <a:prstGeom prst="rect">
            <a:avLst/>
          </a:prstGeom>
        </p:spPr>
      </p:pic>
      <p:sp>
        <p:nvSpPr>
          <p:cNvPr id="10" name="CuadroTexto 9">
            <a:extLst>
              <a:ext uri="{FF2B5EF4-FFF2-40B4-BE49-F238E27FC236}">
                <a16:creationId xmlns:a16="http://schemas.microsoft.com/office/drawing/2014/main" id="{AA760DBB-1175-4451-9F39-193E3F21EB12}"/>
              </a:ext>
            </a:extLst>
          </p:cNvPr>
          <p:cNvSpPr txBox="1"/>
          <p:nvPr/>
        </p:nvSpPr>
        <p:spPr>
          <a:xfrm>
            <a:off x="539552" y="1268762"/>
            <a:ext cx="6696744" cy="369332"/>
          </a:xfrm>
          <a:prstGeom prst="rect">
            <a:avLst/>
          </a:prstGeom>
          <a:noFill/>
        </p:spPr>
        <p:txBody>
          <a:bodyPr wrap="square">
            <a:spAutoFit/>
          </a:bodyPr>
          <a:lstStyle/>
          <a:p>
            <a:pPr marL="285750" indent="-285750">
              <a:buFont typeface="Wingdings" panose="05000000000000000000" pitchFamily="2" charset="2"/>
              <a:buChar char="q"/>
            </a:pPr>
            <a:r>
              <a:rPr lang="es-ES" dirty="0"/>
              <a:t>Uso de app inventor</a:t>
            </a:r>
            <a:endParaRPr lang="es-ES" sz="1800" dirty="0"/>
          </a:p>
        </p:txBody>
      </p:sp>
    </p:spTree>
    <p:extLst>
      <p:ext uri="{BB962C8B-B14F-4D97-AF65-F5344CB8AC3E}">
        <p14:creationId xmlns:p14="http://schemas.microsoft.com/office/powerpoint/2010/main" val="1981593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20: Comunicación bluetooth para nuestro coche</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AA760DBB-1175-4451-9F39-193E3F21EB12}"/>
              </a:ext>
            </a:extLst>
          </p:cNvPr>
          <p:cNvSpPr txBox="1"/>
          <p:nvPr/>
        </p:nvSpPr>
        <p:spPr>
          <a:xfrm>
            <a:off x="539552" y="1268762"/>
            <a:ext cx="6696744" cy="369332"/>
          </a:xfrm>
          <a:prstGeom prst="rect">
            <a:avLst/>
          </a:prstGeom>
          <a:noFill/>
        </p:spPr>
        <p:txBody>
          <a:bodyPr wrap="square">
            <a:spAutoFit/>
          </a:bodyPr>
          <a:lstStyle/>
          <a:p>
            <a:pPr marL="285750" indent="-285750">
              <a:buFont typeface="Wingdings" panose="05000000000000000000" pitchFamily="2" charset="2"/>
              <a:buChar char="q"/>
            </a:pPr>
            <a:r>
              <a:rPr lang="es-ES" dirty="0"/>
              <a:t>La programación: ARCHIVO “COCHE BT.INO”</a:t>
            </a:r>
            <a:endParaRPr lang="es-ES" sz="1800" dirty="0"/>
          </a:p>
        </p:txBody>
      </p:sp>
      <p:sp>
        <p:nvSpPr>
          <p:cNvPr id="2" name="Elipse 1">
            <a:hlinkClick r:id="rId3"/>
            <a:extLst>
              <a:ext uri="{FF2B5EF4-FFF2-40B4-BE49-F238E27FC236}">
                <a16:creationId xmlns:a16="http://schemas.microsoft.com/office/drawing/2014/main" id="{6BDDBACB-8CDE-4C27-848E-EF7AADC9A754}"/>
              </a:ext>
            </a:extLst>
          </p:cNvPr>
          <p:cNvSpPr/>
          <p:nvPr/>
        </p:nvSpPr>
        <p:spPr>
          <a:xfrm>
            <a:off x="1043608" y="4869160"/>
            <a:ext cx="2016224" cy="7200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VIDEO</a:t>
            </a:r>
          </a:p>
        </p:txBody>
      </p:sp>
    </p:spTree>
    <p:extLst>
      <p:ext uri="{BB962C8B-B14F-4D97-AF65-F5344CB8AC3E}">
        <p14:creationId xmlns:p14="http://schemas.microsoft.com/office/powerpoint/2010/main" val="2004822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323528" y="-72007"/>
            <a:ext cx="7056784" cy="1988840"/>
          </a:xfrm>
        </p:spPr>
        <p:txBody>
          <a:bodyPr>
            <a:normAutofit fontScale="25000" lnSpcReduction="20000"/>
          </a:bodyPr>
          <a:lstStyle/>
          <a:p>
            <a:pPr algn="ctr">
              <a:buNone/>
            </a:pPr>
            <a:endParaRPr lang="es-ES" sz="14400" b="1" dirty="0"/>
          </a:p>
          <a:p>
            <a:pPr algn="ctr">
              <a:buNone/>
            </a:pPr>
            <a:r>
              <a:rPr lang="es-ES" sz="14400" b="1" dirty="0"/>
              <a:t>Arduino: evolución</a:t>
            </a:r>
          </a:p>
          <a:p>
            <a:pPr algn="ctr">
              <a:buNone/>
            </a:pPr>
            <a:r>
              <a:rPr lang="es-ES" sz="14400" b="1" dirty="0"/>
              <a:t>¿hablamos del ESP32?</a:t>
            </a:r>
            <a:endParaRPr lang="es-ES" sz="9600" dirty="0"/>
          </a:p>
          <a:p>
            <a:pPr>
              <a:buNone/>
            </a:pPr>
            <a:r>
              <a:rPr lang="es-ES" sz="4500" dirty="0"/>
              <a:t> </a:t>
            </a:r>
            <a:r>
              <a:rPr lang="es-ES" sz="4300" i="1" dirty="0"/>
              <a:t>		</a:t>
            </a:r>
          </a:p>
          <a:p>
            <a:pPr>
              <a:buNone/>
            </a:pP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827584" y="1052736"/>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75A63B9A-3E0F-4752-A3B2-C34B031E26FD}"/>
              </a:ext>
            </a:extLst>
          </p:cNvPr>
          <p:cNvSpPr txBox="1"/>
          <p:nvPr/>
        </p:nvSpPr>
        <p:spPr>
          <a:xfrm>
            <a:off x="611560" y="1772816"/>
            <a:ext cx="8556006" cy="5355312"/>
          </a:xfrm>
          <a:prstGeom prst="rect">
            <a:avLst/>
          </a:prstGeom>
          <a:noFill/>
        </p:spPr>
        <p:txBody>
          <a:bodyPr wrap="square" rtlCol="0">
            <a:spAutoFit/>
          </a:bodyPr>
          <a:lstStyle/>
          <a:p>
            <a:r>
              <a:rPr lang="es-ES" dirty="0"/>
              <a:t>El ESP32 es un </a:t>
            </a:r>
            <a:r>
              <a:rPr lang="es-ES" dirty="0" err="1"/>
              <a:t>SoC</a:t>
            </a:r>
            <a:r>
              <a:rPr lang="es-ES" dirty="0"/>
              <a:t> (</a:t>
            </a:r>
            <a:r>
              <a:rPr lang="es-ES" dirty="0" err="1"/>
              <a:t>System</a:t>
            </a:r>
            <a:r>
              <a:rPr lang="es-ES" dirty="0"/>
              <a:t> </a:t>
            </a:r>
            <a:r>
              <a:rPr lang="es-ES" dirty="0" err="1"/>
              <a:t>on</a:t>
            </a:r>
            <a:r>
              <a:rPr lang="es-ES" dirty="0"/>
              <a:t> chip): un chip en el que se integra un micro</a:t>
            </a:r>
          </a:p>
          <a:p>
            <a:r>
              <a:rPr lang="es-ES" dirty="0" err="1"/>
              <a:t>Crontrolador</a:t>
            </a:r>
            <a:r>
              <a:rPr lang="es-ES" dirty="0"/>
              <a:t> junto con otras funciones, con son el WIFI y el BT. Es propiedad de la compañía ESPRESSIF, la misma que creó el ESP8266(</a:t>
            </a:r>
            <a:r>
              <a:rPr lang="es-ES" dirty="0" err="1"/>
              <a:t>NodeMCU</a:t>
            </a:r>
            <a:r>
              <a:rPr lang="es-ES" dirty="0"/>
              <a:t>), pero ESP32 es más moderno y potente.</a:t>
            </a:r>
          </a:p>
          <a:p>
            <a:endParaRPr lang="es-ES" dirty="0"/>
          </a:p>
          <a:p>
            <a:r>
              <a:rPr lang="es-ES" dirty="0"/>
              <a:t>1- Más potencia de procesamiento que el ESP8266 y muchos modelos de</a:t>
            </a:r>
          </a:p>
          <a:p>
            <a:r>
              <a:rPr lang="es-ES" dirty="0"/>
              <a:t>Arduino.</a:t>
            </a:r>
          </a:p>
          <a:p>
            <a:endParaRPr lang="es-ES" dirty="0"/>
          </a:p>
          <a:p>
            <a:r>
              <a:rPr lang="es-ES" dirty="0"/>
              <a:t>2-Low </a:t>
            </a:r>
            <a:r>
              <a:rPr lang="es-ES" dirty="0" err="1"/>
              <a:t>Cost</a:t>
            </a:r>
            <a:r>
              <a:rPr lang="es-ES" dirty="0"/>
              <a:t> (6€ </a:t>
            </a:r>
            <a:r>
              <a:rPr lang="es-ES" dirty="0" err="1"/>
              <a:t>aprox</a:t>
            </a:r>
            <a:r>
              <a:rPr lang="es-ES" dirty="0"/>
              <a:t>)</a:t>
            </a:r>
          </a:p>
          <a:p>
            <a:endParaRPr lang="es-ES" dirty="0"/>
          </a:p>
          <a:p>
            <a:r>
              <a:rPr lang="es-ES" dirty="0"/>
              <a:t>3- Wifi Incorporado</a:t>
            </a:r>
          </a:p>
          <a:p>
            <a:endParaRPr lang="es-ES" dirty="0"/>
          </a:p>
          <a:p>
            <a:r>
              <a:rPr lang="es-ES" dirty="0"/>
              <a:t>4-Bluetooth incorporado</a:t>
            </a:r>
          </a:p>
          <a:p>
            <a:endParaRPr lang="es-ES" dirty="0"/>
          </a:p>
          <a:p>
            <a:r>
              <a:rPr lang="es-ES" dirty="0"/>
              <a:t>5-36 pines GPIO: muy versátiles</a:t>
            </a:r>
          </a:p>
          <a:p>
            <a:r>
              <a:rPr lang="es-ES" dirty="0"/>
              <a:t>	-18 entradas analógicas</a:t>
            </a:r>
          </a:p>
          <a:p>
            <a:r>
              <a:rPr lang="es-ES" dirty="0"/>
              <a:t>	-16 salidas PWM</a:t>
            </a:r>
          </a:p>
          <a:p>
            <a:r>
              <a:rPr lang="es-ES" dirty="0"/>
              <a:t>	-10 sensores táctiles (capacitivos): práctica final</a:t>
            </a:r>
          </a:p>
          <a:p>
            <a:r>
              <a:rPr lang="es-ES" dirty="0"/>
              <a:t>	</a:t>
            </a:r>
          </a:p>
        </p:txBody>
      </p:sp>
      <p:pic>
        <p:nvPicPr>
          <p:cNvPr id="5" name="Imagen 4">
            <a:extLst>
              <a:ext uri="{FF2B5EF4-FFF2-40B4-BE49-F238E27FC236}">
                <a16:creationId xmlns:a16="http://schemas.microsoft.com/office/drawing/2014/main" id="{B3D26D67-4C82-4E0E-9201-980A0FAEC7CA}"/>
              </a:ext>
            </a:extLst>
          </p:cNvPr>
          <p:cNvPicPr>
            <a:picLocks noChangeAspect="1"/>
          </p:cNvPicPr>
          <p:nvPr/>
        </p:nvPicPr>
        <p:blipFill rotWithShape="1">
          <a:blip r:embed="rId2"/>
          <a:srcRect l="16926" t="31772" r="57874" b="35314"/>
          <a:stretch/>
        </p:blipFill>
        <p:spPr>
          <a:xfrm>
            <a:off x="5927206" y="3761656"/>
            <a:ext cx="3528392" cy="2592288"/>
          </a:xfrm>
          <a:prstGeom prst="rect">
            <a:avLst/>
          </a:prstGeom>
        </p:spPr>
      </p:pic>
    </p:spTree>
    <p:extLst>
      <p:ext uri="{BB962C8B-B14F-4D97-AF65-F5344CB8AC3E}">
        <p14:creationId xmlns:p14="http://schemas.microsoft.com/office/powerpoint/2010/main" val="9587913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21: Sensor de humedad con comunicación BT</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B122E8EE-0CE5-40D3-B4BA-C64A858DB6B5}"/>
              </a:ext>
            </a:extLst>
          </p:cNvPr>
          <p:cNvSpPr txBox="1"/>
          <p:nvPr/>
        </p:nvSpPr>
        <p:spPr>
          <a:xfrm>
            <a:off x="555484" y="1332473"/>
            <a:ext cx="7128792" cy="2862322"/>
          </a:xfrm>
          <a:prstGeom prst="rect">
            <a:avLst/>
          </a:prstGeom>
          <a:noFill/>
        </p:spPr>
        <p:txBody>
          <a:bodyPr wrap="square" rtlCol="0">
            <a:spAutoFit/>
          </a:bodyPr>
          <a:lstStyle/>
          <a:p>
            <a:r>
              <a:rPr lang="es-ES" dirty="0"/>
              <a:t>Añadiendo a nuestro kit un RGB, una pantalla LCD, un sensor DHT-11 y un diodo RGB, podremos hacer el siguiente montaje.</a:t>
            </a:r>
          </a:p>
          <a:p>
            <a:endParaRPr lang="es-ES" dirty="0"/>
          </a:p>
          <a:p>
            <a:r>
              <a:rPr lang="es-ES" dirty="0"/>
              <a:t>TERMÓMETRO E HIGRÓMETRO:</a:t>
            </a:r>
          </a:p>
          <a:p>
            <a:endParaRPr lang="es-ES" dirty="0"/>
          </a:p>
          <a:p>
            <a:r>
              <a:rPr lang="es-ES" dirty="0"/>
              <a:t>-En la pantalla LCD podremos visualizar la temperatura y humedad. Además, si la temperatura es inferior a la programada mediante la aplicación BT terminal, se encenderá un LED AZUL y si es superior un LED ROJO.</a:t>
            </a:r>
          </a:p>
          <a:p>
            <a:endParaRPr lang="es-ES" dirty="0"/>
          </a:p>
        </p:txBody>
      </p:sp>
    </p:spTree>
    <p:extLst>
      <p:ext uri="{BB962C8B-B14F-4D97-AF65-F5344CB8AC3E}">
        <p14:creationId xmlns:p14="http://schemas.microsoft.com/office/powerpoint/2010/main" val="16037848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21: Sensor de humedad con comunicación BT</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B122E8EE-0CE5-40D3-B4BA-C64A858DB6B5}"/>
              </a:ext>
            </a:extLst>
          </p:cNvPr>
          <p:cNvSpPr txBox="1"/>
          <p:nvPr/>
        </p:nvSpPr>
        <p:spPr>
          <a:xfrm>
            <a:off x="555484" y="1332473"/>
            <a:ext cx="7128792" cy="369332"/>
          </a:xfrm>
          <a:prstGeom prst="rect">
            <a:avLst/>
          </a:prstGeom>
          <a:noFill/>
        </p:spPr>
        <p:txBody>
          <a:bodyPr wrap="square" rtlCol="0">
            <a:spAutoFit/>
          </a:bodyPr>
          <a:lstStyle/>
          <a:p>
            <a:r>
              <a:rPr lang="es-ES" dirty="0"/>
              <a:t>Esquema de Conexiones</a:t>
            </a:r>
          </a:p>
        </p:txBody>
      </p:sp>
      <p:pic>
        <p:nvPicPr>
          <p:cNvPr id="5" name="Imagen 4">
            <a:extLst>
              <a:ext uri="{FF2B5EF4-FFF2-40B4-BE49-F238E27FC236}">
                <a16:creationId xmlns:a16="http://schemas.microsoft.com/office/drawing/2014/main" id="{E1351B6F-477E-45F7-909B-01862B39BB3A}"/>
              </a:ext>
            </a:extLst>
          </p:cNvPr>
          <p:cNvPicPr>
            <a:picLocks noChangeAspect="1"/>
          </p:cNvPicPr>
          <p:nvPr/>
        </p:nvPicPr>
        <p:blipFill>
          <a:blip r:embed="rId3"/>
          <a:stretch>
            <a:fillRect/>
          </a:stretch>
        </p:blipFill>
        <p:spPr>
          <a:xfrm>
            <a:off x="1691680" y="1701805"/>
            <a:ext cx="5543550" cy="4714875"/>
          </a:xfrm>
          <a:prstGeom prst="rect">
            <a:avLst/>
          </a:prstGeom>
        </p:spPr>
      </p:pic>
    </p:spTree>
    <p:extLst>
      <p:ext uri="{BB962C8B-B14F-4D97-AF65-F5344CB8AC3E}">
        <p14:creationId xmlns:p14="http://schemas.microsoft.com/office/powerpoint/2010/main" val="13928086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22: App inventor – Aspectos básicos</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92878BEF-DE6A-49BB-B90C-4324D149A439}"/>
              </a:ext>
            </a:extLst>
          </p:cNvPr>
          <p:cNvSpPr txBox="1"/>
          <p:nvPr/>
        </p:nvSpPr>
        <p:spPr>
          <a:xfrm>
            <a:off x="683568" y="1122539"/>
            <a:ext cx="7200800" cy="584775"/>
          </a:xfrm>
          <a:prstGeom prst="rect">
            <a:avLst/>
          </a:prstGeom>
          <a:noFill/>
        </p:spPr>
        <p:txBody>
          <a:bodyPr wrap="square">
            <a:spAutoFit/>
          </a:bodyPr>
          <a:lstStyle/>
          <a:p>
            <a:pPr marL="285750" indent="-285750">
              <a:buFont typeface="Wingdings" panose="05000000000000000000" pitchFamily="2" charset="2"/>
              <a:buChar char="q"/>
            </a:pPr>
            <a:r>
              <a:rPr lang="es-ES" sz="1600" dirty="0"/>
              <a:t>Esta primera práctica servirá para familiarizarnos con los elementos básicos  que podemos utilizar en nuestras aplicaciones.</a:t>
            </a:r>
          </a:p>
        </p:txBody>
      </p:sp>
      <p:pic>
        <p:nvPicPr>
          <p:cNvPr id="4" name="Imagen 3">
            <a:extLst>
              <a:ext uri="{FF2B5EF4-FFF2-40B4-BE49-F238E27FC236}">
                <a16:creationId xmlns:a16="http://schemas.microsoft.com/office/drawing/2014/main" id="{770B4756-6739-4311-8B30-830C396BD018}"/>
              </a:ext>
            </a:extLst>
          </p:cNvPr>
          <p:cNvPicPr>
            <a:picLocks noChangeAspect="1"/>
          </p:cNvPicPr>
          <p:nvPr/>
        </p:nvPicPr>
        <p:blipFill>
          <a:blip r:embed="rId3"/>
          <a:stretch>
            <a:fillRect/>
          </a:stretch>
        </p:blipFill>
        <p:spPr>
          <a:xfrm>
            <a:off x="899592" y="1858909"/>
            <a:ext cx="6450357" cy="4451012"/>
          </a:xfrm>
          <a:prstGeom prst="rect">
            <a:avLst/>
          </a:prstGeom>
        </p:spPr>
      </p:pic>
    </p:spTree>
    <p:extLst>
      <p:ext uri="{BB962C8B-B14F-4D97-AF65-F5344CB8AC3E}">
        <p14:creationId xmlns:p14="http://schemas.microsoft.com/office/powerpoint/2010/main" val="15208809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21: APP INVENTOR – Aspectos básicos</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BA5FB20A-66A1-4E1D-8B4D-09ED60C6BDC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9512" y="1916832"/>
            <a:ext cx="8766043" cy="3340192"/>
          </a:xfrm>
          <a:prstGeom prst="rect">
            <a:avLst/>
          </a:prstGeom>
        </p:spPr>
      </p:pic>
      <p:sp>
        <p:nvSpPr>
          <p:cNvPr id="6" name="CuadroTexto 5">
            <a:extLst>
              <a:ext uri="{FF2B5EF4-FFF2-40B4-BE49-F238E27FC236}">
                <a16:creationId xmlns:a16="http://schemas.microsoft.com/office/drawing/2014/main" id="{E45023F5-4349-4D04-9D09-4DACDD6FBF86}"/>
              </a:ext>
            </a:extLst>
          </p:cNvPr>
          <p:cNvSpPr txBox="1"/>
          <p:nvPr/>
        </p:nvSpPr>
        <p:spPr>
          <a:xfrm>
            <a:off x="755576" y="1279503"/>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Código App Inventor</a:t>
            </a:r>
          </a:p>
        </p:txBody>
      </p:sp>
    </p:spTree>
    <p:extLst>
      <p:ext uri="{BB962C8B-B14F-4D97-AF65-F5344CB8AC3E}">
        <p14:creationId xmlns:p14="http://schemas.microsoft.com/office/powerpoint/2010/main" val="2797250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21: APP INVENTOR – Aspectos básicos</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n 10" descr="Imagen que contiene Gráfico&#10;&#10;Descripción generada automáticamente">
            <a:extLst>
              <a:ext uri="{FF2B5EF4-FFF2-40B4-BE49-F238E27FC236}">
                <a16:creationId xmlns:a16="http://schemas.microsoft.com/office/drawing/2014/main" id="{EEF09852-94C2-4C5B-8CA4-DB18F1B89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9171" y="1128906"/>
            <a:ext cx="2270097" cy="5301207"/>
          </a:xfrm>
          <a:prstGeom prst="rect">
            <a:avLst/>
          </a:prstGeom>
        </p:spPr>
      </p:pic>
      <p:sp>
        <p:nvSpPr>
          <p:cNvPr id="12" name="CuadroTexto 11">
            <a:extLst>
              <a:ext uri="{FF2B5EF4-FFF2-40B4-BE49-F238E27FC236}">
                <a16:creationId xmlns:a16="http://schemas.microsoft.com/office/drawing/2014/main" id="{02255194-2C8E-44D4-9578-7843FDD0A431}"/>
              </a:ext>
            </a:extLst>
          </p:cNvPr>
          <p:cNvSpPr txBox="1"/>
          <p:nvPr/>
        </p:nvSpPr>
        <p:spPr>
          <a:xfrm>
            <a:off x="755576" y="1279503"/>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Resultado final</a:t>
            </a:r>
          </a:p>
        </p:txBody>
      </p:sp>
    </p:spTree>
    <p:extLst>
      <p:ext uri="{BB962C8B-B14F-4D97-AF65-F5344CB8AC3E}">
        <p14:creationId xmlns:p14="http://schemas.microsoft.com/office/powerpoint/2010/main" val="409665217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9252520" cy="432048"/>
          </a:xfrm>
        </p:spPr>
        <p:txBody>
          <a:bodyPr>
            <a:noAutofit/>
          </a:bodyPr>
          <a:lstStyle/>
          <a:p>
            <a:pPr algn="ctr">
              <a:buNone/>
            </a:pPr>
            <a:r>
              <a:rPr lang="es-ES" sz="2400" b="1" dirty="0"/>
              <a:t>Práctica 23: App inventor – Lectura de temperatura y humedad</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92878BEF-DE6A-49BB-B90C-4324D149A439}"/>
              </a:ext>
            </a:extLst>
          </p:cNvPr>
          <p:cNvSpPr txBox="1"/>
          <p:nvPr/>
        </p:nvSpPr>
        <p:spPr>
          <a:xfrm>
            <a:off x="683568" y="1122539"/>
            <a:ext cx="7200800" cy="830997"/>
          </a:xfrm>
          <a:prstGeom prst="rect">
            <a:avLst/>
          </a:prstGeom>
          <a:noFill/>
        </p:spPr>
        <p:txBody>
          <a:bodyPr wrap="square">
            <a:spAutoFit/>
          </a:bodyPr>
          <a:lstStyle/>
          <a:p>
            <a:pPr marL="285750" indent="-285750">
              <a:buFont typeface="Wingdings" panose="05000000000000000000" pitchFamily="2" charset="2"/>
              <a:buChar char="q"/>
            </a:pPr>
            <a:r>
              <a:rPr lang="es-ES" sz="1600" dirty="0"/>
              <a:t>Con esta práctica vamos programar una aplicación que nos permita visionar en tiempo real la temperatura y la humedad que está leyendo un sensor conectado al Arduino..</a:t>
            </a:r>
          </a:p>
        </p:txBody>
      </p:sp>
      <p:pic>
        <p:nvPicPr>
          <p:cNvPr id="4" name="Imagen 3" descr="Imagen que contiene Calendario&#10;&#10;Descripción generada automáticamente">
            <a:extLst>
              <a:ext uri="{FF2B5EF4-FFF2-40B4-BE49-F238E27FC236}">
                <a16:creationId xmlns:a16="http://schemas.microsoft.com/office/drawing/2014/main" id="{4050F9D9-0BA0-4EA9-A292-65DE612ACF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832" y="1977322"/>
            <a:ext cx="1972432" cy="4606090"/>
          </a:xfrm>
          <a:prstGeom prst="rect">
            <a:avLst/>
          </a:prstGeom>
        </p:spPr>
      </p:pic>
    </p:spTree>
    <p:extLst>
      <p:ext uri="{BB962C8B-B14F-4D97-AF65-F5344CB8AC3E}">
        <p14:creationId xmlns:p14="http://schemas.microsoft.com/office/powerpoint/2010/main" val="33332044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9252520" cy="432048"/>
          </a:xfrm>
        </p:spPr>
        <p:txBody>
          <a:bodyPr>
            <a:noAutofit/>
          </a:bodyPr>
          <a:lstStyle/>
          <a:p>
            <a:pPr algn="ctr">
              <a:buNone/>
            </a:pPr>
            <a:r>
              <a:rPr lang="es-ES" sz="2400" b="1" dirty="0"/>
              <a:t>Práctica 23: App inventor – Lectura de temperatura y humedad</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92878BEF-DE6A-49BB-B90C-4324D149A439}"/>
              </a:ext>
            </a:extLst>
          </p:cNvPr>
          <p:cNvSpPr txBox="1"/>
          <p:nvPr/>
        </p:nvSpPr>
        <p:spPr>
          <a:xfrm>
            <a:off x="683568" y="1122539"/>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Elementos de interfaz</a:t>
            </a:r>
          </a:p>
        </p:txBody>
      </p:sp>
      <p:pic>
        <p:nvPicPr>
          <p:cNvPr id="9" name="Imagen 8">
            <a:extLst>
              <a:ext uri="{FF2B5EF4-FFF2-40B4-BE49-F238E27FC236}">
                <a16:creationId xmlns:a16="http://schemas.microsoft.com/office/drawing/2014/main" id="{40C0BD85-9221-44E5-B36B-4AADC02C6036}"/>
              </a:ext>
            </a:extLst>
          </p:cNvPr>
          <p:cNvPicPr>
            <a:picLocks noChangeAspect="1"/>
          </p:cNvPicPr>
          <p:nvPr/>
        </p:nvPicPr>
        <p:blipFill>
          <a:blip r:embed="rId3"/>
          <a:stretch>
            <a:fillRect/>
          </a:stretch>
        </p:blipFill>
        <p:spPr>
          <a:xfrm>
            <a:off x="899592" y="1652402"/>
            <a:ext cx="7200800" cy="3939083"/>
          </a:xfrm>
          <a:prstGeom prst="rect">
            <a:avLst/>
          </a:prstGeom>
        </p:spPr>
      </p:pic>
    </p:spTree>
    <p:extLst>
      <p:ext uri="{BB962C8B-B14F-4D97-AF65-F5344CB8AC3E}">
        <p14:creationId xmlns:p14="http://schemas.microsoft.com/office/powerpoint/2010/main" val="20119662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9252520" cy="432048"/>
          </a:xfrm>
        </p:spPr>
        <p:txBody>
          <a:bodyPr>
            <a:noAutofit/>
          </a:bodyPr>
          <a:lstStyle/>
          <a:p>
            <a:pPr algn="ctr">
              <a:buNone/>
            </a:pPr>
            <a:r>
              <a:rPr lang="es-ES" sz="2400" b="1" dirty="0"/>
              <a:t>Práctica 23: App inventor – Lectura de temperatura y humedad</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92878BEF-DE6A-49BB-B90C-4324D149A439}"/>
              </a:ext>
            </a:extLst>
          </p:cNvPr>
          <p:cNvSpPr txBox="1"/>
          <p:nvPr/>
        </p:nvSpPr>
        <p:spPr>
          <a:xfrm>
            <a:off x="683568" y="1122539"/>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Código Arduino Blocks</a:t>
            </a:r>
          </a:p>
        </p:txBody>
      </p:sp>
      <p:pic>
        <p:nvPicPr>
          <p:cNvPr id="4" name="Imagen 3">
            <a:extLst>
              <a:ext uri="{FF2B5EF4-FFF2-40B4-BE49-F238E27FC236}">
                <a16:creationId xmlns:a16="http://schemas.microsoft.com/office/drawing/2014/main" id="{8560FFE3-3DDF-4CCF-87B3-B793760B54A8}"/>
              </a:ext>
            </a:extLst>
          </p:cNvPr>
          <p:cNvPicPr>
            <a:picLocks noChangeAspect="1"/>
          </p:cNvPicPr>
          <p:nvPr/>
        </p:nvPicPr>
        <p:blipFill>
          <a:blip r:embed="rId3"/>
          <a:stretch>
            <a:fillRect/>
          </a:stretch>
        </p:blipFill>
        <p:spPr>
          <a:xfrm>
            <a:off x="827584" y="1679655"/>
            <a:ext cx="6620731" cy="4654056"/>
          </a:xfrm>
          <a:prstGeom prst="rect">
            <a:avLst/>
          </a:prstGeom>
        </p:spPr>
      </p:pic>
    </p:spTree>
    <p:extLst>
      <p:ext uri="{BB962C8B-B14F-4D97-AF65-F5344CB8AC3E}">
        <p14:creationId xmlns:p14="http://schemas.microsoft.com/office/powerpoint/2010/main" val="17824336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9252520" cy="432048"/>
          </a:xfrm>
        </p:spPr>
        <p:txBody>
          <a:bodyPr>
            <a:noAutofit/>
          </a:bodyPr>
          <a:lstStyle/>
          <a:p>
            <a:pPr algn="ctr">
              <a:buNone/>
            </a:pPr>
            <a:r>
              <a:rPr lang="es-ES" sz="2400" b="1" dirty="0"/>
              <a:t>Práctica 23: App inventor – Lectura de temperatura y humedad</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92878BEF-DE6A-49BB-B90C-4324D149A439}"/>
              </a:ext>
            </a:extLst>
          </p:cNvPr>
          <p:cNvSpPr txBox="1"/>
          <p:nvPr/>
        </p:nvSpPr>
        <p:spPr>
          <a:xfrm>
            <a:off x="323528" y="1128906"/>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Código App inventor</a:t>
            </a:r>
          </a:p>
        </p:txBody>
      </p:sp>
      <p:pic>
        <p:nvPicPr>
          <p:cNvPr id="6" name="Imagen 5">
            <a:extLst>
              <a:ext uri="{FF2B5EF4-FFF2-40B4-BE49-F238E27FC236}">
                <a16:creationId xmlns:a16="http://schemas.microsoft.com/office/drawing/2014/main" id="{9A791668-9DF5-4B83-A9B3-90267113D9A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79397" y="2060848"/>
            <a:ext cx="8693726" cy="3528392"/>
          </a:xfrm>
          <a:prstGeom prst="rect">
            <a:avLst/>
          </a:prstGeom>
        </p:spPr>
      </p:pic>
    </p:spTree>
    <p:extLst>
      <p:ext uri="{BB962C8B-B14F-4D97-AF65-F5344CB8AC3E}">
        <p14:creationId xmlns:p14="http://schemas.microsoft.com/office/powerpoint/2010/main" val="208743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9252520" cy="432048"/>
          </a:xfrm>
        </p:spPr>
        <p:txBody>
          <a:bodyPr>
            <a:noAutofit/>
          </a:bodyPr>
          <a:lstStyle/>
          <a:p>
            <a:pPr algn="ctr">
              <a:buNone/>
            </a:pPr>
            <a:r>
              <a:rPr lang="es-ES" sz="2400" b="1" dirty="0"/>
              <a:t>Práctica 24: App inventor – Control por voz</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7EAE3298-6363-4F3F-B795-4EAAA396CCBF}"/>
              </a:ext>
            </a:extLst>
          </p:cNvPr>
          <p:cNvSpPr txBox="1"/>
          <p:nvPr/>
        </p:nvSpPr>
        <p:spPr>
          <a:xfrm>
            <a:off x="683568" y="1122539"/>
            <a:ext cx="7200800" cy="830997"/>
          </a:xfrm>
          <a:prstGeom prst="rect">
            <a:avLst/>
          </a:prstGeom>
          <a:noFill/>
        </p:spPr>
        <p:txBody>
          <a:bodyPr wrap="square">
            <a:spAutoFit/>
          </a:bodyPr>
          <a:lstStyle/>
          <a:p>
            <a:pPr marL="285750" indent="-285750">
              <a:buFont typeface="Wingdings" panose="05000000000000000000" pitchFamily="2" charset="2"/>
              <a:buChar char="q"/>
            </a:pPr>
            <a:r>
              <a:rPr lang="es-ES" sz="1600" dirty="0"/>
              <a:t>Con un LED y BT podemos crear un “Alexa” y encender y apagar las luces de nuestro domicilio. Podemos empezar con un LED y controlar otro tipo de actuadores.</a:t>
            </a:r>
          </a:p>
        </p:txBody>
      </p:sp>
      <p:sp>
        <p:nvSpPr>
          <p:cNvPr id="2" name="Elipse 1">
            <a:hlinkClick r:id="rId3" action="ppaction://hlinkfile"/>
            <a:extLst>
              <a:ext uri="{FF2B5EF4-FFF2-40B4-BE49-F238E27FC236}">
                <a16:creationId xmlns:a16="http://schemas.microsoft.com/office/drawing/2014/main" id="{B729CBD9-3E1D-4CBD-B43C-9761A62A4B4A}"/>
              </a:ext>
            </a:extLst>
          </p:cNvPr>
          <p:cNvSpPr/>
          <p:nvPr/>
        </p:nvSpPr>
        <p:spPr>
          <a:xfrm>
            <a:off x="1322111" y="3717032"/>
            <a:ext cx="1953745"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Video alumnos</a:t>
            </a:r>
          </a:p>
        </p:txBody>
      </p:sp>
    </p:spTree>
    <p:extLst>
      <p:ext uri="{BB962C8B-B14F-4D97-AF65-F5344CB8AC3E}">
        <p14:creationId xmlns:p14="http://schemas.microsoft.com/office/powerpoint/2010/main" val="343431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323528" y="-72007"/>
            <a:ext cx="7056784" cy="1988840"/>
          </a:xfrm>
        </p:spPr>
        <p:txBody>
          <a:bodyPr>
            <a:normAutofit fontScale="25000" lnSpcReduction="20000"/>
          </a:bodyPr>
          <a:lstStyle/>
          <a:p>
            <a:pPr algn="ctr">
              <a:buNone/>
            </a:pPr>
            <a:endParaRPr lang="es-ES" sz="14400" b="1" dirty="0"/>
          </a:p>
          <a:p>
            <a:pPr algn="ctr">
              <a:buNone/>
            </a:pPr>
            <a:r>
              <a:rPr lang="es-ES" sz="14400" b="1" dirty="0"/>
              <a:t>Arduino: evolución</a:t>
            </a:r>
          </a:p>
          <a:p>
            <a:pPr algn="ctr">
              <a:buNone/>
            </a:pPr>
            <a:r>
              <a:rPr lang="es-ES" sz="14400" b="1" dirty="0"/>
              <a:t>¿hablamos del ESP32?</a:t>
            </a:r>
            <a:endParaRPr lang="es-ES" sz="9600" dirty="0"/>
          </a:p>
          <a:p>
            <a:pPr>
              <a:buNone/>
            </a:pPr>
            <a:r>
              <a:rPr lang="es-ES" sz="4500" dirty="0"/>
              <a:t> </a:t>
            </a:r>
            <a:r>
              <a:rPr lang="es-ES" sz="4300" i="1" dirty="0"/>
              <a:t>		</a:t>
            </a:r>
          </a:p>
          <a:p>
            <a:pPr>
              <a:buNone/>
            </a:pP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827584" y="1052736"/>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Tabla 8">
            <a:extLst>
              <a:ext uri="{FF2B5EF4-FFF2-40B4-BE49-F238E27FC236}">
                <a16:creationId xmlns:a16="http://schemas.microsoft.com/office/drawing/2014/main" id="{FB357418-DC45-494C-9F86-F34C4B3FE8EA}"/>
              </a:ext>
            </a:extLst>
          </p:cNvPr>
          <p:cNvGraphicFramePr>
            <a:graphicFrameLocks noGrp="1"/>
          </p:cNvGraphicFramePr>
          <p:nvPr>
            <p:extLst>
              <p:ext uri="{D42A27DB-BD31-4B8C-83A1-F6EECF244321}">
                <p14:modId xmlns:p14="http://schemas.microsoft.com/office/powerpoint/2010/main" val="281701321"/>
              </p:ext>
            </p:extLst>
          </p:nvPr>
        </p:nvGraphicFramePr>
        <p:xfrm>
          <a:off x="799254" y="2492896"/>
          <a:ext cx="6149010" cy="3474720"/>
        </p:xfrm>
        <a:graphic>
          <a:graphicData uri="http://schemas.openxmlformats.org/drawingml/2006/table">
            <a:tbl>
              <a:tblPr firstRow="1" bandRow="1">
                <a:tableStyleId>{5C22544A-7EE6-4342-B048-85BDC9FD1C3A}</a:tableStyleId>
              </a:tblPr>
              <a:tblGrid>
                <a:gridCol w="1229802">
                  <a:extLst>
                    <a:ext uri="{9D8B030D-6E8A-4147-A177-3AD203B41FA5}">
                      <a16:colId xmlns:a16="http://schemas.microsoft.com/office/drawing/2014/main" val="787727996"/>
                    </a:ext>
                  </a:extLst>
                </a:gridCol>
                <a:gridCol w="1229802">
                  <a:extLst>
                    <a:ext uri="{9D8B030D-6E8A-4147-A177-3AD203B41FA5}">
                      <a16:colId xmlns:a16="http://schemas.microsoft.com/office/drawing/2014/main" val="105459321"/>
                    </a:ext>
                  </a:extLst>
                </a:gridCol>
                <a:gridCol w="1229802">
                  <a:extLst>
                    <a:ext uri="{9D8B030D-6E8A-4147-A177-3AD203B41FA5}">
                      <a16:colId xmlns:a16="http://schemas.microsoft.com/office/drawing/2014/main" val="157044755"/>
                    </a:ext>
                  </a:extLst>
                </a:gridCol>
                <a:gridCol w="1229802">
                  <a:extLst>
                    <a:ext uri="{9D8B030D-6E8A-4147-A177-3AD203B41FA5}">
                      <a16:colId xmlns:a16="http://schemas.microsoft.com/office/drawing/2014/main" val="1692393805"/>
                    </a:ext>
                  </a:extLst>
                </a:gridCol>
                <a:gridCol w="1229802">
                  <a:extLst>
                    <a:ext uri="{9D8B030D-6E8A-4147-A177-3AD203B41FA5}">
                      <a16:colId xmlns:a16="http://schemas.microsoft.com/office/drawing/2014/main" val="2282649984"/>
                    </a:ext>
                  </a:extLst>
                </a:gridCol>
              </a:tblGrid>
              <a:tr h="370840">
                <a:tc>
                  <a:txBody>
                    <a:bodyPr/>
                    <a:lstStyle/>
                    <a:p>
                      <a:endParaRPr lang="es-ES"/>
                    </a:p>
                  </a:txBody>
                  <a:tcPr/>
                </a:tc>
                <a:tc>
                  <a:txBody>
                    <a:bodyPr/>
                    <a:lstStyle/>
                    <a:p>
                      <a:r>
                        <a:rPr lang="es-ES" dirty="0"/>
                        <a:t>Memoria flash</a:t>
                      </a:r>
                    </a:p>
                  </a:txBody>
                  <a:tcPr/>
                </a:tc>
                <a:tc>
                  <a:txBody>
                    <a:bodyPr/>
                    <a:lstStyle/>
                    <a:p>
                      <a:r>
                        <a:rPr lang="es-ES" dirty="0"/>
                        <a:t>Memoria SRAM</a:t>
                      </a:r>
                    </a:p>
                  </a:txBody>
                  <a:tcPr/>
                </a:tc>
                <a:tc>
                  <a:txBody>
                    <a:bodyPr/>
                    <a:lstStyle/>
                    <a:p>
                      <a:r>
                        <a:rPr lang="es-ES" dirty="0"/>
                        <a:t>Frecuencia de reloj</a:t>
                      </a:r>
                    </a:p>
                  </a:txBody>
                  <a:tcPr/>
                </a:tc>
                <a:tc>
                  <a:txBody>
                    <a:bodyPr/>
                    <a:lstStyle/>
                    <a:p>
                      <a:r>
                        <a:rPr lang="es-ES" dirty="0"/>
                        <a:t>GPIO PINS</a:t>
                      </a:r>
                    </a:p>
                  </a:txBody>
                  <a:tcPr/>
                </a:tc>
                <a:extLst>
                  <a:ext uri="{0D108BD9-81ED-4DB2-BD59-A6C34878D82A}">
                    <a16:rowId xmlns:a16="http://schemas.microsoft.com/office/drawing/2014/main" val="3258839052"/>
                  </a:ext>
                </a:extLst>
              </a:tr>
              <a:tr h="370840">
                <a:tc>
                  <a:txBody>
                    <a:bodyPr/>
                    <a:lstStyle/>
                    <a:p>
                      <a:r>
                        <a:rPr lang="es-ES" dirty="0"/>
                        <a:t>ARDUINO UNO</a:t>
                      </a:r>
                    </a:p>
                  </a:txBody>
                  <a:tcPr/>
                </a:tc>
                <a:tc>
                  <a:txBody>
                    <a:bodyPr/>
                    <a:lstStyle/>
                    <a:p>
                      <a:r>
                        <a:rPr lang="es-ES" dirty="0"/>
                        <a:t>32KB</a:t>
                      </a:r>
                    </a:p>
                  </a:txBody>
                  <a:tcPr/>
                </a:tc>
                <a:tc>
                  <a:txBody>
                    <a:bodyPr/>
                    <a:lstStyle/>
                    <a:p>
                      <a:r>
                        <a:rPr lang="es-ES" dirty="0"/>
                        <a:t>2KB</a:t>
                      </a:r>
                    </a:p>
                  </a:txBody>
                  <a:tcPr/>
                </a:tc>
                <a:tc>
                  <a:txBody>
                    <a:bodyPr/>
                    <a:lstStyle/>
                    <a:p>
                      <a:r>
                        <a:rPr lang="es-ES" dirty="0"/>
                        <a:t>16MHz</a:t>
                      </a:r>
                    </a:p>
                  </a:txBody>
                  <a:tcPr/>
                </a:tc>
                <a:tc>
                  <a:txBody>
                    <a:bodyPr/>
                    <a:lstStyle/>
                    <a:p>
                      <a:r>
                        <a:rPr lang="es-ES" dirty="0"/>
                        <a:t>14</a:t>
                      </a:r>
                    </a:p>
                  </a:txBody>
                  <a:tcPr/>
                </a:tc>
                <a:extLst>
                  <a:ext uri="{0D108BD9-81ED-4DB2-BD59-A6C34878D82A}">
                    <a16:rowId xmlns:a16="http://schemas.microsoft.com/office/drawing/2014/main" val="1378733815"/>
                  </a:ext>
                </a:extLst>
              </a:tr>
              <a:tr h="370840">
                <a:tc>
                  <a:txBody>
                    <a:bodyPr/>
                    <a:lstStyle/>
                    <a:p>
                      <a:r>
                        <a:rPr lang="es-ES" dirty="0"/>
                        <a:t>ARDUINO MEGA</a:t>
                      </a:r>
                    </a:p>
                  </a:txBody>
                  <a:tcPr/>
                </a:tc>
                <a:tc>
                  <a:txBody>
                    <a:bodyPr/>
                    <a:lstStyle/>
                    <a:p>
                      <a:r>
                        <a:rPr lang="es-ES" dirty="0"/>
                        <a:t>256KB</a:t>
                      </a:r>
                    </a:p>
                  </a:txBody>
                  <a:tcPr/>
                </a:tc>
                <a:tc>
                  <a:txBody>
                    <a:bodyPr/>
                    <a:lstStyle/>
                    <a:p>
                      <a:r>
                        <a:rPr lang="es-ES" dirty="0"/>
                        <a:t>8KB</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dirty="0"/>
                        <a:t>16MHz</a:t>
                      </a:r>
                    </a:p>
                    <a:p>
                      <a:endParaRPr lang="es-ES" dirty="0"/>
                    </a:p>
                  </a:txBody>
                  <a:tcPr/>
                </a:tc>
                <a:tc>
                  <a:txBody>
                    <a:bodyPr/>
                    <a:lstStyle/>
                    <a:p>
                      <a:endParaRPr lang="es-ES" dirty="0"/>
                    </a:p>
                  </a:txBody>
                  <a:tcPr/>
                </a:tc>
                <a:extLst>
                  <a:ext uri="{0D108BD9-81ED-4DB2-BD59-A6C34878D82A}">
                    <a16:rowId xmlns:a16="http://schemas.microsoft.com/office/drawing/2014/main" val="718605796"/>
                  </a:ext>
                </a:extLst>
              </a:tr>
              <a:tr h="370840">
                <a:tc>
                  <a:txBody>
                    <a:bodyPr/>
                    <a:lstStyle/>
                    <a:p>
                      <a:r>
                        <a:rPr lang="es-ES" dirty="0"/>
                        <a:t>ES98266</a:t>
                      </a:r>
                    </a:p>
                  </a:txBody>
                  <a:tcPr/>
                </a:tc>
                <a:tc>
                  <a:txBody>
                    <a:bodyPr/>
                    <a:lstStyle/>
                    <a:p>
                      <a:r>
                        <a:rPr lang="es-ES" dirty="0"/>
                        <a:t>4MB</a:t>
                      </a:r>
                    </a:p>
                  </a:txBody>
                  <a:tcPr/>
                </a:tc>
                <a:tc>
                  <a:txBody>
                    <a:bodyPr/>
                    <a:lstStyle/>
                    <a:p>
                      <a:r>
                        <a:rPr lang="es-ES" dirty="0"/>
                        <a:t>80KB</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dirty="0"/>
                        <a:t>80MHz</a:t>
                      </a:r>
                    </a:p>
                    <a:p>
                      <a:endParaRPr lang="es-ES" dirty="0"/>
                    </a:p>
                  </a:txBody>
                  <a:tcPr/>
                </a:tc>
                <a:tc>
                  <a:txBody>
                    <a:bodyPr/>
                    <a:lstStyle/>
                    <a:p>
                      <a:r>
                        <a:rPr lang="es-ES" dirty="0"/>
                        <a:t>17</a:t>
                      </a:r>
                    </a:p>
                  </a:txBody>
                  <a:tcPr/>
                </a:tc>
                <a:extLst>
                  <a:ext uri="{0D108BD9-81ED-4DB2-BD59-A6C34878D82A}">
                    <a16:rowId xmlns:a16="http://schemas.microsoft.com/office/drawing/2014/main" val="1157508205"/>
                  </a:ext>
                </a:extLst>
              </a:tr>
              <a:tr h="370840">
                <a:tc>
                  <a:txBody>
                    <a:bodyPr/>
                    <a:lstStyle/>
                    <a:p>
                      <a:r>
                        <a:rPr lang="es-ES" dirty="0"/>
                        <a:t>ESP32</a:t>
                      </a:r>
                    </a:p>
                  </a:txBody>
                  <a:tcPr/>
                </a:tc>
                <a:tc>
                  <a:txBody>
                    <a:bodyPr/>
                    <a:lstStyle/>
                    <a:p>
                      <a:r>
                        <a:rPr lang="es-ES" dirty="0"/>
                        <a:t>16MB</a:t>
                      </a:r>
                    </a:p>
                  </a:txBody>
                  <a:tcPr/>
                </a:tc>
                <a:tc>
                  <a:txBody>
                    <a:bodyPr/>
                    <a:lstStyle/>
                    <a:p>
                      <a:r>
                        <a:rPr lang="es-ES" dirty="0"/>
                        <a:t>520KB</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dirty="0"/>
                        <a:t>160MHz</a:t>
                      </a:r>
                    </a:p>
                    <a:p>
                      <a:endParaRPr lang="es-ES" dirty="0"/>
                    </a:p>
                  </a:txBody>
                  <a:tcPr/>
                </a:tc>
                <a:tc>
                  <a:txBody>
                    <a:bodyPr/>
                    <a:lstStyle/>
                    <a:p>
                      <a:r>
                        <a:rPr lang="es-ES" dirty="0"/>
                        <a:t>36</a:t>
                      </a:r>
                    </a:p>
                  </a:txBody>
                  <a:tcPr/>
                </a:tc>
                <a:extLst>
                  <a:ext uri="{0D108BD9-81ED-4DB2-BD59-A6C34878D82A}">
                    <a16:rowId xmlns:a16="http://schemas.microsoft.com/office/drawing/2014/main" val="513983175"/>
                  </a:ext>
                </a:extLst>
              </a:tr>
            </a:tbl>
          </a:graphicData>
        </a:graphic>
      </p:graphicFrame>
    </p:spTree>
    <p:extLst>
      <p:ext uri="{BB962C8B-B14F-4D97-AF65-F5344CB8AC3E}">
        <p14:creationId xmlns:p14="http://schemas.microsoft.com/office/powerpoint/2010/main" val="25943445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5636AF-4C4E-4439-A154-2CE6BC5DF3C5}"/>
              </a:ext>
            </a:extLst>
          </p:cNvPr>
          <p:cNvSpPr>
            <a:spLocks noGrp="1"/>
          </p:cNvSpPr>
          <p:nvPr>
            <p:ph type="title"/>
          </p:nvPr>
        </p:nvSpPr>
        <p:spPr/>
        <p:txBody>
          <a:bodyPr/>
          <a:lstStyle/>
          <a:p>
            <a:r>
              <a:rPr lang="es-ES" dirty="0"/>
              <a:t>SMART HOME-KEY STUDIO</a:t>
            </a:r>
          </a:p>
        </p:txBody>
      </p:sp>
      <p:pic>
        <p:nvPicPr>
          <p:cNvPr id="1028" name="Picture 4" descr="Keyestudio Kit de inicio inteligente IOT, placa PLUS para Arduino,  programación de Projetcs STEM, compatible con CE|Circuitos integrados| -  AliExpress">
            <a:extLst>
              <a:ext uri="{FF2B5EF4-FFF2-40B4-BE49-F238E27FC236}">
                <a16:creationId xmlns:a16="http://schemas.microsoft.com/office/drawing/2014/main" id="{199438C4-66E7-45F3-880E-6302CB685B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2627" y="1340768"/>
            <a:ext cx="5517232" cy="5517232"/>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hlinkClick r:id="rId3"/>
            <a:extLst>
              <a:ext uri="{FF2B5EF4-FFF2-40B4-BE49-F238E27FC236}">
                <a16:creationId xmlns:a16="http://schemas.microsoft.com/office/drawing/2014/main" id="{3226640D-0023-456A-AF97-F5F616DCF320}"/>
              </a:ext>
            </a:extLst>
          </p:cNvPr>
          <p:cNvSpPr/>
          <p:nvPr/>
        </p:nvSpPr>
        <p:spPr>
          <a:xfrm>
            <a:off x="7452320" y="5589240"/>
            <a:ext cx="1440160"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Video</a:t>
            </a:r>
          </a:p>
        </p:txBody>
      </p:sp>
      <p:sp>
        <p:nvSpPr>
          <p:cNvPr id="5" name="Flecha: a la derecha 4">
            <a:hlinkClick r:id="rId4" action="ppaction://hlinksldjump"/>
            <a:extLst>
              <a:ext uri="{FF2B5EF4-FFF2-40B4-BE49-F238E27FC236}">
                <a16:creationId xmlns:a16="http://schemas.microsoft.com/office/drawing/2014/main" id="{6ECCD04A-02AF-4A43-A7F9-44F4F8FD9CE1}"/>
              </a:ext>
            </a:extLst>
          </p:cNvPr>
          <p:cNvSpPr/>
          <p:nvPr/>
        </p:nvSpPr>
        <p:spPr>
          <a:xfrm rot="10800000">
            <a:off x="204026" y="6093296"/>
            <a:ext cx="1271630"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hlinkClick r:id="rId4" action="ppaction://hlinksldjump"/>
              </a:rPr>
              <a:t>INICIO</a:t>
            </a:r>
            <a:endParaRPr lang="es-ES" dirty="0"/>
          </a:p>
        </p:txBody>
      </p:sp>
    </p:spTree>
    <p:extLst>
      <p:ext uri="{BB962C8B-B14F-4D97-AF65-F5344CB8AC3E}">
        <p14:creationId xmlns:p14="http://schemas.microsoft.com/office/powerpoint/2010/main" val="250954118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1270789E-58FA-4CEE-92BE-772671807F55}"/>
              </a:ext>
            </a:extLst>
          </p:cNvPr>
          <p:cNvSpPr>
            <a:spLocks noGrp="1"/>
          </p:cNvSpPr>
          <p:nvPr>
            <p:ph sz="half" idx="2"/>
          </p:nvPr>
        </p:nvSpPr>
        <p:spPr/>
        <p:txBody>
          <a:bodyPr/>
          <a:lstStyle/>
          <a:p>
            <a:endParaRPr lang="es-ES"/>
          </a:p>
        </p:txBody>
      </p:sp>
      <p:pic>
        <p:nvPicPr>
          <p:cNvPr id="5" name="Picture 2" descr="Keyestudio Smart Home para Arduino con placa Keyestudio PLUS">
            <a:extLst>
              <a:ext uri="{FF2B5EF4-FFF2-40B4-BE49-F238E27FC236}">
                <a16:creationId xmlns:a16="http://schemas.microsoft.com/office/drawing/2014/main" id="{814CD5DE-CD09-4FC7-9C1C-505B18F956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816637"/>
            <a:ext cx="5904656" cy="5904656"/>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DEF03590-0790-4E9F-BA46-26FB72BFE916}"/>
              </a:ext>
            </a:extLst>
          </p:cNvPr>
          <p:cNvSpPr txBox="1"/>
          <p:nvPr/>
        </p:nvSpPr>
        <p:spPr>
          <a:xfrm>
            <a:off x="755576" y="413268"/>
            <a:ext cx="1580882" cy="369332"/>
          </a:xfrm>
          <a:prstGeom prst="rect">
            <a:avLst/>
          </a:prstGeom>
          <a:noFill/>
        </p:spPr>
        <p:txBody>
          <a:bodyPr wrap="none" rtlCol="0">
            <a:spAutoFit/>
          </a:bodyPr>
          <a:lstStyle/>
          <a:p>
            <a:r>
              <a:rPr lang="es-ES" dirty="0"/>
              <a:t>Componentes</a:t>
            </a:r>
          </a:p>
        </p:txBody>
      </p:sp>
    </p:spTree>
    <p:extLst>
      <p:ext uri="{BB962C8B-B14F-4D97-AF65-F5344CB8AC3E}">
        <p14:creationId xmlns:p14="http://schemas.microsoft.com/office/powerpoint/2010/main" val="7970501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192011B-DDD0-47E1-BF9A-C29DCC1CD525}"/>
              </a:ext>
            </a:extLst>
          </p:cNvPr>
          <p:cNvSpPr>
            <a:spLocks noGrp="1"/>
          </p:cNvSpPr>
          <p:nvPr>
            <p:ph sz="half" idx="1"/>
          </p:nvPr>
        </p:nvSpPr>
        <p:spPr>
          <a:xfrm>
            <a:off x="683568" y="1196752"/>
            <a:ext cx="6842720" cy="4896544"/>
          </a:xfrm>
        </p:spPr>
        <p:txBody>
          <a:bodyPr>
            <a:normAutofit fontScale="70000" lnSpcReduction="20000"/>
          </a:bodyPr>
          <a:lstStyle/>
          <a:p>
            <a:r>
              <a:rPr lang="es-ES" dirty="0"/>
              <a:t>Programación</a:t>
            </a:r>
          </a:p>
          <a:p>
            <a:pPr marL="0" indent="0">
              <a:buNone/>
            </a:pPr>
            <a:r>
              <a:rPr lang="es-ES" dirty="0">
                <a:hlinkClick r:id="rId2"/>
              </a:rPr>
              <a:t>https://wiki.keyestudio.com/221820_Keyestudio_Smart_Home_Kit_for_Arduino</a:t>
            </a:r>
            <a:endParaRPr lang="es-ES" dirty="0"/>
          </a:p>
          <a:p>
            <a:pPr marL="0" indent="0">
              <a:buNone/>
            </a:pPr>
            <a:endParaRPr lang="es-ES" dirty="0"/>
          </a:p>
          <a:p>
            <a:pPr marL="0" indent="0">
              <a:buNone/>
            </a:pPr>
            <a:r>
              <a:rPr lang="es-ES" dirty="0"/>
              <a:t>Este modelo incluye un relé con salida 220VAC.</a:t>
            </a:r>
          </a:p>
          <a:p>
            <a:pPr marL="0" indent="0">
              <a:buNone/>
            </a:pPr>
            <a:r>
              <a:rPr lang="es-ES" dirty="0"/>
              <a:t>¿Qué podemos hacer?</a:t>
            </a:r>
          </a:p>
          <a:p>
            <a:pPr marL="0" indent="0">
              <a:buNone/>
            </a:pPr>
            <a:r>
              <a:rPr lang="es-ES" dirty="0"/>
              <a:t>	-Sensor de </a:t>
            </a:r>
            <a:r>
              <a:rPr lang="es-ES" dirty="0" err="1"/>
              <a:t>lluvia</a:t>
            </a:r>
            <a:r>
              <a:rPr lang="es-ES" dirty="0" err="1">
                <a:sym typeface="Wingdings" panose="05000000000000000000" pitchFamily="2" charset="2"/>
              </a:rPr>
              <a:t>abre</a:t>
            </a:r>
            <a:r>
              <a:rPr lang="es-ES" dirty="0">
                <a:sym typeface="Wingdings" panose="05000000000000000000" pitchFamily="2" charset="2"/>
              </a:rPr>
              <a:t> ventana</a:t>
            </a:r>
          </a:p>
          <a:p>
            <a:pPr marL="0" indent="0">
              <a:buNone/>
            </a:pPr>
            <a:r>
              <a:rPr lang="es-ES" dirty="0"/>
              <a:t>	-Sensor de </a:t>
            </a:r>
            <a:r>
              <a:rPr lang="es-ES" dirty="0" err="1"/>
              <a:t>gas</a:t>
            </a:r>
            <a:r>
              <a:rPr lang="es-ES" dirty="0" err="1">
                <a:sym typeface="Wingdings" panose="05000000000000000000" pitchFamily="2" charset="2"/>
              </a:rPr>
              <a:t>abre</a:t>
            </a:r>
            <a:r>
              <a:rPr lang="es-ES" dirty="0">
                <a:sym typeface="Wingdings" panose="05000000000000000000" pitchFamily="2" charset="2"/>
              </a:rPr>
              <a:t> ventana</a:t>
            </a:r>
          </a:p>
          <a:p>
            <a:pPr marL="0" indent="0">
              <a:buNone/>
            </a:pPr>
            <a:r>
              <a:rPr lang="es-ES" dirty="0"/>
              <a:t>	-Sensor de iluminación (LDR)</a:t>
            </a:r>
            <a:r>
              <a:rPr lang="es-ES" dirty="0">
                <a:sym typeface="Wingdings" panose="05000000000000000000" pitchFamily="2" charset="2"/>
              </a:rPr>
              <a:t>Medición/encender leds</a:t>
            </a:r>
          </a:p>
          <a:p>
            <a:pPr marL="0" indent="0">
              <a:buNone/>
            </a:pPr>
            <a:r>
              <a:rPr lang="es-ES" dirty="0"/>
              <a:t>	-Alarma con código para apertura de puerta mediante pulsadores, con mensaje de bienvenida.</a:t>
            </a:r>
          </a:p>
          <a:p>
            <a:pPr marL="0" indent="0">
              <a:buNone/>
            </a:pPr>
            <a:r>
              <a:rPr lang="es-ES" dirty="0"/>
              <a:t>Además existe una app IOT KEYES, que nos va a permitir otras operaciones:</a:t>
            </a:r>
          </a:p>
          <a:p>
            <a:pPr marL="0" indent="0">
              <a:buNone/>
            </a:pPr>
            <a:endParaRPr lang="es-ES" dirty="0"/>
          </a:p>
          <a:p>
            <a:pPr marL="0" indent="0">
              <a:buNone/>
            </a:pPr>
            <a:endParaRPr lang="es-ES" dirty="0"/>
          </a:p>
          <a:p>
            <a:pPr marL="0" indent="0">
              <a:buNone/>
            </a:pPr>
            <a:endParaRPr lang="es-ES" dirty="0"/>
          </a:p>
          <a:p>
            <a:pPr marL="0" indent="0">
              <a:buNone/>
            </a:pPr>
            <a:r>
              <a:rPr lang="es-ES" dirty="0"/>
              <a:t>Otro modelo, que incluye placa solar</a:t>
            </a:r>
          </a:p>
          <a:p>
            <a:pPr marL="0" indent="0">
              <a:buNone/>
            </a:pPr>
            <a:r>
              <a:rPr lang="es-ES" dirty="0"/>
              <a:t> (en lugar de 6 pilas)</a:t>
            </a:r>
          </a:p>
          <a:p>
            <a:r>
              <a:rPr lang="es-ES" dirty="0" err="1">
                <a:hlinkClick r:id="rId3"/>
              </a:rPr>
              <a:t>Aliexpress</a:t>
            </a:r>
            <a:endParaRPr lang="es-ES" dirty="0"/>
          </a:p>
        </p:txBody>
      </p:sp>
      <p:sp>
        <p:nvSpPr>
          <p:cNvPr id="2" name="AutoShape 2" descr="keyes IoT for Android - APK Download">
            <a:extLst>
              <a:ext uri="{FF2B5EF4-FFF2-40B4-BE49-F238E27FC236}">
                <a16:creationId xmlns:a16="http://schemas.microsoft.com/office/drawing/2014/main" id="{629E0886-680B-4E7A-97BF-8DAFBCB2590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 name="Imagen 3">
            <a:extLst>
              <a:ext uri="{FF2B5EF4-FFF2-40B4-BE49-F238E27FC236}">
                <a16:creationId xmlns:a16="http://schemas.microsoft.com/office/drawing/2014/main" id="{0CEAC03D-004D-4304-8A61-C7FC12205DF2}"/>
              </a:ext>
            </a:extLst>
          </p:cNvPr>
          <p:cNvPicPr>
            <a:picLocks noChangeAspect="1"/>
          </p:cNvPicPr>
          <p:nvPr/>
        </p:nvPicPr>
        <p:blipFill>
          <a:blip r:embed="rId4"/>
          <a:stretch>
            <a:fillRect/>
          </a:stretch>
        </p:blipFill>
        <p:spPr>
          <a:xfrm>
            <a:off x="4724400" y="4365104"/>
            <a:ext cx="4119174" cy="2317035"/>
          </a:xfrm>
          <a:prstGeom prst="rect">
            <a:avLst/>
          </a:prstGeom>
        </p:spPr>
      </p:pic>
    </p:spTree>
    <p:extLst>
      <p:ext uri="{BB962C8B-B14F-4D97-AF65-F5344CB8AC3E}">
        <p14:creationId xmlns:p14="http://schemas.microsoft.com/office/powerpoint/2010/main" val="11008105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192011B-DDD0-47E1-BF9A-C29DCC1CD525}"/>
              </a:ext>
            </a:extLst>
          </p:cNvPr>
          <p:cNvSpPr>
            <a:spLocks noGrp="1"/>
          </p:cNvSpPr>
          <p:nvPr>
            <p:ph sz="half" idx="1"/>
          </p:nvPr>
        </p:nvSpPr>
        <p:spPr>
          <a:xfrm>
            <a:off x="683568" y="1196752"/>
            <a:ext cx="6842720" cy="4896544"/>
          </a:xfrm>
        </p:spPr>
        <p:txBody>
          <a:bodyPr>
            <a:normAutofit/>
          </a:bodyPr>
          <a:lstStyle/>
          <a:p>
            <a:r>
              <a:rPr lang="es-ES" dirty="0"/>
              <a:t>Otra versión, para sacar ideas:</a:t>
            </a:r>
          </a:p>
          <a:p>
            <a:pPr lvl="1"/>
            <a:r>
              <a:rPr lang="es-ES" dirty="0"/>
              <a:t>Juanjo López (creador de ARDUINOBLOCKS) junto con la Universidad Politécnica de Valencia han desarrollado la Maleta de Innovación. Es un kit que se basa en el Smart home kit (visto anteriormente) pero completado con otros sensores y módulos extra:</a:t>
            </a:r>
          </a:p>
          <a:p>
            <a:pPr lvl="2"/>
            <a:r>
              <a:rPr lang="es-ES" dirty="0"/>
              <a:t>Sensor de CO2</a:t>
            </a:r>
          </a:p>
          <a:p>
            <a:pPr lvl="2"/>
            <a:r>
              <a:rPr lang="es-ES" dirty="0"/>
              <a:t>Sensor de sonido</a:t>
            </a:r>
          </a:p>
          <a:p>
            <a:pPr lvl="2"/>
            <a:r>
              <a:rPr lang="es-ES" dirty="0"/>
              <a:t>Sensor y mando de IR</a:t>
            </a:r>
          </a:p>
          <a:p>
            <a:pPr lvl="2"/>
            <a:r>
              <a:rPr lang="es-ES" dirty="0"/>
              <a:t>Sensor magnético</a:t>
            </a:r>
          </a:p>
          <a:p>
            <a:pPr lvl="2"/>
            <a:r>
              <a:rPr lang="es-ES" dirty="0"/>
              <a:t>Sensor de temperatura y humedad</a:t>
            </a:r>
          </a:p>
          <a:p>
            <a:pPr lvl="2"/>
            <a:r>
              <a:rPr lang="es-ES" dirty="0"/>
              <a:t>Placa solar</a:t>
            </a:r>
          </a:p>
          <a:p>
            <a:pPr lvl="2"/>
            <a:r>
              <a:rPr lang="es-ES" dirty="0"/>
              <a:t>…</a:t>
            </a:r>
          </a:p>
        </p:txBody>
      </p:sp>
      <p:sp>
        <p:nvSpPr>
          <p:cNvPr id="2" name="AutoShape 2" descr="keyes IoT for Android - APK Download">
            <a:extLst>
              <a:ext uri="{FF2B5EF4-FFF2-40B4-BE49-F238E27FC236}">
                <a16:creationId xmlns:a16="http://schemas.microsoft.com/office/drawing/2014/main" id="{629E0886-680B-4E7A-97BF-8DAFBCB2590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 name="Elipse 4">
            <a:hlinkClick r:id="rId3"/>
            <a:extLst>
              <a:ext uri="{FF2B5EF4-FFF2-40B4-BE49-F238E27FC236}">
                <a16:creationId xmlns:a16="http://schemas.microsoft.com/office/drawing/2014/main" id="{65F4B4BA-954F-440A-A5C7-608236BB65CE}"/>
              </a:ext>
            </a:extLst>
          </p:cNvPr>
          <p:cNvSpPr/>
          <p:nvPr/>
        </p:nvSpPr>
        <p:spPr>
          <a:xfrm>
            <a:off x="827584" y="5877272"/>
            <a:ext cx="2304256"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Ver Proyecto</a:t>
            </a:r>
          </a:p>
        </p:txBody>
      </p:sp>
      <p:sp>
        <p:nvSpPr>
          <p:cNvPr id="6" name="Elipse 5">
            <a:hlinkClick r:id="rId4"/>
            <a:extLst>
              <a:ext uri="{FF2B5EF4-FFF2-40B4-BE49-F238E27FC236}">
                <a16:creationId xmlns:a16="http://schemas.microsoft.com/office/drawing/2014/main" id="{95B9205E-AA02-4133-AC20-2EA6F27AB796}"/>
              </a:ext>
            </a:extLst>
          </p:cNvPr>
          <p:cNvSpPr/>
          <p:nvPr/>
        </p:nvSpPr>
        <p:spPr>
          <a:xfrm>
            <a:off x="4811249" y="5805264"/>
            <a:ext cx="2304256"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Ver ejemplo de medidor de CO2</a:t>
            </a:r>
          </a:p>
        </p:txBody>
      </p:sp>
    </p:spTree>
    <p:extLst>
      <p:ext uri="{BB962C8B-B14F-4D97-AF65-F5344CB8AC3E}">
        <p14:creationId xmlns:p14="http://schemas.microsoft.com/office/powerpoint/2010/main" val="27728720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E40535-C9B7-4847-AB2E-09EAC4618141}"/>
              </a:ext>
            </a:extLst>
          </p:cNvPr>
          <p:cNvSpPr>
            <a:spLocks noGrp="1"/>
          </p:cNvSpPr>
          <p:nvPr>
            <p:ph type="title"/>
          </p:nvPr>
        </p:nvSpPr>
        <p:spPr/>
        <p:txBody>
          <a:bodyPr/>
          <a:lstStyle/>
          <a:p>
            <a:r>
              <a:rPr lang="es-ES" dirty="0"/>
              <a:t>IOT-MONITORIZAR VALORES</a:t>
            </a:r>
          </a:p>
        </p:txBody>
      </p:sp>
      <p:sp>
        <p:nvSpPr>
          <p:cNvPr id="3" name="Marcador de contenido 2">
            <a:extLst>
              <a:ext uri="{FF2B5EF4-FFF2-40B4-BE49-F238E27FC236}">
                <a16:creationId xmlns:a16="http://schemas.microsoft.com/office/drawing/2014/main" id="{4F58F7B5-52D3-4FDF-88C2-73950479605A}"/>
              </a:ext>
            </a:extLst>
          </p:cNvPr>
          <p:cNvSpPr>
            <a:spLocks noGrp="1"/>
          </p:cNvSpPr>
          <p:nvPr>
            <p:ph sz="half" idx="1"/>
          </p:nvPr>
        </p:nvSpPr>
        <p:spPr>
          <a:xfrm>
            <a:off x="609600" y="2160589"/>
            <a:ext cx="7274768" cy="3880772"/>
          </a:xfrm>
        </p:spPr>
        <p:txBody>
          <a:bodyPr>
            <a:normAutofit/>
          </a:bodyPr>
          <a:lstStyle/>
          <a:p>
            <a:pPr algn="just"/>
            <a:r>
              <a:rPr lang="es-ES" dirty="0" err="1"/>
              <a:t>Adafruit</a:t>
            </a:r>
            <a:r>
              <a:rPr lang="es-ES" dirty="0"/>
              <a:t> es un servicio en la nube que nos permite monitorizar datos y realizar paneles de control online y todo comunicado con el sencillo y eficaz protocolo de MQTT. Permite crear una cuenta de forma gratuita, pero con algunas limitaciones.</a:t>
            </a:r>
          </a:p>
          <a:p>
            <a:pPr algn="just" fontAlgn="base"/>
            <a:r>
              <a:rPr lang="es-ES" b="0" i="0" dirty="0" err="1">
                <a:solidFill>
                  <a:srgbClr val="21759B"/>
                </a:solidFill>
                <a:effectLst/>
                <a:latin typeface="Open Sans" panose="020B0606030504020204" pitchFamily="34" charset="0"/>
                <a:hlinkClick r:id="rId2"/>
              </a:rPr>
              <a:t>ThingSpeak</a:t>
            </a:r>
            <a:r>
              <a:rPr lang="es-ES" b="0" i="0" dirty="0">
                <a:solidFill>
                  <a:srgbClr val="444444"/>
                </a:solidFill>
                <a:effectLst/>
                <a:latin typeface="Open Sans" panose="020B0606030504020204" pitchFamily="34" charset="0"/>
              </a:rPr>
              <a:t> es un plataforma de </a:t>
            </a:r>
            <a:r>
              <a:rPr lang="es-ES" b="0" i="0" dirty="0">
                <a:solidFill>
                  <a:srgbClr val="21759B"/>
                </a:solidFill>
                <a:effectLst/>
                <a:latin typeface="Open Sans" panose="020B0606030504020204" pitchFamily="34" charset="0"/>
                <a:hlinkClick r:id="rId3"/>
              </a:rPr>
              <a:t>Internet </a:t>
            </a:r>
            <a:r>
              <a:rPr lang="es-ES" b="0" i="0" dirty="0" err="1">
                <a:solidFill>
                  <a:srgbClr val="21759B"/>
                </a:solidFill>
                <a:effectLst/>
                <a:latin typeface="Open Sans" panose="020B0606030504020204" pitchFamily="34" charset="0"/>
                <a:hlinkClick r:id="rId3"/>
              </a:rPr>
              <a:t>of</a:t>
            </a:r>
            <a:r>
              <a:rPr lang="es-ES" b="0" i="0" dirty="0">
                <a:solidFill>
                  <a:srgbClr val="21759B"/>
                </a:solidFill>
                <a:effectLst/>
                <a:latin typeface="Open Sans" panose="020B0606030504020204" pitchFamily="34" charset="0"/>
                <a:hlinkClick r:id="rId3"/>
              </a:rPr>
              <a:t> </a:t>
            </a:r>
            <a:r>
              <a:rPr lang="es-ES" b="0" i="0" dirty="0" err="1">
                <a:solidFill>
                  <a:srgbClr val="21759B"/>
                </a:solidFill>
                <a:effectLst/>
                <a:latin typeface="Open Sans" panose="020B0606030504020204" pitchFamily="34" charset="0"/>
                <a:hlinkClick r:id="rId3"/>
              </a:rPr>
              <a:t>Things</a:t>
            </a:r>
            <a:r>
              <a:rPr lang="es-ES" b="0" i="0" dirty="0">
                <a:solidFill>
                  <a:srgbClr val="21759B"/>
                </a:solidFill>
                <a:effectLst/>
                <a:latin typeface="Open Sans" panose="020B0606030504020204" pitchFamily="34" charset="0"/>
                <a:hlinkClick r:id="rId3"/>
              </a:rPr>
              <a:t> (</a:t>
            </a:r>
            <a:r>
              <a:rPr lang="es-ES" b="0" i="0" dirty="0" err="1">
                <a:solidFill>
                  <a:srgbClr val="21759B"/>
                </a:solidFill>
                <a:effectLst/>
                <a:latin typeface="Open Sans" panose="020B0606030504020204" pitchFamily="34" charset="0"/>
                <a:hlinkClick r:id="rId3"/>
              </a:rPr>
              <a:t>IoT</a:t>
            </a:r>
            <a:r>
              <a:rPr lang="es-ES" b="0" i="0" dirty="0">
                <a:solidFill>
                  <a:srgbClr val="21759B"/>
                </a:solidFill>
                <a:effectLst/>
                <a:latin typeface="Open Sans" panose="020B0606030504020204" pitchFamily="34" charset="0"/>
                <a:hlinkClick r:id="rId3"/>
              </a:rPr>
              <a:t>)</a:t>
            </a:r>
            <a:r>
              <a:rPr lang="es-ES" b="0" i="0" dirty="0">
                <a:solidFill>
                  <a:srgbClr val="444444"/>
                </a:solidFill>
                <a:effectLst/>
                <a:latin typeface="Open Sans" panose="020B0606030504020204" pitchFamily="34" charset="0"/>
              </a:rPr>
              <a:t> que permite recoger y almacenar datos de sensores en la nube y desarrollar aplicaciones </a:t>
            </a:r>
            <a:r>
              <a:rPr lang="es-ES" b="0" i="0" dirty="0" err="1">
                <a:solidFill>
                  <a:srgbClr val="444444"/>
                </a:solidFill>
                <a:effectLst/>
                <a:latin typeface="Open Sans" panose="020B0606030504020204" pitchFamily="34" charset="0"/>
              </a:rPr>
              <a:t>IoT</a:t>
            </a:r>
            <a:r>
              <a:rPr lang="es-ES" b="0" i="0" dirty="0">
                <a:solidFill>
                  <a:srgbClr val="444444"/>
                </a:solidFill>
                <a:effectLst/>
                <a:latin typeface="Open Sans" panose="020B0606030504020204" pitchFamily="34" charset="0"/>
              </a:rPr>
              <a:t>. </a:t>
            </a:r>
            <a:r>
              <a:rPr lang="es-ES" b="0" i="0" dirty="0" err="1">
                <a:solidFill>
                  <a:srgbClr val="444444"/>
                </a:solidFill>
                <a:effectLst/>
                <a:latin typeface="Open Sans" panose="020B0606030504020204" pitchFamily="34" charset="0"/>
              </a:rPr>
              <a:t>Thinkspeak</a:t>
            </a:r>
            <a:r>
              <a:rPr lang="es-ES" b="0" i="0" dirty="0">
                <a:solidFill>
                  <a:srgbClr val="444444"/>
                </a:solidFill>
                <a:effectLst/>
                <a:latin typeface="Open Sans" panose="020B0606030504020204" pitchFamily="34" charset="0"/>
              </a:rPr>
              <a:t> también ofrece aplicaciones que permiten analizar y visualizar tus datos en MATLAB y actuar sobre los datos. Los datos de los sensores pueden ser enviados desde Arduino, Raspberry Pi, </a:t>
            </a:r>
            <a:r>
              <a:rPr lang="es-ES" b="0" i="0" dirty="0" err="1">
                <a:solidFill>
                  <a:srgbClr val="444444"/>
                </a:solidFill>
                <a:effectLst/>
                <a:latin typeface="Open Sans" panose="020B0606030504020204" pitchFamily="34" charset="0"/>
              </a:rPr>
              <a:t>BeagleBone</a:t>
            </a:r>
            <a:r>
              <a:rPr lang="es-ES" b="0" i="0" dirty="0">
                <a:solidFill>
                  <a:srgbClr val="444444"/>
                </a:solidFill>
                <a:effectLst/>
                <a:latin typeface="Open Sans" panose="020B0606030504020204" pitchFamily="34" charset="0"/>
              </a:rPr>
              <a:t> Black y otro HW. Web: </a:t>
            </a:r>
            <a:r>
              <a:rPr lang="es-ES" b="0" i="0" dirty="0">
                <a:solidFill>
                  <a:srgbClr val="21759B"/>
                </a:solidFill>
                <a:effectLst/>
                <a:latin typeface="Open Sans" panose="020B0606030504020204" pitchFamily="34" charset="0"/>
                <a:hlinkClick r:id="rId4"/>
              </a:rPr>
              <a:t>https://thingspeak.com/</a:t>
            </a:r>
            <a:endParaRPr lang="es-ES" b="0" i="0" dirty="0">
              <a:solidFill>
                <a:srgbClr val="444444"/>
              </a:solidFill>
              <a:effectLst/>
              <a:latin typeface="Open Sans" panose="020B0606030504020204" pitchFamily="34" charset="0"/>
            </a:endParaRPr>
          </a:p>
        </p:txBody>
      </p:sp>
    </p:spTree>
    <p:extLst>
      <p:ext uri="{BB962C8B-B14F-4D97-AF65-F5344CB8AC3E}">
        <p14:creationId xmlns:p14="http://schemas.microsoft.com/office/powerpoint/2010/main" val="8075477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qtt3">
            <a:extLst>
              <a:ext uri="{FF2B5EF4-FFF2-40B4-BE49-F238E27FC236}">
                <a16:creationId xmlns:a16="http://schemas.microsoft.com/office/drawing/2014/main" id="{D0972535-2E41-434C-949E-F34FB7FA6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40452"/>
            <a:ext cx="4924425" cy="2781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qtt4">
            <a:extLst>
              <a:ext uri="{FF2B5EF4-FFF2-40B4-BE49-F238E27FC236}">
                <a16:creationId xmlns:a16="http://schemas.microsoft.com/office/drawing/2014/main" id="{300ED0EC-22CB-4CF7-8846-347D19FFE5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3861048"/>
            <a:ext cx="4852417" cy="2740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164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323528" y="-72007"/>
            <a:ext cx="7056784" cy="1988840"/>
          </a:xfrm>
        </p:spPr>
        <p:txBody>
          <a:bodyPr>
            <a:normAutofit fontScale="25000" lnSpcReduction="20000"/>
          </a:bodyPr>
          <a:lstStyle/>
          <a:p>
            <a:pPr algn="ctr">
              <a:buNone/>
            </a:pPr>
            <a:endParaRPr lang="es-ES" sz="14400" b="1" dirty="0"/>
          </a:p>
          <a:p>
            <a:pPr algn="ctr">
              <a:buNone/>
            </a:pPr>
            <a:r>
              <a:rPr lang="es-ES" sz="14400" b="1" dirty="0"/>
              <a:t>Arduino: evolución</a:t>
            </a:r>
          </a:p>
          <a:p>
            <a:pPr algn="ctr">
              <a:buNone/>
            </a:pPr>
            <a:r>
              <a:rPr lang="es-ES" sz="14400" b="1" dirty="0"/>
              <a:t>¿hablamos del ESP32?</a:t>
            </a:r>
            <a:endParaRPr lang="es-ES" sz="9600" dirty="0"/>
          </a:p>
          <a:p>
            <a:pPr>
              <a:buNone/>
            </a:pPr>
            <a:r>
              <a:rPr lang="es-ES" sz="4500" dirty="0"/>
              <a:t> </a:t>
            </a:r>
            <a:r>
              <a:rPr lang="es-ES" sz="4300" i="1" dirty="0"/>
              <a:t>		</a:t>
            </a:r>
          </a:p>
          <a:p>
            <a:pPr>
              <a:buNone/>
            </a:pP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827584" y="1052736"/>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6CC628E9-D9DC-4CDA-AFF1-532AB88EBCFA}"/>
              </a:ext>
            </a:extLst>
          </p:cNvPr>
          <p:cNvPicPr>
            <a:picLocks noChangeAspect="1"/>
          </p:cNvPicPr>
          <p:nvPr/>
        </p:nvPicPr>
        <p:blipFill rotWithShape="1">
          <a:blip r:embed="rId2"/>
          <a:srcRect l="15350" t="30400" r="40550" b="27600"/>
          <a:stretch/>
        </p:blipFill>
        <p:spPr>
          <a:xfrm>
            <a:off x="752689" y="1988840"/>
            <a:ext cx="6855161" cy="3672408"/>
          </a:xfrm>
          <a:prstGeom prst="rect">
            <a:avLst/>
          </a:prstGeom>
        </p:spPr>
      </p:pic>
    </p:spTree>
    <p:extLst>
      <p:ext uri="{BB962C8B-B14F-4D97-AF65-F5344CB8AC3E}">
        <p14:creationId xmlns:p14="http://schemas.microsoft.com/office/powerpoint/2010/main" val="2027694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D6EFB13-D241-4CB4-9554-A5C4D2DC6F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77" r="6604"/>
          <a:stretch/>
        </p:blipFill>
        <p:spPr bwMode="auto">
          <a:xfrm>
            <a:off x="323528" y="1340768"/>
            <a:ext cx="7128792" cy="4484936"/>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sz="half" idx="1"/>
          </p:nvPr>
        </p:nvSpPr>
        <p:spPr>
          <a:xfrm>
            <a:off x="0" y="0"/>
            <a:ext cx="7056784" cy="427484"/>
          </a:xfrm>
        </p:spPr>
        <p:txBody>
          <a:bodyPr>
            <a:normAutofit fontScale="25000" lnSpcReduction="20000"/>
          </a:bodyPr>
          <a:lstStyle/>
          <a:p>
            <a:pPr algn="ctr">
              <a:buNone/>
            </a:pPr>
            <a:endParaRPr lang="es-ES" sz="14400" b="1" dirty="0"/>
          </a:p>
          <a:p>
            <a:pPr algn="ctr">
              <a:buNone/>
            </a:pPr>
            <a:r>
              <a:rPr lang="es-ES" sz="14400" b="1" dirty="0"/>
              <a:t>Arduino UNO: Partes</a:t>
            </a:r>
          </a:p>
          <a:p>
            <a:pPr algn="ctr">
              <a:buNone/>
            </a:pPr>
            <a:endParaRPr lang="es-ES" sz="9600" dirty="0"/>
          </a:p>
          <a:p>
            <a:pPr>
              <a:buNone/>
            </a:pPr>
            <a:r>
              <a:rPr lang="es-ES" sz="4500" dirty="0"/>
              <a:t> </a:t>
            </a:r>
            <a:r>
              <a:rPr lang="es-ES" sz="4300" i="1" dirty="0"/>
              <a:t>		</a:t>
            </a:r>
          </a:p>
          <a:p>
            <a:pPr>
              <a:buNone/>
            </a:pP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827584" y="1196752"/>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26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971600" y="620688"/>
            <a:ext cx="7056784" cy="427484"/>
          </a:xfrm>
        </p:spPr>
        <p:txBody>
          <a:bodyPr>
            <a:normAutofit fontScale="25000" lnSpcReduction="20000"/>
          </a:bodyPr>
          <a:lstStyle/>
          <a:p>
            <a:pPr algn="ctr">
              <a:buNone/>
            </a:pPr>
            <a:r>
              <a:rPr lang="es-ES" sz="14400" b="1" dirty="0"/>
              <a:t>Arduino: Pines digitales</a:t>
            </a:r>
          </a:p>
          <a:p>
            <a:pPr algn="ctr">
              <a:buNone/>
            </a:pPr>
            <a:endParaRPr lang="es-ES" sz="9600" dirty="0"/>
          </a:p>
          <a:p>
            <a:pPr>
              <a:buNone/>
            </a:pPr>
            <a:r>
              <a:rPr lang="es-ES" sz="4500" dirty="0"/>
              <a:t> </a:t>
            </a:r>
            <a:r>
              <a:rPr lang="es-ES" sz="4300" i="1" dirty="0"/>
              <a:t>		</a:t>
            </a:r>
          </a:p>
          <a:p>
            <a:pPr>
              <a:buNone/>
            </a:pP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763687" y="1196752"/>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72942393-CA62-44B5-8722-18393C6B7DFE}"/>
              </a:ext>
            </a:extLst>
          </p:cNvPr>
          <p:cNvSpPr txBox="1"/>
          <p:nvPr/>
        </p:nvSpPr>
        <p:spPr>
          <a:xfrm>
            <a:off x="1547664" y="1412776"/>
            <a:ext cx="6192688" cy="1200329"/>
          </a:xfrm>
          <a:prstGeom prst="rect">
            <a:avLst/>
          </a:prstGeom>
          <a:noFill/>
        </p:spPr>
        <p:txBody>
          <a:bodyPr wrap="square" rtlCol="0">
            <a:spAutoFit/>
          </a:bodyPr>
          <a:lstStyle/>
          <a:p>
            <a:pPr marL="285750" indent="-285750">
              <a:buFont typeface="Wingdings" panose="05000000000000000000" pitchFamily="2" charset="2"/>
              <a:buChar char="q"/>
            </a:pPr>
            <a:r>
              <a:rPr lang="es-ES" dirty="0">
                <a:latin typeface="Abadi" panose="020B0604020104020204" pitchFamily="34" charset="0"/>
              </a:rPr>
              <a:t>Son los pines numerados del 0 al 13.</a:t>
            </a:r>
          </a:p>
          <a:p>
            <a:pPr marL="285750" indent="-285750">
              <a:buFont typeface="Wingdings" panose="05000000000000000000" pitchFamily="2" charset="2"/>
              <a:buChar char="q"/>
            </a:pPr>
            <a:r>
              <a:rPr lang="es-ES" dirty="0">
                <a:latin typeface="Abadi" panose="020B0604020104020204" pitchFamily="34" charset="0"/>
              </a:rPr>
              <a:t>Sirve para enviar o recibir señales en forma digital.</a:t>
            </a:r>
          </a:p>
          <a:p>
            <a:pPr marL="285750" indent="-285750">
              <a:buFont typeface="Wingdings" panose="05000000000000000000" pitchFamily="2" charset="2"/>
              <a:buChar char="q"/>
            </a:pPr>
            <a:r>
              <a:rPr lang="es-ES" b="1" dirty="0">
                <a:latin typeface="Abadi" panose="020B0604020104020204" pitchFamily="34" charset="0"/>
              </a:rPr>
              <a:t>Solo pueden tomar valores de 0 o 5V.</a:t>
            </a:r>
          </a:p>
          <a:p>
            <a:pPr marL="285750" indent="-285750">
              <a:buFontTx/>
              <a:buChar char="-"/>
            </a:pPr>
            <a:endParaRPr lang="es-ES" dirty="0"/>
          </a:p>
        </p:txBody>
      </p:sp>
      <p:pic>
        <p:nvPicPr>
          <p:cNvPr id="3074" name="Picture 2" descr="Resultado de imagen de pines digitales arduino">
            <a:extLst>
              <a:ext uri="{FF2B5EF4-FFF2-40B4-BE49-F238E27FC236}">
                <a16:creationId xmlns:a16="http://schemas.microsoft.com/office/drawing/2014/main" id="{5CEC248E-8585-4FEE-98D8-5105B8B28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564904"/>
            <a:ext cx="5514975" cy="39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830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971600" y="620688"/>
            <a:ext cx="7056784" cy="427484"/>
          </a:xfrm>
        </p:spPr>
        <p:txBody>
          <a:bodyPr>
            <a:normAutofit fontScale="25000" lnSpcReduction="20000"/>
          </a:bodyPr>
          <a:lstStyle/>
          <a:p>
            <a:pPr algn="ctr">
              <a:buNone/>
            </a:pPr>
            <a:r>
              <a:rPr lang="es-ES" sz="14400" b="1" dirty="0"/>
              <a:t>Arduino: Pines analógicos</a:t>
            </a:r>
          </a:p>
          <a:p>
            <a:pPr algn="ctr">
              <a:buNone/>
            </a:pPr>
            <a:endParaRPr lang="es-ES" sz="9600" dirty="0"/>
          </a:p>
          <a:p>
            <a:pPr>
              <a:buNone/>
            </a:pPr>
            <a:r>
              <a:rPr lang="es-ES" sz="4500" dirty="0"/>
              <a:t> </a:t>
            </a:r>
            <a:r>
              <a:rPr lang="es-ES" sz="4300" i="1" dirty="0"/>
              <a:t>		</a:t>
            </a:r>
          </a:p>
          <a:p>
            <a:pPr>
              <a:buNone/>
            </a:pP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763687" y="1196752"/>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72942393-CA62-44B5-8722-18393C6B7DFE}"/>
              </a:ext>
            </a:extLst>
          </p:cNvPr>
          <p:cNvSpPr txBox="1"/>
          <p:nvPr/>
        </p:nvSpPr>
        <p:spPr>
          <a:xfrm>
            <a:off x="1547664" y="1412776"/>
            <a:ext cx="6192688" cy="1200329"/>
          </a:xfrm>
          <a:prstGeom prst="rect">
            <a:avLst/>
          </a:prstGeom>
          <a:noFill/>
        </p:spPr>
        <p:txBody>
          <a:bodyPr wrap="square" rtlCol="0">
            <a:spAutoFit/>
          </a:bodyPr>
          <a:lstStyle/>
          <a:p>
            <a:pPr marL="285750" indent="-285750">
              <a:buFont typeface="Wingdings" panose="05000000000000000000" pitchFamily="2" charset="2"/>
              <a:buChar char="q"/>
            </a:pPr>
            <a:r>
              <a:rPr lang="es-ES" dirty="0">
                <a:latin typeface="Abadi" panose="020B0604020104020204" pitchFamily="34" charset="0"/>
              </a:rPr>
              <a:t>Son los pines numerados del A0 al A5</a:t>
            </a:r>
          </a:p>
          <a:p>
            <a:pPr marL="285750" indent="-285750">
              <a:buFont typeface="Wingdings" panose="05000000000000000000" pitchFamily="2" charset="2"/>
              <a:buChar char="q"/>
            </a:pPr>
            <a:r>
              <a:rPr lang="es-ES" dirty="0">
                <a:latin typeface="Abadi" panose="020B0604020104020204" pitchFamily="34" charset="0"/>
              </a:rPr>
              <a:t>Sirve para </a:t>
            </a:r>
            <a:r>
              <a:rPr lang="es-ES" b="1" dirty="0">
                <a:latin typeface="Abadi" panose="020B0604020104020204" pitchFamily="34" charset="0"/>
              </a:rPr>
              <a:t>recibir</a:t>
            </a:r>
            <a:r>
              <a:rPr lang="es-ES" dirty="0">
                <a:latin typeface="Abadi" panose="020B0604020104020204" pitchFamily="34" charset="0"/>
              </a:rPr>
              <a:t> señales en forma analógica</a:t>
            </a:r>
          </a:p>
          <a:p>
            <a:pPr marL="285750" indent="-285750">
              <a:buFont typeface="Wingdings" panose="05000000000000000000" pitchFamily="2" charset="2"/>
              <a:buChar char="q"/>
            </a:pPr>
            <a:r>
              <a:rPr lang="es-ES" b="1" dirty="0">
                <a:latin typeface="Abadi" panose="020B0604020104020204" pitchFamily="34" charset="0"/>
              </a:rPr>
              <a:t>Pueden tomar cualquier valor entre de 0 y 5V.</a:t>
            </a:r>
          </a:p>
          <a:p>
            <a:pPr marL="285750" indent="-285750">
              <a:buFontTx/>
              <a:buChar char="-"/>
            </a:pPr>
            <a:endParaRPr lang="es-ES" dirty="0"/>
          </a:p>
        </p:txBody>
      </p:sp>
      <p:pic>
        <p:nvPicPr>
          <p:cNvPr id="4098" name="Picture 2">
            <a:extLst>
              <a:ext uri="{FF2B5EF4-FFF2-40B4-BE49-F238E27FC236}">
                <a16:creationId xmlns:a16="http://schemas.microsoft.com/office/drawing/2014/main" id="{EB786EE0-44B3-4026-95DC-8599374176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45" t="58400" r="14918"/>
          <a:stretch/>
        </p:blipFill>
        <p:spPr bwMode="auto">
          <a:xfrm>
            <a:off x="2015716" y="2821207"/>
            <a:ext cx="4968552" cy="3394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395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971600" y="620688"/>
            <a:ext cx="7056784" cy="427484"/>
          </a:xfrm>
        </p:spPr>
        <p:txBody>
          <a:bodyPr>
            <a:normAutofit fontScale="25000" lnSpcReduction="20000"/>
          </a:bodyPr>
          <a:lstStyle/>
          <a:p>
            <a:pPr algn="ctr">
              <a:buNone/>
            </a:pPr>
            <a:r>
              <a:rPr lang="es-ES" sz="14400" b="1" dirty="0"/>
              <a:t>Arduino: Pines PWM</a:t>
            </a:r>
          </a:p>
          <a:p>
            <a:pPr algn="ctr">
              <a:buNone/>
            </a:pPr>
            <a:endParaRPr lang="es-ES" sz="9600" dirty="0"/>
          </a:p>
          <a:p>
            <a:pPr>
              <a:buNone/>
            </a:pPr>
            <a:r>
              <a:rPr lang="es-ES" sz="4500" dirty="0"/>
              <a:t> </a:t>
            </a:r>
            <a:r>
              <a:rPr lang="es-ES" sz="4300" i="1" dirty="0"/>
              <a:t>		</a:t>
            </a:r>
          </a:p>
          <a:p>
            <a:pPr>
              <a:buNone/>
            </a:pP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763687" y="1196752"/>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72942393-CA62-44B5-8722-18393C6B7DFE}"/>
              </a:ext>
            </a:extLst>
          </p:cNvPr>
          <p:cNvSpPr txBox="1"/>
          <p:nvPr/>
        </p:nvSpPr>
        <p:spPr>
          <a:xfrm>
            <a:off x="467544" y="1412776"/>
            <a:ext cx="7272808" cy="1015663"/>
          </a:xfrm>
          <a:prstGeom prst="rect">
            <a:avLst/>
          </a:prstGeom>
          <a:noFill/>
        </p:spPr>
        <p:txBody>
          <a:bodyPr wrap="square" rtlCol="0">
            <a:spAutoFit/>
          </a:bodyPr>
          <a:lstStyle/>
          <a:p>
            <a:pPr marL="285750" indent="-285750">
              <a:buFont typeface="Wingdings" panose="05000000000000000000" pitchFamily="2" charset="2"/>
              <a:buChar char="q"/>
            </a:pPr>
            <a:r>
              <a:rPr lang="es-ES" dirty="0">
                <a:latin typeface="Abadi" panose="020B0604020104020204" pitchFamily="34" charset="0"/>
              </a:rPr>
              <a:t>Son los pines marcados con el símbolo </a:t>
            </a:r>
            <a:r>
              <a:rPr lang="es-ES" sz="2400" b="1" i="0" dirty="0">
                <a:effectLst/>
                <a:latin typeface="Abadi" panose="020B0604020104020204" pitchFamily="34" charset="0"/>
              </a:rPr>
              <a:t>~</a:t>
            </a:r>
            <a:r>
              <a:rPr lang="es-ES" b="0" i="0" dirty="0">
                <a:solidFill>
                  <a:srgbClr val="525252"/>
                </a:solidFill>
                <a:effectLst/>
                <a:latin typeface="IBM Plex Mono" panose="020B0604020202020204" pitchFamily="49" charset="0"/>
              </a:rPr>
              <a:t> (3,5,6,9,10,11)</a:t>
            </a:r>
            <a:endParaRPr lang="es-ES" dirty="0">
              <a:latin typeface="Abadi" panose="020B0604020104020204" pitchFamily="34" charset="0"/>
            </a:endParaRPr>
          </a:p>
          <a:p>
            <a:pPr marL="285750" indent="-285750">
              <a:buFont typeface="Wingdings" panose="05000000000000000000" pitchFamily="2" charset="2"/>
              <a:buChar char="q"/>
            </a:pPr>
            <a:r>
              <a:rPr lang="es-ES" b="1" dirty="0">
                <a:latin typeface="Abadi" panose="020B0604020104020204" pitchFamily="34" charset="0"/>
              </a:rPr>
              <a:t>Permiten imitar una salida analógica mediante la técnica PWM.</a:t>
            </a:r>
          </a:p>
          <a:p>
            <a:pPr marL="285750" indent="-285750">
              <a:buFont typeface="Wingdings" panose="05000000000000000000" pitchFamily="2" charset="2"/>
              <a:buChar char="q"/>
            </a:pPr>
            <a:r>
              <a:rPr lang="es-ES" b="1" dirty="0">
                <a:latin typeface="Abadi" panose="020B0604020104020204" pitchFamily="34" charset="0"/>
              </a:rPr>
              <a:t>PWM = Modulación por ancho de pulso</a:t>
            </a:r>
          </a:p>
        </p:txBody>
      </p:sp>
      <p:pic>
        <p:nvPicPr>
          <p:cNvPr id="1026" name="Picture 2" descr="Señal PWM con Arduino y analogWrite">
            <a:extLst>
              <a:ext uri="{FF2B5EF4-FFF2-40B4-BE49-F238E27FC236}">
                <a16:creationId xmlns:a16="http://schemas.microsoft.com/office/drawing/2014/main" id="{BDD7181D-973B-4104-82D4-286CE7CF7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276872"/>
            <a:ext cx="5715000" cy="489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254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971600" y="620688"/>
            <a:ext cx="7056784" cy="427484"/>
          </a:xfrm>
        </p:spPr>
        <p:txBody>
          <a:bodyPr>
            <a:normAutofit fontScale="25000" lnSpcReduction="20000"/>
          </a:bodyPr>
          <a:lstStyle/>
          <a:p>
            <a:pPr algn="ctr">
              <a:buNone/>
            </a:pPr>
            <a:r>
              <a:rPr lang="es-ES" sz="14400" b="1" dirty="0"/>
              <a:t>Arduino: Funcionamiento PWM</a:t>
            </a:r>
          </a:p>
          <a:p>
            <a:pPr algn="ctr">
              <a:buNone/>
            </a:pPr>
            <a:endParaRPr lang="es-ES" sz="9600" dirty="0"/>
          </a:p>
          <a:p>
            <a:pPr>
              <a:buNone/>
            </a:pPr>
            <a:r>
              <a:rPr lang="es-ES" sz="4500" dirty="0"/>
              <a:t> </a:t>
            </a:r>
            <a:r>
              <a:rPr lang="es-ES" sz="4300" i="1" dirty="0"/>
              <a:t>		</a:t>
            </a:r>
          </a:p>
          <a:p>
            <a:pPr>
              <a:buNone/>
            </a:pP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763687" y="1196752"/>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707DB16A-EB56-4723-BD06-B87E34A93C01}"/>
              </a:ext>
            </a:extLst>
          </p:cNvPr>
          <p:cNvPicPr>
            <a:picLocks noChangeAspect="1"/>
          </p:cNvPicPr>
          <p:nvPr/>
        </p:nvPicPr>
        <p:blipFill>
          <a:blip r:embed="rId3"/>
          <a:stretch>
            <a:fillRect/>
          </a:stretch>
        </p:blipFill>
        <p:spPr>
          <a:xfrm>
            <a:off x="378746" y="1412776"/>
            <a:ext cx="7001565" cy="4357794"/>
          </a:xfrm>
          <a:prstGeom prst="rect">
            <a:avLst/>
          </a:prstGeom>
        </p:spPr>
      </p:pic>
    </p:spTree>
    <p:extLst>
      <p:ext uri="{BB962C8B-B14F-4D97-AF65-F5344CB8AC3E}">
        <p14:creationId xmlns:p14="http://schemas.microsoft.com/office/powerpoint/2010/main" val="3670801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054D71-3CD0-4525-8842-745D9729110B}"/>
              </a:ext>
            </a:extLst>
          </p:cNvPr>
          <p:cNvSpPr>
            <a:spLocks noGrp="1"/>
          </p:cNvSpPr>
          <p:nvPr>
            <p:ph type="title"/>
          </p:nvPr>
        </p:nvSpPr>
        <p:spPr/>
        <p:txBody>
          <a:bodyPr/>
          <a:lstStyle/>
          <a:p>
            <a:r>
              <a:rPr lang="es-ES" dirty="0"/>
              <a:t>¿De qué vamos a hablar?</a:t>
            </a:r>
          </a:p>
        </p:txBody>
      </p:sp>
      <p:sp>
        <p:nvSpPr>
          <p:cNvPr id="4" name="Rectángulo: esquinas redondeadas 3">
            <a:extLst>
              <a:ext uri="{FF2B5EF4-FFF2-40B4-BE49-F238E27FC236}">
                <a16:creationId xmlns:a16="http://schemas.microsoft.com/office/drawing/2014/main" id="{FA52452A-02CB-4237-B299-5E8F3D32B0FD}"/>
              </a:ext>
            </a:extLst>
          </p:cNvPr>
          <p:cNvSpPr/>
          <p:nvPr/>
        </p:nvSpPr>
        <p:spPr>
          <a:xfrm>
            <a:off x="755576" y="1774736"/>
            <a:ext cx="2376264"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¿Qué es Arduino?</a:t>
            </a:r>
          </a:p>
        </p:txBody>
      </p:sp>
      <p:sp>
        <p:nvSpPr>
          <p:cNvPr id="5" name="Rectángulo: esquinas redondeadas 4">
            <a:hlinkClick r:id="rId3" action="ppaction://hlinksldjump"/>
            <a:extLst>
              <a:ext uri="{FF2B5EF4-FFF2-40B4-BE49-F238E27FC236}">
                <a16:creationId xmlns:a16="http://schemas.microsoft.com/office/drawing/2014/main" id="{0524B581-7BA6-487C-B6C7-EB049C7F2D4A}"/>
              </a:ext>
            </a:extLst>
          </p:cNvPr>
          <p:cNvSpPr/>
          <p:nvPr/>
        </p:nvSpPr>
        <p:spPr>
          <a:xfrm>
            <a:off x="806272" y="3224624"/>
            <a:ext cx="2376264"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¿Cómo programar Arduino?</a:t>
            </a:r>
          </a:p>
        </p:txBody>
      </p:sp>
      <p:sp>
        <p:nvSpPr>
          <p:cNvPr id="6" name="Rectángulo: esquinas redondeadas 5">
            <a:hlinkClick r:id="rId4" action="ppaction://hlinksldjump"/>
            <a:extLst>
              <a:ext uri="{FF2B5EF4-FFF2-40B4-BE49-F238E27FC236}">
                <a16:creationId xmlns:a16="http://schemas.microsoft.com/office/drawing/2014/main" id="{7482104A-9A1E-4214-A73F-9A90E2F62946}"/>
              </a:ext>
            </a:extLst>
          </p:cNvPr>
          <p:cNvSpPr/>
          <p:nvPr/>
        </p:nvSpPr>
        <p:spPr>
          <a:xfrm>
            <a:off x="5217186" y="1713416"/>
            <a:ext cx="2376264"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Prácticas Hacking </a:t>
            </a:r>
            <a:r>
              <a:rPr lang="es-ES" dirty="0" err="1"/>
              <a:t>Steam</a:t>
            </a:r>
            <a:endParaRPr lang="es-ES" dirty="0"/>
          </a:p>
        </p:txBody>
      </p:sp>
      <p:sp>
        <p:nvSpPr>
          <p:cNvPr id="7" name="Rectángulo: esquinas redondeadas 6">
            <a:hlinkClick r:id="rId5" action="ppaction://hlinksldjump"/>
            <a:extLst>
              <a:ext uri="{FF2B5EF4-FFF2-40B4-BE49-F238E27FC236}">
                <a16:creationId xmlns:a16="http://schemas.microsoft.com/office/drawing/2014/main" id="{EE96DC6C-AB42-49EC-98FD-BB6AB4F63CC3}"/>
              </a:ext>
            </a:extLst>
          </p:cNvPr>
          <p:cNvSpPr/>
          <p:nvPr/>
        </p:nvSpPr>
        <p:spPr>
          <a:xfrm>
            <a:off x="5190591" y="3213455"/>
            <a:ext cx="2376264"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Kit Coche</a:t>
            </a:r>
          </a:p>
        </p:txBody>
      </p:sp>
      <p:sp>
        <p:nvSpPr>
          <p:cNvPr id="8" name="Rectángulo: esquinas redondeadas 7">
            <a:hlinkClick r:id="rId6" action="ppaction://hlinksldjump"/>
            <a:extLst>
              <a:ext uri="{FF2B5EF4-FFF2-40B4-BE49-F238E27FC236}">
                <a16:creationId xmlns:a16="http://schemas.microsoft.com/office/drawing/2014/main" id="{4EAF58E9-0175-449E-A3A9-CF01048DF0CA}"/>
              </a:ext>
            </a:extLst>
          </p:cNvPr>
          <p:cNvSpPr/>
          <p:nvPr/>
        </p:nvSpPr>
        <p:spPr>
          <a:xfrm>
            <a:off x="5220072" y="4797152"/>
            <a:ext cx="2376264"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Kit casa inteligente</a:t>
            </a:r>
          </a:p>
        </p:txBody>
      </p:sp>
      <p:sp>
        <p:nvSpPr>
          <p:cNvPr id="9" name="Rectángulo: esquinas redondeadas 8">
            <a:hlinkClick r:id="rId7" action="ppaction://hlinksldjump"/>
            <a:extLst>
              <a:ext uri="{FF2B5EF4-FFF2-40B4-BE49-F238E27FC236}">
                <a16:creationId xmlns:a16="http://schemas.microsoft.com/office/drawing/2014/main" id="{8D2858EE-8944-4E8C-931E-60F8A364A0C4}"/>
              </a:ext>
            </a:extLst>
          </p:cNvPr>
          <p:cNvSpPr/>
          <p:nvPr/>
        </p:nvSpPr>
        <p:spPr>
          <a:xfrm>
            <a:off x="770360" y="4797152"/>
            <a:ext cx="2376264"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Prácticas con kit básico</a:t>
            </a:r>
          </a:p>
        </p:txBody>
      </p:sp>
    </p:spTree>
    <p:extLst>
      <p:ext uri="{BB962C8B-B14F-4D97-AF65-F5344CB8AC3E}">
        <p14:creationId xmlns:p14="http://schemas.microsoft.com/office/powerpoint/2010/main" val="2066281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971600" y="620688"/>
            <a:ext cx="7056784" cy="427484"/>
          </a:xfrm>
        </p:spPr>
        <p:txBody>
          <a:bodyPr>
            <a:normAutofit fontScale="25000" lnSpcReduction="20000"/>
          </a:bodyPr>
          <a:lstStyle/>
          <a:p>
            <a:pPr algn="ctr">
              <a:buNone/>
            </a:pPr>
            <a:r>
              <a:rPr lang="es-ES" sz="12800" b="1" dirty="0"/>
              <a:t>Arduino: Alimentación y conexión</a:t>
            </a:r>
          </a:p>
          <a:p>
            <a:pPr algn="ctr">
              <a:buNone/>
            </a:pPr>
            <a:endParaRPr lang="es-ES" sz="9600" dirty="0"/>
          </a:p>
          <a:p>
            <a:pPr>
              <a:buNone/>
            </a:pPr>
            <a:r>
              <a:rPr lang="es-ES" sz="4500" dirty="0"/>
              <a:t> </a:t>
            </a:r>
            <a:r>
              <a:rPr lang="es-ES" sz="4300" i="1" dirty="0"/>
              <a:t>		</a:t>
            </a:r>
          </a:p>
          <a:p>
            <a:pPr>
              <a:buNone/>
            </a:pP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763687" y="1196752"/>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72942393-CA62-44B5-8722-18393C6B7DFE}"/>
              </a:ext>
            </a:extLst>
          </p:cNvPr>
          <p:cNvSpPr txBox="1"/>
          <p:nvPr/>
        </p:nvSpPr>
        <p:spPr>
          <a:xfrm>
            <a:off x="1547664" y="1412776"/>
            <a:ext cx="6624736" cy="1477328"/>
          </a:xfrm>
          <a:prstGeom prst="rect">
            <a:avLst/>
          </a:prstGeom>
          <a:noFill/>
        </p:spPr>
        <p:txBody>
          <a:bodyPr wrap="square" rtlCol="0">
            <a:spAutoFit/>
          </a:bodyPr>
          <a:lstStyle/>
          <a:p>
            <a:pPr marL="285750" indent="-285750">
              <a:buFont typeface="Wingdings" panose="05000000000000000000" pitchFamily="2" charset="2"/>
              <a:buChar char="q"/>
            </a:pPr>
            <a:r>
              <a:rPr lang="es-ES" dirty="0">
                <a:latin typeface="Abadi" panose="020B0604020104020204" pitchFamily="34" charset="0"/>
              </a:rPr>
              <a:t>El conector Jack permite la alimentación entre 7 y 12 V</a:t>
            </a:r>
          </a:p>
          <a:p>
            <a:pPr marL="285750" indent="-285750">
              <a:buFont typeface="Wingdings" panose="05000000000000000000" pitchFamily="2" charset="2"/>
              <a:buChar char="q"/>
            </a:pPr>
            <a:r>
              <a:rPr lang="es-ES" dirty="0">
                <a:latin typeface="Abadi" panose="020B0604020104020204" pitchFamily="34" charset="0"/>
              </a:rPr>
              <a:t>El conector USB permite la alimentación a través de un cargador de móvil o el ordenador (5V)</a:t>
            </a:r>
          </a:p>
          <a:p>
            <a:pPr marL="285750" indent="-285750">
              <a:buFont typeface="Wingdings" panose="05000000000000000000" pitchFamily="2" charset="2"/>
              <a:buChar char="q"/>
            </a:pPr>
            <a:r>
              <a:rPr lang="es-ES" b="1" dirty="0">
                <a:latin typeface="Abadi" panose="020B0604020104020204" pitchFamily="34" charset="0"/>
              </a:rPr>
              <a:t>El conector USB también permitirá cargar programas en la placa</a:t>
            </a:r>
          </a:p>
          <a:p>
            <a:pPr marL="285750" indent="-285750">
              <a:buFontTx/>
              <a:buChar char="-"/>
            </a:pPr>
            <a:endParaRPr lang="es-ES" dirty="0"/>
          </a:p>
        </p:txBody>
      </p:sp>
      <p:pic>
        <p:nvPicPr>
          <p:cNvPr id="5122" name="Picture 2" descr="Resultado de imagen de alimentacion arduino">
            <a:extLst>
              <a:ext uri="{FF2B5EF4-FFF2-40B4-BE49-F238E27FC236}">
                <a16:creationId xmlns:a16="http://schemas.microsoft.com/office/drawing/2014/main" id="{1955017B-62BE-4D92-B078-84AD9EA98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852936"/>
            <a:ext cx="4796011" cy="3696126"/>
          </a:xfrm>
          <a:prstGeom prst="rect">
            <a:avLst/>
          </a:prstGeom>
          <a:noFill/>
          <a:extLst>
            <a:ext uri="{909E8E84-426E-40DD-AFC4-6F175D3DCCD1}">
              <a14:hiddenFill xmlns:a14="http://schemas.microsoft.com/office/drawing/2010/main">
                <a:solidFill>
                  <a:srgbClr val="FFFFFF"/>
                </a:solidFill>
              </a14:hiddenFill>
            </a:ext>
          </a:extLst>
        </p:spPr>
      </p:pic>
      <p:sp>
        <p:nvSpPr>
          <p:cNvPr id="4" name="Flecha: a la derecha 3">
            <a:hlinkClick r:id="rId3" action="ppaction://hlinksldjump"/>
            <a:extLst>
              <a:ext uri="{FF2B5EF4-FFF2-40B4-BE49-F238E27FC236}">
                <a16:creationId xmlns:a16="http://schemas.microsoft.com/office/drawing/2014/main" id="{D4286657-3BB5-4375-A6B8-7F3A103F441B}"/>
              </a:ext>
            </a:extLst>
          </p:cNvPr>
          <p:cNvSpPr/>
          <p:nvPr/>
        </p:nvSpPr>
        <p:spPr>
          <a:xfrm rot="10800000">
            <a:off x="395536" y="5949280"/>
            <a:ext cx="115212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47594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971600" y="620688"/>
            <a:ext cx="7056784" cy="427484"/>
          </a:xfrm>
        </p:spPr>
        <p:txBody>
          <a:bodyPr>
            <a:normAutofit fontScale="25000" lnSpcReduction="20000"/>
          </a:bodyPr>
          <a:lstStyle/>
          <a:p>
            <a:pPr algn="ctr">
              <a:buNone/>
            </a:pPr>
            <a:r>
              <a:rPr lang="es-ES" sz="14400" b="1" dirty="0"/>
              <a:t>Arduino: Cómo se programa</a:t>
            </a:r>
          </a:p>
          <a:p>
            <a:pPr algn="ctr">
              <a:buNone/>
            </a:pPr>
            <a:endParaRPr lang="es-ES" sz="9600" dirty="0"/>
          </a:p>
          <a:p>
            <a:pPr>
              <a:buNone/>
            </a:pPr>
            <a:r>
              <a:rPr lang="es-ES" sz="5600" dirty="0"/>
              <a:t> - Existen dos maneras de programar Arduino, mediante código o mediante bloques.</a:t>
            </a:r>
            <a:r>
              <a:rPr lang="es-ES" sz="4300" i="1" dirty="0"/>
              <a:t>		</a:t>
            </a:r>
          </a:p>
          <a:p>
            <a:pPr>
              <a:buNone/>
            </a:pP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763687" y="1196752"/>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Tabla 3">
            <a:extLst>
              <a:ext uri="{FF2B5EF4-FFF2-40B4-BE49-F238E27FC236}">
                <a16:creationId xmlns:a16="http://schemas.microsoft.com/office/drawing/2014/main" id="{696AE8EA-008D-4370-968E-0F0A22D24A1C}"/>
              </a:ext>
            </a:extLst>
          </p:cNvPr>
          <p:cNvGraphicFramePr>
            <a:graphicFrameLocks noGrp="1"/>
          </p:cNvGraphicFramePr>
          <p:nvPr>
            <p:extLst>
              <p:ext uri="{D42A27DB-BD31-4B8C-83A1-F6EECF244321}">
                <p14:modId xmlns:p14="http://schemas.microsoft.com/office/powerpoint/2010/main" val="182311214"/>
              </p:ext>
            </p:extLst>
          </p:nvPr>
        </p:nvGraphicFramePr>
        <p:xfrm>
          <a:off x="1115616" y="2204864"/>
          <a:ext cx="6096000" cy="30378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269122900"/>
                    </a:ext>
                  </a:extLst>
                </a:gridCol>
                <a:gridCol w="3048000">
                  <a:extLst>
                    <a:ext uri="{9D8B030D-6E8A-4147-A177-3AD203B41FA5}">
                      <a16:colId xmlns:a16="http://schemas.microsoft.com/office/drawing/2014/main" val="1579299388"/>
                    </a:ext>
                  </a:extLst>
                </a:gridCol>
              </a:tblGrid>
              <a:tr h="370840">
                <a:tc>
                  <a:txBody>
                    <a:bodyPr/>
                    <a:lstStyle/>
                    <a:p>
                      <a:r>
                        <a:rPr lang="es-ES" sz="1200" dirty="0"/>
                        <a:t>Programación por código</a:t>
                      </a:r>
                    </a:p>
                  </a:txBody>
                  <a:tcPr/>
                </a:tc>
                <a:tc>
                  <a:txBody>
                    <a:bodyPr/>
                    <a:lstStyle/>
                    <a:p>
                      <a:r>
                        <a:rPr lang="es-ES" sz="1200" dirty="0"/>
                        <a:t>Programación con bloques</a:t>
                      </a:r>
                    </a:p>
                  </a:txBody>
                  <a:tcPr/>
                </a:tc>
                <a:extLst>
                  <a:ext uri="{0D108BD9-81ED-4DB2-BD59-A6C34878D82A}">
                    <a16:rowId xmlns:a16="http://schemas.microsoft.com/office/drawing/2014/main" val="2751887151"/>
                  </a:ext>
                </a:extLst>
              </a:tr>
              <a:tr h="370840">
                <a:tc>
                  <a:txBody>
                    <a:bodyPr/>
                    <a:lstStyle/>
                    <a:p>
                      <a:r>
                        <a:rPr lang="es-ES" sz="1200" dirty="0"/>
                        <a:t>- Utiliza un lenguaje de alto nivel muy similar a C++</a:t>
                      </a:r>
                    </a:p>
                  </a:txBody>
                  <a:tcPr/>
                </a:tc>
                <a:tc>
                  <a:txBody>
                    <a:bodyPr/>
                    <a:lstStyle/>
                    <a:p>
                      <a:r>
                        <a:rPr lang="es-ES" sz="1200" dirty="0"/>
                        <a:t>- Se basa en unir bloques</a:t>
                      </a:r>
                    </a:p>
                  </a:txBody>
                  <a:tcPr/>
                </a:tc>
                <a:extLst>
                  <a:ext uri="{0D108BD9-81ED-4DB2-BD59-A6C34878D82A}">
                    <a16:rowId xmlns:a16="http://schemas.microsoft.com/office/drawing/2014/main" val="47097887"/>
                  </a:ext>
                </a:extLst>
              </a:tr>
              <a:tr h="370840">
                <a:tc>
                  <a:txBody>
                    <a:bodyPr/>
                    <a:lstStyle/>
                    <a:p>
                      <a:r>
                        <a:rPr lang="es-ES" sz="1200" dirty="0"/>
                        <a:t>- Necesitas un IDE para programar aunque también se puede hacer vía web</a:t>
                      </a:r>
                    </a:p>
                  </a:txBody>
                  <a:tcPr/>
                </a:tc>
                <a:tc>
                  <a:txBody>
                    <a:bodyPr/>
                    <a:lstStyle/>
                    <a:p>
                      <a:r>
                        <a:rPr lang="es-ES" sz="1200" dirty="0"/>
                        <a:t>- Necesitas un programa instalado o desde una aplicación web</a:t>
                      </a:r>
                    </a:p>
                  </a:txBody>
                  <a:tcPr/>
                </a:tc>
                <a:extLst>
                  <a:ext uri="{0D108BD9-81ED-4DB2-BD59-A6C34878D82A}">
                    <a16:rowId xmlns:a16="http://schemas.microsoft.com/office/drawing/2014/main" val="1729096833"/>
                  </a:ext>
                </a:extLst>
              </a:tr>
              <a:tr h="370840">
                <a:tc>
                  <a:txBody>
                    <a:bodyPr/>
                    <a:lstStyle/>
                    <a:p>
                      <a:r>
                        <a:rPr lang="es-ES" sz="1200" dirty="0"/>
                        <a:t>- Más complejo de programar, pero más potente.</a:t>
                      </a:r>
                    </a:p>
                  </a:txBody>
                  <a:tcPr/>
                </a:tc>
                <a:tc>
                  <a:txBody>
                    <a:bodyPr/>
                    <a:lstStyle/>
                    <a:p>
                      <a:r>
                        <a:rPr lang="es-ES" sz="1200" dirty="0"/>
                        <a:t>- Es más sencillo pero sus posibilidades son más limitadas. Es ideal para empezar en clase.</a:t>
                      </a:r>
                    </a:p>
                  </a:txBody>
                  <a:tcPr/>
                </a:tc>
                <a:extLst>
                  <a:ext uri="{0D108BD9-81ED-4DB2-BD59-A6C34878D82A}">
                    <a16:rowId xmlns:a16="http://schemas.microsoft.com/office/drawing/2014/main" val="1676853995"/>
                  </a:ext>
                </a:extLst>
              </a:tr>
              <a:tr h="370840">
                <a:tc>
                  <a:txBody>
                    <a:bodyPr/>
                    <a:lstStyle/>
                    <a:p>
                      <a:endParaRPr lang="es-ES" dirty="0"/>
                    </a:p>
                  </a:txBody>
                  <a:tcPr/>
                </a:tc>
                <a:tc>
                  <a:txBody>
                    <a:bodyPr/>
                    <a:lstStyle/>
                    <a:p>
                      <a:r>
                        <a:rPr lang="es-ES" sz="1400" dirty="0"/>
                        <a:t>- </a:t>
                      </a:r>
                      <a:r>
                        <a:rPr lang="es-ES" sz="1400" dirty="0" err="1"/>
                        <a:t>Tinkercad</a:t>
                      </a:r>
                      <a:r>
                        <a:rPr lang="es-ES" sz="1400" dirty="0"/>
                        <a:t>, Arduino Blocks, </a:t>
                      </a:r>
                      <a:r>
                        <a:rPr lang="es-ES" sz="1400" dirty="0" err="1"/>
                        <a:t>Mblock</a:t>
                      </a:r>
                      <a:endParaRPr lang="es-ES" sz="1400" dirty="0"/>
                    </a:p>
                  </a:txBody>
                  <a:tcPr/>
                </a:tc>
                <a:extLst>
                  <a:ext uri="{0D108BD9-81ED-4DB2-BD59-A6C34878D82A}">
                    <a16:rowId xmlns:a16="http://schemas.microsoft.com/office/drawing/2014/main" val="3585052901"/>
                  </a:ext>
                </a:extLst>
              </a:tr>
              <a:tr h="370840">
                <a:tc>
                  <a:txBody>
                    <a:bodyPr/>
                    <a:lstStyle/>
                    <a:p>
                      <a:endParaRPr lang="es-ES" dirty="0"/>
                    </a:p>
                  </a:txBody>
                  <a:tcPr/>
                </a:tc>
                <a:tc>
                  <a:txBody>
                    <a:bodyPr/>
                    <a:lstStyle/>
                    <a:p>
                      <a:endParaRPr lang="es-ES" dirty="0"/>
                    </a:p>
                  </a:txBody>
                  <a:tcPr/>
                </a:tc>
                <a:extLst>
                  <a:ext uri="{0D108BD9-81ED-4DB2-BD59-A6C34878D82A}">
                    <a16:rowId xmlns:a16="http://schemas.microsoft.com/office/drawing/2014/main" val="1186303615"/>
                  </a:ext>
                </a:extLst>
              </a:tr>
              <a:tr h="370840">
                <a:tc>
                  <a:txBody>
                    <a:bodyPr/>
                    <a:lstStyle/>
                    <a:p>
                      <a:endParaRPr lang="es-ES" dirty="0"/>
                    </a:p>
                  </a:txBody>
                  <a:tcPr/>
                </a:tc>
                <a:tc>
                  <a:txBody>
                    <a:bodyPr/>
                    <a:lstStyle/>
                    <a:p>
                      <a:endParaRPr lang="es-ES" dirty="0"/>
                    </a:p>
                  </a:txBody>
                  <a:tcPr/>
                </a:tc>
                <a:extLst>
                  <a:ext uri="{0D108BD9-81ED-4DB2-BD59-A6C34878D82A}">
                    <a16:rowId xmlns:a16="http://schemas.microsoft.com/office/drawing/2014/main" val="4069803070"/>
                  </a:ext>
                </a:extLst>
              </a:tr>
            </a:tbl>
          </a:graphicData>
        </a:graphic>
      </p:graphicFrame>
    </p:spTree>
    <p:extLst>
      <p:ext uri="{BB962C8B-B14F-4D97-AF65-F5344CB8AC3E}">
        <p14:creationId xmlns:p14="http://schemas.microsoft.com/office/powerpoint/2010/main" val="2634789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E80B4ABE-B1B8-4077-9BCC-6BC402CBD582}"/>
              </a:ext>
            </a:extLst>
          </p:cNvPr>
          <p:cNvSpPr/>
          <p:nvPr/>
        </p:nvSpPr>
        <p:spPr>
          <a:xfrm>
            <a:off x="405461" y="3782700"/>
            <a:ext cx="3096344" cy="120032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ángulo: esquinas redondeadas 4">
            <a:extLst>
              <a:ext uri="{FF2B5EF4-FFF2-40B4-BE49-F238E27FC236}">
                <a16:creationId xmlns:a16="http://schemas.microsoft.com/office/drawing/2014/main" id="{B31CAB2C-2209-4F83-ABDD-7F9C8CB1CC24}"/>
              </a:ext>
            </a:extLst>
          </p:cNvPr>
          <p:cNvSpPr/>
          <p:nvPr/>
        </p:nvSpPr>
        <p:spPr>
          <a:xfrm>
            <a:off x="395536" y="2394803"/>
            <a:ext cx="2592288" cy="120032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2 Marcador de contenido"/>
          <p:cNvSpPr>
            <a:spLocks noGrp="1"/>
          </p:cNvSpPr>
          <p:nvPr>
            <p:ph sz="half" idx="1"/>
          </p:nvPr>
        </p:nvSpPr>
        <p:spPr>
          <a:xfrm>
            <a:off x="602031" y="332656"/>
            <a:ext cx="7056784" cy="427484"/>
          </a:xfrm>
        </p:spPr>
        <p:txBody>
          <a:bodyPr>
            <a:normAutofit fontScale="25000" lnSpcReduction="20000"/>
          </a:bodyPr>
          <a:lstStyle/>
          <a:p>
            <a:pPr algn="ctr">
              <a:buNone/>
            </a:pPr>
            <a:r>
              <a:rPr lang="es-ES" sz="14400" b="1" dirty="0"/>
              <a:t>Programación por código</a:t>
            </a:r>
          </a:p>
          <a:p>
            <a:pPr algn="ctr">
              <a:buNone/>
            </a:pPr>
            <a:endParaRPr lang="es-ES" sz="9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ABC4C868-4703-4D3A-A6F0-6BCB8A10B2A4}"/>
              </a:ext>
            </a:extLst>
          </p:cNvPr>
          <p:cNvSpPr txBox="1"/>
          <p:nvPr/>
        </p:nvSpPr>
        <p:spPr>
          <a:xfrm>
            <a:off x="-424803" y="3861048"/>
            <a:ext cx="4060699" cy="1200329"/>
          </a:xfrm>
          <a:prstGeom prst="rect">
            <a:avLst/>
          </a:prstGeom>
          <a:noFill/>
        </p:spPr>
        <p:txBody>
          <a:bodyPr wrap="square">
            <a:spAutoFit/>
          </a:bodyPr>
          <a:lstStyle/>
          <a:p>
            <a:pPr marL="1257300" lvl="2" indent="-342900">
              <a:buFontTx/>
              <a:buChar char="-"/>
            </a:pPr>
            <a:endParaRPr lang="es-ES" sz="1600" dirty="0"/>
          </a:p>
          <a:p>
            <a:pPr marL="1257300" lvl="2" indent="-342900">
              <a:buFontTx/>
              <a:buChar char="-"/>
            </a:pPr>
            <a:r>
              <a:rPr lang="es-ES" sz="1600" dirty="0"/>
              <a:t>A través del IDE de Arduino</a:t>
            </a:r>
          </a:p>
          <a:p>
            <a:pPr marL="1257300" lvl="2" indent="-342900">
              <a:buFontTx/>
              <a:buChar char="-"/>
            </a:pPr>
            <a:endParaRPr lang="es-ES" sz="2000" dirty="0"/>
          </a:p>
          <a:p>
            <a:pPr lvl="2"/>
            <a:endParaRPr lang="es-ES" sz="2000" dirty="0"/>
          </a:p>
        </p:txBody>
      </p:sp>
      <p:pic>
        <p:nvPicPr>
          <p:cNvPr id="4" name="Imagen 3">
            <a:extLst>
              <a:ext uri="{FF2B5EF4-FFF2-40B4-BE49-F238E27FC236}">
                <a16:creationId xmlns:a16="http://schemas.microsoft.com/office/drawing/2014/main" id="{A55B3B89-BC70-4DF2-980F-B78E5B696F89}"/>
              </a:ext>
            </a:extLst>
          </p:cNvPr>
          <p:cNvPicPr>
            <a:picLocks noChangeAspect="1"/>
          </p:cNvPicPr>
          <p:nvPr/>
        </p:nvPicPr>
        <p:blipFill rotWithShape="1">
          <a:blip r:embed="rId2"/>
          <a:srcRect l="1702" t="755" r="7798" b="-755"/>
          <a:stretch/>
        </p:blipFill>
        <p:spPr>
          <a:xfrm>
            <a:off x="4591551" y="1870909"/>
            <a:ext cx="4248472" cy="3456384"/>
          </a:xfrm>
          <a:prstGeom prst="rect">
            <a:avLst/>
          </a:prstGeom>
        </p:spPr>
      </p:pic>
      <p:sp>
        <p:nvSpPr>
          <p:cNvPr id="9" name="CuadroTexto 8">
            <a:extLst>
              <a:ext uri="{FF2B5EF4-FFF2-40B4-BE49-F238E27FC236}">
                <a16:creationId xmlns:a16="http://schemas.microsoft.com/office/drawing/2014/main" id="{F009AFB3-5B9E-4E36-9C6A-E55969D4FF3C}"/>
              </a:ext>
            </a:extLst>
          </p:cNvPr>
          <p:cNvSpPr txBox="1"/>
          <p:nvPr/>
        </p:nvSpPr>
        <p:spPr>
          <a:xfrm>
            <a:off x="-274718" y="2681314"/>
            <a:ext cx="3096344" cy="892552"/>
          </a:xfrm>
          <a:prstGeom prst="rect">
            <a:avLst/>
          </a:prstGeom>
          <a:noFill/>
        </p:spPr>
        <p:txBody>
          <a:bodyPr wrap="square">
            <a:spAutoFit/>
          </a:bodyPr>
          <a:lstStyle/>
          <a:p>
            <a:pPr marL="1257300" lvl="2" indent="-342900">
              <a:buFontTx/>
              <a:buChar char="-"/>
            </a:pPr>
            <a:r>
              <a:rPr lang="es-ES" sz="1600" dirty="0"/>
              <a:t>A través del editor web</a:t>
            </a:r>
            <a:endParaRPr lang="es-ES" sz="2000" dirty="0"/>
          </a:p>
          <a:p>
            <a:pPr lvl="2"/>
            <a:endParaRPr lang="es-ES" sz="2000" dirty="0"/>
          </a:p>
        </p:txBody>
      </p:sp>
      <p:sp>
        <p:nvSpPr>
          <p:cNvPr id="10" name="CuadroTexto 9">
            <a:extLst>
              <a:ext uri="{FF2B5EF4-FFF2-40B4-BE49-F238E27FC236}">
                <a16:creationId xmlns:a16="http://schemas.microsoft.com/office/drawing/2014/main" id="{D8D71ACB-8A5B-44FF-9240-9F9A38045F04}"/>
              </a:ext>
            </a:extLst>
          </p:cNvPr>
          <p:cNvSpPr txBox="1"/>
          <p:nvPr/>
        </p:nvSpPr>
        <p:spPr>
          <a:xfrm>
            <a:off x="-252536" y="1062222"/>
            <a:ext cx="7776864" cy="1200329"/>
          </a:xfrm>
          <a:prstGeom prst="rect">
            <a:avLst/>
          </a:prstGeom>
          <a:noFill/>
        </p:spPr>
        <p:txBody>
          <a:bodyPr wrap="square">
            <a:spAutoFit/>
          </a:bodyPr>
          <a:lstStyle/>
          <a:p>
            <a:pPr marL="1257300" lvl="2" indent="-342900">
              <a:buFontTx/>
              <a:buChar char="-"/>
            </a:pPr>
            <a:r>
              <a:rPr lang="es-ES" sz="1600" dirty="0"/>
              <a:t>Se accede desde </a:t>
            </a:r>
            <a:r>
              <a:rPr lang="es-ES" sz="1600" dirty="0">
                <a:hlinkClick r:id="rId3"/>
              </a:rPr>
              <a:t>https://www.arduino.cc/en/software</a:t>
            </a:r>
            <a:endParaRPr lang="es-ES" sz="1600" dirty="0"/>
          </a:p>
          <a:p>
            <a:pPr marL="1257300" lvl="2" indent="-342900">
              <a:buFontTx/>
              <a:buChar char="-"/>
            </a:pPr>
            <a:r>
              <a:rPr lang="es-ES" sz="1600" dirty="0"/>
              <a:t>Existen dos opciones de programar:</a:t>
            </a:r>
          </a:p>
          <a:p>
            <a:pPr marL="1257300" lvl="2" indent="-342900">
              <a:buFontTx/>
              <a:buChar char="-"/>
            </a:pPr>
            <a:endParaRPr lang="es-ES" sz="2000" dirty="0"/>
          </a:p>
          <a:p>
            <a:pPr lvl="2"/>
            <a:endParaRPr lang="es-ES" sz="2000" dirty="0"/>
          </a:p>
        </p:txBody>
      </p:sp>
      <p:cxnSp>
        <p:nvCxnSpPr>
          <p:cNvPr id="12" name="Conector: angular 11">
            <a:extLst>
              <a:ext uri="{FF2B5EF4-FFF2-40B4-BE49-F238E27FC236}">
                <a16:creationId xmlns:a16="http://schemas.microsoft.com/office/drawing/2014/main" id="{191369A8-CEF5-49B3-B76C-B1D4C00FFA56}"/>
              </a:ext>
            </a:extLst>
          </p:cNvPr>
          <p:cNvCxnSpPr/>
          <p:nvPr/>
        </p:nvCxnSpPr>
        <p:spPr>
          <a:xfrm>
            <a:off x="3131840" y="2780928"/>
            <a:ext cx="1584176" cy="288000"/>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ector: angular 12">
            <a:extLst>
              <a:ext uri="{FF2B5EF4-FFF2-40B4-BE49-F238E27FC236}">
                <a16:creationId xmlns:a16="http://schemas.microsoft.com/office/drawing/2014/main" id="{3B87AD82-E5AA-495E-9E92-5B7B66CC98B7}"/>
              </a:ext>
            </a:extLst>
          </p:cNvPr>
          <p:cNvCxnSpPr>
            <a:cxnSpLocks/>
          </p:cNvCxnSpPr>
          <p:nvPr/>
        </p:nvCxnSpPr>
        <p:spPr>
          <a:xfrm flipV="1">
            <a:off x="3539981" y="3933056"/>
            <a:ext cx="1248043" cy="384156"/>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340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rmAutofit fontScale="25000" lnSpcReduction="20000"/>
          </a:bodyPr>
          <a:lstStyle/>
          <a:p>
            <a:pPr algn="ctr">
              <a:buNone/>
            </a:pPr>
            <a:r>
              <a:rPr lang="es-ES" sz="14400" b="1" dirty="0"/>
              <a:t>IDE de Arduino</a:t>
            </a:r>
          </a:p>
          <a:p>
            <a:pPr algn="ctr">
              <a:buNone/>
            </a:pPr>
            <a:endParaRPr lang="es-ES" sz="9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FCBCF3B2-CA52-4DB3-A1EE-27F31A3B45BD}"/>
              </a:ext>
            </a:extLst>
          </p:cNvPr>
          <p:cNvPicPr>
            <a:picLocks noChangeAspect="1"/>
          </p:cNvPicPr>
          <p:nvPr/>
        </p:nvPicPr>
        <p:blipFill>
          <a:blip r:embed="rId2"/>
          <a:stretch>
            <a:fillRect/>
          </a:stretch>
        </p:blipFill>
        <p:spPr>
          <a:xfrm>
            <a:off x="3275856" y="1484784"/>
            <a:ext cx="5623060" cy="4680519"/>
          </a:xfrm>
          <a:prstGeom prst="rect">
            <a:avLst/>
          </a:prstGeom>
        </p:spPr>
      </p:pic>
      <p:sp>
        <p:nvSpPr>
          <p:cNvPr id="5" name="Corchetes 4">
            <a:extLst>
              <a:ext uri="{FF2B5EF4-FFF2-40B4-BE49-F238E27FC236}">
                <a16:creationId xmlns:a16="http://schemas.microsoft.com/office/drawing/2014/main" id="{B143C42D-99C1-4A1D-8B4E-A6965F5337FC}"/>
              </a:ext>
            </a:extLst>
          </p:cNvPr>
          <p:cNvSpPr/>
          <p:nvPr/>
        </p:nvSpPr>
        <p:spPr>
          <a:xfrm>
            <a:off x="2987824" y="2348880"/>
            <a:ext cx="4896544" cy="864096"/>
          </a:xfrm>
          <a:prstGeom prst="bracketPair">
            <a:avLst/>
          </a:prstGeom>
          <a:ln w="57150"/>
        </p:spPr>
        <p:style>
          <a:lnRef idx="1">
            <a:schemeClr val="accent5"/>
          </a:lnRef>
          <a:fillRef idx="0">
            <a:schemeClr val="accent5"/>
          </a:fillRef>
          <a:effectRef idx="0">
            <a:schemeClr val="accent5"/>
          </a:effectRef>
          <a:fontRef idx="minor">
            <a:schemeClr val="tx1"/>
          </a:fontRef>
        </p:style>
        <p:txBody>
          <a:bodyPr rtlCol="0" anchor="ctr"/>
          <a:lstStyle/>
          <a:p>
            <a:pPr algn="ctr"/>
            <a:endParaRPr lang="es-ES"/>
          </a:p>
        </p:txBody>
      </p:sp>
      <p:sp>
        <p:nvSpPr>
          <p:cNvPr id="11" name="Corchetes 10">
            <a:extLst>
              <a:ext uri="{FF2B5EF4-FFF2-40B4-BE49-F238E27FC236}">
                <a16:creationId xmlns:a16="http://schemas.microsoft.com/office/drawing/2014/main" id="{0661C841-E778-416C-A99A-DC8BE66DDCEC}"/>
              </a:ext>
            </a:extLst>
          </p:cNvPr>
          <p:cNvSpPr/>
          <p:nvPr/>
        </p:nvSpPr>
        <p:spPr>
          <a:xfrm>
            <a:off x="2987824" y="3505572"/>
            <a:ext cx="4896544" cy="864096"/>
          </a:xfrm>
          <a:prstGeom prst="bracketPair">
            <a:avLst/>
          </a:prstGeom>
          <a:ln w="57150"/>
        </p:spPr>
        <p:style>
          <a:lnRef idx="3">
            <a:schemeClr val="accent2"/>
          </a:lnRef>
          <a:fillRef idx="0">
            <a:schemeClr val="accent2"/>
          </a:fillRef>
          <a:effectRef idx="2">
            <a:schemeClr val="accent2"/>
          </a:effectRef>
          <a:fontRef idx="minor">
            <a:schemeClr val="tx1"/>
          </a:fontRef>
        </p:style>
        <p:txBody>
          <a:bodyPr rtlCol="0" anchor="ctr"/>
          <a:lstStyle/>
          <a:p>
            <a:pPr algn="ctr"/>
            <a:endParaRPr lang="es-ES"/>
          </a:p>
        </p:txBody>
      </p:sp>
      <p:sp>
        <p:nvSpPr>
          <p:cNvPr id="12" name="CuadroTexto 11">
            <a:extLst>
              <a:ext uri="{FF2B5EF4-FFF2-40B4-BE49-F238E27FC236}">
                <a16:creationId xmlns:a16="http://schemas.microsoft.com/office/drawing/2014/main" id="{BDD28B45-878D-4238-A184-324AC835F0B6}"/>
              </a:ext>
            </a:extLst>
          </p:cNvPr>
          <p:cNvSpPr txBox="1"/>
          <p:nvPr/>
        </p:nvSpPr>
        <p:spPr>
          <a:xfrm>
            <a:off x="-612576" y="2459875"/>
            <a:ext cx="3528392" cy="1138773"/>
          </a:xfrm>
          <a:prstGeom prst="rect">
            <a:avLst/>
          </a:prstGeom>
          <a:noFill/>
        </p:spPr>
        <p:txBody>
          <a:bodyPr wrap="square">
            <a:spAutoFit/>
          </a:bodyPr>
          <a:lstStyle/>
          <a:p>
            <a:pPr marL="1257300" lvl="2" indent="-342900">
              <a:buFontTx/>
              <a:buChar char="-"/>
            </a:pPr>
            <a:r>
              <a:rPr lang="es-ES" sz="1600" dirty="0"/>
              <a:t>Estas instrucciones se ejecutan sólo al inicio del programa</a:t>
            </a:r>
            <a:endParaRPr lang="es-ES" sz="2000" dirty="0"/>
          </a:p>
          <a:p>
            <a:pPr lvl="2"/>
            <a:endParaRPr lang="es-ES" sz="2000" dirty="0"/>
          </a:p>
        </p:txBody>
      </p:sp>
      <p:sp>
        <p:nvSpPr>
          <p:cNvPr id="13" name="CuadroTexto 12">
            <a:extLst>
              <a:ext uri="{FF2B5EF4-FFF2-40B4-BE49-F238E27FC236}">
                <a16:creationId xmlns:a16="http://schemas.microsoft.com/office/drawing/2014/main" id="{FAA1C263-4B7A-4A7D-9B57-7F8E10012E45}"/>
              </a:ext>
            </a:extLst>
          </p:cNvPr>
          <p:cNvSpPr txBox="1"/>
          <p:nvPr/>
        </p:nvSpPr>
        <p:spPr>
          <a:xfrm>
            <a:off x="-612576" y="3573016"/>
            <a:ext cx="3528392" cy="830997"/>
          </a:xfrm>
          <a:prstGeom prst="rect">
            <a:avLst/>
          </a:prstGeom>
          <a:noFill/>
        </p:spPr>
        <p:txBody>
          <a:bodyPr wrap="square">
            <a:spAutoFit/>
          </a:bodyPr>
          <a:lstStyle/>
          <a:p>
            <a:pPr marL="1257300" lvl="2" indent="-342900">
              <a:buFontTx/>
              <a:buChar char="-"/>
            </a:pPr>
            <a:r>
              <a:rPr lang="es-ES" sz="1600" dirty="0"/>
              <a:t>Estas instrucciones de ejecutan repetidamente</a:t>
            </a:r>
            <a:endParaRPr lang="es-ES" sz="2000" dirty="0"/>
          </a:p>
        </p:txBody>
      </p:sp>
    </p:spTree>
    <p:extLst>
      <p:ext uri="{BB962C8B-B14F-4D97-AF65-F5344CB8AC3E}">
        <p14:creationId xmlns:p14="http://schemas.microsoft.com/office/powerpoint/2010/main" val="3794423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3FAD145-AD8B-4D75-85B5-8BB2BE6A5491}"/>
              </a:ext>
            </a:extLst>
          </p:cNvPr>
          <p:cNvPicPr>
            <a:picLocks noChangeAspect="1"/>
          </p:cNvPicPr>
          <p:nvPr/>
        </p:nvPicPr>
        <p:blipFill>
          <a:blip r:embed="rId2"/>
          <a:stretch>
            <a:fillRect/>
          </a:stretch>
        </p:blipFill>
        <p:spPr>
          <a:xfrm>
            <a:off x="1002840" y="1338080"/>
            <a:ext cx="6562257" cy="5187264"/>
          </a:xfrm>
          <a:prstGeom prst="rect">
            <a:avLst/>
          </a:prstGeom>
        </p:spPr>
      </p:pic>
      <p:sp>
        <p:nvSpPr>
          <p:cNvPr id="3" name="2 Marcador de contenido"/>
          <p:cNvSpPr>
            <a:spLocks noGrp="1"/>
          </p:cNvSpPr>
          <p:nvPr>
            <p:ph sz="half" idx="1"/>
          </p:nvPr>
        </p:nvSpPr>
        <p:spPr>
          <a:xfrm>
            <a:off x="602031" y="332656"/>
            <a:ext cx="7056784" cy="427484"/>
          </a:xfrm>
        </p:spPr>
        <p:txBody>
          <a:bodyPr>
            <a:normAutofit fontScale="25000" lnSpcReduction="20000"/>
          </a:bodyPr>
          <a:lstStyle/>
          <a:p>
            <a:pPr algn="ctr">
              <a:buNone/>
            </a:pPr>
            <a:r>
              <a:rPr lang="es-ES" sz="14400" b="1" dirty="0"/>
              <a:t>Editor Web</a:t>
            </a:r>
          </a:p>
          <a:p>
            <a:pPr algn="ctr">
              <a:buNone/>
            </a:pPr>
            <a:endParaRPr lang="es-ES" sz="9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Corchetes 4">
            <a:extLst>
              <a:ext uri="{FF2B5EF4-FFF2-40B4-BE49-F238E27FC236}">
                <a16:creationId xmlns:a16="http://schemas.microsoft.com/office/drawing/2014/main" id="{B143C42D-99C1-4A1D-8B4E-A6965F5337FC}"/>
              </a:ext>
            </a:extLst>
          </p:cNvPr>
          <p:cNvSpPr/>
          <p:nvPr/>
        </p:nvSpPr>
        <p:spPr>
          <a:xfrm>
            <a:off x="2339752" y="2915500"/>
            <a:ext cx="1584176" cy="563702"/>
          </a:xfrm>
          <a:prstGeom prst="bracketPair">
            <a:avLst/>
          </a:prstGeom>
          <a:ln w="57150">
            <a:headEnd type="none" w="med" len="med"/>
            <a:tailEnd type="non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s-ES"/>
          </a:p>
        </p:txBody>
      </p:sp>
      <p:sp>
        <p:nvSpPr>
          <p:cNvPr id="11" name="Corchetes 10">
            <a:extLst>
              <a:ext uri="{FF2B5EF4-FFF2-40B4-BE49-F238E27FC236}">
                <a16:creationId xmlns:a16="http://schemas.microsoft.com/office/drawing/2014/main" id="{0661C841-E778-416C-A99A-DC8BE66DDCEC}"/>
              </a:ext>
            </a:extLst>
          </p:cNvPr>
          <p:cNvSpPr/>
          <p:nvPr/>
        </p:nvSpPr>
        <p:spPr>
          <a:xfrm>
            <a:off x="2195736" y="3896701"/>
            <a:ext cx="1800200" cy="864096"/>
          </a:xfrm>
          <a:prstGeom prst="bracketPair">
            <a:avLst/>
          </a:prstGeom>
          <a:ln w="57150">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s-ES"/>
          </a:p>
        </p:txBody>
      </p:sp>
      <p:sp>
        <p:nvSpPr>
          <p:cNvPr id="12" name="CuadroTexto 11">
            <a:extLst>
              <a:ext uri="{FF2B5EF4-FFF2-40B4-BE49-F238E27FC236}">
                <a16:creationId xmlns:a16="http://schemas.microsoft.com/office/drawing/2014/main" id="{BDD28B45-878D-4238-A184-324AC835F0B6}"/>
              </a:ext>
            </a:extLst>
          </p:cNvPr>
          <p:cNvSpPr txBox="1"/>
          <p:nvPr/>
        </p:nvSpPr>
        <p:spPr>
          <a:xfrm>
            <a:off x="3275856" y="2757929"/>
            <a:ext cx="3528392" cy="1138773"/>
          </a:xfrm>
          <a:prstGeom prst="rect">
            <a:avLst/>
          </a:prstGeom>
          <a:noFill/>
        </p:spPr>
        <p:txBody>
          <a:bodyPr wrap="square">
            <a:spAutoFit/>
          </a:bodyPr>
          <a:lstStyle/>
          <a:p>
            <a:pPr marL="1257300" lvl="2" indent="-342900" algn="just">
              <a:buFont typeface="Wingdings" panose="05000000000000000000" pitchFamily="2" charset="2"/>
              <a:buChar char="Ø"/>
            </a:pPr>
            <a:r>
              <a:rPr lang="es-ES" sz="1600" dirty="0"/>
              <a:t>Estas instrucciones se ejecutan sólo al inicio del programa</a:t>
            </a:r>
            <a:endParaRPr lang="es-ES" sz="2000" dirty="0"/>
          </a:p>
          <a:p>
            <a:pPr lvl="2" algn="just"/>
            <a:endParaRPr lang="es-ES" sz="2000" dirty="0"/>
          </a:p>
        </p:txBody>
      </p:sp>
      <p:sp>
        <p:nvSpPr>
          <p:cNvPr id="13" name="CuadroTexto 12">
            <a:extLst>
              <a:ext uri="{FF2B5EF4-FFF2-40B4-BE49-F238E27FC236}">
                <a16:creationId xmlns:a16="http://schemas.microsoft.com/office/drawing/2014/main" id="{FAA1C263-4B7A-4A7D-9B57-7F8E10012E45}"/>
              </a:ext>
            </a:extLst>
          </p:cNvPr>
          <p:cNvSpPr txBox="1"/>
          <p:nvPr/>
        </p:nvSpPr>
        <p:spPr>
          <a:xfrm>
            <a:off x="3270654" y="3947978"/>
            <a:ext cx="3528392" cy="830997"/>
          </a:xfrm>
          <a:prstGeom prst="rect">
            <a:avLst/>
          </a:prstGeom>
          <a:noFill/>
        </p:spPr>
        <p:txBody>
          <a:bodyPr wrap="square">
            <a:spAutoFit/>
          </a:bodyPr>
          <a:lstStyle/>
          <a:p>
            <a:pPr marL="1257300" lvl="2" indent="-342900">
              <a:buFont typeface="Wingdings" panose="05000000000000000000" pitchFamily="2" charset="2"/>
              <a:buChar char="Ø"/>
            </a:pPr>
            <a:r>
              <a:rPr lang="es-ES" sz="1600" dirty="0"/>
              <a:t>Estas instrucciones de ejecutan repetidamente</a:t>
            </a:r>
            <a:endParaRPr lang="es-ES" sz="2000" dirty="0"/>
          </a:p>
        </p:txBody>
      </p:sp>
    </p:spTree>
    <p:extLst>
      <p:ext uri="{BB962C8B-B14F-4D97-AF65-F5344CB8AC3E}">
        <p14:creationId xmlns:p14="http://schemas.microsoft.com/office/powerpoint/2010/main" val="2336600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rmAutofit fontScale="25000" lnSpcReduction="20000"/>
          </a:bodyPr>
          <a:lstStyle/>
          <a:p>
            <a:pPr algn="ctr">
              <a:buNone/>
            </a:pPr>
            <a:r>
              <a:rPr lang="es-ES" sz="14400" b="1" dirty="0"/>
              <a:t>Programación por código</a:t>
            </a:r>
          </a:p>
          <a:p>
            <a:pPr algn="ctr">
              <a:buNone/>
            </a:pPr>
            <a:endParaRPr lang="es-ES" sz="9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1D81ADF6-5652-431A-B5E3-276E4B6DB914}"/>
              </a:ext>
            </a:extLst>
          </p:cNvPr>
          <p:cNvSpPr txBox="1"/>
          <p:nvPr/>
        </p:nvSpPr>
        <p:spPr>
          <a:xfrm>
            <a:off x="458015" y="1177415"/>
            <a:ext cx="7344816" cy="1938992"/>
          </a:xfrm>
          <a:prstGeom prst="rect">
            <a:avLst/>
          </a:prstGeom>
          <a:noFill/>
        </p:spPr>
        <p:txBody>
          <a:bodyPr wrap="square">
            <a:spAutoFit/>
          </a:bodyPr>
          <a:lstStyle/>
          <a:p>
            <a:r>
              <a:rPr lang="es-ES" sz="2000" dirty="0"/>
              <a:t>Definiciones importantes</a:t>
            </a:r>
          </a:p>
          <a:p>
            <a:pPr marL="342900" indent="-342900">
              <a:buFont typeface="Wingdings" panose="05000000000000000000" pitchFamily="2" charset="2"/>
              <a:buChar char="q"/>
            </a:pPr>
            <a:r>
              <a:rPr lang="es-ES" sz="2000" dirty="0">
                <a:solidFill>
                  <a:schemeClr val="accent5"/>
                </a:solidFill>
              </a:rPr>
              <a:t>Constantes</a:t>
            </a:r>
            <a:r>
              <a:rPr lang="es-ES" sz="2000" dirty="0"/>
              <a:t>: datos cuyo valor no cambia durante la ejecución del programa.</a:t>
            </a:r>
          </a:p>
          <a:p>
            <a:pPr marL="342900" indent="-342900">
              <a:buFont typeface="Wingdings" panose="05000000000000000000" pitchFamily="2" charset="2"/>
              <a:buChar char="q"/>
            </a:pPr>
            <a:r>
              <a:rPr lang="es-ES" sz="2000" dirty="0">
                <a:solidFill>
                  <a:srgbClr val="FF0000"/>
                </a:solidFill>
              </a:rPr>
              <a:t>Variables: </a:t>
            </a:r>
            <a:r>
              <a:rPr lang="es-ES" sz="2000" dirty="0"/>
              <a:t>son datos que toman cierto valor y que puede ser modificado a lo largo del programa. En Arduino al definir las variables se le asigna un valor y un tipo.</a:t>
            </a:r>
          </a:p>
        </p:txBody>
      </p:sp>
      <p:pic>
        <p:nvPicPr>
          <p:cNvPr id="8" name="Imagen 7">
            <a:extLst>
              <a:ext uri="{FF2B5EF4-FFF2-40B4-BE49-F238E27FC236}">
                <a16:creationId xmlns:a16="http://schemas.microsoft.com/office/drawing/2014/main" id="{553E8BF5-628A-4BB2-9C95-BD2C5BD2AFEB}"/>
              </a:ext>
            </a:extLst>
          </p:cNvPr>
          <p:cNvPicPr>
            <a:picLocks noChangeAspect="1"/>
          </p:cNvPicPr>
          <p:nvPr/>
        </p:nvPicPr>
        <p:blipFill>
          <a:blip r:embed="rId2"/>
          <a:stretch>
            <a:fillRect/>
          </a:stretch>
        </p:blipFill>
        <p:spPr>
          <a:xfrm>
            <a:off x="592883" y="3205372"/>
            <a:ext cx="7047255" cy="2637907"/>
          </a:xfrm>
          <a:prstGeom prst="rect">
            <a:avLst/>
          </a:prstGeom>
        </p:spPr>
      </p:pic>
    </p:spTree>
    <p:extLst>
      <p:ext uri="{BB962C8B-B14F-4D97-AF65-F5344CB8AC3E}">
        <p14:creationId xmlns:p14="http://schemas.microsoft.com/office/powerpoint/2010/main" val="1868538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rmAutofit fontScale="25000" lnSpcReduction="20000"/>
          </a:bodyPr>
          <a:lstStyle/>
          <a:p>
            <a:pPr algn="ctr">
              <a:buNone/>
            </a:pPr>
            <a:r>
              <a:rPr lang="es-ES" sz="14400" b="1" dirty="0"/>
              <a:t>Programación por código</a:t>
            </a:r>
          </a:p>
          <a:p>
            <a:pPr algn="ctr">
              <a:buNone/>
            </a:pPr>
            <a:endParaRPr lang="es-ES" sz="9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8CC00D87-4CC1-4FDB-A1E1-CC758A0B5A7D}"/>
              </a:ext>
            </a:extLst>
          </p:cNvPr>
          <p:cNvSpPr txBox="1"/>
          <p:nvPr/>
        </p:nvSpPr>
        <p:spPr>
          <a:xfrm>
            <a:off x="-177136" y="1052736"/>
            <a:ext cx="7524328" cy="5355312"/>
          </a:xfrm>
          <a:prstGeom prst="rect">
            <a:avLst/>
          </a:prstGeom>
          <a:noFill/>
        </p:spPr>
        <p:txBody>
          <a:bodyPr wrap="square">
            <a:spAutoFit/>
          </a:bodyPr>
          <a:lstStyle/>
          <a:p>
            <a:pPr lvl="1"/>
            <a:r>
              <a:rPr lang="es-ES" sz="2200" dirty="0">
                <a:solidFill>
                  <a:schemeClr val="tx2"/>
                </a:solidFill>
              </a:rPr>
              <a:t>Operadores:</a:t>
            </a:r>
          </a:p>
          <a:p>
            <a:pPr marL="1257300" lvl="2" indent="-342900">
              <a:buFont typeface="Wingdings" panose="05000000000000000000" pitchFamily="2" charset="2"/>
              <a:buChar char="q"/>
            </a:pPr>
            <a:r>
              <a:rPr lang="es-ES" sz="2000" dirty="0">
                <a:solidFill>
                  <a:srgbClr val="00B050"/>
                </a:solidFill>
              </a:rPr>
              <a:t>Operadores lógicos</a:t>
            </a:r>
            <a:r>
              <a:rPr lang="es-ES" sz="2000" dirty="0"/>
              <a:t>: sirven para establecer comparaciones o condiciones, de tal forma que si se cumple devuelve TRUE y si no FALSE. Son:</a:t>
            </a:r>
          </a:p>
          <a:p>
            <a:pPr lvl="2"/>
            <a:endParaRPr lang="es-ES" sz="2000" dirty="0"/>
          </a:p>
          <a:p>
            <a:pPr lvl="2"/>
            <a:endParaRPr lang="es-ES" sz="2000" dirty="0"/>
          </a:p>
          <a:p>
            <a:pPr lvl="2"/>
            <a:endParaRPr lang="es-ES" sz="2000" dirty="0"/>
          </a:p>
          <a:p>
            <a:pPr lvl="2"/>
            <a:endParaRPr lang="es-ES" sz="2000" dirty="0"/>
          </a:p>
          <a:p>
            <a:pPr lvl="2"/>
            <a:endParaRPr lang="es-ES" sz="2000" dirty="0"/>
          </a:p>
          <a:p>
            <a:pPr lvl="2"/>
            <a:endParaRPr lang="es-ES" sz="2000" dirty="0"/>
          </a:p>
          <a:p>
            <a:pPr lvl="2"/>
            <a:endParaRPr lang="es-ES" sz="2000" dirty="0"/>
          </a:p>
          <a:p>
            <a:pPr lvl="2"/>
            <a:endParaRPr lang="es-ES" sz="2000" dirty="0"/>
          </a:p>
          <a:p>
            <a:pPr lvl="2"/>
            <a:endParaRPr lang="es-ES" sz="2000" dirty="0"/>
          </a:p>
          <a:p>
            <a:pPr lvl="2"/>
            <a:endParaRPr lang="es-ES" sz="2000" dirty="0"/>
          </a:p>
          <a:p>
            <a:pPr marL="1257300" lvl="2" indent="-342900">
              <a:buFont typeface="Wingdings" panose="05000000000000000000" pitchFamily="2" charset="2"/>
              <a:buChar char="q"/>
            </a:pPr>
            <a:r>
              <a:rPr lang="es-ES" sz="2000" dirty="0">
                <a:solidFill>
                  <a:srgbClr val="00B050"/>
                </a:solidFill>
              </a:rPr>
              <a:t>Operadores matemáticos: </a:t>
            </a:r>
            <a:r>
              <a:rPr lang="es-ES" sz="2000" dirty="0"/>
              <a:t>se utilizan para manipular valores, son: SUMA (+), RESTA (-), MULTIPLICACIÓN(*), DIVISIÓN (/).</a:t>
            </a:r>
          </a:p>
        </p:txBody>
      </p:sp>
      <p:graphicFrame>
        <p:nvGraphicFramePr>
          <p:cNvPr id="10" name="Tabla 9">
            <a:extLst>
              <a:ext uri="{FF2B5EF4-FFF2-40B4-BE49-F238E27FC236}">
                <a16:creationId xmlns:a16="http://schemas.microsoft.com/office/drawing/2014/main" id="{ECEF9ABD-78FF-4410-81B6-AB646D29E416}"/>
              </a:ext>
            </a:extLst>
          </p:cNvPr>
          <p:cNvGraphicFramePr>
            <a:graphicFrameLocks noGrp="1"/>
          </p:cNvGraphicFramePr>
          <p:nvPr>
            <p:extLst>
              <p:ext uri="{D42A27DB-BD31-4B8C-83A1-F6EECF244321}">
                <p14:modId xmlns:p14="http://schemas.microsoft.com/office/powerpoint/2010/main" val="3387179279"/>
              </p:ext>
            </p:extLst>
          </p:nvPr>
        </p:nvGraphicFramePr>
        <p:xfrm>
          <a:off x="471147" y="2450232"/>
          <a:ext cx="3135087" cy="2560320"/>
        </p:xfrm>
        <a:graphic>
          <a:graphicData uri="http://schemas.openxmlformats.org/drawingml/2006/table">
            <a:tbl>
              <a:tblPr firstRow="1" bandRow="1">
                <a:tableStyleId>{5C22544A-7EE6-4342-B048-85BDC9FD1C3A}</a:tableStyleId>
              </a:tblPr>
              <a:tblGrid>
                <a:gridCol w="453468">
                  <a:extLst>
                    <a:ext uri="{9D8B030D-6E8A-4147-A177-3AD203B41FA5}">
                      <a16:colId xmlns:a16="http://schemas.microsoft.com/office/drawing/2014/main" val="330355941"/>
                    </a:ext>
                  </a:extLst>
                </a:gridCol>
                <a:gridCol w="2681619">
                  <a:extLst>
                    <a:ext uri="{9D8B030D-6E8A-4147-A177-3AD203B41FA5}">
                      <a16:colId xmlns:a16="http://schemas.microsoft.com/office/drawing/2014/main" val="1954925129"/>
                    </a:ext>
                  </a:extLst>
                </a:gridCol>
              </a:tblGrid>
              <a:tr h="291122">
                <a:tc>
                  <a:txBody>
                    <a:bodyPr/>
                    <a:lstStyle/>
                    <a:p>
                      <a:endParaRPr lang="es-ES" dirty="0"/>
                    </a:p>
                  </a:txBody>
                  <a:tcPr/>
                </a:tc>
                <a:tc>
                  <a:txBody>
                    <a:bodyPr/>
                    <a:lstStyle/>
                    <a:p>
                      <a:r>
                        <a:rPr lang="es-ES" dirty="0"/>
                        <a:t>Operadores lógicos</a:t>
                      </a:r>
                    </a:p>
                  </a:txBody>
                  <a:tcPr/>
                </a:tc>
                <a:extLst>
                  <a:ext uri="{0D108BD9-81ED-4DB2-BD59-A6C34878D82A}">
                    <a16:rowId xmlns:a16="http://schemas.microsoft.com/office/drawing/2014/main" val="3670196688"/>
                  </a:ext>
                </a:extLst>
              </a:tr>
              <a:tr h="295166">
                <a:tc>
                  <a:txBody>
                    <a:bodyPr/>
                    <a:lstStyle/>
                    <a:p>
                      <a:r>
                        <a:rPr lang="es-ES" dirty="0"/>
                        <a:t>==</a:t>
                      </a:r>
                    </a:p>
                  </a:txBody>
                  <a:tcPr/>
                </a:tc>
                <a:tc>
                  <a:txBody>
                    <a:bodyPr/>
                    <a:lstStyle/>
                    <a:p>
                      <a:r>
                        <a:rPr lang="es-ES" dirty="0"/>
                        <a:t>Igual</a:t>
                      </a:r>
                    </a:p>
                  </a:txBody>
                  <a:tcPr/>
                </a:tc>
                <a:extLst>
                  <a:ext uri="{0D108BD9-81ED-4DB2-BD59-A6C34878D82A}">
                    <a16:rowId xmlns:a16="http://schemas.microsoft.com/office/drawing/2014/main" val="1461640595"/>
                  </a:ext>
                </a:extLst>
              </a:tr>
              <a:tr h="295166">
                <a:tc>
                  <a:txBody>
                    <a:bodyPr/>
                    <a:lstStyle/>
                    <a:p>
                      <a:r>
                        <a:rPr lang="es-ES" dirty="0"/>
                        <a:t>!=</a:t>
                      </a:r>
                    </a:p>
                  </a:txBody>
                  <a:tcPr/>
                </a:tc>
                <a:tc>
                  <a:txBody>
                    <a:bodyPr/>
                    <a:lstStyle/>
                    <a:p>
                      <a:r>
                        <a:rPr lang="es-ES" dirty="0"/>
                        <a:t>Distinto</a:t>
                      </a:r>
                    </a:p>
                  </a:txBody>
                  <a:tcPr/>
                </a:tc>
                <a:extLst>
                  <a:ext uri="{0D108BD9-81ED-4DB2-BD59-A6C34878D82A}">
                    <a16:rowId xmlns:a16="http://schemas.microsoft.com/office/drawing/2014/main" val="3080513258"/>
                  </a:ext>
                </a:extLst>
              </a:tr>
              <a:tr h="295166">
                <a:tc>
                  <a:txBody>
                    <a:bodyPr/>
                    <a:lstStyle/>
                    <a:p>
                      <a:r>
                        <a:rPr lang="es-ES" dirty="0"/>
                        <a:t>&lt;</a:t>
                      </a:r>
                    </a:p>
                  </a:txBody>
                  <a:tcPr/>
                </a:tc>
                <a:tc>
                  <a:txBody>
                    <a:bodyPr/>
                    <a:lstStyle/>
                    <a:p>
                      <a:r>
                        <a:rPr lang="es-ES" dirty="0"/>
                        <a:t>Menor que</a:t>
                      </a:r>
                    </a:p>
                  </a:txBody>
                  <a:tcPr/>
                </a:tc>
                <a:extLst>
                  <a:ext uri="{0D108BD9-81ED-4DB2-BD59-A6C34878D82A}">
                    <a16:rowId xmlns:a16="http://schemas.microsoft.com/office/drawing/2014/main" val="2836703110"/>
                  </a:ext>
                </a:extLst>
              </a:tr>
              <a:tr h="295166">
                <a:tc>
                  <a:txBody>
                    <a:bodyPr/>
                    <a:lstStyle/>
                    <a:p>
                      <a:r>
                        <a:rPr lang="es-ES" dirty="0"/>
                        <a:t>&gt;</a:t>
                      </a:r>
                    </a:p>
                  </a:txBody>
                  <a:tcPr/>
                </a:tc>
                <a:tc>
                  <a:txBody>
                    <a:bodyPr/>
                    <a:lstStyle/>
                    <a:p>
                      <a:r>
                        <a:rPr lang="es-ES" dirty="0"/>
                        <a:t>Mayor</a:t>
                      </a:r>
                      <a:r>
                        <a:rPr lang="es-ES" baseline="0" dirty="0"/>
                        <a:t> que</a:t>
                      </a:r>
                      <a:endParaRPr lang="es-ES" dirty="0"/>
                    </a:p>
                  </a:txBody>
                  <a:tcPr/>
                </a:tc>
                <a:extLst>
                  <a:ext uri="{0D108BD9-81ED-4DB2-BD59-A6C34878D82A}">
                    <a16:rowId xmlns:a16="http://schemas.microsoft.com/office/drawing/2014/main" val="186092455"/>
                  </a:ext>
                </a:extLst>
              </a:tr>
              <a:tr h="295166">
                <a:tc>
                  <a:txBody>
                    <a:bodyPr/>
                    <a:lstStyle/>
                    <a:p>
                      <a:r>
                        <a:rPr lang="es-ES" dirty="0"/>
                        <a:t>&lt;=  </a:t>
                      </a:r>
                    </a:p>
                  </a:txBody>
                  <a:tcPr/>
                </a:tc>
                <a:tc>
                  <a:txBody>
                    <a:bodyPr/>
                    <a:lstStyle/>
                    <a:p>
                      <a:r>
                        <a:rPr lang="es-ES" dirty="0"/>
                        <a:t>Menor o igual que</a:t>
                      </a:r>
                    </a:p>
                  </a:txBody>
                  <a:tcPr/>
                </a:tc>
                <a:extLst>
                  <a:ext uri="{0D108BD9-81ED-4DB2-BD59-A6C34878D82A}">
                    <a16:rowId xmlns:a16="http://schemas.microsoft.com/office/drawing/2014/main" val="1319472717"/>
                  </a:ext>
                </a:extLst>
              </a:tr>
              <a:tr h="295166">
                <a:tc>
                  <a:txBody>
                    <a:bodyPr/>
                    <a:lstStyle/>
                    <a:p>
                      <a:r>
                        <a:rPr lang="es-ES" dirty="0"/>
                        <a:t>&gt;=</a:t>
                      </a:r>
                      <a:r>
                        <a:rPr lang="es-ES" baseline="0" dirty="0"/>
                        <a:t> </a:t>
                      </a:r>
                      <a:endParaRPr lang="es-ES" dirty="0"/>
                    </a:p>
                  </a:txBody>
                  <a:tcPr/>
                </a:tc>
                <a:tc>
                  <a:txBody>
                    <a:bodyPr/>
                    <a:lstStyle/>
                    <a:p>
                      <a:r>
                        <a:rPr lang="es-ES" dirty="0"/>
                        <a:t>Mayor o igual</a:t>
                      </a:r>
                      <a:r>
                        <a:rPr lang="es-ES" baseline="0" dirty="0"/>
                        <a:t> que</a:t>
                      </a:r>
                      <a:endParaRPr lang="es-ES" dirty="0"/>
                    </a:p>
                  </a:txBody>
                  <a:tcPr/>
                </a:tc>
                <a:extLst>
                  <a:ext uri="{0D108BD9-81ED-4DB2-BD59-A6C34878D82A}">
                    <a16:rowId xmlns:a16="http://schemas.microsoft.com/office/drawing/2014/main" val="2021197735"/>
                  </a:ext>
                </a:extLst>
              </a:tr>
            </a:tbl>
          </a:graphicData>
        </a:graphic>
      </p:graphicFrame>
      <p:graphicFrame>
        <p:nvGraphicFramePr>
          <p:cNvPr id="11" name="Tabla 10">
            <a:extLst>
              <a:ext uri="{FF2B5EF4-FFF2-40B4-BE49-F238E27FC236}">
                <a16:creationId xmlns:a16="http://schemas.microsoft.com/office/drawing/2014/main" id="{6AFC1194-3998-498C-989C-D345707AA0CD}"/>
              </a:ext>
            </a:extLst>
          </p:cNvPr>
          <p:cNvGraphicFramePr>
            <a:graphicFrameLocks noGrp="1"/>
          </p:cNvGraphicFramePr>
          <p:nvPr>
            <p:extLst>
              <p:ext uri="{D42A27DB-BD31-4B8C-83A1-F6EECF244321}">
                <p14:modId xmlns:p14="http://schemas.microsoft.com/office/powerpoint/2010/main" val="2043324080"/>
              </p:ext>
            </p:extLst>
          </p:nvPr>
        </p:nvGraphicFramePr>
        <p:xfrm>
          <a:off x="4096786" y="2450232"/>
          <a:ext cx="3585028" cy="1112520"/>
        </p:xfrm>
        <a:graphic>
          <a:graphicData uri="http://schemas.openxmlformats.org/drawingml/2006/table">
            <a:tbl>
              <a:tblPr firstRow="1" bandRow="1">
                <a:tableStyleId>{5C22544A-7EE6-4342-B048-85BDC9FD1C3A}</a:tableStyleId>
              </a:tblPr>
              <a:tblGrid>
                <a:gridCol w="751394">
                  <a:extLst>
                    <a:ext uri="{9D8B030D-6E8A-4147-A177-3AD203B41FA5}">
                      <a16:colId xmlns:a16="http://schemas.microsoft.com/office/drawing/2014/main" val="330355941"/>
                    </a:ext>
                  </a:extLst>
                </a:gridCol>
                <a:gridCol w="2833634">
                  <a:extLst>
                    <a:ext uri="{9D8B030D-6E8A-4147-A177-3AD203B41FA5}">
                      <a16:colId xmlns:a16="http://schemas.microsoft.com/office/drawing/2014/main" val="1954925129"/>
                    </a:ext>
                  </a:extLst>
                </a:gridCol>
              </a:tblGrid>
              <a:tr h="370840">
                <a:tc>
                  <a:txBody>
                    <a:bodyPr/>
                    <a:lstStyle/>
                    <a:p>
                      <a:endParaRPr lang="es-ES" dirty="0"/>
                    </a:p>
                  </a:txBody>
                  <a:tcPr/>
                </a:tc>
                <a:tc>
                  <a:txBody>
                    <a:bodyPr/>
                    <a:lstStyle/>
                    <a:p>
                      <a:r>
                        <a:rPr lang="es-ES" dirty="0"/>
                        <a:t>Booleanos</a:t>
                      </a:r>
                    </a:p>
                  </a:txBody>
                  <a:tcPr/>
                </a:tc>
                <a:extLst>
                  <a:ext uri="{0D108BD9-81ED-4DB2-BD59-A6C34878D82A}">
                    <a16:rowId xmlns:a16="http://schemas.microsoft.com/office/drawing/2014/main" val="3670196688"/>
                  </a:ext>
                </a:extLst>
              </a:tr>
              <a:tr h="370840">
                <a:tc>
                  <a:txBody>
                    <a:bodyPr/>
                    <a:lstStyle/>
                    <a:p>
                      <a:r>
                        <a:rPr lang="es-ES" dirty="0"/>
                        <a:t>&amp;&amp;</a:t>
                      </a:r>
                    </a:p>
                  </a:txBody>
                  <a:tcPr/>
                </a:tc>
                <a:tc>
                  <a:txBody>
                    <a:bodyPr/>
                    <a:lstStyle/>
                    <a:p>
                      <a:r>
                        <a:rPr lang="es-ES" dirty="0"/>
                        <a:t>AND</a:t>
                      </a:r>
                    </a:p>
                  </a:txBody>
                  <a:tcPr/>
                </a:tc>
                <a:extLst>
                  <a:ext uri="{0D108BD9-81ED-4DB2-BD59-A6C34878D82A}">
                    <a16:rowId xmlns:a16="http://schemas.microsoft.com/office/drawing/2014/main" val="3080513258"/>
                  </a:ext>
                </a:extLst>
              </a:tr>
              <a:tr h="370840">
                <a:tc>
                  <a:txBody>
                    <a:bodyPr/>
                    <a:lstStyle/>
                    <a:p>
                      <a:r>
                        <a:rPr lang="es-ES" dirty="0"/>
                        <a:t>||</a:t>
                      </a:r>
                    </a:p>
                  </a:txBody>
                  <a:tcPr/>
                </a:tc>
                <a:tc>
                  <a:txBody>
                    <a:bodyPr/>
                    <a:lstStyle/>
                    <a:p>
                      <a:r>
                        <a:rPr lang="es-ES" dirty="0"/>
                        <a:t>OR</a:t>
                      </a:r>
                    </a:p>
                  </a:txBody>
                  <a:tcPr/>
                </a:tc>
                <a:extLst>
                  <a:ext uri="{0D108BD9-81ED-4DB2-BD59-A6C34878D82A}">
                    <a16:rowId xmlns:a16="http://schemas.microsoft.com/office/drawing/2014/main" val="2836703110"/>
                  </a:ext>
                </a:extLst>
              </a:tr>
            </a:tbl>
          </a:graphicData>
        </a:graphic>
      </p:graphicFrame>
    </p:spTree>
    <p:extLst>
      <p:ext uri="{BB962C8B-B14F-4D97-AF65-F5344CB8AC3E}">
        <p14:creationId xmlns:p14="http://schemas.microsoft.com/office/powerpoint/2010/main" val="4266932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rmAutofit fontScale="25000" lnSpcReduction="20000"/>
          </a:bodyPr>
          <a:lstStyle/>
          <a:p>
            <a:pPr algn="ctr">
              <a:buNone/>
            </a:pPr>
            <a:r>
              <a:rPr lang="es-ES" sz="14400" b="1" dirty="0"/>
              <a:t>Programación por código</a:t>
            </a:r>
          </a:p>
          <a:p>
            <a:pPr algn="ctr">
              <a:buNone/>
            </a:pPr>
            <a:endParaRPr lang="es-ES" sz="9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ABC4C868-4703-4D3A-A6F0-6BCB8A10B2A4}"/>
              </a:ext>
            </a:extLst>
          </p:cNvPr>
          <p:cNvSpPr txBox="1"/>
          <p:nvPr/>
        </p:nvSpPr>
        <p:spPr>
          <a:xfrm>
            <a:off x="107504" y="1412776"/>
            <a:ext cx="7704856" cy="4093428"/>
          </a:xfrm>
          <a:prstGeom prst="rect">
            <a:avLst/>
          </a:prstGeom>
          <a:noFill/>
        </p:spPr>
        <p:txBody>
          <a:bodyPr wrap="square">
            <a:spAutoFit/>
          </a:bodyPr>
          <a:lstStyle/>
          <a:p>
            <a:pPr marL="800100" lvl="1" indent="-342900">
              <a:buFont typeface="Wingdings" panose="05000000000000000000" pitchFamily="2" charset="2"/>
              <a:buChar char="q"/>
            </a:pPr>
            <a:r>
              <a:rPr lang="es-ES" sz="2000" dirty="0">
                <a:solidFill>
                  <a:schemeClr val="accent5"/>
                </a:solidFill>
              </a:rPr>
              <a:t>Comentarios: </a:t>
            </a:r>
            <a:r>
              <a:rPr lang="es-ES" sz="2000" dirty="0"/>
              <a:t>sirve para introducir aclaraciones en el código escrito. </a:t>
            </a:r>
          </a:p>
          <a:p>
            <a:pPr lvl="2"/>
            <a:r>
              <a:rPr lang="es-ES" sz="2000" dirty="0"/>
              <a:t>// </a:t>
            </a:r>
            <a:r>
              <a:rPr lang="es-ES" sz="2000" dirty="0">
                <a:sym typeface="Wingdings" panose="05000000000000000000" pitchFamily="2" charset="2"/>
              </a:rPr>
              <a:t> si el texto está en una misma línea</a:t>
            </a:r>
          </a:p>
          <a:p>
            <a:pPr lvl="2"/>
            <a:r>
              <a:rPr lang="es-ES" sz="2000" dirty="0">
                <a:sym typeface="Wingdings" panose="05000000000000000000" pitchFamily="2" charset="2"/>
              </a:rPr>
              <a:t>/* comentario */ si el texto está en distintas líneas.</a:t>
            </a:r>
          </a:p>
          <a:p>
            <a:pPr marL="914400" lvl="2" indent="0">
              <a:buNone/>
            </a:pPr>
            <a:endParaRPr lang="es-ES" sz="2000" dirty="0">
              <a:sym typeface="Wingdings" panose="05000000000000000000" pitchFamily="2" charset="2"/>
            </a:endParaRPr>
          </a:p>
          <a:p>
            <a:pPr marL="800100" lvl="1" indent="-342900">
              <a:buFont typeface="Wingdings" panose="05000000000000000000" pitchFamily="2" charset="2"/>
              <a:buChar char="q"/>
            </a:pPr>
            <a:r>
              <a:rPr lang="es-ES" sz="2000" dirty="0">
                <a:solidFill>
                  <a:schemeClr val="accent5"/>
                </a:solidFill>
                <a:sym typeface="Wingdings" panose="05000000000000000000" pitchFamily="2" charset="2"/>
              </a:rPr>
              <a:t>Funciones: </a:t>
            </a:r>
            <a:r>
              <a:rPr lang="es-ES" sz="2000" dirty="0">
                <a:sym typeface="Wingdings" panose="05000000000000000000" pitchFamily="2" charset="2"/>
              </a:rPr>
              <a:t>son códigos ya escritos que pueden ser utilizados escribiendo el nombre de la función. Por ejemplo: </a:t>
            </a:r>
            <a:r>
              <a:rPr lang="es-ES" sz="2000" i="1" dirty="0" err="1">
                <a:sym typeface="Wingdings" panose="05000000000000000000" pitchFamily="2" charset="2"/>
              </a:rPr>
              <a:t>digitalRead</a:t>
            </a:r>
            <a:r>
              <a:rPr lang="es-ES" sz="2000" i="1" dirty="0">
                <a:sym typeface="Wingdings" panose="05000000000000000000" pitchFamily="2" charset="2"/>
              </a:rPr>
              <a:t>() </a:t>
            </a:r>
            <a:r>
              <a:rPr lang="es-ES" sz="2000" dirty="0">
                <a:sym typeface="Wingdings" panose="05000000000000000000" pitchFamily="2" charset="2"/>
              </a:rPr>
              <a:t>sirve para leer el estado de un pin digital. Las iremos viendo a lo largo de los programas.</a:t>
            </a:r>
          </a:p>
          <a:p>
            <a:pPr marL="457200" lvl="1" indent="0">
              <a:buNone/>
            </a:pPr>
            <a:endParaRPr lang="es-ES" sz="2000" dirty="0">
              <a:sym typeface="Wingdings" panose="05000000000000000000" pitchFamily="2" charset="2"/>
            </a:endParaRPr>
          </a:p>
          <a:p>
            <a:pPr marL="800100" lvl="1" indent="-342900">
              <a:buFont typeface="Wingdings" panose="05000000000000000000" pitchFamily="2" charset="2"/>
              <a:buChar char="q"/>
            </a:pPr>
            <a:r>
              <a:rPr lang="es-ES" sz="2000" dirty="0" err="1">
                <a:solidFill>
                  <a:schemeClr val="accent5"/>
                </a:solidFill>
                <a:sym typeface="Wingdings" panose="05000000000000000000" pitchFamily="2" charset="2"/>
              </a:rPr>
              <a:t>Librerias</a:t>
            </a:r>
            <a:r>
              <a:rPr lang="es-ES" sz="2000" dirty="0">
                <a:solidFill>
                  <a:schemeClr val="accent5"/>
                </a:solidFill>
                <a:sym typeface="Wingdings" panose="05000000000000000000" pitchFamily="2" charset="2"/>
              </a:rPr>
              <a:t>: </a:t>
            </a:r>
            <a:r>
              <a:rPr lang="es-ES" sz="2000" dirty="0">
                <a:sym typeface="Wingdings" panose="05000000000000000000" pitchFamily="2" charset="2"/>
              </a:rPr>
              <a:t>son un conjunto de funciones agrupadas en un fichero. Se escriben al principio del programa (precedidas del símbolo #)</a:t>
            </a:r>
            <a:endParaRPr lang="es-ES" sz="2000" dirty="0"/>
          </a:p>
        </p:txBody>
      </p:sp>
    </p:spTree>
    <p:extLst>
      <p:ext uri="{BB962C8B-B14F-4D97-AF65-F5344CB8AC3E}">
        <p14:creationId xmlns:p14="http://schemas.microsoft.com/office/powerpoint/2010/main" val="4234503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rmAutofit fontScale="25000" lnSpcReduction="20000"/>
          </a:bodyPr>
          <a:lstStyle/>
          <a:p>
            <a:pPr algn="ctr">
              <a:buNone/>
            </a:pPr>
            <a:r>
              <a:rPr lang="es-ES" sz="14400" b="1" dirty="0"/>
              <a:t>Programación por código</a:t>
            </a:r>
          </a:p>
          <a:p>
            <a:pPr algn="ctr">
              <a:buNone/>
            </a:pPr>
            <a:endParaRPr lang="es-ES" sz="9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69886621-A429-463F-82D1-7A0CE0353FC4}"/>
              </a:ext>
            </a:extLst>
          </p:cNvPr>
          <p:cNvSpPr txBox="1"/>
          <p:nvPr/>
        </p:nvSpPr>
        <p:spPr>
          <a:xfrm>
            <a:off x="454944" y="1628800"/>
            <a:ext cx="7204270" cy="3785652"/>
          </a:xfrm>
          <a:prstGeom prst="rect">
            <a:avLst/>
          </a:prstGeom>
          <a:noFill/>
        </p:spPr>
        <p:txBody>
          <a:bodyPr wrap="square">
            <a:spAutoFit/>
          </a:bodyPr>
          <a:lstStyle/>
          <a:p>
            <a:pPr marL="0" indent="0">
              <a:buNone/>
            </a:pPr>
            <a:r>
              <a:rPr lang="es-ES" sz="2000" dirty="0"/>
              <a:t>Del mismo modo conviene conocer ciertas estructuras de programación:</a:t>
            </a:r>
          </a:p>
          <a:p>
            <a:pPr marL="0" indent="0">
              <a:buNone/>
            </a:pPr>
            <a:endParaRPr lang="es-ES" sz="2000" dirty="0"/>
          </a:p>
          <a:p>
            <a:pPr marL="800100" lvl="1" indent="-342900">
              <a:buFont typeface="Wingdings" panose="05000000000000000000" pitchFamily="2" charset="2"/>
              <a:buChar char="q"/>
            </a:pPr>
            <a:r>
              <a:rPr lang="es-ES" sz="2000" dirty="0">
                <a:solidFill>
                  <a:schemeClr val="accent5"/>
                </a:solidFill>
              </a:rPr>
              <a:t>Estructuras de control selectivo</a:t>
            </a:r>
            <a:r>
              <a:rPr lang="es-ES" sz="2000" dirty="0"/>
              <a:t>: denominadas condicionales, porque se utilizan para la toma de decisiones. Son </a:t>
            </a:r>
            <a:r>
              <a:rPr lang="es-ES" sz="2000" b="1" i="1" dirty="0" err="1"/>
              <a:t>if</a:t>
            </a:r>
            <a:r>
              <a:rPr lang="es-ES" sz="2000" b="1" i="1" dirty="0"/>
              <a:t>, </a:t>
            </a:r>
            <a:r>
              <a:rPr lang="es-ES" sz="2000" b="1" i="1" dirty="0" err="1"/>
              <a:t>else</a:t>
            </a:r>
            <a:r>
              <a:rPr lang="es-ES" sz="2000" b="1" i="1" dirty="0"/>
              <a:t>, switch.</a:t>
            </a:r>
          </a:p>
          <a:p>
            <a:pPr marL="800100" lvl="1" indent="-342900">
              <a:buFont typeface="Wingdings" panose="05000000000000000000" pitchFamily="2" charset="2"/>
              <a:buChar char="q"/>
            </a:pPr>
            <a:endParaRPr lang="es-ES" sz="2000" b="1" i="1" dirty="0">
              <a:solidFill>
                <a:schemeClr val="accent5"/>
              </a:solidFill>
            </a:endParaRPr>
          </a:p>
          <a:p>
            <a:pPr marL="800100" lvl="1" indent="-342900">
              <a:buFont typeface="Wingdings" panose="05000000000000000000" pitchFamily="2" charset="2"/>
              <a:buChar char="q"/>
            </a:pPr>
            <a:r>
              <a:rPr lang="es-ES" sz="2000" dirty="0">
                <a:solidFill>
                  <a:schemeClr val="accent5"/>
                </a:solidFill>
              </a:rPr>
              <a:t>Estructuras de control iterativas: </a:t>
            </a:r>
            <a:r>
              <a:rPr lang="es-ES" sz="2000" dirty="0"/>
              <a:t>denominadas bucles, porque permiten su ejecución repetitiva de sentencias durante un número determinado de veces, controlado y definido por un algoritmo. Son </a:t>
            </a:r>
            <a:r>
              <a:rPr lang="es-ES" sz="2000" b="1" i="1" dirty="0" err="1"/>
              <a:t>while</a:t>
            </a:r>
            <a:r>
              <a:rPr lang="es-ES" sz="2000" b="1" i="1" dirty="0"/>
              <a:t>, </a:t>
            </a:r>
            <a:r>
              <a:rPr lang="es-ES" sz="2000" b="1" i="1" dirty="0" err="1"/>
              <a:t>for</a:t>
            </a:r>
            <a:r>
              <a:rPr lang="es-ES" sz="2000" b="1" i="1" dirty="0"/>
              <a:t> y do </a:t>
            </a:r>
            <a:r>
              <a:rPr lang="es-ES" sz="2000" b="1" i="1" dirty="0" err="1"/>
              <a:t>while</a:t>
            </a:r>
            <a:r>
              <a:rPr lang="es-ES" sz="2000" b="1" i="1" dirty="0"/>
              <a:t>.</a:t>
            </a:r>
          </a:p>
        </p:txBody>
      </p:sp>
      <p:sp>
        <p:nvSpPr>
          <p:cNvPr id="5" name="Flecha: a la derecha 4">
            <a:hlinkClick r:id="rId2" action="ppaction://hlinksldjump"/>
            <a:extLst>
              <a:ext uri="{FF2B5EF4-FFF2-40B4-BE49-F238E27FC236}">
                <a16:creationId xmlns:a16="http://schemas.microsoft.com/office/drawing/2014/main" id="{6C2D8648-722F-4FB4-8849-72C186AABA18}"/>
              </a:ext>
            </a:extLst>
          </p:cNvPr>
          <p:cNvSpPr/>
          <p:nvPr/>
        </p:nvSpPr>
        <p:spPr>
          <a:xfrm rot="10800000">
            <a:off x="395536" y="5949280"/>
            <a:ext cx="115212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78374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rmAutofit fontScale="25000" lnSpcReduction="20000"/>
          </a:bodyPr>
          <a:lstStyle/>
          <a:p>
            <a:pPr algn="ctr">
              <a:buNone/>
            </a:pPr>
            <a:r>
              <a:rPr lang="es-ES" sz="14400" b="1" dirty="0"/>
              <a:t>Programación por bloques</a:t>
            </a:r>
          </a:p>
          <a:p>
            <a:pPr algn="ctr">
              <a:buNone/>
            </a:pPr>
            <a:endParaRPr lang="es-ES" sz="9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69886621-A429-463F-82D1-7A0CE0353FC4}"/>
              </a:ext>
            </a:extLst>
          </p:cNvPr>
          <p:cNvSpPr txBox="1"/>
          <p:nvPr/>
        </p:nvSpPr>
        <p:spPr>
          <a:xfrm>
            <a:off x="454944" y="1628800"/>
            <a:ext cx="7204270" cy="3785652"/>
          </a:xfrm>
          <a:prstGeom prst="rect">
            <a:avLst/>
          </a:prstGeom>
          <a:noFill/>
        </p:spPr>
        <p:txBody>
          <a:bodyPr wrap="square">
            <a:spAutoFit/>
          </a:bodyPr>
          <a:lstStyle/>
          <a:p>
            <a:pPr marL="0" indent="0">
              <a:buNone/>
            </a:pPr>
            <a:r>
              <a:rPr lang="es-ES" sz="2000" dirty="0"/>
              <a:t>Si deseamos un entorno “más amigable” podemos empelar ARDUINOBLOCKS.</a:t>
            </a:r>
          </a:p>
          <a:p>
            <a:pPr marL="0" indent="0">
              <a:buNone/>
            </a:pPr>
            <a:r>
              <a:rPr lang="es-ES" sz="2000" b="1" i="1" dirty="0"/>
              <a:t>	-Es una plataforma online</a:t>
            </a:r>
          </a:p>
          <a:p>
            <a:pPr marL="0" indent="0">
              <a:buNone/>
            </a:pPr>
            <a:r>
              <a:rPr lang="es-ES" sz="2000" b="1" i="1" dirty="0"/>
              <a:t>	-Debemos registrarnos (gratuito)</a:t>
            </a:r>
          </a:p>
          <a:p>
            <a:pPr marL="0" indent="0">
              <a:buNone/>
            </a:pPr>
            <a:r>
              <a:rPr lang="es-ES" sz="2000" b="1" i="1" dirty="0"/>
              <a:t>	-Debemos instalar </a:t>
            </a:r>
            <a:r>
              <a:rPr lang="es-ES" sz="2000" b="1" i="1" dirty="0" err="1"/>
              <a:t>Arduinoconector</a:t>
            </a:r>
            <a:r>
              <a:rPr lang="es-ES" sz="2000" b="1" i="1" dirty="0"/>
              <a:t>, para poder hacer la carga de nuestros programas a la placa.</a:t>
            </a:r>
          </a:p>
          <a:p>
            <a:pPr marL="0" indent="0">
              <a:buNone/>
            </a:pPr>
            <a:r>
              <a:rPr lang="es-ES" sz="2000" b="1" i="1" dirty="0"/>
              <a:t>	-La interfaz es similar a Scratch/</a:t>
            </a:r>
            <a:r>
              <a:rPr lang="es-ES" sz="2000" b="1" i="1" dirty="0" err="1"/>
              <a:t>Mblock</a:t>
            </a:r>
            <a:endParaRPr lang="es-ES" sz="2000" b="1" i="1" dirty="0"/>
          </a:p>
          <a:p>
            <a:pPr marL="0" indent="0">
              <a:buNone/>
            </a:pPr>
            <a:endParaRPr lang="es-ES" sz="2000" b="1" i="1" dirty="0"/>
          </a:p>
          <a:p>
            <a:pPr marL="0" indent="0">
              <a:buNone/>
            </a:pPr>
            <a:r>
              <a:rPr lang="es-ES" sz="2000" b="1" i="1" dirty="0"/>
              <a:t>Enlace:</a:t>
            </a:r>
          </a:p>
          <a:p>
            <a:pPr marL="0" indent="0">
              <a:buNone/>
            </a:pPr>
            <a:r>
              <a:rPr lang="es-ES" sz="2000" b="1" i="1" dirty="0"/>
              <a:t>	-Arduino blocks: </a:t>
            </a:r>
            <a:r>
              <a:rPr lang="es-ES" sz="2000" b="1" i="1" dirty="0">
                <a:hlinkClick r:id="rId3"/>
              </a:rPr>
              <a:t>http://www.arduinoblocks.com/</a:t>
            </a:r>
            <a:endParaRPr lang="es-ES" sz="2000" b="1" i="1" dirty="0"/>
          </a:p>
          <a:p>
            <a:pPr marL="0" indent="0">
              <a:buNone/>
            </a:pPr>
            <a:r>
              <a:rPr lang="es-ES" sz="2000" b="1" i="1" dirty="0"/>
              <a:t>	-</a:t>
            </a:r>
            <a:r>
              <a:rPr lang="es-ES" sz="2000" b="1" i="1" dirty="0" err="1"/>
              <a:t>ArduinoConector</a:t>
            </a:r>
            <a:r>
              <a:rPr lang="es-ES" sz="2000" b="1" i="1" dirty="0"/>
              <a:t>: </a:t>
            </a:r>
            <a:r>
              <a:rPr lang="es-ES" sz="2000" b="1" i="1" dirty="0">
                <a:hlinkClick r:id="rId3"/>
              </a:rPr>
              <a:t>http://www.arduinoblocks.com/web/site/abconnector</a:t>
            </a:r>
            <a:endParaRPr lang="es-ES" sz="2000" b="1" i="1" dirty="0"/>
          </a:p>
        </p:txBody>
      </p:sp>
      <p:sp>
        <p:nvSpPr>
          <p:cNvPr id="5" name="Flecha: a la derecha 4">
            <a:hlinkClick r:id="rId4" action="ppaction://hlinksldjump"/>
            <a:extLst>
              <a:ext uri="{FF2B5EF4-FFF2-40B4-BE49-F238E27FC236}">
                <a16:creationId xmlns:a16="http://schemas.microsoft.com/office/drawing/2014/main" id="{6C2D8648-722F-4FB4-8849-72C186AABA18}"/>
              </a:ext>
            </a:extLst>
          </p:cNvPr>
          <p:cNvSpPr/>
          <p:nvPr/>
        </p:nvSpPr>
        <p:spPr>
          <a:xfrm rot="10800000">
            <a:off x="395536" y="5949280"/>
            <a:ext cx="115212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48864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67544" y="351571"/>
            <a:ext cx="6984776" cy="4005064"/>
          </a:xfrm>
        </p:spPr>
        <p:txBody>
          <a:bodyPr>
            <a:normAutofit fontScale="25000" lnSpcReduction="20000"/>
          </a:bodyPr>
          <a:lstStyle/>
          <a:p>
            <a:pPr algn="ctr">
              <a:buNone/>
            </a:pPr>
            <a:r>
              <a:rPr lang="es-ES" sz="14400" b="1" dirty="0">
                <a:latin typeface="Abadi" panose="020B0604020104020204" pitchFamily="34" charset="0"/>
              </a:rPr>
              <a:t>¿Qué es Arduino? </a:t>
            </a:r>
          </a:p>
          <a:p>
            <a:pPr algn="ctr">
              <a:buNone/>
            </a:pPr>
            <a:endParaRPr lang="es-ES" sz="9600" dirty="0">
              <a:latin typeface="Abadi" panose="020B0604020104020204" pitchFamily="34" charset="0"/>
            </a:endParaRPr>
          </a:p>
          <a:p>
            <a:pPr marL="1428750" indent="-1143000">
              <a:buFont typeface="Wingdings" panose="05000000000000000000" pitchFamily="2" charset="2"/>
              <a:buChar char="q"/>
            </a:pPr>
            <a:r>
              <a:rPr lang="es-ES" sz="7400" b="1" dirty="0">
                <a:latin typeface="Abadi" panose="020B0604020104020204" pitchFamily="34" charset="0"/>
              </a:rPr>
              <a:t>Se trata de un dispositivo programable utilizado en sistemas de control y robots.</a:t>
            </a:r>
          </a:p>
          <a:p>
            <a:pPr marL="1428750" indent="-1143000">
              <a:buFont typeface="Wingdings" panose="05000000000000000000" pitchFamily="2" charset="2"/>
              <a:buChar char="q"/>
            </a:pPr>
            <a:r>
              <a:rPr lang="es-ES" sz="7400" b="1" dirty="0">
                <a:latin typeface="Abadi" panose="020B0604020104020204" pitchFamily="34" charset="0"/>
              </a:rPr>
              <a:t>Cumple la función de regulador, es decir, recoge información de los sensores y controla los actuadores para que realicen la tarea deseada.</a:t>
            </a:r>
          </a:p>
          <a:p>
            <a:pPr marL="1428750" indent="-1143000">
              <a:buFont typeface="Wingdings" panose="05000000000000000000" pitchFamily="2" charset="2"/>
              <a:buChar char="q"/>
            </a:pPr>
            <a:r>
              <a:rPr lang="es-ES" sz="7400" b="1" dirty="0">
                <a:latin typeface="Abadi" panose="020B0604020104020204" pitchFamily="34" charset="0"/>
              </a:rPr>
              <a:t>Se trata de un hardware libre, cualquiera puede construirlo a partir de  la documentación disponible para ello</a:t>
            </a:r>
            <a:endParaRPr lang="es-ES" sz="7400" dirty="0">
              <a:latin typeface="Abadi" panose="020B0604020104020204" pitchFamily="34" charset="0"/>
            </a:endParaRPr>
          </a:p>
          <a:p>
            <a:pPr>
              <a:buNone/>
            </a:pPr>
            <a:r>
              <a:rPr lang="es-ES" sz="4500" dirty="0"/>
              <a:t> </a:t>
            </a:r>
            <a:r>
              <a:rPr lang="es-ES" sz="4300" i="1" dirty="0"/>
              <a:t>		</a:t>
            </a:r>
          </a:p>
          <a:p>
            <a:pPr>
              <a:buNone/>
            </a:pP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763687" y="1196752"/>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Resultado de imagen de arduino">
            <a:extLst>
              <a:ext uri="{FF2B5EF4-FFF2-40B4-BE49-F238E27FC236}">
                <a16:creationId xmlns:a16="http://schemas.microsoft.com/office/drawing/2014/main" id="{2EB7D15F-999C-4361-A89C-E5B09C66B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698" y="3511452"/>
            <a:ext cx="2929508" cy="29295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4D9FD0-EFF4-48FE-B54B-5A1EACCF6629}"/>
              </a:ext>
            </a:extLst>
          </p:cNvPr>
          <p:cNvSpPr>
            <a:spLocks noGrp="1"/>
          </p:cNvSpPr>
          <p:nvPr>
            <p:ph type="title"/>
          </p:nvPr>
        </p:nvSpPr>
        <p:spPr/>
        <p:txBody>
          <a:bodyPr/>
          <a:lstStyle/>
          <a:p>
            <a:r>
              <a:rPr lang="es-ES" dirty="0"/>
              <a:t>Kit BÁSICOS de ARDUINO</a:t>
            </a:r>
          </a:p>
        </p:txBody>
      </p:sp>
      <p:sp>
        <p:nvSpPr>
          <p:cNvPr id="3" name="Marcador de contenido 2">
            <a:extLst>
              <a:ext uri="{FF2B5EF4-FFF2-40B4-BE49-F238E27FC236}">
                <a16:creationId xmlns:a16="http://schemas.microsoft.com/office/drawing/2014/main" id="{179CEBC8-4927-43AB-BF1A-FC817FB3AB26}"/>
              </a:ext>
            </a:extLst>
          </p:cNvPr>
          <p:cNvSpPr>
            <a:spLocks noGrp="1"/>
          </p:cNvSpPr>
          <p:nvPr>
            <p:ph sz="half" idx="1"/>
          </p:nvPr>
        </p:nvSpPr>
        <p:spPr>
          <a:xfrm>
            <a:off x="609600" y="2160589"/>
            <a:ext cx="7202760" cy="3880772"/>
          </a:xfrm>
        </p:spPr>
        <p:txBody>
          <a:bodyPr/>
          <a:lstStyle/>
          <a:p>
            <a:pPr marL="0" indent="0">
              <a:buNone/>
            </a:pPr>
            <a:r>
              <a:rPr lang="es-ES" dirty="0"/>
              <a:t>A nuestro KIT de Arduino básico, podemos añadirle todos los elementos que queramos. Todo depende de nuestra imaginación…porque con Arduino, TODO ES POSIBLE.</a:t>
            </a:r>
          </a:p>
        </p:txBody>
      </p:sp>
      <p:pic>
        <p:nvPicPr>
          <p:cNvPr id="6" name="Imagen 5">
            <a:extLst>
              <a:ext uri="{FF2B5EF4-FFF2-40B4-BE49-F238E27FC236}">
                <a16:creationId xmlns:a16="http://schemas.microsoft.com/office/drawing/2014/main" id="{386298B9-ACE5-43E4-9C08-5D3099D66862}"/>
              </a:ext>
            </a:extLst>
          </p:cNvPr>
          <p:cNvPicPr>
            <a:picLocks noChangeAspect="1"/>
          </p:cNvPicPr>
          <p:nvPr/>
        </p:nvPicPr>
        <p:blipFill rotWithShape="1">
          <a:blip r:embed="rId2"/>
          <a:srcRect l="18501" t="16401" r="47637" b="29000"/>
          <a:stretch/>
        </p:blipFill>
        <p:spPr>
          <a:xfrm>
            <a:off x="2051720" y="3429000"/>
            <a:ext cx="3096344" cy="2808312"/>
          </a:xfrm>
          <a:prstGeom prst="rect">
            <a:avLst/>
          </a:prstGeom>
        </p:spPr>
      </p:pic>
    </p:spTree>
    <p:extLst>
      <p:ext uri="{BB962C8B-B14F-4D97-AF65-F5344CB8AC3E}">
        <p14:creationId xmlns:p14="http://schemas.microsoft.com/office/powerpoint/2010/main" val="3774021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rmAutofit fontScale="25000" lnSpcReduction="20000"/>
          </a:bodyPr>
          <a:lstStyle/>
          <a:p>
            <a:pPr algn="ctr">
              <a:buNone/>
            </a:pPr>
            <a:r>
              <a:rPr lang="es-ES" sz="14400" b="1" dirty="0"/>
              <a:t>Prácticas con kit básico de Arduino</a:t>
            </a:r>
          </a:p>
          <a:p>
            <a:pPr algn="ctr">
              <a:buNone/>
            </a:pPr>
            <a:endParaRPr lang="es-ES" sz="9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31640" y="1412776"/>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85F53632-D093-4211-B1B1-5C17B3A92E73}"/>
              </a:ext>
            </a:extLst>
          </p:cNvPr>
          <p:cNvSpPr txBox="1"/>
          <p:nvPr/>
        </p:nvSpPr>
        <p:spPr>
          <a:xfrm>
            <a:off x="1403648" y="1851789"/>
            <a:ext cx="6652013" cy="2862322"/>
          </a:xfrm>
          <a:prstGeom prst="rect">
            <a:avLst/>
          </a:prstGeom>
          <a:noFill/>
        </p:spPr>
        <p:txBody>
          <a:bodyPr wrap="square" rtlCol="0">
            <a:spAutoFit/>
          </a:bodyPr>
          <a:lstStyle/>
          <a:p>
            <a:r>
              <a:rPr lang="es-ES" dirty="0"/>
              <a:t>PRÁCTICA 1: ENCENDIDO DE UN LED Y PARPADEO</a:t>
            </a:r>
          </a:p>
          <a:p>
            <a:r>
              <a:rPr lang="es-ES" dirty="0"/>
              <a:t>PRÁCTICA 2: SEMÁFORO</a:t>
            </a:r>
          </a:p>
          <a:p>
            <a:r>
              <a:rPr lang="es-ES" dirty="0"/>
              <a:t>PRÁCTICA 3: ENCENDIDO SECUENCIAL DE LEDS</a:t>
            </a:r>
          </a:p>
          <a:p>
            <a:r>
              <a:rPr lang="es-ES" dirty="0"/>
              <a:t>PRÁCTICA 4: PULSADORES</a:t>
            </a:r>
          </a:p>
          <a:p>
            <a:r>
              <a:rPr lang="es-ES" dirty="0"/>
              <a:t>PRÁCTICA 5: CONMUTADA</a:t>
            </a:r>
          </a:p>
          <a:p>
            <a:r>
              <a:rPr lang="es-ES" dirty="0"/>
              <a:t>PRÁCTICA 6: LED MULTICOLOR</a:t>
            </a:r>
          </a:p>
          <a:p>
            <a:r>
              <a:rPr lang="es-ES" dirty="0"/>
              <a:t>PRÁCTICA 7: SIMULACIÓN DE LA LUZ DE UNA VELA</a:t>
            </a:r>
          </a:p>
          <a:p>
            <a:r>
              <a:rPr lang="es-ES" dirty="0"/>
              <a:t>PRÁCTICA 8: ENCENDIDO DE LUZ AUTOMÁTICO</a:t>
            </a:r>
          </a:p>
          <a:p>
            <a:r>
              <a:rPr lang="es-ES" dirty="0"/>
              <a:t>PRÁCTICA 9: DADO ELECTRÓNICO</a:t>
            </a:r>
          </a:p>
          <a:p>
            <a:r>
              <a:rPr lang="es-ES" dirty="0">
                <a:hlinkClick r:id="rId2" action="ppaction://hlinksldjump"/>
              </a:rPr>
              <a:t>PRÁCTICA 10: CONTADOR PLAZAS LIBRES Y ACCESO PARKING</a:t>
            </a:r>
            <a:endParaRPr lang="es-ES" dirty="0"/>
          </a:p>
        </p:txBody>
      </p:sp>
    </p:spTree>
    <p:extLst>
      <p:ext uri="{BB962C8B-B14F-4D97-AF65-F5344CB8AC3E}">
        <p14:creationId xmlns:p14="http://schemas.microsoft.com/office/powerpoint/2010/main" val="3078871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1: Encendido de led y parpadeo</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1FC1161-0CCA-49C4-998A-73050CEC367C}"/>
              </a:ext>
            </a:extLst>
          </p:cNvPr>
          <p:cNvSpPr txBox="1"/>
          <p:nvPr/>
        </p:nvSpPr>
        <p:spPr>
          <a:xfrm>
            <a:off x="395536" y="1201317"/>
            <a:ext cx="7704856" cy="1477328"/>
          </a:xfrm>
          <a:prstGeom prst="rect">
            <a:avLst/>
          </a:prstGeom>
          <a:noFill/>
        </p:spPr>
        <p:txBody>
          <a:bodyPr wrap="square">
            <a:spAutoFit/>
          </a:bodyPr>
          <a:lstStyle/>
          <a:p>
            <a:pPr marL="285750" indent="-285750" algn="just">
              <a:buFont typeface="Wingdings" panose="05000000000000000000" pitchFamily="2" charset="2"/>
              <a:buChar char="q"/>
            </a:pPr>
            <a:r>
              <a:rPr lang="es-ES" dirty="0"/>
              <a:t>Para empezar a trabajar con Arduino vamos a simular un ejemplo de código llamado BLINK, en el que veremos cómo se enciende y apaga el diodo LED que incluye la placa en el pin 13.</a:t>
            </a:r>
          </a:p>
          <a:p>
            <a:pPr algn="just"/>
            <a:endParaRPr lang="es-ES" dirty="0"/>
          </a:p>
          <a:p>
            <a:r>
              <a:rPr lang="es-ES" dirty="0"/>
              <a:t>Sketch:</a:t>
            </a:r>
          </a:p>
        </p:txBody>
      </p:sp>
      <p:pic>
        <p:nvPicPr>
          <p:cNvPr id="10" name="Imagen 9">
            <a:extLst>
              <a:ext uri="{FF2B5EF4-FFF2-40B4-BE49-F238E27FC236}">
                <a16:creationId xmlns:a16="http://schemas.microsoft.com/office/drawing/2014/main" id="{CB2B4D77-0AB2-431F-8D56-965ECA448CF8}"/>
              </a:ext>
            </a:extLst>
          </p:cNvPr>
          <p:cNvPicPr>
            <a:picLocks noChangeAspect="1"/>
          </p:cNvPicPr>
          <p:nvPr/>
        </p:nvPicPr>
        <p:blipFill>
          <a:blip r:embed="rId2"/>
          <a:stretch>
            <a:fillRect/>
          </a:stretch>
        </p:blipFill>
        <p:spPr>
          <a:xfrm>
            <a:off x="1304436" y="2060848"/>
            <a:ext cx="7544897" cy="4032448"/>
          </a:xfrm>
          <a:prstGeom prst="rect">
            <a:avLst/>
          </a:prstGeom>
        </p:spPr>
      </p:pic>
    </p:spTree>
    <p:extLst>
      <p:ext uri="{BB962C8B-B14F-4D97-AF65-F5344CB8AC3E}">
        <p14:creationId xmlns:p14="http://schemas.microsoft.com/office/powerpoint/2010/main" val="199273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1: Encendido de led y parpadeo</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1FC1161-0CCA-49C4-998A-73050CEC367C}"/>
              </a:ext>
            </a:extLst>
          </p:cNvPr>
          <p:cNvSpPr txBox="1"/>
          <p:nvPr/>
        </p:nvSpPr>
        <p:spPr>
          <a:xfrm>
            <a:off x="395536" y="1201317"/>
            <a:ext cx="7704856" cy="1200329"/>
          </a:xfrm>
          <a:prstGeom prst="rect">
            <a:avLst/>
          </a:prstGeom>
          <a:noFill/>
        </p:spPr>
        <p:txBody>
          <a:bodyPr wrap="square">
            <a:spAutoFit/>
          </a:bodyPr>
          <a:lstStyle/>
          <a:p>
            <a:pPr marL="285750" indent="-285750" algn="just">
              <a:buFont typeface="Wingdings" panose="05000000000000000000" pitchFamily="2" charset="2"/>
              <a:buChar char="q"/>
            </a:pPr>
            <a:r>
              <a:rPr lang="es-ES" dirty="0"/>
              <a:t>Vamos a modificar el programa anterior para que el tiempo cada vez sea mayor, dependiendo del número de veces que se ejecute el programa.</a:t>
            </a:r>
          </a:p>
          <a:p>
            <a:r>
              <a:rPr lang="es-ES" dirty="0"/>
              <a:t>Sketch:</a:t>
            </a:r>
          </a:p>
        </p:txBody>
      </p:sp>
      <p:pic>
        <p:nvPicPr>
          <p:cNvPr id="4" name="Imagen 3">
            <a:extLst>
              <a:ext uri="{FF2B5EF4-FFF2-40B4-BE49-F238E27FC236}">
                <a16:creationId xmlns:a16="http://schemas.microsoft.com/office/drawing/2014/main" id="{E37B30B8-DB70-4DE8-A49E-9860DF2957B1}"/>
              </a:ext>
            </a:extLst>
          </p:cNvPr>
          <p:cNvPicPr>
            <a:picLocks noChangeAspect="1"/>
          </p:cNvPicPr>
          <p:nvPr/>
        </p:nvPicPr>
        <p:blipFill>
          <a:blip r:embed="rId2"/>
          <a:stretch>
            <a:fillRect/>
          </a:stretch>
        </p:blipFill>
        <p:spPr>
          <a:xfrm>
            <a:off x="1403648" y="2060848"/>
            <a:ext cx="6572250" cy="4371975"/>
          </a:xfrm>
          <a:prstGeom prst="rect">
            <a:avLst/>
          </a:prstGeom>
        </p:spPr>
      </p:pic>
    </p:spTree>
    <p:extLst>
      <p:ext uri="{BB962C8B-B14F-4D97-AF65-F5344CB8AC3E}">
        <p14:creationId xmlns:p14="http://schemas.microsoft.com/office/powerpoint/2010/main" val="3238204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2: Semáforo</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1FC1161-0CCA-49C4-998A-73050CEC367C}"/>
              </a:ext>
            </a:extLst>
          </p:cNvPr>
          <p:cNvSpPr txBox="1"/>
          <p:nvPr/>
        </p:nvSpPr>
        <p:spPr>
          <a:xfrm>
            <a:off x="395536" y="1201317"/>
            <a:ext cx="7704856" cy="923330"/>
          </a:xfrm>
          <a:prstGeom prst="rect">
            <a:avLst/>
          </a:prstGeom>
          <a:noFill/>
        </p:spPr>
        <p:txBody>
          <a:bodyPr wrap="square">
            <a:spAutoFit/>
          </a:bodyPr>
          <a:lstStyle/>
          <a:p>
            <a:pPr marL="285750" indent="-285750" algn="just">
              <a:buFont typeface="Wingdings" panose="05000000000000000000" pitchFamily="2" charset="2"/>
              <a:buChar char="q"/>
            </a:pPr>
            <a:r>
              <a:rPr lang="es-ES" dirty="0"/>
              <a:t>Vamos a realizar un semáforo que tenga la siguiente secuencia de luces: luz roja durante 6 segundos y se apaga, luz verde durante 4 segundos y luz amarilla 2 segundos con dos destellos.</a:t>
            </a:r>
          </a:p>
        </p:txBody>
      </p:sp>
      <p:pic>
        <p:nvPicPr>
          <p:cNvPr id="9" name="Imagen 8">
            <a:extLst>
              <a:ext uri="{FF2B5EF4-FFF2-40B4-BE49-F238E27FC236}">
                <a16:creationId xmlns:a16="http://schemas.microsoft.com/office/drawing/2014/main" id="{AEC9683C-6B60-4507-AD9B-6536ABA7E972}"/>
              </a:ext>
            </a:extLst>
          </p:cNvPr>
          <p:cNvPicPr>
            <a:picLocks noChangeAspect="1"/>
          </p:cNvPicPr>
          <p:nvPr/>
        </p:nvPicPr>
        <p:blipFill>
          <a:blip r:embed="rId2"/>
          <a:stretch>
            <a:fillRect/>
          </a:stretch>
        </p:blipFill>
        <p:spPr>
          <a:xfrm>
            <a:off x="368061" y="2204864"/>
            <a:ext cx="5783349" cy="4512765"/>
          </a:xfrm>
          <a:prstGeom prst="rect">
            <a:avLst/>
          </a:prstGeom>
        </p:spPr>
      </p:pic>
      <p:pic>
        <p:nvPicPr>
          <p:cNvPr id="11" name="Imagen 10">
            <a:extLst>
              <a:ext uri="{FF2B5EF4-FFF2-40B4-BE49-F238E27FC236}">
                <a16:creationId xmlns:a16="http://schemas.microsoft.com/office/drawing/2014/main" id="{621C93E3-AC38-4360-AA14-53C0AFB1D0B7}"/>
              </a:ext>
            </a:extLst>
          </p:cNvPr>
          <p:cNvPicPr>
            <a:picLocks noChangeAspect="1"/>
          </p:cNvPicPr>
          <p:nvPr/>
        </p:nvPicPr>
        <p:blipFill>
          <a:blip r:embed="rId3"/>
          <a:stretch>
            <a:fillRect/>
          </a:stretch>
        </p:blipFill>
        <p:spPr>
          <a:xfrm>
            <a:off x="3635896" y="2208185"/>
            <a:ext cx="4657191" cy="1824334"/>
          </a:xfrm>
          <a:prstGeom prst="rect">
            <a:avLst/>
          </a:prstGeom>
        </p:spPr>
      </p:pic>
    </p:spTree>
    <p:extLst>
      <p:ext uri="{BB962C8B-B14F-4D97-AF65-F5344CB8AC3E}">
        <p14:creationId xmlns:p14="http://schemas.microsoft.com/office/powerpoint/2010/main" val="4180785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2: Semáforo</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A1F0314F-C598-4812-9A82-8E70D3A4A493}"/>
              </a:ext>
            </a:extLst>
          </p:cNvPr>
          <p:cNvPicPr>
            <a:picLocks noChangeAspect="1"/>
          </p:cNvPicPr>
          <p:nvPr/>
        </p:nvPicPr>
        <p:blipFill>
          <a:blip r:embed="rId2"/>
          <a:stretch>
            <a:fillRect/>
          </a:stretch>
        </p:blipFill>
        <p:spPr>
          <a:xfrm>
            <a:off x="827584" y="1156068"/>
            <a:ext cx="6264696" cy="5274448"/>
          </a:xfrm>
          <a:prstGeom prst="rect">
            <a:avLst/>
          </a:prstGeom>
        </p:spPr>
      </p:pic>
    </p:spTree>
    <p:extLst>
      <p:ext uri="{BB962C8B-B14F-4D97-AF65-F5344CB8AC3E}">
        <p14:creationId xmlns:p14="http://schemas.microsoft.com/office/powerpoint/2010/main" val="44541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3: Encendido secuencial de leds</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1FC1161-0CCA-49C4-998A-73050CEC367C}"/>
              </a:ext>
            </a:extLst>
          </p:cNvPr>
          <p:cNvSpPr txBox="1"/>
          <p:nvPr/>
        </p:nvSpPr>
        <p:spPr>
          <a:xfrm>
            <a:off x="395536" y="1201317"/>
            <a:ext cx="8136904" cy="1200329"/>
          </a:xfrm>
          <a:prstGeom prst="rect">
            <a:avLst/>
          </a:prstGeom>
          <a:noFill/>
        </p:spPr>
        <p:txBody>
          <a:bodyPr wrap="square">
            <a:spAutoFit/>
          </a:bodyPr>
          <a:lstStyle/>
          <a:p>
            <a:pPr marL="285750" indent="-285750" algn="just">
              <a:buFont typeface="Wingdings" panose="05000000000000000000" pitchFamily="2" charset="2"/>
              <a:buChar char="q"/>
            </a:pPr>
            <a:r>
              <a:rPr lang="es-ES" dirty="0"/>
              <a:t>Realiza el encendido secuencial de cuatro leds empezando del pin 12 hasta el pin 9. Cuando se hayan encendido todos los </a:t>
            </a:r>
            <a:r>
              <a:rPr lang="es-ES" dirty="0" err="1"/>
              <a:t>LEDs</a:t>
            </a:r>
            <a:r>
              <a:rPr lang="es-ES" dirty="0"/>
              <a:t> se apagarán los 4 y se volverá a repetir el ciclo. Vamos a considerar un tiempo entre el encendido de cada LED y el apagado de los 4 LEDS de 1 segundo.</a:t>
            </a:r>
          </a:p>
        </p:txBody>
      </p:sp>
      <p:pic>
        <p:nvPicPr>
          <p:cNvPr id="4" name="Imagen 3">
            <a:extLst>
              <a:ext uri="{FF2B5EF4-FFF2-40B4-BE49-F238E27FC236}">
                <a16:creationId xmlns:a16="http://schemas.microsoft.com/office/drawing/2014/main" id="{1E37C2BF-932D-45D6-B1F7-5BE9B8244F4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16331" y="2139563"/>
            <a:ext cx="6228184" cy="4633584"/>
          </a:xfrm>
          <a:prstGeom prst="rect">
            <a:avLst/>
          </a:prstGeom>
        </p:spPr>
      </p:pic>
    </p:spTree>
    <p:extLst>
      <p:ext uri="{BB962C8B-B14F-4D97-AF65-F5344CB8AC3E}">
        <p14:creationId xmlns:p14="http://schemas.microsoft.com/office/powerpoint/2010/main" val="4214179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3: Encendido secuencial de Leds</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673D48E3-F6A0-40E3-9351-BF5EEFD9B1D0}"/>
              </a:ext>
            </a:extLst>
          </p:cNvPr>
          <p:cNvPicPr>
            <a:picLocks noChangeAspect="1"/>
          </p:cNvPicPr>
          <p:nvPr/>
        </p:nvPicPr>
        <p:blipFill>
          <a:blip r:embed="rId2"/>
          <a:stretch>
            <a:fillRect/>
          </a:stretch>
        </p:blipFill>
        <p:spPr>
          <a:xfrm>
            <a:off x="2051720" y="1102941"/>
            <a:ext cx="4355136" cy="5422403"/>
          </a:xfrm>
          <a:prstGeom prst="rect">
            <a:avLst/>
          </a:prstGeom>
        </p:spPr>
      </p:pic>
    </p:spTree>
    <p:extLst>
      <p:ext uri="{BB962C8B-B14F-4D97-AF65-F5344CB8AC3E}">
        <p14:creationId xmlns:p14="http://schemas.microsoft.com/office/powerpoint/2010/main" val="3455909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3: Encendido secuencial de Leds</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3D933A14-6ACF-4076-B7E3-EC5534DB90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3528" y="982016"/>
            <a:ext cx="8232866" cy="5324021"/>
          </a:xfrm>
          <a:prstGeom prst="rect">
            <a:avLst/>
          </a:prstGeom>
        </p:spPr>
      </p:pic>
      <p:sp>
        <p:nvSpPr>
          <p:cNvPr id="9" name="CuadroTexto 8">
            <a:extLst>
              <a:ext uri="{FF2B5EF4-FFF2-40B4-BE49-F238E27FC236}">
                <a16:creationId xmlns:a16="http://schemas.microsoft.com/office/drawing/2014/main" id="{77923B9D-5AEC-4937-81CC-FADB1C6BA9A2}"/>
              </a:ext>
            </a:extLst>
          </p:cNvPr>
          <p:cNvSpPr txBox="1"/>
          <p:nvPr/>
        </p:nvSpPr>
        <p:spPr>
          <a:xfrm>
            <a:off x="1187624" y="5517232"/>
            <a:ext cx="7732183" cy="523220"/>
          </a:xfrm>
          <a:prstGeom prst="rect">
            <a:avLst/>
          </a:prstGeom>
          <a:noFill/>
        </p:spPr>
        <p:txBody>
          <a:bodyPr wrap="square">
            <a:spAutoFit/>
          </a:bodyPr>
          <a:lstStyle/>
          <a:p>
            <a:r>
              <a:rPr lang="es-ES" sz="1400" dirty="0"/>
              <a:t>a) Modifica el programa anterior para que se apaguen todos los LED a la vez.</a:t>
            </a:r>
          </a:p>
          <a:p>
            <a:r>
              <a:rPr lang="es-ES" sz="1400" dirty="0"/>
              <a:t>b) Modifica el sketch anterior para que los LED se apaguen en orden inverso: del pin 9 al 12.</a:t>
            </a:r>
          </a:p>
        </p:txBody>
      </p:sp>
    </p:spTree>
    <p:extLst>
      <p:ext uri="{BB962C8B-B14F-4D97-AF65-F5344CB8AC3E}">
        <p14:creationId xmlns:p14="http://schemas.microsoft.com/office/powerpoint/2010/main" val="752967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0" y="332656"/>
            <a:ext cx="7642377" cy="360039"/>
          </a:xfrm>
        </p:spPr>
        <p:txBody>
          <a:bodyPr>
            <a:noAutofit/>
          </a:bodyPr>
          <a:lstStyle/>
          <a:p>
            <a:pPr algn="ctr">
              <a:buNone/>
            </a:pPr>
            <a:r>
              <a:rPr lang="es-ES" sz="2800" b="1" dirty="0"/>
              <a:t>Práctica 4: Pulsadores. </a:t>
            </a:r>
            <a:r>
              <a:rPr lang="es-ES" sz="2800" b="1" dirty="0" err="1"/>
              <a:t>Pull</a:t>
            </a:r>
            <a:r>
              <a:rPr lang="es-ES" sz="2800" b="1" dirty="0"/>
              <a:t> up y </a:t>
            </a:r>
            <a:r>
              <a:rPr lang="es-ES" sz="2800" b="1" dirty="0" err="1"/>
              <a:t>Pull</a:t>
            </a:r>
            <a:r>
              <a:rPr lang="es-ES" sz="2800" b="1" dirty="0"/>
              <a:t> </a:t>
            </a:r>
            <a:r>
              <a:rPr lang="es-ES" sz="2800" b="1" dirty="0" err="1"/>
              <a:t>down</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43B14550-2E0A-4535-A6BE-5F38E3B9F6DA}"/>
              </a:ext>
            </a:extLst>
          </p:cNvPr>
          <p:cNvSpPr txBox="1"/>
          <p:nvPr/>
        </p:nvSpPr>
        <p:spPr>
          <a:xfrm>
            <a:off x="395536" y="1201317"/>
            <a:ext cx="8136904" cy="2031325"/>
          </a:xfrm>
          <a:prstGeom prst="rect">
            <a:avLst/>
          </a:prstGeom>
          <a:noFill/>
        </p:spPr>
        <p:txBody>
          <a:bodyPr wrap="square">
            <a:spAutoFit/>
          </a:bodyPr>
          <a:lstStyle/>
          <a:p>
            <a:pPr marL="285750" indent="-285750" algn="just">
              <a:buFont typeface="Wingdings" panose="05000000000000000000" pitchFamily="2" charset="2"/>
              <a:buChar char="q"/>
            </a:pPr>
            <a:r>
              <a:rPr lang="es-ES" dirty="0"/>
              <a:t>Para conectar pulsadores en las entradas digitales de Arduino, se utiliza la conexión mediante resistencias </a:t>
            </a:r>
            <a:r>
              <a:rPr lang="es-ES" dirty="0" err="1"/>
              <a:t>pull-down</a:t>
            </a:r>
            <a:r>
              <a:rPr lang="es-ES" dirty="0"/>
              <a:t> o </a:t>
            </a:r>
            <a:r>
              <a:rPr lang="es-ES" dirty="0" err="1"/>
              <a:t>pull</a:t>
            </a:r>
            <a:r>
              <a:rPr lang="es-ES" dirty="0"/>
              <a:t> up (como veremos sólo cambia el circuito, el software que utilizamos para hacer funcionar el circuito no va a variar), de tal forma, que siempre haya un estado lógico a la entrada del microprocesador, es decir, 5 o 0 voltios.</a:t>
            </a:r>
          </a:p>
          <a:p>
            <a:pPr algn="just"/>
            <a:endParaRPr lang="es-ES" dirty="0"/>
          </a:p>
          <a:p>
            <a:pPr algn="just"/>
            <a:r>
              <a:rPr lang="es-ES" dirty="0"/>
              <a:t>Las configuraciones se muestran en la siguiente figura:</a:t>
            </a:r>
          </a:p>
        </p:txBody>
      </p:sp>
      <p:pic>
        <p:nvPicPr>
          <p:cNvPr id="9" name="Imagen 8">
            <a:extLst>
              <a:ext uri="{FF2B5EF4-FFF2-40B4-BE49-F238E27FC236}">
                <a16:creationId xmlns:a16="http://schemas.microsoft.com/office/drawing/2014/main" id="{3D377877-5FE1-4D70-B918-44765707D777}"/>
              </a:ext>
            </a:extLst>
          </p:cNvPr>
          <p:cNvPicPr>
            <a:picLocks noChangeAspect="1"/>
          </p:cNvPicPr>
          <p:nvPr/>
        </p:nvPicPr>
        <p:blipFill>
          <a:blip r:embed="rId2"/>
          <a:stretch>
            <a:fillRect/>
          </a:stretch>
        </p:blipFill>
        <p:spPr>
          <a:xfrm>
            <a:off x="1403648" y="3232642"/>
            <a:ext cx="4476750" cy="3467100"/>
          </a:xfrm>
          <a:prstGeom prst="rect">
            <a:avLst/>
          </a:prstGeom>
        </p:spPr>
      </p:pic>
    </p:spTree>
    <p:extLst>
      <p:ext uri="{BB962C8B-B14F-4D97-AF65-F5344CB8AC3E}">
        <p14:creationId xmlns:p14="http://schemas.microsoft.com/office/powerpoint/2010/main" val="3626284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Diagrama&#10;&#10;Descripción generada automáticamente">
            <a:extLst>
              <a:ext uri="{FF2B5EF4-FFF2-40B4-BE49-F238E27FC236}">
                <a16:creationId xmlns:a16="http://schemas.microsoft.com/office/drawing/2014/main" id="{3BE04D25-F43A-48E7-A9CD-5A4FE04E9B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700808"/>
            <a:ext cx="6710154" cy="4512579"/>
          </a:xfrm>
          <a:prstGeom prst="rect">
            <a:avLst/>
          </a:prstGeom>
        </p:spPr>
      </p:pic>
      <p:cxnSp>
        <p:nvCxnSpPr>
          <p:cNvPr id="3" name="Conector recto 2">
            <a:extLst>
              <a:ext uri="{FF2B5EF4-FFF2-40B4-BE49-F238E27FC236}">
                <a16:creationId xmlns:a16="http://schemas.microsoft.com/office/drawing/2014/main" id="{E5BCDC45-97AF-4B08-81A0-D7319608823C}"/>
              </a:ext>
            </a:extLst>
          </p:cNvPr>
          <p:cNvCxnSpPr>
            <a:cxnSpLocks/>
          </p:cNvCxnSpPr>
          <p:nvPr/>
        </p:nvCxnSpPr>
        <p:spPr>
          <a:xfrm>
            <a:off x="971600" y="1268760"/>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2 Marcador de contenido">
            <a:extLst>
              <a:ext uri="{FF2B5EF4-FFF2-40B4-BE49-F238E27FC236}">
                <a16:creationId xmlns:a16="http://schemas.microsoft.com/office/drawing/2014/main" id="{EEDDB4AB-44E3-43E9-B7C5-9A593AA4A866}"/>
              </a:ext>
            </a:extLst>
          </p:cNvPr>
          <p:cNvSpPr>
            <a:spLocks noGrp="1"/>
          </p:cNvSpPr>
          <p:nvPr>
            <p:ph sz="half" idx="1"/>
          </p:nvPr>
        </p:nvSpPr>
        <p:spPr>
          <a:xfrm>
            <a:off x="539552" y="404664"/>
            <a:ext cx="6984776" cy="1042552"/>
          </a:xfrm>
        </p:spPr>
        <p:txBody>
          <a:bodyPr>
            <a:normAutofit/>
          </a:bodyPr>
          <a:lstStyle/>
          <a:p>
            <a:pPr algn="ctr">
              <a:buNone/>
            </a:pPr>
            <a:r>
              <a:rPr lang="es-ES" sz="3600" b="1" dirty="0">
                <a:latin typeface="Abadi" panose="020B0604020104020204" pitchFamily="34" charset="0"/>
              </a:rPr>
              <a:t>Otras tarjetas controladoras</a:t>
            </a:r>
            <a:r>
              <a:rPr lang="es-ES" sz="800" dirty="0"/>
              <a:t> </a:t>
            </a:r>
            <a:r>
              <a:rPr lang="es-ES" sz="4300" i="1" dirty="0"/>
              <a:t>		</a:t>
            </a:r>
          </a:p>
          <a:p>
            <a:pPr>
              <a:buNone/>
            </a:pPr>
            <a:endParaRPr lang="es-ES" dirty="0"/>
          </a:p>
        </p:txBody>
      </p:sp>
    </p:spTree>
    <p:extLst>
      <p:ext uri="{BB962C8B-B14F-4D97-AF65-F5344CB8AC3E}">
        <p14:creationId xmlns:p14="http://schemas.microsoft.com/office/powerpoint/2010/main" val="2548372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0" y="332656"/>
            <a:ext cx="7642377" cy="360039"/>
          </a:xfrm>
        </p:spPr>
        <p:txBody>
          <a:bodyPr>
            <a:noAutofit/>
          </a:bodyPr>
          <a:lstStyle/>
          <a:p>
            <a:pPr algn="ctr">
              <a:buNone/>
            </a:pPr>
            <a:r>
              <a:rPr lang="es-ES" sz="2800" b="1" dirty="0"/>
              <a:t>Práctica 4: Pulsadores. </a:t>
            </a:r>
            <a:r>
              <a:rPr lang="es-ES" sz="2800" b="1" dirty="0" err="1"/>
              <a:t>Pull</a:t>
            </a:r>
            <a:r>
              <a:rPr lang="es-ES" sz="2800" b="1" dirty="0"/>
              <a:t> up y </a:t>
            </a:r>
            <a:r>
              <a:rPr lang="es-ES" sz="2800" b="1" dirty="0" err="1"/>
              <a:t>Pull</a:t>
            </a:r>
            <a:r>
              <a:rPr lang="es-ES" sz="2800" b="1" dirty="0"/>
              <a:t> </a:t>
            </a:r>
            <a:r>
              <a:rPr lang="es-ES" sz="2800" b="1" dirty="0" err="1"/>
              <a:t>down</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83DBD7B4-3A3F-47EA-9F7D-5E337437332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99592" y="1268762"/>
            <a:ext cx="6784458" cy="5229197"/>
          </a:xfrm>
          <a:prstGeom prst="rect">
            <a:avLst/>
          </a:prstGeom>
        </p:spPr>
      </p:pic>
    </p:spTree>
    <p:extLst>
      <p:ext uri="{BB962C8B-B14F-4D97-AF65-F5344CB8AC3E}">
        <p14:creationId xmlns:p14="http://schemas.microsoft.com/office/powerpoint/2010/main" val="2228135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0" y="332656"/>
            <a:ext cx="7642377" cy="360039"/>
          </a:xfrm>
        </p:spPr>
        <p:txBody>
          <a:bodyPr>
            <a:noAutofit/>
          </a:bodyPr>
          <a:lstStyle/>
          <a:p>
            <a:pPr algn="ctr">
              <a:buNone/>
            </a:pPr>
            <a:r>
              <a:rPr lang="es-ES" sz="2800" b="1" dirty="0"/>
              <a:t>Práctica 4: Pulsadores. </a:t>
            </a:r>
            <a:r>
              <a:rPr lang="es-ES" sz="2800" b="1" dirty="0" err="1"/>
              <a:t>Pull</a:t>
            </a:r>
            <a:r>
              <a:rPr lang="es-ES" sz="2800" b="1" dirty="0"/>
              <a:t> up y </a:t>
            </a:r>
            <a:r>
              <a:rPr lang="es-ES" sz="2800" b="1" dirty="0" err="1"/>
              <a:t>Pull</a:t>
            </a:r>
            <a:r>
              <a:rPr lang="es-ES" sz="2800" b="1" dirty="0"/>
              <a:t> </a:t>
            </a:r>
            <a:r>
              <a:rPr lang="es-ES" sz="2800" b="1" dirty="0" err="1"/>
              <a:t>down</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43B14550-2E0A-4535-A6BE-5F38E3B9F6DA}"/>
              </a:ext>
            </a:extLst>
          </p:cNvPr>
          <p:cNvSpPr txBox="1"/>
          <p:nvPr/>
        </p:nvSpPr>
        <p:spPr>
          <a:xfrm>
            <a:off x="395536" y="1201317"/>
            <a:ext cx="8136904" cy="2031325"/>
          </a:xfrm>
          <a:prstGeom prst="rect">
            <a:avLst/>
          </a:prstGeom>
          <a:noFill/>
        </p:spPr>
        <p:txBody>
          <a:bodyPr wrap="square">
            <a:spAutoFit/>
          </a:bodyPr>
          <a:lstStyle/>
          <a:p>
            <a:pPr marL="285750" indent="-285750" algn="just">
              <a:buFont typeface="Wingdings" panose="05000000000000000000" pitchFamily="2" charset="2"/>
              <a:buChar char="q"/>
            </a:pPr>
            <a:r>
              <a:rPr lang="es-ES" dirty="0"/>
              <a:t>Para conectar pulsadores en las entradas digitales de Arduino, se utiliza la conexión mediante resistencias </a:t>
            </a:r>
            <a:r>
              <a:rPr lang="es-ES" dirty="0" err="1"/>
              <a:t>pull-down</a:t>
            </a:r>
            <a:r>
              <a:rPr lang="es-ES" dirty="0"/>
              <a:t> o </a:t>
            </a:r>
            <a:r>
              <a:rPr lang="es-ES" dirty="0" err="1"/>
              <a:t>pull</a:t>
            </a:r>
            <a:r>
              <a:rPr lang="es-ES" dirty="0"/>
              <a:t> up (como veremos sólo cambia el circuito, el software que utilizamos para hacer funcionar el circuito no va a variar), de tal forma, que siempre haya un estado lógico a la entrada del microprocesador, es decir, 5 o 0 voltios.</a:t>
            </a:r>
          </a:p>
          <a:p>
            <a:pPr algn="just"/>
            <a:endParaRPr lang="es-ES" dirty="0"/>
          </a:p>
          <a:p>
            <a:pPr algn="just"/>
            <a:r>
              <a:rPr lang="es-ES" dirty="0"/>
              <a:t>Las configuraciones se muestran en la siguiente figura:</a:t>
            </a:r>
          </a:p>
        </p:txBody>
      </p:sp>
      <p:pic>
        <p:nvPicPr>
          <p:cNvPr id="9" name="Imagen 8">
            <a:extLst>
              <a:ext uri="{FF2B5EF4-FFF2-40B4-BE49-F238E27FC236}">
                <a16:creationId xmlns:a16="http://schemas.microsoft.com/office/drawing/2014/main" id="{3D377877-5FE1-4D70-B918-44765707D777}"/>
              </a:ext>
            </a:extLst>
          </p:cNvPr>
          <p:cNvPicPr>
            <a:picLocks noChangeAspect="1"/>
          </p:cNvPicPr>
          <p:nvPr/>
        </p:nvPicPr>
        <p:blipFill>
          <a:blip r:embed="rId2"/>
          <a:stretch>
            <a:fillRect/>
          </a:stretch>
        </p:blipFill>
        <p:spPr>
          <a:xfrm>
            <a:off x="1403648" y="3232642"/>
            <a:ext cx="4476750" cy="3467100"/>
          </a:xfrm>
          <a:prstGeom prst="rect">
            <a:avLst/>
          </a:prstGeom>
        </p:spPr>
      </p:pic>
    </p:spTree>
    <p:extLst>
      <p:ext uri="{BB962C8B-B14F-4D97-AF65-F5344CB8AC3E}">
        <p14:creationId xmlns:p14="http://schemas.microsoft.com/office/powerpoint/2010/main" val="1530124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0" y="332656"/>
            <a:ext cx="7642377" cy="360039"/>
          </a:xfrm>
        </p:spPr>
        <p:txBody>
          <a:bodyPr>
            <a:noAutofit/>
          </a:bodyPr>
          <a:lstStyle/>
          <a:p>
            <a:pPr algn="ctr">
              <a:buNone/>
            </a:pPr>
            <a:r>
              <a:rPr lang="es-ES" sz="2800" b="1" dirty="0"/>
              <a:t>Práctica 4: Pulsadores. </a:t>
            </a:r>
            <a:r>
              <a:rPr lang="es-ES" sz="2800" b="1" dirty="0" err="1"/>
              <a:t>Pull</a:t>
            </a:r>
            <a:r>
              <a:rPr lang="es-ES" sz="2800" b="1" dirty="0"/>
              <a:t> up y </a:t>
            </a:r>
            <a:r>
              <a:rPr lang="es-ES" sz="2800" b="1" dirty="0" err="1"/>
              <a:t>Pull</a:t>
            </a:r>
            <a:r>
              <a:rPr lang="es-ES" sz="2800" b="1" dirty="0"/>
              <a:t> </a:t>
            </a:r>
            <a:r>
              <a:rPr lang="es-ES" sz="2800" b="1" dirty="0" err="1"/>
              <a:t>down</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43B14550-2E0A-4535-A6BE-5F38E3B9F6DA}"/>
              </a:ext>
            </a:extLst>
          </p:cNvPr>
          <p:cNvSpPr txBox="1"/>
          <p:nvPr/>
        </p:nvSpPr>
        <p:spPr>
          <a:xfrm>
            <a:off x="395536" y="1201317"/>
            <a:ext cx="8136904" cy="369332"/>
          </a:xfrm>
          <a:prstGeom prst="rect">
            <a:avLst/>
          </a:prstGeom>
          <a:noFill/>
        </p:spPr>
        <p:txBody>
          <a:bodyPr wrap="square">
            <a:spAutoFit/>
          </a:bodyPr>
          <a:lstStyle/>
          <a:p>
            <a:pPr marL="285750" indent="-285750" algn="just">
              <a:buFont typeface="Wingdings" panose="05000000000000000000" pitchFamily="2" charset="2"/>
              <a:buChar char="q"/>
            </a:pPr>
            <a:r>
              <a:rPr lang="es-ES" dirty="0" err="1"/>
              <a:t>Pull</a:t>
            </a:r>
            <a:r>
              <a:rPr lang="es-ES" dirty="0"/>
              <a:t> </a:t>
            </a:r>
            <a:r>
              <a:rPr lang="es-ES" dirty="0" err="1"/>
              <a:t>down</a:t>
            </a:r>
            <a:r>
              <a:rPr lang="es-ES" dirty="0"/>
              <a:t>: Detectamos que el pulsador se activa</a:t>
            </a:r>
          </a:p>
        </p:txBody>
      </p:sp>
      <p:pic>
        <p:nvPicPr>
          <p:cNvPr id="4" name="Imagen 3">
            <a:extLst>
              <a:ext uri="{FF2B5EF4-FFF2-40B4-BE49-F238E27FC236}">
                <a16:creationId xmlns:a16="http://schemas.microsoft.com/office/drawing/2014/main" id="{EA2C6A9A-2482-4AE7-A378-424684546976}"/>
              </a:ext>
            </a:extLst>
          </p:cNvPr>
          <p:cNvPicPr>
            <a:picLocks noChangeAspect="1"/>
          </p:cNvPicPr>
          <p:nvPr/>
        </p:nvPicPr>
        <p:blipFill>
          <a:blip r:embed="rId2"/>
          <a:stretch>
            <a:fillRect/>
          </a:stretch>
        </p:blipFill>
        <p:spPr>
          <a:xfrm>
            <a:off x="1596376" y="1822323"/>
            <a:ext cx="5342359" cy="4955832"/>
          </a:xfrm>
          <a:prstGeom prst="rect">
            <a:avLst/>
          </a:prstGeom>
        </p:spPr>
      </p:pic>
    </p:spTree>
    <p:extLst>
      <p:ext uri="{BB962C8B-B14F-4D97-AF65-F5344CB8AC3E}">
        <p14:creationId xmlns:p14="http://schemas.microsoft.com/office/powerpoint/2010/main" val="2651720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0" y="332656"/>
            <a:ext cx="7642377" cy="360039"/>
          </a:xfrm>
        </p:spPr>
        <p:txBody>
          <a:bodyPr>
            <a:noAutofit/>
          </a:bodyPr>
          <a:lstStyle/>
          <a:p>
            <a:pPr algn="ctr">
              <a:buNone/>
            </a:pPr>
            <a:r>
              <a:rPr lang="es-ES" sz="2800" b="1" dirty="0"/>
              <a:t>Práctica 4: Pulsadores. </a:t>
            </a:r>
            <a:r>
              <a:rPr lang="es-ES" sz="2800" b="1" dirty="0" err="1"/>
              <a:t>Pull</a:t>
            </a:r>
            <a:r>
              <a:rPr lang="es-ES" sz="2800" b="1" dirty="0"/>
              <a:t> up y </a:t>
            </a:r>
            <a:r>
              <a:rPr lang="es-ES" sz="2800" b="1" dirty="0" err="1"/>
              <a:t>Pull</a:t>
            </a:r>
            <a:r>
              <a:rPr lang="es-ES" sz="2800" b="1" dirty="0"/>
              <a:t> </a:t>
            </a:r>
            <a:r>
              <a:rPr lang="es-ES" sz="2800" b="1" dirty="0" err="1"/>
              <a:t>down</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43B14550-2E0A-4535-A6BE-5F38E3B9F6DA}"/>
              </a:ext>
            </a:extLst>
          </p:cNvPr>
          <p:cNvSpPr txBox="1"/>
          <p:nvPr/>
        </p:nvSpPr>
        <p:spPr>
          <a:xfrm>
            <a:off x="395536" y="1201317"/>
            <a:ext cx="8136904" cy="369332"/>
          </a:xfrm>
          <a:prstGeom prst="rect">
            <a:avLst/>
          </a:prstGeom>
          <a:noFill/>
        </p:spPr>
        <p:txBody>
          <a:bodyPr wrap="square">
            <a:spAutoFit/>
          </a:bodyPr>
          <a:lstStyle/>
          <a:p>
            <a:pPr marL="285750" indent="-285750" algn="just">
              <a:buFont typeface="Wingdings" panose="05000000000000000000" pitchFamily="2" charset="2"/>
              <a:buChar char="q"/>
            </a:pPr>
            <a:r>
              <a:rPr lang="es-ES" dirty="0" err="1"/>
              <a:t>Pull</a:t>
            </a:r>
            <a:r>
              <a:rPr lang="es-ES" dirty="0"/>
              <a:t> up: Detectamos que el pulsador no está activado</a:t>
            </a:r>
          </a:p>
        </p:txBody>
      </p:sp>
      <p:pic>
        <p:nvPicPr>
          <p:cNvPr id="5" name="Imagen 4">
            <a:extLst>
              <a:ext uri="{FF2B5EF4-FFF2-40B4-BE49-F238E27FC236}">
                <a16:creationId xmlns:a16="http://schemas.microsoft.com/office/drawing/2014/main" id="{64118396-5FF9-4BD0-94C8-412FDC4F185D}"/>
              </a:ext>
            </a:extLst>
          </p:cNvPr>
          <p:cNvPicPr>
            <a:picLocks noChangeAspect="1"/>
          </p:cNvPicPr>
          <p:nvPr/>
        </p:nvPicPr>
        <p:blipFill>
          <a:blip r:embed="rId2"/>
          <a:stretch>
            <a:fillRect/>
          </a:stretch>
        </p:blipFill>
        <p:spPr>
          <a:xfrm>
            <a:off x="938212" y="1712842"/>
            <a:ext cx="6000523" cy="4844459"/>
          </a:xfrm>
          <a:prstGeom prst="rect">
            <a:avLst/>
          </a:prstGeom>
        </p:spPr>
      </p:pic>
    </p:spTree>
    <p:extLst>
      <p:ext uri="{BB962C8B-B14F-4D97-AF65-F5344CB8AC3E}">
        <p14:creationId xmlns:p14="http://schemas.microsoft.com/office/powerpoint/2010/main" val="3277780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0" y="332656"/>
            <a:ext cx="7642377" cy="360039"/>
          </a:xfrm>
        </p:spPr>
        <p:txBody>
          <a:bodyPr>
            <a:noAutofit/>
          </a:bodyPr>
          <a:lstStyle/>
          <a:p>
            <a:pPr algn="ctr">
              <a:buNone/>
            </a:pPr>
            <a:r>
              <a:rPr lang="es-ES" sz="2800" b="1" dirty="0"/>
              <a:t>Práctica 4: Pulsadores. </a:t>
            </a:r>
            <a:r>
              <a:rPr lang="es-ES" sz="2800" b="1" dirty="0" err="1"/>
              <a:t>Pull</a:t>
            </a:r>
            <a:r>
              <a:rPr lang="es-ES" sz="2800" b="1" dirty="0"/>
              <a:t> up y </a:t>
            </a:r>
            <a:r>
              <a:rPr lang="es-ES" sz="2800" b="1" dirty="0" err="1"/>
              <a:t>Pull</a:t>
            </a:r>
            <a:r>
              <a:rPr lang="es-ES" sz="2800" b="1" dirty="0"/>
              <a:t> </a:t>
            </a:r>
            <a:r>
              <a:rPr lang="es-ES" sz="2800" b="1" dirty="0" err="1"/>
              <a:t>down</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FD9118E4-23C0-45EB-9B3A-F93382ABE7FA}"/>
              </a:ext>
            </a:extLst>
          </p:cNvPr>
          <p:cNvPicPr>
            <a:picLocks noChangeAspect="1"/>
          </p:cNvPicPr>
          <p:nvPr/>
        </p:nvPicPr>
        <p:blipFill>
          <a:blip r:embed="rId2"/>
          <a:stretch>
            <a:fillRect/>
          </a:stretch>
        </p:blipFill>
        <p:spPr>
          <a:xfrm>
            <a:off x="395536" y="2132856"/>
            <a:ext cx="7313000" cy="4140283"/>
          </a:xfrm>
          <a:prstGeom prst="rect">
            <a:avLst/>
          </a:prstGeom>
        </p:spPr>
      </p:pic>
      <p:sp>
        <p:nvSpPr>
          <p:cNvPr id="8" name="CuadroTexto 7">
            <a:extLst>
              <a:ext uri="{FF2B5EF4-FFF2-40B4-BE49-F238E27FC236}">
                <a16:creationId xmlns:a16="http://schemas.microsoft.com/office/drawing/2014/main" id="{C13E11F0-1CB1-4DB2-864A-43452FF7F01D}"/>
              </a:ext>
            </a:extLst>
          </p:cNvPr>
          <p:cNvSpPr txBox="1"/>
          <p:nvPr/>
        </p:nvSpPr>
        <p:spPr>
          <a:xfrm>
            <a:off x="251520" y="1124744"/>
            <a:ext cx="8136904" cy="369332"/>
          </a:xfrm>
          <a:prstGeom prst="rect">
            <a:avLst/>
          </a:prstGeom>
          <a:noFill/>
        </p:spPr>
        <p:txBody>
          <a:bodyPr wrap="square">
            <a:spAutoFit/>
          </a:bodyPr>
          <a:lstStyle/>
          <a:p>
            <a:pPr marL="285750" indent="-285750" algn="just">
              <a:buFont typeface="Wingdings" panose="05000000000000000000" pitchFamily="2" charset="2"/>
              <a:buChar char="q"/>
            </a:pPr>
            <a:r>
              <a:rPr lang="es-ES" dirty="0"/>
              <a:t>El siguiente programa encenderá un led al activar el pulsador.</a:t>
            </a:r>
          </a:p>
        </p:txBody>
      </p:sp>
    </p:spTree>
    <p:extLst>
      <p:ext uri="{BB962C8B-B14F-4D97-AF65-F5344CB8AC3E}">
        <p14:creationId xmlns:p14="http://schemas.microsoft.com/office/powerpoint/2010/main" val="2506149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5: Conmutada</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EE011F33-B4B5-4D47-9145-3492E508C433}"/>
              </a:ext>
            </a:extLst>
          </p:cNvPr>
          <p:cNvSpPr txBox="1"/>
          <p:nvPr/>
        </p:nvSpPr>
        <p:spPr>
          <a:xfrm>
            <a:off x="251520" y="1124744"/>
            <a:ext cx="8352928" cy="1754326"/>
          </a:xfrm>
          <a:prstGeom prst="rect">
            <a:avLst/>
          </a:prstGeom>
          <a:noFill/>
        </p:spPr>
        <p:txBody>
          <a:bodyPr wrap="square">
            <a:spAutoFit/>
          </a:bodyPr>
          <a:lstStyle/>
          <a:p>
            <a:pPr marL="285750" indent="-285750" algn="just">
              <a:buFont typeface="Wingdings" panose="05000000000000000000" pitchFamily="2" charset="2"/>
              <a:buChar char="q"/>
            </a:pPr>
            <a:r>
              <a:rPr lang="es-ES" dirty="0"/>
              <a:t>Se desea controlar el encendido de un LED conectado al pin 13 mediante dos pulsadores conectados en los pines 2 y 3. El funcionamiento va a ser similar a una conmutada instalada en una vivienda(control de un punto de luz desde dos puntos); es decir, al pulsar cualquiera de los dos pulsadores, </a:t>
            </a:r>
            <a:r>
              <a:rPr lang="es-ES" dirty="0" err="1"/>
              <a:t>siel</a:t>
            </a:r>
            <a:r>
              <a:rPr lang="es-ES" dirty="0"/>
              <a:t> LED está encendido, se apagará; y si está apagado, se encenderá. Así pues, con los dos pulsadores puedo controlar el encendido y apago del LED.</a:t>
            </a:r>
          </a:p>
        </p:txBody>
      </p:sp>
      <p:pic>
        <p:nvPicPr>
          <p:cNvPr id="8" name="Imagen 7">
            <a:extLst>
              <a:ext uri="{FF2B5EF4-FFF2-40B4-BE49-F238E27FC236}">
                <a16:creationId xmlns:a16="http://schemas.microsoft.com/office/drawing/2014/main" id="{07612BAF-893B-4BF7-BD16-8CBE576B7DB8}"/>
              </a:ext>
            </a:extLst>
          </p:cNvPr>
          <p:cNvPicPr>
            <a:picLocks noChangeAspect="1"/>
          </p:cNvPicPr>
          <p:nvPr/>
        </p:nvPicPr>
        <p:blipFill>
          <a:blip r:embed="rId2"/>
          <a:stretch>
            <a:fillRect/>
          </a:stretch>
        </p:blipFill>
        <p:spPr>
          <a:xfrm>
            <a:off x="543365" y="3243674"/>
            <a:ext cx="6531689" cy="3026668"/>
          </a:xfrm>
          <a:prstGeom prst="rect">
            <a:avLst/>
          </a:prstGeom>
        </p:spPr>
      </p:pic>
    </p:spTree>
    <p:extLst>
      <p:ext uri="{BB962C8B-B14F-4D97-AF65-F5344CB8AC3E}">
        <p14:creationId xmlns:p14="http://schemas.microsoft.com/office/powerpoint/2010/main" val="745238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5: Conmutada</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3C2A1ADC-4418-4762-861D-59D9DE7D7898}"/>
              </a:ext>
            </a:extLst>
          </p:cNvPr>
          <p:cNvPicPr>
            <a:picLocks noChangeAspect="1"/>
          </p:cNvPicPr>
          <p:nvPr/>
        </p:nvPicPr>
        <p:blipFill>
          <a:blip r:embed="rId2"/>
          <a:stretch>
            <a:fillRect/>
          </a:stretch>
        </p:blipFill>
        <p:spPr>
          <a:xfrm>
            <a:off x="539552" y="1844827"/>
            <a:ext cx="7278715" cy="3384371"/>
          </a:xfrm>
          <a:prstGeom prst="rect">
            <a:avLst/>
          </a:prstGeom>
        </p:spPr>
      </p:pic>
    </p:spTree>
    <p:extLst>
      <p:ext uri="{BB962C8B-B14F-4D97-AF65-F5344CB8AC3E}">
        <p14:creationId xmlns:p14="http://schemas.microsoft.com/office/powerpoint/2010/main" val="3530638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5: Conmutada</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DE10A7A2-E106-4FAB-8FE3-F0BF80791742}"/>
              </a:ext>
            </a:extLst>
          </p:cNvPr>
          <p:cNvPicPr>
            <a:picLocks noChangeAspect="1"/>
          </p:cNvPicPr>
          <p:nvPr/>
        </p:nvPicPr>
        <p:blipFill>
          <a:blip r:embed="rId2"/>
          <a:stretch>
            <a:fillRect/>
          </a:stretch>
        </p:blipFill>
        <p:spPr>
          <a:xfrm>
            <a:off x="1691680" y="1340768"/>
            <a:ext cx="3680923" cy="5013175"/>
          </a:xfrm>
          <a:prstGeom prst="rect">
            <a:avLst/>
          </a:prstGeom>
        </p:spPr>
      </p:pic>
    </p:spTree>
    <p:extLst>
      <p:ext uri="{BB962C8B-B14F-4D97-AF65-F5344CB8AC3E}">
        <p14:creationId xmlns:p14="http://schemas.microsoft.com/office/powerpoint/2010/main" val="3353839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6: Led multicolor</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EE011F33-B4B5-4D47-9145-3492E508C433}"/>
              </a:ext>
            </a:extLst>
          </p:cNvPr>
          <p:cNvSpPr txBox="1"/>
          <p:nvPr/>
        </p:nvSpPr>
        <p:spPr>
          <a:xfrm>
            <a:off x="251520" y="1124744"/>
            <a:ext cx="8352928" cy="1477328"/>
          </a:xfrm>
          <a:prstGeom prst="rect">
            <a:avLst/>
          </a:prstGeom>
          <a:noFill/>
        </p:spPr>
        <p:txBody>
          <a:bodyPr wrap="square">
            <a:spAutoFit/>
          </a:bodyPr>
          <a:lstStyle/>
          <a:p>
            <a:pPr marL="285750" indent="-285750" algn="just">
              <a:buFont typeface="Wingdings" panose="05000000000000000000" pitchFamily="2" charset="2"/>
              <a:buChar char="q"/>
            </a:pPr>
            <a:r>
              <a:rPr lang="es-ES" dirty="0"/>
              <a:t>En este caso vamos a realizar el montaje de un diodo RGB, LED multicolor. El RGB tiene 4 terminales y su conexión se muestra en la figura. Con dos pines se pueden obtener diversos colores, por </a:t>
            </a:r>
            <a:r>
              <a:rPr lang="es-ES" dirty="0" err="1"/>
              <a:t>ejemplo:Amarillo</a:t>
            </a:r>
            <a:r>
              <a:rPr lang="es-ES" dirty="0"/>
              <a:t> = Rojo + Verde, Magenta= Rojo +Azul. Así. podríamos sustituir los 3 LED del semáforo </a:t>
            </a:r>
            <a:r>
              <a:rPr lang="es-ES" dirty="0" err="1"/>
              <a:t>anterior^por</a:t>
            </a:r>
            <a:r>
              <a:rPr lang="es-ES" dirty="0"/>
              <a:t> éste.</a:t>
            </a:r>
          </a:p>
        </p:txBody>
      </p:sp>
      <p:pic>
        <p:nvPicPr>
          <p:cNvPr id="4" name="Imagen 3">
            <a:extLst>
              <a:ext uri="{FF2B5EF4-FFF2-40B4-BE49-F238E27FC236}">
                <a16:creationId xmlns:a16="http://schemas.microsoft.com/office/drawing/2014/main" id="{CC2C091E-016A-4876-82A5-CE339F6BC6BC}"/>
              </a:ext>
            </a:extLst>
          </p:cNvPr>
          <p:cNvPicPr>
            <a:picLocks noChangeAspect="1"/>
          </p:cNvPicPr>
          <p:nvPr/>
        </p:nvPicPr>
        <p:blipFill>
          <a:blip r:embed="rId2"/>
          <a:stretch>
            <a:fillRect/>
          </a:stretch>
        </p:blipFill>
        <p:spPr>
          <a:xfrm>
            <a:off x="971600" y="2777123"/>
            <a:ext cx="4815061" cy="3767753"/>
          </a:xfrm>
          <a:prstGeom prst="rect">
            <a:avLst/>
          </a:prstGeom>
        </p:spPr>
      </p:pic>
    </p:spTree>
    <p:extLst>
      <p:ext uri="{BB962C8B-B14F-4D97-AF65-F5344CB8AC3E}">
        <p14:creationId xmlns:p14="http://schemas.microsoft.com/office/powerpoint/2010/main" val="14756220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6: Led multicolor</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1798F279-DD46-4864-8F61-82851B40A389}"/>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899591" y="1700809"/>
            <a:ext cx="6627317" cy="4591475"/>
          </a:xfrm>
          <a:prstGeom prst="rect">
            <a:avLst/>
          </a:prstGeom>
        </p:spPr>
      </p:pic>
    </p:spTree>
    <p:extLst>
      <p:ext uri="{BB962C8B-B14F-4D97-AF65-F5344CB8AC3E}">
        <p14:creationId xmlns:p14="http://schemas.microsoft.com/office/powerpoint/2010/main" val="1968878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Diagrama&#10;&#10;Descripción generada automáticamente">
            <a:extLst>
              <a:ext uri="{FF2B5EF4-FFF2-40B4-BE49-F238E27FC236}">
                <a16:creationId xmlns:a16="http://schemas.microsoft.com/office/drawing/2014/main" id="{3BE04D25-F43A-48E7-A9CD-5A4FE04E9B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193" r="36686"/>
          <a:stretch/>
        </p:blipFill>
        <p:spPr>
          <a:xfrm>
            <a:off x="539552" y="1556793"/>
            <a:ext cx="1932692" cy="4176464"/>
          </a:xfrm>
          <a:prstGeom prst="rect">
            <a:avLst/>
          </a:prstGeom>
        </p:spPr>
      </p:pic>
      <p:cxnSp>
        <p:nvCxnSpPr>
          <p:cNvPr id="3" name="Conector recto 2">
            <a:extLst>
              <a:ext uri="{FF2B5EF4-FFF2-40B4-BE49-F238E27FC236}">
                <a16:creationId xmlns:a16="http://schemas.microsoft.com/office/drawing/2014/main" id="{E5BCDC45-97AF-4B08-81A0-D7319608823C}"/>
              </a:ext>
            </a:extLst>
          </p:cNvPr>
          <p:cNvCxnSpPr>
            <a:cxnSpLocks/>
          </p:cNvCxnSpPr>
          <p:nvPr/>
        </p:nvCxnSpPr>
        <p:spPr>
          <a:xfrm>
            <a:off x="971600" y="1268760"/>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2 Marcador de contenido">
            <a:extLst>
              <a:ext uri="{FF2B5EF4-FFF2-40B4-BE49-F238E27FC236}">
                <a16:creationId xmlns:a16="http://schemas.microsoft.com/office/drawing/2014/main" id="{EEDDB4AB-44E3-43E9-B7C5-9A593AA4A866}"/>
              </a:ext>
            </a:extLst>
          </p:cNvPr>
          <p:cNvSpPr>
            <a:spLocks noGrp="1"/>
          </p:cNvSpPr>
          <p:nvPr>
            <p:ph sz="half" idx="1"/>
          </p:nvPr>
        </p:nvSpPr>
        <p:spPr>
          <a:xfrm>
            <a:off x="539552" y="404664"/>
            <a:ext cx="6984776" cy="1042552"/>
          </a:xfrm>
        </p:spPr>
        <p:txBody>
          <a:bodyPr>
            <a:normAutofit fontScale="92500" lnSpcReduction="20000"/>
          </a:bodyPr>
          <a:lstStyle/>
          <a:p>
            <a:pPr algn="ctr">
              <a:buNone/>
            </a:pPr>
            <a:r>
              <a:rPr lang="es-ES" sz="3600" b="1" dirty="0">
                <a:latin typeface="Abadi" panose="020B0604020104020204" pitchFamily="34" charset="0"/>
              </a:rPr>
              <a:t>No olvidarnos de la dotación de Control y Robótica</a:t>
            </a:r>
            <a:r>
              <a:rPr lang="es-ES" sz="4300" i="1" dirty="0"/>
              <a:t>		</a:t>
            </a:r>
          </a:p>
          <a:p>
            <a:pPr>
              <a:buNone/>
            </a:pPr>
            <a:endParaRPr lang="es-ES" dirty="0"/>
          </a:p>
        </p:txBody>
      </p:sp>
      <p:pic>
        <p:nvPicPr>
          <p:cNvPr id="7" name="Imagen 6">
            <a:extLst>
              <a:ext uri="{FF2B5EF4-FFF2-40B4-BE49-F238E27FC236}">
                <a16:creationId xmlns:a16="http://schemas.microsoft.com/office/drawing/2014/main" id="{C748BFDB-1A03-46C8-882D-72C87A43C867}"/>
              </a:ext>
            </a:extLst>
          </p:cNvPr>
          <p:cNvPicPr>
            <a:picLocks noChangeAspect="1"/>
          </p:cNvPicPr>
          <p:nvPr/>
        </p:nvPicPr>
        <p:blipFill rotWithShape="1">
          <a:blip r:embed="rId4"/>
          <a:srcRect l="38576" t="45800" r="40288" b="26200"/>
          <a:stretch/>
        </p:blipFill>
        <p:spPr>
          <a:xfrm>
            <a:off x="6198212" y="1556405"/>
            <a:ext cx="1932692" cy="1440160"/>
          </a:xfrm>
          <a:prstGeom prst="rect">
            <a:avLst/>
          </a:prstGeom>
        </p:spPr>
      </p:pic>
      <p:sp>
        <p:nvSpPr>
          <p:cNvPr id="8" name="CuadroTexto 7">
            <a:extLst>
              <a:ext uri="{FF2B5EF4-FFF2-40B4-BE49-F238E27FC236}">
                <a16:creationId xmlns:a16="http://schemas.microsoft.com/office/drawing/2014/main" id="{7AFFE396-E049-456E-AC93-3E2EEB68F212}"/>
              </a:ext>
            </a:extLst>
          </p:cNvPr>
          <p:cNvSpPr txBox="1"/>
          <p:nvPr/>
        </p:nvSpPr>
        <p:spPr>
          <a:xfrm>
            <a:off x="3923928" y="2132857"/>
            <a:ext cx="2151551" cy="369332"/>
          </a:xfrm>
          <a:prstGeom prst="rect">
            <a:avLst/>
          </a:prstGeom>
          <a:noFill/>
        </p:spPr>
        <p:txBody>
          <a:bodyPr wrap="none" rtlCol="0">
            <a:spAutoFit/>
          </a:bodyPr>
          <a:lstStyle/>
          <a:p>
            <a:r>
              <a:rPr lang="es-ES" dirty="0"/>
              <a:t>Brazo de soldadura</a:t>
            </a:r>
          </a:p>
        </p:txBody>
      </p:sp>
      <p:sp>
        <p:nvSpPr>
          <p:cNvPr id="9" name="CuadroTexto 8">
            <a:extLst>
              <a:ext uri="{FF2B5EF4-FFF2-40B4-BE49-F238E27FC236}">
                <a16:creationId xmlns:a16="http://schemas.microsoft.com/office/drawing/2014/main" id="{077C6469-5253-46D3-9D79-6D388B2678D4}"/>
              </a:ext>
            </a:extLst>
          </p:cNvPr>
          <p:cNvSpPr txBox="1"/>
          <p:nvPr/>
        </p:nvSpPr>
        <p:spPr>
          <a:xfrm>
            <a:off x="3787672" y="3635732"/>
            <a:ext cx="2424062" cy="369332"/>
          </a:xfrm>
          <a:prstGeom prst="rect">
            <a:avLst/>
          </a:prstGeom>
          <a:noFill/>
        </p:spPr>
        <p:txBody>
          <a:bodyPr wrap="none" rtlCol="0">
            <a:spAutoFit/>
          </a:bodyPr>
          <a:lstStyle/>
          <a:p>
            <a:r>
              <a:rPr lang="es-ES" dirty="0"/>
              <a:t>Estación clasificadora</a:t>
            </a:r>
          </a:p>
        </p:txBody>
      </p:sp>
      <p:sp>
        <p:nvSpPr>
          <p:cNvPr id="10" name="CuadroTexto 9">
            <a:extLst>
              <a:ext uri="{FF2B5EF4-FFF2-40B4-BE49-F238E27FC236}">
                <a16:creationId xmlns:a16="http://schemas.microsoft.com/office/drawing/2014/main" id="{EEB2B4ED-26F2-47E4-8394-CCFEE79C28BB}"/>
              </a:ext>
            </a:extLst>
          </p:cNvPr>
          <p:cNvSpPr txBox="1"/>
          <p:nvPr/>
        </p:nvSpPr>
        <p:spPr>
          <a:xfrm>
            <a:off x="3923928" y="4869160"/>
            <a:ext cx="2119491" cy="369332"/>
          </a:xfrm>
          <a:prstGeom prst="rect">
            <a:avLst/>
          </a:prstGeom>
          <a:noFill/>
        </p:spPr>
        <p:txBody>
          <a:bodyPr wrap="none" rtlCol="0">
            <a:spAutoFit/>
          </a:bodyPr>
          <a:lstStyle/>
          <a:p>
            <a:r>
              <a:rPr lang="es-ES" dirty="0"/>
              <a:t>Brazo manipulador</a:t>
            </a:r>
          </a:p>
        </p:txBody>
      </p:sp>
      <p:pic>
        <p:nvPicPr>
          <p:cNvPr id="2052" name="Picture 4">
            <a:extLst>
              <a:ext uri="{FF2B5EF4-FFF2-40B4-BE49-F238E27FC236}">
                <a16:creationId xmlns:a16="http://schemas.microsoft.com/office/drawing/2014/main" id="{30F2E067-C17C-40D0-A9E6-0744116823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9471" y="4770838"/>
            <a:ext cx="2211433" cy="19248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inta clasificadora con reconocimiento de color 24V (536633) - Prodel, S.A.">
            <a:extLst>
              <a:ext uri="{FF2B5EF4-FFF2-40B4-BE49-F238E27FC236}">
                <a16:creationId xmlns:a16="http://schemas.microsoft.com/office/drawing/2014/main" id="{5E03ED96-C925-43EC-B14D-3E7FE197EA0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06" t="12173" r="9645" b="22453"/>
          <a:stretch/>
        </p:blipFill>
        <p:spPr bwMode="auto">
          <a:xfrm>
            <a:off x="6255920" y="3105754"/>
            <a:ext cx="2888080" cy="1602700"/>
          </a:xfrm>
          <a:prstGeom prst="rect">
            <a:avLst/>
          </a:prstGeom>
          <a:noFill/>
          <a:extLst>
            <a:ext uri="{909E8E84-426E-40DD-AFC4-6F175D3DCCD1}">
              <a14:hiddenFill xmlns:a14="http://schemas.microsoft.com/office/drawing/2010/main">
                <a:solidFill>
                  <a:srgbClr val="FFFFFF"/>
                </a:solidFill>
              </a14:hiddenFill>
            </a:ext>
          </a:extLst>
        </p:spPr>
      </p:pic>
      <p:sp>
        <p:nvSpPr>
          <p:cNvPr id="11" name="Elipse 10">
            <a:hlinkClick r:id="rId7"/>
            <a:extLst>
              <a:ext uri="{FF2B5EF4-FFF2-40B4-BE49-F238E27FC236}">
                <a16:creationId xmlns:a16="http://schemas.microsoft.com/office/drawing/2014/main" id="{0E19536A-137A-4F87-9B5D-0F88C1414B54}"/>
              </a:ext>
            </a:extLst>
          </p:cNvPr>
          <p:cNvSpPr/>
          <p:nvPr/>
        </p:nvSpPr>
        <p:spPr>
          <a:xfrm>
            <a:off x="395536" y="6165304"/>
            <a:ext cx="1440160" cy="5303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Enlace a curso</a:t>
            </a:r>
          </a:p>
        </p:txBody>
      </p:sp>
      <p:cxnSp>
        <p:nvCxnSpPr>
          <p:cNvPr id="13" name="Conector recto de flecha 12">
            <a:extLst>
              <a:ext uri="{FF2B5EF4-FFF2-40B4-BE49-F238E27FC236}">
                <a16:creationId xmlns:a16="http://schemas.microsoft.com/office/drawing/2014/main" id="{FDD7D3DA-A9DB-4E01-8EDE-18320834A9BE}"/>
              </a:ext>
            </a:extLst>
          </p:cNvPr>
          <p:cNvCxnSpPr>
            <a:stCxn id="6" idx="3"/>
          </p:cNvCxnSpPr>
          <p:nvPr/>
        </p:nvCxnSpPr>
        <p:spPr>
          <a:xfrm flipV="1">
            <a:off x="2472244" y="2420888"/>
            <a:ext cx="1315428" cy="1224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9A841256-5567-41E1-86B3-0A625AD9A7B7}"/>
              </a:ext>
            </a:extLst>
          </p:cNvPr>
          <p:cNvCxnSpPr>
            <a:cxnSpLocks/>
            <a:endCxn id="9" idx="1"/>
          </p:cNvCxnSpPr>
          <p:nvPr/>
        </p:nvCxnSpPr>
        <p:spPr>
          <a:xfrm>
            <a:off x="2472244" y="3820398"/>
            <a:ext cx="13154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F5ED0B95-E3F2-43F1-B4FA-8B86F3AD3D46}"/>
              </a:ext>
            </a:extLst>
          </p:cNvPr>
          <p:cNvCxnSpPr>
            <a:cxnSpLocks/>
            <a:endCxn id="10" idx="1"/>
          </p:cNvCxnSpPr>
          <p:nvPr/>
        </p:nvCxnSpPr>
        <p:spPr>
          <a:xfrm>
            <a:off x="2516430" y="4005064"/>
            <a:ext cx="1407498" cy="1048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5187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6: Led multicolor</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DA0FCC77-179A-444D-9CE6-3DEB07BC711F}"/>
              </a:ext>
            </a:extLst>
          </p:cNvPr>
          <p:cNvPicPr>
            <a:picLocks noChangeAspect="1"/>
          </p:cNvPicPr>
          <p:nvPr/>
        </p:nvPicPr>
        <p:blipFill>
          <a:blip r:embed="rId2"/>
          <a:stretch>
            <a:fillRect/>
          </a:stretch>
        </p:blipFill>
        <p:spPr>
          <a:xfrm>
            <a:off x="1394119" y="1276760"/>
            <a:ext cx="5472608" cy="5274174"/>
          </a:xfrm>
          <a:prstGeom prst="rect">
            <a:avLst/>
          </a:prstGeom>
        </p:spPr>
      </p:pic>
    </p:spTree>
    <p:extLst>
      <p:ext uri="{BB962C8B-B14F-4D97-AF65-F5344CB8AC3E}">
        <p14:creationId xmlns:p14="http://schemas.microsoft.com/office/powerpoint/2010/main" val="17654603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107504" y="332656"/>
            <a:ext cx="8856984" cy="617036"/>
          </a:xfrm>
        </p:spPr>
        <p:txBody>
          <a:bodyPr>
            <a:noAutofit/>
          </a:bodyPr>
          <a:lstStyle/>
          <a:p>
            <a:pPr algn="ctr">
              <a:buNone/>
            </a:pPr>
            <a:r>
              <a:rPr lang="es-ES" sz="2400" b="1" dirty="0"/>
              <a:t>Práctica 7: Simulación de luz de vela mediante PWM</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EE011F33-B4B5-4D47-9145-3492E508C433}"/>
              </a:ext>
            </a:extLst>
          </p:cNvPr>
          <p:cNvSpPr txBox="1"/>
          <p:nvPr/>
        </p:nvSpPr>
        <p:spPr>
          <a:xfrm>
            <a:off x="251520" y="1124744"/>
            <a:ext cx="8352928" cy="1200329"/>
          </a:xfrm>
          <a:prstGeom prst="rect">
            <a:avLst/>
          </a:prstGeom>
          <a:noFill/>
        </p:spPr>
        <p:txBody>
          <a:bodyPr wrap="square">
            <a:spAutoFit/>
          </a:bodyPr>
          <a:lstStyle/>
          <a:p>
            <a:pPr marL="285750" indent="-285750" algn="just">
              <a:buFont typeface="Wingdings" panose="05000000000000000000" pitchFamily="2" charset="2"/>
              <a:buChar char="q"/>
            </a:pPr>
            <a:r>
              <a:rPr lang="es-ES" dirty="0"/>
              <a:t>Se trata de simular el movimiento de la llama de una vela. Hacemos uso de la instrucción para generar un número aleatorio que lo asignamos a una salida analógica PWM y otro número que lo asociamos a la variable de temporización (tiempo que esperamos a para cambiar el valor de la salida.</a:t>
            </a:r>
          </a:p>
        </p:txBody>
      </p:sp>
      <p:pic>
        <p:nvPicPr>
          <p:cNvPr id="6" name="Imagen 5">
            <a:extLst>
              <a:ext uri="{FF2B5EF4-FFF2-40B4-BE49-F238E27FC236}">
                <a16:creationId xmlns:a16="http://schemas.microsoft.com/office/drawing/2014/main" id="{3396A443-5967-4EE0-8CDB-50545A805F69}"/>
              </a:ext>
            </a:extLst>
          </p:cNvPr>
          <p:cNvPicPr>
            <a:picLocks noChangeAspect="1"/>
          </p:cNvPicPr>
          <p:nvPr/>
        </p:nvPicPr>
        <p:blipFill>
          <a:blip r:embed="rId2"/>
          <a:stretch>
            <a:fillRect/>
          </a:stretch>
        </p:blipFill>
        <p:spPr>
          <a:xfrm>
            <a:off x="273478" y="2500125"/>
            <a:ext cx="4791075" cy="3657600"/>
          </a:xfrm>
          <a:prstGeom prst="rect">
            <a:avLst/>
          </a:prstGeom>
        </p:spPr>
      </p:pic>
      <p:pic>
        <p:nvPicPr>
          <p:cNvPr id="9" name="Imagen 8">
            <a:extLst>
              <a:ext uri="{FF2B5EF4-FFF2-40B4-BE49-F238E27FC236}">
                <a16:creationId xmlns:a16="http://schemas.microsoft.com/office/drawing/2014/main" id="{82AE17C3-1BD5-42ED-B8F3-2F7ADC1CD14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64088" y="3068960"/>
            <a:ext cx="3381375" cy="1981200"/>
          </a:xfrm>
          <a:prstGeom prst="rect">
            <a:avLst/>
          </a:prstGeom>
        </p:spPr>
      </p:pic>
    </p:spTree>
    <p:extLst>
      <p:ext uri="{BB962C8B-B14F-4D97-AF65-F5344CB8AC3E}">
        <p14:creationId xmlns:p14="http://schemas.microsoft.com/office/powerpoint/2010/main" val="2912590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107504" y="332656"/>
            <a:ext cx="8856984" cy="617036"/>
          </a:xfrm>
        </p:spPr>
        <p:txBody>
          <a:bodyPr>
            <a:noAutofit/>
          </a:bodyPr>
          <a:lstStyle/>
          <a:p>
            <a:pPr algn="ctr">
              <a:buNone/>
            </a:pPr>
            <a:r>
              <a:rPr lang="es-ES" sz="2400" b="1" dirty="0"/>
              <a:t>Práctica 7: Simulación de luz de vela mediante PWM</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852F4ECA-E800-44EA-97A9-B961D54B2CB3}"/>
              </a:ext>
            </a:extLst>
          </p:cNvPr>
          <p:cNvPicPr>
            <a:picLocks noChangeAspect="1"/>
          </p:cNvPicPr>
          <p:nvPr/>
        </p:nvPicPr>
        <p:blipFill>
          <a:blip r:embed="rId2"/>
          <a:stretch>
            <a:fillRect/>
          </a:stretch>
        </p:blipFill>
        <p:spPr>
          <a:xfrm>
            <a:off x="251519" y="1484783"/>
            <a:ext cx="8485833" cy="4392481"/>
          </a:xfrm>
          <a:prstGeom prst="rect">
            <a:avLst/>
          </a:prstGeom>
        </p:spPr>
      </p:pic>
    </p:spTree>
    <p:extLst>
      <p:ext uri="{BB962C8B-B14F-4D97-AF65-F5344CB8AC3E}">
        <p14:creationId xmlns:p14="http://schemas.microsoft.com/office/powerpoint/2010/main" val="2633210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107504" y="332656"/>
            <a:ext cx="8856984" cy="617036"/>
          </a:xfrm>
        </p:spPr>
        <p:txBody>
          <a:bodyPr>
            <a:noAutofit/>
          </a:bodyPr>
          <a:lstStyle/>
          <a:p>
            <a:pPr algn="ctr">
              <a:buNone/>
            </a:pPr>
            <a:r>
              <a:rPr lang="es-ES" sz="2400" b="1" dirty="0"/>
              <a:t>Práctica 8: Encendido de luz automático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EE011F33-B4B5-4D47-9145-3492E508C433}"/>
              </a:ext>
            </a:extLst>
          </p:cNvPr>
          <p:cNvSpPr txBox="1"/>
          <p:nvPr/>
        </p:nvSpPr>
        <p:spPr>
          <a:xfrm>
            <a:off x="251520" y="1124744"/>
            <a:ext cx="8352928" cy="923330"/>
          </a:xfrm>
          <a:prstGeom prst="rect">
            <a:avLst/>
          </a:prstGeom>
          <a:noFill/>
        </p:spPr>
        <p:txBody>
          <a:bodyPr wrap="square">
            <a:spAutoFit/>
          </a:bodyPr>
          <a:lstStyle/>
          <a:p>
            <a:pPr marL="285750" indent="-285750" algn="just">
              <a:buFont typeface="Wingdings" panose="05000000000000000000" pitchFamily="2" charset="2"/>
              <a:buChar char="q"/>
            </a:pPr>
            <a:r>
              <a:rPr lang="es-ES" dirty="0"/>
              <a:t>En esta práctica vamos a implementar un programa de encendido automático de luz, donde se enciende o paga un LED en función de la cantidad de luz que recibe una LDR.</a:t>
            </a:r>
          </a:p>
        </p:txBody>
      </p:sp>
      <p:pic>
        <p:nvPicPr>
          <p:cNvPr id="4" name="Imagen 3">
            <a:extLst>
              <a:ext uri="{FF2B5EF4-FFF2-40B4-BE49-F238E27FC236}">
                <a16:creationId xmlns:a16="http://schemas.microsoft.com/office/drawing/2014/main" id="{B2C949CC-D490-4BDC-9931-433EE875FC96}"/>
              </a:ext>
            </a:extLst>
          </p:cNvPr>
          <p:cNvPicPr>
            <a:picLocks noChangeAspect="1"/>
          </p:cNvPicPr>
          <p:nvPr/>
        </p:nvPicPr>
        <p:blipFill>
          <a:blip r:embed="rId2"/>
          <a:stretch>
            <a:fillRect/>
          </a:stretch>
        </p:blipFill>
        <p:spPr>
          <a:xfrm>
            <a:off x="682372" y="2228548"/>
            <a:ext cx="3817619" cy="4218364"/>
          </a:xfrm>
          <a:prstGeom prst="rect">
            <a:avLst/>
          </a:prstGeom>
        </p:spPr>
      </p:pic>
      <p:pic>
        <p:nvPicPr>
          <p:cNvPr id="12" name="Imagen 11">
            <a:extLst>
              <a:ext uri="{FF2B5EF4-FFF2-40B4-BE49-F238E27FC236}">
                <a16:creationId xmlns:a16="http://schemas.microsoft.com/office/drawing/2014/main" id="{C82F7A28-4F87-4799-88E1-183204439C5F}"/>
              </a:ext>
            </a:extLst>
          </p:cNvPr>
          <p:cNvPicPr>
            <a:picLocks noChangeAspect="1"/>
          </p:cNvPicPr>
          <p:nvPr/>
        </p:nvPicPr>
        <p:blipFill>
          <a:blip r:embed="rId3"/>
          <a:stretch>
            <a:fillRect/>
          </a:stretch>
        </p:blipFill>
        <p:spPr>
          <a:xfrm>
            <a:off x="4716017" y="2586064"/>
            <a:ext cx="2577690" cy="2355104"/>
          </a:xfrm>
          <a:prstGeom prst="rect">
            <a:avLst/>
          </a:prstGeom>
        </p:spPr>
      </p:pic>
    </p:spTree>
    <p:extLst>
      <p:ext uri="{BB962C8B-B14F-4D97-AF65-F5344CB8AC3E}">
        <p14:creationId xmlns:p14="http://schemas.microsoft.com/office/powerpoint/2010/main" val="2546786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107504" y="332656"/>
            <a:ext cx="8856984" cy="617036"/>
          </a:xfrm>
        </p:spPr>
        <p:txBody>
          <a:bodyPr>
            <a:noAutofit/>
          </a:bodyPr>
          <a:lstStyle/>
          <a:p>
            <a:pPr algn="ctr">
              <a:buNone/>
            </a:pPr>
            <a:r>
              <a:rPr lang="es-ES" sz="2400" b="1" dirty="0"/>
              <a:t>Práctica 8: Encendido de luz automático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EDDB5D31-1896-4BF6-A917-379CE7C94B9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3568" y="1325861"/>
            <a:ext cx="7977204" cy="4551411"/>
          </a:xfrm>
          <a:prstGeom prst="rect">
            <a:avLst/>
          </a:prstGeom>
        </p:spPr>
      </p:pic>
    </p:spTree>
    <p:extLst>
      <p:ext uri="{BB962C8B-B14F-4D97-AF65-F5344CB8AC3E}">
        <p14:creationId xmlns:p14="http://schemas.microsoft.com/office/powerpoint/2010/main" val="902915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107504" y="332656"/>
            <a:ext cx="8856984" cy="617036"/>
          </a:xfrm>
        </p:spPr>
        <p:txBody>
          <a:bodyPr>
            <a:noAutofit/>
          </a:bodyPr>
          <a:lstStyle/>
          <a:p>
            <a:pPr algn="ctr">
              <a:buNone/>
            </a:pPr>
            <a:r>
              <a:rPr lang="es-ES" sz="2400" b="1" dirty="0"/>
              <a:t>Práctica 8: Encendido de luz automático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EE011F33-B4B5-4D47-9145-3492E508C433}"/>
              </a:ext>
            </a:extLst>
          </p:cNvPr>
          <p:cNvSpPr txBox="1"/>
          <p:nvPr/>
        </p:nvSpPr>
        <p:spPr>
          <a:xfrm>
            <a:off x="395536" y="1484784"/>
            <a:ext cx="7704856" cy="3477875"/>
          </a:xfrm>
          <a:prstGeom prst="rect">
            <a:avLst/>
          </a:prstGeom>
          <a:noFill/>
        </p:spPr>
        <p:txBody>
          <a:bodyPr wrap="square">
            <a:spAutoFit/>
          </a:bodyPr>
          <a:lstStyle/>
          <a:p>
            <a:pPr marL="285750" indent="-285750" algn="just">
              <a:buFont typeface="Wingdings" panose="05000000000000000000" pitchFamily="2" charset="2"/>
              <a:buChar char="q"/>
            </a:pPr>
            <a:r>
              <a:rPr lang="es-ES" sz="2000" dirty="0"/>
              <a:t>Vamos a modificar el interruptor crepuscular anterior, de tal forma que el diodo se encienda </a:t>
            </a:r>
            <a:r>
              <a:rPr lang="es-ES" sz="2000" dirty="0" err="1"/>
              <a:t>condiferente</a:t>
            </a:r>
            <a:r>
              <a:rPr lang="es-ES" sz="2000" dirty="0"/>
              <a:t> luminosidad, en función de la luz que reciba la LDR. Por ejemplo:</a:t>
            </a:r>
          </a:p>
          <a:p>
            <a:pPr algn="just"/>
            <a:endParaRPr lang="es-ES" sz="2000" dirty="0"/>
          </a:p>
          <a:p>
            <a:pPr algn="just"/>
            <a:r>
              <a:rPr lang="es-ES" sz="2000" dirty="0"/>
              <a:t>	•	A más de 700 el LED estará apagado</a:t>
            </a:r>
          </a:p>
          <a:p>
            <a:pPr algn="just"/>
            <a:r>
              <a:rPr lang="es-ES" sz="2000" dirty="0"/>
              <a:t>	•	Entre 550 y 700 el LED lucirá al 30%</a:t>
            </a:r>
          </a:p>
          <a:p>
            <a:pPr algn="just"/>
            <a:r>
              <a:rPr lang="es-ES" sz="2000" dirty="0"/>
              <a:t>	•	A menos de 550 el LED lucirá al 100%</a:t>
            </a:r>
          </a:p>
          <a:p>
            <a:pPr algn="just"/>
            <a:endParaRPr lang="es-ES" sz="2000" dirty="0"/>
          </a:p>
          <a:p>
            <a:pPr marL="342900" indent="-342900" algn="just">
              <a:buFont typeface="Wingdings" panose="05000000000000000000" pitchFamily="2" charset="2"/>
              <a:buChar char="q"/>
            </a:pPr>
            <a:r>
              <a:rPr lang="es-ES" sz="2000" dirty="0"/>
              <a:t>Para realizar este ejercicio es necesario que consideremos el LED como una salida analógica, para poder variar su valor de salida. EL montaje es el mismo que en el caso anterior.</a:t>
            </a:r>
          </a:p>
        </p:txBody>
      </p:sp>
    </p:spTree>
    <p:extLst>
      <p:ext uri="{BB962C8B-B14F-4D97-AF65-F5344CB8AC3E}">
        <p14:creationId xmlns:p14="http://schemas.microsoft.com/office/powerpoint/2010/main" val="4630149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107504" y="332656"/>
            <a:ext cx="8856984" cy="617036"/>
          </a:xfrm>
        </p:spPr>
        <p:txBody>
          <a:bodyPr>
            <a:noAutofit/>
          </a:bodyPr>
          <a:lstStyle/>
          <a:p>
            <a:pPr algn="ctr">
              <a:buNone/>
            </a:pPr>
            <a:r>
              <a:rPr lang="es-ES" sz="2400" b="1" dirty="0"/>
              <a:t>Práctica 8: Encendido de luz automático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2C91167C-AFED-4744-85A4-4BED7AB96C4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55576" y="1124746"/>
            <a:ext cx="7299703" cy="5400593"/>
          </a:xfrm>
          <a:prstGeom prst="rect">
            <a:avLst/>
          </a:prstGeom>
        </p:spPr>
      </p:pic>
    </p:spTree>
    <p:extLst>
      <p:ext uri="{BB962C8B-B14F-4D97-AF65-F5344CB8AC3E}">
        <p14:creationId xmlns:p14="http://schemas.microsoft.com/office/powerpoint/2010/main" val="27281094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282759" y="385460"/>
            <a:ext cx="8290449" cy="427484"/>
          </a:xfrm>
        </p:spPr>
        <p:txBody>
          <a:bodyPr>
            <a:noAutofit/>
          </a:bodyPr>
          <a:lstStyle/>
          <a:p>
            <a:pPr algn="ctr">
              <a:buNone/>
            </a:pPr>
            <a:r>
              <a:rPr lang="es-ES" sz="2400" b="1" dirty="0"/>
              <a:t>Práctica 9: Generación de números aleatorios</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FC48C005-CFC0-4B96-9F6E-27A4553E99B2}"/>
              </a:ext>
            </a:extLst>
          </p:cNvPr>
          <p:cNvSpPr txBox="1"/>
          <p:nvPr/>
        </p:nvSpPr>
        <p:spPr>
          <a:xfrm>
            <a:off x="827584" y="1268760"/>
            <a:ext cx="7200800" cy="584775"/>
          </a:xfrm>
          <a:prstGeom prst="rect">
            <a:avLst/>
          </a:prstGeom>
          <a:noFill/>
        </p:spPr>
        <p:txBody>
          <a:bodyPr wrap="square">
            <a:spAutoFit/>
          </a:bodyPr>
          <a:lstStyle/>
          <a:p>
            <a:pPr marL="285750" indent="-285750">
              <a:buFont typeface="Wingdings" panose="05000000000000000000" pitchFamily="2" charset="2"/>
              <a:buChar char="q"/>
            </a:pPr>
            <a:r>
              <a:rPr lang="es-ES" sz="1600" dirty="0"/>
              <a:t>Esta práctica nos va a servir para ver como Arduino genera números aleatorios mediante la función </a:t>
            </a:r>
            <a:r>
              <a:rPr lang="es-ES" sz="1600" dirty="0" err="1"/>
              <a:t>random</a:t>
            </a:r>
            <a:r>
              <a:rPr lang="es-ES" sz="1600" dirty="0"/>
              <a:t>()</a:t>
            </a:r>
          </a:p>
        </p:txBody>
      </p:sp>
      <p:pic>
        <p:nvPicPr>
          <p:cNvPr id="5" name="Imagen 4">
            <a:extLst>
              <a:ext uri="{FF2B5EF4-FFF2-40B4-BE49-F238E27FC236}">
                <a16:creationId xmlns:a16="http://schemas.microsoft.com/office/drawing/2014/main" id="{B9CF4FC6-5BA2-49F0-9BD4-3CD6CF1ABBE2}"/>
              </a:ext>
            </a:extLst>
          </p:cNvPr>
          <p:cNvPicPr>
            <a:picLocks noChangeAspect="1"/>
          </p:cNvPicPr>
          <p:nvPr/>
        </p:nvPicPr>
        <p:blipFill rotWithShape="1">
          <a:blip r:embed="rId2"/>
          <a:srcRect r="4498"/>
          <a:stretch/>
        </p:blipFill>
        <p:spPr>
          <a:xfrm>
            <a:off x="154579" y="2121377"/>
            <a:ext cx="4057381" cy="3718269"/>
          </a:xfrm>
          <a:prstGeom prst="rect">
            <a:avLst/>
          </a:prstGeom>
        </p:spPr>
      </p:pic>
      <p:pic>
        <p:nvPicPr>
          <p:cNvPr id="9" name="Imagen 8">
            <a:extLst>
              <a:ext uri="{FF2B5EF4-FFF2-40B4-BE49-F238E27FC236}">
                <a16:creationId xmlns:a16="http://schemas.microsoft.com/office/drawing/2014/main" id="{FA4C5324-2696-49B5-B50D-8824115C5FC0}"/>
              </a:ext>
            </a:extLst>
          </p:cNvPr>
          <p:cNvPicPr>
            <a:picLocks noChangeAspect="1"/>
          </p:cNvPicPr>
          <p:nvPr/>
        </p:nvPicPr>
        <p:blipFill rotWithShape="1">
          <a:blip r:embed="rId3"/>
          <a:srcRect r="7407"/>
          <a:stretch/>
        </p:blipFill>
        <p:spPr>
          <a:xfrm>
            <a:off x="4283968" y="2143836"/>
            <a:ext cx="3600400" cy="3733436"/>
          </a:xfrm>
          <a:prstGeom prst="rect">
            <a:avLst/>
          </a:prstGeom>
        </p:spPr>
      </p:pic>
    </p:spTree>
    <p:extLst>
      <p:ext uri="{BB962C8B-B14F-4D97-AF65-F5344CB8AC3E}">
        <p14:creationId xmlns:p14="http://schemas.microsoft.com/office/powerpoint/2010/main" val="1019500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9: Dado electrónico</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FC48C005-CFC0-4B96-9F6E-27A4553E99B2}"/>
              </a:ext>
            </a:extLst>
          </p:cNvPr>
          <p:cNvSpPr txBox="1"/>
          <p:nvPr/>
        </p:nvSpPr>
        <p:spPr>
          <a:xfrm>
            <a:off x="827584" y="1268760"/>
            <a:ext cx="7200800" cy="1323439"/>
          </a:xfrm>
          <a:prstGeom prst="rect">
            <a:avLst/>
          </a:prstGeom>
          <a:noFill/>
        </p:spPr>
        <p:txBody>
          <a:bodyPr wrap="square">
            <a:spAutoFit/>
          </a:bodyPr>
          <a:lstStyle/>
          <a:p>
            <a:pPr marL="285750" indent="-285750">
              <a:buFont typeface="Wingdings" panose="05000000000000000000" pitchFamily="2" charset="2"/>
              <a:buChar char="q"/>
            </a:pPr>
            <a:r>
              <a:rPr lang="es-ES" sz="1600" dirty="0"/>
              <a:t>En este caso vamos a implementar un dado a base de leds que nos puede ser útil para nuestros juegos favoritos de mesa.</a:t>
            </a:r>
          </a:p>
          <a:p>
            <a:pPr marL="285750" indent="-285750">
              <a:buFont typeface="Wingdings" panose="05000000000000000000" pitchFamily="2" charset="2"/>
              <a:buChar char="q"/>
            </a:pPr>
            <a:r>
              <a:rPr lang="es-ES" sz="1600" dirty="0"/>
              <a:t>Nuestro dado electrónico está formado por 7 leds, dispuestos como se muestran en la imagen, de tal forma que se puedan representar los números del 1 al 6, según encendamos unos LEDS u otros.</a:t>
            </a:r>
          </a:p>
        </p:txBody>
      </p:sp>
      <p:pic>
        <p:nvPicPr>
          <p:cNvPr id="9" name="Imagen 8">
            <a:extLst>
              <a:ext uri="{FF2B5EF4-FFF2-40B4-BE49-F238E27FC236}">
                <a16:creationId xmlns:a16="http://schemas.microsoft.com/office/drawing/2014/main" id="{C86CE2D2-3D55-4590-8A9C-2F53A54C1BB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15616" y="2722013"/>
            <a:ext cx="5976664" cy="3803331"/>
          </a:xfrm>
          <a:prstGeom prst="rect">
            <a:avLst/>
          </a:prstGeom>
        </p:spPr>
      </p:pic>
    </p:spTree>
    <p:extLst>
      <p:ext uri="{BB962C8B-B14F-4D97-AF65-F5344CB8AC3E}">
        <p14:creationId xmlns:p14="http://schemas.microsoft.com/office/powerpoint/2010/main" val="10664340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9: Dado electrónico</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FC48C005-CFC0-4B96-9F6E-27A4553E99B2}"/>
              </a:ext>
            </a:extLst>
          </p:cNvPr>
          <p:cNvSpPr txBox="1"/>
          <p:nvPr/>
        </p:nvSpPr>
        <p:spPr>
          <a:xfrm>
            <a:off x="827584" y="1268760"/>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Esquema del montaje</a:t>
            </a:r>
          </a:p>
        </p:txBody>
      </p:sp>
      <p:pic>
        <p:nvPicPr>
          <p:cNvPr id="4" name="Imagen 3">
            <a:extLst>
              <a:ext uri="{FF2B5EF4-FFF2-40B4-BE49-F238E27FC236}">
                <a16:creationId xmlns:a16="http://schemas.microsoft.com/office/drawing/2014/main" id="{19C00AA0-C859-4966-9DFB-C145085B8691}"/>
              </a:ext>
            </a:extLst>
          </p:cNvPr>
          <p:cNvPicPr>
            <a:picLocks noChangeAspect="1"/>
          </p:cNvPicPr>
          <p:nvPr/>
        </p:nvPicPr>
        <p:blipFill>
          <a:blip r:embed="rId2"/>
          <a:stretch>
            <a:fillRect/>
          </a:stretch>
        </p:blipFill>
        <p:spPr>
          <a:xfrm>
            <a:off x="755576" y="1772816"/>
            <a:ext cx="7213595" cy="4601319"/>
          </a:xfrm>
          <a:prstGeom prst="rect">
            <a:avLst/>
          </a:prstGeom>
        </p:spPr>
      </p:pic>
    </p:spTree>
    <p:extLst>
      <p:ext uri="{BB962C8B-B14F-4D97-AF65-F5344CB8AC3E}">
        <p14:creationId xmlns:p14="http://schemas.microsoft.com/office/powerpoint/2010/main" val="3760773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827584" y="442232"/>
            <a:ext cx="6984776" cy="754520"/>
          </a:xfrm>
        </p:spPr>
        <p:txBody>
          <a:bodyPr>
            <a:normAutofit fontScale="32500" lnSpcReduction="20000"/>
          </a:bodyPr>
          <a:lstStyle/>
          <a:p>
            <a:pPr algn="ctr">
              <a:buNone/>
            </a:pPr>
            <a:r>
              <a:rPr lang="es-ES" sz="14400" b="1" dirty="0">
                <a:latin typeface="Abadi" panose="020B0604020104020204" pitchFamily="34" charset="0"/>
              </a:rPr>
              <a:t>Placas Arduino</a:t>
            </a:r>
          </a:p>
          <a:p>
            <a:pPr>
              <a:buNone/>
            </a:pP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763687" y="1196752"/>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125A023F-E756-4C02-97E3-30A18BD72104}"/>
              </a:ext>
            </a:extLst>
          </p:cNvPr>
          <p:cNvPicPr>
            <a:picLocks noChangeAspect="1"/>
          </p:cNvPicPr>
          <p:nvPr/>
        </p:nvPicPr>
        <p:blipFill>
          <a:blip r:embed="rId2"/>
          <a:stretch>
            <a:fillRect/>
          </a:stretch>
        </p:blipFill>
        <p:spPr>
          <a:xfrm>
            <a:off x="539552" y="1628800"/>
            <a:ext cx="3315409" cy="4553694"/>
          </a:xfrm>
          <a:prstGeom prst="rect">
            <a:avLst/>
          </a:prstGeom>
        </p:spPr>
      </p:pic>
      <p:pic>
        <p:nvPicPr>
          <p:cNvPr id="6" name="Imagen 5">
            <a:extLst>
              <a:ext uri="{FF2B5EF4-FFF2-40B4-BE49-F238E27FC236}">
                <a16:creationId xmlns:a16="http://schemas.microsoft.com/office/drawing/2014/main" id="{4EA6108F-BB4D-46E8-953B-AB482B9F3D31}"/>
              </a:ext>
            </a:extLst>
          </p:cNvPr>
          <p:cNvPicPr>
            <a:picLocks noChangeAspect="1"/>
          </p:cNvPicPr>
          <p:nvPr/>
        </p:nvPicPr>
        <p:blipFill rotWithShape="1">
          <a:blip r:embed="rId3"/>
          <a:srcRect r="13297"/>
          <a:stretch/>
        </p:blipFill>
        <p:spPr>
          <a:xfrm>
            <a:off x="3854961" y="1622283"/>
            <a:ext cx="3381392" cy="2448271"/>
          </a:xfrm>
          <a:prstGeom prst="rect">
            <a:avLst/>
          </a:prstGeom>
        </p:spPr>
      </p:pic>
      <p:pic>
        <p:nvPicPr>
          <p:cNvPr id="9" name="Imagen 8">
            <a:extLst>
              <a:ext uri="{FF2B5EF4-FFF2-40B4-BE49-F238E27FC236}">
                <a16:creationId xmlns:a16="http://schemas.microsoft.com/office/drawing/2014/main" id="{98561065-66F4-40A4-932C-623917B3BCA0}"/>
              </a:ext>
            </a:extLst>
          </p:cNvPr>
          <p:cNvPicPr>
            <a:picLocks noChangeAspect="1"/>
          </p:cNvPicPr>
          <p:nvPr/>
        </p:nvPicPr>
        <p:blipFill>
          <a:blip r:embed="rId4"/>
          <a:stretch>
            <a:fillRect/>
          </a:stretch>
        </p:blipFill>
        <p:spPr>
          <a:xfrm>
            <a:off x="3830228" y="3717032"/>
            <a:ext cx="3585062" cy="2246560"/>
          </a:xfrm>
          <a:prstGeom prst="rect">
            <a:avLst/>
          </a:prstGeom>
        </p:spPr>
      </p:pic>
    </p:spTree>
    <p:extLst>
      <p:ext uri="{BB962C8B-B14F-4D97-AF65-F5344CB8AC3E}">
        <p14:creationId xmlns:p14="http://schemas.microsoft.com/office/powerpoint/2010/main" val="31108012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9: Dado electrónico</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FC48C005-CFC0-4B96-9F6E-27A4553E99B2}"/>
              </a:ext>
            </a:extLst>
          </p:cNvPr>
          <p:cNvSpPr txBox="1"/>
          <p:nvPr/>
        </p:nvSpPr>
        <p:spPr>
          <a:xfrm>
            <a:off x="827584" y="1268760"/>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Código</a:t>
            </a:r>
          </a:p>
        </p:txBody>
      </p:sp>
      <p:pic>
        <p:nvPicPr>
          <p:cNvPr id="4" name="Imagen 3">
            <a:extLst>
              <a:ext uri="{FF2B5EF4-FFF2-40B4-BE49-F238E27FC236}">
                <a16:creationId xmlns:a16="http://schemas.microsoft.com/office/drawing/2014/main" id="{BF0B0242-4CAA-41BE-8857-283D0CFAF8ED}"/>
              </a:ext>
            </a:extLst>
          </p:cNvPr>
          <p:cNvPicPr>
            <a:picLocks noChangeAspect="1"/>
          </p:cNvPicPr>
          <p:nvPr/>
        </p:nvPicPr>
        <p:blipFill>
          <a:blip r:embed="rId2"/>
          <a:stretch>
            <a:fillRect/>
          </a:stretch>
        </p:blipFill>
        <p:spPr>
          <a:xfrm>
            <a:off x="533659" y="1700808"/>
            <a:ext cx="6833890" cy="4825393"/>
          </a:xfrm>
          <a:prstGeom prst="rect">
            <a:avLst/>
          </a:prstGeom>
        </p:spPr>
      </p:pic>
    </p:spTree>
    <p:extLst>
      <p:ext uri="{BB962C8B-B14F-4D97-AF65-F5344CB8AC3E}">
        <p14:creationId xmlns:p14="http://schemas.microsoft.com/office/powerpoint/2010/main" val="40752473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9: Dado electrónico</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FC48C005-CFC0-4B96-9F6E-27A4553E99B2}"/>
              </a:ext>
            </a:extLst>
          </p:cNvPr>
          <p:cNvSpPr txBox="1"/>
          <p:nvPr/>
        </p:nvSpPr>
        <p:spPr>
          <a:xfrm>
            <a:off x="827584" y="1268760"/>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Código</a:t>
            </a:r>
          </a:p>
        </p:txBody>
      </p:sp>
      <p:pic>
        <p:nvPicPr>
          <p:cNvPr id="4" name="Imagen 3">
            <a:extLst>
              <a:ext uri="{FF2B5EF4-FFF2-40B4-BE49-F238E27FC236}">
                <a16:creationId xmlns:a16="http://schemas.microsoft.com/office/drawing/2014/main" id="{211C0993-D3CE-4AB4-890A-FB8494380987}"/>
              </a:ext>
            </a:extLst>
          </p:cNvPr>
          <p:cNvPicPr>
            <a:picLocks noChangeAspect="1"/>
          </p:cNvPicPr>
          <p:nvPr/>
        </p:nvPicPr>
        <p:blipFill>
          <a:blip r:embed="rId2"/>
          <a:stretch>
            <a:fillRect/>
          </a:stretch>
        </p:blipFill>
        <p:spPr>
          <a:xfrm>
            <a:off x="441771" y="1916832"/>
            <a:ext cx="7972425" cy="4267200"/>
          </a:xfrm>
          <a:prstGeom prst="rect">
            <a:avLst/>
          </a:prstGeom>
        </p:spPr>
      </p:pic>
    </p:spTree>
    <p:extLst>
      <p:ext uri="{BB962C8B-B14F-4D97-AF65-F5344CB8AC3E}">
        <p14:creationId xmlns:p14="http://schemas.microsoft.com/office/powerpoint/2010/main" val="18601439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9: Dado electrónico</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FC48C005-CFC0-4B96-9F6E-27A4553E99B2}"/>
              </a:ext>
            </a:extLst>
          </p:cNvPr>
          <p:cNvSpPr txBox="1"/>
          <p:nvPr/>
        </p:nvSpPr>
        <p:spPr>
          <a:xfrm>
            <a:off x="827584" y="1268760"/>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Código</a:t>
            </a:r>
          </a:p>
        </p:txBody>
      </p:sp>
      <p:pic>
        <p:nvPicPr>
          <p:cNvPr id="5" name="Imagen 4">
            <a:extLst>
              <a:ext uri="{FF2B5EF4-FFF2-40B4-BE49-F238E27FC236}">
                <a16:creationId xmlns:a16="http://schemas.microsoft.com/office/drawing/2014/main" id="{867BC021-69F7-4597-A172-1847DA6D6B9A}"/>
              </a:ext>
            </a:extLst>
          </p:cNvPr>
          <p:cNvPicPr>
            <a:picLocks noChangeAspect="1"/>
          </p:cNvPicPr>
          <p:nvPr/>
        </p:nvPicPr>
        <p:blipFill>
          <a:blip r:embed="rId2"/>
          <a:stretch>
            <a:fillRect/>
          </a:stretch>
        </p:blipFill>
        <p:spPr>
          <a:xfrm>
            <a:off x="1691680" y="1696169"/>
            <a:ext cx="4552950" cy="4829175"/>
          </a:xfrm>
          <a:prstGeom prst="rect">
            <a:avLst/>
          </a:prstGeom>
        </p:spPr>
      </p:pic>
    </p:spTree>
    <p:extLst>
      <p:ext uri="{BB962C8B-B14F-4D97-AF65-F5344CB8AC3E}">
        <p14:creationId xmlns:p14="http://schemas.microsoft.com/office/powerpoint/2010/main" val="13941919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9: Dado electrónico</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FC48C005-CFC0-4B96-9F6E-27A4553E99B2}"/>
              </a:ext>
            </a:extLst>
          </p:cNvPr>
          <p:cNvSpPr txBox="1"/>
          <p:nvPr/>
        </p:nvSpPr>
        <p:spPr>
          <a:xfrm>
            <a:off x="827584" y="1268760"/>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Código</a:t>
            </a:r>
          </a:p>
        </p:txBody>
      </p:sp>
      <p:pic>
        <p:nvPicPr>
          <p:cNvPr id="5" name="Imagen 4">
            <a:extLst>
              <a:ext uri="{FF2B5EF4-FFF2-40B4-BE49-F238E27FC236}">
                <a16:creationId xmlns:a16="http://schemas.microsoft.com/office/drawing/2014/main" id="{03F8FF2E-4FBC-4F46-B2B7-774DB9DC3F94}"/>
              </a:ext>
            </a:extLst>
          </p:cNvPr>
          <p:cNvPicPr>
            <a:picLocks noChangeAspect="1"/>
          </p:cNvPicPr>
          <p:nvPr/>
        </p:nvPicPr>
        <p:blipFill>
          <a:blip r:embed="rId2"/>
          <a:stretch>
            <a:fillRect/>
          </a:stretch>
        </p:blipFill>
        <p:spPr>
          <a:xfrm>
            <a:off x="1619672" y="1607314"/>
            <a:ext cx="4210050" cy="4724400"/>
          </a:xfrm>
          <a:prstGeom prst="rect">
            <a:avLst/>
          </a:prstGeom>
        </p:spPr>
      </p:pic>
    </p:spTree>
    <p:extLst>
      <p:ext uri="{BB962C8B-B14F-4D97-AF65-F5344CB8AC3E}">
        <p14:creationId xmlns:p14="http://schemas.microsoft.com/office/powerpoint/2010/main" val="22959078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9: Dado electrónico</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FC48C005-CFC0-4B96-9F6E-27A4553E99B2}"/>
              </a:ext>
            </a:extLst>
          </p:cNvPr>
          <p:cNvSpPr txBox="1"/>
          <p:nvPr/>
        </p:nvSpPr>
        <p:spPr>
          <a:xfrm>
            <a:off x="827584" y="1268760"/>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Código</a:t>
            </a:r>
          </a:p>
        </p:txBody>
      </p:sp>
      <p:pic>
        <p:nvPicPr>
          <p:cNvPr id="5" name="Imagen 4">
            <a:extLst>
              <a:ext uri="{FF2B5EF4-FFF2-40B4-BE49-F238E27FC236}">
                <a16:creationId xmlns:a16="http://schemas.microsoft.com/office/drawing/2014/main" id="{0D95E0DC-0F22-4E83-AD52-9D02DB62ADD3}"/>
              </a:ext>
            </a:extLst>
          </p:cNvPr>
          <p:cNvPicPr>
            <a:picLocks noChangeAspect="1"/>
          </p:cNvPicPr>
          <p:nvPr/>
        </p:nvPicPr>
        <p:blipFill>
          <a:blip r:embed="rId2"/>
          <a:stretch>
            <a:fillRect/>
          </a:stretch>
        </p:blipFill>
        <p:spPr>
          <a:xfrm>
            <a:off x="1907704" y="1607314"/>
            <a:ext cx="3657600" cy="4505325"/>
          </a:xfrm>
          <a:prstGeom prst="rect">
            <a:avLst/>
          </a:prstGeom>
        </p:spPr>
      </p:pic>
    </p:spTree>
    <p:extLst>
      <p:ext uri="{BB962C8B-B14F-4D97-AF65-F5344CB8AC3E}">
        <p14:creationId xmlns:p14="http://schemas.microsoft.com/office/powerpoint/2010/main" val="37716833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9: Dado electrónico</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FC48C005-CFC0-4B96-9F6E-27A4553E99B2}"/>
              </a:ext>
            </a:extLst>
          </p:cNvPr>
          <p:cNvSpPr txBox="1"/>
          <p:nvPr/>
        </p:nvSpPr>
        <p:spPr>
          <a:xfrm>
            <a:off x="827584" y="1268760"/>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Código</a:t>
            </a:r>
          </a:p>
        </p:txBody>
      </p:sp>
      <p:pic>
        <p:nvPicPr>
          <p:cNvPr id="4" name="Imagen 3">
            <a:extLst>
              <a:ext uri="{FF2B5EF4-FFF2-40B4-BE49-F238E27FC236}">
                <a16:creationId xmlns:a16="http://schemas.microsoft.com/office/drawing/2014/main" id="{93D69895-8256-4D1E-8A80-28FEC23B11DC}"/>
              </a:ext>
            </a:extLst>
          </p:cNvPr>
          <p:cNvPicPr>
            <a:picLocks noChangeAspect="1"/>
          </p:cNvPicPr>
          <p:nvPr/>
        </p:nvPicPr>
        <p:blipFill>
          <a:blip r:embed="rId2"/>
          <a:stretch>
            <a:fillRect/>
          </a:stretch>
        </p:blipFill>
        <p:spPr>
          <a:xfrm>
            <a:off x="2051720" y="2276872"/>
            <a:ext cx="4410075" cy="3048000"/>
          </a:xfrm>
          <a:prstGeom prst="rect">
            <a:avLst/>
          </a:prstGeom>
        </p:spPr>
      </p:pic>
      <p:sp>
        <p:nvSpPr>
          <p:cNvPr id="2" name="Flecha: a la derecha 1">
            <a:hlinkClick r:id="rId3" action="ppaction://hlinksldjump"/>
            <a:extLst>
              <a:ext uri="{FF2B5EF4-FFF2-40B4-BE49-F238E27FC236}">
                <a16:creationId xmlns:a16="http://schemas.microsoft.com/office/drawing/2014/main" id="{8E2E9353-915B-42D4-8C7D-C88F476DE860}"/>
              </a:ext>
            </a:extLst>
          </p:cNvPr>
          <p:cNvSpPr/>
          <p:nvPr/>
        </p:nvSpPr>
        <p:spPr>
          <a:xfrm rot="10800000">
            <a:off x="530023" y="5805264"/>
            <a:ext cx="1584176"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hlinkClick r:id="rId3" action="ppaction://hlinksldjump"/>
              </a:rPr>
              <a:t>INICIO</a:t>
            </a:r>
            <a:endParaRPr lang="es-ES" dirty="0"/>
          </a:p>
        </p:txBody>
      </p:sp>
    </p:spTree>
    <p:extLst>
      <p:ext uri="{BB962C8B-B14F-4D97-AF65-F5344CB8AC3E}">
        <p14:creationId xmlns:p14="http://schemas.microsoft.com/office/powerpoint/2010/main" val="31963025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DD53A7-F90A-42F3-AE28-0AB531E5F560}"/>
              </a:ext>
            </a:extLst>
          </p:cNvPr>
          <p:cNvSpPr>
            <a:spLocks noGrp="1"/>
          </p:cNvSpPr>
          <p:nvPr>
            <p:ph type="title"/>
          </p:nvPr>
        </p:nvSpPr>
        <p:spPr/>
        <p:txBody>
          <a:bodyPr/>
          <a:lstStyle/>
          <a:p>
            <a:r>
              <a:rPr lang="es-ES" dirty="0"/>
              <a:t>PRÁCTICA 10- CONTROL DE ACCESOS A UN PARKING</a:t>
            </a:r>
          </a:p>
        </p:txBody>
      </p:sp>
      <p:sp>
        <p:nvSpPr>
          <p:cNvPr id="3" name="Marcador de contenido 2">
            <a:extLst>
              <a:ext uri="{FF2B5EF4-FFF2-40B4-BE49-F238E27FC236}">
                <a16:creationId xmlns:a16="http://schemas.microsoft.com/office/drawing/2014/main" id="{BBE86B8A-8C8F-418A-A80D-08B84278FA2A}"/>
              </a:ext>
            </a:extLst>
          </p:cNvPr>
          <p:cNvSpPr>
            <a:spLocks noGrp="1"/>
          </p:cNvSpPr>
          <p:nvPr>
            <p:ph sz="half" idx="1"/>
          </p:nvPr>
        </p:nvSpPr>
        <p:spPr>
          <a:xfrm>
            <a:off x="609600" y="2160588"/>
            <a:ext cx="7058744" cy="4436763"/>
          </a:xfrm>
        </p:spPr>
        <p:txBody>
          <a:bodyPr>
            <a:normAutofit fontScale="92500" lnSpcReduction="10000"/>
          </a:bodyPr>
          <a:lstStyle/>
          <a:p>
            <a:r>
              <a:rPr lang="es-ES" dirty="0"/>
              <a:t>Para esta práctica vamos a necesitar:</a:t>
            </a:r>
          </a:p>
          <a:p>
            <a:pPr lvl="1"/>
            <a:r>
              <a:rPr lang="es-ES" dirty="0"/>
              <a:t>ARDUINO UNO R3</a:t>
            </a:r>
          </a:p>
          <a:p>
            <a:pPr lvl="1"/>
            <a:r>
              <a:rPr lang="es-ES" dirty="0"/>
              <a:t>RESISTENCIAS</a:t>
            </a:r>
          </a:p>
          <a:p>
            <a:pPr lvl="1"/>
            <a:r>
              <a:rPr lang="es-ES" dirty="0"/>
              <a:t>DISPLAY 8 SEGMENTOS</a:t>
            </a:r>
          </a:p>
          <a:p>
            <a:pPr lvl="1"/>
            <a:r>
              <a:rPr lang="es-ES" dirty="0"/>
              <a:t>SERVOMOTOR</a:t>
            </a:r>
          </a:p>
          <a:p>
            <a:pPr lvl="1"/>
            <a:r>
              <a:rPr lang="es-ES" dirty="0"/>
              <a:t>Goma eva</a:t>
            </a:r>
          </a:p>
          <a:p>
            <a:pPr lvl="1"/>
            <a:r>
              <a:rPr lang="es-ES" dirty="0"/>
              <a:t>Clips</a:t>
            </a:r>
          </a:p>
          <a:p>
            <a:pPr lvl="1"/>
            <a:r>
              <a:rPr lang="es-ES" dirty="0"/>
              <a:t>Papel albal</a:t>
            </a:r>
          </a:p>
          <a:p>
            <a:pPr lvl="1"/>
            <a:endParaRPr lang="es-ES" dirty="0"/>
          </a:p>
          <a:p>
            <a:pPr lvl="1" algn="just"/>
            <a:r>
              <a:rPr lang="es-ES" dirty="0"/>
              <a:t>Vamos a construir un parking con 8 plazas de aparcamiento. En el </a:t>
            </a:r>
            <a:r>
              <a:rPr lang="es-ES" dirty="0" err="1"/>
              <a:t>display</a:t>
            </a:r>
            <a:r>
              <a:rPr lang="es-ES" dirty="0"/>
              <a:t>, inicialmente aparecerá un 8. Si un coche llega, la barrerá subirá y el contador disminuirá a 7. Si un coche salde del parking, la barrerá se subirá y el contador aumentará. Si no hay plazas libres, la barrera no se abrirá,</a:t>
            </a:r>
          </a:p>
        </p:txBody>
      </p:sp>
      <p:sp>
        <p:nvSpPr>
          <p:cNvPr id="5" name="Elipse 4">
            <a:hlinkClick r:id="rId2" action="ppaction://hlinkfile"/>
            <a:extLst>
              <a:ext uri="{FF2B5EF4-FFF2-40B4-BE49-F238E27FC236}">
                <a16:creationId xmlns:a16="http://schemas.microsoft.com/office/drawing/2014/main" id="{8F44DD25-D01E-419E-9747-FE7E5A0F799B}"/>
              </a:ext>
            </a:extLst>
          </p:cNvPr>
          <p:cNvSpPr/>
          <p:nvPr/>
        </p:nvSpPr>
        <p:spPr>
          <a:xfrm>
            <a:off x="6516216" y="3140968"/>
            <a:ext cx="1728192"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Video</a:t>
            </a:r>
          </a:p>
          <a:p>
            <a:pPr algn="ctr"/>
            <a:r>
              <a:rPr lang="es-ES" dirty="0" err="1"/>
              <a:t>making</a:t>
            </a:r>
            <a:endParaRPr lang="es-ES" dirty="0"/>
          </a:p>
        </p:txBody>
      </p:sp>
    </p:spTree>
    <p:extLst>
      <p:ext uri="{BB962C8B-B14F-4D97-AF65-F5344CB8AC3E}">
        <p14:creationId xmlns:p14="http://schemas.microsoft.com/office/powerpoint/2010/main" val="40084449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¿Qué es un servo?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35C2A915-3CE4-4847-BF44-CB0C4F5747DA}"/>
              </a:ext>
            </a:extLst>
          </p:cNvPr>
          <p:cNvSpPr txBox="1"/>
          <p:nvPr/>
        </p:nvSpPr>
        <p:spPr>
          <a:xfrm>
            <a:off x="827584" y="1268760"/>
            <a:ext cx="7200800" cy="584775"/>
          </a:xfrm>
          <a:prstGeom prst="rect">
            <a:avLst/>
          </a:prstGeom>
          <a:noFill/>
        </p:spPr>
        <p:txBody>
          <a:bodyPr wrap="square">
            <a:spAutoFit/>
          </a:bodyPr>
          <a:lstStyle/>
          <a:p>
            <a:pPr marL="285750" indent="-285750">
              <a:buFont typeface="Wingdings" panose="05000000000000000000" pitchFamily="2" charset="2"/>
              <a:buChar char="q"/>
            </a:pPr>
            <a:r>
              <a:rPr lang="es-ES" sz="1600" dirty="0"/>
              <a:t>Se trata de un motor de </a:t>
            </a:r>
            <a:r>
              <a:rPr lang="es-ES" sz="1600" dirty="0" err="1"/>
              <a:t>cc</a:t>
            </a:r>
            <a:r>
              <a:rPr lang="es-ES" sz="1600" dirty="0"/>
              <a:t> capaz de posicionarse en un ángulo determinado dentro de un rango que suele ser entre 0 </a:t>
            </a:r>
            <a:r>
              <a:rPr lang="es-ES" sz="1600" dirty="0" err="1"/>
              <a:t>ºy</a:t>
            </a:r>
            <a:r>
              <a:rPr lang="es-ES" sz="1600" dirty="0"/>
              <a:t> 180º</a:t>
            </a:r>
          </a:p>
        </p:txBody>
      </p:sp>
      <p:pic>
        <p:nvPicPr>
          <p:cNvPr id="4098" name="Picture 2" descr="arduino-servo-sg90">
            <a:extLst>
              <a:ext uri="{FF2B5EF4-FFF2-40B4-BE49-F238E27FC236}">
                <a16:creationId xmlns:a16="http://schemas.microsoft.com/office/drawing/2014/main" id="{E51793F1-8AB6-4BFD-9941-917FF88D2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287" y="1965449"/>
            <a:ext cx="2580634" cy="23675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B-Tema 6. Motores y servomotores - Robótica 4ºESO">
            <a:extLst>
              <a:ext uri="{FF2B5EF4-FFF2-40B4-BE49-F238E27FC236}">
                <a16:creationId xmlns:a16="http://schemas.microsoft.com/office/drawing/2014/main" id="{C87EA942-46B0-4998-B6C6-0414A441ACF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1840" y="1938075"/>
            <a:ext cx="5696796" cy="447861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rduino-servo-interior">
            <a:extLst>
              <a:ext uri="{FF2B5EF4-FFF2-40B4-BE49-F238E27FC236}">
                <a16:creationId xmlns:a16="http://schemas.microsoft.com/office/drawing/2014/main" id="{C8666EB7-CA0C-4BC4-BEDC-09B1EECAD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918" y="4473272"/>
            <a:ext cx="3045373" cy="182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6290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31220" y="400504"/>
            <a:ext cx="8362457" cy="432048"/>
          </a:xfrm>
        </p:spPr>
        <p:txBody>
          <a:bodyPr>
            <a:noAutofit/>
          </a:bodyPr>
          <a:lstStyle/>
          <a:p>
            <a:pPr algn="ctr">
              <a:buNone/>
            </a:pPr>
            <a:r>
              <a:rPr lang="es-ES" sz="2400" b="1" dirty="0"/>
              <a:t>Programación de servo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35C2A915-3CE4-4847-BF44-CB0C4F5747DA}"/>
              </a:ext>
            </a:extLst>
          </p:cNvPr>
          <p:cNvSpPr txBox="1"/>
          <p:nvPr/>
        </p:nvSpPr>
        <p:spPr>
          <a:xfrm>
            <a:off x="827584" y="1268760"/>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b="0" i="0" dirty="0">
                <a:solidFill>
                  <a:srgbClr val="666666"/>
                </a:solidFill>
                <a:effectLst/>
                <a:latin typeface="Open Sans" panose="020B0606030504020204" pitchFamily="34" charset="0"/>
              </a:rPr>
              <a:t>Esquema de montaje</a:t>
            </a:r>
            <a:endParaRPr lang="es-ES" sz="1600" dirty="0"/>
          </a:p>
        </p:txBody>
      </p:sp>
      <p:pic>
        <p:nvPicPr>
          <p:cNvPr id="7170" name="Picture 2" descr="Servomotor - Control Automático - Picuino">
            <a:extLst>
              <a:ext uri="{FF2B5EF4-FFF2-40B4-BE49-F238E27FC236}">
                <a16:creationId xmlns:a16="http://schemas.microsoft.com/office/drawing/2014/main" id="{E006FA51-D924-4FD0-BD8C-86F886BF9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895345"/>
            <a:ext cx="7545161" cy="4307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4064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¿Qué es un </a:t>
            </a:r>
            <a:r>
              <a:rPr lang="es-ES" sz="2400" b="1" dirty="0" err="1"/>
              <a:t>display</a:t>
            </a:r>
            <a:r>
              <a:rPr lang="es-ES" sz="2400" b="1" dirty="0"/>
              <a:t> de 7 segmentos?</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35C2A915-3CE4-4847-BF44-CB0C4F5747DA}"/>
              </a:ext>
            </a:extLst>
          </p:cNvPr>
          <p:cNvSpPr txBox="1"/>
          <p:nvPr/>
        </p:nvSpPr>
        <p:spPr>
          <a:xfrm>
            <a:off x="376478" y="1197691"/>
            <a:ext cx="6562257" cy="2062103"/>
          </a:xfrm>
          <a:prstGeom prst="rect">
            <a:avLst/>
          </a:prstGeom>
          <a:noFill/>
        </p:spPr>
        <p:txBody>
          <a:bodyPr wrap="square">
            <a:spAutoFit/>
          </a:bodyPr>
          <a:lstStyle/>
          <a:p>
            <a:pPr marL="285750" indent="-285750" algn="just">
              <a:buFont typeface="Wingdings" panose="05000000000000000000" pitchFamily="2" charset="2"/>
              <a:buChar char="q"/>
            </a:pPr>
            <a:r>
              <a:rPr lang="es-ES" sz="1600" b="0" i="0" dirty="0">
                <a:solidFill>
                  <a:srgbClr val="202122"/>
                </a:solidFill>
                <a:effectLst/>
                <a:latin typeface="Arial" panose="020B0604020202020204" pitchFamily="34" charset="0"/>
              </a:rPr>
              <a:t>El visualizador de 7 segmentos es un componente que se utiliza para la representación de caracteres (normalmente números) en muchos dispositivos electrónicos, debido en gran medida a su simplicidad. Aunque externamente su forma difiere considerablemente de un </a:t>
            </a:r>
            <a:r>
              <a:rPr lang="es-ES" sz="1600" b="0" i="0" u="none" strike="noStrike" dirty="0">
                <a:solidFill>
                  <a:srgbClr val="0645AD"/>
                </a:solidFill>
                <a:effectLst/>
                <a:latin typeface="Arial" panose="020B0604020202020204" pitchFamily="34" charset="0"/>
                <a:hlinkClick r:id="rId2" tooltip="Led"/>
              </a:rPr>
              <a:t>led</a:t>
            </a:r>
            <a:r>
              <a:rPr lang="es-ES" sz="1600" b="0" i="0" dirty="0">
                <a:solidFill>
                  <a:srgbClr val="202122"/>
                </a:solidFill>
                <a:effectLst/>
                <a:latin typeface="Arial" panose="020B0604020202020204" pitchFamily="34" charset="0"/>
              </a:rPr>
              <a:t> típico, internamente están constituidos por una serie de leds con unas determinadas conexiones internas, estratégicamente ubicados de tal forma que forme un número '8'.</a:t>
            </a:r>
            <a:endParaRPr lang="es-ES" sz="1600" dirty="0"/>
          </a:p>
        </p:txBody>
      </p:sp>
      <p:pic>
        <p:nvPicPr>
          <p:cNvPr id="1026" name="Picture 2" descr="Empezando con Arduino - 1G: Display de 7 segmentos— Techmake Solutions">
            <a:extLst>
              <a:ext uri="{FF2B5EF4-FFF2-40B4-BE49-F238E27FC236}">
                <a16:creationId xmlns:a16="http://schemas.microsoft.com/office/drawing/2014/main" id="{993A16CA-DDB3-4F52-A0E4-6253ADD3F5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991" y="4218747"/>
            <a:ext cx="4041977" cy="24658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splay de 7 segmentos y Arduino | Hardware libre">
            <a:extLst>
              <a:ext uri="{FF2B5EF4-FFF2-40B4-BE49-F238E27FC236}">
                <a16:creationId xmlns:a16="http://schemas.microsoft.com/office/drawing/2014/main" id="{0D074EB2-4457-4ECC-9161-9BBBD89FC5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10" r="12351"/>
          <a:stretch/>
        </p:blipFill>
        <p:spPr bwMode="auto">
          <a:xfrm>
            <a:off x="7092280" y="1347514"/>
            <a:ext cx="188173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splay de 7 segmentos: ¿Qué es?, ¿Cómo funciona?, Tipos - Actualidad  Tecnologica">
            <a:extLst>
              <a:ext uri="{FF2B5EF4-FFF2-40B4-BE49-F238E27FC236}">
                <a16:creationId xmlns:a16="http://schemas.microsoft.com/office/drawing/2014/main" id="{26D48F6B-9D55-4DE4-BDA2-39133E28D3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459" t="16709" r="17712" b="10070"/>
          <a:stretch/>
        </p:blipFill>
        <p:spPr bwMode="auto">
          <a:xfrm>
            <a:off x="4932040" y="3416031"/>
            <a:ext cx="3745501" cy="3041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644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827584" y="442232"/>
            <a:ext cx="6984776" cy="754520"/>
          </a:xfrm>
        </p:spPr>
        <p:txBody>
          <a:bodyPr>
            <a:normAutofit fontScale="32500" lnSpcReduction="20000"/>
          </a:bodyPr>
          <a:lstStyle/>
          <a:p>
            <a:pPr algn="ctr">
              <a:buNone/>
            </a:pPr>
            <a:r>
              <a:rPr lang="es-ES" sz="14400" b="1" dirty="0"/>
              <a:t>Arduino UNO</a:t>
            </a:r>
          </a:p>
          <a:p>
            <a:pPr>
              <a:buNone/>
            </a:pP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763687" y="1196752"/>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Uno">
            <a:extLst>
              <a:ext uri="{FF2B5EF4-FFF2-40B4-BE49-F238E27FC236}">
                <a16:creationId xmlns:a16="http://schemas.microsoft.com/office/drawing/2014/main" id="{5849BB55-8330-48E4-87C4-1616DAC09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512" y="4437274"/>
            <a:ext cx="2709622" cy="172211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217A839E-8FCF-47D0-BDD7-0623FC74F5A6}"/>
              </a:ext>
            </a:extLst>
          </p:cNvPr>
          <p:cNvSpPr txBox="1"/>
          <p:nvPr/>
        </p:nvSpPr>
        <p:spPr>
          <a:xfrm>
            <a:off x="683568" y="1484784"/>
            <a:ext cx="6840760" cy="1938992"/>
          </a:xfrm>
          <a:prstGeom prst="rect">
            <a:avLst/>
          </a:prstGeom>
          <a:noFill/>
        </p:spPr>
        <p:txBody>
          <a:bodyPr wrap="square" rtlCol="0">
            <a:spAutoFit/>
          </a:bodyPr>
          <a:lstStyle/>
          <a:p>
            <a:pPr marL="342900" indent="-342900">
              <a:buFont typeface="Wingdings" panose="05000000000000000000" pitchFamily="2" charset="2"/>
              <a:buChar char="q"/>
            </a:pPr>
            <a:r>
              <a:rPr lang="es-ES" sz="2000" dirty="0"/>
              <a:t>Es la placa más utilizada y es la que suele venir en los kits de iniciación.</a:t>
            </a:r>
          </a:p>
          <a:p>
            <a:pPr marL="342900" indent="-342900">
              <a:buFont typeface="Wingdings" panose="05000000000000000000" pitchFamily="2" charset="2"/>
              <a:buChar char="q"/>
            </a:pPr>
            <a:r>
              <a:rPr lang="es-ES" sz="2000" dirty="0"/>
              <a:t>Se alimenta a través de cable </a:t>
            </a:r>
            <a:r>
              <a:rPr lang="es-ES" sz="2000" dirty="0" err="1"/>
              <a:t>usb</a:t>
            </a:r>
            <a:r>
              <a:rPr lang="es-ES" sz="2000" dirty="0"/>
              <a:t> o adaptador de corriente tipo impresora.</a:t>
            </a:r>
          </a:p>
          <a:p>
            <a:pPr marL="342900" indent="-342900">
              <a:buFont typeface="Wingdings" panose="05000000000000000000" pitchFamily="2" charset="2"/>
              <a:buChar char="q"/>
            </a:pPr>
            <a:r>
              <a:rPr lang="es-ES" sz="2000" dirty="0"/>
              <a:t>Tiene 14 pines digitales y 5 analógicos</a:t>
            </a:r>
          </a:p>
          <a:p>
            <a:pPr marL="342900" indent="-342900">
              <a:buFont typeface="Wingdings" panose="05000000000000000000" pitchFamily="2" charset="2"/>
              <a:buChar char="q"/>
            </a:pPr>
            <a:r>
              <a:rPr lang="es-ES" sz="2000" dirty="0"/>
              <a:t> Utiliza el microcontrolador ATMega328P</a:t>
            </a:r>
          </a:p>
        </p:txBody>
      </p:sp>
    </p:spTree>
    <p:extLst>
      <p:ext uri="{BB962C8B-B14F-4D97-AF65-F5344CB8AC3E}">
        <p14:creationId xmlns:p14="http://schemas.microsoft.com/office/powerpoint/2010/main" val="17614417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6651AAE-3414-4830-B30F-279708DCA0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7730" y="404664"/>
            <a:ext cx="4680520" cy="3663375"/>
          </a:xfrm>
          <a:prstGeom prst="rect">
            <a:avLst/>
          </a:prstGeom>
          <a:noFill/>
          <a:ln>
            <a:noFill/>
          </a:ln>
        </p:spPr>
      </p:pic>
      <p:pic>
        <p:nvPicPr>
          <p:cNvPr id="7" name="Imagen 6" descr="Un grupo de folletos sobre una mesa&#10;&#10;Descripción generada automáticamente con confianza media">
            <a:extLst>
              <a:ext uri="{FF2B5EF4-FFF2-40B4-BE49-F238E27FC236}">
                <a16:creationId xmlns:a16="http://schemas.microsoft.com/office/drawing/2014/main" id="{2574B440-6298-4422-B492-95DBEFB98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554" t="4693" b="8493"/>
          <a:stretch/>
        </p:blipFill>
        <p:spPr>
          <a:xfrm>
            <a:off x="539552" y="3992439"/>
            <a:ext cx="3414571" cy="2664296"/>
          </a:xfrm>
          <a:prstGeom prst="rect">
            <a:avLst/>
          </a:prstGeom>
        </p:spPr>
      </p:pic>
      <p:pic>
        <p:nvPicPr>
          <p:cNvPr id="9" name="Imagen 8" descr="Un grupo de folletos sobre una mesa&#10;&#10;Descripción generada automáticamente con confianza baja">
            <a:extLst>
              <a:ext uri="{FF2B5EF4-FFF2-40B4-BE49-F238E27FC236}">
                <a16:creationId xmlns:a16="http://schemas.microsoft.com/office/drawing/2014/main" id="{3505BB12-829E-4A74-B349-149CC9F758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2053" y="3979863"/>
            <a:ext cx="3552395" cy="2664296"/>
          </a:xfrm>
          <a:prstGeom prst="rect">
            <a:avLst/>
          </a:prstGeom>
        </p:spPr>
      </p:pic>
    </p:spTree>
    <p:extLst>
      <p:ext uri="{BB962C8B-B14F-4D97-AF65-F5344CB8AC3E}">
        <p14:creationId xmlns:p14="http://schemas.microsoft.com/office/powerpoint/2010/main" val="7461241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10: BARRERA PARKING</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FC48C005-CFC0-4B96-9F6E-27A4553E99B2}"/>
              </a:ext>
            </a:extLst>
          </p:cNvPr>
          <p:cNvSpPr txBox="1"/>
          <p:nvPr/>
        </p:nvSpPr>
        <p:spPr>
          <a:xfrm>
            <a:off x="827584" y="1268760"/>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Código</a:t>
            </a:r>
          </a:p>
        </p:txBody>
      </p:sp>
      <p:pic>
        <p:nvPicPr>
          <p:cNvPr id="4" name="Imagen 3">
            <a:extLst>
              <a:ext uri="{FF2B5EF4-FFF2-40B4-BE49-F238E27FC236}">
                <a16:creationId xmlns:a16="http://schemas.microsoft.com/office/drawing/2014/main" id="{EE8CB687-7BBA-415D-9B80-A64A80F11327}"/>
              </a:ext>
            </a:extLst>
          </p:cNvPr>
          <p:cNvPicPr>
            <a:picLocks noChangeAspect="1"/>
          </p:cNvPicPr>
          <p:nvPr/>
        </p:nvPicPr>
        <p:blipFill rotWithShape="1">
          <a:blip r:embed="rId2"/>
          <a:srcRect t="9326" r="68500" b="37957"/>
          <a:stretch/>
        </p:blipFill>
        <p:spPr>
          <a:xfrm>
            <a:off x="853128" y="2050105"/>
            <a:ext cx="4294936" cy="4043192"/>
          </a:xfrm>
          <a:prstGeom prst="rect">
            <a:avLst/>
          </a:prstGeom>
        </p:spPr>
      </p:pic>
    </p:spTree>
    <p:extLst>
      <p:ext uri="{BB962C8B-B14F-4D97-AF65-F5344CB8AC3E}">
        <p14:creationId xmlns:p14="http://schemas.microsoft.com/office/powerpoint/2010/main" val="20369154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10: BARRERA PARKING</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FC48C005-CFC0-4B96-9F6E-27A4553E99B2}"/>
              </a:ext>
            </a:extLst>
          </p:cNvPr>
          <p:cNvSpPr txBox="1"/>
          <p:nvPr/>
        </p:nvSpPr>
        <p:spPr>
          <a:xfrm>
            <a:off x="827584" y="1268760"/>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Código</a:t>
            </a:r>
          </a:p>
        </p:txBody>
      </p:sp>
      <p:pic>
        <p:nvPicPr>
          <p:cNvPr id="5" name="Imagen 4">
            <a:extLst>
              <a:ext uri="{FF2B5EF4-FFF2-40B4-BE49-F238E27FC236}">
                <a16:creationId xmlns:a16="http://schemas.microsoft.com/office/drawing/2014/main" id="{7416EDF2-D364-4010-B438-058B37C32FB0}"/>
              </a:ext>
            </a:extLst>
          </p:cNvPr>
          <p:cNvPicPr>
            <a:picLocks noChangeAspect="1"/>
          </p:cNvPicPr>
          <p:nvPr/>
        </p:nvPicPr>
        <p:blipFill rotWithShape="1">
          <a:blip r:embed="rId2"/>
          <a:srcRect t="17484" r="72050" b="20600"/>
          <a:stretch/>
        </p:blipFill>
        <p:spPr>
          <a:xfrm>
            <a:off x="2195736" y="1698435"/>
            <a:ext cx="3851920" cy="4799733"/>
          </a:xfrm>
          <a:prstGeom prst="rect">
            <a:avLst/>
          </a:prstGeom>
        </p:spPr>
      </p:pic>
    </p:spTree>
    <p:extLst>
      <p:ext uri="{BB962C8B-B14F-4D97-AF65-F5344CB8AC3E}">
        <p14:creationId xmlns:p14="http://schemas.microsoft.com/office/powerpoint/2010/main" val="5385647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2031" y="332656"/>
            <a:ext cx="7056784" cy="427484"/>
          </a:xfrm>
        </p:spPr>
        <p:txBody>
          <a:bodyPr>
            <a:noAutofit/>
          </a:bodyPr>
          <a:lstStyle/>
          <a:p>
            <a:pPr algn="ctr">
              <a:buNone/>
            </a:pPr>
            <a:r>
              <a:rPr lang="es-ES" sz="2800" b="1" dirty="0"/>
              <a:t>Práctica 10: BARRERA PARKING</a:t>
            </a: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FC48C005-CFC0-4B96-9F6E-27A4553E99B2}"/>
              </a:ext>
            </a:extLst>
          </p:cNvPr>
          <p:cNvSpPr txBox="1"/>
          <p:nvPr/>
        </p:nvSpPr>
        <p:spPr>
          <a:xfrm>
            <a:off x="827584" y="1268760"/>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Código</a:t>
            </a:r>
          </a:p>
        </p:txBody>
      </p:sp>
      <p:pic>
        <p:nvPicPr>
          <p:cNvPr id="4" name="Imagen 3">
            <a:extLst>
              <a:ext uri="{FF2B5EF4-FFF2-40B4-BE49-F238E27FC236}">
                <a16:creationId xmlns:a16="http://schemas.microsoft.com/office/drawing/2014/main" id="{6B94827C-8881-4B74-8081-D0FE13B107D4}"/>
              </a:ext>
            </a:extLst>
          </p:cNvPr>
          <p:cNvPicPr>
            <a:picLocks noChangeAspect="1"/>
          </p:cNvPicPr>
          <p:nvPr/>
        </p:nvPicPr>
        <p:blipFill rotWithShape="1">
          <a:blip r:embed="rId2"/>
          <a:srcRect t="66800" r="72837" b="15000"/>
          <a:stretch/>
        </p:blipFill>
        <p:spPr>
          <a:xfrm>
            <a:off x="1556440" y="2088366"/>
            <a:ext cx="6040877" cy="2276738"/>
          </a:xfrm>
          <a:prstGeom prst="rect">
            <a:avLst/>
          </a:prstGeom>
        </p:spPr>
      </p:pic>
      <p:sp>
        <p:nvSpPr>
          <p:cNvPr id="6" name="Flecha: a la derecha 5">
            <a:hlinkClick r:id="rId3" action="ppaction://hlinksldjump"/>
            <a:extLst>
              <a:ext uri="{FF2B5EF4-FFF2-40B4-BE49-F238E27FC236}">
                <a16:creationId xmlns:a16="http://schemas.microsoft.com/office/drawing/2014/main" id="{80E9D8C7-2347-45E3-B0B2-505E79CFEBAA}"/>
              </a:ext>
            </a:extLst>
          </p:cNvPr>
          <p:cNvSpPr/>
          <p:nvPr/>
        </p:nvSpPr>
        <p:spPr>
          <a:xfrm rot="10800000">
            <a:off x="530023" y="5805264"/>
            <a:ext cx="1584176"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hlinkClick r:id="rId3" action="ppaction://hlinksldjump"/>
              </a:rPr>
              <a:t>INICIO</a:t>
            </a:r>
            <a:endParaRPr lang="es-ES" dirty="0"/>
          </a:p>
        </p:txBody>
      </p:sp>
    </p:spTree>
    <p:extLst>
      <p:ext uri="{BB962C8B-B14F-4D97-AF65-F5344CB8AC3E}">
        <p14:creationId xmlns:p14="http://schemas.microsoft.com/office/powerpoint/2010/main" val="20760988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1BE984-FB8E-4640-9066-2F2733768420}"/>
              </a:ext>
            </a:extLst>
          </p:cNvPr>
          <p:cNvSpPr>
            <a:spLocks noGrp="1"/>
          </p:cNvSpPr>
          <p:nvPr>
            <p:ph type="title"/>
          </p:nvPr>
        </p:nvSpPr>
        <p:spPr/>
        <p:txBody>
          <a:bodyPr/>
          <a:lstStyle/>
          <a:p>
            <a:r>
              <a:rPr lang="es-ES" dirty="0"/>
              <a:t>KITS HACKING STEAM</a:t>
            </a:r>
          </a:p>
        </p:txBody>
      </p:sp>
      <p:sp>
        <p:nvSpPr>
          <p:cNvPr id="3" name="Marcador de contenido 2">
            <a:extLst>
              <a:ext uri="{FF2B5EF4-FFF2-40B4-BE49-F238E27FC236}">
                <a16:creationId xmlns:a16="http://schemas.microsoft.com/office/drawing/2014/main" id="{83D71C6F-272A-467C-B325-D8AE719F1468}"/>
              </a:ext>
            </a:extLst>
          </p:cNvPr>
          <p:cNvSpPr>
            <a:spLocks noGrp="1"/>
          </p:cNvSpPr>
          <p:nvPr>
            <p:ph sz="half" idx="1"/>
          </p:nvPr>
        </p:nvSpPr>
        <p:spPr/>
        <p:txBody>
          <a:bodyPr/>
          <a:lstStyle/>
          <a:p>
            <a:r>
              <a:rPr lang="es-ES" dirty="0"/>
              <a:t>Son una serie de prácticas que podemos descargarnos de la web de Microsoft</a:t>
            </a:r>
          </a:p>
          <a:p>
            <a:r>
              <a:rPr lang="es-ES" dirty="0">
                <a:hlinkClick r:id="rId2"/>
              </a:rPr>
              <a:t>https://education.microsoft.com/en-us/hackingStem</a:t>
            </a:r>
            <a:endParaRPr lang="es-ES" dirty="0"/>
          </a:p>
          <a:p>
            <a:endParaRPr lang="es-ES" dirty="0"/>
          </a:p>
          <a:p>
            <a:pPr marL="0" indent="0">
              <a:buNone/>
            </a:pPr>
            <a:endParaRPr lang="es-ES" dirty="0"/>
          </a:p>
        </p:txBody>
      </p:sp>
      <p:sp>
        <p:nvSpPr>
          <p:cNvPr id="4" name="Marcador de contenido 3">
            <a:extLst>
              <a:ext uri="{FF2B5EF4-FFF2-40B4-BE49-F238E27FC236}">
                <a16:creationId xmlns:a16="http://schemas.microsoft.com/office/drawing/2014/main" id="{1F0E3111-19BA-4598-AE02-C5A3B398A15B}"/>
              </a:ext>
            </a:extLst>
          </p:cNvPr>
          <p:cNvSpPr>
            <a:spLocks noGrp="1"/>
          </p:cNvSpPr>
          <p:nvPr>
            <p:ph sz="half" idx="2"/>
          </p:nvPr>
        </p:nvSpPr>
        <p:spPr/>
        <p:txBody>
          <a:bodyPr/>
          <a:lstStyle/>
          <a:p>
            <a:r>
              <a:rPr lang="es-ES" dirty="0">
                <a:hlinkClick r:id="rId3" action="ppaction://hlinkfile"/>
              </a:rPr>
              <a:t>Aerogenerador</a:t>
            </a:r>
            <a:endParaRPr lang="es-ES" dirty="0"/>
          </a:p>
          <a:p>
            <a:r>
              <a:rPr lang="es-ES" dirty="0">
                <a:hlinkClick r:id="rId4" action="ppaction://hlinkfile"/>
              </a:rPr>
              <a:t>Sonar</a:t>
            </a:r>
            <a:endParaRPr lang="es-ES" dirty="0"/>
          </a:p>
          <a:p>
            <a:r>
              <a:rPr lang="es-ES" dirty="0">
                <a:hlinkClick r:id="rId5" action="ppaction://hlinkfile"/>
              </a:rPr>
              <a:t>Mano robótica</a:t>
            </a:r>
            <a:endParaRPr lang="es-ES" dirty="0"/>
          </a:p>
          <a:p>
            <a:r>
              <a:rPr lang="es-ES" dirty="0">
                <a:hlinkClick r:id="rId6" action="ppaction://hlinkfile"/>
              </a:rPr>
              <a:t>Sismógrafo</a:t>
            </a:r>
            <a:endParaRPr lang="es-ES" dirty="0"/>
          </a:p>
          <a:p>
            <a:r>
              <a:rPr lang="es-ES" dirty="0">
                <a:hlinkClick r:id="rId7" action="ppaction://hlinkfile"/>
              </a:rPr>
              <a:t>Telégrafo</a:t>
            </a:r>
            <a:endParaRPr lang="es-ES" dirty="0"/>
          </a:p>
          <a:p>
            <a:endParaRPr lang="es-ES" dirty="0"/>
          </a:p>
        </p:txBody>
      </p:sp>
      <p:sp>
        <p:nvSpPr>
          <p:cNvPr id="6" name="Elipse 5">
            <a:hlinkClick r:id="rId8" action="ppaction://hlinkfile"/>
            <a:extLst>
              <a:ext uri="{FF2B5EF4-FFF2-40B4-BE49-F238E27FC236}">
                <a16:creationId xmlns:a16="http://schemas.microsoft.com/office/drawing/2014/main" id="{2FE017C4-3FC0-423F-99C1-8A6A030D9400}"/>
              </a:ext>
            </a:extLst>
          </p:cNvPr>
          <p:cNvSpPr/>
          <p:nvPr/>
        </p:nvSpPr>
        <p:spPr>
          <a:xfrm>
            <a:off x="6588224" y="2060848"/>
            <a:ext cx="144016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Vídeo</a:t>
            </a:r>
          </a:p>
        </p:txBody>
      </p:sp>
    </p:spTree>
    <p:extLst>
      <p:ext uri="{BB962C8B-B14F-4D97-AF65-F5344CB8AC3E}">
        <p14:creationId xmlns:p14="http://schemas.microsoft.com/office/powerpoint/2010/main" val="24850509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17: Medida de potencia de aerogenerador</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Aerogeneradores: ¿Qué Son y Cómo Funcionan? | Twenergy">
            <a:extLst>
              <a:ext uri="{FF2B5EF4-FFF2-40B4-BE49-F238E27FC236}">
                <a16:creationId xmlns:a16="http://schemas.microsoft.com/office/drawing/2014/main" id="{22CCD40D-5170-4A79-8118-20C363A48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340768"/>
            <a:ext cx="7004270" cy="3939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64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17: Medida de potencia de aerogenerador</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283A46F-1AF8-4B86-AB83-D90E962D1321}"/>
              </a:ext>
            </a:extLst>
          </p:cNvPr>
          <p:cNvSpPr txBox="1"/>
          <p:nvPr/>
        </p:nvSpPr>
        <p:spPr>
          <a:xfrm>
            <a:off x="4932040" y="2060848"/>
            <a:ext cx="3528392" cy="1815882"/>
          </a:xfrm>
          <a:prstGeom prst="rect">
            <a:avLst/>
          </a:prstGeom>
          <a:noFill/>
        </p:spPr>
        <p:txBody>
          <a:bodyPr wrap="square">
            <a:spAutoFit/>
          </a:bodyPr>
          <a:lstStyle/>
          <a:p>
            <a:pPr marL="285750" indent="-285750">
              <a:buFont typeface="Wingdings" panose="05000000000000000000" pitchFamily="2" charset="2"/>
              <a:buChar char="q"/>
            </a:pPr>
            <a:r>
              <a:rPr lang="es-ES" sz="1600" dirty="0"/>
              <a:t>En esta práctica diseñaremos un aerogenerador sencillo a partir de materiales caseros. Este aerogenerador moverá un pequeño motor de </a:t>
            </a:r>
            <a:r>
              <a:rPr lang="es-ES" sz="1600" dirty="0" err="1"/>
              <a:t>cc</a:t>
            </a:r>
            <a:r>
              <a:rPr lang="es-ES" sz="1600" dirty="0"/>
              <a:t> cuya potencia generada intentaremos medir con Arduino.</a:t>
            </a:r>
          </a:p>
        </p:txBody>
      </p:sp>
      <p:pic>
        <p:nvPicPr>
          <p:cNvPr id="8" name="Imagen 7">
            <a:extLst>
              <a:ext uri="{FF2B5EF4-FFF2-40B4-BE49-F238E27FC236}">
                <a16:creationId xmlns:a16="http://schemas.microsoft.com/office/drawing/2014/main" id="{30ED2B38-200E-4EC5-97CC-8255CB468F5E}"/>
              </a:ext>
            </a:extLst>
          </p:cNvPr>
          <p:cNvPicPr>
            <a:picLocks noChangeAspect="1"/>
          </p:cNvPicPr>
          <p:nvPr/>
        </p:nvPicPr>
        <p:blipFill>
          <a:blip r:embed="rId3"/>
          <a:stretch>
            <a:fillRect/>
          </a:stretch>
        </p:blipFill>
        <p:spPr>
          <a:xfrm>
            <a:off x="614382" y="1340768"/>
            <a:ext cx="4317658" cy="4365104"/>
          </a:xfrm>
          <a:prstGeom prst="rect">
            <a:avLst/>
          </a:prstGeom>
        </p:spPr>
      </p:pic>
    </p:spTree>
    <p:extLst>
      <p:ext uri="{BB962C8B-B14F-4D97-AF65-F5344CB8AC3E}">
        <p14:creationId xmlns:p14="http://schemas.microsoft.com/office/powerpoint/2010/main" val="2220649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17: Medida de potencia de aerogenerador</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B4FAAE9F-45B1-4BA6-BEF5-EC6BB8A68955}"/>
              </a:ext>
            </a:extLst>
          </p:cNvPr>
          <p:cNvPicPr>
            <a:picLocks noChangeAspect="1"/>
          </p:cNvPicPr>
          <p:nvPr/>
        </p:nvPicPr>
        <p:blipFill>
          <a:blip r:embed="rId3"/>
          <a:stretch>
            <a:fillRect/>
          </a:stretch>
        </p:blipFill>
        <p:spPr>
          <a:xfrm>
            <a:off x="1085054" y="1928932"/>
            <a:ext cx="5853681" cy="3700649"/>
          </a:xfrm>
          <a:prstGeom prst="rect">
            <a:avLst/>
          </a:prstGeom>
        </p:spPr>
      </p:pic>
      <p:sp>
        <p:nvSpPr>
          <p:cNvPr id="8" name="CuadroTexto 7">
            <a:extLst>
              <a:ext uri="{FF2B5EF4-FFF2-40B4-BE49-F238E27FC236}">
                <a16:creationId xmlns:a16="http://schemas.microsoft.com/office/drawing/2014/main" id="{A4FC8624-B17D-42FD-B016-8DF46F46CDDD}"/>
              </a:ext>
            </a:extLst>
          </p:cNvPr>
          <p:cNvSpPr txBox="1"/>
          <p:nvPr/>
        </p:nvSpPr>
        <p:spPr>
          <a:xfrm>
            <a:off x="755576" y="1228419"/>
            <a:ext cx="6768752"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Materiales</a:t>
            </a:r>
          </a:p>
        </p:txBody>
      </p:sp>
    </p:spTree>
    <p:extLst>
      <p:ext uri="{BB962C8B-B14F-4D97-AF65-F5344CB8AC3E}">
        <p14:creationId xmlns:p14="http://schemas.microsoft.com/office/powerpoint/2010/main" val="17809064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17: Medida de potencia de aerogenerador</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A4FC8624-B17D-42FD-B016-8DF46F46CDDD}"/>
              </a:ext>
            </a:extLst>
          </p:cNvPr>
          <p:cNvSpPr txBox="1"/>
          <p:nvPr/>
        </p:nvSpPr>
        <p:spPr>
          <a:xfrm>
            <a:off x="755576" y="1228419"/>
            <a:ext cx="6768752"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Esquema de montaje:</a:t>
            </a:r>
          </a:p>
        </p:txBody>
      </p:sp>
      <p:pic>
        <p:nvPicPr>
          <p:cNvPr id="4" name="Imagen 3">
            <a:extLst>
              <a:ext uri="{FF2B5EF4-FFF2-40B4-BE49-F238E27FC236}">
                <a16:creationId xmlns:a16="http://schemas.microsoft.com/office/drawing/2014/main" id="{D0316184-20D4-4F55-AE27-356F5BB64D9B}"/>
              </a:ext>
            </a:extLst>
          </p:cNvPr>
          <p:cNvPicPr>
            <a:picLocks noChangeAspect="1"/>
          </p:cNvPicPr>
          <p:nvPr/>
        </p:nvPicPr>
        <p:blipFill>
          <a:blip r:embed="rId3"/>
          <a:stretch>
            <a:fillRect/>
          </a:stretch>
        </p:blipFill>
        <p:spPr>
          <a:xfrm rot="16200000">
            <a:off x="2168541" y="647884"/>
            <a:ext cx="3527894" cy="5777759"/>
          </a:xfrm>
          <a:prstGeom prst="rect">
            <a:avLst/>
          </a:prstGeom>
        </p:spPr>
      </p:pic>
    </p:spTree>
    <p:extLst>
      <p:ext uri="{BB962C8B-B14F-4D97-AF65-F5344CB8AC3E}">
        <p14:creationId xmlns:p14="http://schemas.microsoft.com/office/powerpoint/2010/main" val="20192642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17: Medida de potencia de aerogenerador</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A4FC8624-B17D-42FD-B016-8DF46F46CDDD}"/>
              </a:ext>
            </a:extLst>
          </p:cNvPr>
          <p:cNvSpPr txBox="1"/>
          <p:nvPr/>
        </p:nvSpPr>
        <p:spPr>
          <a:xfrm>
            <a:off x="755576" y="1228419"/>
            <a:ext cx="6768752"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Código:</a:t>
            </a:r>
          </a:p>
        </p:txBody>
      </p:sp>
      <p:pic>
        <p:nvPicPr>
          <p:cNvPr id="6" name="Imagen 5">
            <a:extLst>
              <a:ext uri="{FF2B5EF4-FFF2-40B4-BE49-F238E27FC236}">
                <a16:creationId xmlns:a16="http://schemas.microsoft.com/office/drawing/2014/main" id="{027D03D2-23F1-4E9C-B535-D51B0FD0C188}"/>
              </a:ext>
            </a:extLst>
          </p:cNvPr>
          <p:cNvPicPr>
            <a:picLocks noChangeAspect="1"/>
          </p:cNvPicPr>
          <p:nvPr/>
        </p:nvPicPr>
        <p:blipFill rotWithShape="1">
          <a:blip r:embed="rId3"/>
          <a:srcRect l="1176" r="1176"/>
          <a:stretch/>
        </p:blipFill>
        <p:spPr>
          <a:xfrm>
            <a:off x="107504" y="1700808"/>
            <a:ext cx="8928992" cy="4464983"/>
          </a:xfrm>
          <a:prstGeom prst="rect">
            <a:avLst/>
          </a:prstGeom>
        </p:spPr>
      </p:pic>
      <p:sp>
        <p:nvSpPr>
          <p:cNvPr id="9" name="Flecha: a la derecha 8">
            <a:hlinkClick r:id="rId4" action="ppaction://hlinksldjump"/>
            <a:extLst>
              <a:ext uri="{FF2B5EF4-FFF2-40B4-BE49-F238E27FC236}">
                <a16:creationId xmlns:a16="http://schemas.microsoft.com/office/drawing/2014/main" id="{9A98B8E7-62BF-4C78-865E-8B3F4AC5B68A}"/>
              </a:ext>
            </a:extLst>
          </p:cNvPr>
          <p:cNvSpPr/>
          <p:nvPr/>
        </p:nvSpPr>
        <p:spPr>
          <a:xfrm rot="10800000">
            <a:off x="530023" y="5805264"/>
            <a:ext cx="1584176"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hlinkClick r:id="rId4" action="ppaction://hlinksldjump"/>
              </a:rPr>
              <a:t>INICIO</a:t>
            </a:r>
            <a:endParaRPr lang="es-ES" dirty="0"/>
          </a:p>
        </p:txBody>
      </p:sp>
    </p:spTree>
    <p:extLst>
      <p:ext uri="{BB962C8B-B14F-4D97-AF65-F5344CB8AC3E}">
        <p14:creationId xmlns:p14="http://schemas.microsoft.com/office/powerpoint/2010/main" val="1372967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827584" y="442232"/>
            <a:ext cx="6984776" cy="754520"/>
          </a:xfrm>
        </p:spPr>
        <p:txBody>
          <a:bodyPr>
            <a:normAutofit fontScale="32500" lnSpcReduction="20000"/>
          </a:bodyPr>
          <a:lstStyle/>
          <a:p>
            <a:pPr algn="ctr">
              <a:buNone/>
            </a:pPr>
            <a:r>
              <a:rPr lang="es-ES" sz="14400" b="1" dirty="0"/>
              <a:t>Arduino Leonardo</a:t>
            </a:r>
          </a:p>
          <a:p>
            <a:pPr>
              <a:buNone/>
            </a:pP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763687" y="1196752"/>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Leonardo">
            <a:extLst>
              <a:ext uri="{FF2B5EF4-FFF2-40B4-BE49-F238E27FC236}">
                <a16:creationId xmlns:a16="http://schemas.microsoft.com/office/drawing/2014/main" id="{E218E3FF-09B0-4134-ACA4-8D972FD55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4149080"/>
            <a:ext cx="2983043" cy="189589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5F3ADB3E-DE40-48CB-9588-99FC0F9685FA}"/>
              </a:ext>
            </a:extLst>
          </p:cNvPr>
          <p:cNvSpPr txBox="1"/>
          <p:nvPr/>
        </p:nvSpPr>
        <p:spPr>
          <a:xfrm>
            <a:off x="683568" y="1484784"/>
            <a:ext cx="6840760" cy="1938992"/>
          </a:xfrm>
          <a:prstGeom prst="rect">
            <a:avLst/>
          </a:prstGeom>
          <a:noFill/>
        </p:spPr>
        <p:txBody>
          <a:bodyPr wrap="square" rtlCol="0">
            <a:spAutoFit/>
          </a:bodyPr>
          <a:lstStyle/>
          <a:p>
            <a:pPr marL="342900" indent="-342900">
              <a:buFont typeface="Wingdings" panose="05000000000000000000" pitchFamily="2" charset="2"/>
              <a:buChar char="q"/>
            </a:pPr>
            <a:r>
              <a:rPr lang="es-ES" sz="2000" dirty="0"/>
              <a:t>Se trata de una evolución de Arduino Uno</a:t>
            </a:r>
          </a:p>
          <a:p>
            <a:pPr marL="342900" indent="-342900">
              <a:buFont typeface="Wingdings" panose="05000000000000000000" pitchFamily="2" charset="2"/>
              <a:buChar char="q"/>
            </a:pPr>
            <a:r>
              <a:rPr lang="es-ES" sz="2000" dirty="0"/>
              <a:t>Utiliza el microcontrolador ATmega32u4 y dispone de los mismos pines que Arduino Uno.</a:t>
            </a:r>
          </a:p>
          <a:p>
            <a:pPr marL="342900" indent="-342900">
              <a:buFont typeface="Wingdings" panose="05000000000000000000" pitchFamily="2" charset="2"/>
              <a:buChar char="q"/>
            </a:pPr>
            <a:r>
              <a:rPr lang="es-ES" sz="2000" dirty="0"/>
              <a:t>Al conectarlo al ordenador, éste lo puede detectar como si fuera un ratón o teclado.</a:t>
            </a:r>
          </a:p>
          <a:p>
            <a:pPr marL="342900" indent="-342900">
              <a:buFont typeface="Wingdings" panose="05000000000000000000" pitchFamily="2" charset="2"/>
              <a:buChar char="q"/>
            </a:pPr>
            <a:r>
              <a:rPr lang="es-ES" sz="2000" dirty="0"/>
              <a:t>Utiliza un cable micro USB</a:t>
            </a:r>
          </a:p>
        </p:txBody>
      </p:sp>
    </p:spTree>
    <p:extLst>
      <p:ext uri="{BB962C8B-B14F-4D97-AF65-F5344CB8AC3E}">
        <p14:creationId xmlns:p14="http://schemas.microsoft.com/office/powerpoint/2010/main" val="28400376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18: Escudo térmico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283A46F-1AF8-4B86-AB83-D90E962D1321}"/>
              </a:ext>
            </a:extLst>
          </p:cNvPr>
          <p:cNvSpPr txBox="1"/>
          <p:nvPr/>
        </p:nvSpPr>
        <p:spPr>
          <a:xfrm>
            <a:off x="758054" y="1265690"/>
            <a:ext cx="7200800" cy="1077218"/>
          </a:xfrm>
          <a:prstGeom prst="rect">
            <a:avLst/>
          </a:prstGeom>
          <a:noFill/>
        </p:spPr>
        <p:txBody>
          <a:bodyPr wrap="square">
            <a:spAutoFit/>
          </a:bodyPr>
          <a:lstStyle/>
          <a:p>
            <a:pPr marL="285750" indent="-285750">
              <a:buFont typeface="Wingdings" panose="05000000000000000000" pitchFamily="2" charset="2"/>
              <a:buChar char="q"/>
            </a:pPr>
            <a:r>
              <a:rPr lang="es-ES" sz="1600" dirty="0"/>
              <a:t>En esta práctica vamos a utilizar Arduino para comprobar las diferentes conductividades térmicas que poseen los materiales y comprobar cuáles son los más adecuados para aplicaciones como los recubrimientos de naces espaciales.</a:t>
            </a:r>
          </a:p>
        </p:txBody>
      </p:sp>
      <p:pic>
        <p:nvPicPr>
          <p:cNvPr id="11266" name="Picture 2" descr="Tecnologia Espacial UNAH: Los Escudos Térmicos">
            <a:extLst>
              <a:ext uri="{FF2B5EF4-FFF2-40B4-BE49-F238E27FC236}">
                <a16:creationId xmlns:a16="http://schemas.microsoft.com/office/drawing/2014/main" id="{CC3F136C-0078-43D0-B28A-D66CD0911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2420888"/>
            <a:ext cx="4991927" cy="3829628"/>
          </a:xfrm>
          <a:prstGeom prst="rect">
            <a:avLst/>
          </a:prstGeom>
          <a:noFill/>
          <a:extLst>
            <a:ext uri="{909E8E84-426E-40DD-AFC4-6F175D3DCCD1}">
              <a14:hiddenFill xmlns:a14="http://schemas.microsoft.com/office/drawing/2010/main">
                <a:solidFill>
                  <a:srgbClr val="FFFFFF"/>
                </a:solidFill>
              </a14:hiddenFill>
            </a:ext>
          </a:extLst>
        </p:spPr>
      </p:pic>
      <p:sp>
        <p:nvSpPr>
          <p:cNvPr id="6" name="Flecha: a la derecha 5">
            <a:hlinkClick r:id="rId4" action="ppaction://hlinksldjump"/>
            <a:extLst>
              <a:ext uri="{FF2B5EF4-FFF2-40B4-BE49-F238E27FC236}">
                <a16:creationId xmlns:a16="http://schemas.microsoft.com/office/drawing/2014/main" id="{02B13007-96C5-4BC8-B8E4-738DB301D294}"/>
              </a:ext>
            </a:extLst>
          </p:cNvPr>
          <p:cNvSpPr/>
          <p:nvPr/>
        </p:nvSpPr>
        <p:spPr>
          <a:xfrm rot="10800000">
            <a:off x="179512" y="6097457"/>
            <a:ext cx="1584176"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hlinkClick r:id="rId4" action="ppaction://hlinksldjump"/>
              </a:rPr>
              <a:t>INICIO</a:t>
            </a:r>
            <a:endParaRPr lang="es-ES" dirty="0"/>
          </a:p>
        </p:txBody>
      </p:sp>
    </p:spTree>
    <p:extLst>
      <p:ext uri="{BB962C8B-B14F-4D97-AF65-F5344CB8AC3E}">
        <p14:creationId xmlns:p14="http://schemas.microsoft.com/office/powerpoint/2010/main" val="18731787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18: Escudo térmico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283A46F-1AF8-4B86-AB83-D90E962D1321}"/>
              </a:ext>
            </a:extLst>
          </p:cNvPr>
          <p:cNvSpPr txBox="1"/>
          <p:nvPr/>
        </p:nvSpPr>
        <p:spPr>
          <a:xfrm>
            <a:off x="758054" y="1265690"/>
            <a:ext cx="7200800" cy="338554"/>
          </a:xfrm>
          <a:prstGeom prst="rect">
            <a:avLst/>
          </a:prstGeom>
          <a:noFill/>
        </p:spPr>
        <p:txBody>
          <a:bodyPr wrap="square">
            <a:spAutoFit/>
          </a:bodyPr>
          <a:lstStyle/>
          <a:p>
            <a:r>
              <a:rPr lang="es-ES" sz="1600" dirty="0"/>
              <a:t>.</a:t>
            </a:r>
          </a:p>
        </p:txBody>
      </p:sp>
      <p:pic>
        <p:nvPicPr>
          <p:cNvPr id="9" name="Picture 39">
            <a:extLst>
              <a:ext uri="{FF2B5EF4-FFF2-40B4-BE49-F238E27FC236}">
                <a16:creationId xmlns:a16="http://schemas.microsoft.com/office/drawing/2014/main" id="{2156F2D8-491A-4CBA-A38F-AFFA42E90D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1301" y="1265690"/>
            <a:ext cx="5547312" cy="4975783"/>
          </a:xfrm>
          <a:prstGeom prst="rect">
            <a:avLst/>
          </a:prstGeom>
        </p:spPr>
      </p:pic>
    </p:spTree>
    <p:extLst>
      <p:ext uri="{BB962C8B-B14F-4D97-AF65-F5344CB8AC3E}">
        <p14:creationId xmlns:p14="http://schemas.microsoft.com/office/powerpoint/2010/main" val="5653869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18: Escudo térmico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19">
            <a:extLst>
              <a:ext uri="{FF2B5EF4-FFF2-40B4-BE49-F238E27FC236}">
                <a16:creationId xmlns:a16="http://schemas.microsoft.com/office/drawing/2014/main" id="{6D316083-AB57-4B23-B08D-2CB46D9FA2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981265" y="1268760"/>
            <a:ext cx="5957470" cy="3163362"/>
          </a:xfrm>
          <a:prstGeom prst="rect">
            <a:avLst/>
          </a:prstGeom>
          <a:noFill/>
          <a:ln>
            <a:noFill/>
          </a:ln>
        </p:spPr>
      </p:pic>
      <p:sp>
        <p:nvSpPr>
          <p:cNvPr id="9" name="CuadroTexto 8">
            <a:extLst>
              <a:ext uri="{FF2B5EF4-FFF2-40B4-BE49-F238E27FC236}">
                <a16:creationId xmlns:a16="http://schemas.microsoft.com/office/drawing/2014/main" id="{BF1B20D5-11CB-403F-B133-50477E42FB01}"/>
              </a:ext>
            </a:extLst>
          </p:cNvPr>
          <p:cNvSpPr txBox="1"/>
          <p:nvPr/>
        </p:nvSpPr>
        <p:spPr>
          <a:xfrm>
            <a:off x="683568" y="4903909"/>
            <a:ext cx="7200800" cy="830997"/>
          </a:xfrm>
          <a:prstGeom prst="rect">
            <a:avLst/>
          </a:prstGeom>
          <a:noFill/>
        </p:spPr>
        <p:txBody>
          <a:bodyPr wrap="square">
            <a:spAutoFit/>
          </a:bodyPr>
          <a:lstStyle/>
          <a:p>
            <a:pPr marL="285750" indent="-285750">
              <a:buFont typeface="Wingdings" panose="05000000000000000000" pitchFamily="2" charset="2"/>
              <a:buChar char="q"/>
            </a:pPr>
            <a:r>
              <a:rPr lang="es-ES" sz="1600" dirty="0"/>
              <a:t>Para simular el calor generado en la reentrada utilizaremos un secador de pelo. Después utilizaremos dos </a:t>
            </a:r>
            <a:r>
              <a:rPr lang="es-ES" sz="1600" dirty="0" err="1"/>
              <a:t>termisoteres</a:t>
            </a:r>
            <a:r>
              <a:rPr lang="es-ES" sz="1600" dirty="0"/>
              <a:t> para medir la temperatura fuera y dentro de la cápsula.</a:t>
            </a:r>
          </a:p>
        </p:txBody>
      </p:sp>
    </p:spTree>
    <p:extLst>
      <p:ext uri="{BB962C8B-B14F-4D97-AF65-F5344CB8AC3E}">
        <p14:creationId xmlns:p14="http://schemas.microsoft.com/office/powerpoint/2010/main" val="35659741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18: Escudo térmico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283A46F-1AF8-4B86-AB83-D90E962D1321}"/>
              </a:ext>
            </a:extLst>
          </p:cNvPr>
          <p:cNvSpPr txBox="1"/>
          <p:nvPr/>
        </p:nvSpPr>
        <p:spPr>
          <a:xfrm>
            <a:off x="758054" y="1265690"/>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Esquema general de montaje.</a:t>
            </a:r>
          </a:p>
        </p:txBody>
      </p:sp>
      <p:pic>
        <p:nvPicPr>
          <p:cNvPr id="8" name="Picture 9">
            <a:extLst>
              <a:ext uri="{FF2B5EF4-FFF2-40B4-BE49-F238E27FC236}">
                <a16:creationId xmlns:a16="http://schemas.microsoft.com/office/drawing/2014/main" id="{C974C4E9-3FE3-4513-959B-F6DB9634C9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448500" y="1772816"/>
            <a:ext cx="5363845" cy="4381500"/>
          </a:xfrm>
          <a:prstGeom prst="rect">
            <a:avLst/>
          </a:prstGeom>
          <a:noFill/>
          <a:ln>
            <a:noFill/>
          </a:ln>
        </p:spPr>
      </p:pic>
    </p:spTree>
    <p:extLst>
      <p:ext uri="{BB962C8B-B14F-4D97-AF65-F5344CB8AC3E}">
        <p14:creationId xmlns:p14="http://schemas.microsoft.com/office/powerpoint/2010/main" val="22280684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18: Escudo térmico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283A46F-1AF8-4B86-AB83-D90E962D1321}"/>
              </a:ext>
            </a:extLst>
          </p:cNvPr>
          <p:cNvSpPr txBox="1"/>
          <p:nvPr/>
        </p:nvSpPr>
        <p:spPr>
          <a:xfrm>
            <a:off x="758054" y="1265690"/>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Esquema de montaje para medida de temperaturas y visionado por LCD.</a:t>
            </a:r>
          </a:p>
        </p:txBody>
      </p:sp>
      <p:pic>
        <p:nvPicPr>
          <p:cNvPr id="5" name="Imagen 4">
            <a:extLst>
              <a:ext uri="{FF2B5EF4-FFF2-40B4-BE49-F238E27FC236}">
                <a16:creationId xmlns:a16="http://schemas.microsoft.com/office/drawing/2014/main" id="{53F06C69-77AA-4F93-A9EA-0C737A2AA61F}"/>
              </a:ext>
            </a:extLst>
          </p:cNvPr>
          <p:cNvPicPr>
            <a:picLocks noChangeAspect="1"/>
          </p:cNvPicPr>
          <p:nvPr/>
        </p:nvPicPr>
        <p:blipFill rotWithShape="1">
          <a:blip r:embed="rId3"/>
          <a:srcRect l="1613" t="7024" r="-1613" b="5690"/>
          <a:stretch/>
        </p:blipFill>
        <p:spPr>
          <a:xfrm>
            <a:off x="1322111" y="1669549"/>
            <a:ext cx="5053430" cy="4207723"/>
          </a:xfrm>
          <a:prstGeom prst="rect">
            <a:avLst/>
          </a:prstGeom>
        </p:spPr>
      </p:pic>
    </p:spTree>
    <p:extLst>
      <p:ext uri="{BB962C8B-B14F-4D97-AF65-F5344CB8AC3E}">
        <p14:creationId xmlns:p14="http://schemas.microsoft.com/office/powerpoint/2010/main" val="32130523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18: Escudo térmico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283A46F-1AF8-4B86-AB83-D90E962D1321}"/>
              </a:ext>
            </a:extLst>
          </p:cNvPr>
          <p:cNvSpPr txBox="1"/>
          <p:nvPr/>
        </p:nvSpPr>
        <p:spPr>
          <a:xfrm>
            <a:off x="758054" y="1265690"/>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Código de medida de temperaturas interior y exterior de la cápsula.</a:t>
            </a:r>
          </a:p>
        </p:txBody>
      </p:sp>
      <p:pic>
        <p:nvPicPr>
          <p:cNvPr id="5" name="Imagen 4">
            <a:extLst>
              <a:ext uri="{FF2B5EF4-FFF2-40B4-BE49-F238E27FC236}">
                <a16:creationId xmlns:a16="http://schemas.microsoft.com/office/drawing/2014/main" id="{3BF7D29B-EC28-48D7-918E-E7BAC73C8836}"/>
              </a:ext>
            </a:extLst>
          </p:cNvPr>
          <p:cNvPicPr>
            <a:picLocks noChangeAspect="1"/>
          </p:cNvPicPr>
          <p:nvPr/>
        </p:nvPicPr>
        <p:blipFill>
          <a:blip r:embed="rId3"/>
          <a:stretch>
            <a:fillRect/>
          </a:stretch>
        </p:blipFill>
        <p:spPr>
          <a:xfrm>
            <a:off x="583028" y="1598993"/>
            <a:ext cx="7196400" cy="4343987"/>
          </a:xfrm>
          <a:prstGeom prst="rect">
            <a:avLst/>
          </a:prstGeom>
        </p:spPr>
      </p:pic>
    </p:spTree>
    <p:extLst>
      <p:ext uri="{BB962C8B-B14F-4D97-AF65-F5344CB8AC3E}">
        <p14:creationId xmlns:p14="http://schemas.microsoft.com/office/powerpoint/2010/main" val="11014398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18: Escudo térmico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283A46F-1AF8-4B86-AB83-D90E962D1321}"/>
              </a:ext>
            </a:extLst>
          </p:cNvPr>
          <p:cNvSpPr txBox="1"/>
          <p:nvPr/>
        </p:nvSpPr>
        <p:spPr>
          <a:xfrm>
            <a:off x="758054" y="1265690"/>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Medida de diferencia de temperaturas exterior e interior tras 30s.</a:t>
            </a:r>
          </a:p>
        </p:txBody>
      </p:sp>
      <p:pic>
        <p:nvPicPr>
          <p:cNvPr id="6" name="Imagen 5">
            <a:extLst>
              <a:ext uri="{FF2B5EF4-FFF2-40B4-BE49-F238E27FC236}">
                <a16:creationId xmlns:a16="http://schemas.microsoft.com/office/drawing/2014/main" id="{3BDD923F-490E-457D-B437-CAB5D9E26A69}"/>
              </a:ext>
            </a:extLst>
          </p:cNvPr>
          <p:cNvPicPr>
            <a:picLocks noChangeAspect="1"/>
          </p:cNvPicPr>
          <p:nvPr/>
        </p:nvPicPr>
        <p:blipFill>
          <a:blip r:embed="rId3"/>
          <a:stretch>
            <a:fillRect/>
          </a:stretch>
        </p:blipFill>
        <p:spPr>
          <a:xfrm>
            <a:off x="899592" y="1844824"/>
            <a:ext cx="5632189" cy="4153253"/>
          </a:xfrm>
          <a:prstGeom prst="rect">
            <a:avLst/>
          </a:prstGeom>
        </p:spPr>
      </p:pic>
      <p:sp>
        <p:nvSpPr>
          <p:cNvPr id="8" name="Flecha: a la derecha 7">
            <a:hlinkClick r:id="rId4" action="ppaction://hlinksldjump"/>
            <a:extLst>
              <a:ext uri="{FF2B5EF4-FFF2-40B4-BE49-F238E27FC236}">
                <a16:creationId xmlns:a16="http://schemas.microsoft.com/office/drawing/2014/main" id="{5ADCF870-299A-4CF0-833C-2CC09B9F1855}"/>
              </a:ext>
            </a:extLst>
          </p:cNvPr>
          <p:cNvSpPr/>
          <p:nvPr/>
        </p:nvSpPr>
        <p:spPr>
          <a:xfrm rot="10800000">
            <a:off x="530023" y="5805264"/>
            <a:ext cx="1584176"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hlinkClick r:id="rId4" action="ppaction://hlinksldjump"/>
              </a:rPr>
              <a:t>INICIO</a:t>
            </a:r>
            <a:endParaRPr lang="es-ES" dirty="0"/>
          </a:p>
        </p:txBody>
      </p:sp>
    </p:spTree>
    <p:extLst>
      <p:ext uri="{BB962C8B-B14F-4D97-AF65-F5344CB8AC3E}">
        <p14:creationId xmlns:p14="http://schemas.microsoft.com/office/powerpoint/2010/main" val="33361249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19: Sismógrafo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283A46F-1AF8-4B86-AB83-D90E962D1321}"/>
              </a:ext>
            </a:extLst>
          </p:cNvPr>
          <p:cNvSpPr txBox="1"/>
          <p:nvPr/>
        </p:nvSpPr>
        <p:spPr>
          <a:xfrm>
            <a:off x="702324" y="1114712"/>
            <a:ext cx="7200800" cy="830997"/>
          </a:xfrm>
          <a:prstGeom prst="rect">
            <a:avLst/>
          </a:prstGeom>
          <a:noFill/>
        </p:spPr>
        <p:txBody>
          <a:bodyPr wrap="square">
            <a:spAutoFit/>
          </a:bodyPr>
          <a:lstStyle/>
          <a:p>
            <a:pPr marL="285750" indent="-285750">
              <a:buFont typeface="Wingdings" panose="05000000000000000000" pitchFamily="2" charset="2"/>
              <a:buChar char="q"/>
            </a:pPr>
            <a:r>
              <a:rPr lang="es-ES" sz="1600" dirty="0"/>
              <a:t>Con este programa vamos a simular el comportamiento de un sismógrafo, diseñando un dispositivo capaz de detectar vibraciones y temblores de tierra.</a:t>
            </a:r>
          </a:p>
        </p:txBody>
      </p:sp>
      <p:pic>
        <p:nvPicPr>
          <p:cNvPr id="12290" name="Picture 2" descr="Cómo crear un sismógrafo casero desde cero paso a paso | Hardware libre">
            <a:extLst>
              <a:ext uri="{FF2B5EF4-FFF2-40B4-BE49-F238E27FC236}">
                <a16:creationId xmlns:a16="http://schemas.microsoft.com/office/drawing/2014/main" id="{C216D36B-12CF-4D10-8798-3FE10D1B0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054292"/>
            <a:ext cx="4780413" cy="3743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3439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19: Sismógrafo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283A46F-1AF8-4B86-AB83-D90E962D1321}"/>
              </a:ext>
            </a:extLst>
          </p:cNvPr>
          <p:cNvSpPr txBox="1"/>
          <p:nvPr/>
        </p:nvSpPr>
        <p:spPr>
          <a:xfrm>
            <a:off x="702324" y="1114712"/>
            <a:ext cx="7200800" cy="830997"/>
          </a:xfrm>
          <a:prstGeom prst="rect">
            <a:avLst/>
          </a:prstGeom>
          <a:noFill/>
        </p:spPr>
        <p:txBody>
          <a:bodyPr wrap="square">
            <a:spAutoFit/>
          </a:bodyPr>
          <a:lstStyle/>
          <a:p>
            <a:pPr marL="285750" indent="-285750">
              <a:buFont typeface="Wingdings" panose="05000000000000000000" pitchFamily="2" charset="2"/>
              <a:buChar char="q"/>
            </a:pPr>
            <a:r>
              <a:rPr lang="es-ES" sz="1600" dirty="0"/>
              <a:t>Al simular el terremoto el imán suspendido por el corcho se moverá, variando el campo magnético que atraviesa la espira e induciendo una corriente que podrá ser medida por Arduino</a:t>
            </a:r>
          </a:p>
        </p:txBody>
      </p:sp>
      <p:pic>
        <p:nvPicPr>
          <p:cNvPr id="5" name="Imagen 4">
            <a:extLst>
              <a:ext uri="{FF2B5EF4-FFF2-40B4-BE49-F238E27FC236}">
                <a16:creationId xmlns:a16="http://schemas.microsoft.com/office/drawing/2014/main" id="{5776DC42-12E1-4DA1-AA9A-6E88E5F2A1C8}"/>
              </a:ext>
            </a:extLst>
          </p:cNvPr>
          <p:cNvPicPr>
            <a:picLocks noChangeAspect="1"/>
          </p:cNvPicPr>
          <p:nvPr/>
        </p:nvPicPr>
        <p:blipFill rotWithShape="1">
          <a:blip r:embed="rId3"/>
          <a:srcRect l="4379" r="5996"/>
          <a:stretch/>
        </p:blipFill>
        <p:spPr>
          <a:xfrm>
            <a:off x="1182859" y="1945709"/>
            <a:ext cx="5895127" cy="3778596"/>
          </a:xfrm>
          <a:prstGeom prst="rect">
            <a:avLst/>
          </a:prstGeom>
        </p:spPr>
      </p:pic>
    </p:spTree>
    <p:extLst>
      <p:ext uri="{BB962C8B-B14F-4D97-AF65-F5344CB8AC3E}">
        <p14:creationId xmlns:p14="http://schemas.microsoft.com/office/powerpoint/2010/main" val="31805870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19: Sismógrafo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283A46F-1AF8-4B86-AB83-D90E962D1321}"/>
              </a:ext>
            </a:extLst>
          </p:cNvPr>
          <p:cNvSpPr txBox="1"/>
          <p:nvPr/>
        </p:nvSpPr>
        <p:spPr>
          <a:xfrm>
            <a:off x="702324" y="1114712"/>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Materiales</a:t>
            </a:r>
          </a:p>
        </p:txBody>
      </p:sp>
      <p:pic>
        <p:nvPicPr>
          <p:cNvPr id="6" name="Imagen 5">
            <a:extLst>
              <a:ext uri="{FF2B5EF4-FFF2-40B4-BE49-F238E27FC236}">
                <a16:creationId xmlns:a16="http://schemas.microsoft.com/office/drawing/2014/main" id="{73AD0034-BA18-42F0-B26B-78725739D281}"/>
              </a:ext>
            </a:extLst>
          </p:cNvPr>
          <p:cNvPicPr>
            <a:picLocks noChangeAspect="1"/>
          </p:cNvPicPr>
          <p:nvPr/>
        </p:nvPicPr>
        <p:blipFill>
          <a:blip r:embed="rId3"/>
          <a:stretch>
            <a:fillRect/>
          </a:stretch>
        </p:blipFill>
        <p:spPr>
          <a:xfrm>
            <a:off x="1494412" y="1587249"/>
            <a:ext cx="5616624" cy="3329372"/>
          </a:xfrm>
          <a:prstGeom prst="rect">
            <a:avLst/>
          </a:prstGeom>
        </p:spPr>
      </p:pic>
      <p:pic>
        <p:nvPicPr>
          <p:cNvPr id="9" name="Imagen 8">
            <a:extLst>
              <a:ext uri="{FF2B5EF4-FFF2-40B4-BE49-F238E27FC236}">
                <a16:creationId xmlns:a16="http://schemas.microsoft.com/office/drawing/2014/main" id="{93800D78-0E04-420A-BD99-6A89E664B1F0}"/>
              </a:ext>
            </a:extLst>
          </p:cNvPr>
          <p:cNvPicPr>
            <a:picLocks noChangeAspect="1"/>
          </p:cNvPicPr>
          <p:nvPr/>
        </p:nvPicPr>
        <p:blipFill rotWithShape="1">
          <a:blip r:embed="rId4">
            <a:clrChange>
              <a:clrFrom>
                <a:srgbClr val="FFFFFF"/>
              </a:clrFrom>
              <a:clrTo>
                <a:srgbClr val="FFFFFF">
                  <a:alpha val="0"/>
                </a:srgbClr>
              </a:clrTo>
            </a:clrChange>
          </a:blip>
          <a:srcRect t="6243" b="57518"/>
          <a:stretch/>
        </p:blipFill>
        <p:spPr>
          <a:xfrm>
            <a:off x="899592" y="5373216"/>
            <a:ext cx="3544072" cy="777700"/>
          </a:xfrm>
          <a:prstGeom prst="rect">
            <a:avLst/>
          </a:prstGeom>
        </p:spPr>
      </p:pic>
      <p:pic>
        <p:nvPicPr>
          <p:cNvPr id="10" name="Imagen 9">
            <a:extLst>
              <a:ext uri="{FF2B5EF4-FFF2-40B4-BE49-F238E27FC236}">
                <a16:creationId xmlns:a16="http://schemas.microsoft.com/office/drawing/2014/main" id="{118E8797-7A47-463C-9D44-6B1582DF000E}"/>
              </a:ext>
            </a:extLst>
          </p:cNvPr>
          <p:cNvPicPr>
            <a:picLocks noChangeAspect="1"/>
          </p:cNvPicPr>
          <p:nvPr/>
        </p:nvPicPr>
        <p:blipFill rotWithShape="1">
          <a:blip r:embed="rId4">
            <a:clrChange>
              <a:clrFrom>
                <a:srgbClr val="FFFFFF"/>
              </a:clrFrom>
              <a:clrTo>
                <a:srgbClr val="FFFFFF">
                  <a:alpha val="0"/>
                </a:srgbClr>
              </a:clrTo>
            </a:clrChange>
          </a:blip>
          <a:srcRect t="42106" b="14274"/>
          <a:stretch/>
        </p:blipFill>
        <p:spPr>
          <a:xfrm>
            <a:off x="4121972" y="5373216"/>
            <a:ext cx="3544072" cy="936104"/>
          </a:xfrm>
          <a:prstGeom prst="rect">
            <a:avLst/>
          </a:prstGeom>
        </p:spPr>
      </p:pic>
    </p:spTree>
    <p:extLst>
      <p:ext uri="{BB962C8B-B14F-4D97-AF65-F5344CB8AC3E}">
        <p14:creationId xmlns:p14="http://schemas.microsoft.com/office/powerpoint/2010/main" val="456118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827584" y="442232"/>
            <a:ext cx="6984776" cy="754520"/>
          </a:xfrm>
        </p:spPr>
        <p:txBody>
          <a:bodyPr>
            <a:normAutofit fontScale="32500" lnSpcReduction="20000"/>
          </a:bodyPr>
          <a:lstStyle/>
          <a:p>
            <a:pPr algn="ctr">
              <a:buNone/>
            </a:pPr>
            <a:r>
              <a:rPr lang="es-ES" sz="14400" b="1" dirty="0"/>
              <a:t>Arduino MEGA</a:t>
            </a:r>
          </a:p>
          <a:p>
            <a:pPr>
              <a:buNone/>
            </a:pPr>
            <a:endParaRPr lang="es-ES"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763687" y="1196752"/>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6" descr="Mega">
            <a:extLst>
              <a:ext uri="{FF2B5EF4-FFF2-40B4-BE49-F238E27FC236}">
                <a16:creationId xmlns:a16="http://schemas.microsoft.com/office/drawing/2014/main" id="{BB78F981-8081-41ED-99BF-9A51CE241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645024"/>
            <a:ext cx="3222148" cy="242019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4DBAD4E3-6364-4D1C-ABC5-695BA0DF32AA}"/>
              </a:ext>
            </a:extLst>
          </p:cNvPr>
          <p:cNvSpPr txBox="1"/>
          <p:nvPr/>
        </p:nvSpPr>
        <p:spPr>
          <a:xfrm>
            <a:off x="827584" y="1700808"/>
            <a:ext cx="6840760" cy="1938992"/>
          </a:xfrm>
          <a:prstGeom prst="rect">
            <a:avLst/>
          </a:prstGeom>
          <a:noFill/>
        </p:spPr>
        <p:txBody>
          <a:bodyPr wrap="square" rtlCol="0">
            <a:spAutoFit/>
          </a:bodyPr>
          <a:lstStyle/>
          <a:p>
            <a:pPr marL="342900" indent="-342900">
              <a:buFont typeface="Wingdings" panose="05000000000000000000" pitchFamily="2" charset="2"/>
              <a:buChar char="q"/>
            </a:pPr>
            <a:r>
              <a:rPr lang="es-ES" sz="2000" dirty="0"/>
              <a:t>Dispone de un gran número de pines (70)</a:t>
            </a:r>
          </a:p>
          <a:p>
            <a:pPr marL="342900" indent="-342900">
              <a:buFont typeface="Wingdings" panose="05000000000000000000" pitchFamily="2" charset="2"/>
              <a:buChar char="q"/>
            </a:pPr>
            <a:r>
              <a:rPr lang="es-ES" sz="2000" dirty="0"/>
              <a:t>Utiliza el microcontrolador ATmega2560, más potente que el de UNO y más memoria</a:t>
            </a:r>
          </a:p>
          <a:p>
            <a:pPr marL="342900" indent="-342900">
              <a:buFont typeface="Wingdings" panose="05000000000000000000" pitchFamily="2" charset="2"/>
              <a:buChar char="q"/>
            </a:pPr>
            <a:r>
              <a:rPr lang="es-ES" sz="2000" dirty="0"/>
              <a:t>Se utiliza en aplicaciones complejas o que requieran un gran número de sensores o actuadores (impresoras 3D)</a:t>
            </a:r>
          </a:p>
        </p:txBody>
      </p:sp>
    </p:spTree>
    <p:extLst>
      <p:ext uri="{BB962C8B-B14F-4D97-AF65-F5344CB8AC3E}">
        <p14:creationId xmlns:p14="http://schemas.microsoft.com/office/powerpoint/2010/main" val="12181766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19: Sismógrafo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283A46F-1AF8-4B86-AB83-D90E962D1321}"/>
              </a:ext>
            </a:extLst>
          </p:cNvPr>
          <p:cNvSpPr txBox="1"/>
          <p:nvPr/>
        </p:nvSpPr>
        <p:spPr>
          <a:xfrm>
            <a:off x="702324" y="1114712"/>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Esquema de conexión:</a:t>
            </a:r>
          </a:p>
        </p:txBody>
      </p:sp>
      <p:pic>
        <p:nvPicPr>
          <p:cNvPr id="8" name="Imagen 7">
            <a:extLst>
              <a:ext uri="{FF2B5EF4-FFF2-40B4-BE49-F238E27FC236}">
                <a16:creationId xmlns:a16="http://schemas.microsoft.com/office/drawing/2014/main" id="{92877EAE-0EE9-4429-B3A2-845945476A1F}"/>
              </a:ext>
            </a:extLst>
          </p:cNvPr>
          <p:cNvPicPr>
            <a:picLocks noChangeAspect="1"/>
          </p:cNvPicPr>
          <p:nvPr/>
        </p:nvPicPr>
        <p:blipFill>
          <a:blip r:embed="rId3"/>
          <a:stretch>
            <a:fillRect/>
          </a:stretch>
        </p:blipFill>
        <p:spPr>
          <a:xfrm>
            <a:off x="190007" y="1835564"/>
            <a:ext cx="8172450" cy="4067175"/>
          </a:xfrm>
          <a:prstGeom prst="rect">
            <a:avLst/>
          </a:prstGeom>
        </p:spPr>
      </p:pic>
    </p:spTree>
    <p:extLst>
      <p:ext uri="{BB962C8B-B14F-4D97-AF65-F5344CB8AC3E}">
        <p14:creationId xmlns:p14="http://schemas.microsoft.com/office/powerpoint/2010/main" val="9700495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19: Sismógrafo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283A46F-1AF8-4B86-AB83-D90E962D1321}"/>
              </a:ext>
            </a:extLst>
          </p:cNvPr>
          <p:cNvSpPr txBox="1"/>
          <p:nvPr/>
        </p:nvSpPr>
        <p:spPr>
          <a:xfrm>
            <a:off x="702324" y="1114712"/>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Código</a:t>
            </a:r>
          </a:p>
        </p:txBody>
      </p:sp>
      <p:pic>
        <p:nvPicPr>
          <p:cNvPr id="5" name="Imagen 4">
            <a:extLst>
              <a:ext uri="{FF2B5EF4-FFF2-40B4-BE49-F238E27FC236}">
                <a16:creationId xmlns:a16="http://schemas.microsoft.com/office/drawing/2014/main" id="{DDB12974-ABB2-4FCA-A966-AA25E0DD35DE}"/>
              </a:ext>
            </a:extLst>
          </p:cNvPr>
          <p:cNvPicPr>
            <a:picLocks noChangeAspect="1"/>
          </p:cNvPicPr>
          <p:nvPr/>
        </p:nvPicPr>
        <p:blipFill>
          <a:blip r:embed="rId3"/>
          <a:stretch>
            <a:fillRect/>
          </a:stretch>
        </p:blipFill>
        <p:spPr>
          <a:xfrm>
            <a:off x="551893" y="1743515"/>
            <a:ext cx="7351231" cy="3999773"/>
          </a:xfrm>
          <a:prstGeom prst="rect">
            <a:avLst/>
          </a:prstGeom>
        </p:spPr>
      </p:pic>
    </p:spTree>
    <p:extLst>
      <p:ext uri="{BB962C8B-B14F-4D97-AF65-F5344CB8AC3E}">
        <p14:creationId xmlns:p14="http://schemas.microsoft.com/office/powerpoint/2010/main" val="12973936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19: Sismógrafo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283A46F-1AF8-4B86-AB83-D90E962D1321}"/>
              </a:ext>
            </a:extLst>
          </p:cNvPr>
          <p:cNvSpPr txBox="1"/>
          <p:nvPr/>
        </p:nvSpPr>
        <p:spPr>
          <a:xfrm>
            <a:off x="702324" y="1114712"/>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Ahora vamos a intentar simular el sismógrafo utilizando Scratch.</a:t>
            </a:r>
          </a:p>
        </p:txBody>
      </p:sp>
      <p:pic>
        <p:nvPicPr>
          <p:cNvPr id="6" name="Imagen 5">
            <a:extLst>
              <a:ext uri="{FF2B5EF4-FFF2-40B4-BE49-F238E27FC236}">
                <a16:creationId xmlns:a16="http://schemas.microsoft.com/office/drawing/2014/main" id="{B28203AF-F169-436E-A0FE-21F0D6B42139}"/>
              </a:ext>
            </a:extLst>
          </p:cNvPr>
          <p:cNvPicPr>
            <a:picLocks noChangeAspect="1"/>
          </p:cNvPicPr>
          <p:nvPr/>
        </p:nvPicPr>
        <p:blipFill>
          <a:blip r:embed="rId3"/>
          <a:stretch>
            <a:fillRect/>
          </a:stretch>
        </p:blipFill>
        <p:spPr>
          <a:xfrm>
            <a:off x="1115616" y="1556792"/>
            <a:ext cx="5218441" cy="4033548"/>
          </a:xfrm>
          <a:prstGeom prst="rect">
            <a:avLst/>
          </a:prstGeom>
        </p:spPr>
      </p:pic>
    </p:spTree>
    <p:extLst>
      <p:ext uri="{BB962C8B-B14F-4D97-AF65-F5344CB8AC3E}">
        <p14:creationId xmlns:p14="http://schemas.microsoft.com/office/powerpoint/2010/main" val="5568189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19: Sismógrafo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283A46F-1AF8-4B86-AB83-D90E962D1321}"/>
              </a:ext>
            </a:extLst>
          </p:cNvPr>
          <p:cNvSpPr txBox="1"/>
          <p:nvPr/>
        </p:nvSpPr>
        <p:spPr>
          <a:xfrm>
            <a:off x="702324" y="1114712"/>
            <a:ext cx="7200800" cy="584775"/>
          </a:xfrm>
          <a:prstGeom prst="rect">
            <a:avLst/>
          </a:prstGeom>
          <a:noFill/>
        </p:spPr>
        <p:txBody>
          <a:bodyPr wrap="square">
            <a:spAutoFit/>
          </a:bodyPr>
          <a:lstStyle/>
          <a:p>
            <a:pPr marL="285750" indent="-285750">
              <a:buFont typeface="Wingdings" panose="05000000000000000000" pitchFamily="2" charset="2"/>
              <a:buChar char="q"/>
            </a:pPr>
            <a:r>
              <a:rPr lang="es-ES" sz="1600" dirty="0"/>
              <a:t>Arduino se encarga de leer el voltaje generado por el movimiento del imán y de enviarlo al Panda para su visionado.</a:t>
            </a:r>
          </a:p>
        </p:txBody>
      </p:sp>
      <p:pic>
        <p:nvPicPr>
          <p:cNvPr id="5" name="Imagen 4">
            <a:extLst>
              <a:ext uri="{FF2B5EF4-FFF2-40B4-BE49-F238E27FC236}">
                <a16:creationId xmlns:a16="http://schemas.microsoft.com/office/drawing/2014/main" id="{9AAD09BA-3ACD-4355-BFA1-8974B3036A13}"/>
              </a:ext>
            </a:extLst>
          </p:cNvPr>
          <p:cNvPicPr>
            <a:picLocks noChangeAspect="1"/>
          </p:cNvPicPr>
          <p:nvPr/>
        </p:nvPicPr>
        <p:blipFill>
          <a:blip r:embed="rId3"/>
          <a:stretch>
            <a:fillRect/>
          </a:stretch>
        </p:blipFill>
        <p:spPr>
          <a:xfrm>
            <a:off x="755576" y="2060848"/>
            <a:ext cx="6031927" cy="3472036"/>
          </a:xfrm>
          <a:prstGeom prst="rect">
            <a:avLst/>
          </a:prstGeom>
        </p:spPr>
      </p:pic>
    </p:spTree>
    <p:extLst>
      <p:ext uri="{BB962C8B-B14F-4D97-AF65-F5344CB8AC3E}">
        <p14:creationId xmlns:p14="http://schemas.microsoft.com/office/powerpoint/2010/main" val="38879233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19: Sismógrafo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283A46F-1AF8-4B86-AB83-D90E962D1321}"/>
              </a:ext>
            </a:extLst>
          </p:cNvPr>
          <p:cNvSpPr txBox="1"/>
          <p:nvPr/>
        </p:nvSpPr>
        <p:spPr>
          <a:xfrm>
            <a:off x="702324" y="1114712"/>
            <a:ext cx="7200800" cy="338554"/>
          </a:xfrm>
          <a:prstGeom prst="rect">
            <a:avLst/>
          </a:prstGeom>
          <a:noFill/>
        </p:spPr>
        <p:txBody>
          <a:bodyPr wrap="square">
            <a:spAutoFit/>
          </a:bodyPr>
          <a:lstStyle/>
          <a:p>
            <a:pPr marL="285750" indent="-285750">
              <a:buFont typeface="Wingdings" panose="05000000000000000000" pitchFamily="2" charset="2"/>
              <a:buChar char="q"/>
            </a:pPr>
            <a:r>
              <a:rPr lang="es-ES" sz="1600" dirty="0"/>
              <a:t>El Panda se encarga de visualizar el valor de la amplitud del temblor.</a:t>
            </a:r>
          </a:p>
        </p:txBody>
      </p:sp>
      <p:pic>
        <p:nvPicPr>
          <p:cNvPr id="5" name="Imagen 4">
            <a:extLst>
              <a:ext uri="{FF2B5EF4-FFF2-40B4-BE49-F238E27FC236}">
                <a16:creationId xmlns:a16="http://schemas.microsoft.com/office/drawing/2014/main" id="{3622CD18-C3B0-420B-8A38-E94B430E9F3C}"/>
              </a:ext>
            </a:extLst>
          </p:cNvPr>
          <p:cNvPicPr>
            <a:picLocks noChangeAspect="1"/>
          </p:cNvPicPr>
          <p:nvPr/>
        </p:nvPicPr>
        <p:blipFill>
          <a:blip r:embed="rId3"/>
          <a:stretch>
            <a:fillRect/>
          </a:stretch>
        </p:blipFill>
        <p:spPr>
          <a:xfrm>
            <a:off x="827584" y="1453266"/>
            <a:ext cx="6162080" cy="4659618"/>
          </a:xfrm>
          <a:prstGeom prst="rect">
            <a:avLst/>
          </a:prstGeom>
        </p:spPr>
      </p:pic>
    </p:spTree>
    <p:extLst>
      <p:ext uri="{BB962C8B-B14F-4D97-AF65-F5344CB8AC3E}">
        <p14:creationId xmlns:p14="http://schemas.microsoft.com/office/powerpoint/2010/main" val="2184378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19: Sismógrafo</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283A46F-1AF8-4B86-AB83-D90E962D1321}"/>
              </a:ext>
            </a:extLst>
          </p:cNvPr>
          <p:cNvSpPr txBox="1"/>
          <p:nvPr/>
        </p:nvSpPr>
        <p:spPr>
          <a:xfrm>
            <a:off x="702324" y="1114712"/>
            <a:ext cx="7200800" cy="584775"/>
          </a:xfrm>
          <a:prstGeom prst="rect">
            <a:avLst/>
          </a:prstGeom>
          <a:noFill/>
        </p:spPr>
        <p:txBody>
          <a:bodyPr wrap="square">
            <a:spAutoFit/>
          </a:bodyPr>
          <a:lstStyle/>
          <a:p>
            <a:pPr marL="285750" indent="-285750">
              <a:buFont typeface="Wingdings" panose="05000000000000000000" pitchFamily="2" charset="2"/>
              <a:buChar char="q"/>
            </a:pPr>
            <a:r>
              <a:rPr lang="es-ES" sz="1600" dirty="0"/>
              <a:t>La aguja se moverá con un ángulo y velocidad directamente proporcionales a la amplitud del temblor.</a:t>
            </a:r>
          </a:p>
        </p:txBody>
      </p:sp>
      <p:pic>
        <p:nvPicPr>
          <p:cNvPr id="5" name="Imagen 4">
            <a:extLst>
              <a:ext uri="{FF2B5EF4-FFF2-40B4-BE49-F238E27FC236}">
                <a16:creationId xmlns:a16="http://schemas.microsoft.com/office/drawing/2014/main" id="{2E194572-1259-4A4D-B3B0-637EC0392DC1}"/>
              </a:ext>
            </a:extLst>
          </p:cNvPr>
          <p:cNvPicPr>
            <a:picLocks noChangeAspect="1"/>
          </p:cNvPicPr>
          <p:nvPr/>
        </p:nvPicPr>
        <p:blipFill>
          <a:blip r:embed="rId3"/>
          <a:stretch>
            <a:fillRect/>
          </a:stretch>
        </p:blipFill>
        <p:spPr>
          <a:xfrm>
            <a:off x="1403648" y="1693041"/>
            <a:ext cx="4687360" cy="4490589"/>
          </a:xfrm>
          <a:prstGeom prst="rect">
            <a:avLst/>
          </a:prstGeom>
        </p:spPr>
      </p:pic>
    </p:spTree>
    <p:extLst>
      <p:ext uri="{BB962C8B-B14F-4D97-AF65-F5344CB8AC3E}">
        <p14:creationId xmlns:p14="http://schemas.microsoft.com/office/powerpoint/2010/main" val="33044765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785950-4DA4-46E9-AEF2-2F2E6CBC30B5}"/>
              </a:ext>
            </a:extLst>
          </p:cNvPr>
          <p:cNvSpPr>
            <a:spLocks noGrp="1"/>
          </p:cNvSpPr>
          <p:nvPr>
            <p:ph type="title"/>
          </p:nvPr>
        </p:nvSpPr>
        <p:spPr/>
        <p:txBody>
          <a:bodyPr/>
          <a:lstStyle/>
          <a:p>
            <a:r>
              <a:rPr lang="es-ES" dirty="0"/>
              <a:t>Otros kits avanzados</a:t>
            </a:r>
          </a:p>
        </p:txBody>
      </p:sp>
      <p:pic>
        <p:nvPicPr>
          <p:cNvPr id="8" name="Imagen 7">
            <a:extLst>
              <a:ext uri="{FF2B5EF4-FFF2-40B4-BE49-F238E27FC236}">
                <a16:creationId xmlns:a16="http://schemas.microsoft.com/office/drawing/2014/main" id="{5368724F-109C-4ABE-9E16-B5D671FF0F36}"/>
              </a:ext>
            </a:extLst>
          </p:cNvPr>
          <p:cNvPicPr>
            <a:picLocks noChangeAspect="1"/>
          </p:cNvPicPr>
          <p:nvPr/>
        </p:nvPicPr>
        <p:blipFill rotWithShape="1">
          <a:blip r:embed="rId2"/>
          <a:srcRect l="14081" t="22150" r="64637" b="38800"/>
          <a:stretch/>
        </p:blipFill>
        <p:spPr>
          <a:xfrm>
            <a:off x="1763688" y="1628800"/>
            <a:ext cx="4815486" cy="4970382"/>
          </a:xfrm>
          <a:prstGeom prst="rect">
            <a:avLst/>
          </a:prstGeom>
        </p:spPr>
      </p:pic>
    </p:spTree>
    <p:extLst>
      <p:ext uri="{BB962C8B-B14F-4D97-AF65-F5344CB8AC3E}">
        <p14:creationId xmlns:p14="http://schemas.microsoft.com/office/powerpoint/2010/main" val="24645030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01AD44-51D9-401E-A9BB-25AA9DFE6F17}"/>
              </a:ext>
            </a:extLst>
          </p:cNvPr>
          <p:cNvSpPr>
            <a:spLocks noGrp="1"/>
          </p:cNvSpPr>
          <p:nvPr>
            <p:ph type="title"/>
          </p:nvPr>
        </p:nvSpPr>
        <p:spPr/>
        <p:txBody>
          <a:bodyPr/>
          <a:lstStyle/>
          <a:p>
            <a:r>
              <a:rPr lang="es-ES" u="sng" dirty="0"/>
              <a:t>KIT COCHE INTELIGENTE</a:t>
            </a:r>
          </a:p>
        </p:txBody>
      </p:sp>
      <p:sp>
        <p:nvSpPr>
          <p:cNvPr id="3" name="Marcador de contenido 2">
            <a:extLst>
              <a:ext uri="{FF2B5EF4-FFF2-40B4-BE49-F238E27FC236}">
                <a16:creationId xmlns:a16="http://schemas.microsoft.com/office/drawing/2014/main" id="{9C61766D-EC0D-4603-8D10-FDB0AF1CEA26}"/>
              </a:ext>
            </a:extLst>
          </p:cNvPr>
          <p:cNvSpPr>
            <a:spLocks noGrp="1"/>
          </p:cNvSpPr>
          <p:nvPr>
            <p:ph sz="half" idx="1"/>
          </p:nvPr>
        </p:nvSpPr>
        <p:spPr>
          <a:xfrm>
            <a:off x="5148064" y="1844824"/>
            <a:ext cx="3995936" cy="3880772"/>
          </a:xfrm>
        </p:spPr>
        <p:txBody>
          <a:bodyPr>
            <a:normAutofit/>
          </a:bodyPr>
          <a:lstStyle/>
          <a:p>
            <a:r>
              <a:rPr lang="es-ES" dirty="0"/>
              <a:t>Con un kit como el siguiente podemos realizar diversas prácticas.</a:t>
            </a:r>
          </a:p>
          <a:p>
            <a:pPr lvl="1"/>
            <a:r>
              <a:rPr lang="es-ES" dirty="0"/>
              <a:t>A) Coche evita-obstáculos: empleando un sensor ultrasónico</a:t>
            </a:r>
          </a:p>
          <a:p>
            <a:pPr lvl="1"/>
            <a:r>
              <a:rPr lang="es-ES" dirty="0"/>
              <a:t>B) Coche seguidor de línea: empleando una fotorresistencia</a:t>
            </a:r>
          </a:p>
          <a:p>
            <a:pPr lvl="1"/>
            <a:r>
              <a:rPr lang="es-ES" dirty="0"/>
              <a:t>C) Coche teledirigido: mediante la creación de una app con app inventor y vinculado por BT</a:t>
            </a:r>
          </a:p>
        </p:txBody>
      </p:sp>
      <p:pic>
        <p:nvPicPr>
          <p:cNvPr id="3074" name="Picture 2" descr="Kit de coche inteligente 3WD">
            <a:extLst>
              <a:ext uri="{FF2B5EF4-FFF2-40B4-BE49-F238E27FC236}">
                <a16:creationId xmlns:a16="http://schemas.microsoft.com/office/drawing/2014/main" id="{505DD56D-CE45-4FFE-9E6F-D2E3282C4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28376"/>
            <a:ext cx="4886325"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3759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1600" dirty="0"/>
              <a:t>¿Qué incluye?</a:t>
            </a:r>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013FB9BE-ACAD-4087-B961-7B6CB3D07645}"/>
              </a:ext>
            </a:extLst>
          </p:cNvPr>
          <p:cNvSpPr txBox="1"/>
          <p:nvPr/>
        </p:nvSpPr>
        <p:spPr>
          <a:xfrm>
            <a:off x="827584" y="1772816"/>
            <a:ext cx="4587240" cy="3970318"/>
          </a:xfrm>
          <a:prstGeom prst="rect">
            <a:avLst/>
          </a:prstGeom>
          <a:noFill/>
        </p:spPr>
        <p:txBody>
          <a:bodyPr wrap="square">
            <a:spAutoFit/>
          </a:bodyPr>
          <a:lstStyle/>
          <a:p>
            <a:r>
              <a:rPr lang="es-ES" b="0" i="0" dirty="0">
                <a:solidFill>
                  <a:srgbClr val="0D0E17"/>
                </a:solidFill>
                <a:effectLst/>
                <a:latin typeface="Titillium Web" panose="020B0604020202020204" pitchFamily="2" charset="0"/>
              </a:rPr>
              <a:t>2 x Soportes motor</a:t>
            </a:r>
            <a:br>
              <a:rPr lang="es-ES" dirty="0"/>
            </a:br>
            <a:r>
              <a:rPr lang="es-ES" b="0" i="0" dirty="0">
                <a:solidFill>
                  <a:srgbClr val="0D0E17"/>
                </a:solidFill>
                <a:effectLst/>
                <a:latin typeface="Titillium Web" panose="020B0604020202020204" pitchFamily="2" charset="0"/>
              </a:rPr>
              <a:t>1 x Chasis</a:t>
            </a:r>
            <a:br>
              <a:rPr lang="es-ES" dirty="0"/>
            </a:br>
            <a:r>
              <a:rPr lang="es-ES" b="0" i="0" dirty="0">
                <a:solidFill>
                  <a:srgbClr val="0D0E17"/>
                </a:solidFill>
                <a:effectLst/>
                <a:latin typeface="Titillium Web" panose="020B0604020202020204" pitchFamily="2" charset="0"/>
              </a:rPr>
              <a:t>2 x Ruedas</a:t>
            </a:r>
            <a:br>
              <a:rPr lang="es-ES" dirty="0"/>
            </a:br>
            <a:r>
              <a:rPr lang="es-ES" b="0" i="0" dirty="0">
                <a:solidFill>
                  <a:srgbClr val="0D0E17"/>
                </a:solidFill>
                <a:effectLst/>
                <a:latin typeface="Titillium Web" panose="020B0604020202020204" pitchFamily="2" charset="0"/>
              </a:rPr>
              <a:t>1 x Rueda  loca</a:t>
            </a:r>
            <a:br>
              <a:rPr lang="es-ES" dirty="0"/>
            </a:br>
            <a:r>
              <a:rPr lang="es-ES" b="0" i="0" dirty="0">
                <a:solidFill>
                  <a:srgbClr val="0D0E17"/>
                </a:solidFill>
                <a:effectLst/>
                <a:latin typeface="Titillium Web" panose="020B0604020202020204" pitchFamily="2" charset="0"/>
              </a:rPr>
              <a:t>2 x Motores DC</a:t>
            </a:r>
            <a:br>
              <a:rPr lang="es-ES" dirty="0"/>
            </a:br>
            <a:r>
              <a:rPr lang="es-ES" b="0" i="0" dirty="0">
                <a:solidFill>
                  <a:srgbClr val="0D0E17"/>
                </a:solidFill>
                <a:effectLst/>
                <a:latin typeface="Titillium Web" panose="020B0604020202020204" pitchFamily="2" charset="0"/>
              </a:rPr>
              <a:t>2 x Discos, contador de pasos</a:t>
            </a:r>
            <a:br>
              <a:rPr lang="es-ES" dirty="0"/>
            </a:br>
            <a:r>
              <a:rPr lang="es-ES" b="0" i="0" dirty="0">
                <a:solidFill>
                  <a:srgbClr val="0D0E17"/>
                </a:solidFill>
                <a:effectLst/>
                <a:latin typeface="Titillium Web" panose="020B0604020202020204" pitchFamily="2" charset="0"/>
              </a:rPr>
              <a:t>1 x Base de 4 baterías</a:t>
            </a:r>
            <a:br>
              <a:rPr lang="es-ES" dirty="0"/>
            </a:br>
            <a:r>
              <a:rPr lang="es-ES" b="0" i="0" dirty="0">
                <a:solidFill>
                  <a:srgbClr val="0D0E17"/>
                </a:solidFill>
                <a:effectLst/>
                <a:latin typeface="Titillium Web" panose="020B0604020202020204" pitchFamily="2" charset="0"/>
              </a:rPr>
              <a:t>1 x Interruptor</a:t>
            </a:r>
            <a:br>
              <a:rPr lang="es-ES" dirty="0"/>
            </a:br>
            <a:r>
              <a:rPr lang="es-ES" b="0" i="0" dirty="0">
                <a:solidFill>
                  <a:srgbClr val="0D0E17"/>
                </a:solidFill>
                <a:effectLst/>
                <a:latin typeface="Titillium Web" panose="020B0604020202020204" pitchFamily="2" charset="0"/>
              </a:rPr>
              <a:t>1 x tuercas, tornillos</a:t>
            </a:r>
            <a:br>
              <a:rPr lang="es-ES" dirty="0"/>
            </a:br>
            <a:r>
              <a:rPr lang="es-ES" b="0" i="0" dirty="0">
                <a:solidFill>
                  <a:srgbClr val="0D0E17"/>
                </a:solidFill>
                <a:effectLst/>
                <a:latin typeface="Titillium Web" panose="020B0604020202020204" pitchFamily="2" charset="0"/>
              </a:rPr>
              <a:t>1 x </a:t>
            </a:r>
            <a:r>
              <a:rPr lang="es-ES" b="0" i="0" dirty="0" err="1">
                <a:solidFill>
                  <a:srgbClr val="0D0E17"/>
                </a:solidFill>
                <a:effectLst/>
                <a:latin typeface="Titillium Web" panose="020B0604020202020204" pitchFamily="2" charset="0"/>
              </a:rPr>
              <a:t>Shield</a:t>
            </a:r>
            <a:r>
              <a:rPr lang="es-ES" b="0" i="0" dirty="0">
                <a:solidFill>
                  <a:srgbClr val="0D0E17"/>
                </a:solidFill>
                <a:effectLst/>
                <a:latin typeface="Titillium Web" panose="020B0604020202020204" pitchFamily="2" charset="0"/>
              </a:rPr>
              <a:t> para Arduino UNO</a:t>
            </a:r>
            <a:br>
              <a:rPr lang="es-ES" dirty="0"/>
            </a:br>
            <a:r>
              <a:rPr lang="es-ES" b="0" i="0" dirty="0">
                <a:solidFill>
                  <a:srgbClr val="0D0E17"/>
                </a:solidFill>
                <a:effectLst/>
                <a:latin typeface="Titillium Web" panose="020B0604020202020204" pitchFamily="2" charset="0"/>
              </a:rPr>
              <a:t>1 x Arduino UNO R3</a:t>
            </a:r>
            <a:br>
              <a:rPr lang="es-ES" dirty="0"/>
            </a:br>
            <a:r>
              <a:rPr lang="es-ES" b="0" i="0" dirty="0">
                <a:solidFill>
                  <a:srgbClr val="0D0E17"/>
                </a:solidFill>
                <a:effectLst/>
                <a:latin typeface="Titillium Web" panose="020B0604020202020204" pitchFamily="2" charset="0"/>
              </a:rPr>
              <a:t>1 x Servo SG90</a:t>
            </a:r>
            <a:br>
              <a:rPr lang="es-ES" dirty="0"/>
            </a:br>
            <a:r>
              <a:rPr lang="es-ES" b="0" i="0" dirty="0">
                <a:solidFill>
                  <a:srgbClr val="0D0E17"/>
                </a:solidFill>
                <a:effectLst/>
                <a:latin typeface="Titillium Web" panose="020B0604020202020204" pitchFamily="2" charset="0"/>
              </a:rPr>
              <a:t>1 x </a:t>
            </a:r>
            <a:r>
              <a:rPr lang="es-ES" dirty="0">
                <a:solidFill>
                  <a:srgbClr val="0D0E17"/>
                </a:solidFill>
                <a:latin typeface="Titillium Web" panose="020B0604020202020204" pitchFamily="2" charset="0"/>
              </a:rPr>
              <a:t>sensor de ultrasonidos</a:t>
            </a:r>
            <a:br>
              <a:rPr lang="es-ES" dirty="0"/>
            </a:br>
            <a:r>
              <a:rPr lang="es-ES" b="1" i="0" dirty="0">
                <a:solidFill>
                  <a:srgbClr val="0D0E17"/>
                </a:solidFill>
                <a:effectLst/>
                <a:latin typeface="Titillium Web" panose="020B0604020202020204" pitchFamily="2" charset="0"/>
              </a:rPr>
              <a:t>1 x Controladora de motor L298N  </a:t>
            </a:r>
            <a:endParaRPr lang="es-ES" b="1" dirty="0"/>
          </a:p>
        </p:txBody>
      </p:sp>
      <p:sp>
        <p:nvSpPr>
          <p:cNvPr id="11" name="CuadroTexto 10">
            <a:extLst>
              <a:ext uri="{FF2B5EF4-FFF2-40B4-BE49-F238E27FC236}">
                <a16:creationId xmlns:a16="http://schemas.microsoft.com/office/drawing/2014/main" id="{434C787C-6151-482F-A593-997B6F28D9EF}"/>
              </a:ext>
            </a:extLst>
          </p:cNvPr>
          <p:cNvSpPr txBox="1"/>
          <p:nvPr/>
        </p:nvSpPr>
        <p:spPr>
          <a:xfrm>
            <a:off x="4658384" y="4894041"/>
            <a:ext cx="4587240" cy="1323439"/>
          </a:xfrm>
          <a:prstGeom prst="rect">
            <a:avLst/>
          </a:prstGeom>
          <a:noFill/>
        </p:spPr>
        <p:txBody>
          <a:bodyPr wrap="square">
            <a:spAutoFit/>
          </a:bodyPr>
          <a:lstStyle/>
          <a:p>
            <a:pPr algn="l">
              <a:buFont typeface="Arial" panose="020B0604020202020204" pitchFamily="34" charset="0"/>
              <a:buChar char="•"/>
            </a:pPr>
            <a:r>
              <a:rPr lang="es-ES" sz="1600" b="0" i="0" dirty="0">
                <a:solidFill>
                  <a:srgbClr val="666666"/>
                </a:solidFill>
                <a:effectLst/>
                <a:latin typeface="Open Sans" panose="020B0606030504020204" pitchFamily="34" charset="0"/>
              </a:rPr>
              <a:t>Los pines IEA, IN1 e IN2 controlan la salida A.</a:t>
            </a:r>
          </a:p>
          <a:p>
            <a:pPr algn="l">
              <a:buFont typeface="Arial" panose="020B0604020202020204" pitchFamily="34" charset="0"/>
              <a:buChar char="•"/>
            </a:pPr>
            <a:r>
              <a:rPr lang="es-ES" sz="1600" b="0" i="0" dirty="0">
                <a:solidFill>
                  <a:srgbClr val="666666"/>
                </a:solidFill>
                <a:effectLst/>
                <a:latin typeface="Open Sans" panose="020B0606030504020204" pitchFamily="34" charset="0"/>
              </a:rPr>
              <a:t>Los pines IEB, IN3 e IN4 controlan la salida B.</a:t>
            </a:r>
          </a:p>
          <a:p>
            <a:pPr algn="just"/>
            <a:r>
              <a:rPr lang="es-ES" sz="1600" b="0" i="0" dirty="0">
                <a:solidFill>
                  <a:srgbClr val="666666"/>
                </a:solidFill>
                <a:effectLst/>
                <a:latin typeface="Open Sans" panose="020B0606030504020204" pitchFamily="34" charset="0"/>
              </a:rPr>
              <a:t>Los pines IN1, IN2, y IN3 e IN4, controlan la dirección de giro, respectivamente, de la salida A y B.</a:t>
            </a:r>
          </a:p>
        </p:txBody>
      </p:sp>
      <p:pic>
        <p:nvPicPr>
          <p:cNvPr id="10" name="Imagen 9">
            <a:extLst>
              <a:ext uri="{FF2B5EF4-FFF2-40B4-BE49-F238E27FC236}">
                <a16:creationId xmlns:a16="http://schemas.microsoft.com/office/drawing/2014/main" id="{AD8F87FA-4908-4C82-B1B9-00BA8A8583A4}"/>
              </a:ext>
            </a:extLst>
          </p:cNvPr>
          <p:cNvPicPr>
            <a:picLocks noChangeAspect="1"/>
          </p:cNvPicPr>
          <p:nvPr/>
        </p:nvPicPr>
        <p:blipFill>
          <a:blip r:embed="rId3"/>
          <a:stretch>
            <a:fillRect/>
          </a:stretch>
        </p:blipFill>
        <p:spPr>
          <a:xfrm>
            <a:off x="4898259" y="519746"/>
            <a:ext cx="3590925" cy="4095750"/>
          </a:xfrm>
          <a:prstGeom prst="rect">
            <a:avLst/>
          </a:prstGeom>
        </p:spPr>
      </p:pic>
      <p:cxnSp>
        <p:nvCxnSpPr>
          <p:cNvPr id="13" name="Conector recto de flecha 12">
            <a:extLst>
              <a:ext uri="{FF2B5EF4-FFF2-40B4-BE49-F238E27FC236}">
                <a16:creationId xmlns:a16="http://schemas.microsoft.com/office/drawing/2014/main" id="{ACCC5E4A-CC58-4E15-9BF3-519F50083ABD}"/>
              </a:ext>
            </a:extLst>
          </p:cNvPr>
          <p:cNvCxnSpPr/>
          <p:nvPr/>
        </p:nvCxnSpPr>
        <p:spPr>
          <a:xfrm flipV="1">
            <a:off x="4181228" y="3140968"/>
            <a:ext cx="717031" cy="2414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1755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0" y="400503"/>
            <a:ext cx="8362457" cy="432048"/>
          </a:xfrm>
        </p:spPr>
        <p:txBody>
          <a:bodyPr>
            <a:noAutofit/>
          </a:bodyPr>
          <a:lstStyle/>
          <a:p>
            <a:pPr algn="ctr">
              <a:buNone/>
            </a:pPr>
            <a:r>
              <a:rPr lang="es-ES" sz="2400" b="1" dirty="0"/>
              <a:t>Práctica : Control de motor de corriente continua</a:t>
            </a:r>
            <a:endParaRPr lang="es-ES" sz="1600" dirty="0"/>
          </a:p>
        </p:txBody>
      </p:sp>
      <p:cxnSp>
        <p:nvCxnSpPr>
          <p:cNvPr id="7" name="Conector recto 6">
            <a:extLst>
              <a:ext uri="{FF2B5EF4-FFF2-40B4-BE49-F238E27FC236}">
                <a16:creationId xmlns:a16="http://schemas.microsoft.com/office/drawing/2014/main" id="{5F53300A-DDA9-408A-BDBD-A3A8C16DABA3}"/>
              </a:ext>
            </a:extLst>
          </p:cNvPr>
          <p:cNvCxnSpPr>
            <a:cxnSpLocks/>
          </p:cNvCxnSpPr>
          <p:nvPr/>
        </p:nvCxnSpPr>
        <p:spPr>
          <a:xfrm>
            <a:off x="1322111" y="980728"/>
            <a:ext cx="5616624" cy="0"/>
          </a:xfrm>
          <a:prstGeom prst="line">
            <a:avLst/>
          </a:prstGeom>
          <a:ln w="698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5283A46F-1AF8-4B86-AB83-D90E962D1321}"/>
              </a:ext>
            </a:extLst>
          </p:cNvPr>
          <p:cNvSpPr txBox="1"/>
          <p:nvPr/>
        </p:nvSpPr>
        <p:spPr>
          <a:xfrm>
            <a:off x="758054" y="1265690"/>
            <a:ext cx="7200800" cy="584775"/>
          </a:xfrm>
          <a:prstGeom prst="rect">
            <a:avLst/>
          </a:prstGeom>
          <a:noFill/>
        </p:spPr>
        <p:txBody>
          <a:bodyPr wrap="square">
            <a:spAutoFit/>
          </a:bodyPr>
          <a:lstStyle/>
          <a:p>
            <a:pPr marL="285750" indent="-285750">
              <a:buFont typeface="Wingdings" panose="05000000000000000000" pitchFamily="2" charset="2"/>
              <a:buChar char="q"/>
            </a:pPr>
            <a:r>
              <a:rPr lang="es-ES" sz="1600" dirty="0"/>
              <a:t>Control de motor </a:t>
            </a:r>
            <a:r>
              <a:rPr lang="es-ES" sz="1600" dirty="0" err="1"/>
              <a:t>cc</a:t>
            </a:r>
            <a:r>
              <a:rPr lang="es-ES" sz="1600" dirty="0"/>
              <a:t> mediante drive motor. L298N  Esquema de conexión. 2 motores sin variación de velocidad.</a:t>
            </a:r>
          </a:p>
        </p:txBody>
      </p:sp>
      <p:pic>
        <p:nvPicPr>
          <p:cNvPr id="9218" name="Picture 2">
            <a:extLst>
              <a:ext uri="{FF2B5EF4-FFF2-40B4-BE49-F238E27FC236}">
                <a16:creationId xmlns:a16="http://schemas.microsoft.com/office/drawing/2014/main" id="{4BCA6255-AFDF-4C2D-ACAB-A5C5089C3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893407"/>
            <a:ext cx="4852136" cy="4365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054810"/>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TM02900688[[fn=Faceta]]</Template>
  <TotalTime>5596</TotalTime>
  <Words>4827</Words>
  <Application>Microsoft Office PowerPoint</Application>
  <PresentationFormat>Presentación en pantalla (4:3)</PresentationFormat>
  <Paragraphs>646</Paragraphs>
  <Slides>135</Slides>
  <Notes>57</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135</vt:i4>
      </vt:variant>
    </vt:vector>
  </HeadingPairs>
  <TitlesOfParts>
    <vt:vector size="147" baseType="lpstr">
      <vt:lpstr>Abadi</vt:lpstr>
      <vt:lpstr>Arial</vt:lpstr>
      <vt:lpstr>Calibri</vt:lpstr>
      <vt:lpstr>IBM Plex Mono</vt:lpstr>
      <vt:lpstr>Open Sans</vt:lpstr>
      <vt:lpstr>Roboto</vt:lpstr>
      <vt:lpstr>Roboto</vt:lpstr>
      <vt:lpstr>Titillium Web</vt:lpstr>
      <vt:lpstr>Trebuchet MS</vt:lpstr>
      <vt:lpstr>Wingdings</vt:lpstr>
      <vt:lpstr>Wingdings 3</vt:lpstr>
      <vt:lpstr>Faceta</vt:lpstr>
      <vt:lpstr>KITS DE ROBÓTICA AVANZADO      </vt:lpstr>
      <vt:lpstr>¿De qué vamos a hablar?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Kit BÁSICOS de ARDUINO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PRÁCTICA 10- CONTROL DE ACCESOS A UN PARKING</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KITS HACKING STEAM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Otros kits avanzados</vt:lpstr>
      <vt:lpstr>KIT COCHE INTELIGENTE</vt:lpstr>
      <vt:lpstr>Presentación de PowerPoint</vt:lpstr>
      <vt:lpstr>Presentación de PowerPoint</vt:lpstr>
      <vt:lpstr>Presentación de PowerPoint</vt:lpstr>
      <vt:lpstr>Presentación de PowerPoint</vt:lpstr>
      <vt:lpstr>Presentación de PowerPoint</vt:lpstr>
      <vt:lpstr>Añadiendo el sensor de ultrasonidos</vt:lpstr>
      <vt:lpstr>Presentación de PowerPoint</vt:lpstr>
      <vt:lpstr>Presentación de PowerPoint</vt:lpstr>
      <vt:lpstr>Presentación de PowerPoint</vt:lpstr>
      <vt:lpstr>Posibles mejoras al coche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SMART HOME-KEY STUDIO</vt:lpstr>
      <vt:lpstr>Presentación de PowerPoint</vt:lpstr>
      <vt:lpstr>Presentación de PowerPoint</vt:lpstr>
      <vt:lpstr>Presentación de PowerPoint</vt:lpstr>
      <vt:lpstr>IOT-MONITORIZAR VALORES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CONTROL Y ROBÓTICA  3º ESO</dc:title>
  <dc:creator>MIGUEL SALVADOR GONZALEZ</dc:creator>
  <cp:lastModifiedBy>NURIA FERNANDEZ ENRIQUEZ</cp:lastModifiedBy>
  <cp:revision>26</cp:revision>
  <dcterms:created xsi:type="dcterms:W3CDTF">2020-11-05T23:56:34Z</dcterms:created>
  <dcterms:modified xsi:type="dcterms:W3CDTF">2022-04-18T21:17:18Z</dcterms:modified>
</cp:coreProperties>
</file>