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</p:sldMasterIdLst>
  <p:notesMasterIdLst>
    <p:notesMasterId r:id="rId60"/>
  </p:notesMasterIdLst>
  <p:sldIdLst>
    <p:sldId id="262" r:id="rId3"/>
    <p:sldId id="270" r:id="rId4"/>
    <p:sldId id="300" r:id="rId5"/>
    <p:sldId id="301" r:id="rId6"/>
    <p:sldId id="599" r:id="rId7"/>
    <p:sldId id="292" r:id="rId8"/>
    <p:sldId id="271" r:id="rId9"/>
    <p:sldId id="272" r:id="rId10"/>
    <p:sldId id="273" r:id="rId11"/>
    <p:sldId id="275" r:id="rId12"/>
    <p:sldId id="276" r:id="rId13"/>
    <p:sldId id="293" r:id="rId14"/>
    <p:sldId id="294" r:id="rId15"/>
    <p:sldId id="295" r:id="rId16"/>
    <p:sldId id="302" r:id="rId17"/>
    <p:sldId id="303" r:id="rId18"/>
    <p:sldId id="595" r:id="rId19"/>
    <p:sldId id="299" r:id="rId20"/>
    <p:sldId id="277" r:id="rId21"/>
    <p:sldId id="600" r:id="rId22"/>
    <p:sldId id="601" r:id="rId23"/>
    <p:sldId id="603" r:id="rId24"/>
    <p:sldId id="602" r:id="rId25"/>
    <p:sldId id="604" r:id="rId26"/>
    <p:sldId id="281" r:id="rId27"/>
    <p:sldId id="282" r:id="rId28"/>
    <p:sldId id="284" r:id="rId29"/>
    <p:sldId id="605" r:id="rId30"/>
    <p:sldId id="606" r:id="rId31"/>
    <p:sldId id="607" r:id="rId32"/>
    <p:sldId id="610" r:id="rId33"/>
    <p:sldId id="611" r:id="rId34"/>
    <p:sldId id="285" r:id="rId35"/>
    <p:sldId id="608" r:id="rId36"/>
    <p:sldId id="609" r:id="rId37"/>
    <p:sldId id="612" r:id="rId38"/>
    <p:sldId id="613" r:id="rId39"/>
    <p:sldId id="614" r:id="rId40"/>
    <p:sldId id="615" r:id="rId41"/>
    <p:sldId id="616" r:id="rId42"/>
    <p:sldId id="621" r:id="rId43"/>
    <p:sldId id="622" r:id="rId44"/>
    <p:sldId id="617" r:id="rId45"/>
    <p:sldId id="618" r:id="rId46"/>
    <p:sldId id="619" r:id="rId47"/>
    <p:sldId id="620" r:id="rId48"/>
    <p:sldId id="623" r:id="rId49"/>
    <p:sldId id="625" r:id="rId50"/>
    <p:sldId id="632" r:id="rId51"/>
    <p:sldId id="626" r:id="rId52"/>
    <p:sldId id="624" r:id="rId53"/>
    <p:sldId id="627" r:id="rId54"/>
    <p:sldId id="628" r:id="rId55"/>
    <p:sldId id="629" r:id="rId56"/>
    <p:sldId id="631" r:id="rId57"/>
    <p:sldId id="633" r:id="rId58"/>
    <p:sldId id="634" r:id="rId59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D2326B"/>
    <a:srgbClr val="000000"/>
    <a:srgbClr val="FFFFFF"/>
    <a:srgbClr val="B2B2B2"/>
    <a:srgbClr val="808080"/>
    <a:srgbClr val="5F5F5F"/>
    <a:srgbClr val="DDDDDD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46" autoAdjust="0"/>
    <p:restoredTop sz="86581" autoAdjust="0"/>
  </p:normalViewPr>
  <p:slideViewPr>
    <p:cSldViewPr snapToObjects="1">
      <p:cViewPr varScale="1">
        <p:scale>
          <a:sx n="60" d="100"/>
          <a:sy n="60" d="100"/>
        </p:scale>
        <p:origin x="200" y="2664"/>
      </p:cViewPr>
      <p:guideLst>
        <p:guide orient="horz" pos="1570"/>
        <p:guide pos="3984"/>
        <p:guide orient="horz" pos="1094"/>
        <p:guide pos="3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8" d="100"/>
          <a:sy n="68" d="100"/>
        </p:scale>
        <p:origin x="1821" y="39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customXml" Target="../customXml/item2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ustomXml" Target="../customXml/item3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3/2/22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97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4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centrodonbosco.es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EE40BD2-83FF-014C-908C-F1E9F037EE0E}"/>
              </a:ext>
            </a:extLst>
          </p:cNvPr>
          <p:cNvSpPr/>
          <p:nvPr userDrawn="1"/>
        </p:nvSpPr>
        <p:spPr>
          <a:xfrm>
            <a:off x="0" y="6093296"/>
            <a:ext cx="12192000" cy="7647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8FE74FC-96F9-4F4A-888F-5C01632FC6A0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7721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bg2"/>
              </a:buClr>
              <a:defRPr sz="1400"/>
            </a:lvl3pPr>
            <a:lvl4pPr marL="514350" indent="-171450">
              <a:buClr>
                <a:schemeClr val="bg2"/>
              </a:buClr>
              <a:defRPr sz="1400"/>
            </a:lvl4pPr>
            <a:lvl5pPr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bg2"/>
              </a:buClr>
              <a:defRPr sz="1400"/>
            </a:lvl3pPr>
            <a:lvl4pPr marL="514350" indent="-171450">
              <a:buClr>
                <a:schemeClr val="bg2"/>
              </a:buClr>
              <a:defRPr sz="1400"/>
            </a:lvl4pPr>
            <a:lvl5pPr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03945C2-16C4-5A4A-AFDB-F85CF9ECBD72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1551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defRPr sz="1400"/>
            </a:lvl3pPr>
            <a:lvl4pPr marL="514350" indent="-171450"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bg2"/>
              </a:buClr>
              <a:defRPr sz="1400"/>
            </a:lvl3pPr>
            <a:lvl4pPr marL="514350" indent="-171450">
              <a:buClr>
                <a:schemeClr val="bg2"/>
              </a:buClr>
              <a:defRPr sz="1400"/>
            </a:lvl4pPr>
            <a:lvl5pPr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defRPr sz="1400"/>
            </a:lvl3pPr>
            <a:lvl4pPr marL="514350" indent="-171450"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bg2"/>
              </a:buClr>
              <a:defRPr sz="1400"/>
            </a:lvl3pPr>
            <a:lvl4pPr marL="514350" indent="-171450">
              <a:buClr>
                <a:schemeClr val="bg2"/>
              </a:buClr>
              <a:defRPr sz="1400"/>
            </a:lvl4pPr>
            <a:lvl5pPr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090DFD0-330A-5442-A6DF-932C2B475130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7988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0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2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4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6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8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0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2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4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6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8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70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72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1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3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5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7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9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0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1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3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5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7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8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69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0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71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2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73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3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5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1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9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7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8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0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4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0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2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4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2F2F2DF-E2B1-B74A-8504-DCDB87886FBB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7D68AF-AB25-B241-9487-B20C1BE384C4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0803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gradFill>
          <a:gsLst>
            <a:gs pos="0">
              <a:schemeClr val="accent1"/>
            </a:gs>
            <a:gs pos="100000">
              <a:schemeClr val="accent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788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56A77FDB-4C43-BD4E-A284-43C1B1533AC6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50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7AB956F-108D-C244-BADF-C024D04D2F3B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297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C240E81-8DDE-BA4D-A484-66D5B0004CD6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207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 sz="2800"/>
            </a:lvl2pPr>
            <a:lvl3pPr>
              <a:spcBef>
                <a:spcPts val="1200"/>
              </a:spcBef>
              <a:defRPr sz="2800"/>
            </a:lvl3pPr>
            <a:lvl4pPr>
              <a:spcBef>
                <a:spcPts val="1200"/>
              </a:spcBef>
              <a:defRPr sz="2800"/>
            </a:lvl4pPr>
            <a:lvl5pPr>
              <a:spcBef>
                <a:spcPts val="1200"/>
              </a:spcBef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3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3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3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3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74AB624-D02F-0E4F-BF2E-4400157E40EE}"/>
              </a:ext>
            </a:extLst>
          </p:cNvPr>
          <p:cNvSpPr/>
          <p:nvPr userDrawn="1"/>
        </p:nvSpPr>
        <p:spPr>
          <a:xfrm>
            <a:off x="0" y="5985284"/>
            <a:ext cx="12192000" cy="8727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461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03B1B9-0CB5-D34F-AB48-7C4EC20FC75B}"/>
              </a:ext>
            </a:extLst>
          </p:cNvPr>
          <p:cNvSpPr txBox="1">
            <a:spLocks/>
          </p:cNvSpPr>
          <p:nvPr userDrawn="1"/>
        </p:nvSpPr>
        <p:spPr>
          <a:xfrm>
            <a:off x="4803537" y="6218531"/>
            <a:ext cx="7150556" cy="56938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www.centrodonbosco.es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r">
              <a:spcBef>
                <a:spcPts val="600"/>
              </a:spcBef>
            </a:pP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Tlfno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979777270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3E1B0D0-E3FB-D84C-B321-2075720390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7907" y="6241953"/>
            <a:ext cx="4706171" cy="50725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B22414F-F4CC-F641-90AD-CFC22F9BE217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351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3"/>
              </a:buClr>
              <a:defRPr sz="1400"/>
            </a:lvl3pPr>
            <a:lvl4pPr marL="533387" indent="-228594">
              <a:buClr>
                <a:schemeClr val="accent3"/>
              </a:buClr>
              <a:defRPr sz="1400"/>
            </a:lvl4pPr>
            <a:lvl5pPr marL="761981" indent="-228594"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2"/>
              </a:buClr>
              <a:defRPr sz="1400"/>
            </a:lvl3pPr>
            <a:lvl4pPr marL="533387" indent="-228594">
              <a:buClr>
                <a:schemeClr val="accent2"/>
              </a:buClr>
              <a:defRPr sz="1400"/>
            </a:lvl4pPr>
            <a:lvl5pPr marL="761981" indent="-228594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bg2"/>
              </a:buClr>
              <a:defRPr sz="1400"/>
            </a:lvl3pPr>
            <a:lvl4pPr marL="533387" indent="-228594">
              <a:buClr>
                <a:schemeClr val="bg2"/>
              </a:buClr>
              <a:defRPr sz="1400"/>
            </a:lvl4pPr>
            <a:lvl5pPr marL="761981" indent="-228594"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3"/>
              </a:buClr>
              <a:defRPr sz="1400"/>
            </a:lvl3pPr>
            <a:lvl4pPr marL="533387" indent="-228594">
              <a:buClr>
                <a:schemeClr val="accent3"/>
              </a:buClr>
              <a:defRPr sz="1400"/>
            </a:lvl4pPr>
            <a:lvl5pPr marL="761981" indent="-228594"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2"/>
              </a:buClr>
              <a:defRPr sz="1400"/>
            </a:lvl3pPr>
            <a:lvl4pPr marL="533387" indent="-228594">
              <a:buClr>
                <a:schemeClr val="accent2"/>
              </a:buClr>
              <a:defRPr sz="1400"/>
            </a:lvl4pPr>
            <a:lvl5pPr marL="761981" indent="-228594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bg2"/>
              </a:buClr>
              <a:defRPr sz="1400"/>
            </a:lvl3pPr>
            <a:lvl4pPr marL="533387" indent="-228594">
              <a:buClr>
                <a:schemeClr val="bg2"/>
              </a:buClr>
              <a:defRPr sz="1400"/>
            </a:lvl4pPr>
            <a:lvl5pPr marL="761981" indent="-228594"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4"/>
              </a:buClr>
              <a:defRPr sz="1400"/>
            </a:lvl3pPr>
            <a:lvl4pPr marL="533387" indent="-228594">
              <a:buClr>
                <a:schemeClr val="accent4"/>
              </a:buClr>
              <a:defRPr sz="1400"/>
            </a:lvl4pPr>
            <a:lvl5pPr marL="761981" indent="-228594"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2"/>
              </a:buClr>
              <a:defRPr sz="1400"/>
            </a:lvl3pPr>
            <a:lvl4pPr marL="533387" indent="-228594">
              <a:buClr>
                <a:schemeClr val="accent2"/>
              </a:buClr>
              <a:defRPr sz="1400"/>
            </a:lvl4pPr>
            <a:lvl5pPr marL="761981" indent="-228594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4"/>
              </a:buClr>
              <a:defRPr sz="1400"/>
            </a:lvl3pPr>
            <a:lvl4pPr marL="533387" indent="-228594">
              <a:buClr>
                <a:schemeClr val="accent4"/>
              </a:buClr>
              <a:defRPr sz="1400"/>
            </a:lvl4pPr>
            <a:lvl5pPr marL="761981" indent="-228594"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2"/>
              </a:buClr>
              <a:defRPr sz="1400"/>
            </a:lvl3pPr>
            <a:lvl4pPr marL="533387" indent="-228594">
              <a:buClr>
                <a:schemeClr val="accent2"/>
              </a:buClr>
              <a:defRPr sz="1400"/>
            </a:lvl4pPr>
            <a:lvl5pPr marL="761981" indent="-228594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bg2"/>
              </a:buClr>
              <a:defRPr sz="1400"/>
            </a:lvl3pPr>
            <a:lvl4pPr marL="533387" indent="-228594">
              <a:buClr>
                <a:schemeClr val="bg2"/>
              </a:buClr>
              <a:defRPr sz="1400"/>
            </a:lvl4pPr>
            <a:lvl5pPr marL="761981" indent="-228594"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bg2"/>
              </a:buClr>
              <a:defRPr sz="1400"/>
            </a:lvl3pPr>
            <a:lvl4pPr marL="533387" indent="-228594">
              <a:buClr>
                <a:schemeClr val="bg2"/>
              </a:buClr>
              <a:defRPr sz="1400"/>
            </a:lvl4pPr>
            <a:lvl5pPr marL="761981" indent="-228594"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defRPr sz="1400"/>
            </a:lvl3pPr>
            <a:lvl4pPr marL="514350" indent="-171450"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defRPr sz="1400"/>
            </a:lvl3pPr>
            <a:lvl4pPr marL="514350" indent="-171450"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defRPr sz="1400"/>
            </a:lvl3pPr>
            <a:lvl4pPr marL="514350" indent="-171450"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FEBCF58-64E3-F741-8214-B1A43C282329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rgbClr val="D232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7453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defRPr sz="1400"/>
            </a:lvl3pPr>
            <a:lvl4pPr marL="514350" indent="-171450"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bg2"/>
              </a:buClr>
              <a:defRPr sz="1400"/>
            </a:lvl3pPr>
            <a:lvl4pPr marL="514350" indent="-171450">
              <a:buClr>
                <a:schemeClr val="bg2"/>
              </a:buClr>
              <a:defRPr sz="1400"/>
            </a:lvl4pPr>
            <a:lvl5pPr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bg2"/>
              </a:buClr>
              <a:defRPr sz="1400"/>
            </a:lvl3pPr>
            <a:lvl4pPr marL="514350" indent="-171450">
              <a:buClr>
                <a:schemeClr val="bg2"/>
              </a:buClr>
              <a:defRPr sz="1400"/>
            </a:lvl4pPr>
            <a:lvl5pPr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B4D80E5-7CE2-6C4A-BC01-8F282575F19E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770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defRPr sz="1400"/>
            </a:lvl3pPr>
            <a:lvl4pPr marL="514350" indent="-171450"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bg2"/>
              </a:buClr>
              <a:defRPr sz="1400"/>
            </a:lvl3pPr>
            <a:lvl4pPr marL="514350" indent="-171450">
              <a:buClr>
                <a:schemeClr val="bg2"/>
              </a:buClr>
              <a:defRPr sz="1400"/>
            </a:lvl4pPr>
            <a:lvl5pPr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8538AA3-B92D-1847-BAD7-FC44C8C20A42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849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4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6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0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2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54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6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17AA15E-34DA-3440-9BDE-3561A2514D38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104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4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/>
            </a:lvl1pPr>
            <a:lvl2pPr>
              <a:spcBef>
                <a:spcPts val="1200"/>
              </a:spcBef>
              <a:defRPr sz="2400"/>
            </a:lvl2pPr>
            <a:lvl3pPr>
              <a:spcBef>
                <a:spcPts val="1200"/>
              </a:spcBef>
              <a:defRPr sz="2400"/>
            </a:lvl3pPr>
            <a:lvl4pPr>
              <a:spcBef>
                <a:spcPts val="1200"/>
              </a:spcBef>
              <a:defRPr sz="2400"/>
            </a:lvl4pPr>
            <a:lvl5pPr>
              <a:spcBef>
                <a:spcPts val="1200"/>
              </a:spcBef>
              <a:defRPr sz="2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85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236C397-4A36-EC4A-9904-FA97372D07ED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4373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BFC7F6-6AB4-D14E-B262-22A13ED85AD0}"/>
              </a:ext>
            </a:extLst>
          </p:cNvPr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3"/>
              </a:buClr>
              <a:defRPr sz="1400"/>
            </a:lvl3pPr>
            <a:lvl4pPr marL="533387" indent="-228594">
              <a:buClr>
                <a:schemeClr val="accent3"/>
              </a:buClr>
              <a:defRPr sz="1400"/>
            </a:lvl4pPr>
            <a:lvl5pPr marL="761981" indent="-228594"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2"/>
              </a:buClr>
              <a:defRPr sz="1400"/>
            </a:lvl3pPr>
            <a:lvl4pPr marL="533387" indent="-228594">
              <a:buClr>
                <a:schemeClr val="accent2"/>
              </a:buClr>
              <a:defRPr sz="1400"/>
            </a:lvl4pPr>
            <a:lvl5pPr marL="761981" indent="-228594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bg2"/>
              </a:buClr>
              <a:defRPr sz="1400"/>
            </a:lvl3pPr>
            <a:lvl4pPr marL="533387" indent="-228594">
              <a:buClr>
                <a:schemeClr val="bg2"/>
              </a:buClr>
              <a:defRPr sz="1400"/>
            </a:lvl4pPr>
            <a:lvl5pPr marL="761981" indent="-228594"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3"/>
              </a:buClr>
              <a:defRPr sz="1400"/>
            </a:lvl3pPr>
            <a:lvl4pPr marL="533387" indent="-228594">
              <a:buClr>
                <a:schemeClr val="accent3"/>
              </a:buClr>
              <a:defRPr sz="1400"/>
            </a:lvl4pPr>
            <a:lvl5pPr marL="761981" indent="-228594"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2"/>
              </a:buClr>
              <a:defRPr sz="1400"/>
            </a:lvl3pPr>
            <a:lvl4pPr marL="533387" indent="-228594">
              <a:buClr>
                <a:schemeClr val="accent2"/>
              </a:buClr>
              <a:defRPr sz="1400"/>
            </a:lvl4pPr>
            <a:lvl5pPr marL="761981" indent="-228594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bg2"/>
              </a:buClr>
              <a:defRPr sz="1400"/>
            </a:lvl3pPr>
            <a:lvl4pPr marL="533387" indent="-228594">
              <a:buClr>
                <a:schemeClr val="bg2"/>
              </a:buClr>
              <a:defRPr sz="1400"/>
            </a:lvl4pPr>
            <a:lvl5pPr marL="761981" indent="-228594"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598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4"/>
              </a:buClr>
              <a:defRPr sz="1400"/>
            </a:lvl3pPr>
            <a:lvl4pPr marL="533387" indent="-228594">
              <a:buClr>
                <a:schemeClr val="accent4"/>
              </a:buClr>
              <a:defRPr sz="1400"/>
            </a:lvl4pPr>
            <a:lvl5pPr marL="761981" indent="-228594"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2"/>
              </a:buClr>
              <a:defRPr sz="1400"/>
            </a:lvl3pPr>
            <a:lvl4pPr marL="533387" indent="-228594">
              <a:buClr>
                <a:schemeClr val="accent2"/>
              </a:buClr>
              <a:defRPr sz="1400"/>
            </a:lvl4pPr>
            <a:lvl5pPr marL="761981" indent="-228594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4"/>
              </a:buClr>
              <a:defRPr sz="1400"/>
            </a:lvl3pPr>
            <a:lvl4pPr marL="533387" indent="-228594">
              <a:buClr>
                <a:schemeClr val="accent4"/>
              </a:buClr>
              <a:defRPr sz="1400"/>
            </a:lvl4pPr>
            <a:lvl5pPr marL="761981" indent="-228594"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accent2"/>
              </a:buClr>
              <a:defRPr sz="1400"/>
            </a:lvl3pPr>
            <a:lvl4pPr marL="533387" indent="-228594">
              <a:buClr>
                <a:schemeClr val="accent2"/>
              </a:buClr>
              <a:defRPr sz="1400"/>
            </a:lvl4pPr>
            <a:lvl5pPr marL="761981" indent="-228594"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bg2"/>
              </a:buClr>
              <a:defRPr sz="1400"/>
            </a:lvl3pPr>
            <a:lvl4pPr marL="533387" indent="-228594">
              <a:buClr>
                <a:schemeClr val="bg2"/>
              </a:buClr>
              <a:defRPr sz="1400"/>
            </a:lvl4pPr>
            <a:lvl5pPr marL="761981" indent="-228594"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04792" indent="-152396">
              <a:buClr>
                <a:schemeClr val="bg2"/>
              </a:buClr>
              <a:defRPr sz="1400"/>
            </a:lvl3pPr>
            <a:lvl4pPr marL="533387" indent="-228594">
              <a:buClr>
                <a:schemeClr val="bg2"/>
              </a:buClr>
              <a:defRPr sz="1400"/>
            </a:lvl4pPr>
            <a:lvl5pPr marL="761981" indent="-228594"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defRPr sz="1400"/>
            </a:lvl3pPr>
            <a:lvl4pPr marL="514350" indent="-171450"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bg2"/>
              </a:buClr>
              <a:defRPr sz="1400"/>
            </a:lvl3pPr>
            <a:lvl4pPr marL="514350" indent="-171450">
              <a:buClr>
                <a:schemeClr val="bg2"/>
              </a:buClr>
              <a:defRPr sz="1400"/>
            </a:lvl4pPr>
            <a:lvl5pPr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3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3"/>
              </a:buClr>
              <a:defRPr sz="1400"/>
            </a:lvl3pPr>
            <a:lvl4pPr marL="514350" indent="-171450"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defRPr sz="1400"/>
            </a:lvl3pPr>
            <a:lvl4pPr marL="514350" indent="-171450"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bg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bg2"/>
              </a:buClr>
              <a:defRPr sz="1400"/>
            </a:lvl3pPr>
            <a:lvl4pPr marL="514350" indent="-171450">
              <a:buClr>
                <a:schemeClr val="bg2"/>
              </a:buClr>
              <a:defRPr sz="1400"/>
            </a:lvl4pPr>
            <a:lvl5pPr>
              <a:buClr>
                <a:schemeClr val="bg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buSzPct val="100000"/>
              <a:defRPr sz="1400"/>
            </a:lvl3pPr>
            <a:lvl4pPr marL="514350" indent="-171450">
              <a:buClr>
                <a:schemeClr val="accent2"/>
              </a:buClr>
              <a:buSzPct val="100000"/>
              <a:defRPr sz="1400"/>
            </a:lvl4pPr>
            <a:lvl5pPr>
              <a:buClr>
                <a:schemeClr val="accent2"/>
              </a:buClr>
              <a:buSzPct val="100000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4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4"/>
              </a:buClr>
              <a:defRPr sz="1400"/>
            </a:lvl3pPr>
            <a:lvl4pPr marL="514350" indent="-171450">
              <a:buClr>
                <a:schemeClr val="accent4"/>
              </a:buClr>
              <a:defRPr sz="1400"/>
            </a:lvl4pPr>
            <a:lvl5pPr>
              <a:buClr>
                <a:schemeClr val="accent4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2pPr>
            <a:lvl3pPr marL="342900" indent="-171450">
              <a:buClr>
                <a:schemeClr val="accent2"/>
              </a:buClr>
              <a:defRPr sz="1400"/>
            </a:lvl3pPr>
            <a:lvl4pPr marL="514350" indent="-171450">
              <a:buClr>
                <a:schemeClr val="accent2"/>
              </a:buClr>
              <a:defRPr sz="1400"/>
            </a:lvl4pPr>
            <a:lvl5pPr>
              <a:buClr>
                <a:schemeClr val="accent2"/>
              </a:buCl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hyperlink" Target="http://www.jorgesanchez.net/" TargetMode="Externa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16.xml"/><Relationship Id="rId47" Type="http://schemas.openxmlformats.org/officeDocument/2006/relationships/slideLayout" Target="../slideLayouts/slideLayout121.xml"/><Relationship Id="rId50" Type="http://schemas.openxmlformats.org/officeDocument/2006/relationships/slideLayout" Target="../slideLayouts/slideLayout124.xml"/><Relationship Id="rId55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45" Type="http://schemas.openxmlformats.org/officeDocument/2006/relationships/slideLayout" Target="../slideLayouts/slideLayout119.xml"/><Relationship Id="rId53" Type="http://schemas.openxmlformats.org/officeDocument/2006/relationships/slideLayout" Target="../slideLayouts/slideLayout127.xml"/><Relationship Id="rId58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79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22.xml"/><Relationship Id="rId56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82.xml"/><Relationship Id="rId51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46" Type="http://schemas.openxmlformats.org/officeDocument/2006/relationships/slideLayout" Target="../slideLayouts/slideLayout120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15.xml"/><Relationship Id="rId54" Type="http://schemas.openxmlformats.org/officeDocument/2006/relationships/slideLayout" Target="../slideLayouts/slideLayout12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49" Type="http://schemas.openxmlformats.org/officeDocument/2006/relationships/slideLayout" Target="../slideLayouts/slideLayout123.xml"/><Relationship Id="rId57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18.xml"/><Relationship Id="rId52" Type="http://schemas.openxmlformats.org/officeDocument/2006/relationships/slideLayout" Target="../slideLayouts/slideLayout12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90A64F4A-FDC1-4328-8A30-98AD479531DC}"/>
              </a:ext>
            </a:extLst>
          </p:cNvPr>
          <p:cNvSpPr txBox="1">
            <a:spLocks/>
          </p:cNvSpPr>
          <p:nvPr userDrawn="1"/>
        </p:nvSpPr>
        <p:spPr>
          <a:xfrm>
            <a:off x="7752183" y="6349336"/>
            <a:ext cx="4201909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Jorge Sánchez 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Asenjo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 - </a:t>
            </a:r>
            <a:r>
              <a:rPr lang="en-US" sz="1200" dirty="0">
                <a:solidFill>
                  <a:schemeClr val="bg1">
                    <a:lumMod val="25000"/>
                    <a:lumOff val="75000"/>
                  </a:schemeClr>
                </a:solidFill>
                <a:hlinkClick r:id="rId7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www.jorgesanchez.net</a:t>
            </a:r>
            <a:r>
              <a:rPr lang="en-US" sz="1200" dirty="0">
                <a:solidFill>
                  <a:schemeClr val="bg1">
                    <a:lumMod val="25000"/>
                    <a:lumOff val="75000"/>
                  </a:schemeClr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30FCA-D7ED-E544-8A57-9B2EB95A2D2F}"/>
              </a:ext>
            </a:extLst>
          </p:cNvPr>
          <p:cNvSpPr txBox="1">
            <a:spLocks/>
          </p:cNvSpPr>
          <p:nvPr userDrawn="1"/>
        </p:nvSpPr>
        <p:spPr>
          <a:xfrm>
            <a:off x="896776" y="6349336"/>
            <a:ext cx="4201909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Genially</a:t>
            </a:r>
            <a:endParaRPr lang="en-US" sz="1200" dirty="0">
              <a:solidFill>
                <a:schemeClr val="bg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89" r:id="rId9"/>
    <p:sldLayoutId id="2147483891" r:id="rId10"/>
    <p:sldLayoutId id="2147483899" r:id="rId11"/>
    <p:sldLayoutId id="2147483900" r:id="rId12"/>
    <p:sldLayoutId id="2147483901" r:id="rId13"/>
    <p:sldLayoutId id="2147483902" r:id="rId14"/>
    <p:sldLayoutId id="2147483904" r:id="rId15"/>
    <p:sldLayoutId id="2147483903" r:id="rId16"/>
    <p:sldLayoutId id="2147483650" r:id="rId17"/>
    <p:sldLayoutId id="2147483664" r:id="rId18"/>
    <p:sldLayoutId id="2147483678" r:id="rId19"/>
    <p:sldLayoutId id="2147483679" r:id="rId20"/>
    <p:sldLayoutId id="2147483652" r:id="rId21"/>
    <p:sldLayoutId id="2147483665" r:id="rId22"/>
    <p:sldLayoutId id="2147483653" r:id="rId23"/>
    <p:sldLayoutId id="2147483666" r:id="rId24"/>
    <p:sldLayoutId id="2147483654" r:id="rId25"/>
    <p:sldLayoutId id="2147483667" r:id="rId26"/>
    <p:sldLayoutId id="2147483655" r:id="rId27"/>
    <p:sldLayoutId id="2147483734" r:id="rId28"/>
    <p:sldLayoutId id="2147483735" r:id="rId29"/>
    <p:sldLayoutId id="2147483736" r:id="rId30"/>
    <p:sldLayoutId id="2147483844" r:id="rId31"/>
    <p:sldLayoutId id="2147483845" r:id="rId32"/>
    <p:sldLayoutId id="2147483846" r:id="rId33"/>
    <p:sldLayoutId id="2147483847" r:id="rId34"/>
    <p:sldLayoutId id="2147483848" r:id="rId35"/>
    <p:sldLayoutId id="2147483849" r:id="rId36"/>
    <p:sldLayoutId id="2147483850" r:id="rId37"/>
    <p:sldLayoutId id="2147483851" r:id="rId38"/>
    <p:sldLayoutId id="2147483852" r:id="rId39"/>
    <p:sldLayoutId id="2147483853" r:id="rId40"/>
    <p:sldLayoutId id="2147483854" r:id="rId41"/>
    <p:sldLayoutId id="2147483855" r:id="rId42"/>
    <p:sldLayoutId id="2147483856" r:id="rId43"/>
    <p:sldLayoutId id="2147483857" r:id="rId44"/>
    <p:sldLayoutId id="2147483858" r:id="rId45"/>
    <p:sldLayoutId id="2147483859" r:id="rId46"/>
    <p:sldLayoutId id="2147483860" r:id="rId47"/>
    <p:sldLayoutId id="2147483861" r:id="rId48"/>
    <p:sldLayoutId id="2147483862" r:id="rId49"/>
    <p:sldLayoutId id="2147483863" r:id="rId50"/>
    <p:sldLayoutId id="2147483864" r:id="rId51"/>
    <p:sldLayoutId id="2147483865" r:id="rId52"/>
    <p:sldLayoutId id="2147483866" r:id="rId53"/>
    <p:sldLayoutId id="2147483867" r:id="rId54"/>
    <p:sldLayoutId id="2147483868" r:id="rId55"/>
    <p:sldLayoutId id="2147483869" r:id="rId56"/>
    <p:sldLayoutId id="2147483870" r:id="rId57"/>
    <p:sldLayoutId id="2147483871" r:id="rId58"/>
    <p:sldLayoutId id="2147483872" r:id="rId59"/>
    <p:sldLayoutId id="2147483873" r:id="rId60"/>
    <p:sldLayoutId id="2147483874" r:id="rId61"/>
    <p:sldLayoutId id="2147483875" r:id="rId62"/>
    <p:sldLayoutId id="2147483876" r:id="rId63"/>
    <p:sldLayoutId id="2147483877" r:id="rId64"/>
    <p:sldLayoutId id="2147483878" r:id="rId65"/>
    <p:sldLayoutId id="2147483879" r:id="rId66"/>
    <p:sldLayoutId id="2147483880" r:id="rId67"/>
    <p:sldLayoutId id="2147483881" r:id="rId68"/>
    <p:sldLayoutId id="2147483882" r:id="rId69"/>
    <p:sldLayoutId id="2147483883" r:id="rId70"/>
    <p:sldLayoutId id="2147483884" r:id="rId71"/>
    <p:sldLayoutId id="2147483885" r:id="rId72"/>
    <p:sldLayoutId id="2147483886" r:id="rId73"/>
    <p:sldLayoutId id="2147483905" r:id="rId74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36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8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0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0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20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46"/>
            <a:ext cx="2161276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‹Nº›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3" y="6390365"/>
            <a:ext cx="64135" cy="13780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5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5" y="6399834"/>
            <a:ext cx="153964" cy="12576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10658932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11092939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11536877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3890" r:id="rId58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enial.ly/es/" TargetMode="Externa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persona sosteniendo una laptop&#10;&#10;Descripción generada automáticamente">
            <a:extLst>
              <a:ext uri="{FF2B5EF4-FFF2-40B4-BE49-F238E27FC236}">
                <a16:creationId xmlns:a16="http://schemas.microsoft.com/office/drawing/2014/main" id="{55077CA8-0EF7-5548-8998-732E1783A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87870"/>
            <a:ext cx="12192000" cy="812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104964"/>
            <a:ext cx="12192000" cy="1470025"/>
          </a:xfrm>
          <a:solidFill>
            <a:srgbClr val="2A566C">
              <a:alpha val="80000"/>
            </a:srgbClr>
          </a:solidFill>
        </p:spPr>
        <p:txBody>
          <a:bodyPr>
            <a:normAutofit/>
          </a:bodyPr>
          <a:lstStyle/>
          <a:p>
            <a:r>
              <a:rPr lang="es-ES" dirty="0"/>
              <a:t>Introducción a las presentaciones interactivas con </a:t>
            </a:r>
            <a:r>
              <a:rPr lang="es-ES" dirty="0" err="1"/>
              <a:t>Genial.ly</a:t>
            </a:r>
            <a:endParaRPr lang="es-ES" dirty="0"/>
          </a:p>
        </p:txBody>
      </p:sp>
      <p:pic>
        <p:nvPicPr>
          <p:cNvPr id="4" name="tmp20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1008" end="300.639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09565"/>
      </p:ext>
    </p:extLst>
  </p:cSld>
  <p:clrMapOvr>
    <a:masterClrMapping/>
  </p:clrMapOvr>
  <p:transition spd="slow" advClick="0" advTm="37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>
            <a:extLst>
              <a:ext uri="{FF2B5EF4-FFF2-40B4-BE49-F238E27FC236}">
                <a16:creationId xmlns:a16="http://schemas.microsoft.com/office/drawing/2014/main" id="{614C48A3-DB3F-4ABE-B859-B48A0CF4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" y="0"/>
            <a:ext cx="12244387" cy="1325563"/>
          </a:xfrm>
        </p:spPr>
        <p:txBody>
          <a:bodyPr/>
          <a:lstStyle/>
          <a:p>
            <a:r>
              <a:rPr lang="es-ES" altLang="es-ES"/>
              <a:t>Desde mi punto de vista….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5B550F-A114-487D-B36B-91252C70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47813"/>
            <a:ext cx="11855450" cy="43513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 sz="3200" dirty="0"/>
              <a:t>PowerPoint bueno como:</a:t>
            </a:r>
          </a:p>
          <a:p>
            <a:pPr lvl="1">
              <a:defRPr/>
            </a:pPr>
            <a:r>
              <a:rPr lang="es-ES" sz="2400" dirty="0"/>
              <a:t>Material de apoyo en una charla o clase magistral</a:t>
            </a:r>
          </a:p>
          <a:p>
            <a:pPr lvl="1">
              <a:defRPr/>
            </a:pPr>
            <a:r>
              <a:rPr lang="es-ES" sz="2400" dirty="0"/>
              <a:t>Material cuando no dispongo de Internet</a:t>
            </a:r>
          </a:p>
          <a:p>
            <a:pPr lvl="1">
              <a:defRPr/>
            </a:pPr>
            <a:r>
              <a:rPr lang="es-ES" dirty="0"/>
              <a:t>Material de estudio</a:t>
            </a:r>
            <a:endParaRPr lang="es-ES" sz="2400" dirty="0"/>
          </a:p>
          <a:p>
            <a:pPr lvl="1">
              <a:defRPr/>
            </a:pPr>
            <a:r>
              <a:rPr lang="es-ES" sz="2400" dirty="0"/>
              <a:t>Herramienta de presentaciones si usamos Office 365 o estamos acostumbrados a usar Office</a:t>
            </a:r>
          </a:p>
          <a:p>
            <a:pPr lvl="1">
              <a:defRPr/>
            </a:pPr>
            <a:r>
              <a:rPr lang="es-ES" dirty="0"/>
              <a:t>Creación de presentaciones cuando hay bastantes animaciones y elementos gráficos hechos a mano</a:t>
            </a:r>
            <a:endParaRPr lang="es-ES" sz="2400" dirty="0"/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>
            <a:extLst>
              <a:ext uri="{FF2B5EF4-FFF2-40B4-BE49-F238E27FC236}">
                <a16:creationId xmlns:a16="http://schemas.microsoft.com/office/drawing/2014/main" id="{DFB8BE54-016C-4FF3-86D3-F4113AFE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" y="0"/>
            <a:ext cx="12244387" cy="1325563"/>
          </a:xfrm>
        </p:spPr>
        <p:txBody>
          <a:bodyPr/>
          <a:lstStyle/>
          <a:p>
            <a:r>
              <a:rPr lang="es-ES" altLang="es-ES"/>
              <a:t>Desde mi punto de vista….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5B550F-A114-487D-B36B-91252C70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47813"/>
            <a:ext cx="11855450" cy="4351337"/>
          </a:xfrm>
        </p:spPr>
        <p:txBody>
          <a:bodyPr/>
          <a:lstStyle/>
          <a:p>
            <a:pPr>
              <a:defRPr/>
            </a:pPr>
            <a:r>
              <a:rPr lang="es-ES" dirty="0"/>
              <a:t>Genial.ly bueno para:</a:t>
            </a:r>
          </a:p>
          <a:p>
            <a:pPr lvl="1">
              <a:defRPr/>
            </a:pPr>
            <a:r>
              <a:rPr lang="es-ES" dirty="0"/>
              <a:t>Presentaciones más bonitas e interactivas</a:t>
            </a:r>
          </a:p>
          <a:p>
            <a:pPr lvl="1">
              <a:defRPr/>
            </a:pPr>
            <a:r>
              <a:rPr lang="es-ES" dirty="0"/>
              <a:t>Infografías</a:t>
            </a:r>
          </a:p>
          <a:p>
            <a:pPr lvl="1">
              <a:defRPr/>
            </a:pPr>
            <a:r>
              <a:rPr lang="es-ES" dirty="0"/>
              <a:t>Si quiero que el material se use como base para el autoestudio</a:t>
            </a:r>
          </a:p>
          <a:p>
            <a:pPr lvl="1">
              <a:defRPr/>
            </a:pPr>
            <a:r>
              <a:rPr lang="es-ES" dirty="0"/>
              <a:t>Si quiero crear y publicar al instante en Internet</a:t>
            </a:r>
          </a:p>
          <a:p>
            <a:pPr lvl="1">
              <a:defRPr/>
            </a:pPr>
            <a:r>
              <a:rPr lang="es-ES" dirty="0"/>
              <a:t>Instrucciones creativas</a:t>
            </a:r>
          </a:p>
          <a:p>
            <a:pPr lvl="1">
              <a:defRPr/>
            </a:pPr>
            <a:r>
              <a:rPr lang="es-ES" dirty="0"/>
              <a:t>Material de apoyo a </a:t>
            </a:r>
            <a:r>
              <a:rPr lang="es-ES" dirty="0" err="1"/>
              <a:t>Flipped</a:t>
            </a:r>
            <a:r>
              <a:rPr lang="es-ES" dirty="0"/>
              <a:t> </a:t>
            </a:r>
            <a:r>
              <a:rPr lang="es-ES" dirty="0" err="1"/>
              <a:t>Classroom</a:t>
            </a:r>
            <a:endParaRPr lang="es-ES" dirty="0"/>
          </a:p>
          <a:p>
            <a:pPr lvl="1">
              <a:defRPr/>
            </a:pPr>
            <a:r>
              <a:rPr lang="es-ES" dirty="0"/>
              <a:t>Software de creación de medios originales para Gamificación</a:t>
            </a: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DD2FBB57-22EF-417E-958A-493863833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313D55"/>
                </a:solidFill>
              </a14:hiddenFill>
            </a:ext>
          </a:extLst>
        </p:spPr>
        <p:txBody>
          <a:bodyPr/>
          <a:lstStyle/>
          <a:p>
            <a:r>
              <a:rPr lang="es-ES" altLang="es-ES" dirty="0"/>
              <a:t>Ediciones de Genial.ly</a:t>
            </a: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60883EE6-A8E1-487A-9CD2-7C22FDB88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296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>
            <a:extLst>
              <a:ext uri="{FF2B5EF4-FFF2-40B4-BE49-F238E27FC236}">
                <a16:creationId xmlns:a16="http://schemas.microsoft.com/office/drawing/2014/main" id="{DFB8BE54-016C-4FF3-86D3-F4113AFE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" y="0"/>
            <a:ext cx="12244387" cy="1325563"/>
          </a:xfrm>
        </p:spPr>
        <p:txBody>
          <a:bodyPr/>
          <a:lstStyle/>
          <a:p>
            <a:r>
              <a:rPr lang="es-ES" altLang="es-ES" dirty="0"/>
              <a:t>¿Cuánto cuesta Genial.ly?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5B550F-A114-487D-B36B-91252C70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47813"/>
            <a:ext cx="11855450" cy="4351337"/>
          </a:xfrm>
        </p:spPr>
        <p:txBody>
          <a:bodyPr/>
          <a:lstStyle/>
          <a:p>
            <a:pPr>
              <a:defRPr/>
            </a:pPr>
            <a:r>
              <a:rPr lang="es-ES" dirty="0"/>
              <a:t>Nada</a:t>
            </a:r>
          </a:p>
        </p:txBody>
      </p:sp>
    </p:spTree>
    <p:extLst>
      <p:ext uri="{BB962C8B-B14F-4D97-AF65-F5344CB8AC3E}">
        <p14:creationId xmlns:p14="http://schemas.microsoft.com/office/powerpoint/2010/main" val="343385984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8016B28-8400-4FC3-AFF6-06C81159A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2793" y="-73419"/>
            <a:ext cx="12890903" cy="76248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DC53A1B-8BC6-4515-B3FD-E8DCD7F034D6}"/>
              </a:ext>
            </a:extLst>
          </p:cNvPr>
          <p:cNvSpPr txBox="1"/>
          <p:nvPr/>
        </p:nvSpPr>
        <p:spPr>
          <a:xfrm>
            <a:off x="527774" y="1607871"/>
            <a:ext cx="4301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/>
              <a:t>¿En serio?</a:t>
            </a:r>
          </a:p>
        </p:txBody>
      </p:sp>
    </p:spTree>
    <p:extLst>
      <p:ext uri="{BB962C8B-B14F-4D97-AF65-F5344CB8AC3E}">
        <p14:creationId xmlns:p14="http://schemas.microsoft.com/office/powerpoint/2010/main" val="140396736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>
            <a:extLst>
              <a:ext uri="{FF2B5EF4-FFF2-40B4-BE49-F238E27FC236}">
                <a16:creationId xmlns:a16="http://schemas.microsoft.com/office/drawing/2014/main" id="{DFB8BE54-016C-4FF3-86D3-F4113AFE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" y="0"/>
            <a:ext cx="12244387" cy="1325563"/>
          </a:xfrm>
        </p:spPr>
        <p:txBody>
          <a:bodyPr/>
          <a:lstStyle/>
          <a:p>
            <a:r>
              <a:rPr lang="es-ES" altLang="es-ES" dirty="0"/>
              <a:t>¿Cuánto cuesta Genial.ly?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5B550F-A114-487D-B36B-91252C70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47813"/>
            <a:ext cx="11855450" cy="4351337"/>
          </a:xfrm>
        </p:spPr>
        <p:txBody>
          <a:bodyPr/>
          <a:lstStyle/>
          <a:p>
            <a:pPr>
              <a:defRPr/>
            </a:pPr>
            <a:r>
              <a:rPr lang="es-ES" dirty="0"/>
              <a:t>Nada</a:t>
            </a:r>
          </a:p>
          <a:p>
            <a:pPr>
              <a:defRPr/>
            </a:pPr>
            <a:r>
              <a:rPr lang="es-ES" dirty="0"/>
              <a:t>Pero hay una versión de pago</a:t>
            </a:r>
          </a:p>
        </p:txBody>
      </p:sp>
    </p:spTree>
    <p:extLst>
      <p:ext uri="{BB962C8B-B14F-4D97-AF65-F5344CB8AC3E}">
        <p14:creationId xmlns:p14="http://schemas.microsoft.com/office/powerpoint/2010/main" val="295703591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8016B28-8400-4FC3-AFF6-06C81159A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2793" y="112355"/>
            <a:ext cx="12890903" cy="725328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DC53A1B-8BC6-4515-B3FD-E8DCD7F034D6}"/>
              </a:ext>
            </a:extLst>
          </p:cNvPr>
          <p:cNvSpPr txBox="1"/>
          <p:nvPr/>
        </p:nvSpPr>
        <p:spPr>
          <a:xfrm>
            <a:off x="7602342" y="2164762"/>
            <a:ext cx="4753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/>
              <a:t>Ya decía yo</a:t>
            </a:r>
          </a:p>
        </p:txBody>
      </p:sp>
    </p:spTree>
    <p:extLst>
      <p:ext uri="{BB962C8B-B14F-4D97-AF65-F5344CB8AC3E}">
        <p14:creationId xmlns:p14="http://schemas.microsoft.com/office/powerpoint/2010/main" val="345590757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7673"/>
            <a:ext cx="10363200" cy="817561"/>
          </a:xfrm>
        </p:spPr>
        <p:txBody>
          <a:bodyPr/>
          <a:lstStyle/>
          <a:p>
            <a:r>
              <a:rPr lang="en-US" dirty="0" err="1"/>
              <a:t>Comparación</a:t>
            </a:r>
            <a:r>
              <a:rPr lang="en-US" dirty="0"/>
              <a:t> </a:t>
            </a:r>
            <a:r>
              <a:rPr lang="en-US" dirty="0" err="1"/>
              <a:t>versiones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7264" y="1097522"/>
            <a:ext cx="2694531" cy="451342"/>
          </a:xfrm>
          <a:prstGeom prst="rect">
            <a:avLst/>
          </a:prstGeom>
          <a:solidFill>
            <a:schemeClr val="accent1"/>
          </a:solidFill>
        </p:spPr>
        <p:txBody>
          <a:bodyPr wrap="square" lIns="121920" tIns="60960" rIns="121920" bIns="60960" rtlCol="0" anchor="b" anchorCtr="0">
            <a:spAutoFit/>
          </a:bodyPr>
          <a:lstStyle/>
          <a:p>
            <a:r>
              <a:rPr lang="en-US" sz="2133" dirty="0" err="1">
                <a:solidFill>
                  <a:srgbClr val="FFFFFF"/>
                </a:solidFill>
              </a:rPr>
              <a:t>Gratuita</a:t>
            </a:r>
            <a:endParaRPr lang="en-US" sz="2133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047" y="1548862"/>
            <a:ext cx="2694531" cy="4583713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21920" tIns="60960" rIns="121920" bIns="6096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Podemos </a:t>
            </a:r>
            <a:r>
              <a:rPr lang="en-US" sz="1800" dirty="0" err="1"/>
              <a:t>hacer</a:t>
            </a:r>
            <a:r>
              <a:rPr lang="en-US" sz="1800" dirty="0"/>
              <a:t> </a:t>
            </a:r>
            <a:r>
              <a:rPr lang="en-US" sz="1800" dirty="0" err="1"/>
              <a:t>presentaciones</a:t>
            </a:r>
            <a:r>
              <a:rPr lang="en-US" sz="1800" dirty="0"/>
              <a:t> sin </a:t>
            </a:r>
            <a:r>
              <a:rPr lang="en-US" sz="1800" dirty="0" err="1"/>
              <a:t>límite</a:t>
            </a:r>
            <a:endParaRPr lang="en-US" sz="18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Podemos </a:t>
            </a:r>
            <a:r>
              <a:rPr lang="en-US" sz="1800" dirty="0" err="1"/>
              <a:t>usar</a:t>
            </a:r>
            <a:r>
              <a:rPr lang="en-US" sz="1800" dirty="0"/>
              <a:t> solo las </a:t>
            </a:r>
            <a:r>
              <a:rPr lang="en-US" sz="1800" dirty="0" err="1"/>
              <a:t>plantillas</a:t>
            </a:r>
            <a:r>
              <a:rPr lang="en-US" sz="1800" dirty="0"/>
              <a:t> y </a:t>
            </a:r>
            <a:r>
              <a:rPr lang="en-US" sz="1800" dirty="0" err="1"/>
              <a:t>recursos</a:t>
            </a:r>
            <a:r>
              <a:rPr lang="en-US" sz="1800" dirty="0"/>
              <a:t> </a:t>
            </a:r>
            <a:r>
              <a:rPr lang="en-US" sz="1800" dirty="0" err="1"/>
              <a:t>gratuitos</a:t>
            </a:r>
            <a:endParaRPr lang="en-US" sz="18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Tiene que </a:t>
            </a:r>
            <a:r>
              <a:rPr lang="en-US" sz="1800" dirty="0" err="1"/>
              <a:t>aparecer</a:t>
            </a:r>
            <a:r>
              <a:rPr lang="en-US" sz="1800" dirty="0"/>
              <a:t> el logo de Genially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 err="1"/>
              <a:t>Precio</a:t>
            </a:r>
            <a:r>
              <a:rPr lang="en-US" sz="1800" dirty="0"/>
              <a:t>: 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1377" y="1097522"/>
            <a:ext cx="2694531" cy="451342"/>
          </a:xfrm>
          <a:prstGeom prst="rect">
            <a:avLst/>
          </a:prstGeom>
          <a:solidFill>
            <a:schemeClr val="accent4"/>
          </a:solidFill>
        </p:spPr>
        <p:txBody>
          <a:bodyPr wrap="square" lIns="121920" tIns="60960" rIns="121920" bIns="60960" rtlCol="0" anchor="b" anchorCtr="0">
            <a:spAutoFit/>
          </a:bodyPr>
          <a:lstStyle/>
          <a:p>
            <a:r>
              <a:rPr lang="en-US" sz="2133" dirty="0" err="1">
                <a:solidFill>
                  <a:srgbClr val="FFFFFF"/>
                </a:solidFill>
              </a:rPr>
              <a:t>Estudiante</a:t>
            </a:r>
            <a:endParaRPr lang="en-US" sz="2133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3161" y="1548862"/>
            <a:ext cx="2694531" cy="4583713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wrap="square" lIns="121920" tIns="60960" rIns="121920" bIns="60960" rtlCol="0">
            <a:no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Todo</a:t>
            </a:r>
            <a:r>
              <a:rPr lang="en-US" sz="1600" dirty="0"/>
              <a:t> lo de la </a:t>
            </a:r>
            <a:r>
              <a:rPr lang="en-US" sz="1600" dirty="0" err="1"/>
              <a:t>gratuita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Podemos usar  </a:t>
            </a:r>
            <a:r>
              <a:rPr lang="en-US" sz="1600" dirty="0" err="1"/>
              <a:t>plantillas</a:t>
            </a:r>
            <a:r>
              <a:rPr lang="en-US" sz="1600" dirty="0"/>
              <a:t> y </a:t>
            </a:r>
            <a:r>
              <a:rPr lang="en-US" sz="1600" dirty="0" err="1"/>
              <a:t>recursos</a:t>
            </a:r>
            <a:r>
              <a:rPr lang="en-US" sz="1600" dirty="0"/>
              <a:t> premium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Se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exportar</a:t>
            </a:r>
            <a:r>
              <a:rPr lang="en-US" sz="1600" dirty="0"/>
              <a:t> la </a:t>
            </a:r>
            <a:r>
              <a:rPr lang="en-US" sz="1600" dirty="0" err="1"/>
              <a:t>presentación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PDF y JPG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Se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ver</a:t>
            </a:r>
            <a:r>
              <a:rPr lang="en-US" sz="1600" dirty="0"/>
              <a:t> el </a:t>
            </a:r>
            <a:r>
              <a:rPr lang="en-US" sz="1600" dirty="0" err="1"/>
              <a:t>trabajo</a:t>
            </a:r>
            <a:r>
              <a:rPr lang="en-US" sz="1600" dirty="0"/>
              <a:t> sin </a:t>
            </a:r>
            <a:r>
              <a:rPr lang="en-US" sz="1600" dirty="0" err="1"/>
              <a:t>conexión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Precio</a:t>
            </a:r>
            <a:r>
              <a:rPr lang="en-US" sz="1600" dirty="0"/>
              <a:t> 1,25 € al </a:t>
            </a:r>
            <a:r>
              <a:rPr lang="en-US" sz="1600" dirty="0" err="1"/>
              <a:t>mes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251923" y="1097522"/>
            <a:ext cx="2694531" cy="451342"/>
          </a:xfrm>
          <a:prstGeom prst="rect">
            <a:avLst/>
          </a:prstGeom>
          <a:solidFill>
            <a:schemeClr val="accent6"/>
          </a:solidFill>
        </p:spPr>
        <p:txBody>
          <a:bodyPr wrap="square" lIns="121920" tIns="60960" rIns="121920" bIns="60960" rtlCol="0" anchor="b" anchorCtr="0">
            <a:spAutoFit/>
          </a:bodyPr>
          <a:lstStyle/>
          <a:p>
            <a:r>
              <a:rPr lang="en-US" sz="2133" dirty="0">
                <a:solidFill>
                  <a:srgbClr val="FFFFFF"/>
                </a:solidFill>
              </a:rPr>
              <a:t>Edu Pro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53707" y="1548862"/>
            <a:ext cx="2694531" cy="4583713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txBody>
          <a:bodyPr wrap="square" lIns="121920" tIns="60960" rIns="121920" bIns="6096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Todo</a:t>
            </a:r>
            <a:r>
              <a:rPr lang="en-US" sz="1600" dirty="0"/>
              <a:t> lo de la </a:t>
            </a:r>
            <a:r>
              <a:rPr lang="en-US" sz="1600" dirty="0" err="1"/>
              <a:t>estudiante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Podemos usar </a:t>
            </a:r>
            <a:r>
              <a:rPr lang="en-US" sz="1600" dirty="0" err="1"/>
              <a:t>gráficas</a:t>
            </a:r>
            <a:r>
              <a:rPr lang="en-US" sz="1600" dirty="0"/>
              <a:t> </a:t>
            </a:r>
            <a:r>
              <a:rPr lang="en-US" sz="1600" dirty="0" err="1"/>
              <a:t>avanzadas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Podemos </a:t>
            </a:r>
            <a:r>
              <a:rPr lang="en-US" sz="1600" dirty="0" err="1"/>
              <a:t>hacer</a:t>
            </a:r>
            <a:r>
              <a:rPr lang="en-US" sz="1600" dirty="0"/>
              <a:t> </a:t>
            </a:r>
            <a:r>
              <a:rPr lang="en-US" sz="1600" dirty="0" err="1"/>
              <a:t>carpetas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Podemos </a:t>
            </a:r>
            <a:r>
              <a:rPr lang="en-US" sz="1600" dirty="0" err="1"/>
              <a:t>controlar</a:t>
            </a:r>
            <a:r>
              <a:rPr lang="en-US" sz="1600" dirty="0"/>
              <a:t> </a:t>
            </a:r>
            <a:r>
              <a:rPr lang="en-US" sz="1600" dirty="0" err="1"/>
              <a:t>privacidad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Podemos </a:t>
            </a:r>
            <a:r>
              <a:rPr lang="en-US" sz="1600" dirty="0" err="1"/>
              <a:t>importar</a:t>
            </a:r>
            <a:r>
              <a:rPr lang="en-US" sz="1600" dirty="0"/>
              <a:t> PPT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Podemos usar </a:t>
            </a:r>
            <a:r>
              <a:rPr lang="en-US" sz="1600" dirty="0" err="1"/>
              <a:t>capas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Podemos </a:t>
            </a:r>
            <a:r>
              <a:rPr lang="en-US" sz="1600" dirty="0" err="1"/>
              <a:t>importar</a:t>
            </a:r>
            <a:r>
              <a:rPr lang="en-US" sz="1600" dirty="0"/>
              <a:t> audio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Precio</a:t>
            </a:r>
            <a:r>
              <a:rPr lang="en-US" sz="1600" dirty="0"/>
              <a:t> 5 € al </a:t>
            </a:r>
            <a:r>
              <a:rPr lang="en-US" sz="1600" dirty="0" err="1"/>
              <a:t>mes</a:t>
            </a:r>
            <a:endParaRPr lang="en-US" sz="1600" dirty="0"/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D121535E-FC0D-422B-9825-5C9D98DA7D40}"/>
              </a:ext>
            </a:extLst>
          </p:cNvPr>
          <p:cNvSpPr txBox="1"/>
          <p:nvPr/>
        </p:nvSpPr>
        <p:spPr>
          <a:xfrm>
            <a:off x="9268901" y="1097522"/>
            <a:ext cx="2694531" cy="45134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lIns="121920" tIns="60960" rIns="121920" bIns="60960" rtlCol="0" anchor="b" anchorCtr="0">
            <a:spAutoFit/>
          </a:bodyPr>
          <a:lstStyle/>
          <a:p>
            <a:r>
              <a:rPr lang="en-US" sz="2133" dirty="0">
                <a:solidFill>
                  <a:srgbClr val="FFFFFF"/>
                </a:solidFill>
              </a:rPr>
              <a:t>Master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AA06DD5B-22F4-4CCD-B0C5-BF8B0E05EEA6}"/>
              </a:ext>
            </a:extLst>
          </p:cNvPr>
          <p:cNvSpPr txBox="1"/>
          <p:nvPr/>
        </p:nvSpPr>
        <p:spPr>
          <a:xfrm>
            <a:off x="9270685" y="1548862"/>
            <a:ext cx="2694531" cy="4583713"/>
          </a:xfrm>
          <a:prstGeom prst="rect">
            <a:avLst/>
          </a:prstGeom>
          <a:solidFill>
            <a:schemeClr val="tx2">
              <a:alpha val="20000"/>
            </a:schemeClr>
          </a:solidFill>
        </p:spPr>
        <p:txBody>
          <a:bodyPr wrap="square" lIns="121920" tIns="60960" rIns="121920" bIns="6096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Todo</a:t>
            </a:r>
            <a:r>
              <a:rPr lang="en-US" sz="1600" dirty="0"/>
              <a:t> lo de la Edu Pro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Estadísticas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Quitar</a:t>
            </a:r>
            <a:r>
              <a:rPr lang="en-US" sz="1600" dirty="0"/>
              <a:t> el logo de Genially y </a:t>
            </a:r>
            <a:r>
              <a:rPr lang="en-US" sz="1600" dirty="0" err="1"/>
              <a:t>poner</a:t>
            </a:r>
            <a:r>
              <a:rPr lang="en-US" sz="1600" dirty="0"/>
              <a:t> uno </a:t>
            </a:r>
            <a:r>
              <a:rPr lang="en-US" sz="1600" dirty="0" err="1"/>
              <a:t>propio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Colaboraciópn</a:t>
            </a:r>
            <a:r>
              <a:rPr lang="en-US" sz="1600" dirty="0"/>
              <a:t> </a:t>
            </a:r>
            <a:r>
              <a:rPr lang="en-US" sz="1600" dirty="0" err="1"/>
              <a:t>avanzada</a:t>
            </a:r>
            <a:endParaRPr lang="en-US" sz="16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Precio</a:t>
            </a:r>
            <a:r>
              <a:rPr lang="en-US" sz="1600" dirty="0"/>
              <a:t> 20 € al </a:t>
            </a:r>
            <a:r>
              <a:rPr lang="en-US" sz="1600" dirty="0" err="1"/>
              <a:t>mes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4823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5" grpId="0" animBg="1"/>
      <p:bldP spid="16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>
            <a:extLst>
              <a:ext uri="{FF2B5EF4-FFF2-40B4-BE49-F238E27FC236}">
                <a16:creationId xmlns:a16="http://schemas.microsoft.com/office/drawing/2014/main" id="{DFB8BE54-016C-4FF3-86D3-F4113AFE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" y="0"/>
            <a:ext cx="12187237" cy="1325563"/>
          </a:xfrm>
        </p:spPr>
        <p:txBody>
          <a:bodyPr/>
          <a:lstStyle/>
          <a:p>
            <a:r>
              <a:rPr lang="es-ES" altLang="es-ES" dirty="0"/>
              <a:t>Versiones de </a:t>
            </a:r>
            <a:r>
              <a:rPr lang="es-ES" altLang="es-ES" dirty="0" err="1"/>
              <a:t>Geniall</a:t>
            </a:r>
            <a:r>
              <a:rPr lang="es-ES" altLang="es-ES" dirty="0"/>
              <a:t>. ¿Cuál usar?</a:t>
            </a:r>
            <a:br>
              <a:rPr lang="es-ES" altLang="es-ES" dirty="0"/>
            </a:br>
            <a:r>
              <a:rPr lang="es-ES" altLang="es-ES" sz="2800" dirty="0"/>
              <a:t>Desde mi punto de vista...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5B550F-A114-487D-B36B-91252C70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47813"/>
            <a:ext cx="11855450" cy="4351337"/>
          </a:xfrm>
        </p:spPr>
        <p:txBody>
          <a:bodyPr/>
          <a:lstStyle/>
          <a:p>
            <a:pPr>
              <a:defRPr/>
            </a:pPr>
            <a:r>
              <a:rPr lang="es-ES" dirty="0"/>
              <a:t>La gratuita es suficiente </a:t>
            </a:r>
          </a:p>
          <a:p>
            <a:pPr>
              <a:defRPr/>
            </a:pPr>
            <a:r>
              <a:rPr lang="es-ES" dirty="0"/>
              <a:t>La estudiante no es muy cara, si usamos bastante </a:t>
            </a:r>
            <a:r>
              <a:rPr lang="es-ES" dirty="0" err="1"/>
              <a:t>Genially</a:t>
            </a:r>
            <a:endParaRPr lang="es-ES" dirty="0"/>
          </a:p>
          <a:p>
            <a:pPr>
              <a:defRPr/>
            </a:pPr>
            <a:r>
              <a:rPr lang="es-ES" dirty="0"/>
              <a:t>Si generamos muchos medios y queremos las plantillas y una gestión más avanzada, nos podría interesar la Edu Pro</a:t>
            </a:r>
          </a:p>
          <a:p>
            <a:pPr>
              <a:defRPr/>
            </a:pPr>
            <a:r>
              <a:rPr lang="es-ES" dirty="0"/>
              <a:t>Hay posibilidad de comprar para centro (es caro)</a:t>
            </a:r>
          </a:p>
        </p:txBody>
      </p:sp>
    </p:spTree>
    <p:extLst>
      <p:ext uri="{BB962C8B-B14F-4D97-AF65-F5344CB8AC3E}">
        <p14:creationId xmlns:p14="http://schemas.microsoft.com/office/powerpoint/2010/main" val="328031001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>
            <a:extLst>
              <a:ext uri="{FF2B5EF4-FFF2-40B4-BE49-F238E27FC236}">
                <a16:creationId xmlns:a16="http://schemas.microsoft.com/office/drawing/2014/main" id="{DD2FBB57-22EF-417E-958A-493863833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313D55"/>
                </a:solidFill>
              </a14:hiddenFill>
            </a:ext>
          </a:extLst>
        </p:spPr>
        <p:txBody>
          <a:bodyPr/>
          <a:lstStyle/>
          <a:p>
            <a:r>
              <a:rPr lang="es-ES" altLang="es-ES" dirty="0"/>
              <a:t>Como empezar con </a:t>
            </a:r>
            <a:r>
              <a:rPr lang="es-ES" altLang="es-ES" dirty="0" err="1"/>
              <a:t>Genial.ly</a:t>
            </a:r>
            <a:endParaRPr lang="es-ES" alt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08C8A5-34EF-2C40-8B50-CBC96189D3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FB8D93-3DF6-EB40-A9A9-2792F30CD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296" y="260648"/>
            <a:ext cx="7721498" cy="50765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F3E3DDD-109B-DC41-9DB9-DFE033BE8C0F}"/>
              </a:ext>
            </a:extLst>
          </p:cNvPr>
          <p:cNvSpPr txBox="1"/>
          <p:nvPr/>
        </p:nvSpPr>
        <p:spPr>
          <a:xfrm>
            <a:off x="4007768" y="5481228"/>
            <a:ext cx="3204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Publicidad de </a:t>
            </a:r>
            <a:r>
              <a:rPr lang="es-ES" dirty="0" err="1"/>
              <a:t>Genially</a:t>
            </a:r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585A5-09D7-FB42-A059-0ACE20D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Darse de alta en </a:t>
            </a:r>
            <a:r>
              <a:rPr lang="es-ES" dirty="0" err="1"/>
              <a:t>Genially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BFC173-63AF-EB47-A105-6F77B242955C}"/>
              </a:ext>
            </a:extLst>
          </p:cNvPr>
          <p:cNvSpPr txBox="1"/>
          <p:nvPr/>
        </p:nvSpPr>
        <p:spPr>
          <a:xfrm>
            <a:off x="4079776" y="1556792"/>
            <a:ext cx="288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>
                    <a:lumMod val="10000"/>
                    <a:lumOff val="9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1) Ir a Genial.ly</a:t>
            </a:r>
            <a:endParaRPr lang="es-ES" sz="32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0CB0AF-A78A-3A46-AD31-4475F745B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6956"/>
            <a:ext cx="12192000" cy="818866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67AFCD9-6E96-1543-8131-A4C46E7DF417}"/>
              </a:ext>
            </a:extLst>
          </p:cNvPr>
          <p:cNvCxnSpPr>
            <a:cxnSpLocks/>
          </p:cNvCxnSpPr>
          <p:nvPr/>
        </p:nvCxnSpPr>
        <p:spPr>
          <a:xfrm flipV="1">
            <a:off x="7104112" y="3086389"/>
            <a:ext cx="3168352" cy="19987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5DF5A52E-5379-A144-92B5-A98833BAE0A4}"/>
              </a:ext>
            </a:extLst>
          </p:cNvPr>
          <p:cNvSpPr txBox="1"/>
          <p:nvPr/>
        </p:nvSpPr>
        <p:spPr>
          <a:xfrm>
            <a:off x="4367808" y="5153811"/>
            <a:ext cx="4073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2) Clic en ”Regístrate”</a:t>
            </a:r>
          </a:p>
        </p:txBody>
      </p:sp>
    </p:spTree>
    <p:extLst>
      <p:ext uri="{BB962C8B-B14F-4D97-AF65-F5344CB8AC3E}">
        <p14:creationId xmlns:p14="http://schemas.microsoft.com/office/powerpoint/2010/main" val="393244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585A5-09D7-FB42-A059-0ACE20D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Darse de alta en </a:t>
            </a:r>
            <a:r>
              <a:rPr lang="es-ES" dirty="0" err="1"/>
              <a:t>Genially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BFC173-63AF-EB47-A105-6F77B242955C}"/>
              </a:ext>
            </a:extLst>
          </p:cNvPr>
          <p:cNvSpPr txBox="1"/>
          <p:nvPr/>
        </p:nvSpPr>
        <p:spPr>
          <a:xfrm>
            <a:off x="951006" y="1269565"/>
            <a:ext cx="109071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3) Elegir la forma de registrarse. Opciones:</a:t>
            </a:r>
          </a:p>
          <a:p>
            <a:r>
              <a:rPr lang="es-ES" sz="2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	· Cuenta de Google, Office 365, </a:t>
            </a:r>
            <a:r>
              <a:rPr lang="es-ES" sz="28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facebook</a:t>
            </a:r>
            <a:r>
              <a:rPr lang="es-ES" sz="2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twitter o </a:t>
            </a:r>
            <a:r>
              <a:rPr lang="es-ES" sz="28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Linkedin</a:t>
            </a:r>
            <a:endParaRPr lang="es-ES" sz="28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r>
              <a:rPr lang="es-ES" sz="28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	· Usando un correo y una contraseña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2FEF16-01F3-6B4B-A6E1-AE3287E6B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80" y="2938442"/>
            <a:ext cx="4820580" cy="366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585A5-09D7-FB42-A059-0ACE20D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Darse de alta en </a:t>
            </a:r>
            <a:r>
              <a:rPr lang="es-ES" dirty="0" err="1"/>
              <a:t>Genially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BFC173-63AF-EB47-A105-6F77B242955C}"/>
              </a:ext>
            </a:extLst>
          </p:cNvPr>
          <p:cNvSpPr txBox="1"/>
          <p:nvPr/>
        </p:nvSpPr>
        <p:spPr>
          <a:xfrm>
            <a:off x="951006" y="1269565"/>
            <a:ext cx="844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4) Elegir tipo de cuenta (Sería educativa)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4C3DE6-2C2A-B546-BDDF-D7F2AEEE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668" y="2270835"/>
            <a:ext cx="5544213" cy="394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585A5-09D7-FB42-A059-0ACE20D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Darse de alta en </a:t>
            </a:r>
            <a:r>
              <a:rPr lang="es-ES" dirty="0" err="1"/>
              <a:t>Genially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BFC173-63AF-EB47-A105-6F77B242955C}"/>
              </a:ext>
            </a:extLst>
          </p:cNvPr>
          <p:cNvSpPr txBox="1"/>
          <p:nvPr/>
        </p:nvSpPr>
        <p:spPr>
          <a:xfrm>
            <a:off x="951006" y="1269565"/>
            <a:ext cx="1072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5) Elegir perfil educativo (normalmente, profesor/a)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989333-2FA3-744E-9837-14E76EA47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84" y="2089431"/>
            <a:ext cx="9081931" cy="407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2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585A5-09D7-FB42-A059-0ACE20D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Darse de alta en </a:t>
            </a:r>
            <a:r>
              <a:rPr lang="es-ES" dirty="0" err="1"/>
              <a:t>Genially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BFC173-63AF-EB47-A105-6F77B242955C}"/>
              </a:ext>
            </a:extLst>
          </p:cNvPr>
          <p:cNvSpPr txBox="1"/>
          <p:nvPr/>
        </p:nvSpPr>
        <p:spPr>
          <a:xfrm>
            <a:off x="951006" y="1269565"/>
            <a:ext cx="5222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6) Elegir etapa educativa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1D6C3A-F2C6-954D-8797-0AC539AEC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140693"/>
            <a:ext cx="7128792" cy="39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8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C30B68-1340-46BA-86E5-8C74B9CA7DD4}"/>
              </a:ext>
            </a:extLst>
          </p:cNvPr>
          <p:cNvSpPr/>
          <p:nvPr/>
        </p:nvSpPr>
        <p:spPr>
          <a:xfrm>
            <a:off x="-16289" y="5730874"/>
            <a:ext cx="12509500" cy="1323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7651" name="Imagen 2">
            <a:extLst>
              <a:ext uri="{FF2B5EF4-FFF2-40B4-BE49-F238E27FC236}">
                <a16:creationId xmlns:a16="http://schemas.microsoft.com/office/drawing/2014/main" id="{E6CFA5DB-2B4A-4CCE-9066-78E373452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53975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E6A7057-5512-491F-8CA6-216551DF4637}"/>
              </a:ext>
            </a:extLst>
          </p:cNvPr>
          <p:cNvSpPr txBox="1"/>
          <p:nvPr/>
        </p:nvSpPr>
        <p:spPr>
          <a:xfrm>
            <a:off x="2667000" y="6038850"/>
            <a:ext cx="659130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dirty="0">
                <a:solidFill>
                  <a:schemeClr val="tx1">
                    <a:lumMod val="95000"/>
                  </a:schemeClr>
                </a:solidFill>
                <a:latin typeface="Source Code Pro" panose="020B0509030403020204" pitchFamily="49" charset="0"/>
                <a:ea typeface="Source Code Pro" panose="020B0509030403020204" pitchFamily="49" charset="0"/>
              </a:rPr>
              <a:t>¡YA PODEMOS EMPEZAR!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>
            <a:extLst>
              <a:ext uri="{FF2B5EF4-FFF2-40B4-BE49-F238E27FC236}">
                <a16:creationId xmlns:a16="http://schemas.microsoft.com/office/drawing/2014/main" id="{67E77719-EFC5-4EF6-8F89-B0D9A76F4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313D55"/>
                </a:solidFill>
              </a14:hiddenFill>
            </a:ext>
          </a:extLst>
        </p:spPr>
        <p:txBody>
          <a:bodyPr/>
          <a:lstStyle/>
          <a:p>
            <a:r>
              <a:rPr lang="es-ES" altLang="es-ES" dirty="0"/>
              <a:t>Aspecto inicial de </a:t>
            </a:r>
            <a:r>
              <a:rPr lang="es-ES" altLang="es-ES" dirty="0" err="1"/>
              <a:t>Genial.ly</a:t>
            </a:r>
            <a:endParaRPr lang="es-ES" alt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9817AB-4743-5C42-AC89-36CCA468B3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73B889-8F7A-8F4F-BA73-70E73DADC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29" y="584684"/>
            <a:ext cx="10925142" cy="554941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0D398A5-5F44-44C2-95A6-8590FF3B9DC4}"/>
              </a:ext>
            </a:extLst>
          </p:cNvPr>
          <p:cNvSpPr/>
          <p:nvPr/>
        </p:nvSpPr>
        <p:spPr>
          <a:xfrm>
            <a:off x="0" y="6134100"/>
            <a:ext cx="125984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7F5A209-3751-AA42-8675-073259CA6C31}"/>
              </a:ext>
            </a:extLst>
          </p:cNvPr>
          <p:cNvCxnSpPr>
            <a:cxnSpLocks/>
          </p:cNvCxnSpPr>
          <p:nvPr/>
        </p:nvCxnSpPr>
        <p:spPr>
          <a:xfrm flipH="1" flipV="1">
            <a:off x="1883532" y="944724"/>
            <a:ext cx="2052228" cy="30603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E8BDBF0-C88E-6F4D-9AF8-551EF165C849}"/>
              </a:ext>
            </a:extLst>
          </p:cNvPr>
          <p:cNvSpPr txBox="1"/>
          <p:nvPr/>
        </p:nvSpPr>
        <p:spPr>
          <a:xfrm>
            <a:off x="1769144" y="4005064"/>
            <a:ext cx="4333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2"/>
                </a:solidFill>
              </a:rPr>
              <a:t>Acceso a la lista de creaciones</a:t>
            </a:r>
            <a:br>
              <a:rPr lang="es-ES" dirty="0">
                <a:solidFill>
                  <a:schemeClr val="bg2"/>
                </a:solidFill>
              </a:rPr>
            </a:br>
            <a:r>
              <a:rPr lang="es-ES" dirty="0">
                <a:solidFill>
                  <a:schemeClr val="bg2"/>
                </a:solidFill>
              </a:rPr>
              <a:t>(es esta vista)</a:t>
            </a: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F60D0392-C009-7245-A973-B9C6EBA617FE}"/>
              </a:ext>
            </a:extLst>
          </p:cNvPr>
          <p:cNvCxnSpPr>
            <a:cxnSpLocks/>
          </p:cNvCxnSpPr>
          <p:nvPr/>
        </p:nvCxnSpPr>
        <p:spPr>
          <a:xfrm flipH="1" flipV="1">
            <a:off x="1649616" y="1880389"/>
            <a:ext cx="1926104" cy="21246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73B889-8F7A-8F4F-BA73-70E73DADC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29" y="584684"/>
            <a:ext cx="10925142" cy="554941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0D398A5-5F44-44C2-95A6-8590FF3B9DC4}"/>
              </a:ext>
            </a:extLst>
          </p:cNvPr>
          <p:cNvSpPr/>
          <p:nvPr/>
        </p:nvSpPr>
        <p:spPr>
          <a:xfrm>
            <a:off x="0" y="6134100"/>
            <a:ext cx="125984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7F5A209-3751-AA42-8675-073259CA6C31}"/>
              </a:ext>
            </a:extLst>
          </p:cNvPr>
          <p:cNvCxnSpPr>
            <a:cxnSpLocks/>
          </p:cNvCxnSpPr>
          <p:nvPr/>
        </p:nvCxnSpPr>
        <p:spPr>
          <a:xfrm flipH="1" flipV="1">
            <a:off x="1811524" y="1484784"/>
            <a:ext cx="2124236" cy="25202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E8BDBF0-C88E-6F4D-9AF8-551EF165C849}"/>
              </a:ext>
            </a:extLst>
          </p:cNvPr>
          <p:cNvSpPr txBox="1"/>
          <p:nvPr/>
        </p:nvSpPr>
        <p:spPr>
          <a:xfrm>
            <a:off x="2045672" y="4005064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2"/>
                </a:solidFill>
              </a:rPr>
              <a:t>Hacer una nueva creación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4AC8A7D-0474-0040-B306-D0B6A3F704B3}"/>
              </a:ext>
            </a:extLst>
          </p:cNvPr>
          <p:cNvCxnSpPr>
            <a:cxnSpLocks/>
          </p:cNvCxnSpPr>
          <p:nvPr/>
        </p:nvCxnSpPr>
        <p:spPr>
          <a:xfrm>
            <a:off x="4115780" y="4466729"/>
            <a:ext cx="2250348" cy="7264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1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73B889-8F7A-8F4F-BA73-70E73DADC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29" y="584684"/>
            <a:ext cx="10925142" cy="554941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0D398A5-5F44-44C2-95A6-8590FF3B9DC4}"/>
              </a:ext>
            </a:extLst>
          </p:cNvPr>
          <p:cNvSpPr/>
          <p:nvPr/>
        </p:nvSpPr>
        <p:spPr>
          <a:xfrm>
            <a:off x="0" y="6134100"/>
            <a:ext cx="125984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7F5A209-3751-AA42-8675-073259CA6C31}"/>
              </a:ext>
            </a:extLst>
          </p:cNvPr>
          <p:cNvCxnSpPr>
            <a:cxnSpLocks/>
          </p:cNvCxnSpPr>
          <p:nvPr/>
        </p:nvCxnSpPr>
        <p:spPr>
          <a:xfrm flipH="1" flipV="1">
            <a:off x="1487488" y="2204864"/>
            <a:ext cx="2448272" cy="18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E8BDBF0-C88E-6F4D-9AF8-551EF165C849}"/>
              </a:ext>
            </a:extLst>
          </p:cNvPr>
          <p:cNvSpPr txBox="1"/>
          <p:nvPr/>
        </p:nvSpPr>
        <p:spPr>
          <a:xfrm>
            <a:off x="1673775" y="4005064"/>
            <a:ext cx="4523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2"/>
                </a:solidFill>
              </a:rPr>
              <a:t>Acceso a creaciones eliminadas</a:t>
            </a:r>
          </a:p>
        </p:txBody>
      </p:sp>
    </p:spTree>
    <p:extLst>
      <p:ext uri="{BB962C8B-B14F-4D97-AF65-F5344CB8AC3E}">
        <p14:creationId xmlns:p14="http://schemas.microsoft.com/office/powerpoint/2010/main" val="111418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E0DB-93EE-4E1E-BB1C-0D6E8269EE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¿Qué es Genial.ly?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FF2BD554-FE54-0C41-8500-0F680B1DF3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5963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73B889-8F7A-8F4F-BA73-70E73DADC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29" y="584684"/>
            <a:ext cx="10925142" cy="554941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0D398A5-5F44-44C2-95A6-8590FF3B9DC4}"/>
              </a:ext>
            </a:extLst>
          </p:cNvPr>
          <p:cNvSpPr/>
          <p:nvPr/>
        </p:nvSpPr>
        <p:spPr>
          <a:xfrm>
            <a:off x="0" y="6134100"/>
            <a:ext cx="125984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7F5A209-3751-AA42-8675-073259CA6C31}"/>
              </a:ext>
            </a:extLst>
          </p:cNvPr>
          <p:cNvCxnSpPr>
            <a:cxnSpLocks/>
          </p:cNvCxnSpPr>
          <p:nvPr/>
        </p:nvCxnSpPr>
        <p:spPr>
          <a:xfrm flipH="1" flipV="1">
            <a:off x="1523492" y="2852936"/>
            <a:ext cx="2412268" cy="11521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E8BDBF0-C88E-6F4D-9AF8-551EF165C849}"/>
              </a:ext>
            </a:extLst>
          </p:cNvPr>
          <p:cNvSpPr txBox="1"/>
          <p:nvPr/>
        </p:nvSpPr>
        <p:spPr>
          <a:xfrm>
            <a:off x="2217198" y="4005064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2"/>
                </a:solidFill>
              </a:rPr>
              <a:t>Ejemplos de creaciones</a:t>
            </a:r>
          </a:p>
        </p:txBody>
      </p:sp>
    </p:spTree>
    <p:extLst>
      <p:ext uri="{BB962C8B-B14F-4D97-AF65-F5344CB8AC3E}">
        <p14:creationId xmlns:p14="http://schemas.microsoft.com/office/powerpoint/2010/main" val="114831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73B889-8F7A-8F4F-BA73-70E73DADC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29" y="584684"/>
            <a:ext cx="10925142" cy="554941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0D398A5-5F44-44C2-95A6-8590FF3B9DC4}"/>
              </a:ext>
            </a:extLst>
          </p:cNvPr>
          <p:cNvSpPr/>
          <p:nvPr/>
        </p:nvSpPr>
        <p:spPr>
          <a:xfrm>
            <a:off x="0" y="6134100"/>
            <a:ext cx="125984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7F5A209-3751-AA42-8675-073259CA6C31}"/>
              </a:ext>
            </a:extLst>
          </p:cNvPr>
          <p:cNvCxnSpPr>
            <a:cxnSpLocks/>
          </p:cNvCxnSpPr>
          <p:nvPr/>
        </p:nvCxnSpPr>
        <p:spPr>
          <a:xfrm flipV="1">
            <a:off x="9906042" y="908720"/>
            <a:ext cx="438430" cy="26421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E8BDBF0-C88E-6F4D-9AF8-551EF165C849}"/>
              </a:ext>
            </a:extLst>
          </p:cNvPr>
          <p:cNvSpPr txBox="1"/>
          <p:nvPr/>
        </p:nvSpPr>
        <p:spPr>
          <a:xfrm>
            <a:off x="9383303" y="3550841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2"/>
                </a:solidFill>
              </a:rPr>
              <a:t>Avisos</a:t>
            </a:r>
          </a:p>
        </p:txBody>
      </p:sp>
    </p:spTree>
    <p:extLst>
      <p:ext uri="{BB962C8B-B14F-4D97-AF65-F5344CB8AC3E}">
        <p14:creationId xmlns:p14="http://schemas.microsoft.com/office/powerpoint/2010/main" val="26083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073B889-8F7A-8F4F-BA73-70E73DADC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29" y="584684"/>
            <a:ext cx="10925142" cy="554941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0D398A5-5F44-44C2-95A6-8590FF3B9DC4}"/>
              </a:ext>
            </a:extLst>
          </p:cNvPr>
          <p:cNvSpPr/>
          <p:nvPr/>
        </p:nvSpPr>
        <p:spPr>
          <a:xfrm>
            <a:off x="0" y="6134100"/>
            <a:ext cx="12598400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07F5A209-3751-AA42-8675-073259CA6C31}"/>
              </a:ext>
            </a:extLst>
          </p:cNvPr>
          <p:cNvCxnSpPr>
            <a:cxnSpLocks/>
          </p:cNvCxnSpPr>
          <p:nvPr/>
        </p:nvCxnSpPr>
        <p:spPr>
          <a:xfrm flipV="1">
            <a:off x="9906042" y="944724"/>
            <a:ext cx="942486" cy="26061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E8BDBF0-C88E-6F4D-9AF8-551EF165C849}"/>
              </a:ext>
            </a:extLst>
          </p:cNvPr>
          <p:cNvSpPr txBox="1"/>
          <p:nvPr/>
        </p:nvSpPr>
        <p:spPr>
          <a:xfrm>
            <a:off x="8621884" y="3550841"/>
            <a:ext cx="2568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bg2"/>
                </a:solidFill>
              </a:rPr>
              <a:t>Acceso a la </a:t>
            </a:r>
          </a:p>
          <a:p>
            <a:pPr algn="ctr"/>
            <a:r>
              <a:rPr lang="es-ES" dirty="0">
                <a:solidFill>
                  <a:schemeClr val="bg2"/>
                </a:solidFill>
              </a:rPr>
              <a:t>configuración de </a:t>
            </a:r>
          </a:p>
          <a:p>
            <a:pPr algn="ctr"/>
            <a:r>
              <a:rPr lang="es-ES" dirty="0">
                <a:solidFill>
                  <a:schemeClr val="bg2"/>
                </a:solidFill>
              </a:rPr>
              <a:t>nuestra cuenta</a:t>
            </a:r>
          </a:p>
        </p:txBody>
      </p:sp>
    </p:spTree>
    <p:extLst>
      <p:ext uri="{BB962C8B-B14F-4D97-AF65-F5344CB8AC3E}">
        <p14:creationId xmlns:p14="http://schemas.microsoft.com/office/powerpoint/2010/main" val="97904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>
            <a:extLst>
              <a:ext uri="{FF2B5EF4-FFF2-40B4-BE49-F238E27FC236}">
                <a16:creationId xmlns:a16="http://schemas.microsoft.com/office/drawing/2014/main" id="{2E146FA6-FA35-4CC0-830E-8037E1839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313D55"/>
                </a:solidFill>
              </a14:hiddenFill>
            </a:ext>
          </a:extLst>
        </p:spPr>
        <p:txBody>
          <a:bodyPr/>
          <a:lstStyle/>
          <a:p>
            <a:r>
              <a:rPr lang="es-ES" altLang="es-ES" dirty="0"/>
              <a:t>Crear nuevos “</a:t>
            </a:r>
            <a:r>
              <a:rPr lang="es-ES" altLang="es-ES" dirty="0" err="1"/>
              <a:t>Geniallys</a:t>
            </a:r>
            <a:r>
              <a:rPr lang="es-ES" altLang="es-ES" dirty="0"/>
              <a:t>”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25C9CA5C-62B5-5D41-8FA5-91AA50607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DD37F-1BF2-0D49-A937-96723FE5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Nuevas creaciones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7388C0F-F76A-6C47-9240-DF45B51AC103}"/>
              </a:ext>
            </a:extLst>
          </p:cNvPr>
          <p:cNvSpPr txBox="1"/>
          <p:nvPr/>
        </p:nvSpPr>
        <p:spPr>
          <a:xfrm>
            <a:off x="951006" y="1269565"/>
            <a:ext cx="5067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1) Clic en Crear </a:t>
            </a:r>
            <a:r>
              <a:rPr lang="es-ES"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Genially</a:t>
            </a:r>
            <a:endParaRPr lang="es-ES" sz="36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7996FE-59A9-6244-9E5F-F4B1CE0EA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271728"/>
            <a:ext cx="32385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2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DD37F-1BF2-0D49-A937-96723FE5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Pantalla de nueva creación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787598-8492-6A43-A850-0168CC14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48" y="1191705"/>
            <a:ext cx="6355945" cy="4860796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9D6AE8F-8D74-9440-AFA8-BFF9DAFF6801}"/>
              </a:ext>
            </a:extLst>
          </p:cNvPr>
          <p:cNvCxnSpPr>
            <a:cxnSpLocks/>
          </p:cNvCxnSpPr>
          <p:nvPr/>
        </p:nvCxnSpPr>
        <p:spPr>
          <a:xfrm flipH="1">
            <a:off x="7932204" y="2132856"/>
            <a:ext cx="24965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B8313B7-A3C3-6441-859A-15349AD3F0A5}"/>
              </a:ext>
            </a:extLst>
          </p:cNvPr>
          <p:cNvSpPr txBox="1"/>
          <p:nvPr/>
        </p:nvSpPr>
        <p:spPr>
          <a:xfrm>
            <a:off x="8680712" y="2364846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FF00"/>
                </a:solidFill>
              </a:rPr>
              <a:t>Ejemplos de medios</a:t>
            </a:r>
          </a:p>
        </p:txBody>
      </p:sp>
    </p:spTree>
    <p:extLst>
      <p:ext uri="{BB962C8B-B14F-4D97-AF65-F5344CB8AC3E}">
        <p14:creationId xmlns:p14="http://schemas.microsoft.com/office/powerpoint/2010/main" val="9790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DD37F-1BF2-0D49-A937-96723FE5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Pantalla de nueva creación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787598-8492-6A43-A850-0168CC14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48" y="1191705"/>
            <a:ext cx="6355945" cy="4860796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9D6AE8F-8D74-9440-AFA8-BFF9DAFF6801}"/>
              </a:ext>
            </a:extLst>
          </p:cNvPr>
          <p:cNvCxnSpPr>
            <a:cxnSpLocks/>
          </p:cNvCxnSpPr>
          <p:nvPr/>
        </p:nvCxnSpPr>
        <p:spPr>
          <a:xfrm flipH="1">
            <a:off x="7564273" y="3203354"/>
            <a:ext cx="24965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B8313B7-A3C3-6441-859A-15349AD3F0A5}"/>
              </a:ext>
            </a:extLst>
          </p:cNvPr>
          <p:cNvSpPr txBox="1"/>
          <p:nvPr/>
        </p:nvSpPr>
        <p:spPr>
          <a:xfrm>
            <a:off x="8958032" y="3381432"/>
            <a:ext cx="2412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Cuadro para </a:t>
            </a:r>
          </a:p>
          <a:p>
            <a:r>
              <a:rPr lang="es-ES" dirty="0">
                <a:solidFill>
                  <a:srgbClr val="FFFF00"/>
                </a:solidFill>
              </a:rPr>
              <a:t>buscar plantillas</a:t>
            </a:r>
          </a:p>
        </p:txBody>
      </p:sp>
    </p:spTree>
    <p:extLst>
      <p:ext uri="{BB962C8B-B14F-4D97-AF65-F5344CB8AC3E}">
        <p14:creationId xmlns:p14="http://schemas.microsoft.com/office/powerpoint/2010/main" val="211638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DD37F-1BF2-0D49-A937-96723FE5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Pantalla de nueva creación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787598-8492-6A43-A850-0168CC14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48" y="1191705"/>
            <a:ext cx="6355945" cy="4860796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9D6AE8F-8D74-9440-AFA8-BFF9DAFF6801}"/>
              </a:ext>
            </a:extLst>
          </p:cNvPr>
          <p:cNvCxnSpPr>
            <a:cxnSpLocks/>
          </p:cNvCxnSpPr>
          <p:nvPr/>
        </p:nvCxnSpPr>
        <p:spPr>
          <a:xfrm flipH="1">
            <a:off x="7667874" y="4257092"/>
            <a:ext cx="24965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B8313B7-A3C3-6441-859A-15349AD3F0A5}"/>
              </a:ext>
            </a:extLst>
          </p:cNvPr>
          <p:cNvSpPr txBox="1"/>
          <p:nvPr/>
        </p:nvSpPr>
        <p:spPr>
          <a:xfrm>
            <a:off x="9061633" y="4435170"/>
            <a:ext cx="3143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Plantillas organizadas</a:t>
            </a:r>
          </a:p>
          <a:p>
            <a:r>
              <a:rPr lang="es-ES" dirty="0">
                <a:solidFill>
                  <a:srgbClr val="FFFF00"/>
                </a:solidFill>
              </a:rPr>
              <a:t>por tipos de medios</a:t>
            </a:r>
          </a:p>
        </p:txBody>
      </p:sp>
    </p:spTree>
    <p:extLst>
      <p:ext uri="{BB962C8B-B14F-4D97-AF65-F5344CB8AC3E}">
        <p14:creationId xmlns:p14="http://schemas.microsoft.com/office/powerpoint/2010/main" val="4519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DD37F-1BF2-0D49-A937-96723FE5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Pantalla de nueva creación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787598-8492-6A43-A850-0168CC142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48" y="1191705"/>
            <a:ext cx="6355945" cy="4860796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9D6AE8F-8D74-9440-AFA8-BFF9DAFF6801}"/>
              </a:ext>
            </a:extLst>
          </p:cNvPr>
          <p:cNvCxnSpPr>
            <a:cxnSpLocks/>
          </p:cNvCxnSpPr>
          <p:nvPr/>
        </p:nvCxnSpPr>
        <p:spPr>
          <a:xfrm flipH="1">
            <a:off x="7667874" y="5267146"/>
            <a:ext cx="24965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B8313B7-A3C3-6441-859A-15349AD3F0A5}"/>
              </a:ext>
            </a:extLst>
          </p:cNvPr>
          <p:cNvSpPr txBox="1"/>
          <p:nvPr/>
        </p:nvSpPr>
        <p:spPr>
          <a:xfrm>
            <a:off x="8760296" y="4711298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Crear en blanco</a:t>
            </a:r>
          </a:p>
        </p:txBody>
      </p:sp>
    </p:spTree>
    <p:extLst>
      <p:ext uri="{BB962C8B-B14F-4D97-AF65-F5344CB8AC3E}">
        <p14:creationId xmlns:p14="http://schemas.microsoft.com/office/powerpoint/2010/main" val="199801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B933E8-95A7-6F47-803F-ED7A6C383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42" y="1097522"/>
            <a:ext cx="6180570" cy="483821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FDD37F-1BF2-0D49-A937-96723FE5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Creación de plantilla en blanco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9D6AE8F-8D74-9440-AFA8-BFF9DAFF6801}"/>
              </a:ext>
            </a:extLst>
          </p:cNvPr>
          <p:cNvCxnSpPr>
            <a:cxnSpLocks/>
          </p:cNvCxnSpPr>
          <p:nvPr/>
        </p:nvCxnSpPr>
        <p:spPr>
          <a:xfrm flipH="1">
            <a:off x="2495600" y="2780928"/>
            <a:ext cx="68767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B8313B7-A3C3-6441-859A-15349AD3F0A5}"/>
              </a:ext>
            </a:extLst>
          </p:cNvPr>
          <p:cNvSpPr txBox="1"/>
          <p:nvPr/>
        </p:nvSpPr>
        <p:spPr>
          <a:xfrm>
            <a:off x="8011437" y="3074891"/>
            <a:ext cx="3039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00"/>
                </a:solidFill>
              </a:rPr>
              <a:t>Medidas personales </a:t>
            </a:r>
          </a:p>
          <a:p>
            <a:r>
              <a:rPr lang="es-ES" dirty="0">
                <a:solidFill>
                  <a:srgbClr val="FFFF00"/>
                </a:solidFill>
              </a:rPr>
              <a:t>(empezar sin ayuda)</a:t>
            </a:r>
          </a:p>
        </p:txBody>
      </p:sp>
    </p:spTree>
    <p:extLst>
      <p:ext uri="{BB962C8B-B14F-4D97-AF65-F5344CB8AC3E}">
        <p14:creationId xmlns:p14="http://schemas.microsoft.com/office/powerpoint/2010/main" val="163116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A7BF2-DA5F-4B6F-9105-6A419371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Qué es </a:t>
            </a:r>
            <a:r>
              <a:rPr lang="es-ES" dirty="0" err="1"/>
              <a:t>Genially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B733A4-67CB-49CB-B33F-81236B508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Herramienta para crear medios interactivos en la nube</a:t>
            </a:r>
          </a:p>
          <a:p>
            <a:r>
              <a:rPr lang="es-ES" dirty="0"/>
              <a:t>Requiere darse de alta</a:t>
            </a:r>
          </a:p>
          <a:p>
            <a:r>
              <a:rPr lang="es-ES" dirty="0"/>
              <a:t>No se descarga ninguna aplicación a nuestro equipo</a:t>
            </a:r>
          </a:p>
          <a:p>
            <a:r>
              <a:rPr lang="es-ES" dirty="0"/>
              <a:t>El resultado de nuestro trabajo se almacena en la nube</a:t>
            </a:r>
          </a:p>
          <a:p>
            <a:r>
              <a:rPr lang="es-ES" dirty="0"/>
              <a:t>Es española</a:t>
            </a:r>
          </a:p>
        </p:txBody>
      </p:sp>
    </p:spTree>
    <p:extLst>
      <p:ext uri="{BB962C8B-B14F-4D97-AF65-F5344CB8AC3E}">
        <p14:creationId xmlns:p14="http://schemas.microsoft.com/office/powerpoint/2010/main" val="600849411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>
            <a:extLst>
              <a:ext uri="{FF2B5EF4-FFF2-40B4-BE49-F238E27FC236}">
                <a16:creationId xmlns:a16="http://schemas.microsoft.com/office/drawing/2014/main" id="{2E146FA6-FA35-4CC0-830E-8037E1839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313D55"/>
                </a:solidFill>
              </a14:hiddenFill>
            </a:ext>
          </a:extLst>
        </p:spPr>
        <p:txBody>
          <a:bodyPr/>
          <a:lstStyle/>
          <a:p>
            <a:r>
              <a:rPr lang="es-ES" altLang="es-ES" dirty="0"/>
              <a:t>Elementos de las creaciones </a:t>
            </a:r>
            <a:r>
              <a:rPr lang="es-ES" altLang="es-ES" dirty="0" err="1"/>
              <a:t>Genially</a:t>
            </a:r>
            <a:endParaRPr lang="es-ES" altLang="es-ES" dirty="0"/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0E301095-0D02-B040-9F42-2F87231A8E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070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2FB89-B2B4-5546-9312-078B303D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¿De qué se compone una creación </a:t>
            </a:r>
            <a:r>
              <a:rPr lang="es-ES" dirty="0" err="1"/>
              <a:t>Genially</a:t>
            </a:r>
            <a:r>
              <a:rPr lang="es-ES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FA3CD6-D61C-6B48-9675-F9075D22C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FFFF00"/>
                </a:solidFill>
              </a:rPr>
              <a:t>Páginas</a:t>
            </a:r>
            <a:r>
              <a:rPr lang="es-ES" dirty="0"/>
              <a:t>: Cada creación puede estar compuesta por diferentes páginas. En cada una de ella podemos añadir los elementos que deseemos.</a:t>
            </a:r>
          </a:p>
          <a:p>
            <a:r>
              <a:rPr lang="es-ES" dirty="0">
                <a:solidFill>
                  <a:srgbClr val="FFFF00"/>
                </a:solidFill>
              </a:rPr>
              <a:t>Elementos</a:t>
            </a:r>
            <a:r>
              <a:rPr lang="es-ES" dirty="0"/>
              <a:t>: Imágenes, textos, vídeos, etc. Cualquier elemento visual o interactivo que se pueda colocar en una página</a:t>
            </a:r>
          </a:p>
          <a:p>
            <a:r>
              <a:rPr lang="es-ES" dirty="0">
                <a:solidFill>
                  <a:srgbClr val="FFFF00"/>
                </a:solidFill>
              </a:rPr>
              <a:t>Animaciones y transiciones: </a:t>
            </a:r>
            <a:r>
              <a:rPr lang="es-ES" dirty="0"/>
              <a:t>Efectos que se pueden colocar a cada elemento y cada página</a:t>
            </a:r>
            <a:r>
              <a:rPr lang="es-ES" dirty="0">
                <a:solidFill>
                  <a:srgbClr val="FFFF00"/>
                </a:solidFill>
              </a:rPr>
              <a:t> </a:t>
            </a:r>
          </a:p>
          <a:p>
            <a:r>
              <a:rPr lang="es-ES" dirty="0">
                <a:solidFill>
                  <a:srgbClr val="FFFF00"/>
                </a:solidFill>
              </a:rPr>
              <a:t>Interactividad</a:t>
            </a:r>
            <a:r>
              <a:rPr lang="es-ES" dirty="0"/>
              <a:t>: Los elementos pueden realizar acciones cuando el usuario les hace clic (también al colocar el ratón en ellos)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05931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>
            <a:extLst>
              <a:ext uri="{FF2B5EF4-FFF2-40B4-BE49-F238E27FC236}">
                <a16:creationId xmlns:a16="http://schemas.microsoft.com/office/drawing/2014/main" id="{2E146FA6-FA35-4CC0-830E-8037E1839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313D55"/>
                </a:solidFill>
              </a14:hiddenFill>
            </a:ext>
          </a:extLst>
        </p:spPr>
        <p:txBody>
          <a:bodyPr/>
          <a:lstStyle/>
          <a:p>
            <a:r>
              <a:rPr lang="es-ES" altLang="es-ES" dirty="0"/>
              <a:t>Pantalla de creaciones</a:t>
            </a: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0E301095-0D02-B040-9F42-2F87231A8E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Edición de “</a:t>
            </a:r>
            <a:r>
              <a:rPr lang="es-ES" dirty="0" err="1"/>
              <a:t>Geniallys</a:t>
            </a:r>
            <a:r>
              <a:rPr lang="es-E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2439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1E50E6BE-C1F1-814A-A122-066538AD6C10}"/>
              </a:ext>
            </a:extLst>
          </p:cNvPr>
          <p:cNvCxnSpPr>
            <a:cxnSpLocks/>
          </p:cNvCxnSpPr>
          <p:nvPr/>
        </p:nvCxnSpPr>
        <p:spPr>
          <a:xfrm flipH="1" flipV="1">
            <a:off x="2099556" y="872716"/>
            <a:ext cx="3996444" cy="26642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A95C0EA6-E67B-5347-961A-F89DC95C4035}"/>
              </a:ext>
            </a:extLst>
          </p:cNvPr>
          <p:cNvSpPr txBox="1"/>
          <p:nvPr/>
        </p:nvSpPr>
        <p:spPr>
          <a:xfrm>
            <a:off x="4799856" y="3542801"/>
            <a:ext cx="3999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Volver a la pantalla de inicio</a:t>
            </a:r>
          </a:p>
        </p:txBody>
      </p:sp>
    </p:spTree>
    <p:extLst>
      <p:ext uri="{BB962C8B-B14F-4D97-AF65-F5344CB8AC3E}">
        <p14:creationId xmlns:p14="http://schemas.microsoft.com/office/powerpoint/2010/main" val="117285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1E50E6BE-C1F1-814A-A122-066538AD6C10}"/>
              </a:ext>
            </a:extLst>
          </p:cNvPr>
          <p:cNvCxnSpPr>
            <a:cxnSpLocks/>
          </p:cNvCxnSpPr>
          <p:nvPr/>
        </p:nvCxnSpPr>
        <p:spPr>
          <a:xfrm flipH="1" flipV="1">
            <a:off x="2279576" y="2384884"/>
            <a:ext cx="3816424" cy="11521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A95C0EA6-E67B-5347-961A-F89DC95C4035}"/>
              </a:ext>
            </a:extLst>
          </p:cNvPr>
          <p:cNvSpPr txBox="1"/>
          <p:nvPr/>
        </p:nvSpPr>
        <p:spPr>
          <a:xfrm>
            <a:off x="4462558" y="3589565"/>
            <a:ext cx="5017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Menú principal</a:t>
            </a:r>
            <a:br>
              <a:rPr lang="es-ES" dirty="0">
                <a:solidFill>
                  <a:srgbClr val="FF0000"/>
                </a:solidFill>
              </a:rPr>
            </a:br>
            <a:r>
              <a:rPr lang="es-ES" dirty="0">
                <a:solidFill>
                  <a:srgbClr val="FF0000"/>
                </a:solidFill>
              </a:rPr>
              <a:t>(la vista actual muestra las páginas)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7F546A8-09A8-B24E-AD89-21DD30E63329}"/>
              </a:ext>
            </a:extLst>
          </p:cNvPr>
          <p:cNvSpPr/>
          <p:nvPr/>
        </p:nvSpPr>
        <p:spPr>
          <a:xfrm>
            <a:off x="1811524" y="1088740"/>
            <a:ext cx="468052" cy="33843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C357216-AD07-9142-9D7D-D5A4FE5D5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70" y="386002"/>
            <a:ext cx="7740860" cy="5851310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0D95120-B0E1-F746-A1BB-008DDB9F65E7}"/>
              </a:ext>
            </a:extLst>
          </p:cNvPr>
          <p:cNvCxnSpPr>
            <a:cxnSpLocks/>
          </p:cNvCxnSpPr>
          <p:nvPr/>
        </p:nvCxnSpPr>
        <p:spPr>
          <a:xfrm flipH="1" flipV="1">
            <a:off x="4462558" y="2445687"/>
            <a:ext cx="2917850" cy="9833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F20B1A74-1822-0549-AC46-FE627F772F00}"/>
              </a:ext>
            </a:extLst>
          </p:cNvPr>
          <p:cNvSpPr txBox="1"/>
          <p:nvPr/>
        </p:nvSpPr>
        <p:spPr>
          <a:xfrm>
            <a:off x="4881976" y="3671068"/>
            <a:ext cx="4996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Panel para añadir texto</a:t>
            </a:r>
            <a:br>
              <a:rPr lang="es-ES" dirty="0">
                <a:solidFill>
                  <a:srgbClr val="FF0000"/>
                </a:solidFill>
              </a:rPr>
            </a:br>
            <a:r>
              <a:rPr lang="es-ES" dirty="0">
                <a:solidFill>
                  <a:srgbClr val="FF0000"/>
                </a:solidFill>
              </a:rPr>
              <a:t>(aparece si hacemos clic en “Texto”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B6EB4C2-CF18-A444-8D1E-3D4591015A0C}"/>
              </a:ext>
            </a:extLst>
          </p:cNvPr>
          <p:cNvSpPr/>
          <p:nvPr/>
        </p:nvSpPr>
        <p:spPr>
          <a:xfrm>
            <a:off x="2876012" y="1036186"/>
            <a:ext cx="1586546" cy="520112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11E53C8-29D4-A54C-A7E6-08EDFA0E8363}"/>
              </a:ext>
            </a:extLst>
          </p:cNvPr>
          <p:cNvSpPr/>
          <p:nvPr/>
        </p:nvSpPr>
        <p:spPr>
          <a:xfrm>
            <a:off x="2255578" y="828437"/>
            <a:ext cx="492050" cy="47632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1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2BB234A-E29E-954F-837E-F052C2DFC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258" y="304131"/>
            <a:ext cx="8013484" cy="6029563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A0D95120-B0E1-F746-A1BB-008DDB9F65E7}"/>
              </a:ext>
            </a:extLst>
          </p:cNvPr>
          <p:cNvCxnSpPr>
            <a:cxnSpLocks/>
          </p:cNvCxnSpPr>
          <p:nvPr/>
        </p:nvCxnSpPr>
        <p:spPr>
          <a:xfrm flipH="1" flipV="1">
            <a:off x="4462558" y="2445687"/>
            <a:ext cx="2917850" cy="9833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F20B1A74-1822-0549-AC46-FE627F772F00}"/>
              </a:ext>
            </a:extLst>
          </p:cNvPr>
          <p:cNvSpPr txBox="1"/>
          <p:nvPr/>
        </p:nvSpPr>
        <p:spPr>
          <a:xfrm>
            <a:off x="4762554" y="3671068"/>
            <a:ext cx="5235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Panel para añadir imágenes</a:t>
            </a:r>
            <a:br>
              <a:rPr lang="es-ES" dirty="0">
                <a:solidFill>
                  <a:srgbClr val="FF0000"/>
                </a:solidFill>
              </a:rPr>
            </a:br>
            <a:r>
              <a:rPr lang="es-ES" dirty="0">
                <a:solidFill>
                  <a:srgbClr val="FF0000"/>
                </a:solidFill>
              </a:rPr>
              <a:t>(aparece si hacemos clic en “Imagen”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B6EB4C2-CF18-A444-8D1E-3D4591015A0C}"/>
              </a:ext>
            </a:extLst>
          </p:cNvPr>
          <p:cNvSpPr/>
          <p:nvPr/>
        </p:nvSpPr>
        <p:spPr>
          <a:xfrm>
            <a:off x="2652128" y="828436"/>
            <a:ext cx="1810430" cy="550525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11E53C8-29D4-A54C-A7E6-08EDFA0E8363}"/>
              </a:ext>
            </a:extLst>
          </p:cNvPr>
          <p:cNvSpPr/>
          <p:nvPr/>
        </p:nvSpPr>
        <p:spPr>
          <a:xfrm>
            <a:off x="2124668" y="1196752"/>
            <a:ext cx="492050" cy="47632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837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A925D7A-37F5-C84F-B54E-1E3489F614E9}"/>
              </a:ext>
            </a:extLst>
          </p:cNvPr>
          <p:cNvCxnSpPr>
            <a:cxnSpLocks/>
          </p:cNvCxnSpPr>
          <p:nvPr/>
        </p:nvCxnSpPr>
        <p:spPr>
          <a:xfrm flipH="1">
            <a:off x="5591944" y="4502065"/>
            <a:ext cx="1512168" cy="13031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BDE5FAE-AF8D-124E-9B8E-BBB9E5CE62B0}"/>
              </a:ext>
            </a:extLst>
          </p:cNvPr>
          <p:cNvSpPr txBox="1"/>
          <p:nvPr/>
        </p:nvSpPr>
        <p:spPr>
          <a:xfrm>
            <a:off x="5815732" y="3671068"/>
            <a:ext cx="3129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Accesos rápidos </a:t>
            </a:r>
          </a:p>
          <a:p>
            <a:pPr algn="ctr"/>
            <a:r>
              <a:rPr lang="es-ES" dirty="0">
                <a:solidFill>
                  <a:srgbClr val="FF0000"/>
                </a:solidFill>
              </a:rPr>
              <a:t>a acciones habituales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729C47A-2EF1-744D-BF92-698337AA6A79}"/>
              </a:ext>
            </a:extLst>
          </p:cNvPr>
          <p:cNvSpPr/>
          <p:nvPr/>
        </p:nvSpPr>
        <p:spPr>
          <a:xfrm>
            <a:off x="4871864" y="5805263"/>
            <a:ext cx="3888432" cy="4003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726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A925D7A-37F5-C84F-B54E-1E3489F614E9}"/>
              </a:ext>
            </a:extLst>
          </p:cNvPr>
          <p:cNvCxnSpPr>
            <a:cxnSpLocks/>
          </p:cNvCxnSpPr>
          <p:nvPr/>
        </p:nvCxnSpPr>
        <p:spPr>
          <a:xfrm flipH="1" flipV="1">
            <a:off x="2459596" y="800708"/>
            <a:ext cx="2628292" cy="26282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BDE5FAE-AF8D-124E-9B8E-BBB9E5CE62B0}"/>
              </a:ext>
            </a:extLst>
          </p:cNvPr>
          <p:cNvSpPr txBox="1"/>
          <p:nvPr/>
        </p:nvSpPr>
        <p:spPr>
          <a:xfrm>
            <a:off x="4469920" y="3577326"/>
            <a:ext cx="2861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Deshacer y rehacer</a:t>
            </a:r>
          </a:p>
        </p:txBody>
      </p:sp>
    </p:spTree>
    <p:extLst>
      <p:ext uri="{BB962C8B-B14F-4D97-AF65-F5344CB8AC3E}">
        <p14:creationId xmlns:p14="http://schemas.microsoft.com/office/powerpoint/2010/main" val="339925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A925D7A-37F5-C84F-B54E-1E3489F614E9}"/>
              </a:ext>
            </a:extLst>
          </p:cNvPr>
          <p:cNvCxnSpPr>
            <a:cxnSpLocks/>
          </p:cNvCxnSpPr>
          <p:nvPr/>
        </p:nvCxnSpPr>
        <p:spPr>
          <a:xfrm flipH="1" flipV="1">
            <a:off x="3431704" y="836712"/>
            <a:ext cx="3672408" cy="28343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BDE5FAE-AF8D-124E-9B8E-BBB9E5CE62B0}"/>
              </a:ext>
            </a:extLst>
          </p:cNvPr>
          <p:cNvSpPr txBox="1"/>
          <p:nvPr/>
        </p:nvSpPr>
        <p:spPr>
          <a:xfrm>
            <a:off x="5667460" y="3671068"/>
            <a:ext cx="3425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Indicación de si está ya </a:t>
            </a:r>
          </a:p>
          <a:p>
            <a:pPr algn="ctr"/>
            <a:r>
              <a:rPr lang="es-ES" dirty="0">
                <a:solidFill>
                  <a:srgbClr val="FF0000"/>
                </a:solidFill>
              </a:rPr>
              <a:t>guardado el </a:t>
            </a:r>
            <a:r>
              <a:rPr lang="es-ES" dirty="0" err="1">
                <a:solidFill>
                  <a:srgbClr val="FF0000"/>
                </a:solidFill>
              </a:rPr>
              <a:t>Genially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8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A7BF2-DA5F-4B6F-9105-6A419371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se puede crear con </a:t>
            </a:r>
            <a:r>
              <a:rPr lang="es-ES" dirty="0" err="1"/>
              <a:t>Genially</a:t>
            </a:r>
            <a:r>
              <a:rPr lang="es-ES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B733A4-67CB-49CB-B33F-81236B508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Infografías interactivas</a:t>
            </a:r>
          </a:p>
          <a:p>
            <a:r>
              <a:rPr lang="es-ES" dirty="0"/>
              <a:t>Imágenes interactivas</a:t>
            </a:r>
          </a:p>
          <a:p>
            <a:r>
              <a:rPr lang="es-ES" dirty="0"/>
              <a:t>Guías de uso y manuales</a:t>
            </a:r>
          </a:p>
          <a:p>
            <a:r>
              <a:rPr lang="es-ES" dirty="0"/>
              <a:t>Material de aprendizaje incluso con capacidad de </a:t>
            </a:r>
            <a:r>
              <a:rPr lang="es-ES" dirty="0" err="1"/>
              <a:t>gamificación</a:t>
            </a:r>
            <a:endParaRPr lang="es-ES" dirty="0"/>
          </a:p>
          <a:p>
            <a:r>
              <a:rPr lang="es-ES" dirty="0"/>
              <a:t>Páginas web (orientadas a la información visual)</a:t>
            </a:r>
          </a:p>
        </p:txBody>
      </p:sp>
    </p:spTree>
    <p:extLst>
      <p:ext uri="{BB962C8B-B14F-4D97-AF65-F5344CB8AC3E}">
        <p14:creationId xmlns:p14="http://schemas.microsoft.com/office/powerpoint/2010/main" val="2112997053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A925D7A-37F5-C84F-B54E-1E3489F614E9}"/>
              </a:ext>
            </a:extLst>
          </p:cNvPr>
          <p:cNvCxnSpPr>
            <a:cxnSpLocks/>
          </p:cNvCxnSpPr>
          <p:nvPr/>
        </p:nvCxnSpPr>
        <p:spPr>
          <a:xfrm flipH="1" flipV="1">
            <a:off x="4475820" y="872716"/>
            <a:ext cx="2628292" cy="27983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BDE5FAE-AF8D-124E-9B8E-BBB9E5CE62B0}"/>
              </a:ext>
            </a:extLst>
          </p:cNvPr>
          <p:cNvSpPr txBox="1"/>
          <p:nvPr/>
        </p:nvSpPr>
        <p:spPr>
          <a:xfrm>
            <a:off x="6865705" y="3671068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Título </a:t>
            </a:r>
          </a:p>
        </p:txBody>
      </p:sp>
    </p:spTree>
    <p:extLst>
      <p:ext uri="{BB962C8B-B14F-4D97-AF65-F5344CB8AC3E}">
        <p14:creationId xmlns:p14="http://schemas.microsoft.com/office/powerpoint/2010/main" val="9433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A925D7A-37F5-C84F-B54E-1E3489F614E9}"/>
              </a:ext>
            </a:extLst>
          </p:cNvPr>
          <p:cNvCxnSpPr>
            <a:cxnSpLocks/>
          </p:cNvCxnSpPr>
          <p:nvPr/>
        </p:nvCxnSpPr>
        <p:spPr>
          <a:xfrm flipH="1" flipV="1">
            <a:off x="5326296" y="872716"/>
            <a:ext cx="1777816" cy="27983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BDE5FAE-AF8D-124E-9B8E-BBB9E5CE62B0}"/>
              </a:ext>
            </a:extLst>
          </p:cNvPr>
          <p:cNvSpPr txBox="1"/>
          <p:nvPr/>
        </p:nvSpPr>
        <p:spPr>
          <a:xfrm>
            <a:off x="5789298" y="3671068"/>
            <a:ext cx="3182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Indicación del estado </a:t>
            </a:r>
          </a:p>
          <a:p>
            <a:pPr algn="ctr"/>
            <a:r>
              <a:rPr lang="es-ES" dirty="0">
                <a:solidFill>
                  <a:srgbClr val="FF0000"/>
                </a:solidFill>
              </a:rPr>
              <a:t>de publicación </a:t>
            </a:r>
          </a:p>
        </p:txBody>
      </p:sp>
    </p:spTree>
    <p:extLst>
      <p:ext uri="{BB962C8B-B14F-4D97-AF65-F5344CB8AC3E}">
        <p14:creationId xmlns:p14="http://schemas.microsoft.com/office/powerpoint/2010/main" val="5848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A925D7A-37F5-C84F-B54E-1E3489F614E9}"/>
              </a:ext>
            </a:extLst>
          </p:cNvPr>
          <p:cNvCxnSpPr>
            <a:cxnSpLocks/>
          </p:cNvCxnSpPr>
          <p:nvPr/>
        </p:nvCxnSpPr>
        <p:spPr>
          <a:xfrm flipV="1">
            <a:off x="7104112" y="836712"/>
            <a:ext cx="972108" cy="28343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BDE5FAE-AF8D-124E-9B8E-BBB9E5CE62B0}"/>
              </a:ext>
            </a:extLst>
          </p:cNvPr>
          <p:cNvSpPr txBox="1"/>
          <p:nvPr/>
        </p:nvSpPr>
        <p:spPr>
          <a:xfrm>
            <a:off x="5796516" y="3671068"/>
            <a:ext cx="316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Añadir colaboradores</a:t>
            </a:r>
          </a:p>
        </p:txBody>
      </p:sp>
    </p:spTree>
    <p:extLst>
      <p:ext uri="{BB962C8B-B14F-4D97-AF65-F5344CB8AC3E}">
        <p14:creationId xmlns:p14="http://schemas.microsoft.com/office/powerpoint/2010/main" val="61130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A925D7A-37F5-C84F-B54E-1E3489F614E9}"/>
              </a:ext>
            </a:extLst>
          </p:cNvPr>
          <p:cNvCxnSpPr>
            <a:cxnSpLocks/>
          </p:cNvCxnSpPr>
          <p:nvPr/>
        </p:nvCxnSpPr>
        <p:spPr>
          <a:xfrm flipV="1">
            <a:off x="7104112" y="836712"/>
            <a:ext cx="1368152" cy="28343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BDE5FAE-AF8D-124E-9B8E-BBB9E5CE62B0}"/>
              </a:ext>
            </a:extLst>
          </p:cNvPr>
          <p:cNvSpPr txBox="1"/>
          <p:nvPr/>
        </p:nvSpPr>
        <p:spPr>
          <a:xfrm>
            <a:off x="6423292" y="3671068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>
                <a:solidFill>
                  <a:srgbClr val="FF0000"/>
                </a:solidFill>
              </a:rPr>
              <a:t>Previsualizar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15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A925D7A-37F5-C84F-B54E-1E3489F614E9}"/>
              </a:ext>
            </a:extLst>
          </p:cNvPr>
          <p:cNvCxnSpPr>
            <a:cxnSpLocks/>
          </p:cNvCxnSpPr>
          <p:nvPr/>
        </p:nvCxnSpPr>
        <p:spPr>
          <a:xfrm flipV="1">
            <a:off x="7104112" y="836712"/>
            <a:ext cx="1728192" cy="28343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BDE5FAE-AF8D-124E-9B8E-BBB9E5CE62B0}"/>
              </a:ext>
            </a:extLst>
          </p:cNvPr>
          <p:cNvSpPr txBox="1"/>
          <p:nvPr/>
        </p:nvSpPr>
        <p:spPr>
          <a:xfrm>
            <a:off x="6732673" y="3671068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Publicar</a:t>
            </a:r>
          </a:p>
        </p:txBody>
      </p:sp>
    </p:spTree>
    <p:extLst>
      <p:ext uri="{BB962C8B-B14F-4D97-AF65-F5344CB8AC3E}">
        <p14:creationId xmlns:p14="http://schemas.microsoft.com/office/powerpoint/2010/main" val="6318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7A925D7A-37F5-C84F-B54E-1E3489F614E9}"/>
              </a:ext>
            </a:extLst>
          </p:cNvPr>
          <p:cNvCxnSpPr>
            <a:cxnSpLocks/>
          </p:cNvCxnSpPr>
          <p:nvPr/>
        </p:nvCxnSpPr>
        <p:spPr>
          <a:xfrm flipV="1">
            <a:off x="7104112" y="800708"/>
            <a:ext cx="2268252" cy="28703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2BDE5FAE-AF8D-124E-9B8E-BBB9E5CE62B0}"/>
              </a:ext>
            </a:extLst>
          </p:cNvPr>
          <p:cNvSpPr txBox="1"/>
          <p:nvPr/>
        </p:nvSpPr>
        <p:spPr>
          <a:xfrm>
            <a:off x="6084261" y="3671068"/>
            <a:ext cx="2592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Menú avanzado</a:t>
            </a:r>
          </a:p>
          <a:p>
            <a:pPr algn="ctr"/>
            <a:r>
              <a:rPr lang="es-ES" dirty="0">
                <a:solidFill>
                  <a:srgbClr val="FF0000"/>
                </a:solidFill>
              </a:rPr>
              <a:t>(acceso a ajustes)</a:t>
            </a:r>
          </a:p>
        </p:txBody>
      </p:sp>
    </p:spTree>
    <p:extLst>
      <p:ext uri="{BB962C8B-B14F-4D97-AF65-F5344CB8AC3E}">
        <p14:creationId xmlns:p14="http://schemas.microsoft.com/office/powerpoint/2010/main" val="18150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836E98-C5B2-764C-90C3-46452EFD5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24" y="652382"/>
            <a:ext cx="7668754" cy="5553236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C2E9B87-79FF-0645-B47E-169D68FE3E9B}"/>
              </a:ext>
            </a:extLst>
          </p:cNvPr>
          <p:cNvCxnSpPr>
            <a:cxnSpLocks/>
          </p:cNvCxnSpPr>
          <p:nvPr/>
        </p:nvCxnSpPr>
        <p:spPr>
          <a:xfrm>
            <a:off x="7212124" y="3429000"/>
            <a:ext cx="2026045" cy="2077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7B701E5B-0616-CE4C-BEFA-1D95A35A1F15}"/>
              </a:ext>
            </a:extLst>
          </p:cNvPr>
          <p:cNvSpPr txBox="1"/>
          <p:nvPr/>
        </p:nvSpPr>
        <p:spPr>
          <a:xfrm>
            <a:off x="4079776" y="3117375"/>
            <a:ext cx="3397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Acceso a lienzo, </a:t>
            </a:r>
          </a:p>
          <a:p>
            <a:pPr algn="ctr"/>
            <a:r>
              <a:rPr lang="es-ES" dirty="0">
                <a:solidFill>
                  <a:srgbClr val="FF0000"/>
                </a:solidFill>
              </a:rPr>
              <a:t>transición y navegación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4FC5CFB-AF7D-574E-974F-01BBAD10A95B}"/>
              </a:ext>
            </a:extLst>
          </p:cNvPr>
          <p:cNvSpPr/>
          <p:nvPr/>
        </p:nvSpPr>
        <p:spPr>
          <a:xfrm>
            <a:off x="9238169" y="3248980"/>
            <a:ext cx="242109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868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B08AD1-FDDC-9046-B028-10066552D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094" y="656692"/>
            <a:ext cx="7687812" cy="5544616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C2E9B87-79FF-0645-B47E-169D68FE3E9B}"/>
              </a:ext>
            </a:extLst>
          </p:cNvPr>
          <p:cNvCxnSpPr>
            <a:cxnSpLocks/>
          </p:cNvCxnSpPr>
          <p:nvPr/>
        </p:nvCxnSpPr>
        <p:spPr>
          <a:xfrm>
            <a:off x="6096000" y="3560603"/>
            <a:ext cx="1968224" cy="1038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7B701E5B-0616-CE4C-BEFA-1D95A35A1F15}"/>
              </a:ext>
            </a:extLst>
          </p:cNvPr>
          <p:cNvSpPr txBox="1"/>
          <p:nvPr/>
        </p:nvSpPr>
        <p:spPr>
          <a:xfrm>
            <a:off x="3033567" y="3221250"/>
            <a:ext cx="3397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rgbClr val="FF0000"/>
                </a:solidFill>
              </a:rPr>
              <a:t>Acceso a lienzo, </a:t>
            </a:r>
          </a:p>
          <a:p>
            <a:pPr algn="ctr"/>
            <a:r>
              <a:rPr lang="es-ES" dirty="0">
                <a:solidFill>
                  <a:srgbClr val="FF0000"/>
                </a:solidFill>
              </a:rPr>
              <a:t>transición y navegación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4FC5CFB-AF7D-574E-974F-01BBAD10A95B}"/>
              </a:ext>
            </a:extLst>
          </p:cNvPr>
          <p:cNvSpPr/>
          <p:nvPr/>
        </p:nvSpPr>
        <p:spPr>
          <a:xfrm>
            <a:off x="8064224" y="3248979"/>
            <a:ext cx="242109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321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BE0DB-93EE-4E1E-BB1C-0D6E8269EE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Ventajas y desventajas de </a:t>
            </a:r>
            <a:r>
              <a:rPr lang="es-ES" dirty="0" err="1"/>
              <a:t>Genially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B43D97-BA0D-498A-B59B-09B6F8DE2F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01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>
            <a:extLst>
              <a:ext uri="{FF2B5EF4-FFF2-40B4-BE49-F238E27FC236}">
                <a16:creationId xmlns:a16="http://schemas.microsoft.com/office/drawing/2014/main" id="{CC30E4EE-B674-42D7-BCFC-DF289FA17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" y="0"/>
            <a:ext cx="12244387" cy="1325563"/>
          </a:xfrm>
        </p:spPr>
        <p:txBody>
          <a:bodyPr/>
          <a:lstStyle/>
          <a:p>
            <a:r>
              <a:rPr lang="es-ES" altLang="es-ES" dirty="0"/>
              <a:t>¿Qué ventajas tiene sobre PowerPoint y similares?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0B2D82-5E26-4E2E-9CC7-255ECFEF2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47813"/>
            <a:ext cx="11855450" cy="4351337"/>
          </a:xfrm>
        </p:spPr>
        <p:txBody>
          <a:bodyPr/>
          <a:lstStyle/>
          <a:p>
            <a:pPr>
              <a:defRPr/>
            </a:pPr>
            <a:r>
              <a:rPr lang="es-ES" dirty="0"/>
              <a:t>Las presentaciones están en la nube, acceso desde cualquier dispositivo</a:t>
            </a:r>
          </a:p>
          <a:p>
            <a:pPr>
              <a:defRPr/>
            </a:pPr>
            <a:r>
              <a:rPr lang="es-ES" dirty="0"/>
              <a:t>Muy fácil de usar</a:t>
            </a:r>
          </a:p>
          <a:p>
            <a:pPr>
              <a:defRPr/>
            </a:pPr>
            <a:r>
              <a:rPr lang="es-ES" dirty="0"/>
              <a:t>No requiere más software que el navegador</a:t>
            </a:r>
          </a:p>
          <a:p>
            <a:pPr>
              <a:defRPr/>
            </a:pPr>
            <a:r>
              <a:rPr lang="es-ES" dirty="0"/>
              <a:t>El resultado es una página web</a:t>
            </a:r>
          </a:p>
          <a:p>
            <a:pPr>
              <a:defRPr/>
            </a:pPr>
            <a:endParaRPr lang="es-ES" dirty="0"/>
          </a:p>
        </p:txBody>
      </p:sp>
      <p:pic>
        <p:nvPicPr>
          <p:cNvPr id="15364" name="Imagen 4">
            <a:extLst>
              <a:ext uri="{FF2B5EF4-FFF2-40B4-BE49-F238E27FC236}">
                <a16:creationId xmlns:a16="http://schemas.microsoft.com/office/drawing/2014/main" id="{25F13AD4-F176-404D-810F-E26E8705A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50" y="2478088"/>
            <a:ext cx="28575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>
            <a:extLst>
              <a:ext uri="{FF2B5EF4-FFF2-40B4-BE49-F238E27FC236}">
                <a16:creationId xmlns:a16="http://schemas.microsoft.com/office/drawing/2014/main" id="{BDAF8A91-3A7E-4026-8950-A2554788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" y="0"/>
            <a:ext cx="12244387" cy="1325563"/>
          </a:xfrm>
        </p:spPr>
        <p:txBody>
          <a:bodyPr/>
          <a:lstStyle/>
          <a:p>
            <a:r>
              <a:rPr lang="es-ES" altLang="es-ES"/>
              <a:t>¿Qué ventajas tiene sobre PowerPoint?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0B2D82-5E26-4E2E-9CC7-255ECFEF2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47813"/>
            <a:ext cx="8997950" cy="4351337"/>
          </a:xfrm>
        </p:spPr>
        <p:txBody>
          <a:bodyPr/>
          <a:lstStyle/>
          <a:p>
            <a:pPr>
              <a:defRPr/>
            </a:pPr>
            <a:r>
              <a:rPr lang="es-ES" dirty="0"/>
              <a:t>Permite una gran interactividad</a:t>
            </a:r>
          </a:p>
          <a:p>
            <a:pPr>
              <a:defRPr/>
            </a:pPr>
            <a:r>
              <a:rPr lang="es-ES" dirty="0"/>
              <a:t>Vale para presentaciones y para infografías</a:t>
            </a:r>
          </a:p>
          <a:p>
            <a:pPr>
              <a:defRPr/>
            </a:pPr>
            <a:r>
              <a:rPr lang="es-ES" dirty="0"/>
              <a:t>Se integra muy bien con elementos de Internet: redes sociales, vídeo de </a:t>
            </a:r>
            <a:r>
              <a:rPr lang="es-ES" dirty="0" err="1"/>
              <a:t>Youtube</a:t>
            </a:r>
            <a:r>
              <a:rPr lang="es-ES" dirty="0"/>
              <a:t>, etc.</a:t>
            </a:r>
          </a:p>
          <a:p>
            <a:pPr>
              <a:defRPr/>
            </a:pPr>
            <a:r>
              <a:rPr lang="es-ES" dirty="0"/>
              <a:t>Es fácil y enseguida se obtienen resultados vistosos</a:t>
            </a:r>
          </a:p>
          <a:p>
            <a:pPr>
              <a:defRPr/>
            </a:pPr>
            <a:r>
              <a:rPr lang="es-ES" dirty="0"/>
              <a:t>Sus presentaciones se pueden incrustar en cualquier otro medio (OneNote, Blog, </a:t>
            </a:r>
            <a:r>
              <a:rPr lang="es-ES" dirty="0" err="1"/>
              <a:t>Teams</a:t>
            </a:r>
            <a:r>
              <a:rPr lang="es-ES" dirty="0"/>
              <a:t>,…)</a:t>
            </a:r>
          </a:p>
          <a:p>
            <a:pPr>
              <a:defRPr/>
            </a:pPr>
            <a:endParaRPr lang="es-ES" dirty="0"/>
          </a:p>
        </p:txBody>
      </p:sp>
      <p:pic>
        <p:nvPicPr>
          <p:cNvPr id="16388" name="Imagen 4">
            <a:extLst>
              <a:ext uri="{FF2B5EF4-FFF2-40B4-BE49-F238E27FC236}">
                <a16:creationId xmlns:a16="http://schemas.microsoft.com/office/drawing/2014/main" id="{3FD6BCA0-75EB-44A5-93D6-350C65972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50" y="2478088"/>
            <a:ext cx="285750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4">
            <a:extLst>
              <a:ext uri="{FF2B5EF4-FFF2-40B4-BE49-F238E27FC236}">
                <a16:creationId xmlns:a16="http://schemas.microsoft.com/office/drawing/2014/main" id="{834979E4-4FB9-4E9C-84AF-2D31D1A5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13" y="2878138"/>
            <a:ext cx="2751137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ítulo 1">
            <a:extLst>
              <a:ext uri="{FF2B5EF4-FFF2-40B4-BE49-F238E27FC236}">
                <a16:creationId xmlns:a16="http://schemas.microsoft.com/office/drawing/2014/main" id="{0BB75469-C605-4E0B-BDF1-15B0C6026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" y="0"/>
            <a:ext cx="12244387" cy="1325563"/>
          </a:xfrm>
        </p:spPr>
        <p:txBody>
          <a:bodyPr/>
          <a:lstStyle/>
          <a:p>
            <a:r>
              <a:rPr lang="es-ES" altLang="es-ES"/>
              <a:t>¿Qué desventajas tiene sobre PowerPoint?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0B2D82-5E26-4E2E-9CC7-255ECFEF2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47813"/>
            <a:ext cx="11855450" cy="4351337"/>
          </a:xfrm>
        </p:spPr>
        <p:txBody>
          <a:bodyPr/>
          <a:lstStyle/>
          <a:p>
            <a:pPr>
              <a:defRPr/>
            </a:pPr>
            <a:r>
              <a:rPr lang="es-ES" dirty="0"/>
              <a:t>La versión gratuita tiene limitaciones</a:t>
            </a:r>
          </a:p>
          <a:p>
            <a:pPr>
              <a:defRPr/>
            </a:pPr>
            <a:r>
              <a:rPr lang="es-ES" dirty="0"/>
              <a:t>Requiere conexión a Internet</a:t>
            </a:r>
          </a:p>
          <a:p>
            <a:pPr>
              <a:defRPr/>
            </a:pPr>
            <a:r>
              <a:rPr lang="es-ES" dirty="0"/>
              <a:t>No es fácilmente exportable a otros </a:t>
            </a:r>
            <a:br>
              <a:rPr lang="es-ES" dirty="0"/>
            </a:br>
            <a:r>
              <a:rPr lang="es-ES" dirty="0"/>
              <a:t>formatos</a:t>
            </a:r>
          </a:p>
          <a:p>
            <a:pPr>
              <a:defRPr/>
            </a:pPr>
            <a:r>
              <a:rPr lang="es-ES" dirty="0"/>
              <a:t>Se tarda más en crear presentaciones</a:t>
            </a:r>
          </a:p>
          <a:p>
            <a:pPr>
              <a:defRPr/>
            </a:pPr>
            <a:r>
              <a:rPr lang="es-ES" dirty="0"/>
              <a:t>No tiene transiciones con clic de ratón</a:t>
            </a:r>
          </a:p>
        </p:txBody>
      </p:sp>
    </p:spTree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1008|recordEnd=4738|recordLength=3730|start=1008|end=4738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Office Theme">
  <a:themeElements>
    <a:clrScheme name="i9_Multicolored Dark">
      <a:dk1>
        <a:srgbClr val="FFFFFF"/>
      </a:dk1>
      <a:lt1>
        <a:srgbClr val="2B2B2D"/>
      </a:lt1>
      <a:dk2>
        <a:srgbClr val="21B169"/>
      </a:dk2>
      <a:lt2>
        <a:srgbClr val="CF423F"/>
      </a:lt2>
      <a:accent1>
        <a:srgbClr val="4DB3C7"/>
      </a:accent1>
      <a:accent2>
        <a:srgbClr val="85CA46"/>
      </a:accent2>
      <a:accent3>
        <a:srgbClr val="F49D00"/>
      </a:accent3>
      <a:accent4>
        <a:srgbClr val="D2326B"/>
      </a:accent4>
      <a:accent5>
        <a:srgbClr val="1D6E9B"/>
      </a:accent5>
      <a:accent6>
        <a:srgbClr val="6F4EA4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Multicolored">
      <a:dk1>
        <a:srgbClr val="57565A"/>
      </a:dk1>
      <a:lt1>
        <a:sysClr val="window" lastClr="FFFFFF"/>
      </a:lt1>
      <a:dk2>
        <a:srgbClr val="21B169"/>
      </a:dk2>
      <a:lt2>
        <a:srgbClr val="CF423F"/>
      </a:lt2>
      <a:accent1>
        <a:srgbClr val="4DB3C7"/>
      </a:accent1>
      <a:accent2>
        <a:srgbClr val="85CA46"/>
      </a:accent2>
      <a:accent3>
        <a:srgbClr val="F49D00"/>
      </a:accent3>
      <a:accent4>
        <a:srgbClr val="D2326B"/>
      </a:accent4>
      <a:accent5>
        <a:srgbClr val="1D6E9B"/>
      </a:accent5>
      <a:accent6>
        <a:srgbClr val="6850B4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FF9AF2EE29A8947AE624DB322C887D8" ma:contentTypeVersion="0" ma:contentTypeDescription="Crear nuevo documento." ma:contentTypeScope="" ma:versionID="eb9c0f38c6187dd76ae02392392a2d7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b2b1fa7a59e354d7f595b77324244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EDB72F-3B17-4B2D-94CE-8C753AF35F13}"/>
</file>

<file path=customXml/itemProps2.xml><?xml version="1.0" encoding="utf-8"?>
<ds:datastoreItem xmlns:ds="http://schemas.openxmlformats.org/officeDocument/2006/customXml" ds:itemID="{BEFB4FB6-23EE-45BC-9CFF-8766A70C53D1}"/>
</file>

<file path=customXml/itemProps3.xml><?xml version="1.0" encoding="utf-8"?>
<ds:datastoreItem xmlns:ds="http://schemas.openxmlformats.org/officeDocument/2006/customXml" ds:itemID="{4F58EC21-823C-4033-91F5-7EAC9641744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153318</TotalTime>
  <Words>944</Words>
  <Application>Microsoft Macintosh PowerPoint</Application>
  <PresentationFormat>Panorámica</PresentationFormat>
  <Paragraphs>160</Paragraphs>
  <Slides>57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57</vt:i4>
      </vt:variant>
    </vt:vector>
  </HeadingPairs>
  <TitlesOfParts>
    <vt:vector size="64" baseType="lpstr">
      <vt:lpstr>Arial</vt:lpstr>
      <vt:lpstr>Calibri</vt:lpstr>
      <vt:lpstr>Open Sans</vt:lpstr>
      <vt:lpstr>Open Sans Light</vt:lpstr>
      <vt:lpstr>Source Code Pro</vt:lpstr>
      <vt:lpstr>Office Theme</vt:lpstr>
      <vt:lpstr>1_Office Theme</vt:lpstr>
      <vt:lpstr>Introducción a las presentaciones interactivas con Genial.ly</vt:lpstr>
      <vt:lpstr>Presentación de PowerPoint</vt:lpstr>
      <vt:lpstr>¿Qué es Genial.ly?</vt:lpstr>
      <vt:lpstr>Qué es Genially</vt:lpstr>
      <vt:lpstr>¿Qué se puede crear con Genially?</vt:lpstr>
      <vt:lpstr>Ventajas y desventajas de Genially</vt:lpstr>
      <vt:lpstr>¿Qué ventajas tiene sobre PowerPoint y similares?</vt:lpstr>
      <vt:lpstr>¿Qué ventajas tiene sobre PowerPoint?</vt:lpstr>
      <vt:lpstr>¿Qué desventajas tiene sobre PowerPoint?</vt:lpstr>
      <vt:lpstr>Desde mi punto de vista….</vt:lpstr>
      <vt:lpstr>Desde mi punto de vista….</vt:lpstr>
      <vt:lpstr>Ediciones de Genial.ly</vt:lpstr>
      <vt:lpstr>¿Cuánto cuesta Genial.ly?</vt:lpstr>
      <vt:lpstr>Presentación de PowerPoint</vt:lpstr>
      <vt:lpstr>¿Cuánto cuesta Genial.ly?</vt:lpstr>
      <vt:lpstr>Presentación de PowerPoint</vt:lpstr>
      <vt:lpstr>Comparación versiones</vt:lpstr>
      <vt:lpstr>Versiones de Geniall. ¿Cuál usar? Desde mi punto de vista...</vt:lpstr>
      <vt:lpstr>Como empezar con Genial.ly</vt:lpstr>
      <vt:lpstr>Darse de alta en Genially</vt:lpstr>
      <vt:lpstr>Darse de alta en Genially</vt:lpstr>
      <vt:lpstr>Darse de alta en Genially</vt:lpstr>
      <vt:lpstr>Darse de alta en Genially</vt:lpstr>
      <vt:lpstr>Darse de alta en Genially</vt:lpstr>
      <vt:lpstr>Presentación de PowerPoint</vt:lpstr>
      <vt:lpstr>Aspecto inicial de Genial.ly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Crear nuevos “Geniallys”</vt:lpstr>
      <vt:lpstr>Nuevas creaciones</vt:lpstr>
      <vt:lpstr>Pantalla de nueva creación</vt:lpstr>
      <vt:lpstr>Pantalla de nueva creación</vt:lpstr>
      <vt:lpstr>Pantalla de nueva creación</vt:lpstr>
      <vt:lpstr>Pantalla de nueva creación</vt:lpstr>
      <vt:lpstr>Creación de plantilla en blanco</vt:lpstr>
      <vt:lpstr>Elementos de las creaciones Genially</vt:lpstr>
      <vt:lpstr>¿De qué se compone una creación Genially?</vt:lpstr>
      <vt:lpstr>Pantalla de creaciones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Jorge</cp:lastModifiedBy>
  <cp:revision>1504</cp:revision>
  <dcterms:created xsi:type="dcterms:W3CDTF">2014-10-08T23:03:32Z</dcterms:created>
  <dcterms:modified xsi:type="dcterms:W3CDTF">2022-03-02T15:03:08Z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0x0101004FF9AF2EE29A8947AE624DB322C887D8</vt:lpwstr>
  </property>
</Properties>
</file>