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58" r:id="rId5"/>
    <p:sldId id="259" r:id="rId6"/>
    <p:sldId id="260" r:id="rId7"/>
    <p:sldId id="261" r:id="rId8"/>
    <p:sldId id="264" r:id="rId9"/>
    <p:sldId id="262" r:id="rId10"/>
    <p:sldId id="263"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35B2E1-0757-4184-8CDB-442738F5B7E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CF83D6D-FB5E-438A-A0A8-7E62B548765C}" type="datetimeFigureOut">
              <a:rPr lang="es-ES" smtClean="0"/>
              <a:t>19/05/2020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9F35B2E1-0757-4184-8CDB-442738F5B7E5}" type="slidenum">
              <a:rPr lang="es-ES" smtClean="0"/>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F83D6D-FB5E-438A-A0A8-7E62B548765C}" type="datetimeFigureOut">
              <a:rPr lang="es-ES" smtClean="0"/>
              <a:t>19/05/2020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35B2E1-0757-4184-8CDB-442738F5B7E5}" type="slidenum">
              <a:rPr lang="es-ES" smtClean="0"/>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9223964646_607c7af250_b.jpg"/>
          <p:cNvPicPr>
            <a:picLocks noChangeAspect="1"/>
          </p:cNvPicPr>
          <p:nvPr/>
        </p:nvPicPr>
        <p:blipFill>
          <a:blip r:embed="rId2" cstate="print"/>
          <a:stretch>
            <a:fillRect/>
          </a:stretch>
        </p:blipFill>
        <p:spPr>
          <a:xfrm>
            <a:off x="251520" y="260648"/>
            <a:ext cx="8532440" cy="6399330"/>
          </a:xfrm>
          <a:prstGeom prst="rect">
            <a:avLst/>
          </a:prstGeom>
        </p:spPr>
      </p:pic>
      <p:sp>
        <p:nvSpPr>
          <p:cNvPr id="3" name="2 Rectángulo"/>
          <p:cNvSpPr/>
          <p:nvPr/>
        </p:nvSpPr>
        <p:spPr>
          <a:xfrm>
            <a:off x="-401035" y="2832572"/>
            <a:ext cx="8975504"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s-ES" sz="5400" b="1" cap="none" spc="0" dirty="0" smtClean="0">
              <a:ln/>
              <a:solidFill>
                <a:schemeClr val="accent3"/>
              </a:solidFill>
              <a:effectLst/>
            </a:endParaRPr>
          </a:p>
          <a:p>
            <a:pPr algn="ctr"/>
            <a:r>
              <a:rPr lang="es-ES" sz="5400" b="1" dirty="0">
                <a:ln/>
                <a:solidFill>
                  <a:schemeClr val="accent3"/>
                </a:solidFill>
              </a:rPr>
              <a:t> </a:t>
            </a:r>
            <a:r>
              <a:rPr lang="es-ES" sz="5400" b="1" dirty="0" smtClean="0">
                <a:ln/>
                <a:solidFill>
                  <a:schemeClr val="accent3"/>
                </a:solidFill>
              </a:rPr>
              <a:t>   </a:t>
            </a:r>
            <a:r>
              <a:rPr lang="es-ES" sz="5400" b="1" cap="none" spc="0" dirty="0" smtClean="0">
                <a:ln/>
                <a:solidFill>
                  <a:schemeClr val="accent3"/>
                </a:solidFill>
                <a:effectLst/>
              </a:rPr>
              <a:t>ALDEADÁVILA DE LA RIBERA</a:t>
            </a:r>
            <a:endParaRPr lang="es-ES" sz="5400" b="1" cap="none" spc="0" dirty="0">
              <a:ln/>
              <a:solidFill>
                <a:schemeClr val="accent3"/>
              </a:solidFill>
              <a:effectLst/>
            </a:endParaRPr>
          </a:p>
        </p:txBody>
      </p:sp>
      <p:sp>
        <p:nvSpPr>
          <p:cNvPr id="4" name="3 Rectángulo"/>
          <p:cNvSpPr/>
          <p:nvPr/>
        </p:nvSpPr>
        <p:spPr>
          <a:xfrm>
            <a:off x="1475656" y="1988840"/>
            <a:ext cx="6091091"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CEIP LA RIBERA</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2" name="1 Imagen" descr="017.JPG"/>
          <p:cNvPicPr>
            <a:picLocks noChangeAspect="1"/>
          </p:cNvPicPr>
          <p:nvPr/>
        </p:nvPicPr>
        <p:blipFill>
          <a:blip r:embed="rId2" cstate="print"/>
          <a:stretch>
            <a:fillRect/>
          </a:stretch>
        </p:blipFill>
        <p:spPr>
          <a:xfrm>
            <a:off x="683568" y="476672"/>
            <a:ext cx="4968552" cy="3417881"/>
          </a:xfrm>
          <a:prstGeom prst="rect">
            <a:avLst/>
          </a:prstGeom>
        </p:spPr>
      </p:pic>
      <p:pic>
        <p:nvPicPr>
          <p:cNvPr id="7170" name="Picture 2" descr="C:\Users\USUARIO\AppData\Local\Microsoft\Windows\Temporary Internet Files\Content.IE5\1O3R7TLN\LastSupper[1].png"/>
          <p:cNvPicPr>
            <a:picLocks noChangeAspect="1" noChangeArrowheads="1"/>
          </p:cNvPicPr>
          <p:nvPr/>
        </p:nvPicPr>
        <p:blipFill>
          <a:blip r:embed="rId3" cstate="print"/>
          <a:srcRect/>
          <a:stretch>
            <a:fillRect/>
          </a:stretch>
        </p:blipFill>
        <p:spPr bwMode="auto">
          <a:xfrm>
            <a:off x="467544" y="4293096"/>
            <a:ext cx="8280920" cy="2016224"/>
          </a:xfrm>
          <a:prstGeom prst="rect">
            <a:avLst/>
          </a:prstGeom>
          <a:noFill/>
        </p:spPr>
      </p:pic>
      <p:sp>
        <p:nvSpPr>
          <p:cNvPr id="5" name="4 CuadroTexto"/>
          <p:cNvSpPr txBox="1"/>
          <p:nvPr/>
        </p:nvSpPr>
        <p:spPr>
          <a:xfrm>
            <a:off x="6156176" y="548680"/>
            <a:ext cx="2592288" cy="3139321"/>
          </a:xfrm>
          <a:prstGeom prst="rect">
            <a:avLst/>
          </a:prstGeom>
          <a:noFill/>
        </p:spPr>
        <p:txBody>
          <a:bodyPr wrap="square" rtlCol="0">
            <a:spAutoFit/>
          </a:bodyPr>
          <a:lstStyle/>
          <a:p>
            <a:r>
              <a:rPr lang="es-ES" b="1" i="1" dirty="0"/>
              <a:t>La última cena</a:t>
            </a:r>
            <a:r>
              <a:rPr lang="es-ES" dirty="0"/>
              <a:t> </a:t>
            </a:r>
            <a:r>
              <a:rPr lang="es-ES" dirty="0" smtClean="0"/>
              <a:t>es </a:t>
            </a:r>
            <a:r>
              <a:rPr lang="es-ES" dirty="0"/>
              <a:t>una pintura mural original de Leonardo </a:t>
            </a:r>
            <a:r>
              <a:rPr lang="es-ES" dirty="0" smtClean="0"/>
              <a:t>ejecutada </a:t>
            </a:r>
            <a:r>
              <a:rPr lang="es-ES" dirty="0"/>
              <a:t>entre </a:t>
            </a:r>
            <a:r>
              <a:rPr lang="es-ES" dirty="0" smtClean="0"/>
              <a:t>1495 y</a:t>
            </a:r>
            <a:r>
              <a:rPr lang="es-ES" dirty="0"/>
              <a:t> </a:t>
            </a:r>
            <a:r>
              <a:rPr lang="es-ES" dirty="0" smtClean="0"/>
              <a:t>1498.</a:t>
            </a:r>
            <a:r>
              <a:rPr lang="es-ES" baseline="30000" dirty="0" smtClean="0"/>
              <a:t> </a:t>
            </a:r>
            <a:r>
              <a:rPr lang="es-ES" dirty="0" smtClean="0"/>
              <a:t>Se </a:t>
            </a:r>
            <a:r>
              <a:rPr lang="es-ES" dirty="0"/>
              <a:t>encuentra en la pared sobre la que se pintó originariamente, en el </a:t>
            </a:r>
            <a:r>
              <a:rPr lang="es-ES" dirty="0" smtClean="0"/>
              <a:t>refectorio</a:t>
            </a:r>
            <a:r>
              <a:rPr lang="es-ES" dirty="0"/>
              <a:t> del convento </a:t>
            </a:r>
            <a:r>
              <a:rPr lang="es-ES" dirty="0" smtClean="0"/>
              <a:t>dominico</a:t>
            </a:r>
            <a:r>
              <a:rPr lang="es-ES" dirty="0"/>
              <a:t> de </a:t>
            </a:r>
            <a:endParaRPr lang="es-ES" dirty="0" smtClean="0"/>
          </a:p>
          <a:p>
            <a:r>
              <a:rPr lang="es-ES" dirty="0" err="1" smtClean="0"/>
              <a:t>S.Maria</a:t>
            </a:r>
            <a:r>
              <a:rPr lang="es-ES" dirty="0" smtClean="0"/>
              <a:t> </a:t>
            </a:r>
            <a:r>
              <a:rPr lang="es-ES" dirty="0" err="1"/>
              <a:t>delle</a:t>
            </a:r>
            <a:r>
              <a:rPr lang="es-ES" dirty="0"/>
              <a:t> </a:t>
            </a:r>
            <a:r>
              <a:rPr lang="es-ES" dirty="0" err="1"/>
              <a:t>Grazie</a:t>
            </a:r>
            <a:r>
              <a:rPr lang="es-ES" dirty="0"/>
              <a:t>, en Milán (Italia</a:t>
            </a:r>
            <a:r>
              <a:rPr lang="es-ES" dirty="0" smtClean="0"/>
              <a:t>).</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077072"/>
            <a:ext cx="7851648" cy="635496"/>
          </a:xfrm>
        </p:spPr>
        <p:txBody>
          <a:bodyPr>
            <a:noAutofit/>
          </a:bodyPr>
          <a:lstStyle/>
          <a:p>
            <a:pPr algn="ctr"/>
            <a:r>
              <a:rPr lang="es-ES" sz="7200" b="1" dirty="0"/>
              <a:t>Leonardo da Vinci</a:t>
            </a:r>
            <a:endParaRPr lang="es-ES" sz="7200" dirty="0"/>
          </a:p>
        </p:txBody>
      </p:sp>
      <p:sp>
        <p:nvSpPr>
          <p:cNvPr id="3" name="2 Subtítulo"/>
          <p:cNvSpPr>
            <a:spLocks noGrp="1"/>
          </p:cNvSpPr>
          <p:nvPr>
            <p:ph type="subTitle" idx="1"/>
          </p:nvPr>
        </p:nvSpPr>
        <p:spPr>
          <a:xfrm>
            <a:off x="539552" y="5157192"/>
            <a:ext cx="7854696" cy="848536"/>
          </a:xfrm>
        </p:spPr>
        <p:txBody>
          <a:bodyPr/>
          <a:lstStyle/>
          <a:p>
            <a:pPr algn="ctr"/>
            <a:r>
              <a:rPr lang="es-ES" dirty="0" smtClean="0">
                <a:solidFill>
                  <a:srgbClr val="FF0000"/>
                </a:solidFill>
              </a:rPr>
              <a:t>Semana Cultural en el CEIP La Ribera</a:t>
            </a:r>
            <a:endParaRPr lang="es-E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9"/>
            <a:ext cx="3096344" cy="1152128"/>
          </a:xfrm>
        </p:spPr>
        <p:txBody>
          <a:bodyPr/>
          <a:lstStyle/>
          <a:p>
            <a:r>
              <a:rPr lang="es-ES" dirty="0" smtClean="0"/>
              <a:t>SEMANA CULTURAL</a:t>
            </a:r>
            <a:br>
              <a:rPr lang="es-ES" dirty="0" smtClean="0"/>
            </a:br>
            <a:r>
              <a:rPr lang="es-ES" dirty="0" smtClean="0"/>
              <a:t>CEIP LA RIBERA ALDEADÁVILA DE LA RIBERA</a:t>
            </a:r>
            <a:endParaRPr lang="es-ES" dirty="0"/>
          </a:p>
        </p:txBody>
      </p:sp>
      <p:sp>
        <p:nvSpPr>
          <p:cNvPr id="3" name="2 Marcador de texto"/>
          <p:cNvSpPr>
            <a:spLocks noGrp="1"/>
          </p:cNvSpPr>
          <p:nvPr>
            <p:ph type="body" sz="half" idx="2"/>
          </p:nvPr>
        </p:nvSpPr>
        <p:spPr>
          <a:xfrm>
            <a:off x="251520" y="4509120"/>
            <a:ext cx="3672408" cy="1656184"/>
          </a:xfrm>
        </p:spPr>
        <p:txBody>
          <a:bodyPr>
            <a:normAutofit/>
          </a:bodyPr>
          <a:lstStyle/>
          <a:p>
            <a:r>
              <a:rPr lang="es-ES" dirty="0" smtClean="0">
                <a:latin typeface="Comic Sans MS" pitchFamily="66" charset="0"/>
              </a:rPr>
              <a:t>Leonardo da </a:t>
            </a:r>
            <a:r>
              <a:rPr lang="es-ES" dirty="0" smtClean="0">
                <a:latin typeface="Comic Sans MS" pitchFamily="66" charset="0"/>
              </a:rPr>
              <a:t>Vinci  un</a:t>
            </a:r>
            <a:r>
              <a:rPr lang="es-ES" dirty="0" smtClean="0">
                <a:latin typeface="Comic Sans MS" pitchFamily="66" charset="0"/>
              </a:rPr>
              <a:t> </a:t>
            </a:r>
            <a:r>
              <a:rPr lang="es-ES" dirty="0" smtClean="0">
                <a:latin typeface="Comic Sans MS" pitchFamily="66" charset="0"/>
              </a:rPr>
              <a:t>afamado</a:t>
            </a:r>
            <a:r>
              <a:rPr lang="es-ES" dirty="0" smtClean="0">
                <a:latin typeface="Comic Sans MS" pitchFamily="66" charset="0"/>
              </a:rPr>
              <a:t> florentino del </a:t>
            </a:r>
            <a:r>
              <a:rPr lang="es-ES" dirty="0" smtClean="0">
                <a:latin typeface="Comic Sans MS" pitchFamily="66" charset="0"/>
              </a:rPr>
              <a:t>Renacimiento </a:t>
            </a:r>
            <a:r>
              <a:rPr lang="es-ES" dirty="0" smtClean="0">
                <a:latin typeface="Comic Sans MS" pitchFamily="66" charset="0"/>
              </a:rPr>
              <a:t>italiano</a:t>
            </a:r>
            <a:r>
              <a:rPr lang="es-ES" dirty="0" smtClean="0">
                <a:latin typeface="Comic Sans MS" pitchFamily="66" charset="0"/>
              </a:rPr>
              <a:t>.</a:t>
            </a:r>
          </a:p>
          <a:p>
            <a:r>
              <a:rPr lang="es-ES" dirty="0" smtClean="0">
                <a:latin typeface="Comic Sans MS" pitchFamily="66" charset="0"/>
              </a:rPr>
              <a:t>Fue</a:t>
            </a:r>
            <a:r>
              <a:rPr lang="es-ES" dirty="0" smtClean="0">
                <a:latin typeface="Comic Sans MS" pitchFamily="66" charset="0"/>
              </a:rPr>
              <a:t> pintor, anatomista, arquitecto, paleontólogo</a:t>
            </a:r>
            <a:r>
              <a:rPr lang="es-ES" dirty="0" smtClean="0">
                <a:latin typeface="Comic Sans MS" pitchFamily="66" charset="0"/>
              </a:rPr>
              <a:t>,​</a:t>
            </a:r>
            <a:r>
              <a:rPr lang="es-ES" dirty="0" smtClean="0">
                <a:latin typeface="Comic Sans MS" pitchFamily="66" charset="0"/>
              </a:rPr>
              <a:t> artista, botánico, científico, escritor, escultor, filósofo, ingeniero, inventor, músico, poeta y urbanista.</a:t>
            </a:r>
            <a:endParaRPr lang="es-ES" dirty="0">
              <a:latin typeface="Comic Sans MS" pitchFamily="66" charset="0"/>
            </a:endParaRPr>
          </a:p>
        </p:txBody>
      </p:sp>
      <p:pic>
        <p:nvPicPr>
          <p:cNvPr id="5" name="4 Marcador de posición de imagen" descr="descarga.jpg"/>
          <p:cNvPicPr>
            <a:picLocks noGrp="1" noChangeAspect="1"/>
          </p:cNvPicPr>
          <p:nvPr>
            <p:ph type="pic" idx="1"/>
          </p:nvPr>
        </p:nvPicPr>
        <p:blipFill>
          <a:blip r:embed="rId3" cstate="print"/>
          <a:srcRect t="3067" b="3067"/>
          <a:stretch>
            <a:fillRect/>
          </a:stretch>
        </p:blipFill>
        <p:spPr>
          <a:xfrm rot="420000">
            <a:off x="3498236" y="1175445"/>
            <a:ext cx="4617720" cy="393192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4030216" cy="466376"/>
          </a:xfrm>
        </p:spPr>
        <p:txBody>
          <a:bodyPr/>
          <a:lstStyle/>
          <a:p>
            <a:r>
              <a:rPr lang="es-ES" dirty="0" smtClean="0">
                <a:solidFill>
                  <a:srgbClr val="92D050"/>
                </a:solidFill>
              </a:rPr>
              <a:t>CONCURSO DE TRABAJOS </a:t>
            </a:r>
            <a:endParaRPr lang="es-ES" dirty="0">
              <a:solidFill>
                <a:srgbClr val="92D050"/>
              </a:solidFill>
            </a:endParaRPr>
          </a:p>
        </p:txBody>
      </p:sp>
      <p:sp>
        <p:nvSpPr>
          <p:cNvPr id="3" name="2 Marcador de texto"/>
          <p:cNvSpPr>
            <a:spLocks noGrp="1"/>
          </p:cNvSpPr>
          <p:nvPr>
            <p:ph type="body" idx="2"/>
          </p:nvPr>
        </p:nvSpPr>
        <p:spPr>
          <a:xfrm>
            <a:off x="395536" y="1196752"/>
            <a:ext cx="3240360" cy="4968552"/>
          </a:xfrm>
        </p:spPr>
        <p:txBody>
          <a:bodyPr/>
          <a:lstStyle/>
          <a:p>
            <a:endParaRPr lang="es-ES" dirty="0"/>
          </a:p>
        </p:txBody>
      </p:sp>
      <p:sp>
        <p:nvSpPr>
          <p:cNvPr id="4" name="3 Marcador de contenido"/>
          <p:cNvSpPr>
            <a:spLocks noGrp="1"/>
          </p:cNvSpPr>
          <p:nvPr>
            <p:ph sz="half" idx="1"/>
          </p:nvPr>
        </p:nvSpPr>
        <p:spPr>
          <a:xfrm>
            <a:off x="3575050" y="1676400"/>
            <a:ext cx="5111750" cy="4128864"/>
          </a:xfrm>
        </p:spPr>
        <p:txBody>
          <a:bodyPr>
            <a:noAutofit/>
          </a:bodyPr>
          <a:lstStyle/>
          <a:p>
            <a:pPr algn="just"/>
            <a:r>
              <a:rPr lang="es-ES" sz="1600" dirty="0" smtClean="0">
                <a:latin typeface="Comic Sans MS" pitchFamily="66" charset="0"/>
              </a:rPr>
              <a:t>Frecuentemente descrito como un arquetipo y símbolo del hombre del Renacimiento, genio universal, además de filósofo humanista cuya curiosidad infinita solo puede ser equiparable a su capacidad inventiva</a:t>
            </a:r>
            <a:r>
              <a:rPr lang="es-ES" sz="1600" dirty="0" smtClean="0">
                <a:latin typeface="Comic Sans MS" pitchFamily="66" charset="0"/>
              </a:rPr>
              <a:t>,​ </a:t>
            </a:r>
            <a:r>
              <a:rPr lang="es-ES" sz="1600" dirty="0" smtClean="0">
                <a:latin typeface="Comic Sans MS" pitchFamily="66" charset="0"/>
              </a:rPr>
              <a:t>Leonardo da Vinci es considerado uno de los más grandes pintores de todos los tiempos y, probablemente, la persona con el mayor número de talentos en múltiples disciplinas que jamás ha </a:t>
            </a:r>
            <a:r>
              <a:rPr lang="es-ES" sz="1600" dirty="0" smtClean="0">
                <a:latin typeface="Comic Sans MS" pitchFamily="66" charset="0"/>
              </a:rPr>
              <a:t>existido.6 </a:t>
            </a:r>
            <a:r>
              <a:rPr lang="es-ES" sz="1600" dirty="0" smtClean="0">
                <a:latin typeface="Comic Sans MS" pitchFamily="66" charset="0"/>
              </a:rPr>
              <a:t>Como ingeniero e inventor, Leonardo desarrolló ideas muy adelantadas a su tiempo, tales como el helicóptero, el carro de combate, el submarino y el </a:t>
            </a:r>
            <a:r>
              <a:rPr lang="es-ES" sz="1600" dirty="0" smtClean="0">
                <a:latin typeface="Comic Sans MS" pitchFamily="66" charset="0"/>
              </a:rPr>
              <a:t>automóvil. Como </a:t>
            </a:r>
            <a:r>
              <a:rPr lang="es-ES" sz="1600" dirty="0" smtClean="0">
                <a:latin typeface="Comic Sans MS" pitchFamily="66" charset="0"/>
              </a:rPr>
              <a:t>científico, Leonardo da Vinci hizo progresar mucho el conocimiento en las áreas de anatomía, la ingeniería civil, la óptica y la hidrodinámica.</a:t>
            </a:r>
            <a:endParaRPr lang="es-ES" sz="1600" dirty="0">
              <a:latin typeface="Comic Sans MS" pitchFamily="66" charset="0"/>
            </a:endParaRPr>
          </a:p>
        </p:txBody>
      </p:sp>
      <p:pic>
        <p:nvPicPr>
          <p:cNvPr id="3074" name="Picture 2" descr="C:\Users\USUARIO\Desktop\Nueva carpeta (2)\657px-Leonardo_da_Vinci_-_presumed_self-portrait_-_WGA12798.jpg"/>
          <p:cNvPicPr>
            <a:picLocks noChangeAspect="1" noChangeArrowheads="1"/>
          </p:cNvPicPr>
          <p:nvPr/>
        </p:nvPicPr>
        <p:blipFill>
          <a:blip r:embed="rId3" cstate="print"/>
          <a:srcRect/>
          <a:stretch>
            <a:fillRect/>
          </a:stretch>
        </p:blipFill>
        <p:spPr bwMode="auto">
          <a:xfrm>
            <a:off x="683568" y="1772816"/>
            <a:ext cx="2736304" cy="38763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1 Imagen" descr="P1010127.JPG"/>
          <p:cNvPicPr>
            <a:picLocks noChangeAspect="1"/>
          </p:cNvPicPr>
          <p:nvPr/>
        </p:nvPicPr>
        <p:blipFill>
          <a:blip r:embed="rId3" cstate="print"/>
          <a:stretch>
            <a:fillRect/>
          </a:stretch>
        </p:blipFill>
        <p:spPr>
          <a:xfrm>
            <a:off x="467544" y="620688"/>
            <a:ext cx="4536504" cy="3579352"/>
          </a:xfrm>
          <a:prstGeom prst="rect">
            <a:avLst/>
          </a:prstGeom>
        </p:spPr>
      </p:pic>
      <p:pic>
        <p:nvPicPr>
          <p:cNvPr id="3" name="2 Imagen" descr="P1010128.JPG"/>
          <p:cNvPicPr>
            <a:picLocks noChangeAspect="1"/>
          </p:cNvPicPr>
          <p:nvPr/>
        </p:nvPicPr>
        <p:blipFill>
          <a:blip r:embed="rId4" cstate="print"/>
          <a:stretch>
            <a:fillRect/>
          </a:stretch>
        </p:blipFill>
        <p:spPr>
          <a:xfrm>
            <a:off x="3635896" y="2636912"/>
            <a:ext cx="5052053" cy="3789040"/>
          </a:xfrm>
          <a:prstGeom prst="rect">
            <a:avLst/>
          </a:prstGeom>
        </p:spPr>
      </p:pic>
      <p:pic>
        <p:nvPicPr>
          <p:cNvPr id="2050" name="Picture 2" descr="C:\Users\USUARIO\AppData\Local\Microsoft\Windows\Temporary Internet Files\Content.IE5\I7D6S6NN\palette-296996_960_720[1].png"/>
          <p:cNvPicPr>
            <a:picLocks noChangeAspect="1" noChangeArrowheads="1"/>
          </p:cNvPicPr>
          <p:nvPr/>
        </p:nvPicPr>
        <p:blipFill>
          <a:blip r:embed="rId5" cstate="print"/>
          <a:srcRect/>
          <a:stretch>
            <a:fillRect/>
          </a:stretch>
        </p:blipFill>
        <p:spPr bwMode="auto">
          <a:xfrm>
            <a:off x="6084168" y="836712"/>
            <a:ext cx="2176686" cy="1340768"/>
          </a:xfrm>
          <a:prstGeom prst="rect">
            <a:avLst/>
          </a:prstGeom>
          <a:noFill/>
        </p:spPr>
      </p:pic>
      <p:pic>
        <p:nvPicPr>
          <p:cNvPr id="2054" name="Picture 6" descr="C:\Users\USUARIO\AppData\Local\Microsoft\Windows\Temporary Internet Files\Content.IE5\NQYR0TYY\art-156802_960_720[1].png"/>
          <p:cNvPicPr>
            <a:picLocks noChangeAspect="1" noChangeArrowheads="1"/>
          </p:cNvPicPr>
          <p:nvPr/>
        </p:nvPicPr>
        <p:blipFill>
          <a:blip r:embed="rId6" cstate="print"/>
          <a:srcRect/>
          <a:stretch>
            <a:fillRect/>
          </a:stretch>
        </p:blipFill>
        <p:spPr bwMode="auto">
          <a:xfrm>
            <a:off x="899592" y="4293096"/>
            <a:ext cx="2051720" cy="21184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2" name="1 Imagen" descr="P1010129.JPG"/>
          <p:cNvPicPr>
            <a:picLocks noChangeAspect="1"/>
          </p:cNvPicPr>
          <p:nvPr/>
        </p:nvPicPr>
        <p:blipFill>
          <a:blip r:embed="rId2" cstate="print"/>
          <a:stretch>
            <a:fillRect/>
          </a:stretch>
        </p:blipFill>
        <p:spPr>
          <a:xfrm>
            <a:off x="467544" y="836712"/>
            <a:ext cx="4536504" cy="2952328"/>
          </a:xfrm>
          <a:prstGeom prst="rect">
            <a:avLst/>
          </a:prstGeom>
        </p:spPr>
      </p:pic>
      <p:pic>
        <p:nvPicPr>
          <p:cNvPr id="1026" name="Picture 2" descr="C:\Users\USUARIO\AppData\Local\Microsoft\Windows\Temporary Internet Files\Content.IE5\NQYR0TYY\brush-2273063_640[1].jpg"/>
          <p:cNvPicPr>
            <a:picLocks noChangeAspect="1" noChangeArrowheads="1"/>
          </p:cNvPicPr>
          <p:nvPr/>
        </p:nvPicPr>
        <p:blipFill>
          <a:blip r:embed="rId3" cstate="print"/>
          <a:srcRect/>
          <a:stretch>
            <a:fillRect/>
          </a:stretch>
        </p:blipFill>
        <p:spPr bwMode="auto">
          <a:xfrm>
            <a:off x="5940152" y="1052736"/>
            <a:ext cx="1950720" cy="1463040"/>
          </a:xfrm>
          <a:prstGeom prst="rect">
            <a:avLst/>
          </a:prstGeom>
          <a:noFill/>
        </p:spPr>
      </p:pic>
      <p:pic>
        <p:nvPicPr>
          <p:cNvPr id="4" name="3 Imagen" descr="P1010126.JPG"/>
          <p:cNvPicPr>
            <a:picLocks noChangeAspect="1"/>
          </p:cNvPicPr>
          <p:nvPr/>
        </p:nvPicPr>
        <p:blipFill>
          <a:blip r:embed="rId4" cstate="print"/>
          <a:stretch>
            <a:fillRect/>
          </a:stretch>
        </p:blipFill>
        <p:spPr>
          <a:xfrm>
            <a:off x="4139952" y="2852936"/>
            <a:ext cx="4728526" cy="3789040"/>
          </a:xfrm>
          <a:prstGeom prst="rect">
            <a:avLst/>
          </a:prstGeom>
        </p:spPr>
      </p:pic>
      <p:pic>
        <p:nvPicPr>
          <p:cNvPr id="1028" name="Picture 4" descr="C:\Users\USUARIO\AppData\Local\Microsoft\Windows\Temporary Internet Files\Content.IE5\1O3R7TLN\Leonardo-da-Vinci-Outline2-by-Merlin2525[1].png"/>
          <p:cNvPicPr>
            <a:picLocks noChangeAspect="1" noChangeArrowheads="1"/>
          </p:cNvPicPr>
          <p:nvPr/>
        </p:nvPicPr>
        <p:blipFill>
          <a:blip r:embed="rId5" cstate="print"/>
          <a:srcRect/>
          <a:stretch>
            <a:fillRect/>
          </a:stretch>
        </p:blipFill>
        <p:spPr bwMode="auto">
          <a:xfrm>
            <a:off x="971600" y="3829604"/>
            <a:ext cx="2088232" cy="30283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098" name="Picture 2" descr="C:\Users\USUARIO\AppData\Local\Microsoft\Windows\Temporary Internet Files\Content.IE5\9T6KJD8V\Leonardo_da_Vinci_statue_outside_the_Uffizi_Gallery[1].jpg"/>
          <p:cNvPicPr>
            <a:picLocks noChangeAspect="1" noChangeArrowheads="1"/>
          </p:cNvPicPr>
          <p:nvPr/>
        </p:nvPicPr>
        <p:blipFill>
          <a:blip r:embed="rId2" cstate="print"/>
          <a:srcRect/>
          <a:stretch>
            <a:fillRect/>
          </a:stretch>
        </p:blipFill>
        <p:spPr bwMode="auto">
          <a:xfrm>
            <a:off x="251520" y="980728"/>
            <a:ext cx="3312367" cy="5229200"/>
          </a:xfrm>
          <a:prstGeom prst="rect">
            <a:avLst/>
          </a:prstGeom>
          <a:noFill/>
        </p:spPr>
      </p:pic>
      <p:pic>
        <p:nvPicPr>
          <p:cNvPr id="3" name="2 Imagen" descr="P1010125.JPG"/>
          <p:cNvPicPr>
            <a:picLocks noChangeAspect="1"/>
          </p:cNvPicPr>
          <p:nvPr/>
        </p:nvPicPr>
        <p:blipFill>
          <a:blip r:embed="rId3" cstate="print"/>
          <a:stretch>
            <a:fillRect/>
          </a:stretch>
        </p:blipFill>
        <p:spPr>
          <a:xfrm>
            <a:off x="4355976" y="1052736"/>
            <a:ext cx="4176464" cy="3240360"/>
          </a:xfrm>
          <a:prstGeom prst="rect">
            <a:avLst/>
          </a:prstGeom>
        </p:spPr>
      </p:pic>
      <p:sp>
        <p:nvSpPr>
          <p:cNvPr id="4" name="3 CuadroTexto"/>
          <p:cNvSpPr txBox="1"/>
          <p:nvPr/>
        </p:nvSpPr>
        <p:spPr>
          <a:xfrm>
            <a:off x="4572000" y="4725144"/>
            <a:ext cx="4032448" cy="1200329"/>
          </a:xfrm>
          <a:prstGeom prst="rect">
            <a:avLst/>
          </a:prstGeom>
          <a:noFill/>
        </p:spPr>
        <p:txBody>
          <a:bodyPr wrap="square" rtlCol="0">
            <a:spAutoFit/>
          </a:bodyPr>
          <a:lstStyle/>
          <a:p>
            <a:r>
              <a:rPr lang="es-ES" dirty="0" smtClean="0"/>
              <a:t>Todos los alumnos del Centro hemos participado en proyectos y exposiciones sobre nuestro amigo Leonardo</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2 Imagen" descr="062.JPG"/>
          <p:cNvPicPr>
            <a:picLocks noChangeAspect="1"/>
          </p:cNvPicPr>
          <p:nvPr/>
        </p:nvPicPr>
        <p:blipFill>
          <a:blip r:embed="rId3" cstate="print"/>
          <a:stretch>
            <a:fillRect/>
          </a:stretch>
        </p:blipFill>
        <p:spPr>
          <a:xfrm>
            <a:off x="395536" y="476672"/>
            <a:ext cx="3600400" cy="4149080"/>
          </a:xfrm>
          <a:prstGeom prst="rect">
            <a:avLst/>
          </a:prstGeom>
        </p:spPr>
      </p:pic>
      <p:pic>
        <p:nvPicPr>
          <p:cNvPr id="4" name="3 Imagen" descr="063.JPG"/>
          <p:cNvPicPr>
            <a:picLocks noChangeAspect="1"/>
          </p:cNvPicPr>
          <p:nvPr/>
        </p:nvPicPr>
        <p:blipFill>
          <a:blip r:embed="rId4" cstate="print"/>
          <a:stretch>
            <a:fillRect/>
          </a:stretch>
        </p:blipFill>
        <p:spPr>
          <a:xfrm>
            <a:off x="2915816" y="2780928"/>
            <a:ext cx="4392488" cy="3789040"/>
          </a:xfrm>
          <a:prstGeom prst="rect">
            <a:avLst/>
          </a:prstGeom>
        </p:spPr>
      </p:pic>
      <p:pic>
        <p:nvPicPr>
          <p:cNvPr id="5" name="4 Imagen" descr="064.JPG"/>
          <p:cNvPicPr>
            <a:picLocks noChangeAspect="1"/>
          </p:cNvPicPr>
          <p:nvPr/>
        </p:nvPicPr>
        <p:blipFill>
          <a:blip r:embed="rId5" cstate="print"/>
          <a:stretch>
            <a:fillRect/>
          </a:stretch>
        </p:blipFill>
        <p:spPr>
          <a:xfrm>
            <a:off x="5652120" y="692696"/>
            <a:ext cx="2664296" cy="28083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3" name="2 Imagen" descr="P1010130.JPG"/>
          <p:cNvPicPr>
            <a:picLocks noChangeAspect="1"/>
          </p:cNvPicPr>
          <p:nvPr/>
        </p:nvPicPr>
        <p:blipFill>
          <a:blip r:embed="rId2" cstate="print"/>
          <a:stretch>
            <a:fillRect/>
          </a:stretch>
        </p:blipFill>
        <p:spPr>
          <a:xfrm>
            <a:off x="683568" y="908720"/>
            <a:ext cx="3579862" cy="5085184"/>
          </a:xfrm>
          <a:prstGeom prst="rect">
            <a:avLst/>
          </a:prstGeom>
        </p:spPr>
      </p:pic>
      <p:pic>
        <p:nvPicPr>
          <p:cNvPr id="5123" name="Picture 3" descr="C:\Users\USUARIO\AppData\Local\Microsoft\Windows\Temporary Internet Files\Content.IE5\1O3R7TLN\769px-Mona_Lisa_(copy,_Walters_Art_Gallery)[1].jpg"/>
          <p:cNvPicPr>
            <a:picLocks noChangeAspect="1" noChangeArrowheads="1"/>
          </p:cNvPicPr>
          <p:nvPr/>
        </p:nvPicPr>
        <p:blipFill>
          <a:blip r:embed="rId3" cstate="print"/>
          <a:srcRect/>
          <a:stretch>
            <a:fillRect/>
          </a:stretch>
        </p:blipFill>
        <p:spPr bwMode="auto">
          <a:xfrm>
            <a:off x="5508104" y="1124744"/>
            <a:ext cx="2324084" cy="2016224"/>
          </a:xfrm>
          <a:prstGeom prst="rect">
            <a:avLst/>
          </a:prstGeom>
          <a:noFill/>
        </p:spPr>
      </p:pic>
      <p:sp>
        <p:nvSpPr>
          <p:cNvPr id="5" name="4 CuadroTexto"/>
          <p:cNvSpPr txBox="1"/>
          <p:nvPr/>
        </p:nvSpPr>
        <p:spPr>
          <a:xfrm>
            <a:off x="5220072" y="3429000"/>
            <a:ext cx="3096344" cy="2862322"/>
          </a:xfrm>
          <a:prstGeom prst="rect">
            <a:avLst/>
          </a:prstGeom>
          <a:noFill/>
        </p:spPr>
        <p:txBody>
          <a:bodyPr wrap="square" rtlCol="0">
            <a:spAutoFit/>
          </a:bodyPr>
          <a:lstStyle/>
          <a:p>
            <a:r>
              <a:rPr lang="es-ES" dirty="0" smtClean="0"/>
              <a:t>Su nombre, La Gioconda deriva de la tesis más aceptada acerca de la identidad de la modelo: la esposa de Francesco </a:t>
            </a:r>
            <a:r>
              <a:rPr lang="es-ES" dirty="0" err="1" smtClean="0"/>
              <a:t>Bartolomeo</a:t>
            </a:r>
            <a:r>
              <a:rPr lang="es-ES" dirty="0" smtClean="0"/>
              <a:t> de </a:t>
            </a:r>
            <a:r>
              <a:rPr lang="es-ES" dirty="0" err="1" smtClean="0"/>
              <a:t>Giocondo</a:t>
            </a:r>
            <a:r>
              <a:rPr lang="es-ES" dirty="0" smtClean="0"/>
              <a:t>, que realmente se llamaba Lisa </a:t>
            </a:r>
            <a:r>
              <a:rPr lang="es-ES" dirty="0" err="1" smtClean="0"/>
              <a:t>Gherardini</a:t>
            </a:r>
            <a:r>
              <a:rPr lang="es-ES" dirty="0" smtClean="0"/>
              <a:t>, de donde viene su otro nombre: Mona  Lisa.</a:t>
            </a: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TotalTime>
  <Words>58</Words>
  <Application>Microsoft Office PowerPoint</Application>
  <PresentationFormat>Presentación en pantalla (4:3)</PresentationFormat>
  <Paragraphs>14</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Flujo</vt:lpstr>
      <vt:lpstr>Diapositiva 1</vt:lpstr>
      <vt:lpstr>Leonardo da Vinci</vt:lpstr>
      <vt:lpstr>SEMANA CULTURAL CEIP LA RIBERA ALDEADÁVILA DE LA RIBERA</vt:lpstr>
      <vt:lpstr>CONCURSO DE TRABAJOS </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USUARIO</dc:creator>
  <cp:lastModifiedBy>USUARIO</cp:lastModifiedBy>
  <cp:revision>6</cp:revision>
  <dcterms:created xsi:type="dcterms:W3CDTF">2020-05-19T16:10:19Z</dcterms:created>
  <dcterms:modified xsi:type="dcterms:W3CDTF">2020-05-19T17:07:45Z</dcterms:modified>
</cp:coreProperties>
</file>