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7"/>
  </p:notesMasterIdLst>
  <p:sldIdLst>
    <p:sldId id="290" r:id="rId3"/>
    <p:sldId id="267" r:id="rId4"/>
    <p:sldId id="258" r:id="rId5"/>
    <p:sldId id="291" r:id="rId6"/>
    <p:sldId id="293" r:id="rId7"/>
    <p:sldId id="294" r:id="rId8"/>
    <p:sldId id="301" r:id="rId9"/>
    <p:sldId id="302" r:id="rId10"/>
    <p:sldId id="304" r:id="rId11"/>
    <p:sldId id="305" r:id="rId12"/>
    <p:sldId id="338" r:id="rId13"/>
    <p:sldId id="295" r:id="rId14"/>
    <p:sldId id="296" r:id="rId15"/>
    <p:sldId id="314" r:id="rId16"/>
    <p:sldId id="306" r:id="rId17"/>
    <p:sldId id="339" r:id="rId18"/>
    <p:sldId id="340" r:id="rId19"/>
    <p:sldId id="292" r:id="rId20"/>
    <p:sldId id="257" r:id="rId21"/>
    <p:sldId id="310" r:id="rId22"/>
    <p:sldId id="312" r:id="rId23"/>
    <p:sldId id="316" r:id="rId24"/>
    <p:sldId id="317" r:id="rId25"/>
    <p:sldId id="318" r:id="rId26"/>
    <p:sldId id="259" r:id="rId27"/>
    <p:sldId id="319" r:id="rId28"/>
    <p:sldId id="341" r:id="rId29"/>
    <p:sldId id="321" r:id="rId30"/>
    <p:sldId id="322" r:id="rId31"/>
    <p:sldId id="260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261" r:id="rId41"/>
    <p:sldId id="262" r:id="rId42"/>
    <p:sldId id="332" r:id="rId43"/>
    <p:sldId id="333" r:id="rId44"/>
    <p:sldId id="334" r:id="rId45"/>
    <p:sldId id="335" r:id="rId46"/>
    <p:sldId id="263" r:id="rId47"/>
    <p:sldId id="342" r:id="rId48"/>
    <p:sldId id="336" r:id="rId49"/>
    <p:sldId id="271" r:id="rId50"/>
    <p:sldId id="297" r:id="rId51"/>
    <p:sldId id="298" r:id="rId52"/>
    <p:sldId id="299" r:id="rId53"/>
    <p:sldId id="300" r:id="rId54"/>
    <p:sldId id="309" r:id="rId55"/>
    <p:sldId id="264" r:id="rId5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75D56-737E-48B6-96E5-05D61502DC20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B467D-3734-4FF5-8831-577A5CFF09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32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AF460-8A26-4121-B61F-579F2B4F4E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5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48269B-934A-4AC7-B37F-19490F5F6D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24581" name="4 Marcador de encabezado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EXPRESIÓN ESCRITA         CEIP MARGARITA SALAS           PEDRO J SERANO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AF460-8A26-4121-B61F-579F2B4F4EF0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31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AF460-8A26-4121-B61F-579F2B4F4EF0}" type="slidenum">
              <a:rPr lang="es-ES" smtClean="0"/>
              <a:pPr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55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AF460-8A26-4121-B61F-579F2B4F4EF0}" type="slidenum">
              <a:rPr lang="es-ES" smtClean="0"/>
              <a:pPr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0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80E70-7A24-466E-B695-79BFE1E17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D18D53-1E68-41A5-870C-2124204F6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9A437A-3F01-437A-8AE5-83828A66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347-10C2-46F4-9943-8B8251C2BED0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A3924-6C60-4311-A553-45962FE4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FC69AD-A21F-4577-9121-1DD2116F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FFE8-39C9-4894-825B-AA0C163E5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87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4CF4B-DEF7-4ABF-B01B-7FE0A37C0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1E53A0-5876-4E3E-AE57-004810BC4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A11A8-C074-44B3-9CA0-4CE5E260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347-10C2-46F4-9943-8B8251C2BED0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82B155-C49E-497E-B130-D11E0D41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8F8D6-BB84-40A8-BFA1-FD917051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FFE8-39C9-4894-825B-AA0C163E5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15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B9C019-B68D-4F39-BB6F-27AA647DB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F4B7D7-2778-4D3C-A270-EE391A7A8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241067-0068-444E-B633-CEA4A7C0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347-10C2-46F4-9943-8B8251C2BED0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0D753-4794-46AA-B698-5BACD54D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77F7D-E878-49E4-A4E7-2BF25B41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FFE8-39C9-4894-825B-AA0C163E5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335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83E2-2A55-42BD-A74D-167996C5CDD9}" type="datetimeFigureOut">
              <a:rPr lang="es-ES_tradnl" smtClean="0"/>
              <a:pPr/>
              <a:t>15/11/2020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BF7-0EEA-4AFB-9A1C-056A564431E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399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83E2-2A55-42BD-A74D-167996C5CDD9}" type="datetimeFigureOut">
              <a:rPr lang="es-ES_tradnl" smtClean="0"/>
              <a:pPr/>
              <a:t>15/11/2020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BF7-0EEA-4AFB-9A1C-056A564431E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1423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83E2-2A55-42BD-A74D-167996C5CDD9}" type="datetimeFigureOut">
              <a:rPr lang="es-ES_tradnl" smtClean="0"/>
              <a:pPr/>
              <a:t>15/11/2020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BF7-0EEA-4AFB-9A1C-056A564431E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138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83E2-2A55-42BD-A74D-167996C5CDD9}" type="datetimeFigureOut">
              <a:rPr lang="es-ES_tradnl" smtClean="0"/>
              <a:pPr/>
              <a:t>15/11/2020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BF7-0EEA-4AFB-9A1C-056A564431E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2504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83E2-2A55-42BD-A74D-167996C5CDD9}" type="datetimeFigureOut">
              <a:rPr lang="es-ES_tradnl" smtClean="0"/>
              <a:pPr/>
              <a:t>15/11/2020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BF7-0EEA-4AFB-9A1C-056A564431E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3124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83E2-2A55-42BD-A74D-167996C5CDD9}" type="datetimeFigureOut">
              <a:rPr lang="es-ES_tradnl" smtClean="0"/>
              <a:pPr/>
              <a:t>15/11/2020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BF7-0EEA-4AFB-9A1C-056A564431E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1982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83E2-2A55-42BD-A74D-167996C5CDD9}" type="datetimeFigureOut">
              <a:rPr lang="es-ES_tradnl" smtClean="0"/>
              <a:pPr/>
              <a:t>15/11/2020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BF7-0EEA-4AFB-9A1C-056A564431E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291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83E2-2A55-42BD-A74D-167996C5CDD9}" type="datetimeFigureOut">
              <a:rPr lang="es-ES_tradnl" smtClean="0"/>
              <a:pPr/>
              <a:t>15/11/2020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BF7-0EEA-4AFB-9A1C-056A564431E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166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24F0C-420D-458A-BC96-956C271A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1BE139-DACC-4346-A832-E57D78EBB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FA39A-A093-4A48-B828-75798CCE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347-10C2-46F4-9943-8B8251C2BED0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75C399-0A30-44D1-9198-02CFAA7A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7EBECF-072C-4544-86A1-01AE8E3D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FFE8-39C9-4894-825B-AA0C163E5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323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83E2-2A55-42BD-A74D-167996C5CDD9}" type="datetimeFigureOut">
              <a:rPr lang="es-ES_tradnl" smtClean="0"/>
              <a:pPr/>
              <a:t>15/11/2020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BF7-0EEA-4AFB-9A1C-056A564431E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6912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83E2-2A55-42BD-A74D-167996C5CDD9}" type="datetimeFigureOut">
              <a:rPr lang="es-ES_tradnl" smtClean="0"/>
              <a:pPr/>
              <a:t>15/11/2020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BF7-0EEA-4AFB-9A1C-056A564431E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9389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83E2-2A55-42BD-A74D-167996C5CDD9}" type="datetimeFigureOut">
              <a:rPr lang="es-ES_tradnl" smtClean="0"/>
              <a:pPr/>
              <a:t>15/11/2020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BBF7-0EEA-4AFB-9A1C-056A564431E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239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ADDF5-1228-41B6-9228-A5798309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DFB277-1116-43E0-AE6F-0D34DDBDE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776C03-7BF2-49ED-B5FB-64B26A8F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347-10C2-46F4-9943-8B8251C2BED0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3320F9-6953-45BE-9F6F-2C33924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9294F3-2F56-4D79-A34A-9D7E94AC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FFE8-39C9-4894-825B-AA0C163E5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18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41165-84E2-415C-AEC9-C2A9F6AA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E2A351-8010-4BAC-BF60-6E6F18C18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8B1B0-8F53-48C3-B3BE-287B39242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96288D-0028-4458-A554-4B1E84654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347-10C2-46F4-9943-8B8251C2BED0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43B97D-DD1A-4E6C-A274-DF687112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050A04-6D0F-47A2-93F2-CAA7BF3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FFE8-39C9-4894-825B-AA0C163E5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2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93B0C-4E7A-4D0F-A5E8-7F18BFCF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E06534-266C-486E-B37D-ABC1F0709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ECE983-2F02-4144-93DC-67288F8E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43F397-242D-42A6-914D-6F374F0F5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D03484-D752-4F0D-8ECF-1864C355C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0B6350-1433-457E-8476-B836ABB0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347-10C2-46F4-9943-8B8251C2BED0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3D8A03-9FC0-4720-A289-3EA4A727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D321F1-FC27-4D75-AB93-86E67B09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FFE8-39C9-4894-825B-AA0C163E5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12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5B52E-752A-4D27-94FA-97966B7B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33D4C8-23D5-4DAC-9CBB-67F07D77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347-10C2-46F4-9943-8B8251C2BED0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FE3CC7-9F1D-4F66-87F7-C1ACF323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B3839B-0E8A-449B-A5B5-133256FF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FFE8-39C9-4894-825B-AA0C163E5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08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8C1D8C-7AF8-467F-9ECA-4DC42C0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347-10C2-46F4-9943-8B8251C2BED0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63AE47-079B-465B-B53E-D0282407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D11032-1C3C-4FA0-A443-FE727F27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FFE8-39C9-4894-825B-AA0C163E5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86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E432A-57C5-4397-954A-F2FBC0AE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C79A62-2E5F-4170-BAE0-A64A91D1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EE6F52-4668-46B3-A30C-7CDC4AD8B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7CC1E-CC13-403C-986E-C8CE65B8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347-10C2-46F4-9943-8B8251C2BED0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1E61E4-01C8-4822-B819-01230B41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335CF1-3DAB-4D6A-B771-1DC5DCF5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FFE8-39C9-4894-825B-AA0C163E5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01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01AC9-6A4C-4BB7-98D6-1F790328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85CB02-2C2B-4BBC-A38C-A256A197A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67B051-AB27-4155-AC49-0A535145A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BBE11B-94C3-4A29-80EA-972E8FB1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7347-10C2-46F4-9943-8B8251C2BED0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E0B017-F455-4E21-8DA3-65E73599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82BA9B-FEA1-43EB-9CEE-0A766C41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FFE8-39C9-4894-825B-AA0C163E5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00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0DF098-B742-4D75-AD94-D64752AB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90BC0B-F312-4C86-A006-7AF60777F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36BAD-9BAD-43CE-893B-A3FA4AFF2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57347-10C2-46F4-9943-8B8251C2BED0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14BADA-654A-40A7-B56C-23030109C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EF4AB-B7A6-4057-A5E8-85296EB08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FFE8-39C9-4894-825B-AA0C163E5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1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83E2-2A55-42BD-A74D-167996C5CDD9}" type="datetimeFigureOut">
              <a:rPr lang="es-ES_tradnl" smtClean="0"/>
              <a:pPr/>
              <a:t>15/11/2020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BBF7-0EEA-4AFB-9A1C-056A564431E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33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tics.docx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DIAP%20CONTENIDOS%20Y%20SECUENCIACION.pptx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QU&#201;%20ES%20LA%20EXPRESION%20ESCRITA.pptx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12" Type="http://schemas.openxmlformats.org/officeDocument/2006/relationships/hyperlink" Target="METODOLOGIA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situacion%20de%20la%20exp%20escrita%20en%20el%20centro.pptx" TargetMode="External"/><Relationship Id="rId11" Type="http://schemas.openxmlformats.org/officeDocument/2006/relationships/hyperlink" Target="CONTENIDOS.pptx" TargetMode="External"/><Relationship Id="rId5" Type="http://schemas.openxmlformats.org/officeDocument/2006/relationships/hyperlink" Target="metodologia.%20subprocesos.pdf" TargetMode="External"/><Relationship Id="rId10" Type="http://schemas.openxmlformats.org/officeDocument/2006/relationships/hyperlink" Target="SITUACION%20DE%20LA%20EXPRESION%20ESCRITA.docx" TargetMode="External"/><Relationship Id="rId4" Type="http://schemas.openxmlformats.org/officeDocument/2006/relationships/hyperlink" Target="situacion%20expresion%20escrita.pdf" TargetMode="External"/><Relationship Id="rId9" Type="http://schemas.openxmlformats.org/officeDocument/2006/relationships/hyperlink" Target="../ponencia%20jornada%20lectura/QU&#201;%20ES%20LA%20EXPRESION%20ESCRITA.ppt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textos%20modelo.docx" TargetMode="External"/><Relationship Id="rId4" Type="http://schemas.openxmlformats.org/officeDocument/2006/relationships/hyperlink" Target="TEXTOS%20MODELO%20QU&#201;%20SON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PLANIFICACIONES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ENERAR%20IDEAS.pptx" TargetMode="Externa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ilusi&#243;n%20e%20isla.pptx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TAREAS%20DE%20PREESCRITURA.docx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file:///F:\LENGUA\expresion%20escrita\ponencias\ponencia%20jornada%20lectura\ortografia.pptx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correcci&#243;n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andamiaje.pptx" TargetMode="External"/><Relationship Id="rId4" Type="http://schemas.openxmlformats.org/officeDocument/2006/relationships/hyperlink" Target="R&#218;BRICAS.docx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QU&#201;%20ES%20LA%20EXPRESION%20ESCRITA.pptx" TargetMode="External"/><Relationship Id="rId13" Type="http://schemas.openxmlformats.org/officeDocument/2006/relationships/image" Target="../media/image40.png"/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situacion%20de%20la%20exp%20escrita%20en%20el%20centro.pptx" TargetMode="External"/><Relationship Id="rId11" Type="http://schemas.openxmlformats.org/officeDocument/2006/relationships/hyperlink" Target="METODOLOGIA.pptx" TargetMode="External"/><Relationship Id="rId5" Type="http://schemas.openxmlformats.org/officeDocument/2006/relationships/hyperlink" Target="metodologia.%20subprocesos.pdf" TargetMode="External"/><Relationship Id="rId10" Type="http://schemas.openxmlformats.org/officeDocument/2006/relationships/hyperlink" Target="CONTENIDOS.pptx" TargetMode="External"/><Relationship Id="rId4" Type="http://schemas.openxmlformats.org/officeDocument/2006/relationships/hyperlink" Target="situacion%20expresion%20escrita.pdf" TargetMode="External"/><Relationship Id="rId9" Type="http://schemas.openxmlformats.org/officeDocument/2006/relationships/hyperlink" Target="SITUACION%20DE%20LA%20EXPRESION%20ESCRITA.docx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NO%20SABE%20QU&#201;%20PONER.pptx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argaritasalasvega.wix.com/proyectoleescribo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72611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PEDRO J SERRANO</a:t>
            </a:r>
          </a:p>
        </p:txBody>
      </p:sp>
      <p:pic>
        <p:nvPicPr>
          <p:cNvPr id="6" name="5 Imagen" descr="Resultado de imagen de la  ilusion"/>
          <p:cNvPicPr/>
          <p:nvPr/>
        </p:nvPicPr>
        <p:blipFill>
          <a:blip r:embed="rId2"/>
          <a:srcRect b="14679"/>
          <a:stretch>
            <a:fillRect/>
          </a:stretch>
        </p:blipFill>
        <p:spPr bwMode="auto">
          <a:xfrm>
            <a:off x="2095473" y="357166"/>
            <a:ext cx="792961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238348" y="2214554"/>
            <a:ext cx="2214578" cy="2571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2.-DICTADOS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095868" y="2143116"/>
            <a:ext cx="2214578" cy="2571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3.- PLAN DE ESCRITURA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8096264" y="2071678"/>
            <a:ext cx="2214578" cy="2571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4..- UTILIZACIÓN DE </a:t>
            </a:r>
            <a:r>
              <a:rPr lang="es-ES" dirty="0">
                <a:solidFill>
                  <a:schemeClr val="bg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 TIC </a:t>
            </a:r>
            <a:r>
              <a:rPr lang="es-ES" dirty="0"/>
              <a:t>PARA LA PRODUCCIÓN DE TEXTOS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24100" y="642919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LA EXPRESIÓN ESCRITA EN EL CURRÍCULUM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03318" y="467593"/>
            <a:ext cx="7660698" cy="540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CRITERIOS PARA LA SECUENCIACIÓN DE CONTENIDOS</a:t>
            </a:r>
          </a:p>
        </p:txBody>
      </p:sp>
      <p:sp>
        <p:nvSpPr>
          <p:cNvPr id="5" name="Elipse 4"/>
          <p:cNvSpPr/>
          <p:nvPr/>
        </p:nvSpPr>
        <p:spPr>
          <a:xfrm>
            <a:off x="881245" y="1642571"/>
            <a:ext cx="2298835" cy="9143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ADECUADOS</a:t>
            </a:r>
          </a:p>
        </p:txBody>
      </p:sp>
      <p:sp>
        <p:nvSpPr>
          <p:cNvPr id="6" name="Elipse 5"/>
          <p:cNvSpPr/>
          <p:nvPr/>
        </p:nvSpPr>
        <p:spPr>
          <a:xfrm>
            <a:off x="6037803" y="1639343"/>
            <a:ext cx="2175597" cy="9571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PROGRESIVOS</a:t>
            </a:r>
          </a:p>
        </p:txBody>
      </p:sp>
      <p:sp>
        <p:nvSpPr>
          <p:cNvPr id="7" name="Elipse 6"/>
          <p:cNvSpPr/>
          <p:nvPr/>
        </p:nvSpPr>
        <p:spPr>
          <a:xfrm>
            <a:off x="3708400" y="1639343"/>
            <a:ext cx="1803721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POCOS</a:t>
            </a:r>
          </a:p>
        </p:txBody>
      </p:sp>
      <p:sp>
        <p:nvSpPr>
          <p:cNvPr id="8" name="Elipse 7"/>
          <p:cNvSpPr/>
          <p:nvPr/>
        </p:nvSpPr>
        <p:spPr>
          <a:xfrm>
            <a:off x="8885039" y="1658955"/>
            <a:ext cx="2019914" cy="9580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TRABAJADOS EN LOS MISMOS MOMENTOS</a:t>
            </a:r>
          </a:p>
        </p:txBody>
      </p:sp>
      <p:sp>
        <p:nvSpPr>
          <p:cNvPr id="9" name="Disco magnético 8"/>
          <p:cNvSpPr/>
          <p:nvPr/>
        </p:nvSpPr>
        <p:spPr>
          <a:xfrm>
            <a:off x="779327" y="3329158"/>
            <a:ext cx="1243012" cy="609813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CAPACIDADES</a:t>
            </a:r>
          </a:p>
        </p:txBody>
      </p:sp>
      <p:sp>
        <p:nvSpPr>
          <p:cNvPr id="10" name="Disco magnético 9"/>
          <p:cNvSpPr/>
          <p:nvPr/>
        </p:nvSpPr>
        <p:spPr>
          <a:xfrm>
            <a:off x="2334491" y="3327477"/>
            <a:ext cx="965055" cy="589030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INTERESES</a:t>
            </a:r>
          </a:p>
        </p:txBody>
      </p:sp>
      <p:sp>
        <p:nvSpPr>
          <p:cNvPr id="11" name="Disco magnético 10"/>
          <p:cNvSpPr/>
          <p:nvPr/>
        </p:nvSpPr>
        <p:spPr>
          <a:xfrm>
            <a:off x="9971399" y="3294538"/>
            <a:ext cx="1061355" cy="1018502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FAVORECE LA REVISIÓN DE LA PRÁCTICA DOCENTE</a:t>
            </a:r>
          </a:p>
        </p:txBody>
      </p:sp>
      <p:sp>
        <p:nvSpPr>
          <p:cNvPr id="12" name="Disco magnético 11"/>
          <p:cNvSpPr/>
          <p:nvPr/>
        </p:nvSpPr>
        <p:spPr>
          <a:xfrm>
            <a:off x="4929872" y="3314101"/>
            <a:ext cx="1107931" cy="914400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ABARCAR TODOS LOS SUBPROCESOS</a:t>
            </a:r>
          </a:p>
        </p:txBody>
      </p:sp>
      <p:sp>
        <p:nvSpPr>
          <p:cNvPr id="13" name="Disco magnético 12"/>
          <p:cNvSpPr/>
          <p:nvPr/>
        </p:nvSpPr>
        <p:spPr>
          <a:xfrm>
            <a:off x="3654641" y="3314101"/>
            <a:ext cx="1047534" cy="645102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PROFUNDIDAD</a:t>
            </a:r>
          </a:p>
        </p:txBody>
      </p:sp>
      <p:sp>
        <p:nvSpPr>
          <p:cNvPr id="14" name="Disco magnético 13"/>
          <p:cNvSpPr/>
          <p:nvPr/>
        </p:nvSpPr>
        <p:spPr>
          <a:xfrm>
            <a:off x="7230510" y="3397398"/>
            <a:ext cx="1063773" cy="449188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  <a:hlinkClick r:id="rId2" action="ppaction://hlinkpres?slideindex=1&amp;slidetitle="/>
              </a:rPr>
              <a:t>TRATAMIENT</a:t>
            </a:r>
            <a:r>
              <a:rPr lang="es-ES" sz="11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5" name="Disco magnético 14"/>
          <p:cNvSpPr/>
          <p:nvPr/>
        </p:nvSpPr>
        <p:spPr>
          <a:xfrm>
            <a:off x="6191886" y="3374626"/>
            <a:ext cx="926092" cy="579944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DIFICULTAD</a:t>
            </a:r>
          </a:p>
        </p:txBody>
      </p:sp>
      <p:sp>
        <p:nvSpPr>
          <p:cNvPr id="16" name="Disco magnético 15"/>
          <p:cNvSpPr/>
          <p:nvPr/>
        </p:nvSpPr>
        <p:spPr>
          <a:xfrm>
            <a:off x="8609078" y="3327477"/>
            <a:ext cx="1152089" cy="1018502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FAVORECE LA COORDINACIÓN</a:t>
            </a:r>
          </a:p>
        </p:txBody>
      </p:sp>
      <p:sp>
        <p:nvSpPr>
          <p:cNvPr id="17" name="Flecha abajo 16"/>
          <p:cNvSpPr/>
          <p:nvPr/>
        </p:nvSpPr>
        <p:spPr>
          <a:xfrm rot="19714431">
            <a:off x="2390498" y="2571176"/>
            <a:ext cx="245486" cy="678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abajo 17"/>
          <p:cNvSpPr/>
          <p:nvPr/>
        </p:nvSpPr>
        <p:spPr>
          <a:xfrm rot="1846460">
            <a:off x="1414657" y="2571976"/>
            <a:ext cx="245486" cy="678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abajo 18"/>
          <p:cNvSpPr/>
          <p:nvPr/>
        </p:nvSpPr>
        <p:spPr>
          <a:xfrm rot="19691724">
            <a:off x="5043848" y="2566370"/>
            <a:ext cx="245486" cy="678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abajo 19"/>
          <p:cNvSpPr/>
          <p:nvPr/>
        </p:nvSpPr>
        <p:spPr>
          <a:xfrm rot="1933083">
            <a:off x="4107380" y="2566917"/>
            <a:ext cx="245486" cy="678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abajo 20"/>
          <p:cNvSpPr/>
          <p:nvPr/>
        </p:nvSpPr>
        <p:spPr>
          <a:xfrm rot="19797181">
            <a:off x="7312036" y="2618184"/>
            <a:ext cx="245486" cy="678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abajo 21"/>
          <p:cNvSpPr/>
          <p:nvPr/>
        </p:nvSpPr>
        <p:spPr>
          <a:xfrm rot="1913747">
            <a:off x="6700373" y="2610103"/>
            <a:ext cx="245486" cy="678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abajo 22"/>
          <p:cNvSpPr/>
          <p:nvPr/>
        </p:nvSpPr>
        <p:spPr>
          <a:xfrm rot="19805237">
            <a:off x="10191492" y="2640487"/>
            <a:ext cx="315356" cy="616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bajo 23"/>
          <p:cNvSpPr/>
          <p:nvPr/>
        </p:nvSpPr>
        <p:spPr>
          <a:xfrm rot="1753009">
            <a:off x="9315550" y="2645315"/>
            <a:ext cx="277846" cy="606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72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F49BD6-8341-4EE0-B110-C6C7FBD8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6" t="39051" r="27333" b="8889"/>
          <a:stretch/>
        </p:blipFill>
        <p:spPr>
          <a:xfrm>
            <a:off x="579120" y="975360"/>
            <a:ext cx="8879840" cy="57466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91C1AF7-F5DC-49A9-BF63-84F2A9CAAF63}"/>
              </a:ext>
            </a:extLst>
          </p:cNvPr>
          <p:cNvSpPr/>
          <p:nvPr/>
        </p:nvSpPr>
        <p:spPr>
          <a:xfrm>
            <a:off x="1574800" y="304800"/>
            <a:ext cx="4084320" cy="5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CONTENIDOS LEESCRIBO CURSO 20/21</a:t>
            </a:r>
          </a:p>
        </p:txBody>
      </p:sp>
    </p:spTree>
    <p:extLst>
      <p:ext uri="{BB962C8B-B14F-4D97-AF65-F5344CB8AC3E}">
        <p14:creationId xmlns:p14="http://schemas.microsoft.com/office/powerpoint/2010/main" val="61200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646BA6-0D50-4C81-A5C9-B624C38DE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0" t="24889" r="28333" b="24000"/>
          <a:stretch/>
        </p:blipFill>
        <p:spPr>
          <a:xfrm>
            <a:off x="568960" y="1018079"/>
            <a:ext cx="9011920" cy="600214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E60374C-006F-4E77-AAC4-8C3785FF5D54}"/>
              </a:ext>
            </a:extLst>
          </p:cNvPr>
          <p:cNvSpPr/>
          <p:nvPr/>
        </p:nvSpPr>
        <p:spPr>
          <a:xfrm>
            <a:off x="904240" y="284480"/>
            <a:ext cx="4084320" cy="5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CONTENIDOS LEESCRIBO CURSO 20/21</a:t>
            </a:r>
          </a:p>
        </p:txBody>
      </p:sp>
    </p:spTree>
    <p:extLst>
      <p:ext uri="{BB962C8B-B14F-4D97-AF65-F5344CB8AC3E}">
        <p14:creationId xmlns:p14="http://schemas.microsoft.com/office/powerpoint/2010/main" val="324422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47527" y="209847"/>
            <a:ext cx="7236147" cy="8436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METODOLOGÍA </a:t>
            </a:r>
          </a:p>
          <a:p>
            <a:pPr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Daniel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Cassany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 Anna Camps</a:t>
            </a:r>
          </a:p>
        </p:txBody>
      </p:sp>
      <p:sp>
        <p:nvSpPr>
          <p:cNvPr id="5" name="4 Elipse"/>
          <p:cNvSpPr/>
          <p:nvPr/>
        </p:nvSpPr>
        <p:spPr>
          <a:xfrm>
            <a:off x="1703388" y="1773238"/>
            <a:ext cx="2952750" cy="431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dirty="0"/>
              <a:t>Estudios</a:t>
            </a:r>
            <a:r>
              <a:rPr lang="en-US" dirty="0"/>
              <a:t> en EEUU 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2927351" y="1125539"/>
            <a:ext cx="288925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Flecha abajo"/>
          <p:cNvSpPr/>
          <p:nvPr/>
        </p:nvSpPr>
        <p:spPr>
          <a:xfrm rot="16200000">
            <a:off x="5159376" y="1557338"/>
            <a:ext cx="288925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5951984" y="1340768"/>
            <a:ext cx="4001668" cy="151672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</a:t>
            </a:r>
            <a:r>
              <a:rPr lang="en-US" sz="1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QUÉ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ESTRATEGIAS</a:t>
            </a:r>
            <a:r>
              <a:rPr lang="en-US" sz="1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UTILIZAN LOS ESCRITORES CONSAGRADOS PARA ESCRIBIR SUS LIBROS?</a:t>
            </a:r>
          </a:p>
        </p:txBody>
      </p:sp>
      <p:sp>
        <p:nvSpPr>
          <p:cNvPr id="9" name="8 Elipse"/>
          <p:cNvSpPr/>
          <p:nvPr/>
        </p:nvSpPr>
        <p:spPr>
          <a:xfrm>
            <a:off x="2999656" y="3356992"/>
            <a:ext cx="5328592" cy="7920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CONCLUSIONES:</a:t>
            </a:r>
            <a:r>
              <a:rPr lang="en-US" sz="2000" dirty="0">
                <a:solidFill>
                  <a:schemeClr val="tx1"/>
                </a:solidFill>
              </a:rPr>
              <a:t> SUBPROCESOS DE ESCRITURA</a:t>
            </a:r>
          </a:p>
        </p:txBody>
      </p:sp>
      <p:sp>
        <p:nvSpPr>
          <p:cNvPr id="10" name="9 Flecha abajo"/>
          <p:cNvSpPr/>
          <p:nvPr/>
        </p:nvSpPr>
        <p:spPr>
          <a:xfrm rot="1249532">
            <a:off x="6270626" y="2595564"/>
            <a:ext cx="288925" cy="631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Cinta perforada"/>
          <p:cNvSpPr/>
          <p:nvPr/>
        </p:nvSpPr>
        <p:spPr>
          <a:xfrm>
            <a:off x="2809852" y="4286256"/>
            <a:ext cx="4929222" cy="23488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3503712" y="4941168"/>
            <a:ext cx="3456384" cy="1702542"/>
          </a:xfrm>
        </p:spPr>
        <p:txBody>
          <a:bodyPr>
            <a:normAutofit fontScale="55000" lnSpcReduction="20000"/>
          </a:bodyPr>
          <a:lstStyle/>
          <a:p>
            <a:pPr marL="274320" indent="-274320" algn="just">
              <a:buFont typeface="Wingdings" pitchFamily="2" charset="2"/>
              <a:buChar char="v"/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</a:rPr>
              <a:t>BUSCAR</a:t>
            </a:r>
          </a:p>
          <a:p>
            <a:pPr marL="274320" indent="-274320" algn="just">
              <a:buFont typeface="Wingdings" pitchFamily="2" charset="2"/>
              <a:buChar char="v"/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</a:rPr>
              <a:t>PLANIFICAR/ORGANIZAR</a:t>
            </a:r>
          </a:p>
          <a:p>
            <a:pPr marL="274320" indent="-274320" algn="just">
              <a:buFont typeface="Wingdings" pitchFamily="2" charset="2"/>
              <a:buChar char="v"/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</a:rPr>
              <a:t>DESARROLLAR IDEAS</a:t>
            </a:r>
          </a:p>
          <a:p>
            <a:pPr marL="274320" indent="-274320" algn="just">
              <a:buFont typeface="Wingdings" pitchFamily="2" charset="2"/>
              <a:buChar char="v"/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</a:rPr>
              <a:t>REDACTAR</a:t>
            </a:r>
          </a:p>
          <a:p>
            <a:pPr marL="274320" indent="-274320" algn="just">
              <a:buFont typeface="Wingdings" pitchFamily="2" charset="2"/>
              <a:buChar char="v"/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</a:rPr>
              <a:t>REVISAR/CORREGIR</a:t>
            </a:r>
          </a:p>
          <a:p>
            <a:pPr marL="274320" indent="-274320" algn="just">
              <a:buFont typeface="Wingdings" pitchFamily="2" charset="2"/>
              <a:buChar char="v"/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</a:rPr>
              <a:t>REDACTAR   DEF</a:t>
            </a:r>
          </a:p>
        </p:txBody>
      </p:sp>
      <p:sp>
        <p:nvSpPr>
          <p:cNvPr id="16" name="15 Flecha abajo"/>
          <p:cNvSpPr/>
          <p:nvPr/>
        </p:nvSpPr>
        <p:spPr>
          <a:xfrm>
            <a:off x="4583833" y="4221088"/>
            <a:ext cx="287337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7180" name="Picture 2" descr="http://segundoproyecto-equidaddegenero.wikispaces.com/file/view/conclusion_pic.jpg/235331968/424x528/conclusion_pi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6225" y="4508501"/>
            <a:ext cx="11874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AE0EF7-BA34-4FD2-8E7F-D9FC5021C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0" t="17778" r="19417" b="8296"/>
          <a:stretch/>
        </p:blipFill>
        <p:spPr>
          <a:xfrm>
            <a:off x="111760" y="182880"/>
            <a:ext cx="10962640" cy="66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79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C8877C-84E8-4E65-B5E2-26913CB75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16" t="23259" r="23166" b="19259"/>
          <a:stretch/>
        </p:blipFill>
        <p:spPr>
          <a:xfrm>
            <a:off x="609600" y="568959"/>
            <a:ext cx="8900160" cy="62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4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¿CÓMO CREAMOS UN PLAN DE ESCRITURA?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33600" y="1480489"/>
            <a:ext cx="8229600" cy="4925144"/>
          </a:xfrm>
        </p:spPr>
        <p:txBody>
          <a:bodyPr>
            <a:normAutofit/>
          </a:bodyPr>
          <a:lstStyle/>
          <a:p>
            <a:endParaRPr lang="es-ES_tradnl" sz="1800" dirty="0"/>
          </a:p>
          <a:p>
            <a:endParaRPr lang="es-ES_tradnl" sz="1800" dirty="0"/>
          </a:p>
          <a:p>
            <a:r>
              <a:rPr lang="es-ES_tradnl" sz="1800" dirty="0"/>
              <a:t>¿QUIÉN LO ELABORA?            EQUIPO BASE</a:t>
            </a:r>
          </a:p>
          <a:p>
            <a:pPr marL="0" indent="0">
              <a:buNone/>
            </a:pPr>
            <a:endParaRPr lang="es-ES_tradnl" sz="1800" dirty="0"/>
          </a:p>
          <a:p>
            <a:endParaRPr lang="es-ES_tradnl" sz="1800" dirty="0"/>
          </a:p>
          <a:p>
            <a:pPr marL="0" indent="0">
              <a:buNone/>
            </a:pPr>
            <a:endParaRPr lang="es-ES_tradnl" sz="1800" dirty="0"/>
          </a:p>
          <a:p>
            <a:pPr>
              <a:buNone/>
            </a:pPr>
            <a:endParaRPr lang="es-ES_tradnl" sz="1800" dirty="0"/>
          </a:p>
          <a:p>
            <a:r>
              <a:rPr lang="es-ES_tradnl" sz="1800" dirty="0"/>
              <a:t>¿CÓMO SE ELABORA?                        </a:t>
            </a:r>
          </a:p>
          <a:p>
            <a:endParaRPr lang="es-ES_tradnl" sz="1800" dirty="0"/>
          </a:p>
          <a:p>
            <a:pPr>
              <a:buNone/>
            </a:pPr>
            <a:endParaRPr lang="es-ES_tradnl" sz="1800" dirty="0"/>
          </a:p>
          <a:p>
            <a:endParaRPr lang="es-ES_tradnl" sz="1800" dirty="0"/>
          </a:p>
          <a:p>
            <a:r>
              <a:rPr lang="es-ES_tradnl" sz="1800" dirty="0"/>
              <a:t>¿ CUANDO SE ELABORA?                      </a:t>
            </a:r>
          </a:p>
        </p:txBody>
      </p:sp>
      <p:sp>
        <p:nvSpPr>
          <p:cNvPr id="4" name="3 Flecha derecha"/>
          <p:cNvSpPr/>
          <p:nvPr/>
        </p:nvSpPr>
        <p:spPr>
          <a:xfrm flipV="1">
            <a:off x="4524364" y="2383149"/>
            <a:ext cx="53781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4 Rectángulo"/>
          <p:cNvSpPr/>
          <p:nvPr/>
        </p:nvSpPr>
        <p:spPr>
          <a:xfrm>
            <a:off x="7024694" y="1500174"/>
            <a:ext cx="2808312" cy="2085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sz="1400" b="1" dirty="0"/>
          </a:p>
          <a:p>
            <a:r>
              <a:rPr lang="es-ES_tradnl" sz="1400" b="1" dirty="0"/>
              <a:t>PROFESORADO VOLUNTARIO CON FORMACIÓN Y EXPERIENCIA.</a:t>
            </a:r>
            <a:endParaRPr lang="es-ES_tradnl" sz="1400" dirty="0"/>
          </a:p>
          <a:p>
            <a:r>
              <a:rPr lang="es-ES_tradnl" sz="1400" b="1" dirty="0"/>
              <a:t>(AL MENOS UNO DE INFANTIL Y UNO DE  CADA CICLO /INTERNIVEL DE PRIMARIA)  + EQUIP. DIRECTIVO</a:t>
            </a:r>
            <a:endParaRPr lang="es-ES_tradnl" sz="1400" dirty="0"/>
          </a:p>
          <a:p>
            <a:pPr algn="ctr"/>
            <a:endParaRPr lang="es-ES_tradnl" dirty="0"/>
          </a:p>
        </p:txBody>
      </p:sp>
      <p:sp>
        <p:nvSpPr>
          <p:cNvPr id="8" name="7 Flecha derecha"/>
          <p:cNvSpPr/>
          <p:nvPr/>
        </p:nvSpPr>
        <p:spPr>
          <a:xfrm>
            <a:off x="4721831" y="4219663"/>
            <a:ext cx="680686" cy="140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Rectángulo"/>
          <p:cNvSpPr/>
          <p:nvPr/>
        </p:nvSpPr>
        <p:spPr>
          <a:xfrm>
            <a:off x="5810248" y="3857628"/>
            <a:ext cx="35283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A TRAVÉS DE UN PLAN DE FORMACIÓN EN CENTRO </a:t>
            </a:r>
          </a:p>
          <a:p>
            <a:pPr algn="ctr"/>
            <a:r>
              <a:rPr lang="es-ES_tradnl" dirty="0"/>
              <a:t>(GT, SEMINARIO…)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5009047" y="5638842"/>
            <a:ext cx="468082" cy="87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11 Rectángulo"/>
          <p:cNvSpPr/>
          <p:nvPr/>
        </p:nvSpPr>
        <p:spPr>
          <a:xfrm>
            <a:off x="5951984" y="4869160"/>
            <a:ext cx="35283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EN LAS HORAS DE FORMACIÓN ASIGNADAS</a:t>
            </a:r>
          </a:p>
        </p:txBody>
      </p:sp>
    </p:spTree>
    <p:extLst>
      <p:ext uri="{BB962C8B-B14F-4D97-AF65-F5344CB8AC3E}">
        <p14:creationId xmlns:p14="http://schemas.microsoft.com/office/powerpoint/2010/main" val="3998324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78E52-E389-49E0-8027-28C57C81B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72689E-DBB5-4F83-A69D-EF1B7415B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hlinkClick r:id="rId4" action="ppaction://hlinkfile"/>
            <a:extLst>
              <a:ext uri="{FF2B5EF4-FFF2-40B4-BE49-F238E27FC236}">
                <a16:creationId xmlns:a16="http://schemas.microsoft.com/office/drawing/2014/main" id="{611C6BAC-F441-41F7-9FA6-1ABBA5FA1640}"/>
              </a:ext>
            </a:extLst>
          </p:cNvPr>
          <p:cNvSpPr/>
          <p:nvPr/>
        </p:nvSpPr>
        <p:spPr>
          <a:xfrm>
            <a:off x="1242646" y="2719754"/>
            <a:ext cx="1453662" cy="1570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hlinkClick r:id="rId5" action="ppaction://hlinkfile"/>
            <a:extLst>
              <a:ext uri="{FF2B5EF4-FFF2-40B4-BE49-F238E27FC236}">
                <a16:creationId xmlns:a16="http://schemas.microsoft.com/office/drawing/2014/main" id="{1AB8911C-A3CF-45E1-94EC-8E27EC79AA5D}"/>
              </a:ext>
            </a:extLst>
          </p:cNvPr>
          <p:cNvSpPr/>
          <p:nvPr/>
        </p:nvSpPr>
        <p:spPr>
          <a:xfrm>
            <a:off x="8534400" y="25908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8AD8A67-FFC5-4982-9A88-51BC17EBB4FF}"/>
              </a:ext>
            </a:extLst>
          </p:cNvPr>
          <p:cNvSpPr/>
          <p:nvPr/>
        </p:nvSpPr>
        <p:spPr>
          <a:xfrm>
            <a:off x="1242646" y="2590800"/>
            <a:ext cx="1453662" cy="1465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>
            <a:hlinkClick r:id="rId6" action="ppaction://hlinkpres?slideindex=1&amp;slidetitle="/>
          </p:cNvPr>
          <p:cNvSpPr/>
          <p:nvPr/>
        </p:nvSpPr>
        <p:spPr>
          <a:xfrm>
            <a:off x="1157068" y="2719753"/>
            <a:ext cx="1539240" cy="1264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>
            <a:hlinkClick r:id="rId5" action="ppaction://hlinkfile"/>
          </p:cNvPr>
          <p:cNvSpPr/>
          <p:nvPr/>
        </p:nvSpPr>
        <p:spPr>
          <a:xfrm>
            <a:off x="8534400" y="256032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Users\Hp\AppData\Local\Temp\logo_margarita_salas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804" y="1"/>
            <a:ext cx="1944091" cy="1584960"/>
          </a:xfrm>
          <a:prstGeom prst="rect">
            <a:avLst/>
          </a:prstGeom>
          <a:noFill/>
        </p:spPr>
      </p:pic>
      <p:sp>
        <p:nvSpPr>
          <p:cNvPr id="10" name="CuadroTexto 9"/>
          <p:cNvSpPr txBox="1"/>
          <p:nvPr/>
        </p:nvSpPr>
        <p:spPr>
          <a:xfrm>
            <a:off x="-821094" y="15849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1" name="CuadroTexto 10">
            <a:hlinkClick r:id="rId8" action="ppaction://hlinkpres?slideindex=1&amp;slidetitle="/>
          </p:cNvPr>
          <p:cNvSpPr txBox="1"/>
          <p:nvPr/>
        </p:nvSpPr>
        <p:spPr>
          <a:xfrm>
            <a:off x="5521546" y="607815"/>
            <a:ext cx="431385" cy="38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312895" y="152400"/>
            <a:ext cx="126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      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834483" y="205209"/>
            <a:ext cx="63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9" action="ppaction://hlinkpres?slideindex=1&amp;slidetitle="/>
              </a:rPr>
              <a:t> 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783830" y="51663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CuadroTexto 16">
            <a:hlinkClick r:id="rId10" action="ppaction://hlinkfile"/>
          </p:cNvPr>
          <p:cNvSpPr txBox="1"/>
          <p:nvPr/>
        </p:nvSpPr>
        <p:spPr>
          <a:xfrm>
            <a:off x="7429501" y="3844052"/>
            <a:ext cx="1474470" cy="180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8" name="CuadroTexto 17">
            <a:hlinkClick r:id="rId8" action="ppaction://hlinkpres?slideindex=1&amp;slidetitle="/>
          </p:cNvPr>
          <p:cNvSpPr txBox="1"/>
          <p:nvPr/>
        </p:nvSpPr>
        <p:spPr>
          <a:xfrm>
            <a:off x="5952931" y="2891790"/>
            <a:ext cx="2581469" cy="73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9" name="CuadroTexto 18">
            <a:hlinkClick r:id="rId11" action="ppaction://hlinkpres?slideindex=1&amp;slidetitle="/>
          </p:cNvPr>
          <p:cNvSpPr txBox="1"/>
          <p:nvPr/>
        </p:nvSpPr>
        <p:spPr>
          <a:xfrm>
            <a:off x="7429501" y="880110"/>
            <a:ext cx="1732081" cy="155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0" name="CuadroTexto 19">
            <a:hlinkClick r:id="rId12" action="ppaction://hlinkpres?slideindex=1&amp;slidetitle="/>
          </p:cNvPr>
          <p:cNvSpPr txBox="1"/>
          <p:nvPr/>
        </p:nvSpPr>
        <p:spPr>
          <a:xfrm>
            <a:off x="9601200" y="989045"/>
            <a:ext cx="1468337" cy="157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9372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EF6D65A-4696-41FC-946E-22E934EF2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723" y="84483"/>
            <a:ext cx="12965723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42877AB-3700-4B40-97E9-10F83078ACF0}"/>
              </a:ext>
            </a:extLst>
          </p:cNvPr>
          <p:cNvSpPr/>
          <p:nvPr/>
        </p:nvSpPr>
        <p:spPr>
          <a:xfrm rot="18952919">
            <a:off x="7423486" y="4199021"/>
            <a:ext cx="1696453" cy="541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 rot="19250807">
            <a:off x="7301249" y="4097237"/>
            <a:ext cx="201168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 descr="C:\Users\Hp\AppData\Local\Temp\logo_margarita_salas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0624" cy="1508760"/>
          </a:xfrm>
          <a:prstGeom prst="rect">
            <a:avLst/>
          </a:prstGeom>
          <a:noFill/>
        </p:spPr>
      </p:pic>
      <p:sp>
        <p:nvSpPr>
          <p:cNvPr id="3" name="CuadroTexto 2">
            <a:hlinkClick r:id="rId4" action="ppaction://hlinkpres?slideindex=1&amp;slidetitle="/>
          </p:cNvPr>
          <p:cNvSpPr txBox="1"/>
          <p:nvPr/>
        </p:nvSpPr>
        <p:spPr>
          <a:xfrm>
            <a:off x="1250302" y="2687216"/>
            <a:ext cx="1306286" cy="119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8FADF1-F727-4ADB-B591-39CA74F72581}"/>
              </a:ext>
            </a:extLst>
          </p:cNvPr>
          <p:cNvSpPr/>
          <p:nvPr/>
        </p:nvSpPr>
        <p:spPr>
          <a:xfrm rot="19795750">
            <a:off x="6823162" y="4222392"/>
            <a:ext cx="2344615" cy="741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CuadroTexto">
            <a:hlinkClick r:id="rId5" action="ppaction://hlinkfile"/>
          </p:cNvPr>
          <p:cNvSpPr txBox="1"/>
          <p:nvPr/>
        </p:nvSpPr>
        <p:spPr>
          <a:xfrm rot="19035371">
            <a:off x="7047927" y="4314062"/>
            <a:ext cx="193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541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40388" t="27273" r="22046" b="21630"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PEDRO J SERRANO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0" y="214290"/>
            <a:ext cx="9144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4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TEXTOS MODELO</a:t>
            </a:r>
            <a:endParaRPr lang="es-ES" sz="4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Llamada de nube"/>
          <p:cNvSpPr/>
          <p:nvPr/>
        </p:nvSpPr>
        <p:spPr>
          <a:xfrm>
            <a:off x="1809720" y="1643050"/>
            <a:ext cx="3857652" cy="25717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“La lectura es la actividad más eficiente para aprender a escribir” </a:t>
            </a:r>
            <a:endParaRPr lang="es-E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Llamada de nube"/>
          <p:cNvSpPr/>
          <p:nvPr/>
        </p:nvSpPr>
        <p:spPr>
          <a:xfrm>
            <a:off x="5881686" y="785794"/>
            <a:ext cx="4572032" cy="3143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s-E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aprender a escribir es necesario que el aprendiz se familiarice con diferentes tipos de texto  a través del análisis de sus características </a:t>
            </a:r>
            <a:r>
              <a:rPr lang="es-ES" sz="1600" b="1" dirty="0">
                <a:solidFill>
                  <a:schemeClr val="tx1"/>
                </a:solidFill>
              </a:rPr>
              <a:t>por medio de diferentes estrategias</a:t>
            </a:r>
          </a:p>
          <a:p>
            <a:r>
              <a:rPr lang="es-ES" sz="1600" b="1" dirty="0">
                <a:solidFill>
                  <a:schemeClr val="tx1"/>
                </a:solidFill>
              </a:rPr>
              <a:t>didácticas: lectura individual y grupal y comentario compartido para ver cómo y por qué se escribe así”</a:t>
            </a:r>
            <a:endParaRPr lang="es-E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81158" y="4643446"/>
            <a:ext cx="350046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" dirty="0"/>
          </a:p>
          <a:p>
            <a:pPr lvl="0"/>
            <a:r>
              <a:rPr lang="es-ES" dirty="0"/>
              <a:t>(</a:t>
            </a:r>
            <a:r>
              <a:rPr lang="es-ES" dirty="0" err="1"/>
              <a:t>Krashen</a:t>
            </a:r>
            <a:r>
              <a:rPr lang="es-ES" dirty="0"/>
              <a:t>, </a:t>
            </a:r>
            <a:r>
              <a:rPr lang="es-ES" dirty="0" err="1"/>
              <a:t>Woodward</a:t>
            </a:r>
            <a:r>
              <a:rPr lang="es-ES" dirty="0"/>
              <a:t> y Phillips, </a:t>
            </a:r>
            <a:r>
              <a:rPr lang="es-ES" dirty="0" err="1"/>
              <a:t>Donalson</a:t>
            </a:r>
            <a:r>
              <a:rPr lang="es-ES" dirty="0"/>
              <a:t> y </a:t>
            </a:r>
            <a:r>
              <a:rPr lang="es-ES" dirty="0" err="1"/>
              <a:t>Ryan</a:t>
            </a:r>
            <a:r>
              <a:rPr lang="es-ES" dirty="0"/>
              <a:t>…)</a:t>
            </a:r>
          </a:p>
          <a:p>
            <a:r>
              <a:rPr lang="es-ES" b="1" dirty="0"/>
              <a:t> </a:t>
            </a:r>
            <a:endParaRPr lang="es-ES" dirty="0"/>
          </a:p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6096000" y="4572008"/>
            <a:ext cx="350046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" dirty="0"/>
          </a:p>
          <a:p>
            <a:pPr lvl="0"/>
            <a:r>
              <a:rPr lang="es-ES" dirty="0"/>
              <a:t>        (Liliana </a:t>
            </a:r>
            <a:r>
              <a:rPr lang="es-ES" dirty="0" err="1"/>
              <a:t>Tolchinski</a:t>
            </a:r>
            <a:r>
              <a:rPr lang="es-ES" dirty="0"/>
              <a:t>)</a:t>
            </a:r>
          </a:p>
          <a:p>
            <a:r>
              <a:rPr lang="es-ES" b="1" dirty="0"/>
              <a:t> </a:t>
            </a:r>
            <a:endParaRPr lang="es-ES" dirty="0"/>
          </a:p>
          <a:p>
            <a:pPr algn="ctr"/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TEXTOS MODELO ¿ QUÉ SON ?</a:t>
            </a:r>
          </a:p>
        </p:txBody>
      </p:sp>
      <p:sp>
        <p:nvSpPr>
          <p:cNvPr id="4" name="2 Marcador de contenido"/>
          <p:cNvSpPr>
            <a:spLocks noGrp="1"/>
          </p:cNvSpPr>
          <p:nvPr/>
        </p:nvSpPr>
        <p:spPr bwMode="auto">
          <a:xfrm>
            <a:off x="2166910" y="1643051"/>
            <a:ext cx="7196166" cy="48847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s-ES" dirty="0"/>
              <a:t> </a:t>
            </a:r>
            <a:r>
              <a:rPr lang="es-ES" sz="2800" dirty="0"/>
              <a:t>UN GRAN BANCO DE RECURSOS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800" dirty="0"/>
              <a:t>Ideas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800" dirty="0"/>
              <a:t>Estructuras lingüísticas. Construcciones sintácticas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800" dirty="0"/>
              <a:t>Vocabulario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800" dirty="0"/>
              <a:t>Ortografía. Signos de puntuación.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800" dirty="0"/>
              <a:t>Modelos de estructura y organización de un escrito.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800" dirty="0"/>
              <a:t>Ideas originales y creativas.</a:t>
            </a:r>
          </a:p>
        </p:txBody>
      </p:sp>
      <p:pic>
        <p:nvPicPr>
          <p:cNvPr id="5" name="4 Imagen" descr="Resultado de imagen de alumno- profes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2021" y="2886085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7070AB7-D8E7-4950-9C70-5E2655B7F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7" t="37185" r="24667" b="11556"/>
          <a:stretch/>
        </p:blipFill>
        <p:spPr>
          <a:xfrm>
            <a:off x="1635760" y="447040"/>
            <a:ext cx="9306472" cy="57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57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2E2741-8AE8-4259-998B-BC613CE33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84" t="46519" r="28083" b="11851"/>
          <a:stretch/>
        </p:blipFill>
        <p:spPr>
          <a:xfrm>
            <a:off x="843280" y="574040"/>
            <a:ext cx="10637520" cy="56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16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5762CD-C100-4A0B-9FE5-6AC3D265ABA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924" y="1272786"/>
            <a:ext cx="2912428" cy="203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E47F9F6-6FAD-4357-B735-A4307B27D988}"/>
              </a:ext>
            </a:extLst>
          </p:cNvPr>
          <p:cNvSpPr txBox="1"/>
          <p:nvPr/>
        </p:nvSpPr>
        <p:spPr>
          <a:xfrm>
            <a:off x="590765" y="3787416"/>
            <a:ext cx="11391901" cy="307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Nuestro amigo, en primavera solo se alimenta de margaritas; en verano, paja seca; le encantan las castañas de otoño y en invierno, mandarinas.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</a:t>
            </a:r>
            <a:r>
              <a:rPr lang="es-E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Burceti</a:t>
            </a: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solo sabe pasear, cargar a niños pequeños, llevar leña…Le encantan los días azules, los lagos y las montañas y las praderas verdes. Disfruta arrastrando su cola por la hierba.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 mudo. Nunca se queja. Debe llevar muy por dentro lo que siente.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Aunque dicen que una vez, un día con muchas nubes, su cola se levantó y se asustaron los niños.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 te lo encuentras, dile que me gustaría notar en mi piel su suavidad</a:t>
            </a:r>
            <a:r>
              <a:rPr lang="es-E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.”</a:t>
            </a:r>
            <a:r>
              <a:rPr lang="es-E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E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014030-1100-4B28-8604-F411D6C09F6A}"/>
              </a:ext>
            </a:extLst>
          </p:cNvPr>
          <p:cNvSpPr txBox="1"/>
          <p:nvPr/>
        </p:nvSpPr>
        <p:spPr>
          <a:xfrm>
            <a:off x="3545393" y="415120"/>
            <a:ext cx="8437273" cy="374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“El </a:t>
            </a:r>
            <a:r>
              <a:rPr lang="es-E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Burceti</a:t>
            </a: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 un extraño animal mamífero y vertebrado que tiene cabeza de burro, cuerpo de cebra y cola de tigre.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su cara parda, un círculo blanquecino da color a sus ojos negros, tristes y bondadosos como los de un payaso. Luce gracioso flequillo joven, orejas tiesas y hociquito claro con manchitas negras .  Adornan su cuello rígidas crines que tratan de disfrazar su ternura.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Unas desgastadas rayas blanquinegras recorren su cuerpo de cebra embarazada. Todo él parece envuelto en un fino algodón transparente.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sus pezuñas negras de señorita con tacón, descansan sus cuatro patitas claras. Rompe su encanto su cola de tigre larga y gruesa, fuerte y agresiva…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FBCCD5-70D9-40F4-9BF8-BF6BE6D1A329}"/>
              </a:ext>
            </a:extLst>
          </p:cNvPr>
          <p:cNvSpPr txBox="1"/>
          <p:nvPr/>
        </p:nvSpPr>
        <p:spPr>
          <a:xfrm>
            <a:off x="420883" y="632102"/>
            <a:ext cx="312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ANEXO I. Texto modelo</a:t>
            </a:r>
          </a:p>
        </p:txBody>
      </p:sp>
    </p:spTree>
    <p:extLst>
      <p:ext uri="{BB962C8B-B14F-4D97-AF65-F5344CB8AC3E}">
        <p14:creationId xmlns:p14="http://schemas.microsoft.com/office/powerpoint/2010/main" val="2381012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file"/>
            <a:extLst>
              <a:ext uri="{FF2B5EF4-FFF2-40B4-BE49-F238E27FC236}">
                <a16:creationId xmlns:a16="http://schemas.microsoft.com/office/drawing/2014/main" id="{CCBC777B-C26B-4DEC-B641-9F1D4C7C43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289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AA44548-2C9B-445D-8E79-AFC656F5CB50}"/>
              </a:ext>
            </a:extLst>
          </p:cNvPr>
          <p:cNvSpPr/>
          <p:nvPr/>
        </p:nvSpPr>
        <p:spPr>
          <a:xfrm>
            <a:off x="6424863" y="3007895"/>
            <a:ext cx="1804737" cy="601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4BEE1E6-E790-4ECD-B701-4EC0D6DD84B7}"/>
              </a:ext>
            </a:extLst>
          </p:cNvPr>
          <p:cNvSpPr/>
          <p:nvPr/>
        </p:nvSpPr>
        <p:spPr>
          <a:xfrm>
            <a:off x="6096000" y="3007895"/>
            <a:ext cx="2016369" cy="538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78622" y="2969217"/>
            <a:ext cx="2026920" cy="487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C:\Users\Hp\AppData\Local\Temp\logo_margarita_salas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50720" cy="1590365"/>
          </a:xfrm>
          <a:prstGeom prst="rect">
            <a:avLst/>
          </a:prstGeom>
          <a:noFill/>
        </p:spPr>
      </p:pic>
      <p:sp>
        <p:nvSpPr>
          <p:cNvPr id="2" name="CuadroTexto 1">
            <a:hlinkClick r:id="rId5" action="ppaction://hlinkpres?slideindex=1&amp;slidetitle="/>
          </p:cNvPr>
          <p:cNvSpPr txBox="1"/>
          <p:nvPr/>
        </p:nvSpPr>
        <p:spPr>
          <a:xfrm>
            <a:off x="1268963" y="2761861"/>
            <a:ext cx="1380931" cy="126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13E27E3-7FC2-4244-88E2-C944FF54AA73}"/>
              </a:ext>
            </a:extLst>
          </p:cNvPr>
          <p:cNvSpPr/>
          <p:nvPr/>
        </p:nvSpPr>
        <p:spPr>
          <a:xfrm>
            <a:off x="6186982" y="2944960"/>
            <a:ext cx="2016369" cy="538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186982" y="2761861"/>
            <a:ext cx="2107351" cy="69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9982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F9E2C07-A559-4ECD-8EC5-C7E02FD54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0" t="10814" r="14417" b="12297"/>
          <a:stretch/>
        </p:blipFill>
        <p:spPr>
          <a:xfrm>
            <a:off x="0" y="-13845"/>
            <a:ext cx="12192000" cy="68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70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DE974E-4D0D-43E9-9C9D-75087730C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17" t="23556" r="31250" b="36592"/>
          <a:stretch/>
        </p:blipFill>
        <p:spPr>
          <a:xfrm>
            <a:off x="284480" y="233680"/>
            <a:ext cx="6038364" cy="56794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AB694B-8721-43FD-B6DD-515C790EC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33" t="62667" r="31000" b="15259"/>
          <a:stretch/>
        </p:blipFill>
        <p:spPr>
          <a:xfrm>
            <a:off x="6200924" y="1539240"/>
            <a:ext cx="5906438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58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6D8FDF-29D1-43B2-8AC2-82A198D7D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7" t="16593" r="25417" b="24593"/>
          <a:stretch/>
        </p:blipFill>
        <p:spPr>
          <a:xfrm>
            <a:off x="934720" y="0"/>
            <a:ext cx="10566400" cy="68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51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248647-A519-4B53-A618-4677941BF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17" t="12889" r="32417" b="7111"/>
          <a:stretch/>
        </p:blipFill>
        <p:spPr>
          <a:xfrm>
            <a:off x="3637280" y="-1"/>
            <a:ext cx="5669280" cy="695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5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3273C78-5E56-4207-83C5-51E3CAC1FB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C:\Users\Hp\AppData\Local\Temp\logo_margarita_salas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30" y="4450080"/>
            <a:ext cx="2286177" cy="186385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051495" y="5472332"/>
            <a:ext cx="3291840" cy="1223890"/>
          </a:xfrm>
          <a:prstGeom prst="rect">
            <a:avLst/>
          </a:prstGeom>
          <a:solidFill>
            <a:srgbClr val="C8DDF2"/>
          </a:solidFill>
          <a:ln>
            <a:solidFill>
              <a:srgbClr val="C8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PREMIO NACIONAL </a:t>
            </a:r>
          </a:p>
          <a:p>
            <a:pPr algn="ctr"/>
            <a:r>
              <a:rPr lang="es-ES_tradnl" dirty="0">
                <a:solidFill>
                  <a:schemeClr val="tx1"/>
                </a:solidFill>
              </a:rPr>
              <a:t>GINER DE LOS RÍOS 2017 </a:t>
            </a:r>
          </a:p>
          <a:p>
            <a:pPr algn="ctr"/>
            <a:r>
              <a:rPr lang="es-ES_tradnl" dirty="0">
                <a:solidFill>
                  <a:schemeClr val="tx1"/>
                </a:solidFill>
              </a:rPr>
              <a:t>A LA MEJORA DE LA CALIDAD EDUCATIVA </a:t>
            </a:r>
          </a:p>
        </p:txBody>
      </p:sp>
      <p:sp>
        <p:nvSpPr>
          <p:cNvPr id="2" name="CuadroTexto 1">
            <a:hlinkClick r:id="rId4" action="ppaction://hlinkpres?slideindex=1&amp;slidetitle="/>
          </p:cNvPr>
          <p:cNvSpPr txBox="1"/>
          <p:nvPr/>
        </p:nvSpPr>
        <p:spPr>
          <a:xfrm>
            <a:off x="1082351" y="4837491"/>
            <a:ext cx="2046452" cy="126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9700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8040231-DDB9-4353-804A-3AF836F47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DF5A3F2-424F-4BF6-9305-7CE9C782DD50}"/>
              </a:ext>
            </a:extLst>
          </p:cNvPr>
          <p:cNvSpPr/>
          <p:nvPr/>
        </p:nvSpPr>
        <p:spPr>
          <a:xfrm rot="2488055">
            <a:off x="7081241" y="1149289"/>
            <a:ext cx="2334716" cy="1124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 rot="3645697">
            <a:off x="7315200" y="1341120"/>
            <a:ext cx="19659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 descr="C:\Users\Hp\AppData\Local\Temp\logo_margarita_salas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18360" cy="1727037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F49D5A8-93DE-4851-8BFA-F62665753C39}"/>
              </a:ext>
            </a:extLst>
          </p:cNvPr>
          <p:cNvSpPr/>
          <p:nvPr/>
        </p:nvSpPr>
        <p:spPr>
          <a:xfrm rot="2644267">
            <a:off x="7189418" y="1280509"/>
            <a:ext cx="2118360" cy="862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3214811-5201-4E04-A7E0-FE6C57227E4B}"/>
              </a:ext>
            </a:extLst>
          </p:cNvPr>
          <p:cNvSpPr/>
          <p:nvPr/>
        </p:nvSpPr>
        <p:spPr>
          <a:xfrm rot="19190144">
            <a:off x="7861493" y="708966"/>
            <a:ext cx="970671" cy="1944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3A9B6DF-7B75-47F2-AC0C-34B5E0DA15FE}"/>
              </a:ext>
            </a:extLst>
          </p:cNvPr>
          <p:cNvSpPr/>
          <p:nvPr/>
        </p:nvSpPr>
        <p:spPr>
          <a:xfrm>
            <a:off x="7568418" y="1097280"/>
            <a:ext cx="1406770" cy="142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3CFBEC4-0EFD-45CF-967E-E407FBC99789}"/>
              </a:ext>
            </a:extLst>
          </p:cNvPr>
          <p:cNvSpPr/>
          <p:nvPr/>
        </p:nvSpPr>
        <p:spPr>
          <a:xfrm rot="20036432">
            <a:off x="7709095" y="1097280"/>
            <a:ext cx="1266093" cy="142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6F4FACE-AE90-4E44-8B1B-398CE0AB3D17}"/>
              </a:ext>
            </a:extLst>
          </p:cNvPr>
          <p:cNvSpPr/>
          <p:nvPr/>
        </p:nvSpPr>
        <p:spPr>
          <a:xfrm rot="19741799">
            <a:off x="7687037" y="985355"/>
            <a:ext cx="1139215" cy="135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CuadroTexto">
            <a:hlinkClick r:id="rId4" action="ppaction://hlinkfile"/>
          </p:cNvPr>
          <p:cNvSpPr txBox="1"/>
          <p:nvPr/>
        </p:nvSpPr>
        <p:spPr>
          <a:xfrm rot="3349603">
            <a:off x="7333379" y="1686342"/>
            <a:ext cx="187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0732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D71E5DA-BB30-426A-A6C4-253C10A3071F}"/>
              </a:ext>
            </a:extLst>
          </p:cNvPr>
          <p:cNvSpPr/>
          <p:nvPr/>
        </p:nvSpPr>
        <p:spPr>
          <a:xfrm>
            <a:off x="91440" y="71120"/>
            <a:ext cx="12019280" cy="6644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ERRORES MÁS </a:t>
            </a:r>
            <a:r>
              <a:rPr lang="es-ES" sz="2400" b="1" u="sng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FRECUENTES</a:t>
            </a:r>
            <a:r>
              <a:rPr lang="es-ES" sz="24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COMETEN LOS ALUMNOS AL ESCRIBIR:</a:t>
            </a:r>
            <a:endPara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Vocabulario</a:t>
            </a:r>
            <a:endPara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4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repetición innecesaria de palabras. </a:t>
            </a:r>
            <a:endPara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4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 de vocabulario pobre, poco variado o preciso.</a:t>
            </a:r>
            <a:endPara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4545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Morfosintaxis</a:t>
            </a:r>
            <a:endPara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4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redacción de oraciones incompletas o carentes de sentido. </a:t>
            </a:r>
            <a:endPara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4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Falta de estructura.</a:t>
            </a:r>
            <a:endPara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4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Saltos narrativos</a:t>
            </a:r>
            <a:endPara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4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omisión de información relevante. </a:t>
            </a:r>
            <a:endPara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4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conclusiones abruptas. </a:t>
            </a:r>
            <a:endPara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4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errores tanto morfológicos como sintácticos, etc. </a:t>
            </a:r>
            <a:endPara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6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ED2658D-3D69-4454-A4EE-592FEB88AD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Presentación de los textos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14550" algn="l"/>
              </a:tabLst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Respetar los márgenes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14550" algn="l"/>
              </a:tabLst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Separar en párrafos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14550" algn="l"/>
              </a:tabLst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Caligrafía ilegible y que no respeta las normas de la escritura a mano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tabLst>
                <a:tab pos="2114550" algn="l"/>
              </a:tabLst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114550" algn="l"/>
              </a:tabLst>
            </a:pPr>
            <a:r>
              <a:rPr lang="es-E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Creatividad y originalidad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114550" algn="l"/>
              </a:tabLst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Textos poco creativos 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114550" algn="l"/>
              </a:tabLst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Ortografía</a:t>
            </a:r>
            <a:endPara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40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 faltas de ortografía. </a:t>
            </a:r>
            <a:r>
              <a:rPr lang="es-ES" sz="24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ponen en práctica las normas aprendidas en los ejercicios específicos.</a:t>
            </a:r>
            <a:endPara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4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omisión de los signos de puntuación. Tampoco saben usarlos fuera de las actividades que realizan en el cuaderno</a:t>
            </a:r>
            <a:endParaRPr lang="es-E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02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9E3875-69AA-444B-BBBB-B76DF7152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50" t="30666" r="30334" b="8296"/>
          <a:stretch/>
        </p:blipFill>
        <p:spPr>
          <a:xfrm>
            <a:off x="2509520" y="152399"/>
            <a:ext cx="7731760" cy="65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19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DB35D3-DDDE-44F3-B206-485FFF49B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6" t="26814" r="32000" b="35260"/>
          <a:stretch/>
        </p:blipFill>
        <p:spPr>
          <a:xfrm>
            <a:off x="1422400" y="254000"/>
            <a:ext cx="10174288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46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34CD56-296B-490E-878F-515F896A7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33" t="24297" r="16417" b="9185"/>
          <a:stretch/>
        </p:blipFill>
        <p:spPr>
          <a:xfrm>
            <a:off x="3545840" y="56357"/>
            <a:ext cx="5273040" cy="67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59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1A8AD0-7C80-4DCA-B2E7-290650B09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16" t="30963" r="29000" b="13482"/>
          <a:stretch/>
        </p:blipFill>
        <p:spPr>
          <a:xfrm>
            <a:off x="1437640" y="100224"/>
            <a:ext cx="9316720" cy="67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09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402B7B-9D32-4161-B608-725261FC9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00" t="34074" r="32833" b="12889"/>
          <a:stretch/>
        </p:blipFill>
        <p:spPr>
          <a:xfrm>
            <a:off x="3810000" y="126029"/>
            <a:ext cx="5019040" cy="66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90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3A203A-8BD6-4ABB-9B40-C878EFE96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49" t="31259" r="13250" b="19407"/>
          <a:stretch/>
        </p:blipFill>
        <p:spPr>
          <a:xfrm>
            <a:off x="812800" y="45720"/>
            <a:ext cx="10210800" cy="68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00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074BF9-8EDD-4D43-82F8-6FCCE568F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6" name="Picture 2" descr="C:\Users\Hp\AppData\Local\Temp\logo_margarita_salas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72640" cy="1689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09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098" y="3881253"/>
            <a:ext cx="5398168" cy="2713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Hp\AppData\Local\Temp\logo_margarita_salas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30" y="4450080"/>
            <a:ext cx="2286177" cy="1863854"/>
          </a:xfrm>
          <a:prstGeom prst="rect">
            <a:avLst/>
          </a:prstGeom>
          <a:noFill/>
        </p:spPr>
      </p:pic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814812" y="126750"/>
            <a:ext cx="10574447" cy="851024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lIns="90000" tIns="46800" rIns="90000" bIns="4680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9CC00"/>
              </a:buClr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609600" y="-171754"/>
            <a:ext cx="10972800" cy="893649"/>
          </a:xfrm>
        </p:spPr>
        <p:txBody>
          <a:bodyPr/>
          <a:lstStyle/>
          <a:p>
            <a:pPr algn="ctr"/>
            <a:r>
              <a:rPr lang="en-GB" sz="5400" b="1" dirty="0">
                <a:solidFill>
                  <a:srgbClr val="002060"/>
                </a:solidFill>
                <a:cs typeface="Arial" pitchFamily="34" charset="0"/>
              </a:rPr>
              <a:t>EVALUACIONES</a:t>
            </a:r>
            <a:endParaRPr lang="es-ES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idx="1"/>
          </p:nvPr>
        </p:nvSpPr>
        <p:spPr>
          <a:xfrm>
            <a:off x="609600" y="469485"/>
            <a:ext cx="5386917" cy="65935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cs typeface="Arial" pitchFamily="34" charset="0"/>
              </a:rPr>
              <a:t>DIAGNÓSTICO 4º PRIMARIA</a:t>
            </a:r>
            <a:endParaRPr lang="es-ES" dirty="0"/>
          </a:p>
        </p:txBody>
      </p:sp>
      <p:pic>
        <p:nvPicPr>
          <p:cNvPr id="16" name="0 Imagen" descr="EVA GRÁFICO CENTRO 2011.png"/>
          <p:cNvPicPr>
            <a:picLocks noGrp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616391" y="1050706"/>
            <a:ext cx="4501042" cy="2606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2 Imagen" descr="EVALUACIÓN LEESCRIBO 2016.png"/>
          <p:cNvPicPr>
            <a:picLocks noGrp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6315510" y="1084251"/>
            <a:ext cx="5144218" cy="3115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19 Marcador de texto"/>
          <p:cNvSpPr>
            <a:spLocks noGrp="1"/>
          </p:cNvSpPr>
          <p:nvPr>
            <p:ph type="body" sz="half" idx="3"/>
          </p:nvPr>
        </p:nvSpPr>
        <p:spPr>
          <a:xfrm>
            <a:off x="6690670" y="584419"/>
            <a:ext cx="5389033" cy="65484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cs typeface="Arial" pitchFamily="34" charset="0"/>
              </a:rPr>
              <a:t>INDIVIDUALIZADA 3º PRIMARIA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154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D3E1D26E-BD03-4B8C-BFBE-44AC7BAE2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7B32C1A-8181-48FA-A759-EAF78EAB426A}"/>
              </a:ext>
            </a:extLst>
          </p:cNvPr>
          <p:cNvSpPr/>
          <p:nvPr/>
        </p:nvSpPr>
        <p:spPr>
          <a:xfrm>
            <a:off x="9566031" y="2842846"/>
            <a:ext cx="1735016" cy="586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9723120" y="2926080"/>
            <a:ext cx="1615440" cy="56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 descr="C:\Users\Hp\AppData\Local\Temp\logo_margarita_salas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77440" cy="1938257"/>
          </a:xfrm>
          <a:prstGeom prst="rect">
            <a:avLst/>
          </a:prstGeom>
          <a:noFill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87AFCC3-D1A3-43C9-A4AD-A39165F31D0C}"/>
              </a:ext>
            </a:extLst>
          </p:cNvPr>
          <p:cNvSpPr/>
          <p:nvPr/>
        </p:nvSpPr>
        <p:spPr>
          <a:xfrm>
            <a:off x="9666850" y="2898182"/>
            <a:ext cx="1969477" cy="447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74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633054" y="571480"/>
          <a:ext cx="9034947" cy="5072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iapositiva" r:id="rId3" imgW="6094344" imgH="3427599" progId="PowerPoint.Slide.12">
                  <p:embed/>
                </p:oleObj>
              </mc:Choice>
              <mc:Fallback>
                <p:oleObj name="Diapositiva" r:id="rId3" imgW="6094344" imgH="3427599" progId="PowerPoint.Slide.12">
                  <p:embed/>
                  <p:pic>
                    <p:nvPicPr>
                      <p:cNvPr id="102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054" y="571480"/>
                        <a:ext cx="9034947" cy="5072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1809721" y="785794"/>
          <a:ext cx="854392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iapositiva" r:id="rId3" imgW="6094344" imgH="3427599" progId="PowerPoint.Slide.12">
                  <p:embed/>
                </p:oleObj>
              </mc:Choice>
              <mc:Fallback>
                <p:oleObj name="Diapositiva" r:id="rId3" imgW="6094344" imgH="3427599" progId="PowerPoint.Slide.12">
                  <p:embed/>
                  <p:pic>
                    <p:nvPicPr>
                      <p:cNvPr id="2150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21" y="785794"/>
                        <a:ext cx="8543925" cy="48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881158" y="928671"/>
          <a:ext cx="849630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iapositiva" r:id="rId3" imgW="6094344" imgH="3427599" progId="PowerPoint.Slide.12">
                  <p:embed/>
                </p:oleObj>
              </mc:Choice>
              <mc:Fallback>
                <p:oleObj name="Diapositiva" r:id="rId3" imgW="6094344" imgH="3427599" progId="PowerPoint.Slide.12">
                  <p:embed/>
                  <p:pic>
                    <p:nvPicPr>
                      <p:cNvPr id="2252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58" y="928671"/>
                        <a:ext cx="8496300" cy="477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94044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024034" y="285728"/>
            <a:ext cx="7929618" cy="60007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__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_ E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______ ERROR ORTOGRÁFICO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                   INVERSIÓN</a:t>
            </a:r>
            <a:r>
              <a:rPr lang="es-ES" dirty="0"/>
              <a:t>__</a:t>
            </a:r>
          </a:p>
          <a:p>
            <a:r>
              <a:rPr lang="es-ES" dirty="0"/>
              <a:t>_</a:t>
            </a:r>
          </a:p>
          <a:p>
            <a:r>
              <a:rPr lang="es-ES" dirty="0"/>
              <a:t>  7</a:t>
            </a:r>
            <a:r>
              <a:rPr lang="es-ES" dirty="0">
                <a:solidFill>
                  <a:schemeClr val="tx1"/>
                </a:solidFill>
              </a:rPr>
              <a:t>/      JUNTA PALABRAS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            OMISIÓN</a:t>
            </a:r>
          </a:p>
          <a:p>
            <a:r>
              <a:rPr lang="es-ES" dirty="0">
                <a:solidFill>
                  <a:schemeClr val="tx1"/>
                </a:solidFill>
              </a:rPr>
              <a:t>                       </a:t>
            </a:r>
          </a:p>
          <a:p>
            <a:r>
              <a:rPr lang="es-ES" dirty="0">
                <a:solidFill>
                  <a:schemeClr val="tx1"/>
                </a:solidFill>
              </a:rPr>
              <a:t>     X      SUSTITUCIÓN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    ⃝    S. P </a:t>
            </a:r>
          </a:p>
          <a:p>
            <a:r>
              <a:rPr lang="es-ES" dirty="0">
                <a:solidFill>
                  <a:schemeClr val="tx1"/>
                </a:solidFill>
              </a:rPr>
              <a:t>            </a:t>
            </a:r>
          </a:p>
          <a:p>
            <a:r>
              <a:rPr lang="es-ES" dirty="0">
                <a:solidFill>
                  <a:schemeClr val="tx1"/>
                </a:solidFill>
              </a:rPr>
              <a:t>  ~~~~~~  ERROR EN  ORACIÓN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                   PALABRA MAL UTILIZADA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    +  ASPECTOS POSITIVOS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             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                       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/>
          </a:p>
          <a:p>
            <a:r>
              <a:rPr lang="es-ES" dirty="0"/>
              <a:t> ORTOGRÁFICO</a:t>
            </a:r>
          </a:p>
          <a:p>
            <a:endParaRPr lang="es-ES" dirty="0"/>
          </a:p>
          <a:p>
            <a:r>
              <a:rPr lang="es-ES" dirty="0"/>
              <a:t>  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309786" y="1500174"/>
            <a:ext cx="50006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 flipH="1" flipV="1">
            <a:off x="2239142" y="249951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Elipse"/>
          <p:cNvSpPr/>
          <p:nvPr/>
        </p:nvSpPr>
        <p:spPr>
          <a:xfrm>
            <a:off x="2309786" y="4643446"/>
            <a:ext cx="500066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5167306" y="1857364"/>
            <a:ext cx="3571900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MARCAS PARA LA CORRECCIÓN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5F09302-6D1C-44C7-BCEE-4F06D300F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19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FC7B489-E920-4793-BA25-1ADB226C3EB6}"/>
              </a:ext>
            </a:extLst>
          </p:cNvPr>
          <p:cNvSpPr/>
          <p:nvPr/>
        </p:nvSpPr>
        <p:spPr>
          <a:xfrm rot="2992950">
            <a:off x="8826202" y="4023457"/>
            <a:ext cx="2157046" cy="1295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 rot="3864299">
            <a:off x="8822823" y="3997297"/>
            <a:ext cx="1950720" cy="1103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4" name="Picture 2" descr="C:\Users\Hp\AppData\Local\Temp\logo_margarita_salas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33600" cy="1739462"/>
          </a:xfrm>
          <a:prstGeom prst="rect">
            <a:avLst/>
          </a:prstGeom>
          <a:noFill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3033505-8C60-491B-B31A-57FB26B7BFBC}"/>
              </a:ext>
            </a:extLst>
          </p:cNvPr>
          <p:cNvSpPr/>
          <p:nvPr/>
        </p:nvSpPr>
        <p:spPr>
          <a:xfrm rot="2222747">
            <a:off x="9145145" y="4047086"/>
            <a:ext cx="1622200" cy="1003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CuadroTexto">
            <a:hlinkClick r:id="rId4" action="ppaction://hlinkfile"/>
          </p:cNvPr>
          <p:cNvSpPr txBox="1"/>
          <p:nvPr/>
        </p:nvSpPr>
        <p:spPr>
          <a:xfrm rot="3240284">
            <a:off x="9044259" y="4506208"/>
            <a:ext cx="164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7 CuadroTexto">
            <a:hlinkClick r:id="rId5" action="ppaction://hlinkpres?slideindex=1&amp;slidetitle="/>
          </p:cNvPr>
          <p:cNvSpPr txBox="1"/>
          <p:nvPr/>
        </p:nvSpPr>
        <p:spPr>
          <a:xfrm>
            <a:off x="8626207" y="2864386"/>
            <a:ext cx="60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700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54C698-56CA-4F89-8D99-CBEDBE003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3" r="35416" b="41481"/>
          <a:stretch/>
        </p:blipFill>
        <p:spPr>
          <a:xfrm>
            <a:off x="264160" y="-71120"/>
            <a:ext cx="6270238" cy="47447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9BA0881-002B-4CB7-B8C5-43B51D386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3" t="57778" r="36250"/>
          <a:stretch/>
        </p:blipFill>
        <p:spPr>
          <a:xfrm>
            <a:off x="6451599" y="533400"/>
            <a:ext cx="5670439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618DAC-ECE9-45D6-879F-6368B6122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7" t="25777" r="54583" b="8149"/>
          <a:stretch/>
        </p:blipFill>
        <p:spPr>
          <a:xfrm>
            <a:off x="2438399" y="0"/>
            <a:ext cx="5535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11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78E52-E389-49E0-8027-28C57C81B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72689E-DBB5-4F83-A69D-EF1B7415B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hlinkClick r:id="rId4" action="ppaction://hlinkfile"/>
            <a:extLst>
              <a:ext uri="{FF2B5EF4-FFF2-40B4-BE49-F238E27FC236}">
                <a16:creationId xmlns:a16="http://schemas.microsoft.com/office/drawing/2014/main" id="{611C6BAC-F441-41F7-9FA6-1ABBA5FA1640}"/>
              </a:ext>
            </a:extLst>
          </p:cNvPr>
          <p:cNvSpPr/>
          <p:nvPr/>
        </p:nvSpPr>
        <p:spPr>
          <a:xfrm>
            <a:off x="1242646" y="2719754"/>
            <a:ext cx="1453662" cy="1570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hlinkClick r:id="rId5" action="ppaction://hlinkfile"/>
            <a:extLst>
              <a:ext uri="{FF2B5EF4-FFF2-40B4-BE49-F238E27FC236}">
                <a16:creationId xmlns:a16="http://schemas.microsoft.com/office/drawing/2014/main" id="{1AB8911C-A3CF-45E1-94EC-8E27EC79AA5D}"/>
              </a:ext>
            </a:extLst>
          </p:cNvPr>
          <p:cNvSpPr/>
          <p:nvPr/>
        </p:nvSpPr>
        <p:spPr>
          <a:xfrm>
            <a:off x="8534400" y="25908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8AD8A67-FFC5-4982-9A88-51BC17EBB4FF}"/>
              </a:ext>
            </a:extLst>
          </p:cNvPr>
          <p:cNvSpPr/>
          <p:nvPr/>
        </p:nvSpPr>
        <p:spPr>
          <a:xfrm>
            <a:off x="1242646" y="2590800"/>
            <a:ext cx="1453662" cy="1465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>
            <a:hlinkClick r:id="rId6" action="ppaction://hlinkpres?slideindex=1&amp;slidetitle="/>
          </p:cNvPr>
          <p:cNvSpPr/>
          <p:nvPr/>
        </p:nvSpPr>
        <p:spPr>
          <a:xfrm>
            <a:off x="1157068" y="2719753"/>
            <a:ext cx="1539240" cy="1264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>
            <a:hlinkClick r:id="rId5" action="ppaction://hlinkfile"/>
          </p:cNvPr>
          <p:cNvSpPr/>
          <p:nvPr/>
        </p:nvSpPr>
        <p:spPr>
          <a:xfrm>
            <a:off x="8534400" y="256032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Users\Hp\AppData\Local\Temp\logo_margarita_salas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804" y="1"/>
            <a:ext cx="1944091" cy="1584960"/>
          </a:xfrm>
          <a:prstGeom prst="rect">
            <a:avLst/>
          </a:prstGeom>
          <a:noFill/>
        </p:spPr>
      </p:pic>
      <p:sp>
        <p:nvSpPr>
          <p:cNvPr id="10" name="CuadroTexto 9"/>
          <p:cNvSpPr txBox="1"/>
          <p:nvPr/>
        </p:nvSpPr>
        <p:spPr>
          <a:xfrm>
            <a:off x="-821094" y="15849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1" name="CuadroTexto 10">
            <a:hlinkClick r:id="rId8" action="ppaction://hlinkpres?slideindex=1&amp;slidetitle="/>
          </p:cNvPr>
          <p:cNvSpPr txBox="1"/>
          <p:nvPr/>
        </p:nvSpPr>
        <p:spPr>
          <a:xfrm>
            <a:off x="5521546" y="607815"/>
            <a:ext cx="431385" cy="38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CuadroTexto 16">
            <a:hlinkClick r:id="rId9" action="ppaction://hlinkfile"/>
          </p:cNvPr>
          <p:cNvSpPr txBox="1"/>
          <p:nvPr/>
        </p:nvSpPr>
        <p:spPr>
          <a:xfrm>
            <a:off x="7484011" y="3984673"/>
            <a:ext cx="1507589" cy="1604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2" name="CuadroTexto 11">
            <a:hlinkClick r:id="rId8" action="ppaction://hlinkpres?slideindex=1&amp;slidetitle="/>
          </p:cNvPr>
          <p:cNvSpPr txBox="1"/>
          <p:nvPr/>
        </p:nvSpPr>
        <p:spPr>
          <a:xfrm>
            <a:off x="5952931" y="2715944"/>
            <a:ext cx="2581469" cy="107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CuadroTexto 15">
            <a:hlinkClick r:id="rId10" action="ppaction://hlinkpres?slideindex=1&amp;slidetitle="/>
          </p:cNvPr>
          <p:cNvSpPr txBox="1"/>
          <p:nvPr/>
        </p:nvSpPr>
        <p:spPr>
          <a:xfrm>
            <a:off x="7484011" y="708659"/>
            <a:ext cx="1507589" cy="181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8" name="CuadroTexto 17">
            <a:hlinkClick r:id="rId11" action="ppaction://hlinkpres?slideindex=1&amp;slidetitle="/>
          </p:cNvPr>
          <p:cNvSpPr txBox="1"/>
          <p:nvPr/>
        </p:nvSpPr>
        <p:spPr>
          <a:xfrm>
            <a:off x="9448801" y="902970"/>
            <a:ext cx="1675246" cy="162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4"/>
            <a:ext cx="12192000" cy="68473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3"/>
          <a:srcRect l="24344" t="20444" r="63937" b="62222"/>
          <a:stretch/>
        </p:blipFill>
        <p:spPr>
          <a:xfrm>
            <a:off x="0" y="0"/>
            <a:ext cx="142875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88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2BAD42-841D-4A85-8805-C0A1DAC4B5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0" t="31407" r="29250" b="28592"/>
          <a:stretch/>
        </p:blipFill>
        <p:spPr>
          <a:xfrm>
            <a:off x="1066800" y="406399"/>
            <a:ext cx="10180320" cy="55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7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26698" y="550720"/>
            <a:ext cx="7426902" cy="675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ndalus" panose="02020603050405020304" pitchFamily="18" charset="-78"/>
                <a:cs typeface="Andalus" panose="02020603050405020304" pitchFamily="18" charset="-78"/>
              </a:rPr>
              <a:t>ANÁLISIS DE LA SITUACIÓN ACTUAL DE LA ESCRITURA EN NUESTRO CENTRO</a:t>
            </a:r>
          </a:p>
        </p:txBody>
      </p:sp>
      <p:sp>
        <p:nvSpPr>
          <p:cNvPr id="5" name="Elipse 4"/>
          <p:cNvSpPr/>
          <p:nvPr/>
        </p:nvSpPr>
        <p:spPr>
          <a:xfrm>
            <a:off x="4477616" y="1558636"/>
            <a:ext cx="2782166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EL ALUMNADO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656486" y="3113810"/>
            <a:ext cx="1293668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 PLANIFICA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805854" y="4869873"/>
            <a:ext cx="1293668" cy="9144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hlinkClick r:id="rId2" action="ppaction://hlinkpres?slideindex=1&amp;slidetitle="/>
              </a:rPr>
              <a:t>NO SABE QUÉ PONER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029752" y="3113810"/>
            <a:ext cx="1483300" cy="9213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ESCASEZ Y POBREZA DE VOCABULARIO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571135" y="3113810"/>
            <a:ext cx="1611362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NO ESTRUCTURA CORRECTAMENTE EL TEXTO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244068" y="3120738"/>
            <a:ext cx="1293668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FALTAS DE ORTOGRAFÍA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7608168" y="3120740"/>
            <a:ext cx="1512168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TEXTOS POCO ORIGINALES Y CREATIVOS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3287689" y="4856019"/>
            <a:ext cx="1335399" cy="9144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ABUNDANTES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</a:rPr>
              <a:t>REPETICIONES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4802329" y="4856019"/>
            <a:ext cx="1293668" cy="9144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CUESTA ENTENDER EL SENTIDO GLOBAL, LA LINEA ARGUMENTAL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6329794" y="4869873"/>
            <a:ext cx="1293668" cy="9144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NO GENERALIZA ORTOGRAFÍA APRENDIDA EN EJERCICIOS ESPECÍFICOS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9210669" y="3113810"/>
            <a:ext cx="1293668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 REVISA</a:t>
            </a:r>
          </a:p>
        </p:txBody>
      </p:sp>
      <p:sp>
        <p:nvSpPr>
          <p:cNvPr id="16" name="Flecha abajo 15"/>
          <p:cNvSpPr/>
          <p:nvPr/>
        </p:nvSpPr>
        <p:spPr>
          <a:xfrm>
            <a:off x="2270950" y="4168489"/>
            <a:ext cx="363474" cy="56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abajo 18"/>
          <p:cNvSpPr/>
          <p:nvPr/>
        </p:nvSpPr>
        <p:spPr>
          <a:xfrm>
            <a:off x="3742563" y="4196198"/>
            <a:ext cx="363474" cy="56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abajo 19"/>
          <p:cNvSpPr/>
          <p:nvPr/>
        </p:nvSpPr>
        <p:spPr>
          <a:xfrm>
            <a:off x="5225864" y="4196198"/>
            <a:ext cx="363474" cy="56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abajo 20"/>
          <p:cNvSpPr/>
          <p:nvPr/>
        </p:nvSpPr>
        <p:spPr>
          <a:xfrm>
            <a:off x="6709164" y="4196198"/>
            <a:ext cx="363474" cy="56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Conector recto de flecha 22"/>
          <p:cNvCxnSpPr/>
          <p:nvPr/>
        </p:nvCxnSpPr>
        <p:spPr>
          <a:xfrm flipH="1">
            <a:off x="2872222" y="2473036"/>
            <a:ext cx="2166505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6890903" y="2473036"/>
            <a:ext cx="2667869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>
            <a:off x="4384099" y="2585604"/>
            <a:ext cx="1293668" cy="344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6095998" y="2621109"/>
            <a:ext cx="1833998" cy="324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H="1">
            <a:off x="5521903" y="2663538"/>
            <a:ext cx="346797" cy="296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6040149" y="2656610"/>
            <a:ext cx="289644" cy="358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PEDRO J SERRANO</a:t>
            </a:r>
          </a:p>
        </p:txBody>
      </p:sp>
    </p:spTree>
    <p:extLst>
      <p:ext uri="{BB962C8B-B14F-4D97-AF65-F5344CB8AC3E}">
        <p14:creationId xmlns:p14="http://schemas.microsoft.com/office/powerpoint/2010/main" val="19477644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4C18D6-5E62-425A-9199-5E68F7B29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7" t="29926" r="28917" b="10074"/>
          <a:stretch/>
        </p:blipFill>
        <p:spPr>
          <a:xfrm>
            <a:off x="1696720" y="131467"/>
            <a:ext cx="8239760" cy="65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971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795C7D-D93E-42C0-9C5F-1F58B00C6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50" t="54519" r="29000" b="20000"/>
          <a:stretch/>
        </p:blipFill>
        <p:spPr>
          <a:xfrm>
            <a:off x="1422400" y="132080"/>
            <a:ext cx="8937373" cy="30683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8D82FA-FFA0-48CB-96B2-7E582161FC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50" t="48445" r="28583" b="20445"/>
          <a:stretch/>
        </p:blipFill>
        <p:spPr>
          <a:xfrm>
            <a:off x="1278066" y="3073882"/>
            <a:ext cx="9226039" cy="378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6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94209E-EB23-4857-8EDF-A0F6B45FE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0" t="26222" r="28749" b="47408"/>
          <a:stretch/>
        </p:blipFill>
        <p:spPr>
          <a:xfrm>
            <a:off x="487680" y="406399"/>
            <a:ext cx="11267440" cy="395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875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268226-B6C4-446D-8A98-6F40EF237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66" t="14222" r="32917" b="7556"/>
          <a:stretch/>
        </p:blipFill>
        <p:spPr>
          <a:xfrm>
            <a:off x="3068320" y="2999"/>
            <a:ext cx="6309360" cy="676390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BD7F004-4A79-44E1-B9BA-D51E52E3B46E}"/>
              </a:ext>
            </a:extLst>
          </p:cNvPr>
          <p:cNvSpPr/>
          <p:nvPr/>
        </p:nvSpPr>
        <p:spPr>
          <a:xfrm>
            <a:off x="650240" y="2997200"/>
            <a:ext cx="241808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ORGANIZACIÓN Y FUNCIONAMIENTO</a:t>
            </a:r>
          </a:p>
        </p:txBody>
      </p:sp>
    </p:spTree>
    <p:extLst>
      <p:ext uri="{BB962C8B-B14F-4D97-AF65-F5344CB8AC3E}">
        <p14:creationId xmlns:p14="http://schemas.microsoft.com/office/powerpoint/2010/main" val="3758269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3273C78-5E56-4207-83C5-51E3CAC1FB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1936"/>
          </a:xfrm>
          <a:prstGeom prst="rect">
            <a:avLst/>
          </a:prstGeom>
        </p:spPr>
      </p:pic>
      <p:pic>
        <p:nvPicPr>
          <p:cNvPr id="9218" name="Picture 2" descr="C:\Users\Hp\AppData\Local\Temp\logo_margarita_salas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78680"/>
            <a:ext cx="2673124" cy="217932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051494" y="5472332"/>
            <a:ext cx="3543623" cy="1223890"/>
          </a:xfrm>
          <a:prstGeom prst="rect">
            <a:avLst/>
          </a:prstGeom>
          <a:solidFill>
            <a:srgbClr val="C8DDF2"/>
          </a:solidFill>
          <a:ln>
            <a:solidFill>
              <a:srgbClr val="C8D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PREMIO NACIONAL </a:t>
            </a:r>
          </a:p>
          <a:p>
            <a:pPr algn="ctr"/>
            <a:r>
              <a:rPr lang="es-ES_tradnl" b="1" dirty="0">
                <a:solidFill>
                  <a:schemeClr val="tx1"/>
                </a:solidFill>
              </a:rPr>
              <a:t>GINER DE LOS RÍOS 2017 </a:t>
            </a:r>
          </a:p>
          <a:p>
            <a:pPr algn="ctr"/>
            <a:r>
              <a:rPr lang="es-ES_tradnl" b="1" dirty="0">
                <a:solidFill>
                  <a:schemeClr val="tx1"/>
                </a:solidFill>
              </a:rPr>
              <a:t>A LA MEJORA DE LA CALIDAD EDUCATIVA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673124" y="3228945"/>
            <a:ext cx="22278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>
                <a:solidFill>
                  <a:srgbClr val="FF0000"/>
                </a:solidFill>
                <a:hlinkClick r:id="rId5"/>
              </a:rPr>
              <a:t>http://margaritasalasvega.wix.com/proyectoleescribo</a:t>
            </a:r>
            <a:endParaRPr lang="es-ES" sz="2000" u="sng" dirty="0">
              <a:solidFill>
                <a:srgbClr val="FF0000"/>
              </a:solidFill>
            </a:endParaRPr>
          </a:p>
          <a:p>
            <a:endParaRPr lang="es-ES" sz="2000" u="sng" dirty="0">
              <a:solidFill>
                <a:srgbClr val="FF0000"/>
              </a:solidFill>
            </a:endParaRPr>
          </a:p>
          <a:p>
            <a:r>
              <a:rPr lang="es-ES" sz="2000" u="sng" dirty="0">
                <a:solidFill>
                  <a:srgbClr val="FF0000"/>
                </a:solidFill>
              </a:rPr>
              <a:t>pserrano@educa.jcyl.es</a:t>
            </a:r>
            <a:endParaRPr lang="es-E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4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26698" y="550720"/>
            <a:ext cx="7426902" cy="675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ndalus" panose="02020603050405020304" pitchFamily="18" charset="-78"/>
                <a:cs typeface="Andalus" panose="02020603050405020304" pitchFamily="18" charset="-78"/>
              </a:rPr>
              <a:t>ANÁLISIS DE LA SITUACIÓN ACTUAL DE LA ESCRITURA EN NUESTRO CENTRO</a:t>
            </a:r>
          </a:p>
        </p:txBody>
      </p:sp>
      <p:sp>
        <p:nvSpPr>
          <p:cNvPr id="5" name="Elipse 4"/>
          <p:cNvSpPr/>
          <p:nvPr/>
        </p:nvSpPr>
        <p:spPr>
          <a:xfrm>
            <a:off x="4477616" y="1558636"/>
            <a:ext cx="2782166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EL PROFESORADO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24000" y="3113810"/>
            <a:ext cx="1714480" cy="20868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LECTURA</a:t>
            </a:r>
          </a:p>
          <a:p>
            <a:pPr algn="ctr"/>
            <a:r>
              <a:rPr lang="es-ES" sz="2000" dirty="0"/>
              <a:t>GRAMÁTICA</a:t>
            </a:r>
          </a:p>
          <a:p>
            <a:pPr algn="ctr"/>
            <a:r>
              <a:rPr lang="es-ES" sz="1600" dirty="0"/>
              <a:t>COMP. LECTORA</a:t>
            </a:r>
          </a:p>
          <a:p>
            <a:pPr algn="ctr"/>
            <a:r>
              <a:rPr lang="es-ES" sz="1400" dirty="0"/>
              <a:t>EXP ORAL</a:t>
            </a:r>
          </a:p>
          <a:p>
            <a:pPr algn="ctr"/>
            <a:r>
              <a:rPr lang="es-ES" sz="1200" dirty="0"/>
              <a:t>EXP  ESCRITA</a:t>
            </a:r>
          </a:p>
          <a:p>
            <a:pPr algn="ctr"/>
            <a:r>
              <a:rPr lang="es-ES" sz="1050" dirty="0"/>
              <a:t>COMP. ORAL</a:t>
            </a:r>
          </a:p>
          <a:p>
            <a:pPr algn="ctr"/>
            <a:endParaRPr lang="es-ES" sz="16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3329419" y="3113810"/>
            <a:ext cx="1293668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PROPUESTAS DE LOS LIBROS DE TEXTO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738679" y="3113810"/>
            <a:ext cx="1428759" cy="117244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NO TENEMOS </a:t>
            </a:r>
            <a:r>
              <a:rPr lang="es-ES" sz="1200" dirty="0"/>
              <a:t>UNA METODOLOGÍA COMÚN</a:t>
            </a:r>
            <a:r>
              <a:rPr lang="es-ES" sz="1400" dirty="0"/>
              <a:t> 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238876" y="3143248"/>
            <a:ext cx="1404666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CORRECCIÓN: DEMASIADO TIEMPO PRINCIPALMENTE ORTOGRAFÍA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7810512" y="3071810"/>
            <a:ext cx="1293668" cy="15129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EL ALUMNO ESCRIBE PARA EL PROFESOR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3329419" y="4856019"/>
            <a:ext cx="1293668" cy="9144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SE PASA “DE PUNTILLAS”.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</a:rPr>
              <a:t>NO SE PROFUNDIZA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5667372" y="4786322"/>
            <a:ext cx="1143008" cy="121444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NO OBTENEMOS LOS RESULTADOS ESPERADOS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6953256" y="4786323"/>
            <a:ext cx="1293668" cy="126870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NO CORRIGIMOS ASPECTOS RELACIONADOS CON COHERENCIA, COHESION ESTRUCTURA</a:t>
            </a:r>
            <a:r>
              <a:rPr lang="es-ES" sz="1100" dirty="0"/>
              <a:t>…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9182746" y="4028210"/>
            <a:ext cx="1293668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EL PROFESOR CORRIGE</a:t>
            </a:r>
          </a:p>
        </p:txBody>
      </p:sp>
      <p:sp>
        <p:nvSpPr>
          <p:cNvPr id="17" name="Flecha abajo 16"/>
          <p:cNvSpPr/>
          <p:nvPr/>
        </p:nvSpPr>
        <p:spPr>
          <a:xfrm>
            <a:off x="3742563" y="4196198"/>
            <a:ext cx="363474" cy="56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abajo 17"/>
          <p:cNvSpPr/>
          <p:nvPr/>
        </p:nvSpPr>
        <p:spPr>
          <a:xfrm>
            <a:off x="6238876" y="4143381"/>
            <a:ext cx="363474" cy="56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abajo 18"/>
          <p:cNvSpPr/>
          <p:nvPr/>
        </p:nvSpPr>
        <p:spPr>
          <a:xfrm>
            <a:off x="7096132" y="4143381"/>
            <a:ext cx="363474" cy="56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de flecha 19"/>
          <p:cNvCxnSpPr/>
          <p:nvPr/>
        </p:nvCxnSpPr>
        <p:spPr>
          <a:xfrm flipH="1">
            <a:off x="2872222" y="2473036"/>
            <a:ext cx="2166505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4310050" y="2571744"/>
            <a:ext cx="1293668" cy="344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6095998" y="2621109"/>
            <a:ext cx="1833998" cy="324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>
            <a:off x="5521903" y="2663538"/>
            <a:ext cx="346797" cy="296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6040149" y="2656610"/>
            <a:ext cx="289644" cy="358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redondeado 26"/>
          <p:cNvSpPr/>
          <p:nvPr/>
        </p:nvSpPr>
        <p:spPr>
          <a:xfrm>
            <a:off x="8382016" y="5715016"/>
            <a:ext cx="1293668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EL ALUMNO ARCHIVA</a:t>
            </a:r>
          </a:p>
        </p:txBody>
      </p:sp>
      <p:sp>
        <p:nvSpPr>
          <p:cNvPr id="30" name="Flecha curvada hacia abajo 29"/>
          <p:cNvSpPr/>
          <p:nvPr/>
        </p:nvSpPr>
        <p:spPr>
          <a:xfrm rot="1607415">
            <a:off x="9179805" y="3254244"/>
            <a:ext cx="636868" cy="5259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1" name="Flecha curvada hacia abajo 30"/>
          <p:cNvSpPr/>
          <p:nvPr/>
        </p:nvSpPr>
        <p:spPr>
          <a:xfrm rot="6991999">
            <a:off x="9680892" y="5485682"/>
            <a:ext cx="849157" cy="3944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PEDRO J SERRANO</a:t>
            </a:r>
          </a:p>
        </p:txBody>
      </p:sp>
    </p:spTree>
    <p:extLst>
      <p:ext uri="{BB962C8B-B14F-4D97-AF65-F5344CB8AC3E}">
        <p14:creationId xmlns:p14="http://schemas.microsoft.com/office/powerpoint/2010/main" val="218567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81224" y="1571612"/>
            <a:ext cx="7572428" cy="4572032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REDACCIÓN: LAS VACACIONES</a:t>
            </a:r>
          </a:p>
          <a:p>
            <a:r>
              <a:rPr lang="es-ES" dirty="0"/>
              <a:t>COPIAR</a:t>
            </a:r>
          </a:p>
          <a:p>
            <a:r>
              <a:rPr lang="es-ES" dirty="0"/>
              <a:t>RELLENAR ESPACIOS EN BLANCO.</a:t>
            </a:r>
          </a:p>
          <a:p>
            <a:r>
              <a:rPr lang="es-ES" dirty="0"/>
              <a:t>ALARGAR FRASE</a:t>
            </a:r>
          </a:p>
          <a:p>
            <a:r>
              <a:rPr lang="es-ES" dirty="0"/>
              <a:t>DICTADOS</a:t>
            </a:r>
          </a:p>
          <a:p>
            <a:r>
              <a:rPr lang="es-ES" dirty="0"/>
              <a:t>RESUMIR LECTURAS </a:t>
            </a:r>
          </a:p>
          <a:p>
            <a:r>
              <a:rPr lang="es-ES" dirty="0"/>
              <a:t>CREATIVIDAD, IMAGINACIÓN, FANTASÍA</a:t>
            </a:r>
          </a:p>
          <a:p>
            <a:r>
              <a:rPr lang="es-ES" dirty="0"/>
              <a:t>LIBRO DE TEXTO</a:t>
            </a:r>
          </a:p>
          <a:p>
            <a:r>
              <a:rPr lang="es-ES" dirty="0"/>
              <a:t>DIARIO</a:t>
            </a:r>
          </a:p>
          <a:p>
            <a:r>
              <a:rPr lang="es-ES" dirty="0"/>
              <a:t>CORRESPONDENCIA ESCOLAR</a:t>
            </a:r>
          </a:p>
          <a:p>
            <a:r>
              <a:rPr lang="es-ES" dirty="0"/>
              <a:t>PARTICIPAR EN CONCURSOS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738414" y="642918"/>
            <a:ext cx="728667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¿ QUÉ ES LA EXPRESIÓN ESCRITA?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ángulo redondeado 14"/>
          <p:cNvSpPr>
            <a:spLocks noChangeArrowheads="1"/>
          </p:cNvSpPr>
          <p:nvPr/>
        </p:nvSpPr>
        <p:spPr bwMode="auto">
          <a:xfrm>
            <a:off x="2095472" y="1714489"/>
            <a:ext cx="8001056" cy="4525975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52525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latin typeface="Calibri" pitchFamily="34" charset="0"/>
                <a:cs typeface="Arial" pitchFamily="34" charset="0"/>
              </a:rPr>
              <a:t>Por </a:t>
            </a:r>
            <a:r>
              <a:rPr lang="es-ES" b="1" dirty="0">
                <a:latin typeface="Calibri" pitchFamily="34" charset="0"/>
                <a:cs typeface="Arial" pitchFamily="34" charset="0"/>
              </a:rPr>
              <a:t>expresión escrita</a:t>
            </a:r>
            <a:r>
              <a:rPr lang="es-ES" dirty="0">
                <a:latin typeface="Calibri" pitchFamily="34" charset="0"/>
                <a:cs typeface="Arial" pitchFamily="34" charset="0"/>
              </a:rPr>
              <a:t> entendemos la </a:t>
            </a:r>
            <a:r>
              <a:rPr lang="es-ES" b="1" dirty="0">
                <a:latin typeface="Calibri" pitchFamily="34" charset="0"/>
                <a:cs typeface="Arial" pitchFamily="34" charset="0"/>
              </a:rPr>
              <a:t>capacidad </a:t>
            </a:r>
            <a:r>
              <a:rPr lang="es-ES" dirty="0">
                <a:latin typeface="Calibri" pitchFamily="34" charset="0"/>
                <a:cs typeface="Arial" pitchFamily="34" charset="0"/>
              </a:rPr>
              <a:t>que tienen las personas </a:t>
            </a:r>
            <a:r>
              <a:rPr lang="es-ES" b="1" dirty="0">
                <a:latin typeface="Calibri" pitchFamily="34" charset="0"/>
                <a:cs typeface="Arial" pitchFamily="34" charset="0"/>
              </a:rPr>
              <a:t>para producir textos </a:t>
            </a:r>
            <a:r>
              <a:rPr lang="es-ES" dirty="0">
                <a:latin typeface="Calibri" pitchFamily="34" charset="0"/>
                <a:cs typeface="Arial" pitchFamily="34" charset="0"/>
              </a:rPr>
              <a:t>bien construidos. Esto significa que deben ser: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b="1" dirty="0">
                <a:latin typeface="Calibri" pitchFamily="34" charset="0"/>
                <a:cs typeface="Arial" pitchFamily="34" charset="0"/>
              </a:rPr>
              <a:t>Adecuados</a:t>
            </a:r>
            <a:r>
              <a:rPr lang="es-ES" dirty="0">
                <a:latin typeface="Calibri" pitchFamily="34" charset="0"/>
                <a:cs typeface="Arial" pitchFamily="34" charset="0"/>
              </a:rPr>
              <a:t>, es decir, que respondan</a:t>
            </a:r>
            <a:r>
              <a:rPr lang="es-ES" b="1" dirty="0">
                <a:latin typeface="Calibri" pitchFamily="34" charset="0"/>
                <a:cs typeface="Arial" pitchFamily="34" charset="0"/>
              </a:rPr>
              <a:t> </a:t>
            </a:r>
            <a:r>
              <a:rPr lang="es-ES" dirty="0">
                <a:latin typeface="Calibri" pitchFamily="34" charset="0"/>
                <a:cs typeface="Arial" pitchFamily="34" charset="0"/>
              </a:rPr>
              <a:t>a la intención comunicativa del emisor (informar, narrar hechos, convencer, dar instrucciones...) y que tengan en cuenta al destinatario del mensaje.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b="1" dirty="0">
                <a:latin typeface="Calibri" pitchFamily="34" charset="0"/>
                <a:cs typeface="Arial" pitchFamily="34" charset="0"/>
              </a:rPr>
              <a:t>Coherentes</a:t>
            </a:r>
            <a:r>
              <a:rPr lang="es-ES" dirty="0">
                <a:latin typeface="Calibri" pitchFamily="34" charset="0"/>
                <a:cs typeface="Arial" pitchFamily="34" charset="0"/>
              </a:rPr>
              <a:t>, es decir, construidos de acuerdo con una estructura o esquema organizador de las ideas, que permita extraer la información relevante y separarla de la secundaria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b="1" dirty="0">
                <a:latin typeface="Calibri" pitchFamily="34" charset="0"/>
                <a:cs typeface="Arial" pitchFamily="34" charset="0"/>
              </a:rPr>
              <a:t>Cohesionados</a:t>
            </a:r>
            <a:r>
              <a:rPr lang="es-ES" dirty="0">
                <a:latin typeface="Calibri" pitchFamily="34" charset="0"/>
                <a:cs typeface="Arial" pitchFamily="34" charset="0"/>
              </a:rPr>
              <a:t>, es decir, que su apariencia externa sea la de un discurso articulado y no la de una suma de frases inconexas.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b="1" dirty="0">
                <a:latin typeface="Calibri" pitchFamily="34" charset="0"/>
                <a:cs typeface="Arial" pitchFamily="34" charset="0"/>
              </a:rPr>
              <a:t>Correctos </a:t>
            </a:r>
            <a:r>
              <a:rPr lang="es-ES" dirty="0">
                <a:latin typeface="Calibri" pitchFamily="34" charset="0"/>
                <a:cs typeface="Arial" pitchFamily="34" charset="0"/>
              </a:rPr>
              <a:t>lingüísticamente y formalmente, es decir, sin errores ortográficos, léxicos o sintácticos.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b="1" dirty="0">
                <a:latin typeface="Calibri" pitchFamily="34" charset="0"/>
                <a:cs typeface="Arial" pitchFamily="34" charset="0"/>
              </a:rPr>
              <a:t>Con una buena presentación</a:t>
            </a:r>
            <a:r>
              <a:rPr lang="es-ES" dirty="0">
                <a:latin typeface="Calibri" pitchFamily="34" charset="0"/>
                <a:cs typeface="Arial" pitchFamily="34" charset="0"/>
              </a:rPr>
              <a:t>: letra clara y de tamaño adecuado, buena disposición espacial, párrafos apropiados, márgenes…</a:t>
            </a:r>
            <a:endParaRPr lang="es-ES" b="1" dirty="0">
              <a:latin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es-ES" dirty="0"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¿ QUÉ ES LA EXPRESIÓN ESCRITA?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95472" y="642918"/>
            <a:ext cx="8286808" cy="5786478"/>
          </a:xfrm>
        </p:spPr>
        <p:txBody>
          <a:bodyPr/>
          <a:lstStyle/>
          <a:p>
            <a:r>
              <a:rPr lang="es-ES" dirty="0"/>
              <a:t>LA EXPRESIÓN ESCRITA EN EL CURRÍCULUM </a:t>
            </a:r>
          </a:p>
          <a:p>
            <a:r>
              <a:rPr lang="es-ES" sz="2000" dirty="0"/>
              <a:t>( BLOQUE 3. COMUNICACIÓN ESCRITA. ESCRIBIR)</a:t>
            </a:r>
          </a:p>
          <a:p>
            <a:r>
              <a:rPr lang="es-ES" sz="2000" dirty="0"/>
              <a:t>CONTENIDOS ,CRITERIOS DE EVALUACIÓN Y </a:t>
            </a:r>
            <a:r>
              <a:rPr lang="es-ES" sz="2000" b="1" u="sng" dirty="0"/>
              <a:t>ESTÁNDARES DE APRENDIZAJE</a:t>
            </a:r>
          </a:p>
          <a:p>
            <a:endParaRPr lang="es-ES" sz="2000" b="1" u="sng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381224" y="3429000"/>
            <a:ext cx="2500330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/>
              <a:t>1.- ESCRIBIR PALABRAS, FRASES, TEXTOS SENCILLOS</a:t>
            </a:r>
            <a:r>
              <a:rPr lang="es-ES" sz="1400"/>
              <a:t>,  </a:t>
            </a:r>
            <a:r>
              <a:rPr lang="es-ES" sz="1400" dirty="0"/>
              <a:t>SOBRE TEMAS DE SU </a:t>
            </a:r>
            <a:r>
              <a:rPr lang="es-ES" sz="1400"/>
              <a:t>VIDA COTIDIANA…..</a:t>
            </a:r>
            <a:endParaRPr lang="es-ES" sz="1400" dirty="0"/>
          </a:p>
        </p:txBody>
      </p:sp>
      <p:sp>
        <p:nvSpPr>
          <p:cNvPr id="13" name="12 Rectángulo"/>
          <p:cNvSpPr/>
          <p:nvPr/>
        </p:nvSpPr>
        <p:spPr>
          <a:xfrm>
            <a:off x="5381620" y="2071678"/>
            <a:ext cx="471490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/>
              <a:t>PLANIFICACIÓN, REDACCIÓN, REVISIÓN, MEJORA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381620" y="2500306"/>
            <a:ext cx="471490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/>
              <a:t>IMITANDO TEXTOS MODELOS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381620" y="2928934"/>
            <a:ext cx="471490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/>
              <a:t>ORGANIZANDO LAS IDEAS CON CLARIDAD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381620" y="3357562"/>
            <a:ext cx="471490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/>
              <a:t>RESPETANDO LAS NORMAS GRAMATICALES Y ORTOGRÁFICAS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381620" y="3786190"/>
            <a:ext cx="471490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/>
              <a:t>CUIDANDO LA CALIGRAFÍA, ORDEN, CLARIDAD, Y PRESENTACIÓN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5381620" y="4857760"/>
            <a:ext cx="471490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/>
              <a:t>CON  COHERENCIA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5453058" y="5857892"/>
            <a:ext cx="471490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/>
              <a:t>TENIENDO EN CUENTA A LA AUDIENCIA A QUIEN SE DIRIGE.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5381620" y="5357826"/>
            <a:ext cx="471490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/>
              <a:t>ENLAZANDO ENUNCIADOS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5453058" y="6357958"/>
            <a:ext cx="471490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/>
              <a:t>DE FORMA PERSONAL, CON CREATIVIDAD Y SENTIDO ESTÉTICO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5381620" y="4286256"/>
            <a:ext cx="47149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/>
              <a:t>UTILIZANDO UN VOCABULARIO VARIADO, AMPLIO, PRECISO (USO DICCIONARIOS)</a:t>
            </a:r>
          </a:p>
        </p:txBody>
      </p:sp>
      <p:sp>
        <p:nvSpPr>
          <p:cNvPr id="23" name="22 Abrir llave"/>
          <p:cNvSpPr/>
          <p:nvPr/>
        </p:nvSpPr>
        <p:spPr>
          <a:xfrm>
            <a:off x="5095868" y="2000240"/>
            <a:ext cx="214314" cy="46434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1246</Words>
  <Application>Microsoft Office PowerPoint</Application>
  <PresentationFormat>Panorámica</PresentationFormat>
  <Paragraphs>227</Paragraphs>
  <Slides>54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5" baseType="lpstr">
      <vt:lpstr>Andalus</vt:lpstr>
      <vt:lpstr>Arial</vt:lpstr>
      <vt:lpstr>Calibri</vt:lpstr>
      <vt:lpstr>Calibri Light</vt:lpstr>
      <vt:lpstr>Symbol</vt:lpstr>
      <vt:lpstr>Times New Roman</vt:lpstr>
      <vt:lpstr>Wingdings</vt:lpstr>
      <vt:lpstr>Wingdings 2</vt:lpstr>
      <vt:lpstr>Tema de Office</vt:lpstr>
      <vt:lpstr>1_Tema de Office</vt:lpstr>
      <vt:lpstr>Diapositiva</vt:lpstr>
      <vt:lpstr>Presentación de PowerPoint</vt:lpstr>
      <vt:lpstr>Presentación de PowerPoint</vt:lpstr>
      <vt:lpstr>Presentación de PowerPoint</vt:lpstr>
      <vt:lpstr>EVALUACIONES</vt:lpstr>
      <vt:lpstr>Presentación de PowerPoint</vt:lpstr>
      <vt:lpstr>Presentación de PowerPoint</vt:lpstr>
      <vt:lpstr>Presentación de PowerPoint</vt:lpstr>
      <vt:lpstr>¿ QUÉ ES LA EXPRESIÓN ESCRITA?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CREAMOS UN PLAN DE ESCRITURA?</vt:lpstr>
      <vt:lpstr>Presentación de PowerPoint</vt:lpstr>
      <vt:lpstr>Presentación de PowerPoint</vt:lpstr>
      <vt:lpstr>Presentación de PowerPoint</vt:lpstr>
      <vt:lpstr>TEXTOS MODELO ¿ QUÉ SON 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 serrano</dc:creator>
  <cp:lastModifiedBy>pedro serrano</cp:lastModifiedBy>
  <cp:revision>32</cp:revision>
  <dcterms:created xsi:type="dcterms:W3CDTF">2020-11-14T10:24:53Z</dcterms:created>
  <dcterms:modified xsi:type="dcterms:W3CDTF">2020-11-15T18:20:21Z</dcterms:modified>
</cp:coreProperties>
</file>