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48"/>
  </p:notesMasterIdLst>
  <p:sldIdLst>
    <p:sldId id="290" r:id="rId2"/>
    <p:sldId id="258" r:id="rId3"/>
    <p:sldId id="339" r:id="rId4"/>
    <p:sldId id="273" r:id="rId5"/>
    <p:sldId id="282" r:id="rId6"/>
    <p:sldId id="382" r:id="rId7"/>
    <p:sldId id="297" r:id="rId8"/>
    <p:sldId id="376" r:id="rId9"/>
    <p:sldId id="377" r:id="rId10"/>
    <p:sldId id="370" r:id="rId11"/>
    <p:sldId id="378" r:id="rId12"/>
    <p:sldId id="379" r:id="rId13"/>
    <p:sldId id="380" r:id="rId14"/>
    <p:sldId id="381" r:id="rId15"/>
    <p:sldId id="298" r:id="rId16"/>
    <p:sldId id="299" r:id="rId17"/>
    <p:sldId id="303" r:id="rId18"/>
    <p:sldId id="409" r:id="rId19"/>
    <p:sldId id="410" r:id="rId20"/>
    <p:sldId id="281" r:id="rId21"/>
    <p:sldId id="411" r:id="rId22"/>
    <p:sldId id="302" r:id="rId23"/>
    <p:sldId id="373" r:id="rId24"/>
    <p:sldId id="412" r:id="rId25"/>
    <p:sldId id="337" r:id="rId26"/>
    <p:sldId id="322" r:id="rId27"/>
    <p:sldId id="332" r:id="rId28"/>
    <p:sldId id="306" r:id="rId29"/>
    <p:sldId id="316" r:id="rId30"/>
    <p:sldId id="317" r:id="rId31"/>
    <p:sldId id="415" r:id="rId32"/>
    <p:sldId id="284" r:id="rId33"/>
    <p:sldId id="277" r:id="rId34"/>
    <p:sldId id="278" r:id="rId35"/>
    <p:sldId id="279" r:id="rId36"/>
    <p:sldId id="280" r:id="rId37"/>
    <p:sldId id="270" r:id="rId38"/>
    <p:sldId id="275" r:id="rId39"/>
    <p:sldId id="271" r:id="rId40"/>
    <p:sldId id="338" r:id="rId41"/>
    <p:sldId id="384" r:id="rId42"/>
    <p:sldId id="340" r:id="rId43"/>
    <p:sldId id="383" r:id="rId44"/>
    <p:sldId id="324" r:id="rId45"/>
    <p:sldId id="358" r:id="rId46"/>
    <p:sldId id="266" r:id="rId4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os Barrio J." initials="CBJ" lastIdx="1" clrIdx="0">
    <p:extLst>
      <p:ext uri="{19B8F6BF-5375-455C-9EA6-DF929625EA0E}">
        <p15:presenceInfo xmlns:p15="http://schemas.microsoft.com/office/powerpoint/2012/main" userId="0b69800ee8a38ad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38" autoAdjust="0"/>
  </p:normalViewPr>
  <p:slideViewPr>
    <p:cSldViewPr>
      <p:cViewPr varScale="1">
        <p:scale>
          <a:sx n="75" d="100"/>
          <a:sy n="75" d="100"/>
        </p:scale>
        <p:origin x="102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5469D0-9F72-4CD9-AAB2-E6F2711864E8}" type="datetimeFigureOut">
              <a:rPr lang="es-ES" smtClean="0"/>
              <a:pPr/>
              <a:t>04/03/2021</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86B2FF-A18A-47E2-AE4C-C4CFE3BEEAC1}" type="slidenum">
              <a:rPr lang="es-ES" smtClean="0"/>
              <a:pPr/>
              <a:t>‹Nº›</a:t>
            </a:fld>
            <a:endParaRPr lang="es-ES"/>
          </a:p>
        </p:txBody>
      </p:sp>
    </p:spTree>
    <p:extLst>
      <p:ext uri="{BB962C8B-B14F-4D97-AF65-F5344CB8AC3E}">
        <p14:creationId xmlns:p14="http://schemas.microsoft.com/office/powerpoint/2010/main" val="3676795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Comentar que los niños si se les deja trabajar solos, sin un líder, sin unas instrucciones, colaboran, ayudan, </a:t>
            </a:r>
            <a:r>
              <a:rPr lang="es-ES" dirty="0" err="1"/>
              <a:t>ghacen</a:t>
            </a:r>
            <a:r>
              <a:rPr lang="es-ES" dirty="0"/>
              <a:t>, todo está bien y no juzgan. Somos los mayores los que juzgamos. Y juzgamos en base a lo que se podría haber hecho mejor, en base a lo que no ha sido optimo, en base a hemos empleado tiempo en hacerlo y no vale para nada porque se puede hacer mejor. Los niños solo disfrutan haciendo. Punto medio. </a:t>
            </a:r>
          </a:p>
        </p:txBody>
      </p:sp>
      <p:sp>
        <p:nvSpPr>
          <p:cNvPr id="4" name="Marcador de número de diapositiva 3"/>
          <p:cNvSpPr>
            <a:spLocks noGrp="1"/>
          </p:cNvSpPr>
          <p:nvPr>
            <p:ph type="sldNum" sz="quarter" idx="5"/>
          </p:nvPr>
        </p:nvSpPr>
        <p:spPr/>
        <p:txBody>
          <a:bodyPr/>
          <a:lstStyle/>
          <a:p>
            <a:fld id="{AD86B2FF-A18A-47E2-AE4C-C4CFE3BEEAC1}" type="slidenum">
              <a:rPr lang="es-ES" smtClean="0"/>
              <a:pPr/>
              <a:t>7</a:t>
            </a:fld>
            <a:endParaRPr lang="es-ES"/>
          </a:p>
        </p:txBody>
      </p:sp>
    </p:spTree>
    <p:extLst>
      <p:ext uri="{BB962C8B-B14F-4D97-AF65-F5344CB8AC3E}">
        <p14:creationId xmlns:p14="http://schemas.microsoft.com/office/powerpoint/2010/main" val="134995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Y 2 más, el que lleva el tiempo. Y el que lidera la reunión y modera para dar la palabra a los que no la han tomado aun o han participado menos</a:t>
            </a:r>
            <a:r>
              <a:rPr lang="es-ES"/>
              <a:t>, etc. </a:t>
            </a:r>
          </a:p>
        </p:txBody>
      </p:sp>
      <p:sp>
        <p:nvSpPr>
          <p:cNvPr id="4" name="Marcador de número de diapositiva 3"/>
          <p:cNvSpPr>
            <a:spLocks noGrp="1"/>
          </p:cNvSpPr>
          <p:nvPr>
            <p:ph type="sldNum" sz="quarter" idx="5"/>
          </p:nvPr>
        </p:nvSpPr>
        <p:spPr/>
        <p:txBody>
          <a:bodyPr/>
          <a:lstStyle/>
          <a:p>
            <a:fld id="{AD86B2FF-A18A-47E2-AE4C-C4CFE3BEEAC1}" type="slidenum">
              <a:rPr lang="es-ES" smtClean="0"/>
              <a:pPr/>
              <a:t>21</a:t>
            </a:fld>
            <a:endParaRPr lang="es-ES"/>
          </a:p>
        </p:txBody>
      </p:sp>
    </p:spTree>
    <p:extLst>
      <p:ext uri="{BB962C8B-B14F-4D97-AF65-F5344CB8AC3E}">
        <p14:creationId xmlns:p14="http://schemas.microsoft.com/office/powerpoint/2010/main" val="1400484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AD86B2FF-A18A-47E2-AE4C-C4CFE3BEEAC1}" type="slidenum">
              <a:rPr lang="es-ES" smtClean="0"/>
              <a:pPr/>
              <a:t>40</a:t>
            </a:fld>
            <a:endParaRPr lang="es-ES"/>
          </a:p>
        </p:txBody>
      </p:sp>
    </p:spTree>
    <p:extLst>
      <p:ext uri="{BB962C8B-B14F-4D97-AF65-F5344CB8AC3E}">
        <p14:creationId xmlns:p14="http://schemas.microsoft.com/office/powerpoint/2010/main" val="1271670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AD86B2FF-A18A-47E2-AE4C-C4CFE3BEEAC1}" type="slidenum">
              <a:rPr lang="es-ES" smtClean="0"/>
              <a:pPr/>
              <a:t>41</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AD86B2FF-A18A-47E2-AE4C-C4CFE3BEEAC1}" type="slidenum">
              <a:rPr lang="es-ES" smtClean="0"/>
              <a:pPr/>
              <a:t>42</a:t>
            </a:fld>
            <a:endParaRPr lang="es-ES"/>
          </a:p>
        </p:txBody>
      </p:sp>
    </p:spTree>
    <p:extLst>
      <p:ext uri="{BB962C8B-B14F-4D97-AF65-F5344CB8AC3E}">
        <p14:creationId xmlns:p14="http://schemas.microsoft.com/office/powerpoint/2010/main" val="2372728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2">
        <a:schemeClr val="bg2"/>
      </p:bgRef>
    </p:bg>
    <p:spTree>
      <p:nvGrpSpPr>
        <p:cNvPr id="1" name=""/>
        <p:cNvGrpSpPr/>
        <p:nvPr/>
      </p:nvGrpSpPr>
      <p:grpSpPr>
        <a:xfrm>
          <a:off x="0" y="0"/>
          <a:ext cx="0" cy="0"/>
          <a:chOff x="0" y="0"/>
          <a:chExt cx="0" cy="0"/>
        </a:xfrm>
      </p:grpSpPr>
      <p:sp>
        <p:nvSpPr>
          <p:cNvPr id="9" name="8 Rectángulo"/>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Título"/>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s-ES"/>
              <a:t>Haga clic para modificar el estilo de título del patrón</a:t>
            </a:r>
            <a:endParaRPr kumimoji="0" lang="en-US"/>
          </a:p>
        </p:txBody>
      </p:sp>
      <p:sp>
        <p:nvSpPr>
          <p:cNvPr id="3" name="2 Subtítulo"/>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s-ES"/>
              <a:t>Haga clic para modificar el estilo de subtítulo del patrón</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04/03/2021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
        <p:nvSpPr>
          <p:cNvPr id="10" name="9 Rectángulo"/>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04/03/2021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9" name="8 Rectángulo"/>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7 Rectángulo"/>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Título vertical"/>
          <p:cNvSpPr>
            <a:spLocks noGrp="1"/>
          </p:cNvSpPr>
          <p:nvPr>
            <p:ph type="title" orient="vert"/>
          </p:nvPr>
        </p:nvSpPr>
        <p:spPr>
          <a:xfrm>
            <a:off x="6781800" y="274640"/>
            <a:ext cx="1905000" cy="5851525"/>
          </a:xfrm>
        </p:spPr>
        <p:txBody>
          <a:bodyPr vert="eaVert"/>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457200" y="304800"/>
            <a:ext cx="6019800" cy="5851525"/>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04/03/2021</a:t>
            </a:fld>
            <a:endParaRPr lang="es-ES"/>
          </a:p>
        </p:txBody>
      </p:sp>
      <p:sp>
        <p:nvSpPr>
          <p:cNvPr id="5" name="4 Marcador de pie de página"/>
          <p:cNvSpPr>
            <a:spLocks noGrp="1"/>
          </p:cNvSpPr>
          <p:nvPr>
            <p:ph type="ftr" sz="quarter" idx="11"/>
          </p:nvPr>
        </p:nvSpPr>
        <p:spPr>
          <a:xfrm>
            <a:off x="2640597" y="6377459"/>
            <a:ext cx="3836404" cy="365125"/>
          </a:xfrm>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155448"/>
            <a:ext cx="8229600" cy="1252728"/>
          </a:xfrm>
        </p:spPr>
        <p:txBody>
          <a:bodyPr/>
          <a:lstStyle/>
          <a:p>
            <a:r>
              <a:rPr kumimoji="0" lang="es-ES"/>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04/03/2021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2">
        <a:schemeClr val="bg2"/>
      </p:bgRef>
    </p:bg>
    <p:spTree>
      <p:nvGrpSpPr>
        <p:cNvPr id="1" name=""/>
        <p:cNvGrpSpPr/>
        <p:nvPr/>
      </p:nvGrpSpPr>
      <p:grpSpPr>
        <a:xfrm>
          <a:off x="0" y="0"/>
          <a:ext cx="0" cy="0"/>
          <a:chOff x="0" y="0"/>
          <a:chExt cx="0" cy="0"/>
        </a:xfrm>
      </p:grpSpPr>
      <p:sp>
        <p:nvSpPr>
          <p:cNvPr id="9" name="8 Rectángulo"/>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Rectángulo"/>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Título"/>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s-ES"/>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pPr/>
              <a:t>04/03/2021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contenido"/>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contenido"/>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7A847CFC-816F-41D0-AAC0-9BF4FEBC753E}" type="datetimeFigureOut">
              <a:rPr lang="es-ES" smtClean="0"/>
              <a:pPr/>
              <a:t>04/03/2021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extLst/>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s-ES"/>
              <a:t>Haga clic para modificar el estilo de texto del patrón</a:t>
            </a:r>
          </a:p>
        </p:txBody>
      </p:sp>
      <p:sp>
        <p:nvSpPr>
          <p:cNvPr id="4" name="3 Marcador de contenido"/>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texto"/>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s-ES"/>
              <a:t>Haga clic para modificar el estilo de texto del patrón</a:t>
            </a:r>
          </a:p>
        </p:txBody>
      </p:sp>
      <p:sp>
        <p:nvSpPr>
          <p:cNvPr id="6" name="5 Marcador de contenido"/>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7" name="6 Marcador de fecha"/>
          <p:cNvSpPr>
            <a:spLocks noGrp="1"/>
          </p:cNvSpPr>
          <p:nvPr>
            <p:ph type="dt" sz="half" idx="10"/>
          </p:nvPr>
        </p:nvSpPr>
        <p:spPr/>
        <p:txBody>
          <a:bodyPr/>
          <a:lstStyle/>
          <a:p>
            <a:fld id="{7A847CFC-816F-41D0-AAC0-9BF4FEBC753E}" type="datetimeFigureOut">
              <a:rPr lang="es-ES" smtClean="0"/>
              <a:pPr/>
              <a:t>04/03/2021</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fecha"/>
          <p:cNvSpPr>
            <a:spLocks noGrp="1"/>
          </p:cNvSpPr>
          <p:nvPr>
            <p:ph type="dt" sz="half" idx="10"/>
          </p:nvPr>
        </p:nvSpPr>
        <p:spPr/>
        <p:txBody>
          <a:bodyPr/>
          <a:lstStyle/>
          <a:p>
            <a:fld id="{7A847CFC-816F-41D0-AAC0-9BF4FEBC753E}" type="datetimeFigureOut">
              <a:rPr lang="es-ES" smtClean="0"/>
              <a:pPr/>
              <a:t>04/03/2021</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pPr/>
              <a:t>04/03/2021</a:t>
            </a:fld>
            <a:endParaRPr lang="es-ES" dirty="0"/>
          </a:p>
        </p:txBody>
      </p:sp>
      <p:sp>
        <p:nvSpPr>
          <p:cNvPr id="3" name="2 Marcador de pie de página"/>
          <p:cNvSpPr>
            <a:spLocks noGrp="1"/>
          </p:cNvSpPr>
          <p:nvPr>
            <p:ph type="ftr" sz="quarter" idx="11"/>
          </p:nvPr>
        </p:nvSpPr>
        <p:spPr/>
        <p:txBody>
          <a:bodyPr/>
          <a:lstStyle/>
          <a:p>
            <a:r>
              <a:rPr lang="es-ES" dirty="0"/>
              <a:t>Curso Piloto:</a:t>
            </a:r>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‹Nº›</a:t>
            </a:fld>
            <a:endParaRPr lang="es-ES" dirty="0"/>
          </a:p>
        </p:txBody>
      </p:sp>
      <p:sp>
        <p:nvSpPr>
          <p:cNvPr id="5" name="4 Rectángulo"/>
          <p:cNvSpPr/>
          <p:nvPr userDrawn="1"/>
        </p:nvSpPr>
        <p:spPr>
          <a:xfrm>
            <a:off x="0" y="0"/>
            <a:ext cx="9144000" cy="980728"/>
          </a:xfrm>
          <a:prstGeom prst="rect">
            <a:avLst/>
          </a:prstGeom>
          <a:solidFill>
            <a:schemeClr val="tx1">
              <a:lumMod val="75000"/>
              <a:lumOff val="25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s-ES"/>
              <a:t>Haga clic para modificar el estilo de título del patrón</a:t>
            </a:r>
            <a:endParaRPr kumimoji="0" lang="en-US"/>
          </a:p>
        </p:txBody>
      </p:sp>
      <p:sp>
        <p:nvSpPr>
          <p:cNvPr id="3" name="2 Marcador de contenido"/>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texto"/>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s-ES"/>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04/03/2021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
        <p:nvSpPr>
          <p:cNvPr id="12" name="11 Rectángulo"/>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8 Rectángulo"/>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s-ES"/>
              <a:t>Haga clic para modificar el estilo de título del patrón</a:t>
            </a:r>
            <a:endParaRPr kumimoji="0" lang="en-US"/>
          </a:p>
        </p:txBody>
      </p:sp>
      <p:sp>
        <p:nvSpPr>
          <p:cNvPr id="3" name="2 Marcador de posición de imagen"/>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s-ES"/>
              <a:t>Haga clic en el icono para agregar una imagen</a:t>
            </a:r>
            <a:endParaRPr kumimoji="0" lang="en-US" dirty="0"/>
          </a:p>
        </p:txBody>
      </p:sp>
      <p:sp>
        <p:nvSpPr>
          <p:cNvPr id="4" name="3 Marcador de texto"/>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s-ES"/>
              <a:t>Haga clic para modificar el estilo de texto del patrón</a:t>
            </a:r>
          </a:p>
        </p:txBody>
      </p:sp>
      <p:sp>
        <p:nvSpPr>
          <p:cNvPr id="5" name="4 Marcador de fecha"/>
          <p:cNvSpPr>
            <a:spLocks noGrp="1"/>
          </p:cNvSpPr>
          <p:nvPr>
            <p:ph type="dt" sz="half" idx="10"/>
          </p:nvPr>
        </p:nvSpPr>
        <p:spPr>
          <a:xfrm>
            <a:off x="164592" y="1170432"/>
            <a:ext cx="2523744" cy="201168"/>
          </a:xfrm>
        </p:spPr>
        <p:txBody>
          <a:bodyPr/>
          <a:lstStyle/>
          <a:p>
            <a:fld id="{7A847CFC-816F-41D0-AAC0-9BF4FEBC753E}" type="datetimeFigureOut">
              <a:rPr lang="es-ES" smtClean="0"/>
              <a:pPr/>
              <a:t>04/03/2021</a:t>
            </a:fld>
            <a:endParaRPr lang="es-ES"/>
          </a:p>
        </p:txBody>
      </p:sp>
      <p:sp>
        <p:nvSpPr>
          <p:cNvPr id="11" name="10 Rectángulo"/>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8 Rectángulo"/>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5 Marcador de pie de página"/>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s-ES"/>
          </a:p>
        </p:txBody>
      </p:sp>
      <p:sp>
        <p:nvSpPr>
          <p:cNvPr id="7" name="6 Marcador de número de diapositiva"/>
          <p:cNvSpPr>
            <a:spLocks noGrp="1"/>
          </p:cNvSpPr>
          <p:nvPr>
            <p:ph type="sldNum" sz="quarter" idx="12"/>
          </p:nvPr>
        </p:nvSpPr>
        <p:spPr>
          <a:xfrm>
            <a:off x="8339328" y="1170432"/>
            <a:ext cx="733864" cy="201168"/>
          </a:xfrm>
        </p:spPr>
        <p:txBody>
          <a:bodyPr/>
          <a:lstStyle/>
          <a:p>
            <a:fld id="{132FADFE-3B8F-471C-ABF0-DBC7717ECBBC}" type="slidenum">
              <a:rPr lang="es-ES" smtClean="0"/>
              <a:pPr/>
              <a:t>‹Nº›</a:t>
            </a:fld>
            <a:endParaRPr lang="es-E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 Rectángulo"/>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6 Rectángulo"/>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Marcador de título"/>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4" name="3 Marcador de fecha"/>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7A847CFC-816F-41D0-AAC0-9BF4FEBC753E}" type="datetimeFigureOut">
              <a:rPr lang="es-ES" smtClean="0"/>
              <a:pPr/>
              <a:t>04/03/2021</a:t>
            </a:fld>
            <a:endParaRPr lang="es-ES"/>
          </a:p>
        </p:txBody>
      </p:sp>
      <p:sp>
        <p:nvSpPr>
          <p:cNvPr id="5" name="4 Marcador de pie de página"/>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s-ES"/>
          </a:p>
        </p:txBody>
      </p:sp>
      <p:sp>
        <p:nvSpPr>
          <p:cNvPr id="6" name="5 Marcador de número de diapositiva"/>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132FADFE-3B8F-471C-ABF0-DBC7717ECBBC}"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hyperlink" Target="../Videos/FEEDBACK_DESTRUCTIVO_Margaret_Thatcher(youtube.com).mp4"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Videos/The%20Backwards%20Brain%20Bicycle%20%20%20Smarter%20Every%20Day%20133.mp4" TargetMode="Externa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Videos/La%20mejor%20escena%20de%20La%20sociedad%20de%20los%20Poetas%20Muertos.mp4" TargetMode="External"/><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hyperlink" Target="../Videos/Alfabeto%20Emocional%20del%20Dr%20Hitzig.mov" TargetMode="External"/><Relationship Id="rId9"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hyperlink" Target="_Que_es_GESTION_DEL_CAMBIO(youtube.com).mp4" TargetMode="External"/><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Videos/The%20Backwards%20Brain%20Bicycle%20%20%20Sub.mp4" TargetMode="External"/><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video" Target="file:///E:\Carlos%20Barrio\Curro\Formaci&#243;n%20Art&#237;stica\Videos\Queen%20%20%20The%20Show%20Must%20Go%20On%20(Audio).mov" TargetMode="External"/><Relationship Id="rId5" Type="http://schemas.openxmlformats.org/officeDocument/2006/relationships/image" Target="../media/image5.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7020272" y="476672"/>
            <a:ext cx="1800200" cy="743975"/>
          </a:xfrm>
        </p:spPr>
        <p:txBody>
          <a:bodyPr>
            <a:normAutofit/>
          </a:bodyPr>
          <a:lstStyle/>
          <a:p>
            <a:pPr algn="r"/>
            <a:r>
              <a:rPr lang="es-ES" dirty="0"/>
              <a:t>Soria</a:t>
            </a:r>
          </a:p>
          <a:p>
            <a:pPr algn="r"/>
            <a:r>
              <a:rPr lang="es-ES" dirty="0"/>
              <a:t> Febrero 2021</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3" y="2276872"/>
            <a:ext cx="9150853" cy="4559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a:extLst>
              <a:ext uri="{FF2B5EF4-FFF2-40B4-BE49-F238E27FC236}">
                <a16:creationId xmlns:a16="http://schemas.microsoft.com/office/drawing/2014/main" id="{AEAEB54B-785A-4FE0-A222-D81C7D91CA9E}"/>
              </a:ext>
            </a:extLst>
          </p:cNvPr>
          <p:cNvSpPr txBox="1"/>
          <p:nvPr/>
        </p:nvSpPr>
        <p:spPr>
          <a:xfrm>
            <a:off x="1547664" y="2708920"/>
            <a:ext cx="4752528" cy="584775"/>
          </a:xfrm>
          <a:prstGeom prst="rect">
            <a:avLst/>
          </a:prstGeom>
          <a:noFill/>
        </p:spPr>
        <p:txBody>
          <a:bodyPr wrap="square" rtlCol="0">
            <a:spAutoFit/>
          </a:bodyPr>
          <a:lstStyle/>
          <a:p>
            <a:r>
              <a:rPr lang="es-ES" sz="3200" b="1" dirty="0">
                <a:solidFill>
                  <a:srgbClr val="FF6600"/>
                </a:solidFill>
                <a:latin typeface="Bradley Hand ITC" panose="03070402050302030203" pitchFamily="66" charset="0"/>
              </a:rPr>
              <a:t>LIDERANDO EN EQUIPO</a:t>
            </a:r>
          </a:p>
        </p:txBody>
      </p:sp>
      <p:pic>
        <p:nvPicPr>
          <p:cNvPr id="7" name="Picture 5">
            <a:extLst>
              <a:ext uri="{FF2B5EF4-FFF2-40B4-BE49-F238E27FC236}">
                <a16:creationId xmlns:a16="http://schemas.microsoft.com/office/drawing/2014/main" id="{8C7A9425-8CD3-4868-9666-86132E80A0B3}"/>
              </a:ext>
            </a:extLst>
          </p:cNvPr>
          <p:cNvPicPr>
            <a:picLocks noChangeAspect="1" noChangeArrowheads="1"/>
          </p:cNvPicPr>
          <p:nvPr/>
        </p:nvPicPr>
        <p:blipFill>
          <a:blip r:embed="rId3" cstate="print"/>
          <a:srcRect/>
          <a:stretch>
            <a:fillRect/>
          </a:stretch>
        </p:blipFill>
        <p:spPr bwMode="auto">
          <a:xfrm>
            <a:off x="323528" y="260648"/>
            <a:ext cx="828675" cy="819150"/>
          </a:xfrm>
          <a:prstGeom prst="rect">
            <a:avLst/>
          </a:prstGeom>
          <a:noFill/>
          <a:ln w="9525">
            <a:noFill/>
            <a:miter lim="800000"/>
            <a:headEnd/>
            <a:tailEnd/>
          </a:ln>
        </p:spPr>
      </p:pic>
    </p:spTree>
    <p:extLst>
      <p:ext uri="{BB962C8B-B14F-4D97-AF65-F5344CB8AC3E}">
        <p14:creationId xmlns:p14="http://schemas.microsoft.com/office/powerpoint/2010/main" val="2929585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n">
            <a:extLst>
              <a:ext uri="{FF2B5EF4-FFF2-40B4-BE49-F238E27FC236}">
                <a16:creationId xmlns:a16="http://schemas.microsoft.com/office/drawing/2014/main" id="{D9C7325C-0C33-4619-8A8B-416C922E7F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846" b="7177"/>
          <a:stretch/>
        </p:blipFill>
        <p:spPr bwMode="auto">
          <a:xfrm>
            <a:off x="1896268" y="1063845"/>
            <a:ext cx="5351463" cy="548480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95536" y="188640"/>
            <a:ext cx="7128792" cy="707886"/>
          </a:xfrm>
          <a:prstGeom prst="rect">
            <a:avLst/>
          </a:prstGeom>
          <a:noFill/>
        </p:spPr>
        <p:txBody>
          <a:bodyPr wrap="square" rtlCol="0">
            <a:spAutoFit/>
          </a:bodyPr>
          <a:lstStyle/>
          <a:p>
            <a:r>
              <a:rPr lang="es-ES" sz="4000" b="1" dirty="0">
                <a:solidFill>
                  <a:srgbClr val="FFC000"/>
                </a:solidFill>
              </a:rPr>
              <a:t>Equipos de alto rendimiento</a:t>
            </a:r>
          </a:p>
        </p:txBody>
      </p:sp>
      <p:pic>
        <p:nvPicPr>
          <p:cNvPr id="7" name="6 Imagen" descr="Macintosh HD:Users:luismiguelguerraabril:Documents:holp:01_holp visual:2016_09_21_el arte de ser profesional:01sobr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spTree>
    <p:extLst>
      <p:ext uri="{BB962C8B-B14F-4D97-AF65-F5344CB8AC3E}">
        <p14:creationId xmlns:p14="http://schemas.microsoft.com/office/powerpoint/2010/main" val="248282979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188640"/>
            <a:ext cx="7128792" cy="707886"/>
          </a:xfrm>
          <a:prstGeom prst="rect">
            <a:avLst/>
          </a:prstGeom>
          <a:noFill/>
        </p:spPr>
        <p:txBody>
          <a:bodyPr wrap="square" rtlCol="0">
            <a:spAutoFit/>
          </a:bodyPr>
          <a:lstStyle/>
          <a:p>
            <a:r>
              <a:rPr lang="es-ES" sz="4000" b="1" dirty="0">
                <a:solidFill>
                  <a:srgbClr val="FFC000"/>
                </a:solidFill>
              </a:rPr>
              <a:t>Disfunciones de Equipo</a:t>
            </a:r>
          </a:p>
        </p:txBody>
      </p:sp>
      <p:sp>
        <p:nvSpPr>
          <p:cNvPr id="6" name="5 CuadroTexto"/>
          <p:cNvSpPr txBox="1"/>
          <p:nvPr/>
        </p:nvSpPr>
        <p:spPr>
          <a:xfrm>
            <a:off x="467544" y="1109057"/>
            <a:ext cx="7848872" cy="5078313"/>
          </a:xfrm>
          <a:prstGeom prst="rect">
            <a:avLst/>
          </a:prstGeom>
          <a:noFill/>
        </p:spPr>
        <p:txBody>
          <a:bodyPr wrap="square" rtlCol="0">
            <a:spAutoFit/>
          </a:bodyPr>
          <a:lstStyle/>
          <a:p>
            <a:pPr marL="342900" lvl="0" indent="-342900">
              <a:buAutoNum type="romanLcPeriod"/>
            </a:pPr>
            <a:r>
              <a:rPr lang="es-ES" b="1" dirty="0"/>
              <a:t>Falta de Confianza</a:t>
            </a:r>
          </a:p>
          <a:p>
            <a:pPr marL="800100" lvl="1" indent="-342900">
              <a:buAutoNum type="romanLcPeriod"/>
            </a:pPr>
            <a:r>
              <a:rPr lang="es-ES" b="1" dirty="0"/>
              <a:t>Se acepta el error. La gente puede equivocarse.</a:t>
            </a:r>
          </a:p>
          <a:p>
            <a:pPr marL="800100" lvl="1" indent="-342900">
              <a:buAutoNum type="romanLcPeriod"/>
            </a:pPr>
            <a:r>
              <a:rPr lang="es-ES" b="1" dirty="0"/>
              <a:t>Sin miedo a equivocarse.</a:t>
            </a:r>
          </a:p>
          <a:p>
            <a:pPr marL="800100" lvl="1" indent="-342900">
              <a:buAutoNum type="romanLcPeriod"/>
            </a:pPr>
            <a:r>
              <a:rPr lang="es-ES" b="1" dirty="0"/>
              <a:t>Cultura del error</a:t>
            </a:r>
          </a:p>
          <a:p>
            <a:pPr marL="800100" lvl="1" indent="-342900"/>
            <a:endParaRPr lang="es-ES" b="1" dirty="0"/>
          </a:p>
          <a:p>
            <a:pPr marL="342900" lvl="0" indent="-342900">
              <a:buAutoNum type="romanLcPeriod"/>
            </a:pPr>
            <a:r>
              <a:rPr lang="es-ES" b="1" dirty="0"/>
              <a:t>Falta de Conflicto</a:t>
            </a:r>
          </a:p>
          <a:p>
            <a:pPr marL="800100" lvl="1" indent="-342900">
              <a:buAutoNum type="romanLcPeriod"/>
            </a:pPr>
            <a:r>
              <a:rPr lang="es-ES" b="1" dirty="0"/>
              <a:t>Desde armonía artificial hasta el ataque personal.</a:t>
            </a:r>
          </a:p>
          <a:p>
            <a:pPr marL="800100" lvl="1" indent="-342900">
              <a:buAutoNum type="romanLcPeriod"/>
            </a:pPr>
            <a:r>
              <a:rPr lang="es-ES" b="1" dirty="0"/>
              <a:t>Si no sabes entre todos te echamos una mano/ si no puedes/ si no quieres.</a:t>
            </a:r>
          </a:p>
          <a:p>
            <a:pPr marL="800100" lvl="1" indent="-342900">
              <a:buAutoNum type="romanLcPeriod"/>
            </a:pPr>
            <a:r>
              <a:rPr lang="es-ES" b="1" dirty="0"/>
              <a:t>Gestión del conflicto. Grados del conflicto.</a:t>
            </a:r>
          </a:p>
          <a:p>
            <a:pPr marL="800100" lvl="1" indent="-342900">
              <a:buAutoNum type="romanLcPeriod"/>
            </a:pPr>
            <a:endParaRPr lang="es-ES" b="1" dirty="0"/>
          </a:p>
          <a:p>
            <a:pPr marL="342900" lvl="0" indent="-342900">
              <a:buAutoNum type="romanLcPeriod"/>
            </a:pPr>
            <a:r>
              <a:rPr lang="es-ES" b="1" dirty="0"/>
              <a:t>Falta de Compromiso</a:t>
            </a:r>
          </a:p>
          <a:p>
            <a:pPr marL="800100" lvl="1" indent="-342900">
              <a:buAutoNum type="romanLcPeriod"/>
            </a:pPr>
            <a:r>
              <a:rPr lang="es-ES" b="1" dirty="0"/>
              <a:t>¿Como actúas ante un cambio?</a:t>
            </a:r>
          </a:p>
          <a:p>
            <a:pPr marL="800100" lvl="1" indent="-342900">
              <a:buAutoNum type="romanLcPeriod"/>
            </a:pPr>
            <a:endParaRPr lang="es-ES" b="1" dirty="0"/>
          </a:p>
          <a:p>
            <a:pPr marL="342900" lvl="0" indent="-342900">
              <a:buAutoNum type="romanLcPeriod"/>
            </a:pPr>
            <a:r>
              <a:rPr lang="es-ES" b="1" dirty="0"/>
              <a:t>Falta de Responsabilidad</a:t>
            </a:r>
          </a:p>
          <a:p>
            <a:pPr marL="342900" lvl="0" indent="-342900">
              <a:buAutoNum type="romanLcPeriod"/>
            </a:pPr>
            <a:endParaRPr lang="es-ES" b="1" dirty="0"/>
          </a:p>
          <a:p>
            <a:pPr marL="342900" lvl="0" indent="-342900">
              <a:buAutoNum type="romanLcPeriod"/>
            </a:pPr>
            <a:r>
              <a:rPr lang="es-ES" b="1" dirty="0"/>
              <a:t>Falta de Orientación a Resultados</a:t>
            </a:r>
          </a:p>
          <a:p>
            <a:pPr marL="800100" lvl="1" indent="-342900">
              <a:buAutoNum type="romanLcPeriod"/>
            </a:pPr>
            <a:r>
              <a:rPr lang="es-ES" b="1" dirty="0"/>
              <a:t>Saber los objetivos sobre los que vas a ser evaluado. </a:t>
            </a:r>
          </a:p>
        </p:txBody>
      </p:sp>
      <p:pic>
        <p:nvPicPr>
          <p:cNvPr id="7" name="Picture 2"/>
          <p:cNvPicPr>
            <a:picLocks noChangeAspect="1" noChangeArrowheads="1"/>
          </p:cNvPicPr>
          <p:nvPr/>
        </p:nvPicPr>
        <p:blipFill>
          <a:blip r:embed="rId2" cstate="print"/>
          <a:srcRect/>
          <a:stretch>
            <a:fillRect/>
          </a:stretch>
        </p:blipFill>
        <p:spPr bwMode="auto">
          <a:xfrm>
            <a:off x="523056" y="1196752"/>
            <a:ext cx="8153400" cy="5000625"/>
          </a:xfrm>
          <a:prstGeom prst="rect">
            <a:avLst/>
          </a:prstGeom>
          <a:noFill/>
          <a:ln w="9525">
            <a:noFill/>
            <a:miter lim="800000"/>
            <a:headEnd/>
            <a:tailEnd/>
          </a:ln>
        </p:spPr>
      </p:pic>
      <p:pic>
        <p:nvPicPr>
          <p:cNvPr id="8" name="7 Imagen" descr="Macintosh HD:Users:luismiguelguerraabril:Documents:holp:01_holp visual:2016_09_21_el arte de ser profesional:01sobr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5" presetClass="exit" presetSubtype="0" fill="hold" nodeType="clickEffect">
                                  <p:stCondLst>
                                    <p:cond delay="0"/>
                                  </p:stCondLst>
                                  <p:childTnLst>
                                    <p:anim calcmode="lin" valueType="num">
                                      <p:cBhvr>
                                        <p:cTn id="30" dur="1000"/>
                                        <p:tgtEl>
                                          <p:spTgt spid="7"/>
                                        </p:tgtEl>
                                        <p:attrNameLst>
                                          <p:attrName>ppt_w</p:attrName>
                                        </p:attrNameLst>
                                      </p:cBhvr>
                                      <p:tavLst>
                                        <p:tav tm="0">
                                          <p:val>
                                            <p:strVal val="ppt_w"/>
                                          </p:val>
                                        </p:tav>
                                        <p:tav tm="100000">
                                          <p:val>
                                            <p:strVal val="ppt_w*0.70"/>
                                          </p:val>
                                        </p:tav>
                                      </p:tavLst>
                                    </p:anim>
                                    <p:anim calcmode="lin" valueType="num">
                                      <p:cBhvr>
                                        <p:cTn id="31" dur="1000"/>
                                        <p:tgtEl>
                                          <p:spTgt spid="7"/>
                                        </p:tgtEl>
                                        <p:attrNameLst>
                                          <p:attrName>ppt_h</p:attrName>
                                        </p:attrNameLst>
                                      </p:cBhvr>
                                      <p:tavLst>
                                        <p:tav tm="0">
                                          <p:val>
                                            <p:strVal val="ppt_h"/>
                                          </p:val>
                                        </p:tav>
                                        <p:tav tm="100000">
                                          <p:val>
                                            <p:strVal val="ppt_h"/>
                                          </p:val>
                                        </p:tav>
                                      </p:tavLst>
                                    </p:anim>
                                    <p:animEffect transition="out" filter="fade">
                                      <p:cBhvr>
                                        <p:cTn id="32" dur="1000"/>
                                        <p:tgtEl>
                                          <p:spTgt spid="7"/>
                                        </p:tgtEl>
                                      </p:cBhvr>
                                    </p:animEffect>
                                    <p:set>
                                      <p:cBhvr>
                                        <p:cTn id="33" dur="1" fill="hold">
                                          <p:stCondLst>
                                            <p:cond delay="999"/>
                                          </p:stCondLst>
                                        </p:cTn>
                                        <p:tgtEl>
                                          <p:spTgt spid="7"/>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6">
                                            <p:txEl>
                                              <p:pRg st="10" end="10"/>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6">
                                            <p:txEl>
                                              <p:pRg st="15" end="15"/>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6">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95064" y="1308695"/>
            <a:ext cx="8153400" cy="5000625"/>
          </a:xfrm>
          <a:prstGeom prst="rect">
            <a:avLst/>
          </a:prstGeom>
          <a:noFill/>
          <a:ln w="9525">
            <a:noFill/>
            <a:miter lim="800000"/>
            <a:headEnd/>
            <a:tailEnd/>
          </a:ln>
        </p:spPr>
      </p:pic>
      <p:sp>
        <p:nvSpPr>
          <p:cNvPr id="7" name="6 CuadroTexto"/>
          <p:cNvSpPr txBox="1"/>
          <p:nvPr/>
        </p:nvSpPr>
        <p:spPr>
          <a:xfrm>
            <a:off x="1115616" y="6237312"/>
            <a:ext cx="4608512" cy="369332"/>
          </a:xfrm>
          <a:prstGeom prst="rect">
            <a:avLst/>
          </a:prstGeom>
          <a:noFill/>
        </p:spPr>
        <p:txBody>
          <a:bodyPr wrap="square" rtlCol="0">
            <a:spAutoFit/>
          </a:bodyPr>
          <a:lstStyle/>
          <a:p>
            <a:r>
              <a:rPr lang="es-ES" dirty="0"/>
              <a:t>¿CONEJO  o  PATO ¿Quién tiene la razón?</a:t>
            </a:r>
          </a:p>
        </p:txBody>
      </p:sp>
      <p:sp>
        <p:nvSpPr>
          <p:cNvPr id="46" name="45 CuadroTexto"/>
          <p:cNvSpPr txBox="1"/>
          <p:nvPr/>
        </p:nvSpPr>
        <p:spPr>
          <a:xfrm>
            <a:off x="395536" y="188640"/>
            <a:ext cx="7128792" cy="707886"/>
          </a:xfrm>
          <a:prstGeom prst="rect">
            <a:avLst/>
          </a:prstGeom>
          <a:noFill/>
        </p:spPr>
        <p:txBody>
          <a:bodyPr wrap="square" rtlCol="0">
            <a:spAutoFit/>
          </a:bodyPr>
          <a:lstStyle/>
          <a:p>
            <a:r>
              <a:rPr lang="es-ES" sz="4000" b="1" dirty="0">
                <a:solidFill>
                  <a:srgbClr val="FFC000"/>
                </a:solidFill>
              </a:rPr>
              <a:t>Disfunciones de Equipo</a:t>
            </a:r>
          </a:p>
        </p:txBody>
      </p:sp>
      <p:pic>
        <p:nvPicPr>
          <p:cNvPr id="6" name="5 Imagen" descr="Macintosh HD:Users:luismiguelguerraabril:Documents:holp:01_holp visual:2016_09_21_el arte de ser profesional:01sobr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45 CuadroTexto"/>
          <p:cNvSpPr txBox="1"/>
          <p:nvPr/>
        </p:nvSpPr>
        <p:spPr>
          <a:xfrm>
            <a:off x="395536" y="188640"/>
            <a:ext cx="7128792" cy="707886"/>
          </a:xfrm>
          <a:prstGeom prst="rect">
            <a:avLst/>
          </a:prstGeom>
          <a:noFill/>
        </p:spPr>
        <p:txBody>
          <a:bodyPr wrap="square" rtlCol="0">
            <a:spAutoFit/>
          </a:bodyPr>
          <a:lstStyle/>
          <a:p>
            <a:r>
              <a:rPr lang="es-ES" sz="4000" b="1" dirty="0">
                <a:solidFill>
                  <a:srgbClr val="FFC000"/>
                </a:solidFill>
              </a:rPr>
              <a:t>Disfunciones de Equipo</a:t>
            </a:r>
          </a:p>
        </p:txBody>
      </p:sp>
      <p:pic>
        <p:nvPicPr>
          <p:cNvPr id="6" name="5 Imagen" descr="Macintosh HD:Users:luismiguelguerraabril:Documents:holp:01_holp visual:2016_09_21_el arte de ser profesional:01sobr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pic>
        <p:nvPicPr>
          <p:cNvPr id="8" name="Picture 3"/>
          <p:cNvPicPr>
            <a:picLocks noChangeAspect="1" noChangeArrowheads="1"/>
          </p:cNvPicPr>
          <p:nvPr/>
        </p:nvPicPr>
        <p:blipFill>
          <a:blip r:embed="rId3" cstate="print"/>
          <a:srcRect/>
          <a:stretch>
            <a:fillRect/>
          </a:stretch>
        </p:blipFill>
        <p:spPr bwMode="auto">
          <a:xfrm>
            <a:off x="1009650" y="980728"/>
            <a:ext cx="7124700" cy="5877272"/>
          </a:xfrm>
          <a:prstGeom prst="rect">
            <a:avLst/>
          </a:prstGeom>
          <a:noFill/>
          <a:ln w="9525">
            <a:noFill/>
            <a:miter lim="800000"/>
            <a:headEnd/>
            <a:tailEnd/>
          </a:ln>
        </p:spPr>
      </p:pic>
      <p:sp>
        <p:nvSpPr>
          <p:cNvPr id="7" name="6 CuadroTexto"/>
          <p:cNvSpPr txBox="1"/>
          <p:nvPr/>
        </p:nvSpPr>
        <p:spPr>
          <a:xfrm>
            <a:off x="1115616" y="5301208"/>
            <a:ext cx="2456943" cy="646331"/>
          </a:xfrm>
          <a:prstGeom prst="rect">
            <a:avLst/>
          </a:prstGeom>
          <a:noFill/>
        </p:spPr>
        <p:txBody>
          <a:bodyPr wrap="square" rtlCol="0">
            <a:spAutoFit/>
          </a:bodyPr>
          <a:lstStyle/>
          <a:p>
            <a:r>
              <a:rPr lang="es-ES" dirty="0">
                <a:solidFill>
                  <a:schemeClr val="bg1"/>
                </a:solidFill>
              </a:rPr>
              <a:t>¿y ahora? </a:t>
            </a:r>
          </a:p>
          <a:p>
            <a:r>
              <a:rPr lang="es-ES" dirty="0">
                <a:solidFill>
                  <a:schemeClr val="bg1"/>
                </a:solidFill>
              </a:rPr>
              <a:t>¿Quién tiene la razón?</a:t>
            </a:r>
          </a:p>
        </p:txBody>
      </p:sp>
    </p:spTree>
    <p:extLst>
      <p:ext uri="{BB962C8B-B14F-4D97-AF65-F5344CB8AC3E}">
        <p14:creationId xmlns:p14="http://schemas.microsoft.com/office/powerpoint/2010/main" val="2432325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45 CuadroTexto"/>
          <p:cNvSpPr txBox="1"/>
          <p:nvPr/>
        </p:nvSpPr>
        <p:spPr>
          <a:xfrm>
            <a:off x="395536" y="188640"/>
            <a:ext cx="7128792" cy="707886"/>
          </a:xfrm>
          <a:prstGeom prst="rect">
            <a:avLst/>
          </a:prstGeom>
          <a:noFill/>
        </p:spPr>
        <p:txBody>
          <a:bodyPr wrap="square" rtlCol="0">
            <a:spAutoFit/>
          </a:bodyPr>
          <a:lstStyle/>
          <a:p>
            <a:r>
              <a:rPr lang="es-ES" sz="4000" b="1" dirty="0">
                <a:solidFill>
                  <a:srgbClr val="FFC000"/>
                </a:solidFill>
              </a:rPr>
              <a:t>Disfunciones de Equipo</a:t>
            </a:r>
          </a:p>
        </p:txBody>
      </p:sp>
      <p:pic>
        <p:nvPicPr>
          <p:cNvPr id="6" name="5 Imagen" descr="Macintosh HD:Users:luismiguelguerraabril:Documents:holp:01_holp visual:2016_09_21_el arte de ser profesional:01sobr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sp>
        <p:nvSpPr>
          <p:cNvPr id="7" name="6 CuadroTexto"/>
          <p:cNvSpPr txBox="1"/>
          <p:nvPr/>
        </p:nvSpPr>
        <p:spPr>
          <a:xfrm>
            <a:off x="1115616" y="5301208"/>
            <a:ext cx="2456943" cy="646331"/>
          </a:xfrm>
          <a:prstGeom prst="rect">
            <a:avLst/>
          </a:prstGeom>
          <a:noFill/>
        </p:spPr>
        <p:txBody>
          <a:bodyPr wrap="square" rtlCol="0">
            <a:spAutoFit/>
          </a:bodyPr>
          <a:lstStyle/>
          <a:p>
            <a:r>
              <a:rPr lang="es-ES" dirty="0">
                <a:solidFill>
                  <a:schemeClr val="bg1"/>
                </a:solidFill>
              </a:rPr>
              <a:t>¿y ahora? </a:t>
            </a:r>
          </a:p>
          <a:p>
            <a:r>
              <a:rPr lang="es-ES" dirty="0">
                <a:solidFill>
                  <a:schemeClr val="bg1"/>
                </a:solidFill>
              </a:rPr>
              <a:t>¿Quién tiene la razón?</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875" y="1052736"/>
            <a:ext cx="7077075" cy="573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3700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188640"/>
            <a:ext cx="7560840" cy="707886"/>
          </a:xfrm>
          <a:prstGeom prst="rect">
            <a:avLst/>
          </a:prstGeom>
          <a:noFill/>
        </p:spPr>
        <p:txBody>
          <a:bodyPr wrap="square" rtlCol="0">
            <a:spAutoFit/>
          </a:bodyPr>
          <a:lstStyle/>
          <a:p>
            <a:r>
              <a:rPr lang="es-ES" sz="4000" b="1" dirty="0">
                <a:solidFill>
                  <a:srgbClr val="FFC000"/>
                </a:solidFill>
              </a:rPr>
              <a:t>Autoevaluación del Equipo</a:t>
            </a:r>
          </a:p>
        </p:txBody>
      </p:sp>
      <p:pic>
        <p:nvPicPr>
          <p:cNvPr id="8" name="7 Imagen" descr="Macintosh HD:Users:luismiguelguerraabril:Documents:holp:01_holp visual:2016_09_21_el arte de ser profesional:01sobr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752" y="1348688"/>
            <a:ext cx="6768752" cy="3921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8404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188640"/>
            <a:ext cx="7560840" cy="707886"/>
          </a:xfrm>
          <a:prstGeom prst="rect">
            <a:avLst/>
          </a:prstGeom>
          <a:noFill/>
        </p:spPr>
        <p:txBody>
          <a:bodyPr wrap="square" rtlCol="0">
            <a:spAutoFit/>
          </a:bodyPr>
          <a:lstStyle/>
          <a:p>
            <a:r>
              <a:rPr lang="es-ES" sz="4000" b="1" dirty="0">
                <a:solidFill>
                  <a:srgbClr val="FFC000"/>
                </a:solidFill>
              </a:rPr>
              <a:t>Etapas de evolución del equipo</a:t>
            </a:r>
          </a:p>
        </p:txBody>
      </p:sp>
      <p:pic>
        <p:nvPicPr>
          <p:cNvPr id="8" name="7 Imagen" descr="Macintosh HD:Users:luismiguelguerraabril:Documents:holp:01_holp visual:2016_09_21_el arte de ser profesional:01sobr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sp>
        <p:nvSpPr>
          <p:cNvPr id="3" name="2 Rectángulo"/>
          <p:cNvSpPr/>
          <p:nvPr/>
        </p:nvSpPr>
        <p:spPr>
          <a:xfrm>
            <a:off x="539552" y="1124744"/>
            <a:ext cx="7992888" cy="5632311"/>
          </a:xfrm>
          <a:prstGeom prst="rect">
            <a:avLst/>
          </a:prstGeom>
        </p:spPr>
        <p:txBody>
          <a:bodyPr wrap="square">
            <a:spAutoFit/>
          </a:bodyPr>
          <a:lstStyle/>
          <a:p>
            <a:pPr algn="ctr"/>
            <a:r>
              <a:rPr lang="es-ES" b="1" dirty="0"/>
              <a:t>BW </a:t>
            </a:r>
            <a:r>
              <a:rPr lang="es-ES" b="1" dirty="0" err="1"/>
              <a:t>Tuckman</a:t>
            </a:r>
            <a:r>
              <a:rPr lang="es-ES" b="1" dirty="0"/>
              <a:t>: Etapas de desarrollo en un equipo:</a:t>
            </a:r>
          </a:p>
          <a:p>
            <a:pPr algn="ctr"/>
            <a:endParaRPr lang="es-ES" sz="1000" b="1" dirty="0"/>
          </a:p>
          <a:p>
            <a:r>
              <a:rPr lang="es-ES" b="1" dirty="0"/>
              <a:t>1.- Formación:</a:t>
            </a:r>
          </a:p>
          <a:p>
            <a:pPr marL="742950" lvl="1" indent="-285750">
              <a:buFont typeface="Arial" pitchFamily="34" charset="0"/>
              <a:buChar char="•"/>
            </a:pPr>
            <a:r>
              <a:rPr lang="es-ES" dirty="0"/>
              <a:t>El grupo se reúne por primera vez</a:t>
            </a:r>
          </a:p>
          <a:p>
            <a:pPr marL="742950" lvl="1" indent="-285750">
              <a:buFont typeface="Arial" pitchFamily="34" charset="0"/>
              <a:buChar char="•"/>
            </a:pPr>
            <a:r>
              <a:rPr lang="es-ES" dirty="0"/>
              <a:t>Se deben establecer las reglas formales y los métodos de trabajo</a:t>
            </a:r>
          </a:p>
          <a:p>
            <a:pPr lvl="1"/>
            <a:endParaRPr lang="es-ES" dirty="0"/>
          </a:p>
          <a:p>
            <a:r>
              <a:rPr lang="es-ES" b="1" dirty="0"/>
              <a:t>2.- Conflicto:</a:t>
            </a:r>
          </a:p>
          <a:p>
            <a:pPr marL="742950" lvl="1" indent="-285750">
              <a:buFont typeface="Arial" pitchFamily="34" charset="0"/>
              <a:buChar char="•"/>
            </a:pPr>
            <a:r>
              <a:rPr lang="es-ES" dirty="0"/>
              <a:t>Después de una etapa de formación relativamente formal, aumenta la confianza de los miembros</a:t>
            </a:r>
          </a:p>
          <a:p>
            <a:pPr marL="742950" lvl="1" indent="-285750">
              <a:buFont typeface="Arial" pitchFamily="34" charset="0"/>
              <a:buChar char="•"/>
            </a:pPr>
            <a:r>
              <a:rPr lang="es-ES" dirty="0"/>
              <a:t>Es probable que se inicien algunas tensiones internas</a:t>
            </a:r>
          </a:p>
          <a:p>
            <a:pPr lvl="1"/>
            <a:endParaRPr lang="es-ES" dirty="0"/>
          </a:p>
          <a:p>
            <a:r>
              <a:rPr lang="es-ES" b="1" dirty="0"/>
              <a:t>3.- Normalización</a:t>
            </a:r>
          </a:p>
          <a:p>
            <a:pPr marL="742950" lvl="1" indent="-285750">
              <a:buFont typeface="Arial" pitchFamily="34" charset="0"/>
              <a:buChar char="•"/>
            </a:pPr>
            <a:r>
              <a:rPr lang="es-ES" dirty="0"/>
              <a:t>Ahora el grupo establece normas, sistemas y procedimiento</a:t>
            </a:r>
          </a:p>
          <a:p>
            <a:endParaRPr lang="es-ES" dirty="0"/>
          </a:p>
          <a:p>
            <a:r>
              <a:rPr lang="es-ES" b="1" dirty="0"/>
              <a:t>4.- Desempeño</a:t>
            </a:r>
          </a:p>
          <a:p>
            <a:pPr marL="742950" lvl="1" indent="-285750">
              <a:buFont typeface="Arial" pitchFamily="34" charset="0"/>
              <a:buChar char="•"/>
            </a:pPr>
            <a:r>
              <a:rPr lang="es-ES" dirty="0"/>
              <a:t>El grupo se convierte en una unidad más cohesionada y comienza a actuar como un equipo</a:t>
            </a:r>
          </a:p>
          <a:p>
            <a:endParaRPr lang="es-ES" dirty="0"/>
          </a:p>
          <a:p>
            <a:r>
              <a:rPr lang="es-ES" b="1" dirty="0"/>
              <a:t>5.- Terminación</a:t>
            </a:r>
          </a:p>
          <a:p>
            <a:pPr marL="742950" lvl="1" indent="-285750">
              <a:buFont typeface="Arial" pitchFamily="34" charset="0"/>
              <a:buChar char="•"/>
            </a:pPr>
            <a:r>
              <a:rPr lang="es-ES" dirty="0"/>
              <a:t>Fin</a:t>
            </a:r>
          </a:p>
        </p:txBody>
      </p:sp>
    </p:spTree>
    <p:extLst>
      <p:ext uri="{BB962C8B-B14F-4D97-AF65-F5344CB8AC3E}">
        <p14:creationId xmlns:p14="http://schemas.microsoft.com/office/powerpoint/2010/main" val="210953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6" end="1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628800"/>
            <a:ext cx="6768752" cy="5037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395536" y="188640"/>
            <a:ext cx="7560840" cy="707886"/>
          </a:xfrm>
          <a:prstGeom prst="rect">
            <a:avLst/>
          </a:prstGeom>
          <a:noFill/>
        </p:spPr>
        <p:txBody>
          <a:bodyPr wrap="square" rtlCol="0">
            <a:spAutoFit/>
          </a:bodyPr>
          <a:lstStyle/>
          <a:p>
            <a:r>
              <a:rPr lang="es-ES" sz="4000" b="1" dirty="0">
                <a:solidFill>
                  <a:srgbClr val="FFC000"/>
                </a:solidFill>
              </a:rPr>
              <a:t>Manejo de conflictos</a:t>
            </a:r>
          </a:p>
        </p:txBody>
      </p:sp>
      <p:pic>
        <p:nvPicPr>
          <p:cNvPr id="8" name="7 Imagen" descr="Macintosh HD:Users:luismiguelguerraabril:Documents:holp:01_holp visual:2016_09_21_el arte de ser profesional:01sobr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sp>
        <p:nvSpPr>
          <p:cNvPr id="6" name="5 Rectángulo"/>
          <p:cNvSpPr/>
          <p:nvPr/>
        </p:nvSpPr>
        <p:spPr>
          <a:xfrm>
            <a:off x="614352" y="1268760"/>
            <a:ext cx="7560840" cy="369332"/>
          </a:xfrm>
          <a:prstGeom prst="rect">
            <a:avLst/>
          </a:prstGeom>
        </p:spPr>
        <p:txBody>
          <a:bodyPr wrap="square">
            <a:spAutoFit/>
          </a:bodyPr>
          <a:lstStyle/>
          <a:p>
            <a:r>
              <a:rPr lang="es-ES" b="1" dirty="0"/>
              <a:t>Cuestionario Thomas </a:t>
            </a:r>
            <a:r>
              <a:rPr lang="es-ES" b="1" dirty="0" err="1"/>
              <a:t>kilmann</a:t>
            </a:r>
            <a:r>
              <a:rPr lang="es-ES" b="1" dirty="0"/>
              <a:t> de estilos de Comportamiento</a:t>
            </a:r>
          </a:p>
        </p:txBody>
      </p:sp>
    </p:spTree>
    <p:extLst>
      <p:ext uri="{BB962C8B-B14F-4D97-AF65-F5344CB8AC3E}">
        <p14:creationId xmlns:p14="http://schemas.microsoft.com/office/powerpoint/2010/main" val="2615326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188640"/>
            <a:ext cx="7560840" cy="707886"/>
          </a:xfrm>
          <a:prstGeom prst="rect">
            <a:avLst/>
          </a:prstGeom>
          <a:noFill/>
        </p:spPr>
        <p:txBody>
          <a:bodyPr wrap="square" rtlCol="0">
            <a:spAutoFit/>
          </a:bodyPr>
          <a:lstStyle/>
          <a:p>
            <a:r>
              <a:rPr lang="es-ES" sz="4000" b="1" dirty="0">
                <a:solidFill>
                  <a:srgbClr val="FFC000"/>
                </a:solidFill>
              </a:rPr>
              <a:t>Manejo de conflictos</a:t>
            </a:r>
          </a:p>
        </p:txBody>
      </p:sp>
      <p:pic>
        <p:nvPicPr>
          <p:cNvPr id="8" name="7 Imagen" descr="Macintosh HD:Users:luismiguelguerraabril:Documents:holp:01_holp visual:2016_09_21_el arte de ser profesional:01sobr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760" y="1052736"/>
            <a:ext cx="8227520" cy="5743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a:extLst>
              <a:ext uri="{FF2B5EF4-FFF2-40B4-BE49-F238E27FC236}">
                <a16:creationId xmlns:a16="http://schemas.microsoft.com/office/drawing/2014/main" id="{DF2AACD4-BB8A-43D1-A228-C8D2C89BB777}"/>
              </a:ext>
            </a:extLst>
          </p:cNvPr>
          <p:cNvSpPr/>
          <p:nvPr/>
        </p:nvSpPr>
        <p:spPr>
          <a:xfrm>
            <a:off x="1691680" y="1700808"/>
            <a:ext cx="3240360" cy="13681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10F9C4B0-5CBE-4236-BCD6-7909E13D1ECC}"/>
              </a:ext>
            </a:extLst>
          </p:cNvPr>
          <p:cNvSpPr/>
          <p:nvPr/>
        </p:nvSpPr>
        <p:spPr>
          <a:xfrm>
            <a:off x="4932040" y="1696998"/>
            <a:ext cx="3240360" cy="13681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77846E0E-0556-4D51-B4CB-44BE653C0B67}"/>
              </a:ext>
            </a:extLst>
          </p:cNvPr>
          <p:cNvSpPr/>
          <p:nvPr/>
        </p:nvSpPr>
        <p:spPr>
          <a:xfrm>
            <a:off x="3311860" y="3101154"/>
            <a:ext cx="3240360" cy="13514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25E97E3D-BB34-4426-A2A9-E8024899C064}"/>
              </a:ext>
            </a:extLst>
          </p:cNvPr>
          <p:cNvSpPr/>
          <p:nvPr/>
        </p:nvSpPr>
        <p:spPr>
          <a:xfrm>
            <a:off x="4965848" y="4488580"/>
            <a:ext cx="3240360" cy="1316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A2D65388-9914-4C17-A64F-1B208D0BA95A}"/>
              </a:ext>
            </a:extLst>
          </p:cNvPr>
          <p:cNvSpPr/>
          <p:nvPr/>
        </p:nvSpPr>
        <p:spPr>
          <a:xfrm>
            <a:off x="1725488" y="4473116"/>
            <a:ext cx="3240360" cy="13681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9454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188640"/>
            <a:ext cx="7560840" cy="707886"/>
          </a:xfrm>
          <a:prstGeom prst="rect">
            <a:avLst/>
          </a:prstGeom>
          <a:noFill/>
        </p:spPr>
        <p:txBody>
          <a:bodyPr wrap="square" rtlCol="0">
            <a:spAutoFit/>
          </a:bodyPr>
          <a:lstStyle/>
          <a:p>
            <a:r>
              <a:rPr lang="es-ES" sz="4000" b="1" dirty="0">
                <a:solidFill>
                  <a:srgbClr val="FFC000"/>
                </a:solidFill>
              </a:rPr>
              <a:t>Manejo de conflictos</a:t>
            </a:r>
          </a:p>
        </p:txBody>
      </p:sp>
      <p:pic>
        <p:nvPicPr>
          <p:cNvPr id="8" name="7 Imagen" descr="Macintosh HD:Users:luismiguelguerraabril:Documents:holp:01_holp visual:2016_09_21_el arte de ser profesional:01sobr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96" y="1412776"/>
            <a:ext cx="8572500"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6176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395536" y="188640"/>
            <a:ext cx="7128792" cy="707886"/>
          </a:xfrm>
          <a:prstGeom prst="rect">
            <a:avLst/>
          </a:prstGeom>
          <a:noFill/>
        </p:spPr>
        <p:txBody>
          <a:bodyPr wrap="square" rtlCol="0">
            <a:spAutoFit/>
          </a:bodyPr>
          <a:lstStyle/>
          <a:p>
            <a:r>
              <a:rPr lang="es-ES" sz="4000" b="1" dirty="0">
                <a:solidFill>
                  <a:srgbClr val="FFC000"/>
                </a:solidFill>
              </a:rPr>
              <a:t>Hoja de Ruta</a:t>
            </a:r>
          </a:p>
        </p:txBody>
      </p:sp>
      <p:sp>
        <p:nvSpPr>
          <p:cNvPr id="8" name="7 CuadroTexto"/>
          <p:cNvSpPr txBox="1"/>
          <p:nvPr/>
        </p:nvSpPr>
        <p:spPr>
          <a:xfrm>
            <a:off x="422230" y="1203472"/>
            <a:ext cx="7776864" cy="5586145"/>
          </a:xfrm>
          <a:prstGeom prst="rect">
            <a:avLst/>
          </a:prstGeom>
          <a:noFill/>
        </p:spPr>
        <p:txBody>
          <a:bodyPr wrap="square" rtlCol="0">
            <a:spAutoFit/>
          </a:bodyPr>
          <a:lstStyle/>
          <a:p>
            <a:pPr lvl="0"/>
            <a:r>
              <a:rPr lang="es-ES" b="1" dirty="0"/>
              <a:t>1.- Introducción.</a:t>
            </a:r>
            <a:r>
              <a:rPr lang="es-ES" dirty="0"/>
              <a:t>  Presentación</a:t>
            </a:r>
          </a:p>
          <a:p>
            <a:r>
              <a:rPr lang="es-ES" dirty="0"/>
              <a:t> </a:t>
            </a:r>
          </a:p>
          <a:p>
            <a:r>
              <a:rPr lang="es-ES" b="1" dirty="0"/>
              <a:t>2.- El Equipo.</a:t>
            </a:r>
          </a:p>
          <a:p>
            <a:r>
              <a:rPr lang="es-ES" b="1" dirty="0"/>
              <a:t>         </a:t>
            </a:r>
            <a:r>
              <a:rPr lang="es-ES" sz="1500" dirty="0"/>
              <a:t>Equipo vs Grupo</a:t>
            </a:r>
          </a:p>
          <a:p>
            <a:r>
              <a:rPr lang="es-ES" sz="1500" dirty="0"/>
              <a:t>           Disfunciones de equipo</a:t>
            </a:r>
          </a:p>
          <a:p>
            <a:r>
              <a:rPr lang="es-ES" sz="1500" dirty="0"/>
              <a:t>           Rigidez, compatibilidad, diversidad.</a:t>
            </a:r>
          </a:p>
          <a:p>
            <a:r>
              <a:rPr lang="es-ES" sz="1500" dirty="0"/>
              <a:t>           Etapas de evolución del equipo. Madurez.</a:t>
            </a:r>
          </a:p>
          <a:p>
            <a:r>
              <a:rPr lang="es-ES" sz="1500" dirty="0"/>
              <a:t>           Manejo de conflictos</a:t>
            </a:r>
          </a:p>
          <a:p>
            <a:r>
              <a:rPr lang="es-ES" sz="1500" dirty="0"/>
              <a:t>                      	</a:t>
            </a:r>
            <a:endParaRPr lang="es-ES" sz="1500" b="1" dirty="0"/>
          </a:p>
          <a:p>
            <a:r>
              <a:rPr lang="es-ES" b="1" dirty="0"/>
              <a:t>3.- ¿Quién soy yo?</a:t>
            </a:r>
          </a:p>
          <a:p>
            <a:r>
              <a:rPr lang="es-ES" sz="1500" dirty="0"/>
              <a:t>           Cualidades y defectos</a:t>
            </a:r>
          </a:p>
          <a:p>
            <a:r>
              <a:rPr lang="es-ES" sz="1500" dirty="0"/>
              <a:t>           Mejorar el conocimiento de uno mismo</a:t>
            </a:r>
          </a:p>
          <a:p>
            <a:r>
              <a:rPr lang="es-ES" sz="1500" dirty="0"/>
              <a:t>           Errores de un jefe de equipo.</a:t>
            </a:r>
          </a:p>
          <a:p>
            <a:r>
              <a:rPr lang="es-ES" sz="1500" dirty="0"/>
              <a:t>           Interactuar con los demás. Asertividad.</a:t>
            </a:r>
          </a:p>
          <a:p>
            <a:r>
              <a:rPr lang="es-ES" sz="1500" dirty="0"/>
              <a:t>           Ladrones de tiempo</a:t>
            </a:r>
          </a:p>
          <a:p>
            <a:endParaRPr lang="es-ES" sz="1500" dirty="0"/>
          </a:p>
          <a:p>
            <a:r>
              <a:rPr lang="es-ES" b="1" dirty="0"/>
              <a:t>4.- Liderazgo. </a:t>
            </a:r>
          </a:p>
          <a:p>
            <a:r>
              <a:rPr lang="es-ES" b="1" dirty="0"/>
              <a:t>         </a:t>
            </a:r>
            <a:r>
              <a:rPr lang="es-ES" sz="1500" dirty="0"/>
              <a:t>Líderes que forman líderes</a:t>
            </a:r>
          </a:p>
          <a:p>
            <a:r>
              <a:rPr lang="es-ES" sz="1500" dirty="0"/>
              <a:t>           </a:t>
            </a:r>
            <a:endParaRPr lang="es-ES" b="1" dirty="0"/>
          </a:p>
          <a:p>
            <a:pPr lvl="0"/>
            <a:r>
              <a:rPr lang="es-ES" b="1" dirty="0"/>
              <a:t>5.- Motivación.	</a:t>
            </a:r>
          </a:p>
          <a:p>
            <a:pPr lvl="1"/>
            <a:r>
              <a:rPr lang="es-ES" sz="1500" dirty="0"/>
              <a:t>Motores internos y externos </a:t>
            </a:r>
          </a:p>
          <a:p>
            <a:r>
              <a:rPr lang="es-ES" dirty="0"/>
              <a:t>     </a:t>
            </a:r>
            <a:endParaRPr lang="es-ES" b="1" dirty="0"/>
          </a:p>
        </p:txBody>
      </p:sp>
      <p:pic>
        <p:nvPicPr>
          <p:cNvPr id="3076" name="Picture 4" descr="http://emprendedorenred.com/wp-content/uploads/2010/11/brujula21.jpg"/>
          <p:cNvPicPr>
            <a:picLocks noChangeAspect="1" noChangeArrowheads="1"/>
          </p:cNvPicPr>
          <p:nvPr/>
        </p:nvPicPr>
        <p:blipFill>
          <a:blip r:embed="rId2" cstate="print"/>
          <a:srcRect/>
          <a:stretch>
            <a:fillRect/>
          </a:stretch>
        </p:blipFill>
        <p:spPr bwMode="auto">
          <a:xfrm>
            <a:off x="5724127" y="1341958"/>
            <a:ext cx="2596999" cy="2519090"/>
          </a:xfrm>
          <a:prstGeom prst="rect">
            <a:avLst/>
          </a:prstGeom>
          <a:noFill/>
        </p:spPr>
      </p:pic>
      <p:pic>
        <p:nvPicPr>
          <p:cNvPr id="7" name="6 Imagen" descr="Macintosh HD:Users:luismiguelguerraabril:Documents:holp:01_holp visual:2016_09_21_el arte de ser profesional:01sobr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8">
                                            <p:txEl>
                                              <p:pRg st="20" end="20"/>
                                            </p:txEl>
                                          </p:spTgt>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150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500"/>
                                  </p:stCondLst>
                                  <p:childTnLst>
                                    <p:set>
                                      <p:cBhvr>
                                        <p:cTn id="15" dur="1" fill="hold">
                                          <p:stCondLst>
                                            <p:cond delay="0"/>
                                          </p:stCondLst>
                                        </p:cTn>
                                        <p:tgtEl>
                                          <p:spTgt spid="8">
                                            <p:txEl>
                                              <p:pRg st="3" end="3"/>
                                            </p:txEl>
                                          </p:spTgt>
                                        </p:tgtEl>
                                        <p:attrNameLst>
                                          <p:attrName>style.visibility</p:attrName>
                                        </p:attrNameLst>
                                      </p:cBhvr>
                                      <p:to>
                                        <p:strVal val="visible"/>
                                      </p:to>
                                    </p:set>
                                  </p:childTnLst>
                                </p:cTn>
                              </p:par>
                            </p:childTnLst>
                          </p:cTn>
                        </p:par>
                        <p:par>
                          <p:cTn id="16" fill="hold">
                            <p:stCondLst>
                              <p:cond delay="4500"/>
                            </p:stCondLst>
                            <p:childTnLst>
                              <p:par>
                                <p:cTn id="17" presetID="1" presetClass="entr" presetSubtype="0" fill="hold" nodeType="afterEffect">
                                  <p:stCondLst>
                                    <p:cond delay="150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par>
                          <p:cTn id="19" fill="hold">
                            <p:stCondLst>
                              <p:cond delay="6000"/>
                            </p:stCondLst>
                            <p:childTnLst>
                              <p:par>
                                <p:cTn id="20" presetID="1" presetClass="entr" presetSubtype="0" fill="hold" nodeType="afterEffect">
                                  <p:stCondLst>
                                    <p:cond delay="1500"/>
                                  </p:stCondLst>
                                  <p:childTnLst>
                                    <p:set>
                                      <p:cBhvr>
                                        <p:cTn id="21" dur="1" fill="hold">
                                          <p:stCondLst>
                                            <p:cond delay="0"/>
                                          </p:stCondLst>
                                        </p:cTn>
                                        <p:tgtEl>
                                          <p:spTgt spid="8">
                                            <p:txEl>
                                              <p:pRg st="5" end="5"/>
                                            </p:txEl>
                                          </p:spTgt>
                                        </p:tgtEl>
                                        <p:attrNameLst>
                                          <p:attrName>style.visibility</p:attrName>
                                        </p:attrNameLst>
                                      </p:cBhvr>
                                      <p:to>
                                        <p:strVal val="visible"/>
                                      </p:to>
                                    </p:set>
                                  </p:childTnLst>
                                </p:cTn>
                              </p:par>
                            </p:childTnLst>
                          </p:cTn>
                        </p:par>
                        <p:par>
                          <p:cTn id="22" fill="hold">
                            <p:stCondLst>
                              <p:cond delay="7500"/>
                            </p:stCondLst>
                            <p:childTnLst>
                              <p:par>
                                <p:cTn id="23" presetID="1" presetClass="entr" presetSubtype="0" fill="hold" nodeType="afterEffect">
                                  <p:stCondLst>
                                    <p:cond delay="150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childTnLst>
                          </p:cTn>
                        </p:par>
                        <p:par>
                          <p:cTn id="25" fill="hold">
                            <p:stCondLst>
                              <p:cond delay="9000"/>
                            </p:stCondLst>
                            <p:childTnLst>
                              <p:par>
                                <p:cTn id="26" presetID="1" presetClass="entr" presetSubtype="0" fill="hold" nodeType="afterEffect">
                                  <p:stCondLst>
                                    <p:cond delay="1500"/>
                                  </p:stCondLst>
                                  <p:childTnLst>
                                    <p:set>
                                      <p:cBhvr>
                                        <p:cTn id="27" dur="1" fill="hold">
                                          <p:stCondLst>
                                            <p:cond delay="0"/>
                                          </p:stCondLst>
                                        </p:cTn>
                                        <p:tgtEl>
                                          <p:spTgt spid="8">
                                            <p:txEl>
                                              <p:pRg st="7" end="7"/>
                                            </p:txEl>
                                          </p:spTgt>
                                        </p:tgtEl>
                                        <p:attrNameLst>
                                          <p:attrName>style.visibility</p:attrName>
                                        </p:attrNameLst>
                                      </p:cBhvr>
                                      <p:to>
                                        <p:strVal val="visible"/>
                                      </p:to>
                                    </p:set>
                                  </p:childTnLst>
                                </p:cTn>
                              </p:par>
                            </p:childTnLst>
                          </p:cTn>
                        </p:par>
                        <p:par>
                          <p:cTn id="28" fill="hold">
                            <p:stCondLst>
                              <p:cond delay="10500"/>
                            </p:stCondLst>
                            <p:childTnLst>
                              <p:par>
                                <p:cTn id="29" presetID="1" presetClass="entr" presetSubtype="0" fill="hold" nodeType="afterEffect">
                                  <p:stCondLst>
                                    <p:cond delay="1500"/>
                                  </p:stCondLst>
                                  <p:childTnLst>
                                    <p:set>
                                      <p:cBhvr>
                                        <p:cTn id="30" dur="1" fill="hold">
                                          <p:stCondLst>
                                            <p:cond delay="0"/>
                                          </p:stCondLst>
                                        </p:cTn>
                                        <p:tgtEl>
                                          <p:spTgt spid="8">
                                            <p:txEl>
                                              <p:pRg st="8" end="8"/>
                                            </p:txEl>
                                          </p:spTgt>
                                        </p:tgtEl>
                                        <p:attrNameLst>
                                          <p:attrName>style.visibility</p:attrName>
                                        </p:attrNameLst>
                                      </p:cBhvr>
                                      <p:to>
                                        <p:strVal val="visible"/>
                                      </p:to>
                                    </p:set>
                                  </p:childTnLst>
                                </p:cTn>
                              </p:par>
                            </p:childTnLst>
                          </p:cTn>
                        </p:par>
                        <p:par>
                          <p:cTn id="31" fill="hold">
                            <p:stCondLst>
                              <p:cond delay="12000"/>
                            </p:stCondLst>
                            <p:childTnLst>
                              <p:par>
                                <p:cTn id="32" presetID="1" presetClass="entr" presetSubtype="0" fill="hold" nodeType="afterEffect">
                                  <p:stCondLst>
                                    <p:cond delay="1500"/>
                                  </p:stCondLst>
                                  <p:childTnLst>
                                    <p:set>
                                      <p:cBhvr>
                                        <p:cTn id="33" dur="1" fill="hold">
                                          <p:stCondLst>
                                            <p:cond delay="0"/>
                                          </p:stCondLst>
                                        </p:cTn>
                                        <p:tgtEl>
                                          <p:spTgt spid="8">
                                            <p:txEl>
                                              <p:pRg st="9" end="9"/>
                                            </p:txEl>
                                          </p:spTgt>
                                        </p:tgtEl>
                                        <p:attrNameLst>
                                          <p:attrName>style.visibility</p:attrName>
                                        </p:attrNameLst>
                                      </p:cBhvr>
                                      <p:to>
                                        <p:strVal val="visible"/>
                                      </p:to>
                                    </p:set>
                                  </p:childTnLst>
                                </p:cTn>
                              </p:par>
                            </p:childTnLst>
                          </p:cTn>
                        </p:par>
                        <p:par>
                          <p:cTn id="34" fill="hold">
                            <p:stCondLst>
                              <p:cond delay="13500"/>
                            </p:stCondLst>
                            <p:childTnLst>
                              <p:par>
                                <p:cTn id="35" presetID="1" presetClass="entr" presetSubtype="0" fill="hold" nodeType="afterEffect">
                                  <p:stCondLst>
                                    <p:cond delay="1500"/>
                                  </p:stCondLst>
                                  <p:childTnLst>
                                    <p:set>
                                      <p:cBhvr>
                                        <p:cTn id="36" dur="1" fill="hold">
                                          <p:stCondLst>
                                            <p:cond delay="0"/>
                                          </p:stCondLst>
                                        </p:cTn>
                                        <p:tgtEl>
                                          <p:spTgt spid="8">
                                            <p:txEl>
                                              <p:pRg st="10" end="10"/>
                                            </p:txEl>
                                          </p:spTgt>
                                        </p:tgtEl>
                                        <p:attrNameLst>
                                          <p:attrName>style.visibility</p:attrName>
                                        </p:attrNameLst>
                                      </p:cBhvr>
                                      <p:to>
                                        <p:strVal val="visible"/>
                                      </p:to>
                                    </p:set>
                                  </p:childTnLst>
                                </p:cTn>
                              </p:par>
                            </p:childTnLst>
                          </p:cTn>
                        </p:par>
                        <p:par>
                          <p:cTn id="37" fill="hold">
                            <p:stCondLst>
                              <p:cond delay="15000"/>
                            </p:stCondLst>
                            <p:childTnLst>
                              <p:par>
                                <p:cTn id="38" presetID="1" presetClass="entr" presetSubtype="0" fill="hold" nodeType="afterEffect">
                                  <p:stCondLst>
                                    <p:cond delay="1500"/>
                                  </p:stCondLst>
                                  <p:childTnLst>
                                    <p:set>
                                      <p:cBhvr>
                                        <p:cTn id="39" dur="1" fill="hold">
                                          <p:stCondLst>
                                            <p:cond delay="0"/>
                                          </p:stCondLst>
                                        </p:cTn>
                                        <p:tgtEl>
                                          <p:spTgt spid="8">
                                            <p:txEl>
                                              <p:pRg st="11" end="11"/>
                                            </p:txEl>
                                          </p:spTgt>
                                        </p:tgtEl>
                                        <p:attrNameLst>
                                          <p:attrName>style.visibility</p:attrName>
                                        </p:attrNameLst>
                                      </p:cBhvr>
                                      <p:to>
                                        <p:strVal val="visible"/>
                                      </p:to>
                                    </p:set>
                                  </p:childTnLst>
                                </p:cTn>
                              </p:par>
                            </p:childTnLst>
                          </p:cTn>
                        </p:par>
                        <p:par>
                          <p:cTn id="40" fill="hold">
                            <p:stCondLst>
                              <p:cond delay="16500"/>
                            </p:stCondLst>
                            <p:childTnLst>
                              <p:par>
                                <p:cTn id="41" presetID="1" presetClass="entr" presetSubtype="0" fill="hold" nodeType="afterEffect">
                                  <p:stCondLst>
                                    <p:cond delay="1500"/>
                                  </p:stCondLst>
                                  <p:childTnLst>
                                    <p:set>
                                      <p:cBhvr>
                                        <p:cTn id="42" dur="1" fill="hold">
                                          <p:stCondLst>
                                            <p:cond delay="0"/>
                                          </p:stCondLst>
                                        </p:cTn>
                                        <p:tgtEl>
                                          <p:spTgt spid="8">
                                            <p:txEl>
                                              <p:pRg st="12" end="12"/>
                                            </p:txEl>
                                          </p:spTgt>
                                        </p:tgtEl>
                                        <p:attrNameLst>
                                          <p:attrName>style.visibility</p:attrName>
                                        </p:attrNameLst>
                                      </p:cBhvr>
                                      <p:to>
                                        <p:strVal val="visible"/>
                                      </p:to>
                                    </p:set>
                                  </p:childTnLst>
                                </p:cTn>
                              </p:par>
                            </p:childTnLst>
                          </p:cTn>
                        </p:par>
                        <p:par>
                          <p:cTn id="43" fill="hold">
                            <p:stCondLst>
                              <p:cond delay="18000"/>
                            </p:stCondLst>
                            <p:childTnLst>
                              <p:par>
                                <p:cTn id="44" presetID="1" presetClass="entr" presetSubtype="0" fill="hold" nodeType="afterEffect">
                                  <p:stCondLst>
                                    <p:cond delay="1500"/>
                                  </p:stCondLst>
                                  <p:childTnLst>
                                    <p:set>
                                      <p:cBhvr>
                                        <p:cTn id="45" dur="1" fill="hold">
                                          <p:stCondLst>
                                            <p:cond delay="0"/>
                                          </p:stCondLst>
                                        </p:cTn>
                                        <p:tgtEl>
                                          <p:spTgt spid="8">
                                            <p:txEl>
                                              <p:pRg st="13" end="13"/>
                                            </p:txEl>
                                          </p:spTgt>
                                        </p:tgtEl>
                                        <p:attrNameLst>
                                          <p:attrName>style.visibility</p:attrName>
                                        </p:attrNameLst>
                                      </p:cBhvr>
                                      <p:to>
                                        <p:strVal val="visible"/>
                                      </p:to>
                                    </p:set>
                                  </p:childTnLst>
                                </p:cTn>
                              </p:par>
                            </p:childTnLst>
                          </p:cTn>
                        </p:par>
                        <p:par>
                          <p:cTn id="46" fill="hold">
                            <p:stCondLst>
                              <p:cond delay="19500"/>
                            </p:stCondLst>
                            <p:childTnLst>
                              <p:par>
                                <p:cTn id="47" presetID="1" presetClass="entr" presetSubtype="0" fill="hold" nodeType="afterEffect">
                                  <p:stCondLst>
                                    <p:cond delay="1500"/>
                                  </p:stCondLst>
                                  <p:childTnLst>
                                    <p:set>
                                      <p:cBhvr>
                                        <p:cTn id="48" dur="1" fill="hold">
                                          <p:stCondLst>
                                            <p:cond delay="0"/>
                                          </p:stCondLst>
                                        </p:cTn>
                                        <p:tgtEl>
                                          <p:spTgt spid="8">
                                            <p:txEl>
                                              <p:pRg st="14" end="14"/>
                                            </p:txEl>
                                          </p:spTgt>
                                        </p:tgtEl>
                                        <p:attrNameLst>
                                          <p:attrName>style.visibility</p:attrName>
                                        </p:attrNameLst>
                                      </p:cBhvr>
                                      <p:to>
                                        <p:strVal val="visible"/>
                                      </p:to>
                                    </p:set>
                                  </p:childTnLst>
                                </p:cTn>
                              </p:par>
                            </p:childTnLst>
                          </p:cTn>
                        </p:par>
                        <p:par>
                          <p:cTn id="49" fill="hold">
                            <p:stCondLst>
                              <p:cond delay="21000"/>
                            </p:stCondLst>
                            <p:childTnLst>
                              <p:par>
                                <p:cTn id="50" presetID="1" presetClass="entr" presetSubtype="0" fill="hold" nodeType="afterEffect">
                                  <p:stCondLst>
                                    <p:cond delay="1500"/>
                                  </p:stCondLst>
                                  <p:childTnLst>
                                    <p:set>
                                      <p:cBhvr>
                                        <p:cTn id="51" dur="1" fill="hold">
                                          <p:stCondLst>
                                            <p:cond delay="0"/>
                                          </p:stCondLst>
                                        </p:cTn>
                                        <p:tgtEl>
                                          <p:spTgt spid="8">
                                            <p:txEl>
                                              <p:pRg st="16" end="16"/>
                                            </p:txEl>
                                          </p:spTgt>
                                        </p:tgtEl>
                                        <p:attrNameLst>
                                          <p:attrName>style.visibility</p:attrName>
                                        </p:attrNameLst>
                                      </p:cBhvr>
                                      <p:to>
                                        <p:strVal val="visible"/>
                                      </p:to>
                                    </p:set>
                                  </p:childTnLst>
                                </p:cTn>
                              </p:par>
                            </p:childTnLst>
                          </p:cTn>
                        </p:par>
                        <p:par>
                          <p:cTn id="52" fill="hold">
                            <p:stCondLst>
                              <p:cond delay="22500"/>
                            </p:stCondLst>
                            <p:childTnLst>
                              <p:par>
                                <p:cTn id="53" presetID="1" presetClass="entr" presetSubtype="0" fill="hold" nodeType="afterEffect">
                                  <p:stCondLst>
                                    <p:cond delay="1500"/>
                                  </p:stCondLst>
                                  <p:childTnLst>
                                    <p:set>
                                      <p:cBhvr>
                                        <p:cTn id="54" dur="1" fill="hold">
                                          <p:stCondLst>
                                            <p:cond delay="0"/>
                                          </p:stCondLst>
                                        </p:cTn>
                                        <p:tgtEl>
                                          <p:spTgt spid="8">
                                            <p:txEl>
                                              <p:pRg st="17" end="17"/>
                                            </p:txEl>
                                          </p:spTgt>
                                        </p:tgtEl>
                                        <p:attrNameLst>
                                          <p:attrName>style.visibility</p:attrName>
                                        </p:attrNameLst>
                                      </p:cBhvr>
                                      <p:to>
                                        <p:strVal val="visible"/>
                                      </p:to>
                                    </p:set>
                                  </p:childTnLst>
                                </p:cTn>
                              </p:par>
                            </p:childTnLst>
                          </p:cTn>
                        </p:par>
                        <p:par>
                          <p:cTn id="55" fill="hold">
                            <p:stCondLst>
                              <p:cond delay="24000"/>
                            </p:stCondLst>
                            <p:childTnLst>
                              <p:par>
                                <p:cTn id="56" presetID="1" presetClass="entr" presetSubtype="0" fill="hold" nodeType="afterEffect">
                                  <p:stCondLst>
                                    <p:cond delay="1500"/>
                                  </p:stCondLst>
                                  <p:childTnLst>
                                    <p:set>
                                      <p:cBhvr>
                                        <p:cTn id="57" dur="1" fill="hold">
                                          <p:stCondLst>
                                            <p:cond delay="0"/>
                                          </p:stCondLst>
                                        </p:cTn>
                                        <p:tgtEl>
                                          <p:spTgt spid="8">
                                            <p:txEl>
                                              <p:pRg st="18" end="18"/>
                                            </p:txEl>
                                          </p:spTgt>
                                        </p:tgtEl>
                                        <p:attrNameLst>
                                          <p:attrName>style.visibility</p:attrName>
                                        </p:attrNameLst>
                                      </p:cBhvr>
                                      <p:to>
                                        <p:strVal val="visible"/>
                                      </p:to>
                                    </p:set>
                                  </p:childTnLst>
                                </p:cTn>
                              </p:par>
                            </p:childTnLst>
                          </p:cTn>
                        </p:par>
                        <p:par>
                          <p:cTn id="58" fill="hold">
                            <p:stCondLst>
                              <p:cond delay="25500"/>
                            </p:stCondLst>
                            <p:childTnLst>
                              <p:par>
                                <p:cTn id="59" presetID="1" presetClass="entr" presetSubtype="0" fill="hold" nodeType="afterEffect">
                                  <p:stCondLst>
                                    <p:cond delay="1500"/>
                                  </p:stCondLst>
                                  <p:childTnLst>
                                    <p:set>
                                      <p:cBhvr>
                                        <p:cTn id="60" dur="1" fill="hold">
                                          <p:stCondLst>
                                            <p:cond delay="0"/>
                                          </p:stCondLst>
                                        </p:cTn>
                                        <p:tgtEl>
                                          <p:spTgt spid="8">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2371700"/>
            <a:ext cx="28194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395536" y="188640"/>
            <a:ext cx="7128792" cy="707886"/>
          </a:xfrm>
          <a:prstGeom prst="rect">
            <a:avLst/>
          </a:prstGeom>
          <a:noFill/>
        </p:spPr>
        <p:txBody>
          <a:bodyPr wrap="square" rtlCol="0">
            <a:spAutoFit/>
          </a:bodyPr>
          <a:lstStyle/>
          <a:p>
            <a:r>
              <a:rPr lang="es-ES" sz="4000" b="1" dirty="0">
                <a:solidFill>
                  <a:srgbClr val="FFC000"/>
                </a:solidFill>
              </a:rPr>
              <a:t>¿De qué tipo eres?</a:t>
            </a:r>
          </a:p>
        </p:txBody>
      </p:sp>
      <p:pic>
        <p:nvPicPr>
          <p:cNvPr id="2050" name="Picture 2"/>
          <p:cNvPicPr>
            <a:picLocks noChangeAspect="1" noChangeArrowheads="1"/>
          </p:cNvPicPr>
          <p:nvPr/>
        </p:nvPicPr>
        <p:blipFill>
          <a:blip r:embed="rId3" cstate="print"/>
          <a:srcRect/>
          <a:stretch>
            <a:fillRect/>
          </a:stretch>
        </p:blipFill>
        <p:spPr bwMode="auto">
          <a:xfrm>
            <a:off x="4211960" y="1916832"/>
            <a:ext cx="4367575" cy="4220839"/>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683568" y="1828378"/>
            <a:ext cx="3048000" cy="4552950"/>
          </a:xfrm>
          <a:prstGeom prst="rect">
            <a:avLst/>
          </a:prstGeom>
          <a:noFill/>
          <a:ln w="9525">
            <a:noFill/>
            <a:miter lim="800000"/>
            <a:headEnd/>
            <a:tailEnd/>
          </a:ln>
        </p:spPr>
      </p:pic>
      <p:sp>
        <p:nvSpPr>
          <p:cNvPr id="10" name="9 CuadroTexto"/>
          <p:cNvSpPr txBox="1"/>
          <p:nvPr/>
        </p:nvSpPr>
        <p:spPr>
          <a:xfrm>
            <a:off x="323528" y="1331476"/>
            <a:ext cx="3600400" cy="369332"/>
          </a:xfrm>
          <a:prstGeom prst="rect">
            <a:avLst/>
          </a:prstGeom>
          <a:noFill/>
        </p:spPr>
        <p:txBody>
          <a:bodyPr wrap="square" rtlCol="0">
            <a:spAutoFit/>
          </a:bodyPr>
          <a:lstStyle/>
          <a:p>
            <a:r>
              <a:rPr lang="es-ES" dirty="0"/>
              <a:t>Conservador, analítico, pragmático</a:t>
            </a:r>
          </a:p>
        </p:txBody>
      </p:sp>
      <p:sp>
        <p:nvSpPr>
          <p:cNvPr id="11" name="10 CuadroTexto"/>
          <p:cNvSpPr txBox="1"/>
          <p:nvPr/>
        </p:nvSpPr>
        <p:spPr>
          <a:xfrm>
            <a:off x="4499992" y="1331476"/>
            <a:ext cx="4032448" cy="369332"/>
          </a:xfrm>
          <a:prstGeom prst="rect">
            <a:avLst/>
          </a:prstGeom>
          <a:noFill/>
        </p:spPr>
        <p:txBody>
          <a:bodyPr wrap="square" rtlCol="0">
            <a:spAutoFit/>
          </a:bodyPr>
          <a:lstStyle/>
          <a:p>
            <a:r>
              <a:rPr lang="es-ES" dirty="0"/>
              <a:t>Arriesgado, perfeccionista, carismático</a:t>
            </a:r>
          </a:p>
        </p:txBody>
      </p:sp>
      <p:pic>
        <p:nvPicPr>
          <p:cNvPr id="8" name="7 Imagen" descr="Macintosh HD:Users:luismiguelguerraabril:Documents:holp:01_holp visual:2016_09_21_el arte de ser profesional:01sobre.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188640"/>
            <a:ext cx="7560840" cy="707886"/>
          </a:xfrm>
          <a:prstGeom prst="rect">
            <a:avLst/>
          </a:prstGeom>
          <a:noFill/>
        </p:spPr>
        <p:txBody>
          <a:bodyPr wrap="square" rtlCol="0">
            <a:spAutoFit/>
          </a:bodyPr>
          <a:lstStyle/>
          <a:p>
            <a:r>
              <a:rPr lang="es-ES" sz="4000" b="1" dirty="0">
                <a:solidFill>
                  <a:srgbClr val="FFC000"/>
                </a:solidFill>
              </a:rPr>
              <a:t>¿Quién soy en el equipo?</a:t>
            </a:r>
          </a:p>
        </p:txBody>
      </p:sp>
      <p:pic>
        <p:nvPicPr>
          <p:cNvPr id="8" name="7 Imagen" descr="Macintosh HD:Users:luismiguelguerraabril:Documents:holp:01_holp visual:2016_09_21_el arte de ser profesional:01sobr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sp>
        <p:nvSpPr>
          <p:cNvPr id="3" name="2 Rectángulo"/>
          <p:cNvSpPr/>
          <p:nvPr/>
        </p:nvSpPr>
        <p:spPr>
          <a:xfrm>
            <a:off x="6825098" y="3377665"/>
            <a:ext cx="2344663" cy="3170099"/>
          </a:xfrm>
          <a:prstGeom prst="rect">
            <a:avLst/>
          </a:prstGeom>
        </p:spPr>
        <p:txBody>
          <a:bodyPr wrap="square">
            <a:spAutoFit/>
          </a:bodyPr>
          <a:lstStyle/>
          <a:p>
            <a:r>
              <a:rPr lang="es-ES" b="1" dirty="0">
                <a:solidFill>
                  <a:srgbClr val="FFC000"/>
                </a:solidFill>
              </a:rPr>
              <a:t>BYSTANDER -</a:t>
            </a:r>
          </a:p>
          <a:p>
            <a:r>
              <a:rPr lang="es-ES" dirty="0">
                <a:solidFill>
                  <a:srgbClr val="FFC000"/>
                </a:solidFill>
              </a:rPr>
              <a:t>Espectador</a:t>
            </a:r>
          </a:p>
          <a:p>
            <a:r>
              <a:rPr lang="es-ES" dirty="0">
                <a:solidFill>
                  <a:srgbClr val="FFC000"/>
                </a:solidFill>
              </a:rPr>
              <a:t>Reflexiona sobre la acción</a:t>
            </a:r>
            <a:r>
              <a:rPr lang="es-ES" sz="1600" dirty="0">
                <a:solidFill>
                  <a:srgbClr val="FFC000"/>
                </a:solidFill>
              </a:rPr>
              <a:t>. </a:t>
            </a:r>
          </a:p>
          <a:p>
            <a:r>
              <a:rPr lang="es-ES" sz="1600" dirty="0">
                <a:solidFill>
                  <a:srgbClr val="FFC000"/>
                </a:solidFill>
              </a:rPr>
              <a:t>Los espectadores aportan una perspectiva neutral y exploran las decisiones. Sus reflexiones ayudan al</a:t>
            </a:r>
          </a:p>
          <a:p>
            <a:r>
              <a:rPr lang="es-ES" sz="1600" dirty="0">
                <a:solidFill>
                  <a:srgbClr val="FFC000"/>
                </a:solidFill>
              </a:rPr>
              <a:t>equipo a trabajar nuevas percepciones y</a:t>
            </a:r>
          </a:p>
          <a:p>
            <a:r>
              <a:rPr lang="es-ES" sz="1600" dirty="0">
                <a:solidFill>
                  <a:srgbClr val="FFC000"/>
                </a:solidFill>
              </a:rPr>
              <a:t>observaciones</a:t>
            </a:r>
          </a:p>
        </p:txBody>
      </p:sp>
      <p:sp>
        <p:nvSpPr>
          <p:cNvPr id="4" name="3 Rectángulo"/>
          <p:cNvSpPr/>
          <p:nvPr/>
        </p:nvSpPr>
        <p:spPr>
          <a:xfrm>
            <a:off x="235022" y="3377665"/>
            <a:ext cx="2061120" cy="2369880"/>
          </a:xfrm>
          <a:prstGeom prst="rect">
            <a:avLst/>
          </a:prstGeom>
        </p:spPr>
        <p:txBody>
          <a:bodyPr wrap="square">
            <a:spAutoFit/>
          </a:bodyPr>
          <a:lstStyle/>
          <a:p>
            <a:r>
              <a:rPr lang="es-ES" sz="1700" b="1" dirty="0">
                <a:solidFill>
                  <a:srgbClr val="7030A0"/>
                </a:solidFill>
              </a:rPr>
              <a:t>MOVER - Actor</a:t>
            </a:r>
          </a:p>
          <a:p>
            <a:r>
              <a:rPr lang="es-ES" dirty="0">
                <a:solidFill>
                  <a:srgbClr val="7030A0"/>
                </a:solidFill>
              </a:rPr>
              <a:t>Inicia la acción. </a:t>
            </a:r>
          </a:p>
          <a:p>
            <a:r>
              <a:rPr lang="es-ES" sz="1600" dirty="0">
                <a:solidFill>
                  <a:srgbClr val="7030A0"/>
                </a:solidFill>
              </a:rPr>
              <a:t>Los actores introducen</a:t>
            </a:r>
          </a:p>
          <a:p>
            <a:r>
              <a:rPr lang="es-ES" sz="1600" dirty="0">
                <a:solidFill>
                  <a:srgbClr val="7030A0"/>
                </a:solidFill>
              </a:rPr>
              <a:t>nuevas ideas o</a:t>
            </a:r>
          </a:p>
          <a:p>
            <a:r>
              <a:rPr lang="es-ES" sz="1600" dirty="0">
                <a:solidFill>
                  <a:srgbClr val="7030A0"/>
                </a:solidFill>
              </a:rPr>
              <a:t>direcciones y ayudan al equipo a avanzar y a encontrar soluciones</a:t>
            </a:r>
          </a:p>
        </p:txBody>
      </p:sp>
      <p:sp>
        <p:nvSpPr>
          <p:cNvPr id="5" name="4 Rectángulo"/>
          <p:cNvSpPr/>
          <p:nvPr/>
        </p:nvSpPr>
        <p:spPr>
          <a:xfrm>
            <a:off x="2123727" y="3336028"/>
            <a:ext cx="2736305" cy="3093154"/>
          </a:xfrm>
          <a:prstGeom prst="rect">
            <a:avLst/>
          </a:prstGeom>
        </p:spPr>
        <p:txBody>
          <a:bodyPr wrap="square">
            <a:spAutoFit/>
          </a:bodyPr>
          <a:lstStyle/>
          <a:p>
            <a:r>
              <a:rPr lang="es-ES" sz="1700" b="1" dirty="0">
                <a:solidFill>
                  <a:schemeClr val="accent4">
                    <a:lumMod val="75000"/>
                  </a:schemeClr>
                </a:solidFill>
              </a:rPr>
              <a:t>FOLLOWER - Seguidor</a:t>
            </a:r>
          </a:p>
          <a:p>
            <a:r>
              <a:rPr lang="es-ES" dirty="0">
                <a:solidFill>
                  <a:schemeClr val="accent4">
                    <a:lumMod val="75000"/>
                  </a:schemeClr>
                </a:solidFill>
              </a:rPr>
              <a:t>Apoya la acción de otro. </a:t>
            </a:r>
          </a:p>
          <a:p>
            <a:r>
              <a:rPr lang="es-ES" sz="1600" dirty="0">
                <a:solidFill>
                  <a:schemeClr val="accent4">
                    <a:lumMod val="75000"/>
                  </a:schemeClr>
                </a:solidFill>
              </a:rPr>
              <a:t>Están de acuerdo con la idea que se está debatiendo o trabajan en implantar las ideas de los demás. Los</a:t>
            </a:r>
          </a:p>
          <a:p>
            <a:r>
              <a:rPr lang="es-ES" sz="1600" dirty="0">
                <a:solidFill>
                  <a:schemeClr val="accent4">
                    <a:lumMod val="75000"/>
                  </a:schemeClr>
                </a:solidFill>
              </a:rPr>
              <a:t>seguidores ayudan a</a:t>
            </a:r>
          </a:p>
          <a:p>
            <a:r>
              <a:rPr lang="es-ES" sz="1600" dirty="0">
                <a:solidFill>
                  <a:schemeClr val="accent4">
                    <a:lumMod val="75000"/>
                  </a:schemeClr>
                </a:solidFill>
              </a:rPr>
              <a:t>implantar y consolidar</a:t>
            </a:r>
          </a:p>
          <a:p>
            <a:r>
              <a:rPr lang="es-ES" sz="1600" dirty="0">
                <a:solidFill>
                  <a:schemeClr val="accent4">
                    <a:lumMod val="75000"/>
                  </a:schemeClr>
                </a:solidFill>
              </a:rPr>
              <a:t>las ideas de los demás,</a:t>
            </a:r>
          </a:p>
          <a:p>
            <a:r>
              <a:rPr lang="es-ES" sz="1600" dirty="0">
                <a:solidFill>
                  <a:schemeClr val="accent4">
                    <a:lumMod val="75000"/>
                  </a:schemeClr>
                </a:solidFill>
              </a:rPr>
              <a:t>construyen alianzas y</a:t>
            </a:r>
          </a:p>
          <a:p>
            <a:r>
              <a:rPr lang="es-ES" sz="1600" dirty="0">
                <a:solidFill>
                  <a:schemeClr val="accent4">
                    <a:lumMod val="75000"/>
                  </a:schemeClr>
                </a:solidFill>
              </a:rPr>
              <a:t>relaciones y mantienen</a:t>
            </a:r>
          </a:p>
          <a:p>
            <a:r>
              <a:rPr lang="es-ES" sz="1600" dirty="0">
                <a:solidFill>
                  <a:schemeClr val="accent4">
                    <a:lumMod val="75000"/>
                  </a:schemeClr>
                </a:solidFill>
              </a:rPr>
              <a:t>vivas las ideas</a:t>
            </a:r>
          </a:p>
        </p:txBody>
      </p:sp>
      <p:sp>
        <p:nvSpPr>
          <p:cNvPr id="6" name="5 Rectángulo"/>
          <p:cNvSpPr/>
          <p:nvPr/>
        </p:nvSpPr>
        <p:spPr>
          <a:xfrm>
            <a:off x="4582141" y="3355826"/>
            <a:ext cx="2262514" cy="2862322"/>
          </a:xfrm>
          <a:prstGeom prst="rect">
            <a:avLst/>
          </a:prstGeom>
        </p:spPr>
        <p:txBody>
          <a:bodyPr wrap="square">
            <a:spAutoFit/>
          </a:bodyPr>
          <a:lstStyle/>
          <a:p>
            <a:r>
              <a:rPr lang="es-ES" b="1" dirty="0">
                <a:solidFill>
                  <a:srgbClr val="C00000"/>
                </a:solidFill>
              </a:rPr>
              <a:t>OPPOSER - Opositor</a:t>
            </a:r>
          </a:p>
          <a:p>
            <a:r>
              <a:rPr lang="es-ES" dirty="0">
                <a:solidFill>
                  <a:srgbClr val="C00000"/>
                </a:solidFill>
              </a:rPr>
              <a:t>Desafía la acción. </a:t>
            </a:r>
          </a:p>
          <a:p>
            <a:r>
              <a:rPr lang="es-ES" sz="1600" dirty="0">
                <a:solidFill>
                  <a:srgbClr val="C00000"/>
                </a:solidFill>
              </a:rPr>
              <a:t>Los opositores contrastan las</a:t>
            </a:r>
          </a:p>
          <a:p>
            <a:r>
              <a:rPr lang="es-ES" sz="1600" dirty="0">
                <a:solidFill>
                  <a:srgbClr val="C00000"/>
                </a:solidFill>
              </a:rPr>
              <a:t>decisiones con nuevas</a:t>
            </a:r>
          </a:p>
          <a:p>
            <a:r>
              <a:rPr lang="es-ES" sz="1600" dirty="0">
                <a:solidFill>
                  <a:srgbClr val="C00000"/>
                </a:solidFill>
              </a:rPr>
              <a:t>perspectivas y a veces</a:t>
            </a:r>
          </a:p>
          <a:p>
            <a:r>
              <a:rPr lang="es-ES" sz="1600" dirty="0">
                <a:solidFill>
                  <a:srgbClr val="C00000"/>
                </a:solidFill>
              </a:rPr>
              <a:t>hacen el ejercicio</a:t>
            </a:r>
          </a:p>
          <a:p>
            <a:r>
              <a:rPr lang="es-ES" sz="1600" dirty="0">
                <a:solidFill>
                  <a:srgbClr val="C00000"/>
                </a:solidFill>
              </a:rPr>
              <a:t>necesario de corregirlas.</a:t>
            </a:r>
          </a:p>
          <a:p>
            <a:r>
              <a:rPr lang="es-ES" sz="1600" dirty="0">
                <a:solidFill>
                  <a:srgbClr val="C00000"/>
                </a:solidFill>
              </a:rPr>
              <a:t>Con ello mejoran el</a:t>
            </a:r>
          </a:p>
          <a:p>
            <a:r>
              <a:rPr lang="es-ES" sz="1600" dirty="0">
                <a:solidFill>
                  <a:srgbClr val="C00000"/>
                </a:solidFill>
              </a:rPr>
              <a:t>proceso de toma de</a:t>
            </a:r>
          </a:p>
          <a:p>
            <a:r>
              <a:rPr lang="es-ES" sz="1600" dirty="0">
                <a:solidFill>
                  <a:srgbClr val="C00000"/>
                </a:solidFill>
              </a:rPr>
              <a:t>decisiones</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3020" y="1523395"/>
            <a:ext cx="5958243"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827584" y="1081988"/>
            <a:ext cx="6172534" cy="369332"/>
          </a:xfrm>
          <a:prstGeom prst="rect">
            <a:avLst/>
          </a:prstGeom>
        </p:spPr>
        <p:txBody>
          <a:bodyPr wrap="square">
            <a:spAutoFit/>
          </a:bodyPr>
          <a:lstStyle/>
          <a:p>
            <a:r>
              <a:rPr lang="es-ES" dirty="0"/>
              <a:t>ROLES DINAMICOS de David </a:t>
            </a:r>
            <a:r>
              <a:rPr lang="es-ES" dirty="0" err="1"/>
              <a:t>Kantor</a:t>
            </a:r>
            <a:r>
              <a:rPr lang="es-ES" dirty="0"/>
              <a:t> </a:t>
            </a:r>
          </a:p>
        </p:txBody>
      </p:sp>
    </p:spTree>
    <p:extLst>
      <p:ext uri="{BB962C8B-B14F-4D97-AF65-F5344CB8AC3E}">
        <p14:creationId xmlns:p14="http://schemas.microsoft.com/office/powerpoint/2010/main" val="319267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188640"/>
            <a:ext cx="7560840" cy="707886"/>
          </a:xfrm>
          <a:prstGeom prst="rect">
            <a:avLst/>
          </a:prstGeom>
          <a:noFill/>
        </p:spPr>
        <p:txBody>
          <a:bodyPr wrap="square" rtlCol="0">
            <a:spAutoFit/>
          </a:bodyPr>
          <a:lstStyle/>
          <a:p>
            <a:r>
              <a:rPr lang="es-ES" sz="4000" b="1" dirty="0">
                <a:solidFill>
                  <a:srgbClr val="FFC000"/>
                </a:solidFill>
              </a:rPr>
              <a:t>¿Quién soy en el equipo?</a:t>
            </a:r>
          </a:p>
        </p:txBody>
      </p:sp>
      <p:pic>
        <p:nvPicPr>
          <p:cNvPr id="8" name="7 Imagen" descr="Macintosh HD:Users:luismiguelguerraabril:Documents:holp:01_holp visual:2016_09_21_el arte de ser profesional:01sobr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sp>
        <p:nvSpPr>
          <p:cNvPr id="3" name="2 Rectángulo"/>
          <p:cNvSpPr/>
          <p:nvPr/>
        </p:nvSpPr>
        <p:spPr>
          <a:xfrm>
            <a:off x="539552" y="1412776"/>
            <a:ext cx="7992888" cy="4247317"/>
          </a:xfrm>
          <a:prstGeom prst="rect">
            <a:avLst/>
          </a:prstGeom>
        </p:spPr>
        <p:txBody>
          <a:bodyPr wrap="square">
            <a:spAutoFit/>
          </a:bodyPr>
          <a:lstStyle/>
          <a:p>
            <a:pPr algn="just"/>
            <a:r>
              <a:rPr lang="es-ES" b="1" dirty="0"/>
              <a:t>Se necesitan los cuatro roles </a:t>
            </a:r>
            <a:r>
              <a:rPr lang="es-ES" dirty="0"/>
              <a:t>para que el diálogo avance. La gente asume los diferentes roles conforme las necesidades de la conversación. Cada rol tiene en cuenta la variedad de los puntos de vista ya expresados y los que no. </a:t>
            </a:r>
          </a:p>
          <a:p>
            <a:pPr algn="just"/>
            <a:endParaRPr lang="es-ES" dirty="0"/>
          </a:p>
          <a:p>
            <a:pPr algn="just"/>
            <a:r>
              <a:rPr lang="es-ES" dirty="0"/>
              <a:t>Los roles son dinámicos: la persona que se opone en un momento, puede actuar en otro o participar como espectador después. </a:t>
            </a:r>
          </a:p>
          <a:p>
            <a:pPr algn="just"/>
            <a:endParaRPr lang="es-ES" dirty="0"/>
          </a:p>
          <a:p>
            <a:pPr algn="just"/>
            <a:r>
              <a:rPr lang="es-ES" dirty="0"/>
              <a:t>Los cuatro roles son necesarios.</a:t>
            </a:r>
          </a:p>
          <a:p>
            <a:pPr algn="just"/>
            <a:r>
              <a:rPr lang="es-ES" dirty="0"/>
              <a:t>- sin un Actor no existe dirección</a:t>
            </a:r>
          </a:p>
          <a:p>
            <a:pPr algn="just"/>
            <a:r>
              <a:rPr lang="es-ES" dirty="0"/>
              <a:t>- sin un Seguidor no hay impulso</a:t>
            </a:r>
          </a:p>
          <a:p>
            <a:pPr algn="just"/>
            <a:r>
              <a:rPr lang="es-ES" dirty="0"/>
              <a:t>- sin el Opositor no existe pensamiento crítico ni corrección</a:t>
            </a:r>
          </a:p>
          <a:p>
            <a:pPr algn="just"/>
            <a:r>
              <a:rPr lang="es-ES" dirty="0"/>
              <a:t>- sin Espectadores nos instalamos en un punto muerto y no se avanza.</a:t>
            </a:r>
          </a:p>
          <a:p>
            <a:pPr algn="just"/>
            <a:endParaRPr lang="es-ES" dirty="0"/>
          </a:p>
          <a:p>
            <a:pPr algn="just"/>
            <a:r>
              <a:rPr lang="es-ES" dirty="0"/>
              <a:t>Los equipos que no llegan al diálogo se quedan atascados en un ciclo </a:t>
            </a:r>
            <a:r>
              <a:rPr lang="es-ES" dirty="0" err="1"/>
              <a:t>move-oppose</a:t>
            </a:r>
            <a:r>
              <a:rPr lang="es-ES" dirty="0"/>
              <a:t> que se repite sin avanzar</a:t>
            </a:r>
          </a:p>
        </p:txBody>
      </p:sp>
    </p:spTree>
    <p:extLst>
      <p:ext uri="{BB962C8B-B14F-4D97-AF65-F5344CB8AC3E}">
        <p14:creationId xmlns:p14="http://schemas.microsoft.com/office/powerpoint/2010/main" val="99147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188640"/>
            <a:ext cx="7128792" cy="707886"/>
          </a:xfrm>
          <a:prstGeom prst="rect">
            <a:avLst/>
          </a:prstGeom>
          <a:noFill/>
        </p:spPr>
        <p:txBody>
          <a:bodyPr wrap="square" rtlCol="0">
            <a:spAutoFit/>
          </a:bodyPr>
          <a:lstStyle/>
          <a:p>
            <a:r>
              <a:rPr lang="es-ES" sz="4000" b="1" dirty="0">
                <a:solidFill>
                  <a:srgbClr val="FFC000"/>
                </a:solidFill>
              </a:rPr>
              <a:t>¿En qué soy bueno?</a:t>
            </a:r>
          </a:p>
        </p:txBody>
      </p:sp>
      <p:pic>
        <p:nvPicPr>
          <p:cNvPr id="3075" name="Picture 3"/>
          <p:cNvPicPr>
            <a:picLocks noChangeAspect="1" noChangeArrowheads="1"/>
          </p:cNvPicPr>
          <p:nvPr/>
        </p:nvPicPr>
        <p:blipFill>
          <a:blip r:embed="rId2" cstate="print"/>
          <a:srcRect/>
          <a:stretch>
            <a:fillRect/>
          </a:stretch>
        </p:blipFill>
        <p:spPr bwMode="auto">
          <a:xfrm>
            <a:off x="990600" y="1412776"/>
            <a:ext cx="7161213" cy="4619625"/>
          </a:xfrm>
          <a:prstGeom prst="rect">
            <a:avLst/>
          </a:prstGeom>
          <a:noFill/>
          <a:ln w="9525">
            <a:noFill/>
            <a:miter lim="800000"/>
            <a:headEnd/>
            <a:tailEnd/>
          </a:ln>
        </p:spPr>
      </p:pic>
      <p:pic>
        <p:nvPicPr>
          <p:cNvPr id="6" name="5 Imagen" descr="Macintosh HD:Users:luismiguelguerraabril:Documents:holp:01_holp visual:2016_09_21_el arte de ser profesional:01sobr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188640"/>
            <a:ext cx="7128792" cy="707886"/>
          </a:xfrm>
          <a:prstGeom prst="rect">
            <a:avLst/>
          </a:prstGeom>
          <a:noFill/>
        </p:spPr>
        <p:txBody>
          <a:bodyPr wrap="square" rtlCol="0">
            <a:spAutoFit/>
          </a:bodyPr>
          <a:lstStyle/>
          <a:p>
            <a:r>
              <a:rPr lang="es-ES" sz="4000" b="1" dirty="0">
                <a:solidFill>
                  <a:srgbClr val="FFC000"/>
                </a:solidFill>
              </a:rPr>
              <a:t>Errores de un jefe de equipo</a:t>
            </a:r>
          </a:p>
        </p:txBody>
      </p:sp>
      <p:sp>
        <p:nvSpPr>
          <p:cNvPr id="6" name="5 CuadroTexto"/>
          <p:cNvSpPr txBox="1"/>
          <p:nvPr/>
        </p:nvSpPr>
        <p:spPr>
          <a:xfrm>
            <a:off x="755576" y="1679897"/>
            <a:ext cx="7848872" cy="2862322"/>
          </a:xfrm>
          <a:prstGeom prst="rect">
            <a:avLst/>
          </a:prstGeom>
          <a:noFill/>
        </p:spPr>
        <p:txBody>
          <a:bodyPr wrap="square" rtlCol="0">
            <a:spAutoFit/>
          </a:bodyPr>
          <a:lstStyle/>
          <a:p>
            <a:pPr marL="342900" lvl="0" indent="-342900">
              <a:buAutoNum type="romanLcPeriod"/>
            </a:pPr>
            <a:r>
              <a:rPr lang="es-ES" b="1" dirty="0"/>
              <a:t>Falta de asertividad</a:t>
            </a:r>
          </a:p>
          <a:p>
            <a:pPr marL="800100" lvl="1" indent="-342900"/>
            <a:endParaRPr lang="es-ES" b="1" dirty="0"/>
          </a:p>
          <a:p>
            <a:pPr marL="342900" lvl="0" indent="-342900">
              <a:buAutoNum type="romanLcPeriod"/>
            </a:pPr>
            <a:r>
              <a:rPr lang="es-ES" b="1" dirty="0"/>
              <a:t>No exigir lo mismo.</a:t>
            </a:r>
          </a:p>
          <a:p>
            <a:pPr marL="800100" lvl="1" indent="-342900"/>
            <a:endParaRPr lang="es-ES" b="1" dirty="0"/>
          </a:p>
          <a:p>
            <a:pPr marL="342900" lvl="0" indent="-342900">
              <a:buAutoNum type="romanLcPeriod"/>
            </a:pPr>
            <a:r>
              <a:rPr lang="es-ES" b="1" dirty="0"/>
              <a:t>Decisiones Incoherentes.</a:t>
            </a:r>
          </a:p>
          <a:p>
            <a:pPr marL="800100" lvl="1" indent="-342900">
              <a:buAutoNum type="romanLcPeriod"/>
            </a:pPr>
            <a:endParaRPr lang="es-ES" b="1" dirty="0"/>
          </a:p>
          <a:p>
            <a:pPr marL="342900" lvl="0" indent="-342900">
              <a:buAutoNum type="romanLcPeriod"/>
            </a:pPr>
            <a:r>
              <a:rPr lang="es-ES" b="1" dirty="0"/>
              <a:t>Liderazgo débil</a:t>
            </a:r>
          </a:p>
          <a:p>
            <a:pPr marL="342900" lvl="0" indent="-342900">
              <a:buAutoNum type="romanLcPeriod"/>
            </a:pPr>
            <a:endParaRPr lang="es-ES" b="1" dirty="0"/>
          </a:p>
          <a:p>
            <a:pPr marL="342900" lvl="0" indent="-342900">
              <a:buAutoNum type="romanLcPeriod"/>
            </a:pPr>
            <a:r>
              <a:rPr lang="es-ES" b="1" dirty="0"/>
              <a:t>Falta de Seguimiento</a:t>
            </a:r>
          </a:p>
          <a:p>
            <a:pPr marL="342900" lvl="0" indent="-342900">
              <a:buAutoNum type="romanLcPeriod"/>
            </a:pPr>
            <a:endParaRPr lang="es-ES" b="1" dirty="0"/>
          </a:p>
        </p:txBody>
      </p:sp>
      <p:pic>
        <p:nvPicPr>
          <p:cNvPr id="1026" name="Picture 2"/>
          <p:cNvPicPr>
            <a:picLocks noChangeAspect="1" noChangeArrowheads="1"/>
          </p:cNvPicPr>
          <p:nvPr/>
        </p:nvPicPr>
        <p:blipFill>
          <a:blip r:embed="rId2" cstate="print"/>
          <a:srcRect/>
          <a:stretch>
            <a:fillRect/>
          </a:stretch>
        </p:blipFill>
        <p:spPr bwMode="auto">
          <a:xfrm>
            <a:off x="4932040" y="1676772"/>
            <a:ext cx="2190750" cy="2400300"/>
          </a:xfrm>
          <a:prstGeom prst="rect">
            <a:avLst/>
          </a:prstGeom>
          <a:noFill/>
          <a:ln w="9525">
            <a:noFill/>
            <a:miter lim="800000"/>
            <a:headEnd/>
            <a:tailEnd/>
          </a:ln>
        </p:spPr>
      </p:pic>
      <p:pic>
        <p:nvPicPr>
          <p:cNvPr id="7" name="6 Imagen" descr="Macintosh HD:Users:luismiguelguerraabril:Documents:holp:01_holp visual:2016_09_21_el arte de ser profesional:01sobr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188640"/>
            <a:ext cx="7128792" cy="707886"/>
          </a:xfrm>
          <a:prstGeom prst="rect">
            <a:avLst/>
          </a:prstGeom>
          <a:noFill/>
        </p:spPr>
        <p:txBody>
          <a:bodyPr wrap="square" rtlCol="0">
            <a:spAutoFit/>
          </a:bodyPr>
          <a:lstStyle>
            <a:defPPr>
              <a:defRPr lang="es-ES"/>
            </a:defPPr>
            <a:lvl1pPr>
              <a:defRPr sz="4000" b="1">
                <a:solidFill>
                  <a:srgbClr val="FFC000"/>
                </a:solidFill>
              </a:defRPr>
            </a:lvl1pPr>
          </a:lstStyle>
          <a:p>
            <a:r>
              <a:rPr lang="es-ES" dirty="0"/>
              <a:t>¿Somos asertivos ?</a:t>
            </a:r>
            <a:r>
              <a:rPr lang="es-ES" dirty="0">
                <a:hlinkClick r:id="rId4" action="ppaction://hlinkfile"/>
              </a:rPr>
              <a:t>.</a:t>
            </a:r>
            <a:endParaRPr lang="es-ES" dirty="0"/>
          </a:p>
        </p:txBody>
      </p:sp>
      <p:pic>
        <p:nvPicPr>
          <p:cNvPr id="3" name="FEEDBACK_DESTRUCTIVO_Margaret_Thatcher(youtube.com)">
            <a:hlinkClick r:id="" action="ppaction://media"/>
            <a:extLst>
              <a:ext uri="{FF2B5EF4-FFF2-40B4-BE49-F238E27FC236}">
                <a16:creationId xmlns:a16="http://schemas.microsoft.com/office/drawing/2014/main" id="{1AA8B304-32F2-4A8A-80B0-4736BE0BE97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1621" y="2060848"/>
            <a:ext cx="8469779" cy="3599656"/>
          </a:xfrm>
          <a:prstGeom prst="rect">
            <a:avLst/>
          </a:prstGeom>
        </p:spPr>
      </p:pic>
      <p:pic>
        <p:nvPicPr>
          <p:cNvPr id="10" name="6 Imagen" descr="Macintosh HD:Users:luismiguelguerraabril:Documents:holp:01_holp visual:2016_09_21_el arte de ser profesional:01sobre.png">
            <a:extLst>
              <a:ext uri="{FF2B5EF4-FFF2-40B4-BE49-F238E27FC236}">
                <a16:creationId xmlns:a16="http://schemas.microsoft.com/office/drawing/2014/main" id="{15FA388F-C7E6-4FE2-9B25-5BCED2BD065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spTree>
    <p:extLst>
      <p:ext uri="{BB962C8B-B14F-4D97-AF65-F5344CB8AC3E}">
        <p14:creationId xmlns:p14="http://schemas.microsoft.com/office/powerpoint/2010/main" val="169845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8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20715AC-7F57-4175-9535-FDE3AD32E69D}"/>
              </a:ext>
            </a:extLst>
          </p:cNvPr>
          <p:cNvPicPr>
            <a:picLocks noChangeAspect="1"/>
          </p:cNvPicPr>
          <p:nvPr/>
        </p:nvPicPr>
        <p:blipFill>
          <a:blip r:embed="rId2"/>
          <a:stretch>
            <a:fillRect/>
          </a:stretch>
        </p:blipFill>
        <p:spPr>
          <a:xfrm>
            <a:off x="359102" y="2780928"/>
            <a:ext cx="1260570" cy="1410263"/>
          </a:xfrm>
          <a:prstGeom prst="rect">
            <a:avLst/>
          </a:prstGeom>
        </p:spPr>
      </p:pic>
      <p:sp>
        <p:nvSpPr>
          <p:cNvPr id="9" name="13 CuadroTexto"/>
          <p:cNvSpPr txBox="1"/>
          <p:nvPr/>
        </p:nvSpPr>
        <p:spPr>
          <a:xfrm>
            <a:off x="467544" y="1109057"/>
            <a:ext cx="8219256" cy="5632311"/>
          </a:xfrm>
          <a:prstGeom prst="rect">
            <a:avLst/>
          </a:prstGeom>
          <a:noFill/>
        </p:spPr>
        <p:txBody>
          <a:bodyPr wrap="square" rtlCol="0">
            <a:spAutoFit/>
          </a:bodyPr>
          <a:lstStyle/>
          <a:p>
            <a:pPr indent="-342900" algn="just">
              <a:buFontTx/>
              <a:buChar char="•"/>
            </a:pPr>
            <a:r>
              <a:rPr lang="es-ES" sz="1700" b="1" dirty="0"/>
              <a:t>Empatía (respuesta empática)</a:t>
            </a:r>
            <a:endParaRPr lang="es-ES" dirty="0"/>
          </a:p>
          <a:p>
            <a:pPr marL="1257300" lvl="2" indent="-342900">
              <a:buFontTx/>
              <a:buChar char="-"/>
            </a:pPr>
            <a:r>
              <a:rPr lang="es-ES" sz="1600" dirty="0"/>
              <a:t>Reformulación: parafrasear y emplear otras palabras</a:t>
            </a:r>
          </a:p>
          <a:p>
            <a:pPr marL="1257300" lvl="2" indent="-342900">
              <a:buFontTx/>
              <a:buChar char="-"/>
            </a:pPr>
            <a:r>
              <a:rPr lang="es-ES" sz="1600" dirty="0"/>
              <a:t>Reiteración: volver a decir lo que se ha escuchado.</a:t>
            </a:r>
            <a:endParaRPr lang="es-ES_tradnl" sz="1600" dirty="0"/>
          </a:p>
          <a:p>
            <a:pPr marL="1257300" lvl="2" indent="-342900">
              <a:buFontTx/>
              <a:buChar char="-"/>
            </a:pPr>
            <a:r>
              <a:rPr lang="es-ES" sz="1600" dirty="0"/>
              <a:t>Dilucidación: aclarar y esclarecer el mensaje recibido.</a:t>
            </a:r>
          </a:p>
          <a:p>
            <a:pPr marL="1257300" lvl="2" indent="-342900">
              <a:buFontTx/>
              <a:buChar char="-"/>
            </a:pPr>
            <a:r>
              <a:rPr lang="es-ES" sz="1600" dirty="0"/>
              <a:t>Reflejo del sentimiento: reaccionar ante las emociones, “te sientes…”</a:t>
            </a:r>
            <a:endParaRPr lang="es-ES_tradnl" sz="1600" dirty="0"/>
          </a:p>
          <a:p>
            <a:pPr marL="1257300" lvl="2" indent="-342900">
              <a:buFontTx/>
              <a:buChar char="-"/>
            </a:pPr>
            <a:r>
              <a:rPr lang="es-ES" sz="1600" dirty="0"/>
              <a:t>Interpretación: explicar o declarar el sentido del mensaje que nos han enviado.</a:t>
            </a:r>
            <a:endParaRPr lang="es-ES_tradnl" sz="1600" dirty="0"/>
          </a:p>
          <a:p>
            <a:pPr indent="-342900" algn="just"/>
            <a:endParaRPr lang="es-ES" sz="1700" b="1" dirty="0"/>
          </a:p>
          <a:p>
            <a:pPr indent="-342900" algn="just">
              <a:buFontTx/>
              <a:buChar char="•"/>
            </a:pPr>
            <a:r>
              <a:rPr lang="es-ES" sz="1700" b="1" dirty="0"/>
              <a:t>Evitar las palabras prohibidas</a:t>
            </a:r>
          </a:p>
          <a:p>
            <a:pPr marL="1257300" lvl="2" indent="-342900">
              <a:buFontTx/>
              <a:buChar char="-"/>
            </a:pPr>
            <a:r>
              <a:rPr lang="es-ES" sz="1600" dirty="0"/>
              <a:t>”Siempre” “Nunca… sacas la basura”, “pero…”</a:t>
            </a:r>
          </a:p>
          <a:p>
            <a:pPr marL="1257300" lvl="2" indent="-342900">
              <a:buFontTx/>
              <a:buChar char="-"/>
            </a:pPr>
            <a:r>
              <a:rPr lang="es-ES_tradnl" sz="1600" dirty="0"/>
              <a:t>“Cuánta iniciativa tienes </a:t>
            </a:r>
            <a:r>
              <a:rPr lang="es-ES_tradnl" sz="1600" b="1" dirty="0"/>
              <a:t>pero</a:t>
            </a:r>
            <a:r>
              <a:rPr lang="es-ES_tradnl" sz="1600" dirty="0"/>
              <a:t> qué mal trabajas en equipo” </a:t>
            </a:r>
            <a:r>
              <a:rPr lang="es-ES_tradnl" sz="1600" dirty="0" err="1"/>
              <a:t>vs</a:t>
            </a:r>
            <a:r>
              <a:rPr lang="es-ES_tradnl" sz="1600" dirty="0"/>
              <a:t> </a:t>
            </a:r>
          </a:p>
          <a:p>
            <a:pPr marL="1257300" lvl="2" indent="-342900"/>
            <a:r>
              <a:rPr lang="es-ES_tradnl" sz="1600" dirty="0"/>
              <a:t>“Tienes mucha iniciativa y aún podrías mejorar si trabajaras más en equipo” </a:t>
            </a:r>
            <a:endParaRPr lang="es-ES" sz="1600" b="1" dirty="0"/>
          </a:p>
          <a:p>
            <a:pPr indent="-342900" algn="just">
              <a:buFontTx/>
              <a:buChar char="•"/>
            </a:pPr>
            <a:endParaRPr lang="es-ES_tradnl" sz="1700" b="1" dirty="0"/>
          </a:p>
          <a:p>
            <a:pPr lvl="0" indent="-342900" algn="just" fontAlgn="base">
              <a:buFontTx/>
              <a:buChar char="•"/>
            </a:pPr>
            <a:r>
              <a:rPr lang="es-ES_tradnl" sz="1700" b="1" dirty="0"/>
              <a:t>Cuando tú haces esto, yo me siento… </a:t>
            </a:r>
          </a:p>
          <a:p>
            <a:pPr marL="1257300" lvl="2" indent="-342900" fontAlgn="base">
              <a:buFontTx/>
              <a:buChar char="-"/>
            </a:pPr>
            <a:r>
              <a:rPr lang="es-ES_tradnl" sz="1600" dirty="0"/>
              <a:t>“Es que tú siempre te estás quejando de mi amigo”. </a:t>
            </a:r>
          </a:p>
          <a:p>
            <a:pPr marL="1257300" lvl="2" indent="-342900" fontAlgn="base">
              <a:buFontTx/>
              <a:buChar char="-"/>
            </a:pPr>
            <a:r>
              <a:rPr lang="es-ES_tradnl" sz="1600" dirty="0"/>
              <a:t>“Cuando tú te quejas de mi amigo, me haces sentirme mal </a:t>
            </a:r>
          </a:p>
          <a:p>
            <a:pPr lvl="2" fontAlgn="base"/>
            <a:r>
              <a:rPr lang="es-ES_tradnl" sz="1600" dirty="0"/>
              <a:t>por lo que te pido que no lo hagas”.</a:t>
            </a:r>
          </a:p>
          <a:p>
            <a:pPr marL="1257300" lvl="2" indent="-342900" fontAlgn="base">
              <a:buFontTx/>
              <a:buChar char="-"/>
            </a:pPr>
            <a:r>
              <a:rPr lang="es-ES_tradnl" sz="1600" dirty="0"/>
              <a:t>“llegas tarde” vs “eres impuntual”. </a:t>
            </a:r>
          </a:p>
          <a:p>
            <a:pPr marL="1257300" lvl="2" indent="-342900" fontAlgn="base"/>
            <a:endParaRPr lang="es-ES_tradnl" sz="1600" b="1" dirty="0"/>
          </a:p>
          <a:p>
            <a:pPr indent="-342900" algn="just" fontAlgn="base">
              <a:buFontTx/>
              <a:buChar char="•"/>
            </a:pPr>
            <a:r>
              <a:rPr lang="es-ES_tradnl" sz="1700" b="1" dirty="0"/>
              <a:t>Rueda de </a:t>
            </a:r>
            <a:r>
              <a:rPr lang="es-ES_tradnl" sz="1700" b="1" dirty="0" err="1"/>
              <a:t>Feedback</a:t>
            </a:r>
            <a:endParaRPr lang="es-ES_tradnl" sz="1700" b="1" dirty="0"/>
          </a:p>
          <a:p>
            <a:pPr indent="-342900" algn="just" fontAlgn="base">
              <a:buFontTx/>
              <a:buChar char="•"/>
            </a:pPr>
            <a:endParaRPr lang="es-ES_tradnl" sz="1700" b="1" dirty="0"/>
          </a:p>
          <a:p>
            <a:pPr indent="-342900" algn="just" fontAlgn="base">
              <a:buFontTx/>
              <a:buChar char="•"/>
            </a:pPr>
            <a:r>
              <a:rPr lang="es-ES_tradnl" sz="1700" b="1" dirty="0" err="1"/>
              <a:t>Feedforward</a:t>
            </a:r>
            <a:r>
              <a:rPr lang="es-ES_tradnl" sz="1700" b="1" dirty="0"/>
              <a:t>	</a:t>
            </a:r>
          </a:p>
          <a:p>
            <a:pPr marL="1257300" lvl="2" indent="-342900" fontAlgn="base">
              <a:buFontTx/>
              <a:buChar char="-"/>
            </a:pPr>
            <a:endParaRPr lang="es-ES_tradnl" sz="1600" dirty="0"/>
          </a:p>
        </p:txBody>
      </p:sp>
      <p:pic>
        <p:nvPicPr>
          <p:cNvPr id="3" name="Imagen 2">
            <a:extLst>
              <a:ext uri="{FF2B5EF4-FFF2-40B4-BE49-F238E27FC236}">
                <a16:creationId xmlns:a16="http://schemas.microsoft.com/office/drawing/2014/main" id="{ACAE2523-00E1-4266-A3B0-57717AB80AA1}"/>
              </a:ext>
            </a:extLst>
          </p:cNvPr>
          <p:cNvPicPr>
            <a:picLocks noChangeAspect="1"/>
          </p:cNvPicPr>
          <p:nvPr/>
        </p:nvPicPr>
        <p:blipFill>
          <a:blip r:embed="rId3"/>
          <a:stretch>
            <a:fillRect/>
          </a:stretch>
        </p:blipFill>
        <p:spPr>
          <a:xfrm>
            <a:off x="7596336" y="1124744"/>
            <a:ext cx="1296144" cy="1329167"/>
          </a:xfrm>
          <a:prstGeom prst="rect">
            <a:avLst/>
          </a:prstGeom>
        </p:spPr>
      </p:pic>
      <p:pic>
        <p:nvPicPr>
          <p:cNvPr id="5" name="Imagen 4">
            <a:extLst>
              <a:ext uri="{FF2B5EF4-FFF2-40B4-BE49-F238E27FC236}">
                <a16:creationId xmlns:a16="http://schemas.microsoft.com/office/drawing/2014/main" id="{F777F8ED-C1D7-4102-8A78-AA1CBA489C4B}"/>
              </a:ext>
            </a:extLst>
          </p:cNvPr>
          <p:cNvPicPr>
            <a:picLocks noChangeAspect="1"/>
          </p:cNvPicPr>
          <p:nvPr/>
        </p:nvPicPr>
        <p:blipFill>
          <a:blip r:embed="rId4"/>
          <a:stretch>
            <a:fillRect/>
          </a:stretch>
        </p:blipFill>
        <p:spPr>
          <a:xfrm>
            <a:off x="6699839" y="4221088"/>
            <a:ext cx="1112521" cy="1422816"/>
          </a:xfrm>
          <a:prstGeom prst="rect">
            <a:avLst/>
          </a:prstGeom>
        </p:spPr>
      </p:pic>
      <p:sp>
        <p:nvSpPr>
          <p:cNvPr id="2" name="1 CuadroTexto"/>
          <p:cNvSpPr txBox="1"/>
          <p:nvPr/>
        </p:nvSpPr>
        <p:spPr>
          <a:xfrm>
            <a:off x="395536" y="188640"/>
            <a:ext cx="7560840" cy="707886"/>
          </a:xfrm>
          <a:prstGeom prst="rect">
            <a:avLst/>
          </a:prstGeom>
          <a:noFill/>
        </p:spPr>
        <p:txBody>
          <a:bodyPr wrap="square" rtlCol="0">
            <a:spAutoFit/>
          </a:bodyPr>
          <a:lstStyle/>
          <a:p>
            <a:r>
              <a:rPr lang="es-ES" sz="4000" b="1" dirty="0">
                <a:solidFill>
                  <a:srgbClr val="FFC000"/>
                </a:solidFill>
              </a:rPr>
              <a:t>Técnicas de </a:t>
            </a:r>
            <a:r>
              <a:rPr lang="es-ES" sz="4000" b="1" dirty="0" err="1">
                <a:solidFill>
                  <a:srgbClr val="FFC000"/>
                </a:solidFill>
              </a:rPr>
              <a:t>Feedback</a:t>
            </a:r>
            <a:r>
              <a:rPr lang="es-ES" sz="4000" b="1" dirty="0">
                <a:solidFill>
                  <a:srgbClr val="FFC000"/>
                </a:solidFill>
              </a:rPr>
              <a:t> (asertivas)</a:t>
            </a:r>
          </a:p>
        </p:txBody>
      </p:sp>
      <p:pic>
        <p:nvPicPr>
          <p:cNvPr id="8" name="7 Imagen" descr="Macintosh HD:Users:luismiguelguerraabril:Documents:holp:01_holp visual:2016_09_21_el arte de ser profesional:01sobre.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xEl>
                                              <p:pRg st="12" end="1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
                                            <p:txEl>
                                              <p:pRg st="14" end="14"/>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
                                            <p:txEl>
                                              <p:pRg st="15" end="1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
                                            <p:txEl>
                                              <p:pRg st="16" end="1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
                                            <p:txEl>
                                              <p:pRg st="18" end="1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9">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stretch>
            <a:fillRect/>
          </a:stretch>
        </p:blipFill>
        <p:spPr>
          <a:xfrm>
            <a:off x="971600" y="1663393"/>
            <a:ext cx="7531100" cy="5005967"/>
          </a:xfrm>
          <a:prstGeom prst="rect">
            <a:avLst/>
          </a:prstGeom>
        </p:spPr>
      </p:pic>
      <p:sp>
        <p:nvSpPr>
          <p:cNvPr id="2" name="1 CuadroTexto"/>
          <p:cNvSpPr txBox="1"/>
          <p:nvPr/>
        </p:nvSpPr>
        <p:spPr>
          <a:xfrm>
            <a:off x="395536" y="188640"/>
            <a:ext cx="7560840" cy="707886"/>
          </a:xfrm>
          <a:prstGeom prst="rect">
            <a:avLst/>
          </a:prstGeom>
          <a:noFill/>
        </p:spPr>
        <p:txBody>
          <a:bodyPr wrap="square" rtlCol="0">
            <a:spAutoFit/>
          </a:bodyPr>
          <a:lstStyle/>
          <a:p>
            <a:r>
              <a:rPr lang="es-ES" sz="4000" b="1" dirty="0">
                <a:solidFill>
                  <a:srgbClr val="FFC000"/>
                </a:solidFill>
              </a:rPr>
              <a:t>Feedforward</a:t>
            </a:r>
          </a:p>
        </p:txBody>
      </p:sp>
      <p:pic>
        <p:nvPicPr>
          <p:cNvPr id="8" name="7 Imagen" descr="Macintosh HD:Users:luismiguelguerraabril:Documents:holp:01_holp visual:2016_09_21_el arte de ser profesional:01sobr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sp>
        <p:nvSpPr>
          <p:cNvPr id="3" name="Rectángulo 2">
            <a:extLst>
              <a:ext uri="{FF2B5EF4-FFF2-40B4-BE49-F238E27FC236}">
                <a16:creationId xmlns:a16="http://schemas.microsoft.com/office/drawing/2014/main" id="{011B3832-B7AB-456D-90D1-5692E27A47DD}"/>
              </a:ext>
            </a:extLst>
          </p:cNvPr>
          <p:cNvSpPr/>
          <p:nvPr/>
        </p:nvSpPr>
        <p:spPr>
          <a:xfrm>
            <a:off x="1907704" y="1050288"/>
            <a:ext cx="5544616" cy="615553"/>
          </a:xfrm>
          <a:prstGeom prst="rect">
            <a:avLst/>
          </a:prstGeom>
        </p:spPr>
        <p:txBody>
          <a:bodyPr wrap="square">
            <a:spAutoFit/>
          </a:bodyPr>
          <a:lstStyle/>
          <a:p>
            <a:r>
              <a:rPr lang="es-ES" sz="1700" i="1" dirty="0"/>
              <a:t>Epicteto  “Si hablan mal de ti con fundamento, corrígete, pero si es sin fundamento, échate a reír.”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188640"/>
            <a:ext cx="7560840" cy="707886"/>
          </a:xfrm>
          <a:prstGeom prst="rect">
            <a:avLst/>
          </a:prstGeom>
          <a:noFill/>
        </p:spPr>
        <p:txBody>
          <a:bodyPr wrap="square" rtlCol="0">
            <a:spAutoFit/>
          </a:bodyPr>
          <a:lstStyle/>
          <a:p>
            <a:r>
              <a:rPr lang="es-ES" sz="4000" b="1" dirty="0">
                <a:solidFill>
                  <a:srgbClr val="FFC000"/>
                </a:solidFill>
              </a:rPr>
              <a:t>Motivación</a:t>
            </a:r>
          </a:p>
        </p:txBody>
      </p:sp>
      <p:pic>
        <p:nvPicPr>
          <p:cNvPr id="8" name="7 Imagen" descr="Macintosh HD:Users:luismiguelguerraabril:Documents:holp:01_holp visual:2016_09_21_el arte de ser profesional:01sobr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884" y="1052736"/>
            <a:ext cx="6467475"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4653136"/>
            <a:ext cx="3323446"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757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188640"/>
            <a:ext cx="7560840" cy="707886"/>
          </a:xfrm>
          <a:prstGeom prst="rect">
            <a:avLst/>
          </a:prstGeom>
          <a:noFill/>
        </p:spPr>
        <p:txBody>
          <a:bodyPr wrap="square" rtlCol="0">
            <a:spAutoFit/>
          </a:bodyPr>
          <a:lstStyle/>
          <a:p>
            <a:r>
              <a:rPr lang="es-ES" sz="4000" b="1" dirty="0">
                <a:solidFill>
                  <a:srgbClr val="FFC000"/>
                </a:solidFill>
              </a:rPr>
              <a:t>Motivación</a:t>
            </a:r>
          </a:p>
        </p:txBody>
      </p:sp>
      <p:pic>
        <p:nvPicPr>
          <p:cNvPr id="8" name="7 Imagen" descr="Macintosh HD:Users:luismiguelguerraabril:Documents:holp:01_holp visual:2016_09_21_el arte de ser profesional:01sobr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7" y="1340768"/>
            <a:ext cx="5857671"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4820" y="1297057"/>
            <a:ext cx="4351676" cy="2708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63186" y="3148271"/>
            <a:ext cx="3155334" cy="3155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145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500" fill="hold"/>
                                        <p:tgtEl>
                                          <p:spTgt spid="10242"/>
                                        </p:tgtEl>
                                        <p:attrNameLst>
                                          <p:attrName>ppt_w</p:attrName>
                                        </p:attrNameLst>
                                      </p:cBhvr>
                                      <p:tavLst>
                                        <p:tav tm="0">
                                          <p:val>
                                            <p:fltVal val="0"/>
                                          </p:val>
                                        </p:tav>
                                        <p:tav tm="100000">
                                          <p:val>
                                            <p:strVal val="#ppt_w"/>
                                          </p:val>
                                        </p:tav>
                                      </p:tavLst>
                                    </p:anim>
                                    <p:anim calcmode="lin" valueType="num">
                                      <p:cBhvr>
                                        <p:cTn id="8" dur="500" fill="hold"/>
                                        <p:tgtEl>
                                          <p:spTgt spid="10242"/>
                                        </p:tgtEl>
                                        <p:attrNameLst>
                                          <p:attrName>ppt_h</p:attrName>
                                        </p:attrNameLst>
                                      </p:cBhvr>
                                      <p:tavLst>
                                        <p:tav tm="0">
                                          <p:val>
                                            <p:fltVal val="0"/>
                                          </p:val>
                                        </p:tav>
                                        <p:tav tm="100000">
                                          <p:val>
                                            <p:strVal val="#ppt_h"/>
                                          </p:val>
                                        </p:tav>
                                      </p:tavLst>
                                    </p:anim>
                                    <p:animEffect transition="in" filter="fade">
                                      <p:cBhvr>
                                        <p:cTn id="9"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188640"/>
            <a:ext cx="8136904" cy="707886"/>
          </a:xfrm>
          <a:prstGeom prst="rect">
            <a:avLst/>
          </a:prstGeom>
          <a:noFill/>
        </p:spPr>
        <p:txBody>
          <a:bodyPr wrap="square" rtlCol="0">
            <a:spAutoFit/>
          </a:bodyPr>
          <a:lstStyle/>
          <a:p>
            <a:r>
              <a:rPr lang="es-ES" sz="4000" b="1" dirty="0">
                <a:solidFill>
                  <a:srgbClr val="FFC000"/>
                </a:solidFill>
              </a:rPr>
              <a:t>¿Cuál es tu objetivo?</a:t>
            </a:r>
          </a:p>
        </p:txBody>
      </p:sp>
      <p:pic>
        <p:nvPicPr>
          <p:cNvPr id="1027" name="Picture 3"/>
          <p:cNvPicPr>
            <a:picLocks noChangeAspect="1" noChangeArrowheads="1"/>
          </p:cNvPicPr>
          <p:nvPr/>
        </p:nvPicPr>
        <p:blipFill>
          <a:blip r:embed="rId2" cstate="print"/>
          <a:srcRect/>
          <a:stretch>
            <a:fillRect/>
          </a:stretch>
        </p:blipFill>
        <p:spPr bwMode="auto">
          <a:xfrm>
            <a:off x="1259632" y="1052736"/>
            <a:ext cx="6715274" cy="5540714"/>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2351881" y="2996953"/>
            <a:ext cx="4524375" cy="1944216"/>
          </a:xfrm>
          <a:prstGeom prst="rect">
            <a:avLst/>
          </a:prstGeom>
          <a:noFill/>
          <a:ln w="9525">
            <a:noFill/>
            <a:miter lim="800000"/>
            <a:headEnd/>
            <a:tailEnd/>
          </a:ln>
        </p:spPr>
      </p:pic>
      <p:pic>
        <p:nvPicPr>
          <p:cNvPr id="7" name="6 Imagen" descr="Macintosh HD:Users:luismiguelguerraabril:Documents:holp:01_holp visual:2016_09_21_el arte de ser profesional:01sobre.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pic>
        <p:nvPicPr>
          <p:cNvPr id="4" name="Imagen 3">
            <a:extLst>
              <a:ext uri="{FF2B5EF4-FFF2-40B4-BE49-F238E27FC236}">
                <a16:creationId xmlns:a16="http://schemas.microsoft.com/office/drawing/2014/main" id="{F7FE89ED-9B05-4D94-8CBA-B680AF0D3674}"/>
              </a:ext>
            </a:extLst>
          </p:cNvPr>
          <p:cNvPicPr>
            <a:picLocks noChangeAspect="1"/>
          </p:cNvPicPr>
          <p:nvPr/>
        </p:nvPicPr>
        <p:blipFill>
          <a:blip r:embed="rId5">
            <a:alphaModFix/>
            <a:extLst>
              <a:ext uri="{BEBA8EAE-BF5A-486C-A8C5-ECC9F3942E4B}">
                <a14:imgProps xmlns:a14="http://schemas.microsoft.com/office/drawing/2010/main">
                  <a14:imgLayer r:embed="rId6">
                    <a14:imgEffect>
                      <a14:artisticGlowDiffused/>
                    </a14:imgEffect>
                  </a14:imgLayer>
                </a14:imgProps>
              </a:ext>
            </a:extLst>
          </a:blip>
          <a:stretch>
            <a:fillRect/>
          </a:stretch>
        </p:blipFill>
        <p:spPr>
          <a:xfrm>
            <a:off x="3165025" y="2190731"/>
            <a:ext cx="2559103" cy="2750438"/>
          </a:xfrm>
          <a:prstGeom prst="rect">
            <a:avLst/>
          </a:prstGeom>
        </p:spPr>
      </p:pic>
      <p:pic>
        <p:nvPicPr>
          <p:cNvPr id="8194" name="Picture 2" descr="#frases. alimenta tu niño interior: "/>
          <p:cNvPicPr>
            <a:picLocks noChangeAspect="1" noChangeArrowheads="1"/>
          </p:cNvPicPr>
          <p:nvPr/>
        </p:nvPicPr>
        <p:blipFill>
          <a:blip r:embed="rId7" cstate="print"/>
          <a:srcRect/>
          <a:stretch>
            <a:fillRect/>
          </a:stretch>
        </p:blipFill>
        <p:spPr bwMode="auto">
          <a:xfrm>
            <a:off x="2618580" y="1537093"/>
            <a:ext cx="3990975" cy="4572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childTnLst>
                                </p:cTn>
                              </p:par>
                              <p:par>
                                <p:cTn id="15" presetID="6" presetClass="emph" presetSubtype="0" fill="hold" nodeType="withEffect">
                                  <p:stCondLst>
                                    <p:cond delay="0"/>
                                  </p:stCondLst>
                                  <p:childTnLst>
                                    <p:animScale>
                                      <p:cBhvr>
                                        <p:cTn id="16" dur="2000" fill="hold"/>
                                        <p:tgtEl>
                                          <p:spTgt spid="8194"/>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700808"/>
            <a:ext cx="3800475" cy="41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395536" y="188640"/>
            <a:ext cx="7560840" cy="707886"/>
          </a:xfrm>
          <a:prstGeom prst="rect">
            <a:avLst/>
          </a:prstGeom>
          <a:noFill/>
        </p:spPr>
        <p:txBody>
          <a:bodyPr wrap="square" rtlCol="0">
            <a:spAutoFit/>
          </a:bodyPr>
          <a:lstStyle/>
          <a:p>
            <a:r>
              <a:rPr lang="es-ES" sz="4000" b="1" dirty="0">
                <a:solidFill>
                  <a:srgbClr val="FFC000"/>
                </a:solidFill>
              </a:rPr>
              <a:t>Motivación ¿Qué te motiva?</a:t>
            </a:r>
          </a:p>
        </p:txBody>
      </p:sp>
      <p:pic>
        <p:nvPicPr>
          <p:cNvPr id="8" name="7 Imagen" descr="Macintosh HD:Users:luismiguelguerraabril:Documents:holp:01_holp visual:2016_09_21_el arte de ser profesional:01sobr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5956" y="1469559"/>
            <a:ext cx="4674666" cy="5055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127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395536" y="188640"/>
            <a:ext cx="7128792" cy="707886"/>
          </a:xfrm>
          <a:prstGeom prst="rect">
            <a:avLst/>
          </a:prstGeom>
          <a:noFill/>
        </p:spPr>
        <p:txBody>
          <a:bodyPr wrap="square" rtlCol="0">
            <a:spAutoFit/>
          </a:bodyPr>
          <a:lstStyle/>
          <a:p>
            <a:r>
              <a:rPr lang="es-ES" sz="4000" b="1" dirty="0">
                <a:solidFill>
                  <a:srgbClr val="FFC000"/>
                </a:solidFill>
              </a:rPr>
              <a:t>Miedo a lo desconocido. </a:t>
            </a:r>
          </a:p>
        </p:txBody>
      </p:sp>
      <p:pic>
        <p:nvPicPr>
          <p:cNvPr id="7" name="6 Imagen" descr="Macintosh HD:Users:luismiguelguerraabril:Documents:holp:01_holp visual:2016_09_21_el arte de ser profesional:01sobr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pic>
        <p:nvPicPr>
          <p:cNvPr id="2" name="Imagen 1">
            <a:extLst>
              <a:ext uri="{FF2B5EF4-FFF2-40B4-BE49-F238E27FC236}">
                <a16:creationId xmlns:a16="http://schemas.microsoft.com/office/drawing/2014/main" id="{9A11F1D6-4213-4B8D-AAFC-61B30EDE240B}"/>
              </a:ext>
            </a:extLst>
          </p:cNvPr>
          <p:cNvPicPr>
            <a:picLocks noChangeAspect="1"/>
          </p:cNvPicPr>
          <p:nvPr/>
        </p:nvPicPr>
        <p:blipFill>
          <a:blip r:embed="rId3"/>
          <a:stretch>
            <a:fillRect/>
          </a:stretch>
        </p:blipFill>
        <p:spPr>
          <a:xfrm>
            <a:off x="107504" y="980728"/>
            <a:ext cx="8904098" cy="5147496"/>
          </a:xfrm>
          <a:prstGeom prst="rect">
            <a:avLst/>
          </a:prstGeom>
        </p:spPr>
      </p:pic>
    </p:spTree>
    <p:extLst>
      <p:ext uri="{BB962C8B-B14F-4D97-AF65-F5344CB8AC3E}">
        <p14:creationId xmlns:p14="http://schemas.microsoft.com/office/powerpoint/2010/main" val="2062631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188640"/>
            <a:ext cx="7128792" cy="707886"/>
          </a:xfrm>
          <a:prstGeom prst="rect">
            <a:avLst/>
          </a:prstGeom>
          <a:noFill/>
        </p:spPr>
        <p:txBody>
          <a:bodyPr wrap="square" rtlCol="0">
            <a:spAutoFit/>
          </a:bodyPr>
          <a:lstStyle/>
          <a:p>
            <a:r>
              <a:rPr lang="es-ES" sz="4000" b="1" dirty="0">
                <a:solidFill>
                  <a:srgbClr val="FFC000"/>
                </a:solidFill>
              </a:rPr>
              <a:t>Inteligencia Emocional</a:t>
            </a:r>
          </a:p>
        </p:txBody>
      </p:sp>
      <p:pic>
        <p:nvPicPr>
          <p:cNvPr id="7" name="Picture 2"/>
          <p:cNvPicPr>
            <a:picLocks noChangeAspect="1" noChangeArrowheads="1"/>
          </p:cNvPicPr>
          <p:nvPr/>
        </p:nvPicPr>
        <p:blipFill>
          <a:blip r:embed="rId2" cstate="print"/>
          <a:srcRect/>
          <a:stretch>
            <a:fillRect/>
          </a:stretch>
        </p:blipFill>
        <p:spPr bwMode="auto">
          <a:xfrm>
            <a:off x="0" y="1772816"/>
            <a:ext cx="9151136" cy="4455885"/>
          </a:xfrm>
          <a:prstGeom prst="rect">
            <a:avLst/>
          </a:prstGeom>
          <a:noFill/>
          <a:ln w="9525">
            <a:noFill/>
            <a:miter lim="800000"/>
            <a:headEnd/>
            <a:tailEnd/>
          </a:ln>
        </p:spPr>
      </p:pic>
      <p:sp>
        <p:nvSpPr>
          <p:cNvPr id="8" name="Rectángulo 4"/>
          <p:cNvSpPr>
            <a:spLocks noChangeArrowheads="1"/>
          </p:cNvSpPr>
          <p:nvPr/>
        </p:nvSpPr>
        <p:spPr bwMode="auto">
          <a:xfrm>
            <a:off x="4716016" y="1177588"/>
            <a:ext cx="37444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2800" b="1" i="1" dirty="0">
                <a:latin typeface="Georgia" charset="0"/>
              </a:rPr>
              <a:t>  ¿Cómo te sientes? </a:t>
            </a:r>
          </a:p>
        </p:txBody>
      </p:sp>
      <p:sp>
        <p:nvSpPr>
          <p:cNvPr id="9" name="Rectángulo 4"/>
          <p:cNvSpPr>
            <a:spLocks noChangeArrowheads="1"/>
          </p:cNvSpPr>
          <p:nvPr/>
        </p:nvSpPr>
        <p:spPr bwMode="auto">
          <a:xfrm>
            <a:off x="467544" y="1177588"/>
            <a:ext cx="34563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2800" b="1" i="1" dirty="0">
                <a:latin typeface="Georgia" charset="0"/>
              </a:rPr>
              <a:t>¿Qué tal estás?                        </a:t>
            </a:r>
          </a:p>
        </p:txBody>
      </p:sp>
      <p:pic>
        <p:nvPicPr>
          <p:cNvPr id="10" name="9 Imagen" descr="Macintosh HD:Users:luismiguelguerraabril:Documents:holp:01_holp visual:2016_09_21_el arte de ser profesional:01sobr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5" presetClass="entr" presetSubtype="0" fill="hold"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p:cTn id="12" dur="1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188640"/>
            <a:ext cx="7128792" cy="707886"/>
          </a:xfrm>
          <a:prstGeom prst="rect">
            <a:avLst/>
          </a:prstGeom>
          <a:noFill/>
        </p:spPr>
        <p:txBody>
          <a:bodyPr wrap="square" rtlCol="0">
            <a:spAutoFit/>
          </a:bodyPr>
          <a:lstStyle/>
          <a:p>
            <a:r>
              <a:rPr lang="es-ES" sz="4000" b="1" dirty="0">
                <a:solidFill>
                  <a:srgbClr val="FFC000"/>
                </a:solidFill>
              </a:rPr>
              <a:t>Inteligencia Emocional</a:t>
            </a:r>
          </a:p>
        </p:txBody>
      </p:sp>
      <p:sp>
        <p:nvSpPr>
          <p:cNvPr id="9" name="Rectángulo 4"/>
          <p:cNvSpPr>
            <a:spLocks noChangeArrowheads="1"/>
          </p:cNvSpPr>
          <p:nvPr/>
        </p:nvSpPr>
        <p:spPr bwMode="auto">
          <a:xfrm>
            <a:off x="467544" y="1177588"/>
            <a:ext cx="43924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2800" b="1" i="1" dirty="0">
                <a:latin typeface="Georgia" charset="0"/>
              </a:rPr>
              <a:t>Tipos de Cerebros                      </a:t>
            </a:r>
          </a:p>
        </p:txBody>
      </p:sp>
      <p:pic>
        <p:nvPicPr>
          <p:cNvPr id="10" name="Picture 2" descr="http://2.bp.blogspot.com/-b_npa5Ybhho/VeWtLL-7OuI/AAAAAAAAChk/LKzELE4X3GM/s1600/3%2BCerebros.jpg"/>
          <p:cNvPicPr>
            <a:picLocks noChangeAspect="1" noChangeArrowheads="1"/>
          </p:cNvPicPr>
          <p:nvPr/>
        </p:nvPicPr>
        <p:blipFill>
          <a:blip r:embed="rId2" cstate="print"/>
          <a:srcRect/>
          <a:stretch>
            <a:fillRect/>
          </a:stretch>
        </p:blipFill>
        <p:spPr bwMode="auto">
          <a:xfrm>
            <a:off x="1187624" y="1844824"/>
            <a:ext cx="6279824" cy="4372327"/>
          </a:xfrm>
          <a:prstGeom prst="rect">
            <a:avLst/>
          </a:prstGeom>
          <a:noFill/>
        </p:spPr>
      </p:pic>
      <p:pic>
        <p:nvPicPr>
          <p:cNvPr id="6" name="5 Imagen" descr="Macintosh HD:Users:luismiguelguerraabril:Documents:holp:01_holp visual:2016_09_21_el arte de ser profesional:01sobr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188640"/>
            <a:ext cx="7128792" cy="707886"/>
          </a:xfrm>
          <a:prstGeom prst="rect">
            <a:avLst/>
          </a:prstGeom>
          <a:noFill/>
        </p:spPr>
        <p:txBody>
          <a:bodyPr wrap="square" rtlCol="0">
            <a:spAutoFit/>
          </a:bodyPr>
          <a:lstStyle/>
          <a:p>
            <a:r>
              <a:rPr lang="es-ES" sz="4000" b="1" dirty="0">
                <a:solidFill>
                  <a:srgbClr val="FFC000"/>
                </a:solidFill>
              </a:rPr>
              <a:t>Inteligencia Emocional</a:t>
            </a:r>
          </a:p>
        </p:txBody>
      </p:sp>
      <p:pic>
        <p:nvPicPr>
          <p:cNvPr id="10" name="Picture 3">
            <a:hlinkClick r:id="rId2" action="ppaction://hlinkfile"/>
          </p:cNvPr>
          <p:cNvPicPr>
            <a:picLocks noChangeAspect="1" noChangeArrowheads="1"/>
          </p:cNvPicPr>
          <p:nvPr/>
        </p:nvPicPr>
        <p:blipFill>
          <a:blip r:embed="rId3" cstate="print"/>
          <a:srcRect/>
          <a:stretch>
            <a:fillRect/>
          </a:stretch>
        </p:blipFill>
        <p:spPr bwMode="auto">
          <a:xfrm>
            <a:off x="2290762" y="1772816"/>
            <a:ext cx="4562475" cy="3924300"/>
          </a:xfrm>
          <a:prstGeom prst="rect">
            <a:avLst/>
          </a:prstGeom>
          <a:noFill/>
          <a:ln w="9525">
            <a:noFill/>
            <a:miter lim="800000"/>
            <a:headEnd/>
            <a:tailEnd/>
          </a:ln>
        </p:spPr>
      </p:pic>
      <p:pic>
        <p:nvPicPr>
          <p:cNvPr id="6" name="5 Imagen" descr="Macintosh HD:Users:luismiguelguerraabril:Documents:holp:01_holp visual:2016_09_21_el arte de ser profesional:01sobre.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188640"/>
            <a:ext cx="7128792" cy="707886"/>
          </a:xfrm>
          <a:prstGeom prst="rect">
            <a:avLst/>
          </a:prstGeom>
          <a:noFill/>
        </p:spPr>
        <p:txBody>
          <a:bodyPr wrap="square" rtlCol="0">
            <a:spAutoFit/>
          </a:bodyPr>
          <a:lstStyle/>
          <a:p>
            <a:r>
              <a:rPr lang="es-ES" sz="4000" b="1" dirty="0">
                <a:solidFill>
                  <a:srgbClr val="FFC000"/>
                </a:solidFill>
              </a:rPr>
              <a:t>Inteligencia Emocional</a:t>
            </a:r>
          </a:p>
        </p:txBody>
      </p:sp>
      <p:sp>
        <p:nvSpPr>
          <p:cNvPr id="9" name="Rectángulo 4"/>
          <p:cNvSpPr>
            <a:spLocks noChangeArrowheads="1"/>
          </p:cNvSpPr>
          <p:nvPr/>
        </p:nvSpPr>
        <p:spPr bwMode="auto">
          <a:xfrm>
            <a:off x="467544" y="1177588"/>
            <a:ext cx="34563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2800" b="1" i="1" dirty="0">
                <a:latin typeface="Georgia" charset="0"/>
              </a:rPr>
              <a:t>Las emociones                        </a:t>
            </a:r>
          </a:p>
        </p:txBody>
      </p:sp>
      <p:pic>
        <p:nvPicPr>
          <p:cNvPr id="10" name="Picture 2" descr="https://cdn-thumbs.disneymoviesanywhere.com/thumbs/729/383/movie-hero_335771203861_chromecast__276986.jpg"/>
          <p:cNvPicPr>
            <a:picLocks noChangeAspect="1" noChangeArrowheads="1"/>
          </p:cNvPicPr>
          <p:nvPr/>
        </p:nvPicPr>
        <p:blipFill>
          <a:blip r:embed="rId2" cstate="print"/>
          <a:srcRect/>
          <a:stretch>
            <a:fillRect/>
          </a:stretch>
        </p:blipFill>
        <p:spPr bwMode="auto">
          <a:xfrm>
            <a:off x="107504" y="1844824"/>
            <a:ext cx="8856984" cy="4320480"/>
          </a:xfrm>
          <a:prstGeom prst="rect">
            <a:avLst/>
          </a:prstGeom>
          <a:noFill/>
        </p:spPr>
      </p:pic>
      <p:pic>
        <p:nvPicPr>
          <p:cNvPr id="6" name="5 Imagen" descr="Macintosh HD:Users:luismiguelguerraabril:Documents:holp:01_holp visual:2016_09_21_el arte de ser profesional:01sobr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188640"/>
            <a:ext cx="7128792" cy="707886"/>
          </a:xfrm>
          <a:prstGeom prst="rect">
            <a:avLst/>
          </a:prstGeom>
          <a:noFill/>
        </p:spPr>
        <p:txBody>
          <a:bodyPr wrap="square" rtlCol="0">
            <a:spAutoFit/>
          </a:bodyPr>
          <a:lstStyle/>
          <a:p>
            <a:r>
              <a:rPr lang="es-ES" sz="4000" b="1" dirty="0">
                <a:solidFill>
                  <a:srgbClr val="FFC000"/>
                </a:solidFill>
              </a:rPr>
              <a:t>Inteligencia Emocional</a:t>
            </a:r>
          </a:p>
        </p:txBody>
      </p:sp>
      <p:sp>
        <p:nvSpPr>
          <p:cNvPr id="9" name="Rectángulo 4"/>
          <p:cNvSpPr>
            <a:spLocks noChangeArrowheads="1"/>
          </p:cNvSpPr>
          <p:nvPr/>
        </p:nvSpPr>
        <p:spPr bwMode="auto">
          <a:xfrm>
            <a:off x="467544" y="1124744"/>
            <a:ext cx="34563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2800" b="1" i="1" dirty="0">
                <a:latin typeface="Georgia" charset="0"/>
              </a:rPr>
              <a:t>Las emociones                        </a:t>
            </a:r>
          </a:p>
        </p:txBody>
      </p:sp>
      <p:pic>
        <p:nvPicPr>
          <p:cNvPr id="6" name="Picture 5"/>
          <p:cNvPicPr>
            <a:picLocks noChangeAspect="1" noChangeArrowheads="1"/>
          </p:cNvPicPr>
          <p:nvPr/>
        </p:nvPicPr>
        <p:blipFill>
          <a:blip r:embed="rId2" cstate="print"/>
          <a:srcRect/>
          <a:stretch>
            <a:fillRect/>
          </a:stretch>
        </p:blipFill>
        <p:spPr bwMode="auto">
          <a:xfrm>
            <a:off x="4247554" y="2943949"/>
            <a:ext cx="2088232" cy="2088232"/>
          </a:xfrm>
          <a:prstGeom prst="rect">
            <a:avLst/>
          </a:prstGeom>
          <a:noFill/>
          <a:ln w="9525">
            <a:noFill/>
            <a:miter lim="800000"/>
            <a:headEnd/>
            <a:tailEnd/>
          </a:ln>
        </p:spPr>
      </p:pic>
      <p:sp>
        <p:nvSpPr>
          <p:cNvPr id="8" name="7 CuadroTexto"/>
          <p:cNvSpPr txBox="1"/>
          <p:nvPr/>
        </p:nvSpPr>
        <p:spPr>
          <a:xfrm>
            <a:off x="539552" y="1935837"/>
            <a:ext cx="3248435" cy="4247317"/>
          </a:xfrm>
          <a:prstGeom prst="rect">
            <a:avLst/>
          </a:prstGeom>
          <a:noFill/>
        </p:spPr>
        <p:txBody>
          <a:bodyPr wrap="square" rtlCol="0">
            <a:spAutoFit/>
          </a:bodyPr>
          <a:lstStyle/>
          <a:p>
            <a:pPr>
              <a:buFont typeface="Arial" charset="0"/>
              <a:buChar char="•"/>
            </a:pPr>
            <a:r>
              <a:rPr lang="es-ES" b="1" dirty="0">
                <a:latin typeface="Tahoma" pitchFamily="34" charset="0"/>
                <a:ea typeface="Tahoma" pitchFamily="34" charset="0"/>
                <a:cs typeface="Tahoma" pitchFamily="34" charset="0"/>
              </a:rPr>
              <a:t>El Miedo</a:t>
            </a:r>
          </a:p>
          <a:p>
            <a:pPr>
              <a:buFont typeface="Arial" charset="0"/>
              <a:buChar char="•"/>
            </a:pPr>
            <a:endParaRPr lang="es-ES" b="1" dirty="0">
              <a:latin typeface="Tahoma" pitchFamily="34" charset="0"/>
              <a:ea typeface="Tahoma" pitchFamily="34" charset="0"/>
              <a:cs typeface="Tahoma" pitchFamily="34" charset="0"/>
            </a:endParaRPr>
          </a:p>
          <a:p>
            <a:pPr>
              <a:buFont typeface="Arial" charset="0"/>
              <a:buChar char="•"/>
            </a:pPr>
            <a:r>
              <a:rPr lang="es-ES" b="1" dirty="0">
                <a:latin typeface="Tahoma" pitchFamily="34" charset="0"/>
                <a:ea typeface="Tahoma" pitchFamily="34" charset="0"/>
                <a:cs typeface="Tahoma" pitchFamily="34" charset="0"/>
              </a:rPr>
              <a:t>La Sorpresa</a:t>
            </a:r>
          </a:p>
          <a:p>
            <a:pPr>
              <a:buFont typeface="Arial" charset="0"/>
              <a:buChar char="•"/>
            </a:pPr>
            <a:endParaRPr lang="es-ES" b="1" dirty="0">
              <a:latin typeface="Tahoma" pitchFamily="34" charset="0"/>
              <a:ea typeface="Tahoma" pitchFamily="34" charset="0"/>
              <a:cs typeface="Tahoma" pitchFamily="34" charset="0"/>
            </a:endParaRPr>
          </a:p>
          <a:p>
            <a:pPr>
              <a:buFont typeface="Arial" charset="0"/>
              <a:buChar char="•"/>
            </a:pPr>
            <a:r>
              <a:rPr lang="es-ES" b="1" dirty="0">
                <a:latin typeface="Tahoma" pitchFamily="34" charset="0"/>
                <a:ea typeface="Tahoma" pitchFamily="34" charset="0"/>
                <a:cs typeface="Tahoma" pitchFamily="34" charset="0"/>
              </a:rPr>
              <a:t>La Ira</a:t>
            </a:r>
          </a:p>
          <a:p>
            <a:pPr>
              <a:buFont typeface="Arial" charset="0"/>
              <a:buChar char="•"/>
            </a:pPr>
            <a:endParaRPr lang="es-ES" b="1" dirty="0">
              <a:latin typeface="Tahoma" pitchFamily="34" charset="0"/>
              <a:ea typeface="Tahoma" pitchFamily="34" charset="0"/>
              <a:cs typeface="Tahoma" pitchFamily="34" charset="0"/>
            </a:endParaRPr>
          </a:p>
          <a:p>
            <a:pPr>
              <a:buFont typeface="Arial" charset="0"/>
              <a:buChar char="•"/>
            </a:pPr>
            <a:r>
              <a:rPr lang="es-ES" b="1" dirty="0">
                <a:latin typeface="Tahoma" pitchFamily="34" charset="0"/>
                <a:ea typeface="Tahoma" pitchFamily="34" charset="0"/>
                <a:cs typeface="Tahoma" pitchFamily="34" charset="0"/>
              </a:rPr>
              <a:t>La Tristeza</a:t>
            </a:r>
          </a:p>
          <a:p>
            <a:pPr>
              <a:buFont typeface="Arial" charset="0"/>
              <a:buChar char="•"/>
            </a:pPr>
            <a:endParaRPr lang="es-ES" b="1" dirty="0">
              <a:latin typeface="Tahoma" pitchFamily="34" charset="0"/>
              <a:ea typeface="Tahoma" pitchFamily="34" charset="0"/>
              <a:cs typeface="Tahoma" pitchFamily="34" charset="0"/>
            </a:endParaRPr>
          </a:p>
          <a:p>
            <a:pPr>
              <a:buFont typeface="Arial" charset="0"/>
              <a:buChar char="•"/>
            </a:pPr>
            <a:r>
              <a:rPr lang="es-ES" b="1" dirty="0">
                <a:latin typeface="Tahoma" pitchFamily="34" charset="0"/>
                <a:ea typeface="Tahoma" pitchFamily="34" charset="0"/>
                <a:cs typeface="Tahoma" pitchFamily="34" charset="0"/>
                <a:hlinkClick r:id="rId3" action="ppaction://hlinkfile"/>
              </a:rPr>
              <a:t>La Vergüenza</a:t>
            </a:r>
            <a:endParaRPr lang="es-ES" b="1" dirty="0">
              <a:latin typeface="Tahoma" pitchFamily="34" charset="0"/>
              <a:ea typeface="Tahoma" pitchFamily="34" charset="0"/>
              <a:cs typeface="Tahoma" pitchFamily="34" charset="0"/>
            </a:endParaRPr>
          </a:p>
          <a:p>
            <a:pPr>
              <a:buFont typeface="Arial" charset="0"/>
              <a:buChar char="•"/>
            </a:pPr>
            <a:endParaRPr lang="es-ES" b="1" dirty="0">
              <a:latin typeface="Tahoma" pitchFamily="34" charset="0"/>
              <a:ea typeface="Tahoma" pitchFamily="34" charset="0"/>
              <a:cs typeface="Tahoma" pitchFamily="34" charset="0"/>
            </a:endParaRPr>
          </a:p>
          <a:p>
            <a:pPr>
              <a:buFont typeface="Arial" charset="0"/>
              <a:buChar char="•"/>
            </a:pPr>
            <a:r>
              <a:rPr lang="es-ES" b="1" dirty="0">
                <a:latin typeface="Tahoma" pitchFamily="34" charset="0"/>
                <a:ea typeface="Tahoma" pitchFamily="34" charset="0"/>
                <a:cs typeface="Tahoma" pitchFamily="34" charset="0"/>
              </a:rPr>
              <a:t>El Asco</a:t>
            </a:r>
          </a:p>
          <a:p>
            <a:pPr>
              <a:buFont typeface="Arial" charset="0"/>
              <a:buChar char="•"/>
            </a:pPr>
            <a:endParaRPr lang="es-ES" b="1" dirty="0">
              <a:latin typeface="Tahoma" pitchFamily="34" charset="0"/>
              <a:ea typeface="Tahoma" pitchFamily="34" charset="0"/>
              <a:cs typeface="Tahoma" pitchFamily="34" charset="0"/>
            </a:endParaRPr>
          </a:p>
          <a:p>
            <a:pPr>
              <a:buFont typeface="Arial" charset="0"/>
              <a:buChar char="•"/>
            </a:pPr>
            <a:r>
              <a:rPr lang="es-ES" b="1" dirty="0">
                <a:latin typeface="Tahoma" pitchFamily="34" charset="0"/>
                <a:ea typeface="Tahoma" pitchFamily="34" charset="0"/>
                <a:cs typeface="Tahoma" pitchFamily="34" charset="0"/>
                <a:hlinkClick r:id="rId4" action="ppaction://hlinkfile"/>
              </a:rPr>
              <a:t>La Alegría</a:t>
            </a:r>
            <a:endParaRPr lang="es-ES" b="1" dirty="0">
              <a:latin typeface="Tahoma" pitchFamily="34" charset="0"/>
              <a:ea typeface="Tahoma" pitchFamily="34" charset="0"/>
              <a:cs typeface="Tahoma" pitchFamily="34" charset="0"/>
            </a:endParaRPr>
          </a:p>
          <a:p>
            <a:pPr>
              <a:buFont typeface="Arial" charset="0"/>
              <a:buChar char="•"/>
            </a:pPr>
            <a:endParaRPr lang="es-ES" dirty="0"/>
          </a:p>
          <a:p>
            <a:endParaRPr lang="es-ES" dirty="0"/>
          </a:p>
        </p:txBody>
      </p:sp>
      <p:pic>
        <p:nvPicPr>
          <p:cNvPr id="11" name="Picture 2"/>
          <p:cNvPicPr>
            <a:picLocks noChangeAspect="1" noChangeArrowheads="1"/>
          </p:cNvPicPr>
          <p:nvPr/>
        </p:nvPicPr>
        <p:blipFill>
          <a:blip r:embed="rId5" cstate="print"/>
          <a:srcRect/>
          <a:stretch>
            <a:fillRect/>
          </a:stretch>
        </p:blipFill>
        <p:spPr bwMode="auto">
          <a:xfrm>
            <a:off x="3635896" y="1700808"/>
            <a:ext cx="3127623" cy="1315149"/>
          </a:xfrm>
          <a:prstGeom prst="rect">
            <a:avLst/>
          </a:prstGeom>
          <a:noFill/>
          <a:ln w="9525">
            <a:noFill/>
            <a:miter lim="800000"/>
            <a:headEnd/>
            <a:tailEnd/>
          </a:ln>
        </p:spPr>
      </p:pic>
      <p:pic>
        <p:nvPicPr>
          <p:cNvPr id="12" name="Picture 3"/>
          <p:cNvPicPr>
            <a:picLocks noChangeAspect="1" noChangeArrowheads="1"/>
          </p:cNvPicPr>
          <p:nvPr/>
        </p:nvPicPr>
        <p:blipFill>
          <a:blip r:embed="rId6" cstate="print"/>
          <a:srcRect/>
          <a:stretch>
            <a:fillRect/>
          </a:stretch>
        </p:blipFill>
        <p:spPr bwMode="auto">
          <a:xfrm>
            <a:off x="6588224" y="1700808"/>
            <a:ext cx="2045874" cy="1656184"/>
          </a:xfrm>
          <a:prstGeom prst="rect">
            <a:avLst/>
          </a:prstGeom>
          <a:noFill/>
          <a:ln w="9525">
            <a:noFill/>
            <a:miter lim="800000"/>
            <a:headEnd/>
            <a:tailEnd/>
          </a:ln>
        </p:spPr>
      </p:pic>
      <p:pic>
        <p:nvPicPr>
          <p:cNvPr id="13" name="Picture 4"/>
          <p:cNvPicPr>
            <a:picLocks noChangeAspect="1" noChangeArrowheads="1"/>
          </p:cNvPicPr>
          <p:nvPr/>
        </p:nvPicPr>
        <p:blipFill>
          <a:blip r:embed="rId7" cstate="print"/>
          <a:srcRect/>
          <a:stretch>
            <a:fillRect/>
          </a:stretch>
        </p:blipFill>
        <p:spPr bwMode="auto">
          <a:xfrm>
            <a:off x="2339752" y="1700808"/>
            <a:ext cx="1448235" cy="1453178"/>
          </a:xfrm>
          <a:prstGeom prst="rect">
            <a:avLst/>
          </a:prstGeom>
          <a:noFill/>
          <a:ln w="9525">
            <a:noFill/>
            <a:miter lim="800000"/>
            <a:headEnd/>
            <a:tailEnd/>
          </a:ln>
        </p:spPr>
      </p:pic>
      <p:pic>
        <p:nvPicPr>
          <p:cNvPr id="14" name="Picture 6"/>
          <p:cNvPicPr>
            <a:picLocks noChangeAspect="1" noChangeArrowheads="1"/>
          </p:cNvPicPr>
          <p:nvPr/>
        </p:nvPicPr>
        <p:blipFill>
          <a:blip r:embed="rId8" cstate="print"/>
          <a:srcRect/>
          <a:stretch>
            <a:fillRect/>
          </a:stretch>
        </p:blipFill>
        <p:spPr bwMode="auto">
          <a:xfrm>
            <a:off x="2222748" y="3159973"/>
            <a:ext cx="2205236" cy="1808747"/>
          </a:xfrm>
          <a:prstGeom prst="rect">
            <a:avLst/>
          </a:prstGeom>
          <a:noFill/>
          <a:ln w="9525">
            <a:noFill/>
            <a:miter lim="800000"/>
            <a:headEnd/>
            <a:tailEnd/>
          </a:ln>
        </p:spPr>
      </p:pic>
      <p:pic>
        <p:nvPicPr>
          <p:cNvPr id="15" name="Picture 7"/>
          <p:cNvPicPr>
            <a:picLocks noChangeAspect="1" noChangeArrowheads="1"/>
          </p:cNvPicPr>
          <p:nvPr/>
        </p:nvPicPr>
        <p:blipFill>
          <a:blip r:embed="rId9" cstate="print"/>
          <a:srcRect/>
          <a:stretch>
            <a:fillRect/>
          </a:stretch>
        </p:blipFill>
        <p:spPr bwMode="auto">
          <a:xfrm>
            <a:off x="6529770" y="3375997"/>
            <a:ext cx="2235798" cy="2754154"/>
          </a:xfrm>
          <a:prstGeom prst="rect">
            <a:avLst/>
          </a:prstGeom>
          <a:noFill/>
          <a:ln w="9525">
            <a:noFill/>
            <a:miter lim="800000"/>
            <a:headEnd/>
            <a:tailEnd/>
          </a:ln>
        </p:spPr>
      </p:pic>
      <p:pic>
        <p:nvPicPr>
          <p:cNvPr id="16" name="Picture 8"/>
          <p:cNvPicPr>
            <a:picLocks noChangeAspect="1" noChangeArrowheads="1"/>
          </p:cNvPicPr>
          <p:nvPr/>
        </p:nvPicPr>
        <p:blipFill>
          <a:blip r:embed="rId10" cstate="print"/>
          <a:srcRect/>
          <a:stretch>
            <a:fillRect/>
          </a:stretch>
        </p:blipFill>
        <p:spPr bwMode="auto">
          <a:xfrm>
            <a:off x="2842245" y="4783365"/>
            <a:ext cx="2809875" cy="1905000"/>
          </a:xfrm>
          <a:prstGeom prst="rect">
            <a:avLst/>
          </a:prstGeom>
          <a:noFill/>
          <a:ln w="9525">
            <a:noFill/>
            <a:miter lim="800000"/>
            <a:headEnd/>
            <a:tailEnd/>
          </a:ln>
        </p:spPr>
      </p:pic>
      <p:pic>
        <p:nvPicPr>
          <p:cNvPr id="17" name="16 Imagen" descr="Macintosh HD:Users:luismiguelguerraabril:Documents:holp:01_holp visual:2016_09_21_el arte de ser profesional:01sobre.pn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3" presetClass="entr" presetSubtype="1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linds(horizontal)">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childTnLst>
                                </p:cTn>
                              </p:par>
                              <p:par>
                                <p:cTn id="14" presetID="7"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childTnLst>
                                </p:cTn>
                              </p:par>
                              <p:par>
                                <p:cTn id="22" presetID="23"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xEl>
                                              <p:pRg st="6" end="6"/>
                                            </p:txEl>
                                          </p:spTgt>
                                        </p:tgtEl>
                                        <p:attrNameLst>
                                          <p:attrName>style.visibility</p:attrName>
                                        </p:attrNameLst>
                                      </p:cBhvr>
                                      <p:to>
                                        <p:strVal val="visible"/>
                                      </p:to>
                                    </p:set>
                                  </p:childTnLst>
                                </p:cTn>
                              </p:par>
                              <p:par>
                                <p:cTn id="30" presetID="47"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xEl>
                                              <p:pRg st="10" end="10"/>
                                            </p:txEl>
                                          </p:spTgt>
                                        </p:tgtEl>
                                        <p:attrNameLst>
                                          <p:attrName>style.visibility</p:attrName>
                                        </p:attrNameLst>
                                      </p:cBhvr>
                                      <p:to>
                                        <p:strVal val="visible"/>
                                      </p:to>
                                    </p:set>
                                  </p:childTnLst>
                                </p:cTn>
                              </p:par>
                              <p:par>
                                <p:cTn id="45" presetID="29"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1000" fill="hold"/>
                                        <p:tgtEl>
                                          <p:spTgt spid="15"/>
                                        </p:tgtEl>
                                        <p:attrNameLst>
                                          <p:attrName>ppt_x</p:attrName>
                                        </p:attrNameLst>
                                      </p:cBhvr>
                                      <p:tavLst>
                                        <p:tav tm="0">
                                          <p:val>
                                            <p:strVal val="#ppt_x-.2"/>
                                          </p:val>
                                        </p:tav>
                                        <p:tav tm="100000">
                                          <p:val>
                                            <p:strVal val="#ppt_x"/>
                                          </p:val>
                                        </p:tav>
                                      </p:tavLst>
                                    </p:anim>
                                    <p:anim calcmode="lin" valueType="num">
                                      <p:cBhvr>
                                        <p:cTn id="4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49" dur="10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8">
                                            <p:txEl>
                                              <p:pRg st="12" end="12"/>
                                            </p:txEl>
                                          </p:spTgt>
                                        </p:tgtEl>
                                        <p:attrNameLst>
                                          <p:attrName>style.visibility</p:attrName>
                                        </p:attrNameLst>
                                      </p:cBhvr>
                                      <p:to>
                                        <p:strVal val="visible"/>
                                      </p:to>
                                    </p:set>
                                  </p:childTnLst>
                                </p:cTn>
                              </p:par>
                              <p:par>
                                <p:cTn id="54" presetID="35"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2000"/>
                                        <p:tgtEl>
                                          <p:spTgt spid="16"/>
                                        </p:tgtEl>
                                      </p:cBhvr>
                                    </p:animEffect>
                                    <p:anim calcmode="lin" valueType="num">
                                      <p:cBhvr>
                                        <p:cTn id="57" dur="2000" fill="hold"/>
                                        <p:tgtEl>
                                          <p:spTgt spid="16"/>
                                        </p:tgtEl>
                                        <p:attrNameLst>
                                          <p:attrName>style.rotation</p:attrName>
                                        </p:attrNameLst>
                                      </p:cBhvr>
                                      <p:tavLst>
                                        <p:tav tm="0">
                                          <p:val>
                                            <p:fltVal val="720"/>
                                          </p:val>
                                        </p:tav>
                                        <p:tav tm="100000">
                                          <p:val>
                                            <p:fltVal val="0"/>
                                          </p:val>
                                        </p:tav>
                                      </p:tavLst>
                                    </p:anim>
                                    <p:anim calcmode="lin" valueType="num">
                                      <p:cBhvr>
                                        <p:cTn id="58" dur="2000" fill="hold"/>
                                        <p:tgtEl>
                                          <p:spTgt spid="16"/>
                                        </p:tgtEl>
                                        <p:attrNameLst>
                                          <p:attrName>ppt_h</p:attrName>
                                        </p:attrNameLst>
                                      </p:cBhvr>
                                      <p:tavLst>
                                        <p:tav tm="0">
                                          <p:val>
                                            <p:fltVal val="0"/>
                                          </p:val>
                                        </p:tav>
                                        <p:tav tm="100000">
                                          <p:val>
                                            <p:strVal val="#ppt_h"/>
                                          </p:val>
                                        </p:tav>
                                      </p:tavLst>
                                    </p:anim>
                                    <p:anim calcmode="lin" valueType="num">
                                      <p:cBhvr>
                                        <p:cTn id="59" dur="2000" fill="hold"/>
                                        <p:tgtEl>
                                          <p:spTgt spid="1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188640"/>
            <a:ext cx="7128792" cy="707886"/>
          </a:xfrm>
          <a:prstGeom prst="rect">
            <a:avLst/>
          </a:prstGeom>
          <a:noFill/>
        </p:spPr>
        <p:txBody>
          <a:bodyPr wrap="square" rtlCol="0">
            <a:spAutoFit/>
          </a:bodyPr>
          <a:lstStyle/>
          <a:p>
            <a:r>
              <a:rPr lang="es-ES" sz="4000" b="1" dirty="0">
                <a:solidFill>
                  <a:srgbClr val="FFC000"/>
                </a:solidFill>
              </a:rPr>
              <a:t>Ladrones de tiempo</a:t>
            </a:r>
          </a:p>
        </p:txBody>
      </p:sp>
      <p:sp>
        <p:nvSpPr>
          <p:cNvPr id="6" name="5 CuadroTexto"/>
          <p:cNvSpPr txBox="1"/>
          <p:nvPr/>
        </p:nvSpPr>
        <p:spPr>
          <a:xfrm>
            <a:off x="467544" y="1268760"/>
            <a:ext cx="7848872" cy="369332"/>
          </a:xfrm>
          <a:prstGeom prst="rect">
            <a:avLst/>
          </a:prstGeom>
          <a:noFill/>
        </p:spPr>
        <p:txBody>
          <a:bodyPr wrap="square" rtlCol="0">
            <a:spAutoFit/>
          </a:bodyPr>
          <a:lstStyle/>
          <a:p>
            <a:pPr marL="342900" lvl="0" indent="-342900">
              <a:buAutoNum type="alphaLcParenR"/>
            </a:pPr>
            <a:r>
              <a:rPr lang="es-ES" b="1" dirty="0"/>
              <a:t>Ley de Parkinson</a:t>
            </a:r>
          </a:p>
        </p:txBody>
      </p:sp>
      <p:pic>
        <p:nvPicPr>
          <p:cNvPr id="24578" name="Picture 2"/>
          <p:cNvPicPr>
            <a:picLocks noChangeAspect="1" noChangeArrowheads="1"/>
          </p:cNvPicPr>
          <p:nvPr/>
        </p:nvPicPr>
        <p:blipFill>
          <a:blip r:embed="rId2" cstate="print"/>
          <a:srcRect/>
          <a:stretch>
            <a:fillRect/>
          </a:stretch>
        </p:blipFill>
        <p:spPr bwMode="auto">
          <a:xfrm>
            <a:off x="395536" y="1700808"/>
            <a:ext cx="4188669" cy="3456384"/>
          </a:xfrm>
          <a:prstGeom prst="rect">
            <a:avLst/>
          </a:prstGeom>
          <a:noFill/>
          <a:ln w="9525">
            <a:noFill/>
            <a:miter lim="800000"/>
            <a:headEnd/>
            <a:tailEnd/>
          </a:ln>
        </p:spPr>
      </p:pic>
      <p:pic>
        <p:nvPicPr>
          <p:cNvPr id="24579" name="Picture 3"/>
          <p:cNvPicPr>
            <a:picLocks noChangeAspect="1" noChangeArrowheads="1"/>
          </p:cNvPicPr>
          <p:nvPr/>
        </p:nvPicPr>
        <p:blipFill>
          <a:blip r:embed="rId3" cstate="print"/>
          <a:srcRect/>
          <a:stretch>
            <a:fillRect/>
          </a:stretch>
        </p:blipFill>
        <p:spPr bwMode="auto">
          <a:xfrm>
            <a:off x="3995936" y="2780928"/>
            <a:ext cx="4752528" cy="3706323"/>
          </a:xfrm>
          <a:prstGeom prst="rect">
            <a:avLst/>
          </a:prstGeom>
          <a:noFill/>
          <a:ln w="9525">
            <a:noFill/>
            <a:miter lim="800000"/>
            <a:headEnd/>
            <a:tailEnd/>
          </a:ln>
        </p:spPr>
      </p:pic>
      <p:pic>
        <p:nvPicPr>
          <p:cNvPr id="7" name="6 Imagen" descr="Macintosh HD:Users:luismiguelguerraabril:Documents:holp:01_holp visual:2016_09_21_el arte de ser profesional:01sobre.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23" presetClass="entr" presetSubtype="16" fill="hold" nodeType="withEffect">
                                  <p:stCondLst>
                                    <p:cond delay="0"/>
                                  </p:stCondLst>
                                  <p:childTnLst>
                                    <p:set>
                                      <p:cBhvr>
                                        <p:cTn id="8" dur="1" fill="hold">
                                          <p:stCondLst>
                                            <p:cond delay="0"/>
                                          </p:stCondLst>
                                        </p:cTn>
                                        <p:tgtEl>
                                          <p:spTgt spid="24578"/>
                                        </p:tgtEl>
                                        <p:attrNameLst>
                                          <p:attrName>style.visibility</p:attrName>
                                        </p:attrNameLst>
                                      </p:cBhvr>
                                      <p:to>
                                        <p:strVal val="visible"/>
                                      </p:to>
                                    </p:set>
                                    <p:anim calcmode="lin" valueType="num">
                                      <p:cBhvr>
                                        <p:cTn id="9" dur="500" fill="hold"/>
                                        <p:tgtEl>
                                          <p:spTgt spid="24578"/>
                                        </p:tgtEl>
                                        <p:attrNameLst>
                                          <p:attrName>ppt_w</p:attrName>
                                        </p:attrNameLst>
                                      </p:cBhvr>
                                      <p:tavLst>
                                        <p:tav tm="0">
                                          <p:val>
                                            <p:fltVal val="0"/>
                                          </p:val>
                                        </p:tav>
                                        <p:tav tm="100000">
                                          <p:val>
                                            <p:strVal val="#ppt_w"/>
                                          </p:val>
                                        </p:tav>
                                      </p:tavLst>
                                    </p:anim>
                                    <p:anim calcmode="lin" valueType="num">
                                      <p:cBhvr>
                                        <p:cTn id="10" dur="500" fill="hold"/>
                                        <p:tgtEl>
                                          <p:spTgt spid="24578"/>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24579"/>
                                        </p:tgtEl>
                                        <p:attrNameLst>
                                          <p:attrName>style.visibility</p:attrName>
                                        </p:attrNameLst>
                                      </p:cBhvr>
                                      <p:to>
                                        <p:strVal val="visible"/>
                                      </p:to>
                                    </p:set>
                                    <p:anim calcmode="lin" valueType="num">
                                      <p:cBhvr>
                                        <p:cTn id="15" dur="500" fill="hold"/>
                                        <p:tgtEl>
                                          <p:spTgt spid="24579"/>
                                        </p:tgtEl>
                                        <p:attrNameLst>
                                          <p:attrName>ppt_w</p:attrName>
                                        </p:attrNameLst>
                                      </p:cBhvr>
                                      <p:tavLst>
                                        <p:tav tm="0">
                                          <p:val>
                                            <p:fltVal val="0"/>
                                          </p:val>
                                        </p:tav>
                                        <p:tav tm="100000">
                                          <p:val>
                                            <p:strVal val="#ppt_w"/>
                                          </p:val>
                                        </p:tav>
                                      </p:tavLst>
                                    </p:anim>
                                    <p:anim calcmode="lin" valueType="num">
                                      <p:cBhvr>
                                        <p:cTn id="16" dur="500" fill="hold"/>
                                        <p:tgtEl>
                                          <p:spTgt spid="2457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2" cstate="print"/>
          <a:srcRect/>
          <a:stretch>
            <a:fillRect/>
          </a:stretch>
        </p:blipFill>
        <p:spPr bwMode="auto">
          <a:xfrm>
            <a:off x="1331640" y="2780928"/>
            <a:ext cx="6840760" cy="4029844"/>
          </a:xfrm>
          <a:prstGeom prst="rect">
            <a:avLst/>
          </a:prstGeom>
          <a:noFill/>
          <a:ln w="9525">
            <a:noFill/>
            <a:miter lim="800000"/>
            <a:headEnd/>
            <a:tailEnd/>
          </a:ln>
        </p:spPr>
      </p:pic>
      <p:sp>
        <p:nvSpPr>
          <p:cNvPr id="2" name="1 CuadroTexto"/>
          <p:cNvSpPr txBox="1"/>
          <p:nvPr/>
        </p:nvSpPr>
        <p:spPr>
          <a:xfrm>
            <a:off x="395536" y="188640"/>
            <a:ext cx="7128792" cy="707886"/>
          </a:xfrm>
          <a:prstGeom prst="rect">
            <a:avLst/>
          </a:prstGeom>
          <a:noFill/>
        </p:spPr>
        <p:txBody>
          <a:bodyPr wrap="square" rtlCol="0">
            <a:spAutoFit/>
          </a:bodyPr>
          <a:lstStyle/>
          <a:p>
            <a:r>
              <a:rPr lang="es-ES" sz="4000" b="1" dirty="0">
                <a:solidFill>
                  <a:srgbClr val="FFC000"/>
                </a:solidFill>
              </a:rPr>
              <a:t>Ladrones de tiempo</a:t>
            </a:r>
          </a:p>
        </p:txBody>
      </p:sp>
      <p:sp>
        <p:nvSpPr>
          <p:cNvPr id="6" name="5 CuadroTexto"/>
          <p:cNvSpPr txBox="1"/>
          <p:nvPr/>
        </p:nvSpPr>
        <p:spPr>
          <a:xfrm>
            <a:off x="467544" y="1268760"/>
            <a:ext cx="7848872" cy="2031325"/>
          </a:xfrm>
          <a:prstGeom prst="rect">
            <a:avLst/>
          </a:prstGeom>
          <a:noFill/>
        </p:spPr>
        <p:txBody>
          <a:bodyPr wrap="square" rtlCol="0">
            <a:spAutoFit/>
          </a:bodyPr>
          <a:lstStyle/>
          <a:p>
            <a:pPr marL="342900" lvl="0" indent="-342900">
              <a:buFont typeface="+mj-lt"/>
              <a:buAutoNum type="alphaLcParenR" startAt="2"/>
            </a:pPr>
            <a:r>
              <a:rPr lang="es-ES" b="1" dirty="0"/>
              <a:t>Ley de Acosta</a:t>
            </a:r>
          </a:p>
          <a:p>
            <a:pPr marL="342900" lvl="0" indent="-342900">
              <a:buFont typeface="+mj-lt"/>
              <a:buAutoNum type="alphaLcParenR" startAt="2"/>
            </a:pPr>
            <a:endParaRPr lang="es-ES" b="1" dirty="0"/>
          </a:p>
          <a:p>
            <a:pPr marL="342900" lvl="0" indent="-342900">
              <a:buAutoNum type="alphaLcParenR" startAt="2"/>
            </a:pPr>
            <a:endParaRPr lang="es-ES" b="1" dirty="0"/>
          </a:p>
          <a:p>
            <a:pPr marL="342900" lvl="0" indent="-342900">
              <a:buAutoNum type="alphaLcParenR" startAt="2"/>
            </a:pPr>
            <a:r>
              <a:rPr lang="es-ES" b="1" dirty="0"/>
              <a:t>Ley de </a:t>
            </a:r>
            <a:r>
              <a:rPr lang="es-ES" b="1" dirty="0" err="1"/>
              <a:t>Pareto</a:t>
            </a:r>
            <a:r>
              <a:rPr lang="es-ES" b="1" dirty="0"/>
              <a:t>  (80% del resultado en el 20% del tiempo)</a:t>
            </a:r>
          </a:p>
          <a:p>
            <a:pPr marL="342900" lvl="0" indent="-342900">
              <a:buAutoNum type="alphaLcParenR" startAt="2"/>
            </a:pPr>
            <a:endParaRPr lang="es-ES" b="1" dirty="0"/>
          </a:p>
          <a:p>
            <a:pPr marL="342900" lvl="0" indent="-342900">
              <a:buAutoNum type="alphaLcParenR" startAt="2"/>
            </a:pPr>
            <a:endParaRPr lang="es-ES" b="1" dirty="0"/>
          </a:p>
          <a:p>
            <a:pPr marL="342900" lvl="0" indent="-342900">
              <a:buAutoNum type="alphaLcParenR" startAt="2"/>
            </a:pPr>
            <a:r>
              <a:rPr lang="es-ES" b="1" dirty="0"/>
              <a:t>Ley de Eisenhower</a:t>
            </a:r>
          </a:p>
        </p:txBody>
      </p:sp>
      <p:pic>
        <p:nvPicPr>
          <p:cNvPr id="30724" name="Picture 4"/>
          <p:cNvPicPr>
            <a:picLocks noChangeAspect="1" noChangeArrowheads="1"/>
          </p:cNvPicPr>
          <p:nvPr/>
        </p:nvPicPr>
        <p:blipFill>
          <a:blip r:embed="rId3" cstate="print"/>
          <a:srcRect/>
          <a:stretch>
            <a:fillRect/>
          </a:stretch>
        </p:blipFill>
        <p:spPr bwMode="auto">
          <a:xfrm>
            <a:off x="7092280" y="1772816"/>
            <a:ext cx="1635647" cy="1229834"/>
          </a:xfrm>
          <a:prstGeom prst="rect">
            <a:avLst/>
          </a:prstGeom>
          <a:noFill/>
          <a:ln w="9525">
            <a:noFill/>
            <a:miter lim="800000"/>
            <a:headEnd/>
            <a:tailEnd/>
          </a:ln>
        </p:spPr>
      </p:pic>
      <p:pic>
        <p:nvPicPr>
          <p:cNvPr id="30726" name="Picture 6"/>
          <p:cNvPicPr>
            <a:picLocks noChangeAspect="1" noChangeArrowheads="1"/>
          </p:cNvPicPr>
          <p:nvPr/>
        </p:nvPicPr>
        <p:blipFill>
          <a:blip r:embed="rId4" cstate="print"/>
          <a:srcRect/>
          <a:stretch>
            <a:fillRect/>
          </a:stretch>
        </p:blipFill>
        <p:spPr bwMode="auto">
          <a:xfrm>
            <a:off x="2627784" y="999974"/>
            <a:ext cx="1296144" cy="1122927"/>
          </a:xfrm>
          <a:prstGeom prst="rect">
            <a:avLst/>
          </a:prstGeom>
          <a:noFill/>
          <a:ln w="9525">
            <a:noFill/>
            <a:miter lim="800000"/>
            <a:headEnd/>
            <a:tailEnd/>
          </a:ln>
        </p:spPr>
      </p:pic>
      <p:pic>
        <p:nvPicPr>
          <p:cNvPr id="8" name="7 Imagen" descr="Macintosh HD:Users:luismiguelguerraabril:Documents:holp:01_holp visual:2016_09_21_el arte de ser profesional:01sobre.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30723"/>
                                        </p:tgtEl>
                                        <p:attrNameLst>
                                          <p:attrName>style.visibility</p:attrName>
                                        </p:attrNameLst>
                                      </p:cBhvr>
                                      <p:to>
                                        <p:strVal val="visible"/>
                                      </p:to>
                                    </p:set>
                                    <p:animEffect transition="in" filter="wipe(up)">
                                      <p:cBhvr>
                                        <p:cTn id="23" dur="2000"/>
                                        <p:tgtEl>
                                          <p:spTgt spid="30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5"/>
          <p:cNvPicPr>
            <a:picLocks noChangeAspect="1" noChangeArrowheads="1"/>
          </p:cNvPicPr>
          <p:nvPr/>
        </p:nvPicPr>
        <p:blipFill>
          <a:blip r:embed="rId2" cstate="print"/>
          <a:srcRect/>
          <a:stretch>
            <a:fillRect/>
          </a:stretch>
        </p:blipFill>
        <p:spPr bwMode="auto">
          <a:xfrm>
            <a:off x="611560" y="1052736"/>
            <a:ext cx="7696200" cy="5029200"/>
          </a:xfrm>
          <a:prstGeom prst="rect">
            <a:avLst/>
          </a:prstGeom>
          <a:noFill/>
          <a:ln w="9525">
            <a:noFill/>
            <a:miter lim="800000"/>
            <a:headEnd/>
            <a:tailEnd/>
          </a:ln>
        </p:spPr>
      </p:pic>
      <p:sp>
        <p:nvSpPr>
          <p:cNvPr id="9" name="8 CuadroTexto"/>
          <p:cNvSpPr txBox="1"/>
          <p:nvPr/>
        </p:nvSpPr>
        <p:spPr>
          <a:xfrm>
            <a:off x="395536" y="188640"/>
            <a:ext cx="7128792" cy="707886"/>
          </a:xfrm>
          <a:prstGeom prst="rect">
            <a:avLst/>
          </a:prstGeom>
          <a:noFill/>
        </p:spPr>
        <p:txBody>
          <a:bodyPr wrap="square" rtlCol="0">
            <a:spAutoFit/>
          </a:bodyPr>
          <a:lstStyle/>
          <a:p>
            <a:r>
              <a:rPr lang="es-ES" sz="4000" b="1" dirty="0">
                <a:solidFill>
                  <a:srgbClr val="FFC000"/>
                </a:solidFill>
              </a:rPr>
              <a:t>Ladrones de tiempo</a:t>
            </a:r>
          </a:p>
        </p:txBody>
      </p:sp>
      <p:pic>
        <p:nvPicPr>
          <p:cNvPr id="6" name="5 Imagen" descr="Macintosh HD:Users:luismiguelguerraabril:Documents:holp:01_holp visual:2016_09_21_el arte de ser profesional:01sobr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188640"/>
            <a:ext cx="7560840" cy="707886"/>
          </a:xfrm>
          <a:prstGeom prst="rect">
            <a:avLst/>
          </a:prstGeom>
          <a:noFill/>
        </p:spPr>
        <p:txBody>
          <a:bodyPr wrap="square" rtlCol="0">
            <a:spAutoFit/>
          </a:bodyPr>
          <a:lstStyle/>
          <a:p>
            <a:r>
              <a:rPr lang="es-ES" sz="4000" b="1" dirty="0">
                <a:solidFill>
                  <a:srgbClr val="FFC000"/>
                </a:solidFill>
              </a:rPr>
              <a:t>El Equipo</a:t>
            </a:r>
          </a:p>
        </p:txBody>
      </p:sp>
      <p:pic>
        <p:nvPicPr>
          <p:cNvPr id="8" name="7 Imagen" descr="Macintosh HD:Users:luismiguelguerraabril:Documents:holp:01_holp visual:2016_09_21_el arte de ser profesional:01sobr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124744"/>
            <a:ext cx="4342215" cy="2723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220328"/>
            <a:ext cx="4006416" cy="266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437" y="4077072"/>
            <a:ext cx="2657475"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104" y="4039319"/>
            <a:ext cx="2276475"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4211960" y="4797152"/>
            <a:ext cx="550032" cy="477054"/>
          </a:xfrm>
          <a:prstGeom prst="rect">
            <a:avLst/>
          </a:prstGeom>
          <a:noFill/>
        </p:spPr>
        <p:txBody>
          <a:bodyPr wrap="square" rtlCol="0">
            <a:spAutoFit/>
          </a:bodyPr>
          <a:lstStyle/>
          <a:p>
            <a:r>
              <a:rPr lang="es-ES" sz="2500" dirty="0"/>
              <a:t>vs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4964C80-15B6-4EE0-B0D4-EC3324B2D609}"/>
              </a:ext>
            </a:extLst>
          </p:cNvPr>
          <p:cNvPicPr>
            <a:picLocks noChangeAspect="1"/>
          </p:cNvPicPr>
          <p:nvPr/>
        </p:nvPicPr>
        <p:blipFill>
          <a:blip r:embed="rId3"/>
          <a:stretch>
            <a:fillRect/>
          </a:stretch>
        </p:blipFill>
        <p:spPr>
          <a:xfrm>
            <a:off x="1318547" y="1838277"/>
            <a:ext cx="6506905" cy="3181445"/>
          </a:xfrm>
          <a:prstGeom prst="rect">
            <a:avLst/>
          </a:prstGeom>
        </p:spPr>
      </p:pic>
      <p:sp>
        <p:nvSpPr>
          <p:cNvPr id="2" name="1 CuadroTexto"/>
          <p:cNvSpPr txBox="1"/>
          <p:nvPr/>
        </p:nvSpPr>
        <p:spPr>
          <a:xfrm>
            <a:off x="395536" y="188640"/>
            <a:ext cx="7128792" cy="707886"/>
          </a:xfrm>
          <a:prstGeom prst="rect">
            <a:avLst/>
          </a:prstGeom>
          <a:noFill/>
        </p:spPr>
        <p:txBody>
          <a:bodyPr wrap="square" rtlCol="0">
            <a:spAutoFit/>
          </a:bodyPr>
          <a:lstStyle/>
          <a:p>
            <a:r>
              <a:rPr lang="es-ES" sz="4000" b="1" dirty="0">
                <a:solidFill>
                  <a:srgbClr val="FFC000"/>
                </a:solidFill>
              </a:rPr>
              <a:t>Liderazgo  	</a:t>
            </a:r>
          </a:p>
        </p:txBody>
      </p:sp>
      <p:pic>
        <p:nvPicPr>
          <p:cNvPr id="6" name="5 Imagen" descr="Macintosh HD:Users:luismiguelguerraabril:Documents:holp:01_holp visual:2016_09_21_el arte de ser profesional:01sobre.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spTree>
    <p:extLst>
      <p:ext uri="{BB962C8B-B14F-4D97-AF65-F5344CB8AC3E}">
        <p14:creationId xmlns:p14="http://schemas.microsoft.com/office/powerpoint/2010/main" val="381317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188640"/>
            <a:ext cx="7128792" cy="707886"/>
          </a:xfrm>
          <a:prstGeom prst="rect">
            <a:avLst/>
          </a:prstGeom>
          <a:noFill/>
        </p:spPr>
        <p:txBody>
          <a:bodyPr wrap="square" rtlCol="0">
            <a:spAutoFit/>
          </a:bodyPr>
          <a:lstStyle/>
          <a:p>
            <a:r>
              <a:rPr lang="es-ES" sz="4000" b="1" dirty="0">
                <a:solidFill>
                  <a:srgbClr val="FFC000"/>
                </a:solidFill>
              </a:rPr>
              <a:t>Liderazgo </a:t>
            </a:r>
          </a:p>
        </p:txBody>
      </p:sp>
      <p:pic>
        <p:nvPicPr>
          <p:cNvPr id="4098" name="Picture 2"/>
          <p:cNvPicPr>
            <a:picLocks noChangeAspect="1" noChangeArrowheads="1"/>
          </p:cNvPicPr>
          <p:nvPr/>
        </p:nvPicPr>
        <p:blipFill>
          <a:blip r:embed="rId3" cstate="print"/>
          <a:srcRect/>
          <a:stretch>
            <a:fillRect/>
          </a:stretch>
        </p:blipFill>
        <p:spPr bwMode="auto">
          <a:xfrm>
            <a:off x="261938" y="1375370"/>
            <a:ext cx="8620125" cy="4933950"/>
          </a:xfrm>
          <a:prstGeom prst="rect">
            <a:avLst/>
          </a:prstGeom>
          <a:noFill/>
          <a:ln w="9525">
            <a:noFill/>
            <a:miter lim="800000"/>
            <a:headEnd/>
            <a:tailEnd/>
          </a:ln>
        </p:spPr>
      </p:pic>
      <p:sp>
        <p:nvSpPr>
          <p:cNvPr id="8" name="7 CuadroTexto"/>
          <p:cNvSpPr txBox="1"/>
          <p:nvPr/>
        </p:nvSpPr>
        <p:spPr>
          <a:xfrm>
            <a:off x="7524328" y="1988840"/>
            <a:ext cx="1368152" cy="646331"/>
          </a:xfrm>
          <a:prstGeom prst="rect">
            <a:avLst/>
          </a:prstGeom>
          <a:noFill/>
        </p:spPr>
        <p:txBody>
          <a:bodyPr wrap="square" rtlCol="0">
            <a:spAutoFit/>
          </a:bodyPr>
          <a:lstStyle/>
          <a:p>
            <a:r>
              <a:rPr lang="es-ES" dirty="0">
                <a:latin typeface="Aharoni" pitchFamily="2" charset="-79"/>
                <a:cs typeface="Aharoni" pitchFamily="2" charset="-79"/>
              </a:rPr>
              <a:t>Ken </a:t>
            </a:r>
            <a:r>
              <a:rPr lang="es-ES" dirty="0" err="1">
                <a:latin typeface="Aharoni" pitchFamily="2" charset="-79"/>
                <a:cs typeface="Aharoni" pitchFamily="2" charset="-79"/>
              </a:rPr>
              <a:t>Blanchard</a:t>
            </a:r>
            <a:endParaRPr lang="es-ES" dirty="0">
              <a:latin typeface="Aharoni" pitchFamily="2" charset="-79"/>
              <a:cs typeface="Aharoni" pitchFamily="2" charset="-79"/>
            </a:endParaRPr>
          </a:p>
        </p:txBody>
      </p:sp>
      <p:pic>
        <p:nvPicPr>
          <p:cNvPr id="6" name="5 Imagen" descr="Macintosh HD:Users:luismiguelguerraabril:Documents:holp:01_holp visual:2016_09_21_el arte de ser profesional:01sobre.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68E7935-A2CF-4DA2-8BFF-11262A1F1BF1}"/>
              </a:ext>
            </a:extLst>
          </p:cNvPr>
          <p:cNvPicPr>
            <a:picLocks noChangeAspect="1"/>
          </p:cNvPicPr>
          <p:nvPr/>
        </p:nvPicPr>
        <p:blipFill>
          <a:blip r:embed="rId3"/>
          <a:stretch>
            <a:fillRect/>
          </a:stretch>
        </p:blipFill>
        <p:spPr>
          <a:xfrm>
            <a:off x="1475656" y="1983010"/>
            <a:ext cx="6506905" cy="2736304"/>
          </a:xfrm>
          <a:prstGeom prst="rect">
            <a:avLst/>
          </a:prstGeom>
        </p:spPr>
      </p:pic>
      <p:sp>
        <p:nvSpPr>
          <p:cNvPr id="2" name="1 CuadroTexto"/>
          <p:cNvSpPr txBox="1"/>
          <p:nvPr/>
        </p:nvSpPr>
        <p:spPr>
          <a:xfrm>
            <a:off x="395536" y="188640"/>
            <a:ext cx="7128792" cy="707886"/>
          </a:xfrm>
          <a:prstGeom prst="rect">
            <a:avLst/>
          </a:prstGeom>
          <a:noFill/>
        </p:spPr>
        <p:txBody>
          <a:bodyPr wrap="square" rtlCol="0">
            <a:spAutoFit/>
          </a:bodyPr>
          <a:lstStyle/>
          <a:p>
            <a:r>
              <a:rPr lang="es-ES" sz="4000" b="1" dirty="0">
                <a:solidFill>
                  <a:srgbClr val="FFC000"/>
                </a:solidFill>
              </a:rPr>
              <a:t>Liderazgo  	</a:t>
            </a:r>
          </a:p>
        </p:txBody>
      </p:sp>
      <p:pic>
        <p:nvPicPr>
          <p:cNvPr id="6" name="5 Imagen" descr="Macintosh HD:Users:luismiguelguerraabril:Documents:holp:01_holp visual:2016_09_21_el arte de ser profesional:01sobre.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cxnSp>
        <p:nvCxnSpPr>
          <p:cNvPr id="9" name="Conector recto 8">
            <a:extLst>
              <a:ext uri="{FF2B5EF4-FFF2-40B4-BE49-F238E27FC236}">
                <a16:creationId xmlns:a16="http://schemas.microsoft.com/office/drawing/2014/main" id="{5EB7BD70-1076-40EF-AAA4-BFE9AF900289}"/>
              </a:ext>
            </a:extLst>
          </p:cNvPr>
          <p:cNvCxnSpPr>
            <a:cxnSpLocks/>
          </p:cNvCxnSpPr>
          <p:nvPr/>
        </p:nvCxnSpPr>
        <p:spPr>
          <a:xfrm flipV="1">
            <a:off x="5940152" y="2604153"/>
            <a:ext cx="1312206" cy="380481"/>
          </a:xfrm>
          <a:prstGeom prst="line">
            <a:avLst/>
          </a:prstGeom>
          <a:ln w="28575">
            <a:solidFill>
              <a:srgbClr val="FF0000"/>
            </a:solidFill>
          </a:ln>
        </p:spPr>
        <p:style>
          <a:lnRef idx="1">
            <a:schemeClr val="accent3"/>
          </a:lnRef>
          <a:fillRef idx="0">
            <a:schemeClr val="accent3"/>
          </a:fillRef>
          <a:effectRef idx="0">
            <a:schemeClr val="accent3"/>
          </a:effectRef>
          <a:fontRef idx="minor">
            <a:schemeClr val="tx1"/>
          </a:fontRef>
        </p:style>
      </p:cxnSp>
      <p:cxnSp>
        <p:nvCxnSpPr>
          <p:cNvPr id="13" name="Conector recto 12">
            <a:extLst>
              <a:ext uri="{FF2B5EF4-FFF2-40B4-BE49-F238E27FC236}">
                <a16:creationId xmlns:a16="http://schemas.microsoft.com/office/drawing/2014/main" id="{E65835F7-3663-4D95-8CED-6E252E22FDDA}"/>
              </a:ext>
            </a:extLst>
          </p:cNvPr>
          <p:cNvCxnSpPr>
            <a:cxnSpLocks/>
          </p:cNvCxnSpPr>
          <p:nvPr/>
        </p:nvCxnSpPr>
        <p:spPr>
          <a:xfrm>
            <a:off x="6012160" y="2708920"/>
            <a:ext cx="1152128" cy="275714"/>
          </a:xfrm>
          <a:prstGeom prst="line">
            <a:avLst/>
          </a:prstGeom>
          <a:ln w="28575">
            <a:solidFill>
              <a:srgbClr val="FF0000"/>
            </a:solidFill>
          </a:ln>
        </p:spPr>
        <p:style>
          <a:lnRef idx="1">
            <a:schemeClr val="accent3"/>
          </a:lnRef>
          <a:fillRef idx="0">
            <a:schemeClr val="accent3"/>
          </a:fillRef>
          <a:effectRef idx="0">
            <a:schemeClr val="accent3"/>
          </a:effectRef>
          <a:fontRef idx="minor">
            <a:schemeClr val="tx1"/>
          </a:fontRef>
        </p:style>
      </p:cxnSp>
      <p:cxnSp>
        <p:nvCxnSpPr>
          <p:cNvPr id="19" name="Conector recto de flecha 18">
            <a:extLst>
              <a:ext uri="{FF2B5EF4-FFF2-40B4-BE49-F238E27FC236}">
                <a16:creationId xmlns:a16="http://schemas.microsoft.com/office/drawing/2014/main" id="{876366FA-710C-4942-AC32-B13BA2EBF2F8}"/>
              </a:ext>
            </a:extLst>
          </p:cNvPr>
          <p:cNvCxnSpPr>
            <a:cxnSpLocks/>
          </p:cNvCxnSpPr>
          <p:nvPr/>
        </p:nvCxnSpPr>
        <p:spPr>
          <a:xfrm flipH="1">
            <a:off x="5004048" y="2604153"/>
            <a:ext cx="607032" cy="608823"/>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488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395536" y="188640"/>
            <a:ext cx="7128792" cy="707886"/>
          </a:xfrm>
          <a:prstGeom prst="rect">
            <a:avLst/>
          </a:prstGeom>
          <a:noFill/>
        </p:spPr>
        <p:txBody>
          <a:bodyPr wrap="square" rtlCol="0">
            <a:spAutoFit/>
          </a:bodyPr>
          <a:lstStyle/>
          <a:p>
            <a:r>
              <a:rPr lang="es-ES" sz="4000" b="1" dirty="0">
                <a:solidFill>
                  <a:srgbClr val="FFC000"/>
                </a:solidFill>
              </a:rPr>
              <a:t>Futuro = VUCA</a:t>
            </a:r>
          </a:p>
        </p:txBody>
      </p:sp>
      <p:pic>
        <p:nvPicPr>
          <p:cNvPr id="7" name="6 Imagen" descr="Macintosh HD:Users:luismiguelguerraabril:Documents:holp:01_holp visual:2016_09_21_el arte de ser profesional:01sobr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sp>
        <p:nvSpPr>
          <p:cNvPr id="8" name="Rectángulo 7">
            <a:extLst>
              <a:ext uri="{FF2B5EF4-FFF2-40B4-BE49-F238E27FC236}">
                <a16:creationId xmlns:a16="http://schemas.microsoft.com/office/drawing/2014/main" id="{DA58C3AA-45B6-4529-8F96-89CD204D79D5}"/>
              </a:ext>
            </a:extLst>
          </p:cNvPr>
          <p:cNvSpPr/>
          <p:nvPr/>
        </p:nvSpPr>
        <p:spPr>
          <a:xfrm>
            <a:off x="1155369" y="4792217"/>
            <a:ext cx="7001230" cy="1477328"/>
          </a:xfrm>
          <a:prstGeom prst="rect">
            <a:avLst/>
          </a:prstGeom>
        </p:spPr>
        <p:txBody>
          <a:bodyPr wrap="square">
            <a:spAutoFit/>
          </a:bodyPr>
          <a:lstStyle/>
          <a:p>
            <a:pPr>
              <a:buFont typeface="+mj-lt"/>
              <a:buAutoNum type="arabicPeriod"/>
            </a:pPr>
            <a:r>
              <a:rPr lang="es-ES" b="1" dirty="0"/>
              <a:t> Anticipar problemas </a:t>
            </a:r>
            <a:r>
              <a:rPr lang="es-ES" dirty="0"/>
              <a:t>que modifican condiciones</a:t>
            </a:r>
          </a:p>
          <a:p>
            <a:pPr>
              <a:buFont typeface="+mj-lt"/>
              <a:buAutoNum type="arabicPeriod"/>
            </a:pPr>
            <a:r>
              <a:rPr lang="es-ES" b="1" dirty="0"/>
              <a:t> Entender las consecuencias </a:t>
            </a:r>
            <a:r>
              <a:rPr lang="es-ES" dirty="0"/>
              <a:t>de problemas y acciones</a:t>
            </a:r>
          </a:p>
          <a:p>
            <a:pPr>
              <a:buFont typeface="+mj-lt"/>
              <a:buAutoNum type="arabicPeriod"/>
            </a:pPr>
            <a:r>
              <a:rPr lang="es-ES" b="1" dirty="0"/>
              <a:t> Entender la interdependencia </a:t>
            </a:r>
            <a:r>
              <a:rPr lang="es-ES" dirty="0"/>
              <a:t>de las variables</a:t>
            </a:r>
          </a:p>
          <a:p>
            <a:pPr>
              <a:buFont typeface="+mj-lt"/>
              <a:buAutoNum type="arabicPeriod"/>
            </a:pPr>
            <a:r>
              <a:rPr lang="es-ES" b="1" dirty="0"/>
              <a:t> Prepararse para desafíos </a:t>
            </a:r>
            <a:r>
              <a:rPr lang="es-ES" dirty="0"/>
              <a:t>y realidades alternativas</a:t>
            </a:r>
          </a:p>
          <a:p>
            <a:pPr>
              <a:buFont typeface="+mj-lt"/>
              <a:buAutoNum type="arabicPeriod"/>
            </a:pPr>
            <a:r>
              <a:rPr lang="es-ES" b="1" dirty="0"/>
              <a:t> Interpretar y aprovechar </a:t>
            </a:r>
            <a:r>
              <a:rPr lang="es-ES" b="1" dirty="0">
                <a:hlinkClick r:id="rId3" action="ppaction://hlinkfile"/>
              </a:rPr>
              <a:t>oportunidades</a:t>
            </a:r>
            <a:endParaRPr lang="es-ES" b="1" dirty="0"/>
          </a:p>
        </p:txBody>
      </p:sp>
      <p:pic>
        <p:nvPicPr>
          <p:cNvPr id="9" name="Imagen 8">
            <a:extLst>
              <a:ext uri="{FF2B5EF4-FFF2-40B4-BE49-F238E27FC236}">
                <a16:creationId xmlns:a16="http://schemas.microsoft.com/office/drawing/2014/main" id="{A5394C4C-8569-4533-A3EF-474984E5FDC2}"/>
              </a:ext>
            </a:extLst>
          </p:cNvPr>
          <p:cNvPicPr>
            <a:picLocks noChangeAspect="1"/>
          </p:cNvPicPr>
          <p:nvPr/>
        </p:nvPicPr>
        <p:blipFill>
          <a:blip r:embed="rId4"/>
          <a:stretch>
            <a:fillRect/>
          </a:stretch>
        </p:blipFill>
        <p:spPr>
          <a:xfrm>
            <a:off x="611560" y="1412776"/>
            <a:ext cx="7162800" cy="2943225"/>
          </a:xfrm>
          <a:prstGeom prst="rect">
            <a:avLst/>
          </a:prstGeom>
        </p:spPr>
      </p:pic>
    </p:spTree>
    <p:extLst>
      <p:ext uri="{BB962C8B-B14F-4D97-AF65-F5344CB8AC3E}">
        <p14:creationId xmlns:p14="http://schemas.microsoft.com/office/powerpoint/2010/main" val="270325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395536" y="188640"/>
            <a:ext cx="7128792" cy="707886"/>
          </a:xfrm>
          <a:prstGeom prst="rect">
            <a:avLst/>
          </a:prstGeom>
          <a:noFill/>
        </p:spPr>
        <p:txBody>
          <a:bodyPr wrap="square" rtlCol="0">
            <a:spAutoFit/>
          </a:bodyPr>
          <a:lstStyle/>
          <a:p>
            <a:r>
              <a:rPr lang="es-ES" sz="4000" b="1" dirty="0">
                <a:solidFill>
                  <a:srgbClr val="FFC000"/>
                </a:solidFill>
              </a:rPr>
              <a:t>Primer paso al cambio </a:t>
            </a:r>
          </a:p>
        </p:txBody>
      </p:sp>
      <p:pic>
        <p:nvPicPr>
          <p:cNvPr id="7" name="6 Imagen" descr="Macintosh HD:Users:luismiguelguerraabril:Documents:holp:01_holp visual:2016_09_21_el arte de ser profesional:01sobr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sp>
        <p:nvSpPr>
          <p:cNvPr id="3" name="Rectángulo 2">
            <a:extLst>
              <a:ext uri="{FF2B5EF4-FFF2-40B4-BE49-F238E27FC236}">
                <a16:creationId xmlns:a16="http://schemas.microsoft.com/office/drawing/2014/main" id="{5BC5C2A9-99B8-4565-8002-E47152DC817F}"/>
              </a:ext>
            </a:extLst>
          </p:cNvPr>
          <p:cNvSpPr/>
          <p:nvPr/>
        </p:nvSpPr>
        <p:spPr>
          <a:xfrm flipV="1">
            <a:off x="899592" y="2276872"/>
            <a:ext cx="7488832" cy="3323987"/>
          </a:xfrm>
          <a:prstGeom prst="rect">
            <a:avLst/>
          </a:prstGeom>
        </p:spPr>
        <p:txBody>
          <a:bodyPr wrap="square">
            <a:spAutoFit/>
          </a:bodyPr>
          <a:lstStyle/>
          <a:p>
            <a:r>
              <a:rPr lang="es-ES" sz="3500" dirty="0">
                <a:solidFill>
                  <a:srgbClr val="0000FF"/>
                </a:solidFill>
                <a:latin typeface="ArialMT"/>
              </a:rPr>
              <a:t>y de todos los sistemas.</a:t>
            </a:r>
          </a:p>
          <a:p>
            <a:r>
              <a:rPr lang="es-ES" sz="3500" dirty="0">
                <a:solidFill>
                  <a:srgbClr val="0000FF"/>
                </a:solidFill>
                <a:latin typeface="ArialMT"/>
              </a:rPr>
              <a:t>cambios fundamentales, duraderos </a:t>
            </a:r>
          </a:p>
          <a:p>
            <a:r>
              <a:rPr lang="es-ES" sz="3500" dirty="0">
                <a:solidFill>
                  <a:srgbClr val="0000FF"/>
                </a:solidFill>
                <a:latin typeface="ArialMT"/>
              </a:rPr>
              <a:t>de adoptar rápida y eficazmente</a:t>
            </a:r>
          </a:p>
          <a:p>
            <a:r>
              <a:rPr lang="es-ES" sz="3500" dirty="0">
                <a:solidFill>
                  <a:srgbClr val="0000FF"/>
                </a:solidFill>
                <a:latin typeface="ArialMT"/>
              </a:rPr>
              <a:t>aquellas que sean capaces</a:t>
            </a:r>
          </a:p>
          <a:p>
            <a:r>
              <a:rPr lang="es-ES" sz="3500" dirty="0">
                <a:solidFill>
                  <a:srgbClr val="0000FF"/>
                </a:solidFill>
                <a:latin typeface="ArialMT"/>
              </a:rPr>
              <a:t>más éxito en el futuro serán</a:t>
            </a:r>
          </a:p>
          <a:p>
            <a:r>
              <a:rPr lang="es-ES" sz="3500" dirty="0">
                <a:solidFill>
                  <a:srgbClr val="0000FF"/>
                </a:solidFill>
                <a:latin typeface="ArialMT"/>
              </a:rPr>
              <a:t>Las organizaciones que tendrán</a:t>
            </a:r>
            <a:endParaRPr lang="es-ES" sz="3500" dirty="0"/>
          </a:p>
        </p:txBody>
      </p:sp>
      <p:sp>
        <p:nvSpPr>
          <p:cNvPr id="2" name="Rectángulo 1">
            <a:extLst>
              <a:ext uri="{FF2B5EF4-FFF2-40B4-BE49-F238E27FC236}">
                <a16:creationId xmlns:a16="http://schemas.microsoft.com/office/drawing/2014/main" id="{C7CC726E-6083-4BAB-96E1-68595FB25635}"/>
              </a:ext>
            </a:extLst>
          </p:cNvPr>
          <p:cNvSpPr/>
          <p:nvPr/>
        </p:nvSpPr>
        <p:spPr>
          <a:xfrm>
            <a:off x="827584" y="1438313"/>
            <a:ext cx="2741456" cy="477054"/>
          </a:xfrm>
          <a:prstGeom prst="rect">
            <a:avLst/>
          </a:prstGeom>
        </p:spPr>
        <p:txBody>
          <a:bodyPr wrap="none">
            <a:spAutoFit/>
          </a:bodyPr>
          <a:lstStyle/>
          <a:p>
            <a:pPr lvl="0"/>
            <a:r>
              <a:rPr lang="es-ES" sz="2500" b="1" dirty="0"/>
              <a:t>¿Puedes leer esto?</a:t>
            </a:r>
          </a:p>
        </p:txBody>
      </p:sp>
      <p:sp>
        <p:nvSpPr>
          <p:cNvPr id="4" name="Rectángulo 3">
            <a:extLst>
              <a:ext uri="{FF2B5EF4-FFF2-40B4-BE49-F238E27FC236}">
                <a16:creationId xmlns:a16="http://schemas.microsoft.com/office/drawing/2014/main" id="{C6AC766F-46BE-48EB-BA48-166973FADF78}"/>
              </a:ext>
            </a:extLst>
          </p:cNvPr>
          <p:cNvSpPr/>
          <p:nvPr/>
        </p:nvSpPr>
        <p:spPr>
          <a:xfrm>
            <a:off x="755576" y="2175329"/>
            <a:ext cx="7848872" cy="3323987"/>
          </a:xfrm>
          <a:prstGeom prst="rect">
            <a:avLst/>
          </a:prstGeom>
        </p:spPr>
        <p:txBody>
          <a:bodyPr wrap="square">
            <a:spAutoFit/>
          </a:bodyPr>
          <a:lstStyle/>
          <a:p>
            <a:r>
              <a:rPr lang="es-ES" sz="3500" dirty="0">
                <a:solidFill>
                  <a:srgbClr val="0000FF"/>
                </a:solidFill>
                <a:latin typeface="ArialMT"/>
              </a:rPr>
              <a:t>Las organizaciones que tendrán</a:t>
            </a:r>
          </a:p>
          <a:p>
            <a:r>
              <a:rPr lang="es-ES" sz="3500" dirty="0">
                <a:solidFill>
                  <a:srgbClr val="0000FF"/>
                </a:solidFill>
                <a:latin typeface="ArialMT"/>
              </a:rPr>
              <a:t>más éxito en el futuro serán</a:t>
            </a:r>
          </a:p>
          <a:p>
            <a:r>
              <a:rPr lang="es-ES" sz="3500" dirty="0">
                <a:solidFill>
                  <a:srgbClr val="0000FF"/>
                </a:solidFill>
                <a:latin typeface="ArialMT"/>
              </a:rPr>
              <a:t>aquellas que sean capaces de</a:t>
            </a:r>
          </a:p>
          <a:p>
            <a:r>
              <a:rPr lang="es-ES" sz="3500" dirty="0">
                <a:solidFill>
                  <a:srgbClr val="0000FF"/>
                </a:solidFill>
                <a:latin typeface="ArialMT"/>
              </a:rPr>
              <a:t>adoptar rápida y eficazmente</a:t>
            </a:r>
          </a:p>
          <a:p>
            <a:r>
              <a:rPr lang="es-ES" sz="3500" dirty="0">
                <a:solidFill>
                  <a:srgbClr val="0000FF"/>
                </a:solidFill>
                <a:latin typeface="ArialMT"/>
              </a:rPr>
              <a:t>cambios fundamentales, duraderos</a:t>
            </a:r>
          </a:p>
          <a:p>
            <a:r>
              <a:rPr lang="es-ES" sz="3500" dirty="0">
                <a:solidFill>
                  <a:srgbClr val="0000FF"/>
                </a:solidFill>
                <a:latin typeface="ArialMT"/>
              </a:rPr>
              <a:t>y de todos los sistemas.</a:t>
            </a:r>
          </a:p>
        </p:txBody>
      </p:sp>
    </p:spTree>
    <p:extLst>
      <p:ext uri="{BB962C8B-B14F-4D97-AF65-F5344CB8AC3E}">
        <p14:creationId xmlns:p14="http://schemas.microsoft.com/office/powerpoint/2010/main" val="238683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3"/>
                                        </p:tgtEl>
                                      </p:cBhvr>
                                    </p:animEffect>
                                    <p:anim calcmode="lin" valueType="num">
                                      <p:cBhvr>
                                        <p:cTn id="7" dur="2000"/>
                                        <p:tgtEl>
                                          <p:spTgt spid="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3"/>
                                        </p:tgtEl>
                                        <p:attrNameLst>
                                          <p:attrName>ppt_h</p:attrName>
                                        </p:attrNameLst>
                                      </p:cBhvr>
                                      <p:tavLst>
                                        <p:tav tm="0">
                                          <p:val>
                                            <p:strVal val="ppt_h"/>
                                          </p:val>
                                        </p:tav>
                                        <p:tav tm="100000">
                                          <p:val>
                                            <p:strVal val="ppt_h"/>
                                          </p:val>
                                        </p:tav>
                                      </p:tavLst>
                                    </p:anim>
                                    <p:set>
                                      <p:cBhvr>
                                        <p:cTn id="9" dur="1" fill="hold">
                                          <p:stCondLst>
                                            <p:cond delay="1999"/>
                                          </p:stCondLst>
                                        </p:cTn>
                                        <p:tgtEl>
                                          <p:spTgt spid="3"/>
                                        </p:tgtEl>
                                        <p:attrNameLst>
                                          <p:attrName>style.visibility</p:attrName>
                                        </p:attrNameLst>
                                      </p:cBhvr>
                                      <p:to>
                                        <p:strVal val="hidden"/>
                                      </p:to>
                                    </p:set>
                                  </p:childTnLst>
                                </p:cTn>
                              </p:par>
                            </p:childTnLst>
                          </p:cTn>
                        </p:par>
                        <p:par>
                          <p:cTn id="10" fill="hold">
                            <p:stCondLst>
                              <p:cond delay="2000"/>
                            </p:stCondLst>
                            <p:childTnLst>
                              <p:par>
                                <p:cTn id="11" presetID="45"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anim calcmode="lin" valueType="num">
                                      <p:cBhvr>
                                        <p:cTn id="14" dur="2000" fill="hold"/>
                                        <p:tgtEl>
                                          <p:spTgt spid="4"/>
                                        </p:tgtEl>
                                        <p:attrNameLst>
                                          <p:attrName>ppt_w</p:attrName>
                                        </p:attrNameLst>
                                      </p:cBhvr>
                                      <p:tavLst>
                                        <p:tav tm="0" fmla="#ppt_w*sin(2.5*pi*$)">
                                          <p:val>
                                            <p:fltVal val="0"/>
                                          </p:val>
                                        </p:tav>
                                        <p:tav tm="100000">
                                          <p:val>
                                            <p:fltVal val="1"/>
                                          </p:val>
                                        </p:tav>
                                      </p:tavLst>
                                    </p:anim>
                                    <p:anim calcmode="lin" valueType="num">
                                      <p:cBhvr>
                                        <p:cTn id="15"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395536" y="188640"/>
            <a:ext cx="7128792" cy="707886"/>
          </a:xfrm>
          <a:prstGeom prst="rect">
            <a:avLst/>
          </a:prstGeom>
          <a:noFill/>
        </p:spPr>
        <p:txBody>
          <a:bodyPr wrap="square" rtlCol="0">
            <a:spAutoFit/>
          </a:bodyPr>
          <a:lstStyle/>
          <a:p>
            <a:r>
              <a:rPr lang="es-ES" sz="4000" b="1" dirty="0">
                <a:solidFill>
                  <a:srgbClr val="FFC000"/>
                </a:solidFill>
              </a:rPr>
              <a:t>Tan fácil como montar en bici</a:t>
            </a:r>
          </a:p>
        </p:txBody>
      </p:sp>
      <p:pic>
        <p:nvPicPr>
          <p:cNvPr id="7" name="6 Imagen" descr="Macintosh HD:Users:luismiguelguerraabril:Documents:holp:01_holp visual:2016_09_21_el arte de ser profesional:01sobr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pic>
        <p:nvPicPr>
          <p:cNvPr id="5" name="Imagen 4">
            <a:hlinkClick r:id="rId3" action="ppaction://hlinkfile"/>
            <a:extLst>
              <a:ext uri="{FF2B5EF4-FFF2-40B4-BE49-F238E27FC236}">
                <a16:creationId xmlns:a16="http://schemas.microsoft.com/office/drawing/2014/main" id="{738C078C-79C6-49B2-9DF3-4CC022EAF99B}"/>
              </a:ext>
            </a:extLst>
          </p:cNvPr>
          <p:cNvPicPr>
            <a:picLocks noChangeAspect="1"/>
          </p:cNvPicPr>
          <p:nvPr/>
        </p:nvPicPr>
        <p:blipFill>
          <a:blip r:embed="rId4"/>
          <a:stretch>
            <a:fillRect/>
          </a:stretch>
        </p:blipFill>
        <p:spPr>
          <a:xfrm>
            <a:off x="3347864" y="1281340"/>
            <a:ext cx="2847975" cy="5410200"/>
          </a:xfrm>
          <a:prstGeom prst="rect">
            <a:avLst/>
          </a:prstGeom>
        </p:spPr>
      </p:pic>
    </p:spTree>
    <p:extLst>
      <p:ext uri="{BB962C8B-B14F-4D97-AF65-F5344CB8AC3E}">
        <p14:creationId xmlns:p14="http://schemas.microsoft.com/office/powerpoint/2010/main" val="16153341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755576" y="980728"/>
            <a:ext cx="7546429" cy="5837948"/>
          </a:xfrm>
          <a:prstGeom prst="rect">
            <a:avLst/>
          </a:prstGeom>
          <a:noFill/>
          <a:ln w="9525">
            <a:noFill/>
            <a:miter lim="800000"/>
            <a:headEnd/>
            <a:tailEnd/>
          </a:ln>
        </p:spPr>
      </p:pic>
      <p:pic>
        <p:nvPicPr>
          <p:cNvPr id="7" name="Queen   The Show Must Go On (Audio).mov">
            <a:hlinkClick r:id="" action="ppaction://media"/>
          </p:cNvPr>
          <p:cNvPicPr>
            <a:picLocks noRot="1" noChangeAspect="1"/>
          </p:cNvPicPr>
          <p:nvPr>
            <a:videoFile r:link="rId1"/>
          </p:nvPr>
        </p:nvPicPr>
        <p:blipFill>
          <a:blip r:embed="rId4"/>
          <a:stretch>
            <a:fillRect/>
          </a:stretch>
        </p:blipFill>
        <p:spPr>
          <a:xfrm>
            <a:off x="3827579" y="5435223"/>
            <a:ext cx="1944216" cy="108012"/>
          </a:xfrm>
          <a:prstGeom prst="rect">
            <a:avLst/>
          </a:prstGeom>
        </p:spPr>
      </p:pic>
      <p:sp>
        <p:nvSpPr>
          <p:cNvPr id="2" name="1 CuadroTexto"/>
          <p:cNvSpPr txBox="1"/>
          <p:nvPr/>
        </p:nvSpPr>
        <p:spPr>
          <a:xfrm>
            <a:off x="395536" y="188640"/>
            <a:ext cx="7128792" cy="707886"/>
          </a:xfrm>
          <a:prstGeom prst="rect">
            <a:avLst/>
          </a:prstGeom>
          <a:noFill/>
        </p:spPr>
        <p:txBody>
          <a:bodyPr wrap="square" rtlCol="0">
            <a:spAutoFit/>
          </a:bodyPr>
          <a:lstStyle/>
          <a:p>
            <a:r>
              <a:rPr lang="es-ES" sz="4000" b="1" dirty="0">
                <a:solidFill>
                  <a:srgbClr val="FFC000"/>
                </a:solidFill>
              </a:rPr>
              <a:t>Muchas Gracias</a:t>
            </a:r>
          </a:p>
        </p:txBody>
      </p:sp>
      <p:pic>
        <p:nvPicPr>
          <p:cNvPr id="8" name="7 Imagen" descr="Macintosh HD:Users:luismiguelguerraabril:Documents:holp:01_holp visual:2016_09_21_el arte de ser profesional:01sobre.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188640"/>
            <a:ext cx="7560840" cy="707886"/>
          </a:xfrm>
          <a:prstGeom prst="rect">
            <a:avLst/>
          </a:prstGeom>
          <a:noFill/>
        </p:spPr>
        <p:txBody>
          <a:bodyPr wrap="square" rtlCol="0">
            <a:spAutoFit/>
          </a:bodyPr>
          <a:lstStyle/>
          <a:p>
            <a:r>
              <a:rPr lang="es-ES" sz="4000" b="1" dirty="0">
                <a:solidFill>
                  <a:srgbClr val="FFC000"/>
                </a:solidFill>
              </a:rPr>
              <a:t>Distinción Equipo vs grupo</a:t>
            </a:r>
          </a:p>
        </p:txBody>
      </p:sp>
      <p:pic>
        <p:nvPicPr>
          <p:cNvPr id="8" name="7 Imagen" descr="Macintosh HD:Users:luismiguelguerraabril:Documents:holp:01_holp visual:2016_09_21_el arte de ser profesional:01sobr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sp>
        <p:nvSpPr>
          <p:cNvPr id="9" name="8 CuadroTexto"/>
          <p:cNvSpPr txBox="1"/>
          <p:nvPr/>
        </p:nvSpPr>
        <p:spPr>
          <a:xfrm>
            <a:off x="467544" y="1109057"/>
            <a:ext cx="7848872" cy="2585323"/>
          </a:xfrm>
          <a:prstGeom prst="rect">
            <a:avLst/>
          </a:prstGeom>
          <a:noFill/>
        </p:spPr>
        <p:txBody>
          <a:bodyPr wrap="square" rtlCol="0">
            <a:spAutoFit/>
          </a:bodyPr>
          <a:lstStyle/>
          <a:p>
            <a:pPr indent="-342900" algn="just"/>
            <a:r>
              <a:rPr lang="es-ES" b="1" dirty="0"/>
              <a:t>* Los grupos pueden alcanzar objetivos, pero no son tan efectivos como las personas que trabajan en equipo</a:t>
            </a:r>
          </a:p>
          <a:p>
            <a:pPr indent="-342900" algn="just"/>
            <a:endParaRPr lang="es-ES" b="1" dirty="0"/>
          </a:p>
          <a:p>
            <a:pPr indent="-342900" algn="just"/>
            <a:r>
              <a:rPr lang="es-ES" b="1" dirty="0"/>
              <a:t>* Todos los equipos son grupos de personas, pero muchos grupos nunca llegarán a trabajar como un equipo</a:t>
            </a:r>
          </a:p>
          <a:p>
            <a:pPr indent="-342900" algn="just"/>
            <a:endParaRPr lang="es-ES" b="1" dirty="0"/>
          </a:p>
          <a:p>
            <a:pPr indent="-342900" algn="just"/>
            <a:r>
              <a:rPr lang="es-ES" b="1" dirty="0"/>
              <a:t>* Siempre formamos parte de un grupo: en el trabajo, en casa, en el tiempo libre...</a:t>
            </a:r>
          </a:p>
          <a:p>
            <a:pPr indent="-342900"/>
            <a:endParaRPr lang="es-ES" b="1"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858" y="3429000"/>
            <a:ext cx="5785470"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963" y="2998043"/>
            <a:ext cx="5934075"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395536" y="188640"/>
            <a:ext cx="7560840" cy="707886"/>
          </a:xfrm>
          <a:prstGeom prst="rect">
            <a:avLst/>
          </a:prstGeom>
          <a:noFill/>
        </p:spPr>
        <p:txBody>
          <a:bodyPr wrap="square" rtlCol="0">
            <a:spAutoFit/>
          </a:bodyPr>
          <a:lstStyle/>
          <a:p>
            <a:r>
              <a:rPr lang="es-ES" sz="4000" b="1" dirty="0">
                <a:solidFill>
                  <a:srgbClr val="FFC000"/>
                </a:solidFill>
              </a:rPr>
              <a:t>Distinción Equipo vs grupo</a:t>
            </a:r>
          </a:p>
        </p:txBody>
      </p:sp>
      <p:pic>
        <p:nvPicPr>
          <p:cNvPr id="8" name="7 Imagen" descr="Macintosh HD:Users:luismiguelguerraabril:Documents:holp:01_holp visual:2016_09_21_el arte de ser profesional:01sobr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sp>
        <p:nvSpPr>
          <p:cNvPr id="9" name="8 CuadroTexto"/>
          <p:cNvSpPr txBox="1"/>
          <p:nvPr/>
        </p:nvSpPr>
        <p:spPr>
          <a:xfrm>
            <a:off x="395536" y="1055633"/>
            <a:ext cx="3894146" cy="5447645"/>
          </a:xfrm>
          <a:prstGeom prst="rect">
            <a:avLst/>
          </a:prstGeom>
          <a:noFill/>
        </p:spPr>
        <p:txBody>
          <a:bodyPr wrap="square" rtlCol="0">
            <a:spAutoFit/>
          </a:bodyPr>
          <a:lstStyle/>
          <a:p>
            <a:pPr algn="ctr"/>
            <a:r>
              <a:rPr lang="es-ES" sz="2400" b="1" dirty="0"/>
              <a:t>Grupos cooperativos:</a:t>
            </a:r>
          </a:p>
          <a:p>
            <a:pPr marL="285750" indent="-285750">
              <a:buFont typeface="Wingdings" pitchFamily="2" charset="2"/>
              <a:buChar char="Ø"/>
            </a:pPr>
            <a:endParaRPr lang="es-ES" b="1" dirty="0"/>
          </a:p>
          <a:p>
            <a:pPr marL="285750" indent="-285750">
              <a:buFont typeface="Wingdings" pitchFamily="2" charset="2"/>
              <a:buChar char="Ø"/>
            </a:pPr>
            <a:r>
              <a:rPr lang="es-ES" b="1" dirty="0"/>
              <a:t>Las personas trabajan juntas</a:t>
            </a:r>
          </a:p>
          <a:p>
            <a:pPr marL="285750" indent="-285750">
              <a:buFont typeface="Wingdings" pitchFamily="2" charset="2"/>
              <a:buChar char="Ø"/>
            </a:pPr>
            <a:endParaRPr lang="es-ES" b="1" dirty="0"/>
          </a:p>
          <a:p>
            <a:pPr marL="285750" indent="-285750">
              <a:buFont typeface="Wingdings" pitchFamily="2" charset="2"/>
              <a:buChar char="Ø"/>
            </a:pPr>
            <a:r>
              <a:rPr lang="es-ES" b="1" dirty="0"/>
              <a:t>Los sentimientos no son parte del trabajo</a:t>
            </a:r>
          </a:p>
          <a:p>
            <a:pPr marL="285750" indent="-285750">
              <a:buFont typeface="Wingdings" pitchFamily="2" charset="2"/>
              <a:buChar char="Ø"/>
            </a:pPr>
            <a:endParaRPr lang="es-ES" b="1" dirty="0"/>
          </a:p>
          <a:p>
            <a:pPr marL="285750" indent="-285750">
              <a:buFont typeface="Wingdings" pitchFamily="2" charset="2"/>
              <a:buChar char="Ø"/>
            </a:pPr>
            <a:r>
              <a:rPr lang="es-ES" b="1" dirty="0"/>
              <a:t>Los conflictos se acomodan</a:t>
            </a:r>
          </a:p>
          <a:p>
            <a:pPr marL="285750" indent="-285750">
              <a:buFont typeface="Wingdings" pitchFamily="2" charset="2"/>
              <a:buChar char="Ø"/>
            </a:pPr>
            <a:endParaRPr lang="es-ES" b="1" dirty="0"/>
          </a:p>
          <a:p>
            <a:pPr marL="285750" indent="-285750">
              <a:buFont typeface="Wingdings" pitchFamily="2" charset="2"/>
              <a:buChar char="Ø"/>
            </a:pPr>
            <a:endParaRPr lang="es-ES" b="1" dirty="0"/>
          </a:p>
          <a:p>
            <a:pPr marL="285750" indent="-285750">
              <a:buFont typeface="Wingdings" pitchFamily="2" charset="2"/>
              <a:buChar char="Ø"/>
            </a:pPr>
            <a:r>
              <a:rPr lang="es-ES" b="1" dirty="0"/>
              <a:t>Confianza y apertura mínimas</a:t>
            </a:r>
          </a:p>
          <a:p>
            <a:pPr marL="285750" indent="-285750">
              <a:buFont typeface="Wingdings" pitchFamily="2" charset="2"/>
              <a:buChar char="Ø"/>
            </a:pPr>
            <a:endParaRPr lang="es-ES" b="1" dirty="0"/>
          </a:p>
          <a:p>
            <a:pPr marL="285750" indent="-285750">
              <a:buFont typeface="Wingdings" pitchFamily="2" charset="2"/>
              <a:buChar char="Ø"/>
            </a:pPr>
            <a:endParaRPr lang="es-ES" b="1" dirty="0"/>
          </a:p>
          <a:p>
            <a:pPr marL="285750" indent="-285750">
              <a:buFont typeface="Wingdings" pitchFamily="2" charset="2"/>
              <a:buChar char="Ø"/>
            </a:pPr>
            <a:r>
              <a:rPr lang="es-ES" b="1" dirty="0"/>
              <a:t>Se comparte la información necesaria para la tarea</a:t>
            </a:r>
          </a:p>
          <a:p>
            <a:pPr marL="285750" indent="-285750">
              <a:buFont typeface="Wingdings" pitchFamily="2" charset="2"/>
              <a:buChar char="Ø"/>
            </a:pPr>
            <a:endParaRPr lang="es-ES" b="1" dirty="0"/>
          </a:p>
          <a:p>
            <a:pPr marL="285750" indent="-285750">
              <a:buFont typeface="Wingdings" pitchFamily="2" charset="2"/>
              <a:buChar char="Ø"/>
            </a:pPr>
            <a:r>
              <a:rPr lang="es-ES" b="1" dirty="0"/>
              <a:t>Metas y objetivos personales / poco definidos</a:t>
            </a:r>
          </a:p>
          <a:p>
            <a:endParaRPr lang="es-ES" b="1" dirty="0"/>
          </a:p>
        </p:txBody>
      </p:sp>
      <p:sp>
        <p:nvSpPr>
          <p:cNvPr id="3" name="2 Rectángulo"/>
          <p:cNvSpPr/>
          <p:nvPr/>
        </p:nvSpPr>
        <p:spPr>
          <a:xfrm>
            <a:off x="4932040" y="1052736"/>
            <a:ext cx="3672408" cy="4893647"/>
          </a:xfrm>
          <a:prstGeom prst="rect">
            <a:avLst/>
          </a:prstGeom>
        </p:spPr>
        <p:txBody>
          <a:bodyPr wrap="square">
            <a:spAutoFit/>
          </a:bodyPr>
          <a:lstStyle/>
          <a:p>
            <a:pPr algn="ctr"/>
            <a:r>
              <a:rPr lang="es-ES" sz="2400" b="1" dirty="0"/>
              <a:t>Equipos efectivos:</a:t>
            </a:r>
          </a:p>
          <a:p>
            <a:pPr marL="285750" indent="-285750">
              <a:buFont typeface="Wingdings" pitchFamily="2" charset="2"/>
              <a:buChar char="v"/>
            </a:pPr>
            <a:endParaRPr lang="es-ES" b="1" dirty="0"/>
          </a:p>
          <a:p>
            <a:pPr marL="285750" indent="-285750">
              <a:buFont typeface="Wingdings" pitchFamily="2" charset="2"/>
              <a:buChar char="v"/>
            </a:pPr>
            <a:r>
              <a:rPr lang="es-ES" b="1" dirty="0"/>
              <a:t>Las personas confían entre sí</a:t>
            </a:r>
          </a:p>
          <a:p>
            <a:pPr marL="285750" indent="-285750">
              <a:buFont typeface="Wingdings" pitchFamily="2" charset="2"/>
              <a:buChar char="v"/>
            </a:pPr>
            <a:endParaRPr lang="es-ES" b="1" dirty="0"/>
          </a:p>
          <a:p>
            <a:pPr marL="285750" indent="-285750">
              <a:buFont typeface="Wingdings" pitchFamily="2" charset="2"/>
              <a:buChar char="v"/>
            </a:pPr>
            <a:r>
              <a:rPr lang="es-ES" b="1" dirty="0"/>
              <a:t>Los sentimientos se expresan abiertamente</a:t>
            </a:r>
          </a:p>
          <a:p>
            <a:pPr marL="285750" indent="-285750">
              <a:buFont typeface="Wingdings" pitchFamily="2" charset="2"/>
              <a:buChar char="v"/>
            </a:pPr>
            <a:endParaRPr lang="es-ES" b="1" dirty="0"/>
          </a:p>
          <a:p>
            <a:pPr marL="285750" indent="-285750">
              <a:buFont typeface="Wingdings" pitchFamily="2" charset="2"/>
              <a:buChar char="v"/>
            </a:pPr>
            <a:r>
              <a:rPr lang="es-ES" b="1" dirty="0"/>
              <a:t>Los conflictos se gestionan</a:t>
            </a:r>
          </a:p>
          <a:p>
            <a:pPr marL="285750" indent="-285750">
              <a:buFont typeface="Wingdings" pitchFamily="2" charset="2"/>
              <a:buChar char="v"/>
            </a:pPr>
            <a:endParaRPr lang="es-ES" b="1" dirty="0"/>
          </a:p>
          <a:p>
            <a:pPr marL="285750" indent="-285750">
              <a:buFont typeface="Wingdings" pitchFamily="2" charset="2"/>
              <a:buChar char="v"/>
            </a:pPr>
            <a:endParaRPr lang="es-ES" b="1" dirty="0"/>
          </a:p>
          <a:p>
            <a:pPr marL="285750" indent="-285750">
              <a:buFont typeface="Wingdings" pitchFamily="2" charset="2"/>
              <a:buChar char="v"/>
            </a:pPr>
            <a:r>
              <a:rPr lang="es-ES" b="1" dirty="0"/>
              <a:t>Las personas se apoyan entre sí</a:t>
            </a:r>
          </a:p>
          <a:p>
            <a:pPr marL="285750" indent="-285750">
              <a:buFont typeface="Wingdings" pitchFamily="2" charset="2"/>
              <a:buChar char="v"/>
            </a:pPr>
            <a:endParaRPr lang="es-ES" b="1" dirty="0"/>
          </a:p>
          <a:p>
            <a:pPr marL="285750" indent="-285750">
              <a:buFont typeface="Wingdings" pitchFamily="2" charset="2"/>
              <a:buChar char="v"/>
            </a:pPr>
            <a:endParaRPr lang="es-ES" b="1" dirty="0"/>
          </a:p>
          <a:p>
            <a:pPr marL="285750" indent="-285750">
              <a:buFont typeface="Wingdings" pitchFamily="2" charset="2"/>
              <a:buChar char="v"/>
            </a:pPr>
            <a:r>
              <a:rPr lang="es-ES" b="1" dirty="0"/>
              <a:t>La información se comparte libremente</a:t>
            </a:r>
          </a:p>
          <a:p>
            <a:pPr marL="285750" indent="-285750">
              <a:buFont typeface="Wingdings" pitchFamily="2" charset="2"/>
              <a:buChar char="v"/>
            </a:pPr>
            <a:endParaRPr lang="es-ES" b="1" dirty="0"/>
          </a:p>
          <a:p>
            <a:pPr marL="285750" indent="-285750">
              <a:buFont typeface="Wingdings" pitchFamily="2" charset="2"/>
              <a:buChar char="v"/>
            </a:pPr>
            <a:r>
              <a:rPr lang="es-ES" b="1" dirty="0"/>
              <a:t>Objetivos comunes a todos</a:t>
            </a:r>
          </a:p>
        </p:txBody>
      </p:sp>
    </p:spTree>
    <p:extLst>
      <p:ext uri="{BB962C8B-B14F-4D97-AF65-F5344CB8AC3E}">
        <p14:creationId xmlns:p14="http://schemas.microsoft.com/office/powerpoint/2010/main" val="373694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3305927"/>
            <a:ext cx="4968552" cy="283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CuadroTexto"/>
          <p:cNvSpPr txBox="1"/>
          <p:nvPr/>
        </p:nvSpPr>
        <p:spPr>
          <a:xfrm>
            <a:off x="395536" y="980728"/>
            <a:ext cx="7920880" cy="5632311"/>
          </a:xfrm>
          <a:prstGeom prst="rect">
            <a:avLst/>
          </a:prstGeom>
          <a:noFill/>
        </p:spPr>
        <p:txBody>
          <a:bodyPr wrap="square" rtlCol="0">
            <a:spAutoFit/>
          </a:bodyPr>
          <a:lstStyle/>
          <a:p>
            <a:pPr algn="just"/>
            <a:r>
              <a:rPr lang="es-ES" dirty="0"/>
              <a:t> </a:t>
            </a:r>
          </a:p>
          <a:p>
            <a:pPr marL="285750" indent="-285750" algn="just">
              <a:buFont typeface="Wingdings" pitchFamily="2" charset="2"/>
              <a:buChar char="q"/>
            </a:pPr>
            <a:r>
              <a:rPr lang="es-ES" dirty="0"/>
              <a:t>Cuando intentas solucionar problemas complejos en que nadie conoce la respuesta (si es que existe). Si la respuesta es sencilla no necesitas un equipo.</a:t>
            </a:r>
          </a:p>
          <a:p>
            <a:pPr marL="285750" indent="-285750" algn="just">
              <a:buFont typeface="Wingdings" pitchFamily="2" charset="2"/>
              <a:buChar char="q"/>
            </a:pPr>
            <a:endParaRPr lang="es-ES" dirty="0"/>
          </a:p>
          <a:p>
            <a:pPr marL="285750" indent="-285750" algn="just">
              <a:buFont typeface="Wingdings" pitchFamily="2" charset="2"/>
              <a:buChar char="q"/>
            </a:pPr>
            <a:r>
              <a:rPr lang="es-ES" dirty="0"/>
              <a:t>Cuando no está claro el procedimiento a seguir, es necesario compartir el problema con los demás.</a:t>
            </a:r>
          </a:p>
          <a:p>
            <a:pPr marL="285750" indent="-285750" algn="just">
              <a:buFont typeface="Wingdings" pitchFamily="2" charset="2"/>
              <a:buChar char="q"/>
            </a:pPr>
            <a:endParaRPr lang="es-ES" dirty="0"/>
          </a:p>
          <a:p>
            <a:pPr marL="285750" indent="-285750" algn="just">
              <a:buFont typeface="Wingdings" pitchFamily="2" charset="2"/>
              <a:buChar char="q"/>
            </a:pPr>
            <a:r>
              <a:rPr lang="es-ES" dirty="0"/>
              <a:t>Cuando existe la necesidad de que diferentes personas trabajen juntas en una tarea determinada</a:t>
            </a:r>
          </a:p>
          <a:p>
            <a:pPr marL="285750" indent="-285750" algn="just">
              <a:buFont typeface="Wingdings" pitchFamily="2" charset="2"/>
              <a:buChar char="q"/>
            </a:pPr>
            <a:endParaRPr lang="es-ES" dirty="0"/>
          </a:p>
          <a:p>
            <a:pPr marL="285750" indent="-285750" algn="just">
              <a:buFont typeface="Wingdings" pitchFamily="2" charset="2"/>
              <a:buChar char="q"/>
            </a:pPr>
            <a:r>
              <a:rPr lang="es-ES" dirty="0"/>
              <a:t>Cuando se producen cambios rápidos.</a:t>
            </a:r>
          </a:p>
          <a:p>
            <a:pPr algn="just"/>
            <a:endParaRPr lang="es-ES" dirty="0"/>
          </a:p>
          <a:p>
            <a:pPr algn="just"/>
            <a:endParaRPr lang="es-ES" dirty="0"/>
          </a:p>
          <a:p>
            <a:pPr algn="just"/>
            <a:endParaRPr lang="es-ES" dirty="0"/>
          </a:p>
          <a:p>
            <a:pPr algn="just"/>
            <a:endParaRPr lang="es-ES" dirty="0"/>
          </a:p>
          <a:p>
            <a:pPr algn="just"/>
            <a:endParaRPr lang="es-ES" dirty="0"/>
          </a:p>
          <a:p>
            <a:pPr algn="just"/>
            <a:endParaRPr lang="es-ES" dirty="0"/>
          </a:p>
          <a:p>
            <a:pPr algn="just"/>
            <a:endParaRPr lang="es-ES" dirty="0"/>
          </a:p>
          <a:p>
            <a:pPr algn="just"/>
            <a:r>
              <a:rPr lang="es-ES" i="1" dirty="0"/>
              <a:t>NOTA:</a:t>
            </a:r>
          </a:p>
          <a:p>
            <a:pPr algn="just"/>
            <a:r>
              <a:rPr lang="es-ES" i="1" dirty="0"/>
              <a:t>Si no reúnes estos criterios, no necesitas un equipo</a:t>
            </a:r>
            <a:r>
              <a:rPr lang="es-ES" b="1" i="1" dirty="0"/>
              <a:t>.</a:t>
            </a:r>
          </a:p>
        </p:txBody>
      </p:sp>
      <p:sp>
        <p:nvSpPr>
          <p:cNvPr id="2" name="1 CuadroTexto"/>
          <p:cNvSpPr txBox="1"/>
          <p:nvPr/>
        </p:nvSpPr>
        <p:spPr>
          <a:xfrm>
            <a:off x="395536" y="188640"/>
            <a:ext cx="7560840" cy="707886"/>
          </a:xfrm>
          <a:prstGeom prst="rect">
            <a:avLst/>
          </a:prstGeom>
          <a:noFill/>
        </p:spPr>
        <p:txBody>
          <a:bodyPr wrap="square" rtlCol="0">
            <a:spAutoFit/>
          </a:bodyPr>
          <a:lstStyle/>
          <a:p>
            <a:r>
              <a:rPr lang="es-ES" sz="4000" b="1" dirty="0">
                <a:solidFill>
                  <a:srgbClr val="FFC000"/>
                </a:solidFill>
              </a:rPr>
              <a:t>¿Cuándo necesitas un equipo?</a:t>
            </a:r>
          </a:p>
        </p:txBody>
      </p:sp>
      <p:pic>
        <p:nvPicPr>
          <p:cNvPr id="8" name="7 Imagen" descr="Macintosh HD:Users:luismiguelguerraabril:Documents:holp:01_holp visual:2016_09_21_el arte de ser profesional:01sobre.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spTree>
    <p:extLst>
      <p:ext uri="{BB962C8B-B14F-4D97-AF65-F5344CB8AC3E}">
        <p14:creationId xmlns:p14="http://schemas.microsoft.com/office/powerpoint/2010/main" val="934297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391724" y="1028343"/>
            <a:ext cx="7920880" cy="5355312"/>
          </a:xfrm>
          <a:prstGeom prst="rect">
            <a:avLst/>
          </a:prstGeom>
          <a:noFill/>
        </p:spPr>
        <p:txBody>
          <a:bodyPr wrap="square" rtlCol="0">
            <a:spAutoFit/>
          </a:bodyPr>
          <a:lstStyle/>
          <a:p>
            <a:pPr algn="just"/>
            <a:r>
              <a:rPr lang="es-ES" dirty="0"/>
              <a:t> </a:t>
            </a:r>
          </a:p>
          <a:p>
            <a:pPr marL="285750" indent="-285750" algn="just">
              <a:buFont typeface="Wingdings" pitchFamily="2" charset="2"/>
              <a:buChar char="q"/>
            </a:pPr>
            <a:r>
              <a:rPr lang="es-ES" b="1" dirty="0"/>
              <a:t>Trabajo en Equipo. </a:t>
            </a:r>
            <a:r>
              <a:rPr lang="es-ES" b="1" dirty="0" err="1"/>
              <a:t>TeamWorking</a:t>
            </a:r>
            <a:r>
              <a:rPr lang="es-ES" b="1" dirty="0"/>
              <a:t>: </a:t>
            </a:r>
            <a:r>
              <a:rPr lang="es-ES" dirty="0"/>
              <a:t>Un grupo de personas cercanas entre sí (no siempre) interactúan en algunos asuntos del trabajo</a:t>
            </a:r>
          </a:p>
          <a:p>
            <a:pPr marL="742950" lvl="1" indent="-285750" algn="just">
              <a:buFont typeface="Wingdings" panose="05000000000000000000" pitchFamily="2" charset="2"/>
              <a:buChar char="§"/>
            </a:pPr>
            <a:r>
              <a:rPr lang="es-ES" dirty="0"/>
              <a:t>Regularmente tienen reuniones, o se implican en la resolución de algún problema</a:t>
            </a:r>
          </a:p>
          <a:p>
            <a:pPr marL="742950" lvl="1" indent="-285750" algn="just">
              <a:buFont typeface="Wingdings" panose="05000000000000000000" pitchFamily="2" charset="2"/>
              <a:buChar char="§"/>
            </a:pPr>
            <a:r>
              <a:rPr lang="es-ES" dirty="0"/>
              <a:t>Sus responsabilidades no les obligan a conocerse entre sí.</a:t>
            </a:r>
          </a:p>
          <a:p>
            <a:pPr marL="285750" indent="-285750" algn="just">
              <a:buFont typeface="Wingdings" pitchFamily="2" charset="2"/>
              <a:buChar char="q"/>
            </a:pPr>
            <a:endParaRPr lang="es-ES" dirty="0"/>
          </a:p>
          <a:p>
            <a:pPr marL="285750" indent="-285750" algn="just">
              <a:buFont typeface="Wingdings" pitchFamily="2" charset="2"/>
              <a:buChar char="q"/>
            </a:pPr>
            <a:r>
              <a:rPr lang="es-ES" b="1" dirty="0"/>
              <a:t>Construcción de equipos (</a:t>
            </a:r>
            <a:r>
              <a:rPr lang="es-ES" b="1" dirty="0" err="1"/>
              <a:t>Teambuilding</a:t>
            </a:r>
            <a:r>
              <a:rPr lang="es-ES" b="1" dirty="0"/>
              <a:t>) </a:t>
            </a:r>
            <a:r>
              <a:rPr lang="es-ES" dirty="0"/>
              <a:t>- un grupo de personas que necesita trabajar a un mayor nivel de conocimiento entre las personas</a:t>
            </a:r>
          </a:p>
          <a:p>
            <a:pPr marL="742950" lvl="1" indent="-285750" algn="just">
              <a:buFont typeface="Wingdings" panose="05000000000000000000" pitchFamily="2" charset="2"/>
              <a:buChar char="§"/>
            </a:pPr>
            <a:r>
              <a:rPr lang="es-ES" dirty="0"/>
              <a:t>Pueden haber llegado a este estado con el tiempo</a:t>
            </a:r>
          </a:p>
          <a:p>
            <a:pPr marL="742950" lvl="1" indent="-285750">
              <a:buFont typeface="Wingdings" panose="05000000000000000000" pitchFamily="2" charset="2"/>
              <a:buChar char="§"/>
            </a:pPr>
            <a:r>
              <a:rPr lang="es-ES" dirty="0"/>
              <a:t>Es posible que el responsable del equipo haya trabajado activamente para configurarlo.</a:t>
            </a:r>
          </a:p>
          <a:p>
            <a:pPr marL="285750" indent="-285750" algn="just">
              <a:buFont typeface="Wingdings" panose="05000000000000000000" pitchFamily="2" charset="2"/>
              <a:buChar char="§"/>
            </a:pPr>
            <a:endParaRPr lang="es-ES" dirty="0"/>
          </a:p>
          <a:p>
            <a:pPr marL="285750" indent="-285750" algn="just">
              <a:buFont typeface="Wingdings" pitchFamily="2" charset="2"/>
              <a:buChar char="q"/>
            </a:pPr>
            <a:r>
              <a:rPr lang="es-ES" b="1" dirty="0"/>
              <a:t>Desarrollo de equipos (</a:t>
            </a:r>
            <a:r>
              <a:rPr lang="es-ES" b="1" dirty="0" err="1"/>
              <a:t>Team</a:t>
            </a:r>
            <a:r>
              <a:rPr lang="es-ES" b="1" dirty="0"/>
              <a:t> </a:t>
            </a:r>
            <a:r>
              <a:rPr lang="es-ES" b="1" dirty="0" err="1"/>
              <a:t>development</a:t>
            </a:r>
            <a:r>
              <a:rPr lang="es-ES" b="1" dirty="0"/>
              <a:t>) - </a:t>
            </a:r>
            <a:r>
              <a:rPr lang="es-ES" dirty="0"/>
              <a:t>trabajo para convertir al equipo en un equipo de alto rendimiento.</a:t>
            </a:r>
          </a:p>
          <a:p>
            <a:pPr marL="285750" indent="-285750" algn="just">
              <a:buFont typeface="Wingdings" pitchFamily="2" charset="2"/>
              <a:buChar char="q"/>
            </a:pPr>
            <a:endParaRPr lang="es-ES" dirty="0"/>
          </a:p>
          <a:p>
            <a:pPr marL="285750" indent="-285750" algn="just">
              <a:buFont typeface="Wingdings" pitchFamily="2" charset="2"/>
              <a:buChar char="q"/>
            </a:pPr>
            <a:r>
              <a:rPr lang="es-ES" b="1" dirty="0" err="1"/>
              <a:t>Team</a:t>
            </a:r>
            <a:r>
              <a:rPr lang="es-ES" b="1" dirty="0"/>
              <a:t> time - </a:t>
            </a:r>
            <a:r>
              <a:rPr lang="es-ES" dirty="0"/>
              <a:t>término para referirse a los momentos en que las personas del equipo están juntas.</a:t>
            </a:r>
          </a:p>
          <a:p>
            <a:pPr marL="285750" indent="-285750" algn="just">
              <a:buFont typeface="Wingdings" pitchFamily="2" charset="2"/>
              <a:buChar char="q"/>
            </a:pPr>
            <a:endParaRPr lang="es-ES" dirty="0"/>
          </a:p>
        </p:txBody>
      </p:sp>
      <p:sp>
        <p:nvSpPr>
          <p:cNvPr id="2" name="1 CuadroTexto"/>
          <p:cNvSpPr txBox="1"/>
          <p:nvPr/>
        </p:nvSpPr>
        <p:spPr>
          <a:xfrm>
            <a:off x="395536" y="188640"/>
            <a:ext cx="7560840" cy="707886"/>
          </a:xfrm>
          <a:prstGeom prst="rect">
            <a:avLst/>
          </a:prstGeom>
          <a:noFill/>
        </p:spPr>
        <p:txBody>
          <a:bodyPr wrap="square" rtlCol="0">
            <a:spAutoFit/>
          </a:bodyPr>
          <a:lstStyle/>
          <a:p>
            <a:r>
              <a:rPr lang="es-ES" sz="4000" b="1" dirty="0">
                <a:solidFill>
                  <a:srgbClr val="FFC000"/>
                </a:solidFill>
              </a:rPr>
              <a:t>¿Es tu grupo un equipo?</a:t>
            </a:r>
          </a:p>
        </p:txBody>
      </p:sp>
      <p:pic>
        <p:nvPicPr>
          <p:cNvPr id="8" name="7 Imagen" descr="Macintosh HD:Users:luismiguelguerraabril:Documents:holp:01_holp visual:2016_09_21_el arte de ser profesional:01sobr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spTree>
    <p:extLst>
      <p:ext uri="{BB962C8B-B14F-4D97-AF65-F5344CB8AC3E}">
        <p14:creationId xmlns:p14="http://schemas.microsoft.com/office/powerpoint/2010/main" val="180262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0F20D3A-C2A1-416A-B9F0-B144A0A9FA09}"/>
              </a:ext>
            </a:extLst>
          </p:cNvPr>
          <p:cNvPicPr>
            <a:picLocks noChangeAspect="1"/>
          </p:cNvPicPr>
          <p:nvPr/>
        </p:nvPicPr>
        <p:blipFill>
          <a:blip r:embed="rId2"/>
          <a:stretch>
            <a:fillRect/>
          </a:stretch>
        </p:blipFill>
        <p:spPr>
          <a:xfrm>
            <a:off x="4013224" y="3317426"/>
            <a:ext cx="4143375" cy="3381375"/>
          </a:xfrm>
          <a:prstGeom prst="rect">
            <a:avLst/>
          </a:prstGeom>
        </p:spPr>
      </p:pic>
      <p:sp>
        <p:nvSpPr>
          <p:cNvPr id="9" name="8 CuadroTexto"/>
          <p:cNvSpPr txBox="1"/>
          <p:nvPr/>
        </p:nvSpPr>
        <p:spPr>
          <a:xfrm>
            <a:off x="611560" y="1055268"/>
            <a:ext cx="7920880" cy="4524315"/>
          </a:xfrm>
          <a:prstGeom prst="rect">
            <a:avLst/>
          </a:prstGeom>
          <a:noFill/>
        </p:spPr>
        <p:txBody>
          <a:bodyPr wrap="square" rtlCol="0">
            <a:spAutoFit/>
          </a:bodyPr>
          <a:lstStyle/>
          <a:p>
            <a:pPr algn="just"/>
            <a:r>
              <a:rPr lang="es-ES" dirty="0"/>
              <a:t> </a:t>
            </a:r>
          </a:p>
          <a:p>
            <a:pPr algn="just"/>
            <a:endParaRPr lang="es-ES" dirty="0"/>
          </a:p>
          <a:p>
            <a:pPr marL="285750" indent="-285750" algn="just">
              <a:buFont typeface="Wingdings" pitchFamily="2" charset="2"/>
              <a:buChar char="q"/>
            </a:pPr>
            <a:endParaRPr lang="es-ES" b="1" dirty="0"/>
          </a:p>
          <a:p>
            <a:pPr marL="285750" indent="-285750" algn="just">
              <a:buFont typeface="Wingdings" pitchFamily="2" charset="2"/>
              <a:buChar char="q"/>
            </a:pPr>
            <a:r>
              <a:rPr lang="es-ES" b="1" dirty="0" err="1"/>
              <a:t>TeamWorking</a:t>
            </a:r>
            <a:r>
              <a:rPr lang="es-ES" b="1" dirty="0"/>
              <a:t>: El Objetivo es:</a:t>
            </a:r>
          </a:p>
          <a:p>
            <a:pPr marL="742950" lvl="1" indent="-285750" algn="just">
              <a:buFont typeface="Wingdings" panose="05000000000000000000" pitchFamily="2" charset="2"/>
              <a:buChar char="§"/>
            </a:pPr>
            <a:r>
              <a:rPr lang="es-ES" dirty="0"/>
              <a:t>Organizar (tu) equipo</a:t>
            </a:r>
          </a:p>
          <a:p>
            <a:pPr marL="742950" lvl="1" indent="-285750" algn="just">
              <a:buFont typeface="Wingdings" panose="05000000000000000000" pitchFamily="2" charset="2"/>
              <a:buChar char="§"/>
            </a:pPr>
            <a:r>
              <a:rPr lang="es-ES" dirty="0"/>
              <a:t>Comunicar mejor</a:t>
            </a:r>
          </a:p>
          <a:p>
            <a:pPr marL="742950" lvl="1" indent="-285750" algn="just">
              <a:buFont typeface="Wingdings" panose="05000000000000000000" pitchFamily="2" charset="2"/>
              <a:buChar char="§"/>
            </a:pPr>
            <a:r>
              <a:rPr lang="es-ES" dirty="0"/>
              <a:t>Enfocar al equipo a la resolución de determinados problemas</a:t>
            </a:r>
          </a:p>
          <a:p>
            <a:pPr marL="285750" indent="-285750" algn="just">
              <a:buFont typeface="Wingdings" pitchFamily="2" charset="2"/>
              <a:buChar char="q"/>
            </a:pPr>
            <a:endParaRPr lang="es-ES" dirty="0"/>
          </a:p>
          <a:p>
            <a:pPr marL="285750" indent="-285750" algn="just">
              <a:buFont typeface="Wingdings" pitchFamily="2" charset="2"/>
              <a:buChar char="q"/>
            </a:pPr>
            <a:endParaRPr lang="es-ES" dirty="0"/>
          </a:p>
          <a:p>
            <a:pPr marL="285750" indent="-285750" algn="just">
              <a:buFont typeface="Wingdings" pitchFamily="2" charset="2"/>
              <a:buChar char="q"/>
            </a:pPr>
            <a:endParaRPr lang="es-ES" dirty="0"/>
          </a:p>
          <a:p>
            <a:pPr marL="285750" indent="-285750" algn="just">
              <a:buFont typeface="Wingdings" pitchFamily="2" charset="2"/>
              <a:buChar char="q"/>
            </a:pPr>
            <a:endParaRPr lang="es-ES" dirty="0"/>
          </a:p>
          <a:p>
            <a:pPr marL="285750" indent="-285750" algn="just">
              <a:buFont typeface="Wingdings" pitchFamily="2" charset="2"/>
              <a:buChar char="q"/>
            </a:pPr>
            <a:endParaRPr lang="es-ES" b="1" dirty="0"/>
          </a:p>
          <a:p>
            <a:pPr marL="285750" indent="-285750" algn="just">
              <a:buFont typeface="Wingdings" pitchFamily="2" charset="2"/>
              <a:buChar char="q"/>
            </a:pPr>
            <a:r>
              <a:rPr lang="es-ES" b="1" dirty="0" err="1"/>
              <a:t>Teambuilding</a:t>
            </a:r>
            <a:r>
              <a:rPr lang="es-ES" b="1" dirty="0"/>
              <a:t>: Un poquito más lejos</a:t>
            </a:r>
          </a:p>
          <a:p>
            <a:pPr marL="742950" lvl="1" indent="-285750" algn="just">
              <a:buFont typeface="Wingdings" panose="05000000000000000000" pitchFamily="2" charset="2"/>
              <a:buChar char="§"/>
            </a:pPr>
            <a:r>
              <a:rPr lang="es-ES" dirty="0"/>
              <a:t>Relación entre las personas</a:t>
            </a:r>
          </a:p>
          <a:p>
            <a:pPr marL="742950" lvl="1" indent="-285750" algn="just">
              <a:buFont typeface="Wingdings" panose="05000000000000000000" pitchFamily="2" charset="2"/>
              <a:buChar char="§"/>
            </a:pPr>
            <a:r>
              <a:rPr lang="es-ES" dirty="0"/>
              <a:t>Motivación</a:t>
            </a:r>
          </a:p>
          <a:p>
            <a:pPr marL="285750" indent="-285750" algn="just">
              <a:buFont typeface="Wingdings" pitchFamily="2" charset="2"/>
              <a:buChar char="q"/>
            </a:pPr>
            <a:endParaRPr lang="es-ES" dirty="0"/>
          </a:p>
        </p:txBody>
      </p:sp>
      <p:sp>
        <p:nvSpPr>
          <p:cNvPr id="2" name="1 CuadroTexto"/>
          <p:cNvSpPr txBox="1"/>
          <p:nvPr/>
        </p:nvSpPr>
        <p:spPr>
          <a:xfrm>
            <a:off x="395536" y="188640"/>
            <a:ext cx="7560840" cy="707886"/>
          </a:xfrm>
          <a:prstGeom prst="rect">
            <a:avLst/>
          </a:prstGeom>
          <a:noFill/>
        </p:spPr>
        <p:txBody>
          <a:bodyPr wrap="square" rtlCol="0">
            <a:spAutoFit/>
          </a:bodyPr>
          <a:lstStyle/>
          <a:p>
            <a:r>
              <a:rPr lang="es-ES" sz="4000" b="1" dirty="0" err="1">
                <a:solidFill>
                  <a:srgbClr val="FFC000"/>
                </a:solidFill>
              </a:rPr>
              <a:t>Teamworking</a:t>
            </a:r>
            <a:r>
              <a:rPr lang="es-ES" sz="4000" b="1" dirty="0">
                <a:solidFill>
                  <a:srgbClr val="FFC000"/>
                </a:solidFill>
              </a:rPr>
              <a:t> vs </a:t>
            </a:r>
            <a:r>
              <a:rPr lang="es-ES" sz="4000" b="1" dirty="0" err="1">
                <a:solidFill>
                  <a:srgbClr val="FFC000"/>
                </a:solidFill>
              </a:rPr>
              <a:t>Teambuilding</a:t>
            </a:r>
            <a:endParaRPr lang="es-ES" sz="4000" b="1" dirty="0">
              <a:solidFill>
                <a:srgbClr val="FFC000"/>
              </a:solidFill>
            </a:endParaRPr>
          </a:p>
        </p:txBody>
      </p:sp>
      <p:pic>
        <p:nvPicPr>
          <p:cNvPr id="8" name="7 Imagen" descr="Macintosh HD:Users:luismiguelguerraabril:Documents:holp:01_holp visual:2016_09_21_el arte de ser profesional:01sobre.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84153"/>
            <a:ext cx="1696591" cy="1136889"/>
          </a:xfrm>
          <a:prstGeom prst="rect">
            <a:avLst/>
          </a:prstGeom>
          <a:noFill/>
          <a:ln>
            <a:noFill/>
          </a:ln>
        </p:spPr>
      </p:pic>
      <p:pic>
        <p:nvPicPr>
          <p:cNvPr id="4" name="Imagen 3">
            <a:extLst>
              <a:ext uri="{FF2B5EF4-FFF2-40B4-BE49-F238E27FC236}">
                <a16:creationId xmlns:a16="http://schemas.microsoft.com/office/drawing/2014/main" id="{9E518B12-5096-458C-BA2D-5EE2A47994FE}"/>
              </a:ext>
            </a:extLst>
          </p:cNvPr>
          <p:cNvPicPr>
            <a:picLocks noChangeAspect="1"/>
          </p:cNvPicPr>
          <p:nvPr/>
        </p:nvPicPr>
        <p:blipFill>
          <a:blip r:embed="rId4"/>
          <a:stretch>
            <a:fillRect/>
          </a:stretch>
        </p:blipFill>
        <p:spPr>
          <a:xfrm>
            <a:off x="4499992" y="1185343"/>
            <a:ext cx="2180638" cy="1502926"/>
          </a:xfrm>
          <a:prstGeom prst="rect">
            <a:avLst/>
          </a:prstGeom>
        </p:spPr>
      </p:pic>
    </p:spTree>
    <p:extLst>
      <p:ext uri="{BB962C8B-B14F-4D97-AF65-F5344CB8AC3E}">
        <p14:creationId xmlns:p14="http://schemas.microsoft.com/office/powerpoint/2010/main" val="393875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6" end="6"/>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50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12" end="1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
                                            <p:txEl>
                                              <p:pRg st="13" end="1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9">
                                            <p:txEl>
                                              <p:pRg st="14" end="14"/>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ódulo">
  <a:themeElements>
    <a:clrScheme name="Módulo">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ódulo">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ódul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72DD37D6B2201847B08FF68D04BAC780" ma:contentTypeVersion="0" ma:contentTypeDescription="Crear nuevo documento." ma:contentTypeScope="" ma:versionID="1c47b4512674bf60bf51a9995045cd1b">
  <xsd:schema xmlns:xsd="http://www.w3.org/2001/XMLSchema" xmlns:xs="http://www.w3.org/2001/XMLSchema" xmlns:p="http://schemas.microsoft.com/office/2006/metadata/properties" targetNamespace="http://schemas.microsoft.com/office/2006/metadata/properties" ma:root="true" ma:fieldsID="986dcc55fc7de7b749655be5365d3ef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9B6DA4B-048B-434D-9C05-8361411EF6D4}"/>
</file>

<file path=customXml/itemProps2.xml><?xml version="1.0" encoding="utf-8"?>
<ds:datastoreItem xmlns:ds="http://schemas.openxmlformats.org/officeDocument/2006/customXml" ds:itemID="{CF84E162-86E1-4B36-85C0-C6E0483DE8E9}"/>
</file>

<file path=customXml/itemProps3.xml><?xml version="1.0" encoding="utf-8"?>
<ds:datastoreItem xmlns:ds="http://schemas.openxmlformats.org/officeDocument/2006/customXml" ds:itemID="{3961D82F-FCD7-4AD1-BA42-BADE180634C1}"/>
</file>

<file path=docProps/app.xml><?xml version="1.0" encoding="utf-8"?>
<Properties xmlns="http://schemas.openxmlformats.org/officeDocument/2006/extended-properties" xmlns:vt="http://schemas.openxmlformats.org/officeDocument/2006/docPropsVTypes">
  <Template>Aspect</Template>
  <TotalTime>12363</TotalTime>
  <Words>1630</Words>
  <Application>Microsoft Office PowerPoint</Application>
  <PresentationFormat>Presentación en pantalla (4:3)</PresentationFormat>
  <Paragraphs>318</Paragraphs>
  <Slides>46</Slides>
  <Notes>5</Notes>
  <HiddenSlides>0</HiddenSlides>
  <MMClips>2</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46</vt:i4>
      </vt:variant>
    </vt:vector>
  </HeadingPairs>
  <TitlesOfParts>
    <vt:vector size="58" baseType="lpstr">
      <vt:lpstr>Aharoni</vt:lpstr>
      <vt:lpstr>Arial</vt:lpstr>
      <vt:lpstr>ArialMT</vt:lpstr>
      <vt:lpstr>Bradley Hand ITC</vt:lpstr>
      <vt:lpstr>Calibri</vt:lpstr>
      <vt:lpstr>Corbel</vt:lpstr>
      <vt:lpstr>Georgia</vt:lpstr>
      <vt:lpstr>Tahoma</vt:lpstr>
      <vt:lpstr>Wingdings</vt:lpstr>
      <vt:lpstr>Wingdings 2</vt:lpstr>
      <vt:lpstr>Wingdings 3</vt:lpstr>
      <vt:lpstr>Módulo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ARTE DE SER PROFESIONAL</dc:title>
  <dc:creator>Carlos</dc:creator>
  <cp:lastModifiedBy>Genia Marin</cp:lastModifiedBy>
  <cp:revision>184</cp:revision>
  <dcterms:created xsi:type="dcterms:W3CDTF">2015-04-26T20:53:53Z</dcterms:created>
  <dcterms:modified xsi:type="dcterms:W3CDTF">2021-03-04T15:44:52Z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0x01010072DD37D6B2201847B08FF68D04BAC780</vt:lpwstr>
  </property>
</Properties>
</file>