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64" r:id="rId4"/>
    <p:sldId id="257" r:id="rId5"/>
    <p:sldId id="258" r:id="rId6"/>
    <p:sldId id="265" r:id="rId7"/>
    <p:sldId id="266" r:id="rId8"/>
    <p:sldId id="267" r:id="rId9"/>
    <p:sldId id="261" r:id="rId10"/>
    <p:sldId id="259" r:id="rId11"/>
    <p:sldId id="263" r:id="rId12"/>
    <p:sldId id="26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33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1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9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6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71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6AB074-8DCB-335A-08C6-B265689B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604" y="2273220"/>
            <a:ext cx="4397015" cy="212271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4200" dirty="0">
                <a:solidFill>
                  <a:srgbClr val="EBEBEB"/>
                </a:solidFill>
              </a:rPr>
              <a:t>Curso LOMLOE (CEIP VALENTÍN GARCÍA YEBRA)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BB6F8A-7D69-D246-4159-6031F5C1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Marta morán de godos.</a:t>
            </a: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26" name="Picture 2" descr="CEIP Valentín García YEBRA | Ponferrada">
            <a:extLst>
              <a:ext uri="{FF2B5EF4-FFF2-40B4-BE49-F238E27FC236}">
                <a16:creationId xmlns:a16="http://schemas.microsoft.com/office/drawing/2014/main" id="{0490B156-B79D-BB17-AC45-028B3F0E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99" y="1123122"/>
            <a:ext cx="4611756" cy="46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4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38A9C-56DC-B8ED-8AF9-449DB007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900"/>
              <a:t>VINCULACIÓN DE LOS OBJETIVOS DE ETAPA CON EL PERFIL DE SALIDA</a:t>
            </a:r>
          </a:p>
        </p:txBody>
      </p:sp>
      <p:pic>
        <p:nvPicPr>
          <p:cNvPr id="5" name="Picture 4" descr="Representación en 3D de piezas de juego atadas con una cuerda">
            <a:extLst>
              <a:ext uri="{FF2B5EF4-FFF2-40B4-BE49-F238E27FC236}">
                <a16:creationId xmlns:a16="http://schemas.microsoft.com/office/drawing/2014/main" id="{BA1E5CCD-39E6-2B0E-0A2B-5461C024B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1" r="37743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C6D86-9F8C-758C-25BE-C2CF2603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s-ES"/>
              <a:t>ANEXO I. C (Material)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0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77D3-0BBD-A88C-6188-CC4A973B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/>
              <a:t>Mapas de relaciones competenciales</a:t>
            </a:r>
          </a:p>
        </p:txBody>
      </p:sp>
      <p:pic>
        <p:nvPicPr>
          <p:cNvPr id="5" name="Picture 4" descr="Banderas rojas y azules">
            <a:extLst>
              <a:ext uri="{FF2B5EF4-FFF2-40B4-BE49-F238E27FC236}">
                <a16:creationId xmlns:a16="http://schemas.microsoft.com/office/drawing/2014/main" id="{1C177E01-F4C9-8742-4F56-5E8E47027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55" r="2834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08A00C-73A5-0A47-D119-DB4D2B19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s-ES" dirty="0"/>
              <a:t>Material ANEXO IV</a:t>
            </a:r>
          </a:p>
        </p:txBody>
      </p:sp>
    </p:spTree>
    <p:extLst>
      <p:ext uri="{BB962C8B-B14F-4D97-AF65-F5344CB8AC3E}">
        <p14:creationId xmlns:p14="http://schemas.microsoft.com/office/powerpoint/2010/main" val="24268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a persona que busca un papel en una mesa llena de papel y notas adhesivas">
            <a:extLst>
              <a:ext uri="{FF2B5EF4-FFF2-40B4-BE49-F238E27FC236}">
                <a16:creationId xmlns:a16="http://schemas.microsoft.com/office/drawing/2014/main" id="{F5EE7584-8245-31C2-AEC0-E85946099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913" b="6817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B8217B-CB20-9A38-37C5-C000D780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Principios DUA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F082E-C524-F06E-325C-0445B105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717453"/>
            <a:ext cx="11338559" cy="56878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s-ES" sz="2800" dirty="0"/>
          </a:p>
          <a:p>
            <a:pPr>
              <a:lnSpc>
                <a:spcPct val="90000"/>
              </a:lnSpc>
            </a:pPr>
            <a:endParaRPr lang="es-ES" sz="2800" dirty="0"/>
          </a:p>
          <a:p>
            <a:pPr>
              <a:lnSpc>
                <a:spcPct val="90000"/>
              </a:lnSpc>
            </a:pPr>
            <a:r>
              <a:rPr lang="es-ES" sz="2800" dirty="0"/>
              <a:t>Material ANEXO II.C ORIENTACIONES PARA EL DISEÑO Y DESARROLLO DE SITUACIONES DE APRENDIZAJE (principios DUA)</a:t>
            </a:r>
          </a:p>
          <a:p>
            <a:pPr marL="0" indent="0">
              <a:lnSpc>
                <a:spcPct val="90000"/>
              </a:lnSpc>
              <a:buNone/>
            </a:pPr>
            <a:endParaRPr lang="es-ES" sz="28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2800" b="1" dirty="0"/>
              <a:t>Medios de representación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2800" b="1" dirty="0"/>
              <a:t>Múltiples formas de acción y expresión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sz="2800" b="1" dirty="0"/>
              <a:t>Modelos de implicación y participación</a:t>
            </a:r>
            <a:r>
              <a:rPr lang="es-ES" sz="2800" dirty="0"/>
              <a:t>, </a:t>
            </a:r>
            <a:r>
              <a:rPr lang="es-ES" sz="2800" dirty="0" err="1"/>
              <a:t>feedback</a:t>
            </a:r>
            <a:r>
              <a:rPr lang="es-ES" sz="2800" dirty="0"/>
              <a:t> o apoyos para superar barreras.</a:t>
            </a:r>
          </a:p>
        </p:txBody>
      </p:sp>
    </p:spTree>
    <p:extLst>
      <p:ext uri="{BB962C8B-B14F-4D97-AF65-F5344CB8AC3E}">
        <p14:creationId xmlns:p14="http://schemas.microsoft.com/office/powerpoint/2010/main" val="89751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04ED4-DE39-89F9-DDC4-B38D6E80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7" y="0"/>
            <a:ext cx="4767471" cy="1641986"/>
          </a:xfrm>
        </p:spPr>
        <p:txBody>
          <a:bodyPr>
            <a:normAutofit/>
          </a:bodyPr>
          <a:lstStyle/>
          <a:p>
            <a:r>
              <a:rPr lang="es-ES" dirty="0"/>
              <a:t>Evaluación</a:t>
            </a:r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F020D587-8E92-B178-AC07-5D89B131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8" r="7090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A14F1-7516-5BF8-00DD-7D55554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79" y="1195754"/>
            <a:ext cx="7393198" cy="5662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ORIENTACIONES PARA LA EVALUACIÓN (ANEXO II.B)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dirty="0"/>
              <a:t>Puede diferenciarse entre procedimientos o </a:t>
            </a:r>
            <a:r>
              <a:rPr lang="es-ES" b="1" dirty="0"/>
              <a:t>técnicas de observación</a:t>
            </a:r>
            <a:r>
              <a:rPr lang="es-ES" dirty="0"/>
              <a:t>, </a:t>
            </a:r>
            <a:r>
              <a:rPr lang="es-ES" b="1" dirty="0"/>
              <a:t>técnicas de análisis del desempeño </a:t>
            </a:r>
            <a:r>
              <a:rPr lang="es-ES" dirty="0"/>
              <a:t>y </a:t>
            </a:r>
            <a:r>
              <a:rPr lang="es-ES" b="1" dirty="0"/>
              <a:t>técnicas de análisis del rendimiento</a:t>
            </a:r>
            <a:r>
              <a:rPr lang="es-ES" dirty="0"/>
              <a:t>. Las primeras permiten </a:t>
            </a:r>
            <a:r>
              <a:rPr lang="es-ES" b="1" dirty="0"/>
              <a:t>obtener información </a:t>
            </a:r>
            <a:r>
              <a:rPr lang="es-ES" dirty="0"/>
              <a:t>y tomar registro de cómo se desarrolla el aprendizaje y atienden más al proceso del mismo que a su resultado. Las segundas se centran en la propuesta </a:t>
            </a:r>
            <a:r>
              <a:rPr lang="es-ES" b="1" dirty="0"/>
              <a:t>de realización de actividades </a:t>
            </a:r>
            <a:r>
              <a:rPr lang="es-ES" dirty="0"/>
              <a:t>y tareas al alumnado y permiten valorar tanto el proceso como el producto o resultado del aprendizaje. Finalmente, las técnicas de rendimiento (también denominadas de experimentación) se dirigen a la valoración específica y exclusiva del </a:t>
            </a:r>
            <a:r>
              <a:rPr lang="es-ES" b="1" dirty="0"/>
              <a:t>resultado de aprendizaje final</a:t>
            </a:r>
            <a:r>
              <a:rPr lang="es-E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Criterios de evaluación por área y contribución a las competencias </a:t>
            </a:r>
            <a:r>
              <a:rPr lang="es-ES"/>
              <a:t>específicas.</a:t>
            </a:r>
            <a:endParaRPr lang="es-ES" dirty="0"/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6459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6E2A7-B622-A360-946D-387F0B4D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rgbClr val="EBEBEB"/>
                </a:solidFill>
              </a:rPr>
              <a:t>LOMLOE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9157A-FA61-3DF5-9A9A-C372DB1AAC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99" r="23983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7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4E99C-6E67-B412-9AD9-1EE6FB19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C2FC10-2899-36BF-EA56-40CEF055D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3 ciclos (Primaria) y 2 ciclos (infantil)</a:t>
            </a:r>
          </a:p>
          <a:p>
            <a:r>
              <a:rPr lang="es-ES" dirty="0"/>
              <a:t>No promoción del alumnado únicamente en los cursos pares.</a:t>
            </a:r>
          </a:p>
          <a:p>
            <a:r>
              <a:rPr lang="es-ES" dirty="0"/>
              <a:t>Infantil promoción automática.</a:t>
            </a:r>
          </a:p>
          <a:p>
            <a:r>
              <a:rPr lang="es-ES" dirty="0"/>
              <a:t>Sexto de primaria Educación en Valores Cívicos y Éticos.</a:t>
            </a:r>
          </a:p>
          <a:p>
            <a:r>
              <a:rPr lang="es-ES" dirty="0"/>
              <a:t>Evaluación diagnóstica 4º primaria.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EF6372-0D49-BA9A-8566-8B50F053A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Área de Conocimiento del Medio Natural, Social y Cultural, que se podrá desdoblar en Ciencias de la Naturaleza y Ciencias Sociales.</a:t>
            </a:r>
          </a:p>
          <a:p>
            <a:r>
              <a:rPr lang="es-ES" dirty="0"/>
              <a:t>8 competencias, se añade la plurilingüe.</a:t>
            </a:r>
          </a:p>
          <a:p>
            <a:r>
              <a:rPr lang="es-ES" dirty="0"/>
              <a:t>Al final de cada ciclo, el tutor debe realizar un informe sobre la adquisición de las competencias.</a:t>
            </a:r>
          </a:p>
          <a:p>
            <a:r>
              <a:rPr lang="es-ES" dirty="0"/>
              <a:t>Los resultados de la evaluación se expresarán en los términos: «Insuficiente (IN)», para las calificaciones negativas y «Suficiente (SU)», «Bien (BI)», «Notable (NT)», o «Sobresaliente (SB)», para las calificaciones positivas</a:t>
            </a:r>
          </a:p>
        </p:txBody>
      </p:sp>
    </p:spTree>
    <p:extLst>
      <p:ext uri="{BB962C8B-B14F-4D97-AF65-F5344CB8AC3E}">
        <p14:creationId xmlns:p14="http://schemas.microsoft.com/office/powerpoint/2010/main" val="275418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187DE-720D-761D-3B68-8E532BB3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curriculares.</a:t>
            </a:r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362BC863-FA5D-E107-D66B-B1830E7B3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1509725"/>
            <a:ext cx="11338560" cy="4895557"/>
          </a:xfrm>
        </p:spPr>
      </p:pic>
    </p:spTree>
    <p:extLst>
      <p:ext uri="{BB962C8B-B14F-4D97-AF65-F5344CB8AC3E}">
        <p14:creationId xmlns:p14="http://schemas.microsoft.com/office/powerpoint/2010/main" val="391925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52E6-5C70-3734-4B5B-1A64395B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s-ES" dirty="0"/>
              <a:t>PERFIL DE SALIDA</a:t>
            </a:r>
          </a:p>
        </p:txBody>
      </p:sp>
      <p:pic>
        <p:nvPicPr>
          <p:cNvPr id="5" name="Picture 4" descr="Números de plástico de juguete">
            <a:extLst>
              <a:ext uri="{FF2B5EF4-FFF2-40B4-BE49-F238E27FC236}">
                <a16:creationId xmlns:a16="http://schemas.microsoft.com/office/drawing/2014/main" id="{6D3E02EB-7561-4F01-B11D-B011B576D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65" r="30524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FE929-B5E5-B1FE-ACE7-F36F09E5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79" y="1716259"/>
            <a:ext cx="7280656" cy="48556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 dirty="0"/>
              <a:t>Identifica el </a:t>
            </a:r>
            <a:r>
              <a:rPr lang="es-ES" sz="2400" b="1" dirty="0"/>
              <a:t>nivel </a:t>
            </a:r>
            <a:r>
              <a:rPr lang="es-ES" sz="2400" dirty="0"/>
              <a:t>de desarrollo de cada </a:t>
            </a:r>
            <a:r>
              <a:rPr lang="es-ES" sz="2400" b="1" dirty="0"/>
              <a:t>competencia clave </a:t>
            </a:r>
            <a:r>
              <a:rPr lang="es-ES" sz="2400" dirty="0"/>
              <a:t>que el alumnado debe lograr al finalizar la </a:t>
            </a:r>
            <a:r>
              <a:rPr lang="es-ES" sz="2400" b="1" dirty="0"/>
              <a:t>enseñanza básica</a:t>
            </a:r>
            <a:r>
              <a:rPr lang="es-ES" sz="2400" dirty="0"/>
              <a:t>, concretando los principios y los fines del sistema educativo referidos a este periodo. Se trata del elemento angular de todo el currículo, sobre el que convergen los objetivos de las etapas de educación primaria y de educación secundaria obligatoria, además de ser el referente último de la evaluación de los aprendizajes del alumnado.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(Material perfil de salida ANEXO I. B)</a:t>
            </a:r>
          </a:p>
        </p:txBody>
      </p:sp>
    </p:spTree>
    <p:extLst>
      <p:ext uri="{BB962C8B-B14F-4D97-AF65-F5344CB8AC3E}">
        <p14:creationId xmlns:p14="http://schemas.microsoft.com/office/powerpoint/2010/main" val="149151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4E6A65-9E50-485A-43EB-39CCA931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Competencias específicas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B466BE-62D8-88E4-50CD-473C3D6E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2251588"/>
            <a:ext cx="6804538" cy="434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FF"/>
                </a:solidFill>
              </a:rPr>
              <a:t>Art. 2 del RD157.</a:t>
            </a:r>
            <a:r>
              <a:rPr lang="es-ES" sz="2400" b="1" dirty="0">
                <a:solidFill>
                  <a:srgbClr val="FFFFFF"/>
                </a:solidFill>
              </a:rPr>
              <a:t> Desempeños </a:t>
            </a:r>
            <a:r>
              <a:rPr lang="es-ES" sz="2400" dirty="0">
                <a:solidFill>
                  <a:srgbClr val="FFFFFF"/>
                </a:solidFill>
              </a:rPr>
              <a:t>que el alumnado </a:t>
            </a:r>
            <a:r>
              <a:rPr lang="es-ES" sz="2400" b="1" dirty="0">
                <a:solidFill>
                  <a:srgbClr val="FFFFFF"/>
                </a:solidFill>
              </a:rPr>
              <a:t>debe poder desplegar </a:t>
            </a:r>
            <a:r>
              <a:rPr lang="es-ES" sz="2400" dirty="0">
                <a:solidFill>
                  <a:srgbClr val="FFFFFF"/>
                </a:solidFill>
              </a:rPr>
              <a:t>en actividades o en situaciones cuyo abordaje requiere de los </a:t>
            </a:r>
            <a:r>
              <a:rPr lang="es-ES" sz="2400" b="1" dirty="0">
                <a:solidFill>
                  <a:srgbClr val="FFFFFF"/>
                </a:solidFill>
              </a:rPr>
              <a:t>saberes básicos </a:t>
            </a:r>
            <a:r>
              <a:rPr lang="es-ES" sz="2400" dirty="0">
                <a:solidFill>
                  <a:srgbClr val="FFFFFF"/>
                </a:solidFill>
              </a:rPr>
              <a:t>de </a:t>
            </a:r>
            <a:r>
              <a:rPr lang="es-ES" sz="2400" b="1" dirty="0">
                <a:solidFill>
                  <a:srgbClr val="FFFFFF"/>
                </a:solidFill>
              </a:rPr>
              <a:t>cada área </a:t>
            </a:r>
            <a:r>
              <a:rPr lang="es-ES" sz="2400" dirty="0">
                <a:solidFill>
                  <a:srgbClr val="FFFFFF"/>
                </a:solidFill>
              </a:rPr>
              <a:t>o ámbito. Las competencias específicas constituyen un elemento de </a:t>
            </a:r>
            <a:r>
              <a:rPr lang="es-ES" sz="2400" b="1" dirty="0">
                <a:solidFill>
                  <a:srgbClr val="FFFFFF"/>
                </a:solidFill>
              </a:rPr>
              <a:t>conexión</a:t>
            </a:r>
            <a:r>
              <a:rPr lang="es-ES" sz="2400" dirty="0">
                <a:solidFill>
                  <a:srgbClr val="FFFFFF"/>
                </a:solidFill>
              </a:rPr>
              <a:t> entre, por una parte, el </a:t>
            </a:r>
            <a:r>
              <a:rPr lang="es-ES" sz="2400" b="1" dirty="0">
                <a:solidFill>
                  <a:srgbClr val="FFFFFF"/>
                </a:solidFill>
              </a:rPr>
              <a:t>Perfil de salida </a:t>
            </a:r>
            <a:r>
              <a:rPr lang="es-ES" sz="2400" dirty="0">
                <a:solidFill>
                  <a:srgbClr val="FFFFFF"/>
                </a:solidFill>
              </a:rPr>
              <a:t>del alumnado, y, por otra, los </a:t>
            </a:r>
            <a:r>
              <a:rPr lang="es-ES" sz="2400" b="1" dirty="0">
                <a:solidFill>
                  <a:srgbClr val="FFFFFF"/>
                </a:solidFill>
              </a:rPr>
              <a:t>saberes básicos </a:t>
            </a:r>
            <a:r>
              <a:rPr lang="es-ES" sz="2400" dirty="0">
                <a:solidFill>
                  <a:srgbClr val="FFFFFF"/>
                </a:solidFill>
              </a:rPr>
              <a:t>de las áreas o ámbitos y los </a:t>
            </a:r>
            <a:r>
              <a:rPr lang="es-ES" sz="2400" b="1" dirty="0">
                <a:solidFill>
                  <a:srgbClr val="FFFFFF"/>
                </a:solidFill>
              </a:rPr>
              <a:t>criterios de evaluación</a:t>
            </a:r>
            <a:r>
              <a:rPr lang="es-E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FF"/>
                </a:solidFill>
              </a:rPr>
              <a:t>Anexo II. Del D38/2022 Cada una de las áreas.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fileres coloridos conectados con hilos">
            <a:extLst>
              <a:ext uri="{FF2B5EF4-FFF2-40B4-BE49-F238E27FC236}">
                <a16:creationId xmlns:a16="http://schemas.microsoft.com/office/drawing/2014/main" id="{62274D57-33AA-C7B9-C880-B5198F1AA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54" r="2291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699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054417-4CB4-55E8-665B-87AADB24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Criterios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3DDF8-1CA7-307D-305F-15257445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56" y="1834857"/>
            <a:ext cx="6975537" cy="5008099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FFFFFF"/>
                </a:solidFill>
              </a:rPr>
              <a:t>Referentes que indican los </a:t>
            </a:r>
            <a:r>
              <a:rPr lang="es-ES" sz="2400" b="1" dirty="0">
                <a:solidFill>
                  <a:srgbClr val="FFFFFF"/>
                </a:solidFill>
              </a:rPr>
              <a:t>niveles de desempeño</a:t>
            </a:r>
            <a:r>
              <a:rPr lang="es-ES" sz="2400" dirty="0">
                <a:solidFill>
                  <a:srgbClr val="FFFFFF"/>
                </a:solidFill>
              </a:rPr>
              <a:t> esperados en el alumnado en las situaciones o actividades a las que se refieren las </a:t>
            </a:r>
            <a:r>
              <a:rPr lang="es-ES" sz="2400" b="1" dirty="0">
                <a:solidFill>
                  <a:srgbClr val="FFFFFF"/>
                </a:solidFill>
              </a:rPr>
              <a:t>competencias específicas </a:t>
            </a:r>
            <a:r>
              <a:rPr lang="es-ES" sz="2400" dirty="0">
                <a:solidFill>
                  <a:srgbClr val="FFFFFF"/>
                </a:solidFill>
              </a:rPr>
              <a:t>de cada área en un momento determinado de su proceso de aprendizaje.</a:t>
            </a:r>
          </a:p>
          <a:p>
            <a:r>
              <a:rPr lang="es-ES" sz="2400" b="1" dirty="0">
                <a:solidFill>
                  <a:srgbClr val="FFFFFF"/>
                </a:solidFill>
              </a:rPr>
              <a:t>Criterios de evaluación por área-curso </a:t>
            </a:r>
            <a:r>
              <a:rPr lang="es-ES" sz="2400" dirty="0">
                <a:solidFill>
                  <a:srgbClr val="FFFFFF"/>
                </a:solidFill>
              </a:rPr>
              <a:t>y contribución a las competencias específicas. (material)</a:t>
            </a:r>
          </a:p>
          <a:p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0541D49E-5B16-D631-1044-0E1E9409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9" r="2608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764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328EC4-B2E9-DE41-E87D-FA70FF21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s-ES" dirty="0"/>
              <a:t>Saberes básicos / Contenidos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blioteca pública desenfocada abstracta con estanterías">
            <a:extLst>
              <a:ext uri="{FF2B5EF4-FFF2-40B4-BE49-F238E27FC236}">
                <a16:creationId xmlns:a16="http://schemas.microsoft.com/office/drawing/2014/main" id="{7B0E5001-09A9-7AD6-CFAA-01ECF542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28" r="36967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9FD51-5CBD-79A4-89E7-90A893D6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6335573" cy="4195481"/>
          </a:xfrm>
        </p:spPr>
        <p:txBody>
          <a:bodyPr>
            <a:normAutofit/>
          </a:bodyPr>
          <a:lstStyle/>
          <a:p>
            <a:r>
              <a:rPr lang="es-ES" sz="2800" dirty="0"/>
              <a:t>Saberes básicos (RD 157/2022): conocimientos, destrezas y </a:t>
            </a:r>
            <a:r>
              <a:rPr lang="es-ES" sz="2800" b="1" dirty="0"/>
              <a:t>actitudes que constituyen los contenidos propios de un área </a:t>
            </a:r>
            <a:r>
              <a:rPr lang="es-ES" sz="2800" dirty="0"/>
              <a:t>o ámbito y cuyo aprendizaje es necesario para la adquisición de las </a:t>
            </a:r>
            <a:r>
              <a:rPr lang="es-ES" sz="2800" b="1" dirty="0"/>
              <a:t>competencias específicas</a:t>
            </a:r>
            <a:r>
              <a:rPr lang="es-ES" sz="2800" dirty="0"/>
              <a:t>. </a:t>
            </a:r>
          </a:p>
          <a:p>
            <a:r>
              <a:rPr lang="es-ES" sz="2800" dirty="0"/>
              <a:t>En </a:t>
            </a:r>
            <a:r>
              <a:rPr lang="es-ES" sz="2800" dirty="0" err="1"/>
              <a:t>CyL</a:t>
            </a:r>
            <a:r>
              <a:rPr lang="es-ES" sz="2800" dirty="0"/>
              <a:t> se siguen denominando “</a:t>
            </a:r>
            <a:r>
              <a:rPr lang="es-ES" sz="2800" b="1" dirty="0"/>
              <a:t>contenidos</a:t>
            </a:r>
            <a:r>
              <a:rPr lang="es-E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896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BAC43B-0B83-8207-8BE8-E5F4AEE0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s-ES" dirty="0"/>
              <a:t>SITUACIONES DE APRENDIZAJE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mpecabezas blanco con una pieza roja">
            <a:extLst>
              <a:ext uri="{FF2B5EF4-FFF2-40B4-BE49-F238E27FC236}">
                <a16:creationId xmlns:a16="http://schemas.microsoft.com/office/drawing/2014/main" id="{B4331C86-47B3-B331-211F-8C0856DD1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7" r="2880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11CBE-EF16-A64E-A01D-C9A6E97B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86" y="2052918"/>
            <a:ext cx="7188591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Se conciben como una herramienta imprescindible para que el alumnado adquiera en primer término las competencias específicas del </a:t>
            </a:r>
            <a:r>
              <a:rPr lang="es-ES" b="1" dirty="0"/>
              <a:t>área o áreas correspondientes</a:t>
            </a:r>
            <a:r>
              <a:rPr lang="es-ES" dirty="0"/>
              <a:t>, y en definitiva las competencias clave del Perfil de salida, en el nivel de desempeño correspondiente al término de la educación primaria, así como los objetivos de etapa.</a:t>
            </a:r>
          </a:p>
          <a:p>
            <a:pPr>
              <a:lnSpc>
                <a:spcPct val="90000"/>
              </a:lnSpc>
            </a:pPr>
            <a:r>
              <a:rPr lang="es-ES" dirty="0"/>
              <a:t>Material ANEXO II.C</a:t>
            </a:r>
          </a:p>
          <a:p>
            <a:pPr>
              <a:lnSpc>
                <a:spcPct val="90000"/>
              </a:lnSpc>
            </a:pPr>
            <a:r>
              <a:rPr lang="es-ES" dirty="0"/>
              <a:t>Fase de </a:t>
            </a:r>
            <a:r>
              <a:rPr lang="es-ES" b="1" dirty="0"/>
              <a:t>motivación</a:t>
            </a:r>
            <a:r>
              <a:rPr lang="es-ES" dirty="0"/>
              <a:t> (¿qué sabemos?), fase de </a:t>
            </a:r>
            <a:r>
              <a:rPr lang="es-ES" b="1" dirty="0"/>
              <a:t>desarrollo</a:t>
            </a:r>
            <a:r>
              <a:rPr lang="es-ES" dirty="0"/>
              <a:t> (¿qué queremos saber?) y fase del </a:t>
            </a:r>
            <a:r>
              <a:rPr lang="es-ES" b="1" dirty="0"/>
              <a:t>producto final</a:t>
            </a:r>
            <a:r>
              <a:rPr lang="es-ES" dirty="0"/>
              <a:t> y su difusión o comunicación (¿qué hemos aprendido?).</a:t>
            </a:r>
          </a:p>
        </p:txBody>
      </p:sp>
    </p:spTree>
    <p:extLst>
      <p:ext uri="{BB962C8B-B14F-4D97-AF65-F5344CB8AC3E}">
        <p14:creationId xmlns:p14="http://schemas.microsoft.com/office/powerpoint/2010/main" val="361689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1519</TotalTime>
  <Words>715</Words>
  <Application>Microsoft Office PowerPoint</Application>
  <PresentationFormat>Panorámica</PresentationFormat>
  <Paragraphs>47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Curso LOMLOE (CEIP VALENTÍN GARCÍA YEBRA)</vt:lpstr>
      <vt:lpstr>LOMLOE</vt:lpstr>
      <vt:lpstr>Novedades</vt:lpstr>
      <vt:lpstr>Elementos curriculares.</vt:lpstr>
      <vt:lpstr>PERFIL DE SALIDA</vt:lpstr>
      <vt:lpstr>Competencias específicas</vt:lpstr>
      <vt:lpstr>Criterios de evaluación</vt:lpstr>
      <vt:lpstr>Saberes básicos / Contenidos</vt:lpstr>
      <vt:lpstr>SITUACIONES DE APRENDIZAJE</vt:lpstr>
      <vt:lpstr>VINCULACIÓN DE LOS OBJETIVOS DE ETAPA CON EL PERFIL DE SALIDA</vt:lpstr>
      <vt:lpstr>Mapas de relaciones competenciales</vt:lpstr>
      <vt:lpstr>Principios DUA</vt:lpstr>
      <vt:lpstr>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LOMLOE (ceip navaliegos)</dc:title>
  <dc:creator>MARTA MORÁN DE GODOS</dc:creator>
  <cp:lastModifiedBy>VANESSA ALVAREZ RODRIGUEZ</cp:lastModifiedBy>
  <cp:revision>10</cp:revision>
  <dcterms:created xsi:type="dcterms:W3CDTF">2023-10-01T15:59:50Z</dcterms:created>
  <dcterms:modified xsi:type="dcterms:W3CDTF">2023-11-21T09:39:59Z</dcterms:modified>
</cp:coreProperties>
</file>