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259" r:id="rId12"/>
    <p:sldId id="357" r:id="rId13"/>
    <p:sldId id="358" r:id="rId14"/>
    <p:sldId id="359" r:id="rId15"/>
    <p:sldId id="361" r:id="rId16"/>
    <p:sldId id="360" r:id="rId17"/>
    <p:sldId id="356" r:id="rId18"/>
    <p:sldId id="314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4660"/>
  </p:normalViewPr>
  <p:slideViewPr>
    <p:cSldViewPr>
      <p:cViewPr varScale="1">
        <p:scale>
          <a:sx n="65" d="100"/>
          <a:sy n="65" d="100"/>
        </p:scale>
        <p:origin x="1288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61514-8A03-4F08-9C90-BCE87332E0DB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9AFAB-4F89-4870-A3BF-DA34132CE5C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515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9AFAB-4F89-4870-A3BF-DA34132CE5C1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2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7493225-B95B-4575-8CBF-E1F7BE38D212}" type="slidenum">
              <a:rPr lang="es-ES" altLang="es-ES" smtClean="0"/>
              <a:pPr eaLnBrk="1" hangingPunct="1"/>
              <a:t>18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2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3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9353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19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224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1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41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85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428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9044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744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573CC-4237-4BD3-80A2-D12DF6B4DAEE}" type="datetimeFigureOut">
              <a:rPr lang="es-ES" smtClean="0"/>
              <a:t>03/05/2022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59DB-1639-4EA0-9C07-3C7E3758F1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641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uffl@unileon.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ePOnn0H9GMY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dutec.es/revista/index.php/edutec-e/article/download/733/Edutec_n55_Borao_Palau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5310046" y="5293663"/>
            <a:ext cx="3600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 smtClean="0"/>
              <a:t>Leticia Barrionuevo</a:t>
            </a:r>
          </a:p>
          <a:p>
            <a:pPr algn="r"/>
            <a:r>
              <a:rPr lang="es-ES" dirty="0" smtClean="0"/>
              <a:t>Biblioteca Universidad de León</a:t>
            </a:r>
          </a:p>
          <a:p>
            <a:pPr algn="r"/>
            <a:r>
              <a:rPr lang="es-ES" dirty="0" smtClean="0">
                <a:hlinkClick r:id="rId2"/>
              </a:rPr>
              <a:t>buffl@unileon.es</a:t>
            </a:r>
            <a:endParaRPr lang="es-ES" dirty="0" smtClean="0"/>
          </a:p>
          <a:p>
            <a:pPr algn="r"/>
            <a:r>
              <a:rPr lang="es-ES" dirty="0" smtClean="0"/>
              <a:t>Ext.1004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3301811"/>
            <a:ext cx="86212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Metodologías </a:t>
            </a:r>
            <a:r>
              <a:rPr lang="es-ES" sz="4400" dirty="0" smtClean="0"/>
              <a:t>activas en el aula</a:t>
            </a:r>
          </a:p>
          <a:p>
            <a:pPr algn="ctr"/>
            <a:r>
              <a:rPr lang="es-ES" sz="4400" b="1" dirty="0" smtClean="0"/>
              <a:t>III</a:t>
            </a:r>
            <a:r>
              <a:rPr lang="es-ES" sz="4400" dirty="0" smtClean="0"/>
              <a:t>. Clase invertida</a:t>
            </a:r>
            <a:endParaRPr lang="es-ES" sz="4400" dirty="0"/>
          </a:p>
        </p:txBody>
      </p:sp>
      <p:pic>
        <p:nvPicPr>
          <p:cNvPr id="9" name="Picture 4" descr="C:\Users\Usuario\Desktop\Logo bt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529" y="260648"/>
            <a:ext cx="3937213" cy="2654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41" y="5221550"/>
            <a:ext cx="1789487" cy="142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6911" t="20732" r="6706" b="18800"/>
          <a:stretch/>
        </p:blipFill>
        <p:spPr>
          <a:xfrm>
            <a:off x="2555776" y="188640"/>
            <a:ext cx="3600400" cy="25202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30" y="4107094"/>
            <a:ext cx="3907452" cy="2173520"/>
          </a:xfrm>
          <a:prstGeom prst="rect">
            <a:avLst/>
          </a:prstGeom>
        </p:spPr>
      </p:pic>
      <p:sp>
        <p:nvSpPr>
          <p:cNvPr id="9" name="Flecha abajo 8"/>
          <p:cNvSpPr/>
          <p:nvPr/>
        </p:nvSpPr>
        <p:spPr>
          <a:xfrm>
            <a:off x="2824481" y="2719476"/>
            <a:ext cx="756084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2663649"/>
            <a:ext cx="816935" cy="11095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9183" r="23705"/>
          <a:stretch/>
        </p:blipFill>
        <p:spPr>
          <a:xfrm>
            <a:off x="7806127" y="3664540"/>
            <a:ext cx="1080120" cy="111309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0832" y="5733256"/>
            <a:ext cx="2570928" cy="98146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7"/>
          <a:srcRect t="39920" b="25361"/>
          <a:stretch/>
        </p:blipFill>
        <p:spPr>
          <a:xfrm>
            <a:off x="5386908" y="5179230"/>
            <a:ext cx="3698776" cy="72236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8"/>
          <a:srcRect t="22415" b="24519"/>
          <a:stretch/>
        </p:blipFill>
        <p:spPr>
          <a:xfrm>
            <a:off x="4758409" y="4221088"/>
            <a:ext cx="2597056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2143125" cy="214312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51520" y="2780928"/>
            <a:ext cx="8640960" cy="3118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/>
              <a:t>REPOSITORIO DE VÍDEOS </a:t>
            </a:r>
            <a:r>
              <a:rPr lang="es-ES" sz="4800" dirty="0" smtClean="0"/>
              <a:t>EN COLABORACIÓN DE OTROS PROFESORES QUE QUIERAN UNIRSE AL PROYECTO</a:t>
            </a:r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4456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609" y="260648"/>
            <a:ext cx="1905000" cy="2133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03816"/>
            <a:ext cx="2375477" cy="23721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077072"/>
            <a:ext cx="4314298" cy="162627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2394248"/>
            <a:ext cx="816935" cy="110956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2276872"/>
            <a:ext cx="81693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3789040"/>
            <a:ext cx="4956478" cy="27068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32656"/>
            <a:ext cx="2424239" cy="18200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1515" y="2564904"/>
            <a:ext cx="81693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2" descr="Screen Shot 2015-10-18 at 14.59.43"/>
          <p:cNvSpPr>
            <a:spLocks noChangeAspect="1" noChangeArrowheads="1"/>
          </p:cNvSpPr>
          <p:nvPr/>
        </p:nvSpPr>
        <p:spPr bwMode="auto">
          <a:xfrm>
            <a:off x="144463" y="-13716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4" name="AutoShape 4" descr="Screen Shot 2015-10-18 at 14.59.43"/>
          <p:cNvSpPr>
            <a:spLocks noChangeAspect="1" noChangeArrowheads="1"/>
          </p:cNvSpPr>
          <p:nvPr/>
        </p:nvSpPr>
        <p:spPr bwMode="auto">
          <a:xfrm>
            <a:off x="296863" y="-12192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125" name="AutoShape 6" descr="Screen Shot 2015-10-18 at 14.59.43"/>
          <p:cNvSpPr>
            <a:spLocks noChangeAspect="1" noChangeArrowheads="1"/>
          </p:cNvSpPr>
          <p:nvPr/>
        </p:nvSpPr>
        <p:spPr bwMode="auto">
          <a:xfrm>
            <a:off x="449263" y="-1066800"/>
            <a:ext cx="2190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AutoShape 6" descr="www.glogster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8" descr="Resultado de imagen de Glogs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18" name="Picture 2" descr="Resultado de imagen de scoop 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0046"/>
            <a:ext cx="4013966" cy="145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Resultado de imagen de pinteres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6" descr="Resultado de imagen de pinteres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utoShape 8" descr="Resultado de imagen de pinteres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228" name="Picture 12" descr="Resultado de imagen de wakele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7" b="28516"/>
          <a:stretch/>
        </p:blipFill>
        <p:spPr bwMode="auto">
          <a:xfrm>
            <a:off x="40207" y="4653136"/>
            <a:ext cx="4590012" cy="12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279" y="312737"/>
            <a:ext cx="3272259" cy="176445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105" y="2514525"/>
            <a:ext cx="81693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5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29001" b="30485"/>
          <a:stretch/>
        </p:blipFill>
        <p:spPr>
          <a:xfrm>
            <a:off x="827584" y="3879750"/>
            <a:ext cx="3333750" cy="136815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5247902"/>
            <a:ext cx="2409864" cy="15335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856" y="3571676"/>
            <a:ext cx="3619499" cy="203358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846" y="469974"/>
            <a:ext cx="3009900" cy="17335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3089" y="2703561"/>
            <a:ext cx="81693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33" t="52573" r="-933" b="3765"/>
          <a:stretch/>
        </p:blipFill>
        <p:spPr>
          <a:xfrm>
            <a:off x="763996" y="4005064"/>
            <a:ext cx="3267944" cy="89429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5312444"/>
            <a:ext cx="2232248" cy="104587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l="21045" r="18451"/>
          <a:stretch/>
        </p:blipFill>
        <p:spPr>
          <a:xfrm>
            <a:off x="4355976" y="4529587"/>
            <a:ext cx="2510070" cy="232841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23401" t="17520" r="27600" b="16401"/>
          <a:stretch/>
        </p:blipFill>
        <p:spPr>
          <a:xfrm>
            <a:off x="6940389" y="4293413"/>
            <a:ext cx="1437825" cy="12118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188640"/>
            <a:ext cx="2426356" cy="22322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2005" y="2780928"/>
            <a:ext cx="816935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6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15888"/>
            <a:ext cx="2268538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200"/>
            <a:ext cx="5105424" cy="660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8917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s-ES" altLang="es-ES" sz="2400"/>
          </a:p>
        </p:txBody>
      </p:sp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20" name="6 CuadroTexto"/>
          <p:cNvSpPr txBox="1">
            <a:spLocks noChangeArrowheads="1"/>
          </p:cNvSpPr>
          <p:nvPr/>
        </p:nvSpPr>
        <p:spPr bwMode="auto">
          <a:xfrm>
            <a:off x="2339975" y="6454775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es-ES" altLang="es-ES" sz="2000" b="1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376648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36127"/>
            <a:ext cx="2448272" cy="14689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3448284"/>
            <a:ext cx="3663730" cy="20608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689705"/>
            <a:ext cx="4585692" cy="22928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4437112"/>
            <a:ext cx="4289741" cy="158720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9883" y="2067755"/>
            <a:ext cx="2086093" cy="120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4637033" cy="992327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79512" y="1916832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 smtClean="0"/>
              <a:t>La clase </a:t>
            </a:r>
            <a:r>
              <a:rPr lang="es-ES" sz="3600" dirty="0"/>
              <a:t>invertida, traslada el proceso teórico y explicativo </a:t>
            </a:r>
            <a:r>
              <a:rPr lang="es-ES" sz="3600" dirty="0" smtClean="0"/>
              <a:t>del docente</a:t>
            </a:r>
            <a:r>
              <a:rPr lang="es-ES" sz="3600" dirty="0"/>
              <a:t>, en su más estilo de clase magistral, fuera del ámbito escolar y </a:t>
            </a:r>
            <a:r>
              <a:rPr lang="es-ES" sz="3600" dirty="0" smtClean="0"/>
              <a:t>el tiempo en el aula se invierte </a:t>
            </a:r>
            <a:r>
              <a:rPr lang="es-ES" sz="3600" dirty="0"/>
              <a:t>para la aplicación, análisis, evaluación y </a:t>
            </a:r>
            <a:r>
              <a:rPr lang="es-ES" sz="3600" dirty="0" smtClean="0"/>
              <a:t>creación de lo aprendido fuera de ella. </a:t>
            </a:r>
            <a:r>
              <a:rPr lang="es-ES" sz="3600" dirty="0"/>
              <a:t>E</a:t>
            </a:r>
            <a:r>
              <a:rPr lang="es-ES" sz="3600" dirty="0" smtClean="0"/>
              <a:t>n el aula participan </a:t>
            </a:r>
            <a:r>
              <a:rPr lang="es-ES" sz="3600" dirty="0"/>
              <a:t>ambos roles, docente-discente. </a:t>
            </a:r>
          </a:p>
        </p:txBody>
      </p:sp>
    </p:spTree>
    <p:extLst>
      <p:ext uri="{BB962C8B-B14F-4D97-AF65-F5344CB8AC3E}">
        <p14:creationId xmlns:p14="http://schemas.microsoft.com/office/powerpoint/2010/main" val="140868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5217" t="23188" r="41740" b="10338"/>
          <a:stretch/>
        </p:blipFill>
        <p:spPr>
          <a:xfrm>
            <a:off x="395536" y="692696"/>
            <a:ext cx="7920880" cy="558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652596"/>
              </p:ext>
            </p:extLst>
          </p:nvPr>
        </p:nvGraphicFramePr>
        <p:xfrm>
          <a:off x="323528" y="764703"/>
          <a:ext cx="8424936" cy="575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1450187353"/>
                    </a:ext>
                  </a:extLst>
                </a:gridCol>
                <a:gridCol w="4212468">
                  <a:extLst>
                    <a:ext uri="{9D8B030D-6E8A-4147-A177-3AD203B41FA5}">
                      <a16:colId xmlns:a16="http://schemas.microsoft.com/office/drawing/2014/main" val="3400087389"/>
                    </a:ext>
                  </a:extLst>
                </a:gridCol>
              </a:tblGrid>
              <a:tr h="416216">
                <a:tc>
                  <a:txBody>
                    <a:bodyPr/>
                    <a:lstStyle/>
                    <a:p>
                      <a:r>
                        <a:rPr lang="es-ES" dirty="0" smtClean="0"/>
                        <a:t>MODEL</a:t>
                      </a:r>
                      <a:r>
                        <a:rPr lang="es-ES" baseline="0" dirty="0" smtClean="0"/>
                        <a:t> CENTRADO EN EL PROFESOR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MODELO</a:t>
                      </a:r>
                      <a:r>
                        <a:rPr lang="es-ES" baseline="0" dirty="0" smtClean="0"/>
                        <a:t> CENTRADO EN EL ESTUDIANTE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16270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conocimiento se transmite del docente a los estudiantes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estudiantes construyen el conocimiento mediante la investigación y</a:t>
                      </a:r>
                    </a:p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síntesis de la información y integrándola</a:t>
                      </a:r>
                    </a:p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 competencias de comunicación, indagación, pensamiento crítico, la resolución de problemas, etc.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25514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estudiantes reciben la información de un modo pasivo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Los estudiantes están implicados activamente en el aprendizaje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01553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énfasis se pone en la adquisición de conocimiento fuera del contexto en el que éste será utilizado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énfasis se pone en cómo utilizar y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comunicar el conocimiento de modo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efectivo dentro de un contexto real.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19192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rol del profesor consiste esencialmente en ser un proveedor de información y un evaluador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rol del profesor es asesorar y facilitar.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profesor y los estudiantes evalúan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conjuntamente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67714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Enseñanza y evaluación se separan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Enseñanza y evaluación están entrelazadas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21622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evaluación se utiliza para monitorear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aprendizaje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evaluación se utiliza para promover y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diagnosticar el aprendizaje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292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10519"/>
              </p:ext>
            </p:extLst>
          </p:nvPr>
        </p:nvGraphicFramePr>
        <p:xfrm>
          <a:off x="467544" y="1268760"/>
          <a:ext cx="8424936" cy="4013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450187353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3400087389"/>
                    </a:ext>
                  </a:extLst>
                </a:gridCol>
              </a:tblGrid>
              <a:tr h="416216">
                <a:tc>
                  <a:txBody>
                    <a:bodyPr/>
                    <a:lstStyle/>
                    <a:p>
                      <a:r>
                        <a:rPr lang="es-ES" dirty="0" smtClean="0"/>
                        <a:t>MODEL</a:t>
                      </a:r>
                      <a:r>
                        <a:rPr lang="es-ES" baseline="0" dirty="0" smtClean="0"/>
                        <a:t> CENTRADO EN EL PROFESOR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MODELO</a:t>
                      </a:r>
                      <a:r>
                        <a:rPr lang="es-ES" baseline="0" dirty="0" smtClean="0"/>
                        <a:t> CENTRADO EN EL ESTUDIANTE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416270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énfasis se pone en 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respuestas correctas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énfasis se pone en generar mejores</a:t>
                      </a:r>
                    </a:p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preguntas y aprender de los errores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25514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aprendizaje "deseado" es evaluado indirectamente mediante la utilización de pruebas estandarizadas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aprendizaje "desean" es evaluado directamente mediante la utilización de</a:t>
                      </a:r>
                    </a:p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trabajos, proyectos, prácticas, portafolios,</a:t>
                      </a:r>
                    </a:p>
                    <a:p>
                      <a:pPr algn="just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etc.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01553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enfoque se centra en una sola disciplina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enfoque suele ser interdisciplinario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019192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cultura es competitiva e individualista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cultura es cooperativa y colaborativa y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ayuda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5867714"/>
                  </a:ext>
                </a:extLst>
              </a:tr>
              <a:tr h="488224"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Tan sólo los estudiantes se contemplan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como aprendices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docente y los estudiantes aprenden</a:t>
                      </a:r>
                    </a:p>
                    <a:p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conjuntamente.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421622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323528" y="5589240"/>
            <a:ext cx="8820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Fuente: </a:t>
            </a:r>
            <a:r>
              <a:rPr lang="es-ES" dirty="0" err="1"/>
              <a:t>Tourón</a:t>
            </a:r>
            <a:r>
              <a:rPr lang="es-ES" dirty="0"/>
              <a:t>, J., Santiago, R. &amp; Díez, A. (2014).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Flipped</a:t>
            </a:r>
            <a:r>
              <a:rPr lang="es-ES" dirty="0"/>
              <a:t> </a:t>
            </a:r>
            <a:r>
              <a:rPr lang="es-ES" dirty="0" err="1"/>
              <a:t>Classroom</a:t>
            </a:r>
            <a:r>
              <a:rPr lang="es-ES" dirty="0"/>
              <a:t>. Cómo convertir la escuela </a:t>
            </a:r>
            <a:r>
              <a:rPr lang="es-ES" dirty="0" smtClean="0"/>
              <a:t>en un </a:t>
            </a:r>
            <a:r>
              <a:rPr lang="es-ES" dirty="0"/>
              <a:t>espacio de aprendizaje. España: </a:t>
            </a:r>
            <a:r>
              <a:rPr lang="es-ES" dirty="0" smtClean="0"/>
              <a:t>Digital-</a:t>
            </a:r>
            <a:r>
              <a:rPr lang="es-ES" dirty="0" err="1" smtClean="0"/>
              <a:t>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19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7143" t="26667" r="22143" b="7301"/>
          <a:stretch/>
        </p:blipFill>
        <p:spPr>
          <a:xfrm>
            <a:off x="179512" y="908720"/>
            <a:ext cx="847478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14066" b="10918"/>
          <a:stretch/>
        </p:blipFill>
        <p:spPr>
          <a:xfrm>
            <a:off x="1835696" y="548680"/>
            <a:ext cx="5970547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04664"/>
            <a:ext cx="2880320" cy="623373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548680"/>
            <a:ext cx="2708088" cy="13487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40053" t="22489" r="40260" b="14753"/>
          <a:stretch/>
        </p:blipFill>
        <p:spPr>
          <a:xfrm>
            <a:off x="6455361" y="2253360"/>
            <a:ext cx="2445502" cy="438503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32360" r="32360"/>
          <a:stretch/>
        </p:blipFill>
        <p:spPr>
          <a:xfrm>
            <a:off x="4572000" y="4293096"/>
            <a:ext cx="1512168" cy="163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8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409</Words>
  <Application>Microsoft Office PowerPoint</Application>
  <PresentationFormat>Presentación en pantalla (4:3)</PresentationFormat>
  <Paragraphs>52</Paragraphs>
  <Slides>18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Leticia Barrionuevo</cp:lastModifiedBy>
  <cp:revision>831</cp:revision>
  <dcterms:created xsi:type="dcterms:W3CDTF">2014-09-25T12:55:39Z</dcterms:created>
  <dcterms:modified xsi:type="dcterms:W3CDTF">2022-05-03T19:06:03Z</dcterms:modified>
</cp:coreProperties>
</file>