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83" r:id="rId2"/>
    <p:sldId id="284" r:id="rId3"/>
    <p:sldId id="285" r:id="rId4"/>
    <p:sldId id="286" r:id="rId5"/>
    <p:sldId id="287" r:id="rId6"/>
    <p:sldId id="288" r:id="rId7"/>
    <p:sldId id="289" r:id="rId8"/>
    <p:sldId id="293" r:id="rId9"/>
    <p:sldId id="291" r:id="rId10"/>
    <p:sldId id="290" r:id="rId11"/>
    <p:sldId id="282" r:id="rId12"/>
    <p:sldId id="258" r:id="rId13"/>
    <p:sldId id="259" r:id="rId14"/>
    <p:sldId id="298" r:id="rId15"/>
    <p:sldId id="260" r:id="rId16"/>
  </p:sldIdLst>
  <p:sldSz cx="12192000" cy="6858000"/>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13" autoAdjust="0"/>
    <p:restoredTop sz="87573" autoAdjust="0"/>
  </p:normalViewPr>
  <p:slideViewPr>
    <p:cSldViewPr snapToGrid="0">
      <p:cViewPr>
        <p:scale>
          <a:sx n="33" d="100"/>
          <a:sy n="33" d="100"/>
        </p:scale>
        <p:origin x="3036" y="15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62D7263-87B4-4FF6-9776-B3BBCCA1C1A1}" type="datetimeFigureOut">
              <a:rPr lang="es-ES" smtClean="0"/>
              <a:t>06/05/2025</a:t>
            </a:fld>
            <a:endParaRPr lang="es-ES"/>
          </a:p>
        </p:txBody>
      </p:sp>
      <p:sp>
        <p:nvSpPr>
          <p:cNvPr id="4" name="Marcador de pie de página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2B873E80-4DE9-4D08-BEAB-B8F412E1BF7E}" type="slidenum">
              <a:rPr lang="es-ES" smtClean="0"/>
              <a:t>‹Nº›</a:t>
            </a:fld>
            <a:endParaRPr lang="es-ES"/>
          </a:p>
        </p:txBody>
      </p:sp>
    </p:spTree>
    <p:extLst>
      <p:ext uri="{BB962C8B-B14F-4D97-AF65-F5344CB8AC3E}">
        <p14:creationId xmlns:p14="http://schemas.microsoft.com/office/powerpoint/2010/main" val="851701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20A3CAC-B1DF-46BB-9FCA-E5D9FA333DA0}" type="datetimeFigureOut">
              <a:rPr lang="es-ES" smtClean="0"/>
              <a:t>06/05/2025</a:t>
            </a:fld>
            <a:endParaRPr lang="es-ES"/>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176A8F8-BF78-4886-B479-263FA18A4EA8}" type="slidenum">
              <a:rPr lang="es-ES" smtClean="0"/>
              <a:t>‹Nº›</a:t>
            </a:fld>
            <a:endParaRPr lang="es-ES"/>
          </a:p>
        </p:txBody>
      </p:sp>
    </p:spTree>
    <p:extLst>
      <p:ext uri="{BB962C8B-B14F-4D97-AF65-F5344CB8AC3E}">
        <p14:creationId xmlns:p14="http://schemas.microsoft.com/office/powerpoint/2010/main" val="3140413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s.wikipedia.org/wiki/Marie_Curie"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es.wikipedia.org/wiki/Phi-X174" TargetMode="External"/><Relationship Id="rId5" Type="http://schemas.openxmlformats.org/officeDocument/2006/relationships/hyperlink" Target="https://es.wikipedia.org/wiki/John_Bardeen" TargetMode="External"/><Relationship Id="rId4" Type="http://schemas.openxmlformats.org/officeDocument/2006/relationships/hyperlink" Target="https://es.wikipedia.org/wiki/Linus_Paulin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Esquema muy resumido de como ha ido evolucionando el diagnostico desde que en 1590 se diseño el primer </a:t>
            </a:r>
            <a:r>
              <a:rPr lang="es-ES" dirty="0" err="1"/>
              <a:t>microsocopio</a:t>
            </a:r>
            <a:r>
              <a:rPr lang="es-ES" dirty="0"/>
              <a:t>. No quiero ser injusto con los siglos pasados pero no me </a:t>
            </a:r>
            <a:r>
              <a:rPr lang="es-ES" dirty="0" err="1"/>
              <a:t>cabian</a:t>
            </a:r>
            <a:r>
              <a:rPr lang="es-ES" dirty="0"/>
              <a:t> en la diapositiva</a:t>
            </a:r>
          </a:p>
        </p:txBody>
      </p:sp>
      <p:sp>
        <p:nvSpPr>
          <p:cNvPr id="4" name="Marcador de número de diapositiva 3"/>
          <p:cNvSpPr>
            <a:spLocks noGrp="1"/>
          </p:cNvSpPr>
          <p:nvPr>
            <p:ph type="sldNum" sz="quarter" idx="5"/>
          </p:nvPr>
        </p:nvSpPr>
        <p:spPr/>
        <p:txBody>
          <a:bodyPr/>
          <a:lstStyle/>
          <a:p>
            <a:fld id="{E53EF700-E78B-438A-A374-AD608D80B3D6}" type="slidenum">
              <a:rPr lang="es-ES" smtClean="0"/>
              <a:t>2</a:t>
            </a:fld>
            <a:endParaRPr lang="es-ES"/>
          </a:p>
        </p:txBody>
      </p:sp>
    </p:spTree>
    <p:extLst>
      <p:ext uri="{BB962C8B-B14F-4D97-AF65-F5344CB8AC3E}">
        <p14:creationId xmlns:p14="http://schemas.microsoft.com/office/powerpoint/2010/main" val="1692997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err="1"/>
              <a:t>Novasec</a:t>
            </a:r>
            <a:r>
              <a:rPr lang="es-ES" dirty="0"/>
              <a:t> puede secuenciar 6 genomas humanos en 24 horas. </a:t>
            </a:r>
          </a:p>
          <a:p>
            <a:endParaRPr lang="es-ES" dirty="0"/>
          </a:p>
        </p:txBody>
      </p:sp>
      <p:sp>
        <p:nvSpPr>
          <p:cNvPr id="4" name="Marcador de número de diapositiva 3"/>
          <p:cNvSpPr>
            <a:spLocks noGrp="1"/>
          </p:cNvSpPr>
          <p:nvPr>
            <p:ph type="sldNum" sz="quarter" idx="5"/>
          </p:nvPr>
        </p:nvSpPr>
        <p:spPr/>
        <p:txBody>
          <a:bodyPr/>
          <a:lstStyle/>
          <a:p>
            <a:fld id="{2176A8F8-BF78-4886-B479-263FA18A4EA8}" type="slidenum">
              <a:rPr lang="es-ES" smtClean="0"/>
              <a:t>14</a:t>
            </a:fld>
            <a:endParaRPr lang="es-ES"/>
          </a:p>
        </p:txBody>
      </p:sp>
    </p:spTree>
    <p:extLst>
      <p:ext uri="{BB962C8B-B14F-4D97-AF65-F5344CB8AC3E}">
        <p14:creationId xmlns:p14="http://schemas.microsoft.com/office/powerpoint/2010/main" val="1127012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Introducimos</a:t>
            </a:r>
            <a:r>
              <a:rPr lang="es-ES" baseline="0" dirty="0"/>
              <a:t> el DNA junto con cebadores, RNA </a:t>
            </a:r>
            <a:r>
              <a:rPr lang="es-ES" baseline="0" dirty="0" err="1"/>
              <a:t>pol</a:t>
            </a:r>
            <a:r>
              <a:rPr lang="es-ES" baseline="0" dirty="0"/>
              <a:t> y mezcla de los 4 </a:t>
            </a:r>
            <a:r>
              <a:rPr lang="es-ES" baseline="0" dirty="0" err="1"/>
              <a:t>dNTP</a:t>
            </a:r>
            <a:r>
              <a:rPr lang="es-ES" baseline="0" dirty="0"/>
              <a:t>. </a:t>
            </a:r>
            <a:r>
              <a:rPr lang="es-ES" baseline="0" dirty="0" err="1"/>
              <a:t>Ademas</a:t>
            </a:r>
            <a:r>
              <a:rPr lang="es-ES" baseline="0" dirty="0"/>
              <a:t> añadimos una pequeña parte de DDNTP. Se irán produciendo reacciones de PCR que se </a:t>
            </a:r>
            <a:r>
              <a:rPr lang="es-ES" baseline="0" dirty="0" err="1"/>
              <a:t>iran</a:t>
            </a:r>
            <a:r>
              <a:rPr lang="es-ES" baseline="0" dirty="0"/>
              <a:t> parando cuando se incorpore a la cadena el </a:t>
            </a:r>
            <a:r>
              <a:rPr lang="es-ES" baseline="0" dirty="0" err="1"/>
              <a:t>ddNTP</a:t>
            </a:r>
            <a:endParaRPr lang="es-ES" baseline="0" dirty="0"/>
          </a:p>
          <a:p>
            <a:endParaRPr lang="es-E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a:t>Cuando se agota la </a:t>
            </a:r>
            <a:r>
              <a:rPr lang="es-ES" baseline="0" dirty="0" err="1"/>
              <a:t>polimersa</a:t>
            </a:r>
            <a:r>
              <a:rPr lang="es-ES" baseline="0" dirty="0"/>
              <a:t>, se separan los fragmentos de diferente longitud en un capilar de electroforesis leyéndose la fluorescencia con un laser. Cada uno de los 4 </a:t>
            </a:r>
            <a:r>
              <a:rPr lang="es-ES" baseline="0" dirty="0" err="1"/>
              <a:t>ddtps</a:t>
            </a:r>
            <a:r>
              <a:rPr lang="es-ES" baseline="0" dirty="0"/>
              <a:t> esta marcado con un </a:t>
            </a:r>
            <a:r>
              <a:rPr lang="es-ES" baseline="0" dirty="0" err="1"/>
              <a:t>fluoroforo</a:t>
            </a:r>
            <a:r>
              <a:rPr lang="es-ES" baseline="0" dirty="0"/>
              <a:t> de distinta longitud de onda y el software junta toda esa información en forma de </a:t>
            </a:r>
            <a:r>
              <a:rPr lang="es-ES" baseline="0" dirty="0" err="1"/>
              <a:t>cromatograma</a:t>
            </a:r>
            <a:r>
              <a:rPr lang="es-ES" baseline="0" dirty="0"/>
              <a:t> o secuencia</a:t>
            </a:r>
            <a:endParaRPr lang="es-ES" dirty="0"/>
          </a:p>
          <a:p>
            <a:endParaRPr lang="es-ES" baseline="0" dirty="0"/>
          </a:p>
          <a:p>
            <a:endParaRPr lang="es-ES" baseline="0" dirty="0"/>
          </a:p>
        </p:txBody>
      </p:sp>
      <p:sp>
        <p:nvSpPr>
          <p:cNvPr id="4" name="Marcador de número de diapositiva 3"/>
          <p:cNvSpPr>
            <a:spLocks noGrp="1"/>
          </p:cNvSpPr>
          <p:nvPr>
            <p:ph type="sldNum" sz="quarter" idx="10"/>
          </p:nvPr>
        </p:nvSpPr>
        <p:spPr/>
        <p:txBody>
          <a:bodyPr/>
          <a:lstStyle/>
          <a:p>
            <a:fld id="{2176A8F8-BF78-4886-B479-263FA18A4EA8}" type="slidenum">
              <a:rPr lang="es-ES" smtClean="0"/>
              <a:t>15</a:t>
            </a:fld>
            <a:endParaRPr lang="es-ES"/>
          </a:p>
        </p:txBody>
      </p:sp>
    </p:spTree>
    <p:extLst>
      <p:ext uri="{BB962C8B-B14F-4D97-AF65-F5344CB8AC3E}">
        <p14:creationId xmlns:p14="http://schemas.microsoft.com/office/powerpoint/2010/main" val="1787627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Polímero de nucleótidos. Cada nucleótido a su vez formado por un glúcido, una base nitrogenada y un grupo fosfato. </a:t>
            </a:r>
            <a:r>
              <a:rPr lang="es-ES" b="0" i="0" dirty="0">
                <a:solidFill>
                  <a:srgbClr val="202122"/>
                </a:solidFill>
                <a:effectLst/>
                <a:latin typeface="Arial" panose="020B0604020202020204" pitchFamily="34" charset="0"/>
              </a:rPr>
              <a:t>En los seres vivos, el ADN se presenta como una doble cadena de nucleótidos, en la que las dos hebras están unidas entre sí por puentes de hidrogeno.  </a:t>
            </a:r>
            <a:r>
              <a:rPr lang="es-ES" b="0" i="0" dirty="0" err="1">
                <a:solidFill>
                  <a:srgbClr val="202122"/>
                </a:solidFill>
                <a:effectLst/>
                <a:latin typeface="Arial" panose="020B0604020202020204" pitchFamily="34" charset="0"/>
              </a:rPr>
              <a:t>Lass</a:t>
            </a:r>
            <a:r>
              <a:rPr lang="es-ES" b="0" i="0" dirty="0">
                <a:solidFill>
                  <a:srgbClr val="202122"/>
                </a:solidFill>
                <a:effectLst/>
                <a:latin typeface="Arial" panose="020B0604020202020204" pitchFamily="34" charset="0"/>
              </a:rPr>
              <a:t> purinas forman enlaces con las pirimidinas, de forma que A se enlaza solo con T, y C solo con G</a:t>
            </a:r>
            <a:endParaRPr lang="es-ES" dirty="0"/>
          </a:p>
        </p:txBody>
      </p:sp>
      <p:sp>
        <p:nvSpPr>
          <p:cNvPr id="4" name="Marcador de número de diapositiva 3"/>
          <p:cNvSpPr>
            <a:spLocks noGrp="1"/>
          </p:cNvSpPr>
          <p:nvPr>
            <p:ph type="sldNum" sz="quarter" idx="5"/>
          </p:nvPr>
        </p:nvSpPr>
        <p:spPr/>
        <p:txBody>
          <a:bodyPr/>
          <a:lstStyle/>
          <a:p>
            <a:fld id="{2176A8F8-BF78-4886-B479-263FA18A4EA8}" type="slidenum">
              <a:rPr lang="es-ES" smtClean="0"/>
              <a:t>3</a:t>
            </a:fld>
            <a:endParaRPr lang="es-ES"/>
          </a:p>
        </p:txBody>
      </p:sp>
    </p:spTree>
    <p:extLst>
      <p:ext uri="{BB962C8B-B14F-4D97-AF65-F5344CB8AC3E}">
        <p14:creationId xmlns:p14="http://schemas.microsoft.com/office/powerpoint/2010/main" val="118541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Las distintas etapas del diagnostico por biología molecular son la extracción de los </a:t>
            </a:r>
            <a:r>
              <a:rPr lang="es-ES" dirty="0" err="1"/>
              <a:t>acidos</a:t>
            </a:r>
            <a:r>
              <a:rPr lang="es-ES" dirty="0"/>
              <a:t> nucleicos, la amplificación y la detección</a:t>
            </a:r>
          </a:p>
          <a:p>
            <a:endParaRPr lang="es-ES" dirty="0"/>
          </a:p>
          <a:p>
            <a:r>
              <a:rPr lang="es-ES" dirty="0"/>
              <a:t>En la primera parte podemos ver el procedimiento de las técnicas de biología molecular y en la segunda podemos ver como han ido evolucionando las técnicas de amplificación</a:t>
            </a:r>
          </a:p>
        </p:txBody>
      </p:sp>
      <p:sp>
        <p:nvSpPr>
          <p:cNvPr id="4" name="Marcador de número de diapositiva 3"/>
          <p:cNvSpPr>
            <a:spLocks noGrp="1"/>
          </p:cNvSpPr>
          <p:nvPr>
            <p:ph type="sldNum" sz="quarter" idx="5"/>
          </p:nvPr>
        </p:nvSpPr>
        <p:spPr/>
        <p:txBody>
          <a:bodyPr/>
          <a:lstStyle/>
          <a:p>
            <a:fld id="{9A88B2F5-CA59-44FC-8E18-DABBB9405634}" type="slidenum">
              <a:rPr lang="es-ES" smtClean="0"/>
              <a:t>4</a:t>
            </a:fld>
            <a:endParaRPr lang="es-ES"/>
          </a:p>
        </p:txBody>
      </p:sp>
    </p:spTree>
    <p:extLst>
      <p:ext uri="{BB962C8B-B14F-4D97-AF65-F5344CB8AC3E}">
        <p14:creationId xmlns:p14="http://schemas.microsoft.com/office/powerpoint/2010/main" val="1750117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Comentar si hacen</a:t>
            </a:r>
            <a:r>
              <a:rPr lang="es-ES" baseline="0" dirty="0"/>
              <a:t> alguna practica de extracción de vegetales o tejidos</a:t>
            </a:r>
            <a:endParaRPr lang="es-ES" dirty="0"/>
          </a:p>
        </p:txBody>
      </p:sp>
      <p:sp>
        <p:nvSpPr>
          <p:cNvPr id="4" name="Marcador de número de diapositiva 3"/>
          <p:cNvSpPr>
            <a:spLocks noGrp="1"/>
          </p:cNvSpPr>
          <p:nvPr>
            <p:ph type="sldNum" sz="quarter" idx="10"/>
          </p:nvPr>
        </p:nvSpPr>
        <p:spPr/>
        <p:txBody>
          <a:bodyPr/>
          <a:lstStyle/>
          <a:p>
            <a:fld id="{2176A8F8-BF78-4886-B479-263FA18A4EA8}" type="slidenum">
              <a:rPr lang="es-ES" smtClean="0"/>
              <a:t>5</a:t>
            </a:fld>
            <a:endParaRPr lang="es-ES"/>
          </a:p>
        </p:txBody>
      </p:sp>
    </p:spTree>
    <p:extLst>
      <p:ext uri="{BB962C8B-B14F-4D97-AF65-F5344CB8AC3E}">
        <p14:creationId xmlns:p14="http://schemas.microsoft.com/office/powerpoint/2010/main" val="1393463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0" i="0" kern="1200" dirty="0">
                <a:solidFill>
                  <a:schemeClr val="tx1"/>
                </a:solidFill>
                <a:effectLst/>
                <a:latin typeface="+mn-lt"/>
                <a:ea typeface="+mn-ea"/>
                <a:cs typeface="+mn-cs"/>
              </a:rPr>
              <a:t>La PCR digital permite la cuantificación absoluta de ácidos nucleicos sin necesidad de referencias o curvas estándar. El método, que divide la muestra en miles de reacciones individuales, presenta una alta tolerancia a los inhibidores, una precisión superior, una mayor sensibilidad y una elevada reproducibilidad. </a:t>
            </a:r>
            <a:r>
              <a:rPr lang="es-ES" sz="1200" b="1" i="0" kern="1200" dirty="0">
                <a:solidFill>
                  <a:schemeClr val="tx1"/>
                </a:solidFill>
                <a:effectLst/>
                <a:latin typeface="+mn-lt"/>
                <a:ea typeface="+mn-ea"/>
                <a:cs typeface="+mn-cs"/>
              </a:rPr>
              <a:t>Utilidades:</a:t>
            </a:r>
            <a:r>
              <a:rPr lang="es-ES" sz="1200" b="1" i="0" kern="1200" baseline="0" dirty="0">
                <a:solidFill>
                  <a:schemeClr val="tx1"/>
                </a:solidFill>
                <a:effectLst/>
                <a:latin typeface="+mn-lt"/>
                <a:ea typeface="+mn-ea"/>
                <a:cs typeface="+mn-cs"/>
              </a:rPr>
              <a:t> </a:t>
            </a:r>
            <a:r>
              <a:rPr lang="es-ES" sz="1200" b="0" i="0" kern="1200" dirty="0">
                <a:solidFill>
                  <a:schemeClr val="tx1"/>
                </a:solidFill>
                <a:effectLst/>
                <a:latin typeface="+mn-lt"/>
                <a:ea typeface="+mn-ea"/>
                <a:cs typeface="+mn-cs"/>
              </a:rPr>
              <a:t>Análisis de variación del número de copias, detección de mutaciones raras, detección de carga vírica, análisis de expresión génica, cuantificación de </a:t>
            </a:r>
            <a:r>
              <a:rPr lang="es-ES" sz="1200" b="0" i="0" kern="1200" dirty="0" err="1">
                <a:solidFill>
                  <a:schemeClr val="tx1"/>
                </a:solidFill>
                <a:effectLst/>
                <a:latin typeface="+mn-lt"/>
                <a:ea typeface="+mn-ea"/>
                <a:cs typeface="+mn-cs"/>
              </a:rPr>
              <a:t>genotecas</a:t>
            </a:r>
            <a:r>
              <a:rPr lang="es-ES" sz="1200" b="0" i="0" kern="1200" dirty="0">
                <a:solidFill>
                  <a:schemeClr val="tx1"/>
                </a:solidFill>
                <a:effectLst/>
                <a:latin typeface="+mn-lt"/>
                <a:ea typeface="+mn-ea"/>
                <a:cs typeface="+mn-cs"/>
              </a:rPr>
              <a:t> de secuenciación de última generación</a:t>
            </a:r>
          </a:p>
          <a:p>
            <a:endParaRPr lang="es-E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kern="1200" dirty="0">
                <a:solidFill>
                  <a:schemeClr val="tx1"/>
                </a:solidFill>
                <a:effectLst/>
                <a:latin typeface="+mn-lt"/>
                <a:ea typeface="+mn-ea"/>
                <a:cs typeface="+mn-cs"/>
              </a:rPr>
              <a:t>Mide moléculas individuales frente a la concentración de conjunto y se aplican métodos estadísticos para la cuantificación absoluta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0" i="0" kern="1200" dirty="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2176A8F8-BF78-4886-B479-263FA18A4EA8}" type="slidenum">
              <a:rPr lang="es-ES" smtClean="0"/>
              <a:t>7</a:t>
            </a:fld>
            <a:endParaRPr lang="es-ES"/>
          </a:p>
        </p:txBody>
      </p:sp>
    </p:spTree>
    <p:extLst>
      <p:ext uri="{BB962C8B-B14F-4D97-AF65-F5344CB8AC3E}">
        <p14:creationId xmlns:p14="http://schemas.microsoft.com/office/powerpoint/2010/main" val="2148078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Esta</a:t>
            </a:r>
            <a:r>
              <a:rPr lang="es-ES" baseline="0" dirty="0"/>
              <a:t> propiedad de desplazamiento de la polimerasa posibilita que la desnaturalización no sea necesaria</a:t>
            </a:r>
            <a:endParaRPr lang="es-ES" dirty="0"/>
          </a:p>
        </p:txBody>
      </p:sp>
      <p:sp>
        <p:nvSpPr>
          <p:cNvPr id="4" name="Marcador de número de diapositiva 3"/>
          <p:cNvSpPr>
            <a:spLocks noGrp="1"/>
          </p:cNvSpPr>
          <p:nvPr>
            <p:ph type="sldNum" sz="quarter" idx="10"/>
          </p:nvPr>
        </p:nvSpPr>
        <p:spPr/>
        <p:txBody>
          <a:bodyPr/>
          <a:lstStyle/>
          <a:p>
            <a:fld id="{2176A8F8-BF78-4886-B479-263FA18A4EA8}" type="slidenum">
              <a:rPr lang="es-ES" smtClean="0"/>
              <a:t>8</a:t>
            </a:fld>
            <a:endParaRPr lang="es-ES"/>
          </a:p>
        </p:txBody>
      </p:sp>
    </p:spTree>
    <p:extLst>
      <p:ext uri="{BB962C8B-B14F-4D97-AF65-F5344CB8AC3E}">
        <p14:creationId xmlns:p14="http://schemas.microsoft.com/office/powerpoint/2010/main" val="590630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0" i="0" u="none" strike="noStrike" kern="1200" baseline="0" dirty="0">
                <a:solidFill>
                  <a:schemeClr val="tx1"/>
                </a:solidFill>
                <a:latin typeface="+mn-lt"/>
                <a:ea typeface="+mn-ea"/>
                <a:cs typeface="+mn-cs"/>
              </a:rPr>
              <a:t>Estas técnicas precisan de un primer paso de PCR con una pareja de cebadores marcados con biotina. A continuación, los </a:t>
            </a:r>
            <a:r>
              <a:rPr lang="es-ES" sz="1200" b="0" i="0" u="none" strike="noStrike" kern="1200" baseline="0" dirty="0" err="1">
                <a:solidFill>
                  <a:schemeClr val="tx1"/>
                </a:solidFill>
                <a:latin typeface="+mn-lt"/>
                <a:ea typeface="+mn-ea"/>
                <a:cs typeface="+mn-cs"/>
              </a:rPr>
              <a:t>amplicones</a:t>
            </a:r>
            <a:r>
              <a:rPr lang="es-ES" sz="1200" b="0" i="0" u="none" strike="noStrike" kern="1200" baseline="0" dirty="0">
                <a:solidFill>
                  <a:schemeClr val="tx1"/>
                </a:solidFill>
                <a:latin typeface="+mn-lt"/>
                <a:ea typeface="+mn-ea"/>
                <a:cs typeface="+mn-cs"/>
              </a:rPr>
              <a:t> son clasificados mediante hibridación con las sondas que se disponen en los pocillos. La detección se realiza mediante el software del equipo mediante las señales de biotina, emitiendo los resultados mediante ausencia o presencia de gen. </a:t>
            </a:r>
            <a:endParaRPr lang="es-ES" dirty="0"/>
          </a:p>
        </p:txBody>
      </p:sp>
      <p:sp>
        <p:nvSpPr>
          <p:cNvPr id="4" name="Marcador de número de diapositiva 3"/>
          <p:cNvSpPr>
            <a:spLocks noGrp="1"/>
          </p:cNvSpPr>
          <p:nvPr>
            <p:ph type="sldNum" sz="quarter" idx="10"/>
          </p:nvPr>
        </p:nvSpPr>
        <p:spPr/>
        <p:txBody>
          <a:bodyPr/>
          <a:lstStyle/>
          <a:p>
            <a:fld id="{2176A8F8-BF78-4886-B479-263FA18A4EA8}" type="slidenum">
              <a:rPr lang="es-ES" smtClean="0"/>
              <a:t>10</a:t>
            </a:fld>
            <a:endParaRPr lang="es-ES"/>
          </a:p>
        </p:txBody>
      </p:sp>
    </p:spTree>
    <p:extLst>
      <p:ext uri="{BB962C8B-B14F-4D97-AF65-F5344CB8AC3E}">
        <p14:creationId xmlns:p14="http://schemas.microsoft.com/office/powerpoint/2010/main" val="3205042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Durante 30 años solo tuvimos </a:t>
            </a:r>
            <a:r>
              <a:rPr lang="es-ES" dirty="0" err="1"/>
              <a:t>Sanger</a:t>
            </a:r>
            <a:r>
              <a:rPr lang="es-ES" dirty="0"/>
              <a:t>, hasta que Roche lanzo al mercado el 454 GS FLX</a:t>
            </a:r>
          </a:p>
        </p:txBody>
      </p:sp>
      <p:sp>
        <p:nvSpPr>
          <p:cNvPr id="4" name="Marcador de número de diapositiva 3"/>
          <p:cNvSpPr>
            <a:spLocks noGrp="1"/>
          </p:cNvSpPr>
          <p:nvPr>
            <p:ph type="sldNum" sz="quarter" idx="10"/>
          </p:nvPr>
        </p:nvSpPr>
        <p:spPr/>
        <p:txBody>
          <a:bodyPr/>
          <a:lstStyle/>
          <a:p>
            <a:fld id="{2176A8F8-BF78-4886-B479-263FA18A4EA8}" type="slidenum">
              <a:rPr lang="es-ES" smtClean="0"/>
              <a:t>12</a:t>
            </a:fld>
            <a:endParaRPr lang="es-ES"/>
          </a:p>
        </p:txBody>
      </p:sp>
    </p:spTree>
    <p:extLst>
      <p:ext uri="{BB962C8B-B14F-4D97-AF65-F5344CB8AC3E}">
        <p14:creationId xmlns:p14="http://schemas.microsoft.com/office/powerpoint/2010/main" val="2119077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Le </a:t>
            </a:r>
            <a:r>
              <a:rPr lang="es-ES" dirty="0" err="1"/>
              <a:t>valio</a:t>
            </a:r>
            <a:r>
              <a:rPr lang="es-ES" dirty="0"/>
              <a:t> la</a:t>
            </a:r>
            <a:r>
              <a:rPr lang="es-ES" baseline="0" dirty="0"/>
              <a:t> nominación al Nobel. </a:t>
            </a:r>
            <a:r>
              <a:rPr lang="es-ES" sz="1200" b="0" i="0" kern="1200" dirty="0">
                <a:solidFill>
                  <a:schemeClr val="tx1"/>
                </a:solidFill>
                <a:effectLst/>
                <a:latin typeface="+mn-lt"/>
                <a:ea typeface="+mn-ea"/>
                <a:cs typeface="+mn-cs"/>
              </a:rPr>
              <a:t>Fue la cuarta persona del mundo en recibir dos premios Nobel, tras </a:t>
            </a:r>
            <a:r>
              <a:rPr lang="es-ES" sz="1200" b="0" i="0" u="none" strike="noStrike" kern="1200" dirty="0">
                <a:solidFill>
                  <a:schemeClr val="tx1"/>
                </a:solidFill>
                <a:effectLst/>
                <a:latin typeface="+mn-lt"/>
                <a:ea typeface="+mn-ea"/>
                <a:cs typeface="+mn-cs"/>
                <a:hlinkClick r:id="rId3" tooltip="Marie Curie"/>
              </a:rPr>
              <a:t>Marie Curie</a:t>
            </a:r>
            <a:r>
              <a:rPr lang="es-ES" sz="1200" b="0" i="0" kern="1200" dirty="0">
                <a:solidFill>
                  <a:schemeClr val="tx1"/>
                </a:solidFill>
                <a:effectLst/>
                <a:latin typeface="+mn-lt"/>
                <a:ea typeface="+mn-ea"/>
                <a:cs typeface="+mn-cs"/>
              </a:rPr>
              <a:t>, </a:t>
            </a:r>
            <a:r>
              <a:rPr lang="es-ES" sz="1200" b="0" i="0" u="none" strike="noStrike" kern="1200" dirty="0" err="1">
                <a:solidFill>
                  <a:schemeClr val="tx1"/>
                </a:solidFill>
                <a:effectLst/>
                <a:latin typeface="+mn-lt"/>
                <a:ea typeface="+mn-ea"/>
                <a:cs typeface="+mn-cs"/>
                <a:hlinkClick r:id="rId4" tooltip="Linus Pauling"/>
              </a:rPr>
              <a:t>Linus</a:t>
            </a:r>
            <a:r>
              <a:rPr lang="es-ES" sz="1200" b="0" i="0" u="none" strike="noStrike" kern="1200" dirty="0">
                <a:solidFill>
                  <a:schemeClr val="tx1"/>
                </a:solidFill>
                <a:effectLst/>
                <a:latin typeface="+mn-lt"/>
                <a:ea typeface="+mn-ea"/>
                <a:cs typeface="+mn-cs"/>
                <a:hlinkClick r:id="rId4" tooltip="Linus Pauling"/>
              </a:rPr>
              <a:t> Pauling</a:t>
            </a:r>
            <a:r>
              <a:rPr lang="es-ES" sz="1200" b="0" i="0" kern="1200" dirty="0">
                <a:solidFill>
                  <a:schemeClr val="tx1"/>
                </a:solidFill>
                <a:effectLst/>
                <a:latin typeface="+mn-lt"/>
                <a:ea typeface="+mn-ea"/>
                <a:cs typeface="+mn-cs"/>
              </a:rPr>
              <a:t> y </a:t>
            </a:r>
            <a:r>
              <a:rPr lang="es-ES" sz="1200" b="0" i="0" u="none" strike="noStrike" kern="1200" dirty="0">
                <a:solidFill>
                  <a:schemeClr val="tx1"/>
                </a:solidFill>
                <a:effectLst/>
                <a:latin typeface="+mn-lt"/>
                <a:ea typeface="+mn-ea"/>
                <a:cs typeface="+mn-cs"/>
                <a:hlinkClick r:id="rId5" tooltip="John Bardeen"/>
              </a:rPr>
              <a:t>John </a:t>
            </a:r>
            <a:r>
              <a:rPr lang="es-ES" sz="1200" b="0" i="0" u="none" strike="noStrike" kern="1200" dirty="0" err="1">
                <a:solidFill>
                  <a:schemeClr val="tx1"/>
                </a:solidFill>
                <a:effectLst/>
                <a:latin typeface="+mn-lt"/>
                <a:ea typeface="+mn-ea"/>
                <a:cs typeface="+mn-cs"/>
                <a:hlinkClick r:id="rId5" tooltip="John Bardeen"/>
              </a:rPr>
              <a:t>Bardeen</a:t>
            </a:r>
            <a:endParaRPr lang="es-ES" sz="1200" b="0" i="0" u="none" strike="noStrike" kern="1200" dirty="0">
              <a:solidFill>
                <a:schemeClr val="tx1"/>
              </a:solidFill>
              <a:effectLst/>
              <a:latin typeface="+mn-lt"/>
              <a:ea typeface="+mn-ea"/>
              <a:cs typeface="+mn-cs"/>
            </a:endParaRPr>
          </a:p>
          <a:p>
            <a:endParaRPr lang="es-ES" sz="1200" b="0" i="0" u="none" strike="noStrike" kern="1200" baseline="0" dirty="0">
              <a:solidFill>
                <a:schemeClr val="tx1"/>
              </a:solidFill>
              <a:effectLst/>
              <a:latin typeface="+mn-lt"/>
              <a:ea typeface="+mn-ea"/>
              <a:cs typeface="+mn-cs"/>
            </a:endParaRPr>
          </a:p>
          <a:p>
            <a:r>
              <a:rPr lang="es-ES" baseline="0" dirty="0"/>
              <a:t>PCR  y utilización d </a:t>
            </a:r>
            <a:r>
              <a:rPr lang="es-ES" baseline="0" dirty="0" err="1"/>
              <a:t>ddnpt</a:t>
            </a:r>
            <a:r>
              <a:rPr lang="es-ES" baseline="0" dirty="0"/>
              <a:t>, nucleótidos que carecen de grupo hidroxilo y por tanto no permiten que se incorpore otra base cuando se esta </a:t>
            </a:r>
            <a:r>
              <a:rPr lang="es-ES" baseline="0" dirty="0" err="1"/>
              <a:t>polimerazandop</a:t>
            </a:r>
            <a:r>
              <a:rPr lang="es-ES" baseline="0" dirty="0"/>
              <a:t> el </a:t>
            </a:r>
            <a:r>
              <a:rPr lang="es-ES" baseline="0" dirty="0" err="1"/>
              <a:t>dna</a:t>
            </a:r>
            <a:r>
              <a:rPr lang="es-ES" baseline="0" dirty="0"/>
              <a:t>. Se llaman </a:t>
            </a:r>
            <a:r>
              <a:rPr lang="es-ES" baseline="0" dirty="0" err="1"/>
              <a:t>nucle</a:t>
            </a:r>
            <a:r>
              <a:rPr lang="es-ES" baseline="0" dirty="0"/>
              <a:t> de parada, si los marcamos con una sonda va a ser capaz de emitir fluorescencia que podemos captar</a:t>
            </a:r>
          </a:p>
          <a:p>
            <a:endParaRPr lang="es-ES" baseline="0" dirty="0"/>
          </a:p>
          <a:p>
            <a:r>
              <a:rPr lang="es-ES" dirty="0"/>
              <a:t>Es una de las mas</a:t>
            </a:r>
            <a:r>
              <a:rPr lang="es-ES" baseline="0" dirty="0"/>
              <a:t> precisas, pero la </a:t>
            </a:r>
            <a:r>
              <a:rPr lang="es-ES" baseline="0" dirty="0" err="1"/>
              <a:t>polimersa</a:t>
            </a:r>
            <a:r>
              <a:rPr lang="es-ES" baseline="0" dirty="0"/>
              <a:t> se agota </a:t>
            </a:r>
            <a:r>
              <a:rPr lang="es-ES" baseline="0" dirty="0" err="1"/>
              <a:t>aprox</a:t>
            </a:r>
            <a:r>
              <a:rPr lang="es-ES" baseline="0" dirty="0"/>
              <a:t> cuando se llega a 600-1200 </a:t>
            </a:r>
            <a:r>
              <a:rPr lang="es-ES" baseline="0" dirty="0" err="1"/>
              <a:t>pb</a:t>
            </a:r>
            <a:r>
              <a:rPr lang="es-ES" baseline="0" dirty="0"/>
              <a:t>. Cada reacción tarda unas 2 horas.</a:t>
            </a:r>
          </a:p>
          <a:p>
            <a:endParaRPr lang="es-ES" baseline="0" dirty="0"/>
          </a:p>
          <a:p>
            <a:r>
              <a:rPr lang="es-ES" sz="1200" b="0" i="0" kern="1200" dirty="0">
                <a:solidFill>
                  <a:schemeClr val="tx1"/>
                </a:solidFill>
                <a:effectLst/>
                <a:latin typeface="+mn-lt"/>
                <a:ea typeface="+mn-ea"/>
                <a:cs typeface="+mn-cs"/>
              </a:rPr>
              <a:t>Empleó esta técnica para secuenciar el genoma del </a:t>
            </a:r>
            <a:r>
              <a:rPr lang="es-ES" sz="1200" b="0" i="0" u="none" strike="noStrike" kern="1200" dirty="0">
                <a:solidFill>
                  <a:schemeClr val="tx1"/>
                </a:solidFill>
                <a:effectLst/>
                <a:latin typeface="+mn-lt"/>
                <a:ea typeface="+mn-ea"/>
                <a:cs typeface="+mn-cs"/>
                <a:hlinkClick r:id="rId6" tooltip="Phi-X174"/>
              </a:rPr>
              <a:t>bacteriófago Φ-X174</a:t>
            </a:r>
            <a:r>
              <a:rPr lang="es-ES" sz="1200" b="0" i="0" kern="1200" dirty="0">
                <a:solidFill>
                  <a:schemeClr val="tx1"/>
                </a:solidFill>
                <a:effectLst/>
                <a:latin typeface="+mn-lt"/>
                <a:ea typeface="+mn-ea"/>
                <a:cs typeface="+mn-cs"/>
              </a:rPr>
              <a:t>, el primer organismo del que se secuenció totalmente el genoma. </a:t>
            </a:r>
            <a:r>
              <a:rPr lang="es-ES" baseline="0" dirty="0"/>
              <a:t>Se secuenció por primera vez </a:t>
            </a:r>
            <a:r>
              <a:rPr lang="es-ES" baseline="0" dirty="0" err="1"/>
              <a:t>H.influenzae</a:t>
            </a:r>
            <a:r>
              <a:rPr lang="es-ES" baseline="0" dirty="0"/>
              <a:t> y </a:t>
            </a:r>
            <a:r>
              <a:rPr lang="es-ES" baseline="0" dirty="0" err="1"/>
              <a:t>M.tuberculosis</a:t>
            </a:r>
            <a:r>
              <a:rPr lang="es-ES" baseline="0" dirty="0"/>
              <a:t>. Incluso el genoma humano por primera vez (Proyecto Genoma Humano: En el año 2003, se completó la secuencia del genoma humano, aunque no se conoce la función del todo. El proyecto, dotado con 3000 millones de dólares, fue fundado en 1990 en el Departamento de Energía y los Nacionales de la Salud de los Estados Unidos, bajo la dirección del doctor Francis Collins, quien lideraba el grupo de investigación público, conformado por múltiples científicos de diferentes países, con un plazo de realización de 13 años. Gracias a una espectacular reducción de precios, la NGS puso rápidamente la secuenciación del genoma al alcance de los pequeños </a:t>
            </a:r>
            <a:r>
              <a:rPr lang="es-ES" baseline="0" dirty="0" err="1"/>
              <a:t>laboratorios.genoma</a:t>
            </a:r>
            <a:r>
              <a:rPr lang="es-ES" baseline="0" dirty="0"/>
              <a:t> al alcance de los pequeños laboratorios, y el objetivo inicial de secuenciar el genoma humano por menos de 1.000 dólares se hizo </a:t>
            </a:r>
            <a:r>
              <a:rPr lang="es-ES" baseline="0" dirty="0" err="1"/>
              <a:t>realidad.humano</a:t>
            </a:r>
            <a:r>
              <a:rPr lang="es-ES" baseline="0" dirty="0"/>
              <a:t> por menos de 1.000 dólares [6]. Hoy en día, la NGS se ha convertido en </a:t>
            </a:r>
            <a:r>
              <a:rPr lang="es-ES" baseline="0" dirty="0" err="1"/>
              <a:t>unaherramienta</a:t>
            </a:r>
            <a:r>
              <a:rPr lang="es-ES" baseline="0" dirty="0"/>
              <a:t> estándar para muchas aplicaciones en biología básica, así como para la investigación clínica y </a:t>
            </a:r>
            <a:r>
              <a:rPr lang="es-ES" baseline="0" dirty="0" err="1"/>
              <a:t>agronómica.clínica</a:t>
            </a:r>
            <a:r>
              <a:rPr lang="es-ES" baseline="0" dirty="0"/>
              <a:t> y agronómica.</a:t>
            </a:r>
            <a:endParaRPr lang="es-ES" dirty="0"/>
          </a:p>
        </p:txBody>
      </p:sp>
      <p:sp>
        <p:nvSpPr>
          <p:cNvPr id="4" name="Marcador de número de diapositiva 3"/>
          <p:cNvSpPr>
            <a:spLocks noGrp="1"/>
          </p:cNvSpPr>
          <p:nvPr>
            <p:ph type="sldNum" sz="quarter" idx="10"/>
          </p:nvPr>
        </p:nvSpPr>
        <p:spPr/>
        <p:txBody>
          <a:bodyPr/>
          <a:lstStyle/>
          <a:p>
            <a:fld id="{2176A8F8-BF78-4886-B479-263FA18A4EA8}" type="slidenum">
              <a:rPr lang="es-ES" smtClean="0"/>
              <a:t>13</a:t>
            </a:fld>
            <a:endParaRPr lang="es-ES"/>
          </a:p>
        </p:txBody>
      </p:sp>
    </p:spTree>
    <p:extLst>
      <p:ext uri="{BB962C8B-B14F-4D97-AF65-F5344CB8AC3E}">
        <p14:creationId xmlns:p14="http://schemas.microsoft.com/office/powerpoint/2010/main" val="4155671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58F6D564-C469-4DE4-B0E2-936560389B3B}" type="datetimeFigureOut">
              <a:rPr lang="es-ES" smtClean="0"/>
              <a:t>06/05/2025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EEE89F1-205A-49A4-810B-04B42FEB6F2B}" type="slidenum">
              <a:rPr lang="es-ES" smtClean="0"/>
              <a:t>‹Nº›</a:t>
            </a:fld>
            <a:endParaRPr lang="es-ES"/>
          </a:p>
        </p:txBody>
      </p:sp>
    </p:spTree>
    <p:extLst>
      <p:ext uri="{BB962C8B-B14F-4D97-AF65-F5344CB8AC3E}">
        <p14:creationId xmlns:p14="http://schemas.microsoft.com/office/powerpoint/2010/main" val="2426543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58F6D564-C469-4DE4-B0E2-936560389B3B}" type="datetimeFigureOut">
              <a:rPr lang="es-ES" smtClean="0"/>
              <a:t>06/05/2025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EEE89F1-205A-49A4-810B-04B42FEB6F2B}" type="slidenum">
              <a:rPr lang="es-ES" smtClean="0"/>
              <a:t>‹Nº›</a:t>
            </a:fld>
            <a:endParaRPr lang="es-ES"/>
          </a:p>
        </p:txBody>
      </p:sp>
    </p:spTree>
    <p:extLst>
      <p:ext uri="{BB962C8B-B14F-4D97-AF65-F5344CB8AC3E}">
        <p14:creationId xmlns:p14="http://schemas.microsoft.com/office/powerpoint/2010/main" val="132152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58F6D564-C469-4DE4-B0E2-936560389B3B}" type="datetimeFigureOut">
              <a:rPr lang="es-ES" smtClean="0"/>
              <a:t>06/05/2025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EEE89F1-205A-49A4-810B-04B42FEB6F2B}" type="slidenum">
              <a:rPr lang="es-ES" smtClean="0"/>
              <a:t>‹Nº›</a:t>
            </a:fld>
            <a:endParaRPr lang="es-ES"/>
          </a:p>
        </p:txBody>
      </p:sp>
    </p:spTree>
    <p:extLst>
      <p:ext uri="{BB962C8B-B14F-4D97-AF65-F5344CB8AC3E}">
        <p14:creationId xmlns:p14="http://schemas.microsoft.com/office/powerpoint/2010/main" val="3239160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58F6D564-C469-4DE4-B0E2-936560389B3B}" type="datetimeFigureOut">
              <a:rPr lang="es-ES" smtClean="0"/>
              <a:t>06/05/2025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EEE89F1-205A-49A4-810B-04B42FEB6F2B}" type="slidenum">
              <a:rPr lang="es-ES" smtClean="0"/>
              <a:t>‹Nº›</a:t>
            </a:fld>
            <a:endParaRPr lang="es-ES"/>
          </a:p>
        </p:txBody>
      </p:sp>
    </p:spTree>
    <p:extLst>
      <p:ext uri="{BB962C8B-B14F-4D97-AF65-F5344CB8AC3E}">
        <p14:creationId xmlns:p14="http://schemas.microsoft.com/office/powerpoint/2010/main" val="4257587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58F6D564-C469-4DE4-B0E2-936560389B3B}" type="datetimeFigureOut">
              <a:rPr lang="es-ES" smtClean="0"/>
              <a:t>06/05/2025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EEE89F1-205A-49A4-810B-04B42FEB6F2B}" type="slidenum">
              <a:rPr lang="es-ES" smtClean="0"/>
              <a:t>‹Nº›</a:t>
            </a:fld>
            <a:endParaRPr lang="es-ES"/>
          </a:p>
        </p:txBody>
      </p:sp>
    </p:spTree>
    <p:extLst>
      <p:ext uri="{BB962C8B-B14F-4D97-AF65-F5344CB8AC3E}">
        <p14:creationId xmlns:p14="http://schemas.microsoft.com/office/powerpoint/2010/main" val="363820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58F6D564-C469-4DE4-B0E2-936560389B3B}" type="datetimeFigureOut">
              <a:rPr lang="es-ES" smtClean="0"/>
              <a:t>06/05/2025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EEE89F1-205A-49A4-810B-04B42FEB6F2B}" type="slidenum">
              <a:rPr lang="es-ES" smtClean="0"/>
              <a:t>‹Nº›</a:t>
            </a:fld>
            <a:endParaRPr lang="es-ES"/>
          </a:p>
        </p:txBody>
      </p:sp>
    </p:spTree>
    <p:extLst>
      <p:ext uri="{BB962C8B-B14F-4D97-AF65-F5344CB8AC3E}">
        <p14:creationId xmlns:p14="http://schemas.microsoft.com/office/powerpoint/2010/main" val="2264957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58F6D564-C469-4DE4-B0E2-936560389B3B}" type="datetimeFigureOut">
              <a:rPr lang="es-ES" smtClean="0"/>
              <a:t>06/05/2025</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2EEE89F1-205A-49A4-810B-04B42FEB6F2B}" type="slidenum">
              <a:rPr lang="es-ES" smtClean="0"/>
              <a:t>‹Nº›</a:t>
            </a:fld>
            <a:endParaRPr lang="es-ES"/>
          </a:p>
        </p:txBody>
      </p:sp>
    </p:spTree>
    <p:extLst>
      <p:ext uri="{BB962C8B-B14F-4D97-AF65-F5344CB8AC3E}">
        <p14:creationId xmlns:p14="http://schemas.microsoft.com/office/powerpoint/2010/main" val="3657154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58F6D564-C469-4DE4-B0E2-936560389B3B}" type="datetimeFigureOut">
              <a:rPr lang="es-ES" smtClean="0"/>
              <a:t>06/05/2025</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2EEE89F1-205A-49A4-810B-04B42FEB6F2B}" type="slidenum">
              <a:rPr lang="es-ES" smtClean="0"/>
              <a:t>‹Nº›</a:t>
            </a:fld>
            <a:endParaRPr lang="es-ES"/>
          </a:p>
        </p:txBody>
      </p:sp>
    </p:spTree>
    <p:extLst>
      <p:ext uri="{BB962C8B-B14F-4D97-AF65-F5344CB8AC3E}">
        <p14:creationId xmlns:p14="http://schemas.microsoft.com/office/powerpoint/2010/main" val="3290195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8F6D564-C469-4DE4-B0E2-936560389B3B}" type="datetimeFigureOut">
              <a:rPr lang="es-ES" smtClean="0"/>
              <a:t>06/05/2025</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2EEE89F1-205A-49A4-810B-04B42FEB6F2B}" type="slidenum">
              <a:rPr lang="es-ES" smtClean="0"/>
              <a:t>‹Nº›</a:t>
            </a:fld>
            <a:endParaRPr lang="es-ES"/>
          </a:p>
        </p:txBody>
      </p:sp>
    </p:spTree>
    <p:extLst>
      <p:ext uri="{BB962C8B-B14F-4D97-AF65-F5344CB8AC3E}">
        <p14:creationId xmlns:p14="http://schemas.microsoft.com/office/powerpoint/2010/main" val="674421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58F6D564-C469-4DE4-B0E2-936560389B3B}" type="datetimeFigureOut">
              <a:rPr lang="es-ES" smtClean="0"/>
              <a:t>06/05/2025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EEE89F1-205A-49A4-810B-04B42FEB6F2B}" type="slidenum">
              <a:rPr lang="es-ES" smtClean="0"/>
              <a:t>‹Nº›</a:t>
            </a:fld>
            <a:endParaRPr lang="es-ES"/>
          </a:p>
        </p:txBody>
      </p:sp>
    </p:spTree>
    <p:extLst>
      <p:ext uri="{BB962C8B-B14F-4D97-AF65-F5344CB8AC3E}">
        <p14:creationId xmlns:p14="http://schemas.microsoft.com/office/powerpoint/2010/main" val="747375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58F6D564-C469-4DE4-B0E2-936560389B3B}" type="datetimeFigureOut">
              <a:rPr lang="es-ES" smtClean="0"/>
              <a:t>06/05/2025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EEE89F1-205A-49A4-810B-04B42FEB6F2B}" type="slidenum">
              <a:rPr lang="es-ES" smtClean="0"/>
              <a:t>‹Nº›</a:t>
            </a:fld>
            <a:endParaRPr lang="es-ES"/>
          </a:p>
        </p:txBody>
      </p:sp>
    </p:spTree>
    <p:extLst>
      <p:ext uri="{BB962C8B-B14F-4D97-AF65-F5344CB8AC3E}">
        <p14:creationId xmlns:p14="http://schemas.microsoft.com/office/powerpoint/2010/main" val="2108603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F6D564-C469-4DE4-B0E2-936560389B3B}" type="datetimeFigureOut">
              <a:rPr lang="es-ES" smtClean="0"/>
              <a:t>06/05/2025</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EE89F1-205A-49A4-810B-04B42FEB6F2B}" type="slidenum">
              <a:rPr lang="es-ES" smtClean="0"/>
              <a:t>‹Nº›</a:t>
            </a:fld>
            <a:endParaRPr lang="es-ES"/>
          </a:p>
        </p:txBody>
      </p:sp>
    </p:spTree>
    <p:extLst>
      <p:ext uri="{BB962C8B-B14F-4D97-AF65-F5344CB8AC3E}">
        <p14:creationId xmlns:p14="http://schemas.microsoft.com/office/powerpoint/2010/main" val="3965935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35CED0-402A-FB61-560E-2453F8CCC53A}"/>
              </a:ext>
            </a:extLst>
          </p:cNvPr>
          <p:cNvSpPr>
            <a:spLocks noGrp="1"/>
          </p:cNvSpPr>
          <p:nvPr>
            <p:ph type="ctrTitle"/>
          </p:nvPr>
        </p:nvSpPr>
        <p:spPr>
          <a:xfrm>
            <a:off x="1769942" y="1032117"/>
            <a:ext cx="7935836" cy="1101555"/>
          </a:xfrm>
        </p:spPr>
        <p:txBody>
          <a:bodyPr>
            <a:normAutofit/>
          </a:bodyPr>
          <a:lstStyle/>
          <a:p>
            <a:r>
              <a:rPr lang="es-ES" u="sng" dirty="0">
                <a:ln w="0"/>
                <a:effectLst>
                  <a:outerShdw blurRad="38100" dist="19050" dir="2700000" algn="tl" rotWithShape="0">
                    <a:schemeClr val="dk1">
                      <a:alpha val="40000"/>
                    </a:schemeClr>
                  </a:outerShdw>
                </a:effectLst>
              </a:rPr>
              <a:t>Microbiología molecular</a:t>
            </a:r>
          </a:p>
        </p:txBody>
      </p:sp>
      <p:sp>
        <p:nvSpPr>
          <p:cNvPr id="4" name="CuadroTexto 3"/>
          <p:cNvSpPr txBox="1"/>
          <p:nvPr/>
        </p:nvSpPr>
        <p:spPr>
          <a:xfrm>
            <a:off x="3383280" y="5305513"/>
            <a:ext cx="5049520" cy="400110"/>
          </a:xfrm>
          <a:prstGeom prst="rect">
            <a:avLst/>
          </a:prstGeom>
          <a:noFill/>
        </p:spPr>
        <p:txBody>
          <a:bodyPr wrap="square" rtlCol="0">
            <a:spAutoFit/>
          </a:bodyPr>
          <a:lstStyle/>
          <a:p>
            <a:r>
              <a:rPr lang="es-ES" sz="2000" b="1" dirty="0"/>
              <a:t>CURSO “MICROBIOLOGÍA APLICADA 2025”</a:t>
            </a:r>
          </a:p>
        </p:txBody>
      </p:sp>
      <p:pic>
        <p:nvPicPr>
          <p:cNvPr id="3074" name="Picture 2" descr="En qué consiste el test de diagnóstico molecular GynEC-D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9025" y="2545891"/>
            <a:ext cx="4114662" cy="2525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997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A69E65-D2C6-005A-603C-5EB857E34958}"/>
              </a:ext>
            </a:extLst>
          </p:cNvPr>
          <p:cNvSpPr>
            <a:spLocks noGrp="1"/>
          </p:cNvSpPr>
          <p:nvPr>
            <p:ph type="title"/>
          </p:nvPr>
        </p:nvSpPr>
        <p:spPr>
          <a:xfrm>
            <a:off x="1623325" y="501126"/>
            <a:ext cx="9209510" cy="823274"/>
          </a:xfrm>
        </p:spPr>
        <p:txBody>
          <a:bodyPr>
            <a:normAutofit fontScale="90000"/>
          </a:bodyPr>
          <a:lstStyle/>
          <a:p>
            <a:r>
              <a:rPr lang="es-ES" u="sng" dirty="0"/>
              <a:t>Otros tipos técnicas de detección molecular</a:t>
            </a:r>
          </a:p>
        </p:txBody>
      </p:sp>
      <p:pic>
        <p:nvPicPr>
          <p:cNvPr id="1030" name="Picture 6" descr="Tecnología de microarrays (chips de ADN o ARN)">
            <a:extLst>
              <a:ext uri="{FF2B5EF4-FFF2-40B4-BE49-F238E27FC236}">
                <a16:creationId xmlns:a16="http://schemas.microsoft.com/office/drawing/2014/main" id="{2A8E0905-56CB-1222-9CB9-3DAB91FAD1D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7985" y="2731289"/>
            <a:ext cx="3244072" cy="2221076"/>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1019125" y="1655869"/>
            <a:ext cx="6671995" cy="3970318"/>
          </a:xfrm>
          <a:prstGeom prst="rect">
            <a:avLst/>
          </a:prstGeom>
          <a:noFill/>
        </p:spPr>
        <p:txBody>
          <a:bodyPr wrap="square" rtlCol="0">
            <a:spAutoFit/>
          </a:bodyPr>
          <a:lstStyle/>
          <a:p>
            <a:pPr algn="just"/>
            <a:r>
              <a:rPr lang="es-ES" b="1" dirty="0" err="1"/>
              <a:t>Microarrays</a:t>
            </a:r>
            <a:endParaRPr lang="es-ES" b="1" dirty="0"/>
          </a:p>
          <a:p>
            <a:pPr algn="just"/>
            <a:endParaRPr lang="es-ES" dirty="0"/>
          </a:p>
          <a:p>
            <a:pPr marL="285750" indent="-285750" algn="just">
              <a:buFont typeface="Arial" panose="020B0604020202020204" pitchFamily="34" charset="0"/>
              <a:buChar char="•"/>
            </a:pPr>
            <a:r>
              <a:rPr lang="es-ES" dirty="0"/>
              <a:t>Serie de sondas unidas a un soporte solido. </a:t>
            </a:r>
          </a:p>
          <a:p>
            <a:pPr algn="just"/>
            <a:endParaRPr lang="es-ES" dirty="0"/>
          </a:p>
          <a:p>
            <a:pPr marL="285750" indent="-285750" algn="just">
              <a:buFont typeface="Arial" panose="020B0604020202020204" pitchFamily="34" charset="0"/>
              <a:buChar char="•"/>
            </a:pPr>
            <a:r>
              <a:rPr lang="es-ES" dirty="0"/>
              <a:t>La principal ventaja con respecto a otras técnicas es que podemos detectar en un mismo proceso muchos genes, tantos como sondas haya en el </a:t>
            </a:r>
            <a:r>
              <a:rPr lang="es-ES" dirty="0" err="1"/>
              <a:t>microarray</a:t>
            </a:r>
            <a:r>
              <a:rPr lang="es-ES" dirty="0"/>
              <a:t>.</a:t>
            </a:r>
          </a:p>
          <a:p>
            <a:pPr marL="285750" indent="-285750" algn="just">
              <a:buFont typeface="Arial" panose="020B0604020202020204" pitchFamily="34" charset="0"/>
              <a:buChar char="•"/>
            </a:pPr>
            <a:endParaRPr lang="es-ES" dirty="0"/>
          </a:p>
          <a:p>
            <a:pPr marL="285750" indent="-285750" algn="just">
              <a:buFont typeface="Arial" panose="020B0604020202020204" pitchFamily="34" charset="0"/>
              <a:buChar char="•"/>
            </a:pPr>
            <a:r>
              <a:rPr lang="es-ES" dirty="0"/>
              <a:t>Estas técnicas precisan de un primer paso de PCR con una pareja de cebadores marcados con biotina. A continuación, los </a:t>
            </a:r>
            <a:r>
              <a:rPr lang="es-ES" dirty="0" err="1"/>
              <a:t>amplicones</a:t>
            </a:r>
            <a:r>
              <a:rPr lang="es-ES" dirty="0"/>
              <a:t> son clasificados mediante hibridación con las sondas que se disponen en los pocillos. La detección se realiza mediante el software del equipo mediante las señales de biotina, emitiendo los resultados mediante ausencia o presencia de gen. </a:t>
            </a:r>
          </a:p>
        </p:txBody>
      </p:sp>
    </p:spTree>
    <p:extLst>
      <p:ext uri="{BB962C8B-B14F-4D97-AF65-F5344CB8AC3E}">
        <p14:creationId xmlns:p14="http://schemas.microsoft.com/office/powerpoint/2010/main" val="3345396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450145" y="1179673"/>
            <a:ext cx="6496049" cy="738187"/>
          </a:xfrm>
        </p:spPr>
        <p:txBody>
          <a:bodyPr>
            <a:normAutofit fontScale="90000"/>
          </a:bodyPr>
          <a:lstStyle/>
          <a:p>
            <a:r>
              <a:rPr lang="es-ES" b="1" u="sng" dirty="0"/>
              <a:t>Secuenciación </a:t>
            </a:r>
          </a:p>
        </p:txBody>
      </p:sp>
      <p:pic>
        <p:nvPicPr>
          <p:cNvPr id="3" name="Picture 12" descr="Secuenciación de Tercera Generación - Genotipia">
            <a:extLst>
              <a:ext uri="{FF2B5EF4-FFF2-40B4-BE49-F238E27FC236}">
                <a16:creationId xmlns:a16="http://schemas.microsoft.com/office/drawing/2014/main" id="{74DE1D03-383F-9DE1-A8AA-019DE79B29C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86226" y="2114550"/>
            <a:ext cx="5623888" cy="2628899"/>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B8FAA459-7010-1E0C-4D3E-8D816A20F0DE}"/>
              </a:ext>
            </a:extLst>
          </p:cNvPr>
          <p:cNvSpPr txBox="1"/>
          <p:nvPr/>
        </p:nvSpPr>
        <p:spPr>
          <a:xfrm>
            <a:off x="3521388" y="5136828"/>
            <a:ext cx="4587240" cy="400110"/>
          </a:xfrm>
          <a:prstGeom prst="rect">
            <a:avLst/>
          </a:prstGeom>
          <a:noFill/>
        </p:spPr>
        <p:txBody>
          <a:bodyPr wrap="square" rtlCol="0">
            <a:spAutoFit/>
          </a:bodyPr>
          <a:lstStyle/>
          <a:p>
            <a:r>
              <a:rPr lang="es-ES" sz="2000" dirty="0"/>
              <a:t>CURSO “MICROBIOLOGÍA APLICADA 2025”</a:t>
            </a:r>
          </a:p>
        </p:txBody>
      </p:sp>
    </p:spTree>
    <p:extLst>
      <p:ext uri="{BB962C8B-B14F-4D97-AF65-F5344CB8AC3E}">
        <p14:creationId xmlns:p14="http://schemas.microsoft.com/office/powerpoint/2010/main" val="123075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a:srcRect t="21326" r="19376" b="13182"/>
          <a:stretch/>
        </p:blipFill>
        <p:spPr>
          <a:xfrm>
            <a:off x="994501" y="2152650"/>
            <a:ext cx="4533877" cy="3358514"/>
          </a:xfrm>
          <a:prstGeom prst="rect">
            <a:avLst/>
          </a:prstGeom>
        </p:spPr>
      </p:pic>
      <p:pic>
        <p:nvPicPr>
          <p:cNvPr id="5" name="Imagen 4"/>
          <p:cNvPicPr>
            <a:picLocks noChangeAspect="1"/>
          </p:cNvPicPr>
          <p:nvPr/>
        </p:nvPicPr>
        <p:blipFill rotWithShape="1">
          <a:blip r:embed="rId4"/>
          <a:srcRect t="15221" b="14617"/>
          <a:stretch/>
        </p:blipFill>
        <p:spPr>
          <a:xfrm>
            <a:off x="5680074" y="2065091"/>
            <a:ext cx="5280085" cy="3375315"/>
          </a:xfrm>
          <a:prstGeom prst="rect">
            <a:avLst/>
          </a:prstGeom>
        </p:spPr>
      </p:pic>
      <p:sp>
        <p:nvSpPr>
          <p:cNvPr id="2" name="CuadroTexto 1">
            <a:extLst>
              <a:ext uri="{FF2B5EF4-FFF2-40B4-BE49-F238E27FC236}">
                <a16:creationId xmlns:a16="http://schemas.microsoft.com/office/drawing/2014/main" id="{2FE5B055-147F-B4CD-CA18-25DC26695760}"/>
              </a:ext>
            </a:extLst>
          </p:cNvPr>
          <p:cNvSpPr txBox="1"/>
          <p:nvPr/>
        </p:nvSpPr>
        <p:spPr>
          <a:xfrm>
            <a:off x="2695881" y="908407"/>
            <a:ext cx="7193280" cy="553998"/>
          </a:xfrm>
          <a:prstGeom prst="rect">
            <a:avLst/>
          </a:prstGeom>
          <a:noFill/>
        </p:spPr>
        <p:txBody>
          <a:bodyPr wrap="square" rtlCol="0">
            <a:spAutoFit/>
          </a:bodyPr>
          <a:lstStyle/>
          <a:p>
            <a:r>
              <a:rPr lang="es-ES" sz="3000" u="sng" dirty="0"/>
              <a:t>Evolución de las técnicas de secuenciación</a:t>
            </a:r>
          </a:p>
        </p:txBody>
      </p:sp>
    </p:spTree>
    <p:extLst>
      <p:ext uri="{BB962C8B-B14F-4D97-AF65-F5344CB8AC3E}">
        <p14:creationId xmlns:p14="http://schemas.microsoft.com/office/powerpoint/2010/main" val="3552854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21000" y="516053"/>
            <a:ext cx="8674100" cy="766494"/>
          </a:xfrm>
        </p:spPr>
        <p:txBody>
          <a:bodyPr>
            <a:normAutofit/>
          </a:bodyPr>
          <a:lstStyle/>
          <a:p>
            <a:r>
              <a:rPr lang="es-ES" sz="3600" b="1" u="sng" dirty="0"/>
              <a:t>1º Generación: Secuenciación Sanger </a:t>
            </a:r>
          </a:p>
        </p:txBody>
      </p:sp>
      <p:pic>
        <p:nvPicPr>
          <p:cNvPr id="4" name="Imagen 3"/>
          <p:cNvPicPr>
            <a:picLocks noChangeAspect="1"/>
          </p:cNvPicPr>
          <p:nvPr/>
        </p:nvPicPr>
        <p:blipFill>
          <a:blip r:embed="rId3"/>
          <a:srcRect l="63133" t="5545" b="50094"/>
          <a:stretch/>
        </p:blipFill>
        <p:spPr>
          <a:xfrm>
            <a:off x="7872310" y="1424458"/>
            <a:ext cx="2963429" cy="2346848"/>
          </a:xfrm>
          <a:prstGeom prst="rect">
            <a:avLst/>
          </a:prstGeom>
        </p:spPr>
      </p:pic>
      <p:sp>
        <p:nvSpPr>
          <p:cNvPr id="3" name="CuadroTexto 2">
            <a:extLst>
              <a:ext uri="{FF2B5EF4-FFF2-40B4-BE49-F238E27FC236}">
                <a16:creationId xmlns:a16="http://schemas.microsoft.com/office/drawing/2014/main" id="{47CBD999-419E-DFBB-8F79-32F8868FAC39}"/>
              </a:ext>
            </a:extLst>
          </p:cNvPr>
          <p:cNvSpPr txBox="1"/>
          <p:nvPr/>
        </p:nvSpPr>
        <p:spPr>
          <a:xfrm>
            <a:off x="1054735" y="1852729"/>
            <a:ext cx="6117590" cy="1569660"/>
          </a:xfrm>
          <a:prstGeom prst="rect">
            <a:avLst/>
          </a:prstGeom>
          <a:noFill/>
        </p:spPr>
        <p:txBody>
          <a:bodyPr wrap="square" rtlCol="0">
            <a:spAutoFit/>
          </a:bodyPr>
          <a:lstStyle/>
          <a:p>
            <a:pPr marL="285750" indent="-285750" algn="just">
              <a:buFont typeface="Wingdings" panose="05000000000000000000" pitchFamily="2" charset="2"/>
              <a:buChar char="ü"/>
            </a:pPr>
            <a:r>
              <a:rPr lang="es-ES" sz="1600" dirty="0"/>
              <a:t>Diseñada por Frederick Sanger en 1977</a:t>
            </a:r>
          </a:p>
          <a:p>
            <a:pPr marL="285750" indent="-285750" algn="just">
              <a:buFont typeface="Wingdings" panose="05000000000000000000" pitchFamily="2" charset="2"/>
              <a:buChar char="ü"/>
            </a:pPr>
            <a:endParaRPr lang="es-ES" sz="1600" dirty="0"/>
          </a:p>
          <a:p>
            <a:pPr marL="285750" indent="-285750" algn="just">
              <a:buFont typeface="Wingdings" panose="05000000000000000000" pitchFamily="2" charset="2"/>
              <a:buChar char="ü"/>
            </a:pPr>
            <a:endParaRPr lang="es-ES" sz="1600" dirty="0"/>
          </a:p>
          <a:p>
            <a:pPr marL="285750" indent="-285750" algn="just">
              <a:buFont typeface="Wingdings" panose="05000000000000000000" pitchFamily="2" charset="2"/>
              <a:buChar char="ü"/>
            </a:pPr>
            <a:r>
              <a:rPr lang="es-ES" sz="1600" dirty="0"/>
              <a:t>Basada en PCR y utilización de </a:t>
            </a:r>
            <a:r>
              <a:rPr lang="es-ES" sz="1600" dirty="0" err="1"/>
              <a:t>dideoxidonucleotidos</a:t>
            </a:r>
            <a:r>
              <a:rPr lang="es-ES" sz="1600" dirty="0"/>
              <a:t> (</a:t>
            </a:r>
            <a:r>
              <a:rPr lang="es-ES" sz="1600" dirty="0" err="1"/>
              <a:t>ddNTP</a:t>
            </a:r>
            <a:r>
              <a:rPr lang="es-ES" sz="1600" dirty="0"/>
              <a:t>) que carecen del grupo hidroxilo en el C3´. Cuando el </a:t>
            </a:r>
            <a:r>
              <a:rPr lang="es-ES" sz="1600" dirty="0" err="1"/>
              <a:t>ddNTP</a:t>
            </a:r>
            <a:r>
              <a:rPr lang="es-ES" sz="1600" dirty="0"/>
              <a:t> se incorpora a una cadena de ADN en crecimiento va a interrumpir su elongación</a:t>
            </a:r>
          </a:p>
        </p:txBody>
      </p:sp>
      <p:pic>
        <p:nvPicPr>
          <p:cNvPr id="5124" name="Picture 4" descr="Frederick Sanger, dos veces Nobel de Química | Sociedad | EL PAÍ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6775" y="379841"/>
            <a:ext cx="1724224" cy="988555"/>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88BE6DCE-821E-57AE-22F4-81E6E1A05266}"/>
              </a:ext>
            </a:extLst>
          </p:cNvPr>
          <p:cNvSpPr txBox="1"/>
          <p:nvPr/>
        </p:nvSpPr>
        <p:spPr>
          <a:xfrm>
            <a:off x="1054735" y="3771306"/>
            <a:ext cx="6117590" cy="2554545"/>
          </a:xfrm>
          <a:prstGeom prst="rect">
            <a:avLst/>
          </a:prstGeom>
          <a:noFill/>
        </p:spPr>
        <p:txBody>
          <a:bodyPr wrap="square" rtlCol="0">
            <a:spAutoFit/>
          </a:bodyPr>
          <a:lstStyle/>
          <a:p>
            <a:pPr marL="285750" indent="-285750" algn="just">
              <a:buFont typeface="Wingdings" panose="05000000000000000000" pitchFamily="2" charset="2"/>
              <a:buChar char="ü"/>
            </a:pPr>
            <a:r>
              <a:rPr lang="es-ES" sz="1600" u="sng" dirty="0"/>
              <a:t>Características</a:t>
            </a:r>
          </a:p>
          <a:p>
            <a:pPr algn="just"/>
            <a:endParaRPr lang="es-ES" sz="1600" u="sng" dirty="0"/>
          </a:p>
          <a:p>
            <a:pPr marL="742950" lvl="1" indent="-285750" algn="just">
              <a:buFont typeface="Arial" panose="020B0604020202020204" pitchFamily="34" charset="0"/>
              <a:buChar char="•"/>
            </a:pPr>
            <a:r>
              <a:rPr lang="es-ES" sz="1600" dirty="0"/>
              <a:t>Error: 1/9000 nucleótidos</a:t>
            </a:r>
          </a:p>
          <a:p>
            <a:pPr marL="742950" lvl="1" indent="-285750" algn="just">
              <a:buFont typeface="Arial" panose="020B0604020202020204" pitchFamily="34" charset="0"/>
              <a:buChar char="•"/>
            </a:pPr>
            <a:endParaRPr lang="es-ES" sz="1600" dirty="0"/>
          </a:p>
          <a:p>
            <a:pPr marL="742950" lvl="1" indent="-285750" algn="just">
              <a:buFont typeface="Arial" panose="020B0604020202020204" pitchFamily="34" charset="0"/>
              <a:buChar char="•"/>
            </a:pPr>
            <a:r>
              <a:rPr lang="es-ES" sz="1600" dirty="0"/>
              <a:t>Tiempo de reacción: 2 horas</a:t>
            </a:r>
          </a:p>
          <a:p>
            <a:pPr marL="742950" lvl="1" indent="-285750" algn="just">
              <a:buFont typeface="Arial" panose="020B0604020202020204" pitchFamily="34" charset="0"/>
              <a:buChar char="•"/>
            </a:pPr>
            <a:endParaRPr lang="es-ES" sz="1600" dirty="0"/>
          </a:p>
          <a:p>
            <a:pPr marL="742950" lvl="1" indent="-285750" algn="just">
              <a:buFont typeface="Arial" panose="020B0604020202020204" pitchFamily="34" charset="0"/>
              <a:buChar char="•"/>
            </a:pPr>
            <a:r>
              <a:rPr lang="es-ES" sz="1600" dirty="0"/>
              <a:t>Tamaño secuenciado: 600-1200 pares de bases (pb)</a:t>
            </a:r>
          </a:p>
          <a:p>
            <a:pPr marL="742950" lvl="1" indent="-285750" algn="just">
              <a:buFont typeface="Arial" panose="020B0604020202020204" pitchFamily="34" charset="0"/>
              <a:buChar char="•"/>
            </a:pPr>
            <a:endParaRPr lang="es-ES" sz="1600" dirty="0"/>
          </a:p>
          <a:p>
            <a:pPr marL="742950" lvl="1" indent="-285750" algn="just">
              <a:buFont typeface="Arial" panose="020B0604020202020204" pitchFamily="34" charset="0"/>
              <a:buChar char="•"/>
            </a:pPr>
            <a:r>
              <a:rPr lang="es-ES" sz="1600" dirty="0"/>
              <a:t>No permite la mezcla de </a:t>
            </a:r>
            <a:r>
              <a:rPr lang="es-ES" sz="1600" dirty="0" err="1"/>
              <a:t>amplicones</a:t>
            </a:r>
            <a:r>
              <a:rPr lang="es-ES" sz="1600" dirty="0"/>
              <a:t> ya que el cromatograma no puede ser leído</a:t>
            </a:r>
          </a:p>
        </p:txBody>
      </p:sp>
      <p:grpSp>
        <p:nvGrpSpPr>
          <p:cNvPr id="8" name="Grupo 7">
            <a:extLst>
              <a:ext uri="{FF2B5EF4-FFF2-40B4-BE49-F238E27FC236}">
                <a16:creationId xmlns:a16="http://schemas.microsoft.com/office/drawing/2014/main" id="{542E8880-B9A9-91A9-A988-3CAD3C5E7B69}"/>
              </a:ext>
            </a:extLst>
          </p:cNvPr>
          <p:cNvGrpSpPr/>
          <p:nvPr/>
        </p:nvGrpSpPr>
        <p:grpSpPr>
          <a:xfrm>
            <a:off x="7481310" y="4220569"/>
            <a:ext cx="3935930" cy="1920832"/>
            <a:chOff x="7336465" y="1675765"/>
            <a:chExt cx="3246744" cy="3127627"/>
          </a:xfrm>
        </p:grpSpPr>
        <p:pic>
          <p:nvPicPr>
            <p:cNvPr id="9" name="Imagen 8"/>
            <p:cNvPicPr>
              <a:picLocks noChangeAspect="1"/>
            </p:cNvPicPr>
            <p:nvPr/>
          </p:nvPicPr>
          <p:blipFill rotWithShape="1">
            <a:blip r:embed="rId5"/>
            <a:srcRect l="39322" t="39705" r="39453" b="42825"/>
            <a:stretch/>
          </p:blipFill>
          <p:spPr>
            <a:xfrm>
              <a:off x="7336465" y="1675765"/>
              <a:ext cx="3246744" cy="2396107"/>
            </a:xfrm>
            <a:prstGeom prst="rect">
              <a:avLst/>
            </a:prstGeom>
          </p:spPr>
        </p:pic>
        <p:pic>
          <p:nvPicPr>
            <p:cNvPr id="10" name="Imagen 9">
              <a:extLst>
                <a:ext uri="{FF2B5EF4-FFF2-40B4-BE49-F238E27FC236}">
                  <a16:creationId xmlns:a16="http://schemas.microsoft.com/office/drawing/2014/main" id="{8B3D6EF0-972C-44CA-88E1-3A59663AE2B6}"/>
                </a:ext>
              </a:extLst>
            </p:cNvPr>
            <p:cNvPicPr>
              <a:picLocks noChangeAspect="1"/>
            </p:cNvPicPr>
            <p:nvPr/>
          </p:nvPicPr>
          <p:blipFill rotWithShape="1">
            <a:blip r:embed="rId5"/>
            <a:srcRect l="36694" t="57488" r="42715" b="37179"/>
            <a:stretch/>
          </p:blipFill>
          <p:spPr>
            <a:xfrm>
              <a:off x="7433609" y="4071872"/>
              <a:ext cx="3149600" cy="731520"/>
            </a:xfrm>
            <a:prstGeom prst="rect">
              <a:avLst/>
            </a:prstGeom>
          </p:spPr>
        </p:pic>
      </p:grpSp>
    </p:spTree>
    <p:extLst>
      <p:ext uri="{BB962C8B-B14F-4D97-AF65-F5344CB8AC3E}">
        <p14:creationId xmlns:p14="http://schemas.microsoft.com/office/powerpoint/2010/main" val="2265694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21090" y="492125"/>
            <a:ext cx="8717915" cy="911225"/>
          </a:xfrm>
        </p:spPr>
        <p:txBody>
          <a:bodyPr>
            <a:normAutofit fontScale="90000"/>
          </a:bodyPr>
          <a:lstStyle/>
          <a:p>
            <a:r>
              <a:rPr lang="es-ES" sz="3500" b="1" u="sng" dirty="0"/>
              <a:t>¿Qué aprendimos del proyecto Genoma Humano?</a:t>
            </a:r>
          </a:p>
        </p:txBody>
      </p:sp>
      <p:sp>
        <p:nvSpPr>
          <p:cNvPr id="3" name="Marcador de contenido 2"/>
          <p:cNvSpPr>
            <a:spLocks noGrp="1"/>
          </p:cNvSpPr>
          <p:nvPr>
            <p:ph idx="1"/>
          </p:nvPr>
        </p:nvSpPr>
        <p:spPr>
          <a:xfrm>
            <a:off x="1353032" y="1603278"/>
            <a:ext cx="6134993" cy="744507"/>
          </a:xfrm>
        </p:spPr>
        <p:txBody>
          <a:bodyPr>
            <a:normAutofit/>
          </a:bodyPr>
          <a:lstStyle/>
          <a:p>
            <a:pPr marL="0" indent="0">
              <a:buNone/>
            </a:pPr>
            <a:r>
              <a:rPr lang="es-ES" sz="2200" dirty="0"/>
              <a:t>Finalizó en el año 2003 tras 13 años de proyecto y 3.000 millones de dólares de financiación</a:t>
            </a:r>
          </a:p>
        </p:txBody>
      </p:sp>
      <p:grpSp>
        <p:nvGrpSpPr>
          <p:cNvPr id="11" name="Grupo 10"/>
          <p:cNvGrpSpPr/>
          <p:nvPr/>
        </p:nvGrpSpPr>
        <p:grpSpPr>
          <a:xfrm>
            <a:off x="7623136" y="1888015"/>
            <a:ext cx="3688434" cy="4285900"/>
            <a:chOff x="7686675" y="2724837"/>
            <a:chExt cx="3447456" cy="3468364"/>
          </a:xfrm>
        </p:grpSpPr>
        <p:pic>
          <p:nvPicPr>
            <p:cNvPr id="12" name="Picture 2" descr="Eres un 99% igual al resto de humanos - Ygua Moringa Oleifera. Shop online  moring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2724837"/>
              <a:ext cx="3447456" cy="3014170"/>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2"/>
            <p:cNvSpPr txBox="1"/>
            <p:nvPr/>
          </p:nvSpPr>
          <p:spPr>
            <a:xfrm>
              <a:off x="7686675" y="5819599"/>
              <a:ext cx="3048000" cy="373602"/>
            </a:xfrm>
            <a:prstGeom prst="rect">
              <a:avLst/>
            </a:prstGeom>
            <a:noFill/>
          </p:spPr>
          <p:txBody>
            <a:bodyPr wrap="square" rtlCol="0">
              <a:spAutoFit/>
            </a:bodyPr>
            <a:lstStyle/>
            <a:p>
              <a:pPr algn="ctr"/>
              <a:r>
                <a:rPr lang="es-ES" sz="1200" dirty="0"/>
                <a:t>Documentos secuenciación Proyecto Genoma Humano</a:t>
              </a:r>
            </a:p>
          </p:txBody>
        </p:sp>
      </p:grpSp>
      <p:sp>
        <p:nvSpPr>
          <p:cNvPr id="4" name="CuadroTexto 3">
            <a:extLst>
              <a:ext uri="{FF2B5EF4-FFF2-40B4-BE49-F238E27FC236}">
                <a16:creationId xmlns:a16="http://schemas.microsoft.com/office/drawing/2014/main" id="{470A9C9C-E4AD-D598-E80D-6E1319D4D4B9}"/>
              </a:ext>
            </a:extLst>
          </p:cNvPr>
          <p:cNvSpPr txBox="1"/>
          <p:nvPr/>
        </p:nvSpPr>
        <p:spPr>
          <a:xfrm>
            <a:off x="3500115" y="2738655"/>
            <a:ext cx="1900592" cy="400110"/>
          </a:xfrm>
          <a:prstGeom prst="rect">
            <a:avLst/>
          </a:prstGeom>
          <a:noFill/>
        </p:spPr>
        <p:txBody>
          <a:bodyPr wrap="square" rtlCol="0">
            <a:spAutoFit/>
          </a:bodyPr>
          <a:lstStyle/>
          <a:p>
            <a:r>
              <a:rPr lang="es-ES" sz="2000" dirty="0"/>
              <a:t>99,6% idénticos</a:t>
            </a:r>
          </a:p>
        </p:txBody>
      </p:sp>
      <p:pic>
        <p:nvPicPr>
          <p:cNvPr id="1026" name="Picture 2" descr="Multicultural team,friends. Unity in diversity. People of different ...">
            <a:extLst>
              <a:ext uri="{FF2B5EF4-FFF2-40B4-BE49-F238E27FC236}">
                <a16:creationId xmlns:a16="http://schemas.microsoft.com/office/drawing/2014/main" id="{CA652959-83E9-702C-2219-E5BEC428E79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70462" y="2547713"/>
            <a:ext cx="1313678" cy="875785"/>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D437F36B-B22B-8ADB-94FA-6452342973A1}"/>
              </a:ext>
            </a:extLst>
          </p:cNvPr>
          <p:cNvSpPr txBox="1"/>
          <p:nvPr/>
        </p:nvSpPr>
        <p:spPr>
          <a:xfrm>
            <a:off x="3500115" y="3994254"/>
            <a:ext cx="3454400" cy="400110"/>
          </a:xfrm>
          <a:prstGeom prst="rect">
            <a:avLst/>
          </a:prstGeom>
          <a:noFill/>
        </p:spPr>
        <p:txBody>
          <a:bodyPr wrap="square" rtlCol="0">
            <a:spAutoFit/>
          </a:bodyPr>
          <a:lstStyle/>
          <a:p>
            <a:r>
              <a:rPr lang="es-ES" sz="2000" dirty="0"/>
              <a:t>98% no codifica para nada</a:t>
            </a:r>
          </a:p>
        </p:txBody>
      </p:sp>
      <p:sp>
        <p:nvSpPr>
          <p:cNvPr id="6" name="CuadroTexto 5">
            <a:extLst>
              <a:ext uri="{FF2B5EF4-FFF2-40B4-BE49-F238E27FC236}">
                <a16:creationId xmlns:a16="http://schemas.microsoft.com/office/drawing/2014/main" id="{4ED00C26-80A3-2DE4-C9BA-498E7D68D319}"/>
              </a:ext>
            </a:extLst>
          </p:cNvPr>
          <p:cNvSpPr txBox="1"/>
          <p:nvPr/>
        </p:nvSpPr>
        <p:spPr>
          <a:xfrm>
            <a:off x="3500115" y="5154396"/>
            <a:ext cx="3772684" cy="707886"/>
          </a:xfrm>
          <a:prstGeom prst="rect">
            <a:avLst/>
          </a:prstGeom>
          <a:noFill/>
        </p:spPr>
        <p:txBody>
          <a:bodyPr wrap="square" rtlCol="0">
            <a:spAutoFit/>
          </a:bodyPr>
          <a:lstStyle/>
          <a:p>
            <a:r>
              <a:rPr lang="es-ES" sz="2000" dirty="0"/>
              <a:t>Las ranas tienen el doble de ADN que los humanos</a:t>
            </a:r>
          </a:p>
        </p:txBody>
      </p:sp>
      <p:pic>
        <p:nvPicPr>
          <p:cNvPr id="1030" name="Picture 6" descr="Trash Bin Full of Waste Paper. Wastepaper Basket Isolated on White ...">
            <a:extLst>
              <a:ext uri="{FF2B5EF4-FFF2-40B4-BE49-F238E27FC236}">
                <a16:creationId xmlns:a16="http://schemas.microsoft.com/office/drawing/2014/main" id="{DB7F73D2-3CE4-A56E-413C-4C5C73957AEA}"/>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934" t="2222" r="5512" b="11644"/>
          <a:stretch/>
        </p:blipFill>
        <p:spPr bwMode="auto">
          <a:xfrm>
            <a:off x="2010427" y="3587571"/>
            <a:ext cx="1033747" cy="105017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ppeals court maintains most of Trump gag order in federal election ...">
            <a:extLst>
              <a:ext uri="{FF2B5EF4-FFF2-40B4-BE49-F238E27FC236}">
                <a16:creationId xmlns:a16="http://schemas.microsoft.com/office/drawing/2014/main" id="{4C89DB83-BB0E-4835-5448-4D7D058BC70E}"/>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4286" t="2963" r="33162" b="6518"/>
          <a:stretch/>
        </p:blipFill>
        <p:spPr bwMode="auto">
          <a:xfrm>
            <a:off x="1353032" y="4891682"/>
            <a:ext cx="877074" cy="106506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06256A3D-9AA1-0C6C-B8E6-0B7DCA482376}"/>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661" t="11643" r="8444" b="3260"/>
          <a:stretch/>
        </p:blipFill>
        <p:spPr bwMode="auto">
          <a:xfrm>
            <a:off x="2230106" y="4891682"/>
            <a:ext cx="1018075" cy="1065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135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2">
            <a:extLst>
              <a:ext uri="{FF2B5EF4-FFF2-40B4-BE49-F238E27FC236}">
                <a16:creationId xmlns:a16="http://schemas.microsoft.com/office/drawing/2014/main" id="{4B8D3E2C-A8B4-660A-DDA6-3E1944463832}"/>
              </a:ext>
            </a:extLst>
          </p:cNvPr>
          <p:cNvSpPr txBox="1">
            <a:spLocks noGrp="1"/>
          </p:cNvSpPr>
          <p:nvPr>
            <p:ph type="title"/>
          </p:nvPr>
        </p:nvSpPr>
        <p:spPr>
          <a:xfrm>
            <a:off x="2875279" y="613842"/>
            <a:ext cx="5821045" cy="507831"/>
          </a:xfrm>
          <a:prstGeom prst="rect">
            <a:avLst/>
          </a:prstGeom>
          <a:noFill/>
        </p:spPr>
        <p:txBody>
          <a:bodyPr wrap="square" rtlCol="0">
            <a:spAutoFit/>
          </a:bodyPr>
          <a:lstStyle/>
          <a:p>
            <a:r>
              <a:rPr lang="es-ES" sz="3000" b="1" u="sng" dirty="0"/>
              <a:t>Fundamento Secuenciación </a:t>
            </a:r>
            <a:r>
              <a:rPr lang="es-ES" sz="3000" b="1" u="sng" dirty="0" err="1"/>
              <a:t>Sanger</a:t>
            </a:r>
            <a:endParaRPr lang="es-ES" sz="3000" b="1" u="sng" dirty="0"/>
          </a:p>
        </p:txBody>
      </p:sp>
      <p:grpSp>
        <p:nvGrpSpPr>
          <p:cNvPr id="3" name="Grupo 2"/>
          <p:cNvGrpSpPr/>
          <p:nvPr/>
        </p:nvGrpSpPr>
        <p:grpSpPr>
          <a:xfrm>
            <a:off x="516096" y="1596216"/>
            <a:ext cx="4783295" cy="4347179"/>
            <a:chOff x="752513" y="2313672"/>
            <a:chExt cx="5839344" cy="4156710"/>
          </a:xfrm>
        </p:grpSpPr>
        <p:pic>
          <p:nvPicPr>
            <p:cNvPr id="1028" name="Picture 4" descr="Next Generation Sequencing (NGS) | AAT Bioquest">
              <a:extLst>
                <a:ext uri="{FF2B5EF4-FFF2-40B4-BE49-F238E27FC236}">
                  <a16:creationId xmlns:a16="http://schemas.microsoft.com/office/drawing/2014/main" id="{C120B848-3DA5-F090-0B9E-7FD1E244085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13" t="-701" r="76894" b="19940"/>
            <a:stretch/>
          </p:blipFill>
          <p:spPr bwMode="auto">
            <a:xfrm>
              <a:off x="752513" y="2894468"/>
              <a:ext cx="1866364" cy="3364021"/>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upo 1"/>
            <p:cNvGrpSpPr/>
            <p:nvPr/>
          </p:nvGrpSpPr>
          <p:grpSpPr>
            <a:xfrm>
              <a:off x="1607153" y="2313672"/>
              <a:ext cx="4984704" cy="4156710"/>
              <a:chOff x="1607153" y="2313672"/>
              <a:chExt cx="4984704" cy="4156710"/>
            </a:xfrm>
          </p:grpSpPr>
          <p:pic>
            <p:nvPicPr>
              <p:cNvPr id="7" name="Imagen 6"/>
              <p:cNvPicPr>
                <a:picLocks noChangeAspect="1"/>
              </p:cNvPicPr>
              <p:nvPr/>
            </p:nvPicPr>
            <p:blipFill rotWithShape="1">
              <a:blip r:embed="rId4"/>
              <a:srcRect l="45915" t="11528" r="1" b="9932"/>
              <a:stretch/>
            </p:blipFill>
            <p:spPr>
              <a:xfrm>
                <a:off x="2618877" y="2713722"/>
                <a:ext cx="3972980" cy="3756660"/>
              </a:xfrm>
              <a:prstGeom prst="rect">
                <a:avLst/>
              </a:prstGeom>
            </p:spPr>
          </p:pic>
          <p:pic>
            <p:nvPicPr>
              <p:cNvPr id="8" name="Imagen 7"/>
              <p:cNvPicPr>
                <a:picLocks noChangeAspect="1"/>
              </p:cNvPicPr>
              <p:nvPr/>
            </p:nvPicPr>
            <p:blipFill rotWithShape="1">
              <a:blip r:embed="rId4"/>
              <a:srcRect l="37762" t="2368" b="89268"/>
              <a:stretch/>
            </p:blipFill>
            <p:spPr>
              <a:xfrm>
                <a:off x="1607153" y="2313672"/>
                <a:ext cx="4571889" cy="400050"/>
              </a:xfrm>
              <a:prstGeom prst="rect">
                <a:avLst/>
              </a:prstGeom>
            </p:spPr>
          </p:pic>
        </p:grpSp>
      </p:grpSp>
      <p:pic>
        <p:nvPicPr>
          <p:cNvPr id="11" name="Imagen 10"/>
          <p:cNvPicPr>
            <a:picLocks noChangeAspect="1"/>
          </p:cNvPicPr>
          <p:nvPr/>
        </p:nvPicPr>
        <p:blipFill rotWithShape="1">
          <a:blip r:embed="rId5"/>
          <a:srcRect t="12149" b="10159"/>
          <a:stretch/>
        </p:blipFill>
        <p:spPr>
          <a:xfrm>
            <a:off x="6026357" y="1612812"/>
            <a:ext cx="5339933" cy="4347179"/>
          </a:xfrm>
          <a:prstGeom prst="rect">
            <a:avLst/>
          </a:prstGeom>
          <a:ln>
            <a:solidFill>
              <a:schemeClr val="tx1"/>
            </a:solidFill>
          </a:ln>
        </p:spPr>
      </p:pic>
      <p:sp>
        <p:nvSpPr>
          <p:cNvPr id="5" name="Flecha derecha 4"/>
          <p:cNvSpPr/>
          <p:nvPr/>
        </p:nvSpPr>
        <p:spPr>
          <a:xfrm>
            <a:off x="5354411" y="3586377"/>
            <a:ext cx="396559" cy="4000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589982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2" name="Picture 28" descr="Yo, robot (Crítica) la versión descafeinada de Isaac Asimov | Cine">
            <a:extLst>
              <a:ext uri="{FF2B5EF4-FFF2-40B4-BE49-F238E27FC236}">
                <a16:creationId xmlns:a16="http://schemas.microsoft.com/office/drawing/2014/main" id="{9F2C574E-C685-C9FC-B045-C849B479A1B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2288" y="3564866"/>
            <a:ext cx="1799926" cy="155080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upo 4">
            <a:extLst>
              <a:ext uri="{FF2B5EF4-FFF2-40B4-BE49-F238E27FC236}">
                <a16:creationId xmlns:a16="http://schemas.microsoft.com/office/drawing/2014/main" id="{92B0DD25-02F6-9D5B-4D26-CB88594A72D0}"/>
              </a:ext>
            </a:extLst>
          </p:cNvPr>
          <p:cNvGrpSpPr/>
          <p:nvPr/>
        </p:nvGrpSpPr>
        <p:grpSpPr>
          <a:xfrm>
            <a:off x="2692058" y="3973520"/>
            <a:ext cx="1905000" cy="1895726"/>
            <a:chOff x="5313575" y="1590774"/>
            <a:chExt cx="1905000" cy="1895726"/>
          </a:xfrm>
        </p:grpSpPr>
        <p:pic>
          <p:nvPicPr>
            <p:cNvPr id="1026" name="Picture 2" descr="VITEK® MS PRIME | Pioneering Diagnostics">
              <a:extLst>
                <a:ext uri="{FF2B5EF4-FFF2-40B4-BE49-F238E27FC236}">
                  <a16:creationId xmlns:a16="http://schemas.microsoft.com/office/drawing/2014/main" id="{C1D2ADF0-FBE0-AFB6-9EBC-83532197DE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3575" y="1590774"/>
              <a:ext cx="1905000" cy="139065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CFF627A3-2DF0-CCCF-27B5-0F57E3204875}"/>
                </a:ext>
              </a:extLst>
            </p:cNvPr>
            <p:cNvSpPr txBox="1"/>
            <p:nvPr/>
          </p:nvSpPr>
          <p:spPr>
            <a:xfrm>
              <a:off x="5405880" y="3024835"/>
              <a:ext cx="1812695" cy="461665"/>
            </a:xfrm>
            <a:prstGeom prst="rect">
              <a:avLst/>
            </a:prstGeom>
            <a:noFill/>
          </p:spPr>
          <p:txBody>
            <a:bodyPr wrap="square" rtlCol="0">
              <a:spAutoFit/>
            </a:bodyPr>
            <a:lstStyle/>
            <a:p>
              <a:pPr algn="ctr"/>
              <a:r>
                <a:rPr lang="es-ES" sz="1200" dirty="0"/>
                <a:t>Identificación por </a:t>
              </a:r>
              <a:r>
                <a:rPr lang="es-ES" sz="1200" dirty="0" err="1"/>
                <a:t>espectrometria</a:t>
              </a:r>
              <a:r>
                <a:rPr lang="es-ES" sz="1200" dirty="0"/>
                <a:t> de masas</a:t>
              </a:r>
            </a:p>
          </p:txBody>
        </p:sp>
      </p:grpSp>
      <p:grpSp>
        <p:nvGrpSpPr>
          <p:cNvPr id="7" name="Grupo 6">
            <a:extLst>
              <a:ext uri="{FF2B5EF4-FFF2-40B4-BE49-F238E27FC236}">
                <a16:creationId xmlns:a16="http://schemas.microsoft.com/office/drawing/2014/main" id="{424CEDE3-5D86-BF2B-4BED-9FE4B0980C3C}"/>
              </a:ext>
            </a:extLst>
          </p:cNvPr>
          <p:cNvGrpSpPr/>
          <p:nvPr/>
        </p:nvGrpSpPr>
        <p:grpSpPr>
          <a:xfrm>
            <a:off x="467033" y="4271794"/>
            <a:ext cx="2141702" cy="1679547"/>
            <a:chOff x="3118437" y="1598682"/>
            <a:chExt cx="2810163" cy="2410583"/>
          </a:xfrm>
        </p:grpSpPr>
        <p:pic>
          <p:nvPicPr>
            <p:cNvPr id="1032" name="Picture 8" descr="Colorful human DNA strand surrounded, DNA structure, 22379220 Stock ...">
              <a:extLst>
                <a:ext uri="{FF2B5EF4-FFF2-40B4-BE49-F238E27FC236}">
                  <a16:creationId xmlns:a16="http://schemas.microsoft.com/office/drawing/2014/main" id="{41AF70C2-AA15-752B-15D1-355999A6D6B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14540" y="1598682"/>
              <a:ext cx="2467727" cy="1462482"/>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D23B7ECB-193D-4F08-34E5-1B19D7081561}"/>
                </a:ext>
              </a:extLst>
            </p:cNvPr>
            <p:cNvSpPr txBox="1"/>
            <p:nvPr/>
          </p:nvSpPr>
          <p:spPr>
            <a:xfrm>
              <a:off x="3118437" y="3346657"/>
              <a:ext cx="2810163" cy="662608"/>
            </a:xfrm>
            <a:prstGeom prst="rect">
              <a:avLst/>
            </a:prstGeom>
            <a:noFill/>
          </p:spPr>
          <p:txBody>
            <a:bodyPr wrap="square" rtlCol="0">
              <a:spAutoFit/>
            </a:bodyPr>
            <a:lstStyle/>
            <a:p>
              <a:pPr algn="ctr"/>
              <a:r>
                <a:rPr lang="es-ES" sz="1200" dirty="0"/>
                <a:t>Técnicas de biología molecular</a:t>
              </a:r>
            </a:p>
          </p:txBody>
        </p:sp>
      </p:grpSp>
      <p:grpSp>
        <p:nvGrpSpPr>
          <p:cNvPr id="9" name="Grupo 8">
            <a:extLst>
              <a:ext uri="{FF2B5EF4-FFF2-40B4-BE49-F238E27FC236}">
                <a16:creationId xmlns:a16="http://schemas.microsoft.com/office/drawing/2014/main" id="{C59FBC94-EA8A-4795-2EBA-3D44BDC8BBA7}"/>
              </a:ext>
            </a:extLst>
          </p:cNvPr>
          <p:cNvGrpSpPr/>
          <p:nvPr/>
        </p:nvGrpSpPr>
        <p:grpSpPr>
          <a:xfrm>
            <a:off x="4835170" y="4116644"/>
            <a:ext cx="2327052" cy="1499199"/>
            <a:chOff x="3705029" y="3830021"/>
            <a:chExt cx="4160059" cy="1891068"/>
          </a:xfrm>
        </p:grpSpPr>
        <p:pic>
          <p:nvPicPr>
            <p:cNvPr id="1036" name="Picture 12" descr="Secuenciación de Tercera Generación - Genotipia">
              <a:extLst>
                <a:ext uri="{FF2B5EF4-FFF2-40B4-BE49-F238E27FC236}">
                  <a16:creationId xmlns:a16="http://schemas.microsoft.com/office/drawing/2014/main" id="{74DE1D03-383F-9DE1-A8AA-019DE79B29C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00549" y="3830021"/>
              <a:ext cx="2007122" cy="139231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ecuenciación masiva NGS, ADN Microrrays, y Ensayos in vitro | Tecnalia">
              <a:extLst>
                <a:ext uri="{FF2B5EF4-FFF2-40B4-BE49-F238E27FC236}">
                  <a16:creationId xmlns:a16="http://schemas.microsoft.com/office/drawing/2014/main" id="{7A179EA5-BC6C-93F9-E2A1-B850E0C65C7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05029" y="3830021"/>
              <a:ext cx="1995520" cy="1392314"/>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BE6EAB2C-D327-8BB5-6CBC-2E080C6D83F3}"/>
                </a:ext>
              </a:extLst>
            </p:cNvPr>
            <p:cNvSpPr txBox="1"/>
            <p:nvPr/>
          </p:nvSpPr>
          <p:spPr>
            <a:xfrm>
              <a:off x="4702788" y="5444090"/>
              <a:ext cx="3162300" cy="276999"/>
            </a:xfrm>
            <a:prstGeom prst="rect">
              <a:avLst/>
            </a:prstGeom>
            <a:noFill/>
          </p:spPr>
          <p:txBody>
            <a:bodyPr wrap="square" rtlCol="0">
              <a:spAutoFit/>
            </a:bodyPr>
            <a:lstStyle/>
            <a:p>
              <a:r>
                <a:rPr lang="es-ES" sz="1200" dirty="0"/>
                <a:t>Técnicas de secuenciación</a:t>
              </a:r>
            </a:p>
          </p:txBody>
        </p:sp>
      </p:grpSp>
      <p:grpSp>
        <p:nvGrpSpPr>
          <p:cNvPr id="13" name="Grupo 12">
            <a:extLst>
              <a:ext uri="{FF2B5EF4-FFF2-40B4-BE49-F238E27FC236}">
                <a16:creationId xmlns:a16="http://schemas.microsoft.com/office/drawing/2014/main" id="{F75A1BBD-6C18-331A-EEB1-A5F1FBD91E86}"/>
              </a:ext>
            </a:extLst>
          </p:cNvPr>
          <p:cNvGrpSpPr/>
          <p:nvPr/>
        </p:nvGrpSpPr>
        <p:grpSpPr>
          <a:xfrm>
            <a:off x="710515" y="902761"/>
            <a:ext cx="1225659" cy="1976285"/>
            <a:chOff x="1112361" y="4121799"/>
            <a:chExt cx="1225483" cy="1936960"/>
          </a:xfrm>
        </p:grpSpPr>
        <p:pic>
          <p:nvPicPr>
            <p:cNvPr id="1040" name="Picture 16" descr="Microscopio antiguo americano spencer (1895) en - Vendido en Venta ...">
              <a:extLst>
                <a:ext uri="{FF2B5EF4-FFF2-40B4-BE49-F238E27FC236}">
                  <a16:creationId xmlns:a16="http://schemas.microsoft.com/office/drawing/2014/main" id="{723F6588-E699-3A8A-ACA7-FB07CFBC667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2361" y="4121799"/>
              <a:ext cx="1065229" cy="1475293"/>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a:extLst>
                <a:ext uri="{FF2B5EF4-FFF2-40B4-BE49-F238E27FC236}">
                  <a16:creationId xmlns:a16="http://schemas.microsoft.com/office/drawing/2014/main" id="{775A5150-F72E-913C-E93D-2B525FD6CEA4}"/>
                </a:ext>
              </a:extLst>
            </p:cNvPr>
            <p:cNvSpPr txBox="1"/>
            <p:nvPr/>
          </p:nvSpPr>
          <p:spPr>
            <a:xfrm>
              <a:off x="1112361" y="5597094"/>
              <a:ext cx="1225483" cy="461665"/>
            </a:xfrm>
            <a:prstGeom prst="rect">
              <a:avLst/>
            </a:prstGeom>
            <a:noFill/>
          </p:spPr>
          <p:txBody>
            <a:bodyPr wrap="square" rtlCol="0">
              <a:spAutoFit/>
            </a:bodyPr>
            <a:lstStyle/>
            <a:p>
              <a:pPr algn="ctr"/>
              <a:r>
                <a:rPr lang="es-ES" sz="1200" dirty="0"/>
                <a:t>Técnicas microscópicas</a:t>
              </a:r>
            </a:p>
          </p:txBody>
        </p:sp>
      </p:grpSp>
      <p:grpSp>
        <p:nvGrpSpPr>
          <p:cNvPr id="15" name="Grupo 14">
            <a:extLst>
              <a:ext uri="{FF2B5EF4-FFF2-40B4-BE49-F238E27FC236}">
                <a16:creationId xmlns:a16="http://schemas.microsoft.com/office/drawing/2014/main" id="{F8F034DB-DA58-D76E-DCEE-518546FAF243}"/>
              </a:ext>
            </a:extLst>
          </p:cNvPr>
          <p:cNvGrpSpPr/>
          <p:nvPr/>
        </p:nvGrpSpPr>
        <p:grpSpPr>
          <a:xfrm>
            <a:off x="2438267" y="1226229"/>
            <a:ext cx="2004344" cy="1627416"/>
            <a:chOff x="2952156" y="3941076"/>
            <a:chExt cx="2221584" cy="1627416"/>
          </a:xfrm>
        </p:grpSpPr>
        <p:pic>
          <p:nvPicPr>
            <p:cNvPr id="1042" name="Picture 18" descr="Bacteriología">
              <a:extLst>
                <a:ext uri="{FF2B5EF4-FFF2-40B4-BE49-F238E27FC236}">
                  <a16:creationId xmlns:a16="http://schemas.microsoft.com/office/drawing/2014/main" id="{B5722089-5A23-DF7D-DD06-A1C4A876A96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52156" y="3941076"/>
              <a:ext cx="2221584" cy="1317015"/>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a:extLst>
                <a:ext uri="{FF2B5EF4-FFF2-40B4-BE49-F238E27FC236}">
                  <a16:creationId xmlns:a16="http://schemas.microsoft.com/office/drawing/2014/main" id="{6B5455D1-E66A-0449-C728-A956BCDE6FAE}"/>
                </a:ext>
              </a:extLst>
            </p:cNvPr>
            <p:cNvSpPr txBox="1"/>
            <p:nvPr/>
          </p:nvSpPr>
          <p:spPr>
            <a:xfrm>
              <a:off x="3328890" y="5291493"/>
              <a:ext cx="1468115" cy="276999"/>
            </a:xfrm>
            <a:prstGeom prst="rect">
              <a:avLst/>
            </a:prstGeom>
            <a:noFill/>
          </p:spPr>
          <p:txBody>
            <a:bodyPr wrap="square" rtlCol="0">
              <a:spAutoFit/>
            </a:bodyPr>
            <a:lstStyle/>
            <a:p>
              <a:r>
                <a:rPr lang="es-ES" sz="1200" dirty="0"/>
                <a:t>Medios de cultivo</a:t>
              </a:r>
            </a:p>
          </p:txBody>
        </p:sp>
      </p:grpSp>
      <p:grpSp>
        <p:nvGrpSpPr>
          <p:cNvPr id="17" name="Grupo 16">
            <a:extLst>
              <a:ext uri="{FF2B5EF4-FFF2-40B4-BE49-F238E27FC236}">
                <a16:creationId xmlns:a16="http://schemas.microsoft.com/office/drawing/2014/main" id="{64482755-CB11-E843-9CB0-5F22DF92EF8E}"/>
              </a:ext>
            </a:extLst>
          </p:cNvPr>
          <p:cNvGrpSpPr/>
          <p:nvPr/>
        </p:nvGrpSpPr>
        <p:grpSpPr>
          <a:xfrm>
            <a:off x="7235399" y="1281985"/>
            <a:ext cx="2152654" cy="1571660"/>
            <a:chOff x="5748862" y="4273686"/>
            <a:chExt cx="2450117" cy="1699651"/>
          </a:xfrm>
        </p:grpSpPr>
        <p:pic>
          <p:nvPicPr>
            <p:cNvPr id="1046" name="Picture 22" descr="5 claves que tienes que saber sobre los test COVID - Naukas">
              <a:extLst>
                <a:ext uri="{FF2B5EF4-FFF2-40B4-BE49-F238E27FC236}">
                  <a16:creationId xmlns:a16="http://schemas.microsoft.com/office/drawing/2014/main" id="{9A0CCE80-51C8-90A9-FA8D-4908B23DAA3D}"/>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24827" y="4273686"/>
              <a:ext cx="2221584" cy="1317015"/>
            </a:xfrm>
            <a:prstGeom prst="rect">
              <a:avLst/>
            </a:prstGeom>
            <a:noFill/>
            <a:extLst>
              <a:ext uri="{909E8E84-426E-40DD-AFC4-6F175D3DCCD1}">
                <a14:hiddenFill xmlns:a14="http://schemas.microsoft.com/office/drawing/2010/main">
                  <a:solidFill>
                    <a:srgbClr val="FFFFFF"/>
                  </a:solidFill>
                </a14:hiddenFill>
              </a:ext>
            </a:extLst>
          </p:spPr>
        </p:pic>
        <p:sp>
          <p:nvSpPr>
            <p:cNvPr id="16" name="CuadroTexto 15">
              <a:extLst>
                <a:ext uri="{FF2B5EF4-FFF2-40B4-BE49-F238E27FC236}">
                  <a16:creationId xmlns:a16="http://schemas.microsoft.com/office/drawing/2014/main" id="{0FA38898-9043-46F8-F60D-CE46C3E1B010}"/>
                </a:ext>
              </a:extLst>
            </p:cNvPr>
            <p:cNvSpPr txBox="1"/>
            <p:nvPr/>
          </p:nvSpPr>
          <p:spPr>
            <a:xfrm>
              <a:off x="5748862" y="5673780"/>
              <a:ext cx="2450117" cy="299557"/>
            </a:xfrm>
            <a:prstGeom prst="rect">
              <a:avLst/>
            </a:prstGeom>
            <a:noFill/>
          </p:spPr>
          <p:txBody>
            <a:bodyPr wrap="square" rtlCol="0">
              <a:spAutoFit/>
            </a:bodyPr>
            <a:lstStyle/>
            <a:p>
              <a:pPr algn="ctr"/>
              <a:r>
                <a:rPr lang="es-ES" sz="1200" dirty="0"/>
                <a:t>Test de antígenos</a:t>
              </a:r>
            </a:p>
          </p:txBody>
        </p:sp>
      </p:grpSp>
      <p:grpSp>
        <p:nvGrpSpPr>
          <p:cNvPr id="19" name="Grupo 18">
            <a:extLst>
              <a:ext uri="{FF2B5EF4-FFF2-40B4-BE49-F238E27FC236}">
                <a16:creationId xmlns:a16="http://schemas.microsoft.com/office/drawing/2014/main" id="{A87579B2-09C1-1635-6ABD-4914CD050DF6}"/>
              </a:ext>
            </a:extLst>
          </p:cNvPr>
          <p:cNvGrpSpPr/>
          <p:nvPr/>
        </p:nvGrpSpPr>
        <p:grpSpPr>
          <a:xfrm>
            <a:off x="5084003" y="1086159"/>
            <a:ext cx="1892548" cy="1744218"/>
            <a:chOff x="6601390" y="1488492"/>
            <a:chExt cx="1892548" cy="1744218"/>
          </a:xfrm>
        </p:grpSpPr>
        <p:pic>
          <p:nvPicPr>
            <p:cNvPr id="1048" name="Picture 24" descr="Complejo antígeno-anticuerpo - Labster Theory">
              <a:extLst>
                <a:ext uri="{FF2B5EF4-FFF2-40B4-BE49-F238E27FC236}">
                  <a16:creationId xmlns:a16="http://schemas.microsoft.com/office/drawing/2014/main" id="{A192C8E4-3134-9AAE-616F-BF8B568882F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601390" y="1488492"/>
              <a:ext cx="1892548" cy="1419411"/>
            </a:xfrm>
            <a:prstGeom prst="rect">
              <a:avLst/>
            </a:prstGeom>
            <a:noFill/>
            <a:extLst>
              <a:ext uri="{909E8E84-426E-40DD-AFC4-6F175D3DCCD1}">
                <a14:hiddenFill xmlns:a14="http://schemas.microsoft.com/office/drawing/2010/main">
                  <a:solidFill>
                    <a:srgbClr val="FFFFFF"/>
                  </a:solidFill>
                </a14:hiddenFill>
              </a:ext>
            </a:extLst>
          </p:spPr>
        </p:pic>
        <p:sp>
          <p:nvSpPr>
            <p:cNvPr id="18" name="CuadroTexto 17">
              <a:extLst>
                <a:ext uri="{FF2B5EF4-FFF2-40B4-BE49-F238E27FC236}">
                  <a16:creationId xmlns:a16="http://schemas.microsoft.com/office/drawing/2014/main" id="{8426F8BC-3212-8316-3853-D3D12376BF43}"/>
                </a:ext>
              </a:extLst>
            </p:cNvPr>
            <p:cNvSpPr txBox="1"/>
            <p:nvPr/>
          </p:nvSpPr>
          <p:spPr>
            <a:xfrm>
              <a:off x="6735025" y="2955711"/>
              <a:ext cx="1758913" cy="276999"/>
            </a:xfrm>
            <a:prstGeom prst="rect">
              <a:avLst/>
            </a:prstGeom>
            <a:noFill/>
          </p:spPr>
          <p:txBody>
            <a:bodyPr wrap="square" rtlCol="0">
              <a:spAutoFit/>
            </a:bodyPr>
            <a:lstStyle/>
            <a:p>
              <a:r>
                <a:rPr lang="es-ES" sz="1200" dirty="0"/>
                <a:t>Técnicas serológicas</a:t>
              </a:r>
            </a:p>
          </p:txBody>
        </p:sp>
      </p:grpSp>
      <p:sp>
        <p:nvSpPr>
          <p:cNvPr id="21" name="Flecha: a la derecha 20">
            <a:extLst>
              <a:ext uri="{FF2B5EF4-FFF2-40B4-BE49-F238E27FC236}">
                <a16:creationId xmlns:a16="http://schemas.microsoft.com/office/drawing/2014/main" id="{C7A3B551-3BED-9B70-CF8C-925B02F5CD37}"/>
              </a:ext>
            </a:extLst>
          </p:cNvPr>
          <p:cNvSpPr/>
          <p:nvPr/>
        </p:nvSpPr>
        <p:spPr>
          <a:xfrm>
            <a:off x="942605" y="3232663"/>
            <a:ext cx="8282796" cy="31821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54" name="Picture 30" descr="¿Es posible una &quot;rebelión de las máquinas&quot;?: Qué respondió la ...">
            <a:extLst>
              <a:ext uri="{FF2B5EF4-FFF2-40B4-BE49-F238E27FC236}">
                <a16:creationId xmlns:a16="http://schemas.microsoft.com/office/drawing/2014/main" id="{50D038DA-9813-198F-C298-63B03985340B}"/>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973162" y="1908095"/>
            <a:ext cx="1817636" cy="1683959"/>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Inteligência artificial na saúde: O que é e qual a importância, Neuralmed">
            <a:extLst>
              <a:ext uri="{FF2B5EF4-FFF2-40B4-BE49-F238E27FC236}">
                <a16:creationId xmlns:a16="http://schemas.microsoft.com/office/drawing/2014/main" id="{6AB458DD-9A13-8CA2-4E5D-CDB297DBECC8}"/>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18045"/>
          <a:stretch/>
        </p:blipFill>
        <p:spPr bwMode="auto">
          <a:xfrm>
            <a:off x="9973162" y="2655128"/>
            <a:ext cx="1870123" cy="1550800"/>
          </a:xfrm>
          <a:prstGeom prst="rect">
            <a:avLst/>
          </a:prstGeom>
          <a:noFill/>
          <a:extLst>
            <a:ext uri="{909E8E84-426E-40DD-AFC4-6F175D3DCCD1}">
              <a14:hiddenFill xmlns:a14="http://schemas.microsoft.com/office/drawing/2010/main">
                <a:solidFill>
                  <a:srgbClr val="FFFFFF"/>
                </a:solidFill>
              </a14:hiddenFill>
            </a:ext>
          </a:extLst>
        </p:spPr>
      </p:pic>
      <p:pic>
        <p:nvPicPr>
          <p:cNvPr id="20" name="Marcador de contenido 4">
            <a:extLst>
              <a:ext uri="{FF2B5EF4-FFF2-40B4-BE49-F238E27FC236}">
                <a16:creationId xmlns:a16="http://schemas.microsoft.com/office/drawing/2014/main" id="{6C0CC1DA-E9C2-17D2-9DE0-75CD627E6DF8}"/>
              </a:ext>
            </a:extLst>
          </p:cNvPr>
          <p:cNvPicPr>
            <a:picLocks noGrp="1" noChangeAspect="1"/>
          </p:cNvPicPr>
          <p:nvPr>
            <p:ph idx="1"/>
          </p:nvPr>
        </p:nvPicPr>
        <p:blipFill>
          <a:blip r:embed="rId14"/>
          <a:srcRect l="5927" t="33444" r="57078" b="17603"/>
          <a:stretch/>
        </p:blipFill>
        <p:spPr>
          <a:xfrm>
            <a:off x="7302141" y="3820063"/>
            <a:ext cx="2163424" cy="1685981"/>
          </a:xfrm>
        </p:spPr>
      </p:pic>
      <p:sp>
        <p:nvSpPr>
          <p:cNvPr id="2" name="CuadroTexto 1"/>
          <p:cNvSpPr txBox="1"/>
          <p:nvPr/>
        </p:nvSpPr>
        <p:spPr>
          <a:xfrm>
            <a:off x="7513478" y="5492313"/>
            <a:ext cx="2238996" cy="461665"/>
          </a:xfrm>
          <a:prstGeom prst="rect">
            <a:avLst/>
          </a:prstGeom>
          <a:noFill/>
        </p:spPr>
        <p:txBody>
          <a:bodyPr wrap="square" rtlCol="0">
            <a:spAutoFit/>
          </a:bodyPr>
          <a:lstStyle/>
          <a:p>
            <a:r>
              <a:rPr lang="es-ES" sz="1200" dirty="0"/>
              <a:t>Cadena: sembrador automático + diagnostico por imagen</a:t>
            </a:r>
          </a:p>
        </p:txBody>
      </p:sp>
    </p:spTree>
    <p:extLst>
      <p:ext uri="{BB962C8B-B14F-4D97-AF65-F5344CB8AC3E}">
        <p14:creationId xmlns:p14="http://schemas.microsoft.com/office/powerpoint/2010/main" val="125334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56"/>
                                        </p:tgtEl>
                                      </p:cBhvr>
                                    </p:animEffect>
                                    <p:set>
                                      <p:cBhvr>
                                        <p:cTn id="7" dur="1" fill="hold">
                                          <p:stCondLst>
                                            <p:cond delay="499"/>
                                          </p:stCondLst>
                                        </p:cTn>
                                        <p:tgtEl>
                                          <p:spTgt spid="105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54"/>
                                        </p:tgtEl>
                                        <p:attrNameLst>
                                          <p:attrName>style.visibility</p:attrName>
                                        </p:attrNameLst>
                                      </p:cBhvr>
                                      <p:to>
                                        <p:strVal val="visible"/>
                                      </p:to>
                                    </p:set>
                                    <p:animEffect transition="in" filter="fade">
                                      <p:cBhvr>
                                        <p:cTn id="12" dur="500"/>
                                        <p:tgtEl>
                                          <p:spTgt spid="1054"/>
                                        </p:tgtEl>
                                      </p:cBhvr>
                                    </p:animEffect>
                                  </p:childTnLst>
                                </p:cTn>
                              </p:par>
                              <p:par>
                                <p:cTn id="13" presetID="10" presetClass="entr" presetSubtype="0" fill="hold" nodeType="withEffect">
                                  <p:stCondLst>
                                    <p:cond delay="0"/>
                                  </p:stCondLst>
                                  <p:childTnLst>
                                    <p:set>
                                      <p:cBhvr>
                                        <p:cTn id="14" dur="1" fill="hold">
                                          <p:stCondLst>
                                            <p:cond delay="0"/>
                                          </p:stCondLst>
                                        </p:cTn>
                                        <p:tgtEl>
                                          <p:spTgt spid="1052"/>
                                        </p:tgtEl>
                                        <p:attrNameLst>
                                          <p:attrName>style.visibility</p:attrName>
                                        </p:attrNameLst>
                                      </p:cBhvr>
                                      <p:to>
                                        <p:strVal val="visible"/>
                                      </p:to>
                                    </p:set>
                                    <p:animEffect transition="in" filter="fade">
                                      <p:cBhvr>
                                        <p:cTn id="15" dur="500"/>
                                        <p:tgtEl>
                                          <p:spTgt spid="1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3188A3-5918-0936-F61D-38CED844CDE3}"/>
              </a:ext>
            </a:extLst>
          </p:cNvPr>
          <p:cNvSpPr>
            <a:spLocks noGrp="1"/>
          </p:cNvSpPr>
          <p:nvPr>
            <p:ph type="title"/>
          </p:nvPr>
        </p:nvSpPr>
        <p:spPr>
          <a:xfrm>
            <a:off x="3287420" y="683336"/>
            <a:ext cx="4903764" cy="755279"/>
          </a:xfrm>
        </p:spPr>
        <p:txBody>
          <a:bodyPr>
            <a:normAutofit/>
          </a:bodyPr>
          <a:lstStyle/>
          <a:p>
            <a:r>
              <a:rPr lang="es-ES" sz="4000" u="sng" dirty="0">
                <a:latin typeface="Calibri" panose="020F0502020204030204" pitchFamily="34" charset="0"/>
                <a:ea typeface="Calibri" panose="020F0502020204030204" pitchFamily="34" charset="0"/>
                <a:cs typeface="Calibri" panose="020F0502020204030204" pitchFamily="34" charset="0"/>
              </a:rPr>
              <a:t>Estructura ADN – ARN</a:t>
            </a:r>
          </a:p>
        </p:txBody>
      </p:sp>
      <p:pic>
        <p:nvPicPr>
          <p:cNvPr id="4100" name="Picture 4" descr="Definición de nucleótido - Diccionario de cáncer del NCI - NCI">
            <a:extLst>
              <a:ext uri="{FF2B5EF4-FFF2-40B4-BE49-F238E27FC236}">
                <a16:creationId xmlns:a16="http://schemas.microsoft.com/office/drawing/2014/main" id="{A5611699-BEC7-F6E6-6C18-9F4FF22A6CE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6230" y="2017838"/>
            <a:ext cx="3932650" cy="32834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efinición de nucleótido - Diego Calvo">
            <a:extLst>
              <a:ext uri="{FF2B5EF4-FFF2-40B4-BE49-F238E27FC236}">
                <a16:creationId xmlns:a16="http://schemas.microsoft.com/office/drawing/2014/main" id="{E6DC57F4-949D-8125-96A8-93EEC43240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5907" y="2251646"/>
            <a:ext cx="5040356" cy="3881108"/>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rot="20871125">
            <a:off x="4316318" y="4084571"/>
            <a:ext cx="494263" cy="2953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n>
                <a:solidFill>
                  <a:srgbClr val="FF0000"/>
                </a:solidFill>
              </a:ln>
            </a:endParaRPr>
          </a:p>
        </p:txBody>
      </p:sp>
      <p:sp>
        <p:nvSpPr>
          <p:cNvPr id="5" name="Abrir llave 4"/>
          <p:cNvSpPr/>
          <p:nvPr/>
        </p:nvSpPr>
        <p:spPr>
          <a:xfrm>
            <a:off x="5115185" y="2143124"/>
            <a:ext cx="599945" cy="4086226"/>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ln>
                <a:solidFill>
                  <a:srgbClr val="FF0000"/>
                </a:solidFill>
              </a:ln>
              <a:solidFill>
                <a:srgbClr val="FF0000"/>
              </a:solidFill>
            </a:endParaRPr>
          </a:p>
        </p:txBody>
      </p:sp>
    </p:spTree>
    <p:extLst>
      <p:ext uri="{BB962C8B-B14F-4D97-AF65-F5344CB8AC3E}">
        <p14:creationId xmlns:p14="http://schemas.microsoft.com/office/powerpoint/2010/main" val="3515303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A18432-C1D1-3917-74BD-2B5B14BA23BD}"/>
              </a:ext>
            </a:extLst>
          </p:cNvPr>
          <p:cNvSpPr>
            <a:spLocks noGrp="1"/>
          </p:cNvSpPr>
          <p:nvPr>
            <p:ph type="title"/>
          </p:nvPr>
        </p:nvSpPr>
        <p:spPr>
          <a:xfrm>
            <a:off x="814562" y="587216"/>
            <a:ext cx="11119884" cy="780200"/>
          </a:xfrm>
        </p:spPr>
        <p:txBody>
          <a:bodyPr>
            <a:normAutofit fontScale="90000"/>
          </a:bodyPr>
          <a:lstStyle/>
          <a:p>
            <a:r>
              <a:rPr lang="es-ES" u="sng" dirty="0"/>
              <a:t>Técnicas de amplificación de ácidos nucleicos (TAAN)</a:t>
            </a:r>
          </a:p>
        </p:txBody>
      </p:sp>
      <p:grpSp>
        <p:nvGrpSpPr>
          <p:cNvPr id="4" name="Grupo 3"/>
          <p:cNvGrpSpPr/>
          <p:nvPr/>
        </p:nvGrpSpPr>
        <p:grpSpPr>
          <a:xfrm>
            <a:off x="832948" y="1733505"/>
            <a:ext cx="5210175" cy="3984940"/>
            <a:chOff x="1066653" y="1697940"/>
            <a:chExt cx="4867421" cy="3995781"/>
          </a:xfrm>
        </p:grpSpPr>
        <p:pic>
          <p:nvPicPr>
            <p:cNvPr id="5" name="Imagen 4">
              <a:extLst>
                <a:ext uri="{FF2B5EF4-FFF2-40B4-BE49-F238E27FC236}">
                  <a16:creationId xmlns:a16="http://schemas.microsoft.com/office/drawing/2014/main" id="{AD0EB9BE-3410-2123-3843-4CA966ECD72B}"/>
                </a:ext>
              </a:extLst>
            </p:cNvPr>
            <p:cNvPicPr>
              <a:picLocks noChangeAspect="1"/>
            </p:cNvPicPr>
            <p:nvPr/>
          </p:nvPicPr>
          <p:blipFill>
            <a:blip r:embed="rId3"/>
            <a:srcRect l="6558" t="20627" r="25457" b="28104"/>
            <a:stretch/>
          </p:blipFill>
          <p:spPr>
            <a:xfrm>
              <a:off x="1066653" y="1697940"/>
              <a:ext cx="4867421" cy="3611913"/>
            </a:xfrm>
            <a:prstGeom prst="rect">
              <a:avLst/>
            </a:prstGeom>
          </p:spPr>
        </p:pic>
        <p:sp>
          <p:nvSpPr>
            <p:cNvPr id="3" name="CuadroTexto 2"/>
            <p:cNvSpPr txBox="1"/>
            <p:nvPr/>
          </p:nvSpPr>
          <p:spPr>
            <a:xfrm>
              <a:off x="1799795" y="5447500"/>
              <a:ext cx="3143250" cy="246221"/>
            </a:xfrm>
            <a:prstGeom prst="rect">
              <a:avLst/>
            </a:prstGeom>
            <a:noFill/>
          </p:spPr>
          <p:txBody>
            <a:bodyPr wrap="square" rtlCol="0">
              <a:spAutoFit/>
            </a:bodyPr>
            <a:lstStyle/>
            <a:p>
              <a:r>
                <a:rPr lang="es-ES" sz="1000" dirty="0" err="1"/>
                <a:t>Schmitz</a:t>
              </a:r>
              <a:r>
                <a:rPr lang="es-ES" sz="1000" dirty="0"/>
                <a:t> JE, et al. J </a:t>
              </a:r>
              <a:r>
                <a:rPr lang="es-ES" sz="1000" dirty="0" err="1"/>
                <a:t>Clin</a:t>
              </a:r>
              <a:r>
                <a:rPr lang="es-ES" sz="1000" dirty="0"/>
                <a:t> Microbiol.2022;60(10):e02446-21.</a:t>
              </a:r>
            </a:p>
          </p:txBody>
        </p:sp>
      </p:grpSp>
      <p:grpSp>
        <p:nvGrpSpPr>
          <p:cNvPr id="6" name="Grupo 5"/>
          <p:cNvGrpSpPr/>
          <p:nvPr/>
        </p:nvGrpSpPr>
        <p:grpSpPr>
          <a:xfrm>
            <a:off x="6175342" y="1961366"/>
            <a:ext cx="4931004" cy="3775439"/>
            <a:chOff x="6038849" y="1697940"/>
            <a:chExt cx="4931004" cy="3775439"/>
          </a:xfrm>
        </p:grpSpPr>
        <p:pic>
          <p:nvPicPr>
            <p:cNvPr id="7" name="Imagen 6">
              <a:extLst>
                <a:ext uri="{FF2B5EF4-FFF2-40B4-BE49-F238E27FC236}">
                  <a16:creationId xmlns:a16="http://schemas.microsoft.com/office/drawing/2014/main" id="{95779A18-B55C-DC1F-BB9A-624321CD7261}"/>
                </a:ext>
              </a:extLst>
            </p:cNvPr>
            <p:cNvPicPr>
              <a:picLocks noChangeAspect="1"/>
            </p:cNvPicPr>
            <p:nvPr/>
          </p:nvPicPr>
          <p:blipFill>
            <a:blip r:embed="rId4"/>
            <a:srcRect t="18600" r="34262" b="10348"/>
            <a:stretch/>
          </p:blipFill>
          <p:spPr>
            <a:xfrm>
              <a:off x="6038849" y="1697940"/>
              <a:ext cx="4931004" cy="3529218"/>
            </a:xfrm>
            <a:prstGeom prst="rect">
              <a:avLst/>
            </a:prstGeom>
          </p:spPr>
        </p:pic>
        <p:sp>
          <p:nvSpPr>
            <p:cNvPr id="10" name="CuadroTexto 9"/>
            <p:cNvSpPr txBox="1"/>
            <p:nvPr/>
          </p:nvSpPr>
          <p:spPr>
            <a:xfrm>
              <a:off x="7130739" y="5227158"/>
              <a:ext cx="3706895" cy="246221"/>
            </a:xfrm>
            <a:prstGeom prst="rect">
              <a:avLst/>
            </a:prstGeom>
            <a:noFill/>
          </p:spPr>
          <p:txBody>
            <a:bodyPr wrap="square" rtlCol="0">
              <a:spAutoFit/>
            </a:bodyPr>
            <a:lstStyle/>
            <a:p>
              <a:r>
                <a:rPr lang="es-ES" sz="1000" dirty="0" err="1"/>
                <a:t>Loeffelholz</a:t>
              </a:r>
              <a:r>
                <a:rPr lang="es-ES" sz="1000" dirty="0"/>
                <a:t> MJ, </a:t>
              </a:r>
              <a:r>
                <a:rPr lang="es-ES" sz="1000" dirty="0" err="1"/>
                <a:t>Tang</a:t>
              </a:r>
              <a:r>
                <a:rPr lang="es-ES" sz="1000" dirty="0"/>
                <a:t> YW. </a:t>
              </a:r>
              <a:r>
                <a:rPr lang="es-ES" sz="1000" dirty="0" err="1"/>
                <a:t>Emerg</a:t>
              </a:r>
              <a:r>
                <a:rPr lang="es-ES" sz="1000" dirty="0"/>
                <a:t> </a:t>
              </a:r>
              <a:r>
                <a:rPr lang="es-ES" sz="1000" dirty="0" err="1"/>
                <a:t>Microbes</a:t>
              </a:r>
              <a:r>
                <a:rPr lang="es-ES" sz="1000" dirty="0"/>
                <a:t> </a:t>
              </a:r>
              <a:r>
                <a:rPr lang="es-ES" sz="1000" dirty="0" err="1"/>
                <a:t>Infect</a:t>
              </a:r>
              <a:r>
                <a:rPr lang="es-ES" sz="1000" dirty="0"/>
                <a:t> 2020;9:747-756</a:t>
              </a:r>
            </a:p>
          </p:txBody>
        </p:sp>
      </p:grpSp>
    </p:spTree>
    <p:extLst>
      <p:ext uri="{BB962C8B-B14F-4D97-AF65-F5344CB8AC3E}">
        <p14:creationId xmlns:p14="http://schemas.microsoft.com/office/powerpoint/2010/main" val="1945979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7BD68C-0E07-4E49-C4A0-F6156337EA4F}"/>
              </a:ext>
            </a:extLst>
          </p:cNvPr>
          <p:cNvSpPr>
            <a:spLocks noGrp="1"/>
          </p:cNvSpPr>
          <p:nvPr>
            <p:ph type="title"/>
          </p:nvPr>
        </p:nvSpPr>
        <p:spPr>
          <a:xfrm>
            <a:off x="2190642" y="562766"/>
            <a:ext cx="8121128" cy="740528"/>
          </a:xfrm>
        </p:spPr>
        <p:txBody>
          <a:bodyPr>
            <a:noAutofit/>
          </a:bodyPr>
          <a:lstStyle/>
          <a:p>
            <a:r>
              <a:rPr lang="es-ES" sz="3500" u="sng" dirty="0"/>
              <a:t>Extracción-Purificación de ácidos nucleicos</a:t>
            </a:r>
          </a:p>
        </p:txBody>
      </p:sp>
      <p:sp>
        <p:nvSpPr>
          <p:cNvPr id="3" name="Marcador de contenido 2">
            <a:extLst>
              <a:ext uri="{FF2B5EF4-FFF2-40B4-BE49-F238E27FC236}">
                <a16:creationId xmlns:a16="http://schemas.microsoft.com/office/drawing/2014/main" id="{23515A03-DF46-7A45-960F-D87B90270173}"/>
              </a:ext>
            </a:extLst>
          </p:cNvPr>
          <p:cNvSpPr>
            <a:spLocks noGrp="1"/>
          </p:cNvSpPr>
          <p:nvPr>
            <p:ph idx="1"/>
          </p:nvPr>
        </p:nvSpPr>
        <p:spPr>
          <a:xfrm>
            <a:off x="941285" y="1571481"/>
            <a:ext cx="8596668" cy="4471101"/>
          </a:xfrm>
        </p:spPr>
        <p:txBody>
          <a:bodyPr>
            <a:normAutofit/>
          </a:bodyPr>
          <a:lstStyle/>
          <a:p>
            <a:pPr algn="just"/>
            <a:r>
              <a:rPr lang="es-ES" sz="1800" b="1" dirty="0"/>
              <a:t>Precipitación mediante sales; </a:t>
            </a:r>
            <a:r>
              <a:rPr lang="es-ES" sz="1800" dirty="0"/>
              <a:t>uso de sales para precipitar el ADN de una solución</a:t>
            </a:r>
            <a:endParaRPr lang="es-ES" sz="1800" b="1" dirty="0"/>
          </a:p>
          <a:p>
            <a:pPr algn="just"/>
            <a:r>
              <a:rPr lang="es-ES" sz="1800" b="1" dirty="0"/>
              <a:t>Solventes orgánicos</a:t>
            </a:r>
            <a:r>
              <a:rPr lang="es-ES" sz="1800" dirty="0"/>
              <a:t>: </a:t>
            </a:r>
            <a:r>
              <a:rPr lang="es-ES" sz="1800" b="0" i="0" u="none" strike="noStrike" baseline="0" dirty="0">
                <a:latin typeface="Calibri" panose="020F0502020204030204" pitchFamily="34" charset="0"/>
              </a:rPr>
              <a:t>permite la purificación de ADN mediante la adición de fenol y cloroformo</a:t>
            </a:r>
            <a:endParaRPr lang="es-ES" sz="1800" dirty="0"/>
          </a:p>
          <a:p>
            <a:pPr algn="just"/>
            <a:r>
              <a:rPr lang="es-ES" sz="1800" b="1" dirty="0"/>
              <a:t>Adsorción en columna de sílice</a:t>
            </a:r>
            <a:r>
              <a:rPr lang="es-ES" sz="1800" dirty="0"/>
              <a:t>: </a:t>
            </a:r>
            <a:r>
              <a:rPr lang="es-ES" sz="1800" b="0" i="0" u="none" strike="noStrike" baseline="0" dirty="0">
                <a:latin typeface="Calibri" panose="020F0502020204030204" pitchFamily="34" charset="0"/>
              </a:rPr>
              <a:t>capacidad de adsorción de los ácidos nucleicos en una columna de sílice ante la presencia de altas concentraciones de sales </a:t>
            </a:r>
            <a:r>
              <a:rPr lang="es-ES" sz="1800" b="0" i="0" u="none" strike="noStrike" baseline="0" dirty="0" err="1">
                <a:latin typeface="Calibri" panose="020F0502020204030204" pitchFamily="34" charset="0"/>
              </a:rPr>
              <a:t>caotrópicas</a:t>
            </a:r>
            <a:endParaRPr lang="es-ES" sz="1800" b="0" i="0" u="none" strike="noStrike" baseline="0" dirty="0">
              <a:latin typeface="Calibri" panose="020F0502020204030204" pitchFamily="34" charset="0"/>
            </a:endParaRPr>
          </a:p>
          <a:p>
            <a:pPr algn="just"/>
            <a:endParaRPr lang="es-ES" sz="1800" dirty="0"/>
          </a:p>
          <a:p>
            <a:pPr algn="just"/>
            <a:r>
              <a:rPr lang="es-ES" sz="1800" b="1" dirty="0"/>
              <a:t>Separación magnética: </a:t>
            </a:r>
            <a:r>
              <a:rPr lang="es-ES" sz="1800" b="0" i="0" u="none" strike="noStrike" baseline="0" dirty="0">
                <a:latin typeface="Calibri" panose="020F0502020204030204" pitchFamily="34" charset="0"/>
              </a:rPr>
              <a:t>Este método utiliza esferas magnéticas cuya superficie está recubierta con polímeros naturales o sintéticos que presentan una alta afinidad por los ácidos nucleicos. </a:t>
            </a:r>
            <a:r>
              <a:rPr lang="es-ES" sz="1800" b="1" i="0" u="none" strike="noStrike" baseline="0" dirty="0">
                <a:latin typeface="Calibri" panose="020F0502020204030204" pitchFamily="34" charset="0"/>
              </a:rPr>
              <a:t>Ejercicio practico: Extracción automatizada con Maxwell</a:t>
            </a:r>
            <a:endParaRPr lang="es-ES" sz="1800" b="1" dirty="0"/>
          </a:p>
        </p:txBody>
      </p:sp>
      <p:pic>
        <p:nvPicPr>
          <p:cNvPr id="1026" name="Picture 2" descr="10 Métodos de Extracción de ADN | Wako">
            <a:extLst>
              <a:ext uri="{FF2B5EF4-FFF2-40B4-BE49-F238E27FC236}">
                <a16:creationId xmlns:a16="http://schemas.microsoft.com/office/drawing/2014/main" id="{C90B9A56-E819-EE5C-C502-9570A99828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63149" y="1866900"/>
            <a:ext cx="1141181" cy="24416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xtracción y purificación de ADN; Introducción e importancia de la ...">
            <a:extLst>
              <a:ext uri="{FF2B5EF4-FFF2-40B4-BE49-F238E27FC236}">
                <a16:creationId xmlns:a16="http://schemas.microsoft.com/office/drawing/2014/main" id="{DF1AAE76-1067-0C77-6582-E5B74EA4D0C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483" b="15778"/>
          <a:stretch/>
        </p:blipFill>
        <p:spPr bwMode="auto">
          <a:xfrm>
            <a:off x="2657474" y="4562475"/>
            <a:ext cx="5107135" cy="1860251"/>
          </a:xfrm>
          <a:prstGeom prst="rect">
            <a:avLst/>
          </a:prstGeom>
          <a:noFill/>
          <a:extLst>
            <a:ext uri="{909E8E84-426E-40DD-AFC4-6F175D3DCCD1}">
              <a14:hiddenFill xmlns:a14="http://schemas.microsoft.com/office/drawing/2010/main">
                <a:solidFill>
                  <a:srgbClr val="FFFFFF"/>
                </a:solidFill>
              </a14:hiddenFill>
            </a:ext>
          </a:extLst>
        </p:spPr>
      </p:pic>
      <p:sp>
        <p:nvSpPr>
          <p:cNvPr id="4" name="Flecha: curvada hacia la derecha 3">
            <a:extLst>
              <a:ext uri="{FF2B5EF4-FFF2-40B4-BE49-F238E27FC236}">
                <a16:creationId xmlns:a16="http://schemas.microsoft.com/office/drawing/2014/main" id="{3EC67A69-6C4C-A679-9319-FB9C5219130E}"/>
              </a:ext>
            </a:extLst>
          </p:cNvPr>
          <p:cNvSpPr/>
          <p:nvPr/>
        </p:nvSpPr>
        <p:spPr>
          <a:xfrm rot="19657152">
            <a:off x="1692599" y="4757395"/>
            <a:ext cx="525628" cy="732566"/>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Tree>
    <p:extLst>
      <p:ext uri="{BB962C8B-B14F-4D97-AF65-F5344CB8AC3E}">
        <p14:creationId xmlns:p14="http://schemas.microsoft.com/office/powerpoint/2010/main" val="4001852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F5A2F8-E7E1-155C-B77D-9BD98DD112AF}"/>
              </a:ext>
            </a:extLst>
          </p:cNvPr>
          <p:cNvSpPr>
            <a:spLocks noGrp="1"/>
          </p:cNvSpPr>
          <p:nvPr>
            <p:ph type="title"/>
          </p:nvPr>
        </p:nvSpPr>
        <p:spPr>
          <a:xfrm>
            <a:off x="2964656" y="571334"/>
            <a:ext cx="6886575" cy="698135"/>
          </a:xfrm>
        </p:spPr>
        <p:txBody>
          <a:bodyPr>
            <a:normAutofit fontScale="90000"/>
          </a:bodyPr>
          <a:lstStyle/>
          <a:p>
            <a:r>
              <a:rPr lang="es-ES" sz="4000" u="sng" dirty="0">
                <a:ea typeface="Calibri" panose="020F0502020204030204" pitchFamily="34" charset="0"/>
                <a:cs typeface="Calibri" panose="020F0502020204030204" pitchFamily="34" charset="0"/>
              </a:rPr>
              <a:t>Amplificación ácidos nucleicos (PCR)</a:t>
            </a:r>
          </a:p>
        </p:txBody>
      </p:sp>
      <p:pic>
        <p:nvPicPr>
          <p:cNvPr id="1030" name="Picture 6" descr="Cuándo es útil y cuándo no la prueba de la PCR? | Actualidad | Cadena SER">
            <a:extLst>
              <a:ext uri="{FF2B5EF4-FFF2-40B4-BE49-F238E27FC236}">
                <a16:creationId xmlns:a16="http://schemas.microsoft.com/office/drawing/2014/main" id="{35A95558-E2A3-54CC-6A7C-469C3C6602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387" y="2057400"/>
            <a:ext cx="3938588" cy="29622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6" name="Picture 2" descr="biología molecular presente principio y proceso de reacción en cadena de  polimerasa o técnica pcr para amplificación de adn 9890932 Vector en  Vecteezy"/>
          <p:cNvPicPr>
            <a:picLocks noChangeAspect="1" noChangeArrowheads="1"/>
          </p:cNvPicPr>
          <p:nvPr/>
        </p:nvPicPr>
        <p:blipFill rotWithShape="1">
          <a:blip r:embed="rId3">
            <a:extLst>
              <a:ext uri="{28A0092B-C50C-407E-A947-70E740481C1C}">
                <a14:useLocalDpi xmlns:a14="http://schemas.microsoft.com/office/drawing/2010/main" val="0"/>
              </a:ext>
            </a:extLst>
          </a:blip>
          <a:srcRect l="5812" t="24183" b="6427"/>
          <a:stretch/>
        </p:blipFill>
        <p:spPr bwMode="auto">
          <a:xfrm>
            <a:off x="5133584" y="1657350"/>
            <a:ext cx="6298613" cy="375284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024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11367E-2D52-5491-C188-615657F8F89F}"/>
              </a:ext>
            </a:extLst>
          </p:cNvPr>
          <p:cNvSpPr>
            <a:spLocks noGrp="1"/>
          </p:cNvSpPr>
          <p:nvPr>
            <p:ph type="title"/>
          </p:nvPr>
        </p:nvSpPr>
        <p:spPr>
          <a:xfrm>
            <a:off x="1899920" y="329203"/>
            <a:ext cx="8274656" cy="729943"/>
          </a:xfrm>
        </p:spPr>
        <p:txBody>
          <a:bodyPr>
            <a:noAutofit/>
          </a:bodyPr>
          <a:lstStyle/>
          <a:p>
            <a:r>
              <a:rPr lang="es-ES" sz="3000" b="1" u="sng" dirty="0"/>
              <a:t>Reacción en cadena de la polimerasa (PCR). Tipos</a:t>
            </a:r>
          </a:p>
        </p:txBody>
      </p:sp>
      <p:grpSp>
        <p:nvGrpSpPr>
          <p:cNvPr id="11" name="Grupo 10"/>
          <p:cNvGrpSpPr/>
          <p:nvPr/>
        </p:nvGrpSpPr>
        <p:grpSpPr>
          <a:xfrm>
            <a:off x="1655317" y="1463266"/>
            <a:ext cx="4259162" cy="1868031"/>
            <a:chOff x="5315236" y="151115"/>
            <a:chExt cx="4179848" cy="1781585"/>
          </a:xfrm>
        </p:grpSpPr>
        <p:grpSp>
          <p:nvGrpSpPr>
            <p:cNvPr id="4" name="Grupo 3">
              <a:extLst>
                <a:ext uri="{FF2B5EF4-FFF2-40B4-BE49-F238E27FC236}">
                  <a16:creationId xmlns:a16="http://schemas.microsoft.com/office/drawing/2014/main" id="{7DCCFF67-1916-7EEB-DDBE-E53D32167784}"/>
                </a:ext>
              </a:extLst>
            </p:cNvPr>
            <p:cNvGrpSpPr/>
            <p:nvPr/>
          </p:nvGrpSpPr>
          <p:grpSpPr>
            <a:xfrm>
              <a:off x="5315236" y="151115"/>
              <a:ext cx="4179848" cy="1395024"/>
              <a:chOff x="6543684" y="1357581"/>
              <a:chExt cx="4179848" cy="1395024"/>
            </a:xfrm>
          </p:grpSpPr>
          <p:pic>
            <p:nvPicPr>
              <p:cNvPr id="2052" name="Picture 4" descr="CUBETA CN-31 Labolan">
                <a:extLst>
                  <a:ext uri="{FF2B5EF4-FFF2-40B4-BE49-F238E27FC236}">
                    <a16:creationId xmlns:a16="http://schemas.microsoft.com/office/drawing/2014/main" id="{8AE982CF-BCEB-10DB-C68D-44323390BAB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3684" y="1357581"/>
                <a:ext cx="2089924" cy="139502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4" name="Picture 6" descr="Electroforesis en gel de agarosa, cómo funciona y sus usos | Tecnología en  Redes">
                <a:extLst>
                  <a:ext uri="{FF2B5EF4-FFF2-40B4-BE49-F238E27FC236}">
                    <a16:creationId xmlns:a16="http://schemas.microsoft.com/office/drawing/2014/main" id="{F52C34BC-8D63-39BF-294E-7E1397BF2D6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33608" y="1357581"/>
                <a:ext cx="2089924" cy="139502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
          <p:nvSpPr>
            <p:cNvPr id="7" name="CuadroTexto 6"/>
            <p:cNvSpPr txBox="1"/>
            <p:nvPr/>
          </p:nvSpPr>
          <p:spPr>
            <a:xfrm>
              <a:off x="5450523" y="1639166"/>
              <a:ext cx="3909273" cy="293534"/>
            </a:xfrm>
            <a:prstGeom prst="rect">
              <a:avLst/>
            </a:prstGeom>
            <a:noFill/>
            <a:ln>
              <a:noFill/>
            </a:ln>
          </p:spPr>
          <p:txBody>
            <a:bodyPr wrap="square" rtlCol="0">
              <a:spAutoFit/>
            </a:bodyPr>
            <a:lstStyle/>
            <a:p>
              <a:pPr algn="ctr"/>
              <a:r>
                <a:rPr lang="es-ES" sz="1400" dirty="0"/>
                <a:t>PCR convencional</a:t>
              </a:r>
            </a:p>
          </p:txBody>
        </p:sp>
      </p:grpSp>
      <p:grpSp>
        <p:nvGrpSpPr>
          <p:cNvPr id="12" name="Grupo 11"/>
          <p:cNvGrpSpPr/>
          <p:nvPr/>
        </p:nvGrpSpPr>
        <p:grpSpPr>
          <a:xfrm>
            <a:off x="6410084" y="1168989"/>
            <a:ext cx="5001670" cy="2502831"/>
            <a:chOff x="8330807" y="1242804"/>
            <a:chExt cx="3765815" cy="2441666"/>
          </a:xfrm>
        </p:grpSpPr>
        <p:pic>
          <p:nvPicPr>
            <p:cNvPr id="2056" name="Picture 8" descr="Nested Polymerase Chain Reaction - an overview | ScienceDirect Topics">
              <a:extLst>
                <a:ext uri="{FF2B5EF4-FFF2-40B4-BE49-F238E27FC236}">
                  <a16:creationId xmlns:a16="http://schemas.microsoft.com/office/drawing/2014/main" id="{564697EC-6C4F-7474-79A3-68D163E8AD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01936" y="1242804"/>
              <a:ext cx="2985306" cy="211228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7" name="CuadroTexto 16"/>
            <p:cNvSpPr txBox="1"/>
            <p:nvPr/>
          </p:nvSpPr>
          <p:spPr>
            <a:xfrm>
              <a:off x="8330807" y="3384214"/>
              <a:ext cx="3765815" cy="300256"/>
            </a:xfrm>
            <a:prstGeom prst="rect">
              <a:avLst/>
            </a:prstGeom>
            <a:noFill/>
          </p:spPr>
          <p:txBody>
            <a:bodyPr wrap="square" rtlCol="0">
              <a:spAutoFit/>
            </a:bodyPr>
            <a:lstStyle/>
            <a:p>
              <a:pPr algn="ctr"/>
              <a:r>
                <a:rPr lang="es-ES" sz="1400" dirty="0"/>
                <a:t>PCR anidada (</a:t>
              </a:r>
              <a:r>
                <a:rPr lang="es-ES" sz="1400" dirty="0" err="1"/>
                <a:t>Nested</a:t>
              </a:r>
              <a:r>
                <a:rPr lang="es-ES" sz="1400" dirty="0"/>
                <a:t>) o </a:t>
              </a:r>
              <a:r>
                <a:rPr lang="es-ES" sz="1400" dirty="0" err="1"/>
                <a:t>semianidada</a:t>
              </a:r>
              <a:r>
                <a:rPr lang="es-ES" sz="1400" dirty="0"/>
                <a:t> (</a:t>
              </a:r>
              <a:r>
                <a:rPr lang="es-ES" sz="1400" dirty="0" err="1"/>
                <a:t>SemiNested</a:t>
              </a:r>
              <a:r>
                <a:rPr lang="es-ES" sz="1400" dirty="0"/>
                <a:t>)</a:t>
              </a:r>
            </a:p>
          </p:txBody>
        </p:sp>
      </p:grpSp>
      <p:pic>
        <p:nvPicPr>
          <p:cNvPr id="14" name="Picture 4" descr="Multiplex PCR, Benefits over traditional PCR"/>
          <p:cNvPicPr>
            <a:picLocks noChangeAspect="1" noChangeArrowheads="1"/>
          </p:cNvPicPr>
          <p:nvPr/>
        </p:nvPicPr>
        <p:blipFill rotWithShape="1">
          <a:blip r:embed="rId6">
            <a:extLst>
              <a:ext uri="{28A0092B-C50C-407E-A947-70E740481C1C}">
                <a14:useLocalDpi xmlns:a14="http://schemas.microsoft.com/office/drawing/2010/main" val="0"/>
              </a:ext>
            </a:extLst>
          </a:blip>
          <a:srcRect l="7877" t="48217" r="1078" b="2140"/>
          <a:stretch/>
        </p:blipFill>
        <p:spPr bwMode="auto">
          <a:xfrm>
            <a:off x="268569" y="5158569"/>
            <a:ext cx="1815654" cy="143432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Multiplex PCR, Benefits over traditional PCR"/>
          <p:cNvPicPr>
            <a:picLocks noChangeAspect="1" noChangeArrowheads="1"/>
          </p:cNvPicPr>
          <p:nvPr/>
        </p:nvPicPr>
        <p:blipFill rotWithShape="1">
          <a:blip r:embed="rId6">
            <a:extLst>
              <a:ext uri="{28A0092B-C50C-407E-A947-70E740481C1C}">
                <a14:useLocalDpi xmlns:a14="http://schemas.microsoft.com/office/drawing/2010/main" val="0"/>
              </a:ext>
            </a:extLst>
          </a:blip>
          <a:srcRect b="52105"/>
          <a:stretch/>
        </p:blipFill>
        <p:spPr bwMode="auto">
          <a:xfrm>
            <a:off x="158592" y="3516402"/>
            <a:ext cx="2002238" cy="1457062"/>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upo 18"/>
          <p:cNvGrpSpPr/>
          <p:nvPr/>
        </p:nvGrpSpPr>
        <p:grpSpPr>
          <a:xfrm>
            <a:off x="2763440" y="4098389"/>
            <a:ext cx="3151039" cy="2412567"/>
            <a:chOff x="1281943" y="4035303"/>
            <a:chExt cx="3661531" cy="2524538"/>
          </a:xfrm>
        </p:grpSpPr>
        <p:pic>
          <p:nvPicPr>
            <p:cNvPr id="16" name="Imagen 15"/>
            <p:cNvPicPr>
              <a:picLocks noChangeAspect="1"/>
            </p:cNvPicPr>
            <p:nvPr/>
          </p:nvPicPr>
          <p:blipFill>
            <a:blip r:embed="rId7"/>
            <a:stretch>
              <a:fillRect/>
            </a:stretch>
          </p:blipFill>
          <p:spPr>
            <a:xfrm>
              <a:off x="1281943" y="4035303"/>
              <a:ext cx="3661531" cy="2216761"/>
            </a:xfrm>
            <a:prstGeom prst="rect">
              <a:avLst/>
            </a:prstGeom>
            <a:ln>
              <a:solidFill>
                <a:schemeClr val="tx1"/>
              </a:solidFill>
            </a:ln>
          </p:spPr>
        </p:pic>
        <p:sp>
          <p:nvSpPr>
            <p:cNvPr id="27" name="CuadroTexto 26"/>
            <p:cNvSpPr txBox="1"/>
            <p:nvPr/>
          </p:nvSpPr>
          <p:spPr>
            <a:xfrm>
              <a:off x="1615638" y="6252064"/>
              <a:ext cx="2933699" cy="307777"/>
            </a:xfrm>
            <a:prstGeom prst="rect">
              <a:avLst/>
            </a:prstGeom>
            <a:noFill/>
          </p:spPr>
          <p:txBody>
            <a:bodyPr wrap="square" rtlCol="0">
              <a:spAutoFit/>
            </a:bodyPr>
            <a:lstStyle/>
            <a:p>
              <a:pPr algn="ctr"/>
              <a:r>
                <a:rPr lang="es-ES" sz="1400" dirty="0"/>
                <a:t>PCR a tiempo real</a:t>
              </a:r>
            </a:p>
          </p:txBody>
        </p:sp>
      </p:grpSp>
      <p:sp>
        <p:nvSpPr>
          <p:cNvPr id="18" name="Flecha derecha 17"/>
          <p:cNvSpPr/>
          <p:nvPr/>
        </p:nvSpPr>
        <p:spPr>
          <a:xfrm rot="10800000">
            <a:off x="2160830" y="4884098"/>
            <a:ext cx="404289" cy="3638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0" name="Imagen 19"/>
          <p:cNvPicPr>
            <a:picLocks noChangeAspect="1"/>
          </p:cNvPicPr>
          <p:nvPr/>
        </p:nvPicPr>
        <p:blipFill rotWithShape="1">
          <a:blip r:embed="rId8"/>
          <a:srcRect l="17422" t="34027" r="17735" b="17083"/>
          <a:stretch/>
        </p:blipFill>
        <p:spPr>
          <a:xfrm>
            <a:off x="6903009" y="4098389"/>
            <a:ext cx="3965016" cy="2109897"/>
          </a:xfrm>
          <a:prstGeom prst="rect">
            <a:avLst/>
          </a:prstGeom>
          <a:ln>
            <a:solidFill>
              <a:schemeClr val="tx1"/>
            </a:solidFill>
          </a:ln>
        </p:spPr>
      </p:pic>
      <p:sp>
        <p:nvSpPr>
          <p:cNvPr id="21" name="CuadroTexto 20"/>
          <p:cNvSpPr txBox="1"/>
          <p:nvPr/>
        </p:nvSpPr>
        <p:spPr>
          <a:xfrm>
            <a:off x="7540048" y="6208287"/>
            <a:ext cx="2524682" cy="307777"/>
          </a:xfrm>
          <a:prstGeom prst="rect">
            <a:avLst/>
          </a:prstGeom>
          <a:noFill/>
        </p:spPr>
        <p:txBody>
          <a:bodyPr wrap="square" rtlCol="0">
            <a:spAutoFit/>
          </a:bodyPr>
          <a:lstStyle/>
          <a:p>
            <a:pPr algn="ctr"/>
            <a:r>
              <a:rPr lang="es-ES" sz="1400" dirty="0"/>
              <a:t>PCR digital (</a:t>
            </a:r>
            <a:r>
              <a:rPr lang="es-ES" sz="1400" dirty="0" err="1"/>
              <a:t>dPCR</a:t>
            </a:r>
            <a:r>
              <a:rPr lang="es-ES" sz="1400" dirty="0"/>
              <a:t>)</a:t>
            </a:r>
          </a:p>
        </p:txBody>
      </p:sp>
    </p:spTree>
    <p:extLst>
      <p:ext uri="{BB962C8B-B14F-4D97-AF65-F5344CB8AC3E}">
        <p14:creationId xmlns:p14="http://schemas.microsoft.com/office/powerpoint/2010/main" val="2278091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21222" y="561992"/>
            <a:ext cx="8556257" cy="803143"/>
          </a:xfrm>
        </p:spPr>
        <p:txBody>
          <a:bodyPr>
            <a:normAutofit fontScale="90000"/>
          </a:bodyPr>
          <a:lstStyle/>
          <a:p>
            <a:r>
              <a:rPr lang="es-ES" sz="4000" b="1" u="sng" dirty="0"/>
              <a:t>Amplificación isotérmica: Tecnología LAMP</a:t>
            </a:r>
          </a:p>
        </p:txBody>
      </p:sp>
      <p:sp>
        <p:nvSpPr>
          <p:cNvPr id="4" name="CuadroTexto 3"/>
          <p:cNvSpPr txBox="1"/>
          <p:nvPr/>
        </p:nvSpPr>
        <p:spPr>
          <a:xfrm>
            <a:off x="913496" y="1481882"/>
            <a:ext cx="5919537" cy="5262979"/>
          </a:xfrm>
          <a:prstGeom prst="rect">
            <a:avLst/>
          </a:prstGeom>
          <a:noFill/>
        </p:spPr>
        <p:txBody>
          <a:bodyPr wrap="square" rtlCol="0">
            <a:spAutoFit/>
          </a:bodyPr>
          <a:lstStyle/>
          <a:p>
            <a:pPr marL="285750" indent="-285750" algn="just">
              <a:buFont typeface="Arial" panose="020B0604020202020204" pitchFamily="34" charset="0"/>
              <a:buChar char="•"/>
            </a:pPr>
            <a:r>
              <a:rPr lang="es-ES" sz="1600" dirty="0"/>
              <a:t>Tecnología LAMP (</a:t>
            </a:r>
            <a:r>
              <a:rPr lang="es-ES" sz="1600" dirty="0" err="1"/>
              <a:t>loop</a:t>
            </a:r>
            <a:r>
              <a:rPr lang="es-ES" sz="1600" dirty="0"/>
              <a:t> </a:t>
            </a:r>
            <a:r>
              <a:rPr lang="es-ES" sz="1600" dirty="0" err="1"/>
              <a:t>mediated</a:t>
            </a:r>
            <a:r>
              <a:rPr lang="es-ES" sz="1600" dirty="0"/>
              <a:t> </a:t>
            </a:r>
            <a:r>
              <a:rPr lang="es-ES" sz="1600" dirty="0" err="1"/>
              <a:t>isothermal</a:t>
            </a:r>
            <a:r>
              <a:rPr lang="es-ES" sz="1600" dirty="0"/>
              <a:t> </a:t>
            </a:r>
            <a:r>
              <a:rPr lang="es-ES" sz="1600" dirty="0" err="1"/>
              <a:t>amplification</a:t>
            </a:r>
            <a:r>
              <a:rPr lang="es-ES" sz="1600" dirty="0"/>
              <a:t>)</a:t>
            </a:r>
          </a:p>
          <a:p>
            <a:pPr marL="285750" indent="-285750" algn="just">
              <a:buFont typeface="Arial" panose="020B0604020202020204" pitchFamily="34" charset="0"/>
              <a:buChar char="•"/>
            </a:pPr>
            <a:endParaRPr lang="es-ES" sz="1600" dirty="0"/>
          </a:p>
          <a:p>
            <a:pPr marL="285750" indent="-285750" algn="just">
              <a:buFont typeface="Arial" panose="020B0604020202020204" pitchFamily="34" charset="0"/>
              <a:buChar char="•"/>
            </a:pPr>
            <a:r>
              <a:rPr lang="es-ES" sz="1600" dirty="0"/>
              <a:t>Amplificación a una </a:t>
            </a:r>
            <a:r>
              <a:rPr lang="es-ES" sz="1600" dirty="0" err="1"/>
              <a:t>Tª</a:t>
            </a:r>
            <a:r>
              <a:rPr lang="es-ES" sz="1600" dirty="0"/>
              <a:t> constante de 60 a 65ºC. Se usan cuatro o mas conjuntos de cebadores que reconocen un total de seis secuencias diana y una polimerasa con alta actividad de desplazamiento (</a:t>
            </a:r>
            <a:r>
              <a:rPr lang="es-ES" sz="1600" i="1" dirty="0" err="1"/>
              <a:t>Bacillus</a:t>
            </a:r>
            <a:r>
              <a:rPr lang="es-ES" sz="1600" i="1" dirty="0"/>
              <a:t> </a:t>
            </a:r>
            <a:r>
              <a:rPr lang="es-ES" sz="1600" i="1" dirty="0" err="1"/>
              <a:t>stearothermophilus</a:t>
            </a:r>
            <a:r>
              <a:rPr lang="es-ES" sz="1600" dirty="0"/>
              <a:t> – ADN polimerasa en lugar de </a:t>
            </a:r>
            <a:r>
              <a:rPr lang="es-ES" sz="1600" dirty="0" err="1"/>
              <a:t>Taq</a:t>
            </a:r>
            <a:r>
              <a:rPr lang="es-ES" sz="1600" dirty="0"/>
              <a:t> polimerasa)</a:t>
            </a:r>
          </a:p>
          <a:p>
            <a:pPr marL="285750" indent="-285750" algn="just">
              <a:buFont typeface="Arial" panose="020B0604020202020204" pitchFamily="34" charset="0"/>
              <a:buChar char="•"/>
            </a:pPr>
            <a:endParaRPr lang="es-ES" sz="1600" dirty="0"/>
          </a:p>
          <a:p>
            <a:pPr marL="285750" indent="-285750" algn="just">
              <a:buFont typeface="Arial" panose="020B0604020202020204" pitchFamily="34" charset="0"/>
              <a:buChar char="•"/>
            </a:pPr>
            <a:r>
              <a:rPr lang="es-ES" sz="1600" dirty="0"/>
              <a:t>Cantidad de ADN producida en LAMP&gt;&gt;&gt;PCR</a:t>
            </a:r>
          </a:p>
          <a:p>
            <a:pPr marL="285750" indent="-285750" algn="just">
              <a:buFont typeface="Arial" panose="020B0604020202020204" pitchFamily="34" charset="0"/>
              <a:buChar char="•"/>
            </a:pPr>
            <a:endParaRPr lang="es-ES" sz="1600" dirty="0"/>
          </a:p>
          <a:p>
            <a:pPr marL="285750" indent="-285750" algn="just">
              <a:buFont typeface="Arial" panose="020B0604020202020204" pitchFamily="34" charset="0"/>
              <a:buChar char="•"/>
            </a:pPr>
            <a:r>
              <a:rPr lang="es-ES" sz="1600" dirty="0"/>
              <a:t>Producto de amplificación detectable mediante fotometría o a simple vista, utilizando colorantes fluorescentes como SYBR Green o midiendo la turbidez causada por el precipitado de pirofosfato de magnesio en solución</a:t>
            </a:r>
          </a:p>
          <a:p>
            <a:pPr marL="285750" indent="-285750" algn="just">
              <a:buFont typeface="Arial" panose="020B0604020202020204" pitchFamily="34" charset="0"/>
              <a:buChar char="•"/>
            </a:pPr>
            <a:endParaRPr lang="es-ES" sz="1600" dirty="0"/>
          </a:p>
          <a:p>
            <a:pPr marL="285750" indent="-285750" algn="just">
              <a:buFont typeface="Arial" panose="020B0604020202020204" pitchFamily="34" charset="0"/>
              <a:buChar char="•"/>
            </a:pPr>
            <a:r>
              <a:rPr lang="es-ES" sz="1600" dirty="0"/>
              <a:t>Mayor tolerancia a inhibidores que la PCR (sobre todo en muestras complejas como la sangre)</a:t>
            </a:r>
          </a:p>
          <a:p>
            <a:pPr marL="285750" indent="-285750">
              <a:buFont typeface="Arial" panose="020B0604020202020204" pitchFamily="34" charset="0"/>
              <a:buChar char="•"/>
            </a:pPr>
            <a:endParaRPr lang="es-ES" sz="1600" dirty="0"/>
          </a:p>
          <a:p>
            <a:pPr marL="285750" indent="-285750">
              <a:buFont typeface="Arial" panose="020B0604020202020204" pitchFamily="34" charset="0"/>
              <a:buChar char="•"/>
            </a:pPr>
            <a:r>
              <a:rPr lang="es-ES" sz="1600" dirty="0"/>
              <a:t>Menos versátil que la PCR</a:t>
            </a:r>
            <a:br>
              <a:rPr lang="es-ES" sz="1600" dirty="0"/>
            </a:br>
            <a:endParaRPr lang="es-ES" sz="1600" dirty="0"/>
          </a:p>
          <a:p>
            <a:pPr marL="285750" indent="-285750">
              <a:buFont typeface="Arial" panose="020B0604020202020204" pitchFamily="34" charset="0"/>
              <a:buChar char="•"/>
            </a:pPr>
            <a:endParaRPr lang="es-ES" sz="1600" dirty="0"/>
          </a:p>
        </p:txBody>
      </p:sp>
      <p:pic>
        <p:nvPicPr>
          <p:cNvPr id="7" name="Imagen 6"/>
          <p:cNvPicPr>
            <a:picLocks noChangeAspect="1"/>
          </p:cNvPicPr>
          <p:nvPr/>
        </p:nvPicPr>
        <p:blipFill rotWithShape="1">
          <a:blip r:embed="rId3"/>
          <a:srcRect l="61953" t="28889" r="1250" b="14722"/>
          <a:stretch/>
        </p:blipFill>
        <p:spPr>
          <a:xfrm>
            <a:off x="7061200" y="1709187"/>
            <a:ext cx="4724399" cy="4276689"/>
          </a:xfrm>
          <a:prstGeom prst="rect">
            <a:avLst/>
          </a:prstGeom>
        </p:spPr>
      </p:pic>
    </p:spTree>
    <p:extLst>
      <p:ext uri="{BB962C8B-B14F-4D97-AF65-F5344CB8AC3E}">
        <p14:creationId xmlns:p14="http://schemas.microsoft.com/office/powerpoint/2010/main" val="2899833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929512" y="1947869"/>
            <a:ext cx="4210050" cy="3785652"/>
          </a:xfrm>
          <a:prstGeom prst="rect">
            <a:avLst/>
          </a:prstGeom>
          <a:noFill/>
        </p:spPr>
        <p:txBody>
          <a:bodyPr wrap="square" rtlCol="0">
            <a:spAutoFit/>
          </a:bodyPr>
          <a:lstStyle/>
          <a:p>
            <a:pPr marL="285750" indent="-285750" algn="just">
              <a:buFont typeface="Arial" panose="020B0604020202020204" pitchFamily="34" charset="0"/>
              <a:buChar char="•"/>
            </a:pPr>
            <a:r>
              <a:rPr lang="es-ES" sz="1500" dirty="0"/>
              <a:t>Amplificación de fragmentos de material genético (NASBA (</a:t>
            </a:r>
            <a:r>
              <a:rPr lang="es-ES" sz="1500" dirty="0" err="1"/>
              <a:t>Nucleic</a:t>
            </a:r>
            <a:r>
              <a:rPr lang="es-ES" sz="1500" dirty="0"/>
              <a:t> </a:t>
            </a:r>
            <a:r>
              <a:rPr lang="es-ES" sz="1500" dirty="0" err="1"/>
              <a:t>Acid</a:t>
            </a:r>
            <a:r>
              <a:rPr lang="es-ES" sz="1500" dirty="0"/>
              <a:t> </a:t>
            </a:r>
            <a:r>
              <a:rPr lang="es-ES" sz="1500" dirty="0" err="1"/>
              <a:t>Sequence</a:t>
            </a:r>
            <a:r>
              <a:rPr lang="es-ES" sz="1500" dirty="0"/>
              <a:t> </a:t>
            </a:r>
            <a:r>
              <a:rPr lang="es-ES" sz="1500" dirty="0" err="1"/>
              <a:t>Based</a:t>
            </a:r>
            <a:r>
              <a:rPr lang="es-ES" sz="1500" dirty="0"/>
              <a:t> </a:t>
            </a:r>
            <a:r>
              <a:rPr lang="es-ES" sz="1500" dirty="0" err="1"/>
              <a:t>Amplification</a:t>
            </a:r>
            <a:r>
              <a:rPr lang="es-ES" sz="1500" dirty="0"/>
              <a:t>))</a:t>
            </a:r>
          </a:p>
          <a:p>
            <a:pPr marL="285750" indent="-285750" algn="just">
              <a:buFont typeface="Arial" panose="020B0604020202020204" pitchFamily="34" charset="0"/>
              <a:buChar char="•"/>
            </a:pPr>
            <a:endParaRPr lang="es-ES" sz="1500" dirty="0"/>
          </a:p>
          <a:p>
            <a:pPr marL="285750" indent="-285750" algn="just">
              <a:buFont typeface="Arial" panose="020B0604020202020204" pitchFamily="34" charset="0"/>
              <a:buChar char="•"/>
            </a:pPr>
            <a:r>
              <a:rPr lang="es-ES" sz="1500" dirty="0" err="1"/>
              <a:t>Nicking</a:t>
            </a:r>
            <a:r>
              <a:rPr lang="es-ES" sz="1500" dirty="0"/>
              <a:t> </a:t>
            </a:r>
            <a:r>
              <a:rPr lang="es-ES" sz="1500" dirty="0" err="1"/>
              <a:t>endonucleasa</a:t>
            </a:r>
            <a:r>
              <a:rPr lang="es-ES" sz="1500" dirty="0"/>
              <a:t> </a:t>
            </a:r>
            <a:r>
              <a:rPr lang="es-ES" sz="1500" dirty="0" err="1"/>
              <a:t>amplification</a:t>
            </a:r>
            <a:r>
              <a:rPr lang="es-ES" sz="1500" dirty="0"/>
              <a:t> </a:t>
            </a:r>
            <a:r>
              <a:rPr lang="es-ES" sz="1500" dirty="0" err="1"/>
              <a:t>reaction</a:t>
            </a:r>
            <a:r>
              <a:rPr lang="es-ES" sz="1500" dirty="0"/>
              <a:t> (NEAR test)</a:t>
            </a:r>
          </a:p>
          <a:p>
            <a:pPr marL="285750" indent="-285750" algn="just">
              <a:buFont typeface="Arial" panose="020B0604020202020204" pitchFamily="34" charset="0"/>
              <a:buChar char="•"/>
            </a:pPr>
            <a:endParaRPr lang="es-ES" sz="1500" dirty="0"/>
          </a:p>
          <a:p>
            <a:pPr marL="285750" indent="-285750" algn="just">
              <a:buFont typeface="Arial" panose="020B0604020202020204" pitchFamily="34" charset="0"/>
              <a:buChar char="•"/>
            </a:pPr>
            <a:r>
              <a:rPr lang="es-ES" sz="1500" dirty="0"/>
              <a:t>Amplificación mediada por transcripción (TMA)</a:t>
            </a:r>
          </a:p>
          <a:p>
            <a:pPr marL="285750" indent="-285750" algn="just">
              <a:buFont typeface="Arial" panose="020B0604020202020204" pitchFamily="34" charset="0"/>
              <a:buChar char="•"/>
            </a:pPr>
            <a:endParaRPr lang="es-ES" sz="1500" dirty="0"/>
          </a:p>
          <a:p>
            <a:pPr marL="285750" indent="-285750" algn="just">
              <a:buFont typeface="Arial" panose="020B0604020202020204" pitchFamily="34" charset="0"/>
              <a:buChar char="•"/>
            </a:pPr>
            <a:r>
              <a:rPr lang="es-ES" sz="1500" dirty="0"/>
              <a:t>Reacción en cadena de la </a:t>
            </a:r>
            <a:r>
              <a:rPr lang="es-ES" sz="1500" dirty="0" err="1"/>
              <a:t>helicasa</a:t>
            </a:r>
            <a:r>
              <a:rPr lang="es-ES" sz="1500" dirty="0"/>
              <a:t> (HDA)</a:t>
            </a:r>
          </a:p>
          <a:p>
            <a:pPr marL="285750" indent="-285750" algn="just">
              <a:buFont typeface="Arial" panose="020B0604020202020204" pitchFamily="34" charset="0"/>
              <a:buChar char="•"/>
            </a:pPr>
            <a:endParaRPr lang="es-ES" sz="1500" dirty="0"/>
          </a:p>
          <a:p>
            <a:pPr marL="285750" indent="-285750" algn="just">
              <a:buFont typeface="Arial" panose="020B0604020202020204" pitchFamily="34" charset="0"/>
              <a:buChar char="•"/>
            </a:pPr>
            <a:r>
              <a:rPr lang="es-ES" sz="1500" dirty="0"/>
              <a:t>Reacción de amplificación mediante </a:t>
            </a:r>
            <a:r>
              <a:rPr lang="es-ES" sz="1500" dirty="0" err="1"/>
              <a:t>recombinasa</a:t>
            </a:r>
            <a:r>
              <a:rPr lang="es-ES" sz="1500" dirty="0"/>
              <a:t> y polimerasa</a:t>
            </a:r>
          </a:p>
          <a:p>
            <a:pPr marL="285750" indent="-285750" algn="just">
              <a:buFont typeface="Arial" panose="020B0604020202020204" pitchFamily="34" charset="0"/>
              <a:buChar char="•"/>
            </a:pPr>
            <a:endParaRPr lang="es-ES" sz="1500" dirty="0"/>
          </a:p>
          <a:p>
            <a:pPr marL="285750" indent="-285750" algn="just">
              <a:buFont typeface="Arial" panose="020B0604020202020204" pitchFamily="34" charset="0"/>
              <a:buChar char="•"/>
            </a:pPr>
            <a:r>
              <a:rPr lang="es-ES" sz="1500" dirty="0"/>
              <a:t>CRISPR/cas en combinación con LAMP u otros tipos de amplificación</a:t>
            </a:r>
          </a:p>
        </p:txBody>
      </p:sp>
      <p:sp>
        <p:nvSpPr>
          <p:cNvPr id="4" name="CuadroTexto 3"/>
          <p:cNvSpPr txBox="1"/>
          <p:nvPr/>
        </p:nvSpPr>
        <p:spPr>
          <a:xfrm>
            <a:off x="1882139" y="439262"/>
            <a:ext cx="7734301" cy="1338828"/>
          </a:xfrm>
          <a:prstGeom prst="rect">
            <a:avLst/>
          </a:prstGeom>
          <a:noFill/>
        </p:spPr>
        <p:txBody>
          <a:bodyPr wrap="square" rtlCol="0">
            <a:spAutoFit/>
          </a:bodyPr>
          <a:lstStyle/>
          <a:p>
            <a:pPr algn="ctr"/>
            <a:r>
              <a:rPr lang="es-ES" sz="2700" u="sng" dirty="0">
                <a:latin typeface="+mj-lt"/>
              </a:rPr>
              <a:t>Otras técnicas de amplificación de ácidos nucleicos (TAAN) basadas en amplificación isotérmica</a:t>
            </a:r>
          </a:p>
          <a:p>
            <a:pPr algn="ctr"/>
            <a:endParaRPr lang="es-ES" sz="2700" u="sng" dirty="0">
              <a:latin typeface="+mj-lt"/>
            </a:endParaRPr>
          </a:p>
        </p:txBody>
      </p:sp>
      <p:pic>
        <p:nvPicPr>
          <p:cNvPr id="1028" name="Picture 4" descr="NASBA Technology: An over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7097" y="1608436"/>
            <a:ext cx="3427623" cy="184982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Principle of TMA. (1) The reactions use a reverse primer that is... |  Download Scientific Diagra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2326" y="3953566"/>
            <a:ext cx="2714624" cy="231787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2" name="Picture 8" descr="Nicking Enzyme - an overview | ScienceDirect Topic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8281" y="4099740"/>
            <a:ext cx="3133726" cy="181255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8804222" y="6262992"/>
            <a:ext cx="3143250" cy="276999"/>
          </a:xfrm>
          <a:prstGeom prst="rect">
            <a:avLst/>
          </a:prstGeom>
          <a:noFill/>
        </p:spPr>
        <p:txBody>
          <a:bodyPr wrap="square" rtlCol="0">
            <a:spAutoFit/>
          </a:bodyPr>
          <a:lstStyle/>
          <a:p>
            <a:r>
              <a:rPr lang="es-ES" sz="1200" dirty="0"/>
              <a:t>Amplificación mediada por transcripción (TMA)</a:t>
            </a:r>
          </a:p>
        </p:txBody>
      </p:sp>
      <p:sp>
        <p:nvSpPr>
          <p:cNvPr id="12" name="CuadroTexto 11"/>
          <p:cNvSpPr txBox="1"/>
          <p:nvPr/>
        </p:nvSpPr>
        <p:spPr>
          <a:xfrm>
            <a:off x="6684910" y="3458704"/>
            <a:ext cx="3975203" cy="276999"/>
          </a:xfrm>
          <a:prstGeom prst="rect">
            <a:avLst/>
          </a:prstGeom>
          <a:noFill/>
        </p:spPr>
        <p:txBody>
          <a:bodyPr wrap="square" rtlCol="0">
            <a:spAutoFit/>
          </a:bodyPr>
          <a:lstStyle/>
          <a:p>
            <a:r>
              <a:rPr lang="es-ES" sz="1200" dirty="0"/>
              <a:t>Amplificación de fragmentos de material genético (NASBA)</a:t>
            </a:r>
          </a:p>
        </p:txBody>
      </p:sp>
      <p:sp>
        <p:nvSpPr>
          <p:cNvPr id="13" name="CuadroTexto 12"/>
          <p:cNvSpPr txBox="1"/>
          <p:nvPr/>
        </p:nvSpPr>
        <p:spPr>
          <a:xfrm>
            <a:off x="5655584" y="6003114"/>
            <a:ext cx="2911527" cy="461665"/>
          </a:xfrm>
          <a:prstGeom prst="rect">
            <a:avLst/>
          </a:prstGeom>
          <a:noFill/>
        </p:spPr>
        <p:txBody>
          <a:bodyPr wrap="square" rtlCol="0">
            <a:spAutoFit/>
          </a:bodyPr>
          <a:lstStyle/>
          <a:p>
            <a:pPr algn="ctr"/>
            <a:r>
              <a:rPr lang="es-ES" sz="1200" dirty="0" err="1"/>
              <a:t>Nicking</a:t>
            </a:r>
            <a:r>
              <a:rPr lang="es-ES" sz="1200" dirty="0"/>
              <a:t> </a:t>
            </a:r>
            <a:r>
              <a:rPr lang="es-ES" sz="1200" dirty="0" err="1"/>
              <a:t>endonucleasa</a:t>
            </a:r>
            <a:r>
              <a:rPr lang="es-ES" sz="1200" dirty="0"/>
              <a:t> </a:t>
            </a:r>
            <a:r>
              <a:rPr lang="es-ES" sz="1200" dirty="0" err="1"/>
              <a:t>amplification</a:t>
            </a:r>
            <a:r>
              <a:rPr lang="es-ES" sz="1200" dirty="0"/>
              <a:t> </a:t>
            </a:r>
            <a:r>
              <a:rPr lang="es-ES" sz="1200" dirty="0" err="1"/>
              <a:t>reaction</a:t>
            </a:r>
            <a:r>
              <a:rPr lang="es-ES" sz="1200" dirty="0"/>
              <a:t> (NEAR test)</a:t>
            </a:r>
          </a:p>
        </p:txBody>
      </p:sp>
    </p:spTree>
    <p:extLst>
      <p:ext uri="{BB962C8B-B14F-4D97-AF65-F5344CB8AC3E}">
        <p14:creationId xmlns:p14="http://schemas.microsoft.com/office/powerpoint/2010/main" val="205920503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1193</TotalTime>
  <Words>1492</Words>
  <Application>Microsoft Office PowerPoint</Application>
  <PresentationFormat>Panorámica</PresentationFormat>
  <Paragraphs>119</Paragraphs>
  <Slides>15</Slides>
  <Notes>11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15</vt:i4>
      </vt:variant>
    </vt:vector>
  </HeadingPairs>
  <TitlesOfParts>
    <vt:vector size="20" baseType="lpstr">
      <vt:lpstr>Arial</vt:lpstr>
      <vt:lpstr>Calibri</vt:lpstr>
      <vt:lpstr>Calibri Light</vt:lpstr>
      <vt:lpstr>Wingdings</vt:lpstr>
      <vt:lpstr>Tema de Office</vt:lpstr>
      <vt:lpstr>Microbiología molecular</vt:lpstr>
      <vt:lpstr>Presentación de PowerPoint</vt:lpstr>
      <vt:lpstr>Estructura ADN – ARN</vt:lpstr>
      <vt:lpstr>Técnicas de amplificación de ácidos nucleicos (TAAN)</vt:lpstr>
      <vt:lpstr>Extracción-Purificación de ácidos nucleicos</vt:lpstr>
      <vt:lpstr>Amplificación ácidos nucleicos (PCR)</vt:lpstr>
      <vt:lpstr>Reacción en cadena de la polimerasa (PCR). Tipos</vt:lpstr>
      <vt:lpstr>Amplificación isotérmica: Tecnología LAMP</vt:lpstr>
      <vt:lpstr>Presentación de PowerPoint</vt:lpstr>
      <vt:lpstr>Otros tipos técnicas de detección molecular</vt:lpstr>
      <vt:lpstr>Secuenciación </vt:lpstr>
      <vt:lpstr>Presentación de PowerPoint</vt:lpstr>
      <vt:lpstr>1º Generación: Secuenciación Sanger </vt:lpstr>
      <vt:lpstr>¿Qué aprendimos del proyecto Genoma Humano?</vt:lpstr>
      <vt:lpstr>Fundamento Secuenciación Sanger</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Leal Negredo, Alvaro</dc:creator>
  <cp:lastModifiedBy>AMALIA MARIA GARCIA MORON</cp:lastModifiedBy>
  <cp:revision>66</cp:revision>
  <cp:lastPrinted>2025-04-04T15:20:09Z</cp:lastPrinted>
  <dcterms:created xsi:type="dcterms:W3CDTF">2025-03-15T13:40:55Z</dcterms:created>
  <dcterms:modified xsi:type="dcterms:W3CDTF">2025-05-06T16:12:44Z</dcterms:modified>
</cp:coreProperties>
</file>