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34899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12C0-32DE-4BF6-BEDD-270DE9497B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28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314D-CD4B-4170-85E2-129B7F28D5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42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F11F-65A1-4795-9E13-A93FF1BF6D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3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95FF-B683-4F22-AEF8-F34D96616B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0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E586-7795-448E-B6CF-F310678965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2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1BD1-E8A5-4F5B-BAA0-6B08D64BE7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15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B5D9-CD84-4791-BAA5-8C3131DFD5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90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D2EA-8301-4A8B-820D-02CCFFCDE8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6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498A-65E2-42AE-9410-C9BD26ABB2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8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A26BE-5AB6-446E-8A12-B566C52C37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4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505C-6CD2-4568-A647-4EC473EECE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54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049C-9E6C-4EA0-942D-CF2596A796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65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43E6152D-4BD4-498C-B9CD-0F24F91685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enguayliteratura.org/proyectoaula/texto_periodistico/" TargetMode="External"/><Relationship Id="rId3" Type="http://schemas.openxmlformats.org/officeDocument/2006/relationships/hyperlink" Target="http://recursos.cnice.mec.es/media/prensa/bloque4/" TargetMode="External"/><Relationship Id="rId7" Type="http://schemas.openxmlformats.org/officeDocument/2006/relationships/hyperlink" Target="http://recursos.cnice.mec.es/lengua/profesores/eso3/t2/teoria_1.htm#I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ble.pntic.mec.es/msanto1/lengua/noticia.htm" TargetMode="External"/><Relationship Id="rId5" Type="http://schemas.openxmlformats.org/officeDocument/2006/relationships/hyperlink" Target="http://estudiantes.elpais.com/recursos/consejos-periodisticos" TargetMode="External"/><Relationship Id="rId4" Type="http://schemas.openxmlformats.org/officeDocument/2006/relationships/hyperlink" Target="http://www.ite.educacion.es/formacion/materiales/42/c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971550" y="296863"/>
            <a:ext cx="72009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3375"/>
              </a:spcBef>
              <a:buClrTx/>
              <a:buFontTx/>
              <a:buNone/>
              <a:defRPr/>
            </a:pPr>
            <a:r>
              <a:rPr lang="es-ES" sz="5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LA NOTICIA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4417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792163" y="1439863"/>
            <a:ext cx="7632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/>
            <a:r>
              <a:rPr lang="es-ES">
                <a:solidFill>
                  <a:srgbClr val="000000"/>
                </a:solidFill>
              </a:rPr>
              <a:t>Qué es y cómo podemos redactar una noticia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832475" y="5688013"/>
            <a:ext cx="29527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/>
            <a:r>
              <a:rPr lang="es-ES">
                <a:solidFill>
                  <a:srgbClr val="000000"/>
                </a:solidFill>
              </a:rPr>
              <a:t>Departamento de Lengua</a:t>
            </a:r>
          </a:p>
          <a:p>
            <a:pPr algn="r" eaLnBrk="1" hangingPunct="1"/>
            <a:r>
              <a:rPr lang="es-ES">
                <a:solidFill>
                  <a:srgbClr val="000000"/>
                </a:solidFill>
              </a:rPr>
              <a:t>IES Galileo</a:t>
            </a:r>
          </a:p>
          <a:p>
            <a:pPr algn="r" eaLnBrk="1" hangingPunct="1"/>
            <a:r>
              <a:rPr lang="es-ES">
                <a:solidFill>
                  <a:srgbClr val="000000"/>
                </a:solidFill>
              </a:rPr>
              <a:t>@I_Laso. 2017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39750" y="1665288"/>
            <a:ext cx="7848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Manucho es mejor que Messi y que CR7</a:t>
            </a:r>
          </a:p>
          <a:p>
            <a:pPr eaLnBrk="1" hangingPunct="1">
              <a:spcBef>
                <a:spcPts val="500"/>
              </a:spcBef>
              <a:buFont typeface="Wingdings" charset="2"/>
              <a:buNone/>
            </a:pPr>
            <a:endParaRPr lang="es-ES" sz="2000" b="1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7848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La Pinilla abre hoy sus pistas</a:t>
            </a:r>
          </a:p>
          <a:p>
            <a:pPr eaLnBrk="1" hangingPunct="1">
              <a:spcBef>
                <a:spcPts val="500"/>
              </a:spcBef>
              <a:buFont typeface="Wingdings" charset="2"/>
              <a:buNone/>
            </a:pPr>
            <a:endParaRPr lang="es-ES" sz="2000" b="1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750" y="3032125"/>
            <a:ext cx="7848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Accidente en el aeropuerto de Zamora</a:t>
            </a:r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1152525" y="863600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44688" y="936625"/>
            <a:ext cx="4751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Objetividad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23888" y="1638300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5" name="Freeform 7"/>
          <p:cNvSpPr>
            <a:spLocks noChangeArrowheads="1"/>
          </p:cNvSpPr>
          <p:nvPr/>
        </p:nvSpPr>
        <p:spPr bwMode="auto">
          <a:xfrm>
            <a:off x="1152525" y="2197100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44688" y="2305050"/>
            <a:ext cx="4751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Objetividad</a:t>
            </a:r>
          </a:p>
        </p:txBody>
      </p:sp>
      <p:sp>
        <p:nvSpPr>
          <p:cNvPr id="12297" name="Freeform 9"/>
          <p:cNvSpPr>
            <a:spLocks noChangeArrowheads="1"/>
          </p:cNvSpPr>
          <p:nvPr/>
        </p:nvSpPr>
        <p:spPr bwMode="auto">
          <a:xfrm>
            <a:off x="1152525" y="3529013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44688" y="3636963"/>
            <a:ext cx="4751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Veracidad</a:t>
            </a:r>
          </a:p>
        </p:txBody>
      </p:sp>
      <p:sp>
        <p:nvSpPr>
          <p:cNvPr id="12299" name="Freeform 11"/>
          <p:cNvSpPr>
            <a:spLocks noChangeArrowheads="1"/>
          </p:cNvSpPr>
          <p:nvPr/>
        </p:nvSpPr>
        <p:spPr bwMode="auto">
          <a:xfrm>
            <a:off x="1154113" y="4897438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944688" y="4968875"/>
            <a:ext cx="4751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Claridad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00063" y="4408488"/>
            <a:ext cx="7848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Multado por asistir al parto de su hija a 160 km/h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4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5" grpId="0" animBg="1"/>
      <p:bldP spid="12297" grpId="0" animBg="1"/>
      <p:bldP spid="122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 rot="10800000">
            <a:off x="466725" y="1370013"/>
            <a:ext cx="5292725" cy="44640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s-E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76375" y="1543050"/>
            <a:ext cx="331311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>
                <a:solidFill>
                  <a:srgbClr val="000000"/>
                </a:solidFill>
                <a:latin typeface="Verdana" pitchFamily="32" charset="0"/>
              </a:rPr>
              <a:t>Antetítulo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b="1">
                <a:solidFill>
                  <a:srgbClr val="000000"/>
                </a:solidFill>
                <a:latin typeface="Verdana" pitchFamily="32" charset="0"/>
              </a:rPr>
              <a:t>TITULAR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>
                <a:solidFill>
                  <a:srgbClr val="000000"/>
                </a:solidFill>
                <a:latin typeface="Verdana" pitchFamily="32" charset="0"/>
              </a:rPr>
              <a:t>Subtítulo</a:t>
            </a: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  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1439863" y="2852738"/>
            <a:ext cx="3382962" cy="1587"/>
          </a:xfrm>
          <a:prstGeom prst="line">
            <a:avLst/>
          </a:prstGeom>
          <a:noFill/>
          <a:ln w="38160" cap="sq">
            <a:solidFill>
              <a:srgbClr val="11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2305050" y="4149725"/>
            <a:ext cx="1582738" cy="1588"/>
          </a:xfrm>
          <a:prstGeom prst="line">
            <a:avLst/>
          </a:prstGeom>
          <a:noFill/>
          <a:ln w="38160" cap="sq">
            <a:solidFill>
              <a:srgbClr val="11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087563" y="3095625"/>
            <a:ext cx="2195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>
                <a:solidFill>
                  <a:srgbClr val="000000"/>
                </a:solidFill>
                <a:latin typeface="Verdana" pitchFamily="32" charset="0"/>
              </a:rPr>
              <a:t>Entradilla 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>
                <a:solidFill>
                  <a:srgbClr val="000000"/>
                </a:solidFill>
                <a:latin typeface="Verdana" pitchFamily="32" charset="0"/>
              </a:rPr>
              <a:t>o</a:t>
            </a:r>
            <a:r>
              <a:rPr lang="es-ES" i="1">
                <a:solidFill>
                  <a:srgbClr val="000000"/>
                </a:solidFill>
                <a:latin typeface="Verdana" pitchFamily="32" charset="0"/>
              </a:rPr>
              <a:t> lead 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1957388" y="4294188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>
                <a:solidFill>
                  <a:srgbClr val="000000"/>
                </a:solidFill>
                <a:latin typeface="Verdana" pitchFamily="32" charset="0"/>
              </a:rPr>
              <a:t>Detalles 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266950" y="47259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>
                <a:solidFill>
                  <a:srgbClr val="000000"/>
                </a:solidFill>
                <a:latin typeface="Verdana" pitchFamily="32" charset="0"/>
              </a:rPr>
              <a:t>Cierre</a:t>
            </a: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46038"/>
            <a:ext cx="8218488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s-ES" sz="3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CONCLUSIONES</a:t>
            </a:r>
            <a:r>
              <a:rPr lang="es-E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 </a:t>
            </a:r>
          </a:p>
        </p:txBody>
      </p:sp>
      <p:sp>
        <p:nvSpPr>
          <p:cNvPr id="12298" name="AutoShape 9"/>
          <p:cNvSpPr>
            <a:spLocks noChangeArrowheads="1"/>
          </p:cNvSpPr>
          <p:nvPr/>
        </p:nvSpPr>
        <p:spPr bwMode="auto">
          <a:xfrm>
            <a:off x="5651500" y="1439863"/>
            <a:ext cx="2916238" cy="2663825"/>
          </a:xfrm>
          <a:prstGeom prst="leftArrowCallout">
            <a:avLst>
              <a:gd name="adj1" fmla="val 13583"/>
              <a:gd name="adj2" fmla="val 17306"/>
              <a:gd name="adj3" fmla="val 19189"/>
              <a:gd name="adj4" fmla="val 5845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¿Qué?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¿Quién?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¿Cuándo?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¿Cómo?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¿Dónde?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¿Por qué?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>
            <a:off x="3743325" y="4751388"/>
            <a:ext cx="5184775" cy="1655762"/>
          </a:xfrm>
          <a:prstGeom prst="cloudCallout">
            <a:avLst>
              <a:gd name="adj1" fmla="val -30898"/>
              <a:gd name="adj2" fmla="val -10518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       Relevancia          Objetividad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     Actualidad           Veracidad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</a:rPr>
              <a:t>    Adecuación              Claridad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BIBLIOGRAFÍA Y FUENTES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47700" y="1763713"/>
            <a:ext cx="77755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673100" indent="-442913" eaLnBrk="0" hangingPunct="0"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marL="431800" indent="-215900" eaLnBrk="0" hangingPunct="0"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73100" algn="l"/>
                <a:tab pos="1587500" algn="l"/>
                <a:tab pos="2501900" algn="l"/>
                <a:tab pos="3416300" algn="l"/>
                <a:tab pos="4330700" algn="l"/>
                <a:tab pos="5245100" algn="l"/>
                <a:tab pos="6159500" algn="l"/>
                <a:tab pos="7073900" algn="l"/>
                <a:tab pos="7988300" algn="l"/>
                <a:tab pos="8902700" algn="l"/>
                <a:tab pos="9817100" algn="l"/>
                <a:tab pos="107315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just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  <a:hlinkClick r:id="rId3"/>
              </a:rPr>
              <a:t>Media. La prensa. CNICE.</a:t>
            </a:r>
          </a:p>
          <a:p>
            <a:pPr lvl="1" algn="just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  <a:hlinkClick r:id="rId4"/>
              </a:rPr>
              <a:t>La prensa, un recurso para el aula. INTEF.</a:t>
            </a:r>
          </a:p>
          <a:p>
            <a:pPr lvl="1" algn="just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  <a:hlinkClick r:id="rId5"/>
              </a:rPr>
              <a:t>Consejos periodísticos. El País de los Estudiantes.</a:t>
            </a:r>
          </a:p>
          <a:p>
            <a:pPr lvl="1" algn="just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  <a:hlinkClick r:id="rId6"/>
              </a:rPr>
              <a:t>La noticia. PNTIC.</a:t>
            </a:r>
          </a:p>
          <a:p>
            <a:pPr lvl="1" algn="just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  <a:hlinkClick r:id="rId7"/>
              </a:rPr>
              <a:t>Proyecto Cíceros (MEC). 3º ESO. La lucha por la vida.</a:t>
            </a:r>
          </a:p>
          <a:p>
            <a:pPr lvl="1" algn="just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  <a:hlinkClick r:id="rId8"/>
              </a:rPr>
              <a:t>El texto periodístico. Proyecto Aula.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671888"/>
            <a:ext cx="3024187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71550" y="296863"/>
            <a:ext cx="72009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3375"/>
              </a:spcBef>
              <a:buClrTx/>
              <a:buFontTx/>
              <a:buNone/>
              <a:defRPr/>
            </a:pPr>
            <a:r>
              <a:rPr lang="es-ES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Índice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31800" y="1584325"/>
            <a:ext cx="83518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marL="431800" indent="-215900"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marL="647700" indent="-215900"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SzPct val="45000"/>
              <a:buFont typeface="Wingdings" charset="2"/>
              <a:buChar char=""/>
            </a:pPr>
            <a:r>
              <a:rPr lang="es-ES" u="sng">
                <a:solidFill>
                  <a:srgbClr val="000000"/>
                </a:solidFill>
              </a:rPr>
              <a:t>Introducción</a:t>
            </a:r>
          </a:p>
          <a:p>
            <a:pPr lvl="2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</a:rPr>
              <a:t>¿Qué es una noticia?</a:t>
            </a:r>
          </a:p>
          <a:p>
            <a:pPr lvl="2" eaLnBrk="1" hangingPunct="1">
              <a:buSzPct val="45000"/>
              <a:buFont typeface="Wingdings" charset="2"/>
              <a:buNone/>
            </a:pPr>
            <a:endParaRPr lang="es-ES">
              <a:solidFill>
                <a:srgbClr val="000000"/>
              </a:solidFill>
            </a:endParaRPr>
          </a:p>
          <a:p>
            <a:pPr eaLnBrk="1" hangingPunct="1">
              <a:buSzPct val="45000"/>
              <a:buFont typeface="Wingdings" charset="2"/>
              <a:buChar char=""/>
            </a:pPr>
            <a:r>
              <a:rPr lang="es-ES" u="sng">
                <a:solidFill>
                  <a:srgbClr val="000000"/>
                </a:solidFill>
              </a:rPr>
              <a:t>Desarrollo</a:t>
            </a:r>
          </a:p>
          <a:p>
            <a:pPr lvl="1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</a:rPr>
              <a:t>Características de la noticia</a:t>
            </a:r>
          </a:p>
          <a:p>
            <a:pPr lvl="1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</a:rPr>
              <a:t>Contenido de una noticia</a:t>
            </a:r>
          </a:p>
          <a:p>
            <a:pPr lvl="1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</a:rPr>
              <a:t>Estructura de la noticia</a:t>
            </a:r>
          </a:p>
          <a:p>
            <a:pPr lvl="1" eaLnBrk="1" hangingPunct="1">
              <a:buSzPct val="45000"/>
              <a:buFont typeface="Wingdings" charset="2"/>
              <a:buNone/>
            </a:pPr>
            <a:endParaRPr lang="es-ES">
              <a:solidFill>
                <a:srgbClr val="000000"/>
              </a:solidFill>
            </a:endParaRPr>
          </a:p>
          <a:p>
            <a:pPr lvl="1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</a:rPr>
              <a:t>¿Cuáles de estos titulares podríamos leer hoy en un periódico español</a:t>
            </a:r>
          </a:p>
          <a:p>
            <a:pPr lvl="1" eaLnBrk="1" hangingPunct="1">
              <a:buSzPct val="45000"/>
              <a:buFont typeface="Wingdings" charset="2"/>
              <a:buChar char=""/>
            </a:pPr>
            <a:r>
              <a:rPr lang="es-ES">
                <a:solidFill>
                  <a:srgbClr val="000000"/>
                </a:solidFill>
              </a:rPr>
              <a:t>Localiza la respuesta a las seis preguntas del periodismo</a:t>
            </a:r>
          </a:p>
          <a:p>
            <a:pPr lvl="1" eaLnBrk="1" hangingPunct="1">
              <a:buSzPct val="45000"/>
              <a:buFont typeface="Wingdings" charset="2"/>
              <a:buNone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31800" y="4716463"/>
            <a:ext cx="84232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SzPct val="45000"/>
              <a:buFont typeface="Wingdings" charset="2"/>
              <a:buChar char=""/>
            </a:pPr>
            <a:r>
              <a:rPr lang="es-ES" u="sng">
                <a:solidFill>
                  <a:srgbClr val="000000"/>
                </a:solidFill>
              </a:rPr>
              <a:t>Conclusiones</a:t>
            </a:r>
          </a:p>
          <a:p>
            <a:pPr eaLnBrk="1" hangingPunct="1">
              <a:buSzPct val="45000"/>
              <a:buFont typeface="Wingdings" charset="2"/>
              <a:buNone/>
            </a:pPr>
            <a:endParaRPr lang="es-ES" u="sng">
              <a:solidFill>
                <a:srgbClr val="000000"/>
              </a:solidFill>
            </a:endParaRPr>
          </a:p>
          <a:p>
            <a:pPr eaLnBrk="1" hangingPunct="1">
              <a:buSzPct val="45000"/>
              <a:buFont typeface="Wingdings" charset="2"/>
              <a:buChar char=""/>
            </a:pPr>
            <a:r>
              <a:rPr lang="es-ES" u="sng">
                <a:solidFill>
                  <a:srgbClr val="000000"/>
                </a:solidFill>
              </a:rPr>
              <a:t>Bibliografía y fuentes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812925"/>
            <a:ext cx="42862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INTRODUCCIÓN</a:t>
            </a:r>
            <a:br>
              <a:rPr lang="es-E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</a:br>
            <a:r>
              <a:rPr lang="es-E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¿Qué es una noticia?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35975" cy="4041775"/>
          </a:xfrm>
        </p:spPr>
        <p:txBody>
          <a:bodyPr/>
          <a:lstStyle/>
          <a:p>
            <a:pPr marL="341313" indent="-341313" eaLnBrk="1" hangingPunct="1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mtClean="0">
                <a:latin typeface="Verdana" pitchFamily="32" charset="0"/>
              </a:rPr>
              <a:t>Es el texto informativo por excelencia.</a:t>
            </a:r>
          </a:p>
          <a:p>
            <a:pPr marL="341313" indent="-341313" eaLnBrk="1" hangingPunct="1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mtClean="0">
                <a:latin typeface="Verdana" pitchFamily="32" charset="0"/>
              </a:rPr>
              <a:t>Es la fuente del periodismo y de los medios de comunicación de masas. </a:t>
            </a:r>
          </a:p>
          <a:p>
            <a:pPr marL="341313" indent="-341313" eaLnBrk="1" hangingPunct="1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mtClean="0">
                <a:latin typeface="Verdana" pitchFamily="32" charset="0"/>
              </a:rPr>
              <a:t>Es un texto expositivo que da cuenta de un hecho novedoso y sorprendente y que pretende provocar el interés de un gran número de personas.   </a:t>
            </a:r>
          </a:p>
          <a:p>
            <a:pPr marL="341313" indent="-339725" algn="ctr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ES" smtClean="0"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71538"/>
            <a:ext cx="8064500" cy="8636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DESARROLLO</a:t>
            </a:r>
            <a:br>
              <a:rPr lang="es-E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</a:br>
            <a:r>
              <a:rPr lang="es-E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Características de la noticia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3113" y="2743200"/>
            <a:ext cx="7543800" cy="3844925"/>
          </a:xfrm>
        </p:spPr>
        <p:txBody>
          <a:bodyPr lIns="91440" tIns="45720" rIns="91440" bIns="45720"/>
          <a:lstStyle/>
          <a:p>
            <a:pPr marL="341313" indent="-341313" eaLnBrk="1" hangingPunct="1">
              <a:buSzPct val="45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mtClean="0">
                <a:latin typeface="Verdana" pitchFamily="32" charset="0"/>
              </a:rPr>
              <a:t>RELEVANCIA </a:t>
            </a:r>
          </a:p>
          <a:p>
            <a:pPr marL="341313" indent="-341313" eaLnBrk="1" hangingPunct="1">
              <a:buSzPct val="45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mtClean="0">
                <a:latin typeface="Verdana" pitchFamily="32" charset="0"/>
              </a:rPr>
              <a:t>ACTUALIDAD</a:t>
            </a:r>
          </a:p>
          <a:p>
            <a:pPr marL="341313" indent="-341313" eaLnBrk="1" hangingPunct="1">
              <a:buSzPct val="45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mtClean="0">
                <a:latin typeface="Verdana" pitchFamily="32" charset="0"/>
              </a:rPr>
              <a:t>ADECUACIÓN</a:t>
            </a:r>
          </a:p>
          <a:p>
            <a:pPr marL="341313" indent="-341313" eaLnBrk="1" hangingPunct="1">
              <a:buSzPct val="45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mtClean="0">
                <a:latin typeface="Verdana" pitchFamily="32" charset="0"/>
              </a:rPr>
              <a:t>OBJETIVIDAD</a:t>
            </a:r>
          </a:p>
          <a:p>
            <a:pPr marL="341313" indent="-341313" eaLnBrk="1" hangingPunct="1">
              <a:buSzPct val="45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mtClean="0">
                <a:latin typeface="Verdana" pitchFamily="32" charset="0"/>
              </a:rPr>
              <a:t>VERACIDAD</a:t>
            </a:r>
          </a:p>
          <a:p>
            <a:pPr marL="341313" indent="-341313" eaLnBrk="1" hangingPunct="1">
              <a:buSzPct val="45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mtClean="0">
                <a:latin typeface="Verdana" pitchFamily="32" charset="0"/>
              </a:rPr>
              <a:t>CLARIDAD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Contenido de una noticia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338388"/>
            <a:ext cx="8459788" cy="2890837"/>
          </a:xfrm>
        </p:spPr>
        <p:txBody>
          <a:bodyPr lIns="91440" tIns="45720" rIns="91440" bIns="45720"/>
          <a:lstStyle/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smtClean="0">
                <a:latin typeface="Verdana" pitchFamily="32" charset="0"/>
              </a:rPr>
              <a:t>¿Quién?: </a:t>
            </a:r>
            <a:r>
              <a:rPr lang="es-ES" sz="2400" smtClean="0">
                <a:latin typeface="Verdana" pitchFamily="32" charset="0"/>
              </a:rPr>
              <a:t>El/la protagonista de la noticia.</a:t>
            </a:r>
          </a:p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smtClean="0">
                <a:latin typeface="Verdana" pitchFamily="32" charset="0"/>
              </a:rPr>
              <a:t>¿Qué?: </a:t>
            </a:r>
            <a:r>
              <a:rPr lang="es-ES" sz="2400" smtClean="0">
                <a:latin typeface="Verdana" pitchFamily="32" charset="0"/>
              </a:rPr>
              <a:t>El suceso. </a:t>
            </a:r>
          </a:p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smtClean="0">
                <a:latin typeface="Verdana" pitchFamily="32" charset="0"/>
              </a:rPr>
              <a:t>¿Cuándo?: </a:t>
            </a:r>
            <a:r>
              <a:rPr lang="es-ES" sz="2400" smtClean="0">
                <a:latin typeface="Verdana" pitchFamily="32" charset="0"/>
              </a:rPr>
              <a:t>El tiempo.</a:t>
            </a:r>
            <a:r>
              <a:rPr lang="es-ES" sz="2400" b="1" smtClean="0">
                <a:latin typeface="Verdana" pitchFamily="32" charset="0"/>
              </a:rPr>
              <a:t> </a:t>
            </a:r>
          </a:p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smtClean="0">
                <a:latin typeface="Verdana" pitchFamily="32" charset="0"/>
              </a:rPr>
              <a:t>¿Dónde?: </a:t>
            </a:r>
            <a:r>
              <a:rPr lang="es-ES" sz="2400" smtClean="0">
                <a:latin typeface="Verdana" pitchFamily="32" charset="0"/>
              </a:rPr>
              <a:t>El lugar del hecho.</a:t>
            </a:r>
          </a:p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smtClean="0">
                <a:latin typeface="Verdana" pitchFamily="32" charset="0"/>
              </a:rPr>
              <a:t>¿Cómo?: </a:t>
            </a:r>
            <a:r>
              <a:rPr lang="es-ES" sz="2400" smtClean="0">
                <a:latin typeface="Verdana" pitchFamily="32" charset="0"/>
              </a:rPr>
              <a:t>Las circunstancias.</a:t>
            </a:r>
            <a:r>
              <a:rPr lang="es-ES" sz="2400" b="1" smtClean="0">
                <a:latin typeface="Verdana" pitchFamily="32" charset="0"/>
              </a:rPr>
              <a:t> </a:t>
            </a:r>
          </a:p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 b="1" smtClean="0">
                <a:latin typeface="Verdana" pitchFamily="32" charset="0"/>
              </a:rPr>
              <a:t>¿Por qué?: </a:t>
            </a:r>
            <a:r>
              <a:rPr lang="es-ES" sz="2400" smtClean="0">
                <a:latin typeface="Verdana" pitchFamily="32" charset="0"/>
              </a:rPr>
              <a:t>La causa.</a:t>
            </a:r>
            <a:r>
              <a:rPr lang="es-ES" sz="2400" b="1" smtClean="0">
                <a:latin typeface="Verdana" pitchFamily="32" charset="0"/>
              </a:rPr>
              <a:t> 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0825" y="566102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es-ES" sz="2800" b="1">
                <a:solidFill>
                  <a:srgbClr val="99CCFF"/>
                </a:solidFill>
                <a:latin typeface="Georgia" pitchFamily="16" charset="0"/>
              </a:rPr>
              <a:t>W</a:t>
            </a:r>
            <a:r>
              <a:rPr lang="es-ES" sz="2800" b="1">
                <a:solidFill>
                  <a:srgbClr val="FF6699"/>
                </a:solidFill>
                <a:latin typeface="Georgia" pitchFamily="16" charset="0"/>
              </a:rPr>
              <a:t>ho?</a:t>
            </a:r>
            <a:r>
              <a:rPr lang="es-ES" sz="2800" b="1">
                <a:solidFill>
                  <a:srgbClr val="FFFF99"/>
                </a:solidFill>
                <a:latin typeface="Georgia" pitchFamily="16" charset="0"/>
              </a:rPr>
              <a:t> </a:t>
            </a:r>
            <a:r>
              <a:rPr lang="es-ES" sz="2800" b="1">
                <a:solidFill>
                  <a:srgbClr val="99CCFF"/>
                </a:solidFill>
                <a:latin typeface="Georgia" pitchFamily="16" charset="0"/>
              </a:rPr>
              <a:t>W</a:t>
            </a:r>
            <a:r>
              <a:rPr lang="es-ES" sz="2800" b="1">
                <a:solidFill>
                  <a:srgbClr val="FF6699"/>
                </a:solidFill>
                <a:latin typeface="Georgia" pitchFamily="16" charset="0"/>
              </a:rPr>
              <a:t>hat? </a:t>
            </a:r>
            <a:r>
              <a:rPr lang="es-ES" sz="2800" b="1">
                <a:solidFill>
                  <a:srgbClr val="99CCFF"/>
                </a:solidFill>
                <a:latin typeface="Georgia" pitchFamily="16" charset="0"/>
              </a:rPr>
              <a:t>W</a:t>
            </a:r>
            <a:r>
              <a:rPr lang="es-ES" sz="2800" b="1">
                <a:solidFill>
                  <a:srgbClr val="FF6699"/>
                </a:solidFill>
                <a:latin typeface="Georgia" pitchFamily="16" charset="0"/>
              </a:rPr>
              <a:t>hen? </a:t>
            </a:r>
            <a:r>
              <a:rPr lang="es-ES" sz="2800" b="1">
                <a:solidFill>
                  <a:srgbClr val="99CCFF"/>
                </a:solidFill>
                <a:latin typeface="Georgia" pitchFamily="16" charset="0"/>
              </a:rPr>
              <a:t>W</a:t>
            </a:r>
            <a:r>
              <a:rPr lang="es-ES" sz="2800" b="1">
                <a:solidFill>
                  <a:srgbClr val="FF6699"/>
                </a:solidFill>
                <a:latin typeface="Georgia" pitchFamily="16" charset="0"/>
              </a:rPr>
              <a:t>here? ho</a:t>
            </a:r>
            <a:r>
              <a:rPr lang="es-ES" sz="2800" b="1">
                <a:solidFill>
                  <a:srgbClr val="99CCFF"/>
                </a:solidFill>
                <a:latin typeface="Georgia" pitchFamily="16" charset="0"/>
              </a:rPr>
              <a:t>W</a:t>
            </a:r>
            <a:r>
              <a:rPr lang="es-ES" sz="2800" b="1">
                <a:solidFill>
                  <a:srgbClr val="FF6699"/>
                </a:solidFill>
                <a:latin typeface="Georgia" pitchFamily="16" charset="0"/>
              </a:rPr>
              <a:t>? </a:t>
            </a:r>
            <a:r>
              <a:rPr lang="es-ES" sz="2800" b="1">
                <a:solidFill>
                  <a:srgbClr val="99CCFF"/>
                </a:solidFill>
                <a:latin typeface="Georgia" pitchFamily="16" charset="0"/>
              </a:rPr>
              <a:t>W</a:t>
            </a:r>
            <a:r>
              <a:rPr lang="es-ES" sz="2800" b="1">
                <a:solidFill>
                  <a:srgbClr val="FF6699"/>
                </a:solidFill>
                <a:latin typeface="Georgia" pitchFamily="16" charset="0"/>
              </a:rPr>
              <a:t>hy?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584325"/>
            <a:ext cx="85312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Una noticia debe responder a estas seis preguntas: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Estructura de la noticia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08075"/>
          </a:xfrm>
        </p:spPr>
        <p:txBody>
          <a:bodyPr lIns="91440" tIns="45720" rIns="91440" bIns="45720"/>
          <a:lstStyle/>
          <a:p>
            <a:pPr marL="341313" indent="-341313" eaLnBrk="1" hangingPunct="1">
              <a:spcBef>
                <a:spcPts val="60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smtClean="0">
                <a:latin typeface="Verdana" pitchFamily="32" charset="0"/>
              </a:rPr>
              <a:t>A través de la estructura de pirámide invertida</a:t>
            </a:r>
            <a:r>
              <a:rPr lang="es-ES" sz="2400" smtClean="0">
                <a:latin typeface="Verdana" pitchFamily="32" charset="0"/>
              </a:rPr>
              <a:t> 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10800000">
            <a:off x="5653088" y="3432175"/>
            <a:ext cx="2232025" cy="259238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7500"/>
              </a:gs>
              <a:gs pos="100000">
                <a:srgbClr val="00FF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260475" y="3357563"/>
            <a:ext cx="2232025" cy="25923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FF00"/>
              </a:gs>
              <a:gs pos="100000">
                <a:srgbClr val="0075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474788" y="4076700"/>
            <a:ext cx="2233612" cy="201612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1041400" y="4078288"/>
            <a:ext cx="2236788" cy="20875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76825" y="3068638"/>
            <a:ext cx="5762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2250"/>
              </a:spcBef>
              <a:buClrTx/>
              <a:buFontTx/>
              <a:buNone/>
            </a:pPr>
            <a:r>
              <a:rPr lang="es-ES" sz="3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03800" y="5524500"/>
            <a:ext cx="5762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2250"/>
              </a:spcBef>
              <a:buClrTx/>
              <a:buFontTx/>
              <a:buNone/>
            </a:pPr>
            <a:r>
              <a:rPr lang="es-ES" sz="36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292725" y="3716338"/>
            <a:ext cx="1588" cy="180022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 rot="10800000">
            <a:off x="1117600" y="550863"/>
            <a:ext cx="6840538" cy="57594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757546"/>
              </a:gs>
              <a:gs pos="50000">
                <a:srgbClr val="FFFF99"/>
              </a:gs>
              <a:gs pos="100000">
                <a:srgbClr val="757546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s-E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16238" y="1111250"/>
            <a:ext cx="331311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Antetítulo </a:t>
            </a:r>
          </a:p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s-ES" sz="3200" b="1">
                <a:solidFill>
                  <a:srgbClr val="000000"/>
                </a:solidFill>
                <a:latin typeface="Verdana" pitchFamily="32" charset="0"/>
              </a:rPr>
              <a:t>TITULAR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Subtítulo 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484438" y="2852738"/>
            <a:ext cx="4103687" cy="1587"/>
          </a:xfrm>
          <a:prstGeom prst="line">
            <a:avLst/>
          </a:prstGeom>
          <a:noFill/>
          <a:ln w="38160" cap="sq">
            <a:solidFill>
              <a:srgbClr val="11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76600" y="4149725"/>
            <a:ext cx="2519363" cy="1588"/>
          </a:xfrm>
          <a:prstGeom prst="line">
            <a:avLst/>
          </a:prstGeom>
          <a:noFill/>
          <a:ln w="38160" cap="sq">
            <a:solidFill>
              <a:srgbClr val="1111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55988" y="3068638"/>
            <a:ext cx="21955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ENTRADILLA O LEAD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60738" y="4365625"/>
            <a:ext cx="243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Detalles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35375" y="49418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Verdana" pitchFamily="32" charset="0"/>
              </a:rPr>
              <a:t>Cierre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10243" grpId="0" animBg="1"/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1746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39750" y="1773238"/>
            <a:ext cx="7848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Obama viajará el próximo mes a China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18488" cy="1150938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</a:rPr>
              <a:t>¿Cuáles de estos titulares podríamos leer hoy en un periódico español?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2997200"/>
            <a:ext cx="7848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Obama es un señor americano</a:t>
            </a:r>
          </a:p>
          <a:p>
            <a:pPr eaLnBrk="1" hangingPunct="1">
              <a:spcBef>
                <a:spcPts val="500"/>
              </a:spcBef>
              <a:buFont typeface="Wingdings" charset="2"/>
              <a:buNone/>
            </a:pPr>
            <a:endParaRPr lang="es-ES" sz="2000" b="1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0" y="4256088"/>
            <a:ext cx="7848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Alfonso X visita mañana Toledo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5518150"/>
            <a:ext cx="7848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Wingdings" charset="2"/>
              <a:buChar char=""/>
            </a:pPr>
            <a:r>
              <a:rPr lang="es-ES" sz="2000" b="1">
                <a:solidFill>
                  <a:srgbClr val="000000"/>
                </a:solidFill>
                <a:latin typeface="Verdana" pitchFamily="32" charset="0"/>
              </a:rPr>
              <a:t>Gran pancetada en las fiestas del barrio</a:t>
            </a:r>
          </a:p>
          <a:p>
            <a:pPr eaLnBrk="1" hangingPunct="1">
              <a:spcBef>
                <a:spcPts val="500"/>
              </a:spcBef>
              <a:buFont typeface="Wingdings" charset="2"/>
              <a:buNone/>
            </a:pPr>
            <a:endParaRPr lang="es-ES" sz="2000" b="1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1270" name="Freeform 6"/>
          <p:cNvSpPr>
            <a:spLocks noChangeArrowheads="1"/>
          </p:cNvSpPr>
          <p:nvPr/>
        </p:nvSpPr>
        <p:spPr bwMode="auto">
          <a:xfrm>
            <a:off x="1152525" y="2268538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44688" y="2376488"/>
            <a:ext cx="47513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Relevancia. Actualidad</a:t>
            </a:r>
          </a:p>
        </p:txBody>
      </p:sp>
      <p:sp>
        <p:nvSpPr>
          <p:cNvPr id="11272" name="Freeform 8"/>
          <p:cNvSpPr>
            <a:spLocks noChangeArrowheads="1"/>
          </p:cNvSpPr>
          <p:nvPr/>
        </p:nvSpPr>
        <p:spPr bwMode="auto">
          <a:xfrm>
            <a:off x="1152525" y="3492500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44688" y="3563938"/>
            <a:ext cx="47513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Relevancia</a:t>
            </a:r>
          </a:p>
        </p:txBody>
      </p:sp>
      <p:sp>
        <p:nvSpPr>
          <p:cNvPr id="11274" name="Freeform 10"/>
          <p:cNvSpPr>
            <a:spLocks noChangeArrowheads="1"/>
          </p:cNvSpPr>
          <p:nvPr/>
        </p:nvSpPr>
        <p:spPr bwMode="auto">
          <a:xfrm>
            <a:off x="1152525" y="4716463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944688" y="4824413"/>
            <a:ext cx="47513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Actualidad</a:t>
            </a:r>
          </a:p>
        </p:txBody>
      </p:sp>
      <p:sp>
        <p:nvSpPr>
          <p:cNvPr id="11276" name="Freeform 12"/>
          <p:cNvSpPr>
            <a:spLocks noChangeArrowheads="1"/>
          </p:cNvSpPr>
          <p:nvPr/>
        </p:nvSpPr>
        <p:spPr bwMode="auto">
          <a:xfrm>
            <a:off x="1152525" y="5976938"/>
            <a:ext cx="647700" cy="431800"/>
          </a:xfrm>
          <a:custGeom>
            <a:avLst/>
            <a:gdLst>
              <a:gd name="T0" fmla="*/ 398170 w 841"/>
              <a:gd name="T1" fmla="*/ 124888 h 854"/>
              <a:gd name="T2" fmla="*/ 398170 w 841"/>
              <a:gd name="T3" fmla="*/ 209833 h 854"/>
              <a:gd name="T4" fmla="*/ 203321 w 841"/>
              <a:gd name="T5" fmla="*/ 209833 h 854"/>
              <a:gd name="T6" fmla="*/ 203321 w 841"/>
              <a:gd name="T7" fmla="*/ 0 h 854"/>
              <a:gd name="T8" fmla="*/ 0 w 841"/>
              <a:gd name="T9" fmla="*/ 0 h 854"/>
              <a:gd name="T10" fmla="*/ 0 w 841"/>
              <a:gd name="T11" fmla="*/ 343822 h 854"/>
              <a:gd name="T12" fmla="*/ 398170 w 841"/>
              <a:gd name="T13" fmla="*/ 343822 h 854"/>
              <a:gd name="T14" fmla="*/ 398170 w 841"/>
              <a:gd name="T15" fmla="*/ 431800 h 854"/>
              <a:gd name="T16" fmla="*/ 647700 w 841"/>
              <a:gd name="T17" fmla="*/ 276574 h 854"/>
              <a:gd name="T18" fmla="*/ 398170 w 841"/>
              <a:gd name="T19" fmla="*/ 124888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1" h="854">
                <a:moveTo>
                  <a:pt x="517" y="247"/>
                </a:moveTo>
                <a:lnTo>
                  <a:pt x="517" y="415"/>
                </a:lnTo>
                <a:lnTo>
                  <a:pt x="264" y="415"/>
                </a:lnTo>
                <a:lnTo>
                  <a:pt x="264" y="0"/>
                </a:lnTo>
                <a:lnTo>
                  <a:pt x="0" y="0"/>
                </a:lnTo>
                <a:lnTo>
                  <a:pt x="0" y="680"/>
                </a:lnTo>
                <a:lnTo>
                  <a:pt x="517" y="680"/>
                </a:lnTo>
                <a:lnTo>
                  <a:pt x="517" y="854"/>
                </a:lnTo>
                <a:lnTo>
                  <a:pt x="841" y="547"/>
                </a:lnTo>
                <a:lnTo>
                  <a:pt x="517" y="247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944688" y="6084888"/>
            <a:ext cx="47513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66FF66"/>
                </a:solidFill>
              </a:rPr>
              <a:t>Adecuación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3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4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7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2" grpId="0" animBg="1"/>
      <p:bldP spid="11274" grpId="0" animBg="1"/>
      <p:bldP spid="112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380</Words>
  <Application>Microsoft Office PowerPoint</Application>
  <PresentationFormat>Presentación en pantalla (4:3)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Droid Sans Fallback</vt:lpstr>
      <vt:lpstr>Times New Roman</vt:lpstr>
      <vt:lpstr>DejaVu Sans</vt:lpstr>
      <vt:lpstr>Verdana</vt:lpstr>
      <vt:lpstr>Wingdings</vt:lpstr>
      <vt:lpstr>Georgia</vt:lpstr>
      <vt:lpstr>Tema de Office</vt:lpstr>
      <vt:lpstr>Presentación de PowerPoint</vt:lpstr>
      <vt:lpstr>Presentación de PowerPoint</vt:lpstr>
      <vt:lpstr>Presentación de PowerPoint</vt:lpstr>
      <vt:lpstr>INTRODUCCIÓN ¿Qué es una noticia?</vt:lpstr>
      <vt:lpstr>DESARROLLO Características de la noticia</vt:lpstr>
      <vt:lpstr>Contenido de una noticia </vt:lpstr>
      <vt:lpstr>Estructura de la noticia </vt:lpstr>
      <vt:lpstr>Presentación de PowerPoint</vt:lpstr>
      <vt:lpstr>¿Cuáles de estos titulares podríamos leer hoy en un periódico español? </vt:lpstr>
      <vt:lpstr>Presentación de PowerPoint</vt:lpstr>
      <vt:lpstr>Presentación de PowerPoint</vt:lpstr>
      <vt:lpstr>BIBLIOGRAFÍA Y FUENTES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NOTICIA</dc:title>
  <dc:creator>.</dc:creator>
  <cp:lastModifiedBy>Javier</cp:lastModifiedBy>
  <cp:revision>15</cp:revision>
  <cp:lastPrinted>1601-01-01T00:00:00Z</cp:lastPrinted>
  <dcterms:created xsi:type="dcterms:W3CDTF">2007-03-15T20:54:58Z</dcterms:created>
  <dcterms:modified xsi:type="dcterms:W3CDTF">2017-04-26T07:25:40Z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FDDF6893-51FE-43B8-85F8-C84469EF0516</vt:lpwstr>
  </property>
  <property fmtid="{D5CDD505-2E9C-101B-9397-08002B2CF9AE}" pid="3" name="ArticulatePath">
    <vt:lpwstr>IgnacioLasoTRABAJO_FINAL</vt:lpwstr>
  </property>
</Properties>
</file>